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6"/>
  </p:notesMasterIdLst>
  <p:handoutMasterIdLst>
    <p:handoutMasterId r:id="rId107"/>
  </p:handoutMasterIdLst>
  <p:sldIdLst>
    <p:sldId id="256" r:id="rId2"/>
    <p:sldId id="260" r:id="rId3"/>
    <p:sldId id="310" r:id="rId4"/>
    <p:sldId id="261" r:id="rId5"/>
    <p:sldId id="262" r:id="rId6"/>
    <p:sldId id="263" r:id="rId7"/>
    <p:sldId id="264" r:id="rId8"/>
    <p:sldId id="311" r:id="rId9"/>
    <p:sldId id="382" r:id="rId10"/>
    <p:sldId id="360" r:id="rId11"/>
    <p:sldId id="265" r:id="rId12"/>
    <p:sldId id="266" r:id="rId13"/>
    <p:sldId id="312" r:id="rId14"/>
    <p:sldId id="267" r:id="rId15"/>
    <p:sldId id="313" r:id="rId16"/>
    <p:sldId id="346" r:id="rId17"/>
    <p:sldId id="269" r:id="rId18"/>
    <p:sldId id="314" r:id="rId19"/>
    <p:sldId id="270" r:id="rId20"/>
    <p:sldId id="373" r:id="rId21"/>
    <p:sldId id="380" r:id="rId22"/>
    <p:sldId id="271" r:id="rId23"/>
    <p:sldId id="383" r:id="rId24"/>
    <p:sldId id="384" r:id="rId25"/>
    <p:sldId id="272" r:id="rId26"/>
    <p:sldId id="385" r:id="rId27"/>
    <p:sldId id="273" r:id="rId28"/>
    <p:sldId id="274" r:id="rId29"/>
    <p:sldId id="275" r:id="rId30"/>
    <p:sldId id="374" r:id="rId31"/>
    <p:sldId id="316" r:id="rId32"/>
    <p:sldId id="387" r:id="rId33"/>
    <p:sldId id="317" r:id="rId34"/>
    <p:sldId id="355" r:id="rId35"/>
    <p:sldId id="278" r:id="rId36"/>
    <p:sldId id="279" r:id="rId37"/>
    <p:sldId id="318" r:id="rId38"/>
    <p:sldId id="375" r:id="rId39"/>
    <p:sldId id="347" r:id="rId40"/>
    <p:sldId id="319" r:id="rId41"/>
    <p:sldId id="282" r:id="rId42"/>
    <p:sldId id="283" r:id="rId43"/>
    <p:sldId id="365" r:id="rId44"/>
    <p:sldId id="320" r:id="rId45"/>
    <p:sldId id="388" r:id="rId46"/>
    <p:sldId id="285" r:id="rId47"/>
    <p:sldId id="321" r:id="rId48"/>
    <p:sldId id="287" r:id="rId49"/>
    <p:sldId id="377" r:id="rId50"/>
    <p:sldId id="323" r:id="rId51"/>
    <p:sldId id="324" r:id="rId52"/>
    <p:sldId id="366" r:id="rId53"/>
    <p:sldId id="378" r:id="rId54"/>
    <p:sldId id="390" r:id="rId55"/>
    <p:sldId id="391" r:id="rId56"/>
    <p:sldId id="349" r:id="rId57"/>
    <p:sldId id="325" r:id="rId58"/>
    <p:sldId id="326" r:id="rId59"/>
    <p:sldId id="362" r:id="rId60"/>
    <p:sldId id="351" r:id="rId61"/>
    <p:sldId id="327" r:id="rId62"/>
    <p:sldId id="328" r:id="rId63"/>
    <p:sldId id="329" r:id="rId64"/>
    <p:sldId id="330" r:id="rId65"/>
    <p:sldId id="331" r:id="rId66"/>
    <p:sldId id="292" r:id="rId67"/>
    <p:sldId id="332" r:id="rId68"/>
    <p:sldId id="293" r:id="rId69"/>
    <p:sldId id="294" r:id="rId70"/>
    <p:sldId id="295" r:id="rId71"/>
    <p:sldId id="296" r:id="rId72"/>
    <p:sldId id="359" r:id="rId73"/>
    <p:sldId id="334" r:id="rId74"/>
    <p:sldId id="297" r:id="rId75"/>
    <p:sldId id="298" r:id="rId76"/>
    <p:sldId id="371" r:id="rId77"/>
    <p:sldId id="392" r:id="rId78"/>
    <p:sldId id="333" r:id="rId79"/>
    <p:sldId id="335" r:id="rId80"/>
    <p:sldId id="363" r:id="rId81"/>
    <p:sldId id="393" r:id="rId82"/>
    <p:sldId id="394" r:id="rId83"/>
    <p:sldId id="353" r:id="rId84"/>
    <p:sldId id="370" r:id="rId85"/>
    <p:sldId id="368" r:id="rId86"/>
    <p:sldId id="304" r:id="rId87"/>
    <p:sldId id="339" r:id="rId88"/>
    <p:sldId id="340" r:id="rId89"/>
    <p:sldId id="305" r:id="rId90"/>
    <p:sldId id="395" r:id="rId91"/>
    <p:sldId id="341" r:id="rId92"/>
    <p:sldId id="342" r:id="rId93"/>
    <p:sldId id="343" r:id="rId94"/>
    <p:sldId id="344" r:id="rId95"/>
    <p:sldId id="396" r:id="rId96"/>
    <p:sldId id="357" r:id="rId97"/>
    <p:sldId id="381" r:id="rId98"/>
    <p:sldId id="306" r:id="rId99"/>
    <p:sldId id="345" r:id="rId100"/>
    <p:sldId id="307" r:id="rId101"/>
    <p:sldId id="364" r:id="rId102"/>
    <p:sldId id="397" r:id="rId103"/>
    <p:sldId id="398" r:id="rId104"/>
    <p:sldId id="309" r:id="rId105"/>
  </p:sldIdLst>
  <p:sldSz cx="9144000" cy="6858000" type="screen4x3"/>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75">
          <p15:clr>
            <a:srgbClr val="A4A3A4"/>
          </p15:clr>
        </p15:guide>
        <p15:guide id="2">
          <p15:clr>
            <a:srgbClr val="A4A3A4"/>
          </p15:clr>
        </p15:guide>
        <p15:guide id="3" orient="horz" pos="985">
          <p15:clr>
            <a:srgbClr val="A4A3A4"/>
          </p15:clr>
        </p15:guide>
        <p15:guide id="4" pos="526">
          <p15:clr>
            <a:srgbClr val="A4A3A4"/>
          </p15:clr>
        </p15:guide>
        <p15:guide id="5" orient="horz" pos="4039">
          <p15:clr>
            <a:srgbClr val="A4A3A4"/>
          </p15:clr>
        </p15:guide>
        <p15:guide id="6" orient="horz" pos="17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olton Gigot" initials="CG" lastIdx="24" clrIdx="0"/>
  <p:cmAuthor id="1" name="Barb Muller" initials="BM" lastIdx="63" clrIdx="1"/>
  <p:cmAuthor id="2" name="Teresa Anderson" initials="TA" lastIdx="7" clrIdx="2"/>
  <p:cmAuthor id="3" name="Evan Richards" initials="ER" lastIdx="1" clrIdx="3"/>
  <p:cmAuthor id="4" name="Helen Roybark" initials="HR" lastIdx="20" clrIdx="4">
    <p:extLst>
      <p:ext uri="{19B8F6BF-5375-455C-9EA6-DF929625EA0E}">
        <p15:presenceInfo xmlns:p15="http://schemas.microsoft.com/office/powerpoint/2012/main" userId="52e54960d59d8016" providerId="Windows Live"/>
      </p:ext>
    </p:extLst>
  </p:cmAuthor>
  <p:cmAuthor id="5" name="Sanders, Christina" initials="SC" lastIdx="1" clrIdx="5">
    <p:extLst>
      <p:ext uri="{19B8F6BF-5375-455C-9EA6-DF929625EA0E}">
        <p15:presenceInfo xmlns:p15="http://schemas.microsoft.com/office/powerpoint/2012/main" userId="S::christina.sanders@mheducation.com::a599baeb-8316-44bb-bb63-87b8b542178a" providerId="AD"/>
      </p:ext>
    </p:extLst>
  </p:cmAuthor>
  <p:cmAuthor id="6" name="Jeannie" initials="JMF" lastIdx="2" clrIdx="6">
    <p:extLst>
      <p:ext uri="{19B8F6BF-5375-455C-9EA6-DF929625EA0E}">
        <p15:presenceInfo xmlns:p15="http://schemas.microsoft.com/office/powerpoint/2012/main" userId="Jeann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F76"/>
    <a:srgbClr val="FFFFCC"/>
    <a:srgbClr val="FFFF99"/>
    <a:srgbClr val="6B1644"/>
    <a:srgbClr val="053991"/>
    <a:srgbClr val="15ABEE"/>
    <a:srgbClr val="1F497D"/>
    <a:srgbClr val="D4D0B0"/>
    <a:srgbClr val="5A1A39"/>
    <a:srgbClr val="D4932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0" autoAdjust="0"/>
    <p:restoredTop sz="96031" autoAdjust="0"/>
  </p:normalViewPr>
  <p:slideViewPr>
    <p:cSldViewPr snapToGrid="0" snapToObjects="1">
      <p:cViewPr varScale="1">
        <p:scale>
          <a:sx n="110" d="100"/>
          <a:sy n="110" d="100"/>
        </p:scale>
        <p:origin x="1620" y="102"/>
      </p:cViewPr>
      <p:guideLst>
        <p:guide orient="horz" pos="3275"/>
        <p:guide/>
        <p:guide orient="horz" pos="985"/>
        <p:guide pos="526"/>
        <p:guide orient="horz" pos="4039"/>
        <p:guide orient="horz" pos="179"/>
      </p:guideLst>
    </p:cSldViewPr>
  </p:slideViewPr>
  <p:outlineViewPr>
    <p:cViewPr>
      <p:scale>
        <a:sx n="33" d="100"/>
        <a:sy n="33" d="100"/>
      </p:scale>
      <p:origin x="0" y="-13062"/>
    </p:cViewPr>
  </p:outlineViewPr>
  <p:notesTextViewPr>
    <p:cViewPr>
      <p:scale>
        <a:sx n="3" d="2"/>
        <a:sy n="3" d="2"/>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bar"/>
        <c:grouping val="clustered"/>
        <c:varyColors val="0"/>
        <c:ser>
          <c:idx val="0"/>
          <c:order val="0"/>
          <c:tx>
            <c:strRef>
              <c:f>Sheet1!$B$1</c:f>
              <c:strCache>
                <c:ptCount val="1"/>
                <c:pt idx="0">
                  <c:v>Series 1</c:v>
                </c:pt>
              </c:strCache>
            </c:strRef>
          </c:tx>
          <c:spPr>
            <a:gradFill flip="none" rotWithShape="1">
              <a:gsLst>
                <a:gs pos="0">
                  <a:srgbClr val="053991"/>
                </a:gs>
                <a:gs pos="100000">
                  <a:srgbClr val="15ABEE"/>
                </a:gs>
              </a:gsLst>
              <a:lin ang="0" scaled="1"/>
              <a:tileRect/>
            </a:gradFill>
            <a:ln>
              <a:solidFill>
                <a:schemeClr val="bg1"/>
              </a:solidFill>
            </a:ln>
          </c:spPr>
          <c:invertIfNegative val="0"/>
          <c:dLbls>
            <c:dLbl>
              <c:idx val="0"/>
              <c:tx>
                <c:rich>
                  <a:bodyPr/>
                  <a:lstStyle/>
                  <a:p>
                    <a:r>
                      <a:rPr lang="en-US" dirty="0"/>
                      <a:t>234.2</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9E-4429-9A0D-FA3956904513}"/>
                </c:ext>
              </c:extLst>
            </c:dLbl>
            <c:dLbl>
              <c:idx val="1"/>
              <c:tx>
                <c:rich>
                  <a:bodyPr/>
                  <a:lstStyle/>
                  <a:p>
                    <a:r>
                      <a:rPr lang="en-US" dirty="0"/>
                      <a:t>167.7</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79E-4429-9A0D-FA3956904513}"/>
                </c:ext>
              </c:extLst>
            </c:dLbl>
            <c:spPr>
              <a:noFill/>
              <a:ln>
                <a:noFill/>
              </a:ln>
              <a:effectLst/>
            </c:spPr>
            <c:txPr>
              <a:bodyPr/>
              <a:lstStyle/>
              <a:p>
                <a:pPr>
                  <a:defRPr sz="120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Sheet1!$A$2:$A$11</c:f>
              <c:strCache>
                <c:ptCount val="10"/>
                <c:pt idx="0">
                  <c:v>#1 Apple</c:v>
                </c:pt>
                <c:pt idx="1">
                  <c:v>#2 Google</c:v>
                </c:pt>
                <c:pt idx="2">
                  <c:v>#3 Amazon</c:v>
                </c:pt>
                <c:pt idx="3">
                  <c:v>#4 Microsoft</c:v>
                </c:pt>
                <c:pt idx="4">
                  <c:v>#5 Coca-Cola</c:v>
                </c:pt>
                <c:pt idx="5">
                  <c:v>#6 Samsung</c:v>
                </c:pt>
                <c:pt idx="6">
                  <c:v>#7 Toyota</c:v>
                </c:pt>
                <c:pt idx="7">
                  <c:v>#8 Mercedes-Benz</c:v>
                </c:pt>
                <c:pt idx="8">
                  <c:v>#9 McDonald's</c:v>
                </c:pt>
                <c:pt idx="9">
                  <c:v>#10 Disney</c:v>
                </c:pt>
              </c:strCache>
            </c:strRef>
          </c:cat>
          <c:val>
            <c:numRef>
              <c:f>Sheet1!$B$2:$B$11</c:f>
              <c:numCache>
                <c:formatCode>General</c:formatCode>
                <c:ptCount val="10"/>
                <c:pt idx="0">
                  <c:v>234.2</c:v>
                </c:pt>
                <c:pt idx="1">
                  <c:v>167.7</c:v>
                </c:pt>
                <c:pt idx="2">
                  <c:v>125.3</c:v>
                </c:pt>
                <c:pt idx="3">
                  <c:v>108.8</c:v>
                </c:pt>
                <c:pt idx="4">
                  <c:v>63.4</c:v>
                </c:pt>
                <c:pt idx="5">
                  <c:v>61.1</c:v>
                </c:pt>
                <c:pt idx="6">
                  <c:v>56.2</c:v>
                </c:pt>
                <c:pt idx="7">
                  <c:v>50.8</c:v>
                </c:pt>
                <c:pt idx="8">
                  <c:v>45.4</c:v>
                </c:pt>
                <c:pt idx="9">
                  <c:v>44.4</c:v>
                </c:pt>
              </c:numCache>
            </c:numRef>
          </c:val>
          <c:extLst>
            <c:ext xmlns:c16="http://schemas.microsoft.com/office/drawing/2014/chart" uri="{C3380CC4-5D6E-409C-BE32-E72D297353CC}">
              <c16:uniqueId val="{00000000-67C1-48D6-A4C0-F22FC02066A5}"/>
            </c:ext>
          </c:extLst>
        </c:ser>
        <c:dLbls>
          <c:showLegendKey val="0"/>
          <c:showVal val="0"/>
          <c:showCatName val="0"/>
          <c:showSerName val="0"/>
          <c:showPercent val="0"/>
          <c:showBubbleSize val="0"/>
        </c:dLbls>
        <c:gapWidth val="150"/>
        <c:axId val="239858288"/>
        <c:axId val="239858848"/>
      </c:barChart>
      <c:catAx>
        <c:axId val="239858288"/>
        <c:scaling>
          <c:orientation val="maxMin"/>
        </c:scaling>
        <c:delete val="0"/>
        <c:axPos val="l"/>
        <c:majorGridlines>
          <c:spPr>
            <a:ln>
              <a:noFill/>
            </a:ln>
          </c:spPr>
        </c:majorGridlines>
        <c:numFmt formatCode="General" sourceLinked="0"/>
        <c:majorTickMark val="none"/>
        <c:minorTickMark val="none"/>
        <c:tickLblPos val="low"/>
        <c:spPr>
          <a:ln w="12700">
            <a:solidFill>
              <a:schemeClr val="tx1"/>
            </a:solidFill>
          </a:ln>
        </c:spPr>
        <c:txPr>
          <a:bodyPr/>
          <a:lstStyle/>
          <a:p>
            <a:pPr>
              <a:defRPr sz="1200"/>
            </a:pPr>
            <a:endParaRPr lang="en-US"/>
          </a:p>
        </c:txPr>
        <c:crossAx val="239858848"/>
        <c:crosses val="autoZero"/>
        <c:auto val="1"/>
        <c:lblAlgn val="ctr"/>
        <c:lblOffset val="100"/>
        <c:noMultiLvlLbl val="0"/>
      </c:catAx>
      <c:valAx>
        <c:axId val="239858848"/>
        <c:scaling>
          <c:orientation val="minMax"/>
        </c:scaling>
        <c:delete val="0"/>
        <c:axPos val="t"/>
        <c:majorGridlines>
          <c:spPr>
            <a:ln>
              <a:noFill/>
            </a:ln>
          </c:spPr>
        </c:majorGridlines>
        <c:numFmt formatCode="General" sourceLinked="1"/>
        <c:majorTickMark val="none"/>
        <c:minorTickMark val="none"/>
        <c:tickLblPos val="high"/>
        <c:spPr>
          <a:ln>
            <a:noFill/>
          </a:ln>
        </c:spPr>
        <c:txPr>
          <a:bodyPr/>
          <a:lstStyle/>
          <a:p>
            <a:pPr>
              <a:defRPr sz="1200"/>
            </a:pPr>
            <a:endParaRPr lang="en-US"/>
          </a:p>
        </c:txPr>
        <c:crossAx val="239858288"/>
        <c:crossesAt val="1"/>
        <c:crossBetween val="between"/>
        <c:majorUnit val="20"/>
        <c:minorUnit val="4"/>
      </c:valAx>
      <c:spPr>
        <a:ln>
          <a:noFill/>
        </a:ln>
      </c:spPr>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Column1</c:v>
                </c:pt>
              </c:strCache>
            </c:strRef>
          </c:tx>
          <c:spPr>
            <a:effectLst>
              <a:outerShdw blurRad="57150" dist="38100" dir="2700000" sx="101000" sy="101000" algn="tl" rotWithShape="0">
                <a:schemeClr val="tx1">
                  <a:alpha val="26000"/>
                </a:schemeClr>
              </a:outerShdw>
            </a:effectLst>
          </c:spPr>
          <c:dPt>
            <c:idx val="0"/>
            <c:bubble3D val="0"/>
            <c:spPr>
              <a:solidFill>
                <a:srgbClr val="A5062D"/>
              </a:solidFill>
              <a:effectLst>
                <a:outerShdw blurRad="57150" dist="38100" dir="2700000" sx="101000" sy="101000" algn="tl" rotWithShape="0">
                  <a:schemeClr val="tx1">
                    <a:alpha val="26000"/>
                  </a:schemeClr>
                </a:outerShdw>
              </a:effectLst>
            </c:spPr>
            <c:extLst>
              <c:ext xmlns:c16="http://schemas.microsoft.com/office/drawing/2014/chart" uri="{C3380CC4-5D6E-409C-BE32-E72D297353CC}">
                <c16:uniqueId val="{00000001-C9D8-4D83-8C3D-2E582B8992B0}"/>
              </c:ext>
            </c:extLst>
          </c:dPt>
          <c:dPt>
            <c:idx val="1"/>
            <c:bubble3D val="0"/>
            <c:spPr>
              <a:solidFill>
                <a:srgbClr val="3366FF"/>
              </a:solidFill>
              <a:ln>
                <a:solidFill>
                  <a:schemeClr val="bg1"/>
                </a:solidFill>
              </a:ln>
              <a:effectLst>
                <a:outerShdw blurRad="57150" dist="38100" dir="2700000" sx="101000" sy="101000" algn="tl" rotWithShape="0">
                  <a:schemeClr val="tx1">
                    <a:alpha val="26000"/>
                  </a:schemeClr>
                </a:outerShdw>
              </a:effectLst>
            </c:spPr>
            <c:extLst>
              <c:ext xmlns:c16="http://schemas.microsoft.com/office/drawing/2014/chart" uri="{C3380CC4-5D6E-409C-BE32-E72D297353CC}">
                <c16:uniqueId val="{00000003-C9D8-4D83-8C3D-2E582B8992B0}"/>
              </c:ext>
            </c:extLst>
          </c:dPt>
          <c:dPt>
            <c:idx val="2"/>
            <c:bubble3D val="0"/>
            <c:spPr>
              <a:solidFill>
                <a:schemeClr val="accent3">
                  <a:lumMod val="75000"/>
                </a:schemeClr>
              </a:solidFill>
              <a:ln>
                <a:solidFill>
                  <a:srgbClr val="FFFFFF"/>
                </a:solidFill>
              </a:ln>
              <a:effectLst>
                <a:outerShdw blurRad="57150" dist="38100" dir="2700000" sx="101000" sy="101000" algn="tl" rotWithShape="0">
                  <a:schemeClr val="tx1">
                    <a:alpha val="26000"/>
                  </a:schemeClr>
                </a:outerShdw>
              </a:effectLst>
            </c:spPr>
            <c:extLst>
              <c:ext xmlns:c16="http://schemas.microsoft.com/office/drawing/2014/chart" uri="{C3380CC4-5D6E-409C-BE32-E72D297353CC}">
                <c16:uniqueId val="{00000005-C9D8-4D83-8C3D-2E582B8992B0}"/>
              </c:ext>
            </c:extLst>
          </c:dPt>
          <c:dPt>
            <c:idx val="3"/>
            <c:bubble3D val="0"/>
            <c:spPr>
              <a:solidFill>
                <a:srgbClr val="FF6600"/>
              </a:solidFill>
              <a:ln>
                <a:solidFill>
                  <a:srgbClr val="FFFFFF"/>
                </a:solidFill>
              </a:ln>
              <a:effectLst>
                <a:outerShdw blurRad="57150" dist="38100" dir="2700000" sx="101000" sy="101000" algn="tl" rotWithShape="0">
                  <a:schemeClr val="tx1">
                    <a:alpha val="26000"/>
                  </a:schemeClr>
                </a:outerShdw>
              </a:effectLst>
            </c:spPr>
            <c:extLst>
              <c:ext xmlns:c16="http://schemas.microsoft.com/office/drawing/2014/chart" uri="{C3380CC4-5D6E-409C-BE32-E72D297353CC}">
                <c16:uniqueId val="{00000007-C9D8-4D83-8C3D-2E582B8992B0}"/>
              </c:ext>
            </c:extLst>
          </c:dPt>
          <c:cat>
            <c:numRef>
              <c:f>Sheet1!$A$2:$A$5</c:f>
              <c:numCache>
                <c:formatCode>General</c:formatCode>
                <c:ptCount val="4"/>
              </c:numCache>
            </c:numRef>
          </c:cat>
          <c:val>
            <c:numRef>
              <c:f>Sheet1!$B$2:$B$5</c:f>
              <c:numCache>
                <c:formatCode>General</c:formatCode>
                <c:ptCount val="4"/>
                <c:pt idx="0">
                  <c:v>92</c:v>
                </c:pt>
                <c:pt idx="1">
                  <c:v>4</c:v>
                </c:pt>
                <c:pt idx="2">
                  <c:v>3</c:v>
                </c:pt>
                <c:pt idx="3">
                  <c:v>1</c:v>
                </c:pt>
              </c:numCache>
            </c:numRef>
          </c:val>
          <c:extLst>
            <c:ext xmlns:c16="http://schemas.microsoft.com/office/drawing/2014/chart" uri="{C3380CC4-5D6E-409C-BE32-E72D297353CC}">
              <c16:uniqueId val="{00000008-C9D8-4D83-8C3D-2E582B8992B0}"/>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sz="quarter" idx="1"/>
          </p:nvPr>
        </p:nvSpPr>
        <p:spPr>
          <a:xfrm>
            <a:off x="4008705" y="0"/>
            <a:ext cx="3066733" cy="468154"/>
          </a:xfrm>
          <a:prstGeom prst="rect">
            <a:avLst/>
          </a:prstGeom>
        </p:spPr>
        <p:txBody>
          <a:bodyPr vert="horz" lIns="93936" tIns="46968" rIns="93936" bIns="46968" rtlCol="0"/>
          <a:lstStyle>
            <a:lvl1pPr algn="r">
              <a:defRPr sz="1200"/>
            </a:lvl1pPr>
          </a:lstStyle>
          <a:p>
            <a:fld id="{42B1D35A-B4C8-9743-8763-13778372564B}" type="datetime1">
              <a:rPr lang="en-US" smtClean="0"/>
              <a:t>3/24/2022</a:t>
            </a:fld>
            <a:endParaRPr lang="en-US" dirty="0"/>
          </a:p>
        </p:txBody>
      </p:sp>
      <p:sp>
        <p:nvSpPr>
          <p:cNvPr id="4" name="Footer Placeholder 3"/>
          <p:cNvSpPr>
            <a:spLocks noGrp="1"/>
          </p:cNvSpPr>
          <p:nvPr>
            <p:ph type="ftr" sz="quarter" idx="2"/>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705" y="8893296"/>
            <a:ext cx="3066733" cy="468154"/>
          </a:xfrm>
          <a:prstGeom prst="rect">
            <a:avLst/>
          </a:prstGeom>
        </p:spPr>
        <p:txBody>
          <a:bodyPr vert="horz" lIns="93936" tIns="46968" rIns="93936" bIns="46968" rtlCol="0" anchor="b"/>
          <a:lstStyle>
            <a:lvl1pPr algn="r">
              <a:defRPr sz="1200"/>
            </a:lvl1pPr>
          </a:lstStyle>
          <a:p>
            <a:fld id="{D177AFFB-56DA-594C-9031-6FD53E0B4EDA}" type="slidenum">
              <a:rPr lang="en-US" smtClean="0"/>
              <a:t>‹#›</a:t>
            </a:fld>
            <a:endParaRPr lang="en-US" dirty="0"/>
          </a:p>
        </p:txBody>
      </p:sp>
    </p:spTree>
    <p:extLst>
      <p:ext uri="{BB962C8B-B14F-4D97-AF65-F5344CB8AC3E}">
        <p14:creationId xmlns:p14="http://schemas.microsoft.com/office/powerpoint/2010/main" val="2618586669"/>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8154"/>
          </a:xfrm>
          <a:prstGeom prst="rect">
            <a:avLst/>
          </a:prstGeom>
        </p:spPr>
        <p:txBody>
          <a:bodyPr vert="horz" lIns="93936" tIns="46968" rIns="93936" bIns="46968" rtlCol="0"/>
          <a:lstStyle>
            <a:lvl1pPr algn="l">
              <a:defRPr sz="1200"/>
            </a:lvl1pPr>
          </a:lstStyle>
          <a:p>
            <a:endParaRPr lang="en-US" dirty="0"/>
          </a:p>
        </p:txBody>
      </p:sp>
      <p:sp>
        <p:nvSpPr>
          <p:cNvPr id="3" name="Date Placeholder 2"/>
          <p:cNvSpPr>
            <a:spLocks noGrp="1"/>
          </p:cNvSpPr>
          <p:nvPr>
            <p:ph type="dt" idx="1"/>
          </p:nvPr>
        </p:nvSpPr>
        <p:spPr>
          <a:xfrm>
            <a:off x="4008705" y="0"/>
            <a:ext cx="3066733" cy="468154"/>
          </a:xfrm>
          <a:prstGeom prst="rect">
            <a:avLst/>
          </a:prstGeom>
        </p:spPr>
        <p:txBody>
          <a:bodyPr vert="horz" lIns="93936" tIns="46968" rIns="93936" bIns="46968" rtlCol="0"/>
          <a:lstStyle>
            <a:lvl1pPr algn="r">
              <a:defRPr sz="1200"/>
            </a:lvl1pPr>
          </a:lstStyle>
          <a:p>
            <a:fld id="{3C7C0108-6E40-1A45-B73C-11FBD16D558B}" type="datetime1">
              <a:rPr lang="en-US" smtClean="0"/>
              <a:t>3/24/2022</a:t>
            </a:fld>
            <a:endParaRPr lang="en-US" dirty="0"/>
          </a:p>
        </p:txBody>
      </p:sp>
      <p:sp>
        <p:nvSpPr>
          <p:cNvPr id="4" name="Slide Image Placeholder 3"/>
          <p:cNvSpPr>
            <a:spLocks noGrp="1" noRot="1" noChangeAspect="1"/>
          </p:cNvSpPr>
          <p:nvPr>
            <p:ph type="sldImg" idx="2"/>
          </p:nvPr>
        </p:nvSpPr>
        <p:spPr>
          <a:xfrm>
            <a:off x="1196975" y="701675"/>
            <a:ext cx="4683125" cy="3511550"/>
          </a:xfrm>
          <a:prstGeom prst="rect">
            <a:avLst/>
          </a:prstGeom>
          <a:noFill/>
          <a:ln w="12700">
            <a:solidFill>
              <a:prstClr val="black"/>
            </a:solidFill>
          </a:ln>
        </p:spPr>
        <p:txBody>
          <a:bodyPr vert="horz" lIns="93936" tIns="46968" rIns="93936" bIns="46968" rtlCol="0" anchor="ctr"/>
          <a:lstStyle/>
          <a:p>
            <a:endParaRPr lang="en-US" dirty="0"/>
          </a:p>
        </p:txBody>
      </p:sp>
      <p:sp>
        <p:nvSpPr>
          <p:cNvPr id="5" name="Notes Placeholder 4"/>
          <p:cNvSpPr>
            <a:spLocks noGrp="1"/>
          </p:cNvSpPr>
          <p:nvPr>
            <p:ph type="body" sz="quarter" idx="3"/>
          </p:nvPr>
        </p:nvSpPr>
        <p:spPr>
          <a:xfrm>
            <a:off x="707708" y="4447461"/>
            <a:ext cx="5661660" cy="4213384"/>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6"/>
            <a:ext cx="3066733" cy="468154"/>
          </a:xfrm>
          <a:prstGeom prst="rect">
            <a:avLst/>
          </a:prstGeom>
        </p:spPr>
        <p:txBody>
          <a:bodyPr vert="horz" lIns="93936" tIns="46968" rIns="93936" bIns="46968"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705" y="8893296"/>
            <a:ext cx="3066733" cy="468154"/>
          </a:xfrm>
          <a:prstGeom prst="rect">
            <a:avLst/>
          </a:prstGeom>
        </p:spPr>
        <p:txBody>
          <a:bodyPr vert="horz" lIns="93936" tIns="46968" rIns="93936" bIns="46968" rtlCol="0" anchor="b"/>
          <a:lstStyle>
            <a:lvl1pPr algn="r">
              <a:defRPr sz="1200"/>
            </a:lvl1pPr>
          </a:lstStyle>
          <a:p>
            <a:fld id="{363782D7-ADA2-3C4C-96C8-D58203F45DDC}" type="slidenum">
              <a:rPr lang="en-US" smtClean="0"/>
              <a:t>‹#›</a:t>
            </a:fld>
            <a:endParaRPr lang="en-US" dirty="0"/>
          </a:p>
        </p:txBody>
      </p:sp>
    </p:spTree>
    <p:extLst>
      <p:ext uri="{BB962C8B-B14F-4D97-AF65-F5344CB8AC3E}">
        <p14:creationId xmlns:p14="http://schemas.microsoft.com/office/powerpoint/2010/main" val="605211108"/>
      </p:ext>
    </p:extLst>
  </p:cSld>
  <p:clrMap bg1="lt1" tx1="dk1" bg2="lt2" tx2="dk2" accent1="accent1" accent2="accent2" accent3="accent3" accent4="accent4" accent5="accent5" accent6="accent6" hlink="hlink" folHlink="folHlink"/>
  <p:hf sldNum="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784013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Beyond the cost of the land, </a:t>
            </a:r>
            <a:r>
              <a:rPr lang="en-US" b="1" dirty="0"/>
              <a:t>Olive Garden</a:t>
            </a:r>
            <a:r>
              <a:rPr lang="en-US" dirty="0"/>
              <a:t> likely will spend additional amounts to improve the land by adding a parking lot, sidewalks, driveways, landscaping, lighting systems, fences, sprinklers, and similar additions. These are </a:t>
            </a:r>
            <a:r>
              <a:rPr lang="en-US" i="1" dirty="0"/>
              <a:t>land improvements</a:t>
            </a:r>
            <a:r>
              <a:rPr lang="en-US" dirty="0"/>
              <a:t>.</a:t>
            </a:r>
            <a:r>
              <a:rPr lang="en-US" b="1" dirty="0"/>
              <a:t> </a:t>
            </a:r>
            <a:r>
              <a:rPr lang="en-US" dirty="0"/>
              <a:t>Because land improvements have limited useful lives (parking lots eventually wear out), and land has an unlimited useful life, we report land improvements separately from the land itself.</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10</a:t>
            </a:fld>
            <a:endParaRPr lang="en-US" dirty="0"/>
          </a:p>
        </p:txBody>
      </p:sp>
    </p:spTree>
    <p:extLst>
      <p:ext uri="{BB962C8B-B14F-4D97-AF65-F5344CB8AC3E}">
        <p14:creationId xmlns:p14="http://schemas.microsoft.com/office/powerpoint/2010/main" val="369834313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asset impairment, suppose Little King pays $60,000 for the trademark rights to a line of specialty sandwiches. After several years, the book value is now $50,000, based on the initial cost of $60,000 less $10,000 in accumulated amortization. Unfortunately, sales for this line of specialty sandwiches are disappointing, and management estimates the total future cash flows from sales will be only $20,000. Due to the disappointing sales, the estimated fair value of the trademark is now only $12,000. </a:t>
            </a:r>
          </a:p>
          <a:p>
            <a:endParaRPr lang="en-US" dirty="0"/>
          </a:p>
          <a:p>
            <a:r>
              <a:rPr lang="en-US" dirty="0"/>
              <a:t>Here’s how Little King determines and records the impairment loss.</a:t>
            </a:r>
          </a:p>
          <a:p>
            <a:endParaRPr lang="en-US" dirty="0"/>
          </a:p>
          <a:p>
            <a:r>
              <a:rPr lang="en-US" b="1" dirty="0"/>
              <a:t>STEP 1: TEST FOR IMPAIRMENT</a:t>
            </a:r>
          </a:p>
          <a:p>
            <a:r>
              <a:rPr lang="en-US" dirty="0"/>
              <a:t>The long-term asset is impaired since future cash flows ($20,000) are less than book value ($50,000).</a:t>
            </a:r>
          </a:p>
          <a:p>
            <a:endParaRPr lang="en-US" dirty="0"/>
          </a:p>
          <a:p>
            <a:r>
              <a:rPr lang="en-US" b="1" dirty="0"/>
              <a:t>STEP 2: IF IMPAIRED, RECORD THE LOSS</a:t>
            </a:r>
          </a:p>
          <a:p>
            <a:r>
              <a:rPr lang="en-US" dirty="0"/>
              <a:t>The loss is $38,000, calculated as the amount by which book value ($50,000) exceeds fair value ($12,000). </a:t>
            </a:r>
          </a:p>
          <a:p>
            <a:endParaRPr lang="en-US" dirty="0"/>
          </a:p>
          <a:p>
            <a:r>
              <a:rPr lang="en-US" dirty="0"/>
              <a:t>We record the impairment loss by increasing the loss account and decreasing the trademarks account.</a:t>
            </a:r>
          </a:p>
          <a:p>
            <a:endParaRPr lang="en-US" dirty="0"/>
          </a:p>
          <a:p>
            <a:r>
              <a:rPr lang="en-US" dirty="0"/>
              <a:t>The impairment entry reduces net income in the income statement by $38,000 and reduces total assets in the balance sheet by $38,000. The new balance in the Trademarks account is $12,000, which equals its current fair value. </a:t>
            </a:r>
          </a:p>
          <a:p>
            <a:endParaRPr lang="en-US" dirty="0"/>
          </a:p>
          <a:p>
            <a:r>
              <a:rPr lang="en-US" dirty="0"/>
              <a:t>We can write down the trademark further through impairment in future years, but we cannot write it back up under current accounting rules.</a:t>
            </a:r>
          </a:p>
          <a:p>
            <a:endParaRPr lang="en-US" dirty="0"/>
          </a:p>
          <a:p>
            <a:r>
              <a:rPr lang="en-US" dirty="0"/>
              <a:t>Note that the two-step impairment process applies to property, plant, and equipment and to intangible assets with </a:t>
            </a:r>
            <a:r>
              <a:rPr lang="en-US" i="1" dirty="0"/>
              <a:t>finite</a:t>
            </a:r>
            <a:r>
              <a:rPr lang="en-US" dirty="0"/>
              <a:t> useful</a:t>
            </a:r>
          </a:p>
          <a:p>
            <a:r>
              <a:rPr lang="en-US" dirty="0"/>
              <a:t>lives. For intangible assets with </a:t>
            </a:r>
            <a:r>
              <a:rPr lang="en-US" i="1" dirty="0"/>
              <a:t>indefinite</a:t>
            </a:r>
            <a:r>
              <a:rPr lang="en-US" dirty="0"/>
              <a:t> useful lives (such as goodwill and certain trademarks), we omit step 1. We omit step 1 for these types of intangible assets because they are presumed to provide cash flows indefinitely, so estimated future cash flows are not a good indicator of impairment in the current period.</a:t>
            </a:r>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100</a:t>
            </a:fld>
            <a:endParaRPr lang="en-US" dirty="0"/>
          </a:p>
        </p:txBody>
      </p:sp>
    </p:spTree>
    <p:extLst>
      <p:ext uri="{BB962C8B-B14F-4D97-AF65-F5344CB8AC3E}">
        <p14:creationId xmlns:p14="http://schemas.microsoft.com/office/powerpoint/2010/main" val="16011771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6570246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9082107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267172335"/>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162942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Buildings include administrative offices, retail stores, manufacturing facilities, and storage warehouses. </a:t>
            </a:r>
            <a:r>
              <a:rPr lang="en-US" b="1" dirty="0"/>
              <a:t>The cost of acquiring a building usually includes realtor commissions and legal fees in addition to the purchase price. </a:t>
            </a:r>
            <a:r>
              <a:rPr lang="en-US" dirty="0"/>
              <a:t>The new owner sometimes needs to remodel or otherwise modify the building to suit its needs. These additional costs are part of the building’s acquisition cost.</a:t>
            </a:r>
          </a:p>
          <a:p>
            <a:endParaRPr lang="en-US" dirty="0"/>
          </a:p>
          <a:p>
            <a:r>
              <a:rPr lang="en-US" dirty="0"/>
              <a:t>Unique accounting issues arise when a firm constructs a building rather than purchasing it. Of course the cost of construction includes architect fees, material costs, and construction labor. New building construction likely also includes costs such as manager supervision, overhead (costs indirectly related to the construction), and interest costs incurred during construction.</a:t>
            </a:r>
          </a:p>
        </p:txBody>
      </p:sp>
      <p:sp>
        <p:nvSpPr>
          <p:cNvPr id="4" name="Slide Number Placeholder 3"/>
          <p:cNvSpPr>
            <a:spLocks noGrp="1"/>
          </p:cNvSpPr>
          <p:nvPr>
            <p:ph type="sldNum" sz="quarter" idx="10"/>
          </p:nvPr>
        </p:nvSpPr>
        <p:spPr/>
        <p:txBody>
          <a:bodyPr/>
          <a:lstStyle/>
          <a:p>
            <a:fld id="{C43689D5-1779-4DA8-9158-22D5E6BDFF44}" type="slidenum">
              <a:rPr lang="en-US" smtClean="0"/>
              <a:pPr/>
              <a:t>11</a:t>
            </a:fld>
            <a:endParaRPr lang="en-US" dirty="0"/>
          </a:p>
        </p:txBody>
      </p:sp>
    </p:spTree>
    <p:extLst>
      <p:ext uri="{BB962C8B-B14F-4D97-AF65-F5344CB8AC3E}">
        <p14:creationId xmlns:p14="http://schemas.microsoft.com/office/powerpoint/2010/main" val="4279910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Equipment is a broad term that includes machinery used in manufacturing, computers and other office equipment, vehicles, furniture, and fixtures. </a:t>
            </a:r>
            <a:r>
              <a:rPr lang="en-US" b="1" dirty="0"/>
              <a:t>The cost of equipment is the actual purchase price plus all other costs necessary to prepare the asset for use.</a:t>
            </a:r>
            <a:r>
              <a:rPr lang="en-US" dirty="0"/>
              <a:t> These can be any of a variety of other costs including sales tax, shipping, delivery insurance, assembly, installation, testing, and even legal fees incurred to establish title.</a:t>
            </a:r>
          </a:p>
          <a:p>
            <a:endParaRPr lang="en-US" dirty="0"/>
          </a:p>
          <a:p>
            <a:r>
              <a:rPr lang="en-US" dirty="0"/>
              <a:t>What about recurring costs related to equipment, such as annual property insurance and annual property taxes on vehicles? Rather than including recurring costs as part of the cost of the equipment, we expense them as we incur them. The question to ask yourself when deciding whether to add a cost to the asset account or record it as an expense of the current period is, </a:t>
            </a:r>
            <a:r>
              <a:rPr lang="en-US" i="1" dirty="0"/>
              <a:t>“Is this a cost of acquiring the asset and getting it ready for use, or is it a recurring cost that benefits the company in the current period?”</a:t>
            </a:r>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12</a:t>
            </a:fld>
            <a:endParaRPr lang="en-US" dirty="0"/>
          </a:p>
        </p:txBody>
      </p:sp>
    </p:spTree>
    <p:extLst>
      <p:ext uri="{BB962C8B-B14F-4D97-AF65-F5344CB8AC3E}">
        <p14:creationId xmlns:p14="http://schemas.microsoft.com/office/powerpoint/2010/main" val="281417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that </a:t>
            </a:r>
            <a:r>
              <a:rPr lang="en-US" b="1" dirty="0"/>
              <a:t>Olive Garden</a:t>
            </a:r>
            <a:r>
              <a:rPr lang="en-US" dirty="0"/>
              <a:t> purchases new restaurant equipment for $82,000 plus $6,500 in sales tax. It pays a freight company $800 to transport the equipment and $200 shipping insurance. The firm pays $1,600 for one year of liability insurance on the equipment to cover the first year of operation. The equipment was also installed at an additional cost of $1,500. </a:t>
            </a:r>
          </a:p>
          <a:p>
            <a:endParaRPr lang="en-US" dirty="0"/>
          </a:p>
          <a:p>
            <a:r>
              <a:rPr lang="en-US" dirty="0"/>
              <a:t>Using the guideline of cost plus all expenditures necessary to get the asset ready for use, Olive Garden should report the total capitalized cost of the equipment at </a:t>
            </a:r>
            <a:r>
              <a:rPr lang="en-US" b="1" dirty="0"/>
              <a:t>$91,000</a:t>
            </a:r>
            <a:r>
              <a:rPr lang="en-US" b="0" dirty="0"/>
              <a:t>.</a:t>
            </a:r>
            <a:endParaRPr lang="en-US" dirty="0"/>
          </a:p>
          <a:p>
            <a:endParaRPr lang="en-US" dirty="0"/>
          </a:p>
          <a:p>
            <a:r>
              <a:rPr lang="en-US" dirty="0"/>
              <a:t>Note that the annual insurance of $1,600 will initially be recorded as Prepaid Insurance and allocated to Insurance Expense over the first year of coverage.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947019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companies purchase more than one asset at the same time for one purchase price. This is known as a </a:t>
            </a:r>
            <a:r>
              <a:rPr lang="en-US" b="1" i="0" dirty="0"/>
              <a:t>basket purchase</a:t>
            </a:r>
            <a:r>
              <a:rPr lang="en-US" dirty="0"/>
              <a:t>. </a:t>
            </a:r>
          </a:p>
          <a:p>
            <a:endParaRPr lang="en-US" dirty="0"/>
          </a:p>
          <a:p>
            <a:r>
              <a:rPr lang="en-US" dirty="0"/>
              <a:t>We need to record land, building, and equipment in separate accounts. How much should we record in the separate accounts for</a:t>
            </a:r>
          </a:p>
          <a:p>
            <a:r>
              <a:rPr lang="en-US" dirty="0"/>
              <a:t>land, building, and equipment? </a:t>
            </a:r>
          </a:p>
          <a:p>
            <a:endParaRPr lang="en-US" dirty="0"/>
          </a:p>
          <a:p>
            <a:pPr defTabSz="469682">
              <a:defRPr/>
            </a:pPr>
            <a:r>
              <a:rPr lang="en-US" dirty="0"/>
              <a:t>The simple answer is that we allocate the total purchase price based on the estimated fair values of each of the individual assets. The fair value of an asset is its estimated stand-alone selling price. </a:t>
            </a:r>
          </a:p>
          <a:p>
            <a:pPr defTabSz="469682">
              <a:defRPr/>
            </a:pPr>
            <a:endParaRPr lang="en-US" dirty="0"/>
          </a:p>
          <a:p>
            <a:pPr defTabSz="469682">
              <a:defRPr/>
            </a:pPr>
            <a:r>
              <a:rPr lang="en-US" dirty="0"/>
              <a:t>The difficulty, though, is that the estimated fair values of the individual assets often exceed the total purchase price, as you will see on the next slide.</a:t>
            </a:r>
          </a:p>
          <a:p>
            <a:endParaRPr lang="en-US" dirty="0"/>
          </a:p>
          <a:p>
            <a:endParaRPr lang="en-US" b="0"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14</a:t>
            </a:fld>
            <a:endParaRPr lang="en-US" dirty="0"/>
          </a:p>
        </p:txBody>
      </p:sp>
    </p:spTree>
    <p:extLst>
      <p:ext uri="{BB962C8B-B14F-4D97-AF65-F5344CB8AC3E}">
        <p14:creationId xmlns:p14="http://schemas.microsoft.com/office/powerpoint/2010/main" val="3471320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a:t>
            </a:r>
            <a:r>
              <a:rPr lang="en-US" b="1" dirty="0"/>
              <a:t>Olive Garden</a:t>
            </a:r>
            <a:r>
              <a:rPr lang="en-US" dirty="0"/>
              <a:t> purchases land, building, and equipment together for $900,000. How much should we record in the separate accounts for land, building, and equipment? The simple answer is that </a:t>
            </a:r>
            <a:r>
              <a:rPr lang="en-US" b="1" dirty="0"/>
              <a:t>we allocate the total purchase price of $900,000 based on the estimated </a:t>
            </a:r>
            <a:r>
              <a:rPr lang="en-US" b="1" i="1" dirty="0"/>
              <a:t>fair values</a:t>
            </a:r>
            <a:r>
              <a:rPr lang="en-US" b="1" dirty="0"/>
              <a:t> of each of the individual assets.</a:t>
            </a:r>
            <a:r>
              <a:rPr lang="en-US" dirty="0"/>
              <a:t> </a:t>
            </a:r>
          </a:p>
          <a:p>
            <a:endParaRPr lang="en-US" dirty="0"/>
          </a:p>
          <a:p>
            <a:r>
              <a:rPr lang="en-US" dirty="0"/>
              <a:t>Let’s say the estimated fair values of the land, building, and equipment are $200,000, $700,000, and $100,000, respectively, for a total estimated fair value of $1 million. The total estimated fair values of the individual assets exceed the total purchase price of $900,000. </a:t>
            </a:r>
          </a:p>
          <a:p>
            <a:endParaRPr lang="en-US" dirty="0"/>
          </a:p>
          <a:p>
            <a:r>
              <a:rPr lang="en-US" dirty="0"/>
              <a:t>In that case, Olive Garden’s total purchase of $900,000 will be allocated to the separate accounts for Land, Building, and Equipment based on their relative fair values as shown in this illustration. </a:t>
            </a:r>
          </a:p>
          <a:p>
            <a:endParaRPr lang="en-US" dirty="0"/>
          </a:p>
          <a:p>
            <a:r>
              <a:rPr lang="en-US" dirty="0"/>
              <a:t>Here, each asset’s estimated fair value will be divided by the total estimated fair value to obtain an allocation percentage. That allocation percentage is applied to the amount of the basket purchase to obtain the amount to be recorded for each of the assets’ acquired in the basket purchase.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793546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775761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companies depend heavily on </a:t>
            </a:r>
            <a:r>
              <a:rPr lang="en-US" b="1" i="0" dirty="0"/>
              <a:t>natural resources</a:t>
            </a:r>
            <a:r>
              <a:rPr lang="en-US" dirty="0"/>
              <a:t>, such as oil, natural gas, timber, and even salt. </a:t>
            </a:r>
            <a:r>
              <a:rPr lang="en-US" b="1" dirty="0"/>
              <a:t>ExxonMobil</a:t>
            </a:r>
            <a:r>
              <a:rPr lang="en-US" dirty="0"/>
              <a:t>, for example, maintains oil and natural gas deposits on six of the world’s seven continents. </a:t>
            </a:r>
            <a:r>
              <a:rPr lang="en-US" b="1" dirty="0"/>
              <a:t>Weyerhaeuser</a:t>
            </a:r>
            <a:r>
              <a:rPr lang="en-US" dirty="0"/>
              <a:t> is one of the largest pulp and paper companies in the world with major investments in timber forests. Even salt is a natural resource, with the largest supply in the United States mined under the Great Lakes of North America.</a:t>
            </a:r>
          </a:p>
          <a:p>
            <a:endParaRPr lang="en-US" dirty="0"/>
          </a:p>
          <a:p>
            <a:r>
              <a:rPr lang="en-US" dirty="0"/>
              <a:t>We can distinguish natural resources from other property, plant, and equipment by the fact that we can physically use up, or </a:t>
            </a:r>
            <a:r>
              <a:rPr lang="en-US" i="1" dirty="0"/>
              <a:t>deplete,</a:t>
            </a:r>
            <a:r>
              <a:rPr lang="en-US" dirty="0"/>
              <a:t> natural resources. ExxonMobil’s oil reserves are a natural resource that decreases as the firm extracts oil. Similarly, timber land is used up to produce materials in the construction industry and salt is extracted from salt mines for use in cooking and melting icy roads.</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17</a:t>
            </a:fld>
            <a:endParaRPr lang="en-US" dirty="0"/>
          </a:p>
        </p:txBody>
      </p:sp>
    </p:spTree>
    <p:extLst>
      <p:ext uri="{BB962C8B-B14F-4D97-AF65-F5344CB8AC3E}">
        <p14:creationId xmlns:p14="http://schemas.microsoft.com/office/powerpoint/2010/main" val="1270024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6554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19</a:t>
            </a:fld>
            <a:endParaRPr lang="en-US" dirty="0"/>
          </a:p>
        </p:txBody>
      </p:sp>
    </p:spTree>
    <p:extLst>
      <p:ext uri="{BB962C8B-B14F-4D97-AF65-F5344CB8AC3E}">
        <p14:creationId xmlns:p14="http://schemas.microsoft.com/office/powerpoint/2010/main" val="4002924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Hershey</a:t>
            </a:r>
            <a:r>
              <a:rPr lang="en-US" dirty="0"/>
              <a:t> cannot make chocolate without its manufacturing facilities and the equipment in those facilities. In contrast, it’s not physical assets but copyrights on its computer software that give Alphabet the ability to generate billions of dollars in revenue each year. Both of these types of revenue-producing assets are considered </a:t>
            </a:r>
            <a:r>
              <a:rPr lang="en-US" i="1" dirty="0"/>
              <a:t>long-term assets.</a:t>
            </a:r>
          </a:p>
          <a:p>
            <a:endParaRPr lang="en-US" i="1" dirty="0"/>
          </a:p>
          <a:p>
            <a:r>
              <a:rPr lang="en-US" dirty="0"/>
              <a:t>We classify long-term assets into two major categories:</a:t>
            </a:r>
          </a:p>
          <a:p>
            <a:pPr marL="234841" indent="-234841">
              <a:buFont typeface="+mj-lt"/>
              <a:buAutoNum type="arabicPeriod"/>
            </a:pPr>
            <a:r>
              <a:rPr lang="en-US" b="1" dirty="0"/>
              <a:t>Tangible assets.</a:t>
            </a:r>
            <a:r>
              <a:rPr lang="en-US" dirty="0"/>
              <a:t> Assets in this category include land, land improvements, buildings, equipment, and natural resources. Hershey’s land, buildings, and equipment fall into this category.</a:t>
            </a:r>
          </a:p>
          <a:p>
            <a:pPr marL="234841" indent="-234841">
              <a:buFont typeface="+mj-lt"/>
              <a:buAutoNum type="arabicPeriod"/>
            </a:pPr>
            <a:r>
              <a:rPr lang="en-US" b="1" dirty="0"/>
              <a:t>Intangible assets.</a:t>
            </a:r>
            <a:r>
              <a:rPr lang="en-US" dirty="0"/>
              <a:t> Assets in this category include patents, trademarks, copyrights, franchises, and goodwill. We distinguish these assets from property, plant, and equipment by their lack of physical substance. The evidence of their existence often is based on a legal contract. Alphabet’s copyrights are intangible assets.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a:t>
            </a:fld>
            <a:endParaRPr lang="en-US" dirty="0"/>
          </a:p>
        </p:txBody>
      </p:sp>
    </p:spTree>
    <p:extLst>
      <p:ext uri="{BB962C8B-B14F-4D97-AF65-F5344CB8AC3E}">
        <p14:creationId xmlns:p14="http://schemas.microsoft.com/office/powerpoint/2010/main" val="4004228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major category of long-term assets, intangible assets, have no physical substance. Assets in this category include patents, trademarks, copyrights, franchises, and goodwill.</a:t>
            </a:r>
          </a:p>
          <a:p>
            <a:endParaRPr lang="en-US" dirty="0"/>
          </a:p>
          <a:p>
            <a:r>
              <a:rPr lang="en-US" dirty="0"/>
              <a:t>Companies acquire intangible assets in two ways:</a:t>
            </a:r>
          </a:p>
          <a:p>
            <a:pPr marL="234841" indent="-234841">
              <a:buAutoNum type="arabicPeriod"/>
            </a:pPr>
            <a:r>
              <a:rPr lang="en-US" dirty="0"/>
              <a:t>They purchase intangible assets like patents, copyrights, trademarks, or franchise rights from other companies. </a:t>
            </a:r>
            <a:r>
              <a:rPr lang="en-US" b="1" dirty="0"/>
              <a:t>We record purchased intangible assets at their original cost plus all other costs, such as legal fees, necessary to get the asset ready for use.</a:t>
            </a:r>
          </a:p>
          <a:p>
            <a:pPr marL="234841" indent="-234841">
              <a:buAutoNum type="arabicPeriod"/>
            </a:pPr>
            <a:r>
              <a:rPr lang="en-US" dirty="0"/>
              <a:t>They develop intangible assets internally, for instance by developing a new product or process and obtaining a protective patent. Rather than reporting these in the balance sheet as intangible assets, </a:t>
            </a:r>
            <a:r>
              <a:rPr lang="en-US" b="1" dirty="0"/>
              <a:t>we expense in the income statement most of the costs for internally developed intangible assets in the period we incur those costs.</a:t>
            </a:r>
            <a:endParaRPr lang="en-IN" b="1"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20</a:t>
            </a:fld>
            <a:endParaRPr lang="en-US" dirty="0"/>
          </a:p>
        </p:txBody>
      </p:sp>
    </p:spTree>
    <p:extLst>
      <p:ext uri="{BB962C8B-B14F-4D97-AF65-F5344CB8AC3E}">
        <p14:creationId xmlns:p14="http://schemas.microsoft.com/office/powerpoint/2010/main" val="3369260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Interbrand </a:t>
            </a:r>
            <a:r>
              <a:rPr lang="en-US" i="0" dirty="0"/>
              <a:t>publishes an annual list of the 100 most valuable brands. This illustration summarizes the top 10 most valuable brands. </a:t>
            </a:r>
          </a:p>
          <a:p>
            <a:endParaRPr lang="en-US" i="0" dirty="0"/>
          </a:p>
          <a:p>
            <a:r>
              <a:rPr lang="en-US" i="0" dirty="0"/>
              <a:t>As you can see, the </a:t>
            </a:r>
            <a:r>
              <a:rPr lang="en-US" b="1" i="0" dirty="0"/>
              <a:t>Apple</a:t>
            </a:r>
            <a:r>
              <a:rPr lang="en-US" i="0" dirty="0"/>
              <a:t> brand has an estimated value of $234.2 billion. Despite this value, Apple reports no intangible assets on its balance sheet. </a:t>
            </a:r>
            <a:r>
              <a:rPr lang="en-US" dirty="0"/>
              <a:t>Later, we’ll see why many intangible assets are </a:t>
            </a:r>
            <a:r>
              <a:rPr lang="en-US" i="1" dirty="0"/>
              <a:t>not</a:t>
            </a:r>
            <a:r>
              <a:rPr lang="en-US" dirty="0"/>
              <a:t> reported in the balance sheet at their estimated values.</a:t>
            </a:r>
            <a:endParaRPr lang="en-US" baseline="0" dirty="0"/>
          </a:p>
          <a:p>
            <a:endParaRPr lang="en-US" baseline="0" dirty="0"/>
          </a:p>
          <a:p>
            <a:endParaRPr lang="en-US" baseline="0" dirty="0"/>
          </a:p>
          <a:p>
            <a:endParaRPr lang="en-US" baseline="0"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7056357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Costs incurred to conduct research and to develop a new product or process are not reported as an intangible asset in the balance sheet. Instead, they are expensed directly in the income statement. </a:t>
            </a:r>
          </a:p>
          <a:p>
            <a:endParaRPr lang="en-US" b="0" i="0" dirty="0"/>
          </a:p>
          <a:p>
            <a:r>
              <a:rPr lang="en-US" b="0" i="0" dirty="0"/>
              <a:t>For example, Apple spends approximately $15-$20 billion in research and development every year. All of this cost is reported by Apple as an expense in the income statement rather than as an intangible asset in the balance sheet. </a:t>
            </a:r>
          </a:p>
          <a:p>
            <a:endParaRPr lang="en-US" b="0" i="0" dirty="0"/>
          </a:p>
          <a:p>
            <a:r>
              <a:rPr lang="en-US" b="0" i="0" dirty="0"/>
              <a:t>The reason we expense all R&amp;D costs is the difficulty in determining the portion of R&amp;D that benefits future periods. Conceptually, we should report as an intangible asset the portion that benefits future periods. Due to the difficulties in arriving at this estimate, current U.S. accounting rules require firms to  expense all R&amp;D costs as incurred.</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22</a:t>
            </a:fld>
            <a:endParaRPr lang="en-US" dirty="0"/>
          </a:p>
        </p:txBody>
      </p:sp>
    </p:spTree>
    <p:extLst>
      <p:ext uri="{BB962C8B-B14F-4D97-AF65-F5344CB8AC3E}">
        <p14:creationId xmlns:p14="http://schemas.microsoft.com/office/powerpoint/2010/main" val="1378817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t>A similar argument about the difficulty of estimating benefits in future periods can be made for advertising expenses. </a:t>
            </a:r>
          </a:p>
          <a:p>
            <a:endParaRPr lang="en-US" b="0" i="0" dirty="0"/>
          </a:p>
          <a:p>
            <a:r>
              <a:rPr lang="en-US" b="0" i="0" dirty="0"/>
              <a:t>Advertising at Apple clearly has made its trademark more valuable. Because we cannot tell what portion of today’s advertising benefits future periods and how many periods it might benefit, advertising costs are not reported as an intangible asset in the balance sheet. Instead, advertising costs are reported as expenses in the income statement in the period incurred.</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23</a:t>
            </a:fld>
            <a:endParaRPr lang="en-US" dirty="0"/>
          </a:p>
        </p:txBody>
      </p:sp>
    </p:spTree>
    <p:extLst>
      <p:ext uri="{BB962C8B-B14F-4D97-AF65-F5344CB8AC3E}">
        <p14:creationId xmlns:p14="http://schemas.microsoft.com/office/powerpoint/2010/main" val="872972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888586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i="0" dirty="0"/>
              <a:t>patent</a:t>
            </a:r>
            <a:r>
              <a:rPr lang="en-US" dirty="0"/>
              <a:t> is an exclusive right to manufacture a product or to use a process. The U.S. Patent and Trademark Office grants this right for a period of 20 years. </a:t>
            </a:r>
          </a:p>
          <a:p>
            <a:endParaRPr lang="en-US" b="1" dirty="0"/>
          </a:p>
          <a:p>
            <a:r>
              <a:rPr lang="en-US" b="1" dirty="0"/>
              <a:t>When a firm </a:t>
            </a:r>
            <a:r>
              <a:rPr lang="en-US" b="1" i="1" dirty="0"/>
              <a:t>purchases</a:t>
            </a:r>
            <a:r>
              <a:rPr lang="en-US" b="1" dirty="0"/>
              <a:t> a patent, it records the patent as an intangible asset at its purchase price plus other costs such as legal and filing fees to secure the patent.</a:t>
            </a:r>
            <a:r>
              <a:rPr lang="en-US" dirty="0"/>
              <a:t> Filing fees include items such as the fee to record a patent with the U.S. Patent and Trademark Office.</a:t>
            </a:r>
          </a:p>
          <a:p>
            <a:endParaRPr lang="en-US" dirty="0"/>
          </a:p>
          <a:p>
            <a:r>
              <a:rPr lang="en-US" dirty="0"/>
              <a:t>In contrast, when a firm engages in its own research activities to develop a new product or process</a:t>
            </a:r>
            <a:r>
              <a:rPr lang="en-US" i="1" dirty="0"/>
              <a:t>,</a:t>
            </a:r>
            <a:r>
              <a:rPr lang="en-US" dirty="0"/>
              <a:t> it expenses those costs as it incurs them. For example, major pharmaceutical companies like </a:t>
            </a:r>
            <a:r>
              <a:rPr lang="en-US" b="1" dirty="0"/>
              <a:t>Amgen </a:t>
            </a:r>
            <a:r>
              <a:rPr lang="en-US" dirty="0"/>
              <a:t>and </a:t>
            </a:r>
            <a:r>
              <a:rPr lang="en-US" b="1" dirty="0"/>
              <a:t>Gilead Sciences</a:t>
            </a:r>
            <a:r>
              <a:rPr lang="en-US" dirty="0"/>
              <a:t> spend over a billion dollars each year developing new drugs. Most of these research and development costs are recorded as operating expenses in the income statement. An exception to this rule is legal fees. The firm will record in the Patent asset account the legal and filing fees to secure a patent, even if it developed the patented item or process internally.</a:t>
            </a:r>
          </a:p>
          <a:p>
            <a:endParaRPr lang="en-US" dirty="0"/>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25</a:t>
            </a:fld>
            <a:endParaRPr lang="en-US" dirty="0"/>
          </a:p>
        </p:txBody>
      </p:sp>
    </p:spTree>
    <p:extLst>
      <p:ext uri="{BB962C8B-B14F-4D97-AF65-F5344CB8AC3E}">
        <p14:creationId xmlns:p14="http://schemas.microsoft.com/office/powerpoint/2010/main" val="3497616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of purchased versus internally developed patents. </a:t>
            </a:r>
          </a:p>
          <a:p>
            <a:endParaRPr lang="en-US" dirty="0"/>
          </a:p>
          <a:p>
            <a:r>
              <a:rPr lang="en-US" dirty="0"/>
              <a:t>Suppose a company obtains two patents during the year. Patent #1 was purchased from another company for $200,000, while Patent #2 was developed internally at a cost of $200,000 (cost of salaries, supplies, equipment, and facilities). Both patents had legal and filing fees of $40,000 and $5,000, respectively. </a:t>
            </a:r>
          </a:p>
          <a:p>
            <a:endParaRPr lang="en-US" dirty="0"/>
          </a:p>
          <a:p>
            <a:r>
              <a:rPr lang="en-US" dirty="0"/>
              <a:t>While these two situations may seem similar, as shown in the illustration above, Patent #1 will result in an intangible asset being recorded for $245,000, while only the legal and filing fees would be recorded as an intangible asset for Patent #2. All internal costs for research and development would be expensed immediately.</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598366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i="0" dirty="0"/>
              <a:t>copyright</a:t>
            </a:r>
            <a:r>
              <a:rPr lang="en-US" dirty="0"/>
              <a:t> is an exclusive right of protection given by the U.S. Copyright Office to the creator of a published work such as a song, film, painting, photograph, book, or computer software. </a:t>
            </a:r>
          </a:p>
          <a:p>
            <a:endParaRPr lang="en-US" dirty="0"/>
          </a:p>
          <a:p>
            <a:r>
              <a:rPr lang="en-US" dirty="0"/>
              <a:t>Copyrights are protected by law and give the creator (and his or her heirs) the exclusive right to reproduce and sell the artistic or published work for the life of the creator plus 70 years. </a:t>
            </a:r>
          </a:p>
          <a:p>
            <a:endParaRPr lang="en-US" dirty="0"/>
          </a:p>
          <a:p>
            <a:r>
              <a:rPr lang="en-US" dirty="0"/>
              <a:t>A copyright also allows the copyright holder to pursue legal action against anyone who attempts to infringe the copyright. </a:t>
            </a:r>
          </a:p>
          <a:p>
            <a:endParaRPr lang="en-US" dirty="0"/>
          </a:p>
          <a:p>
            <a:r>
              <a:rPr lang="en-US" dirty="0"/>
              <a:t>Accounting for the costs of copyrights is virtually identical to that of patents.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27</a:t>
            </a:fld>
            <a:endParaRPr lang="en-US" dirty="0"/>
          </a:p>
        </p:txBody>
      </p:sp>
    </p:spTree>
    <p:extLst>
      <p:ext uri="{BB962C8B-B14F-4D97-AF65-F5344CB8AC3E}">
        <p14:creationId xmlns:p14="http://schemas.microsoft.com/office/powerpoint/2010/main" val="672956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i="0" dirty="0"/>
              <a:t>trademark</a:t>
            </a:r>
            <a:r>
              <a:rPr lang="en-US" dirty="0"/>
              <a:t>, like the name </a:t>
            </a:r>
            <a:r>
              <a:rPr lang="en-US" b="1" dirty="0"/>
              <a:t>Apple</a:t>
            </a:r>
            <a:r>
              <a:rPr lang="en-US" dirty="0"/>
              <a:t>, is a word, slogan, or symbol that distinctively identifies a company, product, or service. The firm can register its trademark with the U.S. Patent and Trademark Office to protect it from use by others for a period of 10 years. The registration can be renewed for an indefinite number of 10-year periods, so a trademark is an example of an intangible asset whose useful life can be indefinite. </a:t>
            </a:r>
          </a:p>
          <a:p>
            <a:endParaRPr lang="en-US" dirty="0"/>
          </a:p>
          <a:p>
            <a:r>
              <a:rPr lang="en-US" dirty="0"/>
              <a:t>Firms often acquire trademarks through acquisition. As an example, </a:t>
            </a:r>
            <a:r>
              <a:rPr lang="en-US" b="1" dirty="0"/>
              <a:t>Hewlett-Packard (HP)</a:t>
            </a:r>
            <a:r>
              <a:rPr lang="en-US" dirty="0"/>
              <a:t> acquired all the outstanding stock of </a:t>
            </a:r>
            <a:r>
              <a:rPr lang="en-US" b="1" dirty="0"/>
              <a:t>Compaq Computer Corporation</a:t>
            </a:r>
            <a:r>
              <a:rPr lang="en-US" dirty="0"/>
              <a:t> for $24 billion, of which $1.4 billion was assigned to the Compaq trademark.</a:t>
            </a:r>
          </a:p>
          <a:p>
            <a:endParaRPr lang="en-US" i="1" dirty="0"/>
          </a:p>
          <a:p>
            <a:r>
              <a:rPr lang="en-US" dirty="0"/>
              <a:t>A firm can record attorney fees, registration fees, design costs, successful legal defense, and other costs directly related to securing the trademark as an intangible asset in the Trademark asset account. This is how Apple Inc. can have a trademark valued at $181.2 billion, but reported in the balance sheet for much less. The estimated value of the trademark is not recorded in the Trademarks account; instead, only the legal, registration, and design fees are recorded. The advertising costs that help create value for the trademark are recorded as advertising expense.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28</a:t>
            </a:fld>
            <a:endParaRPr lang="en-US" dirty="0"/>
          </a:p>
        </p:txBody>
      </p:sp>
    </p:spTree>
    <p:extLst>
      <p:ext uri="{BB962C8B-B14F-4D97-AF65-F5344CB8AC3E}">
        <p14:creationId xmlns:p14="http://schemas.microsoft.com/office/powerpoint/2010/main" val="5434156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Subway</a:t>
            </a:r>
            <a:r>
              <a:rPr lang="en-US" dirty="0"/>
              <a:t>, </a:t>
            </a:r>
            <a:r>
              <a:rPr lang="en-US" b="1" dirty="0"/>
              <a:t>McDonald’s</a:t>
            </a:r>
            <a:r>
              <a:rPr lang="en-US" dirty="0"/>
              <a:t>, and </a:t>
            </a:r>
            <a:r>
              <a:rPr lang="en-US" b="1" dirty="0"/>
              <a:t>Starbucks</a:t>
            </a:r>
            <a:r>
              <a:rPr lang="en-US" dirty="0"/>
              <a:t> are three of the world’s largest franchises. Many popular retail businesses such as restaurants, auto dealerships, and hotels are set up as </a:t>
            </a:r>
            <a:r>
              <a:rPr lang="en-US" i="1" dirty="0"/>
              <a:t>franchises</a:t>
            </a:r>
            <a:r>
              <a:rPr lang="en-US" dirty="0"/>
              <a:t>. These are local outlets that pay for the exclusive right to use the franchisor company’s name and to sell its products within a specified geographical area. Many franchisors provide other benefits to the franchisee, such as participating in the construction of the retail outlet, training employees, and purchasing national advertising.</a:t>
            </a:r>
          </a:p>
          <a:p>
            <a:endParaRPr lang="en-US" dirty="0"/>
          </a:p>
          <a:p>
            <a:r>
              <a:rPr lang="en-US" dirty="0"/>
              <a:t>To record the cost of a franchise, the franchisee records the initial fee as an intangible asset. Additional periodic payments to the franchisor usually are for services the franchisor provides on a continuing basis, and the franchisee will expense them as incurred.</a:t>
            </a:r>
          </a:p>
        </p:txBody>
      </p:sp>
      <p:sp>
        <p:nvSpPr>
          <p:cNvPr id="4" name="Slide Number Placeholder 3"/>
          <p:cNvSpPr>
            <a:spLocks noGrp="1"/>
          </p:cNvSpPr>
          <p:nvPr>
            <p:ph type="sldNum" sz="quarter" idx="10"/>
          </p:nvPr>
        </p:nvSpPr>
        <p:spPr/>
        <p:txBody>
          <a:bodyPr/>
          <a:lstStyle/>
          <a:p>
            <a:fld id="{C43689D5-1779-4DA8-9158-22D5E6BDFF44}" type="slidenum">
              <a:rPr lang="en-US" smtClean="0"/>
              <a:pPr/>
              <a:t>29</a:t>
            </a:fld>
            <a:endParaRPr lang="en-US" dirty="0"/>
          </a:p>
        </p:txBody>
      </p:sp>
    </p:spTree>
    <p:extLst>
      <p:ext uri="{BB962C8B-B14F-4D97-AF65-F5344CB8AC3E}">
        <p14:creationId xmlns:p14="http://schemas.microsoft.com/office/powerpoint/2010/main" val="2381485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Long-term assets often represent a significant portion of the total assets of a company. This illustration presents a breakdown of the total assets for </a:t>
            </a:r>
            <a:r>
              <a:rPr lang="en-US" b="1" dirty="0"/>
              <a:t>Disney</a:t>
            </a:r>
            <a:r>
              <a:rPr lang="en-US" dirty="0"/>
              <a:t>. Notice that current assets represent only about 14.5% of total assets, and long-term assets make up the remaining 85.5%.</a:t>
            </a:r>
          </a:p>
          <a:p>
            <a:endParaRPr lang="en-US" dirty="0"/>
          </a:p>
          <a:p>
            <a:r>
              <a:rPr lang="en-US" dirty="0"/>
              <a:t>To properly report both tangible and intangible assets, we need to address a variety of issues, including (1) which amounts to include in their initial cost, (2) how to expense their costs while using them, and (3) how to record their sale or disposal at the end of their useful life. </a:t>
            </a:r>
          </a:p>
          <a:p>
            <a:endParaRPr lang="en-US" baseline="0" dirty="0"/>
          </a:p>
          <a:p>
            <a:r>
              <a:rPr lang="en-US" dirty="0"/>
              <a:t>The first issue to consider in accounting for long-term assets is how to record their cost at the time of acquisition. To do this, we need to understand the major types of tangible and intangible assets. We begin with tangible assets, also referred to as property, plant, and equipment.</a:t>
            </a:r>
            <a:endParaRPr lang="en-IN" baseline="0"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917907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Goodwill often is the largest (and the most unique) intangible asset in the balance sheet. </a:t>
            </a:r>
            <a:r>
              <a:rPr lang="en-US" b="1" dirty="0"/>
              <a:t>It is recorded </a:t>
            </a:r>
            <a:r>
              <a:rPr lang="en-US" b="1" i="1" dirty="0"/>
              <a:t>only</a:t>
            </a:r>
            <a:r>
              <a:rPr lang="en-US" b="1" dirty="0"/>
              <a:t> when one company acquires another company.</a:t>
            </a:r>
          </a:p>
          <a:p>
            <a:endParaRPr lang="en-US" b="1" dirty="0"/>
          </a:p>
          <a:p>
            <a:r>
              <a:rPr lang="en-US" i="1" dirty="0"/>
              <a:t>Goodwill</a:t>
            </a:r>
            <a:r>
              <a:rPr lang="en-US" dirty="0"/>
              <a:t> is reported by the acquiring company for the amount that the purchase price exceeds the fair value of the acquired company’s identifiable net assets.</a:t>
            </a:r>
          </a:p>
          <a:p>
            <a:endParaRPr lang="en-US" dirty="0"/>
          </a:p>
          <a:p>
            <a:r>
              <a:rPr lang="en-US" dirty="0"/>
              <a:t>Most companies also create goodwill to some extent through advertising, employee training, and other efforts. However, as it does for other internally generated intangibles, a company must </a:t>
            </a:r>
            <a:r>
              <a:rPr lang="en-US" i="1" dirty="0"/>
              <a:t>expense</a:t>
            </a:r>
            <a:r>
              <a:rPr lang="en-US" dirty="0"/>
              <a:t> costs incurred in the internal generation of goodwill. Imagine how difficult it would be to estimate the amount and future benefits of internally generated goodwill. Due to this difficulty, we record goodwill only when it is part of the acquisition of another business.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30</a:t>
            </a:fld>
            <a:endParaRPr lang="en-US" dirty="0"/>
          </a:p>
        </p:txBody>
      </p:sp>
    </p:spTree>
    <p:extLst>
      <p:ext uri="{BB962C8B-B14F-4D97-AF65-F5344CB8AC3E}">
        <p14:creationId xmlns:p14="http://schemas.microsoft.com/office/powerpoint/2010/main" val="37631616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calculation of goodwill is easiest to see with a simple example. Assume that Allied Foods acquires Ritz Produce by paying $36 million in cash. The fair values of Ritz Produce’s are shown in the top table.</a:t>
            </a:r>
          </a:p>
          <a:p>
            <a:endParaRPr lang="en-US" dirty="0"/>
          </a:p>
          <a:p>
            <a:r>
              <a:rPr lang="en-US" dirty="0"/>
              <a:t>In this example, Ritz Produce has identifiable net assets of $26 million (= $50 million − $24 million). Why is Allied Foods willing to pay $36 million to acquire a company that has identifiable net assets of only $26 million? Allied Foods must believe that there are other</a:t>
            </a:r>
          </a:p>
          <a:p>
            <a:r>
              <a:rPr lang="en-US" dirty="0"/>
              <a:t>benefits worth $10 million in the acquisition, but these benefits are not identified as assets in the balance sheet of Ritz Produce. Allied Food will record these unidentified assets as goodwill at the time it pays $36 million. </a:t>
            </a:r>
          </a:p>
          <a:p>
            <a:endParaRPr lang="en-US" dirty="0"/>
          </a:p>
          <a:p>
            <a:r>
              <a:rPr lang="en-US" dirty="0"/>
              <a:t>The illustration at the bottom summarizes the calculation of goodwill ($10 million) that Allied Foods would report in its balance sheet.</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726065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URWPalladioTOT"/>
              </a:rPr>
              <a:t>Allied Foods records the acquisition by increasing each of the assets acquired by the amount of its fair value, increasing each of the liabilities assumed by its fair value, and increasing Goodwill by the remaining purchase price of $10 million (as calculated on the previous slide).</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230109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7131971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971266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4077510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life of a long-term asset, the owners often incur additional expenditures associated with the asset. Are these expenditures recorded as an asset or an expense?</a:t>
            </a:r>
          </a:p>
          <a:p>
            <a:endParaRPr lang="en-US" dirty="0"/>
          </a:p>
          <a:p>
            <a:r>
              <a:rPr lang="en-US" dirty="0"/>
              <a:t>1. We capitalize an expenditure as an asset if it increases future benefits.</a:t>
            </a:r>
          </a:p>
          <a:p>
            <a:r>
              <a:rPr lang="en-US" dirty="0"/>
              <a:t>2. We expense an expenditure if it benefits only the current period.</a:t>
            </a:r>
          </a:p>
          <a:p>
            <a:endParaRPr lang="en-US" dirty="0"/>
          </a:p>
          <a:p>
            <a:r>
              <a:rPr lang="en-US" dirty="0"/>
              <a:t>To see the choice more clearly, we’ll look at different types of expenditures: repairs and maintenance, additions, improvements, and litigation costs.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36</a:t>
            </a:fld>
            <a:endParaRPr lang="en-US" dirty="0"/>
          </a:p>
        </p:txBody>
      </p:sp>
    </p:spTree>
    <p:extLst>
      <p:ext uri="{BB962C8B-B14F-4D97-AF65-F5344CB8AC3E}">
        <p14:creationId xmlns:p14="http://schemas.microsoft.com/office/powerpoint/2010/main" val="4005524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provides a summary of expenditures after acquisition.</a:t>
            </a:r>
            <a:endParaRPr lang="en-US" baseline="0" dirty="0"/>
          </a:p>
          <a:p>
            <a:endParaRPr lang="en-IN" dirty="0"/>
          </a:p>
          <a:p>
            <a:pPr marL="176131" indent="-176131">
              <a:buFont typeface="Arial" pitchFamily="34" charset="0"/>
              <a:buChar char="•"/>
            </a:pPr>
            <a:r>
              <a:rPr lang="en-US" b="1" dirty="0"/>
              <a:t>Repairs and maintenance</a:t>
            </a:r>
            <a:r>
              <a:rPr lang="en-US" dirty="0"/>
              <a:t>: The cost of an engine tune-up, oil change, or repair of a minor engine part for a delivery truck allows the truck to continue its productive activity in the </a:t>
            </a:r>
            <a:r>
              <a:rPr lang="en-US" i="1" dirty="0"/>
              <a:t>current</a:t>
            </a:r>
            <a:r>
              <a:rPr lang="en-US" dirty="0"/>
              <a:t> period. We expense </a:t>
            </a:r>
            <a:r>
              <a:rPr lang="en-US" i="1" dirty="0"/>
              <a:t>repairs and maintenance</a:t>
            </a:r>
            <a:r>
              <a:rPr lang="en-US" dirty="0"/>
              <a:t> expenditures like these in the period incurred because they maintain a given level of benefits. They also are likely to recur again in the following period. More extensive repairs that increase the </a:t>
            </a:r>
            <a:r>
              <a:rPr lang="en-US" i="1" dirty="0"/>
              <a:t>future</a:t>
            </a:r>
            <a:r>
              <a:rPr lang="en-US" dirty="0"/>
              <a:t> benefits of the delivery truck would be capitalized as assets. These include major repairs that are unlikely to recur each period, such as a new transmission or an engine overhaul.</a:t>
            </a:r>
          </a:p>
          <a:p>
            <a:pPr marL="176131" indent="-176131">
              <a:buFont typeface="Arial" pitchFamily="34" charset="0"/>
              <a:buChar char="•"/>
            </a:pPr>
            <a:endParaRPr lang="en-US" b="1" dirty="0"/>
          </a:p>
          <a:p>
            <a:pPr marL="176131" indent="-176131">
              <a:buFont typeface="Arial" pitchFamily="34" charset="0"/>
              <a:buChar char="•"/>
            </a:pPr>
            <a:r>
              <a:rPr lang="en-IN" b="1" dirty="0"/>
              <a:t>Additions</a:t>
            </a:r>
            <a:r>
              <a:rPr lang="en-IN" dirty="0"/>
              <a:t>:</a:t>
            </a:r>
            <a:r>
              <a:rPr lang="en-IN" b="1" dirty="0"/>
              <a:t> </a:t>
            </a:r>
            <a:r>
              <a:rPr lang="en-US" dirty="0"/>
              <a:t>An </a:t>
            </a:r>
            <a:r>
              <a:rPr lang="en-US" i="1" dirty="0"/>
              <a:t>addition</a:t>
            </a:r>
            <a:r>
              <a:rPr lang="en-US" dirty="0"/>
              <a:t> occurs when we add a new major component to an existing asset. We should capitalize the cost of additions if they increase, rather than maintain, the future benefits from the expenditure. For example, adding a refrigeration unit to a delivery truck increases the capability of the truck beyond that originally anticipated, thus increasing its future benefits.</a:t>
            </a:r>
          </a:p>
          <a:p>
            <a:pPr marL="176131" indent="-176131">
              <a:buFont typeface="Arial" pitchFamily="34" charset="0"/>
              <a:buChar char="•"/>
            </a:pPr>
            <a:endParaRPr lang="en-IN" dirty="0"/>
          </a:p>
          <a:p>
            <a:pPr marL="176131" indent="-176131" defTabSz="939363">
              <a:buFont typeface="Arial" pitchFamily="34" charset="0"/>
              <a:buChar char="•"/>
              <a:defRPr/>
            </a:pPr>
            <a:r>
              <a:rPr lang="en-IN" b="1" dirty="0"/>
              <a:t>Improvements</a:t>
            </a:r>
            <a:r>
              <a:rPr lang="en-IN" dirty="0"/>
              <a:t>: </a:t>
            </a:r>
            <a:r>
              <a:rPr lang="en-US" dirty="0"/>
              <a:t>An </a:t>
            </a:r>
            <a:r>
              <a:rPr lang="en-US" i="1" dirty="0"/>
              <a:t>improvement</a:t>
            </a:r>
            <a:r>
              <a:rPr lang="en-US" dirty="0"/>
              <a:t> is the cost of replacing a major component of an asset. The replacement can be a new component with the same characteristics as the old component, or a new component with enhanced operating capabilities. For example, we could replace an existing refrigeration unit in a delivery truck with a new but similar unit or with a new and improved refrigeration unit. In either case, the cost of the improvement usually increases future benefits, and we should capitalize it to the Equipment account.</a:t>
            </a:r>
          </a:p>
          <a:p>
            <a:pPr marL="176131" indent="-176131" defTabSz="939363">
              <a:buFont typeface="Arial" pitchFamily="34" charset="0"/>
              <a:buChar char="•"/>
              <a:defRPr/>
            </a:pPr>
            <a:endParaRPr lang="en-US" b="1" dirty="0"/>
          </a:p>
          <a:p>
            <a:pPr marL="176131" indent="-176131" defTabSz="939363">
              <a:buFont typeface="Arial" pitchFamily="34" charset="0"/>
              <a:buChar char="•"/>
              <a:defRPr/>
            </a:pPr>
            <a:r>
              <a:rPr lang="en-IN" b="1" dirty="0"/>
              <a:t>Legal defense of intangible assets</a:t>
            </a:r>
            <a:r>
              <a:rPr lang="en-IN" dirty="0"/>
              <a:t>: </a:t>
            </a:r>
            <a:r>
              <a:rPr lang="en-US" dirty="0"/>
              <a:t>The expenditures after acquisition mentioned so far—repairs and maintenance, additions, and improvements—generally relate to property, plant, and equipment. Intangible assets, though, also can require expenditures after their acquisition, the most frequent being the cost of legally defending the right that gives the asset its value. For example, </a:t>
            </a:r>
            <a:r>
              <a:rPr lang="en-US" b="1" dirty="0"/>
              <a:t>Apple</a:t>
            </a:r>
            <a:r>
              <a:rPr lang="en-US" dirty="0"/>
              <a:t> spends millions of dollars every year defending its patents related to the iPhone and other products. The costs of successfully defending a patent, including attorneys’ fees, are added to the Patent account. However, if the defense of an intangible right is unsuccessful, then the firm should expense the litigation costs as incurred because they provide no future benefit.</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0499737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item is said to be </a:t>
            </a:r>
            <a:r>
              <a:rPr lang="en-US" b="1" i="0" dirty="0"/>
              <a:t>material</a:t>
            </a:r>
            <a:r>
              <a:rPr lang="en-US" dirty="0"/>
              <a:t> if it is large enough to influence a decision. The decision to capitalize versus expense can have a material impact on financial statements. If a company incorrectly capitalizes rather than expenses a material expenditure, then in the current period both total assets and net income will be overstated.</a:t>
            </a:r>
          </a:p>
          <a:p>
            <a:endParaRPr lang="en-US" dirty="0"/>
          </a:p>
          <a:p>
            <a:r>
              <a:rPr lang="en-US" dirty="0"/>
              <a:t>When an expenditure is not material, the item is typically recorded as an expense regardless of its expected period of benefit. For example, a $10 stapler may have a 20-year service life, but it would not be practical to capitalize such a small amount. </a:t>
            </a:r>
          </a:p>
          <a:p>
            <a:endParaRPr lang="en-US" dirty="0"/>
          </a:p>
          <a:p>
            <a:r>
              <a:rPr lang="en-US" dirty="0"/>
              <a:t>Companies generally expense all costs under a certain dollar amount, say $1,000, regardless of whether future benefits are increased. It’s important for a company to establish a policy for treating these expenditures and apply the policy consistently.</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7029798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224523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baseline="0"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a:t>
            </a:fld>
            <a:endParaRPr lang="en-US" dirty="0"/>
          </a:p>
        </p:txBody>
      </p:sp>
    </p:spTree>
    <p:extLst>
      <p:ext uri="{BB962C8B-B14F-4D97-AF65-F5344CB8AC3E}">
        <p14:creationId xmlns:p14="http://schemas.microsoft.com/office/powerpoint/2010/main" val="14356670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5909335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41</a:t>
            </a:fld>
            <a:endParaRPr lang="en-US" dirty="0"/>
          </a:p>
        </p:txBody>
      </p:sp>
    </p:spTree>
    <p:extLst>
      <p:ext uri="{BB962C8B-B14F-4D97-AF65-F5344CB8AC3E}">
        <p14:creationId xmlns:p14="http://schemas.microsoft.com/office/powerpoint/2010/main" val="13294940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93056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dictionary definition of depreciation differs from the definition of depreciation used in accounting:</a:t>
            </a:r>
          </a:p>
          <a:p>
            <a:endParaRPr lang="en-US" dirty="0"/>
          </a:p>
          <a:p>
            <a:r>
              <a:rPr lang="en-US" dirty="0"/>
              <a:t>Dictionary definition = Decrease in value (or selling price) of an asset.</a:t>
            </a:r>
          </a:p>
          <a:p>
            <a:r>
              <a:rPr lang="en-US" dirty="0"/>
              <a:t>Accounting definition = Allocation of an asset’s cost to an expense over time. </a:t>
            </a:r>
          </a:p>
          <a:p>
            <a:endParaRPr lang="en-US" dirty="0"/>
          </a:p>
          <a:p>
            <a:r>
              <a:rPr lang="en-US" dirty="0"/>
              <a:t>If depreciation were calculated based on the dictionary definition, we would need to estimate the value of every long-term asset each period. Due to the difficulty and subjectivity involved, long-term assets are not adjusted to fair value each period. Rather, long-term assets are recorded at their cost, and then this cost is allocated to expense over time.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43</a:t>
            </a:fld>
            <a:endParaRPr lang="en-US" dirty="0"/>
          </a:p>
        </p:txBody>
      </p:sp>
    </p:spTree>
    <p:extLst>
      <p:ext uri="{BB962C8B-B14F-4D97-AF65-F5344CB8AC3E}">
        <p14:creationId xmlns:p14="http://schemas.microsoft.com/office/powerpoint/2010/main" val="35346394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b="1" i="0" dirty="0"/>
              <a:t>Depreciation</a:t>
            </a:r>
            <a:r>
              <a:rPr lang="en-US" dirty="0"/>
              <a:t> in accounting is allocating the cost of an asset to an expense over its service life. An asset provides benefits (revenues) to a company in future periods. We allocate a portion of the asset’s cost to depreciation expense in each year the asset provides a benefit.</a:t>
            </a:r>
          </a:p>
          <a:p>
            <a:pPr defTabSz="469682">
              <a:defRPr/>
            </a:pPr>
            <a:endParaRPr lang="en-US" dirty="0"/>
          </a:p>
          <a:p>
            <a:pPr defTabSz="469682">
              <a:defRPr/>
            </a:pPr>
            <a:r>
              <a:rPr lang="en-US" dirty="0"/>
              <a:t>If the asset will provide benefits to the company for four years, for example, then we allocate a portion of the asset’s cost to depreciation expense in each year for four years. This illustration portrays this concept of depreciating an asset’s original purchase cost over the periods benefited.</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5139550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45</a:t>
            </a:fld>
            <a:endParaRPr lang="en-US" dirty="0"/>
          </a:p>
        </p:txBody>
      </p:sp>
    </p:spTree>
    <p:extLst>
      <p:ext uri="{BB962C8B-B14F-4D97-AF65-F5344CB8AC3E}">
        <p14:creationId xmlns:p14="http://schemas.microsoft.com/office/powerpoint/2010/main" val="14673253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demonstration, let’s assume the local </a:t>
            </a:r>
            <a:r>
              <a:rPr lang="en-US" b="1" dirty="0"/>
              <a:t>Starbucks</a:t>
            </a:r>
            <a:r>
              <a:rPr lang="en-US" dirty="0"/>
              <a:t> pays $1,200 for equipment—say, an espresso machine. The machine is expected to have a service life of four years. We record annual depreciation as shown in the slide: increase depreciation expense and increase accumulated depreciation.</a:t>
            </a:r>
            <a:endParaRPr lang="en-IN" dirty="0"/>
          </a:p>
          <a:p>
            <a:endParaRPr lang="en-IN" dirty="0"/>
          </a:p>
          <a:p>
            <a:r>
              <a:rPr lang="en-US" dirty="0"/>
              <a:t>The credit side of the entry requires some explanation. </a:t>
            </a:r>
            <a:r>
              <a:rPr lang="en-US" i="1" dirty="0"/>
              <a:t>Accumulated Depreciation</a:t>
            </a:r>
            <a:r>
              <a:rPr lang="en-US" dirty="0"/>
              <a:t> is a contra asset account, meaning that it reduces an asset account. Rather than credit the Equipment account directly, we instead credit its contra account, which we offset against the Equipment account in the balance sheet. In this manner, a company can keep track of the amount originally paid for the equipment and the amount of depreciation taken on the asset so far. </a:t>
            </a:r>
          </a:p>
          <a:p>
            <a:endParaRPr lang="en-US" dirty="0"/>
          </a:p>
          <a:p>
            <a:r>
              <a:rPr lang="en-US" dirty="0"/>
              <a:t>Most companies have separate accumulated depreciation accounts for each specific asset or asset class. For simplicity, we use one general account called Accumulated Depreciation. The name of the account comes from the fact that the depreciation we record each period </a:t>
            </a:r>
            <a:r>
              <a:rPr lang="en-US" i="1" dirty="0"/>
              <a:t>accumulates</a:t>
            </a:r>
            <a:r>
              <a:rPr lang="en-US" dirty="0"/>
              <a:t> in the account. </a:t>
            </a:r>
          </a:p>
          <a:p>
            <a:endParaRPr lang="en-US" dirty="0"/>
          </a:p>
          <a:p>
            <a:r>
              <a:rPr lang="en-US" b="1" i="0" dirty="0"/>
              <a:t>Book value</a:t>
            </a:r>
            <a:r>
              <a:rPr lang="en-US" dirty="0"/>
              <a:t>, also referred to as carrying value, equals the original cost of the asset minus the current balance in Accumulated Depreciation. Note that by increasing accumulated depreciation each period, we are reducing the book value of equipment. The Accumulated Depreciation account allows us to reduce the book value of assets through depreciation, while maintaining the original cost of each asset in the accounting records.</a:t>
            </a:r>
          </a:p>
          <a:p>
            <a:endParaRPr lang="en-US" dirty="0"/>
          </a:p>
          <a:p>
            <a:r>
              <a:rPr lang="en-US" dirty="0"/>
              <a:t>Each year the Accumulated Depreciation account increases by $300 and the book value decreases by $300. By the end of the fourth year, Accumulated Depreciation will be $1,200 and the book value will be $0. </a:t>
            </a:r>
          </a:p>
        </p:txBody>
      </p:sp>
      <p:sp>
        <p:nvSpPr>
          <p:cNvPr id="4" name="Slide Number Placeholder 3"/>
          <p:cNvSpPr>
            <a:spLocks noGrp="1"/>
          </p:cNvSpPr>
          <p:nvPr>
            <p:ph type="sldNum" sz="quarter" idx="10"/>
          </p:nvPr>
        </p:nvSpPr>
        <p:spPr/>
        <p:txBody>
          <a:bodyPr/>
          <a:lstStyle/>
          <a:p>
            <a:fld id="{C43689D5-1779-4DA8-9158-22D5E6BDFF44}" type="slidenum">
              <a:rPr lang="en-US" smtClean="0"/>
              <a:pPr/>
              <a:t>46</a:t>
            </a:fld>
            <a:endParaRPr lang="en-US" dirty="0"/>
          </a:p>
        </p:txBody>
      </p:sp>
    </p:spTree>
    <p:extLst>
      <p:ext uri="{BB962C8B-B14F-4D97-AF65-F5344CB8AC3E}">
        <p14:creationId xmlns:p14="http://schemas.microsoft.com/office/powerpoint/2010/main" val="30137445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9673827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Recording depreciation requires accountants to establish three factors at the time the asset is put into use:</a:t>
            </a:r>
          </a:p>
          <a:p>
            <a:endParaRPr lang="en-US" b="1" dirty="0"/>
          </a:p>
          <a:p>
            <a:pPr marL="234841" indent="-234841">
              <a:buFont typeface="+mj-lt"/>
              <a:buAutoNum type="arabicPeriod"/>
            </a:pPr>
            <a:r>
              <a:rPr lang="en-US" b="1" dirty="0"/>
              <a:t>Service Life.</a:t>
            </a:r>
            <a:r>
              <a:rPr lang="en-US" dirty="0"/>
              <a:t> We can measure service life in units of time or in units of activity. For example, the estimated service life of a delivery truck might be either five years or 100,000 miles. We use the terms service life and useful life interchangeably, because both terms are used in practice.</a:t>
            </a:r>
            <a:br>
              <a:rPr lang="en-US" dirty="0"/>
            </a:br>
            <a:endParaRPr lang="en-US" dirty="0"/>
          </a:p>
          <a:p>
            <a:pPr marL="234841" indent="-234841">
              <a:buFont typeface="+mj-lt"/>
              <a:buAutoNum type="arabicPeriod"/>
            </a:pPr>
            <a:r>
              <a:rPr lang="en-US" b="1" dirty="0"/>
              <a:t>Residual Value.</a:t>
            </a:r>
            <a:r>
              <a:rPr lang="en-US" dirty="0"/>
              <a:t> At the end of an asset’s service life, a company may sell or trade the asset for a new one. The residual value is the selling price or the trade-in value of the asset. A company might estimate residual value from prior experience or by researching the resale values of similar types of assets. Due to the difficulty in estimating residual value, it’s not uncommon to assume a residual value of zero.</a:t>
            </a:r>
          </a:p>
          <a:p>
            <a:pPr marL="234841" indent="-234841">
              <a:buFont typeface="+mj-lt"/>
              <a:buAutoNum type="arabicPeriod"/>
            </a:pPr>
            <a:endParaRPr lang="en-US" dirty="0"/>
          </a:p>
          <a:p>
            <a:pPr marL="234841" indent="-234841">
              <a:buFont typeface="+mj-lt"/>
              <a:buAutoNum type="arabicPeriod"/>
            </a:pPr>
            <a:r>
              <a:rPr lang="en-US" b="1" dirty="0"/>
              <a:t>Depreciation Method.</a:t>
            </a:r>
            <a:r>
              <a:rPr lang="en-US" dirty="0"/>
              <a:t> In determining how much of an asset’s cost to allocate to each year, a company should choose a depreciation method that corresponds to the pattern of benefits received from using the asset. The three most common depreciation methods used in practice are straight-line, declining-balance, and activity-based. These are defined on the next slide.</a:t>
            </a:r>
          </a:p>
          <a:p>
            <a:pPr marL="234841" indent="-234841">
              <a:buAutoNum type="arabicPeriod"/>
            </a:pP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48</a:t>
            </a:fld>
            <a:endParaRPr lang="en-US" dirty="0"/>
          </a:p>
        </p:txBody>
      </p:sp>
    </p:spTree>
    <p:extLst>
      <p:ext uri="{BB962C8B-B14F-4D97-AF65-F5344CB8AC3E}">
        <p14:creationId xmlns:p14="http://schemas.microsoft.com/office/powerpoint/2010/main" val="31542785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determining how much of an asset’s cost to allocate to each year, a company should choose a depreciation method that corresponds to the pattern of benefits received from using the asset. The three most common depreciation methods used in practice are:</a:t>
            </a:r>
          </a:p>
          <a:p>
            <a:endParaRPr lang="en-US" b="0" dirty="0"/>
          </a:p>
          <a:p>
            <a:pPr marL="234841" indent="-234841">
              <a:buFont typeface="+mj-lt"/>
              <a:buAutoNum type="arabicPeriod"/>
            </a:pPr>
            <a:r>
              <a:rPr lang="en-US" b="1" dirty="0"/>
              <a:t>Straight-line.</a:t>
            </a:r>
            <a:r>
              <a:rPr lang="en-US" dirty="0"/>
              <a:t> This method allocates an equal amount of depreciation to each year. The implication is that the asset is used evenly over its service life. This method is by far the simplest and most common depreciation method used in financial accounting.</a:t>
            </a:r>
          </a:p>
          <a:p>
            <a:pPr marL="234841" indent="-234841">
              <a:buFont typeface="+mj-lt"/>
              <a:buAutoNum type="arabicPeriod"/>
            </a:pPr>
            <a:endParaRPr lang="en-US" dirty="0"/>
          </a:p>
          <a:p>
            <a:pPr marL="234841" indent="-234841">
              <a:buFont typeface="+mj-lt"/>
              <a:buAutoNum type="arabicPeriod"/>
            </a:pPr>
            <a:r>
              <a:rPr lang="en-US" b="1" dirty="0"/>
              <a:t>Declining-balance.</a:t>
            </a:r>
            <a:r>
              <a:rPr lang="en-US" dirty="0"/>
              <a:t> This method is an accelerated method, meaning that more depreciation expense is taken in the earlier years than in the later years of an asset’s life. Declining-balance methods are also used in calculating depreciation for tax purposes.</a:t>
            </a:r>
          </a:p>
          <a:p>
            <a:pPr marL="234841" indent="-234841">
              <a:buFont typeface="+mj-lt"/>
              <a:buAutoNum type="arabicPeriod"/>
            </a:pPr>
            <a:endParaRPr lang="en-US" dirty="0"/>
          </a:p>
          <a:p>
            <a:pPr marL="234841" indent="-234841">
              <a:buFont typeface="+mj-lt"/>
              <a:buAutoNum type="arabicPeriod"/>
            </a:pPr>
            <a:r>
              <a:rPr lang="en-US" b="1" dirty="0"/>
              <a:t>Activity-based.</a:t>
            </a:r>
            <a:r>
              <a:rPr lang="en-US" dirty="0"/>
              <a:t> This method calculates depreciation based on the activity associated with the asset. For example, a vehicle can be depreciated based on the miles driven, or a machine can be depreciated based on the hours used. The method is commonly used to allocate the cost of natural resources.</a:t>
            </a:r>
          </a:p>
          <a:p>
            <a:pPr marL="234841" indent="-234841">
              <a:buAutoNum type="arabicPeriod"/>
            </a:pP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49</a:t>
            </a:fld>
            <a:endParaRPr lang="en-US" dirty="0"/>
          </a:p>
        </p:txBody>
      </p:sp>
    </p:spTree>
    <p:extLst>
      <p:ext uri="{BB962C8B-B14F-4D97-AF65-F5344CB8AC3E}">
        <p14:creationId xmlns:p14="http://schemas.microsoft.com/office/powerpoint/2010/main" val="405982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3068597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By far the most easily understood and widely used depreciation method is straight-line. With the </a:t>
            </a:r>
            <a:r>
              <a:rPr lang="en-US" b="1" i="0" dirty="0"/>
              <a:t>straight-line method </a:t>
            </a:r>
            <a:r>
              <a:rPr lang="en-US" dirty="0"/>
              <a:t>we allocate an </a:t>
            </a:r>
            <a:r>
              <a:rPr lang="en-US" i="1" dirty="0"/>
              <a:t>equal</a:t>
            </a:r>
            <a:r>
              <a:rPr lang="en-US" dirty="0"/>
              <a:t> amount of the depreciable cost to each year of the asset’s service life. </a:t>
            </a:r>
          </a:p>
          <a:p>
            <a:pPr defTabSz="469682">
              <a:defRPr/>
            </a:pPr>
            <a:endParaRPr lang="en-US" dirty="0"/>
          </a:p>
          <a:p>
            <a:pPr defTabSz="469682">
              <a:defRPr/>
            </a:pPr>
            <a:r>
              <a:rPr lang="en-US" dirty="0"/>
              <a:t>The </a:t>
            </a:r>
            <a:r>
              <a:rPr lang="en-US" i="1" dirty="0"/>
              <a:t>depreciable cost</a:t>
            </a:r>
            <a:r>
              <a:rPr lang="en-US" dirty="0"/>
              <a:t> is the asset’s cost minus its estimated residual value. Depreciable cost represents the total depreciation to be taken over the asset’s useful life. To calculate depreciation expense for a given year, we simply divide the depreciable cost by the number of years in the asset’s service life, as shown in this illustration.</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27812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dividing the depreciable cost each year by five is the same as multiplying the depreciable cost each year by 20% (1/5 = 0.20).</a:t>
            </a:r>
          </a:p>
          <a:p>
            <a:endParaRPr lang="en-US" dirty="0"/>
          </a:p>
          <a:p>
            <a:r>
              <a:rPr lang="en-US" dirty="0"/>
              <a:t>This illustration provides a depreciation schedule using the straight-line method. Notice that the asset is depreciated until its book value (cost minus accumulated depreciation) equals the residual value ($5,000). </a:t>
            </a:r>
            <a:r>
              <a:rPr lang="en-US" b="1" dirty="0"/>
              <a:t>The residual value is never depreciated. </a:t>
            </a:r>
            <a:r>
              <a:rPr lang="en-US" b="0" i="0" dirty="0"/>
              <a:t>In other words, once an asset is fully depreciated, the book value will equal its residual value. In this illustration, after at the end of five years, the book value of the asset equals its residual value. </a:t>
            </a:r>
            <a:endParaRPr lang="en-US" b="1"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8400107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the example above, we assumed Little King Sandwiches bought the truck at the beginning of Year 1. What if the company bought the truck partially through Year 1? In this case, the truck should be depreciated only for the portion of Year 1 it was used.</a:t>
            </a:r>
          </a:p>
          <a:p>
            <a:endParaRPr lang="en-US" b="1" dirty="0"/>
          </a:p>
          <a:p>
            <a:r>
              <a:rPr lang="en-US" b="1" dirty="0"/>
              <a:t>Partial-Year Depreciation.</a:t>
            </a:r>
            <a:r>
              <a:rPr lang="en-US" dirty="0"/>
              <a:t> We assume Little King Sandwiches bought the delivery truck at the beginning of Year 1. In that case, a full year of depreciation was recorded for Year 1 ($7,000). What if it bought the truck sometime during the year instead? Then, the company will record depreciation for only the portion of the first year that it owned the truck. Depreciation for the second, third, fourth, and fifth years is for the full-year amount. </a:t>
            </a:r>
          </a:p>
          <a:p>
            <a:endParaRPr lang="en-US" dirty="0"/>
          </a:p>
          <a:p>
            <a:r>
              <a:rPr lang="en-US" dirty="0"/>
              <a:t>The partial-year depreciation for the first year doesn’t affect depreciation in those subsequent years because the truck is utilized for those entire years. The truck’s five-year service life will extend to Year 6. Since the company depreciated the truck for only two months in Year 1, the final 10 months of depreciation will occur in Year 6. The amount of depreciation expense in Year 6 is 10/12 of the full-year amount. By the end of Year 6, the truck has been fully depreciated (from its original cost of $40,000 down to its residual value of $5,000).</a:t>
            </a:r>
          </a:p>
        </p:txBody>
      </p:sp>
      <p:sp>
        <p:nvSpPr>
          <p:cNvPr id="4" name="Slide Number Placeholder 3"/>
          <p:cNvSpPr>
            <a:spLocks noGrp="1"/>
          </p:cNvSpPr>
          <p:nvPr>
            <p:ph type="sldNum" sz="quarter" idx="10"/>
          </p:nvPr>
        </p:nvSpPr>
        <p:spPr/>
        <p:txBody>
          <a:bodyPr/>
          <a:lstStyle/>
          <a:p>
            <a:fld id="{C43689D5-1779-4DA8-9158-22D5E6BDFF44}" type="slidenum">
              <a:rPr lang="en-US" smtClean="0"/>
              <a:pPr/>
              <a:t>52</a:t>
            </a:fld>
            <a:endParaRPr lang="en-US" dirty="0"/>
          </a:p>
        </p:txBody>
      </p:sp>
    </p:spTree>
    <p:extLst>
      <p:ext uri="{BB962C8B-B14F-4D97-AF65-F5344CB8AC3E}">
        <p14:creationId xmlns:p14="http://schemas.microsoft.com/office/powerpoint/2010/main" val="7566421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9628806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8005672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4950876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561027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Depreciation is an </a:t>
            </a:r>
            <a:r>
              <a:rPr lang="en-US" i="1" dirty="0"/>
              <a:t>estimate.</a:t>
            </a:r>
            <a:r>
              <a:rPr lang="en-US" dirty="0"/>
              <a:t> Remember that the amount of depreciation allocated to each period is based on management’s estimates of service life and of residual value—as well as the depreciation method chosen. Management needs to periodically review these estimates. If a change in estimate is required, </a:t>
            </a:r>
            <a:r>
              <a:rPr lang="en-US" b="1" dirty="0"/>
              <a:t>the company changes depreciation in current and future years, but not in prior periods</a:t>
            </a:r>
            <a:r>
              <a:rPr lang="en-US" dirty="0"/>
              <a:t>.</a:t>
            </a:r>
          </a:p>
          <a:p>
            <a:endParaRPr lang="en-US" dirty="0"/>
          </a:p>
          <a:p>
            <a:r>
              <a:rPr lang="en-US" dirty="0"/>
              <a:t>For example, assume that after three years Little King Sandwiches estimates the remaining service life of the delivery truck to be four more years, for a total service life of seven years rather than the original five. At this time, Little King also changes the estimated residual value to $3,000 from the original estimate of $5,000. How much should Little King report each year for depreciation in years 4 to 7? Take the book value (cost minus accumulated depreciation) at the end of year 3 ($19,000), subtract the new estimated residual value ($3,000), and then divide by the new remaining service life (four more years). Little King Sandwiches will report depreciation in years 4 to 7 as $4,000 per year. This illustration shows the calculations.</a:t>
            </a:r>
          </a:p>
          <a:p>
            <a:endParaRPr lang="en-US" dirty="0"/>
          </a:p>
          <a:p>
            <a:r>
              <a:rPr lang="en-US" dirty="0"/>
              <a:t>Notice that Little King Sandwiches makes all the changes in years 4 to 7. The company does not go back and change the calculations for depreciation already reported during the first three years.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4907865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Straight-line depreciation assumes that the benefits we derive from the use of an asset are the same each year. In some situations, it might be more reasonable to assume that the asset will provide greater benefits in the earlier years of its life than in the later years. In these cases, we achieve a better matching of depreciation with revenues by using an </a:t>
            </a:r>
            <a:r>
              <a:rPr lang="en-US" b="1" i="0" dirty="0"/>
              <a:t>accelerated depreciation method</a:t>
            </a:r>
            <a:r>
              <a:rPr lang="en-US" dirty="0"/>
              <a:t>, with higher depreciation in the earlier years of the asset’s life and lower depreciation in later years. </a:t>
            </a:r>
          </a:p>
          <a:p>
            <a:endParaRPr lang="en-US" dirty="0"/>
          </a:p>
          <a:p>
            <a:r>
              <a:rPr lang="en-US" dirty="0"/>
              <a:t>The </a:t>
            </a:r>
            <a:r>
              <a:rPr lang="en-US" b="1" i="0" dirty="0"/>
              <a:t>declining-balance method</a:t>
            </a:r>
            <a:r>
              <a:rPr lang="en-US" dirty="0"/>
              <a:t> is an accelerated depreciation method. Declining-balance depreciation will be higher than straight-line depreciation in earlier years, but lower in later years. </a:t>
            </a:r>
            <a:r>
              <a:rPr lang="en-US" b="1" dirty="0"/>
              <a:t>However, both declining-balance and straight-line will result in the same total depreciation over the asset’s service life.</a:t>
            </a:r>
            <a:r>
              <a:rPr lang="en-US" dirty="0"/>
              <a:t> </a:t>
            </a:r>
          </a:p>
          <a:p>
            <a:endParaRPr lang="en-US" dirty="0"/>
          </a:p>
          <a:p>
            <a:r>
              <a:rPr lang="en-US" dirty="0"/>
              <a:t>No matter what allocation method we use, total depreciation over the asset’s service life will be equal to the depreciable cost (asset cost minus residual value).</a:t>
            </a:r>
          </a:p>
          <a:p>
            <a:endParaRPr lang="en-US" dirty="0"/>
          </a:p>
          <a:p>
            <a:r>
              <a:rPr lang="en-US" dirty="0"/>
              <a:t>The depreciation rate we use under the declining-balance method is a multiple of the straight-line rate, such as 125%, 150%, or 200% of the straight-line rate. The most common declining-balance rate is 200%, which we refer to as the </a:t>
            </a:r>
            <a:r>
              <a:rPr lang="en-US" i="1" dirty="0"/>
              <a:t>double</a:t>
            </a:r>
            <a:r>
              <a:rPr lang="en-US" dirty="0"/>
              <a:t>-declining-balance method since the rate is double the straight-line rate. In our illustration for Little King Sandwiches, the double-declining-balance rate would be 40% (double the straight-line rate of 20%). This illustration provides a depreciation schedule using the double-declining-balance method.</a:t>
            </a:r>
          </a:p>
          <a:p>
            <a:endParaRPr lang="en-US" dirty="0"/>
          </a:p>
          <a:p>
            <a:pPr algn="just"/>
            <a:r>
              <a:rPr lang="en-US" sz="1800" dirty="0">
                <a:solidFill>
                  <a:srgbClr val="000000"/>
                </a:solidFill>
                <a:latin typeface="URWPalladioTOT"/>
              </a:rPr>
              <a:t>A simple way to get the depreciation rate for double-declining-balance is to divide the number 2 by the estimated service life. In our example of a five-year asset, that would be 2 divided by 5, which equals 0.40. The depreciation rate for double-declining-balance depreciation is determined by the following general equation: </a:t>
            </a:r>
          </a:p>
          <a:p>
            <a:pPr algn="just"/>
            <a:endParaRPr lang="en-US" sz="1800" dirty="0">
              <a:solidFill>
                <a:srgbClr val="000000"/>
              </a:solidFill>
              <a:latin typeface="URWPalladioTOT"/>
            </a:endParaRPr>
          </a:p>
          <a:p>
            <a:pPr algn="just"/>
            <a:r>
              <a:rPr lang="en-US" sz="1800" b="1" dirty="0">
                <a:solidFill>
                  <a:srgbClr val="000000"/>
                </a:solidFill>
                <a:latin typeface="URWPalladioTOT"/>
              </a:rPr>
              <a:t>Double-declining depreciation rate </a:t>
            </a:r>
            <a:r>
              <a:rPr lang="en-US" sz="1800" b="1" dirty="0">
                <a:solidFill>
                  <a:srgbClr val="000000"/>
                </a:solidFill>
                <a:latin typeface="UniMath2"/>
              </a:rPr>
              <a:t>= </a:t>
            </a:r>
            <a:r>
              <a:rPr lang="en-US" sz="1800" b="1" dirty="0">
                <a:solidFill>
                  <a:srgbClr val="000000"/>
                </a:solidFill>
                <a:latin typeface="URWPalladioTOT"/>
              </a:rPr>
              <a:t>2/Estimated service life</a:t>
            </a:r>
            <a:endParaRPr lang="en-US" dirty="0"/>
          </a:p>
          <a:p>
            <a:endParaRPr lang="en-US" dirty="0"/>
          </a:p>
          <a:p>
            <a:r>
              <a:rPr lang="en-US" dirty="0"/>
              <a:t>Notice two unusual features of declining-balance depreciation. </a:t>
            </a:r>
          </a:p>
          <a:p>
            <a:pPr marL="234841" indent="-234841">
              <a:buFont typeface="+mj-lt"/>
              <a:buAutoNum type="arabicPeriod"/>
            </a:pPr>
            <a:r>
              <a:rPr lang="en-US" dirty="0"/>
              <a:t>We multiply the rate by </a:t>
            </a:r>
            <a:r>
              <a:rPr lang="en-US" i="1" dirty="0"/>
              <a:t>book value</a:t>
            </a:r>
            <a:r>
              <a:rPr lang="en-US" dirty="0"/>
              <a:t> (cost minus accumulated depreciation), rather than by the depreciable cost (cost minus residual value). </a:t>
            </a:r>
          </a:p>
          <a:p>
            <a:pPr marL="234841" indent="-234841">
              <a:buFont typeface="+mj-lt"/>
              <a:buAutoNum type="arabicPeriod"/>
            </a:pPr>
            <a:r>
              <a:rPr lang="en-US" dirty="0"/>
              <a:t>In Year 5, we are not able to record depreciation expense for the entire $5,184 times 0.40, because doing so would cause the book value to fall below the expected residual value. Instead, depreciation expense in the final year is the amount that reduces book value to the estimated residual value (book value beginning of year, $5,184, minus estimated residual value, $5,000, = $184).</a:t>
            </a:r>
            <a:br>
              <a:rPr lang="en-US" dirty="0"/>
            </a:br>
            <a:endParaRPr lang="en-US" dirty="0"/>
          </a:p>
          <a:p>
            <a:r>
              <a:rPr lang="en-US" dirty="0"/>
              <a:t>If the estimated residual value is high enough, the asset will reach its residual value in fewer years than its expected service life. For instance, if the estimated residual value had been $10,000 rather than $5,000, the delivery truck would be fully depreciated under the double-declining-balance method in only three years, even though we used a five-year life in determining the depreciation rate.</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6173204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769365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property, plant, and equipment category consists of land, land improvements, buildings, equipment, and natural resources. The general rule for recording all such long-term assets can be simply stated as: </a:t>
            </a:r>
            <a:r>
              <a:rPr lang="en-US" b="1" dirty="0"/>
              <a:t>We record a long-term asset at its cost</a:t>
            </a:r>
            <a:r>
              <a:rPr lang="en-US" dirty="0"/>
              <a:t> </a:t>
            </a:r>
            <a:r>
              <a:rPr lang="en-US" b="1" i="1" dirty="0"/>
              <a:t>plus</a:t>
            </a:r>
            <a:r>
              <a:rPr lang="en-US" dirty="0"/>
              <a:t> </a:t>
            </a:r>
            <a:r>
              <a:rPr lang="en-US" b="1" dirty="0"/>
              <a:t>all expenditures necessary to get the asset ready for use.</a:t>
            </a:r>
            <a:r>
              <a:rPr lang="en-US" dirty="0"/>
              <a:t> Thus, the initial cost of a long-term asset might be more than just its purchase price; it also will include any additional amounts the company paid to bring the asset to its </a:t>
            </a:r>
            <a:r>
              <a:rPr lang="en-US" i="1" dirty="0"/>
              <a:t>desired condition and location for use</a:t>
            </a:r>
            <a:r>
              <a:rPr lang="en-US" dirty="0"/>
              <a:t>. Thus, the initial cost of a long-term asset might be more than just its purchase price; it also will include any additional amounts the company paid to bring the asset to its desired condition and location for use.</a:t>
            </a:r>
          </a:p>
          <a:p>
            <a:endParaRPr lang="en-US" dirty="0"/>
          </a:p>
          <a:p>
            <a:r>
              <a:rPr lang="en-US" dirty="0"/>
              <a:t>To </a:t>
            </a:r>
            <a:r>
              <a:rPr lang="en-US" b="1" dirty="0"/>
              <a:t>capitalize</a:t>
            </a:r>
            <a:r>
              <a:rPr lang="en-US" dirty="0"/>
              <a:t> an expenditure means to record the expenditure as an asset. </a:t>
            </a:r>
            <a:r>
              <a:rPr lang="en-US" b="1" dirty="0"/>
              <a:t>The capitalized expenditure will be expensed </a:t>
            </a:r>
            <a:r>
              <a:rPr lang="en-US" b="1" i="1" dirty="0"/>
              <a:t>over time </a:t>
            </a:r>
            <a:r>
              <a:rPr lang="en-US" b="1" dirty="0"/>
              <a:t>as the asset is used in company operations. </a:t>
            </a:r>
          </a:p>
          <a:p>
            <a:endParaRPr lang="en-US" b="1" dirty="0"/>
          </a:p>
          <a:p>
            <a:r>
              <a:rPr lang="en-US" b="0" dirty="0"/>
              <a:t>To </a:t>
            </a:r>
            <a:r>
              <a:rPr lang="en-US" b="1" dirty="0"/>
              <a:t>expense</a:t>
            </a:r>
            <a:r>
              <a:rPr lang="en-US" b="0" dirty="0"/>
              <a:t> an expenditure means to </a:t>
            </a:r>
            <a:r>
              <a:rPr lang="en-US" b="1" dirty="0"/>
              <a:t>record the full expenditure as an expense </a:t>
            </a:r>
            <a:r>
              <a:rPr lang="en-US" b="1" i="1" dirty="0"/>
              <a:t>immediately</a:t>
            </a:r>
            <a:r>
              <a:rPr lang="en-US" b="0" dirty="0"/>
              <a:t>.</a:t>
            </a:r>
          </a:p>
          <a:p>
            <a:endParaRPr lang="en-US" dirty="0"/>
          </a:p>
          <a:p>
            <a:r>
              <a:rPr lang="en-US" dirty="0"/>
              <a:t>We’ll discuss both types of expenditures in this chapter. Whether management capitalizes an expenditure or expenses it fully in the current year can have a significant effect on a company’s financial statements.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a:t>
            </a:fld>
            <a:endParaRPr lang="en-US" dirty="0"/>
          </a:p>
        </p:txBody>
      </p:sp>
    </p:spTree>
    <p:extLst>
      <p:ext uri="{BB962C8B-B14F-4D97-AF65-F5344CB8AC3E}">
        <p14:creationId xmlns:p14="http://schemas.microsoft.com/office/powerpoint/2010/main" val="38710189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561027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Straight-line and declining-balance methods measure depreciation based on time. In an </a:t>
            </a:r>
            <a:r>
              <a:rPr lang="en-US" b="1" i="0" dirty="0"/>
              <a:t>activity-based method</a:t>
            </a:r>
            <a:r>
              <a:rPr lang="en-US" dirty="0"/>
              <a:t>, we instead allocate an asset’s cost based on its </a:t>
            </a:r>
            <a:r>
              <a:rPr lang="en-US" i="1" dirty="0"/>
              <a:t>use.</a:t>
            </a:r>
            <a:r>
              <a:rPr lang="en-US" dirty="0"/>
              <a:t> For example, we could measure the service life of a machine in terms of its output (units, pounds, barrels). This method also works for vehicles such as our delivery truck, whose use we measure in miles.</a:t>
            </a:r>
          </a:p>
          <a:p>
            <a:endParaRPr lang="en-US" dirty="0"/>
          </a:p>
          <a:p>
            <a:r>
              <a:rPr lang="en-US" dirty="0"/>
              <a:t>We first compute the average </a:t>
            </a:r>
            <a:r>
              <a:rPr lang="en-US" i="1" dirty="0"/>
              <a:t>depreciation rate per unit</a:t>
            </a:r>
            <a:r>
              <a:rPr lang="en-US" dirty="0"/>
              <a:t> by dividing the depreciable cost (cost minus residual value) by the number of units expected to be produced. In our illustration, the depreciation rate is $0.35 per mile, calculated as shown in this illustration.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6807062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calculate the depreciation expense for the reporting period, we then multiply the per unit rate by the number of units of activity each period. </a:t>
            </a:r>
          </a:p>
          <a:p>
            <a:endParaRPr lang="en-US" dirty="0"/>
          </a:p>
          <a:p>
            <a:r>
              <a:rPr lang="en-US" dirty="0"/>
              <a:t>This illustration shows a depreciation schedule using the activity-based method. The actual miles driven in years 1 to 5 were 30,000, 22,000, 15,000, 20,000, and 13,000. </a:t>
            </a:r>
          </a:p>
          <a:p>
            <a:endParaRPr lang="en-US" dirty="0"/>
          </a:p>
          <a:p>
            <a:r>
              <a:rPr lang="en-US" dirty="0"/>
              <a:t>Notice that the activity-based method is very similar to the straight-line method, except that rather than dividing the depreciable cost by the service life in years, we divide it by the service life in expected miles.</a:t>
            </a:r>
          </a:p>
          <a:p>
            <a:endParaRPr lang="en-US" dirty="0"/>
          </a:p>
          <a:p>
            <a:r>
              <a:rPr lang="en-US" dirty="0"/>
              <a:t>In our illustration, the delivery truck is driven exactly 100,000 miles over the five years. What if we drive the delivery truck less than 100,000 miles by the end of the fifth year? Then we will continue to depreciate the truck past five years until we reach 100,000 miles. </a:t>
            </a:r>
          </a:p>
          <a:p>
            <a:endParaRPr lang="en-US" dirty="0"/>
          </a:p>
          <a:p>
            <a:r>
              <a:rPr lang="en-US" dirty="0"/>
              <a:t>Similarly, if we drive the delivery truck more than 100,000 miles by the end of the fifth year, we will stop depreciating the truck at 100,000 miles before the five years are up.</a:t>
            </a:r>
          </a:p>
          <a:p>
            <a:endParaRPr lang="en-US" dirty="0"/>
          </a:p>
          <a:p>
            <a:r>
              <a:rPr lang="en-US" dirty="0"/>
              <a:t>In either case, we need to depreciate the asset until the book value (cost minus accumulated depreciation) declines to the estimated residual value.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1801604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IN" dirty="0"/>
              <a:t>This illustration compares annual depreciation under the three alternatives we discussed. </a:t>
            </a:r>
          </a:p>
          <a:p>
            <a:pPr defTabSz="469682">
              <a:defRPr/>
            </a:pPr>
            <a:endParaRPr lang="en-IN" dirty="0"/>
          </a:p>
          <a:p>
            <a:pPr defTabSz="469682">
              <a:defRPr/>
            </a:pPr>
            <a:r>
              <a:rPr lang="en-US" dirty="0"/>
              <a:t>Comparing methods, we see that all three alternatives result in total depreciation of $35,000 ($40,000 cost minus $5,000 residual value). Straight-line creates an equal amount of depreciation each year. Double-declining-balance creates more depreciation in earlier years and less depreciation in later years. Activity-based depreciation varies depending on the miles driven each year. </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6700997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provides a graph that shows depreciation expense over time for each of these three methods.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2259039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Companies</a:t>
            </a:r>
            <a:r>
              <a:rPr lang="en-US" baseline="0" dirty="0"/>
              <a:t> are free to choose the depreciation method they believe best reflects the pattern of an asset’s use and the revenues it creates. This illustration shows the results of a recent survey of depreciation methods used by large public companies. </a:t>
            </a:r>
          </a:p>
          <a:p>
            <a:endParaRPr lang="en-US" baseline="0" dirty="0"/>
          </a:p>
          <a:p>
            <a:r>
              <a:rPr lang="en-US" dirty="0"/>
              <a:t>Why do so many companies use the straight-line method? Many probably believe they realize benefits from their plant assets approximately evenly over these assets’ service lives. Certainly another motivating factor is that straight-line is the easiest method to apply. One more important motivation is straight-line’s positive effect on reported income. Straight-line produces a higher net income than accelerated methods in the earlier years of an asset’s life. Higher net income can improve bonuses paid to management, increase stock prices, and reduce the likelihood of violating debt agreements with lenders.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161215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Conflicting with the desire to report higher net income is the desire to reduce taxes by </a:t>
            </a:r>
            <a:r>
              <a:rPr lang="en-US" i="1" dirty="0"/>
              <a:t>reducing</a:t>
            </a:r>
            <a:r>
              <a:rPr lang="en-US" dirty="0"/>
              <a:t> taxable income. An accelerated method serves this objective by reducing taxable income more in the earlier years of an asset’s life than does straight-line. As a result, most companies use the straight-line method for financial reporting and the Internal Revenue Service’s prescribed accelerated method (called MACRS) for income tax purposes. Thus, companies record higher net income using straight-line depreciation and lower taxable income using MACRS depreciation. MACRS combines declining-balance methods in earlier years with straight-line in later years to allow for a more advantageous tax depreciation deduction. Congress, not accountants, approved MACRS rules to encourage greater investment in long-term assets by U.S. companies.</a:t>
            </a:r>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66</a:t>
            </a:fld>
            <a:endParaRPr lang="en-US" dirty="0"/>
          </a:p>
        </p:txBody>
      </p:sp>
    </p:spTree>
    <p:extLst>
      <p:ext uri="{BB962C8B-B14F-4D97-AF65-F5344CB8AC3E}">
        <p14:creationId xmlns:p14="http://schemas.microsoft.com/office/powerpoint/2010/main" val="329358831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55190444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68</a:t>
            </a:fld>
            <a:endParaRPr lang="en-US" dirty="0"/>
          </a:p>
        </p:txBody>
      </p:sp>
    </p:spTree>
    <p:extLst>
      <p:ext uri="{BB962C8B-B14F-4D97-AF65-F5344CB8AC3E}">
        <p14:creationId xmlns:p14="http://schemas.microsoft.com/office/powerpoint/2010/main" val="21224606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Allocating the cost of property, plant, and equipment to expense is called depreciation. Similarily, allocating the cost of </a:t>
            </a:r>
            <a:r>
              <a:rPr lang="en-IN" i="1" dirty="0"/>
              <a:t>intangible</a:t>
            </a:r>
            <a:r>
              <a:rPr lang="en-IN" dirty="0"/>
              <a:t> assets to expense is called </a:t>
            </a:r>
            <a:r>
              <a:rPr lang="en-IN" b="1" dirty="0"/>
              <a:t>amortization</a:t>
            </a:r>
            <a:r>
              <a:rPr lang="en-IN" dirty="0"/>
              <a:t>. </a:t>
            </a:r>
          </a:p>
          <a:p>
            <a:endParaRPr lang="en-IN" dirty="0"/>
          </a:p>
          <a:p>
            <a:r>
              <a:rPr lang="en-IN" dirty="0"/>
              <a:t>Most intangible</a:t>
            </a:r>
            <a:r>
              <a:rPr lang="en-IN" baseline="0" dirty="0"/>
              <a:t> assets have a finite useful life that we can estimate. </a:t>
            </a:r>
            <a:r>
              <a:rPr lang="en-US" baseline="0" dirty="0"/>
              <a:t>The service life of an intangible asset usually is limited by legal, regulatory, or contractual provisions. For example, the legal life of a patent is 20 years. However, the estimated useful life of a patent </a:t>
            </a:r>
          </a:p>
          <a:p>
            <a:r>
              <a:rPr lang="en-US" baseline="0" dirty="0"/>
              <a:t>often is less than 20 years if the benefits are not expected to continue for the patent’s entire legal life. The patent for the Apple Watch, for example, is amortized over fewer than 20 years, since new technology will cause the watch to become outdated in a shorter period.</a:t>
            </a:r>
          </a:p>
          <a:p>
            <a:endParaRPr lang="en-US" baseline="0" dirty="0"/>
          </a:p>
          <a:p>
            <a:r>
              <a:rPr lang="en-US" baseline="0" dirty="0"/>
              <a:t>The expected residual value of most intangible assets is zero. This might not be the case, though, if at the end of its useful life to the reporting entity, the asset will benefit another entity. For example, if </a:t>
            </a:r>
            <a:r>
              <a:rPr lang="en-US" b="1" baseline="0" dirty="0"/>
              <a:t>Apple</a:t>
            </a:r>
            <a:r>
              <a:rPr lang="en-US" baseline="0" dirty="0"/>
              <a:t> has a commitment from another company to purchase one of its patents at the end of the patent’s useful life at a determinable price, we use that price as the patent’s residual value.</a:t>
            </a:r>
          </a:p>
          <a:p>
            <a:endParaRPr lang="en-US" baseline="0" dirty="0"/>
          </a:p>
          <a:p>
            <a:r>
              <a:rPr lang="en-US" baseline="0" dirty="0"/>
              <a:t>Most companies use </a:t>
            </a:r>
            <a:r>
              <a:rPr lang="en-US" i="1" baseline="0" dirty="0"/>
              <a:t>straight-line amortization</a:t>
            </a:r>
            <a:r>
              <a:rPr lang="en-US" baseline="0" dirty="0"/>
              <a:t> for intangibles. Also, many companies credit amortization to the intangible asset account itself rather than to accumulated amortization. However, using a contra account such as Accumulated Amortization is also</a:t>
            </a:r>
          </a:p>
          <a:p>
            <a:r>
              <a:rPr lang="en-US" baseline="0" dirty="0"/>
              <a:t>acceptable in practice.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69</a:t>
            </a:fld>
            <a:endParaRPr lang="en-US" dirty="0"/>
          </a:p>
        </p:txBody>
      </p:sp>
    </p:spTree>
    <p:extLst>
      <p:ext uri="{BB962C8B-B14F-4D97-AF65-F5344CB8AC3E}">
        <p14:creationId xmlns:p14="http://schemas.microsoft.com/office/powerpoint/2010/main" val="3047026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 account represents land a company is using in its operations. (In contrast, land purchased for investment purposes is reported in a separate investment account.) We capitalize to Land all expenditures necessary to get the land </a:t>
            </a:r>
            <a:r>
              <a:rPr lang="en-US" i="1" dirty="0"/>
              <a:t>ready for its intended use.</a:t>
            </a:r>
          </a:p>
          <a:p>
            <a:endParaRPr lang="en-US" dirty="0"/>
          </a:p>
          <a:p>
            <a:r>
              <a:rPr lang="en-US" dirty="0"/>
              <a:t>Such capitalized costs include:</a:t>
            </a:r>
          </a:p>
          <a:p>
            <a:pPr marL="176131" indent="-176131">
              <a:buFont typeface="Arial" panose="020B0604020202020204" pitchFamily="34" charset="0"/>
              <a:buChar char="•"/>
            </a:pPr>
            <a:r>
              <a:rPr lang="en-US" dirty="0"/>
              <a:t>The purchase price of the land plus closing costs such as fees for the attorney, real estate agent commissions, title, title search, and recording fees. </a:t>
            </a:r>
          </a:p>
          <a:p>
            <a:pPr marL="176131" indent="-176131">
              <a:buFont typeface="Arial" panose="020B0604020202020204" pitchFamily="34" charset="0"/>
              <a:buChar char="•"/>
            </a:pPr>
            <a:r>
              <a:rPr lang="en-US" dirty="0"/>
              <a:t>If the property is subject to back taxes or other obligations, we include these amounts as well. </a:t>
            </a:r>
          </a:p>
          <a:p>
            <a:pPr marL="176131" indent="-176131">
              <a:buFont typeface="Arial" panose="020B0604020202020204" pitchFamily="34" charset="0"/>
              <a:buChar char="•"/>
            </a:pPr>
            <a:r>
              <a:rPr lang="en-US" dirty="0"/>
              <a:t>Any additional expenditure such as clearing, filling, and leveling the land, or even removing existing buildings to prepare the land for its intended use, become part of the land’s capitalized cost. </a:t>
            </a:r>
          </a:p>
          <a:p>
            <a:endParaRPr lang="en-US" dirty="0"/>
          </a:p>
          <a:p>
            <a:r>
              <a:rPr lang="en-US" dirty="0"/>
              <a:t>If we receive any cash from selling salvaged building materials, we reduce the cost of land by that amount.</a:t>
            </a:r>
          </a:p>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a:t>
            </a:fld>
            <a:endParaRPr lang="en-US" dirty="0"/>
          </a:p>
        </p:txBody>
      </p:sp>
    </p:spTree>
    <p:extLst>
      <p:ext uri="{BB962C8B-B14F-4D97-AF65-F5344CB8AC3E}">
        <p14:creationId xmlns:p14="http://schemas.microsoft.com/office/powerpoint/2010/main" val="164478919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early January, Little King Sandwiches acquires from University Hero two intangible assets—franchise and patent. The details of the transaction include: </a:t>
            </a:r>
          </a:p>
          <a:p>
            <a:pPr marL="176131" indent="-176131">
              <a:buFont typeface="Arial" panose="020B0604020202020204" pitchFamily="34" charset="0"/>
              <a:buChar char="•"/>
            </a:pPr>
            <a:r>
              <a:rPr lang="en-US" dirty="0"/>
              <a:t>Purchase price of the franchise is $800,000 and the agreement is for a period of 20 years.</a:t>
            </a:r>
          </a:p>
          <a:p>
            <a:pPr marL="176131" indent="-176131">
              <a:buFont typeface="Arial" panose="020B0604020202020204" pitchFamily="34" charset="0"/>
              <a:buChar char="•"/>
            </a:pPr>
            <a:r>
              <a:rPr lang="en-US" dirty="0"/>
              <a:t>Purchase price of the patent is $72,000. The original legal life of the patent was 20 years, and there are 12 years remaining. However, due to expected technological obsolescence, the Little King estimates that the useful life of the patent is only 8 more years. Little King uses straight-line amortization for all intangible assets. The company’s fiscal year-end is December 31. Little King records the amortization expense for the franchise and the patent as follows.</a:t>
            </a:r>
          </a:p>
          <a:p>
            <a:endParaRPr lang="en-US" dirty="0"/>
          </a:p>
          <a:p>
            <a:r>
              <a:rPr lang="en-US" dirty="0"/>
              <a:t>Little King records the amortization expense for the franchise and the patent as illustrated above.</a:t>
            </a:r>
          </a:p>
        </p:txBody>
      </p:sp>
      <p:sp>
        <p:nvSpPr>
          <p:cNvPr id="4" name="Slide Number Placeholder 3"/>
          <p:cNvSpPr>
            <a:spLocks noGrp="1"/>
          </p:cNvSpPr>
          <p:nvPr>
            <p:ph type="sldNum" sz="quarter" idx="10"/>
          </p:nvPr>
        </p:nvSpPr>
        <p:spPr/>
        <p:txBody>
          <a:bodyPr/>
          <a:lstStyle/>
          <a:p>
            <a:fld id="{C43689D5-1779-4DA8-9158-22D5E6BDFF44}" type="slidenum">
              <a:rPr lang="en-US" smtClean="0"/>
              <a:pPr/>
              <a:t>70</a:t>
            </a:fld>
            <a:endParaRPr lang="en-US" dirty="0"/>
          </a:p>
        </p:txBody>
      </p:sp>
    </p:spTree>
    <p:extLst>
      <p:ext uri="{BB962C8B-B14F-4D97-AF65-F5344CB8AC3E}">
        <p14:creationId xmlns:p14="http://schemas.microsoft.com/office/powerpoint/2010/main" val="6624670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depreciate land because it has an unlimited life. Similarly, we do </a:t>
            </a:r>
            <a:r>
              <a:rPr lang="en-US" i="1" dirty="0"/>
              <a:t>not</a:t>
            </a:r>
            <a:r>
              <a:rPr lang="en-US" dirty="0"/>
              <a:t> amortize intangible assets with indefinite (unknown or not determinable) useful lives. This illustration provides a summary of intangible assets that are amortized and those that are not amortized. </a:t>
            </a:r>
          </a:p>
          <a:p>
            <a:endParaRPr lang="en-US" dirty="0"/>
          </a:p>
          <a:p>
            <a:r>
              <a:rPr lang="en-US" dirty="0"/>
              <a:t>An asset’s useful life is indefinite if there is no foreseeable limit on the period of time over which we expect it to contribute to the cash flows of the entity. For example, suppose Little King acquired a trademark for its name. Registered trademarks have a legal life of 10 years, but the trademark registration is renewable for an indefinite number of 10-year periods. We consider the life of Little King’s trademark for its name to be indefinite, so we don’t amortize it.</a:t>
            </a:r>
          </a:p>
          <a:p>
            <a:endParaRPr lang="en-US" dirty="0"/>
          </a:p>
          <a:p>
            <a:r>
              <a:rPr lang="en-US" dirty="0"/>
              <a:t>Goodwill is the most common intangible asset with an indefinite useful life. Recall that we measure goodwill as the difference between the purchase price of a company and the fair value of all its identifiable net assets (tangible and intangible assets minus the liabilities assumed). Does this mean that goodwill and other intangible assets with indefinite useful lives will remain on a company’s balance sheet at their original cost forever? Probably not. </a:t>
            </a:r>
          </a:p>
          <a:p>
            <a:endParaRPr lang="en-US" b="1" dirty="0"/>
          </a:p>
          <a:p>
            <a:r>
              <a:rPr lang="en-US" b="1" dirty="0"/>
              <a:t>Management must review long-term assets for a potential write-down when events or changes in circumstances indicate the asset’s “recoverable amount” is </a:t>
            </a:r>
            <a:r>
              <a:rPr lang="en-US" b="1" i="1" dirty="0"/>
              <a:t>less than</a:t>
            </a:r>
            <a:r>
              <a:rPr lang="en-US" b="1" dirty="0"/>
              <a:t> its “recorded amount” in the accounting records.</a:t>
            </a:r>
            <a:r>
              <a:rPr lang="en-US" dirty="0"/>
              <a:t> The recoverable amount is the cash expected to be received from using the asset over its remaining useful life.</a:t>
            </a:r>
            <a:r>
              <a:rPr lang="en-US" b="1" dirty="0"/>
              <a:t> </a:t>
            </a:r>
            <a:r>
              <a:rPr lang="en-US" dirty="0"/>
              <a:t>All long-term assets are subject to these impairment rules, which we discuss in more detail in the appendix to this chapter.</a:t>
            </a:r>
          </a:p>
        </p:txBody>
      </p:sp>
      <p:sp>
        <p:nvSpPr>
          <p:cNvPr id="4" name="Slide Number Placeholder 3"/>
          <p:cNvSpPr>
            <a:spLocks noGrp="1"/>
          </p:cNvSpPr>
          <p:nvPr>
            <p:ph type="sldNum" sz="quarter" idx="10"/>
          </p:nvPr>
        </p:nvSpPr>
        <p:spPr/>
        <p:txBody>
          <a:bodyPr/>
          <a:lstStyle/>
          <a:p>
            <a:fld id="{C43689D5-1779-4DA8-9158-22D5E6BDFF44}" type="slidenum">
              <a:rPr lang="en-US" smtClean="0"/>
              <a:pPr/>
              <a:t>71</a:t>
            </a:fld>
            <a:endParaRPr lang="en-US" dirty="0"/>
          </a:p>
        </p:txBody>
      </p:sp>
    </p:spTree>
    <p:extLst>
      <p:ext uri="{BB962C8B-B14F-4D97-AF65-F5344CB8AC3E}">
        <p14:creationId xmlns:p14="http://schemas.microsoft.com/office/powerpoint/2010/main" val="24933782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561027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1144877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74</a:t>
            </a:fld>
            <a:endParaRPr lang="en-US" dirty="0"/>
          </a:p>
        </p:txBody>
      </p:sp>
    </p:spTree>
    <p:extLst>
      <p:ext uri="{BB962C8B-B14F-4D97-AF65-F5344CB8AC3E}">
        <p14:creationId xmlns:p14="http://schemas.microsoft.com/office/powerpoint/2010/main" val="3948684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4460165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illustration shows three different ways an asset can be disposed</a:t>
            </a:r>
            <a:r>
              <a:rPr lang="en-US" baseline="0" dirty="0"/>
              <a:t> of. </a:t>
            </a:r>
            <a:r>
              <a:rPr lang="en-US" dirty="0"/>
              <a:t>Long-term assets can be sold, retired, or exchanged for other assets.</a:t>
            </a:r>
          </a:p>
          <a:p>
            <a:pPr eaLnBrk="1" hangingPunct="1"/>
            <a:endParaRPr lang="en-US" dirty="0"/>
          </a:p>
          <a:p>
            <a:pPr eaLnBrk="1" hangingPunct="1"/>
            <a:r>
              <a:rPr lang="en-US" dirty="0"/>
              <a:t>A </a:t>
            </a:r>
            <a:r>
              <a:rPr lang="en-US" i="1" dirty="0"/>
              <a:t>sale</a:t>
            </a:r>
            <a:r>
              <a:rPr lang="en-US" dirty="0"/>
              <a:t> is the most common method to dispose of an asset. </a:t>
            </a:r>
          </a:p>
          <a:p>
            <a:pPr eaLnBrk="1" hangingPunct="1"/>
            <a:endParaRPr lang="en-US" dirty="0"/>
          </a:p>
          <a:p>
            <a:pPr eaLnBrk="1" hangingPunct="1"/>
            <a:r>
              <a:rPr lang="en-US" dirty="0"/>
              <a:t>When a long-term asset is no longer useful but cannot be sold, we have a </a:t>
            </a:r>
            <a:r>
              <a:rPr lang="en-US" i="1" dirty="0"/>
              <a:t>retirement.</a:t>
            </a:r>
            <a:r>
              <a:rPr lang="en-US" dirty="0"/>
              <a:t> For example, Little King Sandwiches might physically remove a baking oven that no longer works and also remove it from the accounting records through a retirement entry. </a:t>
            </a:r>
          </a:p>
          <a:p>
            <a:pPr eaLnBrk="1" hangingPunct="1"/>
            <a:endParaRPr lang="en-US" dirty="0"/>
          </a:p>
          <a:p>
            <a:pPr eaLnBrk="1" hangingPunct="1"/>
            <a:r>
              <a:rPr lang="en-US" dirty="0"/>
              <a:t>An </a:t>
            </a:r>
            <a:r>
              <a:rPr lang="en-US" i="1" dirty="0"/>
              <a:t>exchange</a:t>
            </a:r>
            <a:r>
              <a:rPr lang="en-US" dirty="0"/>
              <a:t> occurs when two companies trade assets. In an exchange, we often use cash to make up for any difference in fair value between the assets.</a:t>
            </a:r>
          </a:p>
        </p:txBody>
      </p:sp>
      <p:sp>
        <p:nvSpPr>
          <p:cNvPr id="4" name="Slide Number Placeholder 3"/>
          <p:cNvSpPr>
            <a:spLocks noGrp="1"/>
          </p:cNvSpPr>
          <p:nvPr>
            <p:ph type="sldNum" sz="quarter" idx="10"/>
          </p:nvPr>
        </p:nvSpPr>
        <p:spPr/>
        <p:txBody>
          <a:bodyPr/>
          <a:lstStyle/>
          <a:p>
            <a:fld id="{C43689D5-1779-4DA8-9158-22D5E6BDFF44}" type="slidenum">
              <a:rPr lang="en-US" smtClean="0"/>
              <a:pPr/>
              <a:t>76</a:t>
            </a:fld>
            <a:endParaRPr lang="en-US" dirty="0"/>
          </a:p>
        </p:txBody>
      </p:sp>
    </p:spTree>
    <p:extLst>
      <p:ext uri="{BB962C8B-B14F-4D97-AF65-F5344CB8AC3E}">
        <p14:creationId xmlns:p14="http://schemas.microsoft.com/office/powerpoint/2010/main" val="38378238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1330314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the recording of disposals, let’s return to our delivery</a:t>
            </a:r>
            <a:r>
              <a:rPr lang="en-US" baseline="0" dirty="0"/>
              <a:t> truck example for Little King Sandwiches. Assume Little King uses straight-line depreciation and records the delivery truck in the equipment account. The specific details are summarized in this illustration.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1740855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Refer to the background information in Illustration 7-23, which is on the previous slide.</a:t>
            </a:r>
          </a:p>
          <a:p>
            <a:pPr defTabSz="469682">
              <a:defRPr/>
            </a:pPr>
            <a:endParaRPr lang="en-IN" dirty="0"/>
          </a:p>
          <a:p>
            <a:pPr defTabSz="469682">
              <a:defRPr/>
            </a:pPr>
            <a:r>
              <a:rPr lang="en-IN" dirty="0"/>
              <a:t>If we assume that Little King sells the delivery truck at the end of year 3 for $22,000, we can calculate the gain as $3,000. The gain is equal to the sale amount of $22,000 less the truck’s book value of $19,000 (or cost of $40,000 – accumulated deprecation of $21,000). The illustration shows this calculaton. </a:t>
            </a:r>
          </a:p>
          <a:p>
            <a:pPr defTabSz="469682">
              <a:defRPr/>
            </a:pPr>
            <a:endParaRPr lang="en-IN" dirty="0"/>
          </a:p>
          <a:p>
            <a:pPr defTabSz="469682">
              <a:defRPr/>
            </a:pPr>
            <a:r>
              <a:rPr lang="en-IN" dirty="0"/>
              <a:t>We record the sale by removing the delivery truck (Equipment)</a:t>
            </a:r>
            <a:r>
              <a:rPr lang="en-IN" baseline="0" dirty="0"/>
              <a:t> and its accumulated depreciation from the accounting records and recording the cash collected. The gain is the difference between the sale amount and the book value of the asset.</a:t>
            </a:r>
          </a:p>
          <a:p>
            <a:pPr defTabSz="469682">
              <a:defRPr/>
            </a:pPr>
            <a:endParaRPr lang="en-IN" baseline="0" dirty="0"/>
          </a:p>
          <a:p>
            <a:pPr defTabSz="469682">
              <a:defRPr/>
            </a:pPr>
            <a:r>
              <a:rPr lang="en-US" dirty="0"/>
              <a:t>A gain on the sale of a depreciable asset simply means the asset was sold for more than its book value. In other words, the asset received and recorded (such as cash) is greater than the book value of the asset that was sold and removed from the accounting records. The net increase in the book value of total assets is an accounting gain (not an economic gain).</a:t>
            </a:r>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84244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for instance, that </a:t>
            </a:r>
            <a:r>
              <a:rPr lang="en-US" b="1" dirty="0"/>
              <a:t>Olive Garden</a:t>
            </a:r>
            <a:r>
              <a:rPr lang="en-US" dirty="0"/>
              <a:t>, a restaurant chain owned by </a:t>
            </a:r>
            <a:r>
              <a:rPr lang="en-US" b="1" dirty="0"/>
              <a:t>Darden Restaurants</a:t>
            </a:r>
            <a:r>
              <a:rPr lang="en-US" dirty="0"/>
              <a:t>, purchases a two-acre tract of land and an existing building for $500,000. The company plans to remove the existing building and construct a new Olive Garden restaurant on the site. In addition to the purchase price, the company incurs several other costs, listed in this illustration. </a:t>
            </a:r>
          </a:p>
          <a:p>
            <a:endParaRPr lang="en-US" dirty="0"/>
          </a:p>
          <a:p>
            <a:r>
              <a:rPr lang="en-US" dirty="0"/>
              <a:t>Using the guideline of cost plus all expenditures necessary to get the asset ready for use, Olive Garden should report the total capitalized cost of the land at</a:t>
            </a:r>
            <a:r>
              <a:rPr lang="en-US" b="1" dirty="0"/>
              <a:t> $590,000</a:t>
            </a:r>
            <a:r>
              <a:rPr lang="en-US" dirty="0"/>
              <a:t>.</a:t>
            </a:r>
          </a:p>
          <a:p>
            <a:endParaRPr lang="en-US" dirty="0"/>
          </a:p>
          <a:p>
            <a:r>
              <a:rPr lang="en-US" dirty="0"/>
              <a:t>Note that </a:t>
            </a:r>
            <a:r>
              <a:rPr lang="en-US" dirty="0">
                <a:solidFill>
                  <a:srgbClr val="000000"/>
                </a:solidFill>
              </a:rPr>
              <a:t>property taxes paid for the seller’s unpaid taxes in previous years are necessary to get title clearance for the land. Any property taxes for the current period after the purchase are not included and instead expensed as incurred. </a:t>
            </a:r>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59409705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12086741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Refer to the background information in Illustration 7-23, which is a previous slide.</a:t>
            </a:r>
          </a:p>
          <a:p>
            <a:pPr defTabSz="469682">
              <a:defRPr/>
            </a:pPr>
            <a:endParaRPr lang="en-IN" dirty="0"/>
          </a:p>
          <a:p>
            <a:pPr defTabSz="469682">
              <a:defRPr/>
            </a:pPr>
            <a:r>
              <a:rPr lang="en-IN" dirty="0"/>
              <a:t>If we assume, instead, that Little King sells the delivery truck at the end of year 3 for $17,000, we can calculate the loss as $2,000. The loss is equal to the sale amount of $17,000 less the truck’s book value of $19,000 (or cost of $40,000 – accumulated deprecation of $21,000). The illustration shows this calculaton. </a:t>
            </a:r>
          </a:p>
          <a:p>
            <a:pPr defTabSz="469682">
              <a:defRPr/>
            </a:pPr>
            <a:endParaRPr lang="en-IN" dirty="0"/>
          </a:p>
          <a:p>
            <a:pPr defTabSz="469682">
              <a:defRPr/>
            </a:pPr>
            <a:r>
              <a:rPr lang="en-IN" dirty="0"/>
              <a:t>We record the sale by removing the delivery truck (Equipment)</a:t>
            </a:r>
            <a:r>
              <a:rPr lang="en-IN" baseline="0" dirty="0"/>
              <a:t> and its accumulated depreciation from the accounting records and recording the cash collected. The loss is the difference between the sale amount and the book value of the asset.</a:t>
            </a:r>
          </a:p>
          <a:p>
            <a:pPr defTabSz="469682">
              <a:defRPr/>
            </a:pPr>
            <a:endParaRPr lang="en-US" baseline="0" dirty="0"/>
          </a:p>
          <a:p>
            <a:pPr defTabSz="469682">
              <a:defRPr/>
            </a:pPr>
            <a:r>
              <a:rPr lang="en-US" baseline="0" dirty="0"/>
              <a:t>A loss signifies that the cash received is less than the book value of the asset that was sold; there is a net decrease in the book value of total assets.</a:t>
            </a:r>
            <a:endParaRPr lang="en-IN" baseline="0" dirty="0"/>
          </a:p>
          <a:p>
            <a:pPr defTabSz="469682">
              <a:defRPr/>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7609738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9682">
              <a:defRPr/>
            </a:pPr>
            <a:r>
              <a:rPr lang="en-US" dirty="0"/>
              <a:t>Refer to the background information in Illustration 7-23, which is a previous slide.</a:t>
            </a:r>
          </a:p>
          <a:p>
            <a:pPr defTabSz="469682">
              <a:defRPr/>
            </a:pPr>
            <a:endParaRPr lang="en-IN" dirty="0"/>
          </a:p>
          <a:p>
            <a:pPr defTabSz="469682">
              <a:defRPr/>
            </a:pPr>
            <a:r>
              <a:rPr lang="en-US" dirty="0"/>
              <a:t>If we assume, instead, that Little King retires the delivery truck instead of selling it. If, for example, the truck is totaled in an accident at the end of year 3, </a:t>
            </a:r>
            <a:r>
              <a:rPr lang="en-US" sz="1800" dirty="0">
                <a:solidFill>
                  <a:srgbClr val="000000"/>
                </a:solidFill>
                <a:latin typeface="URWPalladioTOT"/>
              </a:rPr>
              <a:t>we have a $19,000 loss on retirement as calculated in this illustration.</a:t>
            </a:r>
          </a:p>
          <a:p>
            <a:pPr defTabSz="469682">
              <a:defRPr/>
            </a:pPr>
            <a:endParaRPr lang="en-IN" dirty="0"/>
          </a:p>
          <a:p>
            <a:pPr defTabSz="469682">
              <a:defRPr/>
            </a:pPr>
            <a:r>
              <a:rPr lang="en-IN" dirty="0"/>
              <a:t>We record the sale by removing the delivery truck (Equipment)</a:t>
            </a:r>
            <a:r>
              <a:rPr lang="en-IN" baseline="0" dirty="0"/>
              <a:t> and its accumulated depreciation from the accounting records and recording the cash collected. In this case, the loss is the book value of the asset.</a:t>
            </a:r>
          </a:p>
          <a:p>
            <a:pPr defTabSz="469682">
              <a:defRPr/>
            </a:pPr>
            <a:endParaRPr lang="en-US" baseline="0" dirty="0"/>
          </a:p>
          <a:p>
            <a:pPr defTabSz="469682">
              <a:defRPr/>
            </a:pPr>
            <a:r>
              <a:rPr lang="en-US" baseline="0" dirty="0"/>
              <a:t>The above entry assumes Little King did not have collision insurance coverage. If Little King had insured the truck and collected $17,000 in insurance money for the totaled vehicle, the entry would be identical to the sale for $17,000 in Illustration 7–25, which is on the previous slide.</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2399018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5610270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assume that Little King exchanges the delivery truck at the end of year 3 for a new truck valued at $45,000. The dealership gives Little King a trade-in allowance of $23,000 on the exchange, with the remaining $22,000 paid in cash. We have a $4,000 gain, as calculated in this illustration.</a:t>
            </a:r>
          </a:p>
          <a:p>
            <a:endParaRPr lang="en-US" dirty="0"/>
          </a:p>
          <a:p>
            <a:r>
              <a:rPr lang="en-US" dirty="0"/>
              <a:t>We record the gain on exchange as shown in this illustration.</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91561125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62267247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32983176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3225034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final section, we see how to use actual financial statement information to analyze the profitability of a company’s assets.</a:t>
            </a:r>
          </a:p>
          <a:p>
            <a:endParaRPr lang="en-US" dirty="0"/>
          </a:p>
          <a:p>
            <a:r>
              <a:rPr lang="en-US" dirty="0"/>
              <a:t>This illustration provides selected financial data reported from </a:t>
            </a:r>
            <a:r>
              <a:rPr lang="en-US" b="1" dirty="0"/>
              <a:t>Disney</a:t>
            </a:r>
            <a:r>
              <a:rPr lang="en-US" dirty="0"/>
              <a:t> and </a:t>
            </a:r>
            <a:r>
              <a:rPr lang="en-US" b="1" dirty="0"/>
              <a:t>Netflix</a:t>
            </a:r>
            <a:r>
              <a:rPr lang="en-US" dirty="0"/>
              <a:t> for use in our analysis.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45218618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Disney had net income of $11,584 million and Netflix had net income of $1,867 million. Since Disney’s net income is so much larger, is Disney more profitable? Not necessarily. </a:t>
            </a:r>
          </a:p>
          <a:p>
            <a:endParaRPr lang="en-US" dirty="0"/>
          </a:p>
          <a:p>
            <a:r>
              <a:rPr lang="en-US" dirty="0"/>
              <a:t>Disney is also a much larger company as indicated by total assets. Disney’s ending total assets were $193,984 million compared to $33,976 billion for Netflix. A more comparable measure of profitability than net income is </a:t>
            </a:r>
            <a:r>
              <a:rPr lang="en-US" b="1" dirty="0"/>
              <a:t>return on assets</a:t>
            </a:r>
            <a:r>
              <a:rPr lang="en-US" dirty="0"/>
              <a:t>, or ROA for short, which equals net income divided by average total assets.</a:t>
            </a:r>
          </a:p>
          <a:p>
            <a:endParaRPr lang="en-US" dirty="0"/>
          </a:p>
          <a:p>
            <a:r>
              <a:rPr lang="en-US" dirty="0"/>
              <a:t>The average is calculated as the beginning amount plus the ending amount, divided by 2. Dividing net income by average total assets adjusts net income for differences in company size.</a:t>
            </a:r>
          </a:p>
          <a:p>
            <a:endParaRPr lang="en-IN"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89</a:t>
            </a:fld>
            <a:endParaRPr lang="en-US" dirty="0"/>
          </a:p>
        </p:txBody>
      </p:sp>
    </p:spTree>
    <p:extLst>
      <p:ext uri="{BB962C8B-B14F-4D97-AF65-F5344CB8AC3E}">
        <p14:creationId xmlns:p14="http://schemas.microsoft.com/office/powerpoint/2010/main" val="2324965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Salvage-</a:t>
            </a:r>
            <a:r>
              <a:rPr lang="en-US" dirty="0" err="1"/>
              <a:t>abwracken</a:t>
            </a:r>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9</a:t>
            </a:fld>
            <a:endParaRPr lang="en-US" dirty="0"/>
          </a:p>
        </p:txBody>
      </p:sp>
    </p:spTree>
    <p:extLst>
      <p:ext uri="{BB962C8B-B14F-4D97-AF65-F5344CB8AC3E}">
        <p14:creationId xmlns:p14="http://schemas.microsoft.com/office/powerpoint/2010/main" val="281755950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6744796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Return on assets indicates the amount of net income generated for each dollar invested in assets. </a:t>
            </a:r>
          </a:p>
          <a:p>
            <a:endParaRPr lang="en-US" dirty="0"/>
          </a:p>
          <a:p>
            <a:r>
              <a:rPr lang="en-US" dirty="0"/>
              <a:t>With an ROA of 7.9%, Disney generates 7.9 cents of profit for every dollar of assets. Netflix’s 6.2% ROA indicates that it generates 6.2 cents of profit for every dollar of assets. Disney is more profitable than Netflix.</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84104597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explore profitability further by separating return on assets into two components: profit margin and asset turnover, as shown in this illustration.</a:t>
            </a:r>
          </a:p>
          <a:p>
            <a:endParaRPr lang="en-US" dirty="0"/>
          </a:p>
          <a:p>
            <a:r>
              <a:rPr lang="en-US" i="0" dirty="0"/>
              <a:t>As the second row in this illustration indicates, </a:t>
            </a:r>
            <a:r>
              <a:rPr lang="en-US" b="1" i="0" dirty="0"/>
              <a:t>profit margin </a:t>
            </a:r>
            <a:r>
              <a:rPr lang="en-US" i="0" dirty="0"/>
              <a:t>is calculated as net income divided by net sales. This ratio indicates the earnings per dollar of sales. </a:t>
            </a:r>
          </a:p>
          <a:p>
            <a:endParaRPr lang="en-US" b="1" i="0" dirty="0"/>
          </a:p>
          <a:p>
            <a:r>
              <a:rPr lang="en-US" b="1" i="0" dirty="0"/>
              <a:t>Asset turnover</a:t>
            </a:r>
            <a:r>
              <a:rPr lang="en-US" i="0" dirty="0"/>
              <a:t> is calculated as net sales divided by average total assets. This ratio measures the sales per dollar of assets invested.</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459867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Disney and Netflix, we might expect Disney to have a higher profit margin and a lower asset turnover than Netflix. Disney’s operating results include both its traditional high-end theme parks and its media and studio business. Netflix is in the highly competitive streaming entertainment business, forced to offer lower prices to customers with higher sales volume. </a:t>
            </a:r>
          </a:p>
          <a:p>
            <a:endParaRPr lang="en-US" dirty="0"/>
          </a:p>
          <a:p>
            <a:r>
              <a:rPr lang="en-US" dirty="0"/>
              <a:t>In this illustrations, we calculate profit margin for both companies. Disney’s profit margin is higher than Netflix’s.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23226058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illustration, however, shows that Netflix has the higher asset turnover. These accounting ratios support expectations regarding the business strategies Disney and Netflix are pursuing. </a:t>
            </a:r>
          </a:p>
          <a:p>
            <a:endParaRPr lang="en-US" dirty="0"/>
          </a:p>
          <a:p>
            <a:r>
              <a:rPr lang="en-US" dirty="0"/>
              <a:t>To maximize profitability, a company ideally strives to increase both net income per dollar of sales (profit margin) and sales per dollar of assets invested (asset turnover).</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199284426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206934208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05610270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dirty="0"/>
          </a:p>
        </p:txBody>
      </p:sp>
    </p:spTree>
    <p:extLst>
      <p:ext uri="{BB962C8B-B14F-4D97-AF65-F5344CB8AC3E}">
        <p14:creationId xmlns:p14="http://schemas.microsoft.com/office/powerpoint/2010/main" val="53257644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3689D5-1779-4DA8-9158-22D5E6BDFF44}" type="slidenum">
              <a:rPr lang="en-US" smtClean="0"/>
              <a:pPr/>
              <a:t>98</a:t>
            </a:fld>
            <a:endParaRPr lang="en-US" dirty="0"/>
          </a:p>
        </p:txBody>
      </p:sp>
    </p:spTree>
    <p:extLst>
      <p:ext uri="{BB962C8B-B14F-4D97-AF65-F5344CB8AC3E}">
        <p14:creationId xmlns:p14="http://schemas.microsoft.com/office/powerpoint/2010/main" val="340367362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operating conditions suggest a potential reduction in an asset’s benefit or service potential, management must review the asset for impairment. </a:t>
            </a:r>
            <a:r>
              <a:rPr lang="en-US" b="1" dirty="0"/>
              <a:t>Impairment</a:t>
            </a:r>
            <a:r>
              <a:rPr lang="en-US" dirty="0"/>
              <a:t> occurs when the expected future cash flows (expected future benefits) generated for a long-term asset fall</a:t>
            </a:r>
          </a:p>
          <a:p>
            <a:r>
              <a:rPr lang="en-US" dirty="0"/>
              <a:t>below its book value (original cost minus accumulated depreciation).</a:t>
            </a:r>
          </a:p>
          <a:p>
            <a:endParaRPr lang="en-US" dirty="0"/>
          </a:p>
          <a:p>
            <a:r>
              <a:rPr lang="en-US" dirty="0"/>
              <a:t>Reporting for impairment losses is a two-step process summarized in the illustration:</a:t>
            </a:r>
          </a:p>
          <a:p>
            <a:r>
              <a:rPr lang="en-US" dirty="0"/>
              <a:t>Step 1: Test for impairment: The long-term asset is impaired if future cash flows are less than book value. </a:t>
            </a:r>
          </a:p>
          <a:p>
            <a:r>
              <a:rPr lang="en-US" dirty="0"/>
              <a:t>Step 2: If impaired, record impairment loss: The impairment loss is the amount by which book value exceeds fair value.</a:t>
            </a:r>
          </a:p>
          <a:p>
            <a:endParaRPr lang="en-US" dirty="0"/>
          </a:p>
          <a:p>
            <a:r>
              <a:rPr lang="en-US" dirty="0"/>
              <a:t>What is the overall financial</a:t>
            </a:r>
            <a:r>
              <a:rPr lang="en-US" baseline="0" dirty="0"/>
              <a:t> statement effect of an impairment loss? The impairment entry reduces net income in the income statement, and reduces total assets in the balance sheet. </a:t>
            </a:r>
            <a:endParaRPr lang="en-US" dirty="0"/>
          </a:p>
          <a:p>
            <a:endParaRPr lang="en-US" dirty="0"/>
          </a:p>
          <a:p>
            <a:r>
              <a:rPr lang="en-US" dirty="0"/>
              <a:t>We can write down the asset further through impairment in future years, but we cannot write it back up under current accounting rules.</a:t>
            </a:r>
          </a:p>
        </p:txBody>
      </p:sp>
      <p:sp>
        <p:nvSpPr>
          <p:cNvPr id="4" name="Header Placeholder 3"/>
          <p:cNvSpPr>
            <a:spLocks noGrp="1"/>
          </p:cNvSpPr>
          <p:nvPr>
            <p:ph type="hdr" sz="quarter" idx="10"/>
          </p:nvPr>
        </p:nvSpPr>
        <p:spPr/>
        <p:txBody>
          <a:bodyPr/>
          <a:lstStyle/>
          <a:p>
            <a:endParaRPr lang="en-US" dirty="0"/>
          </a:p>
        </p:txBody>
      </p:sp>
    </p:spTree>
    <p:extLst>
      <p:ext uri="{BB962C8B-B14F-4D97-AF65-F5344CB8AC3E}">
        <p14:creationId xmlns:p14="http://schemas.microsoft.com/office/powerpoint/2010/main" val="395648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ound Same Side Corner Rectangle 6"/>
          <p:cNvSpPr/>
          <p:nvPr userDrawn="1"/>
        </p:nvSpPr>
        <p:spPr>
          <a:xfrm flipV="1">
            <a:off x="215453" y="2675505"/>
            <a:ext cx="4002892" cy="3640212"/>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ound Diagonal Corner Rectangle 7"/>
          <p:cNvSpPr/>
          <p:nvPr userDrawn="1"/>
        </p:nvSpPr>
        <p:spPr>
          <a:xfrm>
            <a:off x="215453" y="192784"/>
            <a:ext cx="8731521" cy="245733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itle 1"/>
          <p:cNvSpPr txBox="1">
            <a:spLocks/>
          </p:cNvSpPr>
          <p:nvPr userDrawn="1"/>
        </p:nvSpPr>
        <p:spPr>
          <a:xfrm>
            <a:off x="-113397" y="1559251"/>
            <a:ext cx="8255256" cy="127501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b="1" dirty="0">
                <a:solidFill>
                  <a:schemeClr val="bg1"/>
                </a:solidFill>
                <a:latin typeface="Myriad Pro"/>
                <a:cs typeface="Myriad Pro"/>
              </a:rPr>
              <a:t>   Financial Accounting      </a:t>
            </a:r>
            <a:r>
              <a:rPr lang="en-US" sz="2000" dirty="0">
                <a:solidFill>
                  <a:schemeClr val="bg1"/>
                </a:solidFill>
                <a:latin typeface="Avenir LT Std 35 Light"/>
                <a:cs typeface="Avenir LT Std 35 Light"/>
              </a:rPr>
              <a:t>Sixth Edition</a:t>
            </a:r>
          </a:p>
        </p:txBody>
      </p:sp>
      <p:sp>
        <p:nvSpPr>
          <p:cNvPr id="13" name="TextBox 12"/>
          <p:cNvSpPr txBox="1"/>
          <p:nvPr/>
        </p:nvSpPr>
        <p:spPr>
          <a:xfrm>
            <a:off x="923984" y="4061414"/>
            <a:ext cx="1304059" cy="369332"/>
          </a:xfrm>
          <a:prstGeom prst="rect">
            <a:avLst/>
          </a:prstGeom>
          <a:noFill/>
        </p:spPr>
        <p:txBody>
          <a:bodyPr wrap="square" rtlCol="0">
            <a:spAutoFit/>
          </a:bodyPr>
          <a:lstStyle/>
          <a:p>
            <a:r>
              <a:rPr lang="en-US" dirty="0">
                <a:solidFill>
                  <a:srgbClr val="336666"/>
                </a:solidFill>
              </a:rPr>
              <a:t>CHAPTER</a:t>
            </a:r>
          </a:p>
        </p:txBody>
      </p:sp>
      <p:sp>
        <p:nvSpPr>
          <p:cNvPr id="14" name="TextBox 13"/>
          <p:cNvSpPr txBox="1"/>
          <p:nvPr userDrawn="1"/>
        </p:nvSpPr>
        <p:spPr>
          <a:xfrm>
            <a:off x="4307892" y="3969081"/>
            <a:ext cx="4779410" cy="461665"/>
          </a:xfrm>
          <a:prstGeom prst="rect">
            <a:avLst/>
          </a:prstGeom>
          <a:noFill/>
        </p:spPr>
        <p:txBody>
          <a:bodyPr wrap="square" rtlCol="0">
            <a:spAutoFit/>
          </a:bodyPr>
          <a:lstStyle/>
          <a:p>
            <a:r>
              <a:rPr lang="en-US" sz="2400" dirty="0">
                <a:solidFill>
                  <a:srgbClr val="336666"/>
                </a:solidFill>
              </a:rPr>
              <a:t>Spiceland  •  Thomas  •  Herrmann</a:t>
            </a:r>
          </a:p>
        </p:txBody>
      </p:sp>
      <p:sp>
        <p:nvSpPr>
          <p:cNvPr id="2" name="Title 1"/>
          <p:cNvSpPr>
            <a:spLocks noGrp="1"/>
          </p:cNvSpPr>
          <p:nvPr userDrawn="1">
            <p:ph type="ctrTitle"/>
          </p:nvPr>
        </p:nvSpPr>
        <p:spPr>
          <a:xfrm>
            <a:off x="631374" y="2657860"/>
            <a:ext cx="3242126" cy="923330"/>
          </a:xfrm>
          <a:prstGeom prst="rect">
            <a:avLst/>
          </a:prstGeom>
        </p:spPr>
        <p:txBody>
          <a:bodyPr wrap="square" lIns="0" tIns="0" rIns="0" bIns="0" anchor="t" anchorCtr="0">
            <a:spAutoFit/>
          </a:bodyPr>
          <a:lstStyle>
            <a:lvl1pPr algn="l">
              <a:defRPr sz="3000">
                <a:solidFill>
                  <a:srgbClr val="1D5F76"/>
                </a:solidFill>
              </a:defRPr>
            </a:lvl1pPr>
          </a:lstStyle>
          <a:p>
            <a:r>
              <a:rPr lang="en-US"/>
              <a:t>Click to edit Master title style</a:t>
            </a:r>
          </a:p>
        </p:txBody>
      </p:sp>
      <p:sp>
        <p:nvSpPr>
          <p:cNvPr id="4" name="Date Placeholder 3"/>
          <p:cNvSpPr>
            <a:spLocks noGrp="1"/>
          </p:cNvSpPr>
          <p:nvPr userDrawn="1">
            <p:ph type="dt" sz="half" idx="10"/>
          </p:nvPr>
        </p:nvSpPr>
        <p:spPr/>
        <p:txBody>
          <a:bodyPr/>
          <a:lstStyle/>
          <a:p>
            <a:fld id="{7044781D-BD7F-CC47-90A0-9C4CE698A9D5}" type="datetime1">
              <a:t>3/24/2022</a:t>
            </a:fld>
            <a:endParaRPr lang="en-US" dirty="0"/>
          </a:p>
        </p:txBody>
      </p:sp>
      <p:sp>
        <p:nvSpPr>
          <p:cNvPr id="5" name="Footer Placeholder 4"/>
          <p:cNvSpPr>
            <a:spLocks noGrp="1"/>
          </p:cNvSpPr>
          <p:nvPr userDrawn="1">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userDrawn="1">
            <p:ph type="sldNum" sz="quarter" idx="12"/>
          </p:nvPr>
        </p:nvSpPr>
        <p:spPr/>
        <p:txBody>
          <a:bodyPr/>
          <a:lstStyle/>
          <a:p>
            <a:r>
              <a:rPr lang="en-US" dirty="0"/>
              <a:t>7-</a:t>
            </a:r>
            <a:fld id="{8A048DD7-39B4-434B-ACE7-68CA5B147A05}" type="slidenum">
              <a:rPr lang="en-US" smtClean="0"/>
              <a:t>‹#›</a:t>
            </a:fld>
            <a:endParaRPr lang="en-US" dirty="0"/>
          </a:p>
        </p:txBody>
      </p:sp>
    </p:spTree>
    <p:extLst>
      <p:ext uri="{BB962C8B-B14F-4D97-AF65-F5344CB8AC3E}">
        <p14:creationId xmlns:p14="http://schemas.microsoft.com/office/powerpoint/2010/main" val="159626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788" y="428845"/>
            <a:ext cx="8229600" cy="1143000"/>
          </a:xfrm>
          <a:prstGeom prst="rect">
            <a:avLst/>
          </a:prstGeo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809150" y="1291786"/>
            <a:ext cx="8229600" cy="4525963"/>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E3840-BE5E-944A-B8B8-E0B6015AE10D}" type="datetime1">
              <a:t>3/24/2022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12"/>
          </p:nvPr>
        </p:nvSpPr>
        <p:spPr/>
        <p:txBody>
          <a:bodyPr/>
          <a:lstStyle/>
          <a:p>
            <a:r>
              <a:rPr lang="en-US" dirty="0"/>
              <a:t>7-</a:t>
            </a:r>
            <a:fld id="{8A048DD7-39B4-434B-ACE7-68CA5B147A05}" type="slidenum">
              <a:rPr lang="en-US" smtClean="0"/>
              <a:t>‹#›</a:t>
            </a:fld>
            <a:endParaRPr lang="en-US" dirty="0"/>
          </a:p>
        </p:txBody>
      </p:sp>
      <p:sp>
        <p:nvSpPr>
          <p:cNvPr id="11" name="Round Same Side Corner Rectangle 10"/>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90884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ept Check">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2731574"/>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6BB4805-31D3-7445-92E0-98FF8FAF49D4}" type="datetime1">
              <a:t>3/24/2022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12"/>
          </p:nvPr>
        </p:nvSpPr>
        <p:spPr/>
        <p:txBody>
          <a:bodyPr/>
          <a:lstStyle/>
          <a:p>
            <a:r>
              <a:rPr lang="en-US" dirty="0"/>
              <a:t>7-</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32457567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7" name="Round Same Side Corner Rectangle 6"/>
          <p:cNvSpPr/>
          <p:nvPr userDrawn="1"/>
        </p:nvSpPr>
        <p:spPr>
          <a:xfrm>
            <a:off x="863600" y="201364"/>
            <a:ext cx="7835900" cy="6635563"/>
          </a:xfrm>
          <a:prstGeom prst="round2SameRect">
            <a:avLst>
              <a:gd name="adj1" fmla="val 8731"/>
              <a:gd name="adj2" fmla="val 0"/>
            </a:avLst>
          </a:prstGeom>
          <a:gradFill flip="none" rotWithShape="1">
            <a:gsLst>
              <a:gs pos="0">
                <a:srgbClr val="D4D0B0"/>
              </a:gs>
              <a:gs pos="100000">
                <a:srgbClr val="FFFFFF"/>
              </a:gs>
            </a:gsLst>
            <a:lin ang="54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ound Same Side Corner Rectangle 8"/>
          <p:cNvSpPr/>
          <p:nvPr userDrawn="1"/>
        </p:nvSpPr>
        <p:spPr>
          <a:xfrm flipV="1">
            <a:off x="1" y="0"/>
            <a:ext cx="635019" cy="6315714"/>
          </a:xfrm>
          <a:prstGeom prst="round2SameRect">
            <a:avLst/>
          </a:prstGeom>
          <a:solidFill>
            <a:srgbClr val="1D5F76"/>
          </a:solidFill>
          <a:ln>
            <a:solidFill>
              <a:srgbClr val="1D5F76"/>
            </a:solidFill>
          </a:ln>
          <a:effectLst>
            <a:outerShdw blurRad="50800" dist="50800" sx="102000" sy="102000" algn="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cxnSp>
        <p:nvCxnSpPr>
          <p:cNvPr id="10" name="Straight Connector 9"/>
          <p:cNvCxnSpPr/>
          <p:nvPr userDrawn="1"/>
        </p:nvCxnSpPr>
        <p:spPr>
          <a:xfrm>
            <a:off x="1064944" y="1155700"/>
            <a:ext cx="7391756"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064944" y="1314113"/>
            <a:ext cx="7794576" cy="3966718"/>
          </a:xfrm>
          <a:prstGeom prst="rect">
            <a:avLst/>
          </a:prstGeom>
        </p:spPr>
        <p:txBody>
          <a:bodyPr>
            <a:normAutofit/>
          </a:bodyPr>
          <a:lstStyle>
            <a:lvl1pPr marL="514350" indent="-514350">
              <a:buFont typeface="+mj-lt"/>
              <a:buAutoNum type="arabicPeriod"/>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CB12E37-71E0-3647-8384-93EA51011BAB}" type="datetime1">
              <a:t>3/24/2022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12"/>
          </p:nvPr>
        </p:nvSpPr>
        <p:spPr/>
        <p:txBody>
          <a:bodyPr/>
          <a:lstStyle/>
          <a:p>
            <a:r>
              <a:rPr lang="en-US" dirty="0"/>
              <a:t>7-</a:t>
            </a:r>
            <a:fld id="{8A048DD7-39B4-434B-ACE7-68CA5B147A05}" type="slidenum">
              <a:rPr lang="en-US" smtClean="0"/>
              <a:t>‹#›</a:t>
            </a:fld>
            <a:endParaRPr lang="en-US" dirty="0"/>
          </a:p>
        </p:txBody>
      </p:sp>
      <p:sp>
        <p:nvSpPr>
          <p:cNvPr id="11" name="Title 10"/>
          <p:cNvSpPr>
            <a:spLocks noGrp="1"/>
          </p:cNvSpPr>
          <p:nvPr>
            <p:ph type="title"/>
          </p:nvPr>
        </p:nvSpPr>
        <p:spPr>
          <a:xfrm>
            <a:off x="936943" y="421929"/>
            <a:ext cx="7922577" cy="1143000"/>
          </a:xfrm>
          <a:prstGeom prst="rect">
            <a:avLst/>
          </a:prstGeom>
        </p:spPr>
        <p:txBody>
          <a:bodyPr/>
          <a:lstStyle>
            <a:lvl1pPr>
              <a:defRPr sz="3600">
                <a:solidFill>
                  <a:srgbClr val="D49323"/>
                </a:solidFill>
              </a:defRPr>
            </a:lvl1pPr>
          </a:lstStyle>
          <a:p>
            <a:r>
              <a:rPr lang="en-US" dirty="0"/>
              <a:t>Click to edit Master title style</a:t>
            </a:r>
          </a:p>
        </p:txBody>
      </p:sp>
    </p:spTree>
    <p:extLst>
      <p:ext uri="{BB962C8B-B14F-4D97-AF65-F5344CB8AC3E}">
        <p14:creationId xmlns:p14="http://schemas.microsoft.com/office/powerpoint/2010/main" val="299234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 or ILLUST">
    <p:spTree>
      <p:nvGrpSpPr>
        <p:cNvPr id="1" name=""/>
        <p:cNvGrpSpPr/>
        <p:nvPr/>
      </p:nvGrpSpPr>
      <p:grpSpPr>
        <a:xfrm>
          <a:off x="0" y="0"/>
          <a:ext cx="0" cy="0"/>
          <a:chOff x="0" y="0"/>
          <a:chExt cx="0" cy="0"/>
        </a:xfrm>
      </p:grpSpPr>
      <p:sp>
        <p:nvSpPr>
          <p:cNvPr id="2" name="Title 1"/>
          <p:cNvSpPr>
            <a:spLocks noGrp="1"/>
          </p:cNvSpPr>
          <p:nvPr>
            <p:ph type="title"/>
          </p:nvPr>
        </p:nvSpPr>
        <p:spPr>
          <a:xfrm>
            <a:off x="724628" y="815545"/>
            <a:ext cx="8229600" cy="1143000"/>
          </a:xfrm>
          <a:prstGeom prst="rect">
            <a:avLst/>
          </a:prstGeom>
        </p:spPr>
        <p:txBody>
          <a:bodyPr/>
          <a:lstStyle>
            <a:lvl1pPr>
              <a:defRPr sz="4000"/>
            </a:lvl1pPr>
          </a:lstStyle>
          <a:p>
            <a:r>
              <a:rPr lang="en-US" dirty="0"/>
              <a:t>Click to edit Master title style</a:t>
            </a:r>
          </a:p>
        </p:txBody>
      </p:sp>
      <p:sp>
        <p:nvSpPr>
          <p:cNvPr id="4" name="Date Placeholder 3"/>
          <p:cNvSpPr>
            <a:spLocks noGrp="1"/>
          </p:cNvSpPr>
          <p:nvPr>
            <p:ph type="dt" sz="half" idx="10"/>
          </p:nvPr>
        </p:nvSpPr>
        <p:spPr/>
        <p:txBody>
          <a:bodyPr/>
          <a:lstStyle/>
          <a:p>
            <a:fld id="{DDFBD496-B5BF-104E-A69F-0DA63E019A62}" type="datetime1">
              <a:t>3/24/2022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12"/>
          </p:nvPr>
        </p:nvSpPr>
        <p:spPr/>
        <p:txBody>
          <a:bodyPr/>
          <a:lstStyle/>
          <a:p>
            <a:r>
              <a:rPr lang="en-US" dirty="0"/>
              <a:t>7-</a:t>
            </a:r>
            <a:fld id="{8A048DD7-39B4-434B-ACE7-68CA5B147A05}" type="slidenum">
              <a:rPr lang="en-US" smtClean="0"/>
              <a:t>‹#›</a:t>
            </a:fld>
            <a:endParaRPr lang="en-US" dirty="0"/>
          </a:p>
        </p:txBody>
      </p:sp>
      <p:sp>
        <p:nvSpPr>
          <p:cNvPr id="8" name="Content Placeholder 7"/>
          <p:cNvSpPr>
            <a:spLocks noGrp="1"/>
          </p:cNvSpPr>
          <p:nvPr>
            <p:ph sz="quarter" idx="13"/>
          </p:nvPr>
        </p:nvSpPr>
        <p:spPr>
          <a:xfrm>
            <a:off x="823495" y="433723"/>
            <a:ext cx="5786685" cy="403234"/>
          </a:xfrm>
          <a:prstGeom prst="rect">
            <a:avLst/>
          </a:prstGeom>
        </p:spPr>
        <p:txBody>
          <a:bodyPr lIns="0" tIns="0" rIns="0" bIns="0">
            <a:noAutofit/>
          </a:bodyPr>
          <a:lstStyle>
            <a:lvl1pPr marL="0" indent="0">
              <a:buFontTx/>
              <a:buNone/>
              <a:defRPr sz="3200" b="0" i="0">
                <a:latin typeface="Avenir LT Std 65 Medium"/>
                <a:cs typeface="Avenir LT Std 65 Medium"/>
              </a:defRPr>
            </a:lvl1pPr>
            <a:lvl2pPr marL="457200" indent="0">
              <a:buFontTx/>
              <a:buNone/>
              <a:defRPr sz="2400" b="0" i="0">
                <a:latin typeface="Avenir LT Std 65 Medium"/>
                <a:cs typeface="Avenir LT Std 65 Medium"/>
              </a:defRPr>
            </a:lvl2pPr>
            <a:lvl3pPr marL="914400" indent="0">
              <a:buFontTx/>
              <a:buNone/>
              <a:defRPr sz="2400" b="0" i="0">
                <a:latin typeface="Avenir LT Std 65 Medium"/>
                <a:cs typeface="Avenir LT Std 65 Medium"/>
              </a:defRPr>
            </a:lvl3pPr>
            <a:lvl4pPr marL="1371600" indent="0">
              <a:buFontTx/>
              <a:buNone/>
              <a:defRPr sz="2400" b="0" i="0">
                <a:latin typeface="Avenir LT Std 65 Medium"/>
                <a:cs typeface="Avenir LT Std 65 Medium"/>
              </a:defRPr>
            </a:lvl4pPr>
            <a:lvl5pPr marL="1828800" indent="0">
              <a:buFontTx/>
              <a:buNone/>
              <a:defRPr sz="2400" b="0" i="0">
                <a:latin typeface="Avenir LT Std 65 Medium"/>
                <a:cs typeface="Avenir LT Std 65 Medium"/>
              </a:defRPr>
            </a:lvl5pPr>
          </a:lstStyle>
          <a:p>
            <a:pPr lvl="0"/>
            <a:r>
              <a:rPr lang="en-US" dirty="0"/>
              <a:t>Click to edit Master text styles</a:t>
            </a:r>
          </a:p>
        </p:txBody>
      </p:sp>
      <p:sp>
        <p:nvSpPr>
          <p:cNvPr id="13" name="Round Same Side Corner Rectangle 12"/>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3561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O List">
    <p:spTree>
      <p:nvGrpSpPr>
        <p:cNvPr id="1" name=""/>
        <p:cNvGrpSpPr/>
        <p:nvPr/>
      </p:nvGrpSpPr>
      <p:grpSpPr>
        <a:xfrm>
          <a:off x="0" y="0"/>
          <a:ext cx="0" cy="0"/>
          <a:chOff x="0" y="0"/>
          <a:chExt cx="0" cy="0"/>
        </a:xfrm>
      </p:grpSpPr>
      <p:sp>
        <p:nvSpPr>
          <p:cNvPr id="3" name="Content Placeholder 2"/>
          <p:cNvSpPr>
            <a:spLocks noGrp="1"/>
          </p:cNvSpPr>
          <p:nvPr>
            <p:ph idx="1"/>
          </p:nvPr>
        </p:nvSpPr>
        <p:spPr>
          <a:xfrm>
            <a:off x="3367872" y="1155721"/>
            <a:ext cx="5772478" cy="4525963"/>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C7D0DA29-1DE4-574D-A785-E55BAA308675}" type="datetime1">
              <a:t>3/24/2022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12"/>
          </p:nvPr>
        </p:nvSpPr>
        <p:spPr/>
        <p:txBody>
          <a:bodyPr/>
          <a:lstStyle/>
          <a:p>
            <a:r>
              <a:rPr lang="en-US" dirty="0"/>
              <a:t>7-</a:t>
            </a:r>
            <a:fld id="{8A048DD7-39B4-434B-ACE7-68CA5B147A05}" type="slidenum">
              <a:rPr lang="en-US" smtClean="0"/>
              <a:t>‹#›</a:t>
            </a:fld>
            <a:endParaRPr lang="en-US" dirty="0"/>
          </a:p>
        </p:txBody>
      </p:sp>
      <p:sp>
        <p:nvSpPr>
          <p:cNvPr id="9" name="TextBox 8"/>
          <p:cNvSpPr txBox="1"/>
          <p:nvPr userDrawn="1"/>
        </p:nvSpPr>
        <p:spPr>
          <a:xfrm>
            <a:off x="718509" y="498933"/>
            <a:ext cx="3057071" cy="1200329"/>
          </a:xfrm>
          <a:prstGeom prst="rect">
            <a:avLst/>
          </a:prstGeom>
          <a:noFill/>
        </p:spPr>
        <p:txBody>
          <a:bodyPr wrap="square" rtlCol="0">
            <a:spAutoFit/>
          </a:bodyPr>
          <a:lstStyle/>
          <a:p>
            <a:r>
              <a:rPr lang="en-US" sz="3600" b="0" i="0" dirty="0">
                <a:solidFill>
                  <a:srgbClr val="A5062D"/>
                </a:solidFill>
                <a:latin typeface="Avenir LT Std 55 Roman"/>
                <a:cs typeface="Avenir LT Std 55 Roman"/>
              </a:rPr>
              <a:t>Learning</a:t>
            </a:r>
          </a:p>
          <a:p>
            <a:r>
              <a:rPr lang="en-US" sz="3600" b="0" i="0" dirty="0">
                <a:solidFill>
                  <a:srgbClr val="A5062D"/>
                </a:solidFill>
                <a:latin typeface="Avenir LT Std 55 Roman"/>
                <a:cs typeface="Avenir LT Std 55 Roman"/>
              </a:rPr>
              <a:t>Objectives</a:t>
            </a:r>
          </a:p>
        </p:txBody>
      </p:sp>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630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 as Title">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709368" y="1442358"/>
            <a:ext cx="8237605" cy="2968582"/>
          </a:xfrm>
          <a:prstGeom prst="rect">
            <a:avLst/>
          </a:prstGeom>
        </p:spPr>
        <p:txBody>
          <a:bodyPr>
            <a:normAutofit/>
          </a:bodyPr>
          <a:lstStyle>
            <a:lvl1pPr marL="1196975" indent="-1143000">
              <a:buClr>
                <a:srgbClr val="A5062D"/>
              </a:buClr>
              <a:buFontTx/>
              <a:buNone/>
              <a:defRPr sz="2800"/>
            </a:lvl1pPr>
          </a:lstStyle>
          <a:p>
            <a:pPr lvl="0"/>
            <a:r>
              <a:rPr lang="en-US"/>
              <a:t>Click to edit Master text styles</a:t>
            </a:r>
          </a:p>
        </p:txBody>
      </p:sp>
      <p:sp>
        <p:nvSpPr>
          <p:cNvPr id="4" name="Date Placeholder 3"/>
          <p:cNvSpPr>
            <a:spLocks noGrp="1"/>
          </p:cNvSpPr>
          <p:nvPr>
            <p:ph type="dt" sz="half" idx="10"/>
          </p:nvPr>
        </p:nvSpPr>
        <p:spPr/>
        <p:txBody>
          <a:bodyPr/>
          <a:lstStyle/>
          <a:p>
            <a:fld id="{DE3D99F5-4BF9-F34A-9C50-15AE5DE66865}" type="datetime1">
              <a:t>3/24/2022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12"/>
          </p:nvPr>
        </p:nvSpPr>
        <p:spPr/>
        <p:txBody>
          <a:bodyPr/>
          <a:lstStyle/>
          <a:p>
            <a:r>
              <a:rPr lang="en-US" dirty="0"/>
              <a:t>7-</a:t>
            </a:r>
            <a:fld id="{8A048DD7-39B4-434B-ACE7-68CA5B147A05}" type="slidenum">
              <a:rPr lang="en-US" smtClean="0"/>
              <a:t>‹#›</a:t>
            </a:fld>
            <a:endParaRPr lang="en-US" dirty="0"/>
          </a:p>
        </p:txBody>
      </p:sp>
      <p:sp>
        <p:nvSpPr>
          <p:cNvPr id="7" name="Round Diagonal Corner Rectangle 6"/>
          <p:cNvSpPr/>
          <p:nvPr userDrawn="1"/>
        </p:nvSpPr>
        <p:spPr>
          <a:xfrm>
            <a:off x="431800" y="400049"/>
            <a:ext cx="8515174" cy="749301"/>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50009" y="456058"/>
            <a:ext cx="8229600" cy="804869"/>
          </a:xfrm>
          <a:prstGeom prst="rect">
            <a:avLst/>
          </a:prstGeom>
        </p:spPr>
        <p:txBody>
          <a:bodyPr/>
          <a:lstStyle>
            <a:lvl1pPr>
              <a:defRPr b="0" i="0">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13370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rt ">
    <p:spTree>
      <p:nvGrpSpPr>
        <p:cNvPr id="1" name=""/>
        <p:cNvGrpSpPr/>
        <p:nvPr/>
      </p:nvGrpSpPr>
      <p:grpSpPr>
        <a:xfrm>
          <a:off x="0" y="0"/>
          <a:ext cx="0" cy="0"/>
          <a:chOff x="0" y="0"/>
          <a:chExt cx="0" cy="0"/>
        </a:xfrm>
      </p:grpSpPr>
      <p:sp>
        <p:nvSpPr>
          <p:cNvPr id="10" name="Round Same Side Corner Rectangle 9"/>
          <p:cNvSpPr/>
          <p:nvPr userDrawn="1"/>
        </p:nvSpPr>
        <p:spPr>
          <a:xfrm flipV="1">
            <a:off x="1"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hasCustomPrompt="1"/>
          </p:nvPr>
        </p:nvSpPr>
        <p:spPr>
          <a:xfrm>
            <a:off x="740506" y="2675157"/>
            <a:ext cx="8129174" cy="1500187"/>
          </a:xfrm>
          <a:prstGeom prst="rect">
            <a:avLst/>
          </a:prstGeom>
        </p:spPr>
        <p:txBody>
          <a:bodyPr anchor="t">
            <a:normAutofit/>
          </a:bodyPr>
          <a:lstStyle>
            <a:lvl1pPr marL="0" indent="0">
              <a:buFont typeface="Arial"/>
              <a:buNone/>
              <a:defRPr sz="3200">
                <a:solidFill>
                  <a:srgbClr val="1D5F76"/>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649CF-2979-BD40-AD98-2055314CB133}" type="datetime1">
              <a:t>3/24/2022</a:t>
            </a:fld>
            <a:endParaRPr lang="en-US" dirty="0"/>
          </a:p>
        </p:txBody>
      </p:sp>
      <p:sp>
        <p:nvSpPr>
          <p:cNvPr id="5" name="Footer Placeholder 4"/>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12"/>
          </p:nvPr>
        </p:nvSpPr>
        <p:spPr/>
        <p:txBody>
          <a:bodyPr/>
          <a:lstStyle/>
          <a:p>
            <a:r>
              <a:rPr lang="en-US" dirty="0"/>
              <a:t>7-</a:t>
            </a:r>
            <a:fld id="{8A048DD7-39B4-434B-ACE7-68CA5B147A05}" type="slidenum">
              <a:rPr lang="en-US" smtClean="0"/>
              <a:t>‹#›</a:t>
            </a:fld>
            <a:endParaRPr lang="en-US" dirty="0"/>
          </a:p>
        </p:txBody>
      </p:sp>
      <p:sp>
        <p:nvSpPr>
          <p:cNvPr id="7" name="Round Diagonal Corner Rectangle 6"/>
          <p:cNvSpPr/>
          <p:nvPr userDrawn="1"/>
        </p:nvSpPr>
        <p:spPr>
          <a:xfrm>
            <a:off x="431800" y="1612899"/>
            <a:ext cx="8515174" cy="990603"/>
          </a:xfrm>
          <a:prstGeom prst="round2DiagRect">
            <a:avLst/>
          </a:prstGeom>
          <a:solidFill>
            <a:srgbClr val="1D5F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43185" y="1676401"/>
            <a:ext cx="7772400" cy="927102"/>
          </a:xfrm>
          <a:prstGeom prst="rect">
            <a:avLst/>
          </a:prstGeom>
        </p:spPr>
        <p:txBody>
          <a:bodyPr anchor="t">
            <a:noAutofit/>
          </a:bodyPr>
          <a:lstStyle>
            <a:lvl1pPr algn="l">
              <a:defRPr sz="4400" b="0" i="0" cap="none">
                <a:solidFill>
                  <a:schemeClr val="bg1"/>
                </a:solidFill>
                <a:latin typeface="Avenir LT Std 45 Book"/>
                <a:cs typeface="Avenir LT Std 45 Book"/>
              </a:defRPr>
            </a:lvl1pPr>
          </a:lstStyle>
          <a:p>
            <a:r>
              <a:rPr lang="en-US"/>
              <a:t>Click to edit Master title style</a:t>
            </a:r>
          </a:p>
        </p:txBody>
      </p:sp>
    </p:spTree>
    <p:extLst>
      <p:ext uri="{BB962C8B-B14F-4D97-AF65-F5344CB8AC3E}">
        <p14:creationId xmlns:p14="http://schemas.microsoft.com/office/powerpoint/2010/main" val="236661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F54371-2745-EE4F-9FC5-FCC15091AC5F}" type="datetime1">
              <a:rPr lang="en-US" smtClean="0"/>
              <a:t>3/24/2022</a:t>
            </a:fld>
            <a:endParaRPr lang="en-US" dirty="0"/>
          </a:p>
        </p:txBody>
      </p:sp>
      <p:sp>
        <p:nvSpPr>
          <p:cNvPr id="8" name="Round Same Side Corner Rectangle 7"/>
          <p:cNvSpPr/>
          <p:nvPr userDrawn="1"/>
        </p:nvSpPr>
        <p:spPr>
          <a:xfrm flipV="1">
            <a:off x="0" y="0"/>
            <a:ext cx="635019" cy="6315714"/>
          </a:xfrm>
          <a:prstGeom prst="round2SameRect">
            <a:avLst/>
          </a:prstGeom>
          <a:gradFill flip="none" rotWithShape="1">
            <a:gsLst>
              <a:gs pos="0">
                <a:srgbClr val="D49323">
                  <a:alpha val="80000"/>
                </a:srgbClr>
              </a:gs>
              <a:gs pos="100000">
                <a:srgbClr val="FFFFFF"/>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userDrawn="1"/>
        </p:nvSpPr>
        <p:spPr>
          <a:xfrm>
            <a:off x="1338076" y="6565989"/>
            <a:ext cx="6973877" cy="215444"/>
          </a:xfrm>
          <a:prstGeom prst="rect">
            <a:avLst/>
          </a:prstGeom>
          <a:noFill/>
        </p:spPr>
        <p:txBody>
          <a:bodyPr wrap="square" rtlCol="0">
            <a:spAutoFit/>
          </a:bodyPr>
          <a:lstStyle/>
          <a:p>
            <a:pPr algn="ctr"/>
            <a:r>
              <a:rPr lang="en-US" sz="800" dirty="0"/>
              <a:t>Copyright ©2022 McGraw-Hill. All rights reserved. No reproduction or distribution without the prior written consent McGraw-Hill. </a:t>
            </a:r>
          </a:p>
        </p:txBody>
      </p:sp>
      <p:sp>
        <p:nvSpPr>
          <p:cNvPr id="10" name="Slide Number Placeholder 2"/>
          <p:cNvSpPr txBox="1">
            <a:spLocks/>
          </p:cNvSpPr>
          <p:nvPr userDrawn="1"/>
        </p:nvSpPr>
        <p:spPr>
          <a:xfrm>
            <a:off x="6989385" y="647180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7-</a:t>
            </a:r>
            <a:fld id="{8A048DD7-39B4-434B-ACE7-68CA5B147A05}" type="slidenum">
              <a:rPr lang="en-US" smtClean="0"/>
              <a:pPr/>
              <a:t>‹#›</a:t>
            </a:fld>
            <a:endParaRPr lang="en-US" dirty="0"/>
          </a:p>
        </p:txBody>
      </p:sp>
      <p:sp>
        <p:nvSpPr>
          <p:cNvPr id="3" name="Title 2"/>
          <p:cNvSpPr>
            <a:spLocks noGrp="1"/>
          </p:cNvSpPr>
          <p:nvPr>
            <p:ph type="title"/>
          </p:nvPr>
        </p:nvSpPr>
        <p:spPr>
          <a:xfrm>
            <a:off x="914400" y="780170"/>
            <a:ext cx="8229600" cy="1143000"/>
          </a:xfrm>
          <a:prstGeom prst="rect">
            <a:avLst/>
          </a:prstGeom>
        </p:spPr>
        <p:txBody>
          <a:bodyPr lIns="0" tIns="0" rIns="0" bIns="0" anchor="t" anchorCtr="0">
            <a:normAutofit/>
          </a:bodyPr>
          <a:lstStyle>
            <a:lvl1pPr algn="l">
              <a:defRPr sz="3200" b="0" i="0">
                <a:solidFill>
                  <a:srgbClr val="A5062D"/>
                </a:solidFill>
                <a:latin typeface="Avenir LT Std 65 Medium"/>
                <a:cs typeface="Avenir LT Std 65 Medium"/>
              </a:defRPr>
            </a:lvl1pPr>
          </a:lstStyle>
          <a:p>
            <a:r>
              <a:rPr lang="en-US"/>
              <a:t>Click to edit Master title style</a:t>
            </a:r>
          </a:p>
        </p:txBody>
      </p:sp>
    </p:spTree>
    <p:extLst>
      <p:ext uri="{BB962C8B-B14F-4D97-AF65-F5344CB8AC3E}">
        <p14:creationId xmlns:p14="http://schemas.microsoft.com/office/powerpoint/2010/main" val="279088464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64416-84B3-F840-A3A8-61CBB1768A47}" type="datetime1">
              <a:t>3/24/2022</a:t>
            </a:fld>
            <a:endParaRPr lang="en-US" dirty="0"/>
          </a:p>
        </p:txBody>
      </p:sp>
      <p:sp>
        <p:nvSpPr>
          <p:cNvPr id="5" name="Footer Placeholder 4"/>
          <p:cNvSpPr>
            <a:spLocks noGrp="1"/>
          </p:cNvSpPr>
          <p:nvPr>
            <p:ph type="ftr" sz="quarter" idx="3"/>
          </p:nvPr>
        </p:nvSpPr>
        <p:spPr>
          <a:xfrm>
            <a:off x="1424213" y="6490154"/>
            <a:ext cx="6540501" cy="365125"/>
          </a:xfrm>
          <a:prstGeom prst="rect">
            <a:avLst/>
          </a:prstGeom>
        </p:spPr>
        <p:txBody>
          <a:bodyPr vert="horz" lIns="91440" tIns="45720" rIns="91440" bIns="45720" rtlCol="0" anchor="ctr"/>
          <a:lstStyle>
            <a:lvl1pPr algn="ctr">
              <a:defRPr sz="800">
                <a:solidFill>
                  <a:schemeClr val="tx1"/>
                </a:solidFill>
              </a:defRPr>
            </a:lvl1pPr>
          </a:lstStyle>
          <a:p>
            <a:r>
              <a:rPr lang="en-US" dirty="0"/>
              <a:t>Copyright ©2022 McGraw-Hill. All rights reserved. No reproduction or distribution without the prior written consent McGraw-Hill. </a:t>
            </a:r>
          </a:p>
        </p:txBody>
      </p:sp>
      <p:sp>
        <p:nvSpPr>
          <p:cNvPr id="6" name="Slide Number Placeholder 5"/>
          <p:cNvSpPr>
            <a:spLocks noGrp="1"/>
          </p:cNvSpPr>
          <p:nvPr>
            <p:ph type="sldNum" sz="quarter" idx="4"/>
          </p:nvPr>
        </p:nvSpPr>
        <p:spPr>
          <a:xfrm>
            <a:off x="6989386" y="647180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7-</a:t>
            </a:r>
            <a:fld id="{8A048DD7-39B4-434B-ACE7-68CA5B147A05}" type="slidenum">
              <a:rPr lang="en-US" smtClean="0"/>
              <a:t>‹#›</a:t>
            </a:fld>
            <a:endParaRPr lang="en-US" dirty="0"/>
          </a:p>
        </p:txBody>
      </p:sp>
    </p:spTree>
    <p:extLst>
      <p:ext uri="{BB962C8B-B14F-4D97-AF65-F5344CB8AC3E}">
        <p14:creationId xmlns:p14="http://schemas.microsoft.com/office/powerpoint/2010/main" val="26339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2" r:id="rId4"/>
    <p:sldLayoutId id="2147483660" r:id="rId5"/>
    <p:sldLayoutId id="2147483661" r:id="rId6"/>
    <p:sldLayoutId id="2147483651"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7" r:id="rId28"/>
    <p:sldLayoutId id="2147483688" r:id="rId29"/>
    <p:sldLayoutId id="2147483689" r:id="rId30"/>
    <p:sldLayoutId id="2147483690" r:id="rId31"/>
    <p:sldLayoutId id="2147483691" r:id="rId32"/>
    <p:sldLayoutId id="2147483692" r:id="rId33"/>
    <p:sldLayoutId id="2147483693" r:id="rId34"/>
  </p:sldLayoutIdLst>
  <p:hf hdr="0" dt="0"/>
  <p:txStyles>
    <p:title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p:titleStyle>
    <p:body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5.xml"/><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9.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0.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ctrTitle"/>
          </p:nvPr>
        </p:nvSpPr>
        <p:spPr/>
        <p:txBody>
          <a:bodyPr/>
          <a:lstStyle/>
          <a:p>
            <a:r>
              <a:rPr lang="en-US" dirty="0"/>
              <a:t>Long-Term Assets</a:t>
            </a:r>
          </a:p>
        </p:txBody>
      </p:sp>
      <p:sp>
        <p:nvSpPr>
          <p:cNvPr id="2" name="Footer Placeholder 1"/>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3" name="Slide Number Placeholder 2"/>
          <p:cNvSpPr>
            <a:spLocks noGrp="1"/>
          </p:cNvSpPr>
          <p:nvPr>
            <p:ph type="sldNum" sz="quarter" idx="12"/>
          </p:nvPr>
        </p:nvSpPr>
        <p:spPr/>
        <p:txBody>
          <a:bodyPr/>
          <a:lstStyle/>
          <a:p>
            <a:r>
              <a:rPr lang="en-US" dirty="0"/>
              <a:t>7-</a:t>
            </a:r>
            <a:fld id="{8A048DD7-39B4-434B-ACE7-68CA5B147A05}" type="slidenum">
              <a:rPr lang="en-US" smtClean="0"/>
              <a:t>1</a:t>
            </a:fld>
            <a:endParaRPr lang="en-US" dirty="0"/>
          </a:p>
        </p:txBody>
      </p:sp>
      <p:sp>
        <p:nvSpPr>
          <p:cNvPr id="13" name="TextBox 12"/>
          <p:cNvSpPr txBox="1"/>
          <p:nvPr/>
        </p:nvSpPr>
        <p:spPr>
          <a:xfrm>
            <a:off x="1515135" y="3435765"/>
            <a:ext cx="1398255" cy="1938992"/>
          </a:xfrm>
          <a:prstGeom prst="rect">
            <a:avLst/>
          </a:prstGeom>
          <a:noFill/>
        </p:spPr>
        <p:txBody>
          <a:bodyPr wrap="square" rtlCol="0">
            <a:spAutoFit/>
          </a:bodyPr>
          <a:lstStyle/>
          <a:p>
            <a:pPr algn="ctr"/>
            <a:r>
              <a:rPr lang="en-US" sz="12000" dirty="0">
                <a:solidFill>
                  <a:srgbClr val="D49323"/>
                </a:solidFill>
                <a:latin typeface="Avenir LT Std 35 Light"/>
                <a:cs typeface="Avenir LT Std 35 Light"/>
              </a:rPr>
              <a:t>7</a:t>
            </a:r>
          </a:p>
        </p:txBody>
      </p:sp>
    </p:spTree>
    <p:extLst>
      <p:ext uri="{BB962C8B-B14F-4D97-AF65-F5344CB8AC3E}">
        <p14:creationId xmlns:p14="http://schemas.microsoft.com/office/powerpoint/2010/main" val="242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Improvements</a:t>
            </a:r>
          </a:p>
        </p:txBody>
      </p:sp>
      <p:sp>
        <p:nvSpPr>
          <p:cNvPr id="3" name="Content Placeholder 2"/>
          <p:cNvSpPr>
            <a:spLocks noGrp="1"/>
          </p:cNvSpPr>
          <p:nvPr>
            <p:ph idx="1"/>
          </p:nvPr>
        </p:nvSpPr>
        <p:spPr>
          <a:xfrm>
            <a:off x="809150" y="1291786"/>
            <a:ext cx="7955280" cy="4525963"/>
          </a:xfrm>
        </p:spPr>
        <p:txBody>
          <a:bodyPr/>
          <a:lstStyle/>
          <a:p>
            <a:r>
              <a:rPr lang="en-US" b="1" dirty="0"/>
              <a:t>Land improvements</a:t>
            </a:r>
            <a:r>
              <a:rPr lang="en-US" dirty="0"/>
              <a:t> are amounts spent to improve the land</a:t>
            </a:r>
          </a:p>
          <a:p>
            <a:r>
              <a:rPr lang="en-US" dirty="0"/>
              <a:t>Examples:</a:t>
            </a:r>
          </a:p>
          <a:p>
            <a:pPr lvl="1"/>
            <a:r>
              <a:rPr lang="en-US" dirty="0"/>
              <a:t>Parking lots, sidewalks, driveways, landscaping, lighting systems, fences, and sprinklers</a:t>
            </a:r>
          </a:p>
          <a:p>
            <a:r>
              <a:rPr lang="en-US" dirty="0"/>
              <a:t>Land improvements have limited useful lives and are recorded separately from the Land account.</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10</a:t>
            </a:fld>
            <a:endParaRPr lang="en-US" dirty="0"/>
          </a:p>
        </p:txBody>
      </p:sp>
    </p:spTree>
    <p:extLst>
      <p:ext uri="{BB962C8B-B14F-4D97-AF65-F5344CB8AC3E}">
        <p14:creationId xmlns:p14="http://schemas.microsoft.com/office/powerpoint/2010/main" val="291455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44180"/>
            <a:ext cx="8229600" cy="1143000"/>
          </a:xfrm>
        </p:spPr>
        <p:txBody>
          <a:bodyPr/>
          <a:lstStyle/>
          <a:p>
            <a:r>
              <a:rPr lang="en-US" dirty="0"/>
              <a:t>Asset Impairment</a:t>
            </a:r>
          </a:p>
        </p:txBody>
      </p:sp>
      <p:sp>
        <p:nvSpPr>
          <p:cNvPr id="3" name="Content Placeholder 2"/>
          <p:cNvSpPr>
            <a:spLocks noGrp="1"/>
          </p:cNvSpPr>
          <p:nvPr>
            <p:ph idx="1"/>
          </p:nvPr>
        </p:nvSpPr>
        <p:spPr>
          <a:xfrm>
            <a:off x="914400" y="1280160"/>
            <a:ext cx="7955280" cy="1645920"/>
          </a:xfrm>
        </p:spPr>
        <p:txBody>
          <a:bodyPr>
            <a:normAutofit/>
          </a:bodyPr>
          <a:lstStyle/>
          <a:p>
            <a:pPr marL="0" indent="0">
              <a:buNone/>
            </a:pPr>
            <a:r>
              <a:rPr lang="en-US" sz="2800" dirty="0"/>
              <a:t>Little King’s trademark has a book value of $50,000, estimated future cash flows of $20,000, and an estimated fair value of $12,000.</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100</a:t>
            </a:fld>
            <a:endParaRPr lang="en-US" dirty="0"/>
          </a:p>
        </p:txBody>
      </p:sp>
      <p:sp>
        <p:nvSpPr>
          <p:cNvPr id="17" name="TextBox 16"/>
          <p:cNvSpPr txBox="1">
            <a:spLocks noChangeArrowheads="1"/>
          </p:cNvSpPr>
          <p:nvPr/>
        </p:nvSpPr>
        <p:spPr bwMode="auto">
          <a:xfrm>
            <a:off x="856471" y="6224785"/>
            <a:ext cx="7677510" cy="338554"/>
          </a:xfrm>
          <a:prstGeom prst="rect">
            <a:avLst/>
          </a:prstGeom>
          <a:noFill/>
          <a:ln w="9525">
            <a:noFill/>
            <a:miter lim="800000"/>
            <a:headEnd/>
            <a:tailEnd/>
          </a:ln>
        </p:spPr>
        <p:txBody>
          <a:bodyPr wrap="square">
            <a:spAutoFit/>
          </a:bodyPr>
          <a:lstStyle/>
          <a:p>
            <a:r>
              <a:rPr lang="en-US" sz="1600" b="1" dirty="0">
                <a:latin typeface="Calibri" pitchFamily="34" charset="0"/>
              </a:rPr>
              <a:t>	</a:t>
            </a:r>
            <a:r>
              <a:rPr lang="en-US" sz="1400" b="1" dirty="0">
                <a:latin typeface="Calibri" pitchFamily="34" charset="0"/>
              </a:rPr>
              <a:t>							</a:t>
            </a:r>
            <a:endParaRPr lang="en-US" sz="1400" b="1" u="sng" dirty="0"/>
          </a:p>
        </p:txBody>
      </p:sp>
      <p:sp>
        <p:nvSpPr>
          <p:cNvPr id="18" name="Rectangle 17"/>
          <p:cNvSpPr/>
          <p:nvPr/>
        </p:nvSpPr>
        <p:spPr>
          <a:xfrm>
            <a:off x="1479911" y="4644571"/>
            <a:ext cx="7498080" cy="157364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9" name="TextBox 18"/>
          <p:cNvSpPr txBox="1">
            <a:spLocks noChangeArrowheads="1"/>
          </p:cNvSpPr>
          <p:nvPr/>
        </p:nvSpPr>
        <p:spPr bwMode="auto">
          <a:xfrm>
            <a:off x="1469276" y="4644571"/>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December 31</a:t>
            </a:r>
            <a:r>
              <a:rPr lang="en-US" sz="2400" b="1" dirty="0">
                <a:latin typeface="Calibri" pitchFamily="34" charset="0"/>
              </a:rPr>
              <a:t>			    					</a:t>
            </a:r>
            <a:r>
              <a:rPr lang="en-US" sz="2400" dirty="0">
                <a:latin typeface="Calibri" pitchFamily="34" charset="0"/>
              </a:rPr>
              <a:t>Debit		Credit</a:t>
            </a:r>
            <a:endParaRPr lang="en-US" sz="2400" dirty="0"/>
          </a:p>
        </p:txBody>
      </p:sp>
      <p:sp>
        <p:nvSpPr>
          <p:cNvPr id="21" name="TextBox 20"/>
          <p:cNvSpPr txBox="1">
            <a:spLocks noChangeArrowheads="1"/>
          </p:cNvSpPr>
          <p:nvPr/>
        </p:nvSpPr>
        <p:spPr bwMode="auto">
          <a:xfrm>
            <a:off x="1520896" y="5017886"/>
            <a:ext cx="7602090" cy="1200329"/>
          </a:xfrm>
          <a:prstGeom prst="rect">
            <a:avLst/>
          </a:prstGeom>
          <a:noFill/>
          <a:ln w="9525">
            <a:noFill/>
            <a:miter lim="800000"/>
            <a:headEnd/>
            <a:tailEnd/>
          </a:ln>
        </p:spPr>
        <p:txBody>
          <a:bodyPr wrap="square">
            <a:spAutoFit/>
          </a:bodyPr>
          <a:lstStyle/>
          <a:p>
            <a:r>
              <a:rPr lang="en-US" sz="2400" b="1" dirty="0">
                <a:latin typeface="Calibri" pitchFamily="34" charset="0"/>
              </a:rPr>
              <a:t>Loss</a:t>
            </a:r>
            <a:r>
              <a:rPr lang="en-US" sz="2400" dirty="0">
                <a:latin typeface="Calibri" pitchFamily="34" charset="0"/>
              </a:rPr>
              <a:t>………………………….………………………    </a:t>
            </a:r>
            <a:r>
              <a:rPr lang="en-US" sz="2400" b="1" dirty="0">
                <a:latin typeface="Calibri" pitchFamily="34" charset="0"/>
              </a:rPr>
              <a:t>38,000 </a:t>
            </a:r>
          </a:p>
          <a:p>
            <a:r>
              <a:rPr lang="en-US" sz="2400" b="1" dirty="0">
                <a:latin typeface="Calibri" pitchFamily="34" charset="0"/>
              </a:rPr>
              <a:t>	Trademarks</a:t>
            </a:r>
            <a:r>
              <a:rPr lang="en-US" sz="2400" dirty="0">
                <a:latin typeface="Calibri" pitchFamily="34" charset="0"/>
              </a:rPr>
              <a:t>……………......................	</a:t>
            </a:r>
            <a:r>
              <a:rPr lang="en-US" sz="2400" b="1" dirty="0">
                <a:latin typeface="Calibri" pitchFamily="34" charset="0"/>
              </a:rPr>
              <a:t> 			38,000</a:t>
            </a:r>
          </a:p>
          <a:p>
            <a:r>
              <a:rPr lang="en-US" sz="2400" i="1" dirty="0">
                <a:latin typeface="Calibri" pitchFamily="34" charset="0"/>
              </a:rPr>
              <a:t>	</a:t>
            </a:r>
            <a:r>
              <a:rPr lang="en-US" sz="1700" i="1" dirty="0">
                <a:latin typeface="Calibri" pitchFamily="34" charset="0"/>
              </a:rPr>
              <a:t>(Record impairment of trademark) ($50,000 book value less $12,000 fair value)</a:t>
            </a:r>
            <a:endParaRPr lang="en-US" sz="1700" b="1" u="sng" dirty="0"/>
          </a:p>
        </p:txBody>
      </p:sp>
      <p:cxnSp>
        <p:nvCxnSpPr>
          <p:cNvPr id="32" name="Straight Connector 31"/>
          <p:cNvCxnSpPr/>
          <p:nvPr/>
        </p:nvCxnSpPr>
        <p:spPr>
          <a:xfrm>
            <a:off x="6510924" y="5008601"/>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905614" y="5011304"/>
            <a:ext cx="8229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14400" y="2681555"/>
            <a:ext cx="8045078" cy="1938992"/>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solidFill>
                  <a:srgbClr val="1D5F76"/>
                </a:solidFill>
              </a:rPr>
              <a:t>1. Test for Impairment</a:t>
            </a:r>
          </a:p>
          <a:p>
            <a:r>
              <a:rPr lang="en-US" sz="2400" b="1" dirty="0">
                <a:solidFill>
                  <a:srgbClr val="FF0000"/>
                </a:solidFill>
              </a:rPr>
              <a:t>	Yes. </a:t>
            </a:r>
            <a:r>
              <a:rPr lang="en-US" sz="2400" dirty="0">
                <a:solidFill>
                  <a:srgbClr val="1D5F76"/>
                </a:solidFill>
              </a:rPr>
              <a:t>Estimated future cash flows ($20,000) are less than</a:t>
            </a:r>
            <a:br>
              <a:rPr lang="en-US" sz="2400" dirty="0">
                <a:solidFill>
                  <a:srgbClr val="1D5F76"/>
                </a:solidFill>
              </a:rPr>
            </a:br>
            <a:r>
              <a:rPr lang="en-US" sz="2400" dirty="0">
                <a:solidFill>
                  <a:srgbClr val="1D5F76"/>
                </a:solidFill>
              </a:rPr>
              <a:t>	book value ($50,000)</a:t>
            </a:r>
          </a:p>
          <a:p>
            <a:r>
              <a:rPr lang="en-US" sz="2400" b="1" dirty="0">
                <a:solidFill>
                  <a:srgbClr val="1D5F76"/>
                </a:solidFill>
              </a:rPr>
              <a:t>2. If Impaired, Record the Loss</a:t>
            </a:r>
          </a:p>
          <a:p>
            <a:r>
              <a:rPr lang="en-US" sz="2400" b="1" dirty="0">
                <a:solidFill>
                  <a:srgbClr val="FF0000"/>
                </a:solidFill>
              </a:rPr>
              <a:t>	</a:t>
            </a:r>
            <a:r>
              <a:rPr lang="en-US" sz="2400" dirty="0">
                <a:solidFill>
                  <a:srgbClr val="1D5F76"/>
                </a:solidFill>
              </a:rPr>
              <a:t>Loss = book value ($50,000) − fair value ($12,000) = </a:t>
            </a:r>
            <a:r>
              <a:rPr lang="en-US" sz="2400" b="1" dirty="0">
                <a:solidFill>
                  <a:srgbClr val="FF0000"/>
                </a:solidFill>
              </a:rPr>
              <a:t>$38,000 </a:t>
            </a:r>
            <a:endParaRPr lang="en-US" sz="2400" dirty="0">
              <a:solidFill>
                <a:srgbClr val="1D5F76"/>
              </a:solidFill>
            </a:endParaRPr>
          </a:p>
        </p:txBody>
      </p:sp>
      <p:cxnSp>
        <p:nvCxnSpPr>
          <p:cNvPr id="13" name="Straight Connector 12"/>
          <p:cNvCxnSpPr/>
          <p:nvPr/>
        </p:nvCxnSpPr>
        <p:spPr>
          <a:xfrm>
            <a:off x="1524812" y="5017886"/>
            <a:ext cx="173736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22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rmAutofit/>
          </a:bodyPr>
          <a:lstStyle/>
          <a:p>
            <a:pPr marL="0" indent="0">
              <a:buNone/>
            </a:pPr>
            <a:r>
              <a:rPr lang="en-US" dirty="0"/>
              <a:t>An impairment loss is recorded when:</a:t>
            </a:r>
          </a:p>
          <a:p>
            <a:pPr>
              <a:buAutoNum type="alphaLcPeriod"/>
            </a:pPr>
            <a:r>
              <a:rPr lang="en-US" dirty="0"/>
              <a:t>Fair value exceeds book value</a:t>
            </a:r>
          </a:p>
          <a:p>
            <a:pPr>
              <a:buAutoNum type="alphaLcPeriod"/>
            </a:pPr>
            <a:r>
              <a:rPr lang="en-US" dirty="0"/>
              <a:t>Estimated future cash flows exceed fair value</a:t>
            </a:r>
          </a:p>
          <a:p>
            <a:pPr>
              <a:buAutoNum type="alphaLcPeriod" startAt="3"/>
            </a:pPr>
            <a:r>
              <a:rPr lang="en-US" dirty="0"/>
              <a:t>Estimated future cash flows exceed book value</a:t>
            </a:r>
          </a:p>
          <a:p>
            <a:pPr>
              <a:buAutoNum type="alphaLcPeriod" startAt="3"/>
            </a:pPr>
            <a:r>
              <a:rPr lang="en-US" dirty="0"/>
              <a:t>Book value exceeds estimated future cash flows</a:t>
            </a:r>
          </a:p>
        </p:txBody>
      </p:sp>
      <p:sp>
        <p:nvSpPr>
          <p:cNvPr id="4" name="Title 3"/>
          <p:cNvSpPr>
            <a:spLocks noGrp="1"/>
          </p:cNvSpPr>
          <p:nvPr>
            <p:ph type="title"/>
          </p:nvPr>
        </p:nvSpPr>
        <p:spPr>
          <a:xfrm>
            <a:off x="936943" y="383209"/>
            <a:ext cx="7922577" cy="799257"/>
          </a:xfrm>
        </p:spPr>
        <p:txBody>
          <a:bodyPr/>
          <a:lstStyle/>
          <a:p>
            <a:r>
              <a:rPr lang="en-US" dirty="0"/>
              <a:t>Concept Check 7–9</a:t>
            </a:r>
          </a:p>
        </p:txBody>
      </p:sp>
      <p:sp>
        <p:nvSpPr>
          <p:cNvPr id="6" name="Oval 5"/>
          <p:cNvSpPr/>
          <p:nvPr/>
        </p:nvSpPr>
        <p:spPr bwMode="auto">
          <a:xfrm>
            <a:off x="864682" y="4576124"/>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0511" y="5621911"/>
            <a:ext cx="7406640" cy="830997"/>
          </a:xfrm>
          <a:prstGeom prst="rect">
            <a:avLst/>
          </a:prstGeom>
          <a:solidFill>
            <a:srgbClr val="FFFFD1"/>
          </a:solidFill>
          <a:ln w="6350">
            <a:solidFill>
              <a:schemeClr val="tx1"/>
            </a:solidFill>
          </a:ln>
        </p:spPr>
        <p:txBody>
          <a:bodyPr wrap="square" rtlCol="0">
            <a:spAutoFit/>
          </a:bodyPr>
          <a:lstStyle/>
          <a:p>
            <a:r>
              <a:rPr lang="en-US" sz="2400" dirty="0"/>
              <a:t>Record an impairment loss </a:t>
            </a:r>
            <a:r>
              <a:rPr lang="en-US" sz="2400" i="1" dirty="0"/>
              <a:t>only</a:t>
            </a:r>
            <a:r>
              <a:rPr lang="en-US" sz="2400" dirty="0"/>
              <a:t> when book value exceeds estimated future cash flows.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101</a:t>
            </a:fld>
            <a:endParaRPr lang="en-US" dirty="0"/>
          </a:p>
        </p:txBody>
      </p:sp>
    </p:spTree>
    <p:extLst>
      <p:ext uri="{BB962C8B-B14F-4D97-AF65-F5344CB8AC3E}">
        <p14:creationId xmlns:p14="http://schemas.microsoft.com/office/powerpoint/2010/main" val="415926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990261"/>
          </a:xfrm>
        </p:spPr>
        <p:txBody>
          <a:bodyPr>
            <a:normAutofit/>
          </a:bodyPr>
          <a:lstStyle/>
          <a:p>
            <a:r>
              <a:rPr lang="en-US" dirty="0"/>
              <a:t>Some students forget step 1 when considering impairment. </a:t>
            </a:r>
          </a:p>
          <a:p>
            <a:r>
              <a:rPr lang="en-US" dirty="0"/>
              <a:t>Record an impairment loss only when book value exceeds </a:t>
            </a:r>
            <a:r>
              <a:rPr lang="en-US" i="1" dirty="0"/>
              <a:t>both</a:t>
            </a:r>
            <a:r>
              <a:rPr lang="en-US" dirty="0"/>
              <a:t> future cash flows and fair value.</a:t>
            </a:r>
            <a:endParaRPr lang="en-US" sz="3200"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102</a:t>
            </a:fld>
            <a:endParaRPr lang="en-US" dirty="0"/>
          </a:p>
        </p:txBody>
      </p:sp>
    </p:spTree>
    <p:extLst>
      <p:ext uri="{BB962C8B-B14F-4D97-AF65-F5344CB8AC3E}">
        <p14:creationId xmlns:p14="http://schemas.microsoft.com/office/powerpoint/2010/main" val="411072575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990261"/>
          </a:xfrm>
        </p:spPr>
        <p:txBody>
          <a:bodyPr>
            <a:normAutofit/>
          </a:bodyPr>
          <a:lstStyle/>
          <a:p>
            <a:r>
              <a:rPr lang="en-US" dirty="0"/>
              <a:t>Impairment is a two-step process: </a:t>
            </a:r>
          </a:p>
          <a:p>
            <a:pPr lvl="1"/>
            <a:r>
              <a:rPr lang="en-US" sz="3200" dirty="0"/>
              <a:t>Step 1: Test for impairment: A long-term asset with a finite life is impaired if future cash flows are less than book value. </a:t>
            </a:r>
          </a:p>
          <a:p>
            <a:pPr lvl="1"/>
            <a:r>
              <a:rPr lang="en-US" sz="3200" dirty="0"/>
              <a:t> Step 2: If impaired, record impairment loss: </a:t>
            </a:r>
          </a:p>
          <a:p>
            <a:pPr lvl="2"/>
            <a:r>
              <a:rPr lang="en-US" sz="3200" dirty="0"/>
              <a:t>The impairment loss is the amount by which book value exceeds fair value.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103</a:t>
            </a:fld>
            <a:endParaRPr lang="en-US" dirty="0"/>
          </a:p>
        </p:txBody>
      </p:sp>
    </p:spTree>
    <p:extLst>
      <p:ext uri="{BB962C8B-B14F-4D97-AF65-F5344CB8AC3E}">
        <p14:creationId xmlns:p14="http://schemas.microsoft.com/office/powerpoint/2010/main" val="2317573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of Chapter 7</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104</a:t>
            </a:fld>
            <a:endParaRPr lang="en-US" dirty="0"/>
          </a:p>
        </p:txBody>
      </p:sp>
    </p:spTree>
    <p:extLst>
      <p:ext uri="{BB962C8B-B14F-4D97-AF65-F5344CB8AC3E}">
        <p14:creationId xmlns:p14="http://schemas.microsoft.com/office/powerpoint/2010/main" val="3039137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Buildings</a:t>
            </a:r>
          </a:p>
        </p:txBody>
      </p:sp>
      <p:sp>
        <p:nvSpPr>
          <p:cNvPr id="3" name="Content Placeholder 2"/>
          <p:cNvSpPr>
            <a:spLocks noGrp="1"/>
          </p:cNvSpPr>
          <p:nvPr>
            <p:ph idx="1"/>
          </p:nvPr>
        </p:nvSpPr>
        <p:spPr>
          <a:xfrm>
            <a:off x="809150" y="1291786"/>
            <a:ext cx="7955280" cy="5180016"/>
          </a:xfrm>
        </p:spPr>
        <p:txBody>
          <a:bodyPr>
            <a:normAutofit lnSpcReduction="10000"/>
          </a:bodyPr>
          <a:lstStyle/>
          <a:p>
            <a:r>
              <a:rPr lang="en-US" b="1" dirty="0"/>
              <a:t>Buildings: </a:t>
            </a:r>
            <a:r>
              <a:rPr lang="en-US" dirty="0"/>
              <a:t>administrative offices, retail stores, manufacturing facilities, and storage warehouses </a:t>
            </a:r>
          </a:p>
          <a:p>
            <a:r>
              <a:rPr lang="en-US" dirty="0"/>
              <a:t>Costs of getting a building ready for use include items such as:</a:t>
            </a:r>
          </a:p>
          <a:p>
            <a:pPr lvl="1"/>
            <a:r>
              <a:rPr lang="en-US" dirty="0"/>
              <a:t>Realtor commissions and legal fees</a:t>
            </a:r>
          </a:p>
          <a:p>
            <a:pPr lvl="1"/>
            <a:r>
              <a:rPr lang="en-US" dirty="0"/>
              <a:t>Remodeling costs</a:t>
            </a:r>
          </a:p>
          <a:p>
            <a:r>
              <a:rPr lang="en-US" dirty="0"/>
              <a:t>Unique accounting issues arise when a firm constructs a building rather than purchasing it (capitalize interest cost).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11</a:t>
            </a:fld>
            <a:endParaRPr lang="en-US" dirty="0"/>
          </a:p>
        </p:txBody>
      </p:sp>
    </p:spTree>
    <p:extLst>
      <p:ext uri="{BB962C8B-B14F-4D97-AF65-F5344CB8AC3E}">
        <p14:creationId xmlns:p14="http://schemas.microsoft.com/office/powerpoint/2010/main" val="277159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Equipment</a:t>
            </a:r>
          </a:p>
        </p:txBody>
      </p:sp>
      <p:sp>
        <p:nvSpPr>
          <p:cNvPr id="3" name="Content Placeholder 2"/>
          <p:cNvSpPr>
            <a:spLocks noGrp="1"/>
          </p:cNvSpPr>
          <p:nvPr>
            <p:ph idx="1"/>
          </p:nvPr>
        </p:nvSpPr>
        <p:spPr>
          <a:xfrm>
            <a:off x="809150" y="1291786"/>
            <a:ext cx="7955280" cy="4525963"/>
          </a:xfrm>
        </p:spPr>
        <p:txBody>
          <a:bodyPr>
            <a:normAutofit lnSpcReduction="10000"/>
          </a:bodyPr>
          <a:lstStyle/>
          <a:p>
            <a:r>
              <a:rPr lang="en-US" b="1" dirty="0"/>
              <a:t>Equipment: </a:t>
            </a:r>
            <a:r>
              <a:rPr lang="en-US" dirty="0"/>
              <a:t>machinery used in manufacturing, computers and other office equipment, vehicles, furniture, and fixtures</a:t>
            </a:r>
          </a:p>
          <a:p>
            <a:r>
              <a:rPr lang="en-US" dirty="0"/>
              <a:t>The cost of equipment might include sales tax, shipping, assembly, and any other costs to prepare the asset for use</a:t>
            </a:r>
          </a:p>
          <a:p>
            <a:r>
              <a:rPr lang="en-US" dirty="0"/>
              <a:t>Recurring costs such as annual property insurance and annual property taxes on vehicles are </a:t>
            </a:r>
            <a:r>
              <a:rPr lang="en-US" b="1" dirty="0"/>
              <a:t>expensed</a:t>
            </a:r>
            <a:r>
              <a:rPr lang="en-US" dirty="0"/>
              <a:t> as incurred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12</a:t>
            </a:fld>
            <a:endParaRPr lang="en-US" dirty="0"/>
          </a:p>
        </p:txBody>
      </p:sp>
    </p:spTree>
    <p:extLst>
      <p:ext uri="{BB962C8B-B14F-4D97-AF65-F5344CB8AC3E}">
        <p14:creationId xmlns:p14="http://schemas.microsoft.com/office/powerpoint/2010/main" val="5514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96" y="822960"/>
            <a:ext cx="7955280" cy="1143000"/>
          </a:xfrm>
        </p:spPr>
        <p:txBody>
          <a:bodyPr>
            <a:noAutofit/>
          </a:bodyPr>
          <a:lstStyle/>
          <a:p>
            <a:pPr>
              <a:lnSpc>
                <a:spcPct val="90000"/>
              </a:lnSpc>
            </a:pPr>
            <a:r>
              <a:rPr lang="en-US" sz="4000" dirty="0"/>
              <a:t>Computation of the Capitalized Cost of Equipment</a:t>
            </a:r>
          </a:p>
        </p:txBody>
      </p:sp>
      <p:sp>
        <p:nvSpPr>
          <p:cNvPr id="3" name="Text Placeholder 5"/>
          <p:cNvSpPr txBox="1">
            <a:spLocks/>
          </p:cNvSpPr>
          <p:nvPr/>
        </p:nvSpPr>
        <p:spPr>
          <a:xfrm>
            <a:off x="824596" y="429768"/>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7–3</a:t>
            </a:r>
          </a:p>
        </p:txBody>
      </p:sp>
      <p:sp>
        <p:nvSpPr>
          <p:cNvPr id="4" name="Rounded Rectangle 3"/>
          <p:cNvSpPr/>
          <p:nvPr/>
        </p:nvSpPr>
        <p:spPr>
          <a:xfrm>
            <a:off x="813905" y="2194559"/>
            <a:ext cx="7836408" cy="3474720"/>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p:cNvSpPr txBox="1"/>
          <p:nvPr/>
        </p:nvSpPr>
        <p:spPr>
          <a:xfrm>
            <a:off x="998331" y="2261791"/>
            <a:ext cx="7607808" cy="3322128"/>
          </a:xfrm>
          <a:prstGeom prst="rect">
            <a:avLst/>
          </a:prstGeom>
          <a:noFill/>
        </p:spPr>
        <p:txBody>
          <a:bodyPr wrap="square" rtlCol="0">
            <a:spAutoFit/>
          </a:bodyPr>
          <a:lstStyle/>
          <a:p>
            <a:pPr>
              <a:lnSpc>
                <a:spcPct val="110000"/>
              </a:lnSpc>
              <a:tabLst>
                <a:tab pos="5657850" algn="r"/>
              </a:tabLst>
            </a:pPr>
            <a:r>
              <a:rPr lang="en-US" sz="2400" b="1" u="sng" dirty="0"/>
              <a:t>Costs necessary to get the equipment ready for use</a:t>
            </a:r>
            <a:endParaRPr lang="en-US" sz="2400" dirty="0"/>
          </a:p>
          <a:p>
            <a:pPr>
              <a:lnSpc>
                <a:spcPct val="110000"/>
              </a:lnSpc>
              <a:tabLst>
                <a:tab pos="6400800" algn="l"/>
              </a:tabLst>
            </a:pPr>
            <a:r>
              <a:rPr lang="en-US" sz="2400" dirty="0"/>
              <a:t>Purchase price	$82,000</a:t>
            </a:r>
          </a:p>
          <a:p>
            <a:pPr>
              <a:lnSpc>
                <a:spcPct val="110000"/>
              </a:lnSpc>
              <a:tabLst>
                <a:tab pos="6400800" algn="l"/>
              </a:tabLst>
            </a:pPr>
            <a:r>
              <a:rPr lang="en-US" sz="2400" dirty="0"/>
              <a:t>Sales tax	    6,500</a:t>
            </a:r>
          </a:p>
          <a:p>
            <a:pPr>
              <a:lnSpc>
                <a:spcPct val="110000"/>
              </a:lnSpc>
              <a:tabLst>
                <a:tab pos="6400800" algn="l"/>
              </a:tabLst>
            </a:pPr>
            <a:r>
              <a:rPr lang="en-US" sz="2400" dirty="0"/>
              <a:t>Transportation 	       800</a:t>
            </a:r>
          </a:p>
          <a:p>
            <a:pPr>
              <a:lnSpc>
                <a:spcPct val="110000"/>
              </a:lnSpc>
              <a:tabLst>
                <a:tab pos="6400800" algn="l"/>
              </a:tabLst>
            </a:pPr>
            <a:r>
              <a:rPr lang="en-US" sz="2400" dirty="0"/>
              <a:t>Shipping insurance 		200</a:t>
            </a:r>
          </a:p>
          <a:p>
            <a:pPr>
              <a:lnSpc>
                <a:spcPct val="110000"/>
              </a:lnSpc>
              <a:tabLst>
                <a:tab pos="6400800" algn="l"/>
              </a:tabLst>
            </a:pPr>
            <a:r>
              <a:rPr lang="en-US" sz="2400" dirty="0"/>
              <a:t>Installation 	    1,500</a:t>
            </a:r>
          </a:p>
          <a:p>
            <a:pPr>
              <a:lnSpc>
                <a:spcPct val="110000"/>
              </a:lnSpc>
              <a:tabLst>
                <a:tab pos="6400800" algn="l"/>
              </a:tabLst>
            </a:pPr>
            <a:r>
              <a:rPr lang="en-US" sz="2400" dirty="0"/>
              <a:t>Annual insurance ($1,600)*               	          </a:t>
            </a:r>
            <a:r>
              <a:rPr lang="en-US" sz="1800" b="0" i="0" u="none" strike="noStrike" baseline="0" dirty="0">
                <a:solidFill>
                  <a:srgbClr val="000000"/>
                </a:solidFill>
                <a:latin typeface="Proxima Nova"/>
              </a:rPr>
              <a:t>—	</a:t>
            </a:r>
            <a:endParaRPr lang="en-US" sz="2400" dirty="0"/>
          </a:p>
          <a:p>
            <a:pPr>
              <a:lnSpc>
                <a:spcPct val="110000"/>
              </a:lnSpc>
              <a:tabLst>
                <a:tab pos="6400800" algn="l"/>
              </a:tabLst>
            </a:pPr>
            <a:r>
              <a:rPr lang="en-US" sz="2400" dirty="0"/>
              <a:t>     Total capitalized cost of equipment 	</a:t>
            </a:r>
          </a:p>
        </p:txBody>
      </p:sp>
      <p:grpSp>
        <p:nvGrpSpPr>
          <p:cNvPr id="15" name="Group 14"/>
          <p:cNvGrpSpPr/>
          <p:nvPr/>
        </p:nvGrpSpPr>
        <p:grpSpPr>
          <a:xfrm>
            <a:off x="7488321" y="5130596"/>
            <a:ext cx="1005840" cy="384892"/>
            <a:chOff x="6480848" y="4684489"/>
            <a:chExt cx="878610" cy="384892"/>
          </a:xfrm>
        </p:grpSpPr>
        <p:cxnSp>
          <p:nvCxnSpPr>
            <p:cNvPr id="8" name="Straight Connector 7"/>
            <p:cNvCxnSpPr/>
            <p:nvPr/>
          </p:nvCxnSpPr>
          <p:spPr>
            <a:xfrm>
              <a:off x="6480848" y="4684489"/>
              <a:ext cx="8786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480848" y="5025577"/>
              <a:ext cx="8786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480848" y="5069381"/>
              <a:ext cx="8786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7" name="TextBox 6"/>
          <p:cNvSpPr txBox="1"/>
          <p:nvPr/>
        </p:nvSpPr>
        <p:spPr>
          <a:xfrm>
            <a:off x="7374794" y="5084876"/>
            <a:ext cx="1097280" cy="461665"/>
          </a:xfrm>
          <a:prstGeom prst="rect">
            <a:avLst/>
          </a:prstGeom>
          <a:noFill/>
        </p:spPr>
        <p:txBody>
          <a:bodyPr wrap="none" rtlCol="0">
            <a:spAutoFit/>
          </a:bodyPr>
          <a:lstStyle/>
          <a:p>
            <a:r>
              <a:rPr lang="en-US" sz="2400" dirty="0">
                <a:solidFill>
                  <a:prstClr val="black"/>
                </a:solidFill>
              </a:rPr>
              <a:t>$91,000</a:t>
            </a:r>
            <a:endParaRPr lang="en-US" dirty="0"/>
          </a:p>
        </p:txBody>
      </p:sp>
      <p:sp>
        <p:nvSpPr>
          <p:cNvPr id="16" name="TextBox 15">
            <a:extLst>
              <a:ext uri="{FF2B5EF4-FFF2-40B4-BE49-F238E27FC236}">
                <a16:creationId xmlns:a16="http://schemas.microsoft.com/office/drawing/2014/main" id="{148AA646-FCBC-4880-8CD3-1C5EBCE60F21}"/>
              </a:ext>
            </a:extLst>
          </p:cNvPr>
          <p:cNvSpPr txBox="1"/>
          <p:nvPr/>
        </p:nvSpPr>
        <p:spPr>
          <a:xfrm>
            <a:off x="889377" y="5711874"/>
            <a:ext cx="7825717" cy="646331"/>
          </a:xfrm>
          <a:prstGeom prst="rect">
            <a:avLst/>
          </a:prstGeom>
          <a:noFill/>
        </p:spPr>
        <p:txBody>
          <a:bodyPr wrap="square">
            <a:spAutoFit/>
          </a:bodyPr>
          <a:lstStyle/>
          <a:p>
            <a:r>
              <a:rPr lang="en-US" dirty="0"/>
              <a:t>*The annual insurance of $1,600 will initially be recorded as Prepaid Insurance</a:t>
            </a:r>
          </a:p>
          <a:p>
            <a:r>
              <a:rPr lang="en-US" dirty="0"/>
              <a:t>and allocated to Insurance Expense over the first year of coverage.</a:t>
            </a:r>
          </a:p>
        </p:txBody>
      </p:sp>
    </p:spTree>
    <p:extLst>
      <p:ext uri="{BB962C8B-B14F-4D97-AF65-F5344CB8AC3E}">
        <p14:creationId xmlns:p14="http://schemas.microsoft.com/office/powerpoint/2010/main" val="88121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Basket Purchases</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Purchase of </a:t>
            </a:r>
            <a:r>
              <a:rPr lang="en-US" b="1" dirty="0"/>
              <a:t>more than one asset </a:t>
            </a:r>
            <a:r>
              <a:rPr lang="en-US" dirty="0"/>
              <a:t>at the same time for one purchase price</a:t>
            </a:r>
          </a:p>
          <a:p>
            <a:pPr lvl="1"/>
            <a:r>
              <a:rPr lang="en-US" sz="3200" dirty="0"/>
              <a:t>We need to record each of the assets acquired (e.g., land, building, and equipment) in separate accounts.</a:t>
            </a:r>
          </a:p>
          <a:p>
            <a:pPr lvl="1"/>
            <a:r>
              <a:rPr lang="en-US" sz="3200" dirty="0"/>
              <a:t>We allocate the total purchase price based on the </a:t>
            </a:r>
            <a:r>
              <a:rPr lang="en-US" sz="3200" b="1" dirty="0"/>
              <a:t>relative fair values </a:t>
            </a:r>
            <a:r>
              <a:rPr lang="en-US" sz="3200" dirty="0"/>
              <a:t>of the individual assets.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14</a:t>
            </a:fld>
            <a:endParaRPr lang="en-US" dirty="0"/>
          </a:p>
        </p:txBody>
      </p:sp>
    </p:spTree>
    <p:extLst>
      <p:ext uri="{BB962C8B-B14F-4D97-AF65-F5344CB8AC3E}">
        <p14:creationId xmlns:p14="http://schemas.microsoft.com/office/powerpoint/2010/main" val="33765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673" y="822960"/>
            <a:ext cx="8229600" cy="575374"/>
          </a:xfrm>
        </p:spPr>
        <p:txBody>
          <a:bodyPr>
            <a:noAutofit/>
          </a:bodyPr>
          <a:lstStyle/>
          <a:p>
            <a:pPr>
              <a:lnSpc>
                <a:spcPct val="90000"/>
              </a:lnSpc>
            </a:pPr>
            <a:r>
              <a:rPr lang="en-US" sz="3600" dirty="0"/>
              <a:t>Allocation of Cost in a Basket Purchase </a:t>
            </a:r>
          </a:p>
        </p:txBody>
      </p:sp>
      <p:sp>
        <p:nvSpPr>
          <p:cNvPr id="3" name="Text Placeholder 5"/>
          <p:cNvSpPr txBox="1">
            <a:spLocks/>
          </p:cNvSpPr>
          <p:nvPr/>
        </p:nvSpPr>
        <p:spPr>
          <a:xfrm>
            <a:off x="940070" y="429768"/>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7–4</a:t>
            </a:r>
          </a:p>
        </p:txBody>
      </p:sp>
      <p:sp>
        <p:nvSpPr>
          <p:cNvPr id="4" name="Rounded Rectangle 3"/>
          <p:cNvSpPr/>
          <p:nvPr/>
        </p:nvSpPr>
        <p:spPr>
          <a:xfrm>
            <a:off x="903723" y="4094263"/>
            <a:ext cx="7988967" cy="2057268"/>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171210" y="4201221"/>
            <a:ext cx="7586765" cy="1831271"/>
          </a:xfrm>
          <a:prstGeom prst="rect">
            <a:avLst/>
          </a:prstGeom>
          <a:noFill/>
        </p:spPr>
        <p:txBody>
          <a:bodyPr wrap="square" rtlCol="0">
            <a:spAutoFit/>
          </a:bodyPr>
          <a:lstStyle/>
          <a:p>
            <a:pPr>
              <a:lnSpc>
                <a:spcPct val="90000"/>
              </a:lnSpc>
              <a:tabLst>
                <a:tab pos="1711325" algn="ctr"/>
                <a:tab pos="3602038" algn="ctr"/>
                <a:tab pos="5545138" algn="ctr"/>
                <a:tab pos="6853238" algn="ctr"/>
              </a:tabLst>
            </a:pPr>
            <a:r>
              <a:rPr lang="en-US" sz="1600" b="1" dirty="0"/>
              <a:t>	Estimated	Allocation	Amount of	Recorded</a:t>
            </a:r>
          </a:p>
          <a:p>
            <a:pPr>
              <a:lnSpc>
                <a:spcPct val="90000"/>
              </a:lnSpc>
              <a:spcAft>
                <a:spcPts val="600"/>
              </a:spcAft>
              <a:tabLst>
                <a:tab pos="1711325" algn="ctr"/>
                <a:tab pos="3602038" algn="ctr"/>
                <a:tab pos="5545138" algn="ctr"/>
                <a:tab pos="6853238" algn="ctr"/>
              </a:tabLst>
            </a:pPr>
            <a:r>
              <a:rPr lang="en-US" sz="1600" b="1" dirty="0"/>
              <a:t>	Fair Value	Percentage	Basket Purchase	Amount</a:t>
            </a:r>
          </a:p>
          <a:p>
            <a:pPr>
              <a:lnSpc>
                <a:spcPct val="120000"/>
              </a:lnSpc>
              <a:tabLst>
                <a:tab pos="2109788" algn="r"/>
                <a:tab pos="4681538" algn="r"/>
                <a:tab pos="6003925" algn="r"/>
                <a:tab pos="7200900" algn="r"/>
              </a:tabLst>
            </a:pPr>
            <a:r>
              <a:rPr lang="en-US" sz="1600" dirty="0"/>
              <a:t>Land 	                 $   200,000    $200,000/$1,000,000 =  20%   x       $900,000           $180,000</a:t>
            </a:r>
          </a:p>
          <a:p>
            <a:pPr>
              <a:lnSpc>
                <a:spcPct val="120000"/>
              </a:lnSpc>
              <a:tabLst>
                <a:tab pos="2109788" algn="r"/>
                <a:tab pos="4681538" algn="r"/>
                <a:tab pos="6003925" algn="r"/>
                <a:tab pos="7200900" algn="r"/>
              </a:tabLst>
            </a:pPr>
            <a:r>
              <a:rPr lang="en-US" sz="1600" dirty="0"/>
              <a:t>Building	                 700,000    $700,000/$1,000,000 =  70%   x       $900,000              630,000 </a:t>
            </a:r>
          </a:p>
          <a:p>
            <a:pPr>
              <a:lnSpc>
                <a:spcPct val="120000"/>
              </a:lnSpc>
              <a:tabLst>
                <a:tab pos="2109788" algn="r"/>
                <a:tab pos="4681538" algn="r"/>
                <a:tab pos="6003925" algn="r"/>
                <a:tab pos="7200900" algn="r"/>
              </a:tabLst>
            </a:pPr>
            <a:r>
              <a:rPr lang="en-US" sz="1600" dirty="0"/>
              <a:t>Equipment            	100,000    $100,000/$1,000,000 =  10%   x       $900,000                90,000</a:t>
            </a:r>
          </a:p>
          <a:p>
            <a:pPr>
              <a:lnSpc>
                <a:spcPct val="120000"/>
              </a:lnSpc>
              <a:tabLst>
                <a:tab pos="2109788" algn="r"/>
                <a:tab pos="4681538" algn="r"/>
                <a:tab pos="6003925" algn="r"/>
                <a:tab pos="7200900" algn="r"/>
              </a:tabLst>
            </a:pPr>
            <a:r>
              <a:rPr lang="en-US" sz="1600" dirty="0"/>
              <a:t>    Total	             $1,000,000                                              100%                                         $900,000</a:t>
            </a:r>
          </a:p>
        </p:txBody>
      </p:sp>
      <p:cxnSp>
        <p:nvCxnSpPr>
          <p:cNvPr id="8" name="Straight Connector 7"/>
          <p:cNvCxnSpPr/>
          <p:nvPr/>
        </p:nvCxnSpPr>
        <p:spPr>
          <a:xfrm>
            <a:off x="2465106" y="5929873"/>
            <a:ext cx="91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478443" y="5659551"/>
            <a:ext cx="91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2465106" y="5984737"/>
            <a:ext cx="9144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7836601" y="5659551"/>
            <a:ext cx="822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839706" y="5973628"/>
            <a:ext cx="822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7839706" y="5929873"/>
            <a:ext cx="822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5512513" y="5659551"/>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493673" y="5929873"/>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a:cxnSpLocks/>
          </p:cNvCxnSpPr>
          <p:nvPr/>
        </p:nvCxnSpPr>
        <p:spPr>
          <a:xfrm>
            <a:off x="5497999" y="5982479"/>
            <a:ext cx="4572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6F6E704A-55A1-4C60-A3E2-6655C97B4156}"/>
              </a:ext>
            </a:extLst>
          </p:cNvPr>
          <p:cNvGrpSpPr/>
          <p:nvPr/>
        </p:nvGrpSpPr>
        <p:grpSpPr>
          <a:xfrm>
            <a:off x="2476239" y="4718382"/>
            <a:ext cx="6097849" cy="0"/>
            <a:chOff x="2178057" y="4699049"/>
            <a:chExt cx="6097849" cy="0"/>
          </a:xfrm>
        </p:grpSpPr>
        <p:cxnSp>
          <p:nvCxnSpPr>
            <p:cNvPr id="22" name="Straight Connector 21"/>
            <p:cNvCxnSpPr/>
            <p:nvPr/>
          </p:nvCxnSpPr>
          <p:spPr>
            <a:xfrm>
              <a:off x="2178057" y="4699049"/>
              <a:ext cx="9746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3305117" y="4699049"/>
              <a:ext cx="228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5857763" y="4699049"/>
              <a:ext cx="1332659"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7426030" y="4699049"/>
              <a:ext cx="84987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9" name="TextBox 28">
            <a:extLst>
              <a:ext uri="{FF2B5EF4-FFF2-40B4-BE49-F238E27FC236}">
                <a16:creationId xmlns:a16="http://schemas.microsoft.com/office/drawing/2014/main" id="{101301F6-C819-4C68-9DB4-8E983C36ED3E}"/>
              </a:ext>
            </a:extLst>
          </p:cNvPr>
          <p:cNvSpPr txBox="1"/>
          <p:nvPr/>
        </p:nvSpPr>
        <p:spPr>
          <a:xfrm>
            <a:off x="916289" y="1314254"/>
            <a:ext cx="7955280" cy="2677656"/>
          </a:xfrm>
          <a:prstGeom prst="rect">
            <a:avLst/>
          </a:prstGeom>
          <a:noFill/>
        </p:spPr>
        <p:txBody>
          <a:bodyPr wrap="square">
            <a:spAutoFit/>
          </a:bodyPr>
          <a:lstStyle/>
          <a:p>
            <a:pPr marL="457200" indent="-457200">
              <a:buFont typeface="Arial" panose="020B0604020202020204" pitchFamily="34" charset="0"/>
              <a:buChar char="•"/>
            </a:pPr>
            <a:r>
              <a:rPr lang="en-US" sz="2800" dirty="0">
                <a:solidFill>
                  <a:srgbClr val="1D5F76"/>
                </a:solidFill>
              </a:rPr>
              <a:t>Olive Garden purchases land, building, and equipment together for $900,000.</a:t>
            </a:r>
          </a:p>
          <a:p>
            <a:pPr marL="457200" indent="-457200">
              <a:buFont typeface="Arial" panose="020B0604020202020204" pitchFamily="34" charset="0"/>
              <a:buChar char="•"/>
            </a:pPr>
            <a:r>
              <a:rPr lang="en-US" sz="2800" dirty="0">
                <a:solidFill>
                  <a:srgbClr val="1D5F76"/>
                </a:solidFill>
              </a:rPr>
              <a:t>The estimated fair values of the land, building, and equipment are $200,000, $700,000, and $100,000, respectively, for a total estimated fair value of $1 million. </a:t>
            </a:r>
          </a:p>
        </p:txBody>
      </p:sp>
      <p:sp>
        <p:nvSpPr>
          <p:cNvPr id="39" name="Rectangle 38">
            <a:extLst>
              <a:ext uri="{FF2B5EF4-FFF2-40B4-BE49-F238E27FC236}">
                <a16:creationId xmlns:a16="http://schemas.microsoft.com/office/drawing/2014/main" id="{076ECCD7-7070-4D98-BCB0-3A2842C1EF29}"/>
              </a:ext>
            </a:extLst>
          </p:cNvPr>
          <p:cNvSpPr/>
          <p:nvPr/>
        </p:nvSpPr>
        <p:spPr>
          <a:xfrm>
            <a:off x="4893929" y="1814286"/>
            <a:ext cx="1448814" cy="377371"/>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6ED3DC4D-9587-4B46-A4A5-C8457C978DFA}"/>
              </a:ext>
            </a:extLst>
          </p:cNvPr>
          <p:cNvSpPr/>
          <p:nvPr/>
        </p:nvSpPr>
        <p:spPr>
          <a:xfrm>
            <a:off x="7771747" y="5637738"/>
            <a:ext cx="914400" cy="377371"/>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6140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138274"/>
            <a:ext cx="7406640" cy="4432716"/>
          </a:xfrm>
        </p:spPr>
        <p:txBody>
          <a:bodyPr>
            <a:normAutofit/>
          </a:bodyPr>
          <a:lstStyle/>
          <a:p>
            <a:pPr marL="0" indent="0">
              <a:buNone/>
            </a:pPr>
            <a:r>
              <a:rPr lang="en-US" sz="2800" dirty="0"/>
              <a:t>A company makes a basket purchase of land, buildings, and equipment with estimated fair values of $70,000, $150,000, and $30,000, respectively. The purchase price is $210,000. How much should be recorded to the Land account?</a:t>
            </a:r>
          </a:p>
          <a:p>
            <a:pPr>
              <a:buAutoNum type="alphaLcPeriod"/>
            </a:pPr>
            <a:r>
              <a:rPr lang="en-US" sz="2800" dirty="0"/>
              <a:t>$126,000</a:t>
            </a:r>
          </a:p>
          <a:p>
            <a:pPr>
              <a:buAutoNum type="alphaLcPeriod"/>
            </a:pPr>
            <a:r>
              <a:rPr lang="en-US" sz="2800" dirty="0"/>
              <a:t>$70,000</a:t>
            </a:r>
          </a:p>
          <a:p>
            <a:pPr>
              <a:buAutoNum type="alphaLcPeriod" startAt="3"/>
            </a:pPr>
            <a:r>
              <a:rPr lang="en-US" sz="2800" dirty="0"/>
              <a:t>$58,800 </a:t>
            </a:r>
          </a:p>
          <a:p>
            <a:pPr>
              <a:buAutoNum type="alphaLcPeriod" startAt="3"/>
            </a:pPr>
            <a:r>
              <a:rPr lang="en-US" sz="2800" dirty="0"/>
              <a:t>$25,200</a:t>
            </a:r>
          </a:p>
        </p:txBody>
      </p:sp>
      <p:sp>
        <p:nvSpPr>
          <p:cNvPr id="4" name="Title 3"/>
          <p:cNvSpPr>
            <a:spLocks noGrp="1"/>
          </p:cNvSpPr>
          <p:nvPr>
            <p:ph type="title"/>
          </p:nvPr>
        </p:nvSpPr>
        <p:spPr>
          <a:xfrm>
            <a:off x="936943" y="370679"/>
            <a:ext cx="7406640" cy="799257"/>
          </a:xfrm>
        </p:spPr>
        <p:txBody>
          <a:bodyPr/>
          <a:lstStyle/>
          <a:p>
            <a:r>
              <a:rPr lang="en-US" dirty="0"/>
              <a:t>Concept Check 7–1</a:t>
            </a:r>
          </a:p>
        </p:txBody>
      </p:sp>
      <p:sp>
        <p:nvSpPr>
          <p:cNvPr id="6" name="Oval 5"/>
          <p:cNvSpPr/>
          <p:nvPr/>
        </p:nvSpPr>
        <p:spPr bwMode="auto">
          <a:xfrm>
            <a:off x="852272" y="4385123"/>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3092522" y="3357850"/>
            <a:ext cx="5577840" cy="3046988"/>
          </a:xfrm>
          <a:prstGeom prst="rect">
            <a:avLst/>
          </a:prstGeom>
          <a:solidFill>
            <a:srgbClr val="FFFFD1"/>
          </a:solidFill>
          <a:ln w="6350">
            <a:solidFill>
              <a:schemeClr val="tx1"/>
            </a:solidFill>
          </a:ln>
        </p:spPr>
        <p:txBody>
          <a:bodyPr wrap="square" rtlCol="0">
            <a:spAutoFit/>
          </a:bodyPr>
          <a:lstStyle/>
          <a:p>
            <a:r>
              <a:rPr lang="en-US" sz="2400" dirty="0"/>
              <a:t>The purchase price of $210,000 is allocated to the separate accounts for Land, Buildings, and Equipment based on their relative fair values. The total estimated fair value of the three assets equals $250,000. Land’s relative fair value is 28% (or $70,000 ÷  $250,000). Therefore, the land would be recorded for $58,000 (or $210,000 × 28%).</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16</a:t>
            </a:fld>
            <a:endParaRPr lang="en-US" dirty="0"/>
          </a:p>
        </p:txBody>
      </p:sp>
    </p:spTree>
    <p:extLst>
      <p:ext uri="{BB962C8B-B14F-4D97-AF65-F5344CB8AC3E}">
        <p14:creationId xmlns:p14="http://schemas.microsoft.com/office/powerpoint/2010/main" val="4189929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Resources</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Examples include oil, natural gas, timber, and salt</a:t>
            </a:r>
          </a:p>
          <a:p>
            <a:r>
              <a:rPr lang="en-US" dirty="0"/>
              <a:t>Distinguished from other assets by the fact that they are physically used up, or </a:t>
            </a:r>
            <a:r>
              <a:rPr lang="en-US" b="1" dirty="0"/>
              <a:t>depleted</a:t>
            </a:r>
          </a:p>
          <a:p>
            <a:r>
              <a:rPr lang="en-US" dirty="0"/>
              <a:t>Recorded at cost plus all other costs necessary to get the natural resource ready for its intended use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17</a:t>
            </a:fld>
            <a:endParaRPr lang="en-US" dirty="0"/>
          </a:p>
        </p:txBody>
      </p:sp>
    </p:spTree>
    <p:extLst>
      <p:ext uri="{BB962C8B-B14F-4D97-AF65-F5344CB8AC3E}">
        <p14:creationId xmlns:p14="http://schemas.microsoft.com/office/powerpoint/2010/main" val="3484194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pPr marL="0" indent="0">
              <a:buNone/>
            </a:pPr>
            <a:r>
              <a:rPr lang="en-US" dirty="0"/>
              <a:t>Tangible assets such as land, land improvements, buildings, equipment, and natural resources are recorded at cost </a:t>
            </a:r>
            <a:r>
              <a:rPr lang="en-US" b="1" dirty="0"/>
              <a:t>plus all costs necessary to get the asset ready for its intended use</a:t>
            </a:r>
            <a:r>
              <a:rPr lang="en-US" dirty="0"/>
              <a:t>.</a:t>
            </a:r>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18</a:t>
            </a:fld>
            <a:endParaRPr lang="en-US" dirty="0"/>
          </a:p>
        </p:txBody>
      </p:sp>
    </p:spTree>
    <p:extLst>
      <p:ext uri="{BB962C8B-B14F-4D97-AF65-F5344CB8AC3E}">
        <p14:creationId xmlns:p14="http://schemas.microsoft.com/office/powerpoint/2010/main" val="1889212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LO7–2</a:t>
            </a:r>
            <a:r>
              <a:rPr lang="en-US" dirty="0"/>
              <a:t>	Identify the major types of intangible assets.</a:t>
            </a:r>
          </a:p>
        </p:txBody>
      </p:sp>
      <p:sp>
        <p:nvSpPr>
          <p:cNvPr id="4" name="Title 3"/>
          <p:cNvSpPr>
            <a:spLocks noGrp="1"/>
          </p:cNvSpPr>
          <p:nvPr>
            <p:ph type="title"/>
          </p:nvPr>
        </p:nvSpPr>
        <p:spPr/>
        <p:txBody>
          <a:bodyPr/>
          <a:lstStyle/>
          <a:p>
            <a:r>
              <a:rPr lang="en-US" dirty="0"/>
              <a:t>Learning Objective 2</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19</a:t>
            </a:fld>
            <a:endParaRPr lang="en-US" dirty="0"/>
          </a:p>
        </p:txBody>
      </p:sp>
    </p:spTree>
    <p:extLst>
      <p:ext uri="{BB962C8B-B14F-4D97-AF65-F5344CB8AC3E}">
        <p14:creationId xmlns:p14="http://schemas.microsoft.com/office/powerpoint/2010/main" val="254605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Long-Term Assets</a:t>
            </a:r>
          </a:p>
        </p:txBody>
      </p:sp>
      <p:sp>
        <p:nvSpPr>
          <p:cNvPr id="5" name="Freeform 4"/>
          <p:cNvSpPr/>
          <p:nvPr/>
        </p:nvSpPr>
        <p:spPr>
          <a:xfrm>
            <a:off x="809665" y="1358692"/>
            <a:ext cx="3845569" cy="1538227"/>
          </a:xfrm>
          <a:custGeom>
            <a:avLst/>
            <a:gdLst>
              <a:gd name="connsiteX0" fmla="*/ 0 w 3845569"/>
              <a:gd name="connsiteY0" fmla="*/ 0 h 1538227"/>
              <a:gd name="connsiteX1" fmla="*/ 3845569 w 3845569"/>
              <a:gd name="connsiteY1" fmla="*/ 0 h 1538227"/>
              <a:gd name="connsiteX2" fmla="*/ 3845569 w 3845569"/>
              <a:gd name="connsiteY2" fmla="*/ 1538227 h 1538227"/>
              <a:gd name="connsiteX3" fmla="*/ 0 w 3845569"/>
              <a:gd name="connsiteY3" fmla="*/ 1538227 h 1538227"/>
              <a:gd name="connsiteX4" fmla="*/ 0 w 3845569"/>
              <a:gd name="connsiteY4" fmla="*/ 0 h 15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1538227">
                <a:moveTo>
                  <a:pt x="0" y="0"/>
                </a:moveTo>
                <a:lnTo>
                  <a:pt x="3845569" y="0"/>
                </a:lnTo>
                <a:lnTo>
                  <a:pt x="3845569" y="1538227"/>
                </a:lnTo>
                <a:lnTo>
                  <a:pt x="0" y="153822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latin typeface="+mj-lt"/>
              </a:rPr>
              <a:t>Tangible assets</a:t>
            </a:r>
          </a:p>
        </p:txBody>
      </p:sp>
      <p:sp>
        <p:nvSpPr>
          <p:cNvPr id="8" name="Freeform 7"/>
          <p:cNvSpPr/>
          <p:nvPr/>
        </p:nvSpPr>
        <p:spPr>
          <a:xfrm>
            <a:off x="809665" y="2896920"/>
            <a:ext cx="3845569" cy="2086046"/>
          </a:xfrm>
          <a:custGeom>
            <a:avLst/>
            <a:gdLst>
              <a:gd name="connsiteX0" fmla="*/ 0 w 3845569"/>
              <a:gd name="connsiteY0" fmla="*/ 0 h 2854800"/>
              <a:gd name="connsiteX1" fmla="*/ 3845569 w 3845569"/>
              <a:gd name="connsiteY1" fmla="*/ 0 h 2854800"/>
              <a:gd name="connsiteX2" fmla="*/ 3845569 w 3845569"/>
              <a:gd name="connsiteY2" fmla="*/ 2854800 h 2854800"/>
              <a:gd name="connsiteX3" fmla="*/ 0 w 3845569"/>
              <a:gd name="connsiteY3" fmla="*/ 2854800 h 2854800"/>
              <a:gd name="connsiteX4" fmla="*/ 0 w 3845569"/>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2854800">
                <a:moveTo>
                  <a:pt x="0" y="0"/>
                </a:moveTo>
                <a:lnTo>
                  <a:pt x="3845569" y="0"/>
                </a:lnTo>
                <a:lnTo>
                  <a:pt x="3845569"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mj-lt"/>
              </a:rPr>
              <a:t>Land</a:t>
            </a:r>
          </a:p>
          <a:p>
            <a:pPr marL="228600" lvl="1" indent="-228600" algn="l" defTabSz="1066800">
              <a:lnSpc>
                <a:spcPct val="90000"/>
              </a:lnSpc>
              <a:spcBef>
                <a:spcPct val="0"/>
              </a:spcBef>
              <a:spcAft>
                <a:spcPct val="15000"/>
              </a:spcAft>
              <a:buChar char="••"/>
            </a:pPr>
            <a:r>
              <a:rPr lang="en-US" sz="2400" kern="1200" dirty="0">
                <a:latin typeface="+mj-lt"/>
              </a:rPr>
              <a:t>Land improvements</a:t>
            </a:r>
          </a:p>
          <a:p>
            <a:pPr marL="228600" lvl="1" indent="-228600" algn="l" defTabSz="1066800">
              <a:lnSpc>
                <a:spcPct val="90000"/>
              </a:lnSpc>
              <a:spcBef>
                <a:spcPct val="0"/>
              </a:spcBef>
              <a:spcAft>
                <a:spcPct val="15000"/>
              </a:spcAft>
              <a:buChar char="••"/>
            </a:pPr>
            <a:r>
              <a:rPr lang="en-US" sz="2400" kern="1200" dirty="0">
                <a:latin typeface="+mj-lt"/>
              </a:rPr>
              <a:t>Buildings</a:t>
            </a:r>
          </a:p>
          <a:p>
            <a:pPr marL="228600" lvl="1" indent="-228600" algn="l" defTabSz="1066800">
              <a:lnSpc>
                <a:spcPct val="90000"/>
              </a:lnSpc>
              <a:spcBef>
                <a:spcPct val="0"/>
              </a:spcBef>
              <a:spcAft>
                <a:spcPct val="15000"/>
              </a:spcAft>
              <a:buChar char="••"/>
            </a:pPr>
            <a:r>
              <a:rPr lang="en-US" sz="2400" kern="1200" dirty="0">
                <a:latin typeface="+mj-lt"/>
              </a:rPr>
              <a:t>Equipment</a:t>
            </a:r>
          </a:p>
          <a:p>
            <a:pPr marL="228600" lvl="1" indent="-228600" algn="l" defTabSz="1066800">
              <a:lnSpc>
                <a:spcPct val="90000"/>
              </a:lnSpc>
              <a:spcBef>
                <a:spcPct val="0"/>
              </a:spcBef>
              <a:spcAft>
                <a:spcPct val="15000"/>
              </a:spcAft>
              <a:buChar char="••"/>
            </a:pPr>
            <a:r>
              <a:rPr lang="en-US" sz="2400" kern="1200" dirty="0">
                <a:latin typeface="+mj-lt"/>
              </a:rPr>
              <a:t>Natural resources</a:t>
            </a:r>
          </a:p>
        </p:txBody>
      </p:sp>
      <p:sp>
        <p:nvSpPr>
          <p:cNvPr id="9" name="Freeform 8"/>
          <p:cNvSpPr/>
          <p:nvPr/>
        </p:nvSpPr>
        <p:spPr>
          <a:xfrm>
            <a:off x="5076401" y="1358692"/>
            <a:ext cx="3845569" cy="1538227"/>
          </a:xfrm>
          <a:custGeom>
            <a:avLst/>
            <a:gdLst>
              <a:gd name="connsiteX0" fmla="*/ 0 w 3845569"/>
              <a:gd name="connsiteY0" fmla="*/ 0 h 1538227"/>
              <a:gd name="connsiteX1" fmla="*/ 3845569 w 3845569"/>
              <a:gd name="connsiteY1" fmla="*/ 0 h 1538227"/>
              <a:gd name="connsiteX2" fmla="*/ 3845569 w 3845569"/>
              <a:gd name="connsiteY2" fmla="*/ 1538227 h 1538227"/>
              <a:gd name="connsiteX3" fmla="*/ 0 w 3845569"/>
              <a:gd name="connsiteY3" fmla="*/ 1538227 h 1538227"/>
              <a:gd name="connsiteX4" fmla="*/ 0 w 3845569"/>
              <a:gd name="connsiteY4" fmla="*/ 0 h 15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1538227">
                <a:moveTo>
                  <a:pt x="0" y="0"/>
                </a:moveTo>
                <a:lnTo>
                  <a:pt x="3845569" y="0"/>
                </a:lnTo>
                <a:lnTo>
                  <a:pt x="3845569" y="1538227"/>
                </a:lnTo>
                <a:lnTo>
                  <a:pt x="0" y="1538227"/>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a:latin typeface="+mj-lt"/>
              </a:rPr>
              <a:t>Intangible assets</a:t>
            </a:r>
          </a:p>
        </p:txBody>
      </p:sp>
      <p:sp>
        <p:nvSpPr>
          <p:cNvPr id="10" name="Freeform 9"/>
          <p:cNvSpPr/>
          <p:nvPr/>
        </p:nvSpPr>
        <p:spPr>
          <a:xfrm>
            <a:off x="5076401" y="2896920"/>
            <a:ext cx="3845569" cy="2086046"/>
          </a:xfrm>
          <a:custGeom>
            <a:avLst/>
            <a:gdLst>
              <a:gd name="connsiteX0" fmla="*/ 0 w 3845569"/>
              <a:gd name="connsiteY0" fmla="*/ 0 h 2854800"/>
              <a:gd name="connsiteX1" fmla="*/ 3845569 w 3845569"/>
              <a:gd name="connsiteY1" fmla="*/ 0 h 2854800"/>
              <a:gd name="connsiteX2" fmla="*/ 3845569 w 3845569"/>
              <a:gd name="connsiteY2" fmla="*/ 2854800 h 2854800"/>
              <a:gd name="connsiteX3" fmla="*/ 0 w 3845569"/>
              <a:gd name="connsiteY3" fmla="*/ 2854800 h 2854800"/>
              <a:gd name="connsiteX4" fmla="*/ 0 w 3845569"/>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5569" h="2854800">
                <a:moveTo>
                  <a:pt x="0" y="0"/>
                </a:moveTo>
                <a:lnTo>
                  <a:pt x="3845569" y="0"/>
                </a:lnTo>
                <a:lnTo>
                  <a:pt x="3845569" y="2854800"/>
                </a:lnTo>
                <a:lnTo>
                  <a:pt x="0" y="285480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mj-lt"/>
              </a:rPr>
              <a:t>Patents</a:t>
            </a:r>
          </a:p>
          <a:p>
            <a:pPr marL="228600" lvl="1" indent="-228600" algn="l" defTabSz="1066800">
              <a:lnSpc>
                <a:spcPct val="90000"/>
              </a:lnSpc>
              <a:spcBef>
                <a:spcPct val="0"/>
              </a:spcBef>
              <a:spcAft>
                <a:spcPct val="15000"/>
              </a:spcAft>
              <a:buChar char="••"/>
            </a:pPr>
            <a:r>
              <a:rPr lang="en-US" sz="2400" kern="1200" dirty="0">
                <a:latin typeface="+mj-lt"/>
              </a:rPr>
              <a:t>Trademarks</a:t>
            </a:r>
          </a:p>
          <a:p>
            <a:pPr marL="228600" lvl="1" indent="-228600" algn="l" defTabSz="1066800">
              <a:lnSpc>
                <a:spcPct val="90000"/>
              </a:lnSpc>
              <a:spcBef>
                <a:spcPct val="0"/>
              </a:spcBef>
              <a:spcAft>
                <a:spcPct val="15000"/>
              </a:spcAft>
              <a:buChar char="••"/>
            </a:pPr>
            <a:r>
              <a:rPr lang="en-US" sz="2400" kern="1200" dirty="0">
                <a:latin typeface="+mj-lt"/>
              </a:rPr>
              <a:t>Copyrights</a:t>
            </a:r>
          </a:p>
          <a:p>
            <a:pPr marL="228600" lvl="1" indent="-228600" algn="l" defTabSz="1066800">
              <a:lnSpc>
                <a:spcPct val="90000"/>
              </a:lnSpc>
              <a:spcBef>
                <a:spcPct val="0"/>
              </a:spcBef>
              <a:spcAft>
                <a:spcPct val="15000"/>
              </a:spcAft>
              <a:buChar char="••"/>
            </a:pPr>
            <a:r>
              <a:rPr lang="en-US" sz="2400" kern="1200" dirty="0">
                <a:latin typeface="+mj-lt"/>
              </a:rPr>
              <a:t>Franchises</a:t>
            </a:r>
          </a:p>
          <a:p>
            <a:pPr marL="228600" lvl="1" indent="-228600" algn="l" defTabSz="1066800">
              <a:lnSpc>
                <a:spcPct val="90000"/>
              </a:lnSpc>
              <a:spcBef>
                <a:spcPct val="0"/>
              </a:spcBef>
              <a:spcAft>
                <a:spcPct val="15000"/>
              </a:spcAft>
              <a:buChar char="••"/>
            </a:pPr>
            <a:r>
              <a:rPr lang="en-US" sz="2400" kern="1200" dirty="0">
                <a:latin typeface="+mj-lt"/>
              </a:rPr>
              <a:t>Goodwill</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7-2</a:t>
            </a:r>
          </a:p>
        </p:txBody>
      </p:sp>
      <p:sp>
        <p:nvSpPr>
          <p:cNvPr id="3" name="TextBox 2"/>
          <p:cNvSpPr txBox="1"/>
          <p:nvPr/>
        </p:nvSpPr>
        <p:spPr>
          <a:xfrm>
            <a:off x="893853" y="5208998"/>
            <a:ext cx="2655855" cy="461665"/>
          </a:xfrm>
          <a:prstGeom prst="rect">
            <a:avLst/>
          </a:prstGeom>
          <a:noFill/>
        </p:spPr>
        <p:txBody>
          <a:bodyPr wrap="none" rtlCol="0">
            <a:spAutoFit/>
          </a:bodyPr>
          <a:lstStyle/>
          <a:p>
            <a:r>
              <a:rPr lang="en-US" sz="2400" dirty="0"/>
              <a:t>- Physical substance</a:t>
            </a:r>
          </a:p>
        </p:txBody>
      </p:sp>
      <p:sp>
        <p:nvSpPr>
          <p:cNvPr id="11" name="TextBox 10"/>
          <p:cNvSpPr txBox="1"/>
          <p:nvPr/>
        </p:nvSpPr>
        <p:spPr>
          <a:xfrm>
            <a:off x="5168867" y="5208996"/>
            <a:ext cx="3873521" cy="1200329"/>
          </a:xfrm>
          <a:prstGeom prst="rect">
            <a:avLst/>
          </a:prstGeom>
          <a:noFill/>
        </p:spPr>
        <p:txBody>
          <a:bodyPr wrap="square" rtlCol="0">
            <a:spAutoFit/>
          </a:bodyPr>
          <a:lstStyle/>
          <a:p>
            <a:pPr marL="342900" indent="-342900">
              <a:buFontTx/>
              <a:buChar char="-"/>
            </a:pPr>
            <a:r>
              <a:rPr lang="en-US" sz="2400" dirty="0"/>
              <a:t>Lack of physical substance</a:t>
            </a:r>
          </a:p>
          <a:p>
            <a:pPr marL="342900" indent="-342900">
              <a:buFontTx/>
              <a:buChar char="-"/>
            </a:pPr>
            <a:r>
              <a:rPr lang="en-US" sz="2400" dirty="0"/>
              <a:t>Existence often based on legal contract</a:t>
            </a:r>
          </a:p>
        </p:txBody>
      </p:sp>
    </p:spTree>
    <p:extLst>
      <p:ext uri="{BB962C8B-B14F-4D97-AF65-F5344CB8AC3E}">
        <p14:creationId xmlns:p14="http://schemas.microsoft.com/office/powerpoint/2010/main" val="64349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1143000"/>
          </a:xfrm>
        </p:spPr>
        <p:txBody>
          <a:bodyPr/>
          <a:lstStyle/>
          <a:p>
            <a:r>
              <a:rPr lang="en-US" dirty="0"/>
              <a:t>Intangible Assets</a:t>
            </a:r>
          </a:p>
        </p:txBody>
      </p:sp>
      <p:sp>
        <p:nvSpPr>
          <p:cNvPr id="3" name="Content Placeholder 2"/>
          <p:cNvSpPr>
            <a:spLocks noGrp="1"/>
          </p:cNvSpPr>
          <p:nvPr>
            <p:ph idx="1"/>
          </p:nvPr>
        </p:nvSpPr>
        <p:spPr>
          <a:xfrm>
            <a:off x="812788" y="1280160"/>
            <a:ext cx="7955280" cy="5161664"/>
          </a:xfrm>
        </p:spPr>
        <p:txBody>
          <a:bodyPr>
            <a:normAutofit/>
          </a:bodyPr>
          <a:lstStyle/>
          <a:p>
            <a:r>
              <a:rPr lang="en-US" dirty="0"/>
              <a:t>Include patents, trademarks, copyrights, franchises, and goodwill</a:t>
            </a:r>
          </a:p>
          <a:p>
            <a:r>
              <a:rPr lang="en-US" b="1" dirty="0"/>
              <a:t>Purchased intangibles</a:t>
            </a:r>
          </a:p>
          <a:p>
            <a:pPr lvl="1"/>
            <a:r>
              <a:rPr lang="en-US" dirty="0"/>
              <a:t>Record at their original cost plus all other costs necessary to get the asset ready for use.</a:t>
            </a:r>
          </a:p>
          <a:p>
            <a:r>
              <a:rPr lang="en-US" b="1" dirty="0"/>
              <a:t>Intangible assets developed internally</a:t>
            </a:r>
          </a:p>
          <a:p>
            <a:pPr lvl="1"/>
            <a:r>
              <a:rPr lang="en-US" dirty="0"/>
              <a:t>Expense in the income statement most of the costs for internally developed intangible assets in the period we incur those costs.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20</a:t>
            </a:fld>
            <a:endParaRPr lang="en-US" dirty="0"/>
          </a:p>
        </p:txBody>
      </p:sp>
    </p:spTree>
    <p:extLst>
      <p:ext uri="{BB962C8B-B14F-4D97-AF65-F5344CB8AC3E}">
        <p14:creationId xmlns:p14="http://schemas.microsoft.com/office/powerpoint/2010/main" val="12340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775227" y="1605280"/>
            <a:ext cx="7902351" cy="4304943"/>
          </a:xfrm>
          <a:prstGeom prst="roundRect">
            <a:avLst>
              <a:gd name="adj" fmla="val 7702"/>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6" name="Chart 5"/>
          <p:cNvGraphicFramePr/>
          <p:nvPr>
            <p:extLst>
              <p:ext uri="{D42A27DB-BD31-4B8C-83A1-F6EECF244321}">
                <p14:modId xmlns:p14="http://schemas.microsoft.com/office/powerpoint/2010/main" val="2620199308"/>
              </p:ext>
            </p:extLst>
          </p:nvPr>
        </p:nvGraphicFramePr>
        <p:xfrm>
          <a:off x="1077047" y="2013113"/>
          <a:ext cx="7132171" cy="361690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a:bodyPr>
          <a:lstStyle/>
          <a:p>
            <a:r>
              <a:rPr lang="en-US" sz="4000" dirty="0"/>
              <a:t>World’s Top 10 Brands </a:t>
            </a:r>
          </a:p>
        </p:txBody>
      </p:sp>
      <p:sp>
        <p:nvSpPr>
          <p:cNvPr id="3" name="Text Placeholder 5"/>
          <p:cNvSpPr txBox="1">
            <a:spLocks/>
          </p:cNvSpPr>
          <p:nvPr/>
        </p:nvSpPr>
        <p:spPr>
          <a:xfrm>
            <a:off x="940070" y="344832"/>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7–5</a:t>
            </a:r>
          </a:p>
        </p:txBody>
      </p:sp>
      <p:cxnSp>
        <p:nvCxnSpPr>
          <p:cNvPr id="9" name="Straight Connector 8"/>
          <p:cNvCxnSpPr/>
          <p:nvPr/>
        </p:nvCxnSpPr>
        <p:spPr>
          <a:xfrm>
            <a:off x="2396659" y="2170298"/>
            <a:ext cx="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457805" y="5236776"/>
            <a:ext cx="5675887"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1077046" y="5664002"/>
            <a:ext cx="5030335" cy="246221"/>
          </a:xfrm>
          <a:prstGeom prst="rect">
            <a:avLst/>
          </a:prstGeom>
          <a:noFill/>
        </p:spPr>
        <p:txBody>
          <a:bodyPr wrap="square" rtlCol="0">
            <a:spAutoFit/>
          </a:bodyPr>
          <a:lstStyle/>
          <a:p>
            <a:r>
              <a:rPr lang="en-US" sz="1000" dirty="0"/>
              <a:t>Source: </a:t>
            </a:r>
            <a:r>
              <a:rPr lang="en-US" sz="800" dirty="0">
                <a:solidFill>
                  <a:srgbClr val="211D1E"/>
                </a:solidFill>
                <a:latin typeface="Proxima Nova"/>
              </a:rPr>
              <a:t>“Best Global Brands 2019 Rankings,” Interbrand.com, 2019, </a:t>
            </a:r>
            <a:r>
              <a:rPr lang="en-US" sz="800" dirty="0">
                <a:solidFill>
                  <a:srgbClr val="ED1645"/>
                </a:solidFill>
                <a:latin typeface="Proxima Nova"/>
              </a:rPr>
              <a:t>www.interbrand.com</a:t>
            </a:r>
            <a:r>
              <a:rPr lang="en-US" sz="800" dirty="0">
                <a:solidFill>
                  <a:srgbClr val="211D1E"/>
                </a:solidFill>
                <a:latin typeface="Proxima Nova"/>
              </a:rPr>
              <a:t>.</a:t>
            </a:r>
            <a:endParaRPr lang="en-US" sz="1000" dirty="0"/>
          </a:p>
        </p:txBody>
      </p:sp>
      <p:sp>
        <p:nvSpPr>
          <p:cNvPr id="60" name="Rounded Rectangle 59"/>
          <p:cNvSpPr/>
          <p:nvPr/>
        </p:nvSpPr>
        <p:spPr>
          <a:xfrm>
            <a:off x="3687905" y="1715572"/>
            <a:ext cx="2522203" cy="415196"/>
          </a:xfrm>
          <a:prstGeom prst="roundRect">
            <a:avLst>
              <a:gd name="adj" fmla="val 23357"/>
            </a:avLst>
          </a:prstGeom>
          <a:solidFill>
            <a:srgbClr val="CC006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TextBox 60"/>
          <p:cNvSpPr txBox="1"/>
          <p:nvPr/>
        </p:nvSpPr>
        <p:spPr>
          <a:xfrm>
            <a:off x="3753594" y="1781265"/>
            <a:ext cx="2353788" cy="246221"/>
          </a:xfrm>
          <a:prstGeom prst="rect">
            <a:avLst/>
          </a:prstGeom>
          <a:noFill/>
        </p:spPr>
        <p:txBody>
          <a:bodyPr wrap="square" lIns="0" tIns="0" rIns="0" bIns="0" rtlCol="0">
            <a:spAutoFit/>
          </a:bodyPr>
          <a:lstStyle/>
          <a:p>
            <a:pPr algn="ctr"/>
            <a:r>
              <a:rPr lang="en-US" sz="1600" b="1" dirty="0">
                <a:solidFill>
                  <a:schemeClr val="bg1"/>
                </a:solidFill>
              </a:rPr>
              <a:t>Brand Value </a:t>
            </a:r>
            <a:r>
              <a:rPr lang="en-US" sz="1600" dirty="0">
                <a:solidFill>
                  <a:schemeClr val="bg1"/>
                </a:solidFill>
              </a:rPr>
              <a:t>($ in billions)</a:t>
            </a:r>
          </a:p>
        </p:txBody>
      </p:sp>
      <p:cxnSp>
        <p:nvCxnSpPr>
          <p:cNvPr id="14" name="Straight Connector 13"/>
          <p:cNvCxnSpPr/>
          <p:nvPr/>
        </p:nvCxnSpPr>
        <p:spPr>
          <a:xfrm>
            <a:off x="2463111"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3014760"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3562006"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106821"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4650686"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212661"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752411"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6308036"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6850961" y="5236776"/>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7390711" y="5236620"/>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7936811" y="5236620"/>
            <a:ext cx="0" cy="103419"/>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0345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and Development (R&amp;D)</a:t>
            </a:r>
          </a:p>
        </p:txBody>
      </p:sp>
      <p:sp>
        <p:nvSpPr>
          <p:cNvPr id="3" name="Content Placeholder 2"/>
          <p:cNvSpPr>
            <a:spLocks noGrp="1"/>
          </p:cNvSpPr>
          <p:nvPr>
            <p:ph idx="1"/>
          </p:nvPr>
        </p:nvSpPr>
        <p:spPr>
          <a:xfrm>
            <a:off x="809150" y="1291786"/>
            <a:ext cx="7955280" cy="4525963"/>
          </a:xfrm>
        </p:spPr>
        <p:txBody>
          <a:bodyPr>
            <a:normAutofit fontScale="92500"/>
          </a:bodyPr>
          <a:lstStyle/>
          <a:p>
            <a:r>
              <a:rPr lang="en-US" dirty="0"/>
              <a:t>Costs incurred to conduct research and to develop a new product or process</a:t>
            </a:r>
          </a:p>
          <a:p>
            <a:r>
              <a:rPr lang="en-US" dirty="0"/>
              <a:t>Not reported as an intangible asset in the balance sheet</a:t>
            </a:r>
          </a:p>
          <a:p>
            <a:r>
              <a:rPr lang="en-US" dirty="0"/>
              <a:t>Reported as an expense in the income statement rather than as an intangible asset in the balance sheet.</a:t>
            </a:r>
          </a:p>
          <a:p>
            <a:pPr lvl="1"/>
            <a:r>
              <a:rPr lang="en-US" dirty="0"/>
              <a:t>Expensed because of the difficulty in determining the portion of R&amp;D that benefits future periods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22</a:t>
            </a:fld>
            <a:endParaRPr lang="en-US" dirty="0"/>
          </a:p>
        </p:txBody>
      </p:sp>
    </p:spTree>
    <p:extLst>
      <p:ext uri="{BB962C8B-B14F-4D97-AF65-F5344CB8AC3E}">
        <p14:creationId xmlns:p14="http://schemas.microsoft.com/office/powerpoint/2010/main" val="352662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a:t>
            </a:r>
          </a:p>
        </p:txBody>
      </p:sp>
      <p:sp>
        <p:nvSpPr>
          <p:cNvPr id="3" name="Content Placeholder 2"/>
          <p:cNvSpPr>
            <a:spLocks noGrp="1"/>
          </p:cNvSpPr>
          <p:nvPr>
            <p:ph idx="1"/>
          </p:nvPr>
        </p:nvSpPr>
        <p:spPr>
          <a:xfrm>
            <a:off x="809150" y="1291786"/>
            <a:ext cx="7955280" cy="4525963"/>
          </a:xfrm>
        </p:spPr>
        <p:txBody>
          <a:bodyPr>
            <a:normAutofit fontScale="92500"/>
          </a:bodyPr>
          <a:lstStyle/>
          <a:p>
            <a:r>
              <a:rPr lang="en-US" dirty="0"/>
              <a:t>Difficult to estimate benefits in future periods</a:t>
            </a:r>
          </a:p>
          <a:p>
            <a:r>
              <a:rPr lang="en-US" dirty="0"/>
              <a:t>Cannot tell what portion of today’s advertising:</a:t>
            </a:r>
          </a:p>
          <a:p>
            <a:pPr lvl="1"/>
            <a:r>
              <a:rPr lang="en-US" sz="3000" dirty="0"/>
              <a:t>Benefits future periods and </a:t>
            </a:r>
          </a:p>
          <a:p>
            <a:pPr lvl="1"/>
            <a:r>
              <a:rPr lang="en-US" sz="3000" dirty="0"/>
              <a:t>How many periods it might benefit</a:t>
            </a:r>
          </a:p>
          <a:p>
            <a:r>
              <a:rPr lang="en-US" dirty="0"/>
              <a:t>Not reported as intangible asset in the balance sheet</a:t>
            </a:r>
          </a:p>
          <a:p>
            <a:r>
              <a:rPr lang="en-US" dirty="0"/>
              <a:t>Reported as expenses in the income statement in the period incurred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23</a:t>
            </a:fld>
            <a:endParaRPr lang="en-US" dirty="0"/>
          </a:p>
        </p:txBody>
      </p:sp>
    </p:spTree>
    <p:extLst>
      <p:ext uri="{BB962C8B-B14F-4D97-AF65-F5344CB8AC3E}">
        <p14:creationId xmlns:p14="http://schemas.microsoft.com/office/powerpoint/2010/main" val="3076935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r>
              <a:rPr lang="en-US" dirty="0"/>
              <a:t>We record purchased intangibles as long-term assets at their purchase price plus all costs necessary to get the asset ready for use. </a:t>
            </a:r>
          </a:p>
          <a:p>
            <a:r>
              <a:rPr lang="en-US" dirty="0"/>
              <a:t>We expense internally generated intangibles, such as R&amp;D and advertising costs, as we incur them.</a:t>
            </a:r>
          </a:p>
          <a:p>
            <a:pPr marL="0" indent="0">
              <a:buNone/>
            </a:pPr>
            <a:endParaRPr lang="en-US" dirty="0"/>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24</a:t>
            </a:fld>
            <a:endParaRPr lang="en-US" dirty="0"/>
          </a:p>
        </p:txBody>
      </p:sp>
    </p:spTree>
    <p:extLst>
      <p:ext uri="{BB962C8B-B14F-4D97-AF65-F5344CB8AC3E}">
        <p14:creationId xmlns:p14="http://schemas.microsoft.com/office/powerpoint/2010/main" val="2449260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Patents</a:t>
            </a:r>
          </a:p>
        </p:txBody>
      </p:sp>
      <p:sp>
        <p:nvSpPr>
          <p:cNvPr id="3" name="Content Placeholder 2"/>
          <p:cNvSpPr>
            <a:spLocks noGrp="1"/>
          </p:cNvSpPr>
          <p:nvPr>
            <p:ph idx="1"/>
          </p:nvPr>
        </p:nvSpPr>
        <p:spPr>
          <a:xfrm>
            <a:off x="809150" y="1291786"/>
            <a:ext cx="7955280" cy="4525963"/>
          </a:xfrm>
        </p:spPr>
        <p:txBody>
          <a:bodyPr>
            <a:normAutofit fontScale="92500"/>
          </a:bodyPr>
          <a:lstStyle/>
          <a:p>
            <a:r>
              <a:rPr lang="en-US" dirty="0"/>
              <a:t>Exclusive right to manufacture a product or to use a process</a:t>
            </a:r>
          </a:p>
          <a:p>
            <a:r>
              <a:rPr lang="en-US" dirty="0"/>
              <a:t>Granted for a period of 20 years</a:t>
            </a:r>
          </a:p>
          <a:p>
            <a:r>
              <a:rPr lang="en-US" dirty="0"/>
              <a:t>When</a:t>
            </a:r>
            <a:r>
              <a:rPr lang="en-US" b="1" dirty="0"/>
              <a:t> purchased:</a:t>
            </a:r>
          </a:p>
          <a:p>
            <a:pPr lvl="1"/>
            <a:r>
              <a:rPr lang="en-US" dirty="0"/>
              <a:t>Capitalize the purchase price plus legal and filing fees</a:t>
            </a:r>
          </a:p>
          <a:p>
            <a:r>
              <a:rPr lang="en-US" dirty="0"/>
              <a:t>When </a:t>
            </a:r>
            <a:r>
              <a:rPr lang="en-US" b="1" dirty="0"/>
              <a:t>developed internally</a:t>
            </a:r>
            <a:r>
              <a:rPr lang="en-US" dirty="0"/>
              <a:t>:</a:t>
            </a:r>
          </a:p>
          <a:p>
            <a:pPr lvl="1"/>
            <a:r>
              <a:rPr lang="en-IN" dirty="0"/>
              <a:t>Capitalize legal and filing fees only (Research and Development costs are expensed as incurred)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25</a:t>
            </a:fld>
            <a:endParaRPr lang="en-US" dirty="0"/>
          </a:p>
        </p:txBody>
      </p:sp>
    </p:spTree>
    <p:extLst>
      <p:ext uri="{BB962C8B-B14F-4D97-AF65-F5344CB8AC3E}">
        <p14:creationId xmlns:p14="http://schemas.microsoft.com/office/powerpoint/2010/main" val="280745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Computation of the Cost of Patent</a:t>
            </a:r>
          </a:p>
        </p:txBody>
      </p:sp>
      <p:sp>
        <p:nvSpPr>
          <p:cNvPr id="3" name="Text Placeholder 5"/>
          <p:cNvSpPr txBox="1">
            <a:spLocks/>
          </p:cNvSpPr>
          <p:nvPr/>
        </p:nvSpPr>
        <p:spPr>
          <a:xfrm>
            <a:off x="940070" y="355688"/>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7–6</a:t>
            </a:r>
          </a:p>
        </p:txBody>
      </p:sp>
      <p:sp>
        <p:nvSpPr>
          <p:cNvPr id="4" name="Rounded Rectangle 3"/>
          <p:cNvSpPr/>
          <p:nvPr/>
        </p:nvSpPr>
        <p:spPr>
          <a:xfrm>
            <a:off x="914400" y="3145049"/>
            <a:ext cx="7203598" cy="3030877"/>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TextBox 5"/>
          <p:cNvSpPr txBox="1"/>
          <p:nvPr/>
        </p:nvSpPr>
        <p:spPr>
          <a:xfrm>
            <a:off x="914400" y="1367756"/>
            <a:ext cx="7955280" cy="181588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1D5F76"/>
                </a:solidFill>
              </a:rPr>
              <a:t>A company obtains two patents during the year:</a:t>
            </a:r>
          </a:p>
          <a:p>
            <a:pPr marL="800100" lvl="1" indent="-342900">
              <a:buFont typeface="Wingdings" panose="05000000000000000000" pitchFamily="2" charset="2"/>
              <a:buChar char="q"/>
            </a:pPr>
            <a:r>
              <a:rPr lang="en-US" sz="2000" dirty="0">
                <a:solidFill>
                  <a:srgbClr val="1D5F76"/>
                </a:solidFill>
              </a:rPr>
              <a:t>Patent #1 was purchased from another company for $200,000.</a:t>
            </a:r>
          </a:p>
          <a:p>
            <a:pPr marL="800100" lvl="1" indent="-342900">
              <a:buFont typeface="Wingdings" panose="05000000000000000000" pitchFamily="2" charset="2"/>
              <a:buChar char="q"/>
            </a:pPr>
            <a:r>
              <a:rPr lang="en-US" sz="2000" dirty="0">
                <a:solidFill>
                  <a:srgbClr val="1D5F76"/>
                </a:solidFill>
              </a:rPr>
              <a:t>Patent #2 was developed internally at a cost of $200,000. </a:t>
            </a:r>
          </a:p>
          <a:p>
            <a:pPr marL="342900" indent="-342900">
              <a:buFont typeface="Arial" panose="020B0604020202020204" pitchFamily="34" charset="0"/>
              <a:buChar char="•"/>
            </a:pPr>
            <a:r>
              <a:rPr lang="en-US" sz="2400" dirty="0">
                <a:solidFill>
                  <a:srgbClr val="1D5F76"/>
                </a:solidFill>
              </a:rPr>
              <a:t>Both patents had legal and filing fees of $40,000 and $5,000, respectively. </a:t>
            </a:r>
          </a:p>
        </p:txBody>
      </p:sp>
      <p:graphicFrame>
        <p:nvGraphicFramePr>
          <p:cNvPr id="7" name="Table 8">
            <a:extLst>
              <a:ext uri="{FF2B5EF4-FFF2-40B4-BE49-F238E27FC236}">
                <a16:creationId xmlns:a16="http://schemas.microsoft.com/office/drawing/2014/main" id="{659E3257-FC14-43D9-8766-7F4942C93525}"/>
              </a:ext>
            </a:extLst>
          </p:cNvPr>
          <p:cNvGraphicFramePr>
            <a:graphicFrameLocks noGrp="1"/>
          </p:cNvGraphicFramePr>
          <p:nvPr>
            <p:extLst>
              <p:ext uri="{D42A27DB-BD31-4B8C-83A1-F6EECF244321}">
                <p14:modId xmlns:p14="http://schemas.microsoft.com/office/powerpoint/2010/main" val="4281569657"/>
              </p:ext>
            </p:extLst>
          </p:nvPr>
        </p:nvGraphicFramePr>
        <p:xfrm>
          <a:off x="1463040" y="3295482"/>
          <a:ext cx="6217920" cy="276860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3693080591"/>
                    </a:ext>
                  </a:extLst>
                </a:gridCol>
                <a:gridCol w="1280160">
                  <a:extLst>
                    <a:ext uri="{9D8B030D-6E8A-4147-A177-3AD203B41FA5}">
                      <a16:colId xmlns:a16="http://schemas.microsoft.com/office/drawing/2014/main" val="1066350788"/>
                    </a:ext>
                  </a:extLst>
                </a:gridCol>
                <a:gridCol w="1280160">
                  <a:extLst>
                    <a:ext uri="{9D8B030D-6E8A-4147-A177-3AD203B41FA5}">
                      <a16:colId xmlns:a16="http://schemas.microsoft.com/office/drawing/2014/main" val="3072402197"/>
                    </a:ext>
                  </a:extLst>
                </a:gridCol>
              </a:tblGrid>
              <a:tr h="370840">
                <a:tc>
                  <a:txBody>
                    <a:bodyPr/>
                    <a:lstStyle/>
                    <a:p>
                      <a:endParaRPr lang="en-US" dirty="0"/>
                    </a:p>
                  </a:txBody>
                  <a:tcPr/>
                </a:tc>
                <a:tc>
                  <a:txBody>
                    <a:bodyPr/>
                    <a:lstStyle/>
                    <a:p>
                      <a:pPr algn="ctr"/>
                      <a:r>
                        <a:rPr lang="en-US" b="1" dirty="0"/>
                        <a:t>Patent #1</a:t>
                      </a:r>
                      <a:r>
                        <a:rPr lang="en-US" b="0" dirty="0"/>
                        <a:t> (</a:t>
                      </a:r>
                      <a:r>
                        <a:rPr lang="en-US" b="0" i="1" dirty="0"/>
                        <a:t>externally </a:t>
                      </a:r>
                      <a:r>
                        <a:rPr lang="en-US" b="0" u="sng" dirty="0"/>
                        <a:t>purchased)</a:t>
                      </a:r>
                      <a:endParaRPr lang="en-US" b="1" u="sng"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t>Patent #2</a:t>
                      </a:r>
                      <a:r>
                        <a:rPr lang="en-US" b="0" dirty="0"/>
                        <a:t> (</a:t>
                      </a:r>
                      <a:r>
                        <a:rPr lang="en-US" b="0" i="1" dirty="0"/>
                        <a:t>internally </a:t>
                      </a:r>
                      <a:r>
                        <a:rPr lang="en-US" b="0" u="sng" dirty="0"/>
                        <a:t>developed)</a:t>
                      </a:r>
                      <a:endParaRPr lang="en-US" u="sng" dirty="0"/>
                    </a:p>
                  </a:txBody>
                  <a:tcPr/>
                </a:tc>
                <a:extLst>
                  <a:ext uri="{0D108BD9-81ED-4DB2-BD59-A6C34878D82A}">
                    <a16:rowId xmlns:a16="http://schemas.microsoft.com/office/drawing/2014/main" val="406433802"/>
                  </a:ext>
                </a:extLst>
              </a:tr>
              <a:tr h="370840">
                <a:tc>
                  <a:txBody>
                    <a:bodyPr/>
                    <a:lstStyle/>
                    <a:p>
                      <a:r>
                        <a:rPr lang="en-US" dirty="0"/>
                        <a:t>Cash expenditures</a:t>
                      </a:r>
                    </a:p>
                  </a:txBody>
                  <a:tcPr/>
                </a:tc>
                <a:tc>
                  <a:txBody>
                    <a:bodyPr/>
                    <a:lstStyle/>
                    <a:p>
                      <a:pPr algn="r"/>
                      <a:r>
                        <a:rPr lang="en-US" dirty="0"/>
                        <a:t>$200,000</a:t>
                      </a:r>
                    </a:p>
                  </a:txBody>
                  <a:tcPr/>
                </a:tc>
                <a:tc>
                  <a:txBody>
                    <a:bodyPr/>
                    <a:lstStyle/>
                    <a:p>
                      <a:pPr algn="r"/>
                      <a:r>
                        <a:rPr lang="en-US" dirty="0"/>
                        <a:t>$200,000</a:t>
                      </a:r>
                    </a:p>
                  </a:txBody>
                  <a:tcPr/>
                </a:tc>
                <a:extLst>
                  <a:ext uri="{0D108BD9-81ED-4DB2-BD59-A6C34878D82A}">
                    <a16:rowId xmlns:a16="http://schemas.microsoft.com/office/drawing/2014/main" val="3822257443"/>
                  </a:ext>
                </a:extLst>
              </a:tr>
              <a:tr h="370840">
                <a:tc>
                  <a:txBody>
                    <a:bodyPr/>
                    <a:lstStyle/>
                    <a:p>
                      <a:r>
                        <a:rPr lang="en-US" dirty="0"/>
                        <a:t>Legal fees</a:t>
                      </a:r>
                    </a:p>
                  </a:txBody>
                  <a:tcPr/>
                </a:tc>
                <a:tc>
                  <a:txBody>
                    <a:bodyPr/>
                    <a:lstStyle/>
                    <a:p>
                      <a:pPr algn="r"/>
                      <a:r>
                        <a:rPr lang="en-US" dirty="0"/>
                        <a:t>40,000</a:t>
                      </a:r>
                    </a:p>
                  </a:txBody>
                  <a:tcPr/>
                </a:tc>
                <a:tc>
                  <a:txBody>
                    <a:bodyPr/>
                    <a:lstStyle/>
                    <a:p>
                      <a:pPr algn="r"/>
                      <a:r>
                        <a:rPr lang="en-US" dirty="0"/>
                        <a:t>40,000</a:t>
                      </a:r>
                    </a:p>
                  </a:txBody>
                  <a:tcPr/>
                </a:tc>
                <a:extLst>
                  <a:ext uri="{0D108BD9-81ED-4DB2-BD59-A6C34878D82A}">
                    <a16:rowId xmlns:a16="http://schemas.microsoft.com/office/drawing/2014/main" val="3817893482"/>
                  </a:ext>
                </a:extLst>
              </a:tr>
              <a:tr h="370840">
                <a:tc>
                  <a:txBody>
                    <a:bodyPr/>
                    <a:lstStyle/>
                    <a:p>
                      <a:r>
                        <a:rPr lang="en-US" dirty="0"/>
                        <a:t>Filing fees</a:t>
                      </a:r>
                    </a:p>
                  </a:txBody>
                  <a:tcPr/>
                </a:tc>
                <a:tc>
                  <a:txBody>
                    <a:bodyPr/>
                    <a:lstStyle/>
                    <a:p>
                      <a:pPr algn="r"/>
                      <a:r>
                        <a:rPr lang="en-US" u="sng" dirty="0"/>
                        <a:t>      5,000</a:t>
                      </a:r>
                    </a:p>
                  </a:txBody>
                  <a:tcPr/>
                </a:tc>
                <a:tc>
                  <a:txBody>
                    <a:bodyPr/>
                    <a:lstStyle/>
                    <a:p>
                      <a:pPr algn="r"/>
                      <a:r>
                        <a:rPr lang="en-US" u="sng" dirty="0"/>
                        <a:t>      5,000</a:t>
                      </a:r>
                    </a:p>
                  </a:txBody>
                  <a:tcPr/>
                </a:tc>
                <a:extLst>
                  <a:ext uri="{0D108BD9-81ED-4DB2-BD59-A6C34878D82A}">
                    <a16:rowId xmlns:a16="http://schemas.microsoft.com/office/drawing/2014/main" val="280339452"/>
                  </a:ext>
                </a:extLst>
              </a:tr>
              <a:tr h="370840">
                <a:tc>
                  <a:txBody>
                    <a:bodyPr/>
                    <a:lstStyle/>
                    <a:p>
                      <a:r>
                        <a:rPr lang="en-US" dirty="0"/>
                        <a:t>    Patent (intangible asset)</a:t>
                      </a:r>
                    </a:p>
                  </a:txBody>
                  <a:tcPr/>
                </a:tc>
                <a:tc>
                  <a:txBody>
                    <a:bodyPr/>
                    <a:lstStyle/>
                    <a:p>
                      <a:pPr algn="r"/>
                      <a:r>
                        <a:rPr lang="en-US" u="dbl" baseline="0" dirty="0"/>
                        <a:t>$245,000</a:t>
                      </a:r>
                    </a:p>
                  </a:txBody>
                  <a:tcPr/>
                </a:tc>
                <a:tc>
                  <a:txBody>
                    <a:bodyPr/>
                    <a:lstStyle/>
                    <a:p>
                      <a:pPr algn="r"/>
                      <a:r>
                        <a:rPr lang="en-US" u="dbl" baseline="0" dirty="0"/>
                        <a:t>$  45,000</a:t>
                      </a:r>
                    </a:p>
                  </a:txBody>
                  <a:tcPr/>
                </a:tc>
                <a:extLst>
                  <a:ext uri="{0D108BD9-81ED-4DB2-BD59-A6C34878D82A}">
                    <a16:rowId xmlns:a16="http://schemas.microsoft.com/office/drawing/2014/main" val="2392953256"/>
                  </a:ext>
                </a:extLst>
              </a:tr>
              <a:tr h="370840">
                <a:tc>
                  <a:txBody>
                    <a:bodyPr/>
                    <a:lstStyle/>
                    <a:p>
                      <a:r>
                        <a:rPr lang="en-US" dirty="0"/>
                        <a:t>Research and development expense</a:t>
                      </a:r>
                    </a:p>
                  </a:txBody>
                  <a:tcPr/>
                </a:tc>
                <a:tc>
                  <a:txBody>
                    <a:bodyPr/>
                    <a:lstStyle/>
                    <a:p>
                      <a:pPr algn="r"/>
                      <a:endParaRPr lang="en-US" dirty="0"/>
                    </a:p>
                  </a:txBody>
                  <a:tcPr/>
                </a:tc>
                <a:tc>
                  <a:txBody>
                    <a:bodyPr/>
                    <a:lstStyle/>
                    <a:p>
                      <a:pPr algn="r"/>
                      <a:r>
                        <a:rPr lang="en-US" u="dbl" baseline="0" dirty="0"/>
                        <a:t>$200,000</a:t>
                      </a:r>
                    </a:p>
                  </a:txBody>
                  <a:tcPr/>
                </a:tc>
                <a:extLst>
                  <a:ext uri="{0D108BD9-81ED-4DB2-BD59-A6C34878D82A}">
                    <a16:rowId xmlns:a16="http://schemas.microsoft.com/office/drawing/2014/main" val="2433505352"/>
                  </a:ext>
                </a:extLst>
              </a:tr>
            </a:tbl>
          </a:graphicData>
        </a:graphic>
      </p:graphicFrame>
    </p:spTree>
    <p:extLst>
      <p:ext uri="{BB962C8B-B14F-4D97-AF65-F5344CB8AC3E}">
        <p14:creationId xmlns:p14="http://schemas.microsoft.com/office/powerpoint/2010/main" val="337162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Copyrights</a:t>
            </a:r>
          </a:p>
        </p:txBody>
      </p:sp>
      <p:sp>
        <p:nvSpPr>
          <p:cNvPr id="3" name="Content Placeholder 2"/>
          <p:cNvSpPr>
            <a:spLocks noGrp="1"/>
          </p:cNvSpPr>
          <p:nvPr>
            <p:ph idx="1"/>
          </p:nvPr>
        </p:nvSpPr>
        <p:spPr>
          <a:xfrm>
            <a:off x="809150" y="1291786"/>
            <a:ext cx="7955280" cy="4525963"/>
          </a:xfrm>
        </p:spPr>
        <p:txBody>
          <a:bodyPr>
            <a:normAutofit lnSpcReduction="10000"/>
          </a:bodyPr>
          <a:lstStyle/>
          <a:p>
            <a:r>
              <a:rPr lang="en-US" dirty="0"/>
              <a:t>Exclusive right of protection given to the creator of a published work</a:t>
            </a:r>
          </a:p>
          <a:p>
            <a:r>
              <a:rPr lang="en-US" dirty="0"/>
              <a:t>Granted for </a:t>
            </a:r>
            <a:r>
              <a:rPr lang="en-IN" dirty="0"/>
              <a:t>the life of the creator plus 70 years</a:t>
            </a:r>
            <a:endParaRPr lang="en-US" dirty="0"/>
          </a:p>
          <a:p>
            <a:r>
              <a:rPr lang="en-US" dirty="0"/>
              <a:t>Allows holder to pursue legal action against anyone who attempts to infringe the copyright</a:t>
            </a:r>
          </a:p>
          <a:p>
            <a:r>
              <a:rPr lang="en-US" dirty="0"/>
              <a:t>Accounting is virtually identical to that of patents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27</a:t>
            </a:fld>
            <a:endParaRPr lang="en-US" dirty="0"/>
          </a:p>
        </p:txBody>
      </p:sp>
    </p:spTree>
    <p:extLst>
      <p:ext uri="{BB962C8B-B14F-4D97-AF65-F5344CB8AC3E}">
        <p14:creationId xmlns:p14="http://schemas.microsoft.com/office/powerpoint/2010/main" val="44170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Trademarks</a:t>
            </a:r>
          </a:p>
        </p:txBody>
      </p:sp>
      <p:sp>
        <p:nvSpPr>
          <p:cNvPr id="3" name="Content Placeholder 2"/>
          <p:cNvSpPr>
            <a:spLocks noGrp="1"/>
          </p:cNvSpPr>
          <p:nvPr>
            <p:ph idx="1"/>
          </p:nvPr>
        </p:nvSpPr>
        <p:spPr>
          <a:xfrm>
            <a:off x="809150" y="1291786"/>
            <a:ext cx="7955280" cy="4525963"/>
          </a:xfrm>
        </p:spPr>
        <p:txBody>
          <a:bodyPr/>
          <a:lstStyle/>
          <a:p>
            <a:r>
              <a:rPr lang="en-US" dirty="0"/>
              <a:t>Word, slogan, or symbol </a:t>
            </a:r>
            <a:r>
              <a:rPr lang="en-IN" dirty="0"/>
              <a:t>that distinctively identifies a company, product, or service</a:t>
            </a:r>
            <a:endParaRPr lang="en-US" dirty="0"/>
          </a:p>
          <a:p>
            <a:r>
              <a:rPr lang="en-IN" dirty="0"/>
              <a:t>Renewable for an indefinite number of 10-year periods</a:t>
            </a:r>
          </a:p>
          <a:p>
            <a:r>
              <a:rPr lang="en-IN" dirty="0"/>
              <a:t>Capitalize legal, registration, and design fees </a:t>
            </a:r>
          </a:p>
          <a:p>
            <a:pPr lvl="1"/>
            <a:r>
              <a:rPr lang="en-US" dirty="0"/>
              <a:t>Advertising costs expensed as incurred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28</a:t>
            </a:fld>
            <a:endParaRPr lang="en-US" dirty="0"/>
          </a:p>
        </p:txBody>
      </p:sp>
    </p:spTree>
    <p:extLst>
      <p:ext uri="{BB962C8B-B14F-4D97-AF65-F5344CB8AC3E}">
        <p14:creationId xmlns:p14="http://schemas.microsoft.com/office/powerpoint/2010/main" val="7284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Franchises</a:t>
            </a:r>
          </a:p>
        </p:txBody>
      </p:sp>
      <p:sp>
        <p:nvSpPr>
          <p:cNvPr id="3" name="Content Placeholder 2"/>
          <p:cNvSpPr>
            <a:spLocks noGrp="1"/>
          </p:cNvSpPr>
          <p:nvPr>
            <p:ph idx="1"/>
          </p:nvPr>
        </p:nvSpPr>
        <p:spPr>
          <a:xfrm>
            <a:off x="809150" y="1291786"/>
            <a:ext cx="7955280" cy="4525963"/>
          </a:xfrm>
        </p:spPr>
        <p:txBody>
          <a:bodyPr/>
          <a:lstStyle/>
          <a:p>
            <a:r>
              <a:rPr lang="en-IN" dirty="0"/>
              <a:t>Local outlets that pay for the exclusive right to use the franchisor’s name and to sell its products </a:t>
            </a:r>
            <a:r>
              <a:rPr lang="en-US" dirty="0"/>
              <a:t>within a specified geographical area</a:t>
            </a:r>
          </a:p>
          <a:p>
            <a:r>
              <a:rPr lang="en-US" dirty="0"/>
              <a:t>The franchisee records the initial fee as an intangible asset</a:t>
            </a:r>
          </a:p>
          <a:p>
            <a:r>
              <a:rPr lang="en-US" dirty="0"/>
              <a:t>Additional periodic payments to the franchisor are usually expensed as incurred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29</a:t>
            </a:fld>
            <a:endParaRPr lang="en-US" dirty="0"/>
          </a:p>
        </p:txBody>
      </p:sp>
    </p:spTree>
    <p:extLst>
      <p:ext uri="{BB962C8B-B14F-4D97-AF65-F5344CB8AC3E}">
        <p14:creationId xmlns:p14="http://schemas.microsoft.com/office/powerpoint/2010/main" val="146366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44380" y="2158410"/>
            <a:ext cx="6760705" cy="438912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itle 3"/>
          <p:cNvSpPr>
            <a:spLocks noGrp="1"/>
          </p:cNvSpPr>
          <p:nvPr>
            <p:ph type="title"/>
          </p:nvPr>
        </p:nvSpPr>
        <p:spPr/>
        <p:txBody>
          <a:bodyPr>
            <a:noAutofit/>
          </a:bodyPr>
          <a:lstStyle/>
          <a:p>
            <a:r>
              <a:rPr lang="en-US" sz="3600" dirty="0"/>
              <a:t>Balance Sheet for Disney</a:t>
            </a:r>
          </a:p>
        </p:txBody>
      </p:sp>
      <p:sp>
        <p:nvSpPr>
          <p:cNvPr id="5" name="Text Placeholder 5"/>
          <p:cNvSpPr txBox="1">
            <a:spLocks/>
          </p:cNvSpPr>
          <p:nvPr/>
        </p:nvSpPr>
        <p:spPr>
          <a:xfrm>
            <a:off x="940070" y="3774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a:t>
            </a:r>
          </a:p>
        </p:txBody>
      </p:sp>
      <p:sp>
        <p:nvSpPr>
          <p:cNvPr id="7" name="Round Same Side Corner Rectangle 6"/>
          <p:cNvSpPr/>
          <p:nvPr/>
        </p:nvSpPr>
        <p:spPr>
          <a:xfrm>
            <a:off x="940070" y="1332926"/>
            <a:ext cx="6760705" cy="822960"/>
          </a:xfrm>
          <a:prstGeom prst="round2SameRect">
            <a:avLst>
              <a:gd name="adj1" fmla="val 33942"/>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8" name="TextBox 7"/>
          <p:cNvSpPr txBox="1"/>
          <p:nvPr/>
        </p:nvSpPr>
        <p:spPr>
          <a:xfrm>
            <a:off x="1159013" y="1311751"/>
            <a:ext cx="6470867" cy="830997"/>
          </a:xfrm>
          <a:prstGeom prst="rect">
            <a:avLst/>
          </a:prstGeom>
          <a:noFill/>
        </p:spPr>
        <p:txBody>
          <a:bodyPr wrap="square" rtlCol="0">
            <a:spAutoFit/>
          </a:bodyPr>
          <a:lstStyle/>
          <a:p>
            <a:pPr algn="ctr"/>
            <a:r>
              <a:rPr lang="en-US" sz="1600" b="1" dirty="0">
                <a:solidFill>
                  <a:schemeClr val="bg1"/>
                </a:solidFill>
              </a:rPr>
              <a:t>THE WALT DISNEY COMPANY</a:t>
            </a:r>
          </a:p>
          <a:p>
            <a:pPr algn="ctr"/>
            <a:r>
              <a:rPr lang="en-US" sz="1600" b="1" dirty="0">
                <a:solidFill>
                  <a:schemeClr val="bg1"/>
                </a:solidFill>
              </a:rPr>
              <a:t>Balance Sheet (partial) </a:t>
            </a:r>
          </a:p>
          <a:p>
            <a:pPr algn="ctr"/>
            <a:r>
              <a:rPr lang="en-US" sz="1600" dirty="0">
                <a:solidFill>
                  <a:schemeClr val="bg1"/>
                </a:solidFill>
              </a:rPr>
              <a:t>($ in thousands) 	</a:t>
            </a:r>
          </a:p>
        </p:txBody>
      </p:sp>
      <p:sp>
        <p:nvSpPr>
          <p:cNvPr id="9" name="TextBox 8"/>
          <p:cNvSpPr txBox="1"/>
          <p:nvPr/>
        </p:nvSpPr>
        <p:spPr>
          <a:xfrm>
            <a:off x="1322018" y="2140450"/>
            <a:ext cx="6557502" cy="4401205"/>
          </a:xfrm>
          <a:prstGeom prst="rect">
            <a:avLst/>
          </a:prstGeom>
          <a:noFill/>
        </p:spPr>
        <p:txBody>
          <a:bodyPr wrap="square" rtlCol="0">
            <a:spAutoFit/>
          </a:bodyPr>
          <a:lstStyle/>
          <a:p>
            <a:pPr>
              <a:tabLst>
                <a:tab pos="5830888" algn="r"/>
              </a:tabLst>
            </a:pPr>
            <a:r>
              <a:rPr lang="en-US" sz="1400" dirty="0"/>
              <a:t>Current assets</a:t>
            </a:r>
          </a:p>
          <a:p>
            <a:pPr>
              <a:tabLst>
                <a:tab pos="5830888" algn="r"/>
              </a:tabLst>
            </a:pPr>
            <a:r>
              <a:rPr lang="en-US" sz="1400" dirty="0"/>
              <a:t>    Cash and cash equivalents	$      5,418</a:t>
            </a:r>
          </a:p>
          <a:p>
            <a:pPr>
              <a:tabLst>
                <a:tab pos="5830888" algn="r"/>
              </a:tabLst>
            </a:pPr>
            <a:r>
              <a:rPr lang="en-US" sz="1400" dirty="0"/>
              <a:t>    Receivables 	15,481	</a:t>
            </a:r>
          </a:p>
          <a:p>
            <a:pPr>
              <a:tabLst>
                <a:tab pos="5830888" algn="r"/>
              </a:tabLst>
            </a:pPr>
            <a:r>
              <a:rPr lang="en-US" sz="1400" dirty="0"/>
              <a:t>    Inventories	1,649</a:t>
            </a:r>
          </a:p>
          <a:p>
            <a:pPr>
              <a:tabLst>
                <a:tab pos="5830888" algn="r"/>
              </a:tabLst>
            </a:pPr>
            <a:r>
              <a:rPr lang="en-US" sz="1400" dirty="0"/>
              <a:t>    Television costs and advances 	4,597	</a:t>
            </a:r>
          </a:p>
          <a:p>
            <a:pPr>
              <a:tabLst>
                <a:tab pos="5830888" algn="r"/>
              </a:tabLst>
            </a:pPr>
            <a:r>
              <a:rPr lang="en-US" sz="1400" dirty="0"/>
              <a:t>    Other current assets 	979	</a:t>
            </a:r>
          </a:p>
          <a:p>
            <a:pPr>
              <a:tabLst>
                <a:tab pos="5830888" algn="r"/>
              </a:tabLst>
            </a:pPr>
            <a:r>
              <a:rPr lang="en-US" sz="1400" dirty="0"/>
              <a:t>        Total current assets 	28,124</a:t>
            </a:r>
          </a:p>
          <a:p>
            <a:pPr>
              <a:tabLst>
                <a:tab pos="5830888" algn="r"/>
              </a:tabLst>
            </a:pPr>
            <a:r>
              <a:rPr lang="en-US" sz="1400" dirty="0"/>
              <a:t>Films and television costs	22,810</a:t>
            </a:r>
          </a:p>
          <a:p>
            <a:pPr>
              <a:tabLst>
                <a:tab pos="5830888" algn="r"/>
              </a:tabLst>
            </a:pPr>
            <a:r>
              <a:rPr lang="en-US" sz="1400" dirty="0"/>
              <a:t>Investments	3,224</a:t>
            </a:r>
          </a:p>
          <a:p>
            <a:pPr>
              <a:tabLst>
                <a:tab pos="5830888" algn="r"/>
              </a:tabLst>
            </a:pPr>
            <a:r>
              <a:rPr lang="en-US" sz="1400" dirty="0"/>
              <a:t>Parks, resorts and other property	</a:t>
            </a:r>
          </a:p>
          <a:p>
            <a:pPr>
              <a:tabLst>
                <a:tab pos="5830888" algn="r"/>
              </a:tabLst>
            </a:pPr>
            <a:r>
              <a:rPr lang="en-US" sz="1400" dirty="0"/>
              <a:t>    Attractions, buildings and equipment	58,589</a:t>
            </a:r>
          </a:p>
          <a:p>
            <a:pPr>
              <a:tabLst>
                <a:tab pos="5830888" algn="r"/>
              </a:tabLst>
            </a:pPr>
            <a:r>
              <a:rPr lang="en-US" sz="1400" dirty="0"/>
              <a:t>    Accumulated deprecation                                                                                   (32,415)</a:t>
            </a:r>
          </a:p>
          <a:p>
            <a:pPr>
              <a:tabLst>
                <a:tab pos="5830888" algn="r"/>
              </a:tabLst>
            </a:pPr>
            <a:r>
              <a:rPr lang="en-US" sz="1400" dirty="0"/>
              <a:t>	26,174</a:t>
            </a:r>
          </a:p>
          <a:p>
            <a:pPr>
              <a:tabLst>
                <a:tab pos="5830888" algn="r"/>
              </a:tabLst>
            </a:pPr>
            <a:r>
              <a:rPr lang="en-US" sz="1400" dirty="0"/>
              <a:t>    Projects in progress	4,264</a:t>
            </a:r>
          </a:p>
          <a:p>
            <a:pPr>
              <a:tabLst>
                <a:tab pos="5830888" algn="r"/>
              </a:tabLst>
            </a:pPr>
            <a:r>
              <a:rPr lang="en-US" sz="1400" dirty="0"/>
              <a:t>    Land	1,165</a:t>
            </a:r>
          </a:p>
          <a:p>
            <a:pPr>
              <a:tabLst>
                <a:tab pos="5830888" algn="r"/>
              </a:tabLst>
            </a:pPr>
            <a:r>
              <a:rPr lang="en-US" sz="1400" dirty="0"/>
              <a:t>	31,603</a:t>
            </a:r>
          </a:p>
          <a:p>
            <a:pPr>
              <a:tabLst>
                <a:tab pos="5830888" algn="r"/>
              </a:tabLst>
            </a:pPr>
            <a:r>
              <a:rPr lang="en-US" sz="1400" dirty="0"/>
              <a:t>Intangible assets, net 	23,215</a:t>
            </a:r>
          </a:p>
          <a:p>
            <a:pPr>
              <a:tabLst>
                <a:tab pos="5830888" algn="r"/>
              </a:tabLst>
            </a:pPr>
            <a:r>
              <a:rPr lang="en-US" sz="1400" dirty="0"/>
              <a:t>Goodwill	80,293	</a:t>
            </a:r>
          </a:p>
          <a:p>
            <a:pPr>
              <a:tabLst>
                <a:tab pos="5830888" algn="r"/>
              </a:tabLst>
            </a:pPr>
            <a:r>
              <a:rPr lang="en-US" sz="1400" dirty="0"/>
              <a:t>Other assets 	4,715	</a:t>
            </a:r>
          </a:p>
          <a:p>
            <a:pPr>
              <a:tabLst>
                <a:tab pos="5830888" algn="r"/>
              </a:tabLst>
            </a:pPr>
            <a:r>
              <a:rPr lang="en-US" sz="1400" b="1" dirty="0"/>
              <a:t>         Total assets 	$193,984	</a:t>
            </a:r>
          </a:p>
        </p:txBody>
      </p:sp>
      <p:cxnSp>
        <p:nvCxnSpPr>
          <p:cNvPr id="10" name="Straight Connector 9"/>
          <p:cNvCxnSpPr/>
          <p:nvPr/>
        </p:nvCxnSpPr>
        <p:spPr>
          <a:xfrm>
            <a:off x="6528760" y="3466223"/>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6538074" y="4741462"/>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6524414" y="6440860"/>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553314" y="6237060"/>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3895472-E624-448F-A465-DB3F4ED695D2}"/>
              </a:ext>
            </a:extLst>
          </p:cNvPr>
          <p:cNvCxnSpPr/>
          <p:nvPr/>
        </p:nvCxnSpPr>
        <p:spPr>
          <a:xfrm>
            <a:off x="6528760" y="6419940"/>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9F94B151-236B-4F32-BF03-C3C8EAF2A303}"/>
              </a:ext>
            </a:extLst>
          </p:cNvPr>
          <p:cNvSpPr/>
          <p:nvPr/>
        </p:nvSpPr>
        <p:spPr>
          <a:xfrm>
            <a:off x="1299158" y="3669030"/>
            <a:ext cx="6073192" cy="256032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A42E24DA-9B4E-41A2-BFDC-FCB848FF233E}"/>
              </a:ext>
            </a:extLst>
          </p:cNvPr>
          <p:cNvCxnSpPr/>
          <p:nvPr/>
        </p:nvCxnSpPr>
        <p:spPr>
          <a:xfrm>
            <a:off x="6553314" y="5373922"/>
            <a:ext cx="7315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5208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Goodwill</a:t>
            </a:r>
          </a:p>
        </p:txBody>
      </p:sp>
      <p:sp>
        <p:nvSpPr>
          <p:cNvPr id="3" name="Content Placeholder 2"/>
          <p:cNvSpPr>
            <a:spLocks noGrp="1"/>
          </p:cNvSpPr>
          <p:nvPr>
            <p:ph idx="1"/>
          </p:nvPr>
        </p:nvSpPr>
        <p:spPr>
          <a:xfrm>
            <a:off x="809150" y="1291786"/>
            <a:ext cx="7955280" cy="5180016"/>
          </a:xfrm>
        </p:spPr>
        <p:txBody>
          <a:bodyPr>
            <a:normAutofit/>
          </a:bodyPr>
          <a:lstStyle/>
          <a:p>
            <a:r>
              <a:rPr lang="en-US" sz="2800" dirty="0"/>
              <a:t>Goodwill is the portion of the purchase price that exceeds the fair value of </a:t>
            </a:r>
            <a:r>
              <a:rPr lang="en-US" sz="2800" b="1" dirty="0"/>
              <a:t>identifiable</a:t>
            </a:r>
            <a:r>
              <a:rPr lang="en-US" sz="2800" dirty="0"/>
              <a:t> net assets</a:t>
            </a:r>
          </a:p>
          <a:p>
            <a:r>
              <a:rPr lang="en-US" sz="2800" dirty="0"/>
              <a:t>Recorded only when one company acquires another company</a:t>
            </a:r>
            <a:endParaRPr lang="en-US" sz="2800" dirty="0">
              <a:solidFill>
                <a:srgbClr val="FF0000"/>
              </a:solidFill>
            </a:endParaRPr>
          </a:p>
          <a:p>
            <a:r>
              <a:rPr lang="en-US" sz="2800" b="1" dirty="0"/>
              <a:t>Net assets </a:t>
            </a:r>
            <a:r>
              <a:rPr lang="en-US" sz="2800" dirty="0"/>
              <a:t>= assets acquired less liabilities assumed</a:t>
            </a:r>
          </a:p>
          <a:p>
            <a:r>
              <a:rPr lang="en-US" sz="2800" dirty="0"/>
              <a:t>Most companies also create goodwill to some extent through advertising, employee training, and other efforts. However, as it does for other internally generated intangibles, a company must </a:t>
            </a:r>
            <a:r>
              <a:rPr lang="en-US" sz="2800" i="1" dirty="0"/>
              <a:t>expense</a:t>
            </a:r>
            <a:r>
              <a:rPr lang="en-US" sz="2800" dirty="0"/>
              <a:t> costs incurred in the internal generation of goodwill. </a:t>
            </a:r>
            <a:endParaRPr lang="en-US" sz="2800" dirty="0">
              <a:solidFill>
                <a:srgbClr val="FF0000"/>
              </a:solidFill>
            </a:endParaRPr>
          </a:p>
        </p:txBody>
      </p:sp>
      <p:sp>
        <p:nvSpPr>
          <p:cNvPr id="9" name="Footer Placeholder 8"/>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10" name="Slide Number Placeholder 9"/>
          <p:cNvSpPr>
            <a:spLocks noGrp="1"/>
          </p:cNvSpPr>
          <p:nvPr>
            <p:ph type="sldNum" sz="quarter" idx="12"/>
          </p:nvPr>
        </p:nvSpPr>
        <p:spPr/>
        <p:txBody>
          <a:bodyPr/>
          <a:lstStyle/>
          <a:p>
            <a:r>
              <a:rPr lang="en-US" dirty="0"/>
              <a:t>7-</a:t>
            </a:r>
            <a:fld id="{8A048DD7-39B4-434B-ACE7-68CA5B147A05}" type="slidenum">
              <a:rPr lang="en-US" smtClean="0"/>
              <a:t>30</a:t>
            </a:fld>
            <a:endParaRPr lang="en-US" dirty="0"/>
          </a:p>
        </p:txBody>
      </p:sp>
    </p:spTree>
    <p:extLst>
      <p:ext uri="{BB962C8B-B14F-4D97-AF65-F5344CB8AC3E}">
        <p14:creationId xmlns:p14="http://schemas.microsoft.com/office/powerpoint/2010/main" val="368267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261" y="3829450"/>
            <a:ext cx="6027313" cy="675091"/>
          </a:xfrm>
        </p:spPr>
        <p:txBody>
          <a:bodyPr>
            <a:normAutofit/>
          </a:bodyPr>
          <a:lstStyle/>
          <a:p>
            <a:r>
              <a:rPr lang="en-US" dirty="0"/>
              <a:t>Business Acquisition with Goodwill </a:t>
            </a:r>
          </a:p>
        </p:txBody>
      </p:sp>
      <p:sp>
        <p:nvSpPr>
          <p:cNvPr id="3" name="Text Placeholder 5"/>
          <p:cNvSpPr txBox="1">
            <a:spLocks/>
          </p:cNvSpPr>
          <p:nvPr/>
        </p:nvSpPr>
        <p:spPr>
          <a:xfrm>
            <a:off x="373488" y="3893882"/>
            <a:ext cx="3013656" cy="399415"/>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7–7</a:t>
            </a:r>
          </a:p>
        </p:txBody>
      </p:sp>
      <p:sp>
        <p:nvSpPr>
          <p:cNvPr id="11" name="TextBox 10">
            <a:extLst>
              <a:ext uri="{FF2B5EF4-FFF2-40B4-BE49-F238E27FC236}">
                <a16:creationId xmlns:a16="http://schemas.microsoft.com/office/drawing/2014/main" id="{1EFC0D82-9433-42CA-B8F1-341F71E0EBF0}"/>
              </a:ext>
            </a:extLst>
          </p:cNvPr>
          <p:cNvSpPr txBox="1"/>
          <p:nvPr/>
        </p:nvSpPr>
        <p:spPr>
          <a:xfrm>
            <a:off x="777116" y="1005840"/>
            <a:ext cx="7955280" cy="1315745"/>
          </a:xfrm>
          <a:prstGeom prst="rect">
            <a:avLst/>
          </a:prstGeom>
          <a:noFill/>
        </p:spPr>
        <p:txBody>
          <a:bodyPr wrap="square" rtlCol="0">
            <a:spAutoFit/>
          </a:bodyPr>
          <a:lstStyle/>
          <a:p>
            <a:r>
              <a:rPr lang="en-US" sz="2650" dirty="0">
                <a:solidFill>
                  <a:srgbClr val="1D5F76"/>
                </a:solidFill>
              </a:rPr>
              <a:t>Allied Foods acquires Ritz Produce by paying $36 million in cash. The fair values of Ritz Produce’s identifiable assets and liabilities are as follows ($ in millions):</a:t>
            </a:r>
          </a:p>
        </p:txBody>
      </p:sp>
      <p:sp>
        <p:nvSpPr>
          <p:cNvPr id="23" name="Title 1">
            <a:extLst>
              <a:ext uri="{FF2B5EF4-FFF2-40B4-BE49-F238E27FC236}">
                <a16:creationId xmlns:a16="http://schemas.microsoft.com/office/drawing/2014/main" id="{03FDB36C-D080-4FBC-A353-628A0B110A1A}"/>
              </a:ext>
            </a:extLst>
          </p:cNvPr>
          <p:cNvSpPr txBox="1">
            <a:spLocks/>
          </p:cNvSpPr>
          <p:nvPr/>
        </p:nvSpPr>
        <p:spPr>
          <a:xfrm>
            <a:off x="876515" y="429768"/>
            <a:ext cx="7955280" cy="585854"/>
          </a:xfrm>
          <a:prstGeom prst="rect">
            <a:avLst/>
          </a:prstGeom>
        </p:spPr>
        <p:txBody>
          <a:bodyPr lIns="0" tIns="0" rIns="0" bIns="0" anchor="t" anchorCtr="0">
            <a:normAutofit lnSpcReduction="10000"/>
          </a:bodyPr>
          <a:lst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a:lstStyle>
          <a:p>
            <a:r>
              <a:rPr lang="en-US" sz="4000" dirty="0"/>
              <a:t>Recording Goodwill  (1 of 2)</a:t>
            </a:r>
          </a:p>
        </p:txBody>
      </p:sp>
      <p:sp>
        <p:nvSpPr>
          <p:cNvPr id="9" name="Rounded Rectangle 3">
            <a:extLst>
              <a:ext uri="{FF2B5EF4-FFF2-40B4-BE49-F238E27FC236}">
                <a16:creationId xmlns:a16="http://schemas.microsoft.com/office/drawing/2014/main" id="{196A24B8-6293-47BE-8FD4-A24F6F3E6AB9}"/>
              </a:ext>
            </a:extLst>
          </p:cNvPr>
          <p:cNvSpPr/>
          <p:nvPr/>
        </p:nvSpPr>
        <p:spPr>
          <a:xfrm>
            <a:off x="2252761" y="4310114"/>
            <a:ext cx="4369107" cy="2293631"/>
          </a:xfrm>
          <a:prstGeom prst="roundRect">
            <a:avLst>
              <a:gd name="adj" fmla="val 12455"/>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2" name="Rounded Rectangle 3">
            <a:extLst>
              <a:ext uri="{FF2B5EF4-FFF2-40B4-BE49-F238E27FC236}">
                <a16:creationId xmlns:a16="http://schemas.microsoft.com/office/drawing/2014/main" id="{A2405EF8-24C7-4FBB-BD2E-7401499ED4E8}"/>
              </a:ext>
            </a:extLst>
          </p:cNvPr>
          <p:cNvSpPr/>
          <p:nvPr/>
        </p:nvSpPr>
        <p:spPr>
          <a:xfrm>
            <a:off x="1967023" y="2377151"/>
            <a:ext cx="5348177" cy="1364564"/>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graphicFrame>
        <p:nvGraphicFramePr>
          <p:cNvPr id="13" name="Table 8">
            <a:extLst>
              <a:ext uri="{FF2B5EF4-FFF2-40B4-BE49-F238E27FC236}">
                <a16:creationId xmlns:a16="http://schemas.microsoft.com/office/drawing/2014/main" id="{3CAC2818-ED43-4184-8A07-E520E4D64962}"/>
              </a:ext>
            </a:extLst>
          </p:cNvPr>
          <p:cNvGraphicFramePr>
            <a:graphicFrameLocks noGrp="1"/>
          </p:cNvGraphicFramePr>
          <p:nvPr>
            <p:extLst>
              <p:ext uri="{D42A27DB-BD31-4B8C-83A1-F6EECF244321}">
                <p14:modId xmlns:p14="http://schemas.microsoft.com/office/powerpoint/2010/main" val="2676714516"/>
              </p:ext>
            </p:extLst>
          </p:nvPr>
        </p:nvGraphicFramePr>
        <p:xfrm>
          <a:off x="2142460" y="2464886"/>
          <a:ext cx="5029200" cy="1219200"/>
        </p:xfrm>
        <a:graphic>
          <a:graphicData uri="http://schemas.openxmlformats.org/drawingml/2006/table">
            <a:tbl>
              <a:tblPr firstRow="1" bandRow="1">
                <a:tableStyleId>{2D5ABB26-0587-4C30-8999-92F81FD0307C}</a:tableStyleId>
              </a:tblPr>
              <a:tblGrid>
                <a:gridCol w="1920240">
                  <a:extLst>
                    <a:ext uri="{9D8B030D-6E8A-4147-A177-3AD203B41FA5}">
                      <a16:colId xmlns:a16="http://schemas.microsoft.com/office/drawing/2014/main" val="3693080591"/>
                    </a:ext>
                  </a:extLst>
                </a:gridCol>
                <a:gridCol w="457200">
                  <a:extLst>
                    <a:ext uri="{9D8B030D-6E8A-4147-A177-3AD203B41FA5}">
                      <a16:colId xmlns:a16="http://schemas.microsoft.com/office/drawing/2014/main" val="1066350788"/>
                    </a:ext>
                  </a:extLst>
                </a:gridCol>
                <a:gridCol w="2194560">
                  <a:extLst>
                    <a:ext uri="{9D8B030D-6E8A-4147-A177-3AD203B41FA5}">
                      <a16:colId xmlns:a16="http://schemas.microsoft.com/office/drawing/2014/main" val="1656113113"/>
                    </a:ext>
                  </a:extLst>
                </a:gridCol>
                <a:gridCol w="457200">
                  <a:extLst>
                    <a:ext uri="{9D8B030D-6E8A-4147-A177-3AD203B41FA5}">
                      <a16:colId xmlns:a16="http://schemas.microsoft.com/office/drawing/2014/main" val="3072402197"/>
                    </a:ext>
                  </a:extLst>
                </a:gridCol>
              </a:tblGrid>
              <a:tr h="274320">
                <a:tc>
                  <a:txBody>
                    <a:bodyPr/>
                    <a:lstStyle/>
                    <a:p>
                      <a:r>
                        <a:rPr lang="en-US" sz="1400" dirty="0"/>
                        <a:t>Accounts receivable</a:t>
                      </a:r>
                    </a:p>
                  </a:txBody>
                  <a:tcPr/>
                </a:tc>
                <a:tc>
                  <a:txBody>
                    <a:bodyPr/>
                    <a:lstStyle/>
                    <a:p>
                      <a:pPr algn="r"/>
                      <a:r>
                        <a:rPr lang="en-US" sz="1400" u="none" dirty="0"/>
                        <a:t>$10</a:t>
                      </a:r>
                    </a:p>
                  </a:txBody>
                  <a:tcPr/>
                </a:tc>
                <a:tc>
                  <a:txBody>
                    <a:bodyPr/>
                    <a:lstStyle/>
                    <a:p>
                      <a:pPr algn="l"/>
                      <a:r>
                        <a:rPr lang="en-US" sz="1400" u="none" dirty="0"/>
                        <a:t>Accounts payable</a:t>
                      </a:r>
                    </a:p>
                  </a:txBody>
                  <a:tcPr/>
                </a:tc>
                <a:tc>
                  <a:txBody>
                    <a:bodyPr/>
                    <a:lstStyle/>
                    <a:p>
                      <a:pPr algn="r"/>
                      <a:r>
                        <a:rPr lang="en-US" sz="1400" u="none" dirty="0"/>
                        <a:t>$ 9</a:t>
                      </a:r>
                    </a:p>
                  </a:txBody>
                  <a:tcPr/>
                </a:tc>
                <a:extLst>
                  <a:ext uri="{0D108BD9-81ED-4DB2-BD59-A6C34878D82A}">
                    <a16:rowId xmlns:a16="http://schemas.microsoft.com/office/drawing/2014/main" val="3817893482"/>
                  </a:ext>
                </a:extLst>
              </a:tr>
              <a:tr h="274320">
                <a:tc>
                  <a:txBody>
                    <a:bodyPr/>
                    <a:lstStyle/>
                    <a:p>
                      <a:r>
                        <a:rPr lang="en-US" sz="1400" dirty="0"/>
                        <a:t>Equipment</a:t>
                      </a:r>
                    </a:p>
                  </a:txBody>
                  <a:tcPr/>
                </a:tc>
                <a:tc>
                  <a:txBody>
                    <a:bodyPr/>
                    <a:lstStyle/>
                    <a:p>
                      <a:pPr algn="r"/>
                      <a:r>
                        <a:rPr lang="en-US" sz="1400" u="none" dirty="0"/>
                        <a:t>32</a:t>
                      </a:r>
                    </a:p>
                  </a:txBody>
                  <a:tcPr/>
                </a:tc>
                <a:tc>
                  <a:txBody>
                    <a:bodyPr/>
                    <a:lstStyle/>
                    <a:p>
                      <a:pPr algn="l"/>
                      <a:r>
                        <a:rPr lang="en-US" sz="1400" u="none" dirty="0"/>
                        <a:t>Long-term notes payable</a:t>
                      </a:r>
                    </a:p>
                  </a:txBody>
                  <a:tcPr/>
                </a:tc>
                <a:tc>
                  <a:txBody>
                    <a:bodyPr/>
                    <a:lstStyle/>
                    <a:p>
                      <a:pPr algn="r"/>
                      <a:r>
                        <a:rPr lang="en-US" sz="1400" u="none" dirty="0"/>
                        <a:t>15</a:t>
                      </a:r>
                    </a:p>
                  </a:txBody>
                  <a:tcPr/>
                </a:tc>
                <a:extLst>
                  <a:ext uri="{0D108BD9-81ED-4DB2-BD59-A6C34878D82A}">
                    <a16:rowId xmlns:a16="http://schemas.microsoft.com/office/drawing/2014/main" val="3650168973"/>
                  </a:ext>
                </a:extLst>
              </a:tr>
              <a:tr h="274320">
                <a:tc>
                  <a:txBody>
                    <a:bodyPr/>
                    <a:lstStyle/>
                    <a:p>
                      <a:r>
                        <a:rPr lang="en-US" sz="1400" dirty="0"/>
                        <a:t>Patent</a:t>
                      </a:r>
                    </a:p>
                  </a:txBody>
                  <a:tcPr/>
                </a:tc>
                <a:tc>
                  <a:txBody>
                    <a:bodyPr/>
                    <a:lstStyle/>
                    <a:p>
                      <a:pPr algn="r"/>
                      <a:r>
                        <a:rPr lang="en-US" sz="1400" u="none" dirty="0"/>
                        <a:t>    8</a:t>
                      </a:r>
                    </a:p>
                  </a:txBody>
                  <a:tcPr/>
                </a:tc>
                <a:tc>
                  <a:txBody>
                    <a:bodyPr/>
                    <a:lstStyle/>
                    <a:p>
                      <a:pPr algn="r"/>
                      <a:endParaRPr lang="en-US" sz="1400" u="none" dirty="0"/>
                    </a:p>
                  </a:txBody>
                  <a:tcPr/>
                </a:tc>
                <a:tc>
                  <a:txBody>
                    <a:bodyPr/>
                    <a:lstStyle/>
                    <a:p>
                      <a:pPr algn="r"/>
                      <a:endParaRPr lang="en-US" sz="1400" u="none" dirty="0"/>
                    </a:p>
                  </a:txBody>
                  <a:tcPr/>
                </a:tc>
                <a:extLst>
                  <a:ext uri="{0D108BD9-81ED-4DB2-BD59-A6C34878D82A}">
                    <a16:rowId xmlns:a16="http://schemas.microsoft.com/office/drawing/2014/main" val="280339452"/>
                  </a:ext>
                </a:extLst>
              </a:tr>
              <a:tr h="274320">
                <a:tc>
                  <a:txBody>
                    <a:bodyPr/>
                    <a:lstStyle/>
                    <a:p>
                      <a:r>
                        <a:rPr lang="en-US" sz="1400" dirty="0"/>
                        <a:t>Total fair value of assets</a:t>
                      </a:r>
                    </a:p>
                  </a:txBody>
                  <a:tcPr/>
                </a:tc>
                <a:tc>
                  <a:txBody>
                    <a:bodyPr/>
                    <a:lstStyle/>
                    <a:p>
                      <a:pPr algn="r"/>
                      <a:r>
                        <a:rPr lang="en-US" sz="1400" u="none" baseline="0" dirty="0"/>
                        <a:t>$50</a:t>
                      </a:r>
                    </a:p>
                  </a:txBody>
                  <a:tcPr/>
                </a:tc>
                <a:tc>
                  <a:txBody>
                    <a:bodyPr/>
                    <a:lstStyle/>
                    <a:p>
                      <a:pPr algn="l"/>
                      <a:r>
                        <a:rPr lang="en-US" sz="1400" u="none" baseline="0" dirty="0"/>
                        <a:t>Total fair value of liabilities</a:t>
                      </a:r>
                    </a:p>
                  </a:txBody>
                  <a:tcPr/>
                </a:tc>
                <a:tc>
                  <a:txBody>
                    <a:bodyPr/>
                    <a:lstStyle/>
                    <a:p>
                      <a:pPr algn="r"/>
                      <a:r>
                        <a:rPr lang="en-US" sz="1400" u="none" baseline="0" dirty="0"/>
                        <a:t>$24</a:t>
                      </a:r>
                    </a:p>
                  </a:txBody>
                  <a:tcPr/>
                </a:tc>
                <a:extLst>
                  <a:ext uri="{0D108BD9-81ED-4DB2-BD59-A6C34878D82A}">
                    <a16:rowId xmlns:a16="http://schemas.microsoft.com/office/drawing/2014/main" val="2392953256"/>
                  </a:ext>
                </a:extLst>
              </a:tr>
            </a:tbl>
          </a:graphicData>
        </a:graphic>
      </p:graphicFrame>
      <p:cxnSp>
        <p:nvCxnSpPr>
          <p:cNvPr id="14" name="Straight Connector 13">
            <a:extLst>
              <a:ext uri="{FF2B5EF4-FFF2-40B4-BE49-F238E27FC236}">
                <a16:creationId xmlns:a16="http://schemas.microsoft.com/office/drawing/2014/main" id="{641E7DBE-0789-40F4-B79C-693C75DF014A}"/>
              </a:ext>
            </a:extLst>
          </p:cNvPr>
          <p:cNvCxnSpPr/>
          <p:nvPr/>
        </p:nvCxnSpPr>
        <p:spPr>
          <a:xfrm>
            <a:off x="6834614" y="3671062"/>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D2B2181-E3B3-4479-91B8-E64D4DAE4D87}"/>
              </a:ext>
            </a:extLst>
          </p:cNvPr>
          <p:cNvCxnSpPr/>
          <p:nvPr/>
        </p:nvCxnSpPr>
        <p:spPr>
          <a:xfrm>
            <a:off x="4166184" y="3684085"/>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CEE9D0B0-D954-4363-8A60-2912F1FB67A0}"/>
              </a:ext>
            </a:extLst>
          </p:cNvPr>
          <p:cNvGrpSpPr/>
          <p:nvPr/>
        </p:nvGrpSpPr>
        <p:grpSpPr>
          <a:xfrm>
            <a:off x="4156260" y="3354572"/>
            <a:ext cx="2940969" cy="291559"/>
            <a:chOff x="4156260" y="3460899"/>
            <a:chExt cx="2940969" cy="291559"/>
          </a:xfrm>
        </p:grpSpPr>
        <p:cxnSp>
          <p:nvCxnSpPr>
            <p:cNvPr id="17" name="Straight Connector 16">
              <a:extLst>
                <a:ext uri="{FF2B5EF4-FFF2-40B4-BE49-F238E27FC236}">
                  <a16:creationId xmlns:a16="http://schemas.microsoft.com/office/drawing/2014/main" id="{E01ED738-81A2-4F2C-83F2-3567A2E31D3C}"/>
                </a:ext>
              </a:extLst>
            </p:cNvPr>
            <p:cNvCxnSpPr/>
            <p:nvPr/>
          </p:nvCxnSpPr>
          <p:spPr>
            <a:xfrm>
              <a:off x="4156260" y="3471528"/>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8DBFE71E-6E20-49C9-8FAD-5AEB346EFC93}"/>
                </a:ext>
              </a:extLst>
            </p:cNvPr>
            <p:cNvCxnSpPr/>
            <p:nvPr/>
          </p:nvCxnSpPr>
          <p:spPr>
            <a:xfrm>
              <a:off x="6821853" y="3460899"/>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CD4ADC1-ED77-491C-91FD-80E010B4A4E7}"/>
                </a:ext>
              </a:extLst>
            </p:cNvPr>
            <p:cNvCxnSpPr/>
            <p:nvPr/>
          </p:nvCxnSpPr>
          <p:spPr>
            <a:xfrm>
              <a:off x="6822909" y="3742695"/>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06E669B-E8FC-4452-A1E2-6B6B517A9F3B}"/>
                </a:ext>
              </a:extLst>
            </p:cNvPr>
            <p:cNvCxnSpPr/>
            <p:nvPr/>
          </p:nvCxnSpPr>
          <p:spPr>
            <a:xfrm>
              <a:off x="4162995" y="3752458"/>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aphicFrame>
        <p:nvGraphicFramePr>
          <p:cNvPr id="21" name="Table 8">
            <a:extLst>
              <a:ext uri="{FF2B5EF4-FFF2-40B4-BE49-F238E27FC236}">
                <a16:creationId xmlns:a16="http://schemas.microsoft.com/office/drawing/2014/main" id="{6F39FD3B-EDCE-4E98-B0BE-3A95565C5D64}"/>
              </a:ext>
            </a:extLst>
          </p:cNvPr>
          <p:cNvGraphicFramePr>
            <a:graphicFrameLocks noGrp="1"/>
          </p:cNvGraphicFramePr>
          <p:nvPr>
            <p:extLst>
              <p:ext uri="{D42A27DB-BD31-4B8C-83A1-F6EECF244321}">
                <p14:modId xmlns:p14="http://schemas.microsoft.com/office/powerpoint/2010/main" val="3721005345"/>
              </p:ext>
            </p:extLst>
          </p:nvPr>
        </p:nvGraphicFramePr>
        <p:xfrm>
          <a:off x="2434107" y="4310116"/>
          <a:ext cx="4032092" cy="1971782"/>
        </p:xfrm>
        <a:graphic>
          <a:graphicData uri="http://schemas.openxmlformats.org/drawingml/2006/table">
            <a:tbl>
              <a:tblPr firstRow="1" bandRow="1">
                <a:tableStyleId>{2D5ABB26-0587-4C30-8999-92F81FD0307C}</a:tableStyleId>
              </a:tblPr>
              <a:tblGrid>
                <a:gridCol w="2849301">
                  <a:extLst>
                    <a:ext uri="{9D8B030D-6E8A-4147-A177-3AD203B41FA5}">
                      <a16:colId xmlns:a16="http://schemas.microsoft.com/office/drawing/2014/main" val="3693080591"/>
                    </a:ext>
                  </a:extLst>
                </a:gridCol>
                <a:gridCol w="632960">
                  <a:extLst>
                    <a:ext uri="{9D8B030D-6E8A-4147-A177-3AD203B41FA5}">
                      <a16:colId xmlns:a16="http://schemas.microsoft.com/office/drawing/2014/main" val="1066350788"/>
                    </a:ext>
                  </a:extLst>
                </a:gridCol>
                <a:gridCol w="549831">
                  <a:extLst>
                    <a:ext uri="{9D8B030D-6E8A-4147-A177-3AD203B41FA5}">
                      <a16:colId xmlns:a16="http://schemas.microsoft.com/office/drawing/2014/main" val="3072402197"/>
                    </a:ext>
                  </a:extLst>
                </a:gridCol>
              </a:tblGrid>
              <a:tr h="279766">
                <a:tc>
                  <a:txBody>
                    <a:bodyPr/>
                    <a:lstStyle/>
                    <a:p>
                      <a:r>
                        <a:rPr lang="en-US" sz="1400" dirty="0"/>
                        <a:t>($ in millions)</a:t>
                      </a:r>
                    </a:p>
                  </a:txBody>
                  <a:tcPr/>
                </a:tc>
                <a:tc>
                  <a:txBody>
                    <a:bodyPr/>
                    <a:lstStyle/>
                    <a:p>
                      <a:pPr algn="r"/>
                      <a:endParaRPr lang="en-US" sz="1400" u="none" dirty="0"/>
                    </a:p>
                  </a:txBody>
                  <a:tcPr/>
                </a:tc>
                <a:tc>
                  <a:txBody>
                    <a:bodyPr/>
                    <a:lstStyle/>
                    <a:p>
                      <a:pPr algn="r"/>
                      <a:endParaRPr lang="en-US" sz="1400" u="none" dirty="0"/>
                    </a:p>
                  </a:txBody>
                  <a:tcPr/>
                </a:tc>
                <a:extLst>
                  <a:ext uri="{0D108BD9-81ED-4DB2-BD59-A6C34878D82A}">
                    <a16:rowId xmlns:a16="http://schemas.microsoft.com/office/drawing/2014/main" val="3817893482"/>
                  </a:ext>
                </a:extLst>
              </a:tr>
              <a:tr h="279766">
                <a:tc>
                  <a:txBody>
                    <a:bodyPr/>
                    <a:lstStyle/>
                    <a:p>
                      <a:r>
                        <a:rPr lang="en-US" sz="1400" dirty="0"/>
                        <a:t>Purchase price</a:t>
                      </a:r>
                    </a:p>
                  </a:txBody>
                  <a:tcPr/>
                </a:tc>
                <a:tc>
                  <a:txBody>
                    <a:bodyPr/>
                    <a:lstStyle/>
                    <a:p>
                      <a:pPr algn="r"/>
                      <a:endParaRPr lang="en-US" sz="1400" u="none"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u="none" dirty="0"/>
                        <a:t>$36</a:t>
                      </a:r>
                    </a:p>
                  </a:txBody>
                  <a:tcPr/>
                </a:tc>
                <a:extLst>
                  <a:ext uri="{0D108BD9-81ED-4DB2-BD59-A6C34878D82A}">
                    <a16:rowId xmlns:a16="http://schemas.microsoft.com/office/drawing/2014/main" val="3650168973"/>
                  </a:ext>
                </a:extLst>
              </a:tr>
              <a:tr h="373501">
                <a:tc>
                  <a:txBody>
                    <a:bodyPr/>
                    <a:lstStyle/>
                    <a:p>
                      <a:r>
                        <a:rPr lang="en-US" sz="1400" dirty="0"/>
                        <a:t>Less: Fair value of assets acquired</a:t>
                      </a:r>
                    </a:p>
                  </a:txBody>
                  <a:tcPr/>
                </a:tc>
                <a:tc>
                  <a:txBody>
                    <a:bodyPr/>
                    <a:lstStyle/>
                    <a:p>
                      <a:pPr algn="r"/>
                      <a:r>
                        <a:rPr lang="en-US" sz="1400" u="none" dirty="0"/>
                        <a:t>$50</a:t>
                      </a:r>
                    </a:p>
                  </a:txBody>
                  <a:tcPr/>
                </a:tc>
                <a:tc>
                  <a:txBody>
                    <a:bodyPr/>
                    <a:lstStyle/>
                    <a:p>
                      <a:pPr algn="r"/>
                      <a:endParaRPr lang="en-US" sz="1400" u="none" dirty="0"/>
                    </a:p>
                  </a:txBody>
                  <a:tcPr/>
                </a:tc>
                <a:extLst>
                  <a:ext uri="{0D108BD9-81ED-4DB2-BD59-A6C34878D82A}">
                    <a16:rowId xmlns:a16="http://schemas.microsoft.com/office/drawing/2014/main" val="3262851723"/>
                  </a:ext>
                </a:extLst>
              </a:tr>
              <a:tr h="373487">
                <a:tc>
                  <a:txBody>
                    <a:bodyPr/>
                    <a:lstStyle/>
                    <a:p>
                      <a:r>
                        <a:rPr lang="en-US" sz="1400" dirty="0"/>
                        <a:t>Less: Fair value of liabilities assumed</a:t>
                      </a:r>
                    </a:p>
                  </a:txBody>
                  <a:tcPr/>
                </a:tc>
                <a:tc>
                  <a:txBody>
                    <a:bodyPr/>
                    <a:lstStyle/>
                    <a:p>
                      <a:pPr algn="r"/>
                      <a:r>
                        <a:rPr lang="en-US" sz="1400" u="sng" dirty="0"/>
                        <a:t>(24)</a:t>
                      </a:r>
                    </a:p>
                  </a:txBody>
                  <a:tcPr/>
                </a:tc>
                <a:tc>
                  <a:txBody>
                    <a:bodyPr/>
                    <a:lstStyle/>
                    <a:p>
                      <a:pPr algn="r"/>
                      <a:endParaRPr lang="en-US" sz="1400" u="sng" dirty="0"/>
                    </a:p>
                  </a:txBody>
                  <a:tcPr/>
                </a:tc>
                <a:extLst>
                  <a:ext uri="{0D108BD9-81ED-4DB2-BD59-A6C34878D82A}">
                    <a16:rowId xmlns:a16="http://schemas.microsoft.com/office/drawing/2014/main" val="1981301808"/>
                  </a:ext>
                </a:extLst>
              </a:tr>
              <a:tr h="310394">
                <a:tc>
                  <a:txBody>
                    <a:bodyPr/>
                    <a:lstStyle/>
                    <a:p>
                      <a:r>
                        <a:rPr lang="en-US" sz="1400" dirty="0"/>
                        <a:t>   Fair value of identifiable net assets</a:t>
                      </a:r>
                    </a:p>
                  </a:txBody>
                  <a:tcPr/>
                </a:tc>
                <a:tc>
                  <a:txBody>
                    <a:bodyPr/>
                    <a:lstStyle/>
                    <a:p>
                      <a:pPr algn="r"/>
                      <a:endParaRPr lang="en-US" sz="1400" u="sng" dirty="0"/>
                    </a:p>
                  </a:txBody>
                  <a:tcPr/>
                </a:tc>
                <a:tc>
                  <a: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US" sz="1400" u="sng" dirty="0"/>
                        <a:t>(26)</a:t>
                      </a:r>
                    </a:p>
                  </a:txBody>
                  <a:tcPr/>
                </a:tc>
                <a:extLst>
                  <a:ext uri="{0D108BD9-81ED-4DB2-BD59-A6C34878D82A}">
                    <a16:rowId xmlns:a16="http://schemas.microsoft.com/office/drawing/2014/main" val="2126065860"/>
                  </a:ext>
                </a:extLst>
              </a:tr>
              <a:tr h="279766">
                <a:tc>
                  <a:txBody>
                    <a:bodyPr/>
                    <a:lstStyle/>
                    <a:p>
                      <a:r>
                        <a:rPr lang="en-US" sz="1400" b="1" dirty="0">
                          <a:solidFill>
                            <a:srgbClr val="FF0000"/>
                          </a:solidFill>
                        </a:rPr>
                        <a:t>Goodwill</a:t>
                      </a:r>
                    </a:p>
                  </a:txBody>
                  <a:tcPr/>
                </a:tc>
                <a:tc>
                  <a:txBody>
                    <a:bodyPr/>
                    <a:lstStyle/>
                    <a:p>
                      <a:pPr algn="r"/>
                      <a:endParaRPr lang="en-US" sz="1400" b="1" u="none" baseline="0" dirty="0">
                        <a:solidFill>
                          <a:srgbClr val="FF0000"/>
                        </a:solidFill>
                      </a:endParaRPr>
                    </a:p>
                  </a:txBody>
                  <a:tcPr/>
                </a:tc>
                <a:tc>
                  <a:txBody>
                    <a:bodyPr/>
                    <a:lstStyle/>
                    <a:p>
                      <a:pPr algn="r"/>
                      <a:r>
                        <a:rPr lang="en-US" sz="1400" b="1" u="none" baseline="0" dirty="0">
                          <a:solidFill>
                            <a:srgbClr val="FF0000"/>
                          </a:solidFill>
                        </a:rPr>
                        <a:t>$10</a:t>
                      </a:r>
                    </a:p>
                  </a:txBody>
                  <a:tcPr/>
                </a:tc>
                <a:extLst>
                  <a:ext uri="{0D108BD9-81ED-4DB2-BD59-A6C34878D82A}">
                    <a16:rowId xmlns:a16="http://schemas.microsoft.com/office/drawing/2014/main" val="2392953256"/>
                  </a:ext>
                </a:extLst>
              </a:tr>
            </a:tbl>
          </a:graphicData>
        </a:graphic>
      </p:graphicFrame>
      <p:cxnSp>
        <p:nvCxnSpPr>
          <p:cNvPr id="22" name="Straight Connector 21">
            <a:extLst>
              <a:ext uri="{FF2B5EF4-FFF2-40B4-BE49-F238E27FC236}">
                <a16:creationId xmlns:a16="http://schemas.microsoft.com/office/drawing/2014/main" id="{07BA48B4-FA0C-446E-ADC2-9229F86C4CD8}"/>
              </a:ext>
            </a:extLst>
          </p:cNvPr>
          <p:cNvCxnSpPr/>
          <p:nvPr/>
        </p:nvCxnSpPr>
        <p:spPr>
          <a:xfrm>
            <a:off x="6121695" y="6372482"/>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E1135A8-F57A-4786-B38F-63E268B8B673}"/>
              </a:ext>
            </a:extLst>
          </p:cNvPr>
          <p:cNvCxnSpPr/>
          <p:nvPr/>
        </p:nvCxnSpPr>
        <p:spPr>
          <a:xfrm>
            <a:off x="6114605" y="6307134"/>
            <a:ext cx="274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085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EFC0D82-9433-42CA-B8F1-341F71E0EBF0}"/>
              </a:ext>
            </a:extLst>
          </p:cNvPr>
          <p:cNvSpPr txBox="1"/>
          <p:nvPr/>
        </p:nvSpPr>
        <p:spPr>
          <a:xfrm>
            <a:off x="777116" y="1280160"/>
            <a:ext cx="7955280" cy="584775"/>
          </a:xfrm>
          <a:prstGeom prst="rect">
            <a:avLst/>
          </a:prstGeom>
          <a:noFill/>
        </p:spPr>
        <p:txBody>
          <a:bodyPr wrap="square" rtlCol="0">
            <a:spAutoFit/>
          </a:bodyPr>
          <a:lstStyle/>
          <a:p>
            <a:r>
              <a:rPr lang="en-US" sz="3200" dirty="0">
                <a:solidFill>
                  <a:srgbClr val="1D5F76"/>
                </a:solidFill>
              </a:rPr>
              <a:t>Allied Foods records the acquisition as follows:</a:t>
            </a:r>
          </a:p>
        </p:txBody>
      </p:sp>
      <p:sp>
        <p:nvSpPr>
          <p:cNvPr id="23" name="Title 1">
            <a:extLst>
              <a:ext uri="{FF2B5EF4-FFF2-40B4-BE49-F238E27FC236}">
                <a16:creationId xmlns:a16="http://schemas.microsoft.com/office/drawing/2014/main" id="{03FDB36C-D080-4FBC-A353-628A0B110A1A}"/>
              </a:ext>
            </a:extLst>
          </p:cNvPr>
          <p:cNvSpPr txBox="1">
            <a:spLocks/>
          </p:cNvSpPr>
          <p:nvPr/>
        </p:nvSpPr>
        <p:spPr>
          <a:xfrm>
            <a:off x="876515" y="429768"/>
            <a:ext cx="7955280" cy="585854"/>
          </a:xfrm>
          <a:prstGeom prst="rect">
            <a:avLst/>
          </a:prstGeom>
        </p:spPr>
        <p:txBody>
          <a:bodyPr lIns="0" tIns="0" rIns="0" bIns="0" anchor="t" anchorCtr="0">
            <a:normAutofit lnSpcReduction="10000"/>
          </a:bodyPr>
          <a:lst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a:lstStyle>
          <a:p>
            <a:r>
              <a:rPr lang="en-US" sz="4000" dirty="0"/>
              <a:t>Recording Goodwill  (2 of 2)</a:t>
            </a:r>
          </a:p>
        </p:txBody>
      </p:sp>
      <p:sp>
        <p:nvSpPr>
          <p:cNvPr id="21" name="Rectangle 20">
            <a:extLst>
              <a:ext uri="{FF2B5EF4-FFF2-40B4-BE49-F238E27FC236}">
                <a16:creationId xmlns:a16="http://schemas.microsoft.com/office/drawing/2014/main" id="{C8A1DC5D-04BB-45AB-923F-46F805EF8F49}"/>
              </a:ext>
            </a:extLst>
          </p:cNvPr>
          <p:cNvSpPr/>
          <p:nvPr/>
        </p:nvSpPr>
        <p:spPr>
          <a:xfrm>
            <a:off x="786717" y="2015419"/>
            <a:ext cx="8045078" cy="310896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7" name="TextBox 26">
            <a:extLst>
              <a:ext uri="{FF2B5EF4-FFF2-40B4-BE49-F238E27FC236}">
                <a16:creationId xmlns:a16="http://schemas.microsoft.com/office/drawing/2014/main" id="{14954386-B03F-45C0-A734-819EC25EC33E}"/>
              </a:ext>
            </a:extLst>
          </p:cNvPr>
          <p:cNvSpPr txBox="1">
            <a:spLocks noChangeArrowheads="1"/>
          </p:cNvSpPr>
          <p:nvPr/>
        </p:nvSpPr>
        <p:spPr bwMode="auto">
          <a:xfrm>
            <a:off x="1064675" y="2029248"/>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December 31</a:t>
            </a:r>
            <a:r>
              <a:rPr lang="en-US" sz="2400" b="1" dirty="0">
                <a:latin typeface="Calibri" pitchFamily="34" charset="0"/>
              </a:rPr>
              <a:t>  								</a:t>
            </a:r>
            <a:r>
              <a:rPr lang="en-US" sz="2400" dirty="0">
                <a:latin typeface="Calibri" pitchFamily="34" charset="0"/>
              </a:rPr>
              <a:t>Debit		Credit</a:t>
            </a:r>
            <a:endParaRPr lang="en-US" sz="2400" dirty="0"/>
          </a:p>
        </p:txBody>
      </p:sp>
      <p:sp>
        <p:nvSpPr>
          <p:cNvPr id="28" name="TextBox 27">
            <a:extLst>
              <a:ext uri="{FF2B5EF4-FFF2-40B4-BE49-F238E27FC236}">
                <a16:creationId xmlns:a16="http://schemas.microsoft.com/office/drawing/2014/main" id="{68156915-028D-4C88-B3CB-1062FAC408A9}"/>
              </a:ext>
            </a:extLst>
          </p:cNvPr>
          <p:cNvSpPr txBox="1">
            <a:spLocks noChangeArrowheads="1"/>
          </p:cNvSpPr>
          <p:nvPr/>
        </p:nvSpPr>
        <p:spPr bwMode="auto">
          <a:xfrm>
            <a:off x="1116295" y="2402562"/>
            <a:ext cx="7677510" cy="6370975"/>
          </a:xfrm>
          <a:prstGeom prst="rect">
            <a:avLst/>
          </a:prstGeom>
          <a:noFill/>
          <a:ln w="9525">
            <a:noFill/>
            <a:miter lim="800000"/>
            <a:headEnd/>
            <a:tailEnd/>
          </a:ln>
        </p:spPr>
        <p:txBody>
          <a:bodyPr wrap="square">
            <a:spAutoFit/>
          </a:bodyPr>
          <a:lstStyle/>
          <a:p>
            <a:r>
              <a:rPr lang="en-US" sz="2400" b="1" dirty="0">
                <a:latin typeface="Calibri" pitchFamily="34" charset="0"/>
              </a:rPr>
              <a:t>Accounts receivable </a:t>
            </a:r>
            <a:r>
              <a:rPr lang="en-US" sz="2400" dirty="0"/>
              <a:t>(at fair value) </a:t>
            </a:r>
            <a:r>
              <a:rPr lang="en-US" sz="2400" dirty="0">
                <a:latin typeface="Calibri" pitchFamily="34" charset="0"/>
              </a:rPr>
              <a:t>…...</a:t>
            </a:r>
            <a:r>
              <a:rPr lang="en-US" sz="2400" b="1" dirty="0">
                <a:latin typeface="Calibri" pitchFamily="34" charset="0"/>
              </a:rPr>
              <a:t>	  10 </a:t>
            </a:r>
          </a:p>
          <a:p>
            <a:r>
              <a:rPr lang="en-US" sz="2400" b="1" dirty="0">
                <a:latin typeface="Calibri" pitchFamily="34" charset="0"/>
              </a:rPr>
              <a:t>Equipment </a:t>
            </a:r>
            <a:r>
              <a:rPr lang="en-US" sz="2400" dirty="0"/>
              <a:t>(at fair value) </a:t>
            </a:r>
            <a:r>
              <a:rPr lang="en-US" sz="2400" dirty="0">
                <a:latin typeface="Calibri" pitchFamily="34" charset="0"/>
              </a:rPr>
              <a:t>……………….…  </a:t>
            </a:r>
            <a:r>
              <a:rPr lang="en-US" sz="2400" b="1" dirty="0">
                <a:latin typeface="Calibri" pitchFamily="34" charset="0"/>
              </a:rPr>
              <a:t>	  32 </a:t>
            </a:r>
          </a:p>
          <a:p>
            <a:r>
              <a:rPr lang="en-US" sz="2400" b="1" dirty="0">
                <a:latin typeface="Calibri" pitchFamily="34" charset="0"/>
              </a:rPr>
              <a:t>Patent </a:t>
            </a:r>
            <a:r>
              <a:rPr lang="en-US" sz="2400" dirty="0"/>
              <a:t>(at fair value) </a:t>
            </a:r>
            <a:r>
              <a:rPr lang="en-US" sz="2400" dirty="0">
                <a:latin typeface="Calibri" pitchFamily="34" charset="0"/>
              </a:rPr>
              <a:t>…………………..……..</a:t>
            </a:r>
            <a:r>
              <a:rPr lang="en-US" sz="2400" b="1" dirty="0">
                <a:latin typeface="Calibri" pitchFamily="34" charset="0"/>
              </a:rPr>
              <a:t>	    8 </a:t>
            </a:r>
          </a:p>
          <a:p>
            <a:r>
              <a:rPr lang="en-US" sz="2400" b="1" dirty="0">
                <a:solidFill>
                  <a:srgbClr val="FF0000"/>
                </a:solidFill>
                <a:latin typeface="Calibri" pitchFamily="34" charset="0"/>
              </a:rPr>
              <a:t>Goodwill </a:t>
            </a:r>
            <a:r>
              <a:rPr lang="en-US" sz="2400" dirty="0">
                <a:solidFill>
                  <a:srgbClr val="FF0000"/>
                </a:solidFill>
              </a:rPr>
              <a:t>(remaining purchase price)</a:t>
            </a:r>
            <a:r>
              <a:rPr lang="en-US" sz="2400" dirty="0">
                <a:solidFill>
                  <a:srgbClr val="FF0000"/>
                </a:solidFill>
                <a:latin typeface="Calibri" pitchFamily="34" charset="0"/>
              </a:rPr>
              <a:t>…  </a:t>
            </a:r>
            <a:r>
              <a:rPr lang="en-US" sz="2400" b="1" dirty="0">
                <a:solidFill>
                  <a:srgbClr val="FF0000"/>
                </a:solidFill>
                <a:latin typeface="Calibri" pitchFamily="34" charset="0"/>
              </a:rPr>
              <a:t>	  10 </a:t>
            </a:r>
          </a:p>
          <a:p>
            <a:r>
              <a:rPr lang="en-US" sz="2400" b="1" dirty="0">
                <a:latin typeface="Calibri" pitchFamily="34" charset="0"/>
              </a:rPr>
              <a:t>	Accounts payable </a:t>
            </a:r>
            <a:r>
              <a:rPr lang="en-US" sz="2400" dirty="0"/>
              <a:t>(at fair value)</a:t>
            </a:r>
            <a:r>
              <a:rPr lang="en-US" sz="2400" dirty="0">
                <a:latin typeface="Calibri" pitchFamily="34" charset="0"/>
              </a:rPr>
              <a:t>…..</a:t>
            </a:r>
            <a:r>
              <a:rPr lang="en-US" sz="2400" b="1" dirty="0">
                <a:latin typeface="Calibri" pitchFamily="34" charset="0"/>
              </a:rPr>
              <a:t>				    9 </a:t>
            </a:r>
          </a:p>
          <a:p>
            <a:r>
              <a:rPr lang="en-US" sz="2400" b="1" dirty="0">
                <a:latin typeface="Calibri" pitchFamily="34" charset="0"/>
              </a:rPr>
              <a:t>	Notes payable </a:t>
            </a:r>
            <a:r>
              <a:rPr lang="en-US" sz="2400" dirty="0"/>
              <a:t>(at fair value) </a:t>
            </a:r>
            <a:r>
              <a:rPr lang="en-US" sz="2400" dirty="0">
                <a:latin typeface="Calibri" pitchFamily="34" charset="0"/>
              </a:rPr>
              <a:t>………			  </a:t>
            </a:r>
            <a:r>
              <a:rPr lang="en-US" sz="2400" b="1" dirty="0">
                <a:latin typeface="Calibri" pitchFamily="34" charset="0"/>
              </a:rPr>
              <a:t>	  15 </a:t>
            </a:r>
          </a:p>
          <a:p>
            <a:r>
              <a:rPr lang="en-US" sz="2400" b="1" dirty="0">
                <a:latin typeface="Calibri" pitchFamily="34" charset="0"/>
              </a:rPr>
              <a:t>	Cash </a:t>
            </a:r>
            <a:r>
              <a:rPr lang="en-US" sz="2400" dirty="0"/>
              <a:t>(at purchase price) </a:t>
            </a:r>
            <a:r>
              <a:rPr lang="en-US" sz="2400" dirty="0">
                <a:latin typeface="Calibri" pitchFamily="34" charset="0"/>
              </a:rPr>
              <a:t>……………..</a:t>
            </a:r>
            <a:r>
              <a:rPr lang="en-US" sz="2400" b="1" dirty="0">
                <a:latin typeface="Calibri" pitchFamily="34" charset="0"/>
              </a:rPr>
              <a:t>				  36 </a:t>
            </a:r>
          </a:p>
          <a:p>
            <a:endParaRPr lang="en-US" sz="2400" b="1" dirty="0">
              <a:latin typeface="Calibri" pitchFamily="34" charset="0"/>
            </a:endParaRPr>
          </a:p>
          <a:p>
            <a:endParaRPr lang="en-US" sz="2400" b="1" dirty="0">
              <a:latin typeface="Calibri" pitchFamily="34" charset="0"/>
            </a:endParaRPr>
          </a:p>
          <a:p>
            <a:endParaRPr lang="en-US" sz="2400" b="1" dirty="0">
              <a:latin typeface="Calibri" pitchFamily="34" charset="0"/>
            </a:endParaRPr>
          </a:p>
          <a:p>
            <a:endParaRPr lang="en-US" sz="2400" b="1" dirty="0">
              <a:latin typeface="Calibri" pitchFamily="34" charset="0"/>
            </a:endParaRPr>
          </a:p>
          <a:p>
            <a:endParaRPr lang="en-US" sz="2400" b="1" dirty="0">
              <a:latin typeface="Calibri" pitchFamily="34" charset="0"/>
            </a:endParaRPr>
          </a:p>
          <a:p>
            <a:endParaRPr lang="en-US" sz="2400" b="1" dirty="0">
              <a:latin typeface="Calibri" pitchFamily="34" charset="0"/>
            </a:endParaRPr>
          </a:p>
          <a:p>
            <a:endParaRPr lang="en-US" sz="2400" b="1" dirty="0">
              <a:latin typeface="Calibri" pitchFamily="34" charset="0"/>
            </a:endParaRPr>
          </a:p>
          <a:p>
            <a:endParaRPr lang="en-US" sz="2400" b="1" dirty="0">
              <a:latin typeface="Calibri" pitchFamily="34" charset="0"/>
            </a:endParaRPr>
          </a:p>
          <a:p>
            <a:endParaRPr lang="en-US" sz="2400" b="1" dirty="0">
              <a:latin typeface="Calibri" pitchFamily="34" charset="0"/>
            </a:endParaRPr>
          </a:p>
          <a:p>
            <a:r>
              <a:rPr lang="en-US" sz="2400" i="1" dirty="0">
                <a:latin typeface="Calibri" pitchFamily="34" charset="0"/>
              </a:rPr>
              <a:t>	</a:t>
            </a:r>
            <a:r>
              <a:rPr lang="en-US" sz="2000" i="1" dirty="0">
                <a:latin typeface="Calibri" pitchFamily="34" charset="0"/>
              </a:rPr>
              <a:t>(Depreciate equipment; $300 = $1,200 ÷ 4 years)</a:t>
            </a:r>
            <a:r>
              <a:rPr lang="en-US" sz="2000" b="1" dirty="0">
                <a:latin typeface="Calibri" pitchFamily="34" charset="0"/>
              </a:rPr>
              <a:t>	</a:t>
            </a:r>
            <a:endParaRPr lang="en-US" sz="2000" b="1" u="sng" dirty="0"/>
          </a:p>
        </p:txBody>
      </p:sp>
      <p:cxnSp>
        <p:nvCxnSpPr>
          <p:cNvPr id="29" name="Straight Connector 28">
            <a:extLst>
              <a:ext uri="{FF2B5EF4-FFF2-40B4-BE49-F238E27FC236}">
                <a16:creationId xmlns:a16="http://schemas.microsoft.com/office/drawing/2014/main" id="{C9E8E62F-9C29-4A97-9A3C-3DEB76C94464}"/>
              </a:ext>
            </a:extLst>
          </p:cNvPr>
          <p:cNvCxnSpPr>
            <a:cxnSpLocks/>
          </p:cNvCxnSpPr>
          <p:nvPr/>
        </p:nvCxnSpPr>
        <p:spPr>
          <a:xfrm>
            <a:off x="6106323" y="2422651"/>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7D0BD81-3065-46E5-B412-63B805144F9F}"/>
              </a:ext>
            </a:extLst>
          </p:cNvPr>
          <p:cNvCxnSpPr>
            <a:cxnSpLocks/>
          </p:cNvCxnSpPr>
          <p:nvPr/>
        </p:nvCxnSpPr>
        <p:spPr>
          <a:xfrm>
            <a:off x="7501013" y="2425354"/>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8AEB58A-F194-4DD3-A7BF-5387BBFDB0CC}"/>
              </a:ext>
            </a:extLst>
          </p:cNvPr>
          <p:cNvCxnSpPr>
            <a:cxnSpLocks/>
          </p:cNvCxnSpPr>
          <p:nvPr/>
        </p:nvCxnSpPr>
        <p:spPr>
          <a:xfrm>
            <a:off x="1116295" y="2402563"/>
            <a:ext cx="175197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496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80170"/>
            <a:ext cx="7955280" cy="687123"/>
          </a:xfrm>
        </p:spPr>
        <p:txBody>
          <a:bodyPr>
            <a:normAutofit/>
          </a:bodyPr>
          <a:lstStyle/>
          <a:p>
            <a:r>
              <a:rPr lang="en-US" sz="4400" dirty="0"/>
              <a:t>Key Point</a:t>
            </a:r>
            <a:endParaRPr lang="en-US" dirty="0"/>
          </a:p>
        </p:txBody>
      </p:sp>
      <p:sp>
        <p:nvSpPr>
          <p:cNvPr id="4" name="TextBox 3">
            <a:extLst>
              <a:ext uri="{FF2B5EF4-FFF2-40B4-BE49-F238E27FC236}">
                <a16:creationId xmlns:a16="http://schemas.microsoft.com/office/drawing/2014/main" id="{46D0C20F-E5B5-4DFD-8D1C-CE423E6698E4}"/>
              </a:ext>
            </a:extLst>
          </p:cNvPr>
          <p:cNvSpPr txBox="1"/>
          <p:nvPr/>
        </p:nvSpPr>
        <p:spPr>
          <a:xfrm>
            <a:off x="914400" y="1627377"/>
            <a:ext cx="7955280" cy="2332946"/>
          </a:xfrm>
          <a:prstGeom prst="rect">
            <a:avLst/>
          </a:prstGeom>
          <a:noFill/>
        </p:spPr>
        <p:txBody>
          <a:bodyPr wrap="square">
            <a:spAutoFit/>
          </a:bodyPr>
          <a:lstStyle/>
          <a:p>
            <a:pPr marL="342900" indent="-342900">
              <a:spcBef>
                <a:spcPct val="20000"/>
              </a:spcBef>
              <a:buFont typeface="Arial"/>
              <a:buChar char="•"/>
            </a:pPr>
            <a:r>
              <a:rPr lang="en-US" sz="2800" dirty="0">
                <a:solidFill>
                  <a:srgbClr val="1D5F76"/>
                </a:solidFill>
              </a:rPr>
              <a:t>Intangible assets have no physical substance and generally represent exclusive rights that provide benefits to owners. </a:t>
            </a:r>
          </a:p>
          <a:p>
            <a:pPr marL="342900" indent="-342900">
              <a:spcBef>
                <a:spcPct val="20000"/>
              </a:spcBef>
              <a:buFont typeface="Arial"/>
              <a:buChar char="•"/>
            </a:pPr>
            <a:r>
              <a:rPr lang="en-US" sz="2800" dirty="0">
                <a:solidFill>
                  <a:srgbClr val="1D5F76"/>
                </a:solidFill>
              </a:rPr>
              <a:t>Common types include patents, copyrights, trademarks, franchises, and goodwill.</a:t>
            </a:r>
          </a:p>
        </p:txBody>
      </p:sp>
    </p:spTree>
    <p:extLst>
      <p:ext uri="{BB962C8B-B14F-4D97-AF65-F5344CB8AC3E}">
        <p14:creationId xmlns:p14="http://schemas.microsoft.com/office/powerpoint/2010/main" val="329921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dirty="0"/>
              <a:t>Which of the following is an exclusive right to manufacture a product or to use a process?</a:t>
            </a:r>
          </a:p>
          <a:p>
            <a:pPr>
              <a:buAutoNum type="alphaLcPeriod"/>
            </a:pPr>
            <a:r>
              <a:rPr lang="en-US" dirty="0"/>
              <a:t>Trademark</a:t>
            </a:r>
          </a:p>
          <a:p>
            <a:pPr>
              <a:buAutoNum type="alphaLcPeriod"/>
            </a:pPr>
            <a:r>
              <a:rPr lang="en-US" dirty="0"/>
              <a:t>Patent</a:t>
            </a:r>
          </a:p>
          <a:p>
            <a:pPr>
              <a:buAutoNum type="alphaLcPeriod" startAt="3"/>
            </a:pPr>
            <a:r>
              <a:rPr lang="en-US" dirty="0"/>
              <a:t>Copyright</a:t>
            </a:r>
          </a:p>
          <a:p>
            <a:pPr>
              <a:buAutoNum type="alphaLcPeriod" startAt="3"/>
            </a:pPr>
            <a:r>
              <a:rPr lang="en-US" dirty="0"/>
              <a:t>Goodwill</a:t>
            </a:r>
          </a:p>
        </p:txBody>
      </p:sp>
      <p:sp>
        <p:nvSpPr>
          <p:cNvPr id="4" name="Title 3"/>
          <p:cNvSpPr>
            <a:spLocks noGrp="1"/>
          </p:cNvSpPr>
          <p:nvPr>
            <p:ph type="title"/>
          </p:nvPr>
        </p:nvSpPr>
        <p:spPr>
          <a:xfrm>
            <a:off x="936943" y="429768"/>
            <a:ext cx="7922577" cy="799257"/>
          </a:xfrm>
        </p:spPr>
        <p:txBody>
          <a:bodyPr/>
          <a:lstStyle/>
          <a:p>
            <a:r>
              <a:rPr lang="en-US" dirty="0"/>
              <a:t>Concept Check 7–2</a:t>
            </a:r>
          </a:p>
        </p:txBody>
      </p:sp>
      <p:sp>
        <p:nvSpPr>
          <p:cNvPr id="6" name="Oval 5"/>
          <p:cNvSpPr/>
          <p:nvPr/>
        </p:nvSpPr>
        <p:spPr bwMode="auto">
          <a:xfrm>
            <a:off x="855398" y="3429000"/>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36943" y="5112711"/>
            <a:ext cx="7406640" cy="1200329"/>
          </a:xfrm>
          <a:prstGeom prst="rect">
            <a:avLst/>
          </a:prstGeom>
          <a:solidFill>
            <a:srgbClr val="FFFFD1"/>
          </a:solidFill>
          <a:ln w="6350">
            <a:solidFill>
              <a:schemeClr val="tx1"/>
            </a:solidFill>
          </a:ln>
        </p:spPr>
        <p:txBody>
          <a:bodyPr wrap="square" rtlCol="0">
            <a:spAutoFit/>
          </a:bodyPr>
          <a:lstStyle/>
          <a:p>
            <a:r>
              <a:rPr lang="en-US" sz="2400" dirty="0"/>
              <a:t>A patent is an exclusive right to manufacture a product or to use a process. The U.S. Patent and Trademark Office grants this right for a period of 20 years.</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34</a:t>
            </a:fld>
            <a:endParaRPr lang="en-US" dirty="0"/>
          </a:p>
        </p:txBody>
      </p:sp>
    </p:spTree>
    <p:extLst>
      <p:ext uri="{BB962C8B-B14F-4D97-AF65-F5344CB8AC3E}">
        <p14:creationId xmlns:p14="http://schemas.microsoft.com/office/powerpoint/2010/main" val="198733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LO7–3</a:t>
            </a:r>
            <a:r>
              <a:rPr lang="en-US" dirty="0"/>
              <a:t>	Describe the accounting treatment of expenditures after acquisition.</a:t>
            </a:r>
          </a:p>
          <a:p>
            <a:endParaRPr lang="en-US" dirty="0"/>
          </a:p>
        </p:txBody>
      </p:sp>
      <p:sp>
        <p:nvSpPr>
          <p:cNvPr id="4" name="Title 3"/>
          <p:cNvSpPr>
            <a:spLocks noGrp="1"/>
          </p:cNvSpPr>
          <p:nvPr>
            <p:ph type="title"/>
          </p:nvPr>
        </p:nvSpPr>
        <p:spPr/>
        <p:txBody>
          <a:bodyPr/>
          <a:lstStyle/>
          <a:p>
            <a:r>
              <a:rPr lang="en-US" dirty="0"/>
              <a:t>Learning Objective 3</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35</a:t>
            </a:fld>
            <a:endParaRPr lang="en-US" dirty="0"/>
          </a:p>
        </p:txBody>
      </p:sp>
    </p:spTree>
    <p:extLst>
      <p:ext uri="{BB962C8B-B14F-4D97-AF65-F5344CB8AC3E}">
        <p14:creationId xmlns:p14="http://schemas.microsoft.com/office/powerpoint/2010/main" val="3243495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Expenditures After Acquisition</a:t>
            </a:r>
          </a:p>
        </p:txBody>
      </p:sp>
      <p:sp>
        <p:nvSpPr>
          <p:cNvPr id="3" name="Content Placeholder 2"/>
          <p:cNvSpPr>
            <a:spLocks noGrp="1"/>
          </p:cNvSpPr>
          <p:nvPr>
            <p:ph idx="1"/>
          </p:nvPr>
        </p:nvSpPr>
        <p:spPr>
          <a:xfrm>
            <a:off x="809150" y="1291787"/>
            <a:ext cx="7955280" cy="2670614"/>
          </a:xfrm>
        </p:spPr>
        <p:txBody>
          <a:bodyPr>
            <a:normAutofit/>
          </a:bodyPr>
          <a:lstStyle/>
          <a:p>
            <a:r>
              <a:rPr lang="en-US" dirty="0"/>
              <a:t>Over the life of a long-term asset, the owners often incur additional expenditures associated with the asset.</a:t>
            </a:r>
          </a:p>
          <a:p>
            <a:r>
              <a:rPr lang="en-US" dirty="0"/>
              <a:t>For all expenditures </a:t>
            </a:r>
            <a:r>
              <a:rPr lang="en-US" b="1" dirty="0"/>
              <a:t>after acquisition</a:t>
            </a:r>
            <a:r>
              <a:rPr lang="en-US" dirty="0"/>
              <a:t>:</a:t>
            </a:r>
          </a:p>
        </p:txBody>
      </p:sp>
      <p:sp>
        <p:nvSpPr>
          <p:cNvPr id="4" name="AutoShape 17"/>
          <p:cNvSpPr>
            <a:spLocks noChangeArrowheads="1"/>
          </p:cNvSpPr>
          <p:nvPr/>
        </p:nvSpPr>
        <p:spPr bwMode="auto">
          <a:xfrm>
            <a:off x="1524000" y="4829165"/>
            <a:ext cx="1755648"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Expense</a:t>
            </a:r>
          </a:p>
        </p:txBody>
      </p:sp>
      <p:sp>
        <p:nvSpPr>
          <p:cNvPr id="5" name="AutoShape 19"/>
          <p:cNvSpPr>
            <a:spLocks noChangeArrowheads="1"/>
          </p:cNvSpPr>
          <p:nvPr/>
        </p:nvSpPr>
        <p:spPr bwMode="auto">
          <a:xfrm>
            <a:off x="5030846" y="4829165"/>
            <a:ext cx="3046354"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If it benefits </a:t>
            </a:r>
            <a:r>
              <a:rPr lang="en-US" sz="2400" b="1" kern="0" dirty="0">
                <a:solidFill>
                  <a:srgbClr val="FFFFFF"/>
                </a:solidFill>
                <a:latin typeface="Arial" charset="0"/>
              </a:rPr>
              <a:t>only</a:t>
            </a:r>
            <a:r>
              <a:rPr lang="en-US" sz="2400" kern="0" dirty="0">
                <a:solidFill>
                  <a:srgbClr val="FFFFFF"/>
                </a:solidFill>
                <a:latin typeface="Arial" charset="0"/>
              </a:rPr>
              <a:t> </a:t>
            </a:r>
            <a:br>
              <a:rPr lang="en-US" sz="2400" kern="0" dirty="0">
                <a:solidFill>
                  <a:srgbClr val="FFFFFF"/>
                </a:solidFill>
                <a:latin typeface="Arial" charset="0"/>
              </a:rPr>
            </a:br>
            <a:r>
              <a:rPr lang="en-US" sz="2400" kern="0" dirty="0">
                <a:solidFill>
                  <a:srgbClr val="FFFFFF"/>
                </a:solidFill>
                <a:latin typeface="Arial" charset="0"/>
              </a:rPr>
              <a:t>the current period</a:t>
            </a:r>
          </a:p>
        </p:txBody>
      </p:sp>
      <p:cxnSp>
        <p:nvCxnSpPr>
          <p:cNvPr id="9" name="Straight Arrow Connector 8"/>
          <p:cNvCxnSpPr/>
          <p:nvPr/>
        </p:nvCxnSpPr>
        <p:spPr>
          <a:xfrm>
            <a:off x="3432048" y="5248265"/>
            <a:ext cx="1444752" cy="0"/>
          </a:xfrm>
          <a:prstGeom prst="straightConnector1">
            <a:avLst/>
          </a:prstGeom>
          <a:ln w="508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AutoShape 17"/>
          <p:cNvSpPr>
            <a:spLocks noChangeArrowheads="1"/>
          </p:cNvSpPr>
          <p:nvPr/>
        </p:nvSpPr>
        <p:spPr bwMode="auto">
          <a:xfrm>
            <a:off x="1524000" y="3572739"/>
            <a:ext cx="1755648"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Capitalize</a:t>
            </a:r>
          </a:p>
        </p:txBody>
      </p:sp>
      <p:sp>
        <p:nvSpPr>
          <p:cNvPr id="11" name="AutoShape 19"/>
          <p:cNvSpPr>
            <a:spLocks noChangeArrowheads="1"/>
          </p:cNvSpPr>
          <p:nvPr/>
        </p:nvSpPr>
        <p:spPr bwMode="auto">
          <a:xfrm>
            <a:off x="5030846" y="3572739"/>
            <a:ext cx="3046354"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If it benefits</a:t>
            </a:r>
            <a:br>
              <a:rPr lang="en-US" sz="2400" kern="0" dirty="0">
                <a:solidFill>
                  <a:srgbClr val="FFFFFF"/>
                </a:solidFill>
                <a:latin typeface="Arial" charset="0"/>
              </a:rPr>
            </a:br>
            <a:r>
              <a:rPr lang="en-US" sz="2400" b="1" kern="0" dirty="0">
                <a:solidFill>
                  <a:srgbClr val="FFFFFF"/>
                </a:solidFill>
                <a:latin typeface="Arial" charset="0"/>
              </a:rPr>
              <a:t>future</a:t>
            </a:r>
            <a:r>
              <a:rPr lang="en-US" sz="2400" kern="0" dirty="0">
                <a:solidFill>
                  <a:srgbClr val="FFFFFF"/>
                </a:solidFill>
                <a:latin typeface="Arial" charset="0"/>
              </a:rPr>
              <a:t> periods</a:t>
            </a:r>
          </a:p>
        </p:txBody>
      </p:sp>
      <p:cxnSp>
        <p:nvCxnSpPr>
          <p:cNvPr id="12" name="Straight Arrow Connector 11"/>
          <p:cNvCxnSpPr/>
          <p:nvPr/>
        </p:nvCxnSpPr>
        <p:spPr>
          <a:xfrm>
            <a:off x="3432048" y="3991839"/>
            <a:ext cx="1444752" cy="0"/>
          </a:xfrm>
          <a:prstGeom prst="straightConnector1">
            <a:avLst/>
          </a:prstGeom>
          <a:ln w="508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13" name="Slide Number Placeholder 12"/>
          <p:cNvSpPr>
            <a:spLocks noGrp="1"/>
          </p:cNvSpPr>
          <p:nvPr>
            <p:ph type="sldNum" sz="quarter" idx="12"/>
          </p:nvPr>
        </p:nvSpPr>
        <p:spPr/>
        <p:txBody>
          <a:bodyPr/>
          <a:lstStyle/>
          <a:p>
            <a:r>
              <a:rPr lang="en-US" dirty="0"/>
              <a:t>7-</a:t>
            </a:r>
            <a:fld id="{8A048DD7-39B4-434B-ACE7-68CA5B147A05}" type="slidenum">
              <a:rPr lang="en-US" smtClean="0"/>
              <a:t>36</a:t>
            </a:fld>
            <a:endParaRPr lang="en-US" dirty="0"/>
          </a:p>
        </p:txBody>
      </p:sp>
      <p:sp>
        <p:nvSpPr>
          <p:cNvPr id="15" name="Content Placeholder 2"/>
          <p:cNvSpPr txBox="1">
            <a:spLocks/>
          </p:cNvSpPr>
          <p:nvPr/>
        </p:nvSpPr>
        <p:spPr>
          <a:xfrm>
            <a:off x="2123093" y="4429291"/>
            <a:ext cx="557462" cy="416270"/>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or</a:t>
            </a:r>
          </a:p>
        </p:txBody>
      </p:sp>
    </p:spTree>
    <p:extLst>
      <p:ext uri="{BB962C8B-B14F-4D97-AF65-F5344CB8AC3E}">
        <p14:creationId xmlns:p14="http://schemas.microsoft.com/office/powerpoint/2010/main" val="99544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 grpId="0" animBg="1"/>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785795" y="1553185"/>
            <a:ext cx="7702615" cy="4531647"/>
          </a:xfrm>
          <a:prstGeom prst="roundRect">
            <a:avLst>
              <a:gd name="adj" fmla="val 5652"/>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969140" y="1745587"/>
            <a:ext cx="1773515" cy="4085221"/>
          </a:xfrm>
          <a:prstGeom prst="rect">
            <a:avLst/>
          </a:prstGeom>
          <a:noFill/>
        </p:spPr>
        <p:txBody>
          <a:bodyPr wrap="square" rtlCol="0">
            <a:spAutoFit/>
          </a:bodyPr>
          <a:lstStyle/>
          <a:p>
            <a:pPr>
              <a:lnSpc>
                <a:spcPct val="90000"/>
              </a:lnSpc>
            </a:pPr>
            <a:r>
              <a:rPr lang="en-US" sz="1600" b="1" dirty="0"/>
              <a:t>Type of </a:t>
            </a:r>
          </a:p>
          <a:p>
            <a:pPr>
              <a:lnSpc>
                <a:spcPct val="90000"/>
              </a:lnSpc>
            </a:pPr>
            <a:r>
              <a:rPr lang="en-US" sz="1600" b="1" dirty="0"/>
              <a:t>Expenditure</a:t>
            </a:r>
          </a:p>
          <a:p>
            <a:pPr>
              <a:lnSpc>
                <a:spcPct val="90000"/>
              </a:lnSpc>
            </a:pPr>
            <a:endParaRPr lang="en-US" sz="1600" dirty="0"/>
          </a:p>
          <a:p>
            <a:pPr>
              <a:lnSpc>
                <a:spcPct val="90000"/>
              </a:lnSpc>
            </a:pPr>
            <a:r>
              <a:rPr lang="en-US" sz="1600" dirty="0"/>
              <a:t>Repairs and</a:t>
            </a:r>
          </a:p>
          <a:p>
            <a:pPr>
              <a:lnSpc>
                <a:spcPct val="90000"/>
              </a:lnSpc>
            </a:pPr>
            <a:r>
              <a:rPr lang="en-US" sz="1600" dirty="0"/>
              <a:t>maintenance</a:t>
            </a:r>
          </a:p>
          <a:p>
            <a:pPr>
              <a:lnSpc>
                <a:spcPct val="90000"/>
              </a:lnSpc>
            </a:pPr>
            <a:endParaRPr lang="en-US" sz="1600" dirty="0"/>
          </a:p>
          <a:p>
            <a:pPr>
              <a:lnSpc>
                <a:spcPct val="90000"/>
              </a:lnSpc>
            </a:pPr>
            <a:r>
              <a:rPr lang="en-US" sz="1600" dirty="0"/>
              <a:t>Repairs and</a:t>
            </a:r>
          </a:p>
          <a:p>
            <a:pPr>
              <a:lnSpc>
                <a:spcPct val="90000"/>
              </a:lnSpc>
            </a:pPr>
            <a:r>
              <a:rPr lang="en-US" sz="1600" dirty="0"/>
              <a:t>maintenance</a:t>
            </a:r>
          </a:p>
          <a:p>
            <a:pPr>
              <a:lnSpc>
                <a:spcPct val="90000"/>
              </a:lnSpc>
            </a:pPr>
            <a:endParaRPr lang="en-US" sz="1600" dirty="0"/>
          </a:p>
          <a:p>
            <a:pPr>
              <a:lnSpc>
                <a:spcPct val="90000"/>
              </a:lnSpc>
            </a:pPr>
            <a:r>
              <a:rPr lang="en-US" sz="1600" dirty="0"/>
              <a:t>Additions</a:t>
            </a:r>
          </a:p>
          <a:p>
            <a:pPr>
              <a:lnSpc>
                <a:spcPct val="90000"/>
              </a:lnSpc>
            </a:pPr>
            <a:endParaRPr lang="en-US" sz="1600" dirty="0"/>
          </a:p>
          <a:p>
            <a:pPr>
              <a:lnSpc>
                <a:spcPct val="90000"/>
              </a:lnSpc>
            </a:pPr>
            <a:endParaRPr lang="en-US" sz="1600" dirty="0"/>
          </a:p>
          <a:p>
            <a:pPr>
              <a:lnSpc>
                <a:spcPct val="90000"/>
              </a:lnSpc>
            </a:pPr>
            <a:r>
              <a:rPr lang="en-US" sz="1600" dirty="0"/>
              <a:t>Improvements</a:t>
            </a:r>
          </a:p>
          <a:p>
            <a:pPr>
              <a:lnSpc>
                <a:spcPct val="90000"/>
              </a:lnSpc>
            </a:pPr>
            <a:endParaRPr lang="en-US" sz="1600" dirty="0"/>
          </a:p>
          <a:p>
            <a:pPr>
              <a:lnSpc>
                <a:spcPct val="90000"/>
              </a:lnSpc>
            </a:pPr>
            <a:r>
              <a:rPr lang="en-US" sz="1600" dirty="0"/>
              <a:t>Legal defense</a:t>
            </a:r>
          </a:p>
          <a:p>
            <a:pPr>
              <a:lnSpc>
                <a:spcPct val="90000"/>
              </a:lnSpc>
            </a:pPr>
            <a:r>
              <a:rPr lang="en-US" sz="1600" dirty="0"/>
              <a:t>of intangible</a:t>
            </a:r>
          </a:p>
          <a:p>
            <a:pPr>
              <a:lnSpc>
                <a:spcPct val="90000"/>
              </a:lnSpc>
            </a:pPr>
            <a:r>
              <a:rPr lang="en-US" sz="1600" dirty="0"/>
              <a:t>assets</a:t>
            </a:r>
          </a:p>
          <a:p>
            <a:pPr>
              <a:lnSpc>
                <a:spcPct val="90000"/>
              </a:lnSpc>
            </a:pPr>
            <a:endParaRPr lang="en-US" sz="1600" dirty="0"/>
          </a:p>
        </p:txBody>
      </p:sp>
      <p:sp>
        <p:nvSpPr>
          <p:cNvPr id="2" name="Title 1"/>
          <p:cNvSpPr>
            <a:spLocks noGrp="1"/>
          </p:cNvSpPr>
          <p:nvPr>
            <p:ph type="title"/>
          </p:nvPr>
        </p:nvSpPr>
        <p:spPr>
          <a:xfrm>
            <a:off x="914400" y="914400"/>
            <a:ext cx="8229600" cy="736470"/>
          </a:xfrm>
        </p:spPr>
        <p:txBody>
          <a:bodyPr>
            <a:normAutofit/>
          </a:bodyPr>
          <a:lstStyle/>
          <a:p>
            <a:r>
              <a:rPr lang="en-US" sz="4000" dirty="0"/>
              <a:t>Expenditures after Acquisition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7–8</a:t>
            </a:r>
          </a:p>
        </p:txBody>
      </p:sp>
      <p:sp>
        <p:nvSpPr>
          <p:cNvPr id="7" name="TextBox 6"/>
          <p:cNvSpPr txBox="1"/>
          <p:nvPr/>
        </p:nvSpPr>
        <p:spPr>
          <a:xfrm>
            <a:off x="2419422" y="1960339"/>
            <a:ext cx="2715011" cy="3863622"/>
          </a:xfrm>
          <a:prstGeom prst="rect">
            <a:avLst/>
          </a:prstGeom>
          <a:noFill/>
        </p:spPr>
        <p:txBody>
          <a:bodyPr wrap="square" rtlCol="0">
            <a:spAutoFit/>
          </a:bodyPr>
          <a:lstStyle/>
          <a:p>
            <a:pPr algn="ctr">
              <a:lnSpc>
                <a:spcPct val="90000"/>
              </a:lnSpc>
            </a:pPr>
            <a:r>
              <a:rPr lang="en-US" sz="1600" b="1" dirty="0"/>
              <a:t>Definition</a:t>
            </a:r>
          </a:p>
          <a:p>
            <a:pPr>
              <a:lnSpc>
                <a:spcPct val="90000"/>
              </a:lnSpc>
            </a:pPr>
            <a:endParaRPr lang="en-US" sz="1600" dirty="0"/>
          </a:p>
          <a:p>
            <a:pPr>
              <a:lnSpc>
                <a:spcPct val="90000"/>
              </a:lnSpc>
            </a:pPr>
            <a:r>
              <a:rPr lang="en-US" sz="1600" dirty="0"/>
              <a:t>Maintaining a given level of benefits</a:t>
            </a:r>
          </a:p>
          <a:p>
            <a:pPr>
              <a:lnSpc>
                <a:spcPct val="90000"/>
              </a:lnSpc>
            </a:pPr>
            <a:endParaRPr lang="en-US" sz="1600" dirty="0"/>
          </a:p>
          <a:p>
            <a:pPr>
              <a:lnSpc>
                <a:spcPct val="90000"/>
              </a:lnSpc>
            </a:pPr>
            <a:r>
              <a:rPr lang="en-US" sz="1600" dirty="0"/>
              <a:t>Making major repairs that increase future benefits</a:t>
            </a:r>
          </a:p>
          <a:p>
            <a:pPr>
              <a:lnSpc>
                <a:spcPct val="90000"/>
              </a:lnSpc>
            </a:pPr>
            <a:endParaRPr lang="en-US" sz="1600" dirty="0"/>
          </a:p>
          <a:p>
            <a:pPr>
              <a:lnSpc>
                <a:spcPct val="90000"/>
              </a:lnSpc>
            </a:pPr>
            <a:r>
              <a:rPr lang="en-US" sz="1600" dirty="0"/>
              <a:t>Adding a new major component</a:t>
            </a:r>
          </a:p>
          <a:p>
            <a:pPr>
              <a:lnSpc>
                <a:spcPct val="90000"/>
              </a:lnSpc>
            </a:pPr>
            <a:endParaRPr lang="en-US" sz="1600" dirty="0"/>
          </a:p>
          <a:p>
            <a:pPr>
              <a:lnSpc>
                <a:spcPct val="90000"/>
              </a:lnSpc>
            </a:pPr>
            <a:r>
              <a:rPr lang="en-US" sz="1600" dirty="0"/>
              <a:t>Replacing a major component</a:t>
            </a:r>
          </a:p>
          <a:p>
            <a:pPr>
              <a:lnSpc>
                <a:spcPct val="90000"/>
              </a:lnSpc>
            </a:pPr>
            <a:endParaRPr lang="en-US" sz="1600" dirty="0"/>
          </a:p>
          <a:p>
            <a:pPr>
              <a:lnSpc>
                <a:spcPct val="90000"/>
              </a:lnSpc>
            </a:pPr>
            <a:r>
              <a:rPr lang="en-US" sz="1600" dirty="0"/>
              <a:t>Incurring litigation costs to defend the legal right to the asset</a:t>
            </a:r>
          </a:p>
          <a:p>
            <a:pPr>
              <a:lnSpc>
                <a:spcPct val="90000"/>
              </a:lnSpc>
            </a:pPr>
            <a:endParaRPr lang="en-US" sz="1600" dirty="0"/>
          </a:p>
        </p:txBody>
      </p:sp>
      <p:sp>
        <p:nvSpPr>
          <p:cNvPr id="16" name="TextBox 15"/>
          <p:cNvSpPr txBox="1"/>
          <p:nvPr/>
        </p:nvSpPr>
        <p:spPr>
          <a:xfrm>
            <a:off x="4859866" y="1745587"/>
            <a:ext cx="1773515" cy="3642022"/>
          </a:xfrm>
          <a:prstGeom prst="rect">
            <a:avLst/>
          </a:prstGeom>
          <a:noFill/>
        </p:spPr>
        <p:txBody>
          <a:bodyPr wrap="square" rtlCol="0">
            <a:spAutoFit/>
          </a:bodyPr>
          <a:lstStyle/>
          <a:p>
            <a:pPr algn="ctr">
              <a:lnSpc>
                <a:spcPct val="90000"/>
              </a:lnSpc>
            </a:pPr>
            <a:r>
              <a:rPr lang="en-US" sz="1600" b="1" dirty="0"/>
              <a:t>Period</a:t>
            </a:r>
          </a:p>
          <a:p>
            <a:pPr algn="ctr">
              <a:lnSpc>
                <a:spcPct val="90000"/>
              </a:lnSpc>
            </a:pPr>
            <a:r>
              <a:rPr lang="en-US" sz="1600" b="1" dirty="0"/>
              <a:t>Benefited</a:t>
            </a:r>
          </a:p>
          <a:p>
            <a:pPr algn="ctr">
              <a:lnSpc>
                <a:spcPct val="90000"/>
              </a:lnSpc>
            </a:pPr>
            <a:endParaRPr lang="en-US" sz="1600" dirty="0"/>
          </a:p>
          <a:p>
            <a:pPr algn="ctr">
              <a:lnSpc>
                <a:spcPct val="90000"/>
              </a:lnSpc>
            </a:pPr>
            <a:r>
              <a:rPr lang="en-US" sz="1600" dirty="0"/>
              <a:t>Current</a:t>
            </a:r>
          </a:p>
          <a:p>
            <a:pPr algn="ctr">
              <a:lnSpc>
                <a:spcPct val="90000"/>
              </a:lnSpc>
            </a:pPr>
            <a:endParaRPr lang="en-US" sz="1600" dirty="0"/>
          </a:p>
          <a:p>
            <a:pPr algn="ctr">
              <a:lnSpc>
                <a:spcPct val="90000"/>
              </a:lnSpc>
            </a:pPr>
            <a:endParaRPr lang="en-US" sz="1600" dirty="0"/>
          </a:p>
          <a:p>
            <a:pPr algn="ctr">
              <a:lnSpc>
                <a:spcPct val="90000"/>
              </a:lnSpc>
            </a:pPr>
            <a:r>
              <a:rPr lang="en-US" sz="1600" dirty="0"/>
              <a:t>Future</a:t>
            </a:r>
          </a:p>
          <a:p>
            <a:pPr algn="ctr">
              <a:lnSpc>
                <a:spcPct val="90000"/>
              </a:lnSpc>
            </a:pPr>
            <a:endParaRPr lang="en-US" sz="1600" dirty="0"/>
          </a:p>
          <a:p>
            <a:pPr algn="ctr">
              <a:lnSpc>
                <a:spcPct val="90000"/>
              </a:lnSpc>
            </a:pPr>
            <a:endParaRPr lang="en-US" sz="1600" dirty="0"/>
          </a:p>
          <a:p>
            <a:pPr algn="ctr">
              <a:lnSpc>
                <a:spcPct val="90000"/>
              </a:lnSpc>
            </a:pPr>
            <a:r>
              <a:rPr lang="en-US" sz="1600" dirty="0"/>
              <a:t>Future</a:t>
            </a:r>
          </a:p>
          <a:p>
            <a:pPr algn="ctr">
              <a:lnSpc>
                <a:spcPct val="90000"/>
              </a:lnSpc>
            </a:pPr>
            <a:endParaRPr lang="en-US" sz="1600" dirty="0"/>
          </a:p>
          <a:p>
            <a:pPr algn="ctr">
              <a:lnSpc>
                <a:spcPct val="90000"/>
              </a:lnSpc>
            </a:pPr>
            <a:endParaRPr lang="en-US" sz="1600" dirty="0"/>
          </a:p>
          <a:p>
            <a:pPr algn="ctr">
              <a:lnSpc>
                <a:spcPct val="90000"/>
              </a:lnSpc>
            </a:pPr>
            <a:r>
              <a:rPr lang="en-US" sz="1600" dirty="0"/>
              <a:t>Future</a:t>
            </a:r>
          </a:p>
          <a:p>
            <a:pPr algn="ctr">
              <a:lnSpc>
                <a:spcPct val="90000"/>
              </a:lnSpc>
            </a:pPr>
            <a:endParaRPr lang="en-US" sz="1600" dirty="0"/>
          </a:p>
          <a:p>
            <a:pPr algn="ctr">
              <a:lnSpc>
                <a:spcPct val="90000"/>
              </a:lnSpc>
            </a:pPr>
            <a:endParaRPr lang="en-US" sz="1600" dirty="0"/>
          </a:p>
          <a:p>
            <a:pPr algn="ctr">
              <a:lnSpc>
                <a:spcPct val="90000"/>
              </a:lnSpc>
            </a:pPr>
            <a:r>
              <a:rPr lang="en-US" sz="1600" dirty="0"/>
              <a:t>Future</a:t>
            </a:r>
          </a:p>
        </p:txBody>
      </p:sp>
      <p:sp>
        <p:nvSpPr>
          <p:cNvPr id="17" name="TextBox 16"/>
          <p:cNvSpPr txBox="1"/>
          <p:nvPr/>
        </p:nvSpPr>
        <p:spPr>
          <a:xfrm>
            <a:off x="6304082" y="1745587"/>
            <a:ext cx="2106414" cy="4085221"/>
          </a:xfrm>
          <a:prstGeom prst="rect">
            <a:avLst/>
          </a:prstGeom>
          <a:noFill/>
        </p:spPr>
        <p:txBody>
          <a:bodyPr wrap="square" rtlCol="0">
            <a:spAutoFit/>
          </a:bodyPr>
          <a:lstStyle/>
          <a:p>
            <a:pPr algn="ctr">
              <a:lnSpc>
                <a:spcPct val="90000"/>
              </a:lnSpc>
            </a:pPr>
            <a:r>
              <a:rPr lang="en-US" sz="1600" b="1" dirty="0"/>
              <a:t>Usual Accounting</a:t>
            </a:r>
          </a:p>
          <a:p>
            <a:pPr algn="ctr">
              <a:lnSpc>
                <a:spcPct val="90000"/>
              </a:lnSpc>
            </a:pPr>
            <a:r>
              <a:rPr lang="en-US" sz="1600" b="1" dirty="0"/>
              <a:t>Treatment</a:t>
            </a:r>
          </a:p>
          <a:p>
            <a:pPr algn="ctr">
              <a:lnSpc>
                <a:spcPct val="90000"/>
              </a:lnSpc>
            </a:pPr>
            <a:endParaRPr lang="en-US" sz="1600" dirty="0"/>
          </a:p>
          <a:p>
            <a:pPr algn="ctr">
              <a:lnSpc>
                <a:spcPct val="90000"/>
              </a:lnSpc>
            </a:pPr>
            <a:r>
              <a:rPr lang="en-US" sz="1600" b="1" dirty="0"/>
              <a:t>Expense</a:t>
            </a:r>
          </a:p>
          <a:p>
            <a:pPr algn="ctr">
              <a:lnSpc>
                <a:spcPct val="90000"/>
              </a:lnSpc>
            </a:pPr>
            <a:endParaRPr lang="en-US" sz="1600" b="1" dirty="0"/>
          </a:p>
          <a:p>
            <a:pPr algn="ctr">
              <a:lnSpc>
                <a:spcPct val="90000"/>
              </a:lnSpc>
            </a:pPr>
            <a:endParaRPr lang="en-US" sz="1600" b="1" dirty="0"/>
          </a:p>
          <a:p>
            <a:pPr algn="ctr">
              <a:lnSpc>
                <a:spcPct val="90000"/>
              </a:lnSpc>
            </a:pPr>
            <a:r>
              <a:rPr lang="en-US" sz="1600" b="1" dirty="0"/>
              <a:t>Capitalize</a:t>
            </a:r>
          </a:p>
          <a:p>
            <a:pPr algn="ctr">
              <a:lnSpc>
                <a:spcPct val="90000"/>
              </a:lnSpc>
            </a:pPr>
            <a:endParaRPr lang="en-US" sz="1600" b="1" dirty="0"/>
          </a:p>
          <a:p>
            <a:pPr algn="ctr">
              <a:lnSpc>
                <a:spcPct val="90000"/>
              </a:lnSpc>
            </a:pPr>
            <a:endParaRPr lang="en-US" sz="1600" b="1" dirty="0"/>
          </a:p>
          <a:p>
            <a:pPr algn="ctr">
              <a:lnSpc>
                <a:spcPct val="90000"/>
              </a:lnSpc>
            </a:pPr>
            <a:r>
              <a:rPr lang="en-US" sz="1600" b="1" dirty="0"/>
              <a:t>Capitalize</a:t>
            </a:r>
          </a:p>
          <a:p>
            <a:pPr algn="ctr">
              <a:lnSpc>
                <a:spcPct val="90000"/>
              </a:lnSpc>
            </a:pPr>
            <a:endParaRPr lang="en-US" sz="1600" b="1" dirty="0"/>
          </a:p>
          <a:p>
            <a:pPr algn="ctr">
              <a:lnSpc>
                <a:spcPct val="90000"/>
              </a:lnSpc>
            </a:pPr>
            <a:endParaRPr lang="en-US" sz="1600" b="1" dirty="0"/>
          </a:p>
          <a:p>
            <a:pPr algn="ctr">
              <a:lnSpc>
                <a:spcPct val="90000"/>
              </a:lnSpc>
            </a:pPr>
            <a:r>
              <a:rPr lang="en-US" sz="1600" b="1" dirty="0"/>
              <a:t>Capitalize</a:t>
            </a:r>
          </a:p>
          <a:p>
            <a:pPr algn="ctr">
              <a:lnSpc>
                <a:spcPct val="90000"/>
              </a:lnSpc>
            </a:pPr>
            <a:endParaRPr lang="en-US" sz="1600" b="1" dirty="0"/>
          </a:p>
          <a:p>
            <a:pPr algn="ctr">
              <a:lnSpc>
                <a:spcPct val="90000"/>
              </a:lnSpc>
            </a:pPr>
            <a:endParaRPr lang="en-US" sz="1600" b="1" dirty="0"/>
          </a:p>
          <a:p>
            <a:pPr algn="ctr">
              <a:lnSpc>
                <a:spcPct val="90000"/>
              </a:lnSpc>
            </a:pPr>
            <a:r>
              <a:rPr lang="en-US" sz="1600" b="1" dirty="0"/>
              <a:t>Capitalize</a:t>
            </a:r>
          </a:p>
          <a:p>
            <a:pPr algn="ctr">
              <a:lnSpc>
                <a:spcPct val="90000"/>
              </a:lnSpc>
            </a:pPr>
            <a:r>
              <a:rPr lang="en-US" sz="1600" dirty="0"/>
              <a:t>(Expense if defense</a:t>
            </a:r>
          </a:p>
          <a:p>
            <a:pPr algn="ctr">
              <a:lnSpc>
                <a:spcPct val="90000"/>
              </a:lnSpc>
            </a:pPr>
            <a:r>
              <a:rPr lang="en-US" sz="1600" dirty="0"/>
              <a:t>is unsuccessful)</a:t>
            </a:r>
          </a:p>
        </p:txBody>
      </p:sp>
      <p:grpSp>
        <p:nvGrpSpPr>
          <p:cNvPr id="24" name="Group 23"/>
          <p:cNvGrpSpPr/>
          <p:nvPr/>
        </p:nvGrpSpPr>
        <p:grpSpPr>
          <a:xfrm>
            <a:off x="969140" y="2266988"/>
            <a:ext cx="7144647" cy="0"/>
            <a:chOff x="969140" y="2266988"/>
            <a:chExt cx="7144647" cy="0"/>
          </a:xfrm>
        </p:grpSpPr>
        <p:cxnSp>
          <p:nvCxnSpPr>
            <p:cNvPr id="12" name="Straight Connector 11"/>
            <p:cNvCxnSpPr/>
            <p:nvPr/>
          </p:nvCxnSpPr>
          <p:spPr>
            <a:xfrm>
              <a:off x="969140" y="2266988"/>
              <a:ext cx="124205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2419422" y="2266988"/>
              <a:ext cx="271501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306353" y="2266988"/>
              <a:ext cx="90375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6633381" y="2266988"/>
              <a:ext cx="1480406"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1313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F46C4-37CD-441F-8BF2-16698F177770}"/>
              </a:ext>
            </a:extLst>
          </p:cNvPr>
          <p:cNvSpPr>
            <a:spLocks noGrp="1"/>
          </p:cNvSpPr>
          <p:nvPr>
            <p:ph type="title"/>
          </p:nvPr>
        </p:nvSpPr>
        <p:spPr/>
        <p:txBody>
          <a:bodyPr/>
          <a:lstStyle/>
          <a:p>
            <a:r>
              <a:rPr lang="en-US" dirty="0"/>
              <a:t>Materiality</a:t>
            </a:r>
          </a:p>
        </p:txBody>
      </p:sp>
      <p:sp>
        <p:nvSpPr>
          <p:cNvPr id="3" name="Content Placeholder 2">
            <a:extLst>
              <a:ext uri="{FF2B5EF4-FFF2-40B4-BE49-F238E27FC236}">
                <a16:creationId xmlns:a16="http://schemas.microsoft.com/office/drawing/2014/main" id="{4D91612D-AE41-4CE3-9F78-C819E615BBC4}"/>
              </a:ext>
            </a:extLst>
          </p:cNvPr>
          <p:cNvSpPr>
            <a:spLocks noGrp="1"/>
          </p:cNvSpPr>
          <p:nvPr>
            <p:ph idx="1"/>
          </p:nvPr>
        </p:nvSpPr>
        <p:spPr/>
        <p:txBody>
          <a:bodyPr>
            <a:normAutofit fontScale="92500" lnSpcReduction="10000"/>
          </a:bodyPr>
          <a:lstStyle/>
          <a:p>
            <a:r>
              <a:rPr lang="en-US" dirty="0"/>
              <a:t>An item is said to be </a:t>
            </a:r>
            <a:r>
              <a:rPr lang="en-US" i="1" dirty="0"/>
              <a:t>material</a:t>
            </a:r>
            <a:r>
              <a:rPr lang="en-US" dirty="0"/>
              <a:t> if it is large enough to influence a decision. </a:t>
            </a:r>
          </a:p>
          <a:p>
            <a:r>
              <a:rPr lang="en-US" dirty="0"/>
              <a:t>When an expenditure is </a:t>
            </a:r>
            <a:r>
              <a:rPr lang="en-US" i="1" dirty="0"/>
              <a:t>not material</a:t>
            </a:r>
            <a:r>
              <a:rPr lang="en-US" dirty="0"/>
              <a:t>, the item is typically recorded as an expense regardless of its expected period of benefit. </a:t>
            </a:r>
          </a:p>
          <a:p>
            <a:r>
              <a:rPr lang="en-US" dirty="0"/>
              <a:t>Companies generally have policies regarding amounts that are not material. They will expense all costs under a certain dollar amount, say $1,000, regardless of whether future benefits are increased. </a:t>
            </a:r>
          </a:p>
        </p:txBody>
      </p:sp>
      <p:sp>
        <p:nvSpPr>
          <p:cNvPr id="4" name="Footer Placeholder 3">
            <a:extLst>
              <a:ext uri="{FF2B5EF4-FFF2-40B4-BE49-F238E27FC236}">
                <a16:creationId xmlns:a16="http://schemas.microsoft.com/office/drawing/2014/main" id="{B153103F-7FE6-48FF-B0B7-705E174DC057}"/>
              </a:ext>
            </a:extLst>
          </p:cNvPr>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a:extLst>
              <a:ext uri="{FF2B5EF4-FFF2-40B4-BE49-F238E27FC236}">
                <a16:creationId xmlns:a16="http://schemas.microsoft.com/office/drawing/2014/main" id="{A5271CC3-1A02-4B6B-AA71-7D43884001D7}"/>
              </a:ext>
            </a:extLst>
          </p:cNvPr>
          <p:cNvSpPr>
            <a:spLocks noGrp="1"/>
          </p:cNvSpPr>
          <p:nvPr>
            <p:ph type="sldNum" sz="quarter" idx="12"/>
          </p:nvPr>
        </p:nvSpPr>
        <p:spPr/>
        <p:txBody>
          <a:bodyPr/>
          <a:lstStyle/>
          <a:p>
            <a:r>
              <a:rPr lang="en-US" dirty="0"/>
              <a:t>7-</a:t>
            </a:r>
            <a:fld id="{8A048DD7-39B4-434B-ACE7-68CA5B147A05}" type="slidenum">
              <a:rPr lang="en-US" smtClean="0"/>
              <a:t>38</a:t>
            </a:fld>
            <a:endParaRPr lang="en-US" dirty="0"/>
          </a:p>
        </p:txBody>
      </p:sp>
    </p:spTree>
    <p:extLst>
      <p:ext uri="{BB962C8B-B14F-4D97-AF65-F5344CB8AC3E}">
        <p14:creationId xmlns:p14="http://schemas.microsoft.com/office/powerpoint/2010/main" val="477538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sz="2800" dirty="0"/>
              <a:t>Which of the following costs would be expensed?</a:t>
            </a:r>
          </a:p>
          <a:p>
            <a:pPr>
              <a:buAutoNum type="alphaLcPeriod"/>
            </a:pPr>
            <a:r>
              <a:rPr lang="en-US" sz="2800" dirty="0"/>
              <a:t>Adding a refrigeration unit to a delivery truck</a:t>
            </a:r>
          </a:p>
          <a:p>
            <a:pPr>
              <a:buAutoNum type="alphaLcPeriod"/>
            </a:pPr>
            <a:r>
              <a:rPr lang="en-US" sz="2800" dirty="0"/>
              <a:t>Adding a new suspension system to a delivery truck that will allow for heavier loads</a:t>
            </a:r>
          </a:p>
          <a:p>
            <a:pPr>
              <a:buAutoNum type="alphaLcPeriod" startAt="3"/>
            </a:pPr>
            <a:r>
              <a:rPr lang="en-US" sz="2800" dirty="0"/>
              <a:t>Adding a new transmission to a delivery truck, which will increase its life and future benefits</a:t>
            </a:r>
          </a:p>
          <a:p>
            <a:pPr>
              <a:buAutoNum type="alphaLcPeriod" startAt="3"/>
            </a:pPr>
            <a:r>
              <a:rPr lang="en-US" sz="2800" dirty="0"/>
              <a:t>Performing a tune-up on a delivery truck</a:t>
            </a:r>
          </a:p>
        </p:txBody>
      </p:sp>
      <p:sp>
        <p:nvSpPr>
          <p:cNvPr id="4" name="Title 3"/>
          <p:cNvSpPr>
            <a:spLocks noGrp="1"/>
          </p:cNvSpPr>
          <p:nvPr>
            <p:ph type="title"/>
          </p:nvPr>
        </p:nvSpPr>
        <p:spPr>
          <a:xfrm>
            <a:off x="936943" y="429768"/>
            <a:ext cx="7922577" cy="799257"/>
          </a:xfrm>
        </p:spPr>
        <p:txBody>
          <a:bodyPr/>
          <a:lstStyle/>
          <a:p>
            <a:r>
              <a:rPr lang="en-US" dirty="0"/>
              <a:t>Concept Check 7–3</a:t>
            </a:r>
          </a:p>
        </p:txBody>
      </p:sp>
      <p:sp>
        <p:nvSpPr>
          <p:cNvPr id="6" name="Oval 5"/>
          <p:cNvSpPr/>
          <p:nvPr/>
        </p:nvSpPr>
        <p:spPr bwMode="auto">
          <a:xfrm>
            <a:off x="852272" y="4153799"/>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965536" y="4770845"/>
            <a:ext cx="7406640" cy="1569660"/>
          </a:xfrm>
          <a:prstGeom prst="rect">
            <a:avLst/>
          </a:prstGeom>
          <a:solidFill>
            <a:srgbClr val="FFFFD1"/>
          </a:solidFill>
          <a:ln w="6350">
            <a:solidFill>
              <a:schemeClr val="tx1"/>
            </a:solidFill>
          </a:ln>
        </p:spPr>
        <p:txBody>
          <a:bodyPr wrap="square" rtlCol="0">
            <a:spAutoFit/>
          </a:bodyPr>
          <a:lstStyle/>
          <a:p>
            <a:r>
              <a:rPr lang="en-US" sz="2400" dirty="0"/>
              <a:t>Tune-ups are necessary to maintain the truck and are regularly required. The cost of a tune-up should be expensed. All of the other items benefit future periods and should be capitalized.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39</a:t>
            </a:fld>
            <a:endParaRPr lang="en-US" dirty="0"/>
          </a:p>
        </p:txBody>
      </p:sp>
    </p:spTree>
    <p:extLst>
      <p:ext uri="{BB962C8B-B14F-4D97-AF65-F5344CB8AC3E}">
        <p14:creationId xmlns:p14="http://schemas.microsoft.com/office/powerpoint/2010/main" val="7582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ASSET ACQUISITIONS</a:t>
            </a:r>
          </a:p>
        </p:txBody>
      </p:sp>
      <p:sp>
        <p:nvSpPr>
          <p:cNvPr id="4" name="Title 3"/>
          <p:cNvSpPr>
            <a:spLocks noGrp="1"/>
          </p:cNvSpPr>
          <p:nvPr>
            <p:ph type="title"/>
          </p:nvPr>
        </p:nvSpPr>
        <p:spPr/>
        <p:txBody>
          <a:bodyPr/>
          <a:lstStyle/>
          <a:p>
            <a:r>
              <a:rPr lang="en-US" dirty="0"/>
              <a:t>PART A</a:t>
            </a:r>
          </a:p>
        </p:txBody>
      </p:sp>
      <p:sp>
        <p:nvSpPr>
          <p:cNvPr id="9" name="Footer Placeholder 8"/>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10" name="Slide Number Placeholder 9"/>
          <p:cNvSpPr>
            <a:spLocks noGrp="1"/>
          </p:cNvSpPr>
          <p:nvPr>
            <p:ph type="sldNum" sz="quarter" idx="12"/>
          </p:nvPr>
        </p:nvSpPr>
        <p:spPr/>
        <p:txBody>
          <a:bodyPr/>
          <a:lstStyle/>
          <a:p>
            <a:r>
              <a:rPr lang="en-US" dirty="0"/>
              <a:t>7-</a:t>
            </a:r>
            <a:fld id="{8A048DD7-39B4-434B-ACE7-68CA5B147A05}" type="slidenum">
              <a:rPr lang="en-US" smtClean="0"/>
              <a:t>4</a:t>
            </a:fld>
            <a:endParaRPr lang="en-US" dirty="0"/>
          </a:p>
        </p:txBody>
      </p:sp>
    </p:spTree>
    <p:extLst>
      <p:ext uri="{BB962C8B-B14F-4D97-AF65-F5344CB8AC3E}">
        <p14:creationId xmlns:p14="http://schemas.microsoft.com/office/powerpoint/2010/main" val="859721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r>
              <a:rPr lang="en-US" dirty="0"/>
              <a:t>We capitalize (record as an asset) expenditures that benefit </a:t>
            </a:r>
            <a:r>
              <a:rPr lang="en-US" b="1" i="1" dirty="0"/>
              <a:t>future</a:t>
            </a:r>
            <a:r>
              <a:rPr lang="en-US" dirty="0"/>
              <a:t> periods. </a:t>
            </a:r>
          </a:p>
          <a:p>
            <a:r>
              <a:rPr lang="en-US" dirty="0"/>
              <a:t>We expense items that benefit only the </a:t>
            </a:r>
            <a:r>
              <a:rPr lang="en-US" b="1" i="1" dirty="0"/>
              <a:t>current</a:t>
            </a:r>
            <a:r>
              <a:rPr lang="en-US" dirty="0"/>
              <a:t> period.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40</a:t>
            </a:fld>
            <a:endParaRPr lang="en-US" dirty="0"/>
          </a:p>
        </p:txBody>
      </p:sp>
    </p:spTree>
    <p:extLst>
      <p:ext uri="{BB962C8B-B14F-4D97-AF65-F5344CB8AC3E}">
        <p14:creationId xmlns:p14="http://schemas.microsoft.com/office/powerpoint/2010/main" val="106794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en-US" dirty="0"/>
              <a:t>DEPRECIATION AND AMORTIZATION</a:t>
            </a:r>
          </a:p>
        </p:txBody>
      </p:sp>
      <p:sp>
        <p:nvSpPr>
          <p:cNvPr id="4" name="Title 3"/>
          <p:cNvSpPr>
            <a:spLocks noGrp="1"/>
          </p:cNvSpPr>
          <p:nvPr>
            <p:ph type="title"/>
          </p:nvPr>
        </p:nvSpPr>
        <p:spPr/>
        <p:txBody>
          <a:bodyPr/>
          <a:lstStyle/>
          <a:p>
            <a:r>
              <a:rPr lang="en-US" dirty="0"/>
              <a:t>PART B</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41</a:t>
            </a:fld>
            <a:endParaRPr lang="en-US" dirty="0"/>
          </a:p>
        </p:txBody>
      </p:sp>
    </p:spTree>
    <p:extLst>
      <p:ext uri="{BB962C8B-B14F-4D97-AF65-F5344CB8AC3E}">
        <p14:creationId xmlns:p14="http://schemas.microsoft.com/office/powerpoint/2010/main" val="2108198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LO7–4</a:t>
            </a:r>
            <a:r>
              <a:rPr lang="en-US" dirty="0"/>
              <a:t>	Calculate depreciation of property, plant, and equipment.</a:t>
            </a:r>
          </a:p>
        </p:txBody>
      </p:sp>
      <p:sp>
        <p:nvSpPr>
          <p:cNvPr id="4" name="Title 3"/>
          <p:cNvSpPr>
            <a:spLocks noGrp="1"/>
          </p:cNvSpPr>
          <p:nvPr>
            <p:ph type="title"/>
          </p:nvPr>
        </p:nvSpPr>
        <p:spPr/>
        <p:txBody>
          <a:bodyPr/>
          <a:lstStyle/>
          <a:p>
            <a:r>
              <a:rPr lang="en-US" dirty="0"/>
              <a:t>Learning Objective 4</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42</a:t>
            </a:fld>
            <a:endParaRPr lang="en-US" dirty="0"/>
          </a:p>
        </p:txBody>
      </p:sp>
    </p:spTree>
    <p:extLst>
      <p:ext uri="{BB962C8B-B14F-4D97-AF65-F5344CB8AC3E}">
        <p14:creationId xmlns:p14="http://schemas.microsoft.com/office/powerpoint/2010/main" val="1114047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Depreciation </a:t>
            </a:r>
          </a:p>
        </p:txBody>
      </p:sp>
      <p:sp>
        <p:nvSpPr>
          <p:cNvPr id="3" name="Content Placeholder 2"/>
          <p:cNvSpPr>
            <a:spLocks noGrp="1"/>
          </p:cNvSpPr>
          <p:nvPr>
            <p:ph idx="1"/>
          </p:nvPr>
        </p:nvSpPr>
        <p:spPr>
          <a:xfrm>
            <a:off x="809150" y="1280160"/>
            <a:ext cx="7955280" cy="4525963"/>
          </a:xfrm>
        </p:spPr>
        <p:txBody>
          <a:bodyPr/>
          <a:lstStyle/>
          <a:p>
            <a:r>
              <a:rPr lang="en-US" dirty="0"/>
              <a:t>Dictionary definition </a:t>
            </a:r>
          </a:p>
          <a:p>
            <a:pPr lvl="1"/>
            <a:r>
              <a:rPr lang="en-US" dirty="0"/>
              <a:t>Decrease in value (or selling price) of an asset </a:t>
            </a:r>
          </a:p>
          <a:p>
            <a:r>
              <a:rPr lang="en-US" dirty="0"/>
              <a:t>Accounting definition</a:t>
            </a:r>
          </a:p>
          <a:p>
            <a:pPr lvl="1"/>
            <a:r>
              <a:rPr lang="en-US" dirty="0"/>
              <a:t>Allocation of an asset’s cost to expense over time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43</a:t>
            </a:fld>
            <a:endParaRPr lang="en-US" dirty="0"/>
          </a:p>
        </p:txBody>
      </p:sp>
    </p:spTree>
    <p:extLst>
      <p:ext uri="{BB962C8B-B14F-4D97-AF65-F5344CB8AC3E}">
        <p14:creationId xmlns:p14="http://schemas.microsoft.com/office/powerpoint/2010/main" val="364538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810026" y="2399234"/>
            <a:ext cx="7702615" cy="3700237"/>
          </a:xfrm>
          <a:prstGeom prst="roundRect">
            <a:avLst>
              <a:gd name="adj" fmla="val 5652"/>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1008319" y="2543200"/>
            <a:ext cx="2411604" cy="539635"/>
          </a:xfrm>
          <a:prstGeom prst="rect">
            <a:avLst/>
          </a:prstGeom>
          <a:noFill/>
        </p:spPr>
        <p:txBody>
          <a:bodyPr wrap="square" rtlCol="0">
            <a:spAutoFit/>
          </a:bodyPr>
          <a:lstStyle/>
          <a:p>
            <a:pPr>
              <a:lnSpc>
                <a:spcPct val="90000"/>
              </a:lnSpc>
            </a:pPr>
            <a:r>
              <a:rPr lang="en-US" sz="1600" b="1" dirty="0"/>
              <a:t>Cost incurred to purchase</a:t>
            </a:r>
          </a:p>
          <a:p>
            <a:pPr>
              <a:lnSpc>
                <a:spcPct val="90000"/>
              </a:lnSpc>
            </a:pPr>
            <a:r>
              <a:rPr lang="en-US" sz="1600" b="1" dirty="0"/>
              <a:t>an asset </a:t>
            </a:r>
            <a:r>
              <a:rPr lang="en-US" sz="1600" dirty="0"/>
              <a:t>(future benefit)</a:t>
            </a:r>
          </a:p>
        </p:txBody>
      </p:sp>
      <p:sp>
        <p:nvSpPr>
          <p:cNvPr id="2" name="Title 1"/>
          <p:cNvSpPr>
            <a:spLocks noGrp="1"/>
          </p:cNvSpPr>
          <p:nvPr>
            <p:ph type="title"/>
          </p:nvPr>
        </p:nvSpPr>
        <p:spPr>
          <a:xfrm>
            <a:off x="914400" y="914400"/>
            <a:ext cx="8229600" cy="736470"/>
          </a:xfrm>
        </p:spPr>
        <p:txBody>
          <a:bodyPr>
            <a:normAutofit/>
          </a:bodyPr>
          <a:lstStyle/>
          <a:p>
            <a:r>
              <a:rPr lang="en-US" sz="4000" dirty="0"/>
              <a:t>Depreciation of Long-Term Assets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7–9</a:t>
            </a:r>
          </a:p>
        </p:txBody>
      </p:sp>
      <p:cxnSp>
        <p:nvCxnSpPr>
          <p:cNvPr id="12" name="Straight Connector 11"/>
          <p:cNvCxnSpPr/>
          <p:nvPr/>
        </p:nvCxnSpPr>
        <p:spPr>
          <a:xfrm>
            <a:off x="1407720" y="5507659"/>
            <a:ext cx="2382166" cy="0"/>
          </a:xfrm>
          <a:prstGeom prst="line">
            <a:avLst/>
          </a:prstGeom>
          <a:ln>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1206706" y="3477881"/>
            <a:ext cx="1007415" cy="318036"/>
          </a:xfrm>
          <a:prstGeom prst="rect">
            <a:avLst/>
          </a:prstGeom>
          <a:noFill/>
        </p:spPr>
        <p:txBody>
          <a:bodyPr wrap="square" rtlCol="0">
            <a:spAutoFit/>
          </a:bodyPr>
          <a:lstStyle/>
          <a:p>
            <a:pPr>
              <a:lnSpc>
                <a:spcPct val="90000"/>
              </a:lnSpc>
            </a:pPr>
            <a:r>
              <a:rPr lang="en-US" sz="1600" b="1" dirty="0"/>
              <a:t>$ Cost</a:t>
            </a:r>
            <a:endParaRPr lang="en-US" sz="1600" dirty="0"/>
          </a:p>
        </p:txBody>
      </p:sp>
      <p:sp>
        <p:nvSpPr>
          <p:cNvPr id="21" name="TextBox 20"/>
          <p:cNvSpPr txBox="1"/>
          <p:nvPr/>
        </p:nvSpPr>
        <p:spPr>
          <a:xfrm>
            <a:off x="3835571" y="5352347"/>
            <a:ext cx="1336352" cy="318036"/>
          </a:xfrm>
          <a:prstGeom prst="rect">
            <a:avLst/>
          </a:prstGeom>
          <a:noFill/>
        </p:spPr>
        <p:txBody>
          <a:bodyPr wrap="square" rtlCol="0">
            <a:spAutoFit/>
          </a:bodyPr>
          <a:lstStyle/>
          <a:p>
            <a:pPr algn="ctr">
              <a:lnSpc>
                <a:spcPct val="90000"/>
              </a:lnSpc>
            </a:pPr>
            <a:r>
              <a:rPr lang="en-US" sz="1600" b="1" dirty="0"/>
              <a:t>Time Periods</a:t>
            </a:r>
            <a:endParaRPr lang="en-US" sz="1600" dirty="0"/>
          </a:p>
        </p:txBody>
      </p:sp>
      <p:sp>
        <p:nvSpPr>
          <p:cNvPr id="8" name="TextBox 7"/>
          <p:cNvSpPr txBox="1"/>
          <p:nvPr/>
        </p:nvSpPr>
        <p:spPr>
          <a:xfrm>
            <a:off x="4754121" y="2439420"/>
            <a:ext cx="3758520" cy="1077218"/>
          </a:xfrm>
          <a:prstGeom prst="rect">
            <a:avLst/>
          </a:prstGeom>
          <a:noFill/>
        </p:spPr>
        <p:txBody>
          <a:bodyPr wrap="square" rtlCol="0">
            <a:spAutoFit/>
          </a:bodyPr>
          <a:lstStyle/>
          <a:p>
            <a:pPr marL="1370013" indent="-1370013"/>
            <a:r>
              <a:rPr lang="en-US" sz="1600" b="1" dirty="0"/>
              <a:t>Depreciation</a:t>
            </a:r>
            <a:r>
              <a:rPr lang="en-US" sz="1600" dirty="0"/>
              <a:t> =	Allocation of a portion of the asset’s cost to an expense over all periods benefited. </a:t>
            </a:r>
          </a:p>
        </p:txBody>
      </p:sp>
      <p:grpSp>
        <p:nvGrpSpPr>
          <p:cNvPr id="45" name="Group 44"/>
          <p:cNvGrpSpPr/>
          <p:nvPr/>
        </p:nvGrpSpPr>
        <p:grpSpPr>
          <a:xfrm>
            <a:off x="1407720" y="4448592"/>
            <a:ext cx="6100683" cy="756415"/>
            <a:chOff x="1407720" y="3827326"/>
            <a:chExt cx="6100683" cy="1050684"/>
          </a:xfrm>
        </p:grpSpPr>
        <p:cxnSp>
          <p:nvCxnSpPr>
            <p:cNvPr id="22" name="Straight Connector 21"/>
            <p:cNvCxnSpPr/>
            <p:nvPr/>
          </p:nvCxnSpPr>
          <p:spPr>
            <a:xfrm>
              <a:off x="1407720" y="3827326"/>
              <a:ext cx="0" cy="105068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7508403" y="3827326"/>
              <a:ext cx="0" cy="105068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2932891" y="3827326"/>
              <a:ext cx="0" cy="105068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458062" y="3827326"/>
              <a:ext cx="0" cy="105068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983233" y="3827326"/>
              <a:ext cx="0" cy="105068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44" name="Group 43"/>
          <p:cNvGrpSpPr/>
          <p:nvPr/>
        </p:nvGrpSpPr>
        <p:grpSpPr>
          <a:xfrm>
            <a:off x="1407720" y="4792269"/>
            <a:ext cx="6100684" cy="318036"/>
            <a:chOff x="1407720" y="4383865"/>
            <a:chExt cx="6100684" cy="318036"/>
          </a:xfrm>
        </p:grpSpPr>
        <p:sp>
          <p:nvSpPr>
            <p:cNvPr id="20" name="TextBox 19"/>
            <p:cNvSpPr txBox="1"/>
            <p:nvPr/>
          </p:nvSpPr>
          <p:spPr>
            <a:xfrm>
              <a:off x="1407720" y="4383865"/>
              <a:ext cx="1525171" cy="318036"/>
            </a:xfrm>
            <a:prstGeom prst="rect">
              <a:avLst/>
            </a:prstGeom>
            <a:noFill/>
          </p:spPr>
          <p:txBody>
            <a:bodyPr wrap="square" rtlCol="0">
              <a:spAutoFit/>
            </a:bodyPr>
            <a:lstStyle/>
            <a:p>
              <a:pPr algn="ctr">
                <a:lnSpc>
                  <a:spcPct val="90000"/>
                </a:lnSpc>
              </a:pPr>
              <a:r>
                <a:rPr lang="en-US" sz="1600" dirty="0"/>
                <a:t>$ Benefit</a:t>
              </a:r>
            </a:p>
          </p:txBody>
        </p:sp>
        <p:sp>
          <p:nvSpPr>
            <p:cNvPr id="37" name="TextBox 36"/>
            <p:cNvSpPr txBox="1"/>
            <p:nvPr/>
          </p:nvSpPr>
          <p:spPr>
            <a:xfrm>
              <a:off x="2932891" y="4383865"/>
              <a:ext cx="1525171" cy="318036"/>
            </a:xfrm>
            <a:prstGeom prst="rect">
              <a:avLst/>
            </a:prstGeom>
            <a:noFill/>
          </p:spPr>
          <p:txBody>
            <a:bodyPr wrap="square" rtlCol="0">
              <a:spAutoFit/>
            </a:bodyPr>
            <a:lstStyle/>
            <a:p>
              <a:pPr algn="ctr">
                <a:lnSpc>
                  <a:spcPct val="90000"/>
                </a:lnSpc>
              </a:pPr>
              <a:r>
                <a:rPr lang="en-US" sz="1600" dirty="0"/>
                <a:t>$ Benefit</a:t>
              </a:r>
            </a:p>
          </p:txBody>
        </p:sp>
        <p:sp>
          <p:nvSpPr>
            <p:cNvPr id="38" name="TextBox 37"/>
            <p:cNvSpPr txBox="1"/>
            <p:nvPr/>
          </p:nvSpPr>
          <p:spPr>
            <a:xfrm>
              <a:off x="4458062" y="4383865"/>
              <a:ext cx="1525171" cy="318036"/>
            </a:xfrm>
            <a:prstGeom prst="rect">
              <a:avLst/>
            </a:prstGeom>
            <a:noFill/>
          </p:spPr>
          <p:txBody>
            <a:bodyPr wrap="square" rtlCol="0">
              <a:spAutoFit/>
            </a:bodyPr>
            <a:lstStyle/>
            <a:p>
              <a:pPr algn="ctr">
                <a:lnSpc>
                  <a:spcPct val="90000"/>
                </a:lnSpc>
              </a:pPr>
              <a:r>
                <a:rPr lang="en-US" sz="1600" dirty="0"/>
                <a:t>$ Benefit</a:t>
              </a:r>
            </a:p>
          </p:txBody>
        </p:sp>
        <p:sp>
          <p:nvSpPr>
            <p:cNvPr id="39" name="TextBox 38"/>
            <p:cNvSpPr txBox="1"/>
            <p:nvPr/>
          </p:nvSpPr>
          <p:spPr>
            <a:xfrm>
              <a:off x="5983233" y="4383865"/>
              <a:ext cx="1525171" cy="318036"/>
            </a:xfrm>
            <a:prstGeom prst="rect">
              <a:avLst/>
            </a:prstGeom>
            <a:noFill/>
          </p:spPr>
          <p:txBody>
            <a:bodyPr wrap="square" rtlCol="0">
              <a:spAutoFit/>
            </a:bodyPr>
            <a:lstStyle/>
            <a:p>
              <a:pPr algn="ctr">
                <a:lnSpc>
                  <a:spcPct val="90000"/>
                </a:lnSpc>
              </a:pPr>
              <a:r>
                <a:rPr lang="en-US" sz="1600" dirty="0"/>
                <a:t>$ Benefit</a:t>
              </a:r>
            </a:p>
          </p:txBody>
        </p:sp>
      </p:grpSp>
      <p:sp>
        <p:nvSpPr>
          <p:cNvPr id="40" name="Arc 39"/>
          <p:cNvSpPr/>
          <p:nvPr/>
        </p:nvSpPr>
        <p:spPr>
          <a:xfrm>
            <a:off x="1242652" y="3628807"/>
            <a:ext cx="1242652" cy="1396267"/>
          </a:xfrm>
          <a:prstGeom prst="arc">
            <a:avLst>
              <a:gd name="adj1" fmla="val 16200000"/>
              <a:gd name="adj2" fmla="val 1669327"/>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1" name="Arc 40"/>
          <p:cNvSpPr/>
          <p:nvPr/>
        </p:nvSpPr>
        <p:spPr>
          <a:xfrm rot="20220000">
            <a:off x="1038705" y="3537905"/>
            <a:ext cx="2484373" cy="2162145"/>
          </a:xfrm>
          <a:prstGeom prst="arc">
            <a:avLst>
              <a:gd name="adj1" fmla="val 16200000"/>
              <a:gd name="adj2" fmla="val 1450206"/>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2" name="Arc 41"/>
          <p:cNvSpPr/>
          <p:nvPr/>
        </p:nvSpPr>
        <p:spPr>
          <a:xfrm rot="20220000">
            <a:off x="-54044" y="3452604"/>
            <a:ext cx="5341967" cy="3377124"/>
          </a:xfrm>
          <a:prstGeom prst="arc">
            <a:avLst>
              <a:gd name="adj1" fmla="val 16200000"/>
              <a:gd name="adj2" fmla="val 804508"/>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3" name="Arc 42"/>
          <p:cNvSpPr/>
          <p:nvPr/>
        </p:nvSpPr>
        <p:spPr>
          <a:xfrm rot="20220000">
            <a:off x="-626510" y="3289594"/>
            <a:ext cx="7602769" cy="4797409"/>
          </a:xfrm>
          <a:prstGeom prst="arc">
            <a:avLst>
              <a:gd name="adj1" fmla="val 16200000"/>
              <a:gd name="adj2" fmla="val 463212"/>
            </a:avLst>
          </a:prstGeom>
          <a:ln w="12700" cmpd="sng">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cxnSp>
        <p:nvCxnSpPr>
          <p:cNvPr id="48" name="Straight Connector 47"/>
          <p:cNvCxnSpPr/>
          <p:nvPr/>
        </p:nvCxnSpPr>
        <p:spPr>
          <a:xfrm flipH="1">
            <a:off x="5240581" y="5507659"/>
            <a:ext cx="2267822" cy="0"/>
          </a:xfrm>
          <a:prstGeom prst="line">
            <a:avLst/>
          </a:prstGeom>
          <a:ln>
            <a:solidFill>
              <a:srgbClr val="FF0000"/>
            </a:solidFill>
            <a:headEnd type="triangl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3447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2" presetClass="entr" presetSubtype="8" fill="hold" grpId="1" nodeType="withEffect">
                                  <p:stCondLst>
                                    <p:cond delay="0"/>
                                  </p:stCondLst>
                                  <p:childTnLst>
                                    <p:set>
                                      <p:cBhvr>
                                        <p:cTn id="8" dur="1" fill="hold">
                                          <p:stCondLst>
                                            <p:cond delay="0"/>
                                          </p:stCondLst>
                                        </p:cTn>
                                        <p:tgtEl>
                                          <p:spTgt spid="40"/>
                                        </p:tgtEl>
                                        <p:attrNameLst>
                                          <p:attrName>style.visibility</p:attrName>
                                        </p:attrNameLst>
                                      </p:cBhvr>
                                      <p:to>
                                        <p:strVal val="visible"/>
                                      </p:to>
                                    </p:set>
                                    <p:animEffect transition="in" filter="wipe(left)">
                                      <p:cBhvr>
                                        <p:cTn id="9" dur="500"/>
                                        <p:tgtEl>
                                          <p:spTgt spid="40"/>
                                        </p:tgtEl>
                                      </p:cBhvr>
                                    </p:animEffect>
                                  </p:childTnLst>
                                </p:cTn>
                              </p:par>
                              <p:par>
                                <p:cTn id="10" presetID="22" presetClass="entr" presetSubtype="8" fill="hold" grpId="1"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par>
                                <p:cTn id="13" presetID="22" presetClass="entr" presetSubtype="8" fill="hold" grpId="1"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par>
                                <p:cTn id="16" presetID="22" presetClass="entr" presetSubtype="8" fill="hold" grpId="1"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left)">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0" grpId="1" animBg="1"/>
      <p:bldP spid="41" grpId="1" animBg="1"/>
      <p:bldP spid="42" grpId="1" animBg="1"/>
      <p:bldP spid="43" grpId="1" animBg="1"/>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 </a:t>
            </a:r>
          </a:p>
        </p:txBody>
      </p:sp>
      <p:sp>
        <p:nvSpPr>
          <p:cNvPr id="3" name="Content Placeholder 2"/>
          <p:cNvSpPr>
            <a:spLocks noGrp="1"/>
          </p:cNvSpPr>
          <p:nvPr>
            <p:ph idx="1"/>
          </p:nvPr>
        </p:nvSpPr>
        <p:spPr>
          <a:xfrm>
            <a:off x="809150" y="1280160"/>
            <a:ext cx="7955280" cy="4525963"/>
          </a:xfrm>
        </p:spPr>
        <p:txBody>
          <a:bodyPr/>
          <a:lstStyle/>
          <a:p>
            <a:r>
              <a:rPr lang="en-US" dirty="0"/>
              <a:t>Students sometimes mistake accounting depreciation as recording the decrease in value of an asset. </a:t>
            </a:r>
          </a:p>
          <a:p>
            <a:r>
              <a:rPr lang="en-US" dirty="0"/>
              <a:t>Depreciation in accounting is not a valuation process. </a:t>
            </a:r>
          </a:p>
          <a:p>
            <a:r>
              <a:rPr lang="en-US" dirty="0"/>
              <a:t>Rather, depreciation in accounting is an allocation of an asset’s cost to expense over time.</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45</a:t>
            </a:fld>
            <a:endParaRPr lang="en-US" dirty="0"/>
          </a:p>
        </p:txBody>
      </p:sp>
    </p:spTree>
    <p:extLst>
      <p:ext uri="{BB962C8B-B14F-4D97-AF65-F5344CB8AC3E}">
        <p14:creationId xmlns:p14="http://schemas.microsoft.com/office/powerpoint/2010/main" val="236983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Depreciation</a:t>
            </a:r>
          </a:p>
        </p:txBody>
      </p:sp>
      <p:sp>
        <p:nvSpPr>
          <p:cNvPr id="3" name="Content Placeholder 2"/>
          <p:cNvSpPr>
            <a:spLocks noGrp="1"/>
          </p:cNvSpPr>
          <p:nvPr>
            <p:ph idx="1"/>
          </p:nvPr>
        </p:nvSpPr>
        <p:spPr>
          <a:xfrm>
            <a:off x="809150" y="1188720"/>
            <a:ext cx="7955280" cy="1720519"/>
          </a:xfrm>
        </p:spPr>
        <p:txBody>
          <a:bodyPr>
            <a:normAutofit/>
          </a:bodyPr>
          <a:lstStyle/>
          <a:p>
            <a:pPr marL="0" indent="0">
              <a:buNone/>
            </a:pPr>
            <a:r>
              <a:rPr lang="en-US" sz="2400" dirty="0"/>
              <a:t>A local Starbucks pays $1,200 for equipment—say, an espresso machine, with a service life of four years.</a:t>
            </a:r>
          </a:p>
          <a:p>
            <a:pPr marL="0" indent="0">
              <a:buNone/>
            </a:pPr>
            <a:r>
              <a:rPr lang="en-US" sz="2400" dirty="0"/>
              <a:t>Starbucks records depreciation expense for Year 1 as follows: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46</a:t>
            </a:fld>
            <a:endParaRPr lang="en-US" dirty="0"/>
          </a:p>
        </p:txBody>
      </p:sp>
      <p:sp>
        <p:nvSpPr>
          <p:cNvPr id="22" name="Rounded Rectangle 21"/>
          <p:cNvSpPr/>
          <p:nvPr/>
        </p:nvSpPr>
        <p:spPr>
          <a:xfrm>
            <a:off x="823496" y="4773442"/>
            <a:ext cx="7887157" cy="1432149"/>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extBox 19"/>
          <p:cNvSpPr txBox="1"/>
          <p:nvPr/>
        </p:nvSpPr>
        <p:spPr>
          <a:xfrm>
            <a:off x="1164348" y="4973556"/>
            <a:ext cx="7463044" cy="1046440"/>
          </a:xfrm>
          <a:prstGeom prst="rect">
            <a:avLst/>
          </a:prstGeom>
          <a:noFill/>
        </p:spPr>
        <p:txBody>
          <a:bodyPr wrap="square" rtlCol="0">
            <a:spAutoFit/>
          </a:bodyPr>
          <a:lstStyle/>
          <a:p>
            <a:r>
              <a:rPr lang="en-US" sz="2000" dirty="0"/>
              <a:t>Equipment (cost)									$1,200</a:t>
            </a:r>
          </a:p>
          <a:p>
            <a:r>
              <a:rPr lang="en-US" sz="2000" dirty="0"/>
              <a:t>Less: Accumulated depreciation ($300 × 1 year)		    (300)</a:t>
            </a:r>
          </a:p>
          <a:p>
            <a:pPr>
              <a:lnSpc>
                <a:spcPct val="110000"/>
              </a:lnSpc>
            </a:pPr>
            <a:r>
              <a:rPr lang="en-US" sz="2000" dirty="0"/>
              <a:t>Book value										$   900</a:t>
            </a:r>
          </a:p>
        </p:txBody>
      </p:sp>
      <p:cxnSp>
        <p:nvCxnSpPr>
          <p:cNvPr id="33" name="Straight Connector 32"/>
          <p:cNvCxnSpPr/>
          <p:nvPr/>
        </p:nvCxnSpPr>
        <p:spPr>
          <a:xfrm>
            <a:off x="6706799" y="5617325"/>
            <a:ext cx="82622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706799" y="6017387"/>
            <a:ext cx="82622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706799" y="5941187"/>
            <a:ext cx="827723"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901879" y="5617325"/>
            <a:ext cx="310970" cy="400110"/>
          </a:xfrm>
          <a:prstGeom prst="rect">
            <a:avLst/>
          </a:prstGeom>
          <a:noFill/>
        </p:spPr>
        <p:txBody>
          <a:bodyPr wrap="square" rtlCol="0">
            <a:spAutoFit/>
          </a:bodyPr>
          <a:lstStyle/>
          <a:p>
            <a:r>
              <a:rPr lang="en-US" sz="2000" dirty="0"/>
              <a:t>=</a:t>
            </a:r>
          </a:p>
        </p:txBody>
      </p:sp>
      <p:sp>
        <p:nvSpPr>
          <p:cNvPr id="27" name="Rectangle 26"/>
          <p:cNvSpPr/>
          <p:nvPr/>
        </p:nvSpPr>
        <p:spPr>
          <a:xfrm>
            <a:off x="671924" y="2649028"/>
            <a:ext cx="8045078" cy="157364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8" name="TextBox 27"/>
          <p:cNvSpPr txBox="1">
            <a:spLocks noChangeArrowheads="1"/>
          </p:cNvSpPr>
          <p:nvPr/>
        </p:nvSpPr>
        <p:spPr bwMode="auto">
          <a:xfrm>
            <a:off x="949882" y="2662857"/>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December 31</a:t>
            </a:r>
            <a:r>
              <a:rPr lang="en-US" sz="2400" b="1" dirty="0">
                <a:latin typeface="Calibri" pitchFamily="34" charset="0"/>
              </a:rPr>
              <a:t>  								</a:t>
            </a:r>
            <a:r>
              <a:rPr lang="en-US" sz="2400" dirty="0">
                <a:latin typeface="Calibri" pitchFamily="34" charset="0"/>
              </a:rPr>
              <a:t>Debit		Credit</a:t>
            </a:r>
            <a:endParaRPr lang="en-US" sz="2400" dirty="0"/>
          </a:p>
        </p:txBody>
      </p:sp>
      <p:sp>
        <p:nvSpPr>
          <p:cNvPr id="29" name="TextBox 28"/>
          <p:cNvSpPr txBox="1">
            <a:spLocks noChangeArrowheads="1"/>
          </p:cNvSpPr>
          <p:nvPr/>
        </p:nvSpPr>
        <p:spPr bwMode="auto">
          <a:xfrm>
            <a:off x="1001502" y="3036172"/>
            <a:ext cx="7677510" cy="1200329"/>
          </a:xfrm>
          <a:prstGeom prst="rect">
            <a:avLst/>
          </a:prstGeom>
          <a:noFill/>
          <a:ln w="9525">
            <a:noFill/>
            <a:miter lim="800000"/>
            <a:headEnd/>
            <a:tailEnd/>
          </a:ln>
        </p:spPr>
        <p:txBody>
          <a:bodyPr wrap="square">
            <a:spAutoFit/>
          </a:bodyPr>
          <a:lstStyle/>
          <a:p>
            <a:r>
              <a:rPr lang="en-US" sz="2400" b="1" dirty="0">
                <a:latin typeface="Calibri" pitchFamily="34" charset="0"/>
              </a:rPr>
              <a:t>Depreciation Expense</a:t>
            </a:r>
            <a:r>
              <a:rPr lang="en-US" sz="2400" dirty="0">
                <a:latin typeface="Calibri" pitchFamily="34" charset="0"/>
              </a:rPr>
              <a:t>…………………………</a:t>
            </a:r>
            <a:r>
              <a:rPr lang="en-US" sz="2400" b="1" dirty="0">
                <a:latin typeface="Calibri" pitchFamily="34" charset="0"/>
              </a:rPr>
              <a:t>	300 </a:t>
            </a:r>
          </a:p>
          <a:p>
            <a:r>
              <a:rPr lang="en-US" sz="2400" b="1" dirty="0">
                <a:latin typeface="Calibri" pitchFamily="34" charset="0"/>
              </a:rPr>
              <a:t>	Accumulated Depreciation </a:t>
            </a:r>
            <a:r>
              <a:rPr lang="en-US" sz="2400" dirty="0">
                <a:latin typeface="Calibri" pitchFamily="34" charset="0"/>
              </a:rPr>
              <a:t>…………..	</a:t>
            </a:r>
            <a:r>
              <a:rPr lang="en-US" sz="2400" b="1" dirty="0">
                <a:latin typeface="Calibri" pitchFamily="34" charset="0"/>
              </a:rPr>
              <a:t> 			300</a:t>
            </a:r>
          </a:p>
          <a:p>
            <a:r>
              <a:rPr lang="en-US" sz="2400" i="1" dirty="0">
                <a:latin typeface="Calibri" pitchFamily="34" charset="0"/>
              </a:rPr>
              <a:t>	</a:t>
            </a:r>
            <a:r>
              <a:rPr lang="en-US" sz="2000" i="1" dirty="0">
                <a:latin typeface="Calibri" pitchFamily="34" charset="0"/>
              </a:rPr>
              <a:t>(Depreciate equipment; $300 = $1,200 ÷ 4 years)</a:t>
            </a:r>
            <a:r>
              <a:rPr lang="en-US" sz="2000" b="1" dirty="0">
                <a:latin typeface="Calibri" pitchFamily="34" charset="0"/>
              </a:rPr>
              <a:t>	</a:t>
            </a:r>
            <a:endParaRPr lang="en-US" sz="2000" b="1" u="sng" dirty="0"/>
          </a:p>
        </p:txBody>
      </p:sp>
      <p:cxnSp>
        <p:nvCxnSpPr>
          <p:cNvPr id="30" name="Straight Connector 29"/>
          <p:cNvCxnSpPr/>
          <p:nvPr/>
        </p:nvCxnSpPr>
        <p:spPr>
          <a:xfrm>
            <a:off x="5991530" y="3056260"/>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86220" y="3058963"/>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671923" y="4349897"/>
            <a:ext cx="3769448" cy="461665"/>
          </a:xfrm>
          <a:prstGeom prst="rect">
            <a:avLst/>
          </a:prstGeom>
          <a:noFill/>
        </p:spPr>
        <p:txBody>
          <a:bodyPr wrap="square" rtlCol="0">
            <a:spAutoFit/>
          </a:bodyPr>
          <a:lstStyle/>
          <a:p>
            <a:r>
              <a:rPr lang="en-US" sz="2400" u="sng" dirty="0">
                <a:solidFill>
                  <a:srgbClr val="1D5F76"/>
                </a:solidFill>
              </a:rPr>
              <a:t>Balance Sheet Presentation</a:t>
            </a:r>
          </a:p>
        </p:txBody>
      </p:sp>
      <p:sp>
        <p:nvSpPr>
          <p:cNvPr id="8" name="Freeform 7"/>
          <p:cNvSpPr/>
          <p:nvPr/>
        </p:nvSpPr>
        <p:spPr>
          <a:xfrm>
            <a:off x="7533021" y="3840989"/>
            <a:ext cx="478105" cy="1573491"/>
          </a:xfrm>
          <a:custGeom>
            <a:avLst/>
            <a:gdLst>
              <a:gd name="connsiteX0" fmla="*/ 421240 w 478105"/>
              <a:gd name="connsiteY0" fmla="*/ 0 h 1479478"/>
              <a:gd name="connsiteX1" fmla="*/ 441789 w 478105"/>
              <a:gd name="connsiteY1" fmla="*/ 821932 h 1479478"/>
              <a:gd name="connsiteX2" fmla="*/ 0 w 478105"/>
              <a:gd name="connsiteY2" fmla="*/ 1479478 h 1479478"/>
            </a:gdLst>
            <a:ahLst/>
            <a:cxnLst>
              <a:cxn ang="0">
                <a:pos x="connsiteX0" y="connsiteY0"/>
              </a:cxn>
              <a:cxn ang="0">
                <a:pos x="connsiteX1" y="connsiteY1"/>
              </a:cxn>
              <a:cxn ang="0">
                <a:pos x="connsiteX2" y="connsiteY2"/>
              </a:cxn>
            </a:cxnLst>
            <a:rect l="l" t="t" r="r" b="b"/>
            <a:pathLst>
              <a:path w="478105" h="1479478">
                <a:moveTo>
                  <a:pt x="421240" y="0"/>
                </a:moveTo>
                <a:cubicBezTo>
                  <a:pt x="466618" y="287676"/>
                  <a:pt x="511996" y="575352"/>
                  <a:pt x="441789" y="821932"/>
                </a:cubicBezTo>
                <a:cubicBezTo>
                  <a:pt x="371582" y="1068512"/>
                  <a:pt x="0" y="1479478"/>
                  <a:pt x="0" y="1479478"/>
                </a:cubicBezTo>
              </a:path>
            </a:pathLst>
          </a:custGeom>
          <a:noFill/>
          <a:ln w="25400">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4896120" y="4401134"/>
            <a:ext cx="1954318" cy="461665"/>
          </a:xfrm>
          <a:prstGeom prst="rect">
            <a:avLst/>
          </a:prstGeom>
          <a:noFill/>
        </p:spPr>
        <p:txBody>
          <a:bodyPr wrap="none" rtlCol="0">
            <a:spAutoFit/>
          </a:bodyPr>
          <a:lstStyle/>
          <a:p>
            <a:r>
              <a:rPr lang="en-US" sz="2400" b="1" dirty="0">
                <a:solidFill>
                  <a:srgbClr val="FF0000"/>
                </a:solidFill>
              </a:rPr>
              <a:t>Asset account</a:t>
            </a:r>
          </a:p>
        </p:txBody>
      </p:sp>
      <p:cxnSp>
        <p:nvCxnSpPr>
          <p:cNvPr id="10" name="Straight Arrow Connector 9"/>
          <p:cNvCxnSpPr>
            <a:stCxn id="5" idx="1"/>
          </p:cNvCxnSpPr>
          <p:nvPr/>
        </p:nvCxnSpPr>
        <p:spPr>
          <a:xfrm flipH="1">
            <a:off x="3071974" y="4631967"/>
            <a:ext cx="1824146" cy="46401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4694463" y="6153762"/>
            <a:ext cx="2876044" cy="461665"/>
          </a:xfrm>
          <a:prstGeom prst="rect">
            <a:avLst/>
          </a:prstGeom>
          <a:noFill/>
        </p:spPr>
        <p:txBody>
          <a:bodyPr wrap="none" rtlCol="0">
            <a:spAutoFit/>
          </a:bodyPr>
          <a:lstStyle/>
          <a:p>
            <a:r>
              <a:rPr lang="en-US" sz="2400" b="1" dirty="0">
                <a:solidFill>
                  <a:srgbClr val="FF0000"/>
                </a:solidFill>
              </a:rPr>
              <a:t>Contra asset account</a:t>
            </a:r>
          </a:p>
        </p:txBody>
      </p:sp>
      <p:cxnSp>
        <p:nvCxnSpPr>
          <p:cNvPr id="24" name="Straight Arrow Connector 23"/>
          <p:cNvCxnSpPr>
            <a:stCxn id="23" idx="1"/>
          </p:cNvCxnSpPr>
          <p:nvPr/>
        </p:nvCxnSpPr>
        <p:spPr>
          <a:xfrm flipH="1" flipV="1">
            <a:off x="2870317" y="5617325"/>
            <a:ext cx="1824146" cy="76727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1001502" y="3036172"/>
            <a:ext cx="175197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08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0" grpId="0"/>
      <p:bldP spid="34" grpId="0"/>
      <p:bldP spid="4" grpId="0"/>
      <p:bldP spid="8" grpId="0" animBg="1"/>
      <p:bldP spid="5"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Depreciation refers to the allocation of the asset’s original cost to an expense during the periods benefited. </a:t>
            </a:r>
          </a:p>
          <a:p>
            <a:r>
              <a:rPr lang="en-US" dirty="0"/>
              <a:t>Depreciation does not refer to the change in value or selling price.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47</a:t>
            </a:fld>
            <a:endParaRPr lang="en-US" dirty="0"/>
          </a:p>
        </p:txBody>
      </p:sp>
    </p:spTree>
    <p:extLst>
      <p:ext uri="{BB962C8B-B14F-4D97-AF65-F5344CB8AC3E}">
        <p14:creationId xmlns:p14="http://schemas.microsoft.com/office/powerpoint/2010/main" val="283313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7803"/>
            <a:ext cx="8229600" cy="1143000"/>
          </a:xfrm>
        </p:spPr>
        <p:txBody>
          <a:bodyPr/>
          <a:lstStyle/>
          <a:p>
            <a:r>
              <a:rPr lang="en-US" dirty="0"/>
              <a:t>Factors Used in Calculating Depreciation</a:t>
            </a:r>
            <a:br>
              <a:rPr lang="en-US" dirty="0"/>
            </a:br>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48</a:t>
            </a:fld>
            <a:endParaRPr lang="en-US" dirty="0"/>
          </a:p>
        </p:txBody>
      </p:sp>
      <p:sp>
        <p:nvSpPr>
          <p:cNvPr id="4" name="Rectangle 1">
            <a:extLst>
              <a:ext uri="{FF2B5EF4-FFF2-40B4-BE49-F238E27FC236}">
                <a16:creationId xmlns:a16="http://schemas.microsoft.com/office/drawing/2014/main" id="{5AB7D9D4-CFFB-42DE-A9DA-A3FFFDD0CB68}"/>
              </a:ext>
            </a:extLst>
          </p:cNvPr>
          <p:cNvSpPr>
            <a:spLocks noGrp="1" noChangeArrowheads="1"/>
          </p:cNvSpPr>
          <p:nvPr>
            <p:ph idx="1"/>
          </p:nvPr>
        </p:nvSpPr>
        <p:spPr bwMode="auto">
          <a:xfrm>
            <a:off x="875618" y="1773468"/>
            <a:ext cx="7955280" cy="42473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defTabSz="914400" eaLnBrk="0" fontAlgn="base" hangingPunct="0">
              <a:spcBef>
                <a:spcPct val="0"/>
              </a:spcBef>
              <a:spcAft>
                <a:spcPct val="0"/>
              </a:spcAft>
              <a:buFont typeface="+mj-lt"/>
              <a:buAutoNum type="arabicPeriod"/>
            </a:pPr>
            <a:r>
              <a:rPr lang="en-US" altLang="en-US" sz="3000" b="1" dirty="0"/>
              <a:t>Service life</a:t>
            </a:r>
            <a:r>
              <a:rPr lang="en-US" altLang="en-US" sz="3000" dirty="0"/>
              <a:t> (or useful life)—The estimated use the company expects to receive from the asset before disposing of it. </a:t>
            </a:r>
          </a:p>
          <a:p>
            <a:pPr marL="514350" indent="-514350" defTabSz="914400" eaLnBrk="0" fontAlgn="base" hangingPunct="0">
              <a:spcBef>
                <a:spcPct val="0"/>
              </a:spcBef>
              <a:spcAft>
                <a:spcPct val="0"/>
              </a:spcAft>
              <a:buFont typeface="+mj-lt"/>
              <a:buAutoNum type="arabicPeriod"/>
            </a:pPr>
            <a:r>
              <a:rPr lang="en-US" altLang="en-US" sz="3000" b="1" dirty="0"/>
              <a:t>Residual value</a:t>
            </a:r>
            <a:r>
              <a:rPr lang="en-US" altLang="en-US" sz="3000" dirty="0"/>
              <a:t> (or salvage value)—The amount the company expects to receive from selling the asset at the end of its service life. </a:t>
            </a:r>
          </a:p>
          <a:p>
            <a:pPr marL="514350" indent="-514350" defTabSz="914400" eaLnBrk="0" fontAlgn="base" hangingPunct="0">
              <a:spcBef>
                <a:spcPct val="0"/>
              </a:spcBef>
              <a:spcAft>
                <a:spcPct val="0"/>
              </a:spcAft>
              <a:buFont typeface="+mj-lt"/>
              <a:buAutoNum type="arabicPeriod"/>
            </a:pPr>
            <a:r>
              <a:rPr lang="en-US" altLang="en-US" sz="3000" b="1" dirty="0"/>
              <a:t>Depreciation method</a:t>
            </a:r>
            <a:r>
              <a:rPr lang="en-US" altLang="en-US" sz="3000" dirty="0"/>
              <a:t>—The pattern in which the asset’s depreciable cost (original cost minus residual value) is allocated over time.</a:t>
            </a:r>
          </a:p>
        </p:txBody>
      </p:sp>
    </p:spTree>
    <p:extLst>
      <p:ext uri="{BB962C8B-B14F-4D97-AF65-F5344CB8AC3E}">
        <p14:creationId xmlns:p14="http://schemas.microsoft.com/office/powerpoint/2010/main" val="108846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Depreciation Methods</a:t>
            </a:r>
          </a:p>
        </p:txBody>
      </p:sp>
      <p:sp>
        <p:nvSpPr>
          <p:cNvPr id="3" name="Content Placeholder 2"/>
          <p:cNvSpPr>
            <a:spLocks noGrp="1"/>
          </p:cNvSpPr>
          <p:nvPr>
            <p:ph idx="1"/>
          </p:nvPr>
        </p:nvSpPr>
        <p:spPr>
          <a:xfrm>
            <a:off x="809149" y="1291786"/>
            <a:ext cx="7955280" cy="4525963"/>
          </a:xfrm>
        </p:spPr>
        <p:txBody>
          <a:bodyPr>
            <a:noAutofit/>
          </a:bodyPr>
          <a:lstStyle/>
          <a:p>
            <a:r>
              <a:rPr lang="en-US" dirty="0"/>
              <a:t>In determining how much of an asset’s cost to allocate to each year, a company should choose a depreciation method that corresponds to the pattern of benefits received from using the asset.</a:t>
            </a:r>
          </a:p>
          <a:p>
            <a:r>
              <a:rPr lang="en-US" dirty="0"/>
              <a:t>Three common methods:</a:t>
            </a:r>
          </a:p>
          <a:p>
            <a:pPr marL="971550" lvl="1" indent="-514350">
              <a:buSzPct val="100000"/>
              <a:buFont typeface="+mj-lt"/>
              <a:buAutoNum type="arabicPeriod"/>
            </a:pPr>
            <a:r>
              <a:rPr lang="en-US" sz="3200" dirty="0"/>
              <a:t>Straight-line </a:t>
            </a:r>
          </a:p>
          <a:p>
            <a:pPr marL="971550" lvl="1" indent="-514350">
              <a:buSzPct val="100000"/>
              <a:buFont typeface="+mj-lt"/>
              <a:buAutoNum type="arabicPeriod"/>
            </a:pPr>
            <a:r>
              <a:rPr lang="en-US" sz="3200" dirty="0"/>
              <a:t>Declining-balance </a:t>
            </a:r>
          </a:p>
          <a:p>
            <a:pPr marL="971550" lvl="1" indent="-514350">
              <a:buSzPct val="100000"/>
              <a:buFont typeface="+mj-lt"/>
              <a:buAutoNum type="arabicPeriod"/>
            </a:pPr>
            <a:r>
              <a:rPr lang="en-US" sz="3200" dirty="0"/>
              <a:t>Activity-based </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49</a:t>
            </a:fld>
            <a:endParaRPr lang="en-US" dirty="0"/>
          </a:p>
        </p:txBody>
      </p:sp>
    </p:spTree>
    <p:extLst>
      <p:ext uri="{BB962C8B-B14F-4D97-AF65-F5344CB8AC3E}">
        <p14:creationId xmlns:p14="http://schemas.microsoft.com/office/powerpoint/2010/main" val="2356904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LO7–1</a:t>
            </a:r>
            <a:r>
              <a:rPr lang="en-US" dirty="0"/>
              <a:t>	Identify the major types of property, plant, and equipment.</a:t>
            </a:r>
          </a:p>
        </p:txBody>
      </p:sp>
      <p:sp>
        <p:nvSpPr>
          <p:cNvPr id="4" name="Title 3"/>
          <p:cNvSpPr>
            <a:spLocks noGrp="1"/>
          </p:cNvSpPr>
          <p:nvPr>
            <p:ph type="title"/>
          </p:nvPr>
        </p:nvSpPr>
        <p:spPr/>
        <p:txBody>
          <a:bodyPr/>
          <a:lstStyle/>
          <a:p>
            <a:r>
              <a:rPr lang="en-US" dirty="0"/>
              <a:t>Learning Objective 1</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5</a:t>
            </a:fld>
            <a:endParaRPr lang="en-US" dirty="0"/>
          </a:p>
        </p:txBody>
      </p:sp>
    </p:spTree>
    <p:extLst>
      <p:ext uri="{BB962C8B-B14F-4D97-AF65-F5344CB8AC3E}">
        <p14:creationId xmlns:p14="http://schemas.microsoft.com/office/powerpoint/2010/main" val="2887133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848" y="914400"/>
            <a:ext cx="7033236" cy="1251831"/>
          </a:xfrm>
        </p:spPr>
        <p:txBody>
          <a:bodyPr>
            <a:noAutofit/>
          </a:bodyPr>
          <a:lstStyle/>
          <a:p>
            <a:pPr>
              <a:lnSpc>
                <a:spcPct val="90000"/>
              </a:lnSpc>
            </a:pPr>
            <a:r>
              <a:rPr lang="en-US" sz="4000" dirty="0"/>
              <a:t>Data to Illustrate Depreciation Methods</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Illustrations 7-10 and 7-11</a:t>
            </a:r>
          </a:p>
        </p:txBody>
      </p:sp>
      <p:sp>
        <p:nvSpPr>
          <p:cNvPr id="4" name="Rounded Rectangle 3"/>
          <p:cNvSpPr/>
          <p:nvPr/>
        </p:nvSpPr>
        <p:spPr>
          <a:xfrm>
            <a:off x="708916" y="4103613"/>
            <a:ext cx="8301519" cy="1815147"/>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p:cNvSpPr txBox="1"/>
          <p:nvPr/>
        </p:nvSpPr>
        <p:spPr>
          <a:xfrm>
            <a:off x="708917" y="4333240"/>
            <a:ext cx="8250379" cy="1323439"/>
          </a:xfrm>
          <a:prstGeom prst="rect">
            <a:avLst/>
          </a:prstGeom>
          <a:noFill/>
        </p:spPr>
        <p:txBody>
          <a:bodyPr wrap="square" rtlCol="0">
            <a:spAutoFit/>
          </a:bodyPr>
          <a:lstStyle/>
          <a:p>
            <a:pPr>
              <a:tabLst>
                <a:tab pos="5546725" algn="r"/>
              </a:tabLst>
            </a:pPr>
            <a:r>
              <a:rPr lang="en-US" sz="2000" b="1" dirty="0"/>
              <a:t>Depreciation expense =                                                          =</a:t>
            </a:r>
          </a:p>
          <a:p>
            <a:pPr>
              <a:tabLst>
                <a:tab pos="5546725" algn="r"/>
              </a:tabLst>
            </a:pPr>
            <a:endParaRPr lang="en-US" sz="2000" dirty="0"/>
          </a:p>
          <a:p>
            <a:pPr>
              <a:tabLst>
                <a:tab pos="5546725" algn="r"/>
              </a:tabLst>
            </a:pPr>
            <a:endParaRPr lang="en-US" sz="2000" dirty="0"/>
          </a:p>
          <a:p>
            <a:r>
              <a:rPr lang="en-US" sz="2000" dirty="0"/>
              <a:t>Depreciation expense =                                    			     =        $7,000 per year</a:t>
            </a:r>
          </a:p>
        </p:txBody>
      </p:sp>
      <p:grpSp>
        <p:nvGrpSpPr>
          <p:cNvPr id="18" name="Group 17"/>
          <p:cNvGrpSpPr/>
          <p:nvPr/>
        </p:nvGrpSpPr>
        <p:grpSpPr>
          <a:xfrm>
            <a:off x="3256908" y="4214711"/>
            <a:ext cx="3308275" cy="707886"/>
            <a:chOff x="1559170" y="4348480"/>
            <a:chExt cx="2758830" cy="707886"/>
          </a:xfrm>
        </p:grpSpPr>
        <p:sp>
          <p:nvSpPr>
            <p:cNvPr id="6" name="TextBox 5"/>
            <p:cNvSpPr txBox="1"/>
            <p:nvPr/>
          </p:nvSpPr>
          <p:spPr>
            <a:xfrm>
              <a:off x="1559170" y="4348480"/>
              <a:ext cx="2758830" cy="707886"/>
            </a:xfrm>
            <a:prstGeom prst="rect">
              <a:avLst/>
            </a:prstGeom>
            <a:noFill/>
          </p:spPr>
          <p:txBody>
            <a:bodyPr wrap="square" rtlCol="0">
              <a:spAutoFit/>
            </a:bodyPr>
            <a:lstStyle/>
            <a:p>
              <a:pPr algn="ctr"/>
              <a:r>
                <a:rPr lang="en-US" sz="2000" b="1" dirty="0"/>
                <a:t>Asset’s cost − Residual value</a:t>
              </a:r>
            </a:p>
            <a:p>
              <a:pPr algn="ctr"/>
              <a:r>
                <a:rPr lang="en-US" sz="2000" b="1" dirty="0"/>
                <a:t>Service life</a:t>
              </a:r>
            </a:p>
          </p:txBody>
        </p:sp>
        <p:cxnSp>
          <p:nvCxnSpPr>
            <p:cNvPr id="9" name="Straight Connector 8"/>
            <p:cNvCxnSpPr/>
            <p:nvPr/>
          </p:nvCxnSpPr>
          <p:spPr>
            <a:xfrm>
              <a:off x="1698062" y="4664748"/>
              <a:ext cx="247769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6830872" y="4214711"/>
            <a:ext cx="2128424" cy="707886"/>
            <a:chOff x="5857572" y="2403647"/>
            <a:chExt cx="1732182" cy="707886"/>
          </a:xfrm>
        </p:grpSpPr>
        <p:sp>
          <p:nvSpPr>
            <p:cNvPr id="13" name="TextBox 12"/>
            <p:cNvSpPr txBox="1"/>
            <p:nvPr/>
          </p:nvSpPr>
          <p:spPr>
            <a:xfrm>
              <a:off x="5857572" y="2403647"/>
              <a:ext cx="1732182" cy="707886"/>
            </a:xfrm>
            <a:prstGeom prst="rect">
              <a:avLst/>
            </a:prstGeom>
            <a:noFill/>
          </p:spPr>
          <p:txBody>
            <a:bodyPr wrap="square" rtlCol="0">
              <a:spAutoFit/>
            </a:bodyPr>
            <a:lstStyle/>
            <a:p>
              <a:pPr algn="ctr"/>
              <a:r>
                <a:rPr lang="en-US" sz="2000" b="1" dirty="0"/>
                <a:t>Depreciable cost</a:t>
              </a:r>
            </a:p>
            <a:p>
              <a:pPr algn="ctr"/>
              <a:r>
                <a:rPr lang="en-US" sz="2000" b="1" dirty="0"/>
                <a:t>Service life</a:t>
              </a:r>
            </a:p>
          </p:txBody>
        </p:sp>
        <p:cxnSp>
          <p:nvCxnSpPr>
            <p:cNvPr id="14" name="Straight Connector 13"/>
            <p:cNvCxnSpPr/>
            <p:nvPr/>
          </p:nvCxnSpPr>
          <p:spPr>
            <a:xfrm>
              <a:off x="5989685" y="2719915"/>
              <a:ext cx="149059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21" name="Group 20"/>
          <p:cNvGrpSpPr/>
          <p:nvPr/>
        </p:nvGrpSpPr>
        <p:grpSpPr>
          <a:xfrm>
            <a:off x="3729512" y="5097900"/>
            <a:ext cx="2393879" cy="1015663"/>
            <a:chOff x="2993560" y="5459480"/>
            <a:chExt cx="1659720" cy="1015663"/>
          </a:xfrm>
        </p:grpSpPr>
        <p:sp>
          <p:nvSpPr>
            <p:cNvPr id="16" name="TextBox 15"/>
            <p:cNvSpPr txBox="1"/>
            <p:nvPr/>
          </p:nvSpPr>
          <p:spPr>
            <a:xfrm>
              <a:off x="2993560" y="5459480"/>
              <a:ext cx="1659720" cy="1015663"/>
            </a:xfrm>
            <a:prstGeom prst="rect">
              <a:avLst/>
            </a:prstGeom>
            <a:noFill/>
          </p:spPr>
          <p:txBody>
            <a:bodyPr wrap="square" rtlCol="0">
              <a:spAutoFit/>
            </a:bodyPr>
            <a:lstStyle/>
            <a:p>
              <a:pPr algn="ctr"/>
              <a:r>
                <a:rPr lang="en-US" sz="2000" dirty="0"/>
                <a:t>$40,000 − $5,000</a:t>
              </a:r>
            </a:p>
            <a:p>
              <a:pPr algn="ctr"/>
              <a:r>
                <a:rPr lang="en-US" sz="2000" dirty="0"/>
                <a:t>5 years</a:t>
              </a:r>
            </a:p>
          </p:txBody>
        </p:sp>
        <p:cxnSp>
          <p:nvCxnSpPr>
            <p:cNvPr id="17" name="Straight Connector 16"/>
            <p:cNvCxnSpPr/>
            <p:nvPr/>
          </p:nvCxnSpPr>
          <p:spPr>
            <a:xfrm>
              <a:off x="3081652" y="5775748"/>
              <a:ext cx="14801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5" name="Rounded Rectangle 14"/>
          <p:cNvSpPr/>
          <p:nvPr/>
        </p:nvSpPr>
        <p:spPr>
          <a:xfrm>
            <a:off x="719801" y="2103910"/>
            <a:ext cx="7040880" cy="1365714"/>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0" name="TextBox 19"/>
          <p:cNvSpPr txBox="1"/>
          <p:nvPr/>
        </p:nvSpPr>
        <p:spPr>
          <a:xfrm>
            <a:off x="837938" y="2244337"/>
            <a:ext cx="7117044" cy="1200329"/>
          </a:xfrm>
          <a:prstGeom prst="rect">
            <a:avLst/>
          </a:prstGeom>
          <a:noFill/>
        </p:spPr>
        <p:txBody>
          <a:bodyPr wrap="square" rtlCol="0">
            <a:spAutoFit/>
          </a:bodyPr>
          <a:lstStyle/>
          <a:p>
            <a:pPr>
              <a:tabLst>
                <a:tab pos="6626225" algn="r"/>
              </a:tabLst>
            </a:pPr>
            <a:r>
              <a:rPr lang="en-US" sz="2400" dirty="0"/>
              <a:t>Cost of the new truck 	$40,000</a:t>
            </a:r>
          </a:p>
          <a:p>
            <a:pPr>
              <a:tabLst>
                <a:tab pos="6626225" algn="r"/>
              </a:tabLst>
            </a:pPr>
            <a:r>
              <a:rPr lang="en-US" sz="2400" dirty="0"/>
              <a:t>Estimated residual value	$5,000</a:t>
            </a:r>
          </a:p>
          <a:p>
            <a:pPr>
              <a:tabLst>
                <a:tab pos="6626225" algn="r"/>
              </a:tabLst>
            </a:pPr>
            <a:r>
              <a:rPr lang="en-US" sz="2400" dirty="0"/>
              <a:t>Estimated service life	5 years or 100,000 miles</a:t>
            </a:r>
          </a:p>
        </p:txBody>
      </p:sp>
      <p:sp>
        <p:nvSpPr>
          <p:cNvPr id="22" name="Title 1">
            <a:extLst>
              <a:ext uri="{FF2B5EF4-FFF2-40B4-BE49-F238E27FC236}">
                <a16:creationId xmlns:a16="http://schemas.microsoft.com/office/drawing/2014/main" id="{43CB62D5-62D8-40B0-AAAE-4C3500EED021}"/>
              </a:ext>
            </a:extLst>
          </p:cNvPr>
          <p:cNvSpPr txBox="1">
            <a:spLocks/>
          </p:cNvSpPr>
          <p:nvPr/>
        </p:nvSpPr>
        <p:spPr>
          <a:xfrm>
            <a:off x="827052" y="3584951"/>
            <a:ext cx="7033236" cy="507980"/>
          </a:xfrm>
          <a:prstGeom prst="rect">
            <a:avLst/>
          </a:prstGeom>
        </p:spPr>
        <p:txBody>
          <a:bodyPr lIns="0" tIns="0" rIns="0" bIns="0" anchor="t" anchorCtr="0">
            <a:noAutofit/>
          </a:bodyPr>
          <a:lstStyle>
            <a:lvl1pPr algn="l" defTabSz="457200" rtl="0" eaLnBrk="1" latinLnBrk="0" hangingPunct="1">
              <a:spcBef>
                <a:spcPct val="0"/>
              </a:spcBef>
              <a:buNone/>
              <a:defRPr sz="3200" b="0" i="0" kern="1200">
                <a:solidFill>
                  <a:srgbClr val="A5062D"/>
                </a:solidFill>
                <a:latin typeface="Avenir LT Std 65 Medium"/>
                <a:ea typeface="+mj-ea"/>
                <a:cs typeface="Avenir LT Std 65 Medium"/>
              </a:defRPr>
            </a:lvl1pPr>
          </a:lstStyle>
          <a:p>
            <a:pPr>
              <a:lnSpc>
                <a:spcPct val="90000"/>
              </a:lnSpc>
            </a:pPr>
            <a:r>
              <a:rPr lang="en-US" sz="4000" dirty="0"/>
              <a:t>Straight-Line Depreciation </a:t>
            </a:r>
          </a:p>
        </p:txBody>
      </p:sp>
    </p:spTree>
    <p:extLst>
      <p:ext uri="{BB962C8B-B14F-4D97-AF65-F5344CB8AC3E}">
        <p14:creationId xmlns:p14="http://schemas.microsoft.com/office/powerpoint/2010/main" val="30130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652390"/>
          </a:xfrm>
        </p:spPr>
        <p:txBody>
          <a:bodyPr>
            <a:noAutofit/>
          </a:bodyPr>
          <a:lstStyle/>
          <a:p>
            <a:pPr>
              <a:lnSpc>
                <a:spcPct val="90000"/>
              </a:lnSpc>
            </a:pPr>
            <a:r>
              <a:rPr lang="en-US" sz="4000" dirty="0"/>
              <a:t>Straight-Line Depreciation Schedule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7–12</a:t>
            </a:r>
          </a:p>
        </p:txBody>
      </p:sp>
      <p:sp>
        <p:nvSpPr>
          <p:cNvPr id="15" name="Rectangle 14"/>
          <p:cNvSpPr/>
          <p:nvPr/>
        </p:nvSpPr>
        <p:spPr>
          <a:xfrm>
            <a:off x="879206" y="2765314"/>
            <a:ext cx="7628695" cy="2928798"/>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ound Same Side Corner Rectangle 19"/>
          <p:cNvSpPr/>
          <p:nvPr/>
        </p:nvSpPr>
        <p:spPr>
          <a:xfrm>
            <a:off x="879206" y="2052712"/>
            <a:ext cx="7628695" cy="851274"/>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22" name="TextBox 21"/>
          <p:cNvSpPr txBox="1"/>
          <p:nvPr/>
        </p:nvSpPr>
        <p:spPr>
          <a:xfrm>
            <a:off x="1083466" y="2144515"/>
            <a:ext cx="7211294" cy="707886"/>
          </a:xfrm>
          <a:prstGeom prst="rect">
            <a:avLst/>
          </a:prstGeom>
          <a:noFill/>
        </p:spPr>
        <p:txBody>
          <a:bodyPr wrap="square" rtlCol="0">
            <a:spAutoFit/>
          </a:bodyPr>
          <a:lstStyle/>
          <a:p>
            <a:pPr algn="ctr"/>
            <a:r>
              <a:rPr lang="en-US" sz="2000" b="1" dirty="0">
                <a:solidFill>
                  <a:schemeClr val="bg1"/>
                </a:solidFill>
              </a:rPr>
              <a:t>LITTLE KING SANDWICHES </a:t>
            </a:r>
          </a:p>
          <a:p>
            <a:pPr algn="ctr"/>
            <a:r>
              <a:rPr lang="en-US" sz="2000" b="1" dirty="0">
                <a:solidFill>
                  <a:schemeClr val="bg1"/>
                </a:solidFill>
              </a:rPr>
              <a:t>Depreciation Schedule—Straight-Line</a:t>
            </a:r>
          </a:p>
        </p:txBody>
      </p:sp>
      <p:sp>
        <p:nvSpPr>
          <p:cNvPr id="7" name="TextBox 6"/>
          <p:cNvSpPr txBox="1"/>
          <p:nvPr/>
        </p:nvSpPr>
        <p:spPr>
          <a:xfrm>
            <a:off x="1083466" y="2995425"/>
            <a:ext cx="7351617" cy="2702278"/>
          </a:xfrm>
          <a:prstGeom prst="rect">
            <a:avLst/>
          </a:prstGeom>
          <a:noFill/>
        </p:spPr>
        <p:txBody>
          <a:bodyPr wrap="square" rtlCol="0">
            <a:spAutoFit/>
          </a:bodyPr>
          <a:lstStyle/>
          <a:p>
            <a:pPr>
              <a:spcAft>
                <a:spcPts val="600"/>
              </a:spcAft>
              <a:tabLst>
                <a:tab pos="2397125" algn="ctr"/>
                <a:tab pos="5883275" algn="ctr"/>
              </a:tabLst>
            </a:pPr>
            <a:r>
              <a:rPr lang="en-US" sz="1400" dirty="0"/>
              <a:t>	</a:t>
            </a:r>
            <a:r>
              <a:rPr lang="en-US" sz="1400" b="1" dirty="0"/>
              <a:t>Calculation	End-of-Year Amounts</a:t>
            </a:r>
          </a:p>
          <a:p>
            <a:pPr>
              <a:lnSpc>
                <a:spcPct val="80000"/>
              </a:lnSpc>
              <a:tabLst>
                <a:tab pos="233363" algn="ctr"/>
                <a:tab pos="914400" algn="ctr"/>
                <a:tab pos="1604963" algn="ctr"/>
                <a:tab pos="2397125" algn="ctr"/>
                <a:tab pos="3140075" algn="ctr"/>
                <a:tab pos="3890963" algn="ctr"/>
                <a:tab pos="5375275" algn="ctr"/>
                <a:tab pos="6573838" algn="ctr"/>
              </a:tabLst>
            </a:pPr>
            <a:r>
              <a:rPr lang="en-US" sz="1400" b="1" dirty="0"/>
              <a:t>		Depreciable		Depreciation		Depreciation	Accumulated	Book</a:t>
            </a:r>
          </a:p>
          <a:p>
            <a:pPr>
              <a:lnSpc>
                <a:spcPct val="80000"/>
              </a:lnSpc>
              <a:spcAft>
                <a:spcPts val="600"/>
              </a:spcAft>
              <a:tabLst>
                <a:tab pos="233363" algn="ctr"/>
                <a:tab pos="914400" algn="ctr"/>
                <a:tab pos="1604963" algn="ctr"/>
                <a:tab pos="2397125" algn="ctr"/>
                <a:tab pos="3140075" algn="ctr"/>
                <a:tab pos="3890963" algn="ctr"/>
                <a:tab pos="5375275" algn="ctr"/>
                <a:tab pos="6573838" algn="ctr"/>
              </a:tabLst>
            </a:pPr>
            <a:r>
              <a:rPr lang="en-US" sz="1400" b="1" dirty="0"/>
              <a:t>Year	Cost	×	Rate	=	Expense	Depreciation	Value*</a:t>
            </a:r>
          </a:p>
          <a:p>
            <a:pPr>
              <a:lnSpc>
                <a:spcPct val="110000"/>
              </a:lnSpc>
              <a:tabLst>
                <a:tab pos="173038" algn="ctr"/>
                <a:tab pos="1147763" algn="r"/>
                <a:tab pos="2682875" algn="r"/>
                <a:tab pos="4175125" algn="r"/>
                <a:tab pos="5597525" algn="r"/>
                <a:tab pos="6797675" algn="r"/>
              </a:tabLst>
            </a:pPr>
            <a:r>
              <a:rPr lang="en-US" sz="1400" dirty="0"/>
              <a:t>						$40,000</a:t>
            </a:r>
          </a:p>
          <a:p>
            <a:pPr>
              <a:lnSpc>
                <a:spcPct val="110000"/>
              </a:lnSpc>
              <a:tabLst>
                <a:tab pos="173038" algn="ctr"/>
                <a:tab pos="1147763" algn="r"/>
                <a:tab pos="2682875" algn="r"/>
                <a:tab pos="4175125" algn="r"/>
                <a:tab pos="5597525" algn="r"/>
                <a:tab pos="6797675" algn="r"/>
              </a:tabLst>
            </a:pPr>
            <a:r>
              <a:rPr lang="en-US" sz="1400" dirty="0"/>
              <a:t>	1 	$35,000	0.20 	</a:t>
            </a:r>
            <a:r>
              <a:rPr lang="en-US" sz="1400" b="1" dirty="0"/>
              <a:t>$  7,000</a:t>
            </a:r>
            <a:endParaRPr lang="en-US" sz="1400" dirty="0"/>
          </a:p>
          <a:p>
            <a:pPr>
              <a:lnSpc>
                <a:spcPct val="110000"/>
              </a:lnSpc>
              <a:tabLst>
                <a:tab pos="173038" algn="ctr"/>
                <a:tab pos="1147763" algn="r"/>
                <a:tab pos="2682875" algn="r"/>
                <a:tab pos="4175125" algn="r"/>
                <a:tab pos="5597525" algn="r"/>
                <a:tab pos="6797675" algn="r"/>
              </a:tabLst>
            </a:pPr>
            <a:r>
              <a:rPr lang="en-US" sz="1400" dirty="0"/>
              <a:t>	2 	35,000	0.20 	</a:t>
            </a:r>
            <a:r>
              <a:rPr lang="en-US" sz="1400" b="1" dirty="0"/>
              <a:t>7,000</a:t>
            </a:r>
            <a:endParaRPr lang="en-US" sz="1400" dirty="0"/>
          </a:p>
          <a:p>
            <a:pPr>
              <a:lnSpc>
                <a:spcPct val="110000"/>
              </a:lnSpc>
              <a:tabLst>
                <a:tab pos="173038" algn="ctr"/>
                <a:tab pos="1147763" algn="r"/>
                <a:tab pos="2682875" algn="r"/>
                <a:tab pos="4175125" algn="r"/>
                <a:tab pos="5597525" algn="r"/>
                <a:tab pos="6797675" algn="r"/>
              </a:tabLst>
            </a:pPr>
            <a:r>
              <a:rPr lang="en-US" sz="1400" dirty="0"/>
              <a:t>	3 	35,000	0.20 	</a:t>
            </a:r>
            <a:r>
              <a:rPr lang="en-US" sz="1400" b="1" dirty="0"/>
              <a:t>7,000</a:t>
            </a:r>
            <a:endParaRPr lang="en-US" sz="1400" dirty="0"/>
          </a:p>
          <a:p>
            <a:pPr>
              <a:lnSpc>
                <a:spcPct val="110000"/>
              </a:lnSpc>
              <a:tabLst>
                <a:tab pos="173038" algn="ctr"/>
                <a:tab pos="1147763" algn="r"/>
                <a:tab pos="2682875" algn="r"/>
                <a:tab pos="4175125" algn="r"/>
                <a:tab pos="5597525" algn="r"/>
                <a:tab pos="6797675" algn="r"/>
              </a:tabLst>
            </a:pPr>
            <a:r>
              <a:rPr lang="en-US" sz="1400" dirty="0"/>
              <a:t>	4 	35,000	0.20 	</a:t>
            </a:r>
            <a:r>
              <a:rPr lang="en-US" sz="1400" b="1" dirty="0"/>
              <a:t>7,000</a:t>
            </a:r>
            <a:endParaRPr lang="en-US" sz="1400" dirty="0"/>
          </a:p>
          <a:p>
            <a:pPr>
              <a:lnSpc>
                <a:spcPct val="110000"/>
              </a:lnSpc>
              <a:tabLst>
                <a:tab pos="173038" algn="ctr"/>
                <a:tab pos="1147763" algn="r"/>
                <a:tab pos="2682875" algn="r"/>
                <a:tab pos="4175125" algn="r"/>
                <a:tab pos="5597525" algn="r"/>
                <a:tab pos="6797675" algn="r"/>
              </a:tabLst>
            </a:pPr>
            <a:r>
              <a:rPr lang="en-US" sz="1400" dirty="0"/>
              <a:t>	5 	35,000	0.20 	</a:t>
            </a:r>
            <a:r>
              <a:rPr lang="en-US" sz="1400" b="1" dirty="0"/>
              <a:t>7,000</a:t>
            </a:r>
          </a:p>
          <a:p>
            <a:pPr>
              <a:lnSpc>
                <a:spcPct val="110000"/>
              </a:lnSpc>
              <a:tabLst>
                <a:tab pos="173038" algn="ctr"/>
                <a:tab pos="1147763" algn="r"/>
                <a:tab pos="2682875" algn="r"/>
                <a:tab pos="4175125" algn="r"/>
                <a:tab pos="5597525" algn="r"/>
                <a:tab pos="6797675" algn="r"/>
              </a:tabLst>
            </a:pPr>
            <a:r>
              <a:rPr lang="en-US" sz="1400" dirty="0"/>
              <a:t>Total 			</a:t>
            </a:r>
            <a:r>
              <a:rPr lang="en-US" sz="1400" b="1" dirty="0"/>
              <a:t>$35,000</a:t>
            </a:r>
          </a:p>
          <a:p>
            <a:pPr>
              <a:lnSpc>
                <a:spcPct val="110000"/>
              </a:lnSpc>
              <a:tabLst>
                <a:tab pos="173038" algn="ctr"/>
                <a:tab pos="1147763" algn="r"/>
                <a:tab pos="2682875" algn="r"/>
                <a:tab pos="4175125" algn="r"/>
                <a:tab pos="5597525" algn="r"/>
                <a:tab pos="6797675" algn="r"/>
              </a:tabLst>
            </a:pPr>
            <a:endParaRPr lang="en-US" sz="1400" dirty="0"/>
          </a:p>
        </p:txBody>
      </p:sp>
      <p:cxnSp>
        <p:nvCxnSpPr>
          <p:cNvPr id="23" name="Straight Connector 22"/>
          <p:cNvCxnSpPr/>
          <p:nvPr/>
        </p:nvCxnSpPr>
        <p:spPr>
          <a:xfrm>
            <a:off x="1649092" y="3278687"/>
            <a:ext cx="39185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035040" y="3278687"/>
            <a:ext cx="2082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3" name="Group 42"/>
          <p:cNvGrpSpPr/>
          <p:nvPr/>
        </p:nvGrpSpPr>
        <p:grpSpPr>
          <a:xfrm>
            <a:off x="1083466" y="3702611"/>
            <a:ext cx="7034374" cy="20320"/>
            <a:chOff x="1083466" y="3593121"/>
            <a:chExt cx="7034374" cy="20320"/>
          </a:xfrm>
        </p:grpSpPr>
        <p:cxnSp>
          <p:nvCxnSpPr>
            <p:cNvPr id="25" name="Straight Connector 24"/>
            <p:cNvCxnSpPr/>
            <p:nvPr/>
          </p:nvCxnSpPr>
          <p:spPr>
            <a:xfrm>
              <a:off x="1083466" y="3604499"/>
              <a:ext cx="48117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649092" y="360449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101972" y="360449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666612" y="3593121"/>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6035040" y="3613441"/>
              <a:ext cx="1076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7335520" y="3604499"/>
              <a:ext cx="782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36" name="Straight Connector 35"/>
          <p:cNvCxnSpPr/>
          <p:nvPr/>
        </p:nvCxnSpPr>
        <p:spPr>
          <a:xfrm>
            <a:off x="4666612" y="5153307"/>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1" name="Group 40"/>
          <p:cNvGrpSpPr/>
          <p:nvPr/>
        </p:nvGrpSpPr>
        <p:grpSpPr>
          <a:xfrm>
            <a:off x="4666612" y="5383924"/>
            <a:ext cx="677548" cy="38805"/>
            <a:chOff x="4666612" y="5252536"/>
            <a:chExt cx="677548" cy="38805"/>
          </a:xfrm>
        </p:grpSpPr>
        <p:cxnSp>
          <p:nvCxnSpPr>
            <p:cNvPr id="39" name="Straight Connector 38"/>
            <p:cNvCxnSpPr/>
            <p:nvPr/>
          </p:nvCxnSpPr>
          <p:spPr>
            <a:xfrm>
              <a:off x="4666612" y="5252536"/>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4666612" y="5291341"/>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42" name="TextBox 41"/>
          <p:cNvSpPr txBox="1"/>
          <p:nvPr/>
        </p:nvSpPr>
        <p:spPr>
          <a:xfrm>
            <a:off x="879206" y="5694112"/>
            <a:ext cx="6675120" cy="461665"/>
          </a:xfrm>
          <a:prstGeom prst="rect">
            <a:avLst/>
          </a:prstGeom>
          <a:noFill/>
        </p:spPr>
        <p:txBody>
          <a:bodyPr wrap="square" rtlCol="0">
            <a:spAutoFit/>
          </a:bodyPr>
          <a:lstStyle/>
          <a:p>
            <a:r>
              <a:rPr lang="en-US" sz="1200" dirty="0"/>
              <a:t>*Book value is the original cost of the asset ($40,000) minus accumulated depreciation. Book value of $33,000 at the end of year 1, for example, is $40,000 minus $7,000 in accumulated depreciation.</a:t>
            </a:r>
          </a:p>
        </p:txBody>
      </p:sp>
      <p:sp>
        <p:nvSpPr>
          <p:cNvPr id="26" name="TextBox 25"/>
          <p:cNvSpPr txBox="1"/>
          <p:nvPr/>
        </p:nvSpPr>
        <p:spPr>
          <a:xfrm>
            <a:off x="6238893" y="3929231"/>
            <a:ext cx="1970159" cy="1277273"/>
          </a:xfrm>
          <a:prstGeom prst="rect">
            <a:avLst/>
          </a:prstGeom>
          <a:noFill/>
        </p:spPr>
        <p:txBody>
          <a:bodyPr wrap="square" rtlCol="0">
            <a:spAutoFit/>
          </a:bodyPr>
          <a:lstStyle/>
          <a:p>
            <a:pPr>
              <a:lnSpc>
                <a:spcPct val="110000"/>
              </a:lnSpc>
              <a:tabLst>
                <a:tab pos="173038" algn="ctr"/>
                <a:tab pos="1147763" algn="r"/>
                <a:tab pos="1654175" algn="r"/>
                <a:tab pos="4175125" algn="r"/>
                <a:tab pos="5597525" algn="r"/>
                <a:tab pos="6797675" algn="r"/>
              </a:tabLst>
            </a:pPr>
            <a:r>
              <a:rPr lang="en-US" sz="1400" dirty="0"/>
              <a:t>$ 7,000 		33,000</a:t>
            </a:r>
          </a:p>
          <a:p>
            <a:pPr>
              <a:lnSpc>
                <a:spcPct val="110000"/>
              </a:lnSpc>
              <a:tabLst>
                <a:tab pos="173038" algn="ctr"/>
                <a:tab pos="1147763" algn="r"/>
                <a:tab pos="1654175" algn="r"/>
                <a:tab pos="4175125" algn="r"/>
                <a:tab pos="5597525" algn="r"/>
                <a:tab pos="6797675" algn="r"/>
              </a:tabLst>
            </a:pPr>
            <a:r>
              <a:rPr lang="en-US" sz="1400" dirty="0"/>
              <a:t>14,000 		26,000</a:t>
            </a:r>
          </a:p>
          <a:p>
            <a:pPr>
              <a:lnSpc>
                <a:spcPct val="110000"/>
              </a:lnSpc>
              <a:tabLst>
                <a:tab pos="173038" algn="ctr"/>
                <a:tab pos="1147763" algn="r"/>
                <a:tab pos="1654175" algn="r"/>
                <a:tab pos="4175125" algn="r"/>
                <a:tab pos="5597525" algn="r"/>
                <a:tab pos="6797675" algn="r"/>
              </a:tabLst>
            </a:pPr>
            <a:r>
              <a:rPr lang="en-US" sz="1400" dirty="0"/>
              <a:t>21,000 		19,000</a:t>
            </a:r>
          </a:p>
          <a:p>
            <a:pPr>
              <a:lnSpc>
                <a:spcPct val="110000"/>
              </a:lnSpc>
              <a:tabLst>
                <a:tab pos="173038" algn="ctr"/>
                <a:tab pos="1147763" algn="r"/>
                <a:tab pos="1654175" algn="r"/>
                <a:tab pos="4175125" algn="r"/>
                <a:tab pos="5597525" algn="r"/>
                <a:tab pos="6797675" algn="r"/>
              </a:tabLst>
            </a:pPr>
            <a:r>
              <a:rPr lang="en-US" sz="1400" dirty="0"/>
              <a:t>28,000 		12,000</a:t>
            </a:r>
          </a:p>
          <a:p>
            <a:pPr>
              <a:lnSpc>
                <a:spcPct val="110000"/>
              </a:lnSpc>
              <a:tabLst>
                <a:tab pos="173038" algn="ctr"/>
                <a:tab pos="1147763" algn="r"/>
                <a:tab pos="1654175" algn="r"/>
                <a:tab pos="4175125" algn="r"/>
                <a:tab pos="5597525" algn="r"/>
                <a:tab pos="6797675" algn="r"/>
              </a:tabLst>
            </a:pPr>
            <a:r>
              <a:rPr lang="en-US" sz="1400" dirty="0"/>
              <a:t>35,000 		</a:t>
            </a:r>
            <a:r>
              <a:rPr lang="en-US" sz="1400" b="1" dirty="0"/>
              <a:t>5,000</a:t>
            </a:r>
            <a:endParaRPr lang="en-US" sz="1400" dirty="0"/>
          </a:p>
        </p:txBody>
      </p:sp>
      <p:cxnSp>
        <p:nvCxnSpPr>
          <p:cNvPr id="5" name="Straight Arrow Connector 4"/>
          <p:cNvCxnSpPr/>
          <p:nvPr/>
        </p:nvCxnSpPr>
        <p:spPr>
          <a:xfrm flipH="1">
            <a:off x="5424755" y="1931542"/>
            <a:ext cx="1148765" cy="215757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6467450" y="1390547"/>
            <a:ext cx="1513043" cy="646331"/>
          </a:xfrm>
          <a:prstGeom prst="rect">
            <a:avLst/>
          </a:prstGeom>
          <a:noFill/>
        </p:spPr>
        <p:txBody>
          <a:bodyPr wrap="none" rtlCol="0">
            <a:spAutoFit/>
          </a:bodyPr>
          <a:lstStyle/>
          <a:p>
            <a:r>
              <a:rPr lang="en-US" b="1" dirty="0">
                <a:solidFill>
                  <a:srgbClr val="FF0000"/>
                </a:solidFill>
              </a:rPr>
              <a:t>Same amount</a:t>
            </a:r>
          </a:p>
          <a:p>
            <a:r>
              <a:rPr lang="en-US" b="1" dirty="0">
                <a:solidFill>
                  <a:srgbClr val="FF0000"/>
                </a:solidFill>
              </a:rPr>
              <a:t>each year</a:t>
            </a:r>
          </a:p>
        </p:txBody>
      </p:sp>
      <p:sp>
        <p:nvSpPr>
          <p:cNvPr id="28" name="TextBox 27"/>
          <p:cNvSpPr txBox="1"/>
          <p:nvPr/>
        </p:nvSpPr>
        <p:spPr>
          <a:xfrm>
            <a:off x="7223971" y="5894167"/>
            <a:ext cx="1558055" cy="369332"/>
          </a:xfrm>
          <a:prstGeom prst="rect">
            <a:avLst/>
          </a:prstGeom>
          <a:noFill/>
        </p:spPr>
        <p:txBody>
          <a:bodyPr wrap="none" rtlCol="0">
            <a:spAutoFit/>
          </a:bodyPr>
          <a:lstStyle/>
          <a:p>
            <a:r>
              <a:rPr lang="en-US" b="1" dirty="0">
                <a:solidFill>
                  <a:srgbClr val="FF0000"/>
                </a:solidFill>
              </a:rPr>
              <a:t>Residual value</a:t>
            </a:r>
          </a:p>
        </p:txBody>
      </p:sp>
      <p:cxnSp>
        <p:nvCxnSpPr>
          <p:cNvPr id="32" name="Straight Arrow Connector 31"/>
          <p:cNvCxnSpPr>
            <a:stCxn id="28" idx="0"/>
          </p:cNvCxnSpPr>
          <p:nvPr/>
        </p:nvCxnSpPr>
        <p:spPr>
          <a:xfrm flipH="1" flipV="1">
            <a:off x="7726680" y="5175079"/>
            <a:ext cx="276319" cy="7190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8207525" y="1438167"/>
            <a:ext cx="936475" cy="646331"/>
          </a:xfrm>
          <a:prstGeom prst="rect">
            <a:avLst/>
          </a:prstGeom>
          <a:noFill/>
        </p:spPr>
        <p:txBody>
          <a:bodyPr wrap="none" rtlCol="0">
            <a:spAutoFit/>
          </a:bodyPr>
          <a:lstStyle/>
          <a:p>
            <a:pPr algn="ctr"/>
            <a:r>
              <a:rPr lang="en-US" b="1" dirty="0">
                <a:solidFill>
                  <a:srgbClr val="FF0000"/>
                </a:solidFill>
              </a:rPr>
              <a:t>Original</a:t>
            </a:r>
          </a:p>
          <a:p>
            <a:pPr algn="ctr"/>
            <a:r>
              <a:rPr lang="en-US" b="1" dirty="0">
                <a:solidFill>
                  <a:srgbClr val="FF0000"/>
                </a:solidFill>
              </a:rPr>
              <a:t>cost</a:t>
            </a:r>
          </a:p>
        </p:txBody>
      </p:sp>
      <p:cxnSp>
        <p:nvCxnSpPr>
          <p:cNvPr id="35" name="Straight Arrow Connector 34"/>
          <p:cNvCxnSpPr/>
          <p:nvPr/>
        </p:nvCxnSpPr>
        <p:spPr>
          <a:xfrm flipH="1">
            <a:off x="8002999" y="2036878"/>
            <a:ext cx="574384" cy="168605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7223971" y="3722931"/>
            <a:ext cx="893869" cy="294265"/>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7" name="TextBox 36"/>
          <p:cNvSpPr txBox="1"/>
          <p:nvPr/>
        </p:nvSpPr>
        <p:spPr>
          <a:xfrm rot="977510">
            <a:off x="2874435" y="3788359"/>
            <a:ext cx="686406" cy="369332"/>
          </a:xfrm>
          <a:prstGeom prst="rect">
            <a:avLst/>
          </a:prstGeom>
          <a:noFill/>
        </p:spPr>
        <p:txBody>
          <a:bodyPr wrap="none" rtlCol="0">
            <a:spAutoFit/>
          </a:bodyPr>
          <a:lstStyle/>
          <a:p>
            <a:pPr algn="ctr"/>
            <a:r>
              <a:rPr lang="en-US" b="1" dirty="0">
                <a:solidFill>
                  <a:srgbClr val="FF0000"/>
                </a:solidFill>
              </a:rPr>
              <a:t>1/5 =</a:t>
            </a:r>
          </a:p>
        </p:txBody>
      </p:sp>
    </p:spTree>
    <p:extLst>
      <p:ext uri="{BB962C8B-B14F-4D97-AF65-F5344CB8AC3E}">
        <p14:creationId xmlns:p14="http://schemas.microsoft.com/office/powerpoint/2010/main" val="253061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p:bldP spid="3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914400"/>
            <a:ext cx="8229600" cy="1143000"/>
          </a:xfrm>
        </p:spPr>
        <p:txBody>
          <a:bodyPr/>
          <a:lstStyle/>
          <a:p>
            <a:r>
              <a:rPr lang="en-US" dirty="0"/>
              <a:t>Partial-Year Straight-Line Depreciation</a:t>
            </a:r>
          </a:p>
        </p:txBody>
      </p:sp>
      <p:sp>
        <p:nvSpPr>
          <p:cNvPr id="3" name="Content Placeholder 2"/>
          <p:cNvSpPr>
            <a:spLocks noGrp="1"/>
          </p:cNvSpPr>
          <p:nvPr>
            <p:ph idx="1"/>
          </p:nvPr>
        </p:nvSpPr>
        <p:spPr>
          <a:xfrm>
            <a:off x="809150" y="1554480"/>
            <a:ext cx="8046720" cy="4903531"/>
          </a:xfrm>
        </p:spPr>
        <p:txBody>
          <a:bodyPr>
            <a:normAutofit/>
          </a:bodyPr>
          <a:lstStyle/>
          <a:p>
            <a:pPr marL="0" indent="0">
              <a:buNone/>
            </a:pPr>
            <a:r>
              <a:rPr lang="en-US" sz="2800" dirty="0"/>
              <a:t>Let’s assume, instead, that Little King bought the truck on November 1 and its year-end is December 31.</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52</a:t>
            </a:fld>
            <a:endParaRPr lang="en-US" dirty="0"/>
          </a:p>
        </p:txBody>
      </p:sp>
      <p:sp>
        <p:nvSpPr>
          <p:cNvPr id="20" name="Rectangle 19">
            <a:extLst>
              <a:ext uri="{FF2B5EF4-FFF2-40B4-BE49-F238E27FC236}">
                <a16:creationId xmlns:a16="http://schemas.microsoft.com/office/drawing/2014/main" id="{1051B8B6-FEE0-4171-AA42-75936B57287A}"/>
              </a:ext>
            </a:extLst>
          </p:cNvPr>
          <p:cNvSpPr/>
          <p:nvPr/>
        </p:nvSpPr>
        <p:spPr>
          <a:xfrm>
            <a:off x="879206" y="3177981"/>
            <a:ext cx="7628695" cy="3108960"/>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ound Same Side Corner Rectangle 19">
            <a:extLst>
              <a:ext uri="{FF2B5EF4-FFF2-40B4-BE49-F238E27FC236}">
                <a16:creationId xmlns:a16="http://schemas.microsoft.com/office/drawing/2014/main" id="{29AE97D0-6D45-405D-AA1A-AC468E476C79}"/>
              </a:ext>
            </a:extLst>
          </p:cNvPr>
          <p:cNvSpPr/>
          <p:nvPr/>
        </p:nvSpPr>
        <p:spPr>
          <a:xfrm>
            <a:off x="879206" y="2465379"/>
            <a:ext cx="7628695" cy="851274"/>
          </a:xfrm>
          <a:prstGeom prst="round2SameRect">
            <a:avLst>
              <a:gd name="adj1" fmla="val 28486"/>
              <a:gd name="adj2" fmla="val 0"/>
            </a:avLst>
          </a:prstGeom>
          <a:solidFill>
            <a:srgbClr val="26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22" name="TextBox 21">
            <a:extLst>
              <a:ext uri="{FF2B5EF4-FFF2-40B4-BE49-F238E27FC236}">
                <a16:creationId xmlns:a16="http://schemas.microsoft.com/office/drawing/2014/main" id="{B495EC04-4ED1-4583-8769-60C565932BF1}"/>
              </a:ext>
            </a:extLst>
          </p:cNvPr>
          <p:cNvSpPr txBox="1"/>
          <p:nvPr/>
        </p:nvSpPr>
        <p:spPr>
          <a:xfrm>
            <a:off x="1083466" y="2557182"/>
            <a:ext cx="7211294" cy="707886"/>
          </a:xfrm>
          <a:prstGeom prst="rect">
            <a:avLst/>
          </a:prstGeom>
          <a:noFill/>
        </p:spPr>
        <p:txBody>
          <a:bodyPr wrap="square" rtlCol="0">
            <a:spAutoFit/>
          </a:bodyPr>
          <a:lstStyle/>
          <a:p>
            <a:pPr algn="ctr"/>
            <a:r>
              <a:rPr lang="en-US" sz="2000" b="1" dirty="0">
                <a:solidFill>
                  <a:schemeClr val="bg1"/>
                </a:solidFill>
              </a:rPr>
              <a:t>LITTLE KING SANDWICHES </a:t>
            </a:r>
          </a:p>
          <a:p>
            <a:pPr algn="ctr"/>
            <a:r>
              <a:rPr lang="en-US" sz="2000" b="1" dirty="0">
                <a:solidFill>
                  <a:schemeClr val="bg1"/>
                </a:solidFill>
              </a:rPr>
              <a:t>Depreciation Schedule—Straight-Line</a:t>
            </a:r>
          </a:p>
        </p:txBody>
      </p:sp>
      <p:sp>
        <p:nvSpPr>
          <p:cNvPr id="23" name="TextBox 22">
            <a:extLst>
              <a:ext uri="{FF2B5EF4-FFF2-40B4-BE49-F238E27FC236}">
                <a16:creationId xmlns:a16="http://schemas.microsoft.com/office/drawing/2014/main" id="{A115EED2-DCDD-41EB-A4CA-56D9145227B7}"/>
              </a:ext>
            </a:extLst>
          </p:cNvPr>
          <p:cNvSpPr txBox="1"/>
          <p:nvPr/>
        </p:nvSpPr>
        <p:spPr>
          <a:xfrm>
            <a:off x="1083466" y="3408092"/>
            <a:ext cx="7351617" cy="2927404"/>
          </a:xfrm>
          <a:prstGeom prst="rect">
            <a:avLst/>
          </a:prstGeom>
          <a:noFill/>
        </p:spPr>
        <p:txBody>
          <a:bodyPr wrap="square" rtlCol="0">
            <a:spAutoFit/>
          </a:bodyPr>
          <a:lstStyle/>
          <a:p>
            <a:pPr>
              <a:spcAft>
                <a:spcPts val="600"/>
              </a:spcAft>
              <a:tabLst>
                <a:tab pos="2397125" algn="ctr"/>
                <a:tab pos="5883275" algn="ctr"/>
              </a:tabLst>
            </a:pPr>
            <a:r>
              <a:rPr lang="en-US" sz="1400" dirty="0"/>
              <a:t>	</a:t>
            </a:r>
            <a:r>
              <a:rPr lang="en-US" sz="1400" b="1" dirty="0"/>
              <a:t>Calculation	End-of-Year Amounts</a:t>
            </a:r>
          </a:p>
          <a:p>
            <a:pPr>
              <a:lnSpc>
                <a:spcPct val="80000"/>
              </a:lnSpc>
              <a:tabLst>
                <a:tab pos="233363" algn="ctr"/>
                <a:tab pos="914400" algn="ctr"/>
                <a:tab pos="1604963" algn="ctr"/>
                <a:tab pos="2397125" algn="ctr"/>
                <a:tab pos="3140075" algn="ctr"/>
                <a:tab pos="3890963" algn="ctr"/>
                <a:tab pos="5375275" algn="ctr"/>
                <a:tab pos="6573838" algn="ctr"/>
              </a:tabLst>
            </a:pPr>
            <a:r>
              <a:rPr lang="en-US" sz="1400" b="1" dirty="0"/>
              <a:t>		Depreciable		Depreciation		Depreciation	Accumulated	Book</a:t>
            </a:r>
          </a:p>
          <a:p>
            <a:pPr>
              <a:lnSpc>
                <a:spcPct val="80000"/>
              </a:lnSpc>
              <a:spcAft>
                <a:spcPts val="600"/>
              </a:spcAft>
              <a:tabLst>
                <a:tab pos="233363" algn="ctr"/>
                <a:tab pos="914400" algn="ctr"/>
                <a:tab pos="1604963" algn="ctr"/>
                <a:tab pos="2397125" algn="ctr"/>
                <a:tab pos="3140075" algn="ctr"/>
                <a:tab pos="3890963" algn="ctr"/>
                <a:tab pos="5375275" algn="ctr"/>
                <a:tab pos="6573838" algn="ctr"/>
              </a:tabLst>
            </a:pPr>
            <a:r>
              <a:rPr lang="en-US" sz="1400" b="1" dirty="0"/>
              <a:t>Year	Cost	×	Rate	=	Expense	Depreciation	Value</a:t>
            </a:r>
          </a:p>
          <a:p>
            <a:pPr>
              <a:lnSpc>
                <a:spcPct val="110000"/>
              </a:lnSpc>
              <a:tabLst>
                <a:tab pos="173038" algn="ctr"/>
                <a:tab pos="1147763" algn="r"/>
                <a:tab pos="2682875" algn="r"/>
                <a:tab pos="4175125" algn="r"/>
                <a:tab pos="5597525" algn="r"/>
                <a:tab pos="6797675" algn="r"/>
              </a:tabLst>
            </a:pPr>
            <a:r>
              <a:rPr lang="en-US" sz="1400" dirty="0"/>
              <a:t>						$40,000</a:t>
            </a:r>
          </a:p>
          <a:p>
            <a:pPr>
              <a:lnSpc>
                <a:spcPct val="110000"/>
              </a:lnSpc>
              <a:tabLst>
                <a:tab pos="173038" algn="ctr"/>
                <a:tab pos="1147763" algn="r"/>
                <a:tab pos="2682875" algn="r"/>
                <a:tab pos="4175125" algn="r"/>
                <a:tab pos="5597525" algn="r"/>
                <a:tab pos="6797675" algn="r"/>
              </a:tabLst>
            </a:pPr>
            <a:r>
              <a:rPr lang="en-US" sz="1400" dirty="0"/>
              <a:t>	1 	         $35,000                   0.20 </a:t>
            </a:r>
            <a:r>
              <a:rPr lang="en-US" sz="1400" b="1" dirty="0">
                <a:solidFill>
                  <a:srgbClr val="FF0000"/>
                </a:solidFill>
              </a:rPr>
              <a:t>x 2/12</a:t>
            </a:r>
            <a:r>
              <a:rPr lang="en-US" sz="1400" dirty="0"/>
              <a:t> 	</a:t>
            </a:r>
            <a:r>
              <a:rPr lang="en-US" sz="1400" b="1" dirty="0">
                <a:solidFill>
                  <a:srgbClr val="FF0000"/>
                </a:solidFill>
              </a:rPr>
              <a:t>$  1,167</a:t>
            </a:r>
            <a:endParaRPr lang="en-US" sz="1400" dirty="0">
              <a:solidFill>
                <a:srgbClr val="FF0000"/>
              </a:solidFill>
            </a:endParaRPr>
          </a:p>
          <a:p>
            <a:pPr>
              <a:lnSpc>
                <a:spcPct val="110000"/>
              </a:lnSpc>
              <a:tabLst>
                <a:tab pos="173038" algn="ctr"/>
                <a:tab pos="1147763" algn="r"/>
                <a:tab pos="2682875" algn="r"/>
                <a:tab pos="4175125" algn="r"/>
                <a:tab pos="5597525" algn="r"/>
                <a:tab pos="6797675" algn="r"/>
              </a:tabLst>
            </a:pPr>
            <a:r>
              <a:rPr lang="en-US" sz="1400" dirty="0"/>
              <a:t>	2            	35,000                    0.20 		</a:t>
            </a:r>
            <a:r>
              <a:rPr lang="en-US" sz="1400" b="1" dirty="0"/>
              <a:t>7,000</a:t>
            </a:r>
            <a:endParaRPr lang="en-US" sz="1400" dirty="0"/>
          </a:p>
          <a:p>
            <a:pPr>
              <a:lnSpc>
                <a:spcPct val="110000"/>
              </a:lnSpc>
              <a:tabLst>
                <a:tab pos="173038" algn="ctr"/>
                <a:tab pos="1147763" algn="r"/>
                <a:tab pos="2682875" algn="r"/>
                <a:tab pos="4175125" algn="r"/>
                <a:tab pos="5597525" algn="r"/>
                <a:tab pos="6797675" algn="r"/>
              </a:tabLst>
            </a:pPr>
            <a:r>
              <a:rPr lang="en-US" sz="1400" dirty="0"/>
              <a:t>	3 	           35,000                    0.20 		</a:t>
            </a:r>
            <a:r>
              <a:rPr lang="en-US" sz="1400" b="1" dirty="0"/>
              <a:t>7,000</a:t>
            </a:r>
            <a:endParaRPr lang="en-US" sz="1400" dirty="0"/>
          </a:p>
          <a:p>
            <a:pPr>
              <a:lnSpc>
                <a:spcPct val="110000"/>
              </a:lnSpc>
              <a:tabLst>
                <a:tab pos="173038" algn="ctr"/>
                <a:tab pos="1147763" algn="r"/>
                <a:tab pos="2682875" algn="r"/>
                <a:tab pos="4175125" algn="r"/>
                <a:tab pos="5597525" algn="r"/>
                <a:tab pos="6797675" algn="r"/>
              </a:tabLst>
            </a:pPr>
            <a:r>
              <a:rPr lang="en-US" sz="1400" dirty="0"/>
              <a:t>	4 	           35,000                    0.20 		</a:t>
            </a:r>
            <a:r>
              <a:rPr lang="en-US" sz="1400" b="1" dirty="0"/>
              <a:t>7,000</a:t>
            </a:r>
            <a:endParaRPr lang="en-US" sz="1400" dirty="0"/>
          </a:p>
          <a:p>
            <a:pPr>
              <a:lnSpc>
                <a:spcPct val="110000"/>
              </a:lnSpc>
              <a:tabLst>
                <a:tab pos="173038" algn="ctr"/>
                <a:tab pos="1147763" algn="r"/>
                <a:tab pos="2682875" algn="r"/>
                <a:tab pos="4175125" algn="r"/>
                <a:tab pos="5597525" algn="r"/>
                <a:tab pos="6797675" algn="r"/>
              </a:tabLst>
            </a:pPr>
            <a:r>
              <a:rPr lang="en-US" sz="1400" dirty="0"/>
              <a:t>	5 	           35,000                    0.20 		</a:t>
            </a:r>
            <a:r>
              <a:rPr lang="en-US" sz="1400" b="1" dirty="0"/>
              <a:t>7,000</a:t>
            </a:r>
          </a:p>
          <a:p>
            <a:pPr>
              <a:lnSpc>
                <a:spcPct val="110000"/>
              </a:lnSpc>
              <a:tabLst>
                <a:tab pos="173038" algn="ctr"/>
                <a:tab pos="1147763" algn="r"/>
                <a:tab pos="2682875" algn="r"/>
                <a:tab pos="4175125" algn="r"/>
                <a:tab pos="5597525" algn="r"/>
                <a:tab pos="6797675" algn="r"/>
              </a:tabLst>
            </a:pPr>
            <a:r>
              <a:rPr lang="en-US" sz="1400" b="1" dirty="0"/>
              <a:t>   </a:t>
            </a:r>
            <a:r>
              <a:rPr lang="en-US" sz="1400" dirty="0"/>
              <a:t>	6  	          35,000                    0.20 </a:t>
            </a:r>
            <a:r>
              <a:rPr lang="en-US" sz="1400" b="1" dirty="0">
                <a:solidFill>
                  <a:srgbClr val="FF0000"/>
                </a:solidFill>
              </a:rPr>
              <a:t>x 10/12</a:t>
            </a:r>
            <a:r>
              <a:rPr lang="en-US" sz="1400" dirty="0"/>
              <a:t> 	</a:t>
            </a:r>
            <a:r>
              <a:rPr lang="en-US" sz="1400" b="1" dirty="0"/>
              <a:t>5,833</a:t>
            </a:r>
          </a:p>
          <a:p>
            <a:pPr>
              <a:lnSpc>
                <a:spcPct val="110000"/>
              </a:lnSpc>
              <a:tabLst>
                <a:tab pos="173038" algn="ctr"/>
                <a:tab pos="1147763" algn="r"/>
                <a:tab pos="2682875" algn="r"/>
                <a:tab pos="4175125" algn="r"/>
                <a:tab pos="5597525" algn="r"/>
                <a:tab pos="6797675" algn="r"/>
              </a:tabLst>
            </a:pPr>
            <a:r>
              <a:rPr lang="en-US" sz="1400" dirty="0"/>
              <a:t>Total 			</a:t>
            </a:r>
            <a:r>
              <a:rPr lang="en-US" sz="1400" b="1" dirty="0"/>
              <a:t>$35,000</a:t>
            </a:r>
          </a:p>
          <a:p>
            <a:pPr>
              <a:lnSpc>
                <a:spcPct val="110000"/>
              </a:lnSpc>
              <a:tabLst>
                <a:tab pos="173038" algn="ctr"/>
                <a:tab pos="1147763" algn="r"/>
                <a:tab pos="2682875" algn="r"/>
                <a:tab pos="4175125" algn="r"/>
                <a:tab pos="5597525" algn="r"/>
                <a:tab pos="6797675" algn="r"/>
              </a:tabLst>
            </a:pPr>
            <a:endParaRPr lang="en-US" sz="1400" dirty="0"/>
          </a:p>
        </p:txBody>
      </p:sp>
      <p:cxnSp>
        <p:nvCxnSpPr>
          <p:cNvPr id="24" name="Straight Connector 23">
            <a:extLst>
              <a:ext uri="{FF2B5EF4-FFF2-40B4-BE49-F238E27FC236}">
                <a16:creationId xmlns:a16="http://schemas.microsoft.com/office/drawing/2014/main" id="{2D81267D-A0AB-4D86-AA0B-38CE77058947}"/>
              </a:ext>
            </a:extLst>
          </p:cNvPr>
          <p:cNvCxnSpPr/>
          <p:nvPr/>
        </p:nvCxnSpPr>
        <p:spPr>
          <a:xfrm>
            <a:off x="1649092" y="3691354"/>
            <a:ext cx="39185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FAE107E8-494C-44F9-BB33-8247B9805AEE}"/>
              </a:ext>
            </a:extLst>
          </p:cNvPr>
          <p:cNvCxnSpPr/>
          <p:nvPr/>
        </p:nvCxnSpPr>
        <p:spPr>
          <a:xfrm>
            <a:off x="6035040" y="3691354"/>
            <a:ext cx="2082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3F855892-0480-4364-A595-CF79E7F351E8}"/>
              </a:ext>
            </a:extLst>
          </p:cNvPr>
          <p:cNvGrpSpPr/>
          <p:nvPr/>
        </p:nvGrpSpPr>
        <p:grpSpPr>
          <a:xfrm>
            <a:off x="1083466" y="4115278"/>
            <a:ext cx="7034374" cy="20320"/>
            <a:chOff x="1083466" y="3593121"/>
            <a:chExt cx="7034374" cy="20320"/>
          </a:xfrm>
        </p:grpSpPr>
        <p:cxnSp>
          <p:nvCxnSpPr>
            <p:cNvPr id="27" name="Straight Connector 26">
              <a:extLst>
                <a:ext uri="{FF2B5EF4-FFF2-40B4-BE49-F238E27FC236}">
                  <a16:creationId xmlns:a16="http://schemas.microsoft.com/office/drawing/2014/main" id="{0AC47C1E-F903-4420-B201-DCD5F444B708}"/>
                </a:ext>
              </a:extLst>
            </p:cNvPr>
            <p:cNvCxnSpPr/>
            <p:nvPr/>
          </p:nvCxnSpPr>
          <p:spPr>
            <a:xfrm>
              <a:off x="1083466" y="3604499"/>
              <a:ext cx="48117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7BA466D-546F-481C-ADB3-CD70FE2AB1ED}"/>
                </a:ext>
              </a:extLst>
            </p:cNvPr>
            <p:cNvCxnSpPr/>
            <p:nvPr/>
          </p:nvCxnSpPr>
          <p:spPr>
            <a:xfrm>
              <a:off x="1649092" y="360449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1B386B6-0A13-4F4D-8B0E-52EBE4A988AD}"/>
                </a:ext>
              </a:extLst>
            </p:cNvPr>
            <p:cNvCxnSpPr/>
            <p:nvPr/>
          </p:nvCxnSpPr>
          <p:spPr>
            <a:xfrm>
              <a:off x="3101972" y="360449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338BE40-357A-4390-812E-CFFD979084A3}"/>
                </a:ext>
              </a:extLst>
            </p:cNvPr>
            <p:cNvCxnSpPr/>
            <p:nvPr/>
          </p:nvCxnSpPr>
          <p:spPr>
            <a:xfrm>
              <a:off x="4666612" y="3593121"/>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E7B1EE1-CA8D-4CCE-B5E8-0C49F2B64A73}"/>
                </a:ext>
              </a:extLst>
            </p:cNvPr>
            <p:cNvCxnSpPr/>
            <p:nvPr/>
          </p:nvCxnSpPr>
          <p:spPr>
            <a:xfrm>
              <a:off x="6035040" y="3613441"/>
              <a:ext cx="1076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E772738-2990-475F-A24C-715C7D7C17CC}"/>
                </a:ext>
              </a:extLst>
            </p:cNvPr>
            <p:cNvCxnSpPr/>
            <p:nvPr/>
          </p:nvCxnSpPr>
          <p:spPr>
            <a:xfrm>
              <a:off x="7335520" y="3604499"/>
              <a:ext cx="782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24265874-76F2-4E47-8647-E45D864D883B}"/>
              </a:ext>
            </a:extLst>
          </p:cNvPr>
          <p:cNvSpPr txBox="1"/>
          <p:nvPr/>
        </p:nvSpPr>
        <p:spPr>
          <a:xfrm>
            <a:off x="6139770" y="4359241"/>
            <a:ext cx="2138541" cy="1502399"/>
          </a:xfrm>
          <a:prstGeom prst="rect">
            <a:avLst/>
          </a:prstGeom>
          <a:noFill/>
        </p:spPr>
        <p:txBody>
          <a:bodyPr wrap="square" rtlCol="0">
            <a:spAutoFit/>
          </a:bodyPr>
          <a:lstStyle/>
          <a:p>
            <a:pPr>
              <a:lnSpc>
                <a:spcPct val="110000"/>
              </a:lnSpc>
              <a:tabLst>
                <a:tab pos="173038" algn="ctr"/>
                <a:tab pos="1147763" algn="r"/>
                <a:tab pos="1654175" algn="r"/>
                <a:tab pos="4175125" algn="r"/>
                <a:tab pos="5597525" algn="r"/>
                <a:tab pos="6797675" algn="r"/>
              </a:tabLst>
            </a:pPr>
            <a:r>
              <a:rPr lang="en-US" sz="1400" dirty="0"/>
              <a:t>$ 1,167	                  38,833</a:t>
            </a:r>
          </a:p>
          <a:p>
            <a:pPr>
              <a:lnSpc>
                <a:spcPct val="110000"/>
              </a:lnSpc>
              <a:tabLst>
                <a:tab pos="173038" algn="ctr"/>
                <a:tab pos="1147763" algn="r"/>
                <a:tab pos="1654175" algn="r"/>
                <a:tab pos="4175125" algn="r"/>
                <a:tab pos="5597525" algn="r"/>
                <a:tab pos="6797675" algn="r"/>
              </a:tabLst>
            </a:pPr>
            <a:r>
              <a:rPr lang="en-US" sz="1400" dirty="0"/>
              <a:t>   8,167		  31, 833</a:t>
            </a:r>
          </a:p>
          <a:p>
            <a:pPr>
              <a:lnSpc>
                <a:spcPct val="110000"/>
              </a:lnSpc>
              <a:tabLst>
                <a:tab pos="173038" algn="ctr"/>
                <a:tab pos="1147763" algn="r"/>
                <a:tab pos="1654175" algn="r"/>
                <a:tab pos="4175125" algn="r"/>
                <a:tab pos="5597525" algn="r"/>
                <a:tab pos="6797675" algn="r"/>
              </a:tabLst>
            </a:pPr>
            <a:r>
              <a:rPr lang="en-US" sz="1400" dirty="0"/>
              <a:t> 15,167		  24, 833</a:t>
            </a:r>
          </a:p>
          <a:p>
            <a:pPr>
              <a:lnSpc>
                <a:spcPct val="110000"/>
              </a:lnSpc>
              <a:tabLst>
                <a:tab pos="173038" algn="ctr"/>
                <a:tab pos="1147763" algn="r"/>
                <a:tab pos="1654175" algn="r"/>
                <a:tab pos="4175125" algn="r"/>
                <a:tab pos="5597525" algn="r"/>
                <a:tab pos="6797675" algn="r"/>
              </a:tabLst>
            </a:pPr>
            <a:r>
              <a:rPr lang="en-US" sz="1400" dirty="0"/>
              <a:t> 22,167		  17, 833</a:t>
            </a:r>
          </a:p>
          <a:p>
            <a:pPr>
              <a:lnSpc>
                <a:spcPct val="110000"/>
              </a:lnSpc>
              <a:tabLst>
                <a:tab pos="173038" algn="ctr"/>
                <a:tab pos="1147763" algn="r"/>
                <a:tab pos="1654175" algn="r"/>
                <a:tab pos="4175125" algn="r"/>
                <a:tab pos="5597525" algn="r"/>
                <a:tab pos="6797675" algn="r"/>
              </a:tabLst>
            </a:pPr>
            <a:r>
              <a:rPr lang="en-US" sz="1400" dirty="0"/>
              <a:t> 29,167		  10, 833</a:t>
            </a:r>
          </a:p>
          <a:p>
            <a:pPr>
              <a:lnSpc>
                <a:spcPct val="110000"/>
              </a:lnSpc>
              <a:tabLst>
                <a:tab pos="173038" algn="ctr"/>
                <a:tab pos="1147763" algn="r"/>
                <a:tab pos="1654175" algn="r"/>
                <a:tab pos="4175125" algn="r"/>
                <a:tab pos="5597525" algn="r"/>
                <a:tab pos="6797675" algn="r"/>
              </a:tabLst>
            </a:pPr>
            <a:r>
              <a:rPr lang="en-US" sz="1400" dirty="0"/>
              <a:t> 35,000		     </a:t>
            </a:r>
            <a:r>
              <a:rPr lang="en-US" sz="1400" b="1" dirty="0"/>
              <a:t>5,000</a:t>
            </a:r>
          </a:p>
        </p:txBody>
      </p:sp>
      <p:cxnSp>
        <p:nvCxnSpPr>
          <p:cNvPr id="34" name="Straight Connector 33">
            <a:extLst>
              <a:ext uri="{FF2B5EF4-FFF2-40B4-BE49-F238E27FC236}">
                <a16:creationId xmlns:a16="http://schemas.microsoft.com/office/drawing/2014/main" id="{06150973-686F-4A0A-8763-F57118EA1081}"/>
              </a:ext>
            </a:extLst>
          </p:cNvPr>
          <p:cNvCxnSpPr/>
          <p:nvPr/>
        </p:nvCxnSpPr>
        <p:spPr>
          <a:xfrm>
            <a:off x="4761615" y="5557067"/>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3D5BABC-94D7-4C4C-9571-824E1C9A3F82}"/>
              </a:ext>
            </a:extLst>
          </p:cNvPr>
          <p:cNvCxnSpPr/>
          <p:nvPr/>
        </p:nvCxnSpPr>
        <p:spPr>
          <a:xfrm>
            <a:off x="4761615" y="5773042"/>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6934B79-7D48-4E3D-A050-C4BC9F7EC653}"/>
              </a:ext>
            </a:extLst>
          </p:cNvPr>
          <p:cNvCxnSpPr/>
          <p:nvPr/>
        </p:nvCxnSpPr>
        <p:spPr>
          <a:xfrm>
            <a:off x="4749740" y="5796792"/>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7" name="Text Placeholder 5">
            <a:extLst>
              <a:ext uri="{FF2B5EF4-FFF2-40B4-BE49-F238E27FC236}">
                <a16:creationId xmlns:a16="http://schemas.microsoft.com/office/drawing/2014/main" id="{36261560-6523-45D1-9088-1A998C7872D6}"/>
              </a:ext>
            </a:extLst>
          </p:cNvPr>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7–13</a:t>
            </a:r>
          </a:p>
        </p:txBody>
      </p:sp>
    </p:spTree>
    <p:extLst>
      <p:ext uri="{BB962C8B-B14F-4D97-AF65-F5344CB8AC3E}">
        <p14:creationId xmlns:p14="http://schemas.microsoft.com/office/powerpoint/2010/main" val="290101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
                                            <p:txEl>
                                              <p:pRg st="5" end="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Many students think March 1 to the end of the year is nine months because December is the twelfth month and March is the third month. </a:t>
            </a:r>
          </a:p>
          <a:p>
            <a:r>
              <a:rPr lang="en-US" dirty="0"/>
              <a:t>March 1 to the end of the year is actually </a:t>
            </a:r>
            <a:r>
              <a:rPr lang="en-US" i="1" dirty="0"/>
              <a:t>ten</a:t>
            </a:r>
            <a:r>
              <a:rPr lang="en-US" dirty="0"/>
              <a:t> months; it is every month except January and February.</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53</a:t>
            </a:fld>
            <a:endParaRPr lang="en-US" dirty="0"/>
          </a:p>
        </p:txBody>
      </p:sp>
    </p:spTree>
    <p:extLst>
      <p:ext uri="{BB962C8B-B14F-4D97-AF65-F5344CB8AC3E}">
        <p14:creationId xmlns:p14="http://schemas.microsoft.com/office/powerpoint/2010/main" val="2485780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We record depreciation for land improvements, buildings, and equipment, but we don’t record depreciation for land. </a:t>
            </a:r>
          </a:p>
          <a:p>
            <a:r>
              <a:rPr lang="en-US" dirty="0"/>
              <a:t>Unlike other long-term assets, land is not “used up” over time.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54</a:t>
            </a:fld>
            <a:endParaRPr lang="en-US" dirty="0"/>
          </a:p>
        </p:txBody>
      </p:sp>
    </p:spTree>
    <p:extLst>
      <p:ext uri="{BB962C8B-B14F-4D97-AF65-F5344CB8AC3E}">
        <p14:creationId xmlns:p14="http://schemas.microsoft.com/office/powerpoint/2010/main" val="146219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Some students mistakenly depreciate land because it’s part of property, plant, and equipment.</a:t>
            </a:r>
          </a:p>
          <a:p>
            <a:r>
              <a:rPr lang="en-US" dirty="0"/>
              <a:t>Land is </a:t>
            </a:r>
            <a:r>
              <a:rPr lang="en-US" i="1" dirty="0"/>
              <a:t>property</a:t>
            </a:r>
            <a:r>
              <a:rPr lang="en-US" dirty="0"/>
              <a:t>, but it is </a:t>
            </a:r>
            <a:r>
              <a:rPr lang="en-US" i="1" dirty="0"/>
              <a:t>not</a:t>
            </a:r>
            <a:r>
              <a:rPr lang="en-US" dirty="0"/>
              <a:t> depreciated because its service life never ends.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55</a:t>
            </a:fld>
            <a:endParaRPr lang="en-US" dirty="0"/>
          </a:p>
        </p:txBody>
      </p:sp>
    </p:spTree>
    <p:extLst>
      <p:ext uri="{BB962C8B-B14F-4D97-AF65-F5344CB8AC3E}">
        <p14:creationId xmlns:p14="http://schemas.microsoft.com/office/powerpoint/2010/main" val="29907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Autofit/>
          </a:bodyPr>
          <a:lstStyle/>
          <a:p>
            <a:pPr marL="0" indent="0">
              <a:buNone/>
            </a:pPr>
            <a:r>
              <a:rPr lang="en-US" sz="3000" dirty="0"/>
              <a:t>How much depreciation should be recorded in the first year for a delivery truck purchased on April 1 with a cost of $30,000, an expected service life of five years, and an estimated residual value of $5,000? Assume the straight-line method is used.</a:t>
            </a:r>
          </a:p>
          <a:p>
            <a:pPr>
              <a:buAutoNum type="alphaLcPeriod"/>
            </a:pPr>
            <a:r>
              <a:rPr lang="en-US" sz="3000" dirty="0"/>
              <a:t>$ 5,000</a:t>
            </a:r>
          </a:p>
          <a:p>
            <a:pPr>
              <a:buAutoNum type="alphaLcPeriod"/>
            </a:pPr>
            <a:r>
              <a:rPr lang="en-US" sz="3000" dirty="0"/>
              <a:t>$ 3,750</a:t>
            </a:r>
          </a:p>
          <a:p>
            <a:pPr>
              <a:buAutoNum type="alphaLcPeriod" startAt="3"/>
            </a:pPr>
            <a:r>
              <a:rPr lang="en-US" sz="3000" dirty="0"/>
              <a:t>$ 4,500</a:t>
            </a:r>
          </a:p>
          <a:p>
            <a:pPr>
              <a:buAutoNum type="alphaLcPeriod" startAt="3"/>
            </a:pPr>
            <a:r>
              <a:rPr lang="en-US" sz="3000" dirty="0"/>
              <a:t>$ 6,000</a:t>
            </a:r>
          </a:p>
        </p:txBody>
      </p:sp>
      <p:sp>
        <p:nvSpPr>
          <p:cNvPr id="4" name="Title 3"/>
          <p:cNvSpPr>
            <a:spLocks noGrp="1"/>
          </p:cNvSpPr>
          <p:nvPr>
            <p:ph type="title"/>
          </p:nvPr>
        </p:nvSpPr>
        <p:spPr>
          <a:xfrm>
            <a:off x="936943" y="381535"/>
            <a:ext cx="7922577" cy="799257"/>
          </a:xfrm>
        </p:spPr>
        <p:txBody>
          <a:bodyPr/>
          <a:lstStyle/>
          <a:p>
            <a:r>
              <a:rPr lang="en-US" dirty="0"/>
              <a:t>Concept Check 7–4</a:t>
            </a:r>
          </a:p>
        </p:txBody>
      </p:sp>
      <p:sp>
        <p:nvSpPr>
          <p:cNvPr id="6" name="Oval 5"/>
          <p:cNvSpPr/>
          <p:nvPr/>
        </p:nvSpPr>
        <p:spPr bwMode="auto">
          <a:xfrm>
            <a:off x="856078" y="4654550"/>
            <a:ext cx="596222" cy="535396"/>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916178" y="4037764"/>
            <a:ext cx="5815159" cy="2308324"/>
          </a:xfrm>
          <a:prstGeom prst="rect">
            <a:avLst/>
          </a:prstGeom>
          <a:solidFill>
            <a:srgbClr val="FFFFD1"/>
          </a:solidFill>
          <a:ln w="6350">
            <a:solidFill>
              <a:schemeClr val="tx1"/>
            </a:solidFill>
          </a:ln>
        </p:spPr>
        <p:txBody>
          <a:bodyPr wrap="square" rtlCol="0">
            <a:spAutoFit/>
          </a:bodyPr>
          <a:lstStyle/>
          <a:p>
            <a:r>
              <a:rPr lang="en-US" sz="2400" dirty="0"/>
              <a:t>Annual depreciation would be:</a:t>
            </a:r>
          </a:p>
          <a:p>
            <a:pPr algn="ctr"/>
            <a:r>
              <a:rPr lang="en-US" sz="2400" dirty="0"/>
              <a:t>$5,000 = ($30,000 − $5,000) ÷ 5 years </a:t>
            </a:r>
          </a:p>
          <a:p>
            <a:r>
              <a:rPr lang="en-US" sz="2400" dirty="0"/>
              <a:t>Therefore, depreciation from April 1 through December 31 (9 months) in the first year would be: </a:t>
            </a:r>
            <a:br>
              <a:rPr lang="en-US" sz="2400" dirty="0"/>
            </a:br>
            <a:r>
              <a:rPr lang="en-US" sz="2400" dirty="0"/>
              <a:t>	$3,750 = $5,000 × 9/12</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56</a:t>
            </a:fld>
            <a:endParaRPr lang="en-US" dirty="0"/>
          </a:p>
        </p:txBody>
      </p:sp>
    </p:spTree>
    <p:extLst>
      <p:ext uri="{BB962C8B-B14F-4D97-AF65-F5344CB8AC3E}">
        <p14:creationId xmlns:p14="http://schemas.microsoft.com/office/powerpoint/2010/main" val="57383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652390"/>
          </a:xfrm>
        </p:spPr>
        <p:txBody>
          <a:bodyPr>
            <a:normAutofit/>
          </a:bodyPr>
          <a:lstStyle/>
          <a:p>
            <a:r>
              <a:rPr lang="en-US" sz="4000" dirty="0"/>
              <a:t>Change in Depreciation Estimate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7–14</a:t>
            </a:r>
          </a:p>
        </p:txBody>
      </p:sp>
      <p:sp>
        <p:nvSpPr>
          <p:cNvPr id="16" name="Rounded Rectangle 15"/>
          <p:cNvSpPr/>
          <p:nvPr/>
        </p:nvSpPr>
        <p:spPr>
          <a:xfrm>
            <a:off x="940070" y="4125752"/>
            <a:ext cx="7330627" cy="2305873"/>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17" name="TextBox 16"/>
          <p:cNvSpPr txBox="1"/>
          <p:nvPr/>
        </p:nvSpPr>
        <p:spPr>
          <a:xfrm>
            <a:off x="1232900" y="4233243"/>
            <a:ext cx="7140538" cy="2123658"/>
          </a:xfrm>
          <a:prstGeom prst="rect">
            <a:avLst/>
          </a:prstGeom>
          <a:noFill/>
        </p:spPr>
        <p:txBody>
          <a:bodyPr wrap="square" rtlCol="0">
            <a:spAutoFit/>
          </a:bodyPr>
          <a:lstStyle/>
          <a:p>
            <a:pPr>
              <a:lnSpc>
                <a:spcPct val="110000"/>
              </a:lnSpc>
              <a:tabLst>
                <a:tab pos="287338" algn="l"/>
                <a:tab pos="6400800" algn="r"/>
              </a:tabLst>
            </a:pPr>
            <a:r>
              <a:rPr lang="en-US" sz="2400" dirty="0"/>
              <a:t>	Book value, end of year 3                 	            $19,000 </a:t>
            </a:r>
          </a:p>
          <a:p>
            <a:pPr>
              <a:lnSpc>
                <a:spcPct val="110000"/>
              </a:lnSpc>
              <a:tabLst>
                <a:tab pos="233363" algn="l"/>
                <a:tab pos="5546725" algn="r"/>
                <a:tab pos="6513513" algn="r"/>
              </a:tabLst>
            </a:pPr>
            <a:r>
              <a:rPr lang="en-US" sz="2400" dirty="0"/>
              <a:t>− 	New residual value 		(3,000)</a:t>
            </a:r>
          </a:p>
          <a:p>
            <a:pPr>
              <a:lnSpc>
                <a:spcPct val="110000"/>
              </a:lnSpc>
              <a:tabLst>
                <a:tab pos="233363" algn="l"/>
                <a:tab pos="5546725" algn="r"/>
                <a:tab pos="6400800" algn="r"/>
              </a:tabLst>
            </a:pPr>
            <a:r>
              <a:rPr lang="en-US" sz="2400" dirty="0"/>
              <a:t>	New depreciable cost 	 	16,000</a:t>
            </a:r>
          </a:p>
          <a:p>
            <a:pPr>
              <a:lnSpc>
                <a:spcPct val="110000"/>
              </a:lnSpc>
              <a:tabLst>
                <a:tab pos="233363" algn="l"/>
                <a:tab pos="5546725" algn="r"/>
                <a:tab pos="6400800" algn="r"/>
              </a:tabLst>
            </a:pPr>
            <a:r>
              <a:rPr lang="en-US" sz="2400" dirty="0"/>
              <a:t>÷ 	New remaining service life 		4</a:t>
            </a:r>
          </a:p>
          <a:p>
            <a:pPr>
              <a:lnSpc>
                <a:spcPct val="110000"/>
              </a:lnSpc>
              <a:tabLst>
                <a:tab pos="233363" algn="l"/>
                <a:tab pos="5546725" algn="r"/>
                <a:tab pos="6400800" algn="r"/>
              </a:tabLst>
            </a:pPr>
            <a:r>
              <a:rPr lang="en-US" sz="2400" dirty="0"/>
              <a:t>	Annual depreciation in years 4 to 7 		$ 4,000 </a:t>
            </a:r>
          </a:p>
        </p:txBody>
      </p:sp>
      <p:grpSp>
        <p:nvGrpSpPr>
          <p:cNvPr id="4" name="Group 3"/>
          <p:cNvGrpSpPr/>
          <p:nvPr/>
        </p:nvGrpSpPr>
        <p:grpSpPr>
          <a:xfrm>
            <a:off x="6785453" y="5904753"/>
            <a:ext cx="1089746" cy="403575"/>
            <a:chOff x="6498261" y="3830643"/>
            <a:chExt cx="677548" cy="324159"/>
          </a:xfrm>
        </p:grpSpPr>
        <p:cxnSp>
          <p:nvCxnSpPr>
            <p:cNvPr id="18" name="Straight Connector 17"/>
            <p:cNvCxnSpPr/>
            <p:nvPr/>
          </p:nvCxnSpPr>
          <p:spPr>
            <a:xfrm>
              <a:off x="6498261" y="3830643"/>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9" name="Group 18"/>
            <p:cNvGrpSpPr/>
            <p:nvPr/>
          </p:nvGrpSpPr>
          <p:grpSpPr>
            <a:xfrm>
              <a:off x="6498261" y="4115997"/>
              <a:ext cx="677548" cy="38805"/>
              <a:chOff x="4666612" y="5252536"/>
              <a:chExt cx="677548" cy="38805"/>
            </a:xfrm>
          </p:grpSpPr>
          <p:cxnSp>
            <p:nvCxnSpPr>
              <p:cNvPr id="21" name="Straight Connector 20"/>
              <p:cNvCxnSpPr/>
              <p:nvPr/>
            </p:nvCxnSpPr>
            <p:spPr>
              <a:xfrm>
                <a:off x="4666612" y="5252536"/>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666612" y="5291341"/>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cxnSp>
        <p:nvCxnSpPr>
          <p:cNvPr id="28" name="Straight Connector 27"/>
          <p:cNvCxnSpPr/>
          <p:nvPr/>
        </p:nvCxnSpPr>
        <p:spPr>
          <a:xfrm>
            <a:off x="6785452" y="5116121"/>
            <a:ext cx="1089745" cy="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940070" y="1490385"/>
            <a:ext cx="7955280" cy="2677656"/>
          </a:xfrm>
          <a:prstGeom prst="rect">
            <a:avLst/>
          </a:prstGeom>
        </p:spPr>
        <p:txBody>
          <a:bodyPr wrap="square">
            <a:spAutoFit/>
          </a:bodyPr>
          <a:lstStyle/>
          <a:p>
            <a:r>
              <a:rPr lang="en-US" sz="2400" dirty="0">
                <a:solidFill>
                  <a:srgbClr val="1D5F76"/>
                </a:solidFill>
              </a:rPr>
              <a:t>Assume that after three years Little King Sandwiches estimates the remaining service life of the delivery truck to be four more years, for a total service life of seven years rather than the original five. Little King also changes the estimated residual value to $3,000 from the original estimate of $5,000. </a:t>
            </a:r>
          </a:p>
          <a:p>
            <a:endParaRPr lang="en-US" sz="2400" dirty="0">
              <a:solidFill>
                <a:srgbClr val="1D5F76"/>
              </a:solidFill>
            </a:endParaRPr>
          </a:p>
          <a:p>
            <a:r>
              <a:rPr lang="en-US" sz="2400" dirty="0">
                <a:solidFill>
                  <a:srgbClr val="1D5F76"/>
                </a:solidFill>
              </a:rPr>
              <a:t>How much is depreciation in years 4 to 7?</a:t>
            </a:r>
          </a:p>
        </p:txBody>
      </p:sp>
    </p:spTree>
    <p:extLst>
      <p:ext uri="{BB962C8B-B14F-4D97-AF65-F5344CB8AC3E}">
        <p14:creationId xmlns:p14="http://schemas.microsoft.com/office/powerpoint/2010/main" val="180564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1143000"/>
          </a:xfrm>
        </p:spPr>
        <p:txBody>
          <a:bodyPr>
            <a:noAutofit/>
          </a:bodyPr>
          <a:lstStyle/>
          <a:p>
            <a:pPr>
              <a:lnSpc>
                <a:spcPct val="90000"/>
              </a:lnSpc>
            </a:pPr>
            <a:r>
              <a:rPr lang="en-US" sz="4000" dirty="0"/>
              <a:t>Double-Declining-Balance Depreciation Schedule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7–15</a:t>
            </a:r>
          </a:p>
        </p:txBody>
      </p:sp>
      <p:sp>
        <p:nvSpPr>
          <p:cNvPr id="4" name="Rectangle 3"/>
          <p:cNvSpPr/>
          <p:nvPr/>
        </p:nvSpPr>
        <p:spPr>
          <a:xfrm>
            <a:off x="879206" y="2633926"/>
            <a:ext cx="7628695" cy="2928798"/>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ound Same Side Corner Rectangle 4"/>
          <p:cNvSpPr/>
          <p:nvPr/>
        </p:nvSpPr>
        <p:spPr>
          <a:xfrm>
            <a:off x="879206" y="1921324"/>
            <a:ext cx="7628695" cy="851274"/>
          </a:xfrm>
          <a:prstGeom prst="round2SameRect">
            <a:avLst>
              <a:gd name="adj1" fmla="val 28486"/>
              <a:gd name="adj2" fmla="val 0"/>
            </a:avLst>
          </a:prstGeom>
          <a:solidFill>
            <a:srgbClr val="6B164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6" name="TextBox 5"/>
          <p:cNvSpPr txBox="1"/>
          <p:nvPr/>
        </p:nvSpPr>
        <p:spPr>
          <a:xfrm>
            <a:off x="1083466" y="1926039"/>
            <a:ext cx="7211294" cy="707886"/>
          </a:xfrm>
          <a:prstGeom prst="rect">
            <a:avLst/>
          </a:prstGeom>
          <a:noFill/>
        </p:spPr>
        <p:txBody>
          <a:bodyPr wrap="square" rtlCol="0">
            <a:spAutoFit/>
          </a:bodyPr>
          <a:lstStyle/>
          <a:p>
            <a:pPr algn="ctr"/>
            <a:r>
              <a:rPr lang="en-US" sz="2000" b="1" dirty="0">
                <a:solidFill>
                  <a:schemeClr val="bg1"/>
                </a:solidFill>
              </a:rPr>
              <a:t>LITTLE KING SANDWICHES </a:t>
            </a:r>
          </a:p>
          <a:p>
            <a:pPr algn="ctr"/>
            <a:r>
              <a:rPr lang="en-US" sz="2000" b="1" dirty="0">
                <a:solidFill>
                  <a:schemeClr val="bg1"/>
                </a:solidFill>
              </a:rPr>
              <a:t>Depreciation Schedule—Double-Declining-Balance</a:t>
            </a:r>
          </a:p>
        </p:txBody>
      </p:sp>
      <p:sp>
        <p:nvSpPr>
          <p:cNvPr id="7" name="TextBox 6"/>
          <p:cNvSpPr txBox="1"/>
          <p:nvPr/>
        </p:nvSpPr>
        <p:spPr>
          <a:xfrm>
            <a:off x="1083466" y="2864037"/>
            <a:ext cx="7211294" cy="2619948"/>
          </a:xfrm>
          <a:prstGeom prst="rect">
            <a:avLst/>
          </a:prstGeom>
          <a:noFill/>
        </p:spPr>
        <p:txBody>
          <a:bodyPr wrap="square" rtlCol="0">
            <a:spAutoFit/>
          </a:bodyPr>
          <a:lstStyle/>
          <a:p>
            <a:pPr>
              <a:spcAft>
                <a:spcPts val="600"/>
              </a:spcAft>
              <a:tabLst>
                <a:tab pos="2397125" algn="ctr"/>
                <a:tab pos="5883275" algn="ctr"/>
              </a:tabLst>
            </a:pPr>
            <a:r>
              <a:rPr lang="en-US" sz="1400" dirty="0"/>
              <a:t>	</a:t>
            </a:r>
            <a:r>
              <a:rPr lang="en-US" sz="1500" b="1" dirty="0"/>
              <a:t>Calculation	End-of-Year Amounts</a:t>
            </a:r>
          </a:p>
          <a:p>
            <a:pPr>
              <a:lnSpc>
                <a:spcPct val="80000"/>
              </a:lnSpc>
              <a:tabLst>
                <a:tab pos="233363" algn="ctr"/>
                <a:tab pos="914400" algn="ctr"/>
                <a:tab pos="1604963" algn="ctr"/>
                <a:tab pos="2397125" algn="ctr"/>
                <a:tab pos="3140075" algn="ctr"/>
                <a:tab pos="3890963" algn="ctr"/>
                <a:tab pos="5375275" algn="ctr"/>
                <a:tab pos="6573838" algn="ctr"/>
              </a:tabLst>
            </a:pPr>
            <a:r>
              <a:rPr lang="en-US" sz="1500" b="1" dirty="0"/>
              <a:t>		Beginning		Depreciation		Depreciation	Accumulated	Book</a:t>
            </a:r>
          </a:p>
          <a:p>
            <a:pPr>
              <a:lnSpc>
                <a:spcPct val="80000"/>
              </a:lnSpc>
              <a:spcAft>
                <a:spcPts val="600"/>
              </a:spcAft>
              <a:tabLst>
                <a:tab pos="233363" algn="ctr"/>
                <a:tab pos="914400" algn="ctr"/>
                <a:tab pos="1604963" algn="ctr"/>
                <a:tab pos="2397125" algn="ctr"/>
                <a:tab pos="3140075" algn="ctr"/>
                <a:tab pos="3890963" algn="ctr"/>
                <a:tab pos="5375275" algn="ctr"/>
                <a:tab pos="6573838" algn="ctr"/>
              </a:tabLst>
            </a:pPr>
            <a:r>
              <a:rPr lang="en-US" sz="1500" b="1" dirty="0"/>
              <a:t>Year	Book Value	×	Rate	=	Expense	Depreciation	Value*</a:t>
            </a:r>
          </a:p>
          <a:p>
            <a:pPr>
              <a:lnSpc>
                <a:spcPct val="110000"/>
              </a:lnSpc>
              <a:tabLst>
                <a:tab pos="173038" algn="ctr"/>
                <a:tab pos="1147763" algn="r"/>
                <a:tab pos="2682875" algn="r"/>
                <a:tab pos="4175125" algn="r"/>
                <a:tab pos="5597525" algn="r"/>
                <a:tab pos="6797675" algn="r"/>
              </a:tabLst>
            </a:pPr>
            <a:r>
              <a:rPr lang="en-US" sz="1500" dirty="0"/>
              <a:t>						</a:t>
            </a:r>
          </a:p>
          <a:p>
            <a:pPr>
              <a:lnSpc>
                <a:spcPct val="110000"/>
              </a:lnSpc>
              <a:tabLst>
                <a:tab pos="173038" algn="ctr"/>
                <a:tab pos="1147763" algn="r"/>
                <a:tab pos="2682875" algn="r"/>
                <a:tab pos="4175125" algn="r"/>
                <a:tab pos="5597525" algn="r"/>
                <a:tab pos="6797675" algn="r"/>
              </a:tabLst>
            </a:pPr>
            <a:r>
              <a:rPr lang="en-US" sz="1500" dirty="0"/>
              <a:t>	1 	$40,000 	0.40 	</a:t>
            </a:r>
            <a:r>
              <a:rPr lang="en-US" sz="1500" b="1" dirty="0"/>
              <a:t>$16,000</a:t>
            </a:r>
            <a:endParaRPr lang="en-US" sz="1500" dirty="0"/>
          </a:p>
          <a:p>
            <a:pPr>
              <a:lnSpc>
                <a:spcPct val="110000"/>
              </a:lnSpc>
              <a:tabLst>
                <a:tab pos="173038" algn="ctr"/>
                <a:tab pos="1147763" algn="r"/>
                <a:tab pos="2682875" algn="r"/>
                <a:tab pos="4175125" algn="r"/>
                <a:tab pos="5597525" algn="r"/>
                <a:tab pos="6797675" algn="r"/>
              </a:tabLst>
            </a:pPr>
            <a:r>
              <a:rPr lang="en-US" sz="1500" dirty="0"/>
              <a:t>	2 	24,000 	0.40 	</a:t>
            </a:r>
            <a:r>
              <a:rPr lang="en-US" sz="1500" b="1" dirty="0"/>
              <a:t>9,600</a:t>
            </a:r>
            <a:endParaRPr lang="en-US" sz="1500" dirty="0"/>
          </a:p>
          <a:p>
            <a:pPr>
              <a:lnSpc>
                <a:spcPct val="110000"/>
              </a:lnSpc>
              <a:tabLst>
                <a:tab pos="173038" algn="ctr"/>
                <a:tab pos="1147763" algn="r"/>
                <a:tab pos="2682875" algn="r"/>
                <a:tab pos="4175125" algn="r"/>
                <a:tab pos="5597525" algn="r"/>
                <a:tab pos="6797675" algn="r"/>
              </a:tabLst>
            </a:pPr>
            <a:r>
              <a:rPr lang="en-US" sz="1500" dirty="0"/>
              <a:t>	3 	14,400 	0.40 	</a:t>
            </a:r>
            <a:r>
              <a:rPr lang="en-US" sz="1500" b="1" dirty="0"/>
              <a:t>5,760</a:t>
            </a:r>
            <a:endParaRPr lang="en-US" sz="1500" dirty="0"/>
          </a:p>
          <a:p>
            <a:pPr>
              <a:lnSpc>
                <a:spcPct val="110000"/>
              </a:lnSpc>
              <a:tabLst>
                <a:tab pos="173038" algn="ctr"/>
                <a:tab pos="1147763" algn="r"/>
                <a:tab pos="2682875" algn="r"/>
                <a:tab pos="4175125" algn="r"/>
                <a:tab pos="5597525" algn="r"/>
                <a:tab pos="6797675" algn="r"/>
              </a:tabLst>
            </a:pPr>
            <a:r>
              <a:rPr lang="en-US" sz="1500" dirty="0"/>
              <a:t>	4 	8,640 	0.40 	</a:t>
            </a:r>
            <a:r>
              <a:rPr lang="en-US" sz="1500" b="1" dirty="0"/>
              <a:t>3,456</a:t>
            </a:r>
            <a:endParaRPr lang="en-US" sz="1500" dirty="0"/>
          </a:p>
          <a:p>
            <a:pPr>
              <a:lnSpc>
                <a:spcPct val="110000"/>
              </a:lnSpc>
              <a:tabLst>
                <a:tab pos="173038" algn="ctr"/>
                <a:tab pos="1147763" algn="r"/>
                <a:tab pos="2682875" algn="r"/>
                <a:tab pos="4346575" algn="r"/>
                <a:tab pos="5597525" algn="r"/>
                <a:tab pos="6797675" algn="r"/>
              </a:tabLst>
            </a:pPr>
            <a:r>
              <a:rPr lang="en-US" sz="1500" dirty="0"/>
              <a:t>	5 	5,184 		</a:t>
            </a:r>
            <a:r>
              <a:rPr lang="en-US" sz="1500" b="1" dirty="0"/>
              <a:t>184**</a:t>
            </a:r>
          </a:p>
          <a:p>
            <a:pPr>
              <a:lnSpc>
                <a:spcPct val="110000"/>
              </a:lnSpc>
              <a:tabLst>
                <a:tab pos="173038" algn="ctr"/>
                <a:tab pos="1147763" algn="r"/>
                <a:tab pos="2682875" algn="r"/>
                <a:tab pos="4175125" algn="r"/>
                <a:tab pos="5597525" algn="r"/>
                <a:tab pos="6797675" algn="r"/>
              </a:tabLst>
            </a:pPr>
            <a:r>
              <a:rPr lang="en-US" sz="1500" dirty="0"/>
              <a:t>Total 			</a:t>
            </a:r>
            <a:r>
              <a:rPr lang="en-US" sz="1500" b="1" dirty="0"/>
              <a:t>$35,000</a:t>
            </a:r>
          </a:p>
        </p:txBody>
      </p:sp>
      <p:cxnSp>
        <p:nvCxnSpPr>
          <p:cNvPr id="8" name="Straight Connector 7"/>
          <p:cNvCxnSpPr/>
          <p:nvPr/>
        </p:nvCxnSpPr>
        <p:spPr>
          <a:xfrm>
            <a:off x="1649092" y="3147299"/>
            <a:ext cx="39185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6035040" y="3147299"/>
            <a:ext cx="2082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083466" y="3604499"/>
            <a:ext cx="48117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649092" y="360449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101972" y="360449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66612" y="3593121"/>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035040" y="3613441"/>
            <a:ext cx="1076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335520" y="3604499"/>
            <a:ext cx="782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a:off x="4666612" y="5183391"/>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4666612" y="5392236"/>
            <a:ext cx="677548" cy="38805"/>
            <a:chOff x="4666612" y="5252536"/>
            <a:chExt cx="677548" cy="38805"/>
          </a:xfrm>
        </p:grpSpPr>
        <p:cxnSp>
          <p:nvCxnSpPr>
            <p:cNvPr id="18" name="Straight Connector 17"/>
            <p:cNvCxnSpPr/>
            <p:nvPr/>
          </p:nvCxnSpPr>
          <p:spPr>
            <a:xfrm>
              <a:off x="4666612" y="5252536"/>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666612" y="5291341"/>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20" name="TextBox 19"/>
          <p:cNvSpPr txBox="1"/>
          <p:nvPr/>
        </p:nvSpPr>
        <p:spPr>
          <a:xfrm>
            <a:off x="879205" y="5572884"/>
            <a:ext cx="7628695" cy="707886"/>
          </a:xfrm>
          <a:prstGeom prst="rect">
            <a:avLst/>
          </a:prstGeom>
          <a:noFill/>
        </p:spPr>
        <p:txBody>
          <a:bodyPr wrap="square" rtlCol="0">
            <a:spAutoFit/>
          </a:bodyPr>
          <a:lstStyle/>
          <a:p>
            <a:r>
              <a:rPr lang="en-US" sz="1000" dirty="0"/>
              <a:t>*Book value is the original cost of the asset minus accumulated depreciation. Book value at the end of year 1 is $24,000, equal to the cost of $40,000 minus accumulated depreciation of $16,000. Book value at the end of </a:t>
            </a:r>
            <a:r>
              <a:rPr lang="en-US" sz="1000" b="1" dirty="0"/>
              <a:t>year 1 </a:t>
            </a:r>
            <a:r>
              <a:rPr lang="en-US" sz="1000" dirty="0"/>
              <a:t>in the last column is equal to book value at the beginning of </a:t>
            </a:r>
            <a:r>
              <a:rPr lang="en-US" sz="1000" b="1" dirty="0"/>
              <a:t>year 2</a:t>
            </a:r>
            <a:r>
              <a:rPr lang="en-US" sz="1000" dirty="0"/>
              <a:t> in the second column of the schedule.</a:t>
            </a:r>
          </a:p>
          <a:p>
            <a:r>
              <a:rPr lang="en-US" sz="1000" dirty="0"/>
              <a:t>**Amount necessary to reduce book value to residual value.</a:t>
            </a:r>
          </a:p>
        </p:txBody>
      </p:sp>
      <p:sp>
        <p:nvSpPr>
          <p:cNvPr id="21" name="TextBox 20"/>
          <p:cNvSpPr txBox="1"/>
          <p:nvPr/>
        </p:nvSpPr>
        <p:spPr>
          <a:xfrm>
            <a:off x="6573520" y="1283244"/>
            <a:ext cx="1868910" cy="557204"/>
          </a:xfrm>
          <a:prstGeom prst="rect">
            <a:avLst/>
          </a:prstGeom>
          <a:noFill/>
        </p:spPr>
        <p:txBody>
          <a:bodyPr wrap="none" rtlCol="0">
            <a:spAutoFit/>
          </a:bodyPr>
          <a:lstStyle/>
          <a:p>
            <a:pPr>
              <a:lnSpc>
                <a:spcPts val="1800"/>
              </a:lnSpc>
            </a:pPr>
            <a:r>
              <a:rPr lang="en-US" b="1" dirty="0">
                <a:solidFill>
                  <a:srgbClr val="FF0000"/>
                </a:solidFill>
              </a:rPr>
              <a:t>Declining amount</a:t>
            </a:r>
          </a:p>
          <a:p>
            <a:pPr>
              <a:lnSpc>
                <a:spcPts val="1800"/>
              </a:lnSpc>
            </a:pPr>
            <a:r>
              <a:rPr lang="en-US" b="1" dirty="0">
                <a:solidFill>
                  <a:srgbClr val="FF0000"/>
                </a:solidFill>
              </a:rPr>
              <a:t>each year</a:t>
            </a:r>
          </a:p>
        </p:txBody>
      </p:sp>
      <p:cxnSp>
        <p:nvCxnSpPr>
          <p:cNvPr id="22" name="Straight Arrow Connector 21"/>
          <p:cNvCxnSpPr/>
          <p:nvPr/>
        </p:nvCxnSpPr>
        <p:spPr>
          <a:xfrm flipH="1">
            <a:off x="5412741" y="1715784"/>
            <a:ext cx="1265461" cy="25768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2368914" y="4802427"/>
            <a:ext cx="1332288" cy="788036"/>
          </a:xfrm>
          <a:prstGeom prst="rect">
            <a:avLst/>
          </a:prstGeom>
          <a:noFill/>
        </p:spPr>
        <p:txBody>
          <a:bodyPr wrap="none" rtlCol="0">
            <a:spAutoFit/>
          </a:bodyPr>
          <a:lstStyle/>
          <a:p>
            <a:pPr algn="ctr">
              <a:lnSpc>
                <a:spcPts val="1800"/>
              </a:lnSpc>
            </a:pPr>
            <a:r>
              <a:rPr lang="en-US" b="1" dirty="0">
                <a:solidFill>
                  <a:srgbClr val="FF0000"/>
                </a:solidFill>
              </a:rPr>
              <a:t>Double </a:t>
            </a:r>
          </a:p>
          <a:p>
            <a:pPr algn="ctr">
              <a:lnSpc>
                <a:spcPts val="1800"/>
              </a:lnSpc>
            </a:pPr>
            <a:r>
              <a:rPr lang="en-US" b="1" dirty="0">
                <a:solidFill>
                  <a:srgbClr val="FF0000"/>
                </a:solidFill>
              </a:rPr>
              <a:t>straight-line</a:t>
            </a:r>
          </a:p>
          <a:p>
            <a:pPr algn="ctr">
              <a:lnSpc>
                <a:spcPts val="1800"/>
              </a:lnSpc>
            </a:pPr>
            <a:r>
              <a:rPr lang="en-US" b="1" dirty="0">
                <a:solidFill>
                  <a:srgbClr val="FF0000"/>
                </a:solidFill>
              </a:rPr>
              <a:t>rate</a:t>
            </a:r>
          </a:p>
        </p:txBody>
      </p:sp>
      <p:cxnSp>
        <p:nvCxnSpPr>
          <p:cNvPr id="24" name="Straight Arrow Connector 23"/>
          <p:cNvCxnSpPr/>
          <p:nvPr/>
        </p:nvCxnSpPr>
        <p:spPr>
          <a:xfrm flipV="1">
            <a:off x="3004061" y="4089115"/>
            <a:ext cx="468604" cy="7089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074996" y="3608019"/>
            <a:ext cx="2219764" cy="1611980"/>
          </a:xfrm>
          <a:prstGeom prst="rect">
            <a:avLst/>
          </a:prstGeom>
          <a:noFill/>
        </p:spPr>
        <p:txBody>
          <a:bodyPr wrap="square" rtlCol="0">
            <a:spAutoFit/>
          </a:bodyPr>
          <a:lstStyle/>
          <a:p>
            <a:pPr>
              <a:lnSpc>
                <a:spcPct val="110000"/>
              </a:lnSpc>
              <a:tabLst>
                <a:tab pos="173038" algn="ctr"/>
                <a:tab pos="1147763" algn="r"/>
                <a:tab pos="1890713" algn="r"/>
                <a:tab pos="4175125" algn="r"/>
                <a:tab pos="5597525" algn="r"/>
                <a:tab pos="6797675" algn="r"/>
              </a:tabLst>
            </a:pPr>
            <a:r>
              <a:rPr lang="en-US" sz="1400" dirty="0"/>
              <a:t>		</a:t>
            </a:r>
            <a:r>
              <a:rPr lang="en-US" sz="1500" dirty="0"/>
              <a:t>	$ 40,000 </a:t>
            </a:r>
          </a:p>
          <a:p>
            <a:pPr>
              <a:lnSpc>
                <a:spcPct val="110000"/>
              </a:lnSpc>
              <a:tabLst>
                <a:tab pos="173038" algn="ctr"/>
                <a:tab pos="1147763" algn="r"/>
                <a:tab pos="1890713" algn="r"/>
                <a:tab pos="4175125" algn="r"/>
                <a:tab pos="5597525" algn="r"/>
                <a:tab pos="6797675" algn="r"/>
              </a:tabLst>
            </a:pPr>
            <a:r>
              <a:rPr lang="en-US" sz="1500" dirty="0"/>
              <a:t>$16,000 		24,000</a:t>
            </a:r>
          </a:p>
          <a:p>
            <a:pPr>
              <a:lnSpc>
                <a:spcPct val="110000"/>
              </a:lnSpc>
              <a:tabLst>
                <a:tab pos="173038" algn="ctr"/>
                <a:tab pos="1147763" algn="r"/>
                <a:tab pos="1890713" algn="r"/>
                <a:tab pos="4175125" algn="r"/>
                <a:tab pos="5597525" algn="r"/>
                <a:tab pos="6797675" algn="r"/>
              </a:tabLst>
            </a:pPr>
            <a:r>
              <a:rPr lang="en-US" sz="1500" dirty="0"/>
              <a:t>	  25,600 		14,400</a:t>
            </a:r>
          </a:p>
          <a:p>
            <a:pPr>
              <a:lnSpc>
                <a:spcPct val="110000"/>
              </a:lnSpc>
              <a:tabLst>
                <a:tab pos="173038" algn="ctr"/>
                <a:tab pos="1147763" algn="r"/>
                <a:tab pos="1890713" algn="r"/>
                <a:tab pos="4175125" algn="r"/>
                <a:tab pos="5597525" algn="r"/>
                <a:tab pos="6797675" algn="r"/>
              </a:tabLst>
            </a:pPr>
            <a:r>
              <a:rPr lang="en-US" sz="1500" dirty="0"/>
              <a:t>	  31,360 		8,640</a:t>
            </a:r>
          </a:p>
          <a:p>
            <a:pPr>
              <a:lnSpc>
                <a:spcPct val="110000"/>
              </a:lnSpc>
              <a:tabLst>
                <a:tab pos="173038" algn="ctr"/>
                <a:tab pos="1147763" algn="r"/>
                <a:tab pos="1890713" algn="r"/>
                <a:tab pos="4175125" algn="r"/>
                <a:tab pos="5597525" algn="r"/>
                <a:tab pos="6797675" algn="r"/>
              </a:tabLst>
            </a:pPr>
            <a:r>
              <a:rPr lang="en-US" sz="1500" dirty="0"/>
              <a:t>	  34,816 		5,184</a:t>
            </a:r>
          </a:p>
          <a:p>
            <a:pPr>
              <a:lnSpc>
                <a:spcPct val="110000"/>
              </a:lnSpc>
              <a:tabLst>
                <a:tab pos="173038" algn="ctr"/>
                <a:tab pos="1147763" algn="r"/>
                <a:tab pos="1890713" algn="r"/>
                <a:tab pos="4175125" algn="r"/>
                <a:tab pos="5597525" algn="r"/>
                <a:tab pos="6797675" algn="r"/>
              </a:tabLst>
            </a:pPr>
            <a:r>
              <a:rPr lang="en-US" sz="1500" dirty="0"/>
              <a:t>  35,000 		</a:t>
            </a:r>
            <a:r>
              <a:rPr lang="en-US" sz="1500" b="1" dirty="0"/>
              <a:t>5,000</a:t>
            </a:r>
          </a:p>
        </p:txBody>
      </p:sp>
      <p:sp>
        <p:nvSpPr>
          <p:cNvPr id="29" name="TextBox 28"/>
          <p:cNvSpPr txBox="1"/>
          <p:nvPr/>
        </p:nvSpPr>
        <p:spPr>
          <a:xfrm>
            <a:off x="7223971" y="6033867"/>
            <a:ext cx="1558055" cy="369332"/>
          </a:xfrm>
          <a:prstGeom prst="rect">
            <a:avLst/>
          </a:prstGeom>
          <a:noFill/>
        </p:spPr>
        <p:txBody>
          <a:bodyPr wrap="none" rtlCol="0">
            <a:spAutoFit/>
          </a:bodyPr>
          <a:lstStyle/>
          <a:p>
            <a:r>
              <a:rPr lang="en-US" b="1" dirty="0">
                <a:solidFill>
                  <a:srgbClr val="FF0000"/>
                </a:solidFill>
              </a:rPr>
              <a:t>Residual value</a:t>
            </a:r>
          </a:p>
        </p:txBody>
      </p:sp>
      <p:cxnSp>
        <p:nvCxnSpPr>
          <p:cNvPr id="30" name="Straight Arrow Connector 29"/>
          <p:cNvCxnSpPr/>
          <p:nvPr/>
        </p:nvCxnSpPr>
        <p:spPr>
          <a:xfrm flipH="1" flipV="1">
            <a:off x="7917638" y="5183391"/>
            <a:ext cx="138160" cy="8504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5344161" y="5984897"/>
            <a:ext cx="1441548" cy="553998"/>
          </a:xfrm>
          <a:prstGeom prst="rect">
            <a:avLst/>
          </a:prstGeom>
          <a:noFill/>
        </p:spPr>
        <p:txBody>
          <a:bodyPr wrap="none" rtlCol="0">
            <a:spAutoFit/>
          </a:bodyPr>
          <a:lstStyle/>
          <a:p>
            <a:pPr algn="ctr">
              <a:lnSpc>
                <a:spcPts val="1800"/>
              </a:lnSpc>
            </a:pPr>
            <a:r>
              <a:rPr lang="en-US" b="1" dirty="0">
                <a:solidFill>
                  <a:srgbClr val="FF0000"/>
                </a:solidFill>
              </a:rPr>
              <a:t>Remaining</a:t>
            </a:r>
          </a:p>
          <a:p>
            <a:pPr algn="ctr">
              <a:lnSpc>
                <a:spcPts val="1800"/>
              </a:lnSpc>
            </a:pPr>
            <a:r>
              <a:rPr lang="en-US" b="1" dirty="0">
                <a:solidFill>
                  <a:srgbClr val="FF0000"/>
                </a:solidFill>
              </a:rPr>
              <a:t> depreciation</a:t>
            </a:r>
          </a:p>
        </p:txBody>
      </p:sp>
      <p:cxnSp>
        <p:nvCxnSpPr>
          <p:cNvPr id="32" name="Straight Arrow Connector 31"/>
          <p:cNvCxnSpPr>
            <a:stCxn id="31" idx="0"/>
          </p:cNvCxnSpPr>
          <p:nvPr/>
        </p:nvCxnSpPr>
        <p:spPr>
          <a:xfrm flipH="1" flipV="1">
            <a:off x="5412741" y="5120190"/>
            <a:ext cx="652194" cy="8647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896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5" end="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9" grpId="0"/>
      <p:bldP spid="31"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80160"/>
            <a:ext cx="7955280" cy="5025887"/>
          </a:xfrm>
        </p:spPr>
        <p:txBody>
          <a:bodyPr>
            <a:noAutofit/>
          </a:bodyPr>
          <a:lstStyle/>
          <a:p>
            <a:r>
              <a:rPr lang="en-US" sz="2400" dirty="0"/>
              <a:t>When using the declining-balance method, mistakes are commonly made in the first and last year of the calculation.</a:t>
            </a:r>
          </a:p>
          <a:p>
            <a:pPr lvl="1"/>
            <a:r>
              <a:rPr lang="en-US" sz="2400" dirty="0"/>
              <a:t>In the first year, students sometimes calculate depreciation incorrectly as cost minus residual value times the depreciation rate. </a:t>
            </a:r>
          </a:p>
          <a:p>
            <a:pPr lvl="1"/>
            <a:r>
              <a:rPr lang="en-US" sz="2400" dirty="0"/>
              <a:t>The correct way in the first year is to simply multiply cost times the depreciation rate. </a:t>
            </a:r>
          </a:p>
          <a:p>
            <a:pPr lvl="1"/>
            <a:r>
              <a:rPr lang="en-US" sz="2400" dirty="0"/>
              <a:t>In the final year, some students incorrectly calculate depreciation expense in the same manner as in earlier years, multiplying book value by the depreciation rate. </a:t>
            </a:r>
          </a:p>
          <a:p>
            <a:r>
              <a:rPr lang="en-US" sz="2400" dirty="0"/>
              <a:t>However, under the declining-balance method, depreciation expense in the final year is the amount necessary to reduce book value down to residual value.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59</a:t>
            </a:fld>
            <a:endParaRPr lang="en-US" dirty="0"/>
          </a:p>
        </p:txBody>
      </p:sp>
    </p:spTree>
    <p:extLst>
      <p:ext uri="{BB962C8B-B14F-4D97-AF65-F5344CB8AC3E}">
        <p14:creationId xmlns:p14="http://schemas.microsoft.com/office/powerpoint/2010/main" val="84589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Property, Plant, and Equipment</a:t>
            </a:r>
          </a:p>
        </p:txBody>
      </p:sp>
      <p:sp>
        <p:nvSpPr>
          <p:cNvPr id="3" name="Content Placeholder 2"/>
          <p:cNvSpPr>
            <a:spLocks noGrp="1"/>
          </p:cNvSpPr>
          <p:nvPr>
            <p:ph idx="1"/>
          </p:nvPr>
        </p:nvSpPr>
        <p:spPr/>
        <p:txBody>
          <a:bodyPr/>
          <a:lstStyle/>
          <a:p>
            <a:pPr marL="0" indent="0">
              <a:buNone/>
            </a:pPr>
            <a:r>
              <a:rPr lang="en-US" dirty="0"/>
              <a:t>Recorded at:</a:t>
            </a:r>
          </a:p>
        </p:txBody>
      </p:sp>
      <p:sp>
        <p:nvSpPr>
          <p:cNvPr id="8" name="AutoShape 17"/>
          <p:cNvSpPr>
            <a:spLocks noChangeArrowheads="1"/>
          </p:cNvSpPr>
          <p:nvPr/>
        </p:nvSpPr>
        <p:spPr bwMode="auto">
          <a:xfrm>
            <a:off x="2220687" y="2045030"/>
            <a:ext cx="4310742"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The original cost of the asset</a:t>
            </a:r>
          </a:p>
        </p:txBody>
      </p:sp>
      <p:sp>
        <p:nvSpPr>
          <p:cNvPr id="9" name="AutoShape 19"/>
          <p:cNvSpPr>
            <a:spLocks noChangeArrowheads="1"/>
          </p:cNvSpPr>
          <p:nvPr/>
        </p:nvSpPr>
        <p:spPr bwMode="auto">
          <a:xfrm>
            <a:off x="2063697" y="3947368"/>
            <a:ext cx="4651248" cy="838200"/>
          </a:xfrm>
          <a:prstGeom prst="roundRect">
            <a:avLst>
              <a:gd name="adj" fmla="val 16667"/>
            </a:avLst>
          </a:prstGeom>
          <a:solidFill>
            <a:schemeClr val="tx2">
              <a:lumMod val="75000"/>
            </a:schemeClr>
          </a:solidFill>
          <a:ln w="9525" algn="ctr">
            <a:solidFill>
              <a:srgbClr val="000000"/>
            </a:solidFill>
            <a:round/>
            <a:headEnd/>
            <a:tailEnd/>
          </a:ln>
          <a:effectLst>
            <a:outerShdw blurRad="63500" sx="102000" sy="102000" algn="ctr" rotWithShape="0">
              <a:prstClr val="black">
                <a:alpha val="40000"/>
              </a:prstClr>
            </a:outerShdw>
          </a:effectLst>
        </p:spPr>
        <p:txBody>
          <a:bodyPr wrap="none" anchor="ctr"/>
          <a:lstStyle/>
          <a:p>
            <a:pPr algn="ctr" eaLnBrk="0" fontAlgn="base" hangingPunct="0">
              <a:spcBef>
                <a:spcPct val="0"/>
              </a:spcBef>
              <a:spcAft>
                <a:spcPct val="0"/>
              </a:spcAft>
              <a:defRPr/>
            </a:pPr>
            <a:r>
              <a:rPr lang="en-US" sz="2400" kern="0" dirty="0">
                <a:solidFill>
                  <a:srgbClr val="FFFFFF"/>
                </a:solidFill>
                <a:latin typeface="Arial" charset="0"/>
              </a:rPr>
              <a:t>All expenditures necessary</a:t>
            </a:r>
          </a:p>
          <a:p>
            <a:pPr algn="ctr" eaLnBrk="0" fontAlgn="base" hangingPunct="0">
              <a:spcBef>
                <a:spcPct val="0"/>
              </a:spcBef>
              <a:spcAft>
                <a:spcPct val="0"/>
              </a:spcAft>
              <a:defRPr/>
            </a:pPr>
            <a:r>
              <a:rPr lang="en-US" sz="2400" kern="0" dirty="0">
                <a:solidFill>
                  <a:srgbClr val="FFFFFF"/>
                </a:solidFill>
                <a:latin typeface="Arial" charset="0"/>
              </a:rPr>
              <a:t> to get the asset ready for use</a:t>
            </a:r>
          </a:p>
        </p:txBody>
      </p:sp>
      <p:sp>
        <p:nvSpPr>
          <p:cNvPr id="10" name="Text Box 35"/>
          <p:cNvSpPr txBox="1">
            <a:spLocks noChangeArrowheads="1"/>
          </p:cNvSpPr>
          <p:nvPr/>
        </p:nvSpPr>
        <p:spPr bwMode="auto">
          <a:xfrm>
            <a:off x="4123736" y="3048000"/>
            <a:ext cx="381000"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20000"/>
              </a:spcBef>
              <a:spcAft>
                <a:spcPct val="0"/>
              </a:spcAft>
              <a:buClr>
                <a:schemeClr val="tx1"/>
              </a:buClr>
              <a:buSzPct val="70000"/>
              <a:defRPr sz="2200">
                <a:solidFill>
                  <a:schemeClr val="tx1"/>
                </a:solidFill>
                <a:latin typeface="Arial" charset="0"/>
              </a:defRPr>
            </a:lvl6pPr>
            <a:lvl7pPr marL="2971800" indent="-228600" eaLnBrk="0" fontAlgn="base" hangingPunct="0">
              <a:spcBef>
                <a:spcPct val="20000"/>
              </a:spcBef>
              <a:spcAft>
                <a:spcPct val="0"/>
              </a:spcAft>
              <a:buClr>
                <a:schemeClr val="tx1"/>
              </a:buClr>
              <a:buSzPct val="70000"/>
              <a:defRPr sz="2200">
                <a:solidFill>
                  <a:schemeClr val="tx1"/>
                </a:solidFill>
                <a:latin typeface="Arial" charset="0"/>
              </a:defRPr>
            </a:lvl7pPr>
            <a:lvl8pPr marL="3429000" indent="-228600" eaLnBrk="0" fontAlgn="base" hangingPunct="0">
              <a:spcBef>
                <a:spcPct val="20000"/>
              </a:spcBef>
              <a:spcAft>
                <a:spcPct val="0"/>
              </a:spcAft>
              <a:buClr>
                <a:schemeClr val="tx1"/>
              </a:buClr>
              <a:buSzPct val="70000"/>
              <a:defRPr sz="2200">
                <a:solidFill>
                  <a:schemeClr val="tx1"/>
                </a:solidFill>
                <a:latin typeface="Arial" charset="0"/>
              </a:defRPr>
            </a:lvl8pPr>
            <a:lvl9pPr marL="3886200" indent="-228600" eaLnBrk="0" fontAlgn="base" hangingPunct="0">
              <a:spcBef>
                <a:spcPct val="20000"/>
              </a:spcBef>
              <a:spcAft>
                <a:spcPct val="0"/>
              </a:spcAft>
              <a:buClr>
                <a:schemeClr val="tx1"/>
              </a:buClr>
              <a:buSzPct val="70000"/>
              <a:defRPr sz="2200">
                <a:solidFill>
                  <a:schemeClr val="tx1"/>
                </a:solidFill>
                <a:latin typeface="Arial"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4400" b="1" i="0" u="none" strike="noStrike" kern="0" cap="none" spc="0" normalizeH="0" baseline="0" noProof="0" dirty="0">
                <a:ln>
                  <a:noFill/>
                </a:ln>
                <a:solidFill>
                  <a:schemeClr val="tx2"/>
                </a:solidFill>
                <a:effectLst/>
                <a:uLnTx/>
                <a:uFillTx/>
                <a:latin typeface="Arial" charset="0"/>
              </a:rPr>
              <a:t>+</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6</a:t>
            </a:fld>
            <a:endParaRPr lang="en-US" dirty="0"/>
          </a:p>
        </p:txBody>
      </p:sp>
    </p:spTree>
    <p:extLst>
      <p:ext uri="{BB962C8B-B14F-4D97-AF65-F5344CB8AC3E}">
        <p14:creationId xmlns:p14="http://schemas.microsoft.com/office/powerpoint/2010/main" val="35132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Autofit/>
          </a:bodyPr>
          <a:lstStyle/>
          <a:p>
            <a:pPr marL="0" indent="0">
              <a:buNone/>
            </a:pPr>
            <a:r>
              <a:rPr lang="en-US" sz="3000" dirty="0"/>
              <a:t>How much depreciation should be recorded for the first year for a delivery truck with a cost of $30,000, an expected life of six years, and an estimated residual value of $6,000? Assume the double-declining-balance method is used.</a:t>
            </a:r>
          </a:p>
          <a:p>
            <a:pPr>
              <a:buAutoNum type="alphaLcPeriod"/>
            </a:pPr>
            <a:r>
              <a:rPr lang="en-US" sz="3000" dirty="0"/>
              <a:t>$ 12,000</a:t>
            </a:r>
          </a:p>
          <a:p>
            <a:pPr>
              <a:buAutoNum type="alphaLcPeriod"/>
            </a:pPr>
            <a:r>
              <a:rPr lang="en-US" sz="3000" dirty="0"/>
              <a:t>$ 10,000</a:t>
            </a:r>
          </a:p>
          <a:p>
            <a:pPr>
              <a:buAutoNum type="alphaLcPeriod" startAt="3"/>
            </a:pPr>
            <a:r>
              <a:rPr lang="en-US" sz="3000" dirty="0"/>
              <a:t>$ 8,000</a:t>
            </a:r>
          </a:p>
          <a:p>
            <a:pPr>
              <a:buAutoNum type="alphaLcPeriod" startAt="3"/>
            </a:pPr>
            <a:r>
              <a:rPr lang="en-US" sz="3000" dirty="0"/>
              <a:t>$ 5,000 </a:t>
            </a:r>
          </a:p>
        </p:txBody>
      </p:sp>
      <p:sp>
        <p:nvSpPr>
          <p:cNvPr id="4" name="Title 3"/>
          <p:cNvSpPr>
            <a:spLocks noGrp="1"/>
          </p:cNvSpPr>
          <p:nvPr>
            <p:ph type="title"/>
          </p:nvPr>
        </p:nvSpPr>
        <p:spPr>
          <a:xfrm>
            <a:off x="936943" y="381535"/>
            <a:ext cx="7922577" cy="799257"/>
          </a:xfrm>
        </p:spPr>
        <p:txBody>
          <a:bodyPr/>
          <a:lstStyle/>
          <a:p>
            <a:r>
              <a:rPr lang="en-US" dirty="0"/>
              <a:t>Concept Check 7–5</a:t>
            </a:r>
          </a:p>
        </p:txBody>
      </p:sp>
      <p:sp>
        <p:nvSpPr>
          <p:cNvPr id="6" name="Oval 5"/>
          <p:cNvSpPr/>
          <p:nvPr/>
        </p:nvSpPr>
        <p:spPr bwMode="auto">
          <a:xfrm>
            <a:off x="903072" y="4190999"/>
            <a:ext cx="512978" cy="563515"/>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3141622" y="4364716"/>
            <a:ext cx="5577840" cy="1938992"/>
          </a:xfrm>
          <a:prstGeom prst="rect">
            <a:avLst/>
          </a:prstGeom>
          <a:solidFill>
            <a:srgbClr val="FFFFD1"/>
          </a:solidFill>
          <a:ln w="6350">
            <a:solidFill>
              <a:schemeClr val="tx1"/>
            </a:solidFill>
          </a:ln>
        </p:spPr>
        <p:txBody>
          <a:bodyPr wrap="square" rtlCol="0">
            <a:spAutoFit/>
          </a:bodyPr>
          <a:lstStyle/>
          <a:p>
            <a:r>
              <a:rPr lang="en-US" sz="2400" dirty="0"/>
              <a:t>The straight-line rate for a six-year asset is 1/6. This rate would be doubled to 2/6 (or 33.33%).</a:t>
            </a:r>
          </a:p>
          <a:p>
            <a:r>
              <a:rPr lang="en-US" sz="2400" dirty="0"/>
              <a:t>Depreciation the first year (rounded):</a:t>
            </a:r>
          </a:p>
          <a:p>
            <a:pPr algn="ctr"/>
            <a:r>
              <a:rPr lang="en-US" sz="2400" dirty="0"/>
              <a:t>$10,000 = $30,000 × 33.33%. </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60</a:t>
            </a:fld>
            <a:endParaRPr lang="en-US" dirty="0"/>
          </a:p>
        </p:txBody>
      </p:sp>
    </p:spTree>
    <p:extLst>
      <p:ext uri="{BB962C8B-B14F-4D97-AF65-F5344CB8AC3E}">
        <p14:creationId xmlns:p14="http://schemas.microsoft.com/office/powerpoint/2010/main" val="270804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7955280" cy="1143000"/>
          </a:xfrm>
        </p:spPr>
        <p:txBody>
          <a:bodyPr>
            <a:noAutofit/>
          </a:bodyPr>
          <a:lstStyle/>
          <a:p>
            <a:pPr>
              <a:lnSpc>
                <a:spcPct val="90000"/>
              </a:lnSpc>
            </a:pPr>
            <a:r>
              <a:rPr lang="en-US" sz="4000" dirty="0"/>
              <a:t>Formula for Activity-Based Depreciation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7–16</a:t>
            </a:r>
          </a:p>
        </p:txBody>
      </p:sp>
      <p:sp>
        <p:nvSpPr>
          <p:cNvPr id="4" name="Rounded Rectangle 3"/>
          <p:cNvSpPr/>
          <p:nvPr/>
        </p:nvSpPr>
        <p:spPr>
          <a:xfrm>
            <a:off x="780834" y="3991696"/>
            <a:ext cx="7955280" cy="1815147"/>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5" name="TextBox 4"/>
          <p:cNvSpPr txBox="1"/>
          <p:nvPr/>
        </p:nvSpPr>
        <p:spPr>
          <a:xfrm>
            <a:off x="780836" y="5113834"/>
            <a:ext cx="2746293" cy="461665"/>
          </a:xfrm>
          <a:prstGeom prst="rect">
            <a:avLst/>
          </a:prstGeom>
          <a:noFill/>
        </p:spPr>
        <p:txBody>
          <a:bodyPr wrap="square" rtlCol="0">
            <a:spAutoFit/>
          </a:bodyPr>
          <a:lstStyle/>
          <a:p>
            <a:pPr>
              <a:tabLst>
                <a:tab pos="5546725" algn="r"/>
              </a:tabLst>
            </a:pPr>
            <a:r>
              <a:rPr lang="en-US" sz="2400" dirty="0"/>
              <a:t>Depreciation rate  =</a:t>
            </a:r>
          </a:p>
        </p:txBody>
      </p:sp>
      <p:sp>
        <p:nvSpPr>
          <p:cNvPr id="7" name="TextBox 6"/>
          <p:cNvSpPr txBox="1"/>
          <p:nvPr/>
        </p:nvSpPr>
        <p:spPr>
          <a:xfrm>
            <a:off x="3831482" y="4053044"/>
            <a:ext cx="4757252" cy="830997"/>
          </a:xfrm>
          <a:prstGeom prst="rect">
            <a:avLst/>
          </a:prstGeom>
          <a:noFill/>
        </p:spPr>
        <p:txBody>
          <a:bodyPr wrap="square" rtlCol="0">
            <a:spAutoFit/>
          </a:bodyPr>
          <a:lstStyle/>
          <a:p>
            <a:pPr algn="ctr"/>
            <a:r>
              <a:rPr lang="en-US" sz="2400" b="1" dirty="0"/>
              <a:t>Depreciable cost</a:t>
            </a:r>
          </a:p>
          <a:p>
            <a:pPr algn="ctr"/>
            <a:r>
              <a:rPr lang="en-US" sz="2400" b="1" dirty="0"/>
              <a:t>Total units expected to be produced</a:t>
            </a:r>
          </a:p>
        </p:txBody>
      </p:sp>
      <p:cxnSp>
        <p:nvCxnSpPr>
          <p:cNvPr id="8" name="Straight Connector 7"/>
          <p:cNvCxnSpPr/>
          <p:nvPr/>
        </p:nvCxnSpPr>
        <p:spPr>
          <a:xfrm>
            <a:off x="3791936" y="4489071"/>
            <a:ext cx="479679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3298784" y="4924680"/>
            <a:ext cx="3338329" cy="1200329"/>
            <a:chOff x="2993559" y="5459480"/>
            <a:chExt cx="2588543" cy="1200329"/>
          </a:xfrm>
        </p:grpSpPr>
        <p:sp>
          <p:nvSpPr>
            <p:cNvPr id="13" name="TextBox 12"/>
            <p:cNvSpPr txBox="1"/>
            <p:nvPr/>
          </p:nvSpPr>
          <p:spPr>
            <a:xfrm>
              <a:off x="2993559" y="5459480"/>
              <a:ext cx="2588543" cy="1200329"/>
            </a:xfrm>
            <a:prstGeom prst="rect">
              <a:avLst/>
            </a:prstGeom>
            <a:noFill/>
          </p:spPr>
          <p:txBody>
            <a:bodyPr wrap="square" rtlCol="0">
              <a:spAutoFit/>
            </a:bodyPr>
            <a:lstStyle/>
            <a:p>
              <a:pPr algn="ctr"/>
              <a:r>
                <a:rPr lang="en-US" sz="2400" dirty="0"/>
                <a:t>$40,000 – $5,000</a:t>
              </a:r>
            </a:p>
            <a:p>
              <a:pPr algn="ctr"/>
              <a:r>
                <a:rPr lang="en-US" sz="2400" dirty="0"/>
                <a:t>100,000 expected miles</a:t>
              </a:r>
            </a:p>
          </p:txBody>
        </p:sp>
        <p:cxnSp>
          <p:nvCxnSpPr>
            <p:cNvPr id="14" name="Straight Connector 13"/>
            <p:cNvCxnSpPr/>
            <p:nvPr/>
          </p:nvCxnSpPr>
          <p:spPr>
            <a:xfrm>
              <a:off x="3130970" y="5878488"/>
              <a:ext cx="2291800" cy="97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5" name="Rounded Rectangle 14"/>
          <p:cNvSpPr/>
          <p:nvPr/>
        </p:nvSpPr>
        <p:spPr>
          <a:xfrm>
            <a:off x="780835" y="2315052"/>
            <a:ext cx="7955280" cy="1365714"/>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6" name="TextBox 15"/>
          <p:cNvSpPr txBox="1"/>
          <p:nvPr/>
        </p:nvSpPr>
        <p:spPr>
          <a:xfrm>
            <a:off x="780835" y="2392295"/>
            <a:ext cx="7900827" cy="1200329"/>
          </a:xfrm>
          <a:prstGeom prst="rect">
            <a:avLst/>
          </a:prstGeom>
          <a:noFill/>
        </p:spPr>
        <p:txBody>
          <a:bodyPr wrap="square" rtlCol="0">
            <a:spAutoFit/>
          </a:bodyPr>
          <a:lstStyle/>
          <a:p>
            <a:pPr>
              <a:tabLst>
                <a:tab pos="7315200" algn="r"/>
              </a:tabLst>
            </a:pPr>
            <a:r>
              <a:rPr lang="en-US" sz="2400" dirty="0"/>
              <a:t>Cost of the new truck 	$40,000</a:t>
            </a:r>
          </a:p>
          <a:p>
            <a:pPr>
              <a:tabLst>
                <a:tab pos="7315200" algn="r"/>
              </a:tabLst>
            </a:pPr>
            <a:r>
              <a:rPr lang="en-US" sz="2400" dirty="0"/>
              <a:t>Estimated residual value	$5,000</a:t>
            </a:r>
          </a:p>
          <a:p>
            <a:pPr>
              <a:tabLst>
                <a:tab pos="7315200" algn="r"/>
              </a:tabLst>
            </a:pPr>
            <a:r>
              <a:rPr lang="en-US" sz="2400" dirty="0"/>
              <a:t>Estimated service life	5 years or 100,000 miles</a:t>
            </a:r>
          </a:p>
        </p:txBody>
      </p:sp>
      <p:sp>
        <p:nvSpPr>
          <p:cNvPr id="17" name="TextBox 16"/>
          <p:cNvSpPr txBox="1"/>
          <p:nvPr/>
        </p:nvSpPr>
        <p:spPr>
          <a:xfrm>
            <a:off x="780836" y="4073573"/>
            <a:ext cx="2395592" cy="830997"/>
          </a:xfrm>
          <a:prstGeom prst="rect">
            <a:avLst/>
          </a:prstGeom>
          <a:noFill/>
        </p:spPr>
        <p:txBody>
          <a:bodyPr wrap="square" rtlCol="0">
            <a:spAutoFit/>
          </a:bodyPr>
          <a:lstStyle/>
          <a:p>
            <a:pPr algn="ctr">
              <a:tabLst>
                <a:tab pos="5546725" algn="r"/>
              </a:tabLst>
            </a:pPr>
            <a:r>
              <a:rPr lang="en-US" sz="2400" b="1" dirty="0"/>
              <a:t>Depreciation rate </a:t>
            </a:r>
          </a:p>
          <a:p>
            <a:pPr algn="ctr">
              <a:tabLst>
                <a:tab pos="5546725" algn="r"/>
              </a:tabLst>
            </a:pPr>
            <a:r>
              <a:rPr lang="en-US" sz="2400" b="1" dirty="0"/>
              <a:t>per unit</a:t>
            </a:r>
            <a:endParaRPr lang="en-US" sz="2400" dirty="0"/>
          </a:p>
        </p:txBody>
      </p:sp>
      <p:sp>
        <p:nvSpPr>
          <p:cNvPr id="19" name="TextBox 18"/>
          <p:cNvSpPr txBox="1"/>
          <p:nvPr/>
        </p:nvSpPr>
        <p:spPr>
          <a:xfrm>
            <a:off x="3022318" y="4258238"/>
            <a:ext cx="504811" cy="461665"/>
          </a:xfrm>
          <a:prstGeom prst="rect">
            <a:avLst/>
          </a:prstGeom>
          <a:noFill/>
        </p:spPr>
        <p:txBody>
          <a:bodyPr wrap="square" rtlCol="0">
            <a:spAutoFit/>
          </a:bodyPr>
          <a:lstStyle/>
          <a:p>
            <a:pPr algn="ctr">
              <a:tabLst>
                <a:tab pos="5546725" algn="r"/>
              </a:tabLst>
            </a:pPr>
            <a:r>
              <a:rPr lang="en-US" sz="2400" b="1" dirty="0"/>
              <a:t>=</a:t>
            </a:r>
            <a:endParaRPr lang="en-US" sz="2400" dirty="0"/>
          </a:p>
        </p:txBody>
      </p:sp>
      <p:sp>
        <p:nvSpPr>
          <p:cNvPr id="20" name="TextBox 19"/>
          <p:cNvSpPr txBox="1"/>
          <p:nvPr/>
        </p:nvSpPr>
        <p:spPr>
          <a:xfrm>
            <a:off x="6536086" y="5125949"/>
            <a:ext cx="2248328" cy="461665"/>
          </a:xfrm>
          <a:prstGeom prst="rect">
            <a:avLst/>
          </a:prstGeom>
          <a:noFill/>
        </p:spPr>
        <p:txBody>
          <a:bodyPr wrap="square" rtlCol="0">
            <a:spAutoFit/>
          </a:bodyPr>
          <a:lstStyle/>
          <a:p>
            <a:pPr>
              <a:tabLst>
                <a:tab pos="5546725" algn="r"/>
              </a:tabLst>
            </a:pPr>
            <a:r>
              <a:rPr lang="en-US" sz="2400" dirty="0"/>
              <a:t>= $0.35 per mile</a:t>
            </a:r>
          </a:p>
        </p:txBody>
      </p:sp>
    </p:spTree>
    <p:extLst>
      <p:ext uri="{BB962C8B-B14F-4D97-AF65-F5344CB8AC3E}">
        <p14:creationId xmlns:p14="http://schemas.microsoft.com/office/powerpoint/2010/main" val="256706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80170"/>
            <a:ext cx="8229600" cy="632070"/>
          </a:xfrm>
        </p:spPr>
        <p:txBody>
          <a:bodyPr>
            <a:noAutofit/>
          </a:bodyPr>
          <a:lstStyle/>
          <a:p>
            <a:r>
              <a:rPr lang="en-US" sz="4000" dirty="0"/>
              <a:t>Activity-Based Depreciation Schedule </a:t>
            </a:r>
          </a:p>
        </p:txBody>
      </p:sp>
      <p:sp>
        <p:nvSpPr>
          <p:cNvPr id="3" name="Text Placeholder 5"/>
          <p:cNvSpPr txBox="1">
            <a:spLocks/>
          </p:cNvSpPr>
          <p:nvPr/>
        </p:nvSpPr>
        <p:spPr>
          <a:xfrm>
            <a:off x="940070" y="312264"/>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7–17</a:t>
            </a:r>
          </a:p>
        </p:txBody>
      </p:sp>
      <p:sp>
        <p:nvSpPr>
          <p:cNvPr id="15" name="Rectangle 14"/>
          <p:cNvSpPr/>
          <p:nvPr/>
        </p:nvSpPr>
        <p:spPr>
          <a:xfrm>
            <a:off x="926706" y="2415235"/>
            <a:ext cx="7628695" cy="2928798"/>
          </a:xfrm>
          <a:prstGeom prst="rect">
            <a:avLst/>
          </a:prstGeom>
          <a:solidFill>
            <a:schemeClr val="bg2">
              <a:lumMod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ound Same Side Corner Rectangle 15"/>
          <p:cNvSpPr/>
          <p:nvPr/>
        </p:nvSpPr>
        <p:spPr>
          <a:xfrm>
            <a:off x="926706" y="1702633"/>
            <a:ext cx="7628695" cy="851274"/>
          </a:xfrm>
          <a:prstGeom prst="round2SameRect">
            <a:avLst>
              <a:gd name="adj1" fmla="val 28486"/>
              <a:gd name="adj2" fmla="val 0"/>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A5062D"/>
              </a:solidFill>
            </a:endParaRPr>
          </a:p>
        </p:txBody>
      </p:sp>
      <p:sp>
        <p:nvSpPr>
          <p:cNvPr id="17" name="TextBox 16"/>
          <p:cNvSpPr txBox="1"/>
          <p:nvPr/>
        </p:nvSpPr>
        <p:spPr>
          <a:xfrm>
            <a:off x="1130966" y="1754848"/>
            <a:ext cx="7211294" cy="707886"/>
          </a:xfrm>
          <a:prstGeom prst="rect">
            <a:avLst/>
          </a:prstGeom>
          <a:noFill/>
        </p:spPr>
        <p:txBody>
          <a:bodyPr wrap="square" rtlCol="0">
            <a:spAutoFit/>
          </a:bodyPr>
          <a:lstStyle/>
          <a:p>
            <a:pPr algn="ctr"/>
            <a:r>
              <a:rPr lang="en-US" sz="2000" b="1" dirty="0">
                <a:solidFill>
                  <a:schemeClr val="bg1"/>
                </a:solidFill>
              </a:rPr>
              <a:t>LITTLE KING SANDWICHES </a:t>
            </a:r>
          </a:p>
          <a:p>
            <a:pPr algn="ctr"/>
            <a:r>
              <a:rPr lang="en-US" sz="2000" b="1" dirty="0">
                <a:solidFill>
                  <a:schemeClr val="bg1"/>
                </a:solidFill>
              </a:rPr>
              <a:t>Depreciation Schedule—Activity-Based</a:t>
            </a:r>
          </a:p>
        </p:txBody>
      </p:sp>
      <p:sp>
        <p:nvSpPr>
          <p:cNvPr id="18" name="TextBox 17"/>
          <p:cNvSpPr txBox="1"/>
          <p:nvPr/>
        </p:nvSpPr>
        <p:spPr>
          <a:xfrm>
            <a:off x="1130966" y="2645346"/>
            <a:ext cx="7211294" cy="2619948"/>
          </a:xfrm>
          <a:prstGeom prst="rect">
            <a:avLst/>
          </a:prstGeom>
          <a:noFill/>
        </p:spPr>
        <p:txBody>
          <a:bodyPr wrap="square" rtlCol="0">
            <a:spAutoFit/>
          </a:bodyPr>
          <a:lstStyle/>
          <a:p>
            <a:pPr>
              <a:spcAft>
                <a:spcPts val="600"/>
              </a:spcAft>
              <a:tabLst>
                <a:tab pos="2397125" algn="ctr"/>
                <a:tab pos="5883275" algn="ctr"/>
              </a:tabLst>
            </a:pPr>
            <a:r>
              <a:rPr lang="en-US" sz="1500" dirty="0"/>
              <a:t>	</a:t>
            </a:r>
            <a:r>
              <a:rPr lang="en-US" sz="1500" b="1" dirty="0"/>
              <a:t>Calculation	End-of-Year Amounts</a:t>
            </a:r>
          </a:p>
          <a:p>
            <a:pPr>
              <a:lnSpc>
                <a:spcPct val="80000"/>
              </a:lnSpc>
              <a:tabLst>
                <a:tab pos="233363" algn="ctr"/>
                <a:tab pos="914400" algn="ctr"/>
                <a:tab pos="1604963" algn="ctr"/>
                <a:tab pos="2397125" algn="ctr"/>
                <a:tab pos="3140075" algn="ctr"/>
                <a:tab pos="3890963" algn="ctr"/>
                <a:tab pos="5375275" algn="ctr"/>
                <a:tab pos="6573838" algn="ctr"/>
              </a:tabLst>
            </a:pPr>
            <a:r>
              <a:rPr lang="en-US" sz="1500" b="1" dirty="0"/>
              <a:t>		Miles		Depreciation		Depreciation	Accumulated	Book</a:t>
            </a:r>
          </a:p>
          <a:p>
            <a:pPr>
              <a:lnSpc>
                <a:spcPct val="80000"/>
              </a:lnSpc>
              <a:spcAft>
                <a:spcPts val="600"/>
              </a:spcAft>
              <a:tabLst>
                <a:tab pos="233363" algn="ctr"/>
                <a:tab pos="914400" algn="ctr"/>
                <a:tab pos="1604963" algn="ctr"/>
                <a:tab pos="2397125" algn="ctr"/>
                <a:tab pos="3140075" algn="ctr"/>
                <a:tab pos="3890963" algn="ctr"/>
                <a:tab pos="5375275" algn="ctr"/>
                <a:tab pos="6573838" algn="ctr"/>
              </a:tabLst>
            </a:pPr>
            <a:r>
              <a:rPr lang="en-US" sz="1500" b="1" dirty="0"/>
              <a:t>Year	Driven	x	Rate	=	Expense	Depreciation	Value*</a:t>
            </a:r>
          </a:p>
          <a:p>
            <a:pPr>
              <a:lnSpc>
                <a:spcPct val="110000"/>
              </a:lnSpc>
              <a:tabLst>
                <a:tab pos="173038" algn="ctr"/>
                <a:tab pos="1147763" algn="r"/>
                <a:tab pos="2682875" algn="r"/>
                <a:tab pos="4175125" algn="r"/>
                <a:tab pos="5597525" algn="r"/>
                <a:tab pos="6797675" algn="r"/>
              </a:tabLst>
            </a:pPr>
            <a:r>
              <a:rPr lang="en-US" sz="1500" dirty="0"/>
              <a:t>						$40,000</a:t>
            </a:r>
          </a:p>
          <a:p>
            <a:pPr>
              <a:lnSpc>
                <a:spcPct val="110000"/>
              </a:lnSpc>
              <a:tabLst>
                <a:tab pos="173038" algn="ctr"/>
                <a:tab pos="1147763" algn="r"/>
                <a:tab pos="2682875" algn="r"/>
                <a:tab pos="4175125" algn="r"/>
                <a:tab pos="5597525" algn="r"/>
                <a:tab pos="6797675" algn="r"/>
              </a:tabLst>
            </a:pPr>
            <a:r>
              <a:rPr lang="en-US" sz="1500" dirty="0"/>
              <a:t>	1 	30,000 	$0.35 	</a:t>
            </a:r>
            <a:r>
              <a:rPr lang="en-US" sz="1500" b="1" dirty="0"/>
              <a:t>$10,500 </a:t>
            </a:r>
            <a:r>
              <a:rPr lang="en-US" sz="1500" dirty="0"/>
              <a:t>	$10,500 	29,500</a:t>
            </a:r>
          </a:p>
          <a:p>
            <a:pPr>
              <a:lnSpc>
                <a:spcPct val="110000"/>
              </a:lnSpc>
              <a:tabLst>
                <a:tab pos="173038" algn="ctr"/>
                <a:tab pos="1147763" algn="r"/>
                <a:tab pos="2682875" algn="r"/>
                <a:tab pos="4175125" algn="r"/>
                <a:tab pos="5597525" algn="r"/>
                <a:tab pos="6797675" algn="r"/>
              </a:tabLst>
            </a:pPr>
            <a:r>
              <a:rPr lang="en-US" sz="1500" dirty="0"/>
              <a:t>	2 	22,000 	0.35 	</a:t>
            </a:r>
            <a:r>
              <a:rPr lang="en-US" sz="1500" b="1" dirty="0"/>
              <a:t>7,700</a:t>
            </a:r>
            <a:r>
              <a:rPr lang="en-US" sz="1500" dirty="0"/>
              <a:t> 	18,200 	21,800</a:t>
            </a:r>
          </a:p>
          <a:p>
            <a:pPr>
              <a:lnSpc>
                <a:spcPct val="110000"/>
              </a:lnSpc>
              <a:tabLst>
                <a:tab pos="173038" algn="ctr"/>
                <a:tab pos="1147763" algn="r"/>
                <a:tab pos="2682875" algn="r"/>
                <a:tab pos="4175125" algn="r"/>
                <a:tab pos="5597525" algn="r"/>
                <a:tab pos="6797675" algn="r"/>
              </a:tabLst>
            </a:pPr>
            <a:r>
              <a:rPr lang="en-US" sz="1500" dirty="0"/>
              <a:t>	3 	15,000 	0.35 	</a:t>
            </a:r>
            <a:r>
              <a:rPr lang="en-US" sz="1500" b="1" dirty="0"/>
              <a:t>5,250</a:t>
            </a:r>
            <a:r>
              <a:rPr lang="en-US" sz="1500" dirty="0"/>
              <a:t> 	23,450 	16,550</a:t>
            </a:r>
          </a:p>
          <a:p>
            <a:pPr>
              <a:lnSpc>
                <a:spcPct val="110000"/>
              </a:lnSpc>
              <a:tabLst>
                <a:tab pos="173038" algn="ctr"/>
                <a:tab pos="1147763" algn="r"/>
                <a:tab pos="2682875" algn="r"/>
                <a:tab pos="4175125" algn="r"/>
                <a:tab pos="5597525" algn="r"/>
                <a:tab pos="6797675" algn="r"/>
              </a:tabLst>
            </a:pPr>
            <a:r>
              <a:rPr lang="en-US" sz="1500" dirty="0"/>
              <a:t>	4 	20,000 	0.35 	</a:t>
            </a:r>
            <a:r>
              <a:rPr lang="en-US" sz="1500" b="1" dirty="0"/>
              <a:t>7,000</a:t>
            </a:r>
            <a:r>
              <a:rPr lang="en-US" sz="1500" dirty="0"/>
              <a:t> 	30,450 	9,550</a:t>
            </a:r>
          </a:p>
          <a:p>
            <a:pPr>
              <a:lnSpc>
                <a:spcPct val="110000"/>
              </a:lnSpc>
              <a:tabLst>
                <a:tab pos="173038" algn="ctr"/>
                <a:tab pos="1147763" algn="r"/>
                <a:tab pos="2682875" algn="r"/>
                <a:tab pos="4175125" algn="r"/>
                <a:tab pos="5597525" algn="r"/>
                <a:tab pos="6797675" algn="r"/>
              </a:tabLst>
            </a:pPr>
            <a:r>
              <a:rPr lang="en-US" sz="1500" dirty="0"/>
              <a:t>	5 	13,000 	0.35 	</a:t>
            </a:r>
            <a:r>
              <a:rPr lang="en-US" sz="1500" b="1" dirty="0"/>
              <a:t>4,550</a:t>
            </a:r>
            <a:r>
              <a:rPr lang="en-US" sz="1500" dirty="0"/>
              <a:t> 	35,000 	</a:t>
            </a:r>
            <a:r>
              <a:rPr lang="en-US" sz="1500" b="1" dirty="0"/>
              <a:t>5,000</a:t>
            </a:r>
          </a:p>
          <a:p>
            <a:pPr>
              <a:lnSpc>
                <a:spcPct val="110000"/>
              </a:lnSpc>
              <a:tabLst>
                <a:tab pos="173038" algn="ctr"/>
                <a:tab pos="1147763" algn="r"/>
                <a:tab pos="2682875" algn="r"/>
                <a:tab pos="4175125" algn="r"/>
                <a:tab pos="5597525" algn="r"/>
                <a:tab pos="6797675" algn="r"/>
              </a:tabLst>
            </a:pPr>
            <a:r>
              <a:rPr lang="en-US" sz="1500" dirty="0"/>
              <a:t>Total 			</a:t>
            </a:r>
            <a:r>
              <a:rPr lang="en-US" sz="1500" b="1" dirty="0"/>
              <a:t>$35,000</a:t>
            </a:r>
          </a:p>
        </p:txBody>
      </p:sp>
      <p:cxnSp>
        <p:nvCxnSpPr>
          <p:cNvPr id="19" name="Straight Connector 18"/>
          <p:cNvCxnSpPr/>
          <p:nvPr/>
        </p:nvCxnSpPr>
        <p:spPr>
          <a:xfrm>
            <a:off x="1696592" y="2928608"/>
            <a:ext cx="391858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082540" y="2928608"/>
            <a:ext cx="20828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1130966" y="3347410"/>
            <a:ext cx="7034374" cy="20320"/>
            <a:chOff x="1083466" y="3298481"/>
            <a:chExt cx="7034374" cy="20320"/>
          </a:xfrm>
        </p:grpSpPr>
        <p:cxnSp>
          <p:nvCxnSpPr>
            <p:cNvPr id="21" name="Straight Connector 20"/>
            <p:cNvCxnSpPr/>
            <p:nvPr/>
          </p:nvCxnSpPr>
          <p:spPr>
            <a:xfrm>
              <a:off x="1083466" y="3309859"/>
              <a:ext cx="48117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1649092" y="330985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101972" y="3309859"/>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666612" y="3298481"/>
              <a:ext cx="90106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6035040" y="3318801"/>
              <a:ext cx="107696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7335520" y="3309859"/>
              <a:ext cx="78232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27" name="Straight Connector 26"/>
          <p:cNvCxnSpPr/>
          <p:nvPr/>
        </p:nvCxnSpPr>
        <p:spPr>
          <a:xfrm>
            <a:off x="4714112" y="4964700"/>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28" name="Group 27"/>
          <p:cNvGrpSpPr/>
          <p:nvPr/>
        </p:nvGrpSpPr>
        <p:grpSpPr>
          <a:xfrm>
            <a:off x="4714112" y="5173545"/>
            <a:ext cx="677548" cy="38805"/>
            <a:chOff x="4666612" y="5252536"/>
            <a:chExt cx="677548" cy="38805"/>
          </a:xfrm>
        </p:grpSpPr>
        <p:cxnSp>
          <p:nvCxnSpPr>
            <p:cNvPr id="29" name="Straight Connector 28"/>
            <p:cNvCxnSpPr/>
            <p:nvPr/>
          </p:nvCxnSpPr>
          <p:spPr>
            <a:xfrm>
              <a:off x="4666612" y="5252536"/>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666612" y="5291341"/>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31" name="TextBox 30"/>
          <p:cNvSpPr txBox="1"/>
          <p:nvPr/>
        </p:nvSpPr>
        <p:spPr>
          <a:xfrm>
            <a:off x="940070" y="5414358"/>
            <a:ext cx="7628695" cy="461665"/>
          </a:xfrm>
          <a:prstGeom prst="rect">
            <a:avLst/>
          </a:prstGeom>
          <a:noFill/>
        </p:spPr>
        <p:txBody>
          <a:bodyPr wrap="square" rtlCol="0">
            <a:spAutoFit/>
          </a:bodyPr>
          <a:lstStyle/>
          <a:p>
            <a:r>
              <a:rPr lang="en-US" sz="1200" dirty="0"/>
              <a:t>*Book value is the original cost of the asset ($40,000) minus accumulated depreciation. Book value of $29,500 in year 1 is $40,000 minus $10,500 in accumulated depreciation. </a:t>
            </a:r>
          </a:p>
        </p:txBody>
      </p:sp>
      <p:sp>
        <p:nvSpPr>
          <p:cNvPr id="4" name="TextBox 3"/>
          <p:cNvSpPr txBox="1"/>
          <p:nvPr/>
        </p:nvSpPr>
        <p:spPr>
          <a:xfrm>
            <a:off x="2483737" y="5888118"/>
            <a:ext cx="1576842" cy="557204"/>
          </a:xfrm>
          <a:prstGeom prst="rect">
            <a:avLst/>
          </a:prstGeom>
          <a:noFill/>
        </p:spPr>
        <p:txBody>
          <a:bodyPr wrap="none" rtlCol="0">
            <a:spAutoFit/>
          </a:bodyPr>
          <a:lstStyle/>
          <a:p>
            <a:pPr algn="ctr">
              <a:lnSpc>
                <a:spcPts val="1800"/>
              </a:lnSpc>
            </a:pPr>
            <a:r>
              <a:rPr lang="en-US" b="1" dirty="0">
                <a:solidFill>
                  <a:srgbClr val="FF0000"/>
                </a:solidFill>
              </a:rPr>
              <a:t>Cost allocated </a:t>
            </a:r>
          </a:p>
          <a:p>
            <a:pPr algn="ctr">
              <a:lnSpc>
                <a:spcPts val="1800"/>
              </a:lnSpc>
            </a:pPr>
            <a:r>
              <a:rPr lang="en-US" b="1" dirty="0">
                <a:solidFill>
                  <a:srgbClr val="FF0000"/>
                </a:solidFill>
              </a:rPr>
              <a:t>per mile</a:t>
            </a:r>
          </a:p>
        </p:txBody>
      </p:sp>
      <p:cxnSp>
        <p:nvCxnSpPr>
          <p:cNvPr id="6" name="Straight Arrow Connector 5"/>
          <p:cNvCxnSpPr>
            <a:cxnSpLocks/>
            <a:stCxn id="4" idx="0"/>
          </p:cNvCxnSpPr>
          <p:nvPr/>
        </p:nvCxnSpPr>
        <p:spPr>
          <a:xfrm flipV="1">
            <a:off x="3272158" y="4983866"/>
            <a:ext cx="302931" cy="9042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419544" y="5779570"/>
            <a:ext cx="1558055" cy="326371"/>
          </a:xfrm>
          <a:prstGeom prst="rect">
            <a:avLst/>
          </a:prstGeom>
          <a:noFill/>
        </p:spPr>
        <p:txBody>
          <a:bodyPr wrap="none" rtlCol="0">
            <a:spAutoFit/>
          </a:bodyPr>
          <a:lstStyle/>
          <a:p>
            <a:pPr algn="ctr">
              <a:lnSpc>
                <a:spcPts val="1800"/>
              </a:lnSpc>
            </a:pPr>
            <a:r>
              <a:rPr lang="en-US" b="1" dirty="0">
                <a:solidFill>
                  <a:srgbClr val="FF0000"/>
                </a:solidFill>
              </a:rPr>
              <a:t>Residual value</a:t>
            </a:r>
          </a:p>
        </p:txBody>
      </p:sp>
      <p:cxnSp>
        <p:nvCxnSpPr>
          <p:cNvPr id="33" name="Straight Arrow Connector 32"/>
          <p:cNvCxnSpPr>
            <a:cxnSpLocks/>
          </p:cNvCxnSpPr>
          <p:nvPr/>
        </p:nvCxnSpPr>
        <p:spPr>
          <a:xfrm flipV="1">
            <a:off x="7344422" y="4984266"/>
            <a:ext cx="429758" cy="8228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788071" y="5999144"/>
            <a:ext cx="1558055" cy="326371"/>
          </a:xfrm>
          <a:prstGeom prst="rect">
            <a:avLst/>
          </a:prstGeom>
          <a:noFill/>
        </p:spPr>
        <p:txBody>
          <a:bodyPr wrap="square" rtlCol="0">
            <a:spAutoFit/>
          </a:bodyPr>
          <a:lstStyle/>
          <a:p>
            <a:pPr algn="ctr">
              <a:lnSpc>
                <a:spcPts val="1800"/>
              </a:lnSpc>
            </a:pPr>
            <a:r>
              <a:rPr lang="en-US" b="1" dirty="0">
                <a:solidFill>
                  <a:srgbClr val="FF0000"/>
                </a:solidFill>
              </a:rPr>
              <a:t>Actual miles</a:t>
            </a:r>
          </a:p>
        </p:txBody>
      </p:sp>
      <p:cxnSp>
        <p:nvCxnSpPr>
          <p:cNvPr id="35" name="Straight Arrow Connector 34"/>
          <p:cNvCxnSpPr/>
          <p:nvPr/>
        </p:nvCxnSpPr>
        <p:spPr>
          <a:xfrm flipV="1">
            <a:off x="1567099" y="4977232"/>
            <a:ext cx="310382" cy="10058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7844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1048185" y="2215207"/>
            <a:ext cx="7020560" cy="2819852"/>
          </a:xfrm>
          <a:prstGeom prst="roundRect">
            <a:avLst>
              <a:gd name="adj" fmla="val 7677"/>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914400"/>
            <a:ext cx="8229600" cy="1395961"/>
          </a:xfrm>
        </p:spPr>
        <p:txBody>
          <a:bodyPr>
            <a:noAutofit/>
          </a:bodyPr>
          <a:lstStyle/>
          <a:p>
            <a:r>
              <a:rPr lang="en-US" sz="4000" dirty="0"/>
              <a:t>Comparison of Depreciation Methods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7–18</a:t>
            </a:r>
          </a:p>
        </p:txBody>
      </p:sp>
      <p:sp>
        <p:nvSpPr>
          <p:cNvPr id="4" name="TextBox 3"/>
          <p:cNvSpPr txBox="1"/>
          <p:nvPr/>
        </p:nvSpPr>
        <p:spPr>
          <a:xfrm>
            <a:off x="1356189" y="2342674"/>
            <a:ext cx="6512560" cy="2308324"/>
          </a:xfrm>
          <a:prstGeom prst="rect">
            <a:avLst/>
          </a:prstGeom>
          <a:noFill/>
        </p:spPr>
        <p:txBody>
          <a:bodyPr wrap="square" rtlCol="0">
            <a:spAutoFit/>
          </a:bodyPr>
          <a:lstStyle/>
          <a:p>
            <a:pPr>
              <a:lnSpc>
                <a:spcPct val="90000"/>
              </a:lnSpc>
              <a:tabLst>
                <a:tab pos="173038" algn="ctr"/>
                <a:tab pos="1828800" algn="ctr"/>
                <a:tab pos="3597275" algn="ctr"/>
                <a:tab pos="5597525" algn="ctr"/>
              </a:tabLst>
            </a:pPr>
            <a:r>
              <a:rPr lang="en-US" dirty="0"/>
              <a:t>			</a:t>
            </a:r>
            <a:r>
              <a:rPr lang="en-US" b="1" dirty="0"/>
              <a:t>Double-Declining-</a:t>
            </a:r>
          </a:p>
          <a:p>
            <a:pPr>
              <a:lnSpc>
                <a:spcPct val="90000"/>
              </a:lnSpc>
              <a:spcAft>
                <a:spcPts val="600"/>
              </a:spcAft>
              <a:tabLst>
                <a:tab pos="173038" algn="ctr"/>
                <a:tab pos="1828800" algn="ctr"/>
                <a:tab pos="3597275" algn="ctr"/>
                <a:tab pos="5597525" algn="ctr"/>
              </a:tabLst>
            </a:pPr>
            <a:r>
              <a:rPr lang="en-US" b="1" dirty="0"/>
              <a:t>Year	Straight-Line	Balance	Activity-Based</a:t>
            </a:r>
          </a:p>
          <a:p>
            <a:pPr>
              <a:tabLst>
                <a:tab pos="173038" algn="ctr"/>
                <a:tab pos="2174875" algn="r"/>
                <a:tab pos="3941763" algn="r"/>
                <a:tab pos="5883275" algn="r"/>
              </a:tabLst>
            </a:pPr>
            <a:r>
              <a:rPr lang="en-US" dirty="0"/>
              <a:t>	1 	$ 7,000 	$16,000 	$10,500</a:t>
            </a:r>
          </a:p>
          <a:p>
            <a:pPr>
              <a:tabLst>
                <a:tab pos="173038" algn="ctr"/>
                <a:tab pos="2174875" algn="r"/>
                <a:tab pos="3941763" algn="r"/>
                <a:tab pos="5883275" algn="r"/>
              </a:tabLst>
            </a:pPr>
            <a:r>
              <a:rPr lang="en-US" dirty="0"/>
              <a:t>	2 	7,000 	9,600 	7,700</a:t>
            </a:r>
          </a:p>
          <a:p>
            <a:pPr>
              <a:tabLst>
                <a:tab pos="173038" algn="ctr"/>
                <a:tab pos="2174875" algn="r"/>
                <a:tab pos="3941763" algn="r"/>
                <a:tab pos="5883275" algn="r"/>
              </a:tabLst>
            </a:pPr>
            <a:r>
              <a:rPr lang="en-US" dirty="0"/>
              <a:t>	3 	7,000 	5,760 	5,250</a:t>
            </a:r>
          </a:p>
          <a:p>
            <a:pPr>
              <a:tabLst>
                <a:tab pos="173038" algn="ctr"/>
                <a:tab pos="2174875" algn="r"/>
                <a:tab pos="3941763" algn="r"/>
                <a:tab pos="5883275" algn="r"/>
              </a:tabLst>
            </a:pPr>
            <a:r>
              <a:rPr lang="en-US" dirty="0"/>
              <a:t>	4 	7,000 	3,456 	7,000</a:t>
            </a:r>
          </a:p>
          <a:p>
            <a:pPr>
              <a:tabLst>
                <a:tab pos="173038" algn="ctr"/>
                <a:tab pos="2174875" algn="r"/>
                <a:tab pos="3941763" algn="r"/>
                <a:tab pos="5883275" algn="r"/>
              </a:tabLst>
            </a:pPr>
            <a:r>
              <a:rPr lang="en-US" dirty="0"/>
              <a:t>	5 	7,000 	184 	4,550</a:t>
            </a:r>
          </a:p>
          <a:p>
            <a:pPr>
              <a:tabLst>
                <a:tab pos="173038" algn="ctr"/>
                <a:tab pos="2174875" algn="r"/>
                <a:tab pos="3941763" algn="r"/>
                <a:tab pos="5883275" algn="r"/>
              </a:tabLst>
            </a:pPr>
            <a:r>
              <a:rPr lang="en-US" dirty="0"/>
              <a:t>Total 	$35,000 	$35,000 	$35,000</a:t>
            </a:r>
          </a:p>
        </p:txBody>
      </p:sp>
      <p:cxnSp>
        <p:nvCxnSpPr>
          <p:cNvPr id="32" name="Straight Connector 31"/>
          <p:cNvCxnSpPr/>
          <p:nvPr/>
        </p:nvCxnSpPr>
        <p:spPr>
          <a:xfrm>
            <a:off x="1280259" y="2905042"/>
            <a:ext cx="677548"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2570579" y="2905042"/>
            <a:ext cx="14272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4236819" y="2905042"/>
            <a:ext cx="165073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6230527" y="2905042"/>
            <a:ext cx="164559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2809069" y="4337602"/>
            <a:ext cx="786300" cy="324483"/>
            <a:chOff x="2468880" y="3752608"/>
            <a:chExt cx="786300" cy="324483"/>
          </a:xfrm>
        </p:grpSpPr>
        <p:cxnSp>
          <p:nvCxnSpPr>
            <p:cNvPr id="27" name="Straight Connector 26"/>
            <p:cNvCxnSpPr/>
            <p:nvPr/>
          </p:nvCxnSpPr>
          <p:spPr>
            <a:xfrm>
              <a:off x="2468880" y="3752608"/>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9" name="Group 8"/>
            <p:cNvGrpSpPr/>
            <p:nvPr/>
          </p:nvGrpSpPr>
          <p:grpSpPr>
            <a:xfrm>
              <a:off x="2468880" y="4045352"/>
              <a:ext cx="786300" cy="31739"/>
              <a:chOff x="2468880" y="4066004"/>
              <a:chExt cx="786300" cy="31739"/>
            </a:xfrm>
          </p:grpSpPr>
          <p:cxnSp>
            <p:nvCxnSpPr>
              <p:cNvPr id="36" name="Straight Connector 35"/>
              <p:cNvCxnSpPr/>
              <p:nvPr/>
            </p:nvCxnSpPr>
            <p:spPr>
              <a:xfrm>
                <a:off x="2468880" y="4066004"/>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a:off x="2468880" y="4097743"/>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38" name="Group 37"/>
          <p:cNvGrpSpPr/>
          <p:nvPr/>
        </p:nvGrpSpPr>
        <p:grpSpPr>
          <a:xfrm>
            <a:off x="4558465" y="4337602"/>
            <a:ext cx="786300" cy="324483"/>
            <a:chOff x="2468880" y="3752608"/>
            <a:chExt cx="786300" cy="324483"/>
          </a:xfrm>
        </p:grpSpPr>
        <p:cxnSp>
          <p:nvCxnSpPr>
            <p:cNvPr id="39" name="Straight Connector 38"/>
            <p:cNvCxnSpPr/>
            <p:nvPr/>
          </p:nvCxnSpPr>
          <p:spPr>
            <a:xfrm>
              <a:off x="2468880" y="3752608"/>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2468880" y="4045352"/>
              <a:ext cx="786300" cy="31739"/>
              <a:chOff x="2468880" y="4066004"/>
              <a:chExt cx="786300" cy="31739"/>
            </a:xfrm>
          </p:grpSpPr>
          <p:cxnSp>
            <p:nvCxnSpPr>
              <p:cNvPr id="41" name="Straight Connector 40"/>
              <p:cNvCxnSpPr/>
              <p:nvPr/>
            </p:nvCxnSpPr>
            <p:spPr>
              <a:xfrm>
                <a:off x="2468880" y="4066004"/>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2468880" y="4097743"/>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grpSp>
        <p:nvGrpSpPr>
          <p:cNvPr id="43" name="Group 42"/>
          <p:cNvGrpSpPr/>
          <p:nvPr/>
        </p:nvGrpSpPr>
        <p:grpSpPr>
          <a:xfrm>
            <a:off x="6550297" y="4337254"/>
            <a:ext cx="786300" cy="324483"/>
            <a:chOff x="2468880" y="3752608"/>
            <a:chExt cx="786300" cy="324483"/>
          </a:xfrm>
        </p:grpSpPr>
        <p:cxnSp>
          <p:nvCxnSpPr>
            <p:cNvPr id="44" name="Straight Connector 43"/>
            <p:cNvCxnSpPr/>
            <p:nvPr/>
          </p:nvCxnSpPr>
          <p:spPr>
            <a:xfrm>
              <a:off x="2468880" y="3752608"/>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45" name="Group 44"/>
            <p:cNvGrpSpPr/>
            <p:nvPr/>
          </p:nvGrpSpPr>
          <p:grpSpPr>
            <a:xfrm>
              <a:off x="2468880" y="4045352"/>
              <a:ext cx="786300" cy="31739"/>
              <a:chOff x="2468880" y="4066004"/>
              <a:chExt cx="786300" cy="31739"/>
            </a:xfrm>
          </p:grpSpPr>
          <p:cxnSp>
            <p:nvCxnSpPr>
              <p:cNvPr id="46" name="Straight Connector 45"/>
              <p:cNvCxnSpPr/>
              <p:nvPr/>
            </p:nvCxnSpPr>
            <p:spPr>
              <a:xfrm>
                <a:off x="2468880" y="4066004"/>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2468880" y="4097743"/>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sp>
        <p:nvSpPr>
          <p:cNvPr id="5" name="TextBox 4"/>
          <p:cNvSpPr txBox="1"/>
          <p:nvPr/>
        </p:nvSpPr>
        <p:spPr>
          <a:xfrm>
            <a:off x="3110323" y="5301464"/>
            <a:ext cx="4149789" cy="830997"/>
          </a:xfrm>
          <a:prstGeom prst="rect">
            <a:avLst/>
          </a:prstGeom>
          <a:noFill/>
        </p:spPr>
        <p:txBody>
          <a:bodyPr wrap="none" rtlCol="0">
            <a:spAutoFit/>
          </a:bodyPr>
          <a:lstStyle/>
          <a:p>
            <a:pPr algn="ctr"/>
            <a:r>
              <a:rPr lang="en-US" sz="2400" b="1" dirty="0">
                <a:solidFill>
                  <a:srgbClr val="FF0000"/>
                </a:solidFill>
              </a:rPr>
              <a:t>Total depreciation is the same</a:t>
            </a:r>
          </a:p>
          <a:p>
            <a:pPr algn="ctr"/>
            <a:r>
              <a:rPr lang="en-US" sz="2400" b="1" dirty="0">
                <a:solidFill>
                  <a:srgbClr val="FF0000"/>
                </a:solidFill>
              </a:rPr>
              <a:t>under each method</a:t>
            </a:r>
          </a:p>
        </p:txBody>
      </p:sp>
      <p:cxnSp>
        <p:nvCxnSpPr>
          <p:cNvPr id="7" name="Straight Arrow Connector 6"/>
          <p:cNvCxnSpPr/>
          <p:nvPr/>
        </p:nvCxnSpPr>
        <p:spPr>
          <a:xfrm flipH="1" flipV="1">
            <a:off x="3575089" y="4787757"/>
            <a:ext cx="236623" cy="5137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062184" y="4778206"/>
            <a:ext cx="1" cy="52325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6230527" y="4778206"/>
            <a:ext cx="319770" cy="53280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851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ounded Rectangle 91"/>
          <p:cNvSpPr/>
          <p:nvPr/>
        </p:nvSpPr>
        <p:spPr>
          <a:xfrm>
            <a:off x="1054131" y="1986910"/>
            <a:ext cx="7337638" cy="4339277"/>
          </a:xfrm>
          <a:prstGeom prst="roundRect">
            <a:avLst>
              <a:gd name="adj" fmla="val 5426"/>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914400"/>
            <a:ext cx="8229600" cy="632070"/>
          </a:xfrm>
        </p:spPr>
        <p:txBody>
          <a:bodyPr>
            <a:noAutofit/>
          </a:bodyPr>
          <a:lstStyle/>
          <a:p>
            <a:pPr>
              <a:lnSpc>
                <a:spcPct val="90000"/>
              </a:lnSpc>
            </a:pPr>
            <a:r>
              <a:rPr lang="en-US" sz="4000" dirty="0"/>
              <a:t>Depreciation Expense Over Time for Three Depreciation Methods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7–19</a:t>
            </a:r>
          </a:p>
        </p:txBody>
      </p:sp>
      <p:sp>
        <p:nvSpPr>
          <p:cNvPr id="5" name="TextBox 4"/>
          <p:cNvSpPr txBox="1"/>
          <p:nvPr/>
        </p:nvSpPr>
        <p:spPr>
          <a:xfrm>
            <a:off x="1355441" y="2227474"/>
            <a:ext cx="769820" cy="2982868"/>
          </a:xfrm>
          <a:prstGeom prst="rect">
            <a:avLst/>
          </a:prstGeom>
          <a:noFill/>
        </p:spPr>
        <p:txBody>
          <a:bodyPr wrap="square" lIns="0" tIns="0" rIns="0" bIns="0" rtlCol="0">
            <a:spAutoFit/>
          </a:bodyPr>
          <a:lstStyle/>
          <a:p>
            <a:pPr algn="r">
              <a:lnSpc>
                <a:spcPct val="150000"/>
              </a:lnSpc>
            </a:pPr>
            <a:r>
              <a:rPr lang="en-US" sz="1400" dirty="0"/>
              <a:t>16,000 –</a:t>
            </a:r>
          </a:p>
          <a:p>
            <a:pPr algn="r">
              <a:lnSpc>
                <a:spcPct val="150000"/>
              </a:lnSpc>
            </a:pPr>
            <a:r>
              <a:rPr lang="en-US" sz="1400" dirty="0"/>
              <a:t>14,000 –</a:t>
            </a:r>
          </a:p>
          <a:p>
            <a:pPr algn="r">
              <a:lnSpc>
                <a:spcPct val="150000"/>
              </a:lnSpc>
            </a:pPr>
            <a:r>
              <a:rPr lang="en-US" sz="1400" dirty="0"/>
              <a:t>12,000 –</a:t>
            </a:r>
          </a:p>
          <a:p>
            <a:pPr algn="r">
              <a:lnSpc>
                <a:spcPct val="150000"/>
              </a:lnSpc>
            </a:pPr>
            <a:r>
              <a:rPr lang="en-US" sz="1400" dirty="0"/>
              <a:t>10,000 –</a:t>
            </a:r>
          </a:p>
          <a:p>
            <a:pPr algn="r">
              <a:lnSpc>
                <a:spcPct val="150000"/>
              </a:lnSpc>
            </a:pPr>
            <a:r>
              <a:rPr lang="en-US" sz="1400" dirty="0"/>
              <a:t>8,000 –</a:t>
            </a:r>
          </a:p>
          <a:p>
            <a:pPr algn="r">
              <a:lnSpc>
                <a:spcPct val="150000"/>
              </a:lnSpc>
            </a:pPr>
            <a:r>
              <a:rPr lang="en-US" sz="1400" dirty="0"/>
              <a:t>6,000 –</a:t>
            </a:r>
          </a:p>
          <a:p>
            <a:pPr algn="r">
              <a:lnSpc>
                <a:spcPct val="150000"/>
              </a:lnSpc>
            </a:pPr>
            <a:r>
              <a:rPr lang="en-US" sz="1400" dirty="0"/>
              <a:t>4,000 –</a:t>
            </a:r>
          </a:p>
          <a:p>
            <a:pPr algn="r">
              <a:lnSpc>
                <a:spcPct val="150000"/>
              </a:lnSpc>
            </a:pPr>
            <a:r>
              <a:rPr lang="en-US" sz="1400" dirty="0"/>
              <a:t>2,000 –</a:t>
            </a:r>
          </a:p>
          <a:p>
            <a:pPr algn="r">
              <a:lnSpc>
                <a:spcPct val="150000"/>
              </a:lnSpc>
            </a:pPr>
            <a:r>
              <a:rPr lang="en-US" sz="1400" dirty="0"/>
              <a:t>0 –</a:t>
            </a:r>
          </a:p>
        </p:txBody>
      </p:sp>
      <p:cxnSp>
        <p:nvCxnSpPr>
          <p:cNvPr id="7" name="Straight Connector 6"/>
          <p:cNvCxnSpPr/>
          <p:nvPr/>
        </p:nvCxnSpPr>
        <p:spPr>
          <a:xfrm>
            <a:off x="2125261" y="2437480"/>
            <a:ext cx="0" cy="2980419"/>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2125261" y="4997618"/>
            <a:ext cx="5948543" cy="0"/>
          </a:xfrm>
          <a:prstGeom prst="line">
            <a:avLst/>
          </a:prstGeom>
          <a:ln w="12700" cmpd="sng">
            <a:solidFill>
              <a:srgbClr val="000000"/>
            </a:solidFill>
          </a:ln>
          <a:effectLst/>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2934855" y="4960276"/>
            <a:ext cx="5038063" cy="391389"/>
            <a:chOff x="2934855" y="4960276"/>
            <a:chExt cx="5038063" cy="391389"/>
          </a:xfrm>
        </p:grpSpPr>
        <p:sp>
          <p:nvSpPr>
            <p:cNvPr id="12" name="TextBox 11"/>
            <p:cNvSpPr txBox="1"/>
            <p:nvPr/>
          </p:nvSpPr>
          <p:spPr>
            <a:xfrm>
              <a:off x="2934855" y="4960276"/>
              <a:ext cx="589661" cy="391389"/>
            </a:xfrm>
            <a:prstGeom prst="rect">
              <a:avLst/>
            </a:prstGeom>
            <a:noFill/>
          </p:spPr>
          <p:txBody>
            <a:bodyPr wrap="square" lIns="0" tIns="0" rIns="0" bIns="0" rtlCol="0">
              <a:spAutoFit/>
            </a:bodyPr>
            <a:lstStyle/>
            <a:p>
              <a:pPr algn="ctr">
                <a:lnSpc>
                  <a:spcPct val="90000"/>
                </a:lnSpc>
              </a:pPr>
              <a:r>
                <a:rPr lang="en-US" sz="1400" dirty="0"/>
                <a:t>|</a:t>
              </a:r>
            </a:p>
            <a:p>
              <a:pPr algn="ctr">
                <a:lnSpc>
                  <a:spcPct val="90000"/>
                </a:lnSpc>
              </a:pPr>
              <a:r>
                <a:rPr lang="en-US" sz="1400" dirty="0"/>
                <a:t>Year 1</a:t>
              </a:r>
            </a:p>
          </p:txBody>
        </p:sp>
        <p:sp>
          <p:nvSpPr>
            <p:cNvPr id="49" name="TextBox 48"/>
            <p:cNvSpPr txBox="1"/>
            <p:nvPr/>
          </p:nvSpPr>
          <p:spPr>
            <a:xfrm>
              <a:off x="4054575" y="4960276"/>
              <a:ext cx="589661" cy="391389"/>
            </a:xfrm>
            <a:prstGeom prst="rect">
              <a:avLst/>
            </a:prstGeom>
            <a:noFill/>
          </p:spPr>
          <p:txBody>
            <a:bodyPr wrap="square" lIns="0" tIns="0" rIns="0" bIns="0" rtlCol="0">
              <a:spAutoFit/>
            </a:bodyPr>
            <a:lstStyle/>
            <a:p>
              <a:pPr algn="ctr">
                <a:lnSpc>
                  <a:spcPct val="90000"/>
                </a:lnSpc>
              </a:pPr>
              <a:r>
                <a:rPr lang="en-US" sz="1400" dirty="0"/>
                <a:t>|</a:t>
              </a:r>
            </a:p>
            <a:p>
              <a:pPr algn="ctr">
                <a:lnSpc>
                  <a:spcPct val="90000"/>
                </a:lnSpc>
              </a:pPr>
              <a:r>
                <a:rPr lang="en-US" sz="1400" dirty="0"/>
                <a:t>Year 2</a:t>
              </a:r>
            </a:p>
          </p:txBody>
        </p:sp>
        <p:sp>
          <p:nvSpPr>
            <p:cNvPr id="50" name="TextBox 49"/>
            <p:cNvSpPr txBox="1"/>
            <p:nvPr/>
          </p:nvSpPr>
          <p:spPr>
            <a:xfrm>
              <a:off x="5153976" y="4960276"/>
              <a:ext cx="589661" cy="391389"/>
            </a:xfrm>
            <a:prstGeom prst="rect">
              <a:avLst/>
            </a:prstGeom>
            <a:noFill/>
          </p:spPr>
          <p:txBody>
            <a:bodyPr wrap="square" lIns="0" tIns="0" rIns="0" bIns="0" rtlCol="0">
              <a:spAutoFit/>
            </a:bodyPr>
            <a:lstStyle/>
            <a:p>
              <a:pPr algn="ctr">
                <a:lnSpc>
                  <a:spcPct val="90000"/>
                </a:lnSpc>
              </a:pPr>
              <a:r>
                <a:rPr lang="en-US" sz="1400" dirty="0"/>
                <a:t>|</a:t>
              </a:r>
            </a:p>
            <a:p>
              <a:pPr algn="ctr">
                <a:lnSpc>
                  <a:spcPct val="90000"/>
                </a:lnSpc>
              </a:pPr>
              <a:r>
                <a:rPr lang="en-US" sz="1400" dirty="0"/>
                <a:t>Year 3</a:t>
              </a:r>
            </a:p>
          </p:txBody>
        </p:sp>
        <p:sp>
          <p:nvSpPr>
            <p:cNvPr id="51" name="TextBox 50"/>
            <p:cNvSpPr txBox="1"/>
            <p:nvPr/>
          </p:nvSpPr>
          <p:spPr>
            <a:xfrm>
              <a:off x="6273697" y="4960276"/>
              <a:ext cx="589661" cy="391389"/>
            </a:xfrm>
            <a:prstGeom prst="rect">
              <a:avLst/>
            </a:prstGeom>
            <a:noFill/>
          </p:spPr>
          <p:txBody>
            <a:bodyPr wrap="square" lIns="0" tIns="0" rIns="0" bIns="0" rtlCol="0">
              <a:spAutoFit/>
            </a:bodyPr>
            <a:lstStyle/>
            <a:p>
              <a:pPr algn="ctr">
                <a:lnSpc>
                  <a:spcPct val="90000"/>
                </a:lnSpc>
              </a:pPr>
              <a:r>
                <a:rPr lang="en-US" sz="1400" dirty="0"/>
                <a:t>|</a:t>
              </a:r>
            </a:p>
            <a:p>
              <a:pPr algn="ctr">
                <a:lnSpc>
                  <a:spcPct val="90000"/>
                </a:lnSpc>
              </a:pPr>
              <a:r>
                <a:rPr lang="en-US" sz="1400" dirty="0"/>
                <a:t>Year 4</a:t>
              </a:r>
            </a:p>
          </p:txBody>
        </p:sp>
        <p:sp>
          <p:nvSpPr>
            <p:cNvPr id="52" name="TextBox 51"/>
            <p:cNvSpPr txBox="1"/>
            <p:nvPr/>
          </p:nvSpPr>
          <p:spPr>
            <a:xfrm>
              <a:off x="7383257" y="4960276"/>
              <a:ext cx="589661" cy="391389"/>
            </a:xfrm>
            <a:prstGeom prst="rect">
              <a:avLst/>
            </a:prstGeom>
            <a:noFill/>
          </p:spPr>
          <p:txBody>
            <a:bodyPr wrap="square" lIns="0" tIns="0" rIns="0" bIns="0" rtlCol="0">
              <a:spAutoFit/>
            </a:bodyPr>
            <a:lstStyle/>
            <a:p>
              <a:pPr algn="ctr">
                <a:lnSpc>
                  <a:spcPct val="90000"/>
                </a:lnSpc>
              </a:pPr>
              <a:r>
                <a:rPr lang="en-US" sz="1400" dirty="0"/>
                <a:t>|</a:t>
              </a:r>
            </a:p>
            <a:p>
              <a:pPr algn="ctr">
                <a:lnSpc>
                  <a:spcPct val="90000"/>
                </a:lnSpc>
              </a:pPr>
              <a:r>
                <a:rPr lang="en-US" sz="1400" dirty="0"/>
                <a:t>Year 5</a:t>
              </a:r>
            </a:p>
          </p:txBody>
        </p:sp>
      </p:grpSp>
      <p:sp>
        <p:nvSpPr>
          <p:cNvPr id="15" name="TextBox 14"/>
          <p:cNvSpPr txBox="1"/>
          <p:nvPr/>
        </p:nvSpPr>
        <p:spPr>
          <a:xfrm rot="16200000">
            <a:off x="266830" y="3406858"/>
            <a:ext cx="1882380" cy="307777"/>
          </a:xfrm>
          <a:prstGeom prst="rect">
            <a:avLst/>
          </a:prstGeom>
          <a:noFill/>
        </p:spPr>
        <p:txBody>
          <a:bodyPr wrap="square" rtlCol="0">
            <a:spAutoFit/>
          </a:bodyPr>
          <a:lstStyle/>
          <a:p>
            <a:r>
              <a:rPr lang="en-US" sz="1400" b="1" dirty="0"/>
              <a:t>Depreciation expense</a:t>
            </a:r>
          </a:p>
        </p:txBody>
      </p:sp>
      <p:sp>
        <p:nvSpPr>
          <p:cNvPr id="53" name="TextBox 52"/>
          <p:cNvSpPr txBox="1"/>
          <p:nvPr/>
        </p:nvSpPr>
        <p:spPr>
          <a:xfrm>
            <a:off x="4225668" y="5417899"/>
            <a:ext cx="1882380" cy="307777"/>
          </a:xfrm>
          <a:prstGeom prst="rect">
            <a:avLst/>
          </a:prstGeom>
          <a:noFill/>
        </p:spPr>
        <p:txBody>
          <a:bodyPr wrap="square" rtlCol="0">
            <a:spAutoFit/>
          </a:bodyPr>
          <a:lstStyle/>
          <a:p>
            <a:pPr algn="ctr"/>
            <a:r>
              <a:rPr lang="en-US" sz="1400" b="1" dirty="0"/>
              <a:t>Time</a:t>
            </a:r>
          </a:p>
        </p:txBody>
      </p:sp>
      <p:grpSp>
        <p:nvGrpSpPr>
          <p:cNvPr id="16" name="Group 15"/>
          <p:cNvGrpSpPr/>
          <p:nvPr/>
        </p:nvGrpSpPr>
        <p:grpSpPr>
          <a:xfrm>
            <a:off x="2134786" y="2440655"/>
            <a:ext cx="5951718" cy="2239898"/>
            <a:chOff x="2134786" y="2440655"/>
            <a:chExt cx="5951718" cy="2239898"/>
          </a:xfrm>
        </p:grpSpPr>
        <p:cxnSp>
          <p:nvCxnSpPr>
            <p:cNvPr id="54" name="Straight Connector 53"/>
            <p:cNvCxnSpPr/>
            <p:nvPr/>
          </p:nvCxnSpPr>
          <p:spPr>
            <a:xfrm flipH="1">
              <a:off x="2137961" y="2440655"/>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2134786" y="2761798"/>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H="1">
              <a:off x="2134786" y="3078869"/>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2134786" y="3396837"/>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flipH="1">
              <a:off x="2134786" y="3712562"/>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flipH="1">
              <a:off x="2134786" y="4046405"/>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flipH="1">
              <a:off x="2134786" y="4359410"/>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flipH="1">
              <a:off x="2134786" y="4680553"/>
              <a:ext cx="5948543" cy="0"/>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2" name="Freeform 21"/>
          <p:cNvSpPr/>
          <p:nvPr/>
        </p:nvSpPr>
        <p:spPr>
          <a:xfrm>
            <a:off x="3261360" y="2438400"/>
            <a:ext cx="4409440" cy="2540000"/>
          </a:xfrm>
          <a:custGeom>
            <a:avLst/>
            <a:gdLst>
              <a:gd name="connsiteX0" fmla="*/ 0 w 4409440"/>
              <a:gd name="connsiteY0" fmla="*/ 0 h 2540000"/>
              <a:gd name="connsiteX1" fmla="*/ 1107440 w 4409440"/>
              <a:gd name="connsiteY1" fmla="*/ 1066800 h 2540000"/>
              <a:gd name="connsiteX2" fmla="*/ 2204720 w 4409440"/>
              <a:gd name="connsiteY2" fmla="*/ 1656080 h 2540000"/>
              <a:gd name="connsiteX3" fmla="*/ 3312160 w 4409440"/>
              <a:gd name="connsiteY3" fmla="*/ 2052320 h 2540000"/>
              <a:gd name="connsiteX4" fmla="*/ 4409440 w 4409440"/>
              <a:gd name="connsiteY4" fmla="*/ 2540000 h 25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9440" h="2540000">
                <a:moveTo>
                  <a:pt x="0" y="0"/>
                </a:moveTo>
                <a:lnTo>
                  <a:pt x="1107440" y="1066800"/>
                </a:lnTo>
                <a:lnTo>
                  <a:pt x="2204720" y="1656080"/>
                </a:lnTo>
                <a:lnTo>
                  <a:pt x="3312160" y="2052320"/>
                </a:lnTo>
                <a:lnTo>
                  <a:pt x="4409440" y="2540000"/>
                </a:lnTo>
              </a:path>
            </a:pathLst>
          </a:custGeom>
          <a:ln w="19050" cmpd="sng">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3" name="Freeform 22"/>
          <p:cNvSpPr/>
          <p:nvPr/>
        </p:nvSpPr>
        <p:spPr>
          <a:xfrm>
            <a:off x="3251200" y="3302000"/>
            <a:ext cx="4450080" cy="965200"/>
          </a:xfrm>
          <a:custGeom>
            <a:avLst/>
            <a:gdLst>
              <a:gd name="connsiteX0" fmla="*/ 0 w 4450080"/>
              <a:gd name="connsiteY0" fmla="*/ 0 h 965200"/>
              <a:gd name="connsiteX1" fmla="*/ 1087120 w 4450080"/>
              <a:gd name="connsiteY1" fmla="*/ 426720 h 965200"/>
              <a:gd name="connsiteX2" fmla="*/ 2214880 w 4450080"/>
              <a:gd name="connsiteY2" fmla="*/ 863600 h 965200"/>
              <a:gd name="connsiteX3" fmla="*/ 3312160 w 4450080"/>
              <a:gd name="connsiteY3" fmla="*/ 568960 h 965200"/>
              <a:gd name="connsiteX4" fmla="*/ 4450080 w 4450080"/>
              <a:gd name="connsiteY4" fmla="*/ 965200 h 9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0080" h="965200">
                <a:moveTo>
                  <a:pt x="0" y="0"/>
                </a:moveTo>
                <a:lnTo>
                  <a:pt x="1087120" y="426720"/>
                </a:lnTo>
                <a:lnTo>
                  <a:pt x="2214880" y="863600"/>
                </a:lnTo>
                <a:lnTo>
                  <a:pt x="3312160" y="568960"/>
                </a:lnTo>
                <a:lnTo>
                  <a:pt x="4450080" y="965200"/>
                </a:lnTo>
              </a:path>
            </a:pathLst>
          </a:custGeom>
          <a:ln w="19050" cmpd="sng"/>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4" name="Freeform 23"/>
          <p:cNvSpPr/>
          <p:nvPr/>
        </p:nvSpPr>
        <p:spPr>
          <a:xfrm>
            <a:off x="2123440" y="3881120"/>
            <a:ext cx="5567680" cy="20320"/>
          </a:xfrm>
          <a:custGeom>
            <a:avLst/>
            <a:gdLst>
              <a:gd name="connsiteX0" fmla="*/ 0 w 5567680"/>
              <a:gd name="connsiteY0" fmla="*/ 20320 h 20320"/>
              <a:gd name="connsiteX1" fmla="*/ 5567680 w 5567680"/>
              <a:gd name="connsiteY1" fmla="*/ 0 h 20320"/>
            </a:gdLst>
            <a:ahLst/>
            <a:cxnLst>
              <a:cxn ang="0">
                <a:pos x="connsiteX0" y="connsiteY0"/>
              </a:cxn>
              <a:cxn ang="0">
                <a:pos x="connsiteX1" y="connsiteY1"/>
              </a:cxn>
            </a:cxnLst>
            <a:rect l="l" t="t" r="r" b="b"/>
            <a:pathLst>
              <a:path w="5567680" h="20320">
                <a:moveTo>
                  <a:pt x="0" y="20320"/>
                </a:moveTo>
                <a:lnTo>
                  <a:pt x="5567680" y="0"/>
                </a:lnTo>
              </a:path>
            </a:pathLst>
          </a:custGeom>
          <a:ln w="19050" cmpd="sng">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6" name="Isosceles Triangle 25"/>
          <p:cNvSpPr/>
          <p:nvPr/>
        </p:nvSpPr>
        <p:spPr>
          <a:xfrm>
            <a:off x="3153621" y="2368232"/>
            <a:ext cx="160655" cy="138496"/>
          </a:xfrm>
          <a:prstGeom prst="triangl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3159259" y="3232752"/>
            <a:ext cx="138496" cy="1384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Isosceles Triangle 61"/>
          <p:cNvSpPr/>
          <p:nvPr/>
        </p:nvSpPr>
        <p:spPr>
          <a:xfrm>
            <a:off x="4260655" y="3371248"/>
            <a:ext cx="160655" cy="138496"/>
          </a:xfrm>
          <a:prstGeom prst="triangl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Isosceles Triangle 62"/>
          <p:cNvSpPr/>
          <p:nvPr/>
        </p:nvSpPr>
        <p:spPr>
          <a:xfrm>
            <a:off x="5382386" y="3977157"/>
            <a:ext cx="160655" cy="138496"/>
          </a:xfrm>
          <a:prstGeom prst="triangl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Isosceles Triangle 63"/>
          <p:cNvSpPr/>
          <p:nvPr/>
        </p:nvSpPr>
        <p:spPr>
          <a:xfrm>
            <a:off x="6487286" y="4399432"/>
            <a:ext cx="160655" cy="138496"/>
          </a:xfrm>
          <a:prstGeom prst="triangl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Isosceles Triangle 64"/>
          <p:cNvSpPr/>
          <p:nvPr/>
        </p:nvSpPr>
        <p:spPr>
          <a:xfrm>
            <a:off x="7598953" y="4891028"/>
            <a:ext cx="160655" cy="138496"/>
          </a:xfrm>
          <a:prstGeom prst="triangl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Rectangle 66"/>
          <p:cNvSpPr/>
          <p:nvPr/>
        </p:nvSpPr>
        <p:spPr>
          <a:xfrm>
            <a:off x="4271734" y="3645709"/>
            <a:ext cx="138496" cy="138496"/>
          </a:xfrm>
          <a:prstGeom prst="rect">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8" name="Rectangle 67"/>
          <p:cNvSpPr/>
          <p:nvPr/>
        </p:nvSpPr>
        <p:spPr>
          <a:xfrm>
            <a:off x="5393465" y="4102953"/>
            <a:ext cx="138496" cy="1384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Rectangle 68"/>
          <p:cNvSpPr/>
          <p:nvPr/>
        </p:nvSpPr>
        <p:spPr>
          <a:xfrm>
            <a:off x="6490461" y="3813814"/>
            <a:ext cx="138496" cy="1384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7610032" y="4197952"/>
            <a:ext cx="138496" cy="1384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1" name="Group 90"/>
          <p:cNvGrpSpPr/>
          <p:nvPr/>
        </p:nvGrpSpPr>
        <p:grpSpPr>
          <a:xfrm>
            <a:off x="3159259" y="3799608"/>
            <a:ext cx="4595466" cy="192952"/>
            <a:chOff x="3159259" y="3799608"/>
            <a:chExt cx="4595466" cy="192952"/>
          </a:xfrm>
        </p:grpSpPr>
        <p:sp>
          <p:nvSpPr>
            <p:cNvPr id="30" name="Diamond 29"/>
            <p:cNvSpPr/>
            <p:nvPr/>
          </p:nvSpPr>
          <p:spPr>
            <a:xfrm>
              <a:off x="3159259" y="3799608"/>
              <a:ext cx="150889" cy="192952"/>
            </a:xfrm>
            <a:prstGeom prst="diamond">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Diamond 65"/>
            <p:cNvSpPr/>
            <p:nvPr/>
          </p:nvSpPr>
          <p:spPr>
            <a:xfrm>
              <a:off x="4265538" y="3799608"/>
              <a:ext cx="150889" cy="192952"/>
            </a:xfrm>
            <a:prstGeom prst="diamond">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Diamond 70"/>
            <p:cNvSpPr/>
            <p:nvPr/>
          </p:nvSpPr>
          <p:spPr>
            <a:xfrm>
              <a:off x="5387269" y="3799608"/>
              <a:ext cx="150889" cy="192952"/>
            </a:xfrm>
            <a:prstGeom prst="diamond">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Diamond 71"/>
            <p:cNvSpPr/>
            <p:nvPr/>
          </p:nvSpPr>
          <p:spPr>
            <a:xfrm>
              <a:off x="7603836" y="3799608"/>
              <a:ext cx="150889" cy="192952"/>
            </a:xfrm>
            <a:prstGeom prst="diamond">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Diamond 89"/>
            <p:cNvSpPr/>
            <p:nvPr/>
          </p:nvSpPr>
          <p:spPr>
            <a:xfrm>
              <a:off x="6487286" y="3799608"/>
              <a:ext cx="150889" cy="192952"/>
            </a:xfrm>
            <a:prstGeom prst="diamond">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9" name="Group 88"/>
          <p:cNvGrpSpPr/>
          <p:nvPr/>
        </p:nvGrpSpPr>
        <p:grpSpPr>
          <a:xfrm>
            <a:off x="2374692" y="5789053"/>
            <a:ext cx="5740782" cy="307777"/>
            <a:chOff x="2640817" y="6120018"/>
            <a:chExt cx="5740782" cy="307777"/>
          </a:xfrm>
        </p:grpSpPr>
        <p:sp>
          <p:nvSpPr>
            <p:cNvPr id="31" name="TextBox 30"/>
            <p:cNvSpPr txBox="1"/>
            <p:nvPr/>
          </p:nvSpPr>
          <p:spPr>
            <a:xfrm>
              <a:off x="2894708" y="6120018"/>
              <a:ext cx="1330960" cy="307777"/>
            </a:xfrm>
            <a:prstGeom prst="rect">
              <a:avLst/>
            </a:prstGeom>
            <a:noFill/>
          </p:spPr>
          <p:txBody>
            <a:bodyPr wrap="square" rtlCol="0">
              <a:spAutoFit/>
            </a:bodyPr>
            <a:lstStyle/>
            <a:p>
              <a:r>
                <a:rPr lang="en-US" sz="1400" dirty="0"/>
                <a:t>Straight-line</a:t>
              </a:r>
            </a:p>
          </p:txBody>
        </p:sp>
        <p:sp>
          <p:nvSpPr>
            <p:cNvPr id="73" name="TextBox 72"/>
            <p:cNvSpPr txBox="1"/>
            <p:nvPr/>
          </p:nvSpPr>
          <p:spPr>
            <a:xfrm>
              <a:off x="4412677" y="6120018"/>
              <a:ext cx="1330960" cy="307777"/>
            </a:xfrm>
            <a:prstGeom prst="rect">
              <a:avLst/>
            </a:prstGeom>
            <a:noFill/>
          </p:spPr>
          <p:txBody>
            <a:bodyPr wrap="square" rtlCol="0">
              <a:spAutoFit/>
            </a:bodyPr>
            <a:lstStyle/>
            <a:p>
              <a:r>
                <a:rPr lang="en-US" sz="1400" dirty="0"/>
                <a:t>Activity-based</a:t>
              </a:r>
            </a:p>
          </p:txBody>
        </p:sp>
        <p:sp>
          <p:nvSpPr>
            <p:cNvPr id="74" name="TextBox 73"/>
            <p:cNvSpPr txBox="1"/>
            <p:nvPr/>
          </p:nvSpPr>
          <p:spPr>
            <a:xfrm>
              <a:off x="6200601" y="6120018"/>
              <a:ext cx="2180998" cy="307777"/>
            </a:xfrm>
            <a:prstGeom prst="rect">
              <a:avLst/>
            </a:prstGeom>
            <a:noFill/>
          </p:spPr>
          <p:txBody>
            <a:bodyPr wrap="square" rtlCol="0">
              <a:spAutoFit/>
            </a:bodyPr>
            <a:lstStyle/>
            <a:p>
              <a:r>
                <a:rPr lang="en-US" sz="1400" dirty="0"/>
                <a:t>Double-declining balance</a:t>
              </a:r>
            </a:p>
          </p:txBody>
        </p:sp>
        <p:grpSp>
          <p:nvGrpSpPr>
            <p:cNvPr id="85" name="Group 84"/>
            <p:cNvGrpSpPr/>
            <p:nvPr/>
          </p:nvGrpSpPr>
          <p:grpSpPr>
            <a:xfrm>
              <a:off x="2640817" y="6193078"/>
              <a:ext cx="336658" cy="192952"/>
              <a:chOff x="2640817" y="6193078"/>
              <a:chExt cx="336658" cy="192952"/>
            </a:xfrm>
          </p:grpSpPr>
          <p:sp>
            <p:nvSpPr>
              <p:cNvPr id="76" name="Diamond 75"/>
              <p:cNvSpPr/>
              <p:nvPr/>
            </p:nvSpPr>
            <p:spPr>
              <a:xfrm>
                <a:off x="2747406" y="6193078"/>
                <a:ext cx="150889" cy="192952"/>
              </a:xfrm>
              <a:prstGeom prst="diamond">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9" name="Straight Connector 78"/>
              <p:cNvCxnSpPr/>
              <p:nvPr/>
            </p:nvCxnSpPr>
            <p:spPr>
              <a:xfrm>
                <a:off x="2640817" y="6287506"/>
                <a:ext cx="336658" cy="0"/>
              </a:xfrm>
              <a:prstGeom prst="line">
                <a:avLst/>
              </a:prstGeom>
              <a:ln w="38100" cmpd="sng">
                <a:solidFill>
                  <a:srgbClr val="008000"/>
                </a:solidFill>
              </a:ln>
            </p:spPr>
            <p:style>
              <a:lnRef idx="2">
                <a:schemeClr val="accent1"/>
              </a:lnRef>
              <a:fillRef idx="0">
                <a:schemeClr val="accent1"/>
              </a:fillRef>
              <a:effectRef idx="1">
                <a:schemeClr val="accent1"/>
              </a:effectRef>
              <a:fontRef idx="minor">
                <a:schemeClr val="tx1"/>
              </a:fontRef>
            </p:style>
          </p:cxnSp>
        </p:grpSp>
        <p:grpSp>
          <p:nvGrpSpPr>
            <p:cNvPr id="84" name="Group 83"/>
            <p:cNvGrpSpPr/>
            <p:nvPr/>
          </p:nvGrpSpPr>
          <p:grpSpPr>
            <a:xfrm>
              <a:off x="4149617" y="6210058"/>
              <a:ext cx="336658" cy="138496"/>
              <a:chOff x="4429017" y="6485057"/>
              <a:chExt cx="336658" cy="138496"/>
            </a:xfrm>
          </p:grpSpPr>
          <p:sp>
            <p:nvSpPr>
              <p:cNvPr id="82" name="Rectangle 81"/>
              <p:cNvSpPr/>
              <p:nvPr/>
            </p:nvSpPr>
            <p:spPr>
              <a:xfrm>
                <a:off x="4536365" y="6485057"/>
                <a:ext cx="138496" cy="13849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3" name="Straight Connector 82"/>
              <p:cNvCxnSpPr/>
              <p:nvPr/>
            </p:nvCxnSpPr>
            <p:spPr>
              <a:xfrm>
                <a:off x="4429017" y="6554305"/>
                <a:ext cx="336658" cy="0"/>
              </a:xfrm>
              <a:prstGeom prst="line">
                <a:avLst/>
              </a:prstGeom>
              <a:ln w="38100" cmpd="sng"/>
            </p:spPr>
            <p:style>
              <a:lnRef idx="2">
                <a:schemeClr val="accent1"/>
              </a:lnRef>
              <a:fillRef idx="0">
                <a:schemeClr val="accent1"/>
              </a:fillRef>
              <a:effectRef idx="1">
                <a:schemeClr val="accent1"/>
              </a:effectRef>
              <a:fontRef idx="minor">
                <a:schemeClr val="tx1"/>
              </a:fontRef>
            </p:style>
          </p:cxnSp>
        </p:grpSp>
        <p:grpSp>
          <p:nvGrpSpPr>
            <p:cNvPr id="88" name="Group 87"/>
            <p:cNvGrpSpPr/>
            <p:nvPr/>
          </p:nvGrpSpPr>
          <p:grpSpPr>
            <a:xfrm>
              <a:off x="5927351" y="6208953"/>
              <a:ext cx="336658" cy="138496"/>
              <a:chOff x="6027858" y="6208953"/>
              <a:chExt cx="336658" cy="138496"/>
            </a:xfrm>
          </p:grpSpPr>
          <p:sp>
            <p:nvSpPr>
              <p:cNvPr id="75" name="Isosceles Triangle 74"/>
              <p:cNvSpPr/>
              <p:nvPr/>
            </p:nvSpPr>
            <p:spPr>
              <a:xfrm>
                <a:off x="6129780" y="6208953"/>
                <a:ext cx="160655" cy="138496"/>
              </a:xfrm>
              <a:prstGeom prst="triangl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7" name="Straight Connector 86"/>
              <p:cNvCxnSpPr/>
              <p:nvPr/>
            </p:nvCxnSpPr>
            <p:spPr>
              <a:xfrm>
                <a:off x="6027858" y="6292276"/>
                <a:ext cx="336658" cy="0"/>
              </a:xfrm>
              <a:prstGeom prst="line">
                <a:avLst/>
              </a:prstGeom>
              <a:ln w="38100" cmpd="sng">
                <a:solidFill>
                  <a:srgbClr val="FF0000"/>
                </a:solidFill>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4018436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632070"/>
          </a:xfrm>
        </p:spPr>
        <p:txBody>
          <a:bodyPr>
            <a:noAutofit/>
          </a:bodyPr>
          <a:lstStyle/>
          <a:p>
            <a:pPr>
              <a:lnSpc>
                <a:spcPct val="90000"/>
              </a:lnSpc>
            </a:pPr>
            <a:r>
              <a:rPr lang="en-US" sz="3600" dirty="0"/>
              <a:t>Use of Various Depreciation Methods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7–20</a:t>
            </a:r>
          </a:p>
        </p:txBody>
      </p:sp>
      <p:graphicFrame>
        <p:nvGraphicFramePr>
          <p:cNvPr id="4" name="Chart 3"/>
          <p:cNvGraphicFramePr/>
          <p:nvPr>
            <p:extLst>
              <p:ext uri="{D42A27DB-BD31-4B8C-83A1-F6EECF244321}">
                <p14:modId xmlns:p14="http://schemas.microsoft.com/office/powerpoint/2010/main" val="3944324198"/>
              </p:ext>
            </p:extLst>
          </p:nvPr>
        </p:nvGraphicFramePr>
        <p:xfrm>
          <a:off x="2129693" y="2295763"/>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060091" y="1788431"/>
            <a:ext cx="1307775" cy="276999"/>
          </a:xfrm>
          <a:prstGeom prst="rect">
            <a:avLst/>
          </a:prstGeom>
          <a:noFill/>
        </p:spPr>
        <p:txBody>
          <a:bodyPr wrap="none" lIns="0" tIns="0" rIns="0" bIns="0" rtlCol="0">
            <a:noAutofit/>
          </a:bodyPr>
          <a:lstStyle/>
          <a:p>
            <a:r>
              <a:rPr lang="en-US" dirty="0"/>
              <a:t>Other </a:t>
            </a:r>
            <a:r>
              <a:rPr lang="en-US" b="1" dirty="0">
                <a:solidFill>
                  <a:srgbClr val="FF6600"/>
                </a:solidFill>
              </a:rPr>
              <a:t>(1%)</a:t>
            </a:r>
          </a:p>
        </p:txBody>
      </p:sp>
      <p:sp>
        <p:nvSpPr>
          <p:cNvPr id="77" name="TextBox 76"/>
          <p:cNvSpPr txBox="1"/>
          <p:nvPr/>
        </p:nvSpPr>
        <p:spPr>
          <a:xfrm>
            <a:off x="1731106" y="2024625"/>
            <a:ext cx="2098431" cy="276999"/>
          </a:xfrm>
          <a:prstGeom prst="rect">
            <a:avLst/>
          </a:prstGeom>
          <a:noFill/>
        </p:spPr>
        <p:txBody>
          <a:bodyPr wrap="none" lIns="0" tIns="0" rIns="0" bIns="0" rtlCol="0">
            <a:noAutofit/>
          </a:bodyPr>
          <a:lstStyle/>
          <a:p>
            <a:r>
              <a:rPr lang="en-US" dirty="0"/>
              <a:t>Activity-Based </a:t>
            </a:r>
            <a:r>
              <a:rPr lang="en-US" b="1" dirty="0">
                <a:solidFill>
                  <a:schemeClr val="accent3">
                    <a:lumMod val="75000"/>
                  </a:schemeClr>
                </a:solidFill>
              </a:rPr>
              <a:t>(3%)</a:t>
            </a:r>
          </a:p>
        </p:txBody>
      </p:sp>
      <p:sp>
        <p:nvSpPr>
          <p:cNvPr id="78" name="TextBox 77"/>
          <p:cNvSpPr txBox="1"/>
          <p:nvPr/>
        </p:nvSpPr>
        <p:spPr>
          <a:xfrm>
            <a:off x="1392578" y="2663083"/>
            <a:ext cx="2251346" cy="276999"/>
          </a:xfrm>
          <a:prstGeom prst="rect">
            <a:avLst/>
          </a:prstGeom>
          <a:noFill/>
        </p:spPr>
        <p:txBody>
          <a:bodyPr wrap="none" lIns="0" tIns="0" rIns="0" bIns="0" rtlCol="0">
            <a:noAutofit/>
          </a:bodyPr>
          <a:lstStyle/>
          <a:p>
            <a:r>
              <a:rPr lang="en-US" dirty="0"/>
              <a:t>Declining-Balance</a:t>
            </a:r>
            <a:r>
              <a:rPr lang="en-US" b="1" dirty="0"/>
              <a:t> </a:t>
            </a:r>
            <a:r>
              <a:rPr lang="en-US" b="1" dirty="0">
                <a:solidFill>
                  <a:srgbClr val="3366FF"/>
                </a:solidFill>
              </a:rPr>
              <a:t>(4%)</a:t>
            </a:r>
          </a:p>
        </p:txBody>
      </p:sp>
      <p:sp>
        <p:nvSpPr>
          <p:cNvPr id="80" name="TextBox 79"/>
          <p:cNvSpPr txBox="1"/>
          <p:nvPr/>
        </p:nvSpPr>
        <p:spPr>
          <a:xfrm>
            <a:off x="1262183" y="3856661"/>
            <a:ext cx="1893277" cy="276999"/>
          </a:xfrm>
          <a:prstGeom prst="rect">
            <a:avLst/>
          </a:prstGeom>
          <a:noFill/>
        </p:spPr>
        <p:txBody>
          <a:bodyPr wrap="none" lIns="0" tIns="0" rIns="0" bIns="0" rtlCol="0">
            <a:noAutofit/>
          </a:bodyPr>
          <a:lstStyle/>
          <a:p>
            <a:r>
              <a:rPr lang="en-US" dirty="0"/>
              <a:t>Straight-Line </a:t>
            </a:r>
            <a:r>
              <a:rPr lang="en-US" b="1" dirty="0">
                <a:solidFill>
                  <a:srgbClr val="A5062D"/>
                </a:solidFill>
              </a:rPr>
              <a:t>(92%)</a:t>
            </a:r>
          </a:p>
        </p:txBody>
      </p:sp>
      <p:cxnSp>
        <p:nvCxnSpPr>
          <p:cNvPr id="9" name="Straight Connector 8"/>
          <p:cNvCxnSpPr/>
          <p:nvPr/>
        </p:nvCxnSpPr>
        <p:spPr>
          <a:xfrm>
            <a:off x="4904155" y="2065430"/>
            <a:ext cx="224692" cy="474562"/>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Freeform 10"/>
          <p:cNvSpPr/>
          <p:nvPr/>
        </p:nvSpPr>
        <p:spPr>
          <a:xfrm>
            <a:off x="3575538" y="2178531"/>
            <a:ext cx="1367693" cy="390769"/>
          </a:xfrm>
          <a:custGeom>
            <a:avLst/>
            <a:gdLst>
              <a:gd name="connsiteX0" fmla="*/ 0 w 1367693"/>
              <a:gd name="connsiteY0" fmla="*/ 0 h 390769"/>
              <a:gd name="connsiteX1" fmla="*/ 967154 w 1367693"/>
              <a:gd name="connsiteY1" fmla="*/ 9769 h 390769"/>
              <a:gd name="connsiteX2" fmla="*/ 1367693 w 1367693"/>
              <a:gd name="connsiteY2" fmla="*/ 390769 h 390769"/>
            </a:gdLst>
            <a:ahLst/>
            <a:cxnLst>
              <a:cxn ang="0">
                <a:pos x="connsiteX0" y="connsiteY0"/>
              </a:cxn>
              <a:cxn ang="0">
                <a:pos x="connsiteX1" y="connsiteY1"/>
              </a:cxn>
              <a:cxn ang="0">
                <a:pos x="connsiteX2" y="connsiteY2"/>
              </a:cxn>
            </a:cxnLst>
            <a:rect l="l" t="t" r="r" b="b"/>
            <a:pathLst>
              <a:path w="1367693" h="390769">
                <a:moveTo>
                  <a:pt x="0" y="0"/>
                </a:moveTo>
                <a:lnTo>
                  <a:pt x="967154" y="9769"/>
                </a:lnTo>
                <a:lnTo>
                  <a:pt x="1367693" y="390769"/>
                </a:lnTo>
              </a:path>
            </a:pathLst>
          </a:custGeom>
          <a:noFill/>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3" name="Freeform 12"/>
          <p:cNvSpPr/>
          <p:nvPr/>
        </p:nvSpPr>
        <p:spPr>
          <a:xfrm>
            <a:off x="3614615" y="2784223"/>
            <a:ext cx="996462" cy="9769"/>
          </a:xfrm>
          <a:custGeom>
            <a:avLst/>
            <a:gdLst>
              <a:gd name="connsiteX0" fmla="*/ 0 w 996462"/>
              <a:gd name="connsiteY0" fmla="*/ 9769 h 9769"/>
              <a:gd name="connsiteX1" fmla="*/ 996462 w 996462"/>
              <a:gd name="connsiteY1" fmla="*/ 0 h 9769"/>
            </a:gdLst>
            <a:ahLst/>
            <a:cxnLst>
              <a:cxn ang="0">
                <a:pos x="connsiteX0" y="connsiteY0"/>
              </a:cxn>
              <a:cxn ang="0">
                <a:pos x="connsiteX1" y="connsiteY1"/>
              </a:cxn>
            </a:cxnLst>
            <a:rect l="l" t="t" r="r" b="b"/>
            <a:pathLst>
              <a:path w="996462" h="9769">
                <a:moveTo>
                  <a:pt x="0" y="9769"/>
                </a:moveTo>
                <a:lnTo>
                  <a:pt x="996462" y="0"/>
                </a:lnTo>
              </a:path>
            </a:pathLst>
          </a:cu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1" name="Freeform 80"/>
          <p:cNvSpPr/>
          <p:nvPr/>
        </p:nvSpPr>
        <p:spPr>
          <a:xfrm>
            <a:off x="3077307" y="4011238"/>
            <a:ext cx="996462" cy="9769"/>
          </a:xfrm>
          <a:custGeom>
            <a:avLst/>
            <a:gdLst>
              <a:gd name="connsiteX0" fmla="*/ 0 w 996462"/>
              <a:gd name="connsiteY0" fmla="*/ 9769 h 9769"/>
              <a:gd name="connsiteX1" fmla="*/ 996462 w 996462"/>
              <a:gd name="connsiteY1" fmla="*/ 0 h 9769"/>
            </a:gdLst>
            <a:ahLst/>
            <a:cxnLst>
              <a:cxn ang="0">
                <a:pos x="connsiteX0" y="connsiteY0"/>
              </a:cxn>
              <a:cxn ang="0">
                <a:pos x="connsiteX1" y="connsiteY1"/>
              </a:cxn>
            </a:cxnLst>
            <a:rect l="l" t="t" r="r" b="b"/>
            <a:pathLst>
              <a:path w="996462" h="9769">
                <a:moveTo>
                  <a:pt x="0" y="9769"/>
                </a:moveTo>
                <a:lnTo>
                  <a:pt x="996462" y="0"/>
                </a:lnTo>
              </a:path>
            </a:pathLst>
          </a:cu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210322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Tax Depreciation</a:t>
            </a:r>
          </a:p>
        </p:txBody>
      </p:sp>
      <p:sp>
        <p:nvSpPr>
          <p:cNvPr id="3" name="Content Placeholder 2"/>
          <p:cNvSpPr>
            <a:spLocks noGrp="1"/>
          </p:cNvSpPr>
          <p:nvPr>
            <p:ph idx="1"/>
          </p:nvPr>
        </p:nvSpPr>
        <p:spPr>
          <a:xfrm>
            <a:off x="809150" y="1280160"/>
            <a:ext cx="7955280" cy="4525963"/>
          </a:xfrm>
        </p:spPr>
        <p:txBody>
          <a:bodyPr/>
          <a:lstStyle/>
          <a:p>
            <a:r>
              <a:rPr lang="en-US" dirty="0"/>
              <a:t>Accelerated methods reduce taxable income more in the earlier years of an asset’s life</a:t>
            </a:r>
          </a:p>
          <a:p>
            <a:r>
              <a:rPr lang="en-US" dirty="0"/>
              <a:t>Most companies use: </a:t>
            </a:r>
          </a:p>
          <a:p>
            <a:pPr lvl="1"/>
            <a:r>
              <a:rPr lang="en-US" dirty="0"/>
              <a:t>Straight-line for </a:t>
            </a:r>
            <a:r>
              <a:rPr lang="en-US" b="1" dirty="0"/>
              <a:t>financial</a:t>
            </a:r>
            <a:r>
              <a:rPr lang="en-US" dirty="0"/>
              <a:t> </a:t>
            </a:r>
            <a:r>
              <a:rPr lang="en-US" b="1" dirty="0"/>
              <a:t>reporting</a:t>
            </a:r>
          </a:p>
          <a:p>
            <a:pPr lvl="1"/>
            <a:r>
              <a:rPr lang="en-US" dirty="0"/>
              <a:t>Accelerated for </a:t>
            </a:r>
            <a:r>
              <a:rPr lang="en-US" b="1" dirty="0"/>
              <a:t>tax</a:t>
            </a:r>
            <a:r>
              <a:rPr lang="en-US" dirty="0"/>
              <a:t> </a:t>
            </a:r>
            <a:r>
              <a:rPr lang="en-US" b="1" dirty="0"/>
              <a:t>reporting</a:t>
            </a:r>
          </a:p>
          <a:p>
            <a:pPr marL="457200" lvl="1" indent="0">
              <a:buNone/>
            </a:pPr>
            <a:r>
              <a:rPr lang="en-US" dirty="0"/>
              <a:t>	- called MACRS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66</a:t>
            </a:fld>
            <a:endParaRPr lang="en-US" dirty="0"/>
          </a:p>
        </p:txBody>
      </p:sp>
    </p:spTree>
    <p:extLst>
      <p:ext uri="{BB962C8B-B14F-4D97-AF65-F5344CB8AC3E}">
        <p14:creationId xmlns:p14="http://schemas.microsoft.com/office/powerpoint/2010/main" val="191024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r>
              <a:rPr lang="en-US" dirty="0"/>
              <a:t>Straight-line, declining-balance, and activity-based depreciation are all acceptable depreciation methods for financial reporting.</a:t>
            </a:r>
          </a:p>
          <a:p>
            <a:r>
              <a:rPr lang="en-US" dirty="0"/>
              <a:t>Most companies use straight-line depreciation for financial reporting and an accelerated method called MACRS for tax reporting. </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67</a:t>
            </a:fld>
            <a:endParaRPr lang="en-US" dirty="0"/>
          </a:p>
        </p:txBody>
      </p:sp>
    </p:spTree>
    <p:extLst>
      <p:ext uri="{BB962C8B-B14F-4D97-AF65-F5344CB8AC3E}">
        <p14:creationId xmlns:p14="http://schemas.microsoft.com/office/powerpoint/2010/main" val="29960822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LO7–5</a:t>
            </a:r>
            <a:r>
              <a:rPr lang="en-US" dirty="0"/>
              <a:t>	Calculate amortization of intangible assets.</a:t>
            </a:r>
          </a:p>
        </p:txBody>
      </p:sp>
      <p:sp>
        <p:nvSpPr>
          <p:cNvPr id="4" name="Title 3"/>
          <p:cNvSpPr>
            <a:spLocks noGrp="1"/>
          </p:cNvSpPr>
          <p:nvPr>
            <p:ph type="title"/>
          </p:nvPr>
        </p:nvSpPr>
        <p:spPr/>
        <p:txBody>
          <a:bodyPr/>
          <a:lstStyle/>
          <a:p>
            <a:r>
              <a:rPr lang="en-US" dirty="0"/>
              <a:t>Learning Objective 5</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68</a:t>
            </a:fld>
            <a:endParaRPr lang="en-US" dirty="0"/>
          </a:p>
        </p:txBody>
      </p:sp>
    </p:spTree>
    <p:extLst>
      <p:ext uri="{BB962C8B-B14F-4D97-AF65-F5344CB8AC3E}">
        <p14:creationId xmlns:p14="http://schemas.microsoft.com/office/powerpoint/2010/main" val="26780606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Amortization of Intangible Assets</a:t>
            </a:r>
          </a:p>
        </p:txBody>
      </p:sp>
      <p:sp>
        <p:nvSpPr>
          <p:cNvPr id="3" name="Content Placeholder 2"/>
          <p:cNvSpPr>
            <a:spLocks noGrp="1"/>
          </p:cNvSpPr>
          <p:nvPr>
            <p:ph idx="1"/>
          </p:nvPr>
        </p:nvSpPr>
        <p:spPr>
          <a:xfrm>
            <a:off x="809150" y="1291786"/>
            <a:ext cx="7955280" cy="5137369"/>
          </a:xfrm>
        </p:spPr>
        <p:txBody>
          <a:bodyPr>
            <a:normAutofit fontScale="92500" lnSpcReduction="10000"/>
          </a:bodyPr>
          <a:lstStyle/>
          <a:p>
            <a:r>
              <a:rPr lang="en-US" dirty="0"/>
              <a:t>Allocating the cost of most tangible assets to expense is called depreciation.</a:t>
            </a:r>
          </a:p>
          <a:p>
            <a:r>
              <a:rPr lang="en-US" dirty="0"/>
              <a:t>Allocating the cost of intangible assets to expense is called amortization.</a:t>
            </a:r>
          </a:p>
          <a:p>
            <a:r>
              <a:rPr lang="en-US" dirty="0"/>
              <a:t>Most intangible assets have a finite useful life that can be estimated. </a:t>
            </a:r>
          </a:p>
          <a:p>
            <a:pPr lvl="1"/>
            <a:r>
              <a:rPr lang="en-US" dirty="0"/>
              <a:t>The service life of an intangible asset usually is limited by legal, regulatory, or contractual provisions.</a:t>
            </a:r>
          </a:p>
          <a:p>
            <a:r>
              <a:rPr lang="en-US" dirty="0"/>
              <a:t>Most companies use straight-line amortization for intangibles.</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69</a:t>
            </a:fld>
            <a:endParaRPr lang="en-US" dirty="0"/>
          </a:p>
        </p:txBody>
      </p:sp>
    </p:spTree>
    <p:extLst>
      <p:ext uri="{BB962C8B-B14F-4D97-AF65-F5344CB8AC3E}">
        <p14:creationId xmlns:p14="http://schemas.microsoft.com/office/powerpoint/2010/main" val="22842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a:t>
            </a:r>
          </a:p>
        </p:txBody>
      </p:sp>
      <p:sp>
        <p:nvSpPr>
          <p:cNvPr id="3" name="Content Placeholder 2"/>
          <p:cNvSpPr>
            <a:spLocks noGrp="1"/>
          </p:cNvSpPr>
          <p:nvPr>
            <p:ph idx="1"/>
          </p:nvPr>
        </p:nvSpPr>
        <p:spPr>
          <a:xfrm>
            <a:off x="809150" y="1291786"/>
            <a:ext cx="7955280" cy="4959724"/>
          </a:xfrm>
        </p:spPr>
        <p:txBody>
          <a:bodyPr>
            <a:normAutofit lnSpcReduction="10000"/>
          </a:bodyPr>
          <a:lstStyle/>
          <a:p>
            <a:r>
              <a:rPr lang="en-US" dirty="0"/>
              <a:t>Land includes the cost of the land and all expenditures necessary to get the land </a:t>
            </a:r>
            <a:r>
              <a:rPr lang="en-US" b="1" dirty="0"/>
              <a:t>ready for its intended use</a:t>
            </a:r>
          </a:p>
          <a:p>
            <a:r>
              <a:rPr lang="en-US" dirty="0"/>
              <a:t>Costs to get the land ready for use include items such as: </a:t>
            </a:r>
          </a:p>
          <a:p>
            <a:pPr lvl="1"/>
            <a:r>
              <a:rPr lang="en-US" dirty="0"/>
              <a:t>Real estate commissions and fees</a:t>
            </a:r>
          </a:p>
          <a:p>
            <a:pPr lvl="1"/>
            <a:r>
              <a:rPr lang="en-US" dirty="0"/>
              <a:t>Back property taxes or other obligations</a:t>
            </a:r>
          </a:p>
          <a:p>
            <a:pPr lvl="1"/>
            <a:r>
              <a:rPr lang="en-US" dirty="0"/>
              <a:t>Clearing, filling, and leveling the land</a:t>
            </a:r>
          </a:p>
          <a:p>
            <a:pPr lvl="1"/>
            <a:r>
              <a:rPr lang="en-US" dirty="0"/>
              <a:t>Cash received from selling salvaged building materials reduces the cost of land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7</a:t>
            </a:fld>
            <a:endParaRPr lang="en-US" dirty="0"/>
          </a:p>
        </p:txBody>
      </p:sp>
    </p:spTree>
    <p:extLst>
      <p:ext uri="{BB962C8B-B14F-4D97-AF65-F5344CB8AC3E}">
        <p14:creationId xmlns:p14="http://schemas.microsoft.com/office/powerpoint/2010/main" val="398447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823494" y="463158"/>
            <a:ext cx="7955280" cy="1322912"/>
          </a:xfrm>
        </p:spPr>
        <p:txBody>
          <a:bodyPr/>
          <a:lstStyle/>
          <a:p>
            <a:pPr>
              <a:spcBef>
                <a:spcPts val="0"/>
              </a:spcBef>
            </a:pPr>
            <a:r>
              <a:rPr lang="en-US" sz="3600" dirty="0">
                <a:solidFill>
                  <a:srgbClr val="A5062D"/>
                </a:solidFill>
                <a:ea typeface="+mj-ea"/>
              </a:rPr>
              <a:t>Intangible Assets Subject to Amortization</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70</a:t>
            </a:fld>
            <a:endParaRPr lang="en-US" dirty="0"/>
          </a:p>
        </p:txBody>
      </p:sp>
      <p:sp>
        <p:nvSpPr>
          <p:cNvPr id="17" name="TextBox 16"/>
          <p:cNvSpPr txBox="1">
            <a:spLocks noChangeArrowheads="1"/>
          </p:cNvSpPr>
          <p:nvPr/>
        </p:nvSpPr>
        <p:spPr bwMode="auto">
          <a:xfrm>
            <a:off x="1008268" y="3389039"/>
            <a:ext cx="7677510" cy="338554"/>
          </a:xfrm>
          <a:prstGeom prst="rect">
            <a:avLst/>
          </a:prstGeom>
          <a:noFill/>
          <a:ln w="9525">
            <a:noFill/>
            <a:miter lim="800000"/>
            <a:headEnd/>
            <a:tailEnd/>
          </a:ln>
        </p:spPr>
        <p:txBody>
          <a:bodyPr wrap="square">
            <a:spAutoFit/>
          </a:bodyPr>
          <a:lstStyle/>
          <a:p>
            <a:r>
              <a:rPr lang="en-US" sz="1600" b="1" dirty="0">
                <a:latin typeface="Calibri" pitchFamily="34" charset="0"/>
              </a:rPr>
              <a:t>	</a:t>
            </a:r>
            <a:r>
              <a:rPr lang="en-US" sz="1400" b="1" dirty="0">
                <a:latin typeface="Calibri" pitchFamily="34" charset="0"/>
              </a:rPr>
              <a:t>							</a:t>
            </a:r>
            <a:endParaRPr lang="en-US" sz="1400" b="1" u="sng" dirty="0"/>
          </a:p>
        </p:txBody>
      </p:sp>
      <p:sp>
        <p:nvSpPr>
          <p:cNvPr id="4" name="Rectangle 3"/>
          <p:cNvSpPr/>
          <p:nvPr/>
        </p:nvSpPr>
        <p:spPr>
          <a:xfrm>
            <a:off x="764206" y="1069116"/>
            <a:ext cx="7955280" cy="2569934"/>
          </a:xfrm>
          <a:prstGeom prst="rect">
            <a:avLst/>
          </a:prstGeom>
        </p:spPr>
        <p:txBody>
          <a:bodyPr wrap="square">
            <a:spAutoFit/>
          </a:bodyPr>
          <a:lstStyle/>
          <a:p>
            <a:pPr>
              <a:spcAft>
                <a:spcPts val="600"/>
              </a:spcAft>
            </a:pPr>
            <a:r>
              <a:rPr lang="en-US" sz="2600" dirty="0">
                <a:solidFill>
                  <a:srgbClr val="1D5F76"/>
                </a:solidFill>
              </a:rPr>
              <a:t>Little King Sandwiches acquires franchise rights for $800,000; the agreement is for a period of 20 years. It also acquires a patent for $72,000; there are 12 years remaining on the legal life of the patent. </a:t>
            </a:r>
          </a:p>
          <a:p>
            <a:r>
              <a:rPr lang="en-US" sz="2600" dirty="0">
                <a:solidFill>
                  <a:srgbClr val="1D5F76"/>
                </a:solidFill>
              </a:rPr>
              <a:t>Little King records the amortization expense for the franchise and the patent as follows:</a:t>
            </a:r>
          </a:p>
        </p:txBody>
      </p:sp>
      <p:sp>
        <p:nvSpPr>
          <p:cNvPr id="31" name="Rectangle 30"/>
          <p:cNvSpPr/>
          <p:nvPr/>
        </p:nvSpPr>
        <p:spPr>
          <a:xfrm>
            <a:off x="764206" y="3730345"/>
            <a:ext cx="8045078" cy="256032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3" name="TextBox 32"/>
          <p:cNvSpPr txBox="1">
            <a:spLocks noChangeArrowheads="1"/>
          </p:cNvSpPr>
          <p:nvPr/>
        </p:nvSpPr>
        <p:spPr bwMode="auto">
          <a:xfrm>
            <a:off x="964585" y="3730346"/>
            <a:ext cx="7677510" cy="461665"/>
          </a:xfrm>
          <a:prstGeom prst="rect">
            <a:avLst/>
          </a:prstGeom>
          <a:noFill/>
          <a:ln w="9525">
            <a:noFill/>
            <a:miter lim="800000"/>
            <a:headEnd/>
            <a:tailEnd/>
          </a:ln>
        </p:spPr>
        <p:txBody>
          <a:bodyPr wrap="square">
            <a:spAutoFit/>
          </a:bodyPr>
          <a:lstStyle/>
          <a:p>
            <a:r>
              <a:rPr lang="en-US" sz="2400" dirty="0">
                <a:latin typeface="Calibri" pitchFamily="34" charset="0"/>
              </a:rPr>
              <a:t>December 31</a:t>
            </a:r>
            <a:r>
              <a:rPr lang="en-US" sz="2400" b="1" dirty="0">
                <a:latin typeface="Calibri" pitchFamily="34" charset="0"/>
              </a:rPr>
              <a:t>  								  </a:t>
            </a:r>
            <a:r>
              <a:rPr lang="en-US" sz="2400" dirty="0">
                <a:latin typeface="Calibri" pitchFamily="34" charset="0"/>
              </a:rPr>
              <a:t>Debit		Credit</a:t>
            </a:r>
            <a:endParaRPr lang="en-US" sz="2400" dirty="0"/>
          </a:p>
        </p:txBody>
      </p:sp>
      <p:sp>
        <p:nvSpPr>
          <p:cNvPr id="35" name="TextBox 34"/>
          <p:cNvSpPr txBox="1">
            <a:spLocks noChangeArrowheads="1"/>
          </p:cNvSpPr>
          <p:nvPr/>
        </p:nvSpPr>
        <p:spPr bwMode="auto">
          <a:xfrm>
            <a:off x="1016205" y="4103661"/>
            <a:ext cx="7677510" cy="2246769"/>
          </a:xfrm>
          <a:prstGeom prst="rect">
            <a:avLst/>
          </a:prstGeom>
          <a:noFill/>
          <a:ln w="9525">
            <a:noFill/>
            <a:miter lim="800000"/>
            <a:headEnd/>
            <a:tailEnd/>
          </a:ln>
        </p:spPr>
        <p:txBody>
          <a:bodyPr wrap="square">
            <a:spAutoFit/>
          </a:bodyPr>
          <a:lstStyle/>
          <a:p>
            <a:r>
              <a:rPr lang="en-US" sz="2400" b="1" dirty="0">
                <a:latin typeface="Calibri" pitchFamily="34" charset="0"/>
              </a:rPr>
              <a:t>Amortization Expense</a:t>
            </a:r>
            <a:r>
              <a:rPr lang="en-US" sz="2400" dirty="0">
                <a:latin typeface="Calibri" pitchFamily="34" charset="0"/>
              </a:rPr>
              <a:t>…………………………</a:t>
            </a:r>
            <a:r>
              <a:rPr lang="en-US" sz="2400" b="1" dirty="0">
                <a:latin typeface="Calibri" pitchFamily="34" charset="0"/>
              </a:rPr>
              <a:t>	40,000 </a:t>
            </a:r>
          </a:p>
          <a:p>
            <a:r>
              <a:rPr lang="en-US" sz="2400" b="1" dirty="0">
                <a:latin typeface="Calibri" pitchFamily="34" charset="0"/>
              </a:rPr>
              <a:t>	Franchises </a:t>
            </a:r>
            <a:r>
              <a:rPr lang="en-US" sz="2400" dirty="0">
                <a:latin typeface="Calibri" pitchFamily="34" charset="0"/>
              </a:rPr>
              <a:t>……………..........................	</a:t>
            </a:r>
            <a:r>
              <a:rPr lang="en-US" sz="2400" b="1" dirty="0">
                <a:latin typeface="Calibri" pitchFamily="34" charset="0"/>
              </a:rPr>
              <a:t> 		     40,000</a:t>
            </a:r>
          </a:p>
          <a:p>
            <a:r>
              <a:rPr lang="en-US" sz="2400" i="1" dirty="0">
                <a:latin typeface="Calibri" pitchFamily="34" charset="0"/>
              </a:rPr>
              <a:t>	</a:t>
            </a:r>
            <a:r>
              <a:rPr lang="en-US" sz="2000" i="1" dirty="0">
                <a:latin typeface="Calibri" pitchFamily="34" charset="0"/>
              </a:rPr>
              <a:t>(Amortize franchise; $40,000 = $800,000/20 years)</a:t>
            </a:r>
          </a:p>
          <a:p>
            <a:r>
              <a:rPr lang="en-US" sz="2400" b="1" dirty="0">
                <a:latin typeface="Calibri" pitchFamily="34" charset="0"/>
              </a:rPr>
              <a:t>Amortization Expense</a:t>
            </a:r>
            <a:r>
              <a:rPr lang="en-US" sz="2400" dirty="0">
                <a:latin typeface="Calibri" pitchFamily="34" charset="0"/>
              </a:rPr>
              <a:t>……………………..…	</a:t>
            </a:r>
            <a:r>
              <a:rPr lang="en-US" sz="2400" b="1" dirty="0">
                <a:latin typeface="Calibri" pitchFamily="34" charset="0"/>
              </a:rPr>
              <a:t>  9,000 </a:t>
            </a:r>
          </a:p>
          <a:p>
            <a:r>
              <a:rPr lang="en-US" sz="2000" dirty="0">
                <a:latin typeface="Calibri" pitchFamily="34" charset="0"/>
              </a:rPr>
              <a:t>	</a:t>
            </a:r>
            <a:r>
              <a:rPr lang="en-US" sz="2400" b="1" dirty="0">
                <a:latin typeface="Calibri" pitchFamily="34" charset="0"/>
              </a:rPr>
              <a:t>Patents</a:t>
            </a:r>
            <a:r>
              <a:rPr lang="en-US" sz="2400" dirty="0">
                <a:latin typeface="Calibri" pitchFamily="34" charset="0"/>
              </a:rPr>
              <a:t> ……………..............................	</a:t>
            </a:r>
            <a:r>
              <a:rPr lang="en-US" sz="2400" b="1" dirty="0">
                <a:latin typeface="Calibri" pitchFamily="34" charset="0"/>
              </a:rPr>
              <a:t> 			 9,000</a:t>
            </a:r>
          </a:p>
          <a:p>
            <a:r>
              <a:rPr lang="en-US" sz="2000" i="1" dirty="0">
                <a:latin typeface="Calibri" pitchFamily="34" charset="0"/>
              </a:rPr>
              <a:t>	</a:t>
            </a:r>
            <a:r>
              <a:rPr lang="en-US" i="1" dirty="0">
                <a:latin typeface="Calibri" pitchFamily="34" charset="0"/>
              </a:rPr>
              <a:t>(Amortize patent; $9,000 = $72,000/8 years)</a:t>
            </a:r>
            <a:r>
              <a:rPr lang="en-US" b="1" dirty="0">
                <a:latin typeface="Calibri" pitchFamily="34" charset="0"/>
              </a:rPr>
              <a:t>	</a:t>
            </a:r>
            <a:r>
              <a:rPr lang="en-US" sz="2000" b="1" dirty="0">
                <a:latin typeface="Calibri" pitchFamily="34" charset="0"/>
              </a:rPr>
              <a:t>	</a:t>
            </a:r>
            <a:endParaRPr lang="en-US" sz="2000" b="1" u="sng" dirty="0"/>
          </a:p>
        </p:txBody>
      </p:sp>
      <p:cxnSp>
        <p:nvCxnSpPr>
          <p:cNvPr id="36" name="Straight Connector 35"/>
          <p:cNvCxnSpPr/>
          <p:nvPr/>
        </p:nvCxnSpPr>
        <p:spPr>
          <a:xfrm>
            <a:off x="6124983" y="4113475"/>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400923" y="4116178"/>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013218" y="4103661"/>
            <a:ext cx="182244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941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457200"/>
            <a:ext cx="8229600" cy="552203"/>
          </a:xfrm>
        </p:spPr>
        <p:txBody>
          <a:bodyPr/>
          <a:lstStyle/>
          <a:p>
            <a:pPr>
              <a:lnSpc>
                <a:spcPct val="90000"/>
              </a:lnSpc>
            </a:pPr>
            <a:r>
              <a:rPr lang="en-IN" sz="3200" dirty="0">
                <a:solidFill>
                  <a:srgbClr val="1D5F76"/>
                </a:solidFill>
                <a:ea typeface="+mn-ea"/>
              </a:rPr>
              <a:t>Illustration 7–21</a:t>
            </a:r>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71</a:t>
            </a:fld>
            <a:endParaRPr lang="en-US" dirty="0"/>
          </a:p>
        </p:txBody>
      </p:sp>
      <p:grpSp>
        <p:nvGrpSpPr>
          <p:cNvPr id="15" name="Group 14"/>
          <p:cNvGrpSpPr/>
          <p:nvPr/>
        </p:nvGrpSpPr>
        <p:grpSpPr>
          <a:xfrm>
            <a:off x="877288" y="2514600"/>
            <a:ext cx="7955280" cy="2607001"/>
            <a:chOff x="823913" y="3711613"/>
            <a:chExt cx="8100600" cy="2607001"/>
          </a:xfrm>
        </p:grpSpPr>
        <p:sp>
          <p:nvSpPr>
            <p:cNvPr id="8" name="Rounded Rectangle 7"/>
            <p:cNvSpPr/>
            <p:nvPr/>
          </p:nvSpPr>
          <p:spPr>
            <a:xfrm>
              <a:off x="823913" y="3711613"/>
              <a:ext cx="8100600" cy="2607001"/>
            </a:xfrm>
            <a:prstGeom prst="roundRect">
              <a:avLst>
                <a:gd name="adj" fmla="val 7110"/>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987795" y="3938961"/>
              <a:ext cx="3020521" cy="923330"/>
            </a:xfrm>
            <a:prstGeom prst="rect">
              <a:avLst/>
            </a:prstGeom>
            <a:noFill/>
          </p:spPr>
          <p:txBody>
            <a:bodyPr wrap="square" rtlCol="0">
              <a:spAutoFit/>
            </a:bodyPr>
            <a:lstStyle/>
            <a:p>
              <a:pPr algn="ctr"/>
              <a:r>
                <a:rPr lang="en-US" b="1" dirty="0"/>
                <a:t>Intangible Assets</a:t>
              </a:r>
            </a:p>
            <a:p>
              <a:pPr algn="ctr"/>
              <a:r>
                <a:rPr lang="en-US" b="1" dirty="0"/>
                <a:t>Subject to Amortization</a:t>
              </a:r>
            </a:p>
            <a:p>
              <a:pPr algn="ctr"/>
              <a:r>
                <a:rPr lang="en-US" b="1" dirty="0"/>
                <a:t>(those with finite useful life)</a:t>
              </a:r>
            </a:p>
          </p:txBody>
        </p:sp>
        <p:sp>
          <p:nvSpPr>
            <p:cNvPr id="9" name="TextBox 8"/>
            <p:cNvSpPr txBox="1"/>
            <p:nvPr/>
          </p:nvSpPr>
          <p:spPr>
            <a:xfrm>
              <a:off x="5081339" y="3938041"/>
              <a:ext cx="3336588" cy="923330"/>
            </a:xfrm>
            <a:prstGeom prst="rect">
              <a:avLst/>
            </a:prstGeom>
            <a:noFill/>
          </p:spPr>
          <p:txBody>
            <a:bodyPr wrap="square" rtlCol="0">
              <a:spAutoFit/>
            </a:bodyPr>
            <a:lstStyle/>
            <a:p>
              <a:pPr algn="ctr"/>
              <a:r>
                <a:rPr lang="en-US" b="1" dirty="0"/>
                <a:t>Intangible Assets</a:t>
              </a:r>
            </a:p>
            <a:p>
              <a:pPr algn="ctr"/>
              <a:r>
                <a:rPr lang="en-US" b="1" dirty="0"/>
                <a:t>Not Subject to Amortization</a:t>
              </a:r>
            </a:p>
            <a:p>
              <a:pPr algn="ctr"/>
              <a:r>
                <a:rPr lang="en-US" b="1" dirty="0"/>
                <a:t>(those with indefinite useful life)</a:t>
              </a:r>
            </a:p>
          </p:txBody>
        </p:sp>
        <p:sp>
          <p:nvSpPr>
            <p:cNvPr id="14" name="TextBox 13"/>
            <p:cNvSpPr txBox="1"/>
            <p:nvPr/>
          </p:nvSpPr>
          <p:spPr>
            <a:xfrm>
              <a:off x="1162957" y="4949917"/>
              <a:ext cx="3415814" cy="1200329"/>
            </a:xfrm>
            <a:prstGeom prst="rect">
              <a:avLst/>
            </a:prstGeom>
            <a:noFill/>
          </p:spPr>
          <p:txBody>
            <a:bodyPr wrap="square" rtlCol="0">
              <a:spAutoFit/>
            </a:bodyPr>
            <a:lstStyle/>
            <a:p>
              <a:r>
                <a:rPr lang="en-US" dirty="0"/>
                <a:t>• Patents</a:t>
              </a:r>
            </a:p>
            <a:p>
              <a:r>
                <a:rPr lang="en-US" dirty="0"/>
                <a:t>• Copyrights</a:t>
              </a:r>
            </a:p>
            <a:p>
              <a:r>
                <a:rPr lang="en-US" dirty="0"/>
                <a:t>• Trademarks (with finite life)</a:t>
              </a:r>
            </a:p>
            <a:p>
              <a:r>
                <a:rPr lang="en-US" dirty="0"/>
                <a:t>• Franchises</a:t>
              </a:r>
            </a:p>
          </p:txBody>
        </p:sp>
        <p:sp>
          <p:nvSpPr>
            <p:cNvPr id="16" name="TextBox 15"/>
            <p:cNvSpPr txBox="1"/>
            <p:nvPr/>
          </p:nvSpPr>
          <p:spPr>
            <a:xfrm>
              <a:off x="5133658" y="4956037"/>
              <a:ext cx="3415814" cy="646331"/>
            </a:xfrm>
            <a:prstGeom prst="rect">
              <a:avLst/>
            </a:prstGeom>
            <a:noFill/>
          </p:spPr>
          <p:txBody>
            <a:bodyPr wrap="square" rtlCol="0">
              <a:spAutoFit/>
            </a:bodyPr>
            <a:lstStyle/>
            <a:p>
              <a:r>
                <a:rPr lang="en-US" dirty="0"/>
                <a:t>• Goodwill</a:t>
              </a:r>
            </a:p>
            <a:p>
              <a:r>
                <a:rPr lang="en-US" dirty="0"/>
                <a:t>• Trademarks (with indefinite life)</a:t>
              </a:r>
            </a:p>
          </p:txBody>
        </p:sp>
        <p:cxnSp>
          <p:nvCxnSpPr>
            <p:cNvPr id="17" name="Straight Connector 16">
              <a:extLst>
                <a:ext uri="{FF2B5EF4-FFF2-40B4-BE49-F238E27FC236}">
                  <a16:creationId xmlns:a16="http://schemas.microsoft.com/office/drawing/2014/main" id="{4D12BDBF-2E1A-42F4-B15D-2729FB2B4CB4}"/>
                </a:ext>
              </a:extLst>
            </p:cNvPr>
            <p:cNvCxnSpPr/>
            <p:nvPr/>
          </p:nvCxnSpPr>
          <p:spPr>
            <a:xfrm>
              <a:off x="1165133" y="4862291"/>
              <a:ext cx="270304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838568B8-E715-4594-A7AB-46C2D852DE21}"/>
                </a:ext>
              </a:extLst>
            </p:cNvPr>
            <p:cNvCxnSpPr/>
            <p:nvPr/>
          </p:nvCxnSpPr>
          <p:spPr>
            <a:xfrm>
              <a:off x="5213031" y="4850424"/>
              <a:ext cx="3098021"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13" name="Title 1">
            <a:extLst>
              <a:ext uri="{FF2B5EF4-FFF2-40B4-BE49-F238E27FC236}">
                <a16:creationId xmlns:a16="http://schemas.microsoft.com/office/drawing/2014/main" id="{7C7C0E9D-57C2-48BB-A785-DCFC88623C3D}"/>
              </a:ext>
            </a:extLst>
          </p:cNvPr>
          <p:cNvSpPr txBox="1">
            <a:spLocks/>
          </p:cNvSpPr>
          <p:nvPr/>
        </p:nvSpPr>
        <p:spPr>
          <a:xfrm>
            <a:off x="893386" y="914400"/>
            <a:ext cx="7955280" cy="1143000"/>
          </a:xfrm>
          <a:prstGeom prst="rect">
            <a:avLst/>
          </a:prstGeom>
        </p:spPr>
        <p:txBody>
          <a:bodyPr/>
          <a:lstStyle>
            <a:lvl1pPr algn="l" defTabSz="457200" rtl="0" eaLnBrk="1" latinLnBrk="0" hangingPunct="1">
              <a:spcBef>
                <a:spcPct val="0"/>
              </a:spcBef>
              <a:buNone/>
              <a:defRPr sz="4000" b="0" i="0" kern="1200">
                <a:solidFill>
                  <a:srgbClr val="A5062D"/>
                </a:solidFill>
                <a:latin typeface="Avenir LT Std 65 Medium"/>
                <a:ea typeface="+mj-ea"/>
                <a:cs typeface="Avenir LT Std 65 Medium"/>
              </a:defRPr>
            </a:lvl1pPr>
          </a:lstStyle>
          <a:p>
            <a:pPr>
              <a:lnSpc>
                <a:spcPct val="90000"/>
              </a:lnSpc>
            </a:pPr>
            <a:r>
              <a:rPr lang="en-IN" dirty="0"/>
              <a:t>Amortization Treatment of Intangible Assets</a:t>
            </a:r>
            <a:endParaRPr lang="en-US" dirty="0"/>
          </a:p>
        </p:txBody>
      </p:sp>
    </p:spTree>
    <p:extLst>
      <p:ext uri="{BB962C8B-B14F-4D97-AF65-F5344CB8AC3E}">
        <p14:creationId xmlns:p14="http://schemas.microsoft.com/office/powerpoint/2010/main" val="35892421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dirty="0"/>
              <a:t>Which of the following intangible assets would not be subject to amortization?</a:t>
            </a:r>
          </a:p>
          <a:p>
            <a:pPr>
              <a:buAutoNum type="alphaLcPeriod"/>
            </a:pPr>
            <a:r>
              <a:rPr lang="en-US" dirty="0"/>
              <a:t>Patent</a:t>
            </a:r>
          </a:p>
          <a:p>
            <a:pPr>
              <a:buAutoNum type="alphaLcPeriod"/>
            </a:pPr>
            <a:r>
              <a:rPr lang="en-US" dirty="0"/>
              <a:t>Trademark with an indefinite life</a:t>
            </a:r>
          </a:p>
          <a:p>
            <a:pPr>
              <a:buAutoNum type="alphaLcPeriod" startAt="3"/>
            </a:pPr>
            <a:r>
              <a:rPr lang="en-US" dirty="0"/>
              <a:t>Copyright</a:t>
            </a:r>
          </a:p>
          <a:p>
            <a:pPr>
              <a:buAutoNum type="alphaLcPeriod" startAt="3"/>
            </a:pPr>
            <a:r>
              <a:rPr lang="en-US" dirty="0"/>
              <a:t>Franchise</a:t>
            </a:r>
          </a:p>
        </p:txBody>
      </p:sp>
      <p:sp>
        <p:nvSpPr>
          <p:cNvPr id="4" name="Title 3"/>
          <p:cNvSpPr>
            <a:spLocks noGrp="1"/>
          </p:cNvSpPr>
          <p:nvPr>
            <p:ph type="title"/>
          </p:nvPr>
        </p:nvSpPr>
        <p:spPr>
          <a:xfrm>
            <a:off x="936943" y="339413"/>
            <a:ext cx="7922577" cy="799257"/>
          </a:xfrm>
        </p:spPr>
        <p:txBody>
          <a:bodyPr/>
          <a:lstStyle/>
          <a:p>
            <a:r>
              <a:rPr lang="en-US" dirty="0"/>
              <a:t>Concept Check 7–6</a:t>
            </a:r>
          </a:p>
        </p:txBody>
      </p:sp>
      <p:sp>
        <p:nvSpPr>
          <p:cNvPr id="6" name="Oval 5"/>
          <p:cNvSpPr/>
          <p:nvPr/>
        </p:nvSpPr>
        <p:spPr bwMode="auto">
          <a:xfrm>
            <a:off x="887736" y="2990542"/>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1043638" y="4665096"/>
            <a:ext cx="7498080" cy="1692771"/>
          </a:xfrm>
          <a:prstGeom prst="rect">
            <a:avLst/>
          </a:prstGeom>
          <a:solidFill>
            <a:srgbClr val="FFFFD1"/>
          </a:solidFill>
          <a:ln w="6350">
            <a:solidFill>
              <a:schemeClr val="tx1"/>
            </a:solidFill>
          </a:ln>
        </p:spPr>
        <p:txBody>
          <a:bodyPr wrap="square" rtlCol="0">
            <a:spAutoFit/>
          </a:bodyPr>
          <a:lstStyle/>
          <a:p>
            <a:r>
              <a:rPr lang="en-US" sz="2600" dirty="0"/>
              <a:t>Registered trademarks have a legal life of 10 years,</a:t>
            </a:r>
          </a:p>
          <a:p>
            <a:r>
              <a:rPr lang="en-US" sz="2600" dirty="0"/>
              <a:t>but the trademark registration is renewable for an indefinite number of 10-year periods. A trademark with an indefinite life is not amortized.</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72</a:t>
            </a:fld>
            <a:endParaRPr lang="en-US" dirty="0"/>
          </a:p>
        </p:txBody>
      </p:sp>
    </p:spTree>
    <p:extLst>
      <p:ext uri="{BB962C8B-B14F-4D97-AF65-F5344CB8AC3E}">
        <p14:creationId xmlns:p14="http://schemas.microsoft.com/office/powerpoint/2010/main" val="308826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525963"/>
          </a:xfrm>
        </p:spPr>
        <p:txBody>
          <a:bodyPr/>
          <a:lstStyle/>
          <a:p>
            <a:r>
              <a:rPr lang="en-US" dirty="0"/>
              <a:t>Amortization is a process, similar to depreciation, in which we allocate the cost of intangible assets over their estimated service lives. </a:t>
            </a:r>
          </a:p>
          <a:p>
            <a:r>
              <a:rPr lang="en-US" dirty="0"/>
              <a:t>Intangible assets with an indefinite useful life (goodwill and most trademarks) are </a:t>
            </a:r>
            <a:r>
              <a:rPr lang="en-US" i="1" dirty="0"/>
              <a:t>not</a:t>
            </a:r>
            <a:r>
              <a:rPr lang="en-US" dirty="0"/>
              <a:t> amortized.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73</a:t>
            </a:fld>
            <a:endParaRPr lang="en-US" dirty="0"/>
          </a:p>
        </p:txBody>
      </p:sp>
    </p:spTree>
    <p:extLst>
      <p:ext uri="{BB962C8B-B14F-4D97-AF65-F5344CB8AC3E}">
        <p14:creationId xmlns:p14="http://schemas.microsoft.com/office/powerpoint/2010/main" val="1305054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idx="1"/>
          </p:nvPr>
        </p:nvSpPr>
        <p:spPr/>
        <p:txBody>
          <a:bodyPr/>
          <a:lstStyle/>
          <a:p>
            <a:r>
              <a:rPr lang="fr-FR" dirty="0"/>
              <a:t>ASSET DISPOSAL: SALE, RETIREMENT, OR EXCHANGE</a:t>
            </a:r>
            <a:endParaRPr lang="en-US" dirty="0"/>
          </a:p>
        </p:txBody>
      </p:sp>
      <p:sp>
        <p:nvSpPr>
          <p:cNvPr id="4" name="Title 3"/>
          <p:cNvSpPr>
            <a:spLocks noGrp="1"/>
          </p:cNvSpPr>
          <p:nvPr>
            <p:ph type="title"/>
          </p:nvPr>
        </p:nvSpPr>
        <p:spPr/>
        <p:txBody>
          <a:bodyPr/>
          <a:lstStyle/>
          <a:p>
            <a:r>
              <a:rPr lang="en-US" dirty="0"/>
              <a:t>PART C</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74</a:t>
            </a:fld>
            <a:endParaRPr lang="en-US" dirty="0"/>
          </a:p>
        </p:txBody>
      </p:sp>
    </p:spTree>
    <p:extLst>
      <p:ext uri="{BB962C8B-B14F-4D97-AF65-F5344CB8AC3E}">
        <p14:creationId xmlns:p14="http://schemas.microsoft.com/office/powerpoint/2010/main" val="2450243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LO7–6</a:t>
            </a:r>
            <a:r>
              <a:rPr lang="en-US" dirty="0"/>
              <a:t>	Account for the disposal of long-term assets.</a:t>
            </a:r>
          </a:p>
        </p:txBody>
      </p:sp>
      <p:sp>
        <p:nvSpPr>
          <p:cNvPr id="4" name="Title 3"/>
          <p:cNvSpPr>
            <a:spLocks noGrp="1"/>
          </p:cNvSpPr>
          <p:nvPr>
            <p:ph type="title"/>
          </p:nvPr>
        </p:nvSpPr>
        <p:spPr/>
        <p:txBody>
          <a:bodyPr/>
          <a:lstStyle/>
          <a:p>
            <a:r>
              <a:rPr lang="en-US" dirty="0"/>
              <a:t>Learning Objective 6</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75</a:t>
            </a:fld>
            <a:endParaRPr lang="en-US" dirty="0"/>
          </a:p>
        </p:txBody>
      </p:sp>
    </p:spTree>
    <p:extLst>
      <p:ext uri="{BB962C8B-B14F-4D97-AF65-F5344CB8AC3E}">
        <p14:creationId xmlns:p14="http://schemas.microsoft.com/office/powerpoint/2010/main" val="1845403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788" y="374100"/>
            <a:ext cx="8229600" cy="548640"/>
          </a:xfrm>
        </p:spPr>
        <p:txBody>
          <a:bodyPr/>
          <a:lstStyle/>
          <a:p>
            <a:r>
              <a:rPr lang="en-US" sz="3200" dirty="0">
                <a:solidFill>
                  <a:srgbClr val="1D5F76"/>
                </a:solidFill>
                <a:ea typeface="+mn-ea"/>
              </a:rPr>
              <a:t>Illustration 7-22</a:t>
            </a:r>
            <a:endParaRPr lang="en-US" dirty="0"/>
          </a:p>
        </p:txBody>
      </p:sp>
      <p:sp>
        <p:nvSpPr>
          <p:cNvPr id="4" name="AutoShape 4"/>
          <p:cNvSpPr>
            <a:spLocks noChangeArrowheads="1"/>
          </p:cNvSpPr>
          <p:nvPr/>
        </p:nvSpPr>
        <p:spPr bwMode="auto">
          <a:xfrm>
            <a:off x="1638300" y="1939469"/>
            <a:ext cx="5829300" cy="498931"/>
          </a:xfrm>
          <a:prstGeom prst="roundRect">
            <a:avLst>
              <a:gd name="adj" fmla="val 16667"/>
            </a:avLst>
          </a:prstGeom>
          <a:solidFill>
            <a:schemeClr val="accent1"/>
          </a:solidFill>
          <a:ln w="9525" algn="ctr">
            <a:solidFill>
              <a:schemeClr val="tx2"/>
            </a:solidFill>
            <a:round/>
            <a:headEnd/>
            <a:tailEnd/>
          </a:ln>
        </p:spPr>
        <p:txBody>
          <a:bodyPr wrap="square" anchor="ctr">
            <a:spAutoFit/>
          </a:bodyPr>
          <a:lstStyle/>
          <a:p>
            <a:endParaRPr lang="en-US" sz="1800" dirty="0"/>
          </a:p>
        </p:txBody>
      </p:sp>
      <p:sp>
        <p:nvSpPr>
          <p:cNvPr id="5" name="Text Box 5"/>
          <p:cNvSpPr txBox="1">
            <a:spLocks noChangeArrowheads="1"/>
          </p:cNvSpPr>
          <p:nvPr/>
        </p:nvSpPr>
        <p:spPr bwMode="auto">
          <a:xfrm>
            <a:off x="2085975" y="1905000"/>
            <a:ext cx="497205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800" dirty="0">
                <a:solidFill>
                  <a:schemeClr val="bg1"/>
                </a:solidFill>
              </a:rPr>
              <a:t>Disposal of Long-Term Assets</a:t>
            </a:r>
          </a:p>
        </p:txBody>
      </p:sp>
      <p:sp>
        <p:nvSpPr>
          <p:cNvPr id="6" name="Line 6"/>
          <p:cNvSpPr>
            <a:spLocks noChangeShapeType="1"/>
          </p:cNvSpPr>
          <p:nvPr/>
        </p:nvSpPr>
        <p:spPr bwMode="auto">
          <a:xfrm>
            <a:off x="4572000" y="2438400"/>
            <a:ext cx="0" cy="381000"/>
          </a:xfrm>
          <a:prstGeom prst="line">
            <a:avLst/>
          </a:prstGeom>
          <a:noFill/>
          <a:ln w="50800">
            <a:solidFill>
              <a:schemeClr val="tx2"/>
            </a:solidFill>
            <a:round/>
            <a:headEnd/>
            <a:tailEn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7" name="Line 7"/>
          <p:cNvSpPr>
            <a:spLocks noChangeShapeType="1"/>
          </p:cNvSpPr>
          <p:nvPr/>
        </p:nvSpPr>
        <p:spPr bwMode="auto">
          <a:xfrm>
            <a:off x="1905000" y="2819400"/>
            <a:ext cx="5562600" cy="0"/>
          </a:xfrm>
          <a:prstGeom prst="line">
            <a:avLst/>
          </a:prstGeom>
          <a:noFill/>
          <a:ln w="50800">
            <a:solidFill>
              <a:schemeClr val="tx2"/>
            </a:solidFill>
            <a:round/>
            <a:headEnd/>
            <a:tailEn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8" name="Line 8"/>
          <p:cNvSpPr>
            <a:spLocks noChangeShapeType="1"/>
          </p:cNvSpPr>
          <p:nvPr/>
        </p:nvSpPr>
        <p:spPr bwMode="auto">
          <a:xfrm>
            <a:off x="1905000" y="2819400"/>
            <a:ext cx="0" cy="304800"/>
          </a:xfrm>
          <a:prstGeom prst="line">
            <a:avLst/>
          </a:prstGeom>
          <a:noFill/>
          <a:ln w="50800">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9" name="Line 9"/>
          <p:cNvSpPr>
            <a:spLocks noChangeShapeType="1"/>
          </p:cNvSpPr>
          <p:nvPr/>
        </p:nvSpPr>
        <p:spPr bwMode="auto">
          <a:xfrm>
            <a:off x="4572000" y="2819400"/>
            <a:ext cx="0" cy="304800"/>
          </a:xfrm>
          <a:prstGeom prst="line">
            <a:avLst/>
          </a:prstGeom>
          <a:noFill/>
          <a:ln w="50800">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10" name="Line 10"/>
          <p:cNvSpPr>
            <a:spLocks noChangeShapeType="1"/>
          </p:cNvSpPr>
          <p:nvPr/>
        </p:nvSpPr>
        <p:spPr bwMode="auto">
          <a:xfrm>
            <a:off x="7467600" y="2819400"/>
            <a:ext cx="0" cy="304800"/>
          </a:xfrm>
          <a:prstGeom prst="line">
            <a:avLst/>
          </a:prstGeom>
          <a:noFill/>
          <a:ln w="50800">
            <a:solidFill>
              <a:schemeClr val="tx2"/>
            </a:solidFill>
            <a:round/>
            <a:headEnd/>
            <a:tailEnd type="triangle" w="med" len="me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18" name="Line 18"/>
          <p:cNvSpPr>
            <a:spLocks noChangeShapeType="1"/>
          </p:cNvSpPr>
          <p:nvPr/>
        </p:nvSpPr>
        <p:spPr bwMode="auto">
          <a:xfrm>
            <a:off x="1905000" y="3962400"/>
            <a:ext cx="0" cy="457200"/>
          </a:xfrm>
          <a:prstGeom prst="line">
            <a:avLst/>
          </a:prstGeom>
          <a:noFill/>
          <a:ln w="9525">
            <a:solidFill>
              <a:schemeClr val="tx2"/>
            </a:solidFill>
            <a:round/>
            <a:headEnd/>
            <a:tailEn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19" name="Text Box 19"/>
          <p:cNvSpPr txBox="1">
            <a:spLocks noChangeArrowheads="1"/>
          </p:cNvSpPr>
          <p:nvPr/>
        </p:nvSpPr>
        <p:spPr bwMode="auto">
          <a:xfrm>
            <a:off x="723900" y="4768916"/>
            <a:ext cx="2362200" cy="1569660"/>
          </a:xfrm>
          <a:prstGeom prst="rect">
            <a:avLst/>
          </a:prstGeom>
          <a:solidFill>
            <a:schemeClr val="tx2">
              <a:lumMod val="20000"/>
              <a:lumOff val="80000"/>
            </a:schemeClr>
          </a:solidFill>
          <a:ln>
            <a:solidFill>
              <a:schemeClr val="tx1"/>
            </a:solid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t>Most common method to dispose of a long-term asset </a:t>
            </a:r>
          </a:p>
        </p:txBody>
      </p:sp>
      <p:sp>
        <p:nvSpPr>
          <p:cNvPr id="21" name="Text Box 21"/>
          <p:cNvSpPr txBox="1">
            <a:spLocks noChangeArrowheads="1"/>
          </p:cNvSpPr>
          <p:nvPr/>
        </p:nvSpPr>
        <p:spPr bwMode="auto">
          <a:xfrm>
            <a:off x="3204210" y="4768916"/>
            <a:ext cx="3009900" cy="1569660"/>
          </a:xfrm>
          <a:prstGeom prst="rect">
            <a:avLst/>
          </a:prstGeom>
          <a:solidFill>
            <a:schemeClr val="tx2">
              <a:lumMod val="20000"/>
              <a:lumOff val="80000"/>
            </a:schemeClr>
          </a:solidFill>
          <a:ln>
            <a:solidFill>
              <a:schemeClr val="tx1"/>
            </a:solidFill>
          </a:ln>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400" dirty="0"/>
              <a:t>Occurs when a long-term asset is no longer useful but cannot be sold </a:t>
            </a:r>
          </a:p>
        </p:txBody>
      </p:sp>
      <p:sp>
        <p:nvSpPr>
          <p:cNvPr id="22" name="Line 22"/>
          <p:cNvSpPr>
            <a:spLocks noChangeShapeType="1"/>
          </p:cNvSpPr>
          <p:nvPr/>
        </p:nvSpPr>
        <p:spPr bwMode="auto">
          <a:xfrm>
            <a:off x="4572000" y="3962400"/>
            <a:ext cx="0" cy="457200"/>
          </a:xfrm>
          <a:prstGeom prst="line">
            <a:avLst/>
          </a:prstGeom>
          <a:noFill/>
          <a:ln w="9525">
            <a:solidFill>
              <a:schemeClr val="tx2"/>
            </a:solidFill>
            <a:round/>
            <a:headEnd/>
            <a:tailEn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23" name="Rectangle 23"/>
          <p:cNvSpPr>
            <a:spLocks noChangeArrowheads="1"/>
          </p:cNvSpPr>
          <p:nvPr/>
        </p:nvSpPr>
        <p:spPr bwMode="auto">
          <a:xfrm>
            <a:off x="6332220" y="4768916"/>
            <a:ext cx="2362200" cy="1569660"/>
          </a:xfrm>
          <a:prstGeom prst="rect">
            <a:avLst/>
          </a:prstGeom>
          <a:solidFill>
            <a:schemeClr val="tx2">
              <a:lumMod val="20000"/>
              <a:lumOff val="80000"/>
            </a:schemeClr>
          </a:solidFill>
          <a:ln>
            <a:solidFill>
              <a:schemeClr val="tx1"/>
            </a:solidFill>
          </a:ln>
        </p:spPr>
        <p:txBody>
          <a:bodyPr wrap="square">
            <a:spAutoFit/>
          </a:bodyPr>
          <a:lstStyle/>
          <a:p>
            <a:pPr algn="ctr"/>
            <a:r>
              <a:rPr lang="en-IN" sz="2400" dirty="0">
                <a:latin typeface="Arial" charset="0"/>
              </a:rPr>
              <a:t>Occurs when two companies trade long-term assets </a:t>
            </a:r>
            <a:endParaRPr lang="en-US" sz="2400" dirty="0">
              <a:latin typeface="Arial" charset="0"/>
            </a:endParaRPr>
          </a:p>
        </p:txBody>
      </p:sp>
      <p:sp>
        <p:nvSpPr>
          <p:cNvPr id="25" name="Line 25"/>
          <p:cNvSpPr>
            <a:spLocks noChangeShapeType="1"/>
          </p:cNvSpPr>
          <p:nvPr/>
        </p:nvSpPr>
        <p:spPr bwMode="auto">
          <a:xfrm>
            <a:off x="7467600" y="3962400"/>
            <a:ext cx="0" cy="457200"/>
          </a:xfrm>
          <a:prstGeom prst="line">
            <a:avLst/>
          </a:prstGeom>
          <a:noFill/>
          <a:ln w="9525">
            <a:solidFill>
              <a:schemeClr val="tx2"/>
            </a:solidFill>
            <a:round/>
            <a:headEnd/>
            <a:tailEnd/>
          </a:ln>
          <a:extLst>
            <a:ext uri="{909E8E84-426E-40dd-AFC4-6F175D3DCCD1}">
              <a14:hiddenFill xmlns="" xmlns:a14="http://schemas.microsoft.com/office/drawing/2010/main">
                <a:noFill/>
              </a14:hiddenFill>
            </a:ext>
          </a:extLst>
        </p:spPr>
        <p:txBody>
          <a:bodyPr>
            <a:spAutoFit/>
          </a:bodyPr>
          <a:lstStyle/>
          <a:p>
            <a:endParaRPr lang="en-US" dirty="0"/>
          </a:p>
        </p:txBody>
      </p:sp>
      <p:sp>
        <p:nvSpPr>
          <p:cNvPr id="20" name="Footer Placeholder 19"/>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24" name="Slide Number Placeholder 23"/>
          <p:cNvSpPr>
            <a:spLocks noGrp="1"/>
          </p:cNvSpPr>
          <p:nvPr>
            <p:ph type="sldNum" sz="quarter" idx="12"/>
          </p:nvPr>
        </p:nvSpPr>
        <p:spPr/>
        <p:txBody>
          <a:bodyPr/>
          <a:lstStyle/>
          <a:p>
            <a:r>
              <a:rPr lang="en-US" dirty="0"/>
              <a:t>7-</a:t>
            </a:r>
            <a:fld id="{8A048DD7-39B4-434B-ACE7-68CA5B147A05}" type="slidenum">
              <a:rPr lang="en-US" smtClean="0"/>
              <a:t>76</a:t>
            </a:fld>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059" y="3164819"/>
            <a:ext cx="7613150" cy="149242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26" name="Title 1">
            <a:extLst>
              <a:ext uri="{FF2B5EF4-FFF2-40B4-BE49-F238E27FC236}">
                <a16:creationId xmlns:a16="http://schemas.microsoft.com/office/drawing/2014/main" id="{F74FB66D-287D-4D90-A198-4523CC3EB835}"/>
              </a:ext>
            </a:extLst>
          </p:cNvPr>
          <p:cNvSpPr txBox="1">
            <a:spLocks/>
          </p:cNvSpPr>
          <p:nvPr/>
        </p:nvSpPr>
        <p:spPr>
          <a:xfrm>
            <a:off x="893386" y="914400"/>
            <a:ext cx="8229600" cy="822960"/>
          </a:xfrm>
          <a:prstGeom prst="rect">
            <a:avLst/>
          </a:prstGeom>
        </p:spPr>
        <p:txBody>
          <a:bodyPr/>
          <a:lstStyle>
            <a:lvl1pPr algn="l" defTabSz="457200" rtl="0" eaLnBrk="1" latinLnBrk="0" hangingPunct="1">
              <a:spcBef>
                <a:spcPct val="0"/>
              </a:spcBef>
              <a:buNone/>
              <a:defRPr sz="4000" b="0" i="0" kern="1200">
                <a:solidFill>
                  <a:srgbClr val="A5062D"/>
                </a:solidFill>
                <a:latin typeface="Avenir LT Std 65 Medium"/>
                <a:ea typeface="+mj-ea"/>
                <a:cs typeface="Avenir LT Std 65 Medium"/>
              </a:defRPr>
            </a:lvl1pPr>
          </a:lstStyle>
          <a:p>
            <a:r>
              <a:rPr lang="en-US" dirty="0"/>
              <a:t>Three Methods of Asset Disposal</a:t>
            </a:r>
          </a:p>
        </p:txBody>
      </p:sp>
    </p:spTree>
    <p:extLst>
      <p:ext uri="{BB962C8B-B14F-4D97-AF65-F5344CB8AC3E}">
        <p14:creationId xmlns:p14="http://schemas.microsoft.com/office/powerpoint/2010/main" val="422943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Some students forget to update depreciation prior to recording the disposal of the asset.</a:t>
            </a:r>
          </a:p>
          <a:p>
            <a:r>
              <a:rPr lang="en-US" dirty="0"/>
              <a:t>Depreciation must be recorded up to the date of the sale, retirement, or exchange.</a:t>
            </a:r>
          </a:p>
          <a:p>
            <a:r>
              <a:rPr lang="en-US" dirty="0"/>
              <a:t>Otherwise, the book value will be overstated, and the resulting gain or loss on disposal will be in error as well.</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77</a:t>
            </a:fld>
            <a:endParaRPr lang="en-US" dirty="0"/>
          </a:p>
        </p:txBody>
      </p:sp>
    </p:spTree>
    <p:extLst>
      <p:ext uri="{BB962C8B-B14F-4D97-AF65-F5344CB8AC3E}">
        <p14:creationId xmlns:p14="http://schemas.microsoft.com/office/powerpoint/2010/main" val="2803286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632070"/>
          </a:xfrm>
        </p:spPr>
        <p:txBody>
          <a:bodyPr>
            <a:noAutofit/>
          </a:bodyPr>
          <a:lstStyle/>
          <a:p>
            <a:pPr>
              <a:lnSpc>
                <a:spcPct val="90000"/>
              </a:lnSpc>
            </a:pPr>
            <a:r>
              <a:rPr lang="en-US" sz="4000" dirty="0"/>
              <a:t>Data to Illustrate Long-Term Asset Disposals</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7–23</a:t>
            </a:r>
          </a:p>
        </p:txBody>
      </p:sp>
      <p:sp>
        <p:nvSpPr>
          <p:cNvPr id="14" name="Rounded Rectangle 13"/>
          <p:cNvSpPr/>
          <p:nvPr/>
        </p:nvSpPr>
        <p:spPr>
          <a:xfrm>
            <a:off x="1395871" y="2696534"/>
            <a:ext cx="6772083" cy="1860128"/>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15" name="TextBox 14"/>
          <p:cNvSpPr txBox="1"/>
          <p:nvPr/>
        </p:nvSpPr>
        <p:spPr>
          <a:xfrm>
            <a:off x="1564767" y="2744754"/>
            <a:ext cx="6603187" cy="1717393"/>
          </a:xfrm>
          <a:prstGeom prst="rect">
            <a:avLst/>
          </a:prstGeom>
          <a:noFill/>
        </p:spPr>
        <p:txBody>
          <a:bodyPr wrap="square" rtlCol="0">
            <a:spAutoFit/>
          </a:bodyPr>
          <a:lstStyle/>
          <a:p>
            <a:pPr>
              <a:lnSpc>
                <a:spcPct val="110000"/>
              </a:lnSpc>
              <a:tabLst>
                <a:tab pos="5948363" algn="r"/>
              </a:tabLst>
            </a:pPr>
            <a:r>
              <a:rPr lang="en-US" sz="2400" dirty="0"/>
              <a:t>Original cost of the truck 	$40,000</a:t>
            </a:r>
          </a:p>
          <a:p>
            <a:pPr>
              <a:lnSpc>
                <a:spcPct val="110000"/>
              </a:lnSpc>
              <a:tabLst>
                <a:tab pos="5948363" algn="r"/>
              </a:tabLst>
            </a:pPr>
            <a:r>
              <a:rPr lang="en-US" sz="2400" dirty="0"/>
              <a:t>Estimated residual value 	$5,000</a:t>
            </a:r>
          </a:p>
          <a:p>
            <a:pPr>
              <a:lnSpc>
                <a:spcPct val="110000"/>
              </a:lnSpc>
              <a:tabLst>
                <a:tab pos="5948363" algn="r"/>
              </a:tabLst>
            </a:pPr>
            <a:r>
              <a:rPr lang="en-US" sz="2400" dirty="0"/>
              <a:t>Estimated service life 	5 years</a:t>
            </a:r>
          </a:p>
          <a:p>
            <a:pPr>
              <a:lnSpc>
                <a:spcPct val="110000"/>
              </a:lnSpc>
              <a:tabLst>
                <a:tab pos="5546725" algn="r"/>
              </a:tabLst>
            </a:pPr>
            <a:r>
              <a:rPr lang="en-US" sz="2400" dirty="0"/>
              <a:t>Assume straight-line depreciation              $7,000</a:t>
            </a:r>
          </a:p>
        </p:txBody>
      </p:sp>
    </p:spTree>
    <p:extLst>
      <p:ext uri="{BB962C8B-B14F-4D97-AF65-F5344CB8AC3E}">
        <p14:creationId xmlns:p14="http://schemas.microsoft.com/office/powerpoint/2010/main" val="571521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9048"/>
            <a:ext cx="8229600" cy="632070"/>
          </a:xfrm>
        </p:spPr>
        <p:txBody>
          <a:bodyPr>
            <a:normAutofit/>
          </a:bodyPr>
          <a:lstStyle/>
          <a:p>
            <a:r>
              <a:rPr lang="en-US" sz="4000" dirty="0"/>
              <a:t>Gain on Sale</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7–24</a:t>
            </a:r>
          </a:p>
        </p:txBody>
      </p:sp>
      <p:sp>
        <p:nvSpPr>
          <p:cNvPr id="14" name="Rounded Rectangle 13"/>
          <p:cNvSpPr/>
          <p:nvPr/>
        </p:nvSpPr>
        <p:spPr>
          <a:xfrm>
            <a:off x="973557" y="1876282"/>
            <a:ext cx="7399215" cy="1737360"/>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1124273" y="1858772"/>
            <a:ext cx="7681056" cy="1713289"/>
          </a:xfrm>
          <a:prstGeom prst="rect">
            <a:avLst/>
          </a:prstGeom>
          <a:noFill/>
        </p:spPr>
        <p:txBody>
          <a:bodyPr wrap="square" rtlCol="0">
            <a:spAutoFit/>
          </a:bodyPr>
          <a:lstStyle/>
          <a:p>
            <a:pPr>
              <a:lnSpc>
                <a:spcPct val="110000"/>
              </a:lnSpc>
              <a:tabLst>
                <a:tab pos="5656263" algn="r"/>
                <a:tab pos="6916738" algn="r"/>
              </a:tabLst>
            </a:pPr>
            <a:r>
              <a:rPr lang="en-US" sz="1600" dirty="0"/>
              <a:t>Sale amount 		$22,000</a:t>
            </a:r>
          </a:p>
          <a:p>
            <a:pPr>
              <a:lnSpc>
                <a:spcPct val="110000"/>
              </a:lnSpc>
              <a:tabLst>
                <a:tab pos="5656263" algn="r"/>
                <a:tab pos="6916738" algn="r"/>
              </a:tabLst>
            </a:pPr>
            <a:r>
              <a:rPr lang="en-US" sz="1600" dirty="0"/>
              <a:t>Less:</a:t>
            </a:r>
          </a:p>
          <a:p>
            <a:pPr>
              <a:lnSpc>
                <a:spcPct val="110000"/>
              </a:lnSpc>
              <a:tabLst>
                <a:tab pos="5656263" algn="r"/>
                <a:tab pos="6916738" algn="r"/>
              </a:tabLst>
            </a:pPr>
            <a:r>
              <a:rPr lang="en-US" sz="1600" dirty="0"/>
              <a:t>Original cost of the truck 	$40,000 </a:t>
            </a:r>
          </a:p>
          <a:p>
            <a:pPr>
              <a:lnSpc>
                <a:spcPct val="110000"/>
              </a:lnSpc>
              <a:tabLst>
                <a:tab pos="5656263" algn="r"/>
                <a:tab pos="6916738" algn="r"/>
              </a:tabLst>
            </a:pPr>
            <a:r>
              <a:rPr lang="en-US" sz="1600" dirty="0"/>
              <a:t>Less: Accumulated depreciation (3 years × $7,000/year) 	          (21,000)</a:t>
            </a:r>
          </a:p>
          <a:p>
            <a:pPr>
              <a:lnSpc>
                <a:spcPct val="110000"/>
              </a:lnSpc>
              <a:tabLst>
                <a:tab pos="5656263" algn="r"/>
                <a:tab pos="6916738" algn="r"/>
              </a:tabLst>
            </a:pPr>
            <a:r>
              <a:rPr lang="en-US" sz="1600" dirty="0"/>
              <a:t>   Book value at the end of year 3 		19,000</a:t>
            </a:r>
          </a:p>
          <a:p>
            <a:pPr>
              <a:lnSpc>
                <a:spcPct val="110000"/>
              </a:lnSpc>
              <a:tabLst>
                <a:tab pos="5656263" algn="r"/>
                <a:tab pos="6916738" algn="r"/>
              </a:tabLst>
            </a:pPr>
            <a:r>
              <a:rPr lang="en-US" sz="1600" b="1" dirty="0">
                <a:solidFill>
                  <a:srgbClr val="FF0000"/>
                </a:solidFill>
              </a:rPr>
              <a:t>Gain 		$ 3,000</a:t>
            </a:r>
          </a:p>
        </p:txBody>
      </p:sp>
      <p:cxnSp>
        <p:nvCxnSpPr>
          <p:cNvPr id="7" name="Straight Connector 6"/>
          <p:cNvCxnSpPr/>
          <p:nvPr/>
        </p:nvCxnSpPr>
        <p:spPr>
          <a:xfrm>
            <a:off x="7466718" y="324826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7466718" y="3486875"/>
            <a:ext cx="640080" cy="31739"/>
            <a:chOff x="2468880" y="4066004"/>
            <a:chExt cx="786300" cy="31739"/>
          </a:xfrm>
        </p:grpSpPr>
        <p:cxnSp>
          <p:nvCxnSpPr>
            <p:cNvPr id="9" name="Straight Connector 8"/>
            <p:cNvCxnSpPr/>
            <p:nvPr/>
          </p:nvCxnSpPr>
          <p:spPr>
            <a:xfrm>
              <a:off x="2468880" y="4066004"/>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468880" y="4097743"/>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6257725" y="2958221"/>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973557" y="4204423"/>
            <a:ext cx="8045078" cy="231230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TextBox 28"/>
          <p:cNvSpPr txBox="1">
            <a:spLocks noChangeArrowheads="1"/>
          </p:cNvSpPr>
          <p:nvPr/>
        </p:nvSpPr>
        <p:spPr bwMode="auto">
          <a:xfrm>
            <a:off x="1173936" y="4204423"/>
            <a:ext cx="7677510" cy="461665"/>
          </a:xfrm>
          <a:prstGeom prst="rect">
            <a:avLst/>
          </a:prstGeom>
          <a:noFill/>
          <a:ln w="9525">
            <a:noFill/>
            <a:miter lim="800000"/>
            <a:headEnd/>
            <a:tailEnd/>
          </a:ln>
        </p:spPr>
        <p:txBody>
          <a:bodyPr wrap="square">
            <a:spAutoFit/>
          </a:bodyPr>
          <a:lstStyle/>
          <a:p>
            <a:r>
              <a:rPr lang="en-US" sz="2400" b="1" dirty="0">
                <a:latin typeface="Calibri" pitchFamily="34" charset="0"/>
              </a:rPr>
              <a:t>			    								</a:t>
            </a:r>
            <a:r>
              <a:rPr lang="en-US" sz="2400" dirty="0">
                <a:latin typeface="Calibri" pitchFamily="34" charset="0"/>
              </a:rPr>
              <a:t>Debit		Credit</a:t>
            </a:r>
            <a:endParaRPr lang="en-US" sz="2400" dirty="0"/>
          </a:p>
        </p:txBody>
      </p:sp>
      <p:sp>
        <p:nvSpPr>
          <p:cNvPr id="30" name="TextBox 29"/>
          <p:cNvSpPr txBox="1">
            <a:spLocks noChangeArrowheads="1"/>
          </p:cNvSpPr>
          <p:nvPr/>
        </p:nvSpPr>
        <p:spPr bwMode="auto">
          <a:xfrm>
            <a:off x="1225556" y="4577738"/>
            <a:ext cx="7677510" cy="1938992"/>
          </a:xfrm>
          <a:prstGeom prst="rect">
            <a:avLst/>
          </a:prstGeom>
          <a:noFill/>
          <a:ln w="9525">
            <a:noFill/>
            <a:miter lim="800000"/>
            <a:headEnd/>
            <a:tailEnd/>
          </a:ln>
        </p:spPr>
        <p:txBody>
          <a:bodyPr wrap="square">
            <a:spAutoFit/>
          </a:bodyPr>
          <a:lstStyle/>
          <a:p>
            <a:r>
              <a:rPr lang="en-US" sz="2400" b="1" dirty="0">
                <a:latin typeface="Calibri" pitchFamily="34" charset="0"/>
              </a:rPr>
              <a:t>Cash</a:t>
            </a:r>
            <a:r>
              <a:rPr lang="en-US" sz="2400" dirty="0">
                <a:latin typeface="Calibri" pitchFamily="34" charset="0"/>
              </a:rPr>
              <a:t> …………………………………………………    </a:t>
            </a:r>
            <a:r>
              <a:rPr lang="en-US" sz="2400" b="1" dirty="0">
                <a:latin typeface="Calibri" pitchFamily="34" charset="0"/>
              </a:rPr>
              <a:t>22,000</a:t>
            </a:r>
          </a:p>
          <a:p>
            <a:r>
              <a:rPr lang="en-US" sz="2400" b="1" dirty="0">
                <a:latin typeface="Calibri" pitchFamily="34" charset="0"/>
              </a:rPr>
              <a:t>Accumulated Depreciation </a:t>
            </a:r>
            <a:r>
              <a:rPr lang="en-US" sz="2400" dirty="0">
                <a:latin typeface="Calibri" pitchFamily="34" charset="0"/>
              </a:rPr>
              <a:t>……………..    </a:t>
            </a:r>
            <a:r>
              <a:rPr lang="en-US" sz="2400" b="1" dirty="0">
                <a:latin typeface="Calibri" pitchFamily="34" charset="0"/>
              </a:rPr>
              <a:t> 21,000 </a:t>
            </a:r>
          </a:p>
          <a:p>
            <a:r>
              <a:rPr lang="en-US" sz="2400" b="1" dirty="0">
                <a:latin typeface="Calibri" pitchFamily="34" charset="0"/>
              </a:rPr>
              <a:t>       Equipment </a:t>
            </a:r>
            <a:r>
              <a:rPr lang="en-US" sz="2400" dirty="0">
                <a:latin typeface="Calibri" pitchFamily="34" charset="0"/>
              </a:rPr>
              <a:t> ………………………………..                         </a:t>
            </a:r>
            <a:r>
              <a:rPr lang="en-US" sz="2400" b="1" dirty="0">
                <a:latin typeface="Calibri" pitchFamily="34" charset="0"/>
              </a:rPr>
              <a:t>40,000</a:t>
            </a:r>
          </a:p>
          <a:p>
            <a:r>
              <a:rPr lang="en-US" sz="2400" b="1" dirty="0">
                <a:latin typeface="Calibri" pitchFamily="34" charset="0"/>
              </a:rPr>
              <a:t>       </a:t>
            </a:r>
            <a:r>
              <a:rPr lang="en-US" sz="2400" b="1" dirty="0">
                <a:solidFill>
                  <a:srgbClr val="FF0000"/>
                </a:solidFill>
                <a:latin typeface="Calibri" pitchFamily="34" charset="0"/>
              </a:rPr>
              <a:t>Gain</a:t>
            </a:r>
            <a:r>
              <a:rPr lang="en-US" sz="2400" b="1" dirty="0">
                <a:latin typeface="Calibri" pitchFamily="34" charset="0"/>
              </a:rPr>
              <a:t> </a:t>
            </a:r>
            <a:r>
              <a:rPr lang="en-US" sz="2400" dirty="0">
                <a:latin typeface="Calibri" pitchFamily="34" charset="0"/>
              </a:rPr>
              <a:t>…………………………………………..                            </a:t>
            </a:r>
            <a:r>
              <a:rPr lang="en-US" sz="2400" b="1" dirty="0">
                <a:solidFill>
                  <a:srgbClr val="FF0000"/>
                </a:solidFill>
                <a:latin typeface="Calibri" pitchFamily="34" charset="0"/>
              </a:rPr>
              <a:t>3,000</a:t>
            </a:r>
          </a:p>
          <a:p>
            <a:r>
              <a:rPr lang="en-US" sz="2400" i="1" dirty="0">
                <a:latin typeface="Calibri" pitchFamily="34" charset="0"/>
              </a:rPr>
              <a:t>	</a:t>
            </a:r>
            <a:r>
              <a:rPr lang="en-US" sz="2000" i="1" dirty="0">
                <a:latin typeface="Calibri" pitchFamily="34" charset="0"/>
              </a:rPr>
              <a:t>(Sell equipment for a gain)</a:t>
            </a:r>
            <a:r>
              <a:rPr lang="en-US" sz="2000" b="1" dirty="0">
                <a:latin typeface="Calibri" pitchFamily="34" charset="0"/>
              </a:rPr>
              <a:t>	</a:t>
            </a:r>
            <a:endParaRPr lang="en-US" sz="2000" b="1" u="sng" dirty="0"/>
          </a:p>
        </p:txBody>
      </p:sp>
      <p:cxnSp>
        <p:nvCxnSpPr>
          <p:cNvPr id="31" name="Straight Connector 30"/>
          <p:cNvCxnSpPr/>
          <p:nvPr/>
        </p:nvCxnSpPr>
        <p:spPr>
          <a:xfrm>
            <a:off x="6215584" y="4556730"/>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610274" y="4559433"/>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txBox="1">
            <a:spLocks/>
          </p:cNvSpPr>
          <p:nvPr/>
        </p:nvSpPr>
        <p:spPr>
          <a:xfrm>
            <a:off x="881296" y="1407170"/>
            <a:ext cx="8229600" cy="53035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t>Little King sells the truck at the end of Year 3 for $22,000.</a:t>
            </a:r>
          </a:p>
        </p:txBody>
      </p:sp>
      <p:sp>
        <p:nvSpPr>
          <p:cNvPr id="4" name="TextBox 3"/>
          <p:cNvSpPr txBox="1"/>
          <p:nvPr/>
        </p:nvSpPr>
        <p:spPr>
          <a:xfrm rot="21296222">
            <a:off x="105243" y="4080852"/>
            <a:ext cx="1736629" cy="646331"/>
          </a:xfrm>
          <a:prstGeom prst="rect">
            <a:avLst/>
          </a:prstGeom>
          <a:noFill/>
        </p:spPr>
        <p:txBody>
          <a:bodyPr wrap="none" rtlCol="0">
            <a:spAutoFit/>
          </a:bodyPr>
          <a:lstStyle/>
          <a:p>
            <a:r>
              <a:rPr lang="en-US" b="1" dirty="0">
                <a:solidFill>
                  <a:srgbClr val="00B050"/>
                </a:solidFill>
              </a:rPr>
              <a:t>Reduce account</a:t>
            </a:r>
          </a:p>
          <a:p>
            <a:r>
              <a:rPr lang="en-US" b="1" dirty="0">
                <a:solidFill>
                  <a:srgbClr val="00B050"/>
                </a:solidFill>
              </a:rPr>
              <a:t>balances to zero</a:t>
            </a:r>
          </a:p>
        </p:txBody>
      </p:sp>
      <p:sp>
        <p:nvSpPr>
          <p:cNvPr id="5" name="Freeform 4"/>
          <p:cNvSpPr/>
          <p:nvPr/>
        </p:nvSpPr>
        <p:spPr>
          <a:xfrm>
            <a:off x="739739" y="4746661"/>
            <a:ext cx="482886" cy="472611"/>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Freeform 18"/>
          <p:cNvSpPr/>
          <p:nvPr/>
        </p:nvSpPr>
        <p:spPr>
          <a:xfrm>
            <a:off x="603664" y="4746661"/>
            <a:ext cx="1122394" cy="760287"/>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Content Placeholder 2">
            <a:extLst>
              <a:ext uri="{FF2B5EF4-FFF2-40B4-BE49-F238E27FC236}">
                <a16:creationId xmlns:a16="http://schemas.microsoft.com/office/drawing/2014/main" id="{C26A7645-1015-4BD7-B9B5-7FC409F6B640}"/>
              </a:ext>
            </a:extLst>
          </p:cNvPr>
          <p:cNvSpPr txBox="1">
            <a:spLocks/>
          </p:cNvSpPr>
          <p:nvPr/>
        </p:nvSpPr>
        <p:spPr>
          <a:xfrm>
            <a:off x="914400" y="3635951"/>
            <a:ext cx="8229600" cy="53035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t>Little King records the sale as follows:</a:t>
            </a:r>
          </a:p>
        </p:txBody>
      </p:sp>
    </p:spTree>
    <p:extLst>
      <p:ext uri="{BB962C8B-B14F-4D97-AF65-F5344CB8AC3E}">
        <p14:creationId xmlns:p14="http://schemas.microsoft.com/office/powerpoint/2010/main" val="70731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Computation of the Cost of Land</a:t>
            </a:r>
          </a:p>
        </p:txBody>
      </p:sp>
      <p:sp>
        <p:nvSpPr>
          <p:cNvPr id="3" name="Text Placeholder 5"/>
          <p:cNvSpPr txBox="1">
            <a:spLocks/>
          </p:cNvSpPr>
          <p:nvPr/>
        </p:nvSpPr>
        <p:spPr>
          <a:xfrm>
            <a:off x="940070" y="366544"/>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a:t>
            </a:r>
          </a:p>
        </p:txBody>
      </p:sp>
      <p:sp>
        <p:nvSpPr>
          <p:cNvPr id="4" name="Rounded Rectangle 3"/>
          <p:cNvSpPr/>
          <p:nvPr/>
        </p:nvSpPr>
        <p:spPr>
          <a:xfrm>
            <a:off x="940070" y="1463040"/>
            <a:ext cx="7839182" cy="4206240"/>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168677" y="1552021"/>
            <a:ext cx="7610575" cy="4540923"/>
          </a:xfrm>
          <a:prstGeom prst="rect">
            <a:avLst/>
          </a:prstGeom>
          <a:noFill/>
        </p:spPr>
        <p:txBody>
          <a:bodyPr wrap="square" rtlCol="0">
            <a:spAutoFit/>
          </a:bodyPr>
          <a:lstStyle/>
          <a:p>
            <a:pPr>
              <a:lnSpc>
                <a:spcPct val="110000"/>
              </a:lnSpc>
              <a:tabLst>
                <a:tab pos="7140575" algn="r"/>
              </a:tabLst>
            </a:pPr>
            <a:r>
              <a:rPr lang="en-US" sz="2400" b="1" u="sng" dirty="0"/>
              <a:t>Costs necessary to get the land ready for use</a:t>
            </a:r>
          </a:p>
          <a:p>
            <a:pPr>
              <a:lnSpc>
                <a:spcPct val="110000"/>
              </a:lnSpc>
              <a:tabLst>
                <a:tab pos="7140575" algn="r"/>
              </a:tabLst>
            </a:pPr>
            <a:r>
              <a:rPr lang="en-US" sz="2400" dirty="0"/>
              <a:t>Purchase price of land (and existing building) 	$500,000</a:t>
            </a:r>
          </a:p>
          <a:p>
            <a:pPr>
              <a:lnSpc>
                <a:spcPct val="110000"/>
              </a:lnSpc>
              <a:tabLst>
                <a:tab pos="7140575" algn="r"/>
              </a:tabLst>
            </a:pPr>
            <a:r>
              <a:rPr lang="en-US" sz="2400" dirty="0"/>
              <a:t>Commissions to sales agent 	30,000</a:t>
            </a:r>
          </a:p>
          <a:p>
            <a:pPr>
              <a:lnSpc>
                <a:spcPct val="110000"/>
              </a:lnSpc>
              <a:tabLst>
                <a:tab pos="7140575" algn="r"/>
              </a:tabLst>
            </a:pPr>
            <a:r>
              <a:rPr lang="en-US" sz="2400" dirty="0"/>
              <a:t>Back property taxes (seller’s unpaid taxes)*	6,000</a:t>
            </a:r>
          </a:p>
          <a:p>
            <a:pPr>
              <a:lnSpc>
                <a:spcPct val="110000"/>
              </a:lnSpc>
              <a:tabLst>
                <a:tab pos="7140575" algn="r"/>
              </a:tabLst>
            </a:pPr>
            <a:r>
              <a:rPr lang="en-US" sz="2400" dirty="0"/>
              <a:t>Property taxes for the current year ($2,000)*                   </a:t>
            </a:r>
            <a:r>
              <a:rPr lang="en-US" sz="1800" b="0" i="0" u="none" strike="noStrike" baseline="0" dirty="0">
                <a:solidFill>
                  <a:srgbClr val="000000"/>
                </a:solidFill>
                <a:latin typeface="Proxima Nova"/>
              </a:rPr>
              <a:t>— 	</a:t>
            </a:r>
          </a:p>
          <a:p>
            <a:pPr>
              <a:lnSpc>
                <a:spcPct val="110000"/>
              </a:lnSpc>
              <a:tabLst>
                <a:tab pos="7140575" algn="r"/>
              </a:tabLst>
            </a:pPr>
            <a:r>
              <a:rPr lang="en-US" sz="2400" dirty="0"/>
              <a:t>Title insurance 	3,000</a:t>
            </a:r>
          </a:p>
          <a:p>
            <a:pPr>
              <a:lnSpc>
                <a:spcPct val="110000"/>
              </a:lnSpc>
              <a:tabLst>
                <a:tab pos="7140575" algn="r"/>
              </a:tabLst>
            </a:pPr>
            <a:r>
              <a:rPr lang="en-US" sz="2400" dirty="0"/>
              <a:t>Removing existing building 	50,000</a:t>
            </a:r>
          </a:p>
          <a:p>
            <a:pPr>
              <a:lnSpc>
                <a:spcPct val="110000"/>
              </a:lnSpc>
              <a:tabLst>
                <a:tab pos="7202488" algn="r"/>
              </a:tabLst>
            </a:pPr>
            <a:r>
              <a:rPr lang="en-US" sz="2400" dirty="0"/>
              <a:t>Less: Salvaged materials from existing building 	 (5,000)</a:t>
            </a:r>
          </a:p>
          <a:p>
            <a:pPr>
              <a:lnSpc>
                <a:spcPct val="110000"/>
              </a:lnSpc>
              <a:tabLst>
                <a:tab pos="7140575" algn="r"/>
              </a:tabLst>
            </a:pPr>
            <a:r>
              <a:rPr lang="en-US" sz="2400" dirty="0"/>
              <a:t>Leveling the land 	6,000</a:t>
            </a:r>
          </a:p>
          <a:p>
            <a:pPr>
              <a:lnSpc>
                <a:spcPct val="110000"/>
              </a:lnSpc>
              <a:tabLst>
                <a:tab pos="5657850" algn="r"/>
              </a:tabLst>
            </a:pPr>
            <a:r>
              <a:rPr lang="en-US" sz="2400" dirty="0"/>
              <a:t>    Total capitalized cost of land 		 $590,000</a:t>
            </a:r>
          </a:p>
          <a:p>
            <a:pPr>
              <a:lnSpc>
                <a:spcPct val="110000"/>
              </a:lnSpc>
              <a:tabLst>
                <a:tab pos="5657850" algn="r"/>
              </a:tabLst>
            </a:pPr>
            <a:r>
              <a:rPr lang="en-US" sz="2400" dirty="0"/>
              <a:t>	</a:t>
            </a:r>
          </a:p>
        </p:txBody>
      </p:sp>
      <p:grpSp>
        <p:nvGrpSpPr>
          <p:cNvPr id="15" name="Group 14"/>
          <p:cNvGrpSpPr/>
          <p:nvPr/>
        </p:nvGrpSpPr>
        <p:grpSpPr>
          <a:xfrm>
            <a:off x="7315706" y="5253949"/>
            <a:ext cx="1097280" cy="350602"/>
            <a:chOff x="6480848" y="4718779"/>
            <a:chExt cx="878610" cy="350602"/>
          </a:xfrm>
        </p:grpSpPr>
        <p:cxnSp>
          <p:nvCxnSpPr>
            <p:cNvPr id="8" name="Straight Connector 7"/>
            <p:cNvCxnSpPr/>
            <p:nvPr/>
          </p:nvCxnSpPr>
          <p:spPr>
            <a:xfrm>
              <a:off x="6480848" y="4718779"/>
              <a:ext cx="8786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6480848" y="5025577"/>
              <a:ext cx="8786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6480848" y="5069381"/>
              <a:ext cx="8786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DE6B77F5-0CD2-4C35-9F29-613FE5CAB910}"/>
              </a:ext>
            </a:extLst>
          </p:cNvPr>
          <p:cNvSpPr txBox="1"/>
          <p:nvPr/>
        </p:nvSpPr>
        <p:spPr>
          <a:xfrm>
            <a:off x="914399" y="5669280"/>
            <a:ext cx="7839182" cy="830997"/>
          </a:xfrm>
          <a:prstGeom prst="rect">
            <a:avLst/>
          </a:prstGeom>
          <a:noFill/>
        </p:spPr>
        <p:txBody>
          <a:bodyPr wrap="square">
            <a:spAutoFit/>
          </a:bodyPr>
          <a:lstStyle/>
          <a:p>
            <a:r>
              <a:rPr lang="en-US" sz="1600" b="0" i="0" u="none" strike="noStrike" baseline="0" dirty="0">
                <a:solidFill>
                  <a:srgbClr val="000000"/>
                </a:solidFill>
              </a:rPr>
              <a:t>*Property taxes paid for the seller’s unpaid taxes in previous years are necessary to get title clearance for the land. Any property taxes for the current period after the purchase are not included and instead expensed as incurred. </a:t>
            </a:r>
            <a:endParaRPr lang="en-US" sz="1600" dirty="0"/>
          </a:p>
        </p:txBody>
      </p:sp>
    </p:spTree>
    <p:extLst>
      <p:ext uri="{BB962C8B-B14F-4D97-AF65-F5344CB8AC3E}">
        <p14:creationId xmlns:p14="http://schemas.microsoft.com/office/powerpoint/2010/main" val="39000537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990261"/>
          </a:xfrm>
        </p:spPr>
        <p:txBody>
          <a:bodyPr>
            <a:normAutofit fontScale="92500" lnSpcReduction="10000"/>
          </a:bodyPr>
          <a:lstStyle/>
          <a:p>
            <a:r>
              <a:rPr lang="en-US" dirty="0"/>
              <a:t>Be careful not to combine the delivery truck ($40,000) and accumulated depreciation ($21,000) and credit the $19,000 difference to the Equipment account. </a:t>
            </a:r>
          </a:p>
          <a:p>
            <a:r>
              <a:rPr lang="en-US" dirty="0"/>
              <a:t>Instead, remove the delivery truck and accumulated depreciation from the accounting records separately. </a:t>
            </a:r>
          </a:p>
          <a:p>
            <a:r>
              <a:rPr lang="en-US" dirty="0"/>
              <a:t>Otherwise, the Equipment and the Accumulated Depreciation accounts will incorrectly have a remaining balance after the asset has been sold.</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80</a:t>
            </a:fld>
            <a:endParaRPr lang="en-US" dirty="0"/>
          </a:p>
        </p:txBody>
      </p:sp>
    </p:spTree>
    <p:extLst>
      <p:ext uri="{BB962C8B-B14F-4D97-AF65-F5344CB8AC3E}">
        <p14:creationId xmlns:p14="http://schemas.microsoft.com/office/powerpoint/2010/main" val="32928433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9048"/>
            <a:ext cx="8229600" cy="632070"/>
          </a:xfrm>
        </p:spPr>
        <p:txBody>
          <a:bodyPr>
            <a:normAutofit/>
          </a:bodyPr>
          <a:lstStyle/>
          <a:p>
            <a:r>
              <a:rPr lang="en-US" sz="4000" dirty="0"/>
              <a:t>Loss on Sale</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7–25</a:t>
            </a:r>
          </a:p>
        </p:txBody>
      </p:sp>
      <p:sp>
        <p:nvSpPr>
          <p:cNvPr id="14" name="Rounded Rectangle 13"/>
          <p:cNvSpPr/>
          <p:nvPr/>
        </p:nvSpPr>
        <p:spPr>
          <a:xfrm>
            <a:off x="973557" y="1876282"/>
            <a:ext cx="7399215" cy="1737360"/>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1124273" y="1858772"/>
            <a:ext cx="7681056" cy="1713289"/>
          </a:xfrm>
          <a:prstGeom prst="rect">
            <a:avLst/>
          </a:prstGeom>
          <a:noFill/>
        </p:spPr>
        <p:txBody>
          <a:bodyPr wrap="square" rtlCol="0">
            <a:spAutoFit/>
          </a:bodyPr>
          <a:lstStyle/>
          <a:p>
            <a:pPr>
              <a:lnSpc>
                <a:spcPct val="110000"/>
              </a:lnSpc>
              <a:tabLst>
                <a:tab pos="5656263" algn="r"/>
                <a:tab pos="6916738" algn="r"/>
              </a:tabLst>
            </a:pPr>
            <a:r>
              <a:rPr lang="en-US" sz="1600" dirty="0"/>
              <a:t>Sale amount 		$17,000</a:t>
            </a:r>
          </a:p>
          <a:p>
            <a:pPr>
              <a:lnSpc>
                <a:spcPct val="110000"/>
              </a:lnSpc>
              <a:tabLst>
                <a:tab pos="5656263" algn="r"/>
                <a:tab pos="6916738" algn="r"/>
              </a:tabLst>
            </a:pPr>
            <a:r>
              <a:rPr lang="en-US" sz="1600" dirty="0"/>
              <a:t>Less:</a:t>
            </a:r>
          </a:p>
          <a:p>
            <a:pPr>
              <a:lnSpc>
                <a:spcPct val="110000"/>
              </a:lnSpc>
              <a:tabLst>
                <a:tab pos="5656263" algn="r"/>
                <a:tab pos="6916738" algn="r"/>
              </a:tabLst>
            </a:pPr>
            <a:r>
              <a:rPr lang="en-US" sz="1600" dirty="0"/>
              <a:t>Original cost of the truck 	$40,000 </a:t>
            </a:r>
          </a:p>
          <a:p>
            <a:pPr>
              <a:lnSpc>
                <a:spcPct val="110000"/>
              </a:lnSpc>
              <a:tabLst>
                <a:tab pos="5656263" algn="r"/>
                <a:tab pos="6916738" algn="r"/>
              </a:tabLst>
            </a:pPr>
            <a:r>
              <a:rPr lang="en-US" sz="1600" dirty="0"/>
              <a:t>Less: Accumulated depreciation (3 years × $7,000/year) 	          (21,000)</a:t>
            </a:r>
          </a:p>
          <a:p>
            <a:pPr>
              <a:lnSpc>
                <a:spcPct val="110000"/>
              </a:lnSpc>
              <a:tabLst>
                <a:tab pos="5656263" algn="r"/>
                <a:tab pos="6916738" algn="r"/>
              </a:tabLst>
            </a:pPr>
            <a:r>
              <a:rPr lang="en-US" sz="1600" dirty="0"/>
              <a:t>   Book value at the end of year 3 		19,000</a:t>
            </a:r>
          </a:p>
          <a:p>
            <a:pPr>
              <a:lnSpc>
                <a:spcPct val="110000"/>
              </a:lnSpc>
              <a:tabLst>
                <a:tab pos="5656263" algn="r"/>
                <a:tab pos="6916738" algn="r"/>
              </a:tabLst>
            </a:pPr>
            <a:r>
              <a:rPr lang="en-US" sz="1600" b="1" dirty="0">
                <a:solidFill>
                  <a:srgbClr val="FF0000"/>
                </a:solidFill>
              </a:rPr>
              <a:t>Loss 		$(2,000)</a:t>
            </a:r>
          </a:p>
        </p:txBody>
      </p:sp>
      <p:cxnSp>
        <p:nvCxnSpPr>
          <p:cNvPr id="7" name="Straight Connector 6"/>
          <p:cNvCxnSpPr/>
          <p:nvPr/>
        </p:nvCxnSpPr>
        <p:spPr>
          <a:xfrm>
            <a:off x="7466718" y="3248260"/>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7466718" y="3498750"/>
            <a:ext cx="640080" cy="31739"/>
            <a:chOff x="2468880" y="4066004"/>
            <a:chExt cx="786300" cy="31739"/>
          </a:xfrm>
        </p:grpSpPr>
        <p:cxnSp>
          <p:nvCxnSpPr>
            <p:cNvPr id="9" name="Straight Connector 8"/>
            <p:cNvCxnSpPr/>
            <p:nvPr/>
          </p:nvCxnSpPr>
          <p:spPr>
            <a:xfrm>
              <a:off x="2468880" y="4066004"/>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468880" y="4097743"/>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6269604" y="2958221"/>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973557" y="4204423"/>
            <a:ext cx="8045078" cy="231230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TextBox 28"/>
          <p:cNvSpPr txBox="1">
            <a:spLocks noChangeArrowheads="1"/>
          </p:cNvSpPr>
          <p:nvPr/>
        </p:nvSpPr>
        <p:spPr bwMode="auto">
          <a:xfrm>
            <a:off x="1173936" y="4204423"/>
            <a:ext cx="7677510" cy="461665"/>
          </a:xfrm>
          <a:prstGeom prst="rect">
            <a:avLst/>
          </a:prstGeom>
          <a:noFill/>
          <a:ln w="9525">
            <a:noFill/>
            <a:miter lim="800000"/>
            <a:headEnd/>
            <a:tailEnd/>
          </a:ln>
        </p:spPr>
        <p:txBody>
          <a:bodyPr wrap="square">
            <a:spAutoFit/>
          </a:bodyPr>
          <a:lstStyle/>
          <a:p>
            <a:r>
              <a:rPr lang="en-US" sz="2400" b="1" dirty="0">
                <a:latin typeface="Calibri" pitchFamily="34" charset="0"/>
              </a:rPr>
              <a:t>			    								</a:t>
            </a:r>
            <a:r>
              <a:rPr lang="en-US" sz="2400" dirty="0">
                <a:latin typeface="Calibri" pitchFamily="34" charset="0"/>
              </a:rPr>
              <a:t>Debit		Credit</a:t>
            </a:r>
            <a:endParaRPr lang="en-US" sz="2400" dirty="0"/>
          </a:p>
        </p:txBody>
      </p:sp>
      <p:sp>
        <p:nvSpPr>
          <p:cNvPr id="30" name="TextBox 29"/>
          <p:cNvSpPr txBox="1">
            <a:spLocks noChangeArrowheads="1"/>
          </p:cNvSpPr>
          <p:nvPr/>
        </p:nvSpPr>
        <p:spPr bwMode="auto">
          <a:xfrm>
            <a:off x="1225556" y="4577738"/>
            <a:ext cx="7677510" cy="1938992"/>
          </a:xfrm>
          <a:prstGeom prst="rect">
            <a:avLst/>
          </a:prstGeom>
          <a:noFill/>
          <a:ln w="9525">
            <a:noFill/>
            <a:miter lim="800000"/>
            <a:headEnd/>
            <a:tailEnd/>
          </a:ln>
        </p:spPr>
        <p:txBody>
          <a:bodyPr wrap="square">
            <a:spAutoFit/>
          </a:bodyPr>
          <a:lstStyle/>
          <a:p>
            <a:r>
              <a:rPr lang="en-US" sz="2400" b="1" dirty="0">
                <a:latin typeface="Calibri" pitchFamily="34" charset="0"/>
              </a:rPr>
              <a:t>Cash</a:t>
            </a:r>
            <a:r>
              <a:rPr lang="en-US" sz="2400" dirty="0">
                <a:latin typeface="Calibri" pitchFamily="34" charset="0"/>
              </a:rPr>
              <a:t> …………………………………………………    </a:t>
            </a:r>
            <a:r>
              <a:rPr lang="en-US" sz="2400" b="1" dirty="0">
                <a:latin typeface="Calibri" pitchFamily="34" charset="0"/>
              </a:rPr>
              <a:t>17,000</a:t>
            </a:r>
          </a:p>
          <a:p>
            <a:r>
              <a:rPr lang="en-US" sz="2400" b="1" dirty="0">
                <a:latin typeface="Calibri" pitchFamily="34" charset="0"/>
              </a:rPr>
              <a:t>Accumulated Depreciation </a:t>
            </a:r>
            <a:r>
              <a:rPr lang="en-US" sz="2400" dirty="0">
                <a:latin typeface="Calibri" pitchFamily="34" charset="0"/>
              </a:rPr>
              <a:t>……………..    </a:t>
            </a:r>
            <a:r>
              <a:rPr lang="en-US" sz="2400" b="1" dirty="0">
                <a:latin typeface="Calibri" pitchFamily="34" charset="0"/>
              </a:rPr>
              <a:t> 21,000 </a:t>
            </a:r>
          </a:p>
          <a:p>
            <a:r>
              <a:rPr lang="en-US" sz="2400" b="1" dirty="0">
                <a:solidFill>
                  <a:srgbClr val="FF0000"/>
                </a:solidFill>
                <a:latin typeface="Calibri" pitchFamily="34" charset="0"/>
              </a:rPr>
              <a:t>Loss</a:t>
            </a:r>
            <a:r>
              <a:rPr lang="en-US" sz="2400" b="1" dirty="0">
                <a:latin typeface="Calibri" pitchFamily="34" charset="0"/>
              </a:rPr>
              <a:t> </a:t>
            </a:r>
            <a:r>
              <a:rPr lang="en-US" sz="2400" dirty="0">
                <a:latin typeface="Calibri" pitchFamily="34" charset="0"/>
              </a:rPr>
              <a:t>…………………………………………..              </a:t>
            </a:r>
            <a:r>
              <a:rPr lang="en-US" sz="2400" b="1" dirty="0">
                <a:solidFill>
                  <a:srgbClr val="FF0000"/>
                </a:solidFill>
                <a:latin typeface="Calibri" pitchFamily="34" charset="0"/>
              </a:rPr>
              <a:t>2,000</a:t>
            </a:r>
          </a:p>
          <a:p>
            <a:r>
              <a:rPr lang="en-US" sz="2400" b="1" dirty="0">
                <a:latin typeface="Calibri" pitchFamily="34" charset="0"/>
              </a:rPr>
              <a:t>	Equipment </a:t>
            </a:r>
            <a:r>
              <a:rPr lang="en-US" sz="2400" dirty="0">
                <a:latin typeface="Calibri" pitchFamily="34" charset="0"/>
              </a:rPr>
              <a:t> ………………………………..                         </a:t>
            </a:r>
            <a:r>
              <a:rPr lang="en-US" sz="2400" b="1" dirty="0">
                <a:latin typeface="Calibri" pitchFamily="34" charset="0"/>
              </a:rPr>
              <a:t>40,000</a:t>
            </a:r>
            <a:endParaRPr lang="en-US" sz="2400" b="1" dirty="0">
              <a:solidFill>
                <a:srgbClr val="FF0000"/>
              </a:solidFill>
              <a:latin typeface="Calibri" pitchFamily="34" charset="0"/>
            </a:endParaRPr>
          </a:p>
          <a:p>
            <a:r>
              <a:rPr lang="en-US" sz="2400" i="1" dirty="0">
                <a:latin typeface="Calibri" pitchFamily="34" charset="0"/>
              </a:rPr>
              <a:t>	</a:t>
            </a:r>
            <a:r>
              <a:rPr lang="en-US" sz="2000" i="1" dirty="0">
                <a:latin typeface="Calibri" pitchFamily="34" charset="0"/>
              </a:rPr>
              <a:t>(Sell equipment for a loss)</a:t>
            </a:r>
            <a:r>
              <a:rPr lang="en-US" sz="2000" b="1" dirty="0">
                <a:latin typeface="Calibri" pitchFamily="34" charset="0"/>
              </a:rPr>
              <a:t>	</a:t>
            </a:r>
            <a:endParaRPr lang="en-US" sz="2000" b="1" u="sng" dirty="0"/>
          </a:p>
        </p:txBody>
      </p:sp>
      <p:cxnSp>
        <p:nvCxnSpPr>
          <p:cNvPr id="31" name="Straight Connector 30"/>
          <p:cNvCxnSpPr/>
          <p:nvPr/>
        </p:nvCxnSpPr>
        <p:spPr>
          <a:xfrm>
            <a:off x="6215584" y="4556730"/>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610274" y="4559433"/>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txBox="1">
            <a:spLocks/>
          </p:cNvSpPr>
          <p:nvPr/>
        </p:nvSpPr>
        <p:spPr>
          <a:xfrm>
            <a:off x="881296" y="1407170"/>
            <a:ext cx="8229600" cy="53035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t>Little King sells the truck at the end of Year 3 for $17,000.</a:t>
            </a:r>
          </a:p>
        </p:txBody>
      </p:sp>
      <p:sp>
        <p:nvSpPr>
          <p:cNvPr id="4" name="TextBox 3"/>
          <p:cNvSpPr txBox="1"/>
          <p:nvPr/>
        </p:nvSpPr>
        <p:spPr>
          <a:xfrm rot="21296222">
            <a:off x="105243" y="4080852"/>
            <a:ext cx="1736629" cy="646331"/>
          </a:xfrm>
          <a:prstGeom prst="rect">
            <a:avLst/>
          </a:prstGeom>
          <a:noFill/>
        </p:spPr>
        <p:txBody>
          <a:bodyPr wrap="none" rtlCol="0">
            <a:spAutoFit/>
          </a:bodyPr>
          <a:lstStyle/>
          <a:p>
            <a:r>
              <a:rPr lang="en-US" b="1" dirty="0">
                <a:solidFill>
                  <a:srgbClr val="00B050"/>
                </a:solidFill>
              </a:rPr>
              <a:t>Reduce account</a:t>
            </a:r>
          </a:p>
          <a:p>
            <a:r>
              <a:rPr lang="en-US" b="1" dirty="0">
                <a:solidFill>
                  <a:srgbClr val="00B050"/>
                </a:solidFill>
              </a:rPr>
              <a:t>balances to zero</a:t>
            </a:r>
          </a:p>
        </p:txBody>
      </p:sp>
      <p:sp>
        <p:nvSpPr>
          <p:cNvPr id="5" name="Freeform 4"/>
          <p:cNvSpPr/>
          <p:nvPr/>
        </p:nvSpPr>
        <p:spPr>
          <a:xfrm>
            <a:off x="739739" y="4746661"/>
            <a:ext cx="482886" cy="472611"/>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Freeform 18"/>
          <p:cNvSpPr/>
          <p:nvPr/>
        </p:nvSpPr>
        <p:spPr>
          <a:xfrm>
            <a:off x="603664" y="4746661"/>
            <a:ext cx="1122394" cy="1118071"/>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Content Placeholder 2">
            <a:extLst>
              <a:ext uri="{FF2B5EF4-FFF2-40B4-BE49-F238E27FC236}">
                <a16:creationId xmlns:a16="http://schemas.microsoft.com/office/drawing/2014/main" id="{C26A7645-1015-4BD7-B9B5-7FC409F6B640}"/>
              </a:ext>
            </a:extLst>
          </p:cNvPr>
          <p:cNvSpPr txBox="1">
            <a:spLocks/>
          </p:cNvSpPr>
          <p:nvPr/>
        </p:nvSpPr>
        <p:spPr>
          <a:xfrm>
            <a:off x="914400" y="3635951"/>
            <a:ext cx="8229600" cy="53035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600" dirty="0"/>
              <a:t>Little King records the sale as follows:</a:t>
            </a:r>
          </a:p>
        </p:txBody>
      </p:sp>
    </p:spTree>
    <p:extLst>
      <p:ext uri="{BB962C8B-B14F-4D97-AF65-F5344CB8AC3E}">
        <p14:creationId xmlns:p14="http://schemas.microsoft.com/office/powerpoint/2010/main" val="2996422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9048"/>
            <a:ext cx="8229600" cy="632070"/>
          </a:xfrm>
        </p:spPr>
        <p:txBody>
          <a:bodyPr>
            <a:normAutofit/>
          </a:bodyPr>
          <a:lstStyle/>
          <a:p>
            <a:r>
              <a:rPr lang="en-US" sz="4000" dirty="0"/>
              <a:t>Retirement of Long-Terms Assets</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7–26</a:t>
            </a:r>
          </a:p>
        </p:txBody>
      </p:sp>
      <p:sp>
        <p:nvSpPr>
          <p:cNvPr id="14" name="Rounded Rectangle 13"/>
          <p:cNvSpPr/>
          <p:nvPr/>
        </p:nvSpPr>
        <p:spPr>
          <a:xfrm>
            <a:off x="973557" y="1876282"/>
            <a:ext cx="7399215" cy="1737360"/>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1222010" y="1882375"/>
            <a:ext cx="7681056" cy="1713289"/>
          </a:xfrm>
          <a:prstGeom prst="rect">
            <a:avLst/>
          </a:prstGeom>
          <a:noFill/>
        </p:spPr>
        <p:txBody>
          <a:bodyPr wrap="square" rtlCol="0">
            <a:spAutoFit/>
          </a:bodyPr>
          <a:lstStyle/>
          <a:p>
            <a:pPr>
              <a:lnSpc>
                <a:spcPct val="110000"/>
              </a:lnSpc>
              <a:tabLst>
                <a:tab pos="5656263" algn="r"/>
                <a:tab pos="6916738" algn="r"/>
              </a:tabLst>
            </a:pPr>
            <a:r>
              <a:rPr lang="en-US" sz="1600" dirty="0"/>
              <a:t>Sale amount 		$            0</a:t>
            </a:r>
          </a:p>
          <a:p>
            <a:pPr>
              <a:lnSpc>
                <a:spcPct val="110000"/>
              </a:lnSpc>
              <a:tabLst>
                <a:tab pos="5656263" algn="r"/>
                <a:tab pos="6916738" algn="r"/>
              </a:tabLst>
            </a:pPr>
            <a:r>
              <a:rPr lang="en-US" sz="1600" dirty="0"/>
              <a:t>Less:</a:t>
            </a:r>
          </a:p>
          <a:p>
            <a:pPr>
              <a:lnSpc>
                <a:spcPct val="110000"/>
              </a:lnSpc>
              <a:tabLst>
                <a:tab pos="5656263" algn="r"/>
                <a:tab pos="6916738" algn="r"/>
              </a:tabLst>
            </a:pPr>
            <a:r>
              <a:rPr lang="en-US" sz="1600" dirty="0"/>
              <a:t>Original cost of the truck 	$40,000 </a:t>
            </a:r>
          </a:p>
          <a:p>
            <a:pPr>
              <a:lnSpc>
                <a:spcPct val="110000"/>
              </a:lnSpc>
              <a:tabLst>
                <a:tab pos="5656263" algn="r"/>
                <a:tab pos="6916738" algn="r"/>
              </a:tabLst>
            </a:pPr>
            <a:r>
              <a:rPr lang="en-US" sz="1600" dirty="0"/>
              <a:t>Less: Accumulated depreciation (3 years × $7,000/year) 	          (21,000)</a:t>
            </a:r>
          </a:p>
          <a:p>
            <a:pPr>
              <a:lnSpc>
                <a:spcPct val="110000"/>
              </a:lnSpc>
              <a:tabLst>
                <a:tab pos="5656263" algn="r"/>
                <a:tab pos="6916738" algn="r"/>
              </a:tabLst>
            </a:pPr>
            <a:r>
              <a:rPr lang="en-US" sz="1600" dirty="0"/>
              <a:t>   Book value at the end of year 3 		19,000</a:t>
            </a:r>
          </a:p>
          <a:p>
            <a:pPr>
              <a:lnSpc>
                <a:spcPct val="110000"/>
              </a:lnSpc>
              <a:tabLst>
                <a:tab pos="5656263" algn="r"/>
                <a:tab pos="6916738" algn="r"/>
              </a:tabLst>
            </a:pPr>
            <a:r>
              <a:rPr lang="en-US" sz="1600" b="1" dirty="0">
                <a:solidFill>
                  <a:srgbClr val="FF0000"/>
                </a:solidFill>
              </a:rPr>
              <a:t>Loss 		$(19,000)</a:t>
            </a:r>
          </a:p>
        </p:txBody>
      </p:sp>
      <p:cxnSp>
        <p:nvCxnSpPr>
          <p:cNvPr id="7" name="Straight Connector 6"/>
          <p:cNvCxnSpPr/>
          <p:nvPr/>
        </p:nvCxnSpPr>
        <p:spPr>
          <a:xfrm>
            <a:off x="7466718" y="3188885"/>
            <a:ext cx="7431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7466718" y="3522500"/>
            <a:ext cx="743180" cy="31739"/>
            <a:chOff x="2468880" y="4066004"/>
            <a:chExt cx="786300" cy="31739"/>
          </a:xfrm>
        </p:grpSpPr>
        <p:cxnSp>
          <p:nvCxnSpPr>
            <p:cNvPr id="9" name="Straight Connector 8"/>
            <p:cNvCxnSpPr/>
            <p:nvPr/>
          </p:nvCxnSpPr>
          <p:spPr>
            <a:xfrm>
              <a:off x="2468880" y="4066004"/>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468880" y="4097743"/>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6370948" y="2958221"/>
            <a:ext cx="6400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973557" y="4204423"/>
            <a:ext cx="8045078" cy="2312307"/>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29" name="TextBox 28"/>
          <p:cNvSpPr txBox="1">
            <a:spLocks noChangeArrowheads="1"/>
          </p:cNvSpPr>
          <p:nvPr/>
        </p:nvSpPr>
        <p:spPr bwMode="auto">
          <a:xfrm>
            <a:off x="1173936" y="4204423"/>
            <a:ext cx="7677510" cy="461665"/>
          </a:xfrm>
          <a:prstGeom prst="rect">
            <a:avLst/>
          </a:prstGeom>
          <a:noFill/>
          <a:ln w="9525">
            <a:noFill/>
            <a:miter lim="800000"/>
            <a:headEnd/>
            <a:tailEnd/>
          </a:ln>
        </p:spPr>
        <p:txBody>
          <a:bodyPr wrap="square">
            <a:spAutoFit/>
          </a:bodyPr>
          <a:lstStyle/>
          <a:p>
            <a:r>
              <a:rPr lang="en-US" sz="2400" b="1" dirty="0">
                <a:latin typeface="Calibri" pitchFamily="34" charset="0"/>
              </a:rPr>
              <a:t>			    								</a:t>
            </a:r>
            <a:r>
              <a:rPr lang="en-US" sz="2400" dirty="0">
                <a:latin typeface="Calibri" pitchFamily="34" charset="0"/>
              </a:rPr>
              <a:t>Debit		Credit</a:t>
            </a:r>
            <a:endParaRPr lang="en-US" sz="2400" dirty="0"/>
          </a:p>
        </p:txBody>
      </p:sp>
      <p:sp>
        <p:nvSpPr>
          <p:cNvPr id="30" name="TextBox 29"/>
          <p:cNvSpPr txBox="1">
            <a:spLocks noChangeArrowheads="1"/>
          </p:cNvSpPr>
          <p:nvPr/>
        </p:nvSpPr>
        <p:spPr bwMode="auto">
          <a:xfrm>
            <a:off x="1225556" y="4577738"/>
            <a:ext cx="7677510" cy="1569660"/>
          </a:xfrm>
          <a:prstGeom prst="rect">
            <a:avLst/>
          </a:prstGeom>
          <a:noFill/>
          <a:ln w="9525">
            <a:noFill/>
            <a:miter lim="800000"/>
            <a:headEnd/>
            <a:tailEnd/>
          </a:ln>
        </p:spPr>
        <p:txBody>
          <a:bodyPr wrap="square">
            <a:spAutoFit/>
          </a:bodyPr>
          <a:lstStyle/>
          <a:p>
            <a:r>
              <a:rPr lang="en-US" sz="2400" b="1" dirty="0">
                <a:latin typeface="Calibri" pitchFamily="34" charset="0"/>
              </a:rPr>
              <a:t>Accumulated Depreciation </a:t>
            </a:r>
            <a:r>
              <a:rPr lang="en-US" sz="2400" dirty="0">
                <a:latin typeface="Calibri" pitchFamily="34" charset="0"/>
              </a:rPr>
              <a:t>……………..    </a:t>
            </a:r>
            <a:r>
              <a:rPr lang="en-US" sz="2400" b="1" dirty="0">
                <a:latin typeface="Calibri" pitchFamily="34" charset="0"/>
              </a:rPr>
              <a:t> 21,000 </a:t>
            </a:r>
          </a:p>
          <a:p>
            <a:r>
              <a:rPr lang="en-US" sz="2400" b="1" dirty="0">
                <a:solidFill>
                  <a:srgbClr val="FF0000"/>
                </a:solidFill>
                <a:latin typeface="Calibri" pitchFamily="34" charset="0"/>
              </a:rPr>
              <a:t>Loss</a:t>
            </a:r>
            <a:r>
              <a:rPr lang="en-US" sz="2400" b="1" dirty="0">
                <a:latin typeface="Calibri" pitchFamily="34" charset="0"/>
              </a:rPr>
              <a:t> </a:t>
            </a:r>
            <a:r>
              <a:rPr lang="en-US" sz="2400" dirty="0">
                <a:latin typeface="Calibri" pitchFamily="34" charset="0"/>
              </a:rPr>
              <a:t>…………………………………………..            </a:t>
            </a:r>
            <a:r>
              <a:rPr lang="en-US" sz="2400" b="1" dirty="0">
                <a:solidFill>
                  <a:srgbClr val="FF0000"/>
                </a:solidFill>
                <a:latin typeface="Calibri" pitchFamily="34" charset="0"/>
              </a:rPr>
              <a:t>19,000</a:t>
            </a:r>
          </a:p>
          <a:p>
            <a:r>
              <a:rPr lang="en-US" sz="2400" b="1" dirty="0">
                <a:latin typeface="Calibri" pitchFamily="34" charset="0"/>
              </a:rPr>
              <a:t>	Equipment </a:t>
            </a:r>
            <a:r>
              <a:rPr lang="en-US" sz="2400" dirty="0">
                <a:latin typeface="Calibri" pitchFamily="34" charset="0"/>
              </a:rPr>
              <a:t> ………………………………..                         </a:t>
            </a:r>
            <a:r>
              <a:rPr lang="en-US" sz="2400" b="1" dirty="0">
                <a:latin typeface="Calibri" pitchFamily="34" charset="0"/>
              </a:rPr>
              <a:t>40,000</a:t>
            </a:r>
            <a:endParaRPr lang="en-US" sz="2400" b="1" dirty="0">
              <a:solidFill>
                <a:srgbClr val="FF0000"/>
              </a:solidFill>
              <a:latin typeface="Calibri" pitchFamily="34" charset="0"/>
            </a:endParaRPr>
          </a:p>
          <a:p>
            <a:r>
              <a:rPr lang="en-US" sz="2400" i="1" dirty="0">
                <a:latin typeface="Calibri" pitchFamily="34" charset="0"/>
              </a:rPr>
              <a:t>	</a:t>
            </a:r>
            <a:r>
              <a:rPr lang="en-US" sz="2000" i="1" dirty="0">
                <a:latin typeface="Calibri" pitchFamily="34" charset="0"/>
              </a:rPr>
              <a:t>(Retire equipment for a loss)</a:t>
            </a:r>
            <a:r>
              <a:rPr lang="en-US" sz="2000" b="1" dirty="0">
                <a:latin typeface="Calibri" pitchFamily="34" charset="0"/>
              </a:rPr>
              <a:t>	</a:t>
            </a:r>
            <a:endParaRPr lang="en-US" sz="2000" b="1" u="sng" dirty="0"/>
          </a:p>
        </p:txBody>
      </p:sp>
      <p:cxnSp>
        <p:nvCxnSpPr>
          <p:cNvPr id="31" name="Straight Connector 30"/>
          <p:cNvCxnSpPr/>
          <p:nvPr/>
        </p:nvCxnSpPr>
        <p:spPr>
          <a:xfrm>
            <a:off x="6215584" y="4556730"/>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7610274" y="4559433"/>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txBox="1">
            <a:spLocks/>
          </p:cNvSpPr>
          <p:nvPr/>
        </p:nvSpPr>
        <p:spPr>
          <a:xfrm>
            <a:off x="881296" y="1407170"/>
            <a:ext cx="8229600" cy="53035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t>Little King’s truck is totaled in an accident at the end of year 3.</a:t>
            </a:r>
            <a:r>
              <a:rPr lang="en-US" sz="2600" dirty="0"/>
              <a:t> </a:t>
            </a:r>
          </a:p>
        </p:txBody>
      </p:sp>
      <p:sp>
        <p:nvSpPr>
          <p:cNvPr id="4" name="TextBox 3"/>
          <p:cNvSpPr txBox="1"/>
          <p:nvPr/>
        </p:nvSpPr>
        <p:spPr>
          <a:xfrm rot="21296222">
            <a:off x="105243" y="4080852"/>
            <a:ext cx="1736629" cy="646331"/>
          </a:xfrm>
          <a:prstGeom prst="rect">
            <a:avLst/>
          </a:prstGeom>
          <a:noFill/>
        </p:spPr>
        <p:txBody>
          <a:bodyPr wrap="none" rtlCol="0">
            <a:spAutoFit/>
          </a:bodyPr>
          <a:lstStyle/>
          <a:p>
            <a:r>
              <a:rPr lang="en-US" b="1" dirty="0">
                <a:solidFill>
                  <a:srgbClr val="00B050"/>
                </a:solidFill>
              </a:rPr>
              <a:t>Reduce account</a:t>
            </a:r>
          </a:p>
          <a:p>
            <a:r>
              <a:rPr lang="en-US" b="1" dirty="0">
                <a:solidFill>
                  <a:srgbClr val="00B050"/>
                </a:solidFill>
              </a:rPr>
              <a:t>balances to zero</a:t>
            </a:r>
          </a:p>
        </p:txBody>
      </p:sp>
      <p:sp>
        <p:nvSpPr>
          <p:cNvPr id="5" name="Freeform 4"/>
          <p:cNvSpPr/>
          <p:nvPr/>
        </p:nvSpPr>
        <p:spPr>
          <a:xfrm>
            <a:off x="739738" y="4746661"/>
            <a:ext cx="637799" cy="55891"/>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Freeform 18"/>
          <p:cNvSpPr/>
          <p:nvPr/>
        </p:nvSpPr>
        <p:spPr>
          <a:xfrm>
            <a:off x="739737" y="4783130"/>
            <a:ext cx="1017437" cy="797069"/>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Content Placeholder 2">
            <a:extLst>
              <a:ext uri="{FF2B5EF4-FFF2-40B4-BE49-F238E27FC236}">
                <a16:creationId xmlns:a16="http://schemas.microsoft.com/office/drawing/2014/main" id="{C26A7645-1015-4BD7-B9B5-7FC409F6B640}"/>
              </a:ext>
            </a:extLst>
          </p:cNvPr>
          <p:cNvSpPr txBox="1">
            <a:spLocks/>
          </p:cNvSpPr>
          <p:nvPr/>
        </p:nvSpPr>
        <p:spPr>
          <a:xfrm>
            <a:off x="914400" y="3671576"/>
            <a:ext cx="8229600" cy="530358"/>
          </a:xfrm>
          <a:prstGeom prst="rect">
            <a:avLst/>
          </a:prstGeom>
        </p:spPr>
        <p:txBody>
          <a:bodyPr/>
          <a:lstStyle>
            <a:lvl1pPr marL="342900" indent="-342900" algn="l" defTabSz="457200" rtl="0" eaLnBrk="1" latinLnBrk="0" hangingPunct="1">
              <a:spcBef>
                <a:spcPct val="20000"/>
              </a:spcBef>
              <a:buFont typeface="Arial"/>
              <a:buChar char="•"/>
              <a:defRPr sz="3200" kern="1200">
                <a:solidFill>
                  <a:srgbClr val="1D5F76"/>
                </a:solidFill>
                <a:latin typeface="+mn-lt"/>
                <a:ea typeface="+mn-ea"/>
                <a:cs typeface="+mn-cs"/>
              </a:defRPr>
            </a:lvl1pPr>
            <a:lvl2pPr marL="742950" indent="-285750" algn="l" defTabSz="457200" rtl="0" eaLnBrk="1" latinLnBrk="0" hangingPunct="1">
              <a:spcBef>
                <a:spcPct val="20000"/>
              </a:spcBef>
              <a:buSzPct val="50000"/>
              <a:buFont typeface="Wingdings" charset="2"/>
              <a:buChar char="q"/>
              <a:defRPr sz="2800" kern="1200">
                <a:solidFill>
                  <a:srgbClr val="1D5F76"/>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1D5F76"/>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1D5F7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1D5F76"/>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500" dirty="0"/>
              <a:t>Little King records the loss on retirement as follows:</a:t>
            </a:r>
          </a:p>
        </p:txBody>
      </p:sp>
    </p:spTree>
    <p:extLst>
      <p:ext uri="{BB962C8B-B14F-4D97-AF65-F5344CB8AC3E}">
        <p14:creationId xmlns:p14="http://schemas.microsoft.com/office/powerpoint/2010/main" val="31133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9"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406640" cy="4432716"/>
          </a:xfrm>
        </p:spPr>
        <p:txBody>
          <a:bodyPr>
            <a:normAutofit/>
          </a:bodyPr>
          <a:lstStyle/>
          <a:p>
            <a:pPr marL="0" indent="0">
              <a:buNone/>
            </a:pPr>
            <a:r>
              <a:rPr lang="en-US" sz="2800" dirty="0"/>
              <a:t>Jacobi Landscaping sold lawn equipment for $7,000. The equipment was originally purchased for $20,000, and depreciation through the date of sale totaled $15,000. What is the amount of the gain (or loss) on the sale?</a:t>
            </a:r>
          </a:p>
          <a:p>
            <a:pPr>
              <a:buAutoNum type="alphaLcPeriod"/>
            </a:pPr>
            <a:r>
              <a:rPr lang="en-US" sz="2800" dirty="0"/>
              <a:t>$13,000</a:t>
            </a:r>
          </a:p>
          <a:p>
            <a:pPr>
              <a:buAutoNum type="alphaLcPeriod"/>
            </a:pPr>
            <a:r>
              <a:rPr lang="en-US" sz="2800" dirty="0"/>
              <a:t>$8,000 </a:t>
            </a:r>
          </a:p>
          <a:p>
            <a:pPr>
              <a:buAutoNum type="alphaLcPeriod"/>
            </a:pPr>
            <a:r>
              <a:rPr lang="en-US" sz="2800" dirty="0"/>
              <a:t>$(2,000)</a:t>
            </a:r>
          </a:p>
          <a:p>
            <a:pPr>
              <a:buAutoNum type="alphaLcPeriod"/>
            </a:pPr>
            <a:r>
              <a:rPr lang="en-US" sz="2800" dirty="0"/>
              <a:t>$2,000</a:t>
            </a:r>
          </a:p>
        </p:txBody>
      </p:sp>
      <p:sp>
        <p:nvSpPr>
          <p:cNvPr id="4" name="Title 3"/>
          <p:cNvSpPr>
            <a:spLocks noGrp="1"/>
          </p:cNvSpPr>
          <p:nvPr>
            <p:ph type="title"/>
          </p:nvPr>
        </p:nvSpPr>
        <p:spPr>
          <a:xfrm>
            <a:off x="936943" y="372260"/>
            <a:ext cx="7922577" cy="799257"/>
          </a:xfrm>
        </p:spPr>
        <p:txBody>
          <a:bodyPr/>
          <a:lstStyle/>
          <a:p>
            <a:r>
              <a:rPr lang="en-US" dirty="0"/>
              <a:t>Concept Check 7–7</a:t>
            </a:r>
          </a:p>
        </p:txBody>
      </p:sp>
      <p:sp>
        <p:nvSpPr>
          <p:cNvPr id="6" name="Oval 5"/>
          <p:cNvSpPr/>
          <p:nvPr/>
        </p:nvSpPr>
        <p:spPr bwMode="auto">
          <a:xfrm>
            <a:off x="852272" y="5047406"/>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83</a:t>
            </a:fld>
            <a:endParaRPr lang="en-US" dirty="0"/>
          </a:p>
        </p:txBody>
      </p:sp>
      <p:graphicFrame>
        <p:nvGraphicFramePr>
          <p:cNvPr id="2" name="Table 1">
            <a:extLst>
              <a:ext uri="{FF2B5EF4-FFF2-40B4-BE49-F238E27FC236}">
                <a16:creationId xmlns:a16="http://schemas.microsoft.com/office/drawing/2014/main" id="{45D52120-9919-4B91-96B2-3D23F6A99D05}"/>
              </a:ext>
            </a:extLst>
          </p:cNvPr>
          <p:cNvGraphicFramePr>
            <a:graphicFrameLocks noGrp="1"/>
          </p:cNvGraphicFramePr>
          <p:nvPr>
            <p:extLst>
              <p:ext uri="{D42A27DB-BD31-4B8C-83A1-F6EECF244321}">
                <p14:modId xmlns:p14="http://schemas.microsoft.com/office/powerpoint/2010/main" val="3483683907"/>
              </p:ext>
            </p:extLst>
          </p:nvPr>
        </p:nvGraphicFramePr>
        <p:xfrm>
          <a:off x="2992700" y="4204786"/>
          <a:ext cx="5486400" cy="2011680"/>
        </p:xfrm>
        <a:graphic>
          <a:graphicData uri="http://schemas.openxmlformats.org/drawingml/2006/table">
            <a:tbl>
              <a:tblPr firstRow="1" firstCol="1" lastRow="1" lastCol="1" bandRow="1" bandCol="1">
                <a:tableStyleId>{2D5ABB26-0587-4C30-8999-92F81FD0307C}</a:tableStyleId>
              </a:tblPr>
              <a:tblGrid>
                <a:gridCol w="3108960">
                  <a:extLst>
                    <a:ext uri="{9D8B030D-6E8A-4147-A177-3AD203B41FA5}">
                      <a16:colId xmlns:a16="http://schemas.microsoft.com/office/drawing/2014/main" val="1796064370"/>
                    </a:ext>
                  </a:extLst>
                </a:gridCol>
                <a:gridCol w="1188720">
                  <a:extLst>
                    <a:ext uri="{9D8B030D-6E8A-4147-A177-3AD203B41FA5}">
                      <a16:colId xmlns:a16="http://schemas.microsoft.com/office/drawing/2014/main" val="500256760"/>
                    </a:ext>
                  </a:extLst>
                </a:gridCol>
                <a:gridCol w="1188720">
                  <a:extLst>
                    <a:ext uri="{9D8B030D-6E8A-4147-A177-3AD203B41FA5}">
                      <a16:colId xmlns:a16="http://schemas.microsoft.com/office/drawing/2014/main" val="3983460663"/>
                    </a:ext>
                  </a:extLst>
                </a:gridCol>
              </a:tblGrid>
              <a:tr h="303462">
                <a:tc>
                  <a:txBody>
                    <a:bodyPr/>
                    <a:lstStyle/>
                    <a:p>
                      <a:pPr marL="0" marR="0">
                        <a:spcBef>
                          <a:spcPts val="0"/>
                        </a:spcBef>
                        <a:spcAft>
                          <a:spcPts val="0"/>
                        </a:spcAft>
                      </a:pPr>
                      <a:r>
                        <a:rPr lang="en-US" sz="2200" dirty="0">
                          <a:effectLst/>
                        </a:rPr>
                        <a:t>Sale amount</a:t>
                      </a:r>
                      <a:endParaRPr lang="en-US" sz="2200" dirty="0">
                        <a:effectLst/>
                        <a:latin typeface="Times" panose="02020603050405020304" pitchFamily="18" charset="0"/>
                        <a:ea typeface="+mn-ea"/>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FFFCC"/>
                    </a:solidFill>
                  </a:tcPr>
                </a:tc>
                <a:tc>
                  <a:txBody>
                    <a:bodyPr/>
                    <a:lstStyle/>
                    <a:p>
                      <a:pPr marL="0" marR="0" algn="r">
                        <a:spcBef>
                          <a:spcPts val="0"/>
                        </a:spcBef>
                        <a:spcAft>
                          <a:spcPts val="0"/>
                        </a:spcAft>
                      </a:pPr>
                      <a:r>
                        <a:rPr lang="en-US" sz="2200" dirty="0">
                          <a:effectLst/>
                        </a:rPr>
                        <a:t>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T w="12700" cap="flat" cmpd="sng" algn="ctr">
                      <a:solidFill>
                        <a:schemeClr val="tx1"/>
                      </a:solidFill>
                      <a:prstDash val="solid"/>
                      <a:round/>
                      <a:headEnd type="none" w="med" len="med"/>
                      <a:tailEnd type="none" w="med" len="med"/>
                    </a:lnT>
                    <a:solidFill>
                      <a:srgbClr val="FFFFCC"/>
                    </a:solidFill>
                  </a:tcPr>
                </a:tc>
                <a:tc>
                  <a:txBody>
                    <a:bodyPr/>
                    <a:lstStyle/>
                    <a:p>
                      <a:pPr marL="0" marR="0" algn="r">
                        <a:spcBef>
                          <a:spcPts val="0"/>
                        </a:spcBef>
                        <a:spcAft>
                          <a:spcPts val="0"/>
                        </a:spcAft>
                      </a:pPr>
                      <a:r>
                        <a:rPr lang="en-US" sz="2200" dirty="0">
                          <a:effectLst/>
                        </a:rPr>
                        <a:t> $7,000</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FFCC"/>
                    </a:solidFill>
                  </a:tcPr>
                </a:tc>
                <a:extLst>
                  <a:ext uri="{0D108BD9-81ED-4DB2-BD59-A6C34878D82A}">
                    <a16:rowId xmlns:a16="http://schemas.microsoft.com/office/drawing/2014/main" val="2131172889"/>
                  </a:ext>
                </a:extLst>
              </a:tr>
              <a:tr h="303462">
                <a:tc>
                  <a:txBody>
                    <a:bodyPr/>
                    <a:lstStyle/>
                    <a:p>
                      <a:pPr marL="0" marR="0">
                        <a:spcBef>
                          <a:spcPts val="0"/>
                        </a:spcBef>
                        <a:spcAft>
                          <a:spcPts val="0"/>
                        </a:spcAft>
                      </a:pPr>
                      <a:r>
                        <a:rPr lang="en-US" sz="2200" dirty="0">
                          <a:effectLst/>
                        </a:rPr>
                        <a:t>Less:</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FFFFCC"/>
                    </a:solidFill>
                  </a:tcPr>
                </a:tc>
                <a:tc>
                  <a:txBody>
                    <a:bodyPr/>
                    <a:lstStyle/>
                    <a:p>
                      <a:pPr marL="0" marR="0" algn="r">
                        <a:spcBef>
                          <a:spcPts val="0"/>
                        </a:spcBef>
                        <a:spcAft>
                          <a:spcPts val="0"/>
                        </a:spcAft>
                      </a:pPr>
                      <a:r>
                        <a:rPr lang="en-US" sz="2200" dirty="0">
                          <a:effectLst/>
                        </a:rPr>
                        <a:t>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CC"/>
                    </a:solidFill>
                  </a:tcPr>
                </a:tc>
                <a:tc>
                  <a:txBody>
                    <a:bodyPr/>
                    <a:lstStyle/>
                    <a:p>
                      <a:pPr marL="0" marR="0" algn="r">
                        <a:spcBef>
                          <a:spcPts val="0"/>
                        </a:spcBef>
                        <a:spcAft>
                          <a:spcPts val="0"/>
                        </a:spcAft>
                      </a:pPr>
                      <a:r>
                        <a:rPr lang="en-US" sz="2200" dirty="0">
                          <a:effectLst/>
                        </a:rPr>
                        <a:t>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2233399847"/>
                  </a:ext>
                </a:extLst>
              </a:tr>
              <a:tr h="303462">
                <a:tc>
                  <a:txBody>
                    <a:bodyPr/>
                    <a:lstStyle/>
                    <a:p>
                      <a:pPr marL="0" marR="0">
                        <a:spcBef>
                          <a:spcPts val="0"/>
                        </a:spcBef>
                        <a:spcAft>
                          <a:spcPts val="0"/>
                        </a:spcAft>
                      </a:pPr>
                      <a:r>
                        <a:rPr lang="en-US" sz="2200" dirty="0">
                          <a:effectLst/>
                        </a:rPr>
                        <a:t>Cost of equipment</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FFFFCC"/>
                    </a:solidFill>
                  </a:tcPr>
                </a:tc>
                <a:tc>
                  <a:txBody>
                    <a:bodyPr/>
                    <a:lstStyle/>
                    <a:p>
                      <a:pPr marL="0" marR="69850" algn="r">
                        <a:spcBef>
                          <a:spcPts val="0"/>
                        </a:spcBef>
                        <a:spcAft>
                          <a:spcPts val="0"/>
                        </a:spcAft>
                      </a:pPr>
                      <a:r>
                        <a:rPr lang="en-US" sz="2200" dirty="0">
                          <a:effectLst/>
                        </a:rPr>
                        <a:t>$20,000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CC"/>
                    </a:solidFill>
                  </a:tcPr>
                </a:tc>
                <a:tc>
                  <a:txBody>
                    <a:bodyPr/>
                    <a:lstStyle/>
                    <a:p>
                      <a:pPr marL="0" marR="0" algn="r">
                        <a:spcBef>
                          <a:spcPts val="0"/>
                        </a:spcBef>
                        <a:spcAft>
                          <a:spcPts val="0"/>
                        </a:spcAft>
                      </a:pPr>
                      <a:r>
                        <a:rPr lang="en-US" sz="2200" dirty="0">
                          <a:effectLst/>
                        </a:rPr>
                        <a:t>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3158392647"/>
                  </a:ext>
                </a:extLst>
              </a:tr>
              <a:tr h="303462">
                <a:tc>
                  <a:txBody>
                    <a:bodyPr/>
                    <a:lstStyle/>
                    <a:p>
                      <a:pPr marL="0" marR="0">
                        <a:spcBef>
                          <a:spcPts val="0"/>
                        </a:spcBef>
                        <a:spcAft>
                          <a:spcPts val="0"/>
                        </a:spcAft>
                      </a:pPr>
                      <a:r>
                        <a:rPr lang="en-US" sz="2200" dirty="0">
                          <a:effectLst/>
                        </a:rPr>
                        <a:t>Less: Accum. Deprecation</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FFFFCC"/>
                    </a:solidFill>
                  </a:tcPr>
                </a:tc>
                <a:tc>
                  <a:txBody>
                    <a:bodyPr/>
                    <a:lstStyle/>
                    <a:p>
                      <a:pPr marL="0" marR="0" algn="r">
                        <a:spcBef>
                          <a:spcPts val="0"/>
                        </a:spcBef>
                        <a:spcAft>
                          <a:spcPts val="0"/>
                        </a:spcAft>
                      </a:pPr>
                      <a:r>
                        <a:rPr lang="en-US" sz="2200" u="sng" dirty="0">
                          <a:effectLst/>
                        </a:rPr>
                        <a:t> (15,000)</a:t>
                      </a:r>
                      <a:endParaRPr lang="en-US" sz="2200" u="sng"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CC"/>
                    </a:solidFill>
                  </a:tcPr>
                </a:tc>
                <a:tc>
                  <a:txBody>
                    <a:bodyPr/>
                    <a:lstStyle/>
                    <a:p>
                      <a:pPr marL="0" marR="0" algn="r">
                        <a:spcBef>
                          <a:spcPts val="0"/>
                        </a:spcBef>
                        <a:spcAft>
                          <a:spcPts val="0"/>
                        </a:spcAft>
                      </a:pPr>
                      <a:r>
                        <a:rPr lang="en-US" sz="2200" dirty="0">
                          <a:effectLst/>
                        </a:rPr>
                        <a:t>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3584344289"/>
                  </a:ext>
                </a:extLst>
              </a:tr>
              <a:tr h="303462">
                <a:tc>
                  <a:txBody>
                    <a:bodyPr/>
                    <a:lstStyle/>
                    <a:p>
                      <a:pPr marL="228600" marR="0">
                        <a:spcBef>
                          <a:spcPts val="0"/>
                        </a:spcBef>
                        <a:spcAft>
                          <a:spcPts val="0"/>
                        </a:spcAft>
                      </a:pPr>
                      <a:r>
                        <a:rPr lang="en-US" sz="2200" dirty="0">
                          <a:effectLst/>
                        </a:rPr>
                        <a:t>Book value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solidFill>
                      <a:srgbClr val="FFFFCC"/>
                    </a:solidFill>
                  </a:tcPr>
                </a:tc>
                <a:tc>
                  <a:txBody>
                    <a:bodyPr/>
                    <a:lstStyle/>
                    <a:p>
                      <a:pPr marL="0" marR="0" algn="r">
                        <a:spcBef>
                          <a:spcPts val="0"/>
                        </a:spcBef>
                        <a:spcAft>
                          <a:spcPts val="0"/>
                        </a:spcAft>
                      </a:pPr>
                      <a:r>
                        <a:rPr lang="en-US" sz="2200" dirty="0">
                          <a:effectLst/>
                        </a:rPr>
                        <a:t>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rgbClr val="FFFFCC"/>
                    </a:solidFill>
                  </a:tcPr>
                </a:tc>
                <a:tc>
                  <a:txBody>
                    <a:bodyPr/>
                    <a:lstStyle/>
                    <a:p>
                      <a:pPr marL="0" marR="0" algn="r">
                        <a:spcBef>
                          <a:spcPts val="0"/>
                        </a:spcBef>
                        <a:spcAft>
                          <a:spcPts val="0"/>
                        </a:spcAft>
                      </a:pPr>
                      <a:r>
                        <a:rPr lang="en-US" sz="2200" dirty="0">
                          <a:effectLst/>
                        </a:rPr>
                        <a:t>   </a:t>
                      </a:r>
                      <a:r>
                        <a:rPr lang="en-US" sz="2200" u="sng" dirty="0">
                          <a:effectLst/>
                        </a:rPr>
                        <a:t>  5,000</a:t>
                      </a:r>
                      <a:endParaRPr lang="en-US" sz="2200" u="sng"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solidFill>
                      <a:srgbClr val="FFFFCC"/>
                    </a:solidFill>
                  </a:tcPr>
                </a:tc>
                <a:extLst>
                  <a:ext uri="{0D108BD9-81ED-4DB2-BD59-A6C34878D82A}">
                    <a16:rowId xmlns:a16="http://schemas.microsoft.com/office/drawing/2014/main" val="4103726425"/>
                  </a:ext>
                </a:extLst>
              </a:tr>
              <a:tr h="303462">
                <a:tc>
                  <a:txBody>
                    <a:bodyPr/>
                    <a:lstStyle/>
                    <a:p>
                      <a:pPr marL="0" marR="0">
                        <a:spcBef>
                          <a:spcPts val="0"/>
                        </a:spcBef>
                        <a:spcAft>
                          <a:spcPts val="0"/>
                        </a:spcAft>
                      </a:pPr>
                      <a:r>
                        <a:rPr lang="en-US" sz="2200" dirty="0">
                          <a:effectLst/>
                        </a:rPr>
                        <a:t>Gain on sale</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2200" dirty="0">
                          <a:effectLst/>
                        </a:rPr>
                        <a:t> </a:t>
                      </a:r>
                      <a:endParaRPr lang="en-US" sz="22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B w="12700" cap="flat" cmpd="sng" algn="ctr">
                      <a:solidFill>
                        <a:schemeClr val="tx1"/>
                      </a:solidFill>
                      <a:prstDash val="solid"/>
                      <a:round/>
                      <a:headEnd type="none" w="med" len="med"/>
                      <a:tailEnd type="none" w="med" len="med"/>
                    </a:lnB>
                    <a:solidFill>
                      <a:srgbClr val="FFFFCC"/>
                    </a:solidFill>
                  </a:tcPr>
                </a:tc>
                <a:tc>
                  <a:txBody>
                    <a:bodyPr/>
                    <a:lstStyle/>
                    <a:p>
                      <a:pPr marL="0" marR="0" algn="r">
                        <a:spcBef>
                          <a:spcPts val="0"/>
                        </a:spcBef>
                        <a:spcAft>
                          <a:spcPts val="0"/>
                        </a:spcAft>
                      </a:pPr>
                      <a:r>
                        <a:rPr lang="en-US" sz="2200" dirty="0">
                          <a:effectLst/>
                        </a:rPr>
                        <a:t> </a:t>
                      </a:r>
                      <a:r>
                        <a:rPr lang="en-US" sz="2200" u="dbl" baseline="0" dirty="0">
                          <a:effectLst/>
                        </a:rPr>
                        <a:t>$2,000</a:t>
                      </a:r>
                      <a:endParaRPr lang="en-US" sz="2200" u="dbl" baseline="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val="3486972520"/>
                  </a:ext>
                </a:extLst>
              </a:tr>
            </a:tbl>
          </a:graphicData>
        </a:graphic>
      </p:graphicFrame>
    </p:spTree>
    <p:extLst>
      <p:ext uri="{BB962C8B-B14F-4D97-AF65-F5344CB8AC3E}">
        <p14:creationId xmlns:p14="http://schemas.microsoft.com/office/powerpoint/2010/main" val="164861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03527"/>
            <a:ext cx="8229600" cy="632070"/>
          </a:xfrm>
        </p:spPr>
        <p:txBody>
          <a:bodyPr>
            <a:normAutofit/>
          </a:bodyPr>
          <a:lstStyle/>
          <a:p>
            <a:r>
              <a:rPr lang="en-US" sz="4000" dirty="0"/>
              <a:t>Gain on Exchange</a:t>
            </a:r>
          </a:p>
        </p:txBody>
      </p:sp>
      <p:sp>
        <p:nvSpPr>
          <p:cNvPr id="3" name="Text Placeholder 5"/>
          <p:cNvSpPr txBox="1">
            <a:spLocks/>
          </p:cNvSpPr>
          <p:nvPr/>
        </p:nvSpPr>
        <p:spPr>
          <a:xfrm>
            <a:off x="940070" y="333325"/>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7–27</a:t>
            </a:r>
          </a:p>
        </p:txBody>
      </p:sp>
      <p:sp>
        <p:nvSpPr>
          <p:cNvPr id="14" name="Rounded Rectangle 13"/>
          <p:cNvSpPr/>
          <p:nvPr/>
        </p:nvSpPr>
        <p:spPr>
          <a:xfrm>
            <a:off x="1122404" y="1359937"/>
            <a:ext cx="7399215" cy="2099968"/>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1220099" y="1521299"/>
            <a:ext cx="7681056" cy="1713289"/>
          </a:xfrm>
          <a:prstGeom prst="rect">
            <a:avLst/>
          </a:prstGeom>
          <a:noFill/>
        </p:spPr>
        <p:txBody>
          <a:bodyPr wrap="square" rtlCol="0">
            <a:spAutoFit/>
          </a:bodyPr>
          <a:lstStyle/>
          <a:p>
            <a:pPr>
              <a:lnSpc>
                <a:spcPct val="110000"/>
              </a:lnSpc>
              <a:tabLst>
                <a:tab pos="5656263" algn="r"/>
                <a:tab pos="6916738" algn="r"/>
              </a:tabLst>
            </a:pPr>
            <a:r>
              <a:rPr lang="en-US" sz="1600" dirty="0"/>
              <a:t>Trade-in Allowance (new truck = $45,000 less $22,000 paid in cash)                $23,000</a:t>
            </a:r>
          </a:p>
          <a:p>
            <a:pPr>
              <a:lnSpc>
                <a:spcPct val="110000"/>
              </a:lnSpc>
              <a:tabLst>
                <a:tab pos="5656263" algn="r"/>
                <a:tab pos="6916738" algn="r"/>
              </a:tabLst>
            </a:pPr>
            <a:r>
              <a:rPr lang="en-US" sz="1600" dirty="0"/>
              <a:t>Less:</a:t>
            </a:r>
          </a:p>
          <a:p>
            <a:pPr>
              <a:lnSpc>
                <a:spcPct val="110000"/>
              </a:lnSpc>
              <a:tabLst>
                <a:tab pos="5656263" algn="r"/>
                <a:tab pos="6916738" algn="r"/>
              </a:tabLst>
            </a:pPr>
            <a:r>
              <a:rPr lang="en-US" sz="1600" dirty="0"/>
              <a:t>Original cost of the truck 	$40,000 </a:t>
            </a:r>
          </a:p>
          <a:p>
            <a:pPr>
              <a:lnSpc>
                <a:spcPct val="110000"/>
              </a:lnSpc>
              <a:tabLst>
                <a:tab pos="5656263" algn="r"/>
                <a:tab pos="6916738" algn="r"/>
              </a:tabLst>
            </a:pPr>
            <a:r>
              <a:rPr lang="en-US" sz="1600" dirty="0"/>
              <a:t>Less: Accumulated depreciation (3 years × $7,000/year) 	(21,000)</a:t>
            </a:r>
          </a:p>
          <a:p>
            <a:pPr>
              <a:lnSpc>
                <a:spcPct val="110000"/>
              </a:lnSpc>
              <a:tabLst>
                <a:tab pos="5656263" algn="r"/>
                <a:tab pos="6916738" algn="r"/>
              </a:tabLst>
            </a:pPr>
            <a:r>
              <a:rPr lang="en-US" sz="1600" dirty="0"/>
              <a:t>   Book value at the end of year 3 		 19,000</a:t>
            </a:r>
          </a:p>
          <a:p>
            <a:pPr>
              <a:lnSpc>
                <a:spcPct val="110000"/>
              </a:lnSpc>
              <a:tabLst>
                <a:tab pos="5656263" algn="r"/>
                <a:tab pos="6915150" algn="r"/>
              </a:tabLst>
            </a:pPr>
            <a:r>
              <a:rPr lang="en-US" sz="1600" b="1" dirty="0">
                <a:solidFill>
                  <a:srgbClr val="FF0000"/>
                </a:solidFill>
              </a:rPr>
              <a:t>Gain</a:t>
            </a:r>
            <a:r>
              <a:rPr lang="en-US" sz="1600" dirty="0">
                <a:solidFill>
                  <a:srgbClr val="FF0000"/>
                </a:solidFill>
              </a:rPr>
              <a:t>		</a:t>
            </a:r>
            <a:r>
              <a:rPr lang="en-US" sz="1600" b="1" dirty="0">
                <a:solidFill>
                  <a:srgbClr val="FF0000"/>
                </a:solidFill>
              </a:rPr>
              <a:t>$  4,000</a:t>
            </a:r>
          </a:p>
        </p:txBody>
      </p:sp>
      <p:cxnSp>
        <p:nvCxnSpPr>
          <p:cNvPr id="7" name="Straight Connector 6"/>
          <p:cNvCxnSpPr/>
          <p:nvPr/>
        </p:nvCxnSpPr>
        <p:spPr>
          <a:xfrm>
            <a:off x="7517561" y="2910105"/>
            <a:ext cx="7431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nvGrpSpPr>
          <p:cNvPr id="8" name="Group 7"/>
          <p:cNvGrpSpPr/>
          <p:nvPr/>
        </p:nvGrpSpPr>
        <p:grpSpPr>
          <a:xfrm>
            <a:off x="7517561" y="3202849"/>
            <a:ext cx="743180" cy="31739"/>
            <a:chOff x="2468880" y="4066004"/>
            <a:chExt cx="786300" cy="31739"/>
          </a:xfrm>
        </p:grpSpPr>
        <p:cxnSp>
          <p:nvCxnSpPr>
            <p:cNvPr id="9" name="Straight Connector 8"/>
            <p:cNvCxnSpPr/>
            <p:nvPr/>
          </p:nvCxnSpPr>
          <p:spPr>
            <a:xfrm>
              <a:off x="2468880" y="4066004"/>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468880" y="4097743"/>
              <a:ext cx="7863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cxnSp>
        <p:nvCxnSpPr>
          <p:cNvPr id="18" name="Straight Connector 17"/>
          <p:cNvCxnSpPr/>
          <p:nvPr/>
        </p:nvCxnSpPr>
        <p:spPr>
          <a:xfrm>
            <a:off x="6227806" y="2666078"/>
            <a:ext cx="74318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31" name="Rectangle 30"/>
          <p:cNvSpPr/>
          <p:nvPr/>
        </p:nvSpPr>
        <p:spPr>
          <a:xfrm>
            <a:off x="973557" y="3711271"/>
            <a:ext cx="8045078" cy="2781996"/>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32" name="TextBox 31"/>
          <p:cNvSpPr txBox="1">
            <a:spLocks noChangeArrowheads="1"/>
          </p:cNvSpPr>
          <p:nvPr/>
        </p:nvSpPr>
        <p:spPr bwMode="auto">
          <a:xfrm>
            <a:off x="1173936" y="3711271"/>
            <a:ext cx="7677510" cy="461665"/>
          </a:xfrm>
          <a:prstGeom prst="rect">
            <a:avLst/>
          </a:prstGeom>
          <a:noFill/>
          <a:ln w="9525">
            <a:noFill/>
            <a:miter lim="800000"/>
            <a:headEnd/>
            <a:tailEnd/>
          </a:ln>
        </p:spPr>
        <p:txBody>
          <a:bodyPr wrap="square">
            <a:spAutoFit/>
          </a:bodyPr>
          <a:lstStyle/>
          <a:p>
            <a:r>
              <a:rPr lang="en-US" sz="2400" b="1" dirty="0">
                <a:latin typeface="Calibri" pitchFamily="34" charset="0"/>
              </a:rPr>
              <a:t>			    								</a:t>
            </a:r>
            <a:r>
              <a:rPr lang="en-US" sz="2400" dirty="0">
                <a:latin typeface="Calibri" pitchFamily="34" charset="0"/>
              </a:rPr>
              <a:t>Debit		Credit</a:t>
            </a:r>
            <a:endParaRPr lang="en-US" sz="2400" dirty="0"/>
          </a:p>
        </p:txBody>
      </p:sp>
      <p:sp>
        <p:nvSpPr>
          <p:cNvPr id="33" name="TextBox 32"/>
          <p:cNvSpPr txBox="1">
            <a:spLocks noChangeArrowheads="1"/>
          </p:cNvSpPr>
          <p:nvPr/>
        </p:nvSpPr>
        <p:spPr bwMode="auto">
          <a:xfrm>
            <a:off x="1225556" y="4084586"/>
            <a:ext cx="7677510" cy="2308324"/>
          </a:xfrm>
          <a:prstGeom prst="rect">
            <a:avLst/>
          </a:prstGeom>
          <a:noFill/>
          <a:ln w="9525">
            <a:noFill/>
            <a:miter lim="800000"/>
            <a:headEnd/>
            <a:tailEnd/>
          </a:ln>
        </p:spPr>
        <p:txBody>
          <a:bodyPr wrap="square">
            <a:spAutoFit/>
          </a:bodyPr>
          <a:lstStyle/>
          <a:p>
            <a:r>
              <a:rPr lang="en-US" sz="2400" b="1" dirty="0">
                <a:latin typeface="Calibri" pitchFamily="34" charset="0"/>
              </a:rPr>
              <a:t>Equipment </a:t>
            </a:r>
            <a:r>
              <a:rPr lang="en-US" sz="2400" dirty="0">
                <a:latin typeface="Calibri" pitchFamily="34" charset="0"/>
              </a:rPr>
              <a:t>(new)</a:t>
            </a:r>
            <a:r>
              <a:rPr lang="en-US" sz="2400" b="1" dirty="0">
                <a:latin typeface="Calibri" pitchFamily="34" charset="0"/>
              </a:rPr>
              <a:t> </a:t>
            </a:r>
            <a:r>
              <a:rPr lang="en-US" sz="2400" dirty="0">
                <a:latin typeface="Calibri" pitchFamily="34" charset="0"/>
              </a:rPr>
              <a:t>.............................     </a:t>
            </a:r>
            <a:r>
              <a:rPr lang="en-US" sz="2400" b="1" dirty="0">
                <a:latin typeface="Calibri" pitchFamily="34" charset="0"/>
              </a:rPr>
              <a:t>  45,000</a:t>
            </a:r>
          </a:p>
          <a:p>
            <a:r>
              <a:rPr lang="en-US" sz="2400" b="1" dirty="0">
                <a:latin typeface="Calibri" pitchFamily="34" charset="0"/>
              </a:rPr>
              <a:t>Accumulated Depreciation </a:t>
            </a:r>
            <a:r>
              <a:rPr lang="en-US" sz="2400" dirty="0">
                <a:latin typeface="Calibri" pitchFamily="34" charset="0"/>
              </a:rPr>
              <a:t>……………      </a:t>
            </a:r>
            <a:r>
              <a:rPr lang="en-US" sz="2400" b="1" dirty="0">
                <a:latin typeface="Calibri" pitchFamily="34" charset="0"/>
              </a:rPr>
              <a:t> 21,000 </a:t>
            </a:r>
          </a:p>
          <a:p>
            <a:r>
              <a:rPr lang="en-US" sz="2400" b="1" dirty="0">
                <a:latin typeface="Calibri" pitchFamily="34" charset="0"/>
              </a:rPr>
              <a:t>       Cash </a:t>
            </a:r>
            <a:r>
              <a:rPr lang="en-US" sz="2400" dirty="0">
                <a:latin typeface="Calibri" pitchFamily="34" charset="0"/>
              </a:rPr>
              <a:t>………………………………………..                           </a:t>
            </a:r>
            <a:r>
              <a:rPr lang="en-US" sz="2400" b="1" dirty="0">
                <a:latin typeface="Calibri" pitchFamily="34" charset="0"/>
              </a:rPr>
              <a:t>22,000</a:t>
            </a:r>
          </a:p>
          <a:p>
            <a:r>
              <a:rPr lang="en-US" sz="2400" b="1" dirty="0">
                <a:latin typeface="Calibri" pitchFamily="34" charset="0"/>
              </a:rPr>
              <a:t>       Equipment </a:t>
            </a:r>
            <a:r>
              <a:rPr lang="en-US" sz="2400" dirty="0">
                <a:latin typeface="Calibri" pitchFamily="34" charset="0"/>
              </a:rPr>
              <a:t>(old)</a:t>
            </a:r>
            <a:r>
              <a:rPr lang="en-US" sz="2400" b="1" dirty="0">
                <a:latin typeface="Calibri" pitchFamily="34" charset="0"/>
              </a:rPr>
              <a:t> </a:t>
            </a:r>
            <a:r>
              <a:rPr lang="en-US" sz="2400" dirty="0">
                <a:latin typeface="Calibri" pitchFamily="34" charset="0"/>
              </a:rPr>
              <a:t>………………………                           </a:t>
            </a:r>
            <a:r>
              <a:rPr lang="en-US" sz="2400" b="1" dirty="0">
                <a:latin typeface="Calibri" pitchFamily="34" charset="0"/>
              </a:rPr>
              <a:t>40,000</a:t>
            </a:r>
          </a:p>
          <a:p>
            <a:r>
              <a:rPr lang="en-US" sz="2400" b="1" dirty="0">
                <a:latin typeface="Calibri" pitchFamily="34" charset="0"/>
              </a:rPr>
              <a:t>       </a:t>
            </a:r>
            <a:r>
              <a:rPr lang="en-US" sz="2400" b="1" dirty="0">
                <a:solidFill>
                  <a:srgbClr val="FF0000"/>
                </a:solidFill>
                <a:latin typeface="Calibri" pitchFamily="34" charset="0"/>
              </a:rPr>
              <a:t>Gain</a:t>
            </a:r>
            <a:r>
              <a:rPr lang="en-US" sz="2400" b="1" dirty="0">
                <a:latin typeface="Calibri" pitchFamily="34" charset="0"/>
              </a:rPr>
              <a:t> </a:t>
            </a:r>
            <a:r>
              <a:rPr lang="en-US" sz="2400" dirty="0">
                <a:solidFill>
                  <a:srgbClr val="000000"/>
                </a:solidFill>
                <a:latin typeface="Calibri" pitchFamily="34" charset="0"/>
              </a:rPr>
              <a:t>…………………………………………                             </a:t>
            </a:r>
            <a:r>
              <a:rPr lang="en-US" sz="2400" b="1" dirty="0">
                <a:solidFill>
                  <a:srgbClr val="FF0000"/>
                </a:solidFill>
                <a:latin typeface="Calibri" pitchFamily="34" charset="0"/>
              </a:rPr>
              <a:t>4,000</a:t>
            </a:r>
          </a:p>
          <a:p>
            <a:r>
              <a:rPr lang="en-US" sz="2400" i="1" dirty="0">
                <a:latin typeface="Calibri" pitchFamily="34" charset="0"/>
              </a:rPr>
              <a:t>	</a:t>
            </a:r>
            <a:r>
              <a:rPr lang="en-US" sz="2000" i="1" dirty="0">
                <a:latin typeface="Calibri" pitchFamily="34" charset="0"/>
              </a:rPr>
              <a:t>(Exchange equipment for a gain) </a:t>
            </a:r>
            <a:r>
              <a:rPr lang="en-US" sz="2000" b="1" dirty="0">
                <a:latin typeface="Calibri" pitchFamily="34" charset="0"/>
              </a:rPr>
              <a:t>	</a:t>
            </a:r>
            <a:endParaRPr lang="en-US" sz="2000" b="1" u="sng" dirty="0"/>
          </a:p>
        </p:txBody>
      </p:sp>
      <p:cxnSp>
        <p:nvCxnSpPr>
          <p:cNvPr id="34" name="Straight Connector 33"/>
          <p:cNvCxnSpPr/>
          <p:nvPr/>
        </p:nvCxnSpPr>
        <p:spPr>
          <a:xfrm>
            <a:off x="6215584" y="4063578"/>
            <a:ext cx="821989"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610274" y="4066281"/>
            <a:ext cx="886950"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rot="21296222">
            <a:off x="138432" y="3661063"/>
            <a:ext cx="1736629" cy="646331"/>
          </a:xfrm>
          <a:prstGeom prst="rect">
            <a:avLst/>
          </a:prstGeom>
          <a:noFill/>
        </p:spPr>
        <p:txBody>
          <a:bodyPr wrap="none" rtlCol="0">
            <a:spAutoFit/>
          </a:bodyPr>
          <a:lstStyle/>
          <a:p>
            <a:r>
              <a:rPr lang="en-US" b="1" dirty="0">
                <a:solidFill>
                  <a:srgbClr val="00B050"/>
                </a:solidFill>
              </a:rPr>
              <a:t>Reduce account</a:t>
            </a:r>
          </a:p>
          <a:p>
            <a:r>
              <a:rPr lang="en-US" b="1" dirty="0">
                <a:solidFill>
                  <a:srgbClr val="00B050"/>
                </a:solidFill>
              </a:rPr>
              <a:t>balances to zero</a:t>
            </a:r>
          </a:p>
        </p:txBody>
      </p:sp>
      <p:sp>
        <p:nvSpPr>
          <p:cNvPr id="17" name="Freeform 16"/>
          <p:cNvSpPr/>
          <p:nvPr/>
        </p:nvSpPr>
        <p:spPr>
          <a:xfrm>
            <a:off x="806415" y="4277995"/>
            <a:ext cx="482886" cy="390418"/>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Freeform 18"/>
          <p:cNvSpPr/>
          <p:nvPr/>
        </p:nvSpPr>
        <p:spPr>
          <a:xfrm>
            <a:off x="670340" y="4288269"/>
            <a:ext cx="999105" cy="1130157"/>
          </a:xfrm>
          <a:custGeom>
            <a:avLst/>
            <a:gdLst>
              <a:gd name="connsiteX0" fmla="*/ 0 w 482886"/>
              <a:gd name="connsiteY0" fmla="*/ 0 h 472611"/>
              <a:gd name="connsiteX1" fmla="*/ 102742 w 482886"/>
              <a:gd name="connsiteY1" fmla="*/ 380143 h 472611"/>
              <a:gd name="connsiteX2" fmla="*/ 482886 w 482886"/>
              <a:gd name="connsiteY2" fmla="*/ 472611 h 472611"/>
            </a:gdLst>
            <a:ahLst/>
            <a:cxnLst>
              <a:cxn ang="0">
                <a:pos x="connsiteX0" y="connsiteY0"/>
              </a:cxn>
              <a:cxn ang="0">
                <a:pos x="connsiteX1" y="connsiteY1"/>
              </a:cxn>
              <a:cxn ang="0">
                <a:pos x="connsiteX2" y="connsiteY2"/>
              </a:cxn>
            </a:cxnLst>
            <a:rect l="l" t="t" r="r" b="b"/>
            <a:pathLst>
              <a:path w="482886" h="472611">
                <a:moveTo>
                  <a:pt x="0" y="0"/>
                </a:moveTo>
                <a:cubicBezTo>
                  <a:pt x="11130" y="150687"/>
                  <a:pt x="22261" y="301375"/>
                  <a:pt x="102742" y="380143"/>
                </a:cubicBezTo>
                <a:cubicBezTo>
                  <a:pt x="183223" y="458911"/>
                  <a:pt x="419529" y="464049"/>
                  <a:pt x="482886" y="472611"/>
                </a:cubicBezTo>
              </a:path>
            </a:pathLst>
          </a:custGeom>
          <a:noFill/>
          <a:ln w="25400">
            <a:solidFill>
              <a:srgbClr val="00B050"/>
            </a:solidFill>
            <a:tailEnd type="triangle" w="lg" len="lg"/>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444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3">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9"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1734443"/>
          </a:xfrm>
        </p:spPr>
        <p:txBody>
          <a:bodyPr>
            <a:normAutofit fontScale="92500" lnSpcReduction="20000"/>
          </a:bodyPr>
          <a:lstStyle/>
          <a:p>
            <a:r>
              <a:rPr lang="en-US" dirty="0"/>
              <a:t>If we dispose of an asset for </a:t>
            </a:r>
            <a:r>
              <a:rPr lang="en-US" i="1" dirty="0"/>
              <a:t>more</a:t>
            </a:r>
            <a:r>
              <a:rPr lang="en-US" dirty="0"/>
              <a:t> than its book value, we record a gain. </a:t>
            </a:r>
          </a:p>
          <a:p>
            <a:r>
              <a:rPr lang="en-US" dirty="0"/>
              <a:t>If we dispose of an asset for </a:t>
            </a:r>
            <a:r>
              <a:rPr lang="en-US" i="1" dirty="0"/>
              <a:t>less</a:t>
            </a:r>
            <a:r>
              <a:rPr lang="en-US" dirty="0"/>
              <a:t> than its book value, we record a loss.</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85</a:t>
            </a:fld>
            <a:endParaRPr lang="en-US" dirty="0"/>
          </a:p>
        </p:txBody>
      </p:sp>
    </p:spTree>
    <p:extLst>
      <p:ext uri="{BB962C8B-B14F-4D97-AF65-F5344CB8AC3E}">
        <p14:creationId xmlns:p14="http://schemas.microsoft.com/office/powerpoint/2010/main" val="32746217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ASSET ANALYSIS</a:t>
            </a:r>
          </a:p>
        </p:txBody>
      </p:sp>
      <p:sp>
        <p:nvSpPr>
          <p:cNvPr id="4" name="Title 3"/>
          <p:cNvSpPr>
            <a:spLocks noGrp="1"/>
          </p:cNvSpPr>
          <p:nvPr>
            <p:ph type="title"/>
          </p:nvPr>
        </p:nvSpPr>
        <p:spPr/>
        <p:txBody>
          <a:bodyPr/>
          <a:lstStyle/>
          <a:p>
            <a:r>
              <a:rPr lang="en-US" dirty="0"/>
              <a:t>ANALYSIS</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86</a:t>
            </a:fld>
            <a:endParaRPr lang="en-US" dirty="0"/>
          </a:p>
        </p:txBody>
      </p:sp>
    </p:spTree>
    <p:extLst>
      <p:ext uri="{BB962C8B-B14F-4D97-AF65-F5344CB8AC3E}">
        <p14:creationId xmlns:p14="http://schemas.microsoft.com/office/powerpoint/2010/main" val="3686001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LO7–7</a:t>
            </a:r>
            <a:r>
              <a:rPr lang="en-US" dirty="0"/>
              <a:t>	Describe the links among return on assets, profit margin, and asset turnover.</a:t>
            </a:r>
          </a:p>
          <a:p>
            <a:endParaRPr lang="en-US" dirty="0"/>
          </a:p>
          <a:p>
            <a:endParaRPr lang="en-US" dirty="0"/>
          </a:p>
        </p:txBody>
      </p:sp>
      <p:sp>
        <p:nvSpPr>
          <p:cNvPr id="4" name="Title 3"/>
          <p:cNvSpPr>
            <a:spLocks noGrp="1"/>
          </p:cNvSpPr>
          <p:nvPr>
            <p:ph type="title"/>
          </p:nvPr>
        </p:nvSpPr>
        <p:spPr/>
        <p:txBody>
          <a:bodyPr/>
          <a:lstStyle/>
          <a:p>
            <a:r>
              <a:rPr lang="en-US" dirty="0"/>
              <a:t>Learning Objective 7</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87</a:t>
            </a:fld>
            <a:endParaRPr lang="en-US" dirty="0"/>
          </a:p>
        </p:txBody>
      </p:sp>
    </p:spTree>
    <p:extLst>
      <p:ext uri="{BB962C8B-B14F-4D97-AF65-F5344CB8AC3E}">
        <p14:creationId xmlns:p14="http://schemas.microsoft.com/office/powerpoint/2010/main" val="39610938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a:xfrm>
            <a:off x="1710728" y="2053607"/>
            <a:ext cx="5909271" cy="3931920"/>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914400"/>
            <a:ext cx="7955280" cy="632070"/>
          </a:xfrm>
        </p:spPr>
        <p:txBody>
          <a:bodyPr>
            <a:noAutofit/>
          </a:bodyPr>
          <a:lstStyle/>
          <a:p>
            <a:pPr>
              <a:lnSpc>
                <a:spcPct val="90000"/>
              </a:lnSpc>
            </a:pPr>
            <a:r>
              <a:rPr lang="en-US" sz="4000" dirty="0"/>
              <a:t>Selected Financial Data for Disney and Netflix </a:t>
            </a:r>
          </a:p>
        </p:txBody>
      </p:sp>
      <p:sp>
        <p:nvSpPr>
          <p:cNvPr id="3" name="Text Placeholder 5"/>
          <p:cNvSpPr txBox="1">
            <a:spLocks/>
          </p:cNvSpPr>
          <p:nvPr/>
        </p:nvSpPr>
        <p:spPr>
          <a:xfrm>
            <a:off x="940070" y="333325"/>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7–28</a:t>
            </a:r>
          </a:p>
        </p:txBody>
      </p:sp>
      <p:sp>
        <p:nvSpPr>
          <p:cNvPr id="4" name="TextBox 3"/>
          <p:cNvSpPr txBox="1"/>
          <p:nvPr/>
        </p:nvSpPr>
        <p:spPr>
          <a:xfrm>
            <a:off x="2036081" y="2078148"/>
            <a:ext cx="4817327" cy="3811299"/>
          </a:xfrm>
          <a:prstGeom prst="rect">
            <a:avLst/>
          </a:prstGeom>
          <a:noFill/>
        </p:spPr>
        <p:txBody>
          <a:bodyPr wrap="square" rtlCol="0">
            <a:spAutoFit/>
          </a:bodyPr>
          <a:lstStyle/>
          <a:p>
            <a:pPr>
              <a:lnSpc>
                <a:spcPct val="110000"/>
              </a:lnSpc>
              <a:tabLst>
                <a:tab pos="346075" algn="l"/>
                <a:tab pos="4576763" algn="r"/>
              </a:tabLst>
            </a:pPr>
            <a:r>
              <a:rPr lang="en-US" sz="2000" dirty="0"/>
              <a:t>($ in millions)</a:t>
            </a:r>
          </a:p>
          <a:p>
            <a:pPr>
              <a:lnSpc>
                <a:spcPct val="110000"/>
              </a:lnSpc>
              <a:tabLst>
                <a:tab pos="346075" algn="l"/>
                <a:tab pos="4576763" algn="r"/>
              </a:tabLst>
            </a:pPr>
            <a:r>
              <a:rPr lang="en-US" sz="2000" b="1" dirty="0">
                <a:solidFill>
                  <a:srgbClr val="FF0000"/>
                </a:solidFill>
              </a:rPr>
              <a:t>Disney</a:t>
            </a:r>
          </a:p>
          <a:p>
            <a:pPr>
              <a:lnSpc>
                <a:spcPct val="110000"/>
              </a:lnSpc>
              <a:tabLst>
                <a:tab pos="346075" algn="l"/>
                <a:tab pos="4576763" algn="r"/>
              </a:tabLst>
            </a:pPr>
            <a:r>
              <a:rPr lang="en-US" sz="2000" dirty="0"/>
              <a:t>	Net sales 	$  69,570</a:t>
            </a:r>
          </a:p>
          <a:p>
            <a:pPr>
              <a:lnSpc>
                <a:spcPct val="110000"/>
              </a:lnSpc>
              <a:tabLst>
                <a:tab pos="346075" algn="l"/>
                <a:tab pos="4576763" algn="r"/>
              </a:tabLst>
            </a:pPr>
            <a:r>
              <a:rPr lang="en-US" sz="2000" dirty="0"/>
              <a:t>	Net income 	11,584</a:t>
            </a:r>
          </a:p>
          <a:p>
            <a:pPr>
              <a:lnSpc>
                <a:spcPct val="110000"/>
              </a:lnSpc>
              <a:tabLst>
                <a:tab pos="346075" algn="l"/>
                <a:tab pos="4576763" algn="r"/>
              </a:tabLst>
            </a:pPr>
            <a:r>
              <a:rPr lang="en-US" sz="2000" dirty="0"/>
              <a:t>	Total assets, beginning 	 98,598</a:t>
            </a:r>
          </a:p>
          <a:p>
            <a:pPr>
              <a:lnSpc>
                <a:spcPct val="110000"/>
              </a:lnSpc>
              <a:tabLst>
                <a:tab pos="346075" algn="l"/>
                <a:tab pos="4576763" algn="r"/>
              </a:tabLst>
            </a:pPr>
            <a:r>
              <a:rPr lang="en-US" sz="2000" dirty="0"/>
              <a:t>	Total assets, ending 	193,984</a:t>
            </a:r>
          </a:p>
          <a:p>
            <a:pPr>
              <a:lnSpc>
                <a:spcPct val="110000"/>
              </a:lnSpc>
              <a:tabLst>
                <a:tab pos="346075" algn="l"/>
                <a:tab pos="4576763" algn="r"/>
              </a:tabLst>
            </a:pPr>
            <a:r>
              <a:rPr lang="en-US" sz="2000" b="1" dirty="0">
                <a:solidFill>
                  <a:srgbClr val="FF0000"/>
                </a:solidFill>
              </a:rPr>
              <a:t>Netflix</a:t>
            </a:r>
          </a:p>
          <a:p>
            <a:pPr>
              <a:lnSpc>
                <a:spcPct val="110000"/>
              </a:lnSpc>
              <a:tabLst>
                <a:tab pos="346075" algn="l"/>
                <a:tab pos="4576763" algn="r"/>
              </a:tabLst>
            </a:pPr>
            <a:r>
              <a:rPr lang="en-US" sz="2000" dirty="0"/>
              <a:t>	Net sales 	$  20,156</a:t>
            </a:r>
          </a:p>
          <a:p>
            <a:pPr>
              <a:lnSpc>
                <a:spcPct val="110000"/>
              </a:lnSpc>
              <a:tabLst>
                <a:tab pos="346075" algn="l"/>
                <a:tab pos="4576763" algn="r"/>
              </a:tabLst>
            </a:pPr>
            <a:r>
              <a:rPr lang="en-US" sz="2000" dirty="0"/>
              <a:t>	Net income 	1,867</a:t>
            </a:r>
          </a:p>
          <a:p>
            <a:pPr>
              <a:lnSpc>
                <a:spcPct val="110000"/>
              </a:lnSpc>
              <a:tabLst>
                <a:tab pos="346075" algn="l"/>
                <a:tab pos="4576763" algn="r"/>
              </a:tabLst>
            </a:pPr>
            <a:r>
              <a:rPr lang="en-US" sz="2000" dirty="0"/>
              <a:t>	Total assets, beginning 	25,974</a:t>
            </a:r>
          </a:p>
          <a:p>
            <a:pPr>
              <a:lnSpc>
                <a:spcPct val="110000"/>
              </a:lnSpc>
              <a:tabLst>
                <a:tab pos="346075" algn="l"/>
                <a:tab pos="4576763" algn="r"/>
              </a:tabLst>
            </a:pPr>
            <a:r>
              <a:rPr lang="en-US" sz="2000" dirty="0"/>
              <a:t>	Total assets, ending 	33,976</a:t>
            </a:r>
          </a:p>
        </p:txBody>
      </p:sp>
      <p:sp>
        <p:nvSpPr>
          <p:cNvPr id="5" name="Rectangle 4"/>
          <p:cNvSpPr/>
          <p:nvPr/>
        </p:nvSpPr>
        <p:spPr>
          <a:xfrm>
            <a:off x="5689601" y="2806700"/>
            <a:ext cx="1163808" cy="13443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extBox 5"/>
          <p:cNvSpPr txBox="1"/>
          <p:nvPr/>
        </p:nvSpPr>
        <p:spPr>
          <a:xfrm>
            <a:off x="7086599" y="2806700"/>
            <a:ext cx="1654629" cy="923330"/>
          </a:xfrm>
          <a:prstGeom prst="rect">
            <a:avLst/>
          </a:prstGeom>
          <a:noFill/>
        </p:spPr>
        <p:txBody>
          <a:bodyPr wrap="square" rtlCol="0">
            <a:spAutoFit/>
          </a:bodyPr>
          <a:lstStyle/>
          <a:p>
            <a:r>
              <a:rPr lang="en-US" b="1" dirty="0">
                <a:solidFill>
                  <a:srgbClr val="FF0000"/>
                </a:solidFill>
              </a:rPr>
              <a:t>Disney is larger. </a:t>
            </a:r>
          </a:p>
          <a:p>
            <a:r>
              <a:rPr lang="en-US" b="1" dirty="0">
                <a:solidFill>
                  <a:srgbClr val="00B050"/>
                </a:solidFill>
              </a:rPr>
              <a:t>Is it also more profitable?</a:t>
            </a:r>
          </a:p>
        </p:txBody>
      </p:sp>
    </p:spTree>
    <p:extLst>
      <p:ext uri="{BB962C8B-B14F-4D97-AF65-F5344CB8AC3E}">
        <p14:creationId xmlns:p14="http://schemas.microsoft.com/office/powerpoint/2010/main" val="395803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on Assets</a:t>
            </a:r>
          </a:p>
        </p:txBody>
      </p:sp>
      <p:sp>
        <p:nvSpPr>
          <p:cNvPr id="3" name="Content Placeholder 2"/>
          <p:cNvSpPr>
            <a:spLocks noGrp="1"/>
          </p:cNvSpPr>
          <p:nvPr>
            <p:ph idx="1"/>
          </p:nvPr>
        </p:nvSpPr>
        <p:spPr>
          <a:xfrm>
            <a:off x="809150" y="1291786"/>
            <a:ext cx="7955280" cy="4525963"/>
          </a:xfrm>
        </p:spPr>
        <p:txBody>
          <a:bodyPr>
            <a:normAutofit/>
          </a:bodyPr>
          <a:lstStyle/>
          <a:p>
            <a:r>
              <a:rPr lang="en-US" dirty="0"/>
              <a:t>Indicates the amount of net income generated for each dollar invested in assets</a:t>
            </a:r>
          </a:p>
          <a:p>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89</a:t>
            </a:fld>
            <a:endParaRPr lang="en-US" dirty="0"/>
          </a:p>
        </p:txBody>
      </p:sp>
      <p:sp>
        <p:nvSpPr>
          <p:cNvPr id="8" name="TextBox 7"/>
          <p:cNvSpPr txBox="1"/>
          <p:nvPr/>
        </p:nvSpPr>
        <p:spPr>
          <a:xfrm>
            <a:off x="1643107" y="3395637"/>
            <a:ext cx="3035250" cy="523220"/>
          </a:xfrm>
          <a:prstGeom prst="rect">
            <a:avLst/>
          </a:prstGeom>
          <a:noFill/>
        </p:spPr>
        <p:txBody>
          <a:bodyPr wrap="square" rtlCol="0">
            <a:spAutoFit/>
          </a:bodyPr>
          <a:lstStyle/>
          <a:p>
            <a:r>
              <a:rPr lang="en-US" sz="2800" dirty="0"/>
              <a:t>Return on Assets = </a:t>
            </a:r>
          </a:p>
        </p:txBody>
      </p:sp>
      <p:sp>
        <p:nvSpPr>
          <p:cNvPr id="9" name="TextBox 8"/>
          <p:cNvSpPr txBox="1"/>
          <p:nvPr/>
        </p:nvSpPr>
        <p:spPr>
          <a:xfrm>
            <a:off x="4563853" y="3165938"/>
            <a:ext cx="3104537" cy="954107"/>
          </a:xfrm>
          <a:prstGeom prst="rect">
            <a:avLst/>
          </a:prstGeom>
          <a:noFill/>
        </p:spPr>
        <p:txBody>
          <a:bodyPr wrap="square" rtlCol="0">
            <a:spAutoFit/>
          </a:bodyPr>
          <a:lstStyle/>
          <a:p>
            <a:pPr algn="ctr"/>
            <a:r>
              <a:rPr lang="en-US" sz="2800" dirty="0"/>
              <a:t>Net income</a:t>
            </a:r>
          </a:p>
          <a:p>
            <a:pPr algn="ctr"/>
            <a:r>
              <a:rPr lang="en-US" sz="2800" dirty="0"/>
              <a:t>Average total assets</a:t>
            </a:r>
          </a:p>
        </p:txBody>
      </p:sp>
      <p:cxnSp>
        <p:nvCxnSpPr>
          <p:cNvPr id="10" name="Straight Connector 9"/>
          <p:cNvCxnSpPr/>
          <p:nvPr/>
        </p:nvCxnSpPr>
        <p:spPr>
          <a:xfrm>
            <a:off x="4707477" y="3697272"/>
            <a:ext cx="2765522" cy="4477"/>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11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959724"/>
          </a:xfrm>
        </p:spPr>
        <p:txBody>
          <a:bodyPr>
            <a:normAutofit/>
          </a:bodyPr>
          <a:lstStyle/>
          <a:p>
            <a:r>
              <a:rPr lang="en-US" dirty="0"/>
              <a:t>Many students incorrectly add or ignore the cash received from the sale of salvaged materials. </a:t>
            </a:r>
          </a:p>
          <a:p>
            <a:r>
              <a:rPr lang="en-US" dirty="0"/>
              <a:t>Cash received from the sale of salvaged materials </a:t>
            </a:r>
            <a:r>
              <a:rPr lang="en-US" i="1" dirty="0"/>
              <a:t>reduces</a:t>
            </a:r>
            <a:r>
              <a:rPr lang="en-US" dirty="0"/>
              <a:t> the total cost of land.</a:t>
            </a:r>
          </a:p>
        </p:txBody>
      </p:sp>
      <p:sp>
        <p:nvSpPr>
          <p:cNvPr id="6" name="Footer Placeholder 5"/>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7" name="Slide Number Placeholder 6"/>
          <p:cNvSpPr>
            <a:spLocks noGrp="1"/>
          </p:cNvSpPr>
          <p:nvPr>
            <p:ph type="sldNum" sz="quarter" idx="12"/>
          </p:nvPr>
        </p:nvSpPr>
        <p:spPr/>
        <p:txBody>
          <a:bodyPr/>
          <a:lstStyle/>
          <a:p>
            <a:r>
              <a:rPr lang="en-US" dirty="0"/>
              <a:t>7-</a:t>
            </a:r>
            <a:fld id="{8A048DD7-39B4-434B-ACE7-68CA5B147A05}" type="slidenum">
              <a:rPr lang="en-US" smtClean="0"/>
              <a:t>9</a:t>
            </a:fld>
            <a:endParaRPr lang="en-US" dirty="0"/>
          </a:p>
        </p:txBody>
      </p:sp>
    </p:spTree>
    <p:extLst>
      <p:ext uri="{BB962C8B-B14F-4D97-AF65-F5344CB8AC3E}">
        <p14:creationId xmlns:p14="http://schemas.microsoft.com/office/powerpoint/2010/main" val="21648951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Mistake</a:t>
            </a:r>
          </a:p>
        </p:txBody>
      </p:sp>
      <p:sp>
        <p:nvSpPr>
          <p:cNvPr id="3" name="Content Placeholder 2"/>
          <p:cNvSpPr>
            <a:spLocks noGrp="1"/>
          </p:cNvSpPr>
          <p:nvPr>
            <p:ph idx="1"/>
          </p:nvPr>
        </p:nvSpPr>
        <p:spPr>
          <a:xfrm>
            <a:off x="809150" y="1291786"/>
            <a:ext cx="7955280" cy="4990261"/>
          </a:xfrm>
        </p:spPr>
        <p:txBody>
          <a:bodyPr>
            <a:normAutofit fontScale="85000" lnSpcReduction="20000"/>
          </a:bodyPr>
          <a:lstStyle/>
          <a:p>
            <a:r>
              <a:rPr lang="en-US" dirty="0"/>
              <a:t>Students sometimes divide by ending total assets rather than by average total assets. </a:t>
            </a:r>
          </a:p>
          <a:p>
            <a:r>
              <a:rPr lang="en-US" dirty="0"/>
              <a:t>However, there is a good reason to use average total assets in the denominator: to align the timing of the numerator and denominator. </a:t>
            </a:r>
          </a:p>
          <a:p>
            <a:pPr lvl="1"/>
            <a:r>
              <a:rPr lang="en-US" dirty="0"/>
              <a:t>That is, given that net income (the numerator) is measured over a fiscal period, we want total assets (the denominator) to reflect that same time period, so we use the average total assets over that time period. </a:t>
            </a:r>
          </a:p>
          <a:p>
            <a:r>
              <a:rPr lang="en-US" dirty="0"/>
              <a:t>This is the standard approach in ratio analysis: </a:t>
            </a:r>
          </a:p>
          <a:p>
            <a:pPr lvl="1"/>
            <a:r>
              <a:rPr lang="en-US" dirty="0"/>
              <a:t>Whenever we divide a number in the income statement by a number in the balance sheet, we use an average balance sheet number in the denominator so that both the numerator and denominator are aligned in time.</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90</a:t>
            </a:fld>
            <a:endParaRPr lang="en-US" dirty="0"/>
          </a:p>
        </p:txBody>
      </p:sp>
    </p:spTree>
    <p:extLst>
      <p:ext uri="{BB962C8B-B14F-4D97-AF65-F5344CB8AC3E}">
        <p14:creationId xmlns:p14="http://schemas.microsoft.com/office/powerpoint/2010/main" val="13223617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p:cNvSpPr/>
          <p:nvPr/>
        </p:nvSpPr>
        <p:spPr>
          <a:xfrm>
            <a:off x="732118" y="2495177"/>
            <a:ext cx="8094382" cy="1464236"/>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14400" y="914400"/>
            <a:ext cx="7955280" cy="632070"/>
          </a:xfrm>
        </p:spPr>
        <p:txBody>
          <a:bodyPr>
            <a:noAutofit/>
          </a:bodyPr>
          <a:lstStyle/>
          <a:p>
            <a:r>
              <a:rPr lang="en-US" sz="4000" dirty="0"/>
              <a:t>Return on Assets for Disney and Netflix</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7–29</a:t>
            </a:r>
          </a:p>
        </p:txBody>
      </p:sp>
      <p:sp>
        <p:nvSpPr>
          <p:cNvPr id="4" name="TextBox 3"/>
          <p:cNvSpPr txBox="1"/>
          <p:nvPr/>
        </p:nvSpPr>
        <p:spPr>
          <a:xfrm>
            <a:off x="1157121" y="2666052"/>
            <a:ext cx="7986879" cy="1080296"/>
          </a:xfrm>
          <a:prstGeom prst="rect">
            <a:avLst/>
          </a:prstGeom>
          <a:noFill/>
        </p:spPr>
        <p:txBody>
          <a:bodyPr wrap="square" rtlCol="0">
            <a:spAutoFit/>
          </a:bodyPr>
          <a:lstStyle/>
          <a:p>
            <a:pPr>
              <a:lnSpc>
                <a:spcPct val="120000"/>
              </a:lnSpc>
              <a:tabLst>
                <a:tab pos="346075" algn="l"/>
                <a:tab pos="1711325" algn="ctr"/>
                <a:tab pos="2571750" algn="ctr"/>
                <a:tab pos="3830638" algn="ctr"/>
                <a:tab pos="5027613" algn="ctr"/>
                <a:tab pos="6119813" algn="ctr"/>
              </a:tabLst>
            </a:pPr>
            <a:r>
              <a:rPr lang="en-US" dirty="0"/>
              <a:t>($ in millions) 	</a:t>
            </a:r>
            <a:r>
              <a:rPr lang="en-US" b="1" u="sng" dirty="0"/>
              <a:t>Net Income</a:t>
            </a:r>
            <a:r>
              <a:rPr lang="en-US" b="1" dirty="0"/>
              <a:t>	÷ 	</a:t>
            </a:r>
            <a:r>
              <a:rPr lang="en-US" b="1" u="sng" dirty="0"/>
              <a:t>Average Total Assets</a:t>
            </a:r>
            <a:r>
              <a:rPr lang="en-US" b="1" dirty="0"/>
              <a:t>	   = 	</a:t>
            </a:r>
            <a:r>
              <a:rPr lang="en-US" b="1" u="sng" dirty="0"/>
              <a:t>Return on Assets</a:t>
            </a:r>
          </a:p>
          <a:p>
            <a:pPr>
              <a:lnSpc>
                <a:spcPct val="120000"/>
              </a:lnSpc>
              <a:tabLst>
                <a:tab pos="2001838" algn="r"/>
                <a:tab pos="2570163" algn="ctr"/>
                <a:tab pos="3830638" algn="ctr"/>
                <a:tab pos="5026025" algn="ctr"/>
                <a:tab pos="6119813" algn="ctr"/>
              </a:tabLst>
            </a:pPr>
            <a:r>
              <a:rPr lang="en-US" b="1" dirty="0"/>
              <a:t>Disney</a:t>
            </a:r>
            <a:r>
              <a:rPr lang="en-US" dirty="0"/>
              <a:t>                $11,584	÷    	($98,598 + $193,984)/2 =	7.9%</a:t>
            </a:r>
          </a:p>
          <a:p>
            <a:pPr>
              <a:lnSpc>
                <a:spcPct val="120000"/>
              </a:lnSpc>
              <a:tabLst>
                <a:tab pos="2001838" algn="r"/>
                <a:tab pos="2570163" algn="ctr"/>
                <a:tab pos="3830638" algn="ctr"/>
                <a:tab pos="5026025" algn="ctr"/>
                <a:tab pos="6119813" algn="ctr"/>
              </a:tabLst>
            </a:pPr>
            <a:r>
              <a:rPr lang="en-US" b="1" dirty="0"/>
              <a:t>Netflix</a:t>
            </a:r>
            <a:r>
              <a:rPr lang="en-US" dirty="0"/>
              <a:t>                $ 1,867	÷ 	  ($25,974 + $33,976)/2	   =	6.2%</a:t>
            </a:r>
          </a:p>
        </p:txBody>
      </p:sp>
      <p:sp>
        <p:nvSpPr>
          <p:cNvPr id="5" name="TextBox 4"/>
          <p:cNvSpPr txBox="1"/>
          <p:nvPr/>
        </p:nvSpPr>
        <p:spPr>
          <a:xfrm>
            <a:off x="2767629" y="4254994"/>
            <a:ext cx="4023360" cy="954107"/>
          </a:xfrm>
          <a:prstGeom prst="rect">
            <a:avLst/>
          </a:prstGeom>
          <a:noFill/>
        </p:spPr>
        <p:txBody>
          <a:bodyPr wrap="square" rtlCol="0">
            <a:spAutoFit/>
          </a:bodyPr>
          <a:lstStyle/>
          <a:p>
            <a:pPr algn="ctr"/>
            <a:r>
              <a:rPr lang="en-US" sz="2800" b="1" dirty="0">
                <a:solidFill>
                  <a:srgbClr val="FF0000"/>
                </a:solidFill>
              </a:rPr>
              <a:t>Disney is more profitable.</a:t>
            </a:r>
          </a:p>
        </p:txBody>
      </p:sp>
      <p:sp>
        <p:nvSpPr>
          <p:cNvPr id="6" name="Oval 5">
            <a:extLst>
              <a:ext uri="{FF2B5EF4-FFF2-40B4-BE49-F238E27FC236}">
                <a16:creationId xmlns:a16="http://schemas.microsoft.com/office/drawing/2014/main" id="{FE1BE2E9-5A04-46E7-8985-3925D21419A0}"/>
              </a:ext>
            </a:extLst>
          </p:cNvPr>
          <p:cNvSpPr/>
          <p:nvPr/>
        </p:nvSpPr>
        <p:spPr>
          <a:xfrm>
            <a:off x="7053944" y="3051959"/>
            <a:ext cx="558140" cy="353291"/>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1308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p:cNvSpPr/>
          <p:nvPr/>
        </p:nvSpPr>
        <p:spPr>
          <a:xfrm>
            <a:off x="1080477" y="1688010"/>
            <a:ext cx="7399215" cy="1737360"/>
          </a:xfrm>
          <a:prstGeom prst="roundRect">
            <a:avLst>
              <a:gd name="adj" fmla="val 10894"/>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extBox 4"/>
          <p:cNvSpPr txBox="1"/>
          <p:nvPr/>
        </p:nvSpPr>
        <p:spPr>
          <a:xfrm>
            <a:off x="1264138" y="1988521"/>
            <a:ext cx="7173487" cy="1111073"/>
          </a:xfrm>
          <a:prstGeom prst="rect">
            <a:avLst/>
          </a:prstGeom>
          <a:noFill/>
        </p:spPr>
        <p:txBody>
          <a:bodyPr wrap="square" rtlCol="0">
            <a:spAutoFit/>
          </a:bodyPr>
          <a:lstStyle/>
          <a:p>
            <a:pPr>
              <a:lnSpc>
                <a:spcPct val="120000"/>
              </a:lnSpc>
              <a:spcAft>
                <a:spcPts val="600"/>
              </a:spcAft>
              <a:tabLst>
                <a:tab pos="1025525" algn="ctr"/>
                <a:tab pos="2227263" algn="ctr"/>
                <a:tab pos="3311525" algn="ctr"/>
                <a:tab pos="4454525" algn="ctr"/>
                <a:tab pos="5773738" algn="ctr"/>
              </a:tabLst>
            </a:pPr>
            <a:r>
              <a:rPr lang="en-US" b="1" dirty="0"/>
              <a:t>	Return on assets          =          Profit margin    ×              Asset turnover</a:t>
            </a:r>
          </a:p>
          <a:p>
            <a:pPr>
              <a:lnSpc>
                <a:spcPct val="120000"/>
              </a:lnSpc>
              <a:tabLst>
                <a:tab pos="1025525" algn="ctr"/>
                <a:tab pos="2227263" algn="ctr"/>
                <a:tab pos="3311525" algn="ctr"/>
                <a:tab pos="4454525" algn="ctr"/>
                <a:tab pos="5773738" algn="ctr"/>
              </a:tabLst>
            </a:pPr>
            <a:r>
              <a:rPr lang="en-US" dirty="0"/>
              <a:t>	Net income	 	Net income	                           Net sales</a:t>
            </a:r>
          </a:p>
          <a:p>
            <a:pPr>
              <a:tabLst>
                <a:tab pos="1025525" algn="ctr"/>
                <a:tab pos="2227263" algn="ctr"/>
                <a:tab pos="3311525" algn="ctr"/>
                <a:tab pos="4454525" algn="ctr"/>
                <a:tab pos="5773738" algn="ctr"/>
              </a:tabLst>
            </a:pPr>
            <a:r>
              <a:rPr lang="en-US" dirty="0"/>
              <a:t>	Average total assets 		Net sales	                   Average total assets</a:t>
            </a:r>
          </a:p>
        </p:txBody>
      </p:sp>
      <p:sp>
        <p:nvSpPr>
          <p:cNvPr id="2" name="Title 1"/>
          <p:cNvSpPr>
            <a:spLocks noGrp="1"/>
          </p:cNvSpPr>
          <p:nvPr>
            <p:ph type="title"/>
          </p:nvPr>
        </p:nvSpPr>
        <p:spPr>
          <a:xfrm>
            <a:off x="914400" y="914400"/>
            <a:ext cx="8229600" cy="632070"/>
          </a:xfrm>
        </p:spPr>
        <p:txBody>
          <a:bodyPr>
            <a:normAutofit/>
          </a:bodyPr>
          <a:lstStyle/>
          <a:p>
            <a:r>
              <a:rPr lang="en-US" sz="4000" dirty="0"/>
              <a:t>Components of Return on Assets </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7–30</a:t>
            </a:r>
          </a:p>
        </p:txBody>
      </p:sp>
      <p:cxnSp>
        <p:nvCxnSpPr>
          <p:cNvPr id="8" name="Straight Connector 7"/>
          <p:cNvCxnSpPr/>
          <p:nvPr/>
        </p:nvCxnSpPr>
        <p:spPr>
          <a:xfrm>
            <a:off x="1162249" y="2731190"/>
            <a:ext cx="197367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5906188" y="2733692"/>
            <a:ext cx="1973674"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874366" y="2731190"/>
            <a:ext cx="1479350" cy="140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 name="Rectangle 3"/>
          <p:cNvSpPr/>
          <p:nvPr/>
        </p:nvSpPr>
        <p:spPr>
          <a:xfrm>
            <a:off x="914400" y="3702725"/>
            <a:ext cx="7565292" cy="2160591"/>
          </a:xfrm>
          <a:prstGeom prst="rect">
            <a:avLst/>
          </a:prstGeom>
        </p:spPr>
        <p:txBody>
          <a:bodyPr wrap="square">
            <a:spAutoFit/>
          </a:bodyPr>
          <a:lstStyle/>
          <a:p>
            <a:pPr marL="342900" indent="-342900">
              <a:spcBef>
                <a:spcPct val="20000"/>
              </a:spcBef>
              <a:buFont typeface="Arial"/>
              <a:buChar char="•"/>
            </a:pPr>
            <a:r>
              <a:rPr lang="en-US" sz="3200" b="1" dirty="0">
                <a:solidFill>
                  <a:srgbClr val="1D5F76"/>
                </a:solidFill>
              </a:rPr>
              <a:t>Profit margin</a:t>
            </a:r>
            <a:r>
              <a:rPr lang="en-US" sz="3200" dirty="0">
                <a:solidFill>
                  <a:srgbClr val="1D5F76"/>
                </a:solidFill>
              </a:rPr>
              <a:t>: indicates the earnings per dollar of sales</a:t>
            </a:r>
          </a:p>
          <a:p>
            <a:pPr marL="342900" indent="-342900">
              <a:spcBef>
                <a:spcPct val="20000"/>
              </a:spcBef>
              <a:buFont typeface="Arial"/>
              <a:buChar char="•"/>
            </a:pPr>
            <a:r>
              <a:rPr lang="en-US" sz="3200" b="1" dirty="0">
                <a:solidFill>
                  <a:srgbClr val="1D5F76"/>
                </a:solidFill>
              </a:rPr>
              <a:t>Asset turnover</a:t>
            </a:r>
            <a:r>
              <a:rPr lang="en-US" sz="3200" dirty="0">
                <a:solidFill>
                  <a:srgbClr val="1D5F76"/>
                </a:solidFill>
              </a:rPr>
              <a:t>: measures the sales per dollar of assets invested</a:t>
            </a:r>
          </a:p>
        </p:txBody>
      </p:sp>
      <p:sp>
        <p:nvSpPr>
          <p:cNvPr id="6" name="TextBox 5"/>
          <p:cNvSpPr txBox="1"/>
          <p:nvPr/>
        </p:nvSpPr>
        <p:spPr>
          <a:xfrm>
            <a:off x="3401604" y="2530770"/>
            <a:ext cx="2590883"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2666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632070"/>
          </a:xfrm>
        </p:spPr>
        <p:txBody>
          <a:bodyPr>
            <a:noAutofit/>
          </a:bodyPr>
          <a:lstStyle/>
          <a:p>
            <a:r>
              <a:rPr lang="en-US" sz="4000" dirty="0"/>
              <a:t>Profit Margin for Disney and Netflix</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7–31</a:t>
            </a:r>
          </a:p>
        </p:txBody>
      </p:sp>
      <p:sp>
        <p:nvSpPr>
          <p:cNvPr id="13" name="Rectangle 12"/>
          <p:cNvSpPr/>
          <p:nvPr/>
        </p:nvSpPr>
        <p:spPr>
          <a:xfrm>
            <a:off x="839621" y="2202100"/>
            <a:ext cx="7500470" cy="1464236"/>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947124" y="2372975"/>
            <a:ext cx="7853529" cy="1080296"/>
          </a:xfrm>
          <a:prstGeom prst="rect">
            <a:avLst/>
          </a:prstGeom>
          <a:noFill/>
        </p:spPr>
        <p:txBody>
          <a:bodyPr wrap="square" rtlCol="0">
            <a:spAutoFit/>
          </a:bodyPr>
          <a:lstStyle/>
          <a:p>
            <a:pPr>
              <a:lnSpc>
                <a:spcPct val="120000"/>
              </a:lnSpc>
              <a:tabLst>
                <a:tab pos="346075" algn="l"/>
                <a:tab pos="1885950" algn="ctr"/>
                <a:tab pos="2803525" algn="ctr"/>
                <a:tab pos="3711575" algn="ctr"/>
                <a:tab pos="4854575" algn="ctr"/>
                <a:tab pos="5891213" algn="ctr"/>
              </a:tabLst>
            </a:pPr>
            <a:r>
              <a:rPr lang="en-US" dirty="0"/>
              <a:t>($ in millions) 	</a:t>
            </a:r>
            <a:r>
              <a:rPr lang="en-US" b="1" dirty="0"/>
              <a:t>Net Income 	÷ 	Net Sales	 = 	Profit Margin</a:t>
            </a:r>
          </a:p>
          <a:p>
            <a:pPr>
              <a:lnSpc>
                <a:spcPct val="120000"/>
              </a:lnSpc>
              <a:tabLst>
                <a:tab pos="2168525" algn="r"/>
                <a:tab pos="2803525" algn="ctr"/>
                <a:tab pos="3770313" algn="ctr"/>
                <a:tab pos="4854575" algn="ctr"/>
                <a:tab pos="5832475" algn="ctr"/>
              </a:tabLst>
            </a:pPr>
            <a:r>
              <a:rPr lang="en-US" b="1" dirty="0"/>
              <a:t>Disney</a:t>
            </a:r>
            <a:r>
              <a:rPr lang="en-US" dirty="0"/>
              <a:t> 	$11,584	÷ 	$69,570	=	16.7%</a:t>
            </a:r>
          </a:p>
          <a:p>
            <a:pPr>
              <a:lnSpc>
                <a:spcPct val="120000"/>
              </a:lnSpc>
              <a:tabLst>
                <a:tab pos="2168525" algn="r"/>
                <a:tab pos="2803525" algn="ctr"/>
                <a:tab pos="3770313" algn="ctr"/>
                <a:tab pos="4854575" algn="ctr"/>
                <a:tab pos="5832475" algn="ctr"/>
              </a:tabLst>
            </a:pPr>
            <a:r>
              <a:rPr lang="en-US" b="1" dirty="0"/>
              <a:t>Netflix</a:t>
            </a:r>
            <a:r>
              <a:rPr lang="en-US" dirty="0"/>
              <a:t> 	$ 1,867	÷ 	$20,156	=	9.3%</a:t>
            </a:r>
          </a:p>
        </p:txBody>
      </p:sp>
      <p:grpSp>
        <p:nvGrpSpPr>
          <p:cNvPr id="21" name="Group 20"/>
          <p:cNvGrpSpPr/>
          <p:nvPr/>
        </p:nvGrpSpPr>
        <p:grpSpPr>
          <a:xfrm>
            <a:off x="2400398" y="2734828"/>
            <a:ext cx="5167944" cy="1035362"/>
            <a:chOff x="2400398" y="2734828"/>
            <a:chExt cx="5167944" cy="0"/>
          </a:xfrm>
        </p:grpSpPr>
        <p:cxnSp>
          <p:nvCxnSpPr>
            <p:cNvPr id="16" name="Straight Connector 15"/>
            <p:cNvCxnSpPr/>
            <p:nvPr/>
          </p:nvCxnSpPr>
          <p:spPr>
            <a:xfrm>
              <a:off x="2400398" y="2734828"/>
              <a:ext cx="10381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237532" y="2734828"/>
              <a:ext cx="1038187"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6328329" y="2734828"/>
              <a:ext cx="1240013"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4" name="TextBox 3"/>
          <p:cNvSpPr txBox="1"/>
          <p:nvPr/>
        </p:nvSpPr>
        <p:spPr>
          <a:xfrm>
            <a:off x="1043779" y="4093029"/>
            <a:ext cx="7425691" cy="523220"/>
          </a:xfrm>
          <a:prstGeom prst="rect">
            <a:avLst/>
          </a:prstGeom>
          <a:noFill/>
        </p:spPr>
        <p:txBody>
          <a:bodyPr wrap="square" rtlCol="0">
            <a:spAutoFit/>
          </a:bodyPr>
          <a:lstStyle/>
          <a:p>
            <a:pPr algn="ctr"/>
            <a:r>
              <a:rPr lang="en-US" sz="2800" b="1" dirty="0">
                <a:solidFill>
                  <a:srgbClr val="FF0000"/>
                </a:solidFill>
              </a:rPr>
              <a:t>Disney’s profit margin is higher than Netflix’s. </a:t>
            </a:r>
          </a:p>
        </p:txBody>
      </p:sp>
      <p:sp>
        <p:nvSpPr>
          <p:cNvPr id="11" name="Oval 10">
            <a:extLst>
              <a:ext uri="{FF2B5EF4-FFF2-40B4-BE49-F238E27FC236}">
                <a16:creationId xmlns:a16="http://schemas.microsoft.com/office/drawing/2014/main" id="{30FFD121-574D-42ED-AA93-F8CBB298356E}"/>
              </a:ext>
            </a:extLst>
          </p:cNvPr>
          <p:cNvSpPr/>
          <p:nvPr/>
        </p:nvSpPr>
        <p:spPr>
          <a:xfrm>
            <a:off x="6495804" y="2771530"/>
            <a:ext cx="731520" cy="353291"/>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6964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0"/>
            <a:ext cx="8229600" cy="632070"/>
          </a:xfrm>
        </p:spPr>
        <p:txBody>
          <a:bodyPr>
            <a:noAutofit/>
          </a:bodyPr>
          <a:lstStyle/>
          <a:p>
            <a:pPr>
              <a:lnSpc>
                <a:spcPct val="90000"/>
              </a:lnSpc>
            </a:pPr>
            <a:r>
              <a:rPr lang="en-US" sz="4000" dirty="0"/>
              <a:t>Asset Turnover for Disney and Netflix</a:t>
            </a:r>
          </a:p>
        </p:txBody>
      </p:sp>
      <p:sp>
        <p:nvSpPr>
          <p:cNvPr id="3" name="Text Placeholder 5"/>
          <p:cNvSpPr txBox="1">
            <a:spLocks/>
          </p:cNvSpPr>
          <p:nvPr/>
        </p:nvSpPr>
        <p:spPr>
          <a:xfrm>
            <a:off x="940070" y="457200"/>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7–32</a:t>
            </a:r>
          </a:p>
        </p:txBody>
      </p:sp>
      <p:sp>
        <p:nvSpPr>
          <p:cNvPr id="4" name="TextBox 3"/>
          <p:cNvSpPr txBox="1"/>
          <p:nvPr/>
        </p:nvSpPr>
        <p:spPr>
          <a:xfrm>
            <a:off x="839621" y="4393870"/>
            <a:ext cx="7413171" cy="523220"/>
          </a:xfrm>
          <a:prstGeom prst="rect">
            <a:avLst/>
          </a:prstGeom>
          <a:noFill/>
        </p:spPr>
        <p:txBody>
          <a:bodyPr wrap="square" rtlCol="0">
            <a:spAutoFit/>
          </a:bodyPr>
          <a:lstStyle/>
          <a:p>
            <a:pPr algn="ctr"/>
            <a:r>
              <a:rPr lang="en-US" sz="2800" b="1" dirty="0">
                <a:solidFill>
                  <a:srgbClr val="FF0000"/>
                </a:solidFill>
              </a:rPr>
              <a:t>Netflix’s asset turnover is higher than Disney’s.</a:t>
            </a:r>
          </a:p>
        </p:txBody>
      </p:sp>
      <p:sp>
        <p:nvSpPr>
          <p:cNvPr id="7" name="Rectangle 6">
            <a:extLst>
              <a:ext uri="{FF2B5EF4-FFF2-40B4-BE49-F238E27FC236}">
                <a16:creationId xmlns:a16="http://schemas.microsoft.com/office/drawing/2014/main" id="{3B3690BB-AAC7-4F0E-9A81-8295D15BADD1}"/>
              </a:ext>
            </a:extLst>
          </p:cNvPr>
          <p:cNvSpPr/>
          <p:nvPr/>
        </p:nvSpPr>
        <p:spPr>
          <a:xfrm>
            <a:off x="839621" y="2468701"/>
            <a:ext cx="7500470" cy="1464236"/>
          </a:xfrm>
          <a:prstGeom prst="rect">
            <a:avLst/>
          </a:prstGeom>
          <a:gradFill flip="none" rotWithShape="1">
            <a:gsLst>
              <a:gs pos="0">
                <a:srgbClr val="93CDDD"/>
              </a:gs>
              <a:gs pos="92000">
                <a:srgbClr val="FFFFFF"/>
              </a:gs>
            </a:gsLst>
            <a:lin ang="0" scaled="1"/>
            <a:tileRect/>
          </a:gradFill>
          <a:ln>
            <a:noFill/>
          </a:ln>
          <a:effectLst>
            <a:outerShdw blurRad="49530" dist="73787" dir="7860000" rotWithShape="0">
              <a:srgbClr val="000000">
                <a:alpha val="18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897965B1-8CA8-431D-92D2-D5B32E5353EA}"/>
              </a:ext>
            </a:extLst>
          </p:cNvPr>
          <p:cNvSpPr txBox="1"/>
          <p:nvPr/>
        </p:nvSpPr>
        <p:spPr>
          <a:xfrm>
            <a:off x="947124" y="2639576"/>
            <a:ext cx="7853529" cy="1067343"/>
          </a:xfrm>
          <a:prstGeom prst="rect">
            <a:avLst/>
          </a:prstGeom>
          <a:noFill/>
        </p:spPr>
        <p:txBody>
          <a:bodyPr wrap="square" rtlCol="0">
            <a:spAutoFit/>
          </a:bodyPr>
          <a:lstStyle/>
          <a:p>
            <a:pPr>
              <a:lnSpc>
                <a:spcPct val="120000"/>
              </a:lnSpc>
              <a:tabLst>
                <a:tab pos="346075" algn="l"/>
                <a:tab pos="1711325" algn="ctr"/>
                <a:tab pos="2571750" algn="ctr"/>
                <a:tab pos="3830638" algn="ctr"/>
                <a:tab pos="5146675" algn="ctr"/>
                <a:tab pos="6119813" algn="ctr"/>
              </a:tabLst>
            </a:pPr>
            <a:r>
              <a:rPr lang="en-US" dirty="0"/>
              <a:t>($ in millions) 	 </a:t>
            </a:r>
            <a:r>
              <a:rPr lang="en-US" b="1" dirty="0"/>
              <a:t>Net Sales	÷ 	Average Total Assets	 = 	Asset Turnover</a:t>
            </a:r>
          </a:p>
          <a:p>
            <a:pPr>
              <a:lnSpc>
                <a:spcPct val="120000"/>
              </a:lnSpc>
              <a:tabLst>
                <a:tab pos="2116138" algn="r"/>
                <a:tab pos="2514600" algn="ctr"/>
                <a:tab pos="3830638" algn="ctr"/>
                <a:tab pos="5146675" algn="ctr"/>
                <a:tab pos="6119813" algn="ctr"/>
              </a:tabLst>
            </a:pPr>
            <a:r>
              <a:rPr lang="en-US" b="1" dirty="0"/>
              <a:t>Disney</a:t>
            </a:r>
            <a:r>
              <a:rPr lang="en-US" dirty="0"/>
              <a:t> 	$69,570	 ÷	 ($98,598 + $193,984)/2 	=	0.48 times</a:t>
            </a:r>
          </a:p>
          <a:p>
            <a:pPr>
              <a:lnSpc>
                <a:spcPct val="120000"/>
              </a:lnSpc>
              <a:tabLst>
                <a:tab pos="2116138" algn="r"/>
                <a:tab pos="2514600" algn="ctr"/>
                <a:tab pos="3830638" algn="ctr"/>
                <a:tab pos="5146675" algn="ctr"/>
                <a:tab pos="6119813" algn="ctr"/>
              </a:tabLst>
            </a:pPr>
            <a:r>
              <a:rPr lang="en-US" b="1" dirty="0"/>
              <a:t>Netflix</a:t>
            </a:r>
            <a:r>
              <a:rPr lang="en-US" dirty="0"/>
              <a:t> 	$20,156	 ÷	($33,163 + $36,347)/2	=	0.67 times</a:t>
            </a:r>
          </a:p>
        </p:txBody>
      </p:sp>
      <p:sp>
        <p:nvSpPr>
          <p:cNvPr id="9" name="Oval 8">
            <a:extLst>
              <a:ext uri="{FF2B5EF4-FFF2-40B4-BE49-F238E27FC236}">
                <a16:creationId xmlns:a16="http://schemas.microsoft.com/office/drawing/2014/main" id="{9CA3D966-745F-4944-A752-01C507750A2A}"/>
              </a:ext>
            </a:extLst>
          </p:cNvPr>
          <p:cNvSpPr/>
          <p:nvPr/>
        </p:nvSpPr>
        <p:spPr>
          <a:xfrm>
            <a:off x="6581242" y="3332028"/>
            <a:ext cx="1097280" cy="353291"/>
          </a:xfrm>
          <a:prstGeom prst="ellipse">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3566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a:t>
            </a:r>
          </a:p>
        </p:txBody>
      </p:sp>
      <p:sp>
        <p:nvSpPr>
          <p:cNvPr id="3" name="Content Placeholder 2"/>
          <p:cNvSpPr>
            <a:spLocks noGrp="1"/>
          </p:cNvSpPr>
          <p:nvPr>
            <p:ph idx="1"/>
          </p:nvPr>
        </p:nvSpPr>
        <p:spPr>
          <a:xfrm>
            <a:off x="809150" y="1291786"/>
            <a:ext cx="7955280" cy="4990261"/>
          </a:xfrm>
        </p:spPr>
        <p:txBody>
          <a:bodyPr>
            <a:normAutofit/>
          </a:bodyPr>
          <a:lstStyle/>
          <a:p>
            <a:r>
              <a:rPr lang="en-US" dirty="0"/>
              <a:t>Return on assets indicates the amount of net income generated for each dollar invested in assets. </a:t>
            </a:r>
          </a:p>
          <a:p>
            <a:pPr marL="342900" lvl="1" indent="-342900">
              <a:buFont typeface="Arial"/>
              <a:buChar char="•"/>
            </a:pPr>
            <a:r>
              <a:rPr lang="en-US" sz="3200" dirty="0"/>
              <a:t>Return on assets can be separated to examine two important business strategies:</a:t>
            </a:r>
          </a:p>
          <a:p>
            <a:pPr lvl="1"/>
            <a:r>
              <a:rPr lang="en-US" sz="3200" dirty="0"/>
              <a:t>Profit margin</a:t>
            </a:r>
          </a:p>
          <a:p>
            <a:pPr lvl="1"/>
            <a:r>
              <a:rPr lang="en-US" sz="3200" dirty="0"/>
              <a:t>Asset turnover</a:t>
            </a:r>
          </a:p>
        </p:txBody>
      </p:sp>
      <p:sp>
        <p:nvSpPr>
          <p:cNvPr id="4" name="Footer Placeholder 3"/>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5" name="Slide Number Placeholder 4"/>
          <p:cNvSpPr>
            <a:spLocks noGrp="1"/>
          </p:cNvSpPr>
          <p:nvPr>
            <p:ph type="sldNum" sz="quarter" idx="12"/>
          </p:nvPr>
        </p:nvSpPr>
        <p:spPr/>
        <p:txBody>
          <a:bodyPr/>
          <a:lstStyle/>
          <a:p>
            <a:r>
              <a:rPr lang="en-US" dirty="0"/>
              <a:t>7-</a:t>
            </a:r>
            <a:fld id="{8A048DD7-39B4-434B-ACE7-68CA5B147A05}" type="slidenum">
              <a:rPr lang="en-US" smtClean="0"/>
              <a:t>95</a:t>
            </a:fld>
            <a:endParaRPr lang="en-US" dirty="0"/>
          </a:p>
        </p:txBody>
      </p:sp>
    </p:spTree>
    <p:extLst>
      <p:ext uri="{BB962C8B-B14F-4D97-AF65-F5344CB8AC3E}">
        <p14:creationId xmlns:p14="http://schemas.microsoft.com/office/powerpoint/2010/main" val="27305460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60511" y="1280160"/>
            <a:ext cx="7794576" cy="4432716"/>
          </a:xfrm>
        </p:spPr>
        <p:txBody>
          <a:bodyPr>
            <a:noAutofit/>
          </a:bodyPr>
          <a:lstStyle/>
          <a:p>
            <a:pPr marL="0" indent="0">
              <a:buNone/>
            </a:pPr>
            <a:r>
              <a:rPr lang="en-US" dirty="0"/>
              <a:t>Papa’s Pizza has the following items for the past year: Net sales are $24,128, net income is $2,223, total assets at the beginning of year are $14,898, and total assets at the end of year are $15,465. What is the profit margin? </a:t>
            </a:r>
          </a:p>
          <a:p>
            <a:pPr>
              <a:buAutoNum type="alphaLcPeriod"/>
            </a:pPr>
            <a:r>
              <a:rPr lang="en-US" dirty="0"/>
              <a:t>9.2%</a:t>
            </a:r>
          </a:p>
          <a:p>
            <a:pPr>
              <a:buAutoNum type="alphaLcPeriod"/>
            </a:pPr>
            <a:r>
              <a:rPr lang="en-US" dirty="0"/>
              <a:t>61.7%</a:t>
            </a:r>
          </a:p>
          <a:p>
            <a:pPr>
              <a:buAutoNum type="alphaLcPeriod" startAt="3"/>
            </a:pPr>
            <a:r>
              <a:rPr lang="en-US" dirty="0"/>
              <a:t>14.6%</a:t>
            </a:r>
          </a:p>
          <a:p>
            <a:pPr>
              <a:buAutoNum type="alphaLcPeriod" startAt="3"/>
            </a:pPr>
            <a:r>
              <a:rPr lang="en-US" dirty="0"/>
              <a:t>14.9%</a:t>
            </a:r>
          </a:p>
        </p:txBody>
      </p:sp>
      <p:sp>
        <p:nvSpPr>
          <p:cNvPr id="4" name="Title 3"/>
          <p:cNvSpPr>
            <a:spLocks noGrp="1"/>
          </p:cNvSpPr>
          <p:nvPr>
            <p:ph type="title"/>
          </p:nvPr>
        </p:nvSpPr>
        <p:spPr>
          <a:xfrm>
            <a:off x="936943" y="383209"/>
            <a:ext cx="7922577" cy="799257"/>
          </a:xfrm>
        </p:spPr>
        <p:txBody>
          <a:bodyPr/>
          <a:lstStyle/>
          <a:p>
            <a:r>
              <a:rPr lang="en-US" dirty="0"/>
              <a:t>Concept Check 7–8</a:t>
            </a:r>
          </a:p>
        </p:txBody>
      </p:sp>
      <p:sp>
        <p:nvSpPr>
          <p:cNvPr id="6" name="Oval 5"/>
          <p:cNvSpPr/>
          <p:nvPr/>
        </p:nvSpPr>
        <p:spPr bwMode="auto">
          <a:xfrm>
            <a:off x="877568" y="3819321"/>
            <a:ext cx="596222" cy="611510"/>
          </a:xfrm>
          <a:prstGeom prst="ellipse">
            <a:avLst/>
          </a:prstGeom>
          <a:noFill/>
          <a:ln w="28575" cap="flat" cmpd="sng" algn="ctr">
            <a:solidFill>
              <a:srgbClr val="3366FF"/>
            </a:solidFill>
            <a:prstDash val="solid"/>
            <a:miter lim="800000"/>
            <a:headEnd type="none" w="med" len="med"/>
            <a:tailEnd type="triangle" w="lg"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ahoma" pitchFamily="34" charset="0"/>
            </a:endParaRPr>
          </a:p>
        </p:txBody>
      </p:sp>
      <p:sp>
        <p:nvSpPr>
          <p:cNvPr id="7" name="TextBox 6"/>
          <p:cNvSpPr txBox="1"/>
          <p:nvPr/>
        </p:nvSpPr>
        <p:spPr>
          <a:xfrm>
            <a:off x="2755076" y="4793010"/>
            <a:ext cx="5943600" cy="1569660"/>
          </a:xfrm>
          <a:prstGeom prst="rect">
            <a:avLst/>
          </a:prstGeom>
          <a:solidFill>
            <a:srgbClr val="FFFFD1"/>
          </a:solidFill>
          <a:ln w="6350">
            <a:solidFill>
              <a:schemeClr val="tx1"/>
            </a:solidFill>
          </a:ln>
        </p:spPr>
        <p:txBody>
          <a:bodyPr wrap="square" rtlCol="0">
            <a:spAutoFit/>
          </a:bodyPr>
          <a:lstStyle/>
          <a:p>
            <a:r>
              <a:rPr lang="en-US" sz="2400" dirty="0"/>
              <a:t>The profit margin is computed by taking net income and dividing by net sales. Net income of $2,223 divided by net sales of $24,128 results in a profit margin of 9.2%.</a:t>
            </a:r>
          </a:p>
        </p:txBody>
      </p:sp>
      <p:sp>
        <p:nvSpPr>
          <p:cNvPr id="8" name="Footer Placeholder 7"/>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9" name="Slide Number Placeholder 8"/>
          <p:cNvSpPr>
            <a:spLocks noGrp="1"/>
          </p:cNvSpPr>
          <p:nvPr>
            <p:ph type="sldNum" sz="quarter" idx="12"/>
          </p:nvPr>
        </p:nvSpPr>
        <p:spPr/>
        <p:txBody>
          <a:bodyPr/>
          <a:lstStyle/>
          <a:p>
            <a:r>
              <a:rPr lang="en-US" dirty="0"/>
              <a:t>7-</a:t>
            </a:r>
            <a:fld id="{8A048DD7-39B4-434B-ACE7-68CA5B147A05}" type="slidenum">
              <a:rPr lang="en-US" smtClean="0"/>
              <a:t>96</a:t>
            </a:fld>
            <a:endParaRPr lang="en-US" dirty="0"/>
          </a:p>
        </p:txBody>
      </p:sp>
    </p:spTree>
    <p:extLst>
      <p:ext uri="{BB962C8B-B14F-4D97-AF65-F5344CB8AC3E}">
        <p14:creationId xmlns:p14="http://schemas.microsoft.com/office/powerpoint/2010/main" val="76386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IMPAIRMENT OF LONG-TERM ASSETS</a:t>
            </a:r>
          </a:p>
        </p:txBody>
      </p:sp>
      <p:sp>
        <p:nvSpPr>
          <p:cNvPr id="4" name="Title 3"/>
          <p:cNvSpPr>
            <a:spLocks noGrp="1"/>
          </p:cNvSpPr>
          <p:nvPr>
            <p:ph type="title"/>
          </p:nvPr>
        </p:nvSpPr>
        <p:spPr/>
        <p:txBody>
          <a:bodyPr/>
          <a:lstStyle/>
          <a:p>
            <a:r>
              <a:rPr lang="en-US" dirty="0"/>
              <a:t>APPENDIX</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97</a:t>
            </a:fld>
            <a:endParaRPr lang="en-US" dirty="0"/>
          </a:p>
        </p:txBody>
      </p:sp>
    </p:spTree>
    <p:extLst>
      <p:ext uri="{BB962C8B-B14F-4D97-AF65-F5344CB8AC3E}">
        <p14:creationId xmlns:p14="http://schemas.microsoft.com/office/powerpoint/2010/main" val="26556034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a:solidFill>
                  <a:srgbClr val="A5062D"/>
                </a:solidFill>
              </a:rPr>
              <a:t>LO7–8</a:t>
            </a:r>
            <a:r>
              <a:rPr lang="en-US" dirty="0"/>
              <a:t>	Identify impairment situations and describe the two-step impairment process.</a:t>
            </a:r>
          </a:p>
        </p:txBody>
      </p:sp>
      <p:sp>
        <p:nvSpPr>
          <p:cNvPr id="4" name="Title 3"/>
          <p:cNvSpPr>
            <a:spLocks noGrp="1"/>
          </p:cNvSpPr>
          <p:nvPr>
            <p:ph type="title"/>
          </p:nvPr>
        </p:nvSpPr>
        <p:spPr/>
        <p:txBody>
          <a:bodyPr/>
          <a:lstStyle/>
          <a:p>
            <a:r>
              <a:rPr lang="en-US" dirty="0"/>
              <a:t>Learning Objective 8</a:t>
            </a:r>
          </a:p>
        </p:txBody>
      </p:sp>
      <p:sp>
        <p:nvSpPr>
          <p:cNvPr id="7" name="Footer Placeholder 6"/>
          <p:cNvSpPr>
            <a:spLocks noGrp="1"/>
          </p:cNvSpPr>
          <p:nvPr>
            <p:ph type="ftr" sz="quarter" idx="11"/>
          </p:nvPr>
        </p:nvSpPr>
        <p:spPr/>
        <p:txBody>
          <a:bodyPr/>
          <a:lstStyle/>
          <a:p>
            <a:r>
              <a:rPr lang="en-US" dirty="0"/>
              <a:t>Copyright ©2022 McGraw-Hill. All rights reserved. No reproduction or distribution without the prior written consent McGraw-Hill. </a:t>
            </a:r>
          </a:p>
        </p:txBody>
      </p:sp>
      <p:sp>
        <p:nvSpPr>
          <p:cNvPr id="8" name="Slide Number Placeholder 7"/>
          <p:cNvSpPr>
            <a:spLocks noGrp="1"/>
          </p:cNvSpPr>
          <p:nvPr>
            <p:ph type="sldNum" sz="quarter" idx="12"/>
          </p:nvPr>
        </p:nvSpPr>
        <p:spPr/>
        <p:txBody>
          <a:bodyPr/>
          <a:lstStyle/>
          <a:p>
            <a:r>
              <a:rPr lang="en-US" dirty="0"/>
              <a:t>7-</a:t>
            </a:r>
            <a:fld id="{8A048DD7-39B4-434B-ACE7-68CA5B147A05}" type="slidenum">
              <a:rPr lang="en-US" smtClean="0"/>
              <a:t>98</a:t>
            </a:fld>
            <a:endParaRPr lang="en-US" dirty="0"/>
          </a:p>
        </p:txBody>
      </p:sp>
    </p:spTree>
    <p:extLst>
      <p:ext uri="{BB962C8B-B14F-4D97-AF65-F5344CB8AC3E}">
        <p14:creationId xmlns:p14="http://schemas.microsoft.com/office/powerpoint/2010/main" val="19921526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816531" y="2614689"/>
            <a:ext cx="7955280" cy="3931920"/>
          </a:xfrm>
          <a:prstGeom prst="roundRect">
            <a:avLst>
              <a:gd name="adj" fmla="val 8329"/>
            </a:avLst>
          </a:prstGeom>
          <a:solidFill>
            <a:srgbClr val="D4D0B0">
              <a:alpha val="7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9" name="Group 58"/>
          <p:cNvGrpSpPr/>
          <p:nvPr/>
        </p:nvGrpSpPr>
        <p:grpSpPr>
          <a:xfrm>
            <a:off x="4928129" y="4824803"/>
            <a:ext cx="2350721" cy="418627"/>
            <a:chOff x="5022201" y="3792269"/>
            <a:chExt cx="2350721" cy="418627"/>
          </a:xfrm>
        </p:grpSpPr>
        <p:cxnSp>
          <p:nvCxnSpPr>
            <p:cNvPr id="48" name="Straight Connector 47"/>
            <p:cNvCxnSpPr/>
            <p:nvPr/>
          </p:nvCxnSpPr>
          <p:spPr>
            <a:xfrm>
              <a:off x="5022201" y="3792269"/>
              <a:ext cx="0" cy="413032"/>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7372922" y="3797864"/>
              <a:ext cx="0" cy="413032"/>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grpSp>
      <p:grpSp>
        <p:nvGrpSpPr>
          <p:cNvPr id="58" name="Group 57"/>
          <p:cNvGrpSpPr/>
          <p:nvPr/>
        </p:nvGrpSpPr>
        <p:grpSpPr>
          <a:xfrm>
            <a:off x="4904716" y="3046645"/>
            <a:ext cx="2398962" cy="740093"/>
            <a:chOff x="4998788" y="2023636"/>
            <a:chExt cx="2398962" cy="740093"/>
          </a:xfrm>
        </p:grpSpPr>
        <p:cxnSp>
          <p:nvCxnSpPr>
            <p:cNvPr id="46" name="Straight Connector 45"/>
            <p:cNvCxnSpPr/>
            <p:nvPr/>
          </p:nvCxnSpPr>
          <p:spPr>
            <a:xfrm>
              <a:off x="5011488" y="2493015"/>
              <a:ext cx="0" cy="265119"/>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7385622" y="2498610"/>
              <a:ext cx="0" cy="265119"/>
            </a:xfrm>
            <a:prstGeom prst="line">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4998788" y="2491099"/>
              <a:ext cx="2398962"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flipV="1">
              <a:off x="6197600" y="2023636"/>
              <a:ext cx="0" cy="474974"/>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822960"/>
            <a:ext cx="8229600" cy="632070"/>
          </a:xfrm>
        </p:spPr>
        <p:txBody>
          <a:bodyPr>
            <a:normAutofit/>
          </a:bodyPr>
          <a:lstStyle/>
          <a:p>
            <a:r>
              <a:rPr lang="en-US" sz="4000" dirty="0"/>
              <a:t>Two-Step Impairment Process </a:t>
            </a:r>
          </a:p>
        </p:txBody>
      </p:sp>
      <p:sp>
        <p:nvSpPr>
          <p:cNvPr id="3" name="Text Placeholder 5"/>
          <p:cNvSpPr txBox="1">
            <a:spLocks/>
          </p:cNvSpPr>
          <p:nvPr/>
        </p:nvSpPr>
        <p:spPr>
          <a:xfrm>
            <a:off x="940070" y="429768"/>
            <a:ext cx="5270038" cy="423992"/>
          </a:xfrm>
          <a:prstGeom prst="rect">
            <a:avLst/>
          </a:prstGeom>
        </p:spPr>
        <p:txBody>
          <a:bodyPr lIns="0" tIns="0" rIns="0" bIns="0">
            <a:noAutofit/>
          </a:bodyPr>
          <a:lstStyle>
            <a:lvl1pPr marL="0" indent="0" algn="l" defTabSz="457200" rtl="0" eaLnBrk="1" latinLnBrk="0" hangingPunct="1">
              <a:spcBef>
                <a:spcPct val="20000"/>
              </a:spcBef>
              <a:buFontTx/>
              <a:buNone/>
              <a:defRPr sz="2400" b="0" i="0" kern="1200">
                <a:solidFill>
                  <a:srgbClr val="1D5F76"/>
                </a:solidFill>
                <a:latin typeface="Avenir LT Std 65 Medium"/>
                <a:ea typeface="+mn-ea"/>
                <a:cs typeface="Avenir LT Std 65 Medium"/>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Illustration 7–33</a:t>
            </a:r>
          </a:p>
        </p:txBody>
      </p:sp>
      <p:grpSp>
        <p:nvGrpSpPr>
          <p:cNvPr id="38" name="Group 37"/>
          <p:cNvGrpSpPr/>
          <p:nvPr/>
        </p:nvGrpSpPr>
        <p:grpSpPr>
          <a:xfrm>
            <a:off x="4266907" y="3772507"/>
            <a:ext cx="1395870" cy="1034135"/>
            <a:chOff x="4623164" y="2584746"/>
            <a:chExt cx="1395870" cy="1034135"/>
          </a:xfrm>
        </p:grpSpPr>
        <p:sp>
          <p:nvSpPr>
            <p:cNvPr id="19" name="Rounded Rectangle 18"/>
            <p:cNvSpPr/>
            <p:nvPr/>
          </p:nvSpPr>
          <p:spPr>
            <a:xfrm>
              <a:off x="4623164" y="2584746"/>
              <a:ext cx="1395870" cy="1034135"/>
            </a:xfrm>
            <a:prstGeom prst="roundRect">
              <a:avLst>
                <a:gd name="adj" fmla="val 14074"/>
              </a:avLst>
            </a:prstGeom>
            <a:solidFill>
              <a:srgbClr val="CC99CC"/>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Box 13"/>
            <p:cNvSpPr txBox="1"/>
            <p:nvPr/>
          </p:nvSpPr>
          <p:spPr>
            <a:xfrm>
              <a:off x="4749106" y="2779179"/>
              <a:ext cx="1143984" cy="595548"/>
            </a:xfrm>
            <a:prstGeom prst="rect">
              <a:avLst/>
            </a:prstGeom>
            <a:noFill/>
          </p:spPr>
          <p:txBody>
            <a:bodyPr wrap="square" rtlCol="0">
              <a:spAutoFit/>
            </a:bodyPr>
            <a:lstStyle/>
            <a:p>
              <a:pPr algn="ctr">
                <a:lnSpc>
                  <a:spcPct val="90000"/>
                </a:lnSpc>
              </a:pPr>
              <a:r>
                <a:rPr lang="en-US" b="1" dirty="0"/>
                <a:t>Asset</a:t>
              </a:r>
            </a:p>
            <a:p>
              <a:pPr algn="ctr">
                <a:lnSpc>
                  <a:spcPct val="90000"/>
                </a:lnSpc>
              </a:pPr>
              <a:r>
                <a:rPr lang="en-US" b="1" dirty="0"/>
                <a:t>Impaired</a:t>
              </a:r>
            </a:p>
          </p:txBody>
        </p:sp>
      </p:grpSp>
      <p:grpSp>
        <p:nvGrpSpPr>
          <p:cNvPr id="36" name="Group 35"/>
          <p:cNvGrpSpPr/>
          <p:nvPr/>
        </p:nvGrpSpPr>
        <p:grpSpPr>
          <a:xfrm>
            <a:off x="3909871" y="2740638"/>
            <a:ext cx="4397516" cy="435847"/>
            <a:chOff x="4003943" y="1708104"/>
            <a:chExt cx="4397516" cy="435847"/>
          </a:xfrm>
        </p:grpSpPr>
        <p:sp>
          <p:nvSpPr>
            <p:cNvPr id="16" name="Rounded Rectangle 15"/>
            <p:cNvSpPr/>
            <p:nvPr/>
          </p:nvSpPr>
          <p:spPr>
            <a:xfrm>
              <a:off x="4003943" y="1708104"/>
              <a:ext cx="4376525" cy="435847"/>
            </a:xfrm>
            <a:prstGeom prst="roundRect">
              <a:avLst>
                <a:gd name="adj" fmla="val 28522"/>
              </a:avLst>
            </a:prstGeom>
            <a:solidFill>
              <a:schemeClr val="accent1">
                <a:lumMod val="40000"/>
                <a:lumOff val="6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003943" y="1753627"/>
              <a:ext cx="4397516" cy="369332"/>
            </a:xfrm>
            <a:prstGeom prst="rect">
              <a:avLst/>
            </a:prstGeom>
            <a:noFill/>
          </p:spPr>
          <p:txBody>
            <a:bodyPr wrap="square" rtlCol="0">
              <a:spAutoFit/>
            </a:bodyPr>
            <a:lstStyle/>
            <a:p>
              <a:pPr algn="ctr"/>
              <a:r>
                <a:rPr lang="en-US" b="1" dirty="0"/>
                <a:t>Are future cash flows </a:t>
              </a:r>
              <a:r>
                <a:rPr lang="en-US" b="1" i="1" dirty="0"/>
                <a:t>less than </a:t>
              </a:r>
              <a:r>
                <a:rPr lang="en-US" b="1" dirty="0"/>
                <a:t>book value? </a:t>
              </a:r>
            </a:p>
          </p:txBody>
        </p:sp>
      </p:grpSp>
      <p:grpSp>
        <p:nvGrpSpPr>
          <p:cNvPr id="37" name="Group 36"/>
          <p:cNvGrpSpPr/>
          <p:nvPr/>
        </p:nvGrpSpPr>
        <p:grpSpPr>
          <a:xfrm>
            <a:off x="6580915" y="3790668"/>
            <a:ext cx="1395870" cy="1034135"/>
            <a:chOff x="6491539" y="2590198"/>
            <a:chExt cx="1395870" cy="1034135"/>
          </a:xfrm>
        </p:grpSpPr>
        <p:sp>
          <p:nvSpPr>
            <p:cNvPr id="21" name="Rounded Rectangle 20"/>
            <p:cNvSpPr/>
            <p:nvPr/>
          </p:nvSpPr>
          <p:spPr>
            <a:xfrm>
              <a:off x="6491539" y="2590198"/>
              <a:ext cx="1395870" cy="1034135"/>
            </a:xfrm>
            <a:prstGeom prst="roundRect">
              <a:avLst>
                <a:gd name="adj" fmla="val 14074"/>
              </a:avLst>
            </a:prstGeom>
            <a:solidFill>
              <a:srgbClr val="CC99CC"/>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TextBox 21"/>
            <p:cNvSpPr txBox="1"/>
            <p:nvPr/>
          </p:nvSpPr>
          <p:spPr>
            <a:xfrm>
              <a:off x="6617481" y="2784631"/>
              <a:ext cx="1143984" cy="595548"/>
            </a:xfrm>
            <a:prstGeom prst="rect">
              <a:avLst/>
            </a:prstGeom>
            <a:noFill/>
          </p:spPr>
          <p:txBody>
            <a:bodyPr wrap="square" rtlCol="0">
              <a:spAutoFit/>
            </a:bodyPr>
            <a:lstStyle/>
            <a:p>
              <a:pPr algn="ctr">
                <a:lnSpc>
                  <a:spcPct val="90000"/>
                </a:lnSpc>
              </a:pPr>
              <a:r>
                <a:rPr lang="en-US" b="1" dirty="0"/>
                <a:t>Asset Not</a:t>
              </a:r>
            </a:p>
            <a:p>
              <a:pPr algn="ctr">
                <a:lnSpc>
                  <a:spcPct val="90000"/>
                </a:lnSpc>
              </a:pPr>
              <a:r>
                <a:rPr lang="en-US" b="1" dirty="0"/>
                <a:t>Impaired</a:t>
              </a:r>
            </a:p>
          </p:txBody>
        </p:sp>
      </p:grpSp>
      <p:grpSp>
        <p:nvGrpSpPr>
          <p:cNvPr id="39" name="Group 38"/>
          <p:cNvGrpSpPr/>
          <p:nvPr/>
        </p:nvGrpSpPr>
        <p:grpSpPr>
          <a:xfrm>
            <a:off x="3806995" y="5258724"/>
            <a:ext cx="2286000" cy="1188720"/>
            <a:chOff x="3912503" y="4038683"/>
            <a:chExt cx="2194560" cy="1188720"/>
          </a:xfrm>
        </p:grpSpPr>
        <p:sp>
          <p:nvSpPr>
            <p:cNvPr id="26" name="Rounded Rectangle 25"/>
            <p:cNvSpPr/>
            <p:nvPr/>
          </p:nvSpPr>
          <p:spPr>
            <a:xfrm>
              <a:off x="4003943" y="4038683"/>
              <a:ext cx="2011680" cy="1188720"/>
            </a:xfrm>
            <a:prstGeom prst="roundRect">
              <a:avLst>
                <a:gd name="adj" fmla="val 14074"/>
              </a:avLst>
            </a:prstGeom>
            <a:solidFill>
              <a:srgbClr val="FFFF9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extBox 14"/>
            <p:cNvSpPr txBox="1"/>
            <p:nvPr/>
          </p:nvSpPr>
          <p:spPr>
            <a:xfrm>
              <a:off x="3912503" y="4103188"/>
              <a:ext cx="2194560" cy="1006429"/>
            </a:xfrm>
            <a:prstGeom prst="rect">
              <a:avLst/>
            </a:prstGeom>
            <a:noFill/>
          </p:spPr>
          <p:txBody>
            <a:bodyPr wrap="square" rtlCol="0">
              <a:spAutoFit/>
            </a:bodyPr>
            <a:lstStyle/>
            <a:p>
              <a:pPr algn="ctr">
                <a:lnSpc>
                  <a:spcPct val="90000"/>
                </a:lnSpc>
              </a:pPr>
              <a:r>
                <a:rPr lang="en-US" b="1" u="sng" dirty="0"/>
                <a:t>Record Loss</a:t>
              </a:r>
            </a:p>
            <a:p>
              <a:pPr algn="ctr">
                <a:lnSpc>
                  <a:spcPct val="90000"/>
                </a:lnSpc>
              </a:pPr>
              <a:r>
                <a:rPr lang="en-US" sz="1600" b="1" dirty="0"/>
                <a:t>(Loss equals </a:t>
              </a:r>
              <a:r>
                <a:rPr lang="en-US" sz="1600" b="1" i="1" dirty="0"/>
                <a:t>book value</a:t>
              </a:r>
              <a:r>
                <a:rPr lang="en-US" sz="1600" b="1" dirty="0"/>
                <a:t> of asset minus </a:t>
              </a:r>
              <a:br>
                <a:rPr lang="en-US" sz="1600" b="1" dirty="0"/>
              </a:br>
              <a:r>
                <a:rPr lang="en-US" sz="1600" b="1" i="1" dirty="0"/>
                <a:t>fair value </a:t>
              </a:r>
              <a:r>
                <a:rPr lang="en-US" sz="1600" b="1" dirty="0"/>
                <a:t>of asset)</a:t>
              </a:r>
            </a:p>
          </p:txBody>
        </p:sp>
      </p:grpSp>
      <p:grpSp>
        <p:nvGrpSpPr>
          <p:cNvPr id="35" name="Group 34"/>
          <p:cNvGrpSpPr/>
          <p:nvPr/>
        </p:nvGrpSpPr>
        <p:grpSpPr>
          <a:xfrm>
            <a:off x="6271305" y="5243430"/>
            <a:ext cx="2038020" cy="640080"/>
            <a:chOff x="6365377" y="4042960"/>
            <a:chExt cx="2038020" cy="882504"/>
          </a:xfrm>
        </p:grpSpPr>
        <p:sp>
          <p:nvSpPr>
            <p:cNvPr id="32" name="Rounded Rectangle 31"/>
            <p:cNvSpPr/>
            <p:nvPr/>
          </p:nvSpPr>
          <p:spPr>
            <a:xfrm>
              <a:off x="6365377" y="4042960"/>
              <a:ext cx="2015091" cy="882504"/>
            </a:xfrm>
            <a:prstGeom prst="roundRect">
              <a:avLst>
                <a:gd name="adj" fmla="val 14074"/>
              </a:avLst>
            </a:prstGeom>
            <a:solidFill>
              <a:srgbClr val="FFFF99"/>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TextBox 32"/>
            <p:cNvSpPr txBox="1"/>
            <p:nvPr/>
          </p:nvSpPr>
          <p:spPr>
            <a:xfrm>
              <a:off x="6388307" y="4160052"/>
              <a:ext cx="2015090" cy="341633"/>
            </a:xfrm>
            <a:prstGeom prst="rect">
              <a:avLst/>
            </a:prstGeom>
            <a:noFill/>
          </p:spPr>
          <p:txBody>
            <a:bodyPr wrap="square" rtlCol="0">
              <a:spAutoFit/>
            </a:bodyPr>
            <a:lstStyle/>
            <a:p>
              <a:pPr algn="ctr">
                <a:lnSpc>
                  <a:spcPct val="90000"/>
                </a:lnSpc>
              </a:pPr>
              <a:r>
                <a:rPr lang="en-US" b="1" u="sng" dirty="0"/>
                <a:t>No Action Needed</a:t>
              </a:r>
              <a:endParaRPr lang="en-US" sz="1600" b="1" u="sng" dirty="0"/>
            </a:p>
          </p:txBody>
        </p:sp>
      </p:grpSp>
      <p:sp>
        <p:nvSpPr>
          <p:cNvPr id="9" name="TextBox 8"/>
          <p:cNvSpPr txBox="1"/>
          <p:nvPr/>
        </p:nvSpPr>
        <p:spPr>
          <a:xfrm>
            <a:off x="820328" y="2806812"/>
            <a:ext cx="2664486" cy="646331"/>
          </a:xfrm>
          <a:prstGeom prst="rect">
            <a:avLst/>
          </a:prstGeom>
          <a:noFill/>
        </p:spPr>
        <p:txBody>
          <a:bodyPr wrap="square" rtlCol="0">
            <a:spAutoFit/>
          </a:bodyPr>
          <a:lstStyle/>
          <a:p>
            <a:pPr algn="ctr"/>
            <a:r>
              <a:rPr lang="en-US" b="1" dirty="0"/>
              <a:t>STEP 1:</a:t>
            </a:r>
          </a:p>
          <a:p>
            <a:pPr algn="ctr"/>
            <a:r>
              <a:rPr lang="en-US" b="1" dirty="0"/>
              <a:t>Test for Impairment</a:t>
            </a:r>
          </a:p>
        </p:txBody>
      </p:sp>
      <p:sp>
        <p:nvSpPr>
          <p:cNvPr id="34" name="TextBox 33"/>
          <p:cNvSpPr txBox="1"/>
          <p:nvPr/>
        </p:nvSpPr>
        <p:spPr>
          <a:xfrm>
            <a:off x="820328" y="5340333"/>
            <a:ext cx="2664486" cy="646331"/>
          </a:xfrm>
          <a:prstGeom prst="rect">
            <a:avLst/>
          </a:prstGeom>
          <a:noFill/>
        </p:spPr>
        <p:txBody>
          <a:bodyPr wrap="square" rtlCol="0">
            <a:spAutoFit/>
          </a:bodyPr>
          <a:lstStyle/>
          <a:p>
            <a:pPr algn="ctr"/>
            <a:r>
              <a:rPr lang="en-US" b="1" dirty="0"/>
              <a:t>STEP 2:</a:t>
            </a:r>
          </a:p>
          <a:p>
            <a:pPr algn="ctr"/>
            <a:r>
              <a:rPr lang="en-US" b="1" dirty="0"/>
              <a:t>If Impaired, Record Loss</a:t>
            </a:r>
          </a:p>
        </p:txBody>
      </p:sp>
      <p:sp>
        <p:nvSpPr>
          <p:cNvPr id="5" name="TextBox 4"/>
          <p:cNvSpPr txBox="1"/>
          <p:nvPr/>
        </p:nvSpPr>
        <p:spPr>
          <a:xfrm>
            <a:off x="4318565" y="3318668"/>
            <a:ext cx="710635" cy="369332"/>
          </a:xfrm>
          <a:prstGeom prst="rect">
            <a:avLst/>
          </a:prstGeom>
          <a:noFill/>
        </p:spPr>
        <p:txBody>
          <a:bodyPr wrap="square" rtlCol="0">
            <a:spAutoFit/>
          </a:bodyPr>
          <a:lstStyle/>
          <a:p>
            <a:r>
              <a:rPr lang="en-US" b="1" dirty="0">
                <a:solidFill>
                  <a:srgbClr val="000000"/>
                </a:solidFill>
              </a:rPr>
              <a:t>Yes</a:t>
            </a:r>
          </a:p>
        </p:txBody>
      </p:sp>
      <p:sp>
        <p:nvSpPr>
          <p:cNvPr id="6" name="TextBox 5"/>
          <p:cNvSpPr txBox="1"/>
          <p:nvPr/>
        </p:nvSpPr>
        <p:spPr>
          <a:xfrm>
            <a:off x="7316378" y="3293010"/>
            <a:ext cx="697935" cy="369332"/>
          </a:xfrm>
          <a:prstGeom prst="rect">
            <a:avLst/>
          </a:prstGeom>
          <a:noFill/>
        </p:spPr>
        <p:txBody>
          <a:bodyPr wrap="square" rtlCol="0">
            <a:spAutoFit/>
          </a:bodyPr>
          <a:lstStyle/>
          <a:p>
            <a:r>
              <a:rPr lang="en-US" b="1" dirty="0">
                <a:solidFill>
                  <a:srgbClr val="000000"/>
                </a:solidFill>
              </a:rPr>
              <a:t>No</a:t>
            </a:r>
          </a:p>
        </p:txBody>
      </p:sp>
      <p:sp>
        <p:nvSpPr>
          <p:cNvPr id="40" name="TextBox 39">
            <a:extLst>
              <a:ext uri="{FF2B5EF4-FFF2-40B4-BE49-F238E27FC236}">
                <a16:creationId xmlns:a16="http://schemas.microsoft.com/office/drawing/2014/main" id="{01446DEC-0A8E-436B-B04F-78EF38F34BAD}"/>
              </a:ext>
            </a:extLst>
          </p:cNvPr>
          <p:cNvSpPr txBox="1"/>
          <p:nvPr/>
        </p:nvSpPr>
        <p:spPr>
          <a:xfrm>
            <a:off x="914400" y="1395032"/>
            <a:ext cx="7955280" cy="1200329"/>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1D5F76"/>
                </a:solidFill>
              </a:rPr>
              <a:t>Impairment</a:t>
            </a:r>
            <a:r>
              <a:rPr lang="en-US" sz="2400" dirty="0">
                <a:solidFill>
                  <a:srgbClr val="1D5F76"/>
                </a:solidFill>
              </a:rPr>
              <a:t> occurs when the expected future cash flows (expected future benefits) generated for a long-term asset </a:t>
            </a:r>
            <a:br>
              <a:rPr lang="en-US" sz="2400" dirty="0">
                <a:solidFill>
                  <a:srgbClr val="1D5F76"/>
                </a:solidFill>
              </a:rPr>
            </a:br>
            <a:r>
              <a:rPr lang="en-US" sz="2400" dirty="0">
                <a:solidFill>
                  <a:srgbClr val="1D5F76"/>
                </a:solidFill>
              </a:rPr>
              <a:t>fall below its book value. </a:t>
            </a:r>
          </a:p>
        </p:txBody>
      </p:sp>
    </p:spTree>
    <p:extLst>
      <p:ext uri="{BB962C8B-B14F-4D97-AF65-F5344CB8AC3E}">
        <p14:creationId xmlns:p14="http://schemas.microsoft.com/office/powerpoint/2010/main" val="37648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 grpId="0"/>
      <p:bldP spid="6" grpId="0"/>
    </p:bldLst>
  </p:timing>
</p:sld>
</file>

<file path=ppt/theme/theme1.xml><?xml version="1.0" encoding="utf-8"?>
<a:theme xmlns:a="http://schemas.openxmlformats.org/drawingml/2006/main" name="Spiceland4e_9_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Spiceland4e_9_10.potx</Template>
  <TotalTime>20751</TotalTime>
  <Words>17625</Words>
  <Application>Microsoft Office PowerPoint</Application>
  <PresentationFormat>On-screen Show (4:3)</PresentationFormat>
  <Paragraphs>1419</Paragraphs>
  <Slides>104</Slides>
  <Notes>104</Notes>
  <HiddenSlides>36</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104</vt:i4>
      </vt:variant>
    </vt:vector>
  </HeadingPairs>
  <TitlesOfParts>
    <vt:vector size="119" baseType="lpstr">
      <vt:lpstr>Avenir LT Std 35 Light</vt:lpstr>
      <vt:lpstr>Avenir LT Std 45 Book</vt:lpstr>
      <vt:lpstr>Avenir LT Std 55 Roman</vt:lpstr>
      <vt:lpstr>Avenir LT Std 65 Medium</vt:lpstr>
      <vt:lpstr>Myriad Pro</vt:lpstr>
      <vt:lpstr>Proxima Nova</vt:lpstr>
      <vt:lpstr>UniMath2</vt:lpstr>
      <vt:lpstr>URWPalladioTOT</vt:lpstr>
      <vt:lpstr>Arial</vt:lpstr>
      <vt:lpstr>Calibri</vt:lpstr>
      <vt:lpstr>Tahoma</vt:lpstr>
      <vt:lpstr>Times</vt:lpstr>
      <vt:lpstr>Times New Roman</vt:lpstr>
      <vt:lpstr>Wingdings</vt:lpstr>
      <vt:lpstr>Spiceland4e_9_10</vt:lpstr>
      <vt:lpstr>Long-Term Assets</vt:lpstr>
      <vt:lpstr>Long-Term Assets</vt:lpstr>
      <vt:lpstr>Balance Sheet for Disney</vt:lpstr>
      <vt:lpstr>PART A</vt:lpstr>
      <vt:lpstr>Learning Objective 1</vt:lpstr>
      <vt:lpstr>Property, Plant, and Equipment</vt:lpstr>
      <vt:lpstr>Land</vt:lpstr>
      <vt:lpstr>Computation of the Cost of Land</vt:lpstr>
      <vt:lpstr>Common Mistake</vt:lpstr>
      <vt:lpstr>Land Improvements</vt:lpstr>
      <vt:lpstr>Buildings</vt:lpstr>
      <vt:lpstr>Equipment</vt:lpstr>
      <vt:lpstr>Computation of the Capitalized Cost of Equipment</vt:lpstr>
      <vt:lpstr>Basket Purchases</vt:lpstr>
      <vt:lpstr>Allocation of Cost in a Basket Purchase </vt:lpstr>
      <vt:lpstr>Concept Check 7–1</vt:lpstr>
      <vt:lpstr>Natural Resources</vt:lpstr>
      <vt:lpstr>Key Point</vt:lpstr>
      <vt:lpstr>Learning Objective 2</vt:lpstr>
      <vt:lpstr>Intangible Assets</vt:lpstr>
      <vt:lpstr>World’s Top 10 Brands </vt:lpstr>
      <vt:lpstr>Research and Development (R&amp;D)</vt:lpstr>
      <vt:lpstr>Advertising</vt:lpstr>
      <vt:lpstr>Key Point</vt:lpstr>
      <vt:lpstr>Patents</vt:lpstr>
      <vt:lpstr>Computation of the Cost of Patent</vt:lpstr>
      <vt:lpstr>Copyrights</vt:lpstr>
      <vt:lpstr>Trademarks</vt:lpstr>
      <vt:lpstr>Franchises</vt:lpstr>
      <vt:lpstr>Goodwill</vt:lpstr>
      <vt:lpstr>Business Acquisition with Goodwill </vt:lpstr>
      <vt:lpstr>PowerPoint Presentation</vt:lpstr>
      <vt:lpstr>Key Point</vt:lpstr>
      <vt:lpstr>Concept Check 7–2</vt:lpstr>
      <vt:lpstr>Learning Objective 3</vt:lpstr>
      <vt:lpstr>Expenditures After Acquisition</vt:lpstr>
      <vt:lpstr>Expenditures after Acquisition </vt:lpstr>
      <vt:lpstr>Materiality</vt:lpstr>
      <vt:lpstr>Concept Check 7–3</vt:lpstr>
      <vt:lpstr>Key Point</vt:lpstr>
      <vt:lpstr>PART B</vt:lpstr>
      <vt:lpstr>Learning Objective 4</vt:lpstr>
      <vt:lpstr>Depreciation </vt:lpstr>
      <vt:lpstr>Depreciation of Long-Term Assets </vt:lpstr>
      <vt:lpstr>Common Mistake </vt:lpstr>
      <vt:lpstr>Recording Depreciation</vt:lpstr>
      <vt:lpstr>Key Point</vt:lpstr>
      <vt:lpstr>Factors Used in Calculating Depreciation </vt:lpstr>
      <vt:lpstr>Depreciation Methods</vt:lpstr>
      <vt:lpstr>Data to Illustrate Depreciation Methods</vt:lpstr>
      <vt:lpstr>Straight-Line Depreciation Schedule </vt:lpstr>
      <vt:lpstr>Partial-Year Straight-Line Depreciation</vt:lpstr>
      <vt:lpstr>Common Mistake</vt:lpstr>
      <vt:lpstr>Land</vt:lpstr>
      <vt:lpstr>Common Mistake</vt:lpstr>
      <vt:lpstr>Concept Check 7–4</vt:lpstr>
      <vt:lpstr>Change in Depreciation Estimate </vt:lpstr>
      <vt:lpstr>Double-Declining-Balance Depreciation Schedule </vt:lpstr>
      <vt:lpstr>Common Mistake</vt:lpstr>
      <vt:lpstr>Concept Check 7–5</vt:lpstr>
      <vt:lpstr>Formula for Activity-Based Depreciation </vt:lpstr>
      <vt:lpstr>Activity-Based Depreciation Schedule </vt:lpstr>
      <vt:lpstr>Comparison of Depreciation Methods </vt:lpstr>
      <vt:lpstr>Depreciation Expense Over Time for Three Depreciation Methods </vt:lpstr>
      <vt:lpstr>Use of Various Depreciation Methods </vt:lpstr>
      <vt:lpstr>Tax Depreciation</vt:lpstr>
      <vt:lpstr>Key Point</vt:lpstr>
      <vt:lpstr>Learning Objective 5</vt:lpstr>
      <vt:lpstr>Amortization of Intangible Assets</vt:lpstr>
      <vt:lpstr>PowerPoint Presentation</vt:lpstr>
      <vt:lpstr>Illustration 7–21</vt:lpstr>
      <vt:lpstr>Concept Check 7–6</vt:lpstr>
      <vt:lpstr>Key Point</vt:lpstr>
      <vt:lpstr>PART C</vt:lpstr>
      <vt:lpstr>Learning Objective 6</vt:lpstr>
      <vt:lpstr>Illustration 7-22</vt:lpstr>
      <vt:lpstr>Common Mistake</vt:lpstr>
      <vt:lpstr>Data to Illustrate Long-Term Asset Disposals</vt:lpstr>
      <vt:lpstr>Gain on Sale</vt:lpstr>
      <vt:lpstr>Common Mistake</vt:lpstr>
      <vt:lpstr>Loss on Sale</vt:lpstr>
      <vt:lpstr>Retirement of Long-Terms Assets</vt:lpstr>
      <vt:lpstr>Concept Check 7–7</vt:lpstr>
      <vt:lpstr>Gain on Exchange</vt:lpstr>
      <vt:lpstr>Key Point</vt:lpstr>
      <vt:lpstr>ANALYSIS</vt:lpstr>
      <vt:lpstr>Learning Objective 7</vt:lpstr>
      <vt:lpstr>Selected Financial Data for Disney and Netflix </vt:lpstr>
      <vt:lpstr>Return on Assets</vt:lpstr>
      <vt:lpstr>Common Mistake</vt:lpstr>
      <vt:lpstr>Return on Assets for Disney and Netflix</vt:lpstr>
      <vt:lpstr>Components of Return on Assets </vt:lpstr>
      <vt:lpstr>Profit Margin for Disney and Netflix</vt:lpstr>
      <vt:lpstr>Asset Turnover for Disney and Netflix</vt:lpstr>
      <vt:lpstr>Key Point</vt:lpstr>
      <vt:lpstr>Concept Check 7–8</vt:lpstr>
      <vt:lpstr>APPENDIX</vt:lpstr>
      <vt:lpstr>Learning Objective 8</vt:lpstr>
      <vt:lpstr>Two-Step Impairment Process </vt:lpstr>
      <vt:lpstr>Asset Impairment</vt:lpstr>
      <vt:lpstr>Concept Check 7–9</vt:lpstr>
      <vt:lpstr>Common Mistake</vt:lpstr>
      <vt:lpstr>Key Point</vt:lpstr>
      <vt:lpstr>End of Chapter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dc:title>
  <dc:creator>Tippy McIntosh</dc:creator>
  <cp:lastModifiedBy>Prof. LOPATTA Kerstin Gisel</cp:lastModifiedBy>
  <cp:revision>761</cp:revision>
  <cp:lastPrinted>2021-03-03T21:09:13Z</cp:lastPrinted>
  <dcterms:created xsi:type="dcterms:W3CDTF">2015-07-01T20:34:59Z</dcterms:created>
  <dcterms:modified xsi:type="dcterms:W3CDTF">2022-03-24T06:40:53Z</dcterms:modified>
</cp:coreProperties>
</file>