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1"/>
  </p:notesMasterIdLst>
  <p:handoutMasterIdLst>
    <p:handoutMasterId r:id="rId72"/>
  </p:handoutMasterIdLst>
  <p:sldIdLst>
    <p:sldId id="256" r:id="rId2"/>
    <p:sldId id="259" r:id="rId3"/>
    <p:sldId id="261" r:id="rId4"/>
    <p:sldId id="301" r:id="rId5"/>
    <p:sldId id="262" r:id="rId6"/>
    <p:sldId id="298" r:id="rId7"/>
    <p:sldId id="299" r:id="rId8"/>
    <p:sldId id="300" r:id="rId9"/>
    <p:sldId id="329" r:id="rId10"/>
    <p:sldId id="263" r:id="rId11"/>
    <p:sldId id="264" r:id="rId12"/>
    <p:sldId id="265" r:id="rId13"/>
    <p:sldId id="266" r:id="rId14"/>
    <p:sldId id="331" r:id="rId15"/>
    <p:sldId id="330" r:id="rId16"/>
    <p:sldId id="323" r:id="rId17"/>
    <p:sldId id="303" r:id="rId18"/>
    <p:sldId id="268" r:id="rId19"/>
    <p:sldId id="302" r:id="rId20"/>
    <p:sldId id="269" r:id="rId21"/>
    <p:sldId id="270" r:id="rId22"/>
    <p:sldId id="271" r:id="rId23"/>
    <p:sldId id="272" r:id="rId24"/>
    <p:sldId id="273" r:id="rId25"/>
    <p:sldId id="332" r:id="rId26"/>
    <p:sldId id="306" r:id="rId27"/>
    <p:sldId id="275" r:id="rId28"/>
    <p:sldId id="322" r:id="rId29"/>
    <p:sldId id="307" r:id="rId30"/>
    <p:sldId id="304" r:id="rId31"/>
    <p:sldId id="276" r:id="rId32"/>
    <p:sldId id="277" r:id="rId33"/>
    <p:sldId id="309" r:id="rId34"/>
    <p:sldId id="278" r:id="rId35"/>
    <p:sldId id="333" r:id="rId36"/>
    <p:sldId id="279" r:id="rId37"/>
    <p:sldId id="311" r:id="rId38"/>
    <p:sldId id="280" r:id="rId39"/>
    <p:sldId id="334" r:id="rId40"/>
    <p:sldId id="281" r:id="rId41"/>
    <p:sldId id="335" r:id="rId42"/>
    <p:sldId id="312" r:id="rId43"/>
    <p:sldId id="282" r:id="rId44"/>
    <p:sldId id="283" r:id="rId45"/>
    <p:sldId id="284" r:id="rId46"/>
    <p:sldId id="285" r:id="rId47"/>
    <p:sldId id="313" r:id="rId48"/>
    <p:sldId id="314" r:id="rId49"/>
    <p:sldId id="336" r:id="rId50"/>
    <p:sldId id="287" r:id="rId51"/>
    <p:sldId id="317" r:id="rId52"/>
    <p:sldId id="318" r:id="rId53"/>
    <p:sldId id="321" r:id="rId54"/>
    <p:sldId id="288" r:id="rId55"/>
    <p:sldId id="315" r:id="rId56"/>
    <p:sldId id="324" r:id="rId57"/>
    <p:sldId id="289" r:id="rId58"/>
    <p:sldId id="290" r:id="rId59"/>
    <p:sldId id="291" r:id="rId60"/>
    <p:sldId id="292" r:id="rId61"/>
    <p:sldId id="293" r:id="rId62"/>
    <p:sldId id="316" r:id="rId63"/>
    <p:sldId id="319" r:id="rId64"/>
    <p:sldId id="320" r:id="rId65"/>
    <p:sldId id="326" r:id="rId66"/>
    <p:sldId id="327" r:id="rId67"/>
    <p:sldId id="328" r:id="rId68"/>
    <p:sldId id="338" r:id="rId69"/>
    <p:sldId id="296" r:id="rId70"/>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75">
          <p15:clr>
            <a:srgbClr val="A4A3A4"/>
          </p15:clr>
        </p15:guide>
        <p15:guide id="2">
          <p15:clr>
            <a:srgbClr val="A4A3A4"/>
          </p15:clr>
        </p15:guide>
        <p15:guide id="3" orient="horz" pos="973">
          <p15:clr>
            <a:srgbClr val="A4A3A4"/>
          </p15:clr>
        </p15:guide>
        <p15:guide id="4" pos="526">
          <p15:clr>
            <a:srgbClr val="A4A3A4"/>
          </p15:clr>
        </p15:guide>
        <p15:guide id="5" orient="horz" pos="760">
          <p15:clr>
            <a:srgbClr val="A4A3A4"/>
          </p15:clr>
        </p15:guide>
        <p15:guide id="6" pos="51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lton Gigot" initials="CG" lastIdx="19" clrIdx="0"/>
  <p:cmAuthor id="1" name="Barb Muller" initials="BM" lastIdx="61" clrIdx="1"/>
  <p:cmAuthor id="2" name="Debra Schmidt" initials="" lastIdx="0" clrIdx="2"/>
  <p:cmAuthor id="3" name="Teresa Anderson" initials="TA" lastIdx="2" clrIdx="3"/>
  <p:cmAuthor id="4" name="Helen Roybark" initials="HR" lastIdx="22" clrIdx="4">
    <p:extLst>
      <p:ext uri="{19B8F6BF-5375-455C-9EA6-DF929625EA0E}">
        <p15:presenceInfo xmlns:p15="http://schemas.microsoft.com/office/powerpoint/2012/main" userId="52e54960d59d80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1D5F76"/>
    <a:srgbClr val="D5EEFB"/>
    <a:srgbClr val="D3EDFA"/>
    <a:srgbClr val="336666"/>
    <a:srgbClr val="D4D0B0"/>
    <a:srgbClr val="5A1A39"/>
    <a:srgbClr val="D49323"/>
    <a:srgbClr val="264E21"/>
    <a:srgbClr val="A5062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97" autoAdjust="0"/>
    <p:restoredTop sz="96374" autoAdjust="0"/>
  </p:normalViewPr>
  <p:slideViewPr>
    <p:cSldViewPr snapToGrid="0" snapToObjects="1">
      <p:cViewPr varScale="1">
        <p:scale>
          <a:sx n="131" d="100"/>
          <a:sy n="131" d="100"/>
        </p:scale>
        <p:origin x="1158" y="114"/>
      </p:cViewPr>
      <p:guideLst>
        <p:guide orient="horz" pos="3275"/>
        <p:guide/>
        <p:guide orient="horz" pos="973"/>
        <p:guide pos="526"/>
        <p:guide orient="horz" pos="760"/>
        <p:guide pos="510"/>
      </p:guideLst>
    </p:cSldViewPr>
  </p:slideViewPr>
  <p:notesTextViewPr>
    <p:cViewPr>
      <p:scale>
        <a:sx n="3" d="2"/>
        <a:sy n="3" d="2"/>
      </p:scale>
      <p:origin x="0" y="0"/>
    </p:cViewPr>
  </p:notesTextViewPr>
  <p:sorterViewPr>
    <p:cViewPr>
      <p:scale>
        <a:sx n="193" d="100"/>
        <a:sy n="193" d="100"/>
      </p:scale>
      <p:origin x="0" y="-49440"/>
    </p:cViewPr>
  </p:sorterViewPr>
  <p:notesViewPr>
    <p:cSldViewPr snapToGrid="0" snapToObjects="1">
      <p:cViewPr varScale="1">
        <p:scale>
          <a:sx n="85" d="100"/>
          <a:sy n="85" d="100"/>
        </p:scale>
        <p:origin x="3828"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C465A3-CB03-42D4-8920-8685A45E731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6038BB5-BA2F-4EA5-925F-5C38D50383A7}" type="pres">
      <dgm:prSet presAssocID="{12C465A3-CB03-42D4-8920-8685A45E7319}" presName="Name0" presStyleCnt="0">
        <dgm:presLayoutVars>
          <dgm:dir/>
          <dgm:animLvl val="lvl"/>
          <dgm:resizeHandles val="exact"/>
        </dgm:presLayoutVars>
      </dgm:prSet>
      <dgm:spPr/>
    </dgm:pt>
  </dgm:ptLst>
  <dgm:cxnLst>
    <dgm:cxn modelId="{CA233AFC-2EC5-9945-8396-C160A9C70358}" type="presOf" srcId="{12C465A3-CB03-42D4-8920-8685A45E7319}" destId="{86038BB5-BA2F-4EA5-925F-5C38D50383A7}" srcOrd="0"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C465A3-CB03-42D4-8920-8685A45E731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6038BB5-BA2F-4EA5-925F-5C38D50383A7}" type="pres">
      <dgm:prSet presAssocID="{12C465A3-CB03-42D4-8920-8685A45E7319}" presName="Name0" presStyleCnt="0">
        <dgm:presLayoutVars>
          <dgm:dir/>
          <dgm:animLvl val="lvl"/>
          <dgm:resizeHandles val="exact"/>
        </dgm:presLayoutVars>
      </dgm:prSet>
      <dgm:spPr/>
    </dgm:pt>
  </dgm:ptLst>
  <dgm:cxnLst>
    <dgm:cxn modelId="{08DE6A8B-73D8-F140-9FE2-F46C6F3C7ED2}" type="presOf" srcId="{12C465A3-CB03-42D4-8920-8685A45E7319}" destId="{86038BB5-BA2F-4EA5-925F-5C38D50383A7}" srcOrd="0"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8154"/>
          </a:xfrm>
          <a:prstGeom prst="rect">
            <a:avLst/>
          </a:prstGeom>
        </p:spPr>
        <p:txBody>
          <a:bodyPr vert="horz" lIns="93936" tIns="46968" rIns="93936" bIns="46968" rtlCol="0"/>
          <a:lstStyle>
            <a:lvl1pPr algn="r">
              <a:defRPr sz="1200"/>
            </a:lvl1pPr>
          </a:lstStyle>
          <a:p>
            <a:fld id="{5FA3D02C-D7C9-4CDE-8D7E-A98097653487}" type="datetime1">
              <a:rPr lang="en-US" smtClean="0"/>
              <a:t>4/1/2022</a:t>
            </a:fld>
            <a:endParaRPr lang="en-US" dirty="0"/>
          </a:p>
        </p:txBody>
      </p:sp>
      <p:sp>
        <p:nvSpPr>
          <p:cNvPr id="4" name="Footer Placeholder 3"/>
          <p:cNvSpPr>
            <a:spLocks noGrp="1"/>
          </p:cNvSpPr>
          <p:nvPr>
            <p:ph type="ftr" sz="quarter" idx="2"/>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36" tIns="46968" rIns="93936" bIns="46968" rtlCol="0" anchor="b"/>
          <a:lstStyle>
            <a:lvl1pPr algn="r">
              <a:defRPr sz="1200"/>
            </a:lvl1pPr>
          </a:lstStyle>
          <a:p>
            <a:r>
              <a:rPr lang="en-US" dirty="0"/>
              <a:t>8-#</a:t>
            </a:r>
          </a:p>
        </p:txBody>
      </p:sp>
    </p:spTree>
    <p:extLst>
      <p:ext uri="{BB962C8B-B14F-4D97-AF65-F5344CB8AC3E}">
        <p14:creationId xmlns:p14="http://schemas.microsoft.com/office/powerpoint/2010/main" val="2618586669"/>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DFFAE34E-932D-4901-A39C-151399EC385E}" type="datetime1">
              <a:rPr lang="en-US" smtClean="0"/>
              <a:t>4/1/2022</a:t>
            </a:fld>
            <a:endParaRPr lang="en-US" dirty="0"/>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dirty="0"/>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r>
              <a:rPr lang="en-US" dirty="0"/>
              <a:t>8-#</a:t>
            </a:r>
          </a:p>
        </p:txBody>
      </p:sp>
    </p:spTree>
    <p:extLst>
      <p:ext uri="{BB962C8B-B14F-4D97-AF65-F5344CB8AC3E}">
        <p14:creationId xmlns:p14="http://schemas.microsoft.com/office/powerpoint/2010/main" val="605211108"/>
      </p:ext>
    </p:extLst>
  </p:cSld>
  <p:clrMap bg1="lt1" tx1="dk1" bg2="lt2" tx2="dk2" accent1="accent1" accent2="accent2" accent3="accent3" accent4="accent4" accent5="accent5" accent6="accent6" hlink="hlink" folHlink="folHlink"/>
  <p:hf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0"/>
          </p:nvPr>
        </p:nvSpPr>
        <p:spPr/>
        <p:txBody>
          <a:bodyPr/>
          <a:lstStyle/>
          <a:p>
            <a:endParaRPr lang="en-US" dirty="0"/>
          </a:p>
        </p:txBody>
      </p:sp>
      <p:sp>
        <p:nvSpPr>
          <p:cNvPr id="4" name="Date Placeholder 3">
            <a:extLst>
              <a:ext uri="{FF2B5EF4-FFF2-40B4-BE49-F238E27FC236}">
                <a16:creationId xmlns:a16="http://schemas.microsoft.com/office/drawing/2014/main" id="{42F4FD0D-2262-419B-A191-F4E40B6961F4}"/>
              </a:ext>
            </a:extLst>
          </p:cNvPr>
          <p:cNvSpPr>
            <a:spLocks noGrp="1"/>
          </p:cNvSpPr>
          <p:nvPr>
            <p:ph type="dt" idx="1"/>
          </p:nvPr>
        </p:nvSpPr>
        <p:spPr/>
        <p:txBody>
          <a:bodyPr/>
          <a:lstStyle/>
          <a:p>
            <a:fld id="{D31C054F-447D-45E1-A560-E41F59C2949F}" type="datetime1">
              <a:rPr lang="en-US" smtClean="0"/>
              <a:t>4/1/2022</a:t>
            </a:fld>
            <a:endParaRPr lang="en-US" dirty="0"/>
          </a:p>
        </p:txBody>
      </p:sp>
      <p:sp>
        <p:nvSpPr>
          <p:cNvPr id="6" name="Slide Number Placeholder 5">
            <a:extLst>
              <a:ext uri="{FF2B5EF4-FFF2-40B4-BE49-F238E27FC236}">
                <a16:creationId xmlns:a16="http://schemas.microsoft.com/office/drawing/2014/main" id="{B60E1358-404C-4415-9EDE-33E74282D07C}"/>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3784013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12552BA5-7717-454B-B167-489EE5D26BA2}"/>
              </a:ext>
            </a:extLst>
          </p:cNvPr>
          <p:cNvSpPr>
            <a:spLocks noGrp="1"/>
          </p:cNvSpPr>
          <p:nvPr>
            <p:ph type="dt" idx="1"/>
          </p:nvPr>
        </p:nvSpPr>
        <p:spPr/>
        <p:txBody>
          <a:bodyPr/>
          <a:lstStyle/>
          <a:p>
            <a:fld id="{2B0218EF-33DB-480D-9975-71E711E8A7D4}" type="datetime1">
              <a:rPr lang="en-US" smtClean="0"/>
              <a:t>4/1/2022</a:t>
            </a:fld>
            <a:endParaRPr lang="en-US" dirty="0"/>
          </a:p>
        </p:txBody>
      </p:sp>
      <p:sp>
        <p:nvSpPr>
          <p:cNvPr id="6" name="Slide Number Placeholder 5">
            <a:extLst>
              <a:ext uri="{FF2B5EF4-FFF2-40B4-BE49-F238E27FC236}">
                <a16:creationId xmlns:a16="http://schemas.microsoft.com/office/drawing/2014/main" id="{7F7D93CF-CB0F-4877-AEEA-7632EBE489C1}"/>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1495290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company borrows cash from a bank, the bank requires the company to sign a note promising to repay the amount borrowed plus interest. The borrower reports its liability as </a:t>
            </a:r>
            <a:r>
              <a:rPr lang="en-US" b="1" i="0" dirty="0"/>
              <a:t>notes payable</a:t>
            </a:r>
            <a:r>
              <a:rPr lang="en-US" b="1" dirty="0"/>
              <a:t>.</a:t>
            </a:r>
            <a:r>
              <a:rPr lang="en-US" dirty="0"/>
              <a:t>  About two-thirds of bank loans are short-term. Companies often use short-term debt because it usually offers lower interest rates than does long-term debt, because the risk of default is lower with loans of shorter durations.</a:t>
            </a:r>
          </a:p>
          <a:p>
            <a:endParaRPr lang="en-US" dirty="0"/>
          </a:p>
          <a:p>
            <a:r>
              <a:rPr lang="en-US" dirty="0"/>
              <a:t>When a company borrows money, it pays the lender </a:t>
            </a:r>
            <a:r>
              <a:rPr lang="en-US" b="1" dirty="0"/>
              <a:t>interest</a:t>
            </a:r>
            <a:r>
              <a:rPr lang="en-US" dirty="0"/>
              <a:t> in return for using the lender’s money during the term of the loan. Interest is stated in terms of an annual percentage rate to be applied to the face value of the loan. Because the stated interest rate is an </a:t>
            </a:r>
            <a:r>
              <a:rPr lang="en-US" i="1" dirty="0"/>
              <a:t>annual</a:t>
            </a:r>
            <a:r>
              <a:rPr lang="en-US" dirty="0"/>
              <a:t> rate, when calculating interest for a current note payable we must adjust for the fraction of the year the loan spans. </a:t>
            </a:r>
          </a:p>
          <a:p>
            <a:endParaRPr lang="en-US" dirty="0"/>
          </a:p>
          <a:p>
            <a:r>
              <a:rPr lang="en-US" dirty="0"/>
              <a:t>We calculate interest on notes as: </a:t>
            </a:r>
            <a:r>
              <a:rPr lang="en-US" b="1" dirty="0"/>
              <a:t>Interest</a:t>
            </a:r>
            <a:r>
              <a:rPr lang="en-US" dirty="0"/>
              <a:t> </a:t>
            </a:r>
            <a:r>
              <a:rPr lang="en-US" b="1" dirty="0"/>
              <a:t>=</a:t>
            </a:r>
            <a:r>
              <a:rPr lang="en-US" dirty="0"/>
              <a:t> </a:t>
            </a:r>
            <a:r>
              <a:rPr lang="en-US" b="1" dirty="0"/>
              <a:t>Face Value</a:t>
            </a:r>
            <a:r>
              <a:rPr lang="en-US" dirty="0"/>
              <a:t> </a:t>
            </a:r>
            <a:r>
              <a:rPr lang="en-US" b="1" dirty="0"/>
              <a:t>× Annual interest rate</a:t>
            </a:r>
            <a:r>
              <a:rPr lang="en-US" dirty="0"/>
              <a:t> </a:t>
            </a:r>
            <a:r>
              <a:rPr lang="en-US" b="1" dirty="0"/>
              <a:t>× Fraction of the year</a:t>
            </a:r>
            <a:endParaRPr lang="en-IN"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11</a:t>
            </a:fld>
            <a:endParaRPr lang="en-US" dirty="0"/>
          </a:p>
        </p:txBody>
      </p:sp>
      <p:sp>
        <p:nvSpPr>
          <p:cNvPr id="5" name="Date Placeholder 4">
            <a:extLst>
              <a:ext uri="{FF2B5EF4-FFF2-40B4-BE49-F238E27FC236}">
                <a16:creationId xmlns:a16="http://schemas.microsoft.com/office/drawing/2014/main" id="{B6476E2F-F2CE-4BAB-9B53-5C31A678A4D8}"/>
              </a:ext>
            </a:extLst>
          </p:cNvPr>
          <p:cNvSpPr>
            <a:spLocks noGrp="1"/>
          </p:cNvSpPr>
          <p:nvPr>
            <p:ph type="dt" idx="1"/>
          </p:nvPr>
        </p:nvSpPr>
        <p:spPr/>
        <p:txBody>
          <a:bodyPr/>
          <a:lstStyle/>
          <a:p>
            <a:fld id="{2D0F08B1-B3AE-42E4-8CB9-581BF4230F93}" type="datetime1">
              <a:rPr lang="en-US" smtClean="0"/>
              <a:t>4/1/2022</a:t>
            </a:fld>
            <a:endParaRPr lang="en-US" dirty="0"/>
          </a:p>
        </p:txBody>
      </p:sp>
    </p:spTree>
    <p:extLst>
      <p:ext uri="{BB962C8B-B14F-4D97-AF65-F5344CB8AC3E}">
        <p14:creationId xmlns:p14="http://schemas.microsoft.com/office/powerpoint/2010/main" val="1022739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Assume </a:t>
            </a:r>
            <a:r>
              <a:rPr lang="en-US" b="1" dirty="0"/>
              <a:t>Southwest Airlines</a:t>
            </a:r>
            <a:r>
              <a:rPr lang="en-US" dirty="0"/>
              <a:t> borrows $100,000 from </a:t>
            </a:r>
            <a:r>
              <a:rPr lang="en-US" b="0" dirty="0"/>
              <a:t>Bank of America </a:t>
            </a:r>
            <a:r>
              <a:rPr lang="en-US" dirty="0"/>
              <a:t>on September 1, 2024, signing a 6%, six-month note for the amount borrowed plus accrued interest due six months later on March 1, 2025.</a:t>
            </a:r>
          </a:p>
          <a:p>
            <a:pPr defTabSz="939363">
              <a:defRPr/>
            </a:pPr>
            <a:endParaRPr lang="en-US" dirty="0"/>
          </a:p>
          <a:p>
            <a:pPr defTabSz="939363">
              <a:defRPr/>
            </a:pPr>
            <a:r>
              <a:rPr lang="en-US" dirty="0"/>
              <a:t>On September 1, 2024, Southwest will receive $100,000 in cash and record an increase to cash and an increase to the liability.</a:t>
            </a:r>
          </a:p>
        </p:txBody>
      </p:sp>
      <p:sp>
        <p:nvSpPr>
          <p:cNvPr id="4" name="Slide Number Placeholder 3"/>
          <p:cNvSpPr>
            <a:spLocks noGrp="1"/>
          </p:cNvSpPr>
          <p:nvPr>
            <p:ph type="sldNum" sz="quarter" idx="10"/>
          </p:nvPr>
        </p:nvSpPr>
        <p:spPr/>
        <p:txBody>
          <a:bodyPr/>
          <a:lstStyle/>
          <a:p>
            <a:fld id="{C43689D5-1779-4DA8-9158-22D5E6BDFF44}" type="slidenum">
              <a:rPr lang="en-US" smtClean="0"/>
              <a:pPr/>
              <a:t>12</a:t>
            </a:fld>
            <a:endParaRPr lang="en-US" dirty="0"/>
          </a:p>
        </p:txBody>
      </p:sp>
      <p:sp>
        <p:nvSpPr>
          <p:cNvPr id="5" name="Date Placeholder 4">
            <a:extLst>
              <a:ext uri="{FF2B5EF4-FFF2-40B4-BE49-F238E27FC236}">
                <a16:creationId xmlns:a16="http://schemas.microsoft.com/office/drawing/2014/main" id="{8B558B3A-8109-40F8-AAD1-FD9CBA95A2DA}"/>
              </a:ext>
            </a:extLst>
          </p:cNvPr>
          <p:cNvSpPr>
            <a:spLocks noGrp="1"/>
          </p:cNvSpPr>
          <p:nvPr>
            <p:ph type="dt" idx="1"/>
          </p:nvPr>
        </p:nvSpPr>
        <p:spPr/>
        <p:txBody>
          <a:bodyPr/>
          <a:lstStyle/>
          <a:p>
            <a:fld id="{424E7011-BAD6-44DA-9088-5C17DEF4A1FE}" type="datetime1">
              <a:rPr lang="en-US" smtClean="0"/>
              <a:t>4/1/2022</a:t>
            </a:fld>
            <a:endParaRPr lang="en-US" dirty="0"/>
          </a:p>
        </p:txBody>
      </p:sp>
    </p:spTree>
    <p:extLst>
      <p:ext uri="{BB962C8B-B14F-4D97-AF65-F5344CB8AC3E}">
        <p14:creationId xmlns:p14="http://schemas.microsoft.com/office/powerpoint/2010/main" val="275052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 here, how much interest cost does Southwest incur for the six-month period of the note from September 1, 2024, to March 1, 2025? The interest cost equals: </a:t>
            </a:r>
            <a:r>
              <a:rPr lang="en-US" b="1" dirty="0"/>
              <a:t>$3,000 = $100,000 × 6% × 6/12</a:t>
            </a:r>
            <a:r>
              <a:rPr lang="en-US" b="0" dirty="0"/>
              <a:t>.</a:t>
            </a:r>
            <a:r>
              <a:rPr lang="en-US" dirty="0"/>
              <a:t> </a:t>
            </a:r>
          </a:p>
          <a:p>
            <a:endParaRPr lang="en-US" dirty="0"/>
          </a:p>
          <a:p>
            <a:r>
              <a:rPr lang="en-US" dirty="0"/>
              <a:t>However, if Southwest’s reporting period ends on December 31, 2024, then the company should not wait until March 1, 2025, to record interest cost. Instead, the company reports the four months’ interest incurred during 2024 (September, October, November, and December) in its 2024 financial statements. Interest incurred for that four-month period equals: </a:t>
            </a:r>
            <a:r>
              <a:rPr lang="en-US" b="1" dirty="0"/>
              <a:t>$100,000 x 6% x 4/12 = $2,000</a:t>
            </a:r>
            <a:r>
              <a:rPr lang="en-US" dirty="0"/>
              <a:t>.</a:t>
            </a:r>
          </a:p>
          <a:p>
            <a:endParaRPr lang="en-US" dirty="0"/>
          </a:p>
          <a:p>
            <a:r>
              <a:rPr lang="en-US" dirty="0"/>
              <a:t>The remaining $1,000 of interest (for January and February) will be reported in its 2025 financial statements. In addition, because the company will not pay the 2024 interest until the note becomes due next year (March 1, 2025), the 2024 financial statements need to report the four months of interest payable as of December 31, 2024. The adjusting entry to record interest increases interests expense and increases Interest Payable (a liability) by $2,000.</a:t>
            </a:r>
          </a:p>
        </p:txBody>
      </p:sp>
      <p:sp>
        <p:nvSpPr>
          <p:cNvPr id="4" name="Slide Number Placeholder 3"/>
          <p:cNvSpPr>
            <a:spLocks noGrp="1"/>
          </p:cNvSpPr>
          <p:nvPr>
            <p:ph type="sldNum" sz="quarter" idx="10"/>
          </p:nvPr>
        </p:nvSpPr>
        <p:spPr/>
        <p:txBody>
          <a:bodyPr/>
          <a:lstStyle/>
          <a:p>
            <a:fld id="{C43689D5-1779-4DA8-9158-22D5E6BDFF44}" type="slidenum">
              <a:rPr lang="en-US" smtClean="0"/>
              <a:pPr/>
              <a:t>13</a:t>
            </a:fld>
            <a:endParaRPr lang="en-US" dirty="0"/>
          </a:p>
        </p:txBody>
      </p:sp>
      <p:sp>
        <p:nvSpPr>
          <p:cNvPr id="5" name="Date Placeholder 4">
            <a:extLst>
              <a:ext uri="{FF2B5EF4-FFF2-40B4-BE49-F238E27FC236}">
                <a16:creationId xmlns:a16="http://schemas.microsoft.com/office/drawing/2014/main" id="{F56B9B61-E43C-41E1-B5AF-2CADA31F368D}"/>
              </a:ext>
            </a:extLst>
          </p:cNvPr>
          <p:cNvSpPr>
            <a:spLocks noGrp="1"/>
          </p:cNvSpPr>
          <p:nvPr>
            <p:ph type="dt" idx="1"/>
          </p:nvPr>
        </p:nvSpPr>
        <p:spPr/>
        <p:txBody>
          <a:bodyPr/>
          <a:lstStyle/>
          <a:p>
            <a:fld id="{6765444D-6B53-4BFA-AD26-979340A0EAAC}" type="datetime1">
              <a:rPr lang="en-US" smtClean="0"/>
              <a:t>4/1/2022</a:t>
            </a:fld>
            <a:endParaRPr lang="en-US" dirty="0"/>
          </a:p>
        </p:txBody>
      </p:sp>
    </p:spTree>
    <p:extLst>
      <p:ext uri="{BB962C8B-B14F-4D97-AF65-F5344CB8AC3E}">
        <p14:creationId xmlns:p14="http://schemas.microsoft.com/office/powerpoint/2010/main" val="1334254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96C621E9-B6BA-4A09-9D81-75C3D599C72B}"/>
              </a:ext>
            </a:extLst>
          </p:cNvPr>
          <p:cNvSpPr>
            <a:spLocks noGrp="1"/>
          </p:cNvSpPr>
          <p:nvPr>
            <p:ph type="dt" idx="1"/>
          </p:nvPr>
        </p:nvSpPr>
        <p:spPr/>
        <p:txBody>
          <a:bodyPr/>
          <a:lstStyle/>
          <a:p>
            <a:fld id="{3382E2B6-ACB1-4C07-A920-F1A16051E51A}" type="datetime1">
              <a:rPr lang="en-US" smtClean="0"/>
              <a:t>4/1/2022</a:t>
            </a:fld>
            <a:endParaRPr lang="en-US" dirty="0"/>
          </a:p>
        </p:txBody>
      </p:sp>
      <p:sp>
        <p:nvSpPr>
          <p:cNvPr id="6" name="Slide Number Placeholder 5">
            <a:extLst>
              <a:ext uri="{FF2B5EF4-FFF2-40B4-BE49-F238E27FC236}">
                <a16:creationId xmlns:a16="http://schemas.microsoft.com/office/drawing/2014/main" id="{161AB3FD-B184-44F3-9229-DB8AAF0DB1BC}"/>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3528254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note comes due on March 1, 2025, Southwest Airlines will pay the face value of the loan ($100,000) plus the entire $3,000 interest incurred ($100,000 × 6% × 6/12). </a:t>
            </a:r>
          </a:p>
          <a:p>
            <a:endParaRPr lang="en-US" dirty="0"/>
          </a:p>
          <a:p>
            <a:r>
              <a:rPr lang="en-US" dirty="0"/>
              <a:t>The $3,000 represents six months of interest—the four months of interest ($2,000) in 2024 previously recorded as interest payable and two months of interest ($1,000) in 2025. </a:t>
            </a:r>
          </a:p>
          <a:p>
            <a:endParaRPr lang="en-US" dirty="0"/>
          </a:p>
          <a:p>
            <a:r>
              <a:rPr lang="en-US" dirty="0"/>
              <a:t>The entry on March 1, 2025, does the following:</a:t>
            </a:r>
          </a:p>
          <a:p>
            <a:pPr marL="176131" indent="-176131">
              <a:buFont typeface="Arial" panose="020B0604020202020204" pitchFamily="34" charset="0"/>
              <a:buChar char="•"/>
            </a:pPr>
            <a:r>
              <a:rPr lang="en-US" dirty="0"/>
              <a:t>Removes the note payable recorded on September 1, 2024 ($100,000).</a:t>
            </a:r>
          </a:p>
          <a:p>
            <a:pPr marL="176131" indent="-176131">
              <a:buFont typeface="Arial" panose="020B0604020202020204" pitchFamily="34" charset="0"/>
              <a:buChar char="•"/>
            </a:pPr>
            <a:r>
              <a:rPr lang="en-US" dirty="0"/>
              <a:t>Removes the interest payable recorded in the December 31, 2024 entry ($2,000).</a:t>
            </a:r>
          </a:p>
          <a:p>
            <a:pPr marL="176131" indent="-176131">
              <a:buFont typeface="Arial" panose="020B0604020202020204" pitchFamily="34" charset="0"/>
              <a:buChar char="•"/>
            </a:pPr>
            <a:r>
              <a:rPr lang="en-US" dirty="0"/>
              <a:t>Records interest expense for January and February 2025 ($1,000).</a:t>
            </a:r>
          </a:p>
          <a:p>
            <a:pPr marL="176131" indent="-176131">
              <a:buFont typeface="Arial" panose="020B0604020202020204" pitchFamily="34" charset="0"/>
              <a:buChar char="•"/>
            </a:pPr>
            <a:r>
              <a:rPr lang="en-US" dirty="0"/>
              <a:t>Reduces cash for the total amount paid ($103,000).</a:t>
            </a:r>
          </a:p>
          <a:p>
            <a:pPr marL="176131" indent="-176131">
              <a:buFont typeface="Arial" panose="020B0604020202020204" pitchFamily="34" charset="0"/>
              <a:buChar char="•"/>
            </a:pPr>
            <a:endParaRPr lang="en-US" dirty="0"/>
          </a:p>
          <a:p>
            <a:r>
              <a:rPr lang="en-US" dirty="0"/>
              <a:t>Notice that we record interest expense incurred for four months in 2024 and two months in 2025 rather than recording all six months’ interest expense in 2025 when we pay it.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15</a:t>
            </a:fld>
            <a:endParaRPr lang="en-US" dirty="0"/>
          </a:p>
        </p:txBody>
      </p:sp>
      <p:sp>
        <p:nvSpPr>
          <p:cNvPr id="5" name="Date Placeholder 4">
            <a:extLst>
              <a:ext uri="{FF2B5EF4-FFF2-40B4-BE49-F238E27FC236}">
                <a16:creationId xmlns:a16="http://schemas.microsoft.com/office/drawing/2014/main" id="{81D92C01-1392-4F3B-B7D6-B963184A4459}"/>
              </a:ext>
            </a:extLst>
          </p:cNvPr>
          <p:cNvSpPr>
            <a:spLocks noGrp="1"/>
          </p:cNvSpPr>
          <p:nvPr>
            <p:ph type="dt" idx="1"/>
          </p:nvPr>
        </p:nvSpPr>
        <p:spPr/>
        <p:txBody>
          <a:bodyPr/>
          <a:lstStyle/>
          <a:p>
            <a:fld id="{0CE81CF1-53BA-4398-9293-36586A8271F6}" type="datetime1">
              <a:rPr lang="en-US" smtClean="0"/>
              <a:t>4/1/2022</a:t>
            </a:fld>
            <a:endParaRPr lang="en-US" dirty="0"/>
          </a:p>
        </p:txBody>
      </p:sp>
    </p:spTree>
    <p:extLst>
      <p:ext uri="{BB962C8B-B14F-4D97-AF65-F5344CB8AC3E}">
        <p14:creationId xmlns:p14="http://schemas.microsoft.com/office/powerpoint/2010/main" val="483693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E1610C37-D11E-4459-9EB6-215166B6C4F5}"/>
              </a:ext>
            </a:extLst>
          </p:cNvPr>
          <p:cNvSpPr>
            <a:spLocks noGrp="1"/>
          </p:cNvSpPr>
          <p:nvPr>
            <p:ph type="dt" idx="1"/>
          </p:nvPr>
        </p:nvSpPr>
        <p:spPr/>
        <p:txBody>
          <a:bodyPr/>
          <a:lstStyle/>
          <a:p>
            <a:fld id="{E06BBF7F-C66C-4E74-8412-2C8F772E4A83}" type="datetime1">
              <a:rPr lang="en-US" smtClean="0"/>
              <a:t>4/1/2022</a:t>
            </a:fld>
            <a:endParaRPr lang="en-US" dirty="0"/>
          </a:p>
        </p:txBody>
      </p:sp>
      <p:sp>
        <p:nvSpPr>
          <p:cNvPr id="6" name="Slide Number Placeholder 5">
            <a:extLst>
              <a:ext uri="{FF2B5EF4-FFF2-40B4-BE49-F238E27FC236}">
                <a16:creationId xmlns:a16="http://schemas.microsoft.com/office/drawing/2014/main" id="{E6DCB076-A566-41AE-ADE9-CA3B17404B68}"/>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2945004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a:extLst>
              <a:ext uri="{FF2B5EF4-FFF2-40B4-BE49-F238E27FC236}">
                <a16:creationId xmlns:a16="http://schemas.microsoft.com/office/drawing/2014/main" id="{D815286B-D688-4E88-9683-2DE9CA0B1AA0}"/>
              </a:ext>
            </a:extLst>
          </p:cNvPr>
          <p:cNvSpPr>
            <a:spLocks noGrp="1"/>
          </p:cNvSpPr>
          <p:nvPr>
            <p:ph type="dt" idx="1"/>
          </p:nvPr>
        </p:nvSpPr>
        <p:spPr/>
        <p:txBody>
          <a:bodyPr/>
          <a:lstStyle/>
          <a:p>
            <a:fld id="{3F6D9725-AEC4-4DCE-AF96-3A65DF39656A}" type="datetime1">
              <a:rPr lang="en-US" smtClean="0"/>
              <a:t>4/1/2022</a:t>
            </a:fld>
            <a:endParaRPr lang="en-US" dirty="0"/>
          </a:p>
        </p:txBody>
      </p:sp>
      <p:sp>
        <p:nvSpPr>
          <p:cNvPr id="6" name="Slide Number Placeholder 5">
            <a:extLst>
              <a:ext uri="{FF2B5EF4-FFF2-40B4-BE49-F238E27FC236}">
                <a16:creationId xmlns:a16="http://schemas.microsoft.com/office/drawing/2014/main" id="{61DA2A6C-5BC5-4833-A9F4-51D641BF617B}"/>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875184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companies prearrange the terms of a note payable by establishing a line of credit with a bank. A </a:t>
            </a:r>
            <a:r>
              <a:rPr lang="en-US" b="1" i="0" dirty="0"/>
              <a:t>line of credit </a:t>
            </a:r>
            <a:r>
              <a:rPr lang="en-US" i="0" dirty="0"/>
              <a:t>i</a:t>
            </a:r>
            <a:r>
              <a:rPr lang="en-US" dirty="0"/>
              <a:t>s an informal agreement that permits a company to borrow up to a prearranged limit without having to follow formal loan procedures and prepare paperwork. Notes payable is recorded each time the company borrows money under the line of credit. However, no entry is made up front when the line of credit is first negotiated, since no money has yet been borrowed.</a:t>
            </a:r>
          </a:p>
          <a:p>
            <a:endParaRPr lang="en-US" dirty="0"/>
          </a:p>
          <a:p>
            <a:r>
              <a:rPr lang="en-US" dirty="0"/>
              <a:t>If a company borrows from another company rather than from a bank, the note is referred to as </a:t>
            </a:r>
            <a:r>
              <a:rPr lang="en-US" b="1" i="0" dirty="0"/>
              <a:t>commercial paper</a:t>
            </a:r>
            <a:r>
              <a:rPr lang="en-US" dirty="0"/>
              <a:t>. The recording for commercial paper is exactly the same as the recording for notes payable described earlier. Commercial paper is sold with maturities normally ranging from 30 to 270 days. Since a company is borrowing directly from another company, the interest rate on commercial paper is usually lower than on a bank loan. Because of this, commercial paper has thus become an increasingly popular way for large companies to raise funds.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18</a:t>
            </a:fld>
            <a:endParaRPr lang="en-US" dirty="0"/>
          </a:p>
        </p:txBody>
      </p:sp>
      <p:sp>
        <p:nvSpPr>
          <p:cNvPr id="5" name="Date Placeholder 4">
            <a:extLst>
              <a:ext uri="{FF2B5EF4-FFF2-40B4-BE49-F238E27FC236}">
                <a16:creationId xmlns:a16="http://schemas.microsoft.com/office/drawing/2014/main" id="{25BF3E66-F831-48BE-AFF4-8D1FE4AE2243}"/>
              </a:ext>
            </a:extLst>
          </p:cNvPr>
          <p:cNvSpPr>
            <a:spLocks noGrp="1"/>
          </p:cNvSpPr>
          <p:nvPr>
            <p:ph type="dt" idx="1"/>
          </p:nvPr>
        </p:nvSpPr>
        <p:spPr/>
        <p:txBody>
          <a:bodyPr/>
          <a:lstStyle/>
          <a:p>
            <a:fld id="{7D0A21A6-D09D-4017-B216-5EE3737E0EDE}" type="datetime1">
              <a:rPr lang="en-US" smtClean="0"/>
              <a:t>4/1/2022</a:t>
            </a:fld>
            <a:endParaRPr lang="en-US" dirty="0"/>
          </a:p>
        </p:txBody>
      </p:sp>
    </p:spTree>
    <p:extLst>
      <p:ext uri="{BB962C8B-B14F-4D97-AF65-F5344CB8AC3E}">
        <p14:creationId xmlns:p14="http://schemas.microsoft.com/office/powerpoint/2010/main" val="465086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EB8EDF66-3DD2-438E-B8B5-3EF6E5C9E4E0}"/>
              </a:ext>
            </a:extLst>
          </p:cNvPr>
          <p:cNvSpPr>
            <a:spLocks noGrp="1"/>
          </p:cNvSpPr>
          <p:nvPr>
            <p:ph type="dt" idx="1"/>
          </p:nvPr>
        </p:nvSpPr>
        <p:spPr/>
        <p:txBody>
          <a:bodyPr/>
          <a:lstStyle/>
          <a:p>
            <a:fld id="{A8179721-6AC0-4B51-8A99-29C255D1031A}" type="datetime1">
              <a:rPr lang="en-US" smtClean="0"/>
              <a:t>4/1/2022</a:t>
            </a:fld>
            <a:endParaRPr lang="en-US" dirty="0"/>
          </a:p>
        </p:txBody>
      </p:sp>
      <p:sp>
        <p:nvSpPr>
          <p:cNvPr id="6" name="Slide Number Placeholder 5">
            <a:extLst>
              <a:ext uri="{FF2B5EF4-FFF2-40B4-BE49-F238E27FC236}">
                <a16:creationId xmlns:a16="http://schemas.microsoft.com/office/drawing/2014/main" id="{B29EFF68-907F-470C-93B1-088F8C89DE32}"/>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935484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four preceding chapters, we worked our way down the asset side of the balance sheet, examining cash, accounts receivable, inventory, and long-term assets. We now turn to the other half of the balance sheet. In these next three chapters, we look at current liabilities, long-term liabilities, and stockholders’ equity.</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a:t>
            </a:fld>
            <a:endParaRPr lang="en-US" dirty="0"/>
          </a:p>
        </p:txBody>
      </p:sp>
      <p:sp>
        <p:nvSpPr>
          <p:cNvPr id="5" name="Date Placeholder 4">
            <a:extLst>
              <a:ext uri="{FF2B5EF4-FFF2-40B4-BE49-F238E27FC236}">
                <a16:creationId xmlns:a16="http://schemas.microsoft.com/office/drawing/2014/main" id="{39003E60-D37E-4FA5-9075-DF614D96741B}"/>
              </a:ext>
            </a:extLst>
          </p:cNvPr>
          <p:cNvSpPr>
            <a:spLocks noGrp="1"/>
          </p:cNvSpPr>
          <p:nvPr>
            <p:ph type="dt" idx="1"/>
          </p:nvPr>
        </p:nvSpPr>
        <p:spPr/>
        <p:txBody>
          <a:bodyPr/>
          <a:lstStyle/>
          <a:p>
            <a:fld id="{9778ECB0-0230-4C3A-8853-3BD77C3F9549}" type="datetime1">
              <a:rPr lang="en-US" smtClean="0"/>
              <a:t>4/1/2022</a:t>
            </a:fld>
            <a:endParaRPr lang="en-US" dirty="0"/>
          </a:p>
        </p:txBody>
      </p:sp>
    </p:spTree>
    <p:extLst>
      <p:ext uri="{BB962C8B-B14F-4D97-AF65-F5344CB8AC3E}">
        <p14:creationId xmlns:p14="http://schemas.microsoft.com/office/powerpoint/2010/main" val="2129228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Accounts payable, sometimes called </a:t>
            </a:r>
            <a:r>
              <a:rPr lang="en-US" b="0" i="1" dirty="0"/>
              <a:t>trade accounts payable</a:t>
            </a:r>
            <a:r>
              <a:rPr lang="en-US" i="1" dirty="0"/>
              <a:t>,</a:t>
            </a:r>
            <a:r>
              <a:rPr lang="en-US" dirty="0"/>
              <a:t> are amounts the company owes to suppliers of merchandise or services that it has bought on credit. </a:t>
            </a:r>
          </a:p>
          <a:p>
            <a:endParaRPr lang="en-US" dirty="0"/>
          </a:p>
          <a:p>
            <a:r>
              <a:rPr lang="en-US" dirty="0"/>
              <a:t>We previously discussed accounts payable when we studied inventory purchases. Briefly, recall that when a company purchases inventory on account (if it does not pay immediately with cash), it increases Inventory and Accounts Payable. Later, when the company pays the amount owed, it decreases both Cash and Accounts Payable.</a:t>
            </a:r>
          </a:p>
          <a:p>
            <a:endParaRPr lang="en-US" dirty="0"/>
          </a:p>
          <a:p>
            <a:r>
              <a:rPr lang="en-US" dirty="0"/>
              <a:t>Most accounts are payable within one year and are therefore classified as current liabilities. Any accounts payable in more than one year would be classified as long-term liabilities. </a:t>
            </a:r>
          </a:p>
          <a:p>
            <a:endParaRPr lang="en-US" dirty="0"/>
          </a:p>
          <a:p>
            <a:r>
              <a:rPr lang="en-US" dirty="0"/>
              <a:t>Accounts Payable are an attractive form of financing for business because suppliers generally do not charge interest on the amount owed. Large retailers, such as </a:t>
            </a:r>
            <a:r>
              <a:rPr lang="en-US" b="1" dirty="0"/>
              <a:t>Target</a:t>
            </a:r>
            <a:r>
              <a:rPr lang="en-US" dirty="0"/>
              <a:t> and </a:t>
            </a:r>
            <a:r>
              <a:rPr lang="en-US" b="1" dirty="0"/>
              <a:t>Walmart</a:t>
            </a:r>
            <a:r>
              <a:rPr lang="en-US" dirty="0"/>
              <a:t>, rely heavily on this type of free supplier financing.</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20</a:t>
            </a:fld>
            <a:endParaRPr lang="en-US" dirty="0"/>
          </a:p>
        </p:txBody>
      </p:sp>
      <p:sp>
        <p:nvSpPr>
          <p:cNvPr id="5" name="Date Placeholder 4">
            <a:extLst>
              <a:ext uri="{FF2B5EF4-FFF2-40B4-BE49-F238E27FC236}">
                <a16:creationId xmlns:a16="http://schemas.microsoft.com/office/drawing/2014/main" id="{57135281-7ED9-41AE-81A9-1D8065DFC052}"/>
              </a:ext>
            </a:extLst>
          </p:cNvPr>
          <p:cNvSpPr>
            <a:spLocks noGrp="1"/>
          </p:cNvSpPr>
          <p:nvPr>
            <p:ph type="dt" idx="1"/>
          </p:nvPr>
        </p:nvSpPr>
        <p:spPr/>
        <p:txBody>
          <a:bodyPr/>
          <a:lstStyle/>
          <a:p>
            <a:fld id="{4B307D53-3D3F-4D90-8464-A1CA3E3F48FA}" type="datetime1">
              <a:rPr lang="en-US" smtClean="0"/>
              <a:t>4/1/2022</a:t>
            </a:fld>
            <a:endParaRPr lang="en-US" dirty="0"/>
          </a:p>
        </p:txBody>
      </p:sp>
    </p:spTree>
    <p:extLst>
      <p:ext uri="{BB962C8B-B14F-4D97-AF65-F5344CB8AC3E}">
        <p14:creationId xmlns:p14="http://schemas.microsoft.com/office/powerpoint/2010/main" val="694711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21</a:t>
            </a:fld>
            <a:endParaRPr lang="en-US" dirty="0"/>
          </a:p>
        </p:txBody>
      </p:sp>
      <p:sp>
        <p:nvSpPr>
          <p:cNvPr id="5" name="Date Placeholder 4">
            <a:extLst>
              <a:ext uri="{FF2B5EF4-FFF2-40B4-BE49-F238E27FC236}">
                <a16:creationId xmlns:a16="http://schemas.microsoft.com/office/drawing/2014/main" id="{A3AF2553-C0F1-4277-81DC-5EF4979E7FAE}"/>
              </a:ext>
            </a:extLst>
          </p:cNvPr>
          <p:cNvSpPr>
            <a:spLocks noGrp="1"/>
          </p:cNvSpPr>
          <p:nvPr>
            <p:ph type="dt" idx="1"/>
          </p:nvPr>
        </p:nvSpPr>
        <p:spPr/>
        <p:txBody>
          <a:bodyPr/>
          <a:lstStyle/>
          <a:p>
            <a:fld id="{55AB5D49-C9BD-4E3C-8BBD-A4F19FD6F64B}" type="datetime1">
              <a:rPr lang="en-US" smtClean="0"/>
              <a:t>4/1/2022</a:t>
            </a:fld>
            <a:endParaRPr lang="en-US" dirty="0"/>
          </a:p>
        </p:txBody>
      </p:sp>
    </p:spTree>
    <p:extLst>
      <p:ext uri="{BB962C8B-B14F-4D97-AF65-F5344CB8AC3E}">
        <p14:creationId xmlns:p14="http://schemas.microsoft.com/office/powerpoint/2010/main" val="222809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illustration summarizes payroll costs for employees and employers.</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22</a:t>
            </a:fld>
            <a:endParaRPr lang="en-US" dirty="0"/>
          </a:p>
        </p:txBody>
      </p:sp>
      <p:sp>
        <p:nvSpPr>
          <p:cNvPr id="5" name="Date Placeholder 4">
            <a:extLst>
              <a:ext uri="{FF2B5EF4-FFF2-40B4-BE49-F238E27FC236}">
                <a16:creationId xmlns:a16="http://schemas.microsoft.com/office/drawing/2014/main" id="{5AB0415F-B99D-4B15-BAA7-EC12EB587013}"/>
              </a:ext>
            </a:extLst>
          </p:cNvPr>
          <p:cNvSpPr>
            <a:spLocks noGrp="1"/>
          </p:cNvSpPr>
          <p:nvPr>
            <p:ph type="dt" idx="1"/>
          </p:nvPr>
        </p:nvSpPr>
        <p:spPr/>
        <p:txBody>
          <a:bodyPr/>
          <a:lstStyle/>
          <a:p>
            <a:fld id="{9FCEEADD-E275-43F4-9EC8-236441CFB26B}" type="datetime1">
              <a:rPr lang="en-US" smtClean="0"/>
              <a:t>4/1/2022</a:t>
            </a:fld>
            <a:endParaRPr lang="en-US" dirty="0"/>
          </a:p>
        </p:txBody>
      </p:sp>
    </p:spTree>
    <p:extLst>
      <p:ext uri="{BB962C8B-B14F-4D97-AF65-F5344CB8AC3E}">
        <p14:creationId xmlns:p14="http://schemas.microsoft.com/office/powerpoint/2010/main" val="158092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Companies are required by law to withhold federal and state income taxes from employees’ paychecks and remit these taxes to the government. The amount withheld varies according to the amount the employee earns and the number of exemptions the employee claims.</a:t>
            </a:r>
          </a:p>
          <a:p>
            <a:endParaRPr lang="en-US" dirty="0"/>
          </a:p>
          <a:p>
            <a:r>
              <a:rPr lang="en-US" i="1" dirty="0"/>
              <a:t>IRS Publication 15,</a:t>
            </a:r>
            <a:r>
              <a:rPr lang="en-US" dirty="0"/>
              <a:t> also called Circular E, is a valuable tool for employers, answering important payroll tax withholding questions as well as providing the individual tax tables. If you are able to claim more exemptions, you will have less tax withheld from your paycheck. </a:t>
            </a:r>
          </a:p>
          <a:p>
            <a:endParaRPr lang="en-US" dirty="0"/>
          </a:p>
          <a:p>
            <a:r>
              <a:rPr lang="en-US" dirty="0"/>
              <a:t>Employers also withhold Social Security and Medicare taxes from employees’ paychecks. Collectively, Social Security and Medicare taxes are referred to as </a:t>
            </a:r>
            <a:r>
              <a:rPr lang="en-US" b="1" dirty="0"/>
              <a:t>FICA taxes</a:t>
            </a:r>
            <a:r>
              <a:rPr lang="en-US" dirty="0"/>
              <a:t>, named for the Federal Insurance Contributions Act (FICA). This act requires employers to withhold a 6.2% Social Security tax up to a maximum base amount plus a 1.45% Medicare tax with no maximum. Therefore, the total FICA tax is 7.65% (6.2% + 1.45%) on income up to a base amount ($142,800 in 2021) and 1.45% on all income earned. </a:t>
            </a:r>
          </a:p>
          <a:p>
            <a:endParaRPr lang="en-US" dirty="0"/>
          </a:p>
          <a:p>
            <a:r>
              <a:rPr lang="en-US" dirty="0"/>
              <a:t>For example, if you earn less than $142,800, you will have 7.65% withheld from your check all year. However, if you earn, let’s say, $182,800, you would have 7.65% withheld for FICA on the first $142,800 of your annual salary and then only 1.45% withheld on the remaining $50,000 earned during the rest of the year.</a:t>
            </a:r>
          </a:p>
          <a:p>
            <a:endParaRPr lang="en-US" dirty="0"/>
          </a:p>
          <a:p>
            <a:r>
              <a:rPr lang="en-US" dirty="0"/>
              <a:t>Besides the required deductions for income tax and FICA taxes, employees may opt to have additional amounts withheld from their paychecks. These might include the employee portion of insurance premiums, employee investments in retirement or savings plans, and contributions to charitable organizations, such as </a:t>
            </a:r>
            <a:r>
              <a:rPr lang="en-US" b="1" dirty="0"/>
              <a:t>United Way</a:t>
            </a:r>
            <a:r>
              <a:rPr lang="en-US" dirty="0"/>
              <a:t>. The employer records the amounts deducted from employee payroll as liabilities until it pays them to the appropriate organizations.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23</a:t>
            </a:fld>
            <a:endParaRPr lang="en-US" dirty="0"/>
          </a:p>
        </p:txBody>
      </p:sp>
      <p:sp>
        <p:nvSpPr>
          <p:cNvPr id="5" name="Date Placeholder 4">
            <a:extLst>
              <a:ext uri="{FF2B5EF4-FFF2-40B4-BE49-F238E27FC236}">
                <a16:creationId xmlns:a16="http://schemas.microsoft.com/office/drawing/2014/main" id="{DCB985A6-3CF2-44D2-AADD-897CB0288B03}"/>
              </a:ext>
            </a:extLst>
          </p:cNvPr>
          <p:cNvSpPr>
            <a:spLocks noGrp="1"/>
          </p:cNvSpPr>
          <p:nvPr>
            <p:ph type="dt" idx="1"/>
          </p:nvPr>
        </p:nvSpPr>
        <p:spPr/>
        <p:txBody>
          <a:bodyPr/>
          <a:lstStyle/>
          <a:p>
            <a:fld id="{E8ED46D7-4998-42FA-B1DF-D56CFD2504A2}" type="datetime1">
              <a:rPr lang="en-US" smtClean="0"/>
              <a:t>4/1/2022</a:t>
            </a:fld>
            <a:endParaRPr lang="en-US" dirty="0"/>
          </a:p>
        </p:txBody>
      </p:sp>
    </p:spTree>
    <p:extLst>
      <p:ext uri="{BB962C8B-B14F-4D97-AF65-F5344CB8AC3E}">
        <p14:creationId xmlns:p14="http://schemas.microsoft.com/office/powerpoint/2010/main" val="2950061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law, the employer pays matching FICA tax on behalf of the employee. The employer’s limits on FICA tax are the same as the employee’s. Thus, the government actually collects 15.3% (7.65% employee + 7.65% employer) on each employee’s salary.</a:t>
            </a:r>
          </a:p>
          <a:p>
            <a:endParaRPr lang="en-US" dirty="0"/>
          </a:p>
          <a:p>
            <a:r>
              <a:rPr lang="en-US" dirty="0"/>
              <a:t>In addition to FICA, the employer also must pay federal and state </a:t>
            </a:r>
            <a:r>
              <a:rPr lang="en-US" b="1" i="0" dirty="0"/>
              <a:t>unemployment taxes </a:t>
            </a:r>
            <a:r>
              <a:rPr lang="en-US" dirty="0"/>
              <a:t>on behalf of its employees. The </a:t>
            </a:r>
            <a:r>
              <a:rPr lang="en-US" i="1" dirty="0"/>
              <a:t>Federal Unemployment Tax Act</a:t>
            </a:r>
            <a:r>
              <a:rPr lang="en-US" dirty="0"/>
              <a:t> (FUTA) requires a tax of 6.2% on the first $7,000 earned by each employee. This amount is reduced by a 5.4% (maximum) credit for contributions to state unemployment programs, so the net federal rate often is 0.8%. Under the </a:t>
            </a:r>
            <a:r>
              <a:rPr lang="en-US" i="1" dirty="0"/>
              <a:t>State Unemployment Tax Act</a:t>
            </a:r>
            <a:r>
              <a:rPr lang="en-US" dirty="0"/>
              <a:t> (SUTA), in many states the maximum state unemployment tax rate is 5.4%, but many companies pay a lower rate based on past employment history.</a:t>
            </a:r>
          </a:p>
          <a:p>
            <a:endParaRPr lang="en-US" dirty="0"/>
          </a:p>
          <a:p>
            <a:r>
              <a:rPr lang="en-US" dirty="0"/>
              <a:t>Additional employee benefits paid for by the employer are referred to as </a:t>
            </a:r>
            <a:r>
              <a:rPr lang="en-US" b="1" i="0" dirty="0"/>
              <a:t>fringe benefits</a:t>
            </a:r>
            <a:r>
              <a:rPr lang="en-US" b="1" dirty="0"/>
              <a:t>.</a:t>
            </a:r>
            <a:r>
              <a:rPr lang="en-US" dirty="0"/>
              <a:t> Employers often pay all or part of employees’ insurance premiums and make contributions to retirement or savings plans. Many companies provide additional fringe benefits specific to the company or the industry. For instance, a fringe benefit in the airline industry is free flights for employees and their families. Some fringe benefits, like free skiing for employees of a ski resort, are usually not recorded in the accounting records.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24</a:t>
            </a:fld>
            <a:endParaRPr lang="en-US" dirty="0"/>
          </a:p>
        </p:txBody>
      </p:sp>
      <p:sp>
        <p:nvSpPr>
          <p:cNvPr id="5" name="Date Placeholder 4">
            <a:extLst>
              <a:ext uri="{FF2B5EF4-FFF2-40B4-BE49-F238E27FC236}">
                <a16:creationId xmlns:a16="http://schemas.microsoft.com/office/drawing/2014/main" id="{3137A6D4-93E3-4B5F-AAF1-0A0F8C21DD64}"/>
              </a:ext>
            </a:extLst>
          </p:cNvPr>
          <p:cNvSpPr>
            <a:spLocks noGrp="1"/>
          </p:cNvSpPr>
          <p:nvPr>
            <p:ph type="dt" idx="1"/>
          </p:nvPr>
        </p:nvSpPr>
        <p:spPr/>
        <p:txBody>
          <a:bodyPr/>
          <a:lstStyle/>
          <a:p>
            <a:fld id="{7C065900-F2D7-4AE7-8EE4-CFD9F78D4972}" type="datetime1">
              <a:rPr lang="en-US" smtClean="0"/>
              <a:t>4/1/2022</a:t>
            </a:fld>
            <a:endParaRPr lang="en-US" dirty="0"/>
          </a:p>
        </p:txBody>
      </p:sp>
    </p:spTree>
    <p:extLst>
      <p:ext uri="{BB962C8B-B14F-4D97-AF65-F5344CB8AC3E}">
        <p14:creationId xmlns:p14="http://schemas.microsoft.com/office/powerpoint/2010/main" val="1747961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4BC80172-FB45-4F1F-8539-DEAF9B3B5B01}"/>
              </a:ext>
            </a:extLst>
          </p:cNvPr>
          <p:cNvSpPr>
            <a:spLocks noGrp="1"/>
          </p:cNvSpPr>
          <p:nvPr>
            <p:ph type="dt" idx="1"/>
          </p:nvPr>
        </p:nvSpPr>
        <p:spPr/>
        <p:txBody>
          <a:bodyPr/>
          <a:lstStyle/>
          <a:p>
            <a:fld id="{FBC37945-5E62-43FD-8F82-D4B366112131}" type="datetime1">
              <a:rPr lang="en-US" smtClean="0"/>
              <a:t>4/1/2022</a:t>
            </a:fld>
            <a:endParaRPr lang="en-US" dirty="0"/>
          </a:p>
        </p:txBody>
      </p:sp>
      <p:sp>
        <p:nvSpPr>
          <p:cNvPr id="6" name="Slide Number Placeholder 5">
            <a:extLst>
              <a:ext uri="{FF2B5EF4-FFF2-40B4-BE49-F238E27FC236}">
                <a16:creationId xmlns:a16="http://schemas.microsoft.com/office/drawing/2014/main" id="{1A86D2B2-0A65-4CC1-8E1E-AFF47E58D881}"/>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2871016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how employee and employer payroll costs are recorded, assume that Hawaiian Travel Agency has a total payroll for the month of January of $100,000 for its 20 employees. Its withholdings and payroll taxes are shown the illustration above.</a:t>
            </a:r>
          </a:p>
          <a:p>
            <a:endParaRPr lang="en-US" sz="1200" dirty="0">
              <a:latin typeface="+mn-lt"/>
            </a:endParaRPr>
          </a:p>
          <a:p>
            <a:r>
              <a:rPr lang="en-US" sz="1200" dirty="0">
                <a:solidFill>
                  <a:srgbClr val="000000"/>
                </a:solidFill>
                <a:latin typeface="+mn-lt"/>
              </a:rPr>
              <a:t>Hawaiian Travel Agency records the employee salary expense, withholdings, and salaries payable on January 31 as follows: </a:t>
            </a:r>
          </a:p>
          <a:p>
            <a:pPr marL="176131" indent="-176131">
              <a:buFont typeface="Arial" panose="020B0604020202020204" pitchFamily="34" charset="0"/>
              <a:buChar char="•"/>
            </a:pPr>
            <a:r>
              <a:rPr lang="en-US" sz="1200" dirty="0">
                <a:solidFill>
                  <a:srgbClr val="000000"/>
                </a:solidFill>
                <a:latin typeface="+mn-lt"/>
              </a:rPr>
              <a:t>Increase Salaries Expense by $100,000</a:t>
            </a:r>
          </a:p>
          <a:p>
            <a:pPr marL="176131" indent="-176131">
              <a:buFont typeface="Arial" panose="020B0604020202020204" pitchFamily="34" charset="0"/>
              <a:buChar char="•"/>
            </a:pPr>
            <a:r>
              <a:rPr lang="en-US" sz="1200" dirty="0">
                <a:solidFill>
                  <a:srgbClr val="000000"/>
                </a:solidFill>
                <a:latin typeface="+mn-lt"/>
              </a:rPr>
              <a:t>Increase Employee Income Tax Payable by $24,000 (the amount withheld)</a:t>
            </a:r>
          </a:p>
          <a:p>
            <a:pPr marL="176131" indent="-176131">
              <a:buFont typeface="Arial" panose="020B0604020202020204" pitchFamily="34" charset="0"/>
              <a:buChar char="•"/>
            </a:pPr>
            <a:r>
              <a:rPr lang="en-US" sz="1200" dirty="0">
                <a:solidFill>
                  <a:srgbClr val="000000"/>
                </a:solidFill>
                <a:latin typeface="+mn-lt"/>
              </a:rPr>
              <a:t>Increase FICA Tax Payable by $7,650 (or 0.0765 × </a:t>
            </a:r>
            <a:r>
              <a:rPr lang="en-US" sz="1200" dirty="0">
                <a:latin typeface="+mn-lt"/>
              </a:rPr>
              <a:t>the payroll amount of </a:t>
            </a:r>
            <a:r>
              <a:rPr lang="en-US" sz="1200" dirty="0">
                <a:solidFill>
                  <a:srgbClr val="000000"/>
                </a:solidFill>
                <a:latin typeface="+mn-lt"/>
              </a:rPr>
              <a:t>$100,000) </a:t>
            </a:r>
          </a:p>
          <a:p>
            <a:pPr marL="176131" indent="-176131">
              <a:buFont typeface="Arial" panose="020B0604020202020204" pitchFamily="34" charset="0"/>
              <a:buChar char="•"/>
            </a:pPr>
            <a:r>
              <a:rPr lang="en-US" sz="1200" dirty="0">
                <a:solidFill>
                  <a:srgbClr val="000000"/>
                </a:solidFill>
                <a:latin typeface="+mn-lt"/>
              </a:rPr>
              <a:t>Increase Salaries Payable by $68,350 (which is the amount that will actually be paid to employees)</a:t>
            </a:r>
          </a:p>
          <a:p>
            <a:pPr marL="176131" indent="-176131">
              <a:buFont typeface="Arial" panose="020B0604020202020204" pitchFamily="34" charset="0"/>
              <a:buChar char="•"/>
            </a:pPr>
            <a:endParaRPr lang="en-US" sz="1200" dirty="0">
              <a:solidFill>
                <a:srgbClr val="000000"/>
              </a:solidFill>
              <a:latin typeface="+mn-lt"/>
            </a:endParaRPr>
          </a:p>
          <a:p>
            <a:r>
              <a:rPr lang="en-US" sz="1200" dirty="0">
                <a:solidFill>
                  <a:srgbClr val="000000"/>
                </a:solidFill>
                <a:latin typeface="+mn-lt"/>
              </a:rPr>
              <a:t>(Note that, since the total payroll only equals $100,000, none of the company’s employees could have had an individual pay amount exceeding the maximum Social Security base amount of $142,800.)</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26</a:t>
            </a:fld>
            <a:endParaRPr lang="en-US" dirty="0"/>
          </a:p>
        </p:txBody>
      </p:sp>
      <p:sp>
        <p:nvSpPr>
          <p:cNvPr id="5" name="Date Placeholder 4">
            <a:extLst>
              <a:ext uri="{FF2B5EF4-FFF2-40B4-BE49-F238E27FC236}">
                <a16:creationId xmlns:a16="http://schemas.microsoft.com/office/drawing/2014/main" id="{EA604372-B1B2-4A5F-BABD-EA7EB430BDF2}"/>
              </a:ext>
            </a:extLst>
          </p:cNvPr>
          <p:cNvSpPr>
            <a:spLocks noGrp="1"/>
          </p:cNvSpPr>
          <p:nvPr>
            <p:ph type="dt" idx="1"/>
          </p:nvPr>
        </p:nvSpPr>
        <p:spPr/>
        <p:txBody>
          <a:bodyPr/>
          <a:lstStyle/>
          <a:p>
            <a:fld id="{2233EB97-52FC-4B94-B1C8-4E9C2EB33B8E}" type="datetime1">
              <a:rPr lang="en-US" smtClean="0"/>
              <a:t>4/1/2022</a:t>
            </a:fld>
            <a:endParaRPr lang="en-US" dirty="0"/>
          </a:p>
        </p:txBody>
      </p:sp>
    </p:spTree>
    <p:extLst>
      <p:ext uri="{BB962C8B-B14F-4D97-AF65-F5344CB8AC3E}">
        <p14:creationId xmlns:p14="http://schemas.microsoft.com/office/powerpoint/2010/main" val="1747961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Hawaiian Travel Agency incurred an additional $15,000 for fringe benefits beyond the $100,000 salary expense. The amounts withheld are then transferred at regular intervals to their designated recipients. Fringe benefits are paid to the company’s contractual suppliers.</a:t>
            </a:r>
          </a:p>
          <a:p>
            <a:endParaRPr lang="en-US" dirty="0"/>
          </a:p>
          <a:p>
            <a:pPr defTabSz="469682">
              <a:defRPr/>
            </a:pPr>
            <a:r>
              <a:rPr lang="en-US" dirty="0"/>
              <a:t>Hawaiian Travel Agency also records the total of its employer-provided fringe benefits by increasing Salaries Expense and records the related amounts owed to vendors by increasing the Fringe Benefits Payable account for each vendor.</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27</a:t>
            </a:fld>
            <a:endParaRPr lang="en-US" dirty="0"/>
          </a:p>
        </p:txBody>
      </p:sp>
      <p:sp>
        <p:nvSpPr>
          <p:cNvPr id="5" name="Date Placeholder 4">
            <a:extLst>
              <a:ext uri="{FF2B5EF4-FFF2-40B4-BE49-F238E27FC236}">
                <a16:creationId xmlns:a16="http://schemas.microsoft.com/office/drawing/2014/main" id="{5C37665E-82A2-411B-A493-274CA5A5ECD2}"/>
              </a:ext>
            </a:extLst>
          </p:cNvPr>
          <p:cNvSpPr>
            <a:spLocks noGrp="1"/>
          </p:cNvSpPr>
          <p:nvPr>
            <p:ph type="dt" idx="1"/>
          </p:nvPr>
        </p:nvSpPr>
        <p:spPr/>
        <p:txBody>
          <a:bodyPr/>
          <a:lstStyle/>
          <a:p>
            <a:fld id="{99A5038B-FDCD-4828-AED9-86545A61CEAA}" type="datetime1">
              <a:rPr lang="en-US" smtClean="0"/>
              <a:t>4/1/2022</a:t>
            </a:fld>
            <a:endParaRPr lang="en-US" dirty="0"/>
          </a:p>
        </p:txBody>
      </p:sp>
    </p:spTree>
    <p:extLst>
      <p:ext uri="{BB962C8B-B14F-4D97-AF65-F5344CB8AC3E}">
        <p14:creationId xmlns:p14="http://schemas.microsoft.com/office/powerpoint/2010/main" val="319587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Hawaiian Travel Agency pays employer’s FICA taxes at the same rate that the employees pay (7.65%) and also pays unemployment taxes at the rate of 6.2%. The agency records its employer’s payroll taxes by increasing Payroll Tax Expense for $13,850 (or $7,650 + $6,200), increasing FICA Tax Payable by $7,650 (or 7.65% x the payroll amount of $100,000), and increasing Unemployment Tax Payable for $6,200 (or 6.2% x the payroll amount of $100,000).</a:t>
            </a:r>
          </a:p>
          <a:p>
            <a:endParaRPr lang="en-US" dirty="0"/>
          </a:p>
          <a:p>
            <a:r>
              <a:rPr lang="en-US" dirty="0"/>
              <a:t>Hawaiian Travel Agency incurred an additional $28,850 in expenses ($15,000 for fringe benefits plus $13,850 for employer payroll taxes) beyond the $100,000 salary expense. </a:t>
            </a:r>
          </a:p>
          <a:p>
            <a:endParaRPr lang="en-US" dirty="0"/>
          </a:p>
          <a:p>
            <a:r>
              <a:rPr lang="en-US" dirty="0"/>
              <a:t>Also notice that the FICA tax payable in the employee withholding is the same amount recorded for employer payroll tax. That’s because the employee pays 7.65% and the employer matches this amount with an additional 7.65%. </a:t>
            </a:r>
          </a:p>
          <a:p>
            <a:endParaRPr lang="en-US" dirty="0"/>
          </a:p>
          <a:p>
            <a:r>
              <a:rPr lang="en-US" dirty="0"/>
              <a:t>The amounts withheld are then transferred at regular intervals, monthly or quarterly, to their designated recipients. Income taxes, FICA taxes, and unemployment taxes are transferred to various government agencies, and fringe benefits are paid to the company’s contractual suppliers.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28</a:t>
            </a:fld>
            <a:endParaRPr lang="en-US" dirty="0"/>
          </a:p>
        </p:txBody>
      </p:sp>
      <p:sp>
        <p:nvSpPr>
          <p:cNvPr id="5" name="Date Placeholder 4">
            <a:extLst>
              <a:ext uri="{FF2B5EF4-FFF2-40B4-BE49-F238E27FC236}">
                <a16:creationId xmlns:a16="http://schemas.microsoft.com/office/drawing/2014/main" id="{75B433BF-CF2C-4A5B-97D1-0EACE7FA8305}"/>
              </a:ext>
            </a:extLst>
          </p:cNvPr>
          <p:cNvSpPr>
            <a:spLocks noGrp="1"/>
          </p:cNvSpPr>
          <p:nvPr>
            <p:ph type="dt" idx="1"/>
          </p:nvPr>
        </p:nvSpPr>
        <p:spPr/>
        <p:txBody>
          <a:bodyPr/>
          <a:lstStyle/>
          <a:p>
            <a:fld id="{76B2EED3-0D12-4415-85D0-9AA09D1DB008}" type="datetime1">
              <a:rPr lang="en-US" smtClean="0"/>
              <a:t>4/1/2022</a:t>
            </a:fld>
            <a:endParaRPr lang="en-US" dirty="0"/>
          </a:p>
        </p:txBody>
      </p:sp>
    </p:spTree>
    <p:extLst>
      <p:ext uri="{BB962C8B-B14F-4D97-AF65-F5344CB8AC3E}">
        <p14:creationId xmlns:p14="http://schemas.microsoft.com/office/powerpoint/2010/main" val="3711797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799EE05C-0881-4BB8-A5D2-4F4D7EB2737D}"/>
              </a:ext>
            </a:extLst>
          </p:cNvPr>
          <p:cNvSpPr>
            <a:spLocks noGrp="1"/>
          </p:cNvSpPr>
          <p:nvPr>
            <p:ph type="dt" idx="1"/>
          </p:nvPr>
        </p:nvSpPr>
        <p:spPr/>
        <p:txBody>
          <a:bodyPr/>
          <a:lstStyle/>
          <a:p>
            <a:fld id="{4118C8EB-3DFD-4049-B47F-35EBC3DD6336}" type="datetime1">
              <a:rPr lang="en-US" smtClean="0"/>
              <a:t>4/1/2022</a:t>
            </a:fld>
            <a:endParaRPr lang="en-US" dirty="0"/>
          </a:p>
        </p:txBody>
      </p:sp>
      <p:sp>
        <p:nvSpPr>
          <p:cNvPr id="6" name="Slide Number Placeholder 5">
            <a:extLst>
              <a:ext uri="{FF2B5EF4-FFF2-40B4-BE49-F238E27FC236}">
                <a16:creationId xmlns:a16="http://schemas.microsoft.com/office/drawing/2014/main" id="{226DB273-838D-450F-87BC-A5370ABD2297}"/>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154612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D703ADD1-6002-41E5-A5A4-86D3E64338B4}"/>
              </a:ext>
            </a:extLst>
          </p:cNvPr>
          <p:cNvSpPr>
            <a:spLocks noGrp="1"/>
          </p:cNvSpPr>
          <p:nvPr>
            <p:ph type="dt" idx="1"/>
          </p:nvPr>
        </p:nvSpPr>
        <p:spPr/>
        <p:txBody>
          <a:bodyPr/>
          <a:lstStyle/>
          <a:p>
            <a:fld id="{E3A70E52-E141-4551-AD1D-27014765CB10}" type="datetime1">
              <a:rPr lang="en-US" smtClean="0"/>
              <a:t>4/1/2022</a:t>
            </a:fld>
            <a:endParaRPr lang="en-US" dirty="0"/>
          </a:p>
        </p:txBody>
      </p:sp>
      <p:sp>
        <p:nvSpPr>
          <p:cNvPr id="6" name="Slide Number Placeholder 5">
            <a:extLst>
              <a:ext uri="{FF2B5EF4-FFF2-40B4-BE49-F238E27FC236}">
                <a16:creationId xmlns:a16="http://schemas.microsoft.com/office/drawing/2014/main" id="{D1030240-0316-4186-B900-DE2BBFC5DC02}"/>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1974873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a:extLst>
              <a:ext uri="{FF2B5EF4-FFF2-40B4-BE49-F238E27FC236}">
                <a16:creationId xmlns:a16="http://schemas.microsoft.com/office/drawing/2014/main" id="{D832069E-B735-4E15-A0F9-5EF104B7CC25}"/>
              </a:ext>
            </a:extLst>
          </p:cNvPr>
          <p:cNvSpPr>
            <a:spLocks noGrp="1"/>
          </p:cNvSpPr>
          <p:nvPr>
            <p:ph type="dt" idx="1"/>
          </p:nvPr>
        </p:nvSpPr>
        <p:spPr/>
        <p:txBody>
          <a:bodyPr/>
          <a:lstStyle/>
          <a:p>
            <a:fld id="{52A69147-6D3E-47C0-B086-66062E716F90}" type="datetime1">
              <a:rPr lang="en-US" smtClean="0"/>
              <a:t>4/1/2022</a:t>
            </a:fld>
            <a:endParaRPr lang="en-US" dirty="0"/>
          </a:p>
        </p:txBody>
      </p:sp>
      <p:sp>
        <p:nvSpPr>
          <p:cNvPr id="6" name="Slide Number Placeholder 5">
            <a:extLst>
              <a:ext uri="{FF2B5EF4-FFF2-40B4-BE49-F238E27FC236}">
                <a16:creationId xmlns:a16="http://schemas.microsoft.com/office/drawing/2014/main" id="{B9F0D4EA-75B6-4000-87B8-DD07D48D21E9}"/>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875184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B1E48D08-1897-475F-92AE-4FE9332EB741}"/>
              </a:ext>
            </a:extLst>
          </p:cNvPr>
          <p:cNvSpPr>
            <a:spLocks noGrp="1"/>
          </p:cNvSpPr>
          <p:nvPr>
            <p:ph type="dt" idx="1"/>
          </p:nvPr>
        </p:nvSpPr>
        <p:spPr/>
        <p:txBody>
          <a:bodyPr/>
          <a:lstStyle/>
          <a:p>
            <a:fld id="{B17B00FF-9A4B-42D9-9E49-C1A3E55D3445}" type="datetime1">
              <a:rPr lang="en-US" smtClean="0"/>
              <a:t>4/1/2022</a:t>
            </a:fld>
            <a:endParaRPr lang="en-US" dirty="0"/>
          </a:p>
        </p:txBody>
      </p:sp>
      <p:sp>
        <p:nvSpPr>
          <p:cNvPr id="6" name="Slide Number Placeholder 5">
            <a:extLst>
              <a:ext uri="{FF2B5EF4-FFF2-40B4-BE49-F238E27FC236}">
                <a16:creationId xmlns:a16="http://schemas.microsoft.com/office/drawing/2014/main" id="{9619871D-D11B-4F30-887F-60C46FD36179}"/>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784703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Additional current liabilities companies might report include deferred revenues, sales tax payable, and the current portion of long-term debt. </a:t>
            </a:r>
          </a:p>
          <a:p>
            <a:endParaRPr lang="en-US" baseline="0" dirty="0"/>
          </a:p>
          <a:p>
            <a:pPr marL="176131" indent="-176131">
              <a:buFont typeface="Arial" panose="020B0604020202020204" pitchFamily="34" charset="0"/>
              <a:buChar char="•"/>
            </a:pPr>
            <a:r>
              <a:rPr lang="en-US" baseline="0" dirty="0"/>
              <a:t>Deferred revenue is cash received in advance from a customer for products or services to be provided in the future. </a:t>
            </a:r>
          </a:p>
          <a:p>
            <a:pPr marL="176131" indent="-176131">
              <a:buFont typeface="Arial" panose="020B0604020202020204" pitchFamily="34" charset="0"/>
              <a:buChar char="•"/>
            </a:pPr>
            <a:r>
              <a:rPr lang="en-US" baseline="0" dirty="0"/>
              <a:t>Sales tax payable is sales tax collected from customers by the seller, representing current liabilities payable to the government.</a:t>
            </a:r>
          </a:p>
          <a:p>
            <a:pPr marL="176131" indent="-176131">
              <a:buFont typeface="Arial" panose="020B0604020202020204" pitchFamily="34" charset="0"/>
              <a:buChar char="•"/>
            </a:pPr>
            <a:r>
              <a:rPr lang="en-US" baseline="0" dirty="0"/>
              <a:t>Current portion of long-term debt is debt that will be paid within one year from the balance sheet date.</a:t>
            </a:r>
          </a:p>
          <a:p>
            <a:endParaRPr lang="en-US" baseline="0" dirty="0"/>
          </a:p>
          <a:p>
            <a:r>
              <a:rPr lang="en-US" baseline="0" dirty="0"/>
              <a:t>We explore each of these in more detail next.</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32</a:t>
            </a:fld>
            <a:endParaRPr lang="en-US" dirty="0"/>
          </a:p>
        </p:txBody>
      </p:sp>
      <p:sp>
        <p:nvSpPr>
          <p:cNvPr id="5" name="Date Placeholder 4">
            <a:extLst>
              <a:ext uri="{FF2B5EF4-FFF2-40B4-BE49-F238E27FC236}">
                <a16:creationId xmlns:a16="http://schemas.microsoft.com/office/drawing/2014/main" id="{99B290E5-35B1-470C-B0C9-91DAEAD3C6D2}"/>
              </a:ext>
            </a:extLst>
          </p:cNvPr>
          <p:cNvSpPr>
            <a:spLocks noGrp="1"/>
          </p:cNvSpPr>
          <p:nvPr>
            <p:ph type="dt" idx="1"/>
          </p:nvPr>
        </p:nvSpPr>
        <p:spPr/>
        <p:txBody>
          <a:bodyPr/>
          <a:lstStyle/>
          <a:p>
            <a:fld id="{AEFA09E3-3703-46F0-8A45-7F124512150C}" type="datetime1">
              <a:rPr lang="en-US" smtClean="0"/>
              <a:t>4/1/2022</a:t>
            </a:fld>
            <a:endParaRPr lang="en-US" dirty="0"/>
          </a:p>
        </p:txBody>
      </p:sp>
    </p:spTree>
    <p:extLst>
      <p:ext uri="{BB962C8B-B14F-4D97-AF65-F5344CB8AC3E}">
        <p14:creationId xmlns:p14="http://schemas.microsoft.com/office/powerpoint/2010/main" val="40836810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United Airlines</a:t>
            </a:r>
            <a:r>
              <a:rPr lang="en-US" dirty="0"/>
              <a:t> sells tickets and collects the cash price several days, weeks, or sometimes months before the actual flight. Do you think United Airlines records the revenue when it sells the ticket or when the flight actually takes place? This illustration provides the answer, in United’s disclosure of its revenue recognition policies (that is, when the transportation is provided to its customers).</a:t>
            </a:r>
          </a:p>
          <a:p>
            <a:endParaRPr lang="en-US" dirty="0"/>
          </a:p>
          <a:p>
            <a:r>
              <a:rPr lang="en-US" dirty="0"/>
              <a:t>As you can see, United waits until the actual flight occurs to record the passenger revenues. United’s situation is not unique. It’s not uncommon for companies to require advance payments from customers that will be applied to the purchase price when they deliver goods or provide services. You’ve likely been one of these customers. Examples of advance payments are gift cards from clothing stores like </a:t>
            </a:r>
            <a:r>
              <a:rPr lang="en-US" b="1" dirty="0"/>
              <a:t>American Eagle </a:t>
            </a:r>
            <a:r>
              <a:rPr lang="en-US" dirty="0"/>
              <a:t>or restaurants like </a:t>
            </a:r>
            <a:r>
              <a:rPr lang="en-US" b="1" dirty="0"/>
              <a:t>Chili’s</a:t>
            </a:r>
            <a:r>
              <a:rPr lang="en-US" dirty="0"/>
              <a:t>, movie tickets from </a:t>
            </a:r>
            <a:r>
              <a:rPr lang="en-US" b="1" dirty="0"/>
              <a:t>Fandango</a:t>
            </a:r>
            <a:r>
              <a:rPr lang="en-US" dirty="0"/>
              <a:t>, room deposits at hotels like </a:t>
            </a:r>
            <a:r>
              <a:rPr lang="en-US" b="1" dirty="0"/>
              <a:t>Holiday Inn Express</a:t>
            </a:r>
            <a:r>
              <a:rPr lang="en-US" dirty="0"/>
              <a:t>, and subscriptions for magazines like </a:t>
            </a:r>
            <a:r>
              <a:rPr lang="en-US" i="1" dirty="0"/>
              <a:t>Sports Illustrated</a:t>
            </a:r>
            <a:r>
              <a:rPr lang="en-US" dirty="0"/>
              <a:t>.</a:t>
            </a:r>
          </a:p>
        </p:txBody>
      </p:sp>
      <p:sp>
        <p:nvSpPr>
          <p:cNvPr id="4" name="Header Placeholder 3"/>
          <p:cNvSpPr>
            <a:spLocks noGrp="1"/>
          </p:cNvSpPr>
          <p:nvPr>
            <p:ph type="hdr" sz="quarter" idx="10"/>
          </p:nvPr>
        </p:nvSpPr>
        <p:spPr/>
        <p:txBody>
          <a:bodyPr/>
          <a:lstStyle/>
          <a:p>
            <a:endParaRPr lang="en-US" dirty="0"/>
          </a:p>
        </p:txBody>
      </p:sp>
      <p:sp>
        <p:nvSpPr>
          <p:cNvPr id="5" name="Date Placeholder 4">
            <a:extLst>
              <a:ext uri="{FF2B5EF4-FFF2-40B4-BE49-F238E27FC236}">
                <a16:creationId xmlns:a16="http://schemas.microsoft.com/office/drawing/2014/main" id="{AE7F7926-9D13-4DF6-BE49-9447B825239A}"/>
              </a:ext>
            </a:extLst>
          </p:cNvPr>
          <p:cNvSpPr>
            <a:spLocks noGrp="1"/>
          </p:cNvSpPr>
          <p:nvPr>
            <p:ph type="dt" idx="1"/>
          </p:nvPr>
        </p:nvSpPr>
        <p:spPr/>
        <p:txBody>
          <a:bodyPr/>
          <a:lstStyle/>
          <a:p>
            <a:fld id="{E9597F4B-2545-4E32-A2C5-83C65EF5527F}" type="datetime1">
              <a:rPr lang="en-US" smtClean="0"/>
              <a:t>4/1/2022</a:t>
            </a:fld>
            <a:endParaRPr lang="en-US" dirty="0"/>
          </a:p>
        </p:txBody>
      </p:sp>
      <p:sp>
        <p:nvSpPr>
          <p:cNvPr id="6" name="Slide Number Placeholder 5">
            <a:extLst>
              <a:ext uri="{FF2B5EF4-FFF2-40B4-BE49-F238E27FC236}">
                <a16:creationId xmlns:a16="http://schemas.microsoft.com/office/drawing/2014/main" id="{0878B2A9-8588-4D87-A364-790066ADC6E2}"/>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32030020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a:t>
            </a:r>
            <a:r>
              <a:rPr lang="en-US" b="1" dirty="0"/>
              <a:t>Apple Inc.</a:t>
            </a:r>
            <a:r>
              <a:rPr lang="en-US" dirty="0"/>
              <a:t> sells an iTunes gift card to a customer for $100. </a:t>
            </a:r>
          </a:p>
          <a:p>
            <a:endParaRPr lang="en-US" dirty="0"/>
          </a:p>
          <a:p>
            <a:r>
              <a:rPr lang="en-US" dirty="0"/>
              <a:t>As you can see, Apple records the receipt of cash, but does not credit Sales Revenue. Rather, since the music has not been downloaded yet, the company credits Deferred Revenue, a liability account. </a:t>
            </a:r>
          </a:p>
          <a:p>
            <a:endParaRPr lang="en-US" dirty="0"/>
          </a:p>
          <a:p>
            <a:r>
              <a:rPr lang="en-US" dirty="0"/>
              <a:t>While it may seem unusual for an account called Deferred Revenue to be a liability, think of it this way: Having already collected the cash, the company now has the </a:t>
            </a:r>
            <a:r>
              <a:rPr lang="en-US" i="1" dirty="0"/>
              <a:t>obligation</a:t>
            </a:r>
            <a:r>
              <a:rPr lang="en-US" dirty="0"/>
              <a:t> to provide a good or service.</a:t>
            </a:r>
          </a:p>
          <a:p>
            <a:endParaRPr lang="en-US" dirty="0"/>
          </a:p>
          <a:p>
            <a:r>
              <a:rPr lang="en-US" dirty="0"/>
              <a:t>When the customer purchases and downloads, say, $15 worth of music, Apple records the sale by reducing Deferred Revenue (debit) and increasing Sales Revenue (credit) for $15.  </a:t>
            </a:r>
          </a:p>
          <a:p>
            <a:endParaRPr lang="en-US" dirty="0"/>
          </a:p>
          <a:p>
            <a:r>
              <a:rPr lang="en-US" dirty="0"/>
              <a:t>As the company provides music downloads, it decreases (debits) Deferred Revenue and increases (credits) Sales Revenue. The customer has a balance of $85 on his gift card, and Apple has a balance in Deferred Revenue, a liability account, of $85 for future music downloads.</a:t>
            </a:r>
          </a:p>
          <a:p>
            <a:endParaRPr lang="en-US" dirty="0"/>
          </a:p>
          <a:p>
            <a:r>
              <a:rPr lang="en-US" dirty="0"/>
              <a:t>Some gift cards may expire, say, within one year after purchase, and others may have no expiration date. Companies reduce deferred revenue and recognize sales revenue when gift cards are redeemed by customers or when those gift cards are considered “broken.” Gift card breakage refers to the point in time when gift cards expire or when the likelihood of redemption by customers is viewed as remote.</a:t>
            </a:r>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34</a:t>
            </a:fld>
            <a:endParaRPr lang="en-US" dirty="0"/>
          </a:p>
        </p:txBody>
      </p:sp>
      <p:sp>
        <p:nvSpPr>
          <p:cNvPr id="5" name="Date Placeholder 4">
            <a:extLst>
              <a:ext uri="{FF2B5EF4-FFF2-40B4-BE49-F238E27FC236}">
                <a16:creationId xmlns:a16="http://schemas.microsoft.com/office/drawing/2014/main" id="{4A085AD8-1BFA-4B73-88D2-B4A2FCF4E940}"/>
              </a:ext>
            </a:extLst>
          </p:cNvPr>
          <p:cNvSpPr>
            <a:spLocks noGrp="1"/>
          </p:cNvSpPr>
          <p:nvPr>
            <p:ph type="dt" idx="1"/>
          </p:nvPr>
        </p:nvSpPr>
        <p:spPr/>
        <p:txBody>
          <a:bodyPr/>
          <a:lstStyle/>
          <a:p>
            <a:fld id="{C7566BB5-43EB-49C6-97E2-C7E3364B282C}" type="datetime1">
              <a:rPr lang="en-US" smtClean="0"/>
              <a:t>4/1/2022</a:t>
            </a:fld>
            <a:endParaRPr lang="en-US" dirty="0"/>
          </a:p>
        </p:txBody>
      </p:sp>
    </p:spTree>
    <p:extLst>
      <p:ext uri="{BB962C8B-B14F-4D97-AF65-F5344CB8AC3E}">
        <p14:creationId xmlns:p14="http://schemas.microsoft.com/office/powerpoint/2010/main" val="8487854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493C6078-DCA6-44BA-84E5-D3F854F40022}"/>
              </a:ext>
            </a:extLst>
          </p:cNvPr>
          <p:cNvSpPr>
            <a:spLocks noGrp="1"/>
          </p:cNvSpPr>
          <p:nvPr>
            <p:ph type="dt" idx="1"/>
          </p:nvPr>
        </p:nvSpPr>
        <p:spPr/>
        <p:txBody>
          <a:bodyPr/>
          <a:lstStyle/>
          <a:p>
            <a:fld id="{B73C73A7-FC2C-4AA4-B2C7-DEF8884B717B}" type="datetime1">
              <a:rPr lang="en-US" smtClean="0"/>
              <a:t>4/1/2022</a:t>
            </a:fld>
            <a:endParaRPr lang="en-US" dirty="0"/>
          </a:p>
        </p:txBody>
      </p:sp>
      <p:sp>
        <p:nvSpPr>
          <p:cNvPr id="6" name="Slide Number Placeholder 5">
            <a:extLst>
              <a:ext uri="{FF2B5EF4-FFF2-40B4-BE49-F238E27FC236}">
                <a16:creationId xmlns:a16="http://schemas.microsoft.com/office/drawing/2014/main" id="{AF4D538B-73E0-4B2B-9A79-9AAD7F05C06D}"/>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39293933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states impose a state sales tax, and many areas include a local sales tax as well. </a:t>
            </a:r>
          </a:p>
          <a:p>
            <a:endParaRPr lang="en-US" dirty="0"/>
          </a:p>
          <a:p>
            <a:r>
              <a:rPr lang="en-US" dirty="0"/>
              <a:t>Each company selling products subject to sales tax is responsible for collecting the sales tax directly from customers and periodically sending the sales taxes collected to the state and local governments. </a:t>
            </a:r>
          </a:p>
          <a:p>
            <a:endParaRPr lang="en-US" dirty="0"/>
          </a:p>
          <a:p>
            <a:r>
              <a:rPr lang="en-US" dirty="0"/>
              <a:t>The selling company records sales revenue in one account and sales tax payable in another. When the company collects the sales taxes, it increases (debits) Cash and increases (credits) Sales Tax Payable.</a:t>
            </a:r>
          </a:p>
          <a:p>
            <a:endParaRPr lang="en-US" dirty="0"/>
          </a:p>
          <a:p>
            <a:r>
              <a:rPr lang="en-US" dirty="0"/>
              <a:t>When a company collects $16.50 from the customer, it owes $1.50 of that to the government for sales taxes. Only $15.00 represents revenue the company has generated from sales to customers. </a:t>
            </a:r>
          </a:p>
          <a:p>
            <a:endParaRPr lang="en-US" dirty="0"/>
          </a:p>
          <a:p>
            <a:r>
              <a:rPr lang="en-US" dirty="0"/>
              <a:t>The amount of sales tax can also be computed by knowing the total cash for the transaction and the sales tax rate. For example, when the cashier at the airport asked you to pay $16.50 for lunch, you could have figured the amount of the sale versus the amount of the</a:t>
            </a:r>
          </a:p>
          <a:p>
            <a:r>
              <a:rPr lang="en-US" dirty="0"/>
              <a:t>sales taxes if you knew the sales tax rate was 10%. If we divide the total cash of $16.50 by 1.10 (1 + 10% sales tax rate), we get $15 (= $16.50 ÷ 1.10) for the actual sale, leaving $1.50 as sales tax. </a:t>
            </a:r>
          </a:p>
          <a:p>
            <a:endParaRPr lang="en-US" dirty="0"/>
          </a:p>
          <a:p>
            <a:r>
              <a:rPr lang="en-US" dirty="0"/>
              <a:t>In this situation, the general formula to determine sales tax can be stated as: </a:t>
            </a:r>
          </a:p>
          <a:p>
            <a:r>
              <a:rPr lang="en-US" dirty="0"/>
              <a:t>	</a:t>
            </a:r>
            <a:r>
              <a:rPr lang="en-US" b="1" dirty="0"/>
              <a:t>Sales tax = Total cash paid − [Total cash paid divided by (1 + Sales tax rate)]</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36</a:t>
            </a:fld>
            <a:endParaRPr lang="en-US" dirty="0"/>
          </a:p>
        </p:txBody>
      </p:sp>
      <p:sp>
        <p:nvSpPr>
          <p:cNvPr id="5" name="Date Placeholder 4">
            <a:extLst>
              <a:ext uri="{FF2B5EF4-FFF2-40B4-BE49-F238E27FC236}">
                <a16:creationId xmlns:a16="http://schemas.microsoft.com/office/drawing/2014/main" id="{B2429790-9D51-4EF9-A1BF-65AB9CC04A6F}"/>
              </a:ext>
            </a:extLst>
          </p:cNvPr>
          <p:cNvSpPr>
            <a:spLocks noGrp="1"/>
          </p:cNvSpPr>
          <p:nvPr>
            <p:ph type="dt" idx="1"/>
          </p:nvPr>
        </p:nvSpPr>
        <p:spPr/>
        <p:txBody>
          <a:bodyPr/>
          <a:lstStyle/>
          <a:p>
            <a:fld id="{5B1A2577-BE00-48D5-A229-B84641DA7176}" type="datetime1">
              <a:rPr lang="en-US" smtClean="0"/>
              <a:t>4/1/2022</a:t>
            </a:fld>
            <a:endParaRPr lang="en-US" dirty="0"/>
          </a:p>
        </p:txBody>
      </p:sp>
    </p:spTree>
    <p:extLst>
      <p:ext uri="{BB962C8B-B14F-4D97-AF65-F5344CB8AC3E}">
        <p14:creationId xmlns:p14="http://schemas.microsoft.com/office/powerpoint/2010/main" val="60595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95C8C9B2-6698-4F2D-9C6B-3AF44CD53CDA}"/>
              </a:ext>
            </a:extLst>
          </p:cNvPr>
          <p:cNvSpPr>
            <a:spLocks noGrp="1"/>
          </p:cNvSpPr>
          <p:nvPr>
            <p:ph type="dt" idx="1"/>
          </p:nvPr>
        </p:nvSpPr>
        <p:spPr/>
        <p:txBody>
          <a:bodyPr/>
          <a:lstStyle/>
          <a:p>
            <a:fld id="{68730FF6-EAE4-4E10-8728-B4A500EB9ABD}" type="datetime1">
              <a:rPr lang="en-US" smtClean="0"/>
              <a:t>4/1/2022</a:t>
            </a:fld>
            <a:endParaRPr lang="en-US" dirty="0"/>
          </a:p>
        </p:txBody>
      </p:sp>
      <p:sp>
        <p:nvSpPr>
          <p:cNvPr id="6" name="Slide Number Placeholder 5">
            <a:extLst>
              <a:ext uri="{FF2B5EF4-FFF2-40B4-BE49-F238E27FC236}">
                <a16:creationId xmlns:a16="http://schemas.microsoft.com/office/drawing/2014/main" id="{8270E8D1-A471-4F0B-B6D4-F6613F0019BB}"/>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1889765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portion of long-term debt is the amount that will be paid within one year from the balance sheet date. Management needs to know this amount in order to budget the cash flow necessary to pay the current portion as it comes due. Investors and lenders also pay attention to current debt because it provides information about a company’s bankruptcy risk. </a:t>
            </a:r>
          </a:p>
          <a:p>
            <a:endParaRPr lang="en-US" dirty="0"/>
          </a:p>
          <a:p>
            <a:r>
              <a:rPr lang="en-US" b="1" dirty="0"/>
              <a:t>Reclassification:</a:t>
            </a:r>
          </a:p>
          <a:p>
            <a:r>
              <a:rPr lang="en-US" dirty="0"/>
              <a:t>Long-term obligations (notes, mortgages, leases, bonds) are reclassified and reported as current liabilities when they become payable within the upcoming year (or operating cycle, if longer than a year). The reclassification is a simple entry made at the balance sheet date.</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38</a:t>
            </a:fld>
            <a:endParaRPr lang="en-US" dirty="0"/>
          </a:p>
        </p:txBody>
      </p:sp>
      <p:sp>
        <p:nvSpPr>
          <p:cNvPr id="5" name="Date Placeholder 4">
            <a:extLst>
              <a:ext uri="{FF2B5EF4-FFF2-40B4-BE49-F238E27FC236}">
                <a16:creationId xmlns:a16="http://schemas.microsoft.com/office/drawing/2014/main" id="{CBA4806A-839F-47EE-A102-A09440C4C627}"/>
              </a:ext>
            </a:extLst>
          </p:cNvPr>
          <p:cNvSpPr>
            <a:spLocks noGrp="1"/>
          </p:cNvSpPr>
          <p:nvPr>
            <p:ph type="dt" idx="1"/>
          </p:nvPr>
        </p:nvSpPr>
        <p:spPr/>
        <p:txBody>
          <a:bodyPr/>
          <a:lstStyle/>
          <a:p>
            <a:fld id="{D140E3AD-6639-4C4C-A984-98425268B031}" type="datetime1">
              <a:rPr lang="en-US" smtClean="0"/>
              <a:t>4/1/2022</a:t>
            </a:fld>
            <a:endParaRPr lang="en-US" dirty="0"/>
          </a:p>
        </p:txBody>
      </p:sp>
    </p:spTree>
    <p:extLst>
      <p:ext uri="{BB962C8B-B14F-4D97-AF65-F5344CB8AC3E}">
        <p14:creationId xmlns:p14="http://schemas.microsoft.com/office/powerpoint/2010/main" val="3165630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suppose a company has a long-term note payable of $1,000,000. At the balance sheet date (December 31, 2024), the company determines that $200,000 of the note is due within the next 12 months (2025), while the remaining $800,000 is due in later periods (2026 and beyond). </a:t>
            </a:r>
          </a:p>
          <a:p>
            <a:endParaRPr lang="en-US" dirty="0"/>
          </a:p>
          <a:p>
            <a:r>
              <a:rPr lang="en-US" dirty="0"/>
              <a:t>The company needs to reclassify $200,000 of the long-term note to current notes payable. We do that by decreasing the balance of long-term notes payable and increasing the balance of current notes payable.</a:t>
            </a:r>
          </a:p>
          <a:p>
            <a:endParaRPr lang="en-US" dirty="0"/>
          </a:p>
          <a:p>
            <a:r>
              <a:rPr lang="en-US" dirty="0"/>
              <a:t>The entry has no effect on total liabilities. Instead of reporting long-term notes payable of $1,000,000, the company will now report long-term notes payable of $800,000 and current notes payable of $200,000.</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39</a:t>
            </a:fld>
            <a:endParaRPr lang="en-US" dirty="0"/>
          </a:p>
        </p:txBody>
      </p:sp>
      <p:sp>
        <p:nvSpPr>
          <p:cNvPr id="5" name="Date Placeholder 4">
            <a:extLst>
              <a:ext uri="{FF2B5EF4-FFF2-40B4-BE49-F238E27FC236}">
                <a16:creationId xmlns:a16="http://schemas.microsoft.com/office/drawing/2014/main" id="{C28A9335-E142-45B7-9359-03DAED656071}"/>
              </a:ext>
            </a:extLst>
          </p:cNvPr>
          <p:cNvSpPr>
            <a:spLocks noGrp="1"/>
          </p:cNvSpPr>
          <p:nvPr>
            <p:ph type="dt" idx="1"/>
          </p:nvPr>
        </p:nvSpPr>
        <p:spPr/>
        <p:txBody>
          <a:bodyPr/>
          <a:lstStyle/>
          <a:p>
            <a:fld id="{9019301E-16B4-4B70-A633-D6E9B5260E21}" type="datetime1">
              <a:rPr lang="en-US" smtClean="0"/>
              <a:t>4/1/2022</a:t>
            </a:fld>
            <a:endParaRPr lang="en-US" dirty="0"/>
          </a:p>
        </p:txBody>
      </p:sp>
    </p:spTree>
    <p:extLst>
      <p:ext uri="{BB962C8B-B14F-4D97-AF65-F5344CB8AC3E}">
        <p14:creationId xmlns:p14="http://schemas.microsoft.com/office/powerpoint/2010/main" val="1238429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liability is an obligation of a company to transfer some economic benefit in the future. </a:t>
            </a:r>
          </a:p>
          <a:p>
            <a:endParaRPr lang="en-US" dirty="0"/>
          </a:p>
          <a:p>
            <a:r>
              <a:rPr lang="en-US" dirty="0"/>
              <a:t>Most liabilities require the payment of cash in the future. For instance, accounts payable, notes payable, and salaries payable usually are paid in cash. </a:t>
            </a:r>
          </a:p>
          <a:p>
            <a:endParaRPr lang="en-US" dirty="0"/>
          </a:p>
          <a:p>
            <a:r>
              <a:rPr lang="en-US" dirty="0"/>
              <a:t>Other liabilities, such as deferred revenue, arise when a company receives cash in advance from customers. These liabilities represent an obligation of the company to transfer inventory or services to those customers in the future.</a:t>
            </a:r>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0A92940C-B204-44CB-8911-1DBE4B33FD95}"/>
              </a:ext>
            </a:extLst>
          </p:cNvPr>
          <p:cNvSpPr>
            <a:spLocks noGrp="1"/>
          </p:cNvSpPr>
          <p:nvPr>
            <p:ph type="dt" idx="1"/>
          </p:nvPr>
        </p:nvSpPr>
        <p:spPr/>
        <p:txBody>
          <a:bodyPr/>
          <a:lstStyle/>
          <a:p>
            <a:fld id="{40BB4445-5C45-4F0F-A1C8-15CA9ECE428C}" type="datetime1">
              <a:rPr lang="en-US" smtClean="0"/>
              <a:t>4/1/2022</a:t>
            </a:fld>
            <a:endParaRPr lang="en-US" dirty="0"/>
          </a:p>
        </p:txBody>
      </p:sp>
      <p:sp>
        <p:nvSpPr>
          <p:cNvPr id="6" name="Slide Number Placeholder 5">
            <a:extLst>
              <a:ext uri="{FF2B5EF4-FFF2-40B4-BE49-F238E27FC236}">
                <a16:creationId xmlns:a16="http://schemas.microsoft.com/office/drawing/2014/main" id="{59DEEFDA-3EC5-411A-B6C4-ECE1CF51D55B}"/>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43564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b="0" dirty="0"/>
              <a:t>Southwest Airlines had total borrowings of $3,387 million. Of that amount, $566 million is due in the next year and the remaining $2,821 million is due in more than a year. In its balance sheet, the company reports these amounts separately, as shown in this illustration.</a:t>
            </a:r>
          </a:p>
        </p:txBody>
      </p:sp>
      <p:sp>
        <p:nvSpPr>
          <p:cNvPr id="4" name="Slide Number Placeholder 3"/>
          <p:cNvSpPr>
            <a:spLocks noGrp="1"/>
          </p:cNvSpPr>
          <p:nvPr>
            <p:ph type="sldNum" sz="quarter" idx="10"/>
          </p:nvPr>
        </p:nvSpPr>
        <p:spPr/>
        <p:txBody>
          <a:bodyPr/>
          <a:lstStyle/>
          <a:p>
            <a:fld id="{C43689D5-1779-4DA8-9158-22D5E6BDFF44}" type="slidenum">
              <a:rPr lang="en-US" smtClean="0"/>
              <a:pPr/>
              <a:t>40</a:t>
            </a:fld>
            <a:endParaRPr lang="en-US" dirty="0"/>
          </a:p>
        </p:txBody>
      </p:sp>
      <p:sp>
        <p:nvSpPr>
          <p:cNvPr id="5" name="Date Placeholder 4">
            <a:extLst>
              <a:ext uri="{FF2B5EF4-FFF2-40B4-BE49-F238E27FC236}">
                <a16:creationId xmlns:a16="http://schemas.microsoft.com/office/drawing/2014/main" id="{AA32E912-EB53-48ED-AAD3-27F7A14F597F}"/>
              </a:ext>
            </a:extLst>
          </p:cNvPr>
          <p:cNvSpPr>
            <a:spLocks noGrp="1"/>
          </p:cNvSpPr>
          <p:nvPr>
            <p:ph type="dt" idx="1"/>
          </p:nvPr>
        </p:nvSpPr>
        <p:spPr/>
        <p:txBody>
          <a:bodyPr/>
          <a:lstStyle/>
          <a:p>
            <a:fld id="{C3FF7A71-E109-4A17-92CF-34713A5C8F3B}" type="datetime1">
              <a:rPr lang="en-US" smtClean="0"/>
              <a:t>4/1/2022</a:t>
            </a:fld>
            <a:endParaRPr lang="en-US" dirty="0"/>
          </a:p>
        </p:txBody>
      </p:sp>
    </p:spTree>
    <p:extLst>
      <p:ext uri="{BB962C8B-B14F-4D97-AF65-F5344CB8AC3E}">
        <p14:creationId xmlns:p14="http://schemas.microsoft.com/office/powerpoint/2010/main" val="1484091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5B8BCAE6-3048-4B9D-8003-0217FBBE81B7}"/>
              </a:ext>
            </a:extLst>
          </p:cNvPr>
          <p:cNvSpPr>
            <a:spLocks noGrp="1"/>
          </p:cNvSpPr>
          <p:nvPr>
            <p:ph type="dt" idx="1"/>
          </p:nvPr>
        </p:nvSpPr>
        <p:spPr/>
        <p:txBody>
          <a:bodyPr/>
          <a:lstStyle/>
          <a:p>
            <a:fld id="{0C54F8FA-38A3-49E9-9738-00D7C2A60876}" type="datetime1">
              <a:rPr lang="en-US" smtClean="0"/>
              <a:t>4/1/2022</a:t>
            </a:fld>
            <a:endParaRPr lang="en-US" dirty="0"/>
          </a:p>
        </p:txBody>
      </p:sp>
      <p:sp>
        <p:nvSpPr>
          <p:cNvPr id="6" name="Slide Number Placeholder 5">
            <a:extLst>
              <a:ext uri="{FF2B5EF4-FFF2-40B4-BE49-F238E27FC236}">
                <a16:creationId xmlns:a16="http://schemas.microsoft.com/office/drawing/2014/main" id="{2D315E10-1973-47DE-BE38-CD962618A295}"/>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38420986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a:extLst>
              <a:ext uri="{FF2B5EF4-FFF2-40B4-BE49-F238E27FC236}">
                <a16:creationId xmlns:a16="http://schemas.microsoft.com/office/drawing/2014/main" id="{F1F43D4F-12AF-4975-B977-2E75E52DA30E}"/>
              </a:ext>
            </a:extLst>
          </p:cNvPr>
          <p:cNvSpPr>
            <a:spLocks noGrp="1"/>
          </p:cNvSpPr>
          <p:nvPr>
            <p:ph type="dt" idx="1"/>
          </p:nvPr>
        </p:nvSpPr>
        <p:spPr/>
        <p:txBody>
          <a:bodyPr/>
          <a:lstStyle/>
          <a:p>
            <a:fld id="{BE48FFD2-D7EE-40F5-87B2-FF1C1A8C91AB}" type="datetime1">
              <a:rPr lang="en-US" smtClean="0"/>
              <a:t>4/1/2022</a:t>
            </a:fld>
            <a:endParaRPr lang="en-US" dirty="0"/>
          </a:p>
        </p:txBody>
      </p:sp>
      <p:sp>
        <p:nvSpPr>
          <p:cNvPr id="6" name="Slide Number Placeholder 5">
            <a:extLst>
              <a:ext uri="{FF2B5EF4-FFF2-40B4-BE49-F238E27FC236}">
                <a16:creationId xmlns:a16="http://schemas.microsoft.com/office/drawing/2014/main" id="{C2F8B463-A588-4DED-8311-AF6AA2CC2E24}"/>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8751843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companies are involved in litigation disputes, in which the final outcome is uncertain. In its financial statements, does the company wait until the lawsuit is settled, or does it go ahead and report the details of the unsettled case? In this section, we discuss how to report these uncertain situations, which are broadly called </a:t>
            </a:r>
            <a:r>
              <a:rPr lang="en-US" i="1" dirty="0"/>
              <a:t>contingencies</a:t>
            </a:r>
            <a:r>
              <a:rPr lang="en-US" b="1" dirty="0"/>
              <a:t>.</a:t>
            </a:r>
            <a:r>
              <a:rPr lang="en-US" dirty="0"/>
              <a:t>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43</a:t>
            </a:fld>
            <a:endParaRPr lang="en-US" dirty="0"/>
          </a:p>
        </p:txBody>
      </p:sp>
      <p:sp>
        <p:nvSpPr>
          <p:cNvPr id="5" name="Date Placeholder 4">
            <a:extLst>
              <a:ext uri="{FF2B5EF4-FFF2-40B4-BE49-F238E27FC236}">
                <a16:creationId xmlns:a16="http://schemas.microsoft.com/office/drawing/2014/main" id="{59D631AE-6A1A-44CC-BA2F-80529C2E987F}"/>
              </a:ext>
            </a:extLst>
          </p:cNvPr>
          <p:cNvSpPr>
            <a:spLocks noGrp="1"/>
          </p:cNvSpPr>
          <p:nvPr>
            <p:ph type="dt" idx="1"/>
          </p:nvPr>
        </p:nvSpPr>
        <p:spPr/>
        <p:txBody>
          <a:bodyPr/>
          <a:lstStyle/>
          <a:p>
            <a:fld id="{D90B8B1A-1111-461C-B5F0-B09C2BD3005C}" type="datetime1">
              <a:rPr lang="en-US" smtClean="0"/>
              <a:t>4/1/2022</a:t>
            </a:fld>
            <a:endParaRPr lang="en-US" dirty="0"/>
          </a:p>
        </p:txBody>
      </p:sp>
    </p:spTree>
    <p:extLst>
      <p:ext uri="{BB962C8B-B14F-4D97-AF65-F5344CB8AC3E}">
        <p14:creationId xmlns:p14="http://schemas.microsoft.com/office/powerpoint/2010/main" val="14989880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CC9782CB-981C-4BFF-AC09-9912C08CF9BD}"/>
              </a:ext>
            </a:extLst>
          </p:cNvPr>
          <p:cNvSpPr>
            <a:spLocks noGrp="1"/>
          </p:cNvSpPr>
          <p:nvPr>
            <p:ph type="dt" idx="1"/>
          </p:nvPr>
        </p:nvSpPr>
        <p:spPr/>
        <p:txBody>
          <a:bodyPr/>
          <a:lstStyle/>
          <a:p>
            <a:fld id="{393D7E32-16E9-4B28-BF7F-3B1A5D5E8BCA}" type="datetime1">
              <a:rPr lang="en-US" smtClean="0"/>
              <a:t>4/1/2022</a:t>
            </a:fld>
            <a:endParaRPr lang="en-US" dirty="0"/>
          </a:p>
        </p:txBody>
      </p:sp>
      <p:sp>
        <p:nvSpPr>
          <p:cNvPr id="6" name="Slide Number Placeholder 5">
            <a:extLst>
              <a:ext uri="{FF2B5EF4-FFF2-40B4-BE49-F238E27FC236}">
                <a16:creationId xmlns:a16="http://schemas.microsoft.com/office/drawing/2014/main" id="{C8D17604-6AB9-4D89-8E6F-F69C0AC8D270}"/>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2973917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companies are involved in litigation disputes, in which the final outcome is uncertain. In its financial statements, does the company wait until the lawsuit is settled, or does it go ahead and report the details of the unsettled case? In this section, we discuss how to report these uncertain situations, which are broadly called </a:t>
            </a:r>
            <a:r>
              <a:rPr lang="en-US" b="1" dirty="0"/>
              <a:t>contingencies</a:t>
            </a:r>
            <a:r>
              <a:rPr lang="en-US" dirty="0"/>
              <a:t>. </a:t>
            </a:r>
          </a:p>
          <a:p>
            <a:endParaRPr lang="en-US" dirty="0"/>
          </a:p>
          <a:p>
            <a:r>
              <a:rPr lang="en-US" dirty="0"/>
              <a:t>We look at contingent liabilities first and then their flip side, contingent gains.</a:t>
            </a:r>
          </a:p>
          <a:p>
            <a:endParaRPr lang="en-US" dirty="0"/>
          </a:p>
          <a:p>
            <a:r>
              <a:rPr lang="en-US" dirty="0"/>
              <a:t>A </a:t>
            </a:r>
            <a:r>
              <a:rPr lang="en-US" b="1" dirty="0"/>
              <a:t>contingent liability </a:t>
            </a:r>
            <a:r>
              <a:rPr lang="en-US" dirty="0"/>
              <a:t>is an existing uncertain situation that might result in a loss depending on the outcome of a future event. Examples include lawsuits, product warranties, environmental problems, and premium offers. Philip Morris’s tobacco litigation, Motorola’s cell phone warranties, BP’s environmental obligations, and United’s frequent-flyer program are all contingent liabilities. Let’s consider a litigation example.</a:t>
            </a:r>
          </a:p>
        </p:txBody>
      </p:sp>
      <p:sp>
        <p:nvSpPr>
          <p:cNvPr id="4" name="Slide Number Placeholder 3"/>
          <p:cNvSpPr>
            <a:spLocks noGrp="1"/>
          </p:cNvSpPr>
          <p:nvPr>
            <p:ph type="sldNum" sz="quarter" idx="10"/>
          </p:nvPr>
        </p:nvSpPr>
        <p:spPr/>
        <p:txBody>
          <a:bodyPr/>
          <a:lstStyle/>
          <a:p>
            <a:fld id="{C43689D5-1779-4DA8-9158-22D5E6BDFF44}" type="slidenum">
              <a:rPr lang="en-US" smtClean="0"/>
              <a:pPr/>
              <a:t>45</a:t>
            </a:fld>
            <a:endParaRPr lang="en-US" dirty="0"/>
          </a:p>
        </p:txBody>
      </p:sp>
      <p:sp>
        <p:nvSpPr>
          <p:cNvPr id="5" name="Date Placeholder 4">
            <a:extLst>
              <a:ext uri="{FF2B5EF4-FFF2-40B4-BE49-F238E27FC236}">
                <a16:creationId xmlns:a16="http://schemas.microsoft.com/office/drawing/2014/main" id="{73745069-7674-4428-8E46-BAB4D582B67B}"/>
              </a:ext>
            </a:extLst>
          </p:cNvPr>
          <p:cNvSpPr>
            <a:spLocks noGrp="1"/>
          </p:cNvSpPr>
          <p:nvPr>
            <p:ph type="dt" idx="1"/>
          </p:nvPr>
        </p:nvSpPr>
        <p:spPr/>
        <p:txBody>
          <a:bodyPr/>
          <a:lstStyle/>
          <a:p>
            <a:fld id="{64DD92CB-2169-406C-AFC0-9C19C229D0F1}" type="datetime1">
              <a:rPr lang="en-US" smtClean="0"/>
              <a:t>4/1/2022</a:t>
            </a:fld>
            <a:endParaRPr lang="en-US" dirty="0"/>
          </a:p>
        </p:txBody>
      </p:sp>
    </p:spTree>
    <p:extLst>
      <p:ext uri="{BB962C8B-B14F-4D97-AF65-F5344CB8AC3E}">
        <p14:creationId xmlns:p14="http://schemas.microsoft.com/office/powerpoint/2010/main" val="42571927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options to consider when a contingent liability arises:</a:t>
            </a:r>
          </a:p>
          <a:p>
            <a:pPr marL="234841" indent="-234841">
              <a:buFont typeface="+mj-lt"/>
              <a:buAutoNum type="arabicPeriod"/>
            </a:pPr>
            <a:r>
              <a:rPr lang="en-US" dirty="0"/>
              <a:t>Report a liability in the balance sheet for the full $100 million (or perhaps some lesser amount that is more likely to be owed),</a:t>
            </a:r>
          </a:p>
          <a:p>
            <a:pPr marL="234841" indent="-234841">
              <a:buFont typeface="+mj-lt"/>
              <a:buAutoNum type="arabicPeriod"/>
            </a:pPr>
            <a:r>
              <a:rPr lang="en-US" dirty="0"/>
              <a:t>Do not report a liability in the balance sheet, but provide full disclosure of the litigation in a note to the financial statements, or</a:t>
            </a:r>
          </a:p>
          <a:p>
            <a:pPr marL="234841" indent="-234841">
              <a:buFont typeface="+mj-lt"/>
              <a:buAutoNum type="arabicPeriod"/>
            </a:pPr>
            <a:r>
              <a:rPr lang="en-US" dirty="0"/>
              <a:t>Do not report a liability in the balance sheet and provide no disclosure in a note.</a:t>
            </a:r>
          </a:p>
          <a:p>
            <a:endParaRPr lang="en-US" dirty="0"/>
          </a:p>
          <a:p>
            <a:r>
              <a:rPr lang="en-US" dirty="0"/>
              <a:t>The option we choose depends on (1) the likelihood of payment and (2) the ability to estimate the amount of payment. Illustration 8–7 provides details for each of these criteria.</a:t>
            </a:r>
          </a:p>
          <a:p>
            <a:endParaRPr lang="en-US" dirty="0"/>
          </a:p>
          <a:p>
            <a:r>
              <a:rPr lang="en-US" dirty="0"/>
              <a:t>If the likelihood of payment is probable and if one amount within a range appears more likely, we record that amount. When no amount within the range appears more likely than others, we record the minimum amount and disclose the range of potential loss. If the likelihood of payment is only reasonably possible rather than probable, we record no entry but make full disclosure in a note to the financial statements to describe the contingency. Finally, if the likelihood of payment is remote, disclosure usually is not required. This illustration provides a summary of the accounting for contingent liabilities.</a:t>
            </a:r>
          </a:p>
          <a:p>
            <a:endParaRPr lang="en-US" b="1" dirty="0"/>
          </a:p>
          <a:p>
            <a:r>
              <a:rPr lang="en-US" b="1" dirty="0"/>
              <a:t>A contingent liability is recorded only if a loss is probable </a:t>
            </a:r>
            <a:r>
              <a:rPr lang="en-US" b="1" i="1" dirty="0"/>
              <a:t>and</a:t>
            </a:r>
            <a:r>
              <a:rPr lang="en-US" b="1" dirty="0"/>
              <a:t> the amount is reasonably estimable</a:t>
            </a:r>
            <a:r>
              <a:rPr lang="en-US" dirty="0"/>
              <a:t>.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46</a:t>
            </a:fld>
            <a:endParaRPr lang="en-US" dirty="0"/>
          </a:p>
        </p:txBody>
      </p:sp>
      <p:sp>
        <p:nvSpPr>
          <p:cNvPr id="5" name="Date Placeholder 4">
            <a:extLst>
              <a:ext uri="{FF2B5EF4-FFF2-40B4-BE49-F238E27FC236}">
                <a16:creationId xmlns:a16="http://schemas.microsoft.com/office/drawing/2014/main" id="{9709F4B9-F752-4C3F-BDC0-F458DD74B045}"/>
              </a:ext>
            </a:extLst>
          </p:cNvPr>
          <p:cNvSpPr>
            <a:spLocks noGrp="1"/>
          </p:cNvSpPr>
          <p:nvPr>
            <p:ph type="dt" idx="1"/>
          </p:nvPr>
        </p:nvSpPr>
        <p:spPr/>
        <p:txBody>
          <a:bodyPr/>
          <a:lstStyle/>
          <a:p>
            <a:fld id="{A72C8884-9AB8-496A-8551-EE55CA40725B}" type="datetime1">
              <a:rPr lang="en-US" smtClean="0"/>
              <a:t>4/1/2022</a:t>
            </a:fld>
            <a:endParaRPr lang="en-US" dirty="0"/>
          </a:p>
        </p:txBody>
      </p:sp>
    </p:spTree>
    <p:extLst>
      <p:ext uri="{BB962C8B-B14F-4D97-AF65-F5344CB8AC3E}">
        <p14:creationId xmlns:p14="http://schemas.microsoft.com/office/powerpoint/2010/main" val="27185974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case of Jeeps, Inc., above, if the auditor believes it is probable that Jeeps, Inc., will lose the $100 million lawsuit at some point in the future, Jeeps, Inc., would report a contingent liability for $100 million at the end of the year by increasing Loss and increasing Contingent Liability by the $100,000.</a:t>
            </a:r>
          </a:p>
          <a:p>
            <a:endParaRPr lang="en-US" dirty="0"/>
          </a:p>
          <a:p>
            <a:r>
              <a:rPr lang="en-US" dirty="0"/>
              <a:t>The loss is reported in the income statement as either an operating or a nonoperating expense. The contingent liability is reported in the balance sheet as either a current or a long-term liability depending on when management expects the probable loss to be paid.</a:t>
            </a:r>
          </a:p>
        </p:txBody>
      </p:sp>
      <p:sp>
        <p:nvSpPr>
          <p:cNvPr id="4" name="Header Placeholder 3"/>
          <p:cNvSpPr>
            <a:spLocks noGrp="1"/>
          </p:cNvSpPr>
          <p:nvPr>
            <p:ph type="hdr" sz="quarter" idx="10"/>
          </p:nvPr>
        </p:nvSpPr>
        <p:spPr/>
        <p:txBody>
          <a:bodyPr/>
          <a:lstStyle/>
          <a:p>
            <a:endParaRPr lang="en-US" dirty="0"/>
          </a:p>
        </p:txBody>
      </p:sp>
      <p:sp>
        <p:nvSpPr>
          <p:cNvPr id="5" name="Date Placeholder 4">
            <a:extLst>
              <a:ext uri="{FF2B5EF4-FFF2-40B4-BE49-F238E27FC236}">
                <a16:creationId xmlns:a16="http://schemas.microsoft.com/office/drawing/2014/main" id="{D08143F5-ADA5-40CA-BA37-815780EDAA16}"/>
              </a:ext>
            </a:extLst>
          </p:cNvPr>
          <p:cNvSpPr>
            <a:spLocks noGrp="1"/>
          </p:cNvSpPr>
          <p:nvPr>
            <p:ph type="dt" idx="1"/>
          </p:nvPr>
        </p:nvSpPr>
        <p:spPr/>
        <p:txBody>
          <a:bodyPr/>
          <a:lstStyle/>
          <a:p>
            <a:fld id="{B26980AF-EF9B-4022-9034-25672B29A82D}" type="datetime1">
              <a:rPr lang="en-US" smtClean="0"/>
              <a:t>4/1/2022</a:t>
            </a:fld>
            <a:endParaRPr lang="en-US" dirty="0"/>
          </a:p>
        </p:txBody>
      </p:sp>
      <p:sp>
        <p:nvSpPr>
          <p:cNvPr id="6" name="Slide Number Placeholder 5">
            <a:extLst>
              <a:ext uri="{FF2B5EF4-FFF2-40B4-BE49-F238E27FC236}">
                <a16:creationId xmlns:a16="http://schemas.microsoft.com/office/drawing/2014/main" id="{EBA55A45-484E-415B-83F0-CA4350D41592}"/>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16681963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provides excerpts from the disclosure of contingencies made by United Airlines. </a:t>
            </a:r>
          </a:p>
        </p:txBody>
      </p:sp>
      <p:sp>
        <p:nvSpPr>
          <p:cNvPr id="4" name="Header Placeholder 3"/>
          <p:cNvSpPr>
            <a:spLocks noGrp="1"/>
          </p:cNvSpPr>
          <p:nvPr>
            <p:ph type="hdr" sz="quarter" idx="10"/>
          </p:nvPr>
        </p:nvSpPr>
        <p:spPr/>
        <p:txBody>
          <a:bodyPr/>
          <a:lstStyle/>
          <a:p>
            <a:endParaRPr lang="en-US" dirty="0"/>
          </a:p>
        </p:txBody>
      </p:sp>
      <p:sp>
        <p:nvSpPr>
          <p:cNvPr id="5" name="Date Placeholder 4">
            <a:extLst>
              <a:ext uri="{FF2B5EF4-FFF2-40B4-BE49-F238E27FC236}">
                <a16:creationId xmlns:a16="http://schemas.microsoft.com/office/drawing/2014/main" id="{9249C59C-59BC-4941-AB8C-DAAFC5270779}"/>
              </a:ext>
            </a:extLst>
          </p:cNvPr>
          <p:cNvSpPr>
            <a:spLocks noGrp="1"/>
          </p:cNvSpPr>
          <p:nvPr>
            <p:ph type="dt" idx="1"/>
          </p:nvPr>
        </p:nvSpPr>
        <p:spPr/>
        <p:txBody>
          <a:bodyPr/>
          <a:lstStyle/>
          <a:p>
            <a:fld id="{5184FC64-B611-42C4-B5E5-F2577BBE2CAF}" type="datetime1">
              <a:rPr lang="en-US" smtClean="0"/>
              <a:t>4/1/2022</a:t>
            </a:fld>
            <a:endParaRPr lang="en-US" dirty="0"/>
          </a:p>
        </p:txBody>
      </p:sp>
      <p:sp>
        <p:nvSpPr>
          <p:cNvPr id="6" name="Slide Number Placeholder 5">
            <a:extLst>
              <a:ext uri="{FF2B5EF4-FFF2-40B4-BE49-F238E27FC236}">
                <a16:creationId xmlns:a16="http://schemas.microsoft.com/office/drawing/2014/main" id="{116BE254-E722-474E-AA24-09C27591218B}"/>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17091924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Warranties are perhaps the most common example of contingent liabilities. </a:t>
            </a:r>
          </a:p>
          <a:p>
            <a:endParaRPr lang="en-US" dirty="0"/>
          </a:p>
          <a:p>
            <a:r>
              <a:rPr lang="en-US" dirty="0"/>
              <a:t>When you buy a new Dell laptop, it comes with a warranty covering the hardware from defect for either a 90-day, one-year, or two-year period depending on the product. Dell offers such warranties to increase sales. </a:t>
            </a:r>
          </a:p>
          <a:p>
            <a:endParaRPr lang="en-US" dirty="0"/>
          </a:p>
          <a:p>
            <a:r>
              <a:rPr lang="en-US" dirty="0"/>
              <a:t>The warranty for the computer represents a liability for Dell at the time of the sale because it meets the criteria for recording a contingent liability.</a:t>
            </a:r>
          </a:p>
          <a:p>
            <a:pPr marL="234841" indent="-234841">
              <a:buFont typeface="+mj-lt"/>
              <a:buAutoNum type="arabicPeriod"/>
            </a:pPr>
            <a:r>
              <a:rPr lang="en-US" b="1" dirty="0"/>
              <a:t>Probable</a:t>
            </a:r>
            <a:r>
              <a:rPr lang="en-US" dirty="0"/>
              <a:t>. Warranties almost always entail an eventual expenditure.</a:t>
            </a:r>
          </a:p>
          <a:p>
            <a:pPr marL="234841" indent="-234841">
              <a:buFont typeface="+mj-lt"/>
              <a:buAutoNum type="arabicPeriod"/>
            </a:pPr>
            <a:r>
              <a:rPr lang="en-US" b="1" dirty="0"/>
              <a:t>Reasonably estimable</a:t>
            </a:r>
            <a:r>
              <a:rPr lang="en-US" dirty="0"/>
              <a:t>. Even though Dell doesn’t know precisely what the warranty costs will be next year, it can formulate a reasonable prediction from past experiences, industry statistics, and other current business conditions.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49</a:t>
            </a:fld>
            <a:endParaRPr lang="en-US" dirty="0"/>
          </a:p>
        </p:txBody>
      </p:sp>
      <p:sp>
        <p:nvSpPr>
          <p:cNvPr id="5" name="Date Placeholder 4">
            <a:extLst>
              <a:ext uri="{FF2B5EF4-FFF2-40B4-BE49-F238E27FC236}">
                <a16:creationId xmlns:a16="http://schemas.microsoft.com/office/drawing/2014/main" id="{E73DB997-9EAB-4510-944E-0E0F73F20088}"/>
              </a:ext>
            </a:extLst>
          </p:cNvPr>
          <p:cNvSpPr>
            <a:spLocks noGrp="1"/>
          </p:cNvSpPr>
          <p:nvPr>
            <p:ph type="dt" idx="1"/>
          </p:nvPr>
        </p:nvSpPr>
        <p:spPr/>
        <p:txBody>
          <a:bodyPr/>
          <a:lstStyle/>
          <a:p>
            <a:fld id="{A10A4F20-8B23-4168-AC7A-CACD5129B4D3}" type="datetime1">
              <a:rPr lang="en-US" smtClean="0"/>
              <a:t>4/1/2022</a:t>
            </a:fld>
            <a:endParaRPr lang="en-US" dirty="0"/>
          </a:p>
        </p:txBody>
      </p:sp>
    </p:spTree>
    <p:extLst>
      <p:ext uri="{BB962C8B-B14F-4D97-AF65-F5344CB8AC3E}">
        <p14:creationId xmlns:p14="http://schemas.microsoft.com/office/powerpoint/2010/main" val="2117251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classified balance sheet, we categorize liabilities as either current or long-term. </a:t>
            </a:r>
            <a:r>
              <a:rPr lang="en-US" b="1" dirty="0"/>
              <a:t>In most cases, current liabilities are payable within one year from the balance sheet date, and long-term liabilities are payable in more than one year. </a:t>
            </a:r>
            <a:r>
              <a:rPr lang="en-US" dirty="0"/>
              <a:t>Current liabilities are </a:t>
            </a:r>
            <a:r>
              <a:rPr lang="en-US" i="1" dirty="0"/>
              <a:t>usually</a:t>
            </a:r>
            <a:r>
              <a:rPr lang="en-US" dirty="0"/>
              <a:t>, but not always, due within one year. If a company has an operating cycle longer than one year (a winery, for example), its current liabilities are defined by the operating cycle rather than by the length of a year. An operating cycle is the length of time from spending cash to provide goods and services to a customer until collection of cash from that customer. For now, remember that in most cases (but not all), current liabilities are due within one year.</a:t>
            </a:r>
          </a:p>
        </p:txBody>
      </p:sp>
      <p:sp>
        <p:nvSpPr>
          <p:cNvPr id="4" name="Slide Number Placeholder 3"/>
          <p:cNvSpPr>
            <a:spLocks noGrp="1"/>
          </p:cNvSpPr>
          <p:nvPr>
            <p:ph type="sldNum" sz="quarter" idx="10"/>
          </p:nvPr>
        </p:nvSpPr>
        <p:spPr/>
        <p:txBody>
          <a:bodyPr/>
          <a:lstStyle/>
          <a:p>
            <a:fld id="{C43689D5-1779-4DA8-9158-22D5E6BDFF44}" type="slidenum">
              <a:rPr lang="en-US" smtClean="0"/>
              <a:pPr/>
              <a:t>5</a:t>
            </a:fld>
            <a:endParaRPr lang="en-US" dirty="0"/>
          </a:p>
        </p:txBody>
      </p:sp>
      <p:sp>
        <p:nvSpPr>
          <p:cNvPr id="5" name="Date Placeholder 4">
            <a:extLst>
              <a:ext uri="{FF2B5EF4-FFF2-40B4-BE49-F238E27FC236}">
                <a16:creationId xmlns:a16="http://schemas.microsoft.com/office/drawing/2014/main" id="{7E770531-0F37-436B-9568-8339788E0D7A}"/>
              </a:ext>
            </a:extLst>
          </p:cNvPr>
          <p:cNvSpPr>
            <a:spLocks noGrp="1"/>
          </p:cNvSpPr>
          <p:nvPr>
            <p:ph type="dt" idx="1"/>
          </p:nvPr>
        </p:nvSpPr>
        <p:spPr/>
        <p:txBody>
          <a:bodyPr/>
          <a:lstStyle/>
          <a:p>
            <a:fld id="{7F7C18EA-CA59-4FF6-83E6-F337133D7466}" type="datetime1">
              <a:rPr lang="en-US" smtClean="0"/>
              <a:t>4/1/2022</a:t>
            </a:fld>
            <a:endParaRPr lang="en-US" dirty="0"/>
          </a:p>
        </p:txBody>
      </p:sp>
    </p:spTree>
    <p:extLst>
      <p:ext uri="{BB962C8B-B14F-4D97-AF65-F5344CB8AC3E}">
        <p14:creationId xmlns:p14="http://schemas.microsoft.com/office/powerpoint/2010/main" val="471361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9363">
              <a:defRPr/>
            </a:pPr>
            <a:r>
              <a:rPr lang="en-US" dirty="0"/>
              <a:t>Suppose Dell introduces a new laptop computer in December 2024 that carries a one-year warranty against manufacturer’s defects. Suppose new laptop sales for the entire month of December are $1.5 million. How much does Dell “owe” these customers? Even though no laptops are currently needing warranty work, Dell expects future warranty costs to be 3% of sales. This means the probable warranty cost in the next year is estimated to be $45,000 (= $1.5 million × 3%). This contingent liability is recorded in an adjusting entry at the end of 2024, the year of the sales by increasing Warranty Expense and increasing Warranty Liability.</a:t>
            </a:r>
          </a:p>
          <a:p>
            <a:pPr defTabSz="939363">
              <a:defRPr/>
            </a:pPr>
            <a:endParaRPr lang="en-US" dirty="0"/>
          </a:p>
          <a:p>
            <a:pPr defTabSz="939363">
              <a:defRPr/>
            </a:pPr>
            <a:r>
              <a:rPr lang="en-US" dirty="0"/>
              <a:t>When customers make warranty claims and Dell incurs costs to satisfy those claims, the liability is reduced. Let’s say that customers make warranty claims costing Dell $12,000 in January of the following year. The journal entry to record the payment for warranty work performed is shown in the second entry, which decreases Warranty Liability and decreases Cash. This entry above assumes Dell pays for all warranty costs with cash to simplify the transaction. Companies may also use employee labor hours, inventory parts, or supplies in satisfying warranty claims. </a:t>
            </a:r>
          </a:p>
          <a:p>
            <a:pPr defTabSz="939363">
              <a:defRPr/>
            </a:pPr>
            <a:endParaRPr lang="en-US" dirty="0"/>
          </a:p>
          <a:p>
            <a:pPr defTabSz="939363">
              <a:defRPr/>
            </a:pPr>
            <a:r>
              <a:rPr lang="en-US" dirty="0"/>
              <a:t>The balance in the Warranty Liability account at the end of January is $33,000 as shown above.</a:t>
            </a:r>
          </a:p>
          <a:p>
            <a:pPr defTabSz="939363">
              <a:defRPr/>
            </a:pPr>
            <a:endParaRPr lang="en-US" dirty="0"/>
          </a:p>
          <a:p>
            <a:pPr defTabSz="939363">
              <a:defRPr/>
            </a:pPr>
            <a:r>
              <a:rPr lang="en-US" dirty="0"/>
              <a:t>Because Dell provides a one-year warranty, any balance remaining in Warranty Liability will expire at the end of one year and can be written off. However, it’s likely that Dell will have additional laptop sales in the following year, and those laptops also have a one-year warranty. Any remaining balance in Warranty Liability at the end of the year is adjusted for whatever amount is needed to equal Dell’s new estimate of future warranty costs.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50</a:t>
            </a:fld>
            <a:endParaRPr lang="en-US" dirty="0"/>
          </a:p>
        </p:txBody>
      </p:sp>
      <p:sp>
        <p:nvSpPr>
          <p:cNvPr id="5" name="Date Placeholder 4">
            <a:extLst>
              <a:ext uri="{FF2B5EF4-FFF2-40B4-BE49-F238E27FC236}">
                <a16:creationId xmlns:a16="http://schemas.microsoft.com/office/drawing/2014/main" id="{8F260A2A-587F-4071-93E9-9B69703C028B}"/>
              </a:ext>
            </a:extLst>
          </p:cNvPr>
          <p:cNvSpPr>
            <a:spLocks noGrp="1"/>
          </p:cNvSpPr>
          <p:nvPr>
            <p:ph type="dt" idx="1"/>
          </p:nvPr>
        </p:nvSpPr>
        <p:spPr/>
        <p:txBody>
          <a:bodyPr/>
          <a:lstStyle/>
          <a:p>
            <a:fld id="{D61837D3-1F07-456B-92DE-A22B04E281EA}" type="datetime1">
              <a:rPr lang="en-US" smtClean="0"/>
              <a:t>4/1/2022</a:t>
            </a:fld>
            <a:endParaRPr lang="en-US" dirty="0"/>
          </a:p>
        </p:txBody>
      </p:sp>
    </p:spTree>
    <p:extLst>
      <p:ext uri="{BB962C8B-B14F-4D97-AF65-F5344CB8AC3E}">
        <p14:creationId xmlns:p14="http://schemas.microsoft.com/office/powerpoint/2010/main" val="17484784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a:extLst>
              <a:ext uri="{FF2B5EF4-FFF2-40B4-BE49-F238E27FC236}">
                <a16:creationId xmlns:a16="http://schemas.microsoft.com/office/drawing/2014/main" id="{6E494795-5039-4EDD-AE27-730082F50C57}"/>
              </a:ext>
            </a:extLst>
          </p:cNvPr>
          <p:cNvSpPr>
            <a:spLocks noGrp="1"/>
          </p:cNvSpPr>
          <p:nvPr>
            <p:ph type="dt" idx="1"/>
          </p:nvPr>
        </p:nvSpPr>
        <p:spPr/>
        <p:txBody>
          <a:bodyPr/>
          <a:lstStyle/>
          <a:p>
            <a:fld id="{68650E88-5E0B-4109-BF73-6892FBE7F0A2}" type="datetime1">
              <a:rPr lang="en-US" smtClean="0"/>
              <a:t>4/1/2022</a:t>
            </a:fld>
            <a:endParaRPr lang="en-US" dirty="0"/>
          </a:p>
        </p:txBody>
      </p:sp>
      <p:sp>
        <p:nvSpPr>
          <p:cNvPr id="6" name="Slide Number Placeholder 5">
            <a:extLst>
              <a:ext uri="{FF2B5EF4-FFF2-40B4-BE49-F238E27FC236}">
                <a16:creationId xmlns:a16="http://schemas.microsoft.com/office/drawing/2014/main" id="{B7BE1C78-6E27-4344-A8BD-BFF06665FADF}"/>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8751843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a:extLst>
              <a:ext uri="{FF2B5EF4-FFF2-40B4-BE49-F238E27FC236}">
                <a16:creationId xmlns:a16="http://schemas.microsoft.com/office/drawing/2014/main" id="{ADE618F0-2F95-4E06-AF09-DDA6A9C3CDBB}"/>
              </a:ext>
            </a:extLst>
          </p:cNvPr>
          <p:cNvSpPr>
            <a:spLocks noGrp="1"/>
          </p:cNvSpPr>
          <p:nvPr>
            <p:ph type="dt" idx="1"/>
          </p:nvPr>
        </p:nvSpPr>
        <p:spPr/>
        <p:txBody>
          <a:bodyPr/>
          <a:lstStyle/>
          <a:p>
            <a:fld id="{9511F4F6-7501-40CD-9332-F29CD007DD63}" type="datetime1">
              <a:rPr lang="en-US" smtClean="0"/>
              <a:t>4/1/2022</a:t>
            </a:fld>
            <a:endParaRPr lang="en-US" dirty="0"/>
          </a:p>
        </p:txBody>
      </p:sp>
      <p:sp>
        <p:nvSpPr>
          <p:cNvPr id="6" name="Slide Number Placeholder 5">
            <a:extLst>
              <a:ext uri="{FF2B5EF4-FFF2-40B4-BE49-F238E27FC236}">
                <a16:creationId xmlns:a16="http://schemas.microsoft.com/office/drawing/2014/main" id="{1E027EAD-9D2D-4A4D-AF9C-DCF420659BF1}"/>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8751843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E8D8898D-688C-43E7-B57D-1AC839731335}"/>
              </a:ext>
            </a:extLst>
          </p:cNvPr>
          <p:cNvSpPr>
            <a:spLocks noGrp="1"/>
          </p:cNvSpPr>
          <p:nvPr>
            <p:ph type="dt" idx="1"/>
          </p:nvPr>
        </p:nvSpPr>
        <p:spPr/>
        <p:txBody>
          <a:bodyPr/>
          <a:lstStyle/>
          <a:p>
            <a:fld id="{A7C1EABC-A1CE-495E-9CDF-C2E44C523B5B}" type="datetime1">
              <a:rPr lang="en-US" smtClean="0"/>
              <a:t>4/1/2022</a:t>
            </a:fld>
            <a:endParaRPr lang="en-US" dirty="0"/>
          </a:p>
        </p:txBody>
      </p:sp>
      <p:sp>
        <p:nvSpPr>
          <p:cNvPr id="6" name="Slide Number Placeholder 5">
            <a:extLst>
              <a:ext uri="{FF2B5EF4-FFF2-40B4-BE49-F238E27FC236}">
                <a16:creationId xmlns:a16="http://schemas.microsoft.com/office/drawing/2014/main" id="{F75F221F-BBB5-4BF2-8427-32D5AE70609C}"/>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22666343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contingent gain </a:t>
            </a:r>
            <a:r>
              <a:rPr lang="en-US" dirty="0"/>
              <a:t>is an existing uncertain situation that might result in a gain, which often is the flip side of contingent liabilities. </a:t>
            </a:r>
          </a:p>
          <a:p>
            <a:endParaRPr lang="en-US" dirty="0"/>
          </a:p>
          <a:p>
            <a:r>
              <a:rPr lang="en-US" dirty="0"/>
              <a:t>In a pending lawsuit, one side—the defendant—faces a contingent liability, while the other side—the plaintiff—has a contingent gain. For example, </a:t>
            </a:r>
            <a:r>
              <a:rPr lang="en-US" b="1" dirty="0"/>
              <a:t>Polaroid</a:t>
            </a:r>
            <a:r>
              <a:rPr lang="en-US" dirty="0"/>
              <a:t> sued </a:t>
            </a:r>
            <a:r>
              <a:rPr lang="en-US" b="1" dirty="0"/>
              <a:t>Kodak</a:t>
            </a:r>
            <a:r>
              <a:rPr lang="en-US" dirty="0"/>
              <a:t> for patent infringement of its instant photography technology. Polaroid had a contingent gain, while Kodak faced a contingent loss.</a:t>
            </a:r>
          </a:p>
          <a:p>
            <a:endParaRPr lang="en-US" dirty="0"/>
          </a:p>
          <a:p>
            <a:r>
              <a:rPr lang="en-US" dirty="0"/>
              <a:t>Companies usually do not record contingent gains until the gain is known with certainty. This is different from contingent liabilities that are reported when the loss is probable, and the amount is reasonably estimable. The nonparallel treatment of contingent gains and contingent losses reflects a general tendency toward conservatism in financial reporting through more timely recognition of losses.</a:t>
            </a:r>
          </a:p>
          <a:p>
            <a:endParaRPr lang="en-US" dirty="0"/>
          </a:p>
          <a:p>
            <a:r>
              <a:rPr lang="en-US" dirty="0"/>
              <a:t>The nonparallel treatment of contingent gains and contingent losses reflects a general tendency toward conservatism in financial reporting through more timely recognition of losses.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54</a:t>
            </a:fld>
            <a:endParaRPr lang="en-US" dirty="0"/>
          </a:p>
        </p:txBody>
      </p:sp>
      <p:sp>
        <p:nvSpPr>
          <p:cNvPr id="5" name="Date Placeholder 4">
            <a:extLst>
              <a:ext uri="{FF2B5EF4-FFF2-40B4-BE49-F238E27FC236}">
                <a16:creationId xmlns:a16="http://schemas.microsoft.com/office/drawing/2014/main" id="{3EE7AB2D-7F5E-4E85-953E-FE628AF39114}"/>
              </a:ext>
            </a:extLst>
          </p:cNvPr>
          <p:cNvSpPr>
            <a:spLocks noGrp="1"/>
          </p:cNvSpPr>
          <p:nvPr>
            <p:ph type="dt" idx="1"/>
          </p:nvPr>
        </p:nvSpPr>
        <p:spPr/>
        <p:txBody>
          <a:bodyPr/>
          <a:lstStyle/>
          <a:p>
            <a:fld id="{E5AE84E9-B9FE-4B1A-9B15-F4836F189E3C}" type="datetime1">
              <a:rPr lang="en-US" smtClean="0"/>
              <a:t>4/1/2022</a:t>
            </a:fld>
            <a:endParaRPr lang="en-US" dirty="0"/>
          </a:p>
        </p:txBody>
      </p:sp>
    </p:spTree>
    <p:extLst>
      <p:ext uri="{BB962C8B-B14F-4D97-AF65-F5344CB8AC3E}">
        <p14:creationId xmlns:p14="http://schemas.microsoft.com/office/powerpoint/2010/main" val="2090362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E445A779-A18E-43B0-A797-90685DD9EE83}"/>
              </a:ext>
            </a:extLst>
          </p:cNvPr>
          <p:cNvSpPr>
            <a:spLocks noGrp="1"/>
          </p:cNvSpPr>
          <p:nvPr>
            <p:ph type="dt" idx="1"/>
          </p:nvPr>
        </p:nvSpPr>
        <p:spPr/>
        <p:txBody>
          <a:bodyPr/>
          <a:lstStyle/>
          <a:p>
            <a:fld id="{857185A1-DAF8-4910-A6D5-8EEA25A9E853}" type="datetime1">
              <a:rPr lang="en-US" smtClean="0"/>
              <a:t>4/1/2022</a:t>
            </a:fld>
            <a:endParaRPr lang="en-US" dirty="0"/>
          </a:p>
        </p:txBody>
      </p:sp>
      <p:sp>
        <p:nvSpPr>
          <p:cNvPr id="6" name="Slide Number Placeholder 5">
            <a:extLst>
              <a:ext uri="{FF2B5EF4-FFF2-40B4-BE49-F238E27FC236}">
                <a16:creationId xmlns:a16="http://schemas.microsoft.com/office/drawing/2014/main" id="{FB4A38A9-076A-446F-8DE2-8B9DE0F6AED0}"/>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13221165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56</a:t>
            </a:fld>
            <a:endParaRPr lang="en-US" dirty="0"/>
          </a:p>
        </p:txBody>
      </p:sp>
      <p:sp>
        <p:nvSpPr>
          <p:cNvPr id="5" name="Date Placeholder 4">
            <a:extLst>
              <a:ext uri="{FF2B5EF4-FFF2-40B4-BE49-F238E27FC236}">
                <a16:creationId xmlns:a16="http://schemas.microsoft.com/office/drawing/2014/main" id="{1843AB3F-D3CA-43C2-B79B-E46DA5E040A1}"/>
              </a:ext>
            </a:extLst>
          </p:cNvPr>
          <p:cNvSpPr>
            <a:spLocks noGrp="1"/>
          </p:cNvSpPr>
          <p:nvPr>
            <p:ph type="dt" idx="1"/>
          </p:nvPr>
        </p:nvSpPr>
        <p:spPr/>
        <p:txBody>
          <a:bodyPr/>
          <a:lstStyle/>
          <a:p>
            <a:fld id="{DA07BA6B-DB1C-4EB3-AE09-738F7946686F}" type="datetime1">
              <a:rPr lang="en-US" smtClean="0"/>
              <a:t>4/1/2022</a:t>
            </a:fld>
            <a:endParaRPr lang="en-US" dirty="0"/>
          </a:p>
        </p:txBody>
      </p:sp>
    </p:spTree>
    <p:extLst>
      <p:ext uri="{BB962C8B-B14F-4D97-AF65-F5344CB8AC3E}">
        <p14:creationId xmlns:p14="http://schemas.microsoft.com/office/powerpoint/2010/main" val="38237950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6281C346-726D-415A-A482-A6E22717EF39}"/>
              </a:ext>
            </a:extLst>
          </p:cNvPr>
          <p:cNvSpPr>
            <a:spLocks noGrp="1"/>
          </p:cNvSpPr>
          <p:nvPr>
            <p:ph type="dt" idx="1"/>
          </p:nvPr>
        </p:nvSpPr>
        <p:spPr/>
        <p:txBody>
          <a:bodyPr/>
          <a:lstStyle/>
          <a:p>
            <a:fld id="{35E8FCCF-026B-4427-9F4E-0C92400A3598}" type="datetime1">
              <a:rPr lang="en-US" smtClean="0"/>
              <a:t>4/1/2022</a:t>
            </a:fld>
            <a:endParaRPr lang="en-US" dirty="0"/>
          </a:p>
        </p:txBody>
      </p:sp>
      <p:sp>
        <p:nvSpPr>
          <p:cNvPr id="6" name="Slide Number Placeholder 5">
            <a:extLst>
              <a:ext uri="{FF2B5EF4-FFF2-40B4-BE49-F238E27FC236}">
                <a16:creationId xmlns:a16="http://schemas.microsoft.com/office/drawing/2014/main" id="{1736A660-841C-4F49-A245-5F3F6058BF6E}"/>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10963774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Liquidity </a:t>
            </a:r>
            <a:r>
              <a:rPr lang="en-US" dirty="0"/>
              <a:t>refers to having sufficient cash (or other current assets convertible to cash in a relatively short time) to pay currently maturing debts. Because a lack of liquidity can result in financial difficulties or even bankruptcy, it is critical that managers as well as outside investors and lenders maintain close watch on this aspect of a company’s well-being. </a:t>
            </a:r>
          </a:p>
          <a:p>
            <a:endParaRPr lang="en-US" dirty="0"/>
          </a:p>
          <a:p>
            <a:r>
              <a:rPr lang="en-US" dirty="0"/>
              <a:t>Here we look at three liquidity measures: working capital, the current ratio, and the acid-test ratio. All three measures are calculated using current assets and current liabilities.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58</a:t>
            </a:fld>
            <a:endParaRPr lang="en-US" dirty="0"/>
          </a:p>
        </p:txBody>
      </p:sp>
      <p:sp>
        <p:nvSpPr>
          <p:cNvPr id="5" name="Date Placeholder 4">
            <a:extLst>
              <a:ext uri="{FF2B5EF4-FFF2-40B4-BE49-F238E27FC236}">
                <a16:creationId xmlns:a16="http://schemas.microsoft.com/office/drawing/2014/main" id="{D51420E0-F02B-4F22-85F5-69C638D7A803}"/>
              </a:ext>
            </a:extLst>
          </p:cNvPr>
          <p:cNvSpPr>
            <a:spLocks noGrp="1"/>
          </p:cNvSpPr>
          <p:nvPr>
            <p:ph type="dt" idx="1"/>
          </p:nvPr>
        </p:nvSpPr>
        <p:spPr/>
        <p:txBody>
          <a:bodyPr/>
          <a:lstStyle/>
          <a:p>
            <a:fld id="{C1FBD43C-EFF4-4D13-9883-14E4A980E51E}" type="datetime1">
              <a:rPr lang="en-US" smtClean="0"/>
              <a:t>4/1/2022</a:t>
            </a:fld>
            <a:endParaRPr lang="en-US" dirty="0"/>
          </a:p>
        </p:txBody>
      </p:sp>
    </p:spTree>
    <p:extLst>
      <p:ext uri="{BB962C8B-B14F-4D97-AF65-F5344CB8AC3E}">
        <p14:creationId xmlns:p14="http://schemas.microsoft.com/office/powerpoint/2010/main" val="3352597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a:t>
            </a:r>
            <a:r>
              <a:rPr lang="en-US" b="1" i="0" dirty="0"/>
              <a:t>working capital </a:t>
            </a:r>
            <a:r>
              <a:rPr lang="en-US" dirty="0"/>
              <a:t>is straightforward. It is simply the difference between current assets and current liabilities.</a:t>
            </a:r>
          </a:p>
          <a:p>
            <a:endParaRPr lang="en-US" dirty="0"/>
          </a:p>
          <a:p>
            <a:r>
              <a:rPr lang="en-US" b="1" dirty="0"/>
              <a:t>Working capital = Current assets − Current liabilities</a:t>
            </a:r>
            <a:r>
              <a:rPr lang="en-US" dirty="0"/>
              <a:t> </a:t>
            </a:r>
          </a:p>
          <a:p>
            <a:endParaRPr lang="en-US" dirty="0"/>
          </a:p>
          <a:p>
            <a:r>
              <a:rPr lang="en-US" dirty="0"/>
              <a:t>Working capital answers the question, “After paying our current obligations, how much will we have to work with?” For example, if you have $20 in your pocket and you know that you still owe $10 to your friend and $3 for parking, your working capital is $7. A large positive working capital is an indicator of liquidity—whether a company will be able to pay its current obligations on time.</a:t>
            </a:r>
          </a:p>
          <a:p>
            <a:endParaRPr lang="en-US" dirty="0"/>
          </a:p>
          <a:p>
            <a:r>
              <a:rPr lang="en-US" dirty="0"/>
              <a:t>However, working capital is not the best measure of liquidity when comparing one company with another, because it does not control for the relative size of each company. In comparing companies, the current ratio and the acid-test ratio are better measures of a company’s ability to pay its obligations on time.</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59</a:t>
            </a:fld>
            <a:endParaRPr lang="en-US" dirty="0"/>
          </a:p>
        </p:txBody>
      </p:sp>
      <p:sp>
        <p:nvSpPr>
          <p:cNvPr id="5" name="Date Placeholder 4">
            <a:extLst>
              <a:ext uri="{FF2B5EF4-FFF2-40B4-BE49-F238E27FC236}">
                <a16:creationId xmlns:a16="http://schemas.microsoft.com/office/drawing/2014/main" id="{2814215D-B968-4353-B70F-F3F399DC77BA}"/>
              </a:ext>
            </a:extLst>
          </p:cNvPr>
          <p:cNvSpPr>
            <a:spLocks noGrp="1"/>
          </p:cNvSpPr>
          <p:nvPr>
            <p:ph type="dt" idx="1"/>
          </p:nvPr>
        </p:nvSpPr>
        <p:spPr/>
        <p:txBody>
          <a:bodyPr/>
          <a:lstStyle/>
          <a:p>
            <a:fld id="{5853073D-DD6D-44E3-90AF-91F41794E5DE}" type="datetime1">
              <a:rPr lang="en-US" smtClean="0"/>
              <a:t>4/1/2022</a:t>
            </a:fld>
            <a:endParaRPr lang="en-US" dirty="0"/>
          </a:p>
        </p:txBody>
      </p:sp>
    </p:spTree>
    <p:extLst>
      <p:ext uri="{BB962C8B-B14F-4D97-AF65-F5344CB8AC3E}">
        <p14:creationId xmlns:p14="http://schemas.microsoft.com/office/powerpoint/2010/main" val="3530311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Distinguishing between current and long-term liabilities is important in helping investors and creditors assess risk. Given a choice, most companies would prefer to report a liability as long-term rather than current, because doing so may cause the company to appear less risky. In turn, less-risky companies may enjoy lower interest rates on borrowing and command higher stock prices for new stock listings.</a:t>
            </a:r>
          </a:p>
          <a:p>
            <a:endParaRPr lang="en-US" dirty="0"/>
          </a:p>
          <a:p>
            <a:r>
              <a:rPr lang="en-US" dirty="0"/>
              <a:t>The U.S. airline industry has experienced financial difficulties over the years, resulting in greater risk to investors. Several major airlines were forced into bankruptcy because they were unable to pay current liabilities as they became due. </a:t>
            </a:r>
          </a:p>
          <a:p>
            <a:endParaRPr lang="en-US" dirty="0"/>
          </a:p>
          <a:p>
            <a:r>
              <a:rPr lang="en-US" dirty="0"/>
              <a:t>This illustration presents an excerpt from the annual report of </a:t>
            </a:r>
            <a:r>
              <a:rPr lang="en-US" b="1" dirty="0"/>
              <a:t>United Airlines</a:t>
            </a:r>
            <a:r>
              <a:rPr lang="en-US" b="0" dirty="0"/>
              <a:t>,</a:t>
            </a:r>
            <a:r>
              <a:rPr lang="en-US" dirty="0"/>
              <a:t> which discusses some of the risk factors faced by the airline industry.</a:t>
            </a:r>
          </a:p>
        </p:txBody>
      </p:sp>
      <p:sp>
        <p:nvSpPr>
          <p:cNvPr id="4" name="Slide Number Placeholder 3"/>
          <p:cNvSpPr>
            <a:spLocks noGrp="1"/>
          </p:cNvSpPr>
          <p:nvPr>
            <p:ph type="sldNum" sz="quarter" idx="10"/>
          </p:nvPr>
        </p:nvSpPr>
        <p:spPr/>
        <p:txBody>
          <a:bodyPr/>
          <a:lstStyle/>
          <a:p>
            <a:fld id="{C43689D5-1779-4DA8-9158-22D5E6BDFF44}" type="slidenum">
              <a:rPr lang="en-US" smtClean="0"/>
              <a:pPr/>
              <a:t>6</a:t>
            </a:fld>
            <a:endParaRPr lang="en-US" dirty="0"/>
          </a:p>
        </p:txBody>
      </p:sp>
      <p:sp>
        <p:nvSpPr>
          <p:cNvPr id="5" name="Date Placeholder 4">
            <a:extLst>
              <a:ext uri="{FF2B5EF4-FFF2-40B4-BE49-F238E27FC236}">
                <a16:creationId xmlns:a16="http://schemas.microsoft.com/office/drawing/2014/main" id="{A1515028-D01D-4672-9281-67CB7AB2A581}"/>
              </a:ext>
            </a:extLst>
          </p:cNvPr>
          <p:cNvSpPr>
            <a:spLocks noGrp="1"/>
          </p:cNvSpPr>
          <p:nvPr>
            <p:ph type="dt" idx="1"/>
          </p:nvPr>
        </p:nvSpPr>
        <p:spPr/>
        <p:txBody>
          <a:bodyPr/>
          <a:lstStyle/>
          <a:p>
            <a:fld id="{E4A7B0AC-EA0F-4986-9A0E-71927BB86368}" type="datetime1">
              <a:rPr lang="en-US" smtClean="0"/>
              <a:t>4/1/2022</a:t>
            </a:fld>
            <a:endParaRPr lang="en-US" dirty="0"/>
          </a:p>
        </p:txBody>
      </p:sp>
    </p:spTree>
    <p:extLst>
      <p:ext uri="{BB962C8B-B14F-4D97-AF65-F5344CB8AC3E}">
        <p14:creationId xmlns:p14="http://schemas.microsoft.com/office/powerpoint/2010/main" val="471361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calculate the </a:t>
            </a:r>
            <a:r>
              <a:rPr lang="en-US" b="1" i="0" dirty="0"/>
              <a:t>current ratio</a:t>
            </a:r>
            <a:r>
              <a:rPr lang="en-US" dirty="0"/>
              <a:t> by dividing current assets by current liabilities.</a:t>
            </a:r>
          </a:p>
          <a:p>
            <a:endParaRPr lang="en-US" dirty="0"/>
          </a:p>
          <a:p>
            <a:r>
              <a:rPr lang="en-US" b="1" dirty="0"/>
              <a:t>Current ratio   =  </a:t>
            </a:r>
            <a:r>
              <a:rPr lang="en-US" dirty="0"/>
              <a:t> </a:t>
            </a:r>
            <a:r>
              <a:rPr lang="en-US" b="1" dirty="0"/>
              <a:t>Current assets</a:t>
            </a:r>
            <a:r>
              <a:rPr lang="en-US" dirty="0"/>
              <a:t> / </a:t>
            </a:r>
            <a:r>
              <a:rPr lang="en-US" b="1" dirty="0"/>
              <a:t>Current liabilities</a:t>
            </a:r>
            <a:br>
              <a:rPr lang="en-US" dirty="0"/>
            </a:br>
            <a:endParaRPr lang="en-US" dirty="0"/>
          </a:p>
          <a:p>
            <a:r>
              <a:rPr lang="en-US" dirty="0"/>
              <a:t>A current ratio greater than 1 indicates that there are more current assets than current liabilities. Recall that current assets include cash, current investments, accounts receivable, inventories, and prepaid expenses. A current ratio of, say, 1.5 indicates that for every $1 of current liabilities, the company has $1.50 of current assets.</a:t>
            </a:r>
          </a:p>
          <a:p>
            <a:endParaRPr lang="en-US" dirty="0"/>
          </a:p>
          <a:p>
            <a:r>
              <a:rPr lang="en-US" dirty="0"/>
              <a:t>In general, the higher the current ratio, the greater the company’s liquidity. But we should evaluate the current ratio, like other ratios, in the context of the industry in which the company operates. Keep in mind, though, that not all current assets are equally liquid, which leads us to another, more specific ratio for measuring liquidity.</a:t>
            </a:r>
          </a:p>
        </p:txBody>
      </p:sp>
      <p:sp>
        <p:nvSpPr>
          <p:cNvPr id="4" name="Slide Number Placeholder 3"/>
          <p:cNvSpPr>
            <a:spLocks noGrp="1"/>
          </p:cNvSpPr>
          <p:nvPr>
            <p:ph type="sldNum" sz="quarter" idx="10"/>
          </p:nvPr>
        </p:nvSpPr>
        <p:spPr/>
        <p:txBody>
          <a:bodyPr/>
          <a:lstStyle/>
          <a:p>
            <a:fld id="{C43689D5-1779-4DA8-9158-22D5E6BDFF44}" type="slidenum">
              <a:rPr lang="en-US" smtClean="0"/>
              <a:pPr/>
              <a:t>60</a:t>
            </a:fld>
            <a:endParaRPr lang="en-US" dirty="0"/>
          </a:p>
        </p:txBody>
      </p:sp>
      <p:sp>
        <p:nvSpPr>
          <p:cNvPr id="5" name="Date Placeholder 4">
            <a:extLst>
              <a:ext uri="{FF2B5EF4-FFF2-40B4-BE49-F238E27FC236}">
                <a16:creationId xmlns:a16="http://schemas.microsoft.com/office/drawing/2014/main" id="{E9094E6D-8649-4B8C-B9B0-0915420DC101}"/>
              </a:ext>
            </a:extLst>
          </p:cNvPr>
          <p:cNvSpPr>
            <a:spLocks noGrp="1"/>
          </p:cNvSpPr>
          <p:nvPr>
            <p:ph type="dt" idx="1"/>
          </p:nvPr>
        </p:nvSpPr>
        <p:spPr/>
        <p:txBody>
          <a:bodyPr/>
          <a:lstStyle/>
          <a:p>
            <a:fld id="{FD12C479-7854-4DFC-9442-4D92985102BA}" type="datetime1">
              <a:rPr lang="en-US" smtClean="0"/>
              <a:t>4/1/2022</a:t>
            </a:fld>
            <a:endParaRPr lang="en-US" dirty="0"/>
          </a:p>
        </p:txBody>
      </p:sp>
    </p:spTree>
    <p:extLst>
      <p:ext uri="{BB962C8B-B14F-4D97-AF65-F5344CB8AC3E}">
        <p14:creationId xmlns:p14="http://schemas.microsoft.com/office/powerpoint/2010/main" val="39752563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i="0" dirty="0"/>
              <a:t>acid-test ratio</a:t>
            </a:r>
            <a:r>
              <a:rPr lang="en-US" dirty="0"/>
              <a:t>, or </a:t>
            </a:r>
            <a:r>
              <a:rPr lang="en-US" i="1" dirty="0"/>
              <a:t>quick ratio,</a:t>
            </a:r>
            <a:r>
              <a:rPr lang="en-US" dirty="0"/>
              <a:t> is similar to the current ratio but is based on a more conservative measure of current assets available to pay current liabilities. We calculate it by dividing “quick assets” by current liabilities. </a:t>
            </a:r>
            <a:r>
              <a:rPr lang="en-US" b="1" i="0" dirty="0"/>
              <a:t>Quick assets </a:t>
            </a:r>
            <a:r>
              <a:rPr lang="en-US" dirty="0"/>
              <a:t>include only cash, current investments, and accounts receivable. </a:t>
            </a:r>
          </a:p>
          <a:p>
            <a:endParaRPr lang="en-US" dirty="0"/>
          </a:p>
          <a:p>
            <a:r>
              <a:rPr lang="en-US" dirty="0"/>
              <a:t>Because the numerator contains only a portion of the current assets used in the current ratio, the acid-test ratio will be smaller than the current ratio. By eliminating other current assets, such as inventory and prepaid expenses, that are less readily convertible into cash, the acid-test ratio may provide a better indication of a company’s liquidity than does the current ratio.</a:t>
            </a:r>
            <a:br>
              <a:rPr lang="en-US" dirty="0"/>
            </a:br>
            <a:endParaRPr lang="en-US" dirty="0"/>
          </a:p>
          <a:p>
            <a:r>
              <a:rPr lang="en-US" dirty="0"/>
              <a:t>We interpret the acid-test ratio much like the current ratio, with one difference: We know that current assets in the numerator are only those that can be quickly converted to cash. Thus, an acid-test ratio of, say, 1.5 would indicate that for every $1 of current liabilities, the company has $1.50 of current assets that are easily convertible to cash that might be used to help pay the current liabilities as they come due. As is true for other ratios, be sure to evaluate the acid-test ratio in the context of the industry in which the company operates.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61</a:t>
            </a:fld>
            <a:endParaRPr lang="en-US" dirty="0"/>
          </a:p>
        </p:txBody>
      </p:sp>
      <p:sp>
        <p:nvSpPr>
          <p:cNvPr id="5" name="Date Placeholder 4">
            <a:extLst>
              <a:ext uri="{FF2B5EF4-FFF2-40B4-BE49-F238E27FC236}">
                <a16:creationId xmlns:a16="http://schemas.microsoft.com/office/drawing/2014/main" id="{BC40ED2B-A913-4F18-9BD9-5AF5C8078EBE}"/>
              </a:ext>
            </a:extLst>
          </p:cNvPr>
          <p:cNvSpPr>
            <a:spLocks noGrp="1"/>
          </p:cNvSpPr>
          <p:nvPr>
            <p:ph type="dt" idx="1"/>
          </p:nvPr>
        </p:nvSpPr>
        <p:spPr/>
        <p:txBody>
          <a:bodyPr/>
          <a:lstStyle/>
          <a:p>
            <a:fld id="{22F0163A-5FB4-4048-BEFB-ECC1ACA0AC95}" type="datetime1">
              <a:rPr lang="en-US" smtClean="0"/>
              <a:t>4/1/2022</a:t>
            </a:fld>
            <a:endParaRPr lang="en-US" dirty="0"/>
          </a:p>
        </p:txBody>
      </p:sp>
    </p:spTree>
    <p:extLst>
      <p:ext uri="{BB962C8B-B14F-4D97-AF65-F5344CB8AC3E}">
        <p14:creationId xmlns:p14="http://schemas.microsoft.com/office/powerpoint/2010/main" val="31276606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520D5EC9-8EBB-4AEE-860E-070DB6299FA1}"/>
              </a:ext>
            </a:extLst>
          </p:cNvPr>
          <p:cNvSpPr>
            <a:spLocks noGrp="1"/>
          </p:cNvSpPr>
          <p:nvPr>
            <p:ph type="dt" idx="1"/>
          </p:nvPr>
        </p:nvSpPr>
        <p:spPr/>
        <p:txBody>
          <a:bodyPr/>
          <a:lstStyle/>
          <a:p>
            <a:fld id="{D754CC92-D36F-41AA-A7F4-6E6B45E80CD0}" type="datetime1">
              <a:rPr lang="en-US" smtClean="0"/>
              <a:t>4/1/2022</a:t>
            </a:fld>
            <a:endParaRPr lang="en-US" dirty="0"/>
          </a:p>
        </p:txBody>
      </p:sp>
      <p:sp>
        <p:nvSpPr>
          <p:cNvPr id="6" name="Slide Number Placeholder 5">
            <a:extLst>
              <a:ext uri="{FF2B5EF4-FFF2-40B4-BE49-F238E27FC236}">
                <a16:creationId xmlns:a16="http://schemas.microsoft.com/office/drawing/2014/main" id="{EF998F84-CE77-490C-9322-8117F56700F8}"/>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26631327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1DF4CA6E-D4AD-4C53-8AF3-D690403266C3}"/>
              </a:ext>
            </a:extLst>
          </p:cNvPr>
          <p:cNvSpPr>
            <a:spLocks noGrp="1"/>
          </p:cNvSpPr>
          <p:nvPr>
            <p:ph type="dt" idx="1"/>
          </p:nvPr>
        </p:nvSpPr>
        <p:spPr/>
        <p:txBody>
          <a:bodyPr/>
          <a:lstStyle/>
          <a:p>
            <a:fld id="{D67B4079-CBCD-4324-8820-5DA22D6B1B42}" type="datetime1">
              <a:rPr lang="en-US" smtClean="0"/>
              <a:t>4/1/2022</a:t>
            </a:fld>
            <a:endParaRPr lang="en-US" dirty="0"/>
          </a:p>
        </p:txBody>
      </p:sp>
      <p:sp>
        <p:nvSpPr>
          <p:cNvPr id="6" name="Slide Number Placeholder 5">
            <a:extLst>
              <a:ext uri="{FF2B5EF4-FFF2-40B4-BE49-F238E27FC236}">
                <a16:creationId xmlns:a16="http://schemas.microsoft.com/office/drawing/2014/main" id="{7BF733C2-D86C-4566-9329-35C472B66AB8}"/>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6370130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a:extLst>
              <a:ext uri="{FF2B5EF4-FFF2-40B4-BE49-F238E27FC236}">
                <a16:creationId xmlns:a16="http://schemas.microsoft.com/office/drawing/2014/main" id="{98903E63-1EE6-4FD5-B446-C22FFB323A5E}"/>
              </a:ext>
            </a:extLst>
          </p:cNvPr>
          <p:cNvSpPr>
            <a:spLocks noGrp="1"/>
          </p:cNvSpPr>
          <p:nvPr>
            <p:ph type="dt" idx="1"/>
          </p:nvPr>
        </p:nvSpPr>
        <p:spPr/>
        <p:txBody>
          <a:bodyPr/>
          <a:lstStyle/>
          <a:p>
            <a:fld id="{B8ED6C13-3D87-4E46-AED7-E6DC93635504}" type="datetime1">
              <a:rPr lang="en-US" smtClean="0"/>
              <a:t>4/1/2022</a:t>
            </a:fld>
            <a:endParaRPr lang="en-US" dirty="0"/>
          </a:p>
        </p:txBody>
      </p:sp>
      <p:sp>
        <p:nvSpPr>
          <p:cNvPr id="6" name="Slide Number Placeholder 5">
            <a:extLst>
              <a:ext uri="{FF2B5EF4-FFF2-40B4-BE49-F238E27FC236}">
                <a16:creationId xmlns:a16="http://schemas.microsoft.com/office/drawing/2014/main" id="{53301975-AC59-48F3-9600-4ABEC28E16B9}"/>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8751843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are the ratios affected by changes in current assets? It depends on which current asset changes. </a:t>
            </a:r>
          </a:p>
          <a:p>
            <a:endParaRPr lang="en-US" dirty="0"/>
          </a:p>
          <a:p>
            <a:r>
              <a:rPr lang="en-US" dirty="0"/>
              <a:t>Both ratios include cash, current investments, and accounts receivable. An increase in any of those will increase both ratios. However, only the current ratio includes inventory and other current assets. An increase in inventory or other current assets will increase the current ratio, but not the acid-test ratio.</a:t>
            </a:r>
          </a:p>
          <a:p>
            <a:endParaRPr lang="en-US" dirty="0"/>
          </a:p>
          <a:p>
            <a:r>
              <a:rPr lang="en-US" dirty="0"/>
              <a:t>What about changes in current liabilities? Current liabilities are in the bottom half of the fraction (the denominator) for both ratios. Therefore, an increase in current liabilities will decrease both ratios, since we are dividing by a larger amount. </a:t>
            </a:r>
          </a:p>
          <a:p>
            <a:endParaRPr lang="en-US" dirty="0"/>
          </a:p>
          <a:p>
            <a:r>
              <a:rPr lang="en-US" dirty="0"/>
              <a:t>This illustration summarizes the effect of changes in current assets and current liabilities on the liquidity ratios.</a:t>
            </a:r>
          </a:p>
        </p:txBody>
      </p:sp>
      <p:sp>
        <p:nvSpPr>
          <p:cNvPr id="4" name="Header Placeholder 3"/>
          <p:cNvSpPr>
            <a:spLocks noGrp="1"/>
          </p:cNvSpPr>
          <p:nvPr>
            <p:ph type="hdr" sz="quarter" idx="10"/>
          </p:nvPr>
        </p:nvSpPr>
        <p:spPr/>
        <p:txBody>
          <a:bodyPr/>
          <a:lstStyle/>
          <a:p>
            <a:endParaRPr lang="en-US" dirty="0"/>
          </a:p>
        </p:txBody>
      </p:sp>
      <p:sp>
        <p:nvSpPr>
          <p:cNvPr id="5" name="Date Placeholder 4">
            <a:extLst>
              <a:ext uri="{FF2B5EF4-FFF2-40B4-BE49-F238E27FC236}">
                <a16:creationId xmlns:a16="http://schemas.microsoft.com/office/drawing/2014/main" id="{41DAB363-37CA-477D-B2C6-523A6840525A}"/>
              </a:ext>
            </a:extLst>
          </p:cNvPr>
          <p:cNvSpPr>
            <a:spLocks noGrp="1"/>
          </p:cNvSpPr>
          <p:nvPr>
            <p:ph type="dt" idx="1"/>
          </p:nvPr>
        </p:nvSpPr>
        <p:spPr/>
        <p:txBody>
          <a:bodyPr/>
          <a:lstStyle/>
          <a:p>
            <a:fld id="{E723D37C-AF02-4DE2-AFBD-55F3730C5EC1}" type="datetime1">
              <a:rPr lang="en-US" smtClean="0"/>
              <a:t>4/1/2022</a:t>
            </a:fld>
            <a:endParaRPr lang="en-US" dirty="0"/>
          </a:p>
        </p:txBody>
      </p:sp>
      <p:sp>
        <p:nvSpPr>
          <p:cNvPr id="6" name="Slide Number Placeholder 5">
            <a:extLst>
              <a:ext uri="{FF2B5EF4-FFF2-40B4-BE49-F238E27FC236}">
                <a16:creationId xmlns:a16="http://schemas.microsoft.com/office/drawing/2014/main" id="{84218901-40A0-4167-B2F9-BD077CD09EE5}"/>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20731875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management influence the ratios that measure liquidity? Yes, at least to some extent. </a:t>
            </a:r>
          </a:p>
          <a:p>
            <a:endParaRPr lang="en-US" dirty="0"/>
          </a:p>
          <a:p>
            <a:r>
              <a:rPr lang="en-US" dirty="0"/>
              <a:t>A company can influence the timing of inventory and accounts payable recognition by asking suppliers to change their delivery schedules. For instance, a large airplane manufacturer like </a:t>
            </a:r>
            <a:r>
              <a:rPr lang="en-US" b="1" dirty="0"/>
              <a:t>Boeing</a:t>
            </a:r>
            <a:r>
              <a:rPr lang="en-US" dirty="0"/>
              <a:t> might delay the shipment and billing of certain inventory parts to receive them in early January rather than late December, reducing inventory and accounts payable at year-end. It can also choose to make additional purchases in late December, increasing inventory and accounts payable at year-end.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a:extLst>
              <a:ext uri="{FF2B5EF4-FFF2-40B4-BE49-F238E27FC236}">
                <a16:creationId xmlns:a16="http://schemas.microsoft.com/office/drawing/2014/main" id="{82AD9A86-D94A-46AE-A038-D00A2DA6C69E}"/>
              </a:ext>
            </a:extLst>
          </p:cNvPr>
          <p:cNvSpPr>
            <a:spLocks noGrp="1"/>
          </p:cNvSpPr>
          <p:nvPr>
            <p:ph type="dt" idx="1"/>
          </p:nvPr>
        </p:nvSpPr>
        <p:spPr/>
        <p:txBody>
          <a:bodyPr/>
          <a:lstStyle/>
          <a:p>
            <a:fld id="{29DBBB5F-BB06-47FA-8C9E-673AD34313CB}" type="datetime1">
              <a:rPr lang="en-US" smtClean="0"/>
              <a:t>4/1/2022</a:t>
            </a:fld>
            <a:endParaRPr lang="en-US" dirty="0"/>
          </a:p>
        </p:txBody>
      </p:sp>
      <p:sp>
        <p:nvSpPr>
          <p:cNvPr id="6" name="Slide Number Placeholder 5">
            <a:extLst>
              <a:ext uri="{FF2B5EF4-FFF2-40B4-BE49-F238E27FC236}">
                <a16:creationId xmlns:a16="http://schemas.microsoft.com/office/drawing/2014/main" id="{1112D893-082E-4F46-A1DC-7ECCFE7ABB2B}"/>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38961951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changes in the delivery of inventory affect the current ratio.</a:t>
            </a:r>
          </a:p>
          <a:p>
            <a:endParaRPr lang="en-US" dirty="0"/>
          </a:p>
          <a:p>
            <a:r>
              <a:rPr lang="en-US" dirty="0"/>
              <a:t>Assume a company with a current ratio of 1.25 (current assets of $5 million and current liabilities of $4 million) has a </a:t>
            </a:r>
            <a:r>
              <a:rPr lang="en-US" i="1" dirty="0"/>
              <a:t>debt covenant</a:t>
            </a:r>
            <a:r>
              <a:rPr lang="en-US" dirty="0"/>
              <a:t> with its bank that requires a minimum current ratio exceeding 1.25. A </a:t>
            </a:r>
            <a:r>
              <a:rPr lang="en-US" b="1" i="0" dirty="0"/>
              <a:t>debt covenant </a:t>
            </a:r>
            <a:r>
              <a:rPr lang="en-US" dirty="0"/>
              <a:t>is an agreement between a borrower and a lender that requires certain minimum financial measures be met or the lender can recall the debt. </a:t>
            </a:r>
          </a:p>
          <a:p>
            <a:endParaRPr lang="en-US" dirty="0"/>
          </a:p>
          <a:p>
            <a:r>
              <a:rPr lang="en-US" dirty="0"/>
              <a:t>By delaying the receipt of $1 million in goods until early January, inventory and accounts payable would both be lower by $1 million than they would be without the delay. This, in turn, increases the current ratio to 1.33 (current assets of $4 million and current liabilities of $3 million), and the requirement of the debt covenant is met.</a:t>
            </a:r>
          </a:p>
          <a:p>
            <a:endParaRPr lang="en-US" dirty="0"/>
          </a:p>
          <a:p>
            <a:r>
              <a:rPr lang="en-US" dirty="0"/>
              <a:t>Now, let’s look at what happens when the current ratio is less than 1.00. Assume the company has a current ratio of 0.75 (current assets of $3 million and current liabilities of $4 million) and has a debt covenant with its bank that requires a minimum current ratio exceeding 0.75. In this situation, delaying the delivery of $1 million decreases the current ratio even further to 0.67 (current assets of $2 million and current liabilities of $3 million). Rather than delay delivery, the company could choose instead to purchase $1 million in additional inventory on credit. Then, inventory and accounts payable both increase by $1 million, raising the current ratio from 0.75 to 0.80 (current assets of $4 million and current liabilities of $5 million). </a:t>
            </a:r>
          </a:p>
          <a:p>
            <a:endParaRPr lang="en-US" dirty="0"/>
          </a:p>
          <a:p>
            <a:r>
              <a:rPr lang="en-US" dirty="0"/>
              <a:t>Investors and creditors should be aware of managerial activities that increase liquidity ratios, such as large fluctuations in inventory purchases near year-end or unusual variations in accounts payable balances.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a:extLst>
              <a:ext uri="{FF2B5EF4-FFF2-40B4-BE49-F238E27FC236}">
                <a16:creationId xmlns:a16="http://schemas.microsoft.com/office/drawing/2014/main" id="{A9C13954-E660-4107-ACAA-580D80DE872C}"/>
              </a:ext>
            </a:extLst>
          </p:cNvPr>
          <p:cNvSpPr>
            <a:spLocks noGrp="1"/>
          </p:cNvSpPr>
          <p:nvPr>
            <p:ph type="dt" idx="1"/>
          </p:nvPr>
        </p:nvSpPr>
        <p:spPr/>
        <p:txBody>
          <a:bodyPr/>
          <a:lstStyle/>
          <a:p>
            <a:fld id="{8FD877DE-D5A4-4967-97E4-04A9DA2FB025}" type="datetime1">
              <a:rPr lang="en-US" smtClean="0"/>
              <a:t>4/1/2022</a:t>
            </a:fld>
            <a:endParaRPr lang="en-US" dirty="0"/>
          </a:p>
        </p:txBody>
      </p:sp>
      <p:sp>
        <p:nvSpPr>
          <p:cNvPr id="6" name="Slide Number Placeholder 5">
            <a:extLst>
              <a:ext uri="{FF2B5EF4-FFF2-40B4-BE49-F238E27FC236}">
                <a16:creationId xmlns:a16="http://schemas.microsoft.com/office/drawing/2014/main" id="{A5D0BC77-F8AD-48BD-BD7F-0FE1B5288691}"/>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24458979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when the current ratio is less than 1.00. </a:t>
            </a:r>
          </a:p>
          <a:p>
            <a:endParaRPr lang="en-US" dirty="0"/>
          </a:p>
          <a:p>
            <a:r>
              <a:rPr lang="en-US" dirty="0"/>
              <a:t>Assume the company has a current ratio of 0.75 (current assets of $3 million and current liabilities of $4 million) and has a debt covenant with its bank that requires a minimum current ratio exceeding 0.75. </a:t>
            </a:r>
          </a:p>
          <a:p>
            <a:endParaRPr lang="en-US" dirty="0"/>
          </a:p>
          <a:p>
            <a:r>
              <a:rPr lang="en-US" dirty="0"/>
              <a:t>In this situation, delaying the delivery of $1 million decreases the current ratio even further to 0.67 (current assets of $2 million and current liabilities of $3 million). </a:t>
            </a:r>
          </a:p>
          <a:p>
            <a:endParaRPr lang="en-US" dirty="0"/>
          </a:p>
          <a:p>
            <a:r>
              <a:rPr lang="en-US" dirty="0"/>
              <a:t>Rather than delay delivery, the company could choose instead to purchase $1 million in additional inventory on credit. Then, inventory and accounts payable both increase by $1 million, raising the current ratio from 0.75 to 0.80 (current assets of $4 million and current liabilities of $5 million). </a:t>
            </a:r>
          </a:p>
          <a:p>
            <a:endParaRPr lang="en-US" dirty="0"/>
          </a:p>
          <a:p>
            <a:r>
              <a:rPr lang="en-US" dirty="0"/>
              <a:t>Investors and creditors should be aware of managerial activities that increase liquidity ratios, such as large fluctuations in inventory purchases near year-end or unusual variations in accounts payable balances.</a:t>
            </a:r>
          </a:p>
        </p:txBody>
      </p:sp>
      <p:sp>
        <p:nvSpPr>
          <p:cNvPr id="4" name="Header Placeholder 3"/>
          <p:cNvSpPr>
            <a:spLocks noGrp="1"/>
          </p:cNvSpPr>
          <p:nvPr>
            <p:ph type="hdr" sz="quarter" idx="10"/>
          </p:nvPr>
        </p:nvSpPr>
        <p:spPr/>
        <p:txBody>
          <a:bodyPr/>
          <a:lstStyle/>
          <a:p>
            <a:endParaRPr lang="en-US" dirty="0"/>
          </a:p>
        </p:txBody>
      </p:sp>
      <p:sp>
        <p:nvSpPr>
          <p:cNvPr id="5" name="Date Placeholder 4">
            <a:extLst>
              <a:ext uri="{FF2B5EF4-FFF2-40B4-BE49-F238E27FC236}">
                <a16:creationId xmlns:a16="http://schemas.microsoft.com/office/drawing/2014/main" id="{0B8EF12D-F8EC-4FF3-9E0A-190BCD8C9C2C}"/>
              </a:ext>
            </a:extLst>
          </p:cNvPr>
          <p:cNvSpPr>
            <a:spLocks noGrp="1"/>
          </p:cNvSpPr>
          <p:nvPr>
            <p:ph type="dt" idx="1"/>
          </p:nvPr>
        </p:nvSpPr>
        <p:spPr/>
        <p:txBody>
          <a:bodyPr/>
          <a:lstStyle/>
          <a:p>
            <a:fld id="{47154406-4C34-4ABD-80C3-0BA02388DD6B}" type="datetime1">
              <a:rPr lang="en-US" smtClean="0"/>
              <a:t>4/1/2022</a:t>
            </a:fld>
            <a:endParaRPr lang="en-US" dirty="0"/>
          </a:p>
        </p:txBody>
      </p:sp>
      <p:sp>
        <p:nvSpPr>
          <p:cNvPr id="6" name="Slide Number Placeholder 5">
            <a:extLst>
              <a:ext uri="{FF2B5EF4-FFF2-40B4-BE49-F238E27FC236}">
                <a16:creationId xmlns:a16="http://schemas.microsoft.com/office/drawing/2014/main" id="{8B641790-F166-4947-B9A1-DACB730A6ACA}"/>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1626003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71683F66-49D2-42E9-A580-36A38CC99DDE}"/>
              </a:ext>
            </a:extLst>
          </p:cNvPr>
          <p:cNvSpPr>
            <a:spLocks noGrp="1"/>
          </p:cNvSpPr>
          <p:nvPr>
            <p:ph type="dt" idx="1"/>
          </p:nvPr>
        </p:nvSpPr>
        <p:spPr/>
        <p:txBody>
          <a:bodyPr/>
          <a:lstStyle/>
          <a:p>
            <a:fld id="{ADC78736-F5E7-4238-9A2C-B579C5F0D3C4}" type="datetime1">
              <a:rPr lang="en-US" smtClean="0"/>
              <a:t>4/1/2022</a:t>
            </a:fld>
            <a:endParaRPr lang="en-US" dirty="0"/>
          </a:p>
        </p:txBody>
      </p:sp>
      <p:sp>
        <p:nvSpPr>
          <p:cNvPr id="6" name="Slide Number Placeholder 5">
            <a:extLst>
              <a:ext uri="{FF2B5EF4-FFF2-40B4-BE49-F238E27FC236}">
                <a16:creationId xmlns:a16="http://schemas.microsoft.com/office/drawing/2014/main" id="{8AE62B62-260B-489D-BC89-6F160FCDC660}"/>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260130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obligations do companies most frequently report as current liabilities? Notes payable, accounts payable, and payroll liabilities are three main categories. In addition, companies report a variety of other current liabilities, including deferred revenue, sales tax payable, and the current portion of long-term debt.</a:t>
            </a:r>
          </a:p>
          <a:p>
            <a:endParaRPr lang="en-US" dirty="0"/>
          </a:p>
          <a:p>
            <a:r>
              <a:rPr lang="en-US" dirty="0"/>
              <a:t>There is no prescribed order for presenting accounts within the current liabilities section of the balance sheet. This illustration presents the current liabilities section for </a:t>
            </a:r>
            <a:r>
              <a:rPr lang="en-US" b="1" dirty="0"/>
              <a:t>Southwest Airlines</a:t>
            </a:r>
            <a:r>
              <a:rPr lang="en-US" dirty="0"/>
              <a:t>.</a:t>
            </a:r>
          </a:p>
          <a:p>
            <a:endParaRPr lang="en-US" dirty="0"/>
          </a:p>
          <a:p>
            <a:r>
              <a:rPr lang="en-US" dirty="0"/>
              <a:t>For a company like Southwest Airlines, accounts payable and accrued liabilities consist of amounts owed for items such as employee compensation, taxes, airplane maintenance, and fuel. Air traffic liability is a liability recorded when tickets are first sold (deferred revenue). Southwest Airlines owes the customer a service until that flight is provided. Long-term debt is sometimes referred to as a note. When a note (or a portion of a long-term note) becomes due in the next year, the amount due is classified as a current liability.</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7</a:t>
            </a:fld>
            <a:endParaRPr lang="en-US" dirty="0"/>
          </a:p>
        </p:txBody>
      </p:sp>
      <p:sp>
        <p:nvSpPr>
          <p:cNvPr id="5" name="Date Placeholder 4">
            <a:extLst>
              <a:ext uri="{FF2B5EF4-FFF2-40B4-BE49-F238E27FC236}">
                <a16:creationId xmlns:a16="http://schemas.microsoft.com/office/drawing/2014/main" id="{951B4BA2-4223-43AC-B1E6-CDFF5CB41047}"/>
              </a:ext>
            </a:extLst>
          </p:cNvPr>
          <p:cNvSpPr>
            <a:spLocks noGrp="1"/>
          </p:cNvSpPr>
          <p:nvPr>
            <p:ph type="dt" idx="1"/>
          </p:nvPr>
        </p:nvSpPr>
        <p:spPr/>
        <p:txBody>
          <a:bodyPr/>
          <a:lstStyle/>
          <a:p>
            <a:fld id="{D5DDAFB2-BD39-4BED-85F2-EB629431C0BD}" type="datetime1">
              <a:rPr lang="en-US" smtClean="0"/>
              <a:t>4/1/2022</a:t>
            </a:fld>
            <a:endParaRPr lang="en-US" dirty="0"/>
          </a:p>
        </p:txBody>
      </p:sp>
    </p:spTree>
    <p:extLst>
      <p:ext uri="{BB962C8B-B14F-4D97-AF65-F5344CB8AC3E}">
        <p14:creationId xmlns:p14="http://schemas.microsoft.com/office/powerpoint/2010/main" val="47136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a:extLst>
              <a:ext uri="{FF2B5EF4-FFF2-40B4-BE49-F238E27FC236}">
                <a16:creationId xmlns:a16="http://schemas.microsoft.com/office/drawing/2014/main" id="{6FD811DD-8D5C-4268-B9AC-3AC57C3FF720}"/>
              </a:ext>
            </a:extLst>
          </p:cNvPr>
          <p:cNvSpPr>
            <a:spLocks noGrp="1"/>
          </p:cNvSpPr>
          <p:nvPr>
            <p:ph type="dt" idx="1"/>
          </p:nvPr>
        </p:nvSpPr>
        <p:spPr/>
        <p:txBody>
          <a:bodyPr/>
          <a:lstStyle/>
          <a:p>
            <a:fld id="{C2B99A75-77BC-44B6-8E92-A270849BEB16}" type="datetime1">
              <a:rPr lang="en-US" smtClean="0"/>
              <a:t>4/1/2022</a:t>
            </a:fld>
            <a:endParaRPr lang="en-US" dirty="0"/>
          </a:p>
        </p:txBody>
      </p:sp>
      <p:sp>
        <p:nvSpPr>
          <p:cNvPr id="6" name="Slide Number Placeholder 5">
            <a:extLst>
              <a:ext uri="{FF2B5EF4-FFF2-40B4-BE49-F238E27FC236}">
                <a16:creationId xmlns:a16="http://schemas.microsoft.com/office/drawing/2014/main" id="{617FEBA6-6E30-48BE-B0D1-ED150B45A62B}"/>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87518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
        <p:nvSpPr>
          <p:cNvPr id="5" name="Date Placeholder 4">
            <a:extLst>
              <a:ext uri="{FF2B5EF4-FFF2-40B4-BE49-F238E27FC236}">
                <a16:creationId xmlns:a16="http://schemas.microsoft.com/office/drawing/2014/main" id="{C615A1F2-147C-4B85-847B-CF276CFC4291}"/>
              </a:ext>
            </a:extLst>
          </p:cNvPr>
          <p:cNvSpPr>
            <a:spLocks noGrp="1"/>
          </p:cNvSpPr>
          <p:nvPr>
            <p:ph type="dt" idx="1"/>
          </p:nvPr>
        </p:nvSpPr>
        <p:spPr/>
        <p:txBody>
          <a:bodyPr/>
          <a:lstStyle/>
          <a:p>
            <a:fld id="{8C11ECE2-5DEB-4C1D-9A91-034D0F8081F5}" type="datetime1">
              <a:rPr lang="en-US" smtClean="0"/>
              <a:t>4/1/2022</a:t>
            </a:fld>
            <a:endParaRPr lang="en-US" dirty="0"/>
          </a:p>
        </p:txBody>
      </p:sp>
      <p:sp>
        <p:nvSpPr>
          <p:cNvPr id="6" name="Slide Number Placeholder 5">
            <a:extLst>
              <a:ext uri="{FF2B5EF4-FFF2-40B4-BE49-F238E27FC236}">
                <a16:creationId xmlns:a16="http://schemas.microsoft.com/office/drawing/2014/main" id="{8AEC5E84-9EA7-4402-9B18-7EAB8BAE9A4F}"/>
              </a:ext>
            </a:extLst>
          </p:cNvPr>
          <p:cNvSpPr>
            <a:spLocks noGrp="1"/>
          </p:cNvSpPr>
          <p:nvPr>
            <p:ph type="sldNum" sz="quarter" idx="5"/>
          </p:nvPr>
        </p:nvSpPr>
        <p:spPr/>
        <p:txBody>
          <a:bodyPr/>
          <a:lstStyle/>
          <a:p>
            <a:r>
              <a:rPr lang="en-US"/>
              <a:t>8-#</a:t>
            </a:r>
            <a:endParaRPr lang="en-US" dirty="0"/>
          </a:p>
        </p:txBody>
      </p:sp>
    </p:spTree>
    <p:extLst>
      <p:ext uri="{BB962C8B-B14F-4D97-AF65-F5344CB8AC3E}">
        <p14:creationId xmlns:p14="http://schemas.microsoft.com/office/powerpoint/2010/main" val="1994330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ound Same Side Corner Rectangle 6"/>
          <p:cNvSpPr/>
          <p:nvPr userDrawn="1"/>
        </p:nvSpPr>
        <p:spPr>
          <a:xfrm flipV="1">
            <a:off x="215453" y="2675505"/>
            <a:ext cx="4002892" cy="3640212"/>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ound Diagonal Corner Rectangle 7"/>
          <p:cNvSpPr/>
          <p:nvPr userDrawn="1"/>
        </p:nvSpPr>
        <p:spPr>
          <a:xfrm>
            <a:off x="215453" y="192784"/>
            <a:ext cx="8731521" cy="245733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itle 1"/>
          <p:cNvSpPr txBox="1">
            <a:spLocks/>
          </p:cNvSpPr>
          <p:nvPr userDrawn="1"/>
        </p:nvSpPr>
        <p:spPr>
          <a:xfrm>
            <a:off x="-113397" y="1559251"/>
            <a:ext cx="8255256" cy="127501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Myriad Pro"/>
                <a:cs typeface="Myriad Pro"/>
              </a:rPr>
              <a:t>   Financial Accounting      </a:t>
            </a:r>
            <a:r>
              <a:rPr lang="en-US" sz="2000" dirty="0">
                <a:solidFill>
                  <a:schemeClr val="bg1"/>
                </a:solidFill>
                <a:latin typeface="Avenir LT Std 35 Light"/>
                <a:cs typeface="Avenir LT Std 35 Light"/>
              </a:rPr>
              <a:t>Sixth Edition</a:t>
            </a:r>
          </a:p>
        </p:txBody>
      </p:sp>
      <p:sp>
        <p:nvSpPr>
          <p:cNvPr id="13" name="TextBox 12"/>
          <p:cNvSpPr txBox="1"/>
          <p:nvPr/>
        </p:nvSpPr>
        <p:spPr>
          <a:xfrm>
            <a:off x="923984" y="4061414"/>
            <a:ext cx="1304059" cy="369332"/>
          </a:xfrm>
          <a:prstGeom prst="rect">
            <a:avLst/>
          </a:prstGeom>
          <a:noFill/>
        </p:spPr>
        <p:txBody>
          <a:bodyPr wrap="square" rtlCol="0">
            <a:spAutoFit/>
          </a:bodyPr>
          <a:lstStyle/>
          <a:p>
            <a:r>
              <a:rPr lang="en-US" dirty="0">
                <a:solidFill>
                  <a:srgbClr val="336666"/>
                </a:solidFill>
              </a:rPr>
              <a:t>CHAPTER</a:t>
            </a:r>
          </a:p>
        </p:txBody>
      </p:sp>
      <p:sp>
        <p:nvSpPr>
          <p:cNvPr id="14" name="TextBox 13"/>
          <p:cNvSpPr txBox="1"/>
          <p:nvPr userDrawn="1"/>
        </p:nvSpPr>
        <p:spPr>
          <a:xfrm>
            <a:off x="4307892" y="3969081"/>
            <a:ext cx="4779410" cy="461665"/>
          </a:xfrm>
          <a:prstGeom prst="rect">
            <a:avLst/>
          </a:prstGeom>
          <a:noFill/>
        </p:spPr>
        <p:txBody>
          <a:bodyPr wrap="square" rtlCol="0">
            <a:spAutoFit/>
          </a:bodyPr>
          <a:lstStyle/>
          <a:p>
            <a:r>
              <a:rPr lang="en-US" sz="2400" dirty="0">
                <a:solidFill>
                  <a:srgbClr val="336666"/>
                </a:solidFill>
              </a:rPr>
              <a:t>Spiceland  •  Thomas  •  Herrmann</a:t>
            </a:r>
          </a:p>
        </p:txBody>
      </p:sp>
      <p:sp>
        <p:nvSpPr>
          <p:cNvPr id="2" name="Title 1"/>
          <p:cNvSpPr>
            <a:spLocks noGrp="1"/>
          </p:cNvSpPr>
          <p:nvPr userDrawn="1">
            <p:ph type="ctrTitle"/>
          </p:nvPr>
        </p:nvSpPr>
        <p:spPr>
          <a:xfrm>
            <a:off x="631374" y="2657860"/>
            <a:ext cx="3242126" cy="923330"/>
          </a:xfrm>
          <a:prstGeom prst="rect">
            <a:avLst/>
          </a:prstGeom>
        </p:spPr>
        <p:txBody>
          <a:bodyPr wrap="square" lIns="0" tIns="0" rIns="0" bIns="0" anchor="t" anchorCtr="0">
            <a:spAutoFit/>
          </a:bodyPr>
          <a:lstStyle>
            <a:lvl1pPr algn="l">
              <a:defRPr sz="3000">
                <a:solidFill>
                  <a:srgbClr val="1D5F76"/>
                </a:solidFill>
              </a:defRPr>
            </a:lvl1pPr>
          </a:lstStyle>
          <a:p>
            <a:r>
              <a:rPr lang="en-US"/>
              <a:t>Click to edit Master title style</a:t>
            </a:r>
          </a:p>
        </p:txBody>
      </p:sp>
      <p:sp>
        <p:nvSpPr>
          <p:cNvPr id="4" name="Date Placeholder 3"/>
          <p:cNvSpPr>
            <a:spLocks noGrp="1"/>
          </p:cNvSpPr>
          <p:nvPr userDrawn="1">
            <p:ph type="dt" sz="half" idx="10"/>
          </p:nvPr>
        </p:nvSpPr>
        <p:spPr/>
        <p:txBody>
          <a:bodyPr/>
          <a:lstStyle/>
          <a:p>
            <a:fld id="{DBA20EAC-0A93-C94F-B0DF-8422DAA2E393}" type="datetime1">
              <a:t>4/1/2022</a:t>
            </a:fld>
            <a:endParaRPr lang="en-US" dirty="0"/>
          </a:p>
        </p:txBody>
      </p:sp>
      <p:sp>
        <p:nvSpPr>
          <p:cNvPr id="5" name="Footer Placeholder 4"/>
          <p:cNvSpPr>
            <a:spLocks noGrp="1"/>
          </p:cNvSpPr>
          <p:nvPr userDrawn="1">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userDrawn="1">
            <p:ph type="sldNum" sz="quarter" idx="12"/>
          </p:nvPr>
        </p:nvSpPr>
        <p:spPr/>
        <p:txBody>
          <a:bodyPr/>
          <a:lstStyle/>
          <a:p>
            <a:r>
              <a:rPr lang="en-US" dirty="0"/>
              <a:t>8-#</a:t>
            </a:r>
          </a:p>
        </p:txBody>
      </p:sp>
    </p:spTree>
    <p:extLst>
      <p:ext uri="{BB962C8B-B14F-4D97-AF65-F5344CB8AC3E}">
        <p14:creationId xmlns:p14="http://schemas.microsoft.com/office/powerpoint/2010/main" val="1596264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8229600" cy="1143000"/>
          </a:xfrm>
          <a:prstGeom prst="rect">
            <a:avLst/>
          </a:prstGeo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809150" y="1291786"/>
            <a:ext cx="8229600" cy="4525963"/>
          </a:xfrm>
          <a:prstGeom prst="rect">
            <a:avLst/>
          </a:prstGeo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00AC0C-DB84-6047-A7E8-3F6F210C0ACD}" type="datetime1">
              <a:t>4/1/2022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p>
        </p:txBody>
      </p:sp>
      <p:sp>
        <p:nvSpPr>
          <p:cNvPr id="11" name="Round Same Side Corner Rectangle 10"/>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9088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cept Check">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2731574"/>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D72F449-A237-E445-A4F3-DEF1DA353520}" type="datetime1">
              <a:t>4/1/2022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324575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 or ILLUST">
    <p:spTree>
      <p:nvGrpSpPr>
        <p:cNvPr id="1" name=""/>
        <p:cNvGrpSpPr/>
        <p:nvPr/>
      </p:nvGrpSpPr>
      <p:grpSpPr>
        <a:xfrm>
          <a:off x="0" y="0"/>
          <a:ext cx="0" cy="0"/>
          <a:chOff x="0" y="0"/>
          <a:chExt cx="0" cy="0"/>
        </a:xfrm>
      </p:grpSpPr>
      <p:sp>
        <p:nvSpPr>
          <p:cNvPr id="2" name="Title 1"/>
          <p:cNvSpPr>
            <a:spLocks noGrp="1"/>
          </p:cNvSpPr>
          <p:nvPr>
            <p:ph type="title"/>
          </p:nvPr>
        </p:nvSpPr>
        <p:spPr>
          <a:xfrm>
            <a:off x="724628" y="815545"/>
            <a:ext cx="8229600" cy="1143000"/>
          </a:xfrm>
          <a:prstGeom prst="rect">
            <a:avLst/>
          </a:prstGeom>
        </p:spPr>
        <p:txBody>
          <a:bodyPr/>
          <a:lstStyle>
            <a:lvl1pPr>
              <a:defRPr sz="4000"/>
            </a:lvl1pPr>
          </a:lstStyle>
          <a:p>
            <a:r>
              <a:rPr lang="en-US" dirty="0"/>
              <a:t>Click to edit Master title style</a:t>
            </a:r>
          </a:p>
        </p:txBody>
      </p:sp>
      <p:sp>
        <p:nvSpPr>
          <p:cNvPr id="4" name="Date Placeholder 3"/>
          <p:cNvSpPr>
            <a:spLocks noGrp="1"/>
          </p:cNvSpPr>
          <p:nvPr>
            <p:ph type="dt" sz="half" idx="10"/>
          </p:nvPr>
        </p:nvSpPr>
        <p:spPr/>
        <p:txBody>
          <a:bodyPr/>
          <a:lstStyle/>
          <a:p>
            <a:fld id="{7796039C-E654-4749-BCBB-BB0EB6B0863D}" type="datetime1">
              <a:t>4/1/2022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p>
        </p:txBody>
      </p:sp>
      <p:sp>
        <p:nvSpPr>
          <p:cNvPr id="8" name="Content Placeholder 7"/>
          <p:cNvSpPr>
            <a:spLocks noGrp="1"/>
          </p:cNvSpPr>
          <p:nvPr>
            <p:ph sz="quarter" idx="13"/>
          </p:nvPr>
        </p:nvSpPr>
        <p:spPr>
          <a:xfrm>
            <a:off x="823496" y="443088"/>
            <a:ext cx="6918424" cy="552592"/>
          </a:xfrm>
          <a:prstGeom prst="rect">
            <a:avLst/>
          </a:prstGeom>
        </p:spPr>
        <p:txBody>
          <a:bodyPr lIns="0" tIns="0" rIns="0" bIns="0">
            <a:noAutofit/>
          </a:bodyPr>
          <a:lstStyle>
            <a:lvl1pPr marL="0" indent="0">
              <a:buFontTx/>
              <a:buNone/>
              <a:defRPr sz="3200" b="0" i="0">
                <a:latin typeface="Avenir LT Std 65 Medium"/>
                <a:cs typeface="Avenir LT Std 65 Medium"/>
              </a:defRPr>
            </a:lvl1pPr>
            <a:lvl2pPr marL="457200" indent="0">
              <a:buFontTx/>
              <a:buNone/>
              <a:defRPr sz="2400" b="0" i="0">
                <a:latin typeface="Avenir LT Std 65 Medium"/>
                <a:cs typeface="Avenir LT Std 65 Medium"/>
              </a:defRPr>
            </a:lvl2pPr>
            <a:lvl3pPr marL="914400" indent="0">
              <a:buFontTx/>
              <a:buNone/>
              <a:defRPr sz="2400" b="0" i="0">
                <a:latin typeface="Avenir LT Std 65 Medium"/>
                <a:cs typeface="Avenir LT Std 65 Medium"/>
              </a:defRPr>
            </a:lvl3pPr>
            <a:lvl4pPr marL="1371600" indent="0">
              <a:buFontTx/>
              <a:buNone/>
              <a:defRPr sz="2400" b="0" i="0">
                <a:latin typeface="Avenir LT Std 65 Medium"/>
                <a:cs typeface="Avenir LT Std 65 Medium"/>
              </a:defRPr>
            </a:lvl4pPr>
            <a:lvl5pPr marL="1828800" indent="0">
              <a:buFontTx/>
              <a:buNone/>
              <a:defRPr sz="2400" b="0" i="0">
                <a:latin typeface="Avenir LT Std 65 Medium"/>
                <a:cs typeface="Avenir LT Std 65 Medium"/>
              </a:defRPr>
            </a:lvl5pPr>
          </a:lstStyle>
          <a:p>
            <a:pPr lvl="0"/>
            <a:r>
              <a:rPr lang="en-US" dirty="0"/>
              <a:t>Click to edit Master text styles</a:t>
            </a:r>
          </a:p>
        </p:txBody>
      </p:sp>
      <p:sp>
        <p:nvSpPr>
          <p:cNvPr id="13" name="Round Same Side Corner Rectangle 12"/>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7356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 Lis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7872" y="1155721"/>
            <a:ext cx="5772478" cy="4525963"/>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83BC2007-1353-874C-890A-38A565474CBD}" type="datetime1">
              <a:t>4/1/2022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p>
        </p:txBody>
      </p:sp>
      <p:sp>
        <p:nvSpPr>
          <p:cNvPr id="9" name="TextBox 8"/>
          <p:cNvSpPr txBox="1"/>
          <p:nvPr userDrawn="1"/>
        </p:nvSpPr>
        <p:spPr>
          <a:xfrm>
            <a:off x="718509" y="498933"/>
            <a:ext cx="3057071" cy="1200329"/>
          </a:xfrm>
          <a:prstGeom prst="rect">
            <a:avLst/>
          </a:prstGeom>
          <a:noFill/>
        </p:spPr>
        <p:txBody>
          <a:bodyPr wrap="square" rtlCol="0">
            <a:spAutoFit/>
          </a:bodyPr>
          <a:lstStyle/>
          <a:p>
            <a:r>
              <a:rPr lang="en-US" sz="3600" b="0" i="0" dirty="0">
                <a:solidFill>
                  <a:srgbClr val="A5062D"/>
                </a:solidFill>
                <a:latin typeface="Avenir LT Std 55 Roman"/>
                <a:cs typeface="Avenir LT Std 55 Roman"/>
              </a:rPr>
              <a:t>Learning</a:t>
            </a:r>
          </a:p>
          <a:p>
            <a:r>
              <a:rPr lang="en-US" sz="3600" b="0" i="0" dirty="0">
                <a:solidFill>
                  <a:srgbClr val="A5062D"/>
                </a:solidFill>
                <a:latin typeface="Avenir LT Std 55 Roman"/>
                <a:cs typeface="Avenir LT Std 55 Roman"/>
              </a:rPr>
              <a:t>Objectives</a:t>
            </a:r>
          </a:p>
        </p:txBody>
      </p:sp>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630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 as Title">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709368" y="1442358"/>
            <a:ext cx="8237605" cy="2968582"/>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0C5AA390-A673-EB4E-A453-B13675E6B463}" type="datetime1">
              <a:t>4/1/2022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p>
        </p:txBody>
      </p:sp>
      <p:sp>
        <p:nvSpPr>
          <p:cNvPr id="7" name="Round Diagonal Corner Rectangle 6"/>
          <p:cNvSpPr/>
          <p:nvPr userDrawn="1"/>
        </p:nvSpPr>
        <p:spPr>
          <a:xfrm>
            <a:off x="431800" y="400049"/>
            <a:ext cx="8515174" cy="74930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0009" y="456058"/>
            <a:ext cx="8229600" cy="804869"/>
          </a:xfrm>
          <a:prstGeom prst="rect">
            <a:avLst/>
          </a:prstGeom>
        </p:spPr>
        <p:txBody>
          <a:bodyPr/>
          <a:lstStyle>
            <a:lvl1pPr>
              <a:defRPr b="0" i="0">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213370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rt ">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hasCustomPrompt="1"/>
          </p:nvPr>
        </p:nvSpPr>
        <p:spPr>
          <a:xfrm>
            <a:off x="740506" y="2675157"/>
            <a:ext cx="8129174" cy="1500187"/>
          </a:xfrm>
          <a:prstGeom prst="rect">
            <a:avLst/>
          </a:prstGeom>
        </p:spPr>
        <p:txBody>
          <a:bodyPr anchor="t">
            <a:normAutofit/>
          </a:bodyPr>
          <a:lstStyle>
            <a:lvl1pPr marL="0" indent="0">
              <a:buFont typeface="Arial"/>
              <a:buNone/>
              <a:defRPr sz="3200">
                <a:solidFill>
                  <a:srgbClr val="1D5F7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C305FE-66AD-1B4D-9666-D3F730D61D8E}" type="datetime1">
              <a:t>4/1/2022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p>
        </p:txBody>
      </p:sp>
      <p:sp>
        <p:nvSpPr>
          <p:cNvPr id="7" name="Round Diagonal Corner Rectangle 6"/>
          <p:cNvSpPr/>
          <p:nvPr userDrawn="1"/>
        </p:nvSpPr>
        <p:spPr>
          <a:xfrm>
            <a:off x="431800" y="1612899"/>
            <a:ext cx="8515174" cy="990603"/>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3185" y="1676401"/>
            <a:ext cx="7772400" cy="927102"/>
          </a:xfrm>
          <a:prstGeom prst="rect">
            <a:avLst/>
          </a:prstGeom>
        </p:spPr>
        <p:txBody>
          <a:bodyPr anchor="t">
            <a:noAutofit/>
          </a:bodyPr>
          <a:lstStyle>
            <a:lvl1pPr algn="l">
              <a:defRPr sz="4400" b="0" i="0" cap="none">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236661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3966718"/>
          </a:xfrm>
          <a:prstGeom prst="rect">
            <a:avLst/>
          </a:prstGeom>
        </p:spPr>
        <p:txBody>
          <a:bodyPr>
            <a:normAutofit/>
          </a:bodyPr>
          <a:lstStyle>
            <a:lvl1pPr marL="514350" indent="-514350">
              <a:buFont typeface="+mj-lt"/>
              <a:buAutoNum type="arabicPeriod"/>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2CB12E37-71E0-3647-8384-93EA51011BAB}" type="datetime1">
              <a:t>4/1/2022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299234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05FC7-8EAB-7045-B6B5-2F2F4F451720}" type="datetime1">
              <a:t>4/1/2022</a:t>
            </a:fld>
            <a:endParaRPr lang="en-US" dirty="0"/>
          </a:p>
        </p:txBody>
      </p:sp>
      <p:sp>
        <p:nvSpPr>
          <p:cNvPr id="5"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8-#</a:t>
            </a:r>
          </a:p>
        </p:txBody>
      </p:sp>
    </p:spTree>
    <p:extLst>
      <p:ext uri="{BB962C8B-B14F-4D97-AF65-F5344CB8AC3E}">
        <p14:creationId xmlns:p14="http://schemas.microsoft.com/office/powerpoint/2010/main" val="263391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2" r:id="rId4"/>
    <p:sldLayoutId id="2147483660" r:id="rId5"/>
    <p:sldLayoutId id="2147483661" r:id="rId6"/>
    <p:sldLayoutId id="2147483651" r:id="rId7"/>
    <p:sldLayoutId id="2147483664" r:id="rId8"/>
  </p:sldLayoutIdLst>
  <p:hf hdr="0" dt="0"/>
  <p:txStyles>
    <p:title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p:titleStyle>
    <p:body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a:xfrm>
            <a:off x="631374" y="2657860"/>
            <a:ext cx="3242126" cy="461665"/>
          </a:xfrm>
        </p:spPr>
        <p:txBody>
          <a:bodyPr/>
          <a:lstStyle/>
          <a:p>
            <a:r>
              <a:rPr lang="en-US" dirty="0"/>
              <a:t>Current Liabilities</a:t>
            </a:r>
          </a:p>
        </p:txBody>
      </p:sp>
      <p:sp>
        <p:nvSpPr>
          <p:cNvPr id="13" name="TextBox 12"/>
          <p:cNvSpPr txBox="1"/>
          <p:nvPr/>
        </p:nvSpPr>
        <p:spPr>
          <a:xfrm>
            <a:off x="1515135" y="3435765"/>
            <a:ext cx="1398255" cy="1938992"/>
          </a:xfrm>
          <a:prstGeom prst="rect">
            <a:avLst/>
          </a:prstGeom>
          <a:noFill/>
        </p:spPr>
        <p:txBody>
          <a:bodyPr wrap="square" rtlCol="0">
            <a:spAutoFit/>
          </a:bodyPr>
          <a:lstStyle/>
          <a:p>
            <a:pPr algn="ctr"/>
            <a:r>
              <a:rPr lang="en-US" sz="12000" dirty="0">
                <a:solidFill>
                  <a:srgbClr val="D49323"/>
                </a:solidFill>
                <a:latin typeface="Avenir LT Std 35 Light"/>
                <a:cs typeface="Avenir LT Std 35 Light"/>
              </a:rPr>
              <a:t>8</a:t>
            </a:r>
          </a:p>
        </p:txBody>
      </p:sp>
      <p:sp>
        <p:nvSpPr>
          <p:cNvPr id="2" name="Footer Placeholder 1"/>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8-</a:t>
            </a:r>
            <a:fld id="{8A048DD7-39B4-434B-ACE7-68CA5B147A05}" type="slidenum">
              <a:rPr lang="en-US" smtClean="0"/>
              <a:t>1</a:t>
            </a:fld>
            <a:endParaRPr lang="en-US" dirty="0"/>
          </a:p>
        </p:txBody>
      </p:sp>
    </p:spTree>
    <p:extLst>
      <p:ext uri="{BB962C8B-B14F-4D97-AF65-F5344CB8AC3E}">
        <p14:creationId xmlns:p14="http://schemas.microsoft.com/office/powerpoint/2010/main" val="242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LO8–2</a:t>
            </a:r>
            <a:r>
              <a:rPr lang="en-US" dirty="0"/>
              <a:t>	Account for notes payable and interest expense.</a:t>
            </a:r>
          </a:p>
        </p:txBody>
      </p:sp>
      <p:sp>
        <p:nvSpPr>
          <p:cNvPr id="4" name="Title 3"/>
          <p:cNvSpPr>
            <a:spLocks noGrp="1"/>
          </p:cNvSpPr>
          <p:nvPr>
            <p:ph type="title"/>
          </p:nvPr>
        </p:nvSpPr>
        <p:spPr/>
        <p:txBody>
          <a:bodyPr/>
          <a:lstStyle/>
          <a:p>
            <a:r>
              <a:rPr lang="en-US" dirty="0"/>
              <a:t>Learning Objective 2</a:t>
            </a:r>
          </a:p>
        </p:txBody>
      </p:sp>
      <p:sp>
        <p:nvSpPr>
          <p:cNvPr id="2" name="Footer Placeholder 1"/>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8-</a:t>
            </a:r>
            <a:fld id="{8A048DD7-39B4-434B-ACE7-68CA5B147A05}" type="slidenum">
              <a:rPr lang="en-US" smtClean="0"/>
              <a:t>10</a:t>
            </a:fld>
            <a:endParaRPr lang="en-US" dirty="0"/>
          </a:p>
        </p:txBody>
      </p:sp>
    </p:spTree>
    <p:extLst>
      <p:ext uri="{BB962C8B-B14F-4D97-AF65-F5344CB8AC3E}">
        <p14:creationId xmlns:p14="http://schemas.microsoft.com/office/powerpoint/2010/main" val="3002213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Payable</a:t>
            </a:r>
          </a:p>
        </p:txBody>
      </p:sp>
      <p:sp>
        <p:nvSpPr>
          <p:cNvPr id="3" name="Content Placeholder 2"/>
          <p:cNvSpPr>
            <a:spLocks noGrp="1"/>
          </p:cNvSpPr>
          <p:nvPr>
            <p:ph idx="1"/>
          </p:nvPr>
        </p:nvSpPr>
        <p:spPr>
          <a:xfrm>
            <a:off x="809150" y="1280160"/>
            <a:ext cx="7955280" cy="2099159"/>
          </a:xfrm>
        </p:spPr>
        <p:txBody>
          <a:bodyPr>
            <a:normAutofit fontScale="92500"/>
          </a:bodyPr>
          <a:lstStyle/>
          <a:p>
            <a:r>
              <a:rPr lang="en-US" sz="3600" dirty="0"/>
              <a:t>Note signed by a firm promising to repay the amount borrowed </a:t>
            </a:r>
            <a:r>
              <a:rPr lang="en-US" sz="3600" b="1" dirty="0"/>
              <a:t>plus interest</a:t>
            </a:r>
          </a:p>
          <a:p>
            <a:r>
              <a:rPr lang="en-US" sz="3600" dirty="0"/>
              <a:t>Interest on notes is calculated as:</a:t>
            </a:r>
          </a:p>
          <a:p>
            <a:endParaRPr lang="en-US" dirty="0"/>
          </a:p>
        </p:txBody>
      </p:sp>
      <p:sp>
        <p:nvSpPr>
          <p:cNvPr id="4" name="AutoShape 16"/>
          <p:cNvSpPr>
            <a:spLocks noChangeArrowheads="1"/>
          </p:cNvSpPr>
          <p:nvPr/>
        </p:nvSpPr>
        <p:spPr bwMode="auto">
          <a:xfrm>
            <a:off x="1251947" y="3164573"/>
            <a:ext cx="1371600" cy="838200"/>
          </a:xfrm>
          <a:prstGeom prst="roundRect">
            <a:avLst>
              <a:gd name="adj" fmla="val 16667"/>
            </a:avLst>
          </a:prstGeom>
          <a:solidFill>
            <a:schemeClr val="bg1"/>
          </a:solidFill>
          <a:ln w="38100" algn="ctr">
            <a:solidFill>
              <a:srgbClr val="002060"/>
            </a:solidFill>
            <a:round/>
            <a:headEnd/>
            <a:tailEnd/>
          </a:ln>
          <a:effectLst>
            <a:outerShdw blurRad="63500" sx="102000" sy="102000" algn="ctr" rotWithShape="0">
              <a:prstClr val="black">
                <a:alpha val="40000"/>
              </a:prstClr>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dirty="0">
                <a:solidFill>
                  <a:schemeClr val="tx2"/>
                </a:solidFill>
                <a:effectLst/>
                <a:uLnTx/>
                <a:uFillTx/>
                <a:latin typeface="Arial" charset="0"/>
              </a:rPr>
              <a:t>Interest</a:t>
            </a:r>
          </a:p>
        </p:txBody>
      </p:sp>
      <p:sp>
        <p:nvSpPr>
          <p:cNvPr id="5" name="AutoShape 17"/>
          <p:cNvSpPr>
            <a:spLocks noChangeArrowheads="1"/>
          </p:cNvSpPr>
          <p:nvPr/>
        </p:nvSpPr>
        <p:spPr bwMode="auto">
          <a:xfrm>
            <a:off x="3139941" y="3126473"/>
            <a:ext cx="1188720" cy="838200"/>
          </a:xfrm>
          <a:prstGeom prst="roundRect">
            <a:avLst>
              <a:gd name="adj" fmla="val 16667"/>
            </a:avLst>
          </a:prstGeom>
          <a:solidFill>
            <a:schemeClr val="tx2">
              <a:lumMod val="75000"/>
            </a:schemeClr>
          </a:solidFill>
          <a:ln w="9525" algn="ctr">
            <a:solidFill>
              <a:srgbClr val="000000"/>
            </a:solidFill>
            <a:round/>
            <a:headEnd/>
            <a:tailEnd/>
          </a:ln>
          <a:effectLst>
            <a:outerShdw blurRad="63500" sx="102000" sy="102000" algn="ctr" rotWithShape="0">
              <a:prstClr val="black">
                <a:alpha val="40000"/>
              </a:prstClr>
            </a:outerShdw>
          </a:effectLst>
        </p:spPr>
        <p:txBody>
          <a:bodyPr wrap="none" anchor="ctr"/>
          <a:lstStyle/>
          <a:p>
            <a:pPr algn="ctr" eaLnBrk="0" fontAlgn="base" hangingPunct="0">
              <a:spcBef>
                <a:spcPct val="0"/>
              </a:spcBef>
              <a:spcAft>
                <a:spcPct val="0"/>
              </a:spcAft>
              <a:defRPr/>
            </a:pPr>
            <a:r>
              <a:rPr lang="en-US" sz="2400" kern="0" dirty="0">
                <a:solidFill>
                  <a:srgbClr val="FFFFFF"/>
                </a:solidFill>
                <a:latin typeface="Arial" charset="0"/>
              </a:rPr>
              <a:t>Face </a:t>
            </a:r>
          </a:p>
          <a:p>
            <a:pPr algn="ctr" eaLnBrk="0" fontAlgn="base" hangingPunct="0">
              <a:spcBef>
                <a:spcPct val="0"/>
              </a:spcBef>
              <a:spcAft>
                <a:spcPct val="0"/>
              </a:spcAft>
              <a:defRPr/>
            </a:pPr>
            <a:r>
              <a:rPr lang="en-US" sz="2400" kern="0" dirty="0">
                <a:solidFill>
                  <a:srgbClr val="FFFFFF"/>
                </a:solidFill>
                <a:latin typeface="Arial" charset="0"/>
              </a:rPr>
              <a:t>value</a:t>
            </a:r>
          </a:p>
        </p:txBody>
      </p:sp>
      <p:sp>
        <p:nvSpPr>
          <p:cNvPr id="6" name="AutoShape 19"/>
          <p:cNvSpPr>
            <a:spLocks noChangeArrowheads="1"/>
          </p:cNvSpPr>
          <p:nvPr/>
        </p:nvSpPr>
        <p:spPr bwMode="auto">
          <a:xfrm>
            <a:off x="4895824" y="3151329"/>
            <a:ext cx="1828800" cy="838200"/>
          </a:xfrm>
          <a:prstGeom prst="roundRect">
            <a:avLst>
              <a:gd name="adj" fmla="val 16667"/>
            </a:avLst>
          </a:prstGeom>
          <a:solidFill>
            <a:schemeClr val="tx2">
              <a:lumMod val="75000"/>
            </a:schemeClr>
          </a:solidFill>
          <a:ln w="9525" algn="ctr">
            <a:solidFill>
              <a:srgbClr val="000000"/>
            </a:solidFill>
            <a:round/>
            <a:headEnd/>
            <a:tailEnd/>
          </a:ln>
          <a:effectLst>
            <a:outerShdw blurRad="63500" sx="102000" sy="102000" algn="ctr" rotWithShape="0">
              <a:prstClr val="black">
                <a:alpha val="40000"/>
              </a:prstClr>
            </a:outerShdw>
          </a:effectLst>
        </p:spPr>
        <p:txBody>
          <a:bodyPr wrap="none" anchor="ctr"/>
          <a:lstStyle/>
          <a:p>
            <a:pPr algn="ctr" eaLnBrk="0" fontAlgn="base" hangingPunct="0">
              <a:spcBef>
                <a:spcPct val="0"/>
              </a:spcBef>
              <a:spcAft>
                <a:spcPct val="0"/>
              </a:spcAft>
              <a:defRPr/>
            </a:pPr>
            <a:r>
              <a:rPr lang="en-US" sz="2400" kern="0" dirty="0">
                <a:solidFill>
                  <a:srgbClr val="FFFFFF"/>
                </a:solidFill>
                <a:latin typeface="Arial" charset="0"/>
              </a:rPr>
              <a:t>Annual</a:t>
            </a:r>
          </a:p>
          <a:p>
            <a:pPr algn="ctr" eaLnBrk="0" fontAlgn="base" hangingPunct="0">
              <a:spcBef>
                <a:spcPct val="0"/>
              </a:spcBef>
              <a:spcAft>
                <a:spcPct val="0"/>
              </a:spcAft>
              <a:defRPr/>
            </a:pPr>
            <a:r>
              <a:rPr lang="en-US" sz="2400" kern="0" dirty="0">
                <a:solidFill>
                  <a:srgbClr val="FFFFFF"/>
                </a:solidFill>
                <a:latin typeface="Arial" charset="0"/>
              </a:rPr>
              <a:t>interest rate </a:t>
            </a:r>
          </a:p>
        </p:txBody>
      </p:sp>
      <p:sp>
        <p:nvSpPr>
          <p:cNvPr id="7" name="Text Box 35"/>
          <p:cNvSpPr txBox="1">
            <a:spLocks noChangeArrowheads="1"/>
          </p:cNvSpPr>
          <p:nvPr/>
        </p:nvSpPr>
        <p:spPr bwMode="auto">
          <a:xfrm>
            <a:off x="4427142" y="3355073"/>
            <a:ext cx="381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20000"/>
              </a:spcBef>
              <a:spcAft>
                <a:spcPct val="0"/>
              </a:spcAft>
              <a:buClr>
                <a:schemeClr val="tx1"/>
              </a:buClr>
              <a:buSzPct val="70000"/>
              <a:defRPr sz="2200">
                <a:solidFill>
                  <a:schemeClr val="tx1"/>
                </a:solidFill>
                <a:latin typeface="Arial" charset="0"/>
              </a:defRPr>
            </a:lvl6pPr>
            <a:lvl7pPr marL="2971800" indent="-228600" eaLnBrk="0" fontAlgn="base" hangingPunct="0">
              <a:spcBef>
                <a:spcPct val="20000"/>
              </a:spcBef>
              <a:spcAft>
                <a:spcPct val="0"/>
              </a:spcAft>
              <a:buClr>
                <a:schemeClr val="tx1"/>
              </a:buClr>
              <a:buSzPct val="70000"/>
              <a:defRPr sz="2200">
                <a:solidFill>
                  <a:schemeClr val="tx1"/>
                </a:solidFill>
                <a:latin typeface="Arial" charset="0"/>
              </a:defRPr>
            </a:lvl7pPr>
            <a:lvl8pPr marL="3429000" indent="-228600" eaLnBrk="0" fontAlgn="base" hangingPunct="0">
              <a:spcBef>
                <a:spcPct val="20000"/>
              </a:spcBef>
              <a:spcAft>
                <a:spcPct val="0"/>
              </a:spcAft>
              <a:buClr>
                <a:schemeClr val="tx1"/>
              </a:buClr>
              <a:buSzPct val="70000"/>
              <a:defRPr sz="2200">
                <a:solidFill>
                  <a:schemeClr val="tx1"/>
                </a:solidFill>
                <a:latin typeface="Arial" charset="0"/>
              </a:defRPr>
            </a:lvl8pPr>
            <a:lvl9pPr marL="3886200" indent="-228600" eaLnBrk="0" fontAlgn="base" hangingPunct="0">
              <a:spcBef>
                <a:spcPct val="20000"/>
              </a:spcBef>
              <a:spcAft>
                <a:spcPct val="0"/>
              </a:spcAft>
              <a:buClr>
                <a:schemeClr val="tx1"/>
              </a:buClr>
              <a:buSzPct val="70000"/>
              <a:defRPr sz="2200">
                <a:solidFill>
                  <a:schemeClr val="tx1"/>
                </a:solidFill>
                <a:latin typeface="Arial"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lang="en-US" sz="2400" b="1" kern="0" dirty="0">
                <a:solidFill>
                  <a:schemeClr val="tx2"/>
                </a:solidFill>
              </a:rPr>
              <a:t>×</a:t>
            </a:r>
            <a:endParaRPr kumimoji="0" lang="en-US" sz="2400" b="1" i="0" u="none" strike="noStrike" kern="0" cap="none" spc="0" normalizeH="0" baseline="0" noProof="0" dirty="0">
              <a:ln>
                <a:noFill/>
              </a:ln>
              <a:solidFill>
                <a:schemeClr val="tx2"/>
              </a:solidFill>
              <a:effectLst/>
              <a:uLnTx/>
              <a:uFillTx/>
              <a:latin typeface="Arial" charset="0"/>
            </a:endParaRPr>
          </a:p>
        </p:txBody>
      </p:sp>
      <p:sp>
        <p:nvSpPr>
          <p:cNvPr id="8" name="Text Box 39"/>
          <p:cNvSpPr txBox="1">
            <a:spLocks noChangeArrowheads="1"/>
          </p:cNvSpPr>
          <p:nvPr/>
        </p:nvSpPr>
        <p:spPr bwMode="auto">
          <a:xfrm>
            <a:off x="2710555" y="3355073"/>
            <a:ext cx="38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20000"/>
              </a:spcBef>
              <a:spcAft>
                <a:spcPct val="0"/>
              </a:spcAft>
              <a:buClr>
                <a:schemeClr val="tx1"/>
              </a:buClr>
              <a:buSzPct val="70000"/>
              <a:defRPr sz="2200">
                <a:solidFill>
                  <a:schemeClr val="tx1"/>
                </a:solidFill>
                <a:latin typeface="Arial" charset="0"/>
              </a:defRPr>
            </a:lvl6pPr>
            <a:lvl7pPr marL="2971800" indent="-228600" eaLnBrk="0" fontAlgn="base" hangingPunct="0">
              <a:spcBef>
                <a:spcPct val="20000"/>
              </a:spcBef>
              <a:spcAft>
                <a:spcPct val="0"/>
              </a:spcAft>
              <a:buClr>
                <a:schemeClr val="tx1"/>
              </a:buClr>
              <a:buSzPct val="70000"/>
              <a:defRPr sz="2200">
                <a:solidFill>
                  <a:schemeClr val="tx1"/>
                </a:solidFill>
                <a:latin typeface="Arial" charset="0"/>
              </a:defRPr>
            </a:lvl7pPr>
            <a:lvl8pPr marL="3429000" indent="-228600" eaLnBrk="0" fontAlgn="base" hangingPunct="0">
              <a:spcBef>
                <a:spcPct val="20000"/>
              </a:spcBef>
              <a:spcAft>
                <a:spcPct val="0"/>
              </a:spcAft>
              <a:buClr>
                <a:schemeClr val="tx1"/>
              </a:buClr>
              <a:buSzPct val="70000"/>
              <a:defRPr sz="2200">
                <a:solidFill>
                  <a:schemeClr val="tx1"/>
                </a:solidFill>
                <a:latin typeface="Arial" charset="0"/>
              </a:defRPr>
            </a:lvl8pPr>
            <a:lvl9pPr marL="3886200" indent="-228600" eaLnBrk="0" fontAlgn="base" hangingPunct="0">
              <a:spcBef>
                <a:spcPct val="20000"/>
              </a:spcBef>
              <a:spcAft>
                <a:spcPct val="0"/>
              </a:spcAft>
              <a:buClr>
                <a:schemeClr val="tx1"/>
              </a:buClr>
              <a:buSzPct val="70000"/>
              <a:defRPr sz="2200">
                <a:solidFill>
                  <a:schemeClr val="tx1"/>
                </a:solidFill>
                <a:latin typeface="Arial" charset="0"/>
              </a:defRPr>
            </a:lvl9pPr>
          </a:lstStyle>
          <a:p>
            <a:pPr fontAlgn="base">
              <a:spcBef>
                <a:spcPct val="50000"/>
              </a:spcBef>
              <a:spcAft>
                <a:spcPct val="0"/>
              </a:spcAft>
            </a:pPr>
            <a:r>
              <a:rPr lang="en-US" sz="2400" b="1" dirty="0">
                <a:solidFill>
                  <a:schemeClr val="tx2"/>
                </a:solidFill>
                <a:cs typeface="Arial" charset="0"/>
              </a:rPr>
              <a:t>=</a:t>
            </a:r>
          </a:p>
        </p:txBody>
      </p:sp>
      <p:sp>
        <p:nvSpPr>
          <p:cNvPr id="9" name="AutoShape 19"/>
          <p:cNvSpPr>
            <a:spLocks noChangeArrowheads="1"/>
          </p:cNvSpPr>
          <p:nvPr/>
        </p:nvSpPr>
        <p:spPr bwMode="auto">
          <a:xfrm>
            <a:off x="7226474" y="3164573"/>
            <a:ext cx="1737360" cy="838200"/>
          </a:xfrm>
          <a:prstGeom prst="roundRect">
            <a:avLst>
              <a:gd name="adj" fmla="val 16667"/>
            </a:avLst>
          </a:prstGeom>
          <a:solidFill>
            <a:schemeClr val="tx2">
              <a:lumMod val="75000"/>
            </a:schemeClr>
          </a:solidFill>
          <a:ln w="9525" algn="ctr">
            <a:solidFill>
              <a:srgbClr val="000000"/>
            </a:solidFill>
            <a:round/>
            <a:headEnd/>
            <a:tailEnd/>
          </a:ln>
          <a:effectLst>
            <a:outerShdw blurRad="63500" sx="102000" sy="102000" algn="ctr" rotWithShape="0">
              <a:prstClr val="black">
                <a:alpha val="40000"/>
              </a:prstClr>
            </a:outerShdw>
          </a:effectLst>
        </p:spPr>
        <p:txBody>
          <a:bodyPr wrap="none" anchor="ctr"/>
          <a:lstStyle/>
          <a:p>
            <a:pPr algn="ctr" eaLnBrk="0" fontAlgn="base" hangingPunct="0">
              <a:spcBef>
                <a:spcPct val="0"/>
              </a:spcBef>
              <a:spcAft>
                <a:spcPct val="0"/>
              </a:spcAft>
              <a:defRPr/>
            </a:pPr>
            <a:r>
              <a:rPr lang="en-US" sz="2400" kern="0" dirty="0">
                <a:solidFill>
                  <a:srgbClr val="FFFFFF"/>
                </a:solidFill>
                <a:latin typeface="Arial" charset="0"/>
              </a:rPr>
              <a:t>Fraction</a:t>
            </a:r>
          </a:p>
          <a:p>
            <a:pPr algn="ctr" eaLnBrk="0" fontAlgn="base" hangingPunct="0">
              <a:spcBef>
                <a:spcPct val="0"/>
              </a:spcBef>
              <a:spcAft>
                <a:spcPct val="0"/>
              </a:spcAft>
              <a:defRPr/>
            </a:pPr>
            <a:r>
              <a:rPr lang="en-US" sz="2400" kern="0" dirty="0">
                <a:solidFill>
                  <a:srgbClr val="FFFFFF"/>
                </a:solidFill>
                <a:latin typeface="Arial" charset="0"/>
              </a:rPr>
              <a:t>of the year</a:t>
            </a:r>
          </a:p>
        </p:txBody>
      </p:sp>
      <p:sp>
        <p:nvSpPr>
          <p:cNvPr id="10" name="Text Box 35"/>
          <p:cNvSpPr txBox="1">
            <a:spLocks noChangeArrowheads="1"/>
          </p:cNvSpPr>
          <p:nvPr/>
        </p:nvSpPr>
        <p:spPr bwMode="auto">
          <a:xfrm>
            <a:off x="6795370" y="3390010"/>
            <a:ext cx="381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20000"/>
              </a:spcBef>
              <a:spcAft>
                <a:spcPct val="0"/>
              </a:spcAft>
              <a:buClr>
                <a:schemeClr val="tx1"/>
              </a:buClr>
              <a:buSzPct val="70000"/>
              <a:defRPr sz="2200">
                <a:solidFill>
                  <a:schemeClr val="tx1"/>
                </a:solidFill>
                <a:latin typeface="Arial" charset="0"/>
              </a:defRPr>
            </a:lvl6pPr>
            <a:lvl7pPr marL="2971800" indent="-228600" eaLnBrk="0" fontAlgn="base" hangingPunct="0">
              <a:spcBef>
                <a:spcPct val="20000"/>
              </a:spcBef>
              <a:spcAft>
                <a:spcPct val="0"/>
              </a:spcAft>
              <a:buClr>
                <a:schemeClr val="tx1"/>
              </a:buClr>
              <a:buSzPct val="70000"/>
              <a:defRPr sz="2200">
                <a:solidFill>
                  <a:schemeClr val="tx1"/>
                </a:solidFill>
                <a:latin typeface="Arial" charset="0"/>
              </a:defRPr>
            </a:lvl7pPr>
            <a:lvl8pPr marL="3429000" indent="-228600" eaLnBrk="0" fontAlgn="base" hangingPunct="0">
              <a:spcBef>
                <a:spcPct val="20000"/>
              </a:spcBef>
              <a:spcAft>
                <a:spcPct val="0"/>
              </a:spcAft>
              <a:buClr>
                <a:schemeClr val="tx1"/>
              </a:buClr>
              <a:buSzPct val="70000"/>
              <a:defRPr sz="2200">
                <a:solidFill>
                  <a:schemeClr val="tx1"/>
                </a:solidFill>
                <a:latin typeface="Arial" charset="0"/>
              </a:defRPr>
            </a:lvl8pPr>
            <a:lvl9pPr marL="3886200" indent="-228600" eaLnBrk="0" fontAlgn="base" hangingPunct="0">
              <a:spcBef>
                <a:spcPct val="20000"/>
              </a:spcBef>
              <a:spcAft>
                <a:spcPct val="0"/>
              </a:spcAft>
              <a:buClr>
                <a:schemeClr val="tx1"/>
              </a:buClr>
              <a:buSzPct val="70000"/>
              <a:defRPr sz="2200">
                <a:solidFill>
                  <a:schemeClr val="tx1"/>
                </a:solidFill>
                <a:latin typeface="Arial"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lang="en-US" sz="2400" b="1" kern="0" dirty="0">
                <a:solidFill>
                  <a:schemeClr val="tx2"/>
                </a:solidFill>
              </a:rPr>
              <a:t>×</a:t>
            </a:r>
            <a:endParaRPr kumimoji="0" lang="en-US" sz="2400" b="1" i="0" u="none" strike="noStrike" kern="0" cap="none" spc="0" normalizeH="0" baseline="0" noProof="0" dirty="0">
              <a:ln>
                <a:noFill/>
              </a:ln>
              <a:solidFill>
                <a:schemeClr val="tx2"/>
              </a:solidFill>
              <a:effectLst/>
              <a:uLnTx/>
              <a:uFillTx/>
              <a:latin typeface="Arial" charset="0"/>
            </a:endParaRPr>
          </a:p>
        </p:txBody>
      </p:sp>
      <p:sp>
        <p:nvSpPr>
          <p:cNvPr id="12" name="Footer Placeholder 11"/>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13" name="Slide Number Placeholder 12"/>
          <p:cNvSpPr>
            <a:spLocks noGrp="1"/>
          </p:cNvSpPr>
          <p:nvPr>
            <p:ph type="sldNum" sz="quarter" idx="12"/>
          </p:nvPr>
        </p:nvSpPr>
        <p:spPr/>
        <p:txBody>
          <a:bodyPr/>
          <a:lstStyle/>
          <a:p>
            <a:r>
              <a:rPr lang="en-US" dirty="0"/>
              <a:t>8-</a:t>
            </a:r>
            <a:fld id="{8A048DD7-39B4-434B-ACE7-68CA5B147A05}" type="slidenum">
              <a:rPr lang="en-US" smtClean="0"/>
              <a:t>11</a:t>
            </a:fld>
            <a:endParaRPr lang="en-US" dirty="0"/>
          </a:p>
        </p:txBody>
      </p:sp>
    </p:spTree>
    <p:extLst>
      <p:ext uri="{BB962C8B-B14F-4D97-AF65-F5344CB8AC3E}">
        <p14:creationId xmlns:p14="http://schemas.microsoft.com/office/powerpoint/2010/main" val="339389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p:bldP spid="8" grpId="0"/>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Notes Payable</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8-</a:t>
            </a:r>
            <a:fld id="{8A048DD7-39B4-434B-ACE7-68CA5B147A05}" type="slidenum">
              <a:rPr lang="en-US" smtClean="0"/>
              <a:t>12</a:t>
            </a:fld>
            <a:endParaRPr lang="en-US" dirty="0"/>
          </a:p>
        </p:txBody>
      </p:sp>
      <p:sp>
        <p:nvSpPr>
          <p:cNvPr id="3" name="Rectangle 2"/>
          <p:cNvSpPr/>
          <p:nvPr/>
        </p:nvSpPr>
        <p:spPr>
          <a:xfrm>
            <a:off x="964316" y="1316149"/>
            <a:ext cx="7955280" cy="3108543"/>
          </a:xfrm>
          <a:prstGeom prst="rect">
            <a:avLst/>
          </a:prstGeom>
        </p:spPr>
        <p:txBody>
          <a:bodyPr wrap="square">
            <a:spAutoFit/>
          </a:bodyPr>
          <a:lstStyle/>
          <a:p>
            <a:pPr marL="457200" indent="-457200">
              <a:buFont typeface="Arial" panose="020B0604020202020204" pitchFamily="34" charset="0"/>
              <a:buChar char="•"/>
            </a:pPr>
            <a:r>
              <a:rPr lang="en-US" sz="2800" dirty="0">
                <a:solidFill>
                  <a:srgbClr val="1D5F76"/>
                </a:solidFill>
              </a:rPr>
              <a:t>Southwest Airlines borrows $100,000 from Bank of America on September 1, 2024, signing a 6%, six-month note for the amount borrowed plus accrued interest due six months later on March 1, 2025. </a:t>
            </a:r>
          </a:p>
          <a:p>
            <a:pPr marL="457200" indent="-457200">
              <a:buFont typeface="Arial" panose="020B0604020202020204" pitchFamily="34" charset="0"/>
              <a:buChar char="•"/>
            </a:pPr>
            <a:r>
              <a:rPr lang="en-US" sz="2800" dirty="0">
                <a:solidFill>
                  <a:srgbClr val="1D5F76"/>
                </a:solidFill>
              </a:rPr>
              <a:t>On September 1, 2024, Southwest will receive $100,000 in cash and record the following:</a:t>
            </a:r>
          </a:p>
        </p:txBody>
      </p:sp>
      <p:sp>
        <p:nvSpPr>
          <p:cNvPr id="18" name="Rectangle 17"/>
          <p:cNvSpPr/>
          <p:nvPr/>
        </p:nvSpPr>
        <p:spPr>
          <a:xfrm>
            <a:off x="876671" y="4535002"/>
            <a:ext cx="8045078" cy="174001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9" name="TextBox 18"/>
          <p:cNvSpPr txBox="1">
            <a:spLocks noChangeArrowheads="1"/>
          </p:cNvSpPr>
          <p:nvPr/>
        </p:nvSpPr>
        <p:spPr bwMode="auto">
          <a:xfrm>
            <a:off x="1085507" y="4635210"/>
            <a:ext cx="7677510" cy="461665"/>
          </a:xfrm>
          <a:prstGeom prst="rect">
            <a:avLst/>
          </a:prstGeom>
          <a:noFill/>
          <a:ln w="9525">
            <a:noFill/>
            <a:miter lim="800000"/>
            <a:headEnd/>
            <a:tailEnd/>
          </a:ln>
        </p:spPr>
        <p:txBody>
          <a:bodyPr wrap="square">
            <a:spAutoFit/>
          </a:bodyPr>
          <a:lstStyle/>
          <a:p>
            <a:r>
              <a:rPr lang="en-US" sz="2400" dirty="0">
                <a:latin typeface="Calibri" pitchFamily="34" charset="0"/>
              </a:rPr>
              <a:t>September 1, 2024</a:t>
            </a:r>
            <a:r>
              <a:rPr lang="en-US" sz="2400" b="1" dirty="0">
                <a:latin typeface="Calibri" pitchFamily="34" charset="0"/>
              </a:rPr>
              <a:t>						</a:t>
            </a:r>
            <a:r>
              <a:rPr lang="en-US" sz="2400" dirty="0">
                <a:latin typeface="Calibri" pitchFamily="34" charset="0"/>
              </a:rPr>
              <a:t>Debit		Credit</a:t>
            </a:r>
            <a:endParaRPr lang="en-US" sz="2400" dirty="0"/>
          </a:p>
        </p:txBody>
      </p:sp>
      <p:sp>
        <p:nvSpPr>
          <p:cNvPr id="20" name="TextBox 19"/>
          <p:cNvSpPr txBox="1">
            <a:spLocks noChangeArrowheads="1"/>
          </p:cNvSpPr>
          <p:nvPr/>
        </p:nvSpPr>
        <p:spPr bwMode="auto">
          <a:xfrm>
            <a:off x="1153722" y="5081257"/>
            <a:ext cx="7677510" cy="1200329"/>
          </a:xfrm>
          <a:prstGeom prst="rect">
            <a:avLst/>
          </a:prstGeom>
          <a:noFill/>
          <a:ln w="9525">
            <a:noFill/>
            <a:miter lim="800000"/>
            <a:headEnd/>
            <a:tailEnd/>
          </a:ln>
        </p:spPr>
        <p:txBody>
          <a:bodyPr wrap="square">
            <a:spAutoFit/>
          </a:bodyPr>
          <a:lstStyle/>
          <a:p>
            <a:r>
              <a:rPr lang="en-US" sz="2400" b="1" dirty="0">
                <a:latin typeface="Calibri" pitchFamily="34" charset="0"/>
              </a:rPr>
              <a:t>Cash </a:t>
            </a:r>
            <a:r>
              <a:rPr lang="en-US" sz="2400" dirty="0">
                <a:latin typeface="Calibri" pitchFamily="34" charset="0"/>
              </a:rPr>
              <a:t>………………………………………….</a:t>
            </a:r>
            <a:r>
              <a:rPr lang="en-US" sz="2400" b="1" dirty="0">
                <a:latin typeface="Calibri" pitchFamily="34" charset="0"/>
              </a:rPr>
              <a:t>	     100,000 </a:t>
            </a:r>
          </a:p>
          <a:p>
            <a:r>
              <a:rPr lang="en-US" sz="2400" b="1" dirty="0">
                <a:latin typeface="Calibri" pitchFamily="34" charset="0"/>
              </a:rPr>
              <a:t>	Notes Payable </a:t>
            </a:r>
            <a:r>
              <a:rPr lang="en-US" sz="2400" dirty="0">
                <a:latin typeface="Calibri" pitchFamily="34" charset="0"/>
              </a:rPr>
              <a:t>……………..........	</a:t>
            </a:r>
            <a:r>
              <a:rPr lang="en-US" sz="2400" b="1" dirty="0">
                <a:latin typeface="Calibri" pitchFamily="34" charset="0"/>
              </a:rPr>
              <a:t> 			     100,000</a:t>
            </a:r>
          </a:p>
          <a:p>
            <a:r>
              <a:rPr lang="en-US" sz="2400" i="1" dirty="0">
                <a:latin typeface="Calibri" pitchFamily="34" charset="0"/>
              </a:rPr>
              <a:t>	</a:t>
            </a:r>
            <a:r>
              <a:rPr lang="en-US" sz="2000" i="1" dirty="0">
                <a:latin typeface="Calibri" pitchFamily="34" charset="0"/>
              </a:rPr>
              <a:t>(Issue notes payable)</a:t>
            </a:r>
            <a:r>
              <a:rPr lang="en-US" sz="2000" b="1" dirty="0">
                <a:latin typeface="Calibri" pitchFamily="34" charset="0"/>
              </a:rPr>
              <a:t>	</a:t>
            </a:r>
            <a:endParaRPr lang="en-US" sz="2000" b="1" u="sng" dirty="0"/>
          </a:p>
        </p:txBody>
      </p:sp>
      <p:cxnSp>
        <p:nvCxnSpPr>
          <p:cNvPr id="21" name="Straight Connector 20"/>
          <p:cNvCxnSpPr/>
          <p:nvPr/>
        </p:nvCxnSpPr>
        <p:spPr>
          <a:xfrm>
            <a:off x="6143750" y="5060249"/>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538440" y="5062952"/>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1153722" y="5060249"/>
            <a:ext cx="2362884" cy="270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42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507" y="429768"/>
            <a:ext cx="8229600" cy="1143000"/>
          </a:xfrm>
        </p:spPr>
        <p:txBody>
          <a:bodyPr>
            <a:noAutofit/>
          </a:bodyPr>
          <a:lstStyle/>
          <a:p>
            <a:pPr>
              <a:lnSpc>
                <a:spcPct val="90000"/>
              </a:lnSpc>
            </a:pPr>
            <a:r>
              <a:rPr lang="en-US" dirty="0"/>
              <a:t>Recording Interest Payable</a:t>
            </a:r>
          </a:p>
        </p:txBody>
      </p:sp>
      <p:sp>
        <p:nvSpPr>
          <p:cNvPr id="3" name="Content Placeholder 2"/>
          <p:cNvSpPr>
            <a:spLocks noGrp="1"/>
          </p:cNvSpPr>
          <p:nvPr>
            <p:ph idx="1"/>
          </p:nvPr>
        </p:nvSpPr>
        <p:spPr>
          <a:xfrm>
            <a:off x="812788" y="1280159"/>
            <a:ext cx="7955280" cy="3487797"/>
          </a:xfrm>
        </p:spPr>
        <p:txBody>
          <a:bodyPr>
            <a:noAutofit/>
          </a:bodyPr>
          <a:lstStyle/>
          <a:p>
            <a:r>
              <a:rPr lang="en-US" sz="2600" dirty="0"/>
              <a:t>Interest incurred for the six-month period of the note equals: </a:t>
            </a:r>
            <a:r>
              <a:rPr lang="en-US" sz="2600" b="1" dirty="0"/>
              <a:t>$100,000 x 6% x 6/12 = $3,000</a:t>
            </a:r>
            <a:r>
              <a:rPr lang="en-US" sz="2600" dirty="0"/>
              <a:t>.</a:t>
            </a:r>
            <a:endParaRPr lang="en-US" sz="2600" b="1" dirty="0"/>
          </a:p>
          <a:p>
            <a:r>
              <a:rPr lang="en-US" sz="2600" dirty="0"/>
              <a:t>Southwest’s reporting period ends on December 31. As such, the company reports the four months’ interest incurred during 2024 in its 2024 financial statements.</a:t>
            </a:r>
          </a:p>
          <a:p>
            <a:r>
              <a:rPr lang="en-US" sz="2600" dirty="0"/>
              <a:t>Interest incurred for that four-month period is: </a:t>
            </a:r>
            <a:r>
              <a:rPr lang="en-US" sz="2600" b="1" dirty="0"/>
              <a:t>$100,000 x 6% x 4/12 = $2,000</a:t>
            </a:r>
            <a:r>
              <a:rPr lang="en-US" sz="2600" dirty="0"/>
              <a:t>.</a:t>
            </a:r>
          </a:p>
          <a:p>
            <a:r>
              <a:rPr lang="en-US" sz="2600" dirty="0"/>
              <a:t>The adjusting entry </a:t>
            </a:r>
            <a:r>
              <a:rPr lang="en-US" sz="2800" dirty="0"/>
              <a:t>to record interest is:</a:t>
            </a:r>
          </a:p>
        </p:txBody>
      </p:sp>
      <p:sp>
        <p:nvSpPr>
          <p:cNvPr id="4" name="Footer Placeholder 3"/>
          <p:cNvSpPr>
            <a:spLocks noGrp="1"/>
          </p:cNvSpPr>
          <p:nvPr>
            <p:ph type="ftr" sz="quarter" idx="11"/>
          </p:nvPr>
        </p:nvSpPr>
        <p:spPr/>
        <p:txBody>
          <a:bodyPr/>
          <a:lstStyle/>
          <a:p>
            <a:r>
              <a:rPr lang="en-US" dirty="0"/>
              <a:t>Copyright ©2025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13</a:t>
            </a:fld>
            <a:endParaRPr lang="en-US" dirty="0"/>
          </a:p>
        </p:txBody>
      </p:sp>
      <p:sp>
        <p:nvSpPr>
          <p:cNvPr id="30" name="Rectangle 29"/>
          <p:cNvSpPr/>
          <p:nvPr/>
        </p:nvSpPr>
        <p:spPr>
          <a:xfrm>
            <a:off x="903230" y="4813894"/>
            <a:ext cx="8045078" cy="146171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1" name="TextBox 30"/>
          <p:cNvSpPr txBox="1">
            <a:spLocks noChangeArrowheads="1"/>
          </p:cNvSpPr>
          <p:nvPr/>
        </p:nvSpPr>
        <p:spPr bwMode="auto">
          <a:xfrm>
            <a:off x="1019631" y="4813894"/>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December 31, 2024</a:t>
            </a:r>
            <a:r>
              <a:rPr lang="en-US" sz="2000" b="1" dirty="0">
                <a:latin typeface="Calibri" pitchFamily="34" charset="0"/>
              </a:rPr>
              <a:t>							</a:t>
            </a:r>
            <a:r>
              <a:rPr lang="en-US" sz="2000" dirty="0">
                <a:latin typeface="Calibri" pitchFamily="34" charset="0"/>
              </a:rPr>
              <a:t>Debit		Credit</a:t>
            </a:r>
            <a:endParaRPr lang="en-US" sz="2000" dirty="0"/>
          </a:p>
        </p:txBody>
      </p:sp>
      <p:sp>
        <p:nvSpPr>
          <p:cNvPr id="32" name="TextBox 31"/>
          <p:cNvSpPr txBox="1">
            <a:spLocks noChangeArrowheads="1"/>
          </p:cNvSpPr>
          <p:nvPr/>
        </p:nvSpPr>
        <p:spPr bwMode="auto">
          <a:xfrm>
            <a:off x="1087846" y="5259941"/>
            <a:ext cx="7677510" cy="1015663"/>
          </a:xfrm>
          <a:prstGeom prst="rect">
            <a:avLst/>
          </a:prstGeom>
          <a:noFill/>
          <a:ln w="9525">
            <a:noFill/>
            <a:miter lim="800000"/>
            <a:headEnd/>
            <a:tailEnd/>
          </a:ln>
        </p:spPr>
        <p:txBody>
          <a:bodyPr wrap="square">
            <a:spAutoFit/>
          </a:bodyPr>
          <a:lstStyle/>
          <a:p>
            <a:r>
              <a:rPr lang="en-US" sz="2000" b="1" dirty="0">
                <a:latin typeface="Calibri" pitchFamily="34" charset="0"/>
              </a:rPr>
              <a:t>Interest Expense </a:t>
            </a:r>
            <a:r>
              <a:rPr lang="en-US" sz="2000" dirty="0">
                <a:latin typeface="Calibri" pitchFamily="34" charset="0"/>
              </a:rPr>
              <a:t>(= $100,000 × 6% × 4/12) …  </a:t>
            </a:r>
            <a:r>
              <a:rPr lang="en-US" sz="2000" b="1" dirty="0">
                <a:latin typeface="Calibri" pitchFamily="34" charset="0"/>
              </a:rPr>
              <a:t>    2,000 </a:t>
            </a:r>
          </a:p>
          <a:p>
            <a:r>
              <a:rPr lang="en-US" sz="2000" b="1" dirty="0">
                <a:latin typeface="Calibri" pitchFamily="34" charset="0"/>
              </a:rPr>
              <a:t>	Interest Payable </a:t>
            </a:r>
            <a:r>
              <a:rPr lang="en-US" sz="2000" dirty="0">
                <a:latin typeface="Calibri" pitchFamily="34" charset="0"/>
              </a:rPr>
              <a:t>……………........................	</a:t>
            </a:r>
            <a:r>
              <a:rPr lang="en-US" sz="2000" b="1" dirty="0">
                <a:latin typeface="Calibri" pitchFamily="34" charset="0"/>
              </a:rPr>
              <a:t> 			2,000</a:t>
            </a:r>
          </a:p>
          <a:p>
            <a:r>
              <a:rPr lang="en-US" sz="2000" i="1" dirty="0">
                <a:latin typeface="Calibri" pitchFamily="34" charset="0"/>
              </a:rPr>
              <a:t>	(Record interest incurred, but not paid)</a:t>
            </a:r>
            <a:r>
              <a:rPr lang="en-US" sz="2000" b="1" dirty="0">
                <a:latin typeface="Calibri" pitchFamily="34" charset="0"/>
              </a:rPr>
              <a:t>	</a:t>
            </a:r>
            <a:endParaRPr lang="en-US" sz="2000" b="1" u="sng" dirty="0"/>
          </a:p>
        </p:txBody>
      </p:sp>
      <p:cxnSp>
        <p:nvCxnSpPr>
          <p:cNvPr id="33" name="Straight Connector 32"/>
          <p:cNvCxnSpPr/>
          <p:nvPr/>
        </p:nvCxnSpPr>
        <p:spPr>
          <a:xfrm>
            <a:off x="6116354" y="5238933"/>
            <a:ext cx="637026"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7511044" y="5238933"/>
            <a:ext cx="704606" cy="270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1087846" y="5238933"/>
            <a:ext cx="2086820" cy="270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450570" y="4813894"/>
            <a:ext cx="1828800" cy="369332"/>
          </a:xfrm>
          <a:prstGeom prst="rect">
            <a:avLst/>
          </a:prstGeom>
          <a:noFill/>
          <a:ln w="19050">
            <a:solidFill>
              <a:srgbClr val="FF0000"/>
            </a:solidFill>
          </a:ln>
        </p:spPr>
        <p:txBody>
          <a:bodyPr wrap="none" rtlCol="0">
            <a:spAutoFit/>
          </a:bodyPr>
          <a:lstStyle/>
          <a:p>
            <a:pPr algn="ctr"/>
            <a:r>
              <a:rPr lang="en-US" b="1" dirty="0">
                <a:solidFill>
                  <a:srgbClr val="FF0000"/>
                </a:solidFill>
              </a:rPr>
              <a:t>Sept. 1 to Dec. 31</a:t>
            </a:r>
          </a:p>
        </p:txBody>
      </p:sp>
      <p:cxnSp>
        <p:nvCxnSpPr>
          <p:cNvPr id="17" name="Straight Arrow Connector 16"/>
          <p:cNvCxnSpPr>
            <a:cxnSpLocks/>
          </p:cNvCxnSpPr>
          <p:nvPr/>
        </p:nvCxnSpPr>
        <p:spPr>
          <a:xfrm>
            <a:off x="5064068" y="5188894"/>
            <a:ext cx="15323" cy="18288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032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a:xfrm>
            <a:off x="809150" y="1280160"/>
            <a:ext cx="7955280" cy="4525963"/>
          </a:xfrm>
        </p:spPr>
        <p:txBody>
          <a:bodyPr>
            <a:normAutofit/>
          </a:bodyPr>
          <a:lstStyle/>
          <a:p>
            <a:pPr marL="0" indent="0">
              <a:buNone/>
            </a:pPr>
            <a:r>
              <a:rPr lang="en-US" dirty="0"/>
              <a:t>When calculating the number of months of interest, students sometimes mistakenly Subtract December (month 12) from September (month 9) and get three months. </a:t>
            </a:r>
          </a:p>
          <a:p>
            <a:pPr marL="0" indent="0">
              <a:buNone/>
            </a:pPr>
            <a:r>
              <a:rPr lang="en-US" dirty="0"/>
              <a:t>However, the time from September 1 to December 31 includes both September and December, so there are four months.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14</a:t>
            </a:fld>
            <a:endParaRPr lang="en-US" dirty="0"/>
          </a:p>
        </p:txBody>
      </p:sp>
    </p:spTree>
    <p:extLst>
      <p:ext uri="{BB962C8B-B14F-4D97-AF65-F5344CB8AC3E}">
        <p14:creationId xmlns:p14="http://schemas.microsoft.com/office/powerpoint/2010/main" val="239338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507" y="429768"/>
            <a:ext cx="8229600" cy="1143000"/>
          </a:xfrm>
        </p:spPr>
        <p:txBody>
          <a:bodyPr>
            <a:noAutofit/>
          </a:bodyPr>
          <a:lstStyle/>
          <a:p>
            <a:pPr>
              <a:lnSpc>
                <a:spcPct val="90000"/>
              </a:lnSpc>
            </a:pPr>
            <a:r>
              <a:rPr lang="en-US" dirty="0"/>
              <a:t>Recording Repayment of Notes Payable</a:t>
            </a:r>
          </a:p>
        </p:txBody>
      </p:sp>
      <p:sp>
        <p:nvSpPr>
          <p:cNvPr id="4" name="Footer Placeholder 3"/>
          <p:cNvSpPr>
            <a:spLocks noGrp="1"/>
          </p:cNvSpPr>
          <p:nvPr>
            <p:ph type="ftr" sz="quarter" idx="11"/>
          </p:nvPr>
        </p:nvSpPr>
        <p:spPr/>
        <p:txBody>
          <a:bodyPr/>
          <a:lstStyle/>
          <a:p>
            <a:r>
              <a:rPr lang="en-US" dirty="0"/>
              <a:t>Copyright ©2025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15</a:t>
            </a:fld>
            <a:endParaRPr lang="en-US" dirty="0"/>
          </a:p>
        </p:txBody>
      </p:sp>
      <p:sp>
        <p:nvSpPr>
          <p:cNvPr id="36" name="Rectangle 35"/>
          <p:cNvSpPr/>
          <p:nvPr/>
        </p:nvSpPr>
        <p:spPr>
          <a:xfrm>
            <a:off x="903230" y="4196126"/>
            <a:ext cx="8045078" cy="2077263"/>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7" name="TextBox 36"/>
          <p:cNvSpPr txBox="1">
            <a:spLocks noChangeArrowheads="1"/>
          </p:cNvSpPr>
          <p:nvPr/>
        </p:nvSpPr>
        <p:spPr bwMode="auto">
          <a:xfrm>
            <a:off x="1019631" y="4196127"/>
            <a:ext cx="7677510" cy="400110"/>
          </a:xfrm>
          <a:prstGeom prst="rect">
            <a:avLst/>
          </a:prstGeom>
          <a:noFill/>
          <a:ln w="9525">
            <a:noFill/>
            <a:miter lim="800000"/>
            <a:headEnd/>
            <a:tailEnd/>
          </a:ln>
        </p:spPr>
        <p:txBody>
          <a:bodyPr wrap="square">
            <a:spAutoFit/>
          </a:bodyPr>
          <a:lstStyle/>
          <a:p>
            <a:r>
              <a:rPr lang="en-US" sz="2000" dirty="0">
                <a:latin typeface="Calibri" pitchFamily="34" charset="0"/>
              </a:rPr>
              <a:t>March 1, 2025</a:t>
            </a:r>
            <a:r>
              <a:rPr lang="en-US" sz="2000" b="1" dirty="0">
                <a:latin typeface="Calibri" pitchFamily="34" charset="0"/>
              </a:rPr>
              <a:t>							       </a:t>
            </a:r>
            <a:r>
              <a:rPr lang="en-US" sz="2000" dirty="0">
                <a:latin typeface="Calibri" pitchFamily="34" charset="0"/>
              </a:rPr>
              <a:t>Debit		Credit</a:t>
            </a:r>
            <a:endParaRPr lang="en-US" sz="2000" dirty="0"/>
          </a:p>
        </p:txBody>
      </p:sp>
      <p:sp>
        <p:nvSpPr>
          <p:cNvPr id="38" name="TextBox 37"/>
          <p:cNvSpPr txBox="1">
            <a:spLocks noChangeArrowheads="1"/>
          </p:cNvSpPr>
          <p:nvPr/>
        </p:nvSpPr>
        <p:spPr bwMode="auto">
          <a:xfrm>
            <a:off x="1019631" y="4690972"/>
            <a:ext cx="7745725" cy="1631216"/>
          </a:xfrm>
          <a:prstGeom prst="rect">
            <a:avLst/>
          </a:prstGeom>
          <a:noFill/>
          <a:ln w="9525">
            <a:noFill/>
            <a:miter lim="800000"/>
            <a:headEnd/>
            <a:tailEnd/>
          </a:ln>
        </p:spPr>
        <p:txBody>
          <a:bodyPr wrap="square">
            <a:spAutoFit/>
          </a:bodyPr>
          <a:lstStyle/>
          <a:p>
            <a:r>
              <a:rPr lang="en-US" sz="2000" b="1" dirty="0">
                <a:latin typeface="Calibri" pitchFamily="34" charset="0"/>
              </a:rPr>
              <a:t>Notes Payable </a:t>
            </a:r>
            <a:r>
              <a:rPr lang="en-US" sz="2000" dirty="0">
                <a:latin typeface="Calibri" pitchFamily="34" charset="0"/>
              </a:rPr>
              <a:t>(face value)………………..………...   </a:t>
            </a:r>
            <a:r>
              <a:rPr lang="en-US" sz="2000" b="1" dirty="0">
                <a:latin typeface="Calibri" pitchFamily="34" charset="0"/>
              </a:rPr>
              <a:t>100,000</a:t>
            </a:r>
          </a:p>
          <a:p>
            <a:r>
              <a:rPr lang="en-US" sz="2000" b="1" dirty="0">
                <a:latin typeface="Calibri" pitchFamily="34" charset="0"/>
              </a:rPr>
              <a:t>Interest Expense </a:t>
            </a:r>
            <a:r>
              <a:rPr lang="en-US" sz="2000" dirty="0">
                <a:latin typeface="Calibri" pitchFamily="34" charset="0"/>
              </a:rPr>
              <a:t>(= $100,000 × 6% × 2/12) …  </a:t>
            </a:r>
            <a:r>
              <a:rPr lang="en-US" sz="2000" b="1" dirty="0">
                <a:latin typeface="Calibri" pitchFamily="34" charset="0"/>
              </a:rPr>
              <a:t>	 1,000 </a:t>
            </a:r>
          </a:p>
          <a:p>
            <a:r>
              <a:rPr lang="en-US" sz="2000" b="1" dirty="0">
                <a:latin typeface="Calibri" pitchFamily="34" charset="0"/>
              </a:rPr>
              <a:t>Interest Payable </a:t>
            </a:r>
            <a:r>
              <a:rPr lang="en-US" sz="2000" dirty="0">
                <a:latin typeface="Calibri" pitchFamily="34" charset="0"/>
              </a:rPr>
              <a:t>(= $100,000 × 6% × 4/12) ….</a:t>
            </a:r>
            <a:r>
              <a:rPr lang="en-US" sz="2000" b="1" dirty="0">
                <a:latin typeface="Calibri" pitchFamily="34" charset="0"/>
              </a:rPr>
              <a:t>        2,000</a:t>
            </a:r>
          </a:p>
          <a:p>
            <a:r>
              <a:rPr lang="en-US" sz="2000" b="1" dirty="0">
                <a:latin typeface="Calibri" pitchFamily="34" charset="0"/>
              </a:rPr>
              <a:t>         Cash</a:t>
            </a:r>
            <a:r>
              <a:rPr lang="en-US" sz="2000" dirty="0">
                <a:latin typeface="Calibri" pitchFamily="34" charset="0"/>
              </a:rPr>
              <a:t>……………...........................................</a:t>
            </a:r>
            <a:r>
              <a:rPr lang="en-US" sz="2000" b="1" dirty="0">
                <a:latin typeface="Calibri" pitchFamily="34" charset="0"/>
              </a:rPr>
              <a:t> 			      103,000</a:t>
            </a:r>
          </a:p>
          <a:p>
            <a:r>
              <a:rPr lang="en-US" sz="2000" i="1" dirty="0">
                <a:latin typeface="Calibri" pitchFamily="34" charset="0"/>
              </a:rPr>
              <a:t>	(Pay notes payable and interest)</a:t>
            </a:r>
            <a:r>
              <a:rPr lang="en-US" sz="2000" b="1" dirty="0">
                <a:latin typeface="Calibri" pitchFamily="34" charset="0"/>
              </a:rPr>
              <a:t>	</a:t>
            </a:r>
            <a:endParaRPr lang="en-US" sz="2000" b="1" u="sng" dirty="0"/>
          </a:p>
        </p:txBody>
      </p:sp>
      <p:cxnSp>
        <p:nvCxnSpPr>
          <p:cNvPr id="39" name="Straight Connector 38"/>
          <p:cNvCxnSpPr/>
          <p:nvPr/>
        </p:nvCxnSpPr>
        <p:spPr>
          <a:xfrm>
            <a:off x="5915938" y="4621166"/>
            <a:ext cx="8229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7422460" y="4623869"/>
            <a:ext cx="8229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087846" y="4623870"/>
            <a:ext cx="146304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7" name="Content Placeholder 2"/>
          <p:cNvSpPr txBox="1">
            <a:spLocks/>
          </p:cNvSpPr>
          <p:nvPr/>
        </p:nvSpPr>
        <p:spPr>
          <a:xfrm>
            <a:off x="903230" y="1737359"/>
            <a:ext cx="7955280" cy="2364031"/>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When the note comes due on March 1, 2025, Southwest Airlines will pay the face value of the loan ($100,000) plus the entire $3,000 interest incurred ($100,000 × 6% × 6/12). </a:t>
            </a:r>
          </a:p>
          <a:p>
            <a:r>
              <a:rPr lang="en-US" sz="2400" dirty="0"/>
              <a:t>Interest incurred during 2025 (January and February) equals: </a:t>
            </a:r>
            <a:r>
              <a:rPr lang="en-US" sz="2400" b="1" dirty="0"/>
              <a:t>$100,000 x 6% x 2/12 = $1,000</a:t>
            </a:r>
            <a:r>
              <a:rPr lang="en-US" sz="2400" dirty="0"/>
              <a:t>.</a:t>
            </a:r>
          </a:p>
          <a:p>
            <a:r>
              <a:rPr lang="en-US" sz="2400" dirty="0"/>
              <a:t>The entry to record repayment of the note and interest is:</a:t>
            </a:r>
          </a:p>
        </p:txBody>
      </p:sp>
      <p:sp>
        <p:nvSpPr>
          <p:cNvPr id="42" name="TextBox 41"/>
          <p:cNvSpPr txBox="1"/>
          <p:nvPr/>
        </p:nvSpPr>
        <p:spPr>
          <a:xfrm>
            <a:off x="3623023" y="4296868"/>
            <a:ext cx="2225225" cy="369332"/>
          </a:xfrm>
          <a:prstGeom prst="rect">
            <a:avLst/>
          </a:prstGeom>
          <a:noFill/>
          <a:ln w="19050">
            <a:solidFill>
              <a:srgbClr val="FF0000"/>
            </a:solidFill>
          </a:ln>
        </p:spPr>
        <p:txBody>
          <a:bodyPr wrap="none" rtlCol="0">
            <a:spAutoFit/>
          </a:bodyPr>
          <a:lstStyle/>
          <a:p>
            <a:pPr algn="ctr"/>
            <a:r>
              <a:rPr lang="en-US" b="1" dirty="0">
                <a:solidFill>
                  <a:srgbClr val="FF0000"/>
                </a:solidFill>
              </a:rPr>
              <a:t>Jan. 1 to Mar. 1, 2025</a:t>
            </a:r>
          </a:p>
        </p:txBody>
      </p:sp>
      <p:cxnSp>
        <p:nvCxnSpPr>
          <p:cNvPr id="43" name="Straight Arrow Connector 42"/>
          <p:cNvCxnSpPr>
            <a:cxnSpLocks/>
          </p:cNvCxnSpPr>
          <p:nvPr/>
        </p:nvCxnSpPr>
        <p:spPr>
          <a:xfrm>
            <a:off x="4800578" y="4655690"/>
            <a:ext cx="132729" cy="43539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050E7C64-6E66-45CA-8244-5085DB40F7E2}"/>
              </a:ext>
            </a:extLst>
          </p:cNvPr>
          <p:cNvSpPr txBox="1"/>
          <p:nvPr/>
        </p:nvSpPr>
        <p:spPr>
          <a:xfrm>
            <a:off x="4988364" y="5864836"/>
            <a:ext cx="2377440" cy="369332"/>
          </a:xfrm>
          <a:prstGeom prst="rect">
            <a:avLst/>
          </a:prstGeom>
          <a:noFill/>
          <a:ln w="19050">
            <a:solidFill>
              <a:srgbClr val="FF0000"/>
            </a:solidFill>
          </a:ln>
        </p:spPr>
        <p:txBody>
          <a:bodyPr wrap="none" rtlCol="0">
            <a:spAutoFit/>
          </a:bodyPr>
          <a:lstStyle/>
          <a:p>
            <a:pPr algn="ctr"/>
            <a:r>
              <a:rPr lang="en-US" b="1" dirty="0">
                <a:solidFill>
                  <a:srgbClr val="FF0000"/>
                </a:solidFill>
              </a:rPr>
              <a:t>Sept. 1 to Dec. 31, 2024</a:t>
            </a:r>
          </a:p>
        </p:txBody>
      </p:sp>
      <p:cxnSp>
        <p:nvCxnSpPr>
          <p:cNvPr id="29" name="Straight Arrow Connector 28">
            <a:extLst>
              <a:ext uri="{FF2B5EF4-FFF2-40B4-BE49-F238E27FC236}">
                <a16:creationId xmlns:a16="http://schemas.microsoft.com/office/drawing/2014/main" id="{6D0B46C0-D846-4FA6-95E8-B935FE1B66BD}"/>
              </a:ext>
            </a:extLst>
          </p:cNvPr>
          <p:cNvCxnSpPr>
            <a:cxnSpLocks/>
          </p:cNvCxnSpPr>
          <p:nvPr/>
        </p:nvCxnSpPr>
        <p:spPr>
          <a:xfrm flipH="1" flipV="1">
            <a:off x="4988364" y="5634754"/>
            <a:ext cx="72152" cy="20237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188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p:txBody>
          <a:bodyPr/>
          <a:lstStyle/>
          <a:p>
            <a:pPr marL="0" indent="0">
              <a:buNone/>
            </a:pPr>
            <a:r>
              <a:rPr lang="en-US" dirty="0"/>
              <a:t>We record interest expense in the period in which we </a:t>
            </a:r>
            <a:r>
              <a:rPr lang="en-US" b="1" i="1" dirty="0"/>
              <a:t>incur</a:t>
            </a:r>
            <a:r>
              <a:rPr lang="en-US" dirty="0"/>
              <a:t> it, rather than in the period in which we </a:t>
            </a:r>
            <a:r>
              <a:rPr lang="en-US" b="1" dirty="0"/>
              <a:t>pay</a:t>
            </a:r>
            <a:r>
              <a:rPr lang="en-US" dirty="0"/>
              <a:t> it.</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16</a:t>
            </a:fld>
            <a:endParaRPr lang="en-US" dirty="0"/>
          </a:p>
        </p:txBody>
      </p:sp>
    </p:spTree>
    <p:extLst>
      <p:ext uri="{BB962C8B-B14F-4D97-AF65-F5344CB8AC3E}">
        <p14:creationId xmlns:p14="http://schemas.microsoft.com/office/powerpoint/2010/main" val="432260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406640" cy="4432716"/>
          </a:xfrm>
        </p:spPr>
        <p:txBody>
          <a:bodyPr>
            <a:normAutofit/>
          </a:bodyPr>
          <a:lstStyle/>
          <a:p>
            <a:pPr marL="0" indent="0">
              <a:buNone/>
            </a:pPr>
            <a:r>
              <a:rPr lang="en-US" dirty="0"/>
              <a:t>On October 1, a company signs a $10,000, 5%, 6-month note payable. How much interest would be recorded by December 31 of the same year?</a:t>
            </a:r>
          </a:p>
          <a:p>
            <a:pPr>
              <a:buAutoNum type="alphaLcPeriod"/>
            </a:pPr>
            <a:r>
              <a:rPr lang="en-US" dirty="0"/>
              <a:t>$250</a:t>
            </a:r>
          </a:p>
          <a:p>
            <a:pPr>
              <a:buAutoNum type="alphaLcPeriod"/>
            </a:pPr>
            <a:r>
              <a:rPr lang="en-US" dirty="0"/>
              <a:t>$125</a:t>
            </a:r>
          </a:p>
          <a:p>
            <a:pPr>
              <a:buAutoNum type="alphaLcPeriod" startAt="3"/>
            </a:pPr>
            <a:r>
              <a:rPr lang="en-US" dirty="0"/>
              <a:t>$500</a:t>
            </a:r>
          </a:p>
          <a:p>
            <a:pPr>
              <a:buAutoNum type="alphaLcPeriod" startAt="3"/>
            </a:pPr>
            <a:r>
              <a:rPr lang="en-US" dirty="0"/>
              <a:t>$0</a:t>
            </a:r>
          </a:p>
        </p:txBody>
      </p:sp>
      <p:sp>
        <p:nvSpPr>
          <p:cNvPr id="4" name="Title 3"/>
          <p:cNvSpPr>
            <a:spLocks noGrp="1"/>
          </p:cNvSpPr>
          <p:nvPr>
            <p:ph type="title"/>
          </p:nvPr>
        </p:nvSpPr>
        <p:spPr>
          <a:xfrm>
            <a:off x="936943" y="408927"/>
            <a:ext cx="7922577" cy="799257"/>
          </a:xfrm>
        </p:spPr>
        <p:txBody>
          <a:bodyPr/>
          <a:lstStyle/>
          <a:p>
            <a:r>
              <a:rPr lang="en-US" dirty="0"/>
              <a:t>Concept Check 8–2</a:t>
            </a:r>
          </a:p>
        </p:txBody>
      </p:sp>
      <p:sp>
        <p:nvSpPr>
          <p:cNvPr id="6" name="Oval 5"/>
          <p:cNvSpPr/>
          <p:nvPr/>
        </p:nvSpPr>
        <p:spPr bwMode="auto">
          <a:xfrm>
            <a:off x="854659" y="3908296"/>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2669626" y="4370092"/>
            <a:ext cx="5669280" cy="1920240"/>
          </a:xfrm>
          <a:prstGeom prst="rect">
            <a:avLst/>
          </a:prstGeom>
          <a:solidFill>
            <a:srgbClr val="FFFFD1"/>
          </a:solidFill>
          <a:ln w="6350">
            <a:solidFill>
              <a:schemeClr val="tx1"/>
            </a:solidFill>
          </a:ln>
        </p:spPr>
        <p:txBody>
          <a:bodyPr wrap="square" rtlCol="0">
            <a:spAutoFit/>
          </a:bodyPr>
          <a:lstStyle/>
          <a:p>
            <a:r>
              <a:rPr lang="en-US" sz="2400" dirty="0"/>
              <a:t>Interest is recorded for the period from the date of the signing of the note (10/1) to the end of the fiscal year (12/31). The amount recorded for three months is:</a:t>
            </a:r>
          </a:p>
          <a:p>
            <a:pPr algn="ctr"/>
            <a:r>
              <a:rPr lang="en-US" sz="2400" dirty="0"/>
              <a:t>Interest = $10,000 × 5% × 3/12 = $125</a:t>
            </a:r>
          </a:p>
          <a:p>
            <a:pPr algn="ctr"/>
            <a:endParaRPr lang="en-US" sz="3200" dirty="0"/>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8-</a:t>
            </a:r>
            <a:fld id="{8A048DD7-39B4-434B-ACE7-68CA5B147A05}" type="slidenum">
              <a:rPr lang="en-US" smtClean="0"/>
              <a:t>17</a:t>
            </a:fld>
            <a:endParaRPr lang="en-US" dirty="0"/>
          </a:p>
        </p:txBody>
      </p:sp>
    </p:spTree>
    <p:extLst>
      <p:ext uri="{BB962C8B-B14F-4D97-AF65-F5344CB8AC3E}">
        <p14:creationId xmlns:p14="http://schemas.microsoft.com/office/powerpoint/2010/main" val="130999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of Credit &amp; Commercial Paper</a:t>
            </a:r>
          </a:p>
        </p:txBody>
      </p:sp>
      <p:sp>
        <p:nvSpPr>
          <p:cNvPr id="3" name="Content Placeholder 2"/>
          <p:cNvSpPr>
            <a:spLocks noGrp="1"/>
          </p:cNvSpPr>
          <p:nvPr>
            <p:ph idx="1"/>
          </p:nvPr>
        </p:nvSpPr>
        <p:spPr>
          <a:xfrm>
            <a:off x="809150" y="1188720"/>
            <a:ext cx="7955280" cy="5111872"/>
          </a:xfrm>
        </p:spPr>
        <p:txBody>
          <a:bodyPr>
            <a:normAutofit/>
          </a:bodyPr>
          <a:lstStyle/>
          <a:p>
            <a:r>
              <a:rPr lang="en-US" b="1" dirty="0"/>
              <a:t>Line of credit</a:t>
            </a:r>
            <a:r>
              <a:rPr lang="en-US" dirty="0"/>
              <a:t>:</a:t>
            </a:r>
          </a:p>
          <a:p>
            <a:pPr lvl="1"/>
            <a:r>
              <a:rPr lang="en-US" dirty="0"/>
              <a:t>Informal agreement</a:t>
            </a:r>
          </a:p>
          <a:p>
            <a:pPr lvl="1"/>
            <a:r>
              <a:rPr lang="en-US" dirty="0"/>
              <a:t>Permits a company to borrow up to a prearranged limit</a:t>
            </a:r>
          </a:p>
          <a:p>
            <a:pPr lvl="1"/>
            <a:r>
              <a:rPr lang="en-US" dirty="0"/>
              <a:t>Recorded similar to notes payable</a:t>
            </a:r>
          </a:p>
          <a:p>
            <a:r>
              <a:rPr lang="en-US" b="1" dirty="0"/>
              <a:t>Commercial paper</a:t>
            </a:r>
            <a:r>
              <a:rPr lang="en-US" dirty="0"/>
              <a:t>:</a:t>
            </a:r>
          </a:p>
          <a:p>
            <a:pPr lvl="1"/>
            <a:r>
              <a:rPr lang="en-US" dirty="0"/>
              <a:t>Borrowing from another company rather than a bank</a:t>
            </a:r>
          </a:p>
          <a:p>
            <a:pPr lvl="1"/>
            <a:r>
              <a:rPr lang="en-US" dirty="0"/>
              <a:t>Sold with maturities ranging from 30 to 270 days</a:t>
            </a:r>
          </a:p>
          <a:p>
            <a:pPr lvl="1"/>
            <a:r>
              <a:rPr lang="en-US" dirty="0"/>
              <a:t>Interest rate is usually lower than on a bank loan</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pPr/>
              <a:t>18</a:t>
            </a:fld>
            <a:endParaRPr lang="en-US" dirty="0"/>
          </a:p>
        </p:txBody>
      </p:sp>
    </p:spTree>
    <p:extLst>
      <p:ext uri="{BB962C8B-B14F-4D97-AF65-F5344CB8AC3E}">
        <p14:creationId xmlns:p14="http://schemas.microsoft.com/office/powerpoint/2010/main" val="64793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80160"/>
            <a:ext cx="7955280" cy="5045484"/>
          </a:xfrm>
        </p:spPr>
        <p:txBody>
          <a:bodyPr>
            <a:normAutofit/>
          </a:bodyPr>
          <a:lstStyle/>
          <a:p>
            <a:pPr marL="0" indent="0">
              <a:buNone/>
            </a:pPr>
            <a:r>
              <a:rPr lang="en-US" dirty="0"/>
              <a:t>Many short-term loans are arranged under an existing line of credit with a bank, or for larger corporations in the form of commercial paper, a loan from one company to another.</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19</a:t>
            </a:fld>
            <a:endParaRPr lang="en-US" dirty="0"/>
          </a:p>
        </p:txBody>
      </p:sp>
    </p:spTree>
    <p:extLst>
      <p:ext uri="{BB962C8B-B14F-4D97-AF65-F5344CB8AC3E}">
        <p14:creationId xmlns:p14="http://schemas.microsoft.com/office/powerpoint/2010/main" val="375282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CURRENT LIABILITIES</a:t>
            </a:r>
          </a:p>
        </p:txBody>
      </p:sp>
      <p:sp>
        <p:nvSpPr>
          <p:cNvPr id="4" name="Title 3"/>
          <p:cNvSpPr>
            <a:spLocks noGrp="1"/>
          </p:cNvSpPr>
          <p:nvPr>
            <p:ph type="title"/>
          </p:nvPr>
        </p:nvSpPr>
        <p:spPr>
          <a:xfrm>
            <a:off x="743185" y="1676401"/>
            <a:ext cx="7772400" cy="927102"/>
          </a:xfrm>
        </p:spPr>
        <p:txBody>
          <a:bodyPr/>
          <a:lstStyle/>
          <a:p>
            <a:r>
              <a:rPr lang="en-US" dirty="0"/>
              <a:t>PART A</a:t>
            </a:r>
          </a:p>
        </p:txBody>
      </p:sp>
      <p:sp>
        <p:nvSpPr>
          <p:cNvPr id="2" name="Footer Placeholder 1"/>
          <p:cNvSpPr>
            <a:spLocks noGrp="1"/>
          </p:cNvSpPr>
          <p:nvPr>
            <p:ph type="ftr" sz="quarter" idx="11"/>
          </p:nvPr>
        </p:nvSpPr>
        <p:spPr>
          <a:xfrm>
            <a:off x="1424213" y="6492248"/>
            <a:ext cx="6540501" cy="365125"/>
          </a:xfrm>
        </p:spPr>
        <p:txBody>
          <a:bodyPr/>
          <a:lstStyle/>
          <a:p>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8-</a:t>
            </a:r>
            <a:fld id="{8A048DD7-39B4-434B-ACE7-68CA5B147A05}" type="slidenum">
              <a:rPr lang="en-US" smtClean="0"/>
              <a:t>2</a:t>
            </a:fld>
            <a:endParaRPr lang="en-US" dirty="0"/>
          </a:p>
        </p:txBody>
      </p:sp>
    </p:spTree>
    <p:extLst>
      <p:ext uri="{BB962C8B-B14F-4D97-AF65-F5344CB8AC3E}">
        <p14:creationId xmlns:p14="http://schemas.microsoft.com/office/powerpoint/2010/main" val="859721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Accounts Payable</a:t>
            </a:r>
          </a:p>
        </p:txBody>
      </p:sp>
      <p:sp>
        <p:nvSpPr>
          <p:cNvPr id="3" name="Content Placeholder 2"/>
          <p:cNvSpPr>
            <a:spLocks noGrp="1"/>
          </p:cNvSpPr>
          <p:nvPr>
            <p:ph idx="1"/>
          </p:nvPr>
        </p:nvSpPr>
        <p:spPr>
          <a:xfrm>
            <a:off x="809150" y="1280160"/>
            <a:ext cx="7955280" cy="4525963"/>
          </a:xfrm>
        </p:spPr>
        <p:txBody>
          <a:bodyPr/>
          <a:lstStyle/>
          <a:p>
            <a:r>
              <a:rPr lang="en-IN" dirty="0"/>
              <a:t>Amounts owed to suppliers of merchandise or services</a:t>
            </a:r>
          </a:p>
          <a:p>
            <a:r>
              <a:rPr lang="en-IN" dirty="0"/>
              <a:t>Sometimes called trade accounts payable</a:t>
            </a:r>
          </a:p>
          <a:p>
            <a:r>
              <a:rPr lang="en-IN" dirty="0"/>
              <a:t>Most accounts payable are current liabilities, but they could be long-term liabilities, depending on the due date.</a:t>
            </a:r>
          </a:p>
          <a:p>
            <a:endParaRPr lang="en-IN" dirty="0"/>
          </a:p>
          <a:p>
            <a:endParaRPr lang="en-IN"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t>20</a:t>
            </a:fld>
            <a:endParaRPr lang="en-US" dirty="0"/>
          </a:p>
        </p:txBody>
      </p:sp>
    </p:spTree>
    <p:extLst>
      <p:ext uri="{BB962C8B-B14F-4D97-AF65-F5344CB8AC3E}">
        <p14:creationId xmlns:p14="http://schemas.microsoft.com/office/powerpoint/2010/main" val="1184033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LO8–3</a:t>
            </a:r>
            <a:r>
              <a:rPr lang="en-US" dirty="0"/>
              <a:t>	Account for employee and employer payroll liabilities.</a:t>
            </a:r>
          </a:p>
        </p:txBody>
      </p:sp>
      <p:sp>
        <p:nvSpPr>
          <p:cNvPr id="4" name="Title 3"/>
          <p:cNvSpPr>
            <a:spLocks noGrp="1"/>
          </p:cNvSpPr>
          <p:nvPr>
            <p:ph type="title"/>
          </p:nvPr>
        </p:nvSpPr>
        <p:spPr/>
        <p:txBody>
          <a:bodyPr/>
          <a:lstStyle/>
          <a:p>
            <a:r>
              <a:rPr lang="en-US" dirty="0"/>
              <a:t>Learning Objective 3</a:t>
            </a:r>
          </a:p>
        </p:txBody>
      </p:sp>
      <p:sp>
        <p:nvSpPr>
          <p:cNvPr id="2" name="Footer Placeholder 1"/>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8-</a:t>
            </a:r>
            <a:fld id="{8A048DD7-39B4-434B-ACE7-68CA5B147A05}" type="slidenum">
              <a:rPr lang="en-US" smtClean="0"/>
              <a:t>21</a:t>
            </a:fld>
            <a:endParaRPr lang="en-US" dirty="0"/>
          </a:p>
        </p:txBody>
      </p:sp>
    </p:spTree>
    <p:extLst>
      <p:ext uri="{BB962C8B-B14F-4D97-AF65-F5344CB8AC3E}">
        <p14:creationId xmlns:p14="http://schemas.microsoft.com/office/powerpoint/2010/main" val="3894690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822960"/>
            <a:ext cx="8229600" cy="1143000"/>
          </a:xfrm>
        </p:spPr>
        <p:txBody>
          <a:bodyPr>
            <a:noAutofit/>
          </a:bodyPr>
          <a:lstStyle/>
          <a:p>
            <a:pPr>
              <a:lnSpc>
                <a:spcPct val="90000"/>
              </a:lnSpc>
            </a:pPr>
            <a:r>
              <a:rPr lang="en-US" dirty="0"/>
              <a:t>Payroll Costs for Employees and Employers</a:t>
            </a:r>
          </a:p>
        </p:txBody>
      </p:sp>
      <p:sp>
        <p:nvSpPr>
          <p:cNvPr id="3" name="Content Placeholder 2"/>
          <p:cNvSpPr>
            <a:spLocks noGrp="1"/>
          </p:cNvSpPr>
          <p:nvPr>
            <p:ph sz="quarter" idx="13"/>
          </p:nvPr>
        </p:nvSpPr>
        <p:spPr>
          <a:xfrm>
            <a:off x="823496" y="429768"/>
            <a:ext cx="6918424" cy="552592"/>
          </a:xfrm>
        </p:spPr>
        <p:txBody>
          <a:bodyPr/>
          <a:lstStyle/>
          <a:p>
            <a:r>
              <a:rPr lang="en-US" dirty="0"/>
              <a:t>Illustration 8–3</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t>22</a:t>
            </a:fld>
            <a:endParaRPr lang="en-US" dirty="0"/>
          </a:p>
        </p:txBody>
      </p:sp>
      <p:sp>
        <p:nvSpPr>
          <p:cNvPr id="7" name="Rectangle 6"/>
          <p:cNvSpPr/>
          <p:nvPr/>
        </p:nvSpPr>
        <p:spPr>
          <a:xfrm>
            <a:off x="724628" y="2233466"/>
            <a:ext cx="8229600" cy="3714914"/>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865654" y="2451286"/>
            <a:ext cx="3880714" cy="2568908"/>
          </a:xfrm>
          <a:prstGeom prst="rect">
            <a:avLst/>
          </a:prstGeom>
          <a:noFill/>
        </p:spPr>
        <p:txBody>
          <a:bodyPr wrap="square" rtlCol="0">
            <a:spAutoFit/>
          </a:bodyPr>
          <a:lstStyle/>
          <a:p>
            <a:r>
              <a:rPr lang="en-US" b="1" dirty="0"/>
              <a:t>Employee Costs</a:t>
            </a:r>
          </a:p>
          <a:p>
            <a:pPr marL="285750" indent="-285750">
              <a:lnSpc>
                <a:spcPct val="120000"/>
              </a:lnSpc>
              <a:buFont typeface="Arial"/>
              <a:buChar char="•"/>
            </a:pPr>
            <a:r>
              <a:rPr lang="en-US" dirty="0"/>
              <a:t>Federal and state income taxes</a:t>
            </a:r>
          </a:p>
          <a:p>
            <a:pPr marL="285750" indent="-285750">
              <a:spcBef>
                <a:spcPts val="400"/>
              </a:spcBef>
              <a:buFont typeface="Arial"/>
              <a:buChar char="•"/>
            </a:pPr>
            <a:r>
              <a:rPr lang="en-US" dirty="0"/>
              <a:t>Employee portion of Social Security</a:t>
            </a:r>
            <a:br>
              <a:rPr lang="en-US" dirty="0"/>
            </a:br>
            <a:r>
              <a:rPr lang="en-US" dirty="0"/>
              <a:t>and Medicare (FICA taxes)</a:t>
            </a:r>
          </a:p>
          <a:p>
            <a:pPr marL="285750" indent="-285750">
              <a:spcBef>
                <a:spcPts val="600"/>
              </a:spcBef>
              <a:buFont typeface="Arial"/>
              <a:buChar char="•"/>
            </a:pPr>
            <a:r>
              <a:rPr lang="en-US" dirty="0"/>
              <a:t>Employee contributions for health, </a:t>
            </a:r>
            <a:br>
              <a:rPr lang="en-US" dirty="0"/>
            </a:br>
            <a:r>
              <a:rPr lang="en-US" dirty="0"/>
              <a:t>dental, disability, and life insurance</a:t>
            </a:r>
          </a:p>
          <a:p>
            <a:pPr marL="285750" indent="-285750">
              <a:spcBef>
                <a:spcPts val="600"/>
              </a:spcBef>
              <a:buFont typeface="Arial"/>
              <a:buChar char="•"/>
            </a:pPr>
            <a:r>
              <a:rPr lang="en-US" dirty="0"/>
              <a:t>Employee investments in retirement or savings plans</a:t>
            </a:r>
          </a:p>
        </p:txBody>
      </p:sp>
      <p:cxnSp>
        <p:nvCxnSpPr>
          <p:cNvPr id="9" name="Straight Connector 8"/>
          <p:cNvCxnSpPr/>
          <p:nvPr/>
        </p:nvCxnSpPr>
        <p:spPr>
          <a:xfrm>
            <a:off x="896318" y="2810463"/>
            <a:ext cx="367568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801785" y="2450778"/>
            <a:ext cx="4097026" cy="2568908"/>
          </a:xfrm>
          <a:prstGeom prst="rect">
            <a:avLst/>
          </a:prstGeom>
          <a:noFill/>
        </p:spPr>
        <p:txBody>
          <a:bodyPr wrap="square" rtlCol="0">
            <a:spAutoFit/>
          </a:bodyPr>
          <a:lstStyle/>
          <a:p>
            <a:r>
              <a:rPr lang="en-US" b="1" dirty="0"/>
              <a:t>Employer Costs</a:t>
            </a:r>
          </a:p>
          <a:p>
            <a:pPr marL="285750" indent="-285750">
              <a:lnSpc>
                <a:spcPct val="120000"/>
              </a:lnSpc>
              <a:buFont typeface="Arial"/>
              <a:buChar char="•"/>
            </a:pPr>
            <a:r>
              <a:rPr lang="en-US" dirty="0"/>
              <a:t>Federal and state unemployment taxes</a:t>
            </a:r>
          </a:p>
          <a:p>
            <a:pPr marL="285750" indent="-285750">
              <a:spcBef>
                <a:spcPts val="400"/>
              </a:spcBef>
              <a:buFont typeface="Arial"/>
              <a:buChar char="•"/>
            </a:pPr>
            <a:r>
              <a:rPr lang="en-US" dirty="0"/>
              <a:t>Employer matching portion of Social Security and Medicare</a:t>
            </a:r>
          </a:p>
          <a:p>
            <a:pPr marL="285750" indent="-285750">
              <a:spcBef>
                <a:spcPts val="600"/>
              </a:spcBef>
              <a:buFont typeface="Arial"/>
              <a:buChar char="•"/>
            </a:pPr>
            <a:r>
              <a:rPr lang="en-US" dirty="0"/>
              <a:t>Employer contributions for health, </a:t>
            </a:r>
            <a:br>
              <a:rPr lang="en-US" dirty="0"/>
            </a:br>
            <a:r>
              <a:rPr lang="en-US" dirty="0"/>
              <a:t>dental, disability, and life insurance</a:t>
            </a:r>
          </a:p>
          <a:p>
            <a:pPr marL="285750" indent="-285750">
              <a:spcBef>
                <a:spcPts val="600"/>
              </a:spcBef>
              <a:buFont typeface="Arial"/>
              <a:buChar char="•"/>
            </a:pPr>
            <a:r>
              <a:rPr lang="en-US" dirty="0"/>
              <a:t>Employer contributions to retirement or savings plans</a:t>
            </a:r>
          </a:p>
        </p:txBody>
      </p:sp>
      <p:cxnSp>
        <p:nvCxnSpPr>
          <p:cNvPr id="15" name="Straight Connector 14"/>
          <p:cNvCxnSpPr>
            <a:cxnSpLocks/>
          </p:cNvCxnSpPr>
          <p:nvPr/>
        </p:nvCxnSpPr>
        <p:spPr>
          <a:xfrm>
            <a:off x="4839428" y="2810463"/>
            <a:ext cx="405938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586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 Costs</a:t>
            </a:r>
          </a:p>
        </p:txBody>
      </p:sp>
      <p:sp>
        <p:nvSpPr>
          <p:cNvPr id="3" name="Content Placeholder 2"/>
          <p:cNvSpPr>
            <a:spLocks noGrp="1"/>
          </p:cNvSpPr>
          <p:nvPr>
            <p:ph idx="1"/>
          </p:nvPr>
        </p:nvSpPr>
        <p:spPr>
          <a:xfrm>
            <a:off x="809150" y="1280160"/>
            <a:ext cx="7955280" cy="4525963"/>
          </a:xfrm>
        </p:spPr>
        <p:txBody>
          <a:bodyPr>
            <a:normAutofit fontScale="92500" lnSpcReduction="20000"/>
          </a:bodyPr>
          <a:lstStyle/>
          <a:p>
            <a:r>
              <a:rPr lang="en-US" dirty="0"/>
              <a:t>Federal and state income taxes</a:t>
            </a:r>
          </a:p>
          <a:p>
            <a:r>
              <a:rPr lang="en-US" dirty="0"/>
              <a:t>FICA taxes</a:t>
            </a:r>
          </a:p>
          <a:p>
            <a:pPr lvl="1"/>
            <a:r>
              <a:rPr lang="en-US" dirty="0"/>
              <a:t>7.65% (6.2% Social Security tax up to a maximum base amount + 1.45% Medicare tax with no maximum)</a:t>
            </a:r>
          </a:p>
          <a:p>
            <a:pPr lvl="1"/>
            <a:r>
              <a:rPr lang="en-US" dirty="0"/>
              <a:t>Collectively, Social Security and Medicare taxes </a:t>
            </a:r>
          </a:p>
          <a:p>
            <a:r>
              <a:rPr lang="en-US" dirty="0"/>
              <a:t>Employees may have additional amounts withheld from their paychecks for health, dental, disability, and life insurance</a:t>
            </a:r>
          </a:p>
          <a:p>
            <a:r>
              <a:rPr lang="en-US" dirty="0"/>
              <a:t>Employees may also have amounts deducted for retirement or employee savings plans</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t>23</a:t>
            </a:fld>
            <a:endParaRPr lang="en-US" dirty="0"/>
          </a:p>
        </p:txBody>
      </p:sp>
    </p:spTree>
    <p:extLst>
      <p:ext uri="{BB962C8B-B14F-4D97-AF65-F5344CB8AC3E}">
        <p14:creationId xmlns:p14="http://schemas.microsoft.com/office/powerpoint/2010/main" val="377795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Employer Costs</a:t>
            </a:r>
          </a:p>
        </p:txBody>
      </p:sp>
      <p:sp>
        <p:nvSpPr>
          <p:cNvPr id="3" name="Content Placeholder 2"/>
          <p:cNvSpPr>
            <a:spLocks noGrp="1"/>
          </p:cNvSpPr>
          <p:nvPr>
            <p:ph idx="1"/>
          </p:nvPr>
        </p:nvSpPr>
        <p:spPr/>
        <p:txBody>
          <a:bodyPr>
            <a:normAutofit lnSpcReduction="10000"/>
          </a:bodyPr>
          <a:lstStyle/>
          <a:p>
            <a:r>
              <a:rPr lang="en-US" dirty="0"/>
              <a:t>Additional (matching) FICA tax on behalf of the employee</a:t>
            </a:r>
          </a:p>
          <a:p>
            <a:r>
              <a:rPr lang="en-US" dirty="0"/>
              <a:t>Employers also pay federal and state </a:t>
            </a:r>
            <a:r>
              <a:rPr lang="en-US" b="1" dirty="0"/>
              <a:t>unemployment taxes </a:t>
            </a:r>
            <a:r>
              <a:rPr lang="en-US" dirty="0"/>
              <a:t>on behalf of employees</a:t>
            </a:r>
          </a:p>
          <a:p>
            <a:pPr lvl="1"/>
            <a:r>
              <a:rPr lang="en-IN" dirty="0"/>
              <a:t>FUTA and SUTA</a:t>
            </a:r>
          </a:p>
          <a:p>
            <a:r>
              <a:rPr lang="en-US" b="1" dirty="0"/>
              <a:t>Fringe benefits</a:t>
            </a:r>
            <a:r>
              <a:rPr lang="en-US" dirty="0"/>
              <a:t>: Additional employee benefits paid for by the employer</a:t>
            </a:r>
          </a:p>
          <a:p>
            <a:pPr lvl="1"/>
            <a:r>
              <a:rPr lang="en-US" dirty="0"/>
              <a:t>Health, dental, disability, and life insurance</a:t>
            </a:r>
          </a:p>
          <a:p>
            <a:pPr lvl="1"/>
            <a:r>
              <a:rPr lang="en-US" dirty="0"/>
              <a:t>Contributions to retirement or savings plans</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t>24</a:t>
            </a:fld>
            <a:endParaRPr lang="en-US" dirty="0"/>
          </a:p>
        </p:txBody>
      </p:sp>
    </p:spTree>
    <p:extLst>
      <p:ext uri="{BB962C8B-B14F-4D97-AF65-F5344CB8AC3E}">
        <p14:creationId xmlns:p14="http://schemas.microsoft.com/office/powerpoint/2010/main" val="27322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a:xfrm>
            <a:off x="809150" y="1280160"/>
            <a:ext cx="7955280" cy="5045484"/>
          </a:xfrm>
        </p:spPr>
        <p:txBody>
          <a:bodyPr>
            <a:normAutofit/>
          </a:bodyPr>
          <a:lstStyle/>
          <a:p>
            <a:r>
              <a:rPr lang="en-US" dirty="0"/>
              <a:t>Many people think FICA taxes are paid only by the employee. </a:t>
            </a:r>
          </a:p>
          <a:p>
            <a:r>
              <a:rPr lang="en-US" dirty="0"/>
              <a:t>The employer is required to match the amount withheld for each employee, effectively doubling the amount paid into Social Security.</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25</a:t>
            </a:fld>
            <a:endParaRPr lang="en-US" dirty="0"/>
          </a:p>
        </p:txBody>
      </p:sp>
    </p:spTree>
    <p:extLst>
      <p:ext uri="{BB962C8B-B14F-4D97-AF65-F5344CB8AC3E}">
        <p14:creationId xmlns:p14="http://schemas.microsoft.com/office/powerpoint/2010/main" val="4177221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822960"/>
            <a:ext cx="8229600" cy="669217"/>
          </a:xfrm>
        </p:spPr>
        <p:txBody>
          <a:bodyPr/>
          <a:lstStyle/>
          <a:p>
            <a:pPr>
              <a:lnSpc>
                <a:spcPct val="90000"/>
              </a:lnSpc>
            </a:pPr>
            <a:r>
              <a:rPr lang="en-US" sz="3600" dirty="0"/>
              <a:t>Payroll Example, Hawaiian Travel Agency</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t>26</a:t>
            </a:fld>
            <a:endParaRPr lang="en-US" dirty="0"/>
          </a:p>
        </p:txBody>
      </p:sp>
      <p:sp>
        <p:nvSpPr>
          <p:cNvPr id="10" name="Content Placeholder 2"/>
          <p:cNvSpPr>
            <a:spLocks noGrp="1"/>
          </p:cNvSpPr>
          <p:nvPr>
            <p:ph sz="quarter" idx="4294967295"/>
          </p:nvPr>
        </p:nvSpPr>
        <p:spPr>
          <a:xfrm>
            <a:off x="798076" y="289136"/>
            <a:ext cx="4906962" cy="616570"/>
          </a:xfrm>
          <a:prstGeom prst="rect">
            <a:avLst/>
          </a:prstGeom>
        </p:spPr>
        <p:txBody>
          <a:bodyPr/>
          <a:lstStyle/>
          <a:p>
            <a:pPr marL="0" indent="0">
              <a:buNone/>
            </a:pPr>
            <a:r>
              <a:rPr lang="en-US" dirty="0"/>
              <a:t>Illustration 8–4</a:t>
            </a:r>
          </a:p>
        </p:txBody>
      </p:sp>
      <p:sp>
        <p:nvSpPr>
          <p:cNvPr id="8" name="Rounded Rectangle 7"/>
          <p:cNvSpPr/>
          <p:nvPr/>
        </p:nvSpPr>
        <p:spPr>
          <a:xfrm>
            <a:off x="844467" y="2071655"/>
            <a:ext cx="8045078" cy="1759633"/>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3" name="TextBox 2"/>
          <p:cNvSpPr txBox="1"/>
          <p:nvPr/>
        </p:nvSpPr>
        <p:spPr>
          <a:xfrm>
            <a:off x="982661" y="2136502"/>
            <a:ext cx="7873019" cy="1631216"/>
          </a:xfrm>
          <a:prstGeom prst="rect">
            <a:avLst/>
          </a:prstGeom>
          <a:noFill/>
        </p:spPr>
        <p:txBody>
          <a:bodyPr wrap="square" rtlCol="0">
            <a:spAutoFit/>
          </a:bodyPr>
          <a:lstStyle/>
          <a:p>
            <a:r>
              <a:rPr lang="en-US" sz="2000" dirty="0"/>
              <a:t>Federal and state income tax withheld					            $24,000</a:t>
            </a:r>
          </a:p>
          <a:p>
            <a:r>
              <a:rPr lang="en-US" sz="2000" dirty="0"/>
              <a:t>FICA tax rate (Social Security and Medicare)                                            7.65%</a:t>
            </a:r>
          </a:p>
          <a:p>
            <a:r>
              <a:rPr lang="en-US" sz="2000" dirty="0"/>
              <a:t>Health insurance premiums (Blue Cross) paid by employer              $5,000</a:t>
            </a:r>
          </a:p>
          <a:p>
            <a:r>
              <a:rPr lang="en-US" sz="2000" dirty="0"/>
              <a:t>Contribution to retirement plan (Fidelity) paid by employer          $10,000</a:t>
            </a:r>
          </a:p>
          <a:p>
            <a:r>
              <a:rPr lang="en-US" sz="2000" dirty="0"/>
              <a:t>Federal and state unemployment tax rate                                                  6.2%</a:t>
            </a:r>
          </a:p>
        </p:txBody>
      </p:sp>
      <p:sp>
        <p:nvSpPr>
          <p:cNvPr id="13" name="Rectangle 12"/>
          <p:cNvSpPr/>
          <p:nvPr/>
        </p:nvSpPr>
        <p:spPr>
          <a:xfrm>
            <a:off x="798076" y="4492783"/>
            <a:ext cx="8045078" cy="195736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14" name="TextBox 13"/>
          <p:cNvSpPr txBox="1">
            <a:spLocks noChangeArrowheads="1"/>
          </p:cNvSpPr>
          <p:nvPr/>
        </p:nvSpPr>
        <p:spPr bwMode="auto">
          <a:xfrm>
            <a:off x="831940" y="4520439"/>
            <a:ext cx="8011213" cy="400110"/>
          </a:xfrm>
          <a:prstGeom prst="rect">
            <a:avLst/>
          </a:prstGeom>
          <a:noFill/>
          <a:ln w="9525">
            <a:noFill/>
            <a:miter lim="800000"/>
            <a:headEnd/>
            <a:tailEnd/>
          </a:ln>
        </p:spPr>
        <p:txBody>
          <a:bodyPr wrap="square">
            <a:spAutoFit/>
          </a:bodyPr>
          <a:lstStyle/>
          <a:p>
            <a:pPr>
              <a:tabLst>
                <a:tab pos="6232525" algn="r"/>
                <a:tab pos="7367588" algn="r"/>
              </a:tabLst>
            </a:pPr>
            <a:r>
              <a:rPr lang="en-US" sz="2000" dirty="0">
                <a:latin typeface="Calibri" pitchFamily="34" charset="0"/>
              </a:rPr>
              <a:t>      January 31	Debit	  Credit</a:t>
            </a:r>
            <a:endParaRPr lang="en-US" sz="2000" dirty="0"/>
          </a:p>
        </p:txBody>
      </p:sp>
      <p:sp>
        <p:nvSpPr>
          <p:cNvPr id="15" name="TextBox 14"/>
          <p:cNvSpPr txBox="1">
            <a:spLocks noChangeArrowheads="1"/>
          </p:cNvSpPr>
          <p:nvPr/>
        </p:nvSpPr>
        <p:spPr bwMode="auto">
          <a:xfrm>
            <a:off x="1199769" y="4818933"/>
            <a:ext cx="7677510" cy="1631216"/>
          </a:xfrm>
          <a:prstGeom prst="rect">
            <a:avLst/>
          </a:prstGeom>
          <a:noFill/>
          <a:ln w="9525">
            <a:noFill/>
            <a:miter lim="800000"/>
            <a:headEnd/>
            <a:tailEnd/>
          </a:ln>
        </p:spPr>
        <p:txBody>
          <a:bodyPr wrap="square">
            <a:spAutoFit/>
          </a:bodyPr>
          <a:lstStyle/>
          <a:p>
            <a:pPr>
              <a:tabLst>
                <a:tab pos="5948363" algn="r"/>
              </a:tabLst>
            </a:pPr>
            <a:r>
              <a:rPr lang="en-US" sz="2000" b="1" dirty="0">
                <a:latin typeface="Calibri" pitchFamily="34" charset="0"/>
              </a:rPr>
              <a:t>Salaries Expense </a:t>
            </a:r>
            <a:r>
              <a:rPr lang="en-US" sz="2000" dirty="0">
                <a:latin typeface="Calibri" pitchFamily="34" charset="0"/>
              </a:rPr>
              <a:t>…………………...……..….….….……..	</a:t>
            </a:r>
            <a:r>
              <a:rPr lang="en-US" sz="2000" b="1" dirty="0">
                <a:latin typeface="Calibri" pitchFamily="34" charset="0"/>
              </a:rPr>
              <a:t>100,000</a:t>
            </a:r>
          </a:p>
          <a:p>
            <a:pPr>
              <a:tabLst>
                <a:tab pos="6969125" algn="r"/>
              </a:tabLst>
            </a:pPr>
            <a:r>
              <a:rPr lang="en-US" sz="2000" b="1" dirty="0">
                <a:latin typeface="Calibri" pitchFamily="34" charset="0"/>
              </a:rPr>
              <a:t>     Employee Income Tax Payable </a:t>
            </a:r>
            <a:r>
              <a:rPr lang="en-US" sz="2000" dirty="0">
                <a:latin typeface="Calibri" pitchFamily="34" charset="0"/>
              </a:rPr>
              <a:t>…………………………………….	</a:t>
            </a:r>
            <a:r>
              <a:rPr lang="en-US" sz="2000" b="1" dirty="0">
                <a:latin typeface="Calibri" pitchFamily="34" charset="0"/>
              </a:rPr>
              <a:t>24,000</a:t>
            </a:r>
          </a:p>
          <a:p>
            <a:pPr>
              <a:tabLst>
                <a:tab pos="6969125" algn="r"/>
              </a:tabLst>
            </a:pPr>
            <a:r>
              <a:rPr lang="en-US" sz="2000" b="1" dirty="0">
                <a:latin typeface="Calibri" pitchFamily="34" charset="0"/>
              </a:rPr>
              <a:t>     FICA Tax Payable </a:t>
            </a:r>
            <a:r>
              <a:rPr lang="en-US" sz="2000" dirty="0">
                <a:latin typeface="Calibri" pitchFamily="34" charset="0"/>
              </a:rPr>
              <a:t>(= 0.0765 × $100,000) ………	</a:t>
            </a:r>
            <a:r>
              <a:rPr lang="en-US" sz="2000" b="1" dirty="0">
                <a:latin typeface="Calibri" pitchFamily="34" charset="0"/>
              </a:rPr>
              <a:t>7,650</a:t>
            </a:r>
          </a:p>
          <a:p>
            <a:pPr>
              <a:tabLst>
                <a:tab pos="6969125" algn="r"/>
              </a:tabLst>
            </a:pPr>
            <a:r>
              <a:rPr lang="en-US" sz="2000" b="1" dirty="0">
                <a:latin typeface="Calibri" pitchFamily="34" charset="0"/>
              </a:rPr>
              <a:t>     Salaries Payable </a:t>
            </a:r>
            <a:r>
              <a:rPr lang="en-US" sz="2000" dirty="0">
                <a:latin typeface="Calibri" pitchFamily="34" charset="0"/>
              </a:rPr>
              <a:t>(to employees) ………………….	  </a:t>
            </a:r>
            <a:r>
              <a:rPr lang="en-US" sz="2000" b="1" dirty="0">
                <a:latin typeface="Calibri" pitchFamily="34" charset="0"/>
              </a:rPr>
              <a:t>68,350</a:t>
            </a:r>
          </a:p>
          <a:p>
            <a:r>
              <a:rPr lang="en-US" sz="2000" b="1" dirty="0">
                <a:latin typeface="Calibri" pitchFamily="34" charset="0"/>
              </a:rPr>
              <a:t>  </a:t>
            </a:r>
            <a:r>
              <a:rPr lang="en-US" sz="2000" i="1" dirty="0">
                <a:latin typeface="Calibri" pitchFamily="34" charset="0"/>
              </a:rPr>
              <a:t>   (Record employee salary expense and withholdings)</a:t>
            </a:r>
            <a:r>
              <a:rPr lang="en-US" sz="2000" b="1" dirty="0">
                <a:latin typeface="Calibri" pitchFamily="34" charset="0"/>
              </a:rPr>
              <a:t>		</a:t>
            </a:r>
            <a:endParaRPr lang="en-US" sz="2000" b="1" u="sng" dirty="0"/>
          </a:p>
        </p:txBody>
      </p:sp>
      <p:cxnSp>
        <p:nvCxnSpPr>
          <p:cNvPr id="16" name="Straight Connector 15"/>
          <p:cNvCxnSpPr/>
          <p:nvPr/>
        </p:nvCxnSpPr>
        <p:spPr>
          <a:xfrm>
            <a:off x="6433784" y="4873917"/>
            <a:ext cx="8229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546776" y="4873917"/>
            <a:ext cx="8229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1261373" y="4874382"/>
            <a:ext cx="1271620" cy="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812788" y="1296082"/>
            <a:ext cx="7706675" cy="830997"/>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1D5F76"/>
                </a:solidFill>
              </a:rPr>
              <a:t>Hawaiian Travel Agency has a total payroll for the month of January of $100,000 for its 20 employees. </a:t>
            </a:r>
          </a:p>
        </p:txBody>
      </p:sp>
      <p:sp>
        <p:nvSpPr>
          <p:cNvPr id="12" name="Rectangle 11"/>
          <p:cNvSpPr/>
          <p:nvPr/>
        </p:nvSpPr>
        <p:spPr>
          <a:xfrm>
            <a:off x="842975" y="3747546"/>
            <a:ext cx="7955280" cy="830997"/>
          </a:xfrm>
          <a:prstGeom prst="rect">
            <a:avLst/>
          </a:prstGeom>
        </p:spPr>
        <p:txBody>
          <a:bodyPr wrap="square">
            <a:spAutoFit/>
          </a:bodyPr>
          <a:lstStyle/>
          <a:p>
            <a:pPr marL="342900" indent="-342900">
              <a:buFont typeface="Arial" panose="020B0604020202020204" pitchFamily="34" charset="0"/>
              <a:buChar char="•"/>
            </a:pPr>
            <a:r>
              <a:rPr lang="en-US" sz="2400" dirty="0">
                <a:solidFill>
                  <a:srgbClr val="1D5F76"/>
                </a:solidFill>
              </a:rPr>
              <a:t>Hawaiian Travel records </a:t>
            </a:r>
            <a:r>
              <a:rPr lang="en-US" sz="2400" i="1" dirty="0">
                <a:solidFill>
                  <a:srgbClr val="1D5F76"/>
                </a:solidFill>
              </a:rPr>
              <a:t>employee</a:t>
            </a:r>
            <a:r>
              <a:rPr lang="en-US" sz="2400" dirty="0">
                <a:solidFill>
                  <a:srgbClr val="1D5F76"/>
                </a:solidFill>
              </a:rPr>
              <a:t> salary expense, withholdings, and salaries payable on January 31 as follows:</a:t>
            </a:r>
          </a:p>
        </p:txBody>
      </p:sp>
      <p:sp>
        <p:nvSpPr>
          <p:cNvPr id="20" name="Oval 19">
            <a:extLst>
              <a:ext uri="{FF2B5EF4-FFF2-40B4-BE49-F238E27FC236}">
                <a16:creationId xmlns:a16="http://schemas.microsoft.com/office/drawing/2014/main" id="{21DB7B9F-E7E9-4BB1-994D-C1001B451A6D}"/>
              </a:ext>
            </a:extLst>
          </p:cNvPr>
          <p:cNvSpPr/>
          <p:nvPr/>
        </p:nvSpPr>
        <p:spPr>
          <a:xfrm>
            <a:off x="7544796" y="2139452"/>
            <a:ext cx="1246414" cy="64912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Tree>
    <p:extLst>
      <p:ext uri="{BB962C8B-B14F-4D97-AF65-F5344CB8AC3E}">
        <p14:creationId xmlns:p14="http://schemas.microsoft.com/office/powerpoint/2010/main" val="267092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29768"/>
            <a:ext cx="8229600" cy="1143000"/>
          </a:xfrm>
        </p:spPr>
        <p:txBody>
          <a:bodyPr>
            <a:noAutofit/>
          </a:bodyPr>
          <a:lstStyle/>
          <a:p>
            <a:pPr>
              <a:lnSpc>
                <a:spcPct val="90000"/>
              </a:lnSpc>
            </a:pPr>
            <a:r>
              <a:rPr lang="en-US" dirty="0"/>
              <a:t>Recording Employer-Provided Fringe Benefits</a:t>
            </a:r>
          </a:p>
        </p:txBody>
      </p:sp>
      <p:sp>
        <p:nvSpPr>
          <p:cNvPr id="3" name="Content Placeholder 2"/>
          <p:cNvSpPr>
            <a:spLocks noGrp="1"/>
          </p:cNvSpPr>
          <p:nvPr>
            <p:ph idx="1"/>
          </p:nvPr>
        </p:nvSpPr>
        <p:spPr>
          <a:xfrm>
            <a:off x="781946" y="3647091"/>
            <a:ext cx="7955280" cy="1015430"/>
          </a:xfrm>
        </p:spPr>
        <p:txBody>
          <a:bodyPr>
            <a:normAutofit fontScale="32500" lnSpcReduction="20000"/>
          </a:bodyPr>
          <a:lstStyle/>
          <a:p>
            <a:r>
              <a:rPr lang="en-US" sz="7000" dirty="0"/>
              <a:t>Hawaiian Travel Agency also records its employer-provided fringe benefits as Salaries Expense and records the related credit balances to Fringe Benefits Payable:</a:t>
            </a:r>
          </a:p>
          <a:p>
            <a:endParaRPr lang="en-US" sz="2400"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27</a:t>
            </a:fld>
            <a:endParaRPr lang="en-US" dirty="0"/>
          </a:p>
        </p:txBody>
      </p:sp>
      <p:grpSp>
        <p:nvGrpSpPr>
          <p:cNvPr id="6" name="Group 5"/>
          <p:cNvGrpSpPr/>
          <p:nvPr/>
        </p:nvGrpSpPr>
        <p:grpSpPr>
          <a:xfrm>
            <a:off x="845165" y="4662521"/>
            <a:ext cx="8148311" cy="1627271"/>
            <a:chOff x="874207" y="2783220"/>
            <a:chExt cx="8148311" cy="1627271"/>
          </a:xfrm>
        </p:grpSpPr>
        <p:sp>
          <p:nvSpPr>
            <p:cNvPr id="9" name="Rectangle 8"/>
            <p:cNvSpPr/>
            <p:nvPr/>
          </p:nvSpPr>
          <p:spPr>
            <a:xfrm>
              <a:off x="874207" y="2804853"/>
              <a:ext cx="8045078" cy="160563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10" name="TextBox 9"/>
            <p:cNvSpPr txBox="1">
              <a:spLocks noChangeArrowheads="1"/>
            </p:cNvSpPr>
            <p:nvPr/>
          </p:nvSpPr>
          <p:spPr bwMode="auto">
            <a:xfrm>
              <a:off x="1031554" y="2783220"/>
              <a:ext cx="7677510" cy="400110"/>
            </a:xfrm>
            <a:prstGeom prst="rect">
              <a:avLst/>
            </a:prstGeom>
            <a:noFill/>
            <a:ln w="9525">
              <a:noFill/>
              <a:miter lim="800000"/>
              <a:headEnd/>
              <a:tailEnd/>
            </a:ln>
          </p:spPr>
          <p:txBody>
            <a:bodyPr wrap="square">
              <a:spAutoFit/>
            </a:bodyPr>
            <a:lstStyle/>
            <a:p>
              <a:pPr>
                <a:tabLst>
                  <a:tab pos="5770563" algn="r"/>
                  <a:tab pos="7146925" algn="r"/>
                </a:tabLst>
              </a:pPr>
              <a:r>
                <a:rPr lang="en-US" sz="2000" dirty="0">
                  <a:latin typeface="Calibri" pitchFamily="34" charset="0"/>
                </a:rPr>
                <a:t>      January 31	Debit 	Credit</a:t>
              </a:r>
              <a:endParaRPr lang="en-US" sz="2000" dirty="0"/>
            </a:p>
          </p:txBody>
        </p:sp>
        <p:sp>
          <p:nvSpPr>
            <p:cNvPr id="11" name="TextBox 10"/>
            <p:cNvSpPr txBox="1">
              <a:spLocks noChangeArrowheads="1"/>
            </p:cNvSpPr>
            <p:nvPr/>
          </p:nvSpPr>
          <p:spPr bwMode="auto">
            <a:xfrm>
              <a:off x="1345008" y="3041800"/>
              <a:ext cx="7677510" cy="1323439"/>
            </a:xfrm>
            <a:prstGeom prst="rect">
              <a:avLst/>
            </a:prstGeom>
            <a:noFill/>
            <a:ln w="9525">
              <a:noFill/>
              <a:miter lim="800000"/>
              <a:headEnd/>
              <a:tailEnd/>
            </a:ln>
          </p:spPr>
          <p:txBody>
            <a:bodyPr wrap="square">
              <a:spAutoFit/>
            </a:bodyPr>
            <a:lstStyle/>
            <a:p>
              <a:pPr>
                <a:tabLst>
                  <a:tab pos="5538788" algn="r"/>
                </a:tabLst>
              </a:pPr>
              <a:r>
                <a:rPr lang="en-US" sz="2000" b="1" dirty="0">
                  <a:latin typeface="Calibri" pitchFamily="34" charset="0"/>
                </a:rPr>
                <a:t>Salaries Expense </a:t>
              </a:r>
              <a:r>
                <a:rPr lang="en-US" sz="2000" dirty="0">
                  <a:latin typeface="Calibri" pitchFamily="34" charset="0"/>
                </a:rPr>
                <a:t>(fringe benefits) ...….….…..…	</a:t>
              </a:r>
              <a:r>
                <a:rPr lang="en-US" sz="2000" b="1" dirty="0">
                  <a:latin typeface="Calibri" pitchFamily="34" charset="0"/>
                </a:rPr>
                <a:t>15,000</a:t>
              </a:r>
            </a:p>
            <a:p>
              <a:pPr>
                <a:tabLst>
                  <a:tab pos="6915150" algn="r"/>
                </a:tabLst>
              </a:pPr>
              <a:r>
                <a:rPr lang="en-US" sz="2000" b="1" dirty="0">
                  <a:latin typeface="Calibri" pitchFamily="34" charset="0"/>
                </a:rPr>
                <a:t>     Fringe Benefits Payable </a:t>
              </a:r>
              <a:r>
                <a:rPr lang="en-US" sz="2000" dirty="0">
                  <a:latin typeface="Calibri" pitchFamily="34" charset="0"/>
                </a:rPr>
                <a:t>(to Blue Cross)……	</a:t>
              </a:r>
              <a:r>
                <a:rPr lang="en-US" sz="2000" b="1" dirty="0">
                  <a:latin typeface="Calibri" pitchFamily="34" charset="0"/>
                </a:rPr>
                <a:t>5,000</a:t>
              </a:r>
            </a:p>
            <a:p>
              <a:pPr>
                <a:tabLst>
                  <a:tab pos="6915150" algn="r"/>
                </a:tabLst>
              </a:pPr>
              <a:r>
                <a:rPr lang="en-US" sz="2000" b="1" dirty="0">
                  <a:latin typeface="Calibri" pitchFamily="34" charset="0"/>
                </a:rPr>
                <a:t>     Fringe Benefits Payable </a:t>
              </a:r>
              <a:r>
                <a:rPr lang="en-US" sz="2000" dirty="0">
                  <a:latin typeface="Calibri" pitchFamily="34" charset="0"/>
                </a:rPr>
                <a:t>(to Fidelity)…………	</a:t>
              </a:r>
              <a:r>
                <a:rPr lang="en-US" sz="2000" b="1" dirty="0">
                  <a:latin typeface="Calibri" pitchFamily="34" charset="0"/>
                </a:rPr>
                <a:t>10,000</a:t>
              </a:r>
            </a:p>
            <a:p>
              <a:r>
                <a:rPr lang="en-US" sz="2000" b="1" dirty="0">
                  <a:latin typeface="Calibri" pitchFamily="34" charset="0"/>
                </a:rPr>
                <a:t>    </a:t>
              </a:r>
              <a:r>
                <a:rPr lang="en-US" sz="2000" i="1" dirty="0">
                  <a:latin typeface="Calibri" pitchFamily="34" charset="0"/>
                </a:rPr>
                <a:t> (Record employer-provided fringe benefits)</a:t>
              </a:r>
              <a:endParaRPr lang="en-US" sz="2000" b="1" u="sng" dirty="0"/>
            </a:p>
          </p:txBody>
        </p:sp>
        <p:cxnSp>
          <p:nvCxnSpPr>
            <p:cNvPr id="12" name="Straight Connector 11"/>
            <p:cNvCxnSpPr/>
            <p:nvPr/>
          </p:nvCxnSpPr>
          <p:spPr>
            <a:xfrm>
              <a:off x="6310504" y="3118781"/>
              <a:ext cx="6400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600125" y="3108104"/>
              <a:ext cx="6400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1425186" y="3119677"/>
              <a:ext cx="1188720" cy="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7" name="Rounded Rectangle 7">
            <a:extLst>
              <a:ext uri="{FF2B5EF4-FFF2-40B4-BE49-F238E27FC236}">
                <a16:creationId xmlns:a16="http://schemas.microsoft.com/office/drawing/2014/main" id="{9C3ACBFC-A283-421C-8EB4-746AC17D3418}"/>
              </a:ext>
            </a:extLst>
          </p:cNvPr>
          <p:cNvSpPr/>
          <p:nvPr/>
        </p:nvSpPr>
        <p:spPr>
          <a:xfrm>
            <a:off x="845165" y="1737360"/>
            <a:ext cx="8045078" cy="1759633"/>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18" name="TextBox 17">
            <a:extLst>
              <a:ext uri="{FF2B5EF4-FFF2-40B4-BE49-F238E27FC236}">
                <a16:creationId xmlns:a16="http://schemas.microsoft.com/office/drawing/2014/main" id="{90F777D3-1E18-46BC-A052-56D3A00D027A}"/>
              </a:ext>
            </a:extLst>
          </p:cNvPr>
          <p:cNvSpPr txBox="1"/>
          <p:nvPr/>
        </p:nvSpPr>
        <p:spPr>
          <a:xfrm>
            <a:off x="983359" y="1737360"/>
            <a:ext cx="7873019" cy="1631216"/>
          </a:xfrm>
          <a:prstGeom prst="rect">
            <a:avLst/>
          </a:prstGeom>
          <a:noFill/>
        </p:spPr>
        <p:txBody>
          <a:bodyPr wrap="square" rtlCol="0">
            <a:spAutoFit/>
          </a:bodyPr>
          <a:lstStyle/>
          <a:p>
            <a:r>
              <a:rPr lang="en-US" sz="2000" dirty="0"/>
              <a:t>Federal and state income tax withheld					            $24,000</a:t>
            </a:r>
          </a:p>
          <a:p>
            <a:r>
              <a:rPr lang="en-US" sz="2000" dirty="0"/>
              <a:t>FICA tax rate (Social Security and Medicare)                                            7.65%</a:t>
            </a:r>
          </a:p>
          <a:p>
            <a:r>
              <a:rPr lang="en-US" sz="2000" dirty="0"/>
              <a:t>Health insurance premiums (Blue Cross) paid by employer              $5,000</a:t>
            </a:r>
          </a:p>
          <a:p>
            <a:r>
              <a:rPr lang="en-US" sz="2000" dirty="0"/>
              <a:t>Contribution to retirement plan (Fidelity) paid by employer          $10,000</a:t>
            </a:r>
          </a:p>
          <a:p>
            <a:r>
              <a:rPr lang="en-US" sz="2000" dirty="0"/>
              <a:t>Federal and state unemployment tax rate                                                  6.2%</a:t>
            </a:r>
          </a:p>
        </p:txBody>
      </p:sp>
      <p:sp>
        <p:nvSpPr>
          <p:cNvPr id="19" name="Oval 18">
            <a:extLst>
              <a:ext uri="{FF2B5EF4-FFF2-40B4-BE49-F238E27FC236}">
                <a16:creationId xmlns:a16="http://schemas.microsoft.com/office/drawing/2014/main" id="{83EDEF2F-6C21-47F3-81CA-865A7CBCC9AD}"/>
              </a:ext>
            </a:extLst>
          </p:cNvPr>
          <p:cNvSpPr/>
          <p:nvPr/>
        </p:nvSpPr>
        <p:spPr>
          <a:xfrm>
            <a:off x="7537434" y="2360866"/>
            <a:ext cx="1246414" cy="64912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Tree>
    <p:extLst>
      <p:ext uri="{BB962C8B-B14F-4D97-AF65-F5344CB8AC3E}">
        <p14:creationId xmlns:p14="http://schemas.microsoft.com/office/powerpoint/2010/main" val="4946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384285"/>
            <a:ext cx="8229600" cy="1143000"/>
          </a:xfrm>
        </p:spPr>
        <p:txBody>
          <a:bodyPr>
            <a:noAutofit/>
          </a:bodyPr>
          <a:lstStyle/>
          <a:p>
            <a:pPr>
              <a:lnSpc>
                <a:spcPct val="90000"/>
              </a:lnSpc>
            </a:pPr>
            <a:r>
              <a:rPr lang="en-US" dirty="0"/>
              <a:t>Recording Employer Payroll Taxes </a:t>
            </a:r>
          </a:p>
        </p:txBody>
      </p:sp>
      <p:sp>
        <p:nvSpPr>
          <p:cNvPr id="3" name="Content Placeholder 2"/>
          <p:cNvSpPr>
            <a:spLocks noGrp="1"/>
          </p:cNvSpPr>
          <p:nvPr>
            <p:ph idx="1"/>
          </p:nvPr>
        </p:nvSpPr>
        <p:spPr>
          <a:xfrm>
            <a:off x="835930" y="3171388"/>
            <a:ext cx="7955280" cy="1432202"/>
          </a:xfrm>
        </p:spPr>
        <p:txBody>
          <a:bodyPr>
            <a:normAutofit fontScale="92500" lnSpcReduction="10000"/>
          </a:bodyPr>
          <a:lstStyle/>
          <a:p>
            <a:r>
              <a:rPr lang="en-US" sz="2400" dirty="0"/>
              <a:t>Hawaiian Travel Agency pays employer’s FICA taxes at the same rate that the employees pay (7.65%) and also pays unemployment taxes at the rate of 6.2%. </a:t>
            </a:r>
          </a:p>
          <a:p>
            <a:r>
              <a:rPr lang="en-US" sz="2400" dirty="0"/>
              <a:t>The agency records its employer’s payroll taxes as follows: </a:t>
            </a:r>
            <a:endParaRPr lang="en-US" sz="2400" b="1"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28</a:t>
            </a:fld>
            <a:endParaRPr lang="en-US" dirty="0"/>
          </a:p>
        </p:txBody>
      </p:sp>
      <p:grpSp>
        <p:nvGrpSpPr>
          <p:cNvPr id="16" name="Group 15"/>
          <p:cNvGrpSpPr/>
          <p:nvPr/>
        </p:nvGrpSpPr>
        <p:grpSpPr>
          <a:xfrm>
            <a:off x="828579" y="4657781"/>
            <a:ext cx="8076912" cy="1612141"/>
            <a:chOff x="842373" y="2921006"/>
            <a:chExt cx="8076912" cy="1612141"/>
          </a:xfrm>
        </p:grpSpPr>
        <p:sp>
          <p:nvSpPr>
            <p:cNvPr id="17" name="Rectangle 16"/>
            <p:cNvSpPr/>
            <p:nvPr/>
          </p:nvSpPr>
          <p:spPr>
            <a:xfrm>
              <a:off x="874207" y="2942638"/>
              <a:ext cx="8045078" cy="1590509"/>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18" name="TextBox 17"/>
            <p:cNvSpPr txBox="1">
              <a:spLocks noChangeArrowheads="1"/>
            </p:cNvSpPr>
            <p:nvPr/>
          </p:nvSpPr>
          <p:spPr bwMode="auto">
            <a:xfrm>
              <a:off x="842373" y="2921006"/>
              <a:ext cx="7887731" cy="400110"/>
            </a:xfrm>
            <a:prstGeom prst="rect">
              <a:avLst/>
            </a:prstGeom>
            <a:noFill/>
            <a:ln w="9525">
              <a:noFill/>
              <a:miter lim="800000"/>
              <a:headEnd/>
              <a:tailEnd/>
            </a:ln>
          </p:spPr>
          <p:txBody>
            <a:bodyPr wrap="square">
              <a:spAutoFit/>
            </a:bodyPr>
            <a:lstStyle/>
            <a:p>
              <a:pPr>
                <a:tabLst>
                  <a:tab pos="6348413" algn="r"/>
                  <a:tab pos="7431088" algn="r"/>
                </a:tabLst>
              </a:pPr>
              <a:r>
                <a:rPr lang="en-US" sz="2000" dirty="0">
                  <a:latin typeface="Calibri" pitchFamily="34" charset="0"/>
                </a:rPr>
                <a:t>      December 31	Debit	Credit</a:t>
              </a:r>
              <a:endParaRPr lang="en-US" sz="2000" dirty="0"/>
            </a:p>
          </p:txBody>
        </p:sp>
        <p:sp>
          <p:nvSpPr>
            <p:cNvPr id="19" name="TextBox 18"/>
            <p:cNvSpPr txBox="1">
              <a:spLocks noChangeArrowheads="1"/>
            </p:cNvSpPr>
            <p:nvPr/>
          </p:nvSpPr>
          <p:spPr bwMode="auto">
            <a:xfrm>
              <a:off x="1145318" y="3190096"/>
              <a:ext cx="7677510" cy="1323439"/>
            </a:xfrm>
            <a:prstGeom prst="rect">
              <a:avLst/>
            </a:prstGeom>
            <a:noFill/>
            <a:ln w="9525">
              <a:noFill/>
              <a:miter lim="800000"/>
              <a:headEnd/>
              <a:tailEnd/>
            </a:ln>
          </p:spPr>
          <p:txBody>
            <a:bodyPr wrap="square">
              <a:spAutoFit/>
            </a:bodyPr>
            <a:lstStyle/>
            <a:p>
              <a:pPr>
                <a:tabLst>
                  <a:tab pos="6169025" algn="r"/>
                </a:tabLst>
              </a:pPr>
              <a:r>
                <a:rPr lang="en-US" sz="2000" b="1" dirty="0">
                  <a:latin typeface="Calibri" pitchFamily="34" charset="0"/>
                </a:rPr>
                <a:t>Payroll Tax Expense </a:t>
              </a:r>
              <a:r>
                <a:rPr lang="en-US" sz="2000" dirty="0">
                  <a:latin typeface="Calibri" pitchFamily="34" charset="0"/>
                </a:rPr>
                <a:t>(total) ...….….….……………………..	</a:t>
              </a:r>
              <a:r>
                <a:rPr lang="en-US" sz="2000" b="1" dirty="0">
                  <a:latin typeface="Calibri" pitchFamily="34" charset="0"/>
                </a:rPr>
                <a:t>13,850</a:t>
              </a:r>
            </a:p>
            <a:p>
              <a:pPr>
                <a:tabLst>
                  <a:tab pos="7146925" algn="r"/>
                </a:tabLst>
              </a:pPr>
              <a:r>
                <a:rPr lang="en-US" sz="2000" b="1" dirty="0">
                  <a:latin typeface="Calibri" pitchFamily="34" charset="0"/>
                </a:rPr>
                <a:t>   FICA Tax Payable </a:t>
              </a:r>
              <a:r>
                <a:rPr lang="en-US" sz="2000" dirty="0">
                  <a:latin typeface="Calibri" pitchFamily="34" charset="0"/>
                </a:rPr>
                <a:t>(= 0.0765 × $100,000) …………….	</a:t>
              </a:r>
              <a:r>
                <a:rPr lang="en-US" sz="2000" b="1" dirty="0">
                  <a:latin typeface="Calibri" pitchFamily="34" charset="0"/>
                </a:rPr>
                <a:t>7,650</a:t>
              </a:r>
            </a:p>
            <a:p>
              <a:pPr>
                <a:tabLst>
                  <a:tab pos="7146925" algn="r"/>
                </a:tabLst>
              </a:pPr>
              <a:r>
                <a:rPr lang="en-US" sz="2000" b="1" dirty="0">
                  <a:latin typeface="Calibri" pitchFamily="34" charset="0"/>
                </a:rPr>
                <a:t>   Unemployment Tax Payable </a:t>
              </a:r>
              <a:r>
                <a:rPr lang="en-US" sz="2000" dirty="0">
                  <a:latin typeface="Calibri" pitchFamily="34" charset="0"/>
                </a:rPr>
                <a:t>(= 0.062 × $100,000)	</a:t>
              </a:r>
              <a:r>
                <a:rPr lang="en-US" sz="2000" b="1" dirty="0">
                  <a:latin typeface="Calibri" pitchFamily="34" charset="0"/>
                </a:rPr>
                <a:t>6,200</a:t>
              </a:r>
            </a:p>
            <a:p>
              <a:r>
                <a:rPr lang="en-US" sz="2000" b="1" dirty="0">
                  <a:latin typeface="Calibri" pitchFamily="34" charset="0"/>
                </a:rPr>
                <a:t>  </a:t>
              </a:r>
              <a:r>
                <a:rPr lang="en-US" sz="2000" i="1" dirty="0">
                  <a:latin typeface="Calibri" pitchFamily="34" charset="0"/>
                </a:rPr>
                <a:t> (Record employer payroll taxes)</a:t>
              </a:r>
              <a:r>
                <a:rPr lang="en-US" sz="2000" b="1" dirty="0">
                  <a:latin typeface="Calibri" pitchFamily="34" charset="0"/>
                </a:rPr>
                <a:t>			</a:t>
              </a:r>
              <a:endParaRPr lang="en-US" sz="2000" b="1" u="sng" dirty="0"/>
            </a:p>
          </p:txBody>
        </p:sp>
        <p:cxnSp>
          <p:nvCxnSpPr>
            <p:cNvPr id="20" name="Straight Connector 19"/>
            <p:cNvCxnSpPr/>
            <p:nvPr/>
          </p:nvCxnSpPr>
          <p:spPr>
            <a:xfrm>
              <a:off x="6708888" y="3245292"/>
              <a:ext cx="650634"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7778818" y="3245292"/>
              <a:ext cx="62152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1238317" y="3245294"/>
              <a:ext cx="1463040" cy="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5" name="Rounded Rectangle 7">
            <a:extLst>
              <a:ext uri="{FF2B5EF4-FFF2-40B4-BE49-F238E27FC236}">
                <a16:creationId xmlns:a16="http://schemas.microsoft.com/office/drawing/2014/main" id="{8513EF33-5C13-406D-9C6F-0C35C27E7A73}"/>
              </a:ext>
            </a:extLst>
          </p:cNvPr>
          <p:cNvSpPr/>
          <p:nvPr/>
        </p:nvSpPr>
        <p:spPr>
          <a:xfrm>
            <a:off x="746132" y="1280160"/>
            <a:ext cx="8045078" cy="1759633"/>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6" name="TextBox 25">
            <a:extLst>
              <a:ext uri="{FF2B5EF4-FFF2-40B4-BE49-F238E27FC236}">
                <a16:creationId xmlns:a16="http://schemas.microsoft.com/office/drawing/2014/main" id="{6E52193A-735B-4E27-BE5B-7D5EEEC54138}"/>
              </a:ext>
            </a:extLst>
          </p:cNvPr>
          <p:cNvSpPr txBox="1"/>
          <p:nvPr/>
        </p:nvSpPr>
        <p:spPr>
          <a:xfrm>
            <a:off x="884326" y="1280160"/>
            <a:ext cx="7873019" cy="1631216"/>
          </a:xfrm>
          <a:prstGeom prst="rect">
            <a:avLst/>
          </a:prstGeom>
          <a:noFill/>
        </p:spPr>
        <p:txBody>
          <a:bodyPr wrap="square" rtlCol="0">
            <a:spAutoFit/>
          </a:bodyPr>
          <a:lstStyle/>
          <a:p>
            <a:r>
              <a:rPr lang="en-US" sz="2000" dirty="0"/>
              <a:t>Federal and state income tax withheld					            $24,000</a:t>
            </a:r>
          </a:p>
          <a:p>
            <a:r>
              <a:rPr lang="en-US" sz="2000" dirty="0"/>
              <a:t>FICA tax rate (Social Security and Medicare)                                            7.65%</a:t>
            </a:r>
          </a:p>
          <a:p>
            <a:r>
              <a:rPr lang="en-US" sz="2000" dirty="0"/>
              <a:t>Health insurance premiums (Blue Cross) paid by employer              $5,000</a:t>
            </a:r>
          </a:p>
          <a:p>
            <a:r>
              <a:rPr lang="en-US" sz="2000" dirty="0"/>
              <a:t>Contribution to retirement plan (Fidelity) paid by employer          $10,000</a:t>
            </a:r>
          </a:p>
          <a:p>
            <a:r>
              <a:rPr lang="en-US" sz="2000" dirty="0"/>
              <a:t>Federal and state unemployment tax rate                                                  6.2%</a:t>
            </a:r>
          </a:p>
        </p:txBody>
      </p:sp>
      <p:sp>
        <p:nvSpPr>
          <p:cNvPr id="27" name="Oval 26">
            <a:extLst>
              <a:ext uri="{FF2B5EF4-FFF2-40B4-BE49-F238E27FC236}">
                <a16:creationId xmlns:a16="http://schemas.microsoft.com/office/drawing/2014/main" id="{2B820768-1020-4B99-8A6C-DFF293155EE5}"/>
              </a:ext>
            </a:extLst>
          </p:cNvPr>
          <p:cNvSpPr/>
          <p:nvPr/>
        </p:nvSpPr>
        <p:spPr>
          <a:xfrm>
            <a:off x="7446461" y="1280160"/>
            <a:ext cx="1246414" cy="64912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Tree>
    <p:extLst>
      <p:ext uri="{BB962C8B-B14F-4D97-AF65-F5344CB8AC3E}">
        <p14:creationId xmlns:p14="http://schemas.microsoft.com/office/powerpoint/2010/main" val="52754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4971228"/>
          </a:xfrm>
        </p:spPr>
        <p:txBody>
          <a:bodyPr>
            <a:normAutofit/>
          </a:bodyPr>
          <a:lstStyle/>
          <a:p>
            <a:r>
              <a:rPr lang="en-US" dirty="0"/>
              <a:t>Employee salaries are reduced by withholdings for federal and state income taxes, FICA taxes, and the employee portion of insurance and retirement contributions. </a:t>
            </a:r>
          </a:p>
          <a:p>
            <a:r>
              <a:rPr lang="en-US" dirty="0"/>
              <a:t>The employer, too, incurs additional payroll expenses for unemployment taxes, the employer portion of FICA taxes, and employer insurance and retirement contributions.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29</a:t>
            </a:fld>
            <a:endParaRPr lang="en-US" dirty="0"/>
          </a:p>
        </p:txBody>
      </p:sp>
    </p:spTree>
    <p:extLst>
      <p:ext uri="{BB962C8B-B14F-4D97-AF65-F5344CB8AC3E}">
        <p14:creationId xmlns:p14="http://schemas.microsoft.com/office/powerpoint/2010/main" val="743699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LO8–1</a:t>
            </a:r>
            <a:r>
              <a:rPr lang="en-US" dirty="0"/>
              <a:t>	Distinguish between current and long-term liabilities.</a:t>
            </a:r>
          </a:p>
        </p:txBody>
      </p:sp>
      <p:sp>
        <p:nvSpPr>
          <p:cNvPr id="4" name="Title 3"/>
          <p:cNvSpPr>
            <a:spLocks noGrp="1"/>
          </p:cNvSpPr>
          <p:nvPr>
            <p:ph type="title"/>
          </p:nvPr>
        </p:nvSpPr>
        <p:spPr/>
        <p:txBody>
          <a:bodyPr/>
          <a:lstStyle/>
          <a:p>
            <a:r>
              <a:rPr lang="en-US" dirty="0"/>
              <a:t>Learning Objective 1</a:t>
            </a:r>
          </a:p>
        </p:txBody>
      </p:sp>
      <p:sp>
        <p:nvSpPr>
          <p:cNvPr id="2" name="Footer Placeholder 1"/>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8-</a:t>
            </a:r>
            <a:fld id="{8A048DD7-39B4-434B-ACE7-68CA5B147A05}" type="slidenum">
              <a:rPr lang="en-US" smtClean="0"/>
              <a:t>3</a:t>
            </a:fld>
            <a:endParaRPr lang="en-US" dirty="0"/>
          </a:p>
        </p:txBody>
      </p:sp>
    </p:spTree>
    <p:extLst>
      <p:ext uri="{BB962C8B-B14F-4D97-AF65-F5344CB8AC3E}">
        <p14:creationId xmlns:p14="http://schemas.microsoft.com/office/powerpoint/2010/main" val="1992152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138274"/>
            <a:ext cx="7406640" cy="4432716"/>
          </a:xfrm>
        </p:spPr>
        <p:txBody>
          <a:bodyPr>
            <a:normAutofit/>
          </a:bodyPr>
          <a:lstStyle/>
          <a:p>
            <a:pPr marL="0" indent="0">
              <a:buNone/>
            </a:pPr>
            <a:r>
              <a:rPr lang="en-US" sz="2800" dirty="0"/>
              <a:t>Which of the following items is typically paid by the employer only?</a:t>
            </a:r>
          </a:p>
          <a:p>
            <a:pPr>
              <a:buAutoNum type="alphaLcPeriod"/>
            </a:pPr>
            <a:r>
              <a:rPr lang="en-US" sz="2800" dirty="0"/>
              <a:t>Federal and state income taxes on employees’ wages</a:t>
            </a:r>
          </a:p>
          <a:p>
            <a:pPr>
              <a:buAutoNum type="alphaLcPeriod"/>
            </a:pPr>
            <a:r>
              <a:rPr lang="en-US" sz="2800" dirty="0"/>
              <a:t>Social Security taxes</a:t>
            </a:r>
          </a:p>
          <a:p>
            <a:pPr>
              <a:buAutoNum type="alphaLcPeriod" startAt="3"/>
            </a:pPr>
            <a:r>
              <a:rPr lang="en-US" sz="2800" dirty="0"/>
              <a:t>Federal and state unemployment taxes</a:t>
            </a:r>
          </a:p>
          <a:p>
            <a:pPr>
              <a:buAutoNum type="alphaLcPeriod" startAt="3"/>
            </a:pPr>
            <a:r>
              <a:rPr lang="en-US" sz="2800" dirty="0"/>
              <a:t>Medicare taxes</a:t>
            </a:r>
          </a:p>
        </p:txBody>
      </p:sp>
      <p:sp>
        <p:nvSpPr>
          <p:cNvPr id="4" name="Title 3"/>
          <p:cNvSpPr>
            <a:spLocks noGrp="1"/>
          </p:cNvSpPr>
          <p:nvPr>
            <p:ph type="title"/>
          </p:nvPr>
        </p:nvSpPr>
        <p:spPr>
          <a:xfrm>
            <a:off x="936943" y="364367"/>
            <a:ext cx="7922577" cy="799257"/>
          </a:xfrm>
        </p:spPr>
        <p:txBody>
          <a:bodyPr/>
          <a:lstStyle/>
          <a:p>
            <a:r>
              <a:rPr lang="en-US" dirty="0"/>
              <a:t>Concept Check 8–3</a:t>
            </a:r>
          </a:p>
        </p:txBody>
      </p:sp>
      <p:sp>
        <p:nvSpPr>
          <p:cNvPr id="6" name="Oval 5"/>
          <p:cNvSpPr/>
          <p:nvPr/>
        </p:nvSpPr>
        <p:spPr bwMode="auto">
          <a:xfrm>
            <a:off x="827991" y="3511958"/>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91143" y="4564504"/>
            <a:ext cx="7406640" cy="2031325"/>
          </a:xfrm>
          <a:prstGeom prst="rect">
            <a:avLst/>
          </a:prstGeom>
          <a:solidFill>
            <a:srgbClr val="FFFFD1"/>
          </a:solidFill>
          <a:ln w="6350">
            <a:solidFill>
              <a:schemeClr val="tx1"/>
            </a:solidFill>
          </a:ln>
        </p:spPr>
        <p:txBody>
          <a:bodyPr wrap="square" rtlCol="0">
            <a:spAutoFit/>
          </a:bodyPr>
          <a:lstStyle/>
          <a:p>
            <a:r>
              <a:rPr lang="en-US" dirty="0"/>
              <a:t>Companies are required by law to withhold federal and state income taxes from employees’ paychecks. Employers are also required to withhold Social Security and Medicare taxes from employees’ paychecks. In addition, employers may withhold optional deductions, such as medical insurance premiums, contributions to retirement programs, and other fringe benefits. Unemployment taxes are NOT withheld, because they are paid solely by the employer.</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8-</a:t>
            </a:r>
            <a:fld id="{8A048DD7-39B4-434B-ACE7-68CA5B147A05}" type="slidenum">
              <a:rPr lang="en-US" smtClean="0"/>
              <a:t>30</a:t>
            </a:fld>
            <a:endParaRPr lang="en-US" dirty="0"/>
          </a:p>
        </p:txBody>
      </p:sp>
    </p:spTree>
    <p:extLst>
      <p:ext uri="{BB962C8B-B14F-4D97-AF65-F5344CB8AC3E}">
        <p14:creationId xmlns:p14="http://schemas.microsoft.com/office/powerpoint/2010/main" val="130999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LO8–4</a:t>
            </a:r>
            <a:r>
              <a:rPr lang="en-US" dirty="0"/>
              <a:t>	Explain the accounting for other current liabilities.</a:t>
            </a:r>
          </a:p>
        </p:txBody>
      </p:sp>
      <p:sp>
        <p:nvSpPr>
          <p:cNvPr id="4" name="Title 3"/>
          <p:cNvSpPr>
            <a:spLocks noGrp="1"/>
          </p:cNvSpPr>
          <p:nvPr>
            <p:ph type="title"/>
          </p:nvPr>
        </p:nvSpPr>
        <p:spPr/>
        <p:txBody>
          <a:bodyPr/>
          <a:lstStyle/>
          <a:p>
            <a:r>
              <a:rPr lang="en-US" dirty="0"/>
              <a:t>Learning Objective 4</a:t>
            </a:r>
          </a:p>
        </p:txBody>
      </p:sp>
      <p:sp>
        <p:nvSpPr>
          <p:cNvPr id="2" name="Footer Placeholder 1"/>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8-</a:t>
            </a:r>
            <a:fld id="{8A048DD7-39B4-434B-ACE7-68CA5B147A05}" type="slidenum">
              <a:rPr lang="en-US" smtClean="0"/>
              <a:t>31</a:t>
            </a:fld>
            <a:endParaRPr lang="en-US" dirty="0"/>
          </a:p>
        </p:txBody>
      </p:sp>
    </p:spTree>
    <p:extLst>
      <p:ext uri="{BB962C8B-B14F-4D97-AF65-F5344CB8AC3E}">
        <p14:creationId xmlns:p14="http://schemas.microsoft.com/office/powerpoint/2010/main" val="995984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Current Liabilities</a:t>
            </a:r>
          </a:p>
        </p:txBody>
      </p:sp>
      <p:sp>
        <p:nvSpPr>
          <p:cNvPr id="3" name="Content Placeholder 2"/>
          <p:cNvSpPr>
            <a:spLocks noGrp="1"/>
          </p:cNvSpPr>
          <p:nvPr>
            <p:ph idx="1"/>
          </p:nvPr>
        </p:nvSpPr>
        <p:spPr>
          <a:xfrm>
            <a:off x="809150" y="1291786"/>
            <a:ext cx="7955280" cy="5008806"/>
          </a:xfrm>
        </p:spPr>
        <p:txBody>
          <a:bodyPr>
            <a:normAutofit/>
          </a:bodyPr>
          <a:lstStyle/>
          <a:p>
            <a:r>
              <a:rPr lang="en-US" b="1" dirty="0"/>
              <a:t>Deferred revenue</a:t>
            </a:r>
            <a:endParaRPr lang="en-US" dirty="0"/>
          </a:p>
          <a:p>
            <a:pPr lvl="1"/>
            <a:r>
              <a:rPr lang="en-US" dirty="0"/>
              <a:t>Cash received in advance from a customer for products or services to be provided in the future</a:t>
            </a:r>
          </a:p>
          <a:p>
            <a:r>
              <a:rPr lang="en-US" b="1" dirty="0"/>
              <a:t>Sales tax payable</a:t>
            </a:r>
            <a:r>
              <a:rPr lang="en-US" dirty="0"/>
              <a:t> </a:t>
            </a:r>
          </a:p>
          <a:p>
            <a:pPr lvl="1"/>
            <a:r>
              <a:rPr lang="en-US" dirty="0"/>
              <a:t>Sales tax collected from customers by the seller, representing current liabilities payable to the government</a:t>
            </a:r>
          </a:p>
          <a:p>
            <a:r>
              <a:rPr lang="en-US" b="1" dirty="0"/>
              <a:t>Current portion of long-term debt</a:t>
            </a:r>
            <a:r>
              <a:rPr lang="en-US" dirty="0"/>
              <a:t> </a:t>
            </a:r>
          </a:p>
          <a:p>
            <a:pPr lvl="1"/>
            <a:r>
              <a:rPr lang="en-US" dirty="0"/>
              <a:t>Debt that will be paid within one year from the balance sheet date</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t>32</a:t>
            </a:fld>
            <a:endParaRPr lang="en-US" dirty="0"/>
          </a:p>
        </p:txBody>
      </p:sp>
    </p:spTree>
    <p:extLst>
      <p:ext uri="{BB962C8B-B14F-4D97-AF65-F5344CB8AC3E}">
        <p14:creationId xmlns:p14="http://schemas.microsoft.com/office/powerpoint/2010/main" val="7713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150" y="822960"/>
            <a:ext cx="8229600" cy="1143000"/>
          </a:xfrm>
        </p:spPr>
        <p:txBody>
          <a:bodyPr/>
          <a:lstStyle/>
          <a:p>
            <a:pPr>
              <a:lnSpc>
                <a:spcPct val="90000"/>
              </a:lnSpc>
            </a:pPr>
            <a:r>
              <a:rPr lang="en-US" dirty="0"/>
              <a:t>Revenue Recognition Policy of United Airlines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33</a:t>
            </a:fld>
            <a:endParaRPr lang="en-US" dirty="0"/>
          </a:p>
        </p:txBody>
      </p:sp>
      <p:sp>
        <p:nvSpPr>
          <p:cNvPr id="6" name="Content Placeholder 2"/>
          <p:cNvSpPr txBox="1">
            <a:spLocks/>
          </p:cNvSpPr>
          <p:nvPr/>
        </p:nvSpPr>
        <p:spPr>
          <a:xfrm>
            <a:off x="812788" y="429768"/>
            <a:ext cx="4906962" cy="40323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Illustration 8–5</a:t>
            </a:r>
          </a:p>
        </p:txBody>
      </p:sp>
      <p:sp>
        <p:nvSpPr>
          <p:cNvPr id="7" name="Folded Corner 6"/>
          <p:cNvSpPr/>
          <p:nvPr/>
        </p:nvSpPr>
        <p:spPr>
          <a:xfrm>
            <a:off x="1043842" y="3027374"/>
            <a:ext cx="7714249" cy="1682815"/>
          </a:xfrm>
          <a:prstGeom prst="foldedCorner">
            <a:avLst/>
          </a:prstGeom>
          <a:solidFill>
            <a:srgbClr val="D5EEFB"/>
          </a:solidFill>
          <a:ln>
            <a:solidFill>
              <a:schemeClr val="accent1">
                <a:shade val="95000"/>
                <a:satMod val="105000"/>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1043843" y="3137584"/>
            <a:ext cx="7714249" cy="1477328"/>
          </a:xfrm>
          <a:prstGeom prst="rect">
            <a:avLst/>
          </a:prstGeom>
          <a:noFill/>
        </p:spPr>
        <p:txBody>
          <a:bodyPr wrap="square" rtlCol="0">
            <a:spAutoFit/>
          </a:bodyPr>
          <a:lstStyle/>
          <a:p>
            <a:r>
              <a:rPr lang="en-US" dirty="0"/>
              <a:t>The Company presents Passenger revenue, Cargo revenue, and Other operating revenue on its income statement. </a:t>
            </a:r>
            <a:r>
              <a:rPr lang="en-US" b="1" dirty="0"/>
              <a:t>Passenger revenue is recognized when transportation is provided</a:t>
            </a:r>
            <a:r>
              <a:rPr lang="en-US" dirty="0"/>
              <a:t>, and Cargo revenue is recognized when shipments arrive at their destination. Other operating revenue is recognized as the related performance obligations are satisfied</a:t>
            </a:r>
            <a:r>
              <a:rPr lang="en-US" b="1" i="1" dirty="0"/>
              <a:t>.</a:t>
            </a:r>
            <a:endParaRPr lang="en-US" dirty="0"/>
          </a:p>
        </p:txBody>
      </p:sp>
      <p:sp>
        <p:nvSpPr>
          <p:cNvPr id="10" name="Round Same Side Corner Rectangle 9"/>
          <p:cNvSpPr/>
          <p:nvPr/>
        </p:nvSpPr>
        <p:spPr>
          <a:xfrm>
            <a:off x="1043843" y="2414398"/>
            <a:ext cx="7714249" cy="612976"/>
          </a:xfrm>
          <a:prstGeom prst="round2SameRect">
            <a:avLst/>
          </a:prstGeom>
          <a:solidFill>
            <a:srgbClr val="D493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1" name="TextBox 10"/>
          <p:cNvSpPr txBox="1"/>
          <p:nvPr/>
        </p:nvSpPr>
        <p:spPr>
          <a:xfrm>
            <a:off x="2317023" y="2414398"/>
            <a:ext cx="4754880" cy="923330"/>
          </a:xfrm>
          <a:prstGeom prst="rect">
            <a:avLst/>
          </a:prstGeom>
          <a:noFill/>
        </p:spPr>
        <p:txBody>
          <a:bodyPr wrap="square" rtlCol="0">
            <a:spAutoFit/>
          </a:bodyPr>
          <a:lstStyle/>
          <a:p>
            <a:pPr algn="ctr">
              <a:lnSpc>
                <a:spcPct val="90000"/>
              </a:lnSpc>
            </a:pPr>
            <a:r>
              <a:rPr lang="en-US" sz="2000" b="1" dirty="0"/>
              <a:t>UNITED AIRLINES</a:t>
            </a:r>
          </a:p>
          <a:p>
            <a:pPr algn="ctr">
              <a:lnSpc>
                <a:spcPct val="90000"/>
              </a:lnSpc>
            </a:pPr>
            <a:r>
              <a:rPr lang="en-US" sz="2000" b="1" dirty="0"/>
              <a:t>Notes to the Financial Statements (excerpt)</a:t>
            </a:r>
          </a:p>
        </p:txBody>
      </p:sp>
    </p:spTree>
    <p:extLst>
      <p:ext uri="{BB962C8B-B14F-4D97-AF65-F5344CB8AC3E}">
        <p14:creationId xmlns:p14="http://schemas.microsoft.com/office/powerpoint/2010/main" val="1370400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429768"/>
            <a:ext cx="8229600" cy="684101"/>
          </a:xfrm>
        </p:spPr>
        <p:txBody>
          <a:bodyPr/>
          <a:lstStyle/>
          <a:p>
            <a:r>
              <a:rPr lang="en-US" dirty="0"/>
              <a:t>Deferred Revenues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8-</a:t>
            </a:r>
            <a:fld id="{8A048DD7-39B4-434B-ACE7-68CA5B147A05}" type="slidenum">
              <a:rPr lang="en-US" smtClean="0"/>
              <a:t>34</a:t>
            </a:fld>
            <a:endParaRPr lang="en-US" dirty="0"/>
          </a:p>
        </p:txBody>
      </p:sp>
      <p:sp>
        <p:nvSpPr>
          <p:cNvPr id="18" name="Content Placeholder 2"/>
          <p:cNvSpPr txBox="1">
            <a:spLocks/>
          </p:cNvSpPr>
          <p:nvPr/>
        </p:nvSpPr>
        <p:spPr>
          <a:xfrm>
            <a:off x="724628" y="1280160"/>
            <a:ext cx="8229600" cy="125074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Assume Apple Inc. sells an iTunes gift card to a customer for $100. </a:t>
            </a:r>
          </a:p>
          <a:p>
            <a:r>
              <a:rPr lang="en-US" sz="2400" dirty="0"/>
              <a:t>Apple records the sale of the gift card as follows:</a:t>
            </a:r>
          </a:p>
        </p:txBody>
      </p:sp>
      <p:sp>
        <p:nvSpPr>
          <p:cNvPr id="8" name="Content Placeholder 2"/>
          <p:cNvSpPr txBox="1">
            <a:spLocks/>
          </p:cNvSpPr>
          <p:nvPr/>
        </p:nvSpPr>
        <p:spPr>
          <a:xfrm>
            <a:off x="624779" y="4055392"/>
            <a:ext cx="8229600" cy="1180172"/>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When the customer purchases and downloads, say, $15 worth of music, Apple records the following:</a:t>
            </a:r>
          </a:p>
        </p:txBody>
      </p:sp>
      <p:sp>
        <p:nvSpPr>
          <p:cNvPr id="9" name="Rectangle 8"/>
          <p:cNvSpPr/>
          <p:nvPr/>
        </p:nvSpPr>
        <p:spPr>
          <a:xfrm>
            <a:off x="763937" y="2596068"/>
            <a:ext cx="8045078" cy="134255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10" name="TextBox 9"/>
          <p:cNvSpPr txBox="1">
            <a:spLocks noChangeArrowheads="1"/>
          </p:cNvSpPr>
          <p:nvPr/>
        </p:nvSpPr>
        <p:spPr bwMode="auto">
          <a:xfrm>
            <a:off x="947721" y="2596068"/>
            <a:ext cx="7677510" cy="400110"/>
          </a:xfrm>
          <a:prstGeom prst="rect">
            <a:avLst/>
          </a:prstGeom>
          <a:noFill/>
          <a:ln w="9525">
            <a:noFill/>
            <a:miter lim="800000"/>
            <a:headEnd/>
            <a:tailEnd/>
          </a:ln>
        </p:spPr>
        <p:txBody>
          <a:bodyPr wrap="square">
            <a:spAutoFit/>
          </a:bodyPr>
          <a:lstStyle/>
          <a:p>
            <a:r>
              <a:rPr lang="en-US" sz="2000" b="1" dirty="0">
                <a:latin typeface="Calibri" pitchFamily="34" charset="0"/>
              </a:rPr>
              <a:t>     											</a:t>
            </a:r>
            <a:r>
              <a:rPr lang="en-US" sz="2000" dirty="0">
                <a:latin typeface="Calibri" pitchFamily="34" charset="0"/>
              </a:rPr>
              <a:t>Debit		Credit</a:t>
            </a:r>
            <a:endParaRPr lang="en-US" sz="2000" dirty="0"/>
          </a:p>
        </p:txBody>
      </p:sp>
      <p:sp>
        <p:nvSpPr>
          <p:cNvPr id="11" name="TextBox 10"/>
          <p:cNvSpPr txBox="1">
            <a:spLocks noChangeArrowheads="1"/>
          </p:cNvSpPr>
          <p:nvPr/>
        </p:nvSpPr>
        <p:spPr bwMode="auto">
          <a:xfrm>
            <a:off x="1015936" y="2922960"/>
            <a:ext cx="7677510" cy="1015663"/>
          </a:xfrm>
          <a:prstGeom prst="rect">
            <a:avLst/>
          </a:prstGeom>
          <a:noFill/>
          <a:ln w="9525">
            <a:noFill/>
            <a:miter lim="800000"/>
            <a:headEnd/>
            <a:tailEnd/>
          </a:ln>
        </p:spPr>
        <p:txBody>
          <a:bodyPr wrap="square">
            <a:spAutoFit/>
          </a:bodyPr>
          <a:lstStyle/>
          <a:p>
            <a:pPr>
              <a:tabLst>
                <a:tab pos="5434013" algn="r"/>
              </a:tabLst>
            </a:pPr>
            <a:r>
              <a:rPr lang="en-US" sz="2000" b="1" dirty="0">
                <a:latin typeface="Calibri" pitchFamily="34" charset="0"/>
              </a:rPr>
              <a:t>Cash </a:t>
            </a:r>
            <a:r>
              <a:rPr lang="en-US" sz="2000" dirty="0">
                <a:latin typeface="Calibri" pitchFamily="34" charset="0"/>
              </a:rPr>
              <a:t>…………………………………………………..	</a:t>
            </a:r>
            <a:r>
              <a:rPr lang="en-US" sz="2000" b="1" dirty="0">
                <a:latin typeface="Calibri" pitchFamily="34" charset="0"/>
              </a:rPr>
              <a:t>100 </a:t>
            </a:r>
          </a:p>
          <a:p>
            <a:pPr>
              <a:tabLst>
                <a:tab pos="6800850" algn="r"/>
              </a:tabLst>
            </a:pPr>
            <a:r>
              <a:rPr lang="en-US" sz="2000" b="1" dirty="0">
                <a:latin typeface="Calibri" pitchFamily="34" charset="0"/>
              </a:rPr>
              <a:t>        Deferred Revenue </a:t>
            </a:r>
            <a:r>
              <a:rPr lang="en-US" sz="2000" dirty="0">
                <a:latin typeface="Calibri" pitchFamily="34" charset="0"/>
              </a:rPr>
              <a:t>………………………	</a:t>
            </a:r>
            <a:r>
              <a:rPr lang="en-US" sz="2000" b="1" dirty="0">
                <a:latin typeface="Calibri" pitchFamily="34" charset="0"/>
              </a:rPr>
              <a:t>100</a:t>
            </a:r>
          </a:p>
          <a:p>
            <a:r>
              <a:rPr lang="en-US" sz="2000" i="1" dirty="0">
                <a:latin typeface="Calibri" pitchFamily="34" charset="0"/>
              </a:rPr>
              <a:t>	(Receive cash for gift card)</a:t>
            </a:r>
            <a:r>
              <a:rPr lang="en-US" sz="2000" b="1" dirty="0">
                <a:latin typeface="Calibri" pitchFamily="34" charset="0"/>
              </a:rPr>
              <a:t>	</a:t>
            </a:r>
            <a:endParaRPr lang="en-US" sz="2000" b="1" u="sng" dirty="0"/>
          </a:p>
        </p:txBody>
      </p:sp>
      <p:cxnSp>
        <p:nvCxnSpPr>
          <p:cNvPr id="12" name="Straight Connector 11"/>
          <p:cNvCxnSpPr/>
          <p:nvPr/>
        </p:nvCxnSpPr>
        <p:spPr>
          <a:xfrm>
            <a:off x="6044444" y="2959684"/>
            <a:ext cx="612734"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7477614" y="2962388"/>
            <a:ext cx="583300" cy="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763937" y="4886910"/>
            <a:ext cx="8045078" cy="134255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15" name="TextBox 14"/>
          <p:cNvSpPr txBox="1">
            <a:spLocks noChangeArrowheads="1"/>
          </p:cNvSpPr>
          <p:nvPr/>
        </p:nvSpPr>
        <p:spPr bwMode="auto">
          <a:xfrm>
            <a:off x="964021" y="4869849"/>
            <a:ext cx="7677510" cy="400110"/>
          </a:xfrm>
          <a:prstGeom prst="rect">
            <a:avLst/>
          </a:prstGeom>
          <a:noFill/>
          <a:ln w="9525">
            <a:noFill/>
            <a:miter lim="800000"/>
            <a:headEnd/>
            <a:tailEnd/>
          </a:ln>
        </p:spPr>
        <p:txBody>
          <a:bodyPr wrap="square">
            <a:spAutoFit/>
          </a:bodyPr>
          <a:lstStyle/>
          <a:p>
            <a:r>
              <a:rPr lang="en-US" sz="2000" b="1" dirty="0">
                <a:latin typeface="Calibri" pitchFamily="34" charset="0"/>
              </a:rPr>
              <a:t>     											</a:t>
            </a:r>
            <a:r>
              <a:rPr lang="en-US" sz="2000" dirty="0">
                <a:latin typeface="Calibri" pitchFamily="34" charset="0"/>
              </a:rPr>
              <a:t>Debit		Credit</a:t>
            </a:r>
            <a:endParaRPr lang="en-US" sz="2000" dirty="0"/>
          </a:p>
        </p:txBody>
      </p:sp>
      <p:sp>
        <p:nvSpPr>
          <p:cNvPr id="16" name="TextBox 15"/>
          <p:cNvSpPr txBox="1">
            <a:spLocks noChangeArrowheads="1"/>
          </p:cNvSpPr>
          <p:nvPr/>
        </p:nvSpPr>
        <p:spPr bwMode="auto">
          <a:xfrm>
            <a:off x="964021" y="5224684"/>
            <a:ext cx="7677510" cy="1015663"/>
          </a:xfrm>
          <a:prstGeom prst="rect">
            <a:avLst/>
          </a:prstGeom>
          <a:noFill/>
          <a:ln w="9525">
            <a:noFill/>
            <a:miter lim="800000"/>
            <a:headEnd/>
            <a:tailEnd/>
          </a:ln>
        </p:spPr>
        <p:txBody>
          <a:bodyPr wrap="square">
            <a:spAutoFit/>
          </a:bodyPr>
          <a:lstStyle/>
          <a:p>
            <a:pPr>
              <a:tabLst>
                <a:tab pos="5434013" algn="r"/>
              </a:tabLst>
            </a:pPr>
            <a:r>
              <a:rPr lang="en-US" sz="2000" b="1" dirty="0">
                <a:latin typeface="Calibri" pitchFamily="34" charset="0"/>
              </a:rPr>
              <a:t>Deferred Revenue </a:t>
            </a:r>
            <a:r>
              <a:rPr lang="en-US" sz="2000" dirty="0">
                <a:latin typeface="Calibri" pitchFamily="34" charset="0"/>
              </a:rPr>
              <a:t>………………………………	</a:t>
            </a:r>
            <a:r>
              <a:rPr lang="en-US" sz="2000" b="1" dirty="0">
                <a:latin typeface="Calibri" pitchFamily="34" charset="0"/>
              </a:rPr>
              <a:t>15 </a:t>
            </a:r>
          </a:p>
          <a:p>
            <a:pPr>
              <a:tabLst>
                <a:tab pos="6800850" algn="r"/>
              </a:tabLst>
            </a:pPr>
            <a:r>
              <a:rPr lang="en-US" sz="2000" b="1" dirty="0">
                <a:latin typeface="Calibri" pitchFamily="34" charset="0"/>
              </a:rPr>
              <a:t>        Sales Revenue </a:t>
            </a:r>
            <a:r>
              <a:rPr lang="en-US" sz="2000" dirty="0">
                <a:latin typeface="Calibri" pitchFamily="34" charset="0"/>
              </a:rPr>
              <a:t>……………………………..	</a:t>
            </a:r>
            <a:r>
              <a:rPr lang="en-US" sz="2000" b="1" dirty="0">
                <a:latin typeface="Calibri" pitchFamily="34" charset="0"/>
              </a:rPr>
              <a:t>15</a:t>
            </a:r>
          </a:p>
          <a:p>
            <a:r>
              <a:rPr lang="en-US" sz="2000" i="1" dirty="0">
                <a:latin typeface="Calibri" pitchFamily="34" charset="0"/>
              </a:rPr>
              <a:t>	(Record revenue for music downloaded)</a:t>
            </a:r>
            <a:r>
              <a:rPr lang="en-US" sz="2000" b="1" dirty="0">
                <a:latin typeface="Calibri" pitchFamily="34" charset="0"/>
              </a:rPr>
              <a:t>	</a:t>
            </a:r>
            <a:endParaRPr lang="en-US" sz="2000" b="1" u="sng" dirty="0"/>
          </a:p>
        </p:txBody>
      </p:sp>
      <p:cxnSp>
        <p:nvCxnSpPr>
          <p:cNvPr id="17" name="Straight Connector 16"/>
          <p:cNvCxnSpPr/>
          <p:nvPr/>
        </p:nvCxnSpPr>
        <p:spPr>
          <a:xfrm>
            <a:off x="6044444" y="5269959"/>
            <a:ext cx="654154"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7477614" y="5289189"/>
            <a:ext cx="6439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75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animBg="1"/>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a:xfrm>
            <a:off x="809150" y="1291786"/>
            <a:ext cx="7955280" cy="4971228"/>
          </a:xfrm>
        </p:spPr>
        <p:txBody>
          <a:bodyPr>
            <a:normAutofit/>
          </a:bodyPr>
          <a:lstStyle/>
          <a:p>
            <a:r>
              <a:rPr lang="en-US" dirty="0"/>
              <a:t>Some students incorrectly think the Deferred Revenue account is a revenue account, since the account has the word “Revenue” in the title. </a:t>
            </a:r>
          </a:p>
          <a:p>
            <a:r>
              <a:rPr lang="en-US" dirty="0"/>
              <a:t>As indicated above, Deferred Revenue is a liability account, not a revenue account.</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35</a:t>
            </a:fld>
            <a:endParaRPr lang="en-US" dirty="0"/>
          </a:p>
        </p:txBody>
      </p:sp>
    </p:spTree>
    <p:extLst>
      <p:ext uri="{BB962C8B-B14F-4D97-AF65-F5344CB8AC3E}">
        <p14:creationId xmlns:p14="http://schemas.microsoft.com/office/powerpoint/2010/main" val="3300953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429768"/>
            <a:ext cx="8229600" cy="1143000"/>
          </a:xfrm>
        </p:spPr>
        <p:txBody>
          <a:bodyPr/>
          <a:lstStyle/>
          <a:p>
            <a:r>
              <a:rPr lang="en-US" dirty="0"/>
              <a:t>Sales Tax Payable</a:t>
            </a:r>
          </a:p>
        </p:txBody>
      </p:sp>
      <p:sp>
        <p:nvSpPr>
          <p:cNvPr id="4" name="Footer Placeholder 3"/>
          <p:cNvSpPr>
            <a:spLocks noGrp="1"/>
          </p:cNvSpPr>
          <p:nvPr>
            <p:ph type="ftr" sz="quarter" idx="11"/>
          </p:nvPr>
        </p:nvSpPr>
        <p:spPr>
          <a:xfrm>
            <a:off x="1424213" y="6490154"/>
            <a:ext cx="6540501" cy="365125"/>
          </a:xfrm>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a:xfrm>
            <a:off x="6989386" y="6471802"/>
            <a:ext cx="2133600" cy="365125"/>
          </a:xfrm>
        </p:spPr>
        <p:txBody>
          <a:bodyPr/>
          <a:lstStyle/>
          <a:p>
            <a:r>
              <a:rPr lang="en-US" dirty="0"/>
              <a:t>8-</a:t>
            </a:r>
            <a:fld id="{8A048DD7-39B4-434B-ACE7-68CA5B147A05}" type="slidenum">
              <a:rPr lang="en-US" smtClean="0"/>
              <a:t>36</a:t>
            </a:fld>
            <a:endParaRPr lang="en-US" dirty="0"/>
          </a:p>
        </p:txBody>
      </p:sp>
      <p:sp>
        <p:nvSpPr>
          <p:cNvPr id="14" name="Rectangle 13"/>
          <p:cNvSpPr/>
          <p:nvPr/>
        </p:nvSpPr>
        <p:spPr>
          <a:xfrm>
            <a:off x="784957" y="2680149"/>
            <a:ext cx="8045078" cy="201570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TextBox 14"/>
          <p:cNvSpPr txBox="1">
            <a:spLocks noChangeArrowheads="1"/>
          </p:cNvSpPr>
          <p:nvPr/>
        </p:nvSpPr>
        <p:spPr bwMode="auto">
          <a:xfrm>
            <a:off x="968741" y="2680149"/>
            <a:ext cx="7677510" cy="461665"/>
          </a:xfrm>
          <a:prstGeom prst="rect">
            <a:avLst/>
          </a:prstGeom>
          <a:noFill/>
          <a:ln w="9525">
            <a:noFill/>
            <a:miter lim="800000"/>
            <a:headEnd/>
            <a:tailEnd/>
          </a:ln>
        </p:spPr>
        <p:txBody>
          <a:bodyPr wrap="square">
            <a:spAutoFit/>
          </a:bodyPr>
          <a:lstStyle/>
          <a:p>
            <a:r>
              <a:rPr lang="en-US" sz="2400" b="1" dirty="0">
                <a:latin typeface="Calibri" pitchFamily="34" charset="0"/>
              </a:rPr>
              <a:t>     											</a:t>
            </a:r>
            <a:r>
              <a:rPr lang="en-US" sz="2400" dirty="0">
                <a:latin typeface="Calibri" pitchFamily="34" charset="0"/>
              </a:rPr>
              <a:t>Debit		Credit</a:t>
            </a:r>
            <a:endParaRPr lang="en-US" sz="2400" dirty="0"/>
          </a:p>
        </p:txBody>
      </p:sp>
      <p:sp>
        <p:nvSpPr>
          <p:cNvPr id="16" name="TextBox 15"/>
          <p:cNvSpPr txBox="1">
            <a:spLocks noChangeArrowheads="1"/>
          </p:cNvSpPr>
          <p:nvPr/>
        </p:nvSpPr>
        <p:spPr bwMode="auto">
          <a:xfrm>
            <a:off x="1036956" y="3126196"/>
            <a:ext cx="7677510" cy="1569660"/>
          </a:xfrm>
          <a:prstGeom prst="rect">
            <a:avLst/>
          </a:prstGeom>
          <a:noFill/>
          <a:ln w="9525">
            <a:noFill/>
            <a:miter lim="800000"/>
            <a:headEnd/>
            <a:tailEnd/>
          </a:ln>
        </p:spPr>
        <p:txBody>
          <a:bodyPr wrap="square">
            <a:spAutoFit/>
          </a:bodyPr>
          <a:lstStyle/>
          <a:p>
            <a:r>
              <a:rPr lang="en-US" sz="2400" b="1" dirty="0">
                <a:latin typeface="Calibri" pitchFamily="34" charset="0"/>
              </a:rPr>
              <a:t>Cash </a:t>
            </a:r>
            <a:r>
              <a:rPr lang="en-US" sz="2400" dirty="0">
                <a:latin typeface="Calibri" pitchFamily="34" charset="0"/>
              </a:rPr>
              <a:t>………………………………………………..    </a:t>
            </a:r>
            <a:r>
              <a:rPr lang="en-US" sz="2400" b="1" dirty="0">
                <a:latin typeface="Calibri" pitchFamily="34" charset="0"/>
              </a:rPr>
              <a:t>16.50 </a:t>
            </a:r>
          </a:p>
          <a:p>
            <a:r>
              <a:rPr lang="en-US" sz="2400" b="1" dirty="0">
                <a:latin typeface="Calibri" pitchFamily="34" charset="0"/>
              </a:rPr>
              <a:t>	Sales Revenue </a:t>
            </a:r>
            <a:r>
              <a:rPr lang="en-US" sz="2400" dirty="0">
                <a:latin typeface="Calibri" pitchFamily="34" charset="0"/>
              </a:rPr>
              <a:t>…………………….	……..				</a:t>
            </a:r>
            <a:r>
              <a:rPr lang="en-US" sz="2400" b="1" dirty="0">
                <a:latin typeface="Calibri" pitchFamily="34" charset="0"/>
              </a:rPr>
              <a:t>15.00</a:t>
            </a:r>
          </a:p>
          <a:p>
            <a:r>
              <a:rPr lang="en-US" sz="2400" b="1" dirty="0">
                <a:latin typeface="Calibri" pitchFamily="34" charset="0"/>
              </a:rPr>
              <a:t>	Sales Tax Payable </a:t>
            </a:r>
            <a:r>
              <a:rPr lang="en-US" sz="2400" dirty="0">
                <a:latin typeface="Calibri" pitchFamily="34" charset="0"/>
              </a:rPr>
              <a:t>(= $15 × 10%)…	</a:t>
            </a:r>
            <a:r>
              <a:rPr lang="en-US" sz="2400" b="1" dirty="0">
                <a:latin typeface="Calibri" pitchFamily="34" charset="0"/>
              </a:rPr>
              <a:t>		     	  1.50</a:t>
            </a:r>
          </a:p>
          <a:p>
            <a:r>
              <a:rPr lang="en-US" sz="2400" i="1" dirty="0">
                <a:latin typeface="Calibri" pitchFamily="34" charset="0"/>
              </a:rPr>
              <a:t>	</a:t>
            </a:r>
            <a:r>
              <a:rPr lang="en-US" sz="2000" i="1" dirty="0">
                <a:latin typeface="Calibri" pitchFamily="34" charset="0"/>
              </a:rPr>
              <a:t>(Record sales and sales tax)</a:t>
            </a:r>
            <a:r>
              <a:rPr lang="en-US" sz="2000" b="1" dirty="0">
                <a:latin typeface="Calibri" pitchFamily="34" charset="0"/>
              </a:rPr>
              <a:t>	</a:t>
            </a:r>
            <a:endParaRPr lang="en-US" sz="2000" b="1" u="sng" dirty="0"/>
          </a:p>
        </p:txBody>
      </p:sp>
      <p:cxnSp>
        <p:nvCxnSpPr>
          <p:cNvPr id="17" name="Straight Connector 16"/>
          <p:cNvCxnSpPr/>
          <p:nvPr/>
        </p:nvCxnSpPr>
        <p:spPr>
          <a:xfrm>
            <a:off x="5976880" y="3105188"/>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421674" y="3107891"/>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Content Placeholder 2"/>
          <p:cNvSpPr txBox="1">
            <a:spLocks/>
          </p:cNvSpPr>
          <p:nvPr/>
        </p:nvSpPr>
        <p:spPr>
          <a:xfrm>
            <a:off x="763937" y="1280160"/>
            <a:ext cx="7955280" cy="3220754"/>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t>Suppose you buy lunch in the airport for $15 plus 10% sales tax. The airport restaurant records the transaction this way:</a:t>
            </a:r>
          </a:p>
        </p:txBody>
      </p:sp>
      <p:pic>
        <p:nvPicPr>
          <p:cNvPr id="9" name="Picture 8">
            <a:extLst>
              <a:ext uri="{FF2B5EF4-FFF2-40B4-BE49-F238E27FC236}">
                <a16:creationId xmlns:a16="http://schemas.microsoft.com/office/drawing/2014/main" id="{9FB239C1-DD25-4A00-A1CB-4C6EA3257073}"/>
              </a:ext>
            </a:extLst>
          </p:cNvPr>
          <p:cNvPicPr>
            <a:picLocks noChangeAspect="1"/>
          </p:cNvPicPr>
          <p:nvPr/>
        </p:nvPicPr>
        <p:blipFill>
          <a:blip r:embed="rId3"/>
          <a:stretch>
            <a:fillRect/>
          </a:stretch>
        </p:blipFill>
        <p:spPr>
          <a:xfrm>
            <a:off x="2105025" y="5728852"/>
            <a:ext cx="4933950" cy="742950"/>
          </a:xfrm>
          <a:prstGeom prst="rect">
            <a:avLst/>
          </a:prstGeom>
        </p:spPr>
      </p:pic>
      <p:sp>
        <p:nvSpPr>
          <p:cNvPr id="19" name="TextBox 18">
            <a:extLst>
              <a:ext uri="{FF2B5EF4-FFF2-40B4-BE49-F238E27FC236}">
                <a16:creationId xmlns:a16="http://schemas.microsoft.com/office/drawing/2014/main" id="{A01FEB12-EB73-4337-A298-9BA66AFDF1EE}"/>
              </a:ext>
            </a:extLst>
          </p:cNvPr>
          <p:cNvSpPr txBox="1"/>
          <p:nvPr/>
        </p:nvSpPr>
        <p:spPr>
          <a:xfrm>
            <a:off x="784957" y="4740068"/>
            <a:ext cx="7955280" cy="954107"/>
          </a:xfrm>
          <a:prstGeom prst="rect">
            <a:avLst/>
          </a:prstGeom>
          <a:noFill/>
        </p:spPr>
        <p:txBody>
          <a:bodyPr wrap="square">
            <a:spAutoFit/>
          </a:bodyPr>
          <a:lstStyle/>
          <a:p>
            <a:r>
              <a:rPr lang="en-US" sz="2800" dirty="0">
                <a:solidFill>
                  <a:srgbClr val="1D5F76"/>
                </a:solidFill>
              </a:rPr>
              <a:t>The sales tax can be computed by knowing the total cash for the transaction and the sales tax rate:</a:t>
            </a:r>
          </a:p>
        </p:txBody>
      </p:sp>
    </p:spTree>
    <p:extLst>
      <p:ext uri="{BB962C8B-B14F-4D97-AF65-F5344CB8AC3E}">
        <p14:creationId xmlns:p14="http://schemas.microsoft.com/office/powerpoint/2010/main" val="144319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413473"/>
            <a:ext cx="8229600" cy="1143000"/>
          </a:xfrm>
        </p:spPr>
        <p:txBody>
          <a:bodyPr/>
          <a:lstStyle/>
          <a:p>
            <a:r>
              <a:rPr lang="en-US" dirty="0"/>
              <a:t>Key Point</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8-</a:t>
            </a:r>
            <a:fld id="{8A048DD7-39B4-434B-ACE7-68CA5B147A05}" type="slidenum">
              <a:rPr lang="en-US" smtClean="0"/>
              <a:t>37</a:t>
            </a:fld>
            <a:endParaRPr lang="en-US" dirty="0"/>
          </a:p>
        </p:txBody>
      </p:sp>
      <p:sp>
        <p:nvSpPr>
          <p:cNvPr id="5" name="Content Placeholder 4"/>
          <p:cNvSpPr>
            <a:spLocks noGrp="1"/>
          </p:cNvSpPr>
          <p:nvPr>
            <p:ph sz="quarter" idx="13"/>
          </p:nvPr>
        </p:nvSpPr>
        <p:spPr>
          <a:xfrm>
            <a:off x="823495" y="1278234"/>
            <a:ext cx="7141219" cy="2121181"/>
          </a:xfrm>
        </p:spPr>
        <p:txBody>
          <a:bodyPr>
            <a:noAutofit/>
          </a:bodyPr>
          <a:lstStyle/>
          <a:p>
            <a:pPr marL="457200" indent="-457200">
              <a:buFont typeface="Arial" panose="020B0604020202020204" pitchFamily="34" charset="0"/>
              <a:buChar char="•"/>
            </a:pPr>
            <a:r>
              <a:rPr lang="en-US" dirty="0"/>
              <a:t>Sales taxes collected from customers by the seller are not an expense. </a:t>
            </a:r>
          </a:p>
          <a:p>
            <a:pPr marL="457200" indent="-457200">
              <a:buFont typeface="Arial" panose="020B0604020202020204" pitchFamily="34" charset="0"/>
              <a:buChar char="•"/>
            </a:pPr>
            <a:r>
              <a:rPr lang="en-US" dirty="0"/>
              <a:t>Instead, they represent current liabilities payable to the government.</a:t>
            </a:r>
          </a:p>
          <a:p>
            <a:endParaRPr lang="en-US" dirty="0">
              <a:latin typeface="+mn-lt"/>
            </a:endParaRPr>
          </a:p>
          <a:p>
            <a:endParaRPr lang="en-US" dirty="0">
              <a:latin typeface="+mn-lt"/>
            </a:endParaRPr>
          </a:p>
        </p:txBody>
      </p:sp>
    </p:spTree>
    <p:extLst>
      <p:ext uri="{BB962C8B-B14F-4D97-AF65-F5344CB8AC3E}">
        <p14:creationId xmlns:p14="http://schemas.microsoft.com/office/powerpoint/2010/main" val="2948711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Portion of Long-Term Debt</a:t>
            </a:r>
          </a:p>
        </p:txBody>
      </p:sp>
      <p:sp>
        <p:nvSpPr>
          <p:cNvPr id="3" name="Content Placeholder 2"/>
          <p:cNvSpPr>
            <a:spLocks noGrp="1"/>
          </p:cNvSpPr>
          <p:nvPr>
            <p:ph idx="1"/>
          </p:nvPr>
        </p:nvSpPr>
        <p:spPr>
          <a:xfrm>
            <a:off x="812788" y="1280160"/>
            <a:ext cx="8074734" cy="4759358"/>
          </a:xfrm>
        </p:spPr>
        <p:txBody>
          <a:bodyPr>
            <a:normAutofit/>
          </a:bodyPr>
          <a:lstStyle/>
          <a:p>
            <a:r>
              <a:rPr lang="en-US" dirty="0"/>
              <a:t>The current portion of long-term debt is the amount that will be paid within one year from the balance sheet date. </a:t>
            </a:r>
          </a:p>
          <a:p>
            <a:r>
              <a:rPr lang="en-US" dirty="0"/>
              <a:t>Management needs to know this amount in order to budget the cash flow necessary to pay the current portion as it comes due. </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pPr/>
              <a:t>38</a:t>
            </a:fld>
            <a:endParaRPr lang="en-US" dirty="0"/>
          </a:p>
        </p:txBody>
      </p:sp>
    </p:spTree>
    <p:extLst>
      <p:ext uri="{BB962C8B-B14F-4D97-AF65-F5344CB8AC3E}">
        <p14:creationId xmlns:p14="http://schemas.microsoft.com/office/powerpoint/2010/main" val="811075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822960"/>
            <a:ext cx="8229600" cy="1143000"/>
          </a:xfrm>
        </p:spPr>
        <p:txBody>
          <a:bodyPr/>
          <a:lstStyle/>
          <a:p>
            <a:r>
              <a:rPr lang="en-US" dirty="0"/>
              <a:t>Current Portion of Long-Term Debt</a:t>
            </a:r>
          </a:p>
        </p:txBody>
      </p:sp>
      <p:sp>
        <p:nvSpPr>
          <p:cNvPr id="4" name="Footer Placeholder 3"/>
          <p:cNvSpPr>
            <a:spLocks noGrp="1"/>
          </p:cNvSpPr>
          <p:nvPr>
            <p:ph type="ftr" sz="quarter" idx="11"/>
          </p:nvPr>
        </p:nvSpPr>
        <p:spPr>
          <a:xfrm>
            <a:off x="1424213" y="6490154"/>
            <a:ext cx="6540501" cy="365125"/>
          </a:xfrm>
        </p:spPr>
        <p:txBody>
          <a:bodyPr/>
          <a:lstStyle/>
          <a:p>
            <a:r>
              <a:rPr lang="en-US" dirty="0"/>
              <a:t>Copyright ©2022 McGraw-Hill. All rights reserved. No reproduction or distribution without the prior written consent of McGraw-Hill. </a:t>
            </a:r>
          </a:p>
        </p:txBody>
      </p:sp>
      <p:sp>
        <p:nvSpPr>
          <p:cNvPr id="8" name="Slide Number Placeholder 7"/>
          <p:cNvSpPr>
            <a:spLocks noGrp="1"/>
          </p:cNvSpPr>
          <p:nvPr>
            <p:ph type="sldNum" sz="quarter" idx="12"/>
          </p:nvPr>
        </p:nvSpPr>
        <p:spPr>
          <a:xfrm>
            <a:off x="6989386" y="6471802"/>
            <a:ext cx="2133600" cy="365125"/>
          </a:xfrm>
        </p:spPr>
        <p:txBody>
          <a:bodyPr/>
          <a:lstStyle/>
          <a:p>
            <a:r>
              <a:rPr lang="en-US" dirty="0"/>
              <a:t>8-</a:t>
            </a:r>
            <a:fld id="{8A048DD7-39B4-434B-ACE7-68CA5B147A05}" type="slidenum">
              <a:rPr lang="en-US" smtClean="0"/>
              <a:t>39</a:t>
            </a:fld>
            <a:endParaRPr lang="en-US" dirty="0"/>
          </a:p>
        </p:txBody>
      </p:sp>
      <p:sp>
        <p:nvSpPr>
          <p:cNvPr id="14" name="Rectangle 13"/>
          <p:cNvSpPr/>
          <p:nvPr/>
        </p:nvSpPr>
        <p:spPr>
          <a:xfrm>
            <a:off x="784957" y="4296003"/>
            <a:ext cx="8045078" cy="173736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5" name="TextBox 14"/>
          <p:cNvSpPr txBox="1">
            <a:spLocks noChangeArrowheads="1"/>
          </p:cNvSpPr>
          <p:nvPr/>
        </p:nvSpPr>
        <p:spPr bwMode="auto">
          <a:xfrm>
            <a:off x="968741" y="4296003"/>
            <a:ext cx="7677510" cy="461665"/>
          </a:xfrm>
          <a:prstGeom prst="rect">
            <a:avLst/>
          </a:prstGeom>
          <a:noFill/>
          <a:ln w="9525">
            <a:noFill/>
            <a:miter lim="800000"/>
            <a:headEnd/>
            <a:tailEnd/>
          </a:ln>
        </p:spPr>
        <p:txBody>
          <a:bodyPr wrap="square">
            <a:spAutoFit/>
          </a:bodyPr>
          <a:lstStyle/>
          <a:p>
            <a:r>
              <a:rPr lang="en-US" sz="2400" b="1" dirty="0">
                <a:latin typeface="Calibri" pitchFamily="34" charset="0"/>
              </a:rPr>
              <a:t>     											</a:t>
            </a:r>
            <a:r>
              <a:rPr lang="en-US" sz="2400" dirty="0">
                <a:latin typeface="Calibri" pitchFamily="34" charset="0"/>
              </a:rPr>
              <a:t>Debit		Credit</a:t>
            </a:r>
            <a:endParaRPr lang="en-US" sz="2400" dirty="0"/>
          </a:p>
        </p:txBody>
      </p:sp>
      <p:sp>
        <p:nvSpPr>
          <p:cNvPr id="16" name="TextBox 15"/>
          <p:cNvSpPr txBox="1">
            <a:spLocks noChangeArrowheads="1"/>
          </p:cNvSpPr>
          <p:nvPr/>
        </p:nvSpPr>
        <p:spPr bwMode="auto">
          <a:xfrm>
            <a:off x="1036956" y="4742050"/>
            <a:ext cx="7677510" cy="1200329"/>
          </a:xfrm>
          <a:prstGeom prst="rect">
            <a:avLst/>
          </a:prstGeom>
          <a:noFill/>
          <a:ln w="9525">
            <a:noFill/>
            <a:miter lim="800000"/>
            <a:headEnd/>
            <a:tailEnd/>
          </a:ln>
        </p:spPr>
        <p:txBody>
          <a:bodyPr wrap="square">
            <a:spAutoFit/>
          </a:bodyPr>
          <a:lstStyle/>
          <a:p>
            <a:r>
              <a:rPr lang="en-US" sz="2400" b="1" dirty="0">
                <a:latin typeface="Calibri" pitchFamily="34" charset="0"/>
              </a:rPr>
              <a:t>Notes Payable (long-term)</a:t>
            </a:r>
            <a:r>
              <a:rPr lang="en-US" sz="2400" dirty="0">
                <a:latin typeface="Calibri" pitchFamily="34" charset="0"/>
              </a:rPr>
              <a:t>……………….. </a:t>
            </a:r>
            <a:r>
              <a:rPr lang="en-US" sz="2400" b="1" dirty="0">
                <a:latin typeface="Calibri" pitchFamily="34" charset="0"/>
              </a:rPr>
              <a:t>200,000 </a:t>
            </a:r>
          </a:p>
          <a:p>
            <a:r>
              <a:rPr lang="en-US" sz="2400" b="1" dirty="0">
                <a:latin typeface="Calibri" pitchFamily="34" charset="0"/>
              </a:rPr>
              <a:t>	 Notes Payable (short-term)</a:t>
            </a:r>
            <a:r>
              <a:rPr lang="en-US" sz="2400" dirty="0">
                <a:latin typeface="Calibri" pitchFamily="34" charset="0"/>
              </a:rPr>
              <a:t>……….. 			    </a:t>
            </a:r>
            <a:r>
              <a:rPr lang="en-US" sz="2400" b="1" dirty="0">
                <a:latin typeface="Calibri" pitchFamily="34" charset="0"/>
              </a:rPr>
              <a:t>200,000</a:t>
            </a:r>
          </a:p>
          <a:p>
            <a:r>
              <a:rPr lang="en-US" sz="2400" b="1" dirty="0">
                <a:latin typeface="Calibri" pitchFamily="34" charset="0"/>
              </a:rPr>
              <a:t>	</a:t>
            </a:r>
            <a:r>
              <a:rPr lang="en-US" sz="2000" i="1" dirty="0">
                <a:latin typeface="Calibri" pitchFamily="34" charset="0"/>
              </a:rPr>
              <a:t>(Reclassify long-term portion of notes as current)</a:t>
            </a:r>
            <a:endParaRPr lang="en-US" sz="2000" b="1" u="sng" dirty="0"/>
          </a:p>
        </p:txBody>
      </p:sp>
      <p:cxnSp>
        <p:nvCxnSpPr>
          <p:cNvPr id="17" name="Straight Connector 16"/>
          <p:cNvCxnSpPr/>
          <p:nvPr/>
        </p:nvCxnSpPr>
        <p:spPr>
          <a:xfrm>
            <a:off x="5976880" y="4721042"/>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421674" y="4723745"/>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Content Placeholder 2"/>
          <p:cNvSpPr txBox="1">
            <a:spLocks/>
          </p:cNvSpPr>
          <p:nvPr/>
        </p:nvSpPr>
        <p:spPr>
          <a:xfrm>
            <a:off x="784957" y="1461650"/>
            <a:ext cx="7955280" cy="2674259"/>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Suppose a company has a long-term note payable of $1,000,000. At the balance sheet date, the company determines that $200,000 of the note is due within the next 12 months (2025), while the remaining $800,000 is due in later periods (2026 and beyond). </a:t>
            </a:r>
          </a:p>
          <a:p>
            <a:r>
              <a:rPr lang="en-US" sz="2400" dirty="0"/>
              <a:t>The company needs to reclassify $200,000 of the long-term note to current notes payable.</a:t>
            </a:r>
          </a:p>
        </p:txBody>
      </p:sp>
      <p:sp>
        <p:nvSpPr>
          <p:cNvPr id="20" name="Content Placeholder 4">
            <a:extLst>
              <a:ext uri="{FF2B5EF4-FFF2-40B4-BE49-F238E27FC236}">
                <a16:creationId xmlns:a16="http://schemas.microsoft.com/office/drawing/2014/main" id="{6F797C9B-BDE5-4C9F-BFD2-B4DB41C4CA60}"/>
              </a:ext>
            </a:extLst>
          </p:cNvPr>
          <p:cNvSpPr>
            <a:spLocks noGrp="1"/>
          </p:cNvSpPr>
          <p:nvPr>
            <p:ph sz="quarter" idx="13"/>
          </p:nvPr>
        </p:nvSpPr>
        <p:spPr>
          <a:xfrm>
            <a:off x="822535" y="463012"/>
            <a:ext cx="6918424" cy="552592"/>
          </a:xfrm>
        </p:spPr>
        <p:txBody>
          <a:bodyPr/>
          <a:lstStyle/>
          <a:p>
            <a:r>
              <a:rPr lang="en-US" dirty="0"/>
              <a:t>Example</a:t>
            </a:r>
          </a:p>
        </p:txBody>
      </p:sp>
      <p:sp>
        <p:nvSpPr>
          <p:cNvPr id="21" name="TextBox 20">
            <a:extLst>
              <a:ext uri="{FF2B5EF4-FFF2-40B4-BE49-F238E27FC236}">
                <a16:creationId xmlns:a16="http://schemas.microsoft.com/office/drawing/2014/main" id="{64016E9B-133F-4153-A471-4D1BA7B78EB4}"/>
              </a:ext>
            </a:extLst>
          </p:cNvPr>
          <p:cNvSpPr txBox="1">
            <a:spLocks noChangeArrowheads="1"/>
          </p:cNvSpPr>
          <p:nvPr/>
        </p:nvSpPr>
        <p:spPr bwMode="auto">
          <a:xfrm>
            <a:off x="724628" y="4392645"/>
            <a:ext cx="5184037" cy="461665"/>
          </a:xfrm>
          <a:prstGeom prst="rect">
            <a:avLst/>
          </a:prstGeom>
          <a:noFill/>
          <a:ln w="9525">
            <a:noFill/>
            <a:miter lim="800000"/>
            <a:headEnd/>
            <a:tailEnd/>
          </a:ln>
        </p:spPr>
        <p:txBody>
          <a:bodyPr wrap="square">
            <a:spAutoFit/>
          </a:bodyPr>
          <a:lstStyle/>
          <a:p>
            <a:pPr>
              <a:tabLst>
                <a:tab pos="6348413" algn="r"/>
                <a:tab pos="7431088" algn="r"/>
              </a:tabLst>
            </a:pPr>
            <a:r>
              <a:rPr lang="en-US" sz="2000" dirty="0">
                <a:latin typeface="Calibri" pitchFamily="34" charset="0"/>
              </a:rPr>
              <a:t>     </a:t>
            </a:r>
            <a:r>
              <a:rPr lang="en-US" sz="2400" dirty="0">
                <a:latin typeface="Calibri" pitchFamily="34" charset="0"/>
              </a:rPr>
              <a:t> December 31, 2024</a:t>
            </a:r>
            <a:r>
              <a:rPr lang="en-US" sz="2000" dirty="0">
                <a:latin typeface="Calibri" pitchFamily="34" charset="0"/>
              </a:rPr>
              <a:t>	</a:t>
            </a:r>
            <a:endParaRPr lang="en-US" sz="2000" dirty="0"/>
          </a:p>
        </p:txBody>
      </p:sp>
      <p:cxnSp>
        <p:nvCxnSpPr>
          <p:cNvPr id="22" name="Straight Connector 21">
            <a:extLst>
              <a:ext uri="{FF2B5EF4-FFF2-40B4-BE49-F238E27FC236}">
                <a16:creationId xmlns:a16="http://schemas.microsoft.com/office/drawing/2014/main" id="{415A1CC9-A2EC-4ACD-A0FF-1DCD4EC2C657}"/>
              </a:ext>
            </a:extLst>
          </p:cNvPr>
          <p:cNvCxnSpPr>
            <a:cxnSpLocks/>
          </p:cNvCxnSpPr>
          <p:nvPr/>
        </p:nvCxnSpPr>
        <p:spPr>
          <a:xfrm flipV="1">
            <a:off x="1180866" y="4767038"/>
            <a:ext cx="2408496" cy="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766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Liabilities</a:t>
            </a:r>
          </a:p>
        </p:txBody>
      </p:sp>
      <p:sp>
        <p:nvSpPr>
          <p:cNvPr id="3" name="Content Placeholder 2"/>
          <p:cNvSpPr>
            <a:spLocks noGrp="1"/>
          </p:cNvSpPr>
          <p:nvPr>
            <p:ph idx="1"/>
          </p:nvPr>
        </p:nvSpPr>
        <p:spPr>
          <a:xfrm>
            <a:off x="809150" y="1280160"/>
            <a:ext cx="7955280" cy="5032958"/>
          </a:xfrm>
        </p:spPr>
        <p:txBody>
          <a:bodyPr>
            <a:normAutofit fontScale="85000" lnSpcReduction="20000"/>
          </a:bodyPr>
          <a:lstStyle/>
          <a:p>
            <a:r>
              <a:rPr lang="en-US" dirty="0"/>
              <a:t>A </a:t>
            </a:r>
            <a:r>
              <a:rPr lang="en-US" b="1" dirty="0"/>
              <a:t>liability</a:t>
            </a:r>
            <a:r>
              <a:rPr lang="en-US" dirty="0"/>
              <a:t> is an obligation of a company to transfer some economic benefit in the future. </a:t>
            </a:r>
          </a:p>
          <a:p>
            <a:r>
              <a:rPr lang="en-US" dirty="0"/>
              <a:t>Most liabilities require the payment of cash in the future. </a:t>
            </a:r>
          </a:p>
          <a:p>
            <a:pPr lvl="1"/>
            <a:r>
              <a:rPr lang="en-US" dirty="0"/>
              <a:t>Accounts payable</a:t>
            </a:r>
          </a:p>
          <a:p>
            <a:pPr lvl="1"/>
            <a:r>
              <a:rPr lang="en-US" dirty="0"/>
              <a:t>Notes payable</a:t>
            </a:r>
          </a:p>
          <a:p>
            <a:pPr lvl="1"/>
            <a:r>
              <a:rPr lang="en-US" dirty="0"/>
              <a:t>Salaries payable</a:t>
            </a:r>
          </a:p>
          <a:p>
            <a:r>
              <a:rPr lang="en-US" dirty="0"/>
              <a:t>Other liabilities, such as deferred revenue, arise when a company receives cash in advance from customers. </a:t>
            </a:r>
          </a:p>
          <a:p>
            <a:pPr lvl="1"/>
            <a:r>
              <a:rPr lang="en-US" dirty="0"/>
              <a:t>These liabilities represent an obligation of the company to transfer inventory or services to those customers in the future.</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4</a:t>
            </a:fld>
            <a:endParaRPr lang="en-US" dirty="0"/>
          </a:p>
        </p:txBody>
      </p:sp>
    </p:spTree>
    <p:extLst>
      <p:ext uri="{BB962C8B-B14F-4D97-AF65-F5344CB8AC3E}">
        <p14:creationId xmlns:p14="http://schemas.microsoft.com/office/powerpoint/2010/main" val="3910749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822960"/>
            <a:ext cx="8229600" cy="1143000"/>
          </a:xfrm>
        </p:spPr>
        <p:txBody>
          <a:bodyPr>
            <a:noAutofit/>
          </a:bodyPr>
          <a:lstStyle/>
          <a:p>
            <a:pPr>
              <a:lnSpc>
                <a:spcPct val="90000"/>
              </a:lnSpc>
            </a:pPr>
            <a:r>
              <a:rPr lang="en-US" dirty="0"/>
              <a:t>Current Portion of Long-Term Debt</a:t>
            </a:r>
          </a:p>
        </p:txBody>
      </p:sp>
      <p:sp>
        <p:nvSpPr>
          <p:cNvPr id="3" name="Content Placeholder 2"/>
          <p:cNvSpPr>
            <a:spLocks noGrp="1"/>
          </p:cNvSpPr>
          <p:nvPr>
            <p:ph sz="quarter" idx="13"/>
          </p:nvPr>
        </p:nvSpPr>
        <p:spPr>
          <a:xfrm>
            <a:off x="823496" y="429768"/>
            <a:ext cx="6918424" cy="552592"/>
          </a:xfrm>
        </p:spPr>
        <p:txBody>
          <a:bodyPr/>
          <a:lstStyle/>
          <a:p>
            <a:r>
              <a:rPr lang="en-US" dirty="0"/>
              <a:t>Illustration 8–6</a:t>
            </a:r>
          </a:p>
        </p:txBody>
      </p:sp>
      <p:sp>
        <p:nvSpPr>
          <p:cNvPr id="5" name="Footer Placeholder 4"/>
          <p:cNvSpPr>
            <a:spLocks noGrp="1"/>
          </p:cNvSpPr>
          <p:nvPr>
            <p:ph type="ftr" sz="quarter" idx="11"/>
          </p:nvPr>
        </p:nvSpPr>
        <p:spPr>
          <a:xfrm>
            <a:off x="1424213" y="6491340"/>
            <a:ext cx="6540501" cy="365125"/>
          </a:xfrm>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t>40</a:t>
            </a:fld>
            <a:endParaRPr lang="en-US" dirty="0"/>
          </a:p>
        </p:txBody>
      </p:sp>
      <p:sp>
        <p:nvSpPr>
          <p:cNvPr id="7" name="Rectangle 6"/>
          <p:cNvSpPr/>
          <p:nvPr/>
        </p:nvSpPr>
        <p:spPr>
          <a:xfrm>
            <a:off x="1335004" y="2852750"/>
            <a:ext cx="6535729" cy="1875367"/>
          </a:xfrm>
          <a:prstGeom prst="rect">
            <a:avLst/>
          </a:prstGeom>
          <a:solidFill>
            <a:srgbClr val="D5EE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ound Same Side Corner Rectangle 7"/>
          <p:cNvSpPr/>
          <p:nvPr/>
        </p:nvSpPr>
        <p:spPr>
          <a:xfrm>
            <a:off x="1335004" y="1924704"/>
            <a:ext cx="6535729" cy="928046"/>
          </a:xfrm>
          <a:prstGeom prst="round2SameRect">
            <a:avLst>
              <a:gd name="adj1" fmla="val 28486"/>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9" name="TextBox 8"/>
          <p:cNvSpPr txBox="1"/>
          <p:nvPr/>
        </p:nvSpPr>
        <p:spPr>
          <a:xfrm>
            <a:off x="2631679" y="1929419"/>
            <a:ext cx="4013963" cy="923330"/>
          </a:xfrm>
          <a:prstGeom prst="rect">
            <a:avLst/>
          </a:prstGeom>
          <a:noFill/>
        </p:spPr>
        <p:txBody>
          <a:bodyPr wrap="square" rtlCol="0">
            <a:spAutoFit/>
          </a:bodyPr>
          <a:lstStyle/>
          <a:p>
            <a:pPr algn="ctr"/>
            <a:r>
              <a:rPr lang="en-US" b="1" dirty="0">
                <a:solidFill>
                  <a:schemeClr val="bg1"/>
                </a:solidFill>
              </a:rPr>
              <a:t>SOUTHWEST AIRLINES</a:t>
            </a:r>
          </a:p>
          <a:p>
            <a:pPr algn="ctr"/>
            <a:r>
              <a:rPr lang="en-US" b="1" dirty="0">
                <a:solidFill>
                  <a:schemeClr val="bg1"/>
                </a:solidFill>
              </a:rPr>
              <a:t>Balance Sheet (partial) </a:t>
            </a:r>
          </a:p>
          <a:p>
            <a:pPr algn="ctr"/>
            <a:r>
              <a:rPr lang="en-US" dirty="0">
                <a:solidFill>
                  <a:schemeClr val="bg1"/>
                </a:solidFill>
              </a:rPr>
              <a:t>($ in millions)</a:t>
            </a:r>
          </a:p>
        </p:txBody>
      </p:sp>
      <p:sp>
        <p:nvSpPr>
          <p:cNvPr id="10" name="TextBox 9"/>
          <p:cNvSpPr txBox="1"/>
          <p:nvPr/>
        </p:nvSpPr>
        <p:spPr>
          <a:xfrm>
            <a:off x="1511346" y="2939082"/>
            <a:ext cx="6110685" cy="1477328"/>
          </a:xfrm>
          <a:prstGeom prst="rect">
            <a:avLst/>
          </a:prstGeom>
          <a:noFill/>
        </p:spPr>
        <p:txBody>
          <a:bodyPr wrap="square" rtlCol="0">
            <a:spAutoFit/>
          </a:bodyPr>
          <a:lstStyle/>
          <a:p>
            <a:pPr>
              <a:tabLst>
                <a:tab pos="3775075" algn="r"/>
              </a:tabLst>
            </a:pPr>
            <a:r>
              <a:rPr lang="en-US" dirty="0">
                <a:solidFill>
                  <a:srgbClr val="221E1F"/>
                </a:solidFill>
              </a:rPr>
              <a:t>Current liabilities:</a:t>
            </a:r>
          </a:p>
          <a:p>
            <a:pPr>
              <a:tabLst>
                <a:tab pos="3775075" algn="r"/>
              </a:tabLst>
            </a:pPr>
            <a:r>
              <a:rPr lang="en-US" dirty="0">
                <a:solidFill>
                  <a:srgbClr val="221E1F"/>
                </a:solidFill>
              </a:rPr>
              <a:t>   Current maturities of long-term debt				$   566    Long-term liabilities:			</a:t>
            </a:r>
          </a:p>
          <a:p>
            <a:pPr>
              <a:tabLst>
                <a:tab pos="3775075" algn="r"/>
              </a:tabLst>
            </a:pPr>
            <a:r>
              <a:rPr lang="en-US" dirty="0">
                <a:solidFill>
                  <a:srgbClr val="221E1F"/>
                </a:solidFill>
              </a:rPr>
              <a:t>   Long-term debt less current maturities				  2,821</a:t>
            </a:r>
          </a:p>
          <a:p>
            <a:pPr>
              <a:tabLst>
                <a:tab pos="3775075" algn="r"/>
              </a:tabLst>
            </a:pPr>
            <a:r>
              <a:rPr lang="en-US" dirty="0">
                <a:solidFill>
                  <a:srgbClr val="221E1F"/>
                </a:solidFill>
              </a:rPr>
              <a:t>      Total borrowings				$3,387</a:t>
            </a:r>
          </a:p>
        </p:txBody>
      </p:sp>
      <p:cxnSp>
        <p:nvCxnSpPr>
          <p:cNvPr id="11" name="Straight Connector 10"/>
          <p:cNvCxnSpPr/>
          <p:nvPr/>
        </p:nvCxnSpPr>
        <p:spPr>
          <a:xfrm>
            <a:off x="6672207" y="4086068"/>
            <a:ext cx="6134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672207" y="4384880"/>
            <a:ext cx="6134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672207" y="4424595"/>
            <a:ext cx="6134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8185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4628" y="413473"/>
            <a:ext cx="8229600" cy="1143000"/>
          </a:xfrm>
        </p:spPr>
        <p:txBody>
          <a:bodyPr/>
          <a:lstStyle/>
          <a:p>
            <a:r>
              <a:rPr lang="en-US" dirty="0"/>
              <a:t>Key Point</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8-</a:t>
            </a:r>
            <a:fld id="{8A048DD7-39B4-434B-ACE7-68CA5B147A05}" type="slidenum">
              <a:rPr lang="en-US" smtClean="0"/>
              <a:t>41</a:t>
            </a:fld>
            <a:endParaRPr lang="en-US" dirty="0"/>
          </a:p>
        </p:txBody>
      </p:sp>
      <p:sp>
        <p:nvSpPr>
          <p:cNvPr id="5" name="Content Placeholder 4"/>
          <p:cNvSpPr>
            <a:spLocks noGrp="1"/>
          </p:cNvSpPr>
          <p:nvPr>
            <p:ph sz="quarter" idx="13"/>
          </p:nvPr>
        </p:nvSpPr>
        <p:spPr>
          <a:xfrm>
            <a:off x="823495" y="1278234"/>
            <a:ext cx="7141219" cy="2121181"/>
          </a:xfrm>
        </p:spPr>
        <p:txBody>
          <a:bodyPr>
            <a:noAutofit/>
          </a:bodyPr>
          <a:lstStyle/>
          <a:p>
            <a:r>
              <a:rPr lang="en-US" dirty="0"/>
              <a:t>We report the currently maturing portion of a long-term debt as a current liability in the balance sheet.</a:t>
            </a:r>
            <a:endParaRPr lang="en-US" dirty="0">
              <a:latin typeface="+mn-lt"/>
            </a:endParaRPr>
          </a:p>
          <a:p>
            <a:endParaRPr lang="en-US" dirty="0">
              <a:latin typeface="+mn-lt"/>
            </a:endParaRPr>
          </a:p>
        </p:txBody>
      </p:sp>
    </p:spTree>
    <p:extLst>
      <p:ext uri="{BB962C8B-B14F-4D97-AF65-F5344CB8AC3E}">
        <p14:creationId xmlns:p14="http://schemas.microsoft.com/office/powerpoint/2010/main" val="27409872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794576" cy="4432716"/>
          </a:xfrm>
        </p:spPr>
        <p:txBody>
          <a:bodyPr>
            <a:noAutofit/>
          </a:bodyPr>
          <a:lstStyle/>
          <a:p>
            <a:pPr marL="0" indent="0">
              <a:buNone/>
            </a:pPr>
            <a:r>
              <a:rPr lang="en-US" dirty="0"/>
              <a:t>A home improvement store sells some merchandise to a customer. The price of the merchandise is $200 and the sales tax rate is 6.5%. How much would be recorded in the sales tax payable account?</a:t>
            </a:r>
          </a:p>
          <a:p>
            <a:pPr>
              <a:buAutoNum type="alphaLcPeriod"/>
            </a:pPr>
            <a:r>
              <a:rPr lang="en-US" dirty="0"/>
              <a:t>$13.00</a:t>
            </a:r>
          </a:p>
          <a:p>
            <a:pPr>
              <a:buAutoNum type="alphaLcPeriod"/>
            </a:pPr>
            <a:r>
              <a:rPr lang="en-US" dirty="0"/>
              <a:t>$213.00</a:t>
            </a:r>
          </a:p>
          <a:p>
            <a:pPr>
              <a:buAutoNum type="alphaLcPeriod" startAt="3"/>
            </a:pPr>
            <a:r>
              <a:rPr lang="en-US" dirty="0"/>
              <a:t>$130.00</a:t>
            </a:r>
          </a:p>
          <a:p>
            <a:pPr>
              <a:buAutoNum type="alphaLcPeriod" startAt="3"/>
            </a:pPr>
            <a:r>
              <a:rPr lang="en-US" dirty="0"/>
              <a:t>None of the above</a:t>
            </a:r>
          </a:p>
        </p:txBody>
      </p:sp>
      <p:sp>
        <p:nvSpPr>
          <p:cNvPr id="4" name="Title 3"/>
          <p:cNvSpPr>
            <a:spLocks noGrp="1"/>
          </p:cNvSpPr>
          <p:nvPr>
            <p:ph type="title"/>
          </p:nvPr>
        </p:nvSpPr>
        <p:spPr>
          <a:xfrm>
            <a:off x="936943" y="425183"/>
            <a:ext cx="7922577" cy="799257"/>
          </a:xfrm>
        </p:spPr>
        <p:txBody>
          <a:bodyPr/>
          <a:lstStyle/>
          <a:p>
            <a:r>
              <a:rPr lang="en-US" dirty="0"/>
              <a:t>Concept Check 8–5</a:t>
            </a:r>
          </a:p>
        </p:txBody>
      </p:sp>
      <p:sp>
        <p:nvSpPr>
          <p:cNvPr id="6" name="Oval 5"/>
          <p:cNvSpPr/>
          <p:nvPr/>
        </p:nvSpPr>
        <p:spPr bwMode="auto">
          <a:xfrm>
            <a:off x="847231" y="3818856"/>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4480575" y="3991955"/>
            <a:ext cx="4182214" cy="2308324"/>
          </a:xfrm>
          <a:prstGeom prst="rect">
            <a:avLst/>
          </a:prstGeom>
          <a:solidFill>
            <a:srgbClr val="FFFFD1"/>
          </a:solidFill>
          <a:ln w="6350">
            <a:solidFill>
              <a:schemeClr val="tx1"/>
            </a:solidFill>
          </a:ln>
        </p:spPr>
        <p:txBody>
          <a:bodyPr wrap="square" rtlCol="0">
            <a:spAutoFit/>
          </a:bodyPr>
          <a:lstStyle/>
          <a:p>
            <a:r>
              <a:rPr lang="en-US" sz="2400" dirty="0"/>
              <a:t>Sales tax payable at the time of the sale would be computed as the price of the merchandise multiplied by the sales tax rate. In this case:</a:t>
            </a:r>
          </a:p>
          <a:p>
            <a:pPr algn="ctr"/>
            <a:r>
              <a:rPr lang="en-US" sz="2400" dirty="0"/>
              <a:t>$200 × 0.065 (or 6.5%) = $13.00</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8-</a:t>
            </a:r>
            <a:fld id="{8A048DD7-39B4-434B-ACE7-68CA5B147A05}" type="slidenum">
              <a:rPr lang="en-US" smtClean="0"/>
              <a:t>42</a:t>
            </a:fld>
            <a:endParaRPr lang="en-US" dirty="0"/>
          </a:p>
        </p:txBody>
      </p:sp>
    </p:spTree>
    <p:extLst>
      <p:ext uri="{BB962C8B-B14F-4D97-AF65-F5344CB8AC3E}">
        <p14:creationId xmlns:p14="http://schemas.microsoft.com/office/powerpoint/2010/main" val="80932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CONTINGENCIES</a:t>
            </a:r>
          </a:p>
        </p:txBody>
      </p:sp>
      <p:sp>
        <p:nvSpPr>
          <p:cNvPr id="4" name="Title 3"/>
          <p:cNvSpPr>
            <a:spLocks noGrp="1"/>
          </p:cNvSpPr>
          <p:nvPr>
            <p:ph type="title"/>
          </p:nvPr>
        </p:nvSpPr>
        <p:spPr/>
        <p:txBody>
          <a:bodyPr/>
          <a:lstStyle/>
          <a:p>
            <a:r>
              <a:rPr lang="en-US" dirty="0"/>
              <a:t>PART B</a:t>
            </a:r>
          </a:p>
        </p:txBody>
      </p:sp>
      <p:sp>
        <p:nvSpPr>
          <p:cNvPr id="2" name="Footer Placeholder 1"/>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8-</a:t>
            </a:r>
            <a:fld id="{8A048DD7-39B4-434B-ACE7-68CA5B147A05}" type="slidenum">
              <a:rPr lang="en-US" smtClean="0"/>
              <a:t>43</a:t>
            </a:fld>
            <a:endParaRPr lang="en-US" dirty="0"/>
          </a:p>
        </p:txBody>
      </p:sp>
    </p:spTree>
    <p:extLst>
      <p:ext uri="{BB962C8B-B14F-4D97-AF65-F5344CB8AC3E}">
        <p14:creationId xmlns:p14="http://schemas.microsoft.com/office/powerpoint/2010/main" val="2786053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LO8–5</a:t>
            </a:r>
            <a:r>
              <a:rPr lang="en-US" dirty="0"/>
              <a:t>	Apply the appropriate accounting treatment for contingencies.</a:t>
            </a:r>
          </a:p>
        </p:txBody>
      </p:sp>
      <p:sp>
        <p:nvSpPr>
          <p:cNvPr id="4" name="Title 3"/>
          <p:cNvSpPr>
            <a:spLocks noGrp="1"/>
          </p:cNvSpPr>
          <p:nvPr>
            <p:ph type="title"/>
          </p:nvPr>
        </p:nvSpPr>
        <p:spPr/>
        <p:txBody>
          <a:bodyPr/>
          <a:lstStyle/>
          <a:p>
            <a:r>
              <a:rPr lang="en-US" dirty="0"/>
              <a:t>Learning Objective 5</a:t>
            </a:r>
          </a:p>
        </p:txBody>
      </p:sp>
      <p:sp>
        <p:nvSpPr>
          <p:cNvPr id="2" name="Footer Placeholder 1"/>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8-</a:t>
            </a:r>
            <a:fld id="{8A048DD7-39B4-434B-ACE7-68CA5B147A05}" type="slidenum">
              <a:rPr lang="en-US" smtClean="0"/>
              <a:t>44</a:t>
            </a:fld>
            <a:endParaRPr lang="en-US" dirty="0"/>
          </a:p>
        </p:txBody>
      </p:sp>
    </p:spTree>
    <p:extLst>
      <p:ext uri="{BB962C8B-B14F-4D97-AF65-F5344CB8AC3E}">
        <p14:creationId xmlns:p14="http://schemas.microsoft.com/office/powerpoint/2010/main" val="4199105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Contingent Liabilities</a:t>
            </a:r>
          </a:p>
        </p:txBody>
      </p:sp>
      <p:sp>
        <p:nvSpPr>
          <p:cNvPr id="3" name="Content Placeholder 2"/>
          <p:cNvSpPr>
            <a:spLocks noGrp="1"/>
          </p:cNvSpPr>
          <p:nvPr>
            <p:ph idx="1"/>
          </p:nvPr>
        </p:nvSpPr>
        <p:spPr>
          <a:xfrm>
            <a:off x="809150" y="1291786"/>
            <a:ext cx="7955280" cy="4525963"/>
          </a:xfrm>
        </p:spPr>
        <p:txBody>
          <a:bodyPr>
            <a:normAutofit/>
          </a:bodyPr>
          <a:lstStyle/>
          <a:p>
            <a:r>
              <a:rPr lang="en-US" dirty="0"/>
              <a:t>Contingencies</a:t>
            </a:r>
          </a:p>
          <a:p>
            <a:pPr lvl="1"/>
            <a:r>
              <a:rPr lang="en-US" dirty="0"/>
              <a:t>Uncertain situations that can result in a gain or a loss for a company</a:t>
            </a:r>
          </a:p>
          <a:p>
            <a:r>
              <a:rPr lang="en-US" dirty="0"/>
              <a:t>Contingent liability </a:t>
            </a:r>
          </a:p>
          <a:p>
            <a:pPr lvl="1"/>
            <a:r>
              <a:rPr lang="en-US" dirty="0"/>
              <a:t>An existing uncertain situation that might result in a loss</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t>45</a:t>
            </a:fld>
            <a:endParaRPr lang="en-US" dirty="0"/>
          </a:p>
        </p:txBody>
      </p:sp>
    </p:spTree>
    <p:extLst>
      <p:ext uri="{BB962C8B-B14F-4D97-AF65-F5344CB8AC3E}">
        <p14:creationId xmlns:p14="http://schemas.microsoft.com/office/powerpoint/2010/main" val="27360776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627" y="815545"/>
            <a:ext cx="7955280" cy="1143000"/>
          </a:xfrm>
        </p:spPr>
        <p:txBody>
          <a:bodyPr>
            <a:noAutofit/>
          </a:bodyPr>
          <a:lstStyle/>
          <a:p>
            <a:pPr>
              <a:lnSpc>
                <a:spcPct val="90000"/>
              </a:lnSpc>
            </a:pPr>
            <a:r>
              <a:rPr lang="en-US" dirty="0"/>
              <a:t>Criteria for Reporting a Contingent Liability</a:t>
            </a:r>
          </a:p>
        </p:txBody>
      </p:sp>
      <p:sp>
        <p:nvSpPr>
          <p:cNvPr id="3" name="Content Placeholder 2"/>
          <p:cNvSpPr>
            <a:spLocks noGrp="1"/>
          </p:cNvSpPr>
          <p:nvPr>
            <p:ph sz="quarter" idx="13"/>
          </p:nvPr>
        </p:nvSpPr>
        <p:spPr>
          <a:xfrm>
            <a:off x="823496" y="429768"/>
            <a:ext cx="6918424" cy="552592"/>
          </a:xfrm>
        </p:spPr>
        <p:txBody>
          <a:bodyPr/>
          <a:lstStyle/>
          <a:p>
            <a:r>
              <a:rPr lang="en-US" dirty="0"/>
              <a:t>Illustration 8–7</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t>46</a:t>
            </a:fld>
            <a:endParaRPr lang="en-US" dirty="0"/>
          </a:p>
        </p:txBody>
      </p:sp>
      <p:sp>
        <p:nvSpPr>
          <p:cNvPr id="7" name="Rounded Rectangle 6"/>
          <p:cNvSpPr/>
          <p:nvPr/>
        </p:nvSpPr>
        <p:spPr>
          <a:xfrm>
            <a:off x="724627" y="1941796"/>
            <a:ext cx="8143947" cy="3200400"/>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8" name="TextBox 7"/>
          <p:cNvSpPr txBox="1"/>
          <p:nvPr/>
        </p:nvSpPr>
        <p:spPr>
          <a:xfrm>
            <a:off x="823496" y="2048683"/>
            <a:ext cx="8045078" cy="3046988"/>
          </a:xfrm>
          <a:prstGeom prst="rect">
            <a:avLst/>
          </a:prstGeom>
          <a:noFill/>
        </p:spPr>
        <p:txBody>
          <a:bodyPr wrap="square" rtlCol="0">
            <a:spAutoFit/>
          </a:bodyPr>
          <a:lstStyle/>
          <a:p>
            <a:r>
              <a:rPr lang="en-US" sz="2400" b="1" dirty="0"/>
              <a:t>1. The likelihood of payment is</a:t>
            </a:r>
          </a:p>
          <a:p>
            <a:pPr marL="822960" lvl="1" indent="-365760">
              <a:buFont typeface="+mj-lt"/>
              <a:buAutoNum type="alphaLcPeriod"/>
            </a:pPr>
            <a:r>
              <a:rPr lang="en-US" sz="2400" i="1" dirty="0"/>
              <a:t>Probable</a:t>
            </a:r>
            <a:r>
              <a:rPr lang="en-US" sz="2400" dirty="0"/>
              <a:t>—likely to occur;</a:t>
            </a:r>
          </a:p>
          <a:p>
            <a:pPr marL="822960" lvl="1" indent="-365760">
              <a:buFont typeface="+mj-lt"/>
              <a:buAutoNum type="alphaLcPeriod"/>
            </a:pPr>
            <a:r>
              <a:rPr lang="en-US" sz="2400" i="1" dirty="0"/>
              <a:t>Reasonably possible</a:t>
            </a:r>
            <a:r>
              <a:rPr lang="en-US" sz="2400" dirty="0"/>
              <a:t>—more than remote but less than probable; or	</a:t>
            </a:r>
          </a:p>
          <a:p>
            <a:pPr marL="822960" lvl="1" indent="-365760">
              <a:buFont typeface="+mj-lt"/>
              <a:buAutoNum type="alphaLcPeriod"/>
            </a:pPr>
            <a:r>
              <a:rPr lang="en-US" sz="2400" i="1" dirty="0"/>
              <a:t>Remote</a:t>
            </a:r>
            <a:r>
              <a:rPr lang="en-US" sz="2400" dirty="0"/>
              <a:t>—the chance is slight.</a:t>
            </a:r>
          </a:p>
          <a:p>
            <a:r>
              <a:rPr lang="en-US" sz="2400" b="1" dirty="0"/>
              <a:t>2. The amount of payment is</a:t>
            </a:r>
          </a:p>
          <a:p>
            <a:pPr marL="822960" lvl="1" indent="-365760">
              <a:buFont typeface="+mj-lt"/>
              <a:buAutoNum type="alphaLcPeriod"/>
            </a:pPr>
            <a:r>
              <a:rPr lang="en-US" sz="2400" i="1" dirty="0"/>
              <a:t>Reasonably estimable; </a:t>
            </a:r>
            <a:r>
              <a:rPr lang="en-US" sz="2400" dirty="0"/>
              <a:t>or</a:t>
            </a:r>
          </a:p>
          <a:p>
            <a:pPr marL="822960" lvl="1" indent="-365760">
              <a:buFont typeface="+mj-lt"/>
              <a:buAutoNum type="alphaLcPeriod"/>
            </a:pPr>
            <a:r>
              <a:rPr lang="en-US" sz="2400" i="1" dirty="0"/>
              <a:t>Not reasonably estimable</a:t>
            </a:r>
            <a:r>
              <a:rPr lang="en-US" sz="2400" dirty="0"/>
              <a:t>.				</a:t>
            </a:r>
          </a:p>
        </p:txBody>
      </p:sp>
      <p:sp>
        <p:nvSpPr>
          <p:cNvPr id="4" name="Rectangle 3"/>
          <p:cNvSpPr/>
          <p:nvPr/>
        </p:nvSpPr>
        <p:spPr>
          <a:xfrm>
            <a:off x="863854" y="5275547"/>
            <a:ext cx="7955280" cy="1005840"/>
          </a:xfrm>
          <a:prstGeom prst="rect">
            <a:avLst/>
          </a:prstGeom>
          <a:ln w="19050">
            <a:solidFill>
              <a:srgbClr val="1D5F76"/>
            </a:solidFill>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2800" b="1" dirty="0">
                <a:solidFill>
                  <a:srgbClr val="336666"/>
                </a:solidFill>
              </a:rPr>
              <a:t>A contingent liability is recorded only if a loss is probable and the amount is reasonably estimable.</a:t>
            </a:r>
            <a:r>
              <a:rPr lang="en-US" sz="2800" i="1" dirty="0"/>
              <a:t> </a:t>
            </a:r>
          </a:p>
        </p:txBody>
      </p:sp>
    </p:spTree>
    <p:extLst>
      <p:ext uri="{BB962C8B-B14F-4D97-AF65-F5344CB8AC3E}">
        <p14:creationId xmlns:p14="http://schemas.microsoft.com/office/powerpoint/2010/main" val="278502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881" y="822960"/>
            <a:ext cx="8229600" cy="1143000"/>
          </a:xfrm>
        </p:spPr>
        <p:txBody>
          <a:bodyPr/>
          <a:lstStyle/>
          <a:p>
            <a:r>
              <a:rPr lang="en-US" dirty="0"/>
              <a:t>Accounting Treatment of Contingent Liabilities</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8-</a:t>
            </a:r>
            <a:fld id="{8A048DD7-39B4-434B-ACE7-68CA5B147A05}" type="slidenum">
              <a:rPr lang="en-US" smtClean="0"/>
              <a:t>47</a:t>
            </a:fld>
            <a:endParaRPr lang="en-US" dirty="0"/>
          </a:p>
        </p:txBody>
      </p:sp>
      <p:sp>
        <p:nvSpPr>
          <p:cNvPr id="7" name="Rounded Rectangle 6"/>
          <p:cNvSpPr/>
          <p:nvPr/>
        </p:nvSpPr>
        <p:spPr>
          <a:xfrm>
            <a:off x="869881" y="2081824"/>
            <a:ext cx="8045078" cy="2103120"/>
          </a:xfrm>
          <a:prstGeom prst="roundRect">
            <a:avLst>
              <a:gd name="adj" fmla="val 1407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1113617" y="2476991"/>
            <a:ext cx="7801341" cy="2031325"/>
          </a:xfrm>
          <a:prstGeom prst="rect">
            <a:avLst/>
          </a:prstGeom>
          <a:noFill/>
        </p:spPr>
        <p:txBody>
          <a:bodyPr wrap="square" rtlCol="0">
            <a:spAutoFit/>
          </a:bodyPr>
          <a:lstStyle/>
          <a:p>
            <a:r>
              <a:rPr lang="en-US" b="1" dirty="0"/>
              <a:t>Likelihood of </a:t>
            </a:r>
            <a:br>
              <a:rPr lang="en-US" b="1" dirty="0"/>
            </a:br>
            <a:r>
              <a:rPr lang="en-US" b="1" dirty="0"/>
              <a:t>payment is:</a:t>
            </a:r>
          </a:p>
          <a:p>
            <a:endParaRPr lang="en-US" b="1" dirty="0"/>
          </a:p>
          <a:p>
            <a:r>
              <a:rPr lang="en-US" b="1" dirty="0"/>
              <a:t>   </a:t>
            </a:r>
            <a:r>
              <a:rPr lang="en-US" b="1" i="1" dirty="0"/>
              <a:t>Probable				</a:t>
            </a:r>
            <a:endParaRPr lang="en-US" dirty="0"/>
          </a:p>
          <a:p>
            <a:r>
              <a:rPr lang="en-US" b="1" i="1" dirty="0"/>
              <a:t>   Reasonably possible		</a:t>
            </a:r>
            <a:endParaRPr lang="en-US" dirty="0"/>
          </a:p>
          <a:p>
            <a:r>
              <a:rPr lang="en-US" b="1" i="1" dirty="0"/>
              <a:t>   Remote					</a:t>
            </a:r>
          </a:p>
          <a:p>
            <a:r>
              <a:rPr lang="en-US" dirty="0"/>
              <a:t>	</a:t>
            </a:r>
          </a:p>
        </p:txBody>
      </p:sp>
      <p:sp>
        <p:nvSpPr>
          <p:cNvPr id="9" name="TextBox 8"/>
          <p:cNvSpPr txBox="1"/>
          <p:nvPr/>
        </p:nvSpPr>
        <p:spPr>
          <a:xfrm>
            <a:off x="5097084" y="2140692"/>
            <a:ext cx="3899647" cy="369332"/>
          </a:xfrm>
          <a:prstGeom prst="rect">
            <a:avLst/>
          </a:prstGeom>
          <a:noFill/>
        </p:spPr>
        <p:txBody>
          <a:bodyPr wrap="square" rtlCol="0">
            <a:spAutoFit/>
          </a:bodyPr>
          <a:lstStyle/>
          <a:p>
            <a:r>
              <a:rPr lang="en-US" b="1" dirty="0"/>
              <a:t>Amount of payment is:</a:t>
            </a:r>
          </a:p>
        </p:txBody>
      </p:sp>
      <p:sp>
        <p:nvSpPr>
          <p:cNvPr id="10" name="TextBox 9"/>
          <p:cNvSpPr txBox="1"/>
          <p:nvPr/>
        </p:nvSpPr>
        <p:spPr>
          <a:xfrm>
            <a:off x="3670602" y="2539677"/>
            <a:ext cx="2497567" cy="646331"/>
          </a:xfrm>
          <a:prstGeom prst="rect">
            <a:avLst/>
          </a:prstGeom>
          <a:noFill/>
        </p:spPr>
        <p:txBody>
          <a:bodyPr wrap="square" rtlCol="0">
            <a:spAutoFit/>
          </a:bodyPr>
          <a:lstStyle/>
          <a:p>
            <a:pPr algn="ctr"/>
            <a:r>
              <a:rPr lang="en-US" b="1" i="1" dirty="0"/>
              <a:t>Reasonably </a:t>
            </a:r>
            <a:br>
              <a:rPr lang="en-US" b="1" i="1" dirty="0"/>
            </a:br>
            <a:r>
              <a:rPr lang="en-US" b="1" i="1" dirty="0"/>
              <a:t>Estimable</a:t>
            </a:r>
          </a:p>
        </p:txBody>
      </p:sp>
      <p:sp>
        <p:nvSpPr>
          <p:cNvPr id="11" name="TextBox 10"/>
          <p:cNvSpPr txBox="1"/>
          <p:nvPr/>
        </p:nvSpPr>
        <p:spPr>
          <a:xfrm>
            <a:off x="6151806" y="2475732"/>
            <a:ext cx="2497567" cy="646331"/>
          </a:xfrm>
          <a:prstGeom prst="rect">
            <a:avLst/>
          </a:prstGeom>
          <a:noFill/>
        </p:spPr>
        <p:txBody>
          <a:bodyPr wrap="square" rtlCol="0">
            <a:spAutoFit/>
          </a:bodyPr>
          <a:lstStyle/>
          <a:p>
            <a:pPr algn="ctr"/>
            <a:r>
              <a:rPr lang="en-US" b="1" i="1" dirty="0"/>
              <a:t>Not Reasonably </a:t>
            </a:r>
            <a:br>
              <a:rPr lang="en-US" b="1" i="1" dirty="0"/>
            </a:br>
            <a:r>
              <a:rPr lang="en-US" b="1" i="1" dirty="0"/>
              <a:t>Estimable</a:t>
            </a:r>
          </a:p>
        </p:txBody>
      </p:sp>
      <p:cxnSp>
        <p:nvCxnSpPr>
          <p:cNvPr id="13" name="Straight Connector 12"/>
          <p:cNvCxnSpPr/>
          <p:nvPr/>
        </p:nvCxnSpPr>
        <p:spPr>
          <a:xfrm flipV="1">
            <a:off x="3951724" y="2475694"/>
            <a:ext cx="4580145" cy="1297"/>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V="1">
            <a:off x="3937437" y="3133105"/>
            <a:ext cx="2096865" cy="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6352158" y="3123982"/>
            <a:ext cx="2096865" cy="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3716118" y="3819452"/>
            <a:ext cx="5122498" cy="369332"/>
          </a:xfrm>
          <a:prstGeom prst="rect">
            <a:avLst/>
          </a:prstGeom>
        </p:spPr>
        <p:txBody>
          <a:bodyPr wrap="square">
            <a:spAutoFit/>
          </a:bodyPr>
          <a:lstStyle/>
          <a:p>
            <a:r>
              <a:rPr lang="en-US" dirty="0"/>
              <a:t>Disclosure not required	  	Disclosure not required</a:t>
            </a:r>
          </a:p>
        </p:txBody>
      </p:sp>
      <p:sp>
        <p:nvSpPr>
          <p:cNvPr id="17" name="Rectangle 16"/>
          <p:cNvSpPr/>
          <p:nvPr/>
        </p:nvSpPr>
        <p:spPr>
          <a:xfrm>
            <a:off x="3874949" y="3537943"/>
            <a:ext cx="4806175" cy="369332"/>
          </a:xfrm>
          <a:prstGeom prst="rect">
            <a:avLst/>
          </a:prstGeom>
        </p:spPr>
        <p:txBody>
          <a:bodyPr wrap="square">
            <a:spAutoFit/>
          </a:bodyPr>
          <a:lstStyle/>
          <a:p>
            <a:r>
              <a:rPr lang="en-US" dirty="0"/>
              <a:t>Disclosure required	  	  	Disclosure required</a:t>
            </a:r>
          </a:p>
        </p:txBody>
      </p:sp>
      <p:sp>
        <p:nvSpPr>
          <p:cNvPr id="19" name="Rectangle 18"/>
          <p:cNvSpPr/>
          <p:nvPr/>
        </p:nvSpPr>
        <p:spPr>
          <a:xfrm>
            <a:off x="3893500" y="3298715"/>
            <a:ext cx="4806175" cy="369332"/>
          </a:xfrm>
          <a:prstGeom prst="rect">
            <a:avLst/>
          </a:prstGeom>
        </p:spPr>
        <p:txBody>
          <a:bodyPr wrap="square">
            <a:spAutoFit/>
          </a:bodyPr>
          <a:lstStyle/>
          <a:p>
            <a:r>
              <a:rPr lang="en-US" dirty="0"/>
              <a:t>Liability recorded		 	Disclosure required</a:t>
            </a:r>
          </a:p>
        </p:txBody>
      </p:sp>
      <p:sp>
        <p:nvSpPr>
          <p:cNvPr id="22" name="Rectangle 21"/>
          <p:cNvSpPr/>
          <p:nvPr/>
        </p:nvSpPr>
        <p:spPr>
          <a:xfrm>
            <a:off x="909149" y="5014520"/>
            <a:ext cx="7928677" cy="146171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3" name="TextBox 22"/>
          <p:cNvSpPr txBox="1">
            <a:spLocks noChangeArrowheads="1"/>
          </p:cNvSpPr>
          <p:nvPr/>
        </p:nvSpPr>
        <p:spPr bwMode="auto">
          <a:xfrm>
            <a:off x="909150" y="5014520"/>
            <a:ext cx="7677510" cy="400110"/>
          </a:xfrm>
          <a:prstGeom prst="rect">
            <a:avLst/>
          </a:prstGeom>
          <a:noFill/>
          <a:ln w="9525">
            <a:noFill/>
            <a:miter lim="800000"/>
            <a:headEnd/>
            <a:tailEnd/>
          </a:ln>
        </p:spPr>
        <p:txBody>
          <a:bodyPr wrap="square">
            <a:spAutoFit/>
          </a:bodyPr>
          <a:lstStyle/>
          <a:p>
            <a:r>
              <a:rPr lang="en-US" sz="2000" b="1" dirty="0">
                <a:latin typeface="Calibri" pitchFamily="34" charset="0"/>
              </a:rPr>
              <a:t>  December 31								   </a:t>
            </a:r>
            <a:r>
              <a:rPr lang="en-US" sz="2000" dirty="0">
                <a:latin typeface="Calibri" pitchFamily="34" charset="0"/>
              </a:rPr>
              <a:t>Debit		  Credit</a:t>
            </a:r>
            <a:endParaRPr lang="en-US" sz="2000" dirty="0"/>
          </a:p>
        </p:txBody>
      </p:sp>
      <p:sp>
        <p:nvSpPr>
          <p:cNvPr id="24" name="TextBox 23"/>
          <p:cNvSpPr txBox="1">
            <a:spLocks noChangeArrowheads="1"/>
          </p:cNvSpPr>
          <p:nvPr/>
        </p:nvSpPr>
        <p:spPr bwMode="auto">
          <a:xfrm>
            <a:off x="977365" y="5460567"/>
            <a:ext cx="7677510" cy="1015663"/>
          </a:xfrm>
          <a:prstGeom prst="rect">
            <a:avLst/>
          </a:prstGeom>
          <a:noFill/>
          <a:ln w="9525">
            <a:noFill/>
            <a:miter lim="800000"/>
            <a:headEnd/>
            <a:tailEnd/>
          </a:ln>
        </p:spPr>
        <p:txBody>
          <a:bodyPr wrap="square">
            <a:spAutoFit/>
          </a:bodyPr>
          <a:lstStyle/>
          <a:p>
            <a:r>
              <a:rPr lang="en-US" sz="2000" b="1" dirty="0">
                <a:latin typeface="Calibri" pitchFamily="34" charset="0"/>
              </a:rPr>
              <a:t> Loss</a:t>
            </a:r>
            <a:r>
              <a:rPr lang="en-US" sz="2000" dirty="0">
                <a:latin typeface="Calibri" pitchFamily="34" charset="0"/>
              </a:rPr>
              <a:t>………………………………….………………………….      </a:t>
            </a:r>
            <a:r>
              <a:rPr lang="en-US" sz="2000" b="1" dirty="0">
                <a:latin typeface="Calibri" pitchFamily="34" charset="0"/>
              </a:rPr>
              <a:t>100,000</a:t>
            </a:r>
          </a:p>
          <a:p>
            <a:r>
              <a:rPr lang="en-US" sz="2000" b="1" dirty="0">
                <a:latin typeface="Calibri" pitchFamily="34" charset="0"/>
              </a:rPr>
              <a:t>	Contingent Liability </a:t>
            </a:r>
            <a:r>
              <a:rPr lang="en-US" sz="2000" dirty="0">
                <a:latin typeface="Calibri" pitchFamily="34" charset="0"/>
              </a:rPr>
              <a:t>……………....................	</a:t>
            </a:r>
            <a:r>
              <a:rPr lang="en-US" sz="2000" b="1" dirty="0">
                <a:latin typeface="Calibri" pitchFamily="34" charset="0"/>
              </a:rPr>
              <a:t> 		       100,000</a:t>
            </a:r>
          </a:p>
          <a:p>
            <a:r>
              <a:rPr lang="en-US" sz="2000" i="1" dirty="0">
                <a:latin typeface="Calibri" pitchFamily="34" charset="0"/>
              </a:rPr>
              <a:t>	(Record a contingent liability)</a:t>
            </a:r>
            <a:r>
              <a:rPr lang="en-US" sz="2000" b="1" dirty="0">
                <a:latin typeface="Calibri" pitchFamily="34" charset="0"/>
              </a:rPr>
              <a:t>	</a:t>
            </a:r>
            <a:endParaRPr lang="en-US" sz="2000" b="1" u="sng" dirty="0"/>
          </a:p>
        </p:txBody>
      </p:sp>
      <p:cxnSp>
        <p:nvCxnSpPr>
          <p:cNvPr id="25" name="Straight Connector 24"/>
          <p:cNvCxnSpPr/>
          <p:nvPr/>
        </p:nvCxnSpPr>
        <p:spPr>
          <a:xfrm>
            <a:off x="6168169" y="5389578"/>
            <a:ext cx="64008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7505663" y="5414630"/>
            <a:ext cx="640080" cy="2703"/>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1073565" y="5439559"/>
            <a:ext cx="1492566" cy="270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1177238" y="3307987"/>
            <a:ext cx="1317045" cy="36933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Oval 27"/>
          <p:cNvSpPr/>
          <p:nvPr/>
        </p:nvSpPr>
        <p:spPr>
          <a:xfrm>
            <a:off x="4085393" y="2539676"/>
            <a:ext cx="1667984" cy="646331"/>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8845E2AC-D372-4A14-B35D-0DBE471FA777}"/>
              </a:ext>
            </a:extLst>
          </p:cNvPr>
          <p:cNvSpPr txBox="1"/>
          <p:nvPr/>
        </p:nvSpPr>
        <p:spPr>
          <a:xfrm>
            <a:off x="895847" y="4137586"/>
            <a:ext cx="7955280" cy="830997"/>
          </a:xfrm>
          <a:prstGeom prst="rect">
            <a:avLst/>
          </a:prstGeom>
          <a:noFill/>
        </p:spPr>
        <p:txBody>
          <a:bodyPr wrap="square">
            <a:spAutoFit/>
          </a:bodyPr>
          <a:lstStyle/>
          <a:p>
            <a:r>
              <a:rPr lang="en-US" sz="2400" dirty="0">
                <a:solidFill>
                  <a:srgbClr val="1D5F76"/>
                </a:solidFill>
              </a:rPr>
              <a:t>If it is probable that Jeeps, Inc., will lose a $100 million lawsuit at some point in the future, Jeeps records the following entry:</a:t>
            </a:r>
          </a:p>
        </p:txBody>
      </p:sp>
      <p:sp>
        <p:nvSpPr>
          <p:cNvPr id="40" name="Content Placeholder 2">
            <a:extLst>
              <a:ext uri="{FF2B5EF4-FFF2-40B4-BE49-F238E27FC236}">
                <a16:creationId xmlns:a16="http://schemas.microsoft.com/office/drawing/2014/main" id="{5153399E-1B9B-4973-B54A-7F98FFE3E93D}"/>
              </a:ext>
            </a:extLst>
          </p:cNvPr>
          <p:cNvSpPr>
            <a:spLocks noGrp="1"/>
          </p:cNvSpPr>
          <p:nvPr>
            <p:ph sz="quarter" idx="13"/>
          </p:nvPr>
        </p:nvSpPr>
        <p:spPr>
          <a:xfrm>
            <a:off x="869881" y="429768"/>
            <a:ext cx="6918424" cy="552592"/>
          </a:xfrm>
        </p:spPr>
        <p:txBody>
          <a:bodyPr/>
          <a:lstStyle/>
          <a:p>
            <a:r>
              <a:rPr lang="en-US" dirty="0"/>
              <a:t>Illustration 8–7</a:t>
            </a:r>
          </a:p>
        </p:txBody>
      </p:sp>
    </p:spTree>
    <p:extLst>
      <p:ext uri="{BB962C8B-B14F-4D97-AF65-F5344CB8AC3E}">
        <p14:creationId xmlns:p14="http://schemas.microsoft.com/office/powerpoint/2010/main" val="100047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9" grpId="0"/>
      <p:bldP spid="6" grpId="0" animBg="1"/>
      <p:bldP spid="28"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pPr>
            <a:r>
              <a:rPr lang="en-US" dirty="0"/>
              <a:t>Disclosure of Contingencies by United Airlines</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4" name="Slide Number Placeholder 3"/>
          <p:cNvSpPr>
            <a:spLocks noGrp="1"/>
          </p:cNvSpPr>
          <p:nvPr>
            <p:ph type="sldNum" sz="quarter" idx="12"/>
          </p:nvPr>
        </p:nvSpPr>
        <p:spPr/>
        <p:txBody>
          <a:bodyPr/>
          <a:lstStyle/>
          <a:p>
            <a:r>
              <a:rPr lang="en-US" dirty="0"/>
              <a:t>8-</a:t>
            </a:r>
            <a:fld id="{8A048DD7-39B4-434B-ACE7-68CA5B147A05}" type="slidenum">
              <a:rPr lang="en-US" smtClean="0"/>
              <a:t>48</a:t>
            </a:fld>
            <a:endParaRPr lang="en-US" dirty="0"/>
          </a:p>
        </p:txBody>
      </p:sp>
      <p:sp>
        <p:nvSpPr>
          <p:cNvPr id="5" name="Content Placeholder 4"/>
          <p:cNvSpPr>
            <a:spLocks noGrp="1"/>
          </p:cNvSpPr>
          <p:nvPr>
            <p:ph sz="quarter" idx="13"/>
          </p:nvPr>
        </p:nvSpPr>
        <p:spPr>
          <a:xfrm>
            <a:off x="823496" y="383324"/>
            <a:ext cx="6918424" cy="552592"/>
          </a:xfrm>
        </p:spPr>
        <p:txBody>
          <a:bodyPr/>
          <a:lstStyle/>
          <a:p>
            <a:r>
              <a:rPr lang="en-US" dirty="0"/>
              <a:t>Illustration 8–9</a:t>
            </a:r>
          </a:p>
        </p:txBody>
      </p:sp>
      <p:sp>
        <p:nvSpPr>
          <p:cNvPr id="7" name="Folded Corner 6"/>
          <p:cNvSpPr/>
          <p:nvPr/>
        </p:nvSpPr>
        <p:spPr>
          <a:xfrm>
            <a:off x="1043842" y="2724164"/>
            <a:ext cx="7714249" cy="3044495"/>
          </a:xfrm>
          <a:prstGeom prst="foldedCorner">
            <a:avLst/>
          </a:prstGeom>
          <a:solidFill>
            <a:srgbClr val="D5EEFB"/>
          </a:solidFill>
          <a:ln>
            <a:solidFill>
              <a:schemeClr val="accent1">
                <a:shade val="95000"/>
                <a:satMod val="105000"/>
                <a:alpha val="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1043843" y="2828380"/>
            <a:ext cx="7714249" cy="2862322"/>
          </a:xfrm>
          <a:prstGeom prst="rect">
            <a:avLst/>
          </a:prstGeom>
          <a:noFill/>
        </p:spPr>
        <p:txBody>
          <a:bodyPr wrap="square" rtlCol="0">
            <a:spAutoFit/>
          </a:bodyPr>
          <a:lstStyle/>
          <a:p>
            <a:r>
              <a:rPr lang="en-US" b="1" i="1" dirty="0"/>
              <a:t>Legal and Environmental Contingencies.</a:t>
            </a:r>
            <a:r>
              <a:rPr lang="en-US" dirty="0"/>
              <a:t> The Company has certain contingencies resulting from litigation and claims incident to the ordinary course of business. Management believes, after considering a number of factors, including (but not limited to) the information currently available, the views of legal counsel, the nature of contingencies to which the Company is subject and prior experience, that the ultimate disposition of the litigation and claims will not materially affect the Company’s consolidated financial position or results of operations. The Company records liabilities for legal and environmental claims when a loss is probable and reasonably estimable. These amounts are recorded based on the Company’s assessments of the likelihood of their eventual disposition.</a:t>
            </a:r>
          </a:p>
        </p:txBody>
      </p:sp>
      <p:sp>
        <p:nvSpPr>
          <p:cNvPr id="9" name="Round Same Side Corner Rectangle 8"/>
          <p:cNvSpPr/>
          <p:nvPr/>
        </p:nvSpPr>
        <p:spPr>
          <a:xfrm>
            <a:off x="1043843" y="2111189"/>
            <a:ext cx="7714249" cy="612976"/>
          </a:xfrm>
          <a:prstGeom prst="round2SameRect">
            <a:avLst/>
          </a:prstGeom>
          <a:solidFill>
            <a:srgbClr val="D493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0" name="TextBox 9"/>
          <p:cNvSpPr txBox="1"/>
          <p:nvPr/>
        </p:nvSpPr>
        <p:spPr>
          <a:xfrm>
            <a:off x="2796580" y="2119216"/>
            <a:ext cx="4208771" cy="595035"/>
          </a:xfrm>
          <a:prstGeom prst="rect">
            <a:avLst/>
          </a:prstGeom>
          <a:noFill/>
        </p:spPr>
        <p:txBody>
          <a:bodyPr wrap="square" rtlCol="0">
            <a:spAutoFit/>
          </a:bodyPr>
          <a:lstStyle/>
          <a:p>
            <a:pPr algn="ctr">
              <a:lnSpc>
                <a:spcPct val="90000"/>
              </a:lnSpc>
            </a:pPr>
            <a:r>
              <a:rPr lang="en-US" sz="2000" b="1" dirty="0"/>
              <a:t>UNITED AIRLINES</a:t>
            </a:r>
          </a:p>
          <a:p>
            <a:pPr algn="ctr">
              <a:lnSpc>
                <a:spcPct val="90000"/>
              </a:lnSpc>
            </a:pPr>
            <a:r>
              <a:rPr lang="en-US" sz="1600" b="1" dirty="0"/>
              <a:t>Notes to the Financial Statements (excerpt)</a:t>
            </a:r>
          </a:p>
        </p:txBody>
      </p:sp>
    </p:spTree>
    <p:extLst>
      <p:ext uri="{BB962C8B-B14F-4D97-AF65-F5344CB8AC3E}">
        <p14:creationId xmlns:p14="http://schemas.microsoft.com/office/powerpoint/2010/main" val="3070000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29768"/>
            <a:ext cx="8229600" cy="720105"/>
          </a:xfrm>
        </p:spPr>
        <p:txBody>
          <a:bodyPr/>
          <a:lstStyle/>
          <a:p>
            <a:r>
              <a:rPr lang="en-US" dirty="0"/>
              <a:t>Warranties</a:t>
            </a:r>
          </a:p>
        </p:txBody>
      </p:sp>
      <p:sp>
        <p:nvSpPr>
          <p:cNvPr id="9" name="Footer Placeholder 8"/>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10" name="Slide Number Placeholder 9"/>
          <p:cNvSpPr>
            <a:spLocks noGrp="1"/>
          </p:cNvSpPr>
          <p:nvPr>
            <p:ph type="sldNum" sz="quarter" idx="12"/>
          </p:nvPr>
        </p:nvSpPr>
        <p:spPr/>
        <p:txBody>
          <a:bodyPr/>
          <a:lstStyle/>
          <a:p>
            <a:r>
              <a:rPr lang="en-US" dirty="0"/>
              <a:t>8-</a:t>
            </a:r>
            <a:fld id="{8A048DD7-39B4-434B-ACE7-68CA5B147A05}" type="slidenum">
              <a:rPr lang="en-US" smtClean="0"/>
              <a:t>49</a:t>
            </a:fld>
            <a:endParaRPr lang="en-US" dirty="0"/>
          </a:p>
        </p:txBody>
      </p:sp>
      <p:sp>
        <p:nvSpPr>
          <p:cNvPr id="33" name="Content Placeholder 2">
            <a:extLst>
              <a:ext uri="{FF2B5EF4-FFF2-40B4-BE49-F238E27FC236}">
                <a16:creationId xmlns:a16="http://schemas.microsoft.com/office/drawing/2014/main" id="{C20C48A9-FB47-4346-BF02-1292E316F2AA}"/>
              </a:ext>
            </a:extLst>
          </p:cNvPr>
          <p:cNvSpPr>
            <a:spLocks noGrp="1"/>
          </p:cNvSpPr>
          <p:nvPr>
            <p:ph idx="1"/>
          </p:nvPr>
        </p:nvSpPr>
        <p:spPr>
          <a:xfrm>
            <a:off x="809150" y="1291785"/>
            <a:ext cx="7955280" cy="5029200"/>
          </a:xfrm>
        </p:spPr>
        <p:txBody>
          <a:bodyPr>
            <a:normAutofit fontScale="92500" lnSpcReduction="20000"/>
          </a:bodyPr>
          <a:lstStyle/>
          <a:p>
            <a:r>
              <a:rPr lang="en-US" dirty="0"/>
              <a:t>Most common example of contingent liabilities</a:t>
            </a:r>
          </a:p>
          <a:p>
            <a:r>
              <a:rPr lang="en-US" dirty="0"/>
              <a:t>A warranty for a product represents a liability for a company at the time of the sale if it meets the criteria for recording a contingent liability:</a:t>
            </a:r>
          </a:p>
          <a:p>
            <a:pPr marL="914400" indent="-365760">
              <a:buFont typeface="+mj-lt"/>
              <a:buAutoNum type="arabicPeriod"/>
            </a:pPr>
            <a:r>
              <a:rPr lang="en-US" dirty="0"/>
              <a:t>Probable, </a:t>
            </a:r>
            <a:r>
              <a:rPr lang="en-US" b="1" i="1" dirty="0"/>
              <a:t>and</a:t>
            </a:r>
          </a:p>
          <a:p>
            <a:pPr marL="914400" indent="-365760">
              <a:buFont typeface="+mj-lt"/>
              <a:buAutoNum type="arabicPeriod"/>
            </a:pPr>
            <a:r>
              <a:rPr lang="en-US" dirty="0"/>
              <a:t>Reasonably estimable</a:t>
            </a:r>
          </a:p>
          <a:p>
            <a:r>
              <a:rPr lang="en-US" dirty="0"/>
              <a:t>Even if the company doesn’t know precisely what the warranty costs will be next year, it can formulate a reasonable prediction from:</a:t>
            </a:r>
          </a:p>
          <a:p>
            <a:pPr lvl="1"/>
            <a:r>
              <a:rPr lang="en-US" dirty="0"/>
              <a:t>Past experiences</a:t>
            </a:r>
          </a:p>
          <a:p>
            <a:pPr lvl="1"/>
            <a:r>
              <a:rPr lang="en-US" dirty="0"/>
              <a:t>Industry statistics</a:t>
            </a:r>
          </a:p>
          <a:p>
            <a:pPr lvl="1"/>
            <a:r>
              <a:rPr lang="en-US" dirty="0"/>
              <a:t>Other current business conditions</a:t>
            </a:r>
          </a:p>
        </p:txBody>
      </p:sp>
    </p:spTree>
    <p:extLst>
      <p:ext uri="{BB962C8B-B14F-4D97-AF65-F5344CB8AC3E}">
        <p14:creationId xmlns:p14="http://schemas.microsoft.com/office/powerpoint/2010/main" val="421464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vs. Long-Term Liabilities</a:t>
            </a:r>
          </a:p>
        </p:txBody>
      </p:sp>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t>5</a:t>
            </a:fld>
            <a:endParaRPr lang="en-US" dirty="0"/>
          </a:p>
        </p:txBody>
      </p:sp>
      <p:sp>
        <p:nvSpPr>
          <p:cNvPr id="11" name="Freeform 10"/>
          <p:cNvSpPr/>
          <p:nvPr/>
        </p:nvSpPr>
        <p:spPr>
          <a:xfrm>
            <a:off x="846552" y="1449826"/>
            <a:ext cx="3829242" cy="889699"/>
          </a:xfrm>
          <a:custGeom>
            <a:avLst/>
            <a:gdLst>
              <a:gd name="connsiteX0" fmla="*/ 0 w 3845569"/>
              <a:gd name="connsiteY0" fmla="*/ 0 h 1538227"/>
              <a:gd name="connsiteX1" fmla="*/ 3845569 w 3845569"/>
              <a:gd name="connsiteY1" fmla="*/ 0 h 1538227"/>
              <a:gd name="connsiteX2" fmla="*/ 3845569 w 3845569"/>
              <a:gd name="connsiteY2" fmla="*/ 1538227 h 1538227"/>
              <a:gd name="connsiteX3" fmla="*/ 0 w 3845569"/>
              <a:gd name="connsiteY3" fmla="*/ 1538227 h 1538227"/>
              <a:gd name="connsiteX4" fmla="*/ 0 w 3845569"/>
              <a:gd name="connsiteY4" fmla="*/ 0 h 15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569" h="1538227">
                <a:moveTo>
                  <a:pt x="0" y="0"/>
                </a:moveTo>
                <a:lnTo>
                  <a:pt x="3845569" y="0"/>
                </a:lnTo>
                <a:lnTo>
                  <a:pt x="3845569" y="1538227"/>
                </a:lnTo>
                <a:lnTo>
                  <a:pt x="0" y="1538227"/>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a:latin typeface="+mj-lt"/>
              </a:rPr>
              <a:t>Current</a:t>
            </a:r>
          </a:p>
        </p:txBody>
      </p:sp>
      <p:sp>
        <p:nvSpPr>
          <p:cNvPr id="12" name="Freeform 11"/>
          <p:cNvSpPr/>
          <p:nvPr/>
        </p:nvSpPr>
        <p:spPr>
          <a:xfrm>
            <a:off x="846552" y="2306621"/>
            <a:ext cx="3829244" cy="1170503"/>
          </a:xfrm>
          <a:custGeom>
            <a:avLst/>
            <a:gdLst>
              <a:gd name="connsiteX0" fmla="*/ 0 w 3845569"/>
              <a:gd name="connsiteY0" fmla="*/ 0 h 2854800"/>
              <a:gd name="connsiteX1" fmla="*/ 3845569 w 3845569"/>
              <a:gd name="connsiteY1" fmla="*/ 0 h 2854800"/>
              <a:gd name="connsiteX2" fmla="*/ 3845569 w 3845569"/>
              <a:gd name="connsiteY2" fmla="*/ 2854800 h 2854800"/>
              <a:gd name="connsiteX3" fmla="*/ 0 w 3845569"/>
              <a:gd name="connsiteY3" fmla="*/ 2854800 h 2854800"/>
              <a:gd name="connsiteX4" fmla="*/ 0 w 3845569"/>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569" h="2854800">
                <a:moveTo>
                  <a:pt x="0" y="0"/>
                </a:moveTo>
                <a:lnTo>
                  <a:pt x="3845569" y="0"/>
                </a:lnTo>
                <a:lnTo>
                  <a:pt x="3845569"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defTabSz="1066800">
              <a:lnSpc>
                <a:spcPct val="90000"/>
              </a:lnSpc>
              <a:spcBef>
                <a:spcPct val="0"/>
              </a:spcBef>
              <a:spcAft>
                <a:spcPct val="15000"/>
              </a:spcAft>
              <a:buFontTx/>
              <a:buChar char="••"/>
            </a:pPr>
            <a:r>
              <a:rPr lang="en-US" sz="2400" dirty="0"/>
              <a:t>Usually payable </a:t>
            </a:r>
            <a:r>
              <a:rPr lang="en-US" sz="2400" b="1" dirty="0"/>
              <a:t>within one year </a:t>
            </a:r>
            <a:r>
              <a:rPr lang="en-US" sz="2400" dirty="0"/>
              <a:t>from the balance sheet date </a:t>
            </a:r>
            <a:endParaRPr lang="en-US" sz="2400" dirty="0">
              <a:solidFill>
                <a:schemeClr val="tx1"/>
              </a:solidFill>
            </a:endParaRPr>
          </a:p>
        </p:txBody>
      </p:sp>
      <p:sp>
        <p:nvSpPr>
          <p:cNvPr id="13" name="Freeform 12"/>
          <p:cNvSpPr/>
          <p:nvPr/>
        </p:nvSpPr>
        <p:spPr>
          <a:xfrm>
            <a:off x="4836366" y="1449826"/>
            <a:ext cx="3831336" cy="856795"/>
          </a:xfrm>
          <a:custGeom>
            <a:avLst/>
            <a:gdLst>
              <a:gd name="connsiteX0" fmla="*/ 0 w 3845569"/>
              <a:gd name="connsiteY0" fmla="*/ 0 h 1538227"/>
              <a:gd name="connsiteX1" fmla="*/ 3845569 w 3845569"/>
              <a:gd name="connsiteY1" fmla="*/ 0 h 1538227"/>
              <a:gd name="connsiteX2" fmla="*/ 3845569 w 3845569"/>
              <a:gd name="connsiteY2" fmla="*/ 1538227 h 1538227"/>
              <a:gd name="connsiteX3" fmla="*/ 0 w 3845569"/>
              <a:gd name="connsiteY3" fmla="*/ 1538227 h 1538227"/>
              <a:gd name="connsiteX4" fmla="*/ 0 w 3845569"/>
              <a:gd name="connsiteY4" fmla="*/ 0 h 15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569" h="1538227">
                <a:moveTo>
                  <a:pt x="0" y="0"/>
                </a:moveTo>
                <a:lnTo>
                  <a:pt x="3845569" y="0"/>
                </a:lnTo>
                <a:lnTo>
                  <a:pt x="3845569" y="1538227"/>
                </a:lnTo>
                <a:lnTo>
                  <a:pt x="0" y="1538227"/>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a:latin typeface="+mj-lt"/>
              </a:rPr>
              <a:t>Long-Term</a:t>
            </a:r>
          </a:p>
        </p:txBody>
      </p:sp>
      <p:sp>
        <p:nvSpPr>
          <p:cNvPr id="14" name="Freeform 13"/>
          <p:cNvSpPr/>
          <p:nvPr/>
        </p:nvSpPr>
        <p:spPr>
          <a:xfrm>
            <a:off x="4845235" y="2339525"/>
            <a:ext cx="3831336" cy="1170504"/>
          </a:xfrm>
          <a:custGeom>
            <a:avLst/>
            <a:gdLst>
              <a:gd name="connsiteX0" fmla="*/ 0 w 3845569"/>
              <a:gd name="connsiteY0" fmla="*/ 0 h 2854800"/>
              <a:gd name="connsiteX1" fmla="*/ 3845569 w 3845569"/>
              <a:gd name="connsiteY1" fmla="*/ 0 h 2854800"/>
              <a:gd name="connsiteX2" fmla="*/ 3845569 w 3845569"/>
              <a:gd name="connsiteY2" fmla="*/ 2854800 h 2854800"/>
              <a:gd name="connsiteX3" fmla="*/ 0 w 3845569"/>
              <a:gd name="connsiteY3" fmla="*/ 2854800 h 2854800"/>
              <a:gd name="connsiteX4" fmla="*/ 0 w 3845569"/>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569" h="2854800">
                <a:moveTo>
                  <a:pt x="0" y="0"/>
                </a:moveTo>
                <a:lnTo>
                  <a:pt x="3845569" y="0"/>
                </a:lnTo>
                <a:lnTo>
                  <a:pt x="3845569"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defTabSz="1066800">
              <a:lnSpc>
                <a:spcPct val="90000"/>
              </a:lnSpc>
              <a:spcBef>
                <a:spcPct val="0"/>
              </a:spcBef>
              <a:spcAft>
                <a:spcPct val="15000"/>
              </a:spcAft>
              <a:buFontTx/>
              <a:buChar char="••"/>
            </a:pPr>
            <a:r>
              <a:rPr lang="en-US" sz="2400" dirty="0">
                <a:solidFill>
                  <a:schemeClr val="tx1"/>
                </a:solidFill>
              </a:rPr>
              <a:t>Payable </a:t>
            </a:r>
            <a:r>
              <a:rPr lang="en-US" sz="2400" b="1" dirty="0">
                <a:solidFill>
                  <a:schemeClr val="tx1"/>
                </a:solidFill>
              </a:rPr>
              <a:t>in more than one year</a:t>
            </a:r>
            <a:r>
              <a:rPr lang="en-US" sz="2400" dirty="0">
                <a:solidFill>
                  <a:schemeClr val="tx1"/>
                </a:solidFill>
              </a:rPr>
              <a:t> from the balance sheet date</a:t>
            </a:r>
          </a:p>
        </p:txBody>
      </p:sp>
      <p:sp>
        <p:nvSpPr>
          <p:cNvPr id="5" name="TextBox 4">
            <a:extLst>
              <a:ext uri="{FF2B5EF4-FFF2-40B4-BE49-F238E27FC236}">
                <a16:creationId xmlns:a16="http://schemas.microsoft.com/office/drawing/2014/main" id="{B6C2EDF7-55D7-48CF-9DAB-B80B1DA40B81}"/>
              </a:ext>
            </a:extLst>
          </p:cNvPr>
          <p:cNvSpPr txBox="1"/>
          <p:nvPr/>
        </p:nvSpPr>
        <p:spPr>
          <a:xfrm>
            <a:off x="812788" y="3681306"/>
            <a:ext cx="7863840" cy="1554272"/>
          </a:xfrm>
          <a:prstGeom prst="rect">
            <a:avLst/>
          </a:prstGeom>
          <a:noFill/>
          <a:ln w="28575">
            <a:solidFill>
              <a:schemeClr val="accent1"/>
            </a:solidFill>
          </a:ln>
        </p:spPr>
        <p:txBody>
          <a:bodyPr wrap="square" rtlCol="0">
            <a:spAutoFit/>
          </a:bodyPr>
          <a:lstStyle/>
          <a:p>
            <a:r>
              <a:rPr lang="en-US" sz="1900" b="1" i="1" dirty="0"/>
              <a:t>Operating cycle:  </a:t>
            </a:r>
            <a:r>
              <a:rPr lang="en-US" sz="1900" dirty="0"/>
              <a:t>An operating cycle is the length of time from spending cash to provide goods and services to a customer until collection of cash from that customer. If a company has an operating cycle longer than one year (a winery, for example), its current liabilities are defined by the operating cycle rather than by the length of a year.</a:t>
            </a:r>
          </a:p>
        </p:txBody>
      </p:sp>
      <p:sp>
        <p:nvSpPr>
          <p:cNvPr id="7" name="TextBox 6">
            <a:extLst>
              <a:ext uri="{FF2B5EF4-FFF2-40B4-BE49-F238E27FC236}">
                <a16:creationId xmlns:a16="http://schemas.microsoft.com/office/drawing/2014/main" id="{F581EF0E-3ABF-4C63-B951-2F4B92A71ACC}"/>
              </a:ext>
            </a:extLst>
          </p:cNvPr>
          <p:cNvSpPr txBox="1"/>
          <p:nvPr/>
        </p:nvSpPr>
        <p:spPr>
          <a:xfrm>
            <a:off x="812789" y="5408174"/>
            <a:ext cx="3831336" cy="923330"/>
          </a:xfrm>
          <a:prstGeom prst="rect">
            <a:avLst/>
          </a:prstGeom>
          <a:noFill/>
          <a:ln w="38100">
            <a:solidFill>
              <a:schemeClr val="accent1"/>
            </a:solidFill>
          </a:ln>
        </p:spPr>
        <p:txBody>
          <a:bodyPr wrap="square" rtlCol="0">
            <a:spAutoFit/>
          </a:bodyPr>
          <a:lstStyle/>
          <a:p>
            <a:r>
              <a:rPr lang="en-US" dirty="0"/>
              <a:t>A company with a 3-month operating cycle would classify current liabilities as those due within one year.</a:t>
            </a:r>
          </a:p>
        </p:txBody>
      </p:sp>
      <p:sp>
        <p:nvSpPr>
          <p:cNvPr id="8" name="TextBox 7">
            <a:extLst>
              <a:ext uri="{FF2B5EF4-FFF2-40B4-BE49-F238E27FC236}">
                <a16:creationId xmlns:a16="http://schemas.microsoft.com/office/drawing/2014/main" id="{6F9BFD7B-B6F6-48E5-84A6-FD887A83F8DA}"/>
              </a:ext>
            </a:extLst>
          </p:cNvPr>
          <p:cNvSpPr txBox="1"/>
          <p:nvPr/>
        </p:nvSpPr>
        <p:spPr>
          <a:xfrm>
            <a:off x="4837176" y="5408174"/>
            <a:ext cx="3831336" cy="923330"/>
          </a:xfrm>
          <a:prstGeom prst="rect">
            <a:avLst/>
          </a:prstGeom>
          <a:noFill/>
          <a:ln w="38100">
            <a:solidFill>
              <a:schemeClr val="accent1"/>
            </a:solidFill>
          </a:ln>
        </p:spPr>
        <p:txBody>
          <a:bodyPr wrap="square" rtlCol="0">
            <a:spAutoFit/>
          </a:bodyPr>
          <a:lstStyle/>
          <a:p>
            <a:r>
              <a:rPr lang="en-US" dirty="0"/>
              <a:t>A company with a 15-month operating cycle would classify current liabilities as those due within 15 months.	</a:t>
            </a:r>
          </a:p>
        </p:txBody>
      </p:sp>
    </p:spTree>
    <p:extLst>
      <p:ext uri="{BB962C8B-B14F-4D97-AF65-F5344CB8AC3E}">
        <p14:creationId xmlns:p14="http://schemas.microsoft.com/office/powerpoint/2010/main" val="30120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5"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3652621" y="5254015"/>
            <a:ext cx="1828800" cy="1280160"/>
          </a:xfrm>
          <a:prstGeom prst="rect">
            <a:avLst/>
          </a:prstGeom>
          <a:solidFill>
            <a:srgbClr val="FF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12788" y="149690"/>
            <a:ext cx="8229600" cy="720105"/>
          </a:xfrm>
        </p:spPr>
        <p:txBody>
          <a:bodyPr/>
          <a:lstStyle/>
          <a:p>
            <a:r>
              <a:rPr lang="en-US" dirty="0"/>
              <a:t>Accounting for Warranties</a:t>
            </a:r>
          </a:p>
        </p:txBody>
      </p:sp>
      <p:sp>
        <p:nvSpPr>
          <p:cNvPr id="9" name="Footer Placeholder 8"/>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10" name="Slide Number Placeholder 9"/>
          <p:cNvSpPr>
            <a:spLocks noGrp="1"/>
          </p:cNvSpPr>
          <p:nvPr>
            <p:ph type="sldNum" sz="quarter" idx="12"/>
          </p:nvPr>
        </p:nvSpPr>
        <p:spPr/>
        <p:txBody>
          <a:bodyPr/>
          <a:lstStyle/>
          <a:p>
            <a:r>
              <a:rPr lang="en-US" dirty="0"/>
              <a:t>8-</a:t>
            </a:r>
            <a:fld id="{8A048DD7-39B4-434B-ACE7-68CA5B147A05}" type="slidenum">
              <a:rPr lang="en-US" smtClean="0"/>
              <a:t>50</a:t>
            </a:fld>
            <a:endParaRPr lang="en-US" dirty="0"/>
          </a:p>
        </p:txBody>
      </p:sp>
      <p:sp>
        <p:nvSpPr>
          <p:cNvPr id="41" name="TextBox 40"/>
          <p:cNvSpPr txBox="1"/>
          <p:nvPr/>
        </p:nvSpPr>
        <p:spPr>
          <a:xfrm>
            <a:off x="2368526" y="5886449"/>
            <a:ext cx="1938747" cy="307777"/>
          </a:xfrm>
          <a:prstGeom prst="rect">
            <a:avLst/>
          </a:prstGeom>
          <a:noFill/>
        </p:spPr>
        <p:txBody>
          <a:bodyPr wrap="square" rtlCol="0">
            <a:spAutoFit/>
          </a:bodyPr>
          <a:lstStyle/>
          <a:p>
            <a:r>
              <a:rPr lang="en-US" sz="1400" dirty="0">
                <a:solidFill>
                  <a:srgbClr val="1D5F76"/>
                </a:solidFill>
              </a:rPr>
              <a:t>Actual payment</a:t>
            </a:r>
          </a:p>
        </p:txBody>
      </p:sp>
      <p:sp>
        <p:nvSpPr>
          <p:cNvPr id="43" name="TextBox 42"/>
          <p:cNvSpPr txBox="1"/>
          <p:nvPr/>
        </p:nvSpPr>
        <p:spPr>
          <a:xfrm>
            <a:off x="5423967" y="5580068"/>
            <a:ext cx="2540747" cy="954107"/>
          </a:xfrm>
          <a:prstGeom prst="rect">
            <a:avLst/>
          </a:prstGeom>
          <a:noFill/>
        </p:spPr>
        <p:txBody>
          <a:bodyPr wrap="square" rtlCol="0">
            <a:spAutoFit/>
          </a:bodyPr>
          <a:lstStyle/>
          <a:p>
            <a:r>
              <a:rPr lang="en-US" sz="1400" dirty="0">
                <a:solidFill>
                  <a:srgbClr val="1D5F76"/>
                </a:solidFill>
              </a:rPr>
              <a:t>Estimated expense</a:t>
            </a:r>
          </a:p>
          <a:p>
            <a:endParaRPr lang="en-US" sz="1400" dirty="0">
              <a:solidFill>
                <a:srgbClr val="1D5F76"/>
              </a:solidFill>
            </a:endParaRPr>
          </a:p>
          <a:p>
            <a:endParaRPr lang="en-US" sz="1400" dirty="0">
              <a:solidFill>
                <a:srgbClr val="1D5F76"/>
              </a:solidFill>
            </a:endParaRPr>
          </a:p>
          <a:p>
            <a:r>
              <a:rPr lang="en-US" sz="1400" dirty="0">
                <a:solidFill>
                  <a:srgbClr val="1D5F76"/>
                </a:solidFill>
              </a:rPr>
              <a:t>Current balance</a:t>
            </a:r>
          </a:p>
        </p:txBody>
      </p:sp>
      <p:sp>
        <p:nvSpPr>
          <p:cNvPr id="45" name="Rectangle 44"/>
          <p:cNvSpPr/>
          <p:nvPr/>
        </p:nvSpPr>
        <p:spPr>
          <a:xfrm>
            <a:off x="812787" y="1522118"/>
            <a:ext cx="7928677" cy="146171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46" name="TextBox 45"/>
          <p:cNvSpPr txBox="1">
            <a:spLocks noChangeArrowheads="1"/>
          </p:cNvSpPr>
          <p:nvPr/>
        </p:nvSpPr>
        <p:spPr bwMode="auto">
          <a:xfrm>
            <a:off x="812788" y="1522118"/>
            <a:ext cx="7677510" cy="400110"/>
          </a:xfrm>
          <a:prstGeom prst="rect">
            <a:avLst/>
          </a:prstGeom>
          <a:noFill/>
          <a:ln w="9525">
            <a:noFill/>
            <a:miter lim="800000"/>
            <a:headEnd/>
            <a:tailEnd/>
          </a:ln>
        </p:spPr>
        <p:txBody>
          <a:bodyPr wrap="square">
            <a:spAutoFit/>
          </a:bodyPr>
          <a:lstStyle/>
          <a:p>
            <a:r>
              <a:rPr lang="en-US" sz="2000" b="1" dirty="0">
                <a:latin typeface="Calibri" pitchFamily="34" charset="0"/>
              </a:rPr>
              <a:t> </a:t>
            </a:r>
            <a:r>
              <a:rPr lang="en-US" sz="2000" dirty="0">
                <a:latin typeface="Calibri" pitchFamily="34" charset="0"/>
              </a:rPr>
              <a:t> December 31, 2024</a:t>
            </a:r>
            <a:r>
              <a:rPr lang="en-US" sz="2000" b="1" dirty="0">
                <a:latin typeface="Calibri" pitchFamily="34" charset="0"/>
              </a:rPr>
              <a:t>							</a:t>
            </a:r>
            <a:r>
              <a:rPr lang="en-US" sz="2000" dirty="0">
                <a:latin typeface="Calibri" pitchFamily="34" charset="0"/>
              </a:rPr>
              <a:t>Debit		Credit</a:t>
            </a:r>
            <a:endParaRPr lang="en-US" sz="2000" dirty="0"/>
          </a:p>
        </p:txBody>
      </p:sp>
      <p:sp>
        <p:nvSpPr>
          <p:cNvPr id="47" name="TextBox 46"/>
          <p:cNvSpPr txBox="1">
            <a:spLocks noChangeArrowheads="1"/>
          </p:cNvSpPr>
          <p:nvPr/>
        </p:nvSpPr>
        <p:spPr bwMode="auto">
          <a:xfrm>
            <a:off x="917618" y="1968165"/>
            <a:ext cx="7677510" cy="1015663"/>
          </a:xfrm>
          <a:prstGeom prst="rect">
            <a:avLst/>
          </a:prstGeom>
          <a:noFill/>
          <a:ln w="9525">
            <a:noFill/>
            <a:miter lim="800000"/>
            <a:headEnd/>
            <a:tailEnd/>
          </a:ln>
        </p:spPr>
        <p:txBody>
          <a:bodyPr wrap="square">
            <a:spAutoFit/>
          </a:bodyPr>
          <a:lstStyle/>
          <a:p>
            <a:r>
              <a:rPr lang="en-US" sz="2000" b="1" dirty="0">
                <a:latin typeface="Calibri" pitchFamily="34" charset="0"/>
              </a:rPr>
              <a:t> Warranty Expense</a:t>
            </a:r>
            <a:r>
              <a:rPr lang="en-US" sz="2000" dirty="0">
                <a:latin typeface="Calibri" pitchFamily="34" charset="0"/>
              </a:rPr>
              <a:t>……………….…………………...      </a:t>
            </a:r>
            <a:r>
              <a:rPr lang="en-US" sz="2000" b="1" dirty="0">
                <a:latin typeface="Calibri" pitchFamily="34" charset="0"/>
              </a:rPr>
              <a:t> 45,000 </a:t>
            </a:r>
          </a:p>
          <a:p>
            <a:r>
              <a:rPr lang="en-US" sz="2000" b="1" dirty="0">
                <a:latin typeface="Calibri" pitchFamily="34" charset="0"/>
              </a:rPr>
              <a:t>	Warranty Liability </a:t>
            </a:r>
            <a:r>
              <a:rPr lang="en-US" sz="2000" dirty="0">
                <a:latin typeface="Calibri" pitchFamily="34" charset="0"/>
              </a:rPr>
              <a:t>……………....................        </a:t>
            </a:r>
            <a:r>
              <a:rPr lang="en-US" sz="2000" b="1" dirty="0">
                <a:latin typeface="Calibri" pitchFamily="34" charset="0"/>
              </a:rPr>
              <a:t>			      45,000</a:t>
            </a:r>
            <a:r>
              <a:rPr lang="en-US" sz="2000" i="1" dirty="0">
                <a:latin typeface="Calibri" pitchFamily="34" charset="0"/>
              </a:rPr>
              <a:t>	(Record liability for warranties)</a:t>
            </a:r>
            <a:r>
              <a:rPr lang="en-US" sz="2000" b="1" dirty="0">
                <a:latin typeface="Calibri" pitchFamily="34" charset="0"/>
              </a:rPr>
              <a:t>	 </a:t>
            </a:r>
            <a:r>
              <a:rPr lang="en-US" sz="2000" i="1" dirty="0">
                <a:latin typeface="Calibri" pitchFamily="34" charset="0"/>
              </a:rPr>
              <a:t>($45,000 = $1.5 million × 3%)</a:t>
            </a:r>
            <a:endParaRPr lang="en-US" sz="2000" i="1" u="sng" dirty="0"/>
          </a:p>
        </p:txBody>
      </p:sp>
      <p:cxnSp>
        <p:nvCxnSpPr>
          <p:cNvPr id="48" name="Straight Connector 47"/>
          <p:cNvCxnSpPr/>
          <p:nvPr/>
        </p:nvCxnSpPr>
        <p:spPr>
          <a:xfrm>
            <a:off x="5928751" y="1947157"/>
            <a:ext cx="632224"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7284961" y="1949860"/>
            <a:ext cx="69899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V="1">
            <a:off x="977203" y="1947157"/>
            <a:ext cx="2103120" cy="270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812786" y="3692902"/>
            <a:ext cx="7928677" cy="146171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52" name="TextBox 51"/>
          <p:cNvSpPr txBox="1">
            <a:spLocks noChangeArrowheads="1"/>
          </p:cNvSpPr>
          <p:nvPr/>
        </p:nvSpPr>
        <p:spPr bwMode="auto">
          <a:xfrm>
            <a:off x="812787" y="3692902"/>
            <a:ext cx="7677510" cy="400110"/>
          </a:xfrm>
          <a:prstGeom prst="rect">
            <a:avLst/>
          </a:prstGeom>
          <a:noFill/>
          <a:ln w="9525">
            <a:noFill/>
            <a:miter lim="800000"/>
            <a:headEnd/>
            <a:tailEnd/>
          </a:ln>
        </p:spPr>
        <p:txBody>
          <a:bodyPr wrap="square">
            <a:spAutoFit/>
          </a:bodyPr>
          <a:lstStyle/>
          <a:p>
            <a:r>
              <a:rPr lang="en-US" sz="2000" b="1" dirty="0">
                <a:latin typeface="Calibri" pitchFamily="34" charset="0"/>
              </a:rPr>
              <a:t>  </a:t>
            </a:r>
            <a:r>
              <a:rPr lang="en-US" sz="2000" dirty="0">
                <a:latin typeface="Calibri" pitchFamily="34" charset="0"/>
              </a:rPr>
              <a:t>January 31, 2025	</a:t>
            </a:r>
            <a:r>
              <a:rPr lang="en-US" sz="2000" b="1" dirty="0">
                <a:latin typeface="Calibri" pitchFamily="34" charset="0"/>
              </a:rPr>
              <a:t>						</a:t>
            </a:r>
            <a:r>
              <a:rPr lang="en-US" sz="2000" dirty="0">
                <a:latin typeface="Calibri" pitchFamily="34" charset="0"/>
              </a:rPr>
              <a:t>Debit		Credit</a:t>
            </a:r>
            <a:endParaRPr lang="en-US" sz="2000" dirty="0"/>
          </a:p>
        </p:txBody>
      </p:sp>
      <p:sp>
        <p:nvSpPr>
          <p:cNvPr id="53" name="TextBox 52"/>
          <p:cNvSpPr txBox="1">
            <a:spLocks noChangeArrowheads="1"/>
          </p:cNvSpPr>
          <p:nvPr/>
        </p:nvSpPr>
        <p:spPr bwMode="auto">
          <a:xfrm>
            <a:off x="896713" y="4129043"/>
            <a:ext cx="7677510" cy="1015663"/>
          </a:xfrm>
          <a:prstGeom prst="rect">
            <a:avLst/>
          </a:prstGeom>
          <a:noFill/>
          <a:ln w="9525">
            <a:noFill/>
            <a:miter lim="800000"/>
            <a:headEnd/>
            <a:tailEnd/>
          </a:ln>
        </p:spPr>
        <p:txBody>
          <a:bodyPr wrap="square">
            <a:spAutoFit/>
          </a:bodyPr>
          <a:lstStyle/>
          <a:p>
            <a:r>
              <a:rPr lang="en-US" sz="2000" b="1" dirty="0">
                <a:latin typeface="Calibri" pitchFamily="34" charset="0"/>
              </a:rPr>
              <a:t> Warranty Liability</a:t>
            </a:r>
            <a:r>
              <a:rPr lang="en-US" sz="2000" dirty="0">
                <a:latin typeface="Calibri" pitchFamily="34" charset="0"/>
              </a:rPr>
              <a:t>……………….…………………  </a:t>
            </a:r>
            <a:r>
              <a:rPr lang="en-US" sz="2000" b="1" dirty="0">
                <a:latin typeface="Calibri" pitchFamily="34" charset="0"/>
              </a:rPr>
              <a:t>	       12,000 </a:t>
            </a:r>
          </a:p>
          <a:p>
            <a:r>
              <a:rPr lang="en-US" sz="2000" b="1" dirty="0">
                <a:latin typeface="Calibri" pitchFamily="34" charset="0"/>
              </a:rPr>
              <a:t>	Cash </a:t>
            </a:r>
            <a:r>
              <a:rPr lang="en-US" sz="2000" dirty="0">
                <a:latin typeface="Calibri" pitchFamily="34" charset="0"/>
              </a:rPr>
              <a:t>……………......................................  	</a:t>
            </a:r>
            <a:r>
              <a:rPr lang="en-US" sz="2000" b="1" dirty="0">
                <a:latin typeface="Calibri" pitchFamily="34" charset="0"/>
              </a:rPr>
              <a:t> 			       12,000</a:t>
            </a:r>
          </a:p>
          <a:p>
            <a:r>
              <a:rPr lang="en-US" sz="2000" i="1" dirty="0">
                <a:latin typeface="Calibri" pitchFamily="34" charset="0"/>
              </a:rPr>
              <a:t>	(Record actual warranty expenditures)</a:t>
            </a:r>
            <a:r>
              <a:rPr lang="en-US" sz="2000" b="1" dirty="0">
                <a:latin typeface="Calibri" pitchFamily="34" charset="0"/>
              </a:rPr>
              <a:t>	</a:t>
            </a:r>
            <a:endParaRPr lang="en-US" sz="2000" b="1" u="sng" dirty="0"/>
          </a:p>
        </p:txBody>
      </p:sp>
      <p:cxnSp>
        <p:nvCxnSpPr>
          <p:cNvPr id="54" name="Straight Connector 53"/>
          <p:cNvCxnSpPr/>
          <p:nvPr/>
        </p:nvCxnSpPr>
        <p:spPr>
          <a:xfrm>
            <a:off x="5890270" y="4117941"/>
            <a:ext cx="68994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7284960" y="4120644"/>
            <a:ext cx="698994"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957962" y="4117941"/>
            <a:ext cx="1828800" cy="2704"/>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917617" y="822960"/>
            <a:ext cx="7823845" cy="707886"/>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1D5F76"/>
                </a:solidFill>
              </a:rPr>
              <a:t>Assume warranty costs are estimated to be 3% of sales. December 2024 sales are $1.5 million. The following adjusting entry is recorded:</a:t>
            </a:r>
          </a:p>
        </p:txBody>
      </p:sp>
      <p:sp>
        <p:nvSpPr>
          <p:cNvPr id="36" name="Rectangle 35">
            <a:extLst>
              <a:ext uri="{FF2B5EF4-FFF2-40B4-BE49-F238E27FC236}">
                <a16:creationId xmlns:a16="http://schemas.microsoft.com/office/drawing/2014/main" id="{4BEE9478-BC27-4985-B380-9F660B5048A4}"/>
              </a:ext>
            </a:extLst>
          </p:cNvPr>
          <p:cNvSpPr/>
          <p:nvPr/>
        </p:nvSpPr>
        <p:spPr>
          <a:xfrm>
            <a:off x="865201" y="3016226"/>
            <a:ext cx="7823845" cy="707886"/>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1D5F76"/>
                </a:solidFill>
              </a:rPr>
              <a:t>Warranty claims totaling $12,000 are made during January, 2025. The following entry is recorded:</a:t>
            </a:r>
          </a:p>
        </p:txBody>
      </p:sp>
      <p:graphicFrame>
        <p:nvGraphicFramePr>
          <p:cNvPr id="6" name="Table 6">
            <a:extLst>
              <a:ext uri="{FF2B5EF4-FFF2-40B4-BE49-F238E27FC236}">
                <a16:creationId xmlns:a16="http://schemas.microsoft.com/office/drawing/2014/main" id="{7CF28CE8-0070-4B4F-8D68-2AA2ADCEE9C1}"/>
              </a:ext>
            </a:extLst>
          </p:cNvPr>
          <p:cNvGraphicFramePr>
            <a:graphicFrameLocks noGrp="1"/>
          </p:cNvGraphicFramePr>
          <p:nvPr>
            <p:extLst>
              <p:ext uri="{D42A27DB-BD31-4B8C-83A1-F6EECF244321}">
                <p14:modId xmlns:p14="http://schemas.microsoft.com/office/powerpoint/2010/main" val="1884979158"/>
              </p:ext>
            </p:extLst>
          </p:nvPr>
        </p:nvGraphicFramePr>
        <p:xfrm>
          <a:off x="3657600" y="5256051"/>
          <a:ext cx="1828800" cy="128016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4241706721"/>
                    </a:ext>
                  </a:extLst>
                </a:gridCol>
                <a:gridCol w="914400">
                  <a:extLst>
                    <a:ext uri="{9D8B030D-6E8A-4147-A177-3AD203B41FA5}">
                      <a16:colId xmlns:a16="http://schemas.microsoft.com/office/drawing/2014/main" val="2680692912"/>
                    </a:ext>
                  </a:extLst>
                </a:gridCol>
              </a:tblGrid>
              <a:tr h="320040">
                <a:tc gridSpan="2">
                  <a:txBody>
                    <a:bodyPr/>
                    <a:lstStyle/>
                    <a:p>
                      <a:pPr algn="ctr"/>
                      <a:r>
                        <a:rPr lang="en-US" sz="1400" b="1" u="sng" dirty="0"/>
                        <a:t>Warranty Liability</a:t>
                      </a:r>
                    </a:p>
                  </a:txBody>
                  <a:tcPr/>
                </a:tc>
                <a:tc hMerge="1">
                  <a:txBody>
                    <a:bodyPr/>
                    <a:lstStyle/>
                    <a:p>
                      <a:endParaRPr lang="en-US" dirty="0"/>
                    </a:p>
                  </a:txBody>
                  <a:tcPr/>
                </a:tc>
                <a:extLst>
                  <a:ext uri="{0D108BD9-81ED-4DB2-BD59-A6C34878D82A}">
                    <a16:rowId xmlns:a16="http://schemas.microsoft.com/office/drawing/2014/main" val="3073807735"/>
                  </a:ext>
                </a:extLst>
              </a:tr>
              <a:tr h="320040">
                <a:tc>
                  <a:txBody>
                    <a:bodyPr/>
                    <a:lstStyle/>
                    <a:p>
                      <a:pPr algn="ctr"/>
                      <a:endParaRPr lang="en-US" sz="1400" b="1" dirty="0"/>
                    </a:p>
                  </a:txBody>
                  <a:tcPr/>
                </a:tc>
                <a:tc>
                  <a:txBody>
                    <a:bodyPr/>
                    <a:lstStyle/>
                    <a:p>
                      <a:pPr algn="ctr"/>
                      <a:r>
                        <a:rPr lang="en-US" sz="1400" b="1" dirty="0"/>
                        <a:t>45,000</a:t>
                      </a:r>
                    </a:p>
                  </a:txBody>
                  <a:tcPr/>
                </a:tc>
                <a:extLst>
                  <a:ext uri="{0D108BD9-81ED-4DB2-BD59-A6C34878D82A}">
                    <a16:rowId xmlns:a16="http://schemas.microsoft.com/office/drawing/2014/main" val="1597865552"/>
                  </a:ext>
                </a:extLst>
              </a:tr>
              <a:tr h="320040">
                <a:tc>
                  <a:txBody>
                    <a:bodyPr/>
                    <a:lstStyle/>
                    <a:p>
                      <a:pPr algn="ctr"/>
                      <a:r>
                        <a:rPr lang="en-US" sz="1400" b="1" u="none" dirty="0"/>
                        <a:t>12,000</a:t>
                      </a:r>
                    </a:p>
                  </a:txBody>
                  <a:tcPr>
                    <a:lnB w="12700" cap="flat" cmpd="sng" algn="ctr">
                      <a:solidFill>
                        <a:schemeClr val="tx1"/>
                      </a:solidFill>
                      <a:prstDash val="solid"/>
                      <a:round/>
                      <a:headEnd type="none" w="med" len="med"/>
                      <a:tailEnd type="none" w="med" len="med"/>
                    </a:lnB>
                  </a:tcPr>
                </a:tc>
                <a:tc>
                  <a:txBody>
                    <a:bodyPr/>
                    <a:lstStyle/>
                    <a:p>
                      <a:pPr algn="ctr"/>
                      <a:endParaRPr lang="en-US" sz="1400" b="1"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160105"/>
                  </a:ext>
                </a:extLst>
              </a:tr>
              <a:tr h="320040">
                <a:tc>
                  <a:txBody>
                    <a:bodyPr/>
                    <a:lstStyle/>
                    <a:p>
                      <a:pPr algn="ctr"/>
                      <a:endParaRPr lang="en-US" sz="1400" b="1" dirty="0"/>
                    </a:p>
                  </a:txBody>
                  <a:tcPr>
                    <a:lnT w="12700" cap="flat" cmpd="sng" algn="ctr">
                      <a:solidFill>
                        <a:schemeClr val="tx1"/>
                      </a:solidFill>
                      <a:prstDash val="solid"/>
                      <a:round/>
                      <a:headEnd type="none" w="med" len="med"/>
                      <a:tailEnd type="none" w="med" len="med"/>
                    </a:lnT>
                  </a:tcPr>
                </a:tc>
                <a:tc>
                  <a:txBody>
                    <a:bodyPr/>
                    <a:lstStyle/>
                    <a:p>
                      <a:pPr algn="ctr"/>
                      <a:r>
                        <a:rPr lang="en-US" sz="1400" b="1" u="dbl" baseline="0" dirty="0"/>
                        <a:t>33,000</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81687300"/>
                  </a:ext>
                </a:extLst>
              </a:tr>
            </a:tbl>
          </a:graphicData>
        </a:graphic>
      </p:graphicFrame>
      <p:cxnSp>
        <p:nvCxnSpPr>
          <p:cNvPr id="8" name="Straight Connector 7">
            <a:extLst>
              <a:ext uri="{FF2B5EF4-FFF2-40B4-BE49-F238E27FC236}">
                <a16:creationId xmlns:a16="http://schemas.microsoft.com/office/drawing/2014/main" id="{AF82B543-9357-4398-92A4-7A2B61BC4882}"/>
              </a:ext>
            </a:extLst>
          </p:cNvPr>
          <p:cNvCxnSpPr/>
          <p:nvPr/>
        </p:nvCxnSpPr>
        <p:spPr>
          <a:xfrm flipV="1">
            <a:off x="4567021" y="5494786"/>
            <a:ext cx="0" cy="95866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0433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794576" cy="4432716"/>
          </a:xfrm>
        </p:spPr>
        <p:txBody>
          <a:bodyPr>
            <a:normAutofit lnSpcReduction="10000"/>
          </a:bodyPr>
          <a:lstStyle/>
          <a:p>
            <a:pPr marL="0" indent="0">
              <a:buNone/>
            </a:pPr>
            <a:r>
              <a:rPr lang="en-US" sz="2800" dirty="0"/>
              <a:t>Which of the following statements is true with respect to warranty liabilities?</a:t>
            </a:r>
          </a:p>
          <a:p>
            <a:pPr>
              <a:buAutoNum type="alphaLcPeriod"/>
            </a:pPr>
            <a:r>
              <a:rPr lang="en-US" sz="2800" dirty="0"/>
              <a:t>Warranty expense needs to be recorded in the period the warranty repair is made.</a:t>
            </a:r>
          </a:p>
          <a:p>
            <a:pPr>
              <a:buAutoNum type="alphaLcPeriod"/>
            </a:pPr>
            <a:r>
              <a:rPr lang="en-US" sz="2800" dirty="0"/>
              <a:t>The warranty expense account balance will always equal the warranty liability account balance. </a:t>
            </a:r>
          </a:p>
          <a:p>
            <a:pPr>
              <a:buAutoNum type="alphaLcPeriod" startAt="3"/>
            </a:pPr>
            <a:r>
              <a:rPr lang="en-US" sz="2800" dirty="0"/>
              <a:t>The warranty liability account is debited as actual repairs are made.</a:t>
            </a:r>
          </a:p>
          <a:p>
            <a:pPr>
              <a:buAutoNum type="alphaLcPeriod" startAt="3"/>
            </a:pPr>
            <a:r>
              <a:rPr lang="en-US" sz="2800" dirty="0"/>
              <a:t>All of the above are true.</a:t>
            </a:r>
          </a:p>
        </p:txBody>
      </p:sp>
      <p:sp>
        <p:nvSpPr>
          <p:cNvPr id="4" name="Title 3"/>
          <p:cNvSpPr>
            <a:spLocks noGrp="1"/>
          </p:cNvSpPr>
          <p:nvPr>
            <p:ph type="title"/>
          </p:nvPr>
        </p:nvSpPr>
        <p:spPr>
          <a:xfrm>
            <a:off x="936943" y="397819"/>
            <a:ext cx="7922577" cy="799257"/>
          </a:xfrm>
        </p:spPr>
        <p:txBody>
          <a:bodyPr/>
          <a:lstStyle/>
          <a:p>
            <a:r>
              <a:rPr lang="en-US" dirty="0"/>
              <a:t>Concept Check 8–6</a:t>
            </a:r>
          </a:p>
        </p:txBody>
      </p:sp>
      <p:sp>
        <p:nvSpPr>
          <p:cNvPr id="6" name="Oval 5"/>
          <p:cNvSpPr/>
          <p:nvPr/>
        </p:nvSpPr>
        <p:spPr bwMode="auto">
          <a:xfrm>
            <a:off x="847231" y="4195447"/>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60511" y="5501351"/>
            <a:ext cx="7772400" cy="1077218"/>
          </a:xfrm>
          <a:prstGeom prst="rect">
            <a:avLst/>
          </a:prstGeom>
          <a:solidFill>
            <a:srgbClr val="FFFFD1"/>
          </a:solidFill>
          <a:ln w="6350">
            <a:solidFill>
              <a:schemeClr val="tx1"/>
            </a:solidFill>
          </a:ln>
        </p:spPr>
        <p:txBody>
          <a:bodyPr wrap="square" rtlCol="0">
            <a:spAutoFit/>
          </a:bodyPr>
          <a:lstStyle/>
          <a:p>
            <a:r>
              <a:rPr lang="en-US" sz="1600" dirty="0"/>
              <a:t>The warranty expense needs to be recorded in the same accounting period that </a:t>
            </a:r>
            <a:r>
              <a:rPr lang="en-US" sz="1600" b="1" i="1" dirty="0"/>
              <a:t>the sale is made</a:t>
            </a:r>
            <a:r>
              <a:rPr lang="en-US" sz="1600" dirty="0"/>
              <a:t>. The warranty expense account is </a:t>
            </a:r>
            <a:r>
              <a:rPr lang="en-US" sz="1600" b="1" i="1" dirty="0"/>
              <a:t>rarely</a:t>
            </a:r>
            <a:r>
              <a:rPr lang="en-US" sz="1600" dirty="0"/>
              <a:t> equal to the warranty liability account. The warranty liability is increased when the estimated liability is recorded and reduced over time (by a debit) for the actual warranty expenditures. </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8-</a:t>
            </a:r>
            <a:fld id="{8A048DD7-39B4-434B-ACE7-68CA5B147A05}" type="slidenum">
              <a:rPr lang="en-US" smtClean="0"/>
              <a:t>51</a:t>
            </a:fld>
            <a:endParaRPr lang="en-US" dirty="0"/>
          </a:p>
        </p:txBody>
      </p:sp>
    </p:spTree>
    <p:extLst>
      <p:ext uri="{BB962C8B-B14F-4D97-AF65-F5344CB8AC3E}">
        <p14:creationId xmlns:p14="http://schemas.microsoft.com/office/powerpoint/2010/main" val="116363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794576" cy="4432716"/>
          </a:xfrm>
        </p:spPr>
        <p:txBody>
          <a:bodyPr>
            <a:normAutofit lnSpcReduction="10000"/>
          </a:bodyPr>
          <a:lstStyle/>
          <a:p>
            <a:pPr marL="0" indent="0">
              <a:buNone/>
            </a:pPr>
            <a:r>
              <a:rPr lang="en-US" sz="2800" dirty="0"/>
              <a:t>During its first year of business, Oceanic, Inc. has sales of $300,000 and pays warranty claims of $10,400. Oceanic offers a one-year warranty and anticipates that warranty costs will total 5% of sales. What is the balance in Oceanic’s Warranty Liability account at the end of the first year?</a:t>
            </a:r>
          </a:p>
          <a:p>
            <a:pPr>
              <a:buAutoNum type="alphaLcPeriod"/>
            </a:pPr>
            <a:r>
              <a:rPr lang="en-US" sz="2800" dirty="0"/>
              <a:t>$15,000</a:t>
            </a:r>
          </a:p>
          <a:p>
            <a:pPr>
              <a:buAutoNum type="alphaLcPeriod"/>
            </a:pPr>
            <a:r>
              <a:rPr lang="en-US" sz="2800" dirty="0"/>
              <a:t>$4,600</a:t>
            </a:r>
          </a:p>
          <a:p>
            <a:pPr>
              <a:buAutoNum type="alphaLcPeriod" startAt="3"/>
            </a:pPr>
            <a:r>
              <a:rPr lang="en-US" sz="2800" dirty="0"/>
              <a:t>$25,400</a:t>
            </a:r>
          </a:p>
          <a:p>
            <a:pPr>
              <a:buAutoNum type="alphaLcPeriod" startAt="3"/>
            </a:pPr>
            <a:r>
              <a:rPr lang="en-US" sz="2800" dirty="0"/>
              <a:t>$20,800</a:t>
            </a:r>
          </a:p>
        </p:txBody>
      </p:sp>
      <p:sp>
        <p:nvSpPr>
          <p:cNvPr id="4" name="Title 3"/>
          <p:cNvSpPr>
            <a:spLocks noGrp="1"/>
          </p:cNvSpPr>
          <p:nvPr>
            <p:ph type="title"/>
          </p:nvPr>
        </p:nvSpPr>
        <p:spPr>
          <a:xfrm>
            <a:off x="936943" y="433101"/>
            <a:ext cx="7922577" cy="799257"/>
          </a:xfrm>
        </p:spPr>
        <p:txBody>
          <a:bodyPr/>
          <a:lstStyle/>
          <a:p>
            <a:r>
              <a:rPr lang="en-US" dirty="0"/>
              <a:t>Concept Check 8–7</a:t>
            </a:r>
          </a:p>
        </p:txBody>
      </p:sp>
      <p:sp>
        <p:nvSpPr>
          <p:cNvPr id="6" name="Oval 5"/>
          <p:cNvSpPr/>
          <p:nvPr/>
        </p:nvSpPr>
        <p:spPr bwMode="auto">
          <a:xfrm>
            <a:off x="874198" y="4095556"/>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2875804" y="3643960"/>
            <a:ext cx="5854231" cy="2569934"/>
          </a:xfrm>
          <a:prstGeom prst="rect">
            <a:avLst/>
          </a:prstGeom>
          <a:solidFill>
            <a:srgbClr val="FFFFD1"/>
          </a:solidFill>
          <a:ln w="6350">
            <a:solidFill>
              <a:schemeClr val="tx1"/>
            </a:solidFill>
          </a:ln>
        </p:spPr>
        <p:txBody>
          <a:bodyPr wrap="square" rtlCol="0">
            <a:spAutoFit/>
          </a:bodyPr>
          <a:lstStyle/>
          <a:p>
            <a:r>
              <a:rPr lang="en-US" sz="2300" dirty="0"/>
              <a:t>The estimated amount of total warranty expense is $300,000 × 5% = $15,000. Since payments of $10,400 were made during the year, the remaining warranty costs estimated to occur next year is: $15,000 – $10,400 = $4,600. The Warranty Liability account will have a balance of $4,600 at the end of the first year. </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8-</a:t>
            </a:r>
            <a:fld id="{8A048DD7-39B4-434B-ACE7-68CA5B147A05}" type="slidenum">
              <a:rPr lang="en-US" smtClean="0"/>
              <a:t>52</a:t>
            </a:fld>
            <a:endParaRPr lang="en-US" dirty="0"/>
          </a:p>
        </p:txBody>
      </p:sp>
    </p:spTree>
    <p:extLst>
      <p:ext uri="{BB962C8B-B14F-4D97-AF65-F5344CB8AC3E}">
        <p14:creationId xmlns:p14="http://schemas.microsoft.com/office/powerpoint/2010/main" val="116363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a:xfrm>
            <a:off x="809150" y="1291785"/>
            <a:ext cx="7955280" cy="5029200"/>
          </a:xfrm>
        </p:spPr>
        <p:txBody>
          <a:bodyPr/>
          <a:lstStyle/>
          <a:p>
            <a:r>
              <a:rPr lang="en-US" dirty="0"/>
              <a:t>Some students think the balance in the Warranty Liability account is always equal to Warranty Expense. </a:t>
            </a:r>
          </a:p>
          <a:p>
            <a:r>
              <a:rPr lang="en-US" dirty="0"/>
              <a:t>Remember, the Warranty Liability account is increased when the estimated warranty liability is recorded, but then is reduced over time by actual warranty expenditures.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53</a:t>
            </a:fld>
            <a:endParaRPr lang="en-US" dirty="0"/>
          </a:p>
        </p:txBody>
      </p:sp>
    </p:spTree>
    <p:extLst>
      <p:ext uri="{BB962C8B-B14F-4D97-AF65-F5344CB8AC3E}">
        <p14:creationId xmlns:p14="http://schemas.microsoft.com/office/powerpoint/2010/main" val="20323909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Contingent Gains</a:t>
            </a:r>
          </a:p>
        </p:txBody>
      </p:sp>
      <p:sp>
        <p:nvSpPr>
          <p:cNvPr id="3" name="Content Placeholder 2"/>
          <p:cNvSpPr>
            <a:spLocks noGrp="1"/>
          </p:cNvSpPr>
          <p:nvPr>
            <p:ph idx="1"/>
          </p:nvPr>
        </p:nvSpPr>
        <p:spPr>
          <a:xfrm>
            <a:off x="809150" y="1280160"/>
            <a:ext cx="7955280" cy="4525963"/>
          </a:xfrm>
        </p:spPr>
        <p:txBody>
          <a:bodyPr>
            <a:normAutofit/>
          </a:bodyPr>
          <a:lstStyle/>
          <a:p>
            <a:r>
              <a:rPr lang="en-IN" dirty="0"/>
              <a:t>An existing uncertain situation that might result in a gain</a:t>
            </a:r>
            <a:endParaRPr lang="en-US" dirty="0"/>
          </a:p>
          <a:p>
            <a:pPr lvl="1"/>
            <a:r>
              <a:rPr lang="en-US" sz="3200" dirty="0"/>
              <a:t>In a lawsuit, one side–the defendant faces a contingent liability, while the other side—the plaintiff—has a contingent gain</a:t>
            </a:r>
          </a:p>
          <a:p>
            <a:r>
              <a:rPr lang="en-US" dirty="0"/>
              <a:t>Not recorded until the gain is known with certainty</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t>54</a:t>
            </a:fld>
            <a:endParaRPr lang="en-US" dirty="0"/>
          </a:p>
        </p:txBody>
      </p:sp>
    </p:spTree>
    <p:extLst>
      <p:ext uri="{BB962C8B-B14F-4D97-AF65-F5344CB8AC3E}">
        <p14:creationId xmlns:p14="http://schemas.microsoft.com/office/powerpoint/2010/main" val="211905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4525963"/>
          </a:xfrm>
        </p:spPr>
        <p:txBody>
          <a:bodyPr/>
          <a:lstStyle/>
          <a:p>
            <a:pPr marL="0" indent="0">
              <a:buNone/>
            </a:pPr>
            <a:r>
              <a:rPr lang="en-US" dirty="0"/>
              <a:t>Unlike contingent liabilities, contingent gains are not recorded until the gain is certain and no longer a contingency.</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55</a:t>
            </a:fld>
            <a:endParaRPr lang="en-US" dirty="0"/>
          </a:p>
        </p:txBody>
      </p:sp>
    </p:spTree>
    <p:extLst>
      <p:ext uri="{BB962C8B-B14F-4D97-AF65-F5344CB8AC3E}">
        <p14:creationId xmlns:p14="http://schemas.microsoft.com/office/powerpoint/2010/main" val="6023794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LIQUIDITY ANALYSIS</a:t>
            </a:r>
          </a:p>
        </p:txBody>
      </p:sp>
      <p:sp>
        <p:nvSpPr>
          <p:cNvPr id="4" name="Title 3"/>
          <p:cNvSpPr>
            <a:spLocks noGrp="1"/>
          </p:cNvSpPr>
          <p:nvPr>
            <p:ph type="title"/>
          </p:nvPr>
        </p:nvSpPr>
        <p:spPr/>
        <p:txBody>
          <a:bodyPr/>
          <a:lstStyle/>
          <a:p>
            <a:r>
              <a:rPr lang="en-US" dirty="0"/>
              <a:t>ANALYSIS</a:t>
            </a:r>
          </a:p>
        </p:txBody>
      </p:sp>
      <p:sp>
        <p:nvSpPr>
          <p:cNvPr id="2" name="Footer Placeholder 1"/>
          <p:cNvSpPr>
            <a:spLocks noGrp="1"/>
          </p:cNvSpPr>
          <p:nvPr>
            <p:ph type="ftr" sz="quarter" idx="11"/>
          </p:nvPr>
        </p:nvSpPr>
        <p:spPr>
          <a:xfrm>
            <a:off x="1424213" y="6492248"/>
            <a:ext cx="6540501" cy="365125"/>
          </a:xfrm>
        </p:spPr>
        <p:txBody>
          <a:bodyPr/>
          <a:lstStyle/>
          <a:p>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8-</a:t>
            </a:r>
            <a:fld id="{8A048DD7-39B4-434B-ACE7-68CA5B147A05}" type="slidenum">
              <a:rPr lang="en-US" smtClean="0"/>
              <a:t>56</a:t>
            </a:fld>
            <a:endParaRPr lang="en-US" dirty="0"/>
          </a:p>
        </p:txBody>
      </p:sp>
    </p:spTree>
    <p:extLst>
      <p:ext uri="{BB962C8B-B14F-4D97-AF65-F5344CB8AC3E}">
        <p14:creationId xmlns:p14="http://schemas.microsoft.com/office/powerpoint/2010/main" val="34944808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LO8–6</a:t>
            </a:r>
            <a:r>
              <a:rPr lang="en-US" dirty="0"/>
              <a:t>	Assess liquidity using current liability ratios.</a:t>
            </a:r>
          </a:p>
        </p:txBody>
      </p:sp>
      <p:sp>
        <p:nvSpPr>
          <p:cNvPr id="4" name="Title 3"/>
          <p:cNvSpPr>
            <a:spLocks noGrp="1"/>
          </p:cNvSpPr>
          <p:nvPr>
            <p:ph type="title"/>
          </p:nvPr>
        </p:nvSpPr>
        <p:spPr/>
        <p:txBody>
          <a:bodyPr/>
          <a:lstStyle/>
          <a:p>
            <a:r>
              <a:rPr lang="en-US" dirty="0"/>
              <a:t>Learning Objective 6</a:t>
            </a:r>
          </a:p>
        </p:txBody>
      </p:sp>
      <p:sp>
        <p:nvSpPr>
          <p:cNvPr id="2" name="Footer Placeholder 1"/>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3" name="Slide Number Placeholder 2"/>
          <p:cNvSpPr>
            <a:spLocks noGrp="1"/>
          </p:cNvSpPr>
          <p:nvPr>
            <p:ph type="sldNum" sz="quarter" idx="12"/>
          </p:nvPr>
        </p:nvSpPr>
        <p:spPr/>
        <p:txBody>
          <a:bodyPr/>
          <a:lstStyle/>
          <a:p>
            <a:r>
              <a:rPr lang="en-US" dirty="0"/>
              <a:t>8-</a:t>
            </a:r>
            <a:fld id="{8A048DD7-39B4-434B-ACE7-68CA5B147A05}" type="slidenum">
              <a:rPr lang="en-US" smtClean="0"/>
              <a:t>57</a:t>
            </a:fld>
            <a:endParaRPr lang="en-US" dirty="0"/>
          </a:p>
        </p:txBody>
      </p:sp>
    </p:spTree>
    <p:extLst>
      <p:ext uri="{BB962C8B-B14F-4D97-AF65-F5344CB8AC3E}">
        <p14:creationId xmlns:p14="http://schemas.microsoft.com/office/powerpoint/2010/main" val="2360381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Liquidity Analysis</a:t>
            </a:r>
          </a:p>
        </p:txBody>
      </p:sp>
      <p:sp>
        <p:nvSpPr>
          <p:cNvPr id="3" name="Content Placeholder 2"/>
          <p:cNvSpPr>
            <a:spLocks noGrp="1"/>
          </p:cNvSpPr>
          <p:nvPr>
            <p:ph idx="1"/>
          </p:nvPr>
        </p:nvSpPr>
        <p:spPr>
          <a:xfrm>
            <a:off x="809150" y="1291786"/>
            <a:ext cx="7955280" cy="4525963"/>
          </a:xfrm>
        </p:spPr>
        <p:txBody>
          <a:bodyPr>
            <a:normAutofit lnSpcReduction="10000"/>
          </a:bodyPr>
          <a:lstStyle/>
          <a:p>
            <a:r>
              <a:rPr lang="en-US" b="1" dirty="0"/>
              <a:t>Liquidity</a:t>
            </a:r>
            <a:r>
              <a:rPr lang="en-US" dirty="0"/>
              <a:t>:</a:t>
            </a:r>
            <a:r>
              <a:rPr lang="en-US" b="1" dirty="0"/>
              <a:t> </a:t>
            </a:r>
            <a:r>
              <a:rPr lang="en-US" dirty="0"/>
              <a:t>refers to having sufficient cash or other current assets to pay currently maturing debts</a:t>
            </a:r>
          </a:p>
          <a:p>
            <a:r>
              <a:rPr lang="en-US" dirty="0"/>
              <a:t>Lack of liquidity can result in financial difficulties or even bankruptcy</a:t>
            </a:r>
          </a:p>
          <a:p>
            <a:r>
              <a:rPr lang="en-US" dirty="0"/>
              <a:t>Three liquidity measures:</a:t>
            </a:r>
          </a:p>
          <a:p>
            <a:pPr lvl="1"/>
            <a:r>
              <a:rPr lang="en-US" b="1" dirty="0"/>
              <a:t>Working capital</a:t>
            </a:r>
          </a:p>
          <a:p>
            <a:pPr lvl="1"/>
            <a:r>
              <a:rPr lang="en-US" b="1" dirty="0"/>
              <a:t>Current ratio</a:t>
            </a:r>
          </a:p>
          <a:p>
            <a:pPr lvl="1"/>
            <a:r>
              <a:rPr lang="en-US" b="1" dirty="0"/>
              <a:t>Acid-test ratio</a:t>
            </a:r>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t>58</a:t>
            </a:fld>
            <a:endParaRPr lang="en-US" dirty="0"/>
          </a:p>
        </p:txBody>
      </p:sp>
    </p:spTree>
    <p:extLst>
      <p:ext uri="{BB962C8B-B14F-4D97-AF65-F5344CB8AC3E}">
        <p14:creationId xmlns:p14="http://schemas.microsoft.com/office/powerpoint/2010/main" val="144955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35000"/>
            <a:ext cx="8229600" cy="1143000"/>
          </a:xfrm>
        </p:spPr>
        <p:txBody>
          <a:bodyPr/>
          <a:lstStyle/>
          <a:p>
            <a:r>
              <a:rPr lang="en-US" dirty="0"/>
              <a:t>Working Capital</a:t>
            </a:r>
          </a:p>
        </p:txBody>
      </p:sp>
      <p:sp>
        <p:nvSpPr>
          <p:cNvPr id="3" name="Content Placeholder 2"/>
          <p:cNvSpPr>
            <a:spLocks noGrp="1"/>
          </p:cNvSpPr>
          <p:nvPr>
            <p:ph idx="1"/>
          </p:nvPr>
        </p:nvSpPr>
        <p:spPr>
          <a:xfrm>
            <a:off x="809150" y="1449659"/>
            <a:ext cx="7955280" cy="4368090"/>
          </a:xfrm>
        </p:spPr>
        <p:txBody>
          <a:bodyPr>
            <a:normAutofit/>
          </a:bodyPr>
          <a:lstStyle/>
          <a:p>
            <a:endParaRPr lang="en-US" dirty="0"/>
          </a:p>
          <a:p>
            <a:r>
              <a:rPr lang="en-US" sz="2800" dirty="0"/>
              <a:t>Measure of current assets remaining after paying current liabilities</a:t>
            </a:r>
          </a:p>
          <a:p>
            <a:r>
              <a:rPr lang="en-US" sz="2800" dirty="0"/>
              <a:t>A large positive working capital is an indicator of liquidity—whether a company will be able to pay its current obligations on time</a:t>
            </a:r>
          </a:p>
          <a:p>
            <a:r>
              <a:rPr lang="en-US" sz="2800" dirty="0"/>
              <a:t>Not the best measure of liquidity for comparing one company with another</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t>59</a:t>
            </a:fld>
            <a:endParaRPr lang="en-US" dirty="0"/>
          </a:p>
        </p:txBody>
      </p:sp>
      <p:sp>
        <p:nvSpPr>
          <p:cNvPr id="5" name="TextBox 4"/>
          <p:cNvSpPr txBox="1"/>
          <p:nvPr/>
        </p:nvSpPr>
        <p:spPr>
          <a:xfrm>
            <a:off x="3629522" y="1431307"/>
            <a:ext cx="5274527" cy="523220"/>
          </a:xfrm>
          <a:prstGeom prst="rect">
            <a:avLst/>
          </a:prstGeom>
          <a:noFill/>
        </p:spPr>
        <p:txBody>
          <a:bodyPr wrap="square" rtlCol="0">
            <a:spAutoFit/>
          </a:bodyPr>
          <a:lstStyle/>
          <a:p>
            <a:r>
              <a:rPr lang="en-US" sz="2800" b="1" dirty="0"/>
              <a:t>Current assets − Current liabilities</a:t>
            </a:r>
          </a:p>
        </p:txBody>
      </p:sp>
      <p:sp>
        <p:nvSpPr>
          <p:cNvPr id="7" name="TextBox 6"/>
          <p:cNvSpPr txBox="1"/>
          <p:nvPr/>
        </p:nvSpPr>
        <p:spPr>
          <a:xfrm>
            <a:off x="914400" y="1449659"/>
            <a:ext cx="2798956" cy="523220"/>
          </a:xfrm>
          <a:prstGeom prst="rect">
            <a:avLst/>
          </a:prstGeom>
          <a:noFill/>
        </p:spPr>
        <p:txBody>
          <a:bodyPr wrap="square" rtlCol="0">
            <a:spAutoFit/>
          </a:bodyPr>
          <a:lstStyle/>
          <a:p>
            <a:r>
              <a:rPr lang="en-US" sz="2800" b="1" dirty="0"/>
              <a:t>Working capital =</a:t>
            </a:r>
          </a:p>
        </p:txBody>
      </p:sp>
    </p:spTree>
    <p:extLst>
      <p:ext uri="{BB962C8B-B14F-4D97-AF65-F5344CB8AC3E}">
        <p14:creationId xmlns:p14="http://schemas.microsoft.com/office/powerpoint/2010/main" val="203036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822960"/>
            <a:ext cx="8229600" cy="1143000"/>
          </a:xfrm>
        </p:spPr>
        <p:txBody>
          <a:bodyPr/>
          <a:lstStyle/>
          <a:p>
            <a:r>
              <a:rPr lang="en-US" dirty="0"/>
              <a:t>Risk Factors of United Airlines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0175124"/>
              </p:ext>
            </p:extLst>
          </p:nvPr>
        </p:nvGraphicFramePr>
        <p:xfrm>
          <a:off x="812788" y="1787769"/>
          <a:ext cx="7407287" cy="2860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t>6</a:t>
            </a:fld>
            <a:endParaRPr lang="en-US" dirty="0"/>
          </a:p>
        </p:txBody>
      </p:sp>
      <p:sp>
        <p:nvSpPr>
          <p:cNvPr id="9" name="Rectangle 8"/>
          <p:cNvSpPr/>
          <p:nvPr/>
        </p:nvSpPr>
        <p:spPr>
          <a:xfrm>
            <a:off x="812788" y="361101"/>
            <a:ext cx="2703384" cy="584776"/>
          </a:xfrm>
          <a:prstGeom prst="rect">
            <a:avLst/>
          </a:prstGeom>
        </p:spPr>
        <p:txBody>
          <a:bodyPr wrap="none">
            <a:spAutoFit/>
          </a:bodyPr>
          <a:lstStyle/>
          <a:p>
            <a:r>
              <a:rPr lang="en-US" sz="3200" dirty="0">
                <a:solidFill>
                  <a:schemeClr val="accent5">
                    <a:lumMod val="75000"/>
                  </a:schemeClr>
                </a:solidFill>
              </a:rPr>
              <a:t>Illustration 8–1</a:t>
            </a:r>
          </a:p>
        </p:txBody>
      </p:sp>
      <p:sp>
        <p:nvSpPr>
          <p:cNvPr id="11" name="TextBox 10"/>
          <p:cNvSpPr txBox="1"/>
          <p:nvPr/>
        </p:nvSpPr>
        <p:spPr>
          <a:xfrm>
            <a:off x="923925" y="2618242"/>
            <a:ext cx="7714249" cy="3139321"/>
          </a:xfrm>
          <a:prstGeom prst="rect">
            <a:avLst/>
          </a:prstGeom>
          <a:solidFill>
            <a:schemeClr val="tx2">
              <a:lumMod val="40000"/>
              <a:lumOff val="60000"/>
            </a:schemeClr>
          </a:solidFill>
        </p:spPr>
        <p:txBody>
          <a:bodyPr wrap="square" rtlCol="0">
            <a:spAutoFit/>
          </a:bodyPr>
          <a:lstStyle/>
          <a:p>
            <a:r>
              <a:rPr lang="en-US" dirty="0"/>
              <a:t>The global pandemic resulting from a novel strain of coronavirus has had an adverse impact that has been material to the Company’s business, operating results, financial condition, and liquidity, and the duration and spread of the pandemic could result in additional adverse impacts. The outbreak of another disease or similar public health threat in the future could also have an adverse effect on the Company’s business, operating results, financial condition, and liquidity.</a:t>
            </a:r>
          </a:p>
          <a:p>
            <a:r>
              <a:rPr lang="en-US" dirty="0"/>
              <a:t>    The Company has a significant amount of financial leverage from fixed obligations and intends to seek material amounts of additional financial liquidity in the short-term, and insufficient liquidity may have a material adverse effect on the Company’s financial condition and business.</a:t>
            </a:r>
          </a:p>
        </p:txBody>
      </p:sp>
      <p:sp>
        <p:nvSpPr>
          <p:cNvPr id="12" name="Round Same Side Corner Rectangle 11"/>
          <p:cNvSpPr/>
          <p:nvPr/>
        </p:nvSpPr>
        <p:spPr>
          <a:xfrm>
            <a:off x="916982" y="2001685"/>
            <a:ext cx="7714249" cy="612976"/>
          </a:xfrm>
          <a:prstGeom prst="round2SameRect">
            <a:avLst/>
          </a:prstGeom>
          <a:solidFill>
            <a:srgbClr val="D4932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3" name="TextBox 12"/>
          <p:cNvSpPr txBox="1"/>
          <p:nvPr/>
        </p:nvSpPr>
        <p:spPr>
          <a:xfrm>
            <a:off x="2653751" y="1992717"/>
            <a:ext cx="4208771" cy="595035"/>
          </a:xfrm>
          <a:prstGeom prst="rect">
            <a:avLst/>
          </a:prstGeom>
          <a:noFill/>
        </p:spPr>
        <p:txBody>
          <a:bodyPr wrap="square" rtlCol="0">
            <a:spAutoFit/>
          </a:bodyPr>
          <a:lstStyle/>
          <a:p>
            <a:pPr algn="ctr">
              <a:lnSpc>
                <a:spcPct val="90000"/>
              </a:lnSpc>
            </a:pPr>
            <a:r>
              <a:rPr lang="en-US" sz="2000" b="1" dirty="0"/>
              <a:t>UNITED AIRLINES</a:t>
            </a:r>
          </a:p>
          <a:p>
            <a:pPr algn="ctr">
              <a:lnSpc>
                <a:spcPct val="90000"/>
              </a:lnSpc>
            </a:pPr>
            <a:r>
              <a:rPr lang="en-US" sz="1600" b="1" dirty="0"/>
              <a:t>Management Discussion and Analysis (excerpt)</a:t>
            </a:r>
          </a:p>
        </p:txBody>
      </p:sp>
    </p:spTree>
    <p:extLst>
      <p:ext uri="{BB962C8B-B14F-4D97-AF65-F5344CB8AC3E}">
        <p14:creationId xmlns:p14="http://schemas.microsoft.com/office/powerpoint/2010/main" val="459885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56107" y="428845"/>
            <a:ext cx="8229600" cy="1143000"/>
          </a:xfrm>
        </p:spPr>
        <p:txBody>
          <a:bodyPr/>
          <a:lstStyle/>
          <a:p>
            <a:r>
              <a:rPr lang="en-US" dirty="0"/>
              <a:t>Current Ratio</a:t>
            </a:r>
          </a:p>
        </p:txBody>
      </p:sp>
      <p:sp>
        <p:nvSpPr>
          <p:cNvPr id="3" name="Content Placeholder 2"/>
          <p:cNvSpPr>
            <a:spLocks noGrp="1"/>
          </p:cNvSpPr>
          <p:nvPr>
            <p:ph idx="1"/>
          </p:nvPr>
        </p:nvSpPr>
        <p:spPr>
          <a:xfrm>
            <a:off x="1056107" y="2353488"/>
            <a:ext cx="7955280" cy="3907620"/>
          </a:xfrm>
        </p:spPr>
        <p:txBody>
          <a:bodyPr>
            <a:normAutofit/>
          </a:bodyPr>
          <a:lstStyle/>
          <a:p>
            <a:r>
              <a:rPr lang="en-US" sz="2800" dirty="0"/>
              <a:t>The amount of current assets available for every $1 of current liabilities</a:t>
            </a:r>
          </a:p>
          <a:p>
            <a:r>
              <a:rPr lang="en-US" sz="2800" dirty="0"/>
              <a:t>The higher the current ratio, the greater the company’s liquidity</a:t>
            </a:r>
          </a:p>
          <a:p>
            <a:r>
              <a:rPr lang="en-US" sz="2800" dirty="0"/>
              <a:t>A current ratio of, say, 1.5 indicates that for every dollar of current liabilities, the company has $1.50 of current assets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t>60</a:t>
            </a:fld>
            <a:endParaRPr lang="en-US" dirty="0"/>
          </a:p>
        </p:txBody>
      </p:sp>
      <p:grpSp>
        <p:nvGrpSpPr>
          <p:cNvPr id="11" name="Group 10">
            <a:extLst>
              <a:ext uri="{FF2B5EF4-FFF2-40B4-BE49-F238E27FC236}">
                <a16:creationId xmlns:a16="http://schemas.microsoft.com/office/drawing/2014/main" id="{115E3034-F739-4AD5-91F2-FD2ED00FE6F0}"/>
              </a:ext>
            </a:extLst>
          </p:cNvPr>
          <p:cNvGrpSpPr/>
          <p:nvPr/>
        </p:nvGrpSpPr>
        <p:grpSpPr>
          <a:xfrm>
            <a:off x="3462226" y="1371599"/>
            <a:ext cx="2899317" cy="954107"/>
            <a:chOff x="3404473" y="1363663"/>
            <a:chExt cx="4489685" cy="954107"/>
          </a:xfrm>
        </p:grpSpPr>
        <p:sp>
          <p:nvSpPr>
            <p:cNvPr id="12" name="TextBox 11">
              <a:extLst>
                <a:ext uri="{FF2B5EF4-FFF2-40B4-BE49-F238E27FC236}">
                  <a16:creationId xmlns:a16="http://schemas.microsoft.com/office/drawing/2014/main" id="{4C43834E-2EF3-4677-A4D7-6FAE51457A1C}"/>
                </a:ext>
              </a:extLst>
            </p:cNvPr>
            <p:cNvSpPr txBox="1"/>
            <p:nvPr/>
          </p:nvSpPr>
          <p:spPr>
            <a:xfrm>
              <a:off x="3404473" y="1363663"/>
              <a:ext cx="4489685" cy="954107"/>
            </a:xfrm>
            <a:prstGeom prst="rect">
              <a:avLst/>
            </a:prstGeom>
            <a:noFill/>
          </p:spPr>
          <p:txBody>
            <a:bodyPr wrap="square" rtlCol="0">
              <a:spAutoFit/>
            </a:bodyPr>
            <a:lstStyle/>
            <a:p>
              <a:pPr algn="ctr"/>
              <a:r>
                <a:rPr lang="en-US" sz="2800" b="1" dirty="0"/>
                <a:t>Current assets</a:t>
              </a:r>
            </a:p>
            <a:p>
              <a:pPr algn="ctr"/>
              <a:r>
                <a:rPr lang="en-US" sz="2800" b="1" dirty="0"/>
                <a:t>Current liabilities</a:t>
              </a:r>
            </a:p>
          </p:txBody>
        </p:sp>
        <p:cxnSp>
          <p:nvCxnSpPr>
            <p:cNvPr id="14" name="Straight Connector 13">
              <a:extLst>
                <a:ext uri="{FF2B5EF4-FFF2-40B4-BE49-F238E27FC236}">
                  <a16:creationId xmlns:a16="http://schemas.microsoft.com/office/drawing/2014/main" id="{550B7CA0-22D1-4D41-B744-19BB67311115}"/>
                </a:ext>
              </a:extLst>
            </p:cNvPr>
            <p:cNvCxnSpPr/>
            <p:nvPr/>
          </p:nvCxnSpPr>
          <p:spPr>
            <a:xfrm>
              <a:off x="3710080" y="1840716"/>
              <a:ext cx="387846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5" name="TextBox 14">
            <a:extLst>
              <a:ext uri="{FF2B5EF4-FFF2-40B4-BE49-F238E27FC236}">
                <a16:creationId xmlns:a16="http://schemas.microsoft.com/office/drawing/2014/main" id="{77BFA814-3DAF-451B-AB22-D43B78F68F0F}"/>
              </a:ext>
            </a:extLst>
          </p:cNvPr>
          <p:cNvSpPr txBox="1"/>
          <p:nvPr/>
        </p:nvSpPr>
        <p:spPr>
          <a:xfrm>
            <a:off x="995810" y="1554767"/>
            <a:ext cx="2921419" cy="523220"/>
          </a:xfrm>
          <a:prstGeom prst="rect">
            <a:avLst/>
          </a:prstGeom>
          <a:noFill/>
        </p:spPr>
        <p:txBody>
          <a:bodyPr wrap="square" rtlCol="0">
            <a:spAutoFit/>
          </a:bodyPr>
          <a:lstStyle/>
          <a:p>
            <a:r>
              <a:rPr lang="en-US" sz="2800" b="1" dirty="0"/>
              <a:t>Current Ratio  =</a:t>
            </a:r>
          </a:p>
        </p:txBody>
      </p:sp>
    </p:spTree>
    <p:extLst>
      <p:ext uri="{BB962C8B-B14F-4D97-AF65-F5344CB8AC3E}">
        <p14:creationId xmlns:p14="http://schemas.microsoft.com/office/powerpoint/2010/main" val="170522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Acid-Test Ratio</a:t>
            </a:r>
          </a:p>
        </p:txBody>
      </p:sp>
      <p:sp>
        <p:nvSpPr>
          <p:cNvPr id="3" name="Content Placeholder 2"/>
          <p:cNvSpPr>
            <a:spLocks noGrp="1"/>
          </p:cNvSpPr>
          <p:nvPr>
            <p:ph idx="1"/>
          </p:nvPr>
        </p:nvSpPr>
        <p:spPr>
          <a:xfrm>
            <a:off x="812788" y="1371600"/>
            <a:ext cx="7955280" cy="3918808"/>
          </a:xfrm>
        </p:spPr>
        <p:txBody>
          <a:bodyPr>
            <a:noAutofit/>
          </a:bodyPr>
          <a:lstStyle/>
          <a:p>
            <a:r>
              <a:rPr lang="en-US" sz="2600" dirty="0"/>
              <a:t>The amount of “quick assets” available for every $1 of current liabilities</a:t>
            </a:r>
          </a:p>
          <a:p>
            <a:r>
              <a:rPr lang="en-US" sz="2600" b="1" dirty="0"/>
              <a:t>Quick assets </a:t>
            </a:r>
          </a:p>
          <a:p>
            <a:pPr lvl="1"/>
            <a:r>
              <a:rPr lang="en-US" sz="2600" dirty="0"/>
              <a:t>Include only cash, current investments, and accounts receivable</a:t>
            </a:r>
          </a:p>
          <a:p>
            <a:pPr lvl="1"/>
            <a:r>
              <a:rPr lang="en-US" sz="2600" dirty="0"/>
              <a:t>Exclude other current assets, such as inventory and prepaid rent</a:t>
            </a:r>
          </a:p>
          <a:p>
            <a:r>
              <a:rPr lang="en-US" sz="2600" dirty="0"/>
              <a:t>May provide a better overall indication of a company’s liquidity</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t>61</a:t>
            </a:fld>
            <a:endParaRPr lang="en-US" dirty="0"/>
          </a:p>
        </p:txBody>
      </p:sp>
      <p:sp>
        <p:nvSpPr>
          <p:cNvPr id="8" name="TextBox 7"/>
          <p:cNvSpPr txBox="1"/>
          <p:nvPr/>
        </p:nvSpPr>
        <p:spPr>
          <a:xfrm>
            <a:off x="812788" y="5717650"/>
            <a:ext cx="2560629" cy="523220"/>
          </a:xfrm>
          <a:prstGeom prst="rect">
            <a:avLst/>
          </a:prstGeom>
          <a:noFill/>
        </p:spPr>
        <p:txBody>
          <a:bodyPr wrap="square" rtlCol="0">
            <a:spAutoFit/>
          </a:bodyPr>
          <a:lstStyle/>
          <a:p>
            <a:r>
              <a:rPr lang="en-US" sz="2800" b="1" dirty="0"/>
              <a:t>Acid-test ratio =</a:t>
            </a:r>
          </a:p>
        </p:txBody>
      </p:sp>
      <p:sp>
        <p:nvSpPr>
          <p:cNvPr id="10" name="TextBox 9"/>
          <p:cNvSpPr txBox="1"/>
          <p:nvPr/>
        </p:nvSpPr>
        <p:spPr>
          <a:xfrm>
            <a:off x="1753775" y="5240810"/>
            <a:ext cx="7595287" cy="1212640"/>
          </a:xfrm>
          <a:prstGeom prst="rect">
            <a:avLst/>
          </a:prstGeom>
          <a:noFill/>
        </p:spPr>
        <p:txBody>
          <a:bodyPr wrap="square" rtlCol="0">
            <a:spAutoFit/>
          </a:bodyPr>
          <a:lstStyle/>
          <a:p>
            <a:pPr algn="ctr">
              <a:lnSpc>
                <a:spcPct val="80000"/>
              </a:lnSpc>
            </a:pPr>
            <a:r>
              <a:rPr lang="en-US" sz="2800" b="1" dirty="0"/>
              <a:t>Cash + Current investments </a:t>
            </a:r>
            <a:br>
              <a:rPr lang="en-US" sz="2800" b="1" dirty="0"/>
            </a:br>
            <a:r>
              <a:rPr lang="en-US" sz="2800" b="1" dirty="0"/>
              <a:t>+ Accounts receivable</a:t>
            </a:r>
          </a:p>
          <a:p>
            <a:pPr algn="ctr"/>
            <a:r>
              <a:rPr lang="en-US" sz="2800" b="1" dirty="0"/>
              <a:t>Current liabilities</a:t>
            </a:r>
          </a:p>
        </p:txBody>
      </p:sp>
      <p:cxnSp>
        <p:nvCxnSpPr>
          <p:cNvPr id="11" name="Straight Connector 10"/>
          <p:cNvCxnSpPr/>
          <p:nvPr/>
        </p:nvCxnSpPr>
        <p:spPr>
          <a:xfrm>
            <a:off x="3545588" y="5979260"/>
            <a:ext cx="415453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017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4525963"/>
          </a:xfrm>
        </p:spPr>
        <p:txBody>
          <a:bodyPr>
            <a:normAutofit lnSpcReduction="10000"/>
          </a:bodyPr>
          <a:lstStyle/>
          <a:p>
            <a:r>
              <a:rPr lang="en-US" dirty="0"/>
              <a:t>Working capital is the difference between current assets and current liabilities. </a:t>
            </a:r>
          </a:p>
          <a:p>
            <a:r>
              <a:rPr lang="en-US" dirty="0"/>
              <a:t>The current ratio is equal to current assets divided by current liabilities. </a:t>
            </a:r>
          </a:p>
          <a:p>
            <a:r>
              <a:rPr lang="en-US" dirty="0"/>
              <a:t>The acid-test ratio is equal to quick assets (cash, current investments, and accounts receivable) divided by current liabilities. </a:t>
            </a:r>
          </a:p>
          <a:p>
            <a:r>
              <a:rPr lang="en-US" dirty="0"/>
              <a:t>Each measures a company’s liquidity, its ability to pay currently maturing debts.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62</a:t>
            </a:fld>
            <a:endParaRPr lang="en-US" dirty="0"/>
          </a:p>
        </p:txBody>
      </p:sp>
    </p:spTree>
    <p:extLst>
      <p:ext uri="{BB962C8B-B14F-4D97-AF65-F5344CB8AC3E}">
        <p14:creationId xmlns:p14="http://schemas.microsoft.com/office/powerpoint/2010/main" val="5929976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63</a:t>
            </a:fld>
            <a:endParaRPr lang="en-US" dirty="0"/>
          </a:p>
        </p:txBody>
      </p:sp>
      <p:sp>
        <p:nvSpPr>
          <p:cNvPr id="7" name="Content Placeholder 2"/>
          <p:cNvSpPr>
            <a:spLocks noGrp="1"/>
          </p:cNvSpPr>
          <p:nvPr>
            <p:ph idx="1"/>
          </p:nvPr>
        </p:nvSpPr>
        <p:spPr>
          <a:xfrm>
            <a:off x="914400" y="1360151"/>
            <a:ext cx="7955280" cy="4525963"/>
          </a:xfrm>
        </p:spPr>
        <p:txBody>
          <a:bodyPr>
            <a:noAutofit/>
          </a:bodyPr>
          <a:lstStyle/>
          <a:p>
            <a:r>
              <a:rPr lang="en-US" sz="2800" dirty="0"/>
              <a:t>As a general rule, a higher current ratio is better. </a:t>
            </a:r>
          </a:p>
          <a:p>
            <a:pPr lvl="1"/>
            <a:r>
              <a:rPr lang="en-US" dirty="0"/>
              <a:t>However, a high current ratio is not always a positive signal. </a:t>
            </a:r>
          </a:p>
          <a:p>
            <a:pPr lvl="1"/>
            <a:r>
              <a:rPr lang="en-US" dirty="0"/>
              <a:t>Companies having difficulty collecting receivables or holding excessive inventory will also have a higher current ratio. </a:t>
            </a:r>
          </a:p>
          <a:p>
            <a:r>
              <a:rPr lang="en-US" sz="2800" dirty="0"/>
              <a:t>Managers must balance the incentive for strong liquidity (yielding a higher current ratio) with the need to minimize levels of receivables and inventory (yielding a lower current ratio).</a:t>
            </a:r>
          </a:p>
        </p:txBody>
      </p:sp>
    </p:spTree>
    <p:extLst>
      <p:ext uri="{BB962C8B-B14F-4D97-AF65-F5344CB8AC3E}">
        <p14:creationId xmlns:p14="http://schemas.microsoft.com/office/powerpoint/2010/main" val="4310997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794576" cy="4432716"/>
          </a:xfrm>
        </p:spPr>
        <p:txBody>
          <a:bodyPr>
            <a:noAutofit/>
          </a:bodyPr>
          <a:lstStyle/>
          <a:p>
            <a:pPr marL="0" indent="0">
              <a:buNone/>
            </a:pPr>
            <a:r>
              <a:rPr lang="en-US" dirty="0"/>
              <a:t>The current ratio is:</a:t>
            </a:r>
          </a:p>
          <a:p>
            <a:pPr>
              <a:buAutoNum type="alphaLcPeriod"/>
            </a:pPr>
            <a:r>
              <a:rPr lang="en-US" dirty="0"/>
              <a:t>Computed as the difference between current assets and current liabilities</a:t>
            </a:r>
          </a:p>
          <a:p>
            <a:pPr>
              <a:buAutoNum type="alphaLcPeriod"/>
            </a:pPr>
            <a:r>
              <a:rPr lang="en-US" dirty="0"/>
              <a:t>Computed as current assets divided by current liabilities</a:t>
            </a:r>
          </a:p>
          <a:p>
            <a:pPr>
              <a:buAutoNum type="alphaLcPeriod" startAt="3"/>
            </a:pPr>
            <a:r>
              <a:rPr lang="en-US" dirty="0"/>
              <a:t>A measure of profitability</a:t>
            </a:r>
          </a:p>
          <a:p>
            <a:pPr>
              <a:buAutoNum type="alphaLcPeriod" startAt="3"/>
            </a:pPr>
            <a:r>
              <a:rPr lang="en-US" dirty="0"/>
              <a:t>All of the above</a:t>
            </a:r>
          </a:p>
        </p:txBody>
      </p:sp>
      <p:sp>
        <p:nvSpPr>
          <p:cNvPr id="4" name="Title 3"/>
          <p:cNvSpPr>
            <a:spLocks noGrp="1"/>
          </p:cNvSpPr>
          <p:nvPr>
            <p:ph type="title"/>
          </p:nvPr>
        </p:nvSpPr>
        <p:spPr>
          <a:xfrm>
            <a:off x="936943" y="362537"/>
            <a:ext cx="7922577" cy="799257"/>
          </a:xfrm>
        </p:spPr>
        <p:txBody>
          <a:bodyPr/>
          <a:lstStyle/>
          <a:p>
            <a:r>
              <a:rPr lang="en-US" dirty="0"/>
              <a:t>Concept Check 8–8</a:t>
            </a:r>
          </a:p>
        </p:txBody>
      </p:sp>
      <p:sp>
        <p:nvSpPr>
          <p:cNvPr id="6" name="Oval 5"/>
          <p:cNvSpPr/>
          <p:nvPr/>
        </p:nvSpPr>
        <p:spPr bwMode="auto">
          <a:xfrm>
            <a:off x="885598" y="2899857"/>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94155" y="5131063"/>
            <a:ext cx="7386374" cy="1200329"/>
          </a:xfrm>
          <a:prstGeom prst="rect">
            <a:avLst/>
          </a:prstGeom>
          <a:solidFill>
            <a:srgbClr val="FFFFD1"/>
          </a:solidFill>
          <a:ln w="6350">
            <a:solidFill>
              <a:schemeClr val="tx1"/>
            </a:solidFill>
          </a:ln>
        </p:spPr>
        <p:txBody>
          <a:bodyPr wrap="square" rtlCol="0">
            <a:spAutoFit/>
          </a:bodyPr>
          <a:lstStyle/>
          <a:p>
            <a:r>
              <a:rPr lang="en-US" sz="2400" dirty="0"/>
              <a:t>The current ratio is calculated by dividing current assets by current liabilities. It is a measure of liquidity (rather than profitability).  </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8-</a:t>
            </a:r>
            <a:fld id="{8A048DD7-39B4-434B-ACE7-68CA5B147A05}" type="slidenum">
              <a:rPr lang="en-US" smtClean="0"/>
              <a:t>64</a:t>
            </a:fld>
            <a:endParaRPr lang="en-US" dirty="0"/>
          </a:p>
        </p:txBody>
      </p:sp>
    </p:spTree>
    <p:extLst>
      <p:ext uri="{BB962C8B-B14F-4D97-AF65-F5344CB8AC3E}">
        <p14:creationId xmlns:p14="http://schemas.microsoft.com/office/powerpoint/2010/main" val="238437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09150" y="177340"/>
            <a:ext cx="8229600" cy="1143000"/>
          </a:xfrm>
        </p:spPr>
        <p:txBody>
          <a:bodyPr/>
          <a:lstStyle/>
          <a:p>
            <a:r>
              <a:rPr lang="en-US" sz="3200" dirty="0">
                <a:solidFill>
                  <a:srgbClr val="1D5F76"/>
                </a:solidFill>
                <a:ea typeface="+mn-ea"/>
              </a:rPr>
              <a:t>Illustration 8–10 </a:t>
            </a:r>
            <a:br>
              <a:rPr lang="en-US" dirty="0"/>
            </a:br>
            <a:r>
              <a:rPr lang="en-US" dirty="0"/>
              <a:t>Effect of Various Changes on the Liquidity Ratios</a:t>
            </a:r>
          </a:p>
        </p:txBody>
      </p:sp>
      <p:sp>
        <p:nvSpPr>
          <p:cNvPr id="3" name="Content Placeholder 2"/>
          <p:cNvSpPr>
            <a:spLocks noGrp="1"/>
          </p:cNvSpPr>
          <p:nvPr>
            <p:ph idx="1"/>
          </p:nvPr>
        </p:nvSpPr>
        <p:spPr>
          <a:xfrm>
            <a:off x="809150" y="2128401"/>
            <a:ext cx="8229600" cy="4525963"/>
          </a:xfrm>
        </p:spPr>
        <p:txBody>
          <a:bodyPr>
            <a:normAutofit/>
          </a:bodyPr>
          <a:lstStyle/>
          <a:p>
            <a:endParaRPr lang="en-US" dirty="0"/>
          </a:p>
          <a:p>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65</a:t>
            </a:fld>
            <a:endParaRPr lang="en-US" dirty="0"/>
          </a:p>
        </p:txBody>
      </p:sp>
      <p:graphicFrame>
        <p:nvGraphicFramePr>
          <p:cNvPr id="6" name="Table 7">
            <a:extLst>
              <a:ext uri="{FF2B5EF4-FFF2-40B4-BE49-F238E27FC236}">
                <a16:creationId xmlns:a16="http://schemas.microsoft.com/office/drawing/2014/main" id="{D7142C94-1A33-4BED-9A55-D3062CD228CD}"/>
              </a:ext>
            </a:extLst>
          </p:cNvPr>
          <p:cNvGraphicFramePr>
            <a:graphicFrameLocks noGrp="1"/>
          </p:cNvGraphicFramePr>
          <p:nvPr>
            <p:extLst>
              <p:ext uri="{D42A27DB-BD31-4B8C-83A1-F6EECF244321}">
                <p14:modId xmlns:p14="http://schemas.microsoft.com/office/powerpoint/2010/main" val="3674736212"/>
              </p:ext>
            </p:extLst>
          </p:nvPr>
        </p:nvGraphicFramePr>
        <p:xfrm>
          <a:off x="893386" y="2135012"/>
          <a:ext cx="7680960" cy="2062480"/>
        </p:xfrm>
        <a:graphic>
          <a:graphicData uri="http://schemas.openxmlformats.org/drawingml/2006/table">
            <a:tbl>
              <a:tblPr firstRow="1" bandRow="1">
                <a:tableStyleId>{2D5ABB26-0587-4C30-8999-92F81FD0307C}</a:tableStyleId>
              </a:tblPr>
              <a:tblGrid>
                <a:gridCol w="1645920">
                  <a:extLst>
                    <a:ext uri="{9D8B030D-6E8A-4147-A177-3AD203B41FA5}">
                      <a16:colId xmlns:a16="http://schemas.microsoft.com/office/drawing/2014/main" val="753006830"/>
                    </a:ext>
                  </a:extLst>
                </a:gridCol>
                <a:gridCol w="3017520">
                  <a:extLst>
                    <a:ext uri="{9D8B030D-6E8A-4147-A177-3AD203B41FA5}">
                      <a16:colId xmlns:a16="http://schemas.microsoft.com/office/drawing/2014/main" val="1741788304"/>
                    </a:ext>
                  </a:extLst>
                </a:gridCol>
                <a:gridCol w="3017520">
                  <a:extLst>
                    <a:ext uri="{9D8B030D-6E8A-4147-A177-3AD203B41FA5}">
                      <a16:colId xmlns:a16="http://schemas.microsoft.com/office/drawing/2014/main" val="3124064335"/>
                    </a:ext>
                  </a:extLst>
                </a:gridCol>
              </a:tblGrid>
              <a:tr h="370840">
                <a:tc>
                  <a:txBody>
                    <a:bodyPr/>
                    <a:lstStyle/>
                    <a:p>
                      <a:endParaRPr 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CC"/>
                    </a:solidFill>
                  </a:tcPr>
                </a:tc>
                <a:tc>
                  <a:txBody>
                    <a:bodyPr/>
                    <a:lstStyle/>
                    <a:p>
                      <a:pPr algn="ctr"/>
                      <a:r>
                        <a:rPr lang="en-US" sz="1600" b="1" dirty="0"/>
                        <a:t>Changes that </a:t>
                      </a:r>
                      <a:br>
                        <a:rPr lang="en-US" sz="1600" b="1" dirty="0"/>
                      </a:br>
                      <a:r>
                        <a:rPr lang="en-US" sz="1600" b="1" dirty="0"/>
                        <a:t>Increase the Ratio</a:t>
                      </a:r>
                    </a:p>
                  </a:txBody>
                  <a:tcPr>
                    <a:lnT w="12700" cap="flat" cmpd="sng" algn="ctr">
                      <a:solidFill>
                        <a:schemeClr val="tx1"/>
                      </a:solidFill>
                      <a:prstDash val="solid"/>
                      <a:round/>
                      <a:headEnd type="none" w="med" len="med"/>
                      <a:tailEnd type="none" w="med" len="med"/>
                    </a:lnT>
                    <a:solidFill>
                      <a:srgbClr val="FFFFCC"/>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dirty="0"/>
                        <a:t>Changes that </a:t>
                      </a:r>
                      <a:br>
                        <a:rPr lang="en-US" sz="1600" b="1" dirty="0"/>
                      </a:br>
                      <a:r>
                        <a:rPr lang="en-US" sz="1600" b="1" dirty="0"/>
                        <a:t>Decrease the Ratio</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CC"/>
                    </a:solidFill>
                  </a:tcPr>
                </a:tc>
                <a:extLst>
                  <a:ext uri="{0D108BD9-81ED-4DB2-BD59-A6C34878D82A}">
                    <a16:rowId xmlns:a16="http://schemas.microsoft.com/office/drawing/2014/main" val="3280695569"/>
                  </a:ext>
                </a:extLst>
              </a:tr>
              <a:tr h="370840">
                <a:tc>
                  <a:txBody>
                    <a:bodyPr/>
                    <a:lstStyle/>
                    <a:p>
                      <a:r>
                        <a:rPr lang="en-US" sz="1600" b="1" dirty="0"/>
                        <a:t>Current Ratio</a:t>
                      </a:r>
                    </a:p>
                  </a:txBody>
                  <a:tcPr>
                    <a:lnL w="12700" cap="flat" cmpd="sng" algn="ctr">
                      <a:solidFill>
                        <a:schemeClr val="tx1"/>
                      </a:solidFill>
                      <a:prstDash val="solid"/>
                      <a:round/>
                      <a:headEnd type="none" w="med" len="med"/>
                      <a:tailEnd type="none" w="med" len="med"/>
                    </a:lnL>
                    <a:solidFill>
                      <a:srgbClr val="FFFFCC"/>
                    </a:solidFill>
                  </a:tcPr>
                </a:tc>
                <a:tc>
                  <a:txBody>
                    <a:bodyPr/>
                    <a:lstStyle/>
                    <a:p>
                      <a:pPr marL="285750" indent="-285750">
                        <a:buFont typeface="Arial" panose="020B0604020202020204" pitchFamily="34" charset="0"/>
                        <a:buChar char="•"/>
                      </a:pPr>
                      <a:r>
                        <a:rPr lang="en-US" sz="1600" dirty="0"/>
                        <a:t>Increase in current assets</a:t>
                      </a:r>
                    </a:p>
                  </a:txBody>
                  <a:tcPr>
                    <a:solidFill>
                      <a:srgbClr val="FFFFCC"/>
                    </a:solidFill>
                  </a:tcPr>
                </a:tc>
                <a:tc>
                  <a:txBody>
                    <a:bodyPr/>
                    <a:lstStyle/>
                    <a:p>
                      <a:pPr marL="285750" indent="-285750">
                        <a:buFont typeface="Arial" panose="020B0604020202020204" pitchFamily="34" charset="0"/>
                        <a:buChar char="•"/>
                      </a:pPr>
                      <a:r>
                        <a:rPr lang="en-US" sz="1600" dirty="0"/>
                        <a:t>Decrease in current assets</a:t>
                      </a:r>
                    </a:p>
                  </a:txBody>
                  <a:tcPr>
                    <a:lnR w="12700" cap="flat" cmpd="sng" algn="ctr">
                      <a:solidFill>
                        <a:schemeClr val="tx1"/>
                      </a:solidFill>
                      <a:prstDash val="solid"/>
                      <a:round/>
                      <a:headEnd type="none" w="med" len="med"/>
                      <a:tailEnd type="none" w="med" len="med"/>
                    </a:lnR>
                    <a:solidFill>
                      <a:srgbClr val="FFFFCC"/>
                    </a:solidFill>
                  </a:tcPr>
                </a:tc>
                <a:extLst>
                  <a:ext uri="{0D108BD9-81ED-4DB2-BD59-A6C34878D82A}">
                    <a16:rowId xmlns:a16="http://schemas.microsoft.com/office/drawing/2014/main" val="2109429758"/>
                  </a:ext>
                </a:extLst>
              </a:tr>
              <a:tr h="370840">
                <a:tc>
                  <a:txBody>
                    <a:bodyPr/>
                    <a:lstStyle/>
                    <a:p>
                      <a:endParaRPr lang="en-US" sz="1600" b="1" dirty="0"/>
                    </a:p>
                  </a:txBody>
                  <a:tcPr>
                    <a:lnL w="12700" cap="flat" cmpd="sng" algn="ctr">
                      <a:solidFill>
                        <a:schemeClr val="tx1"/>
                      </a:solidFill>
                      <a:prstDash val="solid"/>
                      <a:round/>
                      <a:headEnd type="none" w="med" len="med"/>
                      <a:tailEnd type="none" w="med" len="med"/>
                    </a:lnL>
                    <a:solidFill>
                      <a:srgbClr val="FFFFCC"/>
                    </a:solidFill>
                  </a:tcPr>
                </a:tc>
                <a:tc>
                  <a:txBody>
                    <a:bodyPr/>
                    <a:lstStyle/>
                    <a:p>
                      <a:pPr marL="285750" indent="-285750">
                        <a:buFont typeface="Arial" panose="020B0604020202020204" pitchFamily="34" charset="0"/>
                        <a:buChar char="•"/>
                      </a:pPr>
                      <a:r>
                        <a:rPr lang="en-US" sz="1600" dirty="0"/>
                        <a:t>Decrease in current liabilities</a:t>
                      </a:r>
                    </a:p>
                  </a:txBody>
                  <a:tcPr>
                    <a:solidFill>
                      <a:srgbClr val="FFFFCC"/>
                    </a:solidFill>
                  </a:tcPr>
                </a:tc>
                <a:tc>
                  <a:txBody>
                    <a:bodyPr/>
                    <a:lstStyle/>
                    <a:p>
                      <a:pPr marL="285750" indent="-285750">
                        <a:buFont typeface="Arial" panose="020B0604020202020204" pitchFamily="34" charset="0"/>
                        <a:buChar char="•"/>
                      </a:pPr>
                      <a:r>
                        <a:rPr lang="en-US" sz="1600" dirty="0"/>
                        <a:t>Increase in current liabilities</a:t>
                      </a:r>
                    </a:p>
                  </a:txBody>
                  <a:tcPr>
                    <a:lnR w="12700" cap="flat" cmpd="sng" algn="ctr">
                      <a:solidFill>
                        <a:schemeClr val="tx1"/>
                      </a:solidFill>
                      <a:prstDash val="solid"/>
                      <a:round/>
                      <a:headEnd type="none" w="med" len="med"/>
                      <a:tailEnd type="none" w="med" len="med"/>
                    </a:lnR>
                    <a:solidFill>
                      <a:srgbClr val="FFFFCC"/>
                    </a:solidFill>
                  </a:tcPr>
                </a:tc>
                <a:extLst>
                  <a:ext uri="{0D108BD9-81ED-4DB2-BD59-A6C34878D82A}">
                    <a16:rowId xmlns:a16="http://schemas.microsoft.com/office/drawing/2014/main" val="3397250656"/>
                  </a:ext>
                </a:extLst>
              </a:tr>
              <a:tr h="370840">
                <a:tc>
                  <a:txBody>
                    <a:bodyPr/>
                    <a:lstStyle/>
                    <a:p>
                      <a:r>
                        <a:rPr lang="en-US" sz="1600" b="1" dirty="0"/>
                        <a:t>Acid-Test Ratio</a:t>
                      </a:r>
                    </a:p>
                  </a:txBody>
                  <a:tcPr>
                    <a:lnL w="12700" cap="flat" cmpd="sng" algn="ctr">
                      <a:solidFill>
                        <a:schemeClr val="tx1"/>
                      </a:solidFill>
                      <a:prstDash val="solid"/>
                      <a:round/>
                      <a:headEnd type="none" w="med" len="med"/>
                      <a:tailEnd type="none" w="med" len="med"/>
                    </a:lnL>
                    <a:solidFill>
                      <a:srgbClr val="FFFFCC"/>
                    </a:solidFill>
                  </a:tcPr>
                </a:tc>
                <a:tc>
                  <a:txBody>
                    <a:bodyPr/>
                    <a:lstStyle/>
                    <a:p>
                      <a:pPr marL="285750" indent="-285750">
                        <a:buFont typeface="Arial" panose="020B0604020202020204" pitchFamily="34" charset="0"/>
                        <a:buChar char="•"/>
                      </a:pPr>
                      <a:r>
                        <a:rPr lang="en-US" sz="1600" dirty="0"/>
                        <a:t>Increase in quick assets</a:t>
                      </a:r>
                    </a:p>
                  </a:txBody>
                  <a:tcPr>
                    <a:solidFill>
                      <a:srgbClr val="FFFFCC"/>
                    </a:solidFill>
                  </a:tcPr>
                </a:tc>
                <a:tc>
                  <a:txBody>
                    <a:bodyPr/>
                    <a:lstStyle/>
                    <a:p>
                      <a:pPr marL="285750" indent="-285750">
                        <a:buFont typeface="Arial" panose="020B0604020202020204" pitchFamily="34" charset="0"/>
                        <a:buChar char="•"/>
                      </a:pPr>
                      <a:r>
                        <a:rPr lang="en-US" sz="1600" dirty="0"/>
                        <a:t>Decrease in quick assets</a:t>
                      </a:r>
                    </a:p>
                  </a:txBody>
                  <a:tcPr>
                    <a:lnR w="12700" cap="flat" cmpd="sng" algn="ctr">
                      <a:solidFill>
                        <a:schemeClr val="tx1"/>
                      </a:solidFill>
                      <a:prstDash val="solid"/>
                      <a:round/>
                      <a:headEnd type="none" w="med" len="med"/>
                      <a:tailEnd type="none" w="med" len="med"/>
                    </a:lnR>
                    <a:solidFill>
                      <a:srgbClr val="FFFFCC"/>
                    </a:solidFill>
                  </a:tcPr>
                </a:tc>
                <a:extLst>
                  <a:ext uri="{0D108BD9-81ED-4DB2-BD59-A6C34878D82A}">
                    <a16:rowId xmlns:a16="http://schemas.microsoft.com/office/drawing/2014/main" val="2114481016"/>
                  </a:ext>
                </a:extLst>
              </a:tr>
              <a:tr h="370840">
                <a:tc>
                  <a:txBody>
                    <a:bodyPr/>
                    <a:lstStyle/>
                    <a:p>
                      <a:endParaRPr 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CC"/>
                    </a:solidFill>
                  </a:tcPr>
                </a:tc>
                <a:tc>
                  <a:txBody>
                    <a:bodyPr/>
                    <a:lstStyle/>
                    <a:p>
                      <a:pPr marL="285750" indent="-285750">
                        <a:buFont typeface="Arial" panose="020B0604020202020204" pitchFamily="34" charset="0"/>
                        <a:buChar char="•"/>
                      </a:pPr>
                      <a:r>
                        <a:rPr lang="en-US" sz="1600" dirty="0"/>
                        <a:t>Decrease in current liabilities</a:t>
                      </a:r>
                    </a:p>
                  </a:txBody>
                  <a:tcPr>
                    <a:lnB w="12700" cap="flat" cmpd="sng" algn="ctr">
                      <a:solidFill>
                        <a:schemeClr val="tx1"/>
                      </a:solidFill>
                      <a:prstDash val="solid"/>
                      <a:round/>
                      <a:headEnd type="none" w="med" len="med"/>
                      <a:tailEnd type="none" w="med" len="med"/>
                    </a:lnB>
                    <a:solidFill>
                      <a:srgbClr val="FFFFCC"/>
                    </a:solidFill>
                  </a:tcPr>
                </a:tc>
                <a:tc>
                  <a:txBody>
                    <a:bodyPr/>
                    <a:lstStyle/>
                    <a:p>
                      <a:pPr marL="285750" indent="-285750">
                        <a:buFont typeface="Arial" panose="020B0604020202020204" pitchFamily="34" charset="0"/>
                        <a:buChar char="•"/>
                      </a:pPr>
                      <a:r>
                        <a:rPr lang="en-US" sz="1600" dirty="0"/>
                        <a:t>Increase in current liabilities</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892629521"/>
                  </a:ext>
                </a:extLst>
              </a:tr>
            </a:tbl>
          </a:graphicData>
        </a:graphic>
      </p:graphicFrame>
      <p:cxnSp>
        <p:nvCxnSpPr>
          <p:cNvPr id="13" name="Straight Connector 12">
            <a:extLst>
              <a:ext uri="{FF2B5EF4-FFF2-40B4-BE49-F238E27FC236}">
                <a16:creationId xmlns:a16="http://schemas.microsoft.com/office/drawing/2014/main" id="{5A8FC8D8-596A-42E6-93E6-CC0EC6DC4B34}"/>
              </a:ext>
            </a:extLst>
          </p:cNvPr>
          <p:cNvCxnSpPr/>
          <p:nvPr/>
        </p:nvCxnSpPr>
        <p:spPr>
          <a:xfrm>
            <a:off x="2630466" y="2718148"/>
            <a:ext cx="2768252"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6DBED3E-37B4-401C-8E6E-61F26241D0AE}"/>
              </a:ext>
            </a:extLst>
          </p:cNvPr>
          <p:cNvCxnSpPr/>
          <p:nvPr/>
        </p:nvCxnSpPr>
        <p:spPr>
          <a:xfrm>
            <a:off x="5651320" y="2732762"/>
            <a:ext cx="276825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74703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09150" y="177340"/>
            <a:ext cx="8229600" cy="1143000"/>
          </a:xfrm>
        </p:spPr>
        <p:txBody>
          <a:bodyPr/>
          <a:lstStyle/>
          <a:p>
            <a:r>
              <a:rPr lang="en-US" dirty="0"/>
              <a:t>Liquidity Management</a:t>
            </a:r>
          </a:p>
        </p:txBody>
      </p:sp>
      <p:sp>
        <p:nvSpPr>
          <p:cNvPr id="3" name="Content Placeholder 2"/>
          <p:cNvSpPr>
            <a:spLocks noGrp="1"/>
          </p:cNvSpPr>
          <p:nvPr>
            <p:ph idx="1"/>
          </p:nvPr>
        </p:nvSpPr>
        <p:spPr>
          <a:xfrm>
            <a:off x="809150" y="2128401"/>
            <a:ext cx="8229600" cy="4525963"/>
          </a:xfrm>
        </p:spPr>
        <p:txBody>
          <a:bodyPr>
            <a:normAutofit/>
          </a:bodyPr>
          <a:lstStyle/>
          <a:p>
            <a:endParaRPr lang="en-US" dirty="0"/>
          </a:p>
          <a:p>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a:xfrm>
            <a:off x="6986016" y="6473952"/>
            <a:ext cx="2133600" cy="365125"/>
          </a:xfrm>
        </p:spPr>
        <p:txBody>
          <a:bodyPr/>
          <a:lstStyle/>
          <a:p>
            <a:r>
              <a:rPr lang="en-US" dirty="0"/>
              <a:t>8-</a:t>
            </a:r>
            <a:fld id="{8A048DD7-39B4-434B-ACE7-68CA5B147A05}" type="slidenum">
              <a:rPr lang="en-US" smtClean="0"/>
              <a:t>66</a:t>
            </a:fld>
            <a:endParaRPr lang="en-US" dirty="0"/>
          </a:p>
        </p:txBody>
      </p:sp>
      <p:sp>
        <p:nvSpPr>
          <p:cNvPr id="6" name="TextBox 5">
            <a:extLst>
              <a:ext uri="{FF2B5EF4-FFF2-40B4-BE49-F238E27FC236}">
                <a16:creationId xmlns:a16="http://schemas.microsoft.com/office/drawing/2014/main" id="{83AEF0BD-CC06-4DCC-B78B-BE6E6AE7DE00}"/>
              </a:ext>
            </a:extLst>
          </p:cNvPr>
          <p:cNvSpPr txBox="1"/>
          <p:nvPr/>
        </p:nvSpPr>
        <p:spPr>
          <a:xfrm>
            <a:off x="809150" y="1180407"/>
            <a:ext cx="7955280" cy="537377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800" dirty="0">
                <a:solidFill>
                  <a:srgbClr val="1D5F76"/>
                </a:solidFill>
              </a:rPr>
              <a:t>Management can influence the ratios that measure liquidity to some extent. </a:t>
            </a:r>
          </a:p>
          <a:p>
            <a:pPr marL="285750" indent="-285750">
              <a:spcAft>
                <a:spcPts val="600"/>
              </a:spcAft>
              <a:buFont typeface="Arial" panose="020B0604020202020204" pitchFamily="34" charset="0"/>
              <a:buChar char="•"/>
            </a:pPr>
            <a:r>
              <a:rPr lang="en-US" sz="2800" dirty="0">
                <a:solidFill>
                  <a:srgbClr val="1D5F76"/>
                </a:solidFill>
              </a:rPr>
              <a:t>Examples:  </a:t>
            </a:r>
          </a:p>
          <a:p>
            <a:pPr marL="742950" lvl="1" indent="-285750">
              <a:spcBef>
                <a:spcPct val="20000"/>
              </a:spcBef>
              <a:spcAft>
                <a:spcPts val="600"/>
              </a:spcAft>
              <a:buSzPct val="50000"/>
              <a:buFont typeface="Wingdings" charset="2"/>
              <a:buChar char="q"/>
            </a:pPr>
            <a:r>
              <a:rPr lang="en-US" sz="2800" dirty="0">
                <a:solidFill>
                  <a:srgbClr val="1D5F76"/>
                </a:solidFill>
              </a:rPr>
              <a:t>Delay the shipment and billing of certain inventory parts to receive them in early January rather than late December, reducing inventory and accounts payable at year-end. </a:t>
            </a:r>
          </a:p>
          <a:p>
            <a:pPr marL="742950" lvl="1" indent="-285750">
              <a:spcBef>
                <a:spcPct val="20000"/>
              </a:spcBef>
              <a:spcAft>
                <a:spcPts val="600"/>
              </a:spcAft>
              <a:buSzPct val="50000"/>
              <a:buFont typeface="Wingdings" charset="2"/>
              <a:buChar char="q"/>
            </a:pPr>
            <a:r>
              <a:rPr lang="en-US" sz="2800" dirty="0">
                <a:solidFill>
                  <a:srgbClr val="1D5F76"/>
                </a:solidFill>
              </a:rPr>
              <a:t>Make additional purchases in late December, increasing inventory and accounts payable at year-end.</a:t>
            </a:r>
          </a:p>
          <a:p>
            <a:pPr marL="742950" lvl="1" indent="-285750">
              <a:buFont typeface="Arial" panose="020B0604020202020204" pitchFamily="34" charset="0"/>
              <a:buChar char="•"/>
            </a:pPr>
            <a:endParaRPr lang="en-US" sz="3200" dirty="0">
              <a:solidFill>
                <a:srgbClr val="1D5F76"/>
              </a:solidFill>
            </a:endParaRPr>
          </a:p>
        </p:txBody>
      </p:sp>
    </p:spTree>
    <p:extLst>
      <p:ext uri="{BB962C8B-B14F-4D97-AF65-F5344CB8AC3E}">
        <p14:creationId xmlns:p14="http://schemas.microsoft.com/office/powerpoint/2010/main" val="2819929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09150" y="429768"/>
            <a:ext cx="8310466" cy="1143000"/>
          </a:xfrm>
        </p:spPr>
        <p:txBody>
          <a:bodyPr/>
          <a:lstStyle/>
          <a:p>
            <a:r>
              <a:rPr lang="en-US" dirty="0"/>
              <a:t>Liquidity Management Example #1</a:t>
            </a:r>
          </a:p>
        </p:txBody>
      </p:sp>
      <p:sp>
        <p:nvSpPr>
          <p:cNvPr id="3" name="Content Placeholder 2"/>
          <p:cNvSpPr>
            <a:spLocks noGrp="1"/>
          </p:cNvSpPr>
          <p:nvPr>
            <p:ph idx="1"/>
          </p:nvPr>
        </p:nvSpPr>
        <p:spPr>
          <a:xfrm>
            <a:off x="801914" y="1166018"/>
            <a:ext cx="8229600" cy="4525963"/>
          </a:xfrm>
        </p:spPr>
        <p:txBody>
          <a:bodyPr>
            <a:normAutofit/>
          </a:bodyPr>
          <a:lstStyle/>
          <a:p>
            <a:endParaRPr lang="en-US" dirty="0"/>
          </a:p>
          <a:p>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a:xfrm>
            <a:off x="6986016" y="6473952"/>
            <a:ext cx="2133600" cy="365125"/>
          </a:xfrm>
        </p:spPr>
        <p:txBody>
          <a:bodyPr/>
          <a:lstStyle/>
          <a:p>
            <a:r>
              <a:rPr lang="en-US" dirty="0"/>
              <a:t>8-</a:t>
            </a:r>
            <a:fld id="{8A048DD7-39B4-434B-ACE7-68CA5B147A05}" type="slidenum">
              <a:rPr lang="en-US" smtClean="0"/>
              <a:t>67</a:t>
            </a:fld>
            <a:endParaRPr lang="en-US" dirty="0"/>
          </a:p>
        </p:txBody>
      </p:sp>
      <p:sp>
        <p:nvSpPr>
          <p:cNvPr id="6" name="TextBox 5">
            <a:extLst>
              <a:ext uri="{FF2B5EF4-FFF2-40B4-BE49-F238E27FC236}">
                <a16:creationId xmlns:a16="http://schemas.microsoft.com/office/drawing/2014/main" id="{83AEF0BD-CC06-4DCC-B78B-BE6E6AE7DE00}"/>
              </a:ext>
            </a:extLst>
          </p:cNvPr>
          <p:cNvSpPr txBox="1"/>
          <p:nvPr/>
        </p:nvSpPr>
        <p:spPr>
          <a:xfrm>
            <a:off x="809150" y="1206557"/>
            <a:ext cx="7955280" cy="5053691"/>
          </a:xfrm>
          <a:prstGeom prst="rect">
            <a:avLst/>
          </a:prstGeom>
          <a:noFill/>
        </p:spPr>
        <p:txBody>
          <a:bodyPr wrap="square" rtlCol="0">
            <a:spAutoFit/>
          </a:bodyPr>
          <a:lstStyle/>
          <a:p>
            <a:pPr marL="0" lvl="1">
              <a:spcBef>
                <a:spcPct val="20000"/>
              </a:spcBef>
              <a:spcAft>
                <a:spcPts val="600"/>
              </a:spcAft>
            </a:pPr>
            <a:r>
              <a:rPr lang="en-US" sz="2800" b="1" u="sng" dirty="0">
                <a:solidFill>
                  <a:srgbClr val="1D5F76"/>
                </a:solidFill>
              </a:rPr>
              <a:t>Current Ratio Currently &gt; 1</a:t>
            </a:r>
          </a:p>
          <a:p>
            <a:pPr marL="342900" lvl="1" indent="-342900">
              <a:spcBef>
                <a:spcPct val="20000"/>
              </a:spcBef>
              <a:spcAft>
                <a:spcPts val="600"/>
              </a:spcAft>
              <a:buFont typeface="Arial"/>
              <a:buChar char="•"/>
            </a:pPr>
            <a:r>
              <a:rPr lang="en-US" sz="2800" dirty="0">
                <a:solidFill>
                  <a:srgbClr val="1D5F76"/>
                </a:solidFill>
              </a:rPr>
              <a:t>Current Ratio = $5 million/$4 million = </a:t>
            </a:r>
            <a:r>
              <a:rPr lang="en-US" sz="2800" b="1" dirty="0">
                <a:solidFill>
                  <a:srgbClr val="FF0000"/>
                </a:solidFill>
              </a:rPr>
              <a:t>1.25</a:t>
            </a:r>
            <a:r>
              <a:rPr lang="en-US" sz="2800" dirty="0">
                <a:solidFill>
                  <a:srgbClr val="1D5F76"/>
                </a:solidFill>
              </a:rPr>
              <a:t>. However, debt covenant requires minimum current ratio greater than </a:t>
            </a:r>
            <a:r>
              <a:rPr lang="en-US" sz="2800" b="1" dirty="0">
                <a:solidFill>
                  <a:srgbClr val="1D5F76"/>
                </a:solidFill>
              </a:rPr>
              <a:t>1.25</a:t>
            </a:r>
            <a:r>
              <a:rPr lang="en-US" sz="2800" dirty="0">
                <a:solidFill>
                  <a:srgbClr val="1D5F76"/>
                </a:solidFill>
              </a:rPr>
              <a:t>.</a:t>
            </a:r>
          </a:p>
          <a:p>
            <a:pPr marL="342900" lvl="1" indent="-342900">
              <a:spcBef>
                <a:spcPct val="20000"/>
              </a:spcBef>
              <a:spcAft>
                <a:spcPts val="600"/>
              </a:spcAft>
              <a:buFont typeface="Arial"/>
              <a:buChar char="•"/>
            </a:pPr>
            <a:r>
              <a:rPr lang="en-US" sz="2800" dirty="0">
                <a:solidFill>
                  <a:srgbClr val="1D5F76"/>
                </a:solidFill>
              </a:rPr>
              <a:t>Impact of receipt of $1 million of goods that is delayed until early January:</a:t>
            </a:r>
          </a:p>
          <a:p>
            <a:pPr marL="742950" lvl="1" indent="-285750">
              <a:spcBef>
                <a:spcPct val="20000"/>
              </a:spcBef>
              <a:spcAft>
                <a:spcPts val="600"/>
              </a:spcAft>
              <a:buSzPct val="50000"/>
              <a:buFont typeface="Wingdings" charset="2"/>
              <a:buChar char="q"/>
            </a:pPr>
            <a:r>
              <a:rPr lang="en-US" sz="2800" dirty="0">
                <a:solidFill>
                  <a:srgbClr val="1D5F76"/>
                </a:solidFill>
              </a:rPr>
              <a:t>Inventory and accounts payable both lower by $1 million</a:t>
            </a:r>
          </a:p>
          <a:p>
            <a:pPr marL="742950" lvl="1" indent="-285750">
              <a:spcBef>
                <a:spcPct val="20000"/>
              </a:spcBef>
              <a:spcAft>
                <a:spcPts val="600"/>
              </a:spcAft>
              <a:buSzPct val="50000"/>
              <a:buFont typeface="Wingdings" charset="2"/>
              <a:buChar char="q"/>
            </a:pPr>
            <a:r>
              <a:rPr lang="en-US" sz="2800" dirty="0">
                <a:solidFill>
                  <a:srgbClr val="1D5F76"/>
                </a:solidFill>
              </a:rPr>
              <a:t>Current ratio = $4 million/$3 million) = </a:t>
            </a:r>
            <a:r>
              <a:rPr lang="en-US" sz="2800" b="1" dirty="0">
                <a:solidFill>
                  <a:srgbClr val="FF0000"/>
                </a:solidFill>
              </a:rPr>
              <a:t>1.33</a:t>
            </a:r>
            <a:r>
              <a:rPr lang="en-US" sz="2800" dirty="0">
                <a:solidFill>
                  <a:srgbClr val="1D5F76"/>
                </a:solidFill>
              </a:rPr>
              <a:t>. Debt covenant requirement is met.</a:t>
            </a:r>
          </a:p>
        </p:txBody>
      </p:sp>
    </p:spTree>
    <p:extLst>
      <p:ext uri="{BB962C8B-B14F-4D97-AF65-F5344CB8AC3E}">
        <p14:creationId xmlns:p14="http://schemas.microsoft.com/office/powerpoint/2010/main" val="14129142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09150" y="429768"/>
            <a:ext cx="8310466" cy="1143000"/>
          </a:xfrm>
        </p:spPr>
        <p:txBody>
          <a:bodyPr/>
          <a:lstStyle/>
          <a:p>
            <a:r>
              <a:rPr lang="en-US" dirty="0"/>
              <a:t>Liquidity Management Example #2</a:t>
            </a:r>
          </a:p>
        </p:txBody>
      </p:sp>
      <p:sp>
        <p:nvSpPr>
          <p:cNvPr id="3" name="Content Placeholder 2"/>
          <p:cNvSpPr>
            <a:spLocks noGrp="1"/>
          </p:cNvSpPr>
          <p:nvPr>
            <p:ph idx="1"/>
          </p:nvPr>
        </p:nvSpPr>
        <p:spPr>
          <a:xfrm>
            <a:off x="801914" y="1166018"/>
            <a:ext cx="8229600" cy="4525963"/>
          </a:xfrm>
        </p:spPr>
        <p:txBody>
          <a:bodyPr>
            <a:normAutofit/>
          </a:bodyPr>
          <a:lstStyle/>
          <a:p>
            <a:endParaRPr lang="en-US" dirty="0"/>
          </a:p>
          <a:p>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a:xfrm>
            <a:off x="6986016" y="6473952"/>
            <a:ext cx="2133600" cy="365125"/>
          </a:xfrm>
        </p:spPr>
        <p:txBody>
          <a:bodyPr/>
          <a:lstStyle/>
          <a:p>
            <a:r>
              <a:rPr lang="en-US" dirty="0"/>
              <a:t>8-</a:t>
            </a:r>
            <a:fld id="{8A048DD7-39B4-434B-ACE7-68CA5B147A05}" type="slidenum">
              <a:rPr lang="en-US" smtClean="0"/>
              <a:t>68</a:t>
            </a:fld>
            <a:endParaRPr lang="en-US" dirty="0"/>
          </a:p>
        </p:txBody>
      </p:sp>
      <p:sp>
        <p:nvSpPr>
          <p:cNvPr id="6" name="TextBox 5">
            <a:extLst>
              <a:ext uri="{FF2B5EF4-FFF2-40B4-BE49-F238E27FC236}">
                <a16:creationId xmlns:a16="http://schemas.microsoft.com/office/drawing/2014/main" id="{83AEF0BD-CC06-4DCC-B78B-BE6E6AE7DE00}"/>
              </a:ext>
            </a:extLst>
          </p:cNvPr>
          <p:cNvSpPr txBox="1"/>
          <p:nvPr/>
        </p:nvSpPr>
        <p:spPr>
          <a:xfrm>
            <a:off x="809150" y="1206557"/>
            <a:ext cx="7955280" cy="4878259"/>
          </a:xfrm>
          <a:prstGeom prst="rect">
            <a:avLst/>
          </a:prstGeom>
          <a:noFill/>
        </p:spPr>
        <p:txBody>
          <a:bodyPr wrap="square" rtlCol="0">
            <a:spAutoFit/>
          </a:bodyPr>
          <a:lstStyle/>
          <a:p>
            <a:pPr marL="0" lvl="1">
              <a:spcBef>
                <a:spcPct val="20000"/>
              </a:spcBef>
              <a:spcAft>
                <a:spcPts val="600"/>
              </a:spcAft>
            </a:pPr>
            <a:r>
              <a:rPr lang="en-US" sz="2800" b="1" u="sng" dirty="0">
                <a:solidFill>
                  <a:srgbClr val="1D5F76"/>
                </a:solidFill>
              </a:rPr>
              <a:t>Starting Current Ratio Currently &lt; 1</a:t>
            </a:r>
          </a:p>
          <a:p>
            <a:pPr marL="342900" lvl="1" indent="-342900">
              <a:spcBef>
                <a:spcPct val="20000"/>
              </a:spcBef>
              <a:spcAft>
                <a:spcPts val="600"/>
              </a:spcAft>
              <a:buFont typeface="Arial"/>
              <a:buChar char="•"/>
            </a:pPr>
            <a:r>
              <a:rPr lang="en-US" sz="2000" dirty="0">
                <a:solidFill>
                  <a:srgbClr val="1D5F76"/>
                </a:solidFill>
              </a:rPr>
              <a:t>Current Ratio = $3 million/$4 million = </a:t>
            </a:r>
            <a:r>
              <a:rPr lang="en-US" sz="2000" b="1" dirty="0">
                <a:solidFill>
                  <a:srgbClr val="FF0000"/>
                </a:solidFill>
              </a:rPr>
              <a:t>0.75</a:t>
            </a:r>
            <a:r>
              <a:rPr lang="en-US" sz="2000" dirty="0">
                <a:solidFill>
                  <a:srgbClr val="1D5F76"/>
                </a:solidFill>
              </a:rPr>
              <a:t>. However, debt covenant requires minimum current ratio &gt; 0.75.</a:t>
            </a:r>
          </a:p>
          <a:p>
            <a:pPr marL="342900" lvl="1" indent="-342900">
              <a:spcBef>
                <a:spcPct val="20000"/>
              </a:spcBef>
              <a:spcAft>
                <a:spcPts val="600"/>
              </a:spcAft>
              <a:buFont typeface="Arial"/>
              <a:buChar char="•"/>
            </a:pPr>
            <a:r>
              <a:rPr lang="en-US" sz="2000" dirty="0">
                <a:solidFill>
                  <a:srgbClr val="1D5F76"/>
                </a:solidFill>
              </a:rPr>
              <a:t>Impact of receipt of $1 million of goods that is delayed until early January:</a:t>
            </a:r>
          </a:p>
          <a:p>
            <a:pPr marL="742950" lvl="1" indent="-285750">
              <a:spcBef>
                <a:spcPct val="20000"/>
              </a:spcBef>
              <a:spcAft>
                <a:spcPts val="600"/>
              </a:spcAft>
              <a:buSzPct val="50000"/>
              <a:buFont typeface="Wingdings" charset="2"/>
              <a:buChar char="q"/>
            </a:pPr>
            <a:r>
              <a:rPr lang="en-US" sz="2000" dirty="0">
                <a:solidFill>
                  <a:srgbClr val="1D5F76"/>
                </a:solidFill>
              </a:rPr>
              <a:t>Inventory and accounts payable both lower by $1 million</a:t>
            </a:r>
          </a:p>
          <a:p>
            <a:pPr marL="742950" lvl="1" indent="-285750">
              <a:spcBef>
                <a:spcPct val="20000"/>
              </a:spcBef>
              <a:spcAft>
                <a:spcPts val="600"/>
              </a:spcAft>
              <a:buSzPct val="50000"/>
              <a:buFont typeface="Wingdings" charset="2"/>
              <a:buChar char="q"/>
            </a:pPr>
            <a:r>
              <a:rPr lang="en-US" sz="2000" dirty="0">
                <a:solidFill>
                  <a:srgbClr val="1D5F76"/>
                </a:solidFill>
              </a:rPr>
              <a:t>Current ratio = $2 million/$3 million) = 0.67. </a:t>
            </a:r>
            <a:r>
              <a:rPr lang="en-US" sz="2000" b="1" dirty="0">
                <a:solidFill>
                  <a:srgbClr val="1D5F76"/>
                </a:solidFill>
              </a:rPr>
              <a:t>Debt covenant requirement is not met.</a:t>
            </a:r>
          </a:p>
          <a:p>
            <a:pPr marL="342900" lvl="1" indent="-342900">
              <a:spcBef>
                <a:spcPct val="20000"/>
              </a:spcBef>
              <a:spcAft>
                <a:spcPts val="600"/>
              </a:spcAft>
              <a:buFont typeface="Arial"/>
              <a:buChar char="•"/>
            </a:pPr>
            <a:r>
              <a:rPr lang="en-US" sz="2000" dirty="0">
                <a:solidFill>
                  <a:srgbClr val="1D5F76"/>
                </a:solidFill>
              </a:rPr>
              <a:t>Impact of purchase $1 million in additional inventory on credit:</a:t>
            </a:r>
          </a:p>
          <a:p>
            <a:pPr marL="742950" lvl="1" indent="-285750">
              <a:spcBef>
                <a:spcPct val="20000"/>
              </a:spcBef>
              <a:spcAft>
                <a:spcPts val="600"/>
              </a:spcAft>
              <a:buSzPct val="50000"/>
              <a:buFont typeface="Wingdings" charset="2"/>
              <a:buChar char="q"/>
            </a:pPr>
            <a:r>
              <a:rPr lang="en-US" sz="2000" dirty="0">
                <a:solidFill>
                  <a:srgbClr val="1D5F76"/>
                </a:solidFill>
              </a:rPr>
              <a:t>Inventory and accounts payable both higher by $1 million</a:t>
            </a:r>
          </a:p>
          <a:p>
            <a:pPr marL="742950" lvl="1" indent="-285750">
              <a:spcBef>
                <a:spcPct val="20000"/>
              </a:spcBef>
              <a:spcAft>
                <a:spcPts val="600"/>
              </a:spcAft>
              <a:buSzPct val="50000"/>
              <a:buFont typeface="Wingdings" charset="2"/>
              <a:buChar char="q"/>
            </a:pPr>
            <a:r>
              <a:rPr lang="en-US" sz="2000" dirty="0">
                <a:solidFill>
                  <a:srgbClr val="1D5F76"/>
                </a:solidFill>
              </a:rPr>
              <a:t>Current ratio = $4 million/$5 million) = 0.80. </a:t>
            </a:r>
            <a:r>
              <a:rPr lang="en-US" sz="2000" b="1" dirty="0">
                <a:solidFill>
                  <a:srgbClr val="1D5F76"/>
                </a:solidFill>
              </a:rPr>
              <a:t>Debt covenant requirement is met.</a:t>
            </a:r>
          </a:p>
        </p:txBody>
      </p:sp>
    </p:spTree>
    <p:extLst>
      <p:ext uri="{BB962C8B-B14F-4D97-AF65-F5344CB8AC3E}">
        <p14:creationId xmlns:p14="http://schemas.microsoft.com/office/powerpoint/2010/main" val="9639664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End of Chapter 8</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7" name="Slide Number Placeholder 6"/>
          <p:cNvSpPr>
            <a:spLocks noGrp="1"/>
          </p:cNvSpPr>
          <p:nvPr>
            <p:ph type="sldNum" sz="quarter" idx="12"/>
          </p:nvPr>
        </p:nvSpPr>
        <p:spPr/>
        <p:txBody>
          <a:bodyPr/>
          <a:lstStyle/>
          <a:p>
            <a:r>
              <a:rPr lang="en-US" dirty="0"/>
              <a:t>8-</a:t>
            </a:r>
            <a:fld id="{8A048DD7-39B4-434B-ACE7-68CA5B147A05}" type="slidenum">
              <a:rPr lang="en-US" smtClean="0"/>
              <a:t>69</a:t>
            </a:fld>
            <a:endParaRPr lang="en-US" dirty="0"/>
          </a:p>
        </p:txBody>
      </p:sp>
    </p:spTree>
    <p:extLst>
      <p:ext uri="{BB962C8B-B14F-4D97-AF65-F5344CB8AC3E}">
        <p14:creationId xmlns:p14="http://schemas.microsoft.com/office/powerpoint/2010/main" val="3702396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822960"/>
            <a:ext cx="8229600" cy="1143000"/>
          </a:xfrm>
        </p:spPr>
        <p:txBody>
          <a:bodyPr/>
          <a:lstStyle/>
          <a:p>
            <a:r>
              <a:rPr lang="en-US" dirty="0"/>
              <a:t>Current Liabilities Section for Southwest Airlines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8183935"/>
              </p:ext>
            </p:extLst>
          </p:nvPr>
        </p:nvGraphicFramePr>
        <p:xfrm>
          <a:off x="812788" y="1787769"/>
          <a:ext cx="7407287" cy="2860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6" name="Slide Number Placeholder 5"/>
          <p:cNvSpPr>
            <a:spLocks noGrp="1"/>
          </p:cNvSpPr>
          <p:nvPr>
            <p:ph type="sldNum" sz="quarter" idx="12"/>
          </p:nvPr>
        </p:nvSpPr>
        <p:spPr/>
        <p:txBody>
          <a:bodyPr/>
          <a:lstStyle/>
          <a:p>
            <a:r>
              <a:rPr lang="en-US" dirty="0"/>
              <a:t>8-</a:t>
            </a:r>
            <a:fld id="{8A048DD7-39B4-434B-ACE7-68CA5B147A05}" type="slidenum">
              <a:rPr lang="en-US" smtClean="0"/>
              <a:t>7</a:t>
            </a:fld>
            <a:endParaRPr lang="en-US" dirty="0"/>
          </a:p>
        </p:txBody>
      </p:sp>
      <p:sp>
        <p:nvSpPr>
          <p:cNvPr id="9" name="Rectangle 8"/>
          <p:cNvSpPr/>
          <p:nvPr/>
        </p:nvSpPr>
        <p:spPr>
          <a:xfrm>
            <a:off x="835025" y="350155"/>
            <a:ext cx="2703384" cy="584776"/>
          </a:xfrm>
          <a:prstGeom prst="rect">
            <a:avLst/>
          </a:prstGeom>
        </p:spPr>
        <p:txBody>
          <a:bodyPr wrap="none">
            <a:spAutoFit/>
          </a:bodyPr>
          <a:lstStyle/>
          <a:p>
            <a:r>
              <a:rPr lang="en-US" sz="3200" dirty="0">
                <a:solidFill>
                  <a:schemeClr val="accent5">
                    <a:lumMod val="75000"/>
                  </a:schemeClr>
                </a:solidFill>
              </a:rPr>
              <a:t>Illustration 8–2</a:t>
            </a:r>
          </a:p>
        </p:txBody>
      </p:sp>
      <p:sp>
        <p:nvSpPr>
          <p:cNvPr id="8" name="Rectangle 7"/>
          <p:cNvSpPr/>
          <p:nvPr/>
        </p:nvSpPr>
        <p:spPr>
          <a:xfrm>
            <a:off x="1510772" y="3391214"/>
            <a:ext cx="6535729" cy="2103120"/>
          </a:xfrm>
          <a:prstGeom prst="rect">
            <a:avLst/>
          </a:prstGeom>
          <a:solidFill>
            <a:srgbClr val="D3EDF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510772" y="2463169"/>
            <a:ext cx="6535729" cy="928046"/>
          </a:xfrm>
          <a:prstGeom prst="round2SameRect">
            <a:avLst>
              <a:gd name="adj1" fmla="val 28486"/>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1" name="TextBox 10"/>
          <p:cNvSpPr txBox="1"/>
          <p:nvPr/>
        </p:nvSpPr>
        <p:spPr>
          <a:xfrm>
            <a:off x="2595767" y="2467884"/>
            <a:ext cx="4013963" cy="923330"/>
          </a:xfrm>
          <a:prstGeom prst="rect">
            <a:avLst/>
          </a:prstGeom>
          <a:noFill/>
        </p:spPr>
        <p:txBody>
          <a:bodyPr wrap="square" rtlCol="0">
            <a:spAutoFit/>
          </a:bodyPr>
          <a:lstStyle/>
          <a:p>
            <a:pPr algn="ctr"/>
            <a:r>
              <a:rPr lang="en-US" b="1" dirty="0">
                <a:solidFill>
                  <a:schemeClr val="bg1"/>
                </a:solidFill>
              </a:rPr>
              <a:t>SOUTHWEST AIRLINES</a:t>
            </a:r>
          </a:p>
          <a:p>
            <a:pPr algn="ctr"/>
            <a:r>
              <a:rPr lang="en-US" b="1" dirty="0">
                <a:solidFill>
                  <a:schemeClr val="bg1"/>
                </a:solidFill>
              </a:rPr>
              <a:t>Balance Sheet (partial) </a:t>
            </a:r>
          </a:p>
          <a:p>
            <a:pPr algn="ctr"/>
            <a:r>
              <a:rPr lang="en-US" dirty="0">
                <a:solidFill>
                  <a:schemeClr val="bg1"/>
                </a:solidFill>
              </a:rPr>
              <a:t>($ in millions)</a:t>
            </a:r>
          </a:p>
        </p:txBody>
      </p:sp>
      <p:sp>
        <p:nvSpPr>
          <p:cNvPr id="12" name="TextBox 11"/>
          <p:cNvSpPr txBox="1"/>
          <p:nvPr/>
        </p:nvSpPr>
        <p:spPr>
          <a:xfrm>
            <a:off x="1855688" y="3472200"/>
            <a:ext cx="6277600" cy="2031325"/>
          </a:xfrm>
          <a:prstGeom prst="rect">
            <a:avLst/>
          </a:prstGeom>
          <a:noFill/>
        </p:spPr>
        <p:txBody>
          <a:bodyPr wrap="square" rtlCol="0">
            <a:spAutoFit/>
          </a:bodyPr>
          <a:lstStyle/>
          <a:p>
            <a:pPr>
              <a:tabLst>
                <a:tab pos="3775075" algn="r"/>
              </a:tabLst>
            </a:pPr>
            <a:r>
              <a:rPr lang="en-US" dirty="0">
                <a:solidFill>
                  <a:srgbClr val="221E1F"/>
                </a:solidFill>
              </a:rPr>
              <a:t>Current liabilities:</a:t>
            </a:r>
          </a:p>
          <a:p>
            <a:pPr>
              <a:tabLst>
                <a:tab pos="3775075" algn="r"/>
              </a:tabLst>
            </a:pPr>
            <a:r>
              <a:rPr lang="en-US" dirty="0">
                <a:solidFill>
                  <a:srgbClr val="221E1F"/>
                </a:solidFill>
              </a:rPr>
              <a:t>   Accounts payable				$1,574    </a:t>
            </a:r>
          </a:p>
          <a:p>
            <a:pPr>
              <a:tabLst>
                <a:tab pos="3775075" algn="r"/>
              </a:tabLst>
            </a:pPr>
            <a:r>
              <a:rPr lang="en-US" dirty="0">
                <a:solidFill>
                  <a:srgbClr val="221E1F"/>
                </a:solidFill>
              </a:rPr>
              <a:t>   Accrued liabilities				  1,749</a:t>
            </a:r>
          </a:p>
          <a:p>
            <a:pPr>
              <a:tabLst>
                <a:tab pos="3775075" algn="r"/>
              </a:tabLst>
            </a:pPr>
            <a:r>
              <a:rPr lang="en-US" dirty="0">
                <a:solidFill>
                  <a:srgbClr val="221E1F"/>
                </a:solidFill>
              </a:rPr>
              <a:t>   Current operating lease liabilities				     353</a:t>
            </a:r>
          </a:p>
          <a:p>
            <a:pPr>
              <a:tabLst>
                <a:tab pos="3775075" algn="r"/>
              </a:tabLst>
            </a:pPr>
            <a:r>
              <a:rPr lang="en-US" dirty="0">
                <a:solidFill>
                  <a:srgbClr val="221E1F"/>
                </a:solidFill>
              </a:rPr>
              <a:t>   Air traffic liability				  4,457</a:t>
            </a:r>
          </a:p>
          <a:p>
            <a:pPr>
              <a:tabLst>
                <a:tab pos="3775075" algn="r"/>
              </a:tabLst>
            </a:pPr>
            <a:r>
              <a:rPr lang="en-US" dirty="0">
                <a:solidFill>
                  <a:srgbClr val="221E1F"/>
                </a:solidFill>
              </a:rPr>
              <a:t>   Current maturities of long-term debt				</a:t>
            </a:r>
            <a:r>
              <a:rPr lang="en-US" u="sng" dirty="0">
                <a:solidFill>
                  <a:srgbClr val="221E1F"/>
                </a:solidFill>
              </a:rPr>
              <a:t>     819</a:t>
            </a:r>
          </a:p>
          <a:p>
            <a:pPr>
              <a:tabLst>
                <a:tab pos="3775075" algn="r"/>
              </a:tabLst>
            </a:pPr>
            <a:r>
              <a:rPr lang="en-US" dirty="0">
                <a:solidFill>
                  <a:srgbClr val="221E1F"/>
                </a:solidFill>
              </a:rPr>
              <a:t>      Total current liabilities			         </a:t>
            </a:r>
            <a:r>
              <a:rPr lang="en-US" u="dbl" dirty="0">
                <a:solidFill>
                  <a:srgbClr val="221E1F"/>
                </a:solidFill>
              </a:rPr>
              <a:t>$8,952</a:t>
            </a:r>
          </a:p>
        </p:txBody>
      </p:sp>
    </p:spTree>
    <p:extLst>
      <p:ext uri="{BB962C8B-B14F-4D97-AF65-F5344CB8AC3E}">
        <p14:creationId xmlns:p14="http://schemas.microsoft.com/office/powerpoint/2010/main" val="2871377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406640" cy="4432716"/>
          </a:xfrm>
        </p:spPr>
        <p:txBody>
          <a:bodyPr>
            <a:normAutofit/>
          </a:bodyPr>
          <a:lstStyle/>
          <a:p>
            <a:pPr marL="0" indent="0">
              <a:buNone/>
            </a:pPr>
            <a:r>
              <a:rPr lang="en-US" dirty="0"/>
              <a:t>Which of the following is typically considered a current liability?</a:t>
            </a:r>
          </a:p>
          <a:p>
            <a:pPr>
              <a:buAutoNum type="alphaLcPeriod"/>
            </a:pPr>
            <a:r>
              <a:rPr lang="en-US" dirty="0"/>
              <a:t>Salaries payable</a:t>
            </a:r>
          </a:p>
          <a:p>
            <a:pPr>
              <a:buAutoNum type="alphaLcPeriod"/>
            </a:pPr>
            <a:r>
              <a:rPr lang="en-US" dirty="0"/>
              <a:t>Prepaid insurance</a:t>
            </a:r>
          </a:p>
          <a:p>
            <a:pPr>
              <a:buAutoNum type="alphaLcPeriod" startAt="3"/>
            </a:pPr>
            <a:r>
              <a:rPr lang="en-US" dirty="0"/>
              <a:t>Mortgage payable due in 30 years</a:t>
            </a:r>
          </a:p>
          <a:p>
            <a:pPr>
              <a:buAutoNum type="alphaLcPeriod" startAt="3"/>
            </a:pPr>
            <a:r>
              <a:rPr lang="en-US" dirty="0"/>
              <a:t>Accounts receivable</a:t>
            </a:r>
          </a:p>
        </p:txBody>
      </p:sp>
      <p:sp>
        <p:nvSpPr>
          <p:cNvPr id="4" name="Title 3"/>
          <p:cNvSpPr>
            <a:spLocks noGrp="1"/>
          </p:cNvSpPr>
          <p:nvPr>
            <p:ph type="title"/>
          </p:nvPr>
        </p:nvSpPr>
        <p:spPr>
          <a:xfrm>
            <a:off x="936943" y="394158"/>
            <a:ext cx="7922577" cy="799257"/>
          </a:xfrm>
        </p:spPr>
        <p:txBody>
          <a:bodyPr/>
          <a:lstStyle/>
          <a:p>
            <a:r>
              <a:rPr lang="en-US" dirty="0"/>
              <a:t>Concept Check 8–1</a:t>
            </a:r>
          </a:p>
        </p:txBody>
      </p:sp>
      <p:sp>
        <p:nvSpPr>
          <p:cNvPr id="6" name="Oval 5"/>
          <p:cNvSpPr/>
          <p:nvPr/>
        </p:nvSpPr>
        <p:spPr bwMode="auto">
          <a:xfrm>
            <a:off x="856512" y="2378482"/>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80777" y="4699823"/>
            <a:ext cx="7406640" cy="1569660"/>
          </a:xfrm>
          <a:prstGeom prst="rect">
            <a:avLst/>
          </a:prstGeom>
          <a:solidFill>
            <a:srgbClr val="FFFFD1"/>
          </a:solidFill>
          <a:ln w="6350">
            <a:solidFill>
              <a:schemeClr val="tx1"/>
            </a:solidFill>
          </a:ln>
        </p:spPr>
        <p:txBody>
          <a:bodyPr wrap="square" rtlCol="0">
            <a:spAutoFit/>
          </a:bodyPr>
          <a:lstStyle/>
          <a:p>
            <a:r>
              <a:rPr lang="en-US" sz="2400" dirty="0"/>
              <a:t>Current liabilities are payable within one year. Salaries payable are generally paid in less than a year. Prepaid insurance and accounts receivable are assets, and the mortgage payable due in 30 years is a long-term liability.</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9" name="Slide Number Placeholder 8"/>
          <p:cNvSpPr>
            <a:spLocks noGrp="1"/>
          </p:cNvSpPr>
          <p:nvPr>
            <p:ph type="sldNum" sz="quarter" idx="12"/>
          </p:nvPr>
        </p:nvSpPr>
        <p:spPr/>
        <p:txBody>
          <a:bodyPr/>
          <a:lstStyle/>
          <a:p>
            <a:r>
              <a:rPr lang="en-US" dirty="0"/>
              <a:t>8-</a:t>
            </a:r>
            <a:fld id="{8A048DD7-39B4-434B-ACE7-68CA5B147A05}" type="slidenum">
              <a:rPr lang="en-US" smtClean="0"/>
              <a:t>8</a:t>
            </a:fld>
            <a:endParaRPr lang="en-US" dirty="0"/>
          </a:p>
        </p:txBody>
      </p:sp>
    </p:spTree>
    <p:extLst>
      <p:ext uri="{BB962C8B-B14F-4D97-AF65-F5344CB8AC3E}">
        <p14:creationId xmlns:p14="http://schemas.microsoft.com/office/powerpoint/2010/main" val="198733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80160"/>
            <a:ext cx="7955280" cy="4525963"/>
          </a:xfrm>
        </p:spPr>
        <p:txBody>
          <a:bodyPr>
            <a:normAutofit/>
          </a:bodyPr>
          <a:lstStyle/>
          <a:p>
            <a:pPr marL="0" indent="0">
              <a:buNone/>
            </a:pPr>
            <a:r>
              <a:rPr lang="en-US" dirty="0"/>
              <a:t>In most cases, current liabilities are payable within one year from the balance sheet date, and long-term liabilities are payable in more than one year.</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of McGraw-Hill. </a:t>
            </a:r>
          </a:p>
        </p:txBody>
      </p:sp>
      <p:sp>
        <p:nvSpPr>
          <p:cNvPr id="5" name="Slide Number Placeholder 4"/>
          <p:cNvSpPr>
            <a:spLocks noGrp="1"/>
          </p:cNvSpPr>
          <p:nvPr>
            <p:ph type="sldNum" sz="quarter" idx="12"/>
          </p:nvPr>
        </p:nvSpPr>
        <p:spPr/>
        <p:txBody>
          <a:bodyPr/>
          <a:lstStyle/>
          <a:p>
            <a:r>
              <a:rPr lang="en-US" dirty="0"/>
              <a:t>8-</a:t>
            </a:r>
            <a:fld id="{8A048DD7-39B4-434B-ACE7-68CA5B147A05}" type="slidenum">
              <a:rPr lang="en-US" smtClean="0"/>
              <a:t>9</a:t>
            </a:fld>
            <a:endParaRPr lang="en-US" dirty="0"/>
          </a:p>
        </p:txBody>
      </p:sp>
    </p:spTree>
    <p:extLst>
      <p:ext uri="{BB962C8B-B14F-4D97-AF65-F5344CB8AC3E}">
        <p14:creationId xmlns:p14="http://schemas.microsoft.com/office/powerpoint/2010/main" val="3453839542"/>
      </p:ext>
    </p:extLst>
  </p:cSld>
  <p:clrMapOvr>
    <a:masterClrMapping/>
  </p:clrMapOvr>
</p:sld>
</file>

<file path=ppt/theme/theme1.xml><?xml version="1.0" encoding="utf-8"?>
<a:theme xmlns:a="http://schemas.openxmlformats.org/drawingml/2006/main" name="Spiceland4e_9_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Spiceland4e_9_10.potx</Template>
  <TotalTime>21689</TotalTime>
  <Words>12659</Words>
  <Application>Microsoft Office PowerPoint</Application>
  <PresentationFormat>On-screen Show (4:3)</PresentationFormat>
  <Paragraphs>954</Paragraphs>
  <Slides>69</Slides>
  <Notes>69</Notes>
  <HiddenSlides>34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69</vt:i4>
      </vt:variant>
    </vt:vector>
  </HeadingPairs>
  <TitlesOfParts>
    <vt:vector size="79" baseType="lpstr">
      <vt:lpstr>Avenir LT Std 35 Light</vt:lpstr>
      <vt:lpstr>Avenir LT Std 45 Book</vt:lpstr>
      <vt:lpstr>Avenir LT Std 55 Roman</vt:lpstr>
      <vt:lpstr>Avenir LT Std 65 Medium</vt:lpstr>
      <vt:lpstr>Myriad Pro</vt:lpstr>
      <vt:lpstr>Arial</vt:lpstr>
      <vt:lpstr>Calibri</vt:lpstr>
      <vt:lpstr>Tahoma</vt:lpstr>
      <vt:lpstr>Wingdings</vt:lpstr>
      <vt:lpstr>Spiceland4e_9_10</vt:lpstr>
      <vt:lpstr>Current Liabilities</vt:lpstr>
      <vt:lpstr>PART A</vt:lpstr>
      <vt:lpstr>Learning Objective 1</vt:lpstr>
      <vt:lpstr>Liabilities</vt:lpstr>
      <vt:lpstr>Current vs. Long-Term Liabilities</vt:lpstr>
      <vt:lpstr>Risk Factors of United Airlines</vt:lpstr>
      <vt:lpstr>Current Liabilities Section for Southwest Airlines</vt:lpstr>
      <vt:lpstr>Concept Check 8–1</vt:lpstr>
      <vt:lpstr>Key Point</vt:lpstr>
      <vt:lpstr>Learning Objective 2</vt:lpstr>
      <vt:lpstr>Notes Payable</vt:lpstr>
      <vt:lpstr>Recording Notes Payable</vt:lpstr>
      <vt:lpstr>Recording Interest Payable</vt:lpstr>
      <vt:lpstr>Common Mistake</vt:lpstr>
      <vt:lpstr>Recording Repayment of Notes Payable</vt:lpstr>
      <vt:lpstr>Key Point</vt:lpstr>
      <vt:lpstr>Concept Check 8–2</vt:lpstr>
      <vt:lpstr>Line of Credit &amp; Commercial Paper</vt:lpstr>
      <vt:lpstr>Key Point</vt:lpstr>
      <vt:lpstr>Accounts Payable</vt:lpstr>
      <vt:lpstr>Learning Objective 3</vt:lpstr>
      <vt:lpstr>Payroll Costs for Employees and Employers</vt:lpstr>
      <vt:lpstr>Employee Costs</vt:lpstr>
      <vt:lpstr>Employer Costs</vt:lpstr>
      <vt:lpstr>Common Mistake</vt:lpstr>
      <vt:lpstr>Payroll Example, Hawaiian Travel Agency</vt:lpstr>
      <vt:lpstr>Recording Employer-Provided Fringe Benefits</vt:lpstr>
      <vt:lpstr>Recording Employer Payroll Taxes </vt:lpstr>
      <vt:lpstr>Key Point</vt:lpstr>
      <vt:lpstr>Concept Check 8–3</vt:lpstr>
      <vt:lpstr>Learning Objective 4</vt:lpstr>
      <vt:lpstr>Other Current Liabilities</vt:lpstr>
      <vt:lpstr>Revenue Recognition Policy of United Airlines</vt:lpstr>
      <vt:lpstr>Deferred Revenues</vt:lpstr>
      <vt:lpstr>Common Mistake</vt:lpstr>
      <vt:lpstr>Sales Tax Payable</vt:lpstr>
      <vt:lpstr>Key Point</vt:lpstr>
      <vt:lpstr>Current Portion of Long-Term Debt</vt:lpstr>
      <vt:lpstr>Current Portion of Long-Term Debt</vt:lpstr>
      <vt:lpstr>Current Portion of Long-Term Debt</vt:lpstr>
      <vt:lpstr>Key Point</vt:lpstr>
      <vt:lpstr>Concept Check 8–5</vt:lpstr>
      <vt:lpstr>PART B</vt:lpstr>
      <vt:lpstr>Learning Objective 5</vt:lpstr>
      <vt:lpstr>Contingent Liabilities</vt:lpstr>
      <vt:lpstr>Criteria for Reporting a Contingent Liability</vt:lpstr>
      <vt:lpstr>Accounting Treatment of Contingent Liabilities</vt:lpstr>
      <vt:lpstr>Disclosure of Contingencies by United Airlines</vt:lpstr>
      <vt:lpstr>Warranties</vt:lpstr>
      <vt:lpstr>Accounting for Warranties</vt:lpstr>
      <vt:lpstr>Concept Check 8–6</vt:lpstr>
      <vt:lpstr>Concept Check 8–7</vt:lpstr>
      <vt:lpstr>Common Mistake</vt:lpstr>
      <vt:lpstr>Contingent Gains</vt:lpstr>
      <vt:lpstr>Key Point</vt:lpstr>
      <vt:lpstr>ANALYSIS</vt:lpstr>
      <vt:lpstr>Learning Objective 6</vt:lpstr>
      <vt:lpstr>Liquidity Analysis</vt:lpstr>
      <vt:lpstr>Working Capital</vt:lpstr>
      <vt:lpstr>Current Ratio</vt:lpstr>
      <vt:lpstr>Acid-Test Ratio</vt:lpstr>
      <vt:lpstr>Key Point</vt:lpstr>
      <vt:lpstr>Common Mistake</vt:lpstr>
      <vt:lpstr>Concept Check 8–8</vt:lpstr>
      <vt:lpstr>Illustration 8–10  Effect of Various Changes on the Liquidity Ratios</vt:lpstr>
      <vt:lpstr>Liquidity Management</vt:lpstr>
      <vt:lpstr>Liquidity Management Example #1</vt:lpstr>
      <vt:lpstr>Liquidity Management Example #2</vt:lpstr>
      <vt:lpstr>End of Chapter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dc:title>
  <dc:creator>Tippy McIntosh</dc:creator>
  <cp:lastModifiedBy>Prof. LOPATTA Kerstin Gisel</cp:lastModifiedBy>
  <cp:revision>568</cp:revision>
  <cp:lastPrinted>2021-03-03T21:09:34Z</cp:lastPrinted>
  <dcterms:created xsi:type="dcterms:W3CDTF">2015-07-01T20:34:59Z</dcterms:created>
  <dcterms:modified xsi:type="dcterms:W3CDTF">2022-04-02T03:49:48Z</dcterms:modified>
</cp:coreProperties>
</file>