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handoutMasterIdLst>
    <p:handoutMasterId r:id="rId88"/>
  </p:handoutMasterIdLst>
  <p:sldIdLst>
    <p:sldId id="256" r:id="rId2"/>
    <p:sldId id="344" r:id="rId3"/>
    <p:sldId id="261" r:id="rId4"/>
    <p:sldId id="262" r:id="rId5"/>
    <p:sldId id="265" r:id="rId6"/>
    <p:sldId id="264" r:id="rId7"/>
    <p:sldId id="266" r:id="rId8"/>
    <p:sldId id="352" r:id="rId9"/>
    <p:sldId id="267" r:id="rId10"/>
    <p:sldId id="268" r:id="rId11"/>
    <p:sldId id="269" r:id="rId12"/>
    <p:sldId id="309" r:id="rId13"/>
    <p:sldId id="310" r:id="rId14"/>
    <p:sldId id="270" r:id="rId15"/>
    <p:sldId id="311" r:id="rId16"/>
    <p:sldId id="271" r:id="rId17"/>
    <p:sldId id="273" r:id="rId18"/>
    <p:sldId id="312" r:id="rId19"/>
    <p:sldId id="274" r:id="rId20"/>
    <p:sldId id="345" r:id="rId21"/>
    <p:sldId id="315" r:id="rId22"/>
    <p:sldId id="275" r:id="rId23"/>
    <p:sldId id="354" r:id="rId24"/>
    <p:sldId id="347" r:id="rId25"/>
    <p:sldId id="353" r:id="rId26"/>
    <p:sldId id="278" r:id="rId27"/>
    <p:sldId id="277" r:id="rId28"/>
    <p:sldId id="340" r:id="rId29"/>
    <p:sldId id="313" r:id="rId30"/>
    <p:sldId id="316" r:id="rId31"/>
    <p:sldId id="281" r:id="rId32"/>
    <p:sldId id="314" r:id="rId33"/>
    <p:sldId id="282" r:id="rId34"/>
    <p:sldId id="355" r:id="rId35"/>
    <p:sldId id="318" r:id="rId36"/>
    <p:sldId id="283" r:id="rId37"/>
    <p:sldId id="284" r:id="rId38"/>
    <p:sldId id="317" r:id="rId39"/>
    <p:sldId id="286" r:id="rId40"/>
    <p:sldId id="287" r:id="rId41"/>
    <p:sldId id="319" r:id="rId42"/>
    <p:sldId id="320" r:id="rId43"/>
    <p:sldId id="288" r:id="rId44"/>
    <p:sldId id="289" r:id="rId45"/>
    <p:sldId id="290" r:id="rId46"/>
    <p:sldId id="321" r:id="rId47"/>
    <p:sldId id="341" r:id="rId48"/>
    <p:sldId id="356" r:id="rId49"/>
    <p:sldId id="291" r:id="rId50"/>
    <p:sldId id="323" r:id="rId51"/>
    <p:sldId id="322" r:id="rId52"/>
    <p:sldId id="357" r:id="rId53"/>
    <p:sldId id="292" r:id="rId54"/>
    <p:sldId id="324" r:id="rId55"/>
    <p:sldId id="325" r:id="rId56"/>
    <p:sldId id="293" r:id="rId57"/>
    <p:sldId id="294" r:id="rId58"/>
    <p:sldId id="358" r:id="rId59"/>
    <p:sldId id="295" r:id="rId60"/>
    <p:sldId id="348" r:id="rId61"/>
    <p:sldId id="328" r:id="rId62"/>
    <p:sldId id="329" r:id="rId63"/>
    <p:sldId id="349" r:id="rId64"/>
    <p:sldId id="330" r:id="rId65"/>
    <p:sldId id="331" r:id="rId66"/>
    <p:sldId id="297" r:id="rId67"/>
    <p:sldId id="298" r:id="rId68"/>
    <p:sldId id="351" r:id="rId69"/>
    <p:sldId id="301" r:id="rId70"/>
    <p:sldId id="332" r:id="rId71"/>
    <p:sldId id="350" r:id="rId72"/>
    <p:sldId id="333" r:id="rId73"/>
    <p:sldId id="359" r:id="rId74"/>
    <p:sldId id="302" r:id="rId75"/>
    <p:sldId id="303" r:id="rId76"/>
    <p:sldId id="334" r:id="rId77"/>
    <p:sldId id="335" r:id="rId78"/>
    <p:sldId id="343" r:id="rId79"/>
    <p:sldId id="336" r:id="rId80"/>
    <p:sldId id="305" r:id="rId81"/>
    <p:sldId id="306" r:id="rId82"/>
    <p:sldId id="337" r:id="rId83"/>
    <p:sldId id="338" r:id="rId84"/>
    <p:sldId id="339" r:id="rId85"/>
    <p:sldId id="307" r:id="rId86"/>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056">
          <p15:clr>
            <a:srgbClr val="A4A3A4"/>
          </p15:clr>
        </p15:guide>
        <p15:guide id="4" pos="211">
          <p15:clr>
            <a:srgbClr val="A4A3A4"/>
          </p15:clr>
        </p15:guide>
        <p15:guide id="5" orient="horz" pos="4231">
          <p15:clr>
            <a:srgbClr val="A4A3A4"/>
          </p15:clr>
        </p15:guide>
        <p15:guide id="6" orient="horz" pos="4242">
          <p15:clr>
            <a:srgbClr val="A4A3A4"/>
          </p15:clr>
        </p15:guide>
        <p15:guide id="7" pos="2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eannie" initials="JMF" lastIdx="1" clrIdx="6">
    <p:extLst>
      <p:ext uri="{19B8F6BF-5375-455C-9EA6-DF929625EA0E}">
        <p15:presenceInfo xmlns:p15="http://schemas.microsoft.com/office/powerpoint/2012/main" userId="Jeannie" providerId="None"/>
      </p:ext>
    </p:extLst>
  </p:cmAuthor>
  <p:cmAuthor id="1" name="Christina" initials="C" lastIdx="2" clrIdx="0"/>
  <p:cmAuthor id="8" name="Helen Roybark" initials="HR" lastIdx="27" clrIdx="7">
    <p:extLst>
      <p:ext uri="{19B8F6BF-5375-455C-9EA6-DF929625EA0E}">
        <p15:presenceInfo xmlns:p15="http://schemas.microsoft.com/office/powerpoint/2012/main" userId="52e54960d59d8016" providerId="Windows Live"/>
      </p:ext>
    </p:extLst>
  </p:cmAuthor>
  <p:cmAuthor id="2" name="Colton Gigot" initials="CG" lastIdx="13" clrIdx="1"/>
  <p:cmAuthor id="3" name="Barb Muller" initials="BM" lastIdx="67" clrIdx="2"/>
  <p:cmAuthor id="4" name="Christina S" initials="CS" lastIdx="1" clrIdx="3"/>
  <p:cmAuthor id="5" name="Teresa Anderson" initials="TA" lastIdx="3" clrIdx="4"/>
  <p:cmAuthor id="6" name="Evan Richards" initials="ER"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485925"/>
    <a:srgbClr val="E6E9DF"/>
    <a:srgbClr val="005024"/>
    <a:srgbClr val="FFFFCC"/>
    <a:srgbClr val="586D2D"/>
    <a:srgbClr val="98CB95"/>
    <a:srgbClr val="8BA4DD"/>
    <a:srgbClr val="F7994B"/>
    <a:srgbClr val="F9B6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1" autoAdjust="0"/>
    <p:restoredTop sz="72923" autoAdjust="0"/>
  </p:normalViewPr>
  <p:slideViewPr>
    <p:cSldViewPr snapToGrid="0" snapToObjects="1">
      <p:cViewPr varScale="1">
        <p:scale>
          <a:sx n="83" d="100"/>
          <a:sy n="83" d="100"/>
        </p:scale>
        <p:origin x="2280" y="90"/>
      </p:cViewPr>
      <p:guideLst>
        <p:guide orient="horz" pos="3275"/>
        <p:guide/>
        <p:guide orient="horz" pos="1056"/>
        <p:guide pos="211"/>
        <p:guide orient="horz" pos="4231"/>
        <p:guide orient="horz" pos="4242"/>
        <p:guide pos="212"/>
      </p:guideLst>
    </p:cSldViewPr>
  </p:slideViewPr>
  <p:notesTextViewPr>
    <p:cViewPr>
      <p:scale>
        <a:sx n="150" d="100"/>
        <a:sy n="150" d="100"/>
      </p:scale>
      <p:origin x="0" y="0"/>
    </p:cViewPr>
  </p:notesTextViewPr>
  <p:sorterViewPr>
    <p:cViewPr>
      <p:scale>
        <a:sx n="301" d="100"/>
        <a:sy n="30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89765-6190-46F2-B617-E447B3FF668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5AA64655-CCDE-4ECD-B514-C16CB60D87BB}">
      <dgm:prSet phldrT="[Text]"/>
      <dgm:spPr>
        <a:solidFill>
          <a:srgbClr val="F9B67F"/>
        </a:solidFill>
        <a:ln>
          <a:solidFill>
            <a:srgbClr val="F7994B"/>
          </a:solidFill>
        </a:ln>
      </dgm:spPr>
      <dgm:t>
        <a:bodyPr anchor="ctr"/>
        <a:lstStyle/>
        <a:p>
          <a:pPr>
            <a:lnSpc>
              <a:spcPct val="100000"/>
            </a:lnSpc>
            <a:spcBef>
              <a:spcPts val="600"/>
            </a:spcBef>
            <a:spcAft>
              <a:spcPts val="0"/>
            </a:spcAft>
          </a:pPr>
          <a:r>
            <a:rPr lang="en-US" b="1" dirty="0">
              <a:solidFill>
                <a:schemeClr val="tx1"/>
              </a:solidFill>
            </a:rPr>
            <a:t>Step 1 </a:t>
          </a:r>
          <a:r>
            <a:rPr lang="en-US" dirty="0">
              <a:solidFill>
                <a:schemeClr val="tx1"/>
              </a:solidFill>
            </a:rPr>
            <a:t>Investment by the founders of the business.</a:t>
          </a:r>
        </a:p>
      </dgm:t>
    </dgm:pt>
    <dgm:pt modelId="{E81B656E-D2FF-40CA-A4DF-50D54456C9A5}" type="parTrans" cxnId="{3D5C2655-51C0-4313-9434-7672F3E691E8}">
      <dgm:prSet/>
      <dgm:spPr/>
      <dgm:t>
        <a:bodyPr/>
        <a:lstStyle/>
        <a:p>
          <a:endParaRPr lang="en-US"/>
        </a:p>
      </dgm:t>
    </dgm:pt>
    <dgm:pt modelId="{29F24485-D785-4C5B-BDE7-7E97BEFC29CE}" type="sibTrans" cxnId="{3D5C2655-51C0-4313-9434-7672F3E691E8}">
      <dgm:prSet/>
      <dgm:spPr/>
      <dgm:t>
        <a:bodyPr/>
        <a:lstStyle/>
        <a:p>
          <a:endParaRPr lang="en-US"/>
        </a:p>
      </dgm:t>
    </dgm:pt>
    <dgm:pt modelId="{2108B062-D841-4C41-BD91-8442290C283E}">
      <dgm:prSet phldrT="[Text]"/>
      <dgm:spPr>
        <a:solidFill>
          <a:srgbClr val="8BA4DD"/>
        </a:solidFill>
        <a:ln>
          <a:solidFill>
            <a:srgbClr val="3399FF"/>
          </a:solidFill>
        </a:ln>
      </dgm:spPr>
      <dgm:t>
        <a:bodyPr anchor="ctr"/>
        <a:lstStyle/>
        <a:p>
          <a:r>
            <a:rPr lang="en-US" b="1" dirty="0">
              <a:solidFill>
                <a:schemeClr val="tx1"/>
              </a:solidFill>
            </a:rPr>
            <a:t>Step 2 </a:t>
          </a:r>
          <a:r>
            <a:rPr lang="en-US" dirty="0">
              <a:solidFill>
                <a:schemeClr val="tx1"/>
              </a:solidFill>
            </a:rPr>
            <a:t>Investment by friends and family of the founders.</a:t>
          </a:r>
          <a:endParaRPr lang="en-US" dirty="0"/>
        </a:p>
      </dgm:t>
    </dgm:pt>
    <dgm:pt modelId="{3FB82022-06D0-4018-B17A-EEEEC6FDDBD0}" type="parTrans" cxnId="{CCA890D4-5E23-4BA8-BD12-5824ABF98B2B}">
      <dgm:prSet/>
      <dgm:spPr/>
      <dgm:t>
        <a:bodyPr/>
        <a:lstStyle/>
        <a:p>
          <a:endParaRPr lang="en-US"/>
        </a:p>
      </dgm:t>
    </dgm:pt>
    <dgm:pt modelId="{4ED4CEF3-8C34-47AB-A0FF-0D7DDEB14F97}" type="sibTrans" cxnId="{CCA890D4-5E23-4BA8-BD12-5824ABF98B2B}">
      <dgm:prSet/>
      <dgm:spPr/>
      <dgm:t>
        <a:bodyPr/>
        <a:lstStyle/>
        <a:p>
          <a:endParaRPr lang="en-US"/>
        </a:p>
      </dgm:t>
    </dgm:pt>
    <dgm:pt modelId="{BAEC920E-0112-4EC2-BB94-E62D7727B79A}">
      <dgm:prSet phldrT="[Text]"/>
      <dgm:spPr>
        <a:solidFill>
          <a:srgbClr val="FFFF99"/>
        </a:solidFill>
        <a:ln>
          <a:solidFill>
            <a:srgbClr val="FFCC99"/>
          </a:solidFill>
        </a:ln>
      </dgm:spPr>
      <dgm:t>
        <a:bodyPr anchor="ctr"/>
        <a:lstStyle/>
        <a:p>
          <a:r>
            <a:rPr lang="en-US" b="1" dirty="0">
              <a:solidFill>
                <a:schemeClr val="tx1"/>
              </a:solidFill>
            </a:rPr>
            <a:t>Step 3 </a:t>
          </a:r>
          <a:r>
            <a:rPr lang="en-US" dirty="0">
              <a:solidFill>
                <a:schemeClr val="tx1"/>
              </a:solidFill>
            </a:rPr>
            <a:t>Investment by “angel” investors and venture capital firms.</a:t>
          </a:r>
          <a:endParaRPr lang="en-US" dirty="0"/>
        </a:p>
      </dgm:t>
    </dgm:pt>
    <dgm:pt modelId="{047A35D9-2134-410C-9E89-1EC3A4049AA6}" type="parTrans" cxnId="{1C692362-7193-4A87-8165-4E5E488CE151}">
      <dgm:prSet/>
      <dgm:spPr/>
      <dgm:t>
        <a:bodyPr/>
        <a:lstStyle/>
        <a:p>
          <a:endParaRPr lang="en-US"/>
        </a:p>
      </dgm:t>
    </dgm:pt>
    <dgm:pt modelId="{E8EA1CC7-13BB-44FD-9D59-EDA310D1D9A3}" type="sibTrans" cxnId="{1C692362-7193-4A87-8165-4E5E488CE151}">
      <dgm:prSet/>
      <dgm:spPr/>
      <dgm:t>
        <a:bodyPr/>
        <a:lstStyle/>
        <a:p>
          <a:endParaRPr lang="en-US"/>
        </a:p>
      </dgm:t>
    </dgm:pt>
    <dgm:pt modelId="{7878DD6F-0DD9-4F65-9E35-3686CDE16D15}">
      <dgm:prSet phldrT="[Text]"/>
      <dgm:spPr>
        <a:solidFill>
          <a:srgbClr val="98CB95"/>
        </a:solidFill>
        <a:ln>
          <a:solidFill>
            <a:srgbClr val="00B050"/>
          </a:solidFill>
        </a:ln>
      </dgm:spPr>
      <dgm:t>
        <a:bodyPr anchor="ctr"/>
        <a:lstStyle/>
        <a:p>
          <a:r>
            <a:rPr lang="en-US" b="1" dirty="0">
              <a:solidFill>
                <a:schemeClr val="tx1"/>
              </a:solidFill>
            </a:rPr>
            <a:t>Step 4 </a:t>
          </a:r>
          <a:br>
            <a:rPr lang="en-US" b="1" dirty="0">
              <a:solidFill>
                <a:schemeClr val="tx1"/>
              </a:solidFill>
            </a:rPr>
          </a:br>
          <a:r>
            <a:rPr lang="en-US" dirty="0">
              <a:solidFill>
                <a:schemeClr val="tx1"/>
              </a:solidFill>
            </a:rPr>
            <a:t>Initial public offering </a:t>
          </a:r>
          <a:br>
            <a:rPr lang="en-US" dirty="0">
              <a:solidFill>
                <a:schemeClr val="tx1"/>
              </a:solidFill>
            </a:rPr>
          </a:br>
          <a:r>
            <a:rPr lang="en-US" dirty="0">
              <a:solidFill>
                <a:schemeClr val="tx1"/>
              </a:solidFill>
            </a:rPr>
            <a:t>(IPO)</a:t>
          </a:r>
          <a:endParaRPr lang="en-US" dirty="0"/>
        </a:p>
      </dgm:t>
    </dgm:pt>
    <dgm:pt modelId="{78101BEF-0675-4281-8234-1AB99E99938B}" type="parTrans" cxnId="{982602E3-9511-4E51-B001-067E9F8B9870}">
      <dgm:prSet/>
      <dgm:spPr/>
      <dgm:t>
        <a:bodyPr/>
        <a:lstStyle/>
        <a:p>
          <a:endParaRPr lang="en-US"/>
        </a:p>
      </dgm:t>
    </dgm:pt>
    <dgm:pt modelId="{D5C7F3E7-A082-4C15-AED8-94ED8FAE5F83}" type="sibTrans" cxnId="{982602E3-9511-4E51-B001-067E9F8B9870}">
      <dgm:prSet/>
      <dgm:spPr/>
      <dgm:t>
        <a:bodyPr/>
        <a:lstStyle/>
        <a:p>
          <a:endParaRPr lang="en-US"/>
        </a:p>
      </dgm:t>
    </dgm:pt>
    <dgm:pt modelId="{E0D8C6C0-0ED6-4CA3-BDA3-9679643831F8}" type="pres">
      <dgm:prSet presAssocID="{39E89765-6190-46F2-B617-E447B3FF6681}" presName="Name0" presStyleCnt="0">
        <dgm:presLayoutVars>
          <dgm:dir/>
          <dgm:animLvl val="lvl"/>
          <dgm:resizeHandles val="exact"/>
        </dgm:presLayoutVars>
      </dgm:prSet>
      <dgm:spPr/>
    </dgm:pt>
    <dgm:pt modelId="{0B990F78-6A9E-426B-82A8-18BB7D5F60D4}" type="pres">
      <dgm:prSet presAssocID="{5AA64655-CCDE-4ECD-B514-C16CB60D87BB}" presName="parTxOnly" presStyleLbl="node1" presStyleIdx="0" presStyleCnt="4" custScaleY="117063">
        <dgm:presLayoutVars>
          <dgm:chMax val="0"/>
          <dgm:chPref val="0"/>
          <dgm:bulletEnabled val="1"/>
        </dgm:presLayoutVars>
      </dgm:prSet>
      <dgm:spPr/>
    </dgm:pt>
    <dgm:pt modelId="{EB42FDA6-F97E-4446-BB73-4471A809C4C1}" type="pres">
      <dgm:prSet presAssocID="{29F24485-D785-4C5B-BDE7-7E97BEFC29CE}" presName="parTxOnlySpace" presStyleCnt="0"/>
      <dgm:spPr/>
    </dgm:pt>
    <dgm:pt modelId="{ADAB355D-E793-4C16-9006-AA9C5EEA8D12}" type="pres">
      <dgm:prSet presAssocID="{2108B062-D841-4C41-BD91-8442290C283E}" presName="parTxOnly" presStyleLbl="node1" presStyleIdx="1" presStyleCnt="4" custScaleY="117063">
        <dgm:presLayoutVars>
          <dgm:chMax val="0"/>
          <dgm:chPref val="0"/>
          <dgm:bulletEnabled val="1"/>
        </dgm:presLayoutVars>
      </dgm:prSet>
      <dgm:spPr/>
    </dgm:pt>
    <dgm:pt modelId="{36D06358-AB1E-4C7A-BC4D-8B12717204E7}" type="pres">
      <dgm:prSet presAssocID="{4ED4CEF3-8C34-47AB-A0FF-0D7DDEB14F97}" presName="parTxOnlySpace" presStyleCnt="0"/>
      <dgm:spPr/>
    </dgm:pt>
    <dgm:pt modelId="{4D0C7679-20A3-434C-9BA2-49109001353E}" type="pres">
      <dgm:prSet presAssocID="{BAEC920E-0112-4EC2-BB94-E62D7727B79A}" presName="parTxOnly" presStyleLbl="node1" presStyleIdx="2" presStyleCnt="4" custScaleY="117063">
        <dgm:presLayoutVars>
          <dgm:chMax val="0"/>
          <dgm:chPref val="0"/>
          <dgm:bulletEnabled val="1"/>
        </dgm:presLayoutVars>
      </dgm:prSet>
      <dgm:spPr/>
    </dgm:pt>
    <dgm:pt modelId="{FDFA4277-F58B-4D73-B1DB-8AE4E342DF3E}" type="pres">
      <dgm:prSet presAssocID="{E8EA1CC7-13BB-44FD-9D59-EDA310D1D9A3}" presName="parTxOnlySpace" presStyleCnt="0"/>
      <dgm:spPr/>
    </dgm:pt>
    <dgm:pt modelId="{293C3983-47EB-4BE1-A254-37142E877830}" type="pres">
      <dgm:prSet presAssocID="{7878DD6F-0DD9-4F65-9E35-3686CDE16D15}" presName="parTxOnly" presStyleLbl="node1" presStyleIdx="3" presStyleCnt="4" custScaleY="117063">
        <dgm:presLayoutVars>
          <dgm:chMax val="0"/>
          <dgm:chPref val="0"/>
          <dgm:bulletEnabled val="1"/>
        </dgm:presLayoutVars>
      </dgm:prSet>
      <dgm:spPr/>
    </dgm:pt>
  </dgm:ptLst>
  <dgm:cxnLst>
    <dgm:cxn modelId="{AC0C4B03-8126-4E47-960B-63DE57C98AB0}" type="presOf" srcId="{5AA64655-CCDE-4ECD-B514-C16CB60D87BB}" destId="{0B990F78-6A9E-426B-82A8-18BB7D5F60D4}" srcOrd="0" destOrd="0" presId="urn:microsoft.com/office/officeart/2005/8/layout/chevron1"/>
    <dgm:cxn modelId="{1C692362-7193-4A87-8165-4E5E488CE151}" srcId="{39E89765-6190-46F2-B617-E447B3FF6681}" destId="{BAEC920E-0112-4EC2-BB94-E62D7727B79A}" srcOrd="2" destOrd="0" parTransId="{047A35D9-2134-410C-9E89-1EC3A4049AA6}" sibTransId="{E8EA1CC7-13BB-44FD-9D59-EDA310D1D9A3}"/>
    <dgm:cxn modelId="{64F4EA4D-E52C-41AB-B90A-71595808C6C0}" type="presOf" srcId="{BAEC920E-0112-4EC2-BB94-E62D7727B79A}" destId="{4D0C7679-20A3-434C-9BA2-49109001353E}" srcOrd="0" destOrd="0" presId="urn:microsoft.com/office/officeart/2005/8/layout/chevron1"/>
    <dgm:cxn modelId="{3D5C2655-51C0-4313-9434-7672F3E691E8}" srcId="{39E89765-6190-46F2-B617-E447B3FF6681}" destId="{5AA64655-CCDE-4ECD-B514-C16CB60D87BB}" srcOrd="0" destOrd="0" parTransId="{E81B656E-D2FF-40CA-A4DF-50D54456C9A5}" sibTransId="{29F24485-D785-4C5B-BDE7-7E97BEFC29CE}"/>
    <dgm:cxn modelId="{3011B38C-77D4-433A-B229-ED717F2D6247}" type="presOf" srcId="{7878DD6F-0DD9-4F65-9E35-3686CDE16D15}" destId="{293C3983-47EB-4BE1-A254-37142E877830}" srcOrd="0" destOrd="0" presId="urn:microsoft.com/office/officeart/2005/8/layout/chevron1"/>
    <dgm:cxn modelId="{F09EBF99-4BB9-42F8-B7E4-C50912DD4C38}" type="presOf" srcId="{39E89765-6190-46F2-B617-E447B3FF6681}" destId="{E0D8C6C0-0ED6-4CA3-BDA3-9679643831F8}" srcOrd="0" destOrd="0" presId="urn:microsoft.com/office/officeart/2005/8/layout/chevron1"/>
    <dgm:cxn modelId="{CCA890D4-5E23-4BA8-BD12-5824ABF98B2B}" srcId="{39E89765-6190-46F2-B617-E447B3FF6681}" destId="{2108B062-D841-4C41-BD91-8442290C283E}" srcOrd="1" destOrd="0" parTransId="{3FB82022-06D0-4018-B17A-EEEEC6FDDBD0}" sibTransId="{4ED4CEF3-8C34-47AB-A0FF-0D7DDEB14F97}"/>
    <dgm:cxn modelId="{982602E3-9511-4E51-B001-067E9F8B9870}" srcId="{39E89765-6190-46F2-B617-E447B3FF6681}" destId="{7878DD6F-0DD9-4F65-9E35-3686CDE16D15}" srcOrd="3" destOrd="0" parTransId="{78101BEF-0675-4281-8234-1AB99E99938B}" sibTransId="{D5C7F3E7-A082-4C15-AED8-94ED8FAE5F83}"/>
    <dgm:cxn modelId="{8480B3EE-EC2E-420C-9FA3-15FB6DC3EF01}" type="presOf" srcId="{2108B062-D841-4C41-BD91-8442290C283E}" destId="{ADAB355D-E793-4C16-9006-AA9C5EEA8D12}" srcOrd="0" destOrd="0" presId="urn:microsoft.com/office/officeart/2005/8/layout/chevron1"/>
    <dgm:cxn modelId="{9DD39AEE-243A-4345-B730-6E6DCA60EE8E}" type="presParOf" srcId="{E0D8C6C0-0ED6-4CA3-BDA3-9679643831F8}" destId="{0B990F78-6A9E-426B-82A8-18BB7D5F60D4}" srcOrd="0" destOrd="0" presId="urn:microsoft.com/office/officeart/2005/8/layout/chevron1"/>
    <dgm:cxn modelId="{FA23ED86-6951-41B9-BB12-49172A52B076}" type="presParOf" srcId="{E0D8C6C0-0ED6-4CA3-BDA3-9679643831F8}" destId="{EB42FDA6-F97E-4446-BB73-4471A809C4C1}" srcOrd="1" destOrd="0" presId="urn:microsoft.com/office/officeart/2005/8/layout/chevron1"/>
    <dgm:cxn modelId="{F42498AF-9AC0-4F3E-9DF9-362BD764DC3E}" type="presParOf" srcId="{E0D8C6C0-0ED6-4CA3-BDA3-9679643831F8}" destId="{ADAB355D-E793-4C16-9006-AA9C5EEA8D12}" srcOrd="2" destOrd="0" presId="urn:microsoft.com/office/officeart/2005/8/layout/chevron1"/>
    <dgm:cxn modelId="{9AEA105F-4C33-4FA2-B1FD-9D69CF59651E}" type="presParOf" srcId="{E0D8C6C0-0ED6-4CA3-BDA3-9679643831F8}" destId="{36D06358-AB1E-4C7A-BC4D-8B12717204E7}" srcOrd="3" destOrd="0" presId="urn:microsoft.com/office/officeart/2005/8/layout/chevron1"/>
    <dgm:cxn modelId="{F8A5E26D-2D95-4AC1-88B7-BBA5AA7E6A84}" type="presParOf" srcId="{E0D8C6C0-0ED6-4CA3-BDA3-9679643831F8}" destId="{4D0C7679-20A3-434C-9BA2-49109001353E}" srcOrd="4" destOrd="0" presId="urn:microsoft.com/office/officeart/2005/8/layout/chevron1"/>
    <dgm:cxn modelId="{B96D38DF-6A5D-409D-AB18-1E1449B3BDF1}" type="presParOf" srcId="{E0D8C6C0-0ED6-4CA3-BDA3-9679643831F8}" destId="{FDFA4277-F58B-4D73-B1DB-8AE4E342DF3E}" srcOrd="5" destOrd="0" presId="urn:microsoft.com/office/officeart/2005/8/layout/chevron1"/>
    <dgm:cxn modelId="{177EF8D2-D28B-483A-9231-724CC465BA26}" type="presParOf" srcId="{E0D8C6C0-0ED6-4CA3-BDA3-9679643831F8}" destId="{293C3983-47EB-4BE1-A254-37142E87783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90F78-6A9E-426B-82A8-18BB7D5F60D4}">
      <dsp:nvSpPr>
        <dsp:cNvPr id="0" name=""/>
        <dsp:cNvSpPr/>
      </dsp:nvSpPr>
      <dsp:spPr>
        <a:xfrm>
          <a:off x="3690" y="1529078"/>
          <a:ext cx="2148080" cy="1005843"/>
        </a:xfrm>
        <a:prstGeom prst="chevron">
          <a:avLst/>
        </a:prstGeom>
        <a:solidFill>
          <a:srgbClr val="F9B67F"/>
        </a:solidFill>
        <a:ln w="25400" cap="flat" cmpd="sng" algn="ctr">
          <a:solidFill>
            <a:srgbClr val="F7994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100000"/>
            </a:lnSpc>
            <a:spcBef>
              <a:spcPct val="0"/>
            </a:spcBef>
            <a:spcAft>
              <a:spcPts val="0"/>
            </a:spcAft>
            <a:buNone/>
          </a:pPr>
          <a:r>
            <a:rPr lang="en-US" sz="1200" b="1" kern="1200" dirty="0">
              <a:solidFill>
                <a:schemeClr val="tx1"/>
              </a:solidFill>
            </a:rPr>
            <a:t>Step 1 </a:t>
          </a:r>
          <a:r>
            <a:rPr lang="en-US" sz="1200" kern="1200" dirty="0">
              <a:solidFill>
                <a:schemeClr val="tx1"/>
              </a:solidFill>
            </a:rPr>
            <a:t>Investment by the founders of the business.</a:t>
          </a:r>
        </a:p>
      </dsp:txBody>
      <dsp:txXfrm>
        <a:off x="506612" y="1529078"/>
        <a:ext cx="1142237" cy="1005843"/>
      </dsp:txXfrm>
    </dsp:sp>
    <dsp:sp modelId="{ADAB355D-E793-4C16-9006-AA9C5EEA8D12}">
      <dsp:nvSpPr>
        <dsp:cNvPr id="0" name=""/>
        <dsp:cNvSpPr/>
      </dsp:nvSpPr>
      <dsp:spPr>
        <a:xfrm>
          <a:off x="1936963" y="1529078"/>
          <a:ext cx="2148080" cy="1005843"/>
        </a:xfrm>
        <a:prstGeom prst="chevron">
          <a:avLst/>
        </a:prstGeom>
        <a:solidFill>
          <a:srgbClr val="8BA4DD"/>
        </a:solidFill>
        <a:ln w="25400" cap="flat" cmpd="sng" algn="ctr">
          <a:solidFill>
            <a:srgbClr val="3399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Step 2 </a:t>
          </a:r>
          <a:r>
            <a:rPr lang="en-US" sz="1200" kern="1200" dirty="0">
              <a:solidFill>
                <a:schemeClr val="tx1"/>
              </a:solidFill>
            </a:rPr>
            <a:t>Investment by friends and family of the founders.</a:t>
          </a:r>
          <a:endParaRPr lang="en-US" sz="1200" kern="1200" dirty="0"/>
        </a:p>
      </dsp:txBody>
      <dsp:txXfrm>
        <a:off x="2439885" y="1529078"/>
        <a:ext cx="1142237" cy="1005843"/>
      </dsp:txXfrm>
    </dsp:sp>
    <dsp:sp modelId="{4D0C7679-20A3-434C-9BA2-49109001353E}">
      <dsp:nvSpPr>
        <dsp:cNvPr id="0" name=""/>
        <dsp:cNvSpPr/>
      </dsp:nvSpPr>
      <dsp:spPr>
        <a:xfrm>
          <a:off x="3870235" y="1529078"/>
          <a:ext cx="2148080" cy="1005843"/>
        </a:xfrm>
        <a:prstGeom prst="chevron">
          <a:avLst/>
        </a:prstGeom>
        <a:solidFill>
          <a:srgbClr val="FFFF99"/>
        </a:solidFill>
        <a:ln w="25400" cap="flat" cmpd="sng" algn="ctr">
          <a:solidFill>
            <a:srgbClr val="FFCC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Step 3 </a:t>
          </a:r>
          <a:r>
            <a:rPr lang="en-US" sz="1200" kern="1200" dirty="0">
              <a:solidFill>
                <a:schemeClr val="tx1"/>
              </a:solidFill>
            </a:rPr>
            <a:t>Investment by “angel” investors and venture capital firms.</a:t>
          </a:r>
          <a:endParaRPr lang="en-US" sz="1200" kern="1200" dirty="0"/>
        </a:p>
      </dsp:txBody>
      <dsp:txXfrm>
        <a:off x="4373157" y="1529078"/>
        <a:ext cx="1142237" cy="1005843"/>
      </dsp:txXfrm>
    </dsp:sp>
    <dsp:sp modelId="{293C3983-47EB-4BE1-A254-37142E877830}">
      <dsp:nvSpPr>
        <dsp:cNvPr id="0" name=""/>
        <dsp:cNvSpPr/>
      </dsp:nvSpPr>
      <dsp:spPr>
        <a:xfrm>
          <a:off x="5803508" y="1529078"/>
          <a:ext cx="2148080" cy="1005843"/>
        </a:xfrm>
        <a:prstGeom prst="chevron">
          <a:avLst/>
        </a:prstGeom>
        <a:solidFill>
          <a:srgbClr val="98CB95"/>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Step 4 </a:t>
          </a:r>
          <a:br>
            <a:rPr lang="en-US" sz="1200" b="1" kern="1200" dirty="0">
              <a:solidFill>
                <a:schemeClr val="tx1"/>
              </a:solidFill>
            </a:rPr>
          </a:br>
          <a:r>
            <a:rPr lang="en-US" sz="1200" kern="1200" dirty="0">
              <a:solidFill>
                <a:schemeClr val="tx1"/>
              </a:solidFill>
            </a:rPr>
            <a:t>Initial public offering </a:t>
          </a:r>
          <a:br>
            <a:rPr lang="en-US" sz="1200" kern="1200" dirty="0">
              <a:solidFill>
                <a:schemeClr val="tx1"/>
              </a:solidFill>
            </a:rPr>
          </a:br>
          <a:r>
            <a:rPr lang="en-US" sz="1200" kern="1200" dirty="0">
              <a:solidFill>
                <a:schemeClr val="tx1"/>
              </a:solidFill>
            </a:rPr>
            <a:t>(IPO)</a:t>
          </a:r>
          <a:endParaRPr lang="en-US" sz="1200" kern="1200" dirty="0"/>
        </a:p>
      </dsp:txBody>
      <dsp:txXfrm>
        <a:off x="6306430" y="1529078"/>
        <a:ext cx="1142237" cy="10058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42B1D35A-B4C8-9743-8763-13778372564B}" type="datetime1">
              <a:rPr lang="en-US" smtClean="0"/>
              <a:t>3/31/2022</a:t>
            </a:fld>
            <a:endParaRPr lang="en-US"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7C0108-6E40-1A45-B73C-11FBD16D558B}" type="datetime1">
              <a:rPr lang="en-US" smtClean="0"/>
              <a:t>3/31/2022</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public or private, stockholders are the owners of the corporation and have certain rights: the right to vote (including electing the board of directors), the right to receive dividends, and the right to share in the distribution of assets if the company is dissolved. This illustration further explains these stockholder rights.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10</a:t>
            </a:fld>
            <a:endParaRPr lang="en-US" dirty="0"/>
          </a:p>
        </p:txBody>
      </p:sp>
    </p:spTree>
    <p:extLst>
      <p:ext uri="{BB962C8B-B14F-4D97-AF65-F5344CB8AC3E}">
        <p14:creationId xmlns:p14="http://schemas.microsoft.com/office/powerpoint/2010/main" val="238166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illustration summarizes the primary advantages and disadvantages of a corporation compared to a sole proprietorship or partnership.</a:t>
            </a:r>
          </a:p>
          <a:p>
            <a:endParaRPr lang="en-US" b="1" dirty="0"/>
          </a:p>
          <a:p>
            <a:r>
              <a:rPr lang="en-US" b="1" dirty="0"/>
              <a:t>Advantages of a Corporation</a:t>
            </a:r>
          </a:p>
          <a:p>
            <a:pPr marL="0" indent="0">
              <a:buFont typeface="Arial" panose="020B0604020202020204" pitchFamily="34" charset="0"/>
              <a:buNone/>
            </a:pPr>
            <a:r>
              <a:rPr lang="en-US" dirty="0"/>
              <a:t>A corporation offers two primary advantages over sole proprietorships and partnerships: limited liability and the ability to raise capital and transfer ownership.</a:t>
            </a:r>
          </a:p>
          <a:p>
            <a:pPr marL="171450" indent="-171450">
              <a:buFont typeface="Arial" panose="020B0604020202020204" pitchFamily="34" charset="0"/>
              <a:buChar char="•"/>
            </a:pPr>
            <a:r>
              <a:rPr lang="en-US" b="1" dirty="0"/>
              <a:t>Limited Liability.</a:t>
            </a:r>
            <a:r>
              <a:rPr lang="en-US" dirty="0"/>
              <a:t>  </a:t>
            </a:r>
            <a:r>
              <a:rPr lang="en-US" b="1" i="0" dirty="0"/>
              <a:t>Limited liability</a:t>
            </a:r>
            <a:r>
              <a:rPr lang="en-US" dirty="0"/>
              <a:t> guarantees that stockholders in a corporation can lose no more than the amount they invested in the company, even in the event of bankruptcy. In contrast, owners in a sole proprietorship or a partnership can be held personally liable for debts the company has incurred, above and beyond the investment they have made.</a:t>
            </a:r>
          </a:p>
          <a:p>
            <a:pPr marL="171450" indent="-171450">
              <a:buFont typeface="Arial" panose="020B0604020202020204" pitchFamily="34" charset="0"/>
              <a:buChar char="•"/>
            </a:pPr>
            <a:r>
              <a:rPr lang="en-US" b="1" dirty="0"/>
              <a:t>Ability to Raise Capital and Transfer Ownership.</a:t>
            </a:r>
            <a:r>
              <a:rPr lang="en-US" dirty="0"/>
              <a:t>  Because corporations sell ownership interest in the form of shares of stock, ownership rights are easily transferred. An investor can sell his or her ownership interest (shares of stock) at any time and without affecting the structure of the corporation or its operations. As a result, attracting outside investment is easier for a corporation than for a sole proprietorship or a partnership.</a:t>
            </a:r>
          </a:p>
          <a:p>
            <a:endParaRPr lang="en-US" b="1" dirty="0"/>
          </a:p>
          <a:p>
            <a:r>
              <a:rPr lang="en-US" b="1" dirty="0"/>
              <a:t>Disadvantages of a Corporation</a:t>
            </a:r>
          </a:p>
          <a:p>
            <a:pPr marL="0" indent="0">
              <a:buFont typeface="Arial" panose="020B0604020202020204" pitchFamily="34" charset="0"/>
              <a:buNone/>
            </a:pPr>
            <a:r>
              <a:rPr lang="en-US" dirty="0"/>
              <a:t>A corporation has two primary disadvantages relative to sole proprietorships and partnerships: additional taxes and more paperwork.</a:t>
            </a:r>
          </a:p>
          <a:p>
            <a:pPr marL="171450" indent="-171450">
              <a:buFont typeface="Arial" panose="020B0604020202020204" pitchFamily="34" charset="0"/>
              <a:buChar char="•"/>
            </a:pPr>
            <a:r>
              <a:rPr lang="en-US" b="1" dirty="0"/>
              <a:t>Additional Taxes.</a:t>
            </a:r>
            <a:r>
              <a:rPr lang="en-US" dirty="0"/>
              <a:t>  Owners of sole proprietorships and partnerships are taxed once, when they include their share of earnings in their personal income tax returns. However, corporations have </a:t>
            </a:r>
            <a:r>
              <a:rPr lang="en-US" b="1" i="0" dirty="0"/>
              <a:t>double taxation</a:t>
            </a:r>
            <a:r>
              <a:rPr lang="en-US" dirty="0"/>
              <a:t>: As a legal entity separate from its owners, a corporation pays income taxes on its earnings. Then, when it distributes the earnings to stockholders in dividends, the stockholders—the company’s owners—pay taxes a second time on the corporate dividends they receive. In other words, corporate income is taxed once on earnings at the corporate level and again on dividends at the individual level.</a:t>
            </a:r>
          </a:p>
          <a:p>
            <a:pPr marL="171450" indent="-171450">
              <a:buFont typeface="Arial" panose="020B0604020202020204" pitchFamily="34" charset="0"/>
              <a:buChar char="•"/>
            </a:pPr>
            <a:r>
              <a:rPr lang="en-US" b="1" dirty="0"/>
              <a:t>More Paperwork.</a:t>
            </a:r>
            <a:r>
              <a:rPr lang="en-US" dirty="0"/>
              <a:t>  To protect the rights of those who buy a corporation’s stock or who lend money to a corporation, the federal and state governments impose extensive reporting requirements on the company. The additional paperwork is intended to ensure adequate disclosure of the information investors and creditors need.</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11</a:t>
            </a:fld>
            <a:endParaRPr lang="en-US" dirty="0"/>
          </a:p>
        </p:txBody>
      </p:sp>
    </p:spTree>
    <p:extLst>
      <p:ext uri="{BB962C8B-B14F-4D97-AF65-F5344CB8AC3E}">
        <p14:creationId xmlns:p14="http://schemas.microsoft.com/office/powerpoint/2010/main" val="236460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150642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33462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998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the common stockholders as the “true owners” of the business. In most cases, each share of common stock represents one unit of ownership.</a:t>
            </a:r>
          </a:p>
          <a:p>
            <a:endParaRPr lang="en-US" dirty="0"/>
          </a:p>
          <a:p>
            <a:r>
              <a:rPr lang="en-US" b="1" dirty="0"/>
              <a:t>Authorized, Issued, Outstanding, and Treasury Stock</a:t>
            </a:r>
          </a:p>
          <a:p>
            <a:r>
              <a:rPr lang="en-US" dirty="0"/>
              <a:t>For our discussion in this chapter, we need to make clear the different types of shares.</a:t>
            </a:r>
          </a:p>
          <a:p>
            <a:pPr marL="171450" indent="-171450">
              <a:buFont typeface="Arial" panose="020B0604020202020204" pitchFamily="34" charset="0"/>
              <a:buChar char="•"/>
            </a:pPr>
            <a:r>
              <a:rPr lang="en-US" b="1" i="0" dirty="0"/>
              <a:t>Authorized stock </a:t>
            </a:r>
            <a:r>
              <a:rPr lang="en-US" dirty="0"/>
              <a:t>is the total number of shares available to sell, stated in the company’s articles of incorporation.</a:t>
            </a:r>
          </a:p>
          <a:p>
            <a:pPr marL="171450" indent="-171450">
              <a:buFont typeface="Arial" panose="020B0604020202020204" pitchFamily="34" charset="0"/>
              <a:buChar char="•"/>
            </a:pPr>
            <a:r>
              <a:rPr lang="en-US" sz="1200" b="1" i="0" kern="1200" dirty="0">
                <a:solidFill>
                  <a:schemeClr val="tx1"/>
                </a:solidFill>
                <a:latin typeface="+mn-lt"/>
                <a:ea typeface="+mn-ea"/>
                <a:cs typeface="+mn-cs"/>
              </a:rPr>
              <a:t>Issued stock </a:t>
            </a:r>
            <a:r>
              <a:rPr lang="en-US" dirty="0"/>
              <a:t>is the number of shares that have been sold to investors. A company usually does not issue all its authorized stock.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total number of </a:t>
            </a:r>
            <a:r>
              <a:rPr lang="en-US" b="1" dirty="0"/>
              <a:t>issued shares can then be divided into two categories</a:t>
            </a:r>
            <a:r>
              <a:rPr lang="en-US" dirty="0"/>
              <a:t>.</a:t>
            </a:r>
          </a:p>
          <a:p>
            <a:pPr marL="171450" indent="-171450">
              <a:buFont typeface="Arial" panose="020B0604020202020204" pitchFamily="34" charset="0"/>
              <a:buChar char="•"/>
            </a:pPr>
            <a:r>
              <a:rPr lang="en-US" sz="1200" b="1" i="0" kern="1200" dirty="0">
                <a:solidFill>
                  <a:schemeClr val="tx1"/>
                </a:solidFill>
                <a:latin typeface="+mn-lt"/>
                <a:ea typeface="+mn-ea"/>
                <a:cs typeface="+mn-cs"/>
              </a:rPr>
              <a:t>Outstanding stock </a:t>
            </a:r>
            <a:r>
              <a:rPr lang="en-US" dirty="0"/>
              <a:t>is the number of issued shares held </a:t>
            </a:r>
            <a:r>
              <a:rPr lang="en-US" i="1" dirty="0"/>
              <a:t>by investors.</a:t>
            </a:r>
            <a:r>
              <a:rPr lang="en-US" dirty="0"/>
              <a:t> Only these shares receive dividends.</a:t>
            </a:r>
          </a:p>
          <a:p>
            <a:pPr marL="171450" indent="-171450">
              <a:buFont typeface="Arial" panose="020B0604020202020204" pitchFamily="34" charset="0"/>
              <a:buChar char="•"/>
            </a:pPr>
            <a:r>
              <a:rPr lang="en-US" sz="1200" b="1" i="0" kern="1200" dirty="0">
                <a:solidFill>
                  <a:schemeClr val="tx1"/>
                </a:solidFill>
                <a:latin typeface="+mn-lt"/>
                <a:ea typeface="+mn-ea"/>
                <a:cs typeface="+mn-cs"/>
              </a:rPr>
              <a:t>Treasury stock </a:t>
            </a:r>
            <a:r>
              <a:rPr lang="en-US" dirty="0"/>
              <a:t>is the number of issued shares repurchased </a:t>
            </a:r>
            <a:r>
              <a:rPr lang="en-US" i="1" dirty="0"/>
              <a:t>by the company</a:t>
            </a:r>
            <a:r>
              <a:rPr lang="en-US" dirty="0"/>
              <a:t>.</a:t>
            </a:r>
          </a:p>
          <a:p>
            <a:endParaRPr lang="en-US" dirty="0"/>
          </a:p>
          <a:p>
            <a:r>
              <a:rPr lang="en-US" dirty="0"/>
              <a:t>This illustration summarizes the differences between authorized, issued, outstanding, and treasury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15</a:t>
            </a:fld>
            <a:endParaRPr lang="en-US" dirty="0"/>
          </a:p>
        </p:txBody>
      </p:sp>
    </p:spTree>
    <p:extLst>
      <p:ext uri="{BB962C8B-B14F-4D97-AF65-F5344CB8AC3E}">
        <p14:creationId xmlns:p14="http://schemas.microsoft.com/office/powerpoint/2010/main" val="1258429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t>
            </a:r>
            <a:r>
              <a:rPr lang="en-US" baseline="0" dirty="0"/>
              <a:t> a moment to review the different types of stock, as they will become important later in the chapter.</a:t>
            </a:r>
          </a:p>
          <a:p>
            <a:endParaRPr lang="en-US" baseline="0" dirty="0"/>
          </a:p>
          <a:p>
            <a:r>
              <a:rPr lang="en-US" b="1" u="sng" dirty="0"/>
              <a:t>Types of Stock</a:t>
            </a:r>
            <a:r>
              <a:rPr lang="en-US" u="sng" dirty="0"/>
              <a:t> </a:t>
            </a:r>
            <a:r>
              <a:rPr lang="en-US" dirty="0"/>
              <a:t>	</a:t>
            </a:r>
            <a:r>
              <a:rPr lang="en-US" b="1" u="sng" dirty="0"/>
              <a:t>Definition</a:t>
            </a:r>
            <a:r>
              <a:rPr lang="en-US" dirty="0"/>
              <a:t> 	</a:t>
            </a:r>
          </a:p>
          <a:p>
            <a:r>
              <a:rPr lang="en-US" b="1" dirty="0"/>
              <a:t>Authorized</a:t>
            </a:r>
            <a:r>
              <a:rPr lang="en-US" dirty="0"/>
              <a:t> 		Shares available to sell (= Issued + Unissued) </a:t>
            </a:r>
          </a:p>
          <a:p>
            <a:r>
              <a:rPr lang="en-US" b="1" dirty="0"/>
              <a:t>Issued</a:t>
            </a:r>
            <a:r>
              <a:rPr lang="en-US" dirty="0"/>
              <a:t> 			Shares actually sold (= Outstanding + Treasury) </a:t>
            </a:r>
          </a:p>
          <a:p>
            <a:r>
              <a:rPr lang="en-US" b="1" dirty="0"/>
              <a:t>Outstanding</a:t>
            </a:r>
            <a:r>
              <a:rPr lang="en-US" dirty="0"/>
              <a:t> 		Shares issued and held </a:t>
            </a:r>
            <a:r>
              <a:rPr lang="en-US" i="1" dirty="0"/>
              <a:t>by investors</a:t>
            </a:r>
            <a:r>
              <a:rPr lang="en-US" dirty="0"/>
              <a:t> </a:t>
            </a:r>
          </a:p>
          <a:p>
            <a:r>
              <a:rPr lang="en-US" b="1" dirty="0"/>
              <a:t>Treasury</a:t>
            </a:r>
            <a:r>
              <a:rPr lang="en-US" dirty="0"/>
              <a:t> 		Shares issued and repurchased </a:t>
            </a:r>
            <a:r>
              <a:rPr lang="en-US" i="1" dirty="0"/>
              <a:t>by the company</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16</a:t>
            </a:fld>
            <a:endParaRPr lang="en-US" dirty="0"/>
          </a:p>
        </p:txBody>
      </p:sp>
    </p:spTree>
    <p:extLst>
      <p:ext uri="{BB962C8B-B14F-4D97-AF65-F5344CB8AC3E}">
        <p14:creationId xmlns:p14="http://schemas.microsoft.com/office/powerpoint/2010/main" val="1258429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Par value</a:t>
            </a:r>
            <a:r>
              <a:rPr lang="en-US" dirty="0"/>
              <a:t> is the legal capital per share of stock that’s assigned when the corporation is first established. </a:t>
            </a:r>
          </a:p>
          <a:p>
            <a:endParaRPr lang="en-US" dirty="0"/>
          </a:p>
          <a:p>
            <a:r>
              <a:rPr lang="en-US" dirty="0"/>
              <a:t>Par value originally indicated the real value of a company’s shares of stock. Today, </a:t>
            </a:r>
            <a:r>
              <a:rPr lang="en-US" b="1" dirty="0"/>
              <a:t>par value has no relationship to the market value of the common stock.</a:t>
            </a:r>
            <a:r>
              <a:rPr lang="en-US" dirty="0"/>
              <a:t> For instance, </a:t>
            </a:r>
            <a:r>
              <a:rPr lang="en-US" b="1" dirty="0"/>
              <a:t>Facebook</a:t>
            </a:r>
            <a:r>
              <a:rPr lang="en-US" dirty="0"/>
              <a:t>’s common stock has traded above $100 per share since 2015, but it has a par value of $0.000006 per share.</a:t>
            </a:r>
          </a:p>
          <a:p>
            <a:endParaRPr lang="en-US" dirty="0"/>
          </a:p>
          <a:p>
            <a:r>
              <a:rPr lang="en-US" b="1" i="0" dirty="0"/>
              <a:t>No-par value stock </a:t>
            </a:r>
            <a:r>
              <a:rPr lang="en-US" dirty="0"/>
              <a:t>is common stock that has not been assigned a par value. Laws in many states permit corporations to issue no-par stock. Most new corporations, and even some established corporations such as </a:t>
            </a:r>
            <a:r>
              <a:rPr lang="en-US" b="1" dirty="0"/>
              <a:t>Nike</a:t>
            </a:r>
            <a:r>
              <a:rPr lang="en-US" dirty="0"/>
              <a:t> or </a:t>
            </a:r>
            <a:r>
              <a:rPr lang="en-US" b="1" dirty="0"/>
              <a:t>Procter &amp; Gamble</a:t>
            </a:r>
            <a:r>
              <a:rPr lang="en-US" dirty="0"/>
              <a:t>, issue no-par value common stock. In some cases, a corporation assigns a </a:t>
            </a:r>
            <a:r>
              <a:rPr lang="en-US" b="1" i="0" dirty="0"/>
              <a:t>stated value </a:t>
            </a:r>
            <a:r>
              <a:rPr lang="en-US" dirty="0"/>
              <a:t>to the shares. Stated value is treated and recorded in the same manner as par value shares.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17</a:t>
            </a:fld>
            <a:endParaRPr lang="en-US" dirty="0"/>
          </a:p>
        </p:txBody>
      </p:sp>
    </p:spTree>
    <p:extLst>
      <p:ext uri="{BB962C8B-B14F-4D97-AF65-F5344CB8AC3E}">
        <p14:creationId xmlns:p14="http://schemas.microsoft.com/office/powerpoint/2010/main" val="5390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0132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company issues no-par value stock, it debits Cash. If it issues no-par value stock, the corporation records the equity account entitled Common Stock. </a:t>
            </a:r>
          </a:p>
          <a:p>
            <a:endParaRPr lang="en-US" dirty="0"/>
          </a:p>
          <a:p>
            <a:r>
              <a:rPr lang="en-US" dirty="0"/>
              <a:t>For example, let’s assume Canadian Falcon, an online retail company, issues 1,000 shares of no-par value common stock at $30 per share. We record this transaction with a debit to Cash for $30,000 (or 1,000 shares × $30) and a credit to </a:t>
            </a:r>
            <a:r>
              <a:rPr lang="en-US" b="0" dirty="0"/>
              <a:t>Common Stock</a:t>
            </a:r>
            <a:r>
              <a:rPr lang="en-US" dirty="0"/>
              <a:t> for the same amount.</a:t>
            </a:r>
          </a:p>
          <a:p>
            <a:endParaRPr lang="en-US" dirty="0"/>
          </a:p>
          <a:p>
            <a:r>
              <a:rPr lang="en-US" dirty="0"/>
              <a:t>If the company issues par value stock rather than no-par value stock, we credit two equity accounts. We credit the Common Stock account for the number of shares issued times the par value per share (as before), </a:t>
            </a:r>
            <a:r>
              <a:rPr lang="en-US" i="1" dirty="0"/>
              <a:t>and</a:t>
            </a:r>
            <a:r>
              <a:rPr lang="en-US" dirty="0"/>
              <a:t> we credit </a:t>
            </a:r>
            <a:r>
              <a:rPr lang="en-US" i="1" dirty="0"/>
              <a:t>Additional Paid-in Capital</a:t>
            </a:r>
            <a:r>
              <a:rPr lang="en-US" dirty="0"/>
              <a:t> for the portion of the cash proceeds above par value.</a:t>
            </a:r>
          </a:p>
          <a:p>
            <a:endParaRPr lang="en-US" dirty="0"/>
          </a:p>
          <a:p>
            <a:r>
              <a:rPr lang="en-US" dirty="0"/>
              <a:t>For example, assume that Canadian Falcon issues 1,000 shares of $0.01 par value common stock at $30 per share. The company credits the Common Stock account for par value. One thousand shares issued times $0.01 per share is $10. The company credits Additional Paid-in Capital for the portion of the cash proceeds above par value.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record this transaction with a debit to Cash for $30,000 (or 1,000 shares × $30), a credit to </a:t>
            </a:r>
            <a:r>
              <a:rPr lang="en-US" b="0" dirty="0"/>
              <a:t>Common Stock</a:t>
            </a:r>
            <a:r>
              <a:rPr lang="en-US" dirty="0"/>
              <a:t> for the par value of $10 (or 1,000 shares x $0.01), and a credit to Additional Paid-in Capital for $29,990 (or $30,000 - $10).</a:t>
            </a:r>
          </a:p>
          <a:p>
            <a:endParaRPr lang="en-US" dirty="0"/>
          </a:p>
          <a:p>
            <a:r>
              <a:rPr lang="en-US" dirty="0"/>
              <a:t>What if the common stock had a </a:t>
            </a:r>
            <a:r>
              <a:rPr lang="en-US" i="1" dirty="0"/>
              <a:t>stated value</a:t>
            </a:r>
            <a:r>
              <a:rPr lang="en-US" dirty="0"/>
              <a:t> of $0.01, rather than a </a:t>
            </a:r>
            <a:r>
              <a:rPr lang="en-US" i="1" dirty="0"/>
              <a:t>par value</a:t>
            </a:r>
            <a:r>
              <a:rPr lang="en-US" dirty="0"/>
              <a:t> of $0.01? We would record the same entry as in the par value example. For accounting purposes, </a:t>
            </a:r>
            <a:r>
              <a:rPr lang="en-US" b="1" dirty="0"/>
              <a:t>stated value is treated in the same manner as par value.</a:t>
            </a:r>
          </a:p>
          <a:p>
            <a:endParaRPr lang="en-US" dirty="0"/>
          </a:p>
          <a:p>
            <a:r>
              <a:rPr lang="en-US" dirty="0"/>
              <a:t>Occasionally, a company will issue shares of stock in exchange for noncash goods or services. For example, what if 1,000 shares of common stock were issued to an attorney in payment for $30,000 in legal services? We would record the transaction in the same way as above, except we debit Legal Fees Expense, rather than Cash, for $30,000. The noncash exchange of stock, in this case for legal services, must be recorded at the fair value of the goods or services received.</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19</a:t>
            </a:fld>
            <a:endParaRPr lang="en-US" dirty="0"/>
          </a:p>
        </p:txBody>
      </p:sp>
    </p:spTree>
    <p:extLst>
      <p:ext uri="{BB962C8B-B14F-4D97-AF65-F5344CB8AC3E}">
        <p14:creationId xmlns:p14="http://schemas.microsoft.com/office/powerpoint/2010/main" val="333886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from the accounting equation that assets equal liabilities plus stockholders’ equity. In Chapters 4 – 7 we focused on assets and in Chapters 8 – 9 on liabilities. Here, in Chapter 10, we focus on the third component of the accounting equation—stockholders’ equity.  Illustration 10-1 shows the primary components in stockholders’ equity.</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Tree>
    <p:extLst>
      <p:ext uri="{BB962C8B-B14F-4D97-AF65-F5344CB8AC3E}">
        <p14:creationId xmlns:p14="http://schemas.microsoft.com/office/powerpoint/2010/main" val="426516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258775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93505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64087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attract wider investment, some corporations issue preferred stock in addition to common stock. </a:t>
            </a:r>
          </a:p>
          <a:p>
            <a:endParaRPr lang="en-US" i="1" dirty="0"/>
          </a:p>
          <a:p>
            <a:r>
              <a:rPr lang="en-US" b="1" i="0" dirty="0"/>
              <a:t>Preferred stock </a:t>
            </a:r>
            <a:r>
              <a:rPr lang="en-US" dirty="0"/>
              <a:t>is “preferred” over common stock in two ways:</a:t>
            </a:r>
          </a:p>
          <a:p>
            <a:pPr marL="228600" indent="-228600">
              <a:buFont typeface="+mj-lt"/>
              <a:buAutoNum type="arabicPeriod"/>
            </a:pPr>
            <a:r>
              <a:rPr lang="en-US" dirty="0"/>
              <a:t>Preferred stockholders usually have first rights to a specified amount of dividends (a stated dollar amount per share or a percentage of par value per share). If the board of directors declares dividends, preferred shareholders will receive the designated dividend before common shareholders receive any.</a:t>
            </a:r>
          </a:p>
          <a:p>
            <a:pPr marL="228600" indent="-228600">
              <a:buFont typeface="+mj-lt"/>
              <a:buAutoNum type="arabicPeriod"/>
            </a:pPr>
            <a:r>
              <a:rPr lang="en-US" dirty="0"/>
              <a:t>Preferred stockholders receive preference over common stockholders in the distribution of assets in the event the corporation is dissolved.</a:t>
            </a:r>
          </a:p>
          <a:p>
            <a:pPr marL="228600" indent="-228600">
              <a:buFont typeface="+mj-lt"/>
              <a:buAutoNum type="arabicPeriod"/>
            </a:pPr>
            <a:endParaRPr lang="en-US" dirty="0"/>
          </a:p>
          <a:p>
            <a:r>
              <a:rPr lang="en-US" dirty="0"/>
              <a:t>About 20% of the largest U.S. companies have preferred stock outstanding. However, unlike common stock, most preferred stock does not have voting rights. Control of the company remains with common stockholders.</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23</a:t>
            </a:fld>
            <a:endParaRPr lang="en-US" dirty="0"/>
          </a:p>
        </p:txBody>
      </p:sp>
    </p:spTree>
    <p:extLst>
      <p:ext uri="{BB962C8B-B14F-4D97-AF65-F5344CB8AC3E}">
        <p14:creationId xmlns:p14="http://schemas.microsoft.com/office/powerpoint/2010/main" val="4217243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record the issuance of preferred stock similar to the way we did for the issue of common stock. Assume that Canadian Falcon issues 1,000 shares of $30 par value preferred stock for $40 per share.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record this transaction with a debit to Cash for $40,000 (or 1,000 shares × $40), a credit to </a:t>
            </a:r>
            <a:r>
              <a:rPr lang="en-US" b="0" dirty="0"/>
              <a:t>Common Stock</a:t>
            </a:r>
            <a:r>
              <a:rPr lang="en-US" dirty="0"/>
              <a:t> for the par value of $30 (or 1,000 shares x $30), and a credit to Additional Paid-in Capital for $10,000 (or $40,000 - $30,000).</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24</a:t>
            </a:fld>
            <a:endParaRPr lang="en-US" dirty="0"/>
          </a:p>
        </p:txBody>
      </p:sp>
    </p:spTree>
    <p:extLst>
      <p:ext uri="{BB962C8B-B14F-4D97-AF65-F5344CB8AC3E}">
        <p14:creationId xmlns:p14="http://schemas.microsoft.com/office/powerpoint/2010/main" val="1711775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displays the stockholders’ equity section of the balance sheet for Canadian Falcon following the issuance of both common and preferred stock. The balance of retained earnings is discussed later in this chapter.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25</a:t>
            </a:fld>
            <a:endParaRPr lang="en-US" dirty="0"/>
          </a:p>
        </p:txBody>
      </p:sp>
    </p:spTree>
    <p:extLst>
      <p:ext uri="{BB962C8B-B14F-4D97-AF65-F5344CB8AC3E}">
        <p14:creationId xmlns:p14="http://schemas.microsoft.com/office/powerpoint/2010/main" val="1631911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attract wider investment, some corporations issue preferred stock in addition to common stock. </a:t>
            </a:r>
          </a:p>
          <a:p>
            <a:endParaRPr lang="en-US" i="1" dirty="0"/>
          </a:p>
          <a:p>
            <a:r>
              <a:rPr lang="en-US" b="1" i="0" dirty="0"/>
              <a:t>Preferred stock </a:t>
            </a:r>
            <a:r>
              <a:rPr lang="en-US" dirty="0"/>
              <a:t>is “preferred” over common stock in two ways:</a:t>
            </a:r>
          </a:p>
          <a:p>
            <a:pPr marL="228600" indent="-228600">
              <a:buFont typeface="+mj-lt"/>
              <a:buAutoNum type="arabicPeriod"/>
            </a:pPr>
            <a:r>
              <a:rPr lang="en-US" dirty="0"/>
              <a:t>Preferred stockholders usually have first rights to a specified amount of dividends (a stated dollar amount per share or a percentage of par value per share). If the board of directors declares dividends, preferred shareholders will receive the designated dividend before common shareholders receive any.</a:t>
            </a:r>
          </a:p>
          <a:p>
            <a:pPr marL="228600" indent="-228600">
              <a:buFont typeface="+mj-lt"/>
              <a:buAutoNum type="arabicPeriod"/>
            </a:pPr>
            <a:r>
              <a:rPr lang="en-US" dirty="0"/>
              <a:t>Preferred stockholders receive preference over common stockholders in the distribution of assets in the event the corporation is dissolved.</a:t>
            </a:r>
          </a:p>
          <a:p>
            <a:pPr marL="228600" indent="-228600">
              <a:buFont typeface="+mj-lt"/>
              <a:buAutoNum type="arabicPeriod"/>
            </a:pPr>
            <a:endParaRPr lang="en-US" dirty="0"/>
          </a:p>
          <a:p>
            <a:r>
              <a:rPr lang="en-US" dirty="0"/>
              <a:t>About 20% of the largest U.S. companies have preferred stock outstanding. However, unlike common stock, most preferred stock does not have voting rights. Control of the company remains with common stockholders.</a:t>
            </a:r>
          </a:p>
          <a:p>
            <a:endParaRPr lang="en-US" dirty="0"/>
          </a:p>
          <a:p>
            <a:r>
              <a:rPr lang="en-US" b="1" dirty="0"/>
              <a:t>Features of Preferred Stock</a:t>
            </a:r>
            <a:br>
              <a:rPr lang="en-US" b="1" dirty="0"/>
            </a:br>
            <a:r>
              <a:rPr lang="en-US" dirty="0"/>
              <a:t>Preferred stock is especially interesting due to the flexibility allowed in its contractual provisions. For instance, preferred stock might be convertible, redeemable, and/or cumulative.</a:t>
            </a:r>
          </a:p>
          <a:p>
            <a:pPr marL="171450" indent="-171450">
              <a:buFont typeface="Arial" panose="020B0604020202020204" pitchFamily="34" charset="0"/>
              <a:buChar char="•"/>
            </a:pPr>
            <a:r>
              <a:rPr lang="en-US" dirty="0"/>
              <a:t>Preferred stock may be </a:t>
            </a:r>
            <a:r>
              <a:rPr lang="en-US" b="1" i="0" dirty="0"/>
              <a:t>convertible</a:t>
            </a:r>
            <a:r>
              <a:rPr lang="en-US" dirty="0"/>
              <a:t>, which allows the stockholder to exchange shares of preferred stock for common stock at a specified conversion ratio. </a:t>
            </a:r>
          </a:p>
          <a:p>
            <a:pPr marL="171450" indent="-171450">
              <a:buFont typeface="Arial" panose="020B0604020202020204" pitchFamily="34" charset="0"/>
              <a:buChar char="•"/>
            </a:pPr>
            <a:r>
              <a:rPr lang="en-US" dirty="0"/>
              <a:t>Occasionally, preferred stock is </a:t>
            </a:r>
            <a:r>
              <a:rPr lang="en-US" b="1" i="0" dirty="0"/>
              <a:t>redeemable</a:t>
            </a:r>
            <a:r>
              <a:rPr lang="en-US" dirty="0"/>
              <a:t> at the option of either stockholders or the corporation. A redemption privilege might allow preferred stockholders the option, under specified conditions, to return their shares for a predetermined redemption price. Similarly, shares may be redeemable at the option of the issuing corporation.</a:t>
            </a:r>
          </a:p>
          <a:p>
            <a:pPr marL="171450" indent="-171450">
              <a:buFont typeface="Arial" panose="020B0604020202020204" pitchFamily="34" charset="0"/>
              <a:buChar char="•"/>
            </a:pPr>
            <a:r>
              <a:rPr lang="en-US" dirty="0"/>
              <a:t>Preferred stock usually is </a:t>
            </a:r>
            <a:r>
              <a:rPr lang="en-US" b="1" i="0" dirty="0"/>
              <a:t>cumulative</a:t>
            </a:r>
            <a:r>
              <a:rPr lang="en-US" dirty="0"/>
              <a:t>. If the specified dividends are not declared in a given year, they become </a:t>
            </a:r>
            <a:r>
              <a:rPr lang="en-US" i="1" dirty="0"/>
              <a:t>dividends in arrears</a:t>
            </a:r>
            <a:r>
              <a:rPr lang="en-US" dirty="0"/>
              <a:t>, and they accumulate until the company does declare dividends. We’ll go through an example of dividends on cumulative preferred stock later in this section.</a:t>
            </a:r>
            <a:br>
              <a:rPr lang="en-US" dirty="0"/>
            </a:br>
            <a:endParaRPr lang="en-US" dirty="0"/>
          </a:p>
          <a:p>
            <a:r>
              <a:rPr lang="en-US" dirty="0"/>
              <a:t>These features of preferred stock give it attributes somewhere between common stock (equity) and long-term debt (liabilities). Investors in common stock are the owners of the corporation because they have voting rights, and some preferred stock may be convertible to common stock. Investors in long-term debt, such as bonds, are creditors who have loaned money to the corporation. These investors have the right to interest payments each year and then the face amount of the bond at maturity. This financing arrangement is similar to preferred stock that pays cumulative dividends and is redeemable by stockholders.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26</a:t>
            </a:fld>
            <a:endParaRPr lang="en-US" dirty="0"/>
          </a:p>
        </p:txBody>
      </p:sp>
    </p:spTree>
    <p:extLst>
      <p:ext uri="{BB962C8B-B14F-4D97-AF65-F5344CB8AC3E}">
        <p14:creationId xmlns:p14="http://schemas.microsoft.com/office/powerpoint/2010/main" val="577086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stock actually has a mixture of attributes</a:t>
            </a:r>
            <a:r>
              <a:rPr lang="en-US" baseline="0" dirty="0"/>
              <a:t> </a:t>
            </a:r>
            <a:r>
              <a:rPr lang="en-US" dirty="0"/>
              <a:t>somewhere between common stock (equity)</a:t>
            </a:r>
            <a:r>
              <a:rPr lang="en-US" baseline="0" dirty="0"/>
              <a:t> </a:t>
            </a:r>
            <a:r>
              <a:rPr lang="en-US" dirty="0"/>
              <a:t>and bonds (liabilities). </a:t>
            </a:r>
          </a:p>
          <a:p>
            <a:endParaRPr lang="en-US" dirty="0"/>
          </a:p>
          <a:p>
            <a:r>
              <a:rPr lang="en-US" dirty="0"/>
              <a:t>This illustration provides a comparison of common stock, preferred stock, and bonds along several dimensions. </a:t>
            </a:r>
          </a:p>
          <a:p>
            <a:endParaRPr lang="en-US" dirty="0"/>
          </a:p>
          <a:p>
            <a:r>
              <a:rPr lang="en-US" dirty="0"/>
              <a:t>Note that preferred stock falls in the middle between common stock and bonds for each of these factors.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27</a:t>
            </a:fld>
            <a:endParaRPr lang="en-US" dirty="0"/>
          </a:p>
        </p:txBody>
      </p:sp>
    </p:spTree>
    <p:extLst>
      <p:ext uri="{BB962C8B-B14F-4D97-AF65-F5344CB8AC3E}">
        <p14:creationId xmlns:p14="http://schemas.microsoft.com/office/powerpoint/2010/main" val="4040209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previously, preferred stock usually is </a:t>
            </a:r>
            <a:r>
              <a:rPr lang="en-US" i="1" dirty="0"/>
              <a:t>cumulative</a:t>
            </a:r>
            <a:r>
              <a:rPr lang="en-US" dirty="0"/>
              <a:t>. For this type of preferred stock, if dividends are not declared in a given year, they accumulate until the company does declare dividends. Common stockholders are not entitled to dividends in any year until stockholders of cumulative preferred stock are attributed all dividends to which they are entitled.</a:t>
            </a:r>
          </a:p>
          <a:p>
            <a:endParaRPr lang="en-US" dirty="0"/>
          </a:p>
          <a:p>
            <a:r>
              <a:rPr lang="en-US" dirty="0"/>
              <a:t>Assume that a company issues 1,000 shares of 8%, $30 par value preferred stock and 1,000 shares of $1 par value common stock at the beginning of 2022. If the preferred stock is </a:t>
            </a:r>
            <a:r>
              <a:rPr lang="en-US" i="1" dirty="0"/>
              <a:t>cumulative</a:t>
            </a:r>
            <a:r>
              <a:rPr lang="en-US" dirty="0"/>
              <a:t>, the company owes a dividend on the preferred stock of $2,400 each year (= 1,000 shares × 8% × $30 par value). If the preferred dividend is not declared in 2022 or 2023, dividends in arrears for the two years will total $4,800, and this amount is expected to be paid in some future year. If the preferred stock is </a:t>
            </a:r>
            <a:r>
              <a:rPr lang="en-US" i="1" dirty="0"/>
              <a:t>noncumulative</a:t>
            </a:r>
            <a:r>
              <a:rPr lang="en-US" dirty="0"/>
              <a:t>, then there will not be any dividends in arrears for 2022 and 2023.</a:t>
            </a:r>
          </a:p>
          <a:p>
            <a:endParaRPr lang="en-US" dirty="0"/>
          </a:p>
          <a:p>
            <a:r>
              <a:rPr lang="en-US" dirty="0"/>
              <a:t>Now, let’s say in 2024 the company declares a total dividend of $10,000. How will the total dividend of $10,000 be distributed between preferred stockholders and common stockholders? As shown in Illustration 10-9, the answer depends on whether the preferred stock is cumulative or noncumulative. </a:t>
            </a:r>
          </a:p>
          <a:p>
            <a:endParaRPr lang="en-US" dirty="0"/>
          </a:p>
          <a:p>
            <a:r>
              <a:rPr lang="en-US" dirty="0"/>
              <a:t>Before the company can pay dividends to common stockholders, if the preferred stock is cumulative, the company must pay the $4,800 in unpaid dividends for 2022 and 2023 and then the current dividend on preferred stock of $2,400 in 2024. After paying the preferred stock dividends, the company can pay the remaining balance of $2,800 (= $10,000 − $4,800 − $2,400) in dividends on common stock. However, if the preferred stock is noncumulative, there are no dividends in arrears to consider. The dividend of $10,000 in 2024 will be split, with $2,400 paid first to preferred stockholders for the current year and then the remaining $7,600 paid to common stockholders.</a:t>
            </a:r>
          </a:p>
          <a:p>
            <a:endParaRPr lang="en-US" dirty="0"/>
          </a:p>
          <a:p>
            <a:r>
              <a:rPr lang="en-US" dirty="0"/>
              <a:t>Because dividends are not an actual liability until they are declared by the board of directors, dividends in arrears for cumulative preferred stockholders are not reported as a liability in the balance sheet. However, information regarding any dividends in arrears is disclosed in the notes to the financial statements.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Tree>
    <p:extLst>
      <p:ext uri="{BB962C8B-B14F-4D97-AF65-F5344CB8AC3E}">
        <p14:creationId xmlns:p14="http://schemas.microsoft.com/office/powerpoint/2010/main" val="1616982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27010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Invested capital</a:t>
            </a:r>
            <a:r>
              <a:rPr lang="en-US" dirty="0"/>
              <a:t> is the amount of money paid into a company by its owners. </a:t>
            </a:r>
          </a:p>
          <a:p>
            <a:endParaRPr lang="en-US" dirty="0"/>
          </a:p>
          <a:p>
            <a:r>
              <a:rPr lang="en-US" dirty="0"/>
              <a:t>Recall from Chapter 1 that a company can be formed as a sole proprietorship, a partnership, or a corporation. A </a:t>
            </a:r>
            <a:r>
              <a:rPr lang="en-US" b="1" dirty="0"/>
              <a:t>sole proprietorship </a:t>
            </a:r>
            <a:r>
              <a:rPr lang="en-US" dirty="0"/>
              <a:t>is a business owned by one person, whereas a </a:t>
            </a:r>
            <a:r>
              <a:rPr lang="en-US" i="1" dirty="0"/>
              <a:t>partnership</a:t>
            </a:r>
            <a:r>
              <a:rPr lang="en-US" dirty="0"/>
              <a:t> is a business owned by two or more persons. A </a:t>
            </a:r>
            <a:r>
              <a:rPr lang="en-US" b="1" dirty="0"/>
              <a:t>corporation</a:t>
            </a:r>
            <a:r>
              <a:rPr lang="en-US" dirty="0"/>
              <a:t> is an entity that is legally separate from its owners and even pays its own income taxes. Most corporations are owned by many stockholders, although some corporations are owned entirely by one individual. While sole proprietorships are the most common form of business, corporations dominate in terms of total sales, assets, earnings, and employees.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321555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31</a:t>
            </a:fld>
            <a:endParaRPr lang="en-US" dirty="0"/>
          </a:p>
        </p:txBody>
      </p:sp>
    </p:spTree>
    <p:extLst>
      <p:ext uri="{BB962C8B-B14F-4D97-AF65-F5344CB8AC3E}">
        <p14:creationId xmlns:p14="http://schemas.microsoft.com/office/powerpoint/2010/main" val="565196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Treasury stock </a:t>
            </a:r>
            <a:r>
              <a:rPr lang="en-US" dirty="0"/>
              <a:t>is the name given to a company’s own issued stock that it has purchased.</a:t>
            </a:r>
          </a:p>
          <a:p>
            <a:r>
              <a:rPr lang="en-US" dirty="0"/>
              <a:t>Over two-thirds of all publicly traded companies report treasury stock in their balance sheets. Illustration 10-10 provides a summary of cash dividends and stock purchases for the 1,000 largest companies in the U.S.</a:t>
            </a:r>
          </a:p>
          <a:p>
            <a:endParaRPr lang="en-US" dirty="0"/>
          </a:p>
          <a:p>
            <a:r>
              <a:rPr lang="en-US" dirty="0"/>
              <a:t>For these companies, stock purchases are larger than cash dividends paid in recent years. In addition, cash dividends are relatively steady over time, while stock purchases are more volatile. Both cash dividends and stock purchases return cash to investors, but companies have different reasons for choosing which method to return that cash.</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60122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motivate a company to buy back its own stock? Companies acquire their own stock for various reasons:</a:t>
            </a:r>
          </a:p>
          <a:p>
            <a:endParaRPr lang="en-US" dirty="0"/>
          </a:p>
          <a:p>
            <a:r>
              <a:rPr lang="en-US" b="1" dirty="0"/>
              <a:t>To boost underpriced stock.</a:t>
            </a:r>
            <a:r>
              <a:rPr lang="en-US" dirty="0"/>
              <a:t> When company management feels the market price of its stock is too low, it may attempt to support the price by decreasing the supply of stock in the marketplace. An announcement by </a:t>
            </a:r>
            <a:r>
              <a:rPr lang="en-US" b="1" dirty="0"/>
              <a:t>Johnson &amp; Johnson</a:t>
            </a:r>
            <a:r>
              <a:rPr lang="en-US" dirty="0"/>
              <a:t> that it planned to buy up to $5 billion of its outstanding shares triggered a public buying spree that pushed the stock price up by more than 3%.</a:t>
            </a:r>
          </a:p>
          <a:p>
            <a:endParaRPr lang="en-US" dirty="0"/>
          </a:p>
          <a:p>
            <a:r>
              <a:rPr lang="en-US" b="1" dirty="0"/>
              <a:t>To distribute surplus cash without paying dividends.</a:t>
            </a:r>
            <a:r>
              <a:rPr lang="en-US" dirty="0"/>
              <a:t> While dividends usually are a good thing, investors do pay personal income tax on them. Another way for a firm to distribute surplus cash to shareholders without giving them taxable </a:t>
            </a:r>
            <a:r>
              <a:rPr lang="en-US" i="1" dirty="0"/>
              <a:t>dividend</a:t>
            </a:r>
            <a:r>
              <a:rPr lang="en-US" dirty="0"/>
              <a:t> income is to use the excess cash to purchase its own stock. Under a stock purchase, only shareholders selling back their stock to the company at a profit incur taxable income.</a:t>
            </a:r>
          </a:p>
          <a:p>
            <a:endParaRPr lang="en-US" dirty="0"/>
          </a:p>
          <a:p>
            <a:r>
              <a:rPr lang="en-US" b="1" dirty="0"/>
              <a:t>To boost earnings per share.</a:t>
            </a:r>
            <a:r>
              <a:rPr lang="en-US" dirty="0"/>
              <a:t> Earnings per share is calculated as earnings divided by the number of shares outstanding. Stock purchases reduce the number of shares outstanding, thereby increasing earnings per share. However, with less cash in the company, it’s more difficult for companies to maintain the same level of earnings following a share purchase.</a:t>
            </a:r>
          </a:p>
          <a:p>
            <a:endParaRPr lang="en-US" dirty="0"/>
          </a:p>
          <a:p>
            <a:r>
              <a:rPr lang="en-US" b="1" dirty="0"/>
              <a:t>To satisfy employee stock ownership plans.</a:t>
            </a:r>
            <a:r>
              <a:rPr lang="en-US" dirty="0"/>
              <a:t> Another motivation for stock purchases is to acquire shares used in employee stock award and stock option compensation programs. </a:t>
            </a:r>
            <a:r>
              <a:rPr lang="en-US" b="1" dirty="0"/>
              <a:t>Microsoft</a:t>
            </a:r>
            <a:r>
              <a:rPr lang="en-US" dirty="0"/>
              <a:t>, for example, reported that its board of directors had approved a program to purchase shares of its common stock to offset the increase in shares from stock option and stock purchase plans.</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33</a:t>
            </a:fld>
            <a:endParaRPr lang="en-US" dirty="0"/>
          </a:p>
        </p:txBody>
      </p:sp>
    </p:spTree>
    <p:extLst>
      <p:ext uri="{BB962C8B-B14F-4D97-AF65-F5344CB8AC3E}">
        <p14:creationId xmlns:p14="http://schemas.microsoft.com/office/powerpoint/2010/main" val="2588448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Treasury stock is the purchase of a company’s own issued stock</a:t>
            </a:r>
            <a:r>
              <a:rPr lang="en-US" b="1" dirty="0"/>
              <a:t>. Just as issuing shares increases stockholders’ equity, buying back those shares decreases stockholders’ equity. </a:t>
            </a:r>
            <a:r>
              <a:rPr lang="en-US" dirty="0"/>
              <a:t>Rather than reducing the stock accounts directly, though, we record treasury stock as a separate “negative” or “contra” account. Recall that stockholders’ equity accounts normally have credit balances. So, treasury stock is included in the stockholders’ equity section of the balance sheet with an opposite, or debit, balance. When a corporation purchases its own stock, it increases (debits) Treasury Stock, while it decreases (credits) Cash.</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34</a:t>
            </a:fld>
            <a:endParaRPr lang="en-US" dirty="0"/>
          </a:p>
        </p:txBody>
      </p:sp>
    </p:spTree>
    <p:extLst>
      <p:ext uri="{BB962C8B-B14F-4D97-AF65-F5344CB8AC3E}">
        <p14:creationId xmlns:p14="http://schemas.microsoft.com/office/powerpoint/2010/main" val="3190361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818702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record treasury stock at the </a:t>
            </a:r>
            <a:r>
              <a:rPr lang="en-US" i="1" dirty="0"/>
              <a:t>cost</a:t>
            </a:r>
            <a:r>
              <a:rPr lang="en-US" dirty="0"/>
              <a:t> to purchase the shares in the market. For example, let’s assume that Canadian Falcon purchases 100 shares of its own $0.01 par value common stock at $30 per share. We record this transaction as shown in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Notice that the stock’s par value has no effect on the entry to record treasury stock. We record treasury stock at its cost, which is $30 per share in this example. The debit to Treasury Stock reduces stockholders’ equity.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36</a:t>
            </a:fld>
            <a:endParaRPr lang="en-US" dirty="0"/>
          </a:p>
        </p:txBody>
      </p:sp>
    </p:spTree>
    <p:extLst>
      <p:ext uri="{BB962C8B-B14F-4D97-AF65-F5344CB8AC3E}">
        <p14:creationId xmlns:p14="http://schemas.microsoft.com/office/powerpoint/2010/main" val="1056998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displays the stockholders’ equity section of the balance sheet before and after the purchase of treasury stock.</a:t>
            </a:r>
          </a:p>
          <a:p>
            <a:endParaRPr lang="en-US" dirty="0"/>
          </a:p>
          <a:p>
            <a:r>
              <a:rPr lang="en-US" dirty="0"/>
              <a:t>Treasury stock is reported as a contra equity, or negative amount, because treasury stock reduces total stockholders’ equity.  Notice the presentation of the Treasury stock in green.</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37</a:t>
            </a:fld>
            <a:endParaRPr lang="en-US" dirty="0"/>
          </a:p>
        </p:txBody>
      </p:sp>
    </p:spTree>
    <p:extLst>
      <p:ext uri="{BB962C8B-B14F-4D97-AF65-F5344CB8AC3E}">
        <p14:creationId xmlns:p14="http://schemas.microsoft.com/office/powerpoint/2010/main" val="2002255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let’s assume that Canadian Falcon resells the 100 shares of treasury stock for $35. Recall that these shares originally were purchased for $30 per share, so the $35 resale price represents a $5 per share increase in additional paid-in capital. It’s </a:t>
            </a:r>
            <a:r>
              <a:rPr lang="en-US" i="1" dirty="0"/>
              <a:t>not</a:t>
            </a:r>
            <a:r>
              <a:rPr lang="en-US" dirty="0"/>
              <a:t> recorded as a $5 per share gain in the income statement, as we would for the sale of an investment in another company, since the company is reselling its own stock. We record this transaction as follows as shown in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debit Cash for $35 per share to record the inflow of cash from reselling treasury stock. We recorded the 100 shares of treasury stock in the accounting records at a cost of $30 per share at the time of purchase. Now, when we resell the treasury shares, we must reduce the Treasury Stock account at the same $30 per share. We record the $500 difference (= 100 shares × $5 per share) as Additional Paid-in Capital. </a:t>
            </a:r>
            <a:endParaRPr lang="en-US" sz="1200"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751179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illustration presents the stockholders’ equity section of the balance sheet before and immediately after the sale of treasury stock.  When we sell the Treasury Stock, total stockholders’ equity increases.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39</a:t>
            </a:fld>
            <a:endParaRPr lang="en-US" dirty="0"/>
          </a:p>
        </p:txBody>
      </p:sp>
    </p:spTree>
    <p:extLst>
      <p:ext uri="{BB962C8B-B14F-4D97-AF65-F5344CB8AC3E}">
        <p14:creationId xmlns:p14="http://schemas.microsoft.com/office/powerpoint/2010/main" val="215399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115912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purchasing 100 shares of its own stock for $30 per share and reselling them for only $25 per share, Canadian Falcon experienced a decrease in additional paid-in capital. This is reflected in the entry as a debit to the Additional Paid-in Capital account. It’s not recorded as a $5 per share loss in the income statement, as we would for the sale of an investment in another company, because the company is reselling its own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40</a:t>
            </a:fld>
            <a:endParaRPr lang="en-US" dirty="0"/>
          </a:p>
        </p:txBody>
      </p:sp>
    </p:spTree>
    <p:extLst>
      <p:ext uri="{BB962C8B-B14F-4D97-AF65-F5344CB8AC3E}">
        <p14:creationId xmlns:p14="http://schemas.microsoft.com/office/powerpoint/2010/main" val="342463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179334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814742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 A of the chapter, we discussed transactions involving “invested capital,” because when investors buy a corporation’s stock, they are investing in the company. </a:t>
            </a:r>
          </a:p>
          <a:p>
            <a:endParaRPr lang="en-US" dirty="0"/>
          </a:p>
          <a:p>
            <a:r>
              <a:rPr lang="en-US" dirty="0"/>
              <a:t>Here, in Part B, we examine transactions involving earned capital. This component of equity represents the net assets of the company that have been </a:t>
            </a:r>
            <a:r>
              <a:rPr lang="en-US" i="1" dirty="0"/>
              <a:t>earned</a:t>
            </a:r>
            <a:r>
              <a:rPr lang="en-US" dirty="0"/>
              <a:t> for the stockholders rather than </a:t>
            </a:r>
            <a:r>
              <a:rPr lang="en-US" i="1" dirty="0"/>
              <a:t>invested</a:t>
            </a:r>
            <a:r>
              <a:rPr lang="en-US" dirty="0"/>
              <a:t> by the stockholders. We'll also see that some of this earned capital is distributed back to stockholders in the form of dividends. Thus, we end up with a component of equity that represents earned capital that has been retained in the company, commonly referred to as </a:t>
            </a:r>
            <a:r>
              <a:rPr lang="en-US" i="1" dirty="0"/>
              <a:t>Retained Earnings</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43</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63600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Retained earnings</a:t>
            </a:r>
            <a:r>
              <a:rPr lang="en-US" i="0" dirty="0"/>
              <a:t> </a:t>
            </a:r>
            <a:r>
              <a:rPr lang="en-US" dirty="0"/>
              <a:t>represent the earnings retained in the company—earnings not distributed as dividends to stockholders over the life of the company. In other words, the balance in retained earnings equals all net income, less all dividends, since the company began operations.</a:t>
            </a:r>
          </a:p>
          <a:p>
            <a:endParaRPr lang="en-US" dirty="0"/>
          </a:p>
          <a:p>
            <a:pPr algn="l"/>
            <a:r>
              <a:rPr lang="en-US" b="1" dirty="0"/>
              <a:t>Retained Earnings = All net income since the company began − All dividends since the company began </a:t>
            </a:r>
          </a:p>
          <a:p>
            <a:pPr algn="ctr"/>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45</a:t>
            </a:fld>
            <a:endParaRPr lang="en-US" dirty="0"/>
          </a:p>
        </p:txBody>
      </p:sp>
    </p:spTree>
    <p:extLst>
      <p:ext uri="{BB962C8B-B14F-4D97-AF65-F5344CB8AC3E}">
        <p14:creationId xmlns:p14="http://schemas.microsoft.com/office/powerpoint/2010/main" val="3231454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Let’s look at an example. This illustration shows how net income and dividends impact the balance in retained earnings over a four year period.</a:t>
            </a:r>
          </a:p>
          <a:p>
            <a:endParaRPr lang="en-US" dirty="0"/>
          </a:p>
          <a:p>
            <a:pPr marL="171450" indent="-171450">
              <a:buFont typeface="Arial" panose="020B0604020202020204" pitchFamily="34" charset="0"/>
              <a:buChar char="•"/>
            </a:pPr>
            <a:r>
              <a:rPr lang="en-US" dirty="0"/>
              <a:t>Year 1 (first year of operations): The company reports a net loss of $1,000. The net loss results in a balance of −$1,000 in retained earnings.</a:t>
            </a:r>
          </a:p>
          <a:p>
            <a:pPr marL="171450" indent="-171450">
              <a:buFont typeface="Arial" panose="020B0604020202020204" pitchFamily="34" charset="0"/>
              <a:buChar char="•"/>
            </a:pPr>
            <a:r>
              <a:rPr lang="en-US" dirty="0"/>
              <a:t>Year 2: The company reports net income of $3,000. This means that by the end of year 2, all net income (−$1,000 in year 1 and $3,000 in year 2) minus all dividends ($0 in years 1 and 2) results in a cumulative balance in retained earnings of $2,000.</a:t>
            </a:r>
          </a:p>
          <a:p>
            <a:pPr marL="171450" indent="-171450">
              <a:buFont typeface="Arial" panose="020B0604020202020204" pitchFamily="34" charset="0"/>
              <a:buChar char="•"/>
            </a:pPr>
            <a:r>
              <a:rPr lang="en-US" dirty="0"/>
              <a:t>Year 3: The difference between net income and dividends is $3,000 (= $4,000 − $1,000), and this amount adds to the cumulative balance of retained earnings from Year 2.</a:t>
            </a:r>
          </a:p>
          <a:p>
            <a:pPr marL="171450" indent="-171450">
              <a:buFont typeface="Arial" panose="020B0604020202020204" pitchFamily="34" charset="0"/>
              <a:buChar char="•"/>
            </a:pPr>
            <a:r>
              <a:rPr lang="en-US" dirty="0"/>
              <a:t>Year 4: The difference between net income and dividends is $7,000 and adds to the cumulative balance of retained earnings in Year 3. </a:t>
            </a:r>
          </a:p>
          <a:p>
            <a:pPr marL="171450" indent="-171450">
              <a:buFont typeface="Arial" panose="020B0604020202020204" pitchFamily="34" charset="0"/>
              <a:buChar char="•"/>
            </a:pPr>
            <a:endParaRPr lang="en-US" b="1" dirty="0"/>
          </a:p>
          <a:p>
            <a:pPr marL="0" indent="0">
              <a:buFont typeface="Arial" panose="020B0604020202020204" pitchFamily="34" charset="0"/>
              <a:buNone/>
            </a:pPr>
            <a:r>
              <a:rPr lang="en-US" b="1" dirty="0"/>
              <a:t>This process of adding net income and subtracting dividends each year to calculate the cumulative balance of retained earnings continues over the life of the company</a:t>
            </a:r>
            <a:r>
              <a:rPr lang="en-US" dirty="0"/>
              <a:t>.</a:t>
            </a:r>
          </a:p>
          <a:p>
            <a:endParaRPr lang="en-US" dirty="0"/>
          </a:p>
          <a:p>
            <a:r>
              <a:rPr lang="en-US" dirty="0"/>
              <a:t>In a company’s early years, the balance in retained earnings tends to be small, and total paid-in capital—money invested into the corporation—tends to be large. As the years go by, the earnings retained in the business continue to grow and, for many profitable companies, can exceed the total amount originally invested in the corporation. Unfortunately, for some companies, expenses sometimes are more than revenues, so a net loss rather than net income is recorded. Just as net income increases retained earnings, a net loss </a:t>
            </a:r>
            <a:r>
              <a:rPr lang="en-US" i="1" dirty="0"/>
              <a:t>decreases</a:t>
            </a:r>
            <a:r>
              <a:rPr lang="en-US" dirty="0"/>
              <a:t> retained earnings.</a:t>
            </a:r>
          </a:p>
          <a:p>
            <a:endParaRPr lang="en-US" dirty="0"/>
          </a:p>
          <a:p>
            <a:r>
              <a:rPr lang="en-US" dirty="0"/>
              <a:t>If losses exceed income since the company began, Retained Earnings will have a negative balance. A negative balance in Retained Earnings is called an </a:t>
            </a:r>
            <a:r>
              <a:rPr lang="en-US" b="1" i="0" dirty="0"/>
              <a:t>accumulated deficit</a:t>
            </a:r>
            <a:r>
              <a:rPr lang="en-US" dirty="0"/>
              <a:t>. </a:t>
            </a:r>
          </a:p>
          <a:p>
            <a:endParaRPr lang="en-US" dirty="0"/>
          </a:p>
          <a:p>
            <a:r>
              <a:rPr lang="en-US" dirty="0"/>
              <a:t>In this illustration, we see an example of an accumulated deficit in year 1. We subtract an accumulated deficit from total paid-in capital in the balance sheet to arrive at total stockholders’ equity. Many companies in the start-up phase or when experiencing financial difficulties report an accumulated deficit.</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00705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0120643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695578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Dividends</a:t>
            </a:r>
            <a:r>
              <a:rPr lang="en-US" dirty="0"/>
              <a:t> are distributions by a corporation to its stockholders. Investors pay careful attention to cash dividends. A change in the quarterly or annual cash dividend paid by a company can provide useful information about its future prospects. For instance, an increase in dividends often is perceived as good news. Companies tend to increase dividends when the company is doing well and future prospects look bright.</a:t>
            </a:r>
          </a:p>
          <a:p>
            <a:endParaRPr lang="en-US" sz="1200" b="0" i="0" u="none" strike="noStrike" kern="1200" baseline="0" dirty="0">
              <a:solidFill>
                <a:schemeClr val="tx1"/>
              </a:solidFill>
              <a:latin typeface="+mn-lt"/>
              <a:ea typeface="+mn-ea"/>
              <a:cs typeface="+mn-cs"/>
            </a:endParaRPr>
          </a:p>
          <a:p>
            <a:r>
              <a:rPr lang="en-US" dirty="0"/>
              <a:t>Why do investors buy stock in companies like </a:t>
            </a:r>
            <a:r>
              <a:rPr lang="en-US" b="1" dirty="0"/>
              <a:t>Facebook</a:t>
            </a:r>
            <a:r>
              <a:rPr lang="en-US" dirty="0"/>
              <a:t> if they do not receive dividends? Investors hope a company’s share price increases and then they can sell the stock for a profit.</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Tree>
    <p:extLst>
      <p:ext uri="{BB962C8B-B14F-4D97-AF65-F5344CB8AC3E}">
        <p14:creationId xmlns:p14="http://schemas.microsoft.com/office/powerpoint/2010/main" val="387012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Paid-in capital (or invested capital) is the amount of money paid into a company by its owners.</a:t>
            </a:r>
          </a:p>
          <a:p>
            <a:endParaRPr lang="en-US" dirty="0"/>
          </a:p>
          <a:p>
            <a:r>
              <a:rPr lang="en-US" dirty="0"/>
              <a:t>A company can be formed as a sole proprietorship, a partnership, or a corporation. A sole proprietorship is a business owned by one person, whereas a</a:t>
            </a:r>
          </a:p>
          <a:p>
            <a:r>
              <a:rPr lang="en-US" dirty="0"/>
              <a:t>partnership is a business owned by two or more persons. A corporation is an entity that is legally separate from its owners and even pays its own income taxes. Most corporations are owned by many stockholders, although some corporations are owned entirely by one individual. While sole proprietorships are the most common form of business, corporations are typically far larger in terms of total sales, assets, earnings, and employees.</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a:t>
            </a:fld>
            <a:endParaRPr lang="en-US" dirty="0"/>
          </a:p>
        </p:txBody>
      </p:sp>
    </p:spTree>
    <p:extLst>
      <p:ext uri="{BB962C8B-B14F-4D97-AF65-F5344CB8AC3E}">
        <p14:creationId xmlns:p14="http://schemas.microsoft.com/office/powerpoint/2010/main" val="382349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presents the disclosure of Facebook’s dividend policy. Note that it is the board of directors</a:t>
            </a:r>
            <a:r>
              <a:rPr lang="en-US" baseline="0" dirty="0"/>
              <a:t> that declare the cash dividends to be paid.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9409304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companies that do pay dividends, the date the board of directors announces the next dividend to be paid is known as the </a:t>
            </a:r>
            <a:r>
              <a:rPr lang="en-US" b="1" dirty="0"/>
              <a:t>declaration date</a:t>
            </a:r>
            <a:r>
              <a:rPr lang="en-US" dirty="0"/>
              <a:t>. The declaration of a dividend creates a binding legal obligation for the company declaring the dividend. On that date, we (a) increase Dividends, a temporary account that is closed into Retained Earnings at the end of each period, and (b) increase a liability account, Dividends Payable.</a:t>
            </a:r>
          </a:p>
          <a:p>
            <a:endParaRPr lang="en-US" dirty="0"/>
          </a:p>
          <a:p>
            <a:r>
              <a:rPr lang="en-US" dirty="0"/>
              <a:t>The board of directors also indicates a specific date on which the company looks at its records to determine who the stockholders of the company are. This date is called the </a:t>
            </a:r>
            <a:r>
              <a:rPr lang="en-US" b="1" dirty="0"/>
              <a:t>record date</a:t>
            </a:r>
            <a:r>
              <a:rPr lang="en-US" dirty="0"/>
              <a:t>. An investor must be a stockholder on the record date to have the right to receive the dividend. </a:t>
            </a:r>
          </a:p>
          <a:p>
            <a:endParaRPr lang="en-US" dirty="0"/>
          </a:p>
          <a:p>
            <a:r>
              <a:rPr lang="en-US" dirty="0"/>
              <a:t>The date of the actual distribution is the payment date. Dividends are paid only on shares outstanding. </a:t>
            </a:r>
            <a:r>
              <a:rPr lang="en-US" b="1" dirty="0"/>
              <a:t>Dividends are not paid on treasury shares.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79695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5234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the payment of a cash dividend, assume that on March 15 Canadian Falcon declares a $0.25 per share dividend on its 2,000 outstanding shares—1,000 shares of common stock and 1,000 shares of preferred stock. We record the declaration of cash dividends as shown.</a:t>
            </a:r>
          </a:p>
          <a:p>
            <a:endParaRPr lang="en-US" dirty="0"/>
          </a:p>
          <a:p>
            <a:r>
              <a:rPr lang="en-US" dirty="0"/>
              <a:t>The Dividends account is a </a:t>
            </a:r>
            <a:r>
              <a:rPr lang="en-US" i="1" dirty="0"/>
              <a:t>temporary</a:t>
            </a:r>
            <a:r>
              <a:rPr lang="en-US" dirty="0"/>
              <a:t> stockholders’ equity account that is closed into Retained Earnings at the end of each period. Dividends are legally payable, once declared by the board of directors, so Dividends Payable is credited. Dividends Payable is classified as a current liability in the balance sheet because once they are declared, the company is legally obligated to pay them in the near future.</a:t>
            </a:r>
          </a:p>
          <a:p>
            <a:endParaRPr lang="en-US" dirty="0"/>
          </a:p>
          <a:p>
            <a:r>
              <a:rPr lang="en-US" dirty="0"/>
              <a:t>Let’s continue our example and assume that the dividend declared by Canadian Falcon is payable to stockholders of record at March 31. We make no entry on March 31, the record date.</a:t>
            </a:r>
          </a:p>
          <a:p>
            <a:endParaRPr lang="en-US" dirty="0"/>
          </a:p>
          <a:p>
            <a:r>
              <a:rPr lang="en-US" dirty="0"/>
              <a:t>April 15 is the payment date and we record the cash paid and the reduction in Dividends Payable. </a:t>
            </a:r>
          </a:p>
          <a:p>
            <a:endParaRPr lang="en-US" dirty="0"/>
          </a:p>
          <a:p>
            <a:r>
              <a:rPr lang="en-US" dirty="0"/>
              <a:t>Because cash is the asset most easily distributed to stockholders, most corporate dividends are cash dividends. In concept, though, any asset can be distributed to stockholders as a dividend. When a noncash asset is distributed to stockholders, it is referred to as a </a:t>
            </a:r>
            <a:r>
              <a:rPr lang="en-US" b="1" dirty="0"/>
              <a:t>property dividend</a:t>
            </a:r>
            <a:r>
              <a:rPr lang="en-US" dirty="0"/>
              <a:t>. Securities held as investments are the assets most often distributed in a property dividend.</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53</a:t>
            </a:fld>
            <a:endParaRPr lang="en-US" dirty="0"/>
          </a:p>
        </p:txBody>
      </p:sp>
    </p:spTree>
    <p:extLst>
      <p:ext uri="{BB962C8B-B14F-4D97-AF65-F5344CB8AC3E}">
        <p14:creationId xmlns:p14="http://schemas.microsoft.com/office/powerpoint/2010/main" val="26918906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395335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42105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7009837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corporations distribute additional shares of their own stock to shareholders rather than cash. These are known as </a:t>
            </a:r>
            <a:r>
              <a:rPr lang="en-US" b="1" i="0" dirty="0"/>
              <a:t>stock dividends</a:t>
            </a:r>
            <a:r>
              <a:rPr lang="en-US" dirty="0"/>
              <a:t> or </a:t>
            </a:r>
            <a:r>
              <a:rPr lang="en-US" sz="1200" b="1" i="0" kern="1200" dirty="0">
                <a:solidFill>
                  <a:schemeClr val="tx1"/>
                </a:solidFill>
                <a:latin typeface="+mn-lt"/>
                <a:ea typeface="+mn-ea"/>
                <a:cs typeface="+mn-cs"/>
              </a:rPr>
              <a:t>stock splits </a:t>
            </a:r>
            <a:r>
              <a:rPr lang="en-US" dirty="0"/>
              <a:t>depending on the size of the stock distribution. Suppose you own 100 shares of stock. Assuming a 10% stock dividend, you’ll get 10 additional shares. A 100% stock dividend, equivalent to a 2-for-1 stock split, means 100 more shares.</a:t>
            </a:r>
          </a:p>
          <a:p>
            <a:endParaRPr lang="en-US" dirty="0"/>
          </a:p>
          <a:p>
            <a:r>
              <a:rPr lang="en-US" dirty="0"/>
              <a:t>Large stock dividends (25% or more of the shares outstanding) and stock splits are declared primarily due to the effect they have on stock prices. Let’s say that before the 100% stock dividend, your shares are trading at $40 a share, so your 100 shares are worth $4,000. After the 100% stock dividend, you will have twice as many shares. It sounds good, but let’s look closer. Since the company as a whole still has the same value, each share of stock is now worth one-half what it was worth before the stock dividend. Your 200 shares still have a value of $4,000, the same as your 100 shares before the stock dividend. However, now each share is worth half as much—$20 rather than $40 per share.</a:t>
            </a:r>
          </a:p>
          <a:p>
            <a:endParaRPr lang="en-US" dirty="0"/>
          </a:p>
          <a:p>
            <a:r>
              <a:rPr lang="en-US" dirty="0"/>
              <a:t>Think of the company as a pizza. A 100% stock dividend is like changing an 8-slice pizza into 16 slices by cutting each slice in half. You are no better off with 16 half-slices than with the original 8 slices. Whether it’s cut in 8 large slices or 16 smaller slices, it’s still the same-sized pizza. Whether a company is represented by 1 million shares worth $40 each or 2 million shares worth $20 each, it’s the same $40 million company. </a:t>
            </a:r>
            <a:r>
              <a:rPr lang="en-US" b="1" dirty="0"/>
              <a:t>Total assets, total liabilities, and total stockholders’ equity do not change as a result of a stock dividend.</a:t>
            </a:r>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57</a:t>
            </a:fld>
            <a:endParaRPr lang="en-US" dirty="0"/>
          </a:p>
        </p:txBody>
      </p:sp>
    </p:spTree>
    <p:extLst>
      <p:ext uri="{BB962C8B-B14F-4D97-AF65-F5344CB8AC3E}">
        <p14:creationId xmlns:p14="http://schemas.microsoft.com/office/powerpoint/2010/main" val="3481006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company declares a stock split, we do not record a transaction. After a 2-for-1 stock split, the Common Stock account balance (total par value) represents twice as many shares. </a:t>
            </a:r>
          </a:p>
          <a:p>
            <a:endParaRPr lang="en-US" dirty="0"/>
          </a:p>
          <a:p>
            <a:r>
              <a:rPr lang="en-US" dirty="0"/>
              <a:t>For instance, assume Canadian Falcon declares a 2-for-1 stock split on its 1,000 shares of $0.01 par value common stock. The balance in the Common Stock account is 1,000 shares times $0.01 par value per share, which equals $10. With no journal entry, the balance remains $10 despite the number of shares doubling. As a result, the par value </a:t>
            </a:r>
            <a:r>
              <a:rPr lang="en-US" i="1" dirty="0"/>
              <a:t>per share</a:t>
            </a:r>
            <a:r>
              <a:rPr lang="en-US" dirty="0"/>
              <a:t> is reduced by one-half to $0.005 (2,000 shares times $0.005 par per share still equals $10).</a:t>
            </a:r>
          </a:p>
          <a:p>
            <a:endParaRPr lang="en-US" sz="1200" b="0" i="0" u="none" strike="noStrike" kern="1200" baseline="0" dirty="0">
              <a:solidFill>
                <a:schemeClr val="tx1"/>
              </a:solidFill>
              <a:latin typeface="+mn-lt"/>
              <a:ea typeface="+mn-ea"/>
              <a:cs typeface="+mn-cs"/>
            </a:endParaRPr>
          </a:p>
          <a:p>
            <a:r>
              <a:rPr lang="en-US" dirty="0"/>
              <a:t>As you might expect, having the par value per share change in this way is cumbersome and expensive. All records, printed or electronic, that refer to the previous amount must be changed to reflect the new amount. </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58</a:t>
            </a:fld>
            <a:endParaRPr lang="en-US" dirty="0"/>
          </a:p>
        </p:txBody>
      </p:sp>
    </p:spTree>
    <p:extLst>
      <p:ext uri="{BB962C8B-B14F-4D97-AF65-F5344CB8AC3E}">
        <p14:creationId xmlns:p14="http://schemas.microsoft.com/office/powerpoint/2010/main" val="14334212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changing the par value per share, most companies report stock splits in the same way as a large stock dividend. We account for a large stock dividend by recording an increase in the Common Stock account in the amount of the par value of the additional shares distributed. We account for a large stock dividend by recording an increase in the Common Stock account in the amount of the par value of the additional shares distributed, as illustrated above.</a:t>
            </a:r>
          </a:p>
          <a:p>
            <a:endParaRPr lang="en-US" sz="1200" b="0" i="0" u="none" strike="noStrike" kern="1200" baseline="0" dirty="0">
              <a:solidFill>
                <a:schemeClr val="tx1"/>
              </a:solidFill>
              <a:latin typeface="+mn-lt"/>
              <a:ea typeface="+mn-ea"/>
              <a:cs typeface="+mn-cs"/>
            </a:endParaRPr>
          </a:p>
          <a:p>
            <a:r>
              <a:rPr lang="en-US" dirty="0"/>
              <a:t>Similar to cash dividends, the Stock Dividends account is a temporary stockholders’ equity account that is closed into Retained Earnings. The debit to Stock Dividends reduces Retained Earnings. So, a stock dividend entry decreases one equity account, Retained Earnings, and increases another equity account, Common Stock. </a:t>
            </a:r>
            <a:r>
              <a:rPr lang="en-US" b="1" dirty="0"/>
              <a:t>Note that the above entry does not change total assets, total liabilities, or total stockholders’ equity.</a:t>
            </a:r>
            <a:r>
              <a:rPr lang="en-US" dirty="0"/>
              <a:t> </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59</a:t>
            </a:fld>
            <a:endParaRPr lang="en-US" dirty="0"/>
          </a:p>
        </p:txBody>
      </p:sp>
    </p:spTree>
    <p:extLst>
      <p:ext uri="{BB962C8B-B14F-4D97-AF65-F5344CB8AC3E}">
        <p14:creationId xmlns:p14="http://schemas.microsoft.com/office/powerpoint/2010/main" val="27637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Corporations</a:t>
            </a:r>
            <a:r>
              <a:rPr lang="en-US" dirty="0"/>
              <a:t> are formed in accordance with the laws of individual states. The state incorporation laws guide corporations as they write their </a:t>
            </a:r>
            <a:r>
              <a:rPr lang="en-US" b="1" i="0" dirty="0"/>
              <a:t>articles of incorporation </a:t>
            </a:r>
            <a:r>
              <a:rPr lang="en-US" dirty="0"/>
              <a:t>(sometimes called the </a:t>
            </a:r>
            <a:r>
              <a:rPr lang="en-US" i="1" dirty="0"/>
              <a:t>corporate charter</a:t>
            </a:r>
            <a:r>
              <a:rPr lang="en-US" dirty="0"/>
              <a:t>). The articles of incorporation describe (a) the nature of the firm’s business activities, (b) the shares of stock to be issued, and (c) the initial board of directors. The board of directors establishes corporate policies and appoints officers who manage the corporation. </a:t>
            </a:r>
          </a:p>
          <a:p>
            <a:endParaRPr lang="en-US" dirty="0"/>
          </a:p>
          <a:p>
            <a:r>
              <a:rPr lang="en-US" dirty="0"/>
              <a:t>This illustration presents an </a:t>
            </a:r>
            <a:r>
              <a:rPr lang="en-US" b="1" i="0" dirty="0"/>
              <a:t>organization chart </a:t>
            </a:r>
            <a:r>
              <a:rPr lang="en-US" dirty="0"/>
              <a:t>tracing the line of authority for a typical corporation.</a:t>
            </a:r>
          </a:p>
          <a:p>
            <a:endParaRPr lang="en-US" dirty="0"/>
          </a:p>
          <a:p>
            <a:r>
              <a:rPr lang="en-US" dirty="0"/>
              <a:t>Ultimately, a corporation’s stockholders control the company. They are the owners of the corporation. By voting their shares, stockholders determine the makeup of the board of directors—which in turn appoints the management to run the company.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a:t>
            </a:fld>
            <a:endParaRPr lang="en-US" dirty="0"/>
          </a:p>
        </p:txBody>
      </p:sp>
    </p:spTree>
    <p:extLst>
      <p:ext uri="{BB962C8B-B14F-4D97-AF65-F5344CB8AC3E}">
        <p14:creationId xmlns:p14="http://schemas.microsoft.com/office/powerpoint/2010/main" val="39059888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presents the stockholders’ equity section of the balance sheet for Canadian Falcon before and after the 2-for-1 stock split accounted for as a 100% stock dividend. Notice that total stockholders’ equity remains at $100,000 before and after the stock distribution. Common stock increased by $10, while retained earnings decreased by $10.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849868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the effects of a stock split and a stock dividend.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24829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illustration </a:t>
            </a:r>
            <a:r>
              <a:rPr lang="en-US" dirty="0"/>
              <a:t>presents the disclosure of Apple’s 4-for-1 stock split.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61439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we record large stock dividends at the </a:t>
            </a:r>
            <a:r>
              <a:rPr lang="en-US" i="1" dirty="0"/>
              <a:t>par value</a:t>
            </a:r>
            <a:r>
              <a:rPr lang="en-US" dirty="0"/>
              <a:t> per share. We record small stock dividends at the </a:t>
            </a:r>
            <a:r>
              <a:rPr lang="en-US" i="1" dirty="0"/>
              <a:t>market value,</a:t>
            </a:r>
            <a:r>
              <a:rPr lang="en-US" dirty="0"/>
              <a:t> rather than the par value per share. </a:t>
            </a:r>
          </a:p>
          <a:p>
            <a:endParaRPr lang="en-US" dirty="0"/>
          </a:p>
          <a:p>
            <a:r>
              <a:rPr lang="en-US" dirty="0"/>
              <a:t>Assume, for example, the market value of Canadian Falcon common stock is $30 per share when Canadian Falcon declares a 10% dividend on its 1,000 shares outstanding of $0.01 par value common stock. After the 10% stock dividend, Canadian Falcon will have an additional 100 shares outstanding. The company records this small stock dividend as illustrated.</a:t>
            </a:r>
          </a:p>
          <a:p>
            <a:endParaRPr lang="en-US" dirty="0"/>
          </a:p>
          <a:p>
            <a:r>
              <a:rPr lang="en-US" dirty="0"/>
              <a:t>So, small stock dividends are recorded at the market value per new share, while large stock dividends are recorded at the par value per share. Why the inconsistency? Some believe that a small stock dividend will have little impact on the market price of shares currently outstanding, arguing for the recording of small stock dividends at market value. However, this reasoning is contrary to research evidence, which finds the market price adjusts for both large and small stock dividends. A 10% stock dividend will result in 10% more shares, but each share will be worth 10% less, so the investor is no better off.</a:t>
            </a:r>
          </a:p>
          <a:p>
            <a:endParaRPr lang="en-US" dirty="0"/>
          </a:p>
          <a:p>
            <a:r>
              <a:rPr lang="en-US" b="1" dirty="0"/>
              <a:t>Note that this entry still does not change total assets, total liabilities, or total stockholders’ equity.</a:t>
            </a:r>
            <a:r>
              <a:rPr lang="en-US" dirty="0"/>
              <a:t> The debit to Stock Dividends simply decreases one equity account, Retained Earnings, while the credits increase two other equity accounts, Common Stock and Additional Paid-in Capital.</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355536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900134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996983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section, we show the financial statement presentation of stockholders’ equity in the balance sheet and differentiate it from the statement of stockholders’ equity.</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66</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218318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mn-lt"/>
              </a:rPr>
              <a:t>This illustration presents the stockholders’ equity section of the balance sheet for </a:t>
            </a:r>
            <a:r>
              <a:rPr lang="en-US" sz="1200" b="1" i="0" u="none" strike="noStrike" baseline="0" dirty="0">
                <a:solidFill>
                  <a:srgbClr val="000000"/>
                </a:solidFill>
                <a:latin typeface="+mn-lt"/>
              </a:rPr>
              <a:t>Citigroup</a:t>
            </a:r>
            <a:r>
              <a:rPr lang="en-US" sz="1200" b="0" i="0" u="none" strike="noStrike" baseline="0" dirty="0">
                <a:solidFill>
                  <a:srgbClr val="000000"/>
                </a:solidFill>
                <a:latin typeface="+mn-lt"/>
              </a:rPr>
              <a:t>, an investment bank and financial services corporation headquartered in New York City. </a:t>
            </a:r>
          </a:p>
          <a:p>
            <a:endParaRPr lang="en-US" sz="1200" b="0" i="0" u="none" strike="noStrike" baseline="0" dirty="0">
              <a:solidFill>
                <a:srgbClr val="000000"/>
              </a:solidFill>
              <a:latin typeface="+mn-lt"/>
            </a:endParaRPr>
          </a:p>
          <a:p>
            <a:r>
              <a:rPr lang="en-US" sz="1200" b="0" i="0" u="none" strike="noStrike" baseline="0" dirty="0">
                <a:solidFill>
                  <a:srgbClr val="000000"/>
                </a:solidFill>
                <a:latin typeface="+mn-lt"/>
              </a:rPr>
              <a:t>Preferred stock is usually listed before common stock in the balance sheet, given its preference over common stock. The dollar amounts shown for common stock and preferred stock are based on the number of shares issued times their par value. The company has issued 719,200 shares of preferred stock with a par value of $1.00 (reported at liquidation value). The company has issued nearly 3.1 billion shares of common stock. With a par value of $0.01, that rounds to a common stock balance of $31 million.</a:t>
            </a:r>
          </a:p>
          <a:p>
            <a:endParaRPr lang="en-US" sz="1200" b="0" i="0" u="none" strike="noStrike" baseline="0" dirty="0">
              <a:solidFill>
                <a:srgbClr val="000000"/>
              </a:solidFill>
              <a:latin typeface="+mn-lt"/>
            </a:endParaRPr>
          </a:p>
          <a:p>
            <a:r>
              <a:rPr lang="en-US" sz="1200" b="0" i="0" u="none" strike="noStrike" baseline="0" dirty="0">
                <a:solidFill>
                  <a:srgbClr val="000000"/>
                </a:solidFill>
                <a:latin typeface="+mn-lt"/>
              </a:rPr>
              <a:t>Additional paid-in capital represents amounts above par value that have been received from investors. For Citigroup, this balance is much larger than the Common Stock account balance. This is to be expected. Remember, Citigroup has a par value of only $0.01 per share, so most of the money invested in the company was credited to Additional Paid-in Capital rather than Common Stock. </a:t>
            </a:r>
          </a:p>
          <a:p>
            <a:endParaRPr lang="en-US" sz="1200" b="0" i="0" u="none" strike="noStrike" baseline="0" dirty="0">
              <a:solidFill>
                <a:srgbClr val="000000"/>
              </a:solidFill>
              <a:latin typeface="+mn-lt"/>
            </a:endParaRPr>
          </a:p>
          <a:p>
            <a:r>
              <a:rPr lang="en-US" sz="1200" b="0" i="0" u="none" strike="noStrike" baseline="0" dirty="0">
                <a:solidFill>
                  <a:srgbClr val="000000"/>
                </a:solidFill>
                <a:latin typeface="+mn-lt"/>
              </a:rPr>
              <a:t>Now look at retained earnings. When a company is started, most of the equity is in the paid-in capital section because that’s the amount invested by stockholders. But then, if a company is profitable, like Citigroup the retained earnings section of equity grows. For Citigroup, the balance in retained earnings is nearly as large as total stockholders’ equity. How can this happen? Citigroup has used a portion of cash generated from earnings to buy back treasury shares, which decreases stockholders’ equity.</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9708939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stockholders’ equity section of the balance sheet, like the one we just examined for Citigroup, shows the balance in each equity account </a:t>
            </a:r>
            <a:r>
              <a:rPr lang="en-US" i="1" dirty="0"/>
              <a:t>at a point in time.</a:t>
            </a:r>
            <a:r>
              <a:rPr lang="en-US" dirty="0"/>
              <a:t> In contrast, the </a:t>
            </a:r>
            <a:r>
              <a:rPr lang="en-US" b="1" i="0" dirty="0"/>
              <a:t>statement of stockholders’ equity </a:t>
            </a:r>
            <a:r>
              <a:rPr lang="en-US" dirty="0"/>
              <a:t>summarizes the </a:t>
            </a:r>
            <a:r>
              <a:rPr lang="en-US" i="1" dirty="0"/>
              <a:t>changes</a:t>
            </a:r>
            <a:r>
              <a:rPr lang="en-US" dirty="0"/>
              <a:t> in the balance in each stockholders’ equity account </a:t>
            </a:r>
            <a:r>
              <a:rPr lang="en-US" i="1" dirty="0"/>
              <a:t>over time.</a:t>
            </a:r>
          </a:p>
          <a:p>
            <a:endParaRPr lang="en-US" dirty="0"/>
          </a:p>
          <a:p>
            <a:r>
              <a:rPr lang="en-US" dirty="0"/>
              <a:t>To contrast the </a:t>
            </a:r>
            <a:r>
              <a:rPr lang="en-US" i="1" dirty="0"/>
              <a:t>stockholders’ equity section</a:t>
            </a:r>
            <a:r>
              <a:rPr lang="en-US" dirty="0"/>
              <a:t> of the balance sheet and the </a:t>
            </a:r>
            <a:r>
              <a:rPr lang="en-US" i="1" dirty="0"/>
              <a:t>statement of stockholders’ equity</a:t>
            </a:r>
            <a:r>
              <a:rPr lang="en-US" dirty="0"/>
              <a:t>, let’s compare both for Canadian Falcon. </a:t>
            </a:r>
          </a:p>
          <a:p>
            <a:pPr marL="171450" indent="-171450">
              <a:buFont typeface="Arial" panose="020B0604020202020204" pitchFamily="34" charset="0"/>
              <a:buChar char="•"/>
            </a:pPr>
            <a:r>
              <a:rPr lang="en-US" dirty="0"/>
              <a:t>This illustration shows the stockholders’ equity section reported in Canadian Falcon’s balance sheet.  </a:t>
            </a:r>
          </a:p>
          <a:p>
            <a:pPr marL="171450" indent="-171450">
              <a:buFont typeface="Arial" panose="020B0604020202020204" pitchFamily="34" charset="0"/>
              <a:buChar char="•"/>
            </a:pPr>
            <a:r>
              <a:rPr lang="en-US" dirty="0"/>
              <a:t>The illustration on the following slide shows the Statement of Stockholders’ Equity for Canadian Falcon.</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69</a:t>
            </a:fld>
            <a:endParaRPr lang="en-US" dirty="0"/>
          </a:p>
        </p:txBody>
      </p:sp>
    </p:spTree>
    <p:extLst>
      <p:ext uri="{BB962C8B-B14F-4D97-AF65-F5344CB8AC3E}">
        <p14:creationId xmlns:p14="http://schemas.microsoft.com/office/powerpoint/2010/main" val="33551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summarized in this illustration</a:t>
            </a:r>
            <a:r>
              <a:rPr lang="en-US" baseline="0" dirty="0"/>
              <a:t>, most corporations first raise money by selling stock to the founders of the business and to their friends and family. </a:t>
            </a:r>
            <a:r>
              <a:rPr lang="en-US" dirty="0"/>
              <a:t>As the equity financing needs of the corporation grow, companies prepare a business plan and seek outside investment from “angel” investors and venture capital firms. </a:t>
            </a:r>
            <a:r>
              <a:rPr lang="en-US" b="1" dirty="0"/>
              <a:t>Angel investors</a:t>
            </a:r>
            <a:r>
              <a:rPr lang="en-US" dirty="0"/>
              <a:t> are wealthy individuals in the business community, like those featured in the television show </a:t>
            </a:r>
            <a:r>
              <a:rPr lang="en-US" i="1" dirty="0"/>
              <a:t>Shark Tank</a:t>
            </a:r>
            <a:r>
              <a:rPr lang="en-US" dirty="0"/>
              <a:t>, willing to risk investment funds on a promising business venture. Individual angel investors may invest from a few thousand dollars to millions of dollars in the corporation. </a:t>
            </a:r>
            <a:r>
              <a:rPr lang="en-US" b="1" dirty="0"/>
              <a:t>Venture capital firms </a:t>
            </a:r>
            <a:r>
              <a:rPr lang="en-US" dirty="0"/>
              <a:t>provide additional financing, often in the millions, for a percentage ownership in the company. Many venture capital firms look to invest in promising companies to which they can add value through business contacts, financial expertise, or marketing channels.</a:t>
            </a:r>
          </a:p>
          <a:p>
            <a:endParaRPr lang="en-US" dirty="0"/>
          </a:p>
          <a:p>
            <a:r>
              <a:rPr lang="en-US" dirty="0"/>
              <a:t>Most corporations do not consider issuing stock to the general public (“going public”) until their equity financing needs exceed $20 million. The first time a corporation issues stock to the public is called an </a:t>
            </a:r>
            <a:r>
              <a:rPr lang="en-US" b="1" dirty="0"/>
              <a:t>initial public offering (IPO)</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7</a:t>
            </a:fld>
            <a:endParaRPr lang="en-US" dirty="0"/>
          </a:p>
        </p:txBody>
      </p:sp>
    </p:spTree>
    <p:extLst>
      <p:ext uri="{BB962C8B-B14F-4D97-AF65-F5344CB8AC3E}">
        <p14:creationId xmlns:p14="http://schemas.microsoft.com/office/powerpoint/2010/main" val="2867629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beginning balances in Illustration 10-20 is zero because this is the first year of operations. (The beginning balances for the following year, January 1, 2025, are the same as the ending balance this year, December 31, 2024.)</a:t>
            </a:r>
          </a:p>
          <a:p>
            <a:endParaRPr lang="en-US" dirty="0"/>
          </a:p>
          <a:p>
            <a:r>
              <a:rPr lang="en-US" dirty="0"/>
              <a:t>The statement of stockholders’ equity reports how each equity account changed during the year. </a:t>
            </a:r>
          </a:p>
          <a:p>
            <a:pPr marL="171450" indent="-171450">
              <a:buFont typeface="Arial" panose="020B0604020202020204" pitchFamily="34" charset="0"/>
              <a:buChar char="•"/>
            </a:pPr>
            <a:r>
              <a:rPr lang="en-US" dirty="0"/>
              <a:t>Common Stock increased because Canadian Falcon issued common stock during the year. There was also a common stock dividend.</a:t>
            </a:r>
          </a:p>
          <a:p>
            <a:pPr marL="171450" indent="-171450">
              <a:buFont typeface="Arial" panose="020B0604020202020204" pitchFamily="34" charset="0"/>
              <a:buChar char="•"/>
            </a:pPr>
            <a:r>
              <a:rPr lang="en-US" dirty="0"/>
              <a:t>Additional Paid-in Capital account increased from the issuance of common stock, the issuance of preferred stock, and the sale of treasury stock for more than its original cost.</a:t>
            </a:r>
          </a:p>
          <a:p>
            <a:pPr marL="171450" indent="-171450">
              <a:buFont typeface="Arial" panose="020B0604020202020204" pitchFamily="34" charset="0"/>
              <a:buChar char="•"/>
            </a:pPr>
            <a:r>
              <a:rPr lang="en-US" dirty="0"/>
              <a:t>Retained Earnings increased due to net income and decreased due to cash and stock dividends. The retained earnings column is sometimes shown separately and referred to as a statement of retained earnings.</a:t>
            </a:r>
          </a:p>
          <a:p>
            <a:pPr marL="171450" indent="-171450">
              <a:buFont typeface="Arial" panose="020B0604020202020204" pitchFamily="34" charset="0"/>
              <a:buChar char="•"/>
            </a:pPr>
            <a:r>
              <a:rPr lang="en-US" dirty="0"/>
              <a:t>Treasury stock was initially purchased, reducing total stockholders’ equity. The treasury stock was then resold by the end of the year, eliminating its negative effect.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ending balances of each stockholders’ equity account are shown in the stockholders’ equity section of the balance sheet. These ending balances will be the beginning balances next year in the statement of stockholders’ equity.</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29855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4197012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8066949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73</a:t>
            </a:fld>
            <a:endParaRPr lang="en-US" dirty="0"/>
          </a:p>
        </p:txBody>
      </p:sp>
      <p:sp>
        <p:nvSpPr>
          <p:cNvPr id="5" name="Date Placeholder 4">
            <a:extLst>
              <a:ext uri="{FF2B5EF4-FFF2-40B4-BE49-F238E27FC236}">
                <a16:creationId xmlns:a16="http://schemas.microsoft.com/office/drawing/2014/main" id="{1843AB3F-D3CA-43C2-B79B-E46DA5E040A1}"/>
              </a:ext>
            </a:extLst>
          </p:cNvPr>
          <p:cNvSpPr>
            <a:spLocks noGrp="1"/>
          </p:cNvSpPr>
          <p:nvPr>
            <p:ph type="dt" idx="1"/>
          </p:nvPr>
        </p:nvSpPr>
        <p:spPr/>
        <p:txBody>
          <a:bodyPr/>
          <a:lstStyle/>
          <a:p>
            <a:fld id="{DA07BA6B-DB1C-4EB3-AE09-738F7946686F}" type="datetime1">
              <a:rPr lang="en-US" smtClean="0"/>
              <a:t>3/31/2022</a:t>
            </a:fld>
            <a:endParaRPr lang="en-US" dirty="0"/>
          </a:p>
        </p:txBody>
      </p:sp>
    </p:spTree>
    <p:extLst>
      <p:ext uri="{BB962C8B-B14F-4D97-AF65-F5344CB8AC3E}">
        <p14:creationId xmlns:p14="http://schemas.microsoft.com/office/powerpoint/2010/main" val="38237950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987064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Earnings are the key to a company’s long-run survival. However, we need to evaluate earnings in comparison to the size of the investment. For instance, earnings of $500,000 may be quite large for a small business but would be a rather disappointing outcome for a major corporation like </a:t>
            </a:r>
            <a:r>
              <a:rPr lang="en-US" b="1" dirty="0"/>
              <a:t>Microsoft</a:t>
            </a:r>
            <a:r>
              <a:rPr lang="en-US" dirty="0"/>
              <a:t>. </a:t>
            </a:r>
          </a:p>
          <a:p>
            <a:endParaRPr lang="en-US" dirty="0"/>
          </a:p>
          <a:p>
            <a:r>
              <a:rPr lang="en-US" dirty="0"/>
              <a:t>A useful summary measure of earnings that considers the relative size of the business is the return on equity. The </a:t>
            </a:r>
            <a:r>
              <a:rPr lang="en-US" b="1" i="0" dirty="0"/>
              <a:t>return on equity </a:t>
            </a:r>
            <a:r>
              <a:rPr lang="en-US" dirty="0"/>
              <a:t>(ROE) measures the ability of company management to generate earnings from the resources that owners provide. </a:t>
            </a:r>
          </a:p>
          <a:p>
            <a:endParaRPr lang="en-US" dirty="0"/>
          </a:p>
          <a:p>
            <a:r>
              <a:rPr lang="en-US" dirty="0"/>
              <a:t>We compute the return on equity ratio by dividing net income by average stockholders’ equity.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75</a:t>
            </a:fld>
            <a:endParaRPr lang="en-US" dirty="0"/>
          </a:p>
        </p:txBody>
      </p:sp>
    </p:spTree>
    <p:extLst>
      <p:ext uri="{BB962C8B-B14F-4D97-AF65-F5344CB8AC3E}">
        <p14:creationId xmlns:p14="http://schemas.microsoft.com/office/powerpoint/2010/main" val="34570840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 profitability of </a:t>
            </a:r>
            <a:r>
              <a:rPr lang="en-US" b="1" dirty="0"/>
              <a:t>Zoom</a:t>
            </a:r>
            <a:r>
              <a:rPr lang="en-US" dirty="0"/>
              <a:t> and </a:t>
            </a:r>
            <a:r>
              <a:rPr lang="en-US" b="1" dirty="0"/>
              <a:t>Microsoft</a:t>
            </a:r>
            <a:r>
              <a:rPr lang="en-US" dirty="0"/>
              <a:t>. </a:t>
            </a:r>
          </a:p>
          <a:p>
            <a:endParaRPr lang="en-US" dirty="0"/>
          </a:p>
          <a:p>
            <a:r>
              <a:rPr lang="en-US" dirty="0"/>
              <a:t>This illustration provides selected financial data for each company.</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667622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on equity for both companies is calculated in this illustration.</a:t>
            </a:r>
          </a:p>
          <a:p>
            <a:endParaRPr lang="en-US" dirty="0"/>
          </a:p>
          <a:p>
            <a:r>
              <a:rPr lang="en-US" dirty="0"/>
              <a:t>Zoom has a return on equity of 5.3%, compared to 40.1% for Microsoft. At first, you might think this means that Zoom is less profitable, and in terms of return on equity, that is true. However, a key reason for the difference in return on equity is that Zoom relies to a greater extent on equity financing, while Microsoft relies on debt financing. The ratio of debt to equity for Zoom is only 54.7% (= $456 / $834) compared to that of Microsoft of 154.7% (= $183,007 / $118,304).</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713025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Investors are also interested</a:t>
            </a:r>
            <a:r>
              <a:rPr lang="en-US" baseline="0" dirty="0"/>
              <a:t> in knowing how much a company pays out in dividends relative to its share price. </a:t>
            </a:r>
          </a:p>
          <a:p>
            <a:endParaRPr lang="en-US" baseline="0" dirty="0"/>
          </a:p>
          <a:p>
            <a:r>
              <a:rPr lang="en-US" baseline="0" dirty="0"/>
              <a:t>The </a:t>
            </a:r>
            <a:r>
              <a:rPr lang="en-US" b="1" baseline="0" dirty="0"/>
              <a:t>dividend yield </a:t>
            </a:r>
            <a:r>
              <a:rPr lang="en-US" baseline="0" dirty="0"/>
              <a:t>is computed as the dividends per share divided by the stock price.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78</a:t>
            </a:fld>
            <a:endParaRPr lang="en-US" dirty="0"/>
          </a:p>
        </p:txBody>
      </p:sp>
    </p:spTree>
    <p:extLst>
      <p:ext uri="{BB962C8B-B14F-4D97-AF65-F5344CB8AC3E}">
        <p14:creationId xmlns:p14="http://schemas.microsoft.com/office/powerpoint/2010/main" val="11725474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Investors are also interested in knowing how much a company pays out in dividends relative to its share price.</a:t>
            </a:r>
          </a:p>
          <a:p>
            <a:endParaRPr lang="en-US" dirty="0"/>
          </a:p>
          <a:p>
            <a:r>
              <a:rPr lang="en-US" dirty="0"/>
              <a:t>The </a:t>
            </a:r>
            <a:r>
              <a:rPr lang="en-US" b="1" i="0" dirty="0"/>
              <a:t>dividend yield </a:t>
            </a:r>
            <a:r>
              <a:rPr lang="en-US" dirty="0"/>
              <a:t>is computed as dividends per share divided by the stock price.</a:t>
            </a:r>
          </a:p>
          <a:p>
            <a:endParaRPr lang="en-US" dirty="0"/>
          </a:p>
          <a:p>
            <a:r>
              <a:rPr lang="en-US" dirty="0"/>
              <a:t>Dividend yield for </a:t>
            </a:r>
            <a:r>
              <a:rPr lang="en-US" b="1" dirty="0"/>
              <a:t>Zoom</a:t>
            </a:r>
            <a:r>
              <a:rPr lang="en-US" dirty="0"/>
              <a:t> and </a:t>
            </a:r>
            <a:r>
              <a:rPr lang="en-US" b="1" dirty="0"/>
              <a:t>Microsoft</a:t>
            </a:r>
            <a:r>
              <a:rPr lang="en-US" dirty="0"/>
              <a:t> is shown in this illustration.</a:t>
            </a:r>
          </a:p>
          <a:p>
            <a:endParaRPr lang="en-US" dirty="0"/>
          </a:p>
          <a:p>
            <a:r>
              <a:rPr lang="en-US" dirty="0"/>
              <a:t>Small growth companies tend not to pay dividends, while larger, more mature companies do. Zoom does not pay dividends, so its dividend yield is 0%. Microsoft pays a dividend yield of 1.0%. Shareholders of Zoom earn a total stock return equal to the change in stock price for the year. Shareholders of Microsoft earn a total stock return equal to the change in stock price for the year plus dividends.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15937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corporations that end up selling stock on a major stock exchange don’t begin that way. Instead</a:t>
            </a:r>
            <a:r>
              <a:rPr lang="en-US" baseline="0" dirty="0"/>
              <a:t> there’s usually a progression of equity financing stages leading to a public offering, as outlined on this slide.</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a:t>
            </a:fld>
            <a:endParaRPr lang="en-US" dirty="0"/>
          </a:p>
        </p:txBody>
      </p:sp>
    </p:spTree>
    <p:extLst>
      <p:ext uri="{BB962C8B-B14F-4D97-AF65-F5344CB8AC3E}">
        <p14:creationId xmlns:p14="http://schemas.microsoft.com/office/powerpoint/2010/main" val="10664911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Earnings per share </a:t>
            </a:r>
            <a:r>
              <a:rPr lang="en-US" dirty="0"/>
              <a:t>(EPS) measures the net income per share of common stock.</a:t>
            </a:r>
          </a:p>
          <a:p>
            <a:endParaRPr lang="en-US" dirty="0"/>
          </a:p>
          <a:p>
            <a:r>
              <a:rPr lang="en-US" dirty="0"/>
              <a:t>We calculate earnings per share as net income minus preferred stock dividends divided by the average shares outstanding during the period.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upper half of the fraction measures the income available to common stockholders. We subtract any dividends on preferred stock from net income to arrive at the income available to the true owners of the company—the common stockholders. If a company does not issue preferred stock, the top half of the fraction is simply net income. We then divide income available to common stockholders by the average shares outstanding during the period to calculate earnings per share.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Earnings per share is useful in comparing earnings performance for the same company over time. </a:t>
            </a:r>
            <a:r>
              <a:rPr lang="en-US" sz="1200" kern="1200" dirty="0">
                <a:solidFill>
                  <a:schemeClr val="tx1"/>
                </a:solidFill>
                <a:latin typeface="+mn-lt"/>
                <a:ea typeface="+mn-ea"/>
                <a:cs typeface="+mn-cs"/>
              </a:rPr>
              <a:t>It is not useful for comparing earnings performance of one company with another because of wide differences in the number of shares outstanding among companies.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Investors use earnings per share extensively in evaluating the earnings performance of a company over time. Investors are looking for companies with the potential to increase earnings per share. Analysts also forecast earnings on a per share basis. If reported earnings per share fall short of analysts’ forecasts, this is considered negative news, usually resulting in a decline in a company’s stock price.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80</a:t>
            </a:fld>
            <a:endParaRPr lang="en-US" dirty="0"/>
          </a:p>
        </p:txBody>
      </p:sp>
    </p:spTree>
    <p:extLst>
      <p:ext uri="{BB962C8B-B14F-4D97-AF65-F5344CB8AC3E}">
        <p14:creationId xmlns:p14="http://schemas.microsoft.com/office/powerpoint/2010/main" val="32679919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measure widely used by analysts is the </a:t>
            </a:r>
            <a:r>
              <a:rPr lang="en-US" b="1" i="0" dirty="0"/>
              <a:t>price-earnings ratio </a:t>
            </a:r>
            <a:r>
              <a:rPr lang="en-US" dirty="0"/>
              <a:t>(PE ratio). It indicates how the stock is trading relative to current earnings. We calculate the PE ratio as the stock price divided by earnings per share, so that both stock price and earnings are expressed on a per share basis.</a:t>
            </a:r>
          </a:p>
          <a:p>
            <a:endParaRPr lang="en-US" dirty="0"/>
          </a:p>
          <a:p>
            <a:r>
              <a:rPr lang="en-US" dirty="0"/>
              <a:t>Price-earnings ratios commonly are in the range of 20 to 25 in recent years. A high PE ratio indicates that the market has high hopes for a company’s stock and has bid up the price. </a:t>
            </a:r>
          </a:p>
          <a:p>
            <a:endParaRPr lang="en-US" b="1" dirty="0"/>
          </a:p>
          <a:p>
            <a:r>
              <a:rPr lang="en-US" b="1" dirty="0"/>
              <a:t>Growth stocks </a:t>
            </a:r>
            <a:r>
              <a:rPr lang="en-US" dirty="0"/>
              <a:t>are stocks whose future earnings investors expect to be higher. Their stock prices are high in relation to current earnings because investors expect future earnings to be higher. On the other hand, </a:t>
            </a:r>
            <a:r>
              <a:rPr lang="en-US" b="1" dirty="0"/>
              <a:t>value stocks</a:t>
            </a:r>
            <a:r>
              <a:rPr lang="en-US" dirty="0"/>
              <a:t> are stocks that are priced low in relation to current earnings. The low price in relation to earnings may be justified due to poor future prospects, or it might suggest an underpriced stock that could boom in the future.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81</a:t>
            </a:fld>
            <a:endParaRPr lang="en-US" dirty="0"/>
          </a:p>
        </p:txBody>
      </p:sp>
    </p:spTree>
    <p:extLst>
      <p:ext uri="{BB962C8B-B14F-4D97-AF65-F5344CB8AC3E}">
        <p14:creationId xmlns:p14="http://schemas.microsoft.com/office/powerpoint/2010/main" val="26526857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calculates the price-earnings ratios for Zoom and Microsoft.</a:t>
            </a:r>
          </a:p>
          <a:p>
            <a:endParaRPr lang="en-US" dirty="0"/>
          </a:p>
          <a:p>
            <a:r>
              <a:rPr lang="en-US" dirty="0"/>
              <a:t>The price-earnings ratios for Zoom is much higher, indicating that investors expect greater growth in future earnings. Only time will tell whether those growth expectations are correct.</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759993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0725458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7185892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202404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Corporations may be either public or private. The stock of a </a:t>
            </a:r>
            <a:r>
              <a:rPr lang="en-US" b="1" i="0" dirty="0"/>
              <a:t>publicly held corporation </a:t>
            </a:r>
            <a:r>
              <a:rPr lang="en-US" dirty="0"/>
              <a:t>trades on the New York Stock Exchange (NYSE) or National Association of Securities Dealers Automated Quotations (NASDAQ), or by over-the-counter (OTC) trading. </a:t>
            </a:r>
          </a:p>
          <a:p>
            <a:endParaRPr lang="en-US" dirty="0"/>
          </a:p>
          <a:p>
            <a:r>
              <a:rPr lang="en-US" dirty="0"/>
              <a:t>Many of the largest companies in the world such as </a:t>
            </a:r>
            <a:r>
              <a:rPr lang="en-US" b="1" dirty="0"/>
              <a:t>Walmart</a:t>
            </a:r>
            <a:r>
              <a:rPr lang="en-US" dirty="0"/>
              <a:t>, </a:t>
            </a:r>
            <a:r>
              <a:rPr lang="en-US" b="1" dirty="0"/>
              <a:t>ExxonMobil</a:t>
            </a:r>
            <a:r>
              <a:rPr lang="en-US" dirty="0"/>
              <a:t>, and </a:t>
            </a:r>
            <a:r>
              <a:rPr lang="en-US" b="1" dirty="0"/>
              <a:t>General Electric</a:t>
            </a:r>
            <a:r>
              <a:rPr lang="en-US" dirty="0"/>
              <a:t> are traded on the NYSE. The NASDAQ is home to many of the largest high-tech companies, including </a:t>
            </a:r>
            <a:r>
              <a:rPr lang="en-US" b="1" dirty="0"/>
              <a:t>Apple</a:t>
            </a:r>
            <a:r>
              <a:rPr lang="en-US" dirty="0"/>
              <a:t>, </a:t>
            </a:r>
            <a:r>
              <a:rPr lang="en-US" b="1" dirty="0"/>
              <a:t>Microsoft</a:t>
            </a:r>
            <a:r>
              <a:rPr lang="en-US" dirty="0"/>
              <a:t>, and </a:t>
            </a:r>
            <a:r>
              <a:rPr lang="en-US" b="1" dirty="0"/>
              <a:t>Intel</a:t>
            </a:r>
            <a:r>
              <a:rPr lang="en-US" dirty="0"/>
              <a:t>. Over-the-counter trading takes place outside one of the major stock exchanges. </a:t>
            </a:r>
          </a:p>
          <a:p>
            <a:endParaRPr lang="en-US" dirty="0"/>
          </a:p>
          <a:p>
            <a:r>
              <a:rPr lang="en-US" dirty="0"/>
              <a:t>All publicly held corporations are regulated by the Securities and Exchange Commission (SEC), resulting in significant additional reporting and filing requirements.</a:t>
            </a:r>
          </a:p>
          <a:p>
            <a:endParaRPr lang="en-US" dirty="0"/>
          </a:p>
          <a:p>
            <a:r>
              <a:rPr lang="en-US" dirty="0"/>
              <a:t>A </a:t>
            </a:r>
            <a:r>
              <a:rPr lang="en-US" b="1" i="0" dirty="0"/>
              <a:t>privately held corporation </a:t>
            </a:r>
            <a:r>
              <a:rPr lang="en-US" dirty="0"/>
              <a:t>does not allow investment by the general public and normally has fewer stockholders than a public corporation. Three of the largest private corporations in the United States are </a:t>
            </a:r>
            <a:r>
              <a:rPr lang="en-US" b="1" dirty="0"/>
              <a:t>Cargill</a:t>
            </a:r>
            <a:r>
              <a:rPr lang="en-US" dirty="0"/>
              <a:t> (agricultural commodities), </a:t>
            </a:r>
            <a:r>
              <a:rPr lang="en-US" b="1" dirty="0"/>
              <a:t>Koch Industries</a:t>
            </a:r>
            <a:r>
              <a:rPr lang="en-US" dirty="0"/>
              <a:t> (oil and gas), and </a:t>
            </a:r>
            <a:r>
              <a:rPr lang="en-US" b="1" dirty="0"/>
              <a:t>Mars</a:t>
            </a:r>
            <a:r>
              <a:rPr lang="en-US" dirty="0"/>
              <a:t> (food and candy). </a:t>
            </a:r>
          </a:p>
          <a:p>
            <a:endParaRPr lang="en-US" dirty="0"/>
          </a:p>
          <a:p>
            <a:r>
              <a:rPr lang="en-US" dirty="0"/>
              <a:t>Generally, corporations whose stock is privately held do not need to file financial statements with the SEC.</a:t>
            </a:r>
          </a:p>
          <a:p>
            <a:endParaRPr lang="en-US" dirty="0"/>
          </a:p>
          <a:p>
            <a:r>
              <a:rPr lang="en-US" dirty="0"/>
              <a:t>Frequently, companies begin as smaller, privately held corporations. Then, as success broadens opportunities for expansion, the corporation goes public. For example, </a:t>
            </a:r>
            <a:r>
              <a:rPr lang="en-US" b="1" dirty="0"/>
              <a:t>Facebook</a:t>
            </a:r>
            <a:r>
              <a:rPr lang="en-US" dirty="0"/>
              <a:t> was a private corporation until it went public in May 2012 and raised $16 billion of outside investment funds. Similarly, </a:t>
            </a:r>
            <a:r>
              <a:rPr lang="en-US" b="1" dirty="0"/>
              <a:t>Alibaba</a:t>
            </a:r>
            <a:r>
              <a:rPr lang="en-US" dirty="0"/>
              <a:t> (a Chinese online commerce company similar to </a:t>
            </a:r>
            <a:r>
              <a:rPr lang="en-US" b="1" dirty="0"/>
              <a:t>eBay</a:t>
            </a:r>
            <a:r>
              <a:rPr lang="en-US" dirty="0"/>
              <a:t> in the United States) went public in 2014 and raised $25 billion of outside investment funds. The result was the largest technology IPO ever.</a:t>
            </a:r>
          </a:p>
        </p:txBody>
      </p:sp>
      <p:sp>
        <p:nvSpPr>
          <p:cNvPr id="4" name="Slide Number Placeholder 3"/>
          <p:cNvSpPr>
            <a:spLocks noGrp="1"/>
          </p:cNvSpPr>
          <p:nvPr>
            <p:ph type="sldNum" sz="quarter" idx="10"/>
          </p:nvPr>
        </p:nvSpPr>
        <p:spPr/>
        <p:txBody>
          <a:bodyPr/>
          <a:lstStyle/>
          <a:p>
            <a:fld id="{C43689D5-1779-4DA8-9158-22D5E6BDFF44}" type="slidenum">
              <a:rPr lang="en-US" smtClean="0"/>
              <a:pPr/>
              <a:t>9</a:t>
            </a:fld>
            <a:endParaRPr lang="en-US" dirty="0"/>
          </a:p>
        </p:txBody>
      </p:sp>
    </p:spTree>
    <p:extLst>
      <p:ext uri="{BB962C8B-B14F-4D97-AF65-F5344CB8AC3E}">
        <p14:creationId xmlns:p14="http://schemas.microsoft.com/office/powerpoint/2010/main" val="350678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D905F20C-4A8B-2F4D-842C-0284E83B7100}" type="datetime1">
              <a:t>3/31/2022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165A5-238B-6C49-BC5E-96B042FD63B9}" type="datetime1">
              <a:t>3/31/2022</a:t>
            </a:fld>
            <a:endParaRPr lang="en-US" dirty="0"/>
          </a:p>
        </p:txBody>
      </p:sp>
      <p:sp>
        <p:nvSpPr>
          <p:cNvPr id="5" name="Footer Placeholder 4"/>
          <p:cNvSpPr>
            <a:spLocks noGrp="1"/>
          </p:cNvSpPr>
          <p:nvPr>
            <p:ph type="ftr" sz="quarter" idx="11"/>
          </p:nvPr>
        </p:nvSpPr>
        <p:spPr>
          <a:xfrm>
            <a:off x="1415900" y="6490154"/>
            <a:ext cx="6540501" cy="365125"/>
          </a:xfrm>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EB0AC9C-8789-8540-ACDA-B148C5906B75}"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AB37E020-97DF-CD45-BA14-46248E1A05D2}"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8" name="Content Placeholder 7"/>
          <p:cNvSpPr>
            <a:spLocks noGrp="1"/>
          </p:cNvSpPr>
          <p:nvPr>
            <p:ph sz="quarter" idx="13"/>
          </p:nvPr>
        </p:nvSpPr>
        <p:spPr>
          <a:xfrm>
            <a:off x="823495" y="427694"/>
            <a:ext cx="6021081" cy="403234"/>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31947D46-96C9-BC42-A5FE-01D74982D289}"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EDF7F98B-BB29-2C4F-AE2A-2C945EB763D2}"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CFAEC-0D48-E146-9C4D-35F3D471FCA9}"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3/31/2022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299234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72288-1C6C-7642-8F78-B0B4E96A2ADB}" type="datetime1">
              <a:t>3/31/2022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4" y="2657860"/>
            <a:ext cx="3242126" cy="923330"/>
          </a:xfrm>
        </p:spPr>
        <p:txBody>
          <a:bodyPr/>
          <a:lstStyle/>
          <a:p>
            <a:r>
              <a:rPr lang="en-US" dirty="0"/>
              <a:t>Stockholders’ Equity</a:t>
            </a:r>
          </a:p>
        </p:txBody>
      </p:sp>
      <p:sp>
        <p:nvSpPr>
          <p:cNvPr id="13" name="TextBox 12"/>
          <p:cNvSpPr txBox="1"/>
          <p:nvPr/>
        </p:nvSpPr>
        <p:spPr>
          <a:xfrm>
            <a:off x="1603056" y="3435765"/>
            <a:ext cx="1913865" cy="1938992"/>
          </a:xfrm>
          <a:prstGeom prst="rect">
            <a:avLst/>
          </a:prstGeom>
          <a:noFill/>
        </p:spPr>
        <p:txBody>
          <a:bodyPr wrap="square" rtlCol="0">
            <a:spAutoFit/>
          </a:bodyPr>
          <a:lstStyle/>
          <a:p>
            <a:pPr algn="ctr"/>
            <a:r>
              <a:rPr lang="en-US" sz="12000" spc="-400" dirty="0">
                <a:solidFill>
                  <a:srgbClr val="D49323"/>
                </a:solidFill>
                <a:latin typeface="Avenir LT Std 35 Light"/>
                <a:cs typeface="Avenir LT Std 35 Light"/>
              </a:rPr>
              <a:t>10</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10-</a:t>
            </a:r>
            <a:fld id="{8A048DD7-39B4-434B-ACE7-68CA5B147A05}"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Illustration 10–4</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10</a:t>
            </a:fld>
            <a:endParaRPr lang="en-US" dirty="0"/>
          </a:p>
        </p:txBody>
      </p:sp>
      <p:sp>
        <p:nvSpPr>
          <p:cNvPr id="2" name="Title 1"/>
          <p:cNvSpPr>
            <a:spLocks noGrp="1"/>
          </p:cNvSpPr>
          <p:nvPr>
            <p:ph type="title"/>
          </p:nvPr>
        </p:nvSpPr>
        <p:spPr/>
        <p:txBody>
          <a:bodyPr/>
          <a:lstStyle/>
          <a:p>
            <a:r>
              <a:rPr lang="en-US" dirty="0"/>
              <a:t>Stockholder Rights</a:t>
            </a:r>
          </a:p>
        </p:txBody>
      </p:sp>
      <p:sp>
        <p:nvSpPr>
          <p:cNvPr id="10" name="Rectangle: Rounded Corners 9">
            <a:extLst>
              <a:ext uri="{FF2B5EF4-FFF2-40B4-BE49-F238E27FC236}">
                <a16:creationId xmlns:a16="http://schemas.microsoft.com/office/drawing/2014/main" id="{745DEBDD-00DA-47C8-9FAE-46D81D591326}"/>
              </a:ext>
            </a:extLst>
          </p:cNvPr>
          <p:cNvSpPr/>
          <p:nvPr/>
        </p:nvSpPr>
        <p:spPr>
          <a:xfrm>
            <a:off x="861788" y="1968063"/>
            <a:ext cx="7955280" cy="5486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b"/>
          <a:lstStyle/>
          <a:p>
            <a:pPr marL="285750" indent="-285750" algn="l">
              <a:buFont typeface="Arial" panose="020B0604020202020204" pitchFamily="34" charset="0"/>
              <a:buChar char="•"/>
            </a:pPr>
            <a:r>
              <a:rPr lang="en-US" sz="1800" b="0" i="0" u="none" strike="noStrike" baseline="0" dirty="0">
                <a:solidFill>
                  <a:srgbClr val="000000"/>
                </a:solidFill>
              </a:rPr>
              <a:t>Stockholders vote on matters, including the election of corporate directors. </a:t>
            </a:r>
          </a:p>
        </p:txBody>
      </p:sp>
      <p:sp>
        <p:nvSpPr>
          <p:cNvPr id="3" name="Rectangle: Rounded Corners 2">
            <a:extLst>
              <a:ext uri="{FF2B5EF4-FFF2-40B4-BE49-F238E27FC236}">
                <a16:creationId xmlns:a16="http://schemas.microsoft.com/office/drawing/2014/main" id="{52F3F6FA-40B4-4206-8BCB-BF506D9C182E}"/>
              </a:ext>
            </a:extLst>
          </p:cNvPr>
          <p:cNvSpPr/>
          <p:nvPr/>
        </p:nvSpPr>
        <p:spPr>
          <a:xfrm>
            <a:off x="861788" y="1608083"/>
            <a:ext cx="795528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b="1" dirty="0">
                <a:solidFill>
                  <a:schemeClr val="tx1"/>
                </a:solidFill>
              </a:rPr>
              <a:t>Right to Vote</a:t>
            </a:r>
          </a:p>
        </p:txBody>
      </p:sp>
      <p:sp>
        <p:nvSpPr>
          <p:cNvPr id="13" name="Rectangle: Rounded Corners 12">
            <a:extLst>
              <a:ext uri="{FF2B5EF4-FFF2-40B4-BE49-F238E27FC236}">
                <a16:creationId xmlns:a16="http://schemas.microsoft.com/office/drawing/2014/main" id="{1448226F-A7A8-4012-BA70-A6D9884E68C7}"/>
              </a:ext>
            </a:extLst>
          </p:cNvPr>
          <p:cNvSpPr/>
          <p:nvPr/>
        </p:nvSpPr>
        <p:spPr>
          <a:xfrm>
            <a:off x="877555" y="3107666"/>
            <a:ext cx="795528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b"/>
          <a:lstStyle/>
          <a:p>
            <a:pPr marL="285750" indent="-285750">
              <a:buFont typeface="Arial" panose="020B0604020202020204" pitchFamily="34" charset="0"/>
              <a:buChar char="•"/>
            </a:pPr>
            <a:r>
              <a:rPr lang="en-US" sz="1800" b="0" i="0" u="none" strike="noStrike" baseline="0" dirty="0">
                <a:solidFill>
                  <a:srgbClr val="000000"/>
                </a:solidFill>
                <a:latin typeface="+mj-lt"/>
              </a:rPr>
              <a:t>Stockholders share in profits when the company declares dividends. The percentage of shares a stockholder owns determines his or her share of the dividends distributed. </a:t>
            </a:r>
          </a:p>
        </p:txBody>
      </p:sp>
      <p:sp>
        <p:nvSpPr>
          <p:cNvPr id="14" name="Rectangle: Rounded Corners 13">
            <a:extLst>
              <a:ext uri="{FF2B5EF4-FFF2-40B4-BE49-F238E27FC236}">
                <a16:creationId xmlns:a16="http://schemas.microsoft.com/office/drawing/2014/main" id="{E70CC519-A418-4D3F-A2A5-96F31D09EC47}"/>
              </a:ext>
            </a:extLst>
          </p:cNvPr>
          <p:cNvSpPr/>
          <p:nvPr/>
        </p:nvSpPr>
        <p:spPr>
          <a:xfrm>
            <a:off x="877555" y="2779985"/>
            <a:ext cx="79552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Right to Receive Dividends</a:t>
            </a:r>
          </a:p>
        </p:txBody>
      </p:sp>
      <p:sp>
        <p:nvSpPr>
          <p:cNvPr id="16" name="Rectangle: Rounded Corners 15">
            <a:extLst>
              <a:ext uri="{FF2B5EF4-FFF2-40B4-BE49-F238E27FC236}">
                <a16:creationId xmlns:a16="http://schemas.microsoft.com/office/drawing/2014/main" id="{408BE8EC-BFD2-4382-B8E2-372D5FFE30A0}"/>
              </a:ext>
            </a:extLst>
          </p:cNvPr>
          <p:cNvSpPr/>
          <p:nvPr/>
        </p:nvSpPr>
        <p:spPr>
          <a:xfrm>
            <a:off x="861788" y="4717831"/>
            <a:ext cx="7955280" cy="1371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b"/>
          <a:lstStyle/>
          <a:p>
            <a:pPr marL="285750" indent="-285750" algn="l">
              <a:buFont typeface="Arial" panose="020B0604020202020204" pitchFamily="34" charset="0"/>
              <a:buChar char="•"/>
            </a:pPr>
            <a:r>
              <a:rPr lang="en-US" sz="1800" b="0" i="0" u="none" strike="noStrike" baseline="0" dirty="0">
                <a:solidFill>
                  <a:srgbClr val="000000"/>
                </a:solidFill>
              </a:rPr>
              <a:t>Stockholders share in the distribution of assets if the company is dissolved. The percentage of shares a stockholder owns determines his or her share of the assets, which are distributed after creditors and preferred stockholders are paid.</a:t>
            </a:r>
          </a:p>
        </p:txBody>
      </p:sp>
      <p:sp>
        <p:nvSpPr>
          <p:cNvPr id="17" name="Rectangle: Rounded Corners 16">
            <a:extLst>
              <a:ext uri="{FF2B5EF4-FFF2-40B4-BE49-F238E27FC236}">
                <a16:creationId xmlns:a16="http://schemas.microsoft.com/office/drawing/2014/main" id="{4921128E-D89D-4410-B684-0E8F6111B5DD}"/>
              </a:ext>
            </a:extLst>
          </p:cNvPr>
          <p:cNvSpPr/>
          <p:nvPr/>
        </p:nvSpPr>
        <p:spPr>
          <a:xfrm>
            <a:off x="861788" y="4397294"/>
            <a:ext cx="7955280" cy="457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solidFill>
                  <a:schemeClr val="tx1"/>
                </a:solidFill>
              </a:rPr>
              <a:t>Right to Share in the Distribution of Assets</a:t>
            </a:r>
          </a:p>
        </p:txBody>
      </p:sp>
    </p:spTree>
    <p:extLst>
      <p:ext uri="{BB962C8B-B14F-4D97-AF65-F5344CB8AC3E}">
        <p14:creationId xmlns:p14="http://schemas.microsoft.com/office/powerpoint/2010/main" val="321546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823495" y="214172"/>
            <a:ext cx="6021081" cy="403234"/>
          </a:xfrm>
        </p:spPr>
        <p:txBody>
          <a:bodyPr/>
          <a:lstStyle/>
          <a:p>
            <a:r>
              <a:rPr lang="en-US" dirty="0"/>
              <a:t>Illustration 10–5</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11</a:t>
            </a:fld>
            <a:endParaRPr lang="en-US" dirty="0"/>
          </a:p>
        </p:txBody>
      </p:sp>
      <p:sp>
        <p:nvSpPr>
          <p:cNvPr id="2" name="Title 1"/>
          <p:cNvSpPr>
            <a:spLocks noGrp="1"/>
          </p:cNvSpPr>
          <p:nvPr>
            <p:ph type="title"/>
          </p:nvPr>
        </p:nvSpPr>
        <p:spPr>
          <a:xfrm>
            <a:off x="724628" y="579547"/>
            <a:ext cx="8229600" cy="1143000"/>
          </a:xfrm>
        </p:spPr>
        <p:txBody>
          <a:bodyPr/>
          <a:lstStyle/>
          <a:p>
            <a:r>
              <a:rPr lang="en-US" dirty="0"/>
              <a:t>Advantages and Disadvantages of a Corporation</a:t>
            </a:r>
          </a:p>
        </p:txBody>
      </p:sp>
      <p:graphicFrame>
        <p:nvGraphicFramePr>
          <p:cNvPr id="3" name="Table 3">
            <a:extLst>
              <a:ext uri="{FF2B5EF4-FFF2-40B4-BE49-F238E27FC236}">
                <a16:creationId xmlns:a16="http://schemas.microsoft.com/office/drawing/2014/main" id="{329DDEDE-41A4-4784-A3F5-947BA020148A}"/>
              </a:ext>
            </a:extLst>
          </p:cNvPr>
          <p:cNvGraphicFramePr>
            <a:graphicFrameLocks noGrp="1"/>
          </p:cNvGraphicFramePr>
          <p:nvPr>
            <p:extLst>
              <p:ext uri="{D42A27DB-BD31-4B8C-83A1-F6EECF244321}">
                <p14:modId xmlns:p14="http://schemas.microsoft.com/office/powerpoint/2010/main" val="3435378201"/>
              </p:ext>
            </p:extLst>
          </p:nvPr>
        </p:nvGraphicFramePr>
        <p:xfrm>
          <a:off x="823495" y="1961802"/>
          <a:ext cx="7955280" cy="426720"/>
        </p:xfrm>
        <a:graphic>
          <a:graphicData uri="http://schemas.openxmlformats.org/drawingml/2006/table">
            <a:tbl>
              <a:tblPr firstRow="1" bandRow="1">
                <a:tableStyleId>{2D5ABB26-0587-4C30-8999-92F81FD0307C}</a:tableStyleId>
              </a:tblPr>
              <a:tblGrid>
                <a:gridCol w="3977640">
                  <a:extLst>
                    <a:ext uri="{9D8B030D-6E8A-4147-A177-3AD203B41FA5}">
                      <a16:colId xmlns:a16="http://schemas.microsoft.com/office/drawing/2014/main" val="2845534897"/>
                    </a:ext>
                  </a:extLst>
                </a:gridCol>
                <a:gridCol w="3977640">
                  <a:extLst>
                    <a:ext uri="{9D8B030D-6E8A-4147-A177-3AD203B41FA5}">
                      <a16:colId xmlns:a16="http://schemas.microsoft.com/office/drawing/2014/main" val="744888329"/>
                    </a:ext>
                  </a:extLst>
                </a:gridCol>
              </a:tblGrid>
              <a:tr h="370840">
                <a:tc>
                  <a:txBody>
                    <a:bodyPr/>
                    <a:lstStyle/>
                    <a:p>
                      <a:pPr algn="l">
                        <a:spcAft>
                          <a:spcPts val="2400"/>
                        </a:spcAft>
                      </a:pPr>
                      <a:r>
                        <a:rPr lang="en-US" sz="2200" b="1" dirty="0"/>
                        <a:t>           Advantages</a:t>
                      </a:r>
                    </a:p>
                  </a:txBody>
                  <a:tcPr/>
                </a:tc>
                <a:tc>
                  <a:txBody>
                    <a:bodyPr/>
                    <a:lstStyle/>
                    <a:p>
                      <a:pPr algn="l">
                        <a:spcAft>
                          <a:spcPts val="2400"/>
                        </a:spcAft>
                      </a:pPr>
                      <a:r>
                        <a:rPr lang="en-US" sz="2200" b="1" dirty="0"/>
                        <a:t>     Disadvantages</a:t>
                      </a:r>
                    </a:p>
                  </a:txBody>
                  <a:tcPr/>
                </a:tc>
                <a:extLst>
                  <a:ext uri="{0D108BD9-81ED-4DB2-BD59-A6C34878D82A}">
                    <a16:rowId xmlns:a16="http://schemas.microsoft.com/office/drawing/2014/main" val="3307770916"/>
                  </a:ext>
                </a:extLst>
              </a:tr>
            </a:tbl>
          </a:graphicData>
        </a:graphic>
      </p:graphicFrame>
      <p:cxnSp>
        <p:nvCxnSpPr>
          <p:cNvPr id="5" name="Straight Connector 4">
            <a:extLst>
              <a:ext uri="{FF2B5EF4-FFF2-40B4-BE49-F238E27FC236}">
                <a16:creationId xmlns:a16="http://schemas.microsoft.com/office/drawing/2014/main" id="{090440E9-EC52-4F34-B329-385D8B01666F}"/>
              </a:ext>
            </a:extLst>
          </p:cNvPr>
          <p:cNvCxnSpPr/>
          <p:nvPr/>
        </p:nvCxnSpPr>
        <p:spPr>
          <a:xfrm>
            <a:off x="823495" y="2427891"/>
            <a:ext cx="7315200" cy="0"/>
          </a:xfrm>
          <a:prstGeom prst="line">
            <a:avLst/>
          </a:prstGeom>
          <a:ln w="57150">
            <a:solidFill>
              <a:schemeClr val="bg1">
                <a:lumMod val="75000"/>
              </a:schemeClr>
            </a:solidFill>
          </a:ln>
          <a:effectLst>
            <a:outerShdw blurRad="152400" dist="317500" dir="5400000" sx="90000" sy="-19000" rotWithShape="0">
              <a:prstClr val="black">
                <a:alpha val="15000"/>
              </a:prstClr>
            </a:outerShdw>
          </a:effectLst>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59374E46-044C-4928-96A5-CE34A2E6BC05}"/>
              </a:ext>
            </a:extLst>
          </p:cNvPr>
          <p:cNvCxnSpPr>
            <a:cxnSpLocks/>
          </p:cNvCxnSpPr>
          <p:nvPr/>
        </p:nvCxnSpPr>
        <p:spPr>
          <a:xfrm>
            <a:off x="4202048" y="1982822"/>
            <a:ext cx="0" cy="4114800"/>
          </a:xfrm>
          <a:prstGeom prst="line">
            <a:avLst/>
          </a:prstGeom>
          <a:ln w="57150">
            <a:solidFill>
              <a:schemeClr val="bg1">
                <a:lumMod val="75000"/>
              </a:schemeClr>
            </a:solidFill>
          </a:ln>
          <a:effectLst>
            <a:outerShdw blurRad="152400" dist="317500" dir="5400000" sx="90000" sy="-19000" rotWithShape="0">
              <a:prstClr val="black">
                <a:alpha val="15000"/>
              </a:prstClr>
            </a:outerShdw>
          </a:effectLst>
        </p:spPr>
        <p:style>
          <a:lnRef idx="2">
            <a:schemeClr val="dk1"/>
          </a:lnRef>
          <a:fillRef idx="0">
            <a:schemeClr val="dk1"/>
          </a:fillRef>
          <a:effectRef idx="1">
            <a:schemeClr val="dk1"/>
          </a:effectRef>
          <a:fontRef idx="minor">
            <a:schemeClr val="tx1"/>
          </a:fontRef>
        </p:style>
      </p:cxnSp>
      <p:graphicFrame>
        <p:nvGraphicFramePr>
          <p:cNvPr id="14" name="Table 3">
            <a:extLst>
              <a:ext uri="{FF2B5EF4-FFF2-40B4-BE49-F238E27FC236}">
                <a16:creationId xmlns:a16="http://schemas.microsoft.com/office/drawing/2014/main" id="{9762A825-C65C-43AE-8143-882B4157CA25}"/>
              </a:ext>
            </a:extLst>
          </p:cNvPr>
          <p:cNvGraphicFramePr>
            <a:graphicFrameLocks noGrp="1"/>
          </p:cNvGraphicFramePr>
          <p:nvPr>
            <p:extLst>
              <p:ext uri="{D42A27DB-BD31-4B8C-83A1-F6EECF244321}">
                <p14:modId xmlns:p14="http://schemas.microsoft.com/office/powerpoint/2010/main" val="846806807"/>
              </p:ext>
            </p:extLst>
          </p:nvPr>
        </p:nvGraphicFramePr>
        <p:xfrm>
          <a:off x="823495" y="2627777"/>
          <a:ext cx="7955280" cy="3413760"/>
        </p:xfrm>
        <a:graphic>
          <a:graphicData uri="http://schemas.openxmlformats.org/drawingml/2006/table">
            <a:tbl>
              <a:tblPr firstRow="1" bandRow="1">
                <a:tableStyleId>{2D5ABB26-0587-4C30-8999-92F81FD0307C}</a:tableStyleId>
              </a:tblPr>
              <a:tblGrid>
                <a:gridCol w="3977640">
                  <a:extLst>
                    <a:ext uri="{9D8B030D-6E8A-4147-A177-3AD203B41FA5}">
                      <a16:colId xmlns:a16="http://schemas.microsoft.com/office/drawing/2014/main" val="2845534897"/>
                    </a:ext>
                  </a:extLst>
                </a:gridCol>
                <a:gridCol w="3977640">
                  <a:extLst>
                    <a:ext uri="{9D8B030D-6E8A-4147-A177-3AD203B41FA5}">
                      <a16:colId xmlns:a16="http://schemas.microsoft.com/office/drawing/2014/main" val="744888329"/>
                    </a:ext>
                  </a:extLst>
                </a:gridCol>
              </a:tblGrid>
              <a:tr h="370840">
                <a:tc>
                  <a:txBody>
                    <a:bodyPr/>
                    <a:lstStyle/>
                    <a:p>
                      <a:pPr marL="0" marR="0" lvl="0" indent="0" algn="l" defTabSz="457200" rtl="0" eaLnBrk="1" fontAlgn="auto" latinLnBrk="0" hangingPunct="1">
                        <a:lnSpc>
                          <a:spcPct val="100000"/>
                        </a:lnSpc>
                        <a:spcBef>
                          <a:spcPts val="2400"/>
                        </a:spcBef>
                        <a:spcAft>
                          <a:spcPts val="0"/>
                        </a:spcAft>
                        <a:buClrTx/>
                        <a:buSzTx/>
                        <a:buFontTx/>
                        <a:buNone/>
                        <a:tabLst/>
                        <a:defRPr/>
                      </a:pPr>
                      <a:r>
                        <a:rPr lang="en-US" sz="2000" b="1" u="none" strike="noStrike" kern="1200" baseline="0" dirty="0">
                          <a:solidFill>
                            <a:srgbClr val="FF0000"/>
                          </a:solidFill>
                        </a:rPr>
                        <a:t>Limited liability </a:t>
                      </a:r>
                      <a:endParaRPr lang="en-US" sz="2000" b="0" i="0" u="none" strike="noStrike" kern="1200" baseline="0" dirty="0">
                        <a:solidFill>
                          <a:srgbClr val="FF0000"/>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2400"/>
                        </a:spcBef>
                        <a:spcAft>
                          <a:spcPts val="0"/>
                        </a:spcAft>
                        <a:buClrTx/>
                        <a:buSzTx/>
                        <a:buFontTx/>
                        <a:buNone/>
                        <a:tabLst/>
                        <a:defRPr/>
                      </a:pPr>
                      <a:r>
                        <a:rPr lang="en-US" sz="2000" b="1" u="none" strike="noStrike" kern="1200" baseline="0" dirty="0">
                          <a:solidFill>
                            <a:srgbClr val="FF0000"/>
                          </a:solidFill>
                        </a:rPr>
                        <a:t>Additional taxes</a:t>
                      </a:r>
                      <a:endParaRPr lang="en-US" sz="2000" b="0" i="0" u="none" strike="noStrike" kern="1200" baseline="0" dirty="0">
                        <a:solidFill>
                          <a:srgbClr val="FF0000"/>
                        </a:solidFill>
                        <a:latin typeface="+mn-lt"/>
                        <a:ea typeface="+mn-ea"/>
                        <a:cs typeface="+mn-cs"/>
                      </a:endParaRPr>
                    </a:p>
                  </a:txBody>
                  <a:tcPr/>
                </a:tc>
                <a:extLst>
                  <a:ext uri="{0D108BD9-81ED-4DB2-BD59-A6C34878D82A}">
                    <a16:rowId xmlns:a16="http://schemas.microsoft.com/office/drawing/2014/main" val="49785458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tx1"/>
                          </a:solidFill>
                        </a:rPr>
                        <a:t>A stockholder can lose no </a:t>
                      </a:r>
                      <a:br>
                        <a:rPr lang="en-US" sz="2000" b="0" u="none" strike="noStrike" kern="1200" baseline="0" dirty="0">
                          <a:solidFill>
                            <a:schemeClr val="tx1"/>
                          </a:solidFill>
                        </a:rPr>
                      </a:br>
                      <a:r>
                        <a:rPr lang="en-US" sz="2000" b="0" u="none" strike="noStrike" kern="1200" baseline="0" dirty="0">
                          <a:solidFill>
                            <a:schemeClr val="tx1"/>
                          </a:solidFill>
                        </a:rPr>
                        <a:t>more than the amount </a:t>
                      </a:r>
                      <a:br>
                        <a:rPr lang="en-US" sz="2000" b="0" u="none" strike="noStrike" kern="1200" baseline="0" dirty="0">
                          <a:solidFill>
                            <a:schemeClr val="tx1"/>
                          </a:solidFill>
                        </a:rPr>
                      </a:br>
                      <a:r>
                        <a:rPr lang="en-US" sz="2000" b="0" u="none" strike="noStrike" kern="1200" baseline="0" dirty="0">
                          <a:solidFill>
                            <a:schemeClr val="tx1"/>
                          </a:solidFill>
                        </a:rPr>
                        <a:t>invested. </a:t>
                      </a:r>
                      <a:endParaRPr lang="en-US" sz="2000" b="0" i="0" u="none" strike="no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tx1"/>
                          </a:solidFill>
                        </a:rPr>
                        <a:t>Corporate earnings are taxed </a:t>
                      </a:r>
                      <a:br>
                        <a:rPr lang="en-US" sz="2000" b="0" u="none" strike="noStrike" kern="1200" baseline="0" dirty="0">
                          <a:solidFill>
                            <a:schemeClr val="tx1"/>
                          </a:solidFill>
                        </a:rPr>
                      </a:br>
                      <a:r>
                        <a:rPr lang="en-US" sz="2000" b="0" u="none" strike="noStrike" kern="1200" baseline="0" dirty="0">
                          <a:solidFill>
                            <a:schemeClr val="tx1"/>
                          </a:solidFill>
                        </a:rPr>
                        <a:t>twice—at the corporate level </a:t>
                      </a:r>
                      <a:br>
                        <a:rPr lang="en-US" sz="2000" b="0" u="none" strike="noStrike" kern="1200" baseline="0" dirty="0">
                          <a:solidFill>
                            <a:schemeClr val="tx1"/>
                          </a:solidFill>
                        </a:rPr>
                      </a:br>
                      <a:r>
                        <a:rPr lang="en-US" sz="2000" b="0" u="none" strike="noStrike" kern="1200" baseline="0" dirty="0">
                          <a:solidFill>
                            <a:schemeClr val="tx1"/>
                          </a:solidFill>
                        </a:rPr>
                        <a:t>and individual stockholder </a:t>
                      </a:r>
                      <a:br>
                        <a:rPr lang="en-US" sz="2000" b="0" u="none" strike="noStrike" kern="1200" baseline="0" dirty="0">
                          <a:solidFill>
                            <a:schemeClr val="tx1"/>
                          </a:solidFill>
                        </a:rPr>
                      </a:br>
                      <a:r>
                        <a:rPr lang="en-US" sz="2000" b="0" u="none" strike="noStrike" kern="1200" baseline="0" dirty="0">
                          <a:solidFill>
                            <a:schemeClr val="tx1"/>
                          </a:solidFill>
                        </a:rPr>
                        <a:t>level. </a:t>
                      </a:r>
                      <a:endParaRPr lang="en-US"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6423430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rgbClr val="FF0000"/>
                          </a:solidFill>
                        </a:rPr>
                        <a:t>Ability to raise capital and </a:t>
                      </a:r>
                      <a:br>
                        <a:rPr lang="en-US" sz="2000" b="1" u="none" strike="noStrike" kern="1200" baseline="0" dirty="0">
                          <a:solidFill>
                            <a:srgbClr val="FF0000"/>
                          </a:solidFill>
                        </a:rPr>
                      </a:br>
                      <a:r>
                        <a:rPr lang="en-US" sz="2000" b="1" u="none" strike="noStrike" kern="1200" baseline="0" dirty="0">
                          <a:solidFill>
                            <a:srgbClr val="FF0000"/>
                          </a:solidFill>
                        </a:rPr>
                        <a:t>transfer ownership </a:t>
                      </a:r>
                      <a:endParaRPr lang="en-US" sz="2000" b="0" i="0" u="none" strike="noStrike" kern="1200" baseline="0" dirty="0">
                        <a:solidFill>
                          <a:srgbClr val="FF0000"/>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rgbClr val="FF0000"/>
                          </a:solidFill>
                        </a:rPr>
                        <a:t>More paperwork</a:t>
                      </a:r>
                      <a:endParaRPr lang="en-US" sz="2000" b="0" i="0" u="none" strike="noStrike" kern="1200" baseline="0" dirty="0">
                        <a:solidFill>
                          <a:srgbClr val="FF0000"/>
                        </a:solidFill>
                        <a:latin typeface="+mn-lt"/>
                        <a:ea typeface="+mn-ea"/>
                        <a:cs typeface="+mn-cs"/>
                      </a:endParaRPr>
                    </a:p>
                  </a:txBody>
                  <a:tcPr anchor="b"/>
                </a:tc>
                <a:extLst>
                  <a:ext uri="{0D108BD9-81ED-4DB2-BD59-A6C34878D82A}">
                    <a16:rowId xmlns:a16="http://schemas.microsoft.com/office/drawing/2014/main" val="23057522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tx1"/>
                          </a:solidFill>
                        </a:rPr>
                        <a:t>Attracting outside investment </a:t>
                      </a:r>
                      <a:br>
                        <a:rPr lang="en-US" sz="2000" b="0" u="none" strike="noStrike" kern="1200" baseline="0" dirty="0">
                          <a:solidFill>
                            <a:schemeClr val="tx1"/>
                          </a:solidFill>
                        </a:rPr>
                      </a:br>
                      <a:r>
                        <a:rPr lang="en-US" sz="2000" b="0" u="none" strike="noStrike" kern="1200" baseline="0" dirty="0">
                          <a:solidFill>
                            <a:schemeClr val="tx1"/>
                          </a:solidFill>
                        </a:rPr>
                        <a:t>and transferring ownership is </a:t>
                      </a:r>
                      <a:br>
                        <a:rPr lang="en-US" sz="2000" b="0" u="none" strike="noStrike" kern="1200" baseline="0" dirty="0">
                          <a:solidFill>
                            <a:schemeClr val="tx1"/>
                          </a:solidFill>
                        </a:rPr>
                      </a:br>
                      <a:r>
                        <a:rPr lang="en-US" sz="2000" b="0" u="none" strike="noStrike" kern="1200" baseline="0" dirty="0">
                          <a:solidFill>
                            <a:schemeClr val="tx1"/>
                          </a:solidFill>
                        </a:rPr>
                        <a:t>easier for a corporation. </a:t>
                      </a:r>
                      <a:endParaRPr lang="en-US" sz="2000" b="0" i="0" u="none" strike="no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tx1"/>
                          </a:solidFill>
                        </a:rPr>
                        <a:t>Federal and state governments </a:t>
                      </a:r>
                      <a:br>
                        <a:rPr lang="en-US" sz="2000" b="0" u="none" strike="noStrike" kern="1200" baseline="0" dirty="0">
                          <a:solidFill>
                            <a:schemeClr val="tx1"/>
                          </a:solidFill>
                        </a:rPr>
                      </a:br>
                      <a:r>
                        <a:rPr lang="en-US" sz="2000" b="0" u="none" strike="noStrike" kern="1200" baseline="0" dirty="0">
                          <a:solidFill>
                            <a:schemeClr val="tx1"/>
                          </a:solidFill>
                        </a:rPr>
                        <a:t>impose additional reporting requirements. </a:t>
                      </a:r>
                      <a:endParaRPr lang="en-US"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670070825"/>
                  </a:ext>
                </a:extLst>
              </a:tr>
            </a:tbl>
          </a:graphicData>
        </a:graphic>
      </p:graphicFrame>
    </p:spTree>
    <p:extLst>
      <p:ext uri="{BB962C8B-B14F-4D97-AF65-F5344CB8AC3E}">
        <p14:creationId xmlns:p14="http://schemas.microsoft.com/office/powerpoint/2010/main" val="409133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9509"/>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10-</a:t>
            </a:r>
            <a:fld id="{8A048DD7-39B4-434B-ACE7-68CA5B147A05}" type="slidenum">
              <a:rPr lang="en-US" smtClean="0"/>
              <a:t>12</a:t>
            </a:fld>
            <a:endParaRPr lang="en-US" dirty="0"/>
          </a:p>
        </p:txBody>
      </p:sp>
      <p:sp>
        <p:nvSpPr>
          <p:cNvPr id="6" name="TextBox 5"/>
          <p:cNvSpPr txBox="1"/>
          <p:nvPr/>
        </p:nvSpPr>
        <p:spPr>
          <a:xfrm>
            <a:off x="861812" y="1168043"/>
            <a:ext cx="795528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1D5F76"/>
                </a:solidFill>
              </a:rPr>
              <a:t>The primary advantages of the corporate form of business are limited liability and the ability to raise capital. </a:t>
            </a:r>
          </a:p>
          <a:p>
            <a:pPr marL="457200" indent="-457200">
              <a:buFont typeface="Arial" panose="020B0604020202020204" pitchFamily="34" charset="0"/>
              <a:buChar char="•"/>
            </a:pPr>
            <a:r>
              <a:rPr lang="en-US" sz="3200" dirty="0">
                <a:solidFill>
                  <a:srgbClr val="1D5F76"/>
                </a:solidFill>
              </a:rPr>
              <a:t>The primary disadvantages are additional taxes and more paperwork.</a:t>
            </a:r>
          </a:p>
        </p:txBody>
      </p:sp>
    </p:spTree>
    <p:extLst>
      <p:ext uri="{BB962C8B-B14F-4D97-AF65-F5344CB8AC3E}">
        <p14:creationId xmlns:p14="http://schemas.microsoft.com/office/powerpoint/2010/main" val="171738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1280160"/>
            <a:ext cx="7589520" cy="4432716"/>
          </a:xfrm>
        </p:spPr>
        <p:txBody>
          <a:bodyPr>
            <a:normAutofit/>
          </a:bodyPr>
          <a:lstStyle/>
          <a:p>
            <a:pPr marL="0" indent="0">
              <a:buNone/>
            </a:pPr>
            <a:r>
              <a:rPr lang="en-US" sz="3000" dirty="0"/>
              <a:t>Which of the following is a primary advantage of forming a corporation?</a:t>
            </a:r>
          </a:p>
          <a:p>
            <a:pPr>
              <a:buAutoNum type="alphaLcPeriod"/>
            </a:pPr>
            <a:r>
              <a:rPr lang="en-US" sz="3000" dirty="0"/>
              <a:t>Unlimited liability</a:t>
            </a:r>
          </a:p>
          <a:p>
            <a:pPr>
              <a:buAutoNum type="alphaLcPeriod"/>
            </a:pPr>
            <a:r>
              <a:rPr lang="en-US" sz="3000" dirty="0"/>
              <a:t>Double taxation</a:t>
            </a:r>
          </a:p>
          <a:p>
            <a:pPr>
              <a:buAutoNum type="alphaLcPeriod" startAt="3"/>
            </a:pPr>
            <a:r>
              <a:rPr lang="en-US" sz="3000" dirty="0"/>
              <a:t>Ability to raise capital and transfer ownership</a:t>
            </a:r>
          </a:p>
          <a:p>
            <a:pPr>
              <a:buAutoNum type="alphaLcPeriod" startAt="3"/>
            </a:pPr>
            <a:r>
              <a:rPr lang="en-US" sz="3000" dirty="0"/>
              <a:t>Fewer state and federal reporting requirements</a:t>
            </a:r>
          </a:p>
        </p:txBody>
      </p:sp>
      <p:sp>
        <p:nvSpPr>
          <p:cNvPr id="4" name="Title 3"/>
          <p:cNvSpPr>
            <a:spLocks noGrp="1"/>
          </p:cNvSpPr>
          <p:nvPr>
            <p:ph type="title"/>
          </p:nvPr>
        </p:nvSpPr>
        <p:spPr>
          <a:xfrm>
            <a:off x="936943" y="410887"/>
            <a:ext cx="7922577" cy="799257"/>
          </a:xfrm>
        </p:spPr>
        <p:txBody>
          <a:bodyPr/>
          <a:lstStyle/>
          <a:p>
            <a:r>
              <a:rPr lang="en-US" dirty="0"/>
              <a:t>Concept Check 10–1</a:t>
            </a:r>
          </a:p>
        </p:txBody>
      </p:sp>
      <p:sp>
        <p:nvSpPr>
          <p:cNvPr id="6" name="Oval 5"/>
          <p:cNvSpPr/>
          <p:nvPr/>
        </p:nvSpPr>
        <p:spPr bwMode="auto">
          <a:xfrm>
            <a:off x="827991" y="340462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8" y="5089628"/>
            <a:ext cx="7374169" cy="1246495"/>
          </a:xfrm>
          <a:prstGeom prst="rect">
            <a:avLst/>
          </a:prstGeom>
          <a:solidFill>
            <a:srgbClr val="FFFFD1"/>
          </a:solidFill>
          <a:ln w="6350">
            <a:solidFill>
              <a:schemeClr val="tx1"/>
            </a:solidFill>
          </a:ln>
        </p:spPr>
        <p:txBody>
          <a:bodyPr wrap="square" rtlCol="0">
            <a:spAutoFit/>
          </a:bodyPr>
          <a:lstStyle/>
          <a:p>
            <a:r>
              <a:rPr lang="en-US" sz="2500" dirty="0"/>
              <a:t>A corporation offers two primary advantages over sole proprietorships and partnerships: limited liability and ability to raise capital and transfer ownership.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13</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LO10–2</a:t>
            </a:r>
            <a:r>
              <a:rPr lang="en-US" dirty="0"/>
              <a:t>	Record the issuance of common stock.</a:t>
            </a:r>
          </a:p>
        </p:txBody>
      </p:sp>
      <p:sp>
        <p:nvSpPr>
          <p:cNvPr id="4" name="Title 3"/>
          <p:cNvSpPr>
            <a:spLocks noGrp="1"/>
          </p:cNvSpPr>
          <p:nvPr>
            <p:ph type="title"/>
          </p:nvPr>
        </p:nvSpPr>
        <p:spPr/>
        <p:txBody>
          <a:bodyPr/>
          <a:lstStyle/>
          <a:p>
            <a:r>
              <a:rPr lang="en-US" dirty="0"/>
              <a:t>Learning Objective 2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14</a:t>
            </a:fld>
            <a:endParaRPr lang="en-US" dirty="0"/>
          </a:p>
        </p:txBody>
      </p:sp>
    </p:spTree>
    <p:extLst>
      <p:ext uri="{BB962C8B-B14F-4D97-AF65-F5344CB8AC3E}">
        <p14:creationId xmlns:p14="http://schemas.microsoft.com/office/powerpoint/2010/main" val="192370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15</a:t>
            </a:fld>
            <a:endParaRPr lang="en-US" dirty="0"/>
          </a:p>
        </p:txBody>
      </p:sp>
      <p:sp>
        <p:nvSpPr>
          <p:cNvPr id="9" name="Content Placeholder 5"/>
          <p:cNvSpPr>
            <a:spLocks noGrp="1"/>
          </p:cNvSpPr>
          <p:nvPr>
            <p:ph sz="quarter" idx="4294967295"/>
          </p:nvPr>
        </p:nvSpPr>
        <p:spPr>
          <a:xfrm>
            <a:off x="608043" y="173034"/>
            <a:ext cx="4906962" cy="403234"/>
          </a:xfrm>
          <a:prstGeom prst="rect">
            <a:avLst/>
          </a:prstGeom>
        </p:spPr>
        <p:txBody>
          <a:bodyPr/>
          <a:lstStyle/>
          <a:p>
            <a:pPr marL="0" indent="0">
              <a:buNone/>
            </a:pPr>
            <a:r>
              <a:rPr lang="en-US" dirty="0"/>
              <a:t>Illustration 10–6</a:t>
            </a:r>
          </a:p>
        </p:txBody>
      </p:sp>
      <p:sp>
        <p:nvSpPr>
          <p:cNvPr id="2" name="Title 1"/>
          <p:cNvSpPr>
            <a:spLocks noGrp="1"/>
          </p:cNvSpPr>
          <p:nvPr>
            <p:ph type="title"/>
          </p:nvPr>
        </p:nvSpPr>
        <p:spPr>
          <a:xfrm>
            <a:off x="722070" y="701010"/>
            <a:ext cx="8841971" cy="1143000"/>
          </a:xfrm>
        </p:spPr>
        <p:txBody>
          <a:bodyPr/>
          <a:lstStyle/>
          <a:p>
            <a:pPr>
              <a:lnSpc>
                <a:spcPct val="90000"/>
              </a:lnSpc>
            </a:pPr>
            <a:r>
              <a:rPr lang="en-US" sz="3600" dirty="0"/>
              <a:t>Authorized, Issued, Outstanding, </a:t>
            </a:r>
            <a:br>
              <a:rPr lang="en-US" sz="3600" dirty="0"/>
            </a:br>
            <a:r>
              <a:rPr lang="en-US" sz="3600" dirty="0"/>
              <a:t>and Treasury Stock</a:t>
            </a:r>
          </a:p>
        </p:txBody>
      </p:sp>
      <p:pic>
        <p:nvPicPr>
          <p:cNvPr id="2050" name="Picture 2" descr="https://d1cag3og5zsskm.cloudfront.net/v/s2/7f/9e/4c/6b9fe74d33b24aadce0b3cc24c?Expires=1525393800&amp;Signature=JUTcYWp~KFsA7D1sl7~4yr0HzU6doEW8-e9zn1rhZQG0hMRP1-BUwE-hLbBx1Gn-IDbWSdhZ0U-GgGsQeolTQ2COhESHSAZ6jk9PpvDiZCyKPOiP1hpNAilpBQGZtsaoFpTmMDSDUyV8LTeSiZggp2SaXJ4H4y27JfuT9acLva8wa2Ys~a4R5QCVxMX8R5A9frrCGmPAaVlbXcJlhq10Us59MBtwYwExOu-J6R5Z1cVHNUuNXFzsA1OmAS1BCIz4DNf-JaUFRBlyXVkIEMH43paqdxIXEG94tJV4xZI4zwgeUMzv3Gl-SJ4TmGC0gny33Uo38tH9CSE10RqNl~7sYQ__&amp;Key-Pair-Id=APKAJY4Y3HIBJJ7SJ76A">
            <a:extLst>
              <a:ext uri="{FF2B5EF4-FFF2-40B4-BE49-F238E27FC236}">
                <a16:creationId xmlns:a16="http://schemas.microsoft.com/office/drawing/2014/main" id="{B7061469-173E-4691-B29B-69FFA998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619" y="1776104"/>
            <a:ext cx="6540502" cy="43808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375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Common Stock</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16</a:t>
            </a:fld>
            <a:endParaRPr lang="en-US" dirty="0"/>
          </a:p>
        </p:txBody>
      </p:sp>
      <p:sp>
        <p:nvSpPr>
          <p:cNvPr id="8" name="Rectangle 7"/>
          <p:cNvSpPr/>
          <p:nvPr/>
        </p:nvSpPr>
        <p:spPr>
          <a:xfrm>
            <a:off x="662677" y="1851624"/>
            <a:ext cx="8379710" cy="3477460"/>
          </a:xfrm>
          <a:prstGeom prst="rect">
            <a:avLst/>
          </a:prstGeom>
          <a:solidFill>
            <a:srgbClr val="FEFD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711837" y="2063266"/>
            <a:ext cx="2080523" cy="1791260"/>
          </a:xfrm>
          <a:prstGeom prst="rect">
            <a:avLst/>
          </a:prstGeom>
          <a:noFill/>
        </p:spPr>
        <p:txBody>
          <a:bodyPr wrap="square" rtlCol="0">
            <a:spAutoFit/>
          </a:bodyPr>
          <a:lstStyle/>
          <a:p>
            <a:r>
              <a:rPr lang="en-US" sz="2400" b="1" dirty="0"/>
              <a:t>Type of Stock</a:t>
            </a:r>
          </a:p>
          <a:p>
            <a:pPr>
              <a:lnSpc>
                <a:spcPct val="120000"/>
              </a:lnSpc>
            </a:pPr>
            <a:r>
              <a:rPr lang="en-US" sz="2400" b="1" dirty="0"/>
              <a:t>Authorized</a:t>
            </a:r>
          </a:p>
          <a:p>
            <a:pPr>
              <a:lnSpc>
                <a:spcPct val="120000"/>
              </a:lnSpc>
            </a:pPr>
            <a:r>
              <a:rPr lang="en-US" sz="2400" b="1" dirty="0"/>
              <a:t>Issued</a:t>
            </a:r>
          </a:p>
          <a:p>
            <a:pPr>
              <a:lnSpc>
                <a:spcPct val="120000"/>
              </a:lnSpc>
            </a:pPr>
            <a:r>
              <a:rPr lang="en-US" sz="2400" b="1" dirty="0"/>
              <a:t>Outstanding</a:t>
            </a:r>
          </a:p>
        </p:txBody>
      </p:sp>
      <p:cxnSp>
        <p:nvCxnSpPr>
          <p:cNvPr id="10" name="Straight Connector 9"/>
          <p:cNvCxnSpPr/>
          <p:nvPr/>
        </p:nvCxnSpPr>
        <p:spPr>
          <a:xfrm>
            <a:off x="741333" y="2513529"/>
            <a:ext cx="188387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51354" y="2068936"/>
            <a:ext cx="6191033" cy="1791260"/>
          </a:xfrm>
          <a:prstGeom prst="rect">
            <a:avLst/>
          </a:prstGeom>
          <a:noFill/>
        </p:spPr>
        <p:txBody>
          <a:bodyPr wrap="square" rtlCol="0">
            <a:spAutoFit/>
          </a:bodyPr>
          <a:lstStyle/>
          <a:p>
            <a:pPr algn="ctr"/>
            <a:r>
              <a:rPr lang="en-US" sz="2400" b="1" dirty="0"/>
              <a:t>Definition</a:t>
            </a:r>
          </a:p>
          <a:p>
            <a:pPr>
              <a:lnSpc>
                <a:spcPct val="120000"/>
              </a:lnSpc>
            </a:pPr>
            <a:r>
              <a:rPr lang="en-US" sz="2400" dirty="0"/>
              <a:t>Shares available to sell (= Issued + Unissued)</a:t>
            </a:r>
          </a:p>
          <a:p>
            <a:pPr>
              <a:lnSpc>
                <a:spcPct val="120000"/>
              </a:lnSpc>
            </a:pPr>
            <a:r>
              <a:rPr lang="en-US" sz="2400" dirty="0"/>
              <a:t>Shares actually sold (= Outstanding + Treasury)</a:t>
            </a:r>
          </a:p>
          <a:p>
            <a:pPr>
              <a:lnSpc>
                <a:spcPct val="120000"/>
              </a:lnSpc>
            </a:pPr>
            <a:r>
              <a:rPr lang="en-US" sz="2400" dirty="0"/>
              <a:t>Shares issued and held by investors</a:t>
            </a:r>
          </a:p>
        </p:txBody>
      </p:sp>
      <p:cxnSp>
        <p:nvCxnSpPr>
          <p:cNvPr id="12" name="Straight Connector 11"/>
          <p:cNvCxnSpPr/>
          <p:nvPr/>
        </p:nvCxnSpPr>
        <p:spPr>
          <a:xfrm>
            <a:off x="2912736" y="2513529"/>
            <a:ext cx="56735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41333" y="3896472"/>
            <a:ext cx="7511845" cy="830997"/>
          </a:xfrm>
          <a:prstGeom prst="rect">
            <a:avLst/>
          </a:prstGeom>
          <a:noFill/>
        </p:spPr>
        <p:txBody>
          <a:bodyPr wrap="square" rtlCol="0">
            <a:spAutoFit/>
          </a:bodyPr>
          <a:lstStyle/>
          <a:p>
            <a:r>
              <a:rPr lang="en-US" sz="2400" b="1" dirty="0"/>
              <a:t>Treasury		    </a:t>
            </a:r>
            <a:r>
              <a:rPr lang="en-US" sz="2400" dirty="0"/>
              <a:t>Shares issued and repurchased by the 						   	company.</a:t>
            </a:r>
          </a:p>
        </p:txBody>
      </p:sp>
    </p:spTree>
    <p:extLst>
      <p:ext uri="{BB962C8B-B14F-4D97-AF65-F5344CB8AC3E}">
        <p14:creationId xmlns:p14="http://schemas.microsoft.com/office/powerpoint/2010/main" val="5050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 Value</a:t>
            </a:r>
          </a:p>
        </p:txBody>
      </p:sp>
      <p:sp>
        <p:nvSpPr>
          <p:cNvPr id="3" name="Content Placeholder 2"/>
          <p:cNvSpPr>
            <a:spLocks noGrp="1"/>
          </p:cNvSpPr>
          <p:nvPr>
            <p:ph idx="1"/>
          </p:nvPr>
        </p:nvSpPr>
        <p:spPr/>
        <p:txBody>
          <a:bodyPr>
            <a:normAutofit lnSpcReduction="10000"/>
          </a:bodyPr>
          <a:lstStyle/>
          <a:p>
            <a:r>
              <a:rPr lang="en-US" b="1" dirty="0"/>
              <a:t>Legal capital </a:t>
            </a:r>
            <a:r>
              <a:rPr lang="en-US" dirty="0"/>
              <a:t>per share (= Par value) of stock that’s assigned when the corporation is first established </a:t>
            </a:r>
          </a:p>
          <a:p>
            <a:r>
              <a:rPr lang="en-US" dirty="0"/>
              <a:t>Par value has no relationship to the market value of the common stock because the market value per share is equal to the current share price. </a:t>
            </a:r>
          </a:p>
          <a:p>
            <a:r>
              <a:rPr lang="en-US" dirty="0"/>
              <a:t>In most cases, the market value per share will far exceed the par value.</a:t>
            </a:r>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17</a:t>
            </a:fld>
            <a:endParaRPr lang="en-US" dirty="0"/>
          </a:p>
        </p:txBody>
      </p:sp>
    </p:spTree>
    <p:extLst>
      <p:ext uri="{BB962C8B-B14F-4D97-AF65-F5344CB8AC3E}">
        <p14:creationId xmlns:p14="http://schemas.microsoft.com/office/powerpoint/2010/main" val="16417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lnSpcReduction="10000"/>
          </a:bodyPr>
          <a:lstStyle/>
          <a:p>
            <a:pPr marL="0" indent="0">
              <a:buNone/>
            </a:pPr>
            <a:r>
              <a:rPr lang="en-US" dirty="0"/>
              <a:t>Some students confuse par value with market value. </a:t>
            </a:r>
          </a:p>
          <a:p>
            <a:r>
              <a:rPr lang="en-US" dirty="0"/>
              <a:t>Par value is the legal capital per share that is set when the corporation is first established and actually is unrelated to “value.” </a:t>
            </a:r>
          </a:p>
          <a:p>
            <a:r>
              <a:rPr lang="en-US" dirty="0"/>
              <a:t>The market value per share is equal to the current share price. </a:t>
            </a:r>
          </a:p>
          <a:p>
            <a:r>
              <a:rPr lang="en-US" dirty="0"/>
              <a:t>In most cases, the market value per share will far exceed the par value.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18</a:t>
            </a:fld>
            <a:endParaRPr lang="en-US" dirty="0"/>
          </a:p>
        </p:txBody>
      </p:sp>
    </p:spTree>
    <p:extLst>
      <p:ext uri="{BB962C8B-B14F-4D97-AF65-F5344CB8AC3E}">
        <p14:creationId xmlns:p14="http://schemas.microsoft.com/office/powerpoint/2010/main" val="252817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916991"/>
          </a:xfrm>
        </p:spPr>
        <p:txBody>
          <a:bodyPr/>
          <a:lstStyle/>
          <a:p>
            <a:pPr>
              <a:lnSpc>
                <a:spcPct val="90000"/>
              </a:lnSpc>
            </a:pPr>
            <a:r>
              <a:rPr lang="en-US" dirty="0"/>
              <a:t>Accounting for Common Stock</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19</a:t>
            </a:fld>
            <a:endParaRPr lang="en-US" dirty="0"/>
          </a:p>
        </p:txBody>
      </p:sp>
      <p:sp>
        <p:nvSpPr>
          <p:cNvPr id="10" name="Rectangle 9"/>
          <p:cNvSpPr/>
          <p:nvPr/>
        </p:nvSpPr>
        <p:spPr>
          <a:xfrm>
            <a:off x="805504" y="2151670"/>
            <a:ext cx="8045078" cy="127953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a:spLocks noChangeArrowheads="1"/>
          </p:cNvSpPr>
          <p:nvPr/>
        </p:nvSpPr>
        <p:spPr bwMode="auto">
          <a:xfrm>
            <a:off x="1003594" y="2151671"/>
            <a:ext cx="7892577" cy="369332"/>
          </a:xfrm>
          <a:prstGeom prst="rect">
            <a:avLst/>
          </a:prstGeom>
          <a:noFill/>
          <a:ln w="9525">
            <a:noFill/>
            <a:miter lim="800000"/>
            <a:headEnd/>
            <a:tailEnd/>
          </a:ln>
        </p:spPr>
        <p:txBody>
          <a:bodyPr wrap="square">
            <a:spAutoFit/>
          </a:bodyPr>
          <a:lstStyle/>
          <a:p>
            <a:r>
              <a:rPr lang="en-US" b="1" dirty="0">
                <a:latin typeface="Calibri" pitchFamily="34" charset="0"/>
              </a:rPr>
              <a:t>							                                      </a:t>
            </a:r>
            <a:r>
              <a:rPr lang="en-US" dirty="0">
                <a:latin typeface="Calibri" pitchFamily="34" charset="0"/>
              </a:rPr>
              <a:t>Debit		    Credit</a:t>
            </a:r>
            <a:endParaRPr lang="en-US" dirty="0"/>
          </a:p>
        </p:txBody>
      </p:sp>
      <p:sp>
        <p:nvSpPr>
          <p:cNvPr id="16" name="TextBox 15"/>
          <p:cNvSpPr txBox="1">
            <a:spLocks noChangeArrowheads="1"/>
          </p:cNvSpPr>
          <p:nvPr/>
        </p:nvSpPr>
        <p:spPr bwMode="auto">
          <a:xfrm>
            <a:off x="894769" y="2415547"/>
            <a:ext cx="8040552" cy="1015663"/>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1,000 shares × $30) ……………………………      </a:t>
            </a:r>
            <a:r>
              <a:rPr lang="en-US" sz="2000" b="1" dirty="0">
                <a:latin typeface="Calibri" pitchFamily="34" charset="0"/>
              </a:rPr>
              <a:t>30,000</a:t>
            </a:r>
          </a:p>
          <a:p>
            <a:r>
              <a:rPr lang="en-US" sz="2000" b="1" dirty="0">
                <a:latin typeface="Calibri" pitchFamily="34" charset="0"/>
              </a:rPr>
              <a:t>     Common Stock </a:t>
            </a:r>
            <a:r>
              <a:rPr lang="en-US" sz="2000" dirty="0">
                <a:latin typeface="Calibri" pitchFamily="34" charset="0"/>
              </a:rPr>
              <a:t>………………………………………….                                 </a:t>
            </a:r>
            <a:r>
              <a:rPr lang="en-US" sz="2000" b="1" dirty="0">
                <a:latin typeface="Calibri" pitchFamily="34" charset="0"/>
              </a:rPr>
              <a:t>30,000	</a:t>
            </a:r>
          </a:p>
          <a:p>
            <a:r>
              <a:rPr lang="en-US" sz="2000" b="1" dirty="0">
                <a:latin typeface="Calibri" pitchFamily="34" charset="0"/>
              </a:rPr>
              <a:t>    </a:t>
            </a:r>
            <a:r>
              <a:rPr lang="en-US" sz="2000" i="1" dirty="0">
                <a:latin typeface="Calibri" pitchFamily="34" charset="0"/>
              </a:rPr>
              <a:t> (Issue no-par value common stock)	</a:t>
            </a:r>
            <a:r>
              <a:rPr lang="en-US" sz="2000" b="1" dirty="0">
                <a:latin typeface="Calibri" pitchFamily="34" charset="0"/>
              </a:rPr>
              <a:t>	</a:t>
            </a:r>
            <a:r>
              <a:rPr lang="en-US" b="1" dirty="0">
                <a:latin typeface="Calibri" pitchFamily="34" charset="0"/>
              </a:rPr>
              <a:t>						</a:t>
            </a:r>
            <a:endParaRPr lang="en-US" b="1" u="sng" dirty="0"/>
          </a:p>
        </p:txBody>
      </p:sp>
      <p:cxnSp>
        <p:nvCxnSpPr>
          <p:cNvPr id="13" name="Straight Connector 12"/>
          <p:cNvCxnSpPr/>
          <p:nvPr/>
        </p:nvCxnSpPr>
        <p:spPr>
          <a:xfrm>
            <a:off x="6088244" y="2484085"/>
            <a:ext cx="82989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636747" y="2496618"/>
            <a:ext cx="72115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831941" y="4369222"/>
            <a:ext cx="8045078" cy="157930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4" name="TextBox 23"/>
          <p:cNvSpPr txBox="1">
            <a:spLocks noChangeArrowheads="1"/>
          </p:cNvSpPr>
          <p:nvPr/>
        </p:nvSpPr>
        <p:spPr bwMode="auto">
          <a:xfrm>
            <a:off x="989288" y="4369223"/>
            <a:ext cx="7677510" cy="369332"/>
          </a:xfrm>
          <a:prstGeom prst="rect">
            <a:avLst/>
          </a:prstGeom>
          <a:noFill/>
          <a:ln w="9525">
            <a:noFill/>
            <a:miter lim="800000"/>
            <a:headEnd/>
            <a:tailEnd/>
          </a:ln>
        </p:spPr>
        <p:txBody>
          <a:bodyPr wrap="square">
            <a:spAutoFit/>
          </a:bodyPr>
          <a:lstStyle/>
          <a:p>
            <a:r>
              <a:rPr lang="en-US" b="1" dirty="0">
                <a:latin typeface="Calibri" pitchFamily="34" charset="0"/>
              </a:rPr>
              <a:t>      							                                        </a:t>
            </a:r>
            <a:r>
              <a:rPr lang="en-US" dirty="0">
                <a:latin typeface="Calibri" pitchFamily="34" charset="0"/>
              </a:rPr>
              <a:t>Debit		    Credit</a:t>
            </a:r>
            <a:endParaRPr lang="en-US" dirty="0"/>
          </a:p>
        </p:txBody>
      </p:sp>
      <p:sp>
        <p:nvSpPr>
          <p:cNvPr id="25" name="TextBox 24"/>
          <p:cNvSpPr txBox="1">
            <a:spLocks noChangeArrowheads="1"/>
          </p:cNvSpPr>
          <p:nvPr/>
        </p:nvSpPr>
        <p:spPr bwMode="auto">
          <a:xfrm>
            <a:off x="894769" y="4625091"/>
            <a:ext cx="8001403"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1,000 shares × $30) ………………………………     </a:t>
            </a:r>
            <a:r>
              <a:rPr lang="en-US" sz="2000" b="1" dirty="0">
                <a:latin typeface="Calibri" pitchFamily="34" charset="0"/>
              </a:rPr>
              <a:t>30,000</a:t>
            </a:r>
          </a:p>
          <a:p>
            <a:r>
              <a:rPr lang="en-US" sz="2000" b="1" dirty="0">
                <a:latin typeface="Calibri" pitchFamily="34" charset="0"/>
              </a:rPr>
              <a:t>     Common Stock </a:t>
            </a:r>
            <a:r>
              <a:rPr lang="en-US" sz="2000" dirty="0">
                <a:latin typeface="Calibri" pitchFamily="34" charset="0"/>
              </a:rPr>
              <a:t>(= 1,000 shares × $0.01) ………                                      </a:t>
            </a:r>
            <a:r>
              <a:rPr lang="en-US" sz="2000" b="1" dirty="0">
                <a:latin typeface="Calibri" pitchFamily="34" charset="0"/>
              </a:rPr>
              <a:t>10</a:t>
            </a:r>
          </a:p>
          <a:p>
            <a:r>
              <a:rPr lang="en-US" sz="2000" b="1" dirty="0">
                <a:latin typeface="Calibri" pitchFamily="34" charset="0"/>
              </a:rPr>
              <a:t>     Additional Paid-in Capital </a:t>
            </a:r>
            <a:r>
              <a:rPr lang="en-US" sz="2000" dirty="0">
                <a:latin typeface="Calibri" pitchFamily="34" charset="0"/>
              </a:rPr>
              <a:t>(difference) ………...                              </a:t>
            </a:r>
            <a:r>
              <a:rPr lang="en-US" sz="2000" b="1" dirty="0">
                <a:latin typeface="Calibri" pitchFamily="34" charset="0"/>
              </a:rPr>
              <a:t>29,990	</a:t>
            </a:r>
          </a:p>
          <a:p>
            <a:r>
              <a:rPr lang="en-US" sz="2000" b="1" dirty="0">
                <a:latin typeface="Calibri" pitchFamily="34" charset="0"/>
              </a:rPr>
              <a:t>  </a:t>
            </a:r>
            <a:r>
              <a:rPr lang="en-US" sz="2000" i="1" dirty="0">
                <a:latin typeface="Calibri" pitchFamily="34" charset="0"/>
              </a:rPr>
              <a:t>   (Issue common stock above par)</a:t>
            </a:r>
            <a:r>
              <a:rPr lang="en-US" i="1" dirty="0">
                <a:latin typeface="Calibri" pitchFamily="34" charset="0"/>
              </a:rPr>
              <a:t>	</a:t>
            </a:r>
            <a:r>
              <a:rPr lang="en-US" b="1" dirty="0">
                <a:latin typeface="Calibri" pitchFamily="34" charset="0"/>
              </a:rPr>
              <a:t>							</a:t>
            </a:r>
            <a:endParaRPr lang="en-US" b="1" u="sng" dirty="0"/>
          </a:p>
        </p:txBody>
      </p:sp>
      <p:cxnSp>
        <p:nvCxnSpPr>
          <p:cNvPr id="22" name="Straight Connector 21"/>
          <p:cNvCxnSpPr/>
          <p:nvPr/>
        </p:nvCxnSpPr>
        <p:spPr>
          <a:xfrm flipV="1">
            <a:off x="6159494" y="4684522"/>
            <a:ext cx="829892"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636747" y="4695392"/>
            <a:ext cx="72147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812788" y="3527727"/>
            <a:ext cx="7663203" cy="830997"/>
          </a:xfrm>
          <a:prstGeom prst="rect">
            <a:avLst/>
          </a:prstGeom>
        </p:spPr>
        <p:txBody>
          <a:bodyPr wrap="square">
            <a:spAutoFit/>
          </a:bodyPr>
          <a:lstStyle/>
          <a:p>
            <a:r>
              <a:rPr lang="en-US" sz="2400" dirty="0"/>
              <a:t>Assume Canadian Falcon issues 1,000 shares of </a:t>
            </a:r>
            <a:r>
              <a:rPr lang="en-US" sz="2400" b="1" dirty="0"/>
              <a:t>$0.01 par value </a:t>
            </a:r>
            <a:r>
              <a:rPr lang="en-US" sz="2400" dirty="0"/>
              <a:t>common stock at $30 per share. </a:t>
            </a:r>
          </a:p>
        </p:txBody>
      </p:sp>
      <p:sp>
        <p:nvSpPr>
          <p:cNvPr id="19" name="Rectangle 18"/>
          <p:cNvSpPr/>
          <p:nvPr/>
        </p:nvSpPr>
        <p:spPr>
          <a:xfrm>
            <a:off x="813816" y="1286461"/>
            <a:ext cx="7698625" cy="830997"/>
          </a:xfrm>
          <a:prstGeom prst="rect">
            <a:avLst/>
          </a:prstGeom>
        </p:spPr>
        <p:txBody>
          <a:bodyPr wrap="square">
            <a:spAutoFit/>
          </a:bodyPr>
          <a:lstStyle/>
          <a:p>
            <a:r>
              <a:rPr lang="en-US" sz="2400" dirty="0"/>
              <a:t>Assume Canadian Falcon issues 1,000 shares of </a:t>
            </a:r>
            <a:r>
              <a:rPr lang="en-US" sz="2400" b="1" dirty="0"/>
              <a:t>no-par</a:t>
            </a:r>
            <a:r>
              <a:rPr lang="en-US" sz="2400" dirty="0"/>
              <a:t> common stock at $30 per share. </a:t>
            </a:r>
          </a:p>
        </p:txBody>
      </p:sp>
    </p:spTree>
    <p:extLst>
      <p:ext uri="{BB962C8B-B14F-4D97-AF65-F5344CB8AC3E}">
        <p14:creationId xmlns:p14="http://schemas.microsoft.com/office/powerpoint/2010/main" val="19560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12788" y="1824690"/>
            <a:ext cx="7982077" cy="4385349"/>
          </a:xfrm>
          <a:prstGeom prst="roundRect">
            <a:avLst/>
          </a:prstGeom>
          <a:solidFill>
            <a:srgbClr val="FFFDD8"/>
          </a:solidFill>
          <a:ln>
            <a:solidFill>
              <a:srgbClr val="E9AF4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2788" y="323914"/>
            <a:ext cx="8229600" cy="1352390"/>
          </a:xfrm>
        </p:spPr>
        <p:txBody>
          <a:bodyPr/>
          <a:lstStyle/>
          <a:p>
            <a:r>
              <a:rPr lang="en-US" sz="2800" b="1" dirty="0">
                <a:solidFill>
                  <a:srgbClr val="1D5F76"/>
                </a:solidFill>
              </a:rPr>
              <a:t>Illustration 10-1</a:t>
            </a:r>
            <a:br>
              <a:rPr lang="en-US" sz="2800" b="1" dirty="0">
                <a:solidFill>
                  <a:srgbClr val="1D5F76"/>
                </a:solidFill>
              </a:rPr>
            </a:br>
            <a:r>
              <a:rPr lang="en-US" sz="2800" b="1" dirty="0"/>
              <a:t>Accounting Equation and Components of Stockholders’ Equity</a:t>
            </a:r>
            <a:endParaRPr lang="en-US" sz="2800" dirty="0"/>
          </a:p>
        </p:txBody>
      </p:sp>
      <p:sp>
        <p:nvSpPr>
          <p:cNvPr id="23" name="Footer Placeholder 2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24" name="Slide Number Placeholder 23"/>
          <p:cNvSpPr>
            <a:spLocks noGrp="1"/>
          </p:cNvSpPr>
          <p:nvPr>
            <p:ph type="sldNum" sz="quarter" idx="12"/>
          </p:nvPr>
        </p:nvSpPr>
        <p:spPr/>
        <p:txBody>
          <a:bodyPr/>
          <a:lstStyle/>
          <a:p>
            <a:r>
              <a:rPr lang="en-US" dirty="0"/>
              <a:t>10-</a:t>
            </a:r>
            <a:fld id="{8A048DD7-39B4-434B-ACE7-68CA5B147A05}" type="slidenum">
              <a:rPr lang="en-US" smtClean="0"/>
              <a:t>2</a:t>
            </a:fld>
            <a:endParaRPr lang="en-US" dirty="0"/>
          </a:p>
        </p:txBody>
      </p:sp>
      <p:graphicFrame>
        <p:nvGraphicFramePr>
          <p:cNvPr id="4" name="Table 3">
            <a:extLst>
              <a:ext uri="{FF2B5EF4-FFF2-40B4-BE49-F238E27FC236}">
                <a16:creationId xmlns:a16="http://schemas.microsoft.com/office/drawing/2014/main" id="{79713B0D-46B5-45B7-BA5F-67997DB83808}"/>
              </a:ext>
            </a:extLst>
          </p:cNvPr>
          <p:cNvGraphicFramePr>
            <a:graphicFrameLocks noGrp="1"/>
          </p:cNvGraphicFramePr>
          <p:nvPr>
            <p:extLst>
              <p:ext uri="{D42A27DB-BD31-4B8C-83A1-F6EECF244321}">
                <p14:modId xmlns:p14="http://schemas.microsoft.com/office/powerpoint/2010/main" val="372469156"/>
              </p:ext>
            </p:extLst>
          </p:nvPr>
        </p:nvGraphicFramePr>
        <p:xfrm>
          <a:off x="1303357" y="3021685"/>
          <a:ext cx="7016182" cy="2779508"/>
        </p:xfrm>
        <a:graphic>
          <a:graphicData uri="http://schemas.openxmlformats.org/drawingml/2006/table">
            <a:tbl>
              <a:tblPr/>
              <a:tblGrid>
                <a:gridCol w="1014232">
                  <a:extLst>
                    <a:ext uri="{9D8B030D-6E8A-4147-A177-3AD203B41FA5}">
                      <a16:colId xmlns:a16="http://schemas.microsoft.com/office/drawing/2014/main" val="3392219605"/>
                    </a:ext>
                  </a:extLst>
                </a:gridCol>
                <a:gridCol w="1107803">
                  <a:extLst>
                    <a:ext uri="{9D8B030D-6E8A-4147-A177-3AD203B41FA5}">
                      <a16:colId xmlns:a16="http://schemas.microsoft.com/office/drawing/2014/main" val="4136427249"/>
                    </a:ext>
                  </a:extLst>
                </a:gridCol>
                <a:gridCol w="4894147">
                  <a:extLst>
                    <a:ext uri="{9D8B030D-6E8A-4147-A177-3AD203B41FA5}">
                      <a16:colId xmlns:a16="http://schemas.microsoft.com/office/drawing/2014/main" val="1129911863"/>
                    </a:ext>
                  </a:extLst>
                </a:gridCol>
              </a:tblGrid>
              <a:tr h="924602">
                <a:tc>
                  <a:txBody>
                    <a:bodyPr/>
                    <a:lstStyle/>
                    <a:p>
                      <a:r>
                        <a:rPr lang="en-US" sz="1600" dirty="0"/>
                        <a:t>  </a:t>
                      </a:r>
                    </a:p>
                  </a:txBody>
                  <a:tcPr marL="79115" marR="79115" marT="39558" marB="39558" anchor="ctr">
                    <a:lnL>
                      <a:noFill/>
                    </a:lnL>
                    <a:lnR>
                      <a:noFill/>
                    </a:lnR>
                    <a:lnT>
                      <a:noFill/>
                    </a:lnT>
                    <a:lnB>
                      <a:noFill/>
                    </a:lnB>
                  </a:tcPr>
                </a:tc>
                <a:tc>
                  <a:txBody>
                    <a:bodyPr/>
                    <a:lstStyle/>
                    <a:p>
                      <a:br>
                        <a:rPr lang="en-US" sz="1600" dirty="0"/>
                      </a:br>
                      <a:endParaRPr lang="en-US" sz="1600" dirty="0"/>
                    </a:p>
                  </a:txBody>
                  <a:tcPr marL="79115" marR="79115" marT="39558" marB="39558" anchor="ctr">
                    <a:lnL>
                      <a:noFill/>
                    </a:lnL>
                    <a:lnR>
                      <a:noFill/>
                    </a:lnR>
                    <a:lnT>
                      <a:noFill/>
                    </a:lnT>
                    <a:lnB>
                      <a:noFill/>
                    </a:lnB>
                  </a:tcPr>
                </a:tc>
                <a:tc>
                  <a:txBody>
                    <a:bodyPr/>
                    <a:lstStyle/>
                    <a:p>
                      <a:endParaRPr lang="en-US" dirty="0"/>
                    </a:p>
                  </a:txBody>
                  <a:tcPr marL="79115" marR="79115" marT="39558" marB="39558" anchor="ctr">
                    <a:lnL>
                      <a:noFill/>
                    </a:lnL>
                    <a:lnR>
                      <a:noFill/>
                    </a:lnR>
                    <a:lnT>
                      <a:noFill/>
                    </a:lnT>
                    <a:lnB>
                      <a:noFill/>
                    </a:lnB>
                  </a:tcPr>
                </a:tc>
                <a:extLst>
                  <a:ext uri="{0D108BD9-81ED-4DB2-BD59-A6C34878D82A}">
                    <a16:rowId xmlns:a16="http://schemas.microsoft.com/office/drawing/2014/main" val="3871764313"/>
                  </a:ext>
                </a:extLst>
              </a:tr>
              <a:tr h="1854906">
                <a:tc>
                  <a:txBody>
                    <a:bodyPr/>
                    <a:lstStyle/>
                    <a:p>
                      <a:br>
                        <a:rPr lang="en-US" sz="1600" dirty="0"/>
                      </a:br>
                      <a:endParaRPr lang="en-US" sz="1600" dirty="0"/>
                    </a:p>
                  </a:txBody>
                  <a:tcPr marL="79115" marR="79115" marT="39558" marB="39558" anchor="ctr">
                    <a:lnL>
                      <a:noFill/>
                    </a:lnL>
                    <a:lnR>
                      <a:noFill/>
                    </a:lnR>
                    <a:lnT>
                      <a:noFill/>
                    </a:lnT>
                    <a:lnB>
                      <a:noFill/>
                    </a:lnB>
                  </a:tcPr>
                </a:tc>
                <a:tc>
                  <a:txBody>
                    <a:bodyPr/>
                    <a:lstStyle/>
                    <a:p>
                      <a:br>
                        <a:rPr lang="en-US" sz="1600" dirty="0"/>
                      </a:br>
                      <a:endParaRPr lang="en-US" sz="1600" dirty="0"/>
                    </a:p>
                  </a:txBody>
                  <a:tcPr marL="79115" marR="79115" marT="39558" marB="39558" anchor="ctr">
                    <a:lnL>
                      <a:noFill/>
                    </a:lnL>
                    <a:lnR>
                      <a:noFill/>
                    </a:lnR>
                    <a:lnT>
                      <a:noFill/>
                    </a:lnT>
                    <a:lnB>
                      <a:noFill/>
                    </a:lnB>
                  </a:tcPr>
                </a:tc>
                <a:tc>
                  <a:txBody>
                    <a:bodyPr/>
                    <a:lstStyle/>
                    <a:p>
                      <a:endParaRPr lang="en-US" dirty="0"/>
                    </a:p>
                  </a:txBody>
                  <a:tcPr marL="79115" marR="79115" marT="39558" marB="39558" anchor="ctr">
                    <a:lnL>
                      <a:noFill/>
                    </a:lnL>
                    <a:lnR>
                      <a:noFill/>
                    </a:lnR>
                    <a:lnT>
                      <a:noFill/>
                    </a:lnT>
                    <a:lnB>
                      <a:noFill/>
                    </a:lnB>
                  </a:tcPr>
                </a:tc>
                <a:extLst>
                  <a:ext uri="{0D108BD9-81ED-4DB2-BD59-A6C34878D82A}">
                    <a16:rowId xmlns:a16="http://schemas.microsoft.com/office/drawing/2014/main" val="119003150"/>
                  </a:ext>
                </a:extLst>
              </a:tr>
            </a:tbl>
          </a:graphicData>
        </a:graphic>
      </p:graphicFrame>
      <p:sp>
        <p:nvSpPr>
          <p:cNvPr id="27" name="Rectangle 26">
            <a:extLst>
              <a:ext uri="{FF2B5EF4-FFF2-40B4-BE49-F238E27FC236}">
                <a16:creationId xmlns:a16="http://schemas.microsoft.com/office/drawing/2014/main" id="{403F8EE9-2A23-48B4-8497-BBBF01F1AA45}"/>
              </a:ext>
            </a:extLst>
          </p:cNvPr>
          <p:cNvSpPr/>
          <p:nvPr/>
        </p:nvSpPr>
        <p:spPr>
          <a:xfrm>
            <a:off x="997527" y="1928936"/>
            <a:ext cx="7797338" cy="3970318"/>
          </a:xfrm>
          <a:prstGeom prst="rect">
            <a:avLst/>
          </a:prstGeom>
        </p:spPr>
        <p:txBody>
          <a:bodyPr wrap="square">
            <a:spAutoFit/>
          </a:bodyPr>
          <a:lstStyle/>
          <a:p>
            <a:r>
              <a:rPr lang="en-US" sz="2400" b="1" dirty="0"/>
              <a:t>   Assets	  =		Liabilities	    +	       Stockholders’ Equity</a:t>
            </a:r>
          </a:p>
          <a:p>
            <a:r>
              <a:rPr lang="en-US" sz="2400" dirty="0"/>
              <a:t>(resources)	(creditors’ claims)		    (owners’ claims)</a:t>
            </a:r>
          </a:p>
          <a:p>
            <a:endParaRPr lang="en-US" sz="2000" dirty="0"/>
          </a:p>
          <a:p>
            <a:pPr algn="ctr" fontAlgn="ctr"/>
            <a:r>
              <a:rPr lang="en-US" sz="2400" b="1" dirty="0"/>
              <a:t>Primary Components of Stockholders' Equity</a:t>
            </a:r>
          </a:p>
          <a:p>
            <a:pPr algn="ctr" fontAlgn="ctr"/>
            <a:endParaRPr lang="en-US" sz="2000" dirty="0">
              <a:solidFill>
                <a:srgbClr val="3366FF"/>
              </a:solidFill>
            </a:endParaRPr>
          </a:p>
          <a:p>
            <a:pPr marL="457200" indent="-457200" fontAlgn="ctr">
              <a:buClr>
                <a:schemeClr val="tx1"/>
              </a:buClr>
              <a:buFont typeface="+mj-lt"/>
              <a:buAutoNum type="arabicPeriod"/>
            </a:pPr>
            <a:r>
              <a:rPr lang="en-US" sz="2000" b="1" dirty="0">
                <a:solidFill>
                  <a:srgbClr val="139CEB"/>
                </a:solidFill>
              </a:rPr>
              <a:t>Paid-in capital </a:t>
            </a:r>
            <a:r>
              <a:rPr lang="en-US" sz="2000" dirty="0"/>
              <a:t>is the amount stockholders have invested in the company.</a:t>
            </a:r>
          </a:p>
          <a:p>
            <a:pPr marL="457200" indent="-457200" fontAlgn="ctr">
              <a:buClr>
                <a:schemeClr val="tx1"/>
              </a:buClr>
              <a:buFont typeface="+mj-lt"/>
              <a:buAutoNum type="arabicPeriod"/>
            </a:pPr>
            <a:r>
              <a:rPr lang="en-US" sz="2000" b="1" dirty="0">
                <a:solidFill>
                  <a:srgbClr val="139CEB"/>
                </a:solidFill>
              </a:rPr>
              <a:t>Retained earnings </a:t>
            </a:r>
            <a:r>
              <a:rPr lang="en-US" sz="2000" dirty="0"/>
              <a:t>is the amount of earnings the company has kept or retained—that is, the earnings not distributed in dividends to stockholders over the life of the company.</a:t>
            </a:r>
          </a:p>
          <a:p>
            <a:pPr marL="457200" indent="-457200" fontAlgn="ctr">
              <a:buClr>
                <a:schemeClr val="tx1"/>
              </a:buClr>
              <a:buFont typeface="+mj-lt"/>
              <a:buAutoNum type="arabicPeriod"/>
            </a:pPr>
            <a:r>
              <a:rPr lang="en-US" sz="2000" b="1" dirty="0">
                <a:solidFill>
                  <a:srgbClr val="139CEB"/>
                </a:solidFill>
              </a:rPr>
              <a:t>Treasury stock </a:t>
            </a:r>
            <a:r>
              <a:rPr lang="en-US" sz="2000" dirty="0"/>
              <a:t>is a company’s own issued stock that it has repurchased.</a:t>
            </a:r>
          </a:p>
        </p:txBody>
      </p:sp>
      <p:cxnSp>
        <p:nvCxnSpPr>
          <p:cNvPr id="29" name="Straight Connector 28">
            <a:extLst>
              <a:ext uri="{FF2B5EF4-FFF2-40B4-BE49-F238E27FC236}">
                <a16:creationId xmlns:a16="http://schemas.microsoft.com/office/drawing/2014/main" id="{0D3265A8-26E7-4560-9176-6192F24E02E6}"/>
              </a:ext>
            </a:extLst>
          </p:cNvPr>
          <p:cNvCxnSpPr/>
          <p:nvPr/>
        </p:nvCxnSpPr>
        <p:spPr>
          <a:xfrm>
            <a:off x="997527" y="3511788"/>
            <a:ext cx="74950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81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9509"/>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10-</a:t>
            </a:r>
            <a:fld id="{8A048DD7-39B4-434B-ACE7-68CA5B147A05}" type="slidenum">
              <a:rPr lang="en-US" smtClean="0"/>
              <a:t>20</a:t>
            </a:fld>
            <a:endParaRPr lang="en-US" dirty="0"/>
          </a:p>
        </p:txBody>
      </p:sp>
      <p:sp>
        <p:nvSpPr>
          <p:cNvPr id="6" name="TextBox 5"/>
          <p:cNvSpPr txBox="1"/>
          <p:nvPr/>
        </p:nvSpPr>
        <p:spPr>
          <a:xfrm>
            <a:off x="861812" y="1168043"/>
            <a:ext cx="7280048"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336666"/>
                </a:solidFill>
              </a:rPr>
              <a:t>If no-par value stock is issued, the corporation records the full amount to Cash and credits Common Stock. </a:t>
            </a:r>
          </a:p>
          <a:p>
            <a:pPr marL="457200" indent="-457200">
              <a:buFont typeface="Arial" panose="020B0604020202020204" pitchFamily="34" charset="0"/>
              <a:buChar char="•"/>
            </a:pPr>
            <a:r>
              <a:rPr lang="en-US" sz="3200" dirty="0">
                <a:solidFill>
                  <a:srgbClr val="336666"/>
                </a:solidFill>
              </a:rPr>
              <a:t>If par value or stated value stock is issued, the corporation records two equity accounts—Common Stock at the par value or stated value per share and Additional Paid-in Capital for the portion above par or stated value.</a:t>
            </a:r>
          </a:p>
        </p:txBody>
      </p:sp>
    </p:spTree>
    <p:extLst>
      <p:ext uri="{BB962C8B-B14F-4D97-AF65-F5344CB8AC3E}">
        <p14:creationId xmlns:p14="http://schemas.microsoft.com/office/powerpoint/2010/main" val="121819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sz="2800" dirty="0"/>
              <a:t>Company A issues 20,000 shares of $5 par common stock at $12.50 per share. The entry to record the issuance would include which of the following?</a:t>
            </a:r>
          </a:p>
          <a:p>
            <a:pPr>
              <a:buAutoNum type="alphaLcPeriod"/>
            </a:pPr>
            <a:r>
              <a:rPr lang="en-US" sz="2800" dirty="0"/>
              <a:t>Debit to cash of $100,000</a:t>
            </a:r>
          </a:p>
          <a:p>
            <a:pPr>
              <a:buAutoNum type="alphaLcPeriod"/>
            </a:pPr>
            <a:r>
              <a:rPr lang="en-US" sz="2800" dirty="0"/>
              <a:t>Credit to Common Stock of $250,000</a:t>
            </a:r>
          </a:p>
          <a:p>
            <a:pPr>
              <a:buAutoNum type="alphaLcPeriod" startAt="3"/>
            </a:pPr>
            <a:r>
              <a:rPr lang="en-US" sz="2800" dirty="0"/>
              <a:t>Credit to Additional Paid-in Capital of $150,000</a:t>
            </a:r>
          </a:p>
          <a:p>
            <a:pPr>
              <a:buAutoNum type="alphaLcPeriod" startAt="3"/>
            </a:pPr>
            <a:r>
              <a:rPr lang="en-US" sz="2800" dirty="0"/>
              <a:t>Credit to Additional Paid-in Capital of $250,000</a:t>
            </a:r>
          </a:p>
        </p:txBody>
      </p:sp>
      <p:sp>
        <p:nvSpPr>
          <p:cNvPr id="4" name="Title 3"/>
          <p:cNvSpPr>
            <a:spLocks noGrp="1"/>
          </p:cNvSpPr>
          <p:nvPr>
            <p:ph type="title"/>
          </p:nvPr>
        </p:nvSpPr>
        <p:spPr>
          <a:xfrm>
            <a:off x="936943" y="388411"/>
            <a:ext cx="7922577" cy="799257"/>
          </a:xfrm>
        </p:spPr>
        <p:txBody>
          <a:bodyPr/>
          <a:lstStyle/>
          <a:p>
            <a:r>
              <a:rPr lang="en-US" dirty="0"/>
              <a:t>Concept Check 10–2</a:t>
            </a:r>
          </a:p>
        </p:txBody>
      </p:sp>
      <p:sp>
        <p:nvSpPr>
          <p:cNvPr id="6" name="Oval 5"/>
          <p:cNvSpPr/>
          <p:nvPr/>
        </p:nvSpPr>
        <p:spPr bwMode="auto">
          <a:xfrm>
            <a:off x="856078" y="3630858"/>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856078" y="4786160"/>
            <a:ext cx="7807943" cy="1569660"/>
          </a:xfrm>
          <a:prstGeom prst="rect">
            <a:avLst/>
          </a:prstGeom>
          <a:solidFill>
            <a:srgbClr val="FFFFD1"/>
          </a:solidFill>
          <a:ln w="6350">
            <a:solidFill>
              <a:schemeClr val="tx1"/>
            </a:solidFill>
          </a:ln>
        </p:spPr>
        <p:txBody>
          <a:bodyPr wrap="square" rtlCol="0">
            <a:spAutoFit/>
          </a:bodyPr>
          <a:lstStyle/>
          <a:p>
            <a:r>
              <a:rPr lang="en-US" sz="2400" dirty="0"/>
              <a:t>The company debits Cash for the amount received of $250,000 (20,000 shares × $12.50), credits Common Stock for the par value of $100,000 (20,000 shares × $5), and credits Additional Paid-in Capital for the difference of $150,000.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21</a:t>
            </a:fld>
            <a:endParaRPr lang="en-US" dirty="0"/>
          </a:p>
        </p:txBody>
      </p:sp>
    </p:spTree>
    <p:extLst>
      <p:ext uri="{BB962C8B-B14F-4D97-AF65-F5344CB8AC3E}">
        <p14:creationId xmlns:p14="http://schemas.microsoft.com/office/powerpoint/2010/main" val="394156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LO10–3</a:t>
            </a:r>
            <a:r>
              <a:rPr lang="en-US" dirty="0"/>
              <a:t>	Understand unique features and recording of preferred stock.</a:t>
            </a:r>
          </a:p>
        </p:txBody>
      </p:sp>
      <p:sp>
        <p:nvSpPr>
          <p:cNvPr id="4" name="Title 3"/>
          <p:cNvSpPr>
            <a:spLocks noGrp="1"/>
          </p:cNvSpPr>
          <p:nvPr>
            <p:ph type="title"/>
          </p:nvPr>
        </p:nvSpPr>
        <p:spPr/>
        <p:txBody>
          <a:bodyPr/>
          <a:lstStyle/>
          <a:p>
            <a:r>
              <a:rPr lang="en-US" dirty="0"/>
              <a:t>Learning Objective 3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22</a:t>
            </a:fld>
            <a:endParaRPr lang="en-US" dirty="0"/>
          </a:p>
        </p:txBody>
      </p:sp>
    </p:spTree>
    <p:extLst>
      <p:ext uri="{BB962C8B-B14F-4D97-AF65-F5344CB8AC3E}">
        <p14:creationId xmlns:p14="http://schemas.microsoft.com/office/powerpoint/2010/main" val="2344154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Stock</a:t>
            </a:r>
          </a:p>
        </p:txBody>
      </p:sp>
      <p:sp>
        <p:nvSpPr>
          <p:cNvPr id="3" name="Content Placeholder 2"/>
          <p:cNvSpPr>
            <a:spLocks noGrp="1"/>
          </p:cNvSpPr>
          <p:nvPr>
            <p:ph idx="1"/>
          </p:nvPr>
        </p:nvSpPr>
        <p:spPr>
          <a:xfrm>
            <a:off x="809150" y="1291785"/>
            <a:ext cx="7955280" cy="5029200"/>
          </a:xfrm>
        </p:spPr>
        <p:txBody>
          <a:bodyPr>
            <a:normAutofit fontScale="85000" lnSpcReduction="10000"/>
          </a:bodyPr>
          <a:lstStyle/>
          <a:p>
            <a:pPr marL="0" indent="0">
              <a:buNone/>
            </a:pPr>
            <a:r>
              <a:rPr lang="en-US" sz="3300" b="1" dirty="0"/>
              <a:t>Preferred stock </a:t>
            </a:r>
            <a:r>
              <a:rPr lang="en-US" sz="3300" dirty="0"/>
              <a:t>is “preferred” over common stock in two ways:</a:t>
            </a:r>
          </a:p>
          <a:p>
            <a:pPr marL="514350" indent="-514350">
              <a:buFont typeface="+mj-lt"/>
              <a:buAutoNum type="arabicPeriod"/>
            </a:pPr>
            <a:r>
              <a:rPr lang="en-US" sz="3300" dirty="0"/>
              <a:t>Preferred stockholders usually have first rights to a specified amount of dividends (a stated dollar amount per share or a percentage of par value per share). If the board of directors declares dividends, preferred shareholders will receive the designated dividend before common shareholders receive any.</a:t>
            </a:r>
          </a:p>
          <a:p>
            <a:pPr marL="514350" indent="-514350">
              <a:buFont typeface="+mj-lt"/>
              <a:buAutoNum type="arabicPeriod"/>
            </a:pPr>
            <a:r>
              <a:rPr lang="en-US" sz="3300" dirty="0"/>
              <a:t>Preferred stockholders receive preference over common stockholders in the distribution of assets in the event the corporation is dissolved.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a:xfrm>
            <a:off x="6989386" y="6471802"/>
            <a:ext cx="2133600" cy="365125"/>
          </a:xfrm>
        </p:spPr>
        <p:txBody>
          <a:bodyPr/>
          <a:lstStyle/>
          <a:p>
            <a:r>
              <a:rPr lang="en-US" dirty="0"/>
              <a:t>10-</a:t>
            </a:r>
            <a:fld id="{8A048DD7-39B4-434B-ACE7-68CA5B147A05}" type="slidenum">
              <a:rPr lang="en-US" smtClean="0"/>
              <a:t>23</a:t>
            </a:fld>
            <a:endParaRPr lang="en-US" dirty="0"/>
          </a:p>
        </p:txBody>
      </p:sp>
    </p:spTree>
    <p:extLst>
      <p:ext uri="{BB962C8B-B14F-4D97-AF65-F5344CB8AC3E}">
        <p14:creationId xmlns:p14="http://schemas.microsoft.com/office/powerpoint/2010/main" val="11358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Accounting for Preferred Stock Issues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24</a:t>
            </a:fld>
            <a:endParaRPr lang="en-US" dirty="0"/>
          </a:p>
        </p:txBody>
      </p:sp>
      <p:sp>
        <p:nvSpPr>
          <p:cNvPr id="20" name="Rectangle 19"/>
          <p:cNvSpPr/>
          <p:nvPr/>
        </p:nvSpPr>
        <p:spPr>
          <a:xfrm>
            <a:off x="812788" y="3020000"/>
            <a:ext cx="8045078" cy="15399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4" name="TextBox 23"/>
          <p:cNvSpPr txBox="1">
            <a:spLocks noChangeArrowheads="1"/>
          </p:cNvSpPr>
          <p:nvPr/>
        </p:nvSpPr>
        <p:spPr bwMode="auto">
          <a:xfrm>
            <a:off x="996572" y="2907570"/>
            <a:ext cx="7781114" cy="523220"/>
          </a:xfrm>
          <a:prstGeom prst="rect">
            <a:avLst/>
          </a:prstGeom>
          <a:noFill/>
          <a:ln w="9525">
            <a:noFill/>
            <a:miter lim="800000"/>
            <a:headEnd/>
            <a:tailEnd/>
          </a:ln>
        </p:spPr>
        <p:txBody>
          <a:bodyPr wrap="square">
            <a:spAutoFit/>
          </a:bodyPr>
          <a:lstStyle/>
          <a:p>
            <a:r>
              <a:rPr lang="en-US" b="1" dirty="0">
                <a:latin typeface="Calibri" pitchFamily="34" charset="0"/>
              </a:rPr>
              <a:t>      							</a:t>
            </a:r>
            <a:r>
              <a:rPr lang="en-US" dirty="0">
                <a:latin typeface="Calibri" pitchFamily="34" charset="0"/>
              </a:rPr>
              <a:t>                                             </a:t>
            </a:r>
            <a:r>
              <a:rPr lang="en-US" sz="2000" dirty="0">
                <a:latin typeface="Calibri" pitchFamily="34" charset="0"/>
              </a:rPr>
              <a:t>Debit    </a:t>
            </a:r>
            <a:r>
              <a:rPr lang="en-US" sz="2800" dirty="0">
                <a:latin typeface="Calibri" pitchFamily="34" charset="0"/>
              </a:rPr>
              <a:t>       </a:t>
            </a:r>
            <a:r>
              <a:rPr lang="en-US" sz="2000" dirty="0">
                <a:latin typeface="Calibri" pitchFamily="34" charset="0"/>
              </a:rPr>
              <a:t>Credit</a:t>
            </a:r>
            <a:endParaRPr lang="en-US" sz="2000" dirty="0"/>
          </a:p>
        </p:txBody>
      </p:sp>
      <p:sp>
        <p:nvSpPr>
          <p:cNvPr id="25" name="TextBox 24"/>
          <p:cNvSpPr txBox="1">
            <a:spLocks noChangeArrowheads="1"/>
          </p:cNvSpPr>
          <p:nvPr/>
        </p:nvSpPr>
        <p:spPr bwMode="auto">
          <a:xfrm>
            <a:off x="1199509" y="3289417"/>
            <a:ext cx="7823726"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1,000 shares × $40) ………………………………     </a:t>
            </a:r>
            <a:r>
              <a:rPr lang="en-US" sz="2000" b="1" dirty="0">
                <a:latin typeface="Calibri" pitchFamily="34" charset="0"/>
              </a:rPr>
              <a:t>40,000</a:t>
            </a:r>
          </a:p>
          <a:p>
            <a:r>
              <a:rPr lang="en-US" sz="2000" b="1" dirty="0">
                <a:latin typeface="Calibri" pitchFamily="34" charset="0"/>
              </a:rPr>
              <a:t>     Preferred Stock</a:t>
            </a:r>
            <a:r>
              <a:rPr lang="en-US" sz="2000" dirty="0">
                <a:latin typeface="Calibri" pitchFamily="34" charset="0"/>
              </a:rPr>
              <a:t>(= 1,000 shares × $30) ………                                   </a:t>
            </a:r>
            <a:r>
              <a:rPr lang="en-US" sz="2000" b="1" dirty="0">
                <a:latin typeface="Calibri" pitchFamily="34" charset="0"/>
              </a:rPr>
              <a:t>30,000</a:t>
            </a:r>
          </a:p>
          <a:p>
            <a:r>
              <a:rPr lang="en-US" sz="2000" b="1" dirty="0">
                <a:latin typeface="Calibri" pitchFamily="34" charset="0"/>
              </a:rPr>
              <a:t>     Additional Paid-in Capital </a:t>
            </a:r>
            <a:r>
              <a:rPr lang="en-US" sz="2000" dirty="0">
                <a:latin typeface="Calibri" pitchFamily="34" charset="0"/>
              </a:rPr>
              <a:t>(difference) ………...                               </a:t>
            </a:r>
            <a:r>
              <a:rPr lang="en-US" sz="2000" b="1" dirty="0">
                <a:latin typeface="Calibri" pitchFamily="34" charset="0"/>
              </a:rPr>
              <a:t>10,000</a:t>
            </a:r>
          </a:p>
          <a:p>
            <a:r>
              <a:rPr lang="en-US" sz="2000" b="1" dirty="0">
                <a:latin typeface="Calibri" pitchFamily="34" charset="0"/>
              </a:rPr>
              <a:t>  </a:t>
            </a:r>
            <a:r>
              <a:rPr lang="en-US" sz="2000" i="1" dirty="0">
                <a:latin typeface="Calibri" pitchFamily="34" charset="0"/>
              </a:rPr>
              <a:t>   (Issue preferred stock above par)	</a:t>
            </a:r>
            <a:r>
              <a:rPr lang="en-US" sz="2000" b="1" dirty="0">
                <a:latin typeface="Calibri" pitchFamily="34" charset="0"/>
              </a:rPr>
              <a:t>							</a:t>
            </a:r>
            <a:endParaRPr lang="en-US" sz="2000" b="1" u="sng" dirty="0"/>
          </a:p>
        </p:txBody>
      </p:sp>
      <p:sp>
        <p:nvSpPr>
          <p:cNvPr id="4" name="Rectangle 3"/>
          <p:cNvSpPr/>
          <p:nvPr/>
        </p:nvSpPr>
        <p:spPr>
          <a:xfrm>
            <a:off x="930191" y="1280160"/>
            <a:ext cx="7663203" cy="1569660"/>
          </a:xfrm>
          <a:prstGeom prst="rect">
            <a:avLst/>
          </a:prstGeom>
        </p:spPr>
        <p:txBody>
          <a:bodyPr wrap="square">
            <a:spAutoFit/>
          </a:bodyPr>
          <a:lstStyle/>
          <a:p>
            <a:r>
              <a:rPr lang="en-US" sz="3200" dirty="0"/>
              <a:t>Assume Canadian Falcon issues 1,000 shares of $30 par value preferred stock for $40 per share. </a:t>
            </a:r>
          </a:p>
        </p:txBody>
      </p:sp>
      <p:cxnSp>
        <p:nvCxnSpPr>
          <p:cNvPr id="5" name="Straight Connector 4"/>
          <p:cNvCxnSpPr/>
          <p:nvPr/>
        </p:nvCxnSpPr>
        <p:spPr>
          <a:xfrm>
            <a:off x="6512430" y="3347765"/>
            <a:ext cx="816907" cy="0"/>
          </a:xfrm>
          <a:prstGeom prst="line">
            <a:avLst/>
          </a:prstGeom>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7945561" y="3347765"/>
            <a:ext cx="832125" cy="133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45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Stockholders’ Equity Section of the Balance Sheet</a:t>
            </a:r>
          </a:p>
        </p:txBody>
      </p:sp>
      <p:sp>
        <p:nvSpPr>
          <p:cNvPr id="6" name="Content Placeholder 5"/>
          <p:cNvSpPr>
            <a:spLocks noGrp="1"/>
          </p:cNvSpPr>
          <p:nvPr>
            <p:ph sz="quarter" idx="13"/>
          </p:nvPr>
        </p:nvSpPr>
        <p:spPr>
          <a:xfrm>
            <a:off x="823495" y="382742"/>
            <a:ext cx="6021081" cy="403234"/>
          </a:xfrm>
        </p:spPr>
        <p:txBody>
          <a:bodyPr/>
          <a:lstStyle/>
          <a:p>
            <a:r>
              <a:rPr lang="en-US" dirty="0"/>
              <a:t>Illustration 10–7</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25</a:t>
            </a:fld>
            <a:endParaRPr lang="en-US" dirty="0"/>
          </a:p>
        </p:txBody>
      </p:sp>
      <p:sp>
        <p:nvSpPr>
          <p:cNvPr id="18" name="Rectangle: Rounded Corners 17">
            <a:extLst>
              <a:ext uri="{FF2B5EF4-FFF2-40B4-BE49-F238E27FC236}">
                <a16:creationId xmlns:a16="http://schemas.microsoft.com/office/drawing/2014/main" id="{A643118D-4902-4AB9-9E0A-6FC857FA71BD}"/>
              </a:ext>
            </a:extLst>
          </p:cNvPr>
          <p:cNvSpPr/>
          <p:nvPr/>
        </p:nvSpPr>
        <p:spPr>
          <a:xfrm>
            <a:off x="861788" y="2369540"/>
            <a:ext cx="7955280" cy="3977391"/>
          </a:xfrm>
          <a:prstGeom prst="roundRect">
            <a:avLst/>
          </a:prstGeom>
          <a:solidFill>
            <a:srgbClr val="EBE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lt1"/>
                </a:solidFill>
              </a:rPr>
              <a:t>	</a:t>
            </a:r>
          </a:p>
          <a:p>
            <a:pPr algn="ctr"/>
            <a:r>
              <a:rPr lang="en-US" dirty="0">
                <a:solidFill>
                  <a:schemeClr val="lt1"/>
                </a:solidFill>
              </a:rPr>
              <a:t>		</a:t>
            </a:r>
          </a:p>
          <a:p>
            <a:pPr algn="ctr"/>
            <a:r>
              <a:rPr lang="en-US" dirty="0">
                <a:solidFill>
                  <a:schemeClr val="lt1"/>
                </a:solidFill>
              </a:rPr>
              <a:t>		</a:t>
            </a:r>
          </a:p>
          <a:p>
            <a:pPr algn="ctr"/>
            <a:r>
              <a:rPr lang="en-US" dirty="0">
                <a:solidFill>
                  <a:schemeClr val="lt1"/>
                </a:solidFill>
              </a:rPr>
              <a:t>	</a:t>
            </a:r>
          </a:p>
        </p:txBody>
      </p:sp>
      <p:sp>
        <p:nvSpPr>
          <p:cNvPr id="3" name="Rectangle 2">
            <a:extLst>
              <a:ext uri="{FF2B5EF4-FFF2-40B4-BE49-F238E27FC236}">
                <a16:creationId xmlns:a16="http://schemas.microsoft.com/office/drawing/2014/main" id="{AB2DBF91-CC69-4762-82D7-E9997F996BED}"/>
              </a:ext>
            </a:extLst>
          </p:cNvPr>
          <p:cNvSpPr/>
          <p:nvPr/>
        </p:nvSpPr>
        <p:spPr>
          <a:xfrm>
            <a:off x="861788" y="2157576"/>
            <a:ext cx="7955280" cy="768871"/>
          </a:xfrm>
          <a:prstGeom prst="rect">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CANADIAN FALCON </a:t>
            </a:r>
          </a:p>
          <a:p>
            <a:pPr algn="ctr"/>
            <a:r>
              <a:rPr lang="en-US" b="1" dirty="0">
                <a:solidFill>
                  <a:schemeClr val="bg1"/>
                </a:solidFill>
              </a:rPr>
              <a:t>Balance Sheet (partial)</a:t>
            </a:r>
          </a:p>
        </p:txBody>
      </p:sp>
      <p:graphicFrame>
        <p:nvGraphicFramePr>
          <p:cNvPr id="4" name="Table 11">
            <a:extLst>
              <a:ext uri="{FF2B5EF4-FFF2-40B4-BE49-F238E27FC236}">
                <a16:creationId xmlns:a16="http://schemas.microsoft.com/office/drawing/2014/main" id="{B6161499-D2E6-4783-B09A-539A53E5A792}"/>
              </a:ext>
            </a:extLst>
          </p:cNvPr>
          <p:cNvGraphicFramePr>
            <a:graphicFrameLocks noGrp="1"/>
          </p:cNvGraphicFramePr>
          <p:nvPr>
            <p:extLst>
              <p:ext uri="{D42A27DB-BD31-4B8C-83A1-F6EECF244321}">
                <p14:modId xmlns:p14="http://schemas.microsoft.com/office/powerpoint/2010/main" val="4158054061"/>
              </p:ext>
            </p:extLst>
          </p:nvPr>
        </p:nvGraphicFramePr>
        <p:xfrm>
          <a:off x="1017552" y="2926447"/>
          <a:ext cx="7643752" cy="3134360"/>
        </p:xfrm>
        <a:graphic>
          <a:graphicData uri="http://schemas.openxmlformats.org/drawingml/2006/table">
            <a:tbl>
              <a:tblPr firstRow="1" bandRow="1">
                <a:tableStyleId>{2D5ABB26-0587-4C30-8999-92F81FD0307C}</a:tableStyleId>
              </a:tblPr>
              <a:tblGrid>
                <a:gridCol w="5874328">
                  <a:extLst>
                    <a:ext uri="{9D8B030D-6E8A-4147-A177-3AD203B41FA5}">
                      <a16:colId xmlns:a16="http://schemas.microsoft.com/office/drawing/2014/main" val="1978438314"/>
                    </a:ext>
                  </a:extLst>
                </a:gridCol>
                <a:gridCol w="1769424">
                  <a:extLst>
                    <a:ext uri="{9D8B030D-6E8A-4147-A177-3AD203B41FA5}">
                      <a16:colId xmlns:a16="http://schemas.microsoft.com/office/drawing/2014/main" val="1674239619"/>
                    </a:ext>
                  </a:extLst>
                </a:gridCol>
              </a:tblGrid>
              <a:tr h="370840">
                <a:tc>
                  <a:txBody>
                    <a:bodyPr/>
                    <a:lstStyle/>
                    <a:p>
                      <a:r>
                        <a:rPr lang="en-US" sz="1800" b="0" u="none" strike="noStrike" baseline="0" dirty="0">
                          <a:solidFill>
                            <a:srgbClr val="000000"/>
                          </a:solidFill>
                        </a:rPr>
                        <a:t>Stockholders’ equity: </a:t>
                      </a:r>
                      <a:endParaRPr lang="en-US" dirty="0"/>
                    </a:p>
                  </a:txBody>
                  <a:tcPr/>
                </a:tc>
                <a:tc>
                  <a:txBody>
                    <a:bodyPr/>
                    <a:lstStyle/>
                    <a:p>
                      <a:endParaRPr lang="en-US" dirty="0"/>
                    </a:p>
                  </a:txBody>
                  <a:tcPr/>
                </a:tc>
                <a:extLst>
                  <a:ext uri="{0D108BD9-81ED-4DB2-BD59-A6C34878D82A}">
                    <a16:rowId xmlns:a16="http://schemas.microsoft.com/office/drawing/2014/main" val="4101278240"/>
                  </a:ext>
                </a:extLst>
              </a:tr>
              <a:tr h="370840">
                <a:tc>
                  <a:txBody>
                    <a:bodyPr/>
                    <a:lstStyle/>
                    <a:p>
                      <a:r>
                        <a:rPr lang="en-US" sz="1800" b="0" u="none" strike="noStrike" baseline="0" dirty="0">
                          <a:solidFill>
                            <a:srgbClr val="000000"/>
                          </a:solidFill>
                        </a:rPr>
                        <a:t>Preferred stock, $30 par value; 100,000 shares authorized; 1,000 shares issued and outstanding</a:t>
                      </a:r>
                      <a:endParaRPr lang="en-US" dirty="0"/>
                    </a:p>
                  </a:txBody>
                  <a:tcPr/>
                </a:tc>
                <a:tc>
                  <a:txBody>
                    <a:bodyPr/>
                    <a:lstStyle/>
                    <a:p>
                      <a:pPr algn="r"/>
                      <a:endParaRPr lang="en-US" b="1" dirty="0">
                        <a:solidFill>
                          <a:srgbClr val="00B050"/>
                        </a:solidFill>
                      </a:endParaRPr>
                    </a:p>
                    <a:p>
                      <a:pPr algn="r"/>
                      <a:r>
                        <a:rPr lang="en-US" b="1" dirty="0">
                          <a:solidFill>
                            <a:srgbClr val="00B050"/>
                          </a:solidFill>
                        </a:rPr>
                        <a:t>$  30,000</a:t>
                      </a:r>
                    </a:p>
                  </a:txBody>
                  <a:tcPr/>
                </a:tc>
                <a:extLst>
                  <a:ext uri="{0D108BD9-81ED-4DB2-BD59-A6C34878D82A}">
                    <a16:rowId xmlns:a16="http://schemas.microsoft.com/office/drawing/2014/main" val="1841895616"/>
                  </a:ext>
                </a:extLst>
              </a:tr>
              <a:tr h="370840">
                <a:tc>
                  <a:txBody>
                    <a:bodyPr/>
                    <a:lstStyle/>
                    <a:p>
                      <a:r>
                        <a:rPr lang="en-US" sz="1800" b="0" u="none" strike="noStrike" baseline="0" dirty="0">
                          <a:solidFill>
                            <a:srgbClr val="000000"/>
                          </a:solidFill>
                        </a:rPr>
                        <a:t>Common stock, $0.01 par value; 1 million shares authorized; 1,000 shares issued and outstanding 	</a:t>
                      </a:r>
                      <a:endParaRPr lang="en-US" dirty="0"/>
                    </a:p>
                  </a:txBody>
                  <a:tcPr/>
                </a:tc>
                <a:tc>
                  <a:txBody>
                    <a:bodyPr/>
                    <a:lstStyle/>
                    <a:p>
                      <a:pPr algn="r"/>
                      <a:endParaRPr lang="en-US" b="1" dirty="0">
                        <a:solidFill>
                          <a:srgbClr val="00B050"/>
                        </a:solidFill>
                      </a:endParaRPr>
                    </a:p>
                    <a:p>
                      <a:pPr algn="r"/>
                      <a:r>
                        <a:rPr lang="en-US" b="1" dirty="0">
                          <a:solidFill>
                            <a:srgbClr val="00B050"/>
                          </a:solidFill>
                        </a:rPr>
                        <a:t>$10</a:t>
                      </a:r>
                    </a:p>
                  </a:txBody>
                  <a:tcPr/>
                </a:tc>
                <a:extLst>
                  <a:ext uri="{0D108BD9-81ED-4DB2-BD59-A6C34878D82A}">
                    <a16:rowId xmlns:a16="http://schemas.microsoft.com/office/drawing/2014/main" val="70982556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baseline="0" dirty="0">
                          <a:solidFill>
                            <a:srgbClr val="000000"/>
                          </a:solidFill>
                        </a:rPr>
                        <a:t>Additional paid-in capital </a:t>
                      </a:r>
                      <a:endParaRPr lang="en-US" dirty="0"/>
                    </a:p>
                  </a:txBody>
                  <a:tcPr/>
                </a:tc>
                <a:tc>
                  <a:txBody>
                    <a:bodyPr/>
                    <a:lstStyle/>
                    <a:p>
                      <a:pPr algn="r"/>
                      <a:r>
                        <a:rPr lang="en-US" b="1" u="sng" baseline="0" dirty="0">
                          <a:solidFill>
                            <a:srgbClr val="00B050"/>
                          </a:solidFill>
                          <a:uFill>
                            <a:solidFill>
                              <a:schemeClr val="tx1"/>
                            </a:solidFill>
                          </a:uFill>
                        </a:rPr>
                        <a:t>    39,990</a:t>
                      </a:r>
                    </a:p>
                  </a:txBody>
                  <a:tcPr/>
                </a:tc>
                <a:extLst>
                  <a:ext uri="{0D108BD9-81ED-4DB2-BD59-A6C34878D82A}">
                    <a16:rowId xmlns:a16="http://schemas.microsoft.com/office/drawing/2014/main" val="3558045209"/>
                  </a:ext>
                </a:extLst>
              </a:tr>
              <a:tr h="370840">
                <a:tc>
                  <a:txBody>
                    <a:bodyPr/>
                    <a:lstStyle/>
                    <a:p>
                      <a:r>
                        <a:rPr lang="en-US" sz="1800" b="0" u="none" strike="noStrike" baseline="0" dirty="0">
                          <a:solidFill>
                            <a:srgbClr val="000000"/>
                          </a:solidFill>
                        </a:rPr>
                        <a:t>Total paid-in capital </a:t>
                      </a:r>
                      <a:endParaRPr lang="en-US" dirty="0"/>
                    </a:p>
                  </a:txBody>
                  <a:tcPr/>
                </a:tc>
                <a:tc>
                  <a:txBody>
                    <a:bodyPr/>
                    <a:lstStyle/>
                    <a:p>
                      <a:pPr algn="r"/>
                      <a:r>
                        <a:rPr lang="en-US" dirty="0"/>
                        <a:t>70,000</a:t>
                      </a:r>
                    </a:p>
                  </a:txBody>
                  <a:tcPr/>
                </a:tc>
                <a:extLst>
                  <a:ext uri="{0D108BD9-81ED-4DB2-BD59-A6C34878D82A}">
                    <a16:rowId xmlns:a16="http://schemas.microsoft.com/office/drawing/2014/main" val="1223591545"/>
                  </a:ext>
                </a:extLst>
              </a:tr>
              <a:tr h="370840">
                <a:tc>
                  <a:txBody>
                    <a:bodyPr/>
                    <a:lstStyle/>
                    <a:p>
                      <a:r>
                        <a:rPr lang="en-US" sz="1800" b="0" u="none" strike="noStrike" baseline="0" dirty="0">
                          <a:solidFill>
                            <a:srgbClr val="000000"/>
                          </a:solidFill>
                        </a:rPr>
                        <a:t>Retained earnings </a:t>
                      </a:r>
                      <a:endParaRPr lang="en-US" dirty="0"/>
                    </a:p>
                  </a:txBody>
                  <a:tcPr/>
                </a:tc>
                <a:tc>
                  <a:txBody>
                    <a:bodyPr/>
                    <a:lstStyle/>
                    <a:p>
                      <a:pPr algn="r"/>
                      <a:r>
                        <a:rPr lang="en-US" u="sng" dirty="0"/>
                        <a:t>    30,000</a:t>
                      </a:r>
                    </a:p>
                  </a:txBody>
                  <a:tcPr/>
                </a:tc>
                <a:extLst>
                  <a:ext uri="{0D108BD9-81ED-4DB2-BD59-A6C34878D82A}">
                    <a16:rowId xmlns:a16="http://schemas.microsoft.com/office/drawing/2014/main" val="909128915"/>
                  </a:ext>
                </a:extLst>
              </a:tr>
              <a:tr h="370840">
                <a:tc>
                  <a:txBody>
                    <a:bodyPr/>
                    <a:lstStyle/>
                    <a:p>
                      <a:r>
                        <a:rPr lang="en-US" sz="1800" b="0" u="none" strike="noStrike" baseline="0" dirty="0">
                          <a:solidFill>
                            <a:srgbClr val="000000"/>
                          </a:solidFill>
                        </a:rPr>
                        <a:t>Total stockholders’ equity </a:t>
                      </a:r>
                      <a:endParaRPr lang="en-US" dirty="0"/>
                    </a:p>
                  </a:txBody>
                  <a:tcPr/>
                </a:tc>
                <a:tc>
                  <a:txBody>
                    <a:bodyPr/>
                    <a:lstStyle/>
                    <a:p>
                      <a:pPr algn="r"/>
                      <a:r>
                        <a:rPr lang="en-US" u="dbl" baseline="0" dirty="0"/>
                        <a:t>$100,000</a:t>
                      </a:r>
                    </a:p>
                  </a:txBody>
                  <a:tcPr/>
                </a:tc>
                <a:extLst>
                  <a:ext uri="{0D108BD9-81ED-4DB2-BD59-A6C34878D82A}">
                    <a16:rowId xmlns:a16="http://schemas.microsoft.com/office/drawing/2014/main" val="13825897"/>
                  </a:ext>
                </a:extLst>
              </a:tr>
            </a:tbl>
          </a:graphicData>
        </a:graphic>
      </p:graphicFrame>
    </p:spTree>
    <p:extLst>
      <p:ext uri="{BB962C8B-B14F-4D97-AF65-F5344CB8AC3E}">
        <p14:creationId xmlns:p14="http://schemas.microsoft.com/office/powerpoint/2010/main" val="254143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Preferred Stock</a:t>
            </a:r>
          </a:p>
        </p:txBody>
      </p:sp>
      <p:sp>
        <p:nvSpPr>
          <p:cNvPr id="3" name="Content Placeholder 2"/>
          <p:cNvSpPr>
            <a:spLocks noGrp="1"/>
          </p:cNvSpPr>
          <p:nvPr>
            <p:ph idx="1"/>
          </p:nvPr>
        </p:nvSpPr>
        <p:spPr>
          <a:xfrm>
            <a:off x="-3302012" y="3001833"/>
            <a:ext cx="8229600" cy="4525963"/>
          </a:xfrm>
        </p:spPr>
        <p:txBody>
          <a:bodyPr/>
          <a:lstStyle/>
          <a:p>
            <a:pPr marL="0" indent="0">
              <a:buNone/>
            </a:pPr>
            <a:r>
              <a:rPr lang="en-US" dirty="0"/>
              <a:t>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a:xfrm>
            <a:off x="6989386" y="6471802"/>
            <a:ext cx="2133600" cy="365125"/>
          </a:xfrm>
        </p:spPr>
        <p:txBody>
          <a:bodyPr/>
          <a:lstStyle/>
          <a:p>
            <a:r>
              <a:rPr lang="en-US" dirty="0"/>
              <a:t>10-</a:t>
            </a:r>
            <a:fld id="{8A048DD7-39B4-434B-ACE7-68CA5B147A05}" type="slidenum">
              <a:rPr lang="en-US" smtClean="0"/>
              <a:t>26</a:t>
            </a:fld>
            <a:endParaRPr lang="en-US" dirty="0"/>
          </a:p>
        </p:txBody>
      </p:sp>
      <p:graphicFrame>
        <p:nvGraphicFramePr>
          <p:cNvPr id="4" name="Table 4">
            <a:extLst>
              <a:ext uri="{FF2B5EF4-FFF2-40B4-BE49-F238E27FC236}">
                <a16:creationId xmlns:a16="http://schemas.microsoft.com/office/drawing/2014/main" id="{27ED1EE6-8359-4102-BC0F-8396B0535EE9}"/>
              </a:ext>
            </a:extLst>
          </p:cNvPr>
          <p:cNvGraphicFramePr>
            <a:graphicFrameLocks noGrp="1"/>
          </p:cNvGraphicFramePr>
          <p:nvPr>
            <p:extLst>
              <p:ext uri="{D42A27DB-BD31-4B8C-83A1-F6EECF244321}">
                <p14:modId xmlns:p14="http://schemas.microsoft.com/office/powerpoint/2010/main" val="63104152"/>
              </p:ext>
            </p:extLst>
          </p:nvPr>
        </p:nvGraphicFramePr>
        <p:xfrm>
          <a:off x="950026" y="1397000"/>
          <a:ext cx="7955280" cy="3261360"/>
        </p:xfrm>
        <a:graphic>
          <a:graphicData uri="http://schemas.openxmlformats.org/drawingml/2006/table">
            <a:tbl>
              <a:tblPr firstRow="1" bandRow="1">
                <a:tableStyleId>{2D5ABB26-0587-4C30-8999-92F81FD0307C}</a:tableStyleId>
              </a:tblPr>
              <a:tblGrid>
                <a:gridCol w="2339439">
                  <a:extLst>
                    <a:ext uri="{9D8B030D-6E8A-4147-A177-3AD203B41FA5}">
                      <a16:colId xmlns:a16="http://schemas.microsoft.com/office/drawing/2014/main" val="3103881306"/>
                    </a:ext>
                  </a:extLst>
                </a:gridCol>
                <a:gridCol w="5615841">
                  <a:extLst>
                    <a:ext uri="{9D8B030D-6E8A-4147-A177-3AD203B41FA5}">
                      <a16:colId xmlns:a16="http://schemas.microsoft.com/office/drawing/2014/main" val="626723908"/>
                    </a:ext>
                  </a:extLst>
                </a:gridCol>
              </a:tblGrid>
              <a:tr h="370840">
                <a:tc>
                  <a:txBody>
                    <a:bodyPr/>
                    <a:lstStyle/>
                    <a:p>
                      <a:r>
                        <a:rPr lang="en-US" sz="2800" b="1" dirty="0"/>
                        <a:t>Convertible</a:t>
                      </a:r>
                      <a:endParaRPr lang="en-US" sz="2800" dirty="0"/>
                    </a:p>
                  </a:txBody>
                  <a:tcPr/>
                </a:tc>
                <a:tc>
                  <a:txBody>
                    <a:bodyPr/>
                    <a:lstStyle/>
                    <a:p>
                      <a:r>
                        <a:rPr lang="en-US" sz="2800" dirty="0"/>
                        <a:t>Shares can be exchanged for common stock.</a:t>
                      </a:r>
                    </a:p>
                  </a:txBody>
                  <a:tcPr/>
                </a:tc>
                <a:extLst>
                  <a:ext uri="{0D108BD9-81ED-4DB2-BD59-A6C34878D82A}">
                    <a16:rowId xmlns:a16="http://schemas.microsoft.com/office/drawing/2014/main" val="3482627335"/>
                  </a:ext>
                </a:extLst>
              </a:tr>
              <a:tr h="370840">
                <a:tc>
                  <a:txBody>
                    <a:bodyPr/>
                    <a:lstStyle/>
                    <a:p>
                      <a:r>
                        <a:rPr lang="en-US" sz="2800" b="1" dirty="0"/>
                        <a:t>Redeemable</a:t>
                      </a:r>
                      <a:endParaRPr lang="en-US" sz="2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t>Shares can be returned to the corporation at a fixed price.</a:t>
                      </a:r>
                    </a:p>
                  </a:txBody>
                  <a:tcPr/>
                </a:tc>
                <a:extLst>
                  <a:ext uri="{0D108BD9-81ED-4DB2-BD59-A6C34878D82A}">
                    <a16:rowId xmlns:a16="http://schemas.microsoft.com/office/drawing/2014/main" val="1995638688"/>
                  </a:ext>
                </a:extLst>
              </a:tr>
              <a:tr h="370840">
                <a:tc>
                  <a:txBody>
                    <a:bodyPr/>
                    <a:lstStyle/>
                    <a:p>
                      <a:r>
                        <a:rPr lang="en-US" sz="2800" b="1" dirty="0"/>
                        <a:t>Cumulative</a:t>
                      </a:r>
                      <a:endParaRPr lang="en-US" sz="2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t>Shares receive priority for future dividends if dividends are not paid in a given year.</a:t>
                      </a:r>
                    </a:p>
                  </a:txBody>
                  <a:tcPr/>
                </a:tc>
                <a:extLst>
                  <a:ext uri="{0D108BD9-81ED-4DB2-BD59-A6C34878D82A}">
                    <a16:rowId xmlns:a16="http://schemas.microsoft.com/office/drawing/2014/main" val="4175094974"/>
                  </a:ext>
                </a:extLst>
              </a:tr>
            </a:tbl>
          </a:graphicData>
        </a:graphic>
      </p:graphicFrame>
    </p:spTree>
    <p:extLst>
      <p:ext uri="{BB962C8B-B14F-4D97-AF65-F5344CB8AC3E}">
        <p14:creationId xmlns:p14="http://schemas.microsoft.com/office/powerpoint/2010/main" val="2569693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Comparison of Financing Alternatives</a:t>
            </a:r>
          </a:p>
        </p:txBody>
      </p:sp>
      <p:sp>
        <p:nvSpPr>
          <p:cNvPr id="6" name="Content Placeholder 5"/>
          <p:cNvSpPr>
            <a:spLocks noGrp="1"/>
          </p:cNvSpPr>
          <p:nvPr>
            <p:ph sz="quarter" idx="13"/>
          </p:nvPr>
        </p:nvSpPr>
        <p:spPr>
          <a:xfrm>
            <a:off x="823495" y="382742"/>
            <a:ext cx="6021081" cy="403234"/>
          </a:xfrm>
        </p:spPr>
        <p:txBody>
          <a:bodyPr/>
          <a:lstStyle/>
          <a:p>
            <a:r>
              <a:rPr lang="en-US" dirty="0"/>
              <a:t>Illustration 10–8</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27</a:t>
            </a:fld>
            <a:endParaRPr lang="en-US" dirty="0"/>
          </a:p>
        </p:txBody>
      </p:sp>
      <p:sp>
        <p:nvSpPr>
          <p:cNvPr id="9" name="Rectangle 8"/>
          <p:cNvSpPr/>
          <p:nvPr/>
        </p:nvSpPr>
        <p:spPr>
          <a:xfrm>
            <a:off x="724628" y="2271667"/>
            <a:ext cx="8229600" cy="3025676"/>
          </a:xfrm>
          <a:prstGeom prst="rect">
            <a:avLst/>
          </a:prstGeom>
          <a:solidFill>
            <a:srgbClr val="FEFD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0" name="TextBox 9"/>
          <p:cNvSpPr txBox="1"/>
          <p:nvPr/>
        </p:nvSpPr>
        <p:spPr>
          <a:xfrm>
            <a:off x="777113" y="2488979"/>
            <a:ext cx="3775222" cy="2616101"/>
          </a:xfrm>
          <a:prstGeom prst="rect">
            <a:avLst/>
          </a:prstGeom>
          <a:noFill/>
        </p:spPr>
        <p:txBody>
          <a:bodyPr wrap="square" rtlCol="0">
            <a:spAutoFit/>
          </a:bodyPr>
          <a:lstStyle/>
          <a:p>
            <a:r>
              <a:rPr lang="en-US" sz="2000" b="1" dirty="0"/>
              <a:t>Factor</a:t>
            </a:r>
          </a:p>
          <a:p>
            <a:pPr>
              <a:lnSpc>
                <a:spcPct val="120000"/>
              </a:lnSpc>
            </a:pPr>
            <a:r>
              <a:rPr lang="en-US" sz="2000" dirty="0"/>
              <a:t>Voting rights</a:t>
            </a:r>
          </a:p>
          <a:p>
            <a:pPr>
              <a:lnSpc>
                <a:spcPct val="120000"/>
              </a:lnSpc>
            </a:pPr>
            <a:r>
              <a:rPr lang="en-US" sz="2000" dirty="0"/>
              <a:t>Risk to the investor</a:t>
            </a:r>
          </a:p>
          <a:p>
            <a:pPr>
              <a:lnSpc>
                <a:spcPct val="120000"/>
              </a:lnSpc>
            </a:pPr>
            <a:r>
              <a:rPr lang="en-US" sz="2000" dirty="0"/>
              <a:t>Expected return to the investor</a:t>
            </a:r>
          </a:p>
          <a:p>
            <a:pPr>
              <a:lnSpc>
                <a:spcPct val="120000"/>
              </a:lnSpc>
            </a:pPr>
            <a:r>
              <a:rPr lang="en-US" sz="2000" dirty="0"/>
              <a:t>Preference for dividends/interest</a:t>
            </a:r>
          </a:p>
          <a:p>
            <a:pPr>
              <a:lnSpc>
                <a:spcPct val="120000"/>
              </a:lnSpc>
            </a:pPr>
            <a:r>
              <a:rPr lang="en-US" sz="2000" dirty="0"/>
              <a:t>Preference in distribution of assets</a:t>
            </a:r>
          </a:p>
          <a:p>
            <a:pPr>
              <a:lnSpc>
                <a:spcPct val="120000"/>
              </a:lnSpc>
            </a:pPr>
            <a:r>
              <a:rPr lang="en-US" sz="2000" dirty="0"/>
              <a:t>Tax deductibility of payments</a:t>
            </a:r>
          </a:p>
        </p:txBody>
      </p:sp>
      <p:cxnSp>
        <p:nvCxnSpPr>
          <p:cNvPr id="11" name="Straight Connector 10"/>
          <p:cNvCxnSpPr/>
          <p:nvPr/>
        </p:nvCxnSpPr>
        <p:spPr>
          <a:xfrm>
            <a:off x="823495" y="2863088"/>
            <a:ext cx="340084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303061" y="2315287"/>
            <a:ext cx="1480853" cy="584775"/>
          </a:xfrm>
          <a:prstGeom prst="rect">
            <a:avLst/>
          </a:prstGeom>
          <a:noFill/>
        </p:spPr>
        <p:txBody>
          <a:bodyPr wrap="square" rtlCol="0">
            <a:spAutoFit/>
          </a:bodyPr>
          <a:lstStyle/>
          <a:p>
            <a:pPr algn="ctr">
              <a:lnSpc>
                <a:spcPct val="80000"/>
              </a:lnSpc>
            </a:pPr>
            <a:r>
              <a:rPr lang="en-US" sz="2000" b="1" dirty="0"/>
              <a:t>Common</a:t>
            </a:r>
          </a:p>
          <a:p>
            <a:pPr algn="ctr">
              <a:lnSpc>
                <a:spcPct val="80000"/>
              </a:lnSpc>
            </a:pPr>
            <a:r>
              <a:rPr lang="en-US" sz="2000" b="1" dirty="0"/>
              <a:t>Stock</a:t>
            </a:r>
          </a:p>
        </p:txBody>
      </p:sp>
      <p:sp>
        <p:nvSpPr>
          <p:cNvPr id="15" name="TextBox 14"/>
          <p:cNvSpPr txBox="1"/>
          <p:nvPr/>
        </p:nvSpPr>
        <p:spPr>
          <a:xfrm>
            <a:off x="5750197" y="2307085"/>
            <a:ext cx="1480853" cy="584775"/>
          </a:xfrm>
          <a:prstGeom prst="rect">
            <a:avLst/>
          </a:prstGeom>
          <a:noFill/>
        </p:spPr>
        <p:txBody>
          <a:bodyPr wrap="square" rtlCol="0">
            <a:spAutoFit/>
          </a:bodyPr>
          <a:lstStyle/>
          <a:p>
            <a:pPr algn="ctr">
              <a:lnSpc>
                <a:spcPct val="80000"/>
              </a:lnSpc>
            </a:pPr>
            <a:r>
              <a:rPr lang="en-US" sz="2000" b="1" dirty="0"/>
              <a:t>Preferred</a:t>
            </a:r>
          </a:p>
          <a:p>
            <a:pPr algn="ctr">
              <a:lnSpc>
                <a:spcPct val="80000"/>
              </a:lnSpc>
            </a:pPr>
            <a:r>
              <a:rPr lang="en-US" sz="2000" b="1" dirty="0"/>
              <a:t>Stock</a:t>
            </a:r>
          </a:p>
        </p:txBody>
      </p:sp>
      <p:sp>
        <p:nvSpPr>
          <p:cNvPr id="16" name="TextBox 15"/>
          <p:cNvSpPr txBox="1"/>
          <p:nvPr/>
        </p:nvSpPr>
        <p:spPr>
          <a:xfrm>
            <a:off x="7304790" y="2524521"/>
            <a:ext cx="1480853" cy="338554"/>
          </a:xfrm>
          <a:prstGeom prst="rect">
            <a:avLst/>
          </a:prstGeom>
          <a:noFill/>
        </p:spPr>
        <p:txBody>
          <a:bodyPr wrap="square" rtlCol="0">
            <a:spAutoFit/>
          </a:bodyPr>
          <a:lstStyle/>
          <a:p>
            <a:pPr algn="ctr">
              <a:lnSpc>
                <a:spcPct val="80000"/>
              </a:lnSpc>
            </a:pPr>
            <a:r>
              <a:rPr lang="en-US" sz="2000" b="1" dirty="0"/>
              <a:t>Bonds</a:t>
            </a:r>
          </a:p>
        </p:txBody>
      </p:sp>
      <p:cxnSp>
        <p:nvCxnSpPr>
          <p:cNvPr id="20" name="Straight Connector 19"/>
          <p:cNvCxnSpPr/>
          <p:nvPr/>
        </p:nvCxnSpPr>
        <p:spPr>
          <a:xfrm>
            <a:off x="4465091" y="2863088"/>
            <a:ext cx="117668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936316" y="2863088"/>
            <a:ext cx="117668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492635" y="2863088"/>
            <a:ext cx="117668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341462" y="2765978"/>
            <a:ext cx="1335388" cy="2308324"/>
          </a:xfrm>
          <a:prstGeom prst="rect">
            <a:avLst/>
          </a:prstGeom>
          <a:noFill/>
        </p:spPr>
        <p:txBody>
          <a:bodyPr wrap="square" rtlCol="0">
            <a:spAutoFit/>
          </a:bodyPr>
          <a:lstStyle/>
          <a:p>
            <a:pPr algn="ctr">
              <a:lnSpc>
                <a:spcPct val="120000"/>
              </a:lnSpc>
            </a:pPr>
            <a:r>
              <a:rPr lang="en-US" sz="2000" b="1" dirty="0">
                <a:solidFill>
                  <a:srgbClr val="008000"/>
                </a:solidFill>
              </a:rPr>
              <a:t>Yes</a:t>
            </a:r>
          </a:p>
          <a:p>
            <a:pPr algn="ctr">
              <a:lnSpc>
                <a:spcPct val="120000"/>
              </a:lnSpc>
            </a:pPr>
            <a:r>
              <a:rPr lang="en-US" sz="2000" b="1" dirty="0">
                <a:solidFill>
                  <a:srgbClr val="008000"/>
                </a:solidFill>
              </a:rPr>
              <a:t>Highest</a:t>
            </a:r>
          </a:p>
          <a:p>
            <a:pPr algn="ctr">
              <a:lnSpc>
                <a:spcPct val="120000"/>
              </a:lnSpc>
            </a:pPr>
            <a:r>
              <a:rPr lang="en-US" sz="2000" b="1" dirty="0">
                <a:solidFill>
                  <a:srgbClr val="008000"/>
                </a:solidFill>
              </a:rPr>
              <a:t>Highest</a:t>
            </a:r>
          </a:p>
          <a:p>
            <a:pPr algn="ctr">
              <a:lnSpc>
                <a:spcPct val="120000"/>
              </a:lnSpc>
            </a:pPr>
            <a:r>
              <a:rPr lang="en-US" sz="2000" b="1" dirty="0">
                <a:solidFill>
                  <a:srgbClr val="FF0000"/>
                </a:solidFill>
              </a:rPr>
              <a:t>Lowest</a:t>
            </a:r>
          </a:p>
          <a:p>
            <a:pPr algn="ctr">
              <a:lnSpc>
                <a:spcPct val="120000"/>
              </a:lnSpc>
            </a:pPr>
            <a:r>
              <a:rPr lang="en-US" sz="2000" b="1" dirty="0">
                <a:solidFill>
                  <a:srgbClr val="FF0000"/>
                </a:solidFill>
              </a:rPr>
              <a:t>Lowest</a:t>
            </a:r>
          </a:p>
          <a:p>
            <a:pPr algn="ctr">
              <a:lnSpc>
                <a:spcPct val="120000"/>
              </a:lnSpc>
            </a:pPr>
            <a:r>
              <a:rPr lang="en-US" sz="2000" b="1" dirty="0">
                <a:solidFill>
                  <a:srgbClr val="FF0000"/>
                </a:solidFill>
              </a:rPr>
              <a:t>No</a:t>
            </a:r>
          </a:p>
        </p:txBody>
      </p:sp>
      <p:sp>
        <p:nvSpPr>
          <p:cNvPr id="28" name="TextBox 27"/>
          <p:cNvSpPr txBox="1"/>
          <p:nvPr/>
        </p:nvSpPr>
        <p:spPr>
          <a:xfrm>
            <a:off x="5805752" y="2773184"/>
            <a:ext cx="1335388" cy="2308324"/>
          </a:xfrm>
          <a:prstGeom prst="rect">
            <a:avLst/>
          </a:prstGeom>
          <a:noFill/>
        </p:spPr>
        <p:txBody>
          <a:bodyPr wrap="square" rtlCol="0">
            <a:spAutoFit/>
          </a:bodyPr>
          <a:lstStyle/>
          <a:p>
            <a:pPr algn="ctr">
              <a:lnSpc>
                <a:spcPct val="120000"/>
              </a:lnSpc>
            </a:pPr>
            <a:r>
              <a:rPr lang="en-US" sz="2000" dirty="0"/>
              <a:t>Usually no</a:t>
            </a:r>
          </a:p>
          <a:p>
            <a:pPr algn="ctr">
              <a:lnSpc>
                <a:spcPct val="120000"/>
              </a:lnSpc>
            </a:pPr>
            <a:r>
              <a:rPr lang="en-US" sz="2000" dirty="0"/>
              <a:t>Middle</a:t>
            </a:r>
          </a:p>
          <a:p>
            <a:pPr algn="ctr">
              <a:lnSpc>
                <a:spcPct val="120000"/>
              </a:lnSpc>
            </a:pPr>
            <a:r>
              <a:rPr lang="en-US" sz="2000" dirty="0"/>
              <a:t>Middle</a:t>
            </a:r>
          </a:p>
          <a:p>
            <a:pPr algn="ctr">
              <a:lnSpc>
                <a:spcPct val="120000"/>
              </a:lnSpc>
            </a:pPr>
            <a:r>
              <a:rPr lang="en-US" sz="2000" dirty="0"/>
              <a:t>Middle</a:t>
            </a:r>
          </a:p>
          <a:p>
            <a:pPr algn="ctr">
              <a:lnSpc>
                <a:spcPct val="120000"/>
              </a:lnSpc>
            </a:pPr>
            <a:r>
              <a:rPr lang="en-US" sz="2000" dirty="0"/>
              <a:t>Middle</a:t>
            </a:r>
          </a:p>
          <a:p>
            <a:pPr algn="ctr">
              <a:lnSpc>
                <a:spcPct val="120000"/>
              </a:lnSpc>
            </a:pPr>
            <a:r>
              <a:rPr lang="en-US" sz="2000" dirty="0"/>
              <a:t>Usually no</a:t>
            </a:r>
          </a:p>
        </p:txBody>
      </p:sp>
      <p:sp>
        <p:nvSpPr>
          <p:cNvPr id="29" name="TextBox 28"/>
          <p:cNvSpPr txBox="1"/>
          <p:nvPr/>
        </p:nvSpPr>
        <p:spPr>
          <a:xfrm>
            <a:off x="7368328" y="2769020"/>
            <a:ext cx="1335388" cy="2308324"/>
          </a:xfrm>
          <a:prstGeom prst="rect">
            <a:avLst/>
          </a:prstGeom>
          <a:noFill/>
        </p:spPr>
        <p:txBody>
          <a:bodyPr wrap="square" rtlCol="0">
            <a:spAutoFit/>
          </a:bodyPr>
          <a:lstStyle/>
          <a:p>
            <a:pPr algn="ctr">
              <a:lnSpc>
                <a:spcPct val="120000"/>
              </a:lnSpc>
            </a:pPr>
            <a:r>
              <a:rPr lang="en-US" sz="2000" b="1" dirty="0">
                <a:solidFill>
                  <a:srgbClr val="FF0000"/>
                </a:solidFill>
              </a:rPr>
              <a:t>No</a:t>
            </a:r>
          </a:p>
          <a:p>
            <a:pPr algn="ctr">
              <a:lnSpc>
                <a:spcPct val="120000"/>
              </a:lnSpc>
            </a:pPr>
            <a:r>
              <a:rPr lang="en-US" sz="2000" b="1" dirty="0">
                <a:solidFill>
                  <a:srgbClr val="FF0000"/>
                </a:solidFill>
              </a:rPr>
              <a:t>Lowest</a:t>
            </a:r>
          </a:p>
          <a:p>
            <a:pPr algn="ctr">
              <a:lnSpc>
                <a:spcPct val="120000"/>
              </a:lnSpc>
            </a:pPr>
            <a:r>
              <a:rPr lang="en-US" sz="2000" b="1" dirty="0">
                <a:solidFill>
                  <a:srgbClr val="FF0000"/>
                </a:solidFill>
              </a:rPr>
              <a:t>Lowest</a:t>
            </a:r>
          </a:p>
          <a:p>
            <a:pPr algn="ctr">
              <a:lnSpc>
                <a:spcPct val="120000"/>
              </a:lnSpc>
            </a:pPr>
            <a:r>
              <a:rPr lang="en-US" sz="2000" b="1" dirty="0">
                <a:solidFill>
                  <a:srgbClr val="008000"/>
                </a:solidFill>
              </a:rPr>
              <a:t>Highest</a:t>
            </a:r>
          </a:p>
          <a:p>
            <a:pPr algn="ctr">
              <a:lnSpc>
                <a:spcPct val="120000"/>
              </a:lnSpc>
            </a:pPr>
            <a:r>
              <a:rPr lang="en-US" sz="2000" b="1" dirty="0">
                <a:solidFill>
                  <a:srgbClr val="008000"/>
                </a:solidFill>
              </a:rPr>
              <a:t>Highest</a:t>
            </a:r>
          </a:p>
          <a:p>
            <a:pPr algn="ctr">
              <a:lnSpc>
                <a:spcPct val="120000"/>
              </a:lnSpc>
            </a:pPr>
            <a:r>
              <a:rPr lang="en-US" sz="2000" b="1" dirty="0">
                <a:solidFill>
                  <a:srgbClr val="008000"/>
                </a:solidFill>
              </a:rPr>
              <a:t>Yes</a:t>
            </a:r>
          </a:p>
        </p:txBody>
      </p:sp>
    </p:spTree>
    <p:extLst>
      <p:ext uri="{BB962C8B-B14F-4D97-AF65-F5344CB8AC3E}">
        <p14:creationId xmlns:p14="http://schemas.microsoft.com/office/powerpoint/2010/main" val="41268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Allocate Dividends Between Preferred and Common Stock</a:t>
            </a:r>
          </a:p>
        </p:txBody>
      </p:sp>
      <p:sp>
        <p:nvSpPr>
          <p:cNvPr id="6" name="Content Placeholder 5"/>
          <p:cNvSpPr>
            <a:spLocks noGrp="1"/>
          </p:cNvSpPr>
          <p:nvPr>
            <p:ph sz="quarter" idx="13"/>
          </p:nvPr>
        </p:nvSpPr>
        <p:spPr/>
        <p:txBody>
          <a:bodyPr/>
          <a:lstStyle/>
          <a:p>
            <a:r>
              <a:rPr lang="en-US" dirty="0"/>
              <a:t>Illustration 10–9</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28</a:t>
            </a:fld>
            <a:endParaRPr lang="en-US" dirty="0"/>
          </a:p>
        </p:txBody>
      </p:sp>
      <p:sp>
        <p:nvSpPr>
          <p:cNvPr id="9" name="Rounded Rectangle 8"/>
          <p:cNvSpPr/>
          <p:nvPr/>
        </p:nvSpPr>
        <p:spPr>
          <a:xfrm>
            <a:off x="682677" y="2279178"/>
            <a:ext cx="8313501" cy="1808577"/>
          </a:xfrm>
          <a:prstGeom prst="roundRect">
            <a:avLst>
              <a:gd name="adj" fmla="val 0"/>
            </a:avLst>
          </a:prstGeom>
          <a:solidFill>
            <a:srgbClr val="FEFDD7">
              <a:alpha val="75000"/>
            </a:srgbClr>
          </a:solidFill>
          <a:ln>
            <a:solidFill>
              <a:srgbClr val="48592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724628" y="2346486"/>
            <a:ext cx="8311216" cy="1631216"/>
          </a:xfrm>
          <a:prstGeom prst="rect">
            <a:avLst/>
          </a:prstGeom>
          <a:noFill/>
        </p:spPr>
        <p:txBody>
          <a:bodyPr wrap="square" rtlCol="0">
            <a:spAutoFit/>
          </a:bodyPr>
          <a:lstStyle/>
          <a:p>
            <a:r>
              <a:rPr lang="en-US" sz="2000" b="1" dirty="0"/>
              <a:t>If the preferred stock is </a:t>
            </a:r>
            <a:r>
              <a:rPr lang="en-US" sz="2000" b="1" i="1" dirty="0"/>
              <a:t>cumulative</a:t>
            </a:r>
            <a:r>
              <a:rPr lang="en-US" sz="2000" b="1" dirty="0"/>
              <a:t>:</a:t>
            </a:r>
          </a:p>
          <a:p>
            <a:r>
              <a:rPr lang="en-US" sz="2000" dirty="0"/>
              <a:t>   Preferred dividends in arrears for 2022 and 2023                                   $  4,800</a:t>
            </a:r>
          </a:p>
          <a:p>
            <a:r>
              <a:rPr lang="en-US" sz="2000" dirty="0"/>
              <a:t>   Preferred dividends for 2024 (1,000 shares × 8% × $30 par value)           2,400</a:t>
            </a:r>
          </a:p>
          <a:p>
            <a:r>
              <a:rPr lang="en-US" sz="2000" dirty="0"/>
              <a:t>   Remaining dividends to common stockholders                                            2,800</a:t>
            </a:r>
          </a:p>
          <a:p>
            <a:r>
              <a:rPr lang="en-US" sz="2000" dirty="0"/>
              <a:t>      Total dividends paid in 2024                                                                     $10,000  </a:t>
            </a:r>
          </a:p>
        </p:txBody>
      </p:sp>
      <p:cxnSp>
        <p:nvCxnSpPr>
          <p:cNvPr id="11" name="Straight Connector 10"/>
          <p:cNvCxnSpPr/>
          <p:nvPr/>
        </p:nvCxnSpPr>
        <p:spPr>
          <a:xfrm>
            <a:off x="7906277" y="3595206"/>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881415" y="3887181"/>
            <a:ext cx="914400" cy="48652"/>
            <a:chOff x="9494748" y="4229194"/>
            <a:chExt cx="847243" cy="48652"/>
          </a:xfrm>
        </p:grpSpPr>
        <p:cxnSp>
          <p:nvCxnSpPr>
            <p:cNvPr id="12" name="Straight Connector 11"/>
            <p:cNvCxnSpPr/>
            <p:nvPr/>
          </p:nvCxnSpPr>
          <p:spPr>
            <a:xfrm>
              <a:off x="9494748" y="4229194"/>
              <a:ext cx="84724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494748" y="4277846"/>
              <a:ext cx="84724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 name="Rectangle 3">
            <a:extLst>
              <a:ext uri="{FF2B5EF4-FFF2-40B4-BE49-F238E27FC236}">
                <a16:creationId xmlns:a16="http://schemas.microsoft.com/office/drawing/2014/main" id="{8A0F3DDD-B16C-47D9-918D-B93AA174378F}"/>
              </a:ext>
            </a:extLst>
          </p:cNvPr>
          <p:cNvSpPr/>
          <p:nvPr/>
        </p:nvSpPr>
        <p:spPr>
          <a:xfrm>
            <a:off x="723948" y="4202659"/>
            <a:ext cx="8311896" cy="1938992"/>
          </a:xfrm>
          <a:prstGeom prst="rect">
            <a:avLst/>
          </a:prstGeom>
          <a:solidFill>
            <a:srgbClr val="FEFDD7"/>
          </a:solidFill>
          <a:ln>
            <a:solidFill>
              <a:srgbClr val="485925"/>
            </a:solidFill>
          </a:ln>
        </p:spPr>
        <p:txBody>
          <a:bodyPr wrap="square">
            <a:spAutoFit/>
          </a:bodyPr>
          <a:lstStyle/>
          <a:p>
            <a:r>
              <a:rPr lang="en-US" sz="2000" b="1" dirty="0"/>
              <a:t>If the preferred stock is </a:t>
            </a:r>
            <a:r>
              <a:rPr lang="en-US" sz="2000" b="1" i="1" dirty="0"/>
              <a:t>noncumulative</a:t>
            </a:r>
            <a:r>
              <a:rPr lang="en-US" sz="2000" b="1" dirty="0"/>
              <a:t>:</a:t>
            </a:r>
          </a:p>
          <a:p>
            <a:r>
              <a:rPr lang="en-US" sz="2000" dirty="0"/>
              <a:t>   Preferred dividends in arrears for 2022 and 2023                                         —</a:t>
            </a:r>
          </a:p>
          <a:p>
            <a:r>
              <a:rPr lang="en-US" sz="2000" dirty="0"/>
              <a:t>   Preferred dividends for 2024 (1,000 shares × 8% × $30 par value)     $  2,400</a:t>
            </a:r>
          </a:p>
          <a:p>
            <a:r>
              <a:rPr lang="en-US" sz="2000" dirty="0"/>
              <a:t>   Remaining dividends to common stockholders                                           7,600</a:t>
            </a:r>
          </a:p>
          <a:p>
            <a:r>
              <a:rPr lang="en-US" sz="2000" dirty="0"/>
              <a:t>      Total dividends paid in 2024                                                                    $10,000  </a:t>
            </a:r>
          </a:p>
          <a:p>
            <a:r>
              <a:rPr lang="en-US" sz="2000" dirty="0"/>
              <a:t>      </a:t>
            </a:r>
          </a:p>
        </p:txBody>
      </p:sp>
      <p:cxnSp>
        <p:nvCxnSpPr>
          <p:cNvPr id="15" name="Straight Connector 14">
            <a:extLst>
              <a:ext uri="{FF2B5EF4-FFF2-40B4-BE49-F238E27FC236}">
                <a16:creationId xmlns:a16="http://schemas.microsoft.com/office/drawing/2014/main" id="{58901BB4-F125-4B22-8359-77E22A2005FF}"/>
              </a:ext>
            </a:extLst>
          </p:cNvPr>
          <p:cNvCxnSpPr/>
          <p:nvPr/>
        </p:nvCxnSpPr>
        <p:spPr>
          <a:xfrm>
            <a:off x="7858772" y="5455156"/>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A26FF36-0DA3-4968-A6A3-548CEA02C21D}"/>
              </a:ext>
            </a:extLst>
          </p:cNvPr>
          <p:cNvCxnSpPr/>
          <p:nvPr/>
        </p:nvCxnSpPr>
        <p:spPr>
          <a:xfrm>
            <a:off x="7858775" y="577410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479426A-9847-4B69-882D-1C0B0F149FEF}"/>
              </a:ext>
            </a:extLst>
          </p:cNvPr>
          <p:cNvCxnSpPr>
            <a:cxnSpLocks/>
          </p:cNvCxnSpPr>
          <p:nvPr/>
        </p:nvCxnSpPr>
        <p:spPr>
          <a:xfrm>
            <a:off x="7858774" y="5825248"/>
            <a:ext cx="9144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22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590785"/>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10-</a:t>
            </a:r>
            <a:fld id="{8A048DD7-39B4-434B-ACE7-68CA5B147A05}" type="slidenum">
              <a:rPr lang="en-US" smtClean="0"/>
              <a:t>29</a:t>
            </a:fld>
            <a:endParaRPr lang="en-US" dirty="0"/>
          </a:p>
        </p:txBody>
      </p:sp>
      <p:sp>
        <p:nvSpPr>
          <p:cNvPr id="5" name="Content Placeholder 4"/>
          <p:cNvSpPr>
            <a:spLocks noGrp="1"/>
          </p:cNvSpPr>
          <p:nvPr>
            <p:ph sz="quarter" idx="13"/>
          </p:nvPr>
        </p:nvSpPr>
        <p:spPr>
          <a:xfrm>
            <a:off x="724628" y="1401220"/>
            <a:ext cx="7955280" cy="4865995"/>
          </a:xfrm>
        </p:spPr>
        <p:txBody>
          <a:bodyPr>
            <a:normAutofit lnSpcReduction="10000"/>
          </a:bodyPr>
          <a:lstStyle/>
          <a:p>
            <a:r>
              <a:rPr lang="en-US" dirty="0"/>
              <a:t>Preferred stock has preference over common stock in receiving dividends and in the distribution of assets in the event the corporation is dissolved. </a:t>
            </a:r>
          </a:p>
          <a:p>
            <a:r>
              <a:rPr lang="en-US" dirty="0"/>
              <a:t>We record the issuance of preferred stock similar to the way we did for the issuance of common stock. </a:t>
            </a:r>
          </a:p>
          <a:p>
            <a:r>
              <a:rPr lang="en-US" dirty="0"/>
              <a:t>Some preferred stock is cumulative, meaning any dividends not declared in a given year accumulate to be paid in a later year.</a:t>
            </a:r>
            <a:endParaRPr lang="en-US" sz="3200" dirty="0">
              <a:latin typeface="+mn-lt"/>
              <a:cs typeface="+mn-cs"/>
            </a:endParaRPr>
          </a:p>
        </p:txBody>
      </p:sp>
    </p:spTree>
    <p:extLst>
      <p:ext uri="{BB962C8B-B14F-4D97-AF65-F5344CB8AC3E}">
        <p14:creationId xmlns:p14="http://schemas.microsoft.com/office/powerpoint/2010/main" val="26593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INVESTED CAPITAL</a:t>
            </a:r>
          </a:p>
        </p:txBody>
      </p:sp>
      <p:sp>
        <p:nvSpPr>
          <p:cNvPr id="4" name="Title 3"/>
          <p:cNvSpPr>
            <a:spLocks noGrp="1"/>
          </p:cNvSpPr>
          <p:nvPr>
            <p:ph type="title"/>
          </p:nvPr>
        </p:nvSpPr>
        <p:spPr/>
        <p:txBody>
          <a:bodyPr/>
          <a:lstStyle/>
          <a:p>
            <a:r>
              <a:rPr lang="en-US" dirty="0"/>
              <a:t>PART A</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3</a:t>
            </a:fld>
            <a:endParaRPr lang="en-US" dirty="0"/>
          </a:p>
        </p:txBody>
      </p:sp>
    </p:spTree>
    <p:extLst>
      <p:ext uri="{BB962C8B-B14F-4D97-AF65-F5344CB8AC3E}">
        <p14:creationId xmlns:p14="http://schemas.microsoft.com/office/powerpoint/2010/main" val="859721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0678" y="1280160"/>
            <a:ext cx="8162476" cy="4432716"/>
          </a:xfrm>
        </p:spPr>
        <p:txBody>
          <a:bodyPr>
            <a:normAutofit/>
          </a:bodyPr>
          <a:lstStyle/>
          <a:p>
            <a:pPr marL="0" indent="0">
              <a:buNone/>
            </a:pPr>
            <a:r>
              <a:rPr lang="en-US" sz="2800" dirty="0"/>
              <a:t>Which of the following is a primary advantage of owning preferred stock?</a:t>
            </a:r>
          </a:p>
          <a:p>
            <a:pPr>
              <a:buAutoNum type="alphaLcPeriod"/>
            </a:pPr>
            <a:r>
              <a:rPr lang="en-US" sz="2600" dirty="0"/>
              <a:t>Preferential voting rights in most cases</a:t>
            </a:r>
          </a:p>
          <a:p>
            <a:pPr>
              <a:buAutoNum type="alphaLcPeriod"/>
            </a:pPr>
            <a:r>
              <a:rPr lang="en-US" sz="2600" dirty="0"/>
              <a:t>Tax deductibility of dividend payments</a:t>
            </a:r>
          </a:p>
          <a:p>
            <a:pPr>
              <a:buAutoNum type="alphaLcPeriod" startAt="3"/>
            </a:pPr>
            <a:r>
              <a:rPr lang="en-US" sz="2600" dirty="0"/>
              <a:t>Preference over common stockholders in the distribution of assets in the event of dissolution</a:t>
            </a:r>
          </a:p>
          <a:p>
            <a:pPr>
              <a:buAutoNum type="alphaLcPeriod" startAt="3"/>
            </a:pPr>
            <a:r>
              <a:rPr lang="en-US" sz="2600" dirty="0"/>
              <a:t>Higher risk to investors than owning common stock</a:t>
            </a:r>
          </a:p>
        </p:txBody>
      </p:sp>
      <p:sp>
        <p:nvSpPr>
          <p:cNvPr id="4" name="Title 3"/>
          <p:cNvSpPr>
            <a:spLocks noGrp="1"/>
          </p:cNvSpPr>
          <p:nvPr>
            <p:ph type="title"/>
          </p:nvPr>
        </p:nvSpPr>
        <p:spPr>
          <a:xfrm>
            <a:off x="936943" y="388411"/>
            <a:ext cx="7922577" cy="799257"/>
          </a:xfrm>
        </p:spPr>
        <p:txBody>
          <a:bodyPr/>
          <a:lstStyle/>
          <a:p>
            <a:r>
              <a:rPr lang="en-US" dirty="0"/>
              <a:t>Concept Check 10–3</a:t>
            </a:r>
          </a:p>
        </p:txBody>
      </p:sp>
      <p:sp>
        <p:nvSpPr>
          <p:cNvPr id="6" name="Oval 5"/>
          <p:cNvSpPr/>
          <p:nvPr/>
        </p:nvSpPr>
        <p:spPr bwMode="auto">
          <a:xfrm>
            <a:off x="833032" y="312324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55833" y="4661226"/>
            <a:ext cx="7725029" cy="1569660"/>
          </a:xfrm>
          <a:prstGeom prst="rect">
            <a:avLst/>
          </a:prstGeom>
          <a:solidFill>
            <a:srgbClr val="FFFFD1"/>
          </a:solidFill>
          <a:ln w="6350">
            <a:solidFill>
              <a:schemeClr val="tx1"/>
            </a:solidFill>
          </a:ln>
        </p:spPr>
        <p:txBody>
          <a:bodyPr wrap="square" rtlCol="0">
            <a:spAutoFit/>
          </a:bodyPr>
          <a:lstStyle/>
          <a:p>
            <a:r>
              <a:rPr lang="en-US" sz="1600" dirty="0"/>
              <a:t>Preferred stock is “preferred” over common stock in two ways: </a:t>
            </a:r>
          </a:p>
          <a:p>
            <a:pPr marL="457200" indent="-457200">
              <a:buFont typeface="+mj-lt"/>
              <a:buAutoNum type="arabicPeriod"/>
            </a:pPr>
            <a:r>
              <a:rPr lang="en-US" sz="1600" dirty="0"/>
              <a:t>Preferred stockholders usually have first rights to a specified amount of dividends. </a:t>
            </a:r>
            <a:br>
              <a:rPr lang="en-US" sz="1600" dirty="0"/>
            </a:br>
            <a:r>
              <a:rPr lang="en-US" sz="1600" dirty="0"/>
              <a:t>If the board of directors declares dividends, preferred shareholders will receive the designated dividend before common shareholders receive any. </a:t>
            </a:r>
          </a:p>
          <a:p>
            <a:pPr marL="457200" indent="-457200">
              <a:buFont typeface="+mj-lt"/>
              <a:buAutoNum type="arabicPeriod"/>
            </a:pPr>
            <a:r>
              <a:rPr lang="en-US" sz="1600" dirty="0"/>
              <a:t>Preferred stockholders receive preference over common stockholders in the distribution of assets in the event the corporation is dissolved.</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30</a:t>
            </a:fld>
            <a:endParaRPr lang="en-US" dirty="0"/>
          </a:p>
        </p:txBody>
      </p:sp>
    </p:spTree>
    <p:extLst>
      <p:ext uri="{BB962C8B-B14F-4D97-AF65-F5344CB8AC3E}">
        <p14:creationId xmlns:p14="http://schemas.microsoft.com/office/powerpoint/2010/main" val="394156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LO10–4</a:t>
            </a:r>
            <a:r>
              <a:rPr lang="en-US" dirty="0"/>
              <a:t>	Account for treasury stock.</a:t>
            </a:r>
          </a:p>
        </p:txBody>
      </p:sp>
      <p:sp>
        <p:nvSpPr>
          <p:cNvPr id="4" name="Title 3"/>
          <p:cNvSpPr>
            <a:spLocks noGrp="1"/>
          </p:cNvSpPr>
          <p:nvPr>
            <p:ph type="title"/>
          </p:nvPr>
        </p:nvSpPr>
        <p:spPr/>
        <p:txBody>
          <a:bodyPr/>
          <a:lstStyle/>
          <a:p>
            <a:r>
              <a:rPr lang="en-US" dirty="0"/>
              <a:t>Learning Objective 4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31</a:t>
            </a:fld>
            <a:endParaRPr lang="en-US" dirty="0"/>
          </a:p>
        </p:txBody>
      </p:sp>
    </p:spTree>
    <p:extLst>
      <p:ext uri="{BB962C8B-B14F-4D97-AF65-F5344CB8AC3E}">
        <p14:creationId xmlns:p14="http://schemas.microsoft.com/office/powerpoint/2010/main" val="498556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506566"/>
            <a:ext cx="8229600" cy="1143000"/>
          </a:xfrm>
        </p:spPr>
        <p:txBody>
          <a:bodyPr/>
          <a:lstStyle/>
          <a:p>
            <a:r>
              <a:rPr lang="en-US" dirty="0"/>
              <a:t>Dividends versus Stock Buybacks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32</a:t>
            </a:fld>
            <a:endParaRPr lang="en-US" dirty="0"/>
          </a:p>
        </p:txBody>
      </p:sp>
      <p:sp>
        <p:nvSpPr>
          <p:cNvPr id="7" name="Content Placeholder 5"/>
          <p:cNvSpPr>
            <a:spLocks noGrp="1"/>
          </p:cNvSpPr>
          <p:nvPr>
            <p:ph sz="quarter" idx="4294967295"/>
          </p:nvPr>
        </p:nvSpPr>
        <p:spPr>
          <a:xfrm>
            <a:off x="695332" y="0"/>
            <a:ext cx="4906962" cy="403234"/>
          </a:xfrm>
          <a:prstGeom prst="rect">
            <a:avLst/>
          </a:prstGeom>
        </p:spPr>
        <p:txBody>
          <a:bodyPr/>
          <a:lstStyle/>
          <a:p>
            <a:pPr marL="0" indent="0">
              <a:buNone/>
            </a:pPr>
            <a:r>
              <a:rPr lang="en-US" dirty="0"/>
              <a:t>Illustration 10–10</a:t>
            </a:r>
          </a:p>
        </p:txBody>
      </p:sp>
      <p:pic>
        <p:nvPicPr>
          <p:cNvPr id="8" name="Picture 7">
            <a:extLst>
              <a:ext uri="{FF2B5EF4-FFF2-40B4-BE49-F238E27FC236}">
                <a16:creationId xmlns:a16="http://schemas.microsoft.com/office/drawing/2014/main" id="{CFC69131-E456-4006-933A-BDFB36C18E6A}"/>
              </a:ext>
            </a:extLst>
          </p:cNvPr>
          <p:cNvPicPr>
            <a:picLocks noChangeAspect="1"/>
          </p:cNvPicPr>
          <p:nvPr/>
        </p:nvPicPr>
        <p:blipFill>
          <a:blip r:embed="rId3"/>
          <a:stretch>
            <a:fillRect/>
          </a:stretch>
        </p:blipFill>
        <p:spPr>
          <a:xfrm>
            <a:off x="812788" y="1427378"/>
            <a:ext cx="7955280" cy="4609526"/>
          </a:xfrm>
          <a:prstGeom prst="rect">
            <a:avLst/>
          </a:prstGeom>
        </p:spPr>
      </p:pic>
    </p:spTree>
    <p:extLst>
      <p:ext uri="{BB962C8B-B14F-4D97-AF65-F5344CB8AC3E}">
        <p14:creationId xmlns:p14="http://schemas.microsoft.com/office/powerpoint/2010/main" val="1624915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Treasury Stock</a:t>
            </a:r>
          </a:p>
        </p:txBody>
      </p:sp>
      <p:sp>
        <p:nvSpPr>
          <p:cNvPr id="3" name="Content Placeholder 2"/>
          <p:cNvSpPr>
            <a:spLocks noGrp="1"/>
          </p:cNvSpPr>
          <p:nvPr>
            <p:ph idx="1"/>
          </p:nvPr>
        </p:nvSpPr>
        <p:spPr>
          <a:xfrm>
            <a:off x="809150" y="1291786"/>
            <a:ext cx="7955280" cy="4525963"/>
          </a:xfrm>
        </p:spPr>
        <p:txBody>
          <a:bodyPr>
            <a:normAutofit lnSpcReduction="10000"/>
          </a:bodyPr>
          <a:lstStyle/>
          <a:p>
            <a:pPr marL="0" indent="0">
              <a:buNone/>
            </a:pPr>
            <a:r>
              <a:rPr lang="en-US" dirty="0"/>
              <a:t>Companies buy back their own stock for various reasons:</a:t>
            </a:r>
          </a:p>
          <a:p>
            <a:r>
              <a:rPr lang="en-US" sz="3600" dirty="0"/>
              <a:t>To boost underpriced stock</a:t>
            </a:r>
          </a:p>
          <a:p>
            <a:r>
              <a:rPr lang="en-US" sz="3600" dirty="0"/>
              <a:t>To distribute surplus cash without paying dividends</a:t>
            </a:r>
          </a:p>
          <a:p>
            <a:r>
              <a:rPr lang="en-US" sz="3600" dirty="0"/>
              <a:t>To boost earnings per share</a:t>
            </a:r>
          </a:p>
          <a:p>
            <a:r>
              <a:rPr lang="en-US" sz="3600" dirty="0"/>
              <a:t>To satisfy employee stock ownership plans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33</a:t>
            </a:fld>
            <a:endParaRPr lang="en-US" dirty="0"/>
          </a:p>
        </p:txBody>
      </p:sp>
    </p:spTree>
    <p:extLst>
      <p:ext uri="{BB962C8B-B14F-4D97-AF65-F5344CB8AC3E}">
        <p14:creationId xmlns:p14="http://schemas.microsoft.com/office/powerpoint/2010/main" val="23476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for Treasury Stock</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Treasury stock is the purchase of a company’s own issued stock. </a:t>
            </a:r>
          </a:p>
          <a:p>
            <a:r>
              <a:rPr lang="en-US" dirty="0"/>
              <a:t>Just as issuing shares increases stockholders’ equity, buying back those shares decreases stockholders’ equity.</a:t>
            </a:r>
          </a:p>
          <a:p>
            <a:r>
              <a:rPr lang="en-US" dirty="0"/>
              <a:t>Rather than reducing the stock accounts directly, though, we record treasury stock as a separate “negative” or “contra” account.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34</a:t>
            </a:fld>
            <a:endParaRPr lang="en-US" dirty="0"/>
          </a:p>
        </p:txBody>
      </p:sp>
    </p:spTree>
    <p:extLst>
      <p:ext uri="{BB962C8B-B14F-4D97-AF65-F5344CB8AC3E}">
        <p14:creationId xmlns:p14="http://schemas.microsoft.com/office/powerpoint/2010/main" val="1741560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fontScale="92500" lnSpcReduction="10000"/>
          </a:bodyPr>
          <a:lstStyle/>
          <a:p>
            <a:pPr marL="0" indent="0">
              <a:buNone/>
            </a:pPr>
            <a:r>
              <a:rPr lang="en-US" dirty="0"/>
              <a:t>Sometimes students confuse the purchase of treasury stock with investments in another company. </a:t>
            </a:r>
          </a:p>
          <a:p>
            <a:r>
              <a:rPr lang="en-US" dirty="0"/>
              <a:t>An equity investment is the purchase of stock </a:t>
            </a:r>
            <a:r>
              <a:rPr lang="en-US" i="1" dirty="0"/>
              <a:t>in another corporation,</a:t>
            </a:r>
            <a:r>
              <a:rPr lang="en-US" dirty="0"/>
              <a:t> and we record it as an increase in assets. </a:t>
            </a:r>
          </a:p>
          <a:p>
            <a:r>
              <a:rPr lang="en-US" dirty="0"/>
              <a:t>Treasury stock is the purchase of a </a:t>
            </a:r>
            <a:r>
              <a:rPr lang="en-US" i="1" dirty="0"/>
              <a:t>corporation’s own stock,</a:t>
            </a:r>
            <a:r>
              <a:rPr lang="en-US" dirty="0"/>
              <a:t> and we record it as a reduction in stockholders’ equity. It is not an asset; a company cannot invest in itself.</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35</a:t>
            </a:fld>
            <a:endParaRPr lang="en-US" dirty="0"/>
          </a:p>
        </p:txBody>
      </p:sp>
    </p:spTree>
    <p:extLst>
      <p:ext uri="{BB962C8B-B14F-4D97-AF65-F5344CB8AC3E}">
        <p14:creationId xmlns:p14="http://schemas.microsoft.com/office/powerpoint/2010/main" val="761437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653" y="429768"/>
            <a:ext cx="8229600" cy="1143000"/>
          </a:xfrm>
        </p:spPr>
        <p:txBody>
          <a:bodyPr/>
          <a:lstStyle/>
          <a:p>
            <a:r>
              <a:rPr lang="en-US" dirty="0"/>
              <a:t>Purchase of Treasury Stock</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36</a:t>
            </a:fld>
            <a:endParaRPr lang="en-US" dirty="0"/>
          </a:p>
        </p:txBody>
      </p:sp>
      <p:sp>
        <p:nvSpPr>
          <p:cNvPr id="9" name="Rectangle 8"/>
          <p:cNvSpPr/>
          <p:nvPr/>
        </p:nvSpPr>
        <p:spPr>
          <a:xfrm>
            <a:off x="756778" y="3013452"/>
            <a:ext cx="8045078" cy="141870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a:spLocks noChangeArrowheads="1"/>
          </p:cNvSpPr>
          <p:nvPr/>
        </p:nvSpPr>
        <p:spPr bwMode="auto">
          <a:xfrm>
            <a:off x="914125" y="3013452"/>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a:t>
            </a:r>
            <a:endParaRPr lang="en-US" sz="2000" dirty="0"/>
          </a:p>
        </p:txBody>
      </p:sp>
      <p:sp>
        <p:nvSpPr>
          <p:cNvPr id="14" name="TextBox 13"/>
          <p:cNvSpPr txBox="1">
            <a:spLocks noChangeArrowheads="1"/>
          </p:cNvSpPr>
          <p:nvPr/>
        </p:nvSpPr>
        <p:spPr bwMode="auto">
          <a:xfrm>
            <a:off x="1143499" y="3298816"/>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Treasury Stock </a:t>
            </a:r>
            <a:r>
              <a:rPr lang="en-US" sz="2000" dirty="0">
                <a:latin typeface="Calibri" pitchFamily="34" charset="0"/>
              </a:rPr>
              <a:t>(= 100 shares × $30) …………..      </a:t>
            </a:r>
            <a:r>
              <a:rPr lang="en-US" sz="2000" b="1" dirty="0">
                <a:latin typeface="Calibri" pitchFamily="34" charset="0"/>
              </a:rPr>
              <a:t>3,000</a:t>
            </a:r>
          </a:p>
          <a:p>
            <a:r>
              <a:rPr lang="en-US" sz="2000" b="1" dirty="0">
                <a:latin typeface="Calibri" pitchFamily="34" charset="0"/>
              </a:rPr>
              <a:t>     Cash </a:t>
            </a:r>
            <a:r>
              <a:rPr lang="en-US" sz="2000" dirty="0">
                <a:latin typeface="Calibri" pitchFamily="34" charset="0"/>
              </a:rPr>
              <a:t>……………………………………………………….                            </a:t>
            </a:r>
            <a:r>
              <a:rPr lang="en-US" sz="2000" b="1" dirty="0">
                <a:latin typeface="Calibri" pitchFamily="34" charset="0"/>
              </a:rPr>
              <a:t>3,000	</a:t>
            </a:r>
          </a:p>
          <a:p>
            <a:r>
              <a:rPr lang="en-US" sz="2000" b="1" dirty="0">
                <a:latin typeface="Calibri" pitchFamily="34" charset="0"/>
              </a:rPr>
              <a:t>  </a:t>
            </a:r>
            <a:r>
              <a:rPr lang="en-US" sz="2000" i="1" dirty="0">
                <a:latin typeface="Calibri" pitchFamily="34" charset="0"/>
              </a:rPr>
              <a:t>   (Purchase treasury stock)	</a:t>
            </a:r>
            <a:r>
              <a:rPr lang="en-US" sz="2000" b="1" dirty="0">
                <a:latin typeface="Calibri" pitchFamily="34" charset="0"/>
              </a:rPr>
              <a:t>							</a:t>
            </a:r>
            <a:endParaRPr lang="en-US" sz="2000" b="1" u="sng" dirty="0"/>
          </a:p>
        </p:txBody>
      </p:sp>
      <p:cxnSp>
        <p:nvCxnSpPr>
          <p:cNvPr id="11" name="Straight Connector 10"/>
          <p:cNvCxnSpPr/>
          <p:nvPr/>
        </p:nvCxnSpPr>
        <p:spPr>
          <a:xfrm>
            <a:off x="6153157" y="3359821"/>
            <a:ext cx="59015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80035" y="3359821"/>
            <a:ext cx="7197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768652" y="1280160"/>
            <a:ext cx="7955280" cy="1569660"/>
          </a:xfrm>
          <a:prstGeom prst="rect">
            <a:avLst/>
          </a:prstGeom>
          <a:noFill/>
        </p:spPr>
        <p:txBody>
          <a:bodyPr wrap="square" rtlCol="0">
            <a:spAutoFit/>
          </a:bodyPr>
          <a:lstStyle/>
          <a:p>
            <a:r>
              <a:rPr lang="en-US" sz="3200" dirty="0"/>
              <a:t>Canadian Falcon repurchases 100 shares of its own $0.01 par value common stock at $30 per share.</a:t>
            </a:r>
          </a:p>
        </p:txBody>
      </p:sp>
    </p:spTree>
    <p:extLst>
      <p:ext uri="{BB962C8B-B14F-4D97-AF65-F5344CB8AC3E}">
        <p14:creationId xmlns:p14="http://schemas.microsoft.com/office/powerpoint/2010/main" val="28215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Stockholders’ Equity before and after Purchase of Treasury Stock</a:t>
            </a:r>
          </a:p>
        </p:txBody>
      </p:sp>
      <p:sp>
        <p:nvSpPr>
          <p:cNvPr id="7" name="Content Placeholder 6"/>
          <p:cNvSpPr>
            <a:spLocks noGrp="1"/>
          </p:cNvSpPr>
          <p:nvPr>
            <p:ph sz="quarter" idx="13"/>
          </p:nvPr>
        </p:nvSpPr>
        <p:spPr/>
        <p:txBody>
          <a:bodyPr/>
          <a:lstStyle/>
          <a:p>
            <a:r>
              <a:rPr lang="en-US" dirty="0"/>
              <a:t>Illustration 10–11</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37</a:t>
            </a:fld>
            <a:endParaRPr lang="en-US" dirty="0"/>
          </a:p>
        </p:txBody>
      </p:sp>
      <p:sp>
        <p:nvSpPr>
          <p:cNvPr id="11" name="Rectangle 10"/>
          <p:cNvSpPr/>
          <p:nvPr/>
        </p:nvSpPr>
        <p:spPr>
          <a:xfrm>
            <a:off x="872681" y="2653167"/>
            <a:ext cx="7960478" cy="3612163"/>
          </a:xfrm>
          <a:prstGeom prst="rect">
            <a:avLst/>
          </a:prstGeom>
          <a:solidFill>
            <a:srgbClr val="EBE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 Same Side Corner Rectangle 11"/>
          <p:cNvSpPr/>
          <p:nvPr/>
        </p:nvSpPr>
        <p:spPr>
          <a:xfrm>
            <a:off x="872682" y="2160111"/>
            <a:ext cx="7960478" cy="681196"/>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3" name="TextBox 12"/>
          <p:cNvSpPr txBox="1"/>
          <p:nvPr/>
        </p:nvSpPr>
        <p:spPr>
          <a:xfrm>
            <a:off x="1359842" y="2157252"/>
            <a:ext cx="6470867" cy="923330"/>
          </a:xfrm>
          <a:prstGeom prst="rect">
            <a:avLst/>
          </a:prstGeom>
          <a:noFill/>
        </p:spPr>
        <p:txBody>
          <a:bodyPr wrap="square" rtlCol="0">
            <a:spAutoFit/>
          </a:bodyPr>
          <a:lstStyle/>
          <a:p>
            <a:pPr algn="ctr"/>
            <a:r>
              <a:rPr lang="en-US" b="1" dirty="0">
                <a:solidFill>
                  <a:schemeClr val="bg1"/>
                </a:solidFill>
              </a:rPr>
              <a:t>CANADIAN FALCON</a:t>
            </a:r>
          </a:p>
          <a:p>
            <a:pPr algn="ctr"/>
            <a:r>
              <a:rPr lang="en-US" b="1" dirty="0">
                <a:solidFill>
                  <a:schemeClr val="bg1"/>
                </a:solidFill>
              </a:rPr>
              <a:t>Balance Sheet (partial)</a:t>
            </a:r>
          </a:p>
          <a:p>
            <a:pPr algn="ctr"/>
            <a:r>
              <a:rPr lang="en-US" dirty="0">
                <a:solidFill>
                  <a:schemeClr val="bg1"/>
                </a:solidFill>
              </a:rPr>
              <a:t>	</a:t>
            </a:r>
          </a:p>
        </p:txBody>
      </p:sp>
      <p:sp>
        <p:nvSpPr>
          <p:cNvPr id="14" name="TextBox 13"/>
          <p:cNvSpPr txBox="1"/>
          <p:nvPr/>
        </p:nvSpPr>
        <p:spPr>
          <a:xfrm>
            <a:off x="999149" y="2941365"/>
            <a:ext cx="7834009" cy="3093155"/>
          </a:xfrm>
          <a:prstGeom prst="rect">
            <a:avLst/>
          </a:prstGeom>
          <a:noFill/>
        </p:spPr>
        <p:txBody>
          <a:bodyPr wrap="square" rtlCol="0">
            <a:spAutoFit/>
          </a:bodyPr>
          <a:lstStyle/>
          <a:p>
            <a:pPr>
              <a:tabLst>
                <a:tab pos="5830888" algn="r"/>
              </a:tabLst>
            </a:pPr>
            <a:r>
              <a:rPr lang="en-US" dirty="0">
                <a:solidFill>
                  <a:srgbClr val="221E1F"/>
                </a:solidFill>
              </a:rPr>
              <a:t>Stockholders’ equity:		</a:t>
            </a:r>
          </a:p>
          <a:p>
            <a:pPr>
              <a:spcBef>
                <a:spcPts val="600"/>
              </a:spcBef>
              <a:tabLst>
                <a:tab pos="5830888" algn="r"/>
              </a:tabLst>
            </a:pPr>
            <a:r>
              <a:rPr lang="en-US" dirty="0">
                <a:solidFill>
                  <a:srgbClr val="221E1F"/>
                </a:solidFill>
              </a:rPr>
              <a:t>Preferred stock, $30 par value; 100,000 shares authorized;</a:t>
            </a:r>
          </a:p>
          <a:p>
            <a:pPr>
              <a:tabLst>
                <a:tab pos="5830888" algn="r"/>
              </a:tabLst>
            </a:pPr>
            <a:r>
              <a:rPr lang="en-US" dirty="0">
                <a:solidFill>
                  <a:srgbClr val="221E1F"/>
                </a:solidFill>
              </a:rPr>
              <a:t>1,000 shares issued and outstanding                                               $  30,000   $30,000</a:t>
            </a:r>
          </a:p>
          <a:p>
            <a:pPr>
              <a:spcBef>
                <a:spcPts val="600"/>
              </a:spcBef>
              <a:tabLst>
                <a:tab pos="5830888" algn="r"/>
              </a:tabLst>
            </a:pPr>
            <a:r>
              <a:rPr lang="en-US" dirty="0">
                <a:solidFill>
                  <a:srgbClr val="221E1F"/>
                </a:solidFill>
              </a:rPr>
              <a:t>Common stock, $0.01 par value; 1 million shares authorized;</a:t>
            </a:r>
          </a:p>
          <a:p>
            <a:pPr>
              <a:tabLst>
                <a:tab pos="5830888" algn="r"/>
              </a:tabLst>
            </a:pPr>
            <a:r>
              <a:rPr lang="en-US" dirty="0">
                <a:solidFill>
                  <a:srgbClr val="221E1F"/>
                </a:solidFill>
              </a:rPr>
              <a:t>1,000 shares issued and 900 shares outstanding                                       10             10</a:t>
            </a:r>
          </a:p>
          <a:p>
            <a:pPr>
              <a:spcBef>
                <a:spcPts val="600"/>
              </a:spcBef>
              <a:tabLst>
                <a:tab pos="5830888" algn="r"/>
              </a:tabLst>
            </a:pPr>
            <a:r>
              <a:rPr lang="en-US" dirty="0">
                <a:solidFill>
                  <a:srgbClr val="221E1F"/>
                </a:solidFill>
              </a:rPr>
              <a:t>Additional paid-in capital                                                                        39,990     39,990</a:t>
            </a:r>
          </a:p>
          <a:p>
            <a:pPr>
              <a:tabLst>
                <a:tab pos="5830888" algn="r"/>
              </a:tabLst>
            </a:pPr>
            <a:r>
              <a:rPr lang="en-US" dirty="0">
                <a:solidFill>
                  <a:srgbClr val="221E1F"/>
                </a:solidFill>
              </a:rPr>
              <a:t>   Total paid-in capital                                                                              70,000     70,000</a:t>
            </a:r>
          </a:p>
          <a:p>
            <a:pPr>
              <a:tabLst>
                <a:tab pos="5830888" algn="r"/>
              </a:tabLst>
            </a:pPr>
            <a:r>
              <a:rPr lang="en-US" dirty="0">
                <a:solidFill>
                  <a:srgbClr val="221E1F"/>
                </a:solidFill>
              </a:rPr>
              <a:t>Retained earnings                                                                                    30,000     30,000</a:t>
            </a:r>
          </a:p>
          <a:p>
            <a:pPr>
              <a:tabLst>
                <a:tab pos="5830888" algn="r"/>
              </a:tabLst>
            </a:pPr>
            <a:r>
              <a:rPr lang="en-US" b="1" dirty="0">
                <a:solidFill>
                  <a:srgbClr val="008000"/>
                </a:solidFill>
              </a:rPr>
              <a:t>Treasury stock, 100 shares                                                                              0 </a:t>
            </a:r>
          </a:p>
          <a:p>
            <a:pPr>
              <a:tabLst>
                <a:tab pos="5830888" algn="r"/>
              </a:tabLst>
            </a:pPr>
            <a:r>
              <a:rPr lang="en-US" dirty="0">
                <a:solidFill>
                  <a:srgbClr val="221E1F"/>
                </a:solidFill>
              </a:rPr>
              <a:t>Total stockholders’ equity                                                                  $100,000  $97,000                                             </a:t>
            </a:r>
            <a:r>
              <a:rPr lang="en-US" b="1" dirty="0">
                <a:solidFill>
                  <a:srgbClr val="221E1F"/>
                </a:solidFill>
              </a:rPr>
              <a:t>		</a:t>
            </a:r>
          </a:p>
        </p:txBody>
      </p:sp>
      <p:cxnSp>
        <p:nvCxnSpPr>
          <p:cNvPr id="15" name="Straight Connector 14"/>
          <p:cNvCxnSpPr/>
          <p:nvPr/>
        </p:nvCxnSpPr>
        <p:spPr>
          <a:xfrm>
            <a:off x="6936162" y="4878446"/>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895405" y="4878446"/>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812410" y="2856817"/>
            <a:ext cx="2627887" cy="369332"/>
          </a:xfrm>
          <a:prstGeom prst="rect">
            <a:avLst/>
          </a:prstGeom>
          <a:noFill/>
        </p:spPr>
        <p:txBody>
          <a:bodyPr wrap="square" rtlCol="0">
            <a:spAutoFit/>
          </a:bodyPr>
          <a:lstStyle/>
          <a:p>
            <a:r>
              <a:rPr lang="en-US" dirty="0"/>
              <a:t>  </a:t>
            </a:r>
            <a:r>
              <a:rPr lang="en-US" b="1" dirty="0"/>
              <a:t> Before         After</a:t>
            </a:r>
          </a:p>
        </p:txBody>
      </p:sp>
      <p:grpSp>
        <p:nvGrpSpPr>
          <p:cNvPr id="5" name="Group 4"/>
          <p:cNvGrpSpPr/>
          <p:nvPr/>
        </p:nvGrpSpPr>
        <p:grpSpPr>
          <a:xfrm>
            <a:off x="6967976" y="5679324"/>
            <a:ext cx="1865182" cy="45719"/>
            <a:chOff x="7265538" y="5440968"/>
            <a:chExt cx="1841090" cy="0"/>
          </a:xfrm>
        </p:grpSpPr>
        <p:cxnSp>
          <p:nvCxnSpPr>
            <p:cNvPr id="19" name="Straight Connector 18"/>
            <p:cNvCxnSpPr/>
            <p:nvPr/>
          </p:nvCxnSpPr>
          <p:spPr>
            <a:xfrm>
              <a:off x="7265538"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8212081"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6910164" y="5993990"/>
            <a:ext cx="1841090" cy="0"/>
            <a:chOff x="7265538" y="5440968"/>
            <a:chExt cx="1841090" cy="0"/>
          </a:xfrm>
        </p:grpSpPr>
        <p:cxnSp>
          <p:nvCxnSpPr>
            <p:cNvPr id="22" name="Straight Connector 21"/>
            <p:cNvCxnSpPr/>
            <p:nvPr/>
          </p:nvCxnSpPr>
          <p:spPr>
            <a:xfrm>
              <a:off x="7265538"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8212081"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6913932" y="6051820"/>
            <a:ext cx="1841090" cy="0"/>
            <a:chOff x="7265538" y="5440968"/>
            <a:chExt cx="1841090" cy="0"/>
          </a:xfrm>
        </p:grpSpPr>
        <p:cxnSp>
          <p:nvCxnSpPr>
            <p:cNvPr id="25" name="Straight Connector 24"/>
            <p:cNvCxnSpPr/>
            <p:nvPr/>
          </p:nvCxnSpPr>
          <p:spPr>
            <a:xfrm>
              <a:off x="7265538"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8212081"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6867193" y="3266766"/>
            <a:ext cx="1841090" cy="0"/>
            <a:chOff x="7265538" y="5440968"/>
            <a:chExt cx="1841090" cy="0"/>
          </a:xfrm>
        </p:grpSpPr>
        <p:cxnSp>
          <p:nvCxnSpPr>
            <p:cNvPr id="28" name="Straight Connector 27"/>
            <p:cNvCxnSpPr/>
            <p:nvPr/>
          </p:nvCxnSpPr>
          <p:spPr>
            <a:xfrm>
              <a:off x="7265538"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8212081" y="544096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 name="TextBox 3"/>
          <p:cNvSpPr txBox="1"/>
          <p:nvPr/>
        </p:nvSpPr>
        <p:spPr>
          <a:xfrm>
            <a:off x="7951547" y="5356159"/>
            <a:ext cx="894547" cy="369332"/>
          </a:xfrm>
          <a:prstGeom prst="rect">
            <a:avLst/>
          </a:prstGeom>
          <a:noFill/>
        </p:spPr>
        <p:txBody>
          <a:bodyPr wrap="square" rtlCol="0">
            <a:spAutoFit/>
          </a:bodyPr>
          <a:lstStyle/>
          <a:p>
            <a:r>
              <a:rPr lang="en-US" b="1" dirty="0">
                <a:solidFill>
                  <a:srgbClr val="008000"/>
                </a:solidFill>
              </a:rPr>
              <a:t>(3,000)</a:t>
            </a:r>
            <a:endParaRPr lang="en-US" dirty="0"/>
          </a:p>
        </p:txBody>
      </p:sp>
    </p:spTree>
    <p:extLst>
      <p:ext uri="{BB962C8B-B14F-4D97-AF65-F5344CB8AC3E}">
        <p14:creationId xmlns:p14="http://schemas.microsoft.com/office/powerpoint/2010/main" val="348506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Resale of Treasury Stock (above cost)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38</a:t>
            </a:fld>
            <a:endParaRPr lang="en-US" dirty="0"/>
          </a:p>
        </p:txBody>
      </p:sp>
      <p:sp>
        <p:nvSpPr>
          <p:cNvPr id="7" name="Rectangle 6"/>
          <p:cNvSpPr/>
          <p:nvPr/>
        </p:nvSpPr>
        <p:spPr>
          <a:xfrm>
            <a:off x="890623" y="2830842"/>
            <a:ext cx="8045078" cy="165796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a:spLocks noChangeArrowheads="1"/>
          </p:cNvSpPr>
          <p:nvPr/>
        </p:nvSpPr>
        <p:spPr bwMode="auto">
          <a:xfrm>
            <a:off x="1047970" y="2830842"/>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a:t>
            </a:r>
            <a:endParaRPr lang="en-US" sz="2000" dirty="0"/>
          </a:p>
        </p:txBody>
      </p:sp>
      <p:sp>
        <p:nvSpPr>
          <p:cNvPr id="10" name="TextBox 9"/>
          <p:cNvSpPr txBox="1">
            <a:spLocks noChangeArrowheads="1"/>
          </p:cNvSpPr>
          <p:nvPr/>
        </p:nvSpPr>
        <p:spPr bwMode="auto">
          <a:xfrm>
            <a:off x="969296" y="3165366"/>
            <a:ext cx="7985558"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100 shares × $35) …………………………………..    </a:t>
            </a:r>
            <a:r>
              <a:rPr lang="en-US" sz="2000" b="1" dirty="0">
                <a:latin typeface="Calibri" pitchFamily="34" charset="0"/>
              </a:rPr>
              <a:t>3,500</a:t>
            </a:r>
          </a:p>
          <a:p>
            <a:r>
              <a:rPr lang="en-US" sz="2000" b="1" dirty="0">
                <a:latin typeface="Calibri" pitchFamily="34" charset="0"/>
              </a:rPr>
              <a:t>     Treasury Stock </a:t>
            </a:r>
            <a:r>
              <a:rPr lang="en-US" sz="2000" dirty="0">
                <a:latin typeface="Calibri" pitchFamily="34" charset="0"/>
              </a:rPr>
              <a:t>(= 100 shares × $30) ……………….                           </a:t>
            </a:r>
            <a:r>
              <a:rPr lang="en-US" sz="2000" b="1" dirty="0">
                <a:latin typeface="Calibri" pitchFamily="34" charset="0"/>
              </a:rPr>
              <a:t>3,000</a:t>
            </a:r>
          </a:p>
          <a:p>
            <a:r>
              <a:rPr lang="en-US" sz="2000" b="1" dirty="0">
                <a:latin typeface="Calibri" pitchFamily="34" charset="0"/>
              </a:rPr>
              <a:t>     Additional Paid-in Capital </a:t>
            </a:r>
            <a:r>
              <a:rPr lang="en-US" sz="2000" dirty="0">
                <a:latin typeface="Calibri" pitchFamily="34" charset="0"/>
              </a:rPr>
              <a:t>(= 100 shares × $5)…                              </a:t>
            </a:r>
            <a:r>
              <a:rPr lang="en-US" sz="2000" b="1" dirty="0">
                <a:latin typeface="Calibri" pitchFamily="34" charset="0"/>
              </a:rPr>
              <a:t>500</a:t>
            </a:r>
            <a:r>
              <a:rPr lang="en-US" sz="2000" dirty="0">
                <a:latin typeface="Calibri" pitchFamily="34" charset="0"/>
              </a:rPr>
              <a:t>	</a:t>
            </a:r>
          </a:p>
          <a:p>
            <a:r>
              <a:rPr lang="en-US" sz="2000" b="1" dirty="0">
                <a:latin typeface="Calibri" pitchFamily="34" charset="0"/>
              </a:rPr>
              <a:t>  </a:t>
            </a:r>
            <a:r>
              <a:rPr lang="en-US" sz="2000" i="1" dirty="0">
                <a:latin typeface="Calibri" pitchFamily="34" charset="0"/>
              </a:rPr>
              <a:t>   (Resell treasury stock above cost)	</a:t>
            </a:r>
            <a:r>
              <a:rPr lang="en-US" sz="2000" b="1" dirty="0">
                <a:latin typeface="Calibri" pitchFamily="34" charset="0"/>
              </a:rPr>
              <a:t>							</a:t>
            </a:r>
            <a:endParaRPr lang="en-US" sz="2000" b="1" u="sng" dirty="0"/>
          </a:p>
        </p:txBody>
      </p:sp>
      <p:cxnSp>
        <p:nvCxnSpPr>
          <p:cNvPr id="11" name="Straight Connector 10"/>
          <p:cNvCxnSpPr/>
          <p:nvPr/>
        </p:nvCxnSpPr>
        <p:spPr>
          <a:xfrm>
            <a:off x="6394729" y="3173263"/>
            <a:ext cx="60956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622032" y="3173263"/>
            <a:ext cx="71944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37748" y="1280160"/>
            <a:ext cx="7955280" cy="1384995"/>
          </a:xfrm>
          <a:prstGeom prst="rect">
            <a:avLst/>
          </a:prstGeom>
          <a:noFill/>
        </p:spPr>
        <p:txBody>
          <a:bodyPr wrap="square" rtlCol="0">
            <a:spAutoFit/>
          </a:bodyPr>
          <a:lstStyle/>
          <a:p>
            <a:r>
              <a:rPr lang="en-US" sz="2800" dirty="0"/>
              <a:t>Canadian Falcon resells the 100 shares of treasury stock for $35. Recall that these shares originally were purchased for $30 per share.</a:t>
            </a:r>
          </a:p>
        </p:txBody>
      </p:sp>
      <p:sp>
        <p:nvSpPr>
          <p:cNvPr id="13" name="TextBox 12"/>
          <p:cNvSpPr txBox="1"/>
          <p:nvPr/>
        </p:nvSpPr>
        <p:spPr>
          <a:xfrm>
            <a:off x="928130" y="4625764"/>
            <a:ext cx="7955280" cy="1692771"/>
          </a:xfrm>
          <a:prstGeom prst="rect">
            <a:avLst/>
          </a:prstGeom>
          <a:noFill/>
        </p:spPr>
        <p:txBody>
          <a:bodyPr wrap="square" rtlCol="0">
            <a:spAutoFit/>
          </a:bodyPr>
          <a:lstStyle/>
          <a:p>
            <a:r>
              <a:rPr lang="en-US" sz="2600" dirty="0"/>
              <a:t>When we resell the treasury shares at $35, we must reduce the Treasury Stock account at the same $30 per share. We record the $500 difference (= 100 shares × $5 per share) as a credit to Additional Paid-in Capital. </a:t>
            </a:r>
          </a:p>
        </p:txBody>
      </p:sp>
    </p:spTree>
    <p:extLst>
      <p:ext uri="{BB962C8B-B14F-4D97-AF65-F5344CB8AC3E}">
        <p14:creationId xmlns:p14="http://schemas.microsoft.com/office/powerpoint/2010/main" val="379483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Stockholders’ Equity before and after Sale of Treasury Stock</a:t>
            </a:r>
          </a:p>
        </p:txBody>
      </p:sp>
      <p:sp>
        <p:nvSpPr>
          <p:cNvPr id="6" name="Content Placeholder 5"/>
          <p:cNvSpPr>
            <a:spLocks noGrp="1"/>
          </p:cNvSpPr>
          <p:nvPr>
            <p:ph sz="quarter" idx="13"/>
          </p:nvPr>
        </p:nvSpPr>
        <p:spPr/>
        <p:txBody>
          <a:bodyPr/>
          <a:lstStyle/>
          <a:p>
            <a:r>
              <a:rPr lang="en-US" dirty="0"/>
              <a:t>Illustration 10–12</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39</a:t>
            </a:fld>
            <a:endParaRPr lang="en-US" dirty="0"/>
          </a:p>
        </p:txBody>
      </p:sp>
      <p:sp>
        <p:nvSpPr>
          <p:cNvPr id="10" name="Rectangle 9"/>
          <p:cNvSpPr/>
          <p:nvPr/>
        </p:nvSpPr>
        <p:spPr>
          <a:xfrm>
            <a:off x="934279" y="2859639"/>
            <a:ext cx="8075857" cy="3612163"/>
          </a:xfrm>
          <a:prstGeom prst="rect">
            <a:avLst/>
          </a:prstGeom>
          <a:solidFill>
            <a:srgbClr val="EBE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 Same Side Corner Rectangle 10"/>
          <p:cNvSpPr/>
          <p:nvPr/>
        </p:nvSpPr>
        <p:spPr>
          <a:xfrm>
            <a:off x="934280" y="2366583"/>
            <a:ext cx="8075857" cy="681196"/>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2" name="TextBox 11"/>
          <p:cNvSpPr txBox="1"/>
          <p:nvPr/>
        </p:nvSpPr>
        <p:spPr>
          <a:xfrm>
            <a:off x="1428501" y="2376136"/>
            <a:ext cx="6564656" cy="923330"/>
          </a:xfrm>
          <a:prstGeom prst="rect">
            <a:avLst/>
          </a:prstGeom>
          <a:noFill/>
        </p:spPr>
        <p:txBody>
          <a:bodyPr wrap="square" rtlCol="0">
            <a:spAutoFit/>
          </a:bodyPr>
          <a:lstStyle/>
          <a:p>
            <a:pPr algn="ctr"/>
            <a:r>
              <a:rPr lang="en-US" b="1" dirty="0">
                <a:solidFill>
                  <a:schemeClr val="bg1"/>
                </a:solidFill>
              </a:rPr>
              <a:t>CANADIAN FALCON</a:t>
            </a:r>
          </a:p>
          <a:p>
            <a:pPr algn="ctr"/>
            <a:r>
              <a:rPr lang="en-US" b="1" dirty="0">
                <a:solidFill>
                  <a:schemeClr val="bg1"/>
                </a:solidFill>
              </a:rPr>
              <a:t>Balance Sheet (partial)</a:t>
            </a:r>
          </a:p>
          <a:p>
            <a:pPr algn="ctr"/>
            <a:r>
              <a:rPr lang="en-US" dirty="0">
                <a:solidFill>
                  <a:schemeClr val="bg1"/>
                </a:solidFill>
              </a:rPr>
              <a:t>	</a:t>
            </a:r>
          </a:p>
        </p:txBody>
      </p:sp>
      <p:sp>
        <p:nvSpPr>
          <p:cNvPr id="13" name="TextBox 12"/>
          <p:cNvSpPr txBox="1"/>
          <p:nvPr/>
        </p:nvSpPr>
        <p:spPr>
          <a:xfrm>
            <a:off x="1062580" y="3147837"/>
            <a:ext cx="7947555" cy="3447098"/>
          </a:xfrm>
          <a:prstGeom prst="rect">
            <a:avLst/>
          </a:prstGeom>
          <a:noFill/>
        </p:spPr>
        <p:txBody>
          <a:bodyPr wrap="square" rtlCol="0">
            <a:spAutoFit/>
          </a:bodyPr>
          <a:lstStyle/>
          <a:p>
            <a:pPr>
              <a:tabLst>
                <a:tab pos="5830888" algn="r"/>
              </a:tabLst>
            </a:pPr>
            <a:r>
              <a:rPr lang="en-US" dirty="0">
                <a:solidFill>
                  <a:srgbClr val="221E1F"/>
                </a:solidFill>
              </a:rPr>
              <a:t>Stockholders’ equity:		</a:t>
            </a:r>
          </a:p>
          <a:p>
            <a:pPr>
              <a:spcBef>
                <a:spcPts val="600"/>
              </a:spcBef>
              <a:tabLst>
                <a:tab pos="5830888" algn="r"/>
              </a:tabLst>
            </a:pPr>
            <a:r>
              <a:rPr lang="en-US" dirty="0">
                <a:solidFill>
                  <a:srgbClr val="221E1F"/>
                </a:solidFill>
              </a:rPr>
              <a:t>Preferred stock, $30 par value; 100,000 shares authorized;</a:t>
            </a:r>
          </a:p>
          <a:p>
            <a:pPr>
              <a:tabLst>
                <a:tab pos="5830888" algn="r"/>
              </a:tabLst>
            </a:pPr>
            <a:r>
              <a:rPr lang="en-US" dirty="0">
                <a:solidFill>
                  <a:srgbClr val="221E1F"/>
                </a:solidFill>
              </a:rPr>
              <a:t>1,000 shares issued and outstanding                                             $  30,000      $30,000</a:t>
            </a:r>
          </a:p>
          <a:p>
            <a:pPr>
              <a:spcBef>
                <a:spcPts val="600"/>
              </a:spcBef>
              <a:tabLst>
                <a:tab pos="5830888" algn="r"/>
              </a:tabLst>
            </a:pPr>
            <a:r>
              <a:rPr lang="en-US" dirty="0">
                <a:solidFill>
                  <a:srgbClr val="221E1F"/>
                </a:solidFill>
              </a:rPr>
              <a:t>Common stock, $0.01 par value; 1 million shares authorized;</a:t>
            </a:r>
          </a:p>
          <a:p>
            <a:pPr>
              <a:tabLst>
                <a:tab pos="5830888" algn="r"/>
              </a:tabLst>
            </a:pPr>
            <a:r>
              <a:rPr lang="en-US" dirty="0">
                <a:solidFill>
                  <a:srgbClr val="221E1F"/>
                </a:solidFill>
              </a:rPr>
              <a:t>1,000 shares issued and 900 shares outstanding                                    10                 10</a:t>
            </a:r>
          </a:p>
          <a:p>
            <a:pPr>
              <a:spcBef>
                <a:spcPts val="600"/>
              </a:spcBef>
              <a:tabLst>
                <a:tab pos="5830888" algn="r"/>
              </a:tabLst>
            </a:pPr>
            <a:r>
              <a:rPr lang="en-US" b="1" dirty="0">
                <a:solidFill>
                  <a:srgbClr val="008000"/>
                </a:solidFill>
              </a:rPr>
              <a:t>Additional paid-in capital                                                                    39,990 </a:t>
            </a:r>
          </a:p>
          <a:p>
            <a:pPr>
              <a:spcBef>
                <a:spcPts val="600"/>
              </a:spcBef>
              <a:tabLst>
                <a:tab pos="5830888" algn="r"/>
              </a:tabLst>
            </a:pPr>
            <a:r>
              <a:rPr lang="en-US" dirty="0">
                <a:solidFill>
                  <a:srgbClr val="221E1F"/>
                </a:solidFill>
              </a:rPr>
              <a:t>Total paid-in capital                                                                               70,000         70,500</a:t>
            </a:r>
          </a:p>
          <a:p>
            <a:pPr>
              <a:tabLst>
                <a:tab pos="5830888" algn="r"/>
              </a:tabLst>
            </a:pPr>
            <a:r>
              <a:rPr lang="en-US" dirty="0">
                <a:solidFill>
                  <a:srgbClr val="221E1F"/>
                </a:solidFill>
              </a:rPr>
              <a:t>Retained earnings                                                                                  30,000         30,000</a:t>
            </a:r>
          </a:p>
          <a:p>
            <a:pPr>
              <a:tabLst>
                <a:tab pos="5830888" algn="r"/>
              </a:tabLst>
            </a:pPr>
            <a:r>
              <a:rPr lang="en-US" b="1" dirty="0">
                <a:solidFill>
                  <a:srgbClr val="008000"/>
                </a:solidFill>
              </a:rPr>
              <a:t>Treasury stock, 100 shares                                                                   (3,000)  </a:t>
            </a:r>
          </a:p>
          <a:p>
            <a:pPr>
              <a:tabLst>
                <a:tab pos="5830888" algn="r"/>
              </a:tabLst>
            </a:pPr>
            <a:r>
              <a:rPr lang="en-US" dirty="0">
                <a:solidFill>
                  <a:srgbClr val="008000"/>
                </a:solidFill>
              </a:rPr>
              <a:t>      </a:t>
            </a:r>
            <a:r>
              <a:rPr lang="en-US" dirty="0">
                <a:solidFill>
                  <a:srgbClr val="221E1F"/>
                </a:solidFill>
              </a:rPr>
              <a:t>Total stockholders’ equity                                                            $97,000     $100,500                                             </a:t>
            </a:r>
            <a:r>
              <a:rPr lang="en-US" b="1" dirty="0">
                <a:solidFill>
                  <a:srgbClr val="221E1F"/>
                </a:solidFill>
              </a:rPr>
              <a:t>		</a:t>
            </a:r>
          </a:p>
        </p:txBody>
      </p:sp>
      <p:cxnSp>
        <p:nvCxnSpPr>
          <p:cNvPr id="14" name="Straight Connector 13"/>
          <p:cNvCxnSpPr/>
          <p:nvPr/>
        </p:nvCxnSpPr>
        <p:spPr>
          <a:xfrm>
            <a:off x="6918500" y="5084918"/>
            <a:ext cx="90751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45906" y="5084918"/>
            <a:ext cx="90751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970941" y="3147837"/>
            <a:ext cx="2020751" cy="369332"/>
          </a:xfrm>
          <a:prstGeom prst="rect">
            <a:avLst/>
          </a:prstGeom>
          <a:noFill/>
        </p:spPr>
        <p:txBody>
          <a:bodyPr wrap="square" rtlCol="0">
            <a:spAutoFit/>
          </a:bodyPr>
          <a:lstStyle/>
          <a:p>
            <a:r>
              <a:rPr lang="en-US" b="1" dirty="0"/>
              <a:t>Before         After</a:t>
            </a:r>
          </a:p>
        </p:txBody>
      </p:sp>
      <p:cxnSp>
        <p:nvCxnSpPr>
          <p:cNvPr id="18" name="Straight Connector 17"/>
          <p:cNvCxnSpPr/>
          <p:nvPr/>
        </p:nvCxnSpPr>
        <p:spPr>
          <a:xfrm>
            <a:off x="6867193" y="347323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990712" y="3473238"/>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945994" y="5966415"/>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8020353" y="5966415"/>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964300" y="6239029"/>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8028827" y="6239029"/>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968068" y="6296859"/>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032595" y="6287027"/>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58687" y="4761752"/>
            <a:ext cx="912122" cy="369332"/>
          </a:xfrm>
          <a:prstGeom prst="rect">
            <a:avLst/>
          </a:prstGeom>
          <a:noFill/>
        </p:spPr>
        <p:txBody>
          <a:bodyPr wrap="square" rtlCol="0">
            <a:spAutoFit/>
          </a:bodyPr>
          <a:lstStyle/>
          <a:p>
            <a:r>
              <a:rPr lang="en-US" b="1" dirty="0">
                <a:solidFill>
                  <a:srgbClr val="008000"/>
                </a:solidFill>
              </a:rPr>
              <a:t> 40,490</a:t>
            </a:r>
            <a:endParaRPr lang="en-US" dirty="0"/>
          </a:p>
        </p:txBody>
      </p:sp>
      <p:sp>
        <p:nvSpPr>
          <p:cNvPr id="5" name="TextBox 4"/>
          <p:cNvSpPr txBox="1"/>
          <p:nvPr/>
        </p:nvSpPr>
        <p:spPr>
          <a:xfrm>
            <a:off x="8612231" y="5635506"/>
            <a:ext cx="397906" cy="369332"/>
          </a:xfrm>
          <a:prstGeom prst="rect">
            <a:avLst/>
          </a:prstGeom>
          <a:noFill/>
        </p:spPr>
        <p:txBody>
          <a:bodyPr wrap="square" rtlCol="0">
            <a:spAutoFit/>
          </a:bodyPr>
          <a:lstStyle/>
          <a:p>
            <a:r>
              <a:rPr lang="en-US" b="1" dirty="0">
                <a:solidFill>
                  <a:srgbClr val="008000"/>
                </a:solidFill>
              </a:rPr>
              <a:t>0</a:t>
            </a:r>
            <a:endParaRPr lang="en-US" dirty="0"/>
          </a:p>
        </p:txBody>
      </p:sp>
    </p:spTree>
    <p:extLst>
      <p:ext uri="{BB962C8B-B14F-4D97-AF65-F5344CB8AC3E}">
        <p14:creationId xmlns:p14="http://schemas.microsoft.com/office/powerpoint/2010/main" val="26205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LO10–1</a:t>
            </a:r>
            <a:r>
              <a:rPr lang="en-US" dirty="0"/>
              <a:t>	Identify the advantages and disadvantages of the corporate form of ownership.</a:t>
            </a:r>
          </a:p>
        </p:txBody>
      </p:sp>
      <p:sp>
        <p:nvSpPr>
          <p:cNvPr id="4" name="Title 3"/>
          <p:cNvSpPr>
            <a:spLocks noGrp="1"/>
          </p:cNvSpPr>
          <p:nvPr>
            <p:ph type="title"/>
          </p:nvPr>
        </p:nvSpPr>
        <p:spPr/>
        <p:txBody>
          <a:bodyPr/>
          <a:lstStyle/>
          <a:p>
            <a:r>
              <a:rPr lang="en-US" dirty="0"/>
              <a:t>Learning Objective 1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4</a:t>
            </a:fld>
            <a:endParaRPr lang="en-US" dirty="0"/>
          </a:p>
        </p:txBody>
      </p:sp>
    </p:spTree>
    <p:extLst>
      <p:ext uri="{BB962C8B-B14F-4D97-AF65-F5344CB8AC3E}">
        <p14:creationId xmlns:p14="http://schemas.microsoft.com/office/powerpoint/2010/main" val="1992152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Resale of Treasury Stock (below cost)</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40</a:t>
            </a:fld>
            <a:endParaRPr lang="en-US" dirty="0"/>
          </a:p>
        </p:txBody>
      </p:sp>
      <p:sp>
        <p:nvSpPr>
          <p:cNvPr id="9" name="Rectangle 8"/>
          <p:cNvSpPr/>
          <p:nvPr/>
        </p:nvSpPr>
        <p:spPr>
          <a:xfrm>
            <a:off x="768653" y="3111041"/>
            <a:ext cx="8045078" cy="17322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a:spLocks noChangeArrowheads="1"/>
          </p:cNvSpPr>
          <p:nvPr/>
        </p:nvSpPr>
        <p:spPr bwMode="auto">
          <a:xfrm>
            <a:off x="926000" y="3111042"/>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a:t>
            </a:r>
            <a:endParaRPr lang="en-US" sz="2000" dirty="0"/>
          </a:p>
        </p:txBody>
      </p:sp>
      <p:sp>
        <p:nvSpPr>
          <p:cNvPr id="11" name="TextBox 10"/>
          <p:cNvSpPr txBox="1">
            <a:spLocks noChangeArrowheads="1"/>
          </p:cNvSpPr>
          <p:nvPr/>
        </p:nvSpPr>
        <p:spPr bwMode="auto">
          <a:xfrm>
            <a:off x="793635" y="3406238"/>
            <a:ext cx="8039249"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100 × $25) ……………………………………………      </a:t>
            </a:r>
            <a:r>
              <a:rPr lang="en-US" sz="2000" b="1" dirty="0">
                <a:latin typeface="Calibri" pitchFamily="34" charset="0"/>
              </a:rPr>
              <a:t>2,500</a:t>
            </a:r>
          </a:p>
          <a:p>
            <a:r>
              <a:rPr lang="en-US" sz="2000" b="1" dirty="0">
                <a:latin typeface="Calibri" pitchFamily="34" charset="0"/>
              </a:rPr>
              <a:t>Additional Paid-in Capital </a:t>
            </a:r>
            <a:r>
              <a:rPr lang="en-US" sz="2000" dirty="0">
                <a:latin typeface="Calibri" pitchFamily="34" charset="0"/>
              </a:rPr>
              <a:t>(= 100 × $5) …………….         </a:t>
            </a:r>
            <a:r>
              <a:rPr lang="en-US" sz="2000" b="1" dirty="0">
                <a:latin typeface="Calibri" pitchFamily="34" charset="0"/>
              </a:rPr>
              <a:t>500</a:t>
            </a:r>
          </a:p>
          <a:p>
            <a:r>
              <a:rPr lang="en-US" sz="2000" b="1" dirty="0">
                <a:latin typeface="Calibri" pitchFamily="34" charset="0"/>
              </a:rPr>
              <a:t>     Treasury Stock </a:t>
            </a:r>
            <a:r>
              <a:rPr lang="en-US" sz="2000" dirty="0">
                <a:latin typeface="Calibri" pitchFamily="34" charset="0"/>
              </a:rPr>
              <a:t>(= 100 × $30) ………………………..                            </a:t>
            </a:r>
            <a:r>
              <a:rPr lang="en-US" sz="2000" b="1" dirty="0">
                <a:latin typeface="Calibri" pitchFamily="34" charset="0"/>
              </a:rPr>
              <a:t>3,000</a:t>
            </a:r>
          </a:p>
          <a:p>
            <a:r>
              <a:rPr lang="en-US" sz="2000" i="1" dirty="0">
                <a:latin typeface="Calibri" pitchFamily="34" charset="0"/>
              </a:rPr>
              <a:t>     (Resell treasury stock below cost)	</a:t>
            </a:r>
            <a:r>
              <a:rPr lang="en-US" sz="2000" b="1" dirty="0">
                <a:latin typeface="Calibri" pitchFamily="34" charset="0"/>
              </a:rPr>
              <a:t>							</a:t>
            </a:r>
            <a:endParaRPr lang="en-US" sz="2000" b="1" u="sng" dirty="0"/>
          </a:p>
        </p:txBody>
      </p:sp>
      <p:cxnSp>
        <p:nvCxnSpPr>
          <p:cNvPr id="12" name="Straight Connector 11"/>
          <p:cNvCxnSpPr/>
          <p:nvPr/>
        </p:nvCxnSpPr>
        <p:spPr>
          <a:xfrm>
            <a:off x="6165031" y="3460166"/>
            <a:ext cx="61033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362413" y="3460166"/>
            <a:ext cx="71038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812788" y="1280160"/>
            <a:ext cx="7955280" cy="1815882"/>
          </a:xfrm>
          <a:prstGeom prst="rect">
            <a:avLst/>
          </a:prstGeom>
          <a:noFill/>
        </p:spPr>
        <p:txBody>
          <a:bodyPr wrap="square" rtlCol="0">
            <a:spAutoFit/>
          </a:bodyPr>
          <a:lstStyle/>
          <a:p>
            <a:r>
              <a:rPr lang="en-US" sz="2800" dirty="0"/>
              <a:t>Assume Canadian Falcon resells the 100 shares of treasury stock for only $25 rather than $35. Recall that these shares originally were purchased for $30 per share.</a:t>
            </a:r>
          </a:p>
        </p:txBody>
      </p:sp>
      <p:sp>
        <p:nvSpPr>
          <p:cNvPr id="14" name="TextBox 13"/>
          <p:cNvSpPr txBox="1"/>
          <p:nvPr/>
        </p:nvSpPr>
        <p:spPr>
          <a:xfrm>
            <a:off x="808289" y="4875102"/>
            <a:ext cx="7955280" cy="1569660"/>
          </a:xfrm>
          <a:prstGeom prst="rect">
            <a:avLst/>
          </a:prstGeom>
          <a:noFill/>
        </p:spPr>
        <p:txBody>
          <a:bodyPr wrap="square" rtlCol="0">
            <a:spAutoFit/>
          </a:bodyPr>
          <a:lstStyle/>
          <a:p>
            <a:r>
              <a:rPr lang="en-US" sz="2400" dirty="0"/>
              <a:t>When we resell the treasury shares for $25, we must reduce the Treasury Stock account at the same $30 per share. We record the $500 difference (= 100 shares × $5 per share) as a decrease to Additional Paid-in Capital. </a:t>
            </a:r>
          </a:p>
        </p:txBody>
      </p:sp>
    </p:spTree>
    <p:extLst>
      <p:ext uri="{BB962C8B-B14F-4D97-AF65-F5344CB8AC3E}">
        <p14:creationId xmlns:p14="http://schemas.microsoft.com/office/powerpoint/2010/main" val="388359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5"/>
            <a:ext cx="7955280" cy="4937760"/>
          </a:xfrm>
        </p:spPr>
        <p:txBody>
          <a:bodyPr>
            <a:normAutofit lnSpcReduction="10000"/>
          </a:bodyPr>
          <a:lstStyle/>
          <a:p>
            <a:pPr marL="0" indent="0">
              <a:buNone/>
            </a:pPr>
            <a:r>
              <a:rPr lang="en-US" dirty="0"/>
              <a:t>We include treasury stock in the stockholders’ equity section of the balance sheet as a reduction in stockholders’ equity (increases in treasury stock will decrease stockholders’ equity). </a:t>
            </a:r>
          </a:p>
          <a:p>
            <a:pPr marL="0" indent="0">
              <a:buNone/>
            </a:pPr>
            <a:r>
              <a:rPr lang="en-US" dirty="0"/>
              <a:t>When we resell treasury stock, the amount of the sale price above (below) the stock’s original purchase cost is reported as an increase (decrease) in additional paid-in capital.</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41</a:t>
            </a:fld>
            <a:endParaRPr lang="en-US" dirty="0"/>
          </a:p>
        </p:txBody>
      </p:sp>
    </p:spTree>
    <p:extLst>
      <p:ext uri="{BB962C8B-B14F-4D97-AF65-F5344CB8AC3E}">
        <p14:creationId xmlns:p14="http://schemas.microsoft.com/office/powerpoint/2010/main" val="1337626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dirty="0"/>
              <a:t>Treasury Stock:</a:t>
            </a:r>
          </a:p>
          <a:p>
            <a:pPr>
              <a:buAutoNum type="alphaLcPeriod"/>
            </a:pPr>
            <a:r>
              <a:rPr lang="en-US" dirty="0"/>
              <a:t>Normally has a credit balance.</a:t>
            </a:r>
          </a:p>
          <a:p>
            <a:pPr>
              <a:buAutoNum type="alphaLcPeriod"/>
            </a:pPr>
            <a:r>
              <a:rPr lang="en-US" dirty="0"/>
              <a:t>Decreases stockholders’ equity.</a:t>
            </a:r>
          </a:p>
          <a:p>
            <a:pPr>
              <a:buAutoNum type="alphaLcPeriod" startAt="3"/>
            </a:pPr>
            <a:r>
              <a:rPr lang="en-US" dirty="0"/>
              <a:t>Is recorded as an investment.</a:t>
            </a:r>
          </a:p>
          <a:p>
            <a:pPr>
              <a:buAutoNum type="alphaLcPeriod" startAt="3"/>
            </a:pPr>
            <a:r>
              <a:rPr lang="en-US" dirty="0"/>
              <a:t>Increases stockholders’ equity.</a:t>
            </a:r>
          </a:p>
        </p:txBody>
      </p:sp>
      <p:sp>
        <p:nvSpPr>
          <p:cNvPr id="4" name="Title 3"/>
          <p:cNvSpPr>
            <a:spLocks noGrp="1"/>
          </p:cNvSpPr>
          <p:nvPr>
            <p:ph type="title"/>
          </p:nvPr>
        </p:nvSpPr>
        <p:spPr>
          <a:xfrm>
            <a:off x="936943" y="402287"/>
            <a:ext cx="7922577" cy="799257"/>
          </a:xfrm>
        </p:spPr>
        <p:txBody>
          <a:bodyPr/>
          <a:lstStyle/>
          <a:p>
            <a:r>
              <a:rPr lang="en-US" dirty="0"/>
              <a:t>Concept Check 10–4</a:t>
            </a:r>
          </a:p>
        </p:txBody>
      </p:sp>
      <p:sp>
        <p:nvSpPr>
          <p:cNvPr id="6" name="Oval 5"/>
          <p:cNvSpPr/>
          <p:nvPr/>
        </p:nvSpPr>
        <p:spPr bwMode="auto">
          <a:xfrm>
            <a:off x="852272" y="2454378"/>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8" y="5314438"/>
            <a:ext cx="7374169" cy="954107"/>
          </a:xfrm>
          <a:prstGeom prst="rect">
            <a:avLst/>
          </a:prstGeom>
          <a:solidFill>
            <a:srgbClr val="FFFFD1"/>
          </a:solidFill>
          <a:ln w="6350">
            <a:solidFill>
              <a:schemeClr val="tx1"/>
            </a:solidFill>
          </a:ln>
        </p:spPr>
        <p:txBody>
          <a:bodyPr wrap="square" rtlCol="0">
            <a:spAutoFit/>
          </a:bodyPr>
          <a:lstStyle/>
          <a:p>
            <a:r>
              <a:rPr lang="en-US" sz="2800" dirty="0"/>
              <a:t>Treasury Stock is a contra equity account so it has a debit balance. It decreases stockholders’ equity.</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42</a:t>
            </a:fld>
            <a:endParaRPr lang="en-US" dirty="0"/>
          </a:p>
        </p:txBody>
      </p:sp>
    </p:spTree>
    <p:extLst>
      <p:ext uri="{BB962C8B-B14F-4D97-AF65-F5344CB8AC3E}">
        <p14:creationId xmlns:p14="http://schemas.microsoft.com/office/powerpoint/2010/main" val="9296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EARNED CAPITAL</a:t>
            </a:r>
          </a:p>
        </p:txBody>
      </p:sp>
      <p:sp>
        <p:nvSpPr>
          <p:cNvPr id="4" name="Title 3"/>
          <p:cNvSpPr>
            <a:spLocks noGrp="1"/>
          </p:cNvSpPr>
          <p:nvPr>
            <p:ph type="title"/>
          </p:nvPr>
        </p:nvSpPr>
        <p:spPr/>
        <p:txBody>
          <a:bodyPr/>
          <a:lstStyle/>
          <a:p>
            <a:r>
              <a:rPr lang="en-US" dirty="0"/>
              <a:t>PART B</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43</a:t>
            </a:fld>
            <a:endParaRPr lang="en-US" dirty="0"/>
          </a:p>
        </p:txBody>
      </p:sp>
    </p:spTree>
    <p:extLst>
      <p:ext uri="{BB962C8B-B14F-4D97-AF65-F5344CB8AC3E}">
        <p14:creationId xmlns:p14="http://schemas.microsoft.com/office/powerpoint/2010/main" val="3666930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09369" y="1442358"/>
            <a:ext cx="7409812" cy="2968582"/>
          </a:xfrm>
        </p:spPr>
        <p:txBody>
          <a:bodyPr/>
          <a:lstStyle/>
          <a:p>
            <a:pPr marL="1371600" indent="-1317625"/>
            <a:r>
              <a:rPr lang="en-US" b="1" dirty="0">
                <a:solidFill>
                  <a:srgbClr val="A5062D"/>
                </a:solidFill>
              </a:rPr>
              <a:t>LO10–5</a:t>
            </a:r>
            <a:r>
              <a:rPr lang="en-US" dirty="0"/>
              <a:t>	Describe retained earnings and record cash dividends.</a:t>
            </a:r>
          </a:p>
        </p:txBody>
      </p:sp>
      <p:sp>
        <p:nvSpPr>
          <p:cNvPr id="4" name="Title 3"/>
          <p:cNvSpPr>
            <a:spLocks noGrp="1"/>
          </p:cNvSpPr>
          <p:nvPr>
            <p:ph type="title"/>
          </p:nvPr>
        </p:nvSpPr>
        <p:spPr/>
        <p:txBody>
          <a:bodyPr/>
          <a:lstStyle/>
          <a:p>
            <a:r>
              <a:rPr lang="en-US" dirty="0"/>
              <a:t>Learning Objective 5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10-44</a:t>
            </a:r>
          </a:p>
        </p:txBody>
      </p:sp>
    </p:spTree>
    <p:extLst>
      <p:ext uri="{BB962C8B-B14F-4D97-AF65-F5344CB8AC3E}">
        <p14:creationId xmlns:p14="http://schemas.microsoft.com/office/powerpoint/2010/main" val="3456642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Retained Earnings</a:t>
            </a:r>
          </a:p>
        </p:txBody>
      </p:sp>
      <p:sp>
        <p:nvSpPr>
          <p:cNvPr id="3" name="Content Placeholder 2"/>
          <p:cNvSpPr>
            <a:spLocks noGrp="1"/>
          </p:cNvSpPr>
          <p:nvPr>
            <p:ph idx="1"/>
          </p:nvPr>
        </p:nvSpPr>
        <p:spPr/>
        <p:txBody>
          <a:bodyPr>
            <a:normAutofit/>
          </a:bodyPr>
          <a:lstStyle/>
          <a:p>
            <a:r>
              <a:rPr lang="en-US" sz="3600" dirty="0"/>
              <a:t>Earnings retained in the corporation and not paid out as dividends</a:t>
            </a:r>
          </a:p>
          <a:p>
            <a:r>
              <a:rPr lang="en-US" sz="3600" dirty="0"/>
              <a:t>Equals all net income less all dividends, since the company began operations</a:t>
            </a:r>
          </a:p>
          <a:p>
            <a:r>
              <a:rPr lang="en-US" sz="3600" dirty="0"/>
              <a:t>Has a normal credit balance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45</a:t>
            </a:fld>
            <a:endParaRPr lang="en-US" dirty="0"/>
          </a:p>
        </p:txBody>
      </p:sp>
    </p:spTree>
    <p:extLst>
      <p:ext uri="{BB962C8B-B14F-4D97-AF65-F5344CB8AC3E}">
        <p14:creationId xmlns:p14="http://schemas.microsoft.com/office/powerpoint/2010/main" val="19408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950495"/>
            <a:ext cx="8229600" cy="1143000"/>
          </a:xfrm>
        </p:spPr>
        <p:txBody>
          <a:bodyPr/>
          <a:lstStyle/>
          <a:p>
            <a:pPr>
              <a:lnSpc>
                <a:spcPct val="90000"/>
              </a:lnSpc>
            </a:pPr>
            <a:r>
              <a:rPr lang="en-US" dirty="0"/>
              <a:t>Retained Earnings over a Four-Year Period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46</a:t>
            </a:fld>
            <a:endParaRPr lang="en-US" dirty="0"/>
          </a:p>
        </p:txBody>
      </p:sp>
      <p:sp>
        <p:nvSpPr>
          <p:cNvPr id="7" name="Content Placeholder 5"/>
          <p:cNvSpPr>
            <a:spLocks noGrp="1"/>
          </p:cNvSpPr>
          <p:nvPr>
            <p:ph sz="quarter" idx="4294967295"/>
          </p:nvPr>
        </p:nvSpPr>
        <p:spPr>
          <a:xfrm>
            <a:off x="867421" y="423706"/>
            <a:ext cx="4906962" cy="403234"/>
          </a:xfrm>
          <a:prstGeom prst="rect">
            <a:avLst/>
          </a:prstGeom>
        </p:spPr>
        <p:txBody>
          <a:bodyPr/>
          <a:lstStyle/>
          <a:p>
            <a:pPr marL="0" indent="0">
              <a:buNone/>
            </a:pPr>
            <a:r>
              <a:rPr lang="en-US" dirty="0"/>
              <a:t>Illustration 10–13</a:t>
            </a:r>
          </a:p>
        </p:txBody>
      </p:sp>
      <p:sp>
        <p:nvSpPr>
          <p:cNvPr id="8" name="Rounded Rectangle 7"/>
          <p:cNvSpPr/>
          <p:nvPr/>
        </p:nvSpPr>
        <p:spPr>
          <a:xfrm>
            <a:off x="812788" y="2664543"/>
            <a:ext cx="8045078" cy="2192592"/>
          </a:xfrm>
          <a:prstGeom prst="roundRect">
            <a:avLst>
              <a:gd name="adj" fmla="val 0"/>
            </a:avLst>
          </a:prstGeom>
          <a:solidFill>
            <a:srgbClr val="FEFDD7">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2848901" y="2733783"/>
            <a:ext cx="1580861" cy="584775"/>
          </a:xfrm>
          <a:prstGeom prst="rect">
            <a:avLst/>
          </a:prstGeom>
          <a:noFill/>
        </p:spPr>
        <p:txBody>
          <a:bodyPr wrap="square" rtlCol="0">
            <a:spAutoFit/>
          </a:bodyPr>
          <a:lstStyle/>
          <a:p>
            <a:pPr algn="ctr">
              <a:lnSpc>
                <a:spcPct val="80000"/>
              </a:lnSpc>
            </a:pPr>
            <a:r>
              <a:rPr lang="en-US" sz="2000" b="1" dirty="0"/>
              <a:t>Net Income</a:t>
            </a:r>
          </a:p>
          <a:p>
            <a:pPr algn="ctr">
              <a:lnSpc>
                <a:spcPct val="80000"/>
              </a:lnSpc>
            </a:pPr>
            <a:r>
              <a:rPr lang="en-US" sz="2000" b="1" dirty="0"/>
              <a:t>(Net Loss)</a:t>
            </a:r>
          </a:p>
        </p:txBody>
      </p:sp>
      <p:sp>
        <p:nvSpPr>
          <p:cNvPr id="9" name="TextBox 8"/>
          <p:cNvSpPr txBox="1"/>
          <p:nvPr/>
        </p:nvSpPr>
        <p:spPr>
          <a:xfrm>
            <a:off x="4922007" y="2974948"/>
            <a:ext cx="1580861" cy="344710"/>
          </a:xfrm>
          <a:prstGeom prst="rect">
            <a:avLst/>
          </a:prstGeom>
          <a:noFill/>
        </p:spPr>
        <p:txBody>
          <a:bodyPr wrap="square" rtlCol="0">
            <a:spAutoFit/>
          </a:bodyPr>
          <a:lstStyle/>
          <a:p>
            <a:pPr>
              <a:lnSpc>
                <a:spcPct val="80000"/>
              </a:lnSpc>
            </a:pPr>
            <a:r>
              <a:rPr lang="en-US" sz="2000" b="1" dirty="0"/>
              <a:t>Dividends</a:t>
            </a:r>
          </a:p>
        </p:txBody>
      </p:sp>
      <p:sp>
        <p:nvSpPr>
          <p:cNvPr id="10" name="TextBox 9"/>
          <p:cNvSpPr txBox="1"/>
          <p:nvPr/>
        </p:nvSpPr>
        <p:spPr>
          <a:xfrm>
            <a:off x="6535577" y="2733783"/>
            <a:ext cx="2090269" cy="584775"/>
          </a:xfrm>
          <a:prstGeom prst="rect">
            <a:avLst/>
          </a:prstGeom>
          <a:noFill/>
        </p:spPr>
        <p:txBody>
          <a:bodyPr wrap="square" rtlCol="0">
            <a:spAutoFit/>
          </a:bodyPr>
          <a:lstStyle/>
          <a:p>
            <a:pPr algn="ctr">
              <a:lnSpc>
                <a:spcPct val="80000"/>
              </a:lnSpc>
            </a:pPr>
            <a:r>
              <a:rPr lang="en-US" sz="2000" b="1" dirty="0"/>
              <a:t>Balance in </a:t>
            </a:r>
          </a:p>
          <a:p>
            <a:pPr algn="ctr">
              <a:lnSpc>
                <a:spcPct val="80000"/>
              </a:lnSpc>
            </a:pPr>
            <a:r>
              <a:rPr lang="en-US" sz="2000" b="1" dirty="0"/>
              <a:t>Retained Earnings</a:t>
            </a:r>
          </a:p>
        </p:txBody>
      </p:sp>
      <p:sp>
        <p:nvSpPr>
          <p:cNvPr id="11" name="TextBox 10"/>
          <p:cNvSpPr txBox="1"/>
          <p:nvPr/>
        </p:nvSpPr>
        <p:spPr>
          <a:xfrm>
            <a:off x="999861" y="3409321"/>
            <a:ext cx="7858005" cy="1323439"/>
          </a:xfrm>
          <a:prstGeom prst="rect">
            <a:avLst/>
          </a:prstGeom>
          <a:noFill/>
        </p:spPr>
        <p:txBody>
          <a:bodyPr wrap="square" rtlCol="0">
            <a:spAutoFit/>
          </a:bodyPr>
          <a:lstStyle/>
          <a:p>
            <a:r>
              <a:rPr lang="en-US" sz="2000" b="1" dirty="0"/>
              <a:t>Year 1                          </a:t>
            </a:r>
            <a:r>
              <a:rPr lang="en-US" sz="2000" dirty="0"/>
              <a:t>$(1,000)                   $       0                      $(1,000)</a:t>
            </a:r>
          </a:p>
          <a:p>
            <a:r>
              <a:rPr lang="en-US" sz="2000" b="1" dirty="0"/>
              <a:t>Year 2                              </a:t>
            </a:r>
            <a:r>
              <a:rPr lang="en-US" sz="2000" dirty="0"/>
              <a:t>3,000                             0                          2,000</a:t>
            </a:r>
          </a:p>
          <a:p>
            <a:r>
              <a:rPr lang="en-US" sz="2000" b="1" dirty="0"/>
              <a:t>Year 3                          </a:t>
            </a:r>
            <a:r>
              <a:rPr lang="en-US" sz="2000" dirty="0"/>
              <a:t>    4,000                     1,000                          5,000</a:t>
            </a:r>
          </a:p>
          <a:p>
            <a:r>
              <a:rPr lang="en-US" sz="2000" b="1" dirty="0"/>
              <a:t>Year 4                          </a:t>
            </a:r>
            <a:r>
              <a:rPr lang="en-US" sz="2000" dirty="0"/>
              <a:t>  10,000                     3,000                        12,000</a:t>
            </a:r>
          </a:p>
        </p:txBody>
      </p:sp>
      <p:cxnSp>
        <p:nvCxnSpPr>
          <p:cNvPr id="13" name="Straight Connector 12"/>
          <p:cNvCxnSpPr/>
          <p:nvPr/>
        </p:nvCxnSpPr>
        <p:spPr>
          <a:xfrm>
            <a:off x="3031645" y="3351589"/>
            <a:ext cx="12589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960669" y="3351589"/>
            <a:ext cx="1138540" cy="425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560588" y="3355845"/>
            <a:ext cx="20635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808290" y="5012750"/>
            <a:ext cx="791719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balance of Retained Earnings equals </a:t>
            </a:r>
            <a:r>
              <a:rPr lang="en-US" sz="2400" b="1" dirty="0"/>
              <a:t>all net income minus all dividends</a:t>
            </a:r>
            <a:r>
              <a:rPr lang="en-US" sz="2400" dirty="0"/>
              <a:t> to date over the life of the company.</a:t>
            </a:r>
          </a:p>
          <a:p>
            <a:pPr marL="342900" indent="-342900">
              <a:buFont typeface="Arial" panose="020B0604020202020204" pitchFamily="34" charset="0"/>
              <a:buChar char="•"/>
            </a:pPr>
            <a:r>
              <a:rPr lang="en-US" sz="2400" dirty="0"/>
              <a:t>In Year 1, the company shows an </a:t>
            </a:r>
            <a:r>
              <a:rPr lang="en-US" sz="2400" b="1" dirty="0"/>
              <a:t>accumulated deficit.</a:t>
            </a:r>
          </a:p>
        </p:txBody>
      </p:sp>
      <p:sp>
        <p:nvSpPr>
          <p:cNvPr id="6" name="Rounded Rectangle 5"/>
          <p:cNvSpPr/>
          <p:nvPr/>
        </p:nvSpPr>
        <p:spPr>
          <a:xfrm>
            <a:off x="3110523" y="3409321"/>
            <a:ext cx="2876062" cy="381141"/>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ight Arrow 11"/>
          <p:cNvSpPr/>
          <p:nvPr/>
        </p:nvSpPr>
        <p:spPr>
          <a:xfrm>
            <a:off x="6000353" y="3517557"/>
            <a:ext cx="556964" cy="14828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ounded Rectangle 19"/>
          <p:cNvSpPr/>
          <p:nvPr/>
        </p:nvSpPr>
        <p:spPr>
          <a:xfrm>
            <a:off x="3114639" y="3413576"/>
            <a:ext cx="2876062" cy="649759"/>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ight Arrow 22"/>
          <p:cNvSpPr/>
          <p:nvPr/>
        </p:nvSpPr>
        <p:spPr>
          <a:xfrm>
            <a:off x="5994817" y="3818238"/>
            <a:ext cx="556964" cy="14828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100871" y="3413576"/>
            <a:ext cx="2876062" cy="951891"/>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ight Arrow 24"/>
          <p:cNvSpPr/>
          <p:nvPr/>
        </p:nvSpPr>
        <p:spPr>
          <a:xfrm>
            <a:off x="5990701" y="4127218"/>
            <a:ext cx="556964" cy="14828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ounded Rectangle 25"/>
          <p:cNvSpPr/>
          <p:nvPr/>
        </p:nvSpPr>
        <p:spPr>
          <a:xfrm>
            <a:off x="3094035" y="3413576"/>
            <a:ext cx="2876062" cy="1271319"/>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5976933" y="4415507"/>
            <a:ext cx="556964" cy="14828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73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12" grpId="0" animBg="1"/>
      <p:bldP spid="20" grpId="0" animBg="1"/>
      <p:bldP spid="20" grpId="1" animBg="1"/>
      <p:bldP spid="23" grpId="0" animBg="1"/>
      <p:bldP spid="23" grpId="1" animBg="1"/>
      <p:bldP spid="24" grpId="0" animBg="1"/>
      <p:bldP spid="24" grpId="1" animBg="1"/>
      <p:bldP spid="25" grpId="0" animBg="1"/>
      <p:bldP spid="25" grpId="1" animBg="1"/>
      <p:bldP spid="26"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Some students think, incorrectly, that retained earnings represents a </a:t>
            </a:r>
            <a:r>
              <a:rPr lang="en-US" i="1" dirty="0"/>
              <a:t>cash</a:t>
            </a:r>
            <a:r>
              <a:rPr lang="en-US" dirty="0"/>
              <a:t> balance set aside by the company. </a:t>
            </a:r>
          </a:p>
          <a:p>
            <a:pPr marL="0" indent="0">
              <a:buNone/>
            </a:pPr>
            <a:r>
              <a:rPr lang="en-US" dirty="0"/>
              <a:t>In fact, the size of retained earnings can differ greatly from the balance in the Cash account.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47</a:t>
            </a:fld>
            <a:endParaRPr lang="en-US" dirty="0"/>
          </a:p>
        </p:txBody>
      </p:sp>
    </p:spTree>
    <p:extLst>
      <p:ext uri="{BB962C8B-B14F-4D97-AF65-F5344CB8AC3E}">
        <p14:creationId xmlns:p14="http://schemas.microsoft.com/office/powerpoint/2010/main" val="4161926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Retained earnings represent all net income, less all dividends, since the company began operations.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48</a:t>
            </a:fld>
            <a:endParaRPr lang="en-US" dirty="0"/>
          </a:p>
        </p:txBody>
      </p:sp>
    </p:spTree>
    <p:extLst>
      <p:ext uri="{BB962C8B-B14F-4D97-AF65-F5344CB8AC3E}">
        <p14:creationId xmlns:p14="http://schemas.microsoft.com/office/powerpoint/2010/main" val="3650938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Dividends</a:t>
            </a:r>
          </a:p>
        </p:txBody>
      </p:sp>
      <p:sp>
        <p:nvSpPr>
          <p:cNvPr id="3" name="Content Placeholder 2"/>
          <p:cNvSpPr>
            <a:spLocks noGrp="1"/>
          </p:cNvSpPr>
          <p:nvPr>
            <p:ph idx="1"/>
          </p:nvPr>
        </p:nvSpPr>
        <p:spPr>
          <a:xfrm>
            <a:off x="809150" y="1291785"/>
            <a:ext cx="7955280" cy="4937760"/>
          </a:xfrm>
        </p:spPr>
        <p:txBody>
          <a:bodyPr>
            <a:normAutofit/>
          </a:bodyPr>
          <a:lstStyle/>
          <a:p>
            <a:r>
              <a:rPr lang="en-US" dirty="0"/>
              <a:t>Distributions by a corporation to its stockholders</a:t>
            </a:r>
          </a:p>
          <a:p>
            <a:r>
              <a:rPr lang="en-US" dirty="0"/>
              <a:t>A change in a quarterly or annual cash dividend paid by a company can provide useful information about future prospects</a:t>
            </a:r>
          </a:p>
          <a:p>
            <a:r>
              <a:rPr lang="en-US" dirty="0"/>
              <a:t>Not all companies pay dividends; for example, growth companies prefer to reinvest earnings rather than distribute them</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49</a:t>
            </a:fld>
            <a:endParaRPr lang="en-US" dirty="0"/>
          </a:p>
        </p:txBody>
      </p:sp>
    </p:spTree>
    <p:extLst>
      <p:ext uri="{BB962C8B-B14F-4D97-AF65-F5344CB8AC3E}">
        <p14:creationId xmlns:p14="http://schemas.microsoft.com/office/powerpoint/2010/main" val="24491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Invested Capital</a:t>
            </a:r>
          </a:p>
        </p:txBody>
      </p:sp>
      <p:sp>
        <p:nvSpPr>
          <p:cNvPr id="3" name="Content Placeholder 2"/>
          <p:cNvSpPr>
            <a:spLocks noGrp="1"/>
          </p:cNvSpPr>
          <p:nvPr>
            <p:ph idx="1"/>
          </p:nvPr>
        </p:nvSpPr>
        <p:spPr>
          <a:xfrm>
            <a:off x="809150" y="1291786"/>
            <a:ext cx="7955280" cy="4525963"/>
          </a:xfrm>
        </p:spPr>
        <p:txBody>
          <a:bodyPr>
            <a:normAutofit fontScale="92500" lnSpcReduction="20000"/>
          </a:bodyPr>
          <a:lstStyle/>
          <a:p>
            <a:r>
              <a:rPr lang="en-US" b="1" dirty="0"/>
              <a:t>Paid-in capital </a:t>
            </a:r>
            <a:r>
              <a:rPr lang="en-US" dirty="0"/>
              <a:t>(or invested capital) is the amount of money paid into a company by its owners.</a:t>
            </a:r>
          </a:p>
          <a:p>
            <a:r>
              <a:rPr lang="en-US" dirty="0"/>
              <a:t>Types of business entities:</a:t>
            </a:r>
          </a:p>
          <a:p>
            <a:pPr lvl="1"/>
            <a:r>
              <a:rPr lang="en-US" dirty="0"/>
              <a:t>A sole proprietorship is a business owned by one person.</a:t>
            </a:r>
          </a:p>
          <a:p>
            <a:pPr lvl="1"/>
            <a:r>
              <a:rPr lang="en-US" dirty="0"/>
              <a:t>A partnership is a business owned by two or more persons. </a:t>
            </a:r>
          </a:p>
          <a:p>
            <a:pPr lvl="1"/>
            <a:r>
              <a:rPr lang="en-US" dirty="0"/>
              <a:t>A </a:t>
            </a:r>
            <a:r>
              <a:rPr lang="en-US" b="1" dirty="0"/>
              <a:t>corporation</a:t>
            </a:r>
            <a:r>
              <a:rPr lang="en-US" dirty="0"/>
              <a:t> is an entity that is legally separate from its owners and even pays its own income taxes.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5</a:t>
            </a:fld>
            <a:endParaRPr lang="en-US" dirty="0"/>
          </a:p>
        </p:txBody>
      </p:sp>
    </p:spTree>
    <p:extLst>
      <p:ext uri="{BB962C8B-B14F-4D97-AF65-F5344CB8AC3E}">
        <p14:creationId xmlns:p14="http://schemas.microsoft.com/office/powerpoint/2010/main" val="531593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50</a:t>
            </a:fld>
            <a:endParaRPr lang="en-US" dirty="0"/>
          </a:p>
        </p:txBody>
      </p:sp>
      <p:sp>
        <p:nvSpPr>
          <p:cNvPr id="7" name="Content Placeholder 5"/>
          <p:cNvSpPr>
            <a:spLocks noGrp="1"/>
          </p:cNvSpPr>
          <p:nvPr>
            <p:ph sz="quarter" idx="4294967295"/>
          </p:nvPr>
        </p:nvSpPr>
        <p:spPr>
          <a:xfrm>
            <a:off x="880932" y="383175"/>
            <a:ext cx="5961035" cy="1190491"/>
          </a:xfrm>
          <a:prstGeom prst="rect">
            <a:avLst/>
          </a:prstGeom>
        </p:spPr>
        <p:txBody>
          <a:bodyPr/>
          <a:lstStyle/>
          <a:p>
            <a:pPr marL="0" indent="0">
              <a:buNone/>
            </a:pPr>
            <a:r>
              <a:rPr lang="en-US" dirty="0"/>
              <a:t>Illustration 10-14 </a:t>
            </a:r>
          </a:p>
          <a:p>
            <a:pPr marL="0" indent="0">
              <a:buNone/>
            </a:pPr>
            <a:r>
              <a:rPr lang="en-US" dirty="0">
                <a:solidFill>
                  <a:srgbClr val="C00000"/>
                </a:solidFill>
              </a:rPr>
              <a:t>Facebook’s Dividend Policy</a:t>
            </a:r>
          </a:p>
        </p:txBody>
      </p:sp>
      <p:sp>
        <p:nvSpPr>
          <p:cNvPr id="8" name="Folded Corner 7"/>
          <p:cNvSpPr/>
          <p:nvPr/>
        </p:nvSpPr>
        <p:spPr>
          <a:xfrm>
            <a:off x="896427" y="2386638"/>
            <a:ext cx="7714249" cy="3259044"/>
          </a:xfrm>
          <a:prstGeom prst="foldedCorner">
            <a:avLst/>
          </a:prstGeom>
          <a:solidFill>
            <a:srgbClr val="D4EFFC">
              <a:alpha val="75000"/>
            </a:srgbClr>
          </a:soli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977462" y="2492666"/>
            <a:ext cx="7633215" cy="3046988"/>
          </a:xfrm>
          <a:prstGeom prst="rect">
            <a:avLst/>
          </a:prstGeom>
          <a:noFill/>
        </p:spPr>
        <p:txBody>
          <a:bodyPr wrap="square" rtlCol="0">
            <a:spAutoFit/>
          </a:bodyPr>
          <a:lstStyle/>
          <a:p>
            <a:r>
              <a:rPr lang="en-US" sz="2400" dirty="0"/>
              <a:t>We have never declared or paid cash dividends on our capital stock. We currently intend to retain any future earnings to finance the operation and expansion of our business, and we do not expect to declare or pay any cash dividends in the foreseeable future. As a result, you may only receive a return on your investment in our Class A common stock and, if issued, our Class C capital stock if the trading price of your shares increases.</a:t>
            </a:r>
          </a:p>
        </p:txBody>
      </p:sp>
      <p:sp>
        <p:nvSpPr>
          <p:cNvPr id="10" name="Round Same Side Corner Rectangle 9"/>
          <p:cNvSpPr/>
          <p:nvPr/>
        </p:nvSpPr>
        <p:spPr>
          <a:xfrm>
            <a:off x="896428" y="1773663"/>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633197" y="1764695"/>
            <a:ext cx="4208771" cy="595035"/>
          </a:xfrm>
          <a:prstGeom prst="rect">
            <a:avLst/>
          </a:prstGeom>
          <a:noFill/>
        </p:spPr>
        <p:txBody>
          <a:bodyPr wrap="square" rtlCol="0">
            <a:spAutoFit/>
          </a:bodyPr>
          <a:lstStyle/>
          <a:p>
            <a:pPr algn="ctr">
              <a:lnSpc>
                <a:spcPct val="90000"/>
              </a:lnSpc>
            </a:pPr>
            <a:r>
              <a:rPr lang="en-US" sz="2000" b="1" dirty="0"/>
              <a:t>FACEBOOK, INC.</a:t>
            </a:r>
          </a:p>
          <a:p>
            <a:pPr algn="ctr">
              <a:lnSpc>
                <a:spcPct val="90000"/>
              </a:lnSpc>
            </a:pPr>
            <a:r>
              <a:rPr lang="en-US" sz="1600" b="1" dirty="0"/>
              <a:t>Notes to the Financial Statements (excerpt)</a:t>
            </a:r>
          </a:p>
        </p:txBody>
      </p:sp>
      <p:sp>
        <p:nvSpPr>
          <p:cNvPr id="12" name="TextBox 11">
            <a:extLst>
              <a:ext uri="{FF2B5EF4-FFF2-40B4-BE49-F238E27FC236}">
                <a16:creationId xmlns:a16="http://schemas.microsoft.com/office/drawing/2014/main" id="{4B6DFD8C-26E1-414F-BA88-0E9A589D4966}"/>
              </a:ext>
            </a:extLst>
          </p:cNvPr>
          <p:cNvSpPr txBox="1"/>
          <p:nvPr/>
        </p:nvSpPr>
        <p:spPr>
          <a:xfrm>
            <a:off x="880932" y="5751709"/>
            <a:ext cx="4595750" cy="369332"/>
          </a:xfrm>
          <a:prstGeom prst="rect">
            <a:avLst/>
          </a:prstGeom>
          <a:noFill/>
        </p:spPr>
        <p:txBody>
          <a:bodyPr wrap="square">
            <a:spAutoFit/>
          </a:bodyPr>
          <a:lstStyle/>
          <a:p>
            <a:r>
              <a:rPr lang="en-US" sz="1800" dirty="0"/>
              <a:t>Source:  Facebook, Inc.</a:t>
            </a:r>
          </a:p>
        </p:txBody>
      </p:sp>
    </p:spTree>
    <p:extLst>
      <p:ext uri="{BB962C8B-B14F-4D97-AF65-F5344CB8AC3E}">
        <p14:creationId xmlns:p14="http://schemas.microsoft.com/office/powerpoint/2010/main" val="1077944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Dividend Dates</a:t>
            </a:r>
          </a:p>
        </p:txBody>
      </p:sp>
      <p:sp>
        <p:nvSpPr>
          <p:cNvPr id="3" name="Content Placeholder 2"/>
          <p:cNvSpPr>
            <a:spLocks noGrp="1"/>
          </p:cNvSpPr>
          <p:nvPr>
            <p:ph idx="1"/>
          </p:nvPr>
        </p:nvSpPr>
        <p:spPr>
          <a:xfrm>
            <a:off x="809150" y="1291786"/>
            <a:ext cx="7955280" cy="4525963"/>
          </a:xfrm>
        </p:spPr>
        <p:txBody>
          <a:bodyPr>
            <a:normAutofit/>
          </a:bodyPr>
          <a:lstStyle/>
          <a:p>
            <a:r>
              <a:rPr lang="en-US" b="1" dirty="0"/>
              <a:t>Declaration date</a:t>
            </a:r>
            <a:r>
              <a:rPr lang="en-US" dirty="0"/>
              <a:t>: Date on which board of directors announces the next dividend to be paid.</a:t>
            </a:r>
          </a:p>
          <a:p>
            <a:r>
              <a:rPr lang="en-US" b="1" dirty="0"/>
              <a:t>Record date</a:t>
            </a:r>
            <a:r>
              <a:rPr lang="en-US" dirty="0"/>
              <a:t>: The date on which the company looks at its records to determine who the stockholders of the company are. </a:t>
            </a:r>
          </a:p>
          <a:p>
            <a:r>
              <a:rPr lang="en-US" b="1" dirty="0"/>
              <a:t>Payment date</a:t>
            </a:r>
            <a:r>
              <a:rPr lang="en-US" dirty="0"/>
              <a:t>: The date of the actual distribution of dividends.</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51</a:t>
            </a:fld>
            <a:endParaRPr lang="en-US" dirty="0"/>
          </a:p>
        </p:txBody>
      </p:sp>
    </p:spTree>
    <p:extLst>
      <p:ext uri="{BB962C8B-B14F-4D97-AF65-F5344CB8AC3E}">
        <p14:creationId xmlns:p14="http://schemas.microsoft.com/office/powerpoint/2010/main" val="4273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a:bodyPr>
          <a:lstStyle/>
          <a:p>
            <a:pPr marL="0" indent="0">
              <a:buNone/>
            </a:pPr>
            <a:r>
              <a:rPr lang="en-US" dirty="0"/>
              <a:t>Some students incorrectly calculate dividends based on the number of issued shares.</a:t>
            </a:r>
          </a:p>
          <a:p>
            <a:pPr marL="0" indent="0">
              <a:buNone/>
            </a:pPr>
            <a:r>
              <a:rPr lang="en-US" dirty="0"/>
              <a:t>Dividends are based on the number of outstanding shares since dividends are not paid on treasury stock.</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52</a:t>
            </a:fld>
            <a:endParaRPr lang="en-US" dirty="0"/>
          </a:p>
        </p:txBody>
      </p:sp>
    </p:spTree>
    <p:extLst>
      <p:ext uri="{BB962C8B-B14F-4D97-AF65-F5344CB8AC3E}">
        <p14:creationId xmlns:p14="http://schemas.microsoft.com/office/powerpoint/2010/main" val="1357164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Cash Dividends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53</a:t>
            </a:fld>
            <a:endParaRPr lang="en-US" dirty="0"/>
          </a:p>
        </p:txBody>
      </p:sp>
      <p:sp>
        <p:nvSpPr>
          <p:cNvPr id="10" name="Rectangle 9"/>
          <p:cNvSpPr/>
          <p:nvPr/>
        </p:nvSpPr>
        <p:spPr>
          <a:xfrm>
            <a:off x="787806" y="2402840"/>
            <a:ext cx="8045078" cy="135018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a:spLocks noChangeArrowheads="1"/>
          </p:cNvSpPr>
          <p:nvPr/>
        </p:nvSpPr>
        <p:spPr bwMode="auto">
          <a:xfrm>
            <a:off x="945153" y="2402840"/>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March 15 (declaration date)    </a:t>
            </a:r>
            <a:r>
              <a:rPr lang="en-US" sz="2000" b="1" dirty="0">
                <a:latin typeface="Calibri" pitchFamily="34" charset="0"/>
              </a:rPr>
              <a:t>                                       </a:t>
            </a:r>
            <a:r>
              <a:rPr lang="en-US" sz="2000" dirty="0">
                <a:latin typeface="Calibri" pitchFamily="34" charset="0"/>
              </a:rPr>
              <a:t>Debit	Credit</a:t>
            </a:r>
            <a:endParaRPr lang="en-US" sz="2000" dirty="0"/>
          </a:p>
        </p:txBody>
      </p:sp>
      <p:sp>
        <p:nvSpPr>
          <p:cNvPr id="15" name="TextBox 14"/>
          <p:cNvSpPr txBox="1">
            <a:spLocks noChangeArrowheads="1"/>
          </p:cNvSpPr>
          <p:nvPr/>
        </p:nvSpPr>
        <p:spPr bwMode="auto">
          <a:xfrm>
            <a:off x="996572" y="2783734"/>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Dividends </a:t>
            </a:r>
            <a:r>
              <a:rPr lang="en-US" sz="2000" dirty="0">
                <a:latin typeface="Calibri" pitchFamily="34" charset="0"/>
              </a:rPr>
              <a:t>(= 2,000 shares × $0.25) ………………             </a:t>
            </a:r>
            <a:r>
              <a:rPr lang="en-US" sz="2000" b="1" dirty="0">
                <a:latin typeface="Calibri" pitchFamily="34" charset="0"/>
              </a:rPr>
              <a:t>500</a:t>
            </a:r>
          </a:p>
          <a:p>
            <a:r>
              <a:rPr lang="en-US" sz="2000" b="1" dirty="0">
                <a:latin typeface="Calibri" pitchFamily="34" charset="0"/>
              </a:rPr>
              <a:t>     Dividends Payable </a:t>
            </a:r>
            <a:r>
              <a:rPr lang="en-US" sz="2000" dirty="0">
                <a:latin typeface="Calibri" pitchFamily="34" charset="0"/>
              </a:rPr>
              <a:t>……………………………………                              </a:t>
            </a:r>
            <a:r>
              <a:rPr lang="en-US" sz="2000" b="1" dirty="0">
                <a:latin typeface="Calibri" pitchFamily="34" charset="0"/>
              </a:rPr>
              <a:t>500	</a:t>
            </a:r>
          </a:p>
          <a:p>
            <a:r>
              <a:rPr lang="en-US" sz="2000" b="1" dirty="0">
                <a:latin typeface="Calibri" pitchFamily="34" charset="0"/>
              </a:rPr>
              <a:t>    </a:t>
            </a:r>
            <a:r>
              <a:rPr lang="en-US" sz="2000" i="1" dirty="0">
                <a:latin typeface="Calibri" pitchFamily="34" charset="0"/>
              </a:rPr>
              <a:t> (Declare cash dividends)	</a:t>
            </a:r>
            <a:r>
              <a:rPr lang="en-US" sz="2000" b="1" dirty="0">
                <a:latin typeface="Calibri" pitchFamily="34" charset="0"/>
              </a:rPr>
              <a:t>							</a:t>
            </a:r>
            <a:endParaRPr lang="en-US" sz="2000" b="1" u="sng" dirty="0"/>
          </a:p>
        </p:txBody>
      </p:sp>
      <p:cxnSp>
        <p:nvCxnSpPr>
          <p:cNvPr id="12" name="Straight Connector 11"/>
          <p:cNvCxnSpPr/>
          <p:nvPr/>
        </p:nvCxnSpPr>
        <p:spPr>
          <a:xfrm>
            <a:off x="6447872" y="2775852"/>
            <a:ext cx="54151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458798" y="2775852"/>
            <a:ext cx="58684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84460" y="2794633"/>
            <a:ext cx="290743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812788" y="4869702"/>
            <a:ext cx="8045078" cy="14096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a:spLocks noChangeArrowheads="1"/>
          </p:cNvSpPr>
          <p:nvPr/>
        </p:nvSpPr>
        <p:spPr bwMode="auto">
          <a:xfrm>
            <a:off x="970135" y="4869702"/>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April</a:t>
            </a:r>
            <a:r>
              <a:rPr lang="en-US" sz="2000" b="1" dirty="0">
                <a:latin typeface="Calibri" pitchFamily="34" charset="0"/>
              </a:rPr>
              <a:t> </a:t>
            </a:r>
            <a:r>
              <a:rPr lang="en-US" sz="2000" dirty="0">
                <a:latin typeface="Calibri" pitchFamily="34" charset="0"/>
              </a:rPr>
              <a:t>15 (payment date)  </a:t>
            </a:r>
            <a:r>
              <a:rPr lang="en-US" sz="2000" b="1" dirty="0">
                <a:latin typeface="Calibri" pitchFamily="34" charset="0"/>
              </a:rPr>
              <a:t>	                                               </a:t>
            </a:r>
            <a:r>
              <a:rPr lang="en-US" sz="2000" dirty="0">
                <a:latin typeface="Calibri" pitchFamily="34" charset="0"/>
              </a:rPr>
              <a:t>Debit	Credit</a:t>
            </a:r>
            <a:endParaRPr lang="en-US" sz="2000" dirty="0"/>
          </a:p>
        </p:txBody>
      </p:sp>
      <p:sp>
        <p:nvSpPr>
          <p:cNvPr id="19" name="TextBox 18"/>
          <p:cNvSpPr txBox="1">
            <a:spLocks noChangeArrowheads="1"/>
          </p:cNvSpPr>
          <p:nvPr/>
        </p:nvSpPr>
        <p:spPr bwMode="auto">
          <a:xfrm>
            <a:off x="996572" y="5232882"/>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Dividends Payable </a:t>
            </a:r>
            <a:r>
              <a:rPr lang="en-US" sz="2000" dirty="0">
                <a:latin typeface="Calibri" pitchFamily="34" charset="0"/>
              </a:rPr>
              <a:t>(= 2,000 shares × $0.25) ……           </a:t>
            </a:r>
            <a:r>
              <a:rPr lang="en-US" sz="2000" b="1" dirty="0">
                <a:latin typeface="Calibri" pitchFamily="34" charset="0"/>
              </a:rPr>
              <a:t>500</a:t>
            </a:r>
          </a:p>
          <a:p>
            <a:r>
              <a:rPr lang="en-US" sz="2000" b="1" dirty="0">
                <a:latin typeface="Calibri" pitchFamily="34" charset="0"/>
              </a:rPr>
              <a:t>     Cash </a:t>
            </a:r>
            <a:r>
              <a:rPr lang="en-US" sz="2000" dirty="0">
                <a:latin typeface="Calibri" pitchFamily="34" charset="0"/>
              </a:rPr>
              <a:t>……………………………………………………………                            </a:t>
            </a:r>
            <a:r>
              <a:rPr lang="en-US" sz="2000" b="1" dirty="0">
                <a:latin typeface="Calibri" pitchFamily="34" charset="0"/>
              </a:rPr>
              <a:t>500	</a:t>
            </a:r>
          </a:p>
          <a:p>
            <a:r>
              <a:rPr lang="en-US" sz="2000" b="1" dirty="0">
                <a:latin typeface="Calibri" pitchFamily="34" charset="0"/>
              </a:rPr>
              <a:t>  </a:t>
            </a:r>
            <a:r>
              <a:rPr lang="en-US" sz="2000" i="1" dirty="0">
                <a:latin typeface="Calibri" pitchFamily="34" charset="0"/>
              </a:rPr>
              <a:t>   (Pay cash dividends)	</a:t>
            </a:r>
            <a:r>
              <a:rPr lang="en-US" sz="2000" b="1" dirty="0">
                <a:latin typeface="Calibri" pitchFamily="34" charset="0"/>
              </a:rPr>
              <a:t>							</a:t>
            </a:r>
            <a:endParaRPr lang="en-US" sz="2000" b="1" u="sng" dirty="0"/>
          </a:p>
        </p:txBody>
      </p:sp>
      <p:cxnSp>
        <p:nvCxnSpPr>
          <p:cNvPr id="20" name="Straight Connector 19"/>
          <p:cNvCxnSpPr/>
          <p:nvPr/>
        </p:nvCxnSpPr>
        <p:spPr>
          <a:xfrm>
            <a:off x="6472854" y="5232882"/>
            <a:ext cx="5965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458798" y="5232882"/>
            <a:ext cx="66264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84460" y="5232882"/>
            <a:ext cx="25269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62730" y="1310920"/>
            <a:ext cx="7568482" cy="954107"/>
          </a:xfrm>
          <a:prstGeom prst="rect">
            <a:avLst/>
          </a:prstGeom>
          <a:noFill/>
        </p:spPr>
        <p:txBody>
          <a:bodyPr wrap="square" rtlCol="0">
            <a:spAutoFit/>
          </a:bodyPr>
          <a:lstStyle/>
          <a:p>
            <a:r>
              <a:rPr lang="en-US" sz="2800" dirty="0"/>
              <a:t>On March 15, Canadian Falcon declares a $0.25 per share dividend on its 2,000 outstanding shares.</a:t>
            </a:r>
          </a:p>
        </p:txBody>
      </p:sp>
      <p:sp>
        <p:nvSpPr>
          <p:cNvPr id="23" name="TextBox 22"/>
          <p:cNvSpPr txBox="1"/>
          <p:nvPr/>
        </p:nvSpPr>
        <p:spPr>
          <a:xfrm>
            <a:off x="812788" y="3822855"/>
            <a:ext cx="7748424" cy="954107"/>
          </a:xfrm>
          <a:prstGeom prst="rect">
            <a:avLst/>
          </a:prstGeom>
          <a:noFill/>
        </p:spPr>
        <p:txBody>
          <a:bodyPr wrap="square" rtlCol="0">
            <a:spAutoFit/>
          </a:bodyPr>
          <a:lstStyle/>
          <a:p>
            <a:r>
              <a:rPr lang="en-US" sz="2800" dirty="0"/>
              <a:t>The dividend declared by Canadian Falcon is paid on April 15</a:t>
            </a:r>
            <a:r>
              <a:rPr lang="en-US" sz="2400" dirty="0"/>
              <a:t>.</a:t>
            </a:r>
          </a:p>
        </p:txBody>
      </p:sp>
      <p:cxnSp>
        <p:nvCxnSpPr>
          <p:cNvPr id="26" name="Straight Arrow Connector 25"/>
          <p:cNvCxnSpPr>
            <a:cxnSpLocks/>
          </p:cNvCxnSpPr>
          <p:nvPr/>
        </p:nvCxnSpPr>
        <p:spPr>
          <a:xfrm flipH="1">
            <a:off x="6989386" y="3429000"/>
            <a:ext cx="689178" cy="193163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3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normAutofit fontScale="92500" lnSpcReduction="10000"/>
          </a:bodyPr>
          <a:lstStyle/>
          <a:p>
            <a:pPr marL="0" indent="0">
              <a:buNone/>
            </a:pPr>
            <a:r>
              <a:rPr lang="en-US" dirty="0"/>
              <a:t>The declaration of cash dividends decreases Retained Earnings and increases Dividends Payable. </a:t>
            </a:r>
          </a:p>
          <a:p>
            <a:pPr marL="0" indent="0">
              <a:buNone/>
            </a:pPr>
            <a:r>
              <a:rPr lang="en-US" dirty="0"/>
              <a:t>The payment of cash dividends decreases Dividends Payable and decreases Cash. </a:t>
            </a:r>
          </a:p>
          <a:p>
            <a:pPr marL="0" indent="0">
              <a:buNone/>
            </a:pPr>
            <a:r>
              <a:rPr lang="en-US" dirty="0"/>
              <a:t>The net effect, then, is a reduction in both Retained Earnings and Cash.</a:t>
            </a:r>
          </a:p>
          <a:p>
            <a:pPr marL="0" indent="0">
              <a:buNone/>
            </a:pPr>
            <a:r>
              <a:rPr lang="en-US" dirty="0"/>
              <a:t>Dividends are based on the number of outstanding shares since dividends are not paid on treasury stock.</a:t>
            </a:r>
          </a:p>
          <a:p>
            <a:pPr marL="0" indent="0">
              <a:buNone/>
            </a:pPr>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54</a:t>
            </a:fld>
            <a:endParaRPr lang="en-US" dirty="0"/>
          </a:p>
        </p:txBody>
      </p:sp>
    </p:spTree>
    <p:extLst>
      <p:ext uri="{BB962C8B-B14F-4D97-AF65-F5344CB8AC3E}">
        <p14:creationId xmlns:p14="http://schemas.microsoft.com/office/powerpoint/2010/main" val="4132101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dirty="0"/>
              <a:t>On which date would a company record a debit to Dividends and a credit to Dividends Payable?</a:t>
            </a:r>
          </a:p>
          <a:p>
            <a:pPr>
              <a:buAutoNum type="alphaLcPeriod"/>
            </a:pPr>
            <a:r>
              <a:rPr lang="en-US" dirty="0"/>
              <a:t>Date of declaration</a:t>
            </a:r>
          </a:p>
          <a:p>
            <a:pPr>
              <a:buAutoNum type="alphaLcPeriod"/>
            </a:pPr>
            <a:r>
              <a:rPr lang="en-US" dirty="0"/>
              <a:t>Date of record</a:t>
            </a:r>
          </a:p>
          <a:p>
            <a:pPr>
              <a:buAutoNum type="alphaLcPeriod" startAt="3"/>
            </a:pPr>
            <a:r>
              <a:rPr lang="en-US" dirty="0"/>
              <a:t>Date of payment</a:t>
            </a:r>
          </a:p>
          <a:p>
            <a:pPr>
              <a:buAutoNum type="alphaLcPeriod" startAt="3"/>
            </a:pPr>
            <a:r>
              <a:rPr lang="en-US" dirty="0"/>
              <a:t>Settlement date</a:t>
            </a:r>
          </a:p>
        </p:txBody>
      </p:sp>
      <p:sp>
        <p:nvSpPr>
          <p:cNvPr id="4" name="Title 3"/>
          <p:cNvSpPr>
            <a:spLocks noGrp="1"/>
          </p:cNvSpPr>
          <p:nvPr>
            <p:ph type="title"/>
          </p:nvPr>
        </p:nvSpPr>
        <p:spPr>
          <a:xfrm>
            <a:off x="936943" y="426014"/>
            <a:ext cx="7922577" cy="799257"/>
          </a:xfrm>
        </p:spPr>
        <p:txBody>
          <a:bodyPr/>
          <a:lstStyle/>
          <a:p>
            <a:r>
              <a:rPr lang="en-US" dirty="0"/>
              <a:t>Concept Check 10–5</a:t>
            </a:r>
          </a:p>
        </p:txBody>
      </p:sp>
      <p:sp>
        <p:nvSpPr>
          <p:cNvPr id="6" name="Oval 5"/>
          <p:cNvSpPr/>
          <p:nvPr/>
        </p:nvSpPr>
        <p:spPr bwMode="auto">
          <a:xfrm>
            <a:off x="852272" y="287883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7" y="5124675"/>
            <a:ext cx="7680960" cy="1323439"/>
          </a:xfrm>
          <a:prstGeom prst="rect">
            <a:avLst/>
          </a:prstGeom>
          <a:solidFill>
            <a:srgbClr val="FFFFD1"/>
          </a:solidFill>
          <a:ln w="6350">
            <a:solidFill>
              <a:schemeClr val="tx1"/>
            </a:solidFill>
          </a:ln>
        </p:spPr>
        <p:txBody>
          <a:bodyPr wrap="square" rtlCol="0">
            <a:spAutoFit/>
          </a:bodyPr>
          <a:lstStyle/>
          <a:p>
            <a:r>
              <a:rPr lang="en-US" sz="2000" dirty="0"/>
              <a:t>For companies that do pay dividends, the date the board of directors announces the next dividend to be paid is known as the declaration date. The declaration of a dividend creates a binding legal obligation for the company declaring the dividend.</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55</a:t>
            </a:fld>
            <a:endParaRPr lang="en-US" dirty="0"/>
          </a:p>
        </p:txBody>
      </p:sp>
    </p:spTree>
    <p:extLst>
      <p:ext uri="{BB962C8B-B14F-4D97-AF65-F5344CB8AC3E}">
        <p14:creationId xmlns:p14="http://schemas.microsoft.com/office/powerpoint/2010/main" val="401031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09369" y="1442358"/>
            <a:ext cx="7477850" cy="2968582"/>
          </a:xfrm>
        </p:spPr>
        <p:txBody>
          <a:bodyPr/>
          <a:lstStyle/>
          <a:p>
            <a:pPr marL="1371600" indent="-1317625"/>
            <a:r>
              <a:rPr lang="en-US" b="1" dirty="0">
                <a:solidFill>
                  <a:srgbClr val="A5062D"/>
                </a:solidFill>
              </a:rPr>
              <a:t>LO10–6</a:t>
            </a:r>
            <a:r>
              <a:rPr lang="en-US" dirty="0"/>
              <a:t>	Explain the effect of stock dividends and stock splits.</a:t>
            </a:r>
          </a:p>
        </p:txBody>
      </p:sp>
      <p:sp>
        <p:nvSpPr>
          <p:cNvPr id="4" name="Title 3"/>
          <p:cNvSpPr>
            <a:spLocks noGrp="1"/>
          </p:cNvSpPr>
          <p:nvPr>
            <p:ph type="title"/>
          </p:nvPr>
        </p:nvSpPr>
        <p:spPr/>
        <p:txBody>
          <a:bodyPr/>
          <a:lstStyle/>
          <a:p>
            <a:r>
              <a:rPr lang="en-US" dirty="0"/>
              <a:t>Learning Objective 6</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56</a:t>
            </a:fld>
            <a:endParaRPr lang="en-US" dirty="0"/>
          </a:p>
        </p:txBody>
      </p:sp>
    </p:spTree>
    <p:extLst>
      <p:ext uri="{BB962C8B-B14F-4D97-AF65-F5344CB8AC3E}">
        <p14:creationId xmlns:p14="http://schemas.microsoft.com/office/powerpoint/2010/main" val="2078584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Dividends and Stock Splits</a:t>
            </a:r>
          </a:p>
        </p:txBody>
      </p:sp>
      <p:sp>
        <p:nvSpPr>
          <p:cNvPr id="3" name="Content Placeholder 2"/>
          <p:cNvSpPr>
            <a:spLocks noGrp="1"/>
          </p:cNvSpPr>
          <p:nvPr>
            <p:ph idx="1"/>
          </p:nvPr>
        </p:nvSpPr>
        <p:spPr>
          <a:xfrm>
            <a:off x="809150" y="1280160"/>
            <a:ext cx="7955280" cy="1554480"/>
          </a:xfrm>
        </p:spPr>
        <p:txBody>
          <a:bodyPr>
            <a:normAutofit/>
          </a:bodyPr>
          <a:lstStyle/>
          <a:p>
            <a:pPr marL="0" indent="0">
              <a:buNone/>
            </a:pPr>
            <a:r>
              <a:rPr lang="en-US" b="1" dirty="0"/>
              <a:t>Stock dividends or stock splits</a:t>
            </a:r>
          </a:p>
          <a:p>
            <a:r>
              <a:rPr lang="en-IN" sz="2800" dirty="0"/>
              <a:t>Additional shares of </a:t>
            </a:r>
            <a:r>
              <a:rPr lang="en-US" sz="2800" dirty="0"/>
              <a:t>stock distributed by corporations to stockholders rather than cash</a:t>
            </a:r>
          </a:p>
          <a:p>
            <a:endParaRPr lang="en-US" dirty="0"/>
          </a:p>
        </p:txBody>
      </p:sp>
      <p:graphicFrame>
        <p:nvGraphicFramePr>
          <p:cNvPr id="6" name="Group 48"/>
          <p:cNvGraphicFramePr>
            <a:graphicFrameLocks/>
          </p:cNvGraphicFramePr>
          <p:nvPr>
            <p:extLst>
              <p:ext uri="{D42A27DB-BD31-4B8C-83A1-F6EECF244321}">
                <p14:modId xmlns:p14="http://schemas.microsoft.com/office/powerpoint/2010/main" val="151414673"/>
              </p:ext>
            </p:extLst>
          </p:nvPr>
        </p:nvGraphicFramePr>
        <p:xfrm>
          <a:off x="1242950" y="2850227"/>
          <a:ext cx="6173788" cy="1950720"/>
        </p:xfrm>
        <a:graphic>
          <a:graphicData uri="http://schemas.openxmlformats.org/drawingml/2006/table">
            <a:tbl>
              <a:tblPr/>
              <a:tblGrid>
                <a:gridCol w="2971800">
                  <a:extLst>
                    <a:ext uri="{9D8B030D-6E8A-4147-A177-3AD203B41FA5}">
                      <a16:colId xmlns:a16="http://schemas.microsoft.com/office/drawing/2014/main" val="20000"/>
                    </a:ext>
                  </a:extLst>
                </a:gridCol>
                <a:gridCol w="3201988">
                  <a:extLst>
                    <a:ext uri="{9D8B030D-6E8A-4147-A177-3AD203B41FA5}">
                      <a16:colId xmlns:a16="http://schemas.microsoft.com/office/drawing/2014/main" val="20001"/>
                    </a:ext>
                  </a:extLst>
                </a:gridCol>
              </a:tblGrid>
              <a:tr h="485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charset="0"/>
                        </a:rPr>
                        <a:t>You own 100 shares and assume a:</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Arial" charset="0"/>
                        </a:rPr>
                        <a:t>You will receive:</a:t>
                      </a:r>
                    </a:p>
                  </a:txBody>
                  <a:tcPr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222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10% stock dividend </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10 additional shares </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20% stock dividend </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20 additional shares </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100% stock dividend</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100 additional shares</a:t>
                      </a: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15" name="Footer Placeholder 1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6" name="Slide Number Placeholder 15"/>
          <p:cNvSpPr>
            <a:spLocks noGrp="1"/>
          </p:cNvSpPr>
          <p:nvPr>
            <p:ph type="sldNum" sz="quarter" idx="12"/>
          </p:nvPr>
        </p:nvSpPr>
        <p:spPr/>
        <p:txBody>
          <a:bodyPr/>
          <a:lstStyle/>
          <a:p>
            <a:r>
              <a:rPr lang="en-US" dirty="0"/>
              <a:t>10-</a:t>
            </a:r>
            <a:fld id="{8A048DD7-39B4-434B-ACE7-68CA5B147A05}" type="slidenum">
              <a:rPr lang="en-US" smtClean="0"/>
              <a:t>57</a:t>
            </a:fld>
            <a:endParaRPr lang="en-US" dirty="0"/>
          </a:p>
        </p:txBody>
      </p:sp>
      <p:sp>
        <p:nvSpPr>
          <p:cNvPr id="17" name="TextBox 16">
            <a:extLst>
              <a:ext uri="{FF2B5EF4-FFF2-40B4-BE49-F238E27FC236}">
                <a16:creationId xmlns:a16="http://schemas.microsoft.com/office/drawing/2014/main" id="{944EAE86-DD8E-4C41-92DF-C84D192FA7E5}"/>
              </a:ext>
            </a:extLst>
          </p:cNvPr>
          <p:cNvSpPr txBox="1"/>
          <p:nvPr/>
        </p:nvSpPr>
        <p:spPr>
          <a:xfrm>
            <a:off x="812788" y="4800947"/>
            <a:ext cx="7955280" cy="1415772"/>
          </a:xfrm>
          <a:prstGeom prst="rect">
            <a:avLst/>
          </a:prstGeom>
          <a:noFill/>
        </p:spPr>
        <p:txBody>
          <a:bodyPr wrap="square">
            <a:spAutoFit/>
          </a:bodyPr>
          <a:lstStyle/>
          <a:p>
            <a:pPr marL="347472" indent="-347472">
              <a:buFont typeface="Arial" panose="020B0604020202020204" pitchFamily="34" charset="0"/>
              <a:buChar char="•"/>
            </a:pPr>
            <a:r>
              <a:rPr lang="en-US" sz="2800" dirty="0">
                <a:solidFill>
                  <a:srgbClr val="1D5F76"/>
                </a:solidFill>
              </a:rPr>
              <a:t>Large stock dividends (25% or more of the shares outstanding) and stock splits are declared primarily due to the effect they have on stock prices</a:t>
            </a:r>
            <a:r>
              <a:rPr lang="en-US" sz="3000" dirty="0">
                <a:solidFill>
                  <a:srgbClr val="1D5F76"/>
                </a:solidFill>
              </a:rPr>
              <a:t>. </a:t>
            </a:r>
          </a:p>
        </p:txBody>
      </p:sp>
    </p:spTree>
    <p:extLst>
      <p:ext uri="{BB962C8B-B14F-4D97-AF65-F5344CB8AC3E}">
        <p14:creationId xmlns:p14="http://schemas.microsoft.com/office/powerpoint/2010/main" val="278958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754496"/>
          </a:xfrm>
        </p:spPr>
        <p:txBody>
          <a:bodyPr/>
          <a:lstStyle/>
          <a:p>
            <a:pPr>
              <a:lnSpc>
                <a:spcPct val="90000"/>
              </a:lnSpc>
            </a:pPr>
            <a:r>
              <a:rPr lang="en-US" dirty="0"/>
              <a:t>Stock Splits</a:t>
            </a:r>
          </a:p>
        </p:txBody>
      </p:sp>
      <p:sp>
        <p:nvSpPr>
          <p:cNvPr id="3" name="Content Placeholder 2"/>
          <p:cNvSpPr>
            <a:spLocks noGrp="1"/>
          </p:cNvSpPr>
          <p:nvPr>
            <p:ph idx="1"/>
          </p:nvPr>
        </p:nvSpPr>
        <p:spPr>
          <a:xfrm>
            <a:off x="812788" y="3775185"/>
            <a:ext cx="7955280" cy="1095553"/>
          </a:xfrm>
          <a:ln>
            <a:noFill/>
          </a:ln>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sz="3600" dirty="0">
                <a:solidFill>
                  <a:schemeClr val="tx1"/>
                </a:solidFill>
              </a:rPr>
              <a:t>Assume Canadian Falcon declares a 2-for-1 stock split on its 1,000 shares of $0.01 par value common stock.</a:t>
            </a:r>
          </a:p>
          <a:p>
            <a:pPr marL="457200" lvl="1" indent="0">
              <a:buNone/>
            </a:pPr>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58</a:t>
            </a:fld>
            <a:endParaRPr lang="en-US" dirty="0"/>
          </a:p>
        </p:txBody>
      </p:sp>
      <p:sp>
        <p:nvSpPr>
          <p:cNvPr id="8" name="TextBox 7">
            <a:extLst>
              <a:ext uri="{FF2B5EF4-FFF2-40B4-BE49-F238E27FC236}">
                <a16:creationId xmlns:a16="http://schemas.microsoft.com/office/drawing/2014/main" id="{308C9910-30DE-4099-9B9E-FE86929DFF9A}"/>
              </a:ext>
            </a:extLst>
          </p:cNvPr>
          <p:cNvSpPr txBox="1"/>
          <p:nvPr/>
        </p:nvSpPr>
        <p:spPr>
          <a:xfrm>
            <a:off x="812788" y="4662830"/>
            <a:ext cx="7955280" cy="1631216"/>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pPr marL="342900" indent="-342900">
              <a:buFont typeface="Arial" panose="020B0604020202020204" pitchFamily="34" charset="0"/>
              <a:buChar char="•"/>
            </a:pPr>
            <a:r>
              <a:rPr lang="en-US" sz="2000" dirty="0">
                <a:solidFill>
                  <a:schemeClr val="tx1"/>
                </a:solidFill>
              </a:rPr>
              <a:t>The balance in the Common Stock account is 1,000 shares times $0.01 par value per share, which equals $10. </a:t>
            </a:r>
          </a:p>
          <a:p>
            <a:pPr marL="800100" lvl="1" indent="-342900">
              <a:buFont typeface="Wingdings" panose="05000000000000000000" pitchFamily="2" charset="2"/>
              <a:buChar char="Ø"/>
            </a:pPr>
            <a:r>
              <a:rPr lang="en-US" sz="2000" dirty="0">
                <a:solidFill>
                  <a:schemeClr val="tx1"/>
                </a:solidFill>
              </a:rPr>
              <a:t>With no journal entry, the balance remains $10 despite the number of shares doubling. </a:t>
            </a:r>
          </a:p>
          <a:p>
            <a:pPr marL="342900" indent="-342900">
              <a:buFont typeface="Arial" panose="020B0604020202020204" pitchFamily="34" charset="0"/>
              <a:buChar char="•"/>
            </a:pPr>
            <a:r>
              <a:rPr lang="en-US" sz="2000" dirty="0">
                <a:solidFill>
                  <a:schemeClr val="tx1"/>
                </a:solidFill>
              </a:rPr>
              <a:t>The par value per share is reduced by one-half to $0.005.</a:t>
            </a:r>
          </a:p>
        </p:txBody>
      </p:sp>
      <p:sp>
        <p:nvSpPr>
          <p:cNvPr id="9" name="Content Placeholder 2">
            <a:extLst>
              <a:ext uri="{FF2B5EF4-FFF2-40B4-BE49-F238E27FC236}">
                <a16:creationId xmlns:a16="http://schemas.microsoft.com/office/drawing/2014/main" id="{25832259-04B7-44B8-8EA9-0964A6D7137A}"/>
              </a:ext>
            </a:extLst>
          </p:cNvPr>
          <p:cNvSpPr txBox="1">
            <a:spLocks/>
          </p:cNvSpPr>
          <p:nvPr/>
        </p:nvSpPr>
        <p:spPr>
          <a:xfrm>
            <a:off x="812788" y="1280160"/>
            <a:ext cx="7955280" cy="205202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t>Stock split</a:t>
            </a:r>
          </a:p>
          <a:p>
            <a:pPr lvl="1"/>
            <a:r>
              <a:rPr lang="en-US" dirty="0"/>
              <a:t>A large stock dividend that includes a reduction in the par or stated value per share.</a:t>
            </a:r>
          </a:p>
          <a:p>
            <a:pPr marL="0" lvl="1" indent="0">
              <a:buNone/>
            </a:pPr>
            <a:r>
              <a:rPr lang="en-US" dirty="0"/>
              <a:t>When a company declares a stock split, we do not record a transaction</a:t>
            </a:r>
            <a:r>
              <a:rPr lang="en-US" sz="2800" dirty="0"/>
              <a:t>.</a:t>
            </a:r>
          </a:p>
        </p:txBody>
      </p:sp>
    </p:spTree>
    <p:extLst>
      <p:ext uri="{BB962C8B-B14F-4D97-AF65-F5344CB8AC3E}">
        <p14:creationId xmlns:p14="http://schemas.microsoft.com/office/powerpoint/2010/main" val="859191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754496"/>
          </a:xfrm>
        </p:spPr>
        <p:txBody>
          <a:bodyPr/>
          <a:lstStyle/>
          <a:p>
            <a:pPr>
              <a:lnSpc>
                <a:spcPct val="90000"/>
              </a:lnSpc>
            </a:pPr>
            <a:r>
              <a:rPr lang="en-US" dirty="0"/>
              <a:t>Large Stock Dividends</a:t>
            </a:r>
          </a:p>
        </p:txBody>
      </p:sp>
      <p:sp>
        <p:nvSpPr>
          <p:cNvPr id="3" name="Content Placeholder 2"/>
          <p:cNvSpPr>
            <a:spLocks noGrp="1"/>
          </p:cNvSpPr>
          <p:nvPr>
            <p:ph idx="1"/>
          </p:nvPr>
        </p:nvSpPr>
        <p:spPr>
          <a:xfrm>
            <a:off x="809150" y="1280160"/>
            <a:ext cx="7955280" cy="4876844"/>
          </a:xfrm>
        </p:spPr>
        <p:txBody>
          <a:bodyPr>
            <a:normAutofit/>
          </a:bodyPr>
          <a:lstStyle/>
          <a:p>
            <a:r>
              <a:rPr lang="en-US" sz="2800" b="1" dirty="0"/>
              <a:t>Large stock dividends</a:t>
            </a:r>
          </a:p>
          <a:p>
            <a:pPr lvl="1"/>
            <a:r>
              <a:rPr lang="en-US" dirty="0"/>
              <a:t>Records a decrease in retained earnings and an increase in common stock; recorded at par value.</a:t>
            </a:r>
          </a:p>
          <a:p>
            <a:pPr lvl="8"/>
            <a:endParaRPr lang="en-US" sz="2800" b="1" dirty="0"/>
          </a:p>
          <a:p>
            <a:pPr marL="457200" lvl="1" indent="0">
              <a:buNone/>
            </a:pPr>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59</a:t>
            </a:fld>
            <a:endParaRPr lang="en-US" dirty="0"/>
          </a:p>
        </p:txBody>
      </p:sp>
      <p:sp>
        <p:nvSpPr>
          <p:cNvPr id="5" name="TextBox 4">
            <a:extLst>
              <a:ext uri="{FF2B5EF4-FFF2-40B4-BE49-F238E27FC236}">
                <a16:creationId xmlns:a16="http://schemas.microsoft.com/office/drawing/2014/main" id="{E4156A09-C47F-4C16-AA05-8502382A402E}"/>
              </a:ext>
            </a:extLst>
          </p:cNvPr>
          <p:cNvSpPr txBox="1"/>
          <p:nvPr/>
        </p:nvSpPr>
        <p:spPr>
          <a:xfrm>
            <a:off x="812788" y="3396739"/>
            <a:ext cx="7954694" cy="1938992"/>
          </a:xfrm>
          <a:prstGeom prst="rect">
            <a:avLst/>
          </a:prstGeom>
          <a:solidFill>
            <a:schemeClr val="accent1">
              <a:lumMod val="40000"/>
              <a:lumOff val="60000"/>
            </a:schemeClr>
          </a:solidFill>
        </p:spPr>
        <p:txBody>
          <a:bodyPr wrap="square" rtlCol="0">
            <a:spAutoFit/>
          </a:bodyPr>
          <a:lstStyle/>
          <a:p>
            <a:r>
              <a:rPr lang="en-US" sz="2000" b="1" dirty="0"/>
              <a:t>											</a:t>
            </a:r>
            <a:r>
              <a:rPr lang="en-US" sz="2000" u="sng" dirty="0"/>
              <a:t>Debit</a:t>
            </a:r>
            <a:r>
              <a:rPr lang="en-US" sz="2000" dirty="0"/>
              <a:t>		</a:t>
            </a:r>
            <a:r>
              <a:rPr lang="en-US" sz="2000" u="sng" dirty="0"/>
              <a:t>Credit</a:t>
            </a:r>
          </a:p>
          <a:p>
            <a:r>
              <a:rPr lang="en-US" sz="2000" b="1" dirty="0"/>
              <a:t>Stock Dividends*</a:t>
            </a:r>
            <a:r>
              <a:rPr lang="en-US" sz="2000" dirty="0"/>
              <a:t>	(= 1,000 shares x $0.01)		    10</a:t>
            </a:r>
          </a:p>
          <a:p>
            <a:r>
              <a:rPr lang="en-US" sz="2000" b="1" dirty="0"/>
              <a:t>	Common Stock</a:t>
            </a:r>
            <a:r>
              <a:rPr lang="en-US" sz="2000" dirty="0"/>
              <a:t>										    10</a:t>
            </a:r>
          </a:p>
          <a:p>
            <a:r>
              <a:rPr lang="en-US" sz="2000" i="1" dirty="0"/>
              <a:t>	(Record 100% [large] stock dividend)</a:t>
            </a:r>
          </a:p>
          <a:p>
            <a:endParaRPr lang="en-US" sz="2000" i="1" dirty="0"/>
          </a:p>
          <a:p>
            <a:r>
              <a:rPr lang="en-US" sz="2000" dirty="0"/>
              <a:t>*Debiting Stock Dividends reduces Retained Earnings.</a:t>
            </a:r>
          </a:p>
        </p:txBody>
      </p:sp>
    </p:spTree>
    <p:extLst>
      <p:ext uri="{BB962C8B-B14F-4D97-AF65-F5344CB8AC3E}">
        <p14:creationId xmlns:p14="http://schemas.microsoft.com/office/powerpoint/2010/main" val="27218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8199" y="2157699"/>
            <a:ext cx="6072714" cy="3547180"/>
            <a:chOff x="1648199" y="2157699"/>
            <a:chExt cx="6072714" cy="3547180"/>
          </a:xfrm>
        </p:grpSpPr>
        <p:cxnSp>
          <p:nvCxnSpPr>
            <p:cNvPr id="23" name="Straight Connector 22"/>
            <p:cNvCxnSpPr/>
            <p:nvPr/>
          </p:nvCxnSpPr>
          <p:spPr>
            <a:xfrm>
              <a:off x="4686494" y="2157699"/>
              <a:ext cx="0" cy="3365308"/>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648199" y="5109378"/>
              <a:ext cx="6072714" cy="0"/>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676976" y="5086902"/>
              <a:ext cx="0" cy="566029"/>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201188" y="5138850"/>
              <a:ext cx="0" cy="566029"/>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184304" y="5115892"/>
              <a:ext cx="0" cy="566029"/>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707159" y="5075872"/>
              <a:ext cx="0" cy="566029"/>
            </a:xfrm>
            <a:prstGeom prst="line">
              <a:avLst/>
            </a:prstGeom>
            <a:ln w="762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048" name="Group 2047"/>
          <p:cNvGrpSpPr/>
          <p:nvPr/>
        </p:nvGrpSpPr>
        <p:grpSpPr>
          <a:xfrm>
            <a:off x="955280" y="1457894"/>
            <a:ext cx="7586051" cy="4860335"/>
            <a:chOff x="955280" y="1483418"/>
            <a:chExt cx="7586051" cy="4860335"/>
          </a:xfrm>
        </p:grpSpPr>
        <p:sp>
          <p:nvSpPr>
            <p:cNvPr id="4" name="Rectangle 3"/>
            <p:cNvSpPr/>
            <p:nvPr/>
          </p:nvSpPr>
          <p:spPr>
            <a:xfrm>
              <a:off x="3854836" y="1483418"/>
              <a:ext cx="1730744" cy="842852"/>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3843597" y="2793333"/>
              <a:ext cx="1730744" cy="8428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3854835" y="4035461"/>
              <a:ext cx="1730744" cy="842852"/>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955280" y="5337913"/>
              <a:ext cx="1472256" cy="100584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2483729" y="5337913"/>
              <a:ext cx="1472256" cy="100584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012178" y="5337913"/>
              <a:ext cx="1472256" cy="100584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5540627" y="5337913"/>
              <a:ext cx="1472256" cy="100584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7069075" y="5337913"/>
              <a:ext cx="1472256" cy="100584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724628" y="736879"/>
            <a:ext cx="8229600" cy="1143000"/>
          </a:xfrm>
        </p:spPr>
        <p:txBody>
          <a:bodyPr/>
          <a:lstStyle/>
          <a:p>
            <a:r>
              <a:rPr lang="en-US" dirty="0"/>
              <a:t>Organization Chart</a:t>
            </a:r>
          </a:p>
        </p:txBody>
      </p:sp>
      <p:sp>
        <p:nvSpPr>
          <p:cNvPr id="6" name="Content Placeholder 5"/>
          <p:cNvSpPr>
            <a:spLocks noGrp="1"/>
          </p:cNvSpPr>
          <p:nvPr>
            <p:ph sz="quarter" idx="13"/>
          </p:nvPr>
        </p:nvSpPr>
        <p:spPr>
          <a:xfrm>
            <a:off x="823495" y="349028"/>
            <a:ext cx="6021081" cy="403234"/>
          </a:xfrm>
        </p:spPr>
        <p:txBody>
          <a:bodyPr/>
          <a:lstStyle/>
          <a:p>
            <a:r>
              <a:rPr lang="en-US" dirty="0"/>
              <a:t>Illustration 10–2</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6</a:t>
            </a:fld>
            <a:endParaRPr lang="en-US" dirty="0"/>
          </a:p>
        </p:txBody>
      </p:sp>
      <p:sp>
        <p:nvSpPr>
          <p:cNvPr id="3" name="TextBox 2"/>
          <p:cNvSpPr txBox="1"/>
          <p:nvPr/>
        </p:nvSpPr>
        <p:spPr>
          <a:xfrm>
            <a:off x="4034654" y="1695213"/>
            <a:ext cx="1730744" cy="369332"/>
          </a:xfrm>
          <a:prstGeom prst="rect">
            <a:avLst/>
          </a:prstGeom>
          <a:noFill/>
        </p:spPr>
        <p:txBody>
          <a:bodyPr wrap="square" rtlCol="0">
            <a:spAutoFit/>
          </a:bodyPr>
          <a:lstStyle/>
          <a:p>
            <a:r>
              <a:rPr lang="en-US" dirty="0"/>
              <a:t>Stockholders</a:t>
            </a:r>
          </a:p>
        </p:txBody>
      </p:sp>
      <p:sp>
        <p:nvSpPr>
          <p:cNvPr id="9" name="TextBox 8"/>
          <p:cNvSpPr txBox="1"/>
          <p:nvPr/>
        </p:nvSpPr>
        <p:spPr>
          <a:xfrm>
            <a:off x="3854836" y="2947620"/>
            <a:ext cx="1730744" cy="544765"/>
          </a:xfrm>
          <a:prstGeom prst="rect">
            <a:avLst/>
          </a:prstGeom>
          <a:noFill/>
        </p:spPr>
        <p:txBody>
          <a:bodyPr wrap="square" rtlCol="0">
            <a:spAutoFit/>
          </a:bodyPr>
          <a:lstStyle/>
          <a:p>
            <a:pPr algn="ctr">
              <a:lnSpc>
                <a:spcPct val="80000"/>
              </a:lnSpc>
            </a:pPr>
            <a:r>
              <a:rPr lang="en-US" dirty="0"/>
              <a:t>Board of </a:t>
            </a:r>
          </a:p>
          <a:p>
            <a:pPr algn="ctr">
              <a:lnSpc>
                <a:spcPct val="80000"/>
              </a:lnSpc>
            </a:pPr>
            <a:r>
              <a:rPr lang="en-US" dirty="0"/>
              <a:t>Directors</a:t>
            </a:r>
          </a:p>
        </p:txBody>
      </p:sp>
      <p:sp>
        <p:nvSpPr>
          <p:cNvPr id="10" name="TextBox 9"/>
          <p:cNvSpPr txBox="1"/>
          <p:nvPr/>
        </p:nvSpPr>
        <p:spPr>
          <a:xfrm>
            <a:off x="3809880" y="4111949"/>
            <a:ext cx="1730744" cy="766364"/>
          </a:xfrm>
          <a:prstGeom prst="rect">
            <a:avLst/>
          </a:prstGeom>
          <a:noFill/>
        </p:spPr>
        <p:txBody>
          <a:bodyPr wrap="square" rtlCol="0">
            <a:spAutoFit/>
          </a:bodyPr>
          <a:lstStyle/>
          <a:p>
            <a:pPr algn="ctr">
              <a:lnSpc>
                <a:spcPct val="80000"/>
              </a:lnSpc>
            </a:pPr>
            <a:r>
              <a:rPr lang="en-US" dirty="0"/>
              <a:t>Chief Executive</a:t>
            </a:r>
          </a:p>
          <a:p>
            <a:pPr algn="ctr">
              <a:lnSpc>
                <a:spcPct val="80000"/>
              </a:lnSpc>
            </a:pPr>
            <a:r>
              <a:rPr lang="en-US" dirty="0"/>
              <a:t>Officer</a:t>
            </a:r>
          </a:p>
          <a:p>
            <a:pPr algn="ctr">
              <a:lnSpc>
                <a:spcPct val="80000"/>
              </a:lnSpc>
            </a:pPr>
            <a:r>
              <a:rPr lang="en-US" dirty="0"/>
              <a:t>(CEO)</a:t>
            </a:r>
          </a:p>
        </p:txBody>
      </p:sp>
      <p:sp>
        <p:nvSpPr>
          <p:cNvPr id="11" name="TextBox 10"/>
          <p:cNvSpPr txBox="1"/>
          <p:nvPr/>
        </p:nvSpPr>
        <p:spPr>
          <a:xfrm>
            <a:off x="804239" y="5352337"/>
            <a:ext cx="1730744" cy="984244"/>
          </a:xfrm>
          <a:prstGeom prst="rect">
            <a:avLst/>
          </a:prstGeom>
          <a:noFill/>
        </p:spPr>
        <p:txBody>
          <a:bodyPr wrap="square" rtlCol="0">
            <a:spAutoFit/>
          </a:bodyPr>
          <a:lstStyle/>
          <a:p>
            <a:pPr algn="ctr">
              <a:lnSpc>
                <a:spcPct val="80000"/>
              </a:lnSpc>
            </a:pPr>
            <a:r>
              <a:rPr lang="en-US" dirty="0"/>
              <a:t>Executive Vice President, Digital and Engineering</a:t>
            </a:r>
          </a:p>
        </p:txBody>
      </p:sp>
      <p:sp>
        <p:nvSpPr>
          <p:cNvPr id="12" name="TextBox 11"/>
          <p:cNvSpPr txBox="1"/>
          <p:nvPr/>
        </p:nvSpPr>
        <p:spPr>
          <a:xfrm>
            <a:off x="2328316" y="5451561"/>
            <a:ext cx="1730744" cy="762645"/>
          </a:xfrm>
          <a:prstGeom prst="rect">
            <a:avLst/>
          </a:prstGeom>
          <a:noFill/>
        </p:spPr>
        <p:txBody>
          <a:bodyPr wrap="square" rtlCol="0">
            <a:spAutoFit/>
          </a:bodyPr>
          <a:lstStyle/>
          <a:p>
            <a:pPr algn="ctr">
              <a:lnSpc>
                <a:spcPct val="80000"/>
              </a:lnSpc>
            </a:pPr>
            <a:r>
              <a:rPr lang="en-US" dirty="0"/>
              <a:t>Chief Operating</a:t>
            </a:r>
          </a:p>
          <a:p>
            <a:pPr algn="ctr">
              <a:lnSpc>
                <a:spcPct val="80000"/>
              </a:lnSpc>
            </a:pPr>
            <a:r>
              <a:rPr lang="en-US" dirty="0"/>
              <a:t>Officer </a:t>
            </a:r>
          </a:p>
          <a:p>
            <a:pPr algn="ctr">
              <a:lnSpc>
                <a:spcPct val="80000"/>
              </a:lnSpc>
            </a:pPr>
            <a:r>
              <a:rPr lang="en-US" dirty="0"/>
              <a:t>(COO)</a:t>
            </a:r>
          </a:p>
        </p:txBody>
      </p:sp>
      <p:sp>
        <p:nvSpPr>
          <p:cNvPr id="13" name="TextBox 12"/>
          <p:cNvSpPr txBox="1"/>
          <p:nvPr/>
        </p:nvSpPr>
        <p:spPr>
          <a:xfrm>
            <a:off x="3854836" y="5421865"/>
            <a:ext cx="1730744" cy="766364"/>
          </a:xfrm>
          <a:prstGeom prst="rect">
            <a:avLst/>
          </a:prstGeom>
          <a:noFill/>
        </p:spPr>
        <p:txBody>
          <a:bodyPr wrap="square" rtlCol="0">
            <a:spAutoFit/>
          </a:bodyPr>
          <a:lstStyle/>
          <a:p>
            <a:pPr algn="ctr">
              <a:lnSpc>
                <a:spcPct val="80000"/>
              </a:lnSpc>
            </a:pPr>
            <a:r>
              <a:rPr lang="en-US" dirty="0"/>
              <a:t>Chief Financial</a:t>
            </a:r>
          </a:p>
          <a:p>
            <a:pPr algn="ctr">
              <a:lnSpc>
                <a:spcPct val="80000"/>
              </a:lnSpc>
            </a:pPr>
            <a:r>
              <a:rPr lang="en-US" dirty="0"/>
              <a:t>Officer </a:t>
            </a:r>
          </a:p>
          <a:p>
            <a:pPr algn="ctr">
              <a:lnSpc>
                <a:spcPct val="80000"/>
              </a:lnSpc>
            </a:pPr>
            <a:r>
              <a:rPr lang="en-US" dirty="0"/>
              <a:t>(CFO)</a:t>
            </a:r>
          </a:p>
        </p:txBody>
      </p:sp>
      <p:sp>
        <p:nvSpPr>
          <p:cNvPr id="14" name="TextBox 13"/>
          <p:cNvSpPr txBox="1"/>
          <p:nvPr/>
        </p:nvSpPr>
        <p:spPr>
          <a:xfrm>
            <a:off x="5378344" y="5523007"/>
            <a:ext cx="1730744" cy="544765"/>
          </a:xfrm>
          <a:prstGeom prst="rect">
            <a:avLst/>
          </a:prstGeom>
          <a:noFill/>
        </p:spPr>
        <p:txBody>
          <a:bodyPr wrap="square" rtlCol="0">
            <a:spAutoFit/>
          </a:bodyPr>
          <a:lstStyle/>
          <a:p>
            <a:pPr algn="ctr">
              <a:lnSpc>
                <a:spcPct val="80000"/>
              </a:lnSpc>
            </a:pPr>
            <a:r>
              <a:rPr lang="en-US" dirty="0"/>
              <a:t>Legal</a:t>
            </a:r>
          </a:p>
          <a:p>
            <a:pPr algn="ctr">
              <a:lnSpc>
                <a:spcPct val="80000"/>
              </a:lnSpc>
            </a:pPr>
            <a:r>
              <a:rPr lang="en-US" dirty="0"/>
              <a:t>Counsel</a:t>
            </a:r>
          </a:p>
        </p:txBody>
      </p:sp>
      <p:sp>
        <p:nvSpPr>
          <p:cNvPr id="15" name="TextBox 14"/>
          <p:cNvSpPr txBox="1"/>
          <p:nvPr/>
        </p:nvSpPr>
        <p:spPr>
          <a:xfrm>
            <a:off x="6944465" y="5421865"/>
            <a:ext cx="1730744" cy="762645"/>
          </a:xfrm>
          <a:prstGeom prst="rect">
            <a:avLst/>
          </a:prstGeom>
          <a:noFill/>
        </p:spPr>
        <p:txBody>
          <a:bodyPr wrap="square" rtlCol="0">
            <a:spAutoFit/>
          </a:bodyPr>
          <a:lstStyle/>
          <a:p>
            <a:pPr algn="ctr">
              <a:lnSpc>
                <a:spcPct val="80000"/>
              </a:lnSpc>
            </a:pPr>
            <a:r>
              <a:rPr lang="en-US" dirty="0"/>
              <a:t>Executive Vice President, Sales and Marketing</a:t>
            </a:r>
          </a:p>
        </p:txBody>
      </p:sp>
      <p:sp>
        <p:nvSpPr>
          <p:cNvPr id="24" name="TextBox 23"/>
          <p:cNvSpPr txBox="1"/>
          <p:nvPr/>
        </p:nvSpPr>
        <p:spPr>
          <a:xfrm>
            <a:off x="6045567" y="1485074"/>
            <a:ext cx="2656367" cy="923330"/>
          </a:xfrm>
          <a:prstGeom prst="rect">
            <a:avLst/>
          </a:prstGeom>
          <a:noFill/>
        </p:spPr>
        <p:txBody>
          <a:bodyPr wrap="square" rtlCol="0">
            <a:spAutoFit/>
          </a:bodyPr>
          <a:lstStyle/>
          <a:p>
            <a:r>
              <a:rPr lang="en-US" dirty="0"/>
              <a:t>Ultimately, a corporation’s stockholders control the company.</a:t>
            </a:r>
          </a:p>
        </p:txBody>
      </p:sp>
      <p:sp>
        <p:nvSpPr>
          <p:cNvPr id="33" name="TextBox 32"/>
          <p:cNvSpPr txBox="1"/>
          <p:nvPr/>
        </p:nvSpPr>
        <p:spPr>
          <a:xfrm>
            <a:off x="6018842" y="2668516"/>
            <a:ext cx="2656367" cy="1200329"/>
          </a:xfrm>
          <a:prstGeom prst="rect">
            <a:avLst/>
          </a:prstGeom>
          <a:noFill/>
        </p:spPr>
        <p:txBody>
          <a:bodyPr wrap="square" rtlCol="0">
            <a:spAutoFit/>
          </a:bodyPr>
          <a:lstStyle/>
          <a:p>
            <a:r>
              <a:rPr lang="en-US" dirty="0"/>
              <a:t>By voting their shares, stockholders determine the makeup of the board of directors.</a:t>
            </a:r>
          </a:p>
        </p:txBody>
      </p:sp>
      <p:sp>
        <p:nvSpPr>
          <p:cNvPr id="34" name="TextBox 33"/>
          <p:cNvSpPr txBox="1"/>
          <p:nvPr/>
        </p:nvSpPr>
        <p:spPr>
          <a:xfrm>
            <a:off x="6018842" y="3991911"/>
            <a:ext cx="2656367" cy="923330"/>
          </a:xfrm>
          <a:prstGeom prst="rect">
            <a:avLst/>
          </a:prstGeom>
          <a:noFill/>
        </p:spPr>
        <p:txBody>
          <a:bodyPr wrap="square" rtlCol="0">
            <a:spAutoFit/>
          </a:bodyPr>
          <a:lstStyle/>
          <a:p>
            <a:r>
              <a:rPr lang="en-US" dirty="0"/>
              <a:t>The board appoints the management to run the company.</a:t>
            </a:r>
          </a:p>
        </p:txBody>
      </p:sp>
    </p:spTree>
    <p:extLst>
      <p:ext uri="{BB962C8B-B14F-4D97-AF65-F5344CB8AC3E}">
        <p14:creationId xmlns:p14="http://schemas.microsoft.com/office/powerpoint/2010/main" val="38113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3" grpId="0"/>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4139" y="2548554"/>
            <a:ext cx="7955280" cy="374904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674140" y="1907400"/>
            <a:ext cx="7955280" cy="658339"/>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2" name="Title 1">
            <a:extLst>
              <a:ext uri="{FF2B5EF4-FFF2-40B4-BE49-F238E27FC236}">
                <a16:creationId xmlns:a16="http://schemas.microsoft.com/office/drawing/2014/main" id="{3BA5911A-2A24-4941-92CC-4AC77CF8DB9C}"/>
              </a:ext>
            </a:extLst>
          </p:cNvPr>
          <p:cNvSpPr>
            <a:spLocks noGrp="1"/>
          </p:cNvSpPr>
          <p:nvPr>
            <p:ph type="title"/>
          </p:nvPr>
        </p:nvSpPr>
        <p:spPr>
          <a:xfrm>
            <a:off x="812788" y="261141"/>
            <a:ext cx="8331212" cy="1510509"/>
          </a:xfrm>
        </p:spPr>
        <p:txBody>
          <a:bodyPr/>
          <a:lstStyle/>
          <a:p>
            <a:r>
              <a:rPr lang="en-US" sz="3600" dirty="0"/>
              <a:t>Illustration 10-15</a:t>
            </a:r>
            <a:br>
              <a:rPr lang="en-US" dirty="0"/>
            </a:br>
            <a:r>
              <a:rPr lang="en-US" sz="2600" dirty="0">
                <a:solidFill>
                  <a:srgbClr val="1D5F76"/>
                </a:solidFill>
              </a:rPr>
              <a:t>Stockholders’ Equity before and after a 2-for-1 Stock Split Accounted for as a 100% Stock Dividend</a:t>
            </a:r>
            <a:br>
              <a:rPr lang="en-US" sz="2600" dirty="0">
                <a:solidFill>
                  <a:srgbClr val="1D5F76"/>
                </a:solidFill>
              </a:rPr>
            </a:br>
            <a:endParaRPr lang="en-US" sz="2600" dirty="0">
              <a:solidFill>
                <a:srgbClr val="1D5F76"/>
              </a:solidFill>
            </a:endParaRPr>
          </a:p>
        </p:txBody>
      </p:sp>
      <p:graphicFrame>
        <p:nvGraphicFramePr>
          <p:cNvPr id="11" name="Content Placeholder 10">
            <a:extLst>
              <a:ext uri="{FF2B5EF4-FFF2-40B4-BE49-F238E27FC236}">
                <a16:creationId xmlns:a16="http://schemas.microsoft.com/office/drawing/2014/main" id="{0EBD5E68-14EF-4811-91D0-8C41A293AE6C}"/>
              </a:ext>
            </a:extLst>
          </p:cNvPr>
          <p:cNvGraphicFramePr>
            <a:graphicFrameLocks noGrp="1"/>
          </p:cNvGraphicFramePr>
          <p:nvPr>
            <p:ph idx="1"/>
            <p:extLst>
              <p:ext uri="{D42A27DB-BD31-4B8C-83A1-F6EECF244321}">
                <p14:modId xmlns:p14="http://schemas.microsoft.com/office/powerpoint/2010/main" val="4168543060"/>
              </p:ext>
            </p:extLst>
          </p:nvPr>
        </p:nvGraphicFramePr>
        <p:xfrm>
          <a:off x="1201691" y="2819842"/>
          <a:ext cx="6900176" cy="3361943"/>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2942032026"/>
                    </a:ext>
                  </a:extLst>
                </a:gridCol>
                <a:gridCol w="1737360">
                  <a:extLst>
                    <a:ext uri="{9D8B030D-6E8A-4147-A177-3AD203B41FA5}">
                      <a16:colId xmlns:a16="http://schemas.microsoft.com/office/drawing/2014/main" val="1602886311"/>
                    </a:ext>
                  </a:extLst>
                </a:gridCol>
                <a:gridCol w="225056">
                  <a:extLst>
                    <a:ext uri="{9D8B030D-6E8A-4147-A177-3AD203B41FA5}">
                      <a16:colId xmlns:a16="http://schemas.microsoft.com/office/drawing/2014/main" val="1071009118"/>
                    </a:ext>
                  </a:extLst>
                </a:gridCol>
                <a:gridCol w="1737360">
                  <a:extLst>
                    <a:ext uri="{9D8B030D-6E8A-4147-A177-3AD203B41FA5}">
                      <a16:colId xmlns:a16="http://schemas.microsoft.com/office/drawing/2014/main" val="2893976619"/>
                    </a:ext>
                  </a:extLst>
                </a:gridCol>
              </a:tblGrid>
              <a:tr h="365760">
                <a:tc>
                  <a:txBody>
                    <a:bodyPr/>
                    <a:lstStyle/>
                    <a:p>
                      <a:pPr algn="l"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1800" b="1" u="none" strike="noStrike" dirty="0">
                          <a:effectLst/>
                        </a:rPr>
                        <a:t>Before 100% </a:t>
                      </a:r>
                      <a:br>
                        <a:rPr lang="en-US" sz="1800" b="1" u="none" strike="noStrike" dirty="0">
                          <a:effectLst/>
                        </a:rPr>
                      </a:br>
                      <a:r>
                        <a:rPr lang="en-US" sz="1800" b="1" u="none" strike="noStrike" dirty="0">
                          <a:effectLst/>
                        </a:rPr>
                        <a:t>Stock Dividend</a:t>
                      </a:r>
                      <a:endParaRPr lang="en-US" sz="1800" b="1" i="0" u="none" strike="noStrike" dirty="0">
                        <a:solidFill>
                          <a:srgbClr val="000000"/>
                        </a:solidFill>
                        <a:effectLst/>
                        <a:latin typeface="Calibri" panose="020F0502020204030204" pitchFamily="34" charset="0"/>
                      </a:endParaRPr>
                    </a:p>
                  </a:txBody>
                  <a:tcPr marL="6373" marR="6373" marT="6373"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6373" marR="6373" marT="6373" marB="0" anchor="b">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fontAlgn="b"/>
                      <a:r>
                        <a:rPr lang="en-US" sz="1800" b="1" u="none" strike="noStrike" dirty="0">
                          <a:effectLst/>
                        </a:rPr>
                        <a:t>After 100% </a:t>
                      </a:r>
                      <a:br>
                        <a:rPr lang="en-US" sz="1800" b="1" u="none" strike="noStrike" dirty="0">
                          <a:effectLst/>
                        </a:rPr>
                      </a:br>
                      <a:r>
                        <a:rPr lang="en-US" sz="1800" b="1" u="none" strike="noStrike" dirty="0">
                          <a:effectLst/>
                        </a:rPr>
                        <a:t>Stock Dividend</a:t>
                      </a:r>
                      <a:endParaRPr lang="en-US" sz="1800" b="1" i="0" u="none" strike="noStrike" dirty="0">
                        <a:solidFill>
                          <a:srgbClr val="000000"/>
                        </a:solidFill>
                        <a:effectLst/>
                        <a:latin typeface="Calibri" panose="020F0502020204030204" pitchFamily="34" charset="0"/>
                      </a:endParaRPr>
                    </a:p>
                  </a:txBody>
                  <a:tcPr marL="6373" marR="6373" marT="6373" marB="0" anchor="b">
                    <a:lnL w="12700" cmpd="sng">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7904053"/>
                  </a:ext>
                </a:extLst>
              </a:tr>
              <a:tr h="274320">
                <a:tc>
                  <a:txBody>
                    <a:bodyPr/>
                    <a:lstStyle/>
                    <a:p>
                      <a:pPr algn="l" fontAlgn="ctr"/>
                      <a:r>
                        <a:rPr lang="en-US" sz="1800" u="none" strike="noStrike" dirty="0">
                          <a:effectLst/>
                        </a:rPr>
                        <a:t>Stockholders’ equity:</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endParaRPr lang="en-US" sz="1800" b="0" i="0" u="none" strike="noStrike" dirty="0">
                        <a:solidFill>
                          <a:srgbClr val="000000"/>
                        </a:solidFill>
                        <a:effectLst/>
                        <a:latin typeface="Calibri" panose="020F0502020204030204" pitchFamily="34" charset="0"/>
                      </a:endParaRPr>
                    </a:p>
                  </a:txBody>
                  <a:tcPr marL="6373" marR="6373" marT="6373"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endParaRPr lang="en-US" sz="1800" b="0" i="0" u="none" strike="noStrike" dirty="0">
                        <a:solidFill>
                          <a:srgbClr val="000000"/>
                        </a:solidFill>
                        <a:effectLst/>
                        <a:latin typeface="Calibri" panose="020F0502020204030204" pitchFamily="34" charset="0"/>
                      </a:endParaRPr>
                    </a:p>
                  </a:txBody>
                  <a:tcPr marL="6373" marR="6373" marT="637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6373" marR="6373" marT="6373"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7887459"/>
                  </a:ext>
                </a:extLst>
              </a:tr>
              <a:tr h="274320">
                <a:tc>
                  <a:txBody>
                    <a:bodyPr/>
                    <a:lstStyle/>
                    <a:p>
                      <a:pPr algn="l" fontAlgn="ctr"/>
                      <a:r>
                        <a:rPr lang="en-US" sz="1800" u="none" strike="noStrike" dirty="0">
                          <a:effectLst/>
                        </a:rPr>
                        <a:t>Preferred stock, $30 par value</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    30,000 </a:t>
                      </a:r>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     30,000 </a:t>
                      </a:r>
                      <a:endParaRPr lang="en-US" sz="1800" b="0" i="0" u="none" strike="noStrike"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2179854"/>
                  </a:ext>
                </a:extLst>
              </a:tr>
              <a:tr h="274320">
                <a:tc>
                  <a:txBody>
                    <a:bodyPr/>
                    <a:lstStyle/>
                    <a:p>
                      <a:pPr algn="l" fontAlgn="ctr"/>
                      <a:r>
                        <a:rPr lang="en-US" sz="1800" b="1" u="none" strike="noStrike" dirty="0">
                          <a:solidFill>
                            <a:srgbClr val="00B050"/>
                          </a:solidFill>
                          <a:effectLst/>
                        </a:rPr>
                        <a:t>Common stock, $0.01 par value</a:t>
                      </a:r>
                      <a:endParaRPr lang="en-US" sz="1800" b="1" i="0" u="none" strike="noStrike" dirty="0">
                        <a:solidFill>
                          <a:srgbClr val="00B05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solidFill>
                            <a:srgbClr val="00B050"/>
                          </a:solidFill>
                          <a:effectLst/>
                          <a:latin typeface="+mn-lt"/>
                        </a:rPr>
                        <a:t>10 </a:t>
                      </a:r>
                      <a:endParaRPr lang="en-US" sz="1800" b="1" i="0" u="none" strike="noStrike" dirty="0">
                        <a:solidFill>
                          <a:srgbClr val="00B05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1" i="0" u="none" strike="noStrike" dirty="0">
                        <a:solidFill>
                          <a:srgbClr val="00B05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none" strike="noStrike" dirty="0">
                          <a:solidFill>
                            <a:srgbClr val="00B050"/>
                          </a:solidFill>
                          <a:effectLst/>
                          <a:latin typeface="+mn-lt"/>
                        </a:rPr>
                        <a:t>20 </a:t>
                      </a:r>
                      <a:endParaRPr lang="en-US" sz="1800" b="1" i="0" u="none" strike="noStrike" dirty="0">
                        <a:solidFill>
                          <a:srgbClr val="00B05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6445971"/>
                  </a:ext>
                </a:extLst>
              </a:tr>
              <a:tr h="274320">
                <a:tc>
                  <a:txBody>
                    <a:bodyPr/>
                    <a:lstStyle/>
                    <a:p>
                      <a:pPr algn="l" fontAlgn="ctr"/>
                      <a:r>
                        <a:rPr lang="en-US" sz="1800" u="none" strike="noStrike" dirty="0">
                          <a:effectLst/>
                        </a:rPr>
                        <a:t>Additional paid-in capital</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  </a:t>
                      </a:r>
                      <a:r>
                        <a:rPr lang="en-US" sz="1800" u="sng" strike="noStrike" dirty="0">
                          <a:effectLst/>
                          <a:latin typeface="+mn-lt"/>
                        </a:rPr>
                        <a:t>      40,490 </a:t>
                      </a:r>
                      <a:endParaRPr lang="en-US" sz="1800" b="0" i="0" u="sng"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         </a:t>
                      </a:r>
                      <a:r>
                        <a:rPr lang="en-US" sz="1800" u="sng" strike="noStrike" dirty="0">
                          <a:effectLst/>
                          <a:latin typeface="+mn-lt"/>
                        </a:rPr>
                        <a:t>       40,490 </a:t>
                      </a:r>
                      <a:endParaRPr lang="en-US" sz="1800" b="0" i="0" u="sng" strike="noStrike"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1527392"/>
                  </a:ext>
                </a:extLst>
              </a:tr>
              <a:tr h="274320">
                <a:tc>
                  <a:txBody>
                    <a:bodyPr/>
                    <a:lstStyle/>
                    <a:p>
                      <a:pPr algn="l" fontAlgn="ctr"/>
                      <a:r>
                        <a:rPr lang="en-US" sz="1800" u="none" strike="noStrike" dirty="0">
                          <a:effectLst/>
                        </a:rPr>
                        <a:t>Total paid-in capital</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70,500 </a:t>
                      </a:r>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none" strike="noStrike" dirty="0">
                          <a:effectLst/>
                          <a:latin typeface="+mn-lt"/>
                        </a:rPr>
                        <a:t>70,510 </a:t>
                      </a:r>
                      <a:endParaRPr lang="en-US" sz="1800" b="0" i="0" u="none" strike="noStrike"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0655447"/>
                  </a:ext>
                </a:extLst>
              </a:tr>
              <a:tr h="274320">
                <a:tc>
                  <a:txBody>
                    <a:bodyPr/>
                    <a:lstStyle/>
                    <a:p>
                      <a:pPr algn="l" fontAlgn="ctr"/>
                      <a:r>
                        <a:rPr lang="en-US" sz="1800" b="1" u="none" strike="noStrike" dirty="0">
                          <a:solidFill>
                            <a:srgbClr val="00B050"/>
                          </a:solidFill>
                          <a:effectLst/>
                        </a:rPr>
                        <a:t>Retained earnings</a:t>
                      </a:r>
                      <a:endParaRPr lang="en-US" sz="1800" b="1" i="0" u="none" strike="noStrike" dirty="0">
                        <a:solidFill>
                          <a:srgbClr val="00B05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sng" strike="noStrike" baseline="0" dirty="0">
                          <a:solidFill>
                            <a:srgbClr val="00B050"/>
                          </a:solidFill>
                          <a:effectLst/>
                          <a:uFill>
                            <a:solidFill>
                              <a:schemeClr val="tx1"/>
                            </a:solidFill>
                          </a:uFill>
                          <a:latin typeface="+mn-lt"/>
                        </a:rPr>
                        <a:t>      29,500 </a:t>
                      </a:r>
                      <a:endParaRPr lang="en-US" sz="1800" b="1" i="0" u="sng" strike="noStrike" baseline="0" dirty="0">
                        <a:solidFill>
                          <a:srgbClr val="00B050"/>
                        </a:solidFill>
                        <a:effectLst/>
                        <a:uFill>
                          <a:solidFill>
                            <a:schemeClr val="tx1"/>
                          </a:solidFill>
                        </a:uFill>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1" i="0" u="sng" strike="noStrike" baseline="0" dirty="0">
                        <a:solidFill>
                          <a:srgbClr val="00B050"/>
                        </a:solidFill>
                        <a:effectLst/>
                        <a:uFill>
                          <a:solidFill>
                            <a:schemeClr val="tx1"/>
                          </a:solidFill>
                        </a:uFill>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1" u="sng" strike="noStrike" baseline="0" dirty="0">
                          <a:solidFill>
                            <a:srgbClr val="00B050"/>
                          </a:solidFill>
                          <a:effectLst/>
                          <a:uFill>
                            <a:solidFill>
                              <a:schemeClr val="tx1"/>
                            </a:solidFill>
                          </a:uFill>
                          <a:latin typeface="+mn-lt"/>
                        </a:rPr>
                        <a:t>       29,490</a:t>
                      </a:r>
                      <a:r>
                        <a:rPr lang="en-US" sz="1800" u="sng" strike="noStrike" baseline="0" dirty="0">
                          <a:effectLst/>
                          <a:uFill>
                            <a:solidFill>
                              <a:schemeClr val="tx1"/>
                            </a:solidFill>
                          </a:uFill>
                          <a:latin typeface="+mn-lt"/>
                        </a:rPr>
                        <a:t> </a:t>
                      </a:r>
                      <a:endParaRPr lang="en-US" sz="1800" b="1" i="0" u="sng" strike="noStrike" baseline="0" dirty="0">
                        <a:solidFill>
                          <a:srgbClr val="00B050"/>
                        </a:solidFill>
                        <a:effectLst/>
                        <a:uFill>
                          <a:solidFill>
                            <a:schemeClr val="tx1"/>
                          </a:solidFill>
                        </a:uFill>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075731"/>
                  </a:ext>
                </a:extLst>
              </a:tr>
              <a:tr h="274320">
                <a:tc>
                  <a:txBody>
                    <a:bodyPr/>
                    <a:lstStyle/>
                    <a:p>
                      <a:pPr algn="l" fontAlgn="t"/>
                      <a:r>
                        <a:rPr lang="en-US" sz="1800" u="none" strike="noStrike" dirty="0">
                          <a:effectLst/>
                        </a:rPr>
                        <a:t>Total stockholders’ equity</a:t>
                      </a:r>
                      <a:endParaRPr lang="en-US" sz="1800" b="0" i="0" u="none" strike="noStrike" dirty="0">
                        <a:solidFill>
                          <a:srgbClr val="000000"/>
                        </a:solidFill>
                        <a:effectLst/>
                        <a:latin typeface="Calibri" panose="020F0502020204030204" pitchFamily="34" charset="0"/>
                      </a:endParaRPr>
                    </a:p>
                  </a:txBody>
                  <a:tcPr marL="6373" marR="6373" marT="6373" marB="0">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100,000 </a:t>
                      </a:r>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457200" rtl="0" eaLnBrk="1" fontAlgn="b" latinLnBrk="0" hangingPunct="1"/>
                      <a:r>
                        <a:rPr lang="en-US" sz="1800" u="dbl" strike="noStrike" kern="1200" baseline="0" dirty="0">
                          <a:solidFill>
                            <a:schemeClr val="dk1"/>
                          </a:solidFill>
                          <a:effectLst/>
                          <a:latin typeface="+mn-lt"/>
                          <a:ea typeface="+mn-ea"/>
                          <a:cs typeface="+mn-cs"/>
                        </a:rPr>
                        <a:t>$   100,000 </a:t>
                      </a: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74651"/>
                  </a:ext>
                </a:extLst>
              </a:tr>
              <a:tr h="274320">
                <a:tc>
                  <a:txBody>
                    <a:bodyPr/>
                    <a:lstStyle/>
                    <a:p>
                      <a:pPr algn="l" fontAlgn="ctr"/>
                      <a:r>
                        <a:rPr lang="en-US" sz="1800" u="none" strike="noStrike" dirty="0">
                          <a:effectLst/>
                        </a:rPr>
                        <a:t>Common shares outstanding</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1,000 </a:t>
                      </a:r>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2,000 </a:t>
                      </a:r>
                      <a:endParaRPr lang="en-US" sz="1800" b="0" i="0" u="dbl" strike="noStrike" baseline="0"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319039"/>
                  </a:ext>
                </a:extLst>
              </a:tr>
              <a:tr h="274320">
                <a:tc>
                  <a:txBody>
                    <a:bodyPr/>
                    <a:lstStyle/>
                    <a:p>
                      <a:pPr algn="l" fontAlgn="ctr"/>
                      <a:r>
                        <a:rPr lang="en-US" sz="1800" u="none" strike="noStrike" dirty="0">
                          <a:effectLst/>
                        </a:rPr>
                        <a:t>Par value per share</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0.01 </a:t>
                      </a:r>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0.01 </a:t>
                      </a:r>
                      <a:endParaRPr lang="en-US" sz="1800" b="0" i="0" u="dbl" strike="noStrike" baseline="0"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6998972"/>
                  </a:ext>
                </a:extLst>
              </a:tr>
              <a:tr h="274320">
                <a:tc>
                  <a:txBody>
                    <a:bodyPr/>
                    <a:lstStyle/>
                    <a:p>
                      <a:pPr algn="l" fontAlgn="ctr"/>
                      <a:r>
                        <a:rPr lang="en-US" sz="1800" u="none" strike="noStrike" dirty="0">
                          <a:effectLst/>
                        </a:rPr>
                        <a:t>Share price</a:t>
                      </a:r>
                      <a:endParaRPr lang="en-US" sz="1800" b="0" i="0" u="none" strike="noStrike" dirty="0">
                        <a:solidFill>
                          <a:srgbClr val="000000"/>
                        </a:solidFill>
                        <a:effectLst/>
                        <a:latin typeface="Calibri" panose="020F0502020204030204" pitchFamily="34" charset="0"/>
                      </a:endParaRPr>
                    </a:p>
                  </a:txBody>
                  <a:tcPr marL="6373" marR="6373" marT="6373"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30 </a:t>
                      </a:r>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800" b="0" i="0" u="dbl" strike="noStrike" baseline="0" dirty="0">
                        <a:solidFill>
                          <a:srgbClr val="000000"/>
                        </a:solidFill>
                        <a:effectLst/>
                        <a:latin typeface="+mn-lt"/>
                      </a:endParaRPr>
                    </a:p>
                  </a:txBody>
                  <a:tcPr marL="6373" marR="6373" marT="637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800" u="dbl" strike="noStrike" baseline="0" dirty="0">
                          <a:effectLst/>
                          <a:latin typeface="+mn-lt"/>
                        </a:rPr>
                        <a:t>$            15  </a:t>
                      </a:r>
                      <a:endParaRPr lang="en-US" sz="1800" b="0" i="0" u="dbl" strike="noStrike" baseline="0" dirty="0">
                        <a:solidFill>
                          <a:srgbClr val="000000"/>
                        </a:solidFill>
                        <a:effectLst/>
                        <a:latin typeface="+mn-lt"/>
                      </a:endParaRPr>
                    </a:p>
                  </a:txBody>
                  <a:tcPr marL="6373" marR="6373" marT="6373"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4825179"/>
                  </a:ext>
                </a:extLst>
              </a:tr>
            </a:tbl>
          </a:graphicData>
        </a:graphic>
      </p:graphicFrame>
      <p:sp>
        <p:nvSpPr>
          <p:cNvPr id="4" name="Footer Placeholder 3">
            <a:extLst>
              <a:ext uri="{FF2B5EF4-FFF2-40B4-BE49-F238E27FC236}">
                <a16:creationId xmlns:a16="http://schemas.microsoft.com/office/drawing/2014/main" id="{94FB95E1-C51B-4448-83F6-6C746C7DB18B}"/>
              </a:ext>
            </a:extLst>
          </p:cNvPr>
          <p:cNvSpPr>
            <a:spLocks noGrp="1"/>
          </p:cNvSpPr>
          <p:nvPr>
            <p:ph type="ftr" sz="quarter" idx="11"/>
          </p:nvPr>
        </p:nvSpPr>
        <p:spPr>
          <a:xfrm>
            <a:off x="1424213" y="6509111"/>
            <a:ext cx="6540501" cy="365125"/>
          </a:xfrm>
        </p:spPr>
        <p:txBody>
          <a:bodyPr/>
          <a:lstStyle/>
          <a:p>
            <a:r>
              <a:rPr lang="en-US" dirty="0"/>
              <a:t>Copyright ©2022 McGraw-Hill. All rights reserved. No reproduction or distribution without the prior written consent of McGraw-Hill. </a:t>
            </a:r>
          </a:p>
        </p:txBody>
      </p:sp>
      <p:sp>
        <p:nvSpPr>
          <p:cNvPr id="5" name="Slide Number Placeholder 4">
            <a:extLst>
              <a:ext uri="{FF2B5EF4-FFF2-40B4-BE49-F238E27FC236}">
                <a16:creationId xmlns:a16="http://schemas.microsoft.com/office/drawing/2014/main" id="{EA526544-948B-413F-9D33-4F3A73FE39E7}"/>
              </a:ext>
            </a:extLst>
          </p:cNvPr>
          <p:cNvSpPr>
            <a:spLocks noGrp="1"/>
          </p:cNvSpPr>
          <p:nvPr>
            <p:ph type="sldNum" sz="quarter" idx="12"/>
          </p:nvPr>
        </p:nvSpPr>
        <p:spPr>
          <a:xfrm>
            <a:off x="6989386" y="6497078"/>
            <a:ext cx="2133600" cy="365125"/>
          </a:xfrm>
        </p:spPr>
        <p:txBody>
          <a:bodyPr/>
          <a:lstStyle/>
          <a:p>
            <a:r>
              <a:rPr lang="en-US" dirty="0"/>
              <a:t>10-</a:t>
            </a:r>
            <a:fld id="{8A048DD7-39B4-434B-ACE7-68CA5B147A05}" type="slidenum">
              <a:rPr lang="en-US" smtClean="0"/>
              <a:t>60</a:t>
            </a:fld>
            <a:endParaRPr lang="en-US" dirty="0"/>
          </a:p>
        </p:txBody>
      </p:sp>
      <p:sp>
        <p:nvSpPr>
          <p:cNvPr id="49" name="TextBox 48">
            <a:extLst>
              <a:ext uri="{FF2B5EF4-FFF2-40B4-BE49-F238E27FC236}">
                <a16:creationId xmlns:a16="http://schemas.microsoft.com/office/drawing/2014/main" id="{69FEC10C-CC1E-4049-8B05-5B33DA98D66B}"/>
              </a:ext>
            </a:extLst>
          </p:cNvPr>
          <p:cNvSpPr txBox="1"/>
          <p:nvPr/>
        </p:nvSpPr>
        <p:spPr>
          <a:xfrm>
            <a:off x="1289672" y="1907400"/>
            <a:ext cx="6564656" cy="923330"/>
          </a:xfrm>
          <a:prstGeom prst="rect">
            <a:avLst/>
          </a:prstGeom>
          <a:noFill/>
        </p:spPr>
        <p:txBody>
          <a:bodyPr wrap="square" rtlCol="0">
            <a:spAutoFit/>
          </a:bodyPr>
          <a:lstStyle/>
          <a:p>
            <a:pPr algn="ctr"/>
            <a:r>
              <a:rPr lang="en-US" b="1" dirty="0">
                <a:solidFill>
                  <a:schemeClr val="bg1"/>
                </a:solidFill>
              </a:rPr>
              <a:t>CANADIAN FALCON</a:t>
            </a:r>
          </a:p>
          <a:p>
            <a:pPr algn="ctr"/>
            <a:r>
              <a:rPr lang="en-US" b="1" dirty="0">
                <a:solidFill>
                  <a:schemeClr val="bg1"/>
                </a:solidFill>
              </a:rPr>
              <a:t>Balance Sheet (partial)</a:t>
            </a:r>
          </a:p>
          <a:p>
            <a:pPr algn="ctr"/>
            <a:r>
              <a:rPr lang="en-US" dirty="0">
                <a:solidFill>
                  <a:schemeClr val="bg1"/>
                </a:solidFill>
              </a:rPr>
              <a:t>	</a:t>
            </a:r>
          </a:p>
        </p:txBody>
      </p:sp>
    </p:spTree>
    <p:extLst>
      <p:ext uri="{BB962C8B-B14F-4D97-AF65-F5344CB8AC3E}">
        <p14:creationId xmlns:p14="http://schemas.microsoft.com/office/powerpoint/2010/main" val="3687246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14413"/>
            <a:ext cx="8229600" cy="1143000"/>
          </a:xfrm>
        </p:spPr>
        <p:txBody>
          <a:bodyPr/>
          <a:lstStyle/>
          <a:p>
            <a:pPr>
              <a:lnSpc>
                <a:spcPct val="90000"/>
              </a:lnSpc>
            </a:pPr>
            <a:r>
              <a:rPr lang="en-US" dirty="0"/>
              <a:t>Effects of a Stock Split and a Stock Dividend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61</a:t>
            </a:fld>
            <a:endParaRPr lang="en-US" dirty="0"/>
          </a:p>
        </p:txBody>
      </p:sp>
      <p:sp>
        <p:nvSpPr>
          <p:cNvPr id="7" name="Content Placeholder 5"/>
          <p:cNvSpPr>
            <a:spLocks noGrp="1"/>
          </p:cNvSpPr>
          <p:nvPr>
            <p:ph sz="quarter" idx="4294967295"/>
          </p:nvPr>
        </p:nvSpPr>
        <p:spPr>
          <a:xfrm>
            <a:off x="848184" y="275096"/>
            <a:ext cx="4906962" cy="403234"/>
          </a:xfrm>
          <a:prstGeom prst="rect">
            <a:avLst/>
          </a:prstGeom>
        </p:spPr>
        <p:txBody>
          <a:bodyPr/>
          <a:lstStyle/>
          <a:p>
            <a:pPr marL="0" indent="0">
              <a:buNone/>
            </a:pPr>
            <a:r>
              <a:rPr lang="en-US" dirty="0"/>
              <a:t>Illustration 10–16</a:t>
            </a:r>
          </a:p>
        </p:txBody>
      </p:sp>
      <p:sp>
        <p:nvSpPr>
          <p:cNvPr id="8" name="Rounded Rectangle 7"/>
          <p:cNvSpPr/>
          <p:nvPr/>
        </p:nvSpPr>
        <p:spPr>
          <a:xfrm>
            <a:off x="812788" y="2562447"/>
            <a:ext cx="8045078" cy="2314353"/>
          </a:xfrm>
          <a:prstGeom prst="roundRect">
            <a:avLst>
              <a:gd name="adj" fmla="val 0"/>
            </a:avLst>
          </a:prstGeom>
          <a:solidFill>
            <a:srgbClr val="FEFDD7">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p:cNvSpPr txBox="1"/>
          <p:nvPr/>
        </p:nvSpPr>
        <p:spPr>
          <a:xfrm>
            <a:off x="4546088" y="2682843"/>
            <a:ext cx="1580861" cy="395173"/>
          </a:xfrm>
          <a:prstGeom prst="rect">
            <a:avLst/>
          </a:prstGeom>
          <a:noFill/>
        </p:spPr>
        <p:txBody>
          <a:bodyPr wrap="square" rtlCol="0">
            <a:spAutoFit/>
          </a:bodyPr>
          <a:lstStyle/>
          <a:p>
            <a:pPr algn="ctr">
              <a:lnSpc>
                <a:spcPct val="80000"/>
              </a:lnSpc>
            </a:pPr>
            <a:r>
              <a:rPr lang="en-US" sz="2400" b="1" dirty="0"/>
              <a:t>Stock Split</a:t>
            </a:r>
          </a:p>
        </p:txBody>
      </p:sp>
      <p:sp>
        <p:nvSpPr>
          <p:cNvPr id="10" name="TextBox 9"/>
          <p:cNvSpPr txBox="1"/>
          <p:nvPr/>
        </p:nvSpPr>
        <p:spPr>
          <a:xfrm>
            <a:off x="6446644" y="2682843"/>
            <a:ext cx="2256162" cy="395173"/>
          </a:xfrm>
          <a:prstGeom prst="rect">
            <a:avLst/>
          </a:prstGeom>
          <a:noFill/>
        </p:spPr>
        <p:txBody>
          <a:bodyPr wrap="square" rtlCol="0">
            <a:spAutoFit/>
          </a:bodyPr>
          <a:lstStyle/>
          <a:p>
            <a:pPr>
              <a:lnSpc>
                <a:spcPct val="80000"/>
              </a:lnSpc>
            </a:pPr>
            <a:r>
              <a:rPr lang="en-US" sz="2400" b="1" dirty="0"/>
              <a:t>Stock Dividend</a:t>
            </a:r>
          </a:p>
        </p:txBody>
      </p:sp>
      <p:sp>
        <p:nvSpPr>
          <p:cNvPr id="12" name="TextBox 11"/>
          <p:cNvSpPr txBox="1"/>
          <p:nvPr/>
        </p:nvSpPr>
        <p:spPr>
          <a:xfrm>
            <a:off x="922934" y="3080563"/>
            <a:ext cx="3584674" cy="1569660"/>
          </a:xfrm>
          <a:prstGeom prst="rect">
            <a:avLst/>
          </a:prstGeom>
          <a:noFill/>
        </p:spPr>
        <p:txBody>
          <a:bodyPr wrap="square" rtlCol="0">
            <a:spAutoFit/>
          </a:bodyPr>
          <a:lstStyle/>
          <a:p>
            <a:r>
              <a:rPr lang="en-US" sz="2400" dirty="0"/>
              <a:t>Total stockholders’ equity</a:t>
            </a:r>
          </a:p>
          <a:p>
            <a:r>
              <a:rPr lang="en-US" sz="2400" dirty="0"/>
              <a:t>Common stock</a:t>
            </a:r>
          </a:p>
          <a:p>
            <a:r>
              <a:rPr lang="en-US" sz="2400" dirty="0"/>
              <a:t>Retained earnings</a:t>
            </a:r>
          </a:p>
          <a:p>
            <a:r>
              <a:rPr lang="en-US" sz="2400" dirty="0"/>
              <a:t>Par value per share</a:t>
            </a:r>
          </a:p>
        </p:txBody>
      </p:sp>
      <p:cxnSp>
        <p:nvCxnSpPr>
          <p:cNvPr id="13" name="Straight Connector 12"/>
          <p:cNvCxnSpPr/>
          <p:nvPr/>
        </p:nvCxnSpPr>
        <p:spPr>
          <a:xfrm>
            <a:off x="6446644" y="3069798"/>
            <a:ext cx="20287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685071" y="3069798"/>
            <a:ext cx="13140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694463" y="3080227"/>
            <a:ext cx="1681128" cy="1569660"/>
          </a:xfrm>
          <a:prstGeom prst="rect">
            <a:avLst/>
          </a:prstGeom>
          <a:noFill/>
        </p:spPr>
        <p:txBody>
          <a:bodyPr wrap="square" rtlCol="0">
            <a:spAutoFit/>
          </a:bodyPr>
          <a:lstStyle/>
          <a:p>
            <a:r>
              <a:rPr lang="en-US" sz="2400" dirty="0"/>
              <a:t>No change                  </a:t>
            </a:r>
          </a:p>
          <a:p>
            <a:r>
              <a:rPr lang="en-US" sz="2400" dirty="0"/>
              <a:t>No change                  </a:t>
            </a:r>
          </a:p>
          <a:p>
            <a:r>
              <a:rPr lang="en-US" sz="2400" dirty="0"/>
              <a:t>No change                  </a:t>
            </a:r>
          </a:p>
          <a:p>
            <a:r>
              <a:rPr lang="en-US" sz="2400" dirty="0"/>
              <a:t>Decrease                    </a:t>
            </a:r>
          </a:p>
        </p:txBody>
      </p:sp>
      <p:sp>
        <p:nvSpPr>
          <p:cNvPr id="17" name="TextBox 16"/>
          <p:cNvSpPr txBox="1"/>
          <p:nvPr/>
        </p:nvSpPr>
        <p:spPr>
          <a:xfrm>
            <a:off x="6527991" y="3080227"/>
            <a:ext cx="1681128" cy="1938992"/>
          </a:xfrm>
          <a:prstGeom prst="rect">
            <a:avLst/>
          </a:prstGeom>
          <a:noFill/>
        </p:spPr>
        <p:txBody>
          <a:bodyPr wrap="square" rtlCol="0">
            <a:spAutoFit/>
          </a:bodyPr>
          <a:lstStyle/>
          <a:p>
            <a:r>
              <a:rPr lang="en-US" sz="2400" dirty="0"/>
              <a:t>No change                  </a:t>
            </a:r>
          </a:p>
          <a:p>
            <a:r>
              <a:rPr lang="en-US" sz="2400" dirty="0"/>
              <a:t>Increase                  </a:t>
            </a:r>
          </a:p>
          <a:p>
            <a:r>
              <a:rPr lang="en-US" sz="2400" dirty="0"/>
              <a:t>Decrease</a:t>
            </a:r>
          </a:p>
          <a:p>
            <a:r>
              <a:rPr lang="en-US" sz="2400" dirty="0"/>
              <a:t>No change                  </a:t>
            </a:r>
          </a:p>
          <a:p>
            <a:r>
              <a:rPr lang="en-US" sz="2400" dirty="0"/>
              <a:t>                   </a:t>
            </a:r>
          </a:p>
        </p:txBody>
      </p:sp>
    </p:spTree>
    <p:extLst>
      <p:ext uri="{BB962C8B-B14F-4D97-AF65-F5344CB8AC3E}">
        <p14:creationId xmlns:p14="http://schemas.microsoft.com/office/powerpoint/2010/main" val="3300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644309"/>
            <a:ext cx="8229600" cy="1143000"/>
          </a:xfrm>
        </p:spPr>
        <p:txBody>
          <a:bodyPr/>
          <a:lstStyle/>
          <a:p>
            <a:r>
              <a:rPr lang="en-US" dirty="0"/>
              <a:t>Stock Split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62</a:t>
            </a:fld>
            <a:endParaRPr lang="en-US" dirty="0"/>
          </a:p>
        </p:txBody>
      </p:sp>
      <p:sp>
        <p:nvSpPr>
          <p:cNvPr id="7" name="Content Placeholder 5"/>
          <p:cNvSpPr>
            <a:spLocks noGrp="1"/>
          </p:cNvSpPr>
          <p:nvPr>
            <p:ph sz="quarter" idx="4294967295"/>
          </p:nvPr>
        </p:nvSpPr>
        <p:spPr>
          <a:xfrm>
            <a:off x="805851" y="232665"/>
            <a:ext cx="4906962" cy="403234"/>
          </a:xfrm>
          <a:prstGeom prst="rect">
            <a:avLst/>
          </a:prstGeom>
        </p:spPr>
        <p:txBody>
          <a:bodyPr/>
          <a:lstStyle/>
          <a:p>
            <a:pPr marL="0" indent="0">
              <a:buNone/>
            </a:pPr>
            <a:r>
              <a:rPr lang="en-US" dirty="0"/>
              <a:t>Illustration 10–17</a:t>
            </a:r>
          </a:p>
        </p:txBody>
      </p:sp>
      <p:sp>
        <p:nvSpPr>
          <p:cNvPr id="8" name="Folded Corner 7"/>
          <p:cNvSpPr/>
          <p:nvPr/>
        </p:nvSpPr>
        <p:spPr>
          <a:xfrm>
            <a:off x="836579" y="2238949"/>
            <a:ext cx="7714249" cy="2743200"/>
          </a:xfrm>
          <a:prstGeom prst="foldedCorner">
            <a:avLst/>
          </a:prstGeom>
          <a:solidFill>
            <a:srgbClr val="D4EFFC">
              <a:alpha val="75000"/>
            </a:srgbClr>
          </a:soli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54095" y="2316931"/>
            <a:ext cx="7714249" cy="2677656"/>
          </a:xfrm>
          <a:prstGeom prst="rect">
            <a:avLst/>
          </a:prstGeom>
          <a:noFill/>
        </p:spPr>
        <p:txBody>
          <a:bodyPr wrap="square" rtlCol="0">
            <a:spAutoFit/>
          </a:bodyPr>
          <a:lstStyle/>
          <a:p>
            <a:r>
              <a:rPr lang="en-US" sz="2400" dirty="0"/>
              <a:t>The Board of Directors has also approved a four-for-one stock split to make the stock more accessible to a broader base of investors. Each Apple shareholder of record at the close of business on August 24, 2020, will receive three additional shares for every share held on the record date, and trading will begin on a split-adjusted basis on August 31, 2020.</a:t>
            </a:r>
          </a:p>
        </p:txBody>
      </p:sp>
      <p:sp>
        <p:nvSpPr>
          <p:cNvPr id="10" name="Round Same Side Corner Rectangle 9"/>
          <p:cNvSpPr/>
          <p:nvPr/>
        </p:nvSpPr>
        <p:spPr>
          <a:xfrm>
            <a:off x="714875" y="1787309"/>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564248" y="1779926"/>
            <a:ext cx="4208771" cy="424732"/>
          </a:xfrm>
          <a:prstGeom prst="rect">
            <a:avLst/>
          </a:prstGeom>
          <a:noFill/>
        </p:spPr>
        <p:txBody>
          <a:bodyPr wrap="square" rtlCol="0">
            <a:spAutoFit/>
          </a:bodyPr>
          <a:lstStyle/>
          <a:p>
            <a:pPr algn="ctr">
              <a:lnSpc>
                <a:spcPct val="90000"/>
              </a:lnSpc>
            </a:pPr>
            <a:r>
              <a:rPr lang="en-US" sz="2400" b="1" dirty="0"/>
              <a:t>APPLE INC.</a:t>
            </a:r>
          </a:p>
        </p:txBody>
      </p:sp>
      <p:sp>
        <p:nvSpPr>
          <p:cNvPr id="3" name="TextBox 2">
            <a:extLst>
              <a:ext uri="{FF2B5EF4-FFF2-40B4-BE49-F238E27FC236}">
                <a16:creationId xmlns:a16="http://schemas.microsoft.com/office/drawing/2014/main" id="{CF25F467-674E-4D92-9339-2FA34FAF2457}"/>
              </a:ext>
            </a:extLst>
          </p:cNvPr>
          <p:cNvSpPr txBox="1"/>
          <p:nvPr/>
        </p:nvSpPr>
        <p:spPr>
          <a:xfrm>
            <a:off x="805851" y="5110226"/>
            <a:ext cx="2208810" cy="369332"/>
          </a:xfrm>
          <a:prstGeom prst="rect">
            <a:avLst/>
          </a:prstGeom>
          <a:noFill/>
        </p:spPr>
        <p:txBody>
          <a:bodyPr wrap="square" rtlCol="0">
            <a:spAutoFit/>
          </a:bodyPr>
          <a:lstStyle/>
          <a:p>
            <a:r>
              <a:rPr lang="en-US" dirty="0"/>
              <a:t>Source: Apple Inc.</a:t>
            </a:r>
          </a:p>
        </p:txBody>
      </p:sp>
    </p:spTree>
    <p:extLst>
      <p:ext uri="{BB962C8B-B14F-4D97-AF65-F5344CB8AC3E}">
        <p14:creationId xmlns:p14="http://schemas.microsoft.com/office/powerpoint/2010/main" val="2322083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F5B7-4734-4920-8806-96F72B674FC9}"/>
              </a:ext>
            </a:extLst>
          </p:cNvPr>
          <p:cNvSpPr>
            <a:spLocks noGrp="1"/>
          </p:cNvSpPr>
          <p:nvPr>
            <p:ph type="title"/>
          </p:nvPr>
        </p:nvSpPr>
        <p:spPr/>
        <p:txBody>
          <a:bodyPr/>
          <a:lstStyle/>
          <a:p>
            <a:r>
              <a:rPr lang="en-US" dirty="0"/>
              <a:t>Small Stock Dividends</a:t>
            </a:r>
          </a:p>
        </p:txBody>
      </p:sp>
      <p:sp>
        <p:nvSpPr>
          <p:cNvPr id="3" name="Content Placeholder 2">
            <a:extLst>
              <a:ext uri="{FF2B5EF4-FFF2-40B4-BE49-F238E27FC236}">
                <a16:creationId xmlns:a16="http://schemas.microsoft.com/office/drawing/2014/main" id="{E7B2AD54-4C5F-4DD6-AED6-DB32D9DB370B}"/>
              </a:ext>
            </a:extLst>
          </p:cNvPr>
          <p:cNvSpPr>
            <a:spLocks noGrp="1"/>
          </p:cNvSpPr>
          <p:nvPr>
            <p:ph idx="1"/>
          </p:nvPr>
        </p:nvSpPr>
        <p:spPr/>
        <p:txBody>
          <a:bodyPr>
            <a:normAutofit/>
          </a:bodyPr>
          <a:lstStyle/>
          <a:p>
            <a:r>
              <a:rPr lang="en-US" sz="2800" dirty="0"/>
              <a:t>Recorded at market value, not par value.</a:t>
            </a:r>
          </a:p>
          <a:p>
            <a:r>
              <a:rPr lang="en-US" sz="2800" dirty="0"/>
              <a:t>Do not change total assets, total liabilities, or total stockholders’ equity. </a:t>
            </a:r>
          </a:p>
          <a:p>
            <a:r>
              <a:rPr lang="en-US" sz="2800" dirty="0"/>
              <a:t>Decreases one equity account, Retained Earnings, increases two other equity accounts, Common Stock and Additional Paid-in Capital.</a:t>
            </a:r>
          </a:p>
          <a:p>
            <a:endParaRPr lang="en-US" sz="2800" dirty="0"/>
          </a:p>
        </p:txBody>
      </p:sp>
      <p:sp>
        <p:nvSpPr>
          <p:cNvPr id="4" name="Footer Placeholder 3">
            <a:extLst>
              <a:ext uri="{FF2B5EF4-FFF2-40B4-BE49-F238E27FC236}">
                <a16:creationId xmlns:a16="http://schemas.microsoft.com/office/drawing/2014/main" id="{3E1E07AB-1713-42C9-9628-51A9EC234D23}"/>
              </a:ext>
            </a:extLst>
          </p:cNvPr>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a:extLst>
              <a:ext uri="{FF2B5EF4-FFF2-40B4-BE49-F238E27FC236}">
                <a16:creationId xmlns:a16="http://schemas.microsoft.com/office/drawing/2014/main" id="{FDEB8C46-DA3E-4D1A-915D-3CF2E749AE7B}"/>
              </a:ext>
            </a:extLst>
          </p:cNvPr>
          <p:cNvSpPr>
            <a:spLocks noGrp="1"/>
          </p:cNvSpPr>
          <p:nvPr>
            <p:ph type="sldNum" sz="quarter" idx="12"/>
          </p:nvPr>
        </p:nvSpPr>
        <p:spPr/>
        <p:txBody>
          <a:bodyPr/>
          <a:lstStyle/>
          <a:p>
            <a:r>
              <a:rPr lang="en-US" dirty="0"/>
              <a:t>10-</a:t>
            </a:r>
            <a:fld id="{8A048DD7-39B4-434B-ACE7-68CA5B147A05}" type="slidenum">
              <a:rPr lang="en-US" smtClean="0"/>
              <a:t>63</a:t>
            </a:fld>
            <a:endParaRPr lang="en-US" dirty="0"/>
          </a:p>
        </p:txBody>
      </p:sp>
      <p:sp>
        <p:nvSpPr>
          <p:cNvPr id="7" name="TextBox 6">
            <a:extLst>
              <a:ext uri="{FF2B5EF4-FFF2-40B4-BE49-F238E27FC236}">
                <a16:creationId xmlns:a16="http://schemas.microsoft.com/office/drawing/2014/main" id="{694E7307-49C7-4016-866B-EA3E884C8056}"/>
              </a:ext>
            </a:extLst>
          </p:cNvPr>
          <p:cNvSpPr txBox="1"/>
          <p:nvPr/>
        </p:nvSpPr>
        <p:spPr>
          <a:xfrm>
            <a:off x="997449" y="4319752"/>
            <a:ext cx="7394027" cy="1631216"/>
          </a:xfrm>
          <a:prstGeom prst="rect">
            <a:avLst/>
          </a:prstGeom>
          <a:solidFill>
            <a:schemeClr val="accent1">
              <a:lumMod val="60000"/>
              <a:lumOff val="40000"/>
            </a:schemeClr>
          </a:solidFill>
        </p:spPr>
        <p:txBody>
          <a:bodyPr wrap="square" rtlCol="0">
            <a:spAutoFit/>
          </a:bodyPr>
          <a:lstStyle/>
          <a:p>
            <a:r>
              <a:rPr lang="en-US" dirty="0"/>
              <a:t>				</a:t>
            </a:r>
            <a:r>
              <a:rPr lang="en-US" sz="2000" dirty="0"/>
              <a:t>				                  </a:t>
            </a:r>
            <a:r>
              <a:rPr lang="en-US" sz="2000" u="sng" dirty="0"/>
              <a:t>Debit</a:t>
            </a:r>
            <a:r>
              <a:rPr lang="en-US" sz="2000" dirty="0"/>
              <a:t>	           </a:t>
            </a:r>
            <a:r>
              <a:rPr lang="en-US" sz="2000" u="sng" dirty="0"/>
              <a:t>Credit</a:t>
            </a:r>
          </a:p>
          <a:p>
            <a:r>
              <a:rPr lang="en-US" sz="2000" b="1" dirty="0"/>
              <a:t>Stock Dividends</a:t>
            </a:r>
            <a:r>
              <a:rPr lang="en-US" sz="2000" dirty="0"/>
              <a:t> (= 1,000 × 10% × $30)             </a:t>
            </a:r>
            <a:r>
              <a:rPr lang="en-US" sz="2000" b="1" dirty="0"/>
              <a:t>3,000</a:t>
            </a:r>
          </a:p>
          <a:p>
            <a:r>
              <a:rPr lang="en-US" sz="2000" b="1" dirty="0"/>
              <a:t>      Common Stock</a:t>
            </a:r>
            <a:r>
              <a:rPr lang="en-US" sz="2000" dirty="0"/>
              <a:t> (= 1,000 × 10% × $0.01)					    </a:t>
            </a:r>
            <a:r>
              <a:rPr lang="en-US" sz="2000" b="1" dirty="0"/>
              <a:t>1</a:t>
            </a:r>
          </a:p>
          <a:p>
            <a:r>
              <a:rPr lang="en-US" sz="2000" b="1" dirty="0"/>
              <a:t>      Additional Paid-in Capital</a:t>
            </a:r>
            <a:r>
              <a:rPr lang="en-US" sz="2000" dirty="0"/>
              <a:t> (difference)                                 </a:t>
            </a:r>
            <a:r>
              <a:rPr lang="en-US" sz="2000" b="1" dirty="0"/>
              <a:t>2,999</a:t>
            </a:r>
          </a:p>
          <a:p>
            <a:r>
              <a:rPr lang="en-US" sz="2000" i="1" dirty="0"/>
              <a:t>      (Distribute 10% [small] stock dividend)</a:t>
            </a:r>
            <a:endParaRPr lang="en-US" sz="2000" b="1" u="sng" dirty="0"/>
          </a:p>
        </p:txBody>
      </p:sp>
    </p:spTree>
    <p:extLst>
      <p:ext uri="{BB962C8B-B14F-4D97-AF65-F5344CB8AC3E}">
        <p14:creationId xmlns:p14="http://schemas.microsoft.com/office/powerpoint/2010/main" val="3270281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80160"/>
            <a:ext cx="7955280" cy="4682632"/>
          </a:xfrm>
        </p:spPr>
        <p:txBody>
          <a:bodyPr/>
          <a:lstStyle/>
          <a:p>
            <a:pPr marL="0" indent="0">
              <a:buNone/>
            </a:pPr>
            <a:r>
              <a:rPr lang="en-US" dirty="0"/>
              <a:t>Declaring stock dividends and stock splits is like cutting a pizza into more slices. </a:t>
            </a:r>
          </a:p>
          <a:p>
            <a:pPr marL="0" indent="0">
              <a:buNone/>
            </a:pPr>
            <a:r>
              <a:rPr lang="en-US" dirty="0"/>
              <a:t>Everyone has more shares, but each share is worth proportionately less than before.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64</a:t>
            </a:fld>
            <a:endParaRPr lang="en-US" dirty="0"/>
          </a:p>
        </p:txBody>
      </p:sp>
    </p:spTree>
    <p:extLst>
      <p:ext uri="{BB962C8B-B14F-4D97-AF65-F5344CB8AC3E}">
        <p14:creationId xmlns:p14="http://schemas.microsoft.com/office/powerpoint/2010/main" val="2191915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sz="3000" dirty="0"/>
              <a:t>A company has 1,000 shares of $20 par stock outstanding and issues a 2-for-1 split. How many shares are outstanding after the split?</a:t>
            </a:r>
          </a:p>
          <a:p>
            <a:pPr>
              <a:buAutoNum type="alphaLcPeriod"/>
            </a:pPr>
            <a:r>
              <a:rPr lang="en-US" sz="3000" dirty="0"/>
              <a:t>1,000</a:t>
            </a:r>
          </a:p>
          <a:p>
            <a:pPr>
              <a:buAutoNum type="alphaLcPeriod"/>
            </a:pPr>
            <a:r>
              <a:rPr lang="en-US" sz="3000" dirty="0"/>
              <a:t>2,000</a:t>
            </a:r>
          </a:p>
          <a:p>
            <a:pPr>
              <a:buAutoNum type="alphaLcPeriod" startAt="3"/>
            </a:pPr>
            <a:r>
              <a:rPr lang="en-US" sz="3000" dirty="0"/>
              <a:t>3,000</a:t>
            </a:r>
          </a:p>
          <a:p>
            <a:pPr>
              <a:buAutoNum type="alphaLcPeriod" startAt="3"/>
            </a:pPr>
            <a:r>
              <a:rPr lang="en-US" sz="3000" dirty="0"/>
              <a:t>500</a:t>
            </a:r>
          </a:p>
        </p:txBody>
      </p:sp>
      <p:sp>
        <p:nvSpPr>
          <p:cNvPr id="4" name="Title 3"/>
          <p:cNvSpPr>
            <a:spLocks noGrp="1"/>
          </p:cNvSpPr>
          <p:nvPr>
            <p:ph type="title"/>
          </p:nvPr>
        </p:nvSpPr>
        <p:spPr>
          <a:xfrm>
            <a:off x="936943" y="426014"/>
            <a:ext cx="7922577" cy="799257"/>
          </a:xfrm>
        </p:spPr>
        <p:txBody>
          <a:bodyPr/>
          <a:lstStyle/>
          <a:p>
            <a:r>
              <a:rPr lang="en-US" dirty="0"/>
              <a:t>Concept Check 10–6</a:t>
            </a:r>
          </a:p>
        </p:txBody>
      </p:sp>
      <p:sp>
        <p:nvSpPr>
          <p:cNvPr id="6" name="Oval 5"/>
          <p:cNvSpPr/>
          <p:nvPr/>
        </p:nvSpPr>
        <p:spPr bwMode="auto">
          <a:xfrm>
            <a:off x="866471" y="331967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85596" y="5112711"/>
            <a:ext cx="7589520" cy="1200329"/>
          </a:xfrm>
          <a:prstGeom prst="rect">
            <a:avLst/>
          </a:prstGeom>
          <a:solidFill>
            <a:srgbClr val="FFFFD1"/>
          </a:solidFill>
          <a:ln w="6350">
            <a:solidFill>
              <a:schemeClr val="tx1"/>
            </a:solidFill>
          </a:ln>
        </p:spPr>
        <p:txBody>
          <a:bodyPr wrap="square" rtlCol="0">
            <a:spAutoFit/>
          </a:bodyPr>
          <a:lstStyle/>
          <a:p>
            <a:r>
              <a:rPr lang="en-US" sz="2400" dirty="0"/>
              <a:t>A company that had 1,000 shares outstanding and issued a 2-for-1 split would have 2,000 shares outstanding after the split, but each share would be worth half as much.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65</a:t>
            </a:fld>
            <a:endParaRPr lang="en-US" dirty="0"/>
          </a:p>
        </p:txBody>
      </p:sp>
    </p:spTree>
    <p:extLst>
      <p:ext uri="{BB962C8B-B14F-4D97-AF65-F5344CB8AC3E}">
        <p14:creationId xmlns:p14="http://schemas.microsoft.com/office/powerpoint/2010/main" val="377127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REPORTING STOCKHOLDERS’ EQUITY</a:t>
            </a:r>
          </a:p>
        </p:txBody>
      </p:sp>
      <p:sp>
        <p:nvSpPr>
          <p:cNvPr id="4" name="Title 3"/>
          <p:cNvSpPr>
            <a:spLocks noGrp="1"/>
          </p:cNvSpPr>
          <p:nvPr>
            <p:ph type="title"/>
          </p:nvPr>
        </p:nvSpPr>
        <p:spPr/>
        <p:txBody>
          <a:bodyPr/>
          <a:lstStyle/>
          <a:p>
            <a:r>
              <a:rPr lang="en-US" dirty="0"/>
              <a:t>PART C</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66</a:t>
            </a:fld>
            <a:endParaRPr lang="en-US" dirty="0"/>
          </a:p>
        </p:txBody>
      </p:sp>
    </p:spTree>
    <p:extLst>
      <p:ext uri="{BB962C8B-B14F-4D97-AF65-F5344CB8AC3E}">
        <p14:creationId xmlns:p14="http://schemas.microsoft.com/office/powerpoint/2010/main" val="13008990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LO10–7</a:t>
            </a:r>
            <a:r>
              <a:rPr lang="en-US" dirty="0"/>
              <a:t>	Prepare and analyze the stockholders’ equity section of a balance sheet and the statement of stockholders’ equity.</a:t>
            </a:r>
          </a:p>
        </p:txBody>
      </p:sp>
      <p:sp>
        <p:nvSpPr>
          <p:cNvPr id="4" name="Title 3"/>
          <p:cNvSpPr>
            <a:spLocks noGrp="1"/>
          </p:cNvSpPr>
          <p:nvPr>
            <p:ph type="title"/>
          </p:nvPr>
        </p:nvSpPr>
        <p:spPr/>
        <p:txBody>
          <a:bodyPr/>
          <a:lstStyle/>
          <a:p>
            <a:r>
              <a:rPr lang="en-US" dirty="0"/>
              <a:t>Learning Objective 7</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67</a:t>
            </a:fld>
            <a:endParaRPr lang="en-US" dirty="0"/>
          </a:p>
        </p:txBody>
      </p:sp>
    </p:spTree>
    <p:extLst>
      <p:ext uri="{BB962C8B-B14F-4D97-AF65-F5344CB8AC3E}">
        <p14:creationId xmlns:p14="http://schemas.microsoft.com/office/powerpoint/2010/main" val="87701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 Same Side Corner Rectangle 12"/>
          <p:cNvSpPr/>
          <p:nvPr/>
        </p:nvSpPr>
        <p:spPr>
          <a:xfrm>
            <a:off x="880533" y="1561085"/>
            <a:ext cx="7772400" cy="910055"/>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2" name="Title 1">
            <a:extLst>
              <a:ext uri="{FF2B5EF4-FFF2-40B4-BE49-F238E27FC236}">
                <a16:creationId xmlns:a16="http://schemas.microsoft.com/office/drawing/2014/main" id="{8E53EAC9-2F77-4220-9320-36A8B6826AAD}"/>
              </a:ext>
            </a:extLst>
          </p:cNvPr>
          <p:cNvSpPr>
            <a:spLocks noGrp="1"/>
          </p:cNvSpPr>
          <p:nvPr>
            <p:ph type="title"/>
          </p:nvPr>
        </p:nvSpPr>
        <p:spPr>
          <a:xfrm>
            <a:off x="781924" y="429768"/>
            <a:ext cx="8229600" cy="1231381"/>
          </a:xfrm>
        </p:spPr>
        <p:txBody>
          <a:bodyPr/>
          <a:lstStyle/>
          <a:p>
            <a:r>
              <a:rPr lang="en-US" sz="2800" dirty="0"/>
              <a:t>Illustration 10-18</a:t>
            </a:r>
            <a:br>
              <a:rPr lang="en-US" dirty="0"/>
            </a:br>
            <a:r>
              <a:rPr lang="en-US" sz="3200" dirty="0">
                <a:solidFill>
                  <a:srgbClr val="1D5F76"/>
                </a:solidFill>
                <a:latin typeface="+mn-lt"/>
                <a:ea typeface="+mn-ea"/>
                <a:cs typeface="+mn-cs"/>
              </a:rPr>
              <a:t>Stockholders’ Equity Section for Citigroup</a:t>
            </a:r>
          </a:p>
        </p:txBody>
      </p:sp>
      <p:graphicFrame>
        <p:nvGraphicFramePr>
          <p:cNvPr id="8" name="Content Placeholder 7">
            <a:extLst>
              <a:ext uri="{FF2B5EF4-FFF2-40B4-BE49-F238E27FC236}">
                <a16:creationId xmlns:a16="http://schemas.microsoft.com/office/drawing/2014/main" id="{7FFB306D-EF0F-488A-9A5C-0395F09C8B38}"/>
              </a:ext>
            </a:extLst>
          </p:cNvPr>
          <p:cNvGraphicFramePr>
            <a:graphicFrameLocks noGrp="1"/>
          </p:cNvGraphicFramePr>
          <p:nvPr>
            <p:ph idx="1"/>
            <p:extLst>
              <p:ext uri="{D42A27DB-BD31-4B8C-83A1-F6EECF244321}">
                <p14:modId xmlns:p14="http://schemas.microsoft.com/office/powerpoint/2010/main" val="2777185830"/>
              </p:ext>
            </p:extLst>
          </p:nvPr>
        </p:nvGraphicFramePr>
        <p:xfrm>
          <a:off x="880533" y="2467390"/>
          <a:ext cx="7772400" cy="3319475"/>
        </p:xfrm>
        <a:graphic>
          <a:graphicData uri="http://schemas.openxmlformats.org/drawingml/2006/table">
            <a:tbl>
              <a:tblPr/>
              <a:tblGrid>
                <a:gridCol w="6492240">
                  <a:extLst>
                    <a:ext uri="{9D8B030D-6E8A-4147-A177-3AD203B41FA5}">
                      <a16:colId xmlns:a16="http://schemas.microsoft.com/office/drawing/2014/main" val="4195282433"/>
                    </a:ext>
                  </a:extLst>
                </a:gridCol>
                <a:gridCol w="1280160">
                  <a:extLst>
                    <a:ext uri="{9D8B030D-6E8A-4147-A177-3AD203B41FA5}">
                      <a16:colId xmlns:a16="http://schemas.microsoft.com/office/drawing/2014/main" val="4072731863"/>
                    </a:ext>
                  </a:extLst>
                </a:gridCol>
              </a:tblGrid>
              <a:tr h="345690">
                <a:tc>
                  <a:txBody>
                    <a:bodyPr/>
                    <a:lstStyle/>
                    <a:p>
                      <a:pPr>
                        <a:spcBef>
                          <a:spcPts val="2400"/>
                        </a:spcBef>
                      </a:pPr>
                      <a:endParaRPr lang="en-US" sz="1000" dirty="0"/>
                    </a:p>
                  </a:txBody>
                  <a:tcPr anchor="ctr">
                    <a:lnL>
                      <a:noFill/>
                    </a:lnL>
                    <a:lnR>
                      <a:noFill/>
                    </a:lnR>
                    <a:lnT>
                      <a:noFill/>
                    </a:lnT>
                    <a:lnB>
                      <a:noFill/>
                    </a:lnB>
                    <a:solidFill>
                      <a:srgbClr val="D1EBF8"/>
                    </a:solidFill>
                  </a:tcPr>
                </a:tc>
                <a:tc>
                  <a:txBody>
                    <a:bodyPr/>
                    <a:lstStyle/>
                    <a:p>
                      <a:pPr algn="r">
                        <a:spcBef>
                          <a:spcPts val="2400"/>
                        </a:spcBef>
                      </a:pPr>
                      <a:endParaRPr lang="en-US" sz="1000" dirty="0"/>
                    </a:p>
                  </a:txBody>
                  <a:tcPr anchor="ctr">
                    <a:lnL>
                      <a:noFill/>
                    </a:lnL>
                    <a:lnR>
                      <a:noFill/>
                    </a:lnR>
                    <a:lnT>
                      <a:noFill/>
                    </a:lnT>
                    <a:lnB>
                      <a:noFill/>
                    </a:lnB>
                    <a:solidFill>
                      <a:srgbClr val="D1EBF8"/>
                    </a:solidFill>
                  </a:tcPr>
                </a:tc>
                <a:extLst>
                  <a:ext uri="{0D108BD9-81ED-4DB2-BD59-A6C34878D82A}">
                    <a16:rowId xmlns:a16="http://schemas.microsoft.com/office/drawing/2014/main" val="3460024527"/>
                  </a:ext>
                </a:extLst>
              </a:tr>
              <a:tr h="345690">
                <a:tc>
                  <a:txBody>
                    <a:bodyPr/>
                    <a:lstStyle/>
                    <a:p>
                      <a:pPr>
                        <a:spcBef>
                          <a:spcPts val="2400"/>
                        </a:spcBef>
                      </a:pPr>
                      <a:r>
                        <a:rPr lang="en-US" sz="1900" dirty="0"/>
                        <a:t>Preferred stock ($1.00 par value, issued shares)</a:t>
                      </a:r>
                    </a:p>
                  </a:txBody>
                  <a:tcPr anchor="ctr">
                    <a:lnL>
                      <a:noFill/>
                    </a:lnL>
                    <a:lnR>
                      <a:noFill/>
                    </a:lnR>
                    <a:lnT>
                      <a:noFill/>
                    </a:lnT>
                    <a:lnB>
                      <a:noFill/>
                    </a:lnB>
                    <a:solidFill>
                      <a:srgbClr val="D1EBF8"/>
                    </a:solidFill>
                  </a:tcPr>
                </a:tc>
                <a:tc>
                  <a:txBody>
                    <a:bodyPr/>
                    <a:lstStyle/>
                    <a:p>
                      <a:pPr algn="r">
                        <a:spcBef>
                          <a:spcPts val="2400"/>
                        </a:spcBef>
                      </a:pPr>
                      <a:r>
                        <a:rPr lang="en-US" sz="1900" dirty="0"/>
                        <a:t>$   17,980</a:t>
                      </a:r>
                    </a:p>
                  </a:txBody>
                  <a:tcPr anchor="ctr">
                    <a:lnL>
                      <a:noFill/>
                    </a:lnL>
                    <a:lnR>
                      <a:noFill/>
                    </a:lnR>
                    <a:lnT>
                      <a:noFill/>
                    </a:lnT>
                    <a:lnB>
                      <a:noFill/>
                    </a:lnB>
                    <a:solidFill>
                      <a:srgbClr val="D1EBF8"/>
                    </a:solidFill>
                  </a:tcPr>
                </a:tc>
                <a:extLst>
                  <a:ext uri="{0D108BD9-81ED-4DB2-BD59-A6C34878D82A}">
                    <a16:rowId xmlns:a16="http://schemas.microsoft.com/office/drawing/2014/main" val="3823583591"/>
                  </a:ext>
                </a:extLst>
              </a:tr>
              <a:tr h="303357">
                <a:tc>
                  <a:txBody>
                    <a:bodyPr/>
                    <a:lstStyle/>
                    <a:p>
                      <a:r>
                        <a:rPr lang="en-US" sz="1900" dirty="0"/>
                        <a:t>Common stock ($0.01 par value, issued shares: 3,099,602,856)</a:t>
                      </a:r>
                    </a:p>
                  </a:txBody>
                  <a:tcPr anchor="ctr">
                    <a:lnL>
                      <a:noFill/>
                    </a:lnL>
                    <a:lnR>
                      <a:noFill/>
                    </a:lnR>
                    <a:lnT>
                      <a:noFill/>
                    </a:lnT>
                    <a:lnB>
                      <a:noFill/>
                    </a:lnB>
                    <a:solidFill>
                      <a:srgbClr val="D1EBF8"/>
                    </a:solidFill>
                  </a:tcPr>
                </a:tc>
                <a:tc>
                  <a:txBody>
                    <a:bodyPr/>
                    <a:lstStyle/>
                    <a:p>
                      <a:pPr algn="r"/>
                      <a:r>
                        <a:rPr lang="en-US" sz="1900" dirty="0"/>
                        <a:t>31</a:t>
                      </a:r>
                    </a:p>
                  </a:txBody>
                  <a:tcPr anchor="ctr">
                    <a:lnL>
                      <a:noFill/>
                    </a:lnL>
                    <a:lnR>
                      <a:noFill/>
                    </a:lnR>
                    <a:lnT>
                      <a:noFill/>
                    </a:lnT>
                    <a:lnB>
                      <a:noFill/>
                    </a:lnB>
                    <a:solidFill>
                      <a:srgbClr val="D1EBF8"/>
                    </a:solidFill>
                  </a:tcPr>
                </a:tc>
                <a:extLst>
                  <a:ext uri="{0D108BD9-81ED-4DB2-BD59-A6C34878D82A}">
                    <a16:rowId xmlns:a16="http://schemas.microsoft.com/office/drawing/2014/main" val="1590296218"/>
                  </a:ext>
                </a:extLst>
              </a:tr>
              <a:tr h="328757">
                <a:tc>
                  <a:txBody>
                    <a:bodyPr/>
                    <a:lstStyle/>
                    <a:p>
                      <a:r>
                        <a:rPr lang="en-US" sz="1900" dirty="0"/>
                        <a:t>Additional paid-in capital</a:t>
                      </a:r>
                    </a:p>
                  </a:txBody>
                  <a:tcPr anchor="ctr">
                    <a:lnL>
                      <a:noFill/>
                    </a:lnL>
                    <a:lnR>
                      <a:noFill/>
                    </a:lnR>
                    <a:lnT>
                      <a:noFill/>
                    </a:lnT>
                    <a:lnB>
                      <a:noFill/>
                    </a:lnB>
                    <a:solidFill>
                      <a:srgbClr val="D1EBF8"/>
                    </a:solidFill>
                  </a:tcPr>
                </a:tc>
                <a:tc>
                  <a:txBody>
                    <a:bodyPr/>
                    <a:lstStyle/>
                    <a:p>
                      <a:pPr algn="r"/>
                      <a:r>
                        <a:rPr lang="en-US" sz="1900" u="none" dirty="0"/>
                        <a:t>107,840</a:t>
                      </a:r>
                    </a:p>
                  </a:txBody>
                  <a:tcPr anchor="ctr">
                    <a:lnL>
                      <a:noFill/>
                    </a:lnL>
                    <a:lnR>
                      <a:noFill/>
                    </a:lnR>
                    <a:lnT>
                      <a:noFill/>
                    </a:lnT>
                    <a:lnB>
                      <a:noFill/>
                    </a:lnB>
                    <a:solidFill>
                      <a:srgbClr val="D1EBF8"/>
                    </a:solidFill>
                  </a:tcPr>
                </a:tc>
                <a:extLst>
                  <a:ext uri="{0D108BD9-81ED-4DB2-BD59-A6C34878D82A}">
                    <a16:rowId xmlns:a16="http://schemas.microsoft.com/office/drawing/2014/main" val="2881813292"/>
                  </a:ext>
                </a:extLst>
              </a:tr>
              <a:tr h="249832">
                <a:tc>
                  <a:txBody>
                    <a:bodyPr/>
                    <a:lstStyle/>
                    <a:p>
                      <a:r>
                        <a:rPr lang="en-US" sz="1900" dirty="0"/>
                        <a:t>Retained earnings</a:t>
                      </a:r>
                    </a:p>
                  </a:txBody>
                  <a:tcPr anchor="ctr">
                    <a:lnL>
                      <a:noFill/>
                    </a:lnL>
                    <a:lnR>
                      <a:noFill/>
                    </a:lnR>
                    <a:lnT>
                      <a:noFill/>
                    </a:lnT>
                    <a:lnB>
                      <a:noFill/>
                    </a:lnB>
                    <a:solidFill>
                      <a:srgbClr val="D1EBF8"/>
                    </a:solidFill>
                  </a:tcPr>
                </a:tc>
                <a:tc>
                  <a:txBody>
                    <a:bodyPr/>
                    <a:lstStyle/>
                    <a:p>
                      <a:pPr algn="r"/>
                      <a:r>
                        <a:rPr lang="en-US" sz="1900" dirty="0"/>
                        <a:t>165,369</a:t>
                      </a:r>
                    </a:p>
                  </a:txBody>
                  <a:tcPr anchor="ctr">
                    <a:lnL>
                      <a:noFill/>
                    </a:lnL>
                    <a:lnR>
                      <a:noFill/>
                    </a:lnR>
                    <a:lnT>
                      <a:noFill/>
                    </a:lnT>
                    <a:lnB>
                      <a:noFill/>
                    </a:lnB>
                    <a:solidFill>
                      <a:srgbClr val="D1EBF8"/>
                    </a:solidFill>
                  </a:tcPr>
                </a:tc>
                <a:extLst>
                  <a:ext uri="{0D108BD9-81ED-4DB2-BD59-A6C34878D82A}">
                    <a16:rowId xmlns:a16="http://schemas.microsoft.com/office/drawing/2014/main" val="3876794756"/>
                  </a:ext>
                </a:extLst>
              </a:tr>
              <a:tr h="293567">
                <a:tc>
                  <a:txBody>
                    <a:bodyPr/>
                    <a:lstStyle/>
                    <a:p>
                      <a:r>
                        <a:rPr lang="en-US" sz="1900" dirty="0"/>
                        <a:t>Treasury stock, at cost: 985,479,501 shares</a:t>
                      </a:r>
                    </a:p>
                  </a:txBody>
                  <a:tcPr anchor="ctr">
                    <a:lnL>
                      <a:noFill/>
                    </a:lnL>
                    <a:lnR>
                      <a:noFill/>
                    </a:lnR>
                    <a:lnT>
                      <a:noFill/>
                    </a:lnT>
                    <a:lnB>
                      <a:noFill/>
                    </a:lnB>
                    <a:solidFill>
                      <a:srgbClr val="D1EBF8"/>
                    </a:solidFill>
                  </a:tcPr>
                </a:tc>
                <a:tc>
                  <a:txBody>
                    <a:bodyPr/>
                    <a:lstStyle/>
                    <a:p>
                      <a:pPr algn="r"/>
                      <a:r>
                        <a:rPr lang="en-US" sz="1900" dirty="0"/>
                        <a:t>(61,660)</a:t>
                      </a:r>
                    </a:p>
                  </a:txBody>
                  <a:tcPr anchor="ctr">
                    <a:lnL>
                      <a:noFill/>
                    </a:lnL>
                    <a:lnR>
                      <a:noFill/>
                    </a:lnR>
                    <a:lnT>
                      <a:noFill/>
                    </a:lnT>
                    <a:lnB>
                      <a:noFill/>
                    </a:lnB>
                    <a:solidFill>
                      <a:srgbClr val="D1EBF8"/>
                    </a:solidFill>
                  </a:tcPr>
                </a:tc>
                <a:extLst>
                  <a:ext uri="{0D108BD9-81ED-4DB2-BD59-A6C34878D82A}">
                    <a16:rowId xmlns:a16="http://schemas.microsoft.com/office/drawing/2014/main" val="3062882167"/>
                  </a:ext>
                </a:extLst>
              </a:tr>
              <a:tr h="318927">
                <a:tc>
                  <a:txBody>
                    <a:bodyPr/>
                    <a:lstStyle/>
                    <a:p>
                      <a:r>
                        <a:rPr lang="en-US" sz="1900" dirty="0"/>
                        <a:t>Accumulated other comprehensive income (loss)</a:t>
                      </a:r>
                    </a:p>
                  </a:txBody>
                  <a:tcPr anchor="ctr">
                    <a:lnL>
                      <a:noFill/>
                    </a:lnL>
                    <a:lnR>
                      <a:noFill/>
                    </a:lnR>
                    <a:lnT>
                      <a:noFill/>
                    </a:lnT>
                    <a:lnB>
                      <a:noFill/>
                    </a:lnB>
                    <a:solidFill>
                      <a:srgbClr val="D1EBF8"/>
                    </a:solidFill>
                  </a:tcPr>
                </a:tc>
                <a:tc>
                  <a:txBody>
                    <a:bodyPr/>
                    <a:lstStyle/>
                    <a:p>
                      <a:pPr algn="r"/>
                      <a:r>
                        <a:rPr lang="en-US" sz="1900" dirty="0"/>
                        <a:t>(36,318)</a:t>
                      </a:r>
                    </a:p>
                  </a:txBody>
                  <a:tcPr anchor="ctr">
                    <a:lnL>
                      <a:noFill/>
                    </a:lnL>
                    <a:lnR>
                      <a:noFill/>
                    </a:lnR>
                    <a:lnT>
                      <a:noFill/>
                    </a:lnT>
                    <a:lnB>
                      <a:noFill/>
                    </a:lnB>
                    <a:solidFill>
                      <a:srgbClr val="D1EBF8"/>
                    </a:solidFill>
                  </a:tcPr>
                </a:tc>
                <a:extLst>
                  <a:ext uri="{0D108BD9-81ED-4DB2-BD59-A6C34878D82A}">
                    <a16:rowId xmlns:a16="http://schemas.microsoft.com/office/drawing/2014/main" val="72934379"/>
                  </a:ext>
                </a:extLst>
              </a:tr>
              <a:tr h="413465">
                <a:tc>
                  <a:txBody>
                    <a:bodyPr/>
                    <a:lstStyle/>
                    <a:p>
                      <a:pPr>
                        <a:spcAft>
                          <a:spcPts val="2400"/>
                        </a:spcAft>
                      </a:pPr>
                      <a:r>
                        <a:rPr lang="en-US" sz="1900" dirty="0"/>
                        <a:t>    Total stockholders’ equity</a:t>
                      </a:r>
                    </a:p>
                  </a:txBody>
                  <a:tcPr anchor="ctr">
                    <a:lnL>
                      <a:noFill/>
                    </a:lnL>
                    <a:lnR>
                      <a:noFill/>
                    </a:lnR>
                    <a:lnT>
                      <a:noFill/>
                    </a:lnT>
                    <a:lnB>
                      <a:noFill/>
                    </a:lnB>
                    <a:solidFill>
                      <a:srgbClr val="D1EBF8"/>
                    </a:solidFill>
                  </a:tcPr>
                </a:tc>
                <a:tc>
                  <a:txBody>
                    <a:bodyPr/>
                    <a:lstStyle/>
                    <a:p>
                      <a:pPr algn="r">
                        <a:spcAft>
                          <a:spcPts val="2400"/>
                        </a:spcAft>
                      </a:pPr>
                      <a:r>
                        <a:rPr lang="en-US" sz="1900" dirty="0"/>
                        <a:t>$193,242</a:t>
                      </a:r>
                    </a:p>
                  </a:txBody>
                  <a:tcPr anchor="ctr">
                    <a:lnL>
                      <a:noFill/>
                    </a:lnL>
                    <a:lnR>
                      <a:noFill/>
                    </a:lnR>
                    <a:lnT>
                      <a:noFill/>
                    </a:lnT>
                    <a:lnB>
                      <a:noFill/>
                    </a:lnB>
                    <a:solidFill>
                      <a:srgbClr val="D1EBF8"/>
                    </a:solidFill>
                  </a:tcPr>
                </a:tc>
                <a:extLst>
                  <a:ext uri="{0D108BD9-81ED-4DB2-BD59-A6C34878D82A}">
                    <a16:rowId xmlns:a16="http://schemas.microsoft.com/office/drawing/2014/main" val="3658486351"/>
                  </a:ext>
                </a:extLst>
              </a:tr>
              <a:tr h="274320">
                <a:tc>
                  <a:txBody>
                    <a:bodyPr/>
                    <a:lstStyle/>
                    <a:p>
                      <a:pPr>
                        <a:spcAft>
                          <a:spcPts val="2400"/>
                        </a:spcAft>
                      </a:pPr>
                      <a:endParaRPr lang="en-US" sz="1000" dirty="0"/>
                    </a:p>
                  </a:txBody>
                  <a:tcPr anchor="ctr">
                    <a:lnL>
                      <a:noFill/>
                    </a:lnL>
                    <a:lnR>
                      <a:noFill/>
                    </a:lnR>
                    <a:lnT>
                      <a:noFill/>
                    </a:lnT>
                    <a:lnB>
                      <a:noFill/>
                    </a:lnB>
                    <a:solidFill>
                      <a:srgbClr val="D1EBF8"/>
                    </a:solidFill>
                  </a:tcPr>
                </a:tc>
                <a:tc>
                  <a:txBody>
                    <a:bodyPr/>
                    <a:lstStyle/>
                    <a:p>
                      <a:pPr algn="r">
                        <a:spcAft>
                          <a:spcPts val="2400"/>
                        </a:spcAft>
                      </a:pPr>
                      <a:endParaRPr lang="en-US" sz="1000" dirty="0"/>
                    </a:p>
                  </a:txBody>
                  <a:tcPr anchor="ctr">
                    <a:lnL>
                      <a:noFill/>
                    </a:lnL>
                    <a:lnR>
                      <a:noFill/>
                    </a:lnR>
                    <a:lnT>
                      <a:noFill/>
                    </a:lnT>
                    <a:lnB>
                      <a:noFill/>
                    </a:lnB>
                    <a:solidFill>
                      <a:srgbClr val="D1EBF8"/>
                    </a:solidFill>
                  </a:tcPr>
                </a:tc>
                <a:extLst>
                  <a:ext uri="{0D108BD9-81ED-4DB2-BD59-A6C34878D82A}">
                    <a16:rowId xmlns:a16="http://schemas.microsoft.com/office/drawing/2014/main" val="3545965187"/>
                  </a:ext>
                </a:extLst>
              </a:tr>
            </a:tbl>
          </a:graphicData>
        </a:graphic>
      </p:graphicFrame>
      <p:sp>
        <p:nvSpPr>
          <p:cNvPr id="4" name="Footer Placeholder 3">
            <a:extLst>
              <a:ext uri="{FF2B5EF4-FFF2-40B4-BE49-F238E27FC236}">
                <a16:creationId xmlns:a16="http://schemas.microsoft.com/office/drawing/2014/main" id="{EA80A09C-71CE-4D21-AE92-51A16048588C}"/>
              </a:ext>
            </a:extLst>
          </p:cNvPr>
          <p:cNvSpPr>
            <a:spLocks noGrp="1"/>
          </p:cNvSpPr>
          <p:nvPr>
            <p:ph type="ftr" sz="quarter" idx="11"/>
          </p:nvPr>
        </p:nvSpPr>
        <p:spPr>
          <a:xfrm>
            <a:off x="1459117" y="6506107"/>
            <a:ext cx="6540501" cy="365125"/>
          </a:xfrm>
        </p:spPr>
        <p:txBody>
          <a:bodyPr/>
          <a:lstStyle/>
          <a:p>
            <a:r>
              <a:rPr lang="en-US" dirty="0"/>
              <a:t>Copyright ©2022 McGraw-Hill. All rights reserved. No reproduction or distribution without the prior written consent of McGraw-Hill. </a:t>
            </a:r>
          </a:p>
        </p:txBody>
      </p:sp>
      <p:sp>
        <p:nvSpPr>
          <p:cNvPr id="5" name="Slide Number Placeholder 4">
            <a:extLst>
              <a:ext uri="{FF2B5EF4-FFF2-40B4-BE49-F238E27FC236}">
                <a16:creationId xmlns:a16="http://schemas.microsoft.com/office/drawing/2014/main" id="{D480BA00-6F5E-4A2D-B051-B61F2FE91D85}"/>
              </a:ext>
            </a:extLst>
          </p:cNvPr>
          <p:cNvSpPr>
            <a:spLocks noGrp="1"/>
          </p:cNvSpPr>
          <p:nvPr>
            <p:ph type="sldNum" sz="quarter" idx="12"/>
          </p:nvPr>
        </p:nvSpPr>
        <p:spPr/>
        <p:txBody>
          <a:bodyPr/>
          <a:lstStyle/>
          <a:p>
            <a:r>
              <a:rPr lang="en-US" dirty="0"/>
              <a:t>10-</a:t>
            </a:r>
            <a:fld id="{8A048DD7-39B4-434B-ACE7-68CA5B147A05}" type="slidenum">
              <a:rPr lang="en-US" smtClean="0"/>
              <a:t>68</a:t>
            </a:fld>
            <a:endParaRPr lang="en-US" dirty="0"/>
          </a:p>
        </p:txBody>
      </p:sp>
      <p:cxnSp>
        <p:nvCxnSpPr>
          <p:cNvPr id="10" name="Straight Connector 9">
            <a:extLst>
              <a:ext uri="{FF2B5EF4-FFF2-40B4-BE49-F238E27FC236}">
                <a16:creationId xmlns:a16="http://schemas.microsoft.com/office/drawing/2014/main" id="{1A9B81E2-ABBF-4CC1-98E6-6404CE58B445}"/>
              </a:ext>
            </a:extLst>
          </p:cNvPr>
          <p:cNvCxnSpPr/>
          <p:nvPr/>
        </p:nvCxnSpPr>
        <p:spPr>
          <a:xfrm>
            <a:off x="7542418" y="5145804"/>
            <a:ext cx="914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677112-F95A-431F-9EBB-1CC7F6329730}"/>
              </a:ext>
            </a:extLst>
          </p:cNvPr>
          <p:cNvCxnSpPr>
            <a:cxnSpLocks/>
          </p:cNvCxnSpPr>
          <p:nvPr/>
        </p:nvCxnSpPr>
        <p:spPr>
          <a:xfrm>
            <a:off x="7542418" y="5533026"/>
            <a:ext cx="914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3FC458-D95B-4C29-AF0C-31BC09F64478}"/>
              </a:ext>
            </a:extLst>
          </p:cNvPr>
          <p:cNvCxnSpPr>
            <a:cxnSpLocks/>
          </p:cNvCxnSpPr>
          <p:nvPr/>
        </p:nvCxnSpPr>
        <p:spPr>
          <a:xfrm>
            <a:off x="7542418" y="5472561"/>
            <a:ext cx="914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2376E73-CDD3-483F-AE27-F98FA48D1EDB}"/>
              </a:ext>
            </a:extLst>
          </p:cNvPr>
          <p:cNvSpPr txBox="1"/>
          <p:nvPr/>
        </p:nvSpPr>
        <p:spPr>
          <a:xfrm>
            <a:off x="774139" y="1703573"/>
            <a:ext cx="7772400" cy="646331"/>
          </a:xfrm>
          <a:prstGeom prst="rect">
            <a:avLst/>
          </a:prstGeom>
          <a:noFill/>
        </p:spPr>
        <p:txBody>
          <a:bodyPr wrap="square" rtlCol="0">
            <a:spAutoFit/>
          </a:bodyPr>
          <a:lstStyle/>
          <a:p>
            <a:pPr algn="ctr"/>
            <a:r>
              <a:rPr lang="en-US" b="1" dirty="0">
                <a:solidFill>
                  <a:schemeClr val="bg1"/>
                </a:solidFill>
              </a:rPr>
              <a:t>CITIGROUP</a:t>
            </a:r>
            <a:br>
              <a:rPr lang="en-US" b="1" dirty="0">
                <a:solidFill>
                  <a:schemeClr val="bg1"/>
                </a:solidFill>
              </a:rPr>
            </a:br>
            <a:r>
              <a:rPr lang="en-US" b="1" dirty="0">
                <a:solidFill>
                  <a:schemeClr val="bg1"/>
                </a:solidFill>
              </a:rPr>
              <a:t>($ and shares in millions)</a:t>
            </a:r>
            <a:endParaRPr lang="en-US" dirty="0">
              <a:solidFill>
                <a:schemeClr val="bg1"/>
              </a:solidFill>
            </a:endParaRPr>
          </a:p>
        </p:txBody>
      </p:sp>
    </p:spTree>
    <p:extLst>
      <p:ext uri="{BB962C8B-B14F-4D97-AF65-F5344CB8AC3E}">
        <p14:creationId xmlns:p14="http://schemas.microsoft.com/office/powerpoint/2010/main" val="1446395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86100"/>
            <a:ext cx="8229600" cy="1143000"/>
          </a:xfrm>
        </p:spPr>
        <p:txBody>
          <a:bodyPr/>
          <a:lstStyle/>
          <a:p>
            <a:pPr>
              <a:lnSpc>
                <a:spcPct val="90000"/>
              </a:lnSpc>
            </a:pPr>
            <a:r>
              <a:rPr lang="en-US" dirty="0"/>
              <a:t>Stockholders’ Equity Section—Canadian Falcon</a:t>
            </a:r>
          </a:p>
        </p:txBody>
      </p:sp>
      <p:sp>
        <p:nvSpPr>
          <p:cNvPr id="6" name="Content Placeholder 5"/>
          <p:cNvSpPr>
            <a:spLocks noGrp="1"/>
          </p:cNvSpPr>
          <p:nvPr>
            <p:ph sz="quarter" idx="13"/>
          </p:nvPr>
        </p:nvSpPr>
        <p:spPr/>
        <p:txBody>
          <a:bodyPr/>
          <a:lstStyle/>
          <a:p>
            <a:r>
              <a:rPr lang="en-US" dirty="0"/>
              <a:t>Illustration 10–19</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69</a:t>
            </a:fld>
            <a:endParaRPr lang="en-US" dirty="0"/>
          </a:p>
        </p:txBody>
      </p:sp>
      <p:sp>
        <p:nvSpPr>
          <p:cNvPr id="10" name="Rectangle 9"/>
          <p:cNvSpPr/>
          <p:nvPr/>
        </p:nvSpPr>
        <p:spPr>
          <a:xfrm>
            <a:off x="823495" y="2932033"/>
            <a:ext cx="7960478" cy="3375634"/>
          </a:xfrm>
          <a:prstGeom prst="rect">
            <a:avLst/>
          </a:prstGeom>
          <a:solidFill>
            <a:srgbClr val="EBE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 Same Side Corner Rectangle 10"/>
          <p:cNvSpPr/>
          <p:nvPr/>
        </p:nvSpPr>
        <p:spPr>
          <a:xfrm>
            <a:off x="823496" y="2152058"/>
            <a:ext cx="7960478" cy="910055"/>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2" name="TextBox 11"/>
          <p:cNvSpPr txBox="1"/>
          <p:nvPr/>
        </p:nvSpPr>
        <p:spPr>
          <a:xfrm>
            <a:off x="1310656" y="2127686"/>
            <a:ext cx="6470867" cy="1200329"/>
          </a:xfrm>
          <a:prstGeom prst="rect">
            <a:avLst/>
          </a:prstGeom>
          <a:noFill/>
        </p:spPr>
        <p:txBody>
          <a:bodyPr wrap="square" rtlCol="0">
            <a:spAutoFit/>
          </a:bodyPr>
          <a:lstStyle/>
          <a:p>
            <a:pPr algn="ctr"/>
            <a:r>
              <a:rPr lang="en-US" b="1" dirty="0">
                <a:solidFill>
                  <a:schemeClr val="bg1"/>
                </a:solidFill>
              </a:rPr>
              <a:t>CANADIAN FALCON</a:t>
            </a:r>
          </a:p>
          <a:p>
            <a:pPr algn="ctr"/>
            <a:r>
              <a:rPr lang="en-US" b="1" dirty="0">
                <a:solidFill>
                  <a:schemeClr val="bg1"/>
                </a:solidFill>
              </a:rPr>
              <a:t>Balance Sheet (partial)</a:t>
            </a:r>
          </a:p>
          <a:p>
            <a:pPr algn="ctr"/>
            <a:r>
              <a:rPr lang="en-US" b="1" dirty="0">
                <a:solidFill>
                  <a:schemeClr val="bg1"/>
                </a:solidFill>
              </a:rPr>
              <a:t>December 31, 2024</a:t>
            </a:r>
          </a:p>
          <a:p>
            <a:pPr algn="ctr"/>
            <a:r>
              <a:rPr lang="en-US" dirty="0">
                <a:solidFill>
                  <a:schemeClr val="bg1"/>
                </a:solidFill>
              </a:rPr>
              <a:t>	</a:t>
            </a:r>
          </a:p>
        </p:txBody>
      </p:sp>
      <p:sp>
        <p:nvSpPr>
          <p:cNvPr id="13" name="TextBox 12"/>
          <p:cNvSpPr txBox="1"/>
          <p:nvPr/>
        </p:nvSpPr>
        <p:spPr>
          <a:xfrm>
            <a:off x="949963" y="3044798"/>
            <a:ext cx="7834009" cy="3093155"/>
          </a:xfrm>
          <a:prstGeom prst="rect">
            <a:avLst/>
          </a:prstGeom>
          <a:noFill/>
        </p:spPr>
        <p:txBody>
          <a:bodyPr wrap="square" rtlCol="0">
            <a:spAutoFit/>
          </a:bodyPr>
          <a:lstStyle/>
          <a:p>
            <a:pPr>
              <a:tabLst>
                <a:tab pos="5830888" algn="r"/>
              </a:tabLst>
            </a:pPr>
            <a:r>
              <a:rPr lang="en-US" b="1" dirty="0">
                <a:solidFill>
                  <a:srgbClr val="008000"/>
                </a:solidFill>
              </a:rPr>
              <a:t>Stockholders’ equity:</a:t>
            </a:r>
            <a:r>
              <a:rPr lang="en-US" dirty="0">
                <a:solidFill>
                  <a:srgbClr val="221E1F"/>
                </a:solidFill>
              </a:rPr>
              <a:t>		</a:t>
            </a:r>
          </a:p>
          <a:p>
            <a:pPr>
              <a:spcBef>
                <a:spcPts val="600"/>
              </a:spcBef>
              <a:tabLst>
                <a:tab pos="5830888" algn="r"/>
              </a:tabLst>
            </a:pPr>
            <a:r>
              <a:rPr lang="en-US" dirty="0">
                <a:solidFill>
                  <a:srgbClr val="221E1F"/>
                </a:solidFill>
              </a:rPr>
              <a:t>Preferred stock, $30 par value; 100,000 shares authorized;</a:t>
            </a:r>
          </a:p>
          <a:p>
            <a:pPr>
              <a:tabLst>
                <a:tab pos="5830888" algn="r"/>
              </a:tabLst>
            </a:pPr>
            <a:r>
              <a:rPr lang="en-US" dirty="0">
                <a:solidFill>
                  <a:srgbClr val="221E1F"/>
                </a:solidFill>
              </a:rPr>
              <a:t>1,000 shares issued and outstanding                                                                $  30,000</a:t>
            </a:r>
          </a:p>
          <a:p>
            <a:pPr>
              <a:spcBef>
                <a:spcPts val="600"/>
              </a:spcBef>
              <a:tabLst>
                <a:tab pos="5830888" algn="r"/>
              </a:tabLst>
            </a:pPr>
            <a:r>
              <a:rPr lang="en-US" dirty="0">
                <a:solidFill>
                  <a:srgbClr val="221E1F"/>
                </a:solidFill>
              </a:rPr>
              <a:t>Common stock, $0.01 par value; 1 million shares authorized;</a:t>
            </a:r>
          </a:p>
          <a:p>
            <a:pPr>
              <a:tabLst>
                <a:tab pos="5830888" algn="r"/>
              </a:tabLst>
            </a:pPr>
            <a:r>
              <a:rPr lang="en-US" dirty="0">
                <a:solidFill>
                  <a:srgbClr val="221E1F"/>
                </a:solidFill>
              </a:rPr>
              <a:t>2,000 shares issued and outstanding                                                                            20</a:t>
            </a:r>
          </a:p>
          <a:p>
            <a:pPr>
              <a:spcBef>
                <a:spcPts val="600"/>
              </a:spcBef>
              <a:tabLst>
                <a:tab pos="5830888" algn="r"/>
              </a:tabLst>
            </a:pPr>
            <a:r>
              <a:rPr lang="en-US" dirty="0">
                <a:solidFill>
                  <a:srgbClr val="221E1F"/>
                </a:solidFill>
              </a:rPr>
              <a:t>Additional paid-in capital                                                                                         40,490</a:t>
            </a:r>
          </a:p>
          <a:p>
            <a:pPr>
              <a:tabLst>
                <a:tab pos="5830888" algn="r"/>
              </a:tabLst>
            </a:pPr>
            <a:r>
              <a:rPr lang="en-US" dirty="0">
                <a:solidFill>
                  <a:srgbClr val="221E1F"/>
                </a:solidFill>
              </a:rPr>
              <a:t>   Total paid-in capital                                                                                               70,510 </a:t>
            </a:r>
          </a:p>
          <a:p>
            <a:pPr>
              <a:tabLst>
                <a:tab pos="5830888" algn="r"/>
              </a:tabLst>
            </a:pPr>
            <a:r>
              <a:rPr lang="en-US" dirty="0">
                <a:solidFill>
                  <a:srgbClr val="221E1F"/>
                </a:solidFill>
              </a:rPr>
              <a:t>Retained earnings                                                                                                     29,490</a:t>
            </a:r>
          </a:p>
          <a:p>
            <a:pPr>
              <a:tabLst>
                <a:tab pos="5830888" algn="r"/>
              </a:tabLst>
            </a:pPr>
            <a:r>
              <a:rPr lang="en-US" dirty="0">
                <a:solidFill>
                  <a:srgbClr val="221E1F"/>
                </a:solidFill>
              </a:rPr>
              <a:t>Treasury stock                                                                                                                 –0–</a:t>
            </a:r>
          </a:p>
          <a:p>
            <a:pPr>
              <a:tabLst>
                <a:tab pos="5830888" algn="r"/>
              </a:tabLst>
            </a:pPr>
            <a:r>
              <a:rPr lang="en-US" dirty="0">
                <a:solidFill>
                  <a:srgbClr val="221E1F"/>
                </a:solidFill>
              </a:rPr>
              <a:t>   Total stockholders’ equity                                                                                $100,000                                             </a:t>
            </a:r>
            <a:r>
              <a:rPr lang="en-US" b="1" dirty="0">
                <a:solidFill>
                  <a:srgbClr val="221E1F"/>
                </a:solidFill>
              </a:rPr>
              <a:t>		</a:t>
            </a:r>
          </a:p>
        </p:txBody>
      </p:sp>
      <p:cxnSp>
        <p:nvCxnSpPr>
          <p:cNvPr id="14" name="Straight Connector 13"/>
          <p:cNvCxnSpPr/>
          <p:nvPr/>
        </p:nvCxnSpPr>
        <p:spPr>
          <a:xfrm>
            <a:off x="7781523" y="4981879"/>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781523" y="5801465"/>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781523" y="6077483"/>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776577" y="6128741"/>
            <a:ext cx="894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624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Equity Financing</a:t>
            </a:r>
          </a:p>
        </p:txBody>
      </p:sp>
      <p:sp>
        <p:nvSpPr>
          <p:cNvPr id="6" name="Content Placeholder 5"/>
          <p:cNvSpPr>
            <a:spLocks noGrp="1"/>
          </p:cNvSpPr>
          <p:nvPr>
            <p:ph sz="quarter" idx="13"/>
          </p:nvPr>
        </p:nvSpPr>
        <p:spPr/>
        <p:txBody>
          <a:bodyPr/>
          <a:lstStyle/>
          <a:p>
            <a:r>
              <a:rPr lang="en-US" dirty="0"/>
              <a:t>Illustration 10–3</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7</a:t>
            </a:fld>
            <a:endParaRPr lang="en-US" dirty="0"/>
          </a:p>
        </p:txBody>
      </p:sp>
      <p:graphicFrame>
        <p:nvGraphicFramePr>
          <p:cNvPr id="11" name="Diagram 10">
            <a:extLst>
              <a:ext uri="{FF2B5EF4-FFF2-40B4-BE49-F238E27FC236}">
                <a16:creationId xmlns:a16="http://schemas.microsoft.com/office/drawing/2014/main" id="{4134C27F-6E16-4A50-886B-DEE29A5A294C}"/>
              </a:ext>
            </a:extLst>
          </p:cNvPr>
          <p:cNvGraphicFramePr/>
          <p:nvPr>
            <p:extLst>
              <p:ext uri="{D42A27DB-BD31-4B8C-83A1-F6EECF244321}">
                <p14:modId xmlns:p14="http://schemas.microsoft.com/office/powerpoint/2010/main" val="1831432378"/>
              </p:ext>
            </p:extLst>
          </p:nvPr>
        </p:nvGraphicFramePr>
        <p:xfrm>
          <a:off x="861788" y="1218779"/>
          <a:ext cx="79552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977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Stockholders’ Equity—Canadian Falcon</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10-</a:t>
            </a:r>
            <a:fld id="{8A048DD7-39B4-434B-ACE7-68CA5B147A05}" type="slidenum">
              <a:rPr lang="en-US" smtClean="0"/>
              <a:t>70</a:t>
            </a:fld>
            <a:endParaRPr lang="en-US" dirty="0"/>
          </a:p>
        </p:txBody>
      </p:sp>
      <p:sp>
        <p:nvSpPr>
          <p:cNvPr id="5" name="Content Placeholder 4"/>
          <p:cNvSpPr>
            <a:spLocks noGrp="1"/>
          </p:cNvSpPr>
          <p:nvPr>
            <p:ph sz="quarter" idx="13"/>
          </p:nvPr>
        </p:nvSpPr>
        <p:spPr/>
        <p:txBody>
          <a:bodyPr/>
          <a:lstStyle/>
          <a:p>
            <a:r>
              <a:rPr lang="en-US" dirty="0"/>
              <a:t>Illustration 10–20</a:t>
            </a:r>
          </a:p>
        </p:txBody>
      </p:sp>
      <p:sp>
        <p:nvSpPr>
          <p:cNvPr id="7" name="Rectangle 6"/>
          <p:cNvSpPr/>
          <p:nvPr/>
        </p:nvSpPr>
        <p:spPr>
          <a:xfrm>
            <a:off x="812053" y="3001990"/>
            <a:ext cx="7960478" cy="3375634"/>
          </a:xfrm>
          <a:prstGeom prst="rect">
            <a:avLst/>
          </a:prstGeom>
          <a:solidFill>
            <a:srgbClr val="EBE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Same Side Corner Rectangle 7"/>
          <p:cNvSpPr/>
          <p:nvPr/>
        </p:nvSpPr>
        <p:spPr>
          <a:xfrm>
            <a:off x="812054" y="2091935"/>
            <a:ext cx="7960478" cy="910055"/>
          </a:xfrm>
          <a:prstGeom prst="round2SameRect">
            <a:avLst>
              <a:gd name="adj1" fmla="val 33942"/>
              <a:gd name="adj2" fmla="val 0"/>
            </a:avLst>
          </a:prstGeom>
          <a:solidFill>
            <a:srgbClr val="66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9" name="TextBox 8"/>
          <p:cNvSpPr txBox="1"/>
          <p:nvPr/>
        </p:nvSpPr>
        <p:spPr>
          <a:xfrm>
            <a:off x="1562561" y="2078660"/>
            <a:ext cx="6470867" cy="923330"/>
          </a:xfrm>
          <a:prstGeom prst="rect">
            <a:avLst/>
          </a:prstGeom>
          <a:noFill/>
        </p:spPr>
        <p:txBody>
          <a:bodyPr wrap="square" rtlCol="0">
            <a:spAutoFit/>
          </a:bodyPr>
          <a:lstStyle/>
          <a:p>
            <a:pPr algn="ctr"/>
            <a:r>
              <a:rPr lang="en-US" b="1" dirty="0">
                <a:solidFill>
                  <a:schemeClr val="bg1"/>
                </a:solidFill>
              </a:rPr>
              <a:t>CANADIAN FALCON</a:t>
            </a:r>
          </a:p>
          <a:p>
            <a:pPr algn="ctr"/>
            <a:r>
              <a:rPr lang="en-US" b="1" dirty="0">
                <a:solidFill>
                  <a:schemeClr val="bg1"/>
                </a:solidFill>
              </a:rPr>
              <a:t>Statement of Stockholders’ Equity</a:t>
            </a:r>
          </a:p>
          <a:p>
            <a:pPr algn="ctr"/>
            <a:r>
              <a:rPr lang="en-US" b="1" dirty="0">
                <a:solidFill>
                  <a:schemeClr val="bg1"/>
                </a:solidFill>
              </a:rPr>
              <a:t>For the year ended December 31, 2024</a:t>
            </a:r>
            <a:endParaRPr lang="en-US" dirty="0">
              <a:solidFill>
                <a:schemeClr val="bg1"/>
              </a:solidFill>
            </a:endParaRPr>
          </a:p>
        </p:txBody>
      </p:sp>
      <p:sp>
        <p:nvSpPr>
          <p:cNvPr id="10" name="TextBox 9"/>
          <p:cNvSpPr txBox="1"/>
          <p:nvPr/>
        </p:nvSpPr>
        <p:spPr>
          <a:xfrm>
            <a:off x="949963" y="3044798"/>
            <a:ext cx="7834009" cy="369332"/>
          </a:xfrm>
          <a:prstGeom prst="rect">
            <a:avLst/>
          </a:prstGeom>
          <a:noFill/>
        </p:spPr>
        <p:txBody>
          <a:bodyPr wrap="square" rtlCol="0">
            <a:spAutoFit/>
          </a:bodyPr>
          <a:lstStyle/>
          <a:p>
            <a:pPr>
              <a:tabLst>
                <a:tab pos="5830888" algn="r"/>
              </a:tabLst>
            </a:pPr>
            <a:r>
              <a:rPr lang="en-US" b="1" dirty="0">
                <a:solidFill>
                  <a:srgbClr val="221E1F"/>
                </a:solidFill>
              </a:rPr>
              <a:t>		</a:t>
            </a:r>
          </a:p>
        </p:txBody>
      </p:sp>
      <p:cxnSp>
        <p:nvCxnSpPr>
          <p:cNvPr id="12" name="Straight Connector 11"/>
          <p:cNvCxnSpPr/>
          <p:nvPr/>
        </p:nvCxnSpPr>
        <p:spPr>
          <a:xfrm>
            <a:off x="3263017" y="587820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906891" y="3203223"/>
            <a:ext cx="1241778" cy="494494"/>
          </a:xfrm>
          <a:prstGeom prst="rect">
            <a:avLst/>
          </a:prstGeom>
          <a:noFill/>
        </p:spPr>
        <p:txBody>
          <a:bodyPr wrap="square" rtlCol="0">
            <a:spAutoFit/>
          </a:bodyPr>
          <a:lstStyle/>
          <a:p>
            <a:pPr algn="ctr">
              <a:lnSpc>
                <a:spcPct val="80000"/>
              </a:lnSpc>
            </a:pPr>
            <a:r>
              <a:rPr lang="en-US" sz="1600" b="1" dirty="0"/>
              <a:t>Preferred</a:t>
            </a:r>
          </a:p>
          <a:p>
            <a:pPr algn="ctr">
              <a:lnSpc>
                <a:spcPct val="80000"/>
              </a:lnSpc>
            </a:pPr>
            <a:r>
              <a:rPr lang="en-US" sz="1600" b="1" dirty="0"/>
              <a:t>Stock</a:t>
            </a:r>
          </a:p>
        </p:txBody>
      </p:sp>
      <p:sp>
        <p:nvSpPr>
          <p:cNvPr id="16" name="TextBox 15"/>
          <p:cNvSpPr txBox="1"/>
          <p:nvPr/>
        </p:nvSpPr>
        <p:spPr>
          <a:xfrm>
            <a:off x="3736643" y="3194835"/>
            <a:ext cx="1241778" cy="494494"/>
          </a:xfrm>
          <a:prstGeom prst="rect">
            <a:avLst/>
          </a:prstGeom>
          <a:noFill/>
        </p:spPr>
        <p:txBody>
          <a:bodyPr wrap="square" rtlCol="0">
            <a:spAutoFit/>
          </a:bodyPr>
          <a:lstStyle/>
          <a:p>
            <a:pPr algn="ctr">
              <a:lnSpc>
                <a:spcPct val="80000"/>
              </a:lnSpc>
            </a:pPr>
            <a:r>
              <a:rPr lang="en-US" sz="1600" b="1" dirty="0"/>
              <a:t>Common</a:t>
            </a:r>
          </a:p>
          <a:p>
            <a:pPr algn="ctr">
              <a:lnSpc>
                <a:spcPct val="80000"/>
              </a:lnSpc>
            </a:pPr>
            <a:r>
              <a:rPr lang="en-US" sz="1600" b="1" dirty="0"/>
              <a:t>Stock</a:t>
            </a:r>
          </a:p>
        </p:txBody>
      </p:sp>
      <p:sp>
        <p:nvSpPr>
          <p:cNvPr id="17" name="TextBox 16"/>
          <p:cNvSpPr txBox="1"/>
          <p:nvPr/>
        </p:nvSpPr>
        <p:spPr>
          <a:xfrm>
            <a:off x="5613400" y="3203223"/>
            <a:ext cx="1241778" cy="494494"/>
          </a:xfrm>
          <a:prstGeom prst="rect">
            <a:avLst/>
          </a:prstGeom>
          <a:noFill/>
        </p:spPr>
        <p:txBody>
          <a:bodyPr wrap="square" rtlCol="0">
            <a:spAutoFit/>
          </a:bodyPr>
          <a:lstStyle/>
          <a:p>
            <a:pPr algn="ctr">
              <a:lnSpc>
                <a:spcPct val="80000"/>
              </a:lnSpc>
            </a:pPr>
            <a:r>
              <a:rPr lang="en-US" sz="1600" b="1" dirty="0"/>
              <a:t>Retained </a:t>
            </a:r>
          </a:p>
          <a:p>
            <a:pPr algn="ctr">
              <a:lnSpc>
                <a:spcPct val="80000"/>
              </a:lnSpc>
            </a:pPr>
            <a:r>
              <a:rPr lang="en-US" sz="1600" b="1" dirty="0"/>
              <a:t>Earnings</a:t>
            </a:r>
          </a:p>
        </p:txBody>
      </p:sp>
      <p:sp>
        <p:nvSpPr>
          <p:cNvPr id="18" name="TextBox 17"/>
          <p:cNvSpPr txBox="1"/>
          <p:nvPr/>
        </p:nvSpPr>
        <p:spPr>
          <a:xfrm>
            <a:off x="6544736" y="3197354"/>
            <a:ext cx="1241778" cy="494494"/>
          </a:xfrm>
          <a:prstGeom prst="rect">
            <a:avLst/>
          </a:prstGeom>
          <a:noFill/>
        </p:spPr>
        <p:txBody>
          <a:bodyPr wrap="square" rtlCol="0">
            <a:spAutoFit/>
          </a:bodyPr>
          <a:lstStyle/>
          <a:p>
            <a:pPr algn="ctr">
              <a:lnSpc>
                <a:spcPct val="80000"/>
              </a:lnSpc>
            </a:pPr>
            <a:r>
              <a:rPr lang="en-US" sz="1600" b="1" dirty="0"/>
              <a:t>Treasury</a:t>
            </a:r>
          </a:p>
          <a:p>
            <a:pPr algn="ctr">
              <a:lnSpc>
                <a:spcPct val="80000"/>
              </a:lnSpc>
            </a:pPr>
            <a:r>
              <a:rPr lang="en-US" sz="1600" b="1" dirty="0"/>
              <a:t>Stock</a:t>
            </a:r>
          </a:p>
        </p:txBody>
      </p:sp>
      <p:sp>
        <p:nvSpPr>
          <p:cNvPr id="19" name="TextBox 18"/>
          <p:cNvSpPr txBox="1"/>
          <p:nvPr/>
        </p:nvSpPr>
        <p:spPr>
          <a:xfrm>
            <a:off x="7428748" y="3017448"/>
            <a:ext cx="1486050" cy="691471"/>
          </a:xfrm>
          <a:prstGeom prst="rect">
            <a:avLst/>
          </a:prstGeom>
          <a:noFill/>
        </p:spPr>
        <p:txBody>
          <a:bodyPr wrap="square" rtlCol="0">
            <a:spAutoFit/>
          </a:bodyPr>
          <a:lstStyle/>
          <a:p>
            <a:pPr algn="ctr">
              <a:lnSpc>
                <a:spcPct val="80000"/>
              </a:lnSpc>
            </a:pPr>
            <a:r>
              <a:rPr lang="en-US" sz="1600" b="1" dirty="0"/>
              <a:t>Total</a:t>
            </a:r>
          </a:p>
          <a:p>
            <a:pPr algn="ctr">
              <a:lnSpc>
                <a:spcPct val="80000"/>
              </a:lnSpc>
            </a:pPr>
            <a:r>
              <a:rPr lang="en-US" sz="1600" b="1" dirty="0"/>
              <a:t>Stockholders’</a:t>
            </a:r>
          </a:p>
          <a:p>
            <a:pPr algn="ctr">
              <a:lnSpc>
                <a:spcPct val="80000"/>
              </a:lnSpc>
            </a:pPr>
            <a:r>
              <a:rPr lang="en-US" sz="1600" b="1" dirty="0"/>
              <a:t>Equity</a:t>
            </a:r>
          </a:p>
        </p:txBody>
      </p:sp>
      <p:sp>
        <p:nvSpPr>
          <p:cNvPr id="20" name="TextBox 19"/>
          <p:cNvSpPr txBox="1"/>
          <p:nvPr/>
        </p:nvSpPr>
        <p:spPr>
          <a:xfrm>
            <a:off x="4588174" y="3012989"/>
            <a:ext cx="1486050" cy="691471"/>
          </a:xfrm>
          <a:prstGeom prst="rect">
            <a:avLst/>
          </a:prstGeom>
          <a:noFill/>
        </p:spPr>
        <p:txBody>
          <a:bodyPr wrap="square" rtlCol="0">
            <a:spAutoFit/>
          </a:bodyPr>
          <a:lstStyle/>
          <a:p>
            <a:pPr algn="ctr">
              <a:lnSpc>
                <a:spcPct val="80000"/>
              </a:lnSpc>
            </a:pPr>
            <a:r>
              <a:rPr lang="en-US" sz="1600" b="1" dirty="0"/>
              <a:t>Additional</a:t>
            </a:r>
          </a:p>
          <a:p>
            <a:pPr algn="ctr">
              <a:lnSpc>
                <a:spcPct val="80000"/>
              </a:lnSpc>
            </a:pPr>
            <a:r>
              <a:rPr lang="en-US" sz="1600" b="1" dirty="0"/>
              <a:t>Paid-in</a:t>
            </a:r>
          </a:p>
          <a:p>
            <a:pPr algn="ctr">
              <a:lnSpc>
                <a:spcPct val="80000"/>
              </a:lnSpc>
            </a:pPr>
            <a:r>
              <a:rPr lang="en-US" sz="1600" b="1" dirty="0"/>
              <a:t>Capital</a:t>
            </a:r>
          </a:p>
        </p:txBody>
      </p:sp>
      <p:cxnSp>
        <p:nvCxnSpPr>
          <p:cNvPr id="21" name="Straight Connector 20"/>
          <p:cNvCxnSpPr/>
          <p:nvPr/>
        </p:nvCxnSpPr>
        <p:spPr>
          <a:xfrm>
            <a:off x="4018287" y="3689329"/>
            <a:ext cx="7192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176388" y="3691848"/>
            <a:ext cx="7192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978421" y="3691848"/>
            <a:ext cx="7192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850076" y="3689329"/>
            <a:ext cx="7192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855178" y="3689329"/>
            <a:ext cx="7192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694609" y="3689329"/>
            <a:ext cx="9974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812053" y="3819922"/>
            <a:ext cx="8299491" cy="2616101"/>
          </a:xfrm>
          <a:prstGeom prst="rect">
            <a:avLst/>
          </a:prstGeom>
          <a:noFill/>
        </p:spPr>
        <p:txBody>
          <a:bodyPr wrap="square" rtlCol="0">
            <a:spAutoFit/>
          </a:bodyPr>
          <a:lstStyle/>
          <a:p>
            <a:r>
              <a:rPr lang="en-US" b="1" dirty="0">
                <a:solidFill>
                  <a:srgbClr val="661440"/>
                </a:solidFill>
              </a:rPr>
              <a:t>Balance, January 1         </a:t>
            </a:r>
            <a:r>
              <a:rPr lang="en-US" sz="1600" dirty="0"/>
              <a:t>$       –0–     $     –0–      $     –0–      $    –0–        $     –0–       $       –0–</a:t>
            </a:r>
          </a:p>
          <a:p>
            <a:r>
              <a:rPr lang="en-US" sz="1600" dirty="0"/>
              <a:t>Issue common stock                                           10        29,990                                                     30,000</a:t>
            </a:r>
          </a:p>
          <a:p>
            <a:r>
              <a:rPr lang="en-US" sz="1600" dirty="0"/>
              <a:t>Issue preferred stock              30,000                            10,000                                                     40,000</a:t>
            </a:r>
          </a:p>
          <a:p>
            <a:r>
              <a:rPr lang="en-US" sz="1600" dirty="0"/>
              <a:t>Repurchase treasury stock                                                                                      (3,000)           (3,000)</a:t>
            </a:r>
          </a:p>
          <a:p>
            <a:r>
              <a:rPr lang="en-US" sz="1600" dirty="0"/>
              <a:t>Resell treasury stock                                                          500                                3,000              3,500                                                          Cash dividends                                                                                       (500)                                     (500)</a:t>
            </a:r>
          </a:p>
          <a:p>
            <a:r>
              <a:rPr lang="en-US" sz="1600" dirty="0"/>
              <a:t>100% stock dividend                                         10                                  (10)                                       –0–</a:t>
            </a:r>
          </a:p>
          <a:p>
            <a:r>
              <a:rPr lang="en-US" sz="1600" dirty="0"/>
              <a:t>Net income                                                                                         30,000                                  30,000</a:t>
            </a:r>
          </a:p>
          <a:p>
            <a:r>
              <a:rPr lang="en-US" b="1" dirty="0">
                <a:solidFill>
                  <a:srgbClr val="661440"/>
                </a:solidFill>
              </a:rPr>
              <a:t>Balance, December 31     </a:t>
            </a:r>
            <a:r>
              <a:rPr lang="en-US" sz="1600" b="1" dirty="0">
                <a:solidFill>
                  <a:srgbClr val="661440"/>
                </a:solidFill>
              </a:rPr>
              <a:t>$30,000    $       20       $40,490   $29,490        $     –0–       $100,000       </a:t>
            </a:r>
          </a:p>
          <a:p>
            <a:r>
              <a:rPr lang="en-US" sz="1600" b="1" dirty="0"/>
              <a:t>       </a:t>
            </a:r>
          </a:p>
        </p:txBody>
      </p:sp>
      <p:cxnSp>
        <p:nvCxnSpPr>
          <p:cNvPr id="53" name="Straight Connector 52">
            <a:extLst>
              <a:ext uri="{FF2B5EF4-FFF2-40B4-BE49-F238E27FC236}">
                <a16:creationId xmlns:a16="http://schemas.microsoft.com/office/drawing/2014/main" id="{5DD5C135-0829-49C7-B6F4-7E6D82865D4E}"/>
              </a:ext>
            </a:extLst>
          </p:cNvPr>
          <p:cNvCxnSpPr/>
          <p:nvPr/>
        </p:nvCxnSpPr>
        <p:spPr>
          <a:xfrm>
            <a:off x="3272911" y="610185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DEDDC66-73B4-4AEC-BD14-434D6AF02108}"/>
              </a:ext>
            </a:extLst>
          </p:cNvPr>
          <p:cNvCxnSpPr/>
          <p:nvPr/>
        </p:nvCxnSpPr>
        <p:spPr>
          <a:xfrm>
            <a:off x="3272911" y="615199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9DC8161-8981-4694-85BC-50F074FFEDE3}"/>
              </a:ext>
            </a:extLst>
          </p:cNvPr>
          <p:cNvCxnSpPr/>
          <p:nvPr/>
        </p:nvCxnSpPr>
        <p:spPr>
          <a:xfrm>
            <a:off x="4107908" y="587820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1FC22EC-4D06-47A6-9B0A-4654690E17AE}"/>
              </a:ext>
            </a:extLst>
          </p:cNvPr>
          <p:cNvCxnSpPr/>
          <p:nvPr/>
        </p:nvCxnSpPr>
        <p:spPr>
          <a:xfrm>
            <a:off x="5016700" y="587614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33F2DE70-43B2-4F3E-A984-5229F6DDDEAF}"/>
              </a:ext>
            </a:extLst>
          </p:cNvPr>
          <p:cNvCxnSpPr/>
          <p:nvPr/>
        </p:nvCxnSpPr>
        <p:spPr>
          <a:xfrm>
            <a:off x="5868529" y="587820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F8010F6-368A-4077-BA45-A4C7C3E98D8B}"/>
              </a:ext>
            </a:extLst>
          </p:cNvPr>
          <p:cNvCxnSpPr/>
          <p:nvPr/>
        </p:nvCxnSpPr>
        <p:spPr>
          <a:xfrm>
            <a:off x="6882622" y="587408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DAA584F-FD75-4787-8CCC-A28D6E355607}"/>
              </a:ext>
            </a:extLst>
          </p:cNvPr>
          <p:cNvCxnSpPr/>
          <p:nvPr/>
        </p:nvCxnSpPr>
        <p:spPr>
          <a:xfrm>
            <a:off x="7869639" y="5850334"/>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27BE3F8-2C98-47AD-A904-FF3A0FE4B502}"/>
              </a:ext>
            </a:extLst>
          </p:cNvPr>
          <p:cNvCxnSpPr/>
          <p:nvPr/>
        </p:nvCxnSpPr>
        <p:spPr>
          <a:xfrm>
            <a:off x="7867664" y="6097734"/>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65FB823B-E7AF-45FF-BC6A-90DEAFAAAA4A}"/>
              </a:ext>
            </a:extLst>
          </p:cNvPr>
          <p:cNvCxnSpPr/>
          <p:nvPr/>
        </p:nvCxnSpPr>
        <p:spPr>
          <a:xfrm>
            <a:off x="7865686" y="6143259"/>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0D124E5-C69D-4569-91B8-E1B2772241F7}"/>
              </a:ext>
            </a:extLst>
          </p:cNvPr>
          <p:cNvCxnSpPr/>
          <p:nvPr/>
        </p:nvCxnSpPr>
        <p:spPr>
          <a:xfrm>
            <a:off x="4118504" y="610185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E668AE0-D3A9-41D1-95CA-BBDD1AED1720}"/>
              </a:ext>
            </a:extLst>
          </p:cNvPr>
          <p:cNvCxnSpPr/>
          <p:nvPr/>
        </p:nvCxnSpPr>
        <p:spPr>
          <a:xfrm>
            <a:off x="5066548" y="6099875"/>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82ADB1D7-61C6-4454-AF21-8024599805DC}"/>
              </a:ext>
            </a:extLst>
          </p:cNvPr>
          <p:cNvCxnSpPr/>
          <p:nvPr/>
        </p:nvCxnSpPr>
        <p:spPr>
          <a:xfrm>
            <a:off x="5883968" y="6109771"/>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4BB2A93-0CD3-4D65-9C88-F6A0517F625F}"/>
              </a:ext>
            </a:extLst>
          </p:cNvPr>
          <p:cNvCxnSpPr/>
          <p:nvPr/>
        </p:nvCxnSpPr>
        <p:spPr>
          <a:xfrm>
            <a:off x="6938893" y="6107791"/>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60CF8D8-087D-4287-9421-A337C7A04F89}"/>
              </a:ext>
            </a:extLst>
          </p:cNvPr>
          <p:cNvCxnSpPr/>
          <p:nvPr/>
        </p:nvCxnSpPr>
        <p:spPr>
          <a:xfrm>
            <a:off x="4133150" y="615199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4979A71-0152-4A37-B407-364889C9C578}"/>
              </a:ext>
            </a:extLst>
          </p:cNvPr>
          <p:cNvCxnSpPr/>
          <p:nvPr/>
        </p:nvCxnSpPr>
        <p:spPr>
          <a:xfrm>
            <a:off x="5081198" y="6150019"/>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BA38AA30-BBFB-447F-94FF-2DE6973C2763}"/>
              </a:ext>
            </a:extLst>
          </p:cNvPr>
          <p:cNvCxnSpPr/>
          <p:nvPr/>
        </p:nvCxnSpPr>
        <p:spPr>
          <a:xfrm>
            <a:off x="4146865" y="615199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4E33ACF-1A38-438A-AA5D-DBC027ABC9A8}"/>
              </a:ext>
            </a:extLst>
          </p:cNvPr>
          <p:cNvCxnSpPr/>
          <p:nvPr/>
        </p:nvCxnSpPr>
        <p:spPr>
          <a:xfrm>
            <a:off x="5868529" y="615199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44739221-DEBD-4AEC-B6BA-1E9D1768AA71}"/>
              </a:ext>
            </a:extLst>
          </p:cNvPr>
          <p:cNvSpPr txBox="1"/>
          <p:nvPr/>
        </p:nvSpPr>
        <p:spPr>
          <a:xfrm>
            <a:off x="812053" y="3819922"/>
            <a:ext cx="8299491" cy="2616101"/>
          </a:xfrm>
          <a:prstGeom prst="rect">
            <a:avLst/>
          </a:prstGeom>
          <a:noFill/>
        </p:spPr>
        <p:txBody>
          <a:bodyPr wrap="square" rtlCol="0">
            <a:spAutoFit/>
          </a:bodyPr>
          <a:lstStyle/>
          <a:p>
            <a:r>
              <a:rPr lang="en-US" b="1" dirty="0">
                <a:solidFill>
                  <a:srgbClr val="661440"/>
                </a:solidFill>
              </a:rPr>
              <a:t>Balance, January 1         </a:t>
            </a:r>
            <a:r>
              <a:rPr lang="en-US" sz="1600" dirty="0"/>
              <a:t>$       –0–     $     –0–      $     –0–      $    –0–        $     –0–       $       –0–</a:t>
            </a:r>
          </a:p>
          <a:p>
            <a:r>
              <a:rPr lang="en-US" sz="1600" dirty="0"/>
              <a:t>Issue common stock                                           10        29,990                                                     30,000</a:t>
            </a:r>
          </a:p>
          <a:p>
            <a:r>
              <a:rPr lang="en-US" sz="1600" dirty="0"/>
              <a:t>Issue preferred stock              30,000                            10,000                                                     40,000</a:t>
            </a:r>
          </a:p>
          <a:p>
            <a:r>
              <a:rPr lang="en-US" sz="1600" dirty="0"/>
              <a:t>Repurchase treasury stock                                                                                      (3,000)           (3,000)</a:t>
            </a:r>
          </a:p>
          <a:p>
            <a:r>
              <a:rPr lang="en-US" sz="1600" dirty="0"/>
              <a:t>Resell treasury stock                                                          500                                3,000              3,500                                                          Cash dividends                                                                                       (500)                                     (500)</a:t>
            </a:r>
          </a:p>
          <a:p>
            <a:r>
              <a:rPr lang="en-US" sz="1600" dirty="0"/>
              <a:t>100% stock dividend                                         10                                  (10)                                       –0–</a:t>
            </a:r>
          </a:p>
          <a:p>
            <a:r>
              <a:rPr lang="en-US" sz="1600" dirty="0"/>
              <a:t>Net income                                                                                         30,000                                  30,000</a:t>
            </a:r>
          </a:p>
          <a:p>
            <a:r>
              <a:rPr lang="en-US" b="1" dirty="0">
                <a:solidFill>
                  <a:srgbClr val="661440"/>
                </a:solidFill>
              </a:rPr>
              <a:t>Balance, December 31     </a:t>
            </a:r>
            <a:r>
              <a:rPr lang="en-US" sz="1600" b="1" dirty="0">
                <a:solidFill>
                  <a:srgbClr val="661440"/>
                </a:solidFill>
              </a:rPr>
              <a:t>$30,000    $       20       $40,490   $29,490        $     –0–       $100,000       </a:t>
            </a:r>
          </a:p>
          <a:p>
            <a:r>
              <a:rPr lang="en-US" sz="1600" b="1" dirty="0"/>
              <a:t>       </a:t>
            </a:r>
          </a:p>
        </p:txBody>
      </p:sp>
      <p:cxnSp>
        <p:nvCxnSpPr>
          <p:cNvPr id="80" name="Straight Connector 79">
            <a:extLst>
              <a:ext uri="{FF2B5EF4-FFF2-40B4-BE49-F238E27FC236}">
                <a16:creationId xmlns:a16="http://schemas.microsoft.com/office/drawing/2014/main" id="{91B7E04D-41A7-446E-858E-C1EB21DCD4C3}"/>
              </a:ext>
            </a:extLst>
          </p:cNvPr>
          <p:cNvCxnSpPr/>
          <p:nvPr/>
        </p:nvCxnSpPr>
        <p:spPr>
          <a:xfrm>
            <a:off x="6938893" y="615199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458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normAutofit/>
          </a:bodyPr>
          <a:lstStyle/>
          <a:p>
            <a:pPr marL="0" indent="0">
              <a:buNone/>
            </a:pPr>
            <a:r>
              <a:rPr lang="en-US" dirty="0"/>
              <a:t>The stockholders’ equity section of the balance sheet presents the balance of each equity account </a:t>
            </a:r>
            <a:r>
              <a:rPr lang="en-US" i="1" dirty="0"/>
              <a:t>at a point in time.</a:t>
            </a:r>
            <a:r>
              <a:rPr lang="en-US" dirty="0"/>
              <a:t> </a:t>
            </a:r>
          </a:p>
          <a:p>
            <a:pPr marL="0" indent="0">
              <a:buNone/>
            </a:pPr>
            <a:r>
              <a:rPr lang="en-US" dirty="0"/>
              <a:t>The statement of stockholders’ equity shows the change in each equity account balance </a:t>
            </a:r>
            <a:r>
              <a:rPr lang="en-US" i="1" dirty="0"/>
              <a:t>over time.</a:t>
            </a:r>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71</a:t>
            </a:fld>
            <a:endParaRPr lang="en-US" dirty="0"/>
          </a:p>
        </p:txBody>
      </p:sp>
    </p:spTree>
    <p:extLst>
      <p:ext uri="{BB962C8B-B14F-4D97-AF65-F5344CB8AC3E}">
        <p14:creationId xmlns:p14="http://schemas.microsoft.com/office/powerpoint/2010/main" val="40258097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98080" cy="4432716"/>
          </a:xfrm>
        </p:spPr>
        <p:txBody>
          <a:bodyPr>
            <a:noAutofit/>
          </a:bodyPr>
          <a:lstStyle/>
          <a:p>
            <a:pPr marL="0" indent="0">
              <a:buNone/>
            </a:pPr>
            <a:r>
              <a:rPr lang="en-US" sz="2600" dirty="0"/>
              <a:t>How does the stockholders’ equity section of the balance sheet differ from the statement of stockholders' equity?</a:t>
            </a:r>
          </a:p>
          <a:p>
            <a:pPr>
              <a:buAutoNum type="alphaLcPeriod"/>
            </a:pPr>
            <a:r>
              <a:rPr lang="en-US" sz="2600" dirty="0"/>
              <a:t>The stockholders' equity section shows the balances at a point in time and the statement of stockholders' equity shows activity over time.</a:t>
            </a:r>
          </a:p>
          <a:p>
            <a:pPr>
              <a:buAutoNum type="alphaLcPeriod"/>
            </a:pPr>
            <a:r>
              <a:rPr lang="en-US" sz="2600" dirty="0"/>
              <a:t>The stockholders' equity section shows the activity over time and the statement of stockholders' equity shows the balances at a point in time.</a:t>
            </a:r>
          </a:p>
          <a:p>
            <a:pPr>
              <a:buAutoNum type="alphaLcPeriod" startAt="3"/>
            </a:pPr>
            <a:r>
              <a:rPr lang="en-US" sz="2600" dirty="0"/>
              <a:t>There are no differences.</a:t>
            </a:r>
          </a:p>
          <a:p>
            <a:pPr>
              <a:buAutoNum type="alphaLcPeriod" startAt="3"/>
            </a:pPr>
            <a:r>
              <a:rPr lang="en-US" sz="2600" dirty="0"/>
              <a:t>The stockholders' equity section is more detailed.</a:t>
            </a:r>
          </a:p>
        </p:txBody>
      </p:sp>
      <p:sp>
        <p:nvSpPr>
          <p:cNvPr id="4" name="Title 3"/>
          <p:cNvSpPr>
            <a:spLocks noGrp="1"/>
          </p:cNvSpPr>
          <p:nvPr>
            <p:ph type="title"/>
          </p:nvPr>
        </p:nvSpPr>
        <p:spPr>
          <a:xfrm>
            <a:off x="936943" y="397792"/>
            <a:ext cx="7922577" cy="799257"/>
          </a:xfrm>
        </p:spPr>
        <p:txBody>
          <a:bodyPr/>
          <a:lstStyle/>
          <a:p>
            <a:r>
              <a:rPr lang="en-US" dirty="0"/>
              <a:t>Concept Check 10–7</a:t>
            </a:r>
          </a:p>
        </p:txBody>
      </p:sp>
      <p:sp>
        <p:nvSpPr>
          <p:cNvPr id="6" name="Oval 5"/>
          <p:cNvSpPr/>
          <p:nvPr/>
        </p:nvSpPr>
        <p:spPr bwMode="auto">
          <a:xfrm>
            <a:off x="827991" y="258379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72</a:t>
            </a:fld>
            <a:endParaRPr lang="en-US" dirty="0"/>
          </a:p>
        </p:txBody>
      </p:sp>
    </p:spTree>
    <p:extLst>
      <p:ext uri="{BB962C8B-B14F-4D97-AF65-F5344CB8AC3E}">
        <p14:creationId xmlns:p14="http://schemas.microsoft.com/office/powerpoint/2010/main" val="242706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EQUITY ANALYSIS</a:t>
            </a:r>
          </a:p>
        </p:txBody>
      </p:sp>
      <p:sp>
        <p:nvSpPr>
          <p:cNvPr id="4" name="Title 3"/>
          <p:cNvSpPr>
            <a:spLocks noGrp="1"/>
          </p:cNvSpPr>
          <p:nvPr>
            <p:ph type="title"/>
          </p:nvPr>
        </p:nvSpPr>
        <p:spPr/>
        <p:txBody>
          <a:bodyPr/>
          <a:lstStyle/>
          <a:p>
            <a:r>
              <a:rPr lang="en-US" dirty="0"/>
              <a:t>ANALYSIS</a:t>
            </a:r>
          </a:p>
        </p:txBody>
      </p:sp>
      <p:sp>
        <p:nvSpPr>
          <p:cNvPr id="2" name="Footer Placeholder 1"/>
          <p:cNvSpPr>
            <a:spLocks noGrp="1"/>
          </p:cNvSpPr>
          <p:nvPr>
            <p:ph type="ftr" sz="quarter" idx="11"/>
          </p:nvPr>
        </p:nvSpPr>
        <p:spPr>
          <a:xfrm>
            <a:off x="1424213" y="6492248"/>
            <a:ext cx="6540501" cy="365125"/>
          </a:xfrm>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73</a:t>
            </a:fld>
            <a:endParaRPr lang="en-US" dirty="0"/>
          </a:p>
        </p:txBody>
      </p:sp>
    </p:spTree>
    <p:extLst>
      <p:ext uri="{BB962C8B-B14F-4D97-AF65-F5344CB8AC3E}">
        <p14:creationId xmlns:p14="http://schemas.microsoft.com/office/powerpoint/2010/main" val="34944808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71600" indent="-1317625"/>
            <a:r>
              <a:rPr lang="en-US" b="1" dirty="0">
                <a:solidFill>
                  <a:srgbClr val="A5062D"/>
                </a:solidFill>
              </a:rPr>
              <a:t>LO10–8</a:t>
            </a:r>
            <a:r>
              <a:rPr lang="en-US" dirty="0"/>
              <a:t>	Evaluate company performance using information on stockholders’ equity.</a:t>
            </a:r>
          </a:p>
        </p:txBody>
      </p:sp>
      <p:sp>
        <p:nvSpPr>
          <p:cNvPr id="4" name="Title 3"/>
          <p:cNvSpPr>
            <a:spLocks noGrp="1"/>
          </p:cNvSpPr>
          <p:nvPr>
            <p:ph type="title"/>
          </p:nvPr>
        </p:nvSpPr>
        <p:spPr/>
        <p:txBody>
          <a:bodyPr/>
          <a:lstStyle/>
          <a:p>
            <a:r>
              <a:rPr lang="en-US" dirty="0"/>
              <a:t>Learning Objective 8</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74</a:t>
            </a:fld>
            <a:endParaRPr lang="en-US" dirty="0"/>
          </a:p>
        </p:txBody>
      </p:sp>
    </p:spTree>
    <p:extLst>
      <p:ext uri="{BB962C8B-B14F-4D97-AF65-F5344CB8AC3E}">
        <p14:creationId xmlns:p14="http://schemas.microsoft.com/office/powerpoint/2010/main" val="3159387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Equity</a:t>
            </a:r>
          </a:p>
        </p:txBody>
      </p:sp>
      <p:sp>
        <p:nvSpPr>
          <p:cNvPr id="3" name="Content Placeholder 2"/>
          <p:cNvSpPr>
            <a:spLocks noGrp="1"/>
          </p:cNvSpPr>
          <p:nvPr>
            <p:ph idx="1"/>
          </p:nvPr>
        </p:nvSpPr>
        <p:spPr>
          <a:xfrm>
            <a:off x="809150" y="1291787"/>
            <a:ext cx="7955280" cy="1689144"/>
          </a:xfrm>
        </p:spPr>
        <p:txBody>
          <a:bodyPr/>
          <a:lstStyle/>
          <a:p>
            <a:pPr marL="0" indent="0">
              <a:buNone/>
            </a:pPr>
            <a:r>
              <a:rPr lang="en-US" dirty="0"/>
              <a:t>Measures the ability of company management to generate earnings from the resources that owners provide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75</a:t>
            </a:fld>
            <a:endParaRPr lang="en-US" dirty="0"/>
          </a:p>
        </p:txBody>
      </p:sp>
      <p:sp>
        <p:nvSpPr>
          <p:cNvPr id="8" name="TextBox 7"/>
          <p:cNvSpPr txBox="1"/>
          <p:nvPr/>
        </p:nvSpPr>
        <p:spPr>
          <a:xfrm>
            <a:off x="929043" y="3643640"/>
            <a:ext cx="3958340" cy="523220"/>
          </a:xfrm>
          <a:prstGeom prst="rect">
            <a:avLst/>
          </a:prstGeom>
          <a:noFill/>
        </p:spPr>
        <p:txBody>
          <a:bodyPr wrap="square" rtlCol="0">
            <a:spAutoFit/>
          </a:bodyPr>
          <a:lstStyle/>
          <a:p>
            <a:r>
              <a:rPr lang="en-US" sz="2800" b="1" dirty="0"/>
              <a:t>Return on equity   =</a:t>
            </a:r>
          </a:p>
        </p:txBody>
      </p:sp>
      <p:grpSp>
        <p:nvGrpSpPr>
          <p:cNvPr id="9" name="Group 8"/>
          <p:cNvGrpSpPr/>
          <p:nvPr/>
        </p:nvGrpSpPr>
        <p:grpSpPr>
          <a:xfrm>
            <a:off x="3759291" y="3444575"/>
            <a:ext cx="4918129" cy="1384995"/>
            <a:chOff x="3404473" y="1571844"/>
            <a:chExt cx="4489685" cy="1384995"/>
          </a:xfrm>
        </p:grpSpPr>
        <p:sp>
          <p:nvSpPr>
            <p:cNvPr id="10" name="TextBox 9"/>
            <p:cNvSpPr txBox="1"/>
            <p:nvPr/>
          </p:nvSpPr>
          <p:spPr>
            <a:xfrm>
              <a:off x="3404473" y="1571844"/>
              <a:ext cx="4489685" cy="1384995"/>
            </a:xfrm>
            <a:prstGeom prst="rect">
              <a:avLst/>
            </a:prstGeom>
            <a:noFill/>
          </p:spPr>
          <p:txBody>
            <a:bodyPr wrap="square" rtlCol="0">
              <a:spAutoFit/>
            </a:bodyPr>
            <a:lstStyle/>
            <a:p>
              <a:pPr algn="ctr"/>
              <a:r>
                <a:rPr lang="en-US" sz="2800" b="1" dirty="0"/>
                <a:t>Net income</a:t>
              </a:r>
            </a:p>
            <a:p>
              <a:pPr algn="ctr"/>
              <a:r>
                <a:rPr lang="en-US" sz="2800" b="1" dirty="0"/>
                <a:t> Average stockholders’ equity</a:t>
              </a:r>
            </a:p>
          </p:txBody>
        </p:sp>
        <p:cxnSp>
          <p:nvCxnSpPr>
            <p:cNvPr id="11" name="Straight Connector 10"/>
            <p:cNvCxnSpPr/>
            <p:nvPr/>
          </p:nvCxnSpPr>
          <p:spPr>
            <a:xfrm>
              <a:off x="3719236" y="2069685"/>
              <a:ext cx="392328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1760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22960"/>
            <a:ext cx="8229600" cy="1143000"/>
          </a:xfrm>
        </p:spPr>
        <p:txBody>
          <a:bodyPr/>
          <a:lstStyle/>
          <a:p>
            <a:pPr>
              <a:lnSpc>
                <a:spcPct val="90000"/>
              </a:lnSpc>
            </a:pPr>
            <a:r>
              <a:rPr lang="en-US" dirty="0"/>
              <a:t>Selected Financial Data for Zoom </a:t>
            </a:r>
            <a:br>
              <a:rPr lang="en-US" dirty="0"/>
            </a:br>
            <a:r>
              <a:rPr lang="en-US" dirty="0"/>
              <a:t>and Microsoft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76</a:t>
            </a:fld>
            <a:endParaRPr lang="en-US" dirty="0"/>
          </a:p>
        </p:txBody>
      </p:sp>
      <p:sp>
        <p:nvSpPr>
          <p:cNvPr id="8" name="Content Placeholder 5"/>
          <p:cNvSpPr>
            <a:spLocks noGrp="1"/>
          </p:cNvSpPr>
          <p:nvPr>
            <p:ph sz="quarter" idx="4294967295"/>
          </p:nvPr>
        </p:nvSpPr>
        <p:spPr>
          <a:xfrm>
            <a:off x="831556" y="429768"/>
            <a:ext cx="4906962" cy="403234"/>
          </a:xfrm>
          <a:prstGeom prst="rect">
            <a:avLst/>
          </a:prstGeom>
        </p:spPr>
        <p:txBody>
          <a:bodyPr/>
          <a:lstStyle/>
          <a:p>
            <a:pPr marL="0" indent="0">
              <a:buNone/>
            </a:pPr>
            <a:r>
              <a:rPr lang="en-US" dirty="0"/>
              <a:t>Illustration 10–21</a:t>
            </a:r>
          </a:p>
        </p:txBody>
      </p:sp>
      <p:sp>
        <p:nvSpPr>
          <p:cNvPr id="11" name="Rectangle 10"/>
          <p:cNvSpPr/>
          <p:nvPr/>
        </p:nvSpPr>
        <p:spPr>
          <a:xfrm>
            <a:off x="805423" y="2179708"/>
            <a:ext cx="7223760" cy="3840480"/>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02109542"/>
              </p:ext>
            </p:extLst>
          </p:nvPr>
        </p:nvGraphicFramePr>
        <p:xfrm>
          <a:off x="1000885" y="2344912"/>
          <a:ext cx="6791960" cy="35661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08280">
                  <a:extLst>
                    <a:ext uri="{9D8B030D-6E8A-4147-A177-3AD203B41FA5}">
                      <a16:colId xmlns:a16="http://schemas.microsoft.com/office/drawing/2014/main" val="3964213700"/>
                    </a:ext>
                  </a:extLst>
                </a:gridCol>
                <a:gridCol w="1554480">
                  <a:extLst>
                    <a:ext uri="{9D8B030D-6E8A-4147-A177-3AD203B41FA5}">
                      <a16:colId xmlns:a16="http://schemas.microsoft.com/office/drawing/2014/main" val="20002"/>
                    </a:ext>
                  </a:extLst>
                </a:gridCol>
              </a:tblGrid>
              <a:tr h="3593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solidFill>
                            <a:srgbClr val="000000"/>
                          </a:solidFill>
                        </a:rPr>
                        <a:t>$</a:t>
                      </a:r>
                      <a:r>
                        <a:rPr lang="en-US" sz="2000" b="0" baseline="0" dirty="0">
                          <a:solidFill>
                            <a:srgbClr val="000000"/>
                          </a:solidFill>
                        </a:rPr>
                        <a:t> in millions except share data</a:t>
                      </a:r>
                      <a:endParaRPr lang="en-US" sz="2000"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b="1" dirty="0">
                          <a:solidFill>
                            <a:srgbClr val="000000"/>
                          </a:solidFill>
                        </a:rPr>
                        <a:t>Zoom</a:t>
                      </a:r>
                    </a:p>
                  </a:txBody>
                  <a:tcPr marL="0" marR="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b="1" dirty="0">
                          <a:solidFill>
                            <a:srgbClr val="000000"/>
                          </a:solidFill>
                        </a:rPr>
                        <a:t>Microsoft</a:t>
                      </a:r>
                    </a:p>
                  </a:txBody>
                  <a:tcPr marL="0" marR="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6665482"/>
                  </a:ext>
                </a:extLst>
              </a:tr>
              <a:tr h="359359">
                <a:tc>
                  <a:txBody>
                    <a:bodyPr/>
                    <a:lstStyle/>
                    <a:p>
                      <a:r>
                        <a:rPr lang="en-US" sz="2000" dirty="0">
                          <a:solidFill>
                            <a:srgbClr val="000000"/>
                          </a:solidFill>
                        </a:rPr>
                        <a:t>Net sales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623</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$143,015</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9359">
                <a:tc>
                  <a:txBody>
                    <a:bodyPr/>
                    <a:lstStyle/>
                    <a:p>
                      <a:r>
                        <a:rPr lang="en-US" sz="2000" dirty="0">
                          <a:solidFill>
                            <a:srgbClr val="000000"/>
                          </a:solidFill>
                        </a:rPr>
                        <a:t>Net income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     22</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44,281</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9359">
                <a:tc>
                  <a:txBody>
                    <a:bodyPr/>
                    <a:lstStyle/>
                    <a:p>
                      <a:r>
                        <a:rPr lang="en-US" sz="2000" dirty="0">
                          <a:solidFill>
                            <a:srgbClr val="000000"/>
                          </a:solidFill>
                        </a:rPr>
                        <a:t>Total liabilities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456</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$183,007</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9359">
                <a:tc>
                  <a:txBody>
                    <a:bodyPr/>
                    <a:lstStyle/>
                    <a:p>
                      <a:r>
                        <a:rPr lang="en-US" sz="2000" dirty="0">
                          <a:solidFill>
                            <a:srgbClr val="000000"/>
                          </a:solidFill>
                        </a:rPr>
                        <a:t>Stockholders' equity, beginning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–7 </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$102,330</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9359">
                <a:tc>
                  <a:txBody>
                    <a:bodyPr/>
                    <a:lstStyle/>
                    <a:p>
                      <a:r>
                        <a:rPr lang="en-US" sz="2000" dirty="0">
                          <a:solidFill>
                            <a:srgbClr val="000000"/>
                          </a:solidFill>
                        </a:rPr>
                        <a:t>Stockholders' equity,</a:t>
                      </a:r>
                      <a:r>
                        <a:rPr lang="en-US" sz="2000" baseline="0" dirty="0">
                          <a:solidFill>
                            <a:srgbClr val="000000"/>
                          </a:solidFill>
                        </a:rPr>
                        <a:t> ending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834</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baseline="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$118,304</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9359">
                <a:tc>
                  <a:txBody>
                    <a:bodyPr/>
                    <a:lstStyle/>
                    <a:p>
                      <a:r>
                        <a:rPr lang="en-US" sz="2000" dirty="0">
                          <a:solidFill>
                            <a:srgbClr val="000000"/>
                          </a:solidFill>
                        </a:rPr>
                        <a:t>Stock price, ending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$76.30</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203.51</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9359">
                <a:tc>
                  <a:txBody>
                    <a:bodyPr/>
                    <a:lstStyle/>
                    <a:p>
                      <a:r>
                        <a:rPr lang="en-US" sz="2000" dirty="0">
                          <a:solidFill>
                            <a:srgbClr val="000000"/>
                          </a:solidFill>
                        </a:rPr>
                        <a:t>Dividends per share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0</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36538" algn="ctr"/>
                      <a:r>
                        <a:rPr lang="en-US" sz="2000" dirty="0">
                          <a:solidFill>
                            <a:srgbClr val="000000"/>
                          </a:solidFill>
                        </a:rPr>
                        <a:t> $      1.99</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9359">
                <a:tc>
                  <a:txBody>
                    <a:bodyPr/>
                    <a:lstStyle/>
                    <a:p>
                      <a:r>
                        <a:rPr lang="en-US" sz="2000" dirty="0">
                          <a:solidFill>
                            <a:srgbClr val="000000"/>
                          </a:solidFill>
                        </a:rPr>
                        <a:t>Average shares outstanding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aseline="0" dirty="0">
                          <a:solidFill>
                            <a:srgbClr val="000000"/>
                          </a:solidFill>
                        </a:rPr>
                        <a:t>234 million</a:t>
                      </a: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aseline="0" dirty="0">
                          <a:solidFill>
                            <a:srgbClr val="000000"/>
                          </a:solidFill>
                        </a:rPr>
                        <a:t>7,610 million</a:t>
                      </a:r>
                      <a:endParaRPr lang="en-US" sz="20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55379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77</a:t>
            </a:fld>
            <a:endParaRPr lang="en-US" dirty="0"/>
          </a:p>
        </p:txBody>
      </p:sp>
      <p:sp>
        <p:nvSpPr>
          <p:cNvPr id="6" name="Content Placeholder 5"/>
          <p:cNvSpPr>
            <a:spLocks noGrp="1"/>
          </p:cNvSpPr>
          <p:nvPr>
            <p:ph sz="quarter" idx="4294967295"/>
          </p:nvPr>
        </p:nvSpPr>
        <p:spPr>
          <a:xfrm>
            <a:off x="732779" y="429768"/>
            <a:ext cx="4906962" cy="403234"/>
          </a:xfrm>
          <a:prstGeom prst="rect">
            <a:avLst/>
          </a:prstGeom>
        </p:spPr>
        <p:txBody>
          <a:bodyPr/>
          <a:lstStyle/>
          <a:p>
            <a:pPr marL="0" indent="0">
              <a:buNone/>
            </a:pPr>
            <a:r>
              <a:rPr lang="en-US" dirty="0"/>
              <a:t>Illustration 10–22</a:t>
            </a:r>
          </a:p>
        </p:txBody>
      </p:sp>
      <p:sp>
        <p:nvSpPr>
          <p:cNvPr id="7" name="Title 1"/>
          <p:cNvSpPr>
            <a:spLocks noGrp="1"/>
          </p:cNvSpPr>
          <p:nvPr>
            <p:ph type="title"/>
          </p:nvPr>
        </p:nvSpPr>
        <p:spPr>
          <a:xfrm>
            <a:off x="732779" y="822960"/>
            <a:ext cx="8229600" cy="1143000"/>
          </a:xfrm>
        </p:spPr>
        <p:txBody>
          <a:bodyPr/>
          <a:lstStyle/>
          <a:p>
            <a:r>
              <a:rPr lang="en-US" dirty="0"/>
              <a:t>Return on Equity for Zoom </a:t>
            </a:r>
            <a:br>
              <a:rPr lang="en-US" dirty="0"/>
            </a:br>
            <a:r>
              <a:rPr lang="en-US" dirty="0"/>
              <a:t>and Microsoft</a:t>
            </a:r>
          </a:p>
        </p:txBody>
      </p:sp>
      <p:grpSp>
        <p:nvGrpSpPr>
          <p:cNvPr id="25" name="Group 24"/>
          <p:cNvGrpSpPr/>
          <p:nvPr/>
        </p:nvGrpSpPr>
        <p:grpSpPr>
          <a:xfrm>
            <a:off x="812788" y="2743200"/>
            <a:ext cx="7999942" cy="1966542"/>
            <a:chOff x="953125" y="2737302"/>
            <a:chExt cx="7574878" cy="1701888"/>
          </a:xfrm>
        </p:grpSpPr>
        <p:sp>
          <p:nvSpPr>
            <p:cNvPr id="10" name="Rectangle 9"/>
            <p:cNvSpPr/>
            <p:nvPr/>
          </p:nvSpPr>
          <p:spPr>
            <a:xfrm>
              <a:off x="953125" y="2737302"/>
              <a:ext cx="7574878" cy="1701888"/>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2506663" y="2891415"/>
              <a:ext cx="1440134" cy="468233"/>
            </a:xfrm>
            <a:prstGeom prst="rect">
              <a:avLst/>
            </a:prstGeom>
            <a:noFill/>
          </p:spPr>
          <p:txBody>
            <a:bodyPr wrap="square" rtlCol="0">
              <a:spAutoFit/>
            </a:bodyPr>
            <a:lstStyle/>
            <a:p>
              <a:pPr algn="ctr">
                <a:lnSpc>
                  <a:spcPct val="80000"/>
                </a:lnSpc>
              </a:pPr>
              <a:r>
                <a:rPr lang="en-US" b="1" dirty="0"/>
                <a:t>Net</a:t>
              </a:r>
            </a:p>
            <a:p>
              <a:pPr algn="ctr">
                <a:lnSpc>
                  <a:spcPct val="80000"/>
                </a:lnSpc>
              </a:pPr>
              <a:r>
                <a:rPr lang="en-US" b="1" dirty="0"/>
                <a:t>Income</a:t>
              </a:r>
            </a:p>
          </p:txBody>
        </p:sp>
        <p:sp>
          <p:nvSpPr>
            <p:cNvPr id="12" name="TextBox 11"/>
            <p:cNvSpPr txBox="1"/>
            <p:nvPr/>
          </p:nvSpPr>
          <p:spPr>
            <a:xfrm>
              <a:off x="4016903" y="2906263"/>
              <a:ext cx="2566050" cy="468233"/>
            </a:xfrm>
            <a:prstGeom prst="rect">
              <a:avLst/>
            </a:prstGeom>
            <a:noFill/>
          </p:spPr>
          <p:txBody>
            <a:bodyPr wrap="square" rtlCol="0">
              <a:spAutoFit/>
            </a:bodyPr>
            <a:lstStyle/>
            <a:p>
              <a:pPr algn="ctr">
                <a:lnSpc>
                  <a:spcPct val="80000"/>
                </a:lnSpc>
              </a:pPr>
              <a:r>
                <a:rPr lang="en-US" b="1" dirty="0"/>
                <a:t>Average</a:t>
              </a:r>
            </a:p>
            <a:p>
              <a:pPr algn="ctr">
                <a:lnSpc>
                  <a:spcPct val="80000"/>
                </a:lnSpc>
              </a:pPr>
              <a:r>
                <a:rPr lang="en-US" b="1" dirty="0"/>
                <a:t>Stockholders’ Equity</a:t>
              </a:r>
            </a:p>
          </p:txBody>
        </p:sp>
        <p:sp>
          <p:nvSpPr>
            <p:cNvPr id="13" name="TextBox 12"/>
            <p:cNvSpPr txBox="1"/>
            <p:nvPr/>
          </p:nvSpPr>
          <p:spPr>
            <a:xfrm>
              <a:off x="6547824" y="2914966"/>
              <a:ext cx="1809357" cy="468233"/>
            </a:xfrm>
            <a:prstGeom prst="rect">
              <a:avLst/>
            </a:prstGeom>
            <a:noFill/>
          </p:spPr>
          <p:txBody>
            <a:bodyPr wrap="square" rtlCol="0">
              <a:spAutoFit/>
            </a:bodyPr>
            <a:lstStyle/>
            <a:p>
              <a:pPr algn="ctr">
                <a:lnSpc>
                  <a:spcPct val="80000"/>
                </a:lnSpc>
              </a:pPr>
              <a:r>
                <a:rPr lang="en-US" b="1" dirty="0"/>
                <a:t>Return on </a:t>
              </a:r>
            </a:p>
            <a:p>
              <a:pPr algn="ctr">
                <a:lnSpc>
                  <a:spcPct val="80000"/>
                </a:lnSpc>
              </a:pPr>
              <a:r>
                <a:rPr lang="en-US" b="1" dirty="0"/>
                <a:t>Equity</a:t>
              </a:r>
            </a:p>
          </p:txBody>
        </p:sp>
        <p:cxnSp>
          <p:nvCxnSpPr>
            <p:cNvPr id="15" name="Straight Connector 14"/>
            <p:cNvCxnSpPr/>
            <p:nvPr/>
          </p:nvCxnSpPr>
          <p:spPr>
            <a:xfrm flipV="1">
              <a:off x="2706380" y="3366870"/>
              <a:ext cx="1047636"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a:cxnSpLocks/>
            </p:cNvCxnSpPr>
            <p:nvPr/>
          </p:nvCxnSpPr>
          <p:spPr>
            <a:xfrm>
              <a:off x="4051880" y="3353438"/>
              <a:ext cx="2424282" cy="1188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6793879" y="3378754"/>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119380" y="3432247"/>
              <a:ext cx="7261649" cy="878977"/>
            </a:xfrm>
            <a:prstGeom prst="rect">
              <a:avLst/>
            </a:prstGeom>
            <a:noFill/>
          </p:spPr>
          <p:txBody>
            <a:bodyPr wrap="square" rtlCol="0">
              <a:spAutoFit/>
            </a:bodyPr>
            <a:lstStyle/>
            <a:p>
              <a:r>
                <a:rPr lang="en-US" sz="2000" b="1" dirty="0"/>
                <a:t>Zoom                    </a:t>
              </a:r>
              <a:r>
                <a:rPr lang="en-US" sz="2000" dirty="0"/>
                <a:t>$       22    ÷  ($–7 + $834)/2                   =            5.3%</a:t>
              </a:r>
            </a:p>
            <a:p>
              <a:endParaRPr lang="en-US" sz="2000" b="1" dirty="0"/>
            </a:p>
            <a:p>
              <a:r>
                <a:rPr lang="en-US" sz="2000" b="1" dirty="0"/>
                <a:t>Microsoft	      </a:t>
              </a:r>
              <a:r>
                <a:rPr lang="en-US" sz="2000" dirty="0"/>
                <a:t>$44,281   ÷   ($102,330 + $118,304)/2  =         40.1%</a:t>
              </a:r>
            </a:p>
          </p:txBody>
        </p:sp>
        <p:sp>
          <p:nvSpPr>
            <p:cNvPr id="18" name="TextBox 17"/>
            <p:cNvSpPr txBox="1"/>
            <p:nvPr/>
          </p:nvSpPr>
          <p:spPr>
            <a:xfrm>
              <a:off x="3756093" y="2997769"/>
              <a:ext cx="260812" cy="369332"/>
            </a:xfrm>
            <a:prstGeom prst="rect">
              <a:avLst/>
            </a:prstGeom>
            <a:noFill/>
          </p:spPr>
          <p:txBody>
            <a:bodyPr wrap="square" rtlCol="0">
              <a:spAutoFit/>
            </a:bodyPr>
            <a:lstStyle/>
            <a:p>
              <a:r>
                <a:rPr lang="en-US" b="1" dirty="0"/>
                <a:t>÷</a:t>
              </a:r>
            </a:p>
          </p:txBody>
        </p:sp>
        <p:sp>
          <p:nvSpPr>
            <p:cNvPr id="19" name="TextBox 18"/>
            <p:cNvSpPr txBox="1"/>
            <p:nvPr/>
          </p:nvSpPr>
          <p:spPr>
            <a:xfrm>
              <a:off x="6512846" y="2994337"/>
              <a:ext cx="229518" cy="319628"/>
            </a:xfrm>
            <a:prstGeom prst="rect">
              <a:avLst/>
            </a:prstGeom>
            <a:noFill/>
          </p:spPr>
          <p:txBody>
            <a:bodyPr wrap="square" rtlCol="0">
              <a:spAutoFit/>
            </a:bodyPr>
            <a:lstStyle/>
            <a:p>
              <a:r>
                <a:rPr lang="en-US" b="1" dirty="0"/>
                <a:t>=</a:t>
              </a:r>
            </a:p>
          </p:txBody>
        </p:sp>
      </p:grpSp>
    </p:spTree>
    <p:extLst>
      <p:ext uri="{BB962C8B-B14F-4D97-AF65-F5344CB8AC3E}">
        <p14:creationId xmlns:p14="http://schemas.microsoft.com/office/powerpoint/2010/main" val="2832598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Dividend Yield</a:t>
            </a:r>
          </a:p>
        </p:txBody>
      </p:sp>
      <p:sp>
        <p:nvSpPr>
          <p:cNvPr id="3" name="Content Placeholder 2"/>
          <p:cNvSpPr>
            <a:spLocks noGrp="1"/>
          </p:cNvSpPr>
          <p:nvPr>
            <p:ph idx="1"/>
          </p:nvPr>
        </p:nvSpPr>
        <p:spPr>
          <a:xfrm>
            <a:off x="809150" y="1291787"/>
            <a:ext cx="8229600" cy="1136104"/>
          </a:xfrm>
        </p:spPr>
        <p:txBody>
          <a:bodyPr/>
          <a:lstStyle/>
          <a:p>
            <a:pPr marL="0" indent="0">
              <a:buNone/>
            </a:pPr>
            <a:r>
              <a:rPr lang="en-US" dirty="0"/>
              <a:t>Measures how much a company pays out in dividends relative to its share price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78</a:t>
            </a:fld>
            <a:endParaRPr lang="en-US" dirty="0"/>
          </a:p>
        </p:txBody>
      </p:sp>
      <p:sp>
        <p:nvSpPr>
          <p:cNvPr id="8" name="TextBox 7"/>
          <p:cNvSpPr txBox="1"/>
          <p:nvPr/>
        </p:nvSpPr>
        <p:spPr>
          <a:xfrm>
            <a:off x="929043" y="3643640"/>
            <a:ext cx="3958340" cy="523220"/>
          </a:xfrm>
          <a:prstGeom prst="rect">
            <a:avLst/>
          </a:prstGeom>
          <a:noFill/>
        </p:spPr>
        <p:txBody>
          <a:bodyPr wrap="square" rtlCol="0">
            <a:spAutoFit/>
          </a:bodyPr>
          <a:lstStyle/>
          <a:p>
            <a:r>
              <a:rPr lang="en-US" sz="2800" b="1" dirty="0"/>
              <a:t>Dividend yield   =</a:t>
            </a:r>
          </a:p>
        </p:txBody>
      </p:sp>
      <p:grpSp>
        <p:nvGrpSpPr>
          <p:cNvPr id="9" name="Group 8"/>
          <p:cNvGrpSpPr/>
          <p:nvPr/>
        </p:nvGrpSpPr>
        <p:grpSpPr>
          <a:xfrm>
            <a:off x="3759291" y="3444575"/>
            <a:ext cx="4489685" cy="954107"/>
            <a:chOff x="3404473" y="1571844"/>
            <a:chExt cx="4489685" cy="954107"/>
          </a:xfrm>
        </p:grpSpPr>
        <p:sp>
          <p:nvSpPr>
            <p:cNvPr id="10" name="TextBox 9"/>
            <p:cNvSpPr txBox="1"/>
            <p:nvPr/>
          </p:nvSpPr>
          <p:spPr>
            <a:xfrm>
              <a:off x="3404473" y="1571844"/>
              <a:ext cx="4489685" cy="954107"/>
            </a:xfrm>
            <a:prstGeom prst="rect">
              <a:avLst/>
            </a:prstGeom>
            <a:noFill/>
          </p:spPr>
          <p:txBody>
            <a:bodyPr wrap="square" rtlCol="0">
              <a:spAutoFit/>
            </a:bodyPr>
            <a:lstStyle/>
            <a:p>
              <a:pPr algn="ctr"/>
              <a:r>
                <a:rPr lang="en-US" sz="2800" b="1" dirty="0"/>
                <a:t>Dividends per share</a:t>
              </a:r>
            </a:p>
            <a:p>
              <a:pPr algn="ctr"/>
              <a:r>
                <a:rPr lang="en-US" sz="2800" b="1" dirty="0"/>
                <a:t>Stock price</a:t>
              </a:r>
            </a:p>
          </p:txBody>
        </p:sp>
        <p:cxnSp>
          <p:nvCxnSpPr>
            <p:cNvPr id="11" name="Straight Connector 10"/>
            <p:cNvCxnSpPr/>
            <p:nvPr/>
          </p:nvCxnSpPr>
          <p:spPr>
            <a:xfrm>
              <a:off x="4033623" y="2081656"/>
              <a:ext cx="318643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63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914400"/>
            <a:ext cx="8229600" cy="1143000"/>
          </a:xfrm>
        </p:spPr>
        <p:txBody>
          <a:bodyPr/>
          <a:lstStyle/>
          <a:p>
            <a:pPr>
              <a:lnSpc>
                <a:spcPct val="90000"/>
              </a:lnSpc>
            </a:pPr>
            <a:r>
              <a:rPr lang="en-US" dirty="0"/>
              <a:t>Dividend Yield for Zoom </a:t>
            </a:r>
            <a:br>
              <a:rPr lang="en-US" dirty="0"/>
            </a:br>
            <a:r>
              <a:rPr lang="en-US" dirty="0"/>
              <a:t>and Microsoft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79</a:t>
            </a:fld>
            <a:endParaRPr lang="en-US" dirty="0"/>
          </a:p>
        </p:txBody>
      </p:sp>
      <p:sp>
        <p:nvSpPr>
          <p:cNvPr id="7" name="Content Placeholder 5"/>
          <p:cNvSpPr txBox="1">
            <a:spLocks/>
          </p:cNvSpPr>
          <p:nvPr/>
        </p:nvSpPr>
        <p:spPr>
          <a:xfrm>
            <a:off x="817718" y="429768"/>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Illustration 10–23</a:t>
            </a:r>
          </a:p>
        </p:txBody>
      </p:sp>
      <p:sp>
        <p:nvSpPr>
          <p:cNvPr id="9" name="Rectangle 8"/>
          <p:cNvSpPr/>
          <p:nvPr/>
        </p:nvSpPr>
        <p:spPr>
          <a:xfrm>
            <a:off x="817718" y="2743200"/>
            <a:ext cx="7919370" cy="1912372"/>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2690554" y="2899688"/>
            <a:ext cx="1440134" cy="541046"/>
          </a:xfrm>
          <a:prstGeom prst="rect">
            <a:avLst/>
          </a:prstGeom>
          <a:noFill/>
        </p:spPr>
        <p:txBody>
          <a:bodyPr wrap="square" rtlCol="0">
            <a:spAutoFit/>
          </a:bodyPr>
          <a:lstStyle/>
          <a:p>
            <a:pPr algn="ctr">
              <a:lnSpc>
                <a:spcPct val="80000"/>
              </a:lnSpc>
            </a:pPr>
            <a:r>
              <a:rPr lang="en-US" b="1" dirty="0"/>
              <a:t>Dividends Per Share</a:t>
            </a:r>
          </a:p>
        </p:txBody>
      </p:sp>
      <p:sp>
        <p:nvSpPr>
          <p:cNvPr id="11" name="TextBox 10"/>
          <p:cNvSpPr txBox="1"/>
          <p:nvPr/>
        </p:nvSpPr>
        <p:spPr>
          <a:xfrm>
            <a:off x="4229422" y="3112343"/>
            <a:ext cx="2566050" cy="544765"/>
          </a:xfrm>
          <a:prstGeom prst="rect">
            <a:avLst/>
          </a:prstGeom>
          <a:noFill/>
        </p:spPr>
        <p:txBody>
          <a:bodyPr wrap="square" rtlCol="0">
            <a:spAutoFit/>
          </a:bodyPr>
          <a:lstStyle/>
          <a:p>
            <a:pPr algn="ctr">
              <a:lnSpc>
                <a:spcPct val="80000"/>
              </a:lnSpc>
            </a:pPr>
            <a:r>
              <a:rPr lang="en-US" b="1" dirty="0"/>
              <a:t>Stock Price</a:t>
            </a:r>
          </a:p>
          <a:p>
            <a:pPr algn="ctr">
              <a:lnSpc>
                <a:spcPct val="80000"/>
              </a:lnSpc>
            </a:pPr>
            <a:endParaRPr lang="en-US" b="1" dirty="0"/>
          </a:p>
        </p:txBody>
      </p:sp>
      <p:sp>
        <p:nvSpPr>
          <p:cNvPr id="12" name="TextBox 11"/>
          <p:cNvSpPr txBox="1"/>
          <p:nvPr/>
        </p:nvSpPr>
        <p:spPr>
          <a:xfrm>
            <a:off x="6569736" y="3100165"/>
            <a:ext cx="1809357" cy="544765"/>
          </a:xfrm>
          <a:prstGeom prst="rect">
            <a:avLst/>
          </a:prstGeom>
          <a:noFill/>
        </p:spPr>
        <p:txBody>
          <a:bodyPr wrap="square" rtlCol="0">
            <a:spAutoFit/>
          </a:bodyPr>
          <a:lstStyle/>
          <a:p>
            <a:pPr algn="ctr">
              <a:lnSpc>
                <a:spcPct val="80000"/>
              </a:lnSpc>
            </a:pPr>
            <a:r>
              <a:rPr lang="en-US" b="1" dirty="0"/>
              <a:t>Dividend Yield</a:t>
            </a:r>
          </a:p>
          <a:p>
            <a:pPr algn="ctr">
              <a:lnSpc>
                <a:spcPct val="80000"/>
              </a:lnSpc>
            </a:pPr>
            <a:endParaRPr lang="en-US" b="1" dirty="0"/>
          </a:p>
        </p:txBody>
      </p:sp>
      <p:cxnSp>
        <p:nvCxnSpPr>
          <p:cNvPr id="14" name="Straight Connector 13"/>
          <p:cNvCxnSpPr/>
          <p:nvPr/>
        </p:nvCxnSpPr>
        <p:spPr>
          <a:xfrm flipV="1">
            <a:off x="2872635" y="3389911"/>
            <a:ext cx="1047636"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4803117" y="3401207"/>
            <a:ext cx="1276406" cy="2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6794110" y="3366904"/>
            <a:ext cx="13716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001059" y="3494063"/>
            <a:ext cx="7245816" cy="1015663"/>
          </a:xfrm>
          <a:prstGeom prst="rect">
            <a:avLst/>
          </a:prstGeom>
          <a:noFill/>
        </p:spPr>
        <p:txBody>
          <a:bodyPr wrap="square" rtlCol="0">
            <a:spAutoFit/>
          </a:bodyPr>
          <a:lstStyle/>
          <a:p>
            <a:r>
              <a:rPr lang="en-US" sz="2000" b="1" dirty="0"/>
              <a:t>Zoom		           </a:t>
            </a:r>
            <a:r>
              <a:rPr lang="en-US" sz="2000" dirty="0"/>
              <a:t>$0.00                         $ 76.30                       0.0%</a:t>
            </a:r>
          </a:p>
          <a:p>
            <a:r>
              <a:rPr lang="en-US" sz="2000" dirty="0"/>
              <a:t>     </a:t>
            </a:r>
          </a:p>
          <a:p>
            <a:r>
              <a:rPr lang="en-US" sz="2000" b="1" dirty="0"/>
              <a:t>Microsoft</a:t>
            </a:r>
            <a:r>
              <a:rPr lang="en-US" sz="2000" dirty="0"/>
              <a:t>                 $1.99                         $203.51			  1.0%</a:t>
            </a:r>
          </a:p>
        </p:txBody>
      </p:sp>
      <p:grpSp>
        <p:nvGrpSpPr>
          <p:cNvPr id="18" name="Group 17"/>
          <p:cNvGrpSpPr/>
          <p:nvPr/>
        </p:nvGrpSpPr>
        <p:grpSpPr>
          <a:xfrm>
            <a:off x="4192984" y="3088828"/>
            <a:ext cx="272072" cy="1378009"/>
            <a:chOff x="3912770" y="2997307"/>
            <a:chExt cx="272072" cy="1378009"/>
          </a:xfrm>
        </p:grpSpPr>
        <p:sp>
          <p:nvSpPr>
            <p:cNvPr id="23" name="TextBox 22"/>
            <p:cNvSpPr txBox="1"/>
            <p:nvPr/>
          </p:nvSpPr>
          <p:spPr>
            <a:xfrm>
              <a:off x="3912770" y="2997307"/>
              <a:ext cx="260812" cy="369332"/>
            </a:xfrm>
            <a:prstGeom prst="rect">
              <a:avLst/>
            </a:prstGeom>
            <a:noFill/>
          </p:spPr>
          <p:txBody>
            <a:bodyPr wrap="square" rtlCol="0">
              <a:spAutoFit/>
            </a:bodyPr>
            <a:lstStyle/>
            <a:p>
              <a:r>
                <a:rPr lang="en-US" b="1" dirty="0"/>
                <a:t>÷</a:t>
              </a:r>
            </a:p>
          </p:txBody>
        </p:sp>
        <p:sp>
          <p:nvSpPr>
            <p:cNvPr id="24" name="TextBox 23"/>
            <p:cNvSpPr txBox="1"/>
            <p:nvPr/>
          </p:nvSpPr>
          <p:spPr>
            <a:xfrm>
              <a:off x="3912770" y="3439659"/>
              <a:ext cx="260812" cy="369332"/>
            </a:xfrm>
            <a:prstGeom prst="rect">
              <a:avLst/>
            </a:prstGeom>
            <a:noFill/>
          </p:spPr>
          <p:txBody>
            <a:bodyPr wrap="square" rtlCol="0">
              <a:spAutoFit/>
            </a:bodyPr>
            <a:lstStyle/>
            <a:p>
              <a:r>
                <a:rPr lang="en-US" dirty="0"/>
                <a:t>÷</a:t>
              </a:r>
            </a:p>
          </p:txBody>
        </p:sp>
        <p:sp>
          <p:nvSpPr>
            <p:cNvPr id="25" name="TextBox 24"/>
            <p:cNvSpPr txBox="1"/>
            <p:nvPr/>
          </p:nvSpPr>
          <p:spPr>
            <a:xfrm>
              <a:off x="3924030" y="4005984"/>
              <a:ext cx="260812" cy="369332"/>
            </a:xfrm>
            <a:prstGeom prst="rect">
              <a:avLst/>
            </a:prstGeom>
            <a:noFill/>
          </p:spPr>
          <p:txBody>
            <a:bodyPr wrap="square" rtlCol="0">
              <a:spAutoFit/>
            </a:bodyPr>
            <a:lstStyle/>
            <a:p>
              <a:r>
                <a:rPr lang="en-US" dirty="0"/>
                <a:t>÷</a:t>
              </a:r>
            </a:p>
          </p:txBody>
        </p:sp>
      </p:grpSp>
      <p:grpSp>
        <p:nvGrpSpPr>
          <p:cNvPr id="19" name="Group 18"/>
          <p:cNvGrpSpPr/>
          <p:nvPr/>
        </p:nvGrpSpPr>
        <p:grpSpPr>
          <a:xfrm>
            <a:off x="6290762" y="3067250"/>
            <a:ext cx="392300" cy="1382018"/>
            <a:chOff x="5864076" y="3139195"/>
            <a:chExt cx="330832" cy="1261872"/>
          </a:xfrm>
        </p:grpSpPr>
        <p:sp>
          <p:nvSpPr>
            <p:cNvPr id="20" name="TextBox 19"/>
            <p:cNvSpPr txBox="1"/>
            <p:nvPr/>
          </p:nvSpPr>
          <p:spPr>
            <a:xfrm>
              <a:off x="5864076" y="3139195"/>
              <a:ext cx="300104" cy="369332"/>
            </a:xfrm>
            <a:prstGeom prst="rect">
              <a:avLst/>
            </a:prstGeom>
            <a:noFill/>
          </p:spPr>
          <p:txBody>
            <a:bodyPr wrap="square" rtlCol="0">
              <a:spAutoFit/>
            </a:bodyPr>
            <a:lstStyle/>
            <a:p>
              <a:r>
                <a:rPr lang="en-US" b="1" dirty="0"/>
                <a:t>=</a:t>
              </a:r>
            </a:p>
          </p:txBody>
        </p:sp>
        <p:sp>
          <p:nvSpPr>
            <p:cNvPr id="21" name="TextBox 20"/>
            <p:cNvSpPr txBox="1"/>
            <p:nvPr/>
          </p:nvSpPr>
          <p:spPr>
            <a:xfrm>
              <a:off x="5864076" y="3551930"/>
              <a:ext cx="330832" cy="337224"/>
            </a:xfrm>
            <a:prstGeom prst="rect">
              <a:avLst/>
            </a:prstGeom>
            <a:noFill/>
          </p:spPr>
          <p:txBody>
            <a:bodyPr wrap="square" rtlCol="0">
              <a:spAutoFit/>
            </a:bodyPr>
            <a:lstStyle/>
            <a:p>
              <a:r>
                <a:rPr lang="en-US" dirty="0"/>
                <a:t>=</a:t>
              </a:r>
            </a:p>
          </p:txBody>
        </p:sp>
        <p:sp>
          <p:nvSpPr>
            <p:cNvPr id="22" name="TextBox 21"/>
            <p:cNvSpPr txBox="1"/>
            <p:nvPr/>
          </p:nvSpPr>
          <p:spPr>
            <a:xfrm>
              <a:off x="5894804" y="4063843"/>
              <a:ext cx="300104" cy="337224"/>
            </a:xfrm>
            <a:prstGeom prst="rect">
              <a:avLst/>
            </a:prstGeom>
            <a:noFill/>
          </p:spPr>
          <p:txBody>
            <a:bodyPr wrap="square" rtlCol="0">
              <a:spAutoFit/>
            </a:bodyPr>
            <a:lstStyle/>
            <a:p>
              <a:r>
                <a:rPr lang="en-US" dirty="0"/>
                <a:t>=</a:t>
              </a:r>
            </a:p>
          </p:txBody>
        </p:sp>
      </p:grpSp>
    </p:spTree>
    <p:extLst>
      <p:ext uri="{BB962C8B-B14F-4D97-AF65-F5344CB8AC3E}">
        <p14:creationId xmlns:p14="http://schemas.microsoft.com/office/powerpoint/2010/main" val="108955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Corporations</a:t>
            </a:r>
          </a:p>
        </p:txBody>
      </p:sp>
      <p:sp>
        <p:nvSpPr>
          <p:cNvPr id="3" name="Content Placeholder 2"/>
          <p:cNvSpPr>
            <a:spLocks noGrp="1"/>
          </p:cNvSpPr>
          <p:nvPr>
            <p:ph idx="1"/>
          </p:nvPr>
        </p:nvSpPr>
        <p:spPr>
          <a:xfrm>
            <a:off x="809150" y="1291786"/>
            <a:ext cx="7955280" cy="4525963"/>
          </a:xfrm>
        </p:spPr>
        <p:txBody>
          <a:bodyPr/>
          <a:lstStyle/>
          <a:p>
            <a:r>
              <a:rPr lang="en-US" dirty="0"/>
              <a:t>Corporations first raise money from founders of the business, friends, and family</a:t>
            </a:r>
          </a:p>
          <a:p>
            <a:r>
              <a:rPr lang="en-US" dirty="0"/>
              <a:t>To grow, companies seek investments from:</a:t>
            </a:r>
          </a:p>
          <a:p>
            <a:pPr lvl="1"/>
            <a:r>
              <a:rPr lang="en-US" b="1" dirty="0"/>
              <a:t>Angel investors – </a:t>
            </a:r>
            <a:r>
              <a:rPr lang="en-US" dirty="0"/>
              <a:t>Wealthy investors, like those featured on the television show </a:t>
            </a:r>
            <a:r>
              <a:rPr lang="en-US" i="1" dirty="0"/>
              <a:t>Shark Tank </a:t>
            </a:r>
            <a:endParaRPr lang="en-US" b="1" i="1" dirty="0"/>
          </a:p>
          <a:p>
            <a:pPr lvl="1"/>
            <a:r>
              <a:rPr lang="en-US" b="1" dirty="0"/>
              <a:t>Venture capital firms – </a:t>
            </a:r>
            <a:r>
              <a:rPr lang="en-US" dirty="0"/>
              <a:t>Provide additional funding and business expertise</a:t>
            </a:r>
            <a:endParaRPr lang="en-US" b="1" dirty="0"/>
          </a:p>
          <a:p>
            <a:pPr lvl="1"/>
            <a:r>
              <a:rPr lang="en-US" b="1" dirty="0"/>
              <a:t>Initial public offering (IPO) – </a:t>
            </a:r>
            <a:r>
              <a:rPr lang="en-US" dirty="0"/>
              <a:t>The first time a corporation issues stock to the general public</a:t>
            </a:r>
            <a:endParaRPr lang="en-US" b="1"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8</a:t>
            </a:fld>
            <a:endParaRPr lang="en-US" dirty="0"/>
          </a:p>
        </p:txBody>
      </p:sp>
    </p:spTree>
    <p:extLst>
      <p:ext uri="{BB962C8B-B14F-4D97-AF65-F5344CB8AC3E}">
        <p14:creationId xmlns:p14="http://schemas.microsoft.com/office/powerpoint/2010/main" val="301909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Earnings per Share</a:t>
            </a:r>
          </a:p>
        </p:txBody>
      </p:sp>
      <p:sp>
        <p:nvSpPr>
          <p:cNvPr id="3" name="Content Placeholder 2"/>
          <p:cNvSpPr>
            <a:spLocks noGrp="1"/>
          </p:cNvSpPr>
          <p:nvPr>
            <p:ph idx="1"/>
          </p:nvPr>
        </p:nvSpPr>
        <p:spPr>
          <a:xfrm>
            <a:off x="809150" y="1291787"/>
            <a:ext cx="8229600" cy="1233628"/>
          </a:xfrm>
        </p:spPr>
        <p:txBody>
          <a:bodyPr>
            <a:normAutofit/>
          </a:bodyPr>
          <a:lstStyle/>
          <a:p>
            <a:pPr marL="0" indent="0">
              <a:buNone/>
            </a:pPr>
            <a:r>
              <a:rPr lang="en-US" dirty="0"/>
              <a:t>Measures net income earned per share of common stock</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80</a:t>
            </a:fld>
            <a:endParaRPr lang="en-US" dirty="0"/>
          </a:p>
        </p:txBody>
      </p:sp>
      <p:sp>
        <p:nvSpPr>
          <p:cNvPr id="8" name="TextBox 7"/>
          <p:cNvSpPr txBox="1"/>
          <p:nvPr/>
        </p:nvSpPr>
        <p:spPr>
          <a:xfrm>
            <a:off x="2592830" y="2848908"/>
            <a:ext cx="3958340" cy="1077218"/>
          </a:xfrm>
          <a:prstGeom prst="rect">
            <a:avLst/>
          </a:prstGeom>
          <a:noFill/>
        </p:spPr>
        <p:txBody>
          <a:bodyPr wrap="square" rtlCol="0">
            <a:spAutoFit/>
          </a:bodyPr>
          <a:lstStyle/>
          <a:p>
            <a:pPr algn="ctr"/>
            <a:r>
              <a:rPr lang="en-US" sz="3200" b="1" dirty="0"/>
              <a:t>Earnings per share </a:t>
            </a:r>
            <a:br>
              <a:rPr lang="en-US" sz="3200" b="1" dirty="0"/>
            </a:br>
            <a:r>
              <a:rPr lang="en-US" sz="3200" b="1" dirty="0"/>
              <a:t>=</a:t>
            </a:r>
          </a:p>
        </p:txBody>
      </p:sp>
      <p:sp>
        <p:nvSpPr>
          <p:cNvPr id="10" name="TextBox 9"/>
          <p:cNvSpPr txBox="1"/>
          <p:nvPr/>
        </p:nvSpPr>
        <p:spPr>
          <a:xfrm>
            <a:off x="708510" y="3864550"/>
            <a:ext cx="7955280" cy="2062103"/>
          </a:xfrm>
          <a:prstGeom prst="rect">
            <a:avLst/>
          </a:prstGeom>
          <a:noFill/>
        </p:spPr>
        <p:txBody>
          <a:bodyPr wrap="square" rtlCol="0">
            <a:spAutoFit/>
          </a:bodyPr>
          <a:lstStyle/>
          <a:p>
            <a:pPr algn="ctr"/>
            <a:r>
              <a:rPr lang="en-US" sz="3200" b="1" dirty="0"/>
              <a:t>Net income – Dividends on preferred stock</a:t>
            </a:r>
          </a:p>
          <a:p>
            <a:pPr algn="ctr"/>
            <a:r>
              <a:rPr lang="en-US" sz="3200" b="1" dirty="0"/>
              <a:t>Average shares of common stock outstanding</a:t>
            </a:r>
          </a:p>
        </p:txBody>
      </p:sp>
      <p:cxnSp>
        <p:nvCxnSpPr>
          <p:cNvPr id="11" name="Straight Connector 10"/>
          <p:cNvCxnSpPr/>
          <p:nvPr/>
        </p:nvCxnSpPr>
        <p:spPr>
          <a:xfrm>
            <a:off x="881890" y="4392703"/>
            <a:ext cx="7589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5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Price-Earnings Ratio (PE ratio)</a:t>
            </a:r>
          </a:p>
        </p:txBody>
      </p:sp>
      <p:sp>
        <p:nvSpPr>
          <p:cNvPr id="3" name="Content Placeholder 2"/>
          <p:cNvSpPr>
            <a:spLocks noGrp="1"/>
          </p:cNvSpPr>
          <p:nvPr>
            <p:ph idx="1"/>
          </p:nvPr>
        </p:nvSpPr>
        <p:spPr>
          <a:xfrm>
            <a:off x="809150" y="1291786"/>
            <a:ext cx="8229600" cy="1356821"/>
          </a:xfrm>
        </p:spPr>
        <p:txBody>
          <a:bodyPr/>
          <a:lstStyle/>
          <a:p>
            <a:pPr marL="0" indent="0">
              <a:buNone/>
            </a:pPr>
            <a:r>
              <a:rPr lang="en-US" dirty="0"/>
              <a:t>Indicates how the stock is trading relative to current earnings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10-</a:t>
            </a:r>
            <a:fld id="{8A048DD7-39B4-434B-ACE7-68CA5B147A05}" type="slidenum">
              <a:rPr lang="en-US" smtClean="0"/>
              <a:t>81</a:t>
            </a:fld>
            <a:endParaRPr lang="en-US" dirty="0"/>
          </a:p>
        </p:txBody>
      </p:sp>
      <p:sp>
        <p:nvSpPr>
          <p:cNvPr id="8" name="TextBox 7"/>
          <p:cNvSpPr txBox="1"/>
          <p:nvPr/>
        </p:nvSpPr>
        <p:spPr>
          <a:xfrm>
            <a:off x="965610" y="2988328"/>
            <a:ext cx="3958340" cy="584775"/>
          </a:xfrm>
          <a:prstGeom prst="rect">
            <a:avLst/>
          </a:prstGeom>
          <a:noFill/>
        </p:spPr>
        <p:txBody>
          <a:bodyPr wrap="square" rtlCol="0">
            <a:spAutoFit/>
          </a:bodyPr>
          <a:lstStyle/>
          <a:p>
            <a:r>
              <a:rPr lang="en-US" sz="3200" b="1" dirty="0"/>
              <a:t>Price-earnings ratio =</a:t>
            </a:r>
          </a:p>
        </p:txBody>
      </p:sp>
      <p:grpSp>
        <p:nvGrpSpPr>
          <p:cNvPr id="9" name="Group 8"/>
          <p:cNvGrpSpPr/>
          <p:nvPr/>
        </p:nvGrpSpPr>
        <p:grpSpPr>
          <a:xfrm>
            <a:off x="4159595" y="2742106"/>
            <a:ext cx="4489685" cy="1077218"/>
            <a:chOff x="3381999" y="1541066"/>
            <a:chExt cx="4489685" cy="1077218"/>
          </a:xfrm>
        </p:grpSpPr>
        <p:sp>
          <p:nvSpPr>
            <p:cNvPr id="10" name="TextBox 9"/>
            <p:cNvSpPr txBox="1"/>
            <p:nvPr/>
          </p:nvSpPr>
          <p:spPr>
            <a:xfrm>
              <a:off x="3381999" y="1541066"/>
              <a:ext cx="4489685" cy="1077218"/>
            </a:xfrm>
            <a:prstGeom prst="rect">
              <a:avLst/>
            </a:prstGeom>
            <a:noFill/>
          </p:spPr>
          <p:txBody>
            <a:bodyPr wrap="square" rtlCol="0">
              <a:spAutoFit/>
            </a:bodyPr>
            <a:lstStyle/>
            <a:p>
              <a:pPr algn="ctr"/>
              <a:r>
                <a:rPr lang="en-US" sz="3200" b="1" dirty="0"/>
                <a:t>Stock price</a:t>
              </a:r>
            </a:p>
            <a:p>
              <a:pPr algn="ctr"/>
              <a:r>
                <a:rPr lang="en-US" sz="3200" b="1" dirty="0"/>
                <a:t>Earnings per share</a:t>
              </a:r>
            </a:p>
          </p:txBody>
        </p:sp>
        <p:cxnSp>
          <p:nvCxnSpPr>
            <p:cNvPr id="11" name="Straight Connector 10"/>
            <p:cNvCxnSpPr/>
            <p:nvPr/>
          </p:nvCxnSpPr>
          <p:spPr>
            <a:xfrm>
              <a:off x="4033623" y="2093531"/>
              <a:ext cx="318643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428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071" y="916475"/>
            <a:ext cx="8229600" cy="1143000"/>
          </a:xfrm>
        </p:spPr>
        <p:txBody>
          <a:bodyPr/>
          <a:lstStyle/>
          <a:p>
            <a:pPr>
              <a:lnSpc>
                <a:spcPct val="90000"/>
              </a:lnSpc>
            </a:pPr>
            <a:r>
              <a:rPr lang="en-US" dirty="0"/>
              <a:t>Price-Earnings Ratios for </a:t>
            </a:r>
            <a:br>
              <a:rPr lang="en-US" dirty="0"/>
            </a:br>
            <a:r>
              <a:rPr lang="en-US" dirty="0"/>
              <a:t>Zoom and Microsoft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82</a:t>
            </a:fld>
            <a:endParaRPr lang="en-US" dirty="0"/>
          </a:p>
        </p:txBody>
      </p:sp>
      <p:sp>
        <p:nvSpPr>
          <p:cNvPr id="7" name="Content Placeholder 5"/>
          <p:cNvSpPr txBox="1">
            <a:spLocks/>
          </p:cNvSpPr>
          <p:nvPr/>
        </p:nvSpPr>
        <p:spPr>
          <a:xfrm>
            <a:off x="759075" y="40867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Illustration 10–24</a:t>
            </a:r>
          </a:p>
        </p:txBody>
      </p:sp>
      <p:sp>
        <p:nvSpPr>
          <p:cNvPr id="8" name="Rectangle 7"/>
          <p:cNvSpPr/>
          <p:nvPr/>
        </p:nvSpPr>
        <p:spPr>
          <a:xfrm>
            <a:off x="796208" y="2743200"/>
            <a:ext cx="7802404" cy="1745047"/>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338399" y="2832058"/>
            <a:ext cx="1440134" cy="544765"/>
          </a:xfrm>
          <a:prstGeom prst="rect">
            <a:avLst/>
          </a:prstGeom>
          <a:noFill/>
        </p:spPr>
        <p:txBody>
          <a:bodyPr wrap="square" rtlCol="0">
            <a:spAutoFit/>
          </a:bodyPr>
          <a:lstStyle/>
          <a:p>
            <a:pPr algn="ctr">
              <a:lnSpc>
                <a:spcPct val="80000"/>
              </a:lnSpc>
            </a:pPr>
            <a:r>
              <a:rPr lang="en-US" b="1" dirty="0"/>
              <a:t>Stock</a:t>
            </a:r>
          </a:p>
          <a:p>
            <a:pPr algn="ctr">
              <a:lnSpc>
                <a:spcPct val="80000"/>
              </a:lnSpc>
            </a:pPr>
            <a:r>
              <a:rPr lang="en-US" b="1" dirty="0"/>
              <a:t>Price</a:t>
            </a:r>
          </a:p>
        </p:txBody>
      </p:sp>
      <p:sp>
        <p:nvSpPr>
          <p:cNvPr id="10" name="TextBox 9"/>
          <p:cNvSpPr txBox="1"/>
          <p:nvPr/>
        </p:nvSpPr>
        <p:spPr>
          <a:xfrm>
            <a:off x="3915685" y="2832058"/>
            <a:ext cx="2566050" cy="541046"/>
          </a:xfrm>
          <a:prstGeom prst="rect">
            <a:avLst/>
          </a:prstGeom>
          <a:noFill/>
        </p:spPr>
        <p:txBody>
          <a:bodyPr wrap="square" rtlCol="0">
            <a:spAutoFit/>
          </a:bodyPr>
          <a:lstStyle/>
          <a:p>
            <a:pPr algn="ctr">
              <a:lnSpc>
                <a:spcPct val="80000"/>
              </a:lnSpc>
            </a:pPr>
            <a:r>
              <a:rPr lang="en-US" b="1" dirty="0"/>
              <a:t>Earnings per</a:t>
            </a:r>
          </a:p>
          <a:p>
            <a:pPr algn="ctr">
              <a:lnSpc>
                <a:spcPct val="80000"/>
              </a:lnSpc>
            </a:pPr>
            <a:r>
              <a:rPr lang="en-US" b="1" dirty="0"/>
              <a:t>Share</a:t>
            </a:r>
          </a:p>
        </p:txBody>
      </p:sp>
      <p:sp>
        <p:nvSpPr>
          <p:cNvPr id="11" name="TextBox 10"/>
          <p:cNvSpPr txBox="1"/>
          <p:nvPr/>
        </p:nvSpPr>
        <p:spPr>
          <a:xfrm>
            <a:off x="6426916" y="2820187"/>
            <a:ext cx="1809357" cy="541046"/>
          </a:xfrm>
          <a:prstGeom prst="rect">
            <a:avLst/>
          </a:prstGeom>
          <a:noFill/>
        </p:spPr>
        <p:txBody>
          <a:bodyPr wrap="square" rtlCol="0">
            <a:spAutoFit/>
          </a:bodyPr>
          <a:lstStyle/>
          <a:p>
            <a:pPr algn="ctr">
              <a:lnSpc>
                <a:spcPct val="80000"/>
              </a:lnSpc>
            </a:pPr>
            <a:r>
              <a:rPr lang="en-US" b="1" dirty="0"/>
              <a:t>Price-Earnings</a:t>
            </a:r>
            <a:br>
              <a:rPr lang="en-US" b="1" dirty="0"/>
            </a:br>
            <a:r>
              <a:rPr lang="en-US" b="1" dirty="0"/>
              <a:t>Ratio</a:t>
            </a:r>
          </a:p>
        </p:txBody>
      </p:sp>
      <p:cxnSp>
        <p:nvCxnSpPr>
          <p:cNvPr id="13" name="Straight Connector 12"/>
          <p:cNvCxnSpPr/>
          <p:nvPr/>
        </p:nvCxnSpPr>
        <p:spPr>
          <a:xfrm flipV="1">
            <a:off x="2601266" y="3336811"/>
            <a:ext cx="914400"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6699617" y="3328475"/>
            <a:ext cx="13716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942978" y="3425219"/>
            <a:ext cx="7113208" cy="1015663"/>
          </a:xfrm>
          <a:prstGeom prst="rect">
            <a:avLst/>
          </a:prstGeom>
          <a:noFill/>
        </p:spPr>
        <p:txBody>
          <a:bodyPr wrap="square" rtlCol="0">
            <a:spAutoFit/>
          </a:bodyPr>
          <a:lstStyle/>
          <a:p>
            <a:r>
              <a:rPr lang="en-US" sz="2000" b="1" dirty="0"/>
              <a:t>Zoom                 </a:t>
            </a:r>
            <a:r>
              <a:rPr lang="en-US" sz="2000" dirty="0"/>
              <a:t>$  76.30    	            $22/234		                 811.6	</a:t>
            </a:r>
          </a:p>
          <a:p>
            <a:endParaRPr lang="en-US" sz="2000" dirty="0"/>
          </a:p>
          <a:p>
            <a:r>
              <a:rPr lang="en-US" sz="2000" b="1" dirty="0"/>
              <a:t>Microsoft</a:t>
            </a:r>
            <a:r>
              <a:rPr lang="en-US" sz="2000" dirty="0"/>
              <a:t>          $203.51		    $44,281/7,610			   35.0</a:t>
            </a:r>
          </a:p>
        </p:txBody>
      </p:sp>
      <p:grpSp>
        <p:nvGrpSpPr>
          <p:cNvPr id="17" name="Group 16"/>
          <p:cNvGrpSpPr/>
          <p:nvPr/>
        </p:nvGrpSpPr>
        <p:grpSpPr>
          <a:xfrm>
            <a:off x="3827914" y="2919442"/>
            <a:ext cx="260812" cy="1442744"/>
            <a:chOff x="3912770" y="2997307"/>
            <a:chExt cx="260812" cy="1442744"/>
          </a:xfrm>
        </p:grpSpPr>
        <p:sp>
          <p:nvSpPr>
            <p:cNvPr id="18" name="TextBox 17"/>
            <p:cNvSpPr txBox="1"/>
            <p:nvPr/>
          </p:nvSpPr>
          <p:spPr>
            <a:xfrm>
              <a:off x="3912770" y="2997307"/>
              <a:ext cx="260812" cy="369332"/>
            </a:xfrm>
            <a:prstGeom prst="rect">
              <a:avLst/>
            </a:prstGeom>
            <a:noFill/>
          </p:spPr>
          <p:txBody>
            <a:bodyPr wrap="square" rtlCol="0">
              <a:spAutoFit/>
            </a:bodyPr>
            <a:lstStyle/>
            <a:p>
              <a:r>
                <a:rPr lang="en-US" b="1" dirty="0"/>
                <a:t>÷</a:t>
              </a:r>
            </a:p>
          </p:txBody>
        </p:sp>
        <p:sp>
          <p:nvSpPr>
            <p:cNvPr id="19" name="TextBox 18"/>
            <p:cNvSpPr txBox="1"/>
            <p:nvPr/>
          </p:nvSpPr>
          <p:spPr>
            <a:xfrm>
              <a:off x="3912770" y="3439659"/>
              <a:ext cx="260812" cy="369332"/>
            </a:xfrm>
            <a:prstGeom prst="rect">
              <a:avLst/>
            </a:prstGeom>
            <a:noFill/>
          </p:spPr>
          <p:txBody>
            <a:bodyPr wrap="square" rtlCol="0">
              <a:spAutoFit/>
            </a:bodyPr>
            <a:lstStyle/>
            <a:p>
              <a:r>
                <a:rPr lang="en-US" dirty="0"/>
                <a:t>÷</a:t>
              </a:r>
            </a:p>
          </p:txBody>
        </p:sp>
        <p:sp>
          <p:nvSpPr>
            <p:cNvPr id="20" name="TextBox 19"/>
            <p:cNvSpPr txBox="1"/>
            <p:nvPr/>
          </p:nvSpPr>
          <p:spPr>
            <a:xfrm>
              <a:off x="3912770" y="4070719"/>
              <a:ext cx="260812" cy="369332"/>
            </a:xfrm>
            <a:prstGeom prst="rect">
              <a:avLst/>
            </a:prstGeom>
            <a:noFill/>
          </p:spPr>
          <p:txBody>
            <a:bodyPr wrap="square" rtlCol="0">
              <a:spAutoFit/>
            </a:bodyPr>
            <a:lstStyle/>
            <a:p>
              <a:r>
                <a:rPr lang="en-US" dirty="0"/>
                <a:t>÷</a:t>
              </a:r>
            </a:p>
          </p:txBody>
        </p:sp>
      </p:grpSp>
      <p:grpSp>
        <p:nvGrpSpPr>
          <p:cNvPr id="21" name="Group 20"/>
          <p:cNvGrpSpPr/>
          <p:nvPr/>
        </p:nvGrpSpPr>
        <p:grpSpPr>
          <a:xfrm>
            <a:off x="6113944" y="2888798"/>
            <a:ext cx="312972" cy="1453850"/>
            <a:chOff x="5864077" y="2986201"/>
            <a:chExt cx="312972" cy="1453850"/>
          </a:xfrm>
        </p:grpSpPr>
        <p:sp>
          <p:nvSpPr>
            <p:cNvPr id="22" name="TextBox 21"/>
            <p:cNvSpPr txBox="1"/>
            <p:nvPr/>
          </p:nvSpPr>
          <p:spPr>
            <a:xfrm>
              <a:off x="5869845" y="2986201"/>
              <a:ext cx="300104" cy="369332"/>
            </a:xfrm>
            <a:prstGeom prst="rect">
              <a:avLst/>
            </a:prstGeom>
            <a:noFill/>
          </p:spPr>
          <p:txBody>
            <a:bodyPr wrap="square" rtlCol="0">
              <a:spAutoFit/>
            </a:bodyPr>
            <a:lstStyle/>
            <a:p>
              <a:r>
                <a:rPr lang="en-US" b="1" dirty="0"/>
                <a:t>=</a:t>
              </a:r>
            </a:p>
          </p:txBody>
        </p:sp>
        <p:sp>
          <p:nvSpPr>
            <p:cNvPr id="23" name="TextBox 22"/>
            <p:cNvSpPr txBox="1"/>
            <p:nvPr/>
          </p:nvSpPr>
          <p:spPr>
            <a:xfrm>
              <a:off x="5864077" y="3442737"/>
              <a:ext cx="300104" cy="369332"/>
            </a:xfrm>
            <a:prstGeom prst="rect">
              <a:avLst/>
            </a:prstGeom>
            <a:noFill/>
          </p:spPr>
          <p:txBody>
            <a:bodyPr wrap="square" rtlCol="0">
              <a:spAutoFit/>
            </a:bodyPr>
            <a:lstStyle/>
            <a:p>
              <a:r>
                <a:rPr lang="en-US" dirty="0"/>
                <a:t>=</a:t>
              </a:r>
            </a:p>
          </p:txBody>
        </p:sp>
        <p:sp>
          <p:nvSpPr>
            <p:cNvPr id="24" name="TextBox 23"/>
            <p:cNvSpPr txBox="1"/>
            <p:nvPr/>
          </p:nvSpPr>
          <p:spPr>
            <a:xfrm>
              <a:off x="5876945" y="4070719"/>
              <a:ext cx="300104" cy="369332"/>
            </a:xfrm>
            <a:prstGeom prst="rect">
              <a:avLst/>
            </a:prstGeom>
            <a:noFill/>
          </p:spPr>
          <p:txBody>
            <a:bodyPr wrap="square" rtlCol="0">
              <a:spAutoFit/>
            </a:bodyPr>
            <a:lstStyle/>
            <a:p>
              <a:r>
                <a:rPr lang="en-US" dirty="0"/>
                <a:t>=</a:t>
              </a:r>
            </a:p>
          </p:txBody>
        </p:sp>
      </p:grpSp>
      <p:cxnSp>
        <p:nvCxnSpPr>
          <p:cNvPr id="25" name="Straight Connector 24">
            <a:extLst>
              <a:ext uri="{FF2B5EF4-FFF2-40B4-BE49-F238E27FC236}">
                <a16:creationId xmlns:a16="http://schemas.microsoft.com/office/drawing/2014/main" id="{DCCA127A-CE30-414C-96E4-B45C355A1E28}"/>
              </a:ext>
            </a:extLst>
          </p:cNvPr>
          <p:cNvCxnSpPr/>
          <p:nvPr/>
        </p:nvCxnSpPr>
        <p:spPr>
          <a:xfrm flipV="1">
            <a:off x="4512910" y="3339164"/>
            <a:ext cx="1371600" cy="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1882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80160"/>
            <a:ext cx="7955280" cy="5036059"/>
          </a:xfrm>
        </p:spPr>
        <p:txBody>
          <a:bodyPr>
            <a:normAutofit fontScale="92500" lnSpcReduction="20000"/>
          </a:bodyPr>
          <a:lstStyle/>
          <a:p>
            <a:r>
              <a:rPr lang="en-US" dirty="0"/>
              <a:t>The return on equity measures the ability to generate earnings from the owners’ investment.</a:t>
            </a:r>
          </a:p>
          <a:p>
            <a:pPr lvl="1"/>
            <a:r>
              <a:rPr lang="en-US" dirty="0"/>
              <a:t>It is calculated as net income divided by average stockholders’ equity. </a:t>
            </a:r>
          </a:p>
          <a:p>
            <a:r>
              <a:rPr lang="en-US" dirty="0"/>
              <a:t>The dividend yield measures how much a company pays out in dividends in relation to its stock price. </a:t>
            </a:r>
          </a:p>
          <a:p>
            <a:r>
              <a:rPr lang="en-US" dirty="0"/>
              <a:t>Earnings per share measures the net income per share of common stock. </a:t>
            </a:r>
          </a:p>
          <a:p>
            <a:r>
              <a:rPr lang="en-US" dirty="0"/>
              <a:t>The price-earnings ratio indicates how the stock is trading relative to current earnings.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10-</a:t>
            </a:r>
            <a:fld id="{8A048DD7-39B4-434B-ACE7-68CA5B147A05}" type="slidenum">
              <a:rPr lang="en-US" smtClean="0"/>
              <a:t>83</a:t>
            </a:fld>
            <a:endParaRPr lang="en-US" dirty="0"/>
          </a:p>
        </p:txBody>
      </p:sp>
    </p:spTree>
    <p:extLst>
      <p:ext uri="{BB962C8B-B14F-4D97-AF65-F5344CB8AC3E}">
        <p14:creationId xmlns:p14="http://schemas.microsoft.com/office/powerpoint/2010/main" val="14911987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98080" cy="4432716"/>
          </a:xfrm>
        </p:spPr>
        <p:txBody>
          <a:bodyPr>
            <a:normAutofit/>
          </a:bodyPr>
          <a:lstStyle/>
          <a:p>
            <a:pPr marL="0" indent="0">
              <a:buNone/>
            </a:pPr>
            <a:r>
              <a:rPr lang="en-US" sz="3000" dirty="0"/>
              <a:t>The PE ratio:</a:t>
            </a:r>
          </a:p>
          <a:p>
            <a:pPr>
              <a:buAutoNum type="alphaLcPeriod"/>
            </a:pPr>
            <a:r>
              <a:rPr lang="en-US" sz="3000" dirty="0"/>
              <a:t>Typically is more than 100.</a:t>
            </a:r>
          </a:p>
          <a:p>
            <a:pPr>
              <a:buAutoNum type="alphaLcPeriod"/>
            </a:pPr>
            <a:r>
              <a:rPr lang="en-US" sz="3000" dirty="0"/>
              <a:t>Equals the stock price divided by net income.</a:t>
            </a:r>
          </a:p>
          <a:p>
            <a:pPr>
              <a:buAutoNum type="alphaLcPeriod" startAt="3"/>
            </a:pPr>
            <a:r>
              <a:rPr lang="en-US" sz="3000" dirty="0"/>
              <a:t>Typically is less than 1.</a:t>
            </a:r>
          </a:p>
          <a:p>
            <a:pPr>
              <a:buAutoNum type="alphaLcPeriod" startAt="3"/>
            </a:pPr>
            <a:r>
              <a:rPr lang="en-US" sz="3000" dirty="0"/>
              <a:t>Indicates how a stock is trading relative to current earnings.</a:t>
            </a:r>
          </a:p>
        </p:txBody>
      </p:sp>
      <p:sp>
        <p:nvSpPr>
          <p:cNvPr id="4" name="Title 3"/>
          <p:cNvSpPr>
            <a:spLocks noGrp="1"/>
          </p:cNvSpPr>
          <p:nvPr>
            <p:ph type="title"/>
          </p:nvPr>
        </p:nvSpPr>
        <p:spPr>
          <a:xfrm>
            <a:off x="936943" y="383681"/>
            <a:ext cx="7922577" cy="799257"/>
          </a:xfrm>
        </p:spPr>
        <p:txBody>
          <a:bodyPr/>
          <a:lstStyle/>
          <a:p>
            <a:r>
              <a:rPr lang="en-US" dirty="0"/>
              <a:t>Concept Check 10–8</a:t>
            </a:r>
          </a:p>
        </p:txBody>
      </p:sp>
      <p:sp>
        <p:nvSpPr>
          <p:cNvPr id="6" name="Oval 5"/>
          <p:cNvSpPr/>
          <p:nvPr/>
        </p:nvSpPr>
        <p:spPr bwMode="auto">
          <a:xfrm>
            <a:off x="864313" y="390100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5271443"/>
            <a:ext cx="7755977" cy="1015663"/>
          </a:xfrm>
          <a:prstGeom prst="rect">
            <a:avLst/>
          </a:prstGeom>
          <a:solidFill>
            <a:srgbClr val="FFFFD1"/>
          </a:solidFill>
          <a:ln w="6350">
            <a:solidFill>
              <a:schemeClr val="tx1"/>
            </a:solidFill>
          </a:ln>
        </p:spPr>
        <p:txBody>
          <a:bodyPr wrap="square" rtlCol="0">
            <a:spAutoFit/>
          </a:bodyPr>
          <a:lstStyle/>
          <a:p>
            <a:r>
              <a:rPr lang="en-US" sz="2000" dirty="0"/>
              <a:t>The PE Ratio indicates how a stock is trading relative to current earnings. The PE Ratio equals the stock price divided by earnings per share. Price-earnings ratios commonly are in the range of 20 to 25 in recent years.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10-</a:t>
            </a:r>
            <a:fld id="{8A048DD7-39B4-434B-ACE7-68CA5B147A05}" type="slidenum">
              <a:rPr lang="en-US" smtClean="0"/>
              <a:t>84</a:t>
            </a:fld>
            <a:endParaRPr lang="en-US" dirty="0"/>
          </a:p>
        </p:txBody>
      </p:sp>
    </p:spTree>
    <p:extLst>
      <p:ext uri="{BB962C8B-B14F-4D97-AF65-F5344CB8AC3E}">
        <p14:creationId xmlns:p14="http://schemas.microsoft.com/office/powerpoint/2010/main" val="35250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10</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10-</a:t>
            </a:r>
            <a:fld id="{8A048DD7-39B4-434B-ACE7-68CA5B147A05}" type="slidenum">
              <a:rPr lang="en-US" smtClean="0"/>
              <a:t>85</a:t>
            </a:fld>
            <a:endParaRPr lang="en-US" dirty="0"/>
          </a:p>
        </p:txBody>
      </p:sp>
    </p:spTree>
    <p:extLst>
      <p:ext uri="{BB962C8B-B14F-4D97-AF65-F5344CB8AC3E}">
        <p14:creationId xmlns:p14="http://schemas.microsoft.com/office/powerpoint/2010/main" val="370239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or Private</a:t>
            </a:r>
          </a:p>
        </p:txBody>
      </p:sp>
      <p:sp>
        <p:nvSpPr>
          <p:cNvPr id="4" name="Rectangle 4"/>
          <p:cNvSpPr txBox="1">
            <a:spLocks noChangeArrowheads="1"/>
          </p:cNvSpPr>
          <p:nvPr/>
        </p:nvSpPr>
        <p:spPr>
          <a:xfrm>
            <a:off x="761998" y="2466043"/>
            <a:ext cx="3781425" cy="3017520"/>
          </a:xfrm>
          <a:prstGeom prst="rect">
            <a:avLst/>
          </a:prstGeom>
          <a:solidFill>
            <a:schemeClr val="tx2">
              <a:lumMod val="20000"/>
              <a:lumOff val="80000"/>
            </a:schemeClr>
          </a:solidFill>
          <a:ln>
            <a:noFill/>
            <a:miter lim="800000"/>
            <a:headEnd/>
            <a:tailEnd/>
          </a:ln>
        </p:spPr>
        <p:txBody>
          <a:bodyPr vert="horz" lIns="91440" tIns="45720" rIns="91440" bIns="45720" rtlCol="0">
            <a:noAutofit/>
          </a:bodyPr>
          <a:lstStyle>
            <a:lvl1pPr marL="342900" indent="-342900" algn="l" defTabSz="914400" rtl="0" eaLnBrk="1" latinLnBrk="0" hangingPunct="1">
              <a:spcBef>
                <a:spcPct val="20000"/>
              </a:spcBef>
              <a:buClr>
                <a:srgbClr val="003BB0"/>
              </a:buClr>
              <a:buFont typeface="Arial" pitchFamily="34" charset="0"/>
              <a:buChar char="•"/>
              <a:defRPr lang="en-US"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003BB0"/>
              </a:buClr>
              <a:buFont typeface="Arial" pitchFamily="34" charset="0"/>
              <a:buChar char="•"/>
              <a:defRPr lang="en-US" sz="2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3BB0"/>
              </a:buClr>
              <a:buFont typeface="Arial" pitchFamily="34" charset="0"/>
              <a:buChar char="•"/>
              <a:defRPr lang="en-US"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3BB0"/>
              </a:buClr>
              <a:buFont typeface="Arial" pitchFamily="34" charset="0"/>
              <a:buChar char="•"/>
              <a:defRPr lang="en-US"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3BB0"/>
              </a:buClr>
              <a:buFont typeface="Arial" pitchFamily="34" charset="0"/>
              <a:buChar char="•"/>
              <a:defRPr lang="en-US"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dirty="0">
                <a:latin typeface="+mn-lt"/>
              </a:rPr>
              <a:t>Allows public investment</a:t>
            </a:r>
          </a:p>
          <a:p>
            <a:pPr>
              <a:lnSpc>
                <a:spcPct val="90000"/>
              </a:lnSpc>
            </a:pPr>
            <a:r>
              <a:rPr lang="en-US" sz="2400" dirty="0">
                <a:latin typeface="+mn-lt"/>
              </a:rPr>
              <a:t>More stockholders</a:t>
            </a:r>
          </a:p>
          <a:p>
            <a:pPr>
              <a:lnSpc>
                <a:spcPct val="90000"/>
              </a:lnSpc>
            </a:pPr>
            <a:r>
              <a:rPr lang="en-US" sz="2400" dirty="0">
                <a:latin typeface="+mn-lt"/>
              </a:rPr>
              <a:t>Regulated by the SEC </a:t>
            </a:r>
          </a:p>
          <a:p>
            <a:pPr>
              <a:lnSpc>
                <a:spcPct val="90000"/>
              </a:lnSpc>
            </a:pPr>
            <a:r>
              <a:rPr lang="en-US" sz="2400" dirty="0">
                <a:latin typeface="+mn-lt"/>
              </a:rPr>
              <a:t>Examples: Wal-Mart, ExxonMobil, General Electric, Apple, Microsoft, and Intel</a:t>
            </a:r>
          </a:p>
        </p:txBody>
      </p:sp>
      <p:sp>
        <p:nvSpPr>
          <p:cNvPr id="5" name="Rectangle 5"/>
          <p:cNvSpPr>
            <a:spLocks noChangeArrowheads="1"/>
          </p:cNvSpPr>
          <p:nvPr/>
        </p:nvSpPr>
        <p:spPr bwMode="auto">
          <a:xfrm>
            <a:off x="4957715" y="2466043"/>
            <a:ext cx="3813175" cy="3017520"/>
          </a:xfrm>
          <a:prstGeom prst="rect">
            <a:avLst/>
          </a:prstGeom>
          <a:solidFill>
            <a:schemeClr val="tx2">
              <a:lumMod val="20000"/>
              <a:lumOff val="80000"/>
            </a:schemeClr>
          </a:solidFill>
          <a:ln w="9525">
            <a:noFill/>
            <a:miter lim="800000"/>
            <a:headEnd/>
            <a:tailEnd/>
          </a:ln>
        </p:spPr>
        <p:txBody>
          <a:bodyPr/>
          <a:lstStyle/>
          <a:p>
            <a:pPr marL="342900" indent="-342900" defTabSz="914400">
              <a:lnSpc>
                <a:spcPct val="90000"/>
              </a:lnSpc>
              <a:spcBef>
                <a:spcPct val="20000"/>
              </a:spcBef>
              <a:buClr>
                <a:srgbClr val="003BB0"/>
              </a:buClr>
              <a:buSzPct val="70000"/>
              <a:buFont typeface="Arial" pitchFamily="34" charset="0"/>
              <a:buChar char="•"/>
            </a:pPr>
            <a:r>
              <a:rPr lang="en-US" sz="2400" dirty="0">
                <a:cs typeface="Arial" pitchFamily="34" charset="0"/>
              </a:rPr>
              <a:t>No public investment</a:t>
            </a:r>
          </a:p>
          <a:p>
            <a:pPr marL="342900" indent="-342900" defTabSz="914400">
              <a:lnSpc>
                <a:spcPct val="90000"/>
              </a:lnSpc>
              <a:spcBef>
                <a:spcPct val="20000"/>
              </a:spcBef>
              <a:buClr>
                <a:srgbClr val="003BB0"/>
              </a:buClr>
              <a:buSzPct val="70000"/>
              <a:buFont typeface="Arial" pitchFamily="34" charset="0"/>
              <a:buChar char="•"/>
            </a:pPr>
            <a:r>
              <a:rPr lang="en-US" sz="2400" dirty="0">
                <a:cs typeface="Arial" pitchFamily="34" charset="0"/>
              </a:rPr>
              <a:t>Fewer stockholders</a:t>
            </a:r>
          </a:p>
          <a:p>
            <a:pPr marL="342900" indent="-342900" defTabSz="914400">
              <a:lnSpc>
                <a:spcPct val="90000"/>
              </a:lnSpc>
              <a:spcBef>
                <a:spcPct val="20000"/>
              </a:spcBef>
              <a:buClr>
                <a:srgbClr val="003BB0"/>
              </a:buClr>
              <a:buSzPct val="70000"/>
              <a:buFont typeface="Arial" pitchFamily="34" charset="0"/>
              <a:buChar char="•"/>
            </a:pPr>
            <a:r>
              <a:rPr lang="en-US" sz="2400" dirty="0">
                <a:cs typeface="Arial" pitchFamily="34" charset="0"/>
              </a:rPr>
              <a:t>Not regulated by the SEC</a:t>
            </a:r>
          </a:p>
          <a:p>
            <a:pPr marL="342900" indent="-342900" defTabSz="914400">
              <a:lnSpc>
                <a:spcPct val="90000"/>
              </a:lnSpc>
              <a:spcBef>
                <a:spcPct val="20000"/>
              </a:spcBef>
              <a:buClr>
                <a:srgbClr val="003BB0"/>
              </a:buClr>
              <a:buSzPct val="70000"/>
              <a:buFont typeface="Arial" pitchFamily="34" charset="0"/>
              <a:buChar char="•"/>
            </a:pPr>
            <a:r>
              <a:rPr lang="en-US" sz="2400" dirty="0">
                <a:cs typeface="Arial" pitchFamily="34" charset="0"/>
              </a:rPr>
              <a:t>Examples: Cargill (agricultural commodities) Koch Industries (oil and gas), and Mars (food and candy) </a:t>
            </a:r>
          </a:p>
        </p:txBody>
      </p:sp>
      <p:sp>
        <p:nvSpPr>
          <p:cNvPr id="7" name="Text Box 7"/>
          <p:cNvSpPr txBox="1">
            <a:spLocks noChangeArrowheads="1"/>
          </p:cNvSpPr>
          <p:nvPr/>
        </p:nvSpPr>
        <p:spPr bwMode="auto">
          <a:xfrm>
            <a:off x="761999" y="1481156"/>
            <a:ext cx="3781424" cy="892552"/>
          </a:xfrm>
          <a:prstGeom prst="rect">
            <a:avLst/>
          </a:prstGeom>
          <a:solidFill>
            <a:schemeClr val="tx2">
              <a:lumMod val="75000"/>
            </a:schemeClr>
          </a:solidFill>
          <a:ln w="57150" cmpd="thinThick" algn="ctr">
            <a:noFill/>
            <a:miter lim="800000"/>
            <a:headEnd/>
            <a:tailEnd/>
          </a:ln>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600" b="1" dirty="0">
                <a:solidFill>
                  <a:schemeClr val="bg1"/>
                </a:solidFill>
              </a:rPr>
              <a:t>Publicly Held Corporation</a:t>
            </a:r>
          </a:p>
        </p:txBody>
      </p:sp>
      <p:sp>
        <p:nvSpPr>
          <p:cNvPr id="8" name="Text Box 8"/>
          <p:cNvSpPr txBox="1">
            <a:spLocks noChangeArrowheads="1"/>
          </p:cNvSpPr>
          <p:nvPr/>
        </p:nvSpPr>
        <p:spPr bwMode="auto">
          <a:xfrm>
            <a:off x="4952999" y="1481156"/>
            <a:ext cx="3813175" cy="892552"/>
          </a:xfrm>
          <a:prstGeom prst="rect">
            <a:avLst/>
          </a:prstGeom>
          <a:solidFill>
            <a:schemeClr val="tx2">
              <a:lumMod val="75000"/>
            </a:schemeClr>
          </a:solidFill>
          <a:ln w="57150" cmpd="thinThick" algn="ctr">
            <a:noFill/>
            <a:miter lim="800000"/>
            <a:headEnd/>
            <a:tailEnd/>
          </a:ln>
          <a:effec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600" b="1" dirty="0">
                <a:solidFill>
                  <a:schemeClr val="bg1"/>
                </a:solidFill>
              </a:rPr>
              <a:t>Privately Held Corporation</a:t>
            </a:r>
          </a:p>
        </p:txBody>
      </p:sp>
      <p:sp>
        <p:nvSpPr>
          <p:cNvPr id="9" name="Footer Placeholder 8"/>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0" name="Slide Number Placeholder 9"/>
          <p:cNvSpPr>
            <a:spLocks noGrp="1"/>
          </p:cNvSpPr>
          <p:nvPr>
            <p:ph type="sldNum" sz="quarter" idx="12"/>
          </p:nvPr>
        </p:nvSpPr>
        <p:spPr/>
        <p:txBody>
          <a:bodyPr/>
          <a:lstStyle/>
          <a:p>
            <a:r>
              <a:rPr lang="en-US" dirty="0"/>
              <a:t>10-</a:t>
            </a:r>
            <a:fld id="{8A048DD7-39B4-434B-ACE7-68CA5B147A05}" type="slidenum">
              <a:rPr lang="en-US" smtClean="0"/>
              <a:t>9</a:t>
            </a:fld>
            <a:endParaRPr lang="en-US" dirty="0"/>
          </a:p>
        </p:txBody>
      </p:sp>
    </p:spTree>
    <p:extLst>
      <p:ext uri="{BB962C8B-B14F-4D97-AF65-F5344CB8AC3E}">
        <p14:creationId xmlns:p14="http://schemas.microsoft.com/office/powerpoint/2010/main" val="37130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Spiceland4e_9_10.potx</Template>
  <TotalTime>16891</TotalTime>
  <Words>15332</Words>
  <Application>Microsoft Office PowerPoint</Application>
  <PresentationFormat>On-screen Show (4:3)</PresentationFormat>
  <Paragraphs>1175</Paragraphs>
  <Slides>85</Slides>
  <Notes>85</Notes>
  <HiddenSlides>24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Avenir LT Std 35 Light</vt:lpstr>
      <vt:lpstr>Avenir LT Std 45 Book</vt:lpstr>
      <vt:lpstr>Avenir LT Std 55 Roman</vt:lpstr>
      <vt:lpstr>Avenir LT Std 65 Medium</vt:lpstr>
      <vt:lpstr>Myriad Pro</vt:lpstr>
      <vt:lpstr>Arial</vt:lpstr>
      <vt:lpstr>Calibri</vt:lpstr>
      <vt:lpstr>Tahoma</vt:lpstr>
      <vt:lpstr>Wingdings</vt:lpstr>
      <vt:lpstr>Spiceland4e_9_10</vt:lpstr>
      <vt:lpstr>Stockholders’ Equity</vt:lpstr>
      <vt:lpstr>Illustration 10-1 Accounting Equation and Components of Stockholders’ Equity</vt:lpstr>
      <vt:lpstr>PART A</vt:lpstr>
      <vt:lpstr>Learning Objective 1 </vt:lpstr>
      <vt:lpstr>Invested Capital</vt:lpstr>
      <vt:lpstr>Organization Chart</vt:lpstr>
      <vt:lpstr>Stages of Equity Financing</vt:lpstr>
      <vt:lpstr>Corporations</vt:lpstr>
      <vt:lpstr>Public or Private</vt:lpstr>
      <vt:lpstr>Stockholder Rights</vt:lpstr>
      <vt:lpstr>Advantages and Disadvantages of a Corporation</vt:lpstr>
      <vt:lpstr>Key Point</vt:lpstr>
      <vt:lpstr>Concept Check 10–1</vt:lpstr>
      <vt:lpstr>Learning Objective 2 </vt:lpstr>
      <vt:lpstr>Authorized, Issued, Outstanding,  and Treasury Stock</vt:lpstr>
      <vt:lpstr>Types of Common Stock</vt:lpstr>
      <vt:lpstr>Par Value</vt:lpstr>
      <vt:lpstr>Common Mistake</vt:lpstr>
      <vt:lpstr>Accounting for Common Stock</vt:lpstr>
      <vt:lpstr>Key Point</vt:lpstr>
      <vt:lpstr>Concept Check 10–2</vt:lpstr>
      <vt:lpstr>Learning Objective 3 </vt:lpstr>
      <vt:lpstr>Preferred Stock</vt:lpstr>
      <vt:lpstr>Accounting for Preferred Stock Issues</vt:lpstr>
      <vt:lpstr>Stockholders’ Equity Section of the Balance Sheet</vt:lpstr>
      <vt:lpstr>Features of Preferred Stock</vt:lpstr>
      <vt:lpstr>Comparison of Financing Alternatives</vt:lpstr>
      <vt:lpstr>Allocate Dividends Between Preferred and Common Stock</vt:lpstr>
      <vt:lpstr>Key Point</vt:lpstr>
      <vt:lpstr>Concept Check 10–3</vt:lpstr>
      <vt:lpstr>Learning Objective 4 </vt:lpstr>
      <vt:lpstr>Dividends versus Stock Buybacks</vt:lpstr>
      <vt:lpstr>Treasury Stock</vt:lpstr>
      <vt:lpstr>Accounting for Treasury Stock</vt:lpstr>
      <vt:lpstr>Common Mistake</vt:lpstr>
      <vt:lpstr>Purchase of Treasury Stock</vt:lpstr>
      <vt:lpstr>Stockholders’ Equity before and after Purchase of Treasury Stock</vt:lpstr>
      <vt:lpstr>Resale of Treasury Stock (above cost)</vt:lpstr>
      <vt:lpstr>Stockholders’ Equity before and after Sale of Treasury Stock</vt:lpstr>
      <vt:lpstr>Resale of Treasury Stock (below cost)</vt:lpstr>
      <vt:lpstr>Key Point</vt:lpstr>
      <vt:lpstr>Concept Check 10–4</vt:lpstr>
      <vt:lpstr>PART B</vt:lpstr>
      <vt:lpstr>Learning Objective 5 </vt:lpstr>
      <vt:lpstr>Retained Earnings</vt:lpstr>
      <vt:lpstr>Retained Earnings over a Four-Year Period</vt:lpstr>
      <vt:lpstr>Common Mistake</vt:lpstr>
      <vt:lpstr>Key Point</vt:lpstr>
      <vt:lpstr>Cash Dividends</vt:lpstr>
      <vt:lpstr>PowerPoint Presentation</vt:lpstr>
      <vt:lpstr>Dividend Dates</vt:lpstr>
      <vt:lpstr>Common Mistake</vt:lpstr>
      <vt:lpstr>Recording Cash Dividends</vt:lpstr>
      <vt:lpstr>Key Point</vt:lpstr>
      <vt:lpstr>Concept Check 10–5</vt:lpstr>
      <vt:lpstr>Learning Objective 6</vt:lpstr>
      <vt:lpstr>Stock Dividends and Stock Splits</vt:lpstr>
      <vt:lpstr>Stock Splits</vt:lpstr>
      <vt:lpstr>Large Stock Dividends</vt:lpstr>
      <vt:lpstr>Illustration 10-15 Stockholders’ Equity before and after a 2-for-1 Stock Split Accounted for as a 100% Stock Dividend </vt:lpstr>
      <vt:lpstr>Effects of a Stock Split and a Stock Dividend</vt:lpstr>
      <vt:lpstr>Stock Split</vt:lpstr>
      <vt:lpstr>Small Stock Dividends</vt:lpstr>
      <vt:lpstr>Key Point</vt:lpstr>
      <vt:lpstr>Concept Check 10–6</vt:lpstr>
      <vt:lpstr>PART C</vt:lpstr>
      <vt:lpstr>Learning Objective 7</vt:lpstr>
      <vt:lpstr>Illustration 10-18 Stockholders’ Equity Section for Citigroup</vt:lpstr>
      <vt:lpstr>Stockholders’ Equity Section—Canadian Falcon</vt:lpstr>
      <vt:lpstr>Statement of Stockholders’ Equity—Canadian Falcon</vt:lpstr>
      <vt:lpstr>Key Point</vt:lpstr>
      <vt:lpstr>Concept Check 10–7</vt:lpstr>
      <vt:lpstr>ANALYSIS</vt:lpstr>
      <vt:lpstr>Learning Objective 8</vt:lpstr>
      <vt:lpstr>Return on Equity</vt:lpstr>
      <vt:lpstr>Selected Financial Data for Zoom  and Microsoft</vt:lpstr>
      <vt:lpstr>Return on Equity for Zoom  and Microsoft</vt:lpstr>
      <vt:lpstr>Dividend Yield</vt:lpstr>
      <vt:lpstr>Dividend Yield for Zoom  and Microsoft</vt:lpstr>
      <vt:lpstr>Earnings per Share</vt:lpstr>
      <vt:lpstr>Price-Earnings Ratio (PE ratio)</vt:lpstr>
      <vt:lpstr>Price-Earnings Ratios for  Zoom and Microsoft</vt:lpstr>
      <vt:lpstr>Key Point</vt:lpstr>
      <vt:lpstr>Concept Check 10–8</vt:lpstr>
      <vt:lpstr>End of Chapter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692</cp:revision>
  <cp:lastPrinted>2022-03-31T04:24:11Z</cp:lastPrinted>
  <dcterms:created xsi:type="dcterms:W3CDTF">2015-07-01T20:34:59Z</dcterms:created>
  <dcterms:modified xsi:type="dcterms:W3CDTF">2022-04-01T10:53:18Z</dcterms:modified>
</cp:coreProperties>
</file>