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handoutMasterIdLst>
    <p:handoutMasterId r:id="rId69"/>
  </p:handoutMasterIdLst>
  <p:sldIdLst>
    <p:sldId id="256" r:id="rId2"/>
    <p:sldId id="259" r:id="rId3"/>
    <p:sldId id="260" r:id="rId4"/>
    <p:sldId id="261" r:id="rId5"/>
    <p:sldId id="262" r:id="rId6"/>
    <p:sldId id="263" r:id="rId7"/>
    <p:sldId id="264" r:id="rId8"/>
    <p:sldId id="306" r:id="rId9"/>
    <p:sldId id="318" r:id="rId10"/>
    <p:sldId id="319" r:id="rId11"/>
    <p:sldId id="265" r:id="rId12"/>
    <p:sldId id="266" r:id="rId13"/>
    <p:sldId id="267" r:id="rId14"/>
    <p:sldId id="268" r:id="rId15"/>
    <p:sldId id="307" r:id="rId16"/>
    <p:sldId id="320" r:id="rId17"/>
    <p:sldId id="269" r:id="rId18"/>
    <p:sldId id="272" r:id="rId19"/>
    <p:sldId id="308" r:id="rId20"/>
    <p:sldId id="310" r:id="rId21"/>
    <p:sldId id="270" r:id="rId22"/>
    <p:sldId id="271" r:id="rId23"/>
    <p:sldId id="330" r:id="rId24"/>
    <p:sldId id="273" r:id="rId25"/>
    <p:sldId id="274" r:id="rId26"/>
    <p:sldId id="275" r:id="rId27"/>
    <p:sldId id="276" r:id="rId28"/>
    <p:sldId id="277" r:id="rId29"/>
    <p:sldId id="278" r:id="rId30"/>
    <p:sldId id="279" r:id="rId31"/>
    <p:sldId id="311" r:id="rId32"/>
    <p:sldId id="321" r:id="rId33"/>
    <p:sldId id="322" r:id="rId34"/>
    <p:sldId id="280" r:id="rId35"/>
    <p:sldId id="281" r:id="rId36"/>
    <p:sldId id="282" r:id="rId37"/>
    <p:sldId id="283" r:id="rId38"/>
    <p:sldId id="312" r:id="rId39"/>
    <p:sldId id="284" r:id="rId40"/>
    <p:sldId id="285" r:id="rId41"/>
    <p:sldId id="286" r:id="rId42"/>
    <p:sldId id="287" r:id="rId43"/>
    <p:sldId id="313" r:id="rId44"/>
    <p:sldId id="323" r:id="rId45"/>
    <p:sldId id="325" r:id="rId46"/>
    <p:sldId id="326" r:id="rId47"/>
    <p:sldId id="288" r:id="rId48"/>
    <p:sldId id="289" r:id="rId49"/>
    <p:sldId id="290" r:id="rId50"/>
    <p:sldId id="291" r:id="rId51"/>
    <p:sldId id="292" r:id="rId52"/>
    <p:sldId id="314" r:id="rId53"/>
    <p:sldId id="327" r:id="rId54"/>
    <p:sldId id="296" r:id="rId55"/>
    <p:sldId id="297" r:id="rId56"/>
    <p:sldId id="298" r:id="rId57"/>
    <p:sldId id="299" r:id="rId58"/>
    <p:sldId id="315" r:id="rId59"/>
    <p:sldId id="316" r:id="rId60"/>
    <p:sldId id="301" r:id="rId61"/>
    <p:sldId id="302" r:id="rId62"/>
    <p:sldId id="303" r:id="rId63"/>
    <p:sldId id="304" r:id="rId64"/>
    <p:sldId id="317" r:id="rId65"/>
    <p:sldId id="328" r:id="rId66"/>
    <p:sldId id="305"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75">
          <p15:clr>
            <a:srgbClr val="A4A3A4"/>
          </p15:clr>
        </p15:guide>
        <p15:guide id="2">
          <p15:clr>
            <a:srgbClr val="A4A3A4"/>
          </p15:clr>
        </p15:guide>
        <p15:guide id="3" orient="horz" pos="1964">
          <p15:clr>
            <a:srgbClr val="A4A3A4"/>
          </p15:clr>
        </p15:guide>
        <p15:guide id="4" pos="526">
          <p15:clr>
            <a:srgbClr val="A4A3A4"/>
          </p15:clr>
        </p15:guide>
        <p15:guide id="5" orient="horz" pos="1756">
          <p15:clr>
            <a:srgbClr val="A4A3A4"/>
          </p15:clr>
        </p15:guide>
        <p15:guide id="6" pos="575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lton Gigot" initials="CG" lastIdx="11" clrIdx="0"/>
  <p:cmAuthor id="7" name="Helen Roybark" initials="HR" lastIdx="32" clrIdx="7">
    <p:extLst>
      <p:ext uri="{19B8F6BF-5375-455C-9EA6-DF929625EA0E}">
        <p15:presenceInfo xmlns:p15="http://schemas.microsoft.com/office/powerpoint/2012/main" userId="52e54960d59d8016" providerId="Windows Live"/>
      </p:ext>
    </p:extLst>
  </p:cmAuthor>
  <p:cmAuthor id="1" name="Barb Muller" initials="BM" lastIdx="51" clrIdx="1"/>
  <p:cmAuthor id="2" name="Christina S" initials="CS" lastIdx="2" clrIdx="2"/>
  <p:cmAuthor id="3" name="Teresa Anderson" initials="TA" lastIdx="8" clrIdx="3"/>
  <p:cmAuthor id="4" name="Ji Kim" initials="JK" lastIdx="3" clrIdx="4"/>
  <p:cmAuthor id="5" name="Hannah Masters" initials="HM" lastIdx="1" clrIdx="5"/>
  <p:cmAuthor id="6" name="Jeannie" initials="JMF" lastIdx="1" clrIdx="6">
    <p:extLst>
      <p:ext uri="{19B8F6BF-5375-455C-9EA6-DF929625EA0E}">
        <p15:presenceInfo xmlns:p15="http://schemas.microsoft.com/office/powerpoint/2012/main" userId="Jeann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9B1A"/>
    <a:srgbClr val="23698B"/>
    <a:srgbClr val="174161"/>
    <a:srgbClr val="194C62"/>
    <a:srgbClr val="379CE9"/>
    <a:srgbClr val="614601"/>
    <a:srgbClr val="EAEADB"/>
    <a:srgbClr val="FEFED9"/>
    <a:srgbClr val="D4EFFC"/>
    <a:srgbClr val="28581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7" autoAdjust="0"/>
    <p:restoredTop sz="54154" autoAdjust="0"/>
  </p:normalViewPr>
  <p:slideViewPr>
    <p:cSldViewPr snapToGrid="0" snapToObjects="1">
      <p:cViewPr varScale="1">
        <p:scale>
          <a:sx n="70" d="100"/>
          <a:sy n="70" d="100"/>
        </p:scale>
        <p:origin x="2664" y="78"/>
      </p:cViewPr>
      <p:guideLst>
        <p:guide orient="horz" pos="3275"/>
        <p:guide/>
        <p:guide orient="horz" pos="1964"/>
        <p:guide pos="526"/>
        <p:guide orient="horz" pos="1756"/>
        <p:guide pos="5759"/>
      </p:guideLst>
    </p:cSldViewPr>
  </p:slideViewPr>
  <p:notesTextViewPr>
    <p:cViewPr>
      <p:scale>
        <a:sx n="150" d="100"/>
        <a:sy n="150" d="100"/>
      </p:scale>
      <p:origin x="0" y="0"/>
    </p:cViewPr>
  </p:notesTextViewPr>
  <p:sorterViewPr>
    <p:cViewPr>
      <p:scale>
        <a:sx n="214" d="100"/>
        <a:sy n="214"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B1D35A-B4C8-9743-8763-13778372564B}" type="datetime1">
              <a:rPr lang="en-US" smtClean="0"/>
              <a:t>8/18/2022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77AFFB-56DA-594C-9031-6FD53E0B4EDA}" type="slidenum">
              <a:rPr lang="en-US" smtClean="0"/>
              <a:t>‹#›</a:t>
            </a:fld>
            <a:endParaRPr lang="en-US" dirty="0"/>
          </a:p>
        </p:txBody>
      </p:sp>
    </p:spTree>
    <p:extLst>
      <p:ext uri="{BB962C8B-B14F-4D97-AF65-F5344CB8AC3E}">
        <p14:creationId xmlns:p14="http://schemas.microsoft.com/office/powerpoint/2010/main" val="261858666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7C0108-6E40-1A45-B73C-11FBD16D558B}" type="datetime1">
              <a:rPr lang="en-US" smtClean="0"/>
              <a:t>8/18/2022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3782D7-ADA2-3C4C-96C8-D58203F45DDC}" type="slidenum">
              <a:rPr lang="en-US" smtClean="0"/>
              <a:t>‹#›</a:t>
            </a:fld>
            <a:endParaRPr lang="en-US" dirty="0"/>
          </a:p>
        </p:txBody>
      </p:sp>
    </p:spTree>
    <p:extLst>
      <p:ext uri="{BB962C8B-B14F-4D97-AF65-F5344CB8AC3E}">
        <p14:creationId xmlns:p14="http://schemas.microsoft.com/office/powerpoint/2010/main" val="605211108"/>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425b18db61e2493ba2c2e3978f0e0371"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784013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276101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985714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t>
            </a:r>
            <a:r>
              <a:rPr lang="en-US" b="1" i="0" dirty="0"/>
              <a:t>horizontal analysis </a:t>
            </a:r>
            <a:r>
              <a:rPr lang="en-US" dirty="0"/>
              <a:t>to analyze trends in financial statement data for a single company over time. With horizontal analysis, we calculate the amount and percentage change in an account from last year to this year. This data can then be used to compare rates of change across accounts. Are sales growing faster than cost of goods sold? Are operating expenses growing faster than sales? Are any specific expenses increasing at a greater rate than others? Questions such as these can help identify areas of concern or, perhaps, indications of better things to come.</a:t>
            </a:r>
          </a:p>
        </p:txBody>
      </p:sp>
      <p:sp>
        <p:nvSpPr>
          <p:cNvPr id="4" name="Slide Number Placeholder 3"/>
          <p:cNvSpPr>
            <a:spLocks noGrp="1"/>
          </p:cNvSpPr>
          <p:nvPr>
            <p:ph type="sldNum" sz="quarter" idx="10"/>
          </p:nvPr>
        </p:nvSpPr>
        <p:spPr/>
        <p:txBody>
          <a:bodyPr/>
          <a:lstStyle/>
          <a:p>
            <a:fld id="{C43689D5-1779-4DA8-9158-22D5E6BDFF44}" type="slidenum">
              <a:rPr lang="en-US" smtClean="0"/>
              <a:pPr/>
              <a:t>12</a:t>
            </a:fld>
            <a:endParaRPr lang="en-US" dirty="0"/>
          </a:p>
        </p:txBody>
      </p:sp>
    </p:spTree>
    <p:extLst>
      <p:ext uri="{BB962C8B-B14F-4D97-AF65-F5344CB8AC3E}">
        <p14:creationId xmlns:p14="http://schemas.microsoft.com/office/powerpoint/2010/main" val="2414648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provides income statements over two years for VF. The final two columns show the dollar amount and percentage changes.</a:t>
            </a:r>
          </a:p>
          <a:p>
            <a:endParaRPr lang="en-US" sz="1200" b="0" i="0" u="none" strike="noStrike" kern="1200" baseline="0" dirty="0">
              <a:solidFill>
                <a:schemeClr val="tx1"/>
              </a:solidFill>
              <a:latin typeface="+mn-lt"/>
              <a:ea typeface="+mn-ea"/>
              <a:cs typeface="+mn-cs"/>
            </a:endParaRPr>
          </a:p>
          <a:p>
            <a:r>
              <a:rPr lang="en-US" dirty="0"/>
              <a:t>We calculate the amount of the increases or decreases by simply subtracting the 2019 balance from the 2020 balance. A positive difference indicates the amount increased in 2020. A negative amount represents a decrease. We calculate the percentage increase or decrease based on the following formula:</a:t>
            </a:r>
          </a:p>
          <a:p>
            <a:endParaRPr lang="en-US" dirty="0"/>
          </a:p>
          <a:p>
            <a:r>
              <a:rPr lang="en-US" b="1" dirty="0"/>
              <a:t>% Increase ( Decrease ) = </a:t>
            </a:r>
            <a:r>
              <a:rPr lang="en-US" b="1" u="sng" dirty="0"/>
              <a:t>Current-year amount − Prior-year amount</a:t>
            </a:r>
          </a:p>
          <a:p>
            <a:r>
              <a:rPr lang="en-US" b="1" dirty="0"/>
              <a:t> 					Prior-year amount </a:t>
            </a:r>
          </a:p>
          <a:p>
            <a:endParaRPr lang="en-US" b="1" dirty="0"/>
          </a:p>
          <a:p>
            <a:r>
              <a:rPr lang="en-US" dirty="0"/>
              <a:t>In our example, the calculation would be:</a:t>
            </a:r>
          </a:p>
          <a:p>
            <a:endParaRPr lang="en-US" sz="1200" b="0" i="0" u="none" strike="noStrike" kern="1200" baseline="0" dirty="0">
              <a:solidFill>
                <a:schemeClr val="tx1"/>
              </a:solidFill>
              <a:latin typeface="+mn-lt"/>
              <a:ea typeface="+mn-ea"/>
              <a:cs typeface="+mn-cs"/>
            </a:endParaRPr>
          </a:p>
          <a:p>
            <a:r>
              <a:rPr lang="en-US" b="1" dirty="0"/>
              <a:t>% Increase ( Decrease ) = </a:t>
            </a:r>
            <a:r>
              <a:rPr lang="en-US" b="1" u="sng" dirty="0"/>
              <a:t>2020 amount − 2019 amount</a:t>
            </a:r>
          </a:p>
          <a:p>
            <a:r>
              <a:rPr lang="en-US" b="1" dirty="0"/>
              <a:t> 				             2019 amount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the amount of sales increased $222 million--equal to sales of $10,489 million in 2020 minus sales of $10,267 million in 2019. We calculate the percentage increase of 2.2% by dividing the $222 million increase in sales by 2019 sales of $10,267 million. If the base-year amount (2019 in our example) is ever zero, we can’t calculate a percentage for that item.</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horizontal analysis demonstrates that while sales increased slightly, there was a decrease in profitability overall. You can see that the decrease is the result of an increase in operating expenses. Most of this was a goodwill impairment charge related to VF’s Timberland operations.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13</a:t>
            </a:fld>
            <a:endParaRPr lang="en-US" dirty="0"/>
          </a:p>
        </p:txBody>
      </p:sp>
    </p:spTree>
    <p:extLst>
      <p:ext uri="{BB962C8B-B14F-4D97-AF65-F5344CB8AC3E}">
        <p14:creationId xmlns:p14="http://schemas.microsoft.com/office/powerpoint/2010/main" val="2371054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provides balance sheet information for VF. </a:t>
            </a:r>
          </a:p>
          <a:p>
            <a:endParaRPr lang="en-US" dirty="0"/>
          </a:p>
          <a:p>
            <a:r>
              <a:rPr lang="en-US" dirty="0"/>
              <a:t>The horizontal analysis of VF’s balance sheet further reflects its growth in operations during the year. Total assets grew by 7.5%. Much of that growth was funded through additional liabilities. The decline in total stockholders’ equity is attributable to a decrease in retained earnings. The decline in retained earnings occurred because the amount of dividends and repurchased stock far exceeded the amount of net income.</a:t>
            </a:r>
            <a:endParaRPr lang="en-IN"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14</a:t>
            </a:fld>
            <a:endParaRPr lang="en-US" dirty="0"/>
          </a:p>
        </p:txBody>
      </p:sp>
    </p:spTree>
    <p:extLst>
      <p:ext uri="{BB962C8B-B14F-4D97-AF65-F5344CB8AC3E}">
        <p14:creationId xmlns:p14="http://schemas.microsoft.com/office/powerpoint/2010/main" val="1200372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4218912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35129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we’ll review 14 ratios classified into two categories: risk ratios and profitability ratios. When calculating ratios, remember how income statement accounts differ from balance sheet accounts: We measure income statement accounts over a </a:t>
            </a:r>
            <a:r>
              <a:rPr lang="en-US" i="1" dirty="0"/>
              <a:t>period</a:t>
            </a:r>
            <a:r>
              <a:rPr lang="en-US" dirty="0"/>
              <a:t> of time (like a video). We measure balance sheet accounts at a </a:t>
            </a:r>
            <a:r>
              <a:rPr lang="en-US" i="1" dirty="0"/>
              <a:t>point</a:t>
            </a:r>
            <a:r>
              <a:rPr lang="en-US" dirty="0"/>
              <a:t> in time (like a photograph). Therefore, ratios that compare an income statement account with a balance sheet account should express the balance sheet account as an </a:t>
            </a:r>
            <a:r>
              <a:rPr lang="en-US" i="1" dirty="0"/>
              <a:t>average</a:t>
            </a:r>
            <a:r>
              <a:rPr lang="en-US" dirty="0"/>
              <a:t> of the beginning and ending balances.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17</a:t>
            </a:fld>
            <a:endParaRPr lang="en-US" dirty="0"/>
          </a:p>
        </p:txBody>
      </p:sp>
    </p:spTree>
    <p:extLst>
      <p:ext uri="{BB962C8B-B14F-4D97-AF65-F5344CB8AC3E}">
        <p14:creationId xmlns:p14="http://schemas.microsoft.com/office/powerpoint/2010/main" val="2129228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18</a:t>
            </a:fld>
            <a:endParaRPr lang="en-US" dirty="0"/>
          </a:p>
        </p:txBody>
      </p:sp>
    </p:spTree>
    <p:extLst>
      <p:ext uri="{BB962C8B-B14F-4D97-AF65-F5344CB8AC3E}">
        <p14:creationId xmlns:p14="http://schemas.microsoft.com/office/powerpoint/2010/main" val="3330882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 review each ratio, we’ll be referring</a:t>
            </a:r>
            <a:r>
              <a:rPr lang="en-IN" baseline="0" dirty="0"/>
              <a:t> to</a:t>
            </a:r>
            <a:r>
              <a:rPr lang="en-IN" dirty="0"/>
              <a:t> this 2020 income</a:t>
            </a:r>
            <a:r>
              <a:rPr lang="en-IN" baseline="0" dirty="0"/>
              <a:t> statement for VF for our analysis.</a:t>
            </a:r>
            <a:r>
              <a:rPr lang="en-US" baseline="0" dirty="0"/>
              <a:t> </a:t>
            </a:r>
          </a:p>
          <a:p>
            <a:endParaRPr lang="en-US" baseline="0" dirty="0"/>
          </a:p>
          <a:p>
            <a:r>
              <a:rPr lang="en-US" baseline="0" dirty="0"/>
              <a:t>When calculating ratios, remember how income statement accounts differ from balance sheet accounts: We measure income statement accounts over a </a:t>
            </a:r>
            <a:r>
              <a:rPr lang="en-US" i="1" baseline="0" dirty="0"/>
              <a:t>period</a:t>
            </a:r>
            <a:r>
              <a:rPr lang="en-US" baseline="0" dirty="0"/>
              <a:t> of time (like a video).</a:t>
            </a:r>
            <a:endParaRPr lang="en-IN"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19</a:t>
            </a:fld>
            <a:endParaRPr lang="en-US" dirty="0"/>
          </a:p>
        </p:txBody>
      </p:sp>
    </p:spTree>
    <p:extLst>
      <p:ext uri="{BB962C8B-B14F-4D97-AF65-F5344CB8AC3E}">
        <p14:creationId xmlns:p14="http://schemas.microsoft.com/office/powerpoint/2010/main" val="120037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a:t>
            </a:r>
            <a:r>
              <a:rPr lang="en-US" baseline="0" dirty="0"/>
              <a:t> we will look at how we can use ratios to </a:t>
            </a:r>
            <a:r>
              <a:rPr lang="en-IN" baseline="0" dirty="0"/>
              <a:t>help evaluate a firm’s performance and financial position. </a:t>
            </a:r>
          </a:p>
          <a:p>
            <a:endParaRPr lang="en-IN" baseline="0" dirty="0"/>
          </a:p>
          <a:p>
            <a:r>
              <a:rPr lang="en-US" dirty="0"/>
              <a:t>Ratios are most useful when compared to some standard. That standard of comparison may be the performance of another company, last year’s performance by the same company, or the average performance of companies in the same industry.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a:t>
            </a:fld>
            <a:endParaRPr lang="en-US" dirty="0"/>
          </a:p>
        </p:txBody>
      </p:sp>
    </p:spTree>
    <p:extLst>
      <p:ext uri="{BB962C8B-B14F-4D97-AF65-F5344CB8AC3E}">
        <p14:creationId xmlns:p14="http://schemas.microsoft.com/office/powerpoint/2010/main" val="2129228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We’ll also</a:t>
            </a:r>
            <a:r>
              <a:rPr lang="en-IN" baseline="0" dirty="0"/>
              <a:t> be referring to these</a:t>
            </a:r>
            <a:r>
              <a:rPr lang="en-IN" dirty="0"/>
              <a:t> balance sheets</a:t>
            </a:r>
            <a:r>
              <a:rPr lang="en-IN" baseline="0" dirty="0"/>
              <a:t> for VF for our ratio analysis. You can use the copies of these financial statements included in Chapter 12 of your textbook as a guide as we calculate the following ratios. </a:t>
            </a:r>
          </a:p>
          <a:p>
            <a:endParaRPr lang="en-IN"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measure balance sheet accounts at a </a:t>
            </a:r>
            <a:r>
              <a:rPr lang="en-US" sz="1200" i="1" kern="1200" baseline="0" dirty="0">
                <a:solidFill>
                  <a:schemeClr val="tx1"/>
                </a:solidFill>
                <a:latin typeface="+mn-lt"/>
                <a:ea typeface="+mn-ea"/>
                <a:cs typeface="+mn-cs"/>
              </a:rPr>
              <a:t>point</a:t>
            </a:r>
            <a:r>
              <a:rPr lang="en-US" sz="1200" kern="1200" baseline="0" dirty="0">
                <a:solidFill>
                  <a:schemeClr val="tx1"/>
                </a:solidFill>
                <a:latin typeface="+mn-lt"/>
                <a:ea typeface="+mn-ea"/>
                <a:cs typeface="+mn-cs"/>
              </a:rPr>
              <a:t> in time (like a photograph). Therefore, ratios that compare an income statement account with a balance sheet account should express the balance sheet account as an </a:t>
            </a:r>
            <a:r>
              <a:rPr lang="en-US" sz="1200" i="1" kern="1200" baseline="0" dirty="0">
                <a:solidFill>
                  <a:schemeClr val="tx1"/>
                </a:solidFill>
                <a:latin typeface="+mn-lt"/>
                <a:ea typeface="+mn-ea"/>
                <a:cs typeface="+mn-cs"/>
              </a:rPr>
              <a:t>average</a:t>
            </a:r>
            <a:r>
              <a:rPr lang="en-US" sz="1200" kern="1200" baseline="0" dirty="0">
                <a:solidFill>
                  <a:schemeClr val="tx1"/>
                </a:solidFill>
                <a:latin typeface="+mn-lt"/>
                <a:ea typeface="+mn-ea"/>
                <a:cs typeface="+mn-cs"/>
              </a:rPr>
              <a:t> of the beginning and ending balances. </a:t>
            </a:r>
            <a:endParaRPr lang="en-IN"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3689D5-1779-4DA8-9158-22D5E6BDFF44}" type="slidenum">
              <a:rPr lang="en-US" smtClean="0"/>
              <a:pPr/>
              <a:t>20</a:t>
            </a:fld>
            <a:endParaRPr lang="en-US" dirty="0"/>
          </a:p>
        </p:txBody>
      </p:sp>
    </p:spTree>
    <p:extLst>
      <p:ext uri="{BB962C8B-B14F-4D97-AF65-F5344CB8AC3E}">
        <p14:creationId xmlns:p14="http://schemas.microsoft.com/office/powerpoint/2010/main" val="1200372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029730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summarizes eight risk ratios, the chapters in which we discussed them, and how they’re calculated. We divide the eight risk ratios into six liquidity ratios and two solvency ratios. </a:t>
            </a:r>
          </a:p>
          <a:p>
            <a:endParaRPr lang="en-US" b="1" i="1" dirty="0"/>
          </a:p>
          <a:p>
            <a:r>
              <a:rPr lang="en-US" b="1" i="1" dirty="0"/>
              <a:t>Liquidity</a:t>
            </a:r>
            <a:r>
              <a:rPr lang="en-US" dirty="0"/>
              <a:t> refers to having sufficient cash (or other assets readily convertible into cash) to pay its </a:t>
            </a:r>
            <a:r>
              <a:rPr lang="en-US" i="1" dirty="0"/>
              <a:t>current</a:t>
            </a:r>
            <a:r>
              <a:rPr lang="en-US" dirty="0"/>
              <a:t> liabilities. The accounts used to calculate liquidity ratios are located in the current assets and current liabilities sections of the balance sheet. </a:t>
            </a:r>
          </a:p>
          <a:p>
            <a:endParaRPr lang="en-US" b="1" i="1" dirty="0"/>
          </a:p>
          <a:p>
            <a:r>
              <a:rPr lang="en-US" b="1" i="1" dirty="0"/>
              <a:t>Solvency</a:t>
            </a:r>
            <a:r>
              <a:rPr lang="en-US" dirty="0"/>
              <a:t> refers to a company’s ability to pay all its liabilities, which includes </a:t>
            </a:r>
            <a:r>
              <a:rPr lang="en-US" i="1" dirty="0"/>
              <a:t>long-term</a:t>
            </a:r>
            <a:r>
              <a:rPr lang="en-US" dirty="0"/>
              <a:t> liabilities as well.</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22</a:t>
            </a:fld>
            <a:endParaRPr lang="en-US" dirty="0"/>
          </a:p>
        </p:txBody>
      </p:sp>
    </p:spTree>
    <p:extLst>
      <p:ext uri="{BB962C8B-B14F-4D97-AF65-F5344CB8AC3E}">
        <p14:creationId xmlns:p14="http://schemas.microsoft.com/office/powerpoint/2010/main" val="4076543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i="0" dirty="0"/>
              <a:t>receivables turnover ratio </a:t>
            </a:r>
            <a:r>
              <a:rPr lang="en-US" dirty="0"/>
              <a:t>measures how many times, on average, a company collects its receivables during the year. A low receivables turnover ratio may indicate that the company is having trouble collecting its accounts receivable. This often occurs when a company loosens its credit terms to generate additional sales. A high receivables turnover ratio is a positive sign that a company can quickly turn its receivables into cash. </a:t>
            </a:r>
          </a:p>
          <a:p>
            <a:endParaRPr lang="en-US" dirty="0"/>
          </a:p>
          <a:p>
            <a:r>
              <a:rPr lang="en-US" dirty="0"/>
              <a:t>This illustration shows the calculation of the receivables turnover ratio for VF and compares it to Nike’s.</a:t>
            </a:r>
          </a:p>
          <a:p>
            <a:endParaRPr lang="en-US" dirty="0"/>
          </a:p>
          <a:p>
            <a:r>
              <a:rPr lang="en-US" sz="1200" kern="1200" dirty="0">
                <a:solidFill>
                  <a:schemeClr val="tx1"/>
                </a:solidFill>
                <a:latin typeface="+mn-lt"/>
                <a:ea typeface="+mn-ea"/>
                <a:cs typeface="+mn-cs"/>
              </a:rPr>
              <a:t>In calculating the receivables turnover ratio, we have assumed that VF’s sales are all credit sales. (VF does not usually sell directly to customers, but to retailers such as </a:t>
            </a:r>
            <a:r>
              <a:rPr lang="en-US" sz="1200" b="1" kern="1200" dirty="0">
                <a:solidFill>
                  <a:schemeClr val="tx1"/>
                </a:solidFill>
                <a:latin typeface="+mn-lt"/>
                <a:ea typeface="+mn-ea"/>
                <a:cs typeface="+mn-cs"/>
              </a:rPr>
              <a:t>Dick’s Sporting Goods</a:t>
            </a:r>
            <a:r>
              <a:rPr lang="en-US" sz="1200" kern="1200" dirty="0">
                <a:solidFill>
                  <a:schemeClr val="tx1"/>
                </a:solidFill>
                <a:latin typeface="+mn-lt"/>
                <a:ea typeface="+mn-ea"/>
                <a:cs typeface="+mn-cs"/>
              </a:rPr>
              <a:t>.) Most companies don’t separately report their credit sales. The bottom half of the fraction is the </a:t>
            </a:r>
            <a:r>
              <a:rPr lang="en-US" sz="1200" i="1" kern="1200" dirty="0">
                <a:solidFill>
                  <a:schemeClr val="tx1"/>
                </a:solidFill>
                <a:latin typeface="+mn-lt"/>
                <a:ea typeface="+mn-ea"/>
                <a:cs typeface="+mn-cs"/>
              </a:rPr>
              <a:t>average</a:t>
            </a:r>
            <a:r>
              <a:rPr lang="en-US" sz="1200" kern="1200" dirty="0">
                <a:solidFill>
                  <a:schemeClr val="tx1"/>
                </a:solidFill>
                <a:latin typeface="+mn-lt"/>
                <a:ea typeface="+mn-ea"/>
                <a:cs typeface="+mn-cs"/>
              </a:rPr>
              <a:t> accounts receivable during the year, calculated as beginning receivables plus ending receivables divided by two. VF’s receivables turnover ratio is 7.8, indicating that receivables turn over (are collected) 7.8 times per year. This is lower than Nike’s receivables turnover ratio of 10.7.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23</a:t>
            </a:fld>
            <a:endParaRPr lang="en-US" dirty="0"/>
          </a:p>
        </p:txBody>
      </p:sp>
    </p:spTree>
    <p:extLst>
      <p:ext uri="{BB962C8B-B14F-4D97-AF65-F5344CB8AC3E}">
        <p14:creationId xmlns:p14="http://schemas.microsoft.com/office/powerpoint/2010/main" val="3330882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often convert the receivables turnover ratio into days and call it the </a:t>
            </a:r>
            <a:r>
              <a:rPr lang="en-US" b="1" i="0" dirty="0"/>
              <a:t>average collection period</a:t>
            </a:r>
            <a:r>
              <a:rPr lang="en-US" dirty="0"/>
              <a:t>. The shorter the average collection period, the better. </a:t>
            </a:r>
          </a:p>
          <a:p>
            <a:endParaRPr lang="en-US" dirty="0"/>
          </a:p>
          <a:p>
            <a:r>
              <a:rPr lang="en-US" dirty="0"/>
              <a:t>This </a:t>
            </a:r>
            <a:r>
              <a:rPr lang="en-US" sz="1200" kern="1200" dirty="0">
                <a:solidFill>
                  <a:schemeClr val="tx1"/>
                </a:solidFill>
                <a:latin typeface="+mn-lt"/>
                <a:ea typeface="+mn-ea"/>
                <a:cs typeface="+mn-cs"/>
              </a:rPr>
              <a:t>illustration displays the average collection period for VF and Nike.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VF’s average collection period of 46.8 days is 365 days divided by the receivables turnover ratio of 7.8. It takes VF an average of over one month (46.8 days) to collect its accounts receivable. Nike’s average collection period, at 34.1 days, indicates that it receives cash more quickly from customers.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24</a:t>
            </a:fld>
            <a:endParaRPr lang="en-US" dirty="0"/>
          </a:p>
        </p:txBody>
      </p:sp>
    </p:spTree>
    <p:extLst>
      <p:ext uri="{BB962C8B-B14F-4D97-AF65-F5344CB8AC3E}">
        <p14:creationId xmlns:p14="http://schemas.microsoft.com/office/powerpoint/2010/main" val="732533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i="0" dirty="0"/>
              <a:t>inventory turnover ratio </a:t>
            </a:r>
            <a:r>
              <a:rPr lang="en-US" dirty="0"/>
              <a:t>measures how many times, on average, a company sells its entire inventory during the year. A high inventory turnover ratio usually is a positive sign. It indicates that inventory is selling quickly, less cash is tied up in inventory, and the risk of outdated inventory is lower. However, an extremely high inventory turnover ratio might be a signal that the company is losing sales due to inventory shortages. </a:t>
            </a:r>
          </a:p>
          <a:p>
            <a:endParaRPr lang="en-US" dirty="0"/>
          </a:p>
          <a:p>
            <a:r>
              <a:rPr lang="en-US" dirty="0"/>
              <a:t>This </a:t>
            </a:r>
            <a:r>
              <a:rPr lang="en-US" sz="1200" kern="1200" dirty="0">
                <a:solidFill>
                  <a:schemeClr val="tx1"/>
                </a:solidFill>
                <a:latin typeface="+mn-lt"/>
                <a:ea typeface="+mn-ea"/>
                <a:cs typeface="+mn-cs"/>
              </a:rPr>
              <a:t>illustration provides the inventory turnover ratios for VF and Nike.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Inventory at VF turns over, on average, 3.8 times per year compared to 3.3 times per year at Nike. The slower inventory turnover at Nike is a negative sign, indicating a greater risk of slow-moving inventory items, although the two ratios do not differ much.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25</a:t>
            </a:fld>
            <a:endParaRPr lang="en-US" dirty="0"/>
          </a:p>
        </p:txBody>
      </p:sp>
    </p:spTree>
    <p:extLst>
      <p:ext uri="{BB962C8B-B14F-4D97-AF65-F5344CB8AC3E}">
        <p14:creationId xmlns:p14="http://schemas.microsoft.com/office/powerpoint/2010/main" val="3248073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convert the inventory turnover ratio into days and call it the </a:t>
            </a:r>
            <a:r>
              <a:rPr lang="en-US" b="1" i="0" dirty="0"/>
              <a:t>average days in inventory</a:t>
            </a:r>
            <a:r>
              <a:rPr lang="en-US" i="0" dirty="0"/>
              <a:t>.</a:t>
            </a:r>
            <a:r>
              <a:rPr lang="en-US" dirty="0"/>
              <a:t> As you can imagine, companies try to minimize the number of days they hold inventory. </a:t>
            </a:r>
          </a:p>
          <a:p>
            <a:endParaRPr lang="en-US" dirty="0"/>
          </a:p>
          <a:p>
            <a:r>
              <a:rPr lang="en-US" dirty="0"/>
              <a:t>We calculate the average days in inventory in this illustration.</a:t>
            </a:r>
          </a:p>
          <a:p>
            <a:endParaRPr lang="en-IN" dirty="0"/>
          </a:p>
          <a:p>
            <a:r>
              <a:rPr lang="en-US" dirty="0"/>
              <a:t>VF’s average days in inventory is 96.1 days, calculated as 365 days divided by the inventory turnover ratio of 3.8. In comparison, Nike’s average days in inventory is higher at 110.6 days.</a:t>
            </a:r>
          </a:p>
          <a:p>
            <a:endParaRPr lang="en-US" dirty="0"/>
          </a:p>
          <a:p>
            <a:r>
              <a:rPr lang="en-US" dirty="0"/>
              <a:t>Inventory turnover ratios and the resulting average days in inventory vary significantly by industry. Inventory turnover might even vary by product within the same industry.</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26</a:t>
            </a:fld>
            <a:endParaRPr lang="en-US" dirty="0"/>
          </a:p>
        </p:txBody>
      </p:sp>
    </p:spTree>
    <p:extLst>
      <p:ext uri="{BB962C8B-B14F-4D97-AF65-F5344CB8AC3E}">
        <p14:creationId xmlns:p14="http://schemas.microsoft.com/office/powerpoint/2010/main" val="23464818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i="0" dirty="0"/>
              <a:t>current ratio </a:t>
            </a:r>
            <a:r>
              <a:rPr lang="en-US" dirty="0"/>
              <a:t>compares current assets to current liabilities. It’s probably the most widely used of all liquidity ratios. A high current ratio indicates that a company has sufficient current assets to pay current liabilities as they become due. </a:t>
            </a:r>
          </a:p>
          <a:p>
            <a:endParaRPr lang="en-US" dirty="0"/>
          </a:p>
          <a:p>
            <a:r>
              <a:rPr lang="en-US" dirty="0"/>
              <a:t>This illustration presents the current ratios for VF and Nike.</a:t>
            </a:r>
          </a:p>
          <a:p>
            <a:endParaRPr lang="en-US" dirty="0"/>
          </a:p>
          <a:p>
            <a:r>
              <a:rPr lang="en-US" dirty="0"/>
              <a:t>VF’s current ratio of 1.7 means the firm has $1.70 in current assets for each $1 in current liabilities. Nike has a much higher current ratio. A company needs to maintain sufficient current assets to pay current liabilities as they become due. Thus, a higher current ratio usually indicates less risk.</a:t>
            </a:r>
          </a:p>
          <a:p>
            <a:endParaRPr lang="en-US" dirty="0"/>
          </a:p>
          <a:p>
            <a:r>
              <a:rPr lang="en-US" dirty="0"/>
              <a:t>However, a high current ratio is not always a good signal. A high current ratio might occur when a company has difficulty collecting receivables or carries too much inventory. Analysts become concerned if a company reports an increasing current ratio combined with either a lower receivables turnover ratio or a lower inventory turnover ratio.</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27</a:t>
            </a:fld>
            <a:endParaRPr lang="en-US" dirty="0"/>
          </a:p>
        </p:txBody>
      </p:sp>
    </p:spTree>
    <p:extLst>
      <p:ext uri="{BB962C8B-B14F-4D97-AF65-F5344CB8AC3E}">
        <p14:creationId xmlns:p14="http://schemas.microsoft.com/office/powerpoint/2010/main" val="4889096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i="0" dirty="0"/>
              <a:t>acid-test ratio </a:t>
            </a:r>
            <a:r>
              <a:rPr lang="en-US" dirty="0"/>
              <a:t>is similar to the current ratio but is a more conservative measure of current assets available to pay current liabilities. Specifically, the top part of the fraction includes only cash, current investments, and accounts receivable. Because it eliminates current assets such as inventories and prepaid expenses that are less readily convertible into cash, the acid-test ratio often provides a better indication of a company’s liquidity than does the current ratio. </a:t>
            </a:r>
          </a:p>
          <a:p>
            <a:endParaRPr lang="en-US" dirty="0"/>
          </a:p>
          <a:p>
            <a:r>
              <a:rPr lang="en-US" dirty="0"/>
              <a:t>We calculate the acid-test ratio in this illustration.</a:t>
            </a:r>
          </a:p>
          <a:p>
            <a:endParaRPr lang="en-US" dirty="0"/>
          </a:p>
          <a:p>
            <a:r>
              <a:rPr lang="en-US" dirty="0"/>
              <a:t>VF did not report any current investments, so a $0 is recorded for current investments in the top part of the fraction. VF’s acid-test ratio is 0.9 and does not compare favorably with Nike’s ratio of 1.4.</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28</a:t>
            </a:fld>
            <a:endParaRPr lang="en-US" dirty="0"/>
          </a:p>
        </p:txBody>
      </p:sp>
    </p:spTree>
    <p:extLst>
      <p:ext uri="{BB962C8B-B14F-4D97-AF65-F5344CB8AC3E}">
        <p14:creationId xmlns:p14="http://schemas.microsoft.com/office/powerpoint/2010/main" val="2835430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six ratios we covered relate to liquidity, or a company’s ability to pay its current liabilities. The final two ratios we cover (debt to equity and times interest earned) relate to solvency, or a company's ability to pay its long-term liabilities as well. </a:t>
            </a:r>
          </a:p>
          <a:p>
            <a:endParaRPr lang="en-US" dirty="0"/>
          </a:p>
          <a:p>
            <a:r>
              <a:rPr lang="en-US" dirty="0"/>
              <a:t>Other things being equal, the higher the </a:t>
            </a:r>
            <a:r>
              <a:rPr lang="en-US" b="1" i="0" dirty="0"/>
              <a:t>debt to equity ratio</a:t>
            </a:r>
            <a:r>
              <a:rPr lang="en-US" b="1" dirty="0"/>
              <a:t>,</a:t>
            </a:r>
            <a:r>
              <a:rPr lang="en-US" dirty="0"/>
              <a:t> the higher the risk of bankruptcy. The reason is that, unlike shareholders, debt holders have the ability to force a company into bankruptcy for failing to pay interest or repay the debt in a timely manner.</a:t>
            </a:r>
          </a:p>
          <a:p>
            <a:endParaRPr lang="en-US" dirty="0"/>
          </a:p>
          <a:p>
            <a:r>
              <a:rPr lang="en-US" dirty="0"/>
              <a:t>This illustration shows the calculation of the debt to equity ratio for VF and Nike.</a:t>
            </a:r>
          </a:p>
          <a:p>
            <a:endParaRPr lang="en-US" sz="1200" kern="1200" dirty="0">
              <a:solidFill>
                <a:schemeClr val="tx1"/>
              </a:solidFill>
              <a:latin typeface="+mn-lt"/>
              <a:ea typeface="+mn-ea"/>
              <a:cs typeface="+mn-cs"/>
            </a:endParaRPr>
          </a:p>
          <a:p>
            <a:pPr algn="just"/>
            <a:r>
              <a:rPr lang="en-US" sz="1200" kern="1200" dirty="0">
                <a:solidFill>
                  <a:schemeClr val="tx1"/>
                </a:solidFill>
                <a:latin typeface="+mn-lt"/>
                <a:ea typeface="+mn-ea"/>
                <a:cs typeface="+mn-cs"/>
              </a:rPr>
              <a:t>VF has a debt to equity ratio of 231.6%, or about $2.32 in liabilities for each $1 in stockholders’ equity. Nike’s debt to equity ratio is higher, at 289.1%. </a:t>
            </a:r>
          </a:p>
          <a:p>
            <a:pPr algn="just"/>
            <a:endParaRPr lang="en-US" sz="1200" kern="1200" dirty="0">
              <a:solidFill>
                <a:schemeClr val="tx1"/>
              </a:solidFill>
              <a:latin typeface="+mn-lt"/>
              <a:ea typeface="+mn-ea"/>
              <a:cs typeface="+mn-cs"/>
            </a:endParaRPr>
          </a:p>
          <a:p>
            <a:pPr algn="just"/>
            <a:r>
              <a:rPr lang="en-US" sz="1200" kern="1200" dirty="0">
                <a:solidFill>
                  <a:schemeClr val="tx1"/>
                </a:solidFill>
                <a:latin typeface="+mn-lt"/>
                <a:ea typeface="+mn-ea"/>
                <a:cs typeface="+mn-cs"/>
              </a:rPr>
              <a:t>Additional debt can be good for investors, as long as a company earns a return on borrowed funds in excess of interest costs. However, taking on additional debt can also be bad for investors, if interest costs exceed a company’s return on borrowed funds. This highlights the risk-return trade-off of debt. More debt increases the risk of bankruptcy, but it also increases the potential returns investors can enjoy.</a:t>
            </a:r>
            <a:endParaRPr lang="en-IN"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3689D5-1779-4DA8-9158-22D5E6BDFF44}" type="slidenum">
              <a:rPr lang="en-US" smtClean="0"/>
              <a:pPr/>
              <a:t>29</a:t>
            </a:fld>
            <a:endParaRPr lang="en-US" dirty="0"/>
          </a:p>
        </p:txBody>
      </p:sp>
    </p:spTree>
    <p:extLst>
      <p:ext uri="{BB962C8B-B14F-4D97-AF65-F5344CB8AC3E}">
        <p14:creationId xmlns:p14="http://schemas.microsoft.com/office/powerpoint/2010/main" val="373623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illustration provides a summary of the three different types of comparisons: between companies, over time, and industry comparisons. </a:t>
            </a:r>
          </a:p>
          <a:p>
            <a:endParaRPr lang="en-US" sz="1200" b="0" i="0" u="none" strike="noStrike" kern="1200" baseline="0" dirty="0">
              <a:solidFill>
                <a:schemeClr val="tx1"/>
              </a:solidFill>
              <a:latin typeface="+mn-lt"/>
              <a:ea typeface="+mn-ea"/>
              <a:cs typeface="+mn-cs"/>
            </a:endParaRPr>
          </a:p>
          <a:p>
            <a:r>
              <a:rPr lang="en-US" dirty="0"/>
              <a:t>When doing financial statement analysis, it’s always important to learn about the company and its history and to let ratios guide further questioning about items. This will typically lead to further research before making final decisions about a company.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a:t>
            </a:fld>
            <a:endParaRPr lang="en-US" dirty="0"/>
          </a:p>
        </p:txBody>
      </p:sp>
    </p:spTree>
    <p:extLst>
      <p:ext uri="{BB962C8B-B14F-4D97-AF65-F5344CB8AC3E}">
        <p14:creationId xmlns:p14="http://schemas.microsoft.com/office/powerpoint/2010/main" val="10587108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the </a:t>
            </a:r>
            <a:r>
              <a:rPr lang="en-US" b="1" i="0" dirty="0"/>
              <a:t>times interest earned ratio</a:t>
            </a:r>
            <a:r>
              <a:rPr lang="en-US" b="1" dirty="0"/>
              <a:t> </a:t>
            </a:r>
            <a:r>
              <a:rPr lang="en-US" dirty="0"/>
              <a:t>to compare interest payments with a company’s income available to pay those charges. Interest payments are more often associated with long-term liabilities than with current liabilities such as wages, taxes, and utilities. That’s why we classify this ratio as a solvency ratio rather than a liquidity ratio.</a:t>
            </a:r>
          </a:p>
          <a:p>
            <a:endParaRPr lang="en-US" dirty="0"/>
          </a:p>
          <a:p>
            <a:r>
              <a:rPr lang="en-US" dirty="0"/>
              <a:t>We calculate the times interest earned ratio by dividing net income </a:t>
            </a:r>
            <a:r>
              <a:rPr lang="en-US" i="1" dirty="0"/>
              <a:t>before</a:t>
            </a:r>
            <a:r>
              <a:rPr lang="en-US" dirty="0"/>
              <a:t> interest expense and income taxes by interest expense. To get to this amount, we just add interest expense and tax expense back to net income. We use net income before interest expense and income taxes as a reliable indicator of the amount available to pay the interest. </a:t>
            </a:r>
          </a:p>
          <a:p>
            <a:endParaRPr lang="en-US" dirty="0"/>
          </a:p>
          <a:p>
            <a:r>
              <a:rPr lang="en-US" dirty="0"/>
              <a:t>This illustration shows how the ratio is calculated.</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times interest earned ratio for VF is 8.9. That means VF’s net income before interest and taxes was 8.9 times the amount it needed for interest expense alone. In comparison, Nike has an even better times interest earned ratio of 20.1. Both VF and Nike generate more than enough income to cover their interest payments.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30</a:t>
            </a:fld>
            <a:endParaRPr lang="en-US" dirty="0"/>
          </a:p>
        </p:txBody>
      </p:sp>
    </p:spTree>
    <p:extLst>
      <p:ext uri="{BB962C8B-B14F-4D97-AF65-F5344CB8AC3E}">
        <p14:creationId xmlns:p14="http://schemas.microsoft.com/office/powerpoint/2010/main" val="2530432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350101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278215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2782155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34</a:t>
            </a:fld>
            <a:endParaRPr lang="en-US" dirty="0"/>
          </a:p>
        </p:txBody>
      </p:sp>
    </p:spTree>
    <p:extLst>
      <p:ext uri="{BB962C8B-B14F-4D97-AF65-F5344CB8AC3E}">
        <p14:creationId xmlns:p14="http://schemas.microsoft.com/office/powerpoint/2010/main" val="3906264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six ratios focus on profitability, the primary measure of company success. </a:t>
            </a:r>
          </a:p>
          <a:p>
            <a:endParaRPr lang="en-US" b="1" i="0" dirty="0"/>
          </a:p>
          <a:p>
            <a:r>
              <a:rPr lang="en-US" b="1" i="0" dirty="0"/>
              <a:t>Profitability ratios </a:t>
            </a:r>
            <a:r>
              <a:rPr lang="en-US" dirty="0"/>
              <a:t>measure the earnings or operating effectiveness of a company. Not only is profitability necessary just to survive as a company, it’s the primary indicator used by investors and creditors in making financial decisions. </a:t>
            </a:r>
          </a:p>
          <a:p>
            <a:endParaRPr lang="en-US" dirty="0"/>
          </a:p>
          <a:p>
            <a:r>
              <a:rPr lang="en-US" dirty="0"/>
              <a:t>This illustration summarizes the six profitability ratios we have examined (plus earnings per share), the chapters in which we discussed them, and how we calculate them.</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3689D5-1779-4DA8-9158-22D5E6BDFF44}" type="slidenum">
              <a:rPr lang="en-US" smtClean="0"/>
              <a:pPr/>
              <a:t>35</a:t>
            </a:fld>
            <a:endParaRPr lang="en-US" dirty="0"/>
          </a:p>
        </p:txBody>
      </p:sp>
    </p:spTree>
    <p:extLst>
      <p:ext uri="{BB962C8B-B14F-4D97-AF65-F5344CB8AC3E}">
        <p14:creationId xmlns:p14="http://schemas.microsoft.com/office/powerpoint/2010/main" val="17674248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i="0" dirty="0"/>
              <a:t>gross profit ratio </a:t>
            </a:r>
            <a:r>
              <a:rPr lang="en-US" dirty="0"/>
              <a:t>indicates the portion of each dollar of sales above its cost of goods sold. We calculate this ratio as gross profit (net sales minus cost of goods sold) divided by net sales. Gross profit ratios vary considerably by industry. </a:t>
            </a:r>
          </a:p>
          <a:p>
            <a:endParaRPr lang="en-US" dirty="0"/>
          </a:p>
          <a:p>
            <a:r>
              <a:rPr lang="en-US" dirty="0"/>
              <a:t>For example, consider the average gross profit ratio for the following major industries: retail grocery stores (25%), apparel stores (47%), major drug manufacturers (68%), and software (77%). </a:t>
            </a:r>
          </a:p>
          <a:p>
            <a:endParaRPr lang="en-US" dirty="0">
              <a:hlinkClick r:id="rId3" action="ppaction://hlinkfile"/>
            </a:endParaRPr>
          </a:p>
          <a:p>
            <a:r>
              <a:rPr lang="en-US" dirty="0"/>
              <a:t>This illustration presents the calculation of the gross profit ratio for VF and a comparison with Nike. </a:t>
            </a:r>
            <a:endParaRPr lang="en-US" b="0" dirty="0"/>
          </a:p>
          <a:p>
            <a:endParaRPr lang="en-US" sz="1200" kern="1200" dirty="0">
              <a:solidFill>
                <a:schemeClr val="tx1"/>
              </a:solidFill>
              <a:latin typeface="+mn-lt"/>
              <a:ea typeface="+mn-ea"/>
              <a:cs typeface="+mn-cs"/>
            </a:endParaRPr>
          </a:p>
          <a:p>
            <a:pPr algn="just"/>
            <a:r>
              <a:rPr lang="en-US" sz="1200" kern="1200" dirty="0">
                <a:solidFill>
                  <a:schemeClr val="tx1"/>
                </a:solidFill>
                <a:latin typeface="+mn-lt"/>
                <a:ea typeface="+mn-ea"/>
                <a:cs typeface="+mn-cs"/>
              </a:rPr>
              <a:t>With a gross profit ratio of 55.3%, VF sells its merchandise for about twice what it costs to produce. In comparison, Nike has a gross profit ratio of 43.4%. Nike’s gross profit is still quite high, but not as high as VF’s. Regardless of the difference between the two companies, they both are in the range of the apparel industry gross profit ratio (47%). </a:t>
            </a:r>
          </a:p>
          <a:p>
            <a:pPr algn="just"/>
            <a:endParaRPr lang="en-US" sz="1200" kern="1200" dirty="0">
              <a:solidFill>
                <a:schemeClr val="tx1"/>
              </a:solidFill>
              <a:latin typeface="+mn-lt"/>
              <a:ea typeface="+mn-ea"/>
              <a:cs typeface="+mn-cs"/>
            </a:endParaRPr>
          </a:p>
          <a:p>
            <a:pPr algn="just"/>
            <a:r>
              <a:rPr lang="en-US" sz="1200" kern="1200" dirty="0">
                <a:solidFill>
                  <a:schemeClr val="tx1"/>
                </a:solidFill>
                <a:latin typeface="+mn-lt"/>
                <a:ea typeface="+mn-ea"/>
                <a:cs typeface="+mn-cs"/>
              </a:rPr>
              <a:t>Gross profit ratios normally decline as competition increases. For example, a patented drug can sell for many times its production cost. However, when the patent expires, competition from generic drug companies drives down selling prices, resulting in lower gross profit ratios.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36</a:t>
            </a:fld>
            <a:endParaRPr lang="en-US" dirty="0"/>
          </a:p>
        </p:txBody>
      </p:sp>
    </p:spTree>
    <p:extLst>
      <p:ext uri="{BB962C8B-B14F-4D97-AF65-F5344CB8AC3E}">
        <p14:creationId xmlns:p14="http://schemas.microsoft.com/office/powerpoint/2010/main" val="3510729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Return on assets </a:t>
            </a:r>
            <a:r>
              <a:rPr lang="en-US" dirty="0"/>
              <a:t>measures the income the company earns on each dollar invested in assets. We calculate it as net income divided by </a:t>
            </a:r>
            <a:r>
              <a:rPr lang="en-US" b="0" i="1" dirty="0"/>
              <a:t>average</a:t>
            </a:r>
            <a:r>
              <a:rPr lang="en-US" dirty="0"/>
              <a:t> (not </a:t>
            </a:r>
            <a:r>
              <a:rPr lang="en-US" i="1" dirty="0"/>
              <a:t>ending</a:t>
            </a:r>
            <a:r>
              <a:rPr lang="en-US" dirty="0"/>
              <a:t>) total assets. Average total assets are calculated as beginning total assets plus ending total assets divided by 2. </a:t>
            </a:r>
          </a:p>
          <a:p>
            <a:endParaRPr lang="en-US" dirty="0"/>
          </a:p>
          <a:p>
            <a:r>
              <a:rPr lang="en-US" dirty="0"/>
              <a:t>This illustration provides the calculation of return on assets for VF and a comparison to Nike.</a:t>
            </a:r>
          </a:p>
          <a:p>
            <a:endParaRPr lang="en-US" dirty="0"/>
          </a:p>
          <a:p>
            <a:r>
              <a:rPr lang="en-US" dirty="0"/>
              <a:t>VF earned a return on assets lower than Nike’s return on assets.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37</a:t>
            </a:fld>
            <a:endParaRPr lang="en-US" dirty="0"/>
          </a:p>
        </p:txBody>
      </p:sp>
    </p:spTree>
    <p:extLst>
      <p:ext uri="{BB962C8B-B14F-4D97-AF65-F5344CB8AC3E}">
        <p14:creationId xmlns:p14="http://schemas.microsoft.com/office/powerpoint/2010/main" val="35789562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latin typeface="+mn-lt"/>
              </a:rPr>
              <a:t>As we learned in Chapter 7, we can further separate return on assets into two ratios: profit margin and asset turnover.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latin typeface="+mn-lt"/>
              </a:rPr>
              <a:t>This illustration shows the calculations.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rPr>
              <a:t>Some companies, like </a:t>
            </a:r>
            <a:r>
              <a:rPr lang="en-US" sz="1200" b="1" dirty="0">
                <a:latin typeface="+mn-lt"/>
              </a:rPr>
              <a:t>Saks Fifth Avenue</a:t>
            </a:r>
            <a:r>
              <a:rPr lang="en-US" sz="1200" dirty="0">
                <a:latin typeface="+mn-lt"/>
              </a:rPr>
              <a:t>, rely more on high profit margins, while other companies, like </a:t>
            </a:r>
            <a:r>
              <a:rPr lang="en-US" sz="1200" b="1" dirty="0">
                <a:latin typeface="+mn-lt"/>
              </a:rPr>
              <a:t>Dollar General</a:t>
            </a:r>
            <a:r>
              <a:rPr lang="en-US" sz="1200" dirty="0">
                <a:latin typeface="+mn-lt"/>
              </a:rPr>
              <a:t>, rely more on asset turnover. Investors are especially intrigued by companies that can obtain both—high profit margins and high asset turnover. For example, </a:t>
            </a:r>
            <a:r>
              <a:rPr lang="en-US" sz="1200" b="1" dirty="0">
                <a:latin typeface="+mn-lt"/>
              </a:rPr>
              <a:t>Apple Inc.</a:t>
            </a:r>
            <a:r>
              <a:rPr lang="en-US" sz="1200" dirty="0">
                <a:latin typeface="+mn-lt"/>
              </a:rPr>
              <a:t> introduced several extremely popular products such as the iPhone and the Apple watch that generate both high profit margin and high asset turnover for the company.</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651730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Profit margin </a:t>
            </a:r>
            <a:r>
              <a:rPr lang="en-US" dirty="0"/>
              <a:t>measures the income earned on each dollar of sales. We calculate it by dividing net income by net sales. </a:t>
            </a:r>
          </a:p>
          <a:p>
            <a:endParaRPr lang="en-US" dirty="0"/>
          </a:p>
          <a:p>
            <a:r>
              <a:rPr lang="en-US" sz="1200" kern="1200" dirty="0">
                <a:solidFill>
                  <a:schemeClr val="tx1"/>
                </a:solidFill>
                <a:latin typeface="+mn-lt"/>
                <a:ea typeface="+mn-ea"/>
                <a:cs typeface="+mn-cs"/>
              </a:rPr>
              <a:t>This illustration provides the calculation of profit margin for VF and Nike.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VF has a profit margin of 6.0%, meaning that for every dollar of sales, 6 cents goes toward net income. Nike has a higher profit margin of 6.8%. Now let’s look at asset turnover, the second factor influencing return on assets.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Companies in more competitive industries, like sports apparel, typically have lower profit margins. </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39</a:t>
            </a:fld>
            <a:endParaRPr lang="en-US" dirty="0"/>
          </a:p>
        </p:txBody>
      </p:sp>
    </p:spTree>
    <p:extLst>
      <p:ext uri="{BB962C8B-B14F-4D97-AF65-F5344CB8AC3E}">
        <p14:creationId xmlns:p14="http://schemas.microsoft.com/office/powerpoint/2010/main" val="2130800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9599277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Asset turnover </a:t>
            </a:r>
            <a:r>
              <a:rPr lang="en-IN" dirty="0"/>
              <a:t>measures sales volume in relation to the investment in assets. We calculate asset turnover as sales divided by average total assets. </a:t>
            </a:r>
          </a:p>
          <a:p>
            <a:endParaRPr lang="en-IN" dirty="0"/>
          </a:p>
          <a:p>
            <a:r>
              <a:rPr lang="en-IN" dirty="0"/>
              <a:t>This illustration presents the calculation of asset turnover.</a:t>
            </a:r>
          </a:p>
          <a:p>
            <a:endParaRPr lang="en-IN" dirty="0"/>
          </a:p>
          <a:p>
            <a:r>
              <a:rPr lang="en-US" dirty="0"/>
              <a:t>VF’s asset turnover is 1.0. VF generates $1.00 in annual sales for every dollar it invests in assets. Nike’s asset turnover is higher at 1.4.</a:t>
            </a:r>
            <a:endParaRPr lang="en-IN"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40</a:t>
            </a:fld>
            <a:endParaRPr lang="en-US" dirty="0"/>
          </a:p>
        </p:txBody>
      </p:sp>
    </p:spTree>
    <p:extLst>
      <p:ext uri="{BB962C8B-B14F-4D97-AF65-F5344CB8AC3E}">
        <p14:creationId xmlns:p14="http://schemas.microsoft.com/office/powerpoint/2010/main" val="30711845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latin typeface="+mn-lt"/>
              </a:rPr>
              <a:t>Return on equity </a:t>
            </a:r>
            <a:r>
              <a:rPr lang="en-US" dirty="0">
                <a:latin typeface="+mn-lt"/>
              </a:rPr>
              <a:t>measures the income earned for each dollar in stockholders’ equity. Return on equity relates net income to the investment made by owners of the business. The ratio is calculated by dividing net income by </a:t>
            </a:r>
            <a:r>
              <a:rPr lang="en-US" i="1" dirty="0">
                <a:latin typeface="+mn-lt"/>
              </a:rPr>
              <a:t>average</a:t>
            </a:r>
            <a:r>
              <a:rPr lang="en-US" dirty="0">
                <a:latin typeface="+mn-lt"/>
              </a:rPr>
              <a:t> stockholders’ equity. Average stockholders’ equity is calculated as beginning stockholders’ equity plus ending stockholders’ equity divided by 2. </a:t>
            </a:r>
          </a:p>
          <a:p>
            <a:endParaRPr lang="en-US" dirty="0">
              <a:latin typeface="+mn-lt"/>
            </a:endParaRPr>
          </a:p>
          <a:p>
            <a:r>
              <a:rPr lang="en-US" dirty="0">
                <a:latin typeface="+mn-lt"/>
              </a:rPr>
              <a:t>This illustration shows the calculation of return on equity.</a:t>
            </a:r>
          </a:p>
          <a:p>
            <a:endParaRPr lang="en-US" sz="1200" kern="1200" dirty="0">
              <a:solidFill>
                <a:schemeClr val="tx1"/>
              </a:solidFill>
              <a:latin typeface="+mn-lt"/>
              <a:ea typeface="+mn-ea"/>
              <a:cs typeface="+mn-cs"/>
            </a:endParaRPr>
          </a:p>
          <a:p>
            <a:pPr algn="just"/>
            <a:r>
              <a:rPr lang="en-US" sz="1200" kern="1200" dirty="0">
                <a:solidFill>
                  <a:schemeClr val="tx1"/>
                </a:solidFill>
                <a:latin typeface="+mn-lt"/>
                <a:ea typeface="+mn-ea"/>
                <a:cs typeface="+mn-cs"/>
              </a:rPr>
              <a:t>VF has a return on equity of 16.4%. Its net income is 16.4 cents for every dollar invested in equity. Nike has a much higher return on equity of 29.7%. </a:t>
            </a:r>
          </a:p>
          <a:p>
            <a:pPr algn="just"/>
            <a:endParaRPr lang="en-US" sz="1200" kern="1200" dirty="0">
              <a:solidFill>
                <a:schemeClr val="tx1"/>
              </a:solidFill>
              <a:latin typeface="+mn-lt"/>
              <a:ea typeface="+mn-ea"/>
              <a:cs typeface="+mn-cs"/>
            </a:endParaRPr>
          </a:p>
          <a:p>
            <a:pPr algn="just"/>
            <a:r>
              <a:rPr lang="en-US" sz="1200" kern="1200" dirty="0">
                <a:solidFill>
                  <a:schemeClr val="tx1"/>
                </a:solidFill>
                <a:latin typeface="+mn-lt"/>
                <a:ea typeface="+mn-ea"/>
                <a:cs typeface="+mn-cs"/>
              </a:rPr>
              <a:t>Why is Nike’s return on assets 3.3 percentage points higher than VF’s, while its return on equity is 13.3 percentage points higher than VF’s? The answer relates to financial leverage— the amount of debt each company carries. Recall that Nike has a higher debt to equity ratio. Remember, too, that debt can be good for the company as long as the return on investment exceeds the interest cost of borrowing. Both VF and Nike enjoy returns well in excess of the interest cost on borrowed funds. By carrying greater debt, Nike is able to provide a higher return on equity in relationship to its return on assets, further benefiting the investors in t</a:t>
            </a:r>
            <a:r>
              <a:rPr lang="en-US" sz="1200" b="0" i="0" u="none" strike="noStrike" baseline="0" dirty="0">
                <a:solidFill>
                  <a:srgbClr val="000000"/>
                </a:solidFill>
                <a:latin typeface="+mn-lt"/>
              </a:rPr>
              <a:t>he company. </a:t>
            </a:r>
            <a:endParaRPr lang="en-US" sz="1200" dirty="0">
              <a:latin typeface="+mn-lt"/>
            </a:endParaRPr>
          </a:p>
        </p:txBody>
      </p:sp>
      <p:sp>
        <p:nvSpPr>
          <p:cNvPr id="4" name="Slide Number Placeholder 3"/>
          <p:cNvSpPr>
            <a:spLocks noGrp="1"/>
          </p:cNvSpPr>
          <p:nvPr>
            <p:ph type="sldNum" sz="quarter" idx="10"/>
          </p:nvPr>
        </p:nvSpPr>
        <p:spPr/>
        <p:txBody>
          <a:bodyPr/>
          <a:lstStyle/>
          <a:p>
            <a:fld id="{C43689D5-1779-4DA8-9158-22D5E6BDFF44}" type="slidenum">
              <a:rPr lang="en-US" smtClean="0"/>
              <a:pPr/>
              <a:t>41</a:t>
            </a:fld>
            <a:endParaRPr lang="en-US" dirty="0"/>
          </a:p>
        </p:txBody>
      </p:sp>
    </p:spTree>
    <p:extLst>
      <p:ext uri="{BB962C8B-B14F-4D97-AF65-F5344CB8AC3E}">
        <p14:creationId xmlns:p14="http://schemas.microsoft.com/office/powerpoint/2010/main" val="9591411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n-lt"/>
              </a:rPr>
              <a:t>The </a:t>
            </a:r>
            <a:r>
              <a:rPr lang="en-US" sz="1200" b="1" i="0" dirty="0">
                <a:latin typeface="+mn-lt"/>
              </a:rPr>
              <a:t>price-earnings (PE) ratio </a:t>
            </a:r>
            <a:r>
              <a:rPr lang="en-US" sz="1200" dirty="0">
                <a:latin typeface="+mn-lt"/>
              </a:rPr>
              <a:t>compares a company’s share price with its earnings per share. Share price reflects the value of owning one share of the company’s stock. This value ties closely to investors’ assessment of a company’s </a:t>
            </a:r>
            <a:r>
              <a:rPr lang="en-US" sz="1200" i="1" dirty="0">
                <a:latin typeface="+mn-lt"/>
              </a:rPr>
              <a:t>future</a:t>
            </a:r>
            <a:r>
              <a:rPr lang="en-US" sz="1200" dirty="0">
                <a:latin typeface="+mn-lt"/>
              </a:rPr>
              <a:t> profitability. </a:t>
            </a:r>
          </a:p>
          <a:p>
            <a:endParaRPr lang="en-US" sz="1200" dirty="0">
              <a:latin typeface="+mn-lt"/>
            </a:endParaRPr>
          </a:p>
          <a:p>
            <a:r>
              <a:rPr lang="en-US" sz="1200" dirty="0">
                <a:latin typeface="+mn-lt"/>
              </a:rPr>
              <a:t>In comparison, </a:t>
            </a:r>
            <a:r>
              <a:rPr lang="en-US" sz="1200" i="1" dirty="0">
                <a:latin typeface="+mn-lt"/>
              </a:rPr>
              <a:t>earnings per share</a:t>
            </a:r>
            <a:r>
              <a:rPr lang="en-US" sz="1200" dirty="0">
                <a:latin typeface="+mn-lt"/>
              </a:rPr>
              <a:t> (EPS) measures a company’s </a:t>
            </a:r>
            <a:r>
              <a:rPr lang="en-US" sz="1200" i="1" dirty="0">
                <a:latin typeface="+mn-lt"/>
              </a:rPr>
              <a:t>current</a:t>
            </a:r>
            <a:r>
              <a:rPr lang="en-US" sz="1200" dirty="0">
                <a:latin typeface="+mn-lt"/>
              </a:rPr>
              <a:t> profitability per share. Therefore, one way to think about the PE ratio is that the ratio represents investors’ expectations of earnings growth. </a:t>
            </a:r>
          </a:p>
          <a:p>
            <a:endParaRPr lang="en-US" sz="1200" dirty="0">
              <a:latin typeface="+mn-lt"/>
            </a:endParaRPr>
          </a:p>
          <a:p>
            <a:r>
              <a:rPr lang="en-US" sz="1200" dirty="0">
                <a:latin typeface="+mn-lt"/>
              </a:rPr>
              <a:t>This illustration presents the PE ratios for VF and Nike.</a:t>
            </a:r>
          </a:p>
          <a:p>
            <a:endParaRPr lang="en-US" sz="1200" dirty="0">
              <a:latin typeface="+mn-lt"/>
            </a:endParaRPr>
          </a:p>
          <a:p>
            <a:pPr algn="just"/>
            <a:r>
              <a:rPr lang="en-US" sz="1200" b="0" i="0" u="none" strike="noStrike" baseline="0" dirty="0">
                <a:solidFill>
                  <a:srgbClr val="000000"/>
                </a:solidFill>
                <a:latin typeface="+mn-lt"/>
              </a:rPr>
              <a:t>At its 2020 year end, VF’s closing stock price was $54.08, and the company reported earnings per share for 2020 of $1.59. This represents a PE ratio of 34.0. The stock price is trading at 34 times earnings. In contrast, the PE ratio for Nike is 60.5. In recent years, PE ratio averages were somewhere between 20 and 25. Both companies have high ratios, especially Nike. Nike had a decline in earnings per share in 2020 due to the impact of COVID-19 on its business. The market appears to view these lower earnings as temporary and for Nike’s longer-term earnings to be much higher. </a:t>
            </a:r>
          </a:p>
          <a:p>
            <a:pPr algn="just"/>
            <a:endParaRPr lang="en-US" sz="1200" b="0" i="0" u="none" strike="noStrike" baseline="0" dirty="0">
              <a:solidFill>
                <a:srgbClr val="000000"/>
              </a:solidFill>
              <a:latin typeface="+mn-lt"/>
            </a:endParaRPr>
          </a:p>
          <a:p>
            <a:pPr algn="just"/>
            <a:r>
              <a:rPr lang="en-US" sz="1200" b="0" i="0" u="none" strike="noStrike" baseline="0" dirty="0">
                <a:solidFill>
                  <a:srgbClr val="000000"/>
                </a:solidFill>
                <a:latin typeface="+mn-lt"/>
              </a:rPr>
              <a:t>As we discussed in Chapter 10, investors pursue two basic types of stock investments: growth stocks and value stocks. </a:t>
            </a:r>
            <a:r>
              <a:rPr lang="en-US" sz="1200" b="1" i="0" u="none" strike="noStrike" baseline="0" dirty="0">
                <a:solidFill>
                  <a:srgbClr val="000000"/>
                </a:solidFill>
                <a:latin typeface="+mn-lt"/>
              </a:rPr>
              <a:t>Growth stocks </a:t>
            </a:r>
            <a:r>
              <a:rPr lang="en-US" sz="1200" b="0" i="0" u="none" strike="noStrike" baseline="0" dirty="0">
                <a:solidFill>
                  <a:srgbClr val="000000"/>
                </a:solidFill>
                <a:latin typeface="+mn-lt"/>
              </a:rPr>
              <a:t>have high expectations of future earnings growth and, therefore, usually trade at higher PE ratios. Growth stocks are said to be great stocks at a good price. </a:t>
            </a:r>
            <a:r>
              <a:rPr lang="en-US" sz="1200" b="1" i="0" u="none" strike="noStrike" baseline="0" dirty="0">
                <a:solidFill>
                  <a:srgbClr val="000000"/>
                </a:solidFill>
                <a:latin typeface="+mn-lt"/>
              </a:rPr>
              <a:t>Value stocks </a:t>
            </a:r>
            <a:r>
              <a:rPr lang="en-US" sz="1200" b="0" i="0" u="none" strike="noStrike" baseline="0" dirty="0">
                <a:solidFill>
                  <a:srgbClr val="000000"/>
                </a:solidFill>
                <a:latin typeface="+mn-lt"/>
              </a:rPr>
              <a:t>have lower share prices in relationship to their fundamental ratios and therefore trade at lower (bargain) PE ratios. Value stocks are said to be good stocks at a great price. Some investors take the strategy of picking the stocks with the best future potential (growth stocks); other investors shop for the best bargains (value stocks). Most investors take a combined approach, searching for stocks based on both future potential and current stock price. </a:t>
            </a:r>
            <a:endParaRPr lang="en-US" sz="1200" dirty="0">
              <a:latin typeface="+mn-lt"/>
            </a:endParaRPr>
          </a:p>
        </p:txBody>
      </p:sp>
      <p:sp>
        <p:nvSpPr>
          <p:cNvPr id="4" name="Slide Number Placeholder 3"/>
          <p:cNvSpPr>
            <a:spLocks noGrp="1"/>
          </p:cNvSpPr>
          <p:nvPr>
            <p:ph type="sldNum" sz="quarter" idx="10"/>
          </p:nvPr>
        </p:nvSpPr>
        <p:spPr/>
        <p:txBody>
          <a:bodyPr/>
          <a:lstStyle/>
          <a:p>
            <a:fld id="{C43689D5-1779-4DA8-9158-22D5E6BDFF44}" type="slidenum">
              <a:rPr lang="en-US" smtClean="0"/>
              <a:pPr/>
              <a:t>42</a:t>
            </a:fld>
            <a:endParaRPr lang="en-US" dirty="0"/>
          </a:p>
        </p:txBody>
      </p:sp>
    </p:spTree>
    <p:extLst>
      <p:ext uri="{BB962C8B-B14F-4D97-AF65-F5344CB8AC3E}">
        <p14:creationId xmlns:p14="http://schemas.microsoft.com/office/powerpoint/2010/main" val="27974681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0960688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2782155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2782155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2782155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Investors are interested in whether earnings will remain strong and in the quality of those earnings. We examine those topics i</a:t>
            </a:r>
            <a:r>
              <a:rPr lang="en-US" dirty="0"/>
              <a:t>n this</a:t>
            </a:r>
            <a:r>
              <a:rPr lang="en-US" baseline="0" dirty="0"/>
              <a:t> section.</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47</a:t>
            </a:fld>
            <a:endParaRPr lang="en-US" dirty="0"/>
          </a:p>
        </p:txBody>
      </p:sp>
    </p:spTree>
    <p:extLst>
      <p:ext uri="{BB962C8B-B14F-4D97-AF65-F5344CB8AC3E}">
        <p14:creationId xmlns:p14="http://schemas.microsoft.com/office/powerpoint/2010/main" val="21292283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0732963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predictions of future earnings, investors look for current earnings that will continue or persist into future years. Some items that are part of net income in the current year are not expected to persist. We refer to these as </a:t>
            </a:r>
            <a:r>
              <a:rPr lang="en-US" i="1" dirty="0"/>
              <a:t>one-time income items</a:t>
            </a:r>
            <a:r>
              <a:rPr lang="en-US" dirty="0"/>
              <a:t>. Discontinued Operations, discussed on the next slide, is a prime example.</a:t>
            </a:r>
          </a:p>
        </p:txBody>
      </p:sp>
      <p:sp>
        <p:nvSpPr>
          <p:cNvPr id="4" name="Slide Number Placeholder 3"/>
          <p:cNvSpPr>
            <a:spLocks noGrp="1"/>
          </p:cNvSpPr>
          <p:nvPr>
            <p:ph type="sldNum" sz="quarter" idx="10"/>
          </p:nvPr>
        </p:nvSpPr>
        <p:spPr/>
        <p:txBody>
          <a:bodyPr/>
          <a:lstStyle/>
          <a:p>
            <a:fld id="{C43689D5-1779-4DA8-9158-22D5E6BDFF44}" type="slidenum">
              <a:rPr lang="en-US" smtClean="0"/>
              <a:pPr/>
              <a:t>49</a:t>
            </a:fld>
            <a:endParaRPr lang="en-US" dirty="0"/>
          </a:p>
        </p:txBody>
      </p:sp>
    </p:spTree>
    <p:extLst>
      <p:ext uri="{BB962C8B-B14F-4D97-AF65-F5344CB8AC3E}">
        <p14:creationId xmlns:p14="http://schemas.microsoft.com/office/powerpoint/2010/main" val="126722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a:solidFill>
                  <a:schemeClr val="tx1"/>
                </a:solidFill>
                <a:latin typeface="+mn-lt"/>
                <a:ea typeface="+mn-ea"/>
                <a:cs typeface="+mn-cs"/>
              </a:rPr>
              <a:t>In performing </a:t>
            </a:r>
            <a:r>
              <a:rPr lang="en-IN" sz="1200" b="1" i="0" u="none" strike="noStrike" kern="1200" baseline="0" dirty="0">
                <a:solidFill>
                  <a:schemeClr val="tx1"/>
                </a:solidFill>
                <a:latin typeface="+mn-lt"/>
                <a:ea typeface="+mn-ea"/>
                <a:cs typeface="+mn-cs"/>
              </a:rPr>
              <a:t>vertical analysis</a:t>
            </a:r>
            <a:r>
              <a:rPr lang="en-IN" sz="1200" b="0" i="0" u="none" strike="noStrike" kern="1200" baseline="0" dirty="0">
                <a:solidFill>
                  <a:schemeClr val="tx1"/>
                </a:solidFill>
                <a:latin typeface="+mn-lt"/>
                <a:ea typeface="+mn-ea"/>
                <a:cs typeface="+mn-cs"/>
              </a:rPr>
              <a:t>, we express each item in a financial statement as a percentage of the same base amount measured in the same period. </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For instance, we can express each line item in an income statement as a percentage of sales. </a:t>
            </a: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In a balance sheet, we can express each item as a percentage of total assets. </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5</a:t>
            </a:fld>
            <a:endParaRPr lang="en-US" dirty="0"/>
          </a:p>
        </p:txBody>
      </p:sp>
    </p:spTree>
    <p:extLst>
      <p:ext uri="{BB962C8B-B14F-4D97-AF65-F5344CB8AC3E}">
        <p14:creationId xmlns:p14="http://schemas.microsoft.com/office/powerpoint/2010/main" val="11597616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i="0" dirty="0"/>
              <a:t>discontinued operation</a:t>
            </a:r>
            <a:r>
              <a:rPr lang="en-US" b="1" dirty="0"/>
              <a:t> </a:t>
            </a:r>
            <a:r>
              <a:rPr lang="en-US" dirty="0"/>
              <a:t>is a business, or a component of a business, that the organization has already discontinued or plans to discontinue. </a:t>
            </a:r>
          </a:p>
          <a:p>
            <a:endParaRPr lang="en-US" b="1" dirty="0"/>
          </a:p>
          <a:p>
            <a:r>
              <a:rPr lang="en-US" b="1" dirty="0"/>
              <a:t>Income from discontinued operations in the current year is reported separately from income on continuing operations.</a:t>
            </a:r>
            <a:r>
              <a:rPr lang="en-US" dirty="0"/>
              <a:t> This allows investors the opportunity to exclude discontinued operations in their estimate of income that will persist into future years.</a:t>
            </a:r>
          </a:p>
          <a:p>
            <a:endParaRPr lang="en-US" dirty="0"/>
          </a:p>
          <a:p>
            <a:r>
              <a:rPr lang="en-US" dirty="0"/>
              <a:t>Only disposals of businesses representing </a:t>
            </a:r>
            <a:r>
              <a:rPr lang="en-US" i="0" dirty="0"/>
              <a:t>strategic shifts that have a major effect on an organization’s operations and financial results are reported in discontinued operations. Examples include a disposal of a major geographical area, a major line of business, or a major investment in which the company has significant influence.</a:t>
            </a:r>
          </a:p>
          <a:p>
            <a:endParaRPr lang="en-US" dirty="0"/>
          </a:p>
          <a:p>
            <a:r>
              <a:rPr lang="en-US" dirty="0"/>
              <a:t>As an example, let’s consider Federer Sports Apparel, which has two business activities: a very profitable line of tennis apparel and a less profitable line of tennis shoes. Let’s say that during 2024, the company decides to sell the tennis shoe business to a competitor. The tennis shoe business has income for the year, including a gain on disposal of its assets, of $1.5 million. We report the income from the discontinued segment “net of tax.” This means the $1.5 million income (before tax), less $500,000 in related taxes, is reported in the income statement as $1 million of income from discontinued operations. </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50</a:t>
            </a:fld>
            <a:endParaRPr lang="en-US" dirty="0"/>
          </a:p>
        </p:txBody>
      </p:sp>
    </p:spTree>
    <p:extLst>
      <p:ext uri="{BB962C8B-B14F-4D97-AF65-F5344CB8AC3E}">
        <p14:creationId xmlns:p14="http://schemas.microsoft.com/office/powerpoint/2010/main" val="5376758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let’s consider Federer Sports Apparel, which has two business activities: a very profitable line of tennis apparel and a less profitable line of tennis shoes. Let’s say that during 2024, the company decides to sell the tennis shoe business to a competitor.</a:t>
            </a:r>
          </a:p>
          <a:p>
            <a:r>
              <a:rPr lang="en-US" dirty="0"/>
              <a:t>The tennis shoe business has income for the year, including a gain on disposal of its assets, of $1.5 million. We report the income from the discontinued segment “net of tax.” This means the $1.5 million income (before tax), less $500,000 in related taxes, is reported in the income statement as $1 million of income from discontinued operations.</a:t>
            </a:r>
          </a:p>
          <a:p>
            <a:endParaRPr lang="en-US" dirty="0"/>
          </a:p>
          <a:p>
            <a:r>
              <a:rPr lang="en-US" dirty="0"/>
              <a:t>This illustration shows the income statement presentation of discontinued operations for Federer Sports Apparel.</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With discontinued operations reported separately in the income statement, investors can clearly see the reported net income, </a:t>
            </a:r>
            <a:r>
              <a:rPr lang="en-US" sz="1200" i="1" kern="1200" dirty="0">
                <a:solidFill>
                  <a:schemeClr val="tx1"/>
                </a:solidFill>
                <a:latin typeface="+mn-lt"/>
                <a:ea typeface="+mn-ea"/>
                <a:cs typeface="+mn-cs"/>
              </a:rPr>
              <a:t>excluding</a:t>
            </a:r>
            <a:r>
              <a:rPr lang="en-US" sz="1200" kern="1200" dirty="0">
                <a:solidFill>
                  <a:schemeClr val="tx1"/>
                </a:solidFill>
                <a:latin typeface="+mn-lt"/>
                <a:ea typeface="+mn-ea"/>
                <a:cs typeface="+mn-cs"/>
              </a:rPr>
              <a:t> the effects of the discontinued tennis shoe segment, $4.0 million in this situation. Investors then can use the income from continuing operations, $4.0 million, to estimate income that persists into future periods.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51</a:t>
            </a:fld>
            <a:endParaRPr lang="en-US" dirty="0"/>
          </a:p>
        </p:txBody>
      </p:sp>
    </p:spTree>
    <p:extLst>
      <p:ext uri="{BB962C8B-B14F-4D97-AF65-F5344CB8AC3E}">
        <p14:creationId xmlns:p14="http://schemas.microsoft.com/office/powerpoint/2010/main" val="31629151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just discussed, the income related to the sale or disposal of a significant component of a company’s operations is reported separately as discontinued operations. What if instead a company sells assets that are not classified as discontinued operations? </a:t>
            </a:r>
          </a:p>
          <a:p>
            <a:endParaRPr lang="en-US" dirty="0"/>
          </a:p>
          <a:p>
            <a:r>
              <a:rPr lang="en-US" dirty="0"/>
              <a:t>For example, suppose Federer Sports Apparel decides to sell the land, building, and equipment of a single store (rather than sell the entire tennis shoe division). The income from that store and any gain or loss on the sale of those assets would be reported as part of continuing operations, even though they are not expected to recur.</a:t>
            </a:r>
          </a:p>
          <a:p>
            <a:endParaRPr lang="en-US" dirty="0"/>
          </a:p>
          <a:p>
            <a:r>
              <a:rPr lang="en-US" dirty="0"/>
              <a:t>There are many other revenue and expense activities that are not expected to recur. However, no matter how unusual or infrequent these activities are, they are not allowed to be reported as part of discontinued operations. They must be reported as part of continuing operations. </a:t>
            </a:r>
          </a:p>
          <a:p>
            <a:endParaRPr lang="en-US" dirty="0"/>
          </a:p>
          <a:p>
            <a:r>
              <a:rPr lang="en-US" dirty="0"/>
              <a:t>This illustration lists several common examples.</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2996633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2782155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54</a:t>
            </a:fld>
            <a:endParaRPr lang="en-US" dirty="0"/>
          </a:p>
        </p:txBody>
      </p:sp>
    </p:spTree>
    <p:extLst>
      <p:ext uri="{BB962C8B-B14F-4D97-AF65-F5344CB8AC3E}">
        <p14:creationId xmlns:p14="http://schemas.microsoft.com/office/powerpoint/2010/main" val="41860691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Quality of earnings </a:t>
            </a:r>
            <a:r>
              <a:rPr lang="en-US" dirty="0"/>
              <a:t>refers to the ability of reported earnings to reflect the company’s true earnings, as well as the usefulness of reported earnings to predict future earnings.</a:t>
            </a:r>
          </a:p>
          <a:p>
            <a:endParaRPr lang="en-US" dirty="0"/>
          </a:p>
          <a:p>
            <a:r>
              <a:rPr lang="en-US" dirty="0"/>
              <a:t>To illustrate the concept, we continue our example of Federer Sports Apparel on the next slide.</a:t>
            </a:r>
          </a:p>
        </p:txBody>
      </p:sp>
      <p:sp>
        <p:nvSpPr>
          <p:cNvPr id="4" name="Slide Number Placeholder 3"/>
          <p:cNvSpPr>
            <a:spLocks noGrp="1"/>
          </p:cNvSpPr>
          <p:nvPr>
            <p:ph type="sldNum" sz="quarter" idx="10"/>
          </p:nvPr>
        </p:nvSpPr>
        <p:spPr/>
        <p:txBody>
          <a:bodyPr/>
          <a:lstStyle/>
          <a:p>
            <a:fld id="{C43689D5-1779-4DA8-9158-22D5E6BDFF44}" type="slidenum">
              <a:rPr lang="en-US" smtClean="0"/>
              <a:pPr/>
              <a:t>55</a:t>
            </a:fld>
            <a:endParaRPr lang="en-US" dirty="0"/>
          </a:p>
        </p:txBody>
      </p:sp>
    </p:spTree>
    <p:extLst>
      <p:ext uri="{BB962C8B-B14F-4D97-AF65-F5344CB8AC3E}">
        <p14:creationId xmlns:p14="http://schemas.microsoft.com/office/powerpoint/2010/main" val="16332218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Let’s move one year forward to 2025 for our example company, Federer Sports Apparel. Mr. Nadal, as chief financial officer (CFO), is responsible for all the accounting, finance, and MIS operations of the business. He has developed a reputation for his conservative, yet powerful management style.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illustration (continued on the next slide) presents the preliminary financial statements for 2025, prepared under the supervision of Mr. Nadal.</a:t>
            </a:r>
          </a:p>
        </p:txBody>
      </p:sp>
      <p:sp>
        <p:nvSpPr>
          <p:cNvPr id="4" name="Slide Number Placeholder 3"/>
          <p:cNvSpPr>
            <a:spLocks noGrp="1"/>
          </p:cNvSpPr>
          <p:nvPr>
            <p:ph type="sldNum" sz="quarter" idx="10"/>
          </p:nvPr>
        </p:nvSpPr>
        <p:spPr/>
        <p:txBody>
          <a:bodyPr/>
          <a:lstStyle/>
          <a:p>
            <a:fld id="{C43689D5-1779-4DA8-9158-22D5E6BDFF44}" type="slidenum">
              <a:rPr lang="en-US" smtClean="0"/>
              <a:pPr/>
              <a:t>56</a:t>
            </a:fld>
            <a:endParaRPr lang="en-US" dirty="0"/>
          </a:p>
        </p:txBody>
      </p:sp>
    </p:spTree>
    <p:extLst>
      <p:ext uri="{BB962C8B-B14F-4D97-AF65-F5344CB8AC3E}">
        <p14:creationId xmlns:p14="http://schemas.microsoft.com/office/powerpoint/2010/main" val="36601036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shows Federer’s statement of cash flows</a:t>
            </a:r>
            <a:r>
              <a:rPr lang="en-US" baseline="0" dirty="0"/>
              <a:t>.</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57</a:t>
            </a:fld>
            <a:endParaRPr lang="en-US" dirty="0"/>
          </a:p>
        </p:txBody>
      </p:sp>
    </p:spTree>
    <p:extLst>
      <p:ext uri="{BB962C8B-B14F-4D97-AF65-F5344CB8AC3E}">
        <p14:creationId xmlns:p14="http://schemas.microsoft.com/office/powerpoint/2010/main" val="41160636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the preliminary financial statements for 2025, Mr. Nadal retires, and the company hires a new CFO, Mr. Djokovic. In contrast to Mr. Nadal, Mr. Djokovic has a more aggressive, quick-hitting management style. Mr. Djokovic has made it clear that he is now in charge and changes will be made.</a:t>
            </a:r>
          </a:p>
          <a:p>
            <a:endParaRPr lang="en-US" dirty="0"/>
          </a:p>
          <a:p>
            <a:r>
              <a:rPr lang="en-US" dirty="0"/>
              <a:t>This illustration outlines four accounting changes Mr. Djokovic proposes. They are based on accounting topics we discussed in Chapters 5, 6, 7, and 8.</a:t>
            </a:r>
          </a:p>
          <a:p>
            <a:endParaRPr lang="en-US" b="1" dirty="0"/>
          </a:p>
          <a:p>
            <a:r>
              <a:rPr lang="en-US" b="1" dirty="0"/>
              <a:t>Mr. Djokovic’s Proposed Changes</a:t>
            </a:r>
          </a:p>
          <a:p>
            <a:r>
              <a:rPr lang="en-US" b="1" dirty="0"/>
              <a:t>Estimate of bad debts.</a:t>
            </a:r>
            <a:r>
              <a:rPr lang="en-US" dirty="0"/>
              <a:t> At the end of 2025, Mr. Nadal estimated that future bad debts will be 6% to 10% of current accounts receivable. He decided to play it safe and recorded an allowance equal to 10% of accounts receivable, or $150,000. Mr. Djokovic proposes changing the estimate to be 6% of accounts receivable, or $90,000. This change would increase net accounts receivable and decrease bad debt expense by $60,000.</a:t>
            </a:r>
          </a:p>
          <a:p>
            <a:endParaRPr lang="en-US" dirty="0"/>
          </a:p>
          <a:p>
            <a:r>
              <a:rPr lang="en-US" b="1" dirty="0"/>
              <a:t>Write-down of inventory.</a:t>
            </a:r>
            <a:r>
              <a:rPr lang="en-US" dirty="0"/>
              <a:t> Mr. Nadal recorded a $200,000 write-down of inventory as follows:</a:t>
            </a:r>
          </a:p>
          <a:p>
            <a:endParaRPr lang="en-US" dirty="0"/>
          </a:p>
          <a:p>
            <a:r>
              <a:rPr lang="en-US" u="sng" dirty="0"/>
              <a:t>December 31, 2025 </a:t>
            </a:r>
            <a:r>
              <a:rPr lang="en-US" dirty="0"/>
              <a:t>			</a:t>
            </a:r>
            <a:r>
              <a:rPr lang="en-US" u="sng" dirty="0"/>
              <a:t>Debit</a:t>
            </a:r>
            <a:r>
              <a:rPr lang="en-US" dirty="0"/>
              <a:t> 		</a:t>
            </a:r>
            <a:r>
              <a:rPr lang="en-US" u="sng" dirty="0"/>
              <a:t>Credit</a:t>
            </a:r>
            <a:r>
              <a:rPr lang="en-US" dirty="0"/>
              <a:t> 					</a:t>
            </a:r>
          </a:p>
          <a:p>
            <a:r>
              <a:rPr lang="en-US" b="1" dirty="0"/>
              <a:t>Cost of Goods Sold</a:t>
            </a:r>
            <a:r>
              <a:rPr lang="en-US" dirty="0"/>
              <a:t>		          </a:t>
            </a:r>
            <a:r>
              <a:rPr lang="en-US" b="1" dirty="0"/>
              <a:t>200,000</a:t>
            </a:r>
            <a:r>
              <a:rPr lang="en-US" dirty="0"/>
              <a:t> 			        </a:t>
            </a:r>
          </a:p>
          <a:p>
            <a:r>
              <a:rPr lang="en-US" dirty="0"/>
              <a:t>	       </a:t>
            </a:r>
            <a:r>
              <a:rPr lang="en-US" b="1" dirty="0"/>
              <a:t>Inventory					200,000</a:t>
            </a:r>
          </a:p>
          <a:p>
            <a:br>
              <a:rPr lang="en-US" dirty="0"/>
            </a:br>
            <a:r>
              <a:rPr lang="en-US" i="1" dirty="0"/>
              <a:t>(Write-down inventory)</a:t>
            </a:r>
            <a:r>
              <a:rPr lang="en-US" dirty="0"/>
              <a:t> </a:t>
            </a:r>
          </a:p>
          <a:p>
            <a:br>
              <a:rPr lang="en-US" dirty="0"/>
            </a:br>
            <a:r>
              <a:rPr lang="en-US" dirty="0"/>
              <a:t>Mr. Djokovic insists the write-down was not necessary because the decline in inventory value was only temporary. Therefore, he proposes eliminating this entry, which would increase inventory and decrease loss on inventory write-down by $200,000.</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7278442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Change in depreciation estimate.</a:t>
            </a:r>
            <a:r>
              <a:rPr lang="en-US" dirty="0"/>
              <a:t> For the building purchased for $11 million at the beginning of 2024, Mr. Nadal recorded depreciation expense of $1 million in 2024 and 2025, using the straight-line method over 10 years with an estimated salvage value of $1 million. Beginning in 2025, Mr. Djokovic proposes calculating depreciation over a total of 20 years instead of 10 and using an estimated salvage value of $500,000. That change decreases accumulated depreciation and depreciation expense in 2025 by $500,000.</a:t>
            </a:r>
          </a:p>
          <a:p>
            <a:endParaRPr lang="en-US" dirty="0"/>
          </a:p>
          <a:p>
            <a:r>
              <a:rPr lang="en-US" b="1" dirty="0"/>
              <a:t>Loss contingency.</a:t>
            </a:r>
            <a:r>
              <a:rPr lang="en-US" dirty="0"/>
              <a:t> At the end of 2025, the company’s lawyer advised Mr. Nadal that there was a 70% chance of losing a litigation suit of $1,500,000 filed against the company. Mr. Nadal recorded the possible loss as follows:</a:t>
            </a:r>
          </a:p>
          <a:p>
            <a:endParaRPr lang="en-US" dirty="0"/>
          </a:p>
          <a:p>
            <a:r>
              <a:rPr lang="en-US" u="sng" dirty="0"/>
              <a:t>December 31, 2025 </a:t>
            </a:r>
            <a:r>
              <a:rPr lang="en-US" dirty="0"/>
              <a:t>			</a:t>
            </a:r>
            <a:r>
              <a:rPr lang="en-US" u="sng" dirty="0"/>
              <a:t>Debit</a:t>
            </a:r>
            <a:r>
              <a:rPr lang="en-US" dirty="0"/>
              <a:t> 			</a:t>
            </a:r>
            <a:r>
              <a:rPr lang="en-US" u="sng" dirty="0"/>
              <a:t>Credit </a:t>
            </a:r>
          </a:p>
          <a:p>
            <a:r>
              <a:rPr lang="en-US" b="1" dirty="0"/>
              <a:t>	Loss</a:t>
            </a:r>
            <a:r>
              <a:rPr lang="en-US" dirty="0"/>
              <a:t> 				</a:t>
            </a:r>
            <a:r>
              <a:rPr lang="en-US" b="1" dirty="0"/>
              <a:t>1,500,000</a:t>
            </a:r>
            <a:r>
              <a:rPr lang="en-US" dirty="0"/>
              <a:t> </a:t>
            </a:r>
          </a:p>
          <a:p>
            <a:r>
              <a:rPr lang="en-US" b="1" dirty="0"/>
              <a:t>		Contingent Liability				1,500,000</a:t>
            </a:r>
            <a:r>
              <a:rPr lang="en-US" dirty="0"/>
              <a:t> </a:t>
            </a:r>
          </a:p>
          <a:p>
            <a:endParaRPr lang="en-US" i="1" dirty="0"/>
          </a:p>
          <a:p>
            <a:r>
              <a:rPr lang="en-US" i="1" dirty="0"/>
              <a:t>(Record litigation against the company)</a:t>
            </a:r>
            <a:br>
              <a:rPr lang="en-US" dirty="0"/>
            </a:br>
            <a:br>
              <a:rPr lang="en-US" dirty="0"/>
            </a:br>
            <a:r>
              <a:rPr lang="en-US" dirty="0"/>
              <a:t>Mr. Djokovic argues that the likelihood of losing the litigation is reasonably possible, but not probable. Therefore, he proposes removing the litigation entry from the accounting records. The change would remove the loss and decrease liabilities by $1,500,000.</a:t>
            </a:r>
          </a:p>
          <a:p>
            <a:endParaRPr lang="en-US" dirty="0"/>
          </a:p>
          <a:p>
            <a:r>
              <a:rPr lang="en-US" dirty="0"/>
              <a:t>How will the proposed accounting changes affect net income? Let’s continue to the next slide for that answer.</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274305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illustration </a:t>
            </a:r>
            <a:r>
              <a:rPr lang="en-US" sz="1200" kern="1200" dirty="0">
                <a:solidFill>
                  <a:schemeClr val="tx1"/>
                </a:solidFill>
                <a:latin typeface="+mn-lt"/>
                <a:ea typeface="+mn-ea"/>
                <a:cs typeface="+mn-cs"/>
              </a:rPr>
              <a:t>provides common-size income statements for VF and Nike. </a:t>
            </a:r>
          </a:p>
          <a:p>
            <a:pPr algn="just"/>
            <a:endParaRPr lang="en-US" sz="1200" kern="1200" dirty="0">
              <a:solidFill>
                <a:schemeClr val="tx1"/>
              </a:solidFill>
              <a:latin typeface="+mn-lt"/>
              <a:ea typeface="+mn-ea"/>
              <a:cs typeface="+mn-cs"/>
            </a:endParaRPr>
          </a:p>
          <a:p>
            <a:pPr algn="just"/>
            <a:r>
              <a:rPr lang="en-US" sz="1200" kern="1200" dirty="0">
                <a:solidFill>
                  <a:schemeClr val="tx1"/>
                </a:solidFill>
                <a:latin typeface="+mn-lt"/>
                <a:ea typeface="+mn-ea"/>
                <a:cs typeface="+mn-cs"/>
              </a:rPr>
              <a:t>Notice that the two companies end their fiscal years on different dates. VF’s year-end is March 31 while Nike’s is May 31. Even though the year-ends do not exactly match, we can still make meaningful comparisons between the two companies. </a:t>
            </a:r>
          </a:p>
          <a:p>
            <a:pPr algn="just"/>
            <a:endParaRPr lang="en-US" sz="1200" kern="1200" dirty="0">
              <a:solidFill>
                <a:schemeClr val="tx1"/>
              </a:solidFill>
              <a:latin typeface="+mn-lt"/>
              <a:ea typeface="+mn-ea"/>
              <a:cs typeface="+mn-cs"/>
            </a:endParaRPr>
          </a:p>
          <a:p>
            <a:pPr algn="just"/>
            <a:r>
              <a:rPr lang="en-US" sz="1200" kern="1200" dirty="0">
                <a:solidFill>
                  <a:schemeClr val="tx1"/>
                </a:solidFill>
                <a:latin typeface="+mn-lt"/>
                <a:ea typeface="+mn-ea"/>
                <a:cs typeface="+mn-cs"/>
              </a:rPr>
              <a:t>What do we learn from this comparison? Nike reports much higher net income. Does this mean Nike’s operations are much more profitable than VF’s? Not necessarily. Nike is a much larger company, reporting sales of almost four times that of VF. Because of its greater size, we expect Nike to report a greater amount of net income. To better compare the performance of the two companies, we use vertical analysis to express each income statement item as a percentage of sales. </a:t>
            </a:r>
          </a:p>
          <a:p>
            <a:pPr algn="just"/>
            <a:endParaRPr lang="en-US" sz="1200" kern="1200" dirty="0">
              <a:solidFill>
                <a:schemeClr val="tx1"/>
              </a:solidFill>
              <a:latin typeface="+mn-lt"/>
              <a:ea typeface="+mn-ea"/>
              <a:cs typeface="+mn-cs"/>
            </a:endParaRPr>
          </a:p>
          <a:p>
            <a:pPr algn="just"/>
            <a:r>
              <a:rPr lang="en-US" sz="1200" kern="1200" dirty="0">
                <a:solidFill>
                  <a:schemeClr val="tx1"/>
                </a:solidFill>
                <a:latin typeface="+mn-lt"/>
                <a:ea typeface="+mn-ea"/>
                <a:cs typeface="+mn-cs"/>
              </a:rPr>
              <a:t>VF’s gross profit equals 55.3% of sales ($5,798 ÷ $10,489) compared to Nike’s 43.4%. This means that VF earns a higher gross profit for each dollar of sales, consistent with its business strategy of focusing on high-quality performance apparel. However, VF’s higher gross profit is offset by its proportionately higher operating expenses, 46.4% of sales compared to 35.1% for Nike. The net result is that operating income, as a percentage of sales, is about the same for the two companies. Finally, Nike’s net income, as a percentage of sales, slightly exceeds VF’s.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6</a:t>
            </a:fld>
            <a:endParaRPr lang="en-US" dirty="0"/>
          </a:p>
        </p:txBody>
      </p:sp>
    </p:spTree>
    <p:extLst>
      <p:ext uri="{BB962C8B-B14F-4D97-AF65-F5344CB8AC3E}">
        <p14:creationId xmlns:p14="http://schemas.microsoft.com/office/powerpoint/2010/main" val="24310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presents the preliminary income statement prepared by Mr. Nadal, the effect of the accounting changes, and the updated income statement prepared by Mr. Djokovic.</a:t>
            </a:r>
          </a:p>
          <a:p>
            <a:endParaRPr lang="en-US" sz="1200" b="0" i="0" u="none" strike="noStrike" kern="1200" baseline="0" dirty="0">
              <a:solidFill>
                <a:schemeClr val="tx1"/>
              </a:solidFill>
              <a:latin typeface="+mn-lt"/>
              <a:ea typeface="+mn-ea"/>
              <a:cs typeface="+mn-cs"/>
            </a:endParaRPr>
          </a:p>
          <a:p>
            <a:r>
              <a:rPr lang="en-US" dirty="0"/>
              <a:t>The four proposed accounting changes cause net income to more than triple, from $850,000 to $3,110,000. Notice that all four changes proposed by Mr. Djokovic increase net income: The reduction in the estimated allowance for uncollectible accounts increases net income $60,000; the elimination of the inventory write-down increases net income $200,000; the reduction in depreciation estimate increases net income $500,000; and the elimination of the contingent litigation liability increases net income $1,500,000. </a:t>
            </a:r>
            <a:r>
              <a:rPr lang="en-US" b="1" dirty="0"/>
              <a:t>Note that income tax expense did not change because all of these changes affect financial income but not taxable income.</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60</a:t>
            </a:fld>
            <a:endParaRPr lang="en-US" dirty="0"/>
          </a:p>
        </p:txBody>
      </p:sp>
    </p:spTree>
    <p:extLst>
      <p:ext uri="{BB962C8B-B14F-4D97-AF65-F5344CB8AC3E}">
        <p14:creationId xmlns:p14="http://schemas.microsoft.com/office/powerpoint/2010/main" val="22778446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positive changes to net income affect</a:t>
            </a:r>
            <a:r>
              <a:rPr lang="en-US" baseline="0" dirty="0"/>
              <a:t> the balance sheet? </a:t>
            </a:r>
          </a:p>
          <a:p>
            <a:endParaRPr lang="en-US" baseline="0" dirty="0"/>
          </a:p>
          <a:p>
            <a:r>
              <a:rPr lang="en-US" dirty="0"/>
              <a:t>This illustration presents the balance sheet prepared by Mr. Nadal, the effect of the four accounting changes, and the updated balance sheet prepared by Mr. Djokovic.</a:t>
            </a:r>
          </a:p>
          <a:p>
            <a:endParaRPr lang="en-US" dirty="0"/>
          </a:p>
          <a:p>
            <a:r>
              <a:rPr lang="en-US" dirty="0"/>
              <a:t>The balance sheet also improves from the proposed adjustments. Total assets increase due to increases in receivables and inventory plus a decrease in accumulated depreciation. Total liabilities decrease due to the elimination of the $1.5 million litigation liability. Stockholders’ equity also goes up, due to the increase in retained earnings caused by the increase in reported net income for the year.</a:t>
            </a:r>
          </a:p>
          <a:p>
            <a:endParaRPr lang="en-US" dirty="0"/>
          </a:p>
          <a:p>
            <a:r>
              <a:rPr lang="en-US" dirty="0"/>
              <a:t>What about the effects of the proposed adjustments on the statement of cash flows?  Let’s look at the next slide.</a:t>
            </a:r>
          </a:p>
        </p:txBody>
      </p:sp>
      <p:sp>
        <p:nvSpPr>
          <p:cNvPr id="4" name="Slide Number Placeholder 3"/>
          <p:cNvSpPr>
            <a:spLocks noGrp="1"/>
          </p:cNvSpPr>
          <p:nvPr>
            <p:ph type="sldNum" sz="quarter" idx="10"/>
          </p:nvPr>
        </p:nvSpPr>
        <p:spPr/>
        <p:txBody>
          <a:bodyPr/>
          <a:lstStyle/>
          <a:p>
            <a:fld id="{C43689D5-1779-4DA8-9158-22D5E6BDFF44}" type="slidenum">
              <a:rPr lang="en-US" smtClean="0"/>
              <a:pPr/>
              <a:t>61</a:t>
            </a:fld>
            <a:endParaRPr lang="en-US" dirty="0"/>
          </a:p>
        </p:txBody>
      </p:sp>
    </p:spTree>
    <p:extLst>
      <p:ext uri="{BB962C8B-B14F-4D97-AF65-F5344CB8AC3E}">
        <p14:creationId xmlns:p14="http://schemas.microsoft.com/office/powerpoint/2010/main" val="38536526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the effects</a:t>
            </a:r>
            <a:r>
              <a:rPr lang="en-US" baseline="0" dirty="0"/>
              <a:t> of the proposed adjustments on the statement of cash flows? </a:t>
            </a:r>
          </a:p>
          <a:p>
            <a:endParaRPr lang="en-US" baseline="0" dirty="0"/>
          </a:p>
          <a:p>
            <a:r>
              <a:rPr lang="en-US" baseline="0" dirty="0"/>
              <a:t>This i</a:t>
            </a:r>
            <a:r>
              <a:rPr lang="en-US" dirty="0"/>
              <a:t>llustration provides the statement of cash flows as revised by Mr. Djokovic.</a:t>
            </a:r>
          </a:p>
          <a:p>
            <a:endParaRPr lang="en-US" dirty="0"/>
          </a:p>
          <a:p>
            <a:r>
              <a:rPr lang="en-US" dirty="0"/>
              <a:t>Interestingly, the proposed changes have </a:t>
            </a:r>
            <a:r>
              <a:rPr lang="en-US" b="1" dirty="0"/>
              <a:t>no effect at all on total operating cash flows or on the overall change in cash.</a:t>
            </a:r>
            <a:r>
              <a:rPr lang="en-US" dirty="0"/>
              <a:t> Net cash flows from operating activities remain at $1,700,000 after the four proposed transactions. The net increase in cash remains at $1,500,000. None of the proposed changes affects the underlying cash flows of the company. </a:t>
            </a:r>
            <a:r>
              <a:rPr lang="en-US" b="1" dirty="0"/>
              <a:t>Rather, each proposed change improves the </a:t>
            </a:r>
            <a:r>
              <a:rPr lang="en-US" b="1" i="1" dirty="0"/>
              <a:t>appearance</a:t>
            </a:r>
            <a:r>
              <a:rPr lang="en-US" b="1" dirty="0"/>
              <a:t> of amounts reported in the income statement and the balance sheet.</a:t>
            </a:r>
            <a:endParaRPr lang="en-US" dirty="0"/>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62</a:t>
            </a:fld>
            <a:endParaRPr lang="en-US" dirty="0"/>
          </a:p>
        </p:txBody>
      </p:sp>
    </p:spTree>
    <p:extLst>
      <p:ext uri="{BB962C8B-B14F-4D97-AF65-F5344CB8AC3E}">
        <p14:creationId xmlns:p14="http://schemas.microsoft.com/office/powerpoint/2010/main" val="36131330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previous example, Mr. Nadal represents conservative accounting practices. Conservative accounting practices are those that result in reporting lower income, lower assets, and higher liabilities. The larger estimation of the allowance for uncollectible accounts, the write-down of overvalued inventory, the use of a shorter useful life for depreciation, and the reporting of a contingent litigation loss are all examples of conservative accounting. In contrast, Mr. Djokovic represents aggressive accounting practices. Aggressive accounting practices result in reporting higher income, higher assets, and lower liabilities. Mr. Djokovic’s lower estimation of the allowance for uncollectible accounts, waiting to report an inventory write-down, choosing a longer useful life for depreciation, and waiting to report a litigation loss all are examples of more aggressive accounting. Being able to distinguish between conservative and aggressive accounting practices is important. </a:t>
            </a:r>
          </a:p>
          <a:p>
            <a:endParaRPr lang="en-US" dirty="0"/>
          </a:p>
          <a:p>
            <a:r>
              <a:rPr lang="en-US" dirty="0"/>
              <a:t>Everyone involved in business, not just accountants, needs to recognize that accounting is not just black and white. There are actually many gray areas in accounting, requiring management judgment in the application of accounting principles.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63</a:t>
            </a:fld>
            <a:endParaRPr lang="en-US" dirty="0"/>
          </a:p>
        </p:txBody>
      </p:sp>
    </p:spTree>
    <p:extLst>
      <p:ext uri="{BB962C8B-B14F-4D97-AF65-F5344CB8AC3E}">
        <p14:creationId xmlns:p14="http://schemas.microsoft.com/office/powerpoint/2010/main" val="36876408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8624442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2782155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532281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u="none" strike="noStrike" baseline="0" dirty="0">
                <a:solidFill>
                  <a:srgbClr val="000000"/>
                </a:solidFill>
                <a:latin typeface="+mn-lt"/>
              </a:rPr>
              <a:t>What can we learn by analyzing the common-size balance sheets? </a:t>
            </a:r>
          </a:p>
          <a:p>
            <a:pPr algn="just"/>
            <a:endParaRPr lang="en-US" sz="1200" b="0" i="0" u="none" strike="noStrike" baseline="0" dirty="0">
              <a:solidFill>
                <a:srgbClr val="000000"/>
              </a:solidFill>
              <a:latin typeface="+mn-lt"/>
            </a:endParaRPr>
          </a:p>
          <a:p>
            <a:pPr algn="just"/>
            <a:r>
              <a:rPr lang="en-US" sz="1200" b="0" i="0" u="none" strike="noStrike" baseline="0" dirty="0">
                <a:solidFill>
                  <a:srgbClr val="000000"/>
                </a:solidFill>
                <a:latin typeface="+mn-lt"/>
              </a:rPr>
              <a:t>Focusing on the asset portion of the balance sheet, we discover that VF has a lower percentage of current assets and property, plant, and equipment, and a higher percentage of intangible assets than does Nike. These differences are consistent with the differences in the companies’ growth strategies. VF is a conglomerate of companies that have been acquired over the years. As we discussed in Chapter 7, acquisitions often result in the recording of Goodwill, and intangible assets. </a:t>
            </a:r>
          </a:p>
          <a:p>
            <a:pPr algn="just"/>
            <a:endParaRPr lang="en-US" sz="1200" b="0" i="0" u="none" strike="noStrike" baseline="0" dirty="0">
              <a:solidFill>
                <a:srgbClr val="000000"/>
              </a:solidFill>
              <a:latin typeface="+mn-lt"/>
            </a:endParaRPr>
          </a:p>
          <a:p>
            <a:pPr algn="just"/>
            <a:r>
              <a:rPr lang="en-US" sz="1200" b="0" i="0" u="none" strike="noStrike" baseline="0" dirty="0">
                <a:solidFill>
                  <a:srgbClr val="000000"/>
                </a:solidFill>
                <a:latin typeface="+mn-lt"/>
              </a:rPr>
              <a:t>Looking at liabilities and stockholders’ equity, we see little difference between the two companies. Later in Part B, we’ll examine the current ratio and acid-test ratio to better understand the companies’ ability to pay current liabilities with current assets. Both companies maintain similar proportions of liabilities and are financed approximately equally by equity and debt, suggesting they have a similar </a:t>
            </a:r>
            <a:r>
              <a:rPr lang="en-US" sz="1200" b="1" i="0" u="none" strike="noStrike" baseline="0" dirty="0">
                <a:solidFill>
                  <a:srgbClr val="000000"/>
                </a:solidFill>
                <a:latin typeface="+mn-lt"/>
              </a:rPr>
              <a:t>capital structure</a:t>
            </a:r>
            <a:r>
              <a:rPr lang="en-US" sz="1200" b="0" i="0" u="none" strike="noStrike" baseline="0" dirty="0">
                <a:solidFill>
                  <a:srgbClr val="000000"/>
                </a:solidFill>
                <a:latin typeface="+mn-lt"/>
              </a:rPr>
              <a:t>, although Nike is slightly more debt-financed.</a:t>
            </a:r>
            <a:endParaRPr lang="en-US" sz="1200" dirty="0">
              <a:latin typeface="+mn-lt"/>
            </a:endParaRPr>
          </a:p>
        </p:txBody>
      </p:sp>
      <p:sp>
        <p:nvSpPr>
          <p:cNvPr id="4" name="Slide Number Placeholder 3"/>
          <p:cNvSpPr>
            <a:spLocks noGrp="1"/>
          </p:cNvSpPr>
          <p:nvPr>
            <p:ph type="sldNum" sz="quarter" idx="10"/>
          </p:nvPr>
        </p:nvSpPr>
        <p:spPr/>
        <p:txBody>
          <a:bodyPr/>
          <a:lstStyle/>
          <a:p>
            <a:fld id="{C43689D5-1779-4DA8-9158-22D5E6BDFF44}" type="slidenum">
              <a:rPr lang="en-US" smtClean="0"/>
              <a:pPr/>
              <a:t>7</a:t>
            </a:fld>
            <a:endParaRPr lang="en-US" dirty="0"/>
          </a:p>
        </p:txBody>
      </p:sp>
    </p:spTree>
    <p:extLst>
      <p:ext uri="{BB962C8B-B14F-4D97-AF65-F5344CB8AC3E}">
        <p14:creationId xmlns:p14="http://schemas.microsoft.com/office/powerpoint/2010/main" val="2463808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649198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526831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ound Same Side Corner Rectangle 6"/>
          <p:cNvSpPr/>
          <p:nvPr userDrawn="1"/>
        </p:nvSpPr>
        <p:spPr>
          <a:xfrm flipV="1">
            <a:off x="215453" y="2675505"/>
            <a:ext cx="4002892" cy="3640212"/>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ound Diagonal Corner Rectangle 7"/>
          <p:cNvSpPr/>
          <p:nvPr userDrawn="1"/>
        </p:nvSpPr>
        <p:spPr>
          <a:xfrm>
            <a:off x="215453" y="192784"/>
            <a:ext cx="8731521" cy="245733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itle 1"/>
          <p:cNvSpPr txBox="1">
            <a:spLocks/>
          </p:cNvSpPr>
          <p:nvPr userDrawn="1"/>
        </p:nvSpPr>
        <p:spPr>
          <a:xfrm>
            <a:off x="-113397" y="1559251"/>
            <a:ext cx="8255256" cy="127501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Myriad Pro"/>
                <a:cs typeface="Myriad Pro"/>
              </a:rPr>
              <a:t>   Financial Accounting      </a:t>
            </a:r>
            <a:r>
              <a:rPr lang="en-US" sz="2000" dirty="0">
                <a:solidFill>
                  <a:schemeClr val="bg1"/>
                </a:solidFill>
                <a:latin typeface="Avenir LT Std 35 Light"/>
                <a:cs typeface="Avenir LT Std 35 Light"/>
              </a:rPr>
              <a:t>Sixth Edition</a:t>
            </a:r>
          </a:p>
        </p:txBody>
      </p:sp>
      <p:sp>
        <p:nvSpPr>
          <p:cNvPr id="13" name="TextBox 12"/>
          <p:cNvSpPr txBox="1"/>
          <p:nvPr/>
        </p:nvSpPr>
        <p:spPr>
          <a:xfrm>
            <a:off x="923984" y="4061414"/>
            <a:ext cx="1304059" cy="369332"/>
          </a:xfrm>
          <a:prstGeom prst="rect">
            <a:avLst/>
          </a:prstGeom>
          <a:noFill/>
        </p:spPr>
        <p:txBody>
          <a:bodyPr wrap="square" rtlCol="0">
            <a:spAutoFit/>
          </a:bodyPr>
          <a:lstStyle/>
          <a:p>
            <a:r>
              <a:rPr lang="en-US" dirty="0">
                <a:solidFill>
                  <a:srgbClr val="336666"/>
                </a:solidFill>
              </a:rPr>
              <a:t>CHAPTER</a:t>
            </a:r>
          </a:p>
        </p:txBody>
      </p:sp>
      <p:sp>
        <p:nvSpPr>
          <p:cNvPr id="14" name="TextBox 13"/>
          <p:cNvSpPr txBox="1"/>
          <p:nvPr userDrawn="1"/>
        </p:nvSpPr>
        <p:spPr>
          <a:xfrm>
            <a:off x="4307892" y="3969081"/>
            <a:ext cx="4779410" cy="461665"/>
          </a:xfrm>
          <a:prstGeom prst="rect">
            <a:avLst/>
          </a:prstGeom>
          <a:noFill/>
        </p:spPr>
        <p:txBody>
          <a:bodyPr wrap="square" rtlCol="0">
            <a:spAutoFit/>
          </a:bodyPr>
          <a:lstStyle/>
          <a:p>
            <a:r>
              <a:rPr lang="en-US" sz="2400" dirty="0">
                <a:solidFill>
                  <a:srgbClr val="336666"/>
                </a:solidFill>
              </a:rPr>
              <a:t>Spiceland  •  Thomas  •  Herrmann</a:t>
            </a:r>
          </a:p>
        </p:txBody>
      </p:sp>
      <p:sp>
        <p:nvSpPr>
          <p:cNvPr id="2" name="Title 1"/>
          <p:cNvSpPr>
            <a:spLocks noGrp="1"/>
          </p:cNvSpPr>
          <p:nvPr userDrawn="1">
            <p:ph type="ctrTitle"/>
          </p:nvPr>
        </p:nvSpPr>
        <p:spPr>
          <a:xfrm>
            <a:off x="631374" y="2657860"/>
            <a:ext cx="3242126" cy="923330"/>
          </a:xfrm>
          <a:prstGeom prst="rect">
            <a:avLst/>
          </a:prstGeom>
        </p:spPr>
        <p:txBody>
          <a:bodyPr wrap="square" lIns="0" tIns="0" rIns="0" bIns="0" anchor="t" anchorCtr="0">
            <a:spAutoFit/>
          </a:bodyPr>
          <a:lstStyle>
            <a:lvl1pPr algn="l">
              <a:defRPr sz="3000">
                <a:solidFill>
                  <a:srgbClr val="1D5F76"/>
                </a:solidFill>
              </a:defRPr>
            </a:lvl1pPr>
          </a:lstStyle>
          <a:p>
            <a:r>
              <a:rPr lang="en-US"/>
              <a:t>Click to edit Master title style</a:t>
            </a:r>
          </a:p>
        </p:txBody>
      </p:sp>
      <p:sp>
        <p:nvSpPr>
          <p:cNvPr id="4" name="Date Placeholder 3"/>
          <p:cNvSpPr>
            <a:spLocks noGrp="1"/>
          </p:cNvSpPr>
          <p:nvPr userDrawn="1">
            <p:ph type="dt" sz="half" idx="10"/>
          </p:nvPr>
        </p:nvSpPr>
        <p:spPr/>
        <p:txBody>
          <a:bodyPr/>
          <a:lstStyle/>
          <a:p>
            <a:fld id="{E636E756-851E-F442-B795-C34F6E5FC268}" type="datetime1">
              <a:t>8/18/2022</a:t>
            </a:fld>
            <a:endParaRPr lang="en-US" dirty="0"/>
          </a:p>
        </p:txBody>
      </p:sp>
      <p:sp>
        <p:nvSpPr>
          <p:cNvPr id="5" name="Footer Placeholder 4"/>
          <p:cNvSpPr>
            <a:spLocks noGrp="1"/>
          </p:cNvSpPr>
          <p:nvPr userDrawn="1">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userDrawn="1">
            <p:ph type="sldNum" sz="quarter" idx="12"/>
          </p:nvPr>
        </p:nvSpPr>
        <p:spPr/>
        <p:txBody>
          <a:bodyPr/>
          <a:lstStyle/>
          <a:p>
            <a:r>
              <a:rPr lang="en-US" dirty="0"/>
              <a:t>12-</a:t>
            </a:r>
            <a:fld id="{8A048DD7-39B4-434B-ACE7-68CA5B147A05}" type="slidenum">
              <a:rPr lang="en-US" smtClean="0"/>
              <a:t>‹#›</a:t>
            </a:fld>
            <a:endParaRPr lang="en-US" dirty="0"/>
          </a:p>
        </p:txBody>
      </p:sp>
    </p:spTree>
    <p:extLst>
      <p:ext uri="{BB962C8B-B14F-4D97-AF65-F5344CB8AC3E}">
        <p14:creationId xmlns:p14="http://schemas.microsoft.com/office/powerpoint/2010/main" val="1596264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8229600" cy="1143000"/>
          </a:xfrm>
          <a:prstGeom prst="rect">
            <a:avLst/>
          </a:prstGeo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809150" y="1291786"/>
            <a:ext cx="8229600" cy="4525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621F91-46DB-244A-B35F-CC096AEA5AF6}" type="datetime1">
              <a:t>8/18/2022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12-</a:t>
            </a:r>
            <a:fld id="{8A048DD7-39B4-434B-ACE7-68CA5B147A05}" type="slidenum">
              <a:rPr lang="en-US" smtClean="0"/>
              <a:t>‹#›</a:t>
            </a:fld>
            <a:endParaRPr lang="en-US" dirty="0"/>
          </a:p>
        </p:txBody>
      </p:sp>
      <p:sp>
        <p:nvSpPr>
          <p:cNvPr id="11" name="Round Same Side Corner Rectangle 10"/>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9088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cept Check">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2731574"/>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1CD48CF-B706-914A-82E5-4E742775471E}" type="datetime1">
              <a:t>8/18/2022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12-</a:t>
            </a:r>
            <a:fld id="{8A048DD7-39B4-434B-ACE7-68CA5B147A05}" type="slidenum">
              <a:rPr lang="en-US" smtClean="0"/>
              <a:t>‹#›</a:t>
            </a:fld>
            <a:endParaRPr lang="en-US" dirty="0"/>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324575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 or ILLUST">
    <p:spTree>
      <p:nvGrpSpPr>
        <p:cNvPr id="1" name=""/>
        <p:cNvGrpSpPr/>
        <p:nvPr/>
      </p:nvGrpSpPr>
      <p:grpSpPr>
        <a:xfrm>
          <a:off x="0" y="0"/>
          <a:ext cx="0" cy="0"/>
          <a:chOff x="0" y="0"/>
          <a:chExt cx="0" cy="0"/>
        </a:xfrm>
      </p:grpSpPr>
      <p:sp>
        <p:nvSpPr>
          <p:cNvPr id="2" name="Title 1"/>
          <p:cNvSpPr>
            <a:spLocks noGrp="1"/>
          </p:cNvSpPr>
          <p:nvPr>
            <p:ph type="title"/>
          </p:nvPr>
        </p:nvSpPr>
        <p:spPr>
          <a:xfrm>
            <a:off x="724628" y="815545"/>
            <a:ext cx="8229600" cy="1143000"/>
          </a:xfrm>
          <a:prstGeom prst="rect">
            <a:avLst/>
          </a:prstGeom>
        </p:spPr>
        <p:txBody>
          <a:bodyPr/>
          <a:lstStyle>
            <a:lvl1pPr>
              <a:defRPr sz="4000"/>
            </a:lvl1pPr>
          </a:lstStyle>
          <a:p>
            <a:r>
              <a:rPr lang="en-US" dirty="0"/>
              <a:t>Click to edit Master title style</a:t>
            </a:r>
          </a:p>
        </p:txBody>
      </p:sp>
      <p:sp>
        <p:nvSpPr>
          <p:cNvPr id="4" name="Date Placeholder 3"/>
          <p:cNvSpPr>
            <a:spLocks noGrp="1"/>
          </p:cNvSpPr>
          <p:nvPr>
            <p:ph type="dt" sz="half" idx="10"/>
          </p:nvPr>
        </p:nvSpPr>
        <p:spPr/>
        <p:txBody>
          <a:bodyPr/>
          <a:lstStyle/>
          <a:p>
            <a:fld id="{F346B99C-54D0-6647-B76F-F7446BAC3CEC}" type="datetime1">
              <a:t>8/18/2022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12-</a:t>
            </a:r>
            <a:fld id="{8A048DD7-39B4-434B-ACE7-68CA5B147A05}" type="slidenum">
              <a:rPr lang="en-US" smtClean="0"/>
              <a:t>‹#›</a:t>
            </a:fld>
            <a:endParaRPr lang="en-US" dirty="0"/>
          </a:p>
        </p:txBody>
      </p:sp>
      <p:sp>
        <p:nvSpPr>
          <p:cNvPr id="8" name="Content Placeholder 7"/>
          <p:cNvSpPr>
            <a:spLocks noGrp="1"/>
          </p:cNvSpPr>
          <p:nvPr>
            <p:ph sz="quarter" idx="13"/>
          </p:nvPr>
        </p:nvSpPr>
        <p:spPr>
          <a:xfrm>
            <a:off x="823495" y="415076"/>
            <a:ext cx="6693061" cy="403234"/>
          </a:xfrm>
          <a:prstGeom prst="rect">
            <a:avLst/>
          </a:prstGeom>
        </p:spPr>
        <p:txBody>
          <a:bodyPr lIns="0" tIns="0" rIns="0" bIns="0">
            <a:noAutofit/>
          </a:bodyPr>
          <a:lstStyle>
            <a:lvl1pPr marL="0" indent="0">
              <a:buFontTx/>
              <a:buNone/>
              <a:defRPr sz="3200" b="0" i="0">
                <a:latin typeface="Avenir LT Std 65 Medium"/>
                <a:cs typeface="Avenir LT Std 65 Medium"/>
              </a:defRPr>
            </a:lvl1pPr>
            <a:lvl2pPr marL="457200" indent="0">
              <a:buFontTx/>
              <a:buNone/>
              <a:defRPr sz="2400" b="0" i="0">
                <a:latin typeface="Avenir LT Std 65 Medium"/>
                <a:cs typeface="Avenir LT Std 65 Medium"/>
              </a:defRPr>
            </a:lvl2pPr>
            <a:lvl3pPr marL="914400" indent="0">
              <a:buFontTx/>
              <a:buNone/>
              <a:defRPr sz="2400" b="0" i="0">
                <a:latin typeface="Avenir LT Std 65 Medium"/>
                <a:cs typeface="Avenir LT Std 65 Medium"/>
              </a:defRPr>
            </a:lvl3pPr>
            <a:lvl4pPr marL="1371600" indent="0">
              <a:buFontTx/>
              <a:buNone/>
              <a:defRPr sz="2400" b="0" i="0">
                <a:latin typeface="Avenir LT Std 65 Medium"/>
                <a:cs typeface="Avenir LT Std 65 Medium"/>
              </a:defRPr>
            </a:lvl4pPr>
            <a:lvl5pPr marL="1828800" indent="0">
              <a:buFontTx/>
              <a:buNone/>
              <a:defRPr sz="2400" b="0" i="0">
                <a:latin typeface="Avenir LT Std 65 Medium"/>
                <a:cs typeface="Avenir LT Std 65 Medium"/>
              </a:defRPr>
            </a:lvl5pPr>
          </a:lstStyle>
          <a:p>
            <a:pPr lvl="0"/>
            <a:r>
              <a:rPr lang="en-US" dirty="0"/>
              <a:t>Click to edit Master text styles</a:t>
            </a:r>
          </a:p>
        </p:txBody>
      </p:sp>
      <p:sp>
        <p:nvSpPr>
          <p:cNvPr id="13" name="Round Same Side Corner Rectangle 12"/>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7356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 Lis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7872" y="1155721"/>
            <a:ext cx="5772478" cy="4525963"/>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07A46E29-362B-C142-8269-BAF2B2528724}" type="datetime1">
              <a:t>8/18/2022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12-</a:t>
            </a:r>
            <a:fld id="{8A048DD7-39B4-434B-ACE7-68CA5B147A05}" type="slidenum">
              <a:rPr lang="en-US" smtClean="0"/>
              <a:t>‹#›</a:t>
            </a:fld>
            <a:endParaRPr lang="en-US" dirty="0"/>
          </a:p>
        </p:txBody>
      </p:sp>
      <p:sp>
        <p:nvSpPr>
          <p:cNvPr id="9" name="TextBox 8"/>
          <p:cNvSpPr txBox="1"/>
          <p:nvPr userDrawn="1"/>
        </p:nvSpPr>
        <p:spPr>
          <a:xfrm>
            <a:off x="718509" y="498933"/>
            <a:ext cx="3057071" cy="1200329"/>
          </a:xfrm>
          <a:prstGeom prst="rect">
            <a:avLst/>
          </a:prstGeom>
          <a:noFill/>
        </p:spPr>
        <p:txBody>
          <a:bodyPr wrap="square" rtlCol="0">
            <a:spAutoFit/>
          </a:bodyPr>
          <a:lstStyle/>
          <a:p>
            <a:r>
              <a:rPr lang="en-US" sz="3600" b="0" i="0" dirty="0">
                <a:solidFill>
                  <a:srgbClr val="A5062D"/>
                </a:solidFill>
                <a:latin typeface="Avenir LT Std 55 Roman"/>
                <a:cs typeface="Avenir LT Std 55 Roman"/>
              </a:rPr>
              <a:t>Learning</a:t>
            </a:r>
          </a:p>
          <a:p>
            <a:r>
              <a:rPr lang="en-US" sz="3600" b="0" i="0" dirty="0">
                <a:solidFill>
                  <a:srgbClr val="A5062D"/>
                </a:solidFill>
                <a:latin typeface="Avenir LT Std 55 Roman"/>
                <a:cs typeface="Avenir LT Std 55 Roman"/>
              </a:rPr>
              <a:t>Objectives</a:t>
            </a:r>
          </a:p>
        </p:txBody>
      </p:sp>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630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 as Title">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709368" y="1442358"/>
            <a:ext cx="8237605" cy="2968582"/>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D863A2FA-5978-364D-B743-2DC9812539AF}" type="datetime1">
              <a:t>8/18/2022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12-</a:t>
            </a:r>
            <a:fld id="{8A048DD7-39B4-434B-ACE7-68CA5B147A05}" type="slidenum">
              <a:rPr lang="en-US" smtClean="0"/>
              <a:t>‹#›</a:t>
            </a:fld>
            <a:endParaRPr lang="en-US" dirty="0"/>
          </a:p>
        </p:txBody>
      </p:sp>
      <p:sp>
        <p:nvSpPr>
          <p:cNvPr id="7" name="Round Diagonal Corner Rectangle 6"/>
          <p:cNvSpPr/>
          <p:nvPr userDrawn="1"/>
        </p:nvSpPr>
        <p:spPr>
          <a:xfrm>
            <a:off x="431800" y="400049"/>
            <a:ext cx="8515174" cy="74930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0009" y="456058"/>
            <a:ext cx="8229600" cy="804869"/>
          </a:xfrm>
          <a:prstGeom prst="rect">
            <a:avLst/>
          </a:prstGeom>
        </p:spPr>
        <p:txBody>
          <a:bodyPr/>
          <a:lstStyle>
            <a:lvl1pPr>
              <a:defRPr b="0" i="0">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213370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rt ">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hasCustomPrompt="1"/>
          </p:nvPr>
        </p:nvSpPr>
        <p:spPr>
          <a:xfrm>
            <a:off x="740506" y="2675157"/>
            <a:ext cx="8129174" cy="1500187"/>
          </a:xfrm>
          <a:prstGeom prst="rect">
            <a:avLst/>
          </a:prstGeom>
        </p:spPr>
        <p:txBody>
          <a:bodyPr anchor="t">
            <a:normAutofit/>
          </a:bodyPr>
          <a:lstStyle>
            <a:lvl1pPr marL="0" indent="0">
              <a:buFont typeface="Arial"/>
              <a:buNone/>
              <a:defRPr sz="3200">
                <a:solidFill>
                  <a:srgbClr val="1D5F7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B3EA16-4D3A-B147-B4D0-11682C029AAA}" type="datetime1">
              <a:t>8/18/2022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12-</a:t>
            </a:r>
            <a:fld id="{8A048DD7-39B4-434B-ACE7-68CA5B147A05}" type="slidenum">
              <a:rPr lang="en-US" smtClean="0"/>
              <a:t>‹#›</a:t>
            </a:fld>
            <a:endParaRPr lang="en-US" dirty="0"/>
          </a:p>
        </p:txBody>
      </p:sp>
      <p:sp>
        <p:nvSpPr>
          <p:cNvPr id="7" name="Round Diagonal Corner Rectangle 6"/>
          <p:cNvSpPr/>
          <p:nvPr userDrawn="1"/>
        </p:nvSpPr>
        <p:spPr>
          <a:xfrm>
            <a:off x="431800" y="1612899"/>
            <a:ext cx="8515174" cy="990603"/>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3185" y="1676401"/>
            <a:ext cx="7772400" cy="927102"/>
          </a:xfrm>
          <a:prstGeom prst="rect">
            <a:avLst/>
          </a:prstGeom>
        </p:spPr>
        <p:txBody>
          <a:bodyPr anchor="t">
            <a:noAutofit/>
          </a:bodyPr>
          <a:lstStyle>
            <a:lvl1pPr algn="l">
              <a:defRPr sz="4400" b="0" i="0" cap="none">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236661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t>8/18/2022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12-</a:t>
            </a:r>
            <a:fld id="{8A048DD7-39B4-434B-ACE7-68CA5B147A05}" type="slidenum">
              <a:rPr lang="en-US" smtClean="0"/>
              <a:t>‹#›</a:t>
            </a:fld>
            <a:endParaRPr lang="en-US" dirty="0"/>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299234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A16C4-57D6-F242-BEF3-234CF6A8679D}" type="datetime1">
              <a:t>8/18/2022</a:t>
            </a:fld>
            <a:endParaRPr lang="en-US" dirty="0"/>
          </a:p>
        </p:txBody>
      </p:sp>
      <p:sp>
        <p:nvSpPr>
          <p:cNvPr id="5"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12-</a:t>
            </a:r>
            <a:fld id="{8A048DD7-39B4-434B-ACE7-68CA5B147A05}" type="slidenum">
              <a:rPr lang="en-US" smtClean="0"/>
              <a:t>‹#›</a:t>
            </a:fld>
            <a:endParaRPr lang="en-US" dirty="0"/>
          </a:p>
        </p:txBody>
      </p:sp>
    </p:spTree>
    <p:extLst>
      <p:ext uri="{BB962C8B-B14F-4D97-AF65-F5344CB8AC3E}">
        <p14:creationId xmlns:p14="http://schemas.microsoft.com/office/powerpoint/2010/main" val="263391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2" r:id="rId4"/>
    <p:sldLayoutId id="2147483660" r:id="rId5"/>
    <p:sldLayoutId id="2147483661" r:id="rId6"/>
    <p:sldLayoutId id="2147483651" r:id="rId7"/>
    <p:sldLayoutId id="2147483664" r:id="rId8"/>
  </p:sldLayoutIdLst>
  <p:hf hdr="0" dt="0"/>
  <p:txStyles>
    <p:title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p:titleStyle>
    <p:body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a:xfrm>
            <a:off x="631374" y="2657860"/>
            <a:ext cx="3579164" cy="1384995"/>
          </a:xfrm>
        </p:spPr>
        <p:txBody>
          <a:bodyPr/>
          <a:lstStyle/>
          <a:p>
            <a:r>
              <a:rPr lang="en-US" dirty="0"/>
              <a:t>Financial Statement Analysis</a:t>
            </a:r>
          </a:p>
        </p:txBody>
      </p:sp>
      <p:sp>
        <p:nvSpPr>
          <p:cNvPr id="13" name="TextBox 12"/>
          <p:cNvSpPr txBox="1"/>
          <p:nvPr/>
        </p:nvSpPr>
        <p:spPr>
          <a:xfrm>
            <a:off x="1690232" y="3435765"/>
            <a:ext cx="1874788" cy="1938992"/>
          </a:xfrm>
          <a:prstGeom prst="rect">
            <a:avLst/>
          </a:prstGeom>
          <a:noFill/>
        </p:spPr>
        <p:txBody>
          <a:bodyPr wrap="square" rtlCol="0">
            <a:spAutoFit/>
          </a:bodyPr>
          <a:lstStyle/>
          <a:p>
            <a:pPr algn="ctr"/>
            <a:r>
              <a:rPr lang="en-US" sz="12000" spc="-400" dirty="0">
                <a:solidFill>
                  <a:srgbClr val="D49323"/>
                </a:solidFill>
                <a:latin typeface="Avenir LT Std 35 Light"/>
                <a:cs typeface="Avenir LT Std 35 Light"/>
              </a:rPr>
              <a:t>12</a:t>
            </a:r>
          </a:p>
        </p:txBody>
      </p:sp>
      <p:sp>
        <p:nvSpPr>
          <p:cNvPr id="2" name="Footer Placeholder 1"/>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12-</a:t>
            </a:r>
            <a:fld id="{8A048DD7-39B4-434B-ACE7-68CA5B147A05}" type="slidenum">
              <a:rPr lang="en-US" smtClean="0"/>
              <a:t>1</a:t>
            </a:fld>
            <a:endParaRPr lang="en-US" dirty="0"/>
          </a:p>
        </p:txBody>
      </p:sp>
    </p:spTree>
    <p:extLst>
      <p:ext uri="{BB962C8B-B14F-4D97-AF65-F5344CB8AC3E}">
        <p14:creationId xmlns:p14="http://schemas.microsoft.com/office/powerpoint/2010/main" val="242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794576" cy="4432716"/>
          </a:xfrm>
        </p:spPr>
        <p:txBody>
          <a:bodyPr>
            <a:normAutofit/>
          </a:bodyPr>
          <a:lstStyle/>
          <a:p>
            <a:pPr marL="0" indent="0">
              <a:buNone/>
            </a:pPr>
            <a:r>
              <a:rPr lang="en-US" dirty="0"/>
              <a:t>When using vertical analysis, we express balance sheet items as a percentage of:</a:t>
            </a:r>
          </a:p>
          <a:p>
            <a:pPr>
              <a:buAutoNum type="alphaLcPeriod"/>
            </a:pPr>
            <a:r>
              <a:rPr lang="en-US" dirty="0"/>
              <a:t>Total assets</a:t>
            </a:r>
          </a:p>
          <a:p>
            <a:pPr>
              <a:buAutoNum type="alphaLcPeriod"/>
            </a:pPr>
            <a:r>
              <a:rPr lang="en-US" dirty="0"/>
              <a:t>Total liabilities</a:t>
            </a:r>
          </a:p>
          <a:p>
            <a:pPr>
              <a:buAutoNum type="alphaLcPeriod" startAt="3"/>
            </a:pPr>
            <a:r>
              <a:rPr lang="en-US" dirty="0"/>
              <a:t>Total equity</a:t>
            </a:r>
          </a:p>
          <a:p>
            <a:pPr>
              <a:buAutoNum type="alphaLcPeriod" startAt="3"/>
            </a:pPr>
            <a:r>
              <a:rPr lang="en-US" dirty="0"/>
              <a:t>Total revenues</a:t>
            </a:r>
          </a:p>
        </p:txBody>
      </p:sp>
      <p:sp>
        <p:nvSpPr>
          <p:cNvPr id="4" name="Title 3"/>
          <p:cNvSpPr>
            <a:spLocks noGrp="1"/>
          </p:cNvSpPr>
          <p:nvPr>
            <p:ph type="title"/>
          </p:nvPr>
        </p:nvSpPr>
        <p:spPr>
          <a:xfrm>
            <a:off x="936943" y="382483"/>
            <a:ext cx="7922577" cy="799257"/>
          </a:xfrm>
        </p:spPr>
        <p:txBody>
          <a:bodyPr/>
          <a:lstStyle/>
          <a:p>
            <a:r>
              <a:rPr lang="en-US" dirty="0"/>
              <a:t>Concept Check 12–2</a:t>
            </a:r>
          </a:p>
        </p:txBody>
      </p:sp>
      <p:sp>
        <p:nvSpPr>
          <p:cNvPr id="6" name="Oval 5"/>
          <p:cNvSpPr/>
          <p:nvPr/>
        </p:nvSpPr>
        <p:spPr bwMode="auto">
          <a:xfrm>
            <a:off x="866863" y="2321331"/>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07378" y="4885342"/>
            <a:ext cx="7374169" cy="1384995"/>
          </a:xfrm>
          <a:prstGeom prst="rect">
            <a:avLst/>
          </a:prstGeom>
          <a:solidFill>
            <a:srgbClr val="FFFFD1"/>
          </a:solidFill>
          <a:ln w="6350">
            <a:solidFill>
              <a:schemeClr val="tx1"/>
            </a:solidFill>
          </a:ln>
        </p:spPr>
        <p:txBody>
          <a:bodyPr wrap="square" rtlCol="0">
            <a:spAutoFit/>
          </a:bodyPr>
          <a:lstStyle/>
          <a:p>
            <a:r>
              <a:rPr lang="en-US" sz="2800" dirty="0"/>
              <a:t>When using vertical analysis, each item in the balance sheet is expressed as a percentage of total assets.</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12-</a:t>
            </a:r>
            <a:fld id="{8A048DD7-39B4-434B-ACE7-68CA5B147A05}" type="slidenum">
              <a:rPr lang="en-US" smtClean="0"/>
              <a:t>10</a:t>
            </a:fld>
            <a:endParaRPr lang="en-US" dirty="0"/>
          </a:p>
        </p:txBody>
      </p:sp>
    </p:spTree>
    <p:extLst>
      <p:ext uri="{BB962C8B-B14F-4D97-AF65-F5344CB8AC3E}">
        <p14:creationId xmlns:p14="http://schemas.microsoft.com/office/powerpoint/2010/main" val="256585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368425" indent="-1314450"/>
            <a:r>
              <a:rPr lang="en-US" b="1" dirty="0">
                <a:solidFill>
                  <a:srgbClr val="A5062D"/>
                </a:solidFill>
              </a:rPr>
              <a:t>LO12–2</a:t>
            </a:r>
            <a:r>
              <a:rPr lang="en-US" dirty="0"/>
              <a:t>	Perform horizontal analysis.</a:t>
            </a:r>
          </a:p>
        </p:txBody>
      </p:sp>
      <p:sp>
        <p:nvSpPr>
          <p:cNvPr id="4" name="Title 3"/>
          <p:cNvSpPr>
            <a:spLocks noGrp="1"/>
          </p:cNvSpPr>
          <p:nvPr>
            <p:ph type="title"/>
          </p:nvPr>
        </p:nvSpPr>
        <p:spPr/>
        <p:txBody>
          <a:bodyPr/>
          <a:lstStyle/>
          <a:p>
            <a:r>
              <a:rPr lang="en-US" dirty="0"/>
              <a:t>Learning Objective 2 </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11</a:t>
            </a:fld>
            <a:endParaRPr lang="en-US" dirty="0"/>
          </a:p>
        </p:txBody>
      </p:sp>
    </p:spTree>
    <p:extLst>
      <p:ext uri="{BB962C8B-B14F-4D97-AF65-F5344CB8AC3E}">
        <p14:creationId xmlns:p14="http://schemas.microsoft.com/office/powerpoint/2010/main" val="27711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Horizontal Analysis</a:t>
            </a:r>
          </a:p>
        </p:txBody>
      </p:sp>
      <p:sp>
        <p:nvSpPr>
          <p:cNvPr id="3" name="Content Placeholder 2"/>
          <p:cNvSpPr>
            <a:spLocks noGrp="1"/>
          </p:cNvSpPr>
          <p:nvPr>
            <p:ph idx="1"/>
          </p:nvPr>
        </p:nvSpPr>
        <p:spPr>
          <a:xfrm>
            <a:off x="809150" y="1280160"/>
            <a:ext cx="7955280" cy="4525963"/>
          </a:xfrm>
        </p:spPr>
        <p:txBody>
          <a:bodyPr/>
          <a:lstStyle/>
          <a:p>
            <a:pPr marL="0" indent="0">
              <a:buNone/>
            </a:pPr>
            <a:r>
              <a:rPr lang="en-US" dirty="0"/>
              <a:t>Analyzing trends in financial statement data </a:t>
            </a:r>
            <a:r>
              <a:rPr lang="en-US" b="1" dirty="0"/>
              <a:t>for a single company over time</a:t>
            </a:r>
            <a:r>
              <a:rPr lang="en-US" dirty="0"/>
              <a:t>:</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12</a:t>
            </a:fld>
            <a:endParaRPr lang="en-US" dirty="0"/>
          </a:p>
        </p:txBody>
      </p:sp>
      <p:grpSp>
        <p:nvGrpSpPr>
          <p:cNvPr id="4" name="Group 3"/>
          <p:cNvGrpSpPr/>
          <p:nvPr/>
        </p:nvGrpSpPr>
        <p:grpSpPr>
          <a:xfrm>
            <a:off x="1041413" y="3052048"/>
            <a:ext cx="7765073" cy="830997"/>
            <a:chOff x="809150" y="3039820"/>
            <a:chExt cx="7765073" cy="830997"/>
          </a:xfrm>
        </p:grpSpPr>
        <p:sp>
          <p:nvSpPr>
            <p:cNvPr id="10" name="TextBox 9"/>
            <p:cNvSpPr txBox="1"/>
            <p:nvPr/>
          </p:nvSpPr>
          <p:spPr>
            <a:xfrm>
              <a:off x="809150" y="3043378"/>
              <a:ext cx="2359453" cy="695575"/>
            </a:xfrm>
            <a:prstGeom prst="rect">
              <a:avLst/>
            </a:prstGeom>
            <a:noFill/>
          </p:spPr>
          <p:txBody>
            <a:bodyPr wrap="square" rtlCol="0">
              <a:spAutoFit/>
            </a:bodyPr>
            <a:lstStyle/>
            <a:p>
              <a:pPr>
                <a:lnSpc>
                  <a:spcPct val="80000"/>
                </a:lnSpc>
              </a:pPr>
              <a:r>
                <a:rPr lang="en-US" sz="2400" b="1" dirty="0"/>
                <a:t>% Increase</a:t>
              </a:r>
              <a:br>
                <a:rPr lang="en-US" sz="2400" b="1" dirty="0"/>
              </a:br>
              <a:r>
                <a:rPr lang="en-US" sz="2400" b="1" dirty="0"/>
                <a:t>(Decrease)</a:t>
              </a:r>
            </a:p>
          </p:txBody>
        </p:sp>
        <p:sp>
          <p:nvSpPr>
            <p:cNvPr id="11" name="TextBox 10"/>
            <p:cNvSpPr txBox="1"/>
            <p:nvPr/>
          </p:nvSpPr>
          <p:spPr>
            <a:xfrm>
              <a:off x="2224026" y="3039820"/>
              <a:ext cx="6350197" cy="830997"/>
            </a:xfrm>
            <a:prstGeom prst="rect">
              <a:avLst/>
            </a:prstGeom>
            <a:noFill/>
          </p:spPr>
          <p:txBody>
            <a:bodyPr wrap="square" rtlCol="0">
              <a:spAutoFit/>
            </a:bodyPr>
            <a:lstStyle/>
            <a:p>
              <a:pPr algn="ctr"/>
              <a:r>
                <a:rPr lang="en-US" sz="2400" b="1" dirty="0"/>
                <a:t>Current-year amount – Prior-year amount</a:t>
              </a:r>
            </a:p>
            <a:p>
              <a:pPr algn="ctr"/>
              <a:r>
                <a:rPr lang="en-US" sz="2400" b="1" dirty="0"/>
                <a:t>Prior-year amount</a:t>
              </a:r>
            </a:p>
          </p:txBody>
        </p:sp>
        <p:cxnSp>
          <p:nvCxnSpPr>
            <p:cNvPr id="12" name="Straight Connector 11"/>
            <p:cNvCxnSpPr/>
            <p:nvPr/>
          </p:nvCxnSpPr>
          <p:spPr>
            <a:xfrm>
              <a:off x="2805722" y="3478866"/>
              <a:ext cx="5303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351329" y="3161093"/>
              <a:ext cx="454393" cy="523220"/>
            </a:xfrm>
            <a:prstGeom prst="rect">
              <a:avLst/>
            </a:prstGeom>
            <a:noFill/>
          </p:spPr>
          <p:txBody>
            <a:bodyPr wrap="square" rtlCol="0">
              <a:spAutoFit/>
            </a:bodyPr>
            <a:lstStyle/>
            <a:p>
              <a:r>
                <a:rPr lang="en-US" sz="2800" b="1" dirty="0"/>
                <a:t>=</a:t>
              </a:r>
            </a:p>
          </p:txBody>
        </p:sp>
      </p:grpSp>
    </p:spTree>
    <p:extLst>
      <p:ext uri="{BB962C8B-B14F-4D97-AF65-F5344CB8AC3E}">
        <p14:creationId xmlns:p14="http://schemas.microsoft.com/office/powerpoint/2010/main" val="262663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874701" y="3015212"/>
            <a:ext cx="6535729" cy="2896114"/>
          </a:xfrm>
          <a:prstGeom prst="rect">
            <a:avLst/>
          </a:prstGeom>
          <a:solidFill>
            <a:srgbClr val="EAE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47925819"/>
              </p:ext>
            </p:extLst>
          </p:nvPr>
        </p:nvGraphicFramePr>
        <p:xfrm>
          <a:off x="958889" y="3484704"/>
          <a:ext cx="6343795" cy="2286000"/>
        </p:xfrm>
        <a:graphic>
          <a:graphicData uri="http://schemas.openxmlformats.org/drawingml/2006/table">
            <a:tbl>
              <a:tblPr firstRow="1" bandRow="1">
                <a:tableStyleId>{2D5ABB26-0587-4C30-8999-92F81FD0307C}</a:tableStyleId>
              </a:tblPr>
              <a:tblGrid>
                <a:gridCol w="2541982">
                  <a:extLst>
                    <a:ext uri="{9D8B030D-6E8A-4147-A177-3AD203B41FA5}">
                      <a16:colId xmlns:a16="http://schemas.microsoft.com/office/drawing/2014/main" val="20000"/>
                    </a:ext>
                  </a:extLst>
                </a:gridCol>
                <a:gridCol w="1031019">
                  <a:extLst>
                    <a:ext uri="{9D8B030D-6E8A-4147-A177-3AD203B41FA5}">
                      <a16:colId xmlns:a16="http://schemas.microsoft.com/office/drawing/2014/main" val="20001"/>
                    </a:ext>
                  </a:extLst>
                </a:gridCol>
                <a:gridCol w="867564">
                  <a:extLst>
                    <a:ext uri="{9D8B030D-6E8A-4147-A177-3AD203B41FA5}">
                      <a16:colId xmlns:a16="http://schemas.microsoft.com/office/drawing/2014/main" val="20002"/>
                    </a:ext>
                  </a:extLst>
                </a:gridCol>
                <a:gridCol w="1081312">
                  <a:extLst>
                    <a:ext uri="{9D8B030D-6E8A-4147-A177-3AD203B41FA5}">
                      <a16:colId xmlns:a16="http://schemas.microsoft.com/office/drawing/2014/main" val="20003"/>
                    </a:ext>
                  </a:extLst>
                </a:gridCol>
                <a:gridCol w="821918">
                  <a:extLst>
                    <a:ext uri="{9D8B030D-6E8A-4147-A177-3AD203B41FA5}">
                      <a16:colId xmlns:a16="http://schemas.microsoft.com/office/drawing/2014/main" val="20004"/>
                    </a:ext>
                  </a:extLst>
                </a:gridCol>
              </a:tblGrid>
              <a:tr h="370840">
                <a:tc>
                  <a:txBody>
                    <a:bodyPr/>
                    <a:lstStyle/>
                    <a:p>
                      <a:r>
                        <a:rPr lang="en-US" sz="1600" dirty="0"/>
                        <a:t>Net sales</a:t>
                      </a:r>
                    </a:p>
                    <a:p>
                      <a:r>
                        <a:rPr lang="en-US" sz="1600" dirty="0"/>
                        <a:t>Cost</a:t>
                      </a:r>
                      <a:r>
                        <a:rPr lang="en-US" sz="1600" baseline="0" dirty="0"/>
                        <a:t> of goods sold</a:t>
                      </a:r>
                    </a:p>
                    <a:p>
                      <a:r>
                        <a:rPr lang="en-US" sz="1600" baseline="0" dirty="0"/>
                        <a:t>     Gross profit</a:t>
                      </a:r>
                    </a:p>
                    <a:p>
                      <a:r>
                        <a:rPr lang="en-US" sz="1600" baseline="0" dirty="0"/>
                        <a:t>Operating expenses</a:t>
                      </a:r>
                    </a:p>
                    <a:p>
                      <a:r>
                        <a:rPr lang="en-US" sz="1600" baseline="0" dirty="0"/>
                        <a:t>     Operating income</a:t>
                      </a:r>
                    </a:p>
                    <a:p>
                      <a:r>
                        <a:rPr lang="en-US" sz="1600" baseline="0" dirty="0"/>
                        <a:t>Other expenses </a:t>
                      </a:r>
                    </a:p>
                    <a:p>
                      <a:r>
                        <a:rPr lang="en-US" sz="1600" baseline="0" dirty="0"/>
                        <a:t>     Income before tax</a:t>
                      </a:r>
                    </a:p>
                    <a:p>
                      <a:r>
                        <a:rPr lang="en-US" sz="1600" baseline="0" dirty="0"/>
                        <a:t>Income tax expense</a:t>
                      </a:r>
                    </a:p>
                    <a:p>
                      <a:r>
                        <a:rPr lang="en-US" sz="1600" baseline="0" dirty="0"/>
                        <a:t>Net income</a:t>
                      </a:r>
                      <a:endParaRPr lang="en-US" sz="1600" dirty="0"/>
                    </a:p>
                  </a:txBody>
                  <a:tcPr/>
                </a:tc>
                <a:tc>
                  <a:txBody>
                    <a:bodyPr/>
                    <a:lstStyle/>
                    <a:p>
                      <a:pPr algn="r"/>
                      <a:r>
                        <a:rPr lang="en-US" sz="1600" dirty="0"/>
                        <a:t>$10,489</a:t>
                      </a:r>
                    </a:p>
                    <a:p>
                      <a:pPr algn="r"/>
                      <a:r>
                        <a:rPr lang="en-US" sz="1600" dirty="0"/>
                        <a:t>4,691</a:t>
                      </a:r>
                    </a:p>
                    <a:p>
                      <a:pPr algn="r"/>
                      <a:r>
                        <a:rPr lang="en-US" sz="1600" dirty="0"/>
                        <a:t>5,798</a:t>
                      </a:r>
                    </a:p>
                    <a:p>
                      <a:pPr algn="r"/>
                      <a:r>
                        <a:rPr lang="en-US" sz="1600" dirty="0"/>
                        <a:t>4,870</a:t>
                      </a:r>
                    </a:p>
                    <a:p>
                      <a:pPr algn="r"/>
                      <a:r>
                        <a:rPr lang="en-US" sz="1600" dirty="0"/>
                        <a:t>928</a:t>
                      </a:r>
                    </a:p>
                    <a:p>
                      <a:pPr algn="r"/>
                      <a:r>
                        <a:rPr lang="en-US" sz="1600" dirty="0"/>
                        <a:t>–201</a:t>
                      </a:r>
                    </a:p>
                    <a:p>
                      <a:pPr algn="r"/>
                      <a:r>
                        <a:rPr lang="en-US" sz="1600" dirty="0"/>
                        <a:t>727</a:t>
                      </a:r>
                    </a:p>
                    <a:p>
                      <a:pPr algn="r"/>
                      <a:r>
                        <a:rPr lang="en-US" sz="1600" dirty="0"/>
                        <a:t>98</a:t>
                      </a:r>
                    </a:p>
                    <a:p>
                      <a:pPr algn="r"/>
                      <a:r>
                        <a:rPr lang="en-US" sz="1600" dirty="0"/>
                        <a:t>$   629</a:t>
                      </a:r>
                    </a:p>
                  </a:txBody>
                  <a:tcPr/>
                </a:tc>
                <a:tc>
                  <a:txBody>
                    <a:bodyPr/>
                    <a:lstStyle/>
                    <a:p>
                      <a:pPr algn="r"/>
                      <a:r>
                        <a:rPr lang="en-US" sz="1600" dirty="0"/>
                        <a:t>$10,267</a:t>
                      </a:r>
                    </a:p>
                    <a:p>
                      <a:pPr algn="r"/>
                      <a:r>
                        <a:rPr lang="en-US" sz="1600" dirty="0"/>
                        <a:t>4,656</a:t>
                      </a:r>
                    </a:p>
                    <a:p>
                      <a:pPr algn="r"/>
                      <a:r>
                        <a:rPr lang="en-US" sz="1600" dirty="0"/>
                        <a:t>5,611</a:t>
                      </a:r>
                    </a:p>
                    <a:p>
                      <a:pPr algn="r"/>
                      <a:r>
                        <a:rPr lang="en-US" sz="1600" dirty="0"/>
                        <a:t>4,421</a:t>
                      </a:r>
                    </a:p>
                    <a:p>
                      <a:pPr algn="r"/>
                      <a:r>
                        <a:rPr lang="en-US" sz="1600" dirty="0"/>
                        <a:t>1,190</a:t>
                      </a:r>
                    </a:p>
                    <a:p>
                      <a:pPr algn="r"/>
                      <a:r>
                        <a:rPr lang="en-US" sz="1600" dirty="0"/>
                        <a:t>–152</a:t>
                      </a:r>
                    </a:p>
                    <a:p>
                      <a:pPr algn="r"/>
                      <a:r>
                        <a:rPr lang="en-US" sz="1600" dirty="0"/>
                        <a:t>1,038</a:t>
                      </a:r>
                    </a:p>
                    <a:p>
                      <a:pPr algn="r"/>
                      <a:r>
                        <a:rPr lang="en-US" sz="1600" dirty="0"/>
                        <a:t>168</a:t>
                      </a:r>
                    </a:p>
                    <a:p>
                      <a:pPr algn="r"/>
                      <a:r>
                        <a:rPr lang="en-US" sz="1600" dirty="0"/>
                        <a:t>$   870</a:t>
                      </a:r>
                    </a:p>
                  </a:txBody>
                  <a:tcPr/>
                </a:tc>
                <a:tc>
                  <a:txBody>
                    <a:bodyPr/>
                    <a:lstStyle/>
                    <a:p>
                      <a:pPr algn="r"/>
                      <a:r>
                        <a:rPr lang="en-US" sz="1600" b="1" dirty="0">
                          <a:solidFill>
                            <a:srgbClr val="23698B"/>
                          </a:solidFill>
                        </a:rPr>
                        <a:t>$ 222</a:t>
                      </a:r>
                    </a:p>
                    <a:p>
                      <a:pPr algn="r"/>
                      <a:r>
                        <a:rPr lang="en-US" sz="1600" b="1" dirty="0">
                          <a:solidFill>
                            <a:srgbClr val="23698B"/>
                          </a:solidFill>
                        </a:rPr>
                        <a:t>35</a:t>
                      </a:r>
                    </a:p>
                    <a:p>
                      <a:pPr algn="r"/>
                      <a:r>
                        <a:rPr lang="en-US" sz="1600" b="1" dirty="0">
                          <a:solidFill>
                            <a:srgbClr val="23698B"/>
                          </a:solidFill>
                        </a:rPr>
                        <a:t>187</a:t>
                      </a:r>
                    </a:p>
                    <a:p>
                      <a:pPr algn="r"/>
                      <a:r>
                        <a:rPr lang="en-US" sz="1600" b="1" dirty="0">
                          <a:solidFill>
                            <a:srgbClr val="23698B"/>
                          </a:solidFill>
                        </a:rPr>
                        <a:t>449</a:t>
                      </a:r>
                    </a:p>
                    <a:p>
                      <a:pPr algn="r"/>
                      <a:r>
                        <a:rPr lang="en-US" sz="1600" b="1" kern="1200" dirty="0">
                          <a:solidFill>
                            <a:srgbClr val="23698B"/>
                          </a:solidFill>
                          <a:latin typeface="+mn-lt"/>
                          <a:ea typeface="+mn-ea"/>
                          <a:cs typeface="+mn-cs"/>
                        </a:rPr>
                        <a:t>–</a:t>
                      </a:r>
                      <a:r>
                        <a:rPr lang="en-US" sz="1600" b="1" dirty="0">
                          <a:solidFill>
                            <a:srgbClr val="23698B"/>
                          </a:solidFill>
                        </a:rPr>
                        <a:t>262</a:t>
                      </a:r>
                    </a:p>
                    <a:p>
                      <a:pPr algn="r"/>
                      <a:r>
                        <a:rPr lang="en-US" sz="1600" b="1" dirty="0">
                          <a:solidFill>
                            <a:srgbClr val="23698B"/>
                          </a:solidFill>
                        </a:rPr>
                        <a:t>49</a:t>
                      </a:r>
                    </a:p>
                    <a:p>
                      <a:pPr algn="r"/>
                      <a:r>
                        <a:rPr lang="en-US" sz="1600" b="1" dirty="0">
                          <a:solidFill>
                            <a:schemeClr val="accent5">
                              <a:lumMod val="50000"/>
                            </a:schemeClr>
                          </a:solidFill>
                        </a:rPr>
                        <a:t>–311</a:t>
                      </a:r>
                    </a:p>
                    <a:p>
                      <a:pPr algn="r"/>
                      <a:r>
                        <a:rPr lang="en-US" sz="1600" b="1" dirty="0">
                          <a:solidFill>
                            <a:schemeClr val="accent5">
                              <a:lumMod val="50000"/>
                            </a:schemeClr>
                          </a:solidFill>
                        </a:rPr>
                        <a:t>–70</a:t>
                      </a:r>
                    </a:p>
                    <a:p>
                      <a:pPr algn="r"/>
                      <a:r>
                        <a:rPr lang="en-US" sz="1600" b="1" dirty="0">
                          <a:solidFill>
                            <a:schemeClr val="accent5">
                              <a:lumMod val="50000"/>
                            </a:schemeClr>
                          </a:solidFill>
                        </a:rPr>
                        <a:t>$–241</a:t>
                      </a:r>
                    </a:p>
                  </a:txBody>
                  <a:tcPr/>
                </a:tc>
                <a:tc>
                  <a:txBody>
                    <a:bodyPr/>
                    <a:lstStyle/>
                    <a:p>
                      <a:pPr algn="r"/>
                      <a:r>
                        <a:rPr lang="en-US" sz="1600" b="1" dirty="0">
                          <a:solidFill>
                            <a:srgbClr val="23698B"/>
                          </a:solidFill>
                        </a:rPr>
                        <a:t>2.2</a:t>
                      </a:r>
                    </a:p>
                    <a:p>
                      <a:pPr algn="r"/>
                      <a:r>
                        <a:rPr lang="en-US" sz="1600" b="1" dirty="0">
                          <a:solidFill>
                            <a:srgbClr val="23698B"/>
                          </a:solidFill>
                        </a:rPr>
                        <a:t>0.8</a:t>
                      </a:r>
                    </a:p>
                    <a:p>
                      <a:pPr algn="r"/>
                      <a:r>
                        <a:rPr lang="en-US" sz="1600" b="1" dirty="0">
                          <a:solidFill>
                            <a:srgbClr val="23698B"/>
                          </a:solidFill>
                        </a:rPr>
                        <a:t>3.3</a:t>
                      </a:r>
                    </a:p>
                    <a:p>
                      <a:pPr algn="r"/>
                      <a:r>
                        <a:rPr lang="en-US" sz="1600" b="1" kern="1200" dirty="0">
                          <a:solidFill>
                            <a:srgbClr val="23698B"/>
                          </a:solidFill>
                          <a:latin typeface="+mn-lt"/>
                          <a:ea typeface="+mn-ea"/>
                          <a:cs typeface="+mn-cs"/>
                        </a:rPr>
                        <a:t>10.2</a:t>
                      </a:r>
                    </a:p>
                    <a:p>
                      <a:pPr algn="r"/>
                      <a:r>
                        <a:rPr lang="en-US" sz="1600" b="1" kern="1200" dirty="0">
                          <a:solidFill>
                            <a:srgbClr val="23698B"/>
                          </a:solidFill>
                          <a:latin typeface="+mn-lt"/>
                          <a:ea typeface="+mn-ea"/>
                          <a:cs typeface="+mn-cs"/>
                        </a:rPr>
                        <a:t>–22.0</a:t>
                      </a:r>
                    </a:p>
                    <a:p>
                      <a:pPr algn="r"/>
                      <a:r>
                        <a:rPr lang="en-US" sz="1600" b="1" kern="1200" dirty="0">
                          <a:solidFill>
                            <a:srgbClr val="23698B"/>
                          </a:solidFill>
                          <a:latin typeface="+mn-lt"/>
                          <a:ea typeface="+mn-ea"/>
                          <a:cs typeface="+mn-cs"/>
                        </a:rPr>
                        <a:t>–32.2</a:t>
                      </a:r>
                    </a:p>
                    <a:p>
                      <a:pPr algn="r"/>
                      <a:r>
                        <a:rPr lang="en-US" sz="1600" b="1" kern="1200" dirty="0">
                          <a:solidFill>
                            <a:srgbClr val="23698B"/>
                          </a:solidFill>
                          <a:latin typeface="+mn-lt"/>
                          <a:ea typeface="+mn-ea"/>
                          <a:cs typeface="+mn-cs"/>
                        </a:rPr>
                        <a:t>–30.0</a:t>
                      </a:r>
                    </a:p>
                    <a:p>
                      <a:pPr algn="r"/>
                      <a:r>
                        <a:rPr lang="en-US" sz="1600" b="1" kern="1200" dirty="0">
                          <a:solidFill>
                            <a:srgbClr val="23698B"/>
                          </a:solidFill>
                          <a:latin typeface="+mn-lt"/>
                          <a:ea typeface="+mn-ea"/>
                          <a:cs typeface="+mn-cs"/>
                        </a:rPr>
                        <a:t>–41.7</a:t>
                      </a:r>
                    </a:p>
                    <a:p>
                      <a:pPr algn="r"/>
                      <a:r>
                        <a:rPr lang="en-US" sz="1600" b="1" kern="1200" dirty="0">
                          <a:solidFill>
                            <a:srgbClr val="23698B"/>
                          </a:solidFill>
                          <a:latin typeface="+mn-lt"/>
                          <a:ea typeface="+mn-ea"/>
                          <a:cs typeface="+mn-cs"/>
                        </a:rPr>
                        <a:t>–27.7</a:t>
                      </a:r>
                    </a:p>
                  </a:txBody>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703614" y="820500"/>
            <a:ext cx="8419372" cy="624530"/>
          </a:xfrm>
        </p:spPr>
        <p:txBody>
          <a:bodyPr/>
          <a:lstStyle/>
          <a:p>
            <a:pPr>
              <a:lnSpc>
                <a:spcPct val="90000"/>
              </a:lnSpc>
            </a:pPr>
            <a:r>
              <a:rPr lang="en-US" dirty="0"/>
              <a:t>Horizontal Analysis of VF’s Income Statements</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12-</a:t>
            </a:r>
            <a:fld id="{8A048DD7-39B4-434B-ACE7-68CA5B147A05}" type="slidenum">
              <a:rPr lang="en-US" smtClean="0"/>
              <a:t>13</a:t>
            </a:fld>
            <a:endParaRPr lang="en-US" dirty="0"/>
          </a:p>
        </p:txBody>
      </p:sp>
      <p:sp>
        <p:nvSpPr>
          <p:cNvPr id="3" name="Content Placeholder 2">
            <a:extLst>
              <a:ext uri="{FF2B5EF4-FFF2-40B4-BE49-F238E27FC236}">
                <a16:creationId xmlns:a16="http://schemas.microsoft.com/office/drawing/2014/main" id="{B7709A20-C949-4FBB-A249-EB6464670DE0}"/>
              </a:ext>
            </a:extLst>
          </p:cNvPr>
          <p:cNvSpPr>
            <a:spLocks noGrp="1"/>
          </p:cNvSpPr>
          <p:nvPr>
            <p:ph sz="quarter" idx="13"/>
          </p:nvPr>
        </p:nvSpPr>
        <p:spPr>
          <a:xfrm>
            <a:off x="724628" y="347062"/>
            <a:ext cx="6693061" cy="403234"/>
          </a:xfrm>
        </p:spPr>
        <p:txBody>
          <a:bodyPr/>
          <a:lstStyle/>
          <a:p>
            <a:r>
              <a:rPr lang="en-US" dirty="0"/>
              <a:t>Illustration</a:t>
            </a:r>
            <a:r>
              <a:rPr lang="en-US" b="1" dirty="0">
                <a:solidFill>
                  <a:srgbClr val="C00000"/>
                </a:solidFill>
              </a:rPr>
              <a:t> </a:t>
            </a:r>
            <a:r>
              <a:rPr lang="en-US" dirty="0"/>
              <a:t>12-4</a:t>
            </a:r>
          </a:p>
        </p:txBody>
      </p:sp>
      <p:sp>
        <p:nvSpPr>
          <p:cNvPr id="6" name="TextBox 5">
            <a:extLst>
              <a:ext uri="{FF2B5EF4-FFF2-40B4-BE49-F238E27FC236}">
                <a16:creationId xmlns:a16="http://schemas.microsoft.com/office/drawing/2014/main" id="{277049C4-CA6D-45E8-A345-174B22404F52}"/>
              </a:ext>
            </a:extLst>
          </p:cNvPr>
          <p:cNvSpPr txBox="1"/>
          <p:nvPr/>
        </p:nvSpPr>
        <p:spPr>
          <a:xfrm>
            <a:off x="7121647" y="2301788"/>
            <a:ext cx="1377490" cy="646331"/>
          </a:xfrm>
          <a:prstGeom prst="rect">
            <a:avLst/>
          </a:prstGeom>
          <a:noFill/>
        </p:spPr>
        <p:txBody>
          <a:bodyPr wrap="square" rtlCol="0">
            <a:spAutoFit/>
          </a:bodyPr>
          <a:lstStyle/>
          <a:p>
            <a:pPr algn="ctr"/>
            <a:r>
              <a:rPr lang="en-US" b="1" dirty="0">
                <a:solidFill>
                  <a:schemeClr val="accent5">
                    <a:lumMod val="50000"/>
                  </a:schemeClr>
                </a:solidFill>
              </a:rPr>
              <a:t>$222</a:t>
            </a:r>
          </a:p>
          <a:p>
            <a:pPr algn="ctr"/>
            <a:r>
              <a:rPr lang="en-US" b="1" dirty="0">
                <a:solidFill>
                  <a:schemeClr val="accent5">
                    <a:lumMod val="50000"/>
                  </a:schemeClr>
                </a:solidFill>
              </a:rPr>
              <a:t>$10,267</a:t>
            </a:r>
          </a:p>
        </p:txBody>
      </p:sp>
      <p:cxnSp>
        <p:nvCxnSpPr>
          <p:cNvPr id="23" name="Straight Connector 22">
            <a:extLst>
              <a:ext uri="{FF2B5EF4-FFF2-40B4-BE49-F238E27FC236}">
                <a16:creationId xmlns:a16="http://schemas.microsoft.com/office/drawing/2014/main" id="{8322917E-09B5-4C35-A1C3-328F3089312E}"/>
              </a:ext>
            </a:extLst>
          </p:cNvPr>
          <p:cNvCxnSpPr>
            <a:cxnSpLocks/>
          </p:cNvCxnSpPr>
          <p:nvPr/>
        </p:nvCxnSpPr>
        <p:spPr>
          <a:xfrm>
            <a:off x="7417689" y="2629044"/>
            <a:ext cx="785407" cy="0"/>
          </a:xfrm>
          <a:prstGeom prst="line">
            <a:avLst/>
          </a:prstGeom>
          <a:ln>
            <a:solidFill>
              <a:srgbClr val="174161"/>
            </a:solidFill>
          </a:ln>
        </p:spPr>
        <p:style>
          <a:lnRef idx="2">
            <a:schemeClr val="accent1"/>
          </a:lnRef>
          <a:fillRef idx="0">
            <a:schemeClr val="accent1"/>
          </a:fillRef>
          <a:effectRef idx="1">
            <a:schemeClr val="accent1"/>
          </a:effectRef>
          <a:fontRef idx="minor">
            <a:schemeClr val="tx1"/>
          </a:fontRef>
        </p:style>
      </p:cxnSp>
      <p:sp>
        <p:nvSpPr>
          <p:cNvPr id="35" name="Rectangle 34">
            <a:extLst>
              <a:ext uri="{FF2B5EF4-FFF2-40B4-BE49-F238E27FC236}">
                <a16:creationId xmlns:a16="http://schemas.microsoft.com/office/drawing/2014/main" id="{109CE5CA-F438-4F60-9DB1-556FD9C408D1}"/>
              </a:ext>
            </a:extLst>
          </p:cNvPr>
          <p:cNvSpPr/>
          <p:nvPr/>
        </p:nvSpPr>
        <p:spPr>
          <a:xfrm>
            <a:off x="8187420" y="2444378"/>
            <a:ext cx="816249" cy="369332"/>
          </a:xfrm>
          <a:prstGeom prst="rect">
            <a:avLst/>
          </a:prstGeom>
        </p:spPr>
        <p:txBody>
          <a:bodyPr wrap="none">
            <a:spAutoFit/>
          </a:bodyPr>
          <a:lstStyle/>
          <a:p>
            <a:r>
              <a:rPr lang="en-US" b="1" dirty="0">
                <a:solidFill>
                  <a:schemeClr val="accent5">
                    <a:lumMod val="50000"/>
                  </a:schemeClr>
                </a:solidFill>
              </a:rPr>
              <a:t>= 2.2%</a:t>
            </a:r>
          </a:p>
        </p:txBody>
      </p:sp>
      <p:cxnSp>
        <p:nvCxnSpPr>
          <p:cNvPr id="51" name="Straight Arrow Connector 50">
            <a:extLst>
              <a:ext uri="{FF2B5EF4-FFF2-40B4-BE49-F238E27FC236}">
                <a16:creationId xmlns:a16="http://schemas.microsoft.com/office/drawing/2014/main" id="{31E280A2-1D08-4329-8128-49C0DEE3F30B}"/>
              </a:ext>
            </a:extLst>
          </p:cNvPr>
          <p:cNvCxnSpPr>
            <a:cxnSpLocks/>
          </p:cNvCxnSpPr>
          <p:nvPr/>
        </p:nvCxnSpPr>
        <p:spPr>
          <a:xfrm flipH="1">
            <a:off x="7302684" y="2813710"/>
            <a:ext cx="1083034" cy="866192"/>
          </a:xfrm>
          <a:prstGeom prst="straightConnector1">
            <a:avLst/>
          </a:prstGeom>
          <a:ln>
            <a:solidFill>
              <a:schemeClr val="accent5">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588196" y="3237102"/>
            <a:ext cx="1822235" cy="338554"/>
          </a:xfrm>
          <a:prstGeom prst="rect">
            <a:avLst/>
          </a:prstGeom>
          <a:noFill/>
        </p:spPr>
        <p:txBody>
          <a:bodyPr wrap="square" rtlCol="0">
            <a:spAutoFit/>
          </a:bodyPr>
          <a:lstStyle/>
          <a:p>
            <a:r>
              <a:rPr lang="en-US" sz="1600" b="1" dirty="0"/>
              <a:t>Amount            </a:t>
            </a:r>
            <a:r>
              <a:rPr lang="en-US" sz="1600" dirty="0"/>
              <a:t>%</a:t>
            </a:r>
          </a:p>
        </p:txBody>
      </p:sp>
      <p:sp>
        <p:nvSpPr>
          <p:cNvPr id="13" name="Round Same Side Corner Rectangle 12"/>
          <p:cNvSpPr/>
          <p:nvPr/>
        </p:nvSpPr>
        <p:spPr>
          <a:xfrm>
            <a:off x="874702" y="2093673"/>
            <a:ext cx="6535729" cy="921539"/>
          </a:xfrm>
          <a:prstGeom prst="round2SameRect">
            <a:avLst>
              <a:gd name="adj1" fmla="val 28486"/>
              <a:gd name="adj2" fmla="val 0"/>
            </a:avLst>
          </a:prstGeom>
          <a:solidFill>
            <a:srgbClr val="1741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4" name="TextBox 13"/>
          <p:cNvSpPr txBox="1"/>
          <p:nvPr/>
        </p:nvSpPr>
        <p:spPr>
          <a:xfrm>
            <a:off x="1551220" y="2073805"/>
            <a:ext cx="5455506" cy="954107"/>
          </a:xfrm>
          <a:prstGeom prst="rect">
            <a:avLst/>
          </a:prstGeom>
          <a:noFill/>
        </p:spPr>
        <p:txBody>
          <a:bodyPr wrap="square" rtlCol="0">
            <a:spAutoFit/>
          </a:bodyPr>
          <a:lstStyle/>
          <a:p>
            <a:pPr algn="ctr"/>
            <a:r>
              <a:rPr lang="en-US" sz="1600" b="1" dirty="0">
                <a:solidFill>
                  <a:schemeClr val="bg1"/>
                </a:solidFill>
              </a:rPr>
              <a:t>VF</a:t>
            </a:r>
          </a:p>
          <a:p>
            <a:pPr algn="ctr"/>
            <a:r>
              <a:rPr lang="en-US" sz="1400" b="1" dirty="0">
                <a:solidFill>
                  <a:schemeClr val="bg1"/>
                </a:solidFill>
              </a:rPr>
              <a:t>Income Statements </a:t>
            </a:r>
          </a:p>
          <a:p>
            <a:pPr algn="ctr"/>
            <a:r>
              <a:rPr lang="en-US" sz="1400" b="1" dirty="0">
                <a:solidFill>
                  <a:schemeClr val="bg1"/>
                </a:solidFill>
              </a:rPr>
              <a:t>For the years ended March 31</a:t>
            </a:r>
          </a:p>
          <a:p>
            <a:pPr algn="ctr"/>
            <a:r>
              <a:rPr lang="en-US" sz="1200" dirty="0">
                <a:solidFill>
                  <a:schemeClr val="bg1"/>
                </a:solidFill>
              </a:rPr>
              <a:t>($ in millions)</a:t>
            </a:r>
          </a:p>
        </p:txBody>
      </p:sp>
      <p:sp>
        <p:nvSpPr>
          <p:cNvPr id="15" name="TextBox 14"/>
          <p:cNvSpPr txBox="1"/>
          <p:nvPr/>
        </p:nvSpPr>
        <p:spPr>
          <a:xfrm>
            <a:off x="4164214" y="2958634"/>
            <a:ext cx="3458589" cy="338554"/>
          </a:xfrm>
          <a:prstGeom prst="rect">
            <a:avLst/>
          </a:prstGeom>
          <a:noFill/>
        </p:spPr>
        <p:txBody>
          <a:bodyPr wrap="square" rtlCol="0">
            <a:spAutoFit/>
          </a:bodyPr>
          <a:lstStyle/>
          <a:p>
            <a:r>
              <a:rPr lang="en-US" sz="1600" b="1" dirty="0"/>
              <a:t>Year      		Increase (Decrease)</a:t>
            </a:r>
          </a:p>
        </p:txBody>
      </p:sp>
      <p:sp>
        <p:nvSpPr>
          <p:cNvPr id="16" name="TextBox 15"/>
          <p:cNvSpPr txBox="1"/>
          <p:nvPr/>
        </p:nvSpPr>
        <p:spPr>
          <a:xfrm>
            <a:off x="3824868" y="3243872"/>
            <a:ext cx="1987861" cy="338554"/>
          </a:xfrm>
          <a:prstGeom prst="rect">
            <a:avLst/>
          </a:prstGeom>
          <a:noFill/>
        </p:spPr>
        <p:txBody>
          <a:bodyPr wrap="square" rtlCol="0">
            <a:spAutoFit/>
          </a:bodyPr>
          <a:lstStyle/>
          <a:p>
            <a:r>
              <a:rPr lang="en-US" sz="1600" b="1" dirty="0"/>
              <a:t>2020		2019</a:t>
            </a:r>
            <a:endParaRPr lang="en-US" sz="1600" dirty="0"/>
          </a:p>
        </p:txBody>
      </p:sp>
      <p:cxnSp>
        <p:nvCxnSpPr>
          <p:cNvPr id="17" name="Straight Connector 16"/>
          <p:cNvCxnSpPr/>
          <p:nvPr/>
        </p:nvCxnSpPr>
        <p:spPr>
          <a:xfrm>
            <a:off x="3649317" y="3299486"/>
            <a:ext cx="171168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5598487" y="3297188"/>
            <a:ext cx="171168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846936" y="3526657"/>
            <a:ext cx="5486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5655220" y="3531642"/>
            <a:ext cx="7846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6712363" y="3518801"/>
            <a:ext cx="47050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834202" y="4997600"/>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3962065" y="5720403"/>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3965836" y="5762922"/>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4810207" y="3529952"/>
            <a:ext cx="47050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a:off x="3962065" y="6073645"/>
            <a:ext cx="3348105"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5893010" y="5725477"/>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5896781" y="5755134"/>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4834202" y="5725477"/>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4837973" y="5767996"/>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3962065" y="4024287"/>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3965836" y="4490491"/>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3962065" y="5011670"/>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5893010" y="5011670"/>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5893010" y="4490491"/>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4834202" y="4024287"/>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5893010" y="4024287"/>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5893010" y="5488012"/>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3962065" y="5488012"/>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4834202" y="5488012"/>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4824461" y="4499461"/>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7494618" y="5547295"/>
            <a:ext cx="1519083" cy="961289"/>
          </a:xfrm>
          <a:prstGeom prst="rect">
            <a:avLst/>
          </a:prstGeom>
          <a:noFill/>
        </p:spPr>
        <p:txBody>
          <a:bodyPr wrap="square" rtlCol="0">
            <a:spAutoFit/>
          </a:bodyPr>
          <a:lstStyle/>
          <a:p>
            <a:pPr>
              <a:lnSpc>
                <a:spcPct val="80000"/>
              </a:lnSpc>
            </a:pPr>
            <a:r>
              <a:rPr lang="en-US" sz="1400" b="1" dirty="0">
                <a:solidFill>
                  <a:srgbClr val="0070C0"/>
                </a:solidFill>
              </a:rPr>
              <a:t>The red arrow indicates the direction in which to read this statement.</a:t>
            </a:r>
          </a:p>
        </p:txBody>
      </p:sp>
    </p:spTree>
    <p:extLst>
      <p:ext uri="{BB962C8B-B14F-4D97-AF65-F5344CB8AC3E}">
        <p14:creationId xmlns:p14="http://schemas.microsoft.com/office/powerpoint/2010/main" val="80676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5"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a:xfrm>
            <a:off x="1424213" y="6452490"/>
            <a:ext cx="6540501" cy="365125"/>
          </a:xfrm>
        </p:spPr>
        <p:txBody>
          <a:bodyPr/>
          <a:lstStyle/>
          <a:p>
            <a:r>
              <a:rPr lang="en-US" dirty="0"/>
              <a:t>Copyright ©2022 McGraw-Hill. All rights reserved. No reproduction or distribution without the prior written consent of McGraw-Hill. </a:t>
            </a:r>
          </a:p>
        </p:txBody>
      </p:sp>
      <p:sp>
        <p:nvSpPr>
          <p:cNvPr id="2" name="Title 1"/>
          <p:cNvSpPr>
            <a:spLocks noGrp="1"/>
          </p:cNvSpPr>
          <p:nvPr>
            <p:ph type="title"/>
          </p:nvPr>
        </p:nvSpPr>
        <p:spPr>
          <a:xfrm>
            <a:off x="617304" y="663936"/>
            <a:ext cx="8886130" cy="510642"/>
          </a:xfrm>
        </p:spPr>
        <p:txBody>
          <a:bodyPr/>
          <a:lstStyle/>
          <a:p>
            <a:pPr>
              <a:lnSpc>
                <a:spcPct val="90000"/>
              </a:lnSpc>
            </a:pPr>
            <a:r>
              <a:rPr lang="en-US" sz="2800" b="1" dirty="0"/>
              <a:t>Horizontal Analysis of VF’s Balance Sheets</a:t>
            </a:r>
            <a:endParaRPr lang="en-US" sz="2800" dirty="0"/>
          </a:p>
        </p:txBody>
      </p:sp>
      <p:sp>
        <p:nvSpPr>
          <p:cNvPr id="7" name="Content Placeholder 6"/>
          <p:cNvSpPr>
            <a:spLocks noGrp="1"/>
          </p:cNvSpPr>
          <p:nvPr>
            <p:ph sz="quarter" idx="13"/>
          </p:nvPr>
        </p:nvSpPr>
        <p:spPr>
          <a:xfrm>
            <a:off x="736655" y="213459"/>
            <a:ext cx="6693061" cy="403234"/>
          </a:xfrm>
        </p:spPr>
        <p:txBody>
          <a:bodyPr/>
          <a:lstStyle/>
          <a:p>
            <a:r>
              <a:rPr lang="en-US" dirty="0"/>
              <a:t>Illustration 12–5</a:t>
            </a:r>
          </a:p>
        </p:txBody>
      </p:sp>
      <p:sp>
        <p:nvSpPr>
          <p:cNvPr id="9" name="Slide Number Placeholder 8"/>
          <p:cNvSpPr>
            <a:spLocks noGrp="1"/>
          </p:cNvSpPr>
          <p:nvPr>
            <p:ph type="sldNum" sz="quarter" idx="12"/>
          </p:nvPr>
        </p:nvSpPr>
        <p:spPr>
          <a:xfrm>
            <a:off x="7010400" y="6464121"/>
            <a:ext cx="2133600" cy="365125"/>
          </a:xfrm>
        </p:spPr>
        <p:txBody>
          <a:bodyPr/>
          <a:lstStyle/>
          <a:p>
            <a:r>
              <a:rPr lang="en-US" dirty="0"/>
              <a:t>12-</a:t>
            </a:r>
            <a:fld id="{8A048DD7-39B4-434B-ACE7-68CA5B147A05}" type="slidenum">
              <a:rPr lang="en-US" smtClean="0"/>
              <a:t>14</a:t>
            </a:fld>
            <a:endParaRPr lang="en-US" dirty="0"/>
          </a:p>
        </p:txBody>
      </p:sp>
      <p:sp>
        <p:nvSpPr>
          <p:cNvPr id="67" name="TextBox 66"/>
          <p:cNvSpPr txBox="1"/>
          <p:nvPr/>
        </p:nvSpPr>
        <p:spPr>
          <a:xfrm>
            <a:off x="209402" y="1763703"/>
            <a:ext cx="829073" cy="646331"/>
          </a:xfrm>
          <a:prstGeom prst="rect">
            <a:avLst/>
          </a:prstGeom>
          <a:noFill/>
        </p:spPr>
        <p:txBody>
          <a:bodyPr wrap="none" rtlCol="0">
            <a:spAutoFit/>
          </a:bodyPr>
          <a:lstStyle/>
          <a:p>
            <a:pPr algn="ctr"/>
            <a:r>
              <a:rPr lang="en-US" b="1" dirty="0">
                <a:solidFill>
                  <a:srgbClr val="00B050"/>
                </a:solidFill>
              </a:rPr>
              <a:t>$354</a:t>
            </a:r>
          </a:p>
          <a:p>
            <a:pPr algn="ctr"/>
            <a:r>
              <a:rPr lang="en-US" b="1" dirty="0">
                <a:solidFill>
                  <a:srgbClr val="00B050"/>
                </a:solidFill>
              </a:rPr>
              <a:t>$4,673</a:t>
            </a:r>
          </a:p>
        </p:txBody>
      </p:sp>
      <p:sp>
        <p:nvSpPr>
          <p:cNvPr id="68" name="TextBox 67"/>
          <p:cNvSpPr txBox="1"/>
          <p:nvPr/>
        </p:nvSpPr>
        <p:spPr>
          <a:xfrm>
            <a:off x="920173" y="1905175"/>
            <a:ext cx="816249" cy="369332"/>
          </a:xfrm>
          <a:prstGeom prst="rect">
            <a:avLst/>
          </a:prstGeom>
          <a:noFill/>
        </p:spPr>
        <p:txBody>
          <a:bodyPr wrap="none" rtlCol="0">
            <a:spAutoFit/>
          </a:bodyPr>
          <a:lstStyle/>
          <a:p>
            <a:r>
              <a:rPr lang="en-US" b="1" dirty="0">
                <a:solidFill>
                  <a:srgbClr val="00B050"/>
                </a:solidFill>
              </a:rPr>
              <a:t>= 7.6%</a:t>
            </a:r>
          </a:p>
        </p:txBody>
      </p:sp>
      <p:cxnSp>
        <p:nvCxnSpPr>
          <p:cNvPr id="69" name="Straight Connector 68"/>
          <p:cNvCxnSpPr/>
          <p:nvPr/>
        </p:nvCxnSpPr>
        <p:spPr>
          <a:xfrm flipV="1">
            <a:off x="272085" y="2080113"/>
            <a:ext cx="640080" cy="972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806853" y="6298771"/>
            <a:ext cx="3733800" cy="0"/>
          </a:xfrm>
          <a:prstGeom prst="straightConnector1">
            <a:avLst/>
          </a:prstGeom>
          <a:ln w="190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717409" y="5375662"/>
            <a:ext cx="3733800" cy="0"/>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922701" y="2188143"/>
            <a:ext cx="6535729" cy="3795003"/>
          </a:xfrm>
          <a:prstGeom prst="rect">
            <a:avLst/>
          </a:prstGeom>
          <a:solidFill>
            <a:srgbClr val="EAE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ound Same Side Corner Rectangle 16"/>
          <p:cNvSpPr/>
          <p:nvPr/>
        </p:nvSpPr>
        <p:spPr>
          <a:xfrm>
            <a:off x="1922701" y="1266605"/>
            <a:ext cx="6535729" cy="921539"/>
          </a:xfrm>
          <a:prstGeom prst="round2SameRect">
            <a:avLst>
              <a:gd name="adj1" fmla="val 28486"/>
              <a:gd name="adj2" fmla="val 0"/>
            </a:avLst>
          </a:prstGeom>
          <a:solidFill>
            <a:srgbClr val="2858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8" name="TextBox 17"/>
          <p:cNvSpPr txBox="1"/>
          <p:nvPr/>
        </p:nvSpPr>
        <p:spPr>
          <a:xfrm>
            <a:off x="2650019" y="1234037"/>
            <a:ext cx="5455506" cy="954107"/>
          </a:xfrm>
          <a:prstGeom prst="rect">
            <a:avLst/>
          </a:prstGeom>
          <a:noFill/>
        </p:spPr>
        <p:txBody>
          <a:bodyPr wrap="square" rtlCol="0">
            <a:spAutoFit/>
          </a:bodyPr>
          <a:lstStyle/>
          <a:p>
            <a:pPr algn="ctr"/>
            <a:r>
              <a:rPr lang="en-US" sz="1600" b="1" dirty="0">
                <a:solidFill>
                  <a:schemeClr val="bg1"/>
                </a:solidFill>
              </a:rPr>
              <a:t>VF </a:t>
            </a:r>
          </a:p>
          <a:p>
            <a:pPr algn="ctr"/>
            <a:r>
              <a:rPr lang="en-US" sz="1400" b="1" dirty="0">
                <a:solidFill>
                  <a:schemeClr val="bg1"/>
                </a:solidFill>
              </a:rPr>
              <a:t>Balance Sheets</a:t>
            </a:r>
          </a:p>
          <a:p>
            <a:pPr algn="ctr"/>
            <a:r>
              <a:rPr lang="en-US" sz="1400" b="1" dirty="0">
                <a:solidFill>
                  <a:schemeClr val="bg1"/>
                </a:solidFill>
              </a:rPr>
              <a:t>March 31</a:t>
            </a:r>
          </a:p>
          <a:p>
            <a:pPr algn="ctr"/>
            <a:r>
              <a:rPr lang="en-US" sz="1200" dirty="0">
                <a:solidFill>
                  <a:schemeClr val="bg1"/>
                </a:solidFill>
              </a:rPr>
              <a:t>($ in millions)</a:t>
            </a:r>
          </a:p>
        </p:txBody>
      </p:sp>
      <p:sp>
        <p:nvSpPr>
          <p:cNvPr id="20" name="TextBox 19"/>
          <p:cNvSpPr txBox="1"/>
          <p:nvPr/>
        </p:nvSpPr>
        <p:spPr>
          <a:xfrm>
            <a:off x="4717409" y="2421393"/>
            <a:ext cx="1904458" cy="338554"/>
          </a:xfrm>
          <a:prstGeom prst="rect">
            <a:avLst/>
          </a:prstGeom>
          <a:noFill/>
        </p:spPr>
        <p:txBody>
          <a:bodyPr wrap="square" rtlCol="0">
            <a:spAutoFit/>
          </a:bodyPr>
          <a:lstStyle/>
          <a:p>
            <a:r>
              <a:rPr lang="en-US" sz="1600" b="1" dirty="0"/>
              <a:t>   2020             2019</a:t>
            </a:r>
          </a:p>
        </p:txBody>
      </p:sp>
      <p:sp>
        <p:nvSpPr>
          <p:cNvPr id="23" name="TextBox 22"/>
          <p:cNvSpPr txBox="1"/>
          <p:nvPr/>
        </p:nvSpPr>
        <p:spPr>
          <a:xfrm>
            <a:off x="6737795" y="2410034"/>
            <a:ext cx="1904458" cy="338554"/>
          </a:xfrm>
          <a:prstGeom prst="rect">
            <a:avLst/>
          </a:prstGeom>
          <a:noFill/>
        </p:spPr>
        <p:txBody>
          <a:bodyPr wrap="square" rtlCol="0">
            <a:spAutoFit/>
          </a:bodyPr>
          <a:lstStyle/>
          <a:p>
            <a:r>
              <a:rPr lang="en-US" sz="1600" b="1" dirty="0"/>
              <a:t>Amount           </a:t>
            </a:r>
            <a:r>
              <a:rPr lang="en-US" sz="1600" dirty="0"/>
              <a:t> %</a:t>
            </a:r>
          </a:p>
        </p:txBody>
      </p:sp>
      <p:cxnSp>
        <p:nvCxnSpPr>
          <p:cNvPr id="24" name="Straight Connector 23"/>
          <p:cNvCxnSpPr/>
          <p:nvPr/>
        </p:nvCxnSpPr>
        <p:spPr>
          <a:xfrm>
            <a:off x="4772274" y="2740987"/>
            <a:ext cx="7846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5741894" y="2739297"/>
            <a:ext cx="7846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1876677" y="2657487"/>
            <a:ext cx="6595148" cy="3293209"/>
          </a:xfrm>
          <a:prstGeom prst="rect">
            <a:avLst/>
          </a:prstGeom>
          <a:noFill/>
        </p:spPr>
        <p:txBody>
          <a:bodyPr wrap="square" rtlCol="0">
            <a:spAutoFit/>
          </a:bodyPr>
          <a:lstStyle/>
          <a:p>
            <a:r>
              <a:rPr lang="en-US" sz="1600" b="1" dirty="0"/>
              <a:t>Assets</a:t>
            </a:r>
          </a:p>
          <a:p>
            <a:r>
              <a:rPr lang="en-US" sz="1600" dirty="0"/>
              <a:t>Current assets			            $ 5,027        $  4,673           </a:t>
            </a:r>
            <a:r>
              <a:rPr lang="en-US" sz="1600" b="1" dirty="0">
                <a:solidFill>
                  <a:srgbClr val="008000"/>
                </a:solidFill>
              </a:rPr>
              <a:t>$ 354</a:t>
            </a:r>
            <a:r>
              <a:rPr lang="en-US" sz="1600" dirty="0">
                <a:solidFill>
                  <a:srgbClr val="008000"/>
                </a:solidFill>
              </a:rPr>
              <a:t>             </a:t>
            </a:r>
            <a:r>
              <a:rPr lang="en-US" sz="1600" b="1" dirty="0">
                <a:solidFill>
                  <a:srgbClr val="008000"/>
                </a:solidFill>
              </a:rPr>
              <a:t>7.6</a:t>
            </a:r>
          </a:p>
          <a:p>
            <a:r>
              <a:rPr lang="en-US" sz="1600" dirty="0"/>
              <a:t>Property and equipment                        954                876                </a:t>
            </a:r>
            <a:r>
              <a:rPr lang="en-US" sz="1600" b="1" dirty="0">
                <a:solidFill>
                  <a:srgbClr val="008000"/>
                </a:solidFill>
              </a:rPr>
              <a:t>78              8.9</a:t>
            </a:r>
          </a:p>
          <a:p>
            <a:r>
              <a:rPr lang="en-US" sz="1600" dirty="0"/>
              <a:t>Intangible assets                                    3,011            3,399           </a:t>
            </a:r>
            <a:r>
              <a:rPr lang="en-US" sz="1600" b="1" dirty="0">
                <a:solidFill>
                  <a:srgbClr val="008000"/>
                </a:solidFill>
              </a:rPr>
              <a:t>–388          –11.4</a:t>
            </a:r>
          </a:p>
          <a:p>
            <a:r>
              <a:rPr lang="en-US" sz="1600" dirty="0"/>
              <a:t>Other assets                                            2,141           1,409              </a:t>
            </a:r>
            <a:r>
              <a:rPr lang="en-US" sz="1600" b="1" dirty="0">
                <a:solidFill>
                  <a:srgbClr val="008000"/>
                </a:solidFill>
              </a:rPr>
              <a:t>732</a:t>
            </a:r>
            <a:r>
              <a:rPr lang="en-US" sz="1600" dirty="0">
                <a:solidFill>
                  <a:srgbClr val="008000"/>
                </a:solidFill>
              </a:rPr>
              <a:t>            </a:t>
            </a:r>
            <a:r>
              <a:rPr lang="en-US" sz="1600" b="1" dirty="0">
                <a:solidFill>
                  <a:srgbClr val="008000"/>
                </a:solidFill>
              </a:rPr>
              <a:t>52.0</a:t>
            </a:r>
          </a:p>
          <a:p>
            <a:r>
              <a:rPr lang="en-US" sz="1600" dirty="0"/>
              <a:t>   Total assets                                      $11,133        $10,357</a:t>
            </a:r>
            <a:r>
              <a:rPr lang="en-US" sz="1600" dirty="0">
                <a:solidFill>
                  <a:srgbClr val="1D5F76"/>
                </a:solidFill>
              </a:rPr>
              <a:t> </a:t>
            </a:r>
            <a:r>
              <a:rPr lang="en-US" sz="1600" dirty="0"/>
              <a:t>         </a:t>
            </a:r>
            <a:r>
              <a:rPr lang="en-US" sz="1600" b="1" dirty="0">
                <a:solidFill>
                  <a:srgbClr val="008000"/>
                </a:solidFill>
              </a:rPr>
              <a:t>$ 776</a:t>
            </a:r>
            <a:r>
              <a:rPr lang="en-US" sz="1600" dirty="0">
                <a:solidFill>
                  <a:srgbClr val="008000"/>
                </a:solidFill>
              </a:rPr>
              <a:t>              </a:t>
            </a:r>
            <a:r>
              <a:rPr lang="en-US" sz="1600" b="1" dirty="0">
                <a:solidFill>
                  <a:srgbClr val="008000"/>
                </a:solidFill>
              </a:rPr>
              <a:t>7.5</a:t>
            </a:r>
          </a:p>
          <a:p>
            <a:endParaRPr lang="en-US" sz="1600" b="1" dirty="0"/>
          </a:p>
          <a:p>
            <a:r>
              <a:rPr lang="en-US" sz="1600" b="1" dirty="0"/>
              <a:t>Liabilities and Stockholders’ Equity</a:t>
            </a:r>
          </a:p>
          <a:p>
            <a:r>
              <a:rPr lang="en-US" sz="1600" dirty="0"/>
              <a:t>Current liabilities                               $ 3,024           $2,662          </a:t>
            </a:r>
            <a:r>
              <a:rPr lang="en-US" sz="1600" b="1" dirty="0">
                <a:solidFill>
                  <a:srgbClr val="008000"/>
                </a:solidFill>
              </a:rPr>
              <a:t>$   362          13.6</a:t>
            </a:r>
          </a:p>
          <a:p>
            <a:r>
              <a:rPr lang="en-US" sz="1600" dirty="0"/>
              <a:t>Long-term liabilities                              4,752             3,396           </a:t>
            </a:r>
            <a:r>
              <a:rPr lang="en-US" sz="1600" b="1" dirty="0">
                <a:solidFill>
                  <a:srgbClr val="008000"/>
                </a:solidFill>
              </a:rPr>
              <a:t>1,356</a:t>
            </a:r>
            <a:r>
              <a:rPr lang="en-US" sz="1600" dirty="0">
                <a:solidFill>
                  <a:srgbClr val="008000"/>
                </a:solidFill>
              </a:rPr>
              <a:t>           </a:t>
            </a:r>
            <a:r>
              <a:rPr lang="en-US" sz="1600" b="1" dirty="0">
                <a:solidFill>
                  <a:srgbClr val="008000"/>
                </a:solidFill>
              </a:rPr>
              <a:t>39.9</a:t>
            </a:r>
          </a:p>
          <a:p>
            <a:r>
              <a:rPr lang="en-US" sz="1600" dirty="0"/>
              <a:t>Stockholders’ equity                             3,357             4,299            </a:t>
            </a:r>
            <a:r>
              <a:rPr lang="en-US" sz="1600" b="1" dirty="0">
                <a:solidFill>
                  <a:srgbClr val="008000"/>
                </a:solidFill>
              </a:rPr>
              <a:t>–942</a:t>
            </a:r>
            <a:r>
              <a:rPr lang="en-US" sz="1600" dirty="0">
                <a:solidFill>
                  <a:srgbClr val="008000"/>
                </a:solidFill>
              </a:rPr>
              <a:t>         </a:t>
            </a:r>
            <a:r>
              <a:rPr lang="en-US" sz="1600" b="1" dirty="0">
                <a:solidFill>
                  <a:srgbClr val="008000"/>
                </a:solidFill>
              </a:rPr>
              <a:t>–21.9</a:t>
            </a:r>
          </a:p>
          <a:p>
            <a:r>
              <a:rPr lang="en-US" sz="1600" dirty="0"/>
              <a:t>   Total liabilities and equities          $11,133         $10,357</a:t>
            </a:r>
            <a:r>
              <a:rPr lang="en-US" sz="1600" b="1" dirty="0">
                <a:solidFill>
                  <a:srgbClr val="1D5F76"/>
                </a:solidFill>
              </a:rPr>
              <a:t>         </a:t>
            </a:r>
            <a:r>
              <a:rPr lang="en-US" sz="1600" b="1" dirty="0">
                <a:solidFill>
                  <a:srgbClr val="008000"/>
                </a:solidFill>
              </a:rPr>
              <a:t>$  776</a:t>
            </a:r>
            <a:r>
              <a:rPr lang="en-US" sz="1600" dirty="0">
                <a:solidFill>
                  <a:srgbClr val="008000"/>
                </a:solidFill>
              </a:rPr>
              <a:t>              </a:t>
            </a:r>
            <a:r>
              <a:rPr lang="en-US" sz="1600" b="1" dirty="0">
                <a:solidFill>
                  <a:srgbClr val="008000"/>
                </a:solidFill>
              </a:rPr>
              <a:t>7.5</a:t>
            </a:r>
            <a:r>
              <a:rPr lang="en-US" sz="1600" dirty="0">
                <a:solidFill>
                  <a:srgbClr val="008000"/>
                </a:solidFill>
              </a:rPr>
              <a:t>    </a:t>
            </a:r>
            <a:endParaRPr lang="en-US" sz="1600" b="1" dirty="0">
              <a:solidFill>
                <a:srgbClr val="008000"/>
              </a:solidFill>
            </a:endParaRPr>
          </a:p>
          <a:p>
            <a:endParaRPr lang="en-US" sz="1600" dirty="0"/>
          </a:p>
        </p:txBody>
      </p:sp>
      <p:grpSp>
        <p:nvGrpSpPr>
          <p:cNvPr id="33" name="Group 32"/>
          <p:cNvGrpSpPr/>
          <p:nvPr/>
        </p:nvGrpSpPr>
        <p:grpSpPr>
          <a:xfrm>
            <a:off x="4832777" y="4171611"/>
            <a:ext cx="2596939" cy="3657"/>
            <a:chOff x="4120599" y="3909300"/>
            <a:chExt cx="2596939" cy="3657"/>
          </a:xfrm>
        </p:grpSpPr>
        <p:cxnSp>
          <p:nvCxnSpPr>
            <p:cNvPr id="34" name="Straight Connector 33"/>
            <p:cNvCxnSpPr/>
            <p:nvPr/>
          </p:nvCxnSpPr>
          <p:spPr>
            <a:xfrm>
              <a:off x="4120599" y="3912957"/>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5150172" y="3909300"/>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6351778" y="3909300"/>
              <a:ext cx="3657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37" name="Group 36"/>
          <p:cNvGrpSpPr/>
          <p:nvPr/>
        </p:nvGrpSpPr>
        <p:grpSpPr>
          <a:xfrm>
            <a:off x="4835863" y="4220275"/>
            <a:ext cx="2593853" cy="16608"/>
            <a:chOff x="4120599" y="3896349"/>
            <a:chExt cx="2593853" cy="16608"/>
          </a:xfrm>
        </p:grpSpPr>
        <p:cxnSp>
          <p:nvCxnSpPr>
            <p:cNvPr id="38" name="Straight Connector 37"/>
            <p:cNvCxnSpPr/>
            <p:nvPr/>
          </p:nvCxnSpPr>
          <p:spPr>
            <a:xfrm>
              <a:off x="4120599" y="3912957"/>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5150172" y="3909300"/>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6348692" y="3896349"/>
              <a:ext cx="3657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41" name="Group 40"/>
          <p:cNvGrpSpPr/>
          <p:nvPr/>
        </p:nvGrpSpPr>
        <p:grpSpPr>
          <a:xfrm>
            <a:off x="4900249" y="5375662"/>
            <a:ext cx="2540657" cy="8088"/>
            <a:chOff x="4120599" y="3909300"/>
            <a:chExt cx="2540657" cy="8088"/>
          </a:xfrm>
        </p:grpSpPr>
        <p:cxnSp>
          <p:nvCxnSpPr>
            <p:cNvPr id="42" name="Straight Connector 41"/>
            <p:cNvCxnSpPr/>
            <p:nvPr/>
          </p:nvCxnSpPr>
          <p:spPr>
            <a:xfrm>
              <a:off x="4120599" y="3912957"/>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5150172" y="3909300"/>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6204056" y="3917388"/>
              <a:ext cx="457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45" name="Group 44"/>
          <p:cNvGrpSpPr/>
          <p:nvPr/>
        </p:nvGrpSpPr>
        <p:grpSpPr>
          <a:xfrm>
            <a:off x="4832913" y="5647239"/>
            <a:ext cx="2640330" cy="3657"/>
            <a:chOff x="4053693" y="3909300"/>
            <a:chExt cx="2640330" cy="3657"/>
          </a:xfrm>
        </p:grpSpPr>
        <p:cxnSp>
          <p:nvCxnSpPr>
            <p:cNvPr id="46" name="Straight Connector 45"/>
            <p:cNvCxnSpPr/>
            <p:nvPr/>
          </p:nvCxnSpPr>
          <p:spPr>
            <a:xfrm>
              <a:off x="4053693" y="3912957"/>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5150172" y="3909300"/>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236823" y="3909300"/>
              <a:ext cx="457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49" name="Group 48"/>
          <p:cNvGrpSpPr/>
          <p:nvPr/>
        </p:nvGrpSpPr>
        <p:grpSpPr>
          <a:xfrm>
            <a:off x="4812177" y="5693036"/>
            <a:ext cx="2665953" cy="3657"/>
            <a:chOff x="4120599" y="3909300"/>
            <a:chExt cx="2665953" cy="3657"/>
          </a:xfrm>
        </p:grpSpPr>
        <p:cxnSp>
          <p:nvCxnSpPr>
            <p:cNvPr id="50" name="Straight Connector 49"/>
            <p:cNvCxnSpPr/>
            <p:nvPr/>
          </p:nvCxnSpPr>
          <p:spPr>
            <a:xfrm>
              <a:off x="4120599" y="3912957"/>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5217078" y="3909300"/>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6329352" y="3909300"/>
              <a:ext cx="457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53" name="Straight Connector 52"/>
          <p:cNvCxnSpPr/>
          <p:nvPr/>
        </p:nvCxnSpPr>
        <p:spPr>
          <a:xfrm>
            <a:off x="1956154" y="2955238"/>
            <a:ext cx="55730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1956154" y="4646644"/>
            <a:ext cx="29762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065161C-1FC9-417E-B96E-29B38D8DD3AE}"/>
              </a:ext>
            </a:extLst>
          </p:cNvPr>
          <p:cNvCxnSpPr>
            <a:cxnSpLocks/>
          </p:cNvCxnSpPr>
          <p:nvPr/>
        </p:nvCxnSpPr>
        <p:spPr>
          <a:xfrm>
            <a:off x="1708686" y="2099603"/>
            <a:ext cx="6256028" cy="968188"/>
          </a:xfrm>
          <a:prstGeom prst="straightConnector1">
            <a:avLst/>
          </a:prstGeom>
          <a:ln>
            <a:solidFill>
              <a:srgbClr val="00B050"/>
            </a:solidFill>
            <a:tailEnd type="triangle"/>
          </a:ln>
        </p:spPr>
        <p:style>
          <a:lnRef idx="2">
            <a:schemeClr val="accent3"/>
          </a:lnRef>
          <a:fillRef idx="0">
            <a:schemeClr val="accent3"/>
          </a:fillRef>
          <a:effectRef idx="1">
            <a:schemeClr val="accent3"/>
          </a:effectRef>
          <a:fontRef idx="minor">
            <a:schemeClr val="tx1"/>
          </a:fontRef>
        </p:style>
      </p:cxnSp>
      <p:cxnSp>
        <p:nvCxnSpPr>
          <p:cNvPr id="25" name="Straight Connector 24"/>
          <p:cNvCxnSpPr/>
          <p:nvPr/>
        </p:nvCxnSpPr>
        <p:spPr>
          <a:xfrm>
            <a:off x="6804819" y="2740987"/>
            <a:ext cx="7846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4759368" y="2144720"/>
            <a:ext cx="4058661" cy="338554"/>
          </a:xfrm>
          <a:prstGeom prst="rect">
            <a:avLst/>
          </a:prstGeom>
          <a:noFill/>
        </p:spPr>
        <p:txBody>
          <a:bodyPr wrap="square" rtlCol="0">
            <a:spAutoFit/>
          </a:bodyPr>
          <a:lstStyle/>
          <a:p>
            <a:r>
              <a:rPr lang="en-US" sz="1600" b="1" dirty="0"/>
              <a:t>             Year                     Increase (Decrease)</a:t>
            </a:r>
          </a:p>
        </p:txBody>
      </p:sp>
      <p:cxnSp>
        <p:nvCxnSpPr>
          <p:cNvPr id="26" name="Straight Connector 25"/>
          <p:cNvCxnSpPr/>
          <p:nvPr/>
        </p:nvCxnSpPr>
        <p:spPr>
          <a:xfrm>
            <a:off x="7861962" y="2739297"/>
            <a:ext cx="47050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4717383" y="2472418"/>
            <a:ext cx="171168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6646486" y="2484231"/>
            <a:ext cx="171168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7" name="Group 26"/>
          <p:cNvGrpSpPr/>
          <p:nvPr/>
        </p:nvGrpSpPr>
        <p:grpSpPr>
          <a:xfrm>
            <a:off x="4832777" y="3914327"/>
            <a:ext cx="2562409" cy="3657"/>
            <a:chOff x="4120599" y="3909300"/>
            <a:chExt cx="2562409" cy="3657"/>
          </a:xfrm>
        </p:grpSpPr>
        <p:cxnSp>
          <p:nvCxnSpPr>
            <p:cNvPr id="28" name="Straight Connector 27"/>
            <p:cNvCxnSpPr/>
            <p:nvPr/>
          </p:nvCxnSpPr>
          <p:spPr>
            <a:xfrm>
              <a:off x="4120599" y="3912957"/>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5150172" y="3909300"/>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6317248" y="3909300"/>
              <a:ext cx="3657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55" name="TextBox 54"/>
          <p:cNvSpPr txBox="1"/>
          <p:nvPr/>
        </p:nvSpPr>
        <p:spPr>
          <a:xfrm>
            <a:off x="2800723" y="5994072"/>
            <a:ext cx="2099526" cy="609398"/>
          </a:xfrm>
          <a:prstGeom prst="rect">
            <a:avLst/>
          </a:prstGeom>
          <a:noFill/>
        </p:spPr>
        <p:txBody>
          <a:bodyPr wrap="square" rtlCol="0">
            <a:spAutoFit/>
          </a:bodyPr>
          <a:lstStyle/>
          <a:p>
            <a:pPr>
              <a:lnSpc>
                <a:spcPct val="80000"/>
              </a:lnSpc>
            </a:pPr>
            <a:r>
              <a:rPr lang="en-US" sz="1400" b="1" dirty="0">
                <a:solidFill>
                  <a:srgbClr val="0070C0"/>
                </a:solidFill>
              </a:rPr>
              <a:t>The red arrow indicates the direction in which to read this statement.</a:t>
            </a:r>
          </a:p>
        </p:txBody>
      </p:sp>
    </p:spTree>
    <p:extLst>
      <p:ext uri="{BB962C8B-B14F-4D97-AF65-F5344CB8AC3E}">
        <p14:creationId xmlns:p14="http://schemas.microsoft.com/office/powerpoint/2010/main" val="382280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55"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457200"/>
            <a:ext cx="8229600" cy="1143000"/>
          </a:xfrm>
        </p:spPr>
        <p:txBody>
          <a:bodyPr/>
          <a:lstStyle/>
          <a:p>
            <a:r>
              <a:rPr lang="en-US" dirty="0"/>
              <a:t>Key Point</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12-</a:t>
            </a:r>
            <a:fld id="{8A048DD7-39B4-434B-ACE7-68CA5B147A05}" type="slidenum">
              <a:rPr lang="en-US" smtClean="0"/>
              <a:t>15</a:t>
            </a:fld>
            <a:endParaRPr lang="en-US" dirty="0"/>
          </a:p>
        </p:txBody>
      </p:sp>
      <p:sp>
        <p:nvSpPr>
          <p:cNvPr id="6" name="Content Placeholder 4"/>
          <p:cNvSpPr>
            <a:spLocks noGrp="1"/>
          </p:cNvSpPr>
          <p:nvPr>
            <p:ph idx="4294967295"/>
          </p:nvPr>
        </p:nvSpPr>
        <p:spPr>
          <a:xfrm>
            <a:off x="709368" y="1280160"/>
            <a:ext cx="7955280" cy="2968582"/>
          </a:xfrm>
          <a:prstGeom prst="rect">
            <a:avLst/>
          </a:prstGeom>
        </p:spPr>
        <p:txBody>
          <a:bodyPr/>
          <a:lstStyle/>
          <a:p>
            <a:pPr marL="0" indent="0">
              <a:buNone/>
            </a:pPr>
            <a:r>
              <a:rPr lang="en-US" dirty="0"/>
              <a:t>We use horizontal analysis to analyze trends in financial statement data, such as:</a:t>
            </a:r>
          </a:p>
          <a:p>
            <a:pPr marL="0" indent="0">
              <a:buNone/>
            </a:pPr>
            <a:r>
              <a:rPr lang="en-US" dirty="0"/>
              <a:t> the amount of change and the percentage change, for one company over time.</a:t>
            </a:r>
          </a:p>
        </p:txBody>
      </p:sp>
    </p:spTree>
    <p:extLst>
      <p:ext uri="{BB962C8B-B14F-4D97-AF65-F5344CB8AC3E}">
        <p14:creationId xmlns:p14="http://schemas.microsoft.com/office/powerpoint/2010/main" val="98013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794576" cy="4432716"/>
          </a:xfrm>
        </p:spPr>
        <p:txBody>
          <a:bodyPr>
            <a:normAutofit/>
          </a:bodyPr>
          <a:lstStyle/>
          <a:p>
            <a:pPr marL="0" indent="0">
              <a:buNone/>
            </a:pPr>
            <a:r>
              <a:rPr lang="en-US" sz="2800" dirty="0"/>
              <a:t>Horizontal analysis examines trends:</a:t>
            </a:r>
          </a:p>
          <a:p>
            <a:pPr>
              <a:buAutoNum type="alphaLcPeriod"/>
            </a:pPr>
            <a:r>
              <a:rPr lang="en-US" sz="2800" dirty="0"/>
              <a:t>Between companies in the same year</a:t>
            </a:r>
          </a:p>
          <a:p>
            <a:pPr>
              <a:buAutoNum type="alphaLcPeriod"/>
            </a:pPr>
            <a:r>
              <a:rPr lang="en-US" sz="2800" dirty="0"/>
              <a:t>Between balance sheet accounts in the same year</a:t>
            </a:r>
          </a:p>
          <a:p>
            <a:pPr>
              <a:buAutoNum type="alphaLcPeriod" startAt="3"/>
            </a:pPr>
            <a:r>
              <a:rPr lang="en-US" sz="2800" dirty="0"/>
              <a:t>For a single company over time</a:t>
            </a:r>
          </a:p>
          <a:p>
            <a:pPr>
              <a:buAutoNum type="alphaLcPeriod" startAt="3"/>
            </a:pPr>
            <a:r>
              <a:rPr lang="en-US" sz="2800" dirty="0"/>
              <a:t>As a percentage of sales on every financial statement</a:t>
            </a:r>
          </a:p>
        </p:txBody>
      </p:sp>
      <p:sp>
        <p:nvSpPr>
          <p:cNvPr id="4" name="Title 3"/>
          <p:cNvSpPr>
            <a:spLocks noGrp="1"/>
          </p:cNvSpPr>
          <p:nvPr>
            <p:ph type="title"/>
          </p:nvPr>
        </p:nvSpPr>
        <p:spPr>
          <a:xfrm>
            <a:off x="960511" y="358256"/>
            <a:ext cx="7922577" cy="799257"/>
          </a:xfrm>
        </p:spPr>
        <p:txBody>
          <a:bodyPr/>
          <a:lstStyle/>
          <a:p>
            <a:r>
              <a:rPr lang="en-US" dirty="0"/>
              <a:t>Concept Check 12–3</a:t>
            </a:r>
          </a:p>
        </p:txBody>
      </p:sp>
      <p:sp>
        <p:nvSpPr>
          <p:cNvPr id="6" name="Oval 5"/>
          <p:cNvSpPr/>
          <p:nvPr/>
        </p:nvSpPr>
        <p:spPr bwMode="auto">
          <a:xfrm>
            <a:off x="827991" y="3190763"/>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60511" y="4601494"/>
            <a:ext cx="7671860" cy="1569660"/>
          </a:xfrm>
          <a:prstGeom prst="rect">
            <a:avLst/>
          </a:prstGeom>
          <a:solidFill>
            <a:srgbClr val="FFFFD1"/>
          </a:solidFill>
          <a:ln w="6350">
            <a:solidFill>
              <a:schemeClr val="tx1"/>
            </a:solidFill>
          </a:ln>
        </p:spPr>
        <p:txBody>
          <a:bodyPr wrap="square" rtlCol="0">
            <a:spAutoFit/>
          </a:bodyPr>
          <a:lstStyle/>
          <a:p>
            <a:r>
              <a:rPr lang="en-US" sz="2400" dirty="0"/>
              <a:t>We use horizontal analysis to analyze trends in financial statement data for a single company over time. With horizontal analysis, we calculate the amount and percentage change in an account from last year to this year.</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12-</a:t>
            </a:r>
            <a:fld id="{8A048DD7-39B4-434B-ACE7-68CA5B147A05}" type="slidenum">
              <a:rPr lang="en-US" smtClean="0"/>
              <a:t>16</a:t>
            </a:fld>
            <a:endParaRPr lang="en-US" dirty="0"/>
          </a:p>
        </p:txBody>
      </p:sp>
    </p:spTree>
    <p:extLst>
      <p:ext uri="{BB962C8B-B14F-4D97-AF65-F5344CB8AC3E}">
        <p14:creationId xmlns:p14="http://schemas.microsoft.com/office/powerpoint/2010/main" val="76016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USING RATIOS TO ASSESS RISK AND PROFITABILITY</a:t>
            </a:r>
          </a:p>
        </p:txBody>
      </p:sp>
      <p:sp>
        <p:nvSpPr>
          <p:cNvPr id="4" name="Title 3"/>
          <p:cNvSpPr>
            <a:spLocks noGrp="1"/>
          </p:cNvSpPr>
          <p:nvPr>
            <p:ph type="title"/>
          </p:nvPr>
        </p:nvSpPr>
        <p:spPr/>
        <p:txBody>
          <a:bodyPr/>
          <a:lstStyle/>
          <a:p>
            <a:r>
              <a:rPr lang="en-US" dirty="0"/>
              <a:t>PART B</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17</a:t>
            </a:fld>
            <a:endParaRPr lang="en-US" dirty="0"/>
          </a:p>
        </p:txBody>
      </p:sp>
    </p:spTree>
    <p:extLst>
      <p:ext uri="{BB962C8B-B14F-4D97-AF65-F5344CB8AC3E}">
        <p14:creationId xmlns:p14="http://schemas.microsoft.com/office/powerpoint/2010/main" val="1085721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150" y="284651"/>
            <a:ext cx="8229600" cy="1143000"/>
          </a:xfrm>
        </p:spPr>
        <p:txBody>
          <a:bodyPr/>
          <a:lstStyle/>
          <a:p>
            <a:r>
              <a:rPr lang="en-US" dirty="0"/>
              <a:t>Common Mistake </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18</a:t>
            </a:fld>
            <a:endParaRPr lang="en-US" dirty="0"/>
          </a:p>
        </p:txBody>
      </p:sp>
      <p:sp>
        <p:nvSpPr>
          <p:cNvPr id="3" name="Content Placeholder 2"/>
          <p:cNvSpPr>
            <a:spLocks noGrp="1"/>
          </p:cNvSpPr>
          <p:nvPr>
            <p:ph idx="1"/>
          </p:nvPr>
        </p:nvSpPr>
        <p:spPr>
          <a:xfrm>
            <a:off x="809150" y="1291786"/>
            <a:ext cx="7964736" cy="4782443"/>
          </a:xfrm>
        </p:spPr>
        <p:txBody>
          <a:bodyPr>
            <a:normAutofit lnSpcReduction="10000"/>
          </a:bodyPr>
          <a:lstStyle/>
          <a:p>
            <a:pPr marL="0" indent="0">
              <a:buNone/>
            </a:pPr>
            <a:r>
              <a:rPr lang="en-US" dirty="0"/>
              <a:t>In comparing an income statement account with a balance sheet account, some students incorrectly use the balance sheet account’s ending balance, rather than the </a:t>
            </a:r>
            <a:r>
              <a:rPr lang="en-US" i="1" dirty="0"/>
              <a:t>average</a:t>
            </a:r>
            <a:r>
              <a:rPr lang="en-US" dirty="0"/>
              <a:t> of its beginning and ending balances. </a:t>
            </a:r>
          </a:p>
          <a:p>
            <a:pPr marL="0" indent="0">
              <a:buNone/>
            </a:pPr>
            <a:r>
              <a:rPr lang="en-US" dirty="0"/>
              <a:t>Since income statement accounts are measured over a period of time, comparisons to related balance sheet accounts also need to be over time by taking the average of the beginning and ending balances.</a:t>
            </a:r>
          </a:p>
        </p:txBody>
      </p:sp>
    </p:spTree>
    <p:extLst>
      <p:ext uri="{BB962C8B-B14F-4D97-AF65-F5344CB8AC3E}">
        <p14:creationId xmlns:p14="http://schemas.microsoft.com/office/powerpoint/2010/main" val="116140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945" y="706985"/>
            <a:ext cx="8229600" cy="1143000"/>
          </a:xfrm>
        </p:spPr>
        <p:txBody>
          <a:bodyPr/>
          <a:lstStyle/>
          <a:p>
            <a:pPr>
              <a:lnSpc>
                <a:spcPct val="90000"/>
              </a:lnSpc>
            </a:pPr>
            <a:r>
              <a:rPr lang="en-US" dirty="0"/>
              <a:t>VF’s Financial Statements—Income Statement</a:t>
            </a:r>
          </a:p>
        </p:txBody>
      </p:sp>
      <p:sp>
        <p:nvSpPr>
          <p:cNvPr id="7" name="Content Placeholder 6"/>
          <p:cNvSpPr>
            <a:spLocks noGrp="1"/>
          </p:cNvSpPr>
          <p:nvPr>
            <p:ph sz="quarter" idx="13"/>
          </p:nvPr>
        </p:nvSpPr>
        <p:spPr>
          <a:xfrm>
            <a:off x="823495" y="306521"/>
            <a:ext cx="6693061" cy="403234"/>
          </a:xfrm>
        </p:spPr>
        <p:txBody>
          <a:bodyPr/>
          <a:lstStyle/>
          <a:p>
            <a:r>
              <a:rPr lang="en-US" dirty="0"/>
              <a:t>Illustration 12–6</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12-</a:t>
            </a:r>
            <a:fld id="{8A048DD7-39B4-434B-ACE7-68CA5B147A05}" type="slidenum">
              <a:rPr lang="en-US" smtClean="0"/>
              <a:t>19</a:t>
            </a:fld>
            <a:endParaRPr lang="en-US" dirty="0"/>
          </a:p>
        </p:txBody>
      </p:sp>
      <p:sp>
        <p:nvSpPr>
          <p:cNvPr id="10" name="Rectangle 9"/>
          <p:cNvSpPr/>
          <p:nvPr/>
        </p:nvSpPr>
        <p:spPr>
          <a:xfrm>
            <a:off x="2393242" y="2928635"/>
            <a:ext cx="4297680" cy="2788461"/>
          </a:xfrm>
          <a:prstGeom prst="rect">
            <a:avLst/>
          </a:prstGeom>
          <a:solidFill>
            <a:srgbClr val="EAE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ound Same Side Corner Rectangle 10"/>
          <p:cNvSpPr/>
          <p:nvPr/>
        </p:nvSpPr>
        <p:spPr>
          <a:xfrm>
            <a:off x="2408166" y="1991746"/>
            <a:ext cx="4297680" cy="1008456"/>
          </a:xfrm>
          <a:prstGeom prst="round2SameRect">
            <a:avLst>
              <a:gd name="adj1" fmla="val 28486"/>
              <a:gd name="adj2" fmla="val 0"/>
            </a:avLst>
          </a:prstGeom>
          <a:solidFill>
            <a:srgbClr val="1741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D5F76"/>
              </a:solidFill>
            </a:endParaRPr>
          </a:p>
        </p:txBody>
      </p:sp>
      <p:sp>
        <p:nvSpPr>
          <p:cNvPr id="12" name="TextBox 11"/>
          <p:cNvSpPr txBox="1"/>
          <p:nvPr/>
        </p:nvSpPr>
        <p:spPr>
          <a:xfrm>
            <a:off x="2530402" y="1935364"/>
            <a:ext cx="4023360" cy="1077218"/>
          </a:xfrm>
          <a:prstGeom prst="rect">
            <a:avLst/>
          </a:prstGeom>
          <a:noFill/>
        </p:spPr>
        <p:txBody>
          <a:bodyPr wrap="square" rtlCol="0">
            <a:spAutoFit/>
          </a:bodyPr>
          <a:lstStyle/>
          <a:p>
            <a:pPr algn="ctr"/>
            <a:r>
              <a:rPr lang="en-US" sz="1600" b="1" dirty="0">
                <a:solidFill>
                  <a:schemeClr val="bg1"/>
                </a:solidFill>
              </a:rPr>
              <a:t>VF</a:t>
            </a:r>
          </a:p>
          <a:p>
            <a:pPr algn="ctr"/>
            <a:r>
              <a:rPr lang="en-US" sz="1600" b="1" dirty="0">
                <a:solidFill>
                  <a:schemeClr val="bg1"/>
                </a:solidFill>
              </a:rPr>
              <a:t>Income Statement</a:t>
            </a:r>
          </a:p>
          <a:p>
            <a:pPr algn="ctr"/>
            <a:r>
              <a:rPr lang="en-US" sz="1600" b="1" dirty="0">
                <a:solidFill>
                  <a:schemeClr val="bg1"/>
                </a:solidFill>
              </a:rPr>
              <a:t>For the year ended March 31, 2020</a:t>
            </a:r>
          </a:p>
          <a:p>
            <a:pPr algn="ctr"/>
            <a:r>
              <a:rPr lang="en-US" sz="1600" dirty="0">
                <a:solidFill>
                  <a:schemeClr val="bg1"/>
                </a:solidFill>
              </a:rPr>
              <a:t>($ in millions)</a:t>
            </a:r>
          </a:p>
        </p:txBody>
      </p:sp>
      <p:sp>
        <p:nvSpPr>
          <p:cNvPr id="27" name="TextBox 26"/>
          <p:cNvSpPr txBox="1"/>
          <p:nvPr/>
        </p:nvSpPr>
        <p:spPr>
          <a:xfrm>
            <a:off x="5445536" y="3288811"/>
            <a:ext cx="1024710" cy="2308324"/>
          </a:xfrm>
          <a:prstGeom prst="rect">
            <a:avLst/>
          </a:prstGeom>
          <a:noFill/>
        </p:spPr>
        <p:txBody>
          <a:bodyPr wrap="square" rtlCol="0">
            <a:spAutoFit/>
          </a:bodyPr>
          <a:lstStyle/>
          <a:p>
            <a:r>
              <a:rPr lang="en-US" sz="1600" dirty="0"/>
              <a:t>$10,489</a:t>
            </a:r>
          </a:p>
          <a:p>
            <a:r>
              <a:rPr lang="en-US" sz="1600" dirty="0"/>
              <a:t>    4,691</a:t>
            </a:r>
          </a:p>
          <a:p>
            <a:r>
              <a:rPr lang="en-US" sz="1600" dirty="0"/>
              <a:t>   5,798</a:t>
            </a:r>
          </a:p>
          <a:p>
            <a:r>
              <a:rPr lang="en-US" sz="1600" dirty="0"/>
              <a:t>   4,870</a:t>
            </a:r>
          </a:p>
          <a:p>
            <a:r>
              <a:rPr lang="en-US" sz="1600" dirty="0"/>
              <a:t>      928</a:t>
            </a:r>
          </a:p>
          <a:p>
            <a:r>
              <a:rPr lang="en-US" sz="1600" dirty="0"/>
              <a:t>   – 201*</a:t>
            </a:r>
          </a:p>
          <a:p>
            <a:r>
              <a:rPr lang="en-US" sz="1600" dirty="0"/>
              <a:t>      727</a:t>
            </a:r>
          </a:p>
          <a:p>
            <a:r>
              <a:rPr lang="en-US" sz="1600" dirty="0"/>
              <a:t>        98</a:t>
            </a:r>
          </a:p>
          <a:p>
            <a:r>
              <a:rPr lang="en-US" sz="1600" dirty="0"/>
              <a:t> $   629</a:t>
            </a:r>
          </a:p>
        </p:txBody>
      </p:sp>
      <p:grpSp>
        <p:nvGrpSpPr>
          <p:cNvPr id="5" name="Group 4"/>
          <p:cNvGrpSpPr/>
          <p:nvPr/>
        </p:nvGrpSpPr>
        <p:grpSpPr>
          <a:xfrm>
            <a:off x="2666331" y="2983428"/>
            <a:ext cx="3723417" cy="2648419"/>
            <a:chOff x="1646591" y="3051830"/>
            <a:chExt cx="3723417" cy="2648419"/>
          </a:xfrm>
        </p:grpSpPr>
        <p:sp>
          <p:nvSpPr>
            <p:cNvPr id="13" name="TextBox 12"/>
            <p:cNvSpPr txBox="1"/>
            <p:nvPr/>
          </p:nvSpPr>
          <p:spPr>
            <a:xfrm>
              <a:off x="4506295" y="3051830"/>
              <a:ext cx="863713" cy="338554"/>
            </a:xfrm>
            <a:prstGeom prst="rect">
              <a:avLst/>
            </a:prstGeom>
            <a:noFill/>
          </p:spPr>
          <p:txBody>
            <a:bodyPr wrap="square" rtlCol="0">
              <a:spAutoFit/>
            </a:bodyPr>
            <a:lstStyle/>
            <a:p>
              <a:r>
                <a:rPr lang="en-US" sz="1600" b="1" dirty="0"/>
                <a:t>  2020</a:t>
              </a:r>
            </a:p>
          </p:txBody>
        </p:sp>
        <p:grpSp>
          <p:nvGrpSpPr>
            <p:cNvPr id="4" name="Group 3"/>
            <p:cNvGrpSpPr/>
            <p:nvPr/>
          </p:nvGrpSpPr>
          <p:grpSpPr>
            <a:xfrm>
              <a:off x="1646591" y="3347611"/>
              <a:ext cx="3550480" cy="2352638"/>
              <a:chOff x="1646591" y="3347611"/>
              <a:chExt cx="3550480" cy="2352638"/>
            </a:xfrm>
          </p:grpSpPr>
          <p:sp>
            <p:nvSpPr>
              <p:cNvPr id="15" name="TextBox 14"/>
              <p:cNvSpPr txBox="1"/>
              <p:nvPr/>
            </p:nvSpPr>
            <p:spPr>
              <a:xfrm>
                <a:off x="1646591" y="3347611"/>
                <a:ext cx="2065827" cy="2308324"/>
              </a:xfrm>
              <a:prstGeom prst="rect">
                <a:avLst/>
              </a:prstGeom>
              <a:noFill/>
            </p:spPr>
            <p:txBody>
              <a:bodyPr wrap="square" rtlCol="0">
                <a:spAutoFit/>
              </a:bodyPr>
              <a:lstStyle/>
              <a:p>
                <a:r>
                  <a:rPr lang="en-US" sz="1600" dirty="0"/>
                  <a:t>Net sales</a:t>
                </a:r>
              </a:p>
              <a:p>
                <a:r>
                  <a:rPr lang="en-US" sz="1600" dirty="0"/>
                  <a:t>Cost of goods sold                         </a:t>
                </a:r>
              </a:p>
              <a:p>
                <a:r>
                  <a:rPr lang="en-US" sz="1600" dirty="0"/>
                  <a:t>   Gross profit</a:t>
                </a:r>
              </a:p>
              <a:p>
                <a:r>
                  <a:rPr lang="en-US" sz="1600" dirty="0"/>
                  <a:t>Operating expenses</a:t>
                </a:r>
              </a:p>
              <a:p>
                <a:r>
                  <a:rPr lang="en-US" sz="1600" dirty="0"/>
                  <a:t>   Operating income</a:t>
                </a:r>
              </a:p>
              <a:p>
                <a:r>
                  <a:rPr lang="en-US" sz="1600" dirty="0"/>
                  <a:t>Other expense   </a:t>
                </a:r>
              </a:p>
              <a:p>
                <a:r>
                  <a:rPr lang="en-US" sz="1600" dirty="0"/>
                  <a:t>   Income before tax</a:t>
                </a:r>
              </a:p>
              <a:p>
                <a:r>
                  <a:rPr lang="en-US" sz="1600" dirty="0"/>
                  <a:t>Income tax expense</a:t>
                </a:r>
              </a:p>
              <a:p>
                <a:r>
                  <a:rPr lang="en-US" sz="1600" dirty="0"/>
                  <a:t>Net income</a:t>
                </a:r>
              </a:p>
            </p:txBody>
          </p:sp>
          <p:cxnSp>
            <p:nvCxnSpPr>
              <p:cNvPr id="17" name="Straight Connector 16"/>
              <p:cNvCxnSpPr/>
              <p:nvPr/>
            </p:nvCxnSpPr>
            <p:spPr>
              <a:xfrm>
                <a:off x="4583584" y="3376547"/>
                <a:ext cx="6134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4583584" y="3887180"/>
                <a:ext cx="6134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4583584" y="4375681"/>
                <a:ext cx="6134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4583584" y="4875038"/>
                <a:ext cx="6134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4583584" y="5363537"/>
                <a:ext cx="6134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4583584" y="5655284"/>
                <a:ext cx="6134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4583584" y="5700249"/>
                <a:ext cx="6134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sp>
        <p:nvSpPr>
          <p:cNvPr id="3" name="TextBox 2"/>
          <p:cNvSpPr txBox="1"/>
          <p:nvPr/>
        </p:nvSpPr>
        <p:spPr>
          <a:xfrm>
            <a:off x="2336209" y="5779785"/>
            <a:ext cx="4791898" cy="276999"/>
          </a:xfrm>
          <a:prstGeom prst="rect">
            <a:avLst/>
          </a:prstGeom>
          <a:noFill/>
        </p:spPr>
        <p:txBody>
          <a:bodyPr wrap="square" rtlCol="0">
            <a:spAutoFit/>
          </a:bodyPr>
          <a:lstStyle/>
          <a:p>
            <a:r>
              <a:rPr lang="en-US" sz="1200" dirty="0"/>
              <a:t>*Other expense includes interest expense of $92 million</a:t>
            </a:r>
          </a:p>
        </p:txBody>
      </p:sp>
    </p:spTree>
    <p:extLst>
      <p:ext uri="{BB962C8B-B14F-4D97-AF65-F5344CB8AC3E}">
        <p14:creationId xmlns:p14="http://schemas.microsoft.com/office/powerpoint/2010/main" val="135533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COMPARISON OF FINANCIAL ACCOUNTING INFORMATION</a:t>
            </a:r>
          </a:p>
        </p:txBody>
      </p:sp>
      <p:sp>
        <p:nvSpPr>
          <p:cNvPr id="4" name="Title 3"/>
          <p:cNvSpPr>
            <a:spLocks noGrp="1"/>
          </p:cNvSpPr>
          <p:nvPr>
            <p:ph type="title"/>
          </p:nvPr>
        </p:nvSpPr>
        <p:spPr/>
        <p:txBody>
          <a:bodyPr/>
          <a:lstStyle/>
          <a:p>
            <a:r>
              <a:rPr lang="en-US" dirty="0"/>
              <a:t>PART A</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2</a:t>
            </a:fld>
            <a:endParaRPr lang="en-US" dirty="0"/>
          </a:p>
        </p:txBody>
      </p:sp>
    </p:spTree>
    <p:extLst>
      <p:ext uri="{BB962C8B-B14F-4D97-AF65-F5344CB8AC3E}">
        <p14:creationId xmlns:p14="http://schemas.microsoft.com/office/powerpoint/2010/main" val="859721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00" y="497281"/>
            <a:ext cx="8229600" cy="1143000"/>
          </a:xfrm>
        </p:spPr>
        <p:txBody>
          <a:bodyPr/>
          <a:lstStyle/>
          <a:p>
            <a:pPr>
              <a:lnSpc>
                <a:spcPct val="90000"/>
              </a:lnSpc>
            </a:pPr>
            <a:r>
              <a:rPr lang="en-US" dirty="0"/>
              <a:t>VF’s Financial Statements—Balance Sheets</a:t>
            </a:r>
            <a:br>
              <a:rPr lang="en-US" dirty="0"/>
            </a:br>
            <a:endParaRPr lang="en-US" dirty="0"/>
          </a:p>
        </p:txBody>
      </p:sp>
      <p:sp>
        <p:nvSpPr>
          <p:cNvPr id="7" name="Content Placeholder 6"/>
          <p:cNvSpPr>
            <a:spLocks noGrp="1"/>
          </p:cNvSpPr>
          <p:nvPr>
            <p:ph sz="quarter" idx="13"/>
          </p:nvPr>
        </p:nvSpPr>
        <p:spPr>
          <a:xfrm>
            <a:off x="844469" y="126615"/>
            <a:ext cx="6693061" cy="403234"/>
          </a:xfrm>
        </p:spPr>
        <p:txBody>
          <a:bodyPr/>
          <a:lstStyle/>
          <a:p>
            <a:r>
              <a:rPr lang="en-US" dirty="0"/>
              <a:t>Illustration 12–6 (continued)</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12-</a:t>
            </a:r>
            <a:fld id="{8A048DD7-39B4-434B-ACE7-68CA5B147A05}" type="slidenum">
              <a:rPr lang="en-US" smtClean="0"/>
              <a:t>20</a:t>
            </a:fld>
            <a:endParaRPr lang="en-US" dirty="0"/>
          </a:p>
        </p:txBody>
      </p:sp>
      <p:sp>
        <p:nvSpPr>
          <p:cNvPr id="10" name="Rectangle 9"/>
          <p:cNvSpPr/>
          <p:nvPr/>
        </p:nvSpPr>
        <p:spPr>
          <a:xfrm>
            <a:off x="1307924" y="2292305"/>
            <a:ext cx="6528152" cy="4297680"/>
          </a:xfrm>
          <a:prstGeom prst="rect">
            <a:avLst/>
          </a:prstGeom>
          <a:solidFill>
            <a:srgbClr val="EAE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5427546" y="2314100"/>
            <a:ext cx="863713" cy="338554"/>
          </a:xfrm>
          <a:prstGeom prst="rect">
            <a:avLst/>
          </a:prstGeom>
          <a:noFill/>
        </p:spPr>
        <p:txBody>
          <a:bodyPr wrap="square" rtlCol="0">
            <a:spAutoFit/>
          </a:bodyPr>
          <a:lstStyle/>
          <a:p>
            <a:r>
              <a:rPr lang="en-US" sz="1600" b="1" dirty="0"/>
              <a:t>  2020</a:t>
            </a:r>
          </a:p>
        </p:txBody>
      </p:sp>
      <p:sp>
        <p:nvSpPr>
          <p:cNvPr id="12" name="TextBox 11"/>
          <p:cNvSpPr txBox="1"/>
          <p:nvPr/>
        </p:nvSpPr>
        <p:spPr>
          <a:xfrm>
            <a:off x="1515543" y="2501345"/>
            <a:ext cx="3804091" cy="4031873"/>
          </a:xfrm>
          <a:prstGeom prst="rect">
            <a:avLst/>
          </a:prstGeom>
          <a:noFill/>
        </p:spPr>
        <p:txBody>
          <a:bodyPr wrap="square" rtlCol="0">
            <a:spAutoFit/>
          </a:bodyPr>
          <a:lstStyle/>
          <a:p>
            <a:r>
              <a:rPr lang="en-US" sz="1600" b="1" dirty="0"/>
              <a:t>Assets</a:t>
            </a:r>
          </a:p>
          <a:p>
            <a:r>
              <a:rPr lang="en-US" sz="1600" dirty="0"/>
              <a:t>Current assets:</a:t>
            </a:r>
          </a:p>
          <a:p>
            <a:r>
              <a:rPr lang="en-US" sz="1600" dirty="0"/>
              <a:t>   Cash</a:t>
            </a:r>
          </a:p>
          <a:p>
            <a:r>
              <a:rPr lang="en-US" sz="1600" dirty="0"/>
              <a:t>   Net receivables</a:t>
            </a:r>
          </a:p>
          <a:p>
            <a:r>
              <a:rPr lang="en-US" sz="1600" dirty="0"/>
              <a:t>   Inventory</a:t>
            </a:r>
          </a:p>
          <a:p>
            <a:r>
              <a:rPr lang="en-US" sz="1600" dirty="0"/>
              <a:t>   Other current assets</a:t>
            </a:r>
          </a:p>
          <a:p>
            <a:r>
              <a:rPr lang="en-US" sz="1600" dirty="0"/>
              <a:t>      Total current assets</a:t>
            </a:r>
          </a:p>
          <a:p>
            <a:r>
              <a:rPr lang="en-US" sz="1600" dirty="0"/>
              <a:t>Property and equipment</a:t>
            </a:r>
          </a:p>
          <a:p>
            <a:r>
              <a:rPr lang="en-US" sz="1600" dirty="0"/>
              <a:t>Intangible assets</a:t>
            </a:r>
          </a:p>
          <a:p>
            <a:r>
              <a:rPr lang="en-US" sz="1600" dirty="0"/>
              <a:t>Other assets</a:t>
            </a:r>
          </a:p>
          <a:p>
            <a:r>
              <a:rPr lang="en-US" sz="1600" dirty="0"/>
              <a:t>      Total assets</a:t>
            </a:r>
          </a:p>
          <a:p>
            <a:r>
              <a:rPr lang="en-US" sz="1600" b="1" dirty="0"/>
              <a:t>Liabilities and Stockholders’ Equity</a:t>
            </a:r>
          </a:p>
          <a:p>
            <a:r>
              <a:rPr lang="en-US" sz="1600" dirty="0"/>
              <a:t>Current liabilities</a:t>
            </a:r>
          </a:p>
          <a:p>
            <a:r>
              <a:rPr lang="en-US" sz="1600" dirty="0"/>
              <a:t>Long-term liabilities</a:t>
            </a:r>
          </a:p>
          <a:p>
            <a:r>
              <a:rPr lang="en-US" sz="1600" dirty="0"/>
              <a:t>Stockholders’ equity</a:t>
            </a:r>
          </a:p>
          <a:p>
            <a:r>
              <a:rPr lang="en-US" sz="1600" dirty="0"/>
              <a:t>      Total liabilities and stockholders’ equity</a:t>
            </a:r>
          </a:p>
        </p:txBody>
      </p:sp>
      <p:sp>
        <p:nvSpPr>
          <p:cNvPr id="13" name="Round Same Side Corner Rectangle 12"/>
          <p:cNvSpPr/>
          <p:nvPr/>
        </p:nvSpPr>
        <p:spPr>
          <a:xfrm>
            <a:off x="1307924" y="1527262"/>
            <a:ext cx="6528152" cy="787573"/>
          </a:xfrm>
          <a:prstGeom prst="round2SameRect">
            <a:avLst>
              <a:gd name="adj1" fmla="val 28486"/>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D5F76"/>
              </a:solidFill>
            </a:endParaRPr>
          </a:p>
        </p:txBody>
      </p:sp>
      <p:sp>
        <p:nvSpPr>
          <p:cNvPr id="14" name="TextBox 13"/>
          <p:cNvSpPr txBox="1"/>
          <p:nvPr/>
        </p:nvSpPr>
        <p:spPr>
          <a:xfrm>
            <a:off x="2110758" y="1504473"/>
            <a:ext cx="5167410" cy="830997"/>
          </a:xfrm>
          <a:prstGeom prst="rect">
            <a:avLst/>
          </a:prstGeom>
          <a:noFill/>
        </p:spPr>
        <p:txBody>
          <a:bodyPr wrap="square" rtlCol="0">
            <a:spAutoFit/>
          </a:bodyPr>
          <a:lstStyle/>
          <a:p>
            <a:pPr algn="ctr"/>
            <a:r>
              <a:rPr lang="en-US" sz="1600" b="1" dirty="0">
                <a:solidFill>
                  <a:schemeClr val="bg1"/>
                </a:solidFill>
              </a:rPr>
              <a:t>VF</a:t>
            </a:r>
          </a:p>
          <a:p>
            <a:pPr algn="ctr"/>
            <a:r>
              <a:rPr lang="en-US" sz="1600" b="1" dirty="0">
                <a:solidFill>
                  <a:schemeClr val="bg1"/>
                </a:solidFill>
              </a:rPr>
              <a:t>Balance Sheets, March 31</a:t>
            </a:r>
          </a:p>
          <a:p>
            <a:pPr algn="ctr"/>
            <a:r>
              <a:rPr lang="en-US" sz="1600" dirty="0">
                <a:solidFill>
                  <a:schemeClr val="bg1"/>
                </a:solidFill>
              </a:rPr>
              <a:t>($ in millions)</a:t>
            </a:r>
          </a:p>
        </p:txBody>
      </p:sp>
      <p:sp>
        <p:nvSpPr>
          <p:cNvPr id="15" name="TextBox 14"/>
          <p:cNvSpPr txBox="1"/>
          <p:nvPr/>
        </p:nvSpPr>
        <p:spPr>
          <a:xfrm>
            <a:off x="6717877" y="2321075"/>
            <a:ext cx="863713" cy="338554"/>
          </a:xfrm>
          <a:prstGeom prst="rect">
            <a:avLst/>
          </a:prstGeom>
          <a:noFill/>
        </p:spPr>
        <p:txBody>
          <a:bodyPr wrap="square" rtlCol="0">
            <a:spAutoFit/>
          </a:bodyPr>
          <a:lstStyle/>
          <a:p>
            <a:r>
              <a:rPr lang="en-US" sz="1600" b="1" dirty="0"/>
              <a:t>  2019</a:t>
            </a:r>
          </a:p>
        </p:txBody>
      </p:sp>
      <p:sp>
        <p:nvSpPr>
          <p:cNvPr id="3" name="TextBox 2"/>
          <p:cNvSpPr txBox="1"/>
          <p:nvPr/>
        </p:nvSpPr>
        <p:spPr>
          <a:xfrm>
            <a:off x="5210691" y="2966124"/>
            <a:ext cx="1005840" cy="3539430"/>
          </a:xfrm>
          <a:prstGeom prst="rect">
            <a:avLst/>
          </a:prstGeom>
          <a:noFill/>
        </p:spPr>
        <p:txBody>
          <a:bodyPr wrap="square" rtlCol="0">
            <a:spAutoFit/>
          </a:bodyPr>
          <a:lstStyle/>
          <a:p>
            <a:pPr algn="r"/>
            <a:r>
              <a:rPr lang="en-US" sz="1600" dirty="0"/>
              <a:t> $  1,369</a:t>
            </a:r>
          </a:p>
          <a:p>
            <a:pPr algn="r"/>
            <a:r>
              <a:rPr lang="en-US" sz="1600" dirty="0"/>
              <a:t>   1,308</a:t>
            </a:r>
          </a:p>
          <a:p>
            <a:pPr algn="r"/>
            <a:r>
              <a:rPr lang="en-US" sz="1600" dirty="0"/>
              <a:t>   1,294</a:t>
            </a:r>
          </a:p>
          <a:p>
            <a:pPr algn="r"/>
            <a:r>
              <a:rPr lang="en-US" sz="1600" dirty="0"/>
              <a:t>   1,056</a:t>
            </a:r>
          </a:p>
          <a:p>
            <a:pPr algn="r"/>
            <a:r>
              <a:rPr lang="en-US" sz="1600" dirty="0"/>
              <a:t>   5,027</a:t>
            </a:r>
          </a:p>
          <a:p>
            <a:pPr algn="r"/>
            <a:r>
              <a:rPr lang="en-US" sz="1600" dirty="0"/>
              <a:t>      954</a:t>
            </a:r>
          </a:p>
          <a:p>
            <a:pPr algn="r"/>
            <a:r>
              <a:rPr lang="en-US" sz="1600" dirty="0"/>
              <a:t>   3,011</a:t>
            </a:r>
          </a:p>
          <a:p>
            <a:pPr algn="r"/>
            <a:r>
              <a:rPr lang="en-US" sz="1600" dirty="0"/>
              <a:t>   2,141</a:t>
            </a:r>
          </a:p>
          <a:p>
            <a:pPr algn="r"/>
            <a:r>
              <a:rPr lang="en-US" sz="1600" dirty="0"/>
              <a:t> $11,133</a:t>
            </a:r>
          </a:p>
          <a:p>
            <a:pPr algn="r"/>
            <a:endParaRPr lang="en-US" sz="1600" dirty="0"/>
          </a:p>
          <a:p>
            <a:pPr algn="r"/>
            <a:r>
              <a:rPr lang="en-US" sz="1600" dirty="0"/>
              <a:t> $ 3,024</a:t>
            </a:r>
          </a:p>
          <a:p>
            <a:pPr algn="r"/>
            <a:r>
              <a:rPr lang="en-US" sz="1600" dirty="0"/>
              <a:t>      4,752</a:t>
            </a:r>
          </a:p>
          <a:p>
            <a:pPr algn="r"/>
            <a:r>
              <a:rPr lang="en-US" sz="1600" dirty="0"/>
              <a:t>   3,357</a:t>
            </a:r>
          </a:p>
          <a:p>
            <a:pPr algn="r"/>
            <a:r>
              <a:rPr lang="en-US" sz="1600" dirty="0"/>
              <a:t> $11,133</a:t>
            </a:r>
          </a:p>
        </p:txBody>
      </p:sp>
      <p:sp>
        <p:nvSpPr>
          <p:cNvPr id="16" name="TextBox 15"/>
          <p:cNvSpPr txBox="1"/>
          <p:nvPr/>
        </p:nvSpPr>
        <p:spPr>
          <a:xfrm>
            <a:off x="6498918" y="2985641"/>
            <a:ext cx="1005840" cy="3539430"/>
          </a:xfrm>
          <a:prstGeom prst="rect">
            <a:avLst/>
          </a:prstGeom>
          <a:noFill/>
        </p:spPr>
        <p:txBody>
          <a:bodyPr wrap="square" rtlCol="0">
            <a:spAutoFit/>
          </a:bodyPr>
          <a:lstStyle/>
          <a:p>
            <a:pPr algn="r"/>
            <a:r>
              <a:rPr lang="en-US" sz="1600" dirty="0"/>
              <a:t> $    402</a:t>
            </a:r>
          </a:p>
          <a:p>
            <a:pPr algn="r"/>
            <a:r>
              <a:rPr lang="en-US" sz="1600" dirty="0"/>
              <a:t>   1,373</a:t>
            </a:r>
          </a:p>
          <a:p>
            <a:pPr algn="r"/>
            <a:r>
              <a:rPr lang="en-US" sz="1600" dirty="0"/>
              <a:t>   1,173</a:t>
            </a:r>
          </a:p>
          <a:p>
            <a:pPr algn="r"/>
            <a:r>
              <a:rPr lang="en-US" sz="1600" dirty="0"/>
              <a:t>  1,725</a:t>
            </a:r>
          </a:p>
          <a:p>
            <a:pPr algn="r"/>
            <a:r>
              <a:rPr lang="en-US" sz="1600" dirty="0"/>
              <a:t>   4,673</a:t>
            </a:r>
          </a:p>
          <a:p>
            <a:pPr algn="r"/>
            <a:r>
              <a:rPr lang="en-US" sz="1600" dirty="0"/>
              <a:t>      876</a:t>
            </a:r>
          </a:p>
          <a:p>
            <a:pPr algn="r"/>
            <a:r>
              <a:rPr lang="en-US" sz="1600" dirty="0"/>
              <a:t>     3,399</a:t>
            </a:r>
          </a:p>
          <a:p>
            <a:pPr algn="r"/>
            <a:r>
              <a:rPr lang="en-US" sz="1600" dirty="0"/>
              <a:t>      1,409</a:t>
            </a:r>
          </a:p>
          <a:p>
            <a:pPr algn="r"/>
            <a:r>
              <a:rPr lang="en-US" sz="1600" dirty="0"/>
              <a:t> $10,357</a:t>
            </a:r>
          </a:p>
          <a:p>
            <a:pPr algn="r"/>
            <a:endParaRPr lang="en-US" sz="1600" dirty="0"/>
          </a:p>
          <a:p>
            <a:pPr algn="r"/>
            <a:r>
              <a:rPr lang="en-US" sz="1600" dirty="0"/>
              <a:t> $ 2,662</a:t>
            </a:r>
          </a:p>
          <a:p>
            <a:pPr algn="r"/>
            <a:r>
              <a:rPr lang="en-US" sz="1600" dirty="0"/>
              <a:t>      3,396</a:t>
            </a:r>
          </a:p>
          <a:p>
            <a:pPr algn="r"/>
            <a:r>
              <a:rPr lang="en-US" sz="1600" dirty="0"/>
              <a:t>   4,299</a:t>
            </a:r>
          </a:p>
          <a:p>
            <a:pPr algn="r"/>
            <a:r>
              <a:rPr lang="en-US" sz="1600" dirty="0"/>
              <a:t> $10,357</a:t>
            </a:r>
          </a:p>
        </p:txBody>
      </p:sp>
      <p:cxnSp>
        <p:nvCxnSpPr>
          <p:cNvPr id="17" name="Straight Connector 16"/>
          <p:cNvCxnSpPr/>
          <p:nvPr/>
        </p:nvCxnSpPr>
        <p:spPr>
          <a:xfrm>
            <a:off x="5496751" y="2608050"/>
            <a:ext cx="6134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802566" y="2602334"/>
            <a:ext cx="6134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5517115" y="4017448"/>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802566" y="4017448"/>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p:cNvCxnSpPr>
            <a:cxnSpLocks/>
          </p:cNvCxnSpPr>
          <p:nvPr/>
        </p:nvCxnSpPr>
        <p:spPr>
          <a:xfrm>
            <a:off x="5470158" y="4973160"/>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6773238" y="4973160"/>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5485011" y="5233693"/>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773238" y="5233693"/>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485011" y="5278430"/>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6775973" y="5278430"/>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p:cNvCxnSpPr>
            <a:cxnSpLocks/>
          </p:cNvCxnSpPr>
          <p:nvPr/>
        </p:nvCxnSpPr>
        <p:spPr>
          <a:xfrm>
            <a:off x="5483662" y="6188392"/>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802565" y="6210694"/>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5517115" y="6470405"/>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6791413" y="6449500"/>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5517115" y="6420737"/>
            <a:ext cx="6134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6802565" y="6490154"/>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1564751" y="2783904"/>
            <a:ext cx="6134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1564751" y="5476505"/>
            <a:ext cx="29617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644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368425" indent="-1314450"/>
            <a:r>
              <a:rPr lang="en-US" b="1" dirty="0">
                <a:solidFill>
                  <a:srgbClr val="A5062D"/>
                </a:solidFill>
              </a:rPr>
              <a:t>LO12–3</a:t>
            </a:r>
            <a:r>
              <a:rPr lang="en-US" dirty="0"/>
              <a:t>	Use ratios to analyze a company’s risk.</a:t>
            </a:r>
          </a:p>
        </p:txBody>
      </p:sp>
      <p:sp>
        <p:nvSpPr>
          <p:cNvPr id="4" name="Title 3"/>
          <p:cNvSpPr>
            <a:spLocks noGrp="1"/>
          </p:cNvSpPr>
          <p:nvPr>
            <p:ph type="title"/>
          </p:nvPr>
        </p:nvSpPr>
        <p:spPr/>
        <p:txBody>
          <a:bodyPr/>
          <a:lstStyle/>
          <a:p>
            <a:r>
              <a:rPr lang="en-US" dirty="0"/>
              <a:t>Learning Objective 3 </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21</a:t>
            </a:fld>
            <a:endParaRPr lang="en-US" dirty="0"/>
          </a:p>
        </p:txBody>
      </p:sp>
    </p:spTree>
    <p:extLst>
      <p:ext uri="{BB962C8B-B14F-4D97-AF65-F5344CB8AC3E}">
        <p14:creationId xmlns:p14="http://schemas.microsoft.com/office/powerpoint/2010/main" val="3421270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945" y="731520"/>
            <a:ext cx="8229600" cy="1143000"/>
          </a:xfrm>
        </p:spPr>
        <p:txBody>
          <a:bodyPr/>
          <a:lstStyle/>
          <a:p>
            <a:r>
              <a:rPr lang="en-US" dirty="0"/>
              <a:t>Risk Ratios</a:t>
            </a:r>
          </a:p>
        </p:txBody>
      </p:sp>
      <p:sp>
        <p:nvSpPr>
          <p:cNvPr id="6" name="Content Placeholder 5"/>
          <p:cNvSpPr>
            <a:spLocks noGrp="1"/>
          </p:cNvSpPr>
          <p:nvPr>
            <p:ph sz="quarter" idx="13"/>
          </p:nvPr>
        </p:nvSpPr>
        <p:spPr>
          <a:xfrm>
            <a:off x="823495" y="457200"/>
            <a:ext cx="6693061" cy="403234"/>
          </a:xfrm>
        </p:spPr>
        <p:txBody>
          <a:bodyPr>
            <a:noAutofit/>
          </a:bodyPr>
          <a:lstStyle/>
          <a:p>
            <a:r>
              <a:rPr lang="en-US" dirty="0">
                <a:latin typeface="+mn-lt"/>
                <a:cs typeface="+mn-cs"/>
              </a:rPr>
              <a:t>Illustration 12–7</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22</a:t>
            </a:fld>
            <a:endParaRPr lang="en-US" dirty="0"/>
          </a:p>
        </p:txBody>
      </p:sp>
      <p:pic>
        <p:nvPicPr>
          <p:cNvPr id="9" name="Picture 8">
            <a:extLst>
              <a:ext uri="{FF2B5EF4-FFF2-40B4-BE49-F238E27FC236}">
                <a16:creationId xmlns:a16="http://schemas.microsoft.com/office/drawing/2014/main" id="{A9590326-56A9-415D-817D-70F8827B674D}"/>
              </a:ext>
            </a:extLst>
          </p:cNvPr>
          <p:cNvPicPr>
            <a:picLocks noChangeAspect="1"/>
          </p:cNvPicPr>
          <p:nvPr/>
        </p:nvPicPr>
        <p:blipFill>
          <a:blip r:embed="rId3"/>
          <a:stretch>
            <a:fillRect/>
          </a:stretch>
        </p:blipFill>
        <p:spPr>
          <a:xfrm>
            <a:off x="823495" y="1615812"/>
            <a:ext cx="8196347" cy="4663440"/>
          </a:xfrm>
          <a:prstGeom prst="rect">
            <a:avLst/>
          </a:prstGeom>
        </p:spPr>
      </p:pic>
    </p:spTree>
    <p:extLst>
      <p:ext uri="{BB962C8B-B14F-4D97-AF65-F5344CB8AC3E}">
        <p14:creationId xmlns:p14="http://schemas.microsoft.com/office/powerpoint/2010/main" val="87304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604691"/>
            <a:ext cx="8229600" cy="1143000"/>
          </a:xfrm>
        </p:spPr>
        <p:txBody>
          <a:bodyPr/>
          <a:lstStyle/>
          <a:p>
            <a:r>
              <a:rPr lang="en-US" dirty="0"/>
              <a:t>Receivables Turnover Ratio</a:t>
            </a:r>
          </a:p>
        </p:txBody>
      </p:sp>
      <p:sp>
        <p:nvSpPr>
          <p:cNvPr id="3" name="Content Placeholder 2"/>
          <p:cNvSpPr>
            <a:spLocks noGrp="1"/>
          </p:cNvSpPr>
          <p:nvPr>
            <p:ph idx="1"/>
          </p:nvPr>
        </p:nvSpPr>
        <p:spPr>
          <a:xfrm>
            <a:off x="809150" y="1379237"/>
            <a:ext cx="7955280" cy="4771557"/>
          </a:xfrm>
        </p:spPr>
        <p:txBody>
          <a:bodyPr>
            <a:normAutofit fontScale="92500" lnSpcReduction="20000"/>
          </a:bodyPr>
          <a:lstStyle/>
          <a:p>
            <a:r>
              <a:rPr lang="en-IN" dirty="0"/>
              <a:t>Measures how many times receivables are collected during the year</a:t>
            </a:r>
          </a:p>
          <a:p>
            <a:endParaRPr lang="en-IN" dirty="0"/>
          </a:p>
          <a:p>
            <a:endParaRPr lang="en-IN" dirty="0"/>
          </a:p>
          <a:p>
            <a:endParaRPr lang="en-IN" dirty="0"/>
          </a:p>
          <a:p>
            <a:pPr>
              <a:spcBef>
                <a:spcPts val="2400"/>
              </a:spcBef>
            </a:pPr>
            <a:r>
              <a:rPr lang="en-IN" dirty="0"/>
              <a:t>Is a lower or higher receivables turnover ratio better?</a:t>
            </a:r>
          </a:p>
          <a:p>
            <a:pPr lvl="1"/>
            <a:r>
              <a:rPr lang="en-US" dirty="0"/>
              <a:t>A high inventory turnover ratio usually is a positive sign. It indicates that inventory is selling quickly, less cash is tied up in inventory, and the risk of outdated inventory is lower</a:t>
            </a:r>
            <a:r>
              <a:rPr lang="en-IN" dirty="0"/>
              <a:t> </a:t>
            </a:r>
            <a:endParaRPr lang="en-US" dirty="0"/>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23</a:t>
            </a:fld>
            <a:endParaRPr lang="en-US" dirty="0"/>
          </a:p>
        </p:txBody>
      </p:sp>
      <p:sp>
        <p:nvSpPr>
          <p:cNvPr id="10" name="Content Placeholder 4"/>
          <p:cNvSpPr txBox="1">
            <a:spLocks/>
          </p:cNvSpPr>
          <p:nvPr/>
        </p:nvSpPr>
        <p:spPr>
          <a:xfrm>
            <a:off x="815904" y="95299"/>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Illustration 12–8</a:t>
            </a:r>
          </a:p>
        </p:txBody>
      </p:sp>
      <p:sp>
        <p:nvSpPr>
          <p:cNvPr id="12" name="Rectangle 11"/>
          <p:cNvSpPr/>
          <p:nvPr/>
        </p:nvSpPr>
        <p:spPr>
          <a:xfrm>
            <a:off x="809150" y="2388061"/>
            <a:ext cx="8046720" cy="1232269"/>
          </a:xfrm>
          <a:prstGeom prst="rect">
            <a:avLst/>
          </a:prstGeom>
          <a:solidFill>
            <a:srgbClr val="D4E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13" name="TextBox 12"/>
          <p:cNvSpPr txBox="1"/>
          <p:nvPr/>
        </p:nvSpPr>
        <p:spPr>
          <a:xfrm>
            <a:off x="999615" y="2636599"/>
            <a:ext cx="7777218" cy="344710"/>
          </a:xfrm>
          <a:prstGeom prst="rect">
            <a:avLst/>
          </a:prstGeom>
          <a:noFill/>
        </p:spPr>
        <p:txBody>
          <a:bodyPr wrap="square" rtlCol="0">
            <a:spAutoFit/>
          </a:bodyPr>
          <a:lstStyle/>
          <a:p>
            <a:pPr>
              <a:lnSpc>
                <a:spcPct val="80000"/>
              </a:lnSpc>
            </a:pPr>
            <a:r>
              <a:rPr lang="en-US" sz="2000" b="1" dirty="0"/>
              <a:t>Receivables Turnover Ratio		             VF		                     Nike</a:t>
            </a:r>
          </a:p>
        </p:txBody>
      </p:sp>
      <p:cxnSp>
        <p:nvCxnSpPr>
          <p:cNvPr id="18" name="Straight Connector 17"/>
          <p:cNvCxnSpPr/>
          <p:nvPr/>
        </p:nvCxnSpPr>
        <p:spPr>
          <a:xfrm>
            <a:off x="4304968" y="2926692"/>
            <a:ext cx="2926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7481967" y="2924458"/>
            <a:ext cx="109728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1034900" y="2924458"/>
            <a:ext cx="291538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8" name="Group 27"/>
          <p:cNvGrpSpPr/>
          <p:nvPr/>
        </p:nvGrpSpPr>
        <p:grpSpPr>
          <a:xfrm>
            <a:off x="1043329" y="2981309"/>
            <a:ext cx="2844016" cy="590931"/>
            <a:chOff x="5924403" y="2008430"/>
            <a:chExt cx="2844016" cy="590931"/>
          </a:xfrm>
        </p:grpSpPr>
        <p:sp>
          <p:nvSpPr>
            <p:cNvPr id="29" name="TextBox 28"/>
            <p:cNvSpPr txBox="1"/>
            <p:nvPr/>
          </p:nvSpPr>
          <p:spPr>
            <a:xfrm>
              <a:off x="5924403" y="2008430"/>
              <a:ext cx="2844016" cy="590931"/>
            </a:xfrm>
            <a:prstGeom prst="rect">
              <a:avLst/>
            </a:prstGeom>
            <a:noFill/>
          </p:spPr>
          <p:txBody>
            <a:bodyPr wrap="square" rtlCol="0">
              <a:spAutoFit/>
            </a:bodyPr>
            <a:lstStyle/>
            <a:p>
              <a:pPr algn="ctr">
                <a:lnSpc>
                  <a:spcPct val="90000"/>
                </a:lnSpc>
              </a:pPr>
              <a:r>
                <a:rPr lang="en-US" dirty="0"/>
                <a:t>Net credit sales</a:t>
              </a:r>
            </a:p>
            <a:p>
              <a:pPr algn="ctr">
                <a:lnSpc>
                  <a:spcPct val="90000"/>
                </a:lnSpc>
              </a:pPr>
              <a:r>
                <a:rPr lang="en-US" dirty="0"/>
                <a:t>Average accounts receivable</a:t>
              </a:r>
            </a:p>
          </p:txBody>
        </p:sp>
        <p:cxnSp>
          <p:nvCxnSpPr>
            <p:cNvPr id="30" name="Straight Connector 29"/>
            <p:cNvCxnSpPr/>
            <p:nvPr/>
          </p:nvCxnSpPr>
          <p:spPr>
            <a:xfrm>
              <a:off x="6050374" y="2291363"/>
              <a:ext cx="261361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35" name="Group 34"/>
          <p:cNvGrpSpPr/>
          <p:nvPr/>
        </p:nvGrpSpPr>
        <p:grpSpPr>
          <a:xfrm>
            <a:off x="3716821" y="2992195"/>
            <a:ext cx="2844016" cy="590931"/>
            <a:chOff x="3482394" y="5015402"/>
            <a:chExt cx="2844016" cy="590931"/>
          </a:xfrm>
        </p:grpSpPr>
        <p:sp>
          <p:nvSpPr>
            <p:cNvPr id="32" name="TextBox 31"/>
            <p:cNvSpPr txBox="1"/>
            <p:nvPr/>
          </p:nvSpPr>
          <p:spPr>
            <a:xfrm>
              <a:off x="3482394" y="5015402"/>
              <a:ext cx="2844016" cy="590931"/>
            </a:xfrm>
            <a:prstGeom prst="rect">
              <a:avLst/>
            </a:prstGeom>
            <a:noFill/>
          </p:spPr>
          <p:txBody>
            <a:bodyPr wrap="square" rtlCol="0">
              <a:spAutoFit/>
            </a:bodyPr>
            <a:lstStyle/>
            <a:p>
              <a:pPr algn="ctr">
                <a:lnSpc>
                  <a:spcPct val="90000"/>
                </a:lnSpc>
              </a:pPr>
              <a:r>
                <a:rPr lang="en-US" dirty="0"/>
                <a:t>$10,489</a:t>
              </a:r>
            </a:p>
            <a:p>
              <a:pPr algn="ctr">
                <a:lnSpc>
                  <a:spcPct val="90000"/>
                </a:lnSpc>
              </a:pPr>
              <a:r>
                <a:rPr lang="en-US" dirty="0"/>
                <a:t>($1,308 + $1,373)/2</a:t>
              </a:r>
            </a:p>
          </p:txBody>
        </p:sp>
        <p:cxnSp>
          <p:nvCxnSpPr>
            <p:cNvPr id="33" name="Straight Connector 32"/>
            <p:cNvCxnSpPr/>
            <p:nvPr/>
          </p:nvCxnSpPr>
          <p:spPr>
            <a:xfrm>
              <a:off x="4050316" y="5287449"/>
              <a:ext cx="17373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7" name="TextBox 36"/>
          <p:cNvSpPr txBox="1"/>
          <p:nvPr/>
        </p:nvSpPr>
        <p:spPr>
          <a:xfrm>
            <a:off x="6069418" y="3076209"/>
            <a:ext cx="3052860" cy="369332"/>
          </a:xfrm>
          <a:prstGeom prst="rect">
            <a:avLst/>
          </a:prstGeom>
          <a:noFill/>
        </p:spPr>
        <p:txBody>
          <a:bodyPr wrap="square" rtlCol="0">
            <a:spAutoFit/>
          </a:bodyPr>
          <a:lstStyle/>
          <a:p>
            <a:r>
              <a:rPr lang="en-US" dirty="0"/>
              <a:t>= 7.8 times       10.7 times</a:t>
            </a:r>
          </a:p>
        </p:txBody>
      </p:sp>
    </p:spTree>
    <p:extLst>
      <p:ext uri="{BB962C8B-B14F-4D97-AF65-F5344CB8AC3E}">
        <p14:creationId xmlns:p14="http://schemas.microsoft.com/office/powerpoint/2010/main" val="220938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150" y="720286"/>
            <a:ext cx="8229600" cy="1143000"/>
          </a:xfrm>
        </p:spPr>
        <p:txBody>
          <a:bodyPr/>
          <a:lstStyle/>
          <a:p>
            <a:r>
              <a:rPr lang="en-US" dirty="0"/>
              <a:t>Average Collection Period</a:t>
            </a:r>
          </a:p>
        </p:txBody>
      </p:sp>
      <p:sp>
        <p:nvSpPr>
          <p:cNvPr id="3" name="Content Placeholder 2"/>
          <p:cNvSpPr>
            <a:spLocks noGrp="1"/>
          </p:cNvSpPr>
          <p:nvPr>
            <p:ph idx="1"/>
          </p:nvPr>
        </p:nvSpPr>
        <p:spPr>
          <a:xfrm>
            <a:off x="809150" y="1473178"/>
            <a:ext cx="8229600" cy="1110365"/>
          </a:xfrm>
        </p:spPr>
        <p:txBody>
          <a:bodyPr>
            <a:normAutofit/>
          </a:bodyPr>
          <a:lstStyle/>
          <a:p>
            <a:r>
              <a:rPr lang="en-US" dirty="0"/>
              <a:t>Measures the days it takes to convert receivables into cash</a:t>
            </a:r>
          </a:p>
          <a:p>
            <a:pPr marL="0" indent="0">
              <a:buNone/>
            </a:pPr>
            <a:endParaRPr lang="en-US" dirty="0"/>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24</a:t>
            </a:fld>
            <a:endParaRPr lang="en-US" dirty="0"/>
          </a:p>
        </p:txBody>
      </p:sp>
      <p:sp>
        <p:nvSpPr>
          <p:cNvPr id="9" name="Content Placeholder 5"/>
          <p:cNvSpPr txBox="1">
            <a:spLocks/>
          </p:cNvSpPr>
          <p:nvPr/>
        </p:nvSpPr>
        <p:spPr>
          <a:xfrm>
            <a:off x="809150" y="317052"/>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Illustration 12–9</a:t>
            </a:r>
          </a:p>
        </p:txBody>
      </p:sp>
      <p:sp>
        <p:nvSpPr>
          <p:cNvPr id="22" name="Content Placeholder 2"/>
          <p:cNvSpPr txBox="1">
            <a:spLocks/>
          </p:cNvSpPr>
          <p:nvPr/>
        </p:nvSpPr>
        <p:spPr>
          <a:xfrm>
            <a:off x="843820" y="4071809"/>
            <a:ext cx="7955280" cy="780144"/>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dirty="0"/>
              <a:t>Is a longer or shorter average collection period better?</a:t>
            </a:r>
            <a:endParaRPr lang="en-US" dirty="0"/>
          </a:p>
        </p:txBody>
      </p:sp>
      <p:sp>
        <p:nvSpPr>
          <p:cNvPr id="23" name="Content Placeholder 2"/>
          <p:cNvSpPr txBox="1">
            <a:spLocks/>
          </p:cNvSpPr>
          <p:nvPr/>
        </p:nvSpPr>
        <p:spPr>
          <a:xfrm>
            <a:off x="732881" y="5046686"/>
            <a:ext cx="7955280" cy="125375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3200" dirty="0"/>
              <a:t>The shorter the average collection period, the better.</a:t>
            </a:r>
          </a:p>
        </p:txBody>
      </p:sp>
      <p:sp>
        <p:nvSpPr>
          <p:cNvPr id="36" name="Rectangle 35"/>
          <p:cNvSpPr/>
          <p:nvPr/>
        </p:nvSpPr>
        <p:spPr>
          <a:xfrm>
            <a:off x="928292" y="2644630"/>
            <a:ext cx="7712099" cy="1232269"/>
          </a:xfrm>
          <a:prstGeom prst="rect">
            <a:avLst/>
          </a:prstGeom>
          <a:solidFill>
            <a:srgbClr val="D4E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37" name="TextBox 36"/>
          <p:cNvSpPr txBox="1"/>
          <p:nvPr/>
        </p:nvSpPr>
        <p:spPr>
          <a:xfrm>
            <a:off x="1065513" y="2786990"/>
            <a:ext cx="7777218" cy="344710"/>
          </a:xfrm>
          <a:prstGeom prst="rect">
            <a:avLst/>
          </a:prstGeom>
          <a:noFill/>
        </p:spPr>
        <p:txBody>
          <a:bodyPr wrap="square" rtlCol="0">
            <a:spAutoFit/>
          </a:bodyPr>
          <a:lstStyle/>
          <a:p>
            <a:pPr>
              <a:lnSpc>
                <a:spcPct val="80000"/>
              </a:lnSpc>
              <a:tabLst>
                <a:tab pos="5311775" algn="r"/>
                <a:tab pos="7086600" algn="r"/>
              </a:tabLst>
            </a:pPr>
            <a:r>
              <a:rPr lang="en-US" sz="2000" b="1" dirty="0"/>
              <a:t>Average Collection Period	   VF	            Nike</a:t>
            </a:r>
          </a:p>
        </p:txBody>
      </p:sp>
      <p:cxnSp>
        <p:nvCxnSpPr>
          <p:cNvPr id="38" name="Straight Connector 37"/>
          <p:cNvCxnSpPr/>
          <p:nvPr/>
        </p:nvCxnSpPr>
        <p:spPr>
          <a:xfrm>
            <a:off x="4825999" y="3109014"/>
            <a:ext cx="176545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V="1">
            <a:off x="7552267" y="3109014"/>
            <a:ext cx="897466"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1065513" y="3109014"/>
            <a:ext cx="291538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41" name="Group 40"/>
          <p:cNvGrpSpPr/>
          <p:nvPr/>
        </p:nvGrpSpPr>
        <p:grpSpPr>
          <a:xfrm>
            <a:off x="1073942" y="3165865"/>
            <a:ext cx="2844016" cy="590931"/>
            <a:chOff x="5924403" y="2008430"/>
            <a:chExt cx="2844016" cy="590931"/>
          </a:xfrm>
        </p:grpSpPr>
        <p:sp>
          <p:nvSpPr>
            <p:cNvPr id="42" name="TextBox 41"/>
            <p:cNvSpPr txBox="1"/>
            <p:nvPr/>
          </p:nvSpPr>
          <p:spPr>
            <a:xfrm>
              <a:off x="5924403" y="2008430"/>
              <a:ext cx="2844016" cy="590931"/>
            </a:xfrm>
            <a:prstGeom prst="rect">
              <a:avLst/>
            </a:prstGeom>
            <a:noFill/>
          </p:spPr>
          <p:txBody>
            <a:bodyPr wrap="square" rtlCol="0">
              <a:spAutoFit/>
            </a:bodyPr>
            <a:lstStyle/>
            <a:p>
              <a:pPr algn="ctr">
                <a:lnSpc>
                  <a:spcPct val="90000"/>
                </a:lnSpc>
              </a:pPr>
              <a:r>
                <a:rPr lang="en-US" dirty="0"/>
                <a:t>365 days</a:t>
              </a:r>
            </a:p>
            <a:p>
              <a:pPr algn="ctr">
                <a:lnSpc>
                  <a:spcPct val="90000"/>
                </a:lnSpc>
              </a:pPr>
              <a:r>
                <a:rPr lang="en-US" dirty="0"/>
                <a:t>Receivables turnover ratio</a:t>
              </a:r>
            </a:p>
          </p:txBody>
        </p:sp>
        <p:cxnSp>
          <p:nvCxnSpPr>
            <p:cNvPr id="43" name="Straight Connector 42"/>
            <p:cNvCxnSpPr/>
            <p:nvPr/>
          </p:nvCxnSpPr>
          <p:spPr>
            <a:xfrm>
              <a:off x="6050374" y="2291776"/>
              <a:ext cx="261361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44" name="Group 43"/>
          <p:cNvGrpSpPr/>
          <p:nvPr/>
        </p:nvGrpSpPr>
        <p:grpSpPr>
          <a:xfrm>
            <a:off x="3761521" y="3160312"/>
            <a:ext cx="2844016" cy="590931"/>
            <a:chOff x="3482394" y="5015402"/>
            <a:chExt cx="2844016" cy="590931"/>
          </a:xfrm>
        </p:grpSpPr>
        <p:sp>
          <p:nvSpPr>
            <p:cNvPr id="45" name="TextBox 44"/>
            <p:cNvSpPr txBox="1"/>
            <p:nvPr/>
          </p:nvSpPr>
          <p:spPr>
            <a:xfrm>
              <a:off x="3482394" y="5015402"/>
              <a:ext cx="2844016" cy="590931"/>
            </a:xfrm>
            <a:prstGeom prst="rect">
              <a:avLst/>
            </a:prstGeom>
            <a:noFill/>
          </p:spPr>
          <p:txBody>
            <a:bodyPr wrap="square" rtlCol="0">
              <a:spAutoFit/>
            </a:bodyPr>
            <a:lstStyle/>
            <a:p>
              <a:pPr algn="ctr">
                <a:lnSpc>
                  <a:spcPct val="90000"/>
                </a:lnSpc>
              </a:pPr>
              <a:r>
                <a:rPr lang="en-US" dirty="0"/>
                <a:t>365</a:t>
              </a:r>
            </a:p>
            <a:p>
              <a:pPr algn="ctr">
                <a:lnSpc>
                  <a:spcPct val="90000"/>
                </a:lnSpc>
              </a:pPr>
              <a:r>
                <a:rPr lang="en-US" dirty="0"/>
                <a:t>7.8</a:t>
              </a:r>
            </a:p>
          </p:txBody>
        </p:sp>
        <p:cxnSp>
          <p:nvCxnSpPr>
            <p:cNvPr id="46" name="Straight Connector 45"/>
            <p:cNvCxnSpPr/>
            <p:nvPr/>
          </p:nvCxnSpPr>
          <p:spPr>
            <a:xfrm>
              <a:off x="4679493" y="5304382"/>
              <a:ext cx="457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47" name="TextBox 46"/>
          <p:cNvSpPr txBox="1"/>
          <p:nvPr/>
        </p:nvSpPr>
        <p:spPr>
          <a:xfrm>
            <a:off x="5401733" y="3260765"/>
            <a:ext cx="3560748" cy="369332"/>
          </a:xfrm>
          <a:prstGeom prst="rect">
            <a:avLst/>
          </a:prstGeom>
          <a:noFill/>
        </p:spPr>
        <p:txBody>
          <a:bodyPr wrap="square" rtlCol="0">
            <a:spAutoFit/>
          </a:bodyPr>
          <a:lstStyle/>
          <a:p>
            <a:r>
              <a:rPr lang="en-US" dirty="0"/>
              <a:t> =  46.8 days	              34.1 days</a:t>
            </a:r>
          </a:p>
        </p:txBody>
      </p:sp>
    </p:spTree>
    <p:extLst>
      <p:ext uri="{BB962C8B-B14F-4D97-AF65-F5344CB8AC3E}">
        <p14:creationId xmlns:p14="http://schemas.microsoft.com/office/powerpoint/2010/main" val="370403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100" y="690381"/>
            <a:ext cx="8229600" cy="1143000"/>
          </a:xfrm>
        </p:spPr>
        <p:txBody>
          <a:bodyPr/>
          <a:lstStyle/>
          <a:p>
            <a:r>
              <a:rPr lang="en-US" dirty="0"/>
              <a:t>Inventory Turnover Ratio</a:t>
            </a:r>
          </a:p>
        </p:txBody>
      </p:sp>
      <p:sp>
        <p:nvSpPr>
          <p:cNvPr id="3" name="Content Placeholder 2"/>
          <p:cNvSpPr>
            <a:spLocks noGrp="1"/>
          </p:cNvSpPr>
          <p:nvPr>
            <p:ph idx="1"/>
          </p:nvPr>
        </p:nvSpPr>
        <p:spPr>
          <a:xfrm>
            <a:off x="824260" y="1551116"/>
            <a:ext cx="7955280" cy="5021928"/>
          </a:xfrm>
        </p:spPr>
        <p:txBody>
          <a:bodyPr>
            <a:normAutofit lnSpcReduction="10000"/>
          </a:bodyPr>
          <a:lstStyle/>
          <a:p>
            <a:r>
              <a:rPr lang="en-IN" dirty="0"/>
              <a:t>Measures how many times average inventory is sold during the year</a:t>
            </a:r>
          </a:p>
          <a:p>
            <a:endParaRPr lang="en-IN" dirty="0"/>
          </a:p>
          <a:p>
            <a:endParaRPr lang="en-IN" dirty="0"/>
          </a:p>
          <a:p>
            <a:pPr>
              <a:spcBef>
                <a:spcPts val="2400"/>
              </a:spcBef>
            </a:pPr>
            <a:r>
              <a:rPr lang="en-IN" dirty="0"/>
              <a:t>What would a high inventory turnover ratio indicate?</a:t>
            </a:r>
          </a:p>
          <a:p>
            <a:pPr lvl="1"/>
            <a:r>
              <a:rPr lang="en-IN" dirty="0"/>
              <a:t>A inventory turnover high ratio indicates that inventory is selling quickly. </a:t>
            </a:r>
          </a:p>
          <a:p>
            <a:pPr lvl="1"/>
            <a:r>
              <a:rPr lang="en-IN" dirty="0"/>
              <a:t>An extremely high ratio might indicate lost sales due to inventory shortages.</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25</a:t>
            </a:fld>
            <a:endParaRPr lang="en-US" dirty="0"/>
          </a:p>
        </p:txBody>
      </p:sp>
      <p:sp>
        <p:nvSpPr>
          <p:cNvPr id="9" name="Content Placeholder 5"/>
          <p:cNvSpPr txBox="1">
            <a:spLocks/>
          </p:cNvSpPr>
          <p:nvPr/>
        </p:nvSpPr>
        <p:spPr>
          <a:xfrm>
            <a:off x="704100" y="287147"/>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Illustration 12–10</a:t>
            </a:r>
          </a:p>
        </p:txBody>
      </p:sp>
      <p:sp>
        <p:nvSpPr>
          <p:cNvPr id="22" name="Rectangle 21"/>
          <p:cNvSpPr/>
          <p:nvPr/>
        </p:nvSpPr>
        <p:spPr>
          <a:xfrm>
            <a:off x="962850" y="2583698"/>
            <a:ext cx="7712099" cy="1232269"/>
          </a:xfrm>
          <a:prstGeom prst="rect">
            <a:avLst/>
          </a:prstGeom>
          <a:solidFill>
            <a:srgbClr val="D4E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3" name="TextBox 22"/>
          <p:cNvSpPr txBox="1"/>
          <p:nvPr/>
        </p:nvSpPr>
        <p:spPr>
          <a:xfrm>
            <a:off x="1065513" y="2683811"/>
            <a:ext cx="7777218" cy="344710"/>
          </a:xfrm>
          <a:prstGeom prst="rect">
            <a:avLst/>
          </a:prstGeom>
          <a:noFill/>
        </p:spPr>
        <p:txBody>
          <a:bodyPr wrap="square" rtlCol="0">
            <a:spAutoFit/>
          </a:bodyPr>
          <a:lstStyle/>
          <a:p>
            <a:pPr>
              <a:lnSpc>
                <a:spcPct val="80000"/>
              </a:lnSpc>
              <a:tabLst>
                <a:tab pos="5311775" algn="r"/>
                <a:tab pos="7086600" algn="r"/>
              </a:tabLst>
            </a:pPr>
            <a:r>
              <a:rPr lang="en-US" sz="2000" b="1" dirty="0"/>
              <a:t>Inventory Turnover Ratio                                VF	                                  Nike</a:t>
            </a:r>
          </a:p>
        </p:txBody>
      </p:sp>
      <p:cxnSp>
        <p:nvCxnSpPr>
          <p:cNvPr id="24" name="Straight Connector 23"/>
          <p:cNvCxnSpPr/>
          <p:nvPr/>
        </p:nvCxnSpPr>
        <p:spPr>
          <a:xfrm>
            <a:off x="4335581" y="3008069"/>
            <a:ext cx="2926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7534754" y="3017240"/>
            <a:ext cx="100584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065513" y="3005835"/>
            <a:ext cx="291538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7" name="Group 26"/>
          <p:cNvGrpSpPr/>
          <p:nvPr/>
        </p:nvGrpSpPr>
        <p:grpSpPr>
          <a:xfrm>
            <a:off x="1073942" y="3062686"/>
            <a:ext cx="2844016" cy="590931"/>
            <a:chOff x="5924403" y="2008430"/>
            <a:chExt cx="2844016" cy="590931"/>
          </a:xfrm>
        </p:grpSpPr>
        <p:sp>
          <p:nvSpPr>
            <p:cNvPr id="28" name="TextBox 27"/>
            <p:cNvSpPr txBox="1"/>
            <p:nvPr/>
          </p:nvSpPr>
          <p:spPr>
            <a:xfrm>
              <a:off x="5924403" y="2008430"/>
              <a:ext cx="2844016" cy="590931"/>
            </a:xfrm>
            <a:prstGeom prst="rect">
              <a:avLst/>
            </a:prstGeom>
            <a:noFill/>
          </p:spPr>
          <p:txBody>
            <a:bodyPr wrap="square" rtlCol="0">
              <a:spAutoFit/>
            </a:bodyPr>
            <a:lstStyle/>
            <a:p>
              <a:pPr algn="ctr">
                <a:lnSpc>
                  <a:spcPct val="90000"/>
                </a:lnSpc>
              </a:pPr>
              <a:r>
                <a:rPr lang="en-US" dirty="0"/>
                <a:t>Cost of goods sold</a:t>
              </a:r>
            </a:p>
            <a:p>
              <a:pPr algn="ctr">
                <a:lnSpc>
                  <a:spcPct val="90000"/>
                </a:lnSpc>
              </a:pPr>
              <a:r>
                <a:rPr lang="en-US" dirty="0"/>
                <a:t>Average inventory</a:t>
              </a:r>
            </a:p>
          </p:txBody>
        </p:sp>
        <p:cxnSp>
          <p:nvCxnSpPr>
            <p:cNvPr id="29" name="Straight Connector 28"/>
            <p:cNvCxnSpPr/>
            <p:nvPr/>
          </p:nvCxnSpPr>
          <p:spPr>
            <a:xfrm>
              <a:off x="6325473" y="2302927"/>
              <a:ext cx="20301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47434" y="3073572"/>
            <a:ext cx="2844016" cy="590931"/>
            <a:chOff x="3482394" y="5015402"/>
            <a:chExt cx="2844016" cy="590931"/>
          </a:xfrm>
        </p:grpSpPr>
        <p:sp>
          <p:nvSpPr>
            <p:cNvPr id="31" name="TextBox 30"/>
            <p:cNvSpPr txBox="1"/>
            <p:nvPr/>
          </p:nvSpPr>
          <p:spPr>
            <a:xfrm>
              <a:off x="3482394" y="5015402"/>
              <a:ext cx="2844016" cy="590931"/>
            </a:xfrm>
            <a:prstGeom prst="rect">
              <a:avLst/>
            </a:prstGeom>
            <a:noFill/>
          </p:spPr>
          <p:txBody>
            <a:bodyPr wrap="square" rtlCol="0">
              <a:spAutoFit/>
            </a:bodyPr>
            <a:lstStyle/>
            <a:p>
              <a:pPr algn="ctr">
                <a:lnSpc>
                  <a:spcPct val="90000"/>
                </a:lnSpc>
              </a:pPr>
              <a:r>
                <a:rPr lang="en-US" dirty="0"/>
                <a:t>$4,691</a:t>
              </a:r>
            </a:p>
            <a:p>
              <a:pPr algn="ctr">
                <a:lnSpc>
                  <a:spcPct val="90000"/>
                </a:lnSpc>
              </a:pPr>
              <a:r>
                <a:rPr lang="en-US" dirty="0"/>
                <a:t>($1,294 + $1,173)/2</a:t>
              </a:r>
            </a:p>
          </p:txBody>
        </p:sp>
        <p:cxnSp>
          <p:nvCxnSpPr>
            <p:cNvPr id="32" name="Straight Connector 31"/>
            <p:cNvCxnSpPr/>
            <p:nvPr/>
          </p:nvCxnSpPr>
          <p:spPr>
            <a:xfrm>
              <a:off x="4039165" y="5282080"/>
              <a:ext cx="17373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3" name="TextBox 32"/>
          <p:cNvSpPr txBox="1"/>
          <p:nvPr/>
        </p:nvSpPr>
        <p:spPr>
          <a:xfrm>
            <a:off x="6114955" y="3157586"/>
            <a:ext cx="3052860" cy="369332"/>
          </a:xfrm>
          <a:prstGeom prst="rect">
            <a:avLst/>
          </a:prstGeom>
          <a:noFill/>
        </p:spPr>
        <p:txBody>
          <a:bodyPr wrap="square" rtlCol="0">
            <a:spAutoFit/>
          </a:bodyPr>
          <a:lstStyle/>
          <a:p>
            <a:r>
              <a:rPr lang="en-US" dirty="0"/>
              <a:t>= 3.8 times       3.3 times</a:t>
            </a:r>
          </a:p>
        </p:txBody>
      </p:sp>
    </p:spTree>
    <p:extLst>
      <p:ext uri="{BB962C8B-B14F-4D97-AF65-F5344CB8AC3E}">
        <p14:creationId xmlns:p14="http://schemas.microsoft.com/office/powerpoint/2010/main" val="420597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720286"/>
            <a:ext cx="8229600" cy="1143000"/>
          </a:xfrm>
        </p:spPr>
        <p:txBody>
          <a:bodyPr/>
          <a:lstStyle/>
          <a:p>
            <a:r>
              <a:rPr lang="en-US" dirty="0"/>
              <a:t>Average Days in Inventory</a:t>
            </a:r>
          </a:p>
        </p:txBody>
      </p:sp>
      <p:sp>
        <p:nvSpPr>
          <p:cNvPr id="3" name="Content Placeholder 2"/>
          <p:cNvSpPr>
            <a:spLocks noGrp="1"/>
          </p:cNvSpPr>
          <p:nvPr>
            <p:ph idx="1"/>
          </p:nvPr>
        </p:nvSpPr>
        <p:spPr>
          <a:xfrm>
            <a:off x="812788" y="1443764"/>
            <a:ext cx="7955280" cy="5046390"/>
          </a:xfrm>
        </p:spPr>
        <p:txBody>
          <a:bodyPr>
            <a:normAutofit/>
          </a:bodyPr>
          <a:lstStyle/>
          <a:p>
            <a:r>
              <a:rPr lang="en-IN" dirty="0"/>
              <a:t>Measures the average number of days it takes to sell its entire inventory during the year</a:t>
            </a:r>
          </a:p>
          <a:p>
            <a:endParaRPr lang="en-IN" dirty="0"/>
          </a:p>
          <a:p>
            <a:endParaRPr lang="en-IN" dirty="0"/>
          </a:p>
          <a:p>
            <a:pPr>
              <a:spcBef>
                <a:spcPts val="2400"/>
              </a:spcBef>
            </a:pPr>
            <a:r>
              <a:rPr lang="en-US" dirty="0"/>
              <a:t>Is a shorter or longer average number of days in inventory better?</a:t>
            </a:r>
          </a:p>
          <a:p>
            <a:pPr lvl="1"/>
            <a:r>
              <a:rPr lang="en-US" dirty="0"/>
              <a:t>Companies try to minimize the number of days they hold inventory.</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26</a:t>
            </a:fld>
            <a:endParaRPr lang="en-US" dirty="0"/>
          </a:p>
        </p:txBody>
      </p:sp>
      <p:sp>
        <p:nvSpPr>
          <p:cNvPr id="9" name="Content Placeholder 5"/>
          <p:cNvSpPr txBox="1">
            <a:spLocks/>
          </p:cNvSpPr>
          <p:nvPr/>
        </p:nvSpPr>
        <p:spPr>
          <a:xfrm>
            <a:off x="809150" y="317052"/>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Illustration 12–11</a:t>
            </a:r>
          </a:p>
        </p:txBody>
      </p:sp>
      <p:sp>
        <p:nvSpPr>
          <p:cNvPr id="22" name="Rectangle 21"/>
          <p:cNvSpPr/>
          <p:nvPr/>
        </p:nvSpPr>
        <p:spPr>
          <a:xfrm>
            <a:off x="1123859" y="3041499"/>
            <a:ext cx="7712099" cy="1232269"/>
          </a:xfrm>
          <a:prstGeom prst="rect">
            <a:avLst/>
          </a:prstGeom>
          <a:solidFill>
            <a:srgbClr val="D4E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3" name="TextBox 22"/>
          <p:cNvSpPr txBox="1"/>
          <p:nvPr/>
        </p:nvSpPr>
        <p:spPr>
          <a:xfrm>
            <a:off x="1282641" y="3268034"/>
            <a:ext cx="7777218" cy="344710"/>
          </a:xfrm>
          <a:prstGeom prst="rect">
            <a:avLst/>
          </a:prstGeom>
          <a:noFill/>
        </p:spPr>
        <p:txBody>
          <a:bodyPr wrap="square" rtlCol="0">
            <a:spAutoFit/>
          </a:bodyPr>
          <a:lstStyle/>
          <a:p>
            <a:pPr>
              <a:lnSpc>
                <a:spcPct val="80000"/>
              </a:lnSpc>
              <a:tabLst>
                <a:tab pos="5311775" algn="r"/>
                <a:tab pos="7086600" algn="r"/>
              </a:tabLst>
            </a:pPr>
            <a:r>
              <a:rPr lang="en-US" sz="2000" b="1" dirty="0"/>
              <a:t>Average Days in Inventory                             VF	                                Nike</a:t>
            </a:r>
          </a:p>
        </p:txBody>
      </p:sp>
      <p:cxnSp>
        <p:nvCxnSpPr>
          <p:cNvPr id="24" name="Straight Connector 23"/>
          <p:cNvCxnSpPr/>
          <p:nvPr/>
        </p:nvCxnSpPr>
        <p:spPr>
          <a:xfrm>
            <a:off x="4873386" y="3559177"/>
            <a:ext cx="183183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7447884" y="3559177"/>
            <a:ext cx="109728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358031" y="3559177"/>
            <a:ext cx="2743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7" name="Group 26"/>
          <p:cNvGrpSpPr/>
          <p:nvPr/>
        </p:nvGrpSpPr>
        <p:grpSpPr>
          <a:xfrm>
            <a:off x="1291070" y="3646909"/>
            <a:ext cx="2844016" cy="590931"/>
            <a:chOff x="5924403" y="2008430"/>
            <a:chExt cx="2844016" cy="590931"/>
          </a:xfrm>
        </p:grpSpPr>
        <p:sp>
          <p:nvSpPr>
            <p:cNvPr id="28" name="TextBox 27"/>
            <p:cNvSpPr txBox="1"/>
            <p:nvPr/>
          </p:nvSpPr>
          <p:spPr>
            <a:xfrm>
              <a:off x="5924403" y="2008430"/>
              <a:ext cx="2844016" cy="590931"/>
            </a:xfrm>
            <a:prstGeom prst="rect">
              <a:avLst/>
            </a:prstGeom>
            <a:noFill/>
          </p:spPr>
          <p:txBody>
            <a:bodyPr wrap="square" rtlCol="0">
              <a:spAutoFit/>
            </a:bodyPr>
            <a:lstStyle/>
            <a:p>
              <a:pPr algn="ctr">
                <a:lnSpc>
                  <a:spcPct val="90000"/>
                </a:lnSpc>
              </a:pPr>
              <a:r>
                <a:rPr lang="en-US" dirty="0"/>
                <a:t>365 days</a:t>
              </a:r>
            </a:p>
            <a:p>
              <a:pPr algn="ctr">
                <a:lnSpc>
                  <a:spcPct val="90000"/>
                </a:lnSpc>
              </a:pPr>
              <a:r>
                <a:rPr lang="en-US" dirty="0"/>
                <a:t>Inventory turnover ratio</a:t>
              </a:r>
            </a:p>
          </p:txBody>
        </p:sp>
        <p:cxnSp>
          <p:nvCxnSpPr>
            <p:cNvPr id="29" name="Straight Connector 28"/>
            <p:cNvCxnSpPr/>
            <p:nvPr/>
          </p:nvCxnSpPr>
          <p:spPr>
            <a:xfrm>
              <a:off x="6174244" y="2302927"/>
              <a:ext cx="23774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986123" y="3664873"/>
            <a:ext cx="2844016" cy="590931"/>
            <a:chOff x="3482394" y="5015402"/>
            <a:chExt cx="2844016" cy="590931"/>
          </a:xfrm>
        </p:grpSpPr>
        <p:sp>
          <p:nvSpPr>
            <p:cNvPr id="31" name="TextBox 30"/>
            <p:cNvSpPr txBox="1"/>
            <p:nvPr/>
          </p:nvSpPr>
          <p:spPr>
            <a:xfrm>
              <a:off x="3482394" y="5015402"/>
              <a:ext cx="2844016" cy="590931"/>
            </a:xfrm>
            <a:prstGeom prst="rect">
              <a:avLst/>
            </a:prstGeom>
            <a:noFill/>
          </p:spPr>
          <p:txBody>
            <a:bodyPr wrap="square" rtlCol="0">
              <a:spAutoFit/>
            </a:bodyPr>
            <a:lstStyle/>
            <a:p>
              <a:pPr algn="ctr">
                <a:lnSpc>
                  <a:spcPct val="90000"/>
                </a:lnSpc>
              </a:pPr>
              <a:r>
                <a:rPr lang="en-US" dirty="0"/>
                <a:t>365</a:t>
              </a:r>
            </a:p>
            <a:p>
              <a:pPr algn="ctr">
                <a:lnSpc>
                  <a:spcPct val="90000"/>
                </a:lnSpc>
              </a:pPr>
              <a:r>
                <a:rPr lang="en-US" dirty="0"/>
                <a:t>3.8</a:t>
              </a:r>
            </a:p>
          </p:txBody>
        </p:sp>
        <p:cxnSp>
          <p:nvCxnSpPr>
            <p:cNvPr id="32" name="Straight Connector 31"/>
            <p:cNvCxnSpPr/>
            <p:nvPr/>
          </p:nvCxnSpPr>
          <p:spPr>
            <a:xfrm>
              <a:off x="4680426" y="5299013"/>
              <a:ext cx="457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3" name="TextBox 32"/>
          <p:cNvSpPr txBox="1"/>
          <p:nvPr/>
        </p:nvSpPr>
        <p:spPr>
          <a:xfrm>
            <a:off x="5620207" y="3741809"/>
            <a:ext cx="3559402" cy="369332"/>
          </a:xfrm>
          <a:prstGeom prst="rect">
            <a:avLst/>
          </a:prstGeom>
          <a:noFill/>
        </p:spPr>
        <p:txBody>
          <a:bodyPr wrap="square" rtlCol="0">
            <a:spAutoFit/>
          </a:bodyPr>
          <a:lstStyle/>
          <a:p>
            <a:r>
              <a:rPr lang="en-US" dirty="0"/>
              <a:t>= 96.1 days	           110.6 days</a:t>
            </a:r>
          </a:p>
        </p:txBody>
      </p:sp>
    </p:spTree>
    <p:extLst>
      <p:ext uri="{BB962C8B-B14F-4D97-AF65-F5344CB8AC3E}">
        <p14:creationId xmlns:p14="http://schemas.microsoft.com/office/powerpoint/2010/main" val="269722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150" y="720286"/>
            <a:ext cx="8229600" cy="1143000"/>
          </a:xfrm>
        </p:spPr>
        <p:txBody>
          <a:bodyPr/>
          <a:lstStyle/>
          <a:p>
            <a:r>
              <a:rPr lang="en-US" dirty="0"/>
              <a:t>Current Ratio</a:t>
            </a:r>
          </a:p>
        </p:txBody>
      </p:sp>
      <p:sp>
        <p:nvSpPr>
          <p:cNvPr id="3" name="Content Placeholder 2"/>
          <p:cNvSpPr>
            <a:spLocks noGrp="1"/>
          </p:cNvSpPr>
          <p:nvPr>
            <p:ph idx="1"/>
          </p:nvPr>
        </p:nvSpPr>
        <p:spPr>
          <a:xfrm>
            <a:off x="861077" y="1413278"/>
            <a:ext cx="7955280" cy="4525963"/>
          </a:xfrm>
        </p:spPr>
        <p:txBody>
          <a:bodyPr>
            <a:normAutofit/>
          </a:bodyPr>
          <a:lstStyle/>
          <a:p>
            <a:r>
              <a:rPr lang="en-US" dirty="0"/>
              <a:t>Compares current assets to current liabilities</a:t>
            </a:r>
          </a:p>
          <a:p>
            <a:endParaRPr lang="en-US" dirty="0"/>
          </a:p>
          <a:p>
            <a:endParaRPr lang="en-US" dirty="0"/>
          </a:p>
          <a:p>
            <a:endParaRPr lang="en-US" dirty="0"/>
          </a:p>
          <a:p>
            <a:r>
              <a:rPr lang="en-US" dirty="0"/>
              <a:t>Would a company want a high current ratio?</a:t>
            </a:r>
          </a:p>
          <a:p>
            <a:pPr lvl="1"/>
            <a:r>
              <a:rPr lang="en-US" dirty="0"/>
              <a:t>A higher current ratio usually indicates less risk.</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27</a:t>
            </a:fld>
            <a:endParaRPr lang="en-US" dirty="0"/>
          </a:p>
        </p:txBody>
      </p:sp>
      <p:sp>
        <p:nvSpPr>
          <p:cNvPr id="9" name="Content Placeholder 5"/>
          <p:cNvSpPr txBox="1">
            <a:spLocks/>
          </p:cNvSpPr>
          <p:nvPr/>
        </p:nvSpPr>
        <p:spPr>
          <a:xfrm>
            <a:off x="809150" y="317052"/>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Illustration 12–12</a:t>
            </a:r>
          </a:p>
        </p:txBody>
      </p:sp>
      <p:sp>
        <p:nvSpPr>
          <p:cNvPr id="22" name="Rectangle 21"/>
          <p:cNvSpPr/>
          <p:nvPr/>
        </p:nvSpPr>
        <p:spPr>
          <a:xfrm>
            <a:off x="940019" y="2258021"/>
            <a:ext cx="7712099" cy="1232269"/>
          </a:xfrm>
          <a:prstGeom prst="rect">
            <a:avLst/>
          </a:prstGeom>
          <a:solidFill>
            <a:srgbClr val="D4E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3" name="TextBox 22"/>
          <p:cNvSpPr txBox="1"/>
          <p:nvPr/>
        </p:nvSpPr>
        <p:spPr>
          <a:xfrm>
            <a:off x="802090" y="2352544"/>
            <a:ext cx="7777218" cy="344710"/>
          </a:xfrm>
          <a:prstGeom prst="rect">
            <a:avLst/>
          </a:prstGeom>
          <a:noFill/>
        </p:spPr>
        <p:txBody>
          <a:bodyPr wrap="square" rtlCol="0">
            <a:spAutoFit/>
          </a:bodyPr>
          <a:lstStyle/>
          <a:p>
            <a:pPr indent="685800">
              <a:lnSpc>
                <a:spcPct val="80000"/>
              </a:lnSpc>
              <a:tabLst>
                <a:tab pos="5311775" algn="r"/>
                <a:tab pos="7086600" algn="r"/>
              </a:tabLst>
            </a:pPr>
            <a:r>
              <a:rPr lang="en-US" sz="2000" b="1" dirty="0"/>
              <a:t>Current Ratio                                         VF	                                  Nike</a:t>
            </a:r>
          </a:p>
        </p:txBody>
      </p:sp>
      <p:cxnSp>
        <p:nvCxnSpPr>
          <p:cNvPr id="24" name="Straight Connector 23"/>
          <p:cNvCxnSpPr/>
          <p:nvPr/>
        </p:nvCxnSpPr>
        <p:spPr>
          <a:xfrm>
            <a:off x="4229116" y="2594124"/>
            <a:ext cx="209973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7225478" y="2628950"/>
            <a:ext cx="100584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342391" y="2604193"/>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7" name="Group 26"/>
          <p:cNvGrpSpPr/>
          <p:nvPr/>
        </p:nvGrpSpPr>
        <p:grpSpPr>
          <a:xfrm>
            <a:off x="893079" y="2731419"/>
            <a:ext cx="2844016" cy="590931"/>
            <a:chOff x="6006963" y="2008430"/>
            <a:chExt cx="2844016" cy="590931"/>
          </a:xfrm>
        </p:grpSpPr>
        <p:sp>
          <p:nvSpPr>
            <p:cNvPr id="28" name="TextBox 27"/>
            <p:cNvSpPr txBox="1"/>
            <p:nvPr/>
          </p:nvSpPr>
          <p:spPr>
            <a:xfrm>
              <a:off x="6006963" y="2008430"/>
              <a:ext cx="2844016" cy="590931"/>
            </a:xfrm>
            <a:prstGeom prst="rect">
              <a:avLst/>
            </a:prstGeom>
            <a:noFill/>
          </p:spPr>
          <p:txBody>
            <a:bodyPr wrap="square" rtlCol="0">
              <a:spAutoFit/>
            </a:bodyPr>
            <a:lstStyle/>
            <a:p>
              <a:pPr algn="ctr">
                <a:lnSpc>
                  <a:spcPct val="90000"/>
                </a:lnSpc>
              </a:pPr>
              <a:r>
                <a:rPr lang="en-US" dirty="0"/>
                <a:t>Current assets</a:t>
              </a:r>
            </a:p>
            <a:p>
              <a:pPr algn="ctr">
                <a:lnSpc>
                  <a:spcPct val="90000"/>
                </a:lnSpc>
              </a:pPr>
              <a:r>
                <a:rPr lang="en-US" dirty="0"/>
                <a:t>Current liabilities</a:t>
              </a:r>
            </a:p>
          </p:txBody>
        </p:sp>
        <p:cxnSp>
          <p:nvCxnSpPr>
            <p:cNvPr id="29" name="Straight Connector 28"/>
            <p:cNvCxnSpPr/>
            <p:nvPr/>
          </p:nvCxnSpPr>
          <p:spPr>
            <a:xfrm>
              <a:off x="6538531" y="2291776"/>
              <a:ext cx="16459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484011" y="2742305"/>
            <a:ext cx="2844016" cy="590931"/>
            <a:chOff x="3482394" y="5015402"/>
            <a:chExt cx="2844016" cy="590931"/>
          </a:xfrm>
        </p:grpSpPr>
        <p:sp>
          <p:nvSpPr>
            <p:cNvPr id="31" name="TextBox 30"/>
            <p:cNvSpPr txBox="1"/>
            <p:nvPr/>
          </p:nvSpPr>
          <p:spPr>
            <a:xfrm>
              <a:off x="3482394" y="5015402"/>
              <a:ext cx="2844016" cy="590931"/>
            </a:xfrm>
            <a:prstGeom prst="rect">
              <a:avLst/>
            </a:prstGeom>
            <a:noFill/>
          </p:spPr>
          <p:txBody>
            <a:bodyPr wrap="square" rtlCol="0">
              <a:spAutoFit/>
            </a:bodyPr>
            <a:lstStyle/>
            <a:p>
              <a:pPr algn="ctr">
                <a:lnSpc>
                  <a:spcPct val="90000"/>
                </a:lnSpc>
              </a:pPr>
              <a:r>
                <a:rPr lang="en-US" dirty="0"/>
                <a:t>$5,207</a:t>
              </a:r>
            </a:p>
            <a:p>
              <a:pPr algn="ctr">
                <a:lnSpc>
                  <a:spcPct val="90000"/>
                </a:lnSpc>
              </a:pPr>
              <a:r>
                <a:rPr lang="en-US" dirty="0"/>
                <a:t>$3,024</a:t>
              </a:r>
            </a:p>
          </p:txBody>
        </p:sp>
        <p:cxnSp>
          <p:nvCxnSpPr>
            <p:cNvPr id="32" name="Straight Connector 31"/>
            <p:cNvCxnSpPr/>
            <p:nvPr/>
          </p:nvCxnSpPr>
          <p:spPr>
            <a:xfrm>
              <a:off x="4443774" y="5299013"/>
              <a:ext cx="88053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3" name="TextBox 32"/>
          <p:cNvSpPr txBox="1"/>
          <p:nvPr/>
        </p:nvSpPr>
        <p:spPr>
          <a:xfrm>
            <a:off x="5325923" y="2826319"/>
            <a:ext cx="3373135" cy="369332"/>
          </a:xfrm>
          <a:prstGeom prst="rect">
            <a:avLst/>
          </a:prstGeom>
          <a:noFill/>
        </p:spPr>
        <p:txBody>
          <a:bodyPr wrap="square" rtlCol="0">
            <a:spAutoFit/>
          </a:bodyPr>
          <a:lstStyle/>
          <a:p>
            <a:pPr>
              <a:tabLst>
                <a:tab pos="2339975" algn="r"/>
              </a:tabLst>
            </a:pPr>
            <a:r>
              <a:rPr lang="en-US" dirty="0"/>
              <a:t>= 1.7 to 1    	                 2.5 to 1</a:t>
            </a:r>
          </a:p>
        </p:txBody>
      </p:sp>
    </p:spTree>
    <p:extLst>
      <p:ext uri="{BB962C8B-B14F-4D97-AF65-F5344CB8AC3E}">
        <p14:creationId xmlns:p14="http://schemas.microsoft.com/office/powerpoint/2010/main" val="19301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692603"/>
            <a:ext cx="8229600" cy="1143000"/>
          </a:xfrm>
        </p:spPr>
        <p:txBody>
          <a:bodyPr/>
          <a:lstStyle/>
          <a:p>
            <a:r>
              <a:rPr lang="en-US" dirty="0"/>
              <a:t>Acid-Test Ratio</a:t>
            </a:r>
          </a:p>
        </p:txBody>
      </p:sp>
      <p:sp>
        <p:nvSpPr>
          <p:cNvPr id="3" name="Content Placeholder 2"/>
          <p:cNvSpPr>
            <a:spLocks noGrp="1"/>
          </p:cNvSpPr>
          <p:nvPr>
            <p:ph idx="1"/>
          </p:nvPr>
        </p:nvSpPr>
        <p:spPr>
          <a:xfrm>
            <a:off x="839322" y="1323484"/>
            <a:ext cx="7955280" cy="4975199"/>
          </a:xfrm>
        </p:spPr>
        <p:txBody>
          <a:bodyPr>
            <a:normAutofit fontScale="92500" lnSpcReduction="10000"/>
          </a:bodyPr>
          <a:lstStyle/>
          <a:p>
            <a:r>
              <a:rPr lang="en-IN" dirty="0"/>
              <a:t>A more conservative measure of a company’s ability to pay current liabilities</a:t>
            </a:r>
          </a:p>
          <a:p>
            <a:endParaRPr lang="en-IN" dirty="0"/>
          </a:p>
          <a:p>
            <a:endParaRPr lang="en-IN" dirty="0"/>
          </a:p>
          <a:p>
            <a:endParaRPr lang="en-IN" dirty="0"/>
          </a:p>
          <a:p>
            <a:r>
              <a:rPr lang="en-IN" dirty="0"/>
              <a:t>Why is the acid-test ratio more conservative?</a:t>
            </a:r>
          </a:p>
          <a:p>
            <a:pPr lvl="1"/>
            <a:r>
              <a:rPr lang="en-US" dirty="0"/>
              <a:t>Because it eliminates current assets such as inventories and prepaid expenses that are less readily convertible into cash, the acid-test ratio often provides a better indication of a company’s liquidity than does the current ratio.</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28</a:t>
            </a:fld>
            <a:endParaRPr lang="en-US" dirty="0"/>
          </a:p>
        </p:txBody>
      </p:sp>
      <p:sp>
        <p:nvSpPr>
          <p:cNvPr id="9" name="Content Placeholder 5"/>
          <p:cNvSpPr txBox="1">
            <a:spLocks/>
          </p:cNvSpPr>
          <p:nvPr/>
        </p:nvSpPr>
        <p:spPr>
          <a:xfrm>
            <a:off x="812788" y="329066"/>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Illustration 12–13</a:t>
            </a:r>
          </a:p>
        </p:txBody>
      </p:sp>
      <p:sp>
        <p:nvSpPr>
          <p:cNvPr id="22" name="Rectangle 21"/>
          <p:cNvSpPr/>
          <p:nvPr/>
        </p:nvSpPr>
        <p:spPr>
          <a:xfrm>
            <a:off x="928292" y="2326678"/>
            <a:ext cx="7712099" cy="1378713"/>
          </a:xfrm>
          <a:prstGeom prst="rect">
            <a:avLst/>
          </a:prstGeom>
          <a:solidFill>
            <a:srgbClr val="D4E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3" name="TextBox 22"/>
          <p:cNvSpPr txBox="1"/>
          <p:nvPr/>
        </p:nvSpPr>
        <p:spPr>
          <a:xfrm>
            <a:off x="1065513" y="2366839"/>
            <a:ext cx="7777218" cy="344710"/>
          </a:xfrm>
          <a:prstGeom prst="rect">
            <a:avLst/>
          </a:prstGeom>
          <a:noFill/>
        </p:spPr>
        <p:txBody>
          <a:bodyPr wrap="square" rtlCol="0">
            <a:spAutoFit/>
          </a:bodyPr>
          <a:lstStyle/>
          <a:p>
            <a:pPr indent="511175">
              <a:lnSpc>
                <a:spcPct val="80000"/>
              </a:lnSpc>
              <a:tabLst>
                <a:tab pos="5311775" algn="r"/>
                <a:tab pos="7086600" algn="r"/>
              </a:tabLst>
            </a:pPr>
            <a:r>
              <a:rPr lang="en-US" sz="2000" b="1" dirty="0"/>
              <a:t>Acid-Test Ratio                                      VF	                                     Nike</a:t>
            </a:r>
          </a:p>
        </p:txBody>
      </p:sp>
      <p:cxnSp>
        <p:nvCxnSpPr>
          <p:cNvPr id="24" name="Straight Connector 23"/>
          <p:cNvCxnSpPr/>
          <p:nvPr/>
        </p:nvCxnSpPr>
        <p:spPr>
          <a:xfrm>
            <a:off x="4335581" y="2691097"/>
            <a:ext cx="274780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7381092" y="2688863"/>
            <a:ext cx="1224086"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065513" y="2688863"/>
            <a:ext cx="291538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7" name="Group 26"/>
          <p:cNvGrpSpPr/>
          <p:nvPr/>
        </p:nvGrpSpPr>
        <p:grpSpPr>
          <a:xfrm>
            <a:off x="1073942" y="2745714"/>
            <a:ext cx="2844016" cy="840230"/>
            <a:chOff x="5924403" y="2008430"/>
            <a:chExt cx="2844016" cy="840230"/>
          </a:xfrm>
        </p:grpSpPr>
        <p:sp>
          <p:nvSpPr>
            <p:cNvPr id="28" name="TextBox 27"/>
            <p:cNvSpPr txBox="1"/>
            <p:nvPr/>
          </p:nvSpPr>
          <p:spPr>
            <a:xfrm>
              <a:off x="5924403" y="2008430"/>
              <a:ext cx="2844016" cy="840230"/>
            </a:xfrm>
            <a:prstGeom prst="rect">
              <a:avLst/>
            </a:prstGeom>
            <a:noFill/>
          </p:spPr>
          <p:txBody>
            <a:bodyPr wrap="square" rtlCol="0">
              <a:spAutoFit/>
            </a:bodyPr>
            <a:lstStyle/>
            <a:p>
              <a:pPr algn="ctr">
                <a:lnSpc>
                  <a:spcPct val="90000"/>
                </a:lnSpc>
              </a:pPr>
              <a:r>
                <a:rPr lang="en-US" dirty="0"/>
                <a:t>Cash + Current investments</a:t>
              </a:r>
            </a:p>
            <a:p>
              <a:pPr algn="ctr">
                <a:lnSpc>
                  <a:spcPct val="90000"/>
                </a:lnSpc>
              </a:pPr>
              <a:r>
                <a:rPr lang="en-US" dirty="0"/>
                <a:t>+ Accounts receivable</a:t>
              </a:r>
            </a:p>
            <a:p>
              <a:pPr algn="ctr">
                <a:lnSpc>
                  <a:spcPct val="90000"/>
                </a:lnSpc>
              </a:pPr>
              <a:r>
                <a:rPr lang="en-US" dirty="0"/>
                <a:t>Current liabilities</a:t>
              </a:r>
            </a:p>
          </p:txBody>
        </p:sp>
        <p:cxnSp>
          <p:nvCxnSpPr>
            <p:cNvPr id="29" name="Straight Connector 28"/>
            <p:cNvCxnSpPr/>
            <p:nvPr/>
          </p:nvCxnSpPr>
          <p:spPr>
            <a:xfrm>
              <a:off x="6050374" y="2525486"/>
              <a:ext cx="261361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23801" y="3001964"/>
            <a:ext cx="2844016" cy="590931"/>
            <a:chOff x="3482394" y="5015402"/>
            <a:chExt cx="2844016" cy="590931"/>
          </a:xfrm>
        </p:grpSpPr>
        <p:sp>
          <p:nvSpPr>
            <p:cNvPr id="31" name="TextBox 30"/>
            <p:cNvSpPr txBox="1"/>
            <p:nvPr/>
          </p:nvSpPr>
          <p:spPr>
            <a:xfrm>
              <a:off x="3482394" y="5015402"/>
              <a:ext cx="2844016" cy="590931"/>
            </a:xfrm>
            <a:prstGeom prst="rect">
              <a:avLst/>
            </a:prstGeom>
            <a:noFill/>
          </p:spPr>
          <p:txBody>
            <a:bodyPr wrap="square" rtlCol="0">
              <a:spAutoFit/>
            </a:bodyPr>
            <a:lstStyle/>
            <a:p>
              <a:pPr algn="ctr">
                <a:lnSpc>
                  <a:spcPct val="90000"/>
                </a:lnSpc>
              </a:pPr>
              <a:r>
                <a:rPr lang="en-US" dirty="0"/>
                <a:t>$1,369 + $0 + $1,308</a:t>
              </a:r>
            </a:p>
            <a:p>
              <a:pPr algn="ctr">
                <a:lnSpc>
                  <a:spcPct val="90000"/>
                </a:lnSpc>
              </a:pPr>
              <a:r>
                <a:rPr lang="en-US" dirty="0"/>
                <a:t>$3,024</a:t>
              </a:r>
            </a:p>
          </p:txBody>
        </p:sp>
        <p:cxnSp>
          <p:nvCxnSpPr>
            <p:cNvPr id="32" name="Straight Connector 31"/>
            <p:cNvCxnSpPr/>
            <p:nvPr/>
          </p:nvCxnSpPr>
          <p:spPr>
            <a:xfrm>
              <a:off x="3972256" y="5304382"/>
              <a:ext cx="1920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3" name="TextBox 32"/>
          <p:cNvSpPr txBox="1"/>
          <p:nvPr/>
        </p:nvSpPr>
        <p:spPr>
          <a:xfrm>
            <a:off x="6162145" y="3084075"/>
            <a:ext cx="3052860" cy="369332"/>
          </a:xfrm>
          <a:prstGeom prst="rect">
            <a:avLst/>
          </a:prstGeom>
          <a:noFill/>
        </p:spPr>
        <p:txBody>
          <a:bodyPr wrap="square" rtlCol="0">
            <a:spAutoFit/>
          </a:bodyPr>
          <a:lstStyle/>
          <a:p>
            <a:pPr>
              <a:tabLst>
                <a:tab pos="2339975" algn="r"/>
              </a:tabLst>
            </a:pPr>
            <a:r>
              <a:rPr lang="en-US" dirty="0"/>
              <a:t>= 0.9 to 1         1.4 to 1</a:t>
            </a:r>
          </a:p>
        </p:txBody>
      </p:sp>
    </p:spTree>
    <p:extLst>
      <p:ext uri="{BB962C8B-B14F-4D97-AF65-F5344CB8AC3E}">
        <p14:creationId xmlns:p14="http://schemas.microsoft.com/office/powerpoint/2010/main" val="316914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150" y="720286"/>
            <a:ext cx="8229600" cy="1143000"/>
          </a:xfrm>
        </p:spPr>
        <p:txBody>
          <a:bodyPr/>
          <a:lstStyle/>
          <a:p>
            <a:r>
              <a:rPr lang="en-US" dirty="0"/>
              <a:t>Debt to Equity Ratio</a:t>
            </a:r>
          </a:p>
        </p:txBody>
      </p:sp>
      <p:sp>
        <p:nvSpPr>
          <p:cNvPr id="3" name="Content Placeholder 2"/>
          <p:cNvSpPr>
            <a:spLocks noGrp="1"/>
          </p:cNvSpPr>
          <p:nvPr>
            <p:ph idx="1"/>
          </p:nvPr>
        </p:nvSpPr>
        <p:spPr>
          <a:xfrm>
            <a:off x="809150" y="1498050"/>
            <a:ext cx="7955280" cy="4973752"/>
          </a:xfrm>
        </p:spPr>
        <p:txBody>
          <a:bodyPr>
            <a:normAutofit lnSpcReduction="10000"/>
          </a:bodyPr>
          <a:lstStyle/>
          <a:p>
            <a:r>
              <a:rPr lang="en-US" dirty="0"/>
              <a:t>Indicates the risk of bankruptcy</a:t>
            </a:r>
          </a:p>
          <a:p>
            <a:endParaRPr lang="en-IN" dirty="0"/>
          </a:p>
          <a:p>
            <a:endParaRPr lang="en-IN" dirty="0"/>
          </a:p>
          <a:p>
            <a:pPr>
              <a:spcBef>
                <a:spcPts val="3000"/>
              </a:spcBef>
            </a:pPr>
            <a:r>
              <a:rPr lang="en-IN" dirty="0"/>
              <a:t>Would a higher debt to equity ratio indicate lower or higher risk?</a:t>
            </a:r>
          </a:p>
          <a:p>
            <a:pPr lvl="1"/>
            <a:r>
              <a:rPr lang="en-US" dirty="0"/>
              <a:t>Other things being equal, the higher the debt to equity ratio, the higher the risk of bankruptcy.</a:t>
            </a:r>
          </a:p>
          <a:p>
            <a:pPr lvl="1"/>
            <a:r>
              <a:rPr lang="en-US" dirty="0"/>
              <a:t>More debt increases the risk of bankruptcy, but it also increases the potential returns investors can enjoy.</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29</a:t>
            </a:fld>
            <a:endParaRPr lang="en-US" dirty="0"/>
          </a:p>
        </p:txBody>
      </p:sp>
      <p:sp>
        <p:nvSpPr>
          <p:cNvPr id="9" name="Content Placeholder 5"/>
          <p:cNvSpPr txBox="1">
            <a:spLocks/>
          </p:cNvSpPr>
          <p:nvPr/>
        </p:nvSpPr>
        <p:spPr>
          <a:xfrm>
            <a:off x="824950" y="317052"/>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Illustration 12–14</a:t>
            </a:r>
          </a:p>
        </p:txBody>
      </p:sp>
      <p:sp>
        <p:nvSpPr>
          <p:cNvPr id="20" name="Rectangle 19"/>
          <p:cNvSpPr/>
          <p:nvPr/>
        </p:nvSpPr>
        <p:spPr>
          <a:xfrm>
            <a:off x="930740" y="2073400"/>
            <a:ext cx="7712099" cy="1232269"/>
          </a:xfrm>
          <a:prstGeom prst="rect">
            <a:avLst/>
          </a:prstGeom>
          <a:solidFill>
            <a:srgbClr val="D4E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1" name="TextBox 20"/>
          <p:cNvSpPr txBox="1"/>
          <p:nvPr/>
        </p:nvSpPr>
        <p:spPr>
          <a:xfrm>
            <a:off x="1067961" y="2225071"/>
            <a:ext cx="7777218" cy="344710"/>
          </a:xfrm>
          <a:prstGeom prst="rect">
            <a:avLst/>
          </a:prstGeom>
          <a:noFill/>
        </p:spPr>
        <p:txBody>
          <a:bodyPr wrap="square" rtlCol="0">
            <a:spAutoFit/>
          </a:bodyPr>
          <a:lstStyle/>
          <a:p>
            <a:pPr indent="174625">
              <a:lnSpc>
                <a:spcPct val="80000"/>
              </a:lnSpc>
              <a:tabLst>
                <a:tab pos="5311775" algn="r"/>
                <a:tab pos="7086600" algn="r"/>
              </a:tabLst>
            </a:pPr>
            <a:r>
              <a:rPr lang="en-US" sz="2000" b="1" dirty="0"/>
              <a:t>Debit to Equity Ratio                                    VF	                                  Nike</a:t>
            </a:r>
          </a:p>
        </p:txBody>
      </p:sp>
      <p:cxnSp>
        <p:nvCxnSpPr>
          <p:cNvPr id="34" name="Straight Connector 33"/>
          <p:cNvCxnSpPr/>
          <p:nvPr/>
        </p:nvCxnSpPr>
        <p:spPr>
          <a:xfrm>
            <a:off x="4376234" y="2621798"/>
            <a:ext cx="24688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7619999" y="2621798"/>
            <a:ext cx="69426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1324595" y="2547095"/>
            <a:ext cx="21844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37" name="Group 36"/>
          <p:cNvGrpSpPr/>
          <p:nvPr/>
        </p:nvGrpSpPr>
        <p:grpSpPr>
          <a:xfrm>
            <a:off x="1076390" y="2603946"/>
            <a:ext cx="2844016" cy="590931"/>
            <a:chOff x="5924403" y="2008430"/>
            <a:chExt cx="2844016" cy="590931"/>
          </a:xfrm>
        </p:grpSpPr>
        <p:sp>
          <p:nvSpPr>
            <p:cNvPr id="38" name="TextBox 37"/>
            <p:cNvSpPr txBox="1"/>
            <p:nvPr/>
          </p:nvSpPr>
          <p:spPr>
            <a:xfrm>
              <a:off x="5924403" y="2008430"/>
              <a:ext cx="2844016" cy="590931"/>
            </a:xfrm>
            <a:prstGeom prst="rect">
              <a:avLst/>
            </a:prstGeom>
            <a:noFill/>
          </p:spPr>
          <p:txBody>
            <a:bodyPr wrap="square" rtlCol="0">
              <a:spAutoFit/>
            </a:bodyPr>
            <a:lstStyle/>
            <a:p>
              <a:pPr algn="ctr">
                <a:lnSpc>
                  <a:spcPct val="90000"/>
                </a:lnSpc>
              </a:pPr>
              <a:r>
                <a:rPr lang="en-US" dirty="0"/>
                <a:t>Total liabilities</a:t>
              </a:r>
            </a:p>
            <a:p>
              <a:pPr algn="ctr">
                <a:lnSpc>
                  <a:spcPct val="90000"/>
                </a:lnSpc>
              </a:pPr>
              <a:r>
                <a:rPr lang="en-US" dirty="0"/>
                <a:t>Stockholders’ equity</a:t>
              </a:r>
            </a:p>
          </p:txBody>
        </p:sp>
        <p:cxnSp>
          <p:nvCxnSpPr>
            <p:cNvPr id="39" name="Straight Connector 38"/>
            <p:cNvCxnSpPr/>
            <p:nvPr/>
          </p:nvCxnSpPr>
          <p:spPr>
            <a:xfrm>
              <a:off x="6172608" y="2285994"/>
              <a:ext cx="21844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40" name="Group 39"/>
          <p:cNvGrpSpPr/>
          <p:nvPr/>
        </p:nvGrpSpPr>
        <p:grpSpPr>
          <a:xfrm>
            <a:off x="3749882" y="2614832"/>
            <a:ext cx="2844016" cy="590931"/>
            <a:chOff x="3482394" y="5015402"/>
            <a:chExt cx="2844016" cy="590931"/>
          </a:xfrm>
        </p:grpSpPr>
        <p:sp>
          <p:nvSpPr>
            <p:cNvPr id="41" name="TextBox 40"/>
            <p:cNvSpPr txBox="1"/>
            <p:nvPr/>
          </p:nvSpPr>
          <p:spPr>
            <a:xfrm>
              <a:off x="3482394" y="5015402"/>
              <a:ext cx="2844016" cy="590931"/>
            </a:xfrm>
            <a:prstGeom prst="rect">
              <a:avLst/>
            </a:prstGeom>
            <a:noFill/>
          </p:spPr>
          <p:txBody>
            <a:bodyPr wrap="square" rtlCol="0">
              <a:spAutoFit/>
            </a:bodyPr>
            <a:lstStyle/>
            <a:p>
              <a:pPr algn="ctr">
                <a:lnSpc>
                  <a:spcPct val="90000"/>
                </a:lnSpc>
              </a:pPr>
              <a:r>
                <a:rPr lang="en-US" dirty="0"/>
                <a:t>$3,024 + $4,752</a:t>
              </a:r>
            </a:p>
            <a:p>
              <a:pPr algn="ctr">
                <a:lnSpc>
                  <a:spcPct val="90000"/>
                </a:lnSpc>
              </a:pPr>
              <a:r>
                <a:rPr lang="en-US" dirty="0"/>
                <a:t>$3,357</a:t>
              </a:r>
            </a:p>
          </p:txBody>
        </p:sp>
        <p:cxnSp>
          <p:nvCxnSpPr>
            <p:cNvPr id="42" name="Straight Connector 41"/>
            <p:cNvCxnSpPr/>
            <p:nvPr/>
          </p:nvCxnSpPr>
          <p:spPr>
            <a:xfrm>
              <a:off x="4146409" y="5304382"/>
              <a:ext cx="15544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43" name="TextBox 42"/>
          <p:cNvSpPr txBox="1"/>
          <p:nvPr/>
        </p:nvSpPr>
        <p:spPr>
          <a:xfrm>
            <a:off x="5968377" y="2719146"/>
            <a:ext cx="3052860" cy="369332"/>
          </a:xfrm>
          <a:prstGeom prst="rect">
            <a:avLst/>
          </a:prstGeom>
          <a:noFill/>
        </p:spPr>
        <p:txBody>
          <a:bodyPr wrap="square" rtlCol="0">
            <a:spAutoFit/>
          </a:bodyPr>
          <a:lstStyle/>
          <a:p>
            <a:pPr>
              <a:tabLst>
                <a:tab pos="2286000" algn="r"/>
              </a:tabLst>
            </a:pPr>
            <a:r>
              <a:rPr lang="en-US" dirty="0"/>
              <a:t>= 231.6%	    289.1%</a:t>
            </a:r>
          </a:p>
        </p:txBody>
      </p:sp>
    </p:spTree>
    <p:extLst>
      <p:ext uri="{BB962C8B-B14F-4D97-AF65-F5344CB8AC3E}">
        <p14:creationId xmlns:p14="http://schemas.microsoft.com/office/powerpoint/2010/main" val="346033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Comparisons</a:t>
            </a:r>
          </a:p>
        </p:txBody>
      </p:sp>
      <p:sp>
        <p:nvSpPr>
          <p:cNvPr id="6" name="Content Placeholder 5"/>
          <p:cNvSpPr>
            <a:spLocks noGrp="1"/>
          </p:cNvSpPr>
          <p:nvPr>
            <p:ph sz="quarter" idx="13"/>
          </p:nvPr>
        </p:nvSpPr>
        <p:spPr/>
        <p:txBody>
          <a:bodyPr/>
          <a:lstStyle/>
          <a:p>
            <a:r>
              <a:rPr lang="en-US" dirty="0"/>
              <a:t>Illustration 12–1</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3</a:t>
            </a:fld>
            <a:endParaRPr lang="en-US" dirty="0"/>
          </a:p>
        </p:txBody>
      </p:sp>
      <p:pic>
        <p:nvPicPr>
          <p:cNvPr id="5" name="Picture 4">
            <a:extLst>
              <a:ext uri="{FF2B5EF4-FFF2-40B4-BE49-F238E27FC236}">
                <a16:creationId xmlns:a16="http://schemas.microsoft.com/office/drawing/2014/main" id="{9F60B2AD-007D-4FF6-B218-EF293F488DA4}"/>
              </a:ext>
            </a:extLst>
          </p:cNvPr>
          <p:cNvPicPr>
            <a:picLocks noChangeAspect="1"/>
          </p:cNvPicPr>
          <p:nvPr/>
        </p:nvPicPr>
        <p:blipFill>
          <a:blip r:embed="rId3"/>
          <a:stretch>
            <a:fillRect/>
          </a:stretch>
        </p:blipFill>
        <p:spPr>
          <a:xfrm>
            <a:off x="1716006" y="1442602"/>
            <a:ext cx="5956913" cy="5029200"/>
          </a:xfrm>
          <a:prstGeom prst="rect">
            <a:avLst/>
          </a:prstGeom>
        </p:spPr>
      </p:pic>
    </p:spTree>
    <p:extLst>
      <p:ext uri="{BB962C8B-B14F-4D97-AF65-F5344CB8AC3E}">
        <p14:creationId xmlns:p14="http://schemas.microsoft.com/office/powerpoint/2010/main" val="1309481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150" y="687718"/>
            <a:ext cx="8229600" cy="1143000"/>
          </a:xfrm>
        </p:spPr>
        <p:txBody>
          <a:bodyPr/>
          <a:lstStyle/>
          <a:p>
            <a:r>
              <a:rPr lang="en-US" dirty="0"/>
              <a:t>Times Interest Earned Ratio</a:t>
            </a:r>
          </a:p>
        </p:txBody>
      </p:sp>
      <p:sp>
        <p:nvSpPr>
          <p:cNvPr id="3" name="Content Placeholder 2"/>
          <p:cNvSpPr>
            <a:spLocks noGrp="1"/>
          </p:cNvSpPr>
          <p:nvPr>
            <p:ph idx="1"/>
          </p:nvPr>
        </p:nvSpPr>
        <p:spPr>
          <a:xfrm>
            <a:off x="806701" y="1524398"/>
            <a:ext cx="7955280" cy="5180016"/>
          </a:xfrm>
        </p:spPr>
        <p:txBody>
          <a:bodyPr>
            <a:normAutofit fontScale="92500" lnSpcReduction="20000"/>
          </a:bodyPr>
          <a:lstStyle/>
          <a:p>
            <a:r>
              <a:rPr lang="en-IN" dirty="0"/>
              <a:t>Compares interest payments with a company’s income available to pay those charges</a:t>
            </a:r>
          </a:p>
          <a:p>
            <a:r>
              <a:rPr lang="en-IN" dirty="0"/>
              <a:t>Classified as a solvency ratio rather than a liquidity ratio</a:t>
            </a:r>
          </a:p>
          <a:p>
            <a:endParaRPr lang="en-IN" dirty="0"/>
          </a:p>
          <a:p>
            <a:endParaRPr lang="en-IN" dirty="0"/>
          </a:p>
          <a:p>
            <a:endParaRPr lang="en-IN" dirty="0"/>
          </a:p>
          <a:p>
            <a:r>
              <a:rPr lang="en-IN" dirty="0"/>
              <a:t>Is a higher or lower times interest earned ratio better?</a:t>
            </a:r>
          </a:p>
          <a:p>
            <a:pPr lvl="1"/>
            <a:r>
              <a:rPr lang="en-IN" dirty="0"/>
              <a:t>A company wants higher net income before interest expense and income tax expense in relation to the amount it needs for interest expense alone.</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30</a:t>
            </a:fld>
            <a:endParaRPr lang="en-US" dirty="0"/>
          </a:p>
        </p:txBody>
      </p:sp>
      <p:sp>
        <p:nvSpPr>
          <p:cNvPr id="9" name="Content Placeholder 5"/>
          <p:cNvSpPr txBox="1">
            <a:spLocks/>
          </p:cNvSpPr>
          <p:nvPr/>
        </p:nvSpPr>
        <p:spPr>
          <a:xfrm>
            <a:off x="820005" y="317314"/>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Illustration 12–15</a:t>
            </a:r>
          </a:p>
        </p:txBody>
      </p:sp>
      <p:sp>
        <p:nvSpPr>
          <p:cNvPr id="22" name="Rectangle 21"/>
          <p:cNvSpPr/>
          <p:nvPr/>
        </p:nvSpPr>
        <p:spPr>
          <a:xfrm>
            <a:off x="928292" y="3173767"/>
            <a:ext cx="7712099" cy="1377525"/>
          </a:xfrm>
          <a:prstGeom prst="rect">
            <a:avLst/>
          </a:prstGeom>
          <a:solidFill>
            <a:srgbClr val="D4EFF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3" name="TextBox 22"/>
          <p:cNvSpPr txBox="1"/>
          <p:nvPr/>
        </p:nvSpPr>
        <p:spPr>
          <a:xfrm>
            <a:off x="1065513" y="3213928"/>
            <a:ext cx="7777218" cy="344710"/>
          </a:xfrm>
          <a:prstGeom prst="rect">
            <a:avLst/>
          </a:prstGeom>
          <a:noFill/>
        </p:spPr>
        <p:txBody>
          <a:bodyPr wrap="square" rtlCol="0">
            <a:spAutoFit/>
          </a:bodyPr>
          <a:lstStyle/>
          <a:p>
            <a:pPr>
              <a:lnSpc>
                <a:spcPct val="80000"/>
              </a:lnSpc>
              <a:tabLst>
                <a:tab pos="5311775" algn="r"/>
                <a:tab pos="7086600" algn="r"/>
              </a:tabLst>
            </a:pPr>
            <a:r>
              <a:rPr lang="en-US" sz="2000" b="1" dirty="0"/>
              <a:t>Times Interest Earned Ratio                          VF	                                  Nike</a:t>
            </a:r>
          </a:p>
        </p:txBody>
      </p:sp>
      <p:cxnSp>
        <p:nvCxnSpPr>
          <p:cNvPr id="24" name="Straight Connector 23"/>
          <p:cNvCxnSpPr/>
          <p:nvPr/>
        </p:nvCxnSpPr>
        <p:spPr>
          <a:xfrm>
            <a:off x="4335581" y="3549334"/>
            <a:ext cx="274780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7381092" y="3547100"/>
            <a:ext cx="1224086"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048580" y="3547100"/>
            <a:ext cx="30662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7" name="Group 26"/>
          <p:cNvGrpSpPr/>
          <p:nvPr/>
        </p:nvGrpSpPr>
        <p:grpSpPr>
          <a:xfrm>
            <a:off x="615730" y="3607398"/>
            <a:ext cx="3931920" cy="840230"/>
            <a:chOff x="5466191" y="2023025"/>
            <a:chExt cx="3931920" cy="840230"/>
          </a:xfrm>
        </p:grpSpPr>
        <p:sp>
          <p:nvSpPr>
            <p:cNvPr id="28" name="TextBox 27"/>
            <p:cNvSpPr txBox="1"/>
            <p:nvPr/>
          </p:nvSpPr>
          <p:spPr>
            <a:xfrm>
              <a:off x="5466191" y="2023025"/>
              <a:ext cx="3931920" cy="840230"/>
            </a:xfrm>
            <a:prstGeom prst="rect">
              <a:avLst/>
            </a:prstGeom>
            <a:noFill/>
          </p:spPr>
          <p:txBody>
            <a:bodyPr wrap="square" rtlCol="0">
              <a:spAutoFit/>
            </a:bodyPr>
            <a:lstStyle/>
            <a:p>
              <a:pPr algn="ctr">
                <a:lnSpc>
                  <a:spcPct val="90000"/>
                </a:lnSpc>
              </a:pPr>
              <a:r>
                <a:rPr lang="en-US" dirty="0"/>
                <a:t>Net income + Interest expense </a:t>
              </a:r>
              <a:br>
                <a:rPr lang="en-US" dirty="0"/>
              </a:br>
              <a:r>
                <a:rPr lang="en-US" dirty="0"/>
                <a:t>+ Income tax expense</a:t>
              </a:r>
            </a:p>
            <a:p>
              <a:pPr algn="ctr">
                <a:lnSpc>
                  <a:spcPct val="90000"/>
                </a:lnSpc>
              </a:pPr>
              <a:r>
                <a:rPr lang="en-US" dirty="0"/>
                <a:t>Interest expense</a:t>
              </a:r>
            </a:p>
          </p:txBody>
        </p:sp>
        <p:cxnSp>
          <p:nvCxnSpPr>
            <p:cNvPr id="29" name="Straight Connector 28"/>
            <p:cNvCxnSpPr/>
            <p:nvPr/>
          </p:nvCxnSpPr>
          <p:spPr>
            <a:xfrm>
              <a:off x="6050374" y="2558674"/>
              <a:ext cx="261361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47434" y="3874506"/>
            <a:ext cx="2844016" cy="590931"/>
            <a:chOff x="3482394" y="5015402"/>
            <a:chExt cx="2844016" cy="590931"/>
          </a:xfrm>
        </p:grpSpPr>
        <p:sp>
          <p:nvSpPr>
            <p:cNvPr id="31" name="TextBox 30"/>
            <p:cNvSpPr txBox="1"/>
            <p:nvPr/>
          </p:nvSpPr>
          <p:spPr>
            <a:xfrm>
              <a:off x="3482394" y="5015402"/>
              <a:ext cx="2844016" cy="590931"/>
            </a:xfrm>
            <a:prstGeom prst="rect">
              <a:avLst/>
            </a:prstGeom>
            <a:noFill/>
          </p:spPr>
          <p:txBody>
            <a:bodyPr wrap="square" rtlCol="0">
              <a:spAutoFit/>
            </a:bodyPr>
            <a:lstStyle/>
            <a:p>
              <a:pPr algn="ctr">
                <a:lnSpc>
                  <a:spcPct val="90000"/>
                </a:lnSpc>
              </a:pPr>
              <a:r>
                <a:rPr lang="en-US" dirty="0"/>
                <a:t>$629 + $92 + $98</a:t>
              </a:r>
            </a:p>
            <a:p>
              <a:pPr algn="ctr">
                <a:lnSpc>
                  <a:spcPct val="90000"/>
                </a:lnSpc>
              </a:pPr>
              <a:r>
                <a:rPr lang="en-US" dirty="0"/>
                <a:t>$92</a:t>
              </a:r>
            </a:p>
          </p:txBody>
        </p:sp>
        <p:cxnSp>
          <p:nvCxnSpPr>
            <p:cNvPr id="32" name="Straight Connector 31"/>
            <p:cNvCxnSpPr>
              <a:cxnSpLocks/>
            </p:cNvCxnSpPr>
            <p:nvPr/>
          </p:nvCxnSpPr>
          <p:spPr>
            <a:xfrm>
              <a:off x="4106072" y="5304382"/>
              <a:ext cx="1614778" cy="648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3" name="TextBox 32"/>
          <p:cNvSpPr txBox="1"/>
          <p:nvPr/>
        </p:nvSpPr>
        <p:spPr>
          <a:xfrm>
            <a:off x="5985890" y="3907698"/>
            <a:ext cx="3052860" cy="369332"/>
          </a:xfrm>
          <a:prstGeom prst="rect">
            <a:avLst/>
          </a:prstGeom>
          <a:noFill/>
        </p:spPr>
        <p:txBody>
          <a:bodyPr wrap="square" rtlCol="0">
            <a:spAutoFit/>
          </a:bodyPr>
          <a:lstStyle/>
          <a:p>
            <a:r>
              <a:rPr lang="en-US" dirty="0"/>
              <a:t>= 8.9 times        20.1 times</a:t>
            </a:r>
          </a:p>
        </p:txBody>
      </p:sp>
    </p:spTree>
    <p:extLst>
      <p:ext uri="{BB962C8B-B14F-4D97-AF65-F5344CB8AC3E}">
        <p14:creationId xmlns:p14="http://schemas.microsoft.com/office/powerpoint/2010/main" val="126030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4525963"/>
          </a:xfrm>
        </p:spPr>
        <p:txBody>
          <a:bodyPr/>
          <a:lstStyle/>
          <a:p>
            <a:pPr marL="0" indent="0">
              <a:buNone/>
            </a:pPr>
            <a:r>
              <a:rPr lang="en-US" dirty="0"/>
              <a:t>We categorize risk ratios into liquidity ratios and solvency ratios. </a:t>
            </a:r>
          </a:p>
          <a:p>
            <a:pPr marL="0" indent="0">
              <a:buNone/>
            </a:pPr>
            <a:r>
              <a:rPr lang="en-US" dirty="0"/>
              <a:t>Liquidity ratios focus on the company’s ability to pay </a:t>
            </a:r>
            <a:r>
              <a:rPr lang="en-US" i="1" dirty="0"/>
              <a:t>current</a:t>
            </a:r>
            <a:r>
              <a:rPr lang="en-US" dirty="0"/>
              <a:t> liabilities, whereas solvency ratios include </a:t>
            </a:r>
            <a:r>
              <a:rPr lang="en-US" i="1" dirty="0"/>
              <a:t>long-term</a:t>
            </a:r>
            <a:r>
              <a:rPr lang="en-US" dirty="0"/>
              <a:t> liabilities.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12-</a:t>
            </a:r>
            <a:fld id="{8A048DD7-39B4-434B-ACE7-68CA5B147A05}" type="slidenum">
              <a:rPr lang="en-US" smtClean="0"/>
              <a:t>31</a:t>
            </a:fld>
            <a:endParaRPr lang="en-US" dirty="0"/>
          </a:p>
        </p:txBody>
      </p:sp>
    </p:spTree>
    <p:extLst>
      <p:ext uri="{BB962C8B-B14F-4D97-AF65-F5344CB8AC3E}">
        <p14:creationId xmlns:p14="http://schemas.microsoft.com/office/powerpoint/2010/main" val="3762692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54770" y="1212642"/>
            <a:ext cx="7794576" cy="4432716"/>
          </a:xfrm>
        </p:spPr>
        <p:txBody>
          <a:bodyPr>
            <a:normAutofit/>
          </a:bodyPr>
          <a:lstStyle/>
          <a:p>
            <a:pPr marL="0" indent="0">
              <a:buNone/>
            </a:pPr>
            <a:r>
              <a:rPr lang="en-US" dirty="0"/>
              <a:t>Which of the following is considered a liquidity ratio?</a:t>
            </a:r>
          </a:p>
          <a:p>
            <a:pPr>
              <a:buAutoNum type="alphaLcPeriod"/>
            </a:pPr>
            <a:r>
              <a:rPr lang="en-US" dirty="0"/>
              <a:t>Profit margin</a:t>
            </a:r>
          </a:p>
          <a:p>
            <a:pPr>
              <a:buAutoNum type="alphaLcPeriod"/>
            </a:pPr>
            <a:r>
              <a:rPr lang="en-US" dirty="0"/>
              <a:t>Asset turnover</a:t>
            </a:r>
          </a:p>
          <a:p>
            <a:pPr>
              <a:buAutoNum type="alphaLcPeriod" startAt="3"/>
            </a:pPr>
            <a:r>
              <a:rPr lang="en-US" dirty="0"/>
              <a:t>Receivables turnover ratio</a:t>
            </a:r>
          </a:p>
          <a:p>
            <a:pPr>
              <a:buAutoNum type="alphaLcPeriod" startAt="3"/>
            </a:pPr>
            <a:r>
              <a:rPr lang="en-US" dirty="0"/>
              <a:t>Times interest earned ratio</a:t>
            </a:r>
          </a:p>
        </p:txBody>
      </p:sp>
      <p:sp>
        <p:nvSpPr>
          <p:cNvPr id="4" name="Title 3"/>
          <p:cNvSpPr>
            <a:spLocks noGrp="1"/>
          </p:cNvSpPr>
          <p:nvPr>
            <p:ph type="title"/>
          </p:nvPr>
        </p:nvSpPr>
        <p:spPr>
          <a:xfrm>
            <a:off x="960511" y="479227"/>
            <a:ext cx="7922577" cy="799257"/>
          </a:xfrm>
        </p:spPr>
        <p:txBody>
          <a:bodyPr/>
          <a:lstStyle/>
          <a:p>
            <a:r>
              <a:rPr lang="en-US" dirty="0"/>
              <a:t>Concept Check 12–4</a:t>
            </a:r>
          </a:p>
        </p:txBody>
      </p:sp>
      <p:sp>
        <p:nvSpPr>
          <p:cNvPr id="6" name="Oval 5"/>
          <p:cNvSpPr/>
          <p:nvPr/>
        </p:nvSpPr>
        <p:spPr bwMode="auto">
          <a:xfrm>
            <a:off x="866863" y="3429000"/>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863204" y="4911465"/>
            <a:ext cx="7863840" cy="1371600"/>
          </a:xfrm>
          <a:prstGeom prst="rect">
            <a:avLst/>
          </a:prstGeom>
          <a:solidFill>
            <a:srgbClr val="FFFFD1"/>
          </a:solidFill>
          <a:ln w="6350">
            <a:solidFill>
              <a:schemeClr val="tx1"/>
            </a:solidFill>
          </a:ln>
        </p:spPr>
        <p:txBody>
          <a:bodyPr wrap="square" rtlCol="0">
            <a:spAutoFit/>
          </a:bodyPr>
          <a:lstStyle/>
          <a:p>
            <a:r>
              <a:rPr lang="en-US" sz="2800" dirty="0"/>
              <a:t>The receivables turnover ratio measures how many times, on average, a company collects its receivables during the year and is an example of a liquidity ratio. </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12-</a:t>
            </a:r>
            <a:fld id="{8A048DD7-39B4-434B-ACE7-68CA5B147A05}" type="slidenum">
              <a:rPr lang="en-US" smtClean="0"/>
              <a:t>32</a:t>
            </a:fld>
            <a:endParaRPr lang="en-US" dirty="0"/>
          </a:p>
        </p:txBody>
      </p:sp>
    </p:spTree>
    <p:extLst>
      <p:ext uri="{BB962C8B-B14F-4D97-AF65-F5344CB8AC3E}">
        <p14:creationId xmlns:p14="http://schemas.microsoft.com/office/powerpoint/2010/main" val="347827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138274"/>
            <a:ext cx="7794576" cy="4432716"/>
          </a:xfrm>
        </p:spPr>
        <p:txBody>
          <a:bodyPr>
            <a:normAutofit/>
          </a:bodyPr>
          <a:lstStyle/>
          <a:p>
            <a:pPr marL="0" indent="0">
              <a:buNone/>
            </a:pPr>
            <a:r>
              <a:rPr lang="en-US" dirty="0"/>
              <a:t>Which of the following is considered a solvency ratio?</a:t>
            </a:r>
          </a:p>
          <a:p>
            <a:pPr>
              <a:buAutoNum type="alphaLcPeriod"/>
            </a:pPr>
            <a:r>
              <a:rPr lang="en-US" dirty="0"/>
              <a:t>Profit margin</a:t>
            </a:r>
          </a:p>
          <a:p>
            <a:pPr>
              <a:buAutoNum type="alphaLcPeriod"/>
            </a:pPr>
            <a:r>
              <a:rPr lang="en-US" dirty="0"/>
              <a:t>Asset turnover</a:t>
            </a:r>
          </a:p>
          <a:p>
            <a:pPr>
              <a:buAutoNum type="alphaLcPeriod" startAt="3"/>
            </a:pPr>
            <a:r>
              <a:rPr lang="en-US" dirty="0"/>
              <a:t>Receivables turnover ratio</a:t>
            </a:r>
          </a:p>
          <a:p>
            <a:pPr>
              <a:buAutoNum type="alphaLcPeriod" startAt="3"/>
            </a:pPr>
            <a:r>
              <a:rPr lang="en-US" dirty="0"/>
              <a:t>Times interest earned ratio</a:t>
            </a:r>
          </a:p>
        </p:txBody>
      </p:sp>
      <p:sp>
        <p:nvSpPr>
          <p:cNvPr id="4" name="Title 3"/>
          <p:cNvSpPr>
            <a:spLocks noGrp="1"/>
          </p:cNvSpPr>
          <p:nvPr>
            <p:ph type="title"/>
          </p:nvPr>
        </p:nvSpPr>
        <p:spPr>
          <a:xfrm>
            <a:off x="960511" y="444627"/>
            <a:ext cx="7922577" cy="799257"/>
          </a:xfrm>
        </p:spPr>
        <p:txBody>
          <a:bodyPr/>
          <a:lstStyle/>
          <a:p>
            <a:r>
              <a:rPr lang="en-US" dirty="0"/>
              <a:t>Concept Check 12–5</a:t>
            </a:r>
          </a:p>
        </p:txBody>
      </p:sp>
      <p:sp>
        <p:nvSpPr>
          <p:cNvPr id="6" name="Oval 5"/>
          <p:cNvSpPr/>
          <p:nvPr/>
        </p:nvSpPr>
        <p:spPr bwMode="auto">
          <a:xfrm>
            <a:off x="866863" y="4012492"/>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866863" y="4868378"/>
            <a:ext cx="7863840" cy="1384995"/>
          </a:xfrm>
          <a:prstGeom prst="rect">
            <a:avLst/>
          </a:prstGeom>
          <a:solidFill>
            <a:srgbClr val="FFFFD1"/>
          </a:solidFill>
          <a:ln w="6350">
            <a:solidFill>
              <a:schemeClr val="tx1"/>
            </a:solidFill>
          </a:ln>
        </p:spPr>
        <p:txBody>
          <a:bodyPr wrap="square" rtlCol="0">
            <a:spAutoFit/>
          </a:bodyPr>
          <a:lstStyle/>
          <a:p>
            <a:r>
              <a:rPr lang="en-US" sz="2800" dirty="0"/>
              <a:t>The times interest earned ratio compares interest payments with a company’s income available to pay those charges and is considered a solvency ratio. </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12-</a:t>
            </a:r>
            <a:fld id="{8A048DD7-39B4-434B-ACE7-68CA5B147A05}" type="slidenum">
              <a:rPr lang="en-US" smtClean="0"/>
              <a:t>33</a:t>
            </a:fld>
            <a:endParaRPr lang="en-US" dirty="0"/>
          </a:p>
        </p:txBody>
      </p:sp>
    </p:spTree>
    <p:extLst>
      <p:ext uri="{BB962C8B-B14F-4D97-AF65-F5344CB8AC3E}">
        <p14:creationId xmlns:p14="http://schemas.microsoft.com/office/powerpoint/2010/main" val="5794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368425" indent="-1314450"/>
            <a:r>
              <a:rPr lang="en-US" b="1" dirty="0">
                <a:solidFill>
                  <a:srgbClr val="A5062D"/>
                </a:solidFill>
              </a:rPr>
              <a:t>LO12–4</a:t>
            </a:r>
            <a:r>
              <a:rPr lang="en-US" dirty="0"/>
              <a:t>	Use ratios to analyze a company’s profitability.</a:t>
            </a:r>
          </a:p>
          <a:p>
            <a:pPr marL="1368425" indent="-1314450"/>
            <a:endParaRPr lang="en-US" dirty="0"/>
          </a:p>
        </p:txBody>
      </p:sp>
      <p:sp>
        <p:nvSpPr>
          <p:cNvPr id="4" name="Title 3"/>
          <p:cNvSpPr>
            <a:spLocks noGrp="1"/>
          </p:cNvSpPr>
          <p:nvPr>
            <p:ph type="title"/>
          </p:nvPr>
        </p:nvSpPr>
        <p:spPr/>
        <p:txBody>
          <a:bodyPr/>
          <a:lstStyle/>
          <a:p>
            <a:r>
              <a:rPr lang="en-US" dirty="0"/>
              <a:t>Learning Objective 4 </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34</a:t>
            </a:fld>
            <a:endParaRPr lang="en-US" dirty="0"/>
          </a:p>
        </p:txBody>
      </p:sp>
    </p:spTree>
    <p:extLst>
      <p:ext uri="{BB962C8B-B14F-4D97-AF65-F5344CB8AC3E}">
        <p14:creationId xmlns:p14="http://schemas.microsoft.com/office/powerpoint/2010/main" val="3479560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822960"/>
            <a:ext cx="8229600" cy="1143000"/>
          </a:xfrm>
        </p:spPr>
        <p:txBody>
          <a:bodyPr/>
          <a:lstStyle/>
          <a:p>
            <a:r>
              <a:rPr lang="en-US" dirty="0"/>
              <a:t>Profitability Ratios</a:t>
            </a:r>
          </a:p>
        </p:txBody>
      </p:sp>
      <p:sp>
        <p:nvSpPr>
          <p:cNvPr id="6" name="Content Placeholder 5"/>
          <p:cNvSpPr>
            <a:spLocks noGrp="1"/>
          </p:cNvSpPr>
          <p:nvPr>
            <p:ph sz="quarter" idx="13"/>
          </p:nvPr>
        </p:nvSpPr>
        <p:spPr>
          <a:xfrm>
            <a:off x="823495" y="457200"/>
            <a:ext cx="6693061" cy="403234"/>
          </a:xfrm>
        </p:spPr>
        <p:txBody>
          <a:bodyPr/>
          <a:lstStyle/>
          <a:p>
            <a:r>
              <a:rPr lang="en-US" dirty="0"/>
              <a:t>Illustration 12–16</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35</a:t>
            </a:fld>
            <a:endParaRPr lang="en-US" dirty="0"/>
          </a:p>
        </p:txBody>
      </p:sp>
      <p:pic>
        <p:nvPicPr>
          <p:cNvPr id="4" name="Picture 3">
            <a:extLst>
              <a:ext uri="{FF2B5EF4-FFF2-40B4-BE49-F238E27FC236}">
                <a16:creationId xmlns:a16="http://schemas.microsoft.com/office/drawing/2014/main" id="{B0D3E7CC-8FE5-4C75-A12A-8C2E2EC864B3}"/>
              </a:ext>
            </a:extLst>
          </p:cNvPr>
          <p:cNvPicPr>
            <a:picLocks noChangeAspect="1"/>
          </p:cNvPicPr>
          <p:nvPr/>
        </p:nvPicPr>
        <p:blipFill>
          <a:blip r:embed="rId3"/>
          <a:stretch>
            <a:fillRect/>
          </a:stretch>
        </p:blipFill>
        <p:spPr>
          <a:xfrm>
            <a:off x="724629" y="1424250"/>
            <a:ext cx="7764677" cy="5029200"/>
          </a:xfrm>
          <a:prstGeom prst="rect">
            <a:avLst/>
          </a:prstGeom>
        </p:spPr>
      </p:pic>
    </p:spTree>
    <p:extLst>
      <p:ext uri="{BB962C8B-B14F-4D97-AF65-F5344CB8AC3E}">
        <p14:creationId xmlns:p14="http://schemas.microsoft.com/office/powerpoint/2010/main" val="959886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748" y="720286"/>
            <a:ext cx="8229600" cy="1143000"/>
          </a:xfrm>
        </p:spPr>
        <p:txBody>
          <a:bodyPr/>
          <a:lstStyle/>
          <a:p>
            <a:r>
              <a:rPr lang="en-US" dirty="0"/>
              <a:t>Gross Profit Ratio</a:t>
            </a:r>
          </a:p>
        </p:txBody>
      </p:sp>
      <p:sp>
        <p:nvSpPr>
          <p:cNvPr id="4" name="Content Placeholder 3"/>
          <p:cNvSpPr>
            <a:spLocks noGrp="1"/>
          </p:cNvSpPr>
          <p:nvPr>
            <p:ph idx="1"/>
          </p:nvPr>
        </p:nvSpPr>
        <p:spPr>
          <a:xfrm>
            <a:off x="773437" y="1540299"/>
            <a:ext cx="7955280" cy="4913151"/>
          </a:xfrm>
        </p:spPr>
        <p:txBody>
          <a:bodyPr>
            <a:normAutofit lnSpcReduction="10000"/>
          </a:bodyPr>
          <a:lstStyle/>
          <a:p>
            <a:r>
              <a:rPr lang="en-IN" dirty="0"/>
              <a:t>Indicates the portion of each dollar of sales above its cost of goods sold</a:t>
            </a:r>
          </a:p>
          <a:p>
            <a:endParaRPr lang="en-IN" dirty="0"/>
          </a:p>
          <a:p>
            <a:endParaRPr lang="en-IN" dirty="0"/>
          </a:p>
          <a:p>
            <a:endParaRPr lang="en-IN" dirty="0"/>
          </a:p>
          <a:p>
            <a:r>
              <a:rPr lang="en-IN" dirty="0"/>
              <a:t>True or False: Gross profit ratios vary by industry.</a:t>
            </a:r>
          </a:p>
          <a:p>
            <a:pPr lvl="1"/>
            <a:r>
              <a:rPr lang="en-IN" dirty="0"/>
              <a:t>True. Retail typically has a smaller gross profit ratio (25%) than drug manufacturers (68%), because retail is a more competitive industry.</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36</a:t>
            </a:fld>
            <a:endParaRPr lang="en-US" dirty="0"/>
          </a:p>
        </p:txBody>
      </p:sp>
      <p:sp>
        <p:nvSpPr>
          <p:cNvPr id="9" name="Content Placeholder 5"/>
          <p:cNvSpPr txBox="1">
            <a:spLocks/>
          </p:cNvSpPr>
          <p:nvPr/>
        </p:nvSpPr>
        <p:spPr>
          <a:xfrm>
            <a:off x="809150" y="347709"/>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Illustration 12–17</a:t>
            </a:r>
          </a:p>
        </p:txBody>
      </p:sp>
      <p:sp>
        <p:nvSpPr>
          <p:cNvPr id="22" name="Rectangle 21"/>
          <p:cNvSpPr/>
          <p:nvPr/>
        </p:nvSpPr>
        <p:spPr>
          <a:xfrm>
            <a:off x="928292" y="2701651"/>
            <a:ext cx="7712099" cy="1232269"/>
          </a:xfrm>
          <a:prstGeom prst="rect">
            <a:avLst/>
          </a:prstGeom>
          <a:solidFill>
            <a:srgbClr val="D4EFFC">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3" name="TextBox 22"/>
          <p:cNvSpPr txBox="1"/>
          <p:nvPr/>
        </p:nvSpPr>
        <p:spPr>
          <a:xfrm>
            <a:off x="1065513" y="2844011"/>
            <a:ext cx="7777218" cy="344710"/>
          </a:xfrm>
          <a:prstGeom prst="rect">
            <a:avLst/>
          </a:prstGeom>
          <a:noFill/>
        </p:spPr>
        <p:txBody>
          <a:bodyPr wrap="square" rtlCol="0">
            <a:spAutoFit/>
          </a:bodyPr>
          <a:lstStyle/>
          <a:p>
            <a:pPr indent="403225">
              <a:lnSpc>
                <a:spcPct val="80000"/>
              </a:lnSpc>
              <a:tabLst>
                <a:tab pos="5311775" algn="r"/>
                <a:tab pos="7086600" algn="r"/>
              </a:tabLst>
            </a:pPr>
            <a:r>
              <a:rPr lang="en-US" sz="2000" b="1" dirty="0"/>
              <a:t>Gross Profit Ratio                                     VF	                                    Nike</a:t>
            </a:r>
          </a:p>
        </p:txBody>
      </p:sp>
      <p:cxnSp>
        <p:nvCxnSpPr>
          <p:cNvPr id="24" name="Straight Connector 23"/>
          <p:cNvCxnSpPr/>
          <p:nvPr/>
        </p:nvCxnSpPr>
        <p:spPr>
          <a:xfrm>
            <a:off x="4758266" y="3098669"/>
            <a:ext cx="183318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7636933" y="3098670"/>
            <a:ext cx="74506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V="1">
            <a:off x="1424213" y="3098669"/>
            <a:ext cx="2047120"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7" name="Group 26"/>
          <p:cNvGrpSpPr/>
          <p:nvPr/>
        </p:nvGrpSpPr>
        <p:grpSpPr>
          <a:xfrm>
            <a:off x="1073942" y="3222886"/>
            <a:ext cx="2844016" cy="590931"/>
            <a:chOff x="5924403" y="2008430"/>
            <a:chExt cx="2844016" cy="590931"/>
          </a:xfrm>
        </p:grpSpPr>
        <p:sp>
          <p:nvSpPr>
            <p:cNvPr id="28" name="TextBox 27"/>
            <p:cNvSpPr txBox="1"/>
            <p:nvPr/>
          </p:nvSpPr>
          <p:spPr>
            <a:xfrm>
              <a:off x="5924403" y="2008430"/>
              <a:ext cx="2844016" cy="590931"/>
            </a:xfrm>
            <a:prstGeom prst="rect">
              <a:avLst/>
            </a:prstGeom>
            <a:noFill/>
          </p:spPr>
          <p:txBody>
            <a:bodyPr wrap="square" rtlCol="0">
              <a:spAutoFit/>
            </a:bodyPr>
            <a:lstStyle/>
            <a:p>
              <a:pPr algn="ctr">
                <a:lnSpc>
                  <a:spcPct val="90000"/>
                </a:lnSpc>
              </a:pPr>
              <a:r>
                <a:rPr lang="en-US" dirty="0"/>
                <a:t>Gross profit</a:t>
              </a:r>
            </a:p>
            <a:p>
              <a:pPr algn="ctr">
                <a:lnSpc>
                  <a:spcPct val="90000"/>
                </a:lnSpc>
              </a:pPr>
              <a:r>
                <a:rPr lang="en-US" dirty="0"/>
                <a:t>Net sales</a:t>
              </a:r>
            </a:p>
          </p:txBody>
        </p:sp>
        <p:cxnSp>
          <p:nvCxnSpPr>
            <p:cNvPr id="29" name="Straight Connector 28"/>
            <p:cNvCxnSpPr/>
            <p:nvPr/>
          </p:nvCxnSpPr>
          <p:spPr>
            <a:xfrm>
              <a:off x="6780034" y="2302927"/>
              <a:ext cx="11887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47434" y="3233772"/>
            <a:ext cx="2844016" cy="590931"/>
            <a:chOff x="3482394" y="5015402"/>
            <a:chExt cx="2844016" cy="590931"/>
          </a:xfrm>
        </p:grpSpPr>
        <p:sp>
          <p:nvSpPr>
            <p:cNvPr id="31" name="TextBox 30"/>
            <p:cNvSpPr txBox="1"/>
            <p:nvPr/>
          </p:nvSpPr>
          <p:spPr>
            <a:xfrm>
              <a:off x="3482394" y="5015402"/>
              <a:ext cx="2844016" cy="590931"/>
            </a:xfrm>
            <a:prstGeom prst="rect">
              <a:avLst/>
            </a:prstGeom>
            <a:noFill/>
          </p:spPr>
          <p:txBody>
            <a:bodyPr wrap="square" rtlCol="0">
              <a:spAutoFit/>
            </a:bodyPr>
            <a:lstStyle/>
            <a:p>
              <a:pPr algn="ctr">
                <a:lnSpc>
                  <a:spcPct val="90000"/>
                </a:lnSpc>
              </a:pPr>
              <a:r>
                <a:rPr lang="en-US" dirty="0"/>
                <a:t>$5,798</a:t>
              </a:r>
            </a:p>
            <a:p>
              <a:pPr algn="ctr">
                <a:lnSpc>
                  <a:spcPct val="90000"/>
                </a:lnSpc>
              </a:pPr>
              <a:r>
                <a:rPr lang="en-US" dirty="0"/>
                <a:t>$10,489</a:t>
              </a:r>
            </a:p>
          </p:txBody>
        </p:sp>
        <p:cxnSp>
          <p:nvCxnSpPr>
            <p:cNvPr id="32" name="Straight Connector 31"/>
            <p:cNvCxnSpPr/>
            <p:nvPr/>
          </p:nvCxnSpPr>
          <p:spPr>
            <a:xfrm>
              <a:off x="4493226" y="5304382"/>
              <a:ext cx="79586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3" name="TextBox 32"/>
          <p:cNvSpPr txBox="1"/>
          <p:nvPr/>
        </p:nvSpPr>
        <p:spPr>
          <a:xfrm>
            <a:off x="5554133" y="3317786"/>
            <a:ext cx="3408348" cy="369332"/>
          </a:xfrm>
          <a:prstGeom prst="rect">
            <a:avLst/>
          </a:prstGeom>
          <a:noFill/>
        </p:spPr>
        <p:txBody>
          <a:bodyPr wrap="square" rtlCol="0">
            <a:spAutoFit/>
          </a:bodyPr>
          <a:lstStyle/>
          <a:p>
            <a:pPr>
              <a:tabLst>
                <a:tab pos="2286000" algn="r"/>
              </a:tabLst>
            </a:pPr>
            <a:r>
              <a:rPr lang="en-US" dirty="0"/>
              <a:t>= 55.3%	                          43.4%</a:t>
            </a:r>
          </a:p>
        </p:txBody>
      </p:sp>
    </p:spTree>
    <p:extLst>
      <p:ext uri="{BB962C8B-B14F-4D97-AF65-F5344CB8AC3E}">
        <p14:creationId xmlns:p14="http://schemas.microsoft.com/office/powerpoint/2010/main" val="79438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150" y="770769"/>
            <a:ext cx="8229600" cy="1143000"/>
          </a:xfrm>
        </p:spPr>
        <p:txBody>
          <a:bodyPr/>
          <a:lstStyle/>
          <a:p>
            <a:r>
              <a:rPr lang="en-US" dirty="0"/>
              <a:t>Return on Assets</a:t>
            </a:r>
          </a:p>
        </p:txBody>
      </p:sp>
      <p:sp>
        <p:nvSpPr>
          <p:cNvPr id="3" name="Content Placeholder 2"/>
          <p:cNvSpPr>
            <a:spLocks noGrp="1"/>
          </p:cNvSpPr>
          <p:nvPr>
            <p:ph idx="1"/>
          </p:nvPr>
        </p:nvSpPr>
        <p:spPr>
          <a:xfrm>
            <a:off x="809150" y="1682503"/>
            <a:ext cx="7955280" cy="4829288"/>
          </a:xfrm>
        </p:spPr>
        <p:txBody>
          <a:bodyPr/>
          <a:lstStyle/>
          <a:p>
            <a:r>
              <a:rPr lang="en-IN" dirty="0"/>
              <a:t>Measures the income the company earns on each dollar invested in assets</a:t>
            </a:r>
          </a:p>
          <a:p>
            <a:endParaRPr lang="en-IN" dirty="0"/>
          </a:p>
          <a:p>
            <a:endParaRPr lang="en-IN" dirty="0"/>
          </a:p>
          <a:p>
            <a:r>
              <a:rPr lang="en-IN" dirty="0"/>
              <a:t>Is a higher or lower return on assets better?</a:t>
            </a:r>
            <a:endParaRPr lang="en-IN" sz="1800" dirty="0"/>
          </a:p>
          <a:p>
            <a:pPr lvl="1"/>
            <a:r>
              <a:rPr lang="en-IN" dirty="0"/>
              <a:t>A higher percentage would indicate a higher amount earned compared to the assets that it owns.</a:t>
            </a:r>
          </a:p>
          <a:p>
            <a:endParaRPr lang="en-IN" dirty="0"/>
          </a:p>
          <a:p>
            <a:endParaRPr lang="en-IN" dirty="0"/>
          </a:p>
          <a:p>
            <a:endParaRPr lang="en-IN" dirty="0"/>
          </a:p>
          <a:p>
            <a:pPr marL="0" indent="0">
              <a:buNone/>
            </a:pPr>
            <a:endParaRPr lang="en-IN" dirty="0"/>
          </a:p>
          <a:p>
            <a:pPr marL="457200" lvl="1" indent="0">
              <a:buNone/>
            </a:pPr>
            <a:endParaRPr lang="en-IN" dirty="0"/>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37</a:t>
            </a:fld>
            <a:endParaRPr lang="en-US" dirty="0"/>
          </a:p>
        </p:txBody>
      </p:sp>
      <p:sp>
        <p:nvSpPr>
          <p:cNvPr id="9" name="Content Placeholder 5"/>
          <p:cNvSpPr txBox="1">
            <a:spLocks/>
          </p:cNvSpPr>
          <p:nvPr/>
        </p:nvSpPr>
        <p:spPr>
          <a:xfrm>
            <a:off x="852809" y="367535"/>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Illustration 12–18</a:t>
            </a:r>
          </a:p>
        </p:txBody>
      </p:sp>
      <p:sp>
        <p:nvSpPr>
          <p:cNvPr id="22" name="Rectangle 21"/>
          <p:cNvSpPr/>
          <p:nvPr/>
        </p:nvSpPr>
        <p:spPr>
          <a:xfrm>
            <a:off x="989244" y="2728684"/>
            <a:ext cx="7712099" cy="1232269"/>
          </a:xfrm>
          <a:prstGeom prst="rect">
            <a:avLst/>
          </a:prstGeom>
          <a:solidFill>
            <a:srgbClr val="D4EFFC">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3" name="TextBox 22"/>
          <p:cNvSpPr txBox="1"/>
          <p:nvPr/>
        </p:nvSpPr>
        <p:spPr>
          <a:xfrm>
            <a:off x="1065513" y="2946298"/>
            <a:ext cx="7777218" cy="344710"/>
          </a:xfrm>
          <a:prstGeom prst="rect">
            <a:avLst/>
          </a:prstGeom>
          <a:noFill/>
        </p:spPr>
        <p:txBody>
          <a:bodyPr wrap="square" rtlCol="0">
            <a:spAutoFit/>
          </a:bodyPr>
          <a:lstStyle/>
          <a:p>
            <a:pPr indent="403225">
              <a:lnSpc>
                <a:spcPct val="80000"/>
              </a:lnSpc>
              <a:tabLst>
                <a:tab pos="5311775" algn="r"/>
                <a:tab pos="7086600" algn="r"/>
              </a:tabLst>
            </a:pPr>
            <a:r>
              <a:rPr lang="en-US" sz="2000" b="1" dirty="0"/>
              <a:t>Return on Assets                                 VF	                                        Nike</a:t>
            </a:r>
          </a:p>
        </p:txBody>
      </p:sp>
      <p:cxnSp>
        <p:nvCxnSpPr>
          <p:cNvPr id="24" name="Straight Connector 23"/>
          <p:cNvCxnSpPr/>
          <p:nvPr/>
        </p:nvCxnSpPr>
        <p:spPr>
          <a:xfrm>
            <a:off x="4050646" y="3291008"/>
            <a:ext cx="2832017" cy="223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7603067" y="3268322"/>
            <a:ext cx="72813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424213" y="3268322"/>
            <a:ext cx="19963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7" name="Group 26"/>
          <p:cNvGrpSpPr/>
          <p:nvPr/>
        </p:nvGrpSpPr>
        <p:grpSpPr>
          <a:xfrm>
            <a:off x="1073942" y="3325173"/>
            <a:ext cx="2844016" cy="590931"/>
            <a:chOff x="5924403" y="2008430"/>
            <a:chExt cx="2844016" cy="590931"/>
          </a:xfrm>
        </p:grpSpPr>
        <p:sp>
          <p:nvSpPr>
            <p:cNvPr id="28" name="TextBox 27"/>
            <p:cNvSpPr txBox="1"/>
            <p:nvPr/>
          </p:nvSpPr>
          <p:spPr>
            <a:xfrm>
              <a:off x="5924403" y="2008430"/>
              <a:ext cx="2844016" cy="590931"/>
            </a:xfrm>
            <a:prstGeom prst="rect">
              <a:avLst/>
            </a:prstGeom>
            <a:noFill/>
          </p:spPr>
          <p:txBody>
            <a:bodyPr wrap="square" rtlCol="0">
              <a:spAutoFit/>
            </a:bodyPr>
            <a:lstStyle/>
            <a:p>
              <a:pPr algn="ctr">
                <a:lnSpc>
                  <a:spcPct val="90000"/>
                </a:lnSpc>
              </a:pPr>
              <a:r>
                <a:rPr lang="en-US" dirty="0"/>
                <a:t>Net income</a:t>
              </a:r>
            </a:p>
            <a:p>
              <a:pPr algn="ctr">
                <a:lnSpc>
                  <a:spcPct val="90000"/>
                </a:lnSpc>
              </a:pPr>
              <a:r>
                <a:rPr lang="en-US" dirty="0"/>
                <a:t>Average total assets</a:t>
              </a:r>
            </a:p>
          </p:txBody>
        </p:sp>
        <p:cxnSp>
          <p:nvCxnSpPr>
            <p:cNvPr id="29" name="Straight Connector 28"/>
            <p:cNvCxnSpPr/>
            <p:nvPr/>
          </p:nvCxnSpPr>
          <p:spPr>
            <a:xfrm>
              <a:off x="6274674" y="2308296"/>
              <a:ext cx="19963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627688" y="3336059"/>
            <a:ext cx="2844016" cy="590931"/>
            <a:chOff x="3482394" y="5015402"/>
            <a:chExt cx="2844016" cy="590931"/>
          </a:xfrm>
        </p:grpSpPr>
        <p:sp>
          <p:nvSpPr>
            <p:cNvPr id="31" name="TextBox 30"/>
            <p:cNvSpPr txBox="1"/>
            <p:nvPr/>
          </p:nvSpPr>
          <p:spPr>
            <a:xfrm>
              <a:off x="3482394" y="5015402"/>
              <a:ext cx="2844016" cy="590931"/>
            </a:xfrm>
            <a:prstGeom prst="rect">
              <a:avLst/>
            </a:prstGeom>
            <a:noFill/>
          </p:spPr>
          <p:txBody>
            <a:bodyPr wrap="square" rtlCol="0">
              <a:spAutoFit/>
            </a:bodyPr>
            <a:lstStyle/>
            <a:p>
              <a:pPr algn="ctr">
                <a:lnSpc>
                  <a:spcPct val="90000"/>
                </a:lnSpc>
              </a:pPr>
              <a:r>
                <a:rPr lang="en-US" dirty="0"/>
                <a:t>$629</a:t>
              </a:r>
            </a:p>
            <a:p>
              <a:pPr algn="ctr">
                <a:lnSpc>
                  <a:spcPct val="90000"/>
                </a:lnSpc>
              </a:pPr>
              <a:r>
                <a:rPr lang="en-US" dirty="0"/>
                <a:t>($11,133 + $10,357)/2</a:t>
              </a:r>
            </a:p>
          </p:txBody>
        </p:sp>
        <p:cxnSp>
          <p:nvCxnSpPr>
            <p:cNvPr id="32" name="Straight Connector 31"/>
            <p:cNvCxnSpPr/>
            <p:nvPr/>
          </p:nvCxnSpPr>
          <p:spPr>
            <a:xfrm>
              <a:off x="3905352" y="5304382"/>
              <a:ext cx="20116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3" name="TextBox 32"/>
          <p:cNvSpPr txBox="1"/>
          <p:nvPr/>
        </p:nvSpPr>
        <p:spPr>
          <a:xfrm>
            <a:off x="5909621" y="3420073"/>
            <a:ext cx="3052860" cy="369332"/>
          </a:xfrm>
          <a:prstGeom prst="rect">
            <a:avLst/>
          </a:prstGeom>
          <a:noFill/>
        </p:spPr>
        <p:txBody>
          <a:bodyPr wrap="square" rtlCol="0">
            <a:spAutoFit/>
          </a:bodyPr>
          <a:lstStyle/>
          <a:p>
            <a:pPr>
              <a:tabLst>
                <a:tab pos="2286000" algn="r"/>
              </a:tabLst>
            </a:pPr>
            <a:r>
              <a:rPr lang="en-US" dirty="0"/>
              <a:t> =  5.9%	    9.2%</a:t>
            </a:r>
          </a:p>
        </p:txBody>
      </p:sp>
    </p:spTree>
    <p:extLst>
      <p:ext uri="{BB962C8B-B14F-4D97-AF65-F5344CB8AC3E}">
        <p14:creationId xmlns:p14="http://schemas.microsoft.com/office/powerpoint/2010/main" val="26764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800076"/>
            <a:ext cx="8229600" cy="1143000"/>
          </a:xfrm>
        </p:spPr>
        <p:txBody>
          <a:bodyPr/>
          <a:lstStyle/>
          <a:p>
            <a:r>
              <a:rPr lang="en-US" dirty="0"/>
              <a:t>Components of Return on Assets</a:t>
            </a:r>
          </a:p>
        </p:txBody>
      </p:sp>
      <p:sp>
        <p:nvSpPr>
          <p:cNvPr id="3" name="Content Placeholder 2"/>
          <p:cNvSpPr>
            <a:spLocks noGrp="1"/>
          </p:cNvSpPr>
          <p:nvPr>
            <p:ph idx="1"/>
          </p:nvPr>
        </p:nvSpPr>
        <p:spPr>
          <a:xfrm>
            <a:off x="822534" y="1416899"/>
            <a:ext cx="7955280" cy="5133755"/>
          </a:xfrm>
        </p:spPr>
        <p:txBody>
          <a:bodyPr>
            <a:normAutofit lnSpcReduction="10000"/>
          </a:bodyPr>
          <a:lstStyle/>
          <a:p>
            <a:r>
              <a:rPr lang="en-US" dirty="0"/>
              <a:t>Return on assets = Profit margin x Asset turnover</a:t>
            </a:r>
          </a:p>
          <a:p>
            <a:r>
              <a:rPr lang="en-US" dirty="0"/>
              <a:t>Some companies rely on high profit margins</a:t>
            </a:r>
          </a:p>
          <a:p>
            <a:r>
              <a:rPr lang="en-US" dirty="0"/>
              <a:t>Other companies rely more on asset turnover</a:t>
            </a:r>
          </a:p>
          <a:p>
            <a:endParaRPr lang="en-US" dirty="0"/>
          </a:p>
          <a:p>
            <a:endParaRPr lang="en-US" dirty="0"/>
          </a:p>
          <a:p>
            <a:r>
              <a:rPr lang="en-US" dirty="0"/>
              <a:t>Investors are especially intrigued by companies that can obtain both—high profit margins and high asset turnover.</a:t>
            </a:r>
          </a:p>
          <a:p>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12-</a:t>
            </a:r>
            <a:fld id="{8A048DD7-39B4-434B-ACE7-68CA5B147A05}" type="slidenum">
              <a:rPr lang="en-US" smtClean="0"/>
              <a:t>38</a:t>
            </a:fld>
            <a:endParaRPr lang="en-US" dirty="0"/>
          </a:p>
        </p:txBody>
      </p:sp>
      <p:sp>
        <p:nvSpPr>
          <p:cNvPr id="6" name="Content Placeholder 5"/>
          <p:cNvSpPr txBox="1">
            <a:spLocks/>
          </p:cNvSpPr>
          <p:nvPr/>
        </p:nvSpPr>
        <p:spPr>
          <a:xfrm>
            <a:off x="887763" y="388886"/>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Illustration 12–19</a:t>
            </a:r>
          </a:p>
        </p:txBody>
      </p:sp>
      <p:sp>
        <p:nvSpPr>
          <p:cNvPr id="8" name="Rectangle 7"/>
          <p:cNvSpPr/>
          <p:nvPr/>
        </p:nvSpPr>
        <p:spPr>
          <a:xfrm>
            <a:off x="953125" y="3818399"/>
            <a:ext cx="7574878" cy="1220624"/>
          </a:xfrm>
          <a:prstGeom prst="rect">
            <a:avLst/>
          </a:prstGeom>
          <a:solidFill>
            <a:srgbClr val="D4EFFC">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887763" y="3924445"/>
            <a:ext cx="7913756" cy="338554"/>
          </a:xfrm>
          <a:prstGeom prst="rect">
            <a:avLst/>
          </a:prstGeom>
          <a:noFill/>
        </p:spPr>
        <p:txBody>
          <a:bodyPr wrap="square" rtlCol="0">
            <a:spAutoFit/>
          </a:bodyPr>
          <a:lstStyle/>
          <a:p>
            <a:pPr>
              <a:lnSpc>
                <a:spcPct val="80000"/>
              </a:lnSpc>
            </a:pPr>
            <a:r>
              <a:rPr lang="en-US" sz="2000" b="1" dirty="0"/>
              <a:t>	Return on Assets		          Profit margin		    Asset turnover</a:t>
            </a:r>
          </a:p>
        </p:txBody>
      </p:sp>
      <p:cxnSp>
        <p:nvCxnSpPr>
          <p:cNvPr id="10" name="Straight Connector 9"/>
          <p:cNvCxnSpPr/>
          <p:nvPr/>
        </p:nvCxnSpPr>
        <p:spPr>
          <a:xfrm>
            <a:off x="4320733" y="4227422"/>
            <a:ext cx="144371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6543475" y="4227422"/>
            <a:ext cx="1984528" cy="18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170270" y="4227609"/>
            <a:ext cx="21818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13" name="Group 12"/>
          <p:cNvGrpSpPr/>
          <p:nvPr/>
        </p:nvGrpSpPr>
        <p:grpSpPr>
          <a:xfrm>
            <a:off x="809150" y="4325583"/>
            <a:ext cx="2844016" cy="590931"/>
            <a:chOff x="5771999" y="1954000"/>
            <a:chExt cx="2844016" cy="590931"/>
          </a:xfrm>
        </p:grpSpPr>
        <p:sp>
          <p:nvSpPr>
            <p:cNvPr id="14" name="TextBox 13"/>
            <p:cNvSpPr txBox="1"/>
            <p:nvPr/>
          </p:nvSpPr>
          <p:spPr>
            <a:xfrm>
              <a:off x="5771999" y="1954000"/>
              <a:ext cx="2844016" cy="590931"/>
            </a:xfrm>
            <a:prstGeom prst="rect">
              <a:avLst/>
            </a:prstGeom>
            <a:noFill/>
          </p:spPr>
          <p:txBody>
            <a:bodyPr wrap="square" rtlCol="0">
              <a:spAutoFit/>
            </a:bodyPr>
            <a:lstStyle/>
            <a:p>
              <a:pPr algn="ctr">
                <a:lnSpc>
                  <a:spcPct val="90000"/>
                </a:lnSpc>
              </a:pPr>
              <a:r>
                <a:rPr lang="en-US" dirty="0"/>
                <a:t>Net income</a:t>
              </a:r>
            </a:p>
            <a:p>
              <a:pPr algn="ctr">
                <a:lnSpc>
                  <a:spcPct val="90000"/>
                </a:lnSpc>
              </a:pPr>
              <a:r>
                <a:rPr lang="en-US" dirty="0"/>
                <a:t>Average total assets</a:t>
              </a:r>
            </a:p>
          </p:txBody>
        </p:sp>
        <p:cxnSp>
          <p:nvCxnSpPr>
            <p:cNvPr id="15" name="Straight Connector 14"/>
            <p:cNvCxnSpPr/>
            <p:nvPr/>
          </p:nvCxnSpPr>
          <p:spPr>
            <a:xfrm>
              <a:off x="6122233" y="2247312"/>
              <a:ext cx="21818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3547954" y="4336469"/>
            <a:ext cx="2844016" cy="590931"/>
            <a:chOff x="3471504" y="4950086"/>
            <a:chExt cx="2844016" cy="590931"/>
          </a:xfrm>
        </p:grpSpPr>
        <p:sp>
          <p:nvSpPr>
            <p:cNvPr id="17" name="TextBox 16"/>
            <p:cNvSpPr txBox="1"/>
            <p:nvPr/>
          </p:nvSpPr>
          <p:spPr>
            <a:xfrm>
              <a:off x="3471504" y="4950086"/>
              <a:ext cx="2844016" cy="590931"/>
            </a:xfrm>
            <a:prstGeom prst="rect">
              <a:avLst/>
            </a:prstGeom>
            <a:noFill/>
          </p:spPr>
          <p:txBody>
            <a:bodyPr wrap="square" rtlCol="0">
              <a:spAutoFit/>
            </a:bodyPr>
            <a:lstStyle/>
            <a:p>
              <a:pPr algn="ctr">
                <a:lnSpc>
                  <a:spcPct val="90000"/>
                </a:lnSpc>
              </a:pPr>
              <a:r>
                <a:rPr lang="en-US" dirty="0"/>
                <a:t>Net income</a:t>
              </a:r>
            </a:p>
            <a:p>
              <a:pPr algn="ctr">
                <a:lnSpc>
                  <a:spcPct val="90000"/>
                </a:lnSpc>
              </a:pPr>
              <a:r>
                <a:rPr lang="en-US" dirty="0"/>
                <a:t>Net sales</a:t>
              </a:r>
            </a:p>
          </p:txBody>
        </p:sp>
        <p:cxnSp>
          <p:nvCxnSpPr>
            <p:cNvPr id="18" name="Straight Connector 17"/>
            <p:cNvCxnSpPr/>
            <p:nvPr/>
          </p:nvCxnSpPr>
          <p:spPr>
            <a:xfrm>
              <a:off x="4255169" y="5250243"/>
              <a:ext cx="144371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0" name="Group 19"/>
          <p:cNvGrpSpPr/>
          <p:nvPr/>
        </p:nvGrpSpPr>
        <p:grpSpPr>
          <a:xfrm>
            <a:off x="6022864" y="4327465"/>
            <a:ext cx="2844016" cy="590931"/>
            <a:chOff x="3471504" y="4950086"/>
            <a:chExt cx="2844016" cy="590931"/>
          </a:xfrm>
        </p:grpSpPr>
        <p:sp>
          <p:nvSpPr>
            <p:cNvPr id="21" name="TextBox 20"/>
            <p:cNvSpPr txBox="1"/>
            <p:nvPr/>
          </p:nvSpPr>
          <p:spPr>
            <a:xfrm>
              <a:off x="3471504" y="4950086"/>
              <a:ext cx="2844016" cy="590931"/>
            </a:xfrm>
            <a:prstGeom prst="rect">
              <a:avLst/>
            </a:prstGeom>
            <a:noFill/>
          </p:spPr>
          <p:txBody>
            <a:bodyPr wrap="square" rtlCol="0">
              <a:spAutoFit/>
            </a:bodyPr>
            <a:lstStyle/>
            <a:p>
              <a:pPr algn="ctr">
                <a:lnSpc>
                  <a:spcPct val="90000"/>
                </a:lnSpc>
              </a:pPr>
              <a:r>
                <a:rPr lang="en-US" dirty="0"/>
                <a:t>Net sales</a:t>
              </a:r>
            </a:p>
            <a:p>
              <a:pPr algn="ctr">
                <a:lnSpc>
                  <a:spcPct val="90000"/>
                </a:lnSpc>
              </a:pPr>
              <a:r>
                <a:rPr lang="en-US" dirty="0"/>
                <a:t>Average total assets</a:t>
              </a:r>
            </a:p>
          </p:txBody>
        </p:sp>
        <p:cxnSp>
          <p:nvCxnSpPr>
            <p:cNvPr id="22" name="Straight Connector 21"/>
            <p:cNvCxnSpPr/>
            <p:nvPr/>
          </p:nvCxnSpPr>
          <p:spPr>
            <a:xfrm>
              <a:off x="3992115" y="5241516"/>
              <a:ext cx="1984528"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2" name="TextBox 31"/>
          <p:cNvSpPr txBox="1"/>
          <p:nvPr/>
        </p:nvSpPr>
        <p:spPr>
          <a:xfrm>
            <a:off x="3506172" y="3983777"/>
            <a:ext cx="499331" cy="830997"/>
          </a:xfrm>
          <a:prstGeom prst="rect">
            <a:avLst/>
          </a:prstGeom>
          <a:noFill/>
        </p:spPr>
        <p:txBody>
          <a:bodyPr wrap="square" rtlCol="0">
            <a:spAutoFit/>
          </a:bodyPr>
          <a:lstStyle/>
          <a:p>
            <a:r>
              <a:rPr lang="en-US" sz="2400" b="1" dirty="0"/>
              <a:t>=</a:t>
            </a:r>
          </a:p>
          <a:p>
            <a:r>
              <a:rPr lang="en-US" sz="2400" dirty="0"/>
              <a:t>=</a:t>
            </a:r>
          </a:p>
        </p:txBody>
      </p:sp>
      <p:sp>
        <p:nvSpPr>
          <p:cNvPr id="33" name="TextBox 32"/>
          <p:cNvSpPr txBox="1"/>
          <p:nvPr/>
        </p:nvSpPr>
        <p:spPr>
          <a:xfrm>
            <a:off x="6044144" y="3999864"/>
            <a:ext cx="499331" cy="830997"/>
          </a:xfrm>
          <a:prstGeom prst="rect">
            <a:avLst/>
          </a:prstGeom>
          <a:noFill/>
        </p:spPr>
        <p:txBody>
          <a:bodyPr wrap="square" rtlCol="0">
            <a:spAutoFit/>
          </a:bodyPr>
          <a:lstStyle/>
          <a:p>
            <a:r>
              <a:rPr lang="en-US" sz="2400" b="1" dirty="0"/>
              <a:t>×</a:t>
            </a:r>
          </a:p>
          <a:p>
            <a:r>
              <a:rPr lang="en-US" sz="2400" dirty="0"/>
              <a:t>×</a:t>
            </a:r>
          </a:p>
        </p:txBody>
      </p:sp>
    </p:spTree>
    <p:extLst>
      <p:ext uri="{BB962C8B-B14F-4D97-AF65-F5344CB8AC3E}">
        <p14:creationId xmlns:p14="http://schemas.microsoft.com/office/powerpoint/2010/main" val="319654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150" y="643768"/>
            <a:ext cx="8229600" cy="1143000"/>
          </a:xfrm>
        </p:spPr>
        <p:txBody>
          <a:bodyPr/>
          <a:lstStyle/>
          <a:p>
            <a:r>
              <a:rPr lang="en-US" dirty="0"/>
              <a:t>Profit Margin</a:t>
            </a:r>
          </a:p>
        </p:txBody>
      </p:sp>
      <p:sp>
        <p:nvSpPr>
          <p:cNvPr id="3" name="Content Placeholder 2"/>
          <p:cNvSpPr>
            <a:spLocks noGrp="1"/>
          </p:cNvSpPr>
          <p:nvPr>
            <p:ph idx="1"/>
          </p:nvPr>
        </p:nvSpPr>
        <p:spPr>
          <a:xfrm>
            <a:off x="809150" y="1519753"/>
            <a:ext cx="7955280" cy="4747232"/>
          </a:xfrm>
        </p:spPr>
        <p:txBody>
          <a:bodyPr>
            <a:normAutofit/>
          </a:bodyPr>
          <a:lstStyle/>
          <a:p>
            <a:r>
              <a:rPr lang="en-IN" dirty="0"/>
              <a:t>Measures the income earned on each dollar of sales</a:t>
            </a:r>
          </a:p>
          <a:p>
            <a:endParaRPr lang="en-IN" dirty="0"/>
          </a:p>
          <a:p>
            <a:endParaRPr lang="en-IN" dirty="0"/>
          </a:p>
          <a:p>
            <a:r>
              <a:rPr lang="en-IN" dirty="0"/>
              <a:t>What does a higher profit margin indicate?</a:t>
            </a:r>
          </a:p>
          <a:p>
            <a:pPr lvl="1"/>
            <a:r>
              <a:rPr lang="en-IN" dirty="0"/>
              <a:t>A higher profit margin indicates a higher amount actually earned (after expenses are accounted for) compared to its total revenues. </a:t>
            </a:r>
          </a:p>
          <a:p>
            <a:endParaRPr lang="en-IN" dirty="0"/>
          </a:p>
          <a:p>
            <a:endParaRPr lang="en-IN" dirty="0"/>
          </a:p>
          <a:p>
            <a:endParaRPr lang="en-IN" dirty="0"/>
          </a:p>
          <a:p>
            <a:pPr lvl="1"/>
            <a:endParaRPr lang="en-IN" dirty="0"/>
          </a:p>
          <a:p>
            <a:endParaRPr lang="en-US" dirty="0"/>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39</a:t>
            </a:fld>
            <a:endParaRPr lang="en-US" dirty="0"/>
          </a:p>
        </p:txBody>
      </p:sp>
      <p:sp>
        <p:nvSpPr>
          <p:cNvPr id="9" name="Content Placeholder 5"/>
          <p:cNvSpPr txBox="1">
            <a:spLocks/>
          </p:cNvSpPr>
          <p:nvPr/>
        </p:nvSpPr>
        <p:spPr>
          <a:xfrm>
            <a:off x="831099" y="241549"/>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Illustration 12–20</a:t>
            </a:r>
          </a:p>
        </p:txBody>
      </p:sp>
      <p:sp>
        <p:nvSpPr>
          <p:cNvPr id="23" name="Rectangle 22"/>
          <p:cNvSpPr/>
          <p:nvPr/>
        </p:nvSpPr>
        <p:spPr>
          <a:xfrm>
            <a:off x="928292" y="2503848"/>
            <a:ext cx="7712099" cy="1232269"/>
          </a:xfrm>
          <a:prstGeom prst="rect">
            <a:avLst/>
          </a:prstGeom>
          <a:solidFill>
            <a:srgbClr val="D4EFFC">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4" name="TextBox 23"/>
          <p:cNvSpPr txBox="1"/>
          <p:nvPr/>
        </p:nvSpPr>
        <p:spPr>
          <a:xfrm>
            <a:off x="1065513" y="2544009"/>
            <a:ext cx="7777218" cy="344710"/>
          </a:xfrm>
          <a:prstGeom prst="rect">
            <a:avLst/>
          </a:prstGeom>
          <a:noFill/>
        </p:spPr>
        <p:txBody>
          <a:bodyPr wrap="square" rtlCol="0">
            <a:spAutoFit/>
          </a:bodyPr>
          <a:lstStyle/>
          <a:p>
            <a:pPr indent="403225">
              <a:lnSpc>
                <a:spcPct val="80000"/>
              </a:lnSpc>
              <a:tabLst>
                <a:tab pos="5311775" algn="r"/>
                <a:tab pos="7086600" algn="r"/>
              </a:tabLst>
            </a:pPr>
            <a:r>
              <a:rPr lang="en-US" sz="2000" b="1" dirty="0"/>
              <a:t>Profit Margin                                             VF	                                  Nike</a:t>
            </a:r>
          </a:p>
        </p:txBody>
      </p:sp>
      <p:cxnSp>
        <p:nvCxnSpPr>
          <p:cNvPr id="25" name="Straight Connector 24"/>
          <p:cNvCxnSpPr/>
          <p:nvPr/>
        </p:nvCxnSpPr>
        <p:spPr>
          <a:xfrm>
            <a:off x="4809067" y="2866033"/>
            <a:ext cx="178238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7653867" y="2866033"/>
            <a:ext cx="6604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1524001" y="2866033"/>
            <a:ext cx="145626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8" name="Group 27"/>
          <p:cNvGrpSpPr/>
          <p:nvPr/>
        </p:nvGrpSpPr>
        <p:grpSpPr>
          <a:xfrm>
            <a:off x="836880" y="2922884"/>
            <a:ext cx="2844016" cy="590931"/>
            <a:chOff x="5687341" y="2008430"/>
            <a:chExt cx="2844016" cy="590931"/>
          </a:xfrm>
        </p:grpSpPr>
        <p:sp>
          <p:nvSpPr>
            <p:cNvPr id="29" name="TextBox 28"/>
            <p:cNvSpPr txBox="1"/>
            <p:nvPr/>
          </p:nvSpPr>
          <p:spPr>
            <a:xfrm>
              <a:off x="5687341" y="2008430"/>
              <a:ext cx="2844016" cy="590931"/>
            </a:xfrm>
            <a:prstGeom prst="rect">
              <a:avLst/>
            </a:prstGeom>
            <a:noFill/>
          </p:spPr>
          <p:txBody>
            <a:bodyPr wrap="square" rtlCol="0">
              <a:spAutoFit/>
            </a:bodyPr>
            <a:lstStyle/>
            <a:p>
              <a:pPr algn="ctr">
                <a:lnSpc>
                  <a:spcPct val="90000"/>
                </a:lnSpc>
              </a:pPr>
              <a:r>
                <a:rPr lang="en-US" dirty="0"/>
                <a:t>Net income</a:t>
              </a:r>
            </a:p>
            <a:p>
              <a:pPr algn="ctr">
                <a:lnSpc>
                  <a:spcPct val="90000"/>
                </a:lnSpc>
              </a:pPr>
              <a:r>
                <a:rPr lang="en-US" dirty="0"/>
                <a:t>Net sales</a:t>
              </a:r>
            </a:p>
          </p:txBody>
        </p:sp>
        <p:cxnSp>
          <p:nvCxnSpPr>
            <p:cNvPr id="30" name="Straight Connector 29"/>
            <p:cNvCxnSpPr/>
            <p:nvPr/>
          </p:nvCxnSpPr>
          <p:spPr>
            <a:xfrm>
              <a:off x="6526865" y="2297145"/>
              <a:ext cx="115146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31" name="Group 30"/>
          <p:cNvGrpSpPr/>
          <p:nvPr/>
        </p:nvGrpSpPr>
        <p:grpSpPr>
          <a:xfrm>
            <a:off x="3747434" y="2933770"/>
            <a:ext cx="2844016" cy="590931"/>
            <a:chOff x="3482394" y="5015402"/>
            <a:chExt cx="2844016" cy="590931"/>
          </a:xfrm>
        </p:grpSpPr>
        <p:sp>
          <p:nvSpPr>
            <p:cNvPr id="32" name="TextBox 31"/>
            <p:cNvSpPr txBox="1"/>
            <p:nvPr/>
          </p:nvSpPr>
          <p:spPr>
            <a:xfrm>
              <a:off x="3482394" y="5015402"/>
              <a:ext cx="2844016" cy="590931"/>
            </a:xfrm>
            <a:prstGeom prst="rect">
              <a:avLst/>
            </a:prstGeom>
            <a:noFill/>
          </p:spPr>
          <p:txBody>
            <a:bodyPr wrap="square" rtlCol="0">
              <a:spAutoFit/>
            </a:bodyPr>
            <a:lstStyle/>
            <a:p>
              <a:pPr algn="ctr">
                <a:lnSpc>
                  <a:spcPct val="90000"/>
                </a:lnSpc>
              </a:pPr>
              <a:r>
                <a:rPr lang="en-US" dirty="0"/>
                <a:t>$629</a:t>
              </a:r>
            </a:p>
            <a:p>
              <a:pPr algn="ctr">
                <a:lnSpc>
                  <a:spcPct val="90000"/>
                </a:lnSpc>
              </a:pPr>
              <a:r>
                <a:rPr lang="en-US" dirty="0"/>
                <a:t>$10,489</a:t>
              </a:r>
            </a:p>
          </p:txBody>
        </p:sp>
        <p:cxnSp>
          <p:nvCxnSpPr>
            <p:cNvPr id="33" name="Straight Connector 32"/>
            <p:cNvCxnSpPr/>
            <p:nvPr/>
          </p:nvCxnSpPr>
          <p:spPr>
            <a:xfrm>
              <a:off x="4544027" y="5293231"/>
              <a:ext cx="762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4" name="TextBox 33"/>
          <p:cNvSpPr txBox="1"/>
          <p:nvPr/>
        </p:nvSpPr>
        <p:spPr>
          <a:xfrm>
            <a:off x="5571067" y="3017784"/>
            <a:ext cx="3391414" cy="369332"/>
          </a:xfrm>
          <a:prstGeom prst="rect">
            <a:avLst/>
          </a:prstGeom>
          <a:noFill/>
        </p:spPr>
        <p:txBody>
          <a:bodyPr wrap="square" rtlCol="0">
            <a:spAutoFit/>
          </a:bodyPr>
          <a:lstStyle/>
          <a:p>
            <a:pPr>
              <a:tabLst>
                <a:tab pos="2286000" algn="r"/>
              </a:tabLst>
            </a:pPr>
            <a:r>
              <a:rPr lang="en-US" dirty="0"/>
              <a:t>= 6.0%	                            6.8%</a:t>
            </a:r>
          </a:p>
        </p:txBody>
      </p:sp>
    </p:spTree>
    <p:extLst>
      <p:ext uri="{BB962C8B-B14F-4D97-AF65-F5344CB8AC3E}">
        <p14:creationId xmlns:p14="http://schemas.microsoft.com/office/powerpoint/2010/main" val="268615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368425" indent="-1314450"/>
            <a:r>
              <a:rPr lang="en-US" b="1" dirty="0">
                <a:solidFill>
                  <a:srgbClr val="A5062D"/>
                </a:solidFill>
              </a:rPr>
              <a:t>LO12–1</a:t>
            </a:r>
            <a:r>
              <a:rPr lang="en-US" dirty="0"/>
              <a:t>	Perform vertical analysis.</a:t>
            </a:r>
          </a:p>
        </p:txBody>
      </p:sp>
      <p:sp>
        <p:nvSpPr>
          <p:cNvPr id="4" name="Title 3"/>
          <p:cNvSpPr>
            <a:spLocks noGrp="1"/>
          </p:cNvSpPr>
          <p:nvPr>
            <p:ph type="title"/>
          </p:nvPr>
        </p:nvSpPr>
        <p:spPr/>
        <p:txBody>
          <a:bodyPr/>
          <a:lstStyle/>
          <a:p>
            <a:r>
              <a:rPr lang="en-US" dirty="0"/>
              <a:t>Learning Objective 1 </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4</a:t>
            </a:fld>
            <a:endParaRPr lang="en-US" dirty="0"/>
          </a:p>
        </p:txBody>
      </p:sp>
    </p:spTree>
    <p:extLst>
      <p:ext uri="{BB962C8B-B14F-4D97-AF65-F5344CB8AC3E}">
        <p14:creationId xmlns:p14="http://schemas.microsoft.com/office/powerpoint/2010/main" val="1992152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745816"/>
            <a:ext cx="8229600" cy="1143000"/>
          </a:xfrm>
        </p:spPr>
        <p:txBody>
          <a:bodyPr/>
          <a:lstStyle/>
          <a:p>
            <a:r>
              <a:rPr lang="en-US" dirty="0"/>
              <a:t>Asset Turnover</a:t>
            </a:r>
          </a:p>
        </p:txBody>
      </p:sp>
      <p:sp>
        <p:nvSpPr>
          <p:cNvPr id="3" name="Content Placeholder 2"/>
          <p:cNvSpPr>
            <a:spLocks noGrp="1"/>
          </p:cNvSpPr>
          <p:nvPr>
            <p:ph idx="1"/>
          </p:nvPr>
        </p:nvSpPr>
        <p:spPr>
          <a:xfrm>
            <a:off x="893386" y="1516479"/>
            <a:ext cx="7955280" cy="4525963"/>
          </a:xfrm>
        </p:spPr>
        <p:txBody>
          <a:bodyPr>
            <a:normAutofit lnSpcReduction="10000"/>
          </a:bodyPr>
          <a:lstStyle/>
          <a:p>
            <a:r>
              <a:rPr lang="en-IN" dirty="0"/>
              <a:t>Measures sales volume in relation to the investment in assets</a:t>
            </a:r>
          </a:p>
          <a:p>
            <a:endParaRPr lang="en-IN" dirty="0"/>
          </a:p>
          <a:p>
            <a:endParaRPr lang="en-IN" dirty="0"/>
          </a:p>
          <a:p>
            <a:endParaRPr lang="en-IN" dirty="0"/>
          </a:p>
          <a:p>
            <a:r>
              <a:rPr lang="en-IN" dirty="0"/>
              <a:t>Is a higher or lower asset turnover ratio better?</a:t>
            </a:r>
            <a:endParaRPr lang="en-IN" sz="1800" dirty="0"/>
          </a:p>
          <a:p>
            <a:pPr lvl="1"/>
            <a:r>
              <a:rPr lang="en-IN" dirty="0"/>
              <a:t>A company wants higher revenues compared to each dollar invested in assets. </a:t>
            </a:r>
            <a:endParaRPr lang="en-US" dirty="0"/>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40</a:t>
            </a:fld>
            <a:endParaRPr lang="en-US" dirty="0"/>
          </a:p>
        </p:txBody>
      </p:sp>
      <p:sp>
        <p:nvSpPr>
          <p:cNvPr id="9" name="Content Placeholder 5"/>
          <p:cNvSpPr txBox="1">
            <a:spLocks/>
          </p:cNvSpPr>
          <p:nvPr/>
        </p:nvSpPr>
        <p:spPr>
          <a:xfrm>
            <a:off x="761999" y="342582"/>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Illustration 12–21</a:t>
            </a:r>
          </a:p>
        </p:txBody>
      </p:sp>
      <p:sp>
        <p:nvSpPr>
          <p:cNvPr id="22" name="Rectangle 21"/>
          <p:cNvSpPr/>
          <p:nvPr/>
        </p:nvSpPr>
        <p:spPr>
          <a:xfrm>
            <a:off x="893386" y="2803605"/>
            <a:ext cx="7712099" cy="1232269"/>
          </a:xfrm>
          <a:prstGeom prst="rect">
            <a:avLst/>
          </a:prstGeom>
          <a:solidFill>
            <a:srgbClr val="D4EFFC">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3" name="TextBox 22"/>
          <p:cNvSpPr txBox="1"/>
          <p:nvPr/>
        </p:nvSpPr>
        <p:spPr>
          <a:xfrm>
            <a:off x="1181831" y="2853431"/>
            <a:ext cx="7777218" cy="344710"/>
          </a:xfrm>
          <a:prstGeom prst="rect">
            <a:avLst/>
          </a:prstGeom>
          <a:noFill/>
        </p:spPr>
        <p:txBody>
          <a:bodyPr wrap="square" rtlCol="0">
            <a:spAutoFit/>
          </a:bodyPr>
          <a:lstStyle/>
          <a:p>
            <a:pPr indent="403225">
              <a:lnSpc>
                <a:spcPct val="80000"/>
              </a:lnSpc>
              <a:tabLst>
                <a:tab pos="5311775" algn="r"/>
                <a:tab pos="7086600" algn="r"/>
              </a:tabLst>
            </a:pPr>
            <a:r>
              <a:rPr lang="en-US" sz="2000" b="1" dirty="0"/>
              <a:t>Asset Turnover                                      VF	                                    Nike</a:t>
            </a:r>
          </a:p>
        </p:txBody>
      </p:sp>
      <p:cxnSp>
        <p:nvCxnSpPr>
          <p:cNvPr id="24" name="Straight Connector 23"/>
          <p:cNvCxnSpPr/>
          <p:nvPr/>
        </p:nvCxnSpPr>
        <p:spPr>
          <a:xfrm flipV="1">
            <a:off x="3975788" y="3173641"/>
            <a:ext cx="3200400" cy="2045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V="1">
            <a:off x="7381092" y="3171407"/>
            <a:ext cx="1224086"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424213" y="3171407"/>
            <a:ext cx="2080987" cy="223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7" name="Group 26"/>
          <p:cNvGrpSpPr/>
          <p:nvPr/>
        </p:nvGrpSpPr>
        <p:grpSpPr>
          <a:xfrm>
            <a:off x="1039036" y="3222641"/>
            <a:ext cx="2844016" cy="590931"/>
            <a:chOff x="5924403" y="2008430"/>
            <a:chExt cx="2844016" cy="590931"/>
          </a:xfrm>
        </p:grpSpPr>
        <p:sp>
          <p:nvSpPr>
            <p:cNvPr id="28" name="TextBox 27"/>
            <p:cNvSpPr txBox="1"/>
            <p:nvPr/>
          </p:nvSpPr>
          <p:spPr>
            <a:xfrm>
              <a:off x="5924403" y="2008430"/>
              <a:ext cx="2844016" cy="590931"/>
            </a:xfrm>
            <a:prstGeom prst="rect">
              <a:avLst/>
            </a:prstGeom>
            <a:noFill/>
          </p:spPr>
          <p:txBody>
            <a:bodyPr wrap="square" rtlCol="0">
              <a:spAutoFit/>
            </a:bodyPr>
            <a:lstStyle/>
            <a:p>
              <a:pPr algn="ctr">
                <a:lnSpc>
                  <a:spcPct val="90000"/>
                </a:lnSpc>
              </a:pPr>
              <a:r>
                <a:rPr lang="en-US" dirty="0"/>
                <a:t>Net sales</a:t>
              </a:r>
            </a:p>
            <a:p>
              <a:pPr algn="ctr">
                <a:lnSpc>
                  <a:spcPct val="90000"/>
                </a:lnSpc>
              </a:pPr>
              <a:r>
                <a:rPr lang="en-US" dirty="0"/>
                <a:t>Average total assets</a:t>
              </a:r>
            </a:p>
          </p:txBody>
        </p:sp>
        <p:cxnSp>
          <p:nvCxnSpPr>
            <p:cNvPr id="29" name="Straight Connector 28"/>
            <p:cNvCxnSpPr/>
            <p:nvPr/>
          </p:nvCxnSpPr>
          <p:spPr>
            <a:xfrm>
              <a:off x="6274674" y="2314078"/>
              <a:ext cx="20809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601681" y="3247967"/>
            <a:ext cx="2844016" cy="590931"/>
            <a:chOff x="3482394" y="5015402"/>
            <a:chExt cx="2844016" cy="590931"/>
          </a:xfrm>
        </p:grpSpPr>
        <p:sp>
          <p:nvSpPr>
            <p:cNvPr id="31" name="TextBox 30"/>
            <p:cNvSpPr txBox="1"/>
            <p:nvPr/>
          </p:nvSpPr>
          <p:spPr>
            <a:xfrm>
              <a:off x="3482394" y="5015402"/>
              <a:ext cx="2844016" cy="590931"/>
            </a:xfrm>
            <a:prstGeom prst="rect">
              <a:avLst/>
            </a:prstGeom>
            <a:noFill/>
          </p:spPr>
          <p:txBody>
            <a:bodyPr wrap="square" rtlCol="0">
              <a:spAutoFit/>
            </a:bodyPr>
            <a:lstStyle/>
            <a:p>
              <a:pPr algn="ctr">
                <a:lnSpc>
                  <a:spcPct val="90000"/>
                </a:lnSpc>
              </a:pPr>
              <a:r>
                <a:rPr lang="en-US" dirty="0"/>
                <a:t>$10,489</a:t>
              </a:r>
            </a:p>
            <a:p>
              <a:pPr algn="ctr">
                <a:lnSpc>
                  <a:spcPct val="90000"/>
                </a:lnSpc>
              </a:pPr>
              <a:r>
                <a:rPr lang="en-US" dirty="0"/>
                <a:t>($11,133 + $10,357)/2</a:t>
              </a:r>
            </a:p>
          </p:txBody>
        </p:sp>
        <p:cxnSp>
          <p:nvCxnSpPr>
            <p:cNvPr id="32" name="Straight Connector 31"/>
            <p:cNvCxnSpPr/>
            <p:nvPr/>
          </p:nvCxnSpPr>
          <p:spPr>
            <a:xfrm>
              <a:off x="3883627" y="5293231"/>
              <a:ext cx="191335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3" name="TextBox 32"/>
          <p:cNvSpPr txBox="1"/>
          <p:nvPr/>
        </p:nvSpPr>
        <p:spPr>
          <a:xfrm>
            <a:off x="6032939" y="3317541"/>
            <a:ext cx="3052860" cy="369332"/>
          </a:xfrm>
          <a:prstGeom prst="rect">
            <a:avLst/>
          </a:prstGeom>
          <a:noFill/>
        </p:spPr>
        <p:txBody>
          <a:bodyPr wrap="square" rtlCol="0">
            <a:spAutoFit/>
          </a:bodyPr>
          <a:lstStyle/>
          <a:p>
            <a:pPr>
              <a:tabLst>
                <a:tab pos="2286000" algn="r"/>
              </a:tabLst>
            </a:pPr>
            <a:r>
              <a:rPr lang="en-US" dirty="0"/>
              <a:t>= 1.0 times	    1.4 times</a:t>
            </a:r>
          </a:p>
        </p:txBody>
      </p:sp>
    </p:spTree>
    <p:extLst>
      <p:ext uri="{BB962C8B-B14F-4D97-AF65-F5344CB8AC3E}">
        <p14:creationId xmlns:p14="http://schemas.microsoft.com/office/powerpoint/2010/main" val="349147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789307"/>
            <a:ext cx="8229600" cy="1143000"/>
          </a:xfrm>
        </p:spPr>
        <p:txBody>
          <a:bodyPr/>
          <a:lstStyle/>
          <a:p>
            <a:r>
              <a:rPr lang="en-US" dirty="0"/>
              <a:t>Return on Equity</a:t>
            </a:r>
          </a:p>
        </p:txBody>
      </p:sp>
      <p:sp>
        <p:nvSpPr>
          <p:cNvPr id="3" name="Content Placeholder 2"/>
          <p:cNvSpPr>
            <a:spLocks noGrp="1"/>
          </p:cNvSpPr>
          <p:nvPr>
            <p:ph idx="1"/>
          </p:nvPr>
        </p:nvSpPr>
        <p:spPr>
          <a:xfrm>
            <a:off x="806701" y="1513272"/>
            <a:ext cx="7955280" cy="4803465"/>
          </a:xfrm>
        </p:spPr>
        <p:txBody>
          <a:bodyPr>
            <a:normAutofit lnSpcReduction="10000"/>
          </a:bodyPr>
          <a:lstStyle/>
          <a:p>
            <a:r>
              <a:rPr lang="en-IN" dirty="0"/>
              <a:t>Measures the income earned for each dollar in stockholders’ equity</a:t>
            </a:r>
          </a:p>
          <a:p>
            <a:endParaRPr lang="en-IN" dirty="0"/>
          </a:p>
          <a:p>
            <a:endParaRPr lang="en-IN" dirty="0"/>
          </a:p>
          <a:p>
            <a:endParaRPr lang="en-IN" dirty="0"/>
          </a:p>
          <a:p>
            <a:r>
              <a:rPr lang="en-IN" dirty="0"/>
              <a:t>Is a higher or lower return on equity ratio better?</a:t>
            </a:r>
            <a:endParaRPr lang="en-IN" sz="1500" dirty="0"/>
          </a:p>
          <a:p>
            <a:pPr lvl="1"/>
            <a:r>
              <a:rPr lang="en-IN" dirty="0"/>
              <a:t>Answer: A </a:t>
            </a:r>
            <a:r>
              <a:rPr lang="en-IN" b="1" dirty="0"/>
              <a:t>higher</a:t>
            </a:r>
            <a:r>
              <a:rPr lang="en-IN" dirty="0"/>
              <a:t> amount earned compared to the investment made by the owners of the company (the stockholders) is desirable.</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41</a:t>
            </a:fld>
            <a:endParaRPr lang="en-US" dirty="0"/>
          </a:p>
        </p:txBody>
      </p:sp>
      <p:sp>
        <p:nvSpPr>
          <p:cNvPr id="9" name="Content Placeholder 5"/>
          <p:cNvSpPr txBox="1">
            <a:spLocks/>
          </p:cNvSpPr>
          <p:nvPr/>
        </p:nvSpPr>
        <p:spPr>
          <a:xfrm>
            <a:off x="841955" y="443166"/>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Illustration 12–22</a:t>
            </a:r>
          </a:p>
        </p:txBody>
      </p:sp>
      <p:sp>
        <p:nvSpPr>
          <p:cNvPr id="22" name="Rectangle 21"/>
          <p:cNvSpPr/>
          <p:nvPr/>
        </p:nvSpPr>
        <p:spPr>
          <a:xfrm>
            <a:off x="928292" y="2655739"/>
            <a:ext cx="7712099" cy="1232269"/>
          </a:xfrm>
          <a:prstGeom prst="rect">
            <a:avLst/>
          </a:prstGeom>
          <a:solidFill>
            <a:srgbClr val="D4EFFC">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3" name="TextBox 22"/>
          <p:cNvSpPr txBox="1"/>
          <p:nvPr/>
        </p:nvSpPr>
        <p:spPr>
          <a:xfrm>
            <a:off x="1065513" y="2695900"/>
            <a:ext cx="7777218" cy="344710"/>
          </a:xfrm>
          <a:prstGeom prst="rect">
            <a:avLst/>
          </a:prstGeom>
          <a:noFill/>
        </p:spPr>
        <p:txBody>
          <a:bodyPr wrap="square" rtlCol="0">
            <a:spAutoFit/>
          </a:bodyPr>
          <a:lstStyle/>
          <a:p>
            <a:pPr indent="403225">
              <a:lnSpc>
                <a:spcPct val="80000"/>
              </a:lnSpc>
              <a:tabLst>
                <a:tab pos="5311775" algn="r"/>
                <a:tab pos="7086600" algn="r"/>
              </a:tabLst>
            </a:pPr>
            <a:r>
              <a:rPr lang="en-US" sz="2000" b="1" dirty="0"/>
              <a:t>Return on Equity	   VF	            Nike</a:t>
            </a:r>
          </a:p>
        </p:txBody>
      </p:sp>
      <p:cxnSp>
        <p:nvCxnSpPr>
          <p:cNvPr id="24" name="Straight Connector 23"/>
          <p:cNvCxnSpPr/>
          <p:nvPr/>
        </p:nvCxnSpPr>
        <p:spPr>
          <a:xfrm>
            <a:off x="4335581" y="3020158"/>
            <a:ext cx="274780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7704667" y="3017924"/>
            <a:ext cx="6096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065513" y="3017924"/>
            <a:ext cx="291538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7" name="Group 26"/>
          <p:cNvGrpSpPr/>
          <p:nvPr/>
        </p:nvGrpSpPr>
        <p:grpSpPr>
          <a:xfrm>
            <a:off x="1073942" y="3074775"/>
            <a:ext cx="3019366" cy="840230"/>
            <a:chOff x="5924403" y="2008430"/>
            <a:chExt cx="2844016" cy="840230"/>
          </a:xfrm>
        </p:grpSpPr>
        <p:sp>
          <p:nvSpPr>
            <p:cNvPr id="28" name="TextBox 27"/>
            <p:cNvSpPr txBox="1"/>
            <p:nvPr/>
          </p:nvSpPr>
          <p:spPr>
            <a:xfrm>
              <a:off x="5924403" y="2008430"/>
              <a:ext cx="2844016" cy="840230"/>
            </a:xfrm>
            <a:prstGeom prst="rect">
              <a:avLst/>
            </a:prstGeom>
            <a:noFill/>
          </p:spPr>
          <p:txBody>
            <a:bodyPr wrap="square" rtlCol="0">
              <a:spAutoFit/>
            </a:bodyPr>
            <a:lstStyle/>
            <a:p>
              <a:pPr algn="ctr">
                <a:lnSpc>
                  <a:spcPct val="90000"/>
                </a:lnSpc>
              </a:pPr>
              <a:r>
                <a:rPr lang="en-US" dirty="0"/>
                <a:t>Net income</a:t>
              </a:r>
            </a:p>
            <a:p>
              <a:pPr algn="ctr">
                <a:lnSpc>
                  <a:spcPct val="90000"/>
                </a:lnSpc>
              </a:pPr>
              <a:r>
                <a:rPr lang="en-US" dirty="0"/>
                <a:t>Average stockholders’ equity</a:t>
              </a:r>
            </a:p>
          </p:txBody>
        </p:sp>
        <p:cxnSp>
          <p:nvCxnSpPr>
            <p:cNvPr id="29" name="Straight Connector 28"/>
            <p:cNvCxnSpPr/>
            <p:nvPr/>
          </p:nvCxnSpPr>
          <p:spPr>
            <a:xfrm>
              <a:off x="5924403" y="2297145"/>
              <a:ext cx="273958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47434" y="3085661"/>
            <a:ext cx="2844016" cy="590931"/>
            <a:chOff x="3482394" y="5015402"/>
            <a:chExt cx="2844016" cy="590931"/>
          </a:xfrm>
        </p:grpSpPr>
        <p:sp>
          <p:nvSpPr>
            <p:cNvPr id="31" name="TextBox 30"/>
            <p:cNvSpPr txBox="1"/>
            <p:nvPr/>
          </p:nvSpPr>
          <p:spPr>
            <a:xfrm>
              <a:off x="3482394" y="5015402"/>
              <a:ext cx="2844016" cy="590931"/>
            </a:xfrm>
            <a:prstGeom prst="rect">
              <a:avLst/>
            </a:prstGeom>
            <a:noFill/>
          </p:spPr>
          <p:txBody>
            <a:bodyPr wrap="square" rtlCol="0">
              <a:spAutoFit/>
            </a:bodyPr>
            <a:lstStyle/>
            <a:p>
              <a:pPr algn="ctr">
                <a:lnSpc>
                  <a:spcPct val="90000"/>
                </a:lnSpc>
              </a:pPr>
              <a:r>
                <a:rPr lang="en-US" dirty="0"/>
                <a:t>$629</a:t>
              </a:r>
            </a:p>
            <a:p>
              <a:pPr algn="ctr">
                <a:lnSpc>
                  <a:spcPct val="90000"/>
                </a:lnSpc>
              </a:pPr>
              <a:r>
                <a:rPr lang="en-US" dirty="0"/>
                <a:t>($3,357 + $4,299)/2</a:t>
              </a:r>
            </a:p>
          </p:txBody>
        </p:sp>
        <p:cxnSp>
          <p:nvCxnSpPr>
            <p:cNvPr id="32" name="Straight Connector 31"/>
            <p:cNvCxnSpPr/>
            <p:nvPr/>
          </p:nvCxnSpPr>
          <p:spPr>
            <a:xfrm>
              <a:off x="4061467" y="5293231"/>
              <a:ext cx="17373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3" name="TextBox 32"/>
          <p:cNvSpPr txBox="1"/>
          <p:nvPr/>
        </p:nvSpPr>
        <p:spPr>
          <a:xfrm>
            <a:off x="6105569" y="3169675"/>
            <a:ext cx="3052860" cy="369332"/>
          </a:xfrm>
          <a:prstGeom prst="rect">
            <a:avLst/>
          </a:prstGeom>
          <a:noFill/>
        </p:spPr>
        <p:txBody>
          <a:bodyPr wrap="square" rtlCol="0">
            <a:spAutoFit/>
          </a:bodyPr>
          <a:lstStyle/>
          <a:p>
            <a:pPr>
              <a:tabLst>
                <a:tab pos="2057400" algn="r"/>
              </a:tabLst>
            </a:pPr>
            <a:r>
              <a:rPr lang="en-US" dirty="0"/>
              <a:t>= 16.4%	    29.7%</a:t>
            </a:r>
          </a:p>
        </p:txBody>
      </p:sp>
    </p:spTree>
    <p:extLst>
      <p:ext uri="{BB962C8B-B14F-4D97-AF65-F5344CB8AC3E}">
        <p14:creationId xmlns:p14="http://schemas.microsoft.com/office/powerpoint/2010/main" val="209432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809845"/>
            <a:ext cx="8229600" cy="1143000"/>
          </a:xfrm>
        </p:spPr>
        <p:txBody>
          <a:bodyPr/>
          <a:lstStyle/>
          <a:p>
            <a:r>
              <a:rPr lang="en-US" dirty="0"/>
              <a:t>Price-Earnings Ratio</a:t>
            </a:r>
          </a:p>
        </p:txBody>
      </p:sp>
      <p:sp>
        <p:nvSpPr>
          <p:cNvPr id="3" name="Content Placeholder 2"/>
          <p:cNvSpPr>
            <a:spLocks noGrp="1"/>
          </p:cNvSpPr>
          <p:nvPr>
            <p:ph idx="1"/>
          </p:nvPr>
        </p:nvSpPr>
        <p:spPr>
          <a:xfrm>
            <a:off x="809150" y="1629078"/>
            <a:ext cx="8229600" cy="5002984"/>
          </a:xfrm>
        </p:spPr>
        <p:txBody>
          <a:bodyPr>
            <a:normAutofit/>
          </a:bodyPr>
          <a:lstStyle/>
          <a:p>
            <a:r>
              <a:rPr lang="en-IN" dirty="0"/>
              <a:t>Compares a company’s share price with its earnings per share</a:t>
            </a:r>
          </a:p>
          <a:p>
            <a:endParaRPr lang="en-IN" dirty="0"/>
          </a:p>
          <a:p>
            <a:endParaRPr lang="en-IN" dirty="0"/>
          </a:p>
          <a:p>
            <a:pPr>
              <a:spcBef>
                <a:spcPts val="2400"/>
              </a:spcBef>
            </a:pPr>
            <a:r>
              <a:rPr lang="en-IN" dirty="0"/>
              <a:t>What does a higher PE Ratio indicate?</a:t>
            </a:r>
            <a:endParaRPr lang="en-IN" sz="1200" dirty="0"/>
          </a:p>
          <a:p>
            <a:pPr lvl="1"/>
            <a:r>
              <a:rPr lang="en-IN" dirty="0"/>
              <a:t>A higher PE Ratio indicates that investors have a higher expectation of earnings growth.</a:t>
            </a:r>
          </a:p>
          <a:p>
            <a:endParaRPr lang="en-IN" dirty="0"/>
          </a:p>
          <a:p>
            <a:endParaRPr lang="en-IN" dirty="0"/>
          </a:p>
          <a:p>
            <a:endParaRPr lang="en-IN" dirty="0"/>
          </a:p>
          <a:p>
            <a:pPr marL="914400" lvl="2" indent="0">
              <a:buNone/>
            </a:pPr>
            <a:endParaRPr lang="en-US" dirty="0"/>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42</a:t>
            </a:fld>
            <a:endParaRPr lang="en-US" dirty="0"/>
          </a:p>
        </p:txBody>
      </p:sp>
      <p:sp>
        <p:nvSpPr>
          <p:cNvPr id="9" name="Content Placeholder 5"/>
          <p:cNvSpPr txBox="1">
            <a:spLocks/>
          </p:cNvSpPr>
          <p:nvPr/>
        </p:nvSpPr>
        <p:spPr>
          <a:xfrm>
            <a:off x="831100" y="388886"/>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Illustration 12–23</a:t>
            </a:r>
          </a:p>
        </p:txBody>
      </p:sp>
      <p:sp>
        <p:nvSpPr>
          <p:cNvPr id="22" name="Rectangle 21"/>
          <p:cNvSpPr/>
          <p:nvPr/>
        </p:nvSpPr>
        <p:spPr>
          <a:xfrm>
            <a:off x="882324" y="2747217"/>
            <a:ext cx="7712099" cy="1232269"/>
          </a:xfrm>
          <a:prstGeom prst="rect">
            <a:avLst/>
          </a:prstGeom>
          <a:solidFill>
            <a:srgbClr val="D4EFFC">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3" name="TextBox 22"/>
          <p:cNvSpPr txBox="1"/>
          <p:nvPr/>
        </p:nvSpPr>
        <p:spPr>
          <a:xfrm>
            <a:off x="995095" y="2911305"/>
            <a:ext cx="7777218" cy="348813"/>
          </a:xfrm>
          <a:prstGeom prst="rect">
            <a:avLst/>
          </a:prstGeom>
          <a:noFill/>
        </p:spPr>
        <p:txBody>
          <a:bodyPr wrap="square" rtlCol="0">
            <a:spAutoFit/>
          </a:bodyPr>
          <a:lstStyle/>
          <a:p>
            <a:pPr indent="403225">
              <a:lnSpc>
                <a:spcPct val="80000"/>
              </a:lnSpc>
              <a:tabLst>
                <a:tab pos="5311775" algn="r"/>
                <a:tab pos="7086600" algn="r"/>
              </a:tabLst>
            </a:pPr>
            <a:r>
              <a:rPr lang="en-US" sz="2000" b="1" dirty="0"/>
              <a:t>Price-Earnings Ratio                                VF	                                    Nike</a:t>
            </a:r>
          </a:p>
        </p:txBody>
      </p:sp>
      <p:cxnSp>
        <p:nvCxnSpPr>
          <p:cNvPr id="24" name="Straight Connector 23"/>
          <p:cNvCxnSpPr/>
          <p:nvPr/>
        </p:nvCxnSpPr>
        <p:spPr>
          <a:xfrm>
            <a:off x="4707467" y="3222000"/>
            <a:ext cx="1871705" cy="223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7670800" y="3222000"/>
            <a:ext cx="6096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187635" y="3222000"/>
            <a:ext cx="25475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7" name="Group 26"/>
          <p:cNvGrpSpPr/>
          <p:nvPr/>
        </p:nvGrpSpPr>
        <p:grpSpPr>
          <a:xfrm>
            <a:off x="1061664" y="3278851"/>
            <a:ext cx="2844016" cy="590931"/>
            <a:chOff x="5924403" y="2008430"/>
            <a:chExt cx="2844016" cy="590931"/>
          </a:xfrm>
        </p:grpSpPr>
        <p:sp>
          <p:nvSpPr>
            <p:cNvPr id="28" name="TextBox 27"/>
            <p:cNvSpPr txBox="1"/>
            <p:nvPr/>
          </p:nvSpPr>
          <p:spPr>
            <a:xfrm>
              <a:off x="5924403" y="2008430"/>
              <a:ext cx="2844016" cy="590931"/>
            </a:xfrm>
            <a:prstGeom prst="rect">
              <a:avLst/>
            </a:prstGeom>
            <a:noFill/>
          </p:spPr>
          <p:txBody>
            <a:bodyPr wrap="square" rtlCol="0">
              <a:spAutoFit/>
            </a:bodyPr>
            <a:lstStyle/>
            <a:p>
              <a:pPr algn="ctr">
                <a:lnSpc>
                  <a:spcPct val="90000"/>
                </a:lnSpc>
              </a:pPr>
              <a:r>
                <a:rPr lang="en-US" dirty="0"/>
                <a:t>Stock price</a:t>
              </a:r>
            </a:p>
            <a:p>
              <a:pPr algn="ctr">
                <a:lnSpc>
                  <a:spcPct val="90000"/>
                </a:lnSpc>
              </a:pPr>
              <a:r>
                <a:rPr lang="en-US" dirty="0"/>
                <a:t>Earnings per share</a:t>
              </a:r>
            </a:p>
          </p:txBody>
        </p:sp>
        <p:cxnSp>
          <p:nvCxnSpPr>
            <p:cNvPr id="29" name="Straight Connector 28"/>
            <p:cNvCxnSpPr/>
            <p:nvPr/>
          </p:nvCxnSpPr>
          <p:spPr>
            <a:xfrm>
              <a:off x="6455454" y="2285994"/>
              <a:ext cx="17373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735156" y="3289737"/>
            <a:ext cx="2844016" cy="590931"/>
            <a:chOff x="3482394" y="5015402"/>
            <a:chExt cx="2844016" cy="590931"/>
          </a:xfrm>
        </p:grpSpPr>
        <p:sp>
          <p:nvSpPr>
            <p:cNvPr id="31" name="TextBox 30"/>
            <p:cNvSpPr txBox="1"/>
            <p:nvPr/>
          </p:nvSpPr>
          <p:spPr>
            <a:xfrm>
              <a:off x="3482394" y="5015402"/>
              <a:ext cx="2844016" cy="590931"/>
            </a:xfrm>
            <a:prstGeom prst="rect">
              <a:avLst/>
            </a:prstGeom>
            <a:noFill/>
          </p:spPr>
          <p:txBody>
            <a:bodyPr wrap="square" rtlCol="0">
              <a:spAutoFit/>
            </a:bodyPr>
            <a:lstStyle/>
            <a:p>
              <a:pPr algn="ctr">
                <a:lnSpc>
                  <a:spcPct val="90000"/>
                </a:lnSpc>
              </a:pPr>
              <a:r>
                <a:rPr lang="en-US" dirty="0"/>
                <a:t>$54.08</a:t>
              </a:r>
            </a:p>
            <a:p>
              <a:pPr algn="ctr">
                <a:lnSpc>
                  <a:spcPct val="90000"/>
                </a:lnSpc>
              </a:pPr>
              <a:r>
                <a:rPr lang="en-US" dirty="0"/>
                <a:t>$1.59</a:t>
              </a:r>
            </a:p>
          </p:txBody>
        </p:sp>
        <p:cxnSp>
          <p:nvCxnSpPr>
            <p:cNvPr id="32" name="Straight Connector 31"/>
            <p:cNvCxnSpPr/>
            <p:nvPr/>
          </p:nvCxnSpPr>
          <p:spPr>
            <a:xfrm>
              <a:off x="4454705" y="5304382"/>
              <a:ext cx="8636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3" name="TextBox 32"/>
          <p:cNvSpPr txBox="1"/>
          <p:nvPr/>
        </p:nvSpPr>
        <p:spPr>
          <a:xfrm>
            <a:off x="5571067" y="3373751"/>
            <a:ext cx="3379136" cy="369332"/>
          </a:xfrm>
          <a:prstGeom prst="rect">
            <a:avLst/>
          </a:prstGeom>
          <a:noFill/>
        </p:spPr>
        <p:txBody>
          <a:bodyPr wrap="square" rtlCol="0">
            <a:spAutoFit/>
          </a:bodyPr>
          <a:lstStyle/>
          <a:p>
            <a:pPr>
              <a:tabLst>
                <a:tab pos="2286000" algn="r"/>
              </a:tabLst>
            </a:pPr>
            <a:r>
              <a:rPr lang="en-US" dirty="0"/>
              <a:t>= 34.0	                              60.5</a:t>
            </a:r>
          </a:p>
        </p:txBody>
      </p:sp>
    </p:spTree>
    <p:extLst>
      <p:ext uri="{BB962C8B-B14F-4D97-AF65-F5344CB8AC3E}">
        <p14:creationId xmlns:p14="http://schemas.microsoft.com/office/powerpoint/2010/main" val="221163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4525963"/>
          </a:xfrm>
        </p:spPr>
        <p:txBody>
          <a:bodyPr/>
          <a:lstStyle/>
          <a:p>
            <a:pPr marL="0" indent="0">
              <a:buNone/>
            </a:pPr>
            <a:r>
              <a:rPr lang="en-US" dirty="0"/>
              <a:t>Profitability ratios measure the earnings or operating effectiveness of a company over a period of time, such as a year. </a:t>
            </a:r>
          </a:p>
          <a:p>
            <a:pPr marL="0" indent="0">
              <a:buNone/>
            </a:pPr>
            <a:r>
              <a:rPr lang="en-US" dirty="0"/>
              <a:t>Investors view profitability as the number one measure of company success.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12-</a:t>
            </a:r>
            <a:fld id="{8A048DD7-39B4-434B-ACE7-68CA5B147A05}" type="slidenum">
              <a:rPr lang="en-US" smtClean="0"/>
              <a:t>43</a:t>
            </a:fld>
            <a:endParaRPr lang="en-US" dirty="0"/>
          </a:p>
        </p:txBody>
      </p:sp>
    </p:spTree>
    <p:extLst>
      <p:ext uri="{BB962C8B-B14F-4D97-AF65-F5344CB8AC3E}">
        <p14:creationId xmlns:p14="http://schemas.microsoft.com/office/powerpoint/2010/main" val="3127692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188720"/>
            <a:ext cx="7589520" cy="4432716"/>
          </a:xfrm>
        </p:spPr>
        <p:txBody>
          <a:bodyPr>
            <a:normAutofit/>
          </a:bodyPr>
          <a:lstStyle/>
          <a:p>
            <a:pPr marL="0" indent="0">
              <a:buNone/>
            </a:pPr>
            <a:r>
              <a:rPr lang="en-US" sz="3000" dirty="0"/>
              <a:t>The Sports Zone reports net income of $50,000, net sales of $500,000, and average total assets of $400,000. What is their asset turnover? </a:t>
            </a:r>
          </a:p>
          <a:p>
            <a:pPr>
              <a:buAutoNum type="alphaLcPeriod"/>
            </a:pPr>
            <a:r>
              <a:rPr lang="en-US" sz="3000" dirty="0"/>
              <a:t>10%</a:t>
            </a:r>
          </a:p>
          <a:p>
            <a:pPr>
              <a:buAutoNum type="alphaLcPeriod"/>
            </a:pPr>
            <a:r>
              <a:rPr lang="en-US" sz="3000" dirty="0"/>
              <a:t>10 times</a:t>
            </a:r>
          </a:p>
          <a:p>
            <a:pPr>
              <a:buAutoNum type="alphaLcPeriod" startAt="3"/>
            </a:pPr>
            <a:r>
              <a:rPr lang="en-US" sz="3000" dirty="0"/>
              <a:t>1.25 times</a:t>
            </a:r>
          </a:p>
          <a:p>
            <a:pPr>
              <a:buAutoNum type="alphaLcPeriod" startAt="3"/>
            </a:pPr>
            <a:r>
              <a:rPr lang="en-US" sz="3000" dirty="0"/>
              <a:t>0.8 times</a:t>
            </a:r>
          </a:p>
        </p:txBody>
      </p:sp>
      <p:sp>
        <p:nvSpPr>
          <p:cNvPr id="4" name="Title 3"/>
          <p:cNvSpPr>
            <a:spLocks noGrp="1"/>
          </p:cNvSpPr>
          <p:nvPr>
            <p:ph type="title"/>
          </p:nvPr>
        </p:nvSpPr>
        <p:spPr>
          <a:xfrm>
            <a:off x="936943" y="392391"/>
            <a:ext cx="7922577" cy="799257"/>
          </a:xfrm>
        </p:spPr>
        <p:txBody>
          <a:bodyPr/>
          <a:lstStyle/>
          <a:p>
            <a:r>
              <a:rPr lang="en-US" dirty="0"/>
              <a:t>Concept Check 12–6</a:t>
            </a:r>
          </a:p>
        </p:txBody>
      </p:sp>
      <p:sp>
        <p:nvSpPr>
          <p:cNvPr id="6" name="Oval 5"/>
          <p:cNvSpPr/>
          <p:nvPr/>
        </p:nvSpPr>
        <p:spPr bwMode="auto">
          <a:xfrm>
            <a:off x="827991" y="3753933"/>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60510" y="5004079"/>
            <a:ext cx="7589520" cy="1277273"/>
          </a:xfrm>
          <a:prstGeom prst="rect">
            <a:avLst/>
          </a:prstGeom>
          <a:solidFill>
            <a:srgbClr val="FFFFD1"/>
          </a:solidFill>
          <a:ln w="6350">
            <a:solidFill>
              <a:schemeClr val="tx1"/>
            </a:solidFill>
          </a:ln>
        </p:spPr>
        <p:txBody>
          <a:bodyPr wrap="square" rtlCol="0">
            <a:spAutoFit/>
          </a:bodyPr>
          <a:lstStyle/>
          <a:p>
            <a:r>
              <a:rPr lang="en-US" sz="2400" dirty="0"/>
              <a:t>The asset turnover ratio is computed as net sales divided by average total assets:</a:t>
            </a:r>
          </a:p>
          <a:p>
            <a:pPr algn="ctr">
              <a:spcBef>
                <a:spcPts val="600"/>
              </a:spcBef>
            </a:pPr>
            <a:r>
              <a:rPr lang="en-US" sz="2400" dirty="0"/>
              <a:t>$500,000 / $400,000 = 1.25 times</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12-</a:t>
            </a:r>
            <a:fld id="{8A048DD7-39B4-434B-ACE7-68CA5B147A05}" type="slidenum">
              <a:rPr lang="en-US" smtClean="0"/>
              <a:t>44</a:t>
            </a:fld>
            <a:endParaRPr lang="en-US" dirty="0"/>
          </a:p>
        </p:txBody>
      </p:sp>
    </p:spTree>
    <p:extLst>
      <p:ext uri="{BB962C8B-B14F-4D97-AF65-F5344CB8AC3E}">
        <p14:creationId xmlns:p14="http://schemas.microsoft.com/office/powerpoint/2010/main" val="5794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188720"/>
            <a:ext cx="7589520" cy="4432716"/>
          </a:xfrm>
        </p:spPr>
        <p:txBody>
          <a:bodyPr>
            <a:normAutofit/>
          </a:bodyPr>
          <a:lstStyle/>
          <a:p>
            <a:pPr marL="0" indent="0">
              <a:buNone/>
            </a:pPr>
            <a:r>
              <a:rPr lang="en-US" sz="3000" dirty="0"/>
              <a:t>The Sports Zone reports net income of $50,000, net sales of $500,000, and average total assets of $400,000. What is their profit margin? </a:t>
            </a:r>
          </a:p>
          <a:p>
            <a:pPr>
              <a:buAutoNum type="alphaLcPeriod"/>
            </a:pPr>
            <a:r>
              <a:rPr lang="en-US" sz="3000" dirty="0"/>
              <a:t>10%</a:t>
            </a:r>
          </a:p>
          <a:p>
            <a:pPr>
              <a:buAutoNum type="alphaLcPeriod"/>
            </a:pPr>
            <a:r>
              <a:rPr lang="en-US" sz="3000" dirty="0"/>
              <a:t>80%</a:t>
            </a:r>
          </a:p>
          <a:p>
            <a:pPr>
              <a:buAutoNum type="alphaLcPeriod" startAt="3"/>
            </a:pPr>
            <a:r>
              <a:rPr lang="en-US" sz="3000" dirty="0"/>
              <a:t>125% </a:t>
            </a:r>
          </a:p>
          <a:p>
            <a:pPr>
              <a:buAutoNum type="alphaLcPeriod" startAt="3"/>
            </a:pPr>
            <a:r>
              <a:rPr lang="en-US" sz="3000" dirty="0"/>
              <a:t>25%</a:t>
            </a:r>
          </a:p>
        </p:txBody>
      </p:sp>
      <p:sp>
        <p:nvSpPr>
          <p:cNvPr id="4" name="Title 3"/>
          <p:cNvSpPr>
            <a:spLocks noGrp="1"/>
          </p:cNvSpPr>
          <p:nvPr>
            <p:ph type="title"/>
          </p:nvPr>
        </p:nvSpPr>
        <p:spPr>
          <a:xfrm>
            <a:off x="936943" y="359823"/>
            <a:ext cx="7922577" cy="799257"/>
          </a:xfrm>
        </p:spPr>
        <p:txBody>
          <a:bodyPr/>
          <a:lstStyle/>
          <a:p>
            <a:r>
              <a:rPr lang="en-US" dirty="0"/>
              <a:t>Concept Check 12–7</a:t>
            </a:r>
          </a:p>
        </p:txBody>
      </p:sp>
      <p:sp>
        <p:nvSpPr>
          <p:cNvPr id="6" name="Oval 5"/>
          <p:cNvSpPr/>
          <p:nvPr/>
        </p:nvSpPr>
        <p:spPr bwMode="auto">
          <a:xfrm>
            <a:off x="827991" y="2652889"/>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07377" y="5039623"/>
            <a:ext cx="7589520" cy="1200329"/>
          </a:xfrm>
          <a:prstGeom prst="rect">
            <a:avLst/>
          </a:prstGeom>
          <a:solidFill>
            <a:srgbClr val="FFFFD1"/>
          </a:solidFill>
          <a:ln w="6350">
            <a:solidFill>
              <a:schemeClr val="tx1"/>
            </a:solidFill>
          </a:ln>
        </p:spPr>
        <p:txBody>
          <a:bodyPr wrap="square" rtlCol="0">
            <a:spAutoFit/>
          </a:bodyPr>
          <a:lstStyle/>
          <a:p>
            <a:r>
              <a:rPr lang="en-US" sz="2400" dirty="0"/>
              <a:t>The profit margin is computed as net income divided by net sales:</a:t>
            </a:r>
          </a:p>
          <a:p>
            <a:pPr algn="ctr"/>
            <a:r>
              <a:rPr lang="en-US" sz="2400" dirty="0"/>
              <a:t>$50,000 /  $500,000 = 10%</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12-</a:t>
            </a:r>
            <a:fld id="{8A048DD7-39B4-434B-ACE7-68CA5B147A05}" type="slidenum">
              <a:rPr lang="en-US" smtClean="0"/>
              <a:t>45</a:t>
            </a:fld>
            <a:endParaRPr lang="en-US" dirty="0"/>
          </a:p>
        </p:txBody>
      </p:sp>
    </p:spTree>
    <p:extLst>
      <p:ext uri="{BB962C8B-B14F-4D97-AF65-F5344CB8AC3E}">
        <p14:creationId xmlns:p14="http://schemas.microsoft.com/office/powerpoint/2010/main" val="24822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188720"/>
            <a:ext cx="7589520" cy="4432716"/>
          </a:xfrm>
        </p:spPr>
        <p:txBody>
          <a:bodyPr>
            <a:normAutofit/>
          </a:bodyPr>
          <a:lstStyle/>
          <a:p>
            <a:pPr marL="0" indent="0">
              <a:buNone/>
            </a:pPr>
            <a:r>
              <a:rPr lang="en-US" sz="2800" dirty="0"/>
              <a:t>The Sports Zone reports net income of $50,000, sales of $500,000, and average assets of $400,000. What is their return on assets? </a:t>
            </a:r>
          </a:p>
          <a:p>
            <a:pPr>
              <a:buAutoNum type="alphaLcPeriod"/>
            </a:pPr>
            <a:r>
              <a:rPr lang="en-US" sz="2800" dirty="0"/>
              <a:t>10%</a:t>
            </a:r>
          </a:p>
          <a:p>
            <a:pPr>
              <a:buAutoNum type="alphaLcPeriod"/>
            </a:pPr>
            <a:r>
              <a:rPr lang="en-US" sz="2800" dirty="0"/>
              <a:t>80%</a:t>
            </a:r>
          </a:p>
          <a:p>
            <a:pPr>
              <a:buAutoNum type="alphaLcPeriod" startAt="3"/>
            </a:pPr>
            <a:r>
              <a:rPr lang="en-US" sz="2800" dirty="0"/>
              <a:t>12.5% </a:t>
            </a:r>
          </a:p>
          <a:p>
            <a:pPr>
              <a:buAutoNum type="alphaLcPeriod" startAt="3"/>
            </a:pPr>
            <a:r>
              <a:rPr lang="en-US" sz="2800" dirty="0"/>
              <a:t>25%</a:t>
            </a:r>
          </a:p>
        </p:txBody>
      </p:sp>
      <p:sp>
        <p:nvSpPr>
          <p:cNvPr id="4" name="Title 3"/>
          <p:cNvSpPr>
            <a:spLocks noGrp="1"/>
          </p:cNvSpPr>
          <p:nvPr>
            <p:ph type="title"/>
          </p:nvPr>
        </p:nvSpPr>
        <p:spPr>
          <a:xfrm>
            <a:off x="936943" y="359823"/>
            <a:ext cx="7922577" cy="799257"/>
          </a:xfrm>
        </p:spPr>
        <p:txBody>
          <a:bodyPr/>
          <a:lstStyle/>
          <a:p>
            <a:r>
              <a:rPr lang="en-US" dirty="0"/>
              <a:t>Concept Check 12–8</a:t>
            </a:r>
          </a:p>
        </p:txBody>
      </p:sp>
      <p:sp>
        <p:nvSpPr>
          <p:cNvPr id="6" name="Oval 5"/>
          <p:cNvSpPr/>
          <p:nvPr/>
        </p:nvSpPr>
        <p:spPr bwMode="auto">
          <a:xfrm>
            <a:off x="866863" y="3539275"/>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60510" y="5001151"/>
            <a:ext cx="7589520" cy="1277273"/>
          </a:xfrm>
          <a:prstGeom prst="rect">
            <a:avLst/>
          </a:prstGeom>
          <a:solidFill>
            <a:srgbClr val="FFFFD1"/>
          </a:solidFill>
          <a:ln w="6350">
            <a:solidFill>
              <a:schemeClr val="tx1"/>
            </a:solidFill>
          </a:ln>
        </p:spPr>
        <p:txBody>
          <a:bodyPr wrap="square" rtlCol="0">
            <a:spAutoFit/>
          </a:bodyPr>
          <a:lstStyle/>
          <a:p>
            <a:r>
              <a:rPr lang="en-US" sz="2400" dirty="0"/>
              <a:t>The return on assets is computed by dividing net income by average total assets:</a:t>
            </a:r>
          </a:p>
          <a:p>
            <a:pPr algn="ctr">
              <a:spcBef>
                <a:spcPts val="600"/>
              </a:spcBef>
            </a:pPr>
            <a:r>
              <a:rPr lang="en-US" sz="2400" dirty="0"/>
              <a:t>$50,000 / $400,000 = 12.5%</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12-</a:t>
            </a:r>
            <a:fld id="{8A048DD7-39B4-434B-ACE7-68CA5B147A05}" type="slidenum">
              <a:rPr lang="en-US" smtClean="0"/>
              <a:t>46</a:t>
            </a:fld>
            <a:endParaRPr lang="en-US" dirty="0"/>
          </a:p>
        </p:txBody>
      </p:sp>
    </p:spTree>
    <p:extLst>
      <p:ext uri="{BB962C8B-B14F-4D97-AF65-F5344CB8AC3E}">
        <p14:creationId xmlns:p14="http://schemas.microsoft.com/office/powerpoint/2010/main" val="347147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EARNINGS PERSISTENCE AND EARNINGS QUALITY</a:t>
            </a:r>
          </a:p>
        </p:txBody>
      </p:sp>
      <p:sp>
        <p:nvSpPr>
          <p:cNvPr id="4" name="Title 3"/>
          <p:cNvSpPr>
            <a:spLocks noGrp="1"/>
          </p:cNvSpPr>
          <p:nvPr>
            <p:ph type="title"/>
          </p:nvPr>
        </p:nvSpPr>
        <p:spPr/>
        <p:txBody>
          <a:bodyPr/>
          <a:lstStyle/>
          <a:p>
            <a:r>
              <a:rPr lang="en-US" dirty="0"/>
              <a:t>PART C</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47</a:t>
            </a:fld>
            <a:endParaRPr lang="en-US" dirty="0"/>
          </a:p>
        </p:txBody>
      </p:sp>
    </p:spTree>
    <p:extLst>
      <p:ext uri="{BB962C8B-B14F-4D97-AF65-F5344CB8AC3E}">
        <p14:creationId xmlns:p14="http://schemas.microsoft.com/office/powerpoint/2010/main" val="5723556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368425" indent="-1314450"/>
            <a:r>
              <a:rPr lang="en-US" b="1" dirty="0">
                <a:solidFill>
                  <a:srgbClr val="A5062D"/>
                </a:solidFill>
              </a:rPr>
              <a:t>LO12–5</a:t>
            </a:r>
            <a:r>
              <a:rPr lang="en-US" dirty="0"/>
              <a:t>	Distinguish persistent earnings from one-time items.</a:t>
            </a:r>
          </a:p>
        </p:txBody>
      </p:sp>
      <p:sp>
        <p:nvSpPr>
          <p:cNvPr id="4" name="Title 3"/>
          <p:cNvSpPr>
            <a:spLocks noGrp="1"/>
          </p:cNvSpPr>
          <p:nvPr>
            <p:ph type="title"/>
          </p:nvPr>
        </p:nvSpPr>
        <p:spPr/>
        <p:txBody>
          <a:bodyPr/>
          <a:lstStyle/>
          <a:p>
            <a:r>
              <a:rPr lang="en-US" dirty="0"/>
              <a:t>Learning Objective 5 </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48</a:t>
            </a:fld>
            <a:endParaRPr lang="en-US" dirty="0"/>
          </a:p>
        </p:txBody>
      </p:sp>
    </p:spTree>
    <p:extLst>
      <p:ext uri="{BB962C8B-B14F-4D97-AF65-F5344CB8AC3E}">
        <p14:creationId xmlns:p14="http://schemas.microsoft.com/office/powerpoint/2010/main" val="1061958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58" y="428844"/>
            <a:ext cx="8461828" cy="1264155"/>
          </a:xfrm>
        </p:spPr>
        <p:txBody>
          <a:bodyPr/>
          <a:lstStyle/>
          <a:p>
            <a:r>
              <a:rPr lang="en-US" dirty="0"/>
              <a:t>Earnings Persistence and One-Time Income Items</a:t>
            </a:r>
          </a:p>
        </p:txBody>
      </p:sp>
      <p:sp>
        <p:nvSpPr>
          <p:cNvPr id="16" name="Oval 5"/>
          <p:cNvSpPr>
            <a:spLocks noChangeArrowheads="1"/>
          </p:cNvSpPr>
          <p:nvPr/>
        </p:nvSpPr>
        <p:spPr bwMode="auto">
          <a:xfrm>
            <a:off x="1371600" y="1693000"/>
            <a:ext cx="2743200" cy="1168539"/>
          </a:xfrm>
          <a:prstGeom prst="ellipse">
            <a:avLst/>
          </a:prstGeom>
          <a:solidFill>
            <a:schemeClr val="tx2"/>
          </a:solidFill>
          <a:ln w="9525" algn="ctr">
            <a:solidFill>
              <a:srgbClr val="FFCC66"/>
            </a:solidFill>
            <a:round/>
            <a:headEnd/>
            <a:tailEnd/>
          </a:ln>
          <a:effectLst/>
        </p:spPr>
        <p:txBody>
          <a:bodyPr anchor="ctr">
            <a:spAutoFit/>
          </a:bodyPr>
          <a:lstStyle/>
          <a:p>
            <a:pPr algn="ctr">
              <a:spcBef>
                <a:spcPct val="50000"/>
              </a:spcBef>
              <a:defRPr/>
            </a:pPr>
            <a:r>
              <a:rPr lang="en-US" sz="2400" b="1" dirty="0">
                <a:solidFill>
                  <a:schemeClr val="bg1"/>
                </a:solidFill>
                <a:latin typeface="+mj-lt"/>
              </a:rPr>
              <a:t>Earnings Persistence</a:t>
            </a:r>
            <a:endParaRPr lang="en-US" sz="2400" dirty="0">
              <a:solidFill>
                <a:schemeClr val="bg1"/>
              </a:solidFill>
              <a:latin typeface="+mj-lt"/>
            </a:endParaRPr>
          </a:p>
        </p:txBody>
      </p:sp>
      <p:sp>
        <p:nvSpPr>
          <p:cNvPr id="17" name="Line 7"/>
          <p:cNvSpPr>
            <a:spLocks noChangeShapeType="1"/>
          </p:cNvSpPr>
          <p:nvPr/>
        </p:nvSpPr>
        <p:spPr bwMode="auto">
          <a:xfrm>
            <a:off x="2743200" y="2819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dirty="0"/>
          </a:p>
        </p:txBody>
      </p:sp>
      <p:sp>
        <p:nvSpPr>
          <p:cNvPr id="18" name="AutoShape 8"/>
          <p:cNvSpPr>
            <a:spLocks noChangeArrowheads="1"/>
          </p:cNvSpPr>
          <p:nvPr/>
        </p:nvSpPr>
        <p:spPr bwMode="auto">
          <a:xfrm>
            <a:off x="1066800" y="3124200"/>
            <a:ext cx="3352800" cy="1524000"/>
          </a:xfrm>
          <a:prstGeom prst="roundRect">
            <a:avLst>
              <a:gd name="adj" fmla="val 16667"/>
            </a:avLst>
          </a:prstGeom>
          <a:solidFill>
            <a:schemeClr val="tx2">
              <a:lumMod val="60000"/>
              <a:lumOff val="40000"/>
            </a:schemeClr>
          </a:solidFill>
          <a:ln w="9525" algn="ctr">
            <a:solidFill>
              <a:srgbClr val="FFCC66"/>
            </a:solidFill>
            <a:round/>
            <a:headEnd/>
            <a:tailEnd/>
          </a:ln>
          <a:effectLst/>
        </p:spPr>
        <p:txBody>
          <a:bodyPr anchor="ctr"/>
          <a:lstStyle/>
          <a:p>
            <a:pPr algn="ctr">
              <a:defRPr/>
            </a:pPr>
            <a:r>
              <a:rPr lang="en-US" sz="2400" dirty="0">
                <a:solidFill>
                  <a:schemeClr val="bg1"/>
                </a:solidFill>
                <a:latin typeface="+mj-lt"/>
              </a:rPr>
              <a:t>Current earnings that will continue or persist into future years</a:t>
            </a:r>
          </a:p>
        </p:txBody>
      </p:sp>
      <p:sp>
        <p:nvSpPr>
          <p:cNvPr id="19" name="Oval 10"/>
          <p:cNvSpPr>
            <a:spLocks noChangeArrowheads="1"/>
          </p:cNvSpPr>
          <p:nvPr/>
        </p:nvSpPr>
        <p:spPr bwMode="auto">
          <a:xfrm>
            <a:off x="4953000" y="1692999"/>
            <a:ext cx="3125787" cy="1168539"/>
          </a:xfrm>
          <a:prstGeom prst="ellipse">
            <a:avLst/>
          </a:prstGeom>
          <a:solidFill>
            <a:schemeClr val="tx2"/>
          </a:solidFill>
          <a:ln w="9525" algn="ctr">
            <a:solidFill>
              <a:srgbClr val="FFCC66"/>
            </a:solidFill>
            <a:round/>
            <a:headEnd/>
            <a:tailEnd/>
          </a:ln>
          <a:effectLst/>
        </p:spPr>
        <p:txBody>
          <a:bodyPr wrap="square" anchor="ctr">
            <a:spAutoFit/>
          </a:bodyPr>
          <a:lstStyle/>
          <a:p>
            <a:pPr algn="ctr">
              <a:spcBef>
                <a:spcPct val="50000"/>
              </a:spcBef>
              <a:defRPr/>
            </a:pPr>
            <a:r>
              <a:rPr lang="en-US" sz="2400" b="1" dirty="0">
                <a:solidFill>
                  <a:schemeClr val="bg1"/>
                </a:solidFill>
                <a:latin typeface="+mj-lt"/>
              </a:rPr>
              <a:t>One-Time Income Items</a:t>
            </a:r>
          </a:p>
        </p:txBody>
      </p:sp>
      <p:sp>
        <p:nvSpPr>
          <p:cNvPr id="20" name="Line 11"/>
          <p:cNvSpPr>
            <a:spLocks noChangeShapeType="1"/>
          </p:cNvSpPr>
          <p:nvPr/>
        </p:nvSpPr>
        <p:spPr bwMode="auto">
          <a:xfrm>
            <a:off x="6477000" y="2819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dirty="0"/>
          </a:p>
        </p:txBody>
      </p:sp>
      <p:sp>
        <p:nvSpPr>
          <p:cNvPr id="21" name="AutoShape 12"/>
          <p:cNvSpPr>
            <a:spLocks noChangeArrowheads="1"/>
          </p:cNvSpPr>
          <p:nvPr/>
        </p:nvSpPr>
        <p:spPr bwMode="auto">
          <a:xfrm>
            <a:off x="4724400" y="3124200"/>
            <a:ext cx="3505200" cy="1524000"/>
          </a:xfrm>
          <a:prstGeom prst="roundRect">
            <a:avLst>
              <a:gd name="adj" fmla="val 16667"/>
            </a:avLst>
          </a:prstGeom>
          <a:solidFill>
            <a:schemeClr val="tx2">
              <a:lumMod val="60000"/>
              <a:lumOff val="40000"/>
            </a:schemeClr>
          </a:solidFill>
          <a:ln w="9525" algn="ctr">
            <a:solidFill>
              <a:srgbClr val="FFCC66"/>
            </a:solidFill>
            <a:round/>
            <a:headEnd/>
            <a:tailEnd/>
          </a:ln>
          <a:effectLst/>
        </p:spPr>
        <p:txBody>
          <a:bodyPr anchor="ctr"/>
          <a:lstStyle/>
          <a:p>
            <a:pPr algn="ctr">
              <a:defRPr/>
            </a:pPr>
            <a:r>
              <a:rPr lang="en-US" sz="2400" dirty="0">
                <a:solidFill>
                  <a:schemeClr val="bg1"/>
                </a:solidFill>
                <a:latin typeface="+mj-lt"/>
              </a:rPr>
              <a:t>Certain items are part of net income in the current year but are not expected to persist</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12-</a:t>
            </a:r>
            <a:fld id="{8A048DD7-39B4-434B-ACE7-68CA5B147A05}" type="slidenum">
              <a:rPr lang="en-US" smtClean="0"/>
              <a:t>49</a:t>
            </a:fld>
            <a:endParaRPr lang="en-US" dirty="0"/>
          </a:p>
        </p:txBody>
      </p:sp>
    </p:spTree>
    <p:extLst>
      <p:ext uri="{BB962C8B-B14F-4D97-AF65-F5344CB8AC3E}">
        <p14:creationId xmlns:p14="http://schemas.microsoft.com/office/powerpoint/2010/main" val="311793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Analysis</a:t>
            </a:r>
          </a:p>
        </p:txBody>
      </p:sp>
      <p:sp>
        <p:nvSpPr>
          <p:cNvPr id="3" name="Content Placeholder 2"/>
          <p:cNvSpPr>
            <a:spLocks noGrp="1"/>
          </p:cNvSpPr>
          <p:nvPr>
            <p:ph idx="1"/>
          </p:nvPr>
        </p:nvSpPr>
        <p:spPr>
          <a:xfrm>
            <a:off x="809150" y="1291786"/>
            <a:ext cx="7627279" cy="4525963"/>
          </a:xfrm>
        </p:spPr>
        <p:txBody>
          <a:bodyPr/>
          <a:lstStyle/>
          <a:p>
            <a:r>
              <a:rPr lang="en-IN" dirty="0"/>
              <a:t>Expressing each item in a financial statement as </a:t>
            </a:r>
            <a:r>
              <a:rPr lang="en-IN" b="1" dirty="0"/>
              <a:t>a percentage of the same base amount measured in the same period</a:t>
            </a:r>
            <a:r>
              <a:rPr lang="en-IN" dirty="0"/>
              <a:t>. </a:t>
            </a:r>
          </a:p>
          <a:p>
            <a:r>
              <a:rPr lang="en-IN" dirty="0"/>
              <a:t>For example:</a:t>
            </a:r>
          </a:p>
          <a:p>
            <a:pPr lvl="1"/>
            <a:r>
              <a:rPr lang="en-IN" b="1" dirty="0"/>
              <a:t>Income statement </a:t>
            </a:r>
            <a:r>
              <a:rPr lang="en-IN" dirty="0"/>
              <a:t>items expressed as a percentage of </a:t>
            </a:r>
            <a:r>
              <a:rPr lang="en-IN" b="1" dirty="0"/>
              <a:t>sales</a:t>
            </a:r>
          </a:p>
          <a:p>
            <a:pPr lvl="1"/>
            <a:r>
              <a:rPr lang="en-US" b="1" dirty="0"/>
              <a:t>Balance sheet </a:t>
            </a:r>
            <a:r>
              <a:rPr lang="en-IN" dirty="0"/>
              <a:t>items expressed as a percentage of </a:t>
            </a:r>
            <a:r>
              <a:rPr lang="en-IN" b="1" dirty="0"/>
              <a:t>total assets</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5</a:t>
            </a:fld>
            <a:endParaRPr lang="en-US" dirty="0"/>
          </a:p>
        </p:txBody>
      </p:sp>
    </p:spTree>
    <p:extLst>
      <p:ext uri="{BB962C8B-B14F-4D97-AF65-F5344CB8AC3E}">
        <p14:creationId xmlns:p14="http://schemas.microsoft.com/office/powerpoint/2010/main" val="23975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Discontinued Operations</a:t>
            </a:r>
          </a:p>
        </p:txBody>
      </p:sp>
      <p:sp>
        <p:nvSpPr>
          <p:cNvPr id="3" name="Content Placeholder 2"/>
          <p:cNvSpPr>
            <a:spLocks noGrp="1"/>
          </p:cNvSpPr>
          <p:nvPr>
            <p:ph idx="1"/>
          </p:nvPr>
        </p:nvSpPr>
        <p:spPr>
          <a:xfrm>
            <a:off x="809150" y="1291785"/>
            <a:ext cx="7955280" cy="4937760"/>
          </a:xfrm>
        </p:spPr>
        <p:txBody>
          <a:bodyPr>
            <a:normAutofit fontScale="92500" lnSpcReduction="10000"/>
          </a:bodyPr>
          <a:lstStyle/>
          <a:p>
            <a:r>
              <a:rPr lang="en-US" dirty="0"/>
              <a:t>Sale or disposal of business or component of business representing </a:t>
            </a:r>
            <a:r>
              <a:rPr lang="en-US" i="1" dirty="0"/>
              <a:t>strategic shift </a:t>
            </a:r>
            <a:r>
              <a:rPr lang="en-US" dirty="0"/>
              <a:t>that has a </a:t>
            </a:r>
            <a:r>
              <a:rPr lang="en-US" i="1" dirty="0"/>
              <a:t>major effect </a:t>
            </a:r>
            <a:r>
              <a:rPr lang="en-US" dirty="0"/>
              <a:t>on an organization’s operations and financial results</a:t>
            </a:r>
          </a:p>
          <a:p>
            <a:r>
              <a:rPr lang="en-US" dirty="0"/>
              <a:t>Examples:</a:t>
            </a:r>
          </a:p>
          <a:p>
            <a:pPr lvl="1"/>
            <a:r>
              <a:rPr lang="en-US" dirty="0"/>
              <a:t>Major geographical area</a:t>
            </a:r>
          </a:p>
          <a:p>
            <a:pPr lvl="1"/>
            <a:r>
              <a:rPr lang="en-US" dirty="0"/>
              <a:t>Major line of business</a:t>
            </a:r>
          </a:p>
          <a:p>
            <a:pPr lvl="1"/>
            <a:r>
              <a:rPr lang="en-US" dirty="0"/>
              <a:t>Major investment in which company has significant influence</a:t>
            </a:r>
          </a:p>
          <a:p>
            <a:r>
              <a:rPr lang="en-US" dirty="0"/>
              <a:t>Any gains or losses on discontinued operations in the current year are reported separately</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50</a:t>
            </a:fld>
            <a:endParaRPr lang="en-US" dirty="0"/>
          </a:p>
        </p:txBody>
      </p:sp>
    </p:spTree>
    <p:extLst>
      <p:ext uri="{BB962C8B-B14F-4D97-AF65-F5344CB8AC3E}">
        <p14:creationId xmlns:p14="http://schemas.microsoft.com/office/powerpoint/2010/main" val="167926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587569"/>
            <a:ext cx="8229600" cy="1143000"/>
          </a:xfrm>
        </p:spPr>
        <p:txBody>
          <a:bodyPr/>
          <a:lstStyle/>
          <a:p>
            <a:pPr>
              <a:lnSpc>
                <a:spcPct val="90000"/>
              </a:lnSpc>
            </a:pPr>
            <a:r>
              <a:rPr lang="en-US" dirty="0"/>
              <a:t>Presentation of a Discontinued Operation</a:t>
            </a:r>
          </a:p>
        </p:txBody>
      </p:sp>
      <p:sp>
        <p:nvSpPr>
          <p:cNvPr id="6" name="Content Placeholder 5"/>
          <p:cNvSpPr>
            <a:spLocks noGrp="1"/>
          </p:cNvSpPr>
          <p:nvPr>
            <p:ph sz="quarter" idx="13"/>
          </p:nvPr>
        </p:nvSpPr>
        <p:spPr>
          <a:xfrm>
            <a:off x="823495" y="230524"/>
            <a:ext cx="6693061" cy="403234"/>
          </a:xfrm>
        </p:spPr>
        <p:txBody>
          <a:bodyPr/>
          <a:lstStyle/>
          <a:p>
            <a:r>
              <a:rPr lang="en-US" dirty="0"/>
              <a:t>Illustration 12–24</a:t>
            </a:r>
          </a:p>
        </p:txBody>
      </p:sp>
      <p:sp>
        <p:nvSpPr>
          <p:cNvPr id="9" name="Rectangle 8"/>
          <p:cNvSpPr/>
          <p:nvPr/>
        </p:nvSpPr>
        <p:spPr>
          <a:xfrm>
            <a:off x="1168400" y="2553948"/>
            <a:ext cx="7137399" cy="3542051"/>
          </a:xfrm>
          <a:prstGeom prst="rect">
            <a:avLst/>
          </a:prstGeom>
          <a:solidFill>
            <a:srgbClr val="EAE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168400" y="1766375"/>
            <a:ext cx="7137399" cy="787573"/>
          </a:xfrm>
          <a:prstGeom prst="round2SameRect">
            <a:avLst>
              <a:gd name="adj1" fmla="val 28486"/>
              <a:gd name="adj2" fmla="val 0"/>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D5F76"/>
              </a:solidFill>
            </a:endParaRPr>
          </a:p>
        </p:txBody>
      </p:sp>
      <p:sp>
        <p:nvSpPr>
          <p:cNvPr id="11" name="TextBox 10"/>
          <p:cNvSpPr txBox="1"/>
          <p:nvPr/>
        </p:nvSpPr>
        <p:spPr>
          <a:xfrm>
            <a:off x="2178560" y="1722951"/>
            <a:ext cx="5167410" cy="830997"/>
          </a:xfrm>
          <a:prstGeom prst="rect">
            <a:avLst/>
          </a:prstGeom>
          <a:noFill/>
        </p:spPr>
        <p:txBody>
          <a:bodyPr wrap="square" rtlCol="0">
            <a:spAutoFit/>
          </a:bodyPr>
          <a:lstStyle/>
          <a:p>
            <a:pPr algn="ctr"/>
            <a:r>
              <a:rPr lang="en-US" sz="1600" b="1" dirty="0">
                <a:solidFill>
                  <a:schemeClr val="bg1"/>
                </a:solidFill>
              </a:rPr>
              <a:t>FEDERER SPORTS APPAREL</a:t>
            </a:r>
          </a:p>
          <a:p>
            <a:pPr algn="ctr"/>
            <a:r>
              <a:rPr lang="en-US" sz="1600" b="1" dirty="0">
                <a:solidFill>
                  <a:schemeClr val="bg1"/>
                </a:solidFill>
              </a:rPr>
              <a:t>Income Statement</a:t>
            </a:r>
          </a:p>
          <a:p>
            <a:pPr algn="ctr"/>
            <a:r>
              <a:rPr lang="en-US" sz="1600" b="1" dirty="0">
                <a:solidFill>
                  <a:schemeClr val="bg1"/>
                </a:solidFill>
              </a:rPr>
              <a:t>For the year ended December 31, 2024 </a:t>
            </a:r>
          </a:p>
        </p:txBody>
      </p:sp>
      <p:sp>
        <p:nvSpPr>
          <p:cNvPr id="13" name="TextBox 12"/>
          <p:cNvSpPr txBox="1"/>
          <p:nvPr/>
        </p:nvSpPr>
        <p:spPr>
          <a:xfrm>
            <a:off x="1677933" y="2572300"/>
            <a:ext cx="4708293" cy="3231654"/>
          </a:xfrm>
          <a:prstGeom prst="rect">
            <a:avLst/>
          </a:prstGeom>
          <a:noFill/>
        </p:spPr>
        <p:txBody>
          <a:bodyPr wrap="square" rtlCol="0">
            <a:spAutoFit/>
          </a:bodyPr>
          <a:lstStyle/>
          <a:p>
            <a:r>
              <a:rPr lang="en-US" sz="1700" dirty="0"/>
              <a:t>Net sales</a:t>
            </a:r>
          </a:p>
          <a:p>
            <a:r>
              <a:rPr lang="en-US" sz="1700" dirty="0"/>
              <a:t>Cost of goods sold                         </a:t>
            </a:r>
          </a:p>
          <a:p>
            <a:r>
              <a:rPr lang="en-US" sz="1700" dirty="0"/>
              <a:t>   Gross profit</a:t>
            </a:r>
          </a:p>
          <a:p>
            <a:r>
              <a:rPr lang="en-US" sz="1700" dirty="0"/>
              <a:t>Operating expenses</a:t>
            </a:r>
          </a:p>
          <a:p>
            <a:r>
              <a:rPr lang="en-US" sz="1700" dirty="0"/>
              <a:t>Depreciation expense</a:t>
            </a:r>
          </a:p>
          <a:p>
            <a:r>
              <a:rPr lang="en-US" sz="1700" dirty="0"/>
              <a:t>Other revenues and expenses</a:t>
            </a:r>
          </a:p>
          <a:p>
            <a:r>
              <a:rPr lang="en-US" sz="1700" dirty="0"/>
              <a:t>   Income before tax</a:t>
            </a:r>
          </a:p>
          <a:p>
            <a:r>
              <a:rPr lang="en-US" sz="1700" dirty="0"/>
              <a:t>Income tax expense</a:t>
            </a:r>
          </a:p>
          <a:p>
            <a:r>
              <a:rPr lang="en-US" sz="1700" dirty="0"/>
              <a:t>   Income from continuing operations</a:t>
            </a:r>
          </a:p>
          <a:p>
            <a:r>
              <a:rPr lang="en-US" sz="1700" b="1" dirty="0">
                <a:solidFill>
                  <a:srgbClr val="1D5F76"/>
                </a:solidFill>
              </a:rPr>
              <a:t>Discontinued operation:</a:t>
            </a:r>
          </a:p>
          <a:p>
            <a:r>
              <a:rPr lang="en-US" sz="1700" b="1" dirty="0">
                <a:solidFill>
                  <a:srgbClr val="1D5F76"/>
                </a:solidFill>
              </a:rPr>
              <a:t>   Income from tennis shoe segment, net of tax</a:t>
            </a:r>
          </a:p>
          <a:p>
            <a:r>
              <a:rPr lang="en-US" sz="1700" dirty="0"/>
              <a:t>Net income</a:t>
            </a:r>
          </a:p>
        </p:txBody>
      </p:sp>
      <p:sp>
        <p:nvSpPr>
          <p:cNvPr id="4" name="TextBox 3"/>
          <p:cNvSpPr txBox="1"/>
          <p:nvPr/>
        </p:nvSpPr>
        <p:spPr>
          <a:xfrm>
            <a:off x="6103702" y="2556052"/>
            <a:ext cx="1798735" cy="3816430"/>
          </a:xfrm>
          <a:prstGeom prst="rect">
            <a:avLst/>
          </a:prstGeom>
          <a:noFill/>
        </p:spPr>
        <p:txBody>
          <a:bodyPr wrap="square" rtlCol="0">
            <a:spAutoFit/>
          </a:bodyPr>
          <a:lstStyle/>
          <a:p>
            <a:pPr algn="r"/>
            <a:r>
              <a:rPr lang="en-US" sz="1750" dirty="0"/>
              <a:t> $ 15,500,000</a:t>
            </a:r>
          </a:p>
          <a:p>
            <a:pPr algn="r"/>
            <a:r>
              <a:rPr lang="en-US" sz="1750" dirty="0"/>
              <a:t>     7,000,000</a:t>
            </a:r>
          </a:p>
          <a:p>
            <a:pPr algn="r"/>
            <a:r>
              <a:rPr lang="en-US" sz="1750" dirty="0"/>
              <a:t>     8,500,000</a:t>
            </a:r>
          </a:p>
          <a:p>
            <a:pPr algn="r"/>
            <a:r>
              <a:rPr lang="en-US" sz="1750" dirty="0"/>
              <a:t>     1,200,000</a:t>
            </a:r>
          </a:p>
          <a:p>
            <a:pPr algn="r"/>
            <a:r>
              <a:rPr lang="en-US" sz="1750" dirty="0"/>
              <a:t>     1,000,000</a:t>
            </a:r>
          </a:p>
          <a:p>
            <a:pPr algn="r"/>
            <a:r>
              <a:rPr lang="en-US" sz="1750" dirty="0"/>
              <a:t>         300,000</a:t>
            </a:r>
          </a:p>
          <a:p>
            <a:pPr algn="r"/>
            <a:r>
              <a:rPr lang="en-US" sz="1750" dirty="0"/>
              <a:t>      6,000,000</a:t>
            </a:r>
          </a:p>
          <a:p>
            <a:pPr algn="r"/>
            <a:r>
              <a:rPr lang="en-US" sz="1750" dirty="0"/>
              <a:t>      2,000,000</a:t>
            </a:r>
          </a:p>
          <a:p>
            <a:pPr algn="r"/>
            <a:r>
              <a:rPr lang="en-US" sz="1750" dirty="0"/>
              <a:t>      4,000,000</a:t>
            </a:r>
          </a:p>
          <a:p>
            <a:pPr algn="r"/>
            <a:r>
              <a:rPr lang="en-US" sz="1750" dirty="0"/>
              <a:t> </a:t>
            </a:r>
          </a:p>
          <a:p>
            <a:pPr algn="r"/>
            <a:r>
              <a:rPr lang="en-US" sz="1750" b="1" dirty="0">
                <a:solidFill>
                  <a:srgbClr val="1D5F76"/>
                </a:solidFill>
              </a:rPr>
              <a:t>1,000,000</a:t>
            </a:r>
          </a:p>
          <a:p>
            <a:pPr algn="r"/>
            <a:r>
              <a:rPr lang="en-US" sz="1750" dirty="0"/>
              <a:t> $   5,000,000</a:t>
            </a:r>
          </a:p>
          <a:p>
            <a:endParaRPr lang="en-US" sz="1600" dirty="0"/>
          </a:p>
          <a:p>
            <a:endParaRPr lang="en-US" sz="1600" dirty="0"/>
          </a:p>
        </p:txBody>
      </p:sp>
      <p:cxnSp>
        <p:nvCxnSpPr>
          <p:cNvPr id="23" name="Straight Connector 22"/>
          <p:cNvCxnSpPr>
            <a:cxnSpLocks/>
          </p:cNvCxnSpPr>
          <p:nvPr/>
        </p:nvCxnSpPr>
        <p:spPr>
          <a:xfrm>
            <a:off x="6837679" y="4205814"/>
            <a:ext cx="101906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a:cxnSpLocks/>
          </p:cNvCxnSpPr>
          <p:nvPr/>
        </p:nvCxnSpPr>
        <p:spPr>
          <a:xfrm>
            <a:off x="6837679" y="4730571"/>
            <a:ext cx="97097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6789588" y="5552345"/>
            <a:ext cx="106715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6789588" y="5805261"/>
            <a:ext cx="106715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789588" y="5851027"/>
            <a:ext cx="106715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792298" y="3132506"/>
            <a:ext cx="106715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51</a:t>
            </a:fld>
            <a:endParaRPr lang="en-US" dirty="0"/>
          </a:p>
        </p:txBody>
      </p:sp>
    </p:spTree>
    <p:extLst>
      <p:ext uri="{BB962C8B-B14F-4D97-AF65-F5344CB8AC3E}">
        <p14:creationId xmlns:p14="http://schemas.microsoft.com/office/powerpoint/2010/main" val="5916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150" y="1073614"/>
            <a:ext cx="8229600" cy="1143000"/>
          </a:xfrm>
        </p:spPr>
        <p:txBody>
          <a:bodyPr/>
          <a:lstStyle/>
          <a:p>
            <a:r>
              <a:rPr lang="en-US" dirty="0"/>
              <a:t>Other Revenues and Expenses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12-</a:t>
            </a:r>
            <a:fld id="{8A048DD7-39B4-434B-ACE7-68CA5B147A05}" type="slidenum">
              <a:rPr lang="en-US" smtClean="0"/>
              <a:t>52</a:t>
            </a:fld>
            <a:endParaRPr lang="en-US" dirty="0"/>
          </a:p>
        </p:txBody>
      </p:sp>
      <p:sp>
        <p:nvSpPr>
          <p:cNvPr id="6" name="Content Placeholder 5"/>
          <p:cNvSpPr txBox="1">
            <a:spLocks/>
          </p:cNvSpPr>
          <p:nvPr/>
        </p:nvSpPr>
        <p:spPr>
          <a:xfrm>
            <a:off x="863425" y="670380"/>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Illustration 12–25</a:t>
            </a:r>
          </a:p>
        </p:txBody>
      </p:sp>
      <p:sp>
        <p:nvSpPr>
          <p:cNvPr id="7" name="Rounded Rectangle 6"/>
          <p:cNvSpPr/>
          <p:nvPr/>
        </p:nvSpPr>
        <p:spPr>
          <a:xfrm>
            <a:off x="718458" y="2020666"/>
            <a:ext cx="8258745" cy="2831769"/>
          </a:xfrm>
          <a:prstGeom prst="roundRect">
            <a:avLst>
              <a:gd name="adj" fmla="val 0"/>
            </a:avLst>
          </a:prstGeom>
          <a:solidFill>
            <a:srgbClr val="FEFED9">
              <a:alpha val="70000"/>
            </a:srgbClr>
          </a:solidFill>
          <a:ln>
            <a:solidFill>
              <a:srgbClr val="E19B1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Box 2"/>
          <p:cNvSpPr txBox="1"/>
          <p:nvPr/>
        </p:nvSpPr>
        <p:spPr>
          <a:xfrm>
            <a:off x="718458" y="2020666"/>
            <a:ext cx="8212412" cy="400110"/>
          </a:xfrm>
          <a:prstGeom prst="rect">
            <a:avLst/>
          </a:prstGeom>
          <a:noFill/>
        </p:spPr>
        <p:txBody>
          <a:bodyPr wrap="square" rtlCol="0">
            <a:spAutoFit/>
          </a:bodyPr>
          <a:lstStyle/>
          <a:p>
            <a:pPr algn="ctr"/>
            <a:r>
              <a:rPr lang="en-US" sz="2000" b="1" dirty="0"/>
              <a:t>Other Revenues and Expenses</a:t>
            </a:r>
          </a:p>
        </p:txBody>
      </p:sp>
      <p:sp>
        <p:nvSpPr>
          <p:cNvPr id="9" name="TextBox 8"/>
          <p:cNvSpPr txBox="1"/>
          <p:nvPr/>
        </p:nvSpPr>
        <p:spPr>
          <a:xfrm>
            <a:off x="685800" y="2439128"/>
            <a:ext cx="8352950" cy="2439129"/>
          </a:xfrm>
          <a:prstGeom prst="rect">
            <a:avLst/>
          </a:prstGeom>
          <a:noFill/>
        </p:spPr>
        <p:txBody>
          <a:bodyPr wrap="square" rtlCol="0">
            <a:spAutoFit/>
          </a:bodyPr>
          <a:lstStyle/>
          <a:p>
            <a:r>
              <a:rPr lang="en-US" sz="2000" b="1" dirty="0"/>
              <a:t>Examples</a:t>
            </a:r>
          </a:p>
          <a:p>
            <a:pPr marL="342900" indent="-342900">
              <a:spcBef>
                <a:spcPts val="300"/>
              </a:spcBef>
              <a:buAutoNum type="arabicPeriod"/>
            </a:pPr>
            <a:r>
              <a:rPr lang="en-US" sz="2000" dirty="0"/>
              <a:t>Losses due to the write-down of receivables, inventory, or long-term assets.</a:t>
            </a:r>
          </a:p>
          <a:p>
            <a:pPr marL="342900" indent="-342900">
              <a:spcBef>
                <a:spcPts val="300"/>
              </a:spcBef>
              <a:buAutoNum type="arabicPeriod"/>
            </a:pPr>
            <a:r>
              <a:rPr lang="en-US" sz="2000" dirty="0"/>
              <a:t>Gains or losses on the sale of long-term assets.</a:t>
            </a:r>
          </a:p>
          <a:p>
            <a:pPr marL="342900" indent="-342900">
              <a:spcBef>
                <a:spcPts val="300"/>
              </a:spcBef>
              <a:buAutoNum type="arabicPeriod"/>
            </a:pPr>
            <a:r>
              <a:rPr lang="en-US" sz="2000" dirty="0"/>
              <a:t>Losses due to an employee strike.</a:t>
            </a:r>
          </a:p>
          <a:p>
            <a:pPr marL="342900" indent="-342900">
              <a:spcBef>
                <a:spcPts val="300"/>
              </a:spcBef>
              <a:buAutoNum type="arabicPeriod"/>
            </a:pPr>
            <a:r>
              <a:rPr lang="en-US" sz="2000" dirty="0"/>
              <a:t>Losses due to business restructuring.</a:t>
            </a:r>
          </a:p>
          <a:p>
            <a:pPr marL="342900" indent="-342900">
              <a:spcBef>
                <a:spcPts val="300"/>
              </a:spcBef>
              <a:buAutoNum type="arabicPeriod"/>
            </a:pPr>
            <a:r>
              <a:rPr lang="en-US" sz="2000" dirty="0"/>
              <a:t>Uninsured losses from a natural disaster such as a flood, earthquake, or hurricane.</a:t>
            </a:r>
          </a:p>
        </p:txBody>
      </p:sp>
      <p:cxnSp>
        <p:nvCxnSpPr>
          <p:cNvPr id="10" name="Straight Connector 9"/>
          <p:cNvCxnSpPr/>
          <p:nvPr/>
        </p:nvCxnSpPr>
        <p:spPr>
          <a:xfrm>
            <a:off x="760052" y="2389998"/>
            <a:ext cx="81381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267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589520" cy="4432716"/>
          </a:xfrm>
        </p:spPr>
        <p:txBody>
          <a:bodyPr>
            <a:normAutofit/>
          </a:bodyPr>
          <a:lstStyle/>
          <a:p>
            <a:pPr marL="0" indent="0">
              <a:buNone/>
            </a:pPr>
            <a:r>
              <a:rPr lang="en-US" dirty="0"/>
              <a:t>Which of the following items would be reported at the bottom of the income statement, just before net income? </a:t>
            </a:r>
          </a:p>
          <a:p>
            <a:pPr>
              <a:buAutoNum type="alphaLcPeriod"/>
            </a:pPr>
            <a:r>
              <a:rPr lang="en-US" sz="3000" dirty="0"/>
              <a:t>Losses due to the write down of inventory</a:t>
            </a:r>
          </a:p>
          <a:p>
            <a:pPr>
              <a:buAutoNum type="alphaLcPeriod"/>
            </a:pPr>
            <a:r>
              <a:rPr lang="en-US" sz="3000" dirty="0"/>
              <a:t>Gain on sale of long-term assets</a:t>
            </a:r>
          </a:p>
          <a:p>
            <a:pPr>
              <a:buAutoNum type="alphaLcPeriod" startAt="3"/>
            </a:pPr>
            <a:r>
              <a:rPr lang="en-US" sz="3000" dirty="0"/>
              <a:t>Discontinued operations</a:t>
            </a:r>
          </a:p>
          <a:p>
            <a:pPr>
              <a:buAutoNum type="alphaLcPeriod" startAt="3"/>
            </a:pPr>
            <a:r>
              <a:rPr lang="en-US" sz="3000" dirty="0"/>
              <a:t>Losses due to restructuring</a:t>
            </a:r>
          </a:p>
        </p:txBody>
      </p:sp>
      <p:sp>
        <p:nvSpPr>
          <p:cNvPr id="4" name="Title 3"/>
          <p:cNvSpPr>
            <a:spLocks noGrp="1"/>
          </p:cNvSpPr>
          <p:nvPr>
            <p:ph type="title"/>
          </p:nvPr>
        </p:nvSpPr>
        <p:spPr>
          <a:xfrm>
            <a:off x="960511" y="434248"/>
            <a:ext cx="7922577" cy="799257"/>
          </a:xfrm>
        </p:spPr>
        <p:txBody>
          <a:bodyPr/>
          <a:lstStyle/>
          <a:p>
            <a:r>
              <a:rPr lang="en-US" dirty="0"/>
              <a:t>Concept Check 12–9</a:t>
            </a:r>
          </a:p>
        </p:txBody>
      </p:sp>
      <p:sp>
        <p:nvSpPr>
          <p:cNvPr id="6" name="Oval 5"/>
          <p:cNvSpPr/>
          <p:nvPr/>
        </p:nvSpPr>
        <p:spPr bwMode="auto">
          <a:xfrm>
            <a:off x="827991" y="3974117"/>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60511" y="5020378"/>
            <a:ext cx="7589520" cy="1384995"/>
          </a:xfrm>
          <a:prstGeom prst="rect">
            <a:avLst/>
          </a:prstGeom>
          <a:solidFill>
            <a:srgbClr val="FFFFD1"/>
          </a:solidFill>
          <a:ln w="6350">
            <a:solidFill>
              <a:schemeClr val="tx1"/>
            </a:solidFill>
          </a:ln>
        </p:spPr>
        <p:txBody>
          <a:bodyPr wrap="square" rtlCol="0">
            <a:spAutoFit/>
          </a:bodyPr>
          <a:lstStyle/>
          <a:p>
            <a:r>
              <a:rPr lang="en-US" sz="2800" dirty="0"/>
              <a:t>Discontinued operations is reported separately, net of tax, in the income statement, right before net income. </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12-</a:t>
            </a:r>
            <a:fld id="{8A048DD7-39B4-434B-ACE7-68CA5B147A05}" type="slidenum">
              <a:rPr lang="en-US" smtClean="0"/>
              <a:t>53</a:t>
            </a:fld>
            <a:endParaRPr lang="en-US" dirty="0"/>
          </a:p>
        </p:txBody>
      </p:sp>
    </p:spTree>
    <p:extLst>
      <p:ext uri="{BB962C8B-B14F-4D97-AF65-F5344CB8AC3E}">
        <p14:creationId xmlns:p14="http://schemas.microsoft.com/office/powerpoint/2010/main" val="24822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368425" indent="-1314450"/>
            <a:r>
              <a:rPr lang="en-US" b="1" dirty="0">
                <a:solidFill>
                  <a:srgbClr val="A5062D"/>
                </a:solidFill>
              </a:rPr>
              <a:t>LO12–6</a:t>
            </a:r>
            <a:r>
              <a:rPr lang="en-US" dirty="0"/>
              <a:t>	Distinguish between conservative and aggressive accounting practices.</a:t>
            </a:r>
          </a:p>
        </p:txBody>
      </p:sp>
      <p:sp>
        <p:nvSpPr>
          <p:cNvPr id="4" name="Title 3"/>
          <p:cNvSpPr>
            <a:spLocks noGrp="1"/>
          </p:cNvSpPr>
          <p:nvPr>
            <p:ph type="title"/>
          </p:nvPr>
        </p:nvSpPr>
        <p:spPr/>
        <p:txBody>
          <a:bodyPr/>
          <a:lstStyle/>
          <a:p>
            <a:r>
              <a:rPr lang="en-US" dirty="0"/>
              <a:t>Learning Objective 6 </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54</a:t>
            </a:fld>
            <a:endParaRPr lang="en-US" dirty="0"/>
          </a:p>
        </p:txBody>
      </p:sp>
    </p:spTree>
    <p:extLst>
      <p:ext uri="{BB962C8B-B14F-4D97-AF65-F5344CB8AC3E}">
        <p14:creationId xmlns:p14="http://schemas.microsoft.com/office/powerpoint/2010/main" val="2854527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Earnings</a:t>
            </a:r>
          </a:p>
        </p:txBody>
      </p:sp>
      <p:sp>
        <p:nvSpPr>
          <p:cNvPr id="3" name="Content Placeholder 2"/>
          <p:cNvSpPr>
            <a:spLocks noGrp="1"/>
          </p:cNvSpPr>
          <p:nvPr>
            <p:ph idx="1"/>
          </p:nvPr>
        </p:nvSpPr>
        <p:spPr>
          <a:xfrm>
            <a:off x="809150" y="1291787"/>
            <a:ext cx="8229600" cy="1826064"/>
          </a:xfrm>
        </p:spPr>
        <p:txBody>
          <a:bodyPr>
            <a:normAutofit fontScale="92500" lnSpcReduction="20000"/>
          </a:bodyPr>
          <a:lstStyle/>
          <a:p>
            <a:r>
              <a:rPr lang="en-US" dirty="0"/>
              <a:t>Ability of reported earnings to reflect true earnings</a:t>
            </a:r>
          </a:p>
          <a:p>
            <a:r>
              <a:rPr lang="en-US" dirty="0"/>
              <a:t>Usefulness of reported earnings to predict future earnings</a:t>
            </a:r>
          </a:p>
        </p:txBody>
      </p:sp>
      <p:sp>
        <p:nvSpPr>
          <p:cNvPr id="5" name="Line 13"/>
          <p:cNvSpPr>
            <a:spLocks noChangeShapeType="1"/>
          </p:cNvSpPr>
          <p:nvPr/>
        </p:nvSpPr>
        <p:spPr bwMode="auto">
          <a:xfrm>
            <a:off x="7011193" y="4004608"/>
            <a:ext cx="0" cy="409575"/>
          </a:xfrm>
          <a:prstGeom prst="line">
            <a:avLst/>
          </a:prstGeom>
          <a:noFill/>
          <a:ln w="508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dirty="0"/>
          </a:p>
        </p:txBody>
      </p:sp>
      <p:grpSp>
        <p:nvGrpSpPr>
          <p:cNvPr id="14" name="Group 13"/>
          <p:cNvGrpSpPr/>
          <p:nvPr/>
        </p:nvGrpSpPr>
        <p:grpSpPr>
          <a:xfrm>
            <a:off x="1034017" y="4080808"/>
            <a:ext cx="3156983" cy="2181493"/>
            <a:chOff x="1256506" y="4080808"/>
            <a:chExt cx="2362200" cy="2181493"/>
          </a:xfrm>
        </p:grpSpPr>
        <p:sp>
          <p:nvSpPr>
            <p:cNvPr id="4" name="Line 12"/>
            <p:cNvSpPr>
              <a:spLocks noChangeShapeType="1"/>
            </p:cNvSpPr>
            <p:nvPr/>
          </p:nvSpPr>
          <p:spPr bwMode="auto">
            <a:xfrm>
              <a:off x="2437606" y="4080808"/>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dirty="0"/>
            </a:p>
          </p:txBody>
        </p:sp>
        <p:sp>
          <p:nvSpPr>
            <p:cNvPr id="6" name="Text Box 14"/>
            <p:cNvSpPr txBox="1">
              <a:spLocks noChangeArrowheads="1"/>
            </p:cNvSpPr>
            <p:nvPr/>
          </p:nvSpPr>
          <p:spPr bwMode="auto">
            <a:xfrm>
              <a:off x="1256506" y="4461808"/>
              <a:ext cx="2362200" cy="1800493"/>
            </a:xfrm>
            <a:prstGeom prst="rect">
              <a:avLst/>
            </a:prstGeom>
            <a:solidFill>
              <a:schemeClr val="tx2">
                <a:lumMod val="75000"/>
              </a:schemeClr>
            </a:solidFill>
            <a:ln w="9525" algn="ctr">
              <a:noFill/>
              <a:miter lim="800000"/>
              <a:headEnd/>
              <a:tailEnd/>
            </a:ln>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en-US" sz="2400" dirty="0">
                  <a:solidFill>
                    <a:schemeClr val="bg1"/>
                  </a:solidFill>
                </a:rPr>
                <a:t>Result in reporting: </a:t>
              </a:r>
            </a:p>
            <a:p>
              <a:pPr marL="457200">
                <a:spcBef>
                  <a:spcPts val="600"/>
                </a:spcBef>
                <a:buAutoNum type="arabicPeriod"/>
              </a:pPr>
              <a:r>
                <a:rPr lang="en-US" sz="2400" dirty="0">
                  <a:solidFill>
                    <a:schemeClr val="bg1"/>
                  </a:solidFill>
                </a:rPr>
                <a:t> Lower income</a:t>
              </a:r>
            </a:p>
            <a:p>
              <a:pPr marL="457200">
                <a:spcBef>
                  <a:spcPts val="600"/>
                </a:spcBef>
                <a:buAutoNum type="arabicPeriod"/>
              </a:pPr>
              <a:r>
                <a:rPr lang="en-US" sz="2400" dirty="0">
                  <a:solidFill>
                    <a:schemeClr val="bg1"/>
                  </a:solidFill>
                </a:rPr>
                <a:t> Lower assets</a:t>
              </a:r>
            </a:p>
            <a:p>
              <a:pPr marL="457200">
                <a:spcBef>
                  <a:spcPts val="600"/>
                </a:spcBef>
                <a:buAutoNum type="arabicPeriod"/>
              </a:pPr>
              <a:r>
                <a:rPr lang="en-US" sz="2400" dirty="0">
                  <a:solidFill>
                    <a:schemeClr val="bg1"/>
                  </a:solidFill>
                </a:rPr>
                <a:t> Higher liabilities</a:t>
              </a:r>
            </a:p>
          </p:txBody>
        </p:sp>
      </p:grpSp>
      <p:sp>
        <p:nvSpPr>
          <p:cNvPr id="7" name="Text Box 15"/>
          <p:cNvSpPr txBox="1">
            <a:spLocks noChangeArrowheads="1"/>
          </p:cNvSpPr>
          <p:nvPr/>
        </p:nvSpPr>
        <p:spPr bwMode="auto">
          <a:xfrm>
            <a:off x="5487987" y="4414183"/>
            <a:ext cx="3122613" cy="1800493"/>
          </a:xfrm>
          <a:prstGeom prst="rect">
            <a:avLst/>
          </a:prstGeom>
          <a:solidFill>
            <a:schemeClr val="tx2">
              <a:lumMod val="75000"/>
            </a:schemeClr>
          </a:solidFill>
          <a:ln w="9525" algn="ctr">
            <a:noFill/>
            <a:miter lim="800000"/>
            <a:headEnd/>
            <a:tailEnd/>
          </a:ln>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en-US" sz="2400" dirty="0">
                <a:solidFill>
                  <a:schemeClr val="bg1"/>
                </a:solidFill>
              </a:rPr>
              <a:t>Result in reporting: </a:t>
            </a:r>
          </a:p>
          <a:p>
            <a:pPr marL="457200">
              <a:spcBef>
                <a:spcPts val="600"/>
              </a:spcBef>
              <a:buAutoNum type="arabicPeriod"/>
            </a:pPr>
            <a:r>
              <a:rPr lang="en-US" sz="2400" dirty="0">
                <a:solidFill>
                  <a:schemeClr val="bg1"/>
                </a:solidFill>
              </a:rPr>
              <a:t> Higher income</a:t>
            </a:r>
          </a:p>
          <a:p>
            <a:pPr marL="457200">
              <a:spcBef>
                <a:spcPts val="600"/>
              </a:spcBef>
              <a:buAutoNum type="arabicPeriod"/>
            </a:pPr>
            <a:r>
              <a:rPr lang="en-US" sz="2400" dirty="0">
                <a:solidFill>
                  <a:schemeClr val="bg1"/>
                </a:solidFill>
              </a:rPr>
              <a:t> Higher assets</a:t>
            </a:r>
          </a:p>
          <a:p>
            <a:pPr marL="457200">
              <a:spcBef>
                <a:spcPts val="600"/>
              </a:spcBef>
              <a:buAutoNum type="arabicPeriod"/>
            </a:pPr>
            <a:r>
              <a:rPr lang="en-US" sz="2400" dirty="0">
                <a:solidFill>
                  <a:schemeClr val="bg1"/>
                </a:solidFill>
              </a:rPr>
              <a:t> Lower liabilities</a:t>
            </a:r>
          </a:p>
        </p:txBody>
      </p:sp>
      <p:grpSp>
        <p:nvGrpSpPr>
          <p:cNvPr id="12" name="Group 11"/>
          <p:cNvGrpSpPr/>
          <p:nvPr/>
        </p:nvGrpSpPr>
        <p:grpSpPr>
          <a:xfrm>
            <a:off x="914399" y="3110052"/>
            <a:ext cx="3494315" cy="963612"/>
            <a:chOff x="914400" y="2935288"/>
            <a:chExt cx="3046412" cy="963612"/>
          </a:xfrm>
        </p:grpSpPr>
        <p:sp>
          <p:nvSpPr>
            <p:cNvPr id="8" name="Oval 10"/>
            <p:cNvSpPr>
              <a:spLocks noChangeArrowheads="1"/>
            </p:cNvSpPr>
            <p:nvPr/>
          </p:nvSpPr>
          <p:spPr bwMode="auto">
            <a:xfrm>
              <a:off x="914400" y="2935288"/>
              <a:ext cx="3046412" cy="963612"/>
            </a:xfrm>
            <a:prstGeom prst="ellipse">
              <a:avLst/>
            </a:prstGeom>
            <a:solidFill>
              <a:schemeClr val="accent1"/>
            </a:solidFill>
            <a:ln w="9525" algn="ctr">
              <a:solidFill>
                <a:srgbClr val="FFCC66"/>
              </a:solidFill>
              <a:round/>
              <a:headEnd/>
              <a:tailEnd/>
            </a:ln>
          </p:spPr>
          <p:txBody>
            <a:bodyPr anchor="ctr">
              <a:spAutoFit/>
            </a:bodyPr>
            <a:lstStyle/>
            <a:p>
              <a:pPr>
                <a:defRPr/>
              </a:pPr>
              <a:endParaRPr lang="en-US" sz="4000" dirty="0"/>
            </a:p>
          </p:txBody>
        </p:sp>
        <p:sp>
          <p:nvSpPr>
            <p:cNvPr id="9" name="Rectangle 21"/>
            <p:cNvSpPr>
              <a:spLocks noChangeArrowheads="1"/>
            </p:cNvSpPr>
            <p:nvPr/>
          </p:nvSpPr>
          <p:spPr bwMode="auto">
            <a:xfrm>
              <a:off x="1029144" y="2983775"/>
              <a:ext cx="281692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p>
              <a:pPr algn="ctr"/>
              <a:r>
                <a:rPr lang="en-US" sz="2400" b="1" dirty="0">
                  <a:solidFill>
                    <a:schemeClr val="bg1"/>
                  </a:solidFill>
                  <a:latin typeface="+mj-lt"/>
                </a:rPr>
                <a:t>Conservative </a:t>
              </a:r>
            </a:p>
            <a:p>
              <a:pPr algn="ctr"/>
              <a:r>
                <a:rPr lang="en-US" sz="2400" b="1" dirty="0">
                  <a:solidFill>
                    <a:schemeClr val="bg1"/>
                  </a:solidFill>
                  <a:latin typeface="+mj-lt"/>
                </a:rPr>
                <a:t>Accounting Practices</a:t>
              </a:r>
            </a:p>
          </p:txBody>
        </p:sp>
      </p:grpSp>
      <p:grpSp>
        <p:nvGrpSpPr>
          <p:cNvPr id="13" name="Group 12"/>
          <p:cNvGrpSpPr/>
          <p:nvPr/>
        </p:nvGrpSpPr>
        <p:grpSpPr>
          <a:xfrm>
            <a:off x="5225144" y="3077394"/>
            <a:ext cx="3475362" cy="963613"/>
            <a:chOff x="5487987" y="2895600"/>
            <a:chExt cx="3046413" cy="963613"/>
          </a:xfrm>
        </p:grpSpPr>
        <p:sp>
          <p:nvSpPr>
            <p:cNvPr id="10" name="Oval 10"/>
            <p:cNvSpPr>
              <a:spLocks noChangeArrowheads="1"/>
            </p:cNvSpPr>
            <p:nvPr/>
          </p:nvSpPr>
          <p:spPr bwMode="auto">
            <a:xfrm>
              <a:off x="5487987" y="2895600"/>
              <a:ext cx="3046413" cy="963613"/>
            </a:xfrm>
            <a:prstGeom prst="ellipse">
              <a:avLst/>
            </a:prstGeom>
            <a:solidFill>
              <a:schemeClr val="accent1"/>
            </a:solidFill>
            <a:ln w="9525" algn="ctr">
              <a:solidFill>
                <a:srgbClr val="FFCC66"/>
              </a:solidFill>
              <a:round/>
              <a:headEnd/>
              <a:tailEnd/>
            </a:ln>
          </p:spPr>
          <p:txBody>
            <a:bodyPr anchor="ctr">
              <a:spAutoFit/>
            </a:bodyPr>
            <a:lstStyle/>
            <a:p>
              <a:pPr>
                <a:defRPr/>
              </a:pPr>
              <a:endParaRPr lang="en-US" sz="4000" dirty="0"/>
            </a:p>
          </p:txBody>
        </p:sp>
        <p:sp>
          <p:nvSpPr>
            <p:cNvPr id="11" name="Text Box 11"/>
            <p:cNvSpPr txBox="1">
              <a:spLocks noChangeArrowheads="1"/>
            </p:cNvSpPr>
            <p:nvPr/>
          </p:nvSpPr>
          <p:spPr bwMode="auto">
            <a:xfrm>
              <a:off x="5678628" y="2900543"/>
              <a:ext cx="267200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spcBef>
                  <a:spcPct val="50000"/>
                </a:spcBef>
              </a:pPr>
              <a:r>
                <a:rPr lang="en-US" sz="2400" b="1" dirty="0">
                  <a:solidFill>
                    <a:schemeClr val="bg1"/>
                  </a:solidFill>
                  <a:latin typeface="+mj-lt"/>
                </a:rPr>
                <a:t>Aggressive  Accounting Practices</a:t>
              </a:r>
            </a:p>
          </p:txBody>
        </p:sp>
      </p:grpSp>
      <p:sp>
        <p:nvSpPr>
          <p:cNvPr id="17" name="Footer Placeholder 1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18" name="Slide Number Placeholder 17"/>
          <p:cNvSpPr>
            <a:spLocks noGrp="1"/>
          </p:cNvSpPr>
          <p:nvPr>
            <p:ph type="sldNum" sz="quarter" idx="12"/>
          </p:nvPr>
        </p:nvSpPr>
        <p:spPr/>
        <p:txBody>
          <a:bodyPr/>
          <a:lstStyle/>
          <a:p>
            <a:r>
              <a:rPr lang="en-US" dirty="0"/>
              <a:t>12-</a:t>
            </a:r>
            <a:fld id="{8A048DD7-39B4-434B-ACE7-68CA5B147A05}" type="slidenum">
              <a:rPr lang="en-US" smtClean="0"/>
              <a:t>55</a:t>
            </a:fld>
            <a:endParaRPr lang="en-US" dirty="0"/>
          </a:p>
        </p:txBody>
      </p:sp>
    </p:spTree>
    <p:extLst>
      <p:ext uri="{BB962C8B-B14F-4D97-AF65-F5344CB8AC3E}">
        <p14:creationId xmlns:p14="http://schemas.microsoft.com/office/powerpoint/2010/main" val="120524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614" y="616693"/>
            <a:ext cx="8419372" cy="1143000"/>
          </a:xfrm>
        </p:spPr>
        <p:txBody>
          <a:bodyPr/>
          <a:lstStyle/>
          <a:p>
            <a:pPr>
              <a:lnSpc>
                <a:spcPct val="90000"/>
              </a:lnSpc>
            </a:pPr>
            <a:r>
              <a:rPr lang="en-US" dirty="0"/>
              <a:t>Financial Statements Prepared by Mr. Nadal</a:t>
            </a:r>
          </a:p>
        </p:txBody>
      </p:sp>
      <p:sp>
        <p:nvSpPr>
          <p:cNvPr id="7" name="Content Placeholder 6"/>
          <p:cNvSpPr>
            <a:spLocks noGrp="1"/>
          </p:cNvSpPr>
          <p:nvPr>
            <p:ph sz="quarter" idx="13"/>
          </p:nvPr>
        </p:nvSpPr>
        <p:spPr>
          <a:xfrm>
            <a:off x="823495" y="213459"/>
            <a:ext cx="6693061" cy="403234"/>
          </a:xfrm>
        </p:spPr>
        <p:txBody>
          <a:bodyPr/>
          <a:lstStyle/>
          <a:p>
            <a:r>
              <a:rPr lang="en-US" dirty="0"/>
              <a:t>Illustration 12–26</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fld id="{8A048DD7-39B4-434B-ACE7-68CA5B147A05}" type="slidenum">
              <a:rPr lang="en-US" smtClean="0"/>
              <a:t>56</a:t>
            </a:fld>
            <a:endParaRPr lang="en-US" dirty="0"/>
          </a:p>
        </p:txBody>
      </p:sp>
      <p:sp>
        <p:nvSpPr>
          <p:cNvPr id="11" name="Slide Number Placeholder 4"/>
          <p:cNvSpPr txBox="1">
            <a:spLocks/>
          </p:cNvSpPr>
          <p:nvPr/>
        </p:nvSpPr>
        <p:spPr>
          <a:xfrm>
            <a:off x="6989386"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12-</a:t>
            </a:r>
            <a:fld id="{8A048DD7-39B4-434B-ACE7-68CA5B147A05}" type="slidenum">
              <a:rPr lang="en-US" smtClean="0"/>
              <a:pPr/>
              <a:t>56</a:t>
            </a:fld>
            <a:endParaRPr lang="en-US" dirty="0"/>
          </a:p>
        </p:txBody>
      </p:sp>
      <p:grpSp>
        <p:nvGrpSpPr>
          <p:cNvPr id="87" name="Group 86"/>
          <p:cNvGrpSpPr/>
          <p:nvPr/>
        </p:nvGrpSpPr>
        <p:grpSpPr>
          <a:xfrm>
            <a:off x="401785" y="1970969"/>
            <a:ext cx="4013963" cy="3208438"/>
            <a:chOff x="401785" y="1970969"/>
            <a:chExt cx="4013963" cy="3208438"/>
          </a:xfrm>
        </p:grpSpPr>
        <p:sp>
          <p:nvSpPr>
            <p:cNvPr id="12" name="Rectangle 11"/>
            <p:cNvSpPr/>
            <p:nvPr/>
          </p:nvSpPr>
          <p:spPr>
            <a:xfrm>
              <a:off x="592651" y="2801967"/>
              <a:ext cx="3628711" cy="2377440"/>
            </a:xfrm>
            <a:prstGeom prst="rect">
              <a:avLst/>
            </a:prstGeom>
            <a:solidFill>
              <a:srgbClr val="EAE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ound Same Side Corner Rectangle 12"/>
            <p:cNvSpPr/>
            <p:nvPr/>
          </p:nvSpPr>
          <p:spPr>
            <a:xfrm>
              <a:off x="592652" y="1983328"/>
              <a:ext cx="3628710" cy="818638"/>
            </a:xfrm>
            <a:prstGeom prst="round2SameRect">
              <a:avLst>
                <a:gd name="adj1" fmla="val 28486"/>
                <a:gd name="adj2" fmla="val 0"/>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4" name="TextBox 13"/>
            <p:cNvSpPr txBox="1"/>
            <p:nvPr/>
          </p:nvSpPr>
          <p:spPr>
            <a:xfrm>
              <a:off x="401785" y="1970969"/>
              <a:ext cx="4013963" cy="830997"/>
            </a:xfrm>
            <a:prstGeom prst="rect">
              <a:avLst/>
            </a:prstGeom>
            <a:noFill/>
          </p:spPr>
          <p:txBody>
            <a:bodyPr wrap="square" rtlCol="0">
              <a:spAutoFit/>
            </a:bodyPr>
            <a:lstStyle/>
            <a:p>
              <a:pPr algn="ctr"/>
              <a:r>
                <a:rPr lang="en-US" sz="1600" b="1" dirty="0">
                  <a:solidFill>
                    <a:schemeClr val="bg1"/>
                  </a:solidFill>
                </a:rPr>
                <a:t>FEDERER SPORTS APPAREL</a:t>
              </a:r>
            </a:p>
            <a:p>
              <a:pPr algn="ctr"/>
              <a:r>
                <a:rPr lang="en-US" sz="1600" b="1" dirty="0">
                  <a:solidFill>
                    <a:schemeClr val="bg1"/>
                  </a:solidFill>
                </a:rPr>
                <a:t>Income Statement</a:t>
              </a:r>
            </a:p>
            <a:p>
              <a:pPr algn="ctr"/>
              <a:r>
                <a:rPr lang="en-US" sz="1600" b="1" dirty="0">
                  <a:solidFill>
                    <a:schemeClr val="bg1"/>
                  </a:solidFill>
                </a:rPr>
                <a:t>For the year ended December 31, 2025</a:t>
              </a:r>
            </a:p>
          </p:txBody>
        </p:sp>
        <p:cxnSp>
          <p:nvCxnSpPr>
            <p:cNvPr id="18" name="Straight Connector 17"/>
            <p:cNvCxnSpPr/>
            <p:nvPr/>
          </p:nvCxnSpPr>
          <p:spPr>
            <a:xfrm>
              <a:off x="2768300" y="3301930"/>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794608" y="2765701"/>
              <a:ext cx="2264417" cy="2308324"/>
            </a:xfrm>
            <a:prstGeom prst="rect">
              <a:avLst/>
            </a:prstGeom>
            <a:noFill/>
          </p:spPr>
          <p:txBody>
            <a:bodyPr wrap="square" rtlCol="0">
              <a:spAutoFit/>
            </a:bodyPr>
            <a:lstStyle/>
            <a:p>
              <a:r>
                <a:rPr lang="en-US" sz="1600" dirty="0"/>
                <a:t>Net sales</a:t>
              </a:r>
            </a:p>
            <a:p>
              <a:r>
                <a:rPr lang="en-US" sz="1600" dirty="0"/>
                <a:t>Cost of goods sold</a:t>
              </a:r>
            </a:p>
            <a:p>
              <a:r>
                <a:rPr lang="en-US" sz="1600" dirty="0"/>
                <a:t>   Gross profit</a:t>
              </a:r>
            </a:p>
            <a:p>
              <a:r>
                <a:rPr lang="en-US" sz="1600" dirty="0"/>
                <a:t>Operating expenses</a:t>
              </a:r>
            </a:p>
            <a:p>
              <a:r>
                <a:rPr lang="en-US" sz="1600" dirty="0"/>
                <a:t>Depreciation expense</a:t>
              </a:r>
            </a:p>
            <a:p>
              <a:r>
                <a:rPr lang="en-US" sz="1600" dirty="0"/>
                <a:t>Loss (litigation)</a:t>
              </a:r>
            </a:p>
            <a:p>
              <a:r>
                <a:rPr lang="en-US" sz="1600" dirty="0"/>
                <a:t>   Income before tax</a:t>
              </a:r>
            </a:p>
            <a:p>
              <a:r>
                <a:rPr lang="en-US" sz="1600" dirty="0"/>
                <a:t>Income tax expense</a:t>
              </a:r>
            </a:p>
            <a:p>
              <a:r>
                <a:rPr lang="en-US" sz="1600" dirty="0"/>
                <a:t>Net income</a:t>
              </a:r>
            </a:p>
          </p:txBody>
        </p:sp>
        <p:sp>
          <p:nvSpPr>
            <p:cNvPr id="5" name="TextBox 4"/>
            <p:cNvSpPr txBox="1"/>
            <p:nvPr/>
          </p:nvSpPr>
          <p:spPr>
            <a:xfrm>
              <a:off x="2465600" y="2772199"/>
              <a:ext cx="1454453" cy="2308324"/>
            </a:xfrm>
            <a:prstGeom prst="rect">
              <a:avLst/>
            </a:prstGeom>
            <a:noFill/>
          </p:spPr>
          <p:txBody>
            <a:bodyPr wrap="square" rtlCol="0">
              <a:spAutoFit/>
            </a:bodyPr>
            <a:lstStyle/>
            <a:p>
              <a:pPr algn="r"/>
              <a:r>
                <a:rPr lang="en-US" sz="1600" dirty="0"/>
                <a:t>   $18,800,000</a:t>
              </a:r>
            </a:p>
            <a:p>
              <a:pPr algn="r"/>
              <a:r>
                <a:rPr lang="en-US" sz="1600" dirty="0"/>
                <a:t>     13,400,000</a:t>
              </a:r>
            </a:p>
            <a:p>
              <a:pPr algn="r"/>
              <a:r>
                <a:rPr lang="en-US" sz="1600" dirty="0"/>
                <a:t>        5,400,000</a:t>
              </a:r>
            </a:p>
            <a:p>
              <a:pPr algn="r"/>
              <a:r>
                <a:rPr lang="en-US" sz="1600" dirty="0"/>
                <a:t>        1,600,000</a:t>
              </a:r>
            </a:p>
            <a:p>
              <a:pPr algn="r"/>
              <a:r>
                <a:rPr lang="en-US" sz="1600" dirty="0"/>
                <a:t>        1,000,000</a:t>
              </a:r>
            </a:p>
            <a:p>
              <a:pPr algn="r"/>
              <a:r>
                <a:rPr lang="en-US" sz="1600" dirty="0"/>
                <a:t>1,500,000</a:t>
              </a:r>
            </a:p>
            <a:p>
              <a:pPr algn="r"/>
              <a:r>
                <a:rPr lang="en-US" sz="1600" dirty="0"/>
                <a:t>        1,300,000</a:t>
              </a:r>
            </a:p>
            <a:p>
              <a:pPr algn="r"/>
              <a:r>
                <a:rPr lang="en-US" sz="1600" dirty="0"/>
                <a:t>           450,000</a:t>
              </a:r>
            </a:p>
            <a:p>
              <a:pPr algn="r"/>
              <a:r>
                <a:rPr lang="en-US" sz="1600" dirty="0"/>
                <a:t>  $      850,000</a:t>
              </a:r>
            </a:p>
          </p:txBody>
        </p:sp>
        <p:cxnSp>
          <p:nvCxnSpPr>
            <p:cNvPr id="71" name="Straight Connector 70"/>
            <p:cNvCxnSpPr/>
            <p:nvPr/>
          </p:nvCxnSpPr>
          <p:spPr>
            <a:xfrm>
              <a:off x="2768300" y="4275946"/>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2768300" y="4740727"/>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2768299" y="5040668"/>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2747930" y="5011460"/>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89" name="Rectangle 88"/>
          <p:cNvSpPr/>
          <p:nvPr/>
        </p:nvSpPr>
        <p:spPr>
          <a:xfrm>
            <a:off x="4302157" y="2792656"/>
            <a:ext cx="4752755" cy="3520440"/>
          </a:xfrm>
          <a:prstGeom prst="rect">
            <a:avLst/>
          </a:prstGeom>
          <a:solidFill>
            <a:srgbClr val="EAE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0" name="Round Same Side Corner Rectangle 89"/>
          <p:cNvSpPr/>
          <p:nvPr/>
        </p:nvSpPr>
        <p:spPr>
          <a:xfrm>
            <a:off x="4302157" y="1996699"/>
            <a:ext cx="4752755" cy="784618"/>
          </a:xfrm>
          <a:prstGeom prst="round2SameRect">
            <a:avLst>
              <a:gd name="adj1" fmla="val 28486"/>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91" name="TextBox 90"/>
          <p:cNvSpPr txBox="1"/>
          <p:nvPr/>
        </p:nvSpPr>
        <p:spPr>
          <a:xfrm>
            <a:off x="4878811" y="1950320"/>
            <a:ext cx="3664245" cy="830997"/>
          </a:xfrm>
          <a:prstGeom prst="rect">
            <a:avLst/>
          </a:prstGeom>
          <a:noFill/>
        </p:spPr>
        <p:txBody>
          <a:bodyPr wrap="square" rtlCol="0">
            <a:spAutoFit/>
          </a:bodyPr>
          <a:lstStyle/>
          <a:p>
            <a:pPr algn="ctr"/>
            <a:r>
              <a:rPr lang="en-US" sz="1600" b="1" dirty="0">
                <a:solidFill>
                  <a:schemeClr val="bg1"/>
                </a:solidFill>
              </a:rPr>
              <a:t>FEDERER SPORTS APPAREL</a:t>
            </a:r>
          </a:p>
          <a:p>
            <a:pPr algn="ctr"/>
            <a:r>
              <a:rPr lang="en-US" sz="1600" b="1" dirty="0">
                <a:solidFill>
                  <a:schemeClr val="bg1"/>
                </a:solidFill>
              </a:rPr>
              <a:t>Balance Sheets</a:t>
            </a:r>
          </a:p>
          <a:p>
            <a:pPr algn="ctr"/>
            <a:r>
              <a:rPr lang="en-US" sz="1600" b="1" dirty="0">
                <a:solidFill>
                  <a:schemeClr val="bg1"/>
                </a:solidFill>
              </a:rPr>
              <a:t>December 31</a:t>
            </a:r>
          </a:p>
        </p:txBody>
      </p:sp>
      <p:sp>
        <p:nvSpPr>
          <p:cNvPr id="16" name="TextBox 15"/>
          <p:cNvSpPr txBox="1"/>
          <p:nvPr/>
        </p:nvSpPr>
        <p:spPr>
          <a:xfrm>
            <a:off x="6788420" y="2698871"/>
            <a:ext cx="2321295" cy="338554"/>
          </a:xfrm>
          <a:prstGeom prst="rect">
            <a:avLst/>
          </a:prstGeom>
          <a:noFill/>
        </p:spPr>
        <p:txBody>
          <a:bodyPr wrap="square" rtlCol="0">
            <a:spAutoFit/>
          </a:bodyPr>
          <a:lstStyle/>
          <a:p>
            <a:r>
              <a:rPr lang="en-US" sz="1600" b="1" dirty="0"/>
              <a:t>2025                     2024</a:t>
            </a:r>
          </a:p>
        </p:txBody>
      </p:sp>
      <p:sp>
        <p:nvSpPr>
          <p:cNvPr id="99" name="TextBox 98"/>
          <p:cNvSpPr txBox="1"/>
          <p:nvPr/>
        </p:nvSpPr>
        <p:spPr>
          <a:xfrm>
            <a:off x="4333515" y="2934108"/>
            <a:ext cx="3631199" cy="3370153"/>
          </a:xfrm>
          <a:prstGeom prst="rect">
            <a:avLst/>
          </a:prstGeom>
          <a:noFill/>
        </p:spPr>
        <p:txBody>
          <a:bodyPr wrap="square" rtlCol="0">
            <a:spAutoFit/>
          </a:bodyPr>
          <a:lstStyle/>
          <a:p>
            <a:r>
              <a:rPr lang="en-US" sz="1600" dirty="0"/>
              <a:t>Cash</a:t>
            </a:r>
          </a:p>
          <a:p>
            <a:r>
              <a:rPr lang="en-US" sz="1600" dirty="0"/>
              <a:t>Accounts receivable</a:t>
            </a:r>
          </a:p>
          <a:p>
            <a:r>
              <a:rPr lang="en-US" sz="1600" dirty="0"/>
              <a:t>Inventory</a:t>
            </a:r>
          </a:p>
          <a:p>
            <a:r>
              <a:rPr lang="en-US" sz="1600" dirty="0"/>
              <a:t>Buildings</a:t>
            </a:r>
          </a:p>
          <a:p>
            <a:r>
              <a:rPr lang="en-US" sz="1600" dirty="0"/>
              <a:t>Less: Accumulated </a:t>
            </a:r>
            <a:br>
              <a:rPr lang="en-US" sz="1600" dirty="0"/>
            </a:br>
            <a:r>
              <a:rPr lang="en-US" sz="1600" dirty="0"/>
              <a:t>   depreciation</a:t>
            </a:r>
          </a:p>
          <a:p>
            <a:r>
              <a:rPr lang="en-US" sz="1600" dirty="0"/>
              <a:t>   Total assets</a:t>
            </a:r>
          </a:p>
          <a:p>
            <a:pPr>
              <a:spcBef>
                <a:spcPts val="600"/>
              </a:spcBef>
            </a:pPr>
            <a:r>
              <a:rPr lang="en-US" sz="1600" dirty="0"/>
              <a:t>Accounts payable</a:t>
            </a:r>
          </a:p>
          <a:p>
            <a:r>
              <a:rPr lang="en-US" sz="1600" dirty="0"/>
              <a:t>Contingent liability</a:t>
            </a:r>
          </a:p>
          <a:p>
            <a:r>
              <a:rPr lang="en-US" sz="1600" dirty="0"/>
              <a:t>Common stock</a:t>
            </a:r>
          </a:p>
          <a:p>
            <a:r>
              <a:rPr lang="en-US" sz="1600" dirty="0"/>
              <a:t>Retained earnings</a:t>
            </a:r>
          </a:p>
          <a:p>
            <a:r>
              <a:rPr lang="en-US" sz="1600" dirty="0"/>
              <a:t>   Total liabilities and </a:t>
            </a:r>
            <a:br>
              <a:rPr lang="en-US" sz="1600" dirty="0"/>
            </a:br>
            <a:r>
              <a:rPr lang="en-US" sz="1600" dirty="0"/>
              <a:t>   stockholders’ equity</a:t>
            </a:r>
          </a:p>
        </p:txBody>
      </p:sp>
      <p:sp>
        <p:nvSpPr>
          <p:cNvPr id="100" name="TextBox 99"/>
          <p:cNvSpPr txBox="1"/>
          <p:nvPr/>
        </p:nvSpPr>
        <p:spPr>
          <a:xfrm>
            <a:off x="6389221" y="2943450"/>
            <a:ext cx="1356846" cy="3616375"/>
          </a:xfrm>
          <a:prstGeom prst="rect">
            <a:avLst/>
          </a:prstGeom>
          <a:noFill/>
        </p:spPr>
        <p:txBody>
          <a:bodyPr wrap="square" rtlCol="0">
            <a:spAutoFit/>
          </a:bodyPr>
          <a:lstStyle/>
          <a:p>
            <a:pPr algn="r"/>
            <a:r>
              <a:rPr lang="en-US" sz="1600" dirty="0"/>
              <a:t>$  2,300,000</a:t>
            </a:r>
          </a:p>
          <a:p>
            <a:pPr algn="r"/>
            <a:r>
              <a:rPr lang="en-US" sz="1600" dirty="0"/>
              <a:t>     1,500,000</a:t>
            </a:r>
          </a:p>
          <a:p>
            <a:pPr algn="r"/>
            <a:r>
              <a:rPr lang="en-US" sz="1600" dirty="0"/>
              <a:t>     2,800,000</a:t>
            </a:r>
          </a:p>
          <a:p>
            <a:pPr algn="r"/>
            <a:r>
              <a:rPr lang="en-US" sz="1600" dirty="0"/>
              <a:t>   11,000,000</a:t>
            </a:r>
          </a:p>
          <a:p>
            <a:pPr algn="r"/>
            <a:r>
              <a:rPr lang="en-US" sz="1600" dirty="0"/>
              <a:t>  </a:t>
            </a:r>
          </a:p>
          <a:p>
            <a:pPr algn="r"/>
            <a:r>
              <a:rPr lang="en-US" sz="1600" dirty="0"/>
              <a:t>  (2,000,000)   </a:t>
            </a:r>
          </a:p>
          <a:p>
            <a:pPr algn="r"/>
            <a:r>
              <a:rPr lang="en-US" sz="1600" dirty="0"/>
              <a:t>$15,600,000</a:t>
            </a:r>
          </a:p>
          <a:p>
            <a:pPr algn="r">
              <a:spcBef>
                <a:spcPts val="600"/>
              </a:spcBef>
            </a:pPr>
            <a:r>
              <a:rPr lang="en-US" sz="1600" dirty="0"/>
              <a:t>$ 1,450,000</a:t>
            </a:r>
          </a:p>
          <a:p>
            <a:pPr algn="r"/>
            <a:r>
              <a:rPr lang="en-US" sz="1600" dirty="0"/>
              <a:t>     1,500,000</a:t>
            </a:r>
          </a:p>
          <a:p>
            <a:pPr algn="r"/>
            <a:r>
              <a:rPr lang="en-US" sz="1600" dirty="0"/>
              <a:t>     8,000,000</a:t>
            </a:r>
          </a:p>
          <a:p>
            <a:pPr algn="r"/>
            <a:r>
              <a:rPr lang="en-US" sz="1600" dirty="0"/>
              <a:t>     4,650,000</a:t>
            </a:r>
          </a:p>
          <a:p>
            <a:pPr algn="r"/>
            <a:endParaRPr lang="en-US" sz="1600" dirty="0"/>
          </a:p>
          <a:p>
            <a:pPr algn="r"/>
            <a:r>
              <a:rPr lang="en-US" sz="1600" dirty="0"/>
              <a:t>$15,600,000</a:t>
            </a:r>
          </a:p>
          <a:p>
            <a:endParaRPr lang="en-US" sz="1600" dirty="0"/>
          </a:p>
        </p:txBody>
      </p:sp>
      <p:sp>
        <p:nvSpPr>
          <p:cNvPr id="101" name="TextBox 100"/>
          <p:cNvSpPr txBox="1"/>
          <p:nvPr/>
        </p:nvSpPr>
        <p:spPr>
          <a:xfrm>
            <a:off x="7657185" y="2954789"/>
            <a:ext cx="1356846" cy="3616375"/>
          </a:xfrm>
          <a:prstGeom prst="rect">
            <a:avLst/>
          </a:prstGeom>
          <a:noFill/>
        </p:spPr>
        <p:txBody>
          <a:bodyPr wrap="square" rtlCol="0">
            <a:spAutoFit/>
          </a:bodyPr>
          <a:lstStyle/>
          <a:p>
            <a:pPr algn="r"/>
            <a:r>
              <a:rPr lang="en-US" sz="1600" dirty="0"/>
              <a:t>$     800,000</a:t>
            </a:r>
          </a:p>
          <a:p>
            <a:pPr algn="r"/>
            <a:r>
              <a:rPr lang="en-US" sz="1600" dirty="0"/>
              <a:t>     1,200,000</a:t>
            </a:r>
          </a:p>
          <a:p>
            <a:pPr algn="r"/>
            <a:r>
              <a:rPr lang="en-US" sz="1600" dirty="0"/>
              <a:t>     1,700,000</a:t>
            </a:r>
          </a:p>
          <a:p>
            <a:pPr algn="r"/>
            <a:r>
              <a:rPr lang="en-US" sz="1600" dirty="0"/>
              <a:t>   11,000,000</a:t>
            </a:r>
          </a:p>
          <a:p>
            <a:pPr algn="r"/>
            <a:r>
              <a:rPr lang="en-US" sz="1600" dirty="0"/>
              <a:t>    </a:t>
            </a:r>
          </a:p>
          <a:p>
            <a:pPr algn="r"/>
            <a:r>
              <a:rPr lang="en-US" sz="1600" dirty="0"/>
              <a:t>(1,000,000)   </a:t>
            </a:r>
          </a:p>
          <a:p>
            <a:pPr algn="r"/>
            <a:r>
              <a:rPr lang="en-US" sz="1600" dirty="0"/>
              <a:t>$13,700,000</a:t>
            </a:r>
          </a:p>
          <a:p>
            <a:pPr algn="r">
              <a:spcBef>
                <a:spcPts val="400"/>
              </a:spcBef>
            </a:pPr>
            <a:r>
              <a:rPr lang="en-US" sz="1600" dirty="0"/>
              <a:t>$  1,700,000                     0</a:t>
            </a:r>
          </a:p>
          <a:p>
            <a:pPr algn="r"/>
            <a:r>
              <a:rPr lang="en-US" sz="1600" dirty="0"/>
              <a:t>     8,000,000</a:t>
            </a:r>
          </a:p>
          <a:p>
            <a:pPr algn="r"/>
            <a:r>
              <a:rPr lang="en-US" sz="1600" dirty="0"/>
              <a:t>     4,000,000</a:t>
            </a:r>
          </a:p>
          <a:p>
            <a:pPr algn="r"/>
            <a:endParaRPr lang="en-US" sz="1600" dirty="0"/>
          </a:p>
          <a:p>
            <a:pPr algn="r"/>
            <a:r>
              <a:rPr lang="en-US" sz="1600" dirty="0"/>
              <a:t>$13,700,00</a:t>
            </a:r>
          </a:p>
          <a:p>
            <a:endParaRPr lang="en-US" sz="1600" dirty="0"/>
          </a:p>
        </p:txBody>
      </p:sp>
      <p:cxnSp>
        <p:nvCxnSpPr>
          <p:cNvPr id="19" name="Straight Connector 18"/>
          <p:cNvCxnSpPr/>
          <p:nvPr/>
        </p:nvCxnSpPr>
        <p:spPr>
          <a:xfrm>
            <a:off x="6573838" y="2998883"/>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a:off x="7853358" y="2998883"/>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a:off x="6573838" y="4443264"/>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a:off x="7855015" y="4443264"/>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6573838" y="4683277"/>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a:off x="7853358" y="4683277"/>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a:off x="6573838" y="4719821"/>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a:off x="7853358" y="4719821"/>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a:off x="6573838" y="5716626"/>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1" name="Straight Connector 110"/>
          <p:cNvCxnSpPr/>
          <p:nvPr/>
        </p:nvCxnSpPr>
        <p:spPr>
          <a:xfrm>
            <a:off x="7853358" y="5716626"/>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a:off x="6666452" y="6203670"/>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3" name="Straight Connector 112"/>
          <p:cNvCxnSpPr/>
          <p:nvPr/>
        </p:nvCxnSpPr>
        <p:spPr>
          <a:xfrm>
            <a:off x="7917393" y="6185226"/>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a:off x="7917393" y="6237355"/>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a:off x="6678534" y="6237355"/>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84506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1027608" y="74874"/>
            <a:ext cx="6693061" cy="403234"/>
          </a:xfrm>
        </p:spPr>
        <p:txBody>
          <a:bodyPr/>
          <a:lstStyle/>
          <a:p>
            <a:r>
              <a:rPr lang="en-US" dirty="0"/>
              <a:t>Illustration 12–26 (continued)</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57</a:t>
            </a:fld>
            <a:endParaRPr lang="en-US" dirty="0"/>
          </a:p>
        </p:txBody>
      </p:sp>
      <p:sp>
        <p:nvSpPr>
          <p:cNvPr id="11" name="Rectangle 10"/>
          <p:cNvSpPr/>
          <p:nvPr/>
        </p:nvSpPr>
        <p:spPr>
          <a:xfrm>
            <a:off x="1094678" y="1302798"/>
            <a:ext cx="7198920" cy="5212080"/>
          </a:xfrm>
          <a:prstGeom prst="rect">
            <a:avLst/>
          </a:prstGeom>
          <a:solidFill>
            <a:srgbClr val="EAE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ound Same Side Corner Rectangle 11"/>
          <p:cNvSpPr/>
          <p:nvPr/>
        </p:nvSpPr>
        <p:spPr>
          <a:xfrm>
            <a:off x="1094678" y="656686"/>
            <a:ext cx="7198920" cy="779839"/>
          </a:xfrm>
          <a:prstGeom prst="round2SameRect">
            <a:avLst>
              <a:gd name="adj1" fmla="val 50000"/>
              <a:gd name="adj2" fmla="val 0"/>
            </a:avLst>
          </a:prstGeom>
          <a:solidFill>
            <a:srgbClr val="61460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lumMod val="25000"/>
                </a:schemeClr>
              </a:solidFill>
            </a:endParaRPr>
          </a:p>
        </p:txBody>
      </p:sp>
      <p:sp>
        <p:nvSpPr>
          <p:cNvPr id="13" name="TextBox 12"/>
          <p:cNvSpPr txBox="1"/>
          <p:nvPr/>
        </p:nvSpPr>
        <p:spPr>
          <a:xfrm>
            <a:off x="1102055" y="1411840"/>
            <a:ext cx="4397670" cy="5078314"/>
          </a:xfrm>
          <a:prstGeom prst="rect">
            <a:avLst/>
          </a:prstGeom>
          <a:noFill/>
        </p:spPr>
        <p:txBody>
          <a:bodyPr wrap="square" rtlCol="0">
            <a:spAutoFit/>
          </a:bodyPr>
          <a:lstStyle/>
          <a:p>
            <a:r>
              <a:rPr lang="en-US" b="1" dirty="0"/>
              <a:t>Cash Flows from Operating Activities</a:t>
            </a:r>
          </a:p>
          <a:p>
            <a:r>
              <a:rPr lang="en-US" b="1" dirty="0"/>
              <a:t>   </a:t>
            </a:r>
            <a:r>
              <a:rPr lang="en-US" dirty="0"/>
              <a:t>Net income</a:t>
            </a:r>
          </a:p>
          <a:p>
            <a:r>
              <a:rPr lang="en-US" i="1" dirty="0"/>
              <a:t>   Adjustments to reconcile net income to net</a:t>
            </a:r>
            <a:br>
              <a:rPr lang="en-US" i="1" dirty="0"/>
            </a:br>
            <a:r>
              <a:rPr lang="en-US" i="1" dirty="0"/>
              <a:t>      cash flows from operating activities:</a:t>
            </a:r>
          </a:p>
          <a:p>
            <a:r>
              <a:rPr lang="en-US" dirty="0"/>
              <a:t>      Depreciation expense</a:t>
            </a:r>
          </a:p>
          <a:p>
            <a:r>
              <a:rPr lang="en-US" dirty="0"/>
              <a:t>      Increase in accounts receivable</a:t>
            </a:r>
          </a:p>
          <a:p>
            <a:r>
              <a:rPr lang="en-US" dirty="0"/>
              <a:t>      Increase in inventory</a:t>
            </a:r>
          </a:p>
          <a:p>
            <a:r>
              <a:rPr lang="en-US" dirty="0"/>
              <a:t>      Decrease in accounts payable</a:t>
            </a:r>
          </a:p>
          <a:p>
            <a:r>
              <a:rPr lang="en-US" dirty="0"/>
              <a:t>      Increase in contingent liability</a:t>
            </a:r>
          </a:p>
          <a:p>
            <a:r>
              <a:rPr lang="en-US" dirty="0"/>
              <a:t>      Net cash flows from operating activities	</a:t>
            </a:r>
          </a:p>
          <a:p>
            <a:r>
              <a:rPr lang="en-US" b="1" dirty="0"/>
              <a:t>Cash Flows from Investing Activities</a:t>
            </a:r>
          </a:p>
          <a:p>
            <a:r>
              <a:rPr lang="en-US" b="1" dirty="0"/>
              <a:t>   </a:t>
            </a:r>
            <a:r>
              <a:rPr lang="en-US" dirty="0"/>
              <a:t>Net cash flows from investing activities</a:t>
            </a:r>
          </a:p>
          <a:p>
            <a:r>
              <a:rPr lang="en-US" b="1" dirty="0"/>
              <a:t>Cash Flows from Financing Activities</a:t>
            </a:r>
          </a:p>
          <a:p>
            <a:r>
              <a:rPr lang="en-US" b="1" dirty="0"/>
              <a:t>   </a:t>
            </a:r>
            <a:r>
              <a:rPr lang="en-US" dirty="0"/>
              <a:t>Payment of cash dividends</a:t>
            </a:r>
          </a:p>
          <a:p>
            <a:r>
              <a:rPr lang="en-US" dirty="0"/>
              <a:t>   Net cash flows form financing activities</a:t>
            </a:r>
          </a:p>
          <a:p>
            <a:r>
              <a:rPr lang="en-US" dirty="0"/>
              <a:t>Net increase (decrease) in cash</a:t>
            </a:r>
          </a:p>
          <a:p>
            <a:r>
              <a:rPr lang="en-US" dirty="0"/>
              <a:t>Cash at the beginning of the period</a:t>
            </a:r>
          </a:p>
          <a:p>
            <a:r>
              <a:rPr lang="en-US" dirty="0"/>
              <a:t>Cash at the end of the period</a:t>
            </a:r>
          </a:p>
        </p:txBody>
      </p:sp>
      <p:sp>
        <p:nvSpPr>
          <p:cNvPr id="14" name="TextBox 13"/>
          <p:cNvSpPr txBox="1"/>
          <p:nvPr/>
        </p:nvSpPr>
        <p:spPr>
          <a:xfrm>
            <a:off x="2324953" y="634006"/>
            <a:ext cx="4664433" cy="830997"/>
          </a:xfrm>
          <a:prstGeom prst="rect">
            <a:avLst/>
          </a:prstGeom>
          <a:noFill/>
        </p:spPr>
        <p:txBody>
          <a:bodyPr wrap="square" rtlCol="0">
            <a:spAutoFit/>
          </a:bodyPr>
          <a:lstStyle/>
          <a:p>
            <a:pPr algn="ctr"/>
            <a:r>
              <a:rPr lang="en-US" sz="1600" b="1" dirty="0">
                <a:solidFill>
                  <a:schemeClr val="bg1"/>
                </a:solidFill>
              </a:rPr>
              <a:t>FEDERER SPORTS APPAREL</a:t>
            </a:r>
          </a:p>
          <a:p>
            <a:pPr algn="ctr"/>
            <a:r>
              <a:rPr lang="en-US" sz="1600" b="1" dirty="0">
                <a:solidFill>
                  <a:schemeClr val="bg1"/>
                </a:solidFill>
              </a:rPr>
              <a:t>Statement of Cash Flows</a:t>
            </a:r>
          </a:p>
          <a:p>
            <a:pPr algn="ctr"/>
            <a:r>
              <a:rPr lang="en-US" sz="1600" b="1" dirty="0">
                <a:solidFill>
                  <a:schemeClr val="bg1"/>
                </a:solidFill>
              </a:rPr>
              <a:t>For the year ended December 31, 2025</a:t>
            </a:r>
          </a:p>
        </p:txBody>
      </p:sp>
      <p:cxnSp>
        <p:nvCxnSpPr>
          <p:cNvPr id="15" name="Straight Connector 14"/>
          <p:cNvCxnSpPr/>
          <p:nvPr/>
        </p:nvCxnSpPr>
        <p:spPr>
          <a:xfrm>
            <a:off x="5923386" y="3952179"/>
            <a:ext cx="10206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5658479" y="1677306"/>
            <a:ext cx="3095721" cy="4801315"/>
          </a:xfrm>
          <a:prstGeom prst="rect">
            <a:avLst/>
          </a:prstGeom>
          <a:noFill/>
        </p:spPr>
        <p:txBody>
          <a:bodyPr wrap="square" rtlCol="0">
            <a:spAutoFit/>
          </a:bodyPr>
          <a:lstStyle/>
          <a:p>
            <a:r>
              <a:rPr lang="en-US" dirty="0"/>
              <a:t>$     850,000</a:t>
            </a:r>
          </a:p>
          <a:p>
            <a:endParaRPr lang="en-US" dirty="0"/>
          </a:p>
          <a:p>
            <a:endParaRPr lang="en-US" dirty="0"/>
          </a:p>
          <a:p>
            <a:r>
              <a:rPr lang="en-US" dirty="0"/>
              <a:t>    1,000,000</a:t>
            </a:r>
          </a:p>
          <a:p>
            <a:r>
              <a:rPr lang="en-US" dirty="0"/>
              <a:t>     (300,000)</a:t>
            </a:r>
          </a:p>
          <a:p>
            <a:r>
              <a:rPr lang="en-US" dirty="0"/>
              <a:t>  (1,100,000)</a:t>
            </a:r>
          </a:p>
          <a:p>
            <a:r>
              <a:rPr lang="en-US" dirty="0"/>
              <a:t>     (250,000)</a:t>
            </a:r>
          </a:p>
          <a:p>
            <a:r>
              <a:rPr lang="en-US" dirty="0"/>
              <a:t>    1,500,000</a:t>
            </a:r>
          </a:p>
          <a:p>
            <a:r>
              <a:rPr lang="en-US" dirty="0"/>
              <a:t>                           $1,700,000</a:t>
            </a:r>
          </a:p>
          <a:p>
            <a:r>
              <a:rPr lang="en-US" dirty="0"/>
              <a:t>                                            </a:t>
            </a:r>
          </a:p>
          <a:p>
            <a:r>
              <a:rPr lang="en-US" dirty="0"/>
              <a:t>                                            0</a:t>
            </a:r>
          </a:p>
          <a:p>
            <a:endParaRPr lang="en-US" dirty="0"/>
          </a:p>
          <a:p>
            <a:r>
              <a:rPr lang="en-US" dirty="0"/>
              <a:t>      (200,000)</a:t>
            </a:r>
          </a:p>
          <a:p>
            <a:r>
              <a:rPr lang="en-US" dirty="0"/>
              <a:t>                               (200,000)</a:t>
            </a:r>
          </a:p>
          <a:p>
            <a:r>
              <a:rPr lang="en-US" dirty="0"/>
              <a:t>                              1,500,000</a:t>
            </a:r>
          </a:p>
          <a:p>
            <a:r>
              <a:rPr lang="en-US" dirty="0"/>
              <a:t>                                 800,000</a:t>
            </a:r>
          </a:p>
          <a:p>
            <a:r>
              <a:rPr lang="en-US" dirty="0"/>
              <a:t>                            $2,300,000</a:t>
            </a:r>
          </a:p>
        </p:txBody>
      </p:sp>
      <p:cxnSp>
        <p:nvCxnSpPr>
          <p:cNvPr id="16" name="Straight Connector 15"/>
          <p:cNvCxnSpPr/>
          <p:nvPr/>
        </p:nvCxnSpPr>
        <p:spPr>
          <a:xfrm>
            <a:off x="5968746" y="5317983"/>
            <a:ext cx="10206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7210349" y="5583785"/>
            <a:ext cx="10206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7210349" y="6155773"/>
            <a:ext cx="10206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7210349" y="6387044"/>
            <a:ext cx="10206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7215329" y="6437384"/>
            <a:ext cx="10206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33084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28770"/>
            <a:ext cx="8229600" cy="1143000"/>
          </a:xfrm>
        </p:spPr>
        <p:txBody>
          <a:bodyPr/>
          <a:lstStyle/>
          <a:p>
            <a:r>
              <a:rPr lang="en-US" dirty="0"/>
              <a:t>Mr. Djokovic’s Proposed Changes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12-</a:t>
            </a:r>
            <a:fld id="{8A048DD7-39B4-434B-ACE7-68CA5B147A05}" type="slidenum">
              <a:rPr lang="en-US" smtClean="0"/>
              <a:t>58</a:t>
            </a:fld>
            <a:endParaRPr lang="en-US" dirty="0"/>
          </a:p>
        </p:txBody>
      </p:sp>
      <p:sp>
        <p:nvSpPr>
          <p:cNvPr id="7" name="Content Placeholder 5"/>
          <p:cNvSpPr>
            <a:spLocks noGrp="1"/>
          </p:cNvSpPr>
          <p:nvPr>
            <p:ph sz="quarter" idx="4294967295"/>
          </p:nvPr>
        </p:nvSpPr>
        <p:spPr>
          <a:xfrm>
            <a:off x="816179" y="60216"/>
            <a:ext cx="4906962" cy="403234"/>
          </a:xfrm>
          <a:prstGeom prst="rect">
            <a:avLst/>
          </a:prstGeom>
        </p:spPr>
        <p:txBody>
          <a:bodyPr/>
          <a:lstStyle/>
          <a:p>
            <a:pPr marL="0" indent="0">
              <a:buNone/>
            </a:pPr>
            <a:r>
              <a:rPr lang="en-US" dirty="0"/>
              <a:t>Illustration 12–27 </a:t>
            </a:r>
          </a:p>
        </p:txBody>
      </p:sp>
      <p:sp>
        <p:nvSpPr>
          <p:cNvPr id="8" name="Rounded Rectangle 7"/>
          <p:cNvSpPr/>
          <p:nvPr/>
        </p:nvSpPr>
        <p:spPr>
          <a:xfrm>
            <a:off x="717571" y="1571770"/>
            <a:ext cx="8121050" cy="4052528"/>
          </a:xfrm>
          <a:prstGeom prst="roundRect">
            <a:avLst>
              <a:gd name="adj" fmla="val 0"/>
            </a:avLst>
          </a:prstGeom>
          <a:solidFill>
            <a:srgbClr val="FEFED9">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Box 2"/>
          <p:cNvSpPr txBox="1"/>
          <p:nvPr/>
        </p:nvSpPr>
        <p:spPr>
          <a:xfrm>
            <a:off x="960002" y="1623202"/>
            <a:ext cx="7778991" cy="4001095"/>
          </a:xfrm>
          <a:prstGeom prst="rect">
            <a:avLst/>
          </a:prstGeom>
          <a:noFill/>
        </p:spPr>
        <p:txBody>
          <a:bodyPr wrap="square" rtlCol="0">
            <a:spAutoFit/>
          </a:bodyPr>
          <a:lstStyle/>
          <a:p>
            <a:pPr algn="ctr"/>
            <a:r>
              <a:rPr lang="en-US" sz="1600" b="1" dirty="0"/>
              <a:t>Mr. Djokovic’s Proposed Changes</a:t>
            </a:r>
          </a:p>
          <a:p>
            <a:r>
              <a:rPr lang="en-US" sz="1600" b="1" dirty="0"/>
              <a:t>1. </a:t>
            </a:r>
            <a:r>
              <a:rPr lang="en-US" sz="1600" b="1" dirty="0">
                <a:solidFill>
                  <a:srgbClr val="379CE9"/>
                </a:solidFill>
              </a:rPr>
              <a:t>Estimate of bad debts. </a:t>
            </a:r>
            <a:r>
              <a:rPr lang="en-US" sz="1600" dirty="0"/>
              <a:t>At the end of 2025, Mr. Nadal estimated that future bad debts will be 6% to 10% of current accounts receivable. He decided to play it safe and recorded an allowance equal to 10% of accounts receivable, or $150,000. Mr. Djokovic proposes changing the estimate to be 6% of accounts receivable, or $90,000. This change would increase net accounts receivable and decrease bad debt expense by $60,000.</a:t>
            </a:r>
          </a:p>
          <a:p>
            <a:r>
              <a:rPr lang="en-US" sz="1600" b="1" dirty="0"/>
              <a:t>2. </a:t>
            </a:r>
            <a:r>
              <a:rPr lang="en-US" sz="1600" b="1" dirty="0">
                <a:solidFill>
                  <a:srgbClr val="379CE9"/>
                </a:solidFill>
              </a:rPr>
              <a:t>Write-down of inventory. </a:t>
            </a:r>
            <a:r>
              <a:rPr lang="en-US" sz="1600" dirty="0"/>
              <a:t>Mr. Nadal recorded a $200,000 write-down of inventory as</a:t>
            </a:r>
          </a:p>
          <a:p>
            <a:r>
              <a:rPr lang="en-US" sz="1600" dirty="0"/>
              <a:t>follows:</a:t>
            </a:r>
          </a:p>
          <a:p>
            <a:r>
              <a:rPr lang="en-US" sz="1600" u="sng" dirty="0"/>
              <a:t>December 31, 2025</a:t>
            </a:r>
            <a:r>
              <a:rPr lang="en-US" sz="1600" dirty="0"/>
              <a:t>                                                                               </a:t>
            </a:r>
            <a:r>
              <a:rPr lang="en-US" sz="1600" u="sng" dirty="0"/>
              <a:t>Debit </a:t>
            </a:r>
            <a:r>
              <a:rPr lang="en-US" sz="1600" dirty="0"/>
              <a:t>                  </a:t>
            </a:r>
            <a:r>
              <a:rPr lang="en-US" sz="1600" u="sng" dirty="0"/>
              <a:t>Credit</a:t>
            </a:r>
          </a:p>
          <a:p>
            <a:r>
              <a:rPr lang="es-ES_tradnl" sz="1600" b="1" dirty="0" err="1"/>
              <a:t>Cost</a:t>
            </a:r>
            <a:r>
              <a:rPr lang="es-ES_tradnl" sz="1600" b="1" dirty="0"/>
              <a:t> </a:t>
            </a:r>
            <a:r>
              <a:rPr lang="es-ES_tradnl" sz="1600" b="1" dirty="0" err="1"/>
              <a:t>of</a:t>
            </a:r>
            <a:r>
              <a:rPr lang="es-ES_tradnl" sz="1600" b="1" dirty="0"/>
              <a:t> </a:t>
            </a:r>
            <a:r>
              <a:rPr lang="es-ES_tradnl" sz="1600" b="1" dirty="0" err="1"/>
              <a:t>Goods</a:t>
            </a:r>
            <a:r>
              <a:rPr lang="es-ES_tradnl" sz="1600" b="1" dirty="0"/>
              <a:t> </a:t>
            </a:r>
            <a:r>
              <a:rPr lang="es-ES_tradnl" sz="1600" b="1" dirty="0" err="1"/>
              <a:t>Sold</a:t>
            </a:r>
            <a:r>
              <a:rPr lang="es-ES_tradnl" sz="1600" dirty="0"/>
              <a:t> .............................................................        </a:t>
            </a:r>
            <a:r>
              <a:rPr lang="es-ES_tradnl" sz="1600" b="1" dirty="0"/>
              <a:t>200,000</a:t>
            </a:r>
          </a:p>
          <a:p>
            <a:r>
              <a:rPr lang="en-US" sz="1600" b="1" dirty="0"/>
              <a:t>   Inventory</a:t>
            </a:r>
            <a:r>
              <a:rPr lang="en-US" sz="1600" dirty="0"/>
              <a:t> .........................................................................                                          </a:t>
            </a:r>
            <a:r>
              <a:rPr lang="en-US" sz="1600" b="1" dirty="0"/>
              <a:t>200,000</a:t>
            </a:r>
          </a:p>
          <a:p>
            <a:r>
              <a:rPr lang="en-US" sz="1400" i="1" dirty="0"/>
              <a:t>(Write-down inventory)</a:t>
            </a:r>
          </a:p>
          <a:p>
            <a:r>
              <a:rPr lang="en-US" sz="1600" dirty="0"/>
              <a:t>Mr. Djokovic insists the write-down was not necessary because the decline in inventory</a:t>
            </a:r>
          </a:p>
          <a:p>
            <a:r>
              <a:rPr lang="en-US" sz="1600" dirty="0"/>
              <a:t>value was only temporary. Therefore, he proposes eliminating this entry, which would</a:t>
            </a:r>
          </a:p>
          <a:p>
            <a:r>
              <a:rPr lang="en-US" sz="1600" dirty="0"/>
              <a:t>increase inventory and decrease loss on inventory write-down by $200,000.</a:t>
            </a:r>
          </a:p>
          <a:p>
            <a:r>
              <a:rPr lang="en-US" sz="1600" dirty="0"/>
              <a:t>                                                                                                                             </a:t>
            </a:r>
            <a:r>
              <a:rPr lang="en-US" sz="1400" i="1" dirty="0"/>
              <a:t>(continued on next slide)</a:t>
            </a:r>
          </a:p>
        </p:txBody>
      </p:sp>
    </p:spTree>
    <p:extLst>
      <p:ext uri="{BB962C8B-B14F-4D97-AF65-F5344CB8AC3E}">
        <p14:creationId xmlns:p14="http://schemas.microsoft.com/office/powerpoint/2010/main" val="237406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12-</a:t>
            </a:r>
            <a:fld id="{8A048DD7-39B4-434B-ACE7-68CA5B147A05}" type="slidenum">
              <a:rPr lang="en-US" smtClean="0"/>
              <a:t>59</a:t>
            </a:fld>
            <a:endParaRPr lang="en-US" dirty="0"/>
          </a:p>
        </p:txBody>
      </p:sp>
      <p:sp>
        <p:nvSpPr>
          <p:cNvPr id="7" name="Content Placeholder 5"/>
          <p:cNvSpPr>
            <a:spLocks noGrp="1"/>
          </p:cNvSpPr>
          <p:nvPr>
            <p:ph sz="quarter" idx="4294967295"/>
          </p:nvPr>
        </p:nvSpPr>
        <p:spPr>
          <a:xfrm>
            <a:off x="657419" y="171113"/>
            <a:ext cx="7431504" cy="403234"/>
          </a:xfrm>
          <a:prstGeom prst="rect">
            <a:avLst/>
          </a:prstGeom>
        </p:spPr>
        <p:txBody>
          <a:bodyPr/>
          <a:lstStyle/>
          <a:p>
            <a:pPr marL="0" indent="0">
              <a:buNone/>
            </a:pPr>
            <a:r>
              <a:rPr lang="en-US" dirty="0"/>
              <a:t>Illustration 12–27</a:t>
            </a:r>
            <a:endParaRPr lang="en-US" sz="2400" dirty="0"/>
          </a:p>
        </p:txBody>
      </p:sp>
      <p:sp>
        <p:nvSpPr>
          <p:cNvPr id="8" name="Title 1"/>
          <p:cNvSpPr>
            <a:spLocks noGrp="1"/>
          </p:cNvSpPr>
          <p:nvPr>
            <p:ph type="title"/>
          </p:nvPr>
        </p:nvSpPr>
        <p:spPr>
          <a:xfrm>
            <a:off x="657419" y="607552"/>
            <a:ext cx="8486581" cy="1143000"/>
          </a:xfrm>
        </p:spPr>
        <p:txBody>
          <a:bodyPr/>
          <a:lstStyle/>
          <a:p>
            <a:r>
              <a:rPr lang="en-US" dirty="0"/>
              <a:t>Mr. Djokovic’s Proposed Changes </a:t>
            </a:r>
            <a:r>
              <a:rPr lang="en-US" sz="2400" dirty="0"/>
              <a:t>(continued)</a:t>
            </a:r>
          </a:p>
        </p:txBody>
      </p:sp>
      <p:sp>
        <p:nvSpPr>
          <p:cNvPr id="9" name="Rounded Rectangle 8"/>
          <p:cNvSpPr/>
          <p:nvPr/>
        </p:nvSpPr>
        <p:spPr>
          <a:xfrm>
            <a:off x="823495" y="1750552"/>
            <a:ext cx="8121050" cy="4611559"/>
          </a:xfrm>
          <a:prstGeom prst="roundRect">
            <a:avLst>
              <a:gd name="adj" fmla="val 0"/>
            </a:avLst>
          </a:prstGeom>
          <a:solidFill>
            <a:srgbClr val="FEFED9">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Box 2"/>
          <p:cNvSpPr txBox="1"/>
          <p:nvPr/>
        </p:nvSpPr>
        <p:spPr>
          <a:xfrm>
            <a:off x="978729" y="1794707"/>
            <a:ext cx="7810581" cy="4567404"/>
          </a:xfrm>
          <a:prstGeom prst="rect">
            <a:avLst/>
          </a:prstGeom>
          <a:noFill/>
        </p:spPr>
        <p:txBody>
          <a:bodyPr wrap="square" rtlCol="0">
            <a:spAutoFit/>
          </a:bodyPr>
          <a:lstStyle/>
          <a:p>
            <a:r>
              <a:rPr lang="en-US" sz="1600" b="1" dirty="0"/>
              <a:t>3. </a:t>
            </a:r>
            <a:r>
              <a:rPr lang="en-US" sz="1600" b="1" dirty="0">
                <a:solidFill>
                  <a:srgbClr val="379CE9"/>
                </a:solidFill>
              </a:rPr>
              <a:t>Change in depreciation estimate. </a:t>
            </a:r>
            <a:r>
              <a:rPr lang="en-US" sz="1600" dirty="0"/>
              <a:t>For the building purchased for $11 million at the</a:t>
            </a:r>
          </a:p>
          <a:p>
            <a:r>
              <a:rPr lang="en-US" sz="1600" dirty="0"/>
              <a:t>beginning of 2024, Mr. Nadal recorded depreciation expense of $1 million in 2024 and</a:t>
            </a:r>
          </a:p>
          <a:p>
            <a:r>
              <a:rPr lang="en-US" sz="1600" dirty="0"/>
              <a:t>2025, using the straight-line method over 10 years with an estimated salvage value of</a:t>
            </a:r>
          </a:p>
          <a:p>
            <a:r>
              <a:rPr lang="en-US" sz="1600" dirty="0"/>
              <a:t>$1 million. Beginning in 2025, Mr. Djokovic proposes calculating depreciation over a total of 20 years instead of 10 and using an estimated salvage value of $500,000. That</a:t>
            </a:r>
          </a:p>
          <a:p>
            <a:r>
              <a:rPr lang="en-US" sz="1600" dirty="0"/>
              <a:t>change decreases accumulated depreciation and depreciation expense in 2025 by</a:t>
            </a:r>
          </a:p>
          <a:p>
            <a:r>
              <a:rPr lang="en-US" sz="1600" dirty="0"/>
              <a:t>$500,000.</a:t>
            </a:r>
          </a:p>
          <a:p>
            <a:r>
              <a:rPr lang="en-US" sz="1600" b="1" dirty="0"/>
              <a:t>4. </a:t>
            </a:r>
            <a:r>
              <a:rPr lang="en-US" sz="1600" b="1" dirty="0">
                <a:solidFill>
                  <a:srgbClr val="379CE9"/>
                </a:solidFill>
              </a:rPr>
              <a:t>Loss contingency. </a:t>
            </a:r>
            <a:r>
              <a:rPr lang="en-US" sz="1600" dirty="0"/>
              <a:t>At the end of 2025, the company’s lawyer advised Mr. Nadal that</a:t>
            </a:r>
          </a:p>
          <a:p>
            <a:r>
              <a:rPr lang="en-US" sz="1600" dirty="0"/>
              <a:t>there was a 70% chance of losing a litigation suit of $1,500,000 filed against the</a:t>
            </a:r>
          </a:p>
          <a:p>
            <a:r>
              <a:rPr lang="en-US" sz="1600" dirty="0"/>
              <a:t>company. Mr. Nadal recorded the possible loss as follows:</a:t>
            </a:r>
          </a:p>
          <a:p>
            <a:r>
              <a:rPr lang="en-US" sz="1600" u="sng" dirty="0"/>
              <a:t>December 31, 2025</a:t>
            </a:r>
            <a:r>
              <a:rPr lang="en-US" sz="1600" dirty="0"/>
              <a:t>                                                                               </a:t>
            </a:r>
            <a:r>
              <a:rPr lang="en-US" sz="1600" u="sng" dirty="0"/>
              <a:t>Debit</a:t>
            </a:r>
            <a:r>
              <a:rPr lang="en-US" sz="1600" dirty="0"/>
              <a:t>                       </a:t>
            </a:r>
            <a:r>
              <a:rPr lang="en-US" sz="1600" u="sng" dirty="0"/>
              <a:t>Credit</a:t>
            </a:r>
          </a:p>
          <a:p>
            <a:r>
              <a:rPr lang="es-ES_tradnl" sz="1600" b="1" dirty="0"/>
              <a:t>Loss</a:t>
            </a:r>
            <a:r>
              <a:rPr lang="es-ES_tradnl" sz="1600" dirty="0"/>
              <a:t> .................................................................................           </a:t>
            </a:r>
            <a:r>
              <a:rPr lang="es-ES_tradnl" sz="1600" b="1" dirty="0"/>
              <a:t>1,500,000</a:t>
            </a:r>
          </a:p>
          <a:p>
            <a:r>
              <a:rPr lang="en-US" sz="1600" b="1" dirty="0"/>
              <a:t>    Contingent Liability </a:t>
            </a:r>
            <a:r>
              <a:rPr lang="en-US" sz="1600" dirty="0"/>
              <a:t>.........................................................                                          </a:t>
            </a:r>
            <a:r>
              <a:rPr lang="en-US" sz="1600" b="1" dirty="0"/>
              <a:t>1,500,000</a:t>
            </a:r>
          </a:p>
          <a:p>
            <a:r>
              <a:rPr lang="en-US" sz="1400" i="1" dirty="0"/>
              <a:t>(Record litigation against the company)</a:t>
            </a:r>
          </a:p>
          <a:p>
            <a:pPr>
              <a:lnSpc>
                <a:spcPct val="130000"/>
              </a:lnSpc>
            </a:pPr>
            <a:r>
              <a:rPr lang="en-US" sz="1600" dirty="0"/>
              <a:t>Mr. Djokovic argues that the likelihood of losing the litigation is reasonably possible,</a:t>
            </a:r>
          </a:p>
          <a:p>
            <a:r>
              <a:rPr lang="en-US" sz="1600" dirty="0"/>
              <a:t>but not probable. Therefore, he proposes removing the litigation entry from the</a:t>
            </a:r>
          </a:p>
          <a:p>
            <a:r>
              <a:rPr lang="en-US" sz="1600" dirty="0"/>
              <a:t>accounting records. The change would remove the loss and decrease liabilities by</a:t>
            </a:r>
          </a:p>
          <a:p>
            <a:r>
              <a:rPr lang="en-US" sz="1600" dirty="0"/>
              <a:t>$1,500,000.</a:t>
            </a:r>
          </a:p>
        </p:txBody>
      </p:sp>
    </p:spTree>
    <p:extLst>
      <p:ext uri="{BB962C8B-B14F-4D97-AF65-F5344CB8AC3E}">
        <p14:creationId xmlns:p14="http://schemas.microsoft.com/office/powerpoint/2010/main" val="30638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p:cNvCxnSpPr/>
          <p:nvPr/>
        </p:nvCxnSpPr>
        <p:spPr>
          <a:xfrm>
            <a:off x="7437691" y="3247136"/>
            <a:ext cx="0" cy="2286000"/>
          </a:xfrm>
          <a:prstGeom prst="straightConnector1">
            <a:avLst/>
          </a:prstGeom>
          <a:ln>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738491" y="2725697"/>
            <a:ext cx="6535729" cy="3093189"/>
            <a:chOff x="980827" y="2596411"/>
            <a:chExt cx="6535729" cy="3093189"/>
          </a:xfrm>
        </p:grpSpPr>
        <p:sp>
          <p:nvSpPr>
            <p:cNvPr id="17" name="Rectangle 16"/>
            <p:cNvSpPr/>
            <p:nvPr/>
          </p:nvSpPr>
          <p:spPr>
            <a:xfrm>
              <a:off x="980827" y="2639835"/>
              <a:ext cx="6535729" cy="3049765"/>
            </a:xfrm>
            <a:prstGeom prst="rect">
              <a:avLst/>
            </a:prstGeom>
            <a:solidFill>
              <a:srgbClr val="EAE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3830400" y="2596411"/>
              <a:ext cx="3458589" cy="338554"/>
            </a:xfrm>
            <a:prstGeom prst="rect">
              <a:avLst/>
            </a:prstGeom>
            <a:noFill/>
          </p:spPr>
          <p:txBody>
            <a:bodyPr wrap="square" rtlCol="0">
              <a:spAutoFit/>
            </a:bodyPr>
            <a:lstStyle/>
            <a:p>
              <a:r>
                <a:rPr lang="en-US" sz="1600" b="1" dirty="0"/>
                <a:t>                VF                                  NIKE</a:t>
              </a:r>
            </a:p>
          </p:txBody>
        </p:sp>
        <p:sp>
          <p:nvSpPr>
            <p:cNvPr id="19" name="TextBox 18"/>
            <p:cNvSpPr txBox="1"/>
            <p:nvPr/>
          </p:nvSpPr>
          <p:spPr>
            <a:xfrm>
              <a:off x="3775509" y="2868495"/>
              <a:ext cx="1904458" cy="338554"/>
            </a:xfrm>
            <a:prstGeom prst="rect">
              <a:avLst/>
            </a:prstGeom>
            <a:noFill/>
          </p:spPr>
          <p:txBody>
            <a:bodyPr wrap="square" rtlCol="0">
              <a:spAutoFit/>
            </a:bodyPr>
            <a:lstStyle/>
            <a:p>
              <a:r>
                <a:rPr lang="en-US" sz="1600" b="1" dirty="0"/>
                <a:t>Amount            %</a:t>
              </a:r>
            </a:p>
          </p:txBody>
        </p:sp>
        <p:cxnSp>
          <p:nvCxnSpPr>
            <p:cNvPr id="20" name="Straight Connector 19"/>
            <p:cNvCxnSpPr/>
            <p:nvPr/>
          </p:nvCxnSpPr>
          <p:spPr>
            <a:xfrm>
              <a:off x="3775509" y="2924109"/>
              <a:ext cx="171168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5704612" y="2921811"/>
              <a:ext cx="171168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957945" y="3664526"/>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3830400" y="3178567"/>
              <a:ext cx="7846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761345" y="3178567"/>
              <a:ext cx="7846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973271" y="3176877"/>
              <a:ext cx="47050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6818488" y="3176877"/>
              <a:ext cx="47050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4944098" y="3660869"/>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5921375" y="3660869"/>
              <a:ext cx="62462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6818488" y="3660869"/>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3957945" y="4162519"/>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4944098" y="4170021"/>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5921375" y="4162519"/>
              <a:ext cx="62462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6818488" y="4162519"/>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3957945" y="4643002"/>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5047520" y="4643002"/>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5921375" y="4643002"/>
              <a:ext cx="62462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6818488" y="4643002"/>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3957945" y="5123486"/>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5047520" y="5123486"/>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5921375" y="5123486"/>
              <a:ext cx="62462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6818488" y="5123486"/>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3957945" y="5403850"/>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5047520" y="5403850"/>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5921375" y="5403850"/>
              <a:ext cx="62462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6818488" y="5403850"/>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3957945" y="5436752"/>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5047520" y="5436752"/>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5921375" y="5436752"/>
              <a:ext cx="62462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6818488" y="5436752"/>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52" name="Round Same Side Corner Rectangle 51"/>
          <p:cNvSpPr/>
          <p:nvPr/>
        </p:nvSpPr>
        <p:spPr>
          <a:xfrm>
            <a:off x="738491" y="1847582"/>
            <a:ext cx="6535729" cy="921539"/>
          </a:xfrm>
          <a:prstGeom prst="round2SameRect">
            <a:avLst>
              <a:gd name="adj1" fmla="val 28486"/>
              <a:gd name="adj2" fmla="val 0"/>
            </a:avLst>
          </a:prstGeom>
          <a:solidFill>
            <a:srgbClr val="1741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53" name="TextBox 52"/>
          <p:cNvSpPr txBox="1"/>
          <p:nvPr/>
        </p:nvSpPr>
        <p:spPr>
          <a:xfrm>
            <a:off x="1465809" y="1815014"/>
            <a:ext cx="5455506" cy="954107"/>
          </a:xfrm>
          <a:prstGeom prst="rect">
            <a:avLst/>
          </a:prstGeom>
          <a:noFill/>
        </p:spPr>
        <p:txBody>
          <a:bodyPr wrap="square" rtlCol="0">
            <a:spAutoFit/>
          </a:bodyPr>
          <a:lstStyle/>
          <a:p>
            <a:pPr algn="ctr"/>
            <a:r>
              <a:rPr lang="en-US" sz="1600" b="1" dirty="0">
                <a:solidFill>
                  <a:schemeClr val="bg1"/>
                </a:solidFill>
              </a:rPr>
              <a:t>VF AND NIKE</a:t>
            </a:r>
          </a:p>
          <a:p>
            <a:pPr algn="ctr"/>
            <a:r>
              <a:rPr lang="en-US" sz="1400" b="1" dirty="0">
                <a:solidFill>
                  <a:schemeClr val="bg1"/>
                </a:solidFill>
              </a:rPr>
              <a:t>Common-Size Income Statements</a:t>
            </a:r>
          </a:p>
          <a:p>
            <a:pPr algn="ctr"/>
            <a:r>
              <a:rPr lang="en-US" sz="1400" b="1" dirty="0">
                <a:solidFill>
                  <a:schemeClr val="bg1"/>
                </a:solidFill>
              </a:rPr>
              <a:t>For the years ended March 31, 2020, and May 31, 2020</a:t>
            </a:r>
          </a:p>
          <a:p>
            <a:pPr algn="ctr"/>
            <a:r>
              <a:rPr lang="en-US" sz="1200" dirty="0">
                <a:solidFill>
                  <a:schemeClr val="bg1"/>
                </a:solidFill>
              </a:rPr>
              <a:t>($ in millions)</a:t>
            </a:r>
          </a:p>
        </p:txBody>
      </p:sp>
      <p:sp>
        <p:nvSpPr>
          <p:cNvPr id="2" name="Title 1"/>
          <p:cNvSpPr>
            <a:spLocks noGrp="1"/>
          </p:cNvSpPr>
          <p:nvPr>
            <p:ph type="title"/>
          </p:nvPr>
        </p:nvSpPr>
        <p:spPr/>
        <p:txBody>
          <a:bodyPr/>
          <a:lstStyle/>
          <a:p>
            <a:r>
              <a:rPr lang="en-US" dirty="0"/>
              <a:t>Common-Size Income Statements</a:t>
            </a:r>
          </a:p>
        </p:txBody>
      </p:sp>
      <p:sp>
        <p:nvSpPr>
          <p:cNvPr id="7" name="Content Placeholder 6"/>
          <p:cNvSpPr>
            <a:spLocks noGrp="1"/>
          </p:cNvSpPr>
          <p:nvPr>
            <p:ph sz="quarter" idx="13"/>
          </p:nvPr>
        </p:nvSpPr>
        <p:spPr/>
        <p:txBody>
          <a:bodyPr/>
          <a:lstStyle/>
          <a:p>
            <a:r>
              <a:rPr lang="en-US" dirty="0"/>
              <a:t>Illustration 12–2</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12-</a:t>
            </a:r>
            <a:fld id="{8A048DD7-39B4-434B-ACE7-68CA5B147A05}" type="slidenum">
              <a:rPr lang="en-US" smtClean="0"/>
              <a:t>6</a:t>
            </a:fld>
            <a:endParaRPr lang="en-US" dirty="0"/>
          </a:p>
        </p:txBody>
      </p:sp>
      <p:sp>
        <p:nvSpPr>
          <p:cNvPr id="3" name="TextBox 2"/>
          <p:cNvSpPr txBox="1"/>
          <p:nvPr/>
        </p:nvSpPr>
        <p:spPr>
          <a:xfrm>
            <a:off x="7327898" y="1958545"/>
            <a:ext cx="946093" cy="646331"/>
          </a:xfrm>
          <a:prstGeom prst="rect">
            <a:avLst/>
          </a:prstGeom>
          <a:noFill/>
        </p:spPr>
        <p:txBody>
          <a:bodyPr wrap="none" rtlCol="0">
            <a:spAutoFit/>
          </a:bodyPr>
          <a:lstStyle/>
          <a:p>
            <a:r>
              <a:rPr lang="en-US" b="1" dirty="0">
                <a:solidFill>
                  <a:srgbClr val="FF0000"/>
                </a:solidFill>
              </a:rPr>
              <a:t> </a:t>
            </a:r>
            <a:r>
              <a:rPr lang="en-US" b="1" dirty="0">
                <a:solidFill>
                  <a:schemeClr val="accent5">
                    <a:lumMod val="50000"/>
                  </a:schemeClr>
                </a:solidFill>
              </a:rPr>
              <a:t>$4,691</a:t>
            </a:r>
          </a:p>
          <a:p>
            <a:r>
              <a:rPr lang="en-US" b="1" dirty="0">
                <a:solidFill>
                  <a:schemeClr val="accent5">
                    <a:lumMod val="50000"/>
                  </a:schemeClr>
                </a:solidFill>
              </a:rPr>
              <a:t>$10,489</a:t>
            </a:r>
          </a:p>
        </p:txBody>
      </p:sp>
      <p:sp>
        <p:nvSpPr>
          <p:cNvPr id="46" name="TextBox 45"/>
          <p:cNvSpPr txBox="1"/>
          <p:nvPr/>
        </p:nvSpPr>
        <p:spPr>
          <a:xfrm>
            <a:off x="8208378" y="2106285"/>
            <a:ext cx="933269" cy="369332"/>
          </a:xfrm>
          <a:prstGeom prst="rect">
            <a:avLst/>
          </a:prstGeom>
          <a:noFill/>
        </p:spPr>
        <p:txBody>
          <a:bodyPr wrap="none" rtlCol="0">
            <a:spAutoFit/>
          </a:bodyPr>
          <a:lstStyle/>
          <a:p>
            <a:r>
              <a:rPr lang="en-US" b="1" dirty="0">
                <a:solidFill>
                  <a:schemeClr val="accent5">
                    <a:lumMod val="50000"/>
                  </a:schemeClr>
                </a:solidFill>
              </a:rPr>
              <a:t>= 44.7%</a:t>
            </a:r>
          </a:p>
        </p:txBody>
      </p:sp>
      <p:cxnSp>
        <p:nvCxnSpPr>
          <p:cNvPr id="6" name="Straight Connector 5"/>
          <p:cNvCxnSpPr>
            <a:stCxn id="3" idx="1"/>
            <a:endCxn id="3" idx="3"/>
          </p:cNvCxnSpPr>
          <p:nvPr/>
        </p:nvCxnSpPr>
        <p:spPr>
          <a:xfrm>
            <a:off x="7327898" y="2281711"/>
            <a:ext cx="94609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cxnSpLocks/>
          </p:cNvCxnSpPr>
          <p:nvPr/>
        </p:nvCxnSpPr>
        <p:spPr>
          <a:xfrm flipH="1">
            <a:off x="5348279" y="2453224"/>
            <a:ext cx="3123703" cy="1209803"/>
          </a:xfrm>
          <a:prstGeom prst="straightConnector1">
            <a:avLst/>
          </a:prstGeom>
          <a:ln>
            <a:solidFill>
              <a:srgbClr val="194C62"/>
            </a:solidFill>
            <a:tailEnd type="arrow"/>
          </a:ln>
        </p:spPr>
        <p:style>
          <a:lnRef idx="2">
            <a:schemeClr val="accent5"/>
          </a:lnRef>
          <a:fillRef idx="0">
            <a:schemeClr val="accent5"/>
          </a:fillRef>
          <a:effectRef idx="1">
            <a:schemeClr val="accent5"/>
          </a:effectRef>
          <a:fontRef idx="minor">
            <a:schemeClr val="tx1"/>
          </a:fontRef>
        </p:style>
      </p:cxnSp>
      <p:sp>
        <p:nvSpPr>
          <p:cNvPr id="60" name="Content Placeholder 2"/>
          <p:cNvSpPr txBox="1">
            <a:spLocks/>
          </p:cNvSpPr>
          <p:nvPr/>
        </p:nvSpPr>
        <p:spPr>
          <a:xfrm>
            <a:off x="806039" y="5898242"/>
            <a:ext cx="8229600" cy="439057"/>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All dollar amounts are expressed as a </a:t>
            </a:r>
            <a:r>
              <a:rPr lang="en-US" sz="2000" b="1" dirty="0"/>
              <a:t>percentage of net sales</a:t>
            </a:r>
          </a:p>
        </p:txBody>
      </p:sp>
      <p:sp>
        <p:nvSpPr>
          <p:cNvPr id="56" name="TextBox 55"/>
          <p:cNvSpPr txBox="1"/>
          <p:nvPr/>
        </p:nvSpPr>
        <p:spPr>
          <a:xfrm>
            <a:off x="5460202" y="3003661"/>
            <a:ext cx="1904458" cy="338554"/>
          </a:xfrm>
          <a:prstGeom prst="rect">
            <a:avLst/>
          </a:prstGeom>
          <a:noFill/>
        </p:spPr>
        <p:txBody>
          <a:bodyPr wrap="square" rtlCol="0">
            <a:spAutoFit/>
          </a:bodyPr>
          <a:lstStyle/>
          <a:p>
            <a:r>
              <a:rPr lang="en-US" sz="1600" b="1" dirty="0"/>
              <a:t>Amount            %</a:t>
            </a:r>
          </a:p>
        </p:txBody>
      </p:sp>
      <p:graphicFrame>
        <p:nvGraphicFramePr>
          <p:cNvPr id="55" name="Table 54"/>
          <p:cNvGraphicFramePr>
            <a:graphicFrameLocks noGrp="1"/>
          </p:cNvGraphicFramePr>
          <p:nvPr>
            <p:extLst>
              <p:ext uri="{D42A27DB-BD31-4B8C-83A1-F6EECF244321}">
                <p14:modId xmlns:p14="http://schemas.microsoft.com/office/powerpoint/2010/main" val="3267020325"/>
              </p:ext>
            </p:extLst>
          </p:nvPr>
        </p:nvGraphicFramePr>
        <p:xfrm>
          <a:off x="877671" y="3244039"/>
          <a:ext cx="6326264" cy="2621280"/>
        </p:xfrm>
        <a:graphic>
          <a:graphicData uri="http://schemas.openxmlformats.org/drawingml/2006/table">
            <a:tbl>
              <a:tblPr firstRow="1" bandRow="1">
                <a:tableStyleId>{2D5ABB26-0587-4C30-8999-92F81FD0307C}</a:tableStyleId>
              </a:tblPr>
              <a:tblGrid>
                <a:gridCol w="2190465">
                  <a:extLst>
                    <a:ext uri="{9D8B030D-6E8A-4147-A177-3AD203B41FA5}">
                      <a16:colId xmlns:a16="http://schemas.microsoft.com/office/drawing/2014/main" val="20000"/>
                    </a:ext>
                  </a:extLst>
                </a:gridCol>
                <a:gridCol w="1291991">
                  <a:extLst>
                    <a:ext uri="{9D8B030D-6E8A-4147-A177-3AD203B41FA5}">
                      <a16:colId xmlns:a16="http://schemas.microsoft.com/office/drawing/2014/main" val="20001"/>
                    </a:ext>
                  </a:extLst>
                </a:gridCol>
                <a:gridCol w="936702">
                  <a:extLst>
                    <a:ext uri="{9D8B030D-6E8A-4147-A177-3AD203B41FA5}">
                      <a16:colId xmlns:a16="http://schemas.microsoft.com/office/drawing/2014/main" val="20002"/>
                    </a:ext>
                  </a:extLst>
                </a:gridCol>
                <a:gridCol w="1064212">
                  <a:extLst>
                    <a:ext uri="{9D8B030D-6E8A-4147-A177-3AD203B41FA5}">
                      <a16:colId xmlns:a16="http://schemas.microsoft.com/office/drawing/2014/main" val="20003"/>
                    </a:ext>
                  </a:extLst>
                </a:gridCol>
                <a:gridCol w="842894">
                  <a:extLst>
                    <a:ext uri="{9D8B030D-6E8A-4147-A177-3AD203B41FA5}">
                      <a16:colId xmlns:a16="http://schemas.microsoft.com/office/drawing/2014/main" val="20004"/>
                    </a:ext>
                  </a:extLst>
                </a:gridCol>
              </a:tblGrid>
              <a:tr h="2153093">
                <a:tc>
                  <a:txBody>
                    <a:bodyPr/>
                    <a:lstStyle/>
                    <a:p>
                      <a:r>
                        <a:rPr lang="en-US" sz="1600" dirty="0"/>
                        <a:t>Net</a:t>
                      </a:r>
                      <a:r>
                        <a:rPr lang="en-US" sz="1600" baseline="0" dirty="0"/>
                        <a:t> sales</a:t>
                      </a:r>
                      <a:endParaRPr lang="en-US" sz="1600" dirty="0"/>
                    </a:p>
                    <a:p>
                      <a:r>
                        <a:rPr lang="en-US" sz="1600" dirty="0"/>
                        <a:t>Cost</a:t>
                      </a:r>
                      <a:r>
                        <a:rPr lang="en-US" sz="1600" baseline="0" dirty="0"/>
                        <a:t> of goods sold</a:t>
                      </a:r>
                    </a:p>
                    <a:p>
                      <a:r>
                        <a:rPr lang="en-US" sz="1600" dirty="0"/>
                        <a:t>    Gross profit</a:t>
                      </a:r>
                    </a:p>
                    <a:p>
                      <a:r>
                        <a:rPr lang="en-US" sz="1600" dirty="0"/>
                        <a:t>Operating Expenses</a:t>
                      </a:r>
                      <a:endParaRPr lang="en-US" sz="1600" baseline="0" dirty="0"/>
                    </a:p>
                    <a:p>
                      <a:r>
                        <a:rPr lang="en-US" sz="1600" baseline="0" dirty="0"/>
                        <a:t>    Operating income</a:t>
                      </a:r>
                    </a:p>
                    <a:p>
                      <a:r>
                        <a:rPr lang="en-US" sz="1600" dirty="0"/>
                        <a:t>Other</a:t>
                      </a:r>
                      <a:r>
                        <a:rPr lang="en-US" sz="1600" baseline="0" dirty="0"/>
                        <a:t> income (expense)</a:t>
                      </a:r>
                      <a:endParaRPr lang="en-US" sz="1600" dirty="0"/>
                    </a:p>
                    <a:p>
                      <a:r>
                        <a:rPr lang="en-US" sz="1600" dirty="0"/>
                        <a:t>    Income before tax</a:t>
                      </a:r>
                    </a:p>
                    <a:p>
                      <a:r>
                        <a:rPr lang="en-US" sz="1600" baseline="0" dirty="0"/>
                        <a:t>Income tax expense</a:t>
                      </a:r>
                    </a:p>
                    <a:p>
                      <a:r>
                        <a:rPr lang="en-US" sz="1600" baseline="0" dirty="0"/>
                        <a:t>Net income</a:t>
                      </a:r>
                    </a:p>
                  </a:txBody>
                  <a:tcPr/>
                </a:tc>
                <a:tc>
                  <a:txBody>
                    <a:bodyPr/>
                    <a:lstStyle/>
                    <a:p>
                      <a:pPr algn="r"/>
                      <a:r>
                        <a:rPr lang="en-US" sz="1600" dirty="0"/>
                        <a:t>     $10,489</a:t>
                      </a:r>
                    </a:p>
                    <a:p>
                      <a:pPr algn="r"/>
                      <a:r>
                        <a:rPr lang="en-US" sz="1600" dirty="0"/>
                        <a:t>4,691</a:t>
                      </a:r>
                    </a:p>
                    <a:p>
                      <a:pPr algn="r"/>
                      <a:r>
                        <a:rPr lang="en-US" sz="1600" dirty="0"/>
                        <a:t>5,798</a:t>
                      </a:r>
                    </a:p>
                    <a:p>
                      <a:pPr algn="r"/>
                      <a:r>
                        <a:rPr lang="en-US" sz="1600" dirty="0"/>
                        <a:t>4,870</a:t>
                      </a:r>
                    </a:p>
                    <a:p>
                      <a:pPr algn="r"/>
                      <a:r>
                        <a:rPr lang="en-US" sz="1600" dirty="0"/>
                        <a:t>928</a:t>
                      </a:r>
                    </a:p>
                    <a:p>
                      <a:pPr algn="r"/>
                      <a:r>
                        <a:rPr lang="en-US" sz="1600" dirty="0"/>
                        <a:t>–201</a:t>
                      </a:r>
                    </a:p>
                    <a:p>
                      <a:pPr algn="r"/>
                      <a:r>
                        <a:rPr lang="en-US" sz="1600" dirty="0"/>
                        <a:t>727</a:t>
                      </a:r>
                    </a:p>
                    <a:p>
                      <a:pPr algn="r"/>
                      <a:r>
                        <a:rPr lang="en-US" sz="1600" dirty="0"/>
                        <a:t>98</a:t>
                      </a:r>
                    </a:p>
                    <a:p>
                      <a:pPr algn="r"/>
                      <a:r>
                        <a:rPr lang="en-US" sz="1600" dirty="0"/>
                        <a:t>$   629</a:t>
                      </a:r>
                    </a:p>
                  </a:txBody>
                  <a:tcPr/>
                </a:tc>
                <a:tc>
                  <a:txBody>
                    <a:bodyPr/>
                    <a:lstStyle/>
                    <a:p>
                      <a:pPr algn="r"/>
                      <a:r>
                        <a:rPr lang="en-US" sz="1600" b="1" dirty="0">
                          <a:solidFill>
                            <a:srgbClr val="1D5F76"/>
                          </a:solidFill>
                        </a:rPr>
                        <a:t>100.0</a:t>
                      </a:r>
                    </a:p>
                    <a:p>
                      <a:pPr algn="r"/>
                      <a:r>
                        <a:rPr lang="en-US" sz="1600" b="1" dirty="0">
                          <a:solidFill>
                            <a:srgbClr val="1D5F76"/>
                          </a:solidFill>
                        </a:rPr>
                        <a:t>44.7</a:t>
                      </a:r>
                    </a:p>
                    <a:p>
                      <a:pPr algn="r"/>
                      <a:r>
                        <a:rPr lang="en-US" sz="1600" b="1" dirty="0">
                          <a:solidFill>
                            <a:srgbClr val="1D5F76"/>
                          </a:solidFill>
                        </a:rPr>
                        <a:t>55.3</a:t>
                      </a:r>
                    </a:p>
                    <a:p>
                      <a:pPr algn="r"/>
                      <a:r>
                        <a:rPr lang="en-US" sz="1600" b="1" dirty="0">
                          <a:solidFill>
                            <a:srgbClr val="1D5F76"/>
                          </a:solidFill>
                        </a:rPr>
                        <a:t>46.4</a:t>
                      </a:r>
                    </a:p>
                    <a:p>
                      <a:pPr algn="r"/>
                      <a:r>
                        <a:rPr lang="en-US" sz="1600" b="1" dirty="0">
                          <a:solidFill>
                            <a:srgbClr val="1D5F76"/>
                          </a:solidFill>
                        </a:rPr>
                        <a:t>8.8</a:t>
                      </a:r>
                    </a:p>
                    <a:p>
                      <a:pPr marL="0" algn="r" defTabSz="457200" rtl="0" eaLnBrk="1" latinLnBrk="0" hangingPunct="1"/>
                      <a:r>
                        <a:rPr lang="en-US" sz="1600" b="1" kern="1200" dirty="0">
                          <a:solidFill>
                            <a:srgbClr val="1D5F76"/>
                          </a:solidFill>
                          <a:latin typeface="+mn-lt"/>
                          <a:ea typeface="+mn-ea"/>
                          <a:cs typeface="+mn-cs"/>
                        </a:rPr>
                        <a:t>–1.9</a:t>
                      </a:r>
                    </a:p>
                    <a:p>
                      <a:pPr algn="r"/>
                      <a:r>
                        <a:rPr lang="en-US" sz="1600" b="1" dirty="0">
                          <a:solidFill>
                            <a:srgbClr val="1D5F76"/>
                          </a:solidFill>
                        </a:rPr>
                        <a:t>6.9</a:t>
                      </a:r>
                    </a:p>
                    <a:p>
                      <a:pPr algn="r"/>
                      <a:r>
                        <a:rPr lang="en-US" sz="1600" b="1" dirty="0">
                          <a:solidFill>
                            <a:srgbClr val="1D5F76"/>
                          </a:solidFill>
                        </a:rPr>
                        <a:t>0.9</a:t>
                      </a:r>
                    </a:p>
                    <a:p>
                      <a:pPr algn="r"/>
                      <a:r>
                        <a:rPr lang="en-US" sz="1600" b="1" dirty="0">
                          <a:solidFill>
                            <a:srgbClr val="1D5F76"/>
                          </a:solidFill>
                        </a:rPr>
                        <a:t>6.0</a:t>
                      </a:r>
                      <a:endParaRPr lang="en-US" sz="1600" b="1" dirty="0"/>
                    </a:p>
                  </a:txBody>
                  <a:tcPr/>
                </a:tc>
                <a:tc>
                  <a:txBody>
                    <a:bodyPr/>
                    <a:lstStyle/>
                    <a:p>
                      <a:pPr algn="r"/>
                      <a:r>
                        <a:rPr lang="en-US" sz="1600" dirty="0"/>
                        <a:t>$37,403</a:t>
                      </a:r>
                    </a:p>
                    <a:p>
                      <a:pPr algn="r"/>
                      <a:r>
                        <a:rPr lang="en-US" sz="1600" dirty="0"/>
                        <a:t>21,162</a:t>
                      </a:r>
                    </a:p>
                    <a:p>
                      <a:pPr algn="r"/>
                      <a:r>
                        <a:rPr lang="en-US" sz="1600" dirty="0"/>
                        <a:t>16,241</a:t>
                      </a:r>
                    </a:p>
                    <a:p>
                      <a:pPr algn="r"/>
                      <a:r>
                        <a:rPr lang="en-US" sz="1600" dirty="0"/>
                        <a:t>13,126</a:t>
                      </a:r>
                    </a:p>
                    <a:p>
                      <a:pPr algn="r"/>
                      <a:r>
                        <a:rPr lang="en-US" sz="1600" dirty="0"/>
                        <a:t>3,115</a:t>
                      </a:r>
                    </a:p>
                    <a:p>
                      <a:pPr algn="r"/>
                      <a:r>
                        <a:rPr lang="en-US" sz="1600" dirty="0"/>
                        <a:t>–228</a:t>
                      </a:r>
                    </a:p>
                    <a:p>
                      <a:pPr algn="r"/>
                      <a:r>
                        <a:rPr lang="en-US" sz="1600" dirty="0"/>
                        <a:t>2,887</a:t>
                      </a:r>
                    </a:p>
                    <a:p>
                      <a:pPr algn="r"/>
                      <a:r>
                        <a:rPr lang="en-US" sz="1600" dirty="0"/>
                        <a:t>348</a:t>
                      </a:r>
                    </a:p>
                    <a:p>
                      <a:pPr algn="r"/>
                      <a:r>
                        <a:rPr lang="en-US" sz="1600" dirty="0"/>
                        <a:t>$ 2,539</a:t>
                      </a:r>
                    </a:p>
                  </a:txBody>
                  <a:tcPr/>
                </a:tc>
                <a:tc>
                  <a:txBody>
                    <a:bodyPr/>
                    <a:lstStyle/>
                    <a:p>
                      <a:pPr algn="r"/>
                      <a:r>
                        <a:rPr lang="en-US" sz="1600" b="1" dirty="0">
                          <a:solidFill>
                            <a:srgbClr val="1D5F76"/>
                          </a:solidFill>
                        </a:rPr>
                        <a:t>100.0</a:t>
                      </a:r>
                    </a:p>
                    <a:p>
                      <a:pPr algn="r"/>
                      <a:r>
                        <a:rPr lang="en-US" sz="1600" b="1" dirty="0">
                          <a:solidFill>
                            <a:srgbClr val="1D5F76"/>
                          </a:solidFill>
                        </a:rPr>
                        <a:t>56.6</a:t>
                      </a:r>
                    </a:p>
                    <a:p>
                      <a:pPr algn="r"/>
                      <a:r>
                        <a:rPr lang="en-US" sz="1600" b="1" dirty="0">
                          <a:solidFill>
                            <a:srgbClr val="1D5F76"/>
                          </a:solidFill>
                        </a:rPr>
                        <a:t>43.4</a:t>
                      </a:r>
                    </a:p>
                    <a:p>
                      <a:pPr algn="r"/>
                      <a:r>
                        <a:rPr lang="en-US" sz="1600" b="1" dirty="0">
                          <a:solidFill>
                            <a:srgbClr val="1D5F76"/>
                          </a:solidFill>
                        </a:rPr>
                        <a:t>35.1</a:t>
                      </a:r>
                    </a:p>
                    <a:p>
                      <a:pPr algn="r"/>
                      <a:r>
                        <a:rPr lang="en-US" sz="1600" b="1" dirty="0">
                          <a:solidFill>
                            <a:srgbClr val="1D5F76"/>
                          </a:solidFill>
                        </a:rPr>
                        <a:t>8.3</a:t>
                      </a:r>
                    </a:p>
                    <a:p>
                      <a:pPr algn="r"/>
                      <a:r>
                        <a:rPr lang="en-US" sz="1600" b="1" kern="1200" dirty="0">
                          <a:solidFill>
                            <a:srgbClr val="1D5F76"/>
                          </a:solidFill>
                          <a:latin typeface="+mn-lt"/>
                          <a:ea typeface="+mn-ea"/>
                          <a:cs typeface="+mn-cs"/>
                        </a:rPr>
                        <a:t>–0.6</a:t>
                      </a:r>
                    </a:p>
                    <a:p>
                      <a:pPr algn="r"/>
                      <a:r>
                        <a:rPr lang="en-US" sz="1600" b="1" dirty="0">
                          <a:solidFill>
                            <a:srgbClr val="1D5F76"/>
                          </a:solidFill>
                        </a:rPr>
                        <a:t>7.7</a:t>
                      </a:r>
                    </a:p>
                    <a:p>
                      <a:pPr algn="r"/>
                      <a:r>
                        <a:rPr lang="en-US" sz="1600" b="1" dirty="0">
                          <a:solidFill>
                            <a:srgbClr val="1D5F76"/>
                          </a:solidFill>
                        </a:rPr>
                        <a:t>0.9</a:t>
                      </a:r>
                    </a:p>
                    <a:p>
                      <a:pPr algn="r"/>
                      <a:r>
                        <a:rPr lang="en-US" sz="1600" b="1" dirty="0">
                          <a:solidFill>
                            <a:srgbClr val="1D5F76"/>
                          </a:solidFill>
                        </a:rPr>
                        <a:t>6.8</a:t>
                      </a:r>
                    </a:p>
                  </a:txBody>
                  <a:tcPr/>
                </a:tc>
                <a:extLst>
                  <a:ext uri="{0D108BD9-81ED-4DB2-BD59-A6C34878D82A}">
                    <a16:rowId xmlns:a16="http://schemas.microsoft.com/office/drawing/2014/main" val="10000"/>
                  </a:ext>
                </a:extLst>
              </a:tr>
              <a:tr h="315787">
                <a:tc>
                  <a:txBody>
                    <a:bodyPr/>
                    <a:lstStyle/>
                    <a:p>
                      <a:endParaRPr lang="en-US" sz="1600" baseline="0" dirty="0"/>
                    </a:p>
                  </a:txBody>
                  <a:tcPr/>
                </a:tc>
                <a:tc>
                  <a:txBody>
                    <a:bodyPr/>
                    <a:lstStyle/>
                    <a:p>
                      <a:pPr algn="r"/>
                      <a:endParaRPr lang="en-US" sz="1600" dirty="0"/>
                    </a:p>
                  </a:txBody>
                  <a:tcPr/>
                </a:tc>
                <a:tc>
                  <a:txBody>
                    <a:bodyPr/>
                    <a:lstStyle/>
                    <a:p>
                      <a:pPr algn="r"/>
                      <a:endParaRPr lang="en-US" sz="1600" b="1" dirty="0"/>
                    </a:p>
                  </a:txBody>
                  <a:tcPr/>
                </a:tc>
                <a:tc>
                  <a:txBody>
                    <a:bodyPr/>
                    <a:lstStyle/>
                    <a:p>
                      <a:pPr algn="r"/>
                      <a:endParaRPr lang="en-US" sz="1600" dirty="0"/>
                    </a:p>
                  </a:txBody>
                  <a:tcPr/>
                </a:tc>
                <a:tc>
                  <a:txBody>
                    <a:bodyPr/>
                    <a:lstStyle/>
                    <a:p>
                      <a:pPr algn="r"/>
                      <a:endParaRPr lang="en-US" sz="1600" b="1" dirty="0">
                        <a:solidFill>
                          <a:srgbClr val="1D5F76"/>
                        </a:solidFill>
                      </a:endParaRPr>
                    </a:p>
                  </a:txBody>
                  <a:tcPr/>
                </a:tc>
                <a:extLst>
                  <a:ext uri="{0D108BD9-81ED-4DB2-BD59-A6C34878D82A}">
                    <a16:rowId xmlns:a16="http://schemas.microsoft.com/office/drawing/2014/main" val="863252290"/>
                  </a:ext>
                </a:extLst>
              </a:tr>
            </a:tbl>
          </a:graphicData>
        </a:graphic>
      </p:graphicFrame>
      <p:sp>
        <p:nvSpPr>
          <p:cNvPr id="54" name="TextBox 53"/>
          <p:cNvSpPr txBox="1"/>
          <p:nvPr/>
        </p:nvSpPr>
        <p:spPr>
          <a:xfrm>
            <a:off x="7516556" y="3302039"/>
            <a:ext cx="1519083" cy="961289"/>
          </a:xfrm>
          <a:prstGeom prst="rect">
            <a:avLst/>
          </a:prstGeom>
          <a:noFill/>
        </p:spPr>
        <p:txBody>
          <a:bodyPr wrap="square" rtlCol="0">
            <a:spAutoFit/>
          </a:bodyPr>
          <a:lstStyle/>
          <a:p>
            <a:pPr>
              <a:lnSpc>
                <a:spcPct val="80000"/>
              </a:lnSpc>
            </a:pPr>
            <a:r>
              <a:rPr lang="en-US" sz="1400" b="1" dirty="0">
                <a:solidFill>
                  <a:srgbClr val="0070C0"/>
                </a:solidFill>
              </a:rPr>
              <a:t>The red arrow indicates the direction in which to read this statement.</a:t>
            </a:r>
          </a:p>
        </p:txBody>
      </p:sp>
    </p:spTree>
    <p:extLst>
      <p:ext uri="{BB962C8B-B14F-4D97-AF65-F5344CB8AC3E}">
        <p14:creationId xmlns:p14="http://schemas.microsoft.com/office/powerpoint/2010/main" val="27064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6" grpId="0"/>
      <p:bldP spid="5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648" y="747505"/>
            <a:ext cx="7206066" cy="1143000"/>
          </a:xfrm>
        </p:spPr>
        <p:txBody>
          <a:bodyPr/>
          <a:lstStyle/>
          <a:p>
            <a:pPr>
              <a:lnSpc>
                <a:spcPct val="90000"/>
              </a:lnSpc>
            </a:pPr>
            <a:r>
              <a:rPr lang="en-US" dirty="0"/>
              <a:t>Income Statement Revised by Mr. Djokovic</a:t>
            </a:r>
          </a:p>
        </p:txBody>
      </p:sp>
      <p:sp>
        <p:nvSpPr>
          <p:cNvPr id="6" name="Content Placeholder 5"/>
          <p:cNvSpPr>
            <a:spLocks noGrp="1"/>
          </p:cNvSpPr>
          <p:nvPr>
            <p:ph sz="quarter" idx="13"/>
          </p:nvPr>
        </p:nvSpPr>
        <p:spPr>
          <a:xfrm>
            <a:off x="823495" y="301674"/>
            <a:ext cx="6693061" cy="403234"/>
          </a:xfrm>
        </p:spPr>
        <p:txBody>
          <a:bodyPr/>
          <a:lstStyle/>
          <a:p>
            <a:r>
              <a:rPr lang="en-US" dirty="0"/>
              <a:t>Illustration 12–28</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60</a:t>
            </a:fld>
            <a:endParaRPr lang="en-US" dirty="0"/>
          </a:p>
        </p:txBody>
      </p:sp>
      <p:sp>
        <p:nvSpPr>
          <p:cNvPr id="10" name="Rectangle 9"/>
          <p:cNvSpPr/>
          <p:nvPr/>
        </p:nvSpPr>
        <p:spPr>
          <a:xfrm>
            <a:off x="975210" y="2860937"/>
            <a:ext cx="7302726" cy="3058660"/>
          </a:xfrm>
          <a:prstGeom prst="rect">
            <a:avLst/>
          </a:prstGeom>
          <a:solidFill>
            <a:srgbClr val="EAE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ound Same Side Corner Rectangle 10"/>
          <p:cNvSpPr/>
          <p:nvPr/>
        </p:nvSpPr>
        <p:spPr>
          <a:xfrm>
            <a:off x="975210" y="2042298"/>
            <a:ext cx="7302725" cy="818638"/>
          </a:xfrm>
          <a:prstGeom prst="round2SameRect">
            <a:avLst>
              <a:gd name="adj1" fmla="val 28486"/>
              <a:gd name="adj2" fmla="val 0"/>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2" name="TextBox 11"/>
          <p:cNvSpPr txBox="1"/>
          <p:nvPr/>
        </p:nvSpPr>
        <p:spPr>
          <a:xfrm>
            <a:off x="2523428" y="2042298"/>
            <a:ext cx="4182467" cy="830997"/>
          </a:xfrm>
          <a:prstGeom prst="rect">
            <a:avLst/>
          </a:prstGeom>
          <a:noFill/>
        </p:spPr>
        <p:txBody>
          <a:bodyPr wrap="square" rtlCol="0">
            <a:spAutoFit/>
          </a:bodyPr>
          <a:lstStyle/>
          <a:p>
            <a:pPr algn="ctr"/>
            <a:r>
              <a:rPr lang="en-US" sz="1600" b="1" dirty="0">
                <a:solidFill>
                  <a:schemeClr val="bg1"/>
                </a:solidFill>
              </a:rPr>
              <a:t>FEDERER SPORTS APPAREL</a:t>
            </a:r>
          </a:p>
          <a:p>
            <a:pPr algn="ctr"/>
            <a:r>
              <a:rPr lang="en-US" sz="1600" b="1" dirty="0">
                <a:solidFill>
                  <a:schemeClr val="bg1"/>
                </a:solidFill>
              </a:rPr>
              <a:t>Income Statement</a:t>
            </a:r>
          </a:p>
          <a:p>
            <a:pPr algn="ctr"/>
            <a:r>
              <a:rPr lang="en-US" sz="1600" b="1" dirty="0">
                <a:solidFill>
                  <a:schemeClr val="bg1"/>
                </a:solidFill>
              </a:rPr>
              <a:t>For the year ended December 31, 2025</a:t>
            </a:r>
          </a:p>
        </p:txBody>
      </p:sp>
      <p:sp>
        <p:nvSpPr>
          <p:cNvPr id="14" name="TextBox 13"/>
          <p:cNvSpPr txBox="1"/>
          <p:nvPr/>
        </p:nvSpPr>
        <p:spPr>
          <a:xfrm>
            <a:off x="1179261" y="3205379"/>
            <a:ext cx="2264417" cy="2308324"/>
          </a:xfrm>
          <a:prstGeom prst="rect">
            <a:avLst/>
          </a:prstGeom>
          <a:noFill/>
        </p:spPr>
        <p:txBody>
          <a:bodyPr wrap="square" rtlCol="0">
            <a:spAutoFit/>
          </a:bodyPr>
          <a:lstStyle/>
          <a:p>
            <a:r>
              <a:rPr lang="en-US" sz="1600" dirty="0"/>
              <a:t>Net sales</a:t>
            </a:r>
          </a:p>
          <a:p>
            <a:r>
              <a:rPr lang="en-US" sz="1600" dirty="0"/>
              <a:t>Cost of goods sold</a:t>
            </a:r>
          </a:p>
          <a:p>
            <a:r>
              <a:rPr lang="en-US" sz="1600" dirty="0"/>
              <a:t>   Gross profit</a:t>
            </a:r>
          </a:p>
          <a:p>
            <a:r>
              <a:rPr lang="en-US" sz="1600" dirty="0"/>
              <a:t>Operating expenses</a:t>
            </a:r>
          </a:p>
          <a:p>
            <a:r>
              <a:rPr lang="en-US" sz="1600" dirty="0"/>
              <a:t>Depreciation expense</a:t>
            </a:r>
          </a:p>
          <a:p>
            <a:r>
              <a:rPr lang="en-US" sz="1600" dirty="0"/>
              <a:t>Loss (litigation)</a:t>
            </a:r>
          </a:p>
          <a:p>
            <a:r>
              <a:rPr lang="en-US" sz="1600" dirty="0"/>
              <a:t>   Income before tax</a:t>
            </a:r>
          </a:p>
          <a:p>
            <a:r>
              <a:rPr lang="en-US" sz="1600" dirty="0"/>
              <a:t>Income tax expense</a:t>
            </a:r>
          </a:p>
          <a:p>
            <a:r>
              <a:rPr lang="en-US" sz="1600" dirty="0"/>
              <a:t>Net income</a:t>
            </a:r>
          </a:p>
        </p:txBody>
      </p:sp>
      <p:grpSp>
        <p:nvGrpSpPr>
          <p:cNvPr id="4" name="Group 3"/>
          <p:cNvGrpSpPr/>
          <p:nvPr/>
        </p:nvGrpSpPr>
        <p:grpSpPr>
          <a:xfrm>
            <a:off x="3957383" y="3217969"/>
            <a:ext cx="1454453" cy="2308324"/>
            <a:chOff x="3062144" y="3205379"/>
            <a:chExt cx="1454453" cy="2308324"/>
          </a:xfrm>
        </p:grpSpPr>
        <p:cxnSp>
          <p:nvCxnSpPr>
            <p:cNvPr id="13" name="Straight Connector 12"/>
            <p:cNvCxnSpPr/>
            <p:nvPr/>
          </p:nvCxnSpPr>
          <p:spPr>
            <a:xfrm>
              <a:off x="3354909" y="3746460"/>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062144" y="3205379"/>
              <a:ext cx="1454453" cy="2308324"/>
            </a:xfrm>
            <a:prstGeom prst="rect">
              <a:avLst/>
            </a:prstGeom>
            <a:noFill/>
          </p:spPr>
          <p:txBody>
            <a:bodyPr wrap="square" rtlCol="0">
              <a:spAutoFit/>
            </a:bodyPr>
            <a:lstStyle/>
            <a:p>
              <a:pPr algn="r"/>
              <a:r>
                <a:rPr lang="en-US" sz="1600" dirty="0"/>
                <a:t>   $18,800,000</a:t>
              </a:r>
            </a:p>
            <a:p>
              <a:pPr algn="r"/>
              <a:r>
                <a:rPr lang="en-US" sz="1600" dirty="0"/>
                <a:t>     13,400,000</a:t>
              </a:r>
            </a:p>
            <a:p>
              <a:pPr algn="r"/>
              <a:r>
                <a:rPr lang="en-US" sz="1600" dirty="0"/>
                <a:t>        5,400,000</a:t>
              </a:r>
            </a:p>
            <a:p>
              <a:pPr algn="r"/>
              <a:r>
                <a:rPr lang="en-US" sz="1600" dirty="0"/>
                <a:t>        1,600,000</a:t>
              </a:r>
            </a:p>
            <a:p>
              <a:pPr algn="r"/>
              <a:r>
                <a:rPr lang="en-US" sz="1600" dirty="0"/>
                <a:t>        1,000,000</a:t>
              </a:r>
            </a:p>
            <a:p>
              <a:pPr algn="r"/>
              <a:r>
                <a:rPr lang="en-US" sz="1600" dirty="0"/>
                <a:t>1,500,000</a:t>
              </a:r>
            </a:p>
            <a:p>
              <a:pPr algn="r"/>
              <a:r>
                <a:rPr lang="en-US" sz="1600" dirty="0"/>
                <a:t>        1,300,000</a:t>
              </a:r>
            </a:p>
            <a:p>
              <a:pPr algn="r"/>
              <a:r>
                <a:rPr lang="en-US" sz="1600" dirty="0"/>
                <a:t>           450,000</a:t>
              </a:r>
            </a:p>
            <a:p>
              <a:pPr algn="r"/>
              <a:r>
                <a:rPr lang="en-US" sz="1600" dirty="0"/>
                <a:t>  $       850,000</a:t>
              </a:r>
            </a:p>
          </p:txBody>
        </p:sp>
        <p:cxnSp>
          <p:nvCxnSpPr>
            <p:cNvPr id="16" name="Straight Connector 15"/>
            <p:cNvCxnSpPr/>
            <p:nvPr/>
          </p:nvCxnSpPr>
          <p:spPr>
            <a:xfrm>
              <a:off x="3354909" y="4709325"/>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410736" y="5192665"/>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407663" y="5502324"/>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377211" y="5462192"/>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22" name="TextBox 21"/>
          <p:cNvSpPr txBox="1"/>
          <p:nvPr/>
        </p:nvSpPr>
        <p:spPr>
          <a:xfrm>
            <a:off x="5238306" y="3697821"/>
            <a:ext cx="1454453" cy="1815882"/>
          </a:xfrm>
          <a:prstGeom prst="rect">
            <a:avLst/>
          </a:prstGeom>
          <a:noFill/>
        </p:spPr>
        <p:txBody>
          <a:bodyPr wrap="square" rtlCol="0">
            <a:spAutoFit/>
          </a:bodyPr>
          <a:lstStyle/>
          <a:p>
            <a:r>
              <a:rPr lang="en-US" sz="1600" dirty="0"/>
              <a:t>   </a:t>
            </a:r>
          </a:p>
          <a:p>
            <a:pPr algn="r"/>
            <a:r>
              <a:rPr lang="en-US" sz="1600" dirty="0"/>
              <a:t>        (60,000)</a:t>
            </a:r>
          </a:p>
          <a:p>
            <a:pPr algn="r"/>
            <a:r>
              <a:rPr lang="en-US" sz="1600" dirty="0"/>
              <a:t>        (500,000)</a:t>
            </a:r>
          </a:p>
          <a:p>
            <a:pPr algn="r"/>
            <a:r>
              <a:rPr lang="en-US" sz="1600" dirty="0"/>
              <a:t>       (1,500,000)</a:t>
            </a:r>
          </a:p>
          <a:p>
            <a:pPr algn="r"/>
            <a:r>
              <a:rPr lang="en-US" sz="1600" dirty="0"/>
              <a:t>        2,260,000</a:t>
            </a:r>
          </a:p>
          <a:p>
            <a:pPr algn="r"/>
            <a:endParaRPr lang="en-US" sz="1600" dirty="0"/>
          </a:p>
          <a:p>
            <a:pPr algn="r"/>
            <a:r>
              <a:rPr lang="en-US" sz="1600" dirty="0"/>
              <a:t>     $ 2,260,000</a:t>
            </a:r>
          </a:p>
        </p:txBody>
      </p:sp>
      <p:cxnSp>
        <p:nvCxnSpPr>
          <p:cNvPr id="23" name="Straight Connector 22"/>
          <p:cNvCxnSpPr/>
          <p:nvPr/>
        </p:nvCxnSpPr>
        <p:spPr>
          <a:xfrm>
            <a:off x="5554804" y="4709325"/>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5554804" y="5192665"/>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554804" y="5503737"/>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5554803" y="5462192"/>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7" name="Group 26"/>
          <p:cNvGrpSpPr/>
          <p:nvPr/>
        </p:nvGrpSpPr>
        <p:grpSpPr>
          <a:xfrm>
            <a:off x="6586279" y="3195413"/>
            <a:ext cx="1469907" cy="2308324"/>
            <a:chOff x="3047521" y="3194403"/>
            <a:chExt cx="1469907" cy="2308324"/>
          </a:xfrm>
        </p:grpSpPr>
        <p:cxnSp>
          <p:nvCxnSpPr>
            <p:cNvPr id="28" name="Straight Connector 27"/>
            <p:cNvCxnSpPr/>
            <p:nvPr/>
          </p:nvCxnSpPr>
          <p:spPr>
            <a:xfrm>
              <a:off x="3354909" y="3746460"/>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3047521" y="3194403"/>
              <a:ext cx="1454453" cy="2308324"/>
            </a:xfrm>
            <a:prstGeom prst="rect">
              <a:avLst/>
            </a:prstGeom>
            <a:noFill/>
          </p:spPr>
          <p:txBody>
            <a:bodyPr wrap="square" rtlCol="0">
              <a:spAutoFit/>
            </a:bodyPr>
            <a:lstStyle/>
            <a:p>
              <a:pPr algn="r"/>
              <a:r>
                <a:rPr lang="en-US" sz="1600" dirty="0"/>
                <a:t>   $18,800,000</a:t>
              </a:r>
            </a:p>
            <a:p>
              <a:pPr algn="r"/>
              <a:r>
                <a:rPr lang="en-US" sz="1600" dirty="0"/>
                <a:t>     13,200,000</a:t>
              </a:r>
            </a:p>
            <a:p>
              <a:pPr algn="r"/>
              <a:r>
                <a:rPr lang="en-US" sz="1600" dirty="0"/>
                <a:t>        5,600,000</a:t>
              </a:r>
            </a:p>
            <a:p>
              <a:pPr algn="r"/>
              <a:r>
                <a:rPr lang="en-US" sz="1600" dirty="0"/>
                <a:t>        1,540,000</a:t>
              </a:r>
            </a:p>
            <a:p>
              <a:pPr algn="r"/>
              <a:r>
                <a:rPr lang="en-US" sz="1600" dirty="0"/>
                <a:t>           500,000                                      0</a:t>
              </a:r>
            </a:p>
            <a:p>
              <a:pPr algn="r"/>
              <a:r>
                <a:rPr lang="en-US" sz="1600" dirty="0"/>
                <a:t>        3,560,000</a:t>
              </a:r>
            </a:p>
            <a:p>
              <a:pPr algn="r"/>
              <a:r>
                <a:rPr lang="en-US" sz="1600" dirty="0"/>
                <a:t>           450,000</a:t>
              </a:r>
            </a:p>
            <a:p>
              <a:pPr algn="r"/>
              <a:r>
                <a:rPr lang="en-US" sz="1600" dirty="0"/>
                <a:t>      $ 3,110,000</a:t>
              </a:r>
            </a:p>
          </p:txBody>
        </p:sp>
        <p:cxnSp>
          <p:nvCxnSpPr>
            <p:cNvPr id="30" name="Straight Connector 29"/>
            <p:cNvCxnSpPr/>
            <p:nvPr/>
          </p:nvCxnSpPr>
          <p:spPr>
            <a:xfrm>
              <a:off x="3411567" y="4712835"/>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3354909" y="5461182"/>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3354909" y="5502727"/>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3350267" y="5191655"/>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5" name="TextBox 4"/>
          <p:cNvSpPr txBox="1"/>
          <p:nvPr/>
        </p:nvSpPr>
        <p:spPr>
          <a:xfrm>
            <a:off x="4509000" y="2873295"/>
            <a:ext cx="3882335" cy="369332"/>
          </a:xfrm>
          <a:prstGeom prst="rect">
            <a:avLst/>
          </a:prstGeom>
          <a:noFill/>
        </p:spPr>
        <p:txBody>
          <a:bodyPr wrap="square" rtlCol="0">
            <a:spAutoFit/>
          </a:bodyPr>
          <a:lstStyle/>
          <a:p>
            <a:r>
              <a:rPr lang="en-US" b="1" dirty="0"/>
              <a:t>Nadal           Changes         Djokovic</a:t>
            </a:r>
          </a:p>
        </p:txBody>
      </p:sp>
      <p:cxnSp>
        <p:nvCxnSpPr>
          <p:cNvPr id="34" name="Straight Connector 33"/>
          <p:cNvCxnSpPr/>
          <p:nvPr/>
        </p:nvCxnSpPr>
        <p:spPr>
          <a:xfrm>
            <a:off x="4287578" y="3259031"/>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5582489" y="3259031"/>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6889025" y="3263331"/>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9D2059F6-05CB-48B9-9E78-E4992C72938A}"/>
              </a:ext>
            </a:extLst>
          </p:cNvPr>
          <p:cNvSpPr txBox="1"/>
          <p:nvPr/>
        </p:nvSpPr>
        <p:spPr>
          <a:xfrm>
            <a:off x="1803281" y="3444525"/>
            <a:ext cx="4934414" cy="338554"/>
          </a:xfrm>
          <a:prstGeom prst="rect">
            <a:avLst/>
          </a:prstGeom>
          <a:noFill/>
        </p:spPr>
        <p:txBody>
          <a:bodyPr wrap="square">
            <a:spAutoFit/>
          </a:bodyPr>
          <a:lstStyle/>
          <a:p>
            <a:pPr algn="r"/>
            <a:r>
              <a:rPr lang="en-US" sz="1600" dirty="0"/>
              <a:t>$  (200,000)</a:t>
            </a:r>
          </a:p>
        </p:txBody>
      </p:sp>
    </p:spTree>
    <p:extLst>
      <p:ext uri="{BB962C8B-B14F-4D97-AF65-F5344CB8AC3E}">
        <p14:creationId xmlns:p14="http://schemas.microsoft.com/office/powerpoint/2010/main" val="29039378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616693"/>
            <a:ext cx="8229600" cy="1143000"/>
          </a:xfrm>
        </p:spPr>
        <p:txBody>
          <a:bodyPr/>
          <a:lstStyle/>
          <a:p>
            <a:pPr>
              <a:lnSpc>
                <a:spcPct val="90000"/>
              </a:lnSpc>
            </a:pPr>
            <a:r>
              <a:rPr lang="en-US" dirty="0"/>
              <a:t>Balance Sheet Revised by </a:t>
            </a:r>
            <a:br>
              <a:rPr lang="en-US" dirty="0"/>
            </a:br>
            <a:r>
              <a:rPr lang="en-US" dirty="0"/>
              <a:t>Mr. Djokovic</a:t>
            </a:r>
          </a:p>
        </p:txBody>
      </p:sp>
      <p:sp>
        <p:nvSpPr>
          <p:cNvPr id="6" name="Content Placeholder 5"/>
          <p:cNvSpPr>
            <a:spLocks noGrp="1"/>
          </p:cNvSpPr>
          <p:nvPr>
            <p:ph sz="quarter" idx="13"/>
          </p:nvPr>
        </p:nvSpPr>
        <p:spPr>
          <a:xfrm>
            <a:off x="823495" y="213459"/>
            <a:ext cx="6693061" cy="403234"/>
          </a:xfrm>
        </p:spPr>
        <p:txBody>
          <a:bodyPr/>
          <a:lstStyle/>
          <a:p>
            <a:r>
              <a:rPr lang="en-US" dirty="0"/>
              <a:t>Illustration 12–29</a:t>
            </a:r>
          </a:p>
        </p:txBody>
      </p:sp>
      <p:sp>
        <p:nvSpPr>
          <p:cNvPr id="7" name="Footer Placeholder 6"/>
          <p:cNvSpPr>
            <a:spLocks noGrp="1"/>
          </p:cNvSpPr>
          <p:nvPr>
            <p:ph type="ftr" sz="quarter" idx="11"/>
          </p:nvPr>
        </p:nvSpPr>
        <p:spPr/>
        <p:txBody>
          <a:bodyPr/>
          <a:lstStyle/>
          <a:p>
            <a:r>
              <a:rPr lang="en-US" dirty="0"/>
              <a:t>Copyright ©2025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61</a:t>
            </a:fld>
            <a:endParaRPr lang="en-US" dirty="0"/>
          </a:p>
        </p:txBody>
      </p:sp>
      <p:sp>
        <p:nvSpPr>
          <p:cNvPr id="9" name="Rectangle 8"/>
          <p:cNvSpPr/>
          <p:nvPr/>
        </p:nvSpPr>
        <p:spPr>
          <a:xfrm>
            <a:off x="724628" y="2660707"/>
            <a:ext cx="8142968" cy="3811095"/>
          </a:xfrm>
          <a:prstGeom prst="rect">
            <a:avLst/>
          </a:prstGeom>
          <a:solidFill>
            <a:srgbClr val="EAE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724628" y="1842069"/>
            <a:ext cx="8142968" cy="818638"/>
          </a:xfrm>
          <a:prstGeom prst="round2SameRect">
            <a:avLst>
              <a:gd name="adj1" fmla="val 28486"/>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1" name="TextBox 10"/>
          <p:cNvSpPr txBox="1"/>
          <p:nvPr/>
        </p:nvSpPr>
        <p:spPr>
          <a:xfrm>
            <a:off x="2631820" y="1842069"/>
            <a:ext cx="4182467" cy="830997"/>
          </a:xfrm>
          <a:prstGeom prst="rect">
            <a:avLst/>
          </a:prstGeom>
          <a:noFill/>
        </p:spPr>
        <p:txBody>
          <a:bodyPr wrap="square" rtlCol="0">
            <a:spAutoFit/>
          </a:bodyPr>
          <a:lstStyle/>
          <a:p>
            <a:pPr algn="ctr"/>
            <a:r>
              <a:rPr lang="en-US" sz="1600" b="1" dirty="0">
                <a:solidFill>
                  <a:schemeClr val="bg1"/>
                </a:solidFill>
              </a:rPr>
              <a:t>FEDERER SPORTS APPAREL</a:t>
            </a:r>
          </a:p>
          <a:p>
            <a:pPr algn="ctr"/>
            <a:r>
              <a:rPr lang="en-US" sz="1600" b="1" dirty="0">
                <a:solidFill>
                  <a:schemeClr val="bg1"/>
                </a:solidFill>
              </a:rPr>
              <a:t>Balance Sheet</a:t>
            </a:r>
          </a:p>
          <a:p>
            <a:pPr algn="ctr"/>
            <a:r>
              <a:rPr lang="en-US" sz="1600" b="1" dirty="0">
                <a:solidFill>
                  <a:schemeClr val="bg1"/>
                </a:solidFill>
              </a:rPr>
              <a:t>December 31, 2025</a:t>
            </a:r>
          </a:p>
        </p:txBody>
      </p:sp>
      <p:sp>
        <p:nvSpPr>
          <p:cNvPr id="12" name="TextBox 11"/>
          <p:cNvSpPr txBox="1"/>
          <p:nvPr/>
        </p:nvSpPr>
        <p:spPr>
          <a:xfrm>
            <a:off x="823495" y="3005150"/>
            <a:ext cx="3655662" cy="3293209"/>
          </a:xfrm>
          <a:prstGeom prst="rect">
            <a:avLst/>
          </a:prstGeom>
          <a:noFill/>
        </p:spPr>
        <p:txBody>
          <a:bodyPr wrap="square" rtlCol="0">
            <a:spAutoFit/>
          </a:bodyPr>
          <a:lstStyle/>
          <a:p>
            <a:r>
              <a:rPr lang="en-US" sz="1600" b="1" dirty="0"/>
              <a:t>Assets</a:t>
            </a:r>
          </a:p>
          <a:p>
            <a:r>
              <a:rPr lang="en-US" sz="1600" dirty="0"/>
              <a:t>Cash</a:t>
            </a:r>
          </a:p>
          <a:p>
            <a:r>
              <a:rPr lang="en-US" sz="1600" dirty="0"/>
              <a:t>Accounts receivable</a:t>
            </a:r>
          </a:p>
          <a:p>
            <a:r>
              <a:rPr lang="en-US" sz="1600" dirty="0"/>
              <a:t>Inventory</a:t>
            </a:r>
          </a:p>
          <a:p>
            <a:r>
              <a:rPr lang="en-US" sz="1600" dirty="0"/>
              <a:t>Buildings</a:t>
            </a:r>
          </a:p>
          <a:p>
            <a:r>
              <a:rPr lang="en-US" sz="1600" dirty="0"/>
              <a:t>Less: Accumulation depreciation</a:t>
            </a:r>
          </a:p>
          <a:p>
            <a:r>
              <a:rPr lang="en-US" sz="1600" dirty="0"/>
              <a:t>   Total assets</a:t>
            </a:r>
          </a:p>
          <a:p>
            <a:r>
              <a:rPr lang="en-US" sz="1600" b="1" dirty="0"/>
              <a:t>Liabilities and Stockholders’ Equity</a:t>
            </a:r>
          </a:p>
          <a:p>
            <a:r>
              <a:rPr lang="en-US" sz="1600" dirty="0"/>
              <a:t>Accounts payable</a:t>
            </a:r>
          </a:p>
          <a:p>
            <a:r>
              <a:rPr lang="en-US" sz="1600" dirty="0"/>
              <a:t>Contingent liability</a:t>
            </a:r>
          </a:p>
          <a:p>
            <a:r>
              <a:rPr lang="en-US" sz="1600" dirty="0"/>
              <a:t>Common stock</a:t>
            </a:r>
          </a:p>
          <a:p>
            <a:r>
              <a:rPr lang="en-US" sz="1600" dirty="0"/>
              <a:t>Retained earnings</a:t>
            </a:r>
          </a:p>
          <a:p>
            <a:r>
              <a:rPr lang="en-US" sz="1600" dirty="0"/>
              <a:t>   Total liabilities and stockholders' equity </a:t>
            </a:r>
          </a:p>
        </p:txBody>
      </p:sp>
      <p:cxnSp>
        <p:nvCxnSpPr>
          <p:cNvPr id="14" name="Straight Connector 13"/>
          <p:cNvCxnSpPr/>
          <p:nvPr/>
        </p:nvCxnSpPr>
        <p:spPr>
          <a:xfrm>
            <a:off x="4711862" y="4562397"/>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403632" y="3250969"/>
            <a:ext cx="1454453" cy="1846659"/>
          </a:xfrm>
          <a:prstGeom prst="rect">
            <a:avLst/>
          </a:prstGeom>
          <a:noFill/>
        </p:spPr>
        <p:txBody>
          <a:bodyPr wrap="square" rtlCol="0">
            <a:spAutoFit/>
          </a:bodyPr>
          <a:lstStyle/>
          <a:p>
            <a:pPr algn="r"/>
            <a:r>
              <a:rPr lang="en-US" sz="1600" dirty="0"/>
              <a:t>   $   2,300,000</a:t>
            </a:r>
          </a:p>
          <a:p>
            <a:pPr algn="r"/>
            <a:r>
              <a:rPr lang="en-US" sz="1600" dirty="0"/>
              <a:t>        1,500,000</a:t>
            </a:r>
          </a:p>
          <a:p>
            <a:pPr algn="r"/>
            <a:r>
              <a:rPr lang="en-US" sz="1600" dirty="0"/>
              <a:t>        2,800,000</a:t>
            </a:r>
          </a:p>
          <a:p>
            <a:pPr algn="r"/>
            <a:r>
              <a:rPr lang="en-US" sz="1600" dirty="0"/>
              <a:t>      11,000,000</a:t>
            </a:r>
          </a:p>
          <a:p>
            <a:pPr algn="r"/>
            <a:r>
              <a:rPr lang="en-US" sz="1600" dirty="0"/>
              <a:t>      (2,000,000)</a:t>
            </a:r>
          </a:p>
          <a:p>
            <a:pPr algn="r"/>
            <a:r>
              <a:rPr lang="en-US" sz="200" dirty="0"/>
              <a:t>    </a:t>
            </a:r>
          </a:p>
          <a:p>
            <a:pPr algn="r"/>
            <a:r>
              <a:rPr lang="en-US" sz="1600" dirty="0"/>
              <a:t>   $15,600,000</a:t>
            </a:r>
          </a:p>
          <a:p>
            <a:r>
              <a:rPr lang="en-US" sz="1600" dirty="0"/>
              <a:t>      </a:t>
            </a:r>
          </a:p>
        </p:txBody>
      </p:sp>
      <p:cxnSp>
        <p:nvCxnSpPr>
          <p:cNvPr id="16" name="Straight Connector 15"/>
          <p:cNvCxnSpPr/>
          <p:nvPr/>
        </p:nvCxnSpPr>
        <p:spPr>
          <a:xfrm>
            <a:off x="7350824" y="4562397"/>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002131" y="5986368"/>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7350824" y="4769862"/>
            <a:ext cx="1105861" cy="46458"/>
            <a:chOff x="9659821" y="4504608"/>
            <a:chExt cx="1105861" cy="46458"/>
          </a:xfrm>
        </p:grpSpPr>
        <p:cxnSp>
          <p:nvCxnSpPr>
            <p:cNvPr id="18" name="Straight Connector 17"/>
            <p:cNvCxnSpPr/>
            <p:nvPr/>
          </p:nvCxnSpPr>
          <p:spPr>
            <a:xfrm>
              <a:off x="9659821" y="4504608"/>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9659821" y="4551066"/>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20" name="TextBox 19"/>
          <p:cNvSpPr txBox="1"/>
          <p:nvPr/>
        </p:nvSpPr>
        <p:spPr>
          <a:xfrm>
            <a:off x="5695606" y="3248747"/>
            <a:ext cx="1454453" cy="3077766"/>
          </a:xfrm>
          <a:prstGeom prst="rect">
            <a:avLst/>
          </a:prstGeom>
          <a:noFill/>
        </p:spPr>
        <p:txBody>
          <a:bodyPr wrap="square" rtlCol="0">
            <a:spAutoFit/>
          </a:bodyPr>
          <a:lstStyle/>
          <a:p>
            <a:r>
              <a:rPr lang="en-US" sz="1600" dirty="0"/>
              <a:t>   </a:t>
            </a:r>
          </a:p>
          <a:p>
            <a:pPr algn="r"/>
            <a:r>
              <a:rPr lang="en-US" sz="1600" dirty="0"/>
              <a:t>     $     60,000</a:t>
            </a:r>
          </a:p>
          <a:p>
            <a:pPr algn="r"/>
            <a:r>
              <a:rPr lang="en-US" sz="1600" dirty="0"/>
              <a:t>          200,000</a:t>
            </a:r>
          </a:p>
          <a:p>
            <a:pPr algn="r"/>
            <a:r>
              <a:rPr lang="en-US" sz="1600" dirty="0"/>
              <a:t>        </a:t>
            </a:r>
          </a:p>
          <a:p>
            <a:pPr algn="r"/>
            <a:r>
              <a:rPr lang="en-US" sz="1600" dirty="0"/>
              <a:t>           500,000</a:t>
            </a:r>
            <a:endParaRPr lang="en-US" sz="200" dirty="0"/>
          </a:p>
          <a:p>
            <a:pPr algn="r"/>
            <a:r>
              <a:rPr lang="en-US" sz="200" dirty="0"/>
              <a:t>     </a:t>
            </a:r>
          </a:p>
          <a:p>
            <a:pPr algn="r"/>
            <a:r>
              <a:rPr lang="en-US" sz="1600" dirty="0"/>
              <a:t>     $    760,000</a:t>
            </a:r>
          </a:p>
          <a:p>
            <a:pPr algn="r"/>
            <a:endParaRPr lang="en-US" sz="1600" dirty="0"/>
          </a:p>
          <a:p>
            <a:pPr algn="r"/>
            <a:endParaRPr lang="en-US" sz="1600" dirty="0"/>
          </a:p>
          <a:p>
            <a:pPr algn="r"/>
            <a:r>
              <a:rPr lang="en-US" sz="1600" dirty="0"/>
              <a:t>      (1,500,000)</a:t>
            </a:r>
          </a:p>
          <a:p>
            <a:pPr algn="r"/>
            <a:endParaRPr lang="en-US" sz="1600" dirty="0"/>
          </a:p>
          <a:p>
            <a:pPr algn="r"/>
            <a:r>
              <a:rPr lang="en-US" sz="1600" dirty="0"/>
              <a:t>        2,260,000</a:t>
            </a:r>
          </a:p>
          <a:p>
            <a:pPr algn="r"/>
            <a:r>
              <a:rPr lang="en-US" sz="1600" dirty="0"/>
              <a:t>     $    760,000</a:t>
            </a:r>
          </a:p>
        </p:txBody>
      </p:sp>
      <p:cxnSp>
        <p:nvCxnSpPr>
          <p:cNvPr id="26" name="Straight Connector 25"/>
          <p:cNvCxnSpPr/>
          <p:nvPr/>
        </p:nvCxnSpPr>
        <p:spPr>
          <a:xfrm>
            <a:off x="7350824" y="5973131"/>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4928642" y="2673066"/>
            <a:ext cx="3882335" cy="369332"/>
          </a:xfrm>
          <a:prstGeom prst="rect">
            <a:avLst/>
          </a:prstGeom>
          <a:noFill/>
        </p:spPr>
        <p:txBody>
          <a:bodyPr wrap="square" rtlCol="0">
            <a:spAutoFit/>
          </a:bodyPr>
          <a:lstStyle/>
          <a:p>
            <a:r>
              <a:rPr lang="en-US" b="1" dirty="0"/>
              <a:t>Nadal           Changes         Djokovic</a:t>
            </a:r>
          </a:p>
        </p:txBody>
      </p:sp>
      <p:cxnSp>
        <p:nvCxnSpPr>
          <p:cNvPr id="33" name="Straight Connector 32"/>
          <p:cNvCxnSpPr/>
          <p:nvPr/>
        </p:nvCxnSpPr>
        <p:spPr>
          <a:xfrm>
            <a:off x="4707220" y="3035767"/>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6002131" y="3035767"/>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7308667" y="3040067"/>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4524998" y="4969131"/>
            <a:ext cx="1454453" cy="1569660"/>
          </a:xfrm>
          <a:prstGeom prst="rect">
            <a:avLst/>
          </a:prstGeom>
          <a:noFill/>
        </p:spPr>
        <p:txBody>
          <a:bodyPr wrap="square" rtlCol="0">
            <a:spAutoFit/>
          </a:bodyPr>
          <a:lstStyle/>
          <a:p>
            <a:r>
              <a:rPr lang="en-US" sz="1600" dirty="0"/>
              <a:t>   $  1,450,000</a:t>
            </a:r>
          </a:p>
          <a:p>
            <a:r>
              <a:rPr lang="en-US" sz="1600" dirty="0"/>
              <a:t>       1,500,000</a:t>
            </a:r>
          </a:p>
          <a:p>
            <a:r>
              <a:rPr lang="en-US" sz="1600" dirty="0"/>
              <a:t>       8,000,000</a:t>
            </a:r>
          </a:p>
          <a:p>
            <a:r>
              <a:rPr lang="en-US" sz="1600" dirty="0"/>
              <a:t>       4,650,000</a:t>
            </a:r>
          </a:p>
          <a:p>
            <a:r>
              <a:rPr lang="en-US" sz="1600" dirty="0"/>
              <a:t>   $15,600,000</a:t>
            </a:r>
          </a:p>
          <a:p>
            <a:r>
              <a:rPr lang="en-US" sz="1600" dirty="0"/>
              <a:t>      </a:t>
            </a:r>
          </a:p>
        </p:txBody>
      </p:sp>
      <p:grpSp>
        <p:nvGrpSpPr>
          <p:cNvPr id="37" name="Group 36"/>
          <p:cNvGrpSpPr/>
          <p:nvPr/>
        </p:nvGrpSpPr>
        <p:grpSpPr>
          <a:xfrm>
            <a:off x="4711862" y="4793091"/>
            <a:ext cx="1105861" cy="46458"/>
            <a:chOff x="9659821" y="4504608"/>
            <a:chExt cx="1105861" cy="46458"/>
          </a:xfrm>
        </p:grpSpPr>
        <p:cxnSp>
          <p:nvCxnSpPr>
            <p:cNvPr id="38" name="Straight Connector 37"/>
            <p:cNvCxnSpPr/>
            <p:nvPr/>
          </p:nvCxnSpPr>
          <p:spPr>
            <a:xfrm>
              <a:off x="9659821" y="4504608"/>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9659821" y="4551066"/>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40" name="Group 39"/>
          <p:cNvGrpSpPr/>
          <p:nvPr/>
        </p:nvGrpSpPr>
        <p:grpSpPr>
          <a:xfrm>
            <a:off x="4726614" y="6234326"/>
            <a:ext cx="1105861" cy="46458"/>
            <a:chOff x="9659821" y="4504608"/>
            <a:chExt cx="1105861" cy="46458"/>
          </a:xfrm>
        </p:grpSpPr>
        <p:cxnSp>
          <p:nvCxnSpPr>
            <p:cNvPr id="41" name="Straight Connector 40"/>
            <p:cNvCxnSpPr/>
            <p:nvPr/>
          </p:nvCxnSpPr>
          <p:spPr>
            <a:xfrm>
              <a:off x="9659821" y="4504608"/>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9659821" y="4551066"/>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43" name="Straight Connector 42"/>
          <p:cNvCxnSpPr/>
          <p:nvPr/>
        </p:nvCxnSpPr>
        <p:spPr>
          <a:xfrm>
            <a:off x="6006773" y="4551066"/>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44" name="Group 43"/>
          <p:cNvGrpSpPr/>
          <p:nvPr/>
        </p:nvGrpSpPr>
        <p:grpSpPr>
          <a:xfrm>
            <a:off x="6015799" y="4779024"/>
            <a:ext cx="1105861" cy="46458"/>
            <a:chOff x="9659821" y="4504608"/>
            <a:chExt cx="1105861" cy="46458"/>
          </a:xfrm>
        </p:grpSpPr>
        <p:cxnSp>
          <p:nvCxnSpPr>
            <p:cNvPr id="45" name="Straight Connector 44"/>
            <p:cNvCxnSpPr/>
            <p:nvPr/>
          </p:nvCxnSpPr>
          <p:spPr>
            <a:xfrm>
              <a:off x="9659821" y="4504608"/>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9659821" y="4551066"/>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47" name="Group 46"/>
          <p:cNvGrpSpPr/>
          <p:nvPr/>
        </p:nvGrpSpPr>
        <p:grpSpPr>
          <a:xfrm>
            <a:off x="6050725" y="6226494"/>
            <a:ext cx="1105861" cy="46458"/>
            <a:chOff x="9659821" y="4504608"/>
            <a:chExt cx="1105861" cy="46458"/>
          </a:xfrm>
        </p:grpSpPr>
        <p:cxnSp>
          <p:nvCxnSpPr>
            <p:cNvPr id="48" name="Straight Connector 47"/>
            <p:cNvCxnSpPr/>
            <p:nvPr/>
          </p:nvCxnSpPr>
          <p:spPr>
            <a:xfrm>
              <a:off x="9659821" y="4504608"/>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9659821" y="4551066"/>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50" name="Straight Connector 49"/>
          <p:cNvCxnSpPr/>
          <p:nvPr/>
        </p:nvCxnSpPr>
        <p:spPr>
          <a:xfrm>
            <a:off x="4728405" y="5990075"/>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7070761" y="3248747"/>
            <a:ext cx="1454453" cy="1846659"/>
          </a:xfrm>
          <a:prstGeom prst="rect">
            <a:avLst/>
          </a:prstGeom>
          <a:noFill/>
        </p:spPr>
        <p:txBody>
          <a:bodyPr wrap="square" rtlCol="0">
            <a:spAutoFit/>
          </a:bodyPr>
          <a:lstStyle/>
          <a:p>
            <a:pPr algn="r"/>
            <a:r>
              <a:rPr lang="en-US" sz="1600" dirty="0"/>
              <a:t>   $   2,300,000</a:t>
            </a:r>
          </a:p>
          <a:p>
            <a:pPr algn="r"/>
            <a:r>
              <a:rPr lang="en-US" sz="1600" dirty="0"/>
              <a:t>        1,560,000</a:t>
            </a:r>
          </a:p>
          <a:p>
            <a:pPr algn="r"/>
            <a:r>
              <a:rPr lang="en-US" sz="1600" dirty="0"/>
              <a:t>        3,000,000</a:t>
            </a:r>
          </a:p>
          <a:p>
            <a:pPr algn="r"/>
            <a:r>
              <a:rPr lang="en-US" sz="1600" dirty="0"/>
              <a:t>      11,000,000</a:t>
            </a:r>
          </a:p>
          <a:p>
            <a:pPr algn="r"/>
            <a:r>
              <a:rPr lang="en-US" sz="1600" dirty="0"/>
              <a:t>      (1,500,000)</a:t>
            </a:r>
            <a:endParaRPr lang="en-US" sz="200" dirty="0"/>
          </a:p>
          <a:p>
            <a:pPr algn="r"/>
            <a:r>
              <a:rPr lang="en-US" sz="200" dirty="0"/>
              <a:t>    </a:t>
            </a:r>
          </a:p>
          <a:p>
            <a:pPr algn="r"/>
            <a:r>
              <a:rPr lang="en-US" sz="1600" dirty="0"/>
              <a:t>    $16,360,000</a:t>
            </a:r>
          </a:p>
          <a:p>
            <a:pPr algn="r"/>
            <a:r>
              <a:rPr lang="en-US" sz="1600" dirty="0"/>
              <a:t>      </a:t>
            </a:r>
          </a:p>
        </p:txBody>
      </p:sp>
      <p:sp>
        <p:nvSpPr>
          <p:cNvPr id="52" name="TextBox 51"/>
          <p:cNvSpPr txBox="1"/>
          <p:nvPr/>
        </p:nvSpPr>
        <p:spPr>
          <a:xfrm>
            <a:off x="7055916" y="4959370"/>
            <a:ext cx="1454453" cy="1569660"/>
          </a:xfrm>
          <a:prstGeom prst="rect">
            <a:avLst/>
          </a:prstGeom>
          <a:noFill/>
        </p:spPr>
        <p:txBody>
          <a:bodyPr wrap="square" rtlCol="0">
            <a:spAutoFit/>
          </a:bodyPr>
          <a:lstStyle/>
          <a:p>
            <a:pPr algn="r"/>
            <a:r>
              <a:rPr lang="en-US" sz="1600" dirty="0"/>
              <a:t>   $  1,450,000</a:t>
            </a:r>
          </a:p>
          <a:p>
            <a:pPr algn="r"/>
            <a:r>
              <a:rPr lang="en-US" sz="1600" dirty="0"/>
              <a:t>                       0</a:t>
            </a:r>
          </a:p>
          <a:p>
            <a:pPr algn="r"/>
            <a:r>
              <a:rPr lang="en-US" sz="1600" dirty="0"/>
              <a:t>       8,000,000</a:t>
            </a:r>
          </a:p>
          <a:p>
            <a:pPr algn="r"/>
            <a:r>
              <a:rPr lang="en-US" sz="1600" dirty="0"/>
              <a:t>       6,910,000</a:t>
            </a:r>
          </a:p>
          <a:p>
            <a:pPr algn="r"/>
            <a:r>
              <a:rPr lang="en-US" sz="1600" dirty="0"/>
              <a:t>   $16,360,000</a:t>
            </a:r>
          </a:p>
          <a:p>
            <a:pPr algn="r"/>
            <a:r>
              <a:rPr lang="en-US" sz="1600" dirty="0"/>
              <a:t>      </a:t>
            </a:r>
          </a:p>
        </p:txBody>
      </p:sp>
      <p:grpSp>
        <p:nvGrpSpPr>
          <p:cNvPr id="53" name="Group 52"/>
          <p:cNvGrpSpPr/>
          <p:nvPr/>
        </p:nvGrpSpPr>
        <p:grpSpPr>
          <a:xfrm>
            <a:off x="7334877" y="6226494"/>
            <a:ext cx="1105861" cy="46458"/>
            <a:chOff x="9659821" y="6150662"/>
            <a:chExt cx="1105861" cy="46458"/>
          </a:xfrm>
        </p:grpSpPr>
        <p:cxnSp>
          <p:nvCxnSpPr>
            <p:cNvPr id="54" name="Straight Connector 53"/>
            <p:cNvCxnSpPr/>
            <p:nvPr/>
          </p:nvCxnSpPr>
          <p:spPr>
            <a:xfrm>
              <a:off x="9659821" y="6150662"/>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9659821" y="6197120"/>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56" name="Straight Connector 55"/>
          <p:cNvCxnSpPr/>
          <p:nvPr/>
        </p:nvCxnSpPr>
        <p:spPr>
          <a:xfrm>
            <a:off x="911294" y="3295180"/>
            <a:ext cx="54114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911294" y="5023105"/>
            <a:ext cx="291281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24976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971" y="345981"/>
            <a:ext cx="8229600" cy="1143000"/>
          </a:xfrm>
        </p:spPr>
        <p:txBody>
          <a:bodyPr/>
          <a:lstStyle/>
          <a:p>
            <a:pPr>
              <a:lnSpc>
                <a:spcPct val="90000"/>
              </a:lnSpc>
            </a:pPr>
            <a:r>
              <a:rPr lang="en-US" sz="3200" dirty="0"/>
              <a:t>Statement of Cash Flows Revised by </a:t>
            </a:r>
            <a:br>
              <a:rPr lang="en-US" sz="3200" dirty="0"/>
            </a:br>
            <a:r>
              <a:rPr lang="en-US" sz="3200" dirty="0"/>
              <a:t>Mr. Djokovic</a:t>
            </a:r>
          </a:p>
        </p:txBody>
      </p:sp>
      <p:sp>
        <p:nvSpPr>
          <p:cNvPr id="6" name="Content Placeholder 5"/>
          <p:cNvSpPr>
            <a:spLocks noGrp="1"/>
          </p:cNvSpPr>
          <p:nvPr>
            <p:ph sz="quarter" idx="13"/>
          </p:nvPr>
        </p:nvSpPr>
        <p:spPr>
          <a:xfrm>
            <a:off x="823495" y="-7937"/>
            <a:ext cx="6693061" cy="403234"/>
          </a:xfrm>
        </p:spPr>
        <p:txBody>
          <a:bodyPr/>
          <a:lstStyle/>
          <a:p>
            <a:r>
              <a:rPr lang="en-US" dirty="0"/>
              <a:t>Illustration 12–30</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62</a:t>
            </a:fld>
            <a:endParaRPr lang="en-US" dirty="0"/>
          </a:p>
        </p:txBody>
      </p:sp>
      <p:sp>
        <p:nvSpPr>
          <p:cNvPr id="9" name="Rectangle 8"/>
          <p:cNvSpPr/>
          <p:nvPr/>
        </p:nvSpPr>
        <p:spPr>
          <a:xfrm>
            <a:off x="857158" y="1857356"/>
            <a:ext cx="8142968" cy="4743760"/>
          </a:xfrm>
          <a:prstGeom prst="rect">
            <a:avLst/>
          </a:prstGeom>
          <a:solidFill>
            <a:srgbClr val="EAEA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857158" y="1307278"/>
            <a:ext cx="8142968" cy="830997"/>
            <a:chOff x="857158" y="631452"/>
            <a:chExt cx="8142968" cy="830997"/>
          </a:xfrm>
          <a:solidFill>
            <a:srgbClr val="614601"/>
          </a:solidFill>
        </p:grpSpPr>
        <p:sp>
          <p:nvSpPr>
            <p:cNvPr id="10" name="Round Same Side Corner Rectangle 9"/>
            <p:cNvSpPr/>
            <p:nvPr/>
          </p:nvSpPr>
          <p:spPr>
            <a:xfrm>
              <a:off x="857158" y="631452"/>
              <a:ext cx="8142968" cy="818638"/>
            </a:xfrm>
            <a:prstGeom prst="round2SameRect">
              <a:avLst>
                <a:gd name="adj1" fmla="val 28486"/>
                <a:gd name="adj2" fmla="val 0"/>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1" name="TextBox 10"/>
            <p:cNvSpPr txBox="1"/>
            <p:nvPr/>
          </p:nvSpPr>
          <p:spPr>
            <a:xfrm>
              <a:off x="2764350" y="631452"/>
              <a:ext cx="4182467" cy="830997"/>
            </a:xfrm>
            <a:prstGeom prst="rect">
              <a:avLst/>
            </a:prstGeom>
            <a:grpFill/>
          </p:spPr>
          <p:txBody>
            <a:bodyPr wrap="square" rtlCol="0">
              <a:spAutoFit/>
            </a:bodyPr>
            <a:lstStyle/>
            <a:p>
              <a:pPr algn="ctr"/>
              <a:r>
                <a:rPr lang="en-US" sz="1600" b="1" dirty="0">
                  <a:solidFill>
                    <a:schemeClr val="bg1"/>
                  </a:solidFill>
                </a:rPr>
                <a:t>FEDERER SPORTS APPAREL</a:t>
              </a:r>
            </a:p>
            <a:p>
              <a:pPr algn="ctr"/>
              <a:r>
                <a:rPr lang="en-US" sz="1600" b="1" dirty="0">
                  <a:solidFill>
                    <a:schemeClr val="bg1"/>
                  </a:solidFill>
                </a:rPr>
                <a:t>Statement of Cash Flows</a:t>
              </a:r>
            </a:p>
            <a:p>
              <a:pPr algn="ctr"/>
              <a:r>
                <a:rPr lang="en-US" sz="1600" b="1" dirty="0">
                  <a:solidFill>
                    <a:schemeClr val="bg1"/>
                  </a:solidFill>
                </a:rPr>
                <a:t>For the year ended December 31, 2025</a:t>
              </a:r>
            </a:p>
          </p:txBody>
        </p:sp>
      </p:grpSp>
      <p:cxnSp>
        <p:nvCxnSpPr>
          <p:cNvPr id="13" name="Straight Connector 12"/>
          <p:cNvCxnSpPr/>
          <p:nvPr/>
        </p:nvCxnSpPr>
        <p:spPr>
          <a:xfrm>
            <a:off x="5048512" y="5524619"/>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4774783" y="2533335"/>
            <a:ext cx="1567232" cy="4524316"/>
          </a:xfrm>
          <a:prstGeom prst="rect">
            <a:avLst/>
          </a:prstGeom>
          <a:noFill/>
        </p:spPr>
        <p:txBody>
          <a:bodyPr wrap="square" rtlCol="0">
            <a:spAutoFit/>
          </a:bodyPr>
          <a:lstStyle/>
          <a:p>
            <a:r>
              <a:rPr lang="en-US" sz="1600" dirty="0"/>
              <a:t>   $       850,000</a:t>
            </a:r>
          </a:p>
          <a:p>
            <a:endParaRPr lang="en-US" sz="1600" dirty="0"/>
          </a:p>
          <a:p>
            <a:r>
              <a:rPr lang="en-US" sz="1600" dirty="0"/>
              <a:t>        </a:t>
            </a:r>
          </a:p>
          <a:p>
            <a:r>
              <a:rPr lang="en-US" sz="1600" dirty="0"/>
              <a:t>         1,000,000</a:t>
            </a:r>
          </a:p>
          <a:p>
            <a:r>
              <a:rPr lang="en-US" sz="1600" dirty="0"/>
              <a:t>          (300,000)</a:t>
            </a:r>
          </a:p>
          <a:p>
            <a:r>
              <a:rPr lang="en-US" sz="1600" dirty="0"/>
              <a:t>       (1,100,000)</a:t>
            </a:r>
          </a:p>
          <a:p>
            <a:r>
              <a:rPr lang="en-US" sz="1600" dirty="0"/>
              <a:t>          (250,000)</a:t>
            </a:r>
          </a:p>
          <a:p>
            <a:r>
              <a:rPr lang="en-US" sz="1600" dirty="0"/>
              <a:t>         1,500,000</a:t>
            </a:r>
          </a:p>
          <a:p>
            <a:r>
              <a:rPr lang="en-US" sz="1600" dirty="0"/>
              <a:t>         1,700,000</a:t>
            </a:r>
          </a:p>
          <a:p>
            <a:r>
              <a:rPr lang="en-US" sz="1600" dirty="0"/>
              <a:t>                         0</a:t>
            </a:r>
          </a:p>
          <a:p>
            <a:endParaRPr lang="en-US" sz="1600" dirty="0"/>
          </a:p>
          <a:p>
            <a:r>
              <a:rPr lang="en-US" sz="1600" dirty="0"/>
              <a:t>          (200,000)</a:t>
            </a:r>
          </a:p>
          <a:p>
            <a:r>
              <a:rPr lang="en-US" sz="1600" dirty="0"/>
              <a:t>          (200,000)</a:t>
            </a:r>
          </a:p>
          <a:p>
            <a:r>
              <a:rPr lang="en-US" sz="1600" dirty="0"/>
              <a:t>         1,500,000</a:t>
            </a:r>
          </a:p>
          <a:p>
            <a:r>
              <a:rPr lang="en-US" sz="1600" dirty="0"/>
              <a:t>            800,000</a:t>
            </a:r>
          </a:p>
          <a:p>
            <a:r>
              <a:rPr lang="en-US" sz="1600" dirty="0"/>
              <a:t>       $2,300,000</a:t>
            </a:r>
          </a:p>
          <a:p>
            <a:endParaRPr lang="en-US" sz="1600" dirty="0"/>
          </a:p>
          <a:p>
            <a:r>
              <a:rPr lang="en-US" sz="1600" dirty="0"/>
              <a:t>      </a:t>
            </a:r>
          </a:p>
        </p:txBody>
      </p:sp>
      <p:cxnSp>
        <p:nvCxnSpPr>
          <p:cNvPr id="15" name="Straight Connector 14"/>
          <p:cNvCxnSpPr/>
          <p:nvPr/>
        </p:nvCxnSpPr>
        <p:spPr>
          <a:xfrm>
            <a:off x="7604752" y="5783955"/>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343423" y="4569252"/>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7604752" y="5533259"/>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5043870" y="2073667"/>
            <a:ext cx="4103757" cy="367001"/>
            <a:chOff x="4839750" y="2370530"/>
            <a:chExt cx="4103757" cy="367001"/>
          </a:xfrm>
        </p:grpSpPr>
        <p:sp>
          <p:nvSpPr>
            <p:cNvPr id="22" name="TextBox 21"/>
            <p:cNvSpPr txBox="1"/>
            <p:nvPr/>
          </p:nvSpPr>
          <p:spPr>
            <a:xfrm>
              <a:off x="5061172" y="2370530"/>
              <a:ext cx="3882335" cy="338554"/>
            </a:xfrm>
            <a:prstGeom prst="rect">
              <a:avLst/>
            </a:prstGeom>
            <a:noFill/>
          </p:spPr>
          <p:txBody>
            <a:bodyPr wrap="square" rtlCol="0">
              <a:spAutoFit/>
            </a:bodyPr>
            <a:lstStyle/>
            <a:p>
              <a:r>
                <a:rPr lang="en-US" sz="1600" b="1" dirty="0"/>
                <a:t>Nadal               Changes            Djokovic</a:t>
              </a:r>
            </a:p>
          </p:txBody>
        </p:sp>
        <p:cxnSp>
          <p:nvCxnSpPr>
            <p:cNvPr id="23" name="Straight Connector 22"/>
            <p:cNvCxnSpPr/>
            <p:nvPr/>
          </p:nvCxnSpPr>
          <p:spPr>
            <a:xfrm>
              <a:off x="4839750" y="2733231"/>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134661" y="2733231"/>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7441197" y="2737531"/>
              <a:ext cx="11105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29" name="Straight Connector 28"/>
          <p:cNvCxnSpPr/>
          <p:nvPr/>
        </p:nvCxnSpPr>
        <p:spPr>
          <a:xfrm>
            <a:off x="7604752" y="6256035"/>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7650554" y="4569252"/>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5048512" y="4553800"/>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43" name="Group 42"/>
          <p:cNvGrpSpPr/>
          <p:nvPr/>
        </p:nvGrpSpPr>
        <p:grpSpPr>
          <a:xfrm>
            <a:off x="7604752" y="6504197"/>
            <a:ext cx="1105861" cy="46458"/>
            <a:chOff x="9659821" y="6150662"/>
            <a:chExt cx="1105861" cy="46458"/>
          </a:xfrm>
        </p:grpSpPr>
        <p:cxnSp>
          <p:nvCxnSpPr>
            <p:cNvPr id="44" name="Straight Connector 43"/>
            <p:cNvCxnSpPr/>
            <p:nvPr/>
          </p:nvCxnSpPr>
          <p:spPr>
            <a:xfrm>
              <a:off x="9659821" y="6150662"/>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9659821" y="6197120"/>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46" name="TextBox 45"/>
          <p:cNvSpPr txBox="1"/>
          <p:nvPr/>
        </p:nvSpPr>
        <p:spPr>
          <a:xfrm>
            <a:off x="965979" y="2299824"/>
            <a:ext cx="3968825" cy="4278094"/>
          </a:xfrm>
          <a:prstGeom prst="rect">
            <a:avLst/>
          </a:prstGeom>
          <a:noFill/>
        </p:spPr>
        <p:txBody>
          <a:bodyPr wrap="square" rtlCol="0">
            <a:spAutoFit/>
          </a:bodyPr>
          <a:lstStyle/>
          <a:p>
            <a:r>
              <a:rPr lang="en-US" sz="1600" b="1" dirty="0"/>
              <a:t>Operating Activities</a:t>
            </a:r>
          </a:p>
          <a:p>
            <a:r>
              <a:rPr lang="en-US" sz="1600" b="1" dirty="0"/>
              <a:t>   </a:t>
            </a:r>
            <a:r>
              <a:rPr lang="en-US" sz="1600" dirty="0"/>
              <a:t>Net income</a:t>
            </a:r>
          </a:p>
          <a:p>
            <a:r>
              <a:rPr lang="en-US" sz="1600" i="1" dirty="0"/>
              <a:t>   Adjustments to reconcile net income to net</a:t>
            </a:r>
            <a:br>
              <a:rPr lang="en-US" sz="1600" i="1" dirty="0"/>
            </a:br>
            <a:r>
              <a:rPr lang="en-US" sz="1600" i="1" dirty="0"/>
              <a:t>      cash flows from operating activities:</a:t>
            </a:r>
          </a:p>
          <a:p>
            <a:r>
              <a:rPr lang="en-US" sz="1600" dirty="0"/>
              <a:t>      Depreciation expense</a:t>
            </a:r>
          </a:p>
          <a:p>
            <a:r>
              <a:rPr lang="en-US" sz="1600" dirty="0"/>
              <a:t>      Increase in accounts receivable</a:t>
            </a:r>
          </a:p>
          <a:p>
            <a:r>
              <a:rPr lang="en-US" sz="1600" dirty="0"/>
              <a:t>      Increase in inventory  </a:t>
            </a:r>
          </a:p>
          <a:p>
            <a:r>
              <a:rPr lang="en-US" sz="1600" dirty="0"/>
              <a:t>      Decrease in accounts payable</a:t>
            </a:r>
          </a:p>
          <a:p>
            <a:r>
              <a:rPr lang="en-US" sz="1600" dirty="0"/>
              <a:t>      Increase in contingent liability</a:t>
            </a:r>
          </a:p>
          <a:p>
            <a:r>
              <a:rPr lang="en-US" sz="1600" dirty="0"/>
              <a:t>         Net cash flows from operating activities</a:t>
            </a:r>
            <a:br>
              <a:rPr lang="en-US" sz="1600" dirty="0"/>
            </a:br>
            <a:r>
              <a:rPr lang="en-US" sz="1600" b="1" dirty="0"/>
              <a:t>Investing Activities</a:t>
            </a:r>
            <a:endParaRPr lang="en-US" sz="1600" dirty="0"/>
          </a:p>
          <a:p>
            <a:r>
              <a:rPr lang="en-US" sz="1600" b="1" dirty="0"/>
              <a:t>Financing Activities</a:t>
            </a:r>
          </a:p>
          <a:p>
            <a:r>
              <a:rPr lang="en-US" sz="1600" b="1" dirty="0"/>
              <a:t>   </a:t>
            </a:r>
            <a:r>
              <a:rPr lang="en-US" sz="1600" dirty="0"/>
              <a:t>Payment of cash dividends</a:t>
            </a:r>
          </a:p>
          <a:p>
            <a:r>
              <a:rPr lang="en-US" sz="1600" dirty="0"/>
              <a:t>      Net cash flows from financing activities</a:t>
            </a:r>
          </a:p>
          <a:p>
            <a:r>
              <a:rPr lang="en-US" sz="1600" dirty="0"/>
              <a:t>Net increase (decrease) in cash</a:t>
            </a:r>
          </a:p>
          <a:p>
            <a:r>
              <a:rPr lang="en-US" sz="1600" dirty="0"/>
              <a:t>Cash at the beginning of the period</a:t>
            </a:r>
          </a:p>
          <a:p>
            <a:r>
              <a:rPr lang="en-US" sz="1600" dirty="0"/>
              <a:t>Cash at the end of the period</a:t>
            </a:r>
          </a:p>
        </p:txBody>
      </p:sp>
      <p:cxnSp>
        <p:nvCxnSpPr>
          <p:cNvPr id="47" name="Straight Connector 46"/>
          <p:cNvCxnSpPr/>
          <p:nvPr/>
        </p:nvCxnSpPr>
        <p:spPr>
          <a:xfrm>
            <a:off x="5048512" y="5783955"/>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5048512" y="6256035"/>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49" name="Group 48"/>
          <p:cNvGrpSpPr/>
          <p:nvPr/>
        </p:nvGrpSpPr>
        <p:grpSpPr>
          <a:xfrm>
            <a:off x="5043870" y="6511033"/>
            <a:ext cx="1105861" cy="46458"/>
            <a:chOff x="9659821" y="4504608"/>
            <a:chExt cx="1105861" cy="46458"/>
          </a:xfrm>
        </p:grpSpPr>
        <p:cxnSp>
          <p:nvCxnSpPr>
            <p:cNvPr id="50" name="Straight Connector 49"/>
            <p:cNvCxnSpPr/>
            <p:nvPr/>
          </p:nvCxnSpPr>
          <p:spPr>
            <a:xfrm>
              <a:off x="9659821" y="4504608"/>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9659821" y="4551066"/>
              <a:ext cx="110586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52" name="TextBox 51"/>
          <p:cNvSpPr txBox="1"/>
          <p:nvPr/>
        </p:nvSpPr>
        <p:spPr>
          <a:xfrm>
            <a:off x="6083322" y="2549094"/>
            <a:ext cx="1567232" cy="3046988"/>
          </a:xfrm>
          <a:prstGeom prst="rect">
            <a:avLst/>
          </a:prstGeom>
          <a:noFill/>
        </p:spPr>
        <p:txBody>
          <a:bodyPr wrap="square" rtlCol="0">
            <a:spAutoFit/>
          </a:bodyPr>
          <a:lstStyle/>
          <a:p>
            <a:r>
              <a:rPr lang="en-US" sz="1600" dirty="0"/>
              <a:t>   $    2,260,000</a:t>
            </a:r>
          </a:p>
          <a:p>
            <a:endParaRPr lang="en-US" sz="1600" dirty="0"/>
          </a:p>
          <a:p>
            <a:r>
              <a:rPr lang="en-US" sz="1600" dirty="0"/>
              <a:t>        </a:t>
            </a:r>
          </a:p>
          <a:p>
            <a:r>
              <a:rPr lang="en-US" sz="1600" dirty="0"/>
              <a:t>          (500,000)</a:t>
            </a:r>
          </a:p>
          <a:p>
            <a:r>
              <a:rPr lang="en-US" sz="1600" dirty="0"/>
              <a:t>            (60,000)</a:t>
            </a:r>
          </a:p>
          <a:p>
            <a:r>
              <a:rPr lang="en-US" sz="1600" dirty="0"/>
              <a:t>          (200,000)</a:t>
            </a:r>
          </a:p>
          <a:p>
            <a:endParaRPr lang="en-US" sz="1600" dirty="0"/>
          </a:p>
          <a:p>
            <a:r>
              <a:rPr lang="en-US" sz="1600" dirty="0"/>
              <a:t>       (1,500,000)</a:t>
            </a:r>
          </a:p>
          <a:p>
            <a:r>
              <a:rPr lang="en-US" sz="1600" dirty="0"/>
              <a:t>                        0</a:t>
            </a:r>
          </a:p>
          <a:p>
            <a:r>
              <a:rPr lang="en-US" sz="1600" dirty="0"/>
              <a:t>                         </a:t>
            </a:r>
          </a:p>
          <a:p>
            <a:endParaRPr lang="en-US" sz="1600" dirty="0"/>
          </a:p>
          <a:p>
            <a:r>
              <a:rPr lang="en-US" sz="1600" dirty="0"/>
              <a:t>      </a:t>
            </a:r>
          </a:p>
        </p:txBody>
      </p:sp>
      <p:sp>
        <p:nvSpPr>
          <p:cNvPr id="53" name="TextBox 52"/>
          <p:cNvSpPr txBox="1"/>
          <p:nvPr/>
        </p:nvSpPr>
        <p:spPr>
          <a:xfrm>
            <a:off x="7395596" y="2536765"/>
            <a:ext cx="1536457" cy="4524316"/>
          </a:xfrm>
          <a:prstGeom prst="rect">
            <a:avLst/>
          </a:prstGeom>
          <a:noFill/>
        </p:spPr>
        <p:txBody>
          <a:bodyPr wrap="square" rtlCol="0">
            <a:spAutoFit/>
          </a:bodyPr>
          <a:lstStyle/>
          <a:p>
            <a:r>
              <a:rPr lang="en-US" sz="1600" dirty="0"/>
              <a:t>   $    3,110,000</a:t>
            </a:r>
          </a:p>
          <a:p>
            <a:endParaRPr lang="en-US" sz="1600" dirty="0"/>
          </a:p>
          <a:p>
            <a:r>
              <a:rPr lang="en-US" sz="1600" dirty="0"/>
              <a:t>        </a:t>
            </a:r>
          </a:p>
          <a:p>
            <a:r>
              <a:rPr lang="en-US" sz="1600" dirty="0"/>
              <a:t>            500,000</a:t>
            </a:r>
          </a:p>
          <a:p>
            <a:r>
              <a:rPr lang="en-US" sz="1600" dirty="0"/>
              <a:t>          (360,000)</a:t>
            </a:r>
          </a:p>
          <a:p>
            <a:r>
              <a:rPr lang="en-US" sz="1600" dirty="0"/>
              <a:t>       (1,300,000)</a:t>
            </a:r>
          </a:p>
          <a:p>
            <a:r>
              <a:rPr lang="en-US" sz="1600" dirty="0"/>
              <a:t>          (250,000)</a:t>
            </a:r>
          </a:p>
          <a:p>
            <a:r>
              <a:rPr lang="en-US" sz="1600" dirty="0"/>
              <a:t>                        0</a:t>
            </a:r>
          </a:p>
          <a:p>
            <a:r>
              <a:rPr lang="en-US" sz="1600" dirty="0"/>
              <a:t>         1,700,000</a:t>
            </a:r>
          </a:p>
          <a:p>
            <a:r>
              <a:rPr lang="en-US" sz="1600" dirty="0"/>
              <a:t>                         0</a:t>
            </a:r>
          </a:p>
          <a:p>
            <a:endParaRPr lang="en-US" sz="1600" dirty="0"/>
          </a:p>
          <a:p>
            <a:r>
              <a:rPr lang="en-US" sz="1600" dirty="0"/>
              <a:t>          (200,000)</a:t>
            </a:r>
          </a:p>
          <a:p>
            <a:r>
              <a:rPr lang="en-US" sz="1600" dirty="0"/>
              <a:t>          (200,000)</a:t>
            </a:r>
          </a:p>
          <a:p>
            <a:r>
              <a:rPr lang="en-US" sz="1600" dirty="0"/>
              <a:t>         1,500,000</a:t>
            </a:r>
          </a:p>
          <a:p>
            <a:r>
              <a:rPr lang="en-US" sz="1600" dirty="0"/>
              <a:t>            800,000</a:t>
            </a:r>
          </a:p>
          <a:p>
            <a:r>
              <a:rPr lang="en-US" sz="1600" dirty="0"/>
              <a:t>       $2,300,000</a:t>
            </a:r>
          </a:p>
          <a:p>
            <a:endParaRPr lang="en-US" sz="1600" dirty="0"/>
          </a:p>
          <a:p>
            <a:r>
              <a:rPr lang="en-US" sz="1600" dirty="0"/>
              <a:t>      </a:t>
            </a:r>
          </a:p>
        </p:txBody>
      </p:sp>
    </p:spTree>
    <p:extLst>
      <p:ext uri="{BB962C8B-B14F-4D97-AF65-F5344CB8AC3E}">
        <p14:creationId xmlns:p14="http://schemas.microsoft.com/office/powerpoint/2010/main" val="26304716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Conservatism Versus Aggressive Accounting</a:t>
            </a:r>
          </a:p>
        </p:txBody>
      </p:sp>
      <p:sp>
        <p:nvSpPr>
          <p:cNvPr id="3" name="Content Placeholder 2"/>
          <p:cNvSpPr>
            <a:spLocks noGrp="1"/>
          </p:cNvSpPr>
          <p:nvPr>
            <p:ph idx="1"/>
          </p:nvPr>
        </p:nvSpPr>
        <p:spPr>
          <a:xfrm>
            <a:off x="809149" y="1737360"/>
            <a:ext cx="7955280" cy="4525963"/>
          </a:xfrm>
        </p:spPr>
        <p:txBody>
          <a:bodyPr/>
          <a:lstStyle/>
          <a:p>
            <a:r>
              <a:rPr lang="en-US" dirty="0"/>
              <a:t>Mr. Nadal represents conservative accounting practices</a:t>
            </a:r>
          </a:p>
          <a:p>
            <a:r>
              <a:rPr lang="en-US" dirty="0"/>
              <a:t>Mr. Djokovic represents aggressive accounting practices</a:t>
            </a:r>
          </a:p>
          <a:p>
            <a:pPr lvl="1"/>
            <a:endParaRPr lang="en-US" dirty="0"/>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63</a:t>
            </a:fld>
            <a:endParaRPr lang="en-US" dirty="0"/>
          </a:p>
        </p:txBody>
      </p:sp>
    </p:spTree>
    <p:extLst>
      <p:ext uri="{BB962C8B-B14F-4D97-AF65-F5344CB8AC3E}">
        <p14:creationId xmlns:p14="http://schemas.microsoft.com/office/powerpoint/2010/main" val="361672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4525963"/>
          </a:xfrm>
        </p:spPr>
        <p:txBody>
          <a:bodyPr/>
          <a:lstStyle/>
          <a:p>
            <a:pPr marL="0" indent="0">
              <a:buNone/>
            </a:pPr>
            <a:r>
              <a:rPr lang="en-US" dirty="0"/>
              <a:t>Changes in accounting estimates and practices alter the appearance of amounts reported in the income statement and the balance sheet.</a:t>
            </a:r>
          </a:p>
          <a:p>
            <a:pPr marL="0" indent="0">
              <a:buNone/>
            </a:pPr>
            <a:r>
              <a:rPr lang="en-US" dirty="0"/>
              <a:t>However, changes in accounting estimates and practices usually have no effect on a company’s underlying cash flows.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12-</a:t>
            </a:r>
            <a:fld id="{8A048DD7-39B4-434B-ACE7-68CA5B147A05}" type="slidenum">
              <a:rPr lang="en-US" smtClean="0"/>
              <a:t>64</a:t>
            </a:fld>
            <a:endParaRPr lang="en-US" dirty="0"/>
          </a:p>
        </p:txBody>
      </p:sp>
    </p:spTree>
    <p:extLst>
      <p:ext uri="{BB962C8B-B14F-4D97-AF65-F5344CB8AC3E}">
        <p14:creationId xmlns:p14="http://schemas.microsoft.com/office/powerpoint/2010/main" val="3388477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00312" y="1212642"/>
            <a:ext cx="7498080" cy="4432716"/>
          </a:xfrm>
        </p:spPr>
        <p:txBody>
          <a:bodyPr>
            <a:normAutofit/>
          </a:bodyPr>
          <a:lstStyle/>
          <a:p>
            <a:pPr marL="0" indent="0">
              <a:buNone/>
            </a:pPr>
            <a:r>
              <a:rPr lang="en-US" sz="2400" dirty="0"/>
              <a:t>Which of the following would be considered an aggressive accounting practice? </a:t>
            </a:r>
          </a:p>
          <a:p>
            <a:pPr>
              <a:spcBef>
                <a:spcPts val="300"/>
              </a:spcBef>
              <a:buAutoNum type="alphaLcPeriod"/>
            </a:pPr>
            <a:r>
              <a:rPr lang="en-US" sz="2400" dirty="0"/>
              <a:t>Writing down inventory due to a decline in inventory value</a:t>
            </a:r>
          </a:p>
          <a:p>
            <a:pPr>
              <a:spcBef>
                <a:spcPts val="300"/>
              </a:spcBef>
              <a:buAutoNum type="alphaLcPeriod"/>
            </a:pPr>
            <a:r>
              <a:rPr lang="en-US" sz="2400" dirty="0"/>
              <a:t>Changing from straight line to the double declining balance method of depreciation</a:t>
            </a:r>
          </a:p>
          <a:p>
            <a:pPr>
              <a:spcBef>
                <a:spcPts val="300"/>
              </a:spcBef>
              <a:buAutoNum type="alphaLcPeriod" startAt="3"/>
            </a:pPr>
            <a:r>
              <a:rPr lang="en-US" sz="2400" dirty="0"/>
              <a:t>Deciding to remove a loss contingency when the likelihood of an unfavorable decision is probable</a:t>
            </a:r>
          </a:p>
          <a:p>
            <a:pPr>
              <a:spcBef>
                <a:spcPts val="300"/>
              </a:spcBef>
              <a:buAutoNum type="alphaLcPeriod" startAt="3"/>
            </a:pPr>
            <a:r>
              <a:rPr lang="en-US" sz="2400" dirty="0"/>
              <a:t>All the above</a:t>
            </a:r>
          </a:p>
        </p:txBody>
      </p:sp>
      <p:sp>
        <p:nvSpPr>
          <p:cNvPr id="4" name="Title 3"/>
          <p:cNvSpPr>
            <a:spLocks noGrp="1"/>
          </p:cNvSpPr>
          <p:nvPr>
            <p:ph type="title"/>
          </p:nvPr>
        </p:nvSpPr>
        <p:spPr>
          <a:xfrm>
            <a:off x="936943" y="345926"/>
            <a:ext cx="7922577" cy="799257"/>
          </a:xfrm>
        </p:spPr>
        <p:txBody>
          <a:bodyPr/>
          <a:lstStyle/>
          <a:p>
            <a:r>
              <a:rPr lang="en-US" dirty="0"/>
              <a:t>Concept Check 12–10</a:t>
            </a:r>
          </a:p>
        </p:txBody>
      </p:sp>
      <p:sp>
        <p:nvSpPr>
          <p:cNvPr id="6" name="Oval 5"/>
          <p:cNvSpPr/>
          <p:nvPr/>
        </p:nvSpPr>
        <p:spPr bwMode="auto">
          <a:xfrm>
            <a:off x="877889" y="3466713"/>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891585" y="4695821"/>
            <a:ext cx="7795215" cy="1631216"/>
          </a:xfrm>
          <a:prstGeom prst="rect">
            <a:avLst/>
          </a:prstGeom>
          <a:solidFill>
            <a:srgbClr val="FFFFD1"/>
          </a:solidFill>
          <a:ln w="6350">
            <a:solidFill>
              <a:schemeClr val="tx1"/>
            </a:solidFill>
          </a:ln>
        </p:spPr>
        <p:txBody>
          <a:bodyPr wrap="square" rtlCol="0">
            <a:spAutoFit/>
          </a:bodyPr>
          <a:lstStyle/>
          <a:p>
            <a:r>
              <a:rPr lang="en-US" sz="2000" dirty="0"/>
              <a:t>Conservative accounting practices are those that result in reporting lower income, lower assets, and higher liabilities. Aggressive policies are the opposite. Deciding to remove a loss contingency is considered an aggressive practice, especially when the likelihood of an unfavorable decision is probable. (The other two items are conservative in nature.)</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12-</a:t>
            </a:r>
            <a:fld id="{8A048DD7-39B4-434B-ACE7-68CA5B147A05}" type="slidenum">
              <a:rPr lang="en-US" smtClean="0"/>
              <a:t>65</a:t>
            </a:fld>
            <a:endParaRPr lang="en-US" dirty="0"/>
          </a:p>
        </p:txBody>
      </p:sp>
    </p:spTree>
    <p:extLst>
      <p:ext uri="{BB962C8B-B14F-4D97-AF65-F5344CB8AC3E}">
        <p14:creationId xmlns:p14="http://schemas.microsoft.com/office/powerpoint/2010/main" val="24822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End of Chapter 12</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12-</a:t>
            </a:r>
            <a:fld id="{8A048DD7-39B4-434B-ACE7-68CA5B147A05}" type="slidenum">
              <a:rPr lang="en-US" smtClean="0"/>
              <a:t>66</a:t>
            </a:fld>
            <a:endParaRPr lang="en-US" dirty="0"/>
          </a:p>
        </p:txBody>
      </p:sp>
    </p:spTree>
    <p:extLst>
      <p:ext uri="{BB962C8B-B14F-4D97-AF65-F5344CB8AC3E}">
        <p14:creationId xmlns:p14="http://schemas.microsoft.com/office/powerpoint/2010/main" val="370239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5" name="Rectangle 4"/>
          <p:cNvSpPr/>
          <p:nvPr/>
        </p:nvSpPr>
        <p:spPr>
          <a:xfrm>
            <a:off x="2347396" y="2313375"/>
            <a:ext cx="6507326" cy="3844829"/>
          </a:xfrm>
          <a:prstGeom prst="rect">
            <a:avLst/>
          </a:prstGeom>
          <a:solidFill>
            <a:srgbClr val="EAEA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028902998"/>
              </p:ext>
            </p:extLst>
          </p:nvPr>
        </p:nvGraphicFramePr>
        <p:xfrm>
          <a:off x="2333194" y="3015694"/>
          <a:ext cx="6535730" cy="2834640"/>
        </p:xfrm>
        <a:graphic>
          <a:graphicData uri="http://schemas.openxmlformats.org/drawingml/2006/table">
            <a:tbl>
              <a:tblPr firstRow="1" bandRow="1">
                <a:tableStyleId>{2D5ABB26-0587-4C30-8999-92F81FD0307C}</a:tableStyleId>
              </a:tblPr>
              <a:tblGrid>
                <a:gridCol w="2751217">
                  <a:extLst>
                    <a:ext uri="{9D8B030D-6E8A-4147-A177-3AD203B41FA5}">
                      <a16:colId xmlns:a16="http://schemas.microsoft.com/office/drawing/2014/main" val="20000"/>
                    </a:ext>
                  </a:extLst>
                </a:gridCol>
                <a:gridCol w="912806">
                  <a:extLst>
                    <a:ext uri="{9D8B030D-6E8A-4147-A177-3AD203B41FA5}">
                      <a16:colId xmlns:a16="http://schemas.microsoft.com/office/drawing/2014/main" val="20001"/>
                    </a:ext>
                  </a:extLst>
                </a:gridCol>
                <a:gridCol w="869821">
                  <a:extLst>
                    <a:ext uri="{9D8B030D-6E8A-4147-A177-3AD203B41FA5}">
                      <a16:colId xmlns:a16="http://schemas.microsoft.com/office/drawing/2014/main" val="20002"/>
                    </a:ext>
                  </a:extLst>
                </a:gridCol>
                <a:gridCol w="1043786">
                  <a:extLst>
                    <a:ext uri="{9D8B030D-6E8A-4147-A177-3AD203B41FA5}">
                      <a16:colId xmlns:a16="http://schemas.microsoft.com/office/drawing/2014/main" val="20003"/>
                    </a:ext>
                  </a:extLst>
                </a:gridCol>
                <a:gridCol w="958100">
                  <a:extLst>
                    <a:ext uri="{9D8B030D-6E8A-4147-A177-3AD203B41FA5}">
                      <a16:colId xmlns:a16="http://schemas.microsoft.com/office/drawing/2014/main" val="20004"/>
                    </a:ext>
                  </a:extLst>
                </a:gridCol>
              </a:tblGrid>
              <a:tr h="370840">
                <a:tc>
                  <a:txBody>
                    <a:bodyPr/>
                    <a:lstStyle/>
                    <a:p>
                      <a:r>
                        <a:rPr lang="en-US" sz="1500" dirty="0"/>
                        <a:t>Assets</a:t>
                      </a:r>
                    </a:p>
                    <a:p>
                      <a:r>
                        <a:rPr lang="en-US" sz="1500" dirty="0"/>
                        <a:t>Current assets</a:t>
                      </a:r>
                    </a:p>
                    <a:p>
                      <a:r>
                        <a:rPr lang="en-US" sz="1500" dirty="0"/>
                        <a:t>Property and equipment</a:t>
                      </a:r>
                    </a:p>
                    <a:p>
                      <a:r>
                        <a:rPr lang="en-US" sz="1500" dirty="0"/>
                        <a:t>Intangible</a:t>
                      </a:r>
                      <a:r>
                        <a:rPr lang="en-US" sz="1500" baseline="0" dirty="0"/>
                        <a:t> assets</a:t>
                      </a:r>
                    </a:p>
                    <a:p>
                      <a:r>
                        <a:rPr lang="en-US" sz="1500" baseline="0" dirty="0"/>
                        <a:t>Other assets</a:t>
                      </a:r>
                    </a:p>
                    <a:p>
                      <a:r>
                        <a:rPr lang="en-US" sz="1500" dirty="0"/>
                        <a:t>     Total assets</a:t>
                      </a:r>
                    </a:p>
                    <a:p>
                      <a:endParaRPr lang="en-US" sz="1500" dirty="0"/>
                    </a:p>
                    <a:p>
                      <a:r>
                        <a:rPr lang="en-US" sz="1500" dirty="0"/>
                        <a:t>Liabilities &amp; </a:t>
                      </a:r>
                      <a:r>
                        <a:rPr lang="en-US" sz="1500" baseline="0" dirty="0"/>
                        <a:t>Stockholders’ Equity</a:t>
                      </a:r>
                    </a:p>
                    <a:p>
                      <a:r>
                        <a:rPr lang="en-US" sz="1500" baseline="0" dirty="0"/>
                        <a:t>Current liabilities </a:t>
                      </a:r>
                    </a:p>
                    <a:p>
                      <a:r>
                        <a:rPr lang="en-US" sz="1500" baseline="0" dirty="0"/>
                        <a:t>Long-term liabilities</a:t>
                      </a:r>
                    </a:p>
                    <a:p>
                      <a:r>
                        <a:rPr lang="en-US" sz="1500" baseline="0" dirty="0"/>
                        <a:t>Retained earnings</a:t>
                      </a:r>
                    </a:p>
                    <a:p>
                      <a:r>
                        <a:rPr lang="en-US" sz="1500" baseline="0" dirty="0"/>
                        <a:t>     Total</a:t>
                      </a:r>
                      <a:endParaRPr lang="en-US" sz="1500" dirty="0"/>
                    </a:p>
                  </a:txBody>
                  <a:tcPr/>
                </a:tc>
                <a:tc>
                  <a:txBody>
                    <a:bodyPr/>
                    <a:lstStyle/>
                    <a:p>
                      <a:pPr algn="r"/>
                      <a:endParaRPr lang="en-US" sz="1500" dirty="0"/>
                    </a:p>
                    <a:p>
                      <a:pPr algn="r"/>
                      <a:r>
                        <a:rPr lang="en-US" sz="1500" dirty="0"/>
                        <a:t>$  5,027</a:t>
                      </a:r>
                    </a:p>
                    <a:p>
                      <a:pPr algn="r"/>
                      <a:r>
                        <a:rPr lang="en-US" sz="1500" dirty="0"/>
                        <a:t>954</a:t>
                      </a:r>
                    </a:p>
                    <a:p>
                      <a:pPr algn="r"/>
                      <a:r>
                        <a:rPr lang="en-US" sz="1500" dirty="0"/>
                        <a:t>3,011</a:t>
                      </a:r>
                    </a:p>
                    <a:p>
                      <a:pPr algn="r"/>
                      <a:r>
                        <a:rPr lang="en-US" sz="1500" dirty="0"/>
                        <a:t>2,141</a:t>
                      </a:r>
                    </a:p>
                    <a:p>
                      <a:pPr algn="r"/>
                      <a:r>
                        <a:rPr lang="en-US" sz="1500" dirty="0"/>
                        <a:t>$11,133</a:t>
                      </a:r>
                    </a:p>
                    <a:p>
                      <a:pPr algn="r"/>
                      <a:endParaRPr lang="en-US" sz="1500" dirty="0"/>
                    </a:p>
                    <a:p>
                      <a:pPr algn="r"/>
                      <a:endParaRPr lang="en-US" sz="1500" dirty="0"/>
                    </a:p>
                    <a:p>
                      <a:pPr algn="r"/>
                      <a:r>
                        <a:rPr lang="en-US" sz="1500" dirty="0"/>
                        <a:t>$ 3,024</a:t>
                      </a:r>
                    </a:p>
                    <a:p>
                      <a:pPr algn="r"/>
                      <a:r>
                        <a:rPr lang="en-US" sz="1500" dirty="0"/>
                        <a:t>928</a:t>
                      </a:r>
                    </a:p>
                    <a:p>
                      <a:pPr algn="r"/>
                      <a:r>
                        <a:rPr lang="en-US" sz="1500" dirty="0"/>
                        <a:t>1,207</a:t>
                      </a:r>
                    </a:p>
                    <a:p>
                      <a:pPr algn="r"/>
                      <a:r>
                        <a:rPr lang="en-US" sz="1500" dirty="0"/>
                        <a:t>$3,644</a:t>
                      </a:r>
                    </a:p>
                  </a:txBody>
                  <a:tcPr/>
                </a:tc>
                <a:tc>
                  <a:txBody>
                    <a:bodyPr/>
                    <a:lstStyle/>
                    <a:p>
                      <a:pPr algn="r"/>
                      <a:endParaRPr lang="en-US" sz="1500" dirty="0"/>
                    </a:p>
                    <a:p>
                      <a:pPr algn="r"/>
                      <a:r>
                        <a:rPr lang="en-US" sz="1500" b="1" dirty="0">
                          <a:solidFill>
                            <a:srgbClr val="008000"/>
                          </a:solidFill>
                        </a:rPr>
                        <a:t>45.2</a:t>
                      </a:r>
                    </a:p>
                    <a:p>
                      <a:pPr algn="r"/>
                      <a:r>
                        <a:rPr lang="en-US" sz="1500" b="1" dirty="0">
                          <a:solidFill>
                            <a:srgbClr val="008000"/>
                          </a:solidFill>
                        </a:rPr>
                        <a:t>8.6</a:t>
                      </a:r>
                    </a:p>
                    <a:p>
                      <a:pPr algn="r"/>
                      <a:r>
                        <a:rPr lang="en-US" sz="1500" b="1" dirty="0">
                          <a:solidFill>
                            <a:srgbClr val="008000"/>
                          </a:solidFill>
                        </a:rPr>
                        <a:t>27.0</a:t>
                      </a:r>
                    </a:p>
                    <a:p>
                      <a:pPr algn="r"/>
                      <a:r>
                        <a:rPr lang="en-US" sz="1500" b="1" dirty="0">
                          <a:solidFill>
                            <a:srgbClr val="008000"/>
                          </a:solidFill>
                        </a:rPr>
                        <a:t>19.2</a:t>
                      </a:r>
                    </a:p>
                    <a:p>
                      <a:pPr algn="r"/>
                      <a:r>
                        <a:rPr lang="en-US" sz="1500" b="1" dirty="0">
                          <a:solidFill>
                            <a:srgbClr val="008000"/>
                          </a:solidFill>
                        </a:rPr>
                        <a:t> 100.0</a:t>
                      </a:r>
                    </a:p>
                    <a:p>
                      <a:pPr algn="r"/>
                      <a:endParaRPr lang="en-US" sz="1500" b="1" dirty="0">
                        <a:solidFill>
                          <a:srgbClr val="008000"/>
                        </a:solidFill>
                      </a:endParaRPr>
                    </a:p>
                    <a:p>
                      <a:pPr algn="r"/>
                      <a:endParaRPr lang="en-US" sz="1500" b="1" dirty="0">
                        <a:solidFill>
                          <a:srgbClr val="008000"/>
                        </a:solidFill>
                      </a:endParaRPr>
                    </a:p>
                    <a:p>
                      <a:pPr algn="r"/>
                      <a:r>
                        <a:rPr lang="en-US" sz="1500" b="1" dirty="0">
                          <a:solidFill>
                            <a:srgbClr val="008000"/>
                          </a:solidFill>
                        </a:rPr>
                        <a:t>27.2</a:t>
                      </a:r>
                    </a:p>
                    <a:p>
                      <a:pPr algn="r"/>
                      <a:r>
                        <a:rPr lang="en-US" sz="1500" b="1" dirty="0">
                          <a:solidFill>
                            <a:srgbClr val="008000"/>
                          </a:solidFill>
                        </a:rPr>
                        <a:t>42.7</a:t>
                      </a:r>
                    </a:p>
                    <a:p>
                      <a:pPr algn="r"/>
                      <a:r>
                        <a:rPr lang="en-US" sz="1500" b="1" dirty="0">
                          <a:solidFill>
                            <a:srgbClr val="008000"/>
                          </a:solidFill>
                        </a:rPr>
                        <a:t>30.2</a:t>
                      </a:r>
                    </a:p>
                    <a:p>
                      <a:pPr algn="r"/>
                      <a:r>
                        <a:rPr lang="en-US" sz="1500" b="1" dirty="0">
                          <a:solidFill>
                            <a:srgbClr val="008000"/>
                          </a:solidFill>
                        </a:rPr>
                        <a:t>100.0</a:t>
                      </a:r>
                    </a:p>
                  </a:txBody>
                  <a:tcPr/>
                </a:tc>
                <a:tc>
                  <a:txBody>
                    <a:bodyPr/>
                    <a:lstStyle/>
                    <a:p>
                      <a:pPr algn="r"/>
                      <a:endParaRPr lang="en-US" sz="1500" dirty="0"/>
                    </a:p>
                    <a:p>
                      <a:pPr algn="r"/>
                      <a:r>
                        <a:rPr lang="en-US" sz="1500" dirty="0"/>
                        <a:t>$20,556</a:t>
                      </a:r>
                    </a:p>
                    <a:p>
                      <a:pPr algn="r"/>
                      <a:r>
                        <a:rPr lang="en-US" sz="1500" dirty="0"/>
                        <a:t>4,866</a:t>
                      </a:r>
                    </a:p>
                    <a:p>
                      <a:pPr algn="r"/>
                      <a:r>
                        <a:rPr lang="en-US" sz="1500" dirty="0"/>
                        <a:t>497</a:t>
                      </a:r>
                    </a:p>
                    <a:p>
                      <a:pPr algn="r"/>
                      <a:r>
                        <a:rPr lang="en-US" sz="1500" dirty="0"/>
                        <a:t>5,423</a:t>
                      </a:r>
                    </a:p>
                    <a:p>
                      <a:pPr algn="r"/>
                      <a:r>
                        <a:rPr lang="en-US" sz="1500" dirty="0"/>
                        <a:t>$31,342</a:t>
                      </a:r>
                    </a:p>
                    <a:p>
                      <a:pPr algn="r"/>
                      <a:endParaRPr lang="en-US" sz="1500" dirty="0"/>
                    </a:p>
                    <a:p>
                      <a:pPr algn="r"/>
                      <a:endParaRPr lang="en-US" sz="1500" dirty="0"/>
                    </a:p>
                    <a:p>
                      <a:pPr algn="r"/>
                      <a:r>
                        <a:rPr lang="en-US" sz="1500" dirty="0"/>
                        <a:t>$  8,284</a:t>
                      </a:r>
                    </a:p>
                    <a:p>
                      <a:pPr algn="r"/>
                      <a:r>
                        <a:rPr lang="en-US" sz="1500" dirty="0"/>
                        <a:t>15,003</a:t>
                      </a:r>
                    </a:p>
                    <a:p>
                      <a:pPr algn="r"/>
                      <a:r>
                        <a:rPr lang="en-US" sz="1500" dirty="0"/>
                        <a:t>8,055</a:t>
                      </a:r>
                    </a:p>
                    <a:p>
                      <a:pPr algn="r"/>
                      <a:r>
                        <a:rPr lang="en-US" sz="1500" dirty="0"/>
                        <a:t>$31,342</a:t>
                      </a:r>
                    </a:p>
                  </a:txBody>
                  <a:tcPr/>
                </a:tc>
                <a:tc>
                  <a:txBody>
                    <a:bodyPr/>
                    <a:lstStyle/>
                    <a:p>
                      <a:pPr algn="r"/>
                      <a:endParaRPr lang="en-US" sz="1500" dirty="0"/>
                    </a:p>
                    <a:p>
                      <a:pPr algn="r"/>
                      <a:r>
                        <a:rPr lang="en-US" sz="1500" b="1" dirty="0">
                          <a:solidFill>
                            <a:srgbClr val="008000"/>
                          </a:solidFill>
                        </a:rPr>
                        <a:t>65.6</a:t>
                      </a:r>
                    </a:p>
                    <a:p>
                      <a:pPr algn="r"/>
                      <a:r>
                        <a:rPr lang="en-US" sz="1500" b="1" dirty="0">
                          <a:solidFill>
                            <a:srgbClr val="008000"/>
                          </a:solidFill>
                        </a:rPr>
                        <a:t>15.5</a:t>
                      </a:r>
                    </a:p>
                    <a:p>
                      <a:pPr algn="r"/>
                      <a:r>
                        <a:rPr lang="en-US" sz="1500" b="1" dirty="0">
                          <a:solidFill>
                            <a:srgbClr val="008000"/>
                          </a:solidFill>
                        </a:rPr>
                        <a:t>1.6</a:t>
                      </a:r>
                    </a:p>
                    <a:p>
                      <a:pPr algn="r"/>
                      <a:r>
                        <a:rPr lang="en-US" sz="1500" b="1" dirty="0">
                          <a:solidFill>
                            <a:srgbClr val="008000"/>
                          </a:solidFill>
                        </a:rPr>
                        <a:t>17.3</a:t>
                      </a:r>
                    </a:p>
                    <a:p>
                      <a:pPr algn="r"/>
                      <a:r>
                        <a:rPr lang="en-US" sz="1500" b="1" dirty="0">
                          <a:solidFill>
                            <a:srgbClr val="008000"/>
                          </a:solidFill>
                        </a:rPr>
                        <a:t>100.0</a:t>
                      </a:r>
                    </a:p>
                    <a:p>
                      <a:pPr algn="r"/>
                      <a:endParaRPr lang="en-US" sz="1500" b="1" dirty="0">
                        <a:solidFill>
                          <a:srgbClr val="008000"/>
                        </a:solidFill>
                      </a:endParaRPr>
                    </a:p>
                    <a:p>
                      <a:pPr algn="r"/>
                      <a:endParaRPr lang="en-US" sz="1500" b="1" dirty="0">
                        <a:solidFill>
                          <a:srgbClr val="008000"/>
                        </a:solidFill>
                      </a:endParaRPr>
                    </a:p>
                    <a:p>
                      <a:pPr algn="r"/>
                      <a:r>
                        <a:rPr lang="en-US" sz="1500" b="1" dirty="0">
                          <a:solidFill>
                            <a:srgbClr val="008000"/>
                          </a:solidFill>
                        </a:rPr>
                        <a:t>26.4</a:t>
                      </a:r>
                    </a:p>
                    <a:p>
                      <a:pPr algn="r"/>
                      <a:r>
                        <a:rPr lang="en-US" sz="1500" b="1" dirty="0">
                          <a:solidFill>
                            <a:srgbClr val="008000"/>
                          </a:solidFill>
                        </a:rPr>
                        <a:t>47.9</a:t>
                      </a:r>
                    </a:p>
                    <a:p>
                      <a:pPr algn="r"/>
                      <a:r>
                        <a:rPr lang="en-US" sz="1500" b="1" dirty="0">
                          <a:solidFill>
                            <a:srgbClr val="008000"/>
                          </a:solidFill>
                        </a:rPr>
                        <a:t>25.7</a:t>
                      </a:r>
                    </a:p>
                    <a:p>
                      <a:pPr algn="r"/>
                      <a:r>
                        <a:rPr lang="en-US" sz="1500" b="1" dirty="0">
                          <a:solidFill>
                            <a:srgbClr val="008000"/>
                          </a:solidFill>
                        </a:rPr>
                        <a:t>100.0</a:t>
                      </a:r>
                    </a:p>
                  </a:txBody>
                  <a:tcPr/>
                </a:tc>
                <a:extLst>
                  <a:ext uri="{0D108BD9-81ED-4DB2-BD59-A6C34878D82A}">
                    <a16:rowId xmlns:a16="http://schemas.microsoft.com/office/drawing/2014/main" val="10000"/>
                  </a:ext>
                </a:extLst>
              </a:tr>
            </a:tbl>
          </a:graphicData>
        </a:graphic>
      </p:graphicFrame>
      <p:sp>
        <p:nvSpPr>
          <p:cNvPr id="20" name="TextBox 19"/>
          <p:cNvSpPr txBox="1"/>
          <p:nvPr/>
        </p:nvSpPr>
        <p:spPr>
          <a:xfrm>
            <a:off x="7047235" y="2578689"/>
            <a:ext cx="1822235" cy="338554"/>
          </a:xfrm>
          <a:prstGeom prst="rect">
            <a:avLst/>
          </a:prstGeom>
          <a:noFill/>
        </p:spPr>
        <p:txBody>
          <a:bodyPr wrap="square" rtlCol="0">
            <a:spAutoFit/>
          </a:bodyPr>
          <a:lstStyle/>
          <a:p>
            <a:r>
              <a:rPr lang="en-US" sz="1600" b="1" dirty="0"/>
              <a:t>Amount            </a:t>
            </a:r>
            <a:r>
              <a:rPr lang="en-US" sz="1600" dirty="0"/>
              <a:t>%</a:t>
            </a:r>
          </a:p>
        </p:txBody>
      </p:sp>
      <p:sp>
        <p:nvSpPr>
          <p:cNvPr id="2" name="Title 1"/>
          <p:cNvSpPr>
            <a:spLocks noGrp="1"/>
          </p:cNvSpPr>
          <p:nvPr>
            <p:ph type="title"/>
          </p:nvPr>
        </p:nvSpPr>
        <p:spPr>
          <a:xfrm>
            <a:off x="724628" y="795755"/>
            <a:ext cx="8229600" cy="1143000"/>
          </a:xfrm>
        </p:spPr>
        <p:txBody>
          <a:bodyPr/>
          <a:lstStyle/>
          <a:p>
            <a:r>
              <a:rPr lang="en-US" dirty="0"/>
              <a:t>Common-Size Balance Sheets</a:t>
            </a:r>
          </a:p>
        </p:txBody>
      </p:sp>
      <p:sp>
        <p:nvSpPr>
          <p:cNvPr id="7" name="Content Placeholder 6"/>
          <p:cNvSpPr>
            <a:spLocks noGrp="1"/>
          </p:cNvSpPr>
          <p:nvPr>
            <p:ph sz="quarter" idx="13"/>
          </p:nvPr>
        </p:nvSpPr>
        <p:spPr>
          <a:xfrm>
            <a:off x="823495" y="425962"/>
            <a:ext cx="6693061" cy="403234"/>
          </a:xfrm>
        </p:spPr>
        <p:txBody>
          <a:bodyPr/>
          <a:lstStyle/>
          <a:p>
            <a:r>
              <a:rPr lang="en-US" dirty="0"/>
              <a:t>Illustration 12–3</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12-</a:t>
            </a:r>
            <a:fld id="{8A048DD7-39B4-434B-ACE7-68CA5B147A05}" type="slidenum">
              <a:rPr lang="en-US" smtClean="0"/>
              <a:t>7</a:t>
            </a:fld>
            <a:endParaRPr lang="en-US" dirty="0"/>
          </a:p>
        </p:txBody>
      </p:sp>
      <p:sp>
        <p:nvSpPr>
          <p:cNvPr id="12" name="Round Same Side Corner Rectangle 11"/>
          <p:cNvSpPr/>
          <p:nvPr/>
        </p:nvSpPr>
        <p:spPr>
          <a:xfrm>
            <a:off x="2333741" y="1435260"/>
            <a:ext cx="6535729" cy="921539"/>
          </a:xfrm>
          <a:prstGeom prst="round2SameRect">
            <a:avLst>
              <a:gd name="adj1" fmla="val 28486"/>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3" name="TextBox 12"/>
          <p:cNvSpPr txBox="1"/>
          <p:nvPr/>
        </p:nvSpPr>
        <p:spPr>
          <a:xfrm>
            <a:off x="3061059" y="1402692"/>
            <a:ext cx="5455506" cy="954107"/>
          </a:xfrm>
          <a:prstGeom prst="rect">
            <a:avLst/>
          </a:prstGeom>
          <a:noFill/>
        </p:spPr>
        <p:txBody>
          <a:bodyPr wrap="square" rtlCol="0">
            <a:spAutoFit/>
          </a:bodyPr>
          <a:lstStyle/>
          <a:p>
            <a:pPr algn="ctr"/>
            <a:r>
              <a:rPr lang="en-US" sz="1600" b="1" dirty="0">
                <a:solidFill>
                  <a:schemeClr val="bg1"/>
                </a:solidFill>
              </a:rPr>
              <a:t>VF AND NIKE</a:t>
            </a:r>
          </a:p>
          <a:p>
            <a:pPr algn="ctr"/>
            <a:r>
              <a:rPr lang="en-US" sz="1400" b="1" dirty="0">
                <a:solidFill>
                  <a:schemeClr val="bg1"/>
                </a:solidFill>
              </a:rPr>
              <a:t>Common-Size Balance Sheets</a:t>
            </a:r>
          </a:p>
          <a:p>
            <a:pPr algn="ctr"/>
            <a:r>
              <a:rPr lang="en-US" sz="1400" b="1" dirty="0">
                <a:solidFill>
                  <a:schemeClr val="bg1"/>
                </a:solidFill>
              </a:rPr>
              <a:t>March 31, 202, and May 31, 2020</a:t>
            </a:r>
          </a:p>
          <a:p>
            <a:pPr algn="ctr"/>
            <a:r>
              <a:rPr lang="en-US" sz="1200" dirty="0">
                <a:solidFill>
                  <a:schemeClr val="bg1"/>
                </a:solidFill>
              </a:rPr>
              <a:t>($ in millions)</a:t>
            </a:r>
          </a:p>
        </p:txBody>
      </p:sp>
      <p:sp>
        <p:nvSpPr>
          <p:cNvPr id="14" name="TextBox 13"/>
          <p:cNvSpPr txBox="1"/>
          <p:nvPr/>
        </p:nvSpPr>
        <p:spPr>
          <a:xfrm>
            <a:off x="5183314" y="2313375"/>
            <a:ext cx="3458589" cy="338554"/>
          </a:xfrm>
          <a:prstGeom prst="rect">
            <a:avLst/>
          </a:prstGeom>
          <a:noFill/>
        </p:spPr>
        <p:txBody>
          <a:bodyPr wrap="square" rtlCol="0">
            <a:spAutoFit/>
          </a:bodyPr>
          <a:lstStyle/>
          <a:p>
            <a:r>
              <a:rPr lang="en-US" sz="1600" b="1" dirty="0"/>
              <a:t>                  VF                                NIKE</a:t>
            </a:r>
          </a:p>
        </p:txBody>
      </p:sp>
      <p:sp>
        <p:nvSpPr>
          <p:cNvPr id="15" name="TextBox 14"/>
          <p:cNvSpPr txBox="1"/>
          <p:nvPr/>
        </p:nvSpPr>
        <p:spPr>
          <a:xfrm>
            <a:off x="5128423" y="2585459"/>
            <a:ext cx="1904458" cy="338554"/>
          </a:xfrm>
          <a:prstGeom prst="rect">
            <a:avLst/>
          </a:prstGeom>
          <a:noFill/>
        </p:spPr>
        <p:txBody>
          <a:bodyPr wrap="square" rtlCol="0">
            <a:spAutoFit/>
          </a:bodyPr>
          <a:lstStyle/>
          <a:p>
            <a:r>
              <a:rPr lang="en-US" sz="1600" b="1" dirty="0"/>
              <a:t>Amount              </a:t>
            </a:r>
            <a:r>
              <a:rPr lang="en-US" sz="1600" dirty="0"/>
              <a:t>%</a:t>
            </a:r>
          </a:p>
        </p:txBody>
      </p:sp>
      <p:cxnSp>
        <p:nvCxnSpPr>
          <p:cNvPr id="16" name="Straight Connector 15"/>
          <p:cNvCxnSpPr/>
          <p:nvPr/>
        </p:nvCxnSpPr>
        <p:spPr>
          <a:xfrm>
            <a:off x="5128423" y="2641073"/>
            <a:ext cx="171168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7057526" y="2638775"/>
            <a:ext cx="171168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5183314" y="2895531"/>
            <a:ext cx="7846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7114259" y="2895531"/>
            <a:ext cx="7846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2404872" y="3296954"/>
            <a:ext cx="53682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8171402" y="2893841"/>
            <a:ext cx="47050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5267914" y="4425357"/>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5271771" y="4463348"/>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2404872" y="4885335"/>
            <a:ext cx="25603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9" name="Content Placeholder 2"/>
          <p:cNvSpPr txBox="1">
            <a:spLocks/>
          </p:cNvSpPr>
          <p:nvPr/>
        </p:nvSpPr>
        <p:spPr>
          <a:xfrm>
            <a:off x="2254805" y="6146988"/>
            <a:ext cx="6858000" cy="439057"/>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All dollar amounts are expressed as a </a:t>
            </a:r>
            <a:r>
              <a:rPr lang="en-US" sz="2000" b="1" dirty="0"/>
              <a:t>percentage of total assets</a:t>
            </a:r>
          </a:p>
        </p:txBody>
      </p:sp>
      <p:cxnSp>
        <p:nvCxnSpPr>
          <p:cNvPr id="80" name="Straight Connector 79"/>
          <p:cNvCxnSpPr/>
          <p:nvPr/>
        </p:nvCxnSpPr>
        <p:spPr>
          <a:xfrm>
            <a:off x="6369605" y="2893841"/>
            <a:ext cx="47050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a:off x="2265466" y="2924013"/>
            <a:ext cx="0" cy="30026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6297012" y="4425357"/>
            <a:ext cx="457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a:off x="6300602" y="4464212"/>
            <a:ext cx="457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a:off x="7196516" y="4425357"/>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7196516" y="4475363"/>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a:off x="8278968" y="4425357"/>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a:off x="8275308" y="4463348"/>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a:off x="6277937" y="4202488"/>
            <a:ext cx="457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5272868" y="4202488"/>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7208692" y="4202488"/>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8278898" y="4202488"/>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a:off x="6297012" y="5558216"/>
            <a:ext cx="457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5379905" y="5558216"/>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a:off x="7212645" y="5558216"/>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a:off x="8297973" y="5581192"/>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a:off x="5379905" y="5799548"/>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a:off x="5376315" y="5845149"/>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a:off x="6300602" y="5791364"/>
            <a:ext cx="457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a:off x="6312244" y="5828032"/>
            <a:ext cx="457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a:off x="7208692" y="5791364"/>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a:off x="7208692" y="5828032"/>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7" name="Straight Connector 96"/>
          <p:cNvCxnSpPr/>
          <p:nvPr/>
        </p:nvCxnSpPr>
        <p:spPr>
          <a:xfrm>
            <a:off x="8301563" y="5791364"/>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a:off x="8297973" y="5836965"/>
            <a:ext cx="5430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321881" y="2404732"/>
            <a:ext cx="946093" cy="646331"/>
          </a:xfrm>
          <a:prstGeom prst="rect">
            <a:avLst/>
          </a:prstGeom>
          <a:noFill/>
        </p:spPr>
        <p:txBody>
          <a:bodyPr wrap="none" rtlCol="0">
            <a:spAutoFit/>
          </a:bodyPr>
          <a:lstStyle/>
          <a:p>
            <a:pPr algn="ctr"/>
            <a:r>
              <a:rPr lang="en-US" b="1" dirty="0">
                <a:solidFill>
                  <a:schemeClr val="accent5">
                    <a:lumMod val="50000"/>
                  </a:schemeClr>
                </a:solidFill>
              </a:rPr>
              <a:t>$5,027</a:t>
            </a:r>
          </a:p>
          <a:p>
            <a:pPr algn="ctr"/>
            <a:r>
              <a:rPr lang="en-US" b="1" dirty="0">
                <a:solidFill>
                  <a:schemeClr val="accent5">
                    <a:lumMod val="50000"/>
                  </a:schemeClr>
                </a:solidFill>
              </a:rPr>
              <a:t>$11,133</a:t>
            </a:r>
          </a:p>
        </p:txBody>
      </p:sp>
      <p:sp>
        <p:nvSpPr>
          <p:cNvPr id="50" name="TextBox 49"/>
          <p:cNvSpPr txBox="1"/>
          <p:nvPr/>
        </p:nvSpPr>
        <p:spPr>
          <a:xfrm>
            <a:off x="1096705" y="2525520"/>
            <a:ext cx="932730" cy="369332"/>
          </a:xfrm>
          <a:prstGeom prst="rect">
            <a:avLst/>
          </a:prstGeom>
          <a:noFill/>
        </p:spPr>
        <p:txBody>
          <a:bodyPr wrap="none" rtlCol="0">
            <a:spAutoFit/>
          </a:bodyPr>
          <a:lstStyle/>
          <a:p>
            <a:r>
              <a:rPr lang="en-US" b="1" dirty="0">
                <a:solidFill>
                  <a:schemeClr val="accent5">
                    <a:lumMod val="50000"/>
                  </a:schemeClr>
                </a:solidFill>
              </a:rPr>
              <a:t>= 53.9%</a:t>
            </a:r>
          </a:p>
        </p:txBody>
      </p:sp>
      <p:cxnSp>
        <p:nvCxnSpPr>
          <p:cNvPr id="51" name="Straight Connector 50"/>
          <p:cNvCxnSpPr>
            <a:cxnSpLocks/>
          </p:cNvCxnSpPr>
          <p:nvPr/>
        </p:nvCxnSpPr>
        <p:spPr>
          <a:xfrm>
            <a:off x="407931" y="2732488"/>
            <a:ext cx="73152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cxnSpLocks/>
            <a:stCxn id="50" idx="3"/>
          </p:cNvCxnSpPr>
          <p:nvPr/>
        </p:nvCxnSpPr>
        <p:spPr>
          <a:xfrm>
            <a:off x="2029435" y="2710186"/>
            <a:ext cx="4267577" cy="656103"/>
          </a:xfrm>
          <a:prstGeom prst="straightConnector1">
            <a:avLst/>
          </a:prstGeom>
          <a:ln>
            <a:solidFill>
              <a:srgbClr val="23698B"/>
            </a:solidFill>
            <a:tailEnd type="arrow"/>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773691" y="3241199"/>
            <a:ext cx="1519083" cy="961289"/>
          </a:xfrm>
          <a:prstGeom prst="rect">
            <a:avLst/>
          </a:prstGeom>
          <a:noFill/>
        </p:spPr>
        <p:txBody>
          <a:bodyPr wrap="square" rtlCol="0">
            <a:spAutoFit/>
          </a:bodyPr>
          <a:lstStyle/>
          <a:p>
            <a:pPr>
              <a:lnSpc>
                <a:spcPct val="80000"/>
              </a:lnSpc>
            </a:pPr>
            <a:r>
              <a:rPr lang="en-US" sz="1400" b="1" dirty="0">
                <a:solidFill>
                  <a:srgbClr val="0070C0"/>
                </a:solidFill>
              </a:rPr>
              <a:t>The red arrow indicates the direction in which to read this statement.</a:t>
            </a:r>
          </a:p>
        </p:txBody>
      </p:sp>
    </p:spTree>
    <p:extLst>
      <p:ext uri="{BB962C8B-B14F-4D97-AF65-F5344CB8AC3E}">
        <p14:creationId xmlns:p14="http://schemas.microsoft.com/office/powerpoint/2010/main" val="392406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463852"/>
            <a:ext cx="8229600" cy="786610"/>
          </a:xfrm>
        </p:spPr>
        <p:txBody>
          <a:bodyPr/>
          <a:lstStyle/>
          <a:p>
            <a:r>
              <a:rPr lang="en-US" dirty="0"/>
              <a:t>Key Point</a:t>
            </a:r>
            <a:br>
              <a:rPr lang="en-US" dirty="0"/>
            </a:br>
            <a:br>
              <a:rPr lang="en-US" dirty="0"/>
            </a:br>
            <a:br>
              <a:rPr lang="en-US" sz="2800" dirty="0">
                <a:solidFill>
                  <a:srgbClr val="1D5F76"/>
                </a:solidFill>
                <a:latin typeface="+mn-lt"/>
                <a:ea typeface="+mn-ea"/>
                <a:cs typeface="+mn-cs"/>
              </a:rPr>
            </a:br>
            <a:endParaRPr lang="en-US" sz="2800" dirty="0">
              <a:solidFill>
                <a:srgbClr val="1D5F76"/>
              </a:solidFill>
              <a:latin typeface="+mn-lt"/>
              <a:ea typeface="+mn-ea"/>
              <a:cs typeface="+mn-cs"/>
            </a:endParaRP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12-</a:t>
            </a:r>
            <a:fld id="{8A048DD7-39B4-434B-ACE7-68CA5B147A05}" type="slidenum">
              <a:rPr lang="en-US" smtClean="0"/>
              <a:t>8</a:t>
            </a:fld>
            <a:endParaRPr lang="en-US" dirty="0"/>
          </a:p>
        </p:txBody>
      </p:sp>
      <p:sp>
        <p:nvSpPr>
          <p:cNvPr id="6" name="Content Placeholder 4"/>
          <p:cNvSpPr>
            <a:spLocks noGrp="1"/>
          </p:cNvSpPr>
          <p:nvPr>
            <p:ph idx="4294967295"/>
          </p:nvPr>
        </p:nvSpPr>
        <p:spPr>
          <a:xfrm>
            <a:off x="861788" y="1280160"/>
            <a:ext cx="7955280" cy="3876774"/>
          </a:xfrm>
          <a:prstGeom prst="rect">
            <a:avLst/>
          </a:prstGeom>
        </p:spPr>
        <p:txBody>
          <a:bodyPr/>
          <a:lstStyle/>
          <a:p>
            <a:pPr marL="0" indent="0">
              <a:buNone/>
            </a:pPr>
            <a:r>
              <a:rPr lang="en-US" dirty="0"/>
              <a:t>For vertical analysis, we express each item </a:t>
            </a:r>
            <a:br>
              <a:rPr lang="en-US" dirty="0"/>
            </a:br>
            <a:r>
              <a:rPr lang="en-US" dirty="0"/>
              <a:t>as </a:t>
            </a:r>
            <a:r>
              <a:rPr lang="en-US" b="1" dirty="0"/>
              <a:t>a percentage of the same base amount</a:t>
            </a:r>
            <a:r>
              <a:rPr lang="en-US" dirty="0"/>
              <a:t>, such as:</a:t>
            </a:r>
          </a:p>
          <a:p>
            <a:r>
              <a:rPr lang="en-US" dirty="0"/>
              <a:t>A percentage of </a:t>
            </a:r>
            <a:r>
              <a:rPr lang="en-US" b="1" dirty="0"/>
              <a:t>sales</a:t>
            </a:r>
            <a:r>
              <a:rPr lang="en-US" dirty="0"/>
              <a:t> in the income statement  </a:t>
            </a:r>
          </a:p>
          <a:p>
            <a:r>
              <a:rPr lang="en-US" dirty="0"/>
              <a:t>A percentage of </a:t>
            </a:r>
            <a:r>
              <a:rPr lang="en-US" b="1" dirty="0"/>
              <a:t>total</a:t>
            </a:r>
            <a:r>
              <a:rPr lang="en-US" dirty="0"/>
              <a:t> </a:t>
            </a:r>
            <a:r>
              <a:rPr lang="en-US" b="1" dirty="0"/>
              <a:t>assets</a:t>
            </a:r>
            <a:r>
              <a:rPr lang="en-US" dirty="0"/>
              <a:t> in the balance sheet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4015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794576" cy="4432716"/>
          </a:xfrm>
        </p:spPr>
        <p:txBody>
          <a:bodyPr>
            <a:normAutofit/>
          </a:bodyPr>
          <a:lstStyle/>
          <a:p>
            <a:pPr marL="0" indent="0">
              <a:buNone/>
            </a:pPr>
            <a:r>
              <a:rPr lang="en-US" dirty="0"/>
              <a:t>When using vertical analysis, we express income statement items as a percentage of:</a:t>
            </a:r>
          </a:p>
          <a:p>
            <a:pPr>
              <a:buAutoNum type="alphaLcPeriod"/>
            </a:pPr>
            <a:r>
              <a:rPr lang="en-US" dirty="0"/>
              <a:t>Net income</a:t>
            </a:r>
          </a:p>
          <a:p>
            <a:pPr>
              <a:buAutoNum type="alphaLcPeriod"/>
            </a:pPr>
            <a:r>
              <a:rPr lang="en-US" dirty="0"/>
              <a:t>Sales</a:t>
            </a:r>
          </a:p>
          <a:p>
            <a:pPr>
              <a:buAutoNum type="alphaLcPeriod" startAt="3"/>
            </a:pPr>
            <a:r>
              <a:rPr lang="en-US" dirty="0"/>
              <a:t>Gross profit</a:t>
            </a:r>
          </a:p>
          <a:p>
            <a:pPr>
              <a:buAutoNum type="alphaLcPeriod" startAt="3"/>
            </a:pPr>
            <a:r>
              <a:rPr lang="en-US" dirty="0"/>
              <a:t>Total assets</a:t>
            </a:r>
          </a:p>
        </p:txBody>
      </p:sp>
      <p:sp>
        <p:nvSpPr>
          <p:cNvPr id="4" name="Title 3"/>
          <p:cNvSpPr>
            <a:spLocks noGrp="1"/>
          </p:cNvSpPr>
          <p:nvPr>
            <p:ph type="title"/>
          </p:nvPr>
        </p:nvSpPr>
        <p:spPr>
          <a:xfrm>
            <a:off x="936943" y="393067"/>
            <a:ext cx="7922577" cy="799257"/>
          </a:xfrm>
        </p:spPr>
        <p:txBody>
          <a:bodyPr/>
          <a:lstStyle/>
          <a:p>
            <a:r>
              <a:rPr lang="en-US" dirty="0"/>
              <a:t>Concept Check 12–1</a:t>
            </a:r>
          </a:p>
        </p:txBody>
      </p:sp>
      <p:sp>
        <p:nvSpPr>
          <p:cNvPr id="6" name="Oval 5"/>
          <p:cNvSpPr/>
          <p:nvPr/>
        </p:nvSpPr>
        <p:spPr bwMode="auto">
          <a:xfrm>
            <a:off x="866863" y="2914798"/>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07378" y="4857482"/>
            <a:ext cx="7374169" cy="1384995"/>
          </a:xfrm>
          <a:prstGeom prst="rect">
            <a:avLst/>
          </a:prstGeom>
          <a:solidFill>
            <a:srgbClr val="FFFFD1"/>
          </a:solidFill>
          <a:ln w="6350">
            <a:solidFill>
              <a:schemeClr val="tx1"/>
            </a:solidFill>
          </a:ln>
        </p:spPr>
        <p:txBody>
          <a:bodyPr wrap="square" rtlCol="0">
            <a:spAutoFit/>
          </a:bodyPr>
          <a:lstStyle/>
          <a:p>
            <a:r>
              <a:rPr lang="en-US" sz="2800" dirty="0"/>
              <a:t>When using vertical analysis, each item in the income statement is expressed as a percentage of sales.</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12-</a:t>
            </a:r>
            <a:fld id="{8A048DD7-39B4-434B-ACE7-68CA5B147A05}" type="slidenum">
              <a:rPr lang="en-US" smtClean="0"/>
              <a:t>9</a:t>
            </a:fld>
            <a:endParaRPr lang="en-US" dirty="0"/>
          </a:p>
        </p:txBody>
      </p:sp>
    </p:spTree>
    <p:extLst>
      <p:ext uri="{BB962C8B-B14F-4D97-AF65-F5344CB8AC3E}">
        <p14:creationId xmlns:p14="http://schemas.microsoft.com/office/powerpoint/2010/main" val="418992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Spiceland4e_9_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Spiceland4e_9_10.potx</Template>
  <TotalTime>14200</TotalTime>
  <Words>11812</Words>
  <Application>Microsoft Office PowerPoint</Application>
  <PresentationFormat>On-screen Show (4:3)</PresentationFormat>
  <Paragraphs>1413</Paragraphs>
  <Slides>66</Slides>
  <Notes>66</Notes>
  <HiddenSlides>11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Avenir LT Std 35 Light</vt:lpstr>
      <vt:lpstr>Avenir LT Std 45 Book</vt:lpstr>
      <vt:lpstr>Avenir LT Std 55 Roman</vt:lpstr>
      <vt:lpstr>Avenir LT Std 65 Medium</vt:lpstr>
      <vt:lpstr>Myriad Pro</vt:lpstr>
      <vt:lpstr>Arial</vt:lpstr>
      <vt:lpstr>Calibri</vt:lpstr>
      <vt:lpstr>Tahoma</vt:lpstr>
      <vt:lpstr>Wingdings</vt:lpstr>
      <vt:lpstr>Spiceland4e_9_10</vt:lpstr>
      <vt:lpstr>Financial Statement Analysis</vt:lpstr>
      <vt:lpstr>PART A</vt:lpstr>
      <vt:lpstr>Three Types of Comparisons</vt:lpstr>
      <vt:lpstr>Learning Objective 1 </vt:lpstr>
      <vt:lpstr>Vertical Analysis</vt:lpstr>
      <vt:lpstr>Common-Size Income Statements</vt:lpstr>
      <vt:lpstr>Common-Size Balance Sheets</vt:lpstr>
      <vt:lpstr>Key Point   </vt:lpstr>
      <vt:lpstr>Concept Check 12–1</vt:lpstr>
      <vt:lpstr>Concept Check 12–2</vt:lpstr>
      <vt:lpstr>Learning Objective 2 </vt:lpstr>
      <vt:lpstr>Horizontal Analysis</vt:lpstr>
      <vt:lpstr>Horizontal Analysis of VF’s Income Statements</vt:lpstr>
      <vt:lpstr>Horizontal Analysis of VF’s Balance Sheets</vt:lpstr>
      <vt:lpstr>Key Point</vt:lpstr>
      <vt:lpstr>Concept Check 12–3</vt:lpstr>
      <vt:lpstr>PART B</vt:lpstr>
      <vt:lpstr>Common Mistake </vt:lpstr>
      <vt:lpstr>VF’s Financial Statements—Income Statement</vt:lpstr>
      <vt:lpstr>VF’s Financial Statements—Balance Sheets </vt:lpstr>
      <vt:lpstr>Learning Objective 3 </vt:lpstr>
      <vt:lpstr>Risk Ratios</vt:lpstr>
      <vt:lpstr>Receivables Turnover Ratio</vt:lpstr>
      <vt:lpstr>Average Collection Period</vt:lpstr>
      <vt:lpstr>Inventory Turnover Ratio</vt:lpstr>
      <vt:lpstr>Average Days in Inventory</vt:lpstr>
      <vt:lpstr>Current Ratio</vt:lpstr>
      <vt:lpstr>Acid-Test Ratio</vt:lpstr>
      <vt:lpstr>Debt to Equity Ratio</vt:lpstr>
      <vt:lpstr>Times Interest Earned Ratio</vt:lpstr>
      <vt:lpstr>Key Point</vt:lpstr>
      <vt:lpstr>Concept Check 12–4</vt:lpstr>
      <vt:lpstr>Concept Check 12–5</vt:lpstr>
      <vt:lpstr>Learning Objective 4 </vt:lpstr>
      <vt:lpstr>Profitability Ratios</vt:lpstr>
      <vt:lpstr>Gross Profit Ratio</vt:lpstr>
      <vt:lpstr>Return on Assets</vt:lpstr>
      <vt:lpstr>Components of Return on Assets</vt:lpstr>
      <vt:lpstr>Profit Margin</vt:lpstr>
      <vt:lpstr>Asset Turnover</vt:lpstr>
      <vt:lpstr>Return on Equity</vt:lpstr>
      <vt:lpstr>Price-Earnings Ratio</vt:lpstr>
      <vt:lpstr>Key Point</vt:lpstr>
      <vt:lpstr>Concept Check 12–6</vt:lpstr>
      <vt:lpstr>Concept Check 12–7</vt:lpstr>
      <vt:lpstr>Concept Check 12–8</vt:lpstr>
      <vt:lpstr>PART C</vt:lpstr>
      <vt:lpstr>Learning Objective 5 </vt:lpstr>
      <vt:lpstr>Earnings Persistence and One-Time Income Items</vt:lpstr>
      <vt:lpstr>Discontinued Operations</vt:lpstr>
      <vt:lpstr>Presentation of a Discontinued Operation</vt:lpstr>
      <vt:lpstr>Other Revenues and Expenses</vt:lpstr>
      <vt:lpstr>Concept Check 12–9</vt:lpstr>
      <vt:lpstr>Learning Objective 6 </vt:lpstr>
      <vt:lpstr>Quality of Earnings</vt:lpstr>
      <vt:lpstr>Financial Statements Prepared by Mr. Nadal</vt:lpstr>
      <vt:lpstr>PowerPoint Presentation</vt:lpstr>
      <vt:lpstr>Mr. Djokovic’s Proposed Changes</vt:lpstr>
      <vt:lpstr>Mr. Djokovic’s Proposed Changes (continued)</vt:lpstr>
      <vt:lpstr>Income Statement Revised by Mr. Djokovic</vt:lpstr>
      <vt:lpstr>Balance Sheet Revised by  Mr. Djokovic</vt:lpstr>
      <vt:lpstr>Statement of Cash Flows Revised by  Mr. Djokovic</vt:lpstr>
      <vt:lpstr>Conservatism Versus Aggressive Accounting</vt:lpstr>
      <vt:lpstr>Key Point</vt:lpstr>
      <vt:lpstr>Concept Check 12–10</vt:lpstr>
      <vt:lpstr>End of Chapter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dc:title>
  <dc:creator>Tippy McIntosh</dc:creator>
  <cp:lastModifiedBy>Prof. LOPATTA Kerstin Gisel</cp:lastModifiedBy>
  <cp:revision>665</cp:revision>
  <dcterms:created xsi:type="dcterms:W3CDTF">2015-07-01T20:34:59Z</dcterms:created>
  <dcterms:modified xsi:type="dcterms:W3CDTF">2022-08-18T05:14:22Z</dcterms:modified>
</cp:coreProperties>
</file>