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40"/>
  </p:notesMasterIdLst>
  <p:handoutMasterIdLst>
    <p:handoutMasterId r:id="rId41"/>
  </p:handoutMasterIdLst>
  <p:sldIdLst>
    <p:sldId id="334" r:id="rId5"/>
    <p:sldId id="380" r:id="rId6"/>
    <p:sldId id="390" r:id="rId7"/>
    <p:sldId id="381" r:id="rId8"/>
    <p:sldId id="383" r:id="rId9"/>
    <p:sldId id="594" r:id="rId10"/>
    <p:sldId id="389" r:id="rId11"/>
    <p:sldId id="384" r:id="rId12"/>
    <p:sldId id="385" r:id="rId13"/>
    <p:sldId id="388" r:id="rId14"/>
    <p:sldId id="386" r:id="rId15"/>
    <p:sldId id="387" r:id="rId16"/>
    <p:sldId id="391" r:id="rId17"/>
    <p:sldId id="382" r:id="rId18"/>
    <p:sldId id="558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81" r:id="rId29"/>
    <p:sldId id="577" r:id="rId30"/>
    <p:sldId id="584" r:id="rId31"/>
    <p:sldId id="582" r:id="rId32"/>
    <p:sldId id="585" r:id="rId33"/>
    <p:sldId id="587" r:id="rId34"/>
    <p:sldId id="588" r:id="rId35"/>
    <p:sldId id="589" r:id="rId36"/>
    <p:sldId id="590" r:id="rId37"/>
    <p:sldId id="591" r:id="rId38"/>
    <p:sldId id="592" r:id="rId39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EE"/>
    <a:srgbClr val="A0F3FE"/>
    <a:srgbClr val="99235E"/>
    <a:srgbClr val="DE3210"/>
    <a:srgbClr val="FFFFFF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85714" autoAdjust="0"/>
  </p:normalViewPr>
  <p:slideViewPr>
    <p:cSldViewPr>
      <p:cViewPr varScale="1">
        <p:scale>
          <a:sx n="69" d="100"/>
          <a:sy n="69" d="100"/>
        </p:scale>
        <p:origin x="1308" y="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97CE38B3-3510-405A-AD23-7356466ADC79}"/>
  </pc:docChgLst>
  <pc:docChgLst>
    <pc:chgData name="Nan GUAN" userId="ab010559-a596-492d-8202-131cbc6d328a" providerId="ADAL" clId="{179359C7-52FE-48E7-AF19-5A09108CAE98}"/>
    <pc:docChg chg="custSel delSld modSld">
      <pc:chgData name="Nan GUAN" userId="ab010559-a596-492d-8202-131cbc6d328a" providerId="ADAL" clId="{179359C7-52FE-48E7-AF19-5A09108CAE98}" dt="2023-09-05T11:16:58.472" v="249" actId="2696"/>
      <pc:docMkLst>
        <pc:docMk/>
      </pc:docMkLst>
      <pc:sldChg chg="modSp">
        <pc:chgData name="Nan GUAN" userId="ab010559-a596-492d-8202-131cbc6d328a" providerId="ADAL" clId="{179359C7-52FE-48E7-AF19-5A09108CAE98}" dt="2023-09-05T10:59:22.403" v="1" actId="20577"/>
        <pc:sldMkLst>
          <pc:docMk/>
          <pc:sldMk cId="954624876" sldId="334"/>
        </pc:sldMkLst>
        <pc:spChg chg="mod">
          <ac:chgData name="Nan GUAN" userId="ab010559-a596-492d-8202-131cbc6d328a" providerId="ADAL" clId="{179359C7-52FE-48E7-AF19-5A09108CAE98}" dt="2023-09-05T10:59:22.403" v="1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modNotesTx">
        <pc:chgData name="Nan GUAN" userId="ab010559-a596-492d-8202-131cbc6d328a" providerId="ADAL" clId="{179359C7-52FE-48E7-AF19-5A09108CAE98}" dt="2023-09-05T11:01:50.436" v="81" actId="5793"/>
        <pc:sldMkLst>
          <pc:docMk/>
          <pc:sldMk cId="872447087" sldId="383"/>
        </pc:sldMkLst>
      </pc:sldChg>
      <pc:sldChg chg="modSp">
        <pc:chgData name="Nan GUAN" userId="ab010559-a596-492d-8202-131cbc6d328a" providerId="ADAL" clId="{179359C7-52FE-48E7-AF19-5A09108CAE98}" dt="2023-09-05T11:06:07.300" v="82"/>
        <pc:sldMkLst>
          <pc:docMk/>
          <pc:sldMk cId="2889615878" sldId="384"/>
        </pc:sldMkLst>
        <pc:spChg chg="mod">
          <ac:chgData name="Nan GUAN" userId="ab010559-a596-492d-8202-131cbc6d328a" providerId="ADAL" clId="{179359C7-52FE-48E7-AF19-5A09108CAE98}" dt="2023-09-05T11:06:07.300" v="82"/>
          <ac:spMkLst>
            <pc:docMk/>
            <pc:sldMk cId="2889615878" sldId="384"/>
            <ac:spMk id="3" creationId="{75893549-448B-43CC-B55D-346DE309D2D7}"/>
          </ac:spMkLst>
        </pc:spChg>
      </pc:sldChg>
      <pc:sldChg chg="modSp">
        <pc:chgData name="Nan GUAN" userId="ab010559-a596-492d-8202-131cbc6d328a" providerId="ADAL" clId="{179359C7-52FE-48E7-AF19-5A09108CAE98}" dt="2023-09-05T11:11:38.880" v="93" actId="20577"/>
        <pc:sldMkLst>
          <pc:docMk/>
          <pc:sldMk cId="52351426" sldId="558"/>
        </pc:sldMkLst>
        <pc:spChg chg="mod">
          <ac:chgData name="Nan GUAN" userId="ab010559-a596-492d-8202-131cbc6d328a" providerId="ADAL" clId="{179359C7-52FE-48E7-AF19-5A09108CAE98}" dt="2023-09-05T11:11:38.880" v="93" actId="20577"/>
          <ac:spMkLst>
            <pc:docMk/>
            <pc:sldMk cId="52351426" sldId="558"/>
            <ac:spMk id="3" creationId="{A1430AE0-70CC-4768-93D8-299617DA9D31}"/>
          </ac:spMkLst>
        </pc:spChg>
      </pc:sldChg>
      <pc:sldChg chg="modSp">
        <pc:chgData name="Nan GUAN" userId="ab010559-a596-492d-8202-131cbc6d328a" providerId="ADAL" clId="{179359C7-52FE-48E7-AF19-5A09108CAE98}" dt="2023-09-05T11:12:29.505" v="119" actId="20577"/>
        <pc:sldMkLst>
          <pc:docMk/>
          <pc:sldMk cId="2829798831" sldId="567"/>
        </pc:sldMkLst>
        <pc:spChg chg="mod">
          <ac:chgData name="Nan GUAN" userId="ab010559-a596-492d-8202-131cbc6d328a" providerId="ADAL" clId="{179359C7-52FE-48E7-AF19-5A09108CAE98}" dt="2023-09-05T11:12:29.505" v="119" actId="20577"/>
          <ac:spMkLst>
            <pc:docMk/>
            <pc:sldMk cId="2829798831" sldId="567"/>
            <ac:spMk id="3" creationId="{1C095095-F29A-43CA-AB2F-513BE8502BE3}"/>
          </ac:spMkLst>
        </pc:spChg>
      </pc:sldChg>
      <pc:sldChg chg="addSp delSp modSp modAnim">
        <pc:chgData name="Nan GUAN" userId="ab010559-a596-492d-8202-131cbc6d328a" providerId="ADAL" clId="{179359C7-52FE-48E7-AF19-5A09108CAE98}" dt="2023-09-05T11:14:16.647" v="248" actId="20577"/>
        <pc:sldMkLst>
          <pc:docMk/>
          <pc:sldMk cId="3148925907" sldId="568"/>
        </pc:sldMkLst>
        <pc:spChg chg="mod">
          <ac:chgData name="Nan GUAN" userId="ab010559-a596-492d-8202-131cbc6d328a" providerId="ADAL" clId="{179359C7-52FE-48E7-AF19-5A09108CAE98}" dt="2023-09-05T11:14:16.647" v="248" actId="20577"/>
          <ac:spMkLst>
            <pc:docMk/>
            <pc:sldMk cId="3148925907" sldId="568"/>
            <ac:spMk id="3" creationId="{C6FF5EB2-4725-4DBE-B4C4-C346CD5A0A36}"/>
          </ac:spMkLst>
        </pc:spChg>
        <pc:spChg chg="add del mod">
          <ac:chgData name="Nan GUAN" userId="ab010559-a596-492d-8202-131cbc6d328a" providerId="ADAL" clId="{179359C7-52FE-48E7-AF19-5A09108CAE98}" dt="2023-09-05T11:13:43.780" v="195" actId="478"/>
          <ac:spMkLst>
            <pc:docMk/>
            <pc:sldMk cId="3148925907" sldId="568"/>
            <ac:spMk id="5" creationId="{7B1F4AB7-3316-4732-B2E7-90FD8BEADDEE}"/>
          </ac:spMkLst>
        </pc:spChg>
      </pc:sldChg>
      <pc:sldChg chg="del">
        <pc:chgData name="Nan GUAN" userId="ab010559-a596-492d-8202-131cbc6d328a" providerId="ADAL" clId="{179359C7-52FE-48E7-AF19-5A09108CAE98}" dt="2023-09-05T11:16:58.472" v="249" actId="2696"/>
        <pc:sldMkLst>
          <pc:docMk/>
          <pc:sldMk cId="909541239" sldId="5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2023/9/5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9/5/2023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33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11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We can also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959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87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HK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6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045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68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5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611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880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2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HK" dirty="0"/>
              <a:t>We will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869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659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485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42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15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19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603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719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802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331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96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629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518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92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94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11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3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5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07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06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CS2115 Computer Organization 2023/2024 Sem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2: </a:t>
            </a:r>
            <a:r>
              <a:rPr lang="en-US" altLang="zh-CN" sz="4800" b="1" dirty="0"/>
              <a:t>Number Systems</a:t>
            </a:r>
            <a:endParaRPr lang="en-HK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502-2892-469E-BDC8-CF6DFFBB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Conversion from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9D9-A07A-44B0-8961-A42001FB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</a:t>
            </a:r>
            <a:r>
              <a:rPr lang="zh-CN" altLang="en-US" dirty="0"/>
              <a:t> </a:t>
            </a:r>
            <a:r>
              <a:rPr lang="en-HK" altLang="zh-CN" dirty="0"/>
              <a:t>the fractional part:</a:t>
            </a:r>
            <a:r>
              <a:rPr lang="zh-CN" altLang="en-US" dirty="0"/>
              <a:t> </a:t>
            </a:r>
            <a:r>
              <a:rPr lang="en-HK" altLang="zh-CN" dirty="0"/>
              <a:t>Radix</a:t>
            </a:r>
            <a:r>
              <a:rPr lang="zh-CN" altLang="en-US" dirty="0"/>
              <a:t> </a:t>
            </a:r>
            <a:r>
              <a:rPr lang="en-HK" altLang="zh-CN" dirty="0"/>
              <a:t>multiply</a:t>
            </a:r>
            <a:r>
              <a:rPr lang="zh-CN" altLang="en-US" dirty="0"/>
              <a:t> </a:t>
            </a:r>
            <a:r>
              <a:rPr lang="en-HK" altLang="zh-CN" dirty="0"/>
              <a:t>method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1F96-695B-4F0C-B492-38C2BC0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A8273-20B3-490A-82BC-2011052B1547}"/>
              </a:ext>
            </a:extLst>
          </p:cNvPr>
          <p:cNvSpPr/>
          <p:nvPr/>
        </p:nvSpPr>
        <p:spPr>
          <a:xfrm>
            <a:off x="2583422" y="5097643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(0.72)</a:t>
            </a:r>
            <a:r>
              <a:rPr lang="en-HK" sz="2000" baseline="-25000" dirty="0"/>
              <a:t>10</a:t>
            </a:r>
            <a:r>
              <a:rPr lang="en-HK" sz="2000" dirty="0"/>
              <a:t> = ( 0.10111 … )</a:t>
            </a:r>
            <a:r>
              <a:rPr lang="en-HK" sz="2000" baseline="-25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D25E-CF21-480C-9884-5A217CD14470}"/>
              </a:ext>
            </a:extLst>
          </p:cNvPr>
          <p:cNvSpPr/>
          <p:nvPr/>
        </p:nvSpPr>
        <p:spPr>
          <a:xfrm>
            <a:off x="2636277" y="2780928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0.72</a:t>
            </a:r>
            <a:r>
              <a:rPr lang="en-HK" dirty="0"/>
              <a:t>×2 = </a:t>
            </a:r>
            <a:r>
              <a:rPr lang="en-HK" b="1" dirty="0">
                <a:solidFill>
                  <a:srgbClr val="FF0000"/>
                </a:solidFill>
              </a:rPr>
              <a:t>1</a:t>
            </a:r>
            <a:r>
              <a:rPr lang="en-HK" dirty="0"/>
              <a:t>.44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D14BB-A749-4891-ABBD-51FD6BE7E333}"/>
              </a:ext>
            </a:extLst>
          </p:cNvPr>
          <p:cNvSpPr/>
          <p:nvPr/>
        </p:nvSpPr>
        <p:spPr>
          <a:xfrm>
            <a:off x="2630267" y="3197178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0.44</a:t>
            </a:r>
            <a:r>
              <a:rPr lang="en-HK" dirty="0"/>
              <a:t>×2 = </a:t>
            </a:r>
            <a:r>
              <a:rPr lang="en-HK" b="1" dirty="0">
                <a:solidFill>
                  <a:srgbClr val="FF0000"/>
                </a:solidFill>
              </a:rPr>
              <a:t>0</a:t>
            </a:r>
            <a:r>
              <a:rPr lang="en-HK" dirty="0"/>
              <a:t>.88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85C57-BE72-4A66-9BBE-2EC8F9F86AAE}"/>
              </a:ext>
            </a:extLst>
          </p:cNvPr>
          <p:cNvSpPr/>
          <p:nvPr/>
        </p:nvSpPr>
        <p:spPr>
          <a:xfrm>
            <a:off x="2631728" y="3563724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0.88</a:t>
            </a:r>
            <a:r>
              <a:rPr lang="en-HK" dirty="0"/>
              <a:t>×2 = </a:t>
            </a:r>
            <a:r>
              <a:rPr lang="en-HK" b="1" dirty="0">
                <a:solidFill>
                  <a:srgbClr val="FF0000"/>
                </a:solidFill>
              </a:rPr>
              <a:t>1</a:t>
            </a:r>
            <a:r>
              <a:rPr lang="en-HK" dirty="0"/>
              <a:t>.76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4D0AA-2541-4D5C-9750-03088050B244}"/>
              </a:ext>
            </a:extLst>
          </p:cNvPr>
          <p:cNvSpPr/>
          <p:nvPr/>
        </p:nvSpPr>
        <p:spPr>
          <a:xfrm>
            <a:off x="2631728" y="3923764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0.76</a:t>
            </a:r>
            <a:r>
              <a:rPr lang="en-HK" dirty="0"/>
              <a:t>×2 = </a:t>
            </a:r>
            <a:r>
              <a:rPr lang="en-HK" b="1" dirty="0">
                <a:solidFill>
                  <a:srgbClr val="FF0000"/>
                </a:solidFill>
              </a:rPr>
              <a:t>1</a:t>
            </a:r>
            <a:r>
              <a:rPr lang="en-HK" dirty="0"/>
              <a:t>.52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FB061E-881E-4EA7-97B7-1B4E46DE7CB7}"/>
              </a:ext>
            </a:extLst>
          </p:cNvPr>
          <p:cNvCxnSpPr>
            <a:cxnSpLocks/>
          </p:cNvCxnSpPr>
          <p:nvPr/>
        </p:nvCxnSpPr>
        <p:spPr>
          <a:xfrm flipH="1">
            <a:off x="2996317" y="3119639"/>
            <a:ext cx="864096" cy="237353"/>
          </a:xfrm>
          <a:prstGeom prst="straightConnector1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BE3CF9-8BB5-4272-8469-45812C3FE708}"/>
              </a:ext>
            </a:extLst>
          </p:cNvPr>
          <p:cNvSpPr/>
          <p:nvPr/>
        </p:nvSpPr>
        <p:spPr>
          <a:xfrm>
            <a:off x="3739948" y="2780928"/>
            <a:ext cx="311769" cy="351328"/>
          </a:xfrm>
          <a:prstGeom prst="ellipse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9C87B-FB5E-46E9-9918-497DFFD72575}"/>
              </a:ext>
            </a:extLst>
          </p:cNvPr>
          <p:cNvSpPr/>
          <p:nvPr/>
        </p:nvSpPr>
        <p:spPr>
          <a:xfrm>
            <a:off x="2630267" y="4294698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0.52</a:t>
            </a:r>
            <a:r>
              <a:rPr lang="en-HK" dirty="0"/>
              <a:t>×2 = </a:t>
            </a:r>
            <a:r>
              <a:rPr lang="en-HK" b="1" dirty="0">
                <a:solidFill>
                  <a:srgbClr val="FF0000"/>
                </a:solidFill>
              </a:rPr>
              <a:t>1</a:t>
            </a:r>
            <a:r>
              <a:rPr lang="en-HK" dirty="0"/>
              <a:t>.04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F08C-BE0A-48EE-8672-C525499E6B46}"/>
              </a:ext>
            </a:extLst>
          </p:cNvPr>
          <p:cNvSpPr/>
          <p:nvPr/>
        </p:nvSpPr>
        <p:spPr>
          <a:xfrm>
            <a:off x="2996317" y="465035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3B57BC-EF5B-4E89-9230-9276BEBA953D}"/>
              </a:ext>
            </a:extLst>
          </p:cNvPr>
          <p:cNvSpPr/>
          <p:nvPr/>
        </p:nvSpPr>
        <p:spPr>
          <a:xfrm>
            <a:off x="2492261" y="2089016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(0.72)</a:t>
            </a:r>
            <a:r>
              <a:rPr lang="en-HK" sz="2400" baseline="-25000" dirty="0"/>
              <a:t>10</a:t>
            </a:r>
            <a:r>
              <a:rPr lang="en-HK" sz="2400" dirty="0"/>
              <a:t> = ( ? )</a:t>
            </a:r>
            <a:r>
              <a:rPr lang="en-HK" sz="2400" baseline="-25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2EC50D-A1E7-40F2-BE7D-9426D3216CBA}"/>
              </a:ext>
            </a:extLst>
          </p:cNvPr>
          <p:cNvSpPr/>
          <p:nvPr/>
        </p:nvSpPr>
        <p:spPr>
          <a:xfrm>
            <a:off x="6561748" y="2111254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/>
              <a:t>(0.65)</a:t>
            </a:r>
            <a:r>
              <a:rPr lang="en-HK" sz="2400" baseline="-25000" dirty="0"/>
              <a:t>10</a:t>
            </a:r>
            <a:r>
              <a:rPr lang="en-HK" sz="2400" dirty="0"/>
              <a:t> = ( ? )</a:t>
            </a:r>
            <a:r>
              <a:rPr lang="en-HK" sz="2400" baseline="-250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CC40A6-AD27-47A7-B3BD-029767F731A6}"/>
              </a:ext>
            </a:extLst>
          </p:cNvPr>
          <p:cNvSpPr/>
          <p:nvPr/>
        </p:nvSpPr>
        <p:spPr>
          <a:xfrm>
            <a:off x="6717074" y="2708971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0.65</a:t>
            </a:r>
            <a:r>
              <a:rPr lang="en-HK" dirty="0"/>
              <a:t>×16 = </a:t>
            </a:r>
            <a:r>
              <a:rPr lang="en-HK" b="1" dirty="0">
                <a:solidFill>
                  <a:srgbClr val="FF0000"/>
                </a:solidFill>
              </a:rPr>
              <a:t>10</a:t>
            </a:r>
            <a:r>
              <a:rPr lang="en-HK" dirty="0"/>
              <a:t>.4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8560D-C732-4B3D-B942-A64D9B0A976A}"/>
              </a:ext>
            </a:extLst>
          </p:cNvPr>
          <p:cNvSpPr/>
          <p:nvPr/>
        </p:nvSpPr>
        <p:spPr>
          <a:xfrm>
            <a:off x="6848319" y="30889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0.4</a:t>
            </a:r>
            <a:r>
              <a:rPr lang="en-HK" dirty="0"/>
              <a:t>×16 = </a:t>
            </a:r>
            <a:r>
              <a:rPr lang="en-HK" b="1" dirty="0">
                <a:solidFill>
                  <a:srgbClr val="FF0000"/>
                </a:solidFill>
              </a:rPr>
              <a:t>6</a:t>
            </a:r>
            <a:r>
              <a:rPr lang="en-HK" dirty="0"/>
              <a:t>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20FF2-D32C-43C6-BE35-DB2F49D75A35}"/>
              </a:ext>
            </a:extLst>
          </p:cNvPr>
          <p:cNvSpPr/>
          <p:nvPr/>
        </p:nvSpPr>
        <p:spPr>
          <a:xfrm>
            <a:off x="6849780" y="34917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0.4</a:t>
            </a:r>
            <a:r>
              <a:rPr lang="en-HK" dirty="0"/>
              <a:t>×16 = </a:t>
            </a:r>
            <a:r>
              <a:rPr lang="en-HK" b="1" dirty="0">
                <a:solidFill>
                  <a:srgbClr val="FF0000"/>
                </a:solidFill>
              </a:rPr>
              <a:t>6</a:t>
            </a:r>
            <a:r>
              <a:rPr lang="en-HK" dirty="0"/>
              <a:t>.4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7F98D6-821B-4800-B218-0D32359C4CE2}"/>
              </a:ext>
            </a:extLst>
          </p:cNvPr>
          <p:cNvSpPr/>
          <p:nvPr/>
        </p:nvSpPr>
        <p:spPr>
          <a:xfrm>
            <a:off x="7094945" y="38597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E338AA-4EDB-4083-9D72-CEAC72ED6CB6}"/>
              </a:ext>
            </a:extLst>
          </p:cNvPr>
          <p:cNvSpPr/>
          <p:nvPr/>
        </p:nvSpPr>
        <p:spPr>
          <a:xfrm>
            <a:off x="6695894" y="4325034"/>
            <a:ext cx="271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(0.65)</a:t>
            </a:r>
            <a:r>
              <a:rPr lang="en-HK" sz="2000" baseline="-25000" dirty="0"/>
              <a:t>10</a:t>
            </a:r>
            <a:r>
              <a:rPr lang="en-HK" sz="2000" dirty="0"/>
              <a:t> = ( 0.A666 … )</a:t>
            </a:r>
            <a:r>
              <a:rPr lang="en-HK" sz="2000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848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4" grpId="0" animBg="1"/>
      <p:bldP spid="15" grpId="0"/>
      <p:bldP spid="16" grpId="0"/>
      <p:bldP spid="18" grpId="0"/>
      <p:bldP spid="19" grpId="0"/>
      <p:bldP spid="20" grpId="0"/>
      <p:bldP spid="21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D92D-BAF7-469D-B66D-E2EA461E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7BA-F7AC-4053-A44C-517E6A2E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75032" cy="5040560"/>
          </a:xfrm>
        </p:spPr>
        <p:txBody>
          <a:bodyPr/>
          <a:lstStyle/>
          <a:p>
            <a:r>
              <a:rPr lang="en-HK" dirty="0"/>
              <a:t>Direct computation:</a:t>
            </a:r>
          </a:p>
          <a:p>
            <a:pPr lvl="1"/>
            <a:r>
              <a:rPr lang="en-HK" dirty="0"/>
              <a:t>Following essentially the same rule as in decimal, with a different radix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6FA16-1A52-4D97-AD5C-EEEA676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1B529A-E80E-4AC6-A8DB-7CB232C46802}"/>
              </a:ext>
            </a:extLst>
          </p:cNvPr>
          <p:cNvGrpSpPr/>
          <p:nvPr/>
        </p:nvGrpSpPr>
        <p:grpSpPr>
          <a:xfrm>
            <a:off x="4223728" y="2714878"/>
            <a:ext cx="868767" cy="636175"/>
            <a:chOff x="4223728" y="2714878"/>
            <a:chExt cx="868767" cy="6361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35048F-9FFC-4052-8C72-271276782EE6}"/>
                </a:ext>
              </a:extLst>
            </p:cNvPr>
            <p:cNvSpPr/>
            <p:nvPr/>
          </p:nvSpPr>
          <p:spPr>
            <a:xfrm>
              <a:off x="4439752" y="271487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1001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72089-503C-4988-85FF-10F63B7707DC}"/>
                </a:ext>
              </a:extLst>
            </p:cNvPr>
            <p:cNvSpPr/>
            <p:nvPr/>
          </p:nvSpPr>
          <p:spPr>
            <a:xfrm>
              <a:off x="4439752" y="2924944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1101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96AB6A-4504-4194-BFD6-930FEDABC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3728" y="3294276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3BD749-5D45-4745-B912-20C4E79A57FB}"/>
                </a:ext>
              </a:extLst>
            </p:cNvPr>
            <p:cNvSpPr/>
            <p:nvPr/>
          </p:nvSpPr>
          <p:spPr>
            <a:xfrm>
              <a:off x="4239984" y="298172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+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244A189-1F9A-45CC-AE89-28188F81A925}"/>
              </a:ext>
            </a:extLst>
          </p:cNvPr>
          <p:cNvSpPr/>
          <p:nvPr/>
        </p:nvSpPr>
        <p:spPr>
          <a:xfrm>
            <a:off x="4786138" y="32756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3ACF3-58F5-4EC9-8B38-E7A9EADC2AC2}"/>
              </a:ext>
            </a:extLst>
          </p:cNvPr>
          <p:cNvSpPr/>
          <p:nvPr/>
        </p:nvSpPr>
        <p:spPr>
          <a:xfrm>
            <a:off x="4733678" y="31371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/>
              <a:t>1</a:t>
            </a:r>
            <a:endParaRPr lang="en-HK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92F05EE-60E3-41AF-913A-9B3BA49F3C97}"/>
              </a:ext>
            </a:extLst>
          </p:cNvPr>
          <p:cNvSpPr/>
          <p:nvPr/>
        </p:nvSpPr>
        <p:spPr>
          <a:xfrm>
            <a:off x="5227169" y="3114476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BB42E9-9D49-4453-90B5-A65C0C2DB561}"/>
              </a:ext>
            </a:extLst>
          </p:cNvPr>
          <p:cNvSpPr/>
          <p:nvPr/>
        </p:nvSpPr>
        <p:spPr>
          <a:xfrm>
            <a:off x="6468729" y="3114763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EFA5D0-2261-4563-A0D9-80032B55EA17}"/>
              </a:ext>
            </a:extLst>
          </p:cNvPr>
          <p:cNvSpPr/>
          <p:nvPr/>
        </p:nvSpPr>
        <p:spPr>
          <a:xfrm>
            <a:off x="4835761" y="2750438"/>
            <a:ext cx="183907" cy="504038"/>
          </a:xfrm>
          <a:prstGeom prst="ellipse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ACF3D7-5B23-4B43-A222-64FE1783C110}"/>
              </a:ext>
            </a:extLst>
          </p:cNvPr>
          <p:cNvGrpSpPr/>
          <p:nvPr/>
        </p:nvGrpSpPr>
        <p:grpSpPr>
          <a:xfrm>
            <a:off x="5472676" y="2714878"/>
            <a:ext cx="871481" cy="930146"/>
            <a:chOff x="5472676" y="2714878"/>
            <a:chExt cx="871481" cy="9301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BC296-ACF6-4DC9-9A8B-BAC7E4A583D5}"/>
                </a:ext>
              </a:extLst>
            </p:cNvPr>
            <p:cNvSpPr/>
            <p:nvPr/>
          </p:nvSpPr>
          <p:spPr>
            <a:xfrm>
              <a:off x="5688700" y="271487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1001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A88FE-174C-4CCB-83F6-E5FD46743562}"/>
                </a:ext>
              </a:extLst>
            </p:cNvPr>
            <p:cNvSpPr/>
            <p:nvPr/>
          </p:nvSpPr>
          <p:spPr>
            <a:xfrm>
              <a:off x="5688700" y="2924944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1101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5BCC9B-9C9D-4288-ADA0-4A9308B9B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676" y="3294276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EAF551-E7A5-499D-912A-1BD68728A00F}"/>
                </a:ext>
              </a:extLst>
            </p:cNvPr>
            <p:cNvSpPr/>
            <p:nvPr/>
          </p:nvSpPr>
          <p:spPr>
            <a:xfrm>
              <a:off x="5488932" y="298172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+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A7E6D-D356-4C90-9810-D1C60E0FEA6B}"/>
                </a:ext>
              </a:extLst>
            </p:cNvPr>
            <p:cNvSpPr/>
            <p:nvPr/>
          </p:nvSpPr>
          <p:spPr>
            <a:xfrm>
              <a:off x="5925453" y="3275692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842202-C4DD-4191-B2D2-3B51FD7C1A09}"/>
                </a:ext>
              </a:extLst>
            </p:cNvPr>
            <p:cNvSpPr/>
            <p:nvPr/>
          </p:nvSpPr>
          <p:spPr>
            <a:xfrm>
              <a:off x="5977890" y="2756424"/>
              <a:ext cx="183907" cy="50403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53307B-27F8-430A-A387-18E5C99866BD}"/>
                </a:ext>
              </a:extLst>
            </p:cNvPr>
            <p:cNvSpPr/>
            <p:nvPr/>
          </p:nvSpPr>
          <p:spPr>
            <a:xfrm>
              <a:off x="5972061" y="313254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sz="1200" dirty="0"/>
                <a:t>1</a:t>
              </a:r>
              <a:endParaRPr lang="en-HK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5132D8-865C-48B1-98D8-4D7231C475B7}"/>
              </a:ext>
            </a:extLst>
          </p:cNvPr>
          <p:cNvGrpSpPr/>
          <p:nvPr/>
        </p:nvGrpSpPr>
        <p:grpSpPr>
          <a:xfrm>
            <a:off x="6764149" y="2714878"/>
            <a:ext cx="875444" cy="930146"/>
            <a:chOff x="6764149" y="2714878"/>
            <a:chExt cx="875444" cy="9301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B7EB94-B2FC-43A1-A23A-5CACC2506692}"/>
                </a:ext>
              </a:extLst>
            </p:cNvPr>
            <p:cNvSpPr/>
            <p:nvPr/>
          </p:nvSpPr>
          <p:spPr>
            <a:xfrm>
              <a:off x="6980173" y="2714878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9692BF-47C1-4365-A6A4-346BFDA4872F}"/>
                </a:ext>
              </a:extLst>
            </p:cNvPr>
            <p:cNvSpPr/>
            <p:nvPr/>
          </p:nvSpPr>
          <p:spPr>
            <a:xfrm>
              <a:off x="6980173" y="2924944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1101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217FD2-EDB1-4D9A-98E1-D3CF76D1E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4149" y="3294276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3A07BA-F61A-4E56-BF20-F3EE9CA97D9E}"/>
                </a:ext>
              </a:extLst>
            </p:cNvPr>
            <p:cNvSpPr/>
            <p:nvPr/>
          </p:nvSpPr>
          <p:spPr>
            <a:xfrm>
              <a:off x="6780405" y="298172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+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B31E66-379B-4C81-B601-F5DF3CFA5E55}"/>
                </a:ext>
              </a:extLst>
            </p:cNvPr>
            <p:cNvSpPr/>
            <p:nvPr/>
          </p:nvSpPr>
          <p:spPr>
            <a:xfrm>
              <a:off x="7103869" y="3275692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110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6A1DBD-37BF-433A-A41A-8FDF68D054B9}"/>
                </a:ext>
              </a:extLst>
            </p:cNvPr>
            <p:cNvSpPr/>
            <p:nvPr/>
          </p:nvSpPr>
          <p:spPr>
            <a:xfrm>
              <a:off x="7159669" y="2767007"/>
              <a:ext cx="183907" cy="50403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E238FB9-FD43-4BA6-BCB4-D933FDAC26D7}"/>
              </a:ext>
            </a:extLst>
          </p:cNvPr>
          <p:cNvSpPr/>
          <p:nvPr/>
        </p:nvSpPr>
        <p:spPr>
          <a:xfrm>
            <a:off x="7744796" y="3084210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92B9FC-A689-4419-9794-41A1BADC2FE5}"/>
              </a:ext>
            </a:extLst>
          </p:cNvPr>
          <p:cNvGrpSpPr/>
          <p:nvPr/>
        </p:nvGrpSpPr>
        <p:grpSpPr>
          <a:xfrm>
            <a:off x="8040216" y="2684325"/>
            <a:ext cx="884173" cy="930146"/>
            <a:chOff x="8040216" y="2684325"/>
            <a:chExt cx="884173" cy="9301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9E9402-FCF7-4FDF-BF95-03E3FA3003A2}"/>
                </a:ext>
              </a:extLst>
            </p:cNvPr>
            <p:cNvSpPr/>
            <p:nvPr/>
          </p:nvSpPr>
          <p:spPr>
            <a:xfrm>
              <a:off x="8256240" y="2684325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1001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A4549A-3D31-4747-B58E-52424813FCB4}"/>
                </a:ext>
              </a:extLst>
            </p:cNvPr>
            <p:cNvSpPr/>
            <p:nvPr/>
          </p:nvSpPr>
          <p:spPr>
            <a:xfrm>
              <a:off x="8256240" y="2894391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1101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E02D30-1C68-4766-834B-D5E27909F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6" y="3263723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A78567-9A83-41F0-A579-C9FF4A53EF2B}"/>
                </a:ext>
              </a:extLst>
            </p:cNvPr>
            <p:cNvSpPr/>
            <p:nvPr/>
          </p:nvSpPr>
          <p:spPr>
            <a:xfrm>
              <a:off x="8056472" y="29511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+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9FC3DF-1B68-44CF-A45C-C78F7342158E}"/>
                </a:ext>
              </a:extLst>
            </p:cNvPr>
            <p:cNvSpPr/>
            <p:nvPr/>
          </p:nvSpPr>
          <p:spPr>
            <a:xfrm>
              <a:off x="8154626" y="3245139"/>
              <a:ext cx="7697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10110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257339-042E-4A20-AFD1-18DF0C78F2F1}"/>
                </a:ext>
              </a:extLst>
            </p:cNvPr>
            <p:cNvSpPr/>
            <p:nvPr/>
          </p:nvSpPr>
          <p:spPr>
            <a:xfrm>
              <a:off x="8303597" y="2736454"/>
              <a:ext cx="183907" cy="50403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4E8EA2-0D46-4845-A99A-04A4C51A61FA}"/>
              </a:ext>
            </a:extLst>
          </p:cNvPr>
          <p:cNvSpPr/>
          <p:nvPr/>
        </p:nvSpPr>
        <p:spPr>
          <a:xfrm>
            <a:off x="911424" y="2788271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(1001)</a:t>
            </a:r>
            <a:r>
              <a:rPr lang="en-HK" sz="2000" baseline="-25000" dirty="0"/>
              <a:t>2</a:t>
            </a:r>
            <a:r>
              <a:rPr lang="en-HK" sz="2000" dirty="0"/>
              <a:t>+ (1101)</a:t>
            </a:r>
            <a:r>
              <a:rPr lang="en-HK" sz="2000" baseline="-25000" dirty="0"/>
              <a:t>2</a:t>
            </a:r>
            <a:endParaRPr lang="en-HK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D8DFDA-9770-400E-A9C5-F2B97D601D6A}"/>
              </a:ext>
            </a:extLst>
          </p:cNvPr>
          <p:cNvSpPr/>
          <p:nvPr/>
        </p:nvSpPr>
        <p:spPr>
          <a:xfrm>
            <a:off x="1016968" y="4121681"/>
            <a:ext cx="2430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(8B)</a:t>
            </a:r>
            <a:r>
              <a:rPr lang="en-HK" sz="2000" baseline="-25000" dirty="0"/>
              <a:t>16 </a:t>
            </a:r>
            <a:r>
              <a:rPr lang="en-HK" sz="2000" dirty="0"/>
              <a:t>× (3)</a:t>
            </a:r>
            <a:r>
              <a:rPr lang="en-HK" sz="2000" baseline="-25000" dirty="0"/>
              <a:t>16</a:t>
            </a:r>
            <a:endParaRPr lang="en-HK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80A9F2-99B7-430F-A1B2-2C05A6EF3038}"/>
              </a:ext>
            </a:extLst>
          </p:cNvPr>
          <p:cNvGrpSpPr/>
          <p:nvPr/>
        </p:nvGrpSpPr>
        <p:grpSpPr>
          <a:xfrm>
            <a:off x="4151784" y="3832929"/>
            <a:ext cx="864096" cy="861324"/>
            <a:chOff x="4151784" y="3832929"/>
            <a:chExt cx="864096" cy="86132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E757E8-BD1E-49AB-924B-E886294A14E8}"/>
                </a:ext>
              </a:extLst>
            </p:cNvPr>
            <p:cNvSpPr/>
            <p:nvPr/>
          </p:nvSpPr>
          <p:spPr>
            <a:xfrm>
              <a:off x="4461866" y="3832929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8B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444E99-4AD6-4573-AC75-71C27B9BE10E}"/>
                </a:ext>
              </a:extLst>
            </p:cNvPr>
            <p:cNvSpPr/>
            <p:nvPr/>
          </p:nvSpPr>
          <p:spPr>
            <a:xfrm>
              <a:off x="4595578" y="40429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3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B32D34-B174-438D-A9BA-98018F7D3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784" y="4365104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DD7D60D-7DE6-46F4-A4BD-72D7711A7754}"/>
                </a:ext>
              </a:extLst>
            </p:cNvPr>
            <p:cNvSpPr/>
            <p:nvPr/>
          </p:nvSpPr>
          <p:spPr>
            <a:xfrm>
              <a:off x="4262098" y="403046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×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5CDF3DB-96BF-4986-B9D1-E108EE0AB624}"/>
                </a:ext>
              </a:extLst>
            </p:cNvPr>
            <p:cNvSpPr/>
            <p:nvPr/>
          </p:nvSpPr>
          <p:spPr>
            <a:xfrm>
              <a:off x="4641724" y="3892629"/>
              <a:ext cx="183907" cy="50403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2B56774-6661-46CC-873E-CC4B36A7A80D}"/>
                </a:ext>
              </a:extLst>
            </p:cNvPr>
            <p:cNvSpPr/>
            <p:nvPr/>
          </p:nvSpPr>
          <p:spPr>
            <a:xfrm>
              <a:off x="4594986" y="432492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CFACB89-4BAE-4A94-8607-CE62601B194E}"/>
                </a:ext>
              </a:extLst>
            </p:cNvPr>
            <p:cNvSpPr/>
            <p:nvPr/>
          </p:nvSpPr>
          <p:spPr>
            <a:xfrm>
              <a:off x="4522924" y="421526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sz="1200" dirty="0"/>
                <a:t>2</a:t>
              </a:r>
              <a:endParaRPr lang="en-HK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D7D6C6-FBF6-4C29-BA0E-2CD311F75A62}"/>
              </a:ext>
            </a:extLst>
          </p:cNvPr>
          <p:cNvGrpSpPr/>
          <p:nvPr/>
        </p:nvGrpSpPr>
        <p:grpSpPr>
          <a:xfrm>
            <a:off x="5511899" y="3832929"/>
            <a:ext cx="864096" cy="861324"/>
            <a:chOff x="5511899" y="3832929"/>
            <a:chExt cx="864096" cy="8613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5E6D308-013D-41A1-995B-2CD20EB4265A}"/>
                </a:ext>
              </a:extLst>
            </p:cNvPr>
            <p:cNvSpPr/>
            <p:nvPr/>
          </p:nvSpPr>
          <p:spPr>
            <a:xfrm>
              <a:off x="5821981" y="3832929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8B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0E6B2D-B6C6-4152-87E7-13E5838E2692}"/>
                </a:ext>
              </a:extLst>
            </p:cNvPr>
            <p:cNvSpPr/>
            <p:nvPr/>
          </p:nvSpPr>
          <p:spPr>
            <a:xfrm>
              <a:off x="5955693" y="404299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3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8D8277-4C2A-4202-A274-9397CEC0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899" y="4365104"/>
              <a:ext cx="864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B2D2BD-33B0-44C6-848C-768B40FE43C8}"/>
                </a:ext>
              </a:extLst>
            </p:cNvPr>
            <p:cNvSpPr/>
            <p:nvPr/>
          </p:nvSpPr>
          <p:spPr>
            <a:xfrm>
              <a:off x="5622213" y="403046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×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CB335A-AF7D-4168-9533-B5DBDAD98105}"/>
                </a:ext>
              </a:extLst>
            </p:cNvPr>
            <p:cNvSpPr/>
            <p:nvPr/>
          </p:nvSpPr>
          <p:spPr>
            <a:xfrm rot="19729652">
              <a:off x="5934196" y="3892629"/>
              <a:ext cx="183907" cy="504038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DAE1AC7-20D5-4A4C-9C03-451827DDD536}"/>
                </a:ext>
              </a:extLst>
            </p:cNvPr>
            <p:cNvSpPr/>
            <p:nvPr/>
          </p:nvSpPr>
          <p:spPr>
            <a:xfrm>
              <a:off x="5735960" y="4324921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/>
                <a:t>1A1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F74A9-29D4-44AC-84D3-CBB6EF2076CA}"/>
                </a:ext>
              </a:extLst>
            </p:cNvPr>
            <p:cNvSpPr/>
            <p:nvPr/>
          </p:nvSpPr>
          <p:spPr>
            <a:xfrm>
              <a:off x="5883039" y="421526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sz="1200" dirty="0"/>
                <a:t>2</a:t>
              </a:r>
              <a:endParaRPr lang="en-HK" dirty="0"/>
            </a:p>
          </p:txBody>
        </p:sp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F0C1933-AF23-4808-8384-15CFBD7D43B5}"/>
              </a:ext>
            </a:extLst>
          </p:cNvPr>
          <p:cNvSpPr/>
          <p:nvPr/>
        </p:nvSpPr>
        <p:spPr>
          <a:xfrm>
            <a:off x="5227169" y="4286405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141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 animBg="1"/>
      <p:bldP spid="27" grpId="0" animBg="1"/>
      <p:bldP spid="28" grpId="0" animBg="1"/>
      <p:bldP spid="38" grpId="0" animBg="1"/>
      <p:bldP spid="40" grpId="0"/>
      <p:bldP spid="41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8C9B-0168-469B-AA09-0888A543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E86B-5677-4B2A-BC09-292DB6F4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HK" dirty="0"/>
              <a:t>Indirect computation</a:t>
            </a:r>
          </a:p>
          <a:p>
            <a:pPr lvl="1"/>
            <a:r>
              <a:rPr lang="en-HK" dirty="0"/>
              <a:t>First convert everything to decimal, then compute, finally convert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98577-1A71-4EC8-94D5-8CBB902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04D2B-1E00-45F9-8465-A19C50AAA33B}"/>
              </a:ext>
            </a:extLst>
          </p:cNvPr>
          <p:cNvSpPr/>
          <p:nvPr/>
        </p:nvSpPr>
        <p:spPr>
          <a:xfrm>
            <a:off x="911424" y="2788271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(1001)</a:t>
            </a:r>
            <a:r>
              <a:rPr lang="en-HK" sz="2000" baseline="-25000" dirty="0"/>
              <a:t>2</a:t>
            </a:r>
            <a:r>
              <a:rPr lang="en-HK" sz="2000" dirty="0"/>
              <a:t>+ (1101)</a:t>
            </a:r>
            <a:r>
              <a:rPr lang="en-HK" sz="2000" baseline="-25000" dirty="0"/>
              <a:t>2</a:t>
            </a:r>
            <a:endParaRPr lang="en-HK" sz="20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B947E4-1C91-4520-B7A5-3781A9704F69}"/>
              </a:ext>
            </a:extLst>
          </p:cNvPr>
          <p:cNvSpPr/>
          <p:nvPr/>
        </p:nvSpPr>
        <p:spPr>
          <a:xfrm>
            <a:off x="4007768" y="2920964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999003-2853-4187-BE10-6B92C6107DF9}"/>
              </a:ext>
            </a:extLst>
          </p:cNvPr>
          <p:cNvSpPr/>
          <p:nvPr/>
        </p:nvSpPr>
        <p:spPr>
          <a:xfrm>
            <a:off x="3556544" y="2759465"/>
            <a:ext cx="2257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(9)</a:t>
            </a:r>
            <a:r>
              <a:rPr lang="en-HK" sz="2000" baseline="-25000" dirty="0"/>
              <a:t>10</a:t>
            </a:r>
            <a:r>
              <a:rPr lang="en-HK" sz="2000" dirty="0"/>
              <a:t>+ (13)</a:t>
            </a:r>
            <a:r>
              <a:rPr lang="en-HK" sz="2000" baseline="-25000" dirty="0"/>
              <a:t>10</a:t>
            </a:r>
            <a:endParaRPr lang="en-HK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CABF83-DE49-4A12-B4BF-DD1BA8926071}"/>
              </a:ext>
            </a:extLst>
          </p:cNvPr>
          <p:cNvSpPr/>
          <p:nvPr/>
        </p:nvSpPr>
        <p:spPr>
          <a:xfrm>
            <a:off x="5761183" y="2759465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(22)</a:t>
            </a:r>
            <a:r>
              <a:rPr lang="en-HK" sz="2000" baseline="-25000" dirty="0"/>
              <a:t>10</a:t>
            </a:r>
            <a:endParaRPr lang="en-HK" sz="200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174D654-03F9-4F68-A09E-11CAA9F5AFD0}"/>
              </a:ext>
            </a:extLst>
          </p:cNvPr>
          <p:cNvSpPr/>
          <p:nvPr/>
        </p:nvSpPr>
        <p:spPr>
          <a:xfrm>
            <a:off x="6140762" y="2924221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407F2E-90D9-4FDD-82B8-0C0D6C31DDE2}"/>
              </a:ext>
            </a:extLst>
          </p:cNvPr>
          <p:cNvSpPr/>
          <p:nvPr/>
        </p:nvSpPr>
        <p:spPr>
          <a:xfrm>
            <a:off x="7840311" y="2759465"/>
            <a:ext cx="1568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(11010)</a:t>
            </a:r>
            <a:r>
              <a:rPr lang="en-HK" sz="2000" baseline="-25000" dirty="0"/>
              <a:t>2</a:t>
            </a:r>
            <a:endParaRPr lang="en-HK" sz="20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00D3501-B8B1-4C46-99E6-6CB33F484AC2}"/>
              </a:ext>
            </a:extLst>
          </p:cNvPr>
          <p:cNvSpPr/>
          <p:nvPr/>
        </p:nvSpPr>
        <p:spPr>
          <a:xfrm>
            <a:off x="7838663" y="2924221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22979-B219-48F3-AE1B-425D84172FA1}"/>
              </a:ext>
            </a:extLst>
          </p:cNvPr>
          <p:cNvSpPr/>
          <p:nvPr/>
        </p:nvSpPr>
        <p:spPr>
          <a:xfrm>
            <a:off x="1016968" y="4121681"/>
            <a:ext cx="2430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(8B)</a:t>
            </a:r>
            <a:r>
              <a:rPr lang="en-HK" sz="2000" baseline="-25000" dirty="0"/>
              <a:t>16 </a:t>
            </a:r>
            <a:r>
              <a:rPr lang="en-HK" sz="2000" dirty="0"/>
              <a:t>× (3)</a:t>
            </a:r>
            <a:r>
              <a:rPr lang="en-HK" sz="2000" baseline="-25000" dirty="0"/>
              <a:t>16</a:t>
            </a:r>
            <a:endParaRPr lang="en-HK" sz="20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AB6CC62-5563-4B3C-B74C-F79BD3CC7EC8}"/>
              </a:ext>
            </a:extLst>
          </p:cNvPr>
          <p:cNvSpPr/>
          <p:nvPr/>
        </p:nvSpPr>
        <p:spPr>
          <a:xfrm>
            <a:off x="4007768" y="4238571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308B2F-9957-4E1E-800E-91A1B8B75638}"/>
              </a:ext>
            </a:extLst>
          </p:cNvPr>
          <p:cNvSpPr/>
          <p:nvPr/>
        </p:nvSpPr>
        <p:spPr>
          <a:xfrm>
            <a:off x="5761183" y="4077072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(417)</a:t>
            </a:r>
            <a:r>
              <a:rPr lang="en-HK" sz="2000" baseline="-25000" dirty="0"/>
              <a:t>10</a:t>
            </a:r>
            <a:endParaRPr lang="en-HK" sz="20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79F3A97-EA12-41D9-9B79-9D446FC42079}"/>
              </a:ext>
            </a:extLst>
          </p:cNvPr>
          <p:cNvSpPr/>
          <p:nvPr/>
        </p:nvSpPr>
        <p:spPr>
          <a:xfrm>
            <a:off x="6140762" y="4241828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1DF2E-F6B7-45D9-88C1-A0CEE2B50FE5}"/>
              </a:ext>
            </a:extLst>
          </p:cNvPr>
          <p:cNvSpPr/>
          <p:nvPr/>
        </p:nvSpPr>
        <p:spPr>
          <a:xfrm>
            <a:off x="7840311" y="4077072"/>
            <a:ext cx="1568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(1A1)</a:t>
            </a:r>
            <a:r>
              <a:rPr lang="en-HK" sz="2000" baseline="-25000" dirty="0"/>
              <a:t>16</a:t>
            </a:r>
            <a:endParaRPr lang="en-HK" sz="2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53A0C13-B740-4618-A915-2F774A2A6BE9}"/>
              </a:ext>
            </a:extLst>
          </p:cNvPr>
          <p:cNvSpPr/>
          <p:nvPr/>
        </p:nvSpPr>
        <p:spPr>
          <a:xfrm>
            <a:off x="7838663" y="4241828"/>
            <a:ext cx="182684" cy="13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491E5-D520-4CEB-A1AD-FC7DC54CE169}"/>
              </a:ext>
            </a:extLst>
          </p:cNvPr>
          <p:cNvSpPr/>
          <p:nvPr/>
        </p:nvSpPr>
        <p:spPr>
          <a:xfrm>
            <a:off x="3863752" y="4092276"/>
            <a:ext cx="2127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HK" sz="2000" dirty="0"/>
              <a:t>	(139)</a:t>
            </a:r>
            <a:r>
              <a:rPr lang="en-HK" sz="2000" baseline="-25000" dirty="0"/>
              <a:t>10</a:t>
            </a:r>
            <a:r>
              <a:rPr lang="en-HK" sz="2000" dirty="0"/>
              <a:t> × (3)</a:t>
            </a:r>
            <a:r>
              <a:rPr lang="en-HK" sz="2000" baseline="-25000" dirty="0"/>
              <a:t>16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40694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AD2-6AE6-4433-8C2C-D1DE2B7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E65-9FD3-4E8F-9FE2-5DAE9879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Decimal, Binary, Octal, Hexadecimal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Conversion between different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Arithmetic</a:t>
            </a:r>
          </a:p>
          <a:p>
            <a:r>
              <a:rPr lang="en-HK" b="1" dirty="0"/>
              <a:t>Signed Number Representation</a:t>
            </a:r>
          </a:p>
          <a:p>
            <a:pPr lvl="1"/>
            <a:r>
              <a:rPr lang="en-HK" dirty="0"/>
              <a:t>Sign Magnitude Number</a:t>
            </a:r>
          </a:p>
          <a:p>
            <a:pPr lvl="1"/>
            <a:r>
              <a:rPr lang="en-HK" dirty="0"/>
              <a:t>Two’s Complement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Floating-point Number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BCD, ASCII, Gray</a:t>
            </a:r>
            <a:endParaRPr lang="en-HK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562-6FD0-41D7-89FE-F73706A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090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C00A-A471-42E5-BFA3-71671EC9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Sign Magnitude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924D-BFDB-4D49-9775-C5B28449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HK" dirty="0"/>
              <a:t>Naïve representation: the leftmost digit represents sign (sign digit), the remailing represents the absolute value</a:t>
            </a:r>
          </a:p>
          <a:p>
            <a:pPr lvl="1"/>
            <a:r>
              <a:rPr lang="en-HK" dirty="0"/>
              <a:t>sign digit =0 </a:t>
            </a:r>
            <a:r>
              <a:rPr lang="en-HK" dirty="0">
                <a:sym typeface="Wingdings" panose="05000000000000000000" pitchFamily="2" charset="2"/>
              </a:rPr>
              <a:t> positive; sign digit = 1  negative</a:t>
            </a:r>
          </a:p>
          <a:p>
            <a:pPr lvl="3"/>
            <a:endParaRPr lang="en-HK" dirty="0">
              <a:sym typeface="Wingdings" panose="05000000000000000000" pitchFamily="2" charset="2"/>
            </a:endParaRPr>
          </a:p>
          <a:p>
            <a:pPr lvl="3"/>
            <a:endParaRPr lang="en-HK" dirty="0">
              <a:sym typeface="Wingdings" panose="05000000000000000000" pitchFamily="2" charset="2"/>
            </a:endParaRPr>
          </a:p>
          <a:p>
            <a:r>
              <a:rPr lang="en-HK" dirty="0">
                <a:sym typeface="Wingdings" panose="05000000000000000000" pitchFamily="2" charset="2"/>
              </a:rPr>
              <a:t>Drawbacks</a:t>
            </a:r>
          </a:p>
          <a:p>
            <a:pPr lvl="1"/>
            <a:r>
              <a:rPr lang="en-HK" dirty="0">
                <a:sym typeface="Wingdings" panose="05000000000000000000" pitchFamily="2" charset="2"/>
              </a:rPr>
              <a:t>Addition/subtraction need to consider different cases of different signs</a:t>
            </a:r>
          </a:p>
          <a:p>
            <a:pPr lvl="1"/>
            <a:r>
              <a:rPr lang="en-HK" dirty="0">
                <a:sym typeface="Wingdings" panose="05000000000000000000" pitchFamily="2" charset="2"/>
              </a:rPr>
              <a:t>Complicate circuit and more computation effort</a:t>
            </a:r>
          </a:p>
          <a:p>
            <a:pPr lvl="1"/>
            <a:r>
              <a:rPr lang="en-HK" dirty="0">
                <a:sym typeface="Wingdings" panose="05000000000000000000" pitchFamily="2" charset="2"/>
              </a:rPr>
              <a:t>Rarely used in practice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AEC4-9BE1-42B9-9CC8-E8073FB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1911-6294-4BF1-8D42-597D1544826F}"/>
              </a:ext>
            </a:extLst>
          </p:cNvPr>
          <p:cNvSpPr/>
          <p:nvPr/>
        </p:nvSpPr>
        <p:spPr>
          <a:xfrm>
            <a:off x="2783632" y="299695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90907-FCA7-4FAD-B19F-1897A6BFDB14}"/>
              </a:ext>
            </a:extLst>
          </p:cNvPr>
          <p:cNvSpPr/>
          <p:nvPr/>
        </p:nvSpPr>
        <p:spPr>
          <a:xfrm>
            <a:off x="3503712" y="2996952"/>
            <a:ext cx="5680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27592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198F-5864-4A9F-8BB7-6DE3606A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HK" altLang="zh-CN" dirty="0"/>
              <a:t>’s</a:t>
            </a:r>
            <a:r>
              <a:rPr lang="zh-CN" altLang="en-US" dirty="0"/>
              <a:t> </a:t>
            </a:r>
            <a:r>
              <a:rPr lang="en-HK" altLang="zh-CN" dirty="0"/>
              <a:t>Complement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0AE0-70CC-4768-93D8-299617DA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Rules: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Positive numbers are represented in the same way as in sign magnitude numbers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Negative numbers are represented as the </a:t>
            </a: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complement</a:t>
            </a:r>
            <a:r>
              <a:rPr lang="en-US" altLang="zh-CN" dirty="0">
                <a:ea typeface="SimSun" panose="02010600030101010101" pitchFamily="2" charset="-122"/>
              </a:rPr>
              <a:t> of positive numbers </a:t>
            </a:r>
          </a:p>
          <a:p>
            <a:pPr lvl="1"/>
            <a:endParaRPr lang="en-HK" altLang="zh-CN" dirty="0">
              <a:ea typeface="SimSun" panose="02010600030101010101" pitchFamily="2" charset="-122"/>
            </a:endParaRPr>
          </a:p>
          <a:p>
            <a:pPr lvl="2"/>
            <a:r>
              <a:rPr lang="en-HK" altLang="zh-CN" dirty="0">
                <a:ea typeface="SimSun" panose="02010600030101010101" pitchFamily="2" charset="-122"/>
              </a:rPr>
              <a:t>Complement: change 1 to 0, change 0 to 1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7251-80A6-4F3A-A5E7-DE2BD82C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849F8-E8D7-4E02-9C6F-4182265D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4858041"/>
            <a:ext cx="1859252" cy="1318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24218-3795-43EE-8FC4-A5BAA10E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108" y="4952546"/>
            <a:ext cx="1741148" cy="11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9F87-326E-475C-B43C-C9B7BAF6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HK" altLang="zh-CN" dirty="0"/>
              <a:t>’s</a:t>
            </a:r>
            <a:r>
              <a:rPr lang="zh-CN" altLang="en-US" dirty="0"/>
              <a:t> </a:t>
            </a:r>
            <a:r>
              <a:rPr lang="en-HK" altLang="zh-CN" dirty="0"/>
              <a:t>Complement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E9F7-45B0-4FE4-92E1-30673F75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25625"/>
            <a:ext cx="7172322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zh-CN" sz="2800" dirty="0">
                <a:ea typeface="SimSun" panose="02010600030101010101" pitchFamily="2" charset="-122"/>
              </a:rPr>
              <a:t>Consider a 8-bit binary system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dirty="0">
                <a:ea typeface="SimSun" panose="02010600030101010101" pitchFamily="2" charset="-122"/>
              </a:rPr>
              <a:t>Cut the number system in half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dirty="0">
                <a:ea typeface="SimSun" panose="02010600030101010101" pitchFamily="2" charset="-122"/>
              </a:rPr>
              <a:t>Use 00000001 – 01111111 to indicate positive numbers</a:t>
            </a: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dirty="0">
                <a:ea typeface="SimSun" panose="02010600030101010101" pitchFamily="2" charset="-122"/>
              </a:rPr>
              <a:t>Use 10000000 – 11111111 to indicate negative numbers</a:t>
            </a:r>
          </a:p>
          <a:p>
            <a:endParaRPr lang="zh-CN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EBE75D-89F1-4DFC-B875-1F3B95D08E8D}"/>
              </a:ext>
            </a:extLst>
          </p:cNvPr>
          <p:cNvGrpSpPr/>
          <p:nvPr/>
        </p:nvGrpSpPr>
        <p:grpSpPr>
          <a:xfrm>
            <a:off x="7467600" y="1600200"/>
            <a:ext cx="3276600" cy="4572000"/>
            <a:chOff x="7467600" y="1600200"/>
            <a:chExt cx="3276600" cy="4572000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4A6A765B-13D1-416D-AF01-8157B7AA4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4400" y="1600200"/>
              <a:ext cx="1371600" cy="4572000"/>
              <a:chOff x="800100" y="1676400"/>
              <a:chExt cx="990600" cy="4572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38C161-AF36-49DD-B809-DAEBD14B8D51}"/>
                  </a:ext>
                </a:extLst>
              </p:cNvPr>
              <p:cNvSpPr/>
              <p:nvPr/>
            </p:nvSpPr>
            <p:spPr>
              <a:xfrm>
                <a:off x="800100" y="1676400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01111111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D420F0-BC86-4FB8-82C2-0AB9F570D9AE}"/>
                  </a:ext>
                </a:extLst>
              </p:cNvPr>
              <p:cNvSpPr/>
              <p:nvPr/>
            </p:nvSpPr>
            <p:spPr>
              <a:xfrm>
                <a:off x="800100" y="2103438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01111110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001B6-B5D7-4048-95CA-D1F2660032E5}"/>
                  </a:ext>
                </a:extLst>
              </p:cNvPr>
              <p:cNvSpPr/>
              <p:nvPr/>
            </p:nvSpPr>
            <p:spPr>
              <a:xfrm>
                <a:off x="800100" y="2530475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01111101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B09081-14B5-4202-87F3-475554A274F7}"/>
                  </a:ext>
                </a:extLst>
              </p:cNvPr>
              <p:cNvSpPr/>
              <p:nvPr/>
            </p:nvSpPr>
            <p:spPr>
              <a:xfrm>
                <a:off x="800100" y="3382963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00000001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C0D1F2-A5BE-4936-9F5E-78836AA94CB9}"/>
                  </a:ext>
                </a:extLst>
              </p:cNvPr>
              <p:cNvSpPr/>
              <p:nvPr/>
            </p:nvSpPr>
            <p:spPr>
              <a:xfrm>
                <a:off x="800100" y="3810000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00000000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34AB11-AB67-417B-A125-B613044A7010}"/>
                  </a:ext>
                </a:extLst>
              </p:cNvPr>
              <p:cNvSpPr/>
              <p:nvPr/>
            </p:nvSpPr>
            <p:spPr>
              <a:xfrm>
                <a:off x="800100" y="4237038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11111111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786EF6-57AA-489F-A8DC-C90F9117A2FD}"/>
                  </a:ext>
                </a:extLst>
              </p:cNvPr>
              <p:cNvSpPr/>
              <p:nvPr/>
            </p:nvSpPr>
            <p:spPr>
              <a:xfrm>
                <a:off x="800100" y="4664075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11111110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8BA230-16E0-4C6B-B0D1-C685E7CD91C2}"/>
                  </a:ext>
                </a:extLst>
              </p:cNvPr>
              <p:cNvSpPr/>
              <p:nvPr/>
            </p:nvSpPr>
            <p:spPr>
              <a:xfrm>
                <a:off x="800100" y="5516563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10000001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FC991F-B89C-448B-BDFB-8E6391FC6E83}"/>
                  </a:ext>
                </a:extLst>
              </p:cNvPr>
              <p:cNvSpPr/>
              <p:nvPr/>
            </p:nvSpPr>
            <p:spPr>
              <a:xfrm>
                <a:off x="800100" y="5943600"/>
                <a:ext cx="990600" cy="3048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10000000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965C953-2C4E-409C-BBB9-6EEB458DBC96}"/>
                  </a:ext>
                </a:extLst>
              </p:cNvPr>
              <p:cNvCxnSpPr/>
              <p:nvPr/>
            </p:nvCxnSpPr>
            <p:spPr>
              <a:xfrm rot="5400000">
                <a:off x="1104901" y="3123053"/>
                <a:ext cx="381000" cy="229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AA6874A-916C-4350-9F89-66265B107C88}"/>
                  </a:ext>
                </a:extLst>
              </p:cNvPr>
              <p:cNvCxnSpPr/>
              <p:nvPr/>
            </p:nvCxnSpPr>
            <p:spPr>
              <a:xfrm rot="5400000">
                <a:off x="1104901" y="5256653"/>
                <a:ext cx="381000" cy="229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D12C30-5E0E-416E-BFF1-771B746B2ADC}"/>
                </a:ext>
              </a:extLst>
            </p:cNvPr>
            <p:cNvCxnSpPr/>
            <p:nvPr/>
          </p:nvCxnSpPr>
          <p:spPr>
            <a:xfrm rot="5400000" flipH="1" flipV="1">
              <a:off x="9555164" y="2847976"/>
              <a:ext cx="1463675" cy="317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F75D8C-3719-4245-8EAA-39197AF3EFD4}"/>
                </a:ext>
              </a:extLst>
            </p:cNvPr>
            <p:cNvCxnSpPr/>
            <p:nvPr/>
          </p:nvCxnSpPr>
          <p:spPr>
            <a:xfrm rot="16200000" flipH="1">
              <a:off x="9555164" y="4921251"/>
              <a:ext cx="1463675" cy="317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4EA4A8-0978-4330-B691-F20664918FDD}"/>
                </a:ext>
              </a:extLst>
            </p:cNvPr>
            <p:cNvSpPr/>
            <p:nvPr/>
          </p:nvSpPr>
          <p:spPr>
            <a:xfrm>
              <a:off x="9829800" y="17526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pos(+)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FCD2B5-139B-4E30-A2D2-ACA335F3ED28}"/>
                </a:ext>
              </a:extLst>
            </p:cNvPr>
            <p:cNvSpPr/>
            <p:nvPr/>
          </p:nvSpPr>
          <p:spPr>
            <a:xfrm>
              <a:off x="9829800" y="5715000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rgbClr val="FF0000"/>
                  </a:solidFill>
                </a:rPr>
                <a:t>neg</a:t>
              </a:r>
              <a:r>
                <a:rPr lang="en-US" dirty="0">
                  <a:solidFill>
                    <a:srgbClr val="FF0000"/>
                  </a:solidFill>
                </a:rPr>
                <a:t>(-)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26D112-D5FE-4FF0-8282-7EBF8997B72A}"/>
                </a:ext>
              </a:extLst>
            </p:cNvPr>
            <p:cNvSpPr/>
            <p:nvPr/>
          </p:nvSpPr>
          <p:spPr>
            <a:xfrm>
              <a:off x="7467600" y="16002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+127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3B7CD4-BD4C-4ABB-BD19-AA9386F6D27F}"/>
                </a:ext>
              </a:extLst>
            </p:cNvPr>
            <p:cNvSpPr/>
            <p:nvPr/>
          </p:nvSpPr>
          <p:spPr>
            <a:xfrm>
              <a:off x="7467600" y="2027238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+126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995622-7BAA-4554-AF31-27935265A0CF}"/>
                </a:ext>
              </a:extLst>
            </p:cNvPr>
            <p:cNvSpPr/>
            <p:nvPr/>
          </p:nvSpPr>
          <p:spPr>
            <a:xfrm>
              <a:off x="7467600" y="2454275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+125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4868DF-8014-45BD-A2F6-133DF2C9589F}"/>
                </a:ext>
              </a:extLst>
            </p:cNvPr>
            <p:cNvSpPr/>
            <p:nvPr/>
          </p:nvSpPr>
          <p:spPr>
            <a:xfrm>
              <a:off x="7467600" y="3306763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D2217B-9BD2-4538-87FD-57D68A7BF029}"/>
                </a:ext>
              </a:extLst>
            </p:cNvPr>
            <p:cNvSpPr/>
            <p:nvPr/>
          </p:nvSpPr>
          <p:spPr>
            <a:xfrm>
              <a:off x="7467600" y="37338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120394-59F6-4AC0-84C5-1183DC682A83}"/>
                </a:ext>
              </a:extLst>
            </p:cNvPr>
            <p:cNvSpPr/>
            <p:nvPr/>
          </p:nvSpPr>
          <p:spPr>
            <a:xfrm>
              <a:off x="7467600" y="4160838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1E23B2-E07A-466D-B4C1-F1791877F2BF}"/>
                </a:ext>
              </a:extLst>
            </p:cNvPr>
            <p:cNvSpPr/>
            <p:nvPr/>
          </p:nvSpPr>
          <p:spPr>
            <a:xfrm>
              <a:off x="7467600" y="4587875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F00E35-2AED-412C-B8D2-1435DBEF6E09}"/>
                </a:ext>
              </a:extLst>
            </p:cNvPr>
            <p:cNvSpPr/>
            <p:nvPr/>
          </p:nvSpPr>
          <p:spPr>
            <a:xfrm>
              <a:off x="7467600" y="5440363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-127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A18883-A864-439F-B96A-202654921105}"/>
                </a:ext>
              </a:extLst>
            </p:cNvPr>
            <p:cNvSpPr/>
            <p:nvPr/>
          </p:nvSpPr>
          <p:spPr>
            <a:xfrm>
              <a:off x="7467600" y="58674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-128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F8CE3A-93E8-4C16-9F5F-0CDEA6C049AA}"/>
                </a:ext>
              </a:extLst>
            </p:cNvPr>
            <p:cNvCxnSpPr/>
            <p:nvPr/>
          </p:nvCxnSpPr>
          <p:spPr>
            <a:xfrm rot="5400000">
              <a:off x="7772401" y="3046413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88224C-069F-4FC4-A6B1-9196F91F8768}"/>
                </a:ext>
              </a:extLst>
            </p:cNvPr>
            <p:cNvCxnSpPr/>
            <p:nvPr/>
          </p:nvCxnSpPr>
          <p:spPr>
            <a:xfrm rot="5400000">
              <a:off x="7772401" y="5180013"/>
              <a:ext cx="381000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82D17CD-D363-4A89-B8B7-6B16147C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8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DE-C736-4765-9245-AB02319C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Sign Bit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5095-F29A-43CA-AB2F-513BE850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7347" cy="4351338"/>
          </a:xfr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1200"/>
              </a:spcAft>
            </a:pPr>
            <a:r>
              <a:rPr lang="en-US" altLang="zh-CN" sz="2800" dirty="0">
                <a:ea typeface="SimSun" panose="02010600030101010101" pitchFamily="2" charset="-122"/>
              </a:rPr>
              <a:t>The most significant bit (MSB) of the binary numbers is the signed bit  </a:t>
            </a:r>
          </a:p>
          <a:p>
            <a:pPr marL="857250" lvl="1" indent="-457200">
              <a:spcBef>
                <a:spcPct val="0"/>
              </a:spcBef>
              <a:spcAft>
                <a:spcPts val="12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The MSB is (0) for all positive numbers</a:t>
            </a:r>
          </a:p>
          <a:p>
            <a:pPr marL="1257300" lvl="2" indent="-457200">
              <a:spcBef>
                <a:spcPct val="0"/>
              </a:spcBef>
              <a:spcAft>
                <a:spcPts val="12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Except 00000000</a:t>
            </a:r>
          </a:p>
          <a:p>
            <a:pPr marL="857250" lvl="1" indent="-457200">
              <a:spcBef>
                <a:spcPct val="0"/>
              </a:spcBef>
              <a:spcAft>
                <a:spcPts val="12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The MSB is (1) for all negative numbers</a:t>
            </a:r>
          </a:p>
          <a:p>
            <a:pPr marL="857250" lvl="1" indent="-457200">
              <a:spcBef>
                <a:spcPct val="0"/>
              </a:spcBef>
              <a:spcAft>
                <a:spcPts val="1200"/>
              </a:spcAft>
            </a:pPr>
            <a:r>
              <a:rPr lang="en-HK" sz="2400" dirty="0"/>
              <a:t>Similar to sign magnitude numbers, t</a:t>
            </a:r>
            <a:r>
              <a:rPr lang="en-US" altLang="zh-CN" sz="2400" dirty="0">
                <a:ea typeface="SimSun" panose="02010600030101010101" pitchFamily="2" charset="-122"/>
              </a:rPr>
              <a:t>his allows you to instantly determine whether a number is positive or negative</a:t>
            </a:r>
          </a:p>
          <a:p>
            <a:endParaRPr lang="zh-CN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D32787A9-6A57-4B39-A33F-3427476554F8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600200"/>
            <a:ext cx="1371600" cy="4572000"/>
            <a:chOff x="800100" y="1676400"/>
            <a:chExt cx="990600" cy="45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F4836F-AA45-4C9D-9F8F-26D49B1D83D2}"/>
                </a:ext>
              </a:extLst>
            </p:cNvPr>
            <p:cNvSpPr/>
            <p:nvPr/>
          </p:nvSpPr>
          <p:spPr>
            <a:xfrm>
              <a:off x="800100" y="16764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C3541A-7A15-46E0-B701-FDA8A647210E}"/>
                </a:ext>
              </a:extLst>
            </p:cNvPr>
            <p:cNvSpPr/>
            <p:nvPr/>
          </p:nvSpPr>
          <p:spPr>
            <a:xfrm>
              <a:off x="800100" y="21034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30700E-405B-4261-B102-4E018BA085C6}"/>
                </a:ext>
              </a:extLst>
            </p:cNvPr>
            <p:cNvSpPr/>
            <p:nvPr/>
          </p:nvSpPr>
          <p:spPr>
            <a:xfrm>
              <a:off x="800100" y="25304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01111101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40B1D-B33E-4312-BA35-4C5B5DAC2B14}"/>
                </a:ext>
              </a:extLst>
            </p:cNvPr>
            <p:cNvSpPr/>
            <p:nvPr/>
          </p:nvSpPr>
          <p:spPr>
            <a:xfrm>
              <a:off x="800100" y="33829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8D20C0-9DB1-4F9E-951B-CA41C5AF5B9C}"/>
                </a:ext>
              </a:extLst>
            </p:cNvPr>
            <p:cNvSpPr/>
            <p:nvPr/>
          </p:nvSpPr>
          <p:spPr>
            <a:xfrm>
              <a:off x="800100" y="38100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00000000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322976-7C96-4728-9D18-92D9A9A230C7}"/>
                </a:ext>
              </a:extLst>
            </p:cNvPr>
            <p:cNvSpPr/>
            <p:nvPr/>
          </p:nvSpPr>
          <p:spPr>
            <a:xfrm>
              <a:off x="800100" y="4237038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2DBF0-329D-48BD-9178-96AA9C0F4F40}"/>
                </a:ext>
              </a:extLst>
            </p:cNvPr>
            <p:cNvSpPr/>
            <p:nvPr/>
          </p:nvSpPr>
          <p:spPr>
            <a:xfrm>
              <a:off x="800100" y="4664075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11111110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6182CF-E4D7-475E-9DA4-58AD96B81CC0}"/>
                </a:ext>
              </a:extLst>
            </p:cNvPr>
            <p:cNvSpPr/>
            <p:nvPr/>
          </p:nvSpPr>
          <p:spPr>
            <a:xfrm>
              <a:off x="800100" y="5516563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9E540-5277-462D-B37A-BA32664BFF69}"/>
                </a:ext>
              </a:extLst>
            </p:cNvPr>
            <p:cNvSpPr/>
            <p:nvPr/>
          </p:nvSpPr>
          <p:spPr>
            <a:xfrm>
              <a:off x="800100" y="5943600"/>
              <a:ext cx="9906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</a:rPr>
                <a:t>10000000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7C26E9-142B-4E91-8E5F-2907475BFF34}"/>
                </a:ext>
              </a:extLst>
            </p:cNvPr>
            <p:cNvCxnSpPr/>
            <p:nvPr/>
          </p:nvCxnSpPr>
          <p:spPr>
            <a:xfrm rot="5400000">
              <a:off x="1104901" y="31230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F23122A-625A-4067-95F3-E843762894B4}"/>
                </a:ext>
              </a:extLst>
            </p:cNvPr>
            <p:cNvCxnSpPr/>
            <p:nvPr/>
          </p:nvCxnSpPr>
          <p:spPr>
            <a:xfrm rot="5400000">
              <a:off x="1104901" y="5256653"/>
              <a:ext cx="381000" cy="2293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3D37B7-5D32-42FD-9733-EABCC3D3CBE3}"/>
              </a:ext>
            </a:extLst>
          </p:cNvPr>
          <p:cNvCxnSpPr/>
          <p:nvPr/>
        </p:nvCxnSpPr>
        <p:spPr>
          <a:xfrm rot="5400000" flipH="1" flipV="1">
            <a:off x="9555164" y="2847976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B532E9-1324-4146-BDB9-EF35A54242D4}"/>
              </a:ext>
            </a:extLst>
          </p:cNvPr>
          <p:cNvCxnSpPr/>
          <p:nvPr/>
        </p:nvCxnSpPr>
        <p:spPr>
          <a:xfrm rot="16200000" flipH="1">
            <a:off x="9555164" y="4921251"/>
            <a:ext cx="1463675" cy="31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EA286-A43F-45F0-857F-27F9D2DB09B7}"/>
              </a:ext>
            </a:extLst>
          </p:cNvPr>
          <p:cNvSpPr/>
          <p:nvPr/>
        </p:nvSpPr>
        <p:spPr>
          <a:xfrm>
            <a:off x="9829800" y="17526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pos(+)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6474E-4D0C-4735-946C-95460D33DB78}"/>
              </a:ext>
            </a:extLst>
          </p:cNvPr>
          <p:cNvSpPr/>
          <p:nvPr/>
        </p:nvSpPr>
        <p:spPr>
          <a:xfrm>
            <a:off x="9829800" y="571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FF0000"/>
                </a:solidFill>
              </a:rPr>
              <a:t>neg</a:t>
            </a:r>
            <a:r>
              <a:rPr lang="en-US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DDF1A0-94A4-40A7-814C-581FAF50F822}"/>
              </a:ext>
            </a:extLst>
          </p:cNvPr>
          <p:cNvSpPr/>
          <p:nvPr/>
        </p:nvSpPr>
        <p:spPr>
          <a:xfrm>
            <a:off x="7467600" y="16002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DFB6E-16F4-4911-BC07-78EF7008FDE2}"/>
              </a:ext>
            </a:extLst>
          </p:cNvPr>
          <p:cNvSpPr/>
          <p:nvPr/>
        </p:nvSpPr>
        <p:spPr>
          <a:xfrm>
            <a:off x="7467600" y="20272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73C2DB-40F9-4025-88C5-C8233C46505F}"/>
              </a:ext>
            </a:extLst>
          </p:cNvPr>
          <p:cNvSpPr/>
          <p:nvPr/>
        </p:nvSpPr>
        <p:spPr>
          <a:xfrm>
            <a:off x="7467600" y="24542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F9D566-1B44-4FC1-A557-DDE87EEAA929}"/>
              </a:ext>
            </a:extLst>
          </p:cNvPr>
          <p:cNvSpPr/>
          <p:nvPr/>
        </p:nvSpPr>
        <p:spPr>
          <a:xfrm>
            <a:off x="7467600" y="33067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3CFD1-80FD-4F33-96F4-EE96EEC9E19C}"/>
              </a:ext>
            </a:extLst>
          </p:cNvPr>
          <p:cNvSpPr/>
          <p:nvPr/>
        </p:nvSpPr>
        <p:spPr>
          <a:xfrm>
            <a:off x="7467600" y="3733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9FE76-DA2D-4763-929A-8746C040B033}"/>
              </a:ext>
            </a:extLst>
          </p:cNvPr>
          <p:cNvSpPr/>
          <p:nvPr/>
        </p:nvSpPr>
        <p:spPr>
          <a:xfrm>
            <a:off x="7467600" y="4160838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085065-19ED-4FA2-97D9-547A5007FA13}"/>
              </a:ext>
            </a:extLst>
          </p:cNvPr>
          <p:cNvSpPr/>
          <p:nvPr/>
        </p:nvSpPr>
        <p:spPr>
          <a:xfrm>
            <a:off x="7467600" y="4587875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A1B94-878B-4ACE-934F-4951805ED76B}"/>
              </a:ext>
            </a:extLst>
          </p:cNvPr>
          <p:cNvSpPr/>
          <p:nvPr/>
        </p:nvSpPr>
        <p:spPr>
          <a:xfrm>
            <a:off x="7467600" y="544036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0F6DB0-3BBD-4B34-90B7-18CF600CAC03}"/>
              </a:ext>
            </a:extLst>
          </p:cNvPr>
          <p:cNvSpPr/>
          <p:nvPr/>
        </p:nvSpPr>
        <p:spPr>
          <a:xfrm>
            <a:off x="7467600" y="5867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-128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E60A4D-F8EC-4583-A725-E8CBF7A6479B}"/>
              </a:ext>
            </a:extLst>
          </p:cNvPr>
          <p:cNvCxnSpPr/>
          <p:nvPr/>
        </p:nvCxnSpPr>
        <p:spPr>
          <a:xfrm rot="5400000">
            <a:off x="7772401" y="3046413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E249DA-AB4D-4027-B564-616CF3725706}"/>
              </a:ext>
            </a:extLst>
          </p:cNvPr>
          <p:cNvCxnSpPr/>
          <p:nvPr/>
        </p:nvCxnSpPr>
        <p:spPr>
          <a:xfrm rot="5400000">
            <a:off x="7772401" y="5180013"/>
            <a:ext cx="381000" cy="3175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8A86595-1665-4567-A6D8-FCF5B90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3033-6030-45E5-86B2-4A0DD2B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HK" altLang="zh-CN" dirty="0"/>
              <a:t>’s</a:t>
            </a:r>
            <a:r>
              <a:rPr lang="zh-CN" altLang="en-US" dirty="0"/>
              <a:t> </a:t>
            </a:r>
            <a:r>
              <a:rPr lang="en-HK" altLang="zh-CN" dirty="0"/>
              <a:t>Complement </a:t>
            </a:r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5EB2-4725-4DBE-B4C4-C346CD5A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zh-CN" dirty="0">
                <a:ea typeface="SimSun" panose="02010600030101010101" pitchFamily="2" charset="-122"/>
              </a:rPr>
              <a:t>To calculate the representation of a negative number – using 2</a:t>
            </a:r>
            <a:r>
              <a:rPr lang="en-HK" altLang="zh-CN" dirty="0"/>
              <a:t>’s</a:t>
            </a:r>
            <a:r>
              <a:rPr lang="zh-CN" altLang="en-US" dirty="0"/>
              <a:t> </a:t>
            </a:r>
            <a:r>
              <a:rPr lang="en-HK" altLang="zh-CN" dirty="0"/>
              <a:t>Complement </a:t>
            </a:r>
            <a:r>
              <a:rPr lang="en-US" altLang="zh-CN" dirty="0"/>
              <a:t>Process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zh-CN" dirty="0">
                <a:ea typeface="SimSun" panose="02010600030101010101" pitchFamily="2" charset="-122"/>
              </a:rPr>
              <a:t>First, complement all of the digits in a number. 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zh-CN" dirty="0">
                <a:ea typeface="SimSun" panose="02010600030101010101" pitchFamily="2" charset="-122"/>
              </a:rPr>
              <a:t>Second,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DD5EA-B6F3-4B55-86A3-22323D4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5F61-1BB7-4F34-B3D2-8D11075D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HK" altLang="zh-CN" dirty="0"/>
              <a:t>’s</a:t>
            </a:r>
            <a:r>
              <a:rPr lang="zh-CN" altLang="en-US" dirty="0"/>
              <a:t> </a:t>
            </a:r>
            <a:r>
              <a:rPr lang="en-HK" altLang="zh-CN" dirty="0"/>
              <a:t>Complement </a:t>
            </a:r>
            <a:r>
              <a:rPr lang="en-US" altLang="zh-CN" dirty="0">
                <a:ea typeface="SimSun" panose="02010600030101010101" pitchFamily="2" charset="-122"/>
              </a:rPr>
              <a:t>Process </a:t>
            </a:r>
            <a:endParaRPr lang="zh-CN" altLang="en-US" dirty="0"/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A91B13FE-2B11-4057-A393-21C0A6D1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1484784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Example  #1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8AF2964A-69A7-4BD8-AA21-09460DEEF06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711004"/>
            <a:ext cx="3124200" cy="822325"/>
            <a:chOff x="4953000" y="1981200"/>
            <a:chExt cx="3124200" cy="822960"/>
          </a:xfrm>
        </p:grpSpPr>
        <p:sp>
          <p:nvSpPr>
            <p:cNvPr id="7" name="TextBox 31">
              <a:extLst>
                <a:ext uri="{FF2B5EF4-FFF2-40B4-BE49-F238E27FC236}">
                  <a16:creationId xmlns:a16="http://schemas.microsoft.com/office/drawing/2014/main" id="{6C498CA1-A71B-4E1C-A46A-9535F2496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SimSun" panose="02010600030101010101" pitchFamily="2" charset="-122"/>
                </a:rPr>
                <a:t>Complement Digits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A56C782-D941-4C43-A087-CA0A145A7618}"/>
                </a:ext>
              </a:extLst>
            </p:cNvPr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5C6BD991-1A15-4C40-9FA3-6B7823375FF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587303"/>
            <a:ext cx="2819400" cy="914400"/>
            <a:chOff x="4191000" y="2895600"/>
            <a:chExt cx="2819400" cy="914400"/>
          </a:xfrm>
        </p:grpSpPr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76744DC2-DA0D-42D3-AC8F-5DFAE072E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SimSun" panose="02010600030101010101" pitchFamily="2" charset="-122"/>
                </a:rPr>
                <a:t>Add 1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C51A0EB-69DB-49F3-9861-20EBF8ABB676}"/>
                </a:ext>
              </a:extLst>
            </p:cNvPr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E5B8851E-6717-403D-B0A4-00DC7348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159670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5 = 00000101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4F39DEC-2818-4DE9-B82E-FF6F00A8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3115941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-5 =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11111011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AB89783-F6E6-43A5-B811-B080E266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2011041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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823C4FF3-C32D-439A-99E7-E08F25C68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41241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11111010</a:t>
            </a:r>
          </a:p>
        </p:txBody>
      </p:sp>
      <p:grpSp>
        <p:nvGrpSpPr>
          <p:cNvPr id="16" name="Group 23">
            <a:extLst>
              <a:ext uri="{FF2B5EF4-FFF2-40B4-BE49-F238E27FC236}">
                <a16:creationId xmlns:a16="http://schemas.microsoft.com/office/drawing/2014/main" id="{50C32114-5C87-47C6-9AD4-109D41507D9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677791"/>
            <a:ext cx="1504950" cy="400050"/>
            <a:chOff x="2114550" y="5353061"/>
            <a:chExt cx="1504953" cy="399509"/>
          </a:xfrm>
        </p:grpSpPr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BE65280-0E43-4442-B640-0FC55162B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EAA84D8A-6CD4-42FF-99CB-A3121036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</p:txBody>
        </p:sp>
      </p:grpSp>
      <p:grpSp>
        <p:nvGrpSpPr>
          <p:cNvPr id="19" name="Group 58">
            <a:extLst>
              <a:ext uri="{FF2B5EF4-FFF2-40B4-BE49-F238E27FC236}">
                <a16:creationId xmlns:a16="http://schemas.microsoft.com/office/drawing/2014/main" id="{64C1239C-3ECB-4CCD-B285-49CCEE23DB1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388570"/>
            <a:ext cx="3124200" cy="822325"/>
            <a:chOff x="4953000" y="1981200"/>
            <a:chExt cx="3124200" cy="822960"/>
          </a:xfrm>
        </p:grpSpPr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03447505-797D-45D2-AD55-9EED6C977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2162145"/>
              <a:ext cx="266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SimSun" panose="02010600030101010101" pitchFamily="2" charset="-122"/>
                </a:rPr>
                <a:t>Complement Digits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88935D5-E6E3-460B-BFA5-DE6BB491C1FF}"/>
                </a:ext>
              </a:extLst>
            </p:cNvPr>
            <p:cNvSpPr/>
            <p:nvPr/>
          </p:nvSpPr>
          <p:spPr>
            <a:xfrm>
              <a:off x="4953000" y="1981200"/>
              <a:ext cx="381000" cy="82296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2" name="Group 34">
            <a:extLst>
              <a:ext uri="{FF2B5EF4-FFF2-40B4-BE49-F238E27FC236}">
                <a16:creationId xmlns:a16="http://schemas.microsoft.com/office/drawing/2014/main" id="{EB8CC927-70DF-42EE-9CDC-EFA74BEF104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264869"/>
            <a:ext cx="2819400" cy="914400"/>
            <a:chOff x="4191000" y="2895600"/>
            <a:chExt cx="2819400" cy="914400"/>
          </a:xfrm>
        </p:grpSpPr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847E546A-5113-4FF4-A351-D295DA26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152745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ea typeface="SimSun" panose="02010600030101010101" pitchFamily="2" charset="-122"/>
                </a:rPr>
                <a:t>Add 1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1FB342C8-162C-45FF-A717-9721DD2574AC}"/>
                </a:ext>
              </a:extLst>
            </p:cNvPr>
            <p:cNvSpPr/>
            <p:nvPr/>
          </p:nvSpPr>
          <p:spPr>
            <a:xfrm>
              <a:off x="4191000" y="2895600"/>
              <a:ext cx="381000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54B43C-83D2-41C9-A31B-D7F195A0BBE5}"/>
              </a:ext>
            </a:extLst>
          </p:cNvPr>
          <p:cNvGrpSpPr/>
          <p:nvPr/>
        </p:nvGrpSpPr>
        <p:grpSpPr>
          <a:xfrm>
            <a:off x="1409700" y="4221088"/>
            <a:ext cx="5010150" cy="519113"/>
            <a:chOff x="1409700" y="4221088"/>
            <a:chExt cx="5010150" cy="519113"/>
          </a:xfrm>
        </p:grpSpPr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E799F348-BB5F-49B4-BD7F-DE33CB196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700" y="4221088"/>
              <a:ext cx="2362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dirty="0">
                  <a:ea typeface="SimSun" panose="02010600030101010101" pitchFamily="2" charset="-122"/>
                </a:rPr>
                <a:t>Example  #2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855C5696-1D41-4297-B4C0-0060C5772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274269"/>
              <a:ext cx="3448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 -13 = 11110011</a:t>
              </a:r>
            </a:p>
          </p:txBody>
        </p:sp>
      </p:grpSp>
      <p:sp>
        <p:nvSpPr>
          <p:cNvPr id="26" name="Text Box 17">
            <a:extLst>
              <a:ext uri="{FF2B5EF4-FFF2-40B4-BE49-F238E27FC236}">
                <a16:creationId xmlns:a16="http://schemas.microsoft.com/office/drawing/2014/main" id="{E32EF2CD-191D-43EC-900F-1A2846BB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5793507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13 = 00001101</a:t>
            </a:r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AD3A5C7D-A92C-4E8D-906D-AD6A8C1B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4688607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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01709827-C452-41A2-B2FE-F95D6797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18807"/>
            <a:ext cx="320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00001100</a:t>
            </a:r>
          </a:p>
        </p:txBody>
      </p:sp>
      <p:grpSp>
        <p:nvGrpSpPr>
          <p:cNvPr id="29" name="Group 23">
            <a:extLst>
              <a:ext uri="{FF2B5EF4-FFF2-40B4-BE49-F238E27FC236}">
                <a16:creationId xmlns:a16="http://schemas.microsoft.com/office/drawing/2014/main" id="{D2DEF819-4334-43E0-A023-78B48EE6476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355357"/>
            <a:ext cx="1504950" cy="400050"/>
            <a:chOff x="2114550" y="5353061"/>
            <a:chExt cx="1504953" cy="399509"/>
          </a:xfrm>
        </p:grpSpPr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69C83EC7-78E3-4F3A-BC7D-DCD2CBA4A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550" y="5715000"/>
              <a:ext cx="146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4FE37EA-0AD8-495E-B004-C5473A21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060" y="5353061"/>
              <a:ext cx="492443" cy="39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0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08D4D3E-2081-41D6-8FF2-D6E8B708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AD2-6AE6-4433-8C2C-D1DE2B7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E65-9FD3-4E8F-9FE2-5DAE9879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/>
              <a:t>Decimal, Binary, Octal, Hexadecimal Systems</a:t>
            </a:r>
          </a:p>
          <a:p>
            <a:pPr lvl="1"/>
            <a:r>
              <a:rPr lang="en-HK" dirty="0"/>
              <a:t>Conversion between different systems</a:t>
            </a:r>
          </a:p>
          <a:p>
            <a:pPr lvl="1"/>
            <a:r>
              <a:rPr lang="en-HK" dirty="0"/>
              <a:t>Arithmetic</a:t>
            </a:r>
          </a:p>
          <a:p>
            <a:r>
              <a:rPr lang="en-HK" b="1" dirty="0"/>
              <a:t>Signed Number Representation</a:t>
            </a:r>
          </a:p>
          <a:p>
            <a:pPr lvl="1"/>
            <a:r>
              <a:rPr lang="en-HK" dirty="0"/>
              <a:t>Sign Magnitude Number</a:t>
            </a:r>
          </a:p>
          <a:p>
            <a:pPr lvl="1"/>
            <a:r>
              <a:rPr lang="en-HK" dirty="0"/>
              <a:t>Two’s Complement</a:t>
            </a:r>
          </a:p>
          <a:p>
            <a:r>
              <a:rPr lang="en-US" b="1" dirty="0"/>
              <a:t>Floating-point Number</a:t>
            </a:r>
          </a:p>
          <a:p>
            <a:r>
              <a:rPr lang="en-US" b="1" dirty="0"/>
              <a:t>BCD, ASCII, Gray …</a:t>
            </a:r>
            <a:endParaRPr lang="en-H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562-6FD0-41D7-89FE-F73706A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75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568-A01B-4446-8B22-223670DF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2’s Complement Arithmetic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A3FE-1D9A-4348-AEA3-6B32358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anose="02010600030101010101" pitchFamily="2" charset="-122"/>
              </a:rPr>
              <a:t>Use the 2’s complement process to add the following numbers</a:t>
            </a:r>
          </a:p>
          <a:p>
            <a:endParaRPr lang="zh-CN" alt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71820D08-D203-4872-9253-917BDB4CA848}"/>
              </a:ext>
            </a:extLst>
          </p:cNvPr>
          <p:cNvGrpSpPr>
            <a:grpSpLocks/>
          </p:cNvGrpSpPr>
          <p:nvPr/>
        </p:nvGrpSpPr>
        <p:grpSpPr bwMode="auto">
          <a:xfrm>
            <a:off x="4206876" y="4611513"/>
            <a:ext cx="1165225" cy="1676400"/>
            <a:chOff x="1906" y="1488"/>
            <a:chExt cx="734" cy="1056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CFE647FF-4E85-4563-8991-D9C091FF8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1488"/>
              <a:ext cx="73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>
                  <a:solidFill>
                    <a:srgbClr val="00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  9 </a:t>
              </a:r>
            </a:p>
            <a:p>
              <a:pPr algn="r" eaLnBrk="1" hangingPunct="1"/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+ (-5)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4 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86993CC9-F3A1-47B3-9BE1-0719E9C1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C7976B87-F880-44DD-8E6B-05716C7BAA9D}"/>
              </a:ext>
            </a:extLst>
          </p:cNvPr>
          <p:cNvGrpSpPr>
            <a:grpSpLocks/>
          </p:cNvGrpSpPr>
          <p:nvPr/>
        </p:nvGrpSpPr>
        <p:grpSpPr bwMode="auto">
          <a:xfrm>
            <a:off x="8337551" y="2220738"/>
            <a:ext cx="1236663" cy="1676400"/>
            <a:chOff x="2855" y="1488"/>
            <a:chExt cx="779" cy="1056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396B9579-1C27-4B0F-B45D-CE8FFF6E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488"/>
              <a:ext cx="77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>
                  <a:solidFill>
                    <a:srgbClr val="00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  (-9) </a:t>
              </a:r>
            </a:p>
            <a:p>
              <a:pPr algn="r" eaLnBrk="1" hangingPunct="1"/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+  5 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- 4  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144669DB-2FB9-4C55-B19C-AE986BEB2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3692904-ED44-4FC7-904D-6EB6C79C0707}"/>
              </a:ext>
            </a:extLst>
          </p:cNvPr>
          <p:cNvGrpSpPr>
            <a:grpSpLocks/>
          </p:cNvGrpSpPr>
          <p:nvPr/>
        </p:nvGrpSpPr>
        <p:grpSpPr bwMode="auto">
          <a:xfrm>
            <a:off x="8408989" y="4611513"/>
            <a:ext cx="1165225" cy="1676400"/>
            <a:chOff x="3922" y="1488"/>
            <a:chExt cx="734" cy="1056"/>
          </a:xfrm>
        </p:grpSpPr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69EE2FE4-A446-40DA-AC69-954A58057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1488"/>
              <a:ext cx="73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>
                  <a:solidFill>
                    <a:srgbClr val="00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  (-9)</a:t>
              </a:r>
            </a:p>
            <a:p>
              <a:pPr algn="r" eaLnBrk="1" hangingPunct="1"/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+ (-5)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- 14 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11DD0D29-E3CA-450A-B30F-D5BCD8C2B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23">
            <a:extLst>
              <a:ext uri="{FF2B5EF4-FFF2-40B4-BE49-F238E27FC236}">
                <a16:creationId xmlns:a16="http://schemas.microsoft.com/office/drawing/2014/main" id="{DC1AD222-3838-4960-8C84-C53B89701273}"/>
              </a:ext>
            </a:extLst>
          </p:cNvPr>
          <p:cNvGrpSpPr>
            <a:grpSpLocks/>
          </p:cNvGrpSpPr>
          <p:nvPr/>
        </p:nvGrpSpPr>
        <p:grpSpPr bwMode="auto">
          <a:xfrm>
            <a:off x="4267201" y="2220739"/>
            <a:ext cx="1108075" cy="1692275"/>
            <a:chOff x="1942" y="1488"/>
            <a:chExt cx="698" cy="1066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BFB8ABBB-F492-47BB-86C3-88C81B12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1488"/>
              <a:ext cx="698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>
                  <a:solidFill>
                    <a:srgbClr val="00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  9 </a:t>
              </a:r>
            </a:p>
            <a:p>
              <a:pPr algn="r" eaLnBrk="1" hangingPunct="1"/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+   5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>
                  <a:solidFill>
                    <a:srgbClr val="000000"/>
                  </a:solidFill>
                  <a:ea typeface="SimSun" panose="02010600030101010101" pitchFamily="2" charset="-122"/>
                </a:rPr>
                <a:t>14 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98B36D9-603A-45DA-92D4-528870F5F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" y="216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35">
            <a:extLst>
              <a:ext uri="{FF2B5EF4-FFF2-40B4-BE49-F238E27FC236}">
                <a16:creationId xmlns:a16="http://schemas.microsoft.com/office/drawing/2014/main" id="{D0A740B7-4BEF-4860-96E6-E71DDDEB686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04864"/>
            <a:ext cx="2362200" cy="1692275"/>
            <a:chOff x="461962" y="2041525"/>
            <a:chExt cx="2362853" cy="1692275"/>
          </a:xfrm>
        </p:grpSpPr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A44BECB0-B232-4D8F-A231-14A8AE1B2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62" y="2041525"/>
              <a:ext cx="1747838" cy="1692275"/>
              <a:chOff x="1539" y="1488"/>
              <a:chExt cx="1101" cy="1066"/>
            </a:xfrm>
          </p:grpSpPr>
          <p:sp>
            <p:nvSpPr>
              <p:cNvPr id="19" name="Text Box 7">
                <a:extLst>
                  <a:ext uri="{FF2B5EF4-FFF2-40B4-BE49-F238E27FC236}">
                    <a16:creationId xmlns:a16="http://schemas.microsoft.com/office/drawing/2014/main" id="{B4E7A9D0-D594-45AE-B7D0-BBAE54B3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zh-CN" sz="24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POS </a:t>
                </a:r>
              </a:p>
              <a:p>
                <a:pPr algn="r" eaLnBrk="1" hangingPunct="1"/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+   POS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altLang="zh-CN" sz="3200" dirty="0">
                    <a:solidFill>
                      <a:srgbClr val="FF0000"/>
                    </a:solidFill>
                    <a:ea typeface="SimSun" panose="02010600030101010101" pitchFamily="2" charset="-122"/>
                  </a:rPr>
                  <a:t>POS </a:t>
                </a:r>
                <a:endParaRPr lang="en-US" altLang="zh-CN" sz="2400" dirty="0">
                  <a:solidFill>
                    <a:srgbClr val="FF0000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0" name="Line 8">
                <a:extLst>
                  <a:ext uri="{FF2B5EF4-FFF2-40B4-BE49-F238E27FC236}">
                    <a16:creationId xmlns:a16="http://schemas.microsoft.com/office/drawing/2014/main" id="{12294A57-49F3-4E60-A010-7D272D665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76A53D56-516A-480E-84FA-8E20BC585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rgbClr val="FF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4000" dirty="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id="{AE621F81-42D1-4D91-AB6F-A41BDFE9F97F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4611513"/>
            <a:ext cx="2384425" cy="1570038"/>
            <a:chOff x="473076" y="4191001"/>
            <a:chExt cx="2385077" cy="1570038"/>
          </a:xfrm>
        </p:grpSpPr>
        <p:grpSp>
          <p:nvGrpSpPr>
            <p:cNvPr id="22" name="Group 30">
              <a:extLst>
                <a:ext uri="{FF2B5EF4-FFF2-40B4-BE49-F238E27FC236}">
                  <a16:creationId xmlns:a16="http://schemas.microsoft.com/office/drawing/2014/main" id="{73DCBF4F-73A9-4FAA-ADB3-741342973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76" y="4191001"/>
              <a:ext cx="1770064" cy="1570038"/>
              <a:chOff x="1525" y="1488"/>
              <a:chExt cx="1115" cy="989"/>
            </a:xfrm>
          </p:grpSpPr>
          <p:sp>
            <p:nvSpPr>
              <p:cNvPr id="24" name="Text Box 7">
                <a:extLst>
                  <a:ext uri="{FF2B5EF4-FFF2-40B4-BE49-F238E27FC236}">
                    <a16:creationId xmlns:a16="http://schemas.microsoft.com/office/drawing/2014/main" id="{CF00550E-49C2-4FAB-A914-B137DD578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zh-CN" sz="24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POS </a:t>
                </a:r>
              </a:p>
              <a:p>
                <a:pPr algn="r" eaLnBrk="1" hangingPunct="1"/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+   NEG </a:t>
                </a:r>
              </a:p>
              <a:p>
                <a:pPr algn="r" eaLnBrk="1" hangingPunct="1"/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POS </a:t>
                </a:r>
                <a:endParaRPr lang="en-US" altLang="zh-CN" sz="2400">
                  <a:solidFill>
                    <a:srgbClr val="FF0000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EB54B3D9-931E-4608-B690-F8CE2978E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13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" name="TextBox 33">
              <a:extLst>
                <a:ext uri="{FF2B5EF4-FFF2-40B4-BE49-F238E27FC236}">
                  <a16:creationId xmlns:a16="http://schemas.microsoft.com/office/drawing/2014/main" id="{DC8E0DD7-ABE8-4669-9C38-2D2498449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400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D3FBDCD9-438E-4960-BEE2-0E9C13B4F67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220739"/>
            <a:ext cx="2362200" cy="1692275"/>
            <a:chOff x="461961" y="2041525"/>
            <a:chExt cx="2362854" cy="16922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33183A-74DF-4C5C-94CE-A6B1A3FCC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61" y="2041525"/>
              <a:ext cx="1747838" cy="1692275"/>
              <a:chOff x="1539" y="1488"/>
              <a:chExt cx="1101" cy="1066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2B540186-56BB-4F3A-8389-911EDC527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1101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zh-CN" sz="24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 NEG </a:t>
                </a:r>
              </a:p>
              <a:p>
                <a:pPr algn="r" eaLnBrk="1" hangingPunct="1"/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+   POS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NEG </a:t>
                </a:r>
                <a:endParaRPr lang="en-US" altLang="zh-CN" sz="2400">
                  <a:solidFill>
                    <a:srgbClr val="FF0000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1112E0DA-B4D1-411F-B5D4-BD10081D7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" name="TextBox 38">
              <a:extLst>
                <a:ext uri="{FF2B5EF4-FFF2-40B4-BE49-F238E27FC236}">
                  <a16:creationId xmlns:a16="http://schemas.microsoft.com/office/drawing/2014/main" id="{9B219A10-B528-47D4-B154-283A2D826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400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31" name="Group 41">
            <a:extLst>
              <a:ext uri="{FF2B5EF4-FFF2-40B4-BE49-F238E27FC236}">
                <a16:creationId xmlns:a16="http://schemas.microsoft.com/office/drawing/2014/main" id="{6CBAC2A7-8D62-4A58-BF3B-4EF05633D006}"/>
              </a:ext>
            </a:extLst>
          </p:cNvPr>
          <p:cNvGrpSpPr>
            <a:grpSpLocks/>
          </p:cNvGrpSpPr>
          <p:nvPr/>
        </p:nvGrpSpPr>
        <p:grpSpPr bwMode="auto">
          <a:xfrm>
            <a:off x="6149976" y="4627389"/>
            <a:ext cx="2384425" cy="1692275"/>
            <a:chOff x="473074" y="4191000"/>
            <a:chExt cx="2385079" cy="1692275"/>
          </a:xfrm>
        </p:grpSpPr>
        <p:grpSp>
          <p:nvGrpSpPr>
            <p:cNvPr id="32" name="Group 30">
              <a:extLst>
                <a:ext uri="{FF2B5EF4-FFF2-40B4-BE49-F238E27FC236}">
                  <a16:creationId xmlns:a16="http://schemas.microsoft.com/office/drawing/2014/main" id="{4E121986-21DC-4904-AB5A-E92862CC2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74" y="4191000"/>
              <a:ext cx="1770063" cy="1692275"/>
              <a:chOff x="1525" y="1488"/>
              <a:chExt cx="1115" cy="1066"/>
            </a:xfrm>
          </p:grpSpPr>
          <p:sp>
            <p:nvSpPr>
              <p:cNvPr id="34" name="Text Box 7">
                <a:extLst>
                  <a:ext uri="{FF2B5EF4-FFF2-40B4-BE49-F238E27FC236}">
                    <a16:creationId xmlns:a16="http://schemas.microsoft.com/office/drawing/2014/main" id="{D6920BC2-EB0E-412E-AD29-D529F93BA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5" y="1488"/>
                <a:ext cx="1115" cy="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n-US" altLang="zh-CN" sz="24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 NEG </a:t>
                </a:r>
              </a:p>
              <a:p>
                <a:pPr algn="r" eaLnBrk="1" hangingPunct="1"/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+   NEG </a:t>
                </a:r>
              </a:p>
              <a:p>
                <a:pPr algn="r" eaLnBrk="1" hangingPunct="1">
                  <a:lnSpc>
                    <a:spcPct val="125000"/>
                  </a:lnSpc>
                </a:pPr>
                <a:r>
                  <a:rPr lang="en-US" altLang="zh-CN" sz="3200">
                    <a:solidFill>
                      <a:srgbClr val="FF0000"/>
                    </a:solidFill>
                    <a:ea typeface="SimSun" panose="02010600030101010101" pitchFamily="2" charset="-122"/>
                  </a:rPr>
                  <a:t>NEG </a:t>
                </a:r>
                <a:endParaRPr lang="en-US" altLang="zh-CN" sz="2400">
                  <a:solidFill>
                    <a:srgbClr val="FF0000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32687DFE-874A-4DE1-8F17-F3A5D7107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5" y="216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" name="TextBox 43">
              <a:extLst>
                <a:ext uri="{FF2B5EF4-FFF2-40B4-BE49-F238E27FC236}">
                  <a16:creationId xmlns:a16="http://schemas.microsoft.com/office/drawing/2014/main" id="{5E9DEE75-1384-402C-9F53-F8C9CFBE0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938" y="4511675"/>
              <a:ext cx="6912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</a:t>
              </a:r>
              <a:endParaRPr lang="en-US" altLang="zh-CN" sz="400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D2E08EF-307F-4343-83E7-8FBE4863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F696-98F6-4119-A146-00940BE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POS + POS → POS Answer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434C-55E6-46B4-A095-1F6A8753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anose="02010600030101010101" pitchFamily="2" charset="-122"/>
              </a:rPr>
              <a:t>If no 2’s complement is needed, use regular binary addition.</a:t>
            </a:r>
          </a:p>
          <a:p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0231AF3-C29B-471A-8AE0-D5F345ED0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00001001</a:t>
            </a:r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zh-CN" sz="3200" b="1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2342E67-996E-4FFD-BCD6-470A46718672}"/>
              </a:ext>
            </a:extLst>
          </p:cNvPr>
          <p:cNvGrpSpPr>
            <a:grpSpLocks/>
          </p:cNvGrpSpPr>
          <p:nvPr/>
        </p:nvGrpSpPr>
        <p:grpSpPr bwMode="auto">
          <a:xfrm>
            <a:off x="3449639" y="2438401"/>
            <a:ext cx="1419225" cy="1692275"/>
            <a:chOff x="724" y="1488"/>
            <a:chExt cx="894" cy="1066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4D04B02F-23FE-49AB-84F2-A6E12050A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488"/>
              <a:ext cx="894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 9 </a:t>
              </a:r>
            </a:p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 5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14 </a:t>
              </a:r>
              <a:endParaRPr lang="en-US" altLang="zh-CN" sz="24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8E89FF15-352E-4457-ACF4-A1BCC2CA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A6B8D5-2A2F-4B27-A266-B2A7CD03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2481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D8B8C-4A27-4773-85BE-3E89F40F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86D18-A501-4103-889A-1F8FA1AD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5067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00001110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BDE088A2-4956-4BA3-9353-A17555569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00000101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CD917-5908-446C-9CA1-B33E576D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9257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grpSp>
        <p:nvGrpSpPr>
          <p:cNvPr id="13" name="Group 19">
            <a:extLst>
              <a:ext uri="{FF2B5EF4-FFF2-40B4-BE49-F238E27FC236}">
                <a16:creationId xmlns:a16="http://schemas.microsoft.com/office/drawing/2014/main" id="{8FF0D840-8483-4F74-9BEE-FB51004E70EA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2887664"/>
            <a:ext cx="2582863" cy="604837"/>
            <a:chOff x="4960960" y="2629273"/>
            <a:chExt cx="2582840" cy="604465"/>
          </a:xfrm>
        </p:grpSpPr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24373DEF-C7F1-406B-8C26-4D365264C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62502EA3-6A2D-436F-9CFB-75644FF41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4EC2735-0BA1-49D8-BAED-479B35C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0C45-F89E-4E02-A506-5D1D9EF4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POS + NEG → POS Answer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11-E1FF-4D23-AD8A-0A068083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anose="02010600030101010101" pitchFamily="2" charset="-122"/>
              </a:rPr>
              <a:t>Take the 2’s complement of the negative number and use regular binary addition.</a:t>
            </a:r>
          </a:p>
          <a:p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23C36B8-FCFD-40CD-B6EA-3C32CEF91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00001001</a:t>
            </a:r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zh-CN" sz="3200" b="1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EEED9E71-3AAA-40E2-B1C2-D424F994524B}"/>
              </a:ext>
            </a:extLst>
          </p:cNvPr>
          <p:cNvGrpSpPr>
            <a:grpSpLocks/>
          </p:cNvGrpSpPr>
          <p:nvPr/>
        </p:nvGrpSpPr>
        <p:grpSpPr bwMode="auto">
          <a:xfrm>
            <a:off x="2955925" y="2438401"/>
            <a:ext cx="1912938" cy="1692275"/>
            <a:chOff x="413" y="1488"/>
            <a:chExt cx="1205" cy="1066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419EA60E-287E-4633-879D-09DBE515A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488"/>
              <a:ext cx="1205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 9  </a:t>
              </a:r>
            </a:p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(-5)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4  </a:t>
              </a:r>
              <a:endParaRPr lang="en-US" altLang="zh-CN" sz="24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56EAB539-D1A1-4186-B105-BF9E8851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160"/>
              <a:ext cx="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1C63904-3BAD-40CD-8217-4D4FBECD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2481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FEB46-1A77-415B-A547-03A58DD8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0C9DCB1-F1AD-437F-B1A6-74F7E78B1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11111011</a:t>
            </a:r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5962F38E-BE0E-44AB-A1E0-DA5FECDDEEE0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2887664"/>
            <a:ext cx="2582863" cy="604837"/>
            <a:chOff x="4960960" y="2629273"/>
            <a:chExt cx="2582840" cy="604465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7F10EA4A-C4A9-4D22-8675-6569BEED3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9BA7FC4B-AB80-41C0-A357-849434420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83323CBF-7AA3-4341-82FB-05396E581B55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4800600"/>
            <a:ext cx="3370263" cy="1816100"/>
            <a:chOff x="3312" y="2985"/>
            <a:chExt cx="2123" cy="1144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44A3C7D4-D9D1-4F9A-BFF2-56A5FAC99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rgbClr val="000000"/>
                  </a:solidFill>
                  <a:ea typeface="SimSun" panose="02010600030101010101" pitchFamily="2" charset="-122"/>
                </a:rPr>
                <a:t>  </a:t>
              </a:r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00000101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FF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11111010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11111011</a:t>
              </a:r>
              <a:r>
                <a:rPr lang="en-US" altLang="zh-CN" sz="16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2E45EE7A-7647-467E-B62C-5DCB0EE64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AutoShape 19">
              <a:extLst>
                <a:ext uri="{FF2B5EF4-FFF2-40B4-BE49-F238E27FC236}">
                  <a16:creationId xmlns:a16="http://schemas.microsoft.com/office/drawing/2014/main" id="{987F91AB-0308-405A-8C6F-2E32F297C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88348314-9F81-4D63-AC03-C9D093C0C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2’s 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Complement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Process</a:t>
              </a: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8E7E9149-0449-4DE0-9E13-04D3C8D8DE5F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3475038"/>
            <a:ext cx="2978150" cy="1249362"/>
            <a:chOff x="4986668" y="3276604"/>
            <a:chExt cx="2977433" cy="1249357"/>
          </a:xfrm>
        </p:grpSpPr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0F582F29-AC93-4800-B20C-CEB68D83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668" y="3276604"/>
              <a:ext cx="26527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1]00000100</a:t>
              </a: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C36C073D-6AB7-43A2-B4B2-0E10F3D2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10" y="3438523"/>
              <a:ext cx="2858691" cy="1087438"/>
              <a:chOff x="3198" y="2166"/>
              <a:chExt cx="1668" cy="685"/>
            </a:xfrm>
          </p:grpSpPr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086DC560-28C6-4764-98A5-782158B1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25">
                <a:extLst>
                  <a:ext uri="{FF2B5EF4-FFF2-40B4-BE49-F238E27FC236}">
                    <a16:creationId xmlns:a16="http://schemas.microsoft.com/office/drawing/2014/main" id="{2FA42CB8-7CCF-4EAD-A187-D8065B775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5" y="2563"/>
                <a:ext cx="127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8</a:t>
                </a:r>
                <a:r>
                  <a:rPr lang="en-US" altLang="zh-CN" sz="1200" baseline="30000">
                    <a:latin typeface="Tahoma" panose="020B0604030504040204" pitchFamily="34" charset="0"/>
                    <a:ea typeface="SimSun" panose="02010600030101010101" pitchFamily="2" charset="-122"/>
                  </a:rPr>
                  <a:t>th</a:t>
                </a:r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 Bit = 0: Answer is Positive</a:t>
                </a:r>
              </a:p>
              <a:p>
                <a:pPr algn="ctr" eaLnBrk="1" hangingPunct="1"/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Disregard 9</a:t>
                </a:r>
                <a:r>
                  <a:rPr lang="en-US" altLang="zh-CN" sz="1200" baseline="30000">
                    <a:latin typeface="Tahoma" panose="020B0604030504040204" pitchFamily="34" charset="0"/>
                    <a:ea typeface="SimSun" panose="02010600030101010101" pitchFamily="2" charset="-122"/>
                  </a:rPr>
                  <a:t>th</a:t>
                </a:r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 Bit</a:t>
                </a:r>
              </a:p>
            </p:txBody>
          </p:sp>
          <p:sp>
            <p:nvSpPr>
              <p:cNvPr id="24" name="Line 26">
                <a:extLst>
                  <a:ext uri="{FF2B5EF4-FFF2-40B4-BE49-F238E27FC236}">
                    <a16:creationId xmlns:a16="http://schemas.microsoft.com/office/drawing/2014/main" id="{BF7532A0-70B1-453E-8881-C67783E55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47">
            <a:extLst>
              <a:ext uri="{FF2B5EF4-FFF2-40B4-BE49-F238E27FC236}">
                <a16:creationId xmlns:a16="http://schemas.microsoft.com/office/drawing/2014/main" id="{4D594C2D-0C1C-451E-B845-24A2A4409568}"/>
              </a:ext>
            </a:extLst>
          </p:cNvPr>
          <p:cNvSpPr/>
          <p:nvPr/>
        </p:nvSpPr>
        <p:spPr>
          <a:xfrm>
            <a:off x="4813300" y="3275014"/>
            <a:ext cx="1460500" cy="1685925"/>
          </a:xfrm>
          <a:custGeom>
            <a:avLst/>
            <a:gdLst>
              <a:gd name="connsiteX0" fmla="*/ 0 w 1460311"/>
              <a:gd name="connsiteY0" fmla="*/ 6825 h 1685499"/>
              <a:gd name="connsiteX1" fmla="*/ 197893 w 1460311"/>
              <a:gd name="connsiteY1" fmla="*/ 13648 h 1685499"/>
              <a:gd name="connsiteX2" fmla="*/ 436729 w 1460311"/>
              <a:gd name="connsiteY2" fmla="*/ 88711 h 1685499"/>
              <a:gd name="connsiteX3" fmla="*/ 620974 w 1460311"/>
              <a:gd name="connsiteY3" fmla="*/ 232013 h 1685499"/>
              <a:gd name="connsiteX4" fmla="*/ 709684 w 1460311"/>
              <a:gd name="connsiteY4" fmla="*/ 382138 h 1685499"/>
              <a:gd name="connsiteX5" fmla="*/ 682389 w 1460311"/>
              <a:gd name="connsiteY5" fmla="*/ 614150 h 1685499"/>
              <a:gd name="connsiteX6" fmla="*/ 511791 w 1460311"/>
              <a:gd name="connsiteY6" fmla="*/ 812042 h 1685499"/>
              <a:gd name="connsiteX7" fmla="*/ 423081 w 1460311"/>
              <a:gd name="connsiteY7" fmla="*/ 1050878 h 1685499"/>
              <a:gd name="connsiteX8" fmla="*/ 518615 w 1460311"/>
              <a:gd name="connsiteY8" fmla="*/ 1289714 h 1685499"/>
              <a:gd name="connsiteX9" fmla="*/ 682389 w 1460311"/>
              <a:gd name="connsiteY9" fmla="*/ 1433016 h 1685499"/>
              <a:gd name="connsiteX10" fmla="*/ 934872 w 1460311"/>
              <a:gd name="connsiteY10" fmla="*/ 1528550 h 1685499"/>
              <a:gd name="connsiteX11" fmla="*/ 1276066 w 1460311"/>
              <a:gd name="connsiteY11" fmla="*/ 1630908 h 1685499"/>
              <a:gd name="connsiteX12" fmla="*/ 1460311 w 1460311"/>
              <a:gd name="connsiteY12" fmla="*/ 1685499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0311" h="1685499">
                <a:moveTo>
                  <a:pt x="0" y="6825"/>
                </a:moveTo>
                <a:cubicBezTo>
                  <a:pt x="62552" y="3412"/>
                  <a:pt x="125105" y="0"/>
                  <a:pt x="197893" y="13648"/>
                </a:cubicBezTo>
                <a:cubicBezTo>
                  <a:pt x="270681" y="27296"/>
                  <a:pt x="366216" y="52317"/>
                  <a:pt x="436729" y="88711"/>
                </a:cubicBezTo>
                <a:cubicBezTo>
                  <a:pt x="507243" y="125105"/>
                  <a:pt x="575482" y="183109"/>
                  <a:pt x="620974" y="232013"/>
                </a:cubicBezTo>
                <a:cubicBezTo>
                  <a:pt x="666466" y="280917"/>
                  <a:pt x="699448" y="318449"/>
                  <a:pt x="709684" y="382138"/>
                </a:cubicBezTo>
                <a:cubicBezTo>
                  <a:pt x="719920" y="445827"/>
                  <a:pt x="715371" y="542499"/>
                  <a:pt x="682389" y="614150"/>
                </a:cubicBezTo>
                <a:cubicBezTo>
                  <a:pt x="649407" y="685801"/>
                  <a:pt x="555009" y="739254"/>
                  <a:pt x="511791" y="812042"/>
                </a:cubicBezTo>
                <a:cubicBezTo>
                  <a:pt x="468573" y="884830"/>
                  <a:pt x="421944" y="971266"/>
                  <a:pt x="423081" y="1050878"/>
                </a:cubicBezTo>
                <a:cubicBezTo>
                  <a:pt x="424218" y="1130490"/>
                  <a:pt x="475397" y="1226024"/>
                  <a:pt x="518615" y="1289714"/>
                </a:cubicBezTo>
                <a:cubicBezTo>
                  <a:pt x="561833" y="1353404"/>
                  <a:pt x="613013" y="1393210"/>
                  <a:pt x="682389" y="1433016"/>
                </a:cubicBezTo>
                <a:cubicBezTo>
                  <a:pt x="751765" y="1472822"/>
                  <a:pt x="835926" y="1495568"/>
                  <a:pt x="934872" y="1528550"/>
                </a:cubicBezTo>
                <a:cubicBezTo>
                  <a:pt x="1033818" y="1561532"/>
                  <a:pt x="1276066" y="1630908"/>
                  <a:pt x="1276066" y="1630908"/>
                </a:cubicBezTo>
                <a:lnTo>
                  <a:pt x="1460311" y="168549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" name="Freeform 48">
            <a:extLst>
              <a:ext uri="{FF2B5EF4-FFF2-40B4-BE49-F238E27FC236}">
                <a16:creationId xmlns:a16="http://schemas.microsoft.com/office/drawing/2014/main" id="{A51B4E15-F002-4A51-8354-5BBAF2477AE3}"/>
              </a:ext>
            </a:extLst>
          </p:cNvPr>
          <p:cNvSpPr/>
          <p:nvPr/>
        </p:nvSpPr>
        <p:spPr>
          <a:xfrm>
            <a:off x="8001000" y="3189289"/>
            <a:ext cx="1625600" cy="3182937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BCFC29F-B4DD-4AD0-B521-68F6D61A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EFDF-1DDC-490F-A4F4-DA151C1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POS + NEG → NEG Answer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D153-9602-4B3C-A6E7-C68E8E68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anose="02010600030101010101" pitchFamily="2" charset="-122"/>
              </a:rPr>
              <a:t>Take the 2’s complement of the negative number and use regular binary addition.  </a:t>
            </a:r>
          </a:p>
          <a:p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9088035-0A35-4405-8827-3E7372552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468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11110111</a:t>
            </a:r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zh-CN" sz="3200" b="1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948048C-23FB-429B-AE9C-5CD92C77AC76}"/>
              </a:ext>
            </a:extLst>
          </p:cNvPr>
          <p:cNvGrpSpPr>
            <a:grpSpLocks/>
          </p:cNvGrpSpPr>
          <p:nvPr/>
        </p:nvGrpSpPr>
        <p:grpSpPr bwMode="auto">
          <a:xfrm>
            <a:off x="2709863" y="2438401"/>
            <a:ext cx="2159000" cy="1692275"/>
            <a:chOff x="258" y="1488"/>
            <a:chExt cx="1360" cy="1066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08DAD22A-AD02-4D56-888B-068FBD222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 (-9) </a:t>
              </a:r>
            </a:p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 5 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-4  </a:t>
              </a:r>
              <a:endParaRPr lang="en-US" altLang="zh-CN" sz="24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129FC10-15CD-4603-9EA5-F785BB134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" y="2160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31FA17E-BC75-4734-A3A6-8B07995F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2935288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022D3-D4B8-4A94-8F35-BA64431C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511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A04192F-176C-408D-BC49-B6DA50F3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49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00000101</a:t>
            </a:r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E0C0E813-2C50-4B00-9602-8DDD83B0E9DC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2887664"/>
            <a:ext cx="2582863" cy="604837"/>
            <a:chOff x="4960960" y="2629273"/>
            <a:chExt cx="2582840" cy="604465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6358A50E-DB8A-4A98-8379-B1F2BE818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0C61B0C3-67D4-40AD-B0D1-D9CC0D0B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3D704F3F-D56F-4CDD-A25C-3F39C66909AC}"/>
              </a:ext>
            </a:extLst>
          </p:cNvPr>
          <p:cNvGrpSpPr>
            <a:grpSpLocks/>
          </p:cNvGrpSpPr>
          <p:nvPr/>
        </p:nvGrpSpPr>
        <p:grpSpPr bwMode="auto">
          <a:xfrm>
            <a:off x="6019801" y="4800600"/>
            <a:ext cx="3370263" cy="1816100"/>
            <a:chOff x="3312" y="2985"/>
            <a:chExt cx="2123" cy="1144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025988CF-9445-42A3-B1E5-9F3593171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85"/>
              <a:ext cx="110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rgbClr val="000000"/>
                  </a:solidFill>
                  <a:ea typeface="SimSun" panose="02010600030101010101" pitchFamily="2" charset="-122"/>
                </a:rPr>
                <a:t>  </a:t>
              </a:r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00001001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FF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11110110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11110111</a:t>
              </a:r>
              <a:r>
                <a:rPr lang="en-US" altLang="zh-CN" sz="16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0C394F1-F034-4BB2-B273-C5350C527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383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AutoShape 19">
              <a:extLst>
                <a:ext uri="{FF2B5EF4-FFF2-40B4-BE49-F238E27FC236}">
                  <a16:creationId xmlns:a16="http://schemas.microsoft.com/office/drawing/2014/main" id="{C18FAFF8-672D-452F-BF79-08DC6E98E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03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E49D16EA-B25F-4A64-8D36-4831106E6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264"/>
              <a:ext cx="82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2’s 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Complement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Process</a:t>
              </a:r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229996F3-8C4B-4678-9770-44D2E096614D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475038"/>
            <a:ext cx="2446338" cy="1066800"/>
            <a:chOff x="4495800" y="3475041"/>
            <a:chExt cx="2447088" cy="1066795"/>
          </a:xfrm>
        </p:grpSpPr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9E8881EA-A1F0-47E4-A554-CBFD55B9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475041"/>
              <a:ext cx="22860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11111100</a:t>
              </a: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9314D22B-619D-430D-9F72-4EE2056A9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469" y="3932236"/>
              <a:ext cx="2255419" cy="609600"/>
              <a:chOff x="3549" y="2352"/>
              <a:chExt cx="1316" cy="384"/>
            </a:xfrm>
          </p:grpSpPr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E04BE58A-FCE9-410A-885D-C140406F0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25">
                <a:extLst>
                  <a:ext uri="{FF2B5EF4-FFF2-40B4-BE49-F238E27FC236}">
                    <a16:creationId xmlns:a16="http://schemas.microsoft.com/office/drawing/2014/main" id="{3EF507E1-7A71-4C7E-9FD8-B925785D0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" y="2563"/>
                <a:ext cx="13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8</a:t>
                </a:r>
                <a:r>
                  <a:rPr lang="en-US" altLang="zh-CN" sz="1200" baseline="30000">
                    <a:latin typeface="Tahoma" panose="020B0604030504040204" pitchFamily="34" charset="0"/>
                    <a:ea typeface="SimSun" panose="02010600030101010101" pitchFamily="2" charset="-122"/>
                  </a:rPr>
                  <a:t>th</a:t>
                </a:r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 Bit = 1: Answer is Negative</a:t>
                </a:r>
              </a:p>
            </p:txBody>
          </p:sp>
        </p:grpSp>
      </p:grpSp>
      <p:sp>
        <p:nvSpPr>
          <p:cNvPr id="24" name="Freeform 48">
            <a:extLst>
              <a:ext uri="{FF2B5EF4-FFF2-40B4-BE49-F238E27FC236}">
                <a16:creationId xmlns:a16="http://schemas.microsoft.com/office/drawing/2014/main" id="{85D815ED-B049-4687-A8EA-9DA28A096F5E}"/>
              </a:ext>
            </a:extLst>
          </p:cNvPr>
          <p:cNvSpPr/>
          <p:nvPr/>
        </p:nvSpPr>
        <p:spPr>
          <a:xfrm>
            <a:off x="8001000" y="2743201"/>
            <a:ext cx="1625600" cy="3629025"/>
          </a:xfrm>
          <a:custGeom>
            <a:avLst/>
            <a:gdLst>
              <a:gd name="connsiteX0" fmla="*/ 0 w 1854404"/>
              <a:gd name="connsiteY0" fmla="*/ 3174797 h 3182112"/>
              <a:gd name="connsiteX1" fmla="*/ 716890 w 1854404"/>
              <a:gd name="connsiteY1" fmla="*/ 3152851 h 3182112"/>
              <a:gd name="connsiteX2" fmla="*/ 1302106 w 1854404"/>
              <a:gd name="connsiteY2" fmla="*/ 2999232 h 3182112"/>
              <a:gd name="connsiteX3" fmla="*/ 1689812 w 1854404"/>
              <a:gd name="connsiteY3" fmla="*/ 2626157 h 3182112"/>
              <a:gd name="connsiteX4" fmla="*/ 1821485 w 1854404"/>
              <a:gd name="connsiteY4" fmla="*/ 2077517 h 3182112"/>
              <a:gd name="connsiteX5" fmla="*/ 1799540 w 1854404"/>
              <a:gd name="connsiteY5" fmla="*/ 1492301 h 3182112"/>
              <a:gd name="connsiteX6" fmla="*/ 1492301 w 1854404"/>
              <a:gd name="connsiteY6" fmla="*/ 753466 h 3182112"/>
              <a:gd name="connsiteX7" fmla="*/ 929031 w 1854404"/>
              <a:gd name="connsiteY7" fmla="*/ 241402 h 3182112"/>
              <a:gd name="connsiteX8" fmla="*/ 343815 w 1854404"/>
              <a:gd name="connsiteY8" fmla="*/ 0 h 3182112"/>
              <a:gd name="connsiteX0" fmla="*/ 0 w 1625804"/>
              <a:gd name="connsiteY0" fmla="*/ 3174797 h 3182112"/>
              <a:gd name="connsiteX1" fmla="*/ 488290 w 1625804"/>
              <a:gd name="connsiteY1" fmla="*/ 3152851 h 3182112"/>
              <a:gd name="connsiteX2" fmla="*/ 1073506 w 1625804"/>
              <a:gd name="connsiteY2" fmla="*/ 2999232 h 3182112"/>
              <a:gd name="connsiteX3" fmla="*/ 1461212 w 1625804"/>
              <a:gd name="connsiteY3" fmla="*/ 2626157 h 3182112"/>
              <a:gd name="connsiteX4" fmla="*/ 1592885 w 1625804"/>
              <a:gd name="connsiteY4" fmla="*/ 2077517 h 3182112"/>
              <a:gd name="connsiteX5" fmla="*/ 1570940 w 1625804"/>
              <a:gd name="connsiteY5" fmla="*/ 1492301 h 3182112"/>
              <a:gd name="connsiteX6" fmla="*/ 1263701 w 1625804"/>
              <a:gd name="connsiteY6" fmla="*/ 753466 h 3182112"/>
              <a:gd name="connsiteX7" fmla="*/ 700431 w 1625804"/>
              <a:gd name="connsiteY7" fmla="*/ 241402 h 3182112"/>
              <a:gd name="connsiteX8" fmla="*/ 115215 w 1625804"/>
              <a:gd name="connsiteY8" fmla="*/ 0 h 31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804" h="3182112">
                <a:moveTo>
                  <a:pt x="0" y="3174797"/>
                </a:moveTo>
                <a:cubicBezTo>
                  <a:pt x="249936" y="3178454"/>
                  <a:pt x="309372" y="3182112"/>
                  <a:pt x="488290" y="3152851"/>
                </a:cubicBezTo>
                <a:cubicBezTo>
                  <a:pt x="667208" y="3123590"/>
                  <a:pt x="911352" y="3087014"/>
                  <a:pt x="1073506" y="2999232"/>
                </a:cubicBezTo>
                <a:cubicBezTo>
                  <a:pt x="1235660" y="2911450"/>
                  <a:pt x="1374649" y="2779776"/>
                  <a:pt x="1461212" y="2626157"/>
                </a:cubicBezTo>
                <a:cubicBezTo>
                  <a:pt x="1547775" y="2472538"/>
                  <a:pt x="1574597" y="2266493"/>
                  <a:pt x="1592885" y="2077517"/>
                </a:cubicBezTo>
                <a:cubicBezTo>
                  <a:pt x="1611173" y="1888541"/>
                  <a:pt x="1625804" y="1712976"/>
                  <a:pt x="1570940" y="1492301"/>
                </a:cubicBezTo>
                <a:cubicBezTo>
                  <a:pt x="1516076" y="1271626"/>
                  <a:pt x="1408786" y="961949"/>
                  <a:pt x="1263701" y="753466"/>
                </a:cubicBezTo>
                <a:cubicBezTo>
                  <a:pt x="1118616" y="544983"/>
                  <a:pt x="891845" y="366980"/>
                  <a:pt x="700431" y="241402"/>
                </a:cubicBezTo>
                <a:cubicBezTo>
                  <a:pt x="509017" y="115824"/>
                  <a:pt x="312116" y="57912"/>
                  <a:pt x="115215" y="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Freeform 27">
            <a:extLst>
              <a:ext uri="{FF2B5EF4-FFF2-40B4-BE49-F238E27FC236}">
                <a16:creationId xmlns:a16="http://schemas.microsoft.com/office/drawing/2014/main" id="{696135A7-B6FF-4936-8067-76222EE5BD14}"/>
              </a:ext>
            </a:extLst>
          </p:cNvPr>
          <p:cNvSpPr/>
          <p:nvPr/>
        </p:nvSpPr>
        <p:spPr>
          <a:xfrm>
            <a:off x="4819650" y="2738439"/>
            <a:ext cx="1466850" cy="2238375"/>
          </a:xfrm>
          <a:custGeom>
            <a:avLst/>
            <a:gdLst>
              <a:gd name="connsiteX0" fmla="*/ 0 w 1466490"/>
              <a:gd name="connsiteY0" fmla="*/ 4313 h 2238555"/>
              <a:gd name="connsiteX1" fmla="*/ 310551 w 1466490"/>
              <a:gd name="connsiteY1" fmla="*/ 21566 h 2238555"/>
              <a:gd name="connsiteX2" fmla="*/ 603849 w 1466490"/>
              <a:gd name="connsiteY2" fmla="*/ 133709 h 2238555"/>
              <a:gd name="connsiteX3" fmla="*/ 767751 w 1466490"/>
              <a:gd name="connsiteY3" fmla="*/ 401128 h 2238555"/>
              <a:gd name="connsiteX4" fmla="*/ 672860 w 1466490"/>
              <a:gd name="connsiteY4" fmla="*/ 858328 h 2238555"/>
              <a:gd name="connsiteX5" fmla="*/ 621101 w 1466490"/>
              <a:gd name="connsiteY5" fmla="*/ 1375913 h 2238555"/>
              <a:gd name="connsiteX6" fmla="*/ 759124 w 1466490"/>
              <a:gd name="connsiteY6" fmla="*/ 1755475 h 2238555"/>
              <a:gd name="connsiteX7" fmla="*/ 1061049 w 1466490"/>
              <a:gd name="connsiteY7" fmla="*/ 2040147 h 2238555"/>
              <a:gd name="connsiteX8" fmla="*/ 1466490 w 1466490"/>
              <a:gd name="connsiteY8" fmla="*/ 2238555 h 223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6490" h="2238555">
                <a:moveTo>
                  <a:pt x="0" y="4313"/>
                </a:moveTo>
                <a:cubicBezTo>
                  <a:pt x="104955" y="2156"/>
                  <a:pt x="209910" y="0"/>
                  <a:pt x="310551" y="21566"/>
                </a:cubicBezTo>
                <a:cubicBezTo>
                  <a:pt x="411192" y="43132"/>
                  <a:pt x="527649" y="70449"/>
                  <a:pt x="603849" y="133709"/>
                </a:cubicBezTo>
                <a:cubicBezTo>
                  <a:pt x="680049" y="196969"/>
                  <a:pt x="756249" y="280358"/>
                  <a:pt x="767751" y="401128"/>
                </a:cubicBezTo>
                <a:cubicBezTo>
                  <a:pt x="779253" y="521898"/>
                  <a:pt x="697302" y="695864"/>
                  <a:pt x="672860" y="858328"/>
                </a:cubicBezTo>
                <a:cubicBezTo>
                  <a:pt x="648418" y="1020792"/>
                  <a:pt x="606724" y="1226389"/>
                  <a:pt x="621101" y="1375913"/>
                </a:cubicBezTo>
                <a:cubicBezTo>
                  <a:pt x="635478" y="1525437"/>
                  <a:pt x="685799" y="1644769"/>
                  <a:pt x="759124" y="1755475"/>
                </a:cubicBezTo>
                <a:cubicBezTo>
                  <a:pt x="832449" y="1866181"/>
                  <a:pt x="943155" y="1959634"/>
                  <a:pt x="1061049" y="2040147"/>
                </a:cubicBezTo>
                <a:cubicBezTo>
                  <a:pt x="1178943" y="2120660"/>
                  <a:pt x="1322716" y="2179607"/>
                  <a:pt x="1466490" y="2238555"/>
                </a:cubicBezTo>
              </a:path>
            </a:pathLst>
          </a:cu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6" name="Group 42">
            <a:extLst>
              <a:ext uri="{FF2B5EF4-FFF2-40B4-BE49-F238E27FC236}">
                <a16:creationId xmlns:a16="http://schemas.microsoft.com/office/drawing/2014/main" id="{21D5799B-BF2B-47F5-8842-8E365BD25FEA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4725144"/>
            <a:ext cx="3103562" cy="1784350"/>
            <a:chOff x="20638" y="4800600"/>
            <a:chExt cx="3103562" cy="1785104"/>
          </a:xfrm>
        </p:grpSpPr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5F185A2C-6FE2-4030-BCD3-379EEE41C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rgbClr val="000000"/>
                  </a:solidFill>
                  <a:ea typeface="SimSun" panose="02010600030101010101" pitchFamily="2" charset="-122"/>
                </a:rPr>
                <a:t>  </a:t>
              </a:r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11111100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FF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00000011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00000100</a:t>
              </a:r>
              <a:r>
                <a:rPr lang="en-US" altLang="zh-CN" sz="16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660EBB52-4D82-4DC7-8C15-ACBBAB91E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AutoShape 19">
              <a:extLst>
                <a:ext uri="{FF2B5EF4-FFF2-40B4-BE49-F238E27FC236}">
                  <a16:creationId xmlns:a16="http://schemas.microsoft.com/office/drawing/2014/main" id="{B19D4D28-3F06-43EE-9D75-77B28D76EF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B96A07B5-56BC-4D8A-8081-632F7656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 Check: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Perform 2’s 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Complement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On Answer </a:t>
              </a:r>
            </a:p>
          </p:txBody>
        </p:sp>
      </p:grpSp>
      <p:grpSp>
        <p:nvGrpSpPr>
          <p:cNvPr id="31" name="Group 52">
            <a:extLst>
              <a:ext uri="{FF2B5EF4-FFF2-40B4-BE49-F238E27FC236}">
                <a16:creationId xmlns:a16="http://schemas.microsoft.com/office/drawing/2014/main" id="{92C0B559-48A0-45B4-820E-2E3515F4CAC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81400"/>
            <a:ext cx="1250950" cy="2655910"/>
            <a:chOff x="2514600" y="3581400"/>
            <a:chExt cx="1250731" cy="2756337"/>
          </a:xfrm>
        </p:grpSpPr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B72186C-646C-4910-BEF7-AA56DEB5F1BD}"/>
                </a:ext>
              </a:extLst>
            </p:cNvPr>
            <p:cNvSpPr/>
            <p:nvPr/>
          </p:nvSpPr>
          <p:spPr>
            <a:xfrm>
              <a:off x="2792364" y="3925943"/>
              <a:ext cx="972967" cy="2411794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" name="Rounded Rectangle 51">
              <a:extLst>
                <a:ext uri="{FF2B5EF4-FFF2-40B4-BE49-F238E27FC236}">
                  <a16:creationId xmlns:a16="http://schemas.microsoft.com/office/drawing/2014/main" id="{64445D87-8C47-4205-8A49-B60A09D499C8}"/>
                </a:ext>
              </a:extLst>
            </p:cNvPr>
            <p:cNvSpPr/>
            <p:nvPr/>
          </p:nvSpPr>
          <p:spPr>
            <a:xfrm>
              <a:off x="2514600" y="3581400"/>
              <a:ext cx="274590" cy="3810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C69D356-8939-4C0E-AE34-52669F6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6ED8-8370-47EA-8A7D-A33613F3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NEG + NEG → NEG Answer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9AC1-29BC-48C7-A7E8-090E26CA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anose="02010600030101010101" pitchFamily="2" charset="-122"/>
              </a:rPr>
              <a:t>Take the 2’s complement of both negative numbers and use regular binary addition.  </a:t>
            </a:r>
          </a:p>
          <a:p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DDDC9BB-792A-4219-B0B8-7EB848E2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2595563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11110111</a:t>
            </a:r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zh-CN" sz="3200" b="1">
              <a:solidFill>
                <a:srgbClr val="00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9C48F10A-0941-456E-A445-A5B938668FD8}"/>
              </a:ext>
            </a:extLst>
          </p:cNvPr>
          <p:cNvGrpSpPr>
            <a:grpSpLocks/>
          </p:cNvGrpSpPr>
          <p:nvPr/>
        </p:nvGrpSpPr>
        <p:grpSpPr bwMode="auto">
          <a:xfrm>
            <a:off x="2709863" y="2565401"/>
            <a:ext cx="2159000" cy="1692275"/>
            <a:chOff x="258" y="1488"/>
            <a:chExt cx="1360" cy="1066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3EAC287D-06F1-4416-A245-9A3250AF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1488"/>
              <a:ext cx="1360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 (-9) </a:t>
              </a:r>
            </a:p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(-5) </a:t>
              </a:r>
            </a:p>
            <a:p>
              <a:pPr algn="r" eaLnBrk="1" hangingPunct="1">
                <a:lnSpc>
                  <a:spcPct val="125000"/>
                </a:lnSpc>
              </a:pPr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-14  </a:t>
              </a:r>
              <a:endParaRPr lang="en-US" altLang="zh-CN" sz="24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8D8878AF-C044-48D5-8D52-1FC1E8C3A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16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B4D345F-D599-48FF-A65B-6CB7B6863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26082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81B64-BD0B-493D-8183-30C20D08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638550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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D68D2DF-DE36-4BD1-B8BC-92FFED5F7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76563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zh-CN" sz="3200" b="1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11111011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285D7-26B7-4176-B412-7C31189F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052763"/>
            <a:ext cx="78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</a:t>
            </a:r>
          </a:p>
        </p:txBody>
      </p:sp>
      <p:grpSp>
        <p:nvGrpSpPr>
          <p:cNvPr id="12" name="Group 19">
            <a:extLst>
              <a:ext uri="{FF2B5EF4-FFF2-40B4-BE49-F238E27FC236}">
                <a16:creationId xmlns:a16="http://schemas.microsoft.com/office/drawing/2014/main" id="{4031902E-AE73-411D-B084-DDE121804373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3014664"/>
            <a:ext cx="2582863" cy="604837"/>
            <a:chOff x="4960960" y="2629273"/>
            <a:chExt cx="2582840" cy="604465"/>
          </a:xfrm>
        </p:grpSpPr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01545848-4068-4FEE-A56D-260ADC646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312" y="3233738"/>
              <a:ext cx="237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5F9BE637-274D-46F0-A5A4-57BA2F56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960" y="2629273"/>
              <a:ext cx="5334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 </a:t>
              </a: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60313723-FF3C-4555-BA5F-810FAC0CC3BB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2581275"/>
            <a:ext cx="1828800" cy="909638"/>
            <a:chOff x="4608" y="1432"/>
            <a:chExt cx="1152" cy="573"/>
          </a:xfrm>
        </p:grpSpPr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02DC7EDA-32FB-4E11-B9C6-9A671E180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32"/>
              <a:ext cx="100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2’s Complement</a:t>
              </a:r>
            </a:p>
            <a:p>
              <a:pPr eaLnBrk="1" hangingPunct="1"/>
              <a:r>
                <a:rPr lang="en-US" altLang="zh-CN" sz="12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Numbers, See </a:t>
              </a:r>
            </a:p>
            <a:p>
              <a:pPr eaLnBrk="1" hangingPunct="1"/>
              <a:r>
                <a:rPr lang="en-US" altLang="zh-CN" sz="12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Conversion Process</a:t>
              </a:r>
            </a:p>
            <a:p>
              <a:pPr eaLnBrk="1" hangingPunct="1"/>
              <a:r>
                <a:rPr lang="en-US" altLang="zh-CN" sz="12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In Previous Slides</a:t>
              </a:r>
            </a:p>
          </p:txBody>
        </p:sp>
        <p:sp>
          <p:nvSpPr>
            <p:cNvPr id="17" name="AutoShape 22">
              <a:extLst>
                <a:ext uri="{FF2B5EF4-FFF2-40B4-BE49-F238E27FC236}">
                  <a16:creationId xmlns:a16="http://schemas.microsoft.com/office/drawing/2014/main" id="{03DBA6E5-1CBA-4348-9F53-A72592B8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492"/>
              <a:ext cx="144" cy="513"/>
            </a:xfrm>
            <a:prstGeom prst="rightBrace">
              <a:avLst>
                <a:gd name="adj1" fmla="val 29687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F5C0567-89AF-41DB-B74B-AFA15EA788C9}"/>
              </a:ext>
            </a:extLst>
          </p:cNvPr>
          <p:cNvGrpSpPr>
            <a:grpSpLocks/>
          </p:cNvGrpSpPr>
          <p:nvPr/>
        </p:nvGrpSpPr>
        <p:grpSpPr bwMode="auto">
          <a:xfrm>
            <a:off x="5491164" y="3602039"/>
            <a:ext cx="2986087" cy="1254125"/>
            <a:chOff x="4986668" y="3276604"/>
            <a:chExt cx="2987716" cy="1254122"/>
          </a:xfrm>
        </p:grpSpPr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D03D60D-4B9B-44F5-AFC6-13BAAA3C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668" y="3276604"/>
              <a:ext cx="26532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1]11110010</a:t>
              </a:r>
            </a:p>
          </p:txBody>
        </p:sp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5E684B4E-22A8-4B5C-BA3E-C5318E07D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10" y="3438525"/>
              <a:ext cx="2868974" cy="1092201"/>
              <a:chOff x="3198" y="2166"/>
              <a:chExt cx="1674" cy="688"/>
            </a:xfrm>
          </p:grpSpPr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D1D66B07-5202-49A7-9A09-770CBB144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4" y="235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Text Box 25">
                <a:extLst>
                  <a:ext uri="{FF2B5EF4-FFF2-40B4-BE49-F238E27FC236}">
                    <a16:creationId xmlns:a16="http://schemas.microsoft.com/office/drawing/2014/main" id="{E05810EA-97C7-434F-B225-D14CBCD5A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" y="2563"/>
                <a:ext cx="13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8</a:t>
                </a:r>
                <a:r>
                  <a:rPr lang="en-US" altLang="zh-CN" sz="1200" baseline="30000">
                    <a:latin typeface="Tahoma" panose="020B0604030504040204" pitchFamily="34" charset="0"/>
                    <a:ea typeface="SimSun" panose="02010600030101010101" pitchFamily="2" charset="-122"/>
                  </a:rPr>
                  <a:t>th</a:t>
                </a:r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 Bit = 1: Answer is Negative</a:t>
                </a:r>
              </a:p>
              <a:p>
                <a:pPr algn="ctr" eaLnBrk="1" hangingPunct="1"/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Disregard 9</a:t>
                </a:r>
                <a:r>
                  <a:rPr lang="en-US" altLang="zh-CN" sz="1200" baseline="30000">
                    <a:latin typeface="Tahoma" panose="020B0604030504040204" pitchFamily="34" charset="0"/>
                    <a:ea typeface="SimSun" panose="02010600030101010101" pitchFamily="2" charset="-122"/>
                  </a:rPr>
                  <a:t>th</a:t>
                </a:r>
                <a:r>
                  <a:rPr lang="en-US" altLang="zh-CN" sz="1200">
                    <a:latin typeface="Tahoma" panose="020B0604030504040204" pitchFamily="34" charset="0"/>
                    <a:ea typeface="SimSun" panose="02010600030101010101" pitchFamily="2" charset="-122"/>
                  </a:rPr>
                  <a:t> Bit</a:t>
                </a:r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029E8CCE-80C2-4F61-872C-79C7FECFF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166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9669B514-8B96-435D-ADDB-FE8C8E94B3F3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4725144"/>
            <a:ext cx="3103562" cy="1784350"/>
            <a:chOff x="20638" y="4800600"/>
            <a:chExt cx="3103562" cy="1785104"/>
          </a:xfrm>
        </p:grpSpPr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91012691-B702-4250-890E-FC7C4F93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800600"/>
              <a:ext cx="1752600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rgbClr val="000000"/>
                  </a:solidFill>
                  <a:ea typeface="SimSun" panose="02010600030101010101" pitchFamily="2" charset="-122"/>
                </a:rPr>
                <a:t>  </a:t>
              </a:r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11110010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FF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  <a:sym typeface="Symbol" panose="05050102010706020507" pitchFamily="18" charset="2"/>
                </a:rPr>
                <a:t>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00001101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+1</a:t>
              </a:r>
            </a:p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00001110</a:t>
              </a:r>
              <a:r>
                <a:rPr lang="en-US" altLang="zh-CN" sz="1600" b="1">
                  <a:solidFill>
                    <a:srgbClr val="000000"/>
                  </a:solidFill>
                  <a:latin typeface="Courier New" panose="02070309020205020404" pitchFamily="49" charset="0"/>
                  <a:ea typeface="SimSun" panose="02010600030101010101" pitchFamily="2" charset="-122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65B72CB-4B68-4023-85F4-EC23AA707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288" y="6148388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AutoShape 19">
              <a:extLst>
                <a:ext uri="{FF2B5EF4-FFF2-40B4-BE49-F238E27FC236}">
                  <a16:creationId xmlns:a16="http://schemas.microsoft.com/office/drawing/2014/main" id="{FFC765A1-34F1-4E9C-B8D9-D5BD4AFA99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3500" y="4884738"/>
              <a:ext cx="228600" cy="1600201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D36BB578-7DB0-4556-8061-6C791803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8" y="5154762"/>
              <a:ext cx="1312862" cy="107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 Check: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Perform 2’s 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Complement</a:t>
              </a:r>
            </a:p>
            <a:p>
              <a:pPr algn="ctr" eaLnBrk="1" hangingPunct="1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On Answer </a:t>
              </a:r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:a16="http://schemas.microsoft.com/office/drawing/2014/main" id="{312948BD-D873-4047-AFFE-3440A250AD6B}"/>
              </a:ext>
            </a:extLst>
          </p:cNvPr>
          <p:cNvGrpSpPr>
            <a:grpSpLocks/>
          </p:cNvGrpSpPr>
          <p:nvPr/>
        </p:nvGrpSpPr>
        <p:grpSpPr bwMode="auto">
          <a:xfrm>
            <a:off x="3789364" y="3727450"/>
            <a:ext cx="1500187" cy="2509861"/>
            <a:chOff x="2264737" y="3600450"/>
            <a:chExt cx="1500594" cy="2737287"/>
          </a:xfrm>
        </p:grpSpPr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A3D173E8-9DD2-4937-84C9-51DE6B0CB826}"/>
                </a:ext>
              </a:extLst>
            </p:cNvPr>
            <p:cNvSpPr/>
            <p:nvPr/>
          </p:nvSpPr>
          <p:spPr>
            <a:xfrm>
              <a:off x="2791930" y="3925940"/>
              <a:ext cx="973401" cy="2411797"/>
            </a:xfrm>
            <a:custGeom>
              <a:avLst/>
              <a:gdLst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173420 w 896006"/>
                <a:gd name="connsiteY0" fmla="*/ 2412124 h 2412124"/>
                <a:gd name="connsiteX1" fmla="*/ 425669 w 896006"/>
                <a:gd name="connsiteY1" fmla="*/ 2333297 h 2412124"/>
                <a:gd name="connsiteX2" fmla="*/ 630620 w 896006"/>
                <a:gd name="connsiteY2" fmla="*/ 2175642 h 2412124"/>
                <a:gd name="connsiteX3" fmla="*/ 788275 w 896006"/>
                <a:gd name="connsiteY3" fmla="*/ 1860331 h 2412124"/>
                <a:gd name="connsiteX4" fmla="*/ 882869 w 896006"/>
                <a:gd name="connsiteY4" fmla="*/ 1355835 h 2412124"/>
                <a:gd name="connsiteX5" fmla="*/ 835572 w 896006"/>
                <a:gd name="connsiteY5" fmla="*/ 804042 h 2412124"/>
                <a:gd name="connsiteX6" fmla="*/ 520262 w 896006"/>
                <a:gd name="connsiteY6" fmla="*/ 362607 h 2412124"/>
                <a:gd name="connsiteX7" fmla="*/ 0 w 896006"/>
                <a:gd name="connsiteY7" fmla="*/ 0 h 2412124"/>
                <a:gd name="connsiteX0" fmla="*/ 249620 w 972206"/>
                <a:gd name="connsiteY0" fmla="*/ 2412124 h 2412124"/>
                <a:gd name="connsiteX1" fmla="*/ 501869 w 972206"/>
                <a:gd name="connsiteY1" fmla="*/ 2333297 h 2412124"/>
                <a:gd name="connsiteX2" fmla="*/ 706820 w 972206"/>
                <a:gd name="connsiteY2" fmla="*/ 2175642 h 2412124"/>
                <a:gd name="connsiteX3" fmla="*/ 864475 w 972206"/>
                <a:gd name="connsiteY3" fmla="*/ 1860331 h 2412124"/>
                <a:gd name="connsiteX4" fmla="*/ 959069 w 972206"/>
                <a:gd name="connsiteY4" fmla="*/ 1355835 h 2412124"/>
                <a:gd name="connsiteX5" fmla="*/ 911772 w 972206"/>
                <a:gd name="connsiteY5" fmla="*/ 804042 h 2412124"/>
                <a:gd name="connsiteX6" fmla="*/ 596462 w 972206"/>
                <a:gd name="connsiteY6" fmla="*/ 362607 h 2412124"/>
                <a:gd name="connsiteX7" fmla="*/ 0 w 972206"/>
                <a:gd name="connsiteY7" fmla="*/ 0 h 24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2206" h="2412124">
                  <a:moveTo>
                    <a:pt x="249620" y="2412124"/>
                  </a:moveTo>
                  <a:cubicBezTo>
                    <a:pt x="337644" y="2392417"/>
                    <a:pt x="425669" y="2372711"/>
                    <a:pt x="501869" y="2333297"/>
                  </a:cubicBezTo>
                  <a:cubicBezTo>
                    <a:pt x="578069" y="2293883"/>
                    <a:pt x="646386" y="2254470"/>
                    <a:pt x="706820" y="2175642"/>
                  </a:cubicBezTo>
                  <a:cubicBezTo>
                    <a:pt x="767254" y="2096814"/>
                    <a:pt x="822434" y="1996965"/>
                    <a:pt x="864475" y="1860331"/>
                  </a:cubicBezTo>
                  <a:cubicBezTo>
                    <a:pt x="906516" y="1723697"/>
                    <a:pt x="951186" y="1531883"/>
                    <a:pt x="959069" y="1355835"/>
                  </a:cubicBezTo>
                  <a:cubicBezTo>
                    <a:pt x="966952" y="1179787"/>
                    <a:pt x="972206" y="969580"/>
                    <a:pt x="911772" y="804042"/>
                  </a:cubicBezTo>
                  <a:cubicBezTo>
                    <a:pt x="851338" y="638504"/>
                    <a:pt x="748424" y="496614"/>
                    <a:pt x="596462" y="362607"/>
                  </a:cubicBezTo>
                  <a:cubicBezTo>
                    <a:pt x="444500" y="228600"/>
                    <a:pt x="190500" y="1143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" name="Rounded Rectangle 37">
              <a:extLst>
                <a:ext uri="{FF2B5EF4-FFF2-40B4-BE49-F238E27FC236}">
                  <a16:creationId xmlns:a16="http://schemas.microsoft.com/office/drawing/2014/main" id="{CEACE602-30DB-421C-A06F-8594ECDD5EC7}"/>
                </a:ext>
              </a:extLst>
            </p:cNvPr>
            <p:cNvSpPr/>
            <p:nvPr/>
          </p:nvSpPr>
          <p:spPr>
            <a:xfrm>
              <a:off x="2264737" y="3600450"/>
              <a:ext cx="533545" cy="3810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F20E480-5C78-4B33-85AC-B8C1311F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0BC-AB84-4281-ABF1-B144A22D58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AD2-6AE6-4433-8C2C-D1DE2B7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E65-9FD3-4E8F-9FE2-5DAE9879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Decimal, Binary, Octal, Hexadecimal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Conversion between different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Arithmetic</a:t>
            </a:r>
          </a:p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Signed Number Representation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Sign Magnitude Number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Two’s Complement</a:t>
            </a:r>
          </a:p>
          <a:p>
            <a:r>
              <a:rPr lang="en-US" b="1" dirty="0"/>
              <a:t>Floating-point Number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BCD, ASCII, Gray</a:t>
            </a:r>
            <a:endParaRPr lang="en-HK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562-6FD0-41D7-89FE-F73706A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63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6F4E-556C-48E3-895E-4E5C471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with Fractional Part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2EE7-5436-4599-A769-E7C324B9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Recall that in binary number system</a:t>
            </a:r>
          </a:p>
          <a:p>
            <a:pPr lvl="1"/>
            <a:r>
              <a:rPr lang="en-HK" dirty="0"/>
              <a:t>(1001.1010)</a:t>
            </a:r>
            <a:r>
              <a:rPr lang="en-HK" baseline="-25000" dirty="0"/>
              <a:t>2</a:t>
            </a:r>
            <a:r>
              <a:rPr lang="en-HK" dirty="0"/>
              <a:t> = 2</a:t>
            </a:r>
            <a:r>
              <a:rPr lang="en-HK" baseline="30000" dirty="0"/>
              <a:t>3</a:t>
            </a:r>
            <a:r>
              <a:rPr lang="en-HK" dirty="0"/>
              <a:t> + 2</a:t>
            </a:r>
            <a:r>
              <a:rPr lang="en-HK" baseline="30000" dirty="0"/>
              <a:t>0</a:t>
            </a:r>
            <a:r>
              <a:rPr lang="en-HK" dirty="0"/>
              <a:t> +2</a:t>
            </a:r>
            <a:r>
              <a:rPr lang="en-HK" baseline="30000" dirty="0"/>
              <a:t>-1</a:t>
            </a:r>
            <a:r>
              <a:rPr lang="en-HK" dirty="0"/>
              <a:t> + 2</a:t>
            </a:r>
            <a:r>
              <a:rPr lang="en-HK" baseline="30000" dirty="0"/>
              <a:t>-3</a:t>
            </a:r>
            <a:r>
              <a:rPr lang="en-HK" dirty="0"/>
              <a:t> =9.625</a:t>
            </a:r>
          </a:p>
          <a:p>
            <a:endParaRPr lang="en-HK" dirty="0"/>
          </a:p>
          <a:p>
            <a:r>
              <a:rPr lang="en-HK" dirty="0"/>
              <a:t>If we fix the position of the point</a:t>
            </a:r>
          </a:p>
          <a:p>
            <a:pPr lvl="3"/>
            <a:endParaRPr lang="en-HK" dirty="0"/>
          </a:p>
          <a:p>
            <a:pPr lvl="3"/>
            <a:endParaRPr lang="en-HK" dirty="0"/>
          </a:p>
          <a:p>
            <a:pPr lvl="2"/>
            <a:r>
              <a:rPr lang="en-HK" dirty="0"/>
              <a:t>We are not able to represent small numbers with high precision</a:t>
            </a:r>
          </a:p>
          <a:p>
            <a:pPr lvl="2"/>
            <a:endParaRPr lang="en-HK" dirty="0"/>
          </a:p>
          <a:p>
            <a:pPr lvl="2"/>
            <a:endParaRPr lang="en-HK" dirty="0"/>
          </a:p>
          <a:p>
            <a:pPr lvl="2"/>
            <a:r>
              <a:rPr lang="en-HK" dirty="0"/>
              <a:t>We are not able to represent large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3064-EAF0-419A-A414-478F2A54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E1D2AE-C284-4F2D-A373-D3FA0C70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07961"/>
              </p:ext>
            </p:extLst>
          </p:nvPr>
        </p:nvGraphicFramePr>
        <p:xfrm>
          <a:off x="2999656" y="3861048"/>
          <a:ext cx="5792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12">
                  <a:extLst>
                    <a:ext uri="{9D8B030D-6E8A-4147-A177-3AD203B41FA5}">
                      <a16:colId xmlns:a16="http://schemas.microsoft.com/office/drawing/2014/main" val="56410751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4974321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21081823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40813358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3960536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18423133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0659973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25041966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2920319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0379471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66319899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05252464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71808645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22929865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6472171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66538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8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04A25-F84C-406B-BDD7-B7CCC9917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22436"/>
              </p:ext>
            </p:extLst>
          </p:nvPr>
        </p:nvGraphicFramePr>
        <p:xfrm>
          <a:off x="2999656" y="5290408"/>
          <a:ext cx="5792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12">
                  <a:extLst>
                    <a:ext uri="{9D8B030D-6E8A-4147-A177-3AD203B41FA5}">
                      <a16:colId xmlns:a16="http://schemas.microsoft.com/office/drawing/2014/main" val="56410751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4974321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21081823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40813358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3960536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18423133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0659973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25041966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29203190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0379471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66319899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05252464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71808645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22929865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6472171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665382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8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FC4A51-71EE-434F-BD0B-C74C5C0B766F}"/>
              </a:ext>
            </a:extLst>
          </p:cNvPr>
          <p:cNvSpPr/>
          <p:nvPr/>
        </p:nvSpPr>
        <p:spPr>
          <a:xfrm>
            <a:off x="8616280" y="3347700"/>
            <a:ext cx="137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Point is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7EC1B8-D9BA-491C-99D7-39AFBEC0C3CD}"/>
              </a:ext>
            </a:extLst>
          </p:cNvPr>
          <p:cNvSpPr/>
          <p:nvPr/>
        </p:nvSpPr>
        <p:spPr>
          <a:xfrm>
            <a:off x="8424000" y="3546059"/>
            <a:ext cx="266400" cy="622741"/>
          </a:xfrm>
          <a:custGeom>
            <a:avLst/>
            <a:gdLst>
              <a:gd name="connsiteX0" fmla="*/ 266400 w 266400"/>
              <a:gd name="connsiteY0" fmla="*/ 10741 h 622741"/>
              <a:gd name="connsiteX1" fmla="*/ 57600 w 266400"/>
              <a:gd name="connsiteY1" fmla="*/ 82741 h 622741"/>
              <a:gd name="connsiteX2" fmla="*/ 0 w 266400"/>
              <a:gd name="connsiteY2" fmla="*/ 622741 h 6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00" h="622741">
                <a:moveTo>
                  <a:pt x="266400" y="10741"/>
                </a:moveTo>
                <a:cubicBezTo>
                  <a:pt x="184200" y="-4259"/>
                  <a:pt x="102000" y="-19259"/>
                  <a:pt x="57600" y="82741"/>
                </a:cubicBezTo>
                <a:cubicBezTo>
                  <a:pt x="13200" y="184741"/>
                  <a:pt x="6600" y="403741"/>
                  <a:pt x="0" y="62274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8707A-9FD7-4404-ADE2-E79161277077}"/>
              </a:ext>
            </a:extLst>
          </p:cNvPr>
          <p:cNvSpPr/>
          <p:nvPr/>
        </p:nvSpPr>
        <p:spPr>
          <a:xfrm>
            <a:off x="3912016" y="4859868"/>
            <a:ext cx="137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Point is here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B5845-0786-4AC8-ACF9-86F66053D681}"/>
              </a:ext>
            </a:extLst>
          </p:cNvPr>
          <p:cNvSpPr/>
          <p:nvPr/>
        </p:nvSpPr>
        <p:spPr>
          <a:xfrm>
            <a:off x="3719736" y="4952897"/>
            <a:ext cx="266400" cy="622741"/>
          </a:xfrm>
          <a:custGeom>
            <a:avLst/>
            <a:gdLst>
              <a:gd name="connsiteX0" fmla="*/ 266400 w 266400"/>
              <a:gd name="connsiteY0" fmla="*/ 10741 h 622741"/>
              <a:gd name="connsiteX1" fmla="*/ 57600 w 266400"/>
              <a:gd name="connsiteY1" fmla="*/ 82741 h 622741"/>
              <a:gd name="connsiteX2" fmla="*/ 0 w 266400"/>
              <a:gd name="connsiteY2" fmla="*/ 622741 h 62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00" h="622741">
                <a:moveTo>
                  <a:pt x="266400" y="10741"/>
                </a:moveTo>
                <a:cubicBezTo>
                  <a:pt x="184200" y="-4259"/>
                  <a:pt x="102000" y="-19259"/>
                  <a:pt x="57600" y="82741"/>
                </a:cubicBezTo>
                <a:cubicBezTo>
                  <a:pt x="13200" y="184741"/>
                  <a:pt x="6600" y="403741"/>
                  <a:pt x="0" y="62274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79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8A43-DA14-4431-9D25-E54B0F45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F395-857B-4A3C-8CDE-F7ED6E04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HK" dirty="0"/>
              <a:t>32-bit Binary Floating-Point Numbers</a:t>
            </a:r>
          </a:p>
          <a:p>
            <a:pPr marL="514350" indent="-457200"/>
            <a:r>
              <a:rPr lang="en-HK" dirty="0"/>
              <a:t>value = </a:t>
            </a:r>
            <a:r>
              <a:rPr lang="en-HK" b="1" dirty="0"/>
              <a:t>(+/- Significand × 2</a:t>
            </a:r>
            <a:r>
              <a:rPr lang="en-HK" b="1" baseline="30000" dirty="0"/>
              <a:t>E’</a:t>
            </a:r>
            <a:r>
              <a:rPr lang="en-HK" b="1" dirty="0"/>
              <a:t>)</a:t>
            </a:r>
          </a:p>
          <a:p>
            <a:pPr lvl="1"/>
            <a:r>
              <a:rPr lang="en-HK" dirty="0"/>
              <a:t>Sign bit: 0</a:t>
            </a:r>
            <a:r>
              <a:rPr lang="en-HK" dirty="0">
                <a:sym typeface="Wingdings" panose="05000000000000000000" pitchFamily="2" charset="2"/>
              </a:rPr>
              <a:t>positive; 1negative</a:t>
            </a:r>
          </a:p>
          <a:p>
            <a:pPr lvl="1"/>
            <a:r>
              <a:rPr lang="en-HK" dirty="0">
                <a:sym typeface="Wingdings" panose="05000000000000000000" pitchFamily="2" charset="2"/>
              </a:rPr>
              <a:t>Biased Exponent (E)</a:t>
            </a:r>
          </a:p>
          <a:p>
            <a:pPr lvl="2"/>
            <a:r>
              <a:rPr lang="en-HK" dirty="0">
                <a:solidFill>
                  <a:srgbClr val="FF0000"/>
                </a:solidFill>
                <a:sym typeface="Wingdings" panose="05000000000000000000" pitchFamily="2" charset="2"/>
              </a:rPr>
              <a:t>Biased exponent E = real exponent value E’ + bias</a:t>
            </a:r>
          </a:p>
          <a:p>
            <a:pPr lvl="2"/>
            <a:r>
              <a:rPr lang="en-HK" dirty="0">
                <a:sym typeface="Wingdings" panose="05000000000000000000" pitchFamily="2" charset="2"/>
              </a:rPr>
              <a:t>bias=2</a:t>
            </a:r>
            <a:r>
              <a:rPr lang="en-HK" baseline="30000" dirty="0">
                <a:sym typeface="Wingdings" panose="05000000000000000000" pitchFamily="2" charset="2"/>
              </a:rPr>
              <a:t>K-1 </a:t>
            </a:r>
            <a:r>
              <a:rPr lang="en-HK" dirty="0">
                <a:sym typeface="Wingdings" panose="05000000000000000000" pitchFamily="2" charset="2"/>
              </a:rPr>
              <a:t>- 1, K=8 (8-bits of exponent), bias = 127</a:t>
            </a:r>
          </a:p>
          <a:p>
            <a:pPr lvl="1"/>
            <a:r>
              <a:rPr lang="en-HK" dirty="0"/>
              <a:t>Significand</a:t>
            </a:r>
          </a:p>
          <a:p>
            <a:pPr lvl="2"/>
            <a:r>
              <a:rPr lang="en-HK" i="1" dirty="0"/>
              <a:t>Normalized number</a:t>
            </a:r>
            <a:r>
              <a:rPr lang="en-HK" dirty="0"/>
              <a:t>: represent 1.xxx</a:t>
            </a:r>
          </a:p>
          <a:p>
            <a:pPr lvl="2"/>
            <a:r>
              <a:rPr lang="en-US" dirty="0"/>
              <a:t>The most significant digit is always 1, so we do not need to store this information</a:t>
            </a:r>
          </a:p>
          <a:p>
            <a:pPr lvl="2"/>
            <a:r>
              <a:rPr lang="en-US" dirty="0"/>
              <a:t>Thus, 23-bit is used to store 24-bit significand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592E0-AC3A-431A-B9DF-687E4F3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F4B29-687A-4F27-ABAE-D2918405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76" y="1196752"/>
            <a:ext cx="4731980" cy="7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8A43-DA14-4431-9D25-E54B0F45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F395-857B-4A3C-8CDE-F7ED6E04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476856" cy="5040560"/>
          </a:xfrm>
        </p:spPr>
        <p:txBody>
          <a:bodyPr/>
          <a:lstStyle/>
          <a:p>
            <a:r>
              <a:rPr lang="en-HK" dirty="0"/>
              <a:t>32-bit Binary Floating-Point Numbers</a:t>
            </a:r>
          </a:p>
          <a:p>
            <a:pPr marL="514350" indent="-457200"/>
            <a:r>
              <a:rPr lang="en-HK" dirty="0"/>
              <a:t>value = </a:t>
            </a:r>
            <a:r>
              <a:rPr lang="en-HK" b="1" dirty="0"/>
              <a:t>(+/- Significand × 2</a:t>
            </a:r>
            <a:r>
              <a:rPr lang="en-HK" b="1" baseline="30000" dirty="0"/>
              <a:t>E’</a:t>
            </a:r>
            <a:r>
              <a:rPr lang="en-HK" b="1" dirty="0"/>
              <a:t>)</a:t>
            </a:r>
          </a:p>
          <a:p>
            <a:pPr lvl="1"/>
            <a:r>
              <a:rPr lang="en-HK" dirty="0"/>
              <a:t>Sign bit: 0</a:t>
            </a:r>
            <a:r>
              <a:rPr lang="en-HK" dirty="0">
                <a:sym typeface="Wingdings" panose="05000000000000000000" pitchFamily="2" charset="2"/>
              </a:rPr>
              <a:t>positive; 1negative</a:t>
            </a:r>
          </a:p>
          <a:p>
            <a:pPr lvl="1"/>
            <a:r>
              <a:rPr lang="en-HK" dirty="0">
                <a:sym typeface="Wingdings" panose="05000000000000000000" pitchFamily="2" charset="2"/>
              </a:rPr>
              <a:t>Biased Exponent (E)</a:t>
            </a:r>
          </a:p>
          <a:p>
            <a:pPr lvl="2"/>
            <a:r>
              <a:rPr lang="en-HK" dirty="0">
                <a:solidFill>
                  <a:srgbClr val="FF0000"/>
                </a:solidFill>
                <a:sym typeface="Wingdings" panose="05000000000000000000" pitchFamily="2" charset="2"/>
              </a:rPr>
              <a:t>Biased exponent E = real exponent value E’ + bias</a:t>
            </a:r>
          </a:p>
          <a:p>
            <a:pPr lvl="2"/>
            <a:r>
              <a:rPr lang="en-HK" dirty="0">
                <a:sym typeface="Wingdings" panose="05000000000000000000" pitchFamily="2" charset="2"/>
              </a:rPr>
              <a:t>bias=2</a:t>
            </a:r>
            <a:r>
              <a:rPr lang="en-HK" baseline="30000" dirty="0">
                <a:sym typeface="Wingdings" panose="05000000000000000000" pitchFamily="2" charset="2"/>
              </a:rPr>
              <a:t>K-1 </a:t>
            </a:r>
            <a:r>
              <a:rPr lang="en-HK" dirty="0">
                <a:sym typeface="Wingdings" panose="05000000000000000000" pitchFamily="2" charset="2"/>
              </a:rPr>
              <a:t>- 1, K=8 (8-bits of exponent), bias = 127</a:t>
            </a:r>
          </a:p>
          <a:p>
            <a:pPr lvl="1"/>
            <a:r>
              <a:rPr lang="en-HK" dirty="0"/>
              <a:t>Significand</a:t>
            </a:r>
          </a:p>
          <a:p>
            <a:pPr lvl="2"/>
            <a:r>
              <a:rPr lang="en-HK" i="1" dirty="0"/>
              <a:t>Normalized number</a:t>
            </a:r>
            <a:r>
              <a:rPr lang="en-HK" dirty="0"/>
              <a:t>: represent 1.xxx</a:t>
            </a:r>
          </a:p>
          <a:p>
            <a:pPr lvl="2"/>
            <a:r>
              <a:rPr lang="en-US" dirty="0"/>
              <a:t>The most significant digit is always 1, so we do not need to store this information.</a:t>
            </a:r>
          </a:p>
          <a:p>
            <a:pPr lvl="2"/>
            <a:r>
              <a:rPr lang="en-US" dirty="0"/>
              <a:t>Thus, 23-bit is used to store 24-bit significand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592E0-AC3A-431A-B9DF-687E4F3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F4B29-687A-4F27-ABAE-D2918405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76" y="1196752"/>
            <a:ext cx="4731980" cy="7781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8F23D7-9506-40AF-A98C-255171648777}"/>
              </a:ext>
            </a:extLst>
          </p:cNvPr>
          <p:cNvGrpSpPr/>
          <p:nvPr/>
        </p:nvGrpSpPr>
        <p:grpSpPr>
          <a:xfrm>
            <a:off x="7464152" y="1862258"/>
            <a:ext cx="4320480" cy="370229"/>
            <a:chOff x="7464152" y="1862258"/>
            <a:chExt cx="4320480" cy="370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F58868-70CE-406B-83D6-1E0A6BB39D26}"/>
                </a:ext>
              </a:extLst>
            </p:cNvPr>
            <p:cNvSpPr/>
            <p:nvPr/>
          </p:nvSpPr>
          <p:spPr>
            <a:xfrm>
              <a:off x="7464152" y="186225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HK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1A31BB-19C4-4EC6-8DE6-C7BD9F953DCD}"/>
                </a:ext>
              </a:extLst>
            </p:cNvPr>
            <p:cNvSpPr/>
            <p:nvPr/>
          </p:nvSpPr>
          <p:spPr>
            <a:xfrm>
              <a:off x="7680176" y="1862258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>
                  <a:solidFill>
                    <a:srgbClr val="0070C0"/>
                  </a:solidFill>
                  <a:sym typeface="Wingdings" panose="05000000000000000000" pitchFamily="2" charset="2"/>
                </a:rPr>
                <a:t>10000100</a:t>
              </a:r>
              <a:endParaRPr lang="en-HK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DA4E74-DFEF-4C07-AAD6-D59FD6B49691}"/>
                </a:ext>
              </a:extLst>
            </p:cNvPr>
            <p:cNvSpPr/>
            <p:nvPr/>
          </p:nvSpPr>
          <p:spPr>
            <a:xfrm>
              <a:off x="8908524" y="1863155"/>
              <a:ext cx="287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HK" dirty="0">
                  <a:solidFill>
                    <a:srgbClr val="00B050"/>
                  </a:solidFill>
                  <a:sym typeface="Wingdings" panose="05000000000000000000" pitchFamily="2" charset="2"/>
                </a:rPr>
                <a:t>10100000000000000000000</a:t>
              </a:r>
              <a:endParaRPr lang="en-HK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7533CFD-72F1-4C08-8824-AFAF94C2CBBC}"/>
              </a:ext>
            </a:extLst>
          </p:cNvPr>
          <p:cNvSpPr/>
          <p:nvPr/>
        </p:nvSpPr>
        <p:spPr>
          <a:xfrm>
            <a:off x="8045841" y="2383747"/>
            <a:ext cx="98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FF0000"/>
                </a:solidFill>
                <a:sym typeface="Wingdings" panose="05000000000000000000" pitchFamily="2" charset="2"/>
              </a:rPr>
              <a:t>negative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472EC-5D9E-486E-804F-E07C2885AFA9}"/>
              </a:ext>
            </a:extLst>
          </p:cNvPr>
          <p:cNvSpPr/>
          <p:nvPr/>
        </p:nvSpPr>
        <p:spPr>
          <a:xfrm>
            <a:off x="8045841" y="2753079"/>
            <a:ext cx="3832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70C0"/>
                </a:solidFill>
                <a:sym typeface="Wingdings" panose="05000000000000000000" pitchFamily="2" charset="2"/>
              </a:rPr>
              <a:t>Biased exponent  E = 132</a:t>
            </a:r>
          </a:p>
          <a:p>
            <a:r>
              <a:rPr lang="en-HK" dirty="0">
                <a:solidFill>
                  <a:srgbClr val="0070C0"/>
                </a:solidFill>
                <a:sym typeface="Wingdings" panose="05000000000000000000" pitchFamily="2" charset="2"/>
              </a:rPr>
              <a:t>Real exponent value E’ =  132 – 127 = 5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E3A3A-3DCF-413F-AFD1-07D712979D6F}"/>
              </a:ext>
            </a:extLst>
          </p:cNvPr>
          <p:cNvSpPr/>
          <p:nvPr/>
        </p:nvSpPr>
        <p:spPr>
          <a:xfrm>
            <a:off x="8051044" y="3399384"/>
            <a:ext cx="3661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rgbClr val="00B050"/>
                </a:solidFill>
                <a:sym typeface="Wingdings" panose="05000000000000000000" pitchFamily="2" charset="2"/>
              </a:rPr>
              <a:t>Significand = 1 + 0.101000... (binary)</a:t>
            </a:r>
          </a:p>
          <a:p>
            <a:r>
              <a:rPr lang="en-HK" dirty="0">
                <a:solidFill>
                  <a:srgbClr val="00B050"/>
                </a:solidFill>
                <a:sym typeface="Wingdings" panose="05000000000000000000" pitchFamily="2" charset="2"/>
              </a:rPr>
              <a:t>                     = 1 + 0. 625 (decimal)</a:t>
            </a:r>
            <a:endParaRPr lang="en-HK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30A2C-5A4A-4CF9-8E80-3F18C63247E9}"/>
              </a:ext>
            </a:extLst>
          </p:cNvPr>
          <p:cNvSpPr/>
          <p:nvPr/>
        </p:nvSpPr>
        <p:spPr>
          <a:xfrm>
            <a:off x="8066528" y="4161783"/>
            <a:ext cx="3039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ym typeface="Wingdings" panose="05000000000000000000" pitchFamily="2" charset="2"/>
              </a:rPr>
              <a:t>So the value of the number is </a:t>
            </a:r>
          </a:p>
          <a:p>
            <a:r>
              <a:rPr lang="en-HK" b="1" dirty="0">
                <a:sym typeface="Wingdings" panose="05000000000000000000" pitchFamily="2" charset="2"/>
              </a:rPr>
              <a:t>-1.625 </a:t>
            </a:r>
            <a:r>
              <a:rPr lang="en-HK" b="1" dirty="0"/>
              <a:t>× 2</a:t>
            </a:r>
            <a:r>
              <a:rPr lang="en-HK" b="1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00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AD2-6AE6-4433-8C2C-D1DE2B7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E65-9FD3-4E8F-9FE2-5DAE9879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Decimal, Binary, Octal, Hexadecimal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Conversion between different systems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Arithmetic</a:t>
            </a:r>
          </a:p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Signed Number Representation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Sign Magnitude Number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Two’s Complement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Floating-point Number</a:t>
            </a:r>
          </a:p>
          <a:p>
            <a:r>
              <a:rPr lang="en-US" b="1" dirty="0"/>
              <a:t>BCD, ASCII, Gray</a:t>
            </a:r>
            <a:endParaRPr lang="en-H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562-6FD0-41D7-89FE-F73706A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4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AD2-6AE6-4433-8C2C-D1DE2B78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0E65-9FD3-4E8F-9FE2-5DAE9879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b="1" dirty="0"/>
              <a:t>Decimal, Binary, Octal, Hexadecimal Systems</a:t>
            </a:r>
          </a:p>
          <a:p>
            <a:pPr lvl="1"/>
            <a:r>
              <a:rPr lang="en-HK" dirty="0"/>
              <a:t>Conversion between different systems</a:t>
            </a:r>
          </a:p>
          <a:p>
            <a:pPr lvl="1"/>
            <a:r>
              <a:rPr lang="en-HK" dirty="0"/>
              <a:t>Arithmetic</a:t>
            </a:r>
          </a:p>
          <a:p>
            <a:r>
              <a:rPr lang="en-HK" b="1" dirty="0">
                <a:solidFill>
                  <a:schemeClr val="bg1">
                    <a:lumMod val="75000"/>
                  </a:schemeClr>
                </a:solidFill>
              </a:rPr>
              <a:t>Signed Number Representation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Sign Magnitude Number</a:t>
            </a:r>
          </a:p>
          <a:p>
            <a:pPr lvl="1"/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Two’s Complement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Floating-point Number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BCD, ASCII, Gray</a:t>
            </a:r>
            <a:endParaRPr lang="en-HK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4562-6FD0-41D7-89FE-F73706A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082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9D2-C841-4523-A2E2-9F7BDAD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BCD: Binary-Coded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62EC-297D-4C4D-A27F-103743A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9A74-FC0E-4435-AA3B-0F4C6D10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4-bit binary form to encode ten numbers from 0 to 9</a:t>
            </a:r>
            <a:endParaRPr lang="en-HK" dirty="0"/>
          </a:p>
        </p:txBody>
      </p:sp>
      <p:pic>
        <p:nvPicPr>
          <p:cNvPr id="10" name="Picture 2" descr="Binary-Coded Decimal Timestamps | Digital Detective">
            <a:extLst>
              <a:ext uri="{FF2B5EF4-FFF2-40B4-BE49-F238E27FC236}">
                <a16:creationId xmlns:a16="http://schemas.microsoft.com/office/drawing/2014/main" id="{808B09E5-9BA2-41A7-BD15-9C45D07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4118308" cy="43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8D5BD6-24CC-4AB7-BF38-0240799F0525}"/>
              </a:ext>
            </a:extLst>
          </p:cNvPr>
          <p:cNvSpPr/>
          <p:nvPr/>
        </p:nvSpPr>
        <p:spPr>
          <a:xfrm>
            <a:off x="4511824" y="4747889"/>
            <a:ext cx="33843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7985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9D2-C841-4523-A2E2-9F7BDAD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BCD: Binary-Coded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62EC-297D-4C4D-A27F-103743A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9A74-FC0E-4435-AA3B-0F4C6D10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4-bit binary form to encode ten numbers from 0 to 9</a:t>
            </a:r>
            <a:endParaRPr lang="en-HK" dirty="0"/>
          </a:p>
        </p:txBody>
      </p:sp>
      <p:pic>
        <p:nvPicPr>
          <p:cNvPr id="10" name="Picture 2" descr="Binary-Coded Decimal Timestamps | Digital Detective">
            <a:extLst>
              <a:ext uri="{FF2B5EF4-FFF2-40B4-BE49-F238E27FC236}">
                <a16:creationId xmlns:a16="http://schemas.microsoft.com/office/drawing/2014/main" id="{808B09E5-9BA2-41A7-BD15-9C45D07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4118308" cy="43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8D5BD6-24CC-4AB7-BF38-0240799F0525}"/>
              </a:ext>
            </a:extLst>
          </p:cNvPr>
          <p:cNvSpPr/>
          <p:nvPr/>
        </p:nvSpPr>
        <p:spPr>
          <a:xfrm>
            <a:off x="4826374" y="4747889"/>
            <a:ext cx="3096344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864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9D2-C841-4523-A2E2-9F7BDAD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BCD: Binary-Coded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62EC-297D-4C4D-A27F-103743A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9A74-FC0E-4435-AA3B-0F4C6D10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4-bit binary form to encode ten numbers from 0 to 9</a:t>
            </a:r>
            <a:endParaRPr lang="en-HK" dirty="0"/>
          </a:p>
        </p:txBody>
      </p:sp>
      <p:pic>
        <p:nvPicPr>
          <p:cNvPr id="10" name="Picture 2" descr="Binary-Coded Decimal Timestamps | Digital Detective">
            <a:extLst>
              <a:ext uri="{FF2B5EF4-FFF2-40B4-BE49-F238E27FC236}">
                <a16:creationId xmlns:a16="http://schemas.microsoft.com/office/drawing/2014/main" id="{808B09E5-9BA2-41A7-BD15-9C45D07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4118308" cy="43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8D5BD6-24CC-4AB7-BF38-0240799F0525}"/>
              </a:ext>
            </a:extLst>
          </p:cNvPr>
          <p:cNvSpPr/>
          <p:nvPr/>
        </p:nvSpPr>
        <p:spPr>
          <a:xfrm>
            <a:off x="5951984" y="4747889"/>
            <a:ext cx="1970734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267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9D2-C841-4523-A2E2-9F7BDAD0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BCD: Binary-Coded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62EC-297D-4C4D-A27F-103743A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9A74-FC0E-4435-AA3B-0F4C6D10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r>
              <a:rPr lang="en-US" dirty="0"/>
              <a:t>4-bit binary form to encode ten numbers from 0 to 9</a:t>
            </a:r>
            <a:endParaRPr lang="en-HK" dirty="0"/>
          </a:p>
        </p:txBody>
      </p:sp>
      <p:pic>
        <p:nvPicPr>
          <p:cNvPr id="10" name="Picture 2" descr="Binary-Coded Decimal Timestamps | Digital Detective">
            <a:extLst>
              <a:ext uri="{FF2B5EF4-FFF2-40B4-BE49-F238E27FC236}">
                <a16:creationId xmlns:a16="http://schemas.microsoft.com/office/drawing/2014/main" id="{808B09E5-9BA2-41A7-BD15-9C45D07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4118308" cy="434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E7F6BD-5C5F-4D02-8E7A-ACBD1E2C6B86}"/>
              </a:ext>
            </a:extLst>
          </p:cNvPr>
          <p:cNvSpPr/>
          <p:nvPr/>
        </p:nvSpPr>
        <p:spPr>
          <a:xfrm>
            <a:off x="4367808" y="6237312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137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88B76-484F-47B8-8A12-2A12D65A1882}"/>
              </a:ext>
            </a:extLst>
          </p:cNvPr>
          <p:cNvSpPr/>
          <p:nvPr/>
        </p:nvSpPr>
        <p:spPr>
          <a:xfrm>
            <a:off x="4714201" y="6235763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10001001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0C13A-0E89-4057-991E-6A99C04BADE0}"/>
              </a:ext>
            </a:extLst>
          </p:cNvPr>
          <p:cNvSpPr/>
          <p:nvPr/>
        </p:nvSpPr>
        <p:spPr>
          <a:xfrm>
            <a:off x="5879976" y="6217567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0001 0011 0111</a:t>
            </a:r>
          </a:p>
        </p:txBody>
      </p:sp>
    </p:spTree>
    <p:extLst>
      <p:ext uri="{BB962C8B-B14F-4D97-AF65-F5344CB8AC3E}">
        <p14:creationId xmlns:p14="http://schemas.microsoft.com/office/powerpoint/2010/main" val="273889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370C-7077-42E0-949F-4581E8C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CB27-7A44-4C79-8F56-55FCE297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ASCII: American Standard Code for Information Interchange</a:t>
            </a:r>
          </a:p>
          <a:p>
            <a:r>
              <a:rPr lang="en-US" dirty="0"/>
              <a:t>ASCII encodes 128 specified characters into 7-bit integers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E9827-0A0F-4275-B920-957B7B6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E488C-134F-4ECE-A9E3-0CCA51F5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564904"/>
            <a:ext cx="6466014" cy="3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2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00C9-98A7-4B81-898F-3AD60E9F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36FC-70DE-4135-8852-D98C2E00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encoding of numbers so that adjacent numbers have a single digit differing by 1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1079D-E4C4-4920-B0A8-7C245355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8194" name="Picture 2" descr="格雷码(Gray Code)序列-因专注而卓越- 彭金华-51CTO博客">
            <a:extLst>
              <a:ext uri="{FF2B5EF4-FFF2-40B4-BE49-F238E27FC236}">
                <a16:creationId xmlns:a16="http://schemas.microsoft.com/office/drawing/2014/main" id="{4C0085D5-55D0-46F5-93A1-C30C5E05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3212976"/>
            <a:ext cx="21602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4376A-54E2-4DEB-B8AC-E5460D30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972" y="1985878"/>
            <a:ext cx="1463012" cy="45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1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E200-30AF-4D90-8EC0-2C1AB6E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Decimal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CE95-881A-42BD-9068-0700736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972.5 = 9×10</a:t>
            </a:r>
            <a:r>
              <a:rPr lang="en-HK" baseline="30000" dirty="0"/>
              <a:t>2</a:t>
            </a:r>
            <a:r>
              <a:rPr lang="en-HK" dirty="0"/>
              <a:t> + 7×10</a:t>
            </a:r>
            <a:r>
              <a:rPr lang="en-HK" baseline="30000" dirty="0"/>
              <a:t>1</a:t>
            </a:r>
            <a:r>
              <a:rPr lang="en-HK" dirty="0"/>
              <a:t> + 2×10</a:t>
            </a:r>
            <a:r>
              <a:rPr lang="en-HK" baseline="30000" dirty="0"/>
              <a:t>0</a:t>
            </a:r>
            <a:r>
              <a:rPr lang="en-HK" dirty="0"/>
              <a:t> + 5×10</a:t>
            </a:r>
            <a:r>
              <a:rPr lang="en-HK" baseline="30000" dirty="0"/>
              <a:t>-1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8A0F3-1E2C-47CA-8142-3217B1DE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D5F75-ED69-4509-893D-D21D298890EE}"/>
                  </a:ext>
                </a:extLst>
              </p:cNvPr>
              <p:cNvSpPr txBox="1"/>
              <p:nvPr/>
            </p:nvSpPr>
            <p:spPr>
              <a:xfrm>
                <a:off x="974300" y="3356992"/>
                <a:ext cx="6279155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HK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sz="2400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400" b="0" i="0" dirty="0" smtClean="0">
                          <a:latin typeface="Cambria Math" panose="02040503050406030204" pitchFamily="18" charset="0"/>
                        </a:rPr>
                        <m:t>(0, 1, 2, 3, 4, 5, 6, 7, 8, 9)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D5F75-ED69-4509-893D-D21D2988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0" y="3356992"/>
                <a:ext cx="6279155" cy="1037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6EC66-0409-4292-A879-4969E8B22526}"/>
                  </a:ext>
                </a:extLst>
              </p:cNvPr>
              <p:cNvSpPr txBox="1"/>
              <p:nvPr/>
            </p:nvSpPr>
            <p:spPr>
              <a:xfrm>
                <a:off x="1055440" y="2987660"/>
                <a:ext cx="5441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400" baseline="-25000" dirty="0"/>
                  <a:t>10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6EC66-0409-4292-A879-4969E8B2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987660"/>
                <a:ext cx="5441874" cy="369332"/>
              </a:xfrm>
              <a:prstGeom prst="rect">
                <a:avLst/>
              </a:prstGeom>
              <a:blipFill>
                <a:blip r:embed="rId4"/>
                <a:stretch>
                  <a:fillRect l="-1904" b="-475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2985ED5-4BBA-4714-A0C2-794969D28A6B}"/>
              </a:ext>
            </a:extLst>
          </p:cNvPr>
          <p:cNvSpPr/>
          <p:nvPr/>
        </p:nvSpPr>
        <p:spPr>
          <a:xfrm>
            <a:off x="6391462" y="2429979"/>
            <a:ext cx="798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radix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8572B-111B-4841-B383-BBB5A2766F1F}"/>
              </a:ext>
            </a:extLst>
          </p:cNvPr>
          <p:cNvCxnSpPr>
            <a:cxnSpLocks/>
          </p:cNvCxnSpPr>
          <p:nvPr/>
        </p:nvCxnSpPr>
        <p:spPr>
          <a:xfrm flipV="1">
            <a:off x="6391462" y="2817948"/>
            <a:ext cx="151678" cy="32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0FBEF-993A-4AF5-B80D-A9DDE0A1058D}"/>
                  </a:ext>
                </a:extLst>
              </p:cNvPr>
              <p:cNvSpPr txBox="1"/>
              <p:nvPr/>
            </p:nvSpPr>
            <p:spPr>
              <a:xfrm>
                <a:off x="958316" y="5301208"/>
                <a:ext cx="4703402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HK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HK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sz="2400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400" b="0" i="0" dirty="0" smtClean="0">
                          <a:latin typeface="Cambria Math" panose="02040503050406030204" pitchFamily="18" charset="0"/>
                        </a:rPr>
                        <m:t>(0, …, </m:t>
                      </m:r>
                      <m:r>
                        <a:rPr lang="en-HK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HK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HK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B0FBEF-993A-4AF5-B80D-A9DDE0A10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6" y="5301208"/>
                <a:ext cx="4703402" cy="1037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367-FABE-45C0-BF08-F74ED90583DA}"/>
                  </a:ext>
                </a:extLst>
              </p:cNvPr>
              <p:cNvSpPr txBox="1"/>
              <p:nvPr/>
            </p:nvSpPr>
            <p:spPr>
              <a:xfrm>
                <a:off x="1039456" y="4859868"/>
                <a:ext cx="5441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400" b="1" baseline="-25000" dirty="0">
                    <a:solidFill>
                      <a:srgbClr val="FF0000"/>
                    </a:solidFill>
                  </a:rPr>
                  <a:t>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367-FABE-45C0-BF08-F74ED90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56" y="4859868"/>
                <a:ext cx="5441874" cy="369332"/>
              </a:xfrm>
              <a:prstGeom prst="rect">
                <a:avLst/>
              </a:prstGeom>
              <a:blipFill>
                <a:blip r:embed="rId6"/>
                <a:stretch>
                  <a:fillRect l="-2018" b="-475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7DB80EA7-BF0B-4F03-AC4D-814683EB8589}"/>
              </a:ext>
            </a:extLst>
          </p:cNvPr>
          <p:cNvSpPr/>
          <p:nvPr/>
        </p:nvSpPr>
        <p:spPr>
          <a:xfrm>
            <a:off x="8328248" y="3651613"/>
            <a:ext cx="936104" cy="15121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1C072-4506-41E4-BC61-F6BC334594DA}"/>
              </a:ext>
            </a:extLst>
          </p:cNvPr>
          <p:cNvSpPr/>
          <p:nvPr/>
        </p:nvSpPr>
        <p:spPr>
          <a:xfrm>
            <a:off x="7667327" y="5218557"/>
            <a:ext cx="1771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Radix-R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E95BE-3ED2-4E4A-9A9E-6B97EAD23B5A}"/>
              </a:ext>
            </a:extLst>
          </p:cNvPr>
          <p:cNvSpPr/>
          <p:nvPr/>
        </p:nvSpPr>
        <p:spPr>
          <a:xfrm>
            <a:off x="9264352" y="4111075"/>
            <a:ext cx="113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generalize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E8FCC1-EE04-44F2-B825-36B564E65F76}"/>
              </a:ext>
            </a:extLst>
          </p:cNvPr>
          <p:cNvSpPr/>
          <p:nvPr/>
        </p:nvSpPr>
        <p:spPr>
          <a:xfrm>
            <a:off x="7618155" y="3251503"/>
            <a:ext cx="1891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>
                <a:solidFill>
                  <a:srgbClr val="FF0000"/>
                </a:solidFill>
              </a:rPr>
              <a:t>Radix-10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154F8A-0DA2-41DB-B4E3-48740DDF2610}"/>
              </a:ext>
            </a:extLst>
          </p:cNvPr>
          <p:cNvCxnSpPr>
            <a:cxnSpLocks/>
          </p:cNvCxnSpPr>
          <p:nvPr/>
        </p:nvCxnSpPr>
        <p:spPr>
          <a:xfrm flipV="1">
            <a:off x="3332485" y="2743035"/>
            <a:ext cx="3058977" cy="103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  <p:bldP spid="15" grpId="0" animBg="1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A8AB-4DF4-4F82-A810-32C04BA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Binary, Octal and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2AD0-6FC9-4C30-9FE1-406FA79F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Binary system (Radix-2)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Octal system (Radix-8)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Hexadecimal system (Radix-16)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47885-1B9B-4680-8C04-015BBC56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41C59-9201-4704-A46F-5FB34CD98698}"/>
                  </a:ext>
                </a:extLst>
              </p:cNvPr>
              <p:cNvSpPr txBox="1"/>
              <p:nvPr/>
            </p:nvSpPr>
            <p:spPr>
              <a:xfrm>
                <a:off x="6489312" y="1782107"/>
                <a:ext cx="3095719" cy="864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HK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HK" sz="20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sz="2000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(0, 1</m:t>
                      </m:r>
                      <m:r>
                        <a:rPr lang="en-HK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41C59-9201-4704-A46F-5FB34CD9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12" y="1782107"/>
                <a:ext cx="3095719" cy="86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5B4BF-0CD9-441F-8600-D2DDBFE408D4}"/>
                  </a:ext>
                </a:extLst>
              </p:cNvPr>
              <p:cNvSpPr txBox="1"/>
              <p:nvPr/>
            </p:nvSpPr>
            <p:spPr>
              <a:xfrm>
                <a:off x="6528048" y="1340767"/>
                <a:ext cx="436491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000" b="1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5B4BF-0CD9-441F-8600-D2DDBFE4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340767"/>
                <a:ext cx="4364913" cy="300660"/>
              </a:xfrm>
              <a:prstGeom prst="rect">
                <a:avLst/>
              </a:prstGeom>
              <a:blipFill>
                <a:blip r:embed="rId4"/>
                <a:stretch>
                  <a:fillRect l="-2095" r="-1397" b="-510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F340A55-3D59-455A-B729-B50EBF7C681A}"/>
              </a:ext>
            </a:extLst>
          </p:cNvPr>
          <p:cNvSpPr/>
          <p:nvPr/>
        </p:nvSpPr>
        <p:spPr>
          <a:xfrm>
            <a:off x="911424" y="3661241"/>
            <a:ext cx="28745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12.125 = (14.1)</a:t>
            </a:r>
            <a:r>
              <a:rPr lang="en-HK" sz="2000" baseline="-25000" dirty="0"/>
              <a:t>8</a:t>
            </a:r>
          </a:p>
          <a:p>
            <a:r>
              <a:rPr lang="en-HK" sz="2000" dirty="0"/>
              <a:t>12.125 = 1×8</a:t>
            </a:r>
            <a:r>
              <a:rPr lang="en-HK" sz="2000" baseline="30000" dirty="0"/>
              <a:t>1</a:t>
            </a:r>
            <a:r>
              <a:rPr lang="en-HK" sz="2000" dirty="0"/>
              <a:t>+4×8</a:t>
            </a:r>
            <a:r>
              <a:rPr lang="en-HK" sz="2000" baseline="30000" dirty="0"/>
              <a:t>0</a:t>
            </a:r>
            <a:r>
              <a:rPr lang="en-HK" sz="2000" dirty="0"/>
              <a:t>+1×8</a:t>
            </a:r>
            <a:r>
              <a:rPr lang="en-HK" sz="2000" baseline="30000" dirty="0"/>
              <a:t>-1</a:t>
            </a:r>
            <a:endParaRPr lang="en-HK" sz="2000" dirty="0"/>
          </a:p>
          <a:p>
            <a:endParaRPr lang="en-HK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E2477-B0AC-4B08-ABE0-E02ACBC379B3}"/>
              </a:ext>
            </a:extLst>
          </p:cNvPr>
          <p:cNvSpPr/>
          <p:nvPr/>
        </p:nvSpPr>
        <p:spPr>
          <a:xfrm>
            <a:off x="911424" y="1962040"/>
            <a:ext cx="5391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12.125 = (1100.001)</a:t>
            </a:r>
            <a:r>
              <a:rPr lang="en-HK" sz="2000" baseline="-25000" dirty="0"/>
              <a:t>2</a:t>
            </a:r>
          </a:p>
          <a:p>
            <a:r>
              <a:rPr lang="en-HK" sz="2000" dirty="0"/>
              <a:t>12.125 = 1×2</a:t>
            </a:r>
            <a:r>
              <a:rPr lang="en-HK" sz="2000" baseline="30000" dirty="0"/>
              <a:t>3</a:t>
            </a:r>
            <a:r>
              <a:rPr lang="en-HK" sz="2000" dirty="0"/>
              <a:t>+1×2</a:t>
            </a:r>
            <a:r>
              <a:rPr lang="en-HK" sz="2000" baseline="30000" dirty="0"/>
              <a:t>2</a:t>
            </a:r>
            <a:r>
              <a:rPr lang="en-HK" sz="2000" dirty="0"/>
              <a:t>+0×2</a:t>
            </a:r>
            <a:r>
              <a:rPr lang="en-HK" sz="2000" baseline="30000" dirty="0"/>
              <a:t>1</a:t>
            </a:r>
            <a:r>
              <a:rPr lang="en-HK" sz="2000" dirty="0"/>
              <a:t>+0×2</a:t>
            </a:r>
            <a:r>
              <a:rPr lang="en-HK" sz="2000" baseline="30000" dirty="0"/>
              <a:t>0</a:t>
            </a:r>
            <a:r>
              <a:rPr lang="en-HK" sz="2000" dirty="0"/>
              <a:t>+0×2</a:t>
            </a:r>
            <a:r>
              <a:rPr lang="en-HK" sz="2000" baseline="30000" dirty="0"/>
              <a:t>-1</a:t>
            </a:r>
            <a:r>
              <a:rPr lang="en-HK" sz="2000" dirty="0"/>
              <a:t>+0×2</a:t>
            </a:r>
            <a:r>
              <a:rPr lang="en-HK" sz="2000" baseline="30000" dirty="0"/>
              <a:t>-2</a:t>
            </a:r>
            <a:r>
              <a:rPr lang="en-HK" sz="2000" dirty="0"/>
              <a:t>+1×2</a:t>
            </a:r>
            <a:r>
              <a:rPr lang="en-HK" sz="2000" baseline="30000" dirty="0"/>
              <a:t>-3</a:t>
            </a:r>
            <a:endParaRPr lang="en-H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D4D9D-EEB1-4F9C-8939-A28817BEA5E0}"/>
                  </a:ext>
                </a:extLst>
              </p:cNvPr>
              <p:cNvSpPr txBox="1"/>
              <p:nvPr/>
            </p:nvSpPr>
            <p:spPr>
              <a:xfrm>
                <a:off x="6456040" y="3510300"/>
                <a:ext cx="3807517" cy="864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HK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HK" sz="20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sz="2000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(0, 1,…,7</m:t>
                      </m:r>
                      <m:r>
                        <a:rPr lang="en-HK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4D4D9D-EEB1-4F9C-8939-A28817BE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3510300"/>
                <a:ext cx="3807517" cy="864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AC0B4-ECF4-4039-8415-561F473B7EAA}"/>
                  </a:ext>
                </a:extLst>
              </p:cNvPr>
              <p:cNvSpPr txBox="1"/>
              <p:nvPr/>
            </p:nvSpPr>
            <p:spPr>
              <a:xfrm>
                <a:off x="6563088" y="3068960"/>
                <a:ext cx="4451475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000" b="1" baseline="-25000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AC0B4-ECF4-4039-8415-561F473B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88" y="3068960"/>
                <a:ext cx="4451475" cy="300660"/>
              </a:xfrm>
              <a:prstGeom prst="rect">
                <a:avLst/>
              </a:prstGeom>
              <a:blipFill>
                <a:blip r:embed="rId6"/>
                <a:stretch>
                  <a:fillRect l="-2055" b="-500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19273B-12FB-4E35-91D9-6875E1221B4F}"/>
                  </a:ext>
                </a:extLst>
              </p:cNvPr>
              <p:cNvSpPr txBox="1"/>
              <p:nvPr/>
            </p:nvSpPr>
            <p:spPr>
              <a:xfrm>
                <a:off x="6528048" y="5206093"/>
                <a:ext cx="5320879" cy="864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HK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HK" sz="20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HK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HK" sz="2000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(0, 1,…,9,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HK" sz="20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HK" sz="2000" b="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HK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19273B-12FB-4E35-91D9-6875E122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206093"/>
                <a:ext cx="5320879" cy="86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F1263-5434-4A0D-A6D1-90E92F25A27B}"/>
                  </a:ext>
                </a:extLst>
              </p:cNvPr>
              <p:cNvSpPr txBox="1"/>
              <p:nvPr/>
            </p:nvSpPr>
            <p:spPr>
              <a:xfrm>
                <a:off x="6596208" y="4764753"/>
                <a:ext cx="453803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HK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000" b="1" baseline="-25000" dirty="0">
                    <a:solidFill>
                      <a:srgbClr val="FF0000"/>
                    </a:solidFill>
                  </a:rPr>
                  <a:t>16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F1263-5434-4A0D-A6D1-90E92F25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08" y="4764753"/>
                <a:ext cx="4538037" cy="300660"/>
              </a:xfrm>
              <a:prstGeom prst="rect">
                <a:avLst/>
              </a:prstGeom>
              <a:blipFill>
                <a:blip r:embed="rId8"/>
                <a:stretch>
                  <a:fillRect l="-1882" t="-2041" b="-510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D6587E1-480D-4488-9329-84992652ED55}"/>
              </a:ext>
            </a:extLst>
          </p:cNvPr>
          <p:cNvSpPr/>
          <p:nvPr/>
        </p:nvSpPr>
        <p:spPr>
          <a:xfrm>
            <a:off x="911423" y="5301208"/>
            <a:ext cx="25378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12.125 = (C.2)</a:t>
            </a:r>
            <a:r>
              <a:rPr lang="en-HK" sz="2000" baseline="-25000" dirty="0"/>
              <a:t>16</a:t>
            </a:r>
          </a:p>
          <a:p>
            <a:r>
              <a:rPr lang="en-HK" sz="2000" dirty="0"/>
              <a:t>12.125 = C×16</a:t>
            </a:r>
            <a:r>
              <a:rPr lang="en-HK" sz="2000" baseline="30000" dirty="0"/>
              <a:t>0</a:t>
            </a:r>
            <a:r>
              <a:rPr lang="en-HK" sz="2000" dirty="0"/>
              <a:t>+2×16</a:t>
            </a:r>
            <a:r>
              <a:rPr lang="en-HK" sz="2000" baseline="30000" dirty="0"/>
              <a:t>-1</a:t>
            </a:r>
            <a:endParaRPr lang="en-HK" sz="2000" dirty="0"/>
          </a:p>
          <a:p>
            <a:endParaRPr lang="en-HK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0F142E-95AB-4A05-A1C7-E45CDD67B9DF}"/>
                  </a:ext>
                </a:extLst>
              </p:cNvPr>
              <p:cNvSpPr/>
              <p:nvPr/>
            </p:nvSpPr>
            <p:spPr>
              <a:xfrm>
                <a:off x="10151308" y="5254407"/>
                <a:ext cx="1722908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HK" sz="13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HK" sz="13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0F142E-95AB-4A05-A1C7-E45CDD67B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308" y="5254407"/>
                <a:ext cx="1722908" cy="292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4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EDDF-C26A-4A6F-B446-994CE23E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Binary </a:t>
            </a:r>
            <a:r>
              <a:rPr lang="en-HK" dirty="0">
                <a:sym typeface="Wingdings" panose="05000000000000000000" pitchFamily="2" charset="2"/>
              </a:rPr>
              <a:t></a:t>
            </a:r>
            <a:r>
              <a:rPr lang="en-US" altLang="zh-CN" dirty="0">
                <a:sym typeface="Wingdings" panose="05000000000000000000" pitchFamily="2" charset="2"/>
              </a:rPr>
              <a:t> Octal </a:t>
            </a:r>
            <a:r>
              <a:rPr lang="en-HK" dirty="0">
                <a:sym typeface="Wingdings" panose="05000000000000000000" pitchFamily="2" charset="2"/>
              </a:rPr>
              <a:t> </a:t>
            </a:r>
            <a:r>
              <a:rPr lang="en-US" altLang="zh-CN" dirty="0">
                <a:sym typeface="Wingdings" panose="05000000000000000000" pitchFamily="2" charset="2"/>
              </a:rPr>
              <a:t>Hexadecimal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5569-7949-4054-A55F-5A213E7A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EA35-F72E-453E-B33F-94BA237D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80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EDDF-C26A-4A6F-B446-994CE23E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Binary </a:t>
            </a:r>
            <a:r>
              <a:rPr lang="en-HK" dirty="0">
                <a:sym typeface="Wingdings" panose="05000000000000000000" pitchFamily="2" charset="2"/>
              </a:rPr>
              <a:t></a:t>
            </a:r>
            <a:r>
              <a:rPr lang="en-US" altLang="zh-CN" dirty="0">
                <a:sym typeface="Wingdings" panose="05000000000000000000" pitchFamily="2" charset="2"/>
              </a:rPr>
              <a:t> Octal </a:t>
            </a:r>
            <a:r>
              <a:rPr lang="en-HK" dirty="0">
                <a:sym typeface="Wingdings" panose="05000000000000000000" pitchFamily="2" charset="2"/>
              </a:rPr>
              <a:t> </a:t>
            </a:r>
            <a:r>
              <a:rPr lang="en-US" altLang="zh-CN" dirty="0">
                <a:sym typeface="Wingdings" panose="05000000000000000000" pitchFamily="2" charset="2"/>
              </a:rPr>
              <a:t>Hexadecimal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5569-7949-4054-A55F-5A213E7A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EA35-F72E-453E-B33F-94BA237D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CBCCE-C2CF-4AD7-A25D-DB48443EA018}"/>
              </a:ext>
            </a:extLst>
          </p:cNvPr>
          <p:cNvSpPr/>
          <p:nvPr/>
        </p:nvSpPr>
        <p:spPr>
          <a:xfrm>
            <a:off x="2135560" y="3243028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/>
              <a:t>10110011101.1011001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8B3DE-9C3E-4C59-BF46-4C360A7EF5CA}"/>
              </a:ext>
            </a:extLst>
          </p:cNvPr>
          <p:cNvSpPr/>
          <p:nvPr/>
        </p:nvSpPr>
        <p:spPr>
          <a:xfrm>
            <a:off x="975080" y="2477653"/>
            <a:ext cx="72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Octal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7EB8C-3BF3-4A11-AB93-0E27C0121AAB}"/>
              </a:ext>
            </a:extLst>
          </p:cNvPr>
          <p:cNvSpPr/>
          <p:nvPr/>
        </p:nvSpPr>
        <p:spPr>
          <a:xfrm>
            <a:off x="6558146" y="2395772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Hexadecimal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E750F-437F-477E-AEF6-93E68A82590B}"/>
              </a:ext>
            </a:extLst>
          </p:cNvPr>
          <p:cNvSpPr/>
          <p:nvPr/>
        </p:nvSpPr>
        <p:spPr>
          <a:xfrm>
            <a:off x="7968208" y="2323765"/>
            <a:ext cx="3448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/>
              <a:t>   5     9      D   .    B     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68C24-8F1A-4F78-95E0-C424B08D8041}"/>
              </a:ext>
            </a:extLst>
          </p:cNvPr>
          <p:cNvSpPr/>
          <p:nvPr/>
        </p:nvSpPr>
        <p:spPr>
          <a:xfrm>
            <a:off x="919808" y="3315036"/>
            <a:ext cx="78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Binary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6ADA15-48B9-4F7F-9754-A111A701BB17}"/>
              </a:ext>
            </a:extLst>
          </p:cNvPr>
          <p:cNvSpPr/>
          <p:nvPr/>
        </p:nvSpPr>
        <p:spPr>
          <a:xfrm>
            <a:off x="2185090" y="2386190"/>
            <a:ext cx="3680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/>
              <a:t>2    6    3     5  .  5     4    4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DE6888-F4EF-4AA7-BCC5-6B4DDE50CD58}"/>
              </a:ext>
            </a:extLst>
          </p:cNvPr>
          <p:cNvSpPr/>
          <p:nvPr/>
        </p:nvSpPr>
        <p:spPr>
          <a:xfrm>
            <a:off x="7945348" y="3269584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/>
              <a:t>10110011101.1011001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ED1518-24BF-4693-A891-DA14E5D59F91}"/>
              </a:ext>
            </a:extLst>
          </p:cNvPr>
          <p:cNvSpPr/>
          <p:nvPr/>
        </p:nvSpPr>
        <p:spPr>
          <a:xfrm>
            <a:off x="7187673" y="3315036"/>
            <a:ext cx="78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Binary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BF80E3-2FCB-443B-A009-5A8396B08BF9}"/>
              </a:ext>
            </a:extLst>
          </p:cNvPr>
          <p:cNvSpPr/>
          <p:nvPr/>
        </p:nvSpPr>
        <p:spPr>
          <a:xfrm>
            <a:off x="5480181" y="324200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>
                <a:solidFill>
                  <a:schemeClr val="bg1">
                    <a:lumMod val="65000"/>
                  </a:schemeClr>
                </a:solidFill>
              </a:rPr>
              <a:t>00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7DFFD6-778E-44CD-9D19-939E4A88B099}"/>
              </a:ext>
            </a:extLst>
          </p:cNvPr>
          <p:cNvGrpSpPr/>
          <p:nvPr/>
        </p:nvGrpSpPr>
        <p:grpSpPr>
          <a:xfrm>
            <a:off x="2609136" y="2312716"/>
            <a:ext cx="2782024" cy="2004412"/>
            <a:chOff x="2609136" y="2312716"/>
            <a:chExt cx="2782024" cy="200441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6FA149-8CBB-4E2C-82F4-7DB9B5B16E5E}"/>
                </a:ext>
              </a:extLst>
            </p:cNvPr>
            <p:cNvCxnSpPr/>
            <p:nvPr/>
          </p:nvCxnSpPr>
          <p:spPr>
            <a:xfrm>
              <a:off x="4871864" y="2342928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1B11E0-00E5-41FF-8021-03201C50D9D2}"/>
                </a:ext>
              </a:extLst>
            </p:cNvPr>
            <p:cNvCxnSpPr/>
            <p:nvPr/>
          </p:nvCxnSpPr>
          <p:spPr>
            <a:xfrm>
              <a:off x="5391160" y="2312716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983DBA-CF10-45BA-9613-542117D22EA5}"/>
                </a:ext>
              </a:extLst>
            </p:cNvPr>
            <p:cNvCxnSpPr/>
            <p:nvPr/>
          </p:nvCxnSpPr>
          <p:spPr>
            <a:xfrm>
              <a:off x="3128432" y="2363330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C1FC62-DCAA-4853-9965-1E0E1D72CAE0}"/>
                </a:ext>
              </a:extLst>
            </p:cNvPr>
            <p:cNvCxnSpPr/>
            <p:nvPr/>
          </p:nvCxnSpPr>
          <p:spPr>
            <a:xfrm>
              <a:off x="3662968" y="2355978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F58102-0F4E-422D-815D-9FC4ED7F2EDE}"/>
                </a:ext>
              </a:extLst>
            </p:cNvPr>
            <p:cNvCxnSpPr/>
            <p:nvPr/>
          </p:nvCxnSpPr>
          <p:spPr>
            <a:xfrm>
              <a:off x="2609136" y="2372912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F864E-7CB2-409A-BF2B-26B37E1F5CED}"/>
                </a:ext>
              </a:extLst>
            </p:cNvPr>
            <p:cNvCxnSpPr/>
            <p:nvPr/>
          </p:nvCxnSpPr>
          <p:spPr>
            <a:xfrm>
              <a:off x="4257700" y="2348880"/>
              <a:ext cx="0" cy="19442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A42E0-1B58-4FC4-95F4-3C3848F3A023}"/>
              </a:ext>
            </a:extLst>
          </p:cNvPr>
          <p:cNvSpPr/>
          <p:nvPr/>
        </p:nvSpPr>
        <p:spPr>
          <a:xfrm>
            <a:off x="1968936" y="325601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E58F87-2478-4049-A222-AAF8E77B27DA}"/>
              </a:ext>
            </a:extLst>
          </p:cNvPr>
          <p:cNvCxnSpPr/>
          <p:nvPr/>
        </p:nvCxnSpPr>
        <p:spPr>
          <a:xfrm>
            <a:off x="10056440" y="2276872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7C2D53-6988-4F29-ADE6-F3999F55E8BF}"/>
              </a:ext>
            </a:extLst>
          </p:cNvPr>
          <p:cNvCxnSpPr/>
          <p:nvPr/>
        </p:nvCxnSpPr>
        <p:spPr>
          <a:xfrm>
            <a:off x="10818048" y="2276872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4DD4C4-0B91-4974-A87B-05127AA11B02}"/>
              </a:ext>
            </a:extLst>
          </p:cNvPr>
          <p:cNvCxnSpPr/>
          <p:nvPr/>
        </p:nvCxnSpPr>
        <p:spPr>
          <a:xfrm>
            <a:off x="9298260" y="2276872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049F7C-79F7-4AB4-91C8-CA98960D6386}"/>
              </a:ext>
            </a:extLst>
          </p:cNvPr>
          <p:cNvCxnSpPr/>
          <p:nvPr/>
        </p:nvCxnSpPr>
        <p:spPr>
          <a:xfrm>
            <a:off x="8616280" y="2276872"/>
            <a:ext cx="0" cy="1944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05227EE-3D28-4C06-84D3-4BAB20163AF0}"/>
              </a:ext>
            </a:extLst>
          </p:cNvPr>
          <p:cNvSpPr/>
          <p:nvPr/>
        </p:nvSpPr>
        <p:spPr>
          <a:xfrm>
            <a:off x="7773457" y="32794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68CE33-9D29-4F9D-BB4E-87F7DB7DA786}"/>
              </a:ext>
            </a:extLst>
          </p:cNvPr>
          <p:cNvSpPr/>
          <p:nvPr/>
        </p:nvSpPr>
        <p:spPr>
          <a:xfrm>
            <a:off x="11274742" y="32718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8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90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14" grpId="0"/>
      <p:bldP spid="40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DB9D-CCA9-46D7-B425-0BDFD14C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Conversion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3549-448B-43CC-B55D-346DE309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HK" dirty="0"/>
              <a:t>(10101)</a:t>
            </a:r>
            <a:r>
              <a:rPr lang="en-HK" baseline="-25000" dirty="0"/>
              <a:t>2</a:t>
            </a:r>
            <a:r>
              <a:rPr lang="en-HK" dirty="0"/>
              <a:t> = (1×2</a:t>
            </a:r>
            <a:r>
              <a:rPr lang="en-HK" baseline="30000" dirty="0"/>
              <a:t>4</a:t>
            </a:r>
            <a:r>
              <a:rPr lang="en-HK" dirty="0"/>
              <a:t>+ 0×2</a:t>
            </a:r>
            <a:r>
              <a:rPr lang="en-HK" baseline="30000" dirty="0"/>
              <a:t>3</a:t>
            </a:r>
            <a:r>
              <a:rPr lang="en-HK" dirty="0"/>
              <a:t>+1×2</a:t>
            </a:r>
            <a:r>
              <a:rPr lang="en-HK" baseline="30000" dirty="0"/>
              <a:t>2</a:t>
            </a:r>
            <a:r>
              <a:rPr lang="en-HK" dirty="0"/>
              <a:t>+ 0×2</a:t>
            </a:r>
            <a:r>
              <a:rPr lang="en-HK" baseline="30000" dirty="0"/>
              <a:t>1</a:t>
            </a:r>
            <a:r>
              <a:rPr lang="en-HK" dirty="0"/>
              <a:t>+1×2</a:t>
            </a:r>
            <a:r>
              <a:rPr lang="en-HK" baseline="30000" dirty="0"/>
              <a:t>0</a:t>
            </a:r>
            <a:r>
              <a:rPr lang="en-HK" dirty="0"/>
              <a:t>)</a:t>
            </a:r>
            <a:r>
              <a:rPr lang="en-HK" baseline="-25000" dirty="0"/>
              <a:t>10 </a:t>
            </a:r>
            <a:r>
              <a:rPr lang="en-HK" dirty="0"/>
              <a:t>= (21)</a:t>
            </a:r>
            <a:r>
              <a:rPr lang="en-HK" baseline="-25000" dirty="0"/>
              <a:t>10 </a:t>
            </a:r>
          </a:p>
          <a:p>
            <a:pPr lvl="1"/>
            <a:r>
              <a:rPr lang="en-HK" dirty="0"/>
              <a:t>(1276)</a:t>
            </a:r>
            <a:r>
              <a:rPr lang="en-HK" baseline="-25000" dirty="0"/>
              <a:t>8</a:t>
            </a:r>
            <a:r>
              <a:rPr lang="en-HK" dirty="0"/>
              <a:t> = (1×8</a:t>
            </a:r>
            <a:r>
              <a:rPr lang="en-HK" baseline="30000" dirty="0"/>
              <a:t>3</a:t>
            </a:r>
            <a:r>
              <a:rPr lang="en-HK" dirty="0"/>
              <a:t>+2×8</a:t>
            </a:r>
            <a:r>
              <a:rPr lang="en-HK" baseline="30000" dirty="0"/>
              <a:t>2</a:t>
            </a:r>
            <a:r>
              <a:rPr lang="en-HK" dirty="0"/>
              <a:t>+7×8</a:t>
            </a:r>
            <a:r>
              <a:rPr lang="en-HK" baseline="30000" dirty="0"/>
              <a:t>1</a:t>
            </a:r>
            <a:r>
              <a:rPr lang="en-HK" dirty="0"/>
              <a:t>+6×8</a:t>
            </a:r>
            <a:r>
              <a:rPr lang="en-HK" baseline="30000" dirty="0"/>
              <a:t>0</a:t>
            </a:r>
            <a:r>
              <a:rPr lang="en-HK" dirty="0"/>
              <a:t>)</a:t>
            </a:r>
            <a:r>
              <a:rPr lang="en-HK" baseline="-25000" dirty="0"/>
              <a:t>10 </a:t>
            </a:r>
            <a:r>
              <a:rPr lang="en-HK" dirty="0"/>
              <a:t>= (702)</a:t>
            </a:r>
            <a:r>
              <a:rPr lang="en-HK" baseline="-25000" dirty="0"/>
              <a:t>10 </a:t>
            </a:r>
          </a:p>
          <a:p>
            <a:pPr lvl="1"/>
            <a:r>
              <a:rPr lang="en-HK" dirty="0"/>
              <a:t>(9DF8)</a:t>
            </a:r>
            <a:r>
              <a:rPr lang="en-HK" baseline="-25000" dirty="0"/>
              <a:t>16</a:t>
            </a:r>
            <a:r>
              <a:rPr lang="en-HK" dirty="0"/>
              <a:t> = (9×16</a:t>
            </a:r>
            <a:r>
              <a:rPr lang="en-HK" baseline="30000" dirty="0"/>
              <a:t>3</a:t>
            </a:r>
            <a:r>
              <a:rPr lang="en-HK" dirty="0"/>
              <a:t>+D×16</a:t>
            </a:r>
            <a:r>
              <a:rPr lang="en-HK" baseline="30000" dirty="0"/>
              <a:t>2</a:t>
            </a:r>
            <a:r>
              <a:rPr lang="en-HK" dirty="0"/>
              <a:t>+F×16</a:t>
            </a:r>
            <a:r>
              <a:rPr lang="en-HK" baseline="30000" dirty="0"/>
              <a:t>1</a:t>
            </a:r>
            <a:r>
              <a:rPr lang="en-HK" dirty="0"/>
              <a:t>+8×16</a:t>
            </a:r>
            <a:r>
              <a:rPr lang="en-HK" baseline="30000" dirty="0"/>
              <a:t>0</a:t>
            </a:r>
            <a:r>
              <a:rPr lang="en-HK" dirty="0"/>
              <a:t>)</a:t>
            </a:r>
            <a:r>
              <a:rPr lang="en-HK" baseline="-25000" dirty="0"/>
              <a:t>10 </a:t>
            </a:r>
            <a:r>
              <a:rPr lang="en-HK" dirty="0"/>
              <a:t>= (40440)</a:t>
            </a:r>
            <a:r>
              <a:rPr lang="en-HK" baseline="-25000" dirty="0"/>
              <a:t>10 </a:t>
            </a:r>
          </a:p>
          <a:p>
            <a:pPr lvl="1"/>
            <a:endParaRPr lang="en-HK" baseline="-25000" dirty="0"/>
          </a:p>
          <a:p>
            <a:pPr lvl="1"/>
            <a:r>
              <a:rPr lang="en-HK" dirty="0"/>
              <a:t>(101.11)</a:t>
            </a:r>
            <a:r>
              <a:rPr lang="en-HK" baseline="-25000" dirty="0"/>
              <a:t>2</a:t>
            </a:r>
            <a:r>
              <a:rPr lang="en-HK" dirty="0"/>
              <a:t> = (1×2</a:t>
            </a:r>
            <a:r>
              <a:rPr lang="en-HK" baseline="30000" dirty="0"/>
              <a:t>2</a:t>
            </a:r>
            <a:r>
              <a:rPr lang="en-HK" dirty="0"/>
              <a:t>+1×2</a:t>
            </a:r>
            <a:r>
              <a:rPr lang="en-HK" baseline="30000" dirty="0"/>
              <a:t>0</a:t>
            </a:r>
            <a:r>
              <a:rPr lang="en-HK" dirty="0"/>
              <a:t>+1×2</a:t>
            </a:r>
            <a:r>
              <a:rPr lang="en-HK" baseline="30000" dirty="0"/>
              <a:t>-1</a:t>
            </a:r>
            <a:r>
              <a:rPr lang="en-HK" dirty="0"/>
              <a:t>+1×2</a:t>
            </a:r>
            <a:r>
              <a:rPr lang="en-HK" baseline="30000" dirty="0"/>
              <a:t>-2</a:t>
            </a:r>
            <a:r>
              <a:rPr lang="en-HK" dirty="0"/>
              <a:t>)</a:t>
            </a:r>
            <a:r>
              <a:rPr lang="en-HK" baseline="-25000" dirty="0"/>
              <a:t>10 </a:t>
            </a:r>
            <a:r>
              <a:rPr lang="en-HK" dirty="0"/>
              <a:t>= (4+1+0.5+0.25)</a:t>
            </a:r>
            <a:r>
              <a:rPr lang="en-HK" baseline="-25000" dirty="0"/>
              <a:t>10 </a:t>
            </a:r>
            <a:r>
              <a:rPr lang="en-HK" dirty="0"/>
              <a:t>=(5.75)</a:t>
            </a:r>
            <a:r>
              <a:rPr lang="en-HK" baseline="-25000" dirty="0"/>
              <a:t>10 </a:t>
            </a:r>
          </a:p>
          <a:p>
            <a:pPr lvl="1"/>
            <a:r>
              <a:rPr lang="en-HK" dirty="0"/>
              <a:t>(8A.E2)</a:t>
            </a:r>
            <a:r>
              <a:rPr lang="en-HK" baseline="-25000" dirty="0"/>
              <a:t>16</a:t>
            </a:r>
            <a:r>
              <a:rPr lang="en-HK" dirty="0"/>
              <a:t> = (8×16</a:t>
            </a:r>
            <a:r>
              <a:rPr lang="en-HK" baseline="30000" dirty="0"/>
              <a:t>1</a:t>
            </a:r>
            <a:r>
              <a:rPr lang="en-HK" dirty="0"/>
              <a:t>+A×16</a:t>
            </a:r>
            <a:r>
              <a:rPr lang="en-HK" baseline="30000" dirty="0"/>
              <a:t>0</a:t>
            </a:r>
            <a:r>
              <a:rPr lang="en-HK" dirty="0"/>
              <a:t>+E×16</a:t>
            </a:r>
            <a:r>
              <a:rPr lang="en-HK" baseline="30000" dirty="0"/>
              <a:t>-1</a:t>
            </a:r>
            <a:r>
              <a:rPr lang="en-HK" dirty="0"/>
              <a:t>+8×16</a:t>
            </a:r>
            <a:r>
              <a:rPr lang="en-HK" baseline="30000" dirty="0"/>
              <a:t>-2</a:t>
            </a:r>
            <a:r>
              <a:rPr lang="en-HK" dirty="0"/>
              <a:t>)</a:t>
            </a:r>
            <a:r>
              <a:rPr lang="en-HK" baseline="-25000" dirty="0"/>
              <a:t>10 </a:t>
            </a:r>
          </a:p>
          <a:p>
            <a:pPr marL="457200" lvl="1" indent="0">
              <a:buNone/>
            </a:pPr>
            <a:r>
              <a:rPr lang="en-HK" baseline="-25000" dirty="0"/>
              <a:t>		      </a:t>
            </a:r>
            <a:r>
              <a:rPr lang="en-HK" dirty="0"/>
              <a:t>= (128 + 10 + 14/16 + 8/256)</a:t>
            </a:r>
            <a:r>
              <a:rPr lang="en-HK" baseline="-25000" dirty="0"/>
              <a:t>10</a:t>
            </a:r>
          </a:p>
          <a:p>
            <a:pPr marL="457200" lvl="1" indent="0">
              <a:buNone/>
            </a:pPr>
            <a:r>
              <a:rPr lang="en-HK" baseline="-25000" dirty="0"/>
              <a:t>		      </a:t>
            </a:r>
            <a:r>
              <a:rPr lang="en-HK" dirty="0"/>
              <a:t>= (138.90625)</a:t>
            </a:r>
            <a:r>
              <a:rPr lang="en-HK" baseline="-25000" dirty="0"/>
              <a:t>10</a:t>
            </a:r>
          </a:p>
          <a:p>
            <a:pPr lvl="1"/>
            <a:endParaRPr lang="en-HK" baseline="-25000" dirty="0"/>
          </a:p>
          <a:p>
            <a:pPr lvl="1"/>
            <a:endParaRPr lang="en-HK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4BB9-C0FC-4BC1-8362-6FA5AAE4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96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74AB-84D5-414A-9E25-46506FC6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Conversion from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CA28-9FC4-4F85-8521-FD323EF6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 integers: Radix divide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DBA4-56E4-4FF8-B17F-7D43337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593FF-7D9C-4001-A825-9DC56EBA94FD}"/>
              </a:ext>
            </a:extLst>
          </p:cNvPr>
          <p:cNvSpPr/>
          <p:nvPr/>
        </p:nvSpPr>
        <p:spPr>
          <a:xfrm>
            <a:off x="844368" y="2433692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(12)</a:t>
            </a:r>
            <a:r>
              <a:rPr lang="en-HK" sz="2000" baseline="-25000" dirty="0"/>
              <a:t>10</a:t>
            </a:r>
            <a:r>
              <a:rPr lang="en-HK" sz="2000" dirty="0"/>
              <a:t> = ( ? )</a:t>
            </a:r>
            <a:r>
              <a:rPr lang="en-HK" sz="2000" baseline="-250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EB055-E2D0-40A1-B9C1-8C1D2D523EBB}"/>
              </a:ext>
            </a:extLst>
          </p:cNvPr>
          <p:cNvSpPr/>
          <p:nvPr/>
        </p:nvSpPr>
        <p:spPr>
          <a:xfrm>
            <a:off x="8303783" y="2587728"/>
            <a:ext cx="1896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(12)</a:t>
            </a:r>
            <a:r>
              <a:rPr lang="en-HK" sz="2000" baseline="-25000" dirty="0"/>
              <a:t>10</a:t>
            </a:r>
            <a:r>
              <a:rPr lang="en-HK" sz="2000" dirty="0"/>
              <a:t> = ( 1100 )</a:t>
            </a:r>
            <a:r>
              <a:rPr lang="en-HK" sz="2000" baseline="-250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3BE0E-0E91-46F9-8AF0-0D20F8D50F0B}"/>
              </a:ext>
            </a:extLst>
          </p:cNvPr>
          <p:cNvSpPr/>
          <p:nvPr/>
        </p:nvSpPr>
        <p:spPr>
          <a:xfrm>
            <a:off x="853986" y="4173372"/>
            <a:ext cx="1822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(1582)</a:t>
            </a:r>
            <a:r>
              <a:rPr lang="en-HK" sz="2000" baseline="-25000" dirty="0"/>
              <a:t>10 </a:t>
            </a:r>
            <a:r>
              <a:rPr lang="en-HK" sz="2000" dirty="0"/>
              <a:t>= ( ? )</a:t>
            </a:r>
            <a:r>
              <a:rPr lang="en-HK" sz="2000" baseline="-25000" dirty="0"/>
              <a:t>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6F304A-8CB9-4A7C-8743-0AB58F847CC3}"/>
              </a:ext>
            </a:extLst>
          </p:cNvPr>
          <p:cNvSpPr/>
          <p:nvPr/>
        </p:nvSpPr>
        <p:spPr>
          <a:xfrm>
            <a:off x="8303783" y="4140286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(1582)</a:t>
            </a:r>
            <a:r>
              <a:rPr lang="en-HK" sz="2000" baseline="-25000" dirty="0"/>
              <a:t>10 </a:t>
            </a:r>
            <a:r>
              <a:rPr lang="en-HK" sz="2000" dirty="0"/>
              <a:t>= ( 62E )</a:t>
            </a:r>
            <a:r>
              <a:rPr lang="en-HK" sz="2000" baseline="-25000" dirty="0"/>
              <a:t>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AE5FD-D61F-46A3-BD5E-D4767136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204864"/>
            <a:ext cx="1357792" cy="9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E0A78-B583-4B18-8F73-621098EF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2214130"/>
            <a:ext cx="870977" cy="945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F958C-3B2B-4C94-B771-0CDD92D1B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44" y="2204864"/>
            <a:ext cx="884480" cy="93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610C1C-5559-4A60-9500-9A9C9B4AB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003" y="2204864"/>
            <a:ext cx="877525" cy="93610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1CAE1-F934-4D5E-BC59-F0574F94362B}"/>
              </a:ext>
            </a:extLst>
          </p:cNvPr>
          <p:cNvCxnSpPr>
            <a:cxnSpLocks/>
          </p:cNvCxnSpPr>
          <p:nvPr/>
        </p:nvCxnSpPr>
        <p:spPr>
          <a:xfrm>
            <a:off x="3716266" y="2314080"/>
            <a:ext cx="833549" cy="2508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7509B2-B7B7-412B-9E0F-E81D8E6B1362}"/>
              </a:ext>
            </a:extLst>
          </p:cNvPr>
          <p:cNvCxnSpPr>
            <a:cxnSpLocks/>
          </p:cNvCxnSpPr>
          <p:nvPr/>
        </p:nvCxnSpPr>
        <p:spPr>
          <a:xfrm>
            <a:off x="4798994" y="2314080"/>
            <a:ext cx="972754" cy="239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085DC-7777-4423-A90B-14219CC475AC}"/>
              </a:ext>
            </a:extLst>
          </p:cNvPr>
          <p:cNvCxnSpPr>
            <a:cxnSpLocks/>
          </p:cNvCxnSpPr>
          <p:nvPr/>
        </p:nvCxnSpPr>
        <p:spPr>
          <a:xfrm>
            <a:off x="5952238" y="2314080"/>
            <a:ext cx="972754" cy="239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674da8-9718-4e16-aebc-f0da23de946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6" ma:contentTypeDescription="Create a new document." ma:contentTypeScope="" ma:versionID="82656cd9aaaa6c1c640172a3fe90d3a2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8109113cde4ab35475d770b38815e93a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BD3FA-497B-4EB4-B409-BB906D151E91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b5674da8-9718-4e16-aebc-f0da23de9464"/>
    <ds:schemaRef ds:uri="http://schemas.microsoft.com/office/infopath/2007/PartnerControls"/>
    <ds:schemaRef ds:uri="http://purl.org/dc/dcmitype/"/>
    <ds:schemaRef ds:uri="7204a842-0bf8-462c-9254-9ca5808d63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7681B3-0264-4035-B784-5C6526087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35284</TotalTime>
  <Words>1841</Words>
  <Application>Microsoft Office PowerPoint</Application>
  <PresentationFormat>Widescreen</PresentationFormat>
  <Paragraphs>543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新細明體</vt:lpstr>
      <vt:lpstr>宋体</vt:lpstr>
      <vt:lpstr>宋体</vt:lpstr>
      <vt:lpstr>Arial</vt:lpstr>
      <vt:lpstr>Calibri</vt:lpstr>
      <vt:lpstr>Cambria Math</vt:lpstr>
      <vt:lpstr>Courier New</vt:lpstr>
      <vt:lpstr>Symbol</vt:lpstr>
      <vt:lpstr>Tahoma</vt:lpstr>
      <vt:lpstr>Wingdings</vt:lpstr>
      <vt:lpstr>Office Theme</vt:lpstr>
      <vt:lpstr>CS2115 Computer Organization 2023/2024 Sem A</vt:lpstr>
      <vt:lpstr>Outline</vt:lpstr>
      <vt:lpstr>Outline</vt:lpstr>
      <vt:lpstr>Decimal System</vt:lpstr>
      <vt:lpstr>Binary, Octal and Hexadecimal</vt:lpstr>
      <vt:lpstr>Binary  Octal  Hexadecimal</vt:lpstr>
      <vt:lpstr>Binary  Octal  Hexadecimal</vt:lpstr>
      <vt:lpstr>Conversion to Decimal</vt:lpstr>
      <vt:lpstr>Conversion from Decimal</vt:lpstr>
      <vt:lpstr>Conversion from Decimal</vt:lpstr>
      <vt:lpstr>Arithmetic</vt:lpstr>
      <vt:lpstr>Arithmetic</vt:lpstr>
      <vt:lpstr>Outline</vt:lpstr>
      <vt:lpstr>Sign Magnitude Numbers</vt:lpstr>
      <vt:lpstr>2’s Complement</vt:lpstr>
      <vt:lpstr>2’s Complement</vt:lpstr>
      <vt:lpstr>Sign Bit</vt:lpstr>
      <vt:lpstr>2’s Complement Process</vt:lpstr>
      <vt:lpstr>2’s Complement Process </vt:lpstr>
      <vt:lpstr>2’s Complement Arithmetic</vt:lpstr>
      <vt:lpstr>POS + POS → POS Answer</vt:lpstr>
      <vt:lpstr>POS + NEG → POS Answer</vt:lpstr>
      <vt:lpstr>POS + NEG → NEG Answer</vt:lpstr>
      <vt:lpstr>NEG + NEG → NEG Answer</vt:lpstr>
      <vt:lpstr>Outline</vt:lpstr>
      <vt:lpstr>Binary with Fractional Part</vt:lpstr>
      <vt:lpstr>Floating-Point Numbers</vt:lpstr>
      <vt:lpstr>Floating-Point Numbers</vt:lpstr>
      <vt:lpstr>Outline</vt:lpstr>
      <vt:lpstr>BCD: Binary-Coded Decimal</vt:lpstr>
      <vt:lpstr>BCD: Binary-Coded Decimal</vt:lpstr>
      <vt:lpstr>BCD: Binary-Coded Decimal</vt:lpstr>
      <vt:lpstr>BCD: Binary-Coded Decimal</vt:lpstr>
      <vt:lpstr>ASCII Code</vt:lpstr>
      <vt:lpstr>Gray Code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865</cp:revision>
  <cp:lastPrinted>2014-05-21T09:26:20Z</cp:lastPrinted>
  <dcterms:created xsi:type="dcterms:W3CDTF">2010-09-21T06:40:43Z</dcterms:created>
  <dcterms:modified xsi:type="dcterms:W3CDTF">2023-09-05T11:16:59Z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