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65"/>
  </p:notesMasterIdLst>
  <p:handoutMasterIdLst>
    <p:handoutMasterId r:id="rId66"/>
  </p:handoutMasterIdLst>
  <p:sldIdLst>
    <p:sldId id="334" r:id="rId5"/>
    <p:sldId id="855" r:id="rId6"/>
    <p:sldId id="856" r:id="rId7"/>
    <p:sldId id="860" r:id="rId8"/>
    <p:sldId id="917" r:id="rId9"/>
    <p:sldId id="919" r:id="rId10"/>
    <p:sldId id="711" r:id="rId11"/>
    <p:sldId id="920" r:id="rId12"/>
    <p:sldId id="861" r:id="rId13"/>
    <p:sldId id="866" r:id="rId14"/>
    <p:sldId id="365" r:id="rId15"/>
    <p:sldId id="859" r:id="rId16"/>
    <p:sldId id="865" r:id="rId17"/>
    <p:sldId id="658" r:id="rId18"/>
    <p:sldId id="659" r:id="rId19"/>
    <p:sldId id="660" r:id="rId20"/>
    <p:sldId id="871" r:id="rId21"/>
    <p:sldId id="863" r:id="rId22"/>
    <p:sldId id="868" r:id="rId23"/>
    <p:sldId id="875" r:id="rId24"/>
    <p:sldId id="889" r:id="rId25"/>
    <p:sldId id="870" r:id="rId26"/>
    <p:sldId id="876" r:id="rId27"/>
    <p:sldId id="666" r:id="rId28"/>
    <p:sldId id="879" r:id="rId29"/>
    <p:sldId id="662" r:id="rId30"/>
    <p:sldId id="665" r:id="rId31"/>
    <p:sldId id="872" r:id="rId32"/>
    <p:sldId id="874" r:id="rId33"/>
    <p:sldId id="881" r:id="rId34"/>
    <p:sldId id="882" r:id="rId35"/>
    <p:sldId id="883" r:id="rId36"/>
    <p:sldId id="884" r:id="rId37"/>
    <p:sldId id="857" r:id="rId38"/>
    <p:sldId id="887" r:id="rId39"/>
    <p:sldId id="890" r:id="rId40"/>
    <p:sldId id="891" r:id="rId41"/>
    <p:sldId id="921" r:id="rId42"/>
    <p:sldId id="894" r:id="rId43"/>
    <p:sldId id="895" r:id="rId44"/>
    <p:sldId id="896" r:id="rId45"/>
    <p:sldId id="898" r:id="rId46"/>
    <p:sldId id="899" r:id="rId47"/>
    <p:sldId id="922" r:id="rId48"/>
    <p:sldId id="900" r:id="rId49"/>
    <p:sldId id="901" r:id="rId50"/>
    <p:sldId id="902" r:id="rId51"/>
    <p:sldId id="903" r:id="rId52"/>
    <p:sldId id="905" r:id="rId53"/>
    <p:sldId id="904" r:id="rId54"/>
    <p:sldId id="913" r:id="rId55"/>
    <p:sldId id="907" r:id="rId56"/>
    <p:sldId id="908" r:id="rId57"/>
    <p:sldId id="906" r:id="rId58"/>
    <p:sldId id="909" r:id="rId59"/>
    <p:sldId id="910" r:id="rId60"/>
    <p:sldId id="911" r:id="rId61"/>
    <p:sldId id="912" r:id="rId62"/>
    <p:sldId id="923" r:id="rId63"/>
    <p:sldId id="924" r:id="rId64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210"/>
    <a:srgbClr val="FFFFFF"/>
    <a:srgbClr val="996600"/>
    <a:srgbClr val="F2F2F2"/>
    <a:srgbClr val="000000"/>
    <a:srgbClr val="F5DFEE"/>
    <a:srgbClr val="A0F3FE"/>
    <a:srgbClr val="99235E"/>
    <a:srgbClr val="EECCE3"/>
    <a:srgbClr val="D42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851" autoAdjust="0"/>
  </p:normalViewPr>
  <p:slideViewPr>
    <p:cSldViewPr>
      <p:cViewPr varScale="1">
        <p:scale>
          <a:sx n="73" d="100"/>
          <a:sy n="73" d="100"/>
        </p:scale>
        <p:origin x="998" y="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0067BAF6-89CB-4F2D-BBA5-C6F552C271F9}"/>
  </pc:docChgLst>
  <pc:docChgLst>
    <pc:chgData name="Nan GUAN" userId="ab010559-a596-492d-8202-131cbc6d328a" providerId="ADAL" clId="{83D1BC46-242C-4DF6-ACFE-325BF9F5E49F}"/>
    <pc:docChg chg="custSel delSld modSld">
      <pc:chgData name="Nan GUAN" userId="ab010559-a596-492d-8202-131cbc6d328a" providerId="ADAL" clId="{83D1BC46-242C-4DF6-ACFE-325BF9F5E49F}" dt="2023-10-03T12:12:20.940" v="26" actId="2696"/>
      <pc:docMkLst>
        <pc:docMk/>
      </pc:docMkLst>
      <pc:sldChg chg="modSp">
        <pc:chgData name="Nan GUAN" userId="ab010559-a596-492d-8202-131cbc6d328a" providerId="ADAL" clId="{83D1BC46-242C-4DF6-ACFE-325BF9F5E49F}" dt="2023-10-03T12:04:27.708" v="3" actId="20577"/>
        <pc:sldMkLst>
          <pc:docMk/>
          <pc:sldMk cId="954624876" sldId="334"/>
        </pc:sldMkLst>
        <pc:spChg chg="mod">
          <ac:chgData name="Nan GUAN" userId="ab010559-a596-492d-8202-131cbc6d328a" providerId="ADAL" clId="{83D1BC46-242C-4DF6-ACFE-325BF9F5E49F}" dt="2023-10-03T12:04:27.708" v="3" actId="20577"/>
          <ac:spMkLst>
            <pc:docMk/>
            <pc:sldMk cId="954624876" sldId="334"/>
            <ac:spMk id="2" creationId="{923AD7DF-86FD-4555-AE89-E369B6CA5F2D}"/>
          </ac:spMkLst>
        </pc:spChg>
      </pc:sldChg>
      <pc:sldChg chg="del">
        <pc:chgData name="Nan GUAN" userId="ab010559-a596-492d-8202-131cbc6d328a" providerId="ADAL" clId="{83D1BC46-242C-4DF6-ACFE-325BF9F5E49F}" dt="2023-10-03T12:04:59.825" v="4" actId="2696"/>
        <pc:sldMkLst>
          <pc:docMk/>
          <pc:sldMk cId="3012972716" sldId="714"/>
        </pc:sldMkLst>
      </pc:sldChg>
      <pc:sldChg chg="modSp">
        <pc:chgData name="Nan GUAN" userId="ab010559-a596-492d-8202-131cbc6d328a" providerId="ADAL" clId="{83D1BC46-242C-4DF6-ACFE-325BF9F5E49F}" dt="2023-10-03T12:11:01.156" v="5"/>
        <pc:sldMkLst>
          <pc:docMk/>
          <pc:sldMk cId="2226116217" sldId="911"/>
        </pc:sldMkLst>
        <pc:spChg chg="mod">
          <ac:chgData name="Nan GUAN" userId="ab010559-a596-492d-8202-131cbc6d328a" providerId="ADAL" clId="{83D1BC46-242C-4DF6-ACFE-325BF9F5E49F}" dt="2023-10-03T12:11:01.156" v="5"/>
          <ac:spMkLst>
            <pc:docMk/>
            <pc:sldMk cId="2226116217" sldId="911"/>
            <ac:spMk id="2" creationId="{06754D1D-27DC-4FFD-974E-204006487506}"/>
          </ac:spMkLst>
        </pc:spChg>
      </pc:sldChg>
      <pc:sldChg chg="modSp">
        <pc:chgData name="Nan GUAN" userId="ab010559-a596-492d-8202-131cbc6d328a" providerId="ADAL" clId="{83D1BC46-242C-4DF6-ACFE-325BF9F5E49F}" dt="2023-10-03T12:11:23.555" v="16" actId="20577"/>
        <pc:sldMkLst>
          <pc:docMk/>
          <pc:sldMk cId="670780039" sldId="923"/>
        </pc:sldMkLst>
        <pc:spChg chg="mod">
          <ac:chgData name="Nan GUAN" userId="ab010559-a596-492d-8202-131cbc6d328a" providerId="ADAL" clId="{83D1BC46-242C-4DF6-ACFE-325BF9F5E49F}" dt="2023-10-03T12:11:23.555" v="16" actId="20577"/>
          <ac:spMkLst>
            <pc:docMk/>
            <pc:sldMk cId="670780039" sldId="923"/>
            <ac:spMk id="3" creationId="{7F34EA51-720A-4E46-82B7-E1F043B672A2}"/>
          </ac:spMkLst>
        </pc:spChg>
      </pc:sldChg>
      <pc:sldChg chg="modSp">
        <pc:chgData name="Nan GUAN" userId="ab010559-a596-492d-8202-131cbc6d328a" providerId="ADAL" clId="{83D1BC46-242C-4DF6-ACFE-325BF9F5E49F}" dt="2023-10-03T12:12:03.170" v="23" actId="20577"/>
        <pc:sldMkLst>
          <pc:docMk/>
          <pc:sldMk cId="1422489275" sldId="924"/>
        </pc:sldMkLst>
        <pc:spChg chg="mod">
          <ac:chgData name="Nan GUAN" userId="ab010559-a596-492d-8202-131cbc6d328a" providerId="ADAL" clId="{83D1BC46-242C-4DF6-ACFE-325BF9F5E49F}" dt="2023-10-03T12:12:03.170" v="23" actId="20577"/>
          <ac:spMkLst>
            <pc:docMk/>
            <pc:sldMk cId="1422489275" sldId="924"/>
            <ac:spMk id="3" creationId="{7F15F5A6-603E-4F94-9561-4D170F547DBE}"/>
          </ac:spMkLst>
        </pc:spChg>
      </pc:sldChg>
      <pc:sldChg chg="del">
        <pc:chgData name="Nan GUAN" userId="ab010559-a596-492d-8202-131cbc6d328a" providerId="ADAL" clId="{83D1BC46-242C-4DF6-ACFE-325BF9F5E49F}" dt="2023-10-03T12:12:20.916" v="25" actId="2696"/>
        <pc:sldMkLst>
          <pc:docMk/>
          <pc:sldMk cId="9975618" sldId="927"/>
        </pc:sldMkLst>
      </pc:sldChg>
      <pc:sldChg chg="del">
        <pc:chgData name="Nan GUAN" userId="ab010559-a596-492d-8202-131cbc6d328a" providerId="ADAL" clId="{83D1BC46-242C-4DF6-ACFE-325BF9F5E49F}" dt="2023-10-03T12:12:20.890" v="24" actId="2696"/>
        <pc:sldMkLst>
          <pc:docMk/>
          <pc:sldMk cId="467314063" sldId="928"/>
        </pc:sldMkLst>
      </pc:sldChg>
      <pc:sldChg chg="del">
        <pc:chgData name="Nan GUAN" userId="ab010559-a596-492d-8202-131cbc6d328a" providerId="ADAL" clId="{83D1BC46-242C-4DF6-ACFE-325BF9F5E49F}" dt="2023-10-03T12:12:20.940" v="26" actId="2696"/>
        <pc:sldMkLst>
          <pc:docMk/>
          <pc:sldMk cId="721808998" sldId="9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2023/10/3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10/3/2023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6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288B-BC47-46E5-A538-BBEE50D417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2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91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211.png"/><Relationship Id="rId4" Type="http://schemas.openxmlformats.org/officeDocument/2006/relationships/image" Target="../media/image20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CS2115 Computer Organization 2023/2024 Sem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2726845"/>
            <a:ext cx="909059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5: 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70FB-348D-452F-96A5-9425EA6D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4611-663E-4C9F-A9C9-708FD054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E708C-F3AD-4ABD-AA0D-9DA3150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24070-00DF-47B5-8EE9-73207C03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528411-B6FD-4E62-86AD-DAE83E4BD1FC}"/>
              </a:ext>
            </a:extLst>
          </p:cNvPr>
          <p:cNvSpPr/>
          <p:nvPr/>
        </p:nvSpPr>
        <p:spPr>
          <a:xfrm>
            <a:off x="47328" y="1196752"/>
            <a:ext cx="6552728" cy="24482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F0125-2DD4-4F9B-B177-D20F13238F5A}"/>
              </a:ext>
            </a:extLst>
          </p:cNvPr>
          <p:cNvSpPr/>
          <p:nvPr/>
        </p:nvSpPr>
        <p:spPr>
          <a:xfrm>
            <a:off x="551384" y="3632333"/>
            <a:ext cx="2237272" cy="24482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F9F9A-B9C8-4A42-A6FB-B6FBD40B4BD4}"/>
              </a:ext>
            </a:extLst>
          </p:cNvPr>
          <p:cNvSpPr/>
          <p:nvPr/>
        </p:nvSpPr>
        <p:spPr>
          <a:xfrm>
            <a:off x="2639616" y="4798801"/>
            <a:ext cx="3456384" cy="13538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24D3D-099C-4D0D-87AE-6F07CC237482}"/>
              </a:ext>
            </a:extLst>
          </p:cNvPr>
          <p:cNvSpPr/>
          <p:nvPr/>
        </p:nvSpPr>
        <p:spPr>
          <a:xfrm>
            <a:off x="3575720" y="3645024"/>
            <a:ext cx="2520280" cy="115377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06394-1CE3-4454-B6DE-9DD26E9E75E2}"/>
              </a:ext>
            </a:extLst>
          </p:cNvPr>
          <p:cNvCxnSpPr/>
          <p:nvPr/>
        </p:nvCxnSpPr>
        <p:spPr>
          <a:xfrm>
            <a:off x="2068576" y="380411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E92EA-29D6-43BC-A9C8-DCAD66E04E6D}"/>
              </a:ext>
            </a:extLst>
          </p:cNvPr>
          <p:cNvCxnSpPr/>
          <p:nvPr/>
        </p:nvCxnSpPr>
        <p:spPr>
          <a:xfrm>
            <a:off x="2068576" y="407707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336BE9-8227-4B63-819F-1550C3026386}"/>
              </a:ext>
            </a:extLst>
          </p:cNvPr>
          <p:cNvCxnSpPr/>
          <p:nvPr/>
        </p:nvCxnSpPr>
        <p:spPr>
          <a:xfrm>
            <a:off x="2073600" y="435003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4C036-270C-4012-9FD5-B8D1EE417102}"/>
              </a:ext>
            </a:extLst>
          </p:cNvPr>
          <p:cNvCxnSpPr/>
          <p:nvPr/>
        </p:nvCxnSpPr>
        <p:spPr>
          <a:xfrm>
            <a:off x="2073600" y="4606248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939E37-5F07-4A76-B032-63D033F1E26D}"/>
              </a:ext>
            </a:extLst>
          </p:cNvPr>
          <p:cNvCxnSpPr>
            <a:cxnSpLocks/>
          </p:cNvCxnSpPr>
          <p:nvPr/>
        </p:nvCxnSpPr>
        <p:spPr>
          <a:xfrm>
            <a:off x="3173816" y="3137608"/>
            <a:ext cx="0" cy="5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54D9E1-A9E6-42DB-A043-3738FDA3526A}"/>
              </a:ext>
            </a:extLst>
          </p:cNvPr>
          <p:cNvCxnSpPr>
            <a:cxnSpLocks/>
          </p:cNvCxnSpPr>
          <p:nvPr/>
        </p:nvCxnSpPr>
        <p:spPr>
          <a:xfrm>
            <a:off x="3565672" y="3938080"/>
            <a:ext cx="53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D3DC7A-77DB-4592-8BFE-7E879DC8A878}"/>
              </a:ext>
            </a:extLst>
          </p:cNvPr>
          <p:cNvCxnSpPr>
            <a:cxnSpLocks/>
          </p:cNvCxnSpPr>
          <p:nvPr/>
        </p:nvCxnSpPr>
        <p:spPr>
          <a:xfrm>
            <a:off x="3555624" y="4314864"/>
            <a:ext cx="53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D321BB-F40E-4B47-834D-52E47A8303EB}"/>
              </a:ext>
            </a:extLst>
          </p:cNvPr>
          <p:cNvSpPr/>
          <p:nvPr/>
        </p:nvSpPr>
        <p:spPr>
          <a:xfrm>
            <a:off x="-24680" y="3571261"/>
            <a:ext cx="2916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etterGothicStd"/>
              </a:rPr>
              <a:t>Which</a:t>
            </a:r>
            <a:r>
              <a:rPr lang="fr-FR" sz="1200" dirty="0">
                <a:latin typeface="LetterGothicStd"/>
              </a:rPr>
              <a:t> registrer to </a:t>
            </a:r>
            <a:r>
              <a:rPr lang="fr-FR" sz="1200" noProof="1">
                <a:latin typeface="LetterGothicStd"/>
              </a:rPr>
              <a:t>read</a:t>
            </a:r>
            <a:r>
              <a:rPr lang="fr-FR" sz="1200" dirty="0">
                <a:latin typeface="LetterGothicStd"/>
              </a:rPr>
              <a:t> (as the 1st </a:t>
            </a:r>
            <a:r>
              <a:rPr lang="en-US" sz="1200" dirty="0">
                <a:latin typeface="LetterGothicStd"/>
              </a:rPr>
              <a:t>operand</a:t>
            </a:r>
            <a:r>
              <a:rPr lang="fr-FR" sz="1200" dirty="0">
                <a:latin typeface="LetterGothicStd"/>
              </a:rPr>
              <a:t>)</a:t>
            </a:r>
            <a:endParaRPr lang="en-HK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E3DC-CAC2-45FA-ABA5-9BA93A0A9E70}"/>
              </a:ext>
            </a:extLst>
          </p:cNvPr>
          <p:cNvSpPr/>
          <p:nvPr/>
        </p:nvSpPr>
        <p:spPr>
          <a:xfrm>
            <a:off x="-24680" y="3861048"/>
            <a:ext cx="2966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etterGothicStd"/>
              </a:rPr>
              <a:t>Which</a:t>
            </a:r>
            <a:r>
              <a:rPr lang="fr-FR" sz="1200" dirty="0">
                <a:latin typeface="LetterGothicStd"/>
              </a:rPr>
              <a:t> registrer to </a:t>
            </a:r>
            <a:r>
              <a:rPr lang="fr-FR" sz="1200" noProof="1">
                <a:latin typeface="LetterGothicStd"/>
              </a:rPr>
              <a:t>read</a:t>
            </a:r>
            <a:r>
              <a:rPr lang="fr-FR" sz="1200" dirty="0">
                <a:latin typeface="LetterGothicStd"/>
              </a:rPr>
              <a:t> (as the 2nd </a:t>
            </a:r>
            <a:r>
              <a:rPr lang="en-US" sz="1200" dirty="0">
                <a:latin typeface="LetterGothicStd"/>
              </a:rPr>
              <a:t>operand</a:t>
            </a:r>
            <a:r>
              <a:rPr lang="fr-FR" sz="1200" dirty="0">
                <a:latin typeface="LetterGothicStd"/>
              </a:rPr>
              <a:t>)</a:t>
            </a:r>
            <a:endParaRPr lang="en-HK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D81E1D-506B-45DE-A3F3-ED11F1876237}"/>
              </a:ext>
            </a:extLst>
          </p:cNvPr>
          <p:cNvSpPr/>
          <p:nvPr/>
        </p:nvSpPr>
        <p:spPr>
          <a:xfrm>
            <a:off x="-24680" y="4149080"/>
            <a:ext cx="2916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etterGothicStd"/>
              </a:rPr>
              <a:t>Which</a:t>
            </a:r>
            <a:r>
              <a:rPr lang="fr-FR" sz="1200" dirty="0">
                <a:latin typeface="LetterGothicStd"/>
              </a:rPr>
              <a:t> registrer to </a:t>
            </a:r>
            <a:r>
              <a:rPr lang="fr-FR" sz="1200" noProof="1">
                <a:latin typeface="LetterGothicStd"/>
              </a:rPr>
              <a:t>write</a:t>
            </a:r>
            <a:r>
              <a:rPr lang="fr-FR" sz="1200" dirty="0">
                <a:latin typeface="LetterGothicStd"/>
              </a:rPr>
              <a:t> (as the destination)</a:t>
            </a:r>
            <a:endParaRPr lang="en-HK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E203A-AD5F-4FAE-BCC8-31D18B24EA03}"/>
              </a:ext>
            </a:extLst>
          </p:cNvPr>
          <p:cNvSpPr/>
          <p:nvPr/>
        </p:nvSpPr>
        <p:spPr>
          <a:xfrm>
            <a:off x="-24680" y="4385200"/>
            <a:ext cx="267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etterGothicStd"/>
              </a:rPr>
              <a:t>What data</a:t>
            </a:r>
            <a:r>
              <a:rPr lang="fr-FR" sz="1200" dirty="0">
                <a:latin typeface="LetterGothicStd"/>
              </a:rPr>
              <a:t> to </a:t>
            </a:r>
            <a:r>
              <a:rPr lang="fr-FR" sz="1200" noProof="1">
                <a:latin typeface="LetterGothicStd"/>
              </a:rPr>
              <a:t>write</a:t>
            </a:r>
            <a:r>
              <a:rPr lang="fr-FR" sz="1200" dirty="0">
                <a:latin typeface="LetterGothicStd"/>
              </a:rPr>
              <a:t> </a:t>
            </a:r>
            <a:r>
              <a:rPr lang="fr-FR" sz="1200" noProof="1">
                <a:latin typeface="LetterGothicStd"/>
              </a:rPr>
              <a:t>into</a:t>
            </a:r>
            <a:r>
              <a:rPr lang="fr-FR" sz="1200" dirty="0">
                <a:latin typeface="LetterGothicStd"/>
              </a:rPr>
              <a:t> the destination</a:t>
            </a:r>
            <a:endParaRPr lang="en-HK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404C9-F4C0-4CF4-A8F7-F71F716CECC4}"/>
              </a:ext>
            </a:extLst>
          </p:cNvPr>
          <p:cNvSpPr/>
          <p:nvPr/>
        </p:nvSpPr>
        <p:spPr>
          <a:xfrm>
            <a:off x="3532714" y="3697440"/>
            <a:ext cx="2005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etterGothicStd"/>
              </a:rPr>
              <a:t>The data</a:t>
            </a:r>
            <a:r>
              <a:rPr lang="fr-FR" sz="1200" dirty="0">
                <a:latin typeface="LetterGothicStd"/>
              </a:rPr>
              <a:t> </a:t>
            </a:r>
            <a:r>
              <a:rPr lang="fr-FR" sz="1200" dirty="0" err="1">
                <a:latin typeface="LetterGothicStd"/>
              </a:rPr>
              <a:t>read</a:t>
            </a:r>
            <a:r>
              <a:rPr lang="fr-FR" sz="1200" dirty="0">
                <a:latin typeface="LetterGothicStd"/>
              </a:rPr>
              <a:t> </a:t>
            </a:r>
            <a:r>
              <a:rPr lang="fr-FR" sz="1200" dirty="0" err="1">
                <a:latin typeface="LetterGothicStd"/>
              </a:rPr>
              <a:t>from</a:t>
            </a:r>
            <a:r>
              <a:rPr lang="fr-FR" sz="1200" dirty="0">
                <a:latin typeface="LetterGothicStd"/>
              </a:rPr>
              <a:t> </a:t>
            </a:r>
            <a:r>
              <a:rPr lang="fr-FR" sz="1200" dirty="0" err="1">
                <a:latin typeface="LetterGothicStd"/>
              </a:rPr>
              <a:t>register</a:t>
            </a:r>
            <a:r>
              <a:rPr lang="fr-FR" sz="1200" dirty="0">
                <a:latin typeface="LetterGothicStd"/>
              </a:rPr>
              <a:t> 1</a:t>
            </a:r>
            <a:endParaRPr lang="en-HK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018121-425F-438D-B860-76FD6B87F8DB}"/>
              </a:ext>
            </a:extLst>
          </p:cNvPr>
          <p:cNvSpPr/>
          <p:nvPr/>
        </p:nvSpPr>
        <p:spPr>
          <a:xfrm>
            <a:off x="3528991" y="4093461"/>
            <a:ext cx="2005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etterGothicStd"/>
              </a:rPr>
              <a:t>The data</a:t>
            </a:r>
            <a:r>
              <a:rPr lang="fr-FR" sz="1200" dirty="0">
                <a:latin typeface="LetterGothicStd"/>
              </a:rPr>
              <a:t> </a:t>
            </a:r>
            <a:r>
              <a:rPr lang="fr-FR" sz="1200" dirty="0" err="1">
                <a:latin typeface="LetterGothicStd"/>
              </a:rPr>
              <a:t>read</a:t>
            </a:r>
            <a:r>
              <a:rPr lang="fr-FR" sz="1200" dirty="0">
                <a:latin typeface="LetterGothicStd"/>
              </a:rPr>
              <a:t> </a:t>
            </a:r>
            <a:r>
              <a:rPr lang="fr-FR" sz="1200" dirty="0" err="1">
                <a:latin typeface="LetterGothicStd"/>
              </a:rPr>
              <a:t>from</a:t>
            </a:r>
            <a:r>
              <a:rPr lang="fr-FR" sz="1200" dirty="0">
                <a:latin typeface="LetterGothicStd"/>
              </a:rPr>
              <a:t> </a:t>
            </a:r>
            <a:r>
              <a:rPr lang="fr-FR" sz="1200" dirty="0" err="1">
                <a:latin typeface="LetterGothicStd"/>
              </a:rPr>
              <a:t>register</a:t>
            </a:r>
            <a:r>
              <a:rPr lang="fr-FR" sz="1200" dirty="0">
                <a:latin typeface="LetterGothicStd"/>
              </a:rPr>
              <a:t> 2</a:t>
            </a:r>
            <a:endParaRPr lang="en-HK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2AAC4B-2023-4A8E-A244-6BA34B795076}"/>
              </a:ext>
            </a:extLst>
          </p:cNvPr>
          <p:cNvSpPr/>
          <p:nvPr/>
        </p:nvSpPr>
        <p:spPr>
          <a:xfrm>
            <a:off x="3131057" y="3115258"/>
            <a:ext cx="1585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200" dirty="0">
                <a:latin typeface="LetterGothicStd"/>
              </a:rPr>
              <a:t>Whether read or write</a:t>
            </a:r>
            <a:endParaRPr lang="en-HK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3E39297-1DF5-4DA8-B134-45877AA8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60" y="1465027"/>
            <a:ext cx="6023454" cy="511833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F76F43D-2A86-4C8E-A2C9-1A4106765874}"/>
              </a:ext>
            </a:extLst>
          </p:cNvPr>
          <p:cNvSpPr/>
          <p:nvPr/>
        </p:nvSpPr>
        <p:spPr>
          <a:xfrm>
            <a:off x="7190034" y="1098103"/>
            <a:ext cx="380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Example: a register file with 8 registers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46315E-7516-426A-8DAB-3D58F9473CC5}"/>
              </a:ext>
            </a:extLst>
          </p:cNvPr>
          <p:cNvSpPr/>
          <p:nvPr/>
        </p:nvSpPr>
        <p:spPr>
          <a:xfrm>
            <a:off x="5879976" y="5445224"/>
            <a:ext cx="1080120" cy="7264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120371-FE18-498B-8170-4C1F3A7BCF7A}"/>
              </a:ext>
            </a:extLst>
          </p:cNvPr>
          <p:cNvSpPr/>
          <p:nvPr/>
        </p:nvSpPr>
        <p:spPr>
          <a:xfrm>
            <a:off x="6388011" y="5769074"/>
            <a:ext cx="6303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800" dirty="0"/>
              <a:t>Write data</a:t>
            </a:r>
            <a:endParaRPr lang="fr-FR" sz="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F43A64-2B4B-4DCB-9501-E40A0D8E8884}"/>
              </a:ext>
            </a:extLst>
          </p:cNvPr>
          <p:cNvSpPr/>
          <p:nvPr/>
        </p:nvSpPr>
        <p:spPr>
          <a:xfrm>
            <a:off x="10964156" y="1412776"/>
            <a:ext cx="1080120" cy="5184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DFE598A-3B0D-47AC-A1F6-58382CB1584E}"/>
              </a:ext>
            </a:extLst>
          </p:cNvPr>
          <p:cNvSpPr/>
          <p:nvPr/>
        </p:nvSpPr>
        <p:spPr>
          <a:xfrm>
            <a:off x="10920015" y="2564904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800" dirty="0"/>
              <a:t>read data 1</a:t>
            </a:r>
            <a:endParaRPr lang="fr-FR" sz="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66171C-4664-4429-9547-D62C3DFA12C4}"/>
              </a:ext>
            </a:extLst>
          </p:cNvPr>
          <p:cNvSpPr/>
          <p:nvPr/>
        </p:nvSpPr>
        <p:spPr>
          <a:xfrm>
            <a:off x="10912082" y="4691079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800" dirty="0"/>
              <a:t>read data 2</a:t>
            </a:r>
            <a:endParaRPr lang="fr-FR" sz="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91241A-5EB4-4EC8-9D42-FC0B919F4B09}"/>
              </a:ext>
            </a:extLst>
          </p:cNvPr>
          <p:cNvGrpSpPr/>
          <p:nvPr/>
        </p:nvGrpSpPr>
        <p:grpSpPr>
          <a:xfrm>
            <a:off x="953731" y="991807"/>
            <a:ext cx="2822849" cy="1366350"/>
            <a:chOff x="502840" y="791765"/>
            <a:chExt cx="2822849" cy="13663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2E8EE3-E882-4A04-9C3F-EC5DB61D8836}"/>
                </a:ext>
              </a:extLst>
            </p:cNvPr>
            <p:cNvSpPr/>
            <p:nvPr/>
          </p:nvSpPr>
          <p:spPr>
            <a:xfrm>
              <a:off x="695400" y="1287899"/>
              <a:ext cx="1784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>
                  <a:solidFill>
                    <a:srgbClr val="FF0000"/>
                  </a:solidFill>
                </a:rPr>
                <a:t>add</a:t>
              </a:r>
              <a:r>
                <a:rPr lang="fr-FR" dirty="0">
                  <a:solidFill>
                    <a:srgbClr val="FF0000"/>
                  </a:solidFill>
                </a:rPr>
                <a:t> $s0, $s1, $s2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7BD758-2306-4218-8CF9-3A28D17A12A3}"/>
                </a:ext>
              </a:extLst>
            </p:cNvPr>
            <p:cNvSpPr/>
            <p:nvPr/>
          </p:nvSpPr>
          <p:spPr>
            <a:xfrm>
              <a:off x="502840" y="1788783"/>
              <a:ext cx="1242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LetterGothicStd"/>
                </a:rPr>
                <a:t>destination</a:t>
              </a:r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0AC59A-7C36-4D14-964C-DF66B0C3407B}"/>
                </a:ext>
              </a:extLst>
            </p:cNvPr>
            <p:cNvSpPr/>
            <p:nvPr/>
          </p:nvSpPr>
          <p:spPr>
            <a:xfrm>
              <a:off x="1124228" y="791765"/>
              <a:ext cx="1253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LetterGothicStd"/>
                </a:rPr>
                <a:t>1</a:t>
              </a:r>
              <a:r>
                <a:rPr lang="fr-FR" baseline="30000" dirty="0">
                  <a:latin typeface="LetterGothicStd"/>
                </a:rPr>
                <a:t>st</a:t>
              </a:r>
              <a:r>
                <a:rPr lang="fr-FR" dirty="0">
                  <a:latin typeface="LetterGothicStd"/>
                </a:rPr>
                <a:t> </a:t>
              </a:r>
              <a:r>
                <a:rPr lang="fr-FR" dirty="0" err="1">
                  <a:latin typeface="LetterGothicStd"/>
                </a:rPr>
                <a:t>operand</a:t>
              </a:r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B079EB-AEC1-4D28-A48C-EAA0EAB9D9B7}"/>
                </a:ext>
              </a:extLst>
            </p:cNvPr>
            <p:cNvSpPr/>
            <p:nvPr/>
          </p:nvSpPr>
          <p:spPr>
            <a:xfrm>
              <a:off x="2022062" y="1759663"/>
              <a:ext cx="1303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LetterGothicStd"/>
                </a:rPr>
                <a:t>2</a:t>
              </a:r>
              <a:r>
                <a:rPr lang="fr-FR" baseline="30000" dirty="0">
                  <a:latin typeface="LetterGothicStd"/>
                </a:rPr>
                <a:t>nd</a:t>
              </a:r>
              <a:r>
                <a:rPr lang="fr-FR" dirty="0">
                  <a:latin typeface="LetterGothicStd"/>
                </a:rPr>
                <a:t> </a:t>
              </a:r>
              <a:r>
                <a:rPr lang="fr-FR" dirty="0" err="1">
                  <a:latin typeface="LetterGothicStd"/>
                </a:rPr>
                <a:t>operand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0BFE3F-3C25-4F53-9AB7-AE8D7F4CFD79}"/>
                </a:ext>
              </a:extLst>
            </p:cNvPr>
            <p:cNvCxnSpPr/>
            <p:nvPr/>
          </p:nvCxnSpPr>
          <p:spPr>
            <a:xfrm flipH="1">
              <a:off x="1124228" y="1622927"/>
              <a:ext cx="230938" cy="28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169A07-E22A-4ACC-B082-E47D18927796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H="1" flipV="1">
              <a:off x="1751131" y="1161097"/>
              <a:ext cx="17242" cy="2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D3B5433-75F5-48D8-9596-5F53A13BACA7}"/>
                </a:ext>
              </a:extLst>
            </p:cNvPr>
            <p:cNvCxnSpPr>
              <a:cxnSpLocks/>
            </p:cNvCxnSpPr>
            <p:nvPr/>
          </p:nvCxnSpPr>
          <p:spPr>
            <a:xfrm>
              <a:off x="2174444" y="1619537"/>
              <a:ext cx="349560" cy="212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0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37A8-08CC-4C43-99E0-35982898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Decoder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F14C-FAF6-47A6-AC3C-F5AEB0FC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nionPro-Regular"/>
              </a:rPr>
              <a:t>Has an </a:t>
            </a:r>
            <a:r>
              <a:rPr lang="en-US" i="1" dirty="0">
                <a:latin typeface="MinionPro-It"/>
              </a:rPr>
              <a:t>n</a:t>
            </a:r>
            <a:r>
              <a:rPr lang="en-US" dirty="0">
                <a:latin typeface="MinionPro-Regular"/>
              </a:rPr>
              <a:t>-bit input and 2</a:t>
            </a:r>
            <a:r>
              <a:rPr lang="en-US" i="1" baseline="30000" dirty="0">
                <a:latin typeface="MinionPro-It"/>
              </a:rPr>
              <a:t>n</a:t>
            </a:r>
            <a:r>
              <a:rPr lang="en-US" i="1" dirty="0">
                <a:latin typeface="MinionPro-It"/>
              </a:rPr>
              <a:t> </a:t>
            </a:r>
            <a:r>
              <a:rPr lang="en-US" dirty="0">
                <a:latin typeface="MinionPro-Regular"/>
              </a:rPr>
              <a:t>outputs</a:t>
            </a:r>
          </a:p>
          <a:p>
            <a:r>
              <a:rPr lang="en-US" dirty="0">
                <a:latin typeface="MinionPro-Regular"/>
              </a:rPr>
              <a:t>Only one output is set to 1 for each input combination</a:t>
            </a:r>
          </a:p>
          <a:p>
            <a:pPr lvl="2"/>
            <a:r>
              <a:rPr lang="en-US" dirty="0">
                <a:latin typeface="MinionPro-Regular"/>
              </a:rPr>
              <a:t>others outputs are 0</a:t>
            </a:r>
          </a:p>
          <a:p>
            <a:r>
              <a:rPr lang="en-US" dirty="0">
                <a:latin typeface="MinionPro-Regular"/>
              </a:rPr>
              <a:t>Decoder translates the </a:t>
            </a:r>
            <a:r>
              <a:rPr lang="en-US" i="1" dirty="0">
                <a:latin typeface="MinionPro-It"/>
              </a:rPr>
              <a:t>n</a:t>
            </a:r>
            <a:r>
              <a:rPr lang="en-US" dirty="0">
                <a:latin typeface="MinionPro-Regular"/>
              </a:rPr>
              <a:t>-bit input into a signal that corresponds to the binary value of the </a:t>
            </a:r>
            <a:r>
              <a:rPr lang="en-US" i="1" dirty="0">
                <a:latin typeface="MinionPro-It"/>
              </a:rPr>
              <a:t>n</a:t>
            </a:r>
            <a:r>
              <a:rPr lang="en-US" dirty="0">
                <a:latin typeface="MinionPro-Regular"/>
              </a:rPr>
              <a:t>-bit input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01837-720B-44BF-9859-862EE56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3150B-71F1-4183-A52B-23CA5A46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399785"/>
            <a:ext cx="5733940" cy="20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6789-5213-4642-9191-396C9AF1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Fetching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F045-7886-477E-A7CB-A9A798AE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E771F-8FAA-46C6-9D11-6C7B925B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67925-9356-4AE6-BE70-3923B7CB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78946-61DB-4739-B39C-AC6C5233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574" y="1373712"/>
            <a:ext cx="2903549" cy="2261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50BDD8-DD4A-4B63-9579-C54C0341ECE9}"/>
              </a:ext>
            </a:extLst>
          </p:cNvPr>
          <p:cNvSpPr/>
          <p:nvPr/>
        </p:nvSpPr>
        <p:spPr>
          <a:xfrm>
            <a:off x="7536160" y="3798276"/>
            <a:ext cx="3522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Simplified view of the part fetching </a:t>
            </a:r>
          </a:p>
          <a:p>
            <a:r>
              <a:rPr lang="en-HK" dirty="0"/>
              <a:t>instruction and incrementing PC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82FCB-731E-4414-8515-3945FA39C45E}"/>
              </a:ext>
            </a:extLst>
          </p:cNvPr>
          <p:cNvGrpSpPr/>
          <p:nvPr/>
        </p:nvGrpSpPr>
        <p:grpSpPr>
          <a:xfrm>
            <a:off x="7104112" y="4654271"/>
            <a:ext cx="4104456" cy="1024916"/>
            <a:chOff x="7104112" y="4654271"/>
            <a:chExt cx="4104456" cy="10249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50B718-DB3C-4FF8-8C52-8DC03C1DE8DD}"/>
                </a:ext>
              </a:extLst>
            </p:cNvPr>
            <p:cNvGrpSpPr/>
            <p:nvPr/>
          </p:nvGrpSpPr>
          <p:grpSpPr>
            <a:xfrm>
              <a:off x="7104112" y="5098105"/>
              <a:ext cx="4104456" cy="581082"/>
              <a:chOff x="6516059" y="4793737"/>
              <a:chExt cx="5136442" cy="656506"/>
            </a:xfrm>
          </p:grpSpPr>
          <p:cxnSp>
            <p:nvCxnSpPr>
              <p:cNvPr id="11" name="直接连接符 18">
                <a:extLst>
                  <a:ext uri="{FF2B5EF4-FFF2-40B4-BE49-F238E27FC236}">
                    <a16:creationId xmlns:a16="http://schemas.microsoft.com/office/drawing/2014/main" id="{7586B8C3-DF83-4264-9A1D-022242804D81}"/>
                  </a:ext>
                </a:extLst>
              </p:cNvPr>
              <p:cNvCxnSpPr/>
              <p:nvPr/>
            </p:nvCxnSpPr>
            <p:spPr>
              <a:xfrm>
                <a:off x="7261009" y="4793737"/>
                <a:ext cx="0" cy="65148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9">
                <a:extLst>
                  <a:ext uri="{FF2B5EF4-FFF2-40B4-BE49-F238E27FC236}">
                    <a16:creationId xmlns:a16="http://schemas.microsoft.com/office/drawing/2014/main" id="{6321BB2E-CD52-4F02-929A-3429477ED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8128" y="5445224"/>
                <a:ext cx="4404373" cy="5019"/>
              </a:xfrm>
              <a:prstGeom prst="line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21">
                <a:extLst>
                  <a:ext uri="{FF2B5EF4-FFF2-40B4-BE49-F238E27FC236}">
                    <a16:creationId xmlns:a16="http://schemas.microsoft.com/office/drawing/2014/main" id="{A5636912-9D39-4683-882F-59E53A741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8127" y="5340637"/>
                <a:ext cx="47851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22">
                <a:extLst>
                  <a:ext uri="{FF2B5EF4-FFF2-40B4-BE49-F238E27FC236}">
                    <a16:creationId xmlns:a16="http://schemas.microsoft.com/office/drawing/2014/main" id="{BC73A66A-8A3B-4A58-95A8-47C1CB486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8127" y="5340637"/>
                <a:ext cx="93163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23">
                <a:extLst>
                  <a:ext uri="{FF2B5EF4-FFF2-40B4-BE49-F238E27FC236}">
                    <a16:creationId xmlns:a16="http://schemas.microsoft.com/office/drawing/2014/main" id="{294646B8-354B-473D-8B58-6C899D32E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209" y="5013872"/>
                <a:ext cx="93163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24">
                <a:extLst>
                  <a:ext uri="{FF2B5EF4-FFF2-40B4-BE49-F238E27FC236}">
                    <a16:creationId xmlns:a16="http://schemas.microsoft.com/office/drawing/2014/main" id="{0192D694-1D40-40BB-8DCC-137CDA5C1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1259" y="5007522"/>
                <a:ext cx="0" cy="339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25">
                <a:extLst>
                  <a:ext uri="{FF2B5EF4-FFF2-40B4-BE49-F238E27FC236}">
                    <a16:creationId xmlns:a16="http://schemas.microsoft.com/office/drawing/2014/main" id="{BBC2659D-D213-4DFA-8A43-C35CF45F1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1146" y="5001172"/>
                <a:ext cx="0" cy="339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26">
                <a:extLst>
                  <a:ext uri="{FF2B5EF4-FFF2-40B4-BE49-F238E27FC236}">
                    <a16:creationId xmlns:a16="http://schemas.microsoft.com/office/drawing/2014/main" id="{4B1AC8E0-5407-474A-9657-AEF96D3D3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51527" y="5326475"/>
                <a:ext cx="93163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27">
                <a:extLst>
                  <a:ext uri="{FF2B5EF4-FFF2-40B4-BE49-F238E27FC236}">
                    <a16:creationId xmlns:a16="http://schemas.microsoft.com/office/drawing/2014/main" id="{D1CC6E94-160E-42B5-A707-2585A0409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5609" y="4999710"/>
                <a:ext cx="93163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28">
                <a:extLst>
                  <a:ext uri="{FF2B5EF4-FFF2-40B4-BE49-F238E27FC236}">
                    <a16:creationId xmlns:a16="http://schemas.microsoft.com/office/drawing/2014/main" id="{AFC02E29-0FC4-4D4B-A0D4-68AF9EB33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4659" y="4993360"/>
                <a:ext cx="0" cy="339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9">
                <a:extLst>
                  <a:ext uri="{FF2B5EF4-FFF2-40B4-BE49-F238E27FC236}">
                    <a16:creationId xmlns:a16="http://schemas.microsoft.com/office/drawing/2014/main" id="{4DEA60EE-E439-4FC6-A310-5E1669DC2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4546" y="4987010"/>
                <a:ext cx="0" cy="339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3A1B01-2BBF-4B8A-876F-36B631BE03FD}"/>
                  </a:ext>
                </a:extLst>
              </p:cNvPr>
              <p:cNvSpPr/>
              <p:nvPr/>
            </p:nvSpPr>
            <p:spPr>
              <a:xfrm>
                <a:off x="6516059" y="4978426"/>
                <a:ext cx="786772" cy="382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HK" sz="1600" dirty="0"/>
                  <a:t>Clock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67D826-FD1A-4225-AEB1-CCB385FBBD8A}"/>
                </a:ext>
              </a:extLst>
            </p:cNvPr>
            <p:cNvSpPr/>
            <p:nvPr/>
          </p:nvSpPr>
          <p:spPr>
            <a:xfrm>
              <a:off x="7608168" y="4654271"/>
              <a:ext cx="2045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PC is edge triggered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8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Decoding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4DF3A9-1D36-47DF-BDC3-AE4CEF6A91D8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08628-1F4B-4B3A-A8DB-F9867AA42365}"/>
              </a:ext>
            </a:extLst>
          </p:cNvPr>
          <p:cNvSpPr/>
          <p:nvPr/>
        </p:nvSpPr>
        <p:spPr>
          <a:xfrm>
            <a:off x="8342575" y="2121843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60DCF6-93B7-4136-B50A-7F8FAD272F82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276551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Decoding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5106B78-18C7-4901-8D2B-4E74E8956915}"/>
              </a:ext>
            </a:extLst>
          </p:cNvPr>
          <p:cNvSpPr/>
          <p:nvPr/>
        </p:nvSpPr>
        <p:spPr>
          <a:xfrm>
            <a:off x="7873752" y="1447734"/>
            <a:ext cx="869140" cy="161973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6EF5C1-3DEB-4A6C-9EAA-82CBD20D8FC7}"/>
              </a:ext>
            </a:extLst>
          </p:cNvPr>
          <p:cNvSpPr/>
          <p:nvPr/>
        </p:nvSpPr>
        <p:spPr>
          <a:xfrm>
            <a:off x="1631504" y="3623065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4DF3A9-1D36-47DF-BDC3-AE4CEF6A91D8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08628-1F4B-4B3A-A8DB-F9867AA42365}"/>
              </a:ext>
            </a:extLst>
          </p:cNvPr>
          <p:cNvSpPr/>
          <p:nvPr/>
        </p:nvSpPr>
        <p:spPr>
          <a:xfrm>
            <a:off x="8342575" y="2121843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9CAF90-951F-4C8E-A1D8-474E5D930CD9}"/>
              </a:ext>
            </a:extLst>
          </p:cNvPr>
          <p:cNvSpPr/>
          <p:nvPr/>
        </p:nvSpPr>
        <p:spPr>
          <a:xfrm>
            <a:off x="9159465" y="2106375"/>
            <a:ext cx="320911" cy="377694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994B4-42E0-4E91-9F86-FDFC6F74FB9C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193397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Decoding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5106B78-18C7-4901-8D2B-4E74E8956915}"/>
              </a:ext>
            </a:extLst>
          </p:cNvPr>
          <p:cNvSpPr/>
          <p:nvPr/>
        </p:nvSpPr>
        <p:spPr>
          <a:xfrm>
            <a:off x="8616280" y="1463174"/>
            <a:ext cx="869140" cy="161973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6EF5C1-3DEB-4A6C-9EAA-82CBD20D8FC7}"/>
              </a:ext>
            </a:extLst>
          </p:cNvPr>
          <p:cNvSpPr/>
          <p:nvPr/>
        </p:nvSpPr>
        <p:spPr>
          <a:xfrm>
            <a:off x="1703512" y="3861049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54B283-4641-4D92-9B2F-E35860026FA9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77EE0-F5EA-4B7B-B570-E40543486EA1}"/>
              </a:ext>
            </a:extLst>
          </p:cNvPr>
          <p:cNvSpPr/>
          <p:nvPr/>
        </p:nvSpPr>
        <p:spPr>
          <a:xfrm>
            <a:off x="8342575" y="2121843"/>
            <a:ext cx="157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3565D3-395E-4EB2-BF73-DC4AA7C0F8D9}"/>
              </a:ext>
            </a:extLst>
          </p:cNvPr>
          <p:cNvSpPr/>
          <p:nvPr/>
        </p:nvSpPr>
        <p:spPr>
          <a:xfrm>
            <a:off x="9519505" y="2106375"/>
            <a:ext cx="320911" cy="377694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C87F1-8A1D-4A8C-8D24-E0A6A6502762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293116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Decoding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5106B78-18C7-4901-8D2B-4E74E8956915}"/>
              </a:ext>
            </a:extLst>
          </p:cNvPr>
          <p:cNvSpPr/>
          <p:nvPr/>
        </p:nvSpPr>
        <p:spPr>
          <a:xfrm>
            <a:off x="9304730" y="1466258"/>
            <a:ext cx="869140" cy="161973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6EF5C1-3DEB-4A6C-9EAA-82CBD20D8FC7}"/>
              </a:ext>
            </a:extLst>
          </p:cNvPr>
          <p:cNvSpPr/>
          <p:nvPr/>
        </p:nvSpPr>
        <p:spPr>
          <a:xfrm>
            <a:off x="1703512" y="4293096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3A0F96-B5F6-4118-AEF3-A1D99428D25D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9FDF2-8550-4EEE-AA76-2BF649C1B400}"/>
              </a:ext>
            </a:extLst>
          </p:cNvPr>
          <p:cNvSpPr/>
          <p:nvPr/>
        </p:nvSpPr>
        <p:spPr>
          <a:xfrm>
            <a:off x="8342575" y="2121843"/>
            <a:ext cx="157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DA0A28-62CE-434B-A3CC-53F6E731703D}"/>
              </a:ext>
            </a:extLst>
          </p:cNvPr>
          <p:cNvSpPr/>
          <p:nvPr/>
        </p:nvSpPr>
        <p:spPr>
          <a:xfrm>
            <a:off x="8760296" y="2106375"/>
            <a:ext cx="320911" cy="377694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7FD95-F89E-46AB-9C7D-045ADCB50DFE}"/>
              </a:ext>
            </a:extLst>
          </p:cNvPr>
          <p:cNvSpPr/>
          <p:nvPr/>
        </p:nvSpPr>
        <p:spPr>
          <a:xfrm>
            <a:off x="2639616" y="4221088"/>
            <a:ext cx="648072" cy="2614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9451BE-5507-4489-B0FC-75D3E0387D3D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298618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Decoding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5106B78-18C7-4901-8D2B-4E74E8956915}"/>
              </a:ext>
            </a:extLst>
          </p:cNvPr>
          <p:cNvSpPr/>
          <p:nvPr/>
        </p:nvSpPr>
        <p:spPr>
          <a:xfrm>
            <a:off x="7171076" y="1466827"/>
            <a:ext cx="869140" cy="161973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6EF5C1-3DEB-4A6C-9EAA-82CBD20D8FC7}"/>
              </a:ext>
            </a:extLst>
          </p:cNvPr>
          <p:cNvSpPr/>
          <p:nvPr/>
        </p:nvSpPr>
        <p:spPr>
          <a:xfrm>
            <a:off x="1631504" y="2924944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4DF3A9-1D36-47DF-BDC3-AE4CEF6A91D8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E296B-B421-428F-AFEA-EA61D37A0ED9}"/>
              </a:ext>
            </a:extLst>
          </p:cNvPr>
          <p:cNvSpPr/>
          <p:nvPr/>
        </p:nvSpPr>
        <p:spPr>
          <a:xfrm>
            <a:off x="8342575" y="2121843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CD030-5F09-4589-8311-6BD9A1BFD4AC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319257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5106B78-18C7-4901-8D2B-4E74E8956915}"/>
              </a:ext>
            </a:extLst>
          </p:cNvPr>
          <p:cNvSpPr/>
          <p:nvPr/>
        </p:nvSpPr>
        <p:spPr>
          <a:xfrm>
            <a:off x="7171076" y="1466827"/>
            <a:ext cx="869140" cy="161973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6EF5C1-3DEB-4A6C-9EAA-82CBD20D8FC7}"/>
              </a:ext>
            </a:extLst>
          </p:cNvPr>
          <p:cNvSpPr/>
          <p:nvPr/>
        </p:nvSpPr>
        <p:spPr>
          <a:xfrm>
            <a:off x="2423592" y="2564904"/>
            <a:ext cx="648072" cy="1152128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4DF3A9-1D36-47DF-BDC3-AE4CEF6A91D8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E296B-B421-428F-AFEA-EA61D37A0ED9}"/>
              </a:ext>
            </a:extLst>
          </p:cNvPr>
          <p:cNvSpPr/>
          <p:nvPr/>
        </p:nvSpPr>
        <p:spPr>
          <a:xfrm>
            <a:off x="8342575" y="2121843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E1857A-CC5F-453B-9DF8-8D90B73889FE}"/>
              </a:ext>
            </a:extLst>
          </p:cNvPr>
          <p:cNvSpPr/>
          <p:nvPr/>
        </p:nvSpPr>
        <p:spPr>
          <a:xfrm>
            <a:off x="3791744" y="4725143"/>
            <a:ext cx="576064" cy="792087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9D903-296C-4C74-8C13-3CBF4B5CCD33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248379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856EF5C1-3DEB-4A6C-9EAA-82CBD20D8FC7}"/>
              </a:ext>
            </a:extLst>
          </p:cNvPr>
          <p:cNvSpPr/>
          <p:nvPr/>
        </p:nvSpPr>
        <p:spPr>
          <a:xfrm>
            <a:off x="2639616" y="5399815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F35CC8-5DFD-46DA-9670-D9F13BA3ABF1}"/>
              </a:ext>
            </a:extLst>
          </p:cNvPr>
          <p:cNvSpPr/>
          <p:nvPr/>
        </p:nvSpPr>
        <p:spPr>
          <a:xfrm>
            <a:off x="47328" y="3645025"/>
            <a:ext cx="6552728" cy="11840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364E4-DA62-4A2F-B52A-A47E5268B915}"/>
              </a:ext>
            </a:extLst>
          </p:cNvPr>
          <p:cNvSpPr/>
          <p:nvPr/>
        </p:nvSpPr>
        <p:spPr>
          <a:xfrm>
            <a:off x="220452" y="4822407"/>
            <a:ext cx="3643300" cy="8724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7F3C-7A1C-4FC7-84CA-D0A7CDB3D9F5}"/>
              </a:ext>
            </a:extLst>
          </p:cNvPr>
          <p:cNvSpPr/>
          <p:nvPr/>
        </p:nvSpPr>
        <p:spPr>
          <a:xfrm>
            <a:off x="4326616" y="4829028"/>
            <a:ext cx="4875888" cy="8724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A4A19A-E2DB-412D-92C0-E33648047B3C}"/>
              </a:ext>
            </a:extLst>
          </p:cNvPr>
          <p:cNvCxnSpPr>
            <a:cxnSpLocks/>
          </p:cNvCxnSpPr>
          <p:nvPr/>
        </p:nvCxnSpPr>
        <p:spPr>
          <a:xfrm>
            <a:off x="3431704" y="5157192"/>
            <a:ext cx="4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11961-1339-423D-A5F4-600210010352}"/>
              </a:ext>
            </a:extLst>
          </p:cNvPr>
          <p:cNvSpPr/>
          <p:nvPr/>
        </p:nvSpPr>
        <p:spPr>
          <a:xfrm>
            <a:off x="3863752" y="5588677"/>
            <a:ext cx="510992" cy="33005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C182E6-4D10-488C-86DE-3CD0385BBEA1}"/>
              </a:ext>
            </a:extLst>
          </p:cNvPr>
          <p:cNvCxnSpPr>
            <a:cxnSpLocks/>
          </p:cNvCxnSpPr>
          <p:nvPr/>
        </p:nvCxnSpPr>
        <p:spPr>
          <a:xfrm flipV="1">
            <a:off x="4095016" y="5399815"/>
            <a:ext cx="0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8654E3-5064-4DC2-BF14-16F2A3340FB5}"/>
              </a:ext>
            </a:extLst>
          </p:cNvPr>
          <p:cNvCxnSpPr>
            <a:cxnSpLocks/>
          </p:cNvCxnSpPr>
          <p:nvPr/>
        </p:nvCxnSpPr>
        <p:spPr>
          <a:xfrm>
            <a:off x="4285088" y="5152426"/>
            <a:ext cx="369208" cy="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61AC087-8287-40C0-868F-3F6844097F5F}"/>
              </a:ext>
            </a:extLst>
          </p:cNvPr>
          <p:cNvSpPr/>
          <p:nvPr/>
        </p:nvSpPr>
        <p:spPr>
          <a:xfrm>
            <a:off x="2967264" y="2583717"/>
            <a:ext cx="3042936" cy="11382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C24738-F1F9-4764-A776-F8E3C5C33745}"/>
              </a:ext>
            </a:extLst>
          </p:cNvPr>
          <p:cNvSpPr/>
          <p:nvPr/>
        </p:nvSpPr>
        <p:spPr>
          <a:xfrm>
            <a:off x="609601" y="2583717"/>
            <a:ext cx="1920206" cy="10825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C936F8-653F-4913-BEAC-9CB8CA09CD27}"/>
              </a:ext>
            </a:extLst>
          </p:cNvPr>
          <p:cNvSpPr/>
          <p:nvPr/>
        </p:nvSpPr>
        <p:spPr>
          <a:xfrm>
            <a:off x="540718" y="1298232"/>
            <a:ext cx="4907210" cy="129854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A70210-7E41-4F9F-A892-2FE3E52EFDE3}"/>
              </a:ext>
            </a:extLst>
          </p:cNvPr>
          <p:cNvCxnSpPr>
            <a:cxnSpLocks/>
          </p:cNvCxnSpPr>
          <p:nvPr/>
        </p:nvCxnSpPr>
        <p:spPr>
          <a:xfrm>
            <a:off x="1991544" y="3125728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9E707F-980D-4A53-A0A5-0E953FB1F44D}"/>
              </a:ext>
            </a:extLst>
          </p:cNvPr>
          <p:cNvCxnSpPr>
            <a:cxnSpLocks/>
          </p:cNvCxnSpPr>
          <p:nvPr/>
        </p:nvCxnSpPr>
        <p:spPr>
          <a:xfrm>
            <a:off x="2922568" y="2879224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4EB805-CDDE-4AC7-8F12-1A8851AE3C3E}"/>
              </a:ext>
            </a:extLst>
          </p:cNvPr>
          <p:cNvCxnSpPr>
            <a:cxnSpLocks/>
          </p:cNvCxnSpPr>
          <p:nvPr/>
        </p:nvCxnSpPr>
        <p:spPr>
          <a:xfrm>
            <a:off x="2922568" y="2991872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2A564C-F702-4282-882F-CEA73A614ECF}"/>
              </a:ext>
            </a:extLst>
          </p:cNvPr>
          <p:cNvCxnSpPr>
            <a:cxnSpLocks/>
          </p:cNvCxnSpPr>
          <p:nvPr/>
        </p:nvCxnSpPr>
        <p:spPr>
          <a:xfrm>
            <a:off x="2922568" y="3104520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49F38D-EC93-4671-9220-127754D5DABA}"/>
              </a:ext>
            </a:extLst>
          </p:cNvPr>
          <p:cNvCxnSpPr>
            <a:cxnSpLocks/>
          </p:cNvCxnSpPr>
          <p:nvPr/>
        </p:nvCxnSpPr>
        <p:spPr>
          <a:xfrm>
            <a:off x="2922568" y="3212976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D9BA2B-9AC1-47E7-882D-28AE104DC138}"/>
              </a:ext>
            </a:extLst>
          </p:cNvPr>
          <p:cNvCxnSpPr>
            <a:cxnSpLocks/>
          </p:cNvCxnSpPr>
          <p:nvPr/>
        </p:nvCxnSpPr>
        <p:spPr>
          <a:xfrm>
            <a:off x="2922568" y="3315464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381116-EAED-4E55-8240-CEBAF12C3BB2}"/>
              </a:ext>
            </a:extLst>
          </p:cNvPr>
          <p:cNvCxnSpPr>
            <a:cxnSpLocks/>
          </p:cNvCxnSpPr>
          <p:nvPr/>
        </p:nvCxnSpPr>
        <p:spPr>
          <a:xfrm>
            <a:off x="2883281" y="2770768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D6F00-5326-4048-8DA7-56D07234DF77}"/>
              </a:ext>
            </a:extLst>
          </p:cNvPr>
          <p:cNvSpPr/>
          <p:nvPr/>
        </p:nvSpPr>
        <p:spPr>
          <a:xfrm>
            <a:off x="2913358" y="2583717"/>
            <a:ext cx="86298" cy="16013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E7D625-9490-4F73-B648-A603D6C577C9}"/>
              </a:ext>
            </a:extLst>
          </p:cNvPr>
          <p:cNvCxnSpPr>
            <a:cxnSpLocks/>
          </p:cNvCxnSpPr>
          <p:nvPr/>
        </p:nvCxnSpPr>
        <p:spPr>
          <a:xfrm>
            <a:off x="2883281" y="3457704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4CE2EB-1611-40C3-AB1F-4BEB09D254CA}"/>
              </a:ext>
            </a:extLst>
          </p:cNvPr>
          <p:cNvCxnSpPr>
            <a:cxnSpLocks/>
          </p:cNvCxnSpPr>
          <p:nvPr/>
        </p:nvCxnSpPr>
        <p:spPr>
          <a:xfrm>
            <a:off x="2840017" y="3573016"/>
            <a:ext cx="5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6CC6BEA-1DA0-426F-A72A-C75BEC2CF7AB}"/>
              </a:ext>
            </a:extLst>
          </p:cNvPr>
          <p:cNvSpPr/>
          <p:nvPr/>
        </p:nvSpPr>
        <p:spPr>
          <a:xfrm>
            <a:off x="8184232" y="2729498"/>
            <a:ext cx="1584176" cy="118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Combinational</a:t>
            </a:r>
            <a:r>
              <a:rPr lang="fr-FR" dirty="0"/>
              <a:t> </a:t>
            </a:r>
            <a:r>
              <a:rPr lang="fr-FR" dirty="0" err="1"/>
              <a:t>logic</a:t>
            </a:r>
            <a:endParaRPr lang="fr-FR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03AC5CE-2D5D-46DA-9A17-7BAD7C311870}"/>
              </a:ext>
            </a:extLst>
          </p:cNvPr>
          <p:cNvSpPr/>
          <p:nvPr/>
        </p:nvSpPr>
        <p:spPr>
          <a:xfrm>
            <a:off x="6888088" y="3114089"/>
            <a:ext cx="792088" cy="508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6B80373-DCEE-494E-8E27-4BFD35C5C07B}"/>
              </a:ext>
            </a:extLst>
          </p:cNvPr>
          <p:cNvSpPr/>
          <p:nvPr/>
        </p:nvSpPr>
        <p:spPr>
          <a:xfrm>
            <a:off x="10632504" y="3137832"/>
            <a:ext cx="792088" cy="508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EBA37F-C0EE-452F-AA5E-4553EE1468EB}"/>
              </a:ext>
            </a:extLst>
          </p:cNvPr>
          <p:cNvSpPr/>
          <p:nvPr/>
        </p:nvSpPr>
        <p:spPr>
          <a:xfrm>
            <a:off x="6083727" y="2775797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Input (of some bits)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C2464B-EB8F-4067-9385-BCB6E58087AF}"/>
              </a:ext>
            </a:extLst>
          </p:cNvPr>
          <p:cNvSpPr/>
          <p:nvPr/>
        </p:nvSpPr>
        <p:spPr>
          <a:xfrm>
            <a:off x="9860459" y="279725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Output (of some bits)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086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8A3-0C80-49DB-9550-777770A9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FC05-CA36-4DE2-8666-4D1CFD4A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HK" dirty="0"/>
              <a:t>Explain the principles and techniques to build a processor</a:t>
            </a:r>
          </a:p>
          <a:p>
            <a:r>
              <a:rPr lang="en-HK" dirty="0"/>
              <a:t>Consider a simple MIPS-like processor example including the following instructions</a:t>
            </a:r>
          </a:p>
          <a:p>
            <a:pPr lvl="1"/>
            <a:r>
              <a:rPr lang="en-HK" dirty="0"/>
              <a:t>Data transfer: </a:t>
            </a:r>
            <a:r>
              <a:rPr lang="en-HK" b="1" dirty="0" err="1"/>
              <a:t>lw</a:t>
            </a:r>
            <a:r>
              <a:rPr lang="en-HK" dirty="0"/>
              <a:t>, </a:t>
            </a:r>
            <a:r>
              <a:rPr lang="en-HK" b="1" dirty="0" err="1"/>
              <a:t>sw</a:t>
            </a:r>
            <a:endParaRPr lang="en-HK" b="1" dirty="0"/>
          </a:p>
          <a:p>
            <a:pPr lvl="1"/>
            <a:r>
              <a:rPr lang="en-HK" dirty="0"/>
              <a:t>Data operation: </a:t>
            </a:r>
            <a:r>
              <a:rPr lang="en-HK" b="1" dirty="0"/>
              <a:t>add</a:t>
            </a:r>
            <a:r>
              <a:rPr lang="en-HK" dirty="0"/>
              <a:t>, </a:t>
            </a:r>
            <a:r>
              <a:rPr lang="en-HK" b="1" dirty="0"/>
              <a:t>sub</a:t>
            </a:r>
            <a:r>
              <a:rPr lang="en-HK" dirty="0"/>
              <a:t>, </a:t>
            </a:r>
            <a:r>
              <a:rPr lang="en-HK" b="1" dirty="0"/>
              <a:t>and</a:t>
            </a:r>
            <a:r>
              <a:rPr lang="en-HK" dirty="0"/>
              <a:t>, </a:t>
            </a:r>
            <a:r>
              <a:rPr lang="en-HK" b="1" dirty="0"/>
              <a:t>or</a:t>
            </a:r>
            <a:r>
              <a:rPr lang="en-HK" dirty="0"/>
              <a:t>, </a:t>
            </a:r>
            <a:r>
              <a:rPr lang="en-HK" b="1" dirty="0" err="1"/>
              <a:t>slt</a:t>
            </a:r>
            <a:r>
              <a:rPr lang="en-HK" b="1" dirty="0"/>
              <a:t> </a:t>
            </a:r>
            <a:endParaRPr lang="en-HK" dirty="0"/>
          </a:p>
          <a:p>
            <a:pPr lvl="2"/>
            <a:r>
              <a:rPr lang="en-HK" dirty="0"/>
              <a:t>As well as their immediate versions</a:t>
            </a:r>
            <a:endParaRPr lang="en-HK" b="1" dirty="0"/>
          </a:p>
          <a:p>
            <a:pPr lvl="1"/>
            <a:r>
              <a:rPr lang="en-HK" dirty="0"/>
              <a:t>Control: </a:t>
            </a:r>
            <a:r>
              <a:rPr lang="en-HK" b="1" dirty="0" err="1"/>
              <a:t>beq</a:t>
            </a:r>
            <a:endParaRPr lang="en-HK" b="1" dirty="0"/>
          </a:p>
          <a:p>
            <a:pPr lvl="1"/>
            <a:endParaRPr lang="en-HK" dirty="0"/>
          </a:p>
          <a:p>
            <a:pPr lvl="1"/>
            <a:r>
              <a:rPr lang="en-US" altLang="zh-CN" dirty="0"/>
              <a:t>The implementation of other instructions follows the same principle</a:t>
            </a:r>
            <a:endParaRPr lang="en-HK" dirty="0"/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4E0F2-50F3-49DA-9C82-92BE0668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35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7F3C-7A1C-4FC7-84CA-D0A7CDB3D9F5}"/>
              </a:ext>
            </a:extLst>
          </p:cNvPr>
          <p:cNvSpPr/>
          <p:nvPr/>
        </p:nvSpPr>
        <p:spPr>
          <a:xfrm>
            <a:off x="4326616" y="4829028"/>
            <a:ext cx="4875888" cy="8724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CCB9AF-F77E-4EC6-AFB0-424D7C1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AD18719-2825-4B7C-BE08-409CC0039F5D}"/>
              </a:ext>
            </a:extLst>
          </p:cNvPr>
          <p:cNvSpPr/>
          <p:nvPr/>
        </p:nvSpPr>
        <p:spPr>
          <a:xfrm>
            <a:off x="8184232" y="2729498"/>
            <a:ext cx="1584176" cy="118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Combinational</a:t>
            </a:r>
            <a:r>
              <a:rPr lang="fr-FR" dirty="0"/>
              <a:t> </a:t>
            </a:r>
            <a:r>
              <a:rPr lang="fr-FR" dirty="0" err="1"/>
              <a:t>logic</a:t>
            </a:r>
            <a:endParaRPr lang="fr-FR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BB1F15A-DF20-4492-B533-A082CA0D45EE}"/>
              </a:ext>
            </a:extLst>
          </p:cNvPr>
          <p:cNvSpPr/>
          <p:nvPr/>
        </p:nvSpPr>
        <p:spPr>
          <a:xfrm>
            <a:off x="6888088" y="3114089"/>
            <a:ext cx="792088" cy="508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39241B6-FC5C-4ED9-8202-45DB19191E66}"/>
              </a:ext>
            </a:extLst>
          </p:cNvPr>
          <p:cNvSpPr/>
          <p:nvPr/>
        </p:nvSpPr>
        <p:spPr>
          <a:xfrm>
            <a:off x="10632504" y="3137832"/>
            <a:ext cx="792088" cy="508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514C3D-98E1-4C5E-9710-D5AB86C05116}"/>
              </a:ext>
            </a:extLst>
          </p:cNvPr>
          <p:cNvSpPr/>
          <p:nvPr/>
        </p:nvSpPr>
        <p:spPr>
          <a:xfrm>
            <a:off x="6083727" y="2775797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Input (of some bits)</a:t>
            </a:r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6214A7-635A-49D1-B39A-6C2A1F481F58}"/>
              </a:ext>
            </a:extLst>
          </p:cNvPr>
          <p:cNvSpPr/>
          <p:nvPr/>
        </p:nvSpPr>
        <p:spPr>
          <a:xfrm>
            <a:off x="9860459" y="279725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Output (of some bits)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08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7F3C-7A1C-4FC7-84CA-D0A7CDB3D9F5}"/>
              </a:ext>
            </a:extLst>
          </p:cNvPr>
          <p:cNvSpPr/>
          <p:nvPr/>
        </p:nvSpPr>
        <p:spPr>
          <a:xfrm>
            <a:off x="4326616" y="4829028"/>
            <a:ext cx="4875888" cy="8724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CCB9AF-F77E-4EC6-AFB0-424D7C1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3E88B-1C8C-4830-947D-6452523EC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343920"/>
            <a:ext cx="4824536" cy="265782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82F065F-A9E3-4185-8D82-9DD28B867EEF}"/>
              </a:ext>
            </a:extLst>
          </p:cNvPr>
          <p:cNvSpPr/>
          <p:nvPr/>
        </p:nvSpPr>
        <p:spPr>
          <a:xfrm>
            <a:off x="2423592" y="2564904"/>
            <a:ext cx="648072" cy="1152128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FD442-7958-40DB-9257-8B4867E49F45}"/>
              </a:ext>
            </a:extLst>
          </p:cNvPr>
          <p:cNvSpPr/>
          <p:nvPr/>
        </p:nvSpPr>
        <p:spPr>
          <a:xfrm>
            <a:off x="7629832" y="974588"/>
            <a:ext cx="1451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err="1"/>
              <a:t>deasserted</a:t>
            </a:r>
            <a:r>
              <a:rPr lang="en-HK" dirty="0"/>
              <a:t>: 0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6DB797-2CDC-4FD0-90CF-BDB207B8FA62}"/>
              </a:ext>
            </a:extLst>
          </p:cNvPr>
          <p:cNvSpPr/>
          <p:nvPr/>
        </p:nvSpPr>
        <p:spPr>
          <a:xfrm>
            <a:off x="9727700" y="974588"/>
            <a:ext cx="1214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asserted: 1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1A513E-ED35-4D24-BE99-3C7762BD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06" y="4001748"/>
            <a:ext cx="4759686" cy="26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7F3C-7A1C-4FC7-84CA-D0A7CDB3D9F5}"/>
              </a:ext>
            </a:extLst>
          </p:cNvPr>
          <p:cNvSpPr/>
          <p:nvPr/>
        </p:nvSpPr>
        <p:spPr>
          <a:xfrm>
            <a:off x="4326616" y="4829028"/>
            <a:ext cx="4875888" cy="8724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CCB9AF-F77E-4EC6-AFB0-424D7C1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BF3D9CA-24E2-4544-B097-6CF49F99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C997C11-436C-4F9C-9377-1A48C0DB1EAC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248EFD-FC1D-42B2-94F3-6464F28CC242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86CB64-9FDB-4C7C-BE95-4AE307613265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058B05-D102-4A6B-8C25-67062DFFE098}"/>
              </a:ext>
            </a:extLst>
          </p:cNvPr>
          <p:cNvSpPr/>
          <p:nvPr/>
        </p:nvSpPr>
        <p:spPr>
          <a:xfrm>
            <a:off x="10128448" y="1381992"/>
            <a:ext cx="720080" cy="390824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6BCF64-D50E-4B85-BEEB-9B5253B6D322}"/>
              </a:ext>
            </a:extLst>
          </p:cNvPr>
          <p:cNvSpPr/>
          <p:nvPr/>
        </p:nvSpPr>
        <p:spPr>
          <a:xfrm>
            <a:off x="9552384" y="555028"/>
            <a:ext cx="2030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0070C0"/>
                </a:solidFill>
              </a:rPr>
              <a:t>Used only for shift operations (ignore here)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B9BEB4-1253-4342-9740-632DB8A1A71D}"/>
              </a:ext>
            </a:extLst>
          </p:cNvPr>
          <p:cNvCxnSpPr/>
          <p:nvPr/>
        </p:nvCxnSpPr>
        <p:spPr>
          <a:xfrm flipH="1" flipV="1">
            <a:off x="10344472" y="1052736"/>
            <a:ext cx="216024" cy="3292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F41664-EB13-4A94-BF86-876AFEA84914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B65DA-A5C0-4892-85D5-D46CA08394C1}"/>
              </a:ext>
            </a:extLst>
          </p:cNvPr>
          <p:cNvSpPr/>
          <p:nvPr/>
        </p:nvSpPr>
        <p:spPr>
          <a:xfrm>
            <a:off x="8342575" y="2121843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2165FA-8460-4925-BF31-9875259CA80A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EB537A2-169A-4BE1-BC86-42A15551B04A}"/>
              </a:ext>
            </a:extLst>
          </p:cNvPr>
          <p:cNvSpPr/>
          <p:nvPr/>
        </p:nvSpPr>
        <p:spPr>
          <a:xfrm>
            <a:off x="3791744" y="4685010"/>
            <a:ext cx="648072" cy="90422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3E976-9234-4188-84CE-47344A150AA2}"/>
              </a:ext>
            </a:extLst>
          </p:cNvPr>
          <p:cNvGrpSpPr/>
          <p:nvPr/>
        </p:nvGrpSpPr>
        <p:grpSpPr>
          <a:xfrm>
            <a:off x="6553978" y="3222284"/>
            <a:ext cx="5170804" cy="1862900"/>
            <a:chOff x="6553978" y="3222284"/>
            <a:chExt cx="5170804" cy="1862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BDA410-2788-4060-883B-CDBA16DE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978" y="3222284"/>
              <a:ext cx="5166185" cy="18629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AE3B30-FD17-45E6-80FB-25DB5A513549}"/>
                </a:ext>
              </a:extLst>
            </p:cNvPr>
            <p:cNvSpPr/>
            <p:nvPr/>
          </p:nvSpPr>
          <p:spPr>
            <a:xfrm>
              <a:off x="10838368" y="3259855"/>
              <a:ext cx="886414" cy="3819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ALU control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70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7F3C-7A1C-4FC7-84CA-D0A7CDB3D9F5}"/>
              </a:ext>
            </a:extLst>
          </p:cNvPr>
          <p:cNvSpPr/>
          <p:nvPr/>
        </p:nvSpPr>
        <p:spPr>
          <a:xfrm>
            <a:off x="4326616" y="4829028"/>
            <a:ext cx="4875888" cy="8724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CCB9AF-F77E-4EC6-AFB0-424D7C1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BF3D9CA-24E2-4544-B097-6CF49F99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C997C11-436C-4F9C-9377-1A48C0DB1EAC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248EFD-FC1D-42B2-94F3-6464F28CC242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86CB64-9FDB-4C7C-BE95-4AE307613265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F41664-EB13-4A94-BF86-876AFEA84914}"/>
              </a:ext>
            </a:extLst>
          </p:cNvPr>
          <p:cNvSpPr/>
          <p:nvPr/>
        </p:nvSpPr>
        <p:spPr>
          <a:xfrm>
            <a:off x="6168008" y="2060848"/>
            <a:ext cx="57606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B65DA-A5C0-4892-85D5-D46CA08394C1}"/>
              </a:ext>
            </a:extLst>
          </p:cNvPr>
          <p:cNvSpPr/>
          <p:nvPr/>
        </p:nvSpPr>
        <p:spPr>
          <a:xfrm>
            <a:off x="8342575" y="2121843"/>
            <a:ext cx="157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2E5A12-41F4-4C0D-AECB-AEA855CDF478}"/>
              </a:ext>
            </a:extLst>
          </p:cNvPr>
          <p:cNvSpPr/>
          <p:nvPr/>
        </p:nvSpPr>
        <p:spPr>
          <a:xfrm>
            <a:off x="3287688" y="3717032"/>
            <a:ext cx="1656184" cy="105215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FBEA03-0BD8-47D5-982B-AF61625457CE}"/>
              </a:ext>
            </a:extLst>
          </p:cNvPr>
          <p:cNvSpPr/>
          <p:nvPr/>
        </p:nvSpPr>
        <p:spPr>
          <a:xfrm>
            <a:off x="3550920" y="3934369"/>
            <a:ext cx="589280" cy="33126"/>
          </a:xfrm>
          <a:custGeom>
            <a:avLst/>
            <a:gdLst>
              <a:gd name="connsiteX0" fmla="*/ 0 w 589280"/>
              <a:gd name="connsiteY0" fmla="*/ 17871 h 33126"/>
              <a:gd name="connsiteX1" fmla="*/ 452120 w 589280"/>
              <a:gd name="connsiteY1" fmla="*/ 12791 h 33126"/>
              <a:gd name="connsiteX2" fmla="*/ 548640 w 589280"/>
              <a:gd name="connsiteY2" fmla="*/ 28031 h 33126"/>
              <a:gd name="connsiteX3" fmla="*/ 589280 w 589280"/>
              <a:gd name="connsiteY3" fmla="*/ 33111 h 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80" h="33126">
                <a:moveTo>
                  <a:pt x="0" y="17871"/>
                </a:moveTo>
                <a:cubicBezTo>
                  <a:pt x="186066" y="-13140"/>
                  <a:pt x="62625" y="3733"/>
                  <a:pt x="452120" y="12791"/>
                </a:cubicBezTo>
                <a:cubicBezTo>
                  <a:pt x="485816" y="13575"/>
                  <a:pt x="515674" y="21850"/>
                  <a:pt x="548640" y="28031"/>
                </a:cubicBezTo>
                <a:cubicBezTo>
                  <a:pt x="578703" y="33668"/>
                  <a:pt x="570055" y="33111"/>
                  <a:pt x="589280" y="3311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FF42BA-D7B7-4368-ABD0-AD1D79CB74E5}"/>
              </a:ext>
            </a:extLst>
          </p:cNvPr>
          <p:cNvSpPr/>
          <p:nvPr/>
        </p:nvSpPr>
        <p:spPr>
          <a:xfrm>
            <a:off x="3576320" y="4275613"/>
            <a:ext cx="538480" cy="187960"/>
          </a:xfrm>
          <a:custGeom>
            <a:avLst/>
            <a:gdLst>
              <a:gd name="connsiteX0" fmla="*/ 0 w 538480"/>
              <a:gd name="connsiteY0" fmla="*/ 20320 h 187960"/>
              <a:gd name="connsiteX1" fmla="*/ 172720 w 538480"/>
              <a:gd name="connsiteY1" fmla="*/ 0 h 187960"/>
              <a:gd name="connsiteX2" fmla="*/ 284480 w 538480"/>
              <a:gd name="connsiteY2" fmla="*/ 10160 h 187960"/>
              <a:gd name="connsiteX3" fmla="*/ 299720 w 538480"/>
              <a:gd name="connsiteY3" fmla="*/ 50800 h 187960"/>
              <a:gd name="connsiteX4" fmla="*/ 325120 w 538480"/>
              <a:gd name="connsiteY4" fmla="*/ 96520 h 187960"/>
              <a:gd name="connsiteX5" fmla="*/ 330200 w 538480"/>
              <a:gd name="connsiteY5" fmla="*/ 116840 h 187960"/>
              <a:gd name="connsiteX6" fmla="*/ 370840 w 538480"/>
              <a:gd name="connsiteY6" fmla="*/ 187960 h 187960"/>
              <a:gd name="connsiteX7" fmla="*/ 487680 w 538480"/>
              <a:gd name="connsiteY7" fmla="*/ 172720 h 187960"/>
              <a:gd name="connsiteX8" fmla="*/ 538480 w 538480"/>
              <a:gd name="connsiteY8" fmla="*/ 16764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8480" h="187960">
                <a:moveTo>
                  <a:pt x="0" y="20320"/>
                </a:moveTo>
                <a:cubicBezTo>
                  <a:pt x="43038" y="14172"/>
                  <a:pt x="135091" y="0"/>
                  <a:pt x="172720" y="0"/>
                </a:cubicBezTo>
                <a:cubicBezTo>
                  <a:pt x="210127" y="0"/>
                  <a:pt x="247227" y="6773"/>
                  <a:pt x="284480" y="10160"/>
                </a:cubicBezTo>
                <a:cubicBezTo>
                  <a:pt x="290066" y="26917"/>
                  <a:pt x="291621" y="32577"/>
                  <a:pt x="299720" y="50800"/>
                </a:cubicBezTo>
                <a:cubicBezTo>
                  <a:pt x="308049" y="69540"/>
                  <a:pt x="314129" y="78201"/>
                  <a:pt x="325120" y="96520"/>
                </a:cubicBezTo>
                <a:cubicBezTo>
                  <a:pt x="326813" y="103293"/>
                  <a:pt x="327248" y="110513"/>
                  <a:pt x="330200" y="116840"/>
                </a:cubicBezTo>
                <a:cubicBezTo>
                  <a:pt x="347520" y="153955"/>
                  <a:pt x="353539" y="162008"/>
                  <a:pt x="370840" y="187960"/>
                </a:cubicBezTo>
                <a:cubicBezTo>
                  <a:pt x="535592" y="176192"/>
                  <a:pt x="367484" y="191698"/>
                  <a:pt x="487680" y="172720"/>
                </a:cubicBezTo>
                <a:cubicBezTo>
                  <a:pt x="504490" y="170066"/>
                  <a:pt x="538480" y="167640"/>
                  <a:pt x="538480" y="1676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5E84660-C314-4F5B-BFF3-513884449753}"/>
              </a:ext>
            </a:extLst>
          </p:cNvPr>
          <p:cNvSpPr/>
          <p:nvPr/>
        </p:nvSpPr>
        <p:spPr>
          <a:xfrm>
            <a:off x="2529840" y="4307840"/>
            <a:ext cx="3333056" cy="1540171"/>
          </a:xfrm>
          <a:custGeom>
            <a:avLst/>
            <a:gdLst>
              <a:gd name="connsiteX0" fmla="*/ 2103120 w 3333056"/>
              <a:gd name="connsiteY0" fmla="*/ 0 h 1540171"/>
              <a:gd name="connsiteX1" fmla="*/ 2204720 w 3333056"/>
              <a:gd name="connsiteY1" fmla="*/ 25400 h 1540171"/>
              <a:gd name="connsiteX2" fmla="*/ 2214880 w 3333056"/>
              <a:gd name="connsiteY2" fmla="*/ 91440 h 1540171"/>
              <a:gd name="connsiteX3" fmla="*/ 2204720 w 3333056"/>
              <a:gd name="connsiteY3" fmla="*/ 396240 h 1540171"/>
              <a:gd name="connsiteX4" fmla="*/ 2189480 w 3333056"/>
              <a:gd name="connsiteY4" fmla="*/ 635000 h 1540171"/>
              <a:gd name="connsiteX5" fmla="*/ 2199640 w 3333056"/>
              <a:gd name="connsiteY5" fmla="*/ 736600 h 1540171"/>
              <a:gd name="connsiteX6" fmla="*/ 2209800 w 3333056"/>
              <a:gd name="connsiteY6" fmla="*/ 772160 h 1540171"/>
              <a:gd name="connsiteX7" fmla="*/ 2230120 w 3333056"/>
              <a:gd name="connsiteY7" fmla="*/ 787400 h 1540171"/>
              <a:gd name="connsiteX8" fmla="*/ 2362200 w 3333056"/>
              <a:gd name="connsiteY8" fmla="*/ 812800 h 1540171"/>
              <a:gd name="connsiteX9" fmla="*/ 2484120 w 3333056"/>
              <a:gd name="connsiteY9" fmla="*/ 822960 h 1540171"/>
              <a:gd name="connsiteX10" fmla="*/ 2565400 w 3333056"/>
              <a:gd name="connsiteY10" fmla="*/ 833120 h 1540171"/>
              <a:gd name="connsiteX11" fmla="*/ 2682240 w 3333056"/>
              <a:gd name="connsiteY11" fmla="*/ 848360 h 1540171"/>
              <a:gd name="connsiteX12" fmla="*/ 2722880 w 3333056"/>
              <a:gd name="connsiteY12" fmla="*/ 853440 h 1540171"/>
              <a:gd name="connsiteX13" fmla="*/ 2809240 w 3333056"/>
              <a:gd name="connsiteY13" fmla="*/ 843280 h 1540171"/>
              <a:gd name="connsiteX14" fmla="*/ 2865120 w 3333056"/>
              <a:gd name="connsiteY14" fmla="*/ 828040 h 1540171"/>
              <a:gd name="connsiteX15" fmla="*/ 2895600 w 3333056"/>
              <a:gd name="connsiteY15" fmla="*/ 822960 h 1540171"/>
              <a:gd name="connsiteX16" fmla="*/ 2956560 w 3333056"/>
              <a:gd name="connsiteY16" fmla="*/ 787400 h 1540171"/>
              <a:gd name="connsiteX17" fmla="*/ 2992120 w 3333056"/>
              <a:gd name="connsiteY17" fmla="*/ 741680 h 1540171"/>
              <a:gd name="connsiteX18" fmla="*/ 3007360 w 3333056"/>
              <a:gd name="connsiteY18" fmla="*/ 706120 h 1540171"/>
              <a:gd name="connsiteX19" fmla="*/ 3012440 w 3333056"/>
              <a:gd name="connsiteY19" fmla="*/ 690880 h 1540171"/>
              <a:gd name="connsiteX20" fmla="*/ 3022600 w 3333056"/>
              <a:gd name="connsiteY20" fmla="*/ 467360 h 1540171"/>
              <a:gd name="connsiteX21" fmla="*/ 3027680 w 3333056"/>
              <a:gd name="connsiteY21" fmla="*/ 431800 h 1540171"/>
              <a:gd name="connsiteX22" fmla="*/ 3037840 w 3333056"/>
              <a:gd name="connsiteY22" fmla="*/ 401320 h 1540171"/>
              <a:gd name="connsiteX23" fmla="*/ 3042920 w 3333056"/>
              <a:gd name="connsiteY23" fmla="*/ 213360 h 1540171"/>
              <a:gd name="connsiteX24" fmla="*/ 3053080 w 3333056"/>
              <a:gd name="connsiteY24" fmla="*/ 198120 h 1540171"/>
              <a:gd name="connsiteX25" fmla="*/ 3063240 w 3333056"/>
              <a:gd name="connsiteY25" fmla="*/ 167640 h 1540171"/>
              <a:gd name="connsiteX26" fmla="*/ 3129280 w 3333056"/>
              <a:gd name="connsiteY26" fmla="*/ 152400 h 1540171"/>
              <a:gd name="connsiteX27" fmla="*/ 3322320 w 3333056"/>
              <a:gd name="connsiteY27" fmla="*/ 162560 h 1540171"/>
              <a:gd name="connsiteX28" fmla="*/ 3332480 w 3333056"/>
              <a:gd name="connsiteY28" fmla="*/ 182880 h 1540171"/>
              <a:gd name="connsiteX29" fmla="*/ 3327400 w 3333056"/>
              <a:gd name="connsiteY29" fmla="*/ 1005840 h 1540171"/>
              <a:gd name="connsiteX30" fmla="*/ 3302000 w 3333056"/>
              <a:gd name="connsiteY30" fmla="*/ 1386840 h 1540171"/>
              <a:gd name="connsiteX31" fmla="*/ 3296920 w 3333056"/>
              <a:gd name="connsiteY31" fmla="*/ 1432560 h 1540171"/>
              <a:gd name="connsiteX32" fmla="*/ 3281680 w 3333056"/>
              <a:gd name="connsiteY32" fmla="*/ 1447800 h 1540171"/>
              <a:gd name="connsiteX33" fmla="*/ 3139440 w 3333056"/>
              <a:gd name="connsiteY33" fmla="*/ 1503680 h 1540171"/>
              <a:gd name="connsiteX34" fmla="*/ 3098800 w 3333056"/>
              <a:gd name="connsiteY34" fmla="*/ 1508760 h 1540171"/>
              <a:gd name="connsiteX35" fmla="*/ 2860040 w 3333056"/>
              <a:gd name="connsiteY35" fmla="*/ 1539240 h 1540171"/>
              <a:gd name="connsiteX36" fmla="*/ 2240280 w 3333056"/>
              <a:gd name="connsiteY36" fmla="*/ 1524000 h 1540171"/>
              <a:gd name="connsiteX37" fmla="*/ 2072640 w 3333056"/>
              <a:gd name="connsiteY37" fmla="*/ 1518920 h 1540171"/>
              <a:gd name="connsiteX38" fmla="*/ 497840 w 3333056"/>
              <a:gd name="connsiteY38" fmla="*/ 1508760 h 1540171"/>
              <a:gd name="connsiteX39" fmla="*/ 157480 w 3333056"/>
              <a:gd name="connsiteY39" fmla="*/ 1483360 h 1540171"/>
              <a:gd name="connsiteX40" fmla="*/ 116840 w 3333056"/>
              <a:gd name="connsiteY40" fmla="*/ 1452880 h 1540171"/>
              <a:gd name="connsiteX41" fmla="*/ 71120 w 3333056"/>
              <a:gd name="connsiteY41" fmla="*/ 1427480 h 1540171"/>
              <a:gd name="connsiteX42" fmla="*/ 30480 w 3333056"/>
              <a:gd name="connsiteY42" fmla="*/ 1412240 h 1540171"/>
              <a:gd name="connsiteX43" fmla="*/ 15240 w 3333056"/>
              <a:gd name="connsiteY43" fmla="*/ 1397000 h 1540171"/>
              <a:gd name="connsiteX44" fmla="*/ 0 w 3333056"/>
              <a:gd name="connsiteY44" fmla="*/ 1351280 h 1540171"/>
              <a:gd name="connsiteX45" fmla="*/ 5080 w 3333056"/>
              <a:gd name="connsiteY45" fmla="*/ 1209040 h 1540171"/>
              <a:gd name="connsiteX46" fmla="*/ 15240 w 3333056"/>
              <a:gd name="connsiteY46" fmla="*/ 1163320 h 1540171"/>
              <a:gd name="connsiteX47" fmla="*/ 25400 w 3333056"/>
              <a:gd name="connsiteY47" fmla="*/ 1122680 h 1540171"/>
              <a:gd name="connsiteX48" fmla="*/ 30480 w 3333056"/>
              <a:gd name="connsiteY48" fmla="*/ 1087120 h 1540171"/>
              <a:gd name="connsiteX49" fmla="*/ 45720 w 3333056"/>
              <a:gd name="connsiteY49" fmla="*/ 1031240 h 1540171"/>
              <a:gd name="connsiteX50" fmla="*/ 66040 w 3333056"/>
              <a:gd name="connsiteY50" fmla="*/ 914400 h 1540171"/>
              <a:gd name="connsiteX51" fmla="*/ 81280 w 3333056"/>
              <a:gd name="connsiteY51" fmla="*/ 878840 h 1540171"/>
              <a:gd name="connsiteX52" fmla="*/ 101600 w 3333056"/>
              <a:gd name="connsiteY52" fmla="*/ 756920 h 1540171"/>
              <a:gd name="connsiteX53" fmla="*/ 116840 w 3333056"/>
              <a:gd name="connsiteY53" fmla="*/ 670560 h 1540171"/>
              <a:gd name="connsiteX54" fmla="*/ 132080 w 3333056"/>
              <a:gd name="connsiteY54" fmla="*/ 574040 h 1540171"/>
              <a:gd name="connsiteX55" fmla="*/ 121920 w 3333056"/>
              <a:gd name="connsiteY55" fmla="*/ 391160 h 1540171"/>
              <a:gd name="connsiteX56" fmla="*/ 111760 w 3333056"/>
              <a:gd name="connsiteY56" fmla="*/ 345440 h 1540171"/>
              <a:gd name="connsiteX57" fmla="*/ 101600 w 3333056"/>
              <a:gd name="connsiteY57" fmla="*/ 330200 h 1540171"/>
              <a:gd name="connsiteX58" fmla="*/ 96520 w 3333056"/>
              <a:gd name="connsiteY58" fmla="*/ 314960 h 1540171"/>
              <a:gd name="connsiteX59" fmla="*/ 182880 w 3333056"/>
              <a:gd name="connsiteY59" fmla="*/ 330200 h 1540171"/>
              <a:gd name="connsiteX60" fmla="*/ 238760 w 3333056"/>
              <a:gd name="connsiteY60" fmla="*/ 340360 h 154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33056" h="1540171">
                <a:moveTo>
                  <a:pt x="2103120" y="0"/>
                </a:moveTo>
                <a:cubicBezTo>
                  <a:pt x="2108691" y="1013"/>
                  <a:pt x="2197139" y="14373"/>
                  <a:pt x="2204720" y="25400"/>
                </a:cubicBezTo>
                <a:cubicBezTo>
                  <a:pt x="2217338" y="43753"/>
                  <a:pt x="2211493" y="69427"/>
                  <a:pt x="2214880" y="91440"/>
                </a:cubicBezTo>
                <a:cubicBezTo>
                  <a:pt x="2211493" y="193040"/>
                  <a:pt x="2210519" y="294749"/>
                  <a:pt x="2204720" y="396240"/>
                </a:cubicBezTo>
                <a:cubicBezTo>
                  <a:pt x="2193397" y="594397"/>
                  <a:pt x="2199490" y="514882"/>
                  <a:pt x="2189480" y="635000"/>
                </a:cubicBezTo>
                <a:cubicBezTo>
                  <a:pt x="2192867" y="668867"/>
                  <a:pt x="2195418" y="702827"/>
                  <a:pt x="2199640" y="736600"/>
                </a:cubicBezTo>
                <a:cubicBezTo>
                  <a:pt x="2199751" y="737490"/>
                  <a:pt x="2207319" y="769183"/>
                  <a:pt x="2209800" y="772160"/>
                </a:cubicBezTo>
                <a:cubicBezTo>
                  <a:pt x="2215220" y="778664"/>
                  <a:pt x="2222412" y="783896"/>
                  <a:pt x="2230120" y="787400"/>
                </a:cubicBezTo>
                <a:cubicBezTo>
                  <a:pt x="2258558" y="800326"/>
                  <a:pt x="2355071" y="811971"/>
                  <a:pt x="2362200" y="812800"/>
                </a:cubicBezTo>
                <a:cubicBezTo>
                  <a:pt x="2402708" y="817510"/>
                  <a:pt x="2443542" y="818902"/>
                  <a:pt x="2484120" y="822960"/>
                </a:cubicBezTo>
                <a:cubicBezTo>
                  <a:pt x="2511289" y="825677"/>
                  <a:pt x="2538307" y="829733"/>
                  <a:pt x="2565400" y="833120"/>
                </a:cubicBezTo>
                <a:cubicBezTo>
                  <a:pt x="2613460" y="849140"/>
                  <a:pt x="2571935" y="836542"/>
                  <a:pt x="2682240" y="848360"/>
                </a:cubicBezTo>
                <a:cubicBezTo>
                  <a:pt x="2695814" y="849814"/>
                  <a:pt x="2709333" y="851747"/>
                  <a:pt x="2722880" y="853440"/>
                </a:cubicBezTo>
                <a:cubicBezTo>
                  <a:pt x="2751667" y="850053"/>
                  <a:pt x="2780706" y="848375"/>
                  <a:pt x="2809240" y="843280"/>
                </a:cubicBezTo>
                <a:cubicBezTo>
                  <a:pt x="2828246" y="839886"/>
                  <a:pt x="2846326" y="832462"/>
                  <a:pt x="2865120" y="828040"/>
                </a:cubicBezTo>
                <a:cubicBezTo>
                  <a:pt x="2875146" y="825681"/>
                  <a:pt x="2885440" y="824653"/>
                  <a:pt x="2895600" y="822960"/>
                </a:cubicBezTo>
                <a:cubicBezTo>
                  <a:pt x="2962885" y="796046"/>
                  <a:pt x="2932663" y="819263"/>
                  <a:pt x="2956560" y="787400"/>
                </a:cubicBezTo>
                <a:cubicBezTo>
                  <a:pt x="2968144" y="771954"/>
                  <a:pt x="2992120" y="741680"/>
                  <a:pt x="2992120" y="741680"/>
                </a:cubicBezTo>
                <a:cubicBezTo>
                  <a:pt x="3004034" y="705939"/>
                  <a:pt x="2988528" y="750062"/>
                  <a:pt x="3007360" y="706120"/>
                </a:cubicBezTo>
                <a:cubicBezTo>
                  <a:pt x="3009469" y="701198"/>
                  <a:pt x="3010747" y="695960"/>
                  <a:pt x="3012440" y="690880"/>
                </a:cubicBezTo>
                <a:cubicBezTo>
                  <a:pt x="3015827" y="616373"/>
                  <a:pt x="3018220" y="541815"/>
                  <a:pt x="3022600" y="467360"/>
                </a:cubicBezTo>
                <a:cubicBezTo>
                  <a:pt x="3023303" y="455407"/>
                  <a:pt x="3024988" y="443467"/>
                  <a:pt x="3027680" y="431800"/>
                </a:cubicBezTo>
                <a:cubicBezTo>
                  <a:pt x="3030088" y="421365"/>
                  <a:pt x="3034453" y="411480"/>
                  <a:pt x="3037840" y="401320"/>
                </a:cubicBezTo>
                <a:cubicBezTo>
                  <a:pt x="3039533" y="338667"/>
                  <a:pt x="3038232" y="275861"/>
                  <a:pt x="3042920" y="213360"/>
                </a:cubicBezTo>
                <a:cubicBezTo>
                  <a:pt x="3043377" y="207272"/>
                  <a:pt x="3050600" y="203699"/>
                  <a:pt x="3053080" y="198120"/>
                </a:cubicBezTo>
                <a:cubicBezTo>
                  <a:pt x="3057430" y="188333"/>
                  <a:pt x="3053080" y="171027"/>
                  <a:pt x="3063240" y="167640"/>
                </a:cubicBezTo>
                <a:cubicBezTo>
                  <a:pt x="3094863" y="157099"/>
                  <a:pt x="3073229" y="163610"/>
                  <a:pt x="3129280" y="152400"/>
                </a:cubicBezTo>
                <a:cubicBezTo>
                  <a:pt x="3193627" y="155787"/>
                  <a:pt x="3258597" y="153002"/>
                  <a:pt x="3322320" y="162560"/>
                </a:cubicBezTo>
                <a:cubicBezTo>
                  <a:pt x="3329809" y="163683"/>
                  <a:pt x="3332434" y="175307"/>
                  <a:pt x="3332480" y="182880"/>
                </a:cubicBezTo>
                <a:cubicBezTo>
                  <a:pt x="3334133" y="457200"/>
                  <a:pt x="3332170" y="731556"/>
                  <a:pt x="3327400" y="1005840"/>
                </a:cubicBezTo>
                <a:cubicBezTo>
                  <a:pt x="3321798" y="1327961"/>
                  <a:pt x="3342735" y="1244267"/>
                  <a:pt x="3302000" y="1386840"/>
                </a:cubicBezTo>
                <a:cubicBezTo>
                  <a:pt x="3300307" y="1402080"/>
                  <a:pt x="3301769" y="1418013"/>
                  <a:pt x="3296920" y="1432560"/>
                </a:cubicBezTo>
                <a:cubicBezTo>
                  <a:pt x="3294648" y="1439376"/>
                  <a:pt x="3288049" y="1444477"/>
                  <a:pt x="3281680" y="1447800"/>
                </a:cubicBezTo>
                <a:cubicBezTo>
                  <a:pt x="3230016" y="1474755"/>
                  <a:pt x="3192546" y="1493723"/>
                  <a:pt x="3139440" y="1503680"/>
                </a:cubicBezTo>
                <a:cubicBezTo>
                  <a:pt x="3126022" y="1506196"/>
                  <a:pt x="3112347" y="1507067"/>
                  <a:pt x="3098800" y="1508760"/>
                </a:cubicBezTo>
                <a:cubicBezTo>
                  <a:pt x="2996547" y="1545943"/>
                  <a:pt x="3028809" y="1540308"/>
                  <a:pt x="2860040" y="1539240"/>
                </a:cubicBezTo>
                <a:cubicBezTo>
                  <a:pt x="2653395" y="1537932"/>
                  <a:pt x="2446834" y="1530259"/>
                  <a:pt x="2240280" y="1524000"/>
                </a:cubicBezTo>
                <a:cubicBezTo>
                  <a:pt x="2184400" y="1522307"/>
                  <a:pt x="2128544" y="1519409"/>
                  <a:pt x="2072640" y="1518920"/>
                </a:cubicBezTo>
                <a:lnTo>
                  <a:pt x="497840" y="1508760"/>
                </a:lnTo>
                <a:cubicBezTo>
                  <a:pt x="398668" y="1505454"/>
                  <a:pt x="251892" y="1504340"/>
                  <a:pt x="157480" y="1483360"/>
                </a:cubicBezTo>
                <a:cubicBezTo>
                  <a:pt x="140950" y="1479687"/>
                  <a:pt x="131057" y="1462079"/>
                  <a:pt x="116840" y="1452880"/>
                </a:cubicBezTo>
                <a:cubicBezTo>
                  <a:pt x="102203" y="1443409"/>
                  <a:pt x="86713" y="1435277"/>
                  <a:pt x="71120" y="1427480"/>
                </a:cubicBezTo>
                <a:cubicBezTo>
                  <a:pt x="58971" y="1421406"/>
                  <a:pt x="43670" y="1416637"/>
                  <a:pt x="30480" y="1412240"/>
                </a:cubicBezTo>
                <a:cubicBezTo>
                  <a:pt x="25400" y="1407160"/>
                  <a:pt x="18453" y="1403426"/>
                  <a:pt x="15240" y="1397000"/>
                </a:cubicBezTo>
                <a:cubicBezTo>
                  <a:pt x="8056" y="1382632"/>
                  <a:pt x="0" y="1351280"/>
                  <a:pt x="0" y="1351280"/>
                </a:cubicBezTo>
                <a:cubicBezTo>
                  <a:pt x="1693" y="1303867"/>
                  <a:pt x="1246" y="1256328"/>
                  <a:pt x="5080" y="1209040"/>
                </a:cubicBezTo>
                <a:cubicBezTo>
                  <a:pt x="6342" y="1193479"/>
                  <a:pt x="11664" y="1178517"/>
                  <a:pt x="15240" y="1163320"/>
                </a:cubicBezTo>
                <a:cubicBezTo>
                  <a:pt x="18438" y="1149728"/>
                  <a:pt x="22662" y="1136372"/>
                  <a:pt x="25400" y="1122680"/>
                </a:cubicBezTo>
                <a:cubicBezTo>
                  <a:pt x="27748" y="1110939"/>
                  <a:pt x="27971" y="1098828"/>
                  <a:pt x="30480" y="1087120"/>
                </a:cubicBezTo>
                <a:cubicBezTo>
                  <a:pt x="32901" y="1075822"/>
                  <a:pt x="43119" y="1045977"/>
                  <a:pt x="45720" y="1031240"/>
                </a:cubicBezTo>
                <a:cubicBezTo>
                  <a:pt x="49980" y="1007100"/>
                  <a:pt x="58122" y="941320"/>
                  <a:pt x="66040" y="914400"/>
                </a:cubicBezTo>
                <a:cubicBezTo>
                  <a:pt x="69679" y="902028"/>
                  <a:pt x="76200" y="890693"/>
                  <a:pt x="81280" y="878840"/>
                </a:cubicBezTo>
                <a:cubicBezTo>
                  <a:pt x="87508" y="844588"/>
                  <a:pt x="97875" y="790448"/>
                  <a:pt x="101600" y="756920"/>
                </a:cubicBezTo>
                <a:cubicBezTo>
                  <a:pt x="110792" y="674195"/>
                  <a:pt x="92552" y="706992"/>
                  <a:pt x="116840" y="670560"/>
                </a:cubicBezTo>
                <a:cubicBezTo>
                  <a:pt x="121509" y="647215"/>
                  <a:pt x="132639" y="599193"/>
                  <a:pt x="132080" y="574040"/>
                </a:cubicBezTo>
                <a:cubicBezTo>
                  <a:pt x="130724" y="513001"/>
                  <a:pt x="126375" y="452051"/>
                  <a:pt x="121920" y="391160"/>
                </a:cubicBezTo>
                <a:cubicBezTo>
                  <a:pt x="121707" y="388253"/>
                  <a:pt x="113891" y="350413"/>
                  <a:pt x="111760" y="345440"/>
                </a:cubicBezTo>
                <a:cubicBezTo>
                  <a:pt x="109355" y="339828"/>
                  <a:pt x="104330" y="335661"/>
                  <a:pt x="101600" y="330200"/>
                </a:cubicBezTo>
                <a:cubicBezTo>
                  <a:pt x="99205" y="325411"/>
                  <a:pt x="91165" y="314960"/>
                  <a:pt x="96520" y="314960"/>
                </a:cubicBezTo>
                <a:cubicBezTo>
                  <a:pt x="125751" y="314960"/>
                  <a:pt x="154175" y="324680"/>
                  <a:pt x="182880" y="330200"/>
                </a:cubicBezTo>
                <a:cubicBezTo>
                  <a:pt x="239532" y="341095"/>
                  <a:pt x="211334" y="340360"/>
                  <a:pt x="238760" y="34036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F2E4DD-B10E-4659-BEDB-132FF069A2AF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12356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add vs. </a:t>
            </a:r>
            <a:r>
              <a:rPr lang="en-HK" dirty="0" err="1"/>
              <a:t>addi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3556A49-C232-49E9-B7F5-6CC2D8085112}"/>
              </a:ext>
            </a:extLst>
          </p:cNvPr>
          <p:cNvSpPr/>
          <p:nvPr/>
        </p:nvSpPr>
        <p:spPr>
          <a:xfrm>
            <a:off x="1703512" y="3873575"/>
            <a:ext cx="1080592" cy="234831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009386-F809-41AA-BC02-BCF5F2B2F3BD}"/>
              </a:ext>
            </a:extLst>
          </p:cNvPr>
          <p:cNvSpPr/>
          <p:nvPr/>
        </p:nvSpPr>
        <p:spPr>
          <a:xfrm>
            <a:off x="1631504" y="4319987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BC4A84-5489-4BB5-A58A-1E0F21E2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B5444C1-DE1E-4B16-AA22-B913C980D4E6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C45475-614A-45AA-8FFD-C35037656A0B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4656B-97E1-43EB-8992-14C01488699B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64BD8C-7E2C-4933-A2C6-2C3AA1271D43}"/>
              </a:ext>
            </a:extLst>
          </p:cNvPr>
          <p:cNvSpPr/>
          <p:nvPr/>
        </p:nvSpPr>
        <p:spPr>
          <a:xfrm>
            <a:off x="6168008" y="2512668"/>
            <a:ext cx="5760640" cy="916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04BAA3-D2BD-49CA-A0E1-BFC91640225A}"/>
              </a:ext>
            </a:extLst>
          </p:cNvPr>
          <p:cNvSpPr/>
          <p:nvPr/>
        </p:nvSpPr>
        <p:spPr>
          <a:xfrm>
            <a:off x="6322184" y="2444664"/>
            <a:ext cx="1255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2D99F6-4779-41CA-BDD4-D931A8C9DEC1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6B64A-AF71-4B9F-BF7C-E864479AD8AA}"/>
              </a:ext>
            </a:extLst>
          </p:cNvPr>
          <p:cNvSpPr/>
          <p:nvPr/>
        </p:nvSpPr>
        <p:spPr>
          <a:xfrm>
            <a:off x="8616280" y="2605629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addi</a:t>
            </a:r>
            <a:r>
              <a:rPr lang="fr-FR" sz="1600" dirty="0">
                <a:latin typeface="LetterGothicStd"/>
              </a:rPr>
              <a:t> $t3, $t2, 100</a:t>
            </a:r>
            <a:endParaRPr lang="en-HK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A6DEA-BD55-4BA2-8009-A8096507B1E2}"/>
              </a:ext>
            </a:extLst>
          </p:cNvPr>
          <p:cNvSpPr/>
          <p:nvPr/>
        </p:nvSpPr>
        <p:spPr>
          <a:xfrm>
            <a:off x="8629192" y="950719"/>
            <a:ext cx="157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BA7079-AF62-457A-B608-A8D3648BC427}"/>
              </a:ext>
            </a:extLst>
          </p:cNvPr>
          <p:cNvSpPr/>
          <p:nvPr/>
        </p:nvSpPr>
        <p:spPr>
          <a:xfrm>
            <a:off x="9408368" y="1356822"/>
            <a:ext cx="720080" cy="390824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1806A-A2C1-452C-A427-FC13735A7D97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42DEF1-0123-4ABB-A4C3-44F5E0A599BC}"/>
              </a:ext>
            </a:extLst>
          </p:cNvPr>
          <p:cNvSpPr/>
          <p:nvPr/>
        </p:nvSpPr>
        <p:spPr>
          <a:xfrm>
            <a:off x="9034215" y="910823"/>
            <a:ext cx="446161" cy="390824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A8F9B8-9734-42C9-904F-722A173944EA}"/>
              </a:ext>
            </a:extLst>
          </p:cNvPr>
          <p:cNvSpPr/>
          <p:nvPr/>
        </p:nvSpPr>
        <p:spPr>
          <a:xfrm>
            <a:off x="8976320" y="2577588"/>
            <a:ext cx="446161" cy="390824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D388F2-593D-49A0-88E2-1866AA0C1D8E}"/>
              </a:ext>
            </a:extLst>
          </p:cNvPr>
          <p:cNvSpPr/>
          <p:nvPr/>
        </p:nvSpPr>
        <p:spPr>
          <a:xfrm>
            <a:off x="8760296" y="2021831"/>
            <a:ext cx="496527" cy="358212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600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add vs. </a:t>
            </a:r>
            <a:r>
              <a:rPr lang="en-HK" dirty="0" err="1"/>
              <a:t>addi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7F3C-7A1C-4FC7-84CA-D0A7CDB3D9F5}"/>
              </a:ext>
            </a:extLst>
          </p:cNvPr>
          <p:cNvSpPr/>
          <p:nvPr/>
        </p:nvSpPr>
        <p:spPr>
          <a:xfrm>
            <a:off x="4326616" y="4829028"/>
            <a:ext cx="4875888" cy="8724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CCB9AF-F77E-4EC6-AFB0-424D7C1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BF3D9CA-24E2-4544-B097-6CF49F99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C997C11-436C-4F9C-9377-1A48C0DB1EAC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248EFD-FC1D-42B2-94F3-6464F28CC242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86CB64-9FDB-4C7C-BE95-4AE307613265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F41664-EB13-4A94-BF86-876AFEA84914}"/>
              </a:ext>
            </a:extLst>
          </p:cNvPr>
          <p:cNvSpPr/>
          <p:nvPr/>
        </p:nvSpPr>
        <p:spPr>
          <a:xfrm>
            <a:off x="6168008" y="2512668"/>
            <a:ext cx="5760640" cy="916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B65DA-A5C0-4892-85D5-D46CA08394C1}"/>
              </a:ext>
            </a:extLst>
          </p:cNvPr>
          <p:cNvSpPr/>
          <p:nvPr/>
        </p:nvSpPr>
        <p:spPr>
          <a:xfrm>
            <a:off x="6322184" y="2444664"/>
            <a:ext cx="1255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746B-0CC1-4EA2-ABF0-7A4093842FCB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AB865A-02DE-49CC-A7A4-D52DBB7B1DAE}"/>
              </a:ext>
            </a:extLst>
          </p:cNvPr>
          <p:cNvSpPr/>
          <p:nvPr/>
        </p:nvSpPr>
        <p:spPr>
          <a:xfrm>
            <a:off x="8616280" y="2605629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addi</a:t>
            </a:r>
            <a:r>
              <a:rPr lang="fr-FR" sz="1600" dirty="0">
                <a:latin typeface="LetterGothicStd"/>
              </a:rPr>
              <a:t> $t3, $t2, 100</a:t>
            </a:r>
            <a:endParaRPr lang="en-HK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17343-1158-4A24-8BAD-4B536EBAE52C}"/>
              </a:ext>
            </a:extLst>
          </p:cNvPr>
          <p:cNvSpPr/>
          <p:nvPr/>
        </p:nvSpPr>
        <p:spPr>
          <a:xfrm>
            <a:off x="8629192" y="950719"/>
            <a:ext cx="157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add</a:t>
            </a:r>
            <a:r>
              <a:rPr lang="fr-FR" sz="1600" dirty="0">
                <a:latin typeface="LetterGothicStd"/>
              </a:rPr>
              <a:t> $t3, $t1, $t2</a:t>
            </a:r>
            <a:endParaRPr lang="en-HK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33A4C7-7E84-4C2A-9D89-611BCF88AA6C}"/>
              </a:ext>
            </a:extLst>
          </p:cNvPr>
          <p:cNvSpPr/>
          <p:nvPr/>
        </p:nvSpPr>
        <p:spPr>
          <a:xfrm>
            <a:off x="8687212" y="1356822"/>
            <a:ext cx="720080" cy="390824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C5D15-56E7-4075-88BF-ACE72A72EAC8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4B7ACE-293E-4ED8-B7FB-3A1B328237C6}"/>
              </a:ext>
            </a:extLst>
          </p:cNvPr>
          <p:cNvSpPr/>
          <p:nvPr/>
        </p:nvSpPr>
        <p:spPr>
          <a:xfrm>
            <a:off x="9754295" y="910823"/>
            <a:ext cx="446161" cy="390824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9DE608-CF21-4154-B3E8-DC022C9A2680}"/>
              </a:ext>
            </a:extLst>
          </p:cNvPr>
          <p:cNvSpPr/>
          <p:nvPr/>
        </p:nvSpPr>
        <p:spPr>
          <a:xfrm>
            <a:off x="9773180" y="2577588"/>
            <a:ext cx="446161" cy="390824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ECAF50-144B-4A6A-BBC6-00366FC22F7C}"/>
              </a:ext>
            </a:extLst>
          </p:cNvPr>
          <p:cNvSpPr/>
          <p:nvPr/>
        </p:nvSpPr>
        <p:spPr>
          <a:xfrm>
            <a:off x="9631921" y="2021831"/>
            <a:ext cx="1704926" cy="358212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1F0204-7431-473A-AA9D-3848F72C2864}"/>
              </a:ext>
            </a:extLst>
          </p:cNvPr>
          <p:cNvSpPr/>
          <p:nvPr/>
        </p:nvSpPr>
        <p:spPr>
          <a:xfrm>
            <a:off x="3535680" y="4276456"/>
            <a:ext cx="574040" cy="164167"/>
          </a:xfrm>
          <a:custGeom>
            <a:avLst/>
            <a:gdLst>
              <a:gd name="connsiteX0" fmla="*/ 0 w 574040"/>
              <a:gd name="connsiteY0" fmla="*/ 5984 h 164167"/>
              <a:gd name="connsiteX1" fmla="*/ 223520 w 574040"/>
              <a:gd name="connsiteY1" fmla="*/ 11064 h 164167"/>
              <a:gd name="connsiteX2" fmla="*/ 284480 w 574040"/>
              <a:gd name="connsiteY2" fmla="*/ 36464 h 164167"/>
              <a:gd name="connsiteX3" fmla="*/ 289560 w 574040"/>
              <a:gd name="connsiteY3" fmla="*/ 51704 h 164167"/>
              <a:gd name="connsiteX4" fmla="*/ 304800 w 574040"/>
              <a:gd name="connsiteY4" fmla="*/ 72024 h 164167"/>
              <a:gd name="connsiteX5" fmla="*/ 314960 w 574040"/>
              <a:gd name="connsiteY5" fmla="*/ 112664 h 164167"/>
              <a:gd name="connsiteX6" fmla="*/ 320040 w 574040"/>
              <a:gd name="connsiteY6" fmla="*/ 127904 h 164167"/>
              <a:gd name="connsiteX7" fmla="*/ 355600 w 574040"/>
              <a:gd name="connsiteY7" fmla="*/ 163464 h 164167"/>
              <a:gd name="connsiteX8" fmla="*/ 574040 w 574040"/>
              <a:gd name="connsiteY8" fmla="*/ 163464 h 16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040" h="164167">
                <a:moveTo>
                  <a:pt x="0" y="5984"/>
                </a:moveTo>
                <a:cubicBezTo>
                  <a:pt x="93065" y="2982"/>
                  <a:pt x="142326" y="-8268"/>
                  <a:pt x="223520" y="11064"/>
                </a:cubicBezTo>
                <a:cubicBezTo>
                  <a:pt x="246301" y="16488"/>
                  <a:pt x="264279" y="26364"/>
                  <a:pt x="284480" y="36464"/>
                </a:cubicBezTo>
                <a:cubicBezTo>
                  <a:pt x="286173" y="41544"/>
                  <a:pt x="286903" y="47055"/>
                  <a:pt x="289560" y="51704"/>
                </a:cubicBezTo>
                <a:cubicBezTo>
                  <a:pt x="293761" y="59055"/>
                  <a:pt x="301544" y="64209"/>
                  <a:pt x="304800" y="72024"/>
                </a:cubicBezTo>
                <a:cubicBezTo>
                  <a:pt x="310171" y="84913"/>
                  <a:pt x="311286" y="99192"/>
                  <a:pt x="314960" y="112664"/>
                </a:cubicBezTo>
                <a:cubicBezTo>
                  <a:pt x="316369" y="117830"/>
                  <a:pt x="317439" y="123223"/>
                  <a:pt x="320040" y="127904"/>
                </a:cubicBezTo>
                <a:cubicBezTo>
                  <a:pt x="328683" y="143461"/>
                  <a:pt x="335199" y="163021"/>
                  <a:pt x="355600" y="163464"/>
                </a:cubicBezTo>
                <a:cubicBezTo>
                  <a:pt x="428396" y="165047"/>
                  <a:pt x="501227" y="163464"/>
                  <a:pt x="574040" y="16346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87ED4CB-FDEB-4CDD-A0AC-5C96DEE44A50}"/>
              </a:ext>
            </a:extLst>
          </p:cNvPr>
          <p:cNvSpPr/>
          <p:nvPr/>
        </p:nvSpPr>
        <p:spPr>
          <a:xfrm>
            <a:off x="1803400" y="4490720"/>
            <a:ext cx="2306320" cy="640080"/>
          </a:xfrm>
          <a:custGeom>
            <a:avLst/>
            <a:gdLst>
              <a:gd name="connsiteX0" fmla="*/ 0 w 2306320"/>
              <a:gd name="connsiteY0" fmla="*/ 127000 h 640080"/>
              <a:gd name="connsiteX1" fmla="*/ 10160 w 2306320"/>
              <a:gd name="connsiteY1" fmla="*/ 152400 h 640080"/>
              <a:gd name="connsiteX2" fmla="*/ 30480 w 2306320"/>
              <a:gd name="connsiteY2" fmla="*/ 182880 h 640080"/>
              <a:gd name="connsiteX3" fmla="*/ 25400 w 2306320"/>
              <a:gd name="connsiteY3" fmla="*/ 447040 h 640080"/>
              <a:gd name="connsiteX4" fmla="*/ 15240 w 2306320"/>
              <a:gd name="connsiteY4" fmla="*/ 467360 h 640080"/>
              <a:gd name="connsiteX5" fmla="*/ 25400 w 2306320"/>
              <a:gd name="connsiteY5" fmla="*/ 548640 h 640080"/>
              <a:gd name="connsiteX6" fmla="*/ 30480 w 2306320"/>
              <a:gd name="connsiteY6" fmla="*/ 563880 h 640080"/>
              <a:gd name="connsiteX7" fmla="*/ 45720 w 2306320"/>
              <a:gd name="connsiteY7" fmla="*/ 568960 h 640080"/>
              <a:gd name="connsiteX8" fmla="*/ 152400 w 2306320"/>
              <a:gd name="connsiteY8" fmla="*/ 579120 h 640080"/>
              <a:gd name="connsiteX9" fmla="*/ 187960 w 2306320"/>
              <a:gd name="connsiteY9" fmla="*/ 589280 h 640080"/>
              <a:gd name="connsiteX10" fmla="*/ 233680 w 2306320"/>
              <a:gd name="connsiteY10" fmla="*/ 594360 h 640080"/>
              <a:gd name="connsiteX11" fmla="*/ 370840 w 2306320"/>
              <a:gd name="connsiteY11" fmla="*/ 604520 h 640080"/>
              <a:gd name="connsiteX12" fmla="*/ 568960 w 2306320"/>
              <a:gd name="connsiteY12" fmla="*/ 609600 h 640080"/>
              <a:gd name="connsiteX13" fmla="*/ 797560 w 2306320"/>
              <a:gd name="connsiteY13" fmla="*/ 624840 h 640080"/>
              <a:gd name="connsiteX14" fmla="*/ 1468120 w 2306320"/>
              <a:gd name="connsiteY14" fmla="*/ 640080 h 640080"/>
              <a:gd name="connsiteX15" fmla="*/ 1803400 w 2306320"/>
              <a:gd name="connsiteY15" fmla="*/ 635000 h 640080"/>
              <a:gd name="connsiteX16" fmla="*/ 1818640 w 2306320"/>
              <a:gd name="connsiteY16" fmla="*/ 629920 h 640080"/>
              <a:gd name="connsiteX17" fmla="*/ 1833880 w 2306320"/>
              <a:gd name="connsiteY17" fmla="*/ 609600 h 640080"/>
              <a:gd name="connsiteX18" fmla="*/ 1849120 w 2306320"/>
              <a:gd name="connsiteY18" fmla="*/ 553720 h 640080"/>
              <a:gd name="connsiteX19" fmla="*/ 1854200 w 2306320"/>
              <a:gd name="connsiteY19" fmla="*/ 508000 h 640080"/>
              <a:gd name="connsiteX20" fmla="*/ 1864360 w 2306320"/>
              <a:gd name="connsiteY20" fmla="*/ 457200 h 640080"/>
              <a:gd name="connsiteX21" fmla="*/ 1869440 w 2306320"/>
              <a:gd name="connsiteY21" fmla="*/ 162560 h 640080"/>
              <a:gd name="connsiteX22" fmla="*/ 1879600 w 2306320"/>
              <a:gd name="connsiteY22" fmla="*/ 137160 h 640080"/>
              <a:gd name="connsiteX23" fmla="*/ 1884680 w 2306320"/>
              <a:gd name="connsiteY23" fmla="*/ 116840 h 640080"/>
              <a:gd name="connsiteX24" fmla="*/ 1889760 w 2306320"/>
              <a:gd name="connsiteY24" fmla="*/ 101600 h 640080"/>
              <a:gd name="connsiteX25" fmla="*/ 2072640 w 2306320"/>
              <a:gd name="connsiteY25" fmla="*/ 96520 h 640080"/>
              <a:gd name="connsiteX26" fmla="*/ 2118360 w 2306320"/>
              <a:gd name="connsiteY26" fmla="*/ 86360 h 640080"/>
              <a:gd name="connsiteX27" fmla="*/ 2133600 w 2306320"/>
              <a:gd name="connsiteY27" fmla="*/ 81280 h 640080"/>
              <a:gd name="connsiteX28" fmla="*/ 2148840 w 2306320"/>
              <a:gd name="connsiteY28" fmla="*/ 10160 h 640080"/>
              <a:gd name="connsiteX29" fmla="*/ 2169160 w 2306320"/>
              <a:gd name="connsiteY29" fmla="*/ 0 h 640080"/>
              <a:gd name="connsiteX30" fmla="*/ 2245360 w 2306320"/>
              <a:gd name="connsiteY30" fmla="*/ 5080 h 640080"/>
              <a:gd name="connsiteX31" fmla="*/ 2260600 w 2306320"/>
              <a:gd name="connsiteY31" fmla="*/ 10160 h 640080"/>
              <a:gd name="connsiteX32" fmla="*/ 2306320 w 2306320"/>
              <a:gd name="connsiteY32" fmla="*/ 1016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306320" h="640080">
                <a:moveTo>
                  <a:pt x="0" y="127000"/>
                </a:moveTo>
                <a:cubicBezTo>
                  <a:pt x="3387" y="135467"/>
                  <a:pt x="5793" y="144395"/>
                  <a:pt x="10160" y="152400"/>
                </a:cubicBezTo>
                <a:cubicBezTo>
                  <a:pt x="16007" y="163120"/>
                  <a:pt x="30480" y="182880"/>
                  <a:pt x="30480" y="182880"/>
                </a:cubicBezTo>
                <a:cubicBezTo>
                  <a:pt x="28787" y="270933"/>
                  <a:pt x="30111" y="359096"/>
                  <a:pt x="25400" y="447040"/>
                </a:cubicBezTo>
                <a:cubicBezTo>
                  <a:pt x="24995" y="454602"/>
                  <a:pt x="15240" y="459787"/>
                  <a:pt x="15240" y="467360"/>
                </a:cubicBezTo>
                <a:cubicBezTo>
                  <a:pt x="15240" y="494664"/>
                  <a:pt x="21142" y="521670"/>
                  <a:pt x="25400" y="548640"/>
                </a:cubicBezTo>
                <a:cubicBezTo>
                  <a:pt x="26235" y="553929"/>
                  <a:pt x="26694" y="560094"/>
                  <a:pt x="30480" y="563880"/>
                </a:cubicBezTo>
                <a:cubicBezTo>
                  <a:pt x="34266" y="567666"/>
                  <a:pt x="40407" y="568296"/>
                  <a:pt x="45720" y="568960"/>
                </a:cubicBezTo>
                <a:cubicBezTo>
                  <a:pt x="81165" y="573391"/>
                  <a:pt x="116840" y="575733"/>
                  <a:pt x="152400" y="579120"/>
                </a:cubicBezTo>
                <a:cubicBezTo>
                  <a:pt x="164253" y="582507"/>
                  <a:pt x="175843" y="587008"/>
                  <a:pt x="187960" y="589280"/>
                </a:cubicBezTo>
                <a:cubicBezTo>
                  <a:pt x="203031" y="592106"/>
                  <a:pt x="218399" y="593087"/>
                  <a:pt x="233680" y="594360"/>
                </a:cubicBezTo>
                <a:cubicBezTo>
                  <a:pt x="279367" y="598167"/>
                  <a:pt x="325042" y="602438"/>
                  <a:pt x="370840" y="604520"/>
                </a:cubicBezTo>
                <a:cubicBezTo>
                  <a:pt x="436834" y="607520"/>
                  <a:pt x="502920" y="607907"/>
                  <a:pt x="568960" y="609600"/>
                </a:cubicBezTo>
                <a:cubicBezTo>
                  <a:pt x="686914" y="622016"/>
                  <a:pt x="663637" y="621726"/>
                  <a:pt x="797560" y="624840"/>
                </a:cubicBezTo>
                <a:cubicBezTo>
                  <a:pt x="1565611" y="642702"/>
                  <a:pt x="1091339" y="627088"/>
                  <a:pt x="1468120" y="640080"/>
                </a:cubicBezTo>
                <a:lnTo>
                  <a:pt x="1803400" y="635000"/>
                </a:lnTo>
                <a:cubicBezTo>
                  <a:pt x="1808753" y="634845"/>
                  <a:pt x="1814526" y="633348"/>
                  <a:pt x="1818640" y="629920"/>
                </a:cubicBezTo>
                <a:cubicBezTo>
                  <a:pt x="1825144" y="624500"/>
                  <a:pt x="1828800" y="616373"/>
                  <a:pt x="1833880" y="609600"/>
                </a:cubicBezTo>
                <a:cubicBezTo>
                  <a:pt x="1840629" y="589352"/>
                  <a:pt x="1844823" y="578070"/>
                  <a:pt x="1849120" y="553720"/>
                </a:cubicBezTo>
                <a:cubicBezTo>
                  <a:pt x="1851785" y="538620"/>
                  <a:pt x="1851809" y="523146"/>
                  <a:pt x="1854200" y="508000"/>
                </a:cubicBezTo>
                <a:cubicBezTo>
                  <a:pt x="1856893" y="490943"/>
                  <a:pt x="1860973" y="474133"/>
                  <a:pt x="1864360" y="457200"/>
                </a:cubicBezTo>
                <a:cubicBezTo>
                  <a:pt x="1866053" y="358987"/>
                  <a:pt x="1864768" y="260677"/>
                  <a:pt x="1869440" y="162560"/>
                </a:cubicBezTo>
                <a:cubicBezTo>
                  <a:pt x="1869874" y="153451"/>
                  <a:pt x="1876716" y="145811"/>
                  <a:pt x="1879600" y="137160"/>
                </a:cubicBezTo>
                <a:cubicBezTo>
                  <a:pt x="1881808" y="130536"/>
                  <a:pt x="1882762" y="123553"/>
                  <a:pt x="1884680" y="116840"/>
                </a:cubicBezTo>
                <a:cubicBezTo>
                  <a:pt x="1886151" y="111691"/>
                  <a:pt x="1884436" y="102176"/>
                  <a:pt x="1889760" y="101600"/>
                </a:cubicBezTo>
                <a:cubicBezTo>
                  <a:pt x="1950390" y="95045"/>
                  <a:pt x="2011680" y="98213"/>
                  <a:pt x="2072640" y="96520"/>
                </a:cubicBezTo>
                <a:cubicBezTo>
                  <a:pt x="2087880" y="93133"/>
                  <a:pt x="2103214" y="90146"/>
                  <a:pt x="2118360" y="86360"/>
                </a:cubicBezTo>
                <a:cubicBezTo>
                  <a:pt x="2123555" y="85061"/>
                  <a:pt x="2131907" y="86360"/>
                  <a:pt x="2133600" y="81280"/>
                </a:cubicBezTo>
                <a:cubicBezTo>
                  <a:pt x="2140675" y="60056"/>
                  <a:pt x="2127835" y="27665"/>
                  <a:pt x="2148840" y="10160"/>
                </a:cubicBezTo>
                <a:cubicBezTo>
                  <a:pt x="2154658" y="5312"/>
                  <a:pt x="2162387" y="3387"/>
                  <a:pt x="2169160" y="0"/>
                </a:cubicBezTo>
                <a:cubicBezTo>
                  <a:pt x="2194560" y="1693"/>
                  <a:pt x="2220059" y="2269"/>
                  <a:pt x="2245360" y="5080"/>
                </a:cubicBezTo>
                <a:cubicBezTo>
                  <a:pt x="2250682" y="5671"/>
                  <a:pt x="2255264" y="9715"/>
                  <a:pt x="2260600" y="10160"/>
                </a:cubicBezTo>
                <a:cubicBezTo>
                  <a:pt x="2275787" y="11426"/>
                  <a:pt x="2291080" y="10160"/>
                  <a:pt x="2306320" y="10160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52670-65E5-4EC9-8231-510FBA9471EF}"/>
              </a:ext>
            </a:extLst>
          </p:cNvPr>
          <p:cNvSpPr/>
          <p:nvPr/>
        </p:nvSpPr>
        <p:spPr>
          <a:xfrm>
            <a:off x="2783632" y="3284984"/>
            <a:ext cx="720080" cy="216024"/>
          </a:xfrm>
          <a:prstGeom prst="ellipse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EAF1ED-A01F-4855-AAB9-A9F7949A661C}"/>
              </a:ext>
            </a:extLst>
          </p:cNvPr>
          <p:cNvSpPr/>
          <p:nvPr/>
        </p:nvSpPr>
        <p:spPr>
          <a:xfrm>
            <a:off x="3464560" y="3404784"/>
            <a:ext cx="452120" cy="806536"/>
          </a:xfrm>
          <a:custGeom>
            <a:avLst/>
            <a:gdLst>
              <a:gd name="connsiteX0" fmla="*/ 0 w 452120"/>
              <a:gd name="connsiteY0" fmla="*/ 29296 h 806536"/>
              <a:gd name="connsiteX1" fmla="*/ 162560 w 452120"/>
              <a:gd name="connsiteY1" fmla="*/ 14056 h 806536"/>
              <a:gd name="connsiteX2" fmla="*/ 254000 w 452120"/>
              <a:gd name="connsiteY2" fmla="*/ 3896 h 806536"/>
              <a:gd name="connsiteX3" fmla="*/ 421640 w 452120"/>
              <a:gd name="connsiteY3" fmla="*/ 39456 h 806536"/>
              <a:gd name="connsiteX4" fmla="*/ 436880 w 452120"/>
              <a:gd name="connsiteY4" fmla="*/ 59776 h 806536"/>
              <a:gd name="connsiteX5" fmla="*/ 421640 w 452120"/>
              <a:gd name="connsiteY5" fmla="*/ 141056 h 806536"/>
              <a:gd name="connsiteX6" fmla="*/ 431800 w 452120"/>
              <a:gd name="connsiteY6" fmla="*/ 308696 h 806536"/>
              <a:gd name="connsiteX7" fmla="*/ 447040 w 452120"/>
              <a:gd name="connsiteY7" fmla="*/ 389976 h 806536"/>
              <a:gd name="connsiteX8" fmla="*/ 452120 w 452120"/>
              <a:gd name="connsiteY8" fmla="*/ 430616 h 806536"/>
              <a:gd name="connsiteX9" fmla="*/ 441960 w 452120"/>
              <a:gd name="connsiteY9" fmla="*/ 689696 h 806536"/>
              <a:gd name="connsiteX10" fmla="*/ 431800 w 452120"/>
              <a:gd name="connsiteY10" fmla="*/ 735416 h 806536"/>
              <a:gd name="connsiteX11" fmla="*/ 431800 w 452120"/>
              <a:gd name="connsiteY11" fmla="*/ 806536 h 8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120" h="806536">
                <a:moveTo>
                  <a:pt x="0" y="29296"/>
                </a:moveTo>
                <a:cubicBezTo>
                  <a:pt x="94341" y="8331"/>
                  <a:pt x="3740" y="25677"/>
                  <a:pt x="162560" y="14056"/>
                </a:cubicBezTo>
                <a:cubicBezTo>
                  <a:pt x="193146" y="11818"/>
                  <a:pt x="223520" y="7283"/>
                  <a:pt x="254000" y="3896"/>
                </a:cubicBezTo>
                <a:cubicBezTo>
                  <a:pt x="384822" y="8741"/>
                  <a:pt x="365309" y="-23134"/>
                  <a:pt x="421640" y="39456"/>
                </a:cubicBezTo>
                <a:cubicBezTo>
                  <a:pt x="427304" y="45749"/>
                  <a:pt x="431800" y="53003"/>
                  <a:pt x="436880" y="59776"/>
                </a:cubicBezTo>
                <a:cubicBezTo>
                  <a:pt x="431800" y="86869"/>
                  <a:pt x="419972" y="113541"/>
                  <a:pt x="421640" y="141056"/>
                </a:cubicBezTo>
                <a:cubicBezTo>
                  <a:pt x="425027" y="196936"/>
                  <a:pt x="427613" y="252870"/>
                  <a:pt x="431800" y="308696"/>
                </a:cubicBezTo>
                <a:cubicBezTo>
                  <a:pt x="434556" y="345448"/>
                  <a:pt x="440191" y="351164"/>
                  <a:pt x="447040" y="389976"/>
                </a:cubicBezTo>
                <a:cubicBezTo>
                  <a:pt x="449413" y="403420"/>
                  <a:pt x="450427" y="417069"/>
                  <a:pt x="452120" y="430616"/>
                </a:cubicBezTo>
                <a:cubicBezTo>
                  <a:pt x="448733" y="516976"/>
                  <a:pt x="447709" y="603461"/>
                  <a:pt x="441960" y="689696"/>
                </a:cubicBezTo>
                <a:cubicBezTo>
                  <a:pt x="440922" y="705273"/>
                  <a:pt x="433152" y="719863"/>
                  <a:pt x="431800" y="735416"/>
                </a:cubicBezTo>
                <a:cubicBezTo>
                  <a:pt x="429746" y="759034"/>
                  <a:pt x="431800" y="782829"/>
                  <a:pt x="431800" y="806536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27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Word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856EF5C1-3DEB-4A6C-9EAA-82CBD20D8FC7}"/>
              </a:ext>
            </a:extLst>
          </p:cNvPr>
          <p:cNvSpPr/>
          <p:nvPr/>
        </p:nvSpPr>
        <p:spPr>
          <a:xfrm>
            <a:off x="7067267" y="2113726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556A49-C232-49E9-B7F5-6CC2D8085112}"/>
              </a:ext>
            </a:extLst>
          </p:cNvPr>
          <p:cNvSpPr/>
          <p:nvPr/>
        </p:nvSpPr>
        <p:spPr>
          <a:xfrm>
            <a:off x="1631504" y="2911070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256240" y="3028485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lw</a:t>
            </a:r>
            <a:r>
              <a:rPr lang="fr-FR" sz="1600" dirty="0">
                <a:latin typeface="LetterGothicStd"/>
              </a:rPr>
              <a:t> $t1, 100($t2)</a:t>
            </a:r>
            <a:endParaRPr lang="en-HK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7FD62-B1F0-4AFE-9F7A-CB22FDAD17EC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75460-BD50-42D2-AA89-7E71439B08B8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6607A-60C2-4F47-95B7-D1C5BD4CE481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234363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Word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556A49-C232-49E9-B7F5-6CC2D8085112}"/>
              </a:ext>
            </a:extLst>
          </p:cNvPr>
          <p:cNvSpPr/>
          <p:nvPr/>
        </p:nvSpPr>
        <p:spPr>
          <a:xfrm>
            <a:off x="1703512" y="3618175"/>
            <a:ext cx="1080592" cy="234831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256240" y="3028485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lw</a:t>
            </a:r>
            <a:r>
              <a:rPr lang="fr-FR" sz="1600" dirty="0">
                <a:latin typeface="LetterGothicStd"/>
              </a:rPr>
              <a:t> $t1, 100($t2)</a:t>
            </a:r>
            <a:endParaRPr lang="en-HK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91935B-33DE-4C73-9A8C-5EFF3C6E4B0E}"/>
              </a:ext>
            </a:extLst>
          </p:cNvPr>
          <p:cNvSpPr/>
          <p:nvPr/>
        </p:nvSpPr>
        <p:spPr>
          <a:xfrm>
            <a:off x="7775717" y="2111242"/>
            <a:ext cx="1080592" cy="234831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E143E-905F-41B4-929E-E679E59968D0}"/>
              </a:ext>
            </a:extLst>
          </p:cNvPr>
          <p:cNvSpPr/>
          <p:nvPr/>
        </p:nvSpPr>
        <p:spPr>
          <a:xfrm>
            <a:off x="9192344" y="3058800"/>
            <a:ext cx="573144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F5D29-6F93-4D92-BD3C-A63F19EDB533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C218A-86A2-4221-BCDB-A1BD07E15D3C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0E46C-E541-4225-8439-998C28E17D19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1894001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Word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556A49-C232-49E9-B7F5-6CC2D8085112}"/>
              </a:ext>
            </a:extLst>
          </p:cNvPr>
          <p:cNvSpPr/>
          <p:nvPr/>
        </p:nvSpPr>
        <p:spPr>
          <a:xfrm>
            <a:off x="1703512" y="3873575"/>
            <a:ext cx="1080592" cy="234831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256240" y="3028485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lw</a:t>
            </a:r>
            <a:r>
              <a:rPr lang="fr-FR" sz="1600" dirty="0">
                <a:latin typeface="LetterGothicStd"/>
              </a:rPr>
              <a:t> $t1, 100($t2)</a:t>
            </a:r>
            <a:endParaRPr lang="en-HK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91935B-33DE-4C73-9A8C-5EFF3C6E4B0E}"/>
              </a:ext>
            </a:extLst>
          </p:cNvPr>
          <p:cNvSpPr/>
          <p:nvPr/>
        </p:nvSpPr>
        <p:spPr>
          <a:xfrm>
            <a:off x="8520503" y="2111242"/>
            <a:ext cx="1080592" cy="234831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E143E-905F-41B4-929E-E679E59968D0}"/>
              </a:ext>
            </a:extLst>
          </p:cNvPr>
          <p:cNvSpPr/>
          <p:nvPr/>
        </p:nvSpPr>
        <p:spPr>
          <a:xfrm>
            <a:off x="8472264" y="3058800"/>
            <a:ext cx="573144" cy="298079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1D205C-19BF-4F1C-A724-CEE0C3BE682B}"/>
              </a:ext>
            </a:extLst>
          </p:cNvPr>
          <p:cNvSpPr/>
          <p:nvPr/>
        </p:nvSpPr>
        <p:spPr>
          <a:xfrm>
            <a:off x="2711624" y="4183565"/>
            <a:ext cx="576064" cy="325555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B5AB0-3AA3-4B6B-8B01-D79E1F2DFFF9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4168A2-01D0-47E5-AF99-6A0BD7557816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8A68DA-8182-49ED-8365-37DF04B7BC0F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4025920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Word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556A49-C232-49E9-B7F5-6CC2D8085112}"/>
              </a:ext>
            </a:extLst>
          </p:cNvPr>
          <p:cNvSpPr/>
          <p:nvPr/>
        </p:nvSpPr>
        <p:spPr>
          <a:xfrm>
            <a:off x="1683192" y="4912201"/>
            <a:ext cx="1080592" cy="23483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256240" y="3028485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lw</a:t>
            </a:r>
            <a:r>
              <a:rPr lang="fr-FR" sz="1600" dirty="0">
                <a:latin typeface="LetterGothicStd"/>
              </a:rPr>
              <a:t> $t1, 100($t2)</a:t>
            </a:r>
            <a:endParaRPr lang="en-HK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E143E-905F-41B4-929E-E679E59968D0}"/>
              </a:ext>
            </a:extLst>
          </p:cNvPr>
          <p:cNvSpPr/>
          <p:nvPr/>
        </p:nvSpPr>
        <p:spPr>
          <a:xfrm>
            <a:off x="8907232" y="3058800"/>
            <a:ext cx="42912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B5AB0-3AA3-4B6B-8B01-D79E1F2DFFF9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E110A5-9E39-4BD8-8E3F-E078A1B9E300}"/>
              </a:ext>
            </a:extLst>
          </p:cNvPr>
          <p:cNvSpPr/>
          <p:nvPr/>
        </p:nvSpPr>
        <p:spPr>
          <a:xfrm>
            <a:off x="9543012" y="2086111"/>
            <a:ext cx="195358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09D5C4-7C34-4F1C-A3A5-7EB28481DDD7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5D8F6D-5126-40E0-9C48-3C22ADF53303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289734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413D-E152-4683-9449-7F9763FB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67F2-620E-4C5E-9095-E870FA35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HK" dirty="0"/>
              <a:t>For all types of instructions, the first two steps are identical</a:t>
            </a:r>
          </a:p>
          <a:p>
            <a:pPr lvl="1"/>
            <a:r>
              <a:rPr lang="en-HK" dirty="0"/>
              <a:t>Use PC (program counter) to address the memory that contains the code and fetch the instruction from the memory</a:t>
            </a:r>
          </a:p>
          <a:p>
            <a:pPr lvl="1"/>
            <a:r>
              <a:rPr lang="en-HK" dirty="0"/>
              <a:t>Read one or two registers</a:t>
            </a:r>
          </a:p>
          <a:p>
            <a:pPr lvl="2"/>
            <a:r>
              <a:rPr lang="en-HK" dirty="0"/>
              <a:t>Using fields of the instruction to select registers</a:t>
            </a:r>
          </a:p>
          <a:p>
            <a:pPr lvl="2"/>
            <a:r>
              <a:rPr lang="en-HK" dirty="0"/>
              <a:t>For some instruction (e.g., </a:t>
            </a:r>
            <a:r>
              <a:rPr lang="en-HK" dirty="0" err="1"/>
              <a:t>lw</a:t>
            </a:r>
            <a:r>
              <a:rPr lang="en-HK" dirty="0"/>
              <a:t>), need to only read one register, but most other instructions read two registers</a:t>
            </a:r>
          </a:p>
          <a:p>
            <a:r>
              <a:rPr lang="en-HK" dirty="0"/>
              <a:t>After these two steps, different instructions do different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0291-5AB1-460D-9C9F-8601F0D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12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Word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256240" y="3028485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lw</a:t>
            </a:r>
            <a:r>
              <a:rPr lang="fr-FR" sz="1600" dirty="0">
                <a:latin typeface="LetterGothicStd"/>
              </a:rPr>
              <a:t> $t1, 100($t2)</a:t>
            </a:r>
            <a:endParaRPr lang="en-HK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E143E-905F-41B4-929E-E679E59968D0}"/>
              </a:ext>
            </a:extLst>
          </p:cNvPr>
          <p:cNvSpPr/>
          <p:nvPr/>
        </p:nvSpPr>
        <p:spPr>
          <a:xfrm>
            <a:off x="8907232" y="3058800"/>
            <a:ext cx="42912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B5AB0-3AA3-4B6B-8B01-D79E1F2DFFF9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E110A5-9E39-4BD8-8E3F-E078A1B9E300}"/>
              </a:ext>
            </a:extLst>
          </p:cNvPr>
          <p:cNvSpPr/>
          <p:nvPr/>
        </p:nvSpPr>
        <p:spPr>
          <a:xfrm>
            <a:off x="9543012" y="2086111"/>
            <a:ext cx="195358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09D5C4-7C34-4F1C-A3A5-7EB28481DDD7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5D8F6D-5126-40E0-9C48-3C22ADF53303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B7837-DF22-422F-B081-09FAA6B32425}"/>
              </a:ext>
            </a:extLst>
          </p:cNvPr>
          <p:cNvSpPr/>
          <p:nvPr/>
        </p:nvSpPr>
        <p:spPr>
          <a:xfrm>
            <a:off x="7094170" y="3711119"/>
            <a:ext cx="3826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/>
              <a:t>The address of memory content to </a:t>
            </a:r>
          </a:p>
          <a:p>
            <a:r>
              <a:rPr lang="en-HK" dirty="0"/>
              <a:t>be loaded is computed by 100 + $t2</a:t>
            </a:r>
            <a:endParaRPr lang="fr-F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EEBC75-0299-4320-8E55-7E1F62A9EAFA}"/>
              </a:ext>
            </a:extLst>
          </p:cNvPr>
          <p:cNvSpPr/>
          <p:nvPr/>
        </p:nvSpPr>
        <p:spPr>
          <a:xfrm>
            <a:off x="9297157" y="3056119"/>
            <a:ext cx="429128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48278C-966B-4010-9910-6DBB5CF9E854}"/>
              </a:ext>
            </a:extLst>
          </p:cNvPr>
          <p:cNvSpPr/>
          <p:nvPr/>
        </p:nvSpPr>
        <p:spPr>
          <a:xfrm>
            <a:off x="1915160" y="3815080"/>
            <a:ext cx="2118360" cy="152400"/>
          </a:xfrm>
          <a:custGeom>
            <a:avLst/>
            <a:gdLst>
              <a:gd name="connsiteX0" fmla="*/ 0 w 2118360"/>
              <a:gd name="connsiteY0" fmla="*/ 0 h 152400"/>
              <a:gd name="connsiteX1" fmla="*/ 635000 w 2118360"/>
              <a:gd name="connsiteY1" fmla="*/ 0 h 152400"/>
              <a:gd name="connsiteX2" fmla="*/ 924560 w 2118360"/>
              <a:gd name="connsiteY2" fmla="*/ 5080 h 152400"/>
              <a:gd name="connsiteX3" fmla="*/ 939800 w 2118360"/>
              <a:gd name="connsiteY3" fmla="*/ 15240 h 152400"/>
              <a:gd name="connsiteX4" fmla="*/ 949960 w 2118360"/>
              <a:gd name="connsiteY4" fmla="*/ 30480 h 152400"/>
              <a:gd name="connsiteX5" fmla="*/ 965200 w 2118360"/>
              <a:gd name="connsiteY5" fmla="*/ 50800 h 152400"/>
              <a:gd name="connsiteX6" fmla="*/ 985520 w 2118360"/>
              <a:gd name="connsiteY6" fmla="*/ 71120 h 152400"/>
              <a:gd name="connsiteX7" fmla="*/ 1016000 w 2118360"/>
              <a:gd name="connsiteY7" fmla="*/ 91440 h 152400"/>
              <a:gd name="connsiteX8" fmla="*/ 1056640 w 2118360"/>
              <a:gd name="connsiteY8" fmla="*/ 116840 h 152400"/>
              <a:gd name="connsiteX9" fmla="*/ 1071880 w 2118360"/>
              <a:gd name="connsiteY9" fmla="*/ 121920 h 152400"/>
              <a:gd name="connsiteX10" fmla="*/ 1087120 w 2118360"/>
              <a:gd name="connsiteY10" fmla="*/ 132080 h 152400"/>
              <a:gd name="connsiteX11" fmla="*/ 1107440 w 2118360"/>
              <a:gd name="connsiteY11" fmla="*/ 137160 h 152400"/>
              <a:gd name="connsiteX12" fmla="*/ 1153160 w 2118360"/>
              <a:gd name="connsiteY12" fmla="*/ 147320 h 152400"/>
              <a:gd name="connsiteX13" fmla="*/ 2118360 w 2118360"/>
              <a:gd name="connsiteY1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8360" h="152400">
                <a:moveTo>
                  <a:pt x="0" y="0"/>
                </a:moveTo>
                <a:cubicBezTo>
                  <a:pt x="637995" y="12038"/>
                  <a:pt x="-155823" y="0"/>
                  <a:pt x="635000" y="0"/>
                </a:cubicBezTo>
                <a:cubicBezTo>
                  <a:pt x="731535" y="0"/>
                  <a:pt x="828040" y="3387"/>
                  <a:pt x="924560" y="5080"/>
                </a:cubicBezTo>
                <a:cubicBezTo>
                  <a:pt x="929640" y="8467"/>
                  <a:pt x="935483" y="10923"/>
                  <a:pt x="939800" y="15240"/>
                </a:cubicBezTo>
                <a:cubicBezTo>
                  <a:pt x="944117" y="19557"/>
                  <a:pt x="946411" y="25512"/>
                  <a:pt x="949960" y="30480"/>
                </a:cubicBezTo>
                <a:cubicBezTo>
                  <a:pt x="954881" y="37370"/>
                  <a:pt x="960120" y="44027"/>
                  <a:pt x="965200" y="50800"/>
                </a:cubicBezTo>
                <a:cubicBezTo>
                  <a:pt x="974876" y="79829"/>
                  <a:pt x="962297" y="55638"/>
                  <a:pt x="985520" y="71120"/>
                </a:cubicBezTo>
                <a:cubicBezTo>
                  <a:pt x="1023573" y="96489"/>
                  <a:pt x="979763" y="79361"/>
                  <a:pt x="1016000" y="91440"/>
                </a:cubicBezTo>
                <a:cubicBezTo>
                  <a:pt x="1035448" y="106026"/>
                  <a:pt x="1034946" y="107542"/>
                  <a:pt x="1056640" y="116840"/>
                </a:cubicBezTo>
                <a:cubicBezTo>
                  <a:pt x="1061562" y="118949"/>
                  <a:pt x="1067091" y="119525"/>
                  <a:pt x="1071880" y="121920"/>
                </a:cubicBezTo>
                <a:cubicBezTo>
                  <a:pt x="1077341" y="124650"/>
                  <a:pt x="1081508" y="129675"/>
                  <a:pt x="1087120" y="132080"/>
                </a:cubicBezTo>
                <a:cubicBezTo>
                  <a:pt x="1093537" y="134830"/>
                  <a:pt x="1100637" y="135590"/>
                  <a:pt x="1107440" y="137160"/>
                </a:cubicBezTo>
                <a:cubicBezTo>
                  <a:pt x="1122652" y="140670"/>
                  <a:pt x="1137550" y="147085"/>
                  <a:pt x="1153160" y="147320"/>
                </a:cubicBezTo>
                <a:lnTo>
                  <a:pt x="2118360" y="152400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E27996-696E-44F0-8F8F-F7548B1826EA}"/>
              </a:ext>
            </a:extLst>
          </p:cNvPr>
          <p:cNvSpPr/>
          <p:nvPr/>
        </p:nvSpPr>
        <p:spPr>
          <a:xfrm>
            <a:off x="1742440" y="4460240"/>
            <a:ext cx="2336800" cy="685803"/>
          </a:xfrm>
          <a:custGeom>
            <a:avLst/>
            <a:gdLst>
              <a:gd name="connsiteX0" fmla="*/ 60960 w 2336800"/>
              <a:gd name="connsiteY0" fmla="*/ 289560 h 685803"/>
              <a:gd name="connsiteX1" fmla="*/ 50800 w 2336800"/>
              <a:gd name="connsiteY1" fmla="*/ 396240 h 685803"/>
              <a:gd name="connsiteX2" fmla="*/ 40640 w 2336800"/>
              <a:gd name="connsiteY2" fmla="*/ 462280 h 685803"/>
              <a:gd name="connsiteX3" fmla="*/ 30480 w 2336800"/>
              <a:gd name="connsiteY3" fmla="*/ 477520 h 685803"/>
              <a:gd name="connsiteX4" fmla="*/ 10160 w 2336800"/>
              <a:gd name="connsiteY4" fmla="*/ 543560 h 685803"/>
              <a:gd name="connsiteX5" fmla="*/ 0 w 2336800"/>
              <a:gd name="connsiteY5" fmla="*/ 563880 h 685803"/>
              <a:gd name="connsiteX6" fmla="*/ 71120 w 2336800"/>
              <a:gd name="connsiteY6" fmla="*/ 579120 h 685803"/>
              <a:gd name="connsiteX7" fmla="*/ 111760 w 2336800"/>
              <a:gd name="connsiteY7" fmla="*/ 584200 h 685803"/>
              <a:gd name="connsiteX8" fmla="*/ 162560 w 2336800"/>
              <a:gd name="connsiteY8" fmla="*/ 609600 h 685803"/>
              <a:gd name="connsiteX9" fmla="*/ 218440 w 2336800"/>
              <a:gd name="connsiteY9" fmla="*/ 619760 h 685803"/>
              <a:gd name="connsiteX10" fmla="*/ 248920 w 2336800"/>
              <a:gd name="connsiteY10" fmla="*/ 629920 h 685803"/>
              <a:gd name="connsiteX11" fmla="*/ 304800 w 2336800"/>
              <a:gd name="connsiteY11" fmla="*/ 635000 h 685803"/>
              <a:gd name="connsiteX12" fmla="*/ 411480 w 2336800"/>
              <a:gd name="connsiteY12" fmla="*/ 655320 h 685803"/>
              <a:gd name="connsiteX13" fmla="*/ 482600 w 2336800"/>
              <a:gd name="connsiteY13" fmla="*/ 660400 h 685803"/>
              <a:gd name="connsiteX14" fmla="*/ 919480 w 2336800"/>
              <a:gd name="connsiteY14" fmla="*/ 670560 h 685803"/>
              <a:gd name="connsiteX15" fmla="*/ 1021080 w 2336800"/>
              <a:gd name="connsiteY15" fmla="*/ 680720 h 685803"/>
              <a:gd name="connsiteX16" fmla="*/ 1056640 w 2336800"/>
              <a:gd name="connsiteY16" fmla="*/ 685800 h 685803"/>
              <a:gd name="connsiteX17" fmla="*/ 1473200 w 2336800"/>
              <a:gd name="connsiteY17" fmla="*/ 675640 h 685803"/>
              <a:gd name="connsiteX18" fmla="*/ 1584960 w 2336800"/>
              <a:gd name="connsiteY18" fmla="*/ 660400 h 685803"/>
              <a:gd name="connsiteX19" fmla="*/ 1635760 w 2336800"/>
              <a:gd name="connsiteY19" fmla="*/ 655320 h 685803"/>
              <a:gd name="connsiteX20" fmla="*/ 1701800 w 2336800"/>
              <a:gd name="connsiteY20" fmla="*/ 645160 h 685803"/>
              <a:gd name="connsiteX21" fmla="*/ 1925320 w 2336800"/>
              <a:gd name="connsiteY21" fmla="*/ 635000 h 685803"/>
              <a:gd name="connsiteX22" fmla="*/ 1940560 w 2336800"/>
              <a:gd name="connsiteY22" fmla="*/ 624840 h 685803"/>
              <a:gd name="connsiteX23" fmla="*/ 1960880 w 2336800"/>
              <a:gd name="connsiteY23" fmla="*/ 609600 h 685803"/>
              <a:gd name="connsiteX24" fmla="*/ 1976120 w 2336800"/>
              <a:gd name="connsiteY24" fmla="*/ 604520 h 685803"/>
              <a:gd name="connsiteX25" fmla="*/ 1991360 w 2336800"/>
              <a:gd name="connsiteY25" fmla="*/ 589280 h 685803"/>
              <a:gd name="connsiteX26" fmla="*/ 2001520 w 2336800"/>
              <a:gd name="connsiteY26" fmla="*/ 558800 h 685803"/>
              <a:gd name="connsiteX27" fmla="*/ 2011680 w 2336800"/>
              <a:gd name="connsiteY27" fmla="*/ 533400 h 685803"/>
              <a:gd name="connsiteX28" fmla="*/ 2006600 w 2336800"/>
              <a:gd name="connsiteY28" fmla="*/ 386080 h 685803"/>
              <a:gd name="connsiteX29" fmla="*/ 1996440 w 2336800"/>
              <a:gd name="connsiteY29" fmla="*/ 264160 h 685803"/>
              <a:gd name="connsiteX30" fmla="*/ 2001520 w 2336800"/>
              <a:gd name="connsiteY30" fmla="*/ 45720 h 685803"/>
              <a:gd name="connsiteX31" fmla="*/ 2011680 w 2336800"/>
              <a:gd name="connsiteY31" fmla="*/ 30480 h 685803"/>
              <a:gd name="connsiteX32" fmla="*/ 2026920 w 2336800"/>
              <a:gd name="connsiteY32" fmla="*/ 20320 h 685803"/>
              <a:gd name="connsiteX33" fmla="*/ 2062480 w 2336800"/>
              <a:gd name="connsiteY33" fmla="*/ 0 h 685803"/>
              <a:gd name="connsiteX34" fmla="*/ 2336800 w 2336800"/>
              <a:gd name="connsiteY34" fmla="*/ 5080 h 68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36800" h="685803">
                <a:moveTo>
                  <a:pt x="60960" y="289560"/>
                </a:moveTo>
                <a:cubicBezTo>
                  <a:pt x="57573" y="325120"/>
                  <a:pt x="54354" y="360696"/>
                  <a:pt x="50800" y="396240"/>
                </a:cubicBezTo>
                <a:cubicBezTo>
                  <a:pt x="49913" y="405108"/>
                  <a:pt x="47179" y="447023"/>
                  <a:pt x="40640" y="462280"/>
                </a:cubicBezTo>
                <a:cubicBezTo>
                  <a:pt x="38235" y="467892"/>
                  <a:pt x="33867" y="472440"/>
                  <a:pt x="30480" y="477520"/>
                </a:cubicBezTo>
                <a:cubicBezTo>
                  <a:pt x="25295" y="498259"/>
                  <a:pt x="18884" y="526112"/>
                  <a:pt x="10160" y="543560"/>
                </a:cubicBezTo>
                <a:lnTo>
                  <a:pt x="0" y="563880"/>
                </a:lnTo>
                <a:cubicBezTo>
                  <a:pt x="27750" y="570818"/>
                  <a:pt x="36532" y="573355"/>
                  <a:pt x="71120" y="579120"/>
                </a:cubicBezTo>
                <a:cubicBezTo>
                  <a:pt x="84586" y="581364"/>
                  <a:pt x="98213" y="582507"/>
                  <a:pt x="111760" y="584200"/>
                </a:cubicBezTo>
                <a:cubicBezTo>
                  <a:pt x="128693" y="592667"/>
                  <a:pt x="143933" y="606213"/>
                  <a:pt x="162560" y="609600"/>
                </a:cubicBezTo>
                <a:cubicBezTo>
                  <a:pt x="181187" y="612987"/>
                  <a:pt x="200011" y="615424"/>
                  <a:pt x="218440" y="619760"/>
                </a:cubicBezTo>
                <a:cubicBezTo>
                  <a:pt x="228865" y="622213"/>
                  <a:pt x="238373" y="628059"/>
                  <a:pt x="248920" y="629920"/>
                </a:cubicBezTo>
                <a:cubicBezTo>
                  <a:pt x="267339" y="633170"/>
                  <a:pt x="286173" y="633307"/>
                  <a:pt x="304800" y="635000"/>
                </a:cubicBezTo>
                <a:cubicBezTo>
                  <a:pt x="342853" y="643456"/>
                  <a:pt x="371773" y="650738"/>
                  <a:pt x="411480" y="655320"/>
                </a:cubicBezTo>
                <a:cubicBezTo>
                  <a:pt x="435090" y="658044"/>
                  <a:pt x="458844" y="659687"/>
                  <a:pt x="482600" y="660400"/>
                </a:cubicBezTo>
                <a:lnTo>
                  <a:pt x="919480" y="670560"/>
                </a:lnTo>
                <a:lnTo>
                  <a:pt x="1021080" y="680720"/>
                </a:lnTo>
                <a:cubicBezTo>
                  <a:pt x="1032980" y="682042"/>
                  <a:pt x="1044667" y="685935"/>
                  <a:pt x="1056640" y="685800"/>
                </a:cubicBezTo>
                <a:cubicBezTo>
                  <a:pt x="1195526" y="684239"/>
                  <a:pt x="1334347" y="679027"/>
                  <a:pt x="1473200" y="675640"/>
                </a:cubicBezTo>
                <a:cubicBezTo>
                  <a:pt x="1598020" y="663158"/>
                  <a:pt x="1442425" y="679837"/>
                  <a:pt x="1584960" y="660400"/>
                </a:cubicBezTo>
                <a:cubicBezTo>
                  <a:pt x="1601822" y="658101"/>
                  <a:pt x="1618885" y="657521"/>
                  <a:pt x="1635760" y="655320"/>
                </a:cubicBezTo>
                <a:cubicBezTo>
                  <a:pt x="1657845" y="652439"/>
                  <a:pt x="1679631" y="647305"/>
                  <a:pt x="1701800" y="645160"/>
                </a:cubicBezTo>
                <a:cubicBezTo>
                  <a:pt x="1741501" y="641318"/>
                  <a:pt x="1900902" y="635939"/>
                  <a:pt x="1925320" y="635000"/>
                </a:cubicBezTo>
                <a:cubicBezTo>
                  <a:pt x="1930400" y="631613"/>
                  <a:pt x="1935592" y="628389"/>
                  <a:pt x="1940560" y="624840"/>
                </a:cubicBezTo>
                <a:cubicBezTo>
                  <a:pt x="1947450" y="619919"/>
                  <a:pt x="1953529" y="613801"/>
                  <a:pt x="1960880" y="609600"/>
                </a:cubicBezTo>
                <a:cubicBezTo>
                  <a:pt x="1965529" y="606943"/>
                  <a:pt x="1971040" y="606213"/>
                  <a:pt x="1976120" y="604520"/>
                </a:cubicBezTo>
                <a:cubicBezTo>
                  <a:pt x="1981200" y="599440"/>
                  <a:pt x="1987871" y="595560"/>
                  <a:pt x="1991360" y="589280"/>
                </a:cubicBezTo>
                <a:cubicBezTo>
                  <a:pt x="1996561" y="579918"/>
                  <a:pt x="1997543" y="568744"/>
                  <a:pt x="2001520" y="558800"/>
                </a:cubicBezTo>
                <a:lnTo>
                  <a:pt x="2011680" y="533400"/>
                </a:lnTo>
                <a:cubicBezTo>
                  <a:pt x="2009987" y="484293"/>
                  <a:pt x="2009377" y="435137"/>
                  <a:pt x="2006600" y="386080"/>
                </a:cubicBezTo>
                <a:cubicBezTo>
                  <a:pt x="2004295" y="345364"/>
                  <a:pt x="1996440" y="264160"/>
                  <a:pt x="1996440" y="264160"/>
                </a:cubicBezTo>
                <a:cubicBezTo>
                  <a:pt x="1998133" y="191347"/>
                  <a:pt x="1996780" y="118399"/>
                  <a:pt x="2001520" y="45720"/>
                </a:cubicBezTo>
                <a:cubicBezTo>
                  <a:pt x="2001917" y="39628"/>
                  <a:pt x="2007363" y="34797"/>
                  <a:pt x="2011680" y="30480"/>
                </a:cubicBezTo>
                <a:cubicBezTo>
                  <a:pt x="2015997" y="26163"/>
                  <a:pt x="2021619" y="23349"/>
                  <a:pt x="2026920" y="20320"/>
                </a:cubicBezTo>
                <a:cubicBezTo>
                  <a:pt x="2072036" y="-5461"/>
                  <a:pt x="2025350" y="24753"/>
                  <a:pt x="2062480" y="0"/>
                </a:cubicBezTo>
                <a:cubicBezTo>
                  <a:pt x="2269052" y="6076"/>
                  <a:pt x="2177602" y="5080"/>
                  <a:pt x="2336800" y="5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E71814-254F-402F-BB5E-27668E6D842A}"/>
              </a:ext>
            </a:extLst>
          </p:cNvPr>
          <p:cNvSpPr/>
          <p:nvPr/>
        </p:nvSpPr>
        <p:spPr>
          <a:xfrm>
            <a:off x="7896200" y="2060862"/>
            <a:ext cx="777195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6039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Word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256240" y="3028485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lw</a:t>
            </a:r>
            <a:r>
              <a:rPr lang="fr-FR" sz="1600" dirty="0">
                <a:latin typeface="LetterGothicStd"/>
              </a:rPr>
              <a:t> $t1, 100($t2)</a:t>
            </a:r>
            <a:endParaRPr lang="en-HK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E143E-905F-41B4-929E-E679E59968D0}"/>
              </a:ext>
            </a:extLst>
          </p:cNvPr>
          <p:cNvSpPr/>
          <p:nvPr/>
        </p:nvSpPr>
        <p:spPr>
          <a:xfrm>
            <a:off x="8907232" y="3058800"/>
            <a:ext cx="42912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B5AB0-3AA3-4B6B-8B01-D79E1F2DFFF9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E110A5-9E39-4BD8-8E3F-E078A1B9E300}"/>
              </a:ext>
            </a:extLst>
          </p:cNvPr>
          <p:cNvSpPr/>
          <p:nvPr/>
        </p:nvSpPr>
        <p:spPr>
          <a:xfrm>
            <a:off x="9543012" y="2086111"/>
            <a:ext cx="195358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09D5C4-7C34-4F1C-A3A5-7EB28481DDD7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5D8F6D-5126-40E0-9C48-3C22ADF53303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B7837-DF22-422F-B081-09FAA6B32425}"/>
              </a:ext>
            </a:extLst>
          </p:cNvPr>
          <p:cNvSpPr/>
          <p:nvPr/>
        </p:nvSpPr>
        <p:spPr>
          <a:xfrm>
            <a:off x="7094170" y="3711119"/>
            <a:ext cx="3826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/>
              <a:t>The address of memory content to </a:t>
            </a:r>
          </a:p>
          <a:p>
            <a:r>
              <a:rPr lang="en-HK" dirty="0"/>
              <a:t>be loaded is computed by 100 + $t2</a:t>
            </a:r>
            <a:endParaRPr lang="fr-F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7C4D11-F19E-4CBC-9CF4-463C4A44CCB7}"/>
              </a:ext>
            </a:extLst>
          </p:cNvPr>
          <p:cNvSpPr/>
          <p:nvPr/>
        </p:nvSpPr>
        <p:spPr>
          <a:xfrm>
            <a:off x="7896200" y="2060862"/>
            <a:ext cx="777195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EEBC75-0299-4320-8E55-7E1F62A9EAFA}"/>
              </a:ext>
            </a:extLst>
          </p:cNvPr>
          <p:cNvSpPr/>
          <p:nvPr/>
        </p:nvSpPr>
        <p:spPr>
          <a:xfrm>
            <a:off x="9297157" y="3056119"/>
            <a:ext cx="429128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48278C-966B-4010-9910-6DBB5CF9E854}"/>
              </a:ext>
            </a:extLst>
          </p:cNvPr>
          <p:cNvSpPr/>
          <p:nvPr/>
        </p:nvSpPr>
        <p:spPr>
          <a:xfrm>
            <a:off x="1915160" y="3815080"/>
            <a:ext cx="2118360" cy="152400"/>
          </a:xfrm>
          <a:custGeom>
            <a:avLst/>
            <a:gdLst>
              <a:gd name="connsiteX0" fmla="*/ 0 w 2118360"/>
              <a:gd name="connsiteY0" fmla="*/ 0 h 152400"/>
              <a:gd name="connsiteX1" fmla="*/ 635000 w 2118360"/>
              <a:gd name="connsiteY1" fmla="*/ 0 h 152400"/>
              <a:gd name="connsiteX2" fmla="*/ 924560 w 2118360"/>
              <a:gd name="connsiteY2" fmla="*/ 5080 h 152400"/>
              <a:gd name="connsiteX3" fmla="*/ 939800 w 2118360"/>
              <a:gd name="connsiteY3" fmla="*/ 15240 h 152400"/>
              <a:gd name="connsiteX4" fmla="*/ 949960 w 2118360"/>
              <a:gd name="connsiteY4" fmla="*/ 30480 h 152400"/>
              <a:gd name="connsiteX5" fmla="*/ 965200 w 2118360"/>
              <a:gd name="connsiteY5" fmla="*/ 50800 h 152400"/>
              <a:gd name="connsiteX6" fmla="*/ 985520 w 2118360"/>
              <a:gd name="connsiteY6" fmla="*/ 71120 h 152400"/>
              <a:gd name="connsiteX7" fmla="*/ 1016000 w 2118360"/>
              <a:gd name="connsiteY7" fmla="*/ 91440 h 152400"/>
              <a:gd name="connsiteX8" fmla="*/ 1056640 w 2118360"/>
              <a:gd name="connsiteY8" fmla="*/ 116840 h 152400"/>
              <a:gd name="connsiteX9" fmla="*/ 1071880 w 2118360"/>
              <a:gd name="connsiteY9" fmla="*/ 121920 h 152400"/>
              <a:gd name="connsiteX10" fmla="*/ 1087120 w 2118360"/>
              <a:gd name="connsiteY10" fmla="*/ 132080 h 152400"/>
              <a:gd name="connsiteX11" fmla="*/ 1107440 w 2118360"/>
              <a:gd name="connsiteY11" fmla="*/ 137160 h 152400"/>
              <a:gd name="connsiteX12" fmla="*/ 1153160 w 2118360"/>
              <a:gd name="connsiteY12" fmla="*/ 147320 h 152400"/>
              <a:gd name="connsiteX13" fmla="*/ 2118360 w 2118360"/>
              <a:gd name="connsiteY1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8360" h="152400">
                <a:moveTo>
                  <a:pt x="0" y="0"/>
                </a:moveTo>
                <a:cubicBezTo>
                  <a:pt x="637995" y="12038"/>
                  <a:pt x="-155823" y="0"/>
                  <a:pt x="635000" y="0"/>
                </a:cubicBezTo>
                <a:cubicBezTo>
                  <a:pt x="731535" y="0"/>
                  <a:pt x="828040" y="3387"/>
                  <a:pt x="924560" y="5080"/>
                </a:cubicBezTo>
                <a:cubicBezTo>
                  <a:pt x="929640" y="8467"/>
                  <a:pt x="935483" y="10923"/>
                  <a:pt x="939800" y="15240"/>
                </a:cubicBezTo>
                <a:cubicBezTo>
                  <a:pt x="944117" y="19557"/>
                  <a:pt x="946411" y="25512"/>
                  <a:pt x="949960" y="30480"/>
                </a:cubicBezTo>
                <a:cubicBezTo>
                  <a:pt x="954881" y="37370"/>
                  <a:pt x="960120" y="44027"/>
                  <a:pt x="965200" y="50800"/>
                </a:cubicBezTo>
                <a:cubicBezTo>
                  <a:pt x="974876" y="79829"/>
                  <a:pt x="962297" y="55638"/>
                  <a:pt x="985520" y="71120"/>
                </a:cubicBezTo>
                <a:cubicBezTo>
                  <a:pt x="1023573" y="96489"/>
                  <a:pt x="979763" y="79361"/>
                  <a:pt x="1016000" y="91440"/>
                </a:cubicBezTo>
                <a:cubicBezTo>
                  <a:pt x="1035448" y="106026"/>
                  <a:pt x="1034946" y="107542"/>
                  <a:pt x="1056640" y="116840"/>
                </a:cubicBezTo>
                <a:cubicBezTo>
                  <a:pt x="1061562" y="118949"/>
                  <a:pt x="1067091" y="119525"/>
                  <a:pt x="1071880" y="121920"/>
                </a:cubicBezTo>
                <a:cubicBezTo>
                  <a:pt x="1077341" y="124650"/>
                  <a:pt x="1081508" y="129675"/>
                  <a:pt x="1087120" y="132080"/>
                </a:cubicBezTo>
                <a:cubicBezTo>
                  <a:pt x="1093537" y="134830"/>
                  <a:pt x="1100637" y="135590"/>
                  <a:pt x="1107440" y="137160"/>
                </a:cubicBezTo>
                <a:cubicBezTo>
                  <a:pt x="1122652" y="140670"/>
                  <a:pt x="1137550" y="147085"/>
                  <a:pt x="1153160" y="147320"/>
                </a:cubicBezTo>
                <a:lnTo>
                  <a:pt x="2118360" y="152400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E27996-696E-44F0-8F8F-F7548B1826EA}"/>
              </a:ext>
            </a:extLst>
          </p:cNvPr>
          <p:cNvSpPr/>
          <p:nvPr/>
        </p:nvSpPr>
        <p:spPr>
          <a:xfrm>
            <a:off x="1742440" y="4460240"/>
            <a:ext cx="2336800" cy="685803"/>
          </a:xfrm>
          <a:custGeom>
            <a:avLst/>
            <a:gdLst>
              <a:gd name="connsiteX0" fmla="*/ 60960 w 2336800"/>
              <a:gd name="connsiteY0" fmla="*/ 289560 h 685803"/>
              <a:gd name="connsiteX1" fmla="*/ 50800 w 2336800"/>
              <a:gd name="connsiteY1" fmla="*/ 396240 h 685803"/>
              <a:gd name="connsiteX2" fmla="*/ 40640 w 2336800"/>
              <a:gd name="connsiteY2" fmla="*/ 462280 h 685803"/>
              <a:gd name="connsiteX3" fmla="*/ 30480 w 2336800"/>
              <a:gd name="connsiteY3" fmla="*/ 477520 h 685803"/>
              <a:gd name="connsiteX4" fmla="*/ 10160 w 2336800"/>
              <a:gd name="connsiteY4" fmla="*/ 543560 h 685803"/>
              <a:gd name="connsiteX5" fmla="*/ 0 w 2336800"/>
              <a:gd name="connsiteY5" fmla="*/ 563880 h 685803"/>
              <a:gd name="connsiteX6" fmla="*/ 71120 w 2336800"/>
              <a:gd name="connsiteY6" fmla="*/ 579120 h 685803"/>
              <a:gd name="connsiteX7" fmla="*/ 111760 w 2336800"/>
              <a:gd name="connsiteY7" fmla="*/ 584200 h 685803"/>
              <a:gd name="connsiteX8" fmla="*/ 162560 w 2336800"/>
              <a:gd name="connsiteY8" fmla="*/ 609600 h 685803"/>
              <a:gd name="connsiteX9" fmla="*/ 218440 w 2336800"/>
              <a:gd name="connsiteY9" fmla="*/ 619760 h 685803"/>
              <a:gd name="connsiteX10" fmla="*/ 248920 w 2336800"/>
              <a:gd name="connsiteY10" fmla="*/ 629920 h 685803"/>
              <a:gd name="connsiteX11" fmla="*/ 304800 w 2336800"/>
              <a:gd name="connsiteY11" fmla="*/ 635000 h 685803"/>
              <a:gd name="connsiteX12" fmla="*/ 411480 w 2336800"/>
              <a:gd name="connsiteY12" fmla="*/ 655320 h 685803"/>
              <a:gd name="connsiteX13" fmla="*/ 482600 w 2336800"/>
              <a:gd name="connsiteY13" fmla="*/ 660400 h 685803"/>
              <a:gd name="connsiteX14" fmla="*/ 919480 w 2336800"/>
              <a:gd name="connsiteY14" fmla="*/ 670560 h 685803"/>
              <a:gd name="connsiteX15" fmla="*/ 1021080 w 2336800"/>
              <a:gd name="connsiteY15" fmla="*/ 680720 h 685803"/>
              <a:gd name="connsiteX16" fmla="*/ 1056640 w 2336800"/>
              <a:gd name="connsiteY16" fmla="*/ 685800 h 685803"/>
              <a:gd name="connsiteX17" fmla="*/ 1473200 w 2336800"/>
              <a:gd name="connsiteY17" fmla="*/ 675640 h 685803"/>
              <a:gd name="connsiteX18" fmla="*/ 1584960 w 2336800"/>
              <a:gd name="connsiteY18" fmla="*/ 660400 h 685803"/>
              <a:gd name="connsiteX19" fmla="*/ 1635760 w 2336800"/>
              <a:gd name="connsiteY19" fmla="*/ 655320 h 685803"/>
              <a:gd name="connsiteX20" fmla="*/ 1701800 w 2336800"/>
              <a:gd name="connsiteY20" fmla="*/ 645160 h 685803"/>
              <a:gd name="connsiteX21" fmla="*/ 1925320 w 2336800"/>
              <a:gd name="connsiteY21" fmla="*/ 635000 h 685803"/>
              <a:gd name="connsiteX22" fmla="*/ 1940560 w 2336800"/>
              <a:gd name="connsiteY22" fmla="*/ 624840 h 685803"/>
              <a:gd name="connsiteX23" fmla="*/ 1960880 w 2336800"/>
              <a:gd name="connsiteY23" fmla="*/ 609600 h 685803"/>
              <a:gd name="connsiteX24" fmla="*/ 1976120 w 2336800"/>
              <a:gd name="connsiteY24" fmla="*/ 604520 h 685803"/>
              <a:gd name="connsiteX25" fmla="*/ 1991360 w 2336800"/>
              <a:gd name="connsiteY25" fmla="*/ 589280 h 685803"/>
              <a:gd name="connsiteX26" fmla="*/ 2001520 w 2336800"/>
              <a:gd name="connsiteY26" fmla="*/ 558800 h 685803"/>
              <a:gd name="connsiteX27" fmla="*/ 2011680 w 2336800"/>
              <a:gd name="connsiteY27" fmla="*/ 533400 h 685803"/>
              <a:gd name="connsiteX28" fmla="*/ 2006600 w 2336800"/>
              <a:gd name="connsiteY28" fmla="*/ 386080 h 685803"/>
              <a:gd name="connsiteX29" fmla="*/ 1996440 w 2336800"/>
              <a:gd name="connsiteY29" fmla="*/ 264160 h 685803"/>
              <a:gd name="connsiteX30" fmla="*/ 2001520 w 2336800"/>
              <a:gd name="connsiteY30" fmla="*/ 45720 h 685803"/>
              <a:gd name="connsiteX31" fmla="*/ 2011680 w 2336800"/>
              <a:gd name="connsiteY31" fmla="*/ 30480 h 685803"/>
              <a:gd name="connsiteX32" fmla="*/ 2026920 w 2336800"/>
              <a:gd name="connsiteY32" fmla="*/ 20320 h 685803"/>
              <a:gd name="connsiteX33" fmla="*/ 2062480 w 2336800"/>
              <a:gd name="connsiteY33" fmla="*/ 0 h 685803"/>
              <a:gd name="connsiteX34" fmla="*/ 2336800 w 2336800"/>
              <a:gd name="connsiteY34" fmla="*/ 5080 h 68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36800" h="685803">
                <a:moveTo>
                  <a:pt x="60960" y="289560"/>
                </a:moveTo>
                <a:cubicBezTo>
                  <a:pt x="57573" y="325120"/>
                  <a:pt x="54354" y="360696"/>
                  <a:pt x="50800" y="396240"/>
                </a:cubicBezTo>
                <a:cubicBezTo>
                  <a:pt x="49913" y="405108"/>
                  <a:pt x="47179" y="447023"/>
                  <a:pt x="40640" y="462280"/>
                </a:cubicBezTo>
                <a:cubicBezTo>
                  <a:pt x="38235" y="467892"/>
                  <a:pt x="33867" y="472440"/>
                  <a:pt x="30480" y="477520"/>
                </a:cubicBezTo>
                <a:cubicBezTo>
                  <a:pt x="25295" y="498259"/>
                  <a:pt x="18884" y="526112"/>
                  <a:pt x="10160" y="543560"/>
                </a:cubicBezTo>
                <a:lnTo>
                  <a:pt x="0" y="563880"/>
                </a:lnTo>
                <a:cubicBezTo>
                  <a:pt x="27750" y="570818"/>
                  <a:pt x="36532" y="573355"/>
                  <a:pt x="71120" y="579120"/>
                </a:cubicBezTo>
                <a:cubicBezTo>
                  <a:pt x="84586" y="581364"/>
                  <a:pt x="98213" y="582507"/>
                  <a:pt x="111760" y="584200"/>
                </a:cubicBezTo>
                <a:cubicBezTo>
                  <a:pt x="128693" y="592667"/>
                  <a:pt x="143933" y="606213"/>
                  <a:pt x="162560" y="609600"/>
                </a:cubicBezTo>
                <a:cubicBezTo>
                  <a:pt x="181187" y="612987"/>
                  <a:pt x="200011" y="615424"/>
                  <a:pt x="218440" y="619760"/>
                </a:cubicBezTo>
                <a:cubicBezTo>
                  <a:pt x="228865" y="622213"/>
                  <a:pt x="238373" y="628059"/>
                  <a:pt x="248920" y="629920"/>
                </a:cubicBezTo>
                <a:cubicBezTo>
                  <a:pt x="267339" y="633170"/>
                  <a:pt x="286173" y="633307"/>
                  <a:pt x="304800" y="635000"/>
                </a:cubicBezTo>
                <a:cubicBezTo>
                  <a:pt x="342853" y="643456"/>
                  <a:pt x="371773" y="650738"/>
                  <a:pt x="411480" y="655320"/>
                </a:cubicBezTo>
                <a:cubicBezTo>
                  <a:pt x="435090" y="658044"/>
                  <a:pt x="458844" y="659687"/>
                  <a:pt x="482600" y="660400"/>
                </a:cubicBezTo>
                <a:lnTo>
                  <a:pt x="919480" y="670560"/>
                </a:lnTo>
                <a:lnTo>
                  <a:pt x="1021080" y="680720"/>
                </a:lnTo>
                <a:cubicBezTo>
                  <a:pt x="1032980" y="682042"/>
                  <a:pt x="1044667" y="685935"/>
                  <a:pt x="1056640" y="685800"/>
                </a:cubicBezTo>
                <a:cubicBezTo>
                  <a:pt x="1195526" y="684239"/>
                  <a:pt x="1334347" y="679027"/>
                  <a:pt x="1473200" y="675640"/>
                </a:cubicBezTo>
                <a:cubicBezTo>
                  <a:pt x="1598020" y="663158"/>
                  <a:pt x="1442425" y="679837"/>
                  <a:pt x="1584960" y="660400"/>
                </a:cubicBezTo>
                <a:cubicBezTo>
                  <a:pt x="1601822" y="658101"/>
                  <a:pt x="1618885" y="657521"/>
                  <a:pt x="1635760" y="655320"/>
                </a:cubicBezTo>
                <a:cubicBezTo>
                  <a:pt x="1657845" y="652439"/>
                  <a:pt x="1679631" y="647305"/>
                  <a:pt x="1701800" y="645160"/>
                </a:cubicBezTo>
                <a:cubicBezTo>
                  <a:pt x="1741501" y="641318"/>
                  <a:pt x="1900902" y="635939"/>
                  <a:pt x="1925320" y="635000"/>
                </a:cubicBezTo>
                <a:cubicBezTo>
                  <a:pt x="1930400" y="631613"/>
                  <a:pt x="1935592" y="628389"/>
                  <a:pt x="1940560" y="624840"/>
                </a:cubicBezTo>
                <a:cubicBezTo>
                  <a:pt x="1947450" y="619919"/>
                  <a:pt x="1953529" y="613801"/>
                  <a:pt x="1960880" y="609600"/>
                </a:cubicBezTo>
                <a:cubicBezTo>
                  <a:pt x="1965529" y="606943"/>
                  <a:pt x="1971040" y="606213"/>
                  <a:pt x="1976120" y="604520"/>
                </a:cubicBezTo>
                <a:cubicBezTo>
                  <a:pt x="1981200" y="599440"/>
                  <a:pt x="1987871" y="595560"/>
                  <a:pt x="1991360" y="589280"/>
                </a:cubicBezTo>
                <a:cubicBezTo>
                  <a:pt x="1996561" y="579918"/>
                  <a:pt x="1997543" y="568744"/>
                  <a:pt x="2001520" y="558800"/>
                </a:cubicBezTo>
                <a:lnTo>
                  <a:pt x="2011680" y="533400"/>
                </a:lnTo>
                <a:cubicBezTo>
                  <a:pt x="2009987" y="484293"/>
                  <a:pt x="2009377" y="435137"/>
                  <a:pt x="2006600" y="386080"/>
                </a:cubicBezTo>
                <a:cubicBezTo>
                  <a:pt x="2004295" y="345364"/>
                  <a:pt x="1996440" y="264160"/>
                  <a:pt x="1996440" y="264160"/>
                </a:cubicBezTo>
                <a:cubicBezTo>
                  <a:pt x="1998133" y="191347"/>
                  <a:pt x="1996780" y="118399"/>
                  <a:pt x="2001520" y="45720"/>
                </a:cubicBezTo>
                <a:cubicBezTo>
                  <a:pt x="2001917" y="39628"/>
                  <a:pt x="2007363" y="34797"/>
                  <a:pt x="2011680" y="30480"/>
                </a:cubicBezTo>
                <a:cubicBezTo>
                  <a:pt x="2015997" y="26163"/>
                  <a:pt x="2021619" y="23349"/>
                  <a:pt x="2026920" y="20320"/>
                </a:cubicBezTo>
                <a:cubicBezTo>
                  <a:pt x="2072036" y="-5461"/>
                  <a:pt x="2025350" y="24753"/>
                  <a:pt x="2062480" y="0"/>
                </a:cubicBezTo>
                <a:cubicBezTo>
                  <a:pt x="2269052" y="6076"/>
                  <a:pt x="2177602" y="5080"/>
                  <a:pt x="2336800" y="5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DC5260-2361-47D4-88C4-CDDED508C147}"/>
              </a:ext>
            </a:extLst>
          </p:cNvPr>
          <p:cNvSpPr/>
          <p:nvPr/>
        </p:nvSpPr>
        <p:spPr>
          <a:xfrm>
            <a:off x="8559403" y="2035321"/>
            <a:ext cx="897809" cy="298079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195BBC-B6D0-4DE5-9252-CE345D8CB24A}"/>
              </a:ext>
            </a:extLst>
          </p:cNvPr>
          <p:cNvSpPr/>
          <p:nvPr/>
        </p:nvSpPr>
        <p:spPr>
          <a:xfrm>
            <a:off x="8517307" y="3056119"/>
            <a:ext cx="389925" cy="298079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AAD73F-B7E6-4353-A5DB-A9354D04099B}"/>
              </a:ext>
            </a:extLst>
          </p:cNvPr>
          <p:cNvSpPr/>
          <p:nvPr/>
        </p:nvSpPr>
        <p:spPr>
          <a:xfrm>
            <a:off x="3215680" y="2946400"/>
            <a:ext cx="2750718" cy="2311400"/>
          </a:xfrm>
          <a:custGeom>
            <a:avLst/>
            <a:gdLst>
              <a:gd name="connsiteX0" fmla="*/ 0 w 3048000"/>
              <a:gd name="connsiteY0" fmla="*/ 30480 h 2311400"/>
              <a:gd name="connsiteX1" fmla="*/ 106680 w 3048000"/>
              <a:gd name="connsiteY1" fmla="*/ 25400 h 2311400"/>
              <a:gd name="connsiteX2" fmla="*/ 121920 w 3048000"/>
              <a:gd name="connsiteY2" fmla="*/ 15240 h 2311400"/>
              <a:gd name="connsiteX3" fmla="*/ 182880 w 3048000"/>
              <a:gd name="connsiteY3" fmla="*/ 5080 h 2311400"/>
              <a:gd name="connsiteX4" fmla="*/ 467360 w 3048000"/>
              <a:gd name="connsiteY4" fmla="*/ 0 h 2311400"/>
              <a:gd name="connsiteX5" fmla="*/ 934720 w 3048000"/>
              <a:gd name="connsiteY5" fmla="*/ 10160 h 2311400"/>
              <a:gd name="connsiteX6" fmla="*/ 1066800 w 3048000"/>
              <a:gd name="connsiteY6" fmla="*/ 15240 h 2311400"/>
              <a:gd name="connsiteX7" fmla="*/ 1137920 w 3048000"/>
              <a:gd name="connsiteY7" fmla="*/ 25400 h 2311400"/>
              <a:gd name="connsiteX8" fmla="*/ 1534160 w 3048000"/>
              <a:gd name="connsiteY8" fmla="*/ 40640 h 2311400"/>
              <a:gd name="connsiteX9" fmla="*/ 1772920 w 3048000"/>
              <a:gd name="connsiteY9" fmla="*/ 40640 h 2311400"/>
              <a:gd name="connsiteX10" fmla="*/ 2362200 w 3048000"/>
              <a:gd name="connsiteY10" fmla="*/ 45720 h 2311400"/>
              <a:gd name="connsiteX11" fmla="*/ 2661920 w 3048000"/>
              <a:gd name="connsiteY11" fmla="*/ 55880 h 2311400"/>
              <a:gd name="connsiteX12" fmla="*/ 2763520 w 3048000"/>
              <a:gd name="connsiteY12" fmla="*/ 60960 h 2311400"/>
              <a:gd name="connsiteX13" fmla="*/ 2997200 w 3048000"/>
              <a:gd name="connsiteY13" fmla="*/ 71120 h 2311400"/>
              <a:gd name="connsiteX14" fmla="*/ 3012440 w 3048000"/>
              <a:gd name="connsiteY14" fmla="*/ 86360 h 2311400"/>
              <a:gd name="connsiteX15" fmla="*/ 3017520 w 3048000"/>
              <a:gd name="connsiteY15" fmla="*/ 106680 h 2311400"/>
              <a:gd name="connsiteX16" fmla="*/ 3027680 w 3048000"/>
              <a:gd name="connsiteY16" fmla="*/ 121920 h 2311400"/>
              <a:gd name="connsiteX17" fmla="*/ 3042920 w 3048000"/>
              <a:gd name="connsiteY17" fmla="*/ 198120 h 2311400"/>
              <a:gd name="connsiteX18" fmla="*/ 3048000 w 3048000"/>
              <a:gd name="connsiteY18" fmla="*/ 299720 h 2311400"/>
              <a:gd name="connsiteX19" fmla="*/ 3022600 w 3048000"/>
              <a:gd name="connsiteY19" fmla="*/ 944880 h 2311400"/>
              <a:gd name="connsiteX20" fmla="*/ 3027680 w 3048000"/>
              <a:gd name="connsiteY20" fmla="*/ 2021840 h 2311400"/>
              <a:gd name="connsiteX21" fmla="*/ 3042920 w 3048000"/>
              <a:gd name="connsiteY21" fmla="*/ 2164080 h 2311400"/>
              <a:gd name="connsiteX22" fmla="*/ 3037840 w 3048000"/>
              <a:gd name="connsiteY22" fmla="*/ 2240280 h 2311400"/>
              <a:gd name="connsiteX23" fmla="*/ 2951480 w 3048000"/>
              <a:gd name="connsiteY23" fmla="*/ 2255520 h 2311400"/>
              <a:gd name="connsiteX24" fmla="*/ 2667000 w 3048000"/>
              <a:gd name="connsiteY24" fmla="*/ 2275840 h 2311400"/>
              <a:gd name="connsiteX25" fmla="*/ 2382520 w 3048000"/>
              <a:gd name="connsiteY25" fmla="*/ 2301240 h 2311400"/>
              <a:gd name="connsiteX26" fmla="*/ 2235200 w 3048000"/>
              <a:gd name="connsiteY26" fmla="*/ 2311400 h 2311400"/>
              <a:gd name="connsiteX27" fmla="*/ 2092960 w 3048000"/>
              <a:gd name="connsiteY27" fmla="*/ 2296160 h 2311400"/>
              <a:gd name="connsiteX28" fmla="*/ 2087880 w 3048000"/>
              <a:gd name="connsiteY28" fmla="*/ 2265680 h 2311400"/>
              <a:gd name="connsiteX29" fmla="*/ 2082800 w 3048000"/>
              <a:gd name="connsiteY29" fmla="*/ 2230120 h 2311400"/>
              <a:gd name="connsiteX30" fmla="*/ 2072640 w 3048000"/>
              <a:gd name="connsiteY30" fmla="*/ 205232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48000" h="2311400">
                <a:moveTo>
                  <a:pt x="0" y="30480"/>
                </a:moveTo>
                <a:cubicBezTo>
                  <a:pt x="35560" y="28787"/>
                  <a:pt x="71355" y="29816"/>
                  <a:pt x="106680" y="25400"/>
                </a:cubicBezTo>
                <a:cubicBezTo>
                  <a:pt x="112738" y="24643"/>
                  <a:pt x="116021" y="16813"/>
                  <a:pt x="121920" y="15240"/>
                </a:cubicBezTo>
                <a:cubicBezTo>
                  <a:pt x="141825" y="9932"/>
                  <a:pt x="162300" y="5988"/>
                  <a:pt x="182880" y="5080"/>
                </a:cubicBezTo>
                <a:cubicBezTo>
                  <a:pt x="277630" y="900"/>
                  <a:pt x="372533" y="1693"/>
                  <a:pt x="467360" y="0"/>
                </a:cubicBezTo>
                <a:lnTo>
                  <a:pt x="934720" y="10160"/>
                </a:lnTo>
                <a:cubicBezTo>
                  <a:pt x="978765" y="11280"/>
                  <a:pt x="1022864" y="11945"/>
                  <a:pt x="1066800" y="15240"/>
                </a:cubicBezTo>
                <a:cubicBezTo>
                  <a:pt x="1090680" y="17031"/>
                  <a:pt x="1114008" y="24100"/>
                  <a:pt x="1137920" y="25400"/>
                </a:cubicBezTo>
                <a:cubicBezTo>
                  <a:pt x="1269903" y="32573"/>
                  <a:pt x="1534160" y="40640"/>
                  <a:pt x="1534160" y="40640"/>
                </a:cubicBezTo>
                <a:cubicBezTo>
                  <a:pt x="1750829" y="30791"/>
                  <a:pt x="1537555" y="37301"/>
                  <a:pt x="1772920" y="40640"/>
                </a:cubicBezTo>
                <a:lnTo>
                  <a:pt x="2362200" y="45720"/>
                </a:lnTo>
                <a:lnTo>
                  <a:pt x="2661920" y="55880"/>
                </a:lnTo>
                <a:cubicBezTo>
                  <a:pt x="2695805" y="57167"/>
                  <a:pt x="2729646" y="59420"/>
                  <a:pt x="2763520" y="60960"/>
                </a:cubicBezTo>
                <a:lnTo>
                  <a:pt x="2997200" y="71120"/>
                </a:lnTo>
                <a:cubicBezTo>
                  <a:pt x="3002280" y="76200"/>
                  <a:pt x="3008876" y="80122"/>
                  <a:pt x="3012440" y="86360"/>
                </a:cubicBezTo>
                <a:cubicBezTo>
                  <a:pt x="3015904" y="92422"/>
                  <a:pt x="3014770" y="100263"/>
                  <a:pt x="3017520" y="106680"/>
                </a:cubicBezTo>
                <a:cubicBezTo>
                  <a:pt x="3019925" y="112292"/>
                  <a:pt x="3024293" y="116840"/>
                  <a:pt x="3027680" y="121920"/>
                </a:cubicBezTo>
                <a:cubicBezTo>
                  <a:pt x="3034141" y="147763"/>
                  <a:pt x="3040218" y="170198"/>
                  <a:pt x="3042920" y="198120"/>
                </a:cubicBezTo>
                <a:cubicBezTo>
                  <a:pt x="3046186" y="231871"/>
                  <a:pt x="3046307" y="265853"/>
                  <a:pt x="3048000" y="299720"/>
                </a:cubicBezTo>
                <a:cubicBezTo>
                  <a:pt x="3030066" y="795895"/>
                  <a:pt x="3039146" y="580867"/>
                  <a:pt x="3022600" y="944880"/>
                </a:cubicBezTo>
                <a:cubicBezTo>
                  <a:pt x="3024293" y="1303867"/>
                  <a:pt x="3024558" y="1662863"/>
                  <a:pt x="3027680" y="2021840"/>
                </a:cubicBezTo>
                <a:cubicBezTo>
                  <a:pt x="3028394" y="2103900"/>
                  <a:pt x="3029785" y="2098405"/>
                  <a:pt x="3042920" y="2164080"/>
                </a:cubicBezTo>
                <a:cubicBezTo>
                  <a:pt x="3041227" y="2189480"/>
                  <a:pt x="3055840" y="2222280"/>
                  <a:pt x="3037840" y="2240280"/>
                </a:cubicBezTo>
                <a:cubicBezTo>
                  <a:pt x="3017170" y="2260950"/>
                  <a:pt x="2980418" y="2251386"/>
                  <a:pt x="2951480" y="2255520"/>
                </a:cubicBezTo>
                <a:cubicBezTo>
                  <a:pt x="2809875" y="2275749"/>
                  <a:pt x="2904280" y="2264541"/>
                  <a:pt x="2667000" y="2275840"/>
                </a:cubicBezTo>
                <a:cubicBezTo>
                  <a:pt x="2532163" y="2298313"/>
                  <a:pt x="2627367" y="2284470"/>
                  <a:pt x="2382520" y="2301240"/>
                </a:cubicBezTo>
                <a:lnTo>
                  <a:pt x="2235200" y="2311400"/>
                </a:lnTo>
                <a:cubicBezTo>
                  <a:pt x="2187787" y="2306320"/>
                  <a:pt x="2138502" y="2310294"/>
                  <a:pt x="2092960" y="2296160"/>
                </a:cubicBezTo>
                <a:cubicBezTo>
                  <a:pt x="2083123" y="2293107"/>
                  <a:pt x="2089446" y="2275860"/>
                  <a:pt x="2087880" y="2265680"/>
                </a:cubicBezTo>
                <a:cubicBezTo>
                  <a:pt x="2086059" y="2253846"/>
                  <a:pt x="2085007" y="2241889"/>
                  <a:pt x="2082800" y="2230120"/>
                </a:cubicBezTo>
                <a:cubicBezTo>
                  <a:pt x="2063089" y="2124996"/>
                  <a:pt x="2072640" y="2246334"/>
                  <a:pt x="2072640" y="2052320"/>
                </a:cubicBezTo>
              </a:path>
            </a:pathLst>
          </a:custGeom>
          <a:noFill/>
          <a:ln w="19050">
            <a:solidFill>
              <a:srgbClr val="9966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57CA0E-31AB-4DE2-9352-DD8BB90DAC2A}"/>
              </a:ext>
            </a:extLst>
          </p:cNvPr>
          <p:cNvSpPr/>
          <p:nvPr/>
        </p:nvSpPr>
        <p:spPr>
          <a:xfrm>
            <a:off x="2590722" y="4302760"/>
            <a:ext cx="3266518" cy="1478636"/>
          </a:xfrm>
          <a:custGeom>
            <a:avLst/>
            <a:gdLst>
              <a:gd name="connsiteX0" fmla="*/ 2870278 w 3266518"/>
              <a:gd name="connsiteY0" fmla="*/ 0 h 1478636"/>
              <a:gd name="connsiteX1" fmla="*/ 2971878 w 3266518"/>
              <a:gd name="connsiteY1" fmla="*/ 5080 h 1478636"/>
              <a:gd name="connsiteX2" fmla="*/ 3002358 w 3266518"/>
              <a:gd name="connsiteY2" fmla="*/ 10160 h 1478636"/>
              <a:gd name="connsiteX3" fmla="*/ 3012518 w 3266518"/>
              <a:gd name="connsiteY3" fmla="*/ 25400 h 1478636"/>
              <a:gd name="connsiteX4" fmla="*/ 3027758 w 3266518"/>
              <a:gd name="connsiteY4" fmla="*/ 40640 h 1478636"/>
              <a:gd name="connsiteX5" fmla="*/ 3037918 w 3266518"/>
              <a:gd name="connsiteY5" fmla="*/ 76200 h 1478636"/>
              <a:gd name="connsiteX6" fmla="*/ 3042998 w 3266518"/>
              <a:gd name="connsiteY6" fmla="*/ 101600 h 1478636"/>
              <a:gd name="connsiteX7" fmla="*/ 3109038 w 3266518"/>
              <a:gd name="connsiteY7" fmla="*/ 106680 h 1478636"/>
              <a:gd name="connsiteX8" fmla="*/ 3139518 w 3266518"/>
              <a:gd name="connsiteY8" fmla="*/ 111760 h 1478636"/>
              <a:gd name="connsiteX9" fmla="*/ 3159838 w 3266518"/>
              <a:gd name="connsiteY9" fmla="*/ 121920 h 1478636"/>
              <a:gd name="connsiteX10" fmla="*/ 3185238 w 3266518"/>
              <a:gd name="connsiteY10" fmla="*/ 127000 h 1478636"/>
              <a:gd name="connsiteX11" fmla="*/ 3200478 w 3266518"/>
              <a:gd name="connsiteY11" fmla="*/ 137160 h 1478636"/>
              <a:gd name="connsiteX12" fmla="*/ 3220798 w 3266518"/>
              <a:gd name="connsiteY12" fmla="*/ 142240 h 1478636"/>
              <a:gd name="connsiteX13" fmla="*/ 3225878 w 3266518"/>
              <a:gd name="connsiteY13" fmla="*/ 157480 h 1478636"/>
              <a:gd name="connsiteX14" fmla="*/ 3236038 w 3266518"/>
              <a:gd name="connsiteY14" fmla="*/ 172720 h 1478636"/>
              <a:gd name="connsiteX15" fmla="*/ 3241118 w 3266518"/>
              <a:gd name="connsiteY15" fmla="*/ 193040 h 1478636"/>
              <a:gd name="connsiteX16" fmla="*/ 3251278 w 3266518"/>
              <a:gd name="connsiteY16" fmla="*/ 208280 h 1478636"/>
              <a:gd name="connsiteX17" fmla="*/ 3266518 w 3266518"/>
              <a:gd name="connsiteY17" fmla="*/ 254000 h 1478636"/>
              <a:gd name="connsiteX18" fmla="*/ 3261438 w 3266518"/>
              <a:gd name="connsiteY18" fmla="*/ 599440 h 1478636"/>
              <a:gd name="connsiteX19" fmla="*/ 3256358 w 3266518"/>
              <a:gd name="connsiteY19" fmla="*/ 660400 h 1478636"/>
              <a:gd name="connsiteX20" fmla="*/ 3246198 w 3266518"/>
              <a:gd name="connsiteY20" fmla="*/ 762000 h 1478636"/>
              <a:gd name="connsiteX21" fmla="*/ 3236038 w 3266518"/>
              <a:gd name="connsiteY21" fmla="*/ 1127760 h 1478636"/>
              <a:gd name="connsiteX22" fmla="*/ 3230958 w 3266518"/>
              <a:gd name="connsiteY22" fmla="*/ 1173480 h 1478636"/>
              <a:gd name="connsiteX23" fmla="*/ 3185238 w 3266518"/>
              <a:gd name="connsiteY23" fmla="*/ 1442720 h 1478636"/>
              <a:gd name="connsiteX24" fmla="*/ 2748358 w 3266518"/>
              <a:gd name="connsiteY24" fmla="*/ 1452880 h 1478636"/>
              <a:gd name="connsiteX25" fmla="*/ 939878 w 3266518"/>
              <a:gd name="connsiteY25" fmla="*/ 1463040 h 1478636"/>
              <a:gd name="connsiteX26" fmla="*/ 188038 w 3266518"/>
              <a:gd name="connsiteY26" fmla="*/ 1468120 h 1478636"/>
              <a:gd name="connsiteX27" fmla="*/ 35638 w 3266518"/>
              <a:gd name="connsiteY27" fmla="*/ 1457960 h 1478636"/>
              <a:gd name="connsiteX28" fmla="*/ 25478 w 3266518"/>
              <a:gd name="connsiteY28" fmla="*/ 1056640 h 1478636"/>
              <a:gd name="connsiteX29" fmla="*/ 15318 w 3266518"/>
              <a:gd name="connsiteY29" fmla="*/ 1005840 h 1478636"/>
              <a:gd name="connsiteX30" fmla="*/ 10238 w 3266518"/>
              <a:gd name="connsiteY30" fmla="*/ 970280 h 1478636"/>
              <a:gd name="connsiteX31" fmla="*/ 78 w 3266518"/>
              <a:gd name="connsiteY31" fmla="*/ 792480 h 1478636"/>
              <a:gd name="connsiteX32" fmla="*/ 5158 w 3266518"/>
              <a:gd name="connsiteY32" fmla="*/ 655320 h 1478636"/>
              <a:gd name="connsiteX33" fmla="*/ 10238 w 3266518"/>
              <a:gd name="connsiteY33" fmla="*/ 381000 h 1478636"/>
              <a:gd name="connsiteX34" fmla="*/ 15318 w 3266518"/>
              <a:gd name="connsiteY34" fmla="*/ 335280 h 1478636"/>
              <a:gd name="connsiteX35" fmla="*/ 25478 w 3266518"/>
              <a:gd name="connsiteY35" fmla="*/ 299720 h 1478636"/>
              <a:gd name="connsiteX36" fmla="*/ 188038 w 3266518"/>
              <a:gd name="connsiteY36" fmla="*/ 299720 h 147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66518" h="1478636">
                <a:moveTo>
                  <a:pt x="2870278" y="0"/>
                </a:moveTo>
                <a:cubicBezTo>
                  <a:pt x="2904145" y="1693"/>
                  <a:pt x="2938069" y="2479"/>
                  <a:pt x="2971878" y="5080"/>
                </a:cubicBezTo>
                <a:cubicBezTo>
                  <a:pt x="2982148" y="5870"/>
                  <a:pt x="2993145" y="5554"/>
                  <a:pt x="3002358" y="10160"/>
                </a:cubicBezTo>
                <a:cubicBezTo>
                  <a:pt x="3007819" y="12890"/>
                  <a:pt x="3008609" y="20710"/>
                  <a:pt x="3012518" y="25400"/>
                </a:cubicBezTo>
                <a:cubicBezTo>
                  <a:pt x="3017117" y="30919"/>
                  <a:pt x="3022678" y="35560"/>
                  <a:pt x="3027758" y="40640"/>
                </a:cubicBezTo>
                <a:cubicBezTo>
                  <a:pt x="3031145" y="52493"/>
                  <a:pt x="3034928" y="64240"/>
                  <a:pt x="3037918" y="76200"/>
                </a:cubicBezTo>
                <a:cubicBezTo>
                  <a:pt x="3040012" y="84577"/>
                  <a:pt x="3035062" y="98199"/>
                  <a:pt x="3042998" y="101600"/>
                </a:cubicBezTo>
                <a:cubicBezTo>
                  <a:pt x="3063291" y="110297"/>
                  <a:pt x="3087025" y="104987"/>
                  <a:pt x="3109038" y="106680"/>
                </a:cubicBezTo>
                <a:cubicBezTo>
                  <a:pt x="3119198" y="108373"/>
                  <a:pt x="3129652" y="108800"/>
                  <a:pt x="3139518" y="111760"/>
                </a:cubicBezTo>
                <a:cubicBezTo>
                  <a:pt x="3146771" y="113936"/>
                  <a:pt x="3152654" y="119525"/>
                  <a:pt x="3159838" y="121920"/>
                </a:cubicBezTo>
                <a:cubicBezTo>
                  <a:pt x="3168029" y="124650"/>
                  <a:pt x="3176771" y="125307"/>
                  <a:pt x="3185238" y="127000"/>
                </a:cubicBezTo>
                <a:cubicBezTo>
                  <a:pt x="3190318" y="130387"/>
                  <a:pt x="3194866" y="134755"/>
                  <a:pt x="3200478" y="137160"/>
                </a:cubicBezTo>
                <a:cubicBezTo>
                  <a:pt x="3206895" y="139910"/>
                  <a:pt x="3215346" y="137879"/>
                  <a:pt x="3220798" y="142240"/>
                </a:cubicBezTo>
                <a:cubicBezTo>
                  <a:pt x="3224979" y="145585"/>
                  <a:pt x="3223483" y="152691"/>
                  <a:pt x="3225878" y="157480"/>
                </a:cubicBezTo>
                <a:cubicBezTo>
                  <a:pt x="3228608" y="162941"/>
                  <a:pt x="3232651" y="167640"/>
                  <a:pt x="3236038" y="172720"/>
                </a:cubicBezTo>
                <a:cubicBezTo>
                  <a:pt x="3237731" y="179493"/>
                  <a:pt x="3238368" y="186623"/>
                  <a:pt x="3241118" y="193040"/>
                </a:cubicBezTo>
                <a:cubicBezTo>
                  <a:pt x="3243523" y="198652"/>
                  <a:pt x="3249134" y="202563"/>
                  <a:pt x="3251278" y="208280"/>
                </a:cubicBezTo>
                <a:cubicBezTo>
                  <a:pt x="3280821" y="287062"/>
                  <a:pt x="3232344" y="185651"/>
                  <a:pt x="3266518" y="254000"/>
                </a:cubicBezTo>
                <a:cubicBezTo>
                  <a:pt x="3264825" y="369147"/>
                  <a:pt x="3264316" y="484317"/>
                  <a:pt x="3261438" y="599440"/>
                </a:cubicBezTo>
                <a:cubicBezTo>
                  <a:pt x="3260928" y="619824"/>
                  <a:pt x="3258261" y="640099"/>
                  <a:pt x="3256358" y="660400"/>
                </a:cubicBezTo>
                <a:cubicBezTo>
                  <a:pt x="3253181" y="694287"/>
                  <a:pt x="3249585" y="728133"/>
                  <a:pt x="3246198" y="762000"/>
                </a:cubicBezTo>
                <a:cubicBezTo>
                  <a:pt x="3242811" y="883920"/>
                  <a:pt x="3240552" y="1005877"/>
                  <a:pt x="3236038" y="1127760"/>
                </a:cubicBezTo>
                <a:cubicBezTo>
                  <a:pt x="3235470" y="1143083"/>
                  <a:pt x="3233400" y="1158342"/>
                  <a:pt x="3230958" y="1173480"/>
                </a:cubicBezTo>
                <a:cubicBezTo>
                  <a:pt x="3216463" y="1263350"/>
                  <a:pt x="3264019" y="1397110"/>
                  <a:pt x="3185238" y="1442720"/>
                </a:cubicBezTo>
                <a:cubicBezTo>
                  <a:pt x="3059175" y="1515704"/>
                  <a:pt x="2894018" y="1451562"/>
                  <a:pt x="2748358" y="1452880"/>
                </a:cubicBezTo>
                <a:lnTo>
                  <a:pt x="939878" y="1463040"/>
                </a:lnTo>
                <a:lnTo>
                  <a:pt x="188038" y="1468120"/>
                </a:lnTo>
                <a:cubicBezTo>
                  <a:pt x="181791" y="1468901"/>
                  <a:pt x="43166" y="1497012"/>
                  <a:pt x="35638" y="1457960"/>
                </a:cubicBezTo>
                <a:cubicBezTo>
                  <a:pt x="10308" y="1326563"/>
                  <a:pt x="31486" y="1190321"/>
                  <a:pt x="25478" y="1056640"/>
                </a:cubicBezTo>
                <a:cubicBezTo>
                  <a:pt x="24703" y="1039389"/>
                  <a:pt x="18319" y="1022846"/>
                  <a:pt x="15318" y="1005840"/>
                </a:cubicBezTo>
                <a:cubicBezTo>
                  <a:pt x="13237" y="994049"/>
                  <a:pt x="11931" y="982133"/>
                  <a:pt x="10238" y="970280"/>
                </a:cubicBezTo>
                <a:cubicBezTo>
                  <a:pt x="6851" y="911013"/>
                  <a:pt x="1035" y="851836"/>
                  <a:pt x="78" y="792480"/>
                </a:cubicBezTo>
                <a:cubicBezTo>
                  <a:pt x="-660" y="746735"/>
                  <a:pt x="4029" y="701057"/>
                  <a:pt x="5158" y="655320"/>
                </a:cubicBezTo>
                <a:cubicBezTo>
                  <a:pt x="7415" y="563892"/>
                  <a:pt x="7336" y="472410"/>
                  <a:pt x="10238" y="381000"/>
                </a:cubicBezTo>
                <a:cubicBezTo>
                  <a:pt x="10725" y="365674"/>
                  <a:pt x="12492" y="350351"/>
                  <a:pt x="15318" y="335280"/>
                </a:cubicBezTo>
                <a:cubicBezTo>
                  <a:pt x="17590" y="323163"/>
                  <a:pt x="13404" y="302206"/>
                  <a:pt x="25478" y="299720"/>
                </a:cubicBezTo>
                <a:cubicBezTo>
                  <a:pt x="78552" y="288793"/>
                  <a:pt x="133851" y="299720"/>
                  <a:pt x="188038" y="29972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623D79-F16F-444B-B1D2-C0BFCC4304F9}"/>
              </a:ext>
            </a:extLst>
          </p:cNvPr>
          <p:cNvSpPr/>
          <p:nvPr/>
        </p:nvSpPr>
        <p:spPr>
          <a:xfrm>
            <a:off x="4633951" y="4211424"/>
            <a:ext cx="196385" cy="15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9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 Word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256240" y="3028485"/>
            <a:ext cx="1547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sw</a:t>
            </a:r>
            <a:r>
              <a:rPr lang="fr-FR" sz="1600" dirty="0">
                <a:latin typeface="LetterGothicStd"/>
              </a:rPr>
              <a:t> $t1, 100($t2)</a:t>
            </a:r>
            <a:endParaRPr lang="en-HK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E143E-905F-41B4-929E-E679E59968D0}"/>
              </a:ext>
            </a:extLst>
          </p:cNvPr>
          <p:cNvSpPr/>
          <p:nvPr/>
        </p:nvSpPr>
        <p:spPr>
          <a:xfrm>
            <a:off x="8907232" y="3058800"/>
            <a:ext cx="42912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B5AB0-3AA3-4B6B-8B01-D79E1F2DFFF9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E110A5-9E39-4BD8-8E3F-E078A1B9E300}"/>
              </a:ext>
            </a:extLst>
          </p:cNvPr>
          <p:cNvSpPr/>
          <p:nvPr/>
        </p:nvSpPr>
        <p:spPr>
          <a:xfrm>
            <a:off x="9543012" y="2086111"/>
            <a:ext cx="195358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09D5C4-7C34-4F1C-A3A5-7EB28481DDD7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5D8F6D-5126-40E0-9C48-3C22ADF53303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B7837-DF22-422F-B081-09FAA6B32425}"/>
              </a:ext>
            </a:extLst>
          </p:cNvPr>
          <p:cNvSpPr/>
          <p:nvPr/>
        </p:nvSpPr>
        <p:spPr>
          <a:xfrm>
            <a:off x="7094170" y="3711119"/>
            <a:ext cx="3826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/>
              <a:t>The address of memory content to </a:t>
            </a:r>
          </a:p>
          <a:p>
            <a:r>
              <a:rPr lang="en-HK" dirty="0"/>
              <a:t>be loaded is computed by 100 + $t2</a:t>
            </a:r>
            <a:endParaRPr lang="fr-F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7C4D11-F19E-4CBC-9CF4-463C4A44CCB7}"/>
              </a:ext>
            </a:extLst>
          </p:cNvPr>
          <p:cNvSpPr/>
          <p:nvPr/>
        </p:nvSpPr>
        <p:spPr>
          <a:xfrm>
            <a:off x="7896200" y="2060862"/>
            <a:ext cx="777195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EEBC75-0299-4320-8E55-7E1F62A9EAFA}"/>
              </a:ext>
            </a:extLst>
          </p:cNvPr>
          <p:cNvSpPr/>
          <p:nvPr/>
        </p:nvSpPr>
        <p:spPr>
          <a:xfrm>
            <a:off x="9297157" y="3056119"/>
            <a:ext cx="429128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48278C-966B-4010-9910-6DBB5CF9E854}"/>
              </a:ext>
            </a:extLst>
          </p:cNvPr>
          <p:cNvSpPr/>
          <p:nvPr/>
        </p:nvSpPr>
        <p:spPr>
          <a:xfrm>
            <a:off x="1915160" y="3815080"/>
            <a:ext cx="2118360" cy="152400"/>
          </a:xfrm>
          <a:custGeom>
            <a:avLst/>
            <a:gdLst>
              <a:gd name="connsiteX0" fmla="*/ 0 w 2118360"/>
              <a:gd name="connsiteY0" fmla="*/ 0 h 152400"/>
              <a:gd name="connsiteX1" fmla="*/ 635000 w 2118360"/>
              <a:gd name="connsiteY1" fmla="*/ 0 h 152400"/>
              <a:gd name="connsiteX2" fmla="*/ 924560 w 2118360"/>
              <a:gd name="connsiteY2" fmla="*/ 5080 h 152400"/>
              <a:gd name="connsiteX3" fmla="*/ 939800 w 2118360"/>
              <a:gd name="connsiteY3" fmla="*/ 15240 h 152400"/>
              <a:gd name="connsiteX4" fmla="*/ 949960 w 2118360"/>
              <a:gd name="connsiteY4" fmla="*/ 30480 h 152400"/>
              <a:gd name="connsiteX5" fmla="*/ 965200 w 2118360"/>
              <a:gd name="connsiteY5" fmla="*/ 50800 h 152400"/>
              <a:gd name="connsiteX6" fmla="*/ 985520 w 2118360"/>
              <a:gd name="connsiteY6" fmla="*/ 71120 h 152400"/>
              <a:gd name="connsiteX7" fmla="*/ 1016000 w 2118360"/>
              <a:gd name="connsiteY7" fmla="*/ 91440 h 152400"/>
              <a:gd name="connsiteX8" fmla="*/ 1056640 w 2118360"/>
              <a:gd name="connsiteY8" fmla="*/ 116840 h 152400"/>
              <a:gd name="connsiteX9" fmla="*/ 1071880 w 2118360"/>
              <a:gd name="connsiteY9" fmla="*/ 121920 h 152400"/>
              <a:gd name="connsiteX10" fmla="*/ 1087120 w 2118360"/>
              <a:gd name="connsiteY10" fmla="*/ 132080 h 152400"/>
              <a:gd name="connsiteX11" fmla="*/ 1107440 w 2118360"/>
              <a:gd name="connsiteY11" fmla="*/ 137160 h 152400"/>
              <a:gd name="connsiteX12" fmla="*/ 1153160 w 2118360"/>
              <a:gd name="connsiteY12" fmla="*/ 147320 h 152400"/>
              <a:gd name="connsiteX13" fmla="*/ 2118360 w 2118360"/>
              <a:gd name="connsiteY1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8360" h="152400">
                <a:moveTo>
                  <a:pt x="0" y="0"/>
                </a:moveTo>
                <a:cubicBezTo>
                  <a:pt x="637995" y="12038"/>
                  <a:pt x="-155823" y="0"/>
                  <a:pt x="635000" y="0"/>
                </a:cubicBezTo>
                <a:cubicBezTo>
                  <a:pt x="731535" y="0"/>
                  <a:pt x="828040" y="3387"/>
                  <a:pt x="924560" y="5080"/>
                </a:cubicBezTo>
                <a:cubicBezTo>
                  <a:pt x="929640" y="8467"/>
                  <a:pt x="935483" y="10923"/>
                  <a:pt x="939800" y="15240"/>
                </a:cubicBezTo>
                <a:cubicBezTo>
                  <a:pt x="944117" y="19557"/>
                  <a:pt x="946411" y="25512"/>
                  <a:pt x="949960" y="30480"/>
                </a:cubicBezTo>
                <a:cubicBezTo>
                  <a:pt x="954881" y="37370"/>
                  <a:pt x="960120" y="44027"/>
                  <a:pt x="965200" y="50800"/>
                </a:cubicBezTo>
                <a:cubicBezTo>
                  <a:pt x="974876" y="79829"/>
                  <a:pt x="962297" y="55638"/>
                  <a:pt x="985520" y="71120"/>
                </a:cubicBezTo>
                <a:cubicBezTo>
                  <a:pt x="1023573" y="96489"/>
                  <a:pt x="979763" y="79361"/>
                  <a:pt x="1016000" y="91440"/>
                </a:cubicBezTo>
                <a:cubicBezTo>
                  <a:pt x="1035448" y="106026"/>
                  <a:pt x="1034946" y="107542"/>
                  <a:pt x="1056640" y="116840"/>
                </a:cubicBezTo>
                <a:cubicBezTo>
                  <a:pt x="1061562" y="118949"/>
                  <a:pt x="1067091" y="119525"/>
                  <a:pt x="1071880" y="121920"/>
                </a:cubicBezTo>
                <a:cubicBezTo>
                  <a:pt x="1077341" y="124650"/>
                  <a:pt x="1081508" y="129675"/>
                  <a:pt x="1087120" y="132080"/>
                </a:cubicBezTo>
                <a:cubicBezTo>
                  <a:pt x="1093537" y="134830"/>
                  <a:pt x="1100637" y="135590"/>
                  <a:pt x="1107440" y="137160"/>
                </a:cubicBezTo>
                <a:cubicBezTo>
                  <a:pt x="1122652" y="140670"/>
                  <a:pt x="1137550" y="147085"/>
                  <a:pt x="1153160" y="147320"/>
                </a:cubicBezTo>
                <a:lnTo>
                  <a:pt x="2118360" y="152400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E27996-696E-44F0-8F8F-F7548B1826EA}"/>
              </a:ext>
            </a:extLst>
          </p:cNvPr>
          <p:cNvSpPr/>
          <p:nvPr/>
        </p:nvSpPr>
        <p:spPr>
          <a:xfrm>
            <a:off x="1742440" y="4460240"/>
            <a:ext cx="2336800" cy="685803"/>
          </a:xfrm>
          <a:custGeom>
            <a:avLst/>
            <a:gdLst>
              <a:gd name="connsiteX0" fmla="*/ 60960 w 2336800"/>
              <a:gd name="connsiteY0" fmla="*/ 289560 h 685803"/>
              <a:gd name="connsiteX1" fmla="*/ 50800 w 2336800"/>
              <a:gd name="connsiteY1" fmla="*/ 396240 h 685803"/>
              <a:gd name="connsiteX2" fmla="*/ 40640 w 2336800"/>
              <a:gd name="connsiteY2" fmla="*/ 462280 h 685803"/>
              <a:gd name="connsiteX3" fmla="*/ 30480 w 2336800"/>
              <a:gd name="connsiteY3" fmla="*/ 477520 h 685803"/>
              <a:gd name="connsiteX4" fmla="*/ 10160 w 2336800"/>
              <a:gd name="connsiteY4" fmla="*/ 543560 h 685803"/>
              <a:gd name="connsiteX5" fmla="*/ 0 w 2336800"/>
              <a:gd name="connsiteY5" fmla="*/ 563880 h 685803"/>
              <a:gd name="connsiteX6" fmla="*/ 71120 w 2336800"/>
              <a:gd name="connsiteY6" fmla="*/ 579120 h 685803"/>
              <a:gd name="connsiteX7" fmla="*/ 111760 w 2336800"/>
              <a:gd name="connsiteY7" fmla="*/ 584200 h 685803"/>
              <a:gd name="connsiteX8" fmla="*/ 162560 w 2336800"/>
              <a:gd name="connsiteY8" fmla="*/ 609600 h 685803"/>
              <a:gd name="connsiteX9" fmla="*/ 218440 w 2336800"/>
              <a:gd name="connsiteY9" fmla="*/ 619760 h 685803"/>
              <a:gd name="connsiteX10" fmla="*/ 248920 w 2336800"/>
              <a:gd name="connsiteY10" fmla="*/ 629920 h 685803"/>
              <a:gd name="connsiteX11" fmla="*/ 304800 w 2336800"/>
              <a:gd name="connsiteY11" fmla="*/ 635000 h 685803"/>
              <a:gd name="connsiteX12" fmla="*/ 411480 w 2336800"/>
              <a:gd name="connsiteY12" fmla="*/ 655320 h 685803"/>
              <a:gd name="connsiteX13" fmla="*/ 482600 w 2336800"/>
              <a:gd name="connsiteY13" fmla="*/ 660400 h 685803"/>
              <a:gd name="connsiteX14" fmla="*/ 919480 w 2336800"/>
              <a:gd name="connsiteY14" fmla="*/ 670560 h 685803"/>
              <a:gd name="connsiteX15" fmla="*/ 1021080 w 2336800"/>
              <a:gd name="connsiteY15" fmla="*/ 680720 h 685803"/>
              <a:gd name="connsiteX16" fmla="*/ 1056640 w 2336800"/>
              <a:gd name="connsiteY16" fmla="*/ 685800 h 685803"/>
              <a:gd name="connsiteX17" fmla="*/ 1473200 w 2336800"/>
              <a:gd name="connsiteY17" fmla="*/ 675640 h 685803"/>
              <a:gd name="connsiteX18" fmla="*/ 1584960 w 2336800"/>
              <a:gd name="connsiteY18" fmla="*/ 660400 h 685803"/>
              <a:gd name="connsiteX19" fmla="*/ 1635760 w 2336800"/>
              <a:gd name="connsiteY19" fmla="*/ 655320 h 685803"/>
              <a:gd name="connsiteX20" fmla="*/ 1701800 w 2336800"/>
              <a:gd name="connsiteY20" fmla="*/ 645160 h 685803"/>
              <a:gd name="connsiteX21" fmla="*/ 1925320 w 2336800"/>
              <a:gd name="connsiteY21" fmla="*/ 635000 h 685803"/>
              <a:gd name="connsiteX22" fmla="*/ 1940560 w 2336800"/>
              <a:gd name="connsiteY22" fmla="*/ 624840 h 685803"/>
              <a:gd name="connsiteX23" fmla="*/ 1960880 w 2336800"/>
              <a:gd name="connsiteY23" fmla="*/ 609600 h 685803"/>
              <a:gd name="connsiteX24" fmla="*/ 1976120 w 2336800"/>
              <a:gd name="connsiteY24" fmla="*/ 604520 h 685803"/>
              <a:gd name="connsiteX25" fmla="*/ 1991360 w 2336800"/>
              <a:gd name="connsiteY25" fmla="*/ 589280 h 685803"/>
              <a:gd name="connsiteX26" fmla="*/ 2001520 w 2336800"/>
              <a:gd name="connsiteY26" fmla="*/ 558800 h 685803"/>
              <a:gd name="connsiteX27" fmla="*/ 2011680 w 2336800"/>
              <a:gd name="connsiteY27" fmla="*/ 533400 h 685803"/>
              <a:gd name="connsiteX28" fmla="*/ 2006600 w 2336800"/>
              <a:gd name="connsiteY28" fmla="*/ 386080 h 685803"/>
              <a:gd name="connsiteX29" fmla="*/ 1996440 w 2336800"/>
              <a:gd name="connsiteY29" fmla="*/ 264160 h 685803"/>
              <a:gd name="connsiteX30" fmla="*/ 2001520 w 2336800"/>
              <a:gd name="connsiteY30" fmla="*/ 45720 h 685803"/>
              <a:gd name="connsiteX31" fmla="*/ 2011680 w 2336800"/>
              <a:gd name="connsiteY31" fmla="*/ 30480 h 685803"/>
              <a:gd name="connsiteX32" fmla="*/ 2026920 w 2336800"/>
              <a:gd name="connsiteY32" fmla="*/ 20320 h 685803"/>
              <a:gd name="connsiteX33" fmla="*/ 2062480 w 2336800"/>
              <a:gd name="connsiteY33" fmla="*/ 0 h 685803"/>
              <a:gd name="connsiteX34" fmla="*/ 2336800 w 2336800"/>
              <a:gd name="connsiteY34" fmla="*/ 5080 h 68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36800" h="685803">
                <a:moveTo>
                  <a:pt x="60960" y="289560"/>
                </a:moveTo>
                <a:cubicBezTo>
                  <a:pt x="57573" y="325120"/>
                  <a:pt x="54354" y="360696"/>
                  <a:pt x="50800" y="396240"/>
                </a:cubicBezTo>
                <a:cubicBezTo>
                  <a:pt x="49913" y="405108"/>
                  <a:pt x="47179" y="447023"/>
                  <a:pt x="40640" y="462280"/>
                </a:cubicBezTo>
                <a:cubicBezTo>
                  <a:pt x="38235" y="467892"/>
                  <a:pt x="33867" y="472440"/>
                  <a:pt x="30480" y="477520"/>
                </a:cubicBezTo>
                <a:cubicBezTo>
                  <a:pt x="25295" y="498259"/>
                  <a:pt x="18884" y="526112"/>
                  <a:pt x="10160" y="543560"/>
                </a:cubicBezTo>
                <a:lnTo>
                  <a:pt x="0" y="563880"/>
                </a:lnTo>
                <a:cubicBezTo>
                  <a:pt x="27750" y="570818"/>
                  <a:pt x="36532" y="573355"/>
                  <a:pt x="71120" y="579120"/>
                </a:cubicBezTo>
                <a:cubicBezTo>
                  <a:pt x="84586" y="581364"/>
                  <a:pt x="98213" y="582507"/>
                  <a:pt x="111760" y="584200"/>
                </a:cubicBezTo>
                <a:cubicBezTo>
                  <a:pt x="128693" y="592667"/>
                  <a:pt x="143933" y="606213"/>
                  <a:pt x="162560" y="609600"/>
                </a:cubicBezTo>
                <a:cubicBezTo>
                  <a:pt x="181187" y="612987"/>
                  <a:pt x="200011" y="615424"/>
                  <a:pt x="218440" y="619760"/>
                </a:cubicBezTo>
                <a:cubicBezTo>
                  <a:pt x="228865" y="622213"/>
                  <a:pt x="238373" y="628059"/>
                  <a:pt x="248920" y="629920"/>
                </a:cubicBezTo>
                <a:cubicBezTo>
                  <a:pt x="267339" y="633170"/>
                  <a:pt x="286173" y="633307"/>
                  <a:pt x="304800" y="635000"/>
                </a:cubicBezTo>
                <a:cubicBezTo>
                  <a:pt x="342853" y="643456"/>
                  <a:pt x="371773" y="650738"/>
                  <a:pt x="411480" y="655320"/>
                </a:cubicBezTo>
                <a:cubicBezTo>
                  <a:pt x="435090" y="658044"/>
                  <a:pt x="458844" y="659687"/>
                  <a:pt x="482600" y="660400"/>
                </a:cubicBezTo>
                <a:lnTo>
                  <a:pt x="919480" y="670560"/>
                </a:lnTo>
                <a:lnTo>
                  <a:pt x="1021080" y="680720"/>
                </a:lnTo>
                <a:cubicBezTo>
                  <a:pt x="1032980" y="682042"/>
                  <a:pt x="1044667" y="685935"/>
                  <a:pt x="1056640" y="685800"/>
                </a:cubicBezTo>
                <a:cubicBezTo>
                  <a:pt x="1195526" y="684239"/>
                  <a:pt x="1334347" y="679027"/>
                  <a:pt x="1473200" y="675640"/>
                </a:cubicBezTo>
                <a:cubicBezTo>
                  <a:pt x="1598020" y="663158"/>
                  <a:pt x="1442425" y="679837"/>
                  <a:pt x="1584960" y="660400"/>
                </a:cubicBezTo>
                <a:cubicBezTo>
                  <a:pt x="1601822" y="658101"/>
                  <a:pt x="1618885" y="657521"/>
                  <a:pt x="1635760" y="655320"/>
                </a:cubicBezTo>
                <a:cubicBezTo>
                  <a:pt x="1657845" y="652439"/>
                  <a:pt x="1679631" y="647305"/>
                  <a:pt x="1701800" y="645160"/>
                </a:cubicBezTo>
                <a:cubicBezTo>
                  <a:pt x="1741501" y="641318"/>
                  <a:pt x="1900902" y="635939"/>
                  <a:pt x="1925320" y="635000"/>
                </a:cubicBezTo>
                <a:cubicBezTo>
                  <a:pt x="1930400" y="631613"/>
                  <a:pt x="1935592" y="628389"/>
                  <a:pt x="1940560" y="624840"/>
                </a:cubicBezTo>
                <a:cubicBezTo>
                  <a:pt x="1947450" y="619919"/>
                  <a:pt x="1953529" y="613801"/>
                  <a:pt x="1960880" y="609600"/>
                </a:cubicBezTo>
                <a:cubicBezTo>
                  <a:pt x="1965529" y="606943"/>
                  <a:pt x="1971040" y="606213"/>
                  <a:pt x="1976120" y="604520"/>
                </a:cubicBezTo>
                <a:cubicBezTo>
                  <a:pt x="1981200" y="599440"/>
                  <a:pt x="1987871" y="595560"/>
                  <a:pt x="1991360" y="589280"/>
                </a:cubicBezTo>
                <a:cubicBezTo>
                  <a:pt x="1996561" y="579918"/>
                  <a:pt x="1997543" y="568744"/>
                  <a:pt x="2001520" y="558800"/>
                </a:cubicBezTo>
                <a:lnTo>
                  <a:pt x="2011680" y="533400"/>
                </a:lnTo>
                <a:cubicBezTo>
                  <a:pt x="2009987" y="484293"/>
                  <a:pt x="2009377" y="435137"/>
                  <a:pt x="2006600" y="386080"/>
                </a:cubicBezTo>
                <a:cubicBezTo>
                  <a:pt x="2004295" y="345364"/>
                  <a:pt x="1996440" y="264160"/>
                  <a:pt x="1996440" y="264160"/>
                </a:cubicBezTo>
                <a:cubicBezTo>
                  <a:pt x="1998133" y="191347"/>
                  <a:pt x="1996780" y="118399"/>
                  <a:pt x="2001520" y="45720"/>
                </a:cubicBezTo>
                <a:cubicBezTo>
                  <a:pt x="2001917" y="39628"/>
                  <a:pt x="2007363" y="34797"/>
                  <a:pt x="2011680" y="30480"/>
                </a:cubicBezTo>
                <a:cubicBezTo>
                  <a:pt x="2015997" y="26163"/>
                  <a:pt x="2021619" y="23349"/>
                  <a:pt x="2026920" y="20320"/>
                </a:cubicBezTo>
                <a:cubicBezTo>
                  <a:pt x="2072036" y="-5461"/>
                  <a:pt x="2025350" y="24753"/>
                  <a:pt x="2062480" y="0"/>
                </a:cubicBezTo>
                <a:cubicBezTo>
                  <a:pt x="2269052" y="6076"/>
                  <a:pt x="2177602" y="5080"/>
                  <a:pt x="2336800" y="5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DC5260-2361-47D4-88C4-CDDED508C147}"/>
              </a:ext>
            </a:extLst>
          </p:cNvPr>
          <p:cNvSpPr/>
          <p:nvPr/>
        </p:nvSpPr>
        <p:spPr>
          <a:xfrm>
            <a:off x="8559403" y="2035321"/>
            <a:ext cx="897809" cy="298079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195BBC-B6D0-4DE5-9252-CE345D8CB24A}"/>
              </a:ext>
            </a:extLst>
          </p:cNvPr>
          <p:cNvSpPr/>
          <p:nvPr/>
        </p:nvSpPr>
        <p:spPr>
          <a:xfrm>
            <a:off x="8517307" y="3056119"/>
            <a:ext cx="389925" cy="298079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2316C8-EEC8-4966-BB33-106404F19C62}"/>
              </a:ext>
            </a:extLst>
          </p:cNvPr>
          <p:cNvSpPr/>
          <p:nvPr/>
        </p:nvSpPr>
        <p:spPr>
          <a:xfrm>
            <a:off x="3505200" y="4333240"/>
            <a:ext cx="1310640" cy="481338"/>
          </a:xfrm>
          <a:custGeom>
            <a:avLst/>
            <a:gdLst>
              <a:gd name="connsiteX0" fmla="*/ 0 w 1310640"/>
              <a:gd name="connsiteY0" fmla="*/ 20320 h 481338"/>
              <a:gd name="connsiteX1" fmla="*/ 35560 w 1310640"/>
              <a:gd name="connsiteY1" fmla="*/ 15240 h 481338"/>
              <a:gd name="connsiteX2" fmla="*/ 60960 w 1310640"/>
              <a:gd name="connsiteY2" fmla="*/ 5080 h 481338"/>
              <a:gd name="connsiteX3" fmla="*/ 81280 w 1310640"/>
              <a:gd name="connsiteY3" fmla="*/ 0 h 481338"/>
              <a:gd name="connsiteX4" fmla="*/ 96520 w 1310640"/>
              <a:gd name="connsiteY4" fmla="*/ 10160 h 481338"/>
              <a:gd name="connsiteX5" fmla="*/ 106680 w 1310640"/>
              <a:gd name="connsiteY5" fmla="*/ 25400 h 481338"/>
              <a:gd name="connsiteX6" fmla="*/ 101600 w 1310640"/>
              <a:gd name="connsiteY6" fmla="*/ 279400 h 481338"/>
              <a:gd name="connsiteX7" fmla="*/ 106680 w 1310640"/>
              <a:gd name="connsiteY7" fmla="*/ 411480 h 481338"/>
              <a:gd name="connsiteX8" fmla="*/ 111760 w 1310640"/>
              <a:gd name="connsiteY8" fmla="*/ 431800 h 481338"/>
              <a:gd name="connsiteX9" fmla="*/ 127000 w 1310640"/>
              <a:gd name="connsiteY9" fmla="*/ 436880 h 481338"/>
              <a:gd name="connsiteX10" fmla="*/ 182880 w 1310640"/>
              <a:gd name="connsiteY10" fmla="*/ 447040 h 481338"/>
              <a:gd name="connsiteX11" fmla="*/ 513080 w 1310640"/>
              <a:gd name="connsiteY11" fmla="*/ 457200 h 481338"/>
              <a:gd name="connsiteX12" fmla="*/ 736600 w 1310640"/>
              <a:gd name="connsiteY12" fmla="*/ 467360 h 481338"/>
              <a:gd name="connsiteX13" fmla="*/ 1203960 w 1310640"/>
              <a:gd name="connsiteY13" fmla="*/ 472440 h 481338"/>
              <a:gd name="connsiteX14" fmla="*/ 1295400 w 1310640"/>
              <a:gd name="connsiteY14" fmla="*/ 457200 h 481338"/>
              <a:gd name="connsiteX15" fmla="*/ 1310640 w 1310640"/>
              <a:gd name="connsiteY15" fmla="*/ 457200 h 48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0640" h="481338">
                <a:moveTo>
                  <a:pt x="0" y="20320"/>
                </a:moveTo>
                <a:cubicBezTo>
                  <a:pt x="11853" y="18627"/>
                  <a:pt x="23944" y="18144"/>
                  <a:pt x="35560" y="15240"/>
                </a:cubicBezTo>
                <a:cubicBezTo>
                  <a:pt x="44407" y="13028"/>
                  <a:pt x="52309" y="7964"/>
                  <a:pt x="60960" y="5080"/>
                </a:cubicBezTo>
                <a:cubicBezTo>
                  <a:pt x="67584" y="2872"/>
                  <a:pt x="74507" y="1693"/>
                  <a:pt x="81280" y="0"/>
                </a:cubicBezTo>
                <a:cubicBezTo>
                  <a:pt x="86360" y="3387"/>
                  <a:pt x="92203" y="5843"/>
                  <a:pt x="96520" y="10160"/>
                </a:cubicBezTo>
                <a:cubicBezTo>
                  <a:pt x="100837" y="14477"/>
                  <a:pt x="106565" y="19296"/>
                  <a:pt x="106680" y="25400"/>
                </a:cubicBezTo>
                <a:cubicBezTo>
                  <a:pt x="108278" y="110069"/>
                  <a:pt x="103293" y="194733"/>
                  <a:pt x="101600" y="279400"/>
                </a:cubicBezTo>
                <a:cubicBezTo>
                  <a:pt x="103293" y="323427"/>
                  <a:pt x="103749" y="367518"/>
                  <a:pt x="106680" y="411480"/>
                </a:cubicBezTo>
                <a:cubicBezTo>
                  <a:pt x="107144" y="418446"/>
                  <a:pt x="107399" y="426348"/>
                  <a:pt x="111760" y="431800"/>
                </a:cubicBezTo>
                <a:cubicBezTo>
                  <a:pt x="115105" y="435981"/>
                  <a:pt x="121764" y="435758"/>
                  <a:pt x="127000" y="436880"/>
                </a:cubicBezTo>
                <a:cubicBezTo>
                  <a:pt x="145512" y="440847"/>
                  <a:pt x="163974" y="446045"/>
                  <a:pt x="182880" y="447040"/>
                </a:cubicBezTo>
                <a:cubicBezTo>
                  <a:pt x="292847" y="452828"/>
                  <a:pt x="403035" y="453162"/>
                  <a:pt x="513080" y="457200"/>
                </a:cubicBezTo>
                <a:lnTo>
                  <a:pt x="736600" y="467360"/>
                </a:lnTo>
                <a:cubicBezTo>
                  <a:pt x="949350" y="488635"/>
                  <a:pt x="840625" y="481638"/>
                  <a:pt x="1203960" y="472440"/>
                </a:cubicBezTo>
                <a:cubicBezTo>
                  <a:pt x="1218144" y="472081"/>
                  <a:pt x="1291171" y="457804"/>
                  <a:pt x="1295400" y="457200"/>
                </a:cubicBezTo>
                <a:cubicBezTo>
                  <a:pt x="1300429" y="456482"/>
                  <a:pt x="1305560" y="457200"/>
                  <a:pt x="1310640" y="45720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7A7D9DA-5A39-405C-A31C-317009703ED7}"/>
              </a:ext>
            </a:extLst>
          </p:cNvPr>
          <p:cNvSpPr/>
          <p:nvPr/>
        </p:nvSpPr>
        <p:spPr>
          <a:xfrm>
            <a:off x="4633951" y="4211424"/>
            <a:ext cx="196385" cy="15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0E01D2-1524-48A9-B17C-06C2F3E7EAF7}"/>
              </a:ext>
            </a:extLst>
          </p:cNvPr>
          <p:cNvSpPr/>
          <p:nvPr/>
        </p:nvSpPr>
        <p:spPr>
          <a:xfrm>
            <a:off x="2992120" y="3322320"/>
            <a:ext cx="2153920" cy="685800"/>
          </a:xfrm>
          <a:custGeom>
            <a:avLst/>
            <a:gdLst>
              <a:gd name="connsiteX0" fmla="*/ 0 w 2153920"/>
              <a:gd name="connsiteY0" fmla="*/ 0 h 685800"/>
              <a:gd name="connsiteX1" fmla="*/ 431800 w 2153920"/>
              <a:gd name="connsiteY1" fmla="*/ 5080 h 685800"/>
              <a:gd name="connsiteX2" fmla="*/ 1178560 w 2153920"/>
              <a:gd name="connsiteY2" fmla="*/ 15240 h 685800"/>
              <a:gd name="connsiteX3" fmla="*/ 1452880 w 2153920"/>
              <a:gd name="connsiteY3" fmla="*/ 35560 h 685800"/>
              <a:gd name="connsiteX4" fmla="*/ 2032000 w 2153920"/>
              <a:gd name="connsiteY4" fmla="*/ 50800 h 685800"/>
              <a:gd name="connsiteX5" fmla="*/ 2153920 w 2153920"/>
              <a:gd name="connsiteY5" fmla="*/ 55880 h 685800"/>
              <a:gd name="connsiteX6" fmla="*/ 2143760 w 2153920"/>
              <a:gd name="connsiteY6" fmla="*/ 127000 h 685800"/>
              <a:gd name="connsiteX7" fmla="*/ 2133600 w 2153920"/>
              <a:gd name="connsiteY7" fmla="*/ 157480 h 685800"/>
              <a:gd name="connsiteX8" fmla="*/ 2118360 w 2153920"/>
              <a:gd name="connsiteY8" fmla="*/ 233680 h 685800"/>
              <a:gd name="connsiteX9" fmla="*/ 2123440 w 2153920"/>
              <a:gd name="connsiteY9" fmla="*/ 665480 h 685800"/>
              <a:gd name="connsiteX10" fmla="*/ 2128520 w 2153920"/>
              <a:gd name="connsiteY10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3920" h="685800">
                <a:moveTo>
                  <a:pt x="0" y="0"/>
                </a:moveTo>
                <a:lnTo>
                  <a:pt x="431800" y="5080"/>
                </a:lnTo>
                <a:cubicBezTo>
                  <a:pt x="1154003" y="11645"/>
                  <a:pt x="888355" y="-8944"/>
                  <a:pt x="1178560" y="15240"/>
                </a:cubicBezTo>
                <a:cubicBezTo>
                  <a:pt x="1285593" y="50918"/>
                  <a:pt x="1203069" y="26531"/>
                  <a:pt x="1452880" y="35560"/>
                </a:cubicBezTo>
                <a:lnTo>
                  <a:pt x="2032000" y="50800"/>
                </a:lnTo>
                <a:cubicBezTo>
                  <a:pt x="2072658" y="51984"/>
                  <a:pt x="2113280" y="54187"/>
                  <a:pt x="2153920" y="55880"/>
                </a:cubicBezTo>
                <a:cubicBezTo>
                  <a:pt x="2150533" y="79587"/>
                  <a:pt x="2148456" y="103518"/>
                  <a:pt x="2143760" y="127000"/>
                </a:cubicBezTo>
                <a:cubicBezTo>
                  <a:pt x="2141660" y="137502"/>
                  <a:pt x="2136081" y="147062"/>
                  <a:pt x="2133600" y="157480"/>
                </a:cubicBezTo>
                <a:cubicBezTo>
                  <a:pt x="2127600" y="182679"/>
                  <a:pt x="2118360" y="233680"/>
                  <a:pt x="2118360" y="233680"/>
                </a:cubicBezTo>
                <a:cubicBezTo>
                  <a:pt x="2105287" y="416703"/>
                  <a:pt x="2109695" y="321860"/>
                  <a:pt x="2123440" y="665480"/>
                </a:cubicBezTo>
                <a:cubicBezTo>
                  <a:pt x="2123719" y="672456"/>
                  <a:pt x="2128520" y="685800"/>
                  <a:pt x="2128520" y="685800"/>
                </a:cubicBezTo>
              </a:path>
            </a:pathLst>
          </a:custGeom>
          <a:noFill/>
          <a:ln>
            <a:solidFill>
              <a:srgbClr val="9966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4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D03-F41E-4E16-8A70-1AA9560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 If </a:t>
            </a:r>
            <a:r>
              <a:rPr lang="fr-FR" dirty="0" err="1"/>
              <a:t>Equal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355-8864-47ED-AB7E-0AD26741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64C9-85A6-4C46-9F00-32C71CC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FB5E5-DD3D-4ACD-B0CC-52AA977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38CAB-418B-4E18-B973-178EB873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6" y="1381991"/>
            <a:ext cx="5318727" cy="20470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AE4E606-55AF-4F58-B453-D93DB0808888}"/>
              </a:ext>
            </a:extLst>
          </p:cNvPr>
          <p:cNvSpPr/>
          <p:nvPr/>
        </p:nvSpPr>
        <p:spPr>
          <a:xfrm>
            <a:off x="7248128" y="1484784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05002-CF33-46E1-9B36-6030B2D6D64E}"/>
              </a:ext>
            </a:extLst>
          </p:cNvPr>
          <p:cNvSpPr/>
          <p:nvPr/>
        </p:nvSpPr>
        <p:spPr>
          <a:xfrm>
            <a:off x="7276705" y="2166197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1693-1DB4-4E9A-B4B0-8F0BDBB35BD6}"/>
              </a:ext>
            </a:extLst>
          </p:cNvPr>
          <p:cNvSpPr/>
          <p:nvPr/>
        </p:nvSpPr>
        <p:spPr>
          <a:xfrm>
            <a:off x="7266598" y="2843489"/>
            <a:ext cx="648072" cy="12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opcode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89EB4-59FE-4EB9-BB39-0F9417FE71D3}"/>
              </a:ext>
            </a:extLst>
          </p:cNvPr>
          <p:cNvSpPr/>
          <p:nvPr/>
        </p:nvSpPr>
        <p:spPr>
          <a:xfrm>
            <a:off x="6168008" y="2708920"/>
            <a:ext cx="576064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DC2D-A89E-4B48-9922-CAA4362F422B}"/>
              </a:ext>
            </a:extLst>
          </p:cNvPr>
          <p:cNvSpPr/>
          <p:nvPr/>
        </p:nvSpPr>
        <p:spPr>
          <a:xfrm>
            <a:off x="8112224" y="3028485"/>
            <a:ext cx="1611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LetterGothicStd"/>
              </a:rPr>
              <a:t>beq</a:t>
            </a:r>
            <a:r>
              <a:rPr lang="fr-FR" sz="1600" dirty="0">
                <a:latin typeface="LetterGothicStd"/>
              </a:rPr>
              <a:t> $t1, $t2, 100</a:t>
            </a:r>
            <a:endParaRPr lang="en-HK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E143E-905F-41B4-929E-E679E59968D0}"/>
              </a:ext>
            </a:extLst>
          </p:cNvPr>
          <p:cNvSpPr/>
          <p:nvPr/>
        </p:nvSpPr>
        <p:spPr>
          <a:xfrm>
            <a:off x="9264352" y="3058800"/>
            <a:ext cx="504056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B5AB0-3AA3-4B6B-8B01-D79E1F2DFFF9}"/>
              </a:ext>
            </a:extLst>
          </p:cNvPr>
          <p:cNvSpPr/>
          <p:nvPr/>
        </p:nvSpPr>
        <p:spPr>
          <a:xfrm>
            <a:off x="9756907" y="2151125"/>
            <a:ext cx="1512168" cy="15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LetterGothicStd"/>
              </a:rPr>
              <a:t>immediate</a:t>
            </a:r>
            <a:endParaRPr lang="en-HK" sz="11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E110A5-9E39-4BD8-8E3F-E078A1B9E300}"/>
              </a:ext>
            </a:extLst>
          </p:cNvPr>
          <p:cNvSpPr/>
          <p:nvPr/>
        </p:nvSpPr>
        <p:spPr>
          <a:xfrm>
            <a:off x="9543012" y="2086111"/>
            <a:ext cx="1953588" cy="29807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09D5C4-7C34-4F1C-A3A5-7EB28481DDD7}"/>
              </a:ext>
            </a:extLst>
          </p:cNvPr>
          <p:cNvSpPr/>
          <p:nvPr/>
        </p:nvSpPr>
        <p:spPr>
          <a:xfrm>
            <a:off x="6322184" y="2444665"/>
            <a:ext cx="2222088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I-type instruction</a:t>
            </a:r>
            <a:endParaRPr lang="en-HK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5D8F6D-5126-40E0-9C48-3C22ADF53303}"/>
              </a:ext>
            </a:extLst>
          </p:cNvPr>
          <p:cNvSpPr/>
          <p:nvPr/>
        </p:nvSpPr>
        <p:spPr>
          <a:xfrm>
            <a:off x="6335290" y="1758322"/>
            <a:ext cx="1704926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LetterGothicStd"/>
              </a:rPr>
              <a:t>R-type instruction</a:t>
            </a:r>
            <a:endParaRPr lang="en-HK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7C4D11-F19E-4CBC-9CF4-463C4A44CCB7}"/>
              </a:ext>
            </a:extLst>
          </p:cNvPr>
          <p:cNvSpPr/>
          <p:nvPr/>
        </p:nvSpPr>
        <p:spPr>
          <a:xfrm>
            <a:off x="7896200" y="2060862"/>
            <a:ext cx="777195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EEBC75-0299-4320-8E55-7E1F62A9EAFA}"/>
              </a:ext>
            </a:extLst>
          </p:cNvPr>
          <p:cNvSpPr/>
          <p:nvPr/>
        </p:nvSpPr>
        <p:spPr>
          <a:xfrm>
            <a:off x="8511467" y="3056119"/>
            <a:ext cx="464853" cy="298079"/>
          </a:xfrm>
          <a:prstGeom prst="ellipse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48278C-966B-4010-9910-6DBB5CF9E854}"/>
              </a:ext>
            </a:extLst>
          </p:cNvPr>
          <p:cNvSpPr/>
          <p:nvPr/>
        </p:nvSpPr>
        <p:spPr>
          <a:xfrm>
            <a:off x="1915160" y="3815080"/>
            <a:ext cx="2118360" cy="152400"/>
          </a:xfrm>
          <a:custGeom>
            <a:avLst/>
            <a:gdLst>
              <a:gd name="connsiteX0" fmla="*/ 0 w 2118360"/>
              <a:gd name="connsiteY0" fmla="*/ 0 h 152400"/>
              <a:gd name="connsiteX1" fmla="*/ 635000 w 2118360"/>
              <a:gd name="connsiteY1" fmla="*/ 0 h 152400"/>
              <a:gd name="connsiteX2" fmla="*/ 924560 w 2118360"/>
              <a:gd name="connsiteY2" fmla="*/ 5080 h 152400"/>
              <a:gd name="connsiteX3" fmla="*/ 939800 w 2118360"/>
              <a:gd name="connsiteY3" fmla="*/ 15240 h 152400"/>
              <a:gd name="connsiteX4" fmla="*/ 949960 w 2118360"/>
              <a:gd name="connsiteY4" fmla="*/ 30480 h 152400"/>
              <a:gd name="connsiteX5" fmla="*/ 965200 w 2118360"/>
              <a:gd name="connsiteY5" fmla="*/ 50800 h 152400"/>
              <a:gd name="connsiteX6" fmla="*/ 985520 w 2118360"/>
              <a:gd name="connsiteY6" fmla="*/ 71120 h 152400"/>
              <a:gd name="connsiteX7" fmla="*/ 1016000 w 2118360"/>
              <a:gd name="connsiteY7" fmla="*/ 91440 h 152400"/>
              <a:gd name="connsiteX8" fmla="*/ 1056640 w 2118360"/>
              <a:gd name="connsiteY8" fmla="*/ 116840 h 152400"/>
              <a:gd name="connsiteX9" fmla="*/ 1071880 w 2118360"/>
              <a:gd name="connsiteY9" fmla="*/ 121920 h 152400"/>
              <a:gd name="connsiteX10" fmla="*/ 1087120 w 2118360"/>
              <a:gd name="connsiteY10" fmla="*/ 132080 h 152400"/>
              <a:gd name="connsiteX11" fmla="*/ 1107440 w 2118360"/>
              <a:gd name="connsiteY11" fmla="*/ 137160 h 152400"/>
              <a:gd name="connsiteX12" fmla="*/ 1153160 w 2118360"/>
              <a:gd name="connsiteY12" fmla="*/ 147320 h 152400"/>
              <a:gd name="connsiteX13" fmla="*/ 2118360 w 2118360"/>
              <a:gd name="connsiteY1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8360" h="152400">
                <a:moveTo>
                  <a:pt x="0" y="0"/>
                </a:moveTo>
                <a:cubicBezTo>
                  <a:pt x="637995" y="12038"/>
                  <a:pt x="-155823" y="0"/>
                  <a:pt x="635000" y="0"/>
                </a:cubicBezTo>
                <a:cubicBezTo>
                  <a:pt x="731535" y="0"/>
                  <a:pt x="828040" y="3387"/>
                  <a:pt x="924560" y="5080"/>
                </a:cubicBezTo>
                <a:cubicBezTo>
                  <a:pt x="929640" y="8467"/>
                  <a:pt x="935483" y="10923"/>
                  <a:pt x="939800" y="15240"/>
                </a:cubicBezTo>
                <a:cubicBezTo>
                  <a:pt x="944117" y="19557"/>
                  <a:pt x="946411" y="25512"/>
                  <a:pt x="949960" y="30480"/>
                </a:cubicBezTo>
                <a:cubicBezTo>
                  <a:pt x="954881" y="37370"/>
                  <a:pt x="960120" y="44027"/>
                  <a:pt x="965200" y="50800"/>
                </a:cubicBezTo>
                <a:cubicBezTo>
                  <a:pt x="974876" y="79829"/>
                  <a:pt x="962297" y="55638"/>
                  <a:pt x="985520" y="71120"/>
                </a:cubicBezTo>
                <a:cubicBezTo>
                  <a:pt x="1023573" y="96489"/>
                  <a:pt x="979763" y="79361"/>
                  <a:pt x="1016000" y="91440"/>
                </a:cubicBezTo>
                <a:cubicBezTo>
                  <a:pt x="1035448" y="106026"/>
                  <a:pt x="1034946" y="107542"/>
                  <a:pt x="1056640" y="116840"/>
                </a:cubicBezTo>
                <a:cubicBezTo>
                  <a:pt x="1061562" y="118949"/>
                  <a:pt x="1067091" y="119525"/>
                  <a:pt x="1071880" y="121920"/>
                </a:cubicBezTo>
                <a:cubicBezTo>
                  <a:pt x="1077341" y="124650"/>
                  <a:pt x="1081508" y="129675"/>
                  <a:pt x="1087120" y="132080"/>
                </a:cubicBezTo>
                <a:cubicBezTo>
                  <a:pt x="1093537" y="134830"/>
                  <a:pt x="1100637" y="135590"/>
                  <a:pt x="1107440" y="137160"/>
                </a:cubicBezTo>
                <a:cubicBezTo>
                  <a:pt x="1122652" y="140670"/>
                  <a:pt x="1137550" y="147085"/>
                  <a:pt x="1153160" y="147320"/>
                </a:cubicBezTo>
                <a:lnTo>
                  <a:pt x="2118360" y="152400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DC5260-2361-47D4-88C4-CDDED508C147}"/>
              </a:ext>
            </a:extLst>
          </p:cNvPr>
          <p:cNvSpPr/>
          <p:nvPr/>
        </p:nvSpPr>
        <p:spPr>
          <a:xfrm>
            <a:off x="8559403" y="2035321"/>
            <a:ext cx="897809" cy="298079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195BBC-B6D0-4DE5-9252-CE345D8CB24A}"/>
              </a:ext>
            </a:extLst>
          </p:cNvPr>
          <p:cNvSpPr/>
          <p:nvPr/>
        </p:nvSpPr>
        <p:spPr>
          <a:xfrm>
            <a:off x="8946435" y="3056119"/>
            <a:ext cx="389925" cy="298079"/>
          </a:xfrm>
          <a:prstGeom prst="ellipse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953A40-4B50-471E-A5E4-02055659265D}"/>
              </a:ext>
            </a:extLst>
          </p:cNvPr>
          <p:cNvSpPr/>
          <p:nvPr/>
        </p:nvSpPr>
        <p:spPr>
          <a:xfrm>
            <a:off x="1920240" y="4089400"/>
            <a:ext cx="2189480" cy="355600"/>
          </a:xfrm>
          <a:custGeom>
            <a:avLst/>
            <a:gdLst>
              <a:gd name="connsiteX0" fmla="*/ 0 w 2189480"/>
              <a:gd name="connsiteY0" fmla="*/ 0 h 355600"/>
              <a:gd name="connsiteX1" fmla="*/ 934720 w 2189480"/>
              <a:gd name="connsiteY1" fmla="*/ 15240 h 355600"/>
              <a:gd name="connsiteX2" fmla="*/ 955040 w 2189480"/>
              <a:gd name="connsiteY2" fmla="*/ 45720 h 355600"/>
              <a:gd name="connsiteX3" fmla="*/ 970280 w 2189480"/>
              <a:gd name="connsiteY3" fmla="*/ 55880 h 355600"/>
              <a:gd name="connsiteX4" fmla="*/ 985520 w 2189480"/>
              <a:gd name="connsiteY4" fmla="*/ 91440 h 355600"/>
              <a:gd name="connsiteX5" fmla="*/ 995680 w 2189480"/>
              <a:gd name="connsiteY5" fmla="*/ 121920 h 355600"/>
              <a:gd name="connsiteX6" fmla="*/ 1026160 w 2189480"/>
              <a:gd name="connsiteY6" fmla="*/ 137160 h 355600"/>
              <a:gd name="connsiteX7" fmla="*/ 1102360 w 2189480"/>
              <a:gd name="connsiteY7" fmla="*/ 147320 h 355600"/>
              <a:gd name="connsiteX8" fmla="*/ 1209040 w 2189480"/>
              <a:gd name="connsiteY8" fmla="*/ 162560 h 355600"/>
              <a:gd name="connsiteX9" fmla="*/ 1285240 w 2189480"/>
              <a:gd name="connsiteY9" fmla="*/ 172720 h 355600"/>
              <a:gd name="connsiteX10" fmla="*/ 1402080 w 2189480"/>
              <a:gd name="connsiteY10" fmla="*/ 177800 h 355600"/>
              <a:gd name="connsiteX11" fmla="*/ 1473200 w 2189480"/>
              <a:gd name="connsiteY11" fmla="*/ 193040 h 355600"/>
              <a:gd name="connsiteX12" fmla="*/ 1539240 w 2189480"/>
              <a:gd name="connsiteY12" fmla="*/ 208280 h 355600"/>
              <a:gd name="connsiteX13" fmla="*/ 1884680 w 2189480"/>
              <a:gd name="connsiteY13" fmla="*/ 223520 h 355600"/>
              <a:gd name="connsiteX14" fmla="*/ 1905000 w 2189480"/>
              <a:gd name="connsiteY14" fmla="*/ 228600 h 355600"/>
              <a:gd name="connsiteX15" fmla="*/ 1925320 w 2189480"/>
              <a:gd name="connsiteY15" fmla="*/ 284480 h 355600"/>
              <a:gd name="connsiteX16" fmla="*/ 1940560 w 2189480"/>
              <a:gd name="connsiteY16" fmla="*/ 320040 h 355600"/>
              <a:gd name="connsiteX17" fmla="*/ 1945640 w 2189480"/>
              <a:gd name="connsiteY17" fmla="*/ 345440 h 355600"/>
              <a:gd name="connsiteX18" fmla="*/ 1960880 w 2189480"/>
              <a:gd name="connsiteY18" fmla="*/ 355600 h 355600"/>
              <a:gd name="connsiteX19" fmla="*/ 2026920 w 2189480"/>
              <a:gd name="connsiteY19" fmla="*/ 350520 h 355600"/>
              <a:gd name="connsiteX20" fmla="*/ 2062480 w 2189480"/>
              <a:gd name="connsiteY20" fmla="*/ 345440 h 355600"/>
              <a:gd name="connsiteX21" fmla="*/ 2189480 w 2189480"/>
              <a:gd name="connsiteY21" fmla="*/ 34544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9480" h="355600">
                <a:moveTo>
                  <a:pt x="0" y="0"/>
                </a:moveTo>
                <a:cubicBezTo>
                  <a:pt x="311573" y="5080"/>
                  <a:pt x="623462" y="339"/>
                  <a:pt x="934720" y="15240"/>
                </a:cubicBezTo>
                <a:cubicBezTo>
                  <a:pt x="946917" y="15824"/>
                  <a:pt x="944880" y="38947"/>
                  <a:pt x="955040" y="45720"/>
                </a:cubicBezTo>
                <a:lnTo>
                  <a:pt x="970280" y="55880"/>
                </a:lnTo>
                <a:cubicBezTo>
                  <a:pt x="983718" y="109632"/>
                  <a:pt x="965473" y="46335"/>
                  <a:pt x="985520" y="91440"/>
                </a:cubicBezTo>
                <a:cubicBezTo>
                  <a:pt x="989870" y="101227"/>
                  <a:pt x="985520" y="118533"/>
                  <a:pt x="995680" y="121920"/>
                </a:cubicBezTo>
                <a:cubicBezTo>
                  <a:pt x="1059897" y="143326"/>
                  <a:pt x="957226" y="107617"/>
                  <a:pt x="1026160" y="137160"/>
                </a:cubicBezTo>
                <a:cubicBezTo>
                  <a:pt x="1044633" y="145077"/>
                  <a:pt x="1093085" y="146161"/>
                  <a:pt x="1102360" y="147320"/>
                </a:cubicBezTo>
                <a:cubicBezTo>
                  <a:pt x="1138004" y="151775"/>
                  <a:pt x="1173461" y="157618"/>
                  <a:pt x="1209040" y="162560"/>
                </a:cubicBezTo>
                <a:cubicBezTo>
                  <a:pt x="1234421" y="166085"/>
                  <a:pt x="1259639" y="171607"/>
                  <a:pt x="1285240" y="172720"/>
                </a:cubicBezTo>
                <a:lnTo>
                  <a:pt x="1402080" y="177800"/>
                </a:lnTo>
                <a:cubicBezTo>
                  <a:pt x="1413878" y="180160"/>
                  <a:pt x="1454663" y="187479"/>
                  <a:pt x="1473200" y="193040"/>
                </a:cubicBezTo>
                <a:cubicBezTo>
                  <a:pt x="1511451" y="204515"/>
                  <a:pt x="1497090" y="204448"/>
                  <a:pt x="1539240" y="208280"/>
                </a:cubicBezTo>
                <a:cubicBezTo>
                  <a:pt x="1629456" y="216481"/>
                  <a:pt x="1856705" y="222464"/>
                  <a:pt x="1884680" y="223520"/>
                </a:cubicBezTo>
                <a:cubicBezTo>
                  <a:pt x="1891453" y="225213"/>
                  <a:pt x="1899699" y="224056"/>
                  <a:pt x="1905000" y="228600"/>
                </a:cubicBezTo>
                <a:cubicBezTo>
                  <a:pt x="1925745" y="246381"/>
                  <a:pt x="1918403" y="261422"/>
                  <a:pt x="1925320" y="284480"/>
                </a:cubicBezTo>
                <a:cubicBezTo>
                  <a:pt x="1947128" y="357173"/>
                  <a:pt x="1926542" y="263969"/>
                  <a:pt x="1940560" y="320040"/>
                </a:cubicBezTo>
                <a:cubicBezTo>
                  <a:pt x="1942654" y="328417"/>
                  <a:pt x="1941356" y="337943"/>
                  <a:pt x="1945640" y="345440"/>
                </a:cubicBezTo>
                <a:cubicBezTo>
                  <a:pt x="1948669" y="350741"/>
                  <a:pt x="1955800" y="352213"/>
                  <a:pt x="1960880" y="355600"/>
                </a:cubicBezTo>
                <a:cubicBezTo>
                  <a:pt x="1982893" y="353907"/>
                  <a:pt x="2004951" y="352717"/>
                  <a:pt x="2026920" y="350520"/>
                </a:cubicBezTo>
                <a:cubicBezTo>
                  <a:pt x="2038834" y="349329"/>
                  <a:pt x="2050512" y="345814"/>
                  <a:pt x="2062480" y="345440"/>
                </a:cubicBezTo>
                <a:cubicBezTo>
                  <a:pt x="2104793" y="344118"/>
                  <a:pt x="2147147" y="345440"/>
                  <a:pt x="2189480" y="34544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6548EA-CD30-4BD3-9804-0C4EBF3B96E5}"/>
              </a:ext>
            </a:extLst>
          </p:cNvPr>
          <p:cNvSpPr/>
          <p:nvPr/>
        </p:nvSpPr>
        <p:spPr>
          <a:xfrm>
            <a:off x="1798320" y="2621672"/>
            <a:ext cx="2382520" cy="2520279"/>
          </a:xfrm>
          <a:custGeom>
            <a:avLst/>
            <a:gdLst>
              <a:gd name="connsiteX0" fmla="*/ 0 w 2382520"/>
              <a:gd name="connsiteY0" fmla="*/ 2448977 h 2465411"/>
              <a:gd name="connsiteX1" fmla="*/ 35560 w 2382520"/>
              <a:gd name="connsiteY1" fmla="*/ 2438817 h 2465411"/>
              <a:gd name="connsiteX2" fmla="*/ 116840 w 2382520"/>
              <a:gd name="connsiteY2" fmla="*/ 2418497 h 2465411"/>
              <a:gd name="connsiteX3" fmla="*/ 350520 w 2382520"/>
              <a:gd name="connsiteY3" fmla="*/ 2408337 h 2465411"/>
              <a:gd name="connsiteX4" fmla="*/ 690880 w 2382520"/>
              <a:gd name="connsiteY4" fmla="*/ 2413417 h 2465411"/>
              <a:gd name="connsiteX5" fmla="*/ 767080 w 2382520"/>
              <a:gd name="connsiteY5" fmla="*/ 2423577 h 2465411"/>
              <a:gd name="connsiteX6" fmla="*/ 1285240 w 2382520"/>
              <a:gd name="connsiteY6" fmla="*/ 2428657 h 2465411"/>
              <a:gd name="connsiteX7" fmla="*/ 1651000 w 2382520"/>
              <a:gd name="connsiteY7" fmla="*/ 2448977 h 2465411"/>
              <a:gd name="connsiteX8" fmla="*/ 1722120 w 2382520"/>
              <a:gd name="connsiteY8" fmla="*/ 2459137 h 2465411"/>
              <a:gd name="connsiteX9" fmla="*/ 1920240 w 2382520"/>
              <a:gd name="connsiteY9" fmla="*/ 2454057 h 2465411"/>
              <a:gd name="connsiteX10" fmla="*/ 1925320 w 2382520"/>
              <a:gd name="connsiteY10" fmla="*/ 2382937 h 2465411"/>
              <a:gd name="connsiteX11" fmla="*/ 1935480 w 2382520"/>
              <a:gd name="connsiteY11" fmla="*/ 2276257 h 2465411"/>
              <a:gd name="connsiteX12" fmla="*/ 1930400 w 2382520"/>
              <a:gd name="connsiteY12" fmla="*/ 2128937 h 2465411"/>
              <a:gd name="connsiteX13" fmla="*/ 1915160 w 2382520"/>
              <a:gd name="connsiteY13" fmla="*/ 2042577 h 2465411"/>
              <a:gd name="connsiteX14" fmla="*/ 1920240 w 2382520"/>
              <a:gd name="connsiteY14" fmla="*/ 1758097 h 2465411"/>
              <a:gd name="connsiteX15" fmla="*/ 1930400 w 2382520"/>
              <a:gd name="connsiteY15" fmla="*/ 1636177 h 2465411"/>
              <a:gd name="connsiteX16" fmla="*/ 1945640 w 2382520"/>
              <a:gd name="connsiteY16" fmla="*/ 945297 h 2465411"/>
              <a:gd name="connsiteX17" fmla="*/ 1930400 w 2382520"/>
              <a:gd name="connsiteY17" fmla="*/ 386497 h 2465411"/>
              <a:gd name="connsiteX18" fmla="*/ 1915160 w 2382520"/>
              <a:gd name="connsiteY18" fmla="*/ 315377 h 2465411"/>
              <a:gd name="connsiteX19" fmla="*/ 1910080 w 2382520"/>
              <a:gd name="connsiteY19" fmla="*/ 239177 h 2465411"/>
              <a:gd name="connsiteX20" fmla="*/ 1899920 w 2382520"/>
              <a:gd name="connsiteY20" fmla="*/ 203617 h 2465411"/>
              <a:gd name="connsiteX21" fmla="*/ 1894840 w 2382520"/>
              <a:gd name="connsiteY21" fmla="*/ 152817 h 2465411"/>
              <a:gd name="connsiteX22" fmla="*/ 1879600 w 2382520"/>
              <a:gd name="connsiteY22" fmla="*/ 46137 h 2465411"/>
              <a:gd name="connsiteX23" fmla="*/ 1930400 w 2382520"/>
              <a:gd name="connsiteY23" fmla="*/ 417 h 2465411"/>
              <a:gd name="connsiteX24" fmla="*/ 2204720 w 2382520"/>
              <a:gd name="connsiteY24" fmla="*/ 15657 h 2465411"/>
              <a:gd name="connsiteX25" fmla="*/ 2286000 w 2382520"/>
              <a:gd name="connsiteY25" fmla="*/ 25817 h 2465411"/>
              <a:gd name="connsiteX26" fmla="*/ 2382520 w 2382520"/>
              <a:gd name="connsiteY26" fmla="*/ 25817 h 24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82520" h="2465411">
                <a:moveTo>
                  <a:pt x="0" y="2448977"/>
                </a:moveTo>
                <a:cubicBezTo>
                  <a:pt x="11853" y="2445590"/>
                  <a:pt x="23865" y="2442715"/>
                  <a:pt x="35560" y="2438817"/>
                </a:cubicBezTo>
                <a:cubicBezTo>
                  <a:pt x="76174" y="2425279"/>
                  <a:pt x="56897" y="2422704"/>
                  <a:pt x="116840" y="2418497"/>
                </a:cubicBezTo>
                <a:cubicBezTo>
                  <a:pt x="194616" y="2413039"/>
                  <a:pt x="272627" y="2411724"/>
                  <a:pt x="350520" y="2408337"/>
                </a:cubicBezTo>
                <a:cubicBezTo>
                  <a:pt x="463973" y="2410030"/>
                  <a:pt x="577490" y="2409269"/>
                  <a:pt x="690880" y="2413417"/>
                </a:cubicBezTo>
                <a:cubicBezTo>
                  <a:pt x="716488" y="2414354"/>
                  <a:pt x="741464" y="2422920"/>
                  <a:pt x="767080" y="2423577"/>
                </a:cubicBezTo>
                <a:cubicBezTo>
                  <a:pt x="939752" y="2428004"/>
                  <a:pt x="1112520" y="2426964"/>
                  <a:pt x="1285240" y="2428657"/>
                </a:cubicBezTo>
                <a:cubicBezTo>
                  <a:pt x="1374466" y="2432906"/>
                  <a:pt x="1552685" y="2440039"/>
                  <a:pt x="1651000" y="2448977"/>
                </a:cubicBezTo>
                <a:cubicBezTo>
                  <a:pt x="1674849" y="2451145"/>
                  <a:pt x="1698413" y="2455750"/>
                  <a:pt x="1722120" y="2459137"/>
                </a:cubicBezTo>
                <a:cubicBezTo>
                  <a:pt x="1788160" y="2457444"/>
                  <a:pt x="1858384" y="2477253"/>
                  <a:pt x="1920240" y="2454057"/>
                </a:cubicBezTo>
                <a:cubicBezTo>
                  <a:pt x="1942494" y="2445712"/>
                  <a:pt x="1923290" y="2406617"/>
                  <a:pt x="1925320" y="2382937"/>
                </a:cubicBezTo>
                <a:cubicBezTo>
                  <a:pt x="1928371" y="2347347"/>
                  <a:pt x="1932093" y="2311817"/>
                  <a:pt x="1935480" y="2276257"/>
                </a:cubicBezTo>
                <a:cubicBezTo>
                  <a:pt x="1933787" y="2227150"/>
                  <a:pt x="1934657" y="2177888"/>
                  <a:pt x="1930400" y="2128937"/>
                </a:cubicBezTo>
                <a:cubicBezTo>
                  <a:pt x="1927868" y="2099815"/>
                  <a:pt x="1915160" y="2042577"/>
                  <a:pt x="1915160" y="2042577"/>
                </a:cubicBezTo>
                <a:cubicBezTo>
                  <a:pt x="1916853" y="1947750"/>
                  <a:pt x="1917643" y="1852903"/>
                  <a:pt x="1920240" y="1758097"/>
                </a:cubicBezTo>
                <a:cubicBezTo>
                  <a:pt x="1922200" y="1686543"/>
                  <a:pt x="1922829" y="1689172"/>
                  <a:pt x="1930400" y="1636177"/>
                </a:cubicBezTo>
                <a:cubicBezTo>
                  <a:pt x="1950357" y="1326849"/>
                  <a:pt x="1945640" y="1444792"/>
                  <a:pt x="1945640" y="945297"/>
                </a:cubicBezTo>
                <a:cubicBezTo>
                  <a:pt x="1945640" y="359816"/>
                  <a:pt x="1967186" y="619476"/>
                  <a:pt x="1930400" y="386497"/>
                </a:cubicBezTo>
                <a:cubicBezTo>
                  <a:pt x="1921971" y="333114"/>
                  <a:pt x="1930262" y="368235"/>
                  <a:pt x="1915160" y="315377"/>
                </a:cubicBezTo>
                <a:cubicBezTo>
                  <a:pt x="1913467" y="289977"/>
                  <a:pt x="1913519" y="264400"/>
                  <a:pt x="1910080" y="239177"/>
                </a:cubicBezTo>
                <a:cubicBezTo>
                  <a:pt x="1908414" y="226962"/>
                  <a:pt x="1902062" y="215757"/>
                  <a:pt x="1899920" y="203617"/>
                </a:cubicBezTo>
                <a:cubicBezTo>
                  <a:pt x="1896963" y="186858"/>
                  <a:pt x="1897018" y="169695"/>
                  <a:pt x="1894840" y="152817"/>
                </a:cubicBezTo>
                <a:cubicBezTo>
                  <a:pt x="1890243" y="117191"/>
                  <a:pt x="1879600" y="46137"/>
                  <a:pt x="1879600" y="46137"/>
                </a:cubicBezTo>
                <a:cubicBezTo>
                  <a:pt x="1885719" y="-2815"/>
                  <a:pt x="1872081" y="-749"/>
                  <a:pt x="1930400" y="417"/>
                </a:cubicBezTo>
                <a:cubicBezTo>
                  <a:pt x="1945850" y="726"/>
                  <a:pt x="2137629" y="8717"/>
                  <a:pt x="2204720" y="15657"/>
                </a:cubicBezTo>
                <a:cubicBezTo>
                  <a:pt x="2231879" y="18467"/>
                  <a:pt x="2258740" y="24259"/>
                  <a:pt x="2286000" y="25817"/>
                </a:cubicBezTo>
                <a:cubicBezTo>
                  <a:pt x="2318121" y="27652"/>
                  <a:pt x="2350347" y="25817"/>
                  <a:pt x="2382520" y="2581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1ACDB7-77DD-4717-9931-A0B05BF4FB65}"/>
              </a:ext>
            </a:extLst>
          </p:cNvPr>
          <p:cNvSpPr/>
          <p:nvPr/>
        </p:nvSpPr>
        <p:spPr>
          <a:xfrm>
            <a:off x="4367808" y="3967480"/>
            <a:ext cx="288032" cy="184655"/>
          </a:xfrm>
          <a:prstGeom prst="ellipse">
            <a:avLst/>
          </a:prstGeom>
          <a:noFill/>
          <a:ln>
            <a:solidFill>
              <a:srgbClr val="99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CA1101-4400-4250-BA9C-E61D49A9D76C}"/>
              </a:ext>
            </a:extLst>
          </p:cNvPr>
          <p:cNvSpPr/>
          <p:nvPr/>
        </p:nvSpPr>
        <p:spPr>
          <a:xfrm>
            <a:off x="4615808" y="2849797"/>
            <a:ext cx="174632" cy="1259923"/>
          </a:xfrm>
          <a:custGeom>
            <a:avLst/>
            <a:gdLst>
              <a:gd name="connsiteX0" fmla="*/ 0 w 132080"/>
              <a:gd name="connsiteY0" fmla="*/ 1259923 h 1259923"/>
              <a:gd name="connsiteX1" fmla="*/ 76200 w 132080"/>
              <a:gd name="connsiteY1" fmla="*/ 1224363 h 1259923"/>
              <a:gd name="connsiteX2" fmla="*/ 66040 w 132080"/>
              <a:gd name="connsiteY2" fmla="*/ 1204043 h 1259923"/>
              <a:gd name="connsiteX3" fmla="*/ 71120 w 132080"/>
              <a:gd name="connsiteY3" fmla="*/ 1077043 h 1259923"/>
              <a:gd name="connsiteX4" fmla="*/ 76200 w 132080"/>
              <a:gd name="connsiteY4" fmla="*/ 873843 h 1259923"/>
              <a:gd name="connsiteX5" fmla="*/ 86360 w 132080"/>
              <a:gd name="connsiteY5" fmla="*/ 645243 h 1259923"/>
              <a:gd name="connsiteX6" fmla="*/ 81280 w 132080"/>
              <a:gd name="connsiteY6" fmla="*/ 497923 h 1259923"/>
              <a:gd name="connsiteX7" fmla="*/ 66040 w 132080"/>
              <a:gd name="connsiteY7" fmla="*/ 360763 h 1259923"/>
              <a:gd name="connsiteX8" fmla="*/ 60960 w 132080"/>
              <a:gd name="connsiteY8" fmla="*/ 315043 h 1259923"/>
              <a:gd name="connsiteX9" fmla="*/ 50800 w 132080"/>
              <a:gd name="connsiteY9" fmla="*/ 254083 h 1259923"/>
              <a:gd name="connsiteX10" fmla="*/ 45720 w 132080"/>
              <a:gd name="connsiteY10" fmla="*/ 198203 h 1259923"/>
              <a:gd name="connsiteX11" fmla="*/ 35560 w 132080"/>
              <a:gd name="connsiteY11" fmla="*/ 111843 h 1259923"/>
              <a:gd name="connsiteX12" fmla="*/ 55880 w 132080"/>
              <a:gd name="connsiteY12" fmla="*/ 15323 h 1259923"/>
              <a:gd name="connsiteX13" fmla="*/ 127000 w 132080"/>
              <a:gd name="connsiteY13" fmla="*/ 83 h 1259923"/>
              <a:gd name="connsiteX14" fmla="*/ 132080 w 132080"/>
              <a:gd name="connsiteY14" fmla="*/ 83 h 125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2080" h="1259923">
                <a:moveTo>
                  <a:pt x="0" y="1259923"/>
                </a:moveTo>
                <a:cubicBezTo>
                  <a:pt x="38148" y="1254473"/>
                  <a:pt x="81394" y="1271107"/>
                  <a:pt x="76200" y="1224363"/>
                </a:cubicBezTo>
                <a:cubicBezTo>
                  <a:pt x="75364" y="1216837"/>
                  <a:pt x="69427" y="1210816"/>
                  <a:pt x="66040" y="1204043"/>
                </a:cubicBezTo>
                <a:cubicBezTo>
                  <a:pt x="67733" y="1161710"/>
                  <a:pt x="69817" y="1119390"/>
                  <a:pt x="71120" y="1077043"/>
                </a:cubicBezTo>
                <a:cubicBezTo>
                  <a:pt x="73204" y="1009321"/>
                  <a:pt x="73810" y="941555"/>
                  <a:pt x="76200" y="873843"/>
                </a:cubicBezTo>
                <a:cubicBezTo>
                  <a:pt x="78890" y="797615"/>
                  <a:pt x="82973" y="721443"/>
                  <a:pt x="86360" y="645243"/>
                </a:cubicBezTo>
                <a:cubicBezTo>
                  <a:pt x="84667" y="596136"/>
                  <a:pt x="83244" y="547020"/>
                  <a:pt x="81280" y="497923"/>
                </a:cubicBezTo>
                <a:cubicBezTo>
                  <a:pt x="76707" y="383594"/>
                  <a:pt x="87152" y="424099"/>
                  <a:pt x="66040" y="360763"/>
                </a:cubicBezTo>
                <a:cubicBezTo>
                  <a:pt x="64347" y="345523"/>
                  <a:pt x="63129" y="330223"/>
                  <a:pt x="60960" y="315043"/>
                </a:cubicBezTo>
                <a:cubicBezTo>
                  <a:pt x="58047" y="294650"/>
                  <a:pt x="53464" y="274510"/>
                  <a:pt x="50800" y="254083"/>
                </a:cubicBezTo>
                <a:cubicBezTo>
                  <a:pt x="48381" y="235537"/>
                  <a:pt x="47713" y="216800"/>
                  <a:pt x="45720" y="198203"/>
                </a:cubicBezTo>
                <a:cubicBezTo>
                  <a:pt x="42632" y="169383"/>
                  <a:pt x="38947" y="140630"/>
                  <a:pt x="35560" y="111843"/>
                </a:cubicBezTo>
                <a:cubicBezTo>
                  <a:pt x="42333" y="79670"/>
                  <a:pt x="41744" y="45008"/>
                  <a:pt x="55880" y="15323"/>
                </a:cubicBezTo>
                <a:cubicBezTo>
                  <a:pt x="60452" y="5722"/>
                  <a:pt x="125270" y="275"/>
                  <a:pt x="127000" y="83"/>
                </a:cubicBezTo>
                <a:cubicBezTo>
                  <a:pt x="128683" y="-104"/>
                  <a:pt x="130387" y="83"/>
                  <a:pt x="132080" y="83"/>
                </a:cubicBezTo>
              </a:path>
            </a:pathLst>
          </a:custGeom>
          <a:noFill/>
          <a:ln>
            <a:solidFill>
              <a:srgbClr val="9966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C43639-1761-4635-9543-FFE11A8EDBE5}"/>
              </a:ext>
            </a:extLst>
          </p:cNvPr>
          <p:cNvSpPr/>
          <p:nvPr/>
        </p:nvSpPr>
        <p:spPr>
          <a:xfrm>
            <a:off x="2927648" y="2721295"/>
            <a:ext cx="356408" cy="203649"/>
          </a:xfrm>
          <a:prstGeom prst="ellipse">
            <a:avLst/>
          </a:prstGeom>
          <a:noFill/>
          <a:ln>
            <a:solidFill>
              <a:srgbClr val="99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A6FFE3-6419-47AB-A9ED-633BE6E0272C}"/>
              </a:ext>
            </a:extLst>
          </p:cNvPr>
          <p:cNvSpPr/>
          <p:nvPr/>
        </p:nvSpPr>
        <p:spPr>
          <a:xfrm>
            <a:off x="3337560" y="2706705"/>
            <a:ext cx="1447800" cy="207543"/>
          </a:xfrm>
          <a:custGeom>
            <a:avLst/>
            <a:gdLst>
              <a:gd name="connsiteX0" fmla="*/ 0 w 1447800"/>
              <a:gd name="connsiteY0" fmla="*/ 148255 h 207543"/>
              <a:gd name="connsiteX1" fmla="*/ 314960 w 1447800"/>
              <a:gd name="connsiteY1" fmla="*/ 158415 h 207543"/>
              <a:gd name="connsiteX2" fmla="*/ 391160 w 1447800"/>
              <a:gd name="connsiteY2" fmla="*/ 173655 h 207543"/>
              <a:gd name="connsiteX3" fmla="*/ 426720 w 1447800"/>
              <a:gd name="connsiteY3" fmla="*/ 178735 h 207543"/>
              <a:gd name="connsiteX4" fmla="*/ 487680 w 1447800"/>
              <a:gd name="connsiteY4" fmla="*/ 188895 h 207543"/>
              <a:gd name="connsiteX5" fmla="*/ 629920 w 1447800"/>
              <a:gd name="connsiteY5" fmla="*/ 204135 h 207543"/>
              <a:gd name="connsiteX6" fmla="*/ 1183640 w 1447800"/>
              <a:gd name="connsiteY6" fmla="*/ 183815 h 207543"/>
              <a:gd name="connsiteX7" fmla="*/ 1188720 w 1447800"/>
              <a:gd name="connsiteY7" fmla="*/ 72055 h 207543"/>
              <a:gd name="connsiteX8" fmla="*/ 1193800 w 1447800"/>
              <a:gd name="connsiteY8" fmla="*/ 41575 h 207543"/>
              <a:gd name="connsiteX9" fmla="*/ 1198880 w 1447800"/>
              <a:gd name="connsiteY9" fmla="*/ 6015 h 207543"/>
              <a:gd name="connsiteX10" fmla="*/ 1244600 w 1447800"/>
              <a:gd name="connsiteY10" fmla="*/ 935 h 207543"/>
              <a:gd name="connsiteX11" fmla="*/ 1447800 w 1447800"/>
              <a:gd name="connsiteY11" fmla="*/ 935 h 2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7800" h="207543">
                <a:moveTo>
                  <a:pt x="0" y="148255"/>
                </a:moveTo>
                <a:cubicBezTo>
                  <a:pt x="61006" y="149743"/>
                  <a:pt x="232652" y="152318"/>
                  <a:pt x="314960" y="158415"/>
                </a:cubicBezTo>
                <a:cubicBezTo>
                  <a:pt x="334652" y="159874"/>
                  <a:pt x="375077" y="170640"/>
                  <a:pt x="391160" y="173655"/>
                </a:cubicBezTo>
                <a:cubicBezTo>
                  <a:pt x="402929" y="175862"/>
                  <a:pt x="414893" y="176868"/>
                  <a:pt x="426720" y="178735"/>
                </a:cubicBezTo>
                <a:cubicBezTo>
                  <a:pt x="447068" y="181948"/>
                  <a:pt x="467215" y="186534"/>
                  <a:pt x="487680" y="188895"/>
                </a:cubicBezTo>
                <a:cubicBezTo>
                  <a:pt x="734697" y="217397"/>
                  <a:pt x="382108" y="168733"/>
                  <a:pt x="629920" y="204135"/>
                </a:cubicBezTo>
                <a:cubicBezTo>
                  <a:pt x="814493" y="197362"/>
                  <a:pt x="1003895" y="226300"/>
                  <a:pt x="1183640" y="183815"/>
                </a:cubicBezTo>
                <a:cubicBezTo>
                  <a:pt x="1219932" y="175237"/>
                  <a:pt x="1186063" y="109252"/>
                  <a:pt x="1188720" y="72055"/>
                </a:cubicBezTo>
                <a:cubicBezTo>
                  <a:pt x="1189454" y="61781"/>
                  <a:pt x="1192234" y="51755"/>
                  <a:pt x="1193800" y="41575"/>
                </a:cubicBezTo>
                <a:cubicBezTo>
                  <a:pt x="1195621" y="29741"/>
                  <a:pt x="1189530" y="13495"/>
                  <a:pt x="1198880" y="6015"/>
                </a:cubicBezTo>
                <a:cubicBezTo>
                  <a:pt x="1210854" y="-3564"/>
                  <a:pt x="1229269" y="1248"/>
                  <a:pt x="1244600" y="935"/>
                </a:cubicBezTo>
                <a:cubicBezTo>
                  <a:pt x="1312319" y="-447"/>
                  <a:pt x="1380067" y="935"/>
                  <a:pt x="1447800" y="935"/>
                </a:cubicBezTo>
              </a:path>
            </a:pathLst>
          </a:custGeom>
          <a:noFill/>
          <a:ln>
            <a:solidFill>
              <a:srgbClr val="9966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47A6A3-177B-47D3-BBE1-B8805BBE8867}"/>
              </a:ext>
            </a:extLst>
          </p:cNvPr>
          <p:cNvSpPr/>
          <p:nvPr/>
        </p:nvSpPr>
        <p:spPr>
          <a:xfrm>
            <a:off x="7477192" y="3649111"/>
            <a:ext cx="3167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if $t1=$t2, jump to PC+4+100*4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145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8F2C-2978-4035-BB8B-6E967B05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512F-0BBF-4BED-89F5-31757D5A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5FA32-E2D8-4530-AD25-E5CDD51C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B55E5-A71C-4AAF-AA6B-26EA0EBADBE0}"/>
              </a:ext>
            </a:extLst>
          </p:cNvPr>
          <p:cNvSpPr/>
          <p:nvPr/>
        </p:nvSpPr>
        <p:spPr>
          <a:xfrm>
            <a:off x="6023992" y="1556792"/>
            <a:ext cx="59766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All the state elements are edge-triggered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State elements: PC, register,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Either rising or falling edge-triggered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if we do not use clocks?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May cause oscillation: the change at output may change the input, then change the output again, and repeat forever and never be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 far an instruction is finished in one 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triggered at an edge, and all updates finished before the next edge arrives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078DD-56E8-4A7C-A3E3-54691D3C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9AC-E4D5-4750-A801-21869C7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of Single-Cycle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25CC-32AC-4F29-B014-BA9EDFAD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/>
              <a:t>In single-cycle processor</a:t>
            </a:r>
          </a:p>
          <a:p>
            <a:pPr lvl="1"/>
            <a:r>
              <a:rPr lang="en-US" dirty="0"/>
              <a:t>The signal has to pass through many gates in one cycle</a:t>
            </a:r>
          </a:p>
          <a:p>
            <a:pPr lvl="1"/>
            <a:r>
              <a:rPr lang="en-US" dirty="0"/>
              <a:t>Each gate incurs some delay</a:t>
            </a:r>
          </a:p>
          <a:p>
            <a:pPr lvl="1"/>
            <a:r>
              <a:rPr lang="en-US" dirty="0"/>
              <a:t>If clock cycle is too short, some updates cannot finish before next edge</a:t>
            </a:r>
          </a:p>
          <a:p>
            <a:r>
              <a:rPr lang="en-US" dirty="0"/>
              <a:t>Problem 1: even some instructions has very “short” path, it still uses the same clock cycle as those with “long” path</a:t>
            </a:r>
          </a:p>
          <a:p>
            <a:r>
              <a:rPr lang="en-US" dirty="0"/>
              <a:t>Problem 2: while the signal is propagating through some circuits, other circuits are unused</a:t>
            </a:r>
          </a:p>
          <a:p>
            <a:r>
              <a:rPr lang="fr-FR" dirty="0"/>
              <a:t>Single-cycle processor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used</a:t>
            </a:r>
            <a:r>
              <a:rPr lang="fr-FR" dirty="0"/>
              <a:t> in modern computers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59A30-D010-422A-BCC7-0D8C2FE3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A86B65-4BB9-48BD-9B37-89E4C3B8AD6A}"/>
              </a:ext>
            </a:extLst>
          </p:cNvPr>
          <p:cNvGrpSpPr/>
          <p:nvPr/>
        </p:nvGrpSpPr>
        <p:grpSpPr>
          <a:xfrm>
            <a:off x="7477944" y="1189856"/>
            <a:ext cx="4104456" cy="581082"/>
            <a:chOff x="6516059" y="4793737"/>
            <a:chExt cx="5136442" cy="656506"/>
          </a:xfrm>
        </p:grpSpPr>
        <p:cxnSp>
          <p:nvCxnSpPr>
            <p:cNvPr id="7" name="直接连接符 18">
              <a:extLst>
                <a:ext uri="{FF2B5EF4-FFF2-40B4-BE49-F238E27FC236}">
                  <a16:creationId xmlns:a16="http://schemas.microsoft.com/office/drawing/2014/main" id="{FAA6CF5D-2FA7-45B9-BF06-35E7589A8D9D}"/>
                </a:ext>
              </a:extLst>
            </p:cNvPr>
            <p:cNvCxnSpPr/>
            <p:nvPr/>
          </p:nvCxnSpPr>
          <p:spPr>
            <a:xfrm>
              <a:off x="7261009" y="4793737"/>
              <a:ext cx="0" cy="6514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B206F4D0-B571-404C-A35A-840F0356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8128" y="5445224"/>
              <a:ext cx="4404373" cy="5019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21">
              <a:extLst>
                <a:ext uri="{FF2B5EF4-FFF2-40B4-BE49-F238E27FC236}">
                  <a16:creationId xmlns:a16="http://schemas.microsoft.com/office/drawing/2014/main" id="{02364059-04C9-410C-982A-8836D8859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8127" y="5340637"/>
              <a:ext cx="47851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22">
              <a:extLst>
                <a:ext uri="{FF2B5EF4-FFF2-40B4-BE49-F238E27FC236}">
                  <a16:creationId xmlns:a16="http://schemas.microsoft.com/office/drawing/2014/main" id="{49E442EF-325D-4F7C-9824-07B7474E6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8127" y="5340637"/>
              <a:ext cx="93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23">
              <a:extLst>
                <a:ext uri="{FF2B5EF4-FFF2-40B4-BE49-F238E27FC236}">
                  <a16:creationId xmlns:a16="http://schemas.microsoft.com/office/drawing/2014/main" id="{6288F1D3-877F-41C9-BE0D-A2D9CB60B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209" y="5013872"/>
              <a:ext cx="93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24">
              <a:extLst>
                <a:ext uri="{FF2B5EF4-FFF2-40B4-BE49-F238E27FC236}">
                  <a16:creationId xmlns:a16="http://schemas.microsoft.com/office/drawing/2014/main" id="{8C7CA028-D7A0-4407-A446-21F5B42CBC7F}"/>
                </a:ext>
              </a:extLst>
            </p:cNvPr>
            <p:cNvCxnSpPr>
              <a:cxnSpLocks/>
            </p:cNvCxnSpPr>
            <p:nvPr/>
          </p:nvCxnSpPr>
          <p:spPr>
            <a:xfrm>
              <a:off x="8171259" y="5007522"/>
              <a:ext cx="0" cy="339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25">
              <a:extLst>
                <a:ext uri="{FF2B5EF4-FFF2-40B4-BE49-F238E27FC236}">
                  <a16:creationId xmlns:a16="http://schemas.microsoft.com/office/drawing/2014/main" id="{E6812B75-EDA2-4E00-8DC6-058794E937DA}"/>
                </a:ext>
              </a:extLst>
            </p:cNvPr>
            <p:cNvCxnSpPr>
              <a:cxnSpLocks/>
            </p:cNvCxnSpPr>
            <p:nvPr/>
          </p:nvCxnSpPr>
          <p:spPr>
            <a:xfrm>
              <a:off x="9071146" y="5001172"/>
              <a:ext cx="0" cy="339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26">
              <a:extLst>
                <a:ext uri="{FF2B5EF4-FFF2-40B4-BE49-F238E27FC236}">
                  <a16:creationId xmlns:a16="http://schemas.microsoft.com/office/drawing/2014/main" id="{87FAE3E2-C153-44ED-A701-A0D7BEEB78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1527" y="5326475"/>
              <a:ext cx="93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27">
              <a:extLst>
                <a:ext uri="{FF2B5EF4-FFF2-40B4-BE49-F238E27FC236}">
                  <a16:creationId xmlns:a16="http://schemas.microsoft.com/office/drawing/2014/main" id="{3ABACC99-516A-45BF-8743-3CCB0B9F2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5609" y="4999710"/>
              <a:ext cx="93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28">
              <a:extLst>
                <a:ext uri="{FF2B5EF4-FFF2-40B4-BE49-F238E27FC236}">
                  <a16:creationId xmlns:a16="http://schemas.microsoft.com/office/drawing/2014/main" id="{E5757EFD-BD27-4A0E-81B0-E7E2787A7FA9}"/>
                </a:ext>
              </a:extLst>
            </p:cNvPr>
            <p:cNvCxnSpPr>
              <a:cxnSpLocks/>
            </p:cNvCxnSpPr>
            <p:nvPr/>
          </p:nvCxnSpPr>
          <p:spPr>
            <a:xfrm>
              <a:off x="9974659" y="4993360"/>
              <a:ext cx="0" cy="339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29">
              <a:extLst>
                <a:ext uri="{FF2B5EF4-FFF2-40B4-BE49-F238E27FC236}">
                  <a16:creationId xmlns:a16="http://schemas.microsoft.com/office/drawing/2014/main" id="{DCE0D1B8-D659-4A02-9A51-4441886DD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4546" y="4987010"/>
              <a:ext cx="0" cy="339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05FA3E-3CAB-4CF5-82BE-9702D9EF055B}"/>
                </a:ext>
              </a:extLst>
            </p:cNvPr>
            <p:cNvSpPr/>
            <p:nvPr/>
          </p:nvSpPr>
          <p:spPr>
            <a:xfrm>
              <a:off x="6516059" y="4978426"/>
              <a:ext cx="786772" cy="382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sz="1600" dirty="0"/>
                <a:t>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5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4DD-54A3-4318-A254-F9D00D1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B2E4-1869-4DC1-9D48-050B4C73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6998568" cy="5040560"/>
          </a:xfrm>
        </p:spPr>
        <p:txBody>
          <a:bodyPr/>
          <a:lstStyle/>
          <a:p>
            <a:r>
              <a:rPr lang="en-US" dirty="0"/>
              <a:t>Divide instructions into sequential steps (aka "pipeline") </a:t>
            </a:r>
          </a:p>
          <a:p>
            <a:r>
              <a:rPr lang="en-US" dirty="0"/>
              <a:t>Performed by different processor units with different parts of instructions processed in parallel</a:t>
            </a:r>
          </a:p>
          <a:p>
            <a:endParaRPr lang="en-US" dirty="0"/>
          </a:p>
          <a:p>
            <a:r>
              <a:rPr lang="en-US" dirty="0"/>
              <a:t>Keep every part of the processor busy as much as possible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0407-D78A-411C-B4F1-68569F1B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650E9-5F57-4B66-8DCB-A65AD47C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060848"/>
            <a:ext cx="4165761" cy="31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EDFF-5068-4EEB-954B-BC2A230D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1732-A164-4BEE-A4BE-D7A91EDC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MIPS, instructions are </a:t>
            </a:r>
            <a:r>
              <a:rPr lang="fr-FR" dirty="0" err="1"/>
              <a:t>executed</a:t>
            </a:r>
            <a:r>
              <a:rPr lang="fr-FR" dirty="0"/>
              <a:t> in five stages</a:t>
            </a:r>
          </a:p>
          <a:p>
            <a:pPr lvl="1"/>
            <a:r>
              <a:rPr lang="fr-FR" sz="2400" i="1" dirty="0">
                <a:latin typeface="MinionPro-It"/>
              </a:rPr>
              <a:t>IF: </a:t>
            </a:r>
            <a:r>
              <a:rPr lang="en-US" sz="2400" dirty="0">
                <a:latin typeface="MinionPro-Regular"/>
              </a:rPr>
              <a:t>instruction fetch stage</a:t>
            </a:r>
          </a:p>
          <a:p>
            <a:pPr lvl="1"/>
            <a:r>
              <a:rPr lang="en-US" sz="2400" i="1" dirty="0">
                <a:latin typeface="MinionPro-It"/>
              </a:rPr>
              <a:t>ID: </a:t>
            </a:r>
            <a:r>
              <a:rPr lang="en-US" sz="2400" dirty="0">
                <a:latin typeface="MinionPro-Regular"/>
              </a:rPr>
              <a:t>instruction decode &amp; register file read stage</a:t>
            </a:r>
          </a:p>
          <a:p>
            <a:pPr lvl="1"/>
            <a:r>
              <a:rPr lang="en-US" sz="2400" i="1" dirty="0">
                <a:latin typeface="MinionPro-It"/>
              </a:rPr>
              <a:t>EX: </a:t>
            </a:r>
            <a:r>
              <a:rPr lang="en-US" sz="2400" dirty="0">
                <a:latin typeface="MinionPro-Regular"/>
              </a:rPr>
              <a:t>execution stage</a:t>
            </a:r>
          </a:p>
          <a:p>
            <a:pPr lvl="1"/>
            <a:r>
              <a:rPr lang="en-US" sz="2400" i="1" dirty="0">
                <a:latin typeface="MinionPro-It"/>
              </a:rPr>
              <a:t>MEM: </a:t>
            </a:r>
            <a:r>
              <a:rPr lang="en-US" sz="2400" dirty="0">
                <a:latin typeface="MinionPro-Regular"/>
              </a:rPr>
              <a:t>memory access stage</a:t>
            </a:r>
          </a:p>
          <a:p>
            <a:pPr lvl="1"/>
            <a:r>
              <a:rPr lang="en-US" sz="2400" i="1" dirty="0">
                <a:latin typeface="MinionPro-It"/>
              </a:rPr>
              <a:t>WB: </a:t>
            </a:r>
            <a:r>
              <a:rPr lang="en-US" sz="2400" dirty="0">
                <a:latin typeface="MinionPro-Regular"/>
              </a:rPr>
              <a:t>write-back stage</a:t>
            </a:r>
            <a:endParaRPr lang="fr-F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13A2-1D11-4C4D-9D18-8DA75700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81EC6E-A9B3-4347-B796-60B55B22DA81}"/>
              </a:ext>
            </a:extLst>
          </p:cNvPr>
          <p:cNvGrpSpPr/>
          <p:nvPr/>
        </p:nvGrpSpPr>
        <p:grpSpPr>
          <a:xfrm>
            <a:off x="1595673" y="4196898"/>
            <a:ext cx="8046194" cy="2070177"/>
            <a:chOff x="1595673" y="4196898"/>
            <a:chExt cx="8046194" cy="20701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30BCC1-B34C-4FF7-A803-E384DAA828F4}"/>
                </a:ext>
              </a:extLst>
            </p:cNvPr>
            <p:cNvSpPr/>
            <p:nvPr/>
          </p:nvSpPr>
          <p:spPr>
            <a:xfrm>
              <a:off x="2060891" y="5277018"/>
              <a:ext cx="158417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A81340-F7D3-4303-BB5B-36E56F44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7728" y="4569420"/>
              <a:ext cx="3025207" cy="5449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900C96-1862-4DF9-9182-805F3CED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051" y="4196898"/>
              <a:ext cx="6140816" cy="44195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8B004-5D81-4DCD-A373-6739A5F26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5800" y="5145791"/>
              <a:ext cx="3025207" cy="54491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6B5CBF-FAC3-4B30-B0B6-0C5C464CF414}"/>
                </a:ext>
              </a:extLst>
            </p:cNvPr>
            <p:cNvSpPr/>
            <p:nvPr/>
          </p:nvSpPr>
          <p:spPr>
            <a:xfrm>
              <a:off x="1595674" y="4657210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add</a:t>
              </a:r>
              <a:r>
                <a:rPr lang="fr-FR" dirty="0"/>
                <a:t> $s0, $t1, $t2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0B6F51-5B19-4894-8E63-65958ACE7173}"/>
                </a:ext>
              </a:extLst>
            </p:cNvPr>
            <p:cNvSpPr/>
            <p:nvPr/>
          </p:nvSpPr>
          <p:spPr>
            <a:xfrm>
              <a:off x="1595674" y="5233582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add</a:t>
              </a:r>
              <a:r>
                <a:rPr lang="fr-FR" dirty="0"/>
                <a:t> $s1, $t3, $t4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B4DB33-260B-4FAE-9FF1-676016F1E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3872" y="5722162"/>
              <a:ext cx="3025207" cy="54491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C21C56-249D-4C8D-B990-5588B68DBDE4}"/>
                </a:ext>
              </a:extLst>
            </p:cNvPr>
            <p:cNvSpPr/>
            <p:nvPr/>
          </p:nvSpPr>
          <p:spPr>
            <a:xfrm>
              <a:off x="1595673" y="5798252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add</a:t>
              </a:r>
              <a:r>
                <a:rPr lang="fr-FR" dirty="0"/>
                <a:t> $s2, $t5, $t6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5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32FD-EB89-488B-B001-E82A6DE7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9D75-0CB6-46D9-9759-0C217C26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by adding pipeline registers between two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CB177-CBD3-48F0-851C-9713EC82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858924-B0B2-4EC4-B9B0-311BB3E9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988840"/>
            <a:ext cx="7126034" cy="4104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7A4AB-E1BA-469A-AC5F-D5102E5B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852936"/>
            <a:ext cx="411014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6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B41F-3CF8-4DEB-85D1-7FC846E3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A37A-124A-4678-880F-88D35E31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situations in pipelining when the next instruction cannot execute in the following clock cycle</a:t>
            </a:r>
          </a:p>
          <a:p>
            <a:r>
              <a:rPr lang="en-US" dirty="0"/>
              <a:t>Different types of hazard</a:t>
            </a:r>
          </a:p>
          <a:p>
            <a:pPr lvl="1"/>
            <a:r>
              <a:rPr lang="fr-FR" dirty="0"/>
              <a:t>Structural </a:t>
            </a:r>
            <a:r>
              <a:rPr lang="fr-FR" dirty="0" err="1"/>
              <a:t>hazard</a:t>
            </a:r>
            <a:endParaRPr lang="fr-FR" dirty="0"/>
          </a:p>
          <a:p>
            <a:pPr lvl="1"/>
            <a:r>
              <a:rPr lang="fr-FR" dirty="0"/>
              <a:t>Data </a:t>
            </a:r>
            <a:r>
              <a:rPr lang="fr-FR" dirty="0" err="1"/>
              <a:t>hazard</a:t>
            </a:r>
            <a:endParaRPr lang="fr-FR" dirty="0"/>
          </a:p>
          <a:p>
            <a:pPr lvl="1"/>
            <a:r>
              <a:rPr lang="fr-FR" dirty="0"/>
              <a:t>Control </a:t>
            </a:r>
            <a:r>
              <a:rPr lang="fr-FR" dirty="0" err="1"/>
              <a:t>hazard</a:t>
            </a:r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AE82-C427-4DA2-9DFF-89E1C84C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6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7E32-2458-407C-AD7B-24DE5A57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Structure of the MIPS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B1BA-5D66-48BD-BEC5-11F133FC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F946-72EC-4F62-B1CA-52E95B1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3F854-1374-4821-807F-E824F712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5DD000-6122-4674-A8B7-122BA1E15633}"/>
              </a:ext>
            </a:extLst>
          </p:cNvPr>
          <p:cNvSpPr/>
          <p:nvPr/>
        </p:nvSpPr>
        <p:spPr>
          <a:xfrm>
            <a:off x="7320136" y="3212976"/>
            <a:ext cx="31059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00B0F0"/>
                </a:solidFill>
              </a:rPr>
              <a:t>Blue lines: control information</a:t>
            </a:r>
          </a:p>
          <a:p>
            <a:r>
              <a:rPr lang="en-HK" dirty="0"/>
              <a:t>Black lines: data path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868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6443B-EA92-49DE-8699-60D371A99F4A}"/>
              </a:ext>
            </a:extLst>
          </p:cNvPr>
          <p:cNvGrpSpPr/>
          <p:nvPr/>
        </p:nvGrpSpPr>
        <p:grpSpPr>
          <a:xfrm>
            <a:off x="983432" y="2492896"/>
            <a:ext cx="7770952" cy="2713057"/>
            <a:chOff x="983432" y="2492896"/>
            <a:chExt cx="7770952" cy="27130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C1CE11-E21B-4D35-9D6C-FA31D7C46EF7}"/>
                </a:ext>
              </a:extLst>
            </p:cNvPr>
            <p:cNvSpPr/>
            <p:nvPr/>
          </p:nvSpPr>
          <p:spPr>
            <a:xfrm>
              <a:off x="1026542" y="3571652"/>
              <a:ext cx="1440160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830CB6-6A82-4B22-87A7-4D53F39D48FD}"/>
                </a:ext>
              </a:extLst>
            </p:cNvPr>
            <p:cNvGrpSpPr/>
            <p:nvPr/>
          </p:nvGrpSpPr>
          <p:grpSpPr>
            <a:xfrm>
              <a:off x="983432" y="3570923"/>
              <a:ext cx="184731" cy="1635030"/>
              <a:chOff x="2207568" y="4859868"/>
              <a:chExt cx="184731" cy="11282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17336A2-D2C9-4BEA-89DE-3F114053F553}"/>
                  </a:ext>
                </a:extLst>
              </p:cNvPr>
              <p:cNvSpPr/>
              <p:nvPr/>
            </p:nvSpPr>
            <p:spPr>
              <a:xfrm>
                <a:off x="2207568" y="4859868"/>
                <a:ext cx="184731" cy="254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1977189-B7DE-45B9-ACC1-153985319CFF}"/>
                  </a:ext>
                </a:extLst>
              </p:cNvPr>
              <p:cNvSpPr/>
              <p:nvPr/>
            </p:nvSpPr>
            <p:spPr>
              <a:xfrm>
                <a:off x="2207568" y="5157192"/>
                <a:ext cx="184731" cy="254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2D7FA7-2C3B-4B74-A306-0A5E78A962B3}"/>
                  </a:ext>
                </a:extLst>
              </p:cNvPr>
              <p:cNvSpPr/>
              <p:nvPr/>
            </p:nvSpPr>
            <p:spPr>
              <a:xfrm>
                <a:off x="2207568" y="5445224"/>
                <a:ext cx="184731" cy="254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06ECCCD-7D78-4BC8-80C4-ED397C71382C}"/>
                  </a:ext>
                </a:extLst>
              </p:cNvPr>
              <p:cNvSpPr/>
              <p:nvPr/>
            </p:nvSpPr>
            <p:spPr>
              <a:xfrm>
                <a:off x="2207568" y="5733256"/>
                <a:ext cx="184731" cy="254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fr-FR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06A683-3433-4B2E-ABEB-3C9A5A08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0245" y="2865418"/>
              <a:ext cx="3025207" cy="54491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186F16-61E5-446D-9206-4C3A437D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3568" y="2492896"/>
              <a:ext cx="6140816" cy="44195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D1A32C-DB6B-4E09-8AB1-F7A939ED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8317" y="3441789"/>
              <a:ext cx="3025207" cy="54491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13E3EC-F0E0-4C9F-8A96-15D484D38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6389" y="4018160"/>
              <a:ext cx="3025207" cy="54491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8BDBCA7-5197-4282-AD2E-BF66713E5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2061" y="4579764"/>
              <a:ext cx="3025207" cy="544913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000F84-0D0F-4085-BD99-F00ADC6A94AF}"/>
                </a:ext>
              </a:extLst>
            </p:cNvPr>
            <p:cNvSpPr/>
            <p:nvPr/>
          </p:nvSpPr>
          <p:spPr>
            <a:xfrm>
              <a:off x="1057134" y="2985568"/>
              <a:ext cx="1526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lw</a:t>
              </a:r>
              <a:r>
                <a:rPr lang="en-US" dirty="0"/>
                <a:t> $1, 100($0)</a:t>
              </a:r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19F48A-8E35-4723-AEB0-BD1C5B7FF084}"/>
                </a:ext>
              </a:extLst>
            </p:cNvPr>
            <p:cNvSpPr/>
            <p:nvPr/>
          </p:nvSpPr>
          <p:spPr>
            <a:xfrm>
              <a:off x="1054243" y="3562360"/>
              <a:ext cx="1526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lw</a:t>
              </a:r>
              <a:r>
                <a:rPr lang="en-US" dirty="0"/>
                <a:t> $2, 200($0)</a:t>
              </a:r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DBE5BE-08DA-4A40-B1F3-CAED9F50AD6B}"/>
                </a:ext>
              </a:extLst>
            </p:cNvPr>
            <p:cNvSpPr/>
            <p:nvPr/>
          </p:nvSpPr>
          <p:spPr>
            <a:xfrm>
              <a:off x="1054693" y="4138424"/>
              <a:ext cx="1526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lw</a:t>
              </a:r>
              <a:r>
                <a:rPr lang="en-US" dirty="0"/>
                <a:t> $3, 300($0)</a:t>
              </a:r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079C2A5-5E4D-4569-86D1-7D842207E755}"/>
                </a:ext>
              </a:extLst>
            </p:cNvPr>
            <p:cNvSpPr/>
            <p:nvPr/>
          </p:nvSpPr>
          <p:spPr>
            <a:xfrm>
              <a:off x="1054243" y="4667595"/>
              <a:ext cx="1526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lw</a:t>
              </a:r>
              <a:r>
                <a:rPr lang="en-US" dirty="0"/>
                <a:t> $4, 400($0)</a:t>
              </a:r>
              <a:endParaRPr lang="fr-FR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1C3FB9-B8D1-43BC-AC4B-D1F7D3C0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Structural </a:t>
            </a:r>
            <a:r>
              <a:rPr lang="en-US" dirty="0"/>
              <a:t>Hazard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A3A7-802E-418E-9502-A32757B1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679088" cy="5040560"/>
          </a:xfrm>
        </p:spPr>
        <p:txBody>
          <a:bodyPr/>
          <a:lstStyle/>
          <a:p>
            <a:r>
              <a:rPr lang="fr-FR" dirty="0" err="1"/>
              <a:t>Occurs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hardware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en-US" dirty="0"/>
              <a:t>support the desired combination of instructions execute in the same clock </a:t>
            </a:r>
            <a:r>
              <a:rPr lang="fr-FR" dirty="0"/>
              <a:t>cycle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Solution: change the hardware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632A0-4744-4CC9-9BAE-FE655CE1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1C368A-F9DF-4B65-88D1-ABA13E2D4DDD}"/>
              </a:ext>
            </a:extLst>
          </p:cNvPr>
          <p:cNvSpPr/>
          <p:nvPr/>
        </p:nvSpPr>
        <p:spPr>
          <a:xfrm>
            <a:off x="8013943" y="3183693"/>
            <a:ext cx="34124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the memory does not allow to access two different pieces of information (data and instruction) in the same clock cycle, it is a </a:t>
            </a:r>
            <a:r>
              <a:rPr lang="fr-FR" sz="2000" dirty="0">
                <a:solidFill>
                  <a:srgbClr val="FF0000"/>
                </a:solidFill>
              </a:rPr>
              <a:t>structural </a:t>
            </a:r>
            <a:r>
              <a:rPr lang="fr-FR" sz="2000" dirty="0" err="1">
                <a:solidFill>
                  <a:srgbClr val="FF0000"/>
                </a:solidFill>
              </a:rPr>
              <a:t>hazard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5FBAD6-E026-4710-A760-BC956BBDCC8C}"/>
              </a:ext>
            </a:extLst>
          </p:cNvPr>
          <p:cNvSpPr/>
          <p:nvPr/>
        </p:nvSpPr>
        <p:spPr>
          <a:xfrm>
            <a:off x="4560192" y="2779564"/>
            <a:ext cx="792088" cy="73331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5D67FF-1265-4452-BB0F-28B4E4229A10}"/>
              </a:ext>
            </a:extLst>
          </p:cNvPr>
          <p:cNvSpPr/>
          <p:nvPr/>
        </p:nvSpPr>
        <p:spPr>
          <a:xfrm>
            <a:off x="4524876" y="4559906"/>
            <a:ext cx="792088" cy="73331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9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0393-CD06-47F3-9882-64F6D46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6D31-E06D-4E4E-B6FD-F39BC54B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</a:t>
            </a:r>
            <a:r>
              <a:rPr lang="en-US" b="1" dirty="0"/>
              <a:t> </a:t>
            </a:r>
            <a:r>
              <a:rPr lang="en-US" dirty="0"/>
              <a:t>when the pipeline must be stalled because one step must wait </a:t>
            </a:r>
            <a:r>
              <a:rPr lang="fr-FR" dirty="0"/>
              <a:t>for </a:t>
            </a:r>
            <a:r>
              <a:rPr lang="fr-FR" dirty="0" err="1"/>
              <a:t>another</a:t>
            </a:r>
            <a:r>
              <a:rPr lang="fr-FR" dirty="0"/>
              <a:t> to </a:t>
            </a:r>
            <a:r>
              <a:rPr lang="fr-FR" dirty="0" err="1"/>
              <a:t>complete</a:t>
            </a:r>
            <a:endParaRPr lang="fr-FR" dirty="0"/>
          </a:p>
          <a:p>
            <a:pPr lvl="1"/>
            <a:r>
              <a:rPr lang="en-US" dirty="0"/>
              <a:t>For example, we have an add instruction followed immediately by a subtract instruction that uses the sum ($s0)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6DE2-8A6E-4A00-A940-B3A93A85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153B19-AD62-415B-ABA8-23A2464024FD}"/>
              </a:ext>
            </a:extLst>
          </p:cNvPr>
          <p:cNvGrpSpPr/>
          <p:nvPr/>
        </p:nvGrpSpPr>
        <p:grpSpPr>
          <a:xfrm>
            <a:off x="1991544" y="3861048"/>
            <a:ext cx="6616585" cy="1541491"/>
            <a:chOff x="2431743" y="4077072"/>
            <a:chExt cx="6904617" cy="16407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151F8E-2C11-48D7-9D2E-B2E1170BF865}"/>
                </a:ext>
              </a:extLst>
            </p:cNvPr>
            <p:cNvSpPr/>
            <p:nvPr/>
          </p:nvSpPr>
          <p:spPr>
            <a:xfrm>
              <a:off x="3142366" y="4421666"/>
              <a:ext cx="1440160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68DA6A-CBCC-4562-9825-28A5AF13DDFD}"/>
                </a:ext>
              </a:extLst>
            </p:cNvPr>
            <p:cNvSpPr/>
            <p:nvPr/>
          </p:nvSpPr>
          <p:spPr>
            <a:xfrm>
              <a:off x="3661227" y="5235239"/>
              <a:ext cx="15776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/>
                <a:t>sub $t2, #s0, $t3</a:t>
              </a:r>
              <a:endParaRPr lang="fr-FR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1CFFEED-AB39-41CE-BFF4-95F9D326B618}"/>
                </a:ext>
              </a:extLst>
            </p:cNvPr>
            <p:cNvSpPr/>
            <p:nvPr/>
          </p:nvSpPr>
          <p:spPr>
            <a:xfrm>
              <a:off x="2431743" y="5082123"/>
              <a:ext cx="648072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6F9A45-0FD3-441E-B5E9-E2479164D0BE}"/>
                </a:ext>
              </a:extLst>
            </p:cNvPr>
            <p:cNvSpPr/>
            <p:nvPr/>
          </p:nvSpPr>
          <p:spPr>
            <a:xfrm>
              <a:off x="6429248" y="4902826"/>
              <a:ext cx="468888" cy="327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FAEEC-FFB4-4F95-A8A8-0EC0B35A299F}"/>
                </a:ext>
              </a:extLst>
            </p:cNvPr>
            <p:cNvSpPr/>
            <p:nvPr/>
          </p:nvSpPr>
          <p:spPr>
            <a:xfrm>
              <a:off x="6986118" y="5301026"/>
              <a:ext cx="468888" cy="327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15D3AA-C23F-491C-92C9-52C1F5B2324E}"/>
                </a:ext>
              </a:extLst>
            </p:cNvPr>
            <p:cNvCxnSpPr/>
            <p:nvPr/>
          </p:nvCxnSpPr>
          <p:spPr>
            <a:xfrm>
              <a:off x="2915499" y="4506481"/>
              <a:ext cx="864096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927846-D36B-423B-8A21-93FF7398B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9515" y="4437534"/>
              <a:ext cx="576064" cy="8109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39A022D-E6C0-4197-B7B6-16872D6F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9956" y="4077072"/>
              <a:ext cx="5499622" cy="102735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59209E-9DD4-4678-A777-EA7630551FB0}"/>
                </a:ext>
              </a:extLst>
            </p:cNvPr>
            <p:cNvSpPr/>
            <p:nvPr/>
          </p:nvSpPr>
          <p:spPr>
            <a:xfrm>
              <a:off x="3635579" y="4587167"/>
              <a:ext cx="16033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/>
                <a:t>add $s0, $t0, $t1</a:t>
              </a:r>
              <a:endParaRPr lang="fr-FR" sz="16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E4AB75-D39C-4877-89AA-2ABF9FD6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5674" y="5061696"/>
              <a:ext cx="3350686" cy="656113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5AAA2CD-4D13-405E-8107-6EAF31286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2513" y="4849321"/>
              <a:ext cx="1268772" cy="41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B061BBE-B354-4A9F-9294-89D37DBC5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10" y="3356993"/>
            <a:ext cx="2075536" cy="4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0393-CD06-47F3-9882-64F6D46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6D31-E06D-4E4E-B6FD-F39BC54B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</a:t>
            </a:r>
            <a:r>
              <a:rPr lang="en-US" b="1" dirty="0"/>
              <a:t> </a:t>
            </a:r>
            <a:r>
              <a:rPr lang="en-US" dirty="0"/>
              <a:t>when the pipeline must be stalled because one step must wait </a:t>
            </a:r>
            <a:r>
              <a:rPr lang="fr-FR" dirty="0"/>
              <a:t>for </a:t>
            </a:r>
            <a:r>
              <a:rPr lang="fr-FR" dirty="0" err="1"/>
              <a:t>another</a:t>
            </a:r>
            <a:r>
              <a:rPr lang="fr-FR" dirty="0"/>
              <a:t> to </a:t>
            </a:r>
            <a:r>
              <a:rPr lang="fr-FR" dirty="0" err="1"/>
              <a:t>complete</a:t>
            </a:r>
            <a:endParaRPr lang="fr-FR" dirty="0"/>
          </a:p>
          <a:p>
            <a:pPr lvl="1"/>
            <a:r>
              <a:rPr lang="en-US" dirty="0"/>
              <a:t>For example, we have an add instruction followed immediately by a subtract instruction that uses the sum ($s0)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en-US" dirty="0"/>
              <a:t>instruction doesn’t write its result until the fifth stage, so we have to waste three clock cycles in the pipeline – </a:t>
            </a:r>
            <a:r>
              <a:rPr lang="en-US" dirty="0" err="1">
                <a:solidFill>
                  <a:srgbClr val="FF0000"/>
                </a:solidFill>
              </a:rPr>
              <a:t>pipline</a:t>
            </a:r>
            <a:r>
              <a:rPr lang="en-US" dirty="0">
                <a:solidFill>
                  <a:srgbClr val="FF0000"/>
                </a:solidFill>
              </a:rPr>
              <a:t> stall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6DE2-8A6E-4A00-A940-B3A93A85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A8EE0-D57D-4D9C-807D-28E8C832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10" y="3356993"/>
            <a:ext cx="2075536" cy="4747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9ED4C3-1224-4E6B-AACD-89D505878838}"/>
              </a:ext>
            </a:extLst>
          </p:cNvPr>
          <p:cNvGrpSpPr/>
          <p:nvPr/>
        </p:nvGrpSpPr>
        <p:grpSpPr>
          <a:xfrm>
            <a:off x="1919536" y="3861048"/>
            <a:ext cx="7920880" cy="1584176"/>
            <a:chOff x="1847528" y="3933056"/>
            <a:chExt cx="8369404" cy="16407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151F8E-2C11-48D7-9D2E-B2E1170BF865}"/>
                </a:ext>
              </a:extLst>
            </p:cNvPr>
            <p:cNvSpPr/>
            <p:nvPr/>
          </p:nvSpPr>
          <p:spPr>
            <a:xfrm>
              <a:off x="1847528" y="4277650"/>
              <a:ext cx="1440160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68DA6A-CBCC-4562-9825-28A5AF13DDFD}"/>
                </a:ext>
              </a:extLst>
            </p:cNvPr>
            <p:cNvSpPr/>
            <p:nvPr/>
          </p:nvSpPr>
          <p:spPr>
            <a:xfrm>
              <a:off x="2366389" y="5091223"/>
              <a:ext cx="15776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/>
                <a:t>sub $t2, #s0, $t3</a:t>
              </a:r>
              <a:endParaRPr lang="fr-FR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1CFFEED-AB39-41CE-BFF4-95F9D326B618}"/>
                </a:ext>
              </a:extLst>
            </p:cNvPr>
            <p:cNvSpPr/>
            <p:nvPr/>
          </p:nvSpPr>
          <p:spPr>
            <a:xfrm>
              <a:off x="8277846" y="4632875"/>
              <a:ext cx="648072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6F9A45-0FD3-441E-B5E9-E2479164D0BE}"/>
                </a:ext>
              </a:extLst>
            </p:cNvPr>
            <p:cNvSpPr/>
            <p:nvPr/>
          </p:nvSpPr>
          <p:spPr>
            <a:xfrm>
              <a:off x="5134410" y="4758810"/>
              <a:ext cx="468888" cy="327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FAEEC-FFB4-4F95-A8A8-0EC0B35A299F}"/>
                </a:ext>
              </a:extLst>
            </p:cNvPr>
            <p:cNvSpPr/>
            <p:nvPr/>
          </p:nvSpPr>
          <p:spPr>
            <a:xfrm>
              <a:off x="5691280" y="5157010"/>
              <a:ext cx="468888" cy="327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39A022D-E6C0-4197-B7B6-16872D6F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5118" y="3933056"/>
              <a:ext cx="5499622" cy="102735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59209E-9DD4-4678-A777-EA7630551FB0}"/>
                </a:ext>
              </a:extLst>
            </p:cNvPr>
            <p:cNvSpPr/>
            <p:nvPr/>
          </p:nvSpPr>
          <p:spPr>
            <a:xfrm>
              <a:off x="2340741" y="4443151"/>
              <a:ext cx="16033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/>
                <a:t>add $s0, $t0, $t1</a:t>
              </a:r>
              <a:endParaRPr lang="fr-FR" sz="16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E4AB75-D39C-4877-89AA-2ABF9FD6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6246" y="4917680"/>
              <a:ext cx="3350686" cy="656113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5AAA2CD-4D13-405E-8107-6EAF31286F36}"/>
                </a:ext>
              </a:extLst>
            </p:cNvPr>
            <p:cNvCxnSpPr>
              <a:cxnSpLocks/>
            </p:cNvCxnSpPr>
            <p:nvPr/>
          </p:nvCxnSpPr>
          <p:spPr>
            <a:xfrm>
              <a:off x="7006447" y="4705305"/>
              <a:ext cx="603027" cy="451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0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47AF-975F-4DFD-B1A8-F7108CAC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Forwarding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5D1C-E36B-425F-8C17-19A64AF4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Solution: </a:t>
            </a:r>
            <a:r>
              <a:rPr lang="fr-FR" dirty="0" err="1"/>
              <a:t>Forwarding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extra hardware to </a:t>
            </a:r>
            <a:r>
              <a:rPr lang="en-US" dirty="0"/>
              <a:t>retrieve missing information early from the internal resources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6656-FA15-4602-A31B-C1C8E50E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AB043-7B13-468C-B49C-26694DA4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717032"/>
            <a:ext cx="5709196" cy="20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1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82F4-1A37-4BDE-A23E-AE28660D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Forwarding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B1FB-2A54-4942-9CC2-2769F6D6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4F66-84B5-48BB-8C7F-5E4874E6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7570-F133-4A3E-BBAA-D8105638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92896"/>
            <a:ext cx="5040560" cy="2945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978A0-C09B-4720-A0D8-6E1C3920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50" y="2056691"/>
            <a:ext cx="5184576" cy="33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21D-04B8-47F3-8AD8-BC020C51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C85C-53E9-4C44-8789-3DA9DB95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Forwarding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avoid</a:t>
            </a:r>
            <a:r>
              <a:rPr lang="fr-FR" dirty="0"/>
              <a:t> all pipeline </a:t>
            </a:r>
            <a:r>
              <a:rPr lang="fr-FR" dirty="0" err="1"/>
              <a:t>stall</a:t>
            </a: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A21E9-57B7-495B-92E2-71380DA2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88D82-0290-4001-B435-1B41EEA7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636912"/>
            <a:ext cx="6051929" cy="23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6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C107-F58A-46B6-8DB8-51D69B2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EA79-0102-40B7-9731-FFC2952D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reorder</a:t>
            </a:r>
            <a:r>
              <a:rPr lang="fr-FR" dirty="0"/>
              <a:t> the code to </a:t>
            </a:r>
            <a:r>
              <a:rPr lang="fr-FR" dirty="0" err="1"/>
              <a:t>avoid</a:t>
            </a:r>
            <a:r>
              <a:rPr lang="fr-FR" dirty="0"/>
              <a:t> pipeline </a:t>
            </a:r>
            <a:r>
              <a:rPr lang="fr-FR" dirty="0" err="1"/>
              <a:t>stalls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517B7-D67A-4432-AB77-BE56B5D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56B8-EF74-4F62-AE72-57BB822F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701249"/>
            <a:ext cx="3528392" cy="2810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998A1-702B-4FE9-BC37-4E023855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86" y="2996952"/>
            <a:ext cx="4968552" cy="1902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92567-D97B-4B65-8C4A-B7DB7382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3659971"/>
            <a:ext cx="1119358" cy="137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07C1B-03EB-440C-AE25-280BE51CB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12" y="4565093"/>
            <a:ext cx="1135769" cy="13773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DFF57D-2054-46CA-96C4-D57BCC5D415F}"/>
              </a:ext>
            </a:extLst>
          </p:cNvPr>
          <p:cNvSpPr/>
          <p:nvPr/>
        </p:nvSpPr>
        <p:spPr>
          <a:xfrm>
            <a:off x="1631504" y="3140968"/>
            <a:ext cx="3384376" cy="7920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C107-F58A-46B6-8DB8-51D69B2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EA79-0102-40B7-9731-FFC2952D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reorder</a:t>
            </a:r>
            <a:r>
              <a:rPr lang="fr-FR" dirty="0"/>
              <a:t> the code to </a:t>
            </a:r>
            <a:r>
              <a:rPr lang="fr-FR" dirty="0" err="1"/>
              <a:t>avoid</a:t>
            </a:r>
            <a:r>
              <a:rPr lang="fr-FR" dirty="0"/>
              <a:t> pipeline </a:t>
            </a:r>
            <a:r>
              <a:rPr lang="fr-FR" dirty="0" err="1"/>
              <a:t>stalls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517B7-D67A-4432-AB77-BE56B5D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56B8-EF74-4F62-AE72-57BB822F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701249"/>
            <a:ext cx="3528392" cy="2810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FEB57-8567-4D71-A11C-3C805A08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732302"/>
            <a:ext cx="3240358" cy="2670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D70E386-40FA-4E3D-9903-750C66B634AE}"/>
              </a:ext>
            </a:extLst>
          </p:cNvPr>
          <p:cNvSpPr/>
          <p:nvPr/>
        </p:nvSpPr>
        <p:spPr>
          <a:xfrm rot="20649684">
            <a:off x="4775263" y="4024608"/>
            <a:ext cx="2379607" cy="16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CD75-C5E2-484A-B122-C41E8E07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 </a:t>
            </a:r>
            <a:r>
              <a:rPr lang="fr-FR" dirty="0" err="1"/>
              <a:t>Hazards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E65E-60AB-4786-BF6C-522D5C17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Arising </a:t>
            </a:r>
            <a:r>
              <a:rPr lang="en-US" dirty="0"/>
              <a:t>from the need to make a decision based on the results of one instruction while others are executing</a:t>
            </a:r>
          </a:p>
          <a:p>
            <a:pPr lvl="1"/>
            <a:r>
              <a:rPr lang="en-US" dirty="0"/>
              <a:t>We must begin fetching the instruction following the branch on the next clock cycle</a:t>
            </a:r>
          </a:p>
          <a:p>
            <a:pPr lvl="1"/>
            <a:r>
              <a:rPr lang="en-US" dirty="0"/>
              <a:t>Nevertheless, the pipeline cannot possibly know what the next instruction should be</a:t>
            </a:r>
          </a:p>
          <a:p>
            <a:r>
              <a:rPr lang="en-US" dirty="0"/>
              <a:t>We can simply stall at each conditional branch, until it becomes clear which is the next instruction</a:t>
            </a:r>
          </a:p>
          <a:p>
            <a:pPr lvl="1"/>
            <a:r>
              <a:rPr lang="en-US" dirty="0"/>
              <a:t>But it wastes cycles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90E7C-5BFB-4C7B-A59D-41A51639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11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0F6E-3DEB-4AA3-B101-01264C99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 </a:t>
            </a:r>
            <a:r>
              <a:rPr lang="fr-FR" dirty="0" err="1"/>
              <a:t>Hazards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9F99-BE08-456D-8846-6C9CD44C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extra circuits to shorten the stall</a:t>
            </a:r>
          </a:p>
          <a:p>
            <a:pPr lvl="1"/>
            <a:r>
              <a:rPr lang="en-US" dirty="0"/>
              <a:t>E.g., to add hardware to test registers, calculate the branch address, and update the PC during the second stage of the </a:t>
            </a:r>
            <a:r>
              <a:rPr lang="fr-FR" dirty="0"/>
              <a:t>pipeline</a:t>
            </a:r>
          </a:p>
          <a:p>
            <a:pPr lvl="1"/>
            <a:r>
              <a:rPr lang="en-US" dirty="0"/>
              <a:t>So the next instruction is clear after the second stage</a:t>
            </a:r>
          </a:p>
          <a:p>
            <a:r>
              <a:rPr lang="en-US" dirty="0"/>
              <a:t>But the pipeline stall would still exist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9564C-0A27-4C69-9ACD-CFC33927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4A650B-8D7C-42A2-ADE8-C7BE320C9117}"/>
              </a:ext>
            </a:extLst>
          </p:cNvPr>
          <p:cNvGrpSpPr/>
          <p:nvPr/>
        </p:nvGrpSpPr>
        <p:grpSpPr>
          <a:xfrm>
            <a:off x="3071664" y="3939485"/>
            <a:ext cx="6048672" cy="2513851"/>
            <a:chOff x="3071664" y="3847058"/>
            <a:chExt cx="6048672" cy="25138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65120E-F3CE-460C-B903-C143020B844B}"/>
                </a:ext>
              </a:extLst>
            </p:cNvPr>
            <p:cNvGrpSpPr/>
            <p:nvPr/>
          </p:nvGrpSpPr>
          <p:grpSpPr>
            <a:xfrm>
              <a:off x="3071664" y="3847058"/>
              <a:ext cx="6048672" cy="2513851"/>
              <a:chOff x="2927648" y="3861048"/>
              <a:chExt cx="4948915" cy="198876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44B992F-0FFD-4793-930F-9156BE1E3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7648" y="3861048"/>
                <a:ext cx="4948915" cy="194421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758637-5C23-43A3-8093-8EB65F82C671}"/>
                  </a:ext>
                </a:extLst>
              </p:cNvPr>
              <p:cNvSpPr/>
              <p:nvPr/>
            </p:nvSpPr>
            <p:spPr>
              <a:xfrm>
                <a:off x="4007768" y="4526481"/>
                <a:ext cx="3600400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90B00A5-3042-4382-9042-A07592E0A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7036" y="4748458"/>
                <a:ext cx="2043020" cy="40005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20A0C7D-4642-4504-966E-85AFAABB7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627" y="4397099"/>
                <a:ext cx="2043020" cy="400053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AEDD20-0DE9-4DF5-9218-69EE5A136500}"/>
                  </a:ext>
                </a:extLst>
              </p:cNvPr>
              <p:cNvSpPr/>
              <p:nvPr/>
            </p:nvSpPr>
            <p:spPr>
              <a:xfrm>
                <a:off x="4124395" y="5441700"/>
                <a:ext cx="3600400" cy="4081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855EF83-F1B4-4E5E-B4BF-E7923E457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7928" y="5428194"/>
                <a:ext cx="2043020" cy="400053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3AD869-080D-483C-AF16-88175913B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15536" y="5229200"/>
              <a:ext cx="272029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63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7E32-2458-407C-AD7B-24DE5A57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ALU and Auxiliary Computation Logics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B1BA-5D66-48BD-BEC5-11F133FC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F946-72EC-4F62-B1CA-52E95B1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3F854-1374-4821-807F-E824F712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6D1CB4-3CAA-4C19-841F-FE17753D6E92}"/>
              </a:ext>
            </a:extLst>
          </p:cNvPr>
          <p:cNvSpPr/>
          <p:nvPr/>
        </p:nvSpPr>
        <p:spPr>
          <a:xfrm>
            <a:off x="3935760" y="3717032"/>
            <a:ext cx="792088" cy="1029021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BDB70D-F46C-40EE-8B21-555C9C55391F}"/>
              </a:ext>
            </a:extLst>
          </p:cNvPr>
          <p:cNvSpPr/>
          <p:nvPr/>
        </p:nvSpPr>
        <p:spPr>
          <a:xfrm>
            <a:off x="4007768" y="1916832"/>
            <a:ext cx="792088" cy="10290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3E8E00-BF2F-461B-B9DE-0835E0B48C35}"/>
              </a:ext>
            </a:extLst>
          </p:cNvPr>
          <p:cNvSpPr/>
          <p:nvPr/>
        </p:nvSpPr>
        <p:spPr>
          <a:xfrm>
            <a:off x="1148831" y="1700808"/>
            <a:ext cx="792088" cy="10290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398EF-9B24-445F-88FC-0CD461A1D579}"/>
              </a:ext>
            </a:extLst>
          </p:cNvPr>
          <p:cNvSpPr/>
          <p:nvPr/>
        </p:nvSpPr>
        <p:spPr>
          <a:xfrm>
            <a:off x="6372357" y="4213638"/>
            <a:ext cx="566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ALU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ABC49E-E9EF-46F3-A549-F1605FEECB6E}"/>
              </a:ext>
            </a:extLst>
          </p:cNvPr>
          <p:cNvCxnSpPr/>
          <p:nvPr/>
        </p:nvCxnSpPr>
        <p:spPr>
          <a:xfrm>
            <a:off x="4727848" y="4231542"/>
            <a:ext cx="1644509" cy="13356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6D00F-801A-49B6-B1A4-F8AF505B171B}"/>
              </a:ext>
            </a:extLst>
          </p:cNvPr>
          <p:cNvSpPr/>
          <p:nvPr/>
        </p:nvSpPr>
        <p:spPr>
          <a:xfrm>
            <a:off x="5375920" y="2314847"/>
            <a:ext cx="2825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auxiliary computation logics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004FAC-AA6B-4D83-A622-5352253EB8CF}"/>
              </a:ext>
            </a:extLst>
          </p:cNvPr>
          <p:cNvSpPr/>
          <p:nvPr/>
        </p:nvSpPr>
        <p:spPr>
          <a:xfrm>
            <a:off x="3749619" y="2338424"/>
            <a:ext cx="415280" cy="607429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78135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7C2EC2-F8B2-4A96-BB2E-2EAAE81B68FF}"/>
              </a:ext>
            </a:extLst>
          </p:cNvPr>
          <p:cNvGrpSpPr/>
          <p:nvPr/>
        </p:nvGrpSpPr>
        <p:grpSpPr>
          <a:xfrm>
            <a:off x="2955958" y="3497339"/>
            <a:ext cx="6092370" cy="2451941"/>
            <a:chOff x="2955958" y="3497339"/>
            <a:chExt cx="6092370" cy="24519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AA2B73-B646-4C5A-8F62-69972BD6A25D}"/>
                </a:ext>
              </a:extLst>
            </p:cNvPr>
            <p:cNvGrpSpPr/>
            <p:nvPr/>
          </p:nvGrpSpPr>
          <p:grpSpPr>
            <a:xfrm>
              <a:off x="2955958" y="3497339"/>
              <a:ext cx="6092370" cy="2304256"/>
              <a:chOff x="2955958" y="3497339"/>
              <a:chExt cx="6092370" cy="230425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8082CA6-10CF-4045-A0D5-E990BDC15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55958" y="3497339"/>
                <a:ext cx="6092370" cy="230425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6E86F1-B5DB-45C3-886E-70B3B245EAD5}"/>
                  </a:ext>
                </a:extLst>
              </p:cNvPr>
              <p:cNvSpPr/>
              <p:nvPr/>
            </p:nvSpPr>
            <p:spPr>
              <a:xfrm>
                <a:off x="4151784" y="4293096"/>
                <a:ext cx="4104456" cy="1296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2AE00F-EA2A-4584-AFCC-B8ABD85D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168" y="4293096"/>
              <a:ext cx="2652689" cy="5372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386149-4183-4A8C-BAA5-4FAD5759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1211" y="4836015"/>
              <a:ext cx="2652689" cy="5372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A110BF-CD55-4532-B2ED-2CF2243B8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7254" y="5412079"/>
              <a:ext cx="2652689" cy="5372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A4A1D-7997-4216-9D73-C4B4E5790121}"/>
                </a:ext>
              </a:extLst>
            </p:cNvPr>
            <p:cNvSpPr/>
            <p:nvPr/>
          </p:nvSpPr>
          <p:spPr>
            <a:xfrm>
              <a:off x="3119474" y="4795318"/>
              <a:ext cx="1032310" cy="1006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6B9940-9428-4B9B-B0FA-0F63EF03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9474" y="5015031"/>
              <a:ext cx="950032" cy="2141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32D163-BE2E-479D-8B4D-4760150B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134" y="5580338"/>
              <a:ext cx="922784" cy="152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0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2B307-EFA1-4028-B873-F1EA8159FD7C}"/>
              </a:ext>
            </a:extLst>
          </p:cNvPr>
          <p:cNvSpPr/>
          <p:nvPr/>
        </p:nvSpPr>
        <p:spPr>
          <a:xfrm>
            <a:off x="4943872" y="4221088"/>
            <a:ext cx="3545752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300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2B307-EFA1-4028-B873-F1EA8159FD7C}"/>
              </a:ext>
            </a:extLst>
          </p:cNvPr>
          <p:cNvSpPr/>
          <p:nvPr/>
        </p:nvSpPr>
        <p:spPr>
          <a:xfrm>
            <a:off x="5519936" y="4221088"/>
            <a:ext cx="296968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67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2B307-EFA1-4028-B873-F1EA8159FD7C}"/>
              </a:ext>
            </a:extLst>
          </p:cNvPr>
          <p:cNvSpPr/>
          <p:nvPr/>
        </p:nvSpPr>
        <p:spPr>
          <a:xfrm>
            <a:off x="6096000" y="4221088"/>
            <a:ext cx="239362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753EE-E3F2-47C6-A93C-50E7D64F3128}"/>
              </a:ext>
            </a:extLst>
          </p:cNvPr>
          <p:cNvSpPr/>
          <p:nvPr/>
        </p:nvSpPr>
        <p:spPr>
          <a:xfrm>
            <a:off x="6237767" y="4935498"/>
            <a:ext cx="307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turns out the branch is taken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41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AB2A9-11E0-4DCF-B9D2-4FFBA3AE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56" y="5977695"/>
            <a:ext cx="2652689" cy="5372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DA1655-D37D-4DB9-8F92-1532FA66A90D}"/>
              </a:ext>
            </a:extLst>
          </p:cNvPr>
          <p:cNvSpPr/>
          <p:nvPr/>
        </p:nvSpPr>
        <p:spPr>
          <a:xfrm>
            <a:off x="6670801" y="4221088"/>
            <a:ext cx="2171481" cy="2362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2EACA4-E1F2-485E-8540-6B46D08E337A}"/>
              </a:ext>
            </a:extLst>
          </p:cNvPr>
          <p:cNvSpPr/>
          <p:nvPr/>
        </p:nvSpPr>
        <p:spPr>
          <a:xfrm>
            <a:off x="6141485" y="5482355"/>
            <a:ext cx="611595" cy="39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E0332-CFAA-4C10-8380-CCB9B4A86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018" y="6060206"/>
            <a:ext cx="906263" cy="2548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17B0-A215-4B4F-9A0E-C9E8DAFD958B}"/>
              </a:ext>
            </a:extLst>
          </p:cNvPr>
          <p:cNvCxnSpPr>
            <a:stCxn id="14" idx="3"/>
          </p:cNvCxnSpPr>
          <p:nvPr/>
        </p:nvCxnSpPr>
        <p:spPr>
          <a:xfrm flipV="1">
            <a:off x="4069506" y="5122115"/>
            <a:ext cx="139112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08AB5-9392-410F-801B-4E2639DBFF10}"/>
              </a:ext>
            </a:extLst>
          </p:cNvPr>
          <p:cNvCxnSpPr/>
          <p:nvPr/>
        </p:nvCxnSpPr>
        <p:spPr>
          <a:xfrm>
            <a:off x="4198692" y="5122115"/>
            <a:ext cx="0" cy="28996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6C93B-EA30-4626-A50E-533FDF501494}"/>
              </a:ext>
            </a:extLst>
          </p:cNvPr>
          <p:cNvCxnSpPr/>
          <p:nvPr/>
        </p:nvCxnSpPr>
        <p:spPr>
          <a:xfrm flipH="1">
            <a:off x="2855640" y="5402225"/>
            <a:ext cx="135297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1B4E95-F7A1-43B6-8C4F-6F2D2D094E03}"/>
              </a:ext>
            </a:extLst>
          </p:cNvPr>
          <p:cNvCxnSpPr/>
          <p:nvPr/>
        </p:nvCxnSpPr>
        <p:spPr>
          <a:xfrm>
            <a:off x="2855640" y="5402225"/>
            <a:ext cx="0" cy="7854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9B6EF0-48F2-49F0-AA88-9F5994974489}"/>
              </a:ext>
            </a:extLst>
          </p:cNvPr>
          <p:cNvCxnSpPr>
            <a:endCxn id="11" idx="1"/>
          </p:cNvCxnSpPr>
          <p:nvPr/>
        </p:nvCxnSpPr>
        <p:spPr>
          <a:xfrm>
            <a:off x="2855640" y="6187648"/>
            <a:ext cx="296378" cy="1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272ED-B75C-4C8E-B484-FDEEC44770D7}"/>
              </a:ext>
            </a:extLst>
          </p:cNvPr>
          <p:cNvSpPr/>
          <p:nvPr/>
        </p:nvSpPr>
        <p:spPr>
          <a:xfrm>
            <a:off x="3119474" y="5505916"/>
            <a:ext cx="3005919" cy="39124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604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55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AB2A9-11E0-4DCF-B9D2-4FFBA3AE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56" y="5977695"/>
            <a:ext cx="2652689" cy="5372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DA1655-D37D-4DB9-8F92-1532FA66A90D}"/>
              </a:ext>
            </a:extLst>
          </p:cNvPr>
          <p:cNvSpPr/>
          <p:nvPr/>
        </p:nvSpPr>
        <p:spPr>
          <a:xfrm>
            <a:off x="7138174" y="4221088"/>
            <a:ext cx="1704108" cy="2362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2EACA4-E1F2-485E-8540-6B46D08E337A}"/>
              </a:ext>
            </a:extLst>
          </p:cNvPr>
          <p:cNvSpPr/>
          <p:nvPr/>
        </p:nvSpPr>
        <p:spPr>
          <a:xfrm>
            <a:off x="6141485" y="5383664"/>
            <a:ext cx="996689" cy="561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E0332-CFAA-4C10-8380-CCB9B4A86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018" y="6060206"/>
            <a:ext cx="906263" cy="2548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17B0-A215-4B4F-9A0E-C9E8DAFD958B}"/>
              </a:ext>
            </a:extLst>
          </p:cNvPr>
          <p:cNvCxnSpPr>
            <a:stCxn id="14" idx="3"/>
          </p:cNvCxnSpPr>
          <p:nvPr/>
        </p:nvCxnSpPr>
        <p:spPr>
          <a:xfrm flipV="1">
            <a:off x="4069506" y="5122115"/>
            <a:ext cx="139112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08AB5-9392-410F-801B-4E2639DBFF10}"/>
              </a:ext>
            </a:extLst>
          </p:cNvPr>
          <p:cNvCxnSpPr/>
          <p:nvPr/>
        </p:nvCxnSpPr>
        <p:spPr>
          <a:xfrm>
            <a:off x="4198692" y="5122115"/>
            <a:ext cx="0" cy="28996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6C93B-EA30-4626-A50E-533FDF501494}"/>
              </a:ext>
            </a:extLst>
          </p:cNvPr>
          <p:cNvCxnSpPr/>
          <p:nvPr/>
        </p:nvCxnSpPr>
        <p:spPr>
          <a:xfrm flipH="1">
            <a:off x="2855640" y="5402225"/>
            <a:ext cx="135297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1B4E95-F7A1-43B6-8C4F-6F2D2D094E03}"/>
              </a:ext>
            </a:extLst>
          </p:cNvPr>
          <p:cNvCxnSpPr/>
          <p:nvPr/>
        </p:nvCxnSpPr>
        <p:spPr>
          <a:xfrm>
            <a:off x="2855640" y="5402225"/>
            <a:ext cx="0" cy="7854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9B6EF0-48F2-49F0-AA88-9F5994974489}"/>
              </a:ext>
            </a:extLst>
          </p:cNvPr>
          <p:cNvCxnSpPr>
            <a:endCxn id="11" idx="1"/>
          </p:cNvCxnSpPr>
          <p:nvPr/>
        </p:nvCxnSpPr>
        <p:spPr>
          <a:xfrm>
            <a:off x="2855640" y="6187648"/>
            <a:ext cx="296378" cy="1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272ED-B75C-4C8E-B484-FDEEC44770D7}"/>
              </a:ext>
            </a:extLst>
          </p:cNvPr>
          <p:cNvSpPr/>
          <p:nvPr/>
        </p:nvSpPr>
        <p:spPr>
          <a:xfrm>
            <a:off x="3119474" y="5505916"/>
            <a:ext cx="3005919" cy="39124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70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AB2A9-11E0-4DCF-B9D2-4FFBA3AE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56" y="5977695"/>
            <a:ext cx="2652689" cy="5372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DA1655-D37D-4DB9-8F92-1532FA66A90D}"/>
              </a:ext>
            </a:extLst>
          </p:cNvPr>
          <p:cNvSpPr/>
          <p:nvPr/>
        </p:nvSpPr>
        <p:spPr>
          <a:xfrm>
            <a:off x="7752184" y="4221088"/>
            <a:ext cx="1090098" cy="2362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2EACA4-E1F2-485E-8540-6B46D08E337A}"/>
              </a:ext>
            </a:extLst>
          </p:cNvPr>
          <p:cNvSpPr/>
          <p:nvPr/>
        </p:nvSpPr>
        <p:spPr>
          <a:xfrm>
            <a:off x="6141485" y="5383664"/>
            <a:ext cx="1657606" cy="561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E0332-CFAA-4C10-8380-CCB9B4A86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018" y="6060206"/>
            <a:ext cx="906263" cy="2548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17B0-A215-4B4F-9A0E-C9E8DAFD958B}"/>
              </a:ext>
            </a:extLst>
          </p:cNvPr>
          <p:cNvCxnSpPr>
            <a:stCxn id="14" idx="3"/>
          </p:cNvCxnSpPr>
          <p:nvPr/>
        </p:nvCxnSpPr>
        <p:spPr>
          <a:xfrm flipV="1">
            <a:off x="4069506" y="5122115"/>
            <a:ext cx="139112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08AB5-9392-410F-801B-4E2639DBFF10}"/>
              </a:ext>
            </a:extLst>
          </p:cNvPr>
          <p:cNvCxnSpPr/>
          <p:nvPr/>
        </p:nvCxnSpPr>
        <p:spPr>
          <a:xfrm>
            <a:off x="4198692" y="5122115"/>
            <a:ext cx="0" cy="28996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6C93B-EA30-4626-A50E-533FDF501494}"/>
              </a:ext>
            </a:extLst>
          </p:cNvPr>
          <p:cNvCxnSpPr/>
          <p:nvPr/>
        </p:nvCxnSpPr>
        <p:spPr>
          <a:xfrm flipH="1">
            <a:off x="2855640" y="5402225"/>
            <a:ext cx="135297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1B4E95-F7A1-43B6-8C4F-6F2D2D094E03}"/>
              </a:ext>
            </a:extLst>
          </p:cNvPr>
          <p:cNvCxnSpPr/>
          <p:nvPr/>
        </p:nvCxnSpPr>
        <p:spPr>
          <a:xfrm>
            <a:off x="2855640" y="5402225"/>
            <a:ext cx="0" cy="7854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9B6EF0-48F2-49F0-AA88-9F5994974489}"/>
              </a:ext>
            </a:extLst>
          </p:cNvPr>
          <p:cNvCxnSpPr>
            <a:endCxn id="11" idx="1"/>
          </p:cNvCxnSpPr>
          <p:nvPr/>
        </p:nvCxnSpPr>
        <p:spPr>
          <a:xfrm>
            <a:off x="2855640" y="6187648"/>
            <a:ext cx="296378" cy="1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272ED-B75C-4C8E-B484-FDEEC44770D7}"/>
              </a:ext>
            </a:extLst>
          </p:cNvPr>
          <p:cNvSpPr/>
          <p:nvPr/>
        </p:nvSpPr>
        <p:spPr>
          <a:xfrm>
            <a:off x="3119474" y="5505916"/>
            <a:ext cx="3005919" cy="39124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32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57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AB2A9-11E0-4DCF-B9D2-4FFBA3AE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56" y="5977695"/>
            <a:ext cx="2652689" cy="5372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DA1655-D37D-4DB9-8F92-1532FA66A90D}"/>
              </a:ext>
            </a:extLst>
          </p:cNvPr>
          <p:cNvSpPr/>
          <p:nvPr/>
        </p:nvSpPr>
        <p:spPr>
          <a:xfrm>
            <a:off x="8272332" y="4221088"/>
            <a:ext cx="569950" cy="2362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2EACA4-E1F2-485E-8540-6B46D08E337A}"/>
              </a:ext>
            </a:extLst>
          </p:cNvPr>
          <p:cNvSpPr/>
          <p:nvPr/>
        </p:nvSpPr>
        <p:spPr>
          <a:xfrm>
            <a:off x="6141484" y="5383664"/>
            <a:ext cx="2113383" cy="561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E0332-CFAA-4C10-8380-CCB9B4A86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018" y="6060206"/>
            <a:ext cx="906263" cy="2548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17B0-A215-4B4F-9A0E-C9E8DAFD958B}"/>
              </a:ext>
            </a:extLst>
          </p:cNvPr>
          <p:cNvCxnSpPr>
            <a:stCxn id="14" idx="3"/>
          </p:cNvCxnSpPr>
          <p:nvPr/>
        </p:nvCxnSpPr>
        <p:spPr>
          <a:xfrm flipV="1">
            <a:off x="4069506" y="5122115"/>
            <a:ext cx="139112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08AB5-9392-410F-801B-4E2639DBFF10}"/>
              </a:ext>
            </a:extLst>
          </p:cNvPr>
          <p:cNvCxnSpPr/>
          <p:nvPr/>
        </p:nvCxnSpPr>
        <p:spPr>
          <a:xfrm>
            <a:off x="4198692" y="5122115"/>
            <a:ext cx="0" cy="28996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6C93B-EA30-4626-A50E-533FDF501494}"/>
              </a:ext>
            </a:extLst>
          </p:cNvPr>
          <p:cNvCxnSpPr/>
          <p:nvPr/>
        </p:nvCxnSpPr>
        <p:spPr>
          <a:xfrm flipH="1">
            <a:off x="2855640" y="5402225"/>
            <a:ext cx="135297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1B4E95-F7A1-43B6-8C4F-6F2D2D094E03}"/>
              </a:ext>
            </a:extLst>
          </p:cNvPr>
          <p:cNvCxnSpPr/>
          <p:nvPr/>
        </p:nvCxnSpPr>
        <p:spPr>
          <a:xfrm>
            <a:off x="2855640" y="5402225"/>
            <a:ext cx="0" cy="7854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9B6EF0-48F2-49F0-AA88-9F5994974489}"/>
              </a:ext>
            </a:extLst>
          </p:cNvPr>
          <p:cNvCxnSpPr>
            <a:endCxn id="11" idx="1"/>
          </p:cNvCxnSpPr>
          <p:nvPr/>
        </p:nvCxnSpPr>
        <p:spPr>
          <a:xfrm>
            <a:off x="2855640" y="6187648"/>
            <a:ext cx="296378" cy="1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272ED-B75C-4C8E-B484-FDEEC44770D7}"/>
              </a:ext>
            </a:extLst>
          </p:cNvPr>
          <p:cNvSpPr/>
          <p:nvPr/>
        </p:nvSpPr>
        <p:spPr>
          <a:xfrm>
            <a:off x="3119474" y="5505916"/>
            <a:ext cx="3005919" cy="39124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116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D1D-27DC-4FFD-974E-2040064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27C7-CEFE-4AE3-9E78-C1880F13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35072" cy="5040560"/>
          </a:xfrm>
        </p:spPr>
        <p:txBody>
          <a:bodyPr/>
          <a:lstStyle/>
          <a:p>
            <a:r>
              <a:rPr lang="en-US" dirty="0"/>
              <a:t>Computers usually use </a:t>
            </a:r>
            <a:r>
              <a:rPr lang="en-US" dirty="0">
                <a:solidFill>
                  <a:srgbClr val="FF0000"/>
                </a:solidFill>
              </a:rPr>
              <a:t>branch prediction </a:t>
            </a:r>
            <a:r>
              <a:rPr lang="en-US" dirty="0"/>
              <a:t>for better performance</a:t>
            </a:r>
          </a:p>
          <a:p>
            <a:r>
              <a:rPr lang="en-US" dirty="0"/>
              <a:t>A simple approach is to assume branches to be always untaken</a:t>
            </a:r>
          </a:p>
          <a:p>
            <a:pPr lvl="1"/>
            <a:r>
              <a:rPr lang="en-US" dirty="0"/>
              <a:t>When you’re right, the pipeline proceeds at full speed</a:t>
            </a:r>
          </a:p>
          <a:p>
            <a:pPr lvl="1"/>
            <a:r>
              <a:rPr lang="en-US" dirty="0"/>
              <a:t>Only when branches are taken does the pipeline stall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F383-BC90-46F2-9C50-312B139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AA2B73-B646-4C5A-8F62-69972BD6A25D}"/>
              </a:ext>
            </a:extLst>
          </p:cNvPr>
          <p:cNvGrpSpPr/>
          <p:nvPr/>
        </p:nvGrpSpPr>
        <p:grpSpPr>
          <a:xfrm>
            <a:off x="2955958" y="3497339"/>
            <a:ext cx="6092370" cy="2304256"/>
            <a:chOff x="2955958" y="3497339"/>
            <a:chExt cx="6092370" cy="2304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082CA6-10CF-4045-A0D5-E990BDC1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958" y="3497339"/>
              <a:ext cx="6092370" cy="23042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E86F1-B5DB-45C3-886E-70B3B245EAD5}"/>
                </a:ext>
              </a:extLst>
            </p:cNvPr>
            <p:cNvSpPr/>
            <p:nvPr/>
          </p:nvSpPr>
          <p:spPr>
            <a:xfrm>
              <a:off x="4151784" y="4293096"/>
              <a:ext cx="410445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2AE00F-EA2A-4584-AFCC-B8ABD85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68" y="4293096"/>
            <a:ext cx="2652689" cy="53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86149-4183-4A8C-BAA5-4FAD575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4836015"/>
            <a:ext cx="2652689" cy="53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BF-CD55-4532-B2ED-2CF2243B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4" y="5412079"/>
            <a:ext cx="2652689" cy="537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0A4A1D-7997-4216-9D73-C4B4E5790121}"/>
              </a:ext>
            </a:extLst>
          </p:cNvPr>
          <p:cNvSpPr/>
          <p:nvPr/>
        </p:nvSpPr>
        <p:spPr>
          <a:xfrm>
            <a:off x="3119474" y="4795318"/>
            <a:ext cx="1032310" cy="100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9940-9428-4B9B-B0FA-0F63EF03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74" y="5015031"/>
            <a:ext cx="950032" cy="214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2D163-BE2E-479D-8B4D-4760150B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4" y="5580338"/>
            <a:ext cx="922784" cy="152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AB2A9-11E0-4DCF-B9D2-4FFBA3AE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56" y="5977695"/>
            <a:ext cx="2652689" cy="5372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2EACA4-E1F2-485E-8540-6B46D08E337A}"/>
              </a:ext>
            </a:extLst>
          </p:cNvPr>
          <p:cNvSpPr/>
          <p:nvPr/>
        </p:nvSpPr>
        <p:spPr>
          <a:xfrm>
            <a:off x="6158949" y="5373216"/>
            <a:ext cx="2113383" cy="561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E0332-CFAA-4C10-8380-CCB9B4A86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018" y="6060206"/>
            <a:ext cx="906263" cy="2548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17B0-A215-4B4F-9A0E-C9E8DAFD958B}"/>
              </a:ext>
            </a:extLst>
          </p:cNvPr>
          <p:cNvCxnSpPr>
            <a:stCxn id="14" idx="3"/>
          </p:cNvCxnSpPr>
          <p:nvPr/>
        </p:nvCxnSpPr>
        <p:spPr>
          <a:xfrm flipV="1">
            <a:off x="4069506" y="5122115"/>
            <a:ext cx="139112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08AB5-9392-410F-801B-4E2639DBFF10}"/>
              </a:ext>
            </a:extLst>
          </p:cNvPr>
          <p:cNvCxnSpPr/>
          <p:nvPr/>
        </p:nvCxnSpPr>
        <p:spPr>
          <a:xfrm>
            <a:off x="4198692" y="5122115"/>
            <a:ext cx="0" cy="28996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6C93B-EA30-4626-A50E-533FDF501494}"/>
              </a:ext>
            </a:extLst>
          </p:cNvPr>
          <p:cNvCxnSpPr/>
          <p:nvPr/>
        </p:nvCxnSpPr>
        <p:spPr>
          <a:xfrm flipH="1">
            <a:off x="2855640" y="5402225"/>
            <a:ext cx="135297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1B4E95-F7A1-43B6-8C4F-6F2D2D094E03}"/>
              </a:ext>
            </a:extLst>
          </p:cNvPr>
          <p:cNvCxnSpPr/>
          <p:nvPr/>
        </p:nvCxnSpPr>
        <p:spPr>
          <a:xfrm>
            <a:off x="2855640" y="5402225"/>
            <a:ext cx="0" cy="7854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9B6EF0-48F2-49F0-AA88-9F5994974489}"/>
              </a:ext>
            </a:extLst>
          </p:cNvPr>
          <p:cNvCxnSpPr>
            <a:endCxn id="11" idx="1"/>
          </p:cNvCxnSpPr>
          <p:nvPr/>
        </p:nvCxnSpPr>
        <p:spPr>
          <a:xfrm>
            <a:off x="2855640" y="6187648"/>
            <a:ext cx="296378" cy="1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272ED-B75C-4C8E-B484-FDEEC44770D7}"/>
              </a:ext>
            </a:extLst>
          </p:cNvPr>
          <p:cNvSpPr/>
          <p:nvPr/>
        </p:nvSpPr>
        <p:spPr>
          <a:xfrm>
            <a:off x="3119474" y="5505916"/>
            <a:ext cx="3005919" cy="39124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26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2C0C-533B-43BC-A649-23C44824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EA51-720A-4E46-82B7-E1F043B6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dirty="0"/>
              <a:t>The simplest policy: always assuming a branch is not taken</a:t>
            </a:r>
          </a:p>
          <a:p>
            <a:r>
              <a:rPr lang="en-US" b="1" dirty="0"/>
              <a:t>Dynamic branch prediction: </a:t>
            </a:r>
            <a:r>
              <a:rPr lang="en-US" dirty="0"/>
              <a:t>to look up the address of the instruction to see if a branch was taken this instruction was executed in recent past, and, if so, to begin fetching new instructions from the same place as the last time</a:t>
            </a:r>
          </a:p>
          <a:p>
            <a:pPr lvl="1"/>
            <a:r>
              <a:rPr lang="en-US" dirty="0"/>
              <a:t>Using</a:t>
            </a:r>
            <a:r>
              <a:rPr lang="en-US" b="1" dirty="0"/>
              <a:t> branch prediction buffer: </a:t>
            </a:r>
            <a:r>
              <a:rPr lang="en-US" dirty="0"/>
              <a:t>small memory indexed by the lower portion of the address of the branch instruction</a:t>
            </a:r>
          </a:p>
          <a:p>
            <a:pPr lvl="1"/>
            <a:r>
              <a:rPr lang="en-US" dirty="0"/>
              <a:t>E.g., using a bit that says whether the branch by this instruction was recently taken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2364-D48C-46F7-8CCF-5A377578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78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7E32-2458-407C-AD7B-24DE5A57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B1BA-5D66-48BD-BEC5-11F133FC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F946-72EC-4F62-B1CA-52E95B1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3F854-1374-4821-807F-E824F712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6D1CB4-3CAA-4C19-841F-FE17753D6E92}"/>
              </a:ext>
            </a:extLst>
          </p:cNvPr>
          <p:cNvSpPr/>
          <p:nvPr/>
        </p:nvSpPr>
        <p:spPr>
          <a:xfrm>
            <a:off x="5548817" y="4005063"/>
            <a:ext cx="331159" cy="79208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398EF-9B24-445F-88FC-0CD461A1D579}"/>
              </a:ext>
            </a:extLst>
          </p:cNvPr>
          <p:cNvSpPr/>
          <p:nvPr/>
        </p:nvSpPr>
        <p:spPr>
          <a:xfrm>
            <a:off x="6894231" y="3645607"/>
            <a:ext cx="126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Multiplexer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2138F-64DD-4592-B90E-8C9A9D6ED762}"/>
              </a:ext>
            </a:extLst>
          </p:cNvPr>
          <p:cNvSpPr/>
          <p:nvPr/>
        </p:nvSpPr>
        <p:spPr>
          <a:xfrm>
            <a:off x="2495600" y="3994883"/>
            <a:ext cx="331159" cy="79208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DBD2ED-3E0E-4931-8EBC-FFB0ACBF3168}"/>
              </a:ext>
            </a:extLst>
          </p:cNvPr>
          <p:cNvSpPr/>
          <p:nvPr/>
        </p:nvSpPr>
        <p:spPr>
          <a:xfrm>
            <a:off x="3702652" y="4065610"/>
            <a:ext cx="331159" cy="79208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64983E-2C39-4CD9-80CE-A74DFADF2EE7}"/>
              </a:ext>
            </a:extLst>
          </p:cNvPr>
          <p:cNvSpPr/>
          <p:nvPr/>
        </p:nvSpPr>
        <p:spPr>
          <a:xfrm>
            <a:off x="4915358" y="1814985"/>
            <a:ext cx="331159" cy="79208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37050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CFFB-8566-4311-BD0A-1C1AE64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F5A6-603E-4F94-9561-4D170F54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7142584" cy="5040560"/>
          </a:xfrm>
        </p:spPr>
        <p:txBody>
          <a:bodyPr/>
          <a:lstStyle/>
          <a:p>
            <a:r>
              <a:rPr lang="en-US" dirty="0"/>
              <a:t>1-bit prediction buffer for one instruction -- weakness</a:t>
            </a:r>
          </a:p>
          <a:p>
            <a:pPr lvl="1"/>
            <a:r>
              <a:rPr lang="en-US" dirty="0"/>
              <a:t>Example: a loop iterates for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pPr lvl="2"/>
            <a:r>
              <a:rPr lang="en-US" dirty="0"/>
              <a:t>Prediction incorrect twice:</a:t>
            </a:r>
          </a:p>
          <a:p>
            <a:pPr lvl="3"/>
            <a:r>
              <a:rPr lang="en-US" dirty="0"/>
              <a:t>1st iteration: last time some other loop terminates</a:t>
            </a:r>
          </a:p>
          <a:p>
            <a:pPr lvl="3"/>
            <a:r>
              <a:rPr lang="en-US" dirty="0"/>
              <a:t>Last iteration: inevitable</a:t>
            </a:r>
          </a:p>
          <a:p>
            <a:r>
              <a:rPr lang="en-US" dirty="0"/>
              <a:t>To remedy this weakness, 2-bit prediction schemes are often used</a:t>
            </a:r>
          </a:p>
          <a:p>
            <a:pPr lvl="1"/>
            <a:r>
              <a:rPr lang="en-US" dirty="0"/>
              <a:t>a prediction must be wrong twice before it is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ACE4F-5E52-49A1-A10B-337AC074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pic>
        <p:nvPicPr>
          <p:cNvPr id="1026" name="Picture 2" descr="Loop Structures - Visual Basic | Microsoft Learn">
            <a:extLst>
              <a:ext uri="{FF2B5EF4-FFF2-40B4-BE49-F238E27FC236}">
                <a16:creationId xmlns:a16="http://schemas.microsoft.com/office/drawing/2014/main" id="{6ACF5A2C-26F1-477D-B0CF-774B5E92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1645264"/>
            <a:ext cx="2431676" cy="18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63521-1D11-401B-9C34-562FF537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4005572"/>
            <a:ext cx="4104456" cy="251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29DA4-27C5-44E5-95DF-A49FA910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7C8566-EC81-4048-9296-398C0A4E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Multiplexers</a:t>
            </a:r>
            <a:endParaRPr lang="en-HK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FEBB891E-D98D-4DEB-A1F4-EC086E22E9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0063" y="2964152"/>
          <a:ext cx="246183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11">
                  <a:extLst>
                    <a:ext uri="{9D8B030D-6E8A-4147-A177-3AD203B41FA5}">
                      <a16:colId xmlns:a16="http://schemas.microsoft.com/office/drawing/2014/main" val="409604967"/>
                    </a:ext>
                  </a:extLst>
                </a:gridCol>
                <a:gridCol w="820611">
                  <a:extLst>
                    <a:ext uri="{9D8B030D-6E8A-4147-A177-3AD203B41FA5}">
                      <a16:colId xmlns:a16="http://schemas.microsoft.com/office/drawing/2014/main" val="2582035747"/>
                    </a:ext>
                  </a:extLst>
                </a:gridCol>
                <a:gridCol w="820611">
                  <a:extLst>
                    <a:ext uri="{9D8B030D-6E8A-4147-A177-3AD203B41FA5}">
                      <a16:colId xmlns:a16="http://schemas.microsoft.com/office/drawing/2014/main" val="2650780206"/>
                    </a:ext>
                  </a:extLst>
                </a:gridCol>
              </a:tblGrid>
              <a:tr h="32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85817"/>
                  </a:ext>
                </a:extLst>
              </a:tr>
              <a:tr h="32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32536"/>
                  </a:ext>
                </a:extLst>
              </a:tr>
              <a:tr h="32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r>
                        <a:rPr lang="en-US" altLang="zh-CN" sz="1400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27415"/>
                  </a:ext>
                </a:extLst>
              </a:tr>
              <a:tr h="32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</a:t>
                      </a:r>
                      <a:r>
                        <a:rPr lang="en-US" altLang="zh-CN" sz="14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729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FEEA6F81-51CD-470C-B082-751C09CBB9D4}"/>
              </a:ext>
            </a:extLst>
          </p:cNvPr>
          <p:cNvGrpSpPr/>
          <p:nvPr/>
        </p:nvGrpSpPr>
        <p:grpSpPr>
          <a:xfrm>
            <a:off x="2005995" y="2852936"/>
            <a:ext cx="3741623" cy="2842699"/>
            <a:chOff x="2861841" y="2007473"/>
            <a:chExt cx="3741623" cy="2842699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8251A38-7398-41C5-AF46-03B59760D2C0}"/>
                </a:ext>
              </a:extLst>
            </p:cNvPr>
            <p:cNvCxnSpPr>
              <a:cxnSpLocks/>
            </p:cNvCxnSpPr>
            <p:nvPr/>
          </p:nvCxnSpPr>
          <p:spPr>
            <a:xfrm>
              <a:off x="4580367" y="3718718"/>
              <a:ext cx="7616" cy="3973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28">
              <a:extLst>
                <a:ext uri="{FF2B5EF4-FFF2-40B4-BE49-F238E27FC236}">
                  <a16:creationId xmlns:a16="http://schemas.microsoft.com/office/drawing/2014/main" id="{2013E993-8C5E-4D6F-9AD2-0D36BC05974C}"/>
                </a:ext>
              </a:extLst>
            </p:cNvPr>
            <p:cNvSpPr/>
            <p:nvPr/>
          </p:nvSpPr>
          <p:spPr>
            <a:xfrm>
              <a:off x="4424268" y="4047825"/>
              <a:ext cx="325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HK" sz="2400" dirty="0">
                  <a:solidFill>
                    <a:prstClr val="black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S</a:t>
              </a:r>
              <a:endParaRPr kumimoji="0" lang="en-H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328755E-D1F2-4DF4-9C8E-EF64BD7BC899}"/>
                </a:ext>
              </a:extLst>
            </p:cNvPr>
            <p:cNvSpPr/>
            <p:nvPr/>
          </p:nvSpPr>
          <p:spPr>
            <a:xfrm>
              <a:off x="3633072" y="2007473"/>
              <a:ext cx="1331089" cy="16912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AD682E7-62EE-40A9-911A-1D3F82E0536F}"/>
                </a:ext>
              </a:extLst>
            </p:cNvPr>
            <p:cNvCxnSpPr>
              <a:cxnSpLocks/>
            </p:cNvCxnSpPr>
            <p:nvPr/>
          </p:nvCxnSpPr>
          <p:spPr>
            <a:xfrm>
              <a:off x="2984890" y="2480010"/>
              <a:ext cx="64818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B40878D-DA0C-4913-8CD0-EBB92B282E14}"/>
                </a:ext>
              </a:extLst>
            </p:cNvPr>
            <p:cNvCxnSpPr>
              <a:cxnSpLocks/>
            </p:cNvCxnSpPr>
            <p:nvPr/>
          </p:nvCxnSpPr>
          <p:spPr>
            <a:xfrm>
              <a:off x="2984890" y="3293212"/>
              <a:ext cx="64818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0E428C1-B265-41F7-BF91-0C58AF8EC5D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161" y="2894051"/>
              <a:ext cx="47456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CAE9FF31-5D6E-4935-9C28-62D69D83D8DB}"/>
                </a:ext>
              </a:extLst>
            </p:cNvPr>
            <p:cNvSpPr/>
            <p:nvPr/>
          </p:nvSpPr>
          <p:spPr>
            <a:xfrm flipV="1">
              <a:off x="5450839" y="2845187"/>
              <a:ext cx="81023" cy="10417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29">
                  <a:extLst>
                    <a:ext uri="{FF2B5EF4-FFF2-40B4-BE49-F238E27FC236}">
                      <a16:creationId xmlns:a16="http://schemas.microsoft.com/office/drawing/2014/main" id="{7A19D955-21D8-4BD6-86A4-D29F1C47630B}"/>
                    </a:ext>
                  </a:extLst>
                </p:cNvPr>
                <p:cNvSpPr/>
                <p:nvPr/>
              </p:nvSpPr>
              <p:spPr>
                <a:xfrm>
                  <a:off x="2886656" y="2018345"/>
                  <a:ext cx="495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HK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H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29">
                  <a:extLst>
                    <a:ext uri="{FF2B5EF4-FFF2-40B4-BE49-F238E27FC236}">
                      <a16:creationId xmlns:a16="http://schemas.microsoft.com/office/drawing/2014/main" id="{7A19D955-21D8-4BD6-86A4-D29F1C476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656" y="2018345"/>
                  <a:ext cx="49520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9">
                  <a:extLst>
                    <a:ext uri="{FF2B5EF4-FFF2-40B4-BE49-F238E27FC236}">
                      <a16:creationId xmlns:a16="http://schemas.microsoft.com/office/drawing/2014/main" id="{7E689937-E672-4821-A40E-032940F127B5}"/>
                    </a:ext>
                  </a:extLst>
                </p:cNvPr>
                <p:cNvSpPr/>
                <p:nvPr/>
              </p:nvSpPr>
              <p:spPr>
                <a:xfrm>
                  <a:off x="2861841" y="2811568"/>
                  <a:ext cx="4880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HK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H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29">
                  <a:extLst>
                    <a:ext uri="{FF2B5EF4-FFF2-40B4-BE49-F238E27FC236}">
                      <a16:creationId xmlns:a16="http://schemas.microsoft.com/office/drawing/2014/main" id="{7E689937-E672-4821-A40E-032940F127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1841" y="2811568"/>
                  <a:ext cx="48808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9">
                  <a:extLst>
                    <a:ext uri="{FF2B5EF4-FFF2-40B4-BE49-F238E27FC236}">
                      <a16:creationId xmlns:a16="http://schemas.microsoft.com/office/drawing/2014/main" id="{09E5090D-4993-4ED9-8789-DDD1543AB25D}"/>
                    </a:ext>
                  </a:extLst>
                </p:cNvPr>
                <p:cNvSpPr/>
                <p:nvPr/>
              </p:nvSpPr>
              <p:spPr>
                <a:xfrm>
                  <a:off x="5514640" y="2639396"/>
                  <a:ext cx="1088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𝑌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HK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H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Rectangle 29">
                  <a:extLst>
                    <a:ext uri="{FF2B5EF4-FFF2-40B4-BE49-F238E27FC236}">
                      <a16:creationId xmlns:a16="http://schemas.microsoft.com/office/drawing/2014/main" id="{09E5090D-4993-4ED9-8789-DDD1543AB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640" y="2639396"/>
                  <a:ext cx="108882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4E9D527-756F-484F-BE88-AC38B15147B6}"/>
                </a:ext>
              </a:extLst>
            </p:cNvPr>
            <p:cNvCxnSpPr>
              <a:cxnSpLocks/>
            </p:cNvCxnSpPr>
            <p:nvPr/>
          </p:nvCxnSpPr>
          <p:spPr>
            <a:xfrm>
              <a:off x="3930824" y="3707143"/>
              <a:ext cx="7616" cy="3973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D8EEE513-BA0B-476F-9357-778B960AE3AD}"/>
                </a:ext>
              </a:extLst>
            </p:cNvPr>
            <p:cNvSpPr/>
            <p:nvPr/>
          </p:nvSpPr>
          <p:spPr>
            <a:xfrm>
              <a:off x="3782341" y="4047825"/>
              <a:ext cx="3353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H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982DDF1-F1EF-45B0-B248-F53CF18A35CD}"/>
                </a:ext>
              </a:extLst>
            </p:cNvPr>
            <p:cNvSpPr txBox="1"/>
            <p:nvPr/>
          </p:nvSpPr>
          <p:spPr>
            <a:xfrm>
              <a:off x="3643594" y="2663218"/>
              <a:ext cx="15320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2:1 MUX</a:t>
              </a:r>
              <a:endParaRPr lang="zh-CN" altLang="en-US" sz="2400" dirty="0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0F52FC3A-D088-40C7-B377-2F2A1241F250}"/>
                </a:ext>
              </a:extLst>
            </p:cNvPr>
            <p:cNvSpPr/>
            <p:nvPr/>
          </p:nvSpPr>
          <p:spPr>
            <a:xfrm>
              <a:off x="3402107" y="4388507"/>
              <a:ext cx="1217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H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(Enable)</a:t>
              </a: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CBE5D405-ABED-4FB1-8667-1A7AA43D05F7}"/>
              </a:ext>
            </a:extLst>
          </p:cNvPr>
          <p:cNvSpPr/>
          <p:nvPr/>
        </p:nvSpPr>
        <p:spPr>
          <a:xfrm>
            <a:off x="6247312" y="3700953"/>
            <a:ext cx="2177930" cy="726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7A72A2-83E2-4704-8F8D-9B447F75ED70}"/>
                  </a:ext>
                </a:extLst>
              </p:cNvPr>
              <p:cNvSpPr txBox="1"/>
              <p:nvPr/>
            </p:nvSpPr>
            <p:spPr>
              <a:xfrm>
                <a:off x="5911870" y="5027535"/>
                <a:ext cx="3146182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7A72A2-83E2-4704-8F8D-9B447F75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70" y="5027535"/>
                <a:ext cx="3146182" cy="412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8042B94-E005-4775-A506-CEADA7030AD0}"/>
                  </a:ext>
                </a:extLst>
              </p:cNvPr>
              <p:cNvSpPr txBox="1"/>
              <p:nvPr/>
            </p:nvSpPr>
            <p:spPr>
              <a:xfrm>
                <a:off x="8709145" y="3651202"/>
                <a:ext cx="1131271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8042B94-E005-4775-A506-CEADA7030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45" y="3651202"/>
                <a:ext cx="1131271" cy="412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9A73AA1-1996-46DC-97FE-E3FCDF618F54}"/>
                  </a:ext>
                </a:extLst>
              </p:cNvPr>
              <p:cNvSpPr txBox="1"/>
              <p:nvPr/>
            </p:nvSpPr>
            <p:spPr>
              <a:xfrm>
                <a:off x="8707639" y="4062631"/>
                <a:ext cx="1124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9A73AA1-1996-46DC-97FE-E3FCDF61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639" y="4062631"/>
                <a:ext cx="1124154" cy="369332"/>
              </a:xfrm>
              <a:prstGeom prst="rect">
                <a:avLst/>
              </a:prstGeom>
              <a:blipFill>
                <a:blip r:embed="rId8"/>
                <a:stretch>
                  <a:fillRect l="-5946" r="-1622" b="-1311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箭头: 下 62">
            <a:extLst>
              <a:ext uri="{FF2B5EF4-FFF2-40B4-BE49-F238E27FC236}">
                <a16:creationId xmlns:a16="http://schemas.microsoft.com/office/drawing/2014/main" id="{56023F38-D55A-44B9-BC6D-88E248C3DB3D}"/>
              </a:ext>
            </a:extLst>
          </p:cNvPr>
          <p:cNvSpPr/>
          <p:nvPr/>
        </p:nvSpPr>
        <p:spPr>
          <a:xfrm>
            <a:off x="7186450" y="4564182"/>
            <a:ext cx="318114" cy="412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BDB7459-0609-494C-AF55-25811CD6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HK" dirty="0"/>
              <a:t>Build a 2:1 multiplexer</a:t>
            </a:r>
          </a:p>
        </p:txBody>
      </p:sp>
    </p:spTree>
    <p:extLst>
      <p:ext uri="{BB962C8B-B14F-4D97-AF65-F5344CB8AC3E}">
        <p14:creationId xmlns:p14="http://schemas.microsoft.com/office/powerpoint/2010/main" val="339548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8" grpId="0"/>
      <p:bldP spid="67" grpId="0"/>
      <p:bldP spid="68" grpId="0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7E32-2458-407C-AD7B-24DE5A57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Signed Bit Extender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B1BA-5D66-48BD-BEC5-11F133FC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F946-72EC-4F62-B1CA-52E95B1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3F854-1374-4821-807F-E824F712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1C2138F-64DD-4592-B90E-8C9A9D6ED762}"/>
              </a:ext>
            </a:extLst>
          </p:cNvPr>
          <p:cNvSpPr/>
          <p:nvPr/>
        </p:nvSpPr>
        <p:spPr>
          <a:xfrm>
            <a:off x="2999656" y="4695691"/>
            <a:ext cx="504056" cy="792089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E07B27-F191-46EE-BEC7-406951A7A89C}"/>
              </a:ext>
            </a:extLst>
          </p:cNvPr>
          <p:cNvSpPr/>
          <p:nvPr/>
        </p:nvSpPr>
        <p:spPr>
          <a:xfrm>
            <a:off x="7968208" y="2281623"/>
            <a:ext cx="936104" cy="1341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Sign-extend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22DADC-C252-4AA9-9A33-6E1CED0525F9}"/>
              </a:ext>
            </a:extLst>
          </p:cNvPr>
          <p:cNvCxnSpPr/>
          <p:nvPr/>
        </p:nvCxnSpPr>
        <p:spPr>
          <a:xfrm>
            <a:off x="6960096" y="3001703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DD86F-2F92-4159-871A-A66AFA5B85D3}"/>
              </a:ext>
            </a:extLst>
          </p:cNvPr>
          <p:cNvCxnSpPr/>
          <p:nvPr/>
        </p:nvCxnSpPr>
        <p:spPr>
          <a:xfrm>
            <a:off x="8904312" y="3003267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AFC9F-CE35-438B-9C11-3521F554C41A}"/>
              </a:ext>
            </a:extLst>
          </p:cNvPr>
          <p:cNvSpPr/>
          <p:nvPr/>
        </p:nvSpPr>
        <p:spPr>
          <a:xfrm>
            <a:off x="6659964" y="3182779"/>
            <a:ext cx="1236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000" dirty="0"/>
              <a:t>1100110011001100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F4D3D-1A16-4C69-BE6E-66276EE6EA3B}"/>
              </a:ext>
            </a:extLst>
          </p:cNvPr>
          <p:cNvSpPr/>
          <p:nvPr/>
        </p:nvSpPr>
        <p:spPr>
          <a:xfrm>
            <a:off x="8904312" y="3182778"/>
            <a:ext cx="2287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000" b="1" dirty="0">
                <a:solidFill>
                  <a:srgbClr val="FF0000"/>
                </a:solidFill>
              </a:rPr>
              <a:t>1111111111111111</a:t>
            </a:r>
            <a:r>
              <a:rPr lang="en-HK" sz="1000" dirty="0"/>
              <a:t>1100110011001100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AE0F7-2917-4A7B-B920-CA511A9F498E}"/>
              </a:ext>
            </a:extLst>
          </p:cNvPr>
          <p:cNvSpPr/>
          <p:nvPr/>
        </p:nvSpPr>
        <p:spPr>
          <a:xfrm>
            <a:off x="6659964" y="2560363"/>
            <a:ext cx="1236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000" dirty="0"/>
              <a:t>0100110011001100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F6735-DA76-40B8-B352-C0A6250CB317}"/>
              </a:ext>
            </a:extLst>
          </p:cNvPr>
          <p:cNvSpPr/>
          <p:nvPr/>
        </p:nvSpPr>
        <p:spPr>
          <a:xfrm>
            <a:off x="8904312" y="2564904"/>
            <a:ext cx="2287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000" b="1" dirty="0">
                <a:solidFill>
                  <a:srgbClr val="FF0000"/>
                </a:solidFill>
              </a:rPr>
              <a:t>0000000000000000</a:t>
            </a:r>
            <a:r>
              <a:rPr lang="en-HK" sz="1000" dirty="0"/>
              <a:t>0100110011001100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20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7E32-2458-407C-AD7B-24DE5A57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State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B1BA-5D66-48BD-BEC5-11F133FC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F946-72EC-4F62-B1CA-52E95B1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3F854-1374-4821-807F-E824F712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5400600" cy="42765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BB5789A-0AFE-40DD-9EAE-D714AA882047}"/>
              </a:ext>
            </a:extLst>
          </p:cNvPr>
          <p:cNvSpPr/>
          <p:nvPr/>
        </p:nvSpPr>
        <p:spPr>
          <a:xfrm>
            <a:off x="1055440" y="3577656"/>
            <a:ext cx="720080" cy="1147488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8A135E-4C70-414E-B290-648278825E87}"/>
              </a:ext>
            </a:extLst>
          </p:cNvPr>
          <p:cNvSpPr/>
          <p:nvPr/>
        </p:nvSpPr>
        <p:spPr>
          <a:xfrm>
            <a:off x="4727848" y="3861048"/>
            <a:ext cx="864096" cy="1219495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25BC2-539A-4E9C-AB32-FF6354162EE2}"/>
              </a:ext>
            </a:extLst>
          </p:cNvPr>
          <p:cNvSpPr/>
          <p:nvPr/>
        </p:nvSpPr>
        <p:spPr>
          <a:xfrm>
            <a:off x="695400" y="3407851"/>
            <a:ext cx="360040" cy="885245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32417E-562F-4E82-AFAB-BF84409334ED}"/>
              </a:ext>
            </a:extLst>
          </p:cNvPr>
          <p:cNvSpPr/>
          <p:nvPr/>
        </p:nvSpPr>
        <p:spPr>
          <a:xfrm>
            <a:off x="2639617" y="3429000"/>
            <a:ext cx="1069872" cy="1512168"/>
          </a:xfrm>
          <a:prstGeom prst="ellips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B00F85-E53E-4C9A-A28B-FAED4F621F4B}"/>
              </a:ext>
            </a:extLst>
          </p:cNvPr>
          <p:cNvSpPr/>
          <p:nvPr/>
        </p:nvSpPr>
        <p:spPr>
          <a:xfrm>
            <a:off x="7000171" y="1882855"/>
            <a:ext cx="452386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State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Store certain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Edge-triggered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of them have clock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Emitted here for simplicity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CA78A-CF78-4F18-9AD9-1632C35BF354}"/>
              </a:ext>
            </a:extLst>
          </p:cNvPr>
          <p:cNvSpPr/>
          <p:nvPr/>
        </p:nvSpPr>
        <p:spPr>
          <a:xfrm>
            <a:off x="1775520" y="6073552"/>
            <a:ext cx="972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i="1" dirty="0"/>
              <a:t>Note: in reality, the CPU does not directly connect to instruction and data memory, but to caches instead</a:t>
            </a:r>
          </a:p>
        </p:txBody>
      </p:sp>
    </p:spTree>
    <p:extLst>
      <p:ext uri="{BB962C8B-B14F-4D97-AF65-F5344CB8AC3E}">
        <p14:creationId xmlns:p14="http://schemas.microsoft.com/office/powerpoint/2010/main" val="368967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0878CD-5836-4B51-858A-27D6A6A15F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0BD3FA-497B-4EB4-B409-BB906D151E91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204a842-0bf8-462c-9254-9ca5808d63fc"/>
    <ds:schemaRef ds:uri="b5674da8-9718-4e16-aebc-f0da23de946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69053</TotalTime>
  <Words>2152</Words>
  <Application>Microsoft Office PowerPoint</Application>
  <PresentationFormat>Widescreen</PresentationFormat>
  <Paragraphs>457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LetterGothicStd</vt:lpstr>
      <vt:lpstr>MinionPro-It</vt:lpstr>
      <vt:lpstr>MinionPro-Regular</vt:lpstr>
      <vt:lpstr>PMingLiU</vt:lpstr>
      <vt:lpstr>SimSun</vt:lpstr>
      <vt:lpstr>Arial</vt:lpstr>
      <vt:lpstr>Calibri</vt:lpstr>
      <vt:lpstr>Cambria Math</vt:lpstr>
      <vt:lpstr>Roboto</vt:lpstr>
      <vt:lpstr>Office Theme</vt:lpstr>
      <vt:lpstr>CS2115 Computer Organization 2023/2024 Sem A</vt:lpstr>
      <vt:lpstr>Overview</vt:lpstr>
      <vt:lpstr>Overview</vt:lpstr>
      <vt:lpstr>Structure of the MIPS Processor</vt:lpstr>
      <vt:lpstr>ALU and Auxiliary Computation Logics</vt:lpstr>
      <vt:lpstr>Multiplexer</vt:lpstr>
      <vt:lpstr>Multiplexers</vt:lpstr>
      <vt:lpstr>Signed Bit Extender</vt:lpstr>
      <vt:lpstr>State Elements</vt:lpstr>
      <vt:lpstr>Register File</vt:lpstr>
      <vt:lpstr>Decoder</vt:lpstr>
      <vt:lpstr>Fetching Instructions</vt:lpstr>
      <vt:lpstr>Decoding Instructions</vt:lpstr>
      <vt:lpstr>Decoding Instructions</vt:lpstr>
      <vt:lpstr>Decoding Instructions</vt:lpstr>
      <vt:lpstr>Decoding Instructions</vt:lpstr>
      <vt:lpstr>Decoding Instructions</vt:lpstr>
      <vt:lpstr>Control Logic</vt:lpstr>
      <vt:lpstr>Control Logic</vt:lpstr>
      <vt:lpstr>Control Logic</vt:lpstr>
      <vt:lpstr>Control Logic</vt:lpstr>
      <vt:lpstr>Control Logic</vt:lpstr>
      <vt:lpstr>Execution</vt:lpstr>
      <vt:lpstr>add vs. addi</vt:lpstr>
      <vt:lpstr>add vs. addi</vt:lpstr>
      <vt:lpstr>Load Word</vt:lpstr>
      <vt:lpstr>Load Word</vt:lpstr>
      <vt:lpstr>Load Word</vt:lpstr>
      <vt:lpstr>Load Word</vt:lpstr>
      <vt:lpstr>Load Word</vt:lpstr>
      <vt:lpstr>Load Word</vt:lpstr>
      <vt:lpstr>Store Word</vt:lpstr>
      <vt:lpstr>Branch If Equal</vt:lpstr>
      <vt:lpstr>Clock</vt:lpstr>
      <vt:lpstr>Problem of Single-Cycle Processor</vt:lpstr>
      <vt:lpstr>Pipeline</vt:lpstr>
      <vt:lpstr>Pipeline</vt:lpstr>
      <vt:lpstr>Pipeline</vt:lpstr>
      <vt:lpstr>Pipeline Hazard</vt:lpstr>
      <vt:lpstr>Structural Hazard</vt:lpstr>
      <vt:lpstr>Data Hazard</vt:lpstr>
      <vt:lpstr>Data Hazard</vt:lpstr>
      <vt:lpstr>Forwarding</vt:lpstr>
      <vt:lpstr>Forwarding</vt:lpstr>
      <vt:lpstr>Data Hazard</vt:lpstr>
      <vt:lpstr>Data Hazard</vt:lpstr>
      <vt:lpstr>Data Hazard</vt:lpstr>
      <vt:lpstr>Control Hazards</vt:lpstr>
      <vt:lpstr>Control Hazards</vt:lpstr>
      <vt:lpstr>Branch Prediction</vt:lpstr>
      <vt:lpstr>Branch Prediction</vt:lpstr>
      <vt:lpstr>Branch Prediction</vt:lpstr>
      <vt:lpstr>Branch Prediction</vt:lpstr>
      <vt:lpstr>Branch Prediction</vt:lpstr>
      <vt:lpstr>Branch Prediction</vt:lpstr>
      <vt:lpstr>Branch Prediction</vt:lpstr>
      <vt:lpstr>Branch Prediction</vt:lpstr>
      <vt:lpstr>Branch Prediction</vt:lpstr>
      <vt:lpstr>Branch Prediction Policy</vt:lpstr>
      <vt:lpstr>Branch Prediction Policy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736</cp:revision>
  <cp:lastPrinted>2014-05-21T09:26:20Z</cp:lastPrinted>
  <dcterms:created xsi:type="dcterms:W3CDTF">2010-09-21T06:40:43Z</dcterms:created>
  <dcterms:modified xsi:type="dcterms:W3CDTF">2023-10-03T12:12:21Z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