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4"/>
  </p:sldMasterIdLst>
  <p:notesMasterIdLst>
    <p:notesMasterId r:id="rId50"/>
  </p:notesMasterIdLst>
  <p:handoutMasterIdLst>
    <p:handoutMasterId r:id="rId51"/>
  </p:handoutMasterIdLst>
  <p:sldIdLst>
    <p:sldId id="334" r:id="rId5"/>
    <p:sldId id="340" r:id="rId6"/>
    <p:sldId id="333" r:id="rId7"/>
    <p:sldId id="331" r:id="rId8"/>
    <p:sldId id="341" r:id="rId9"/>
    <p:sldId id="332" r:id="rId10"/>
    <p:sldId id="342" r:id="rId11"/>
    <p:sldId id="351" r:id="rId12"/>
    <p:sldId id="352" r:id="rId13"/>
    <p:sldId id="350" r:id="rId14"/>
    <p:sldId id="354" r:id="rId15"/>
    <p:sldId id="357" r:id="rId16"/>
    <p:sldId id="358" r:id="rId17"/>
    <p:sldId id="363" r:id="rId18"/>
    <p:sldId id="355" r:id="rId19"/>
    <p:sldId id="359" r:id="rId20"/>
    <p:sldId id="364" r:id="rId21"/>
    <p:sldId id="592" r:id="rId22"/>
    <p:sldId id="595" r:id="rId23"/>
    <p:sldId id="365" r:id="rId24"/>
    <p:sldId id="366" r:id="rId25"/>
    <p:sldId id="367" r:id="rId26"/>
    <p:sldId id="368" r:id="rId27"/>
    <p:sldId id="369" r:id="rId28"/>
    <p:sldId id="338" r:id="rId29"/>
    <p:sldId id="339" r:id="rId30"/>
    <p:sldId id="658" r:id="rId31"/>
    <p:sldId id="629" r:id="rId32"/>
    <p:sldId id="628" r:id="rId33"/>
    <p:sldId id="589" r:id="rId34"/>
    <p:sldId id="278" r:id="rId35"/>
    <p:sldId id="630" r:id="rId36"/>
    <p:sldId id="626" r:id="rId37"/>
    <p:sldId id="633" r:id="rId38"/>
    <p:sldId id="635" r:id="rId39"/>
    <p:sldId id="636" r:id="rId40"/>
    <p:sldId id="641" r:id="rId41"/>
    <p:sldId id="643" r:id="rId42"/>
    <p:sldId id="644" r:id="rId43"/>
    <p:sldId id="655" r:id="rId44"/>
    <p:sldId id="656" r:id="rId45"/>
    <p:sldId id="657" r:id="rId46"/>
    <p:sldId id="651" r:id="rId47"/>
    <p:sldId id="663" r:id="rId48"/>
    <p:sldId id="661" r:id="rId49"/>
  </p:sldIdLst>
  <p:sldSz cx="12192000" cy="6858000"/>
  <p:notesSz cx="6797675" cy="9926638"/>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PMingLiU" panose="02020500000000000000" pitchFamily="18" charset="-120"/>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PMingLiU" panose="02020500000000000000" pitchFamily="18" charset="-120"/>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PMingLiU" panose="02020500000000000000" pitchFamily="18" charset="-120"/>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PMingLiU" panose="02020500000000000000" pitchFamily="18" charset="-120"/>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PMingLiU" panose="02020500000000000000" pitchFamily="18" charset="-120"/>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PMingLiU" panose="02020500000000000000" pitchFamily="18" charset="-120"/>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PMingLiU" panose="02020500000000000000" pitchFamily="18" charset="-120"/>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PMingLiU" panose="02020500000000000000" pitchFamily="18" charset="-120"/>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PMingLiU" panose="02020500000000000000" pitchFamily="18" charset="-120"/>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235E"/>
    <a:srgbClr val="9E1155"/>
    <a:srgbClr val="A0F3FE"/>
    <a:srgbClr val="DE3210"/>
    <a:srgbClr val="FFFFFF"/>
    <a:srgbClr val="EECCE3"/>
    <a:srgbClr val="F5DFEE"/>
    <a:srgbClr val="D42273"/>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7847" autoAdjust="0"/>
  </p:normalViewPr>
  <p:slideViewPr>
    <p:cSldViewPr>
      <p:cViewPr>
        <p:scale>
          <a:sx n="66" d="100"/>
          <a:sy n="66" d="100"/>
        </p:scale>
        <p:origin x="744" y="149"/>
      </p:cViewPr>
      <p:guideLst>
        <p:guide orient="horz" pos="2160"/>
        <p:guide pos="3840"/>
      </p:guideLst>
    </p:cSldViewPr>
  </p:slideViewPr>
  <p:notesTextViewPr>
    <p:cViewPr>
      <p:scale>
        <a:sx n="100" d="100"/>
        <a:sy n="100" d="100"/>
      </p:scale>
      <p:origin x="0" y="0"/>
    </p:cViewPr>
  </p:notesTextViewPr>
  <p:sorterViewPr>
    <p:cViewPr>
      <p:scale>
        <a:sx n="90" d="100"/>
        <a:sy n="90" d="100"/>
      </p:scale>
      <p:origin x="0" y="92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 GUAN" userId="ab010559-a596-492d-8202-131cbc6d328a" providerId="ADAL" clId="{91C65B40-3011-498C-BC2C-F87C38449612}"/>
  </pc:docChgLst>
  <pc:docChgLst>
    <pc:chgData name="Nan GUAN" userId="ab010559-a596-492d-8202-131cbc6d328a" providerId="ADAL" clId="{DCD54BC4-16B2-4404-A8BD-EDB20F272FAE}"/>
  </pc:docChgLst>
  <pc:docChgLst>
    <pc:chgData name="Nan GUAN" userId="ab010559-a596-492d-8202-131cbc6d328a" providerId="ADAL" clId="{81CC0CB0-722E-48AE-96BE-5BFED043F0D8}"/>
    <pc:docChg chg="custSel modSld">
      <pc:chgData name="Nan GUAN" userId="ab010559-a596-492d-8202-131cbc6d328a" providerId="ADAL" clId="{81CC0CB0-722E-48AE-96BE-5BFED043F0D8}" dt="2023-10-31T07:28:32.883" v="320" actId="20577"/>
      <pc:docMkLst>
        <pc:docMk/>
      </pc:docMkLst>
      <pc:sldChg chg="modSp">
        <pc:chgData name="Nan GUAN" userId="ab010559-a596-492d-8202-131cbc6d328a" providerId="ADAL" clId="{81CC0CB0-722E-48AE-96BE-5BFED043F0D8}" dt="2023-10-31T07:15:59.628" v="3" actId="20577"/>
        <pc:sldMkLst>
          <pc:docMk/>
          <pc:sldMk cId="0" sldId="334"/>
        </pc:sldMkLst>
        <pc:spChg chg="mod">
          <ac:chgData name="Nan GUAN" userId="ab010559-a596-492d-8202-131cbc6d328a" providerId="ADAL" clId="{81CC0CB0-722E-48AE-96BE-5BFED043F0D8}" dt="2023-10-31T07:15:59.628" v="3" actId="20577"/>
          <ac:spMkLst>
            <pc:docMk/>
            <pc:sldMk cId="0" sldId="334"/>
            <ac:spMk id="2" creationId="{00000000-0000-0000-0000-000000000000}"/>
          </ac:spMkLst>
        </pc:spChg>
      </pc:sldChg>
      <pc:sldChg chg="delSp delAnim modAnim">
        <pc:chgData name="Nan GUAN" userId="ab010559-a596-492d-8202-131cbc6d328a" providerId="ADAL" clId="{81CC0CB0-722E-48AE-96BE-5BFED043F0D8}" dt="2023-10-31T07:21:44.088" v="36"/>
        <pc:sldMkLst>
          <pc:docMk/>
          <pc:sldMk cId="4007081187" sldId="338"/>
        </pc:sldMkLst>
        <pc:spChg chg="del">
          <ac:chgData name="Nan GUAN" userId="ab010559-a596-492d-8202-131cbc6d328a" providerId="ADAL" clId="{81CC0CB0-722E-48AE-96BE-5BFED043F0D8}" dt="2023-10-31T07:21:44.088" v="36"/>
          <ac:spMkLst>
            <pc:docMk/>
            <pc:sldMk cId="4007081187" sldId="338"/>
            <ac:spMk id="6" creationId="{2B74D13B-CD5B-4474-9EB5-4B54DE09DD86}"/>
          </ac:spMkLst>
        </pc:spChg>
        <pc:grpChg chg="del">
          <ac:chgData name="Nan GUAN" userId="ab010559-a596-492d-8202-131cbc6d328a" providerId="ADAL" clId="{81CC0CB0-722E-48AE-96BE-5BFED043F0D8}" dt="2023-10-31T07:21:35.984" v="35" actId="478"/>
          <ac:grpSpMkLst>
            <pc:docMk/>
            <pc:sldMk cId="4007081187" sldId="338"/>
            <ac:grpSpMk id="12" creationId="{17FBA469-7453-42A5-97D9-AFAFA96A033D}"/>
          </ac:grpSpMkLst>
        </pc:grpChg>
        <pc:grpChg chg="del">
          <ac:chgData name="Nan GUAN" userId="ab010559-a596-492d-8202-131cbc6d328a" providerId="ADAL" clId="{81CC0CB0-722E-48AE-96BE-5BFED043F0D8}" dt="2023-10-31T07:21:35.984" v="35" actId="478"/>
          <ac:grpSpMkLst>
            <pc:docMk/>
            <pc:sldMk cId="4007081187" sldId="338"/>
            <ac:grpSpMk id="13" creationId="{1C829334-DD02-4193-9025-4110AC459E2C}"/>
          </ac:grpSpMkLst>
        </pc:grpChg>
        <pc:graphicFrameChg chg="del">
          <ac:chgData name="Nan GUAN" userId="ab010559-a596-492d-8202-131cbc6d328a" providerId="ADAL" clId="{81CC0CB0-722E-48AE-96BE-5BFED043F0D8}" dt="2023-10-31T07:21:35.984" v="35" actId="478"/>
          <ac:graphicFrameMkLst>
            <pc:docMk/>
            <pc:sldMk cId="4007081187" sldId="338"/>
            <ac:graphicFrameMk id="8" creationId="{00000000-0000-0000-0000-000000000000}"/>
          </ac:graphicFrameMkLst>
        </pc:graphicFrameChg>
      </pc:sldChg>
      <pc:sldChg chg="addSp delSp modSp delAnim modAnim">
        <pc:chgData name="Nan GUAN" userId="ab010559-a596-492d-8202-131cbc6d328a" providerId="ADAL" clId="{81CC0CB0-722E-48AE-96BE-5BFED043F0D8}" dt="2023-10-31T07:28:32.883" v="320" actId="20577"/>
        <pc:sldMkLst>
          <pc:docMk/>
          <pc:sldMk cId="2070985580" sldId="339"/>
        </pc:sldMkLst>
        <pc:spChg chg="mod ord">
          <ac:chgData name="Nan GUAN" userId="ab010559-a596-492d-8202-131cbc6d328a" providerId="ADAL" clId="{81CC0CB0-722E-48AE-96BE-5BFED043F0D8}" dt="2023-10-31T07:28:32.883" v="320" actId="20577"/>
          <ac:spMkLst>
            <pc:docMk/>
            <pc:sldMk cId="2070985580" sldId="339"/>
            <ac:spMk id="2" creationId="{00000000-0000-0000-0000-000000000000}"/>
          </ac:spMkLst>
        </pc:spChg>
        <pc:spChg chg="add mod">
          <ac:chgData name="Nan GUAN" userId="ab010559-a596-492d-8202-131cbc6d328a" providerId="ADAL" clId="{81CC0CB0-722E-48AE-96BE-5BFED043F0D8}" dt="2023-10-31T07:26:27.552" v="187" actId="1076"/>
          <ac:spMkLst>
            <pc:docMk/>
            <pc:sldMk cId="2070985580" sldId="339"/>
            <ac:spMk id="6" creationId="{BE2D69E4-D6B4-4DBB-8800-08E8CA7EDCC5}"/>
          </ac:spMkLst>
        </pc:spChg>
        <pc:graphicFrameChg chg="del mod">
          <ac:chgData name="Nan GUAN" userId="ab010559-a596-492d-8202-131cbc6d328a" providerId="ADAL" clId="{81CC0CB0-722E-48AE-96BE-5BFED043F0D8}" dt="2023-10-31T07:26:39.157" v="190" actId="478"/>
          <ac:graphicFrameMkLst>
            <pc:docMk/>
            <pc:sldMk cId="2070985580" sldId="339"/>
            <ac:graphicFrameMk id="9" creationId="{00000000-0000-0000-0000-000000000000}"/>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qiaoli7\Desktop\experiment%20result%20LIQIAO.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US" altLang="zh-CN">
                <a:solidFill>
                  <a:sysClr val="windowText" lastClr="000000"/>
                </a:solidFill>
              </a:rPr>
              <a:t>Price trend (US$/GB)</a:t>
            </a:r>
            <a:endParaRPr lang="en-US">
              <a:solidFill>
                <a:sysClr val="windowText" lastClr="000000"/>
              </a:solidFill>
            </a:endParaRPr>
          </a:p>
        </c:rich>
      </c:tx>
      <c:layout>
        <c:manualLayout>
          <c:xMode val="edge"/>
          <c:yMode val="edge"/>
          <c:x val="0.30569348619696152"/>
          <c:y val="5.043558000917010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lotArea>
      <c:layout/>
      <c:lineChart>
        <c:grouping val="standard"/>
        <c:varyColors val="0"/>
        <c:ser>
          <c:idx val="0"/>
          <c:order val="0"/>
          <c:tx>
            <c:strRef>
              <c:f>'[experiment result LIQIAO.xlsx]Sheet1'!$F$24</c:f>
              <c:strCache>
                <c:ptCount val="1"/>
                <c:pt idx="0">
                  <c:v>SSD</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'[experiment result LIQIAO.xlsx]Sheet1'!$E$25:$E$35</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'[experiment result LIQIAO.xlsx]Sheet1'!$F$25:$F$35</c:f>
              <c:numCache>
                <c:formatCode>General</c:formatCode>
                <c:ptCount val="11"/>
                <c:pt idx="0">
                  <c:v>2.2599999999999998</c:v>
                </c:pt>
                <c:pt idx="1">
                  <c:v>2.0100000000000002</c:v>
                </c:pt>
                <c:pt idx="2">
                  <c:v>1.2509999999999999</c:v>
                </c:pt>
                <c:pt idx="3">
                  <c:v>0.82399999999999995</c:v>
                </c:pt>
                <c:pt idx="4">
                  <c:v>0.71899999999999997</c:v>
                </c:pt>
                <c:pt idx="5">
                  <c:v>0.58699999999999997</c:v>
                </c:pt>
                <c:pt idx="6">
                  <c:v>0.38499999999999995</c:v>
                </c:pt>
                <c:pt idx="7">
                  <c:v>0.24600000000000002</c:v>
                </c:pt>
                <c:pt idx="8">
                  <c:v>0.25</c:v>
                </c:pt>
                <c:pt idx="9">
                  <c:v>0.125</c:v>
                </c:pt>
                <c:pt idx="10">
                  <c:v>0.10299999999999999</c:v>
                </c:pt>
              </c:numCache>
            </c:numRef>
          </c:val>
          <c:smooth val="0"/>
          <c:extLst>
            <c:ext xmlns:c16="http://schemas.microsoft.com/office/drawing/2014/chart" uri="{C3380CC4-5D6E-409C-BE32-E72D297353CC}">
              <c16:uniqueId val="{00000000-19B5-485A-9FF2-AE03ADB5ECE8}"/>
            </c:ext>
          </c:extLst>
        </c:ser>
        <c:ser>
          <c:idx val="1"/>
          <c:order val="1"/>
          <c:tx>
            <c:strRef>
              <c:f>'[experiment result LIQIAO.xlsx]Sheet1'!$G$24</c:f>
              <c:strCache>
                <c:ptCount val="1"/>
                <c:pt idx="0">
                  <c:v>HDD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'[experiment result LIQIAO.xlsx]Sheet1'!$E$25:$E$35</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'[experiment result LIQIAO.xlsx]Sheet1'!$G$25:$G$35</c:f>
              <c:numCache>
                <c:formatCode>General</c:formatCode>
                <c:ptCount val="11"/>
                <c:pt idx="0">
                  <c:v>0.11</c:v>
                </c:pt>
                <c:pt idx="1">
                  <c:v>7.0000000000000007E-2</c:v>
                </c:pt>
                <c:pt idx="2">
                  <c:v>0.06</c:v>
                </c:pt>
                <c:pt idx="3">
                  <c:v>0.05</c:v>
                </c:pt>
                <c:pt idx="4">
                  <c:v>0.04</c:v>
                </c:pt>
                <c:pt idx="5">
                  <c:v>0.04</c:v>
                </c:pt>
                <c:pt idx="6">
                  <c:v>3.5999999999999997E-2</c:v>
                </c:pt>
                <c:pt idx="7">
                  <c:v>3.1E-2</c:v>
                </c:pt>
                <c:pt idx="8">
                  <c:v>2.5999999999999999E-2</c:v>
                </c:pt>
                <c:pt idx="9">
                  <c:v>2.1999999999999999E-2</c:v>
                </c:pt>
                <c:pt idx="10">
                  <c:v>1.9E-2</c:v>
                </c:pt>
              </c:numCache>
            </c:numRef>
          </c:val>
          <c:smooth val="0"/>
          <c:extLst>
            <c:ext xmlns:c16="http://schemas.microsoft.com/office/drawing/2014/chart" uri="{C3380CC4-5D6E-409C-BE32-E72D297353CC}">
              <c16:uniqueId val="{00000001-19B5-485A-9FF2-AE03ADB5ECE8}"/>
            </c:ext>
          </c:extLst>
        </c:ser>
        <c:dLbls>
          <c:showLegendKey val="0"/>
          <c:showVal val="0"/>
          <c:showCatName val="0"/>
          <c:showSerName val="0"/>
          <c:showPercent val="0"/>
          <c:showBubbleSize val="0"/>
        </c:dLbls>
        <c:marker val="1"/>
        <c:smooth val="0"/>
        <c:axId val="721319144"/>
        <c:axId val="721320784"/>
      </c:lineChart>
      <c:catAx>
        <c:axId val="721319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721320784"/>
        <c:crosses val="autoZero"/>
        <c:auto val="1"/>
        <c:lblAlgn val="ctr"/>
        <c:lblOffset val="100"/>
        <c:noMultiLvlLbl val="0"/>
      </c:catAx>
      <c:valAx>
        <c:axId val="72132078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7213191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20000"/>
        <a:lumOff val="80000"/>
      </a:schemeClr>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TW" alt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14082E43-5679-4426-A016-8B1AEF0B5E8F}" type="datetimeFigureOut">
              <a:rPr lang="zh-TW" altLang="en-US"/>
              <a:t>2023/10/31</a:t>
            </a:fld>
            <a:endParaRPr lang="zh-TW" altLang="en-US"/>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TW" altLang="en-US"/>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wrap="square" lIns="91440" tIns="45720" rIns="91440" bIns="45720" numCol="1" anchor="b" anchorCtr="0" compatLnSpc="1"/>
          <a:lstStyle>
            <a:lvl1pPr algn="r">
              <a:defRPr sz="1200"/>
            </a:lvl1pPr>
          </a:lstStyle>
          <a:p>
            <a:fld id="{3EDA788B-4FFB-4DC3-8127-C9CBCDCFCA13}" type="slidenum">
              <a:rPr lang="zh-TW" altLang="en-US"/>
              <a:t>‹#›</a:t>
            </a:fld>
            <a:endParaRPr lang="zh-TW"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日期版面配置區 2"/>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FB9BD12B-238D-426E-A076-3C76A651F501}" type="datetimeFigureOut">
              <a:rPr lang="en-US"/>
              <a:t>10/31/2023</a:t>
            </a:fld>
            <a:endParaRPr lang="en-US" dirty="0"/>
          </a:p>
        </p:txBody>
      </p:sp>
      <p:sp>
        <p:nvSpPr>
          <p:cNvPr id="4" name="投影片圖像版面配置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備忘稿版面配置區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endParaRPr lang="en-US" noProof="0"/>
          </a:p>
        </p:txBody>
      </p:sp>
      <p:sp>
        <p:nvSpPr>
          <p:cNvPr id="6" name="頁尾版面配置區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投影片編號版面配置區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lstStyle>
            <a:lvl1pPr algn="r">
              <a:defRPr sz="1200"/>
            </a:lvl1pPr>
          </a:lstStyle>
          <a:p>
            <a:fld id="{8FAECB96-BC69-41F0-9BCC-DDAD46A1F82A}" type="slidenum">
              <a:rPr lang="en-US" altLang="en-US"/>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sym typeface="+mn-ea"/>
              </a:rPr>
              <a:t>N</a:t>
            </a:r>
            <a:r>
              <a:rPr lang="zh-CN" altLang="en-US">
                <a:sym typeface="+mn-ea"/>
              </a:rPr>
              <a:t>ow we are</a:t>
            </a:r>
            <a:r>
              <a:rPr lang="en-US" altLang="zh-CN">
                <a:sym typeface="+mn-ea"/>
              </a:rPr>
              <a:t> </a:t>
            </a:r>
            <a:r>
              <a:rPr lang="zh-CN" altLang="en-US">
                <a:sym typeface="+mn-ea"/>
              </a:rPr>
              <a:t>going to discuss memory hierarchy design mainly consist of cache memory design and the</a:t>
            </a:r>
            <a:r>
              <a:rPr lang="en-US" altLang="zh-CN">
                <a:sym typeface="+mn-ea"/>
              </a:rPr>
              <a:t> </a:t>
            </a:r>
            <a:r>
              <a:rPr lang="zh-CN" altLang="en-US">
                <a:sym typeface="+mn-ea"/>
              </a:rPr>
              <a:t>DRAM based main memory. </a:t>
            </a:r>
            <a:endParaRPr lang="zh-CN" altLang="en-US"/>
          </a:p>
          <a:p>
            <a:r>
              <a:rPr lang="zh-CN" altLang="en-US">
                <a:sym typeface="+mn-ea"/>
              </a:rPr>
              <a:t>Why do we require to study memory hierarchy design?</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B93F5D-11F9-4ABE-8A77-809E0F5AAB1F}" type="slidenum">
              <a:rPr lang="en-US" smtClean="0"/>
              <a:t>43</a:t>
            </a:fld>
            <a:endParaRPr lang="en-US"/>
          </a:p>
        </p:txBody>
      </p:sp>
    </p:spTree>
    <p:extLst>
      <p:ext uri="{BB962C8B-B14F-4D97-AF65-F5344CB8AC3E}">
        <p14:creationId xmlns:p14="http://schemas.microsoft.com/office/powerpoint/2010/main" val="3249828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principle of designing memory hierarchy is to use small faster memory, and large slower memory. Speed: SRAM &gt; DRAM &gt; Flash </a:t>
            </a:r>
          </a:p>
          <a:p>
            <a:r>
              <a:rPr lang="en-US" sz="1200" b="0" i="0" u="none" strike="noStrike" kern="1200" baseline="0" dirty="0">
                <a:solidFill>
                  <a:schemeClr val="tx1"/>
                </a:solidFill>
                <a:latin typeface="+mn-lt"/>
                <a:ea typeface="+mn-ea"/>
                <a:cs typeface="+mn-cs"/>
              </a:rPr>
              <a:t>a. Option 1: 5M byte SRAM, 49M bytes DRAM, 10M byte Flash: bad choice since flash is smaller than DRAM </a:t>
            </a:r>
          </a:p>
          <a:p>
            <a:r>
              <a:rPr lang="en-US" sz="1200" b="0" i="0" u="none" strike="noStrike" kern="1200" baseline="0" dirty="0">
                <a:solidFill>
                  <a:schemeClr val="tx1"/>
                </a:solidFill>
                <a:latin typeface="+mn-lt"/>
                <a:ea typeface="+mn-ea"/>
                <a:cs typeface="+mn-cs"/>
              </a:rPr>
              <a:t>b. Option 2: 1M byte SRAM, 2M bytes DRAM, 800M byte Flash: good choice </a:t>
            </a:r>
          </a:p>
          <a:p>
            <a:r>
              <a:rPr lang="en-US" sz="1200" b="0" i="0" u="none" strike="noStrike" kern="1200" baseline="0" dirty="0">
                <a:solidFill>
                  <a:schemeClr val="tx1"/>
                </a:solidFill>
                <a:latin typeface="+mn-lt"/>
                <a:ea typeface="+mn-ea"/>
                <a:cs typeface="+mn-cs"/>
              </a:rPr>
              <a:t>c. Option 3: 6M byte SRAM, 5M bytes DRAM, 350M byte Flash: bad choice since DRAM is smaller than SRAM </a:t>
            </a: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t>44</a:t>
            </a:fld>
            <a:endParaRPr lang="en-US" altLang="en-US"/>
          </a:p>
        </p:txBody>
      </p:sp>
    </p:spTree>
    <p:extLst>
      <p:ext uri="{BB962C8B-B14F-4D97-AF65-F5344CB8AC3E}">
        <p14:creationId xmlns:p14="http://schemas.microsoft.com/office/powerpoint/2010/main" val="2605899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Page 1: 5 </a:t>
            </a:r>
          </a:p>
          <a:p>
            <a:r>
              <a:rPr lang="en-US" sz="1200" b="0" i="0" u="none" strike="noStrike" kern="1200" baseline="0" dirty="0">
                <a:solidFill>
                  <a:schemeClr val="tx1"/>
                </a:solidFill>
                <a:latin typeface="+mn-lt"/>
                <a:ea typeface="+mn-ea"/>
                <a:cs typeface="+mn-cs"/>
              </a:rPr>
              <a:t>Page 2: 5 </a:t>
            </a:r>
          </a:p>
          <a:p>
            <a:r>
              <a:rPr lang="en-US" sz="1200" b="0" i="0" u="none" strike="noStrike" kern="1200" baseline="0" dirty="0">
                <a:solidFill>
                  <a:schemeClr val="tx1"/>
                </a:solidFill>
                <a:latin typeface="+mn-lt"/>
                <a:ea typeface="+mn-ea"/>
                <a:cs typeface="+mn-cs"/>
              </a:rPr>
              <a:t>Page 3: 5 </a:t>
            </a:r>
          </a:p>
          <a:p>
            <a:r>
              <a:rPr lang="en-US" sz="1200" b="0" i="0" u="none" strike="noStrike" kern="1200" baseline="0" dirty="0">
                <a:solidFill>
                  <a:schemeClr val="tx1"/>
                </a:solidFill>
                <a:latin typeface="+mn-lt"/>
                <a:ea typeface="+mn-ea"/>
                <a:cs typeface="+mn-cs"/>
              </a:rPr>
              <a:t>Page 4: 2.5 </a:t>
            </a:r>
            <a:endParaRPr lang="en-US"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t>45</a:t>
            </a:fld>
            <a:endParaRPr lang="en-US" altLang="en-US"/>
          </a:p>
        </p:txBody>
      </p:sp>
    </p:spTree>
    <p:extLst>
      <p:ext uri="{BB962C8B-B14F-4D97-AF65-F5344CB8AC3E}">
        <p14:creationId xmlns:p14="http://schemas.microsoft.com/office/powerpoint/2010/main" val="1078259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normAutofit fontScale="92500" lnSpcReduction="10000"/>
          </a:bodyPr>
          <a:lstStyle/>
          <a:p>
            <a:r>
              <a:rPr lang="zh-CN" altLang="en-US" dirty="0">
                <a:sym typeface="+mn-ea"/>
              </a:rPr>
              <a:t>This graph shows that the processor performance is significantly increasing over the years, but the performance of the memory is not increasing at that particular pace. So, as a result as time progresses, we have a significant gap between the processor performance and the DRAM performance. In this graph the X axis shows the time line and the Y axis shows the performance. And the processor line is actually specifies the rate at which the average memory requests per second is increasing and the memory line shows the number of DRAM memory accesses per second.</a:t>
            </a:r>
            <a:endParaRPr lang="zh-CN" altLang="en-US" dirty="0"/>
          </a:p>
          <a:p>
            <a:endParaRPr lang="zh-CN" altLang="en-US" dirty="0"/>
          </a:p>
          <a:p>
            <a:r>
              <a:rPr lang="zh-CN" altLang="en-US" dirty="0">
                <a:sym typeface="+mn-ea"/>
              </a:rPr>
              <a:t>As we can clearly see that the gap is widening significantly and in order to deal with this wide gap in the performance between the processors and the memory we definitely need to have multi levels of cache hierarchy. And remember this graph is only for a single core processor performance, but these days we are having multi-core systems where two, four, eight, sixteen processors are there in a single chip. And all these cores when they are executing different applications require so much memory band width and to support that there is a significant pressure on the memory.</a:t>
            </a:r>
            <a:endParaRPr lang="zh-CN" altLang="en-US" dirty="0"/>
          </a:p>
          <a:p>
            <a:endParaRPr lang="zh-CN" altLang="en-US" dirty="0"/>
          </a:p>
          <a:p>
            <a:r>
              <a:rPr lang="zh-CN" altLang="en-US" dirty="0">
                <a:sym typeface="+mn-ea"/>
              </a:rPr>
              <a:t>And so as a result we need to definitely have large spaces of the intermediate memories in the memory hierarchy. So, this says that the aggregate band width requirement grows with the number of cores. So, as a result we need to have efficient memory system hierarchy design which takes care of the demands from the multiple cored of a chip multi-processor so that, the overall performance of the system can be improved. So, having discussed this memory hierarchy and before going to discuss the internals of the cache memory and DRAM memory and so on. Let us see what is the performance improvement we get if the cache memory is provided in the system? To do that, we need to have quantification for cache performance.</a:t>
            </a:r>
            <a:endParaRPr lang="zh-CN" altLang="en-US" dirty="0"/>
          </a:p>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normAutofit fontScale="70000" lnSpcReduction="20000"/>
          </a:bodyPr>
          <a:lstStyle/>
          <a:p>
            <a:r>
              <a:rPr lang="zh-CN" altLang="en-US">
                <a:sym typeface="+mn-ea"/>
              </a:rPr>
              <a:t>We know that programs exhibit principle of locality, which states that the processor accesses</a:t>
            </a:r>
            <a:r>
              <a:rPr lang="en-US" altLang="zh-CN">
                <a:sym typeface="+mn-ea"/>
              </a:rPr>
              <a:t> </a:t>
            </a:r>
            <a:r>
              <a:rPr lang="zh-CN" altLang="en-US">
                <a:sym typeface="+mn-ea"/>
              </a:rPr>
              <a:t>some data and instructions now, </a:t>
            </a:r>
            <a:endParaRPr lang="zh-CN" altLang="en-US"/>
          </a:p>
          <a:p>
            <a:r>
              <a:rPr lang="zh-CN" altLang="en-US">
                <a:sym typeface="+mn-ea"/>
              </a:rPr>
              <a:t>there is a high chance that the same data will be required in</a:t>
            </a:r>
            <a:r>
              <a:rPr lang="en-US" altLang="zh-CN">
                <a:sym typeface="+mn-ea"/>
              </a:rPr>
              <a:t> </a:t>
            </a:r>
            <a:r>
              <a:rPr lang="zh-CN" altLang="en-US">
                <a:sym typeface="+mn-ea"/>
              </a:rPr>
              <a:t>future or the neighboring data may be required in future. So, for example, consider a scenario</a:t>
            </a:r>
            <a:r>
              <a:rPr lang="en-US" altLang="zh-CN">
                <a:sym typeface="+mn-ea"/>
              </a:rPr>
              <a:t> </a:t>
            </a:r>
            <a:r>
              <a:rPr lang="zh-CN" altLang="en-US">
                <a:sym typeface="+mn-ea"/>
              </a:rPr>
              <a:t>where the simple piece of code which is matrix multiplication. Here we are performing</a:t>
            </a:r>
            <a:r>
              <a:rPr lang="en-US" altLang="zh-CN">
                <a:sym typeface="+mn-ea"/>
              </a:rPr>
              <a:t> </a:t>
            </a:r>
            <a:r>
              <a:rPr lang="zh-CN" altLang="en-US">
                <a:sym typeface="+mn-ea"/>
              </a:rPr>
              <a:t>matrix multiplication on 2 matrices B and C and the result is stored in matrix A</a:t>
            </a:r>
            <a:r>
              <a:rPr lang="en-US" altLang="zh-CN">
                <a:sym typeface="+mn-ea"/>
              </a:rPr>
              <a:t>.</a:t>
            </a:r>
            <a:endParaRPr lang="en-US" altLang="zh-CN"/>
          </a:p>
          <a:p>
            <a:endParaRPr lang="en-US" altLang="zh-CN"/>
          </a:p>
          <a:p>
            <a:r>
              <a:rPr lang="en-US" altLang="zh-CN">
                <a:sym typeface="+mn-ea"/>
              </a:rPr>
              <a:t>We assume in this particular example the data stored in row major order. So, all the elements of a row is stored first and then go the next row and so on. So, given this example we know that B[0][0] is accessed first and then B[0][1], B[0][2] and so on because the k value is changing based on the innermost for loop and i value is fixed for all the iterations of the two inner for loops. So which says that if I access element B[0][0] I am going to access B[0][1] in the next cycle and similarly B[0][2], B[0][3] and so on in the following cycles.</a:t>
            </a:r>
            <a:endParaRPr lang="en-US" altLang="zh-CN"/>
          </a:p>
          <a:p>
            <a:endParaRPr lang="en-US" altLang="zh-CN"/>
          </a:p>
          <a:p>
            <a:r>
              <a:rPr lang="en-US" altLang="zh-CN">
                <a:sym typeface="+mn-ea"/>
              </a:rPr>
              <a:t>And similarly, when I consider elements of array A, so A[0][0] is repeatedly used for all the iterations of the innermost for loop. That means for k equal to 0 to n, A[0][0] is used and now A[1][0] will be used only after the complete iterations of the innermost for loop is done. And also the complete iterations of the second for loop. So, in the second iteration, so when I equal to 1, again for j equal to 0 to n and k equal to 0 to n. So, we are going to use A[1][0] and after that again this will be repeated for A[1][1], A[1][2] and so on. So, this says that an element of array A when I am accessing now, I am going to access this in the near future. This is true with the other elements of the other arrays also.</a:t>
            </a:r>
            <a:endParaRPr lang="en-US" altLang="zh-CN"/>
          </a:p>
          <a:p>
            <a:endParaRPr lang="en-US" altLang="zh-CN"/>
          </a:p>
          <a:p>
            <a:r>
              <a:rPr lang="en-US" altLang="zh-CN">
                <a:sym typeface="+mn-ea"/>
              </a:rPr>
              <a:t>From this example it is clear that the elements which are accessed now there is a high chance that, the same elements may be repeatedly used in the near future or elements which are neighboring to the previously accessed elements will be required in the near future. So, this says that the principle of locality can be exploited either in time or in space. So, accesses to the same memory location that occur close together in time is called as temporal locality. Whereas, if it happens close in space that is nothing but accesses to the same memory location that occurs close together in space is called a spatial locality.</a:t>
            </a:r>
            <a:endParaRPr lang="en-US" altLang="zh-CN"/>
          </a:p>
          <a:p>
            <a:endParaRPr lang="en-US" altLang="zh-CN"/>
          </a:p>
          <a:p>
            <a:r>
              <a:rPr lang="en-US" altLang="zh-CN">
                <a:sym typeface="+mn-ea"/>
              </a:rPr>
              <a:t>And the thumb rule says that ninety percentage of the execution of programs spends in only 10% of the code. So, to exploit this principle of locality available in most of the programs, we need to come up with a memory hierarchy. Rather than storing the entire code and accessing from the memory, it is always better to keep the repeatedly accessed data in the faster memory which is very close to the processor, so that the access time will be very short.</a:t>
            </a:r>
            <a:endParaRPr lang="en-US" altLang="zh-CN"/>
          </a:p>
          <a:p>
            <a:endParaRPr lang="en-US" altLang="zh-CN"/>
          </a:p>
          <a:p>
            <a:r>
              <a:rPr lang="en-US" altLang="zh-CN">
                <a:sym typeface="+mn-ea"/>
              </a:rPr>
              <a:t>So, effectively all the cache memory designs or the memory hierarchy design what we consider typically exploits the principle of locality that is available in the programs. So, organize your memory system into a hierarchy with the faster, but the smaller memory closer to the processor and large memory which has high access latency will be kept very far from the processor. Let us look at the memory hierarchy.</a:t>
            </a:r>
            <a:endParaRPr lang="en-US" altLang="zh-CN"/>
          </a:p>
          <a:p>
            <a:endParaRPr lang="zh-CN" altLang="en-US"/>
          </a:p>
        </p:txBody>
      </p:sp>
    </p:spTree>
    <p:extLst>
      <p:ext uri="{BB962C8B-B14F-4D97-AF65-F5344CB8AC3E}">
        <p14:creationId xmlns:p14="http://schemas.microsoft.com/office/powerpoint/2010/main" val="4159600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normAutofit fontScale="70000" lnSpcReduction="20000"/>
          </a:bodyPr>
          <a:lstStyle/>
          <a:p>
            <a:r>
              <a:rPr lang="zh-CN" altLang="en-US">
                <a:sym typeface="+mn-ea"/>
              </a:rPr>
              <a:t>It consists of multiple levels in the hierarchy and this particular example is typically used for server type of systems. At the top of the pyramid we have the processor registers or CPU registers, which typically take less space in the order of less than 1kb, kilobytes of space, but the access time is very fast. It will take typically the orders of picoseconds. The next level of the memory in the memory hierarchy is the level 1 cache memory which again the size of the L1 cache is typically around 32kb to 64kb and the access time it takes 1 nanosecond or something.</a:t>
            </a:r>
            <a:endParaRPr lang="zh-CN" altLang="en-US"/>
          </a:p>
          <a:p>
            <a:endParaRPr lang="zh-CN" altLang="en-US"/>
          </a:p>
          <a:p>
            <a:r>
              <a:rPr lang="zh-CN" altLang="en-US">
                <a:sym typeface="+mn-ea"/>
              </a:rPr>
              <a:t>As we move further down in the pyramid, the size of the memory is increasing. The access time also is increasing, but the cost per bit is reducing significantly. The size of L2 memory is 256kb to 512kb, depending on the system we consider. And the access times are 3 to 10 nanoseconds and some systems can consider third level of cache which is in the orders of 2 to 4 megabytes of space and takes 10 to 20 nanoseconds. Remember the CPU registers, L1, L2, L3 caches all these are actually designed using SRAM technology, because of that the access times are very low compared to the main memory which is typically designed using DRAM based technology.</a:t>
            </a:r>
            <a:endParaRPr lang="zh-CN" altLang="en-US"/>
          </a:p>
          <a:p>
            <a:endParaRPr lang="zh-CN" altLang="en-US"/>
          </a:p>
          <a:p>
            <a:r>
              <a:rPr lang="zh-CN" altLang="en-US">
                <a:sym typeface="+mn-ea"/>
              </a:rPr>
              <a:t>In the case of main memory, as I mentioned earlier we consider DRAM based technology, where a single bit is stored in a DRAM cell which consists of a transistor and a capacitor. And the access times for the main memory is typically in the range of 50 to 100 nanoseconds, but the size of the DRAM based memory is 4 to 16 GB which is very huge.</a:t>
            </a:r>
            <a:endParaRPr lang="zh-CN" altLang="en-US"/>
          </a:p>
          <a:p>
            <a:endParaRPr lang="zh-CN" altLang="en-US"/>
          </a:p>
          <a:p>
            <a:r>
              <a:rPr lang="zh-CN" altLang="en-US">
                <a:sym typeface="+mn-ea"/>
              </a:rPr>
              <a:t>In the pyramid we have a disc storage, which is having a size in the range of 4 to 16 terabytes, but the access times are in the range of milliseconds mainly because of these mechanical components involved in hard disk. Of course, these days we are also having the solid state drives which are based on flash technology and provide non-volatility. We know that the caches and the memory are volatile memories. So, that means when the power is off, the data will be lost.</a:t>
            </a:r>
            <a:endParaRPr lang="zh-CN" altLang="en-US"/>
          </a:p>
          <a:p>
            <a:endParaRPr lang="zh-CN" altLang="en-US"/>
          </a:p>
          <a:p>
            <a:r>
              <a:rPr lang="zh-CN" altLang="en-US">
                <a:sym typeface="+mn-ea"/>
              </a:rPr>
              <a:t>We consider flash based memories as a replacement for the hard disc and that is the reason why the latest laptops and so on we are having the flash based solid state drives, but the size of flash based solid state drives is not in the range of the size of HDDs, but they are decent enough to provide good storage space. And the advantage with the solid state drives is their access times are much smaller compared to the HDDs. So, once you have your memory in the multi-levels of hierarchy with the faster memory faster and the smaller sized memory closer to the processor.</a:t>
            </a:r>
            <a:endParaRPr lang="zh-CN" altLang="en-US"/>
          </a:p>
          <a:p>
            <a:endParaRPr lang="zh-CN" altLang="en-US"/>
          </a:p>
          <a:p>
            <a:r>
              <a:rPr lang="zh-CN" altLang="en-US">
                <a:sym typeface="+mn-ea"/>
              </a:rPr>
              <a:t>So we are going to keep repeatedly accessed data in these faster memories, but, because the size is very small so, we have to be selective in keeping data in these faster memories. So, as part of our cache memory designs we are going to discuss different mechanisms of how to keep selective data. So, is it really required to have so many levels of memory hierarchy in our computer design? Yes it is required this is mainly because of the famous memory wall problem.</a:t>
            </a:r>
            <a:endParaRPr lang="zh-CN" altLang="en-US"/>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normAutofit fontScale="77500" lnSpcReduction="20000"/>
          </a:bodyPr>
          <a:lstStyle/>
          <a:p>
            <a:r>
              <a:rPr lang="zh-CN" altLang="en-US" dirty="0"/>
              <a:t>Consider a scenario where a system without a cache memory. So, when processor wants to read the data which is stored at an address x in the memory. So, it sends a request, load request to the memory and the memory supplies the data stored in the address x. Let us assume that the data stored in that particular address is ABC. We know that memory access takes lot of time hundreds of cycles. So, this operation will be very costly. </a:t>
            </a:r>
          </a:p>
          <a:p>
            <a:endParaRPr lang="zh-CN" altLang="en-US" dirty="0"/>
          </a:p>
          <a:p>
            <a:r>
              <a:rPr lang="zh-CN" altLang="en-US" dirty="0"/>
              <a:t>And every time if you are going to the memory and spending hundreds of cycles, our overall performance will be degraded significantly. To minimize the performance penalty what we can do is we can consider a faster memory between the processor and the main memory which is called as a cache memory. We send the request from the processor to load the data which is stored at an address x. We first search in the cache and the cache is initially empty. So, there is no data, we will go to the memory and get the data, but because we are spending anyway hundreds of cycles to get the data from the memory, rather than reading only the required word of data, we read a collection of data items which are needed to this address x. </a:t>
            </a:r>
          </a:p>
          <a:p>
            <a:endParaRPr lang="zh-CN" altLang="en-US" dirty="0"/>
          </a:p>
          <a:p>
            <a:r>
              <a:rPr lang="zh-CN" altLang="en-US" dirty="0"/>
              <a:t>So, we bring this chunk of data from the memory and store it in the cache memory. So, that in the future, if processor requires any data in this particular chunk, the cache memory can service. So, effectively the cache memories improve the overall performance of the system. DRAM cell takes more time to access compared to an access from an SRAM cell. So, that is the reason typically why cache memories are designed using SRAM technology. The DRAM memory density is much higher where it typically takes one transistor and a capacitor for one bit of information compared to 4 to 10 transistors in the case of SRAM cache memory. </a:t>
            </a:r>
          </a:p>
          <a:p>
            <a:endParaRPr lang="zh-CN" altLang="en-US" dirty="0"/>
          </a:p>
          <a:p>
            <a:r>
              <a:rPr lang="zh-CN" altLang="en-US" dirty="0"/>
              <a:t>So, because of that reason the size of the cache is also considered typically smaller. And another point is, the access time of the cache also depends on the size of the cache. So, if the bigger size cache is considered then automatically it is going to take more amount of time to supply the data to the processor. Keeping all these reasons, typically we consider the cache memories of reasonable size compared to the size of the main memory. In addition to that because the cache memory typically placed on the chip and the chip real estate is very costly. </a:t>
            </a:r>
          </a:p>
          <a:p>
            <a:endParaRPr lang="zh-CN" altLang="en-US" dirty="0"/>
          </a:p>
          <a:p>
            <a:r>
              <a:rPr lang="zh-CN" altLang="en-US" dirty="0"/>
              <a:t>So, we cannot dedicate too much space on the chip for these cache memories and so on. And because we are bringing chunk of data from the memory, to minimize the number of accesses to the memory as long as cache supplies the data required by the processor. So, what is the size of the block we have to consider? Typically, we consider a block size either as 32 bytes or 64 bytes. If you consider the smaller block size the applications may not exploit the spatial locality properly. At the same time, if the block size is very large then the number of blocks stored in the cache memory is limited and as a result the overall conflicts miss rate may increase. So, that is the reason why typically the current processors are considering a block size of 32 bytes or 64 bytes. So, having discussed, why we require a cache memory.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t>17</a:t>
            </a:fld>
            <a:endParaRPr lang="en-US" altLang="en-US"/>
          </a:p>
        </p:txBody>
      </p:sp>
    </p:spTree>
    <p:extLst>
      <p:ext uri="{BB962C8B-B14F-4D97-AF65-F5344CB8AC3E}">
        <p14:creationId xmlns:p14="http://schemas.microsoft.com/office/powerpoint/2010/main" val="166553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normAutofit fontScale="70000" lnSpcReduction="20000"/>
          </a:bodyPr>
          <a:lstStyle/>
          <a:p>
            <a:r>
              <a:rPr lang="zh-CN" altLang="en-US" dirty="0">
                <a:sym typeface="+mn-ea"/>
              </a:rPr>
              <a:t>We already discussed the performance equation for CPUs where,</a:t>
            </a:r>
            <a:endParaRPr lang="zh-CN" altLang="en-US" dirty="0"/>
          </a:p>
          <a:p>
            <a:r>
              <a:rPr lang="en-US" altLang="zh-CN" dirty="0">
                <a:latin typeface="Times New Roman" panose="02020603050405020304" charset="0"/>
                <a:cs typeface="Times New Roman" panose="02020603050405020304" charset="0"/>
                <a:sym typeface="+mn-ea"/>
              </a:rPr>
              <a:t>CPU time can be expressed as CPU clock cycles multiplied by the clock cycle time.</a:t>
            </a:r>
          </a:p>
          <a:p>
            <a:endParaRPr lang="en-US" altLang="zh-CN" dirty="0">
              <a:latin typeface="Times New Roman" panose="02020603050405020304" charset="0"/>
              <a:cs typeface="Times New Roman" panose="02020603050405020304" charset="0"/>
              <a:sym typeface="+mn-ea"/>
            </a:endParaRPr>
          </a:p>
          <a:p>
            <a:r>
              <a:rPr lang="zh-CN" altLang="en-US" dirty="0">
                <a:sym typeface="+mn-ea"/>
              </a:rPr>
              <a:t>So, here this expression is considered with the assumption that our cache memory is perfect. When I say cache memory is perfect, whatever the memory request issued by the processor it will be satisfied by the cache memory. So, effectively the processor is not stalled for servicing any memory request. This is an ideal scenario, but in reality this is not the case, where processor may be stalled for servicing memory request. So, when you have memory stalls this equation can be written as,</a:t>
            </a:r>
            <a:endParaRPr lang="zh-CN" altLang="en-US" dirty="0"/>
          </a:p>
          <a:p>
            <a:r>
              <a:rPr lang="en-US" altLang="zh-CN" dirty="0">
                <a:latin typeface="Times New Roman" panose="02020603050405020304" charset="0"/>
                <a:cs typeface="Times New Roman" panose="02020603050405020304" charset="0"/>
                <a:sym typeface="+mn-ea"/>
              </a:rPr>
              <a:t> CPU time is equal to ‘the sum of CPU clock cycles’ plus ‘memory stall cycles’ and their sum is multiplied by ‘the clock cycle time’.</a:t>
            </a:r>
            <a:endParaRPr lang="en-US" altLang="zh-CN" dirty="0">
              <a:latin typeface="Times New Roman" panose="02020603050405020304" charset="0"/>
              <a:cs typeface="Times New Roman" panose="02020603050405020304" charset="0"/>
            </a:endParaRPr>
          </a:p>
          <a:p>
            <a:endParaRPr lang="en-US" altLang="zh-CN" dirty="0">
              <a:latin typeface="Times New Roman" panose="02020603050405020304" charset="0"/>
              <a:cs typeface="Times New Roman" panose="02020603050405020304" charset="0"/>
            </a:endParaRPr>
          </a:p>
          <a:p>
            <a:r>
              <a:rPr lang="zh-CN" altLang="en-US" dirty="0">
                <a:sym typeface="+mn-ea"/>
              </a:rPr>
              <a:t>So, CPU clock cycles are the cycles spent by the processor in performing ALU operations or all the requests which are hit in the cache memory. And the memory stall cycles are the cycles the processor sitting idle to get the data from either the 1 level of the cache or 2 levels of the cache or any level in the memory hierarchy. So, memory stall cycles is nothing but 'the number of misses incurred by the processor' times' the total time incurs for servicing 1 memory miss or 1 cache miss’. So, it is effectively the number of misses times the miss penalty</a:t>
            </a:r>
            <a:r>
              <a:rPr lang="en-US" altLang="zh-CN" dirty="0">
                <a:sym typeface="+mn-ea"/>
              </a:rPr>
              <a:t>, </a:t>
            </a:r>
            <a:r>
              <a:rPr lang="en-US" altLang="zh-CN" dirty="0">
                <a:latin typeface="Times New Roman" panose="02020603050405020304" charset="0"/>
                <a:cs typeface="Times New Roman" panose="02020603050405020304" charset="0"/>
                <a:sym typeface="+mn-ea"/>
              </a:rPr>
              <a:t>This can be further expressed as ‘the instruction count’ times ‘the number of misses per instruction’ times ‘miss penalty’.</a:t>
            </a:r>
          </a:p>
          <a:p>
            <a:r>
              <a:rPr lang="en-US" altLang="zh-CN" dirty="0">
                <a:latin typeface="Times New Roman" panose="02020603050405020304" charset="0"/>
                <a:cs typeface="Times New Roman" panose="02020603050405020304" charset="0"/>
                <a:sym typeface="+mn-ea"/>
              </a:rPr>
              <a:t> </a:t>
            </a:r>
          </a:p>
          <a:p>
            <a:r>
              <a:rPr lang="en-US" altLang="zh-CN" dirty="0">
                <a:latin typeface="Times New Roman" panose="02020603050405020304" charset="0"/>
                <a:cs typeface="Times New Roman" panose="02020603050405020304" charset="0"/>
                <a:sym typeface="+mn-ea"/>
              </a:rPr>
              <a:t>Because previously we have given the expression for CPU time in terms of instruction count. So, effectively we can rewrite our memory stalls also in terms of instruction count.</a:t>
            </a:r>
          </a:p>
          <a:p>
            <a:r>
              <a:rPr lang="en-US" altLang="zh-CN" dirty="0">
                <a:latin typeface="Times New Roman" panose="02020603050405020304" charset="0"/>
                <a:cs typeface="Times New Roman" panose="02020603050405020304" charset="0"/>
                <a:sym typeface="+mn-ea"/>
              </a:rPr>
              <a:t>‘The total number of instructions in the program’ times ‘the number of misses incurred per instruction’ times ‘a miss penalty’.</a:t>
            </a:r>
          </a:p>
          <a:p>
            <a:endParaRPr lang="en-US" altLang="zh-CN" dirty="0">
              <a:latin typeface="Times New Roman" panose="02020603050405020304" charset="0"/>
              <a:cs typeface="Times New Roman" panose="02020603050405020304" charset="0"/>
              <a:sym typeface="+mn-ea"/>
            </a:endParaRPr>
          </a:p>
          <a:p>
            <a:r>
              <a:rPr lang="en-US" altLang="zh-CN" dirty="0">
                <a:latin typeface="Times New Roman" panose="02020603050405020304" charset="0"/>
                <a:cs typeface="Times New Roman" panose="02020603050405020304" charset="0"/>
                <a:sym typeface="+mn-ea"/>
              </a:rPr>
              <a:t>This can be further rewritten as ,</a:t>
            </a:r>
          </a:p>
          <a:p>
            <a:r>
              <a:rPr lang="en-US" altLang="zh-CN" dirty="0">
                <a:latin typeface="Times New Roman" panose="02020603050405020304" charset="0"/>
                <a:cs typeface="Times New Roman" panose="02020603050405020304" charset="0"/>
                <a:sym typeface="+mn-ea"/>
              </a:rPr>
              <a:t>instruction count’ times ‘memory accesses per instruction’ times ‘misses per memory accesses’ times ‘missed penalty’.</a:t>
            </a:r>
          </a:p>
          <a:p>
            <a:endParaRPr lang="en-US" altLang="zh-CN" dirty="0">
              <a:latin typeface="Times New Roman" panose="02020603050405020304" charset="0"/>
              <a:cs typeface="Times New Roman" panose="02020603050405020304" charset="0"/>
              <a:sym typeface="+mn-ea"/>
            </a:endParaRPr>
          </a:p>
          <a:p>
            <a:r>
              <a:rPr lang="en-US" altLang="zh-CN" dirty="0">
                <a:latin typeface="Times New Roman" panose="02020603050405020304" charset="0"/>
                <a:cs typeface="Times New Roman" panose="02020603050405020304" charset="0"/>
                <a:sym typeface="+mn-ea"/>
              </a:rPr>
              <a:t> So, the ratio of misses per memory accesses, the ratio of misses and memory accesses is called as a miss rate. So, our total memory stalls can be expressed as ‘instruction count’ times ‘memory accesses per instruction’ times ‘miss rate’ times ‘missed penalty’.</a:t>
            </a:r>
          </a:p>
          <a:p>
            <a:endParaRPr lang="en-US" altLang="zh-CN" dirty="0">
              <a:latin typeface="Times New Roman" panose="02020603050405020304" charset="0"/>
              <a:cs typeface="Times New Roman" panose="02020603050405020304" charset="0"/>
              <a:sym typeface="+mn-ea"/>
            </a:endParaRPr>
          </a:p>
          <a:p>
            <a:r>
              <a:rPr lang="en-US" altLang="zh-CN" dirty="0">
                <a:latin typeface="Times New Roman" panose="02020603050405020304" charset="0"/>
                <a:cs typeface="Times New Roman" panose="02020603050405020304" charset="0"/>
                <a:sym typeface="+mn-ea"/>
              </a:rPr>
              <a:t>So, we can substitute this memory stall equation in our CPU time equation to get the overall CPU time if we have a cache memory. And using this equation we can get the performance improvement using a cache memory. So, to illustrate that let us consider an example.</a:t>
            </a:r>
            <a:endParaRPr lang="zh-CN" altLang="en-US" dirty="0"/>
          </a:p>
          <a:p>
            <a:endParaRPr lang="zh-CN" altLang="en-US" dirty="0"/>
          </a:p>
        </p:txBody>
      </p:sp>
    </p:spTree>
    <p:extLst>
      <p:ext uri="{BB962C8B-B14F-4D97-AF65-F5344CB8AC3E}">
        <p14:creationId xmlns:p14="http://schemas.microsoft.com/office/powerpoint/2010/main" val="3027511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normAutofit fontScale="77500" lnSpcReduction="20000"/>
          </a:bodyPr>
          <a:lstStyle/>
          <a:p>
            <a:r>
              <a:rPr lang="zh-CN" altLang="en-US" dirty="0">
                <a:sym typeface="+mn-ea"/>
              </a:rPr>
              <a:t>Assume that the CPI of a computer is 1 when all memory accesses hit in the cache. This is effectively an ideal scenario where you are not waiting for any memory request to be serviced. So, effectively memory stalls are 0, but if 30% of the instructions are loads and stores and the miss penalty is hundred cycles and the miss rate is 5%</a:t>
            </a:r>
            <a:r>
              <a:rPr lang="en-US" altLang="zh-CN" dirty="0">
                <a:sym typeface="+mn-ea"/>
              </a:rPr>
              <a:t>.How much faster the computer be, if all instructions were cache hits? </a:t>
            </a:r>
            <a:endParaRPr lang="en-US" altLang="zh-CN" dirty="0"/>
          </a:p>
          <a:p>
            <a:endParaRPr lang="en-US" altLang="zh-CN" dirty="0"/>
          </a:p>
          <a:p>
            <a:r>
              <a:rPr lang="en-US" altLang="zh-CN" dirty="0">
                <a:sym typeface="+mn-ea"/>
              </a:rPr>
              <a:t>So, first start with the ideal scenario, when all the memory accesses are hit in the cache. So, our memory stall </a:t>
            </a:r>
            <a:r>
              <a:rPr lang="en-US" altLang="zh-CN" dirty="0" err="1">
                <a:sym typeface="+mn-ea"/>
              </a:rPr>
              <a:t>cyclesequal</a:t>
            </a:r>
            <a:r>
              <a:rPr lang="en-US" altLang="zh-CN" dirty="0">
                <a:sym typeface="+mn-ea"/>
              </a:rPr>
              <a:t> to 0. So, CPU time is ‘CPU clock cycles’ times ‘the clock cycle time’, which is equal to ‘IC’ into ‘CPI’ into ‘clock cycle time’ where CPI is equal to 1. </a:t>
            </a:r>
            <a:endParaRPr lang="en-US" altLang="zh-CN" dirty="0"/>
          </a:p>
          <a:p>
            <a:r>
              <a:rPr lang="en-US" altLang="zh-CN" dirty="0">
                <a:sym typeface="+mn-ea"/>
              </a:rPr>
              <a:t>So, it is effectively IC into clock cycle </a:t>
            </a:r>
            <a:r>
              <a:rPr lang="en-US" altLang="zh-CN" dirty="0" err="1">
                <a:sym typeface="+mn-ea"/>
              </a:rPr>
              <a:t>time.Remember</a:t>
            </a:r>
            <a:r>
              <a:rPr lang="en-US" altLang="zh-CN" dirty="0">
                <a:sym typeface="+mn-ea"/>
              </a:rPr>
              <a:t> we have not given any clock frequency for the processor and we have also not given the number of instructions in the program. So, effectively we consider IC and clock cycle time as it is.</a:t>
            </a:r>
            <a:endParaRPr lang="en-US" altLang="zh-CN" dirty="0"/>
          </a:p>
          <a:p>
            <a:endParaRPr lang="en-US" altLang="zh-CN" dirty="0"/>
          </a:p>
          <a:p>
            <a:r>
              <a:rPr lang="en-US" altLang="zh-CN" dirty="0">
                <a:sym typeface="+mn-ea"/>
              </a:rPr>
              <a:t>Now, consider the scenario where we have imperfect cache which has some percentage of memory request will incur miss and there is a miss penalty. So, memory stall cycles due to </a:t>
            </a:r>
            <a:r>
              <a:rPr lang="en-US" altLang="zh-CN" dirty="0" err="1">
                <a:sym typeface="+mn-ea"/>
              </a:rPr>
              <a:t>this,the</a:t>
            </a:r>
            <a:r>
              <a:rPr lang="en-US" altLang="zh-CN" dirty="0">
                <a:sym typeface="+mn-ea"/>
              </a:rPr>
              <a:t> miss rate is given as ‘IC’ into ‘memory access per instructions’ into ‘miss rate’ into ‘miss penalty’ which is effectively 6.5 times IC.</a:t>
            </a:r>
            <a:endParaRPr lang="en-US" altLang="zh-CN" dirty="0"/>
          </a:p>
          <a:p>
            <a:r>
              <a:rPr lang="en-US" altLang="zh-CN" dirty="0">
                <a:sym typeface="+mn-ea"/>
              </a:rPr>
              <a:t>And so overall CPU time because of this memory stalls is equal to ‘CPU time in the ideal scenario’ plus ‘the CPU time’ because of memory stalls, which is effectively 7.5 times IC times ‘clock cycle time’. So, the speed up we achieve because of our perfect cache compared to an imperfect cache is equal to 7.5. So, this gives a motivation that we need to keep the useful data in the cache memory so that, the overall performance can be improved. And if you do not have a cache in this particular scenario for every request we have to go to the memory and which is going to take hundred cycle latency.</a:t>
            </a:r>
            <a:endParaRPr lang="en-US" altLang="zh-CN" dirty="0"/>
          </a:p>
          <a:p>
            <a:endParaRPr lang="en-US" altLang="zh-CN" dirty="0"/>
          </a:p>
          <a:p>
            <a:r>
              <a:rPr lang="en-US" altLang="zh-CN" dirty="0">
                <a:sym typeface="+mn-ea"/>
              </a:rPr>
              <a:t>And so as a result the performance penalty will be significant, if we do not consider a cache memory, but whereas, if we consider a cache memory with some miss rate the performance can be improved compared to the case where no cache memory is considered. But of we have a cache memory which is perfect we can improve the performance even with respect to a cache memory with some percentage of misses and so on.</a:t>
            </a:r>
            <a:endParaRPr lang="en-US" altLang="zh-CN" dirty="0"/>
          </a:p>
          <a:p>
            <a:endParaRPr lang="en-US" altLang="zh-CN" dirty="0"/>
          </a:p>
          <a:p>
            <a:r>
              <a:rPr lang="en-US" altLang="zh-CN" dirty="0">
                <a:sym typeface="+mn-ea"/>
              </a:rPr>
              <a:t>So, this motivates us to come up with the efficient cache memory between your processor and the main memory or we may have to have multiple levels of cache memory to improve the overall performance of the system. So, with this I am concluding this module and in the next module we are going to discuss the internals of the cache memory design.</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4222690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normAutofit fontScale="70000" lnSpcReduction="20000"/>
          </a:bodyPr>
          <a:lstStyle/>
          <a:p>
            <a:r>
              <a:rPr lang="zh-CN" altLang="en-US">
                <a:sym typeface="+mn-ea"/>
              </a:rPr>
              <a:t>It consists of multiple levels in the hierarchy and this particular example is typically used for server type of systems. At the top of the pyramid we have the processor registers or CPU registers, which typically take less space in the order of less than 1kb, kilobytes of space, but the access time is very fast. It will take typically the orders of picoseconds. The next level of the memory in the memory hierarchy is the level 1 cache memory which again the size of the L1 cache is typically around 32kb to 64kb and the access time it takes 1 nanosecond or something.</a:t>
            </a:r>
            <a:endParaRPr lang="zh-CN" altLang="en-US"/>
          </a:p>
          <a:p>
            <a:endParaRPr lang="zh-CN" altLang="en-US"/>
          </a:p>
          <a:p>
            <a:r>
              <a:rPr lang="zh-CN" altLang="en-US">
                <a:sym typeface="+mn-ea"/>
              </a:rPr>
              <a:t>As we move further down in the pyramid, the size of the memory is increasing. The access time also is increasing, but the cost per bit is reducing significantly. The size of L2 memory is 256kb to 512kb, depending on the system we consider. And the access times are 3 to 10 nanoseconds and some systems can consider third level of cache which is in the orders of 2 to 4 megabytes of space and takes 10 to 20 nanoseconds. Remember the CPU registers, L1, L2, L3 caches all these are actually designed using SRAM technology, because of that the access times are very low compared to the main memory which is typically designed using DRAM based technology.</a:t>
            </a:r>
            <a:endParaRPr lang="zh-CN" altLang="en-US"/>
          </a:p>
          <a:p>
            <a:endParaRPr lang="zh-CN" altLang="en-US"/>
          </a:p>
          <a:p>
            <a:r>
              <a:rPr lang="zh-CN" altLang="en-US">
                <a:sym typeface="+mn-ea"/>
              </a:rPr>
              <a:t>In the case of main memory, as I mentioned earlier we consider DRAM based technology, where a single bit is stored in a DRAM cell which consists of a transistor and a capacitor. And the access times for the main memory is typically in the range of 50 to 100 nanoseconds, but the size of the DRAM based memory is 4 to 16 GB which is very huge.</a:t>
            </a:r>
            <a:endParaRPr lang="zh-CN" altLang="en-US"/>
          </a:p>
          <a:p>
            <a:endParaRPr lang="zh-CN" altLang="en-US"/>
          </a:p>
          <a:p>
            <a:r>
              <a:rPr lang="zh-CN" altLang="en-US">
                <a:sym typeface="+mn-ea"/>
              </a:rPr>
              <a:t>In the pyramid we have a disc storage, which is having a size in the range of 4 to 16 terabytes, but the access times are in the range of milliseconds mainly because of these mechanical components involved in hard disk. Of course, these days we are also having the solid state drives which are based on flash technology and provide non-volatility. We know that the caches and the memory are volatile memories. So, that means when the power is off, the data will be lost.</a:t>
            </a:r>
            <a:endParaRPr lang="zh-CN" altLang="en-US"/>
          </a:p>
          <a:p>
            <a:endParaRPr lang="zh-CN" altLang="en-US"/>
          </a:p>
          <a:p>
            <a:r>
              <a:rPr lang="zh-CN" altLang="en-US">
                <a:sym typeface="+mn-ea"/>
              </a:rPr>
              <a:t>We consider flash based memories as a replacement for the hard disc and that is the reason why the latest laptops and so on we are having the flash based solid state drives, but the size of flash based solid state drives is not in the range of the size of HDDs, but they are decent enough to provide good storage space. And the advantage with the solid state drives is their access times are much smaller compared to the HDDs. So, once you have your memory in the multi-levels of hierarchy with the faster memory faster and the smaller sized memory closer to the processor.</a:t>
            </a:r>
            <a:endParaRPr lang="zh-CN" altLang="en-US"/>
          </a:p>
          <a:p>
            <a:endParaRPr lang="zh-CN" altLang="en-US"/>
          </a:p>
          <a:p>
            <a:r>
              <a:rPr lang="zh-CN" altLang="en-US">
                <a:sym typeface="+mn-ea"/>
              </a:rPr>
              <a:t>So we are going to keep repeatedly accessed data in these faster memories, but, because the size is very small so, we have to be selective in keeping data in these faster memories. So, as part of our cache memory designs we are going to discuss different mechanisms of how to keep selective data. So, is it really required to have so many levels of memory hierarchy in our computer design? Yes it is required this is mainly because of the famous memory wall problem.</a:t>
            </a:r>
            <a:endParaRPr lang="zh-CN" altLang="en-US"/>
          </a:p>
          <a:p>
            <a:endParaRPr lang="zh-CN" altLang="en-US"/>
          </a:p>
        </p:txBody>
      </p:sp>
    </p:spTree>
    <p:extLst>
      <p:ext uri="{BB962C8B-B14F-4D97-AF65-F5344CB8AC3E}">
        <p14:creationId xmlns:p14="http://schemas.microsoft.com/office/powerpoint/2010/main" val="74210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95636FE-B67F-47FD-98A6-F7B8FE171AF8}"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112693B-CC36-4304-B669-E6E28AE879BC}"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D859B12-BD0F-4FDF-81EC-75CF93E94B22}" type="slidenum">
              <a:rPr lang="en-US" altLang="en-US"/>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BD0CCB2-D633-4BCC-A1CD-C5689A36F7EC}"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22114"/>
          </a:xfrm>
        </p:spPr>
        <p:txBody>
          <a:bodyPr/>
          <a:lstStyle/>
          <a:p>
            <a:r>
              <a:rPr lang="en-US" dirty="0"/>
              <a:t>Click to edit Master title style</a:t>
            </a:r>
          </a:p>
        </p:txBody>
      </p:sp>
      <p:sp>
        <p:nvSpPr>
          <p:cNvPr id="3" name="Content Placeholder 2"/>
          <p:cNvSpPr>
            <a:spLocks noGrp="1"/>
          </p:cNvSpPr>
          <p:nvPr>
            <p:ph idx="1"/>
          </p:nvPr>
        </p:nvSpPr>
        <p:spPr>
          <a:xfrm>
            <a:off x="609600" y="1340769"/>
            <a:ext cx="10972800" cy="5040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0776520" y="6525344"/>
            <a:ext cx="1309936" cy="268140"/>
          </a:xfrm>
        </p:spPr>
        <p:txBody>
          <a:bodyPr/>
          <a:lstStyle>
            <a:lvl1pPr>
              <a:defRPr/>
            </a:lvl1pPr>
          </a:lstStyle>
          <a:p>
            <a:fld id="{C22DC6D3-9347-42BE-948A-F7EB414DF657}" type="slidenum">
              <a:rPr lang="en-US" altLang="en-US"/>
              <a:t>‹#›</a:t>
            </a:fld>
            <a:endParaRPr lang="en-US"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CB1BFB98-26D1-4236-B9A5-8722FBA9A399}" type="slidenum">
              <a:rPr lang="en-US" altLang="en-US" smtClean="0"/>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F11F8D7-CD43-4814-AE61-BC0F702EBA32}"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C2BDA40-E21F-4284-82B1-D7E3C6D12DA5}"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D8B5263A-E660-4BF4-BF99-DFB2E5FC61D8}"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D6D022E3-8EBE-43B3-B963-EB3A5243B5B2}"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0E678DE6-E732-409B-B9C9-A9A8B8F70E2C}"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B15058F-6482-47E2-967E-5C313B011CB7}"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cs typeface="Arial" panose="020B0604020202020204" pitchFamily="34" charset="0"/>
              </a:defRPr>
            </a:lvl1pPr>
          </a:lstStyle>
          <a:p>
            <a:pPr>
              <a:defRPr/>
            </a:pPr>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cs typeface="Arial" panose="020B0604020202020204" pitchFamily="34" charset="0"/>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CB1BFB98-26D1-4236-B9A5-8722FBA9A399}"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emf"/><Relationship Id="rId5" Type="http://schemas.openxmlformats.org/officeDocument/2006/relationships/package" Target="../embeddings/Microsoft_Excel_Worksheet1.xlsx"/><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png"/><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7.emf"/><Relationship Id="rId5" Type="http://schemas.openxmlformats.org/officeDocument/2006/relationships/package" Target="../embeddings/Microsoft_Excel_Worksheet4.xlsx"/><Relationship Id="rId4" Type="http://schemas.openxmlformats.org/officeDocument/2006/relationships/image" Target="../media/image16.emf"/></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emf"/><Relationship Id="rId5" Type="http://schemas.openxmlformats.org/officeDocument/2006/relationships/package" Target="../embeddings/Microsoft_Excel_Worksheet4.xlsx"/><Relationship Id="rId4" Type="http://schemas.openxmlformats.org/officeDocument/2006/relationships/image" Target="../media/image9.emf"/></Relationships>
</file>

<file path=ppt/slides/_rels/slide2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3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7808" y="404664"/>
            <a:ext cx="5634207" cy="504056"/>
          </a:xfrm>
        </p:spPr>
        <p:txBody>
          <a:bodyPr/>
          <a:lstStyle/>
          <a:p>
            <a:pPr algn="r"/>
            <a:r>
              <a:rPr lang="en-US" sz="2800" dirty="0"/>
              <a:t>CS2115 Computer Organization 2023/2024 Sem A</a:t>
            </a:r>
          </a:p>
        </p:txBody>
      </p:sp>
      <p:sp>
        <p:nvSpPr>
          <p:cNvPr id="3" name="Content Placeholder 2"/>
          <p:cNvSpPr>
            <a:spLocks noGrp="1"/>
          </p:cNvSpPr>
          <p:nvPr>
            <p:ph idx="1"/>
          </p:nvPr>
        </p:nvSpPr>
        <p:spPr>
          <a:xfrm>
            <a:off x="695529" y="2420775"/>
            <a:ext cx="9450631" cy="720079"/>
          </a:xfrm>
        </p:spPr>
        <p:txBody>
          <a:bodyPr/>
          <a:lstStyle/>
          <a:p>
            <a:pPr marL="0" algn="r">
              <a:buClrTx/>
              <a:buSzTx/>
              <a:buNone/>
            </a:pPr>
            <a:r>
              <a:rPr lang="en-US" altLang="zh-CN" sz="4800" b="1" dirty="0"/>
              <a:t>Chapter 6: Memory</a:t>
            </a:r>
          </a:p>
        </p:txBody>
      </p:sp>
      <p:sp>
        <p:nvSpPr>
          <p:cNvPr id="4" name="Rectangle 3"/>
          <p:cNvSpPr/>
          <p:nvPr/>
        </p:nvSpPr>
        <p:spPr>
          <a:xfrm>
            <a:off x="5634921" y="4725144"/>
            <a:ext cx="4367094" cy="1261884"/>
          </a:xfrm>
          <a:prstGeom prst="rect">
            <a:avLst/>
          </a:prstGeom>
        </p:spPr>
        <p:txBody>
          <a:bodyPr wrap="none">
            <a:spAutoFit/>
          </a:bodyPr>
          <a:lstStyle/>
          <a:p>
            <a:pPr algn="r"/>
            <a:r>
              <a:rPr lang="en-US" altLang="zh-CN" sz="2800" b="1" dirty="0"/>
              <a:t>Dr.</a:t>
            </a:r>
            <a:r>
              <a:rPr lang="zh-CN" altLang="en-US" sz="2800" b="1" dirty="0"/>
              <a:t> </a:t>
            </a:r>
            <a:r>
              <a:rPr lang="en-US" altLang="zh-CN" sz="2800" b="1" dirty="0"/>
              <a:t>Nan</a:t>
            </a:r>
            <a:r>
              <a:rPr lang="zh-CN" altLang="en-US" sz="2800" b="1" dirty="0"/>
              <a:t> </a:t>
            </a:r>
            <a:r>
              <a:rPr lang="en-US" altLang="zh-CN" sz="2800" b="1" dirty="0"/>
              <a:t>Guan</a:t>
            </a:r>
          </a:p>
          <a:p>
            <a:pPr algn="r"/>
            <a:r>
              <a:rPr lang="en-US" sz="2400" dirty="0"/>
              <a:t>Department of Computer Science</a:t>
            </a:r>
          </a:p>
          <a:p>
            <a:pPr algn="r"/>
            <a:r>
              <a:rPr lang="en-US" sz="2400" dirty="0"/>
              <a:t>City University of Hong Kong</a:t>
            </a:r>
          </a:p>
        </p:txBody>
      </p:sp>
      <p:sp>
        <p:nvSpPr>
          <p:cNvPr id="5" name="Slide Number Placeholder 4"/>
          <p:cNvSpPr>
            <a:spLocks noGrp="1"/>
          </p:cNvSpPr>
          <p:nvPr>
            <p:ph type="sldNum" sz="quarter" idx="12"/>
          </p:nvPr>
        </p:nvSpPr>
        <p:spPr/>
        <p:txBody>
          <a:bodyPr/>
          <a:lstStyle/>
          <a:p>
            <a:fld id="{C22DC6D3-9347-42BE-948A-F7EB414DF657}" type="slidenum">
              <a:rPr lang="en-US" altLang="en-US" smtClean="0"/>
              <a:t>1</a:t>
            </a:fld>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533FA-7358-4269-9969-E9AA9CA393F2}"/>
              </a:ext>
            </a:extLst>
          </p:cNvPr>
          <p:cNvSpPr>
            <a:spLocks noGrp="1"/>
          </p:cNvSpPr>
          <p:nvPr>
            <p:ph type="title"/>
          </p:nvPr>
        </p:nvSpPr>
        <p:spPr/>
        <p:txBody>
          <a:bodyPr/>
          <a:lstStyle/>
          <a:p>
            <a:r>
              <a:rPr lang="en-US" altLang="zh-CN" dirty="0">
                <a:latin typeface="Calibri" panose="020F0502020204030204" pitchFamily="34" charset="0"/>
                <a:ea typeface="MS UI Gothic" panose="020B0600070205080204" pitchFamily="34" charset="-128"/>
                <a:cs typeface="Calibri" panose="020F0502020204030204" pitchFamily="34" charset="0"/>
              </a:rPr>
              <a:t>Direct-Mapped Caches</a:t>
            </a:r>
            <a:endParaRPr lang="fr-FR" dirty="0"/>
          </a:p>
        </p:txBody>
      </p:sp>
      <p:sp>
        <p:nvSpPr>
          <p:cNvPr id="3" name="Content Placeholder 2">
            <a:extLst>
              <a:ext uri="{FF2B5EF4-FFF2-40B4-BE49-F238E27FC236}">
                <a16:creationId xmlns:a16="http://schemas.microsoft.com/office/drawing/2014/main" id="{7C34BFC5-DAA8-4CAD-8AA9-844FD7D29667}"/>
              </a:ext>
            </a:extLst>
          </p:cNvPr>
          <p:cNvSpPr>
            <a:spLocks noGrp="1"/>
          </p:cNvSpPr>
          <p:nvPr>
            <p:ph idx="1"/>
          </p:nvPr>
        </p:nvSpPr>
        <p:spPr>
          <a:xfrm>
            <a:off x="609600" y="1196752"/>
            <a:ext cx="10972800" cy="5184577"/>
          </a:xfrm>
        </p:spPr>
        <p:txBody>
          <a:bodyPr/>
          <a:lstStyle/>
          <a:p>
            <a:r>
              <a:rPr lang="en-US" altLang="zh-CN" sz="2800" dirty="0">
                <a:latin typeface="Calibri" panose="020F0502020204030204" pitchFamily="34" charset="0"/>
                <a:cs typeface="Calibri" panose="020F0502020204030204" pitchFamily="34" charset="0"/>
              </a:rPr>
              <a:t>When access the cache with </a:t>
            </a:r>
            <a:r>
              <a:rPr lang="en-US" altLang="zh-CN" sz="2800" dirty="0">
                <a:solidFill>
                  <a:srgbClr val="FF0000"/>
                </a:solidFill>
                <a:latin typeface="Calibri" panose="020F0502020204030204" pitchFamily="34" charset="0"/>
                <a:cs typeface="Calibri" panose="020F0502020204030204" pitchFamily="34" charset="0"/>
              </a:rPr>
              <a:t>2</a:t>
            </a:r>
            <a:r>
              <a:rPr lang="en-US" altLang="zh-CN" sz="2800" baseline="30000" dirty="0">
                <a:solidFill>
                  <a:srgbClr val="FF0000"/>
                </a:solidFill>
                <a:latin typeface="Calibri" panose="020F0502020204030204" pitchFamily="34" charset="0"/>
                <a:cs typeface="Calibri" panose="020F0502020204030204" pitchFamily="34" charset="0"/>
              </a:rPr>
              <a:t>w</a:t>
            </a:r>
            <a:r>
              <a:rPr lang="en-US" altLang="zh-CN" sz="2800" dirty="0">
                <a:latin typeface="Calibri" panose="020F0502020204030204" pitchFamily="34" charset="0"/>
                <a:cs typeface="Calibri" panose="020F0502020204030204" pitchFamily="34" charset="0"/>
              </a:rPr>
              <a:t> lines:</a:t>
            </a:r>
          </a:p>
          <a:p>
            <a:pPr lvl="1"/>
            <a:r>
              <a:rPr lang="en-US" altLang="zh-CN" sz="2400" dirty="0">
                <a:latin typeface="Calibri" panose="020F0502020204030204" pitchFamily="34" charset="0"/>
                <a:cs typeface="Calibri" panose="020F0502020204030204" pitchFamily="34" charset="0"/>
              </a:rPr>
              <a:t>Index into cache with </a:t>
            </a:r>
            <a:r>
              <a:rPr lang="en-US" altLang="zh-CN" sz="2400" dirty="0">
                <a:solidFill>
                  <a:srgbClr val="FF0000"/>
                </a:solidFill>
                <a:latin typeface="Calibri" panose="020F0502020204030204" pitchFamily="34" charset="0"/>
                <a:cs typeface="Calibri" panose="020F0502020204030204" pitchFamily="34" charset="0"/>
              </a:rPr>
              <a:t>W</a:t>
            </a:r>
            <a:r>
              <a:rPr lang="en-US" altLang="zh-CN" sz="2400" dirty="0">
                <a:latin typeface="Calibri" panose="020F0502020204030204" pitchFamily="34" charset="0"/>
                <a:cs typeface="Calibri" panose="020F0502020204030204" pitchFamily="34" charset="0"/>
              </a:rPr>
              <a:t> address bits (the </a:t>
            </a:r>
            <a:r>
              <a:rPr lang="en-US" altLang="zh-CN" sz="2400" dirty="0">
                <a:solidFill>
                  <a:srgbClr val="FF0000"/>
                </a:solidFill>
                <a:latin typeface="Calibri" panose="020F0502020204030204" pitchFamily="34" charset="0"/>
                <a:cs typeface="Calibri" panose="020F0502020204030204" pitchFamily="34" charset="0"/>
              </a:rPr>
              <a:t>index bits</a:t>
            </a:r>
            <a:r>
              <a:rPr lang="en-US" altLang="zh-CN" sz="2400" dirty="0">
                <a:latin typeface="Calibri" panose="020F0502020204030204" pitchFamily="34" charset="0"/>
                <a:cs typeface="Calibri" panose="020F0502020204030204" pitchFamily="34" charset="0"/>
              </a:rPr>
              <a:t>)</a:t>
            </a:r>
          </a:p>
          <a:p>
            <a:pPr lvl="1"/>
            <a:r>
              <a:rPr lang="en-US" altLang="zh-CN" sz="2400" dirty="0">
                <a:latin typeface="Calibri" panose="020F0502020204030204" pitchFamily="34" charset="0"/>
                <a:cs typeface="Calibri" panose="020F0502020204030204" pitchFamily="34" charset="0"/>
              </a:rPr>
              <a:t>Read out valid bit, tag, and data</a:t>
            </a:r>
          </a:p>
          <a:p>
            <a:pPr lvl="1"/>
            <a:r>
              <a:rPr lang="en-US" altLang="zh-CN" sz="2400" dirty="0">
                <a:latin typeface="Calibri" panose="020F0502020204030204" pitchFamily="34" charset="0"/>
                <a:cs typeface="Calibri" panose="020F0502020204030204" pitchFamily="34" charset="0"/>
              </a:rPr>
              <a:t>If valid bit == 1 and tag matches -&gt; </a:t>
            </a:r>
            <a:r>
              <a:rPr lang="en-US" altLang="zh-CN" sz="2400" dirty="0">
                <a:solidFill>
                  <a:srgbClr val="FF0000"/>
                </a:solidFill>
                <a:latin typeface="Calibri" panose="020F0502020204030204" pitchFamily="34" charset="0"/>
                <a:cs typeface="Calibri" panose="020F0502020204030204" pitchFamily="34" charset="0"/>
              </a:rPr>
              <a:t>Cache Hit</a:t>
            </a:r>
          </a:p>
          <a:p>
            <a:pPr lvl="1"/>
            <a:r>
              <a:rPr lang="en-US" altLang="zh-CN" sz="2400" dirty="0">
                <a:latin typeface="Calibri" panose="020F0502020204030204" pitchFamily="34" charset="0"/>
                <a:cs typeface="Calibri" panose="020F0502020204030204" pitchFamily="34" charset="0"/>
              </a:rPr>
              <a:t>Otherwise -&gt; </a:t>
            </a:r>
            <a:r>
              <a:rPr lang="en-US" altLang="zh-CN" sz="2400" dirty="0">
                <a:solidFill>
                  <a:srgbClr val="0070C0"/>
                </a:solidFill>
                <a:latin typeface="Calibri" panose="020F0502020204030204" pitchFamily="34" charset="0"/>
                <a:cs typeface="Calibri" panose="020F0502020204030204" pitchFamily="34" charset="0"/>
              </a:rPr>
              <a:t>Cache Miss</a:t>
            </a:r>
          </a:p>
          <a:p>
            <a:pPr lvl="1"/>
            <a:r>
              <a:rPr lang="en-US" altLang="zh-CN" sz="2400" dirty="0">
                <a:latin typeface="Calibri" panose="020F0502020204030204" pitchFamily="34" charset="0"/>
                <a:cs typeface="Calibri" panose="020F0502020204030204" pitchFamily="34" charset="0"/>
              </a:rPr>
              <a:t>Offset bits: number of memory blocks in each cache line</a:t>
            </a:r>
          </a:p>
          <a:p>
            <a:endParaRPr lang="fr-FR" dirty="0"/>
          </a:p>
        </p:txBody>
      </p:sp>
      <p:sp>
        <p:nvSpPr>
          <p:cNvPr id="4" name="Slide Number Placeholder 3">
            <a:extLst>
              <a:ext uri="{FF2B5EF4-FFF2-40B4-BE49-F238E27FC236}">
                <a16:creationId xmlns:a16="http://schemas.microsoft.com/office/drawing/2014/main" id="{409B6FEA-1D6F-4559-8564-6E05B23E91A6}"/>
              </a:ext>
            </a:extLst>
          </p:cNvPr>
          <p:cNvSpPr>
            <a:spLocks noGrp="1"/>
          </p:cNvSpPr>
          <p:nvPr>
            <p:ph type="sldNum" sz="quarter" idx="12"/>
          </p:nvPr>
        </p:nvSpPr>
        <p:spPr/>
        <p:txBody>
          <a:bodyPr/>
          <a:lstStyle/>
          <a:p>
            <a:fld id="{C22DC6D3-9347-42BE-948A-F7EB414DF657}" type="slidenum">
              <a:rPr lang="en-US" altLang="en-US" smtClean="0"/>
              <a:t>10</a:t>
            </a:fld>
            <a:endParaRPr lang="en-US" altLang="en-US" dirty="0"/>
          </a:p>
        </p:txBody>
      </p:sp>
      <p:grpSp>
        <p:nvGrpSpPr>
          <p:cNvPr id="56" name="Group 55">
            <a:extLst>
              <a:ext uri="{FF2B5EF4-FFF2-40B4-BE49-F238E27FC236}">
                <a16:creationId xmlns:a16="http://schemas.microsoft.com/office/drawing/2014/main" id="{CAB0A99F-58E4-465C-9D8B-73833CAB6AC6}"/>
              </a:ext>
            </a:extLst>
          </p:cNvPr>
          <p:cNvGrpSpPr/>
          <p:nvPr/>
        </p:nvGrpSpPr>
        <p:grpSpPr>
          <a:xfrm>
            <a:off x="772571" y="3860918"/>
            <a:ext cx="10003949" cy="2952458"/>
            <a:chOff x="31874" y="2735878"/>
            <a:chExt cx="12102155" cy="3717588"/>
          </a:xfrm>
        </p:grpSpPr>
        <p:graphicFrame>
          <p:nvGraphicFramePr>
            <p:cNvPr id="31" name="对象 1">
              <a:extLst>
                <a:ext uri="{FF2B5EF4-FFF2-40B4-BE49-F238E27FC236}">
                  <a16:creationId xmlns:a16="http://schemas.microsoft.com/office/drawing/2014/main" id="{D99BB986-C238-4F3E-99CD-F49F3C92AC43}"/>
                </a:ext>
              </a:extLst>
            </p:cNvPr>
            <p:cNvGraphicFramePr>
              <a:graphicFrameLocks noChangeAspect="1"/>
            </p:cNvGraphicFramePr>
            <p:nvPr>
              <p:extLst>
                <p:ext uri="{D42A27DB-BD31-4B8C-83A1-F6EECF244321}">
                  <p14:modId xmlns:p14="http://schemas.microsoft.com/office/powerpoint/2010/main" val="3122337702"/>
                </p:ext>
              </p:extLst>
            </p:nvPr>
          </p:nvGraphicFramePr>
          <p:xfrm>
            <a:off x="461347" y="4916229"/>
            <a:ext cx="5294925" cy="272036"/>
          </p:xfrm>
          <a:graphic>
            <a:graphicData uri="http://schemas.openxmlformats.org/presentationml/2006/ole">
              <mc:AlternateContent xmlns:mc="http://schemas.openxmlformats.org/markup-compatibility/2006">
                <mc:Choice xmlns:v="urn:schemas-microsoft-com:vml" Requires="v">
                  <p:oleObj spid="_x0000_s1026" name="Worksheet" r:id="rId3" imgW="4729389" imgH="243114" progId="Excel.Sheet.12">
                    <p:embed/>
                  </p:oleObj>
                </mc:Choice>
                <mc:Fallback>
                  <p:oleObj name="Worksheet" r:id="rId3" imgW="4729389" imgH="243114" progId="Excel.Sheet.12">
                    <p:embed/>
                    <p:pic>
                      <p:nvPicPr>
                        <p:cNvPr id="31" name="对象 1">
                          <a:extLst>
                            <a:ext uri="{FF2B5EF4-FFF2-40B4-BE49-F238E27FC236}">
                              <a16:creationId xmlns:a16="http://schemas.microsoft.com/office/drawing/2014/main" id="{D99BB986-C238-4F3E-99CD-F49F3C92AC43}"/>
                            </a:ext>
                          </a:extLst>
                        </p:cNvPr>
                        <p:cNvPicPr/>
                        <p:nvPr/>
                      </p:nvPicPr>
                      <p:blipFill>
                        <a:blip r:embed="rId4"/>
                        <a:stretch>
                          <a:fillRect/>
                        </a:stretch>
                      </p:blipFill>
                      <p:spPr>
                        <a:xfrm>
                          <a:off x="461347" y="4916229"/>
                          <a:ext cx="5294925" cy="272036"/>
                        </a:xfrm>
                        <a:prstGeom prst="rect">
                          <a:avLst/>
                        </a:prstGeom>
                      </p:spPr>
                    </p:pic>
                  </p:oleObj>
                </mc:Fallback>
              </mc:AlternateContent>
            </a:graphicData>
          </a:graphic>
        </p:graphicFrame>
        <p:sp>
          <p:nvSpPr>
            <p:cNvPr id="32" name="文本框 6">
              <a:extLst>
                <a:ext uri="{FF2B5EF4-FFF2-40B4-BE49-F238E27FC236}">
                  <a16:creationId xmlns:a16="http://schemas.microsoft.com/office/drawing/2014/main" id="{F82174D0-0439-4C4D-9695-C87472A21236}"/>
                </a:ext>
              </a:extLst>
            </p:cNvPr>
            <p:cNvSpPr txBox="1"/>
            <p:nvPr/>
          </p:nvSpPr>
          <p:spPr>
            <a:xfrm>
              <a:off x="31874" y="3007144"/>
              <a:ext cx="5492423" cy="465044"/>
            </a:xfrm>
            <a:prstGeom prst="rect">
              <a:avLst/>
            </a:prstGeom>
            <a:noFill/>
          </p:spPr>
          <p:txBody>
            <a:bodyPr wrap="square" rtlCol="0">
              <a:spAutoFit/>
            </a:bodyPr>
            <a:lstStyle/>
            <a:p>
              <a:r>
                <a:rPr lang="en-US" altLang="zh-CN" b="1" dirty="0">
                  <a:latin typeface="Calibri" panose="020F0502020204030204" pitchFamily="34" charset="0"/>
                  <a:cs typeface="Calibri" panose="020F0502020204030204" pitchFamily="34" charset="0"/>
                </a:rPr>
                <a:t>      </a:t>
              </a:r>
              <a:r>
                <a:rPr lang="en-US" altLang="zh-CN" sz="1600" b="1" dirty="0">
                  <a:latin typeface="Calibri" panose="020F0502020204030204" pitchFamily="34" charset="0"/>
                  <a:cs typeface="Calibri" panose="020F0502020204030204" pitchFamily="34" charset="0"/>
                </a:rPr>
                <a:t>Example: 8-blocks Direct-Mapped cache (W=3)</a:t>
              </a:r>
              <a:endParaRPr lang="en-US" altLang="zh-CN" b="1" dirty="0">
                <a:latin typeface="Calibri" panose="020F0502020204030204" pitchFamily="34" charset="0"/>
                <a:cs typeface="Calibri" panose="020F0502020204030204" pitchFamily="34" charset="0"/>
              </a:endParaRPr>
            </a:p>
          </p:txBody>
        </p:sp>
        <p:graphicFrame>
          <p:nvGraphicFramePr>
            <p:cNvPr id="33" name="对象 9">
              <a:extLst>
                <a:ext uri="{FF2B5EF4-FFF2-40B4-BE49-F238E27FC236}">
                  <a16:creationId xmlns:a16="http://schemas.microsoft.com/office/drawing/2014/main" id="{0F522503-D00F-41C6-AAD6-7ADD1A671907}"/>
                </a:ext>
              </a:extLst>
            </p:cNvPr>
            <p:cNvGraphicFramePr>
              <a:graphicFrameLocks noChangeAspect="1"/>
            </p:cNvGraphicFramePr>
            <p:nvPr>
              <p:extLst>
                <p:ext uri="{D42A27DB-BD31-4B8C-83A1-F6EECF244321}">
                  <p14:modId xmlns:p14="http://schemas.microsoft.com/office/powerpoint/2010/main" val="1527116803"/>
                </p:ext>
              </p:extLst>
            </p:nvPr>
          </p:nvGraphicFramePr>
          <p:xfrm>
            <a:off x="6187737" y="3172840"/>
            <a:ext cx="5862258" cy="1941356"/>
          </p:xfrm>
          <a:graphic>
            <a:graphicData uri="http://schemas.openxmlformats.org/presentationml/2006/ole">
              <mc:AlternateContent xmlns:mc="http://schemas.openxmlformats.org/markup-compatibility/2006">
                <mc:Choice xmlns:v="urn:schemas-microsoft-com:vml" Requires="v">
                  <p:oleObj spid="_x0000_s1027" name="Worksheet" r:id="rId5" imgW="4386489" imgH="1452789" progId="Excel.Sheet.12">
                    <p:embed/>
                  </p:oleObj>
                </mc:Choice>
                <mc:Fallback>
                  <p:oleObj name="Worksheet" r:id="rId5" imgW="4386489" imgH="1452789" progId="Excel.Sheet.12">
                    <p:embed/>
                    <p:pic>
                      <p:nvPicPr>
                        <p:cNvPr id="33" name="对象 9">
                          <a:extLst>
                            <a:ext uri="{FF2B5EF4-FFF2-40B4-BE49-F238E27FC236}">
                              <a16:creationId xmlns:a16="http://schemas.microsoft.com/office/drawing/2014/main" id="{0F522503-D00F-41C6-AAD6-7ADD1A671907}"/>
                            </a:ext>
                          </a:extLst>
                        </p:cNvPr>
                        <p:cNvPicPr/>
                        <p:nvPr/>
                      </p:nvPicPr>
                      <p:blipFill>
                        <a:blip r:embed="rId6"/>
                        <a:stretch>
                          <a:fillRect/>
                        </a:stretch>
                      </p:blipFill>
                      <p:spPr>
                        <a:xfrm>
                          <a:off x="6187737" y="3172840"/>
                          <a:ext cx="5862258" cy="1941356"/>
                        </a:xfrm>
                        <a:prstGeom prst="rect">
                          <a:avLst/>
                        </a:prstGeom>
                      </p:spPr>
                    </p:pic>
                  </p:oleObj>
                </mc:Fallback>
              </mc:AlternateContent>
            </a:graphicData>
          </a:graphic>
        </p:graphicFrame>
        <p:sp>
          <p:nvSpPr>
            <p:cNvPr id="34" name="文本框 10">
              <a:extLst>
                <a:ext uri="{FF2B5EF4-FFF2-40B4-BE49-F238E27FC236}">
                  <a16:creationId xmlns:a16="http://schemas.microsoft.com/office/drawing/2014/main" id="{F789923A-C978-44E3-A356-24EA5C1DAF8F}"/>
                </a:ext>
              </a:extLst>
            </p:cNvPr>
            <p:cNvSpPr txBox="1"/>
            <p:nvPr/>
          </p:nvSpPr>
          <p:spPr>
            <a:xfrm>
              <a:off x="6019798" y="2735878"/>
              <a:ext cx="5980994" cy="426290"/>
            </a:xfrm>
            <a:prstGeom prst="rect">
              <a:avLst/>
            </a:prstGeom>
            <a:noFill/>
          </p:spPr>
          <p:txBody>
            <a:bodyPr wrap="square" rtlCol="0">
              <a:spAutoFit/>
            </a:bodyPr>
            <a:lstStyle/>
            <a:p>
              <a:r>
                <a:rPr lang="en-US" altLang="zh-CN" sz="1600" dirty="0">
                  <a:latin typeface="Calibri" panose="020F0502020204030204" pitchFamily="34" charset="0"/>
                  <a:cs typeface="Calibri" panose="020F0502020204030204" pitchFamily="34" charset="0"/>
                </a:rPr>
                <a:t>        Valid bit         Tag(27 bits)                       Data (32 bits)</a:t>
              </a:r>
              <a:endParaRPr lang="zh-CN" altLang="en-US" sz="1600" dirty="0">
                <a:latin typeface="Calibri" panose="020F0502020204030204" pitchFamily="34" charset="0"/>
                <a:cs typeface="Calibri" panose="020F0502020204030204" pitchFamily="34" charset="0"/>
              </a:endParaRPr>
            </a:p>
          </p:txBody>
        </p:sp>
        <p:sp>
          <p:nvSpPr>
            <p:cNvPr id="35" name="文本框 16">
              <a:extLst>
                <a:ext uri="{FF2B5EF4-FFF2-40B4-BE49-F238E27FC236}">
                  <a16:creationId xmlns:a16="http://schemas.microsoft.com/office/drawing/2014/main" id="{9DE361EA-AE83-4A20-924D-FE56DA5A88FF}"/>
                </a:ext>
              </a:extLst>
            </p:cNvPr>
            <p:cNvSpPr txBox="1"/>
            <p:nvPr/>
          </p:nvSpPr>
          <p:spPr>
            <a:xfrm>
              <a:off x="597325" y="3789803"/>
              <a:ext cx="5193839" cy="813828"/>
            </a:xfrm>
            <a:prstGeom prst="rect">
              <a:avLst/>
            </a:prstGeom>
            <a:noFill/>
          </p:spPr>
          <p:txBody>
            <a:bodyPr wrap="square" rtlCol="0">
              <a:spAutoFit/>
            </a:bodyPr>
            <a:lstStyle/>
            <a:p>
              <a:r>
                <a:rPr lang="en-US" altLang="zh-CN" sz="2000" dirty="0">
                  <a:latin typeface="Calibri" panose="020F0502020204030204" pitchFamily="34" charset="0"/>
                  <a:cs typeface="Calibri" panose="020F0502020204030204" pitchFamily="34" charset="0"/>
                </a:rPr>
                <a:t>32-bit BYTE address</a:t>
              </a:r>
            </a:p>
            <a:p>
              <a:r>
                <a:rPr lang="en-US" altLang="zh-CN" sz="1600" dirty="0">
                  <a:cs typeface="Calibri" panose="020F0502020204030204" pitchFamily="34" charset="0"/>
                </a:rPr>
                <a:t>(suppose each cache line stores one word)</a:t>
              </a:r>
              <a:endParaRPr lang="en-US" altLang="zh-CN" sz="1600" dirty="0">
                <a:latin typeface="Calibri" panose="020F0502020204030204" pitchFamily="34" charset="0"/>
                <a:cs typeface="Calibri" panose="020F0502020204030204" pitchFamily="34" charset="0"/>
              </a:endParaRPr>
            </a:p>
          </p:txBody>
        </p:sp>
        <p:sp>
          <p:nvSpPr>
            <p:cNvPr id="36" name="矩形 17">
              <a:extLst>
                <a:ext uri="{FF2B5EF4-FFF2-40B4-BE49-F238E27FC236}">
                  <a16:creationId xmlns:a16="http://schemas.microsoft.com/office/drawing/2014/main" id="{CF626C69-58C0-4C5C-9A1A-A0BDC4BAC895}"/>
                </a:ext>
              </a:extLst>
            </p:cNvPr>
            <p:cNvSpPr/>
            <p:nvPr/>
          </p:nvSpPr>
          <p:spPr>
            <a:xfrm>
              <a:off x="5457178" y="4906750"/>
              <a:ext cx="302255" cy="275075"/>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37" name="矩形 18">
              <a:extLst>
                <a:ext uri="{FF2B5EF4-FFF2-40B4-BE49-F238E27FC236}">
                  <a16:creationId xmlns:a16="http://schemas.microsoft.com/office/drawing/2014/main" id="{C96C8ABD-46BC-4596-950F-2D698460C152}"/>
                </a:ext>
              </a:extLst>
            </p:cNvPr>
            <p:cNvSpPr/>
            <p:nvPr/>
          </p:nvSpPr>
          <p:spPr>
            <a:xfrm>
              <a:off x="4962525" y="4899943"/>
              <a:ext cx="468415" cy="275075"/>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38" name="文本框 19">
              <a:extLst>
                <a:ext uri="{FF2B5EF4-FFF2-40B4-BE49-F238E27FC236}">
                  <a16:creationId xmlns:a16="http://schemas.microsoft.com/office/drawing/2014/main" id="{97584422-3C09-4E43-86EE-713264637129}"/>
                </a:ext>
              </a:extLst>
            </p:cNvPr>
            <p:cNvSpPr txBox="1"/>
            <p:nvPr/>
          </p:nvSpPr>
          <p:spPr>
            <a:xfrm>
              <a:off x="5383262" y="5226551"/>
              <a:ext cx="784830" cy="584775"/>
            </a:xfrm>
            <a:prstGeom prst="rect">
              <a:avLst/>
            </a:prstGeom>
            <a:noFill/>
          </p:spPr>
          <p:txBody>
            <a:bodyPr wrap="none" rtlCol="0">
              <a:spAutoFit/>
            </a:bodyPr>
            <a:lstStyle/>
            <a:p>
              <a:r>
                <a:rPr lang="en-US" altLang="zh-CN" sz="1600" dirty="0">
                  <a:solidFill>
                    <a:srgbClr val="00B0F0"/>
                  </a:solidFill>
                  <a:latin typeface="Calibri" panose="020F0502020204030204" pitchFamily="34" charset="0"/>
                  <a:cs typeface="Calibri" panose="020F0502020204030204" pitchFamily="34" charset="0"/>
                </a:rPr>
                <a:t>Offset  </a:t>
              </a:r>
            </a:p>
            <a:p>
              <a:r>
                <a:rPr lang="en-US" altLang="zh-CN" sz="1600" dirty="0">
                  <a:solidFill>
                    <a:srgbClr val="00B0F0"/>
                  </a:solidFill>
                  <a:latin typeface="Calibri" panose="020F0502020204030204" pitchFamily="34" charset="0"/>
                  <a:cs typeface="Calibri" panose="020F0502020204030204" pitchFamily="34" charset="0"/>
                </a:rPr>
                <a:t>  bits</a:t>
              </a:r>
              <a:endParaRPr lang="zh-CN" altLang="en-US" sz="1600" dirty="0">
                <a:solidFill>
                  <a:srgbClr val="00B0F0"/>
                </a:solidFill>
                <a:latin typeface="Calibri" panose="020F0502020204030204" pitchFamily="34" charset="0"/>
                <a:cs typeface="Calibri" panose="020F0502020204030204" pitchFamily="34" charset="0"/>
              </a:endParaRPr>
            </a:p>
          </p:txBody>
        </p:sp>
        <p:sp>
          <p:nvSpPr>
            <p:cNvPr id="39" name="文本框 20">
              <a:extLst>
                <a:ext uri="{FF2B5EF4-FFF2-40B4-BE49-F238E27FC236}">
                  <a16:creationId xmlns:a16="http://schemas.microsoft.com/office/drawing/2014/main" id="{FE089370-A208-455A-9BEF-D8A4BB2BC458}"/>
                </a:ext>
              </a:extLst>
            </p:cNvPr>
            <p:cNvSpPr txBox="1"/>
            <p:nvPr/>
          </p:nvSpPr>
          <p:spPr>
            <a:xfrm>
              <a:off x="4862429" y="5214743"/>
              <a:ext cx="684931" cy="584775"/>
            </a:xfrm>
            <a:prstGeom prst="rect">
              <a:avLst/>
            </a:prstGeom>
            <a:noFill/>
          </p:spPr>
          <p:txBody>
            <a:bodyPr wrap="none" rtlCol="0">
              <a:spAutoFit/>
            </a:bodyPr>
            <a:lstStyle/>
            <a:p>
              <a:r>
                <a:rPr lang="en-US" altLang="zh-CN" sz="1600" dirty="0">
                  <a:solidFill>
                    <a:srgbClr val="C00000"/>
                  </a:solidFill>
                  <a:latin typeface="Calibri" panose="020F0502020204030204" pitchFamily="34" charset="0"/>
                  <a:cs typeface="Calibri" panose="020F0502020204030204" pitchFamily="34" charset="0"/>
                </a:rPr>
                <a:t>Index </a:t>
              </a:r>
            </a:p>
            <a:p>
              <a:r>
                <a:rPr lang="en-US" altLang="zh-CN" sz="1600" dirty="0">
                  <a:solidFill>
                    <a:srgbClr val="C00000"/>
                  </a:solidFill>
                  <a:latin typeface="Calibri" panose="020F0502020204030204" pitchFamily="34" charset="0"/>
                  <a:cs typeface="Calibri" panose="020F0502020204030204" pitchFamily="34" charset="0"/>
                </a:rPr>
                <a:t>  bits</a:t>
              </a:r>
              <a:endParaRPr lang="zh-CN" altLang="en-US" sz="1600" dirty="0">
                <a:solidFill>
                  <a:srgbClr val="C00000"/>
                </a:solidFill>
                <a:latin typeface="Calibri" panose="020F0502020204030204" pitchFamily="34" charset="0"/>
                <a:cs typeface="Calibri" panose="020F0502020204030204" pitchFamily="34" charset="0"/>
              </a:endParaRPr>
            </a:p>
          </p:txBody>
        </p:sp>
        <p:sp>
          <p:nvSpPr>
            <p:cNvPr id="40" name="矩形 21">
              <a:extLst>
                <a:ext uri="{FF2B5EF4-FFF2-40B4-BE49-F238E27FC236}">
                  <a16:creationId xmlns:a16="http://schemas.microsoft.com/office/drawing/2014/main" id="{2ACBF099-B644-4C4C-ADE9-3F2E7C681115}"/>
                </a:ext>
              </a:extLst>
            </p:cNvPr>
            <p:cNvSpPr/>
            <p:nvPr/>
          </p:nvSpPr>
          <p:spPr>
            <a:xfrm>
              <a:off x="6497352" y="3612164"/>
              <a:ext cx="5636677" cy="380527"/>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cxnSp>
          <p:nvCxnSpPr>
            <p:cNvPr id="41" name="连接符: 肘形 25">
              <a:extLst>
                <a:ext uri="{FF2B5EF4-FFF2-40B4-BE49-F238E27FC236}">
                  <a16:creationId xmlns:a16="http://schemas.microsoft.com/office/drawing/2014/main" id="{2A68B436-7E55-427B-8594-A98482795933}"/>
                </a:ext>
              </a:extLst>
            </p:cNvPr>
            <p:cNvCxnSpPr>
              <a:cxnSpLocks/>
              <a:stCxn id="37" idx="0"/>
            </p:cNvCxnSpPr>
            <p:nvPr/>
          </p:nvCxnSpPr>
          <p:spPr>
            <a:xfrm rot="5400000" flipH="1" flipV="1">
              <a:off x="5267272" y="3726071"/>
              <a:ext cx="1103334" cy="1244411"/>
            </a:xfrm>
            <a:prstGeom prst="bentConnector2">
              <a:avLst/>
            </a:prstGeom>
            <a:ln w="25400">
              <a:solidFill>
                <a:srgbClr val="C00000"/>
              </a:solidFill>
              <a:headEnd type="none"/>
              <a:tailEnd type="arrow" w="lg" len="lg"/>
            </a:ln>
          </p:spPr>
          <p:style>
            <a:lnRef idx="1">
              <a:schemeClr val="accent1"/>
            </a:lnRef>
            <a:fillRef idx="0">
              <a:schemeClr val="accent1"/>
            </a:fillRef>
            <a:effectRef idx="0">
              <a:schemeClr val="accent1"/>
            </a:effectRef>
            <a:fontRef idx="minor">
              <a:schemeClr val="tx1"/>
            </a:fontRef>
          </p:style>
        </p:cxnSp>
        <p:sp>
          <p:nvSpPr>
            <p:cNvPr id="42" name="矩形 26">
              <a:extLst>
                <a:ext uri="{FF2B5EF4-FFF2-40B4-BE49-F238E27FC236}">
                  <a16:creationId xmlns:a16="http://schemas.microsoft.com/office/drawing/2014/main" id="{27034193-7CD0-4D4D-99EB-8D74552CDDD0}"/>
                </a:ext>
              </a:extLst>
            </p:cNvPr>
            <p:cNvSpPr/>
            <p:nvPr/>
          </p:nvSpPr>
          <p:spPr>
            <a:xfrm>
              <a:off x="461347" y="4899942"/>
              <a:ext cx="4484091" cy="275075"/>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43" name="文本框 27">
              <a:extLst>
                <a:ext uri="{FF2B5EF4-FFF2-40B4-BE49-F238E27FC236}">
                  <a16:creationId xmlns:a16="http://schemas.microsoft.com/office/drawing/2014/main" id="{47C321AA-0DF7-46E0-96A0-2E5CEF8CF4B2}"/>
                </a:ext>
              </a:extLst>
            </p:cNvPr>
            <p:cNvSpPr txBox="1"/>
            <p:nvPr/>
          </p:nvSpPr>
          <p:spPr>
            <a:xfrm>
              <a:off x="2336755" y="5315888"/>
              <a:ext cx="1094249" cy="338554"/>
            </a:xfrm>
            <a:prstGeom prst="rect">
              <a:avLst/>
            </a:prstGeom>
            <a:noFill/>
          </p:spPr>
          <p:txBody>
            <a:bodyPr wrap="square" rtlCol="0">
              <a:spAutoFit/>
            </a:bodyPr>
            <a:lstStyle/>
            <a:p>
              <a:r>
                <a:rPr lang="en-US" altLang="zh-CN" sz="1600" dirty="0">
                  <a:solidFill>
                    <a:srgbClr val="00B050"/>
                  </a:solidFill>
                  <a:latin typeface="Calibri" panose="020F0502020204030204" pitchFamily="34" charset="0"/>
                  <a:cs typeface="Calibri" panose="020F0502020204030204" pitchFamily="34" charset="0"/>
                </a:rPr>
                <a:t>Tag bits</a:t>
              </a:r>
              <a:endParaRPr lang="zh-CN" altLang="en-US" sz="1600" dirty="0">
                <a:solidFill>
                  <a:srgbClr val="00B050"/>
                </a:solidFill>
                <a:latin typeface="Calibri" panose="020F0502020204030204" pitchFamily="34" charset="0"/>
                <a:cs typeface="Calibri" panose="020F0502020204030204" pitchFamily="34" charset="0"/>
              </a:endParaRPr>
            </a:p>
          </p:txBody>
        </p:sp>
        <p:sp>
          <p:nvSpPr>
            <p:cNvPr id="44" name="椭圆 28">
              <a:extLst>
                <a:ext uri="{FF2B5EF4-FFF2-40B4-BE49-F238E27FC236}">
                  <a16:creationId xmlns:a16="http://schemas.microsoft.com/office/drawing/2014/main" id="{ECF27EED-2662-4EB7-9961-B3C5395180B0}"/>
                </a:ext>
              </a:extLst>
            </p:cNvPr>
            <p:cNvSpPr/>
            <p:nvPr/>
          </p:nvSpPr>
          <p:spPr>
            <a:xfrm>
              <a:off x="7994173" y="5723128"/>
              <a:ext cx="718466" cy="73033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45" name="文本框 29">
              <a:extLst>
                <a:ext uri="{FF2B5EF4-FFF2-40B4-BE49-F238E27FC236}">
                  <a16:creationId xmlns:a16="http://schemas.microsoft.com/office/drawing/2014/main" id="{1EECEE79-6107-4ABF-A786-620DB467FCD3}"/>
                </a:ext>
              </a:extLst>
            </p:cNvPr>
            <p:cNvSpPr txBox="1"/>
            <p:nvPr/>
          </p:nvSpPr>
          <p:spPr>
            <a:xfrm>
              <a:off x="8103764" y="5888242"/>
              <a:ext cx="573629" cy="400110"/>
            </a:xfrm>
            <a:prstGeom prst="rect">
              <a:avLst/>
            </a:prstGeom>
            <a:noFill/>
          </p:spPr>
          <p:txBody>
            <a:bodyPr wrap="square" rtlCol="0">
              <a:spAutoFit/>
            </a:bodyPr>
            <a:lstStyle/>
            <a:p>
              <a:r>
                <a:rPr lang="en-US" altLang="zh-CN" sz="2000" b="1" dirty="0">
                  <a:latin typeface="Calibri" panose="020F0502020204030204" pitchFamily="34" charset="0"/>
                  <a:cs typeface="Calibri" panose="020F0502020204030204" pitchFamily="34" charset="0"/>
                </a:rPr>
                <a:t>=?</a:t>
              </a:r>
              <a:endParaRPr lang="zh-CN" altLang="en-US" sz="2000" b="1" dirty="0">
                <a:latin typeface="Calibri" panose="020F0502020204030204" pitchFamily="34" charset="0"/>
                <a:cs typeface="Calibri" panose="020F0502020204030204" pitchFamily="34" charset="0"/>
              </a:endParaRPr>
            </a:p>
          </p:txBody>
        </p:sp>
        <p:cxnSp>
          <p:nvCxnSpPr>
            <p:cNvPr id="46" name="连接符: 肘形 31">
              <a:extLst>
                <a:ext uri="{FF2B5EF4-FFF2-40B4-BE49-F238E27FC236}">
                  <a16:creationId xmlns:a16="http://schemas.microsoft.com/office/drawing/2014/main" id="{44BE76F2-2996-49D7-A2F3-91122BA12C8C}"/>
                </a:ext>
              </a:extLst>
            </p:cNvPr>
            <p:cNvCxnSpPr>
              <a:cxnSpLocks/>
            </p:cNvCxnSpPr>
            <p:nvPr/>
          </p:nvCxnSpPr>
          <p:spPr>
            <a:xfrm>
              <a:off x="3319201" y="5181826"/>
              <a:ext cx="4679473" cy="906471"/>
            </a:xfrm>
            <a:prstGeom prst="bentConnector3">
              <a:avLst>
                <a:gd name="adj1" fmla="val 255"/>
              </a:avLst>
            </a:prstGeom>
            <a:ln w="25400">
              <a:solidFill>
                <a:srgbClr val="00B050"/>
              </a:solidFill>
              <a:tailEnd type="arrow" w="lg" len="lg"/>
            </a:ln>
          </p:spPr>
          <p:style>
            <a:lnRef idx="1">
              <a:schemeClr val="accent1"/>
            </a:lnRef>
            <a:fillRef idx="0">
              <a:schemeClr val="accent1"/>
            </a:fillRef>
            <a:effectRef idx="0">
              <a:schemeClr val="accent1"/>
            </a:effectRef>
            <a:fontRef idx="minor">
              <a:schemeClr val="tx1"/>
            </a:fontRef>
          </p:style>
        </p:cxnSp>
        <p:sp>
          <p:nvSpPr>
            <p:cNvPr id="47" name="流程图: 延期 34">
              <a:extLst>
                <a:ext uri="{FF2B5EF4-FFF2-40B4-BE49-F238E27FC236}">
                  <a16:creationId xmlns:a16="http://schemas.microsoft.com/office/drawing/2014/main" id="{7FBA70F7-2C4E-4642-9E62-708A73DC13D7}"/>
                </a:ext>
              </a:extLst>
            </p:cNvPr>
            <p:cNvSpPr/>
            <p:nvPr/>
          </p:nvSpPr>
          <p:spPr>
            <a:xfrm>
              <a:off x="9215775" y="5320531"/>
              <a:ext cx="836946" cy="695465"/>
            </a:xfrm>
            <a:prstGeom prst="flowChartDelay">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cxnSp>
          <p:nvCxnSpPr>
            <p:cNvPr id="48" name="直接箭头连接符 43">
              <a:extLst>
                <a:ext uri="{FF2B5EF4-FFF2-40B4-BE49-F238E27FC236}">
                  <a16:creationId xmlns:a16="http://schemas.microsoft.com/office/drawing/2014/main" id="{21544B77-CDE8-4E7A-A834-65B2F6FF8B52}"/>
                </a:ext>
              </a:extLst>
            </p:cNvPr>
            <p:cNvCxnSpPr>
              <a:cxnSpLocks/>
              <a:endCxn id="44" idx="0"/>
            </p:cNvCxnSpPr>
            <p:nvPr/>
          </p:nvCxnSpPr>
          <p:spPr>
            <a:xfrm>
              <a:off x="8353406" y="3743325"/>
              <a:ext cx="0" cy="1979803"/>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9" name="直接箭头连接符 60">
              <a:extLst>
                <a:ext uri="{FF2B5EF4-FFF2-40B4-BE49-F238E27FC236}">
                  <a16:creationId xmlns:a16="http://schemas.microsoft.com/office/drawing/2014/main" id="{157CD5FC-160C-471E-ADBB-2E111C526258}"/>
                </a:ext>
              </a:extLst>
            </p:cNvPr>
            <p:cNvCxnSpPr>
              <a:cxnSpLocks/>
              <a:stCxn id="44" idx="7"/>
            </p:cNvCxnSpPr>
            <p:nvPr/>
          </p:nvCxnSpPr>
          <p:spPr>
            <a:xfrm>
              <a:off x="8607422" y="5830084"/>
              <a:ext cx="608353" cy="0"/>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50" name="文本框 62">
              <a:extLst>
                <a:ext uri="{FF2B5EF4-FFF2-40B4-BE49-F238E27FC236}">
                  <a16:creationId xmlns:a16="http://schemas.microsoft.com/office/drawing/2014/main" id="{97C60E25-7C13-4738-921D-F2AC48088EEA}"/>
                </a:ext>
              </a:extLst>
            </p:cNvPr>
            <p:cNvSpPr txBox="1"/>
            <p:nvPr/>
          </p:nvSpPr>
          <p:spPr>
            <a:xfrm>
              <a:off x="10353114" y="5457825"/>
              <a:ext cx="1123950" cy="461665"/>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HIT</a:t>
              </a:r>
              <a:endParaRPr lang="zh-CN" altLang="en-US" dirty="0">
                <a:latin typeface="Calibri" panose="020F0502020204030204" pitchFamily="34" charset="0"/>
                <a:cs typeface="Calibri" panose="020F0502020204030204" pitchFamily="34" charset="0"/>
              </a:endParaRPr>
            </a:p>
          </p:txBody>
        </p:sp>
        <p:cxnSp>
          <p:nvCxnSpPr>
            <p:cNvPr id="51" name="直接箭头连接符 64">
              <a:extLst>
                <a:ext uri="{FF2B5EF4-FFF2-40B4-BE49-F238E27FC236}">
                  <a16:creationId xmlns:a16="http://schemas.microsoft.com/office/drawing/2014/main" id="{182A803A-A7CC-4CCC-B29B-D3FC7A101BDC}"/>
                </a:ext>
              </a:extLst>
            </p:cNvPr>
            <p:cNvCxnSpPr>
              <a:cxnSpLocks/>
              <a:stCxn id="47" idx="3"/>
            </p:cNvCxnSpPr>
            <p:nvPr/>
          </p:nvCxnSpPr>
          <p:spPr>
            <a:xfrm>
              <a:off x="10052721" y="5668264"/>
              <a:ext cx="567654" cy="0"/>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52" name="直接箭头连接符 69">
              <a:extLst>
                <a:ext uri="{FF2B5EF4-FFF2-40B4-BE49-F238E27FC236}">
                  <a16:creationId xmlns:a16="http://schemas.microsoft.com/office/drawing/2014/main" id="{994205E4-E527-433F-8EF2-9EB9C5EAA2B8}"/>
                </a:ext>
              </a:extLst>
            </p:cNvPr>
            <p:cNvCxnSpPr>
              <a:cxnSpLocks/>
            </p:cNvCxnSpPr>
            <p:nvPr/>
          </p:nvCxnSpPr>
          <p:spPr>
            <a:xfrm>
              <a:off x="10915650" y="3802427"/>
              <a:ext cx="0" cy="1655398"/>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53" name="直接连接符 74">
              <a:extLst>
                <a:ext uri="{FF2B5EF4-FFF2-40B4-BE49-F238E27FC236}">
                  <a16:creationId xmlns:a16="http://schemas.microsoft.com/office/drawing/2014/main" id="{E9579525-5824-469A-8E57-1E3439E77A62}"/>
                </a:ext>
              </a:extLst>
            </p:cNvPr>
            <p:cNvCxnSpPr>
              <a:cxnSpLocks/>
            </p:cNvCxnSpPr>
            <p:nvPr/>
          </p:nvCxnSpPr>
          <p:spPr>
            <a:xfrm>
              <a:off x="6821083" y="3802427"/>
              <a:ext cx="0" cy="16553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箭头连接符 77">
              <a:extLst>
                <a:ext uri="{FF2B5EF4-FFF2-40B4-BE49-F238E27FC236}">
                  <a16:creationId xmlns:a16="http://schemas.microsoft.com/office/drawing/2014/main" id="{F357CABA-5D6E-4F14-985E-7976DFB82DBF}"/>
                </a:ext>
              </a:extLst>
            </p:cNvPr>
            <p:cNvCxnSpPr/>
            <p:nvPr/>
          </p:nvCxnSpPr>
          <p:spPr>
            <a:xfrm>
              <a:off x="6821083" y="5457825"/>
              <a:ext cx="239469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9" name="Rectangle 58">
            <a:extLst>
              <a:ext uri="{FF2B5EF4-FFF2-40B4-BE49-F238E27FC236}">
                <a16:creationId xmlns:a16="http://schemas.microsoft.com/office/drawing/2014/main" id="{029A0746-C47D-4B53-8A7E-65C65F8D1496}"/>
              </a:ext>
            </a:extLst>
          </p:cNvPr>
          <p:cNvSpPr/>
          <p:nvPr/>
        </p:nvSpPr>
        <p:spPr>
          <a:xfrm>
            <a:off x="8194362" y="1686304"/>
            <a:ext cx="3662278" cy="1754326"/>
          </a:xfrm>
          <a:prstGeom prst="rect">
            <a:avLst/>
          </a:prstGeom>
        </p:spPr>
        <p:txBody>
          <a:bodyPr wrap="square">
            <a:spAutoFit/>
          </a:bodyPr>
          <a:lstStyle/>
          <a:p>
            <a:r>
              <a:rPr lang="en-US" altLang="zh-CN" i="1" dirty="0">
                <a:solidFill>
                  <a:srgbClr val="FF0000"/>
                </a:solidFill>
                <a:cs typeface="Calibri" panose="020F0502020204030204" pitchFamily="34" charset="0"/>
              </a:rPr>
              <a:t>A cache line is invalid if its value </a:t>
            </a:r>
            <a:r>
              <a:rPr lang="en-US" altLang="zh-CN" i="1">
                <a:solidFill>
                  <a:srgbClr val="FF0000"/>
                </a:solidFill>
                <a:cs typeface="Calibri" panose="020F0502020204030204" pitchFamily="34" charset="0"/>
              </a:rPr>
              <a:t>is inc</a:t>
            </a:r>
            <a:r>
              <a:rPr lang="en-US" i="1">
                <a:solidFill>
                  <a:srgbClr val="FF0000"/>
                </a:solidFill>
                <a:cs typeface="Calibri" panose="020F0502020204030204" pitchFamily="34" charset="0"/>
              </a:rPr>
              <a:t>onsistent </a:t>
            </a:r>
            <a:r>
              <a:rPr lang="en-US" i="1" dirty="0">
                <a:solidFill>
                  <a:srgbClr val="FF0000"/>
                </a:solidFill>
                <a:cs typeface="Calibri" panose="020F0502020204030204" pitchFamily="34" charset="0"/>
              </a:rPr>
              <a:t>with the memory any longer, e.g., because the data is modified by other elements (DMA, other cores…)</a:t>
            </a:r>
          </a:p>
          <a:p>
            <a:endParaRPr lang="fr-FR" i="1" dirty="0">
              <a:solidFill>
                <a:srgbClr val="FF0000"/>
              </a:solidFill>
            </a:endParaRPr>
          </a:p>
        </p:txBody>
      </p:sp>
    </p:spTree>
    <p:extLst>
      <p:ext uri="{BB962C8B-B14F-4D97-AF65-F5344CB8AC3E}">
        <p14:creationId xmlns:p14="http://schemas.microsoft.com/office/powerpoint/2010/main" val="205606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1AF51-C3D4-4B33-BFF7-9F1B923F835B}"/>
              </a:ext>
            </a:extLst>
          </p:cNvPr>
          <p:cNvSpPr>
            <a:spLocks noGrp="1"/>
          </p:cNvSpPr>
          <p:nvPr>
            <p:ph type="title"/>
          </p:nvPr>
        </p:nvSpPr>
        <p:spPr/>
        <p:txBody>
          <a:bodyPr/>
          <a:lstStyle/>
          <a:p>
            <a:r>
              <a:rPr lang="en-US" altLang="zh-CN" dirty="0">
                <a:latin typeface="Calibri" panose="020F0502020204030204" pitchFamily="34" charset="0"/>
                <a:ea typeface="MS UI Gothic" panose="020B0600070205080204" pitchFamily="34" charset="-128"/>
                <a:cs typeface="Calibri" panose="020F0502020204030204" pitchFamily="34" charset="0"/>
              </a:rPr>
              <a:t>Direct-Mapped Caches</a:t>
            </a:r>
            <a:endParaRPr lang="fr-FR" dirty="0"/>
          </a:p>
        </p:txBody>
      </p:sp>
      <p:sp>
        <p:nvSpPr>
          <p:cNvPr id="4" name="Slide Number Placeholder 3">
            <a:extLst>
              <a:ext uri="{FF2B5EF4-FFF2-40B4-BE49-F238E27FC236}">
                <a16:creationId xmlns:a16="http://schemas.microsoft.com/office/drawing/2014/main" id="{E7255F83-ED1D-486E-88B8-8288B5E69CD8}"/>
              </a:ext>
            </a:extLst>
          </p:cNvPr>
          <p:cNvSpPr>
            <a:spLocks noGrp="1"/>
          </p:cNvSpPr>
          <p:nvPr>
            <p:ph type="sldNum" sz="quarter" idx="12"/>
          </p:nvPr>
        </p:nvSpPr>
        <p:spPr/>
        <p:txBody>
          <a:bodyPr/>
          <a:lstStyle/>
          <a:p>
            <a:fld id="{C22DC6D3-9347-42BE-948A-F7EB414DF657}" type="slidenum">
              <a:rPr lang="en-US" altLang="en-US" smtClean="0"/>
              <a:t>11</a:t>
            </a:fld>
            <a:endParaRPr lang="en-US" altLang="en-US" dirty="0"/>
          </a:p>
        </p:txBody>
      </p:sp>
      <p:sp>
        <p:nvSpPr>
          <p:cNvPr id="5" name="文本框 4">
            <a:extLst>
              <a:ext uri="{FF2B5EF4-FFF2-40B4-BE49-F238E27FC236}">
                <a16:creationId xmlns:a16="http://schemas.microsoft.com/office/drawing/2014/main" id="{08B926CB-6457-4BAB-A9C8-E292D5EEE203}"/>
              </a:ext>
            </a:extLst>
          </p:cNvPr>
          <p:cNvSpPr txBox="1"/>
          <p:nvPr/>
        </p:nvSpPr>
        <p:spPr>
          <a:xfrm>
            <a:off x="-518937" y="1268760"/>
            <a:ext cx="11892584" cy="46166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	64-line direct-mapped cache </a:t>
            </a:r>
            <a:r>
              <a:rPr lang="zh-CN" altLang="en-US" sz="2400"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64	indexes </a:t>
            </a:r>
            <a:r>
              <a:rPr lang="zh-CN" altLang="en-US" sz="2400" dirty="0">
                <a:latin typeface="Calibri" panose="020F0502020204030204" pitchFamily="34" charset="0"/>
                <a:cs typeface="Calibri" panose="020F0502020204030204" pitchFamily="34" charset="0"/>
              </a:rPr>
              <a:t>→ </a:t>
            </a:r>
            <a:r>
              <a:rPr lang="en-US" altLang="zh-CN" sz="2400" dirty="0">
                <a:solidFill>
                  <a:srgbClr val="FF0000"/>
                </a:solidFill>
                <a:latin typeface="Calibri" panose="020F0502020204030204" pitchFamily="34" charset="0"/>
                <a:cs typeface="Calibri" panose="020F0502020204030204" pitchFamily="34" charset="0"/>
              </a:rPr>
              <a:t>6 index bits</a:t>
            </a:r>
          </a:p>
        </p:txBody>
      </p:sp>
      <p:sp>
        <p:nvSpPr>
          <p:cNvPr id="6" name="文本框 30">
            <a:extLst>
              <a:ext uri="{FF2B5EF4-FFF2-40B4-BE49-F238E27FC236}">
                <a16:creationId xmlns:a16="http://schemas.microsoft.com/office/drawing/2014/main" id="{4CCCD9C0-64D8-413E-8465-2741F09BA71D}"/>
              </a:ext>
            </a:extLst>
          </p:cNvPr>
          <p:cNvSpPr txBox="1"/>
          <p:nvPr/>
        </p:nvSpPr>
        <p:spPr>
          <a:xfrm>
            <a:off x="323840" y="1979623"/>
            <a:ext cx="11892584" cy="46166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Read Mem[0x0000400C]</a:t>
            </a:r>
            <a:endParaRPr lang="en-US" altLang="zh-CN" sz="2400" dirty="0">
              <a:solidFill>
                <a:srgbClr val="FF0000"/>
              </a:solidFill>
              <a:latin typeface="Calibri" panose="020F0502020204030204" pitchFamily="34" charset="0"/>
              <a:cs typeface="Calibri" panose="020F0502020204030204" pitchFamily="34" charset="0"/>
            </a:endParaRPr>
          </a:p>
        </p:txBody>
      </p:sp>
      <p:sp>
        <p:nvSpPr>
          <p:cNvPr id="7" name="文本框 32">
            <a:extLst>
              <a:ext uri="{FF2B5EF4-FFF2-40B4-BE49-F238E27FC236}">
                <a16:creationId xmlns:a16="http://schemas.microsoft.com/office/drawing/2014/main" id="{EED50684-80EB-4040-B936-BC783508BFBB}"/>
              </a:ext>
            </a:extLst>
          </p:cNvPr>
          <p:cNvSpPr txBox="1"/>
          <p:nvPr/>
        </p:nvSpPr>
        <p:spPr>
          <a:xfrm>
            <a:off x="299416" y="2361614"/>
            <a:ext cx="11892584" cy="338554"/>
          </a:xfrm>
          <a:prstGeom prst="rect">
            <a:avLst/>
          </a:prstGeom>
          <a:noFill/>
        </p:spPr>
        <p:txBody>
          <a:bodyPr wrap="square" rtlCol="0">
            <a:spAutoFit/>
          </a:bodyPr>
          <a:lstStyle/>
          <a:p>
            <a:pPr lvl="1"/>
            <a:r>
              <a:rPr lang="en-US" altLang="zh-CN" sz="1600" dirty="0">
                <a:solidFill>
                  <a:srgbClr val="0070C0"/>
                </a:solidFill>
                <a:latin typeface="Calibri" panose="020F0502020204030204" pitchFamily="34" charset="0"/>
                <a:cs typeface="Calibri" panose="020F0502020204030204" pitchFamily="34" charset="0"/>
              </a:rPr>
              <a:t>0000 0000 0000 0000 0100 0000 0000 1100</a:t>
            </a:r>
          </a:p>
        </p:txBody>
      </p:sp>
      <p:sp>
        <p:nvSpPr>
          <p:cNvPr id="8" name="文本框 33">
            <a:extLst>
              <a:ext uri="{FF2B5EF4-FFF2-40B4-BE49-F238E27FC236}">
                <a16:creationId xmlns:a16="http://schemas.microsoft.com/office/drawing/2014/main" id="{1BD6AB4E-3DC6-4C92-A34D-25EF0FA1DF83}"/>
              </a:ext>
            </a:extLst>
          </p:cNvPr>
          <p:cNvSpPr txBox="1"/>
          <p:nvPr/>
        </p:nvSpPr>
        <p:spPr>
          <a:xfrm>
            <a:off x="257629" y="3099810"/>
            <a:ext cx="4031342" cy="1200329"/>
          </a:xfrm>
          <a:prstGeom prst="rect">
            <a:avLst/>
          </a:prstGeom>
          <a:noFill/>
        </p:spPr>
        <p:txBody>
          <a:bodyPr wrap="square" rtlCol="0">
            <a:spAutoFit/>
          </a:bodyPr>
          <a:lstStyle/>
          <a:p>
            <a:pPr lvl="1"/>
            <a:r>
              <a:rPr lang="en-US" altLang="zh-CN" sz="2400" dirty="0">
                <a:solidFill>
                  <a:srgbClr val="0070C0"/>
                </a:solidFill>
                <a:latin typeface="Calibri" panose="020F0502020204030204" pitchFamily="34" charset="0"/>
                <a:cs typeface="Calibri" panose="020F0502020204030204" pitchFamily="34" charset="0"/>
              </a:rPr>
              <a:t>TAG:    0x000040</a:t>
            </a:r>
          </a:p>
          <a:p>
            <a:pPr lvl="1"/>
            <a:r>
              <a:rPr lang="en-US" altLang="zh-CN" sz="2400" dirty="0">
                <a:solidFill>
                  <a:srgbClr val="0070C0"/>
                </a:solidFill>
                <a:latin typeface="Calibri" panose="020F0502020204030204" pitchFamily="34" charset="0"/>
                <a:cs typeface="Calibri" panose="020F0502020204030204" pitchFamily="34" charset="0"/>
              </a:rPr>
              <a:t>INDEX:     0x3</a:t>
            </a:r>
          </a:p>
          <a:p>
            <a:pPr lvl="1"/>
            <a:r>
              <a:rPr lang="en-US" altLang="zh-CN" sz="2400" dirty="0">
                <a:solidFill>
                  <a:srgbClr val="0070C0"/>
                </a:solidFill>
                <a:latin typeface="Calibri" panose="020F0502020204030204" pitchFamily="34" charset="0"/>
                <a:cs typeface="Calibri" panose="020F0502020204030204" pitchFamily="34" charset="0"/>
              </a:rPr>
              <a:t>OFFSET:  0x0</a:t>
            </a:r>
          </a:p>
        </p:txBody>
      </p:sp>
      <p:graphicFrame>
        <p:nvGraphicFramePr>
          <p:cNvPr id="9" name="对象 13">
            <a:extLst>
              <a:ext uri="{FF2B5EF4-FFF2-40B4-BE49-F238E27FC236}">
                <a16:creationId xmlns:a16="http://schemas.microsoft.com/office/drawing/2014/main" id="{8EB92CC0-85D5-4108-A7B3-698C0502D2AB}"/>
              </a:ext>
            </a:extLst>
          </p:cNvPr>
          <p:cNvGraphicFramePr>
            <a:graphicFrameLocks noChangeAspect="1"/>
          </p:cNvGraphicFramePr>
          <p:nvPr>
            <p:extLst>
              <p:ext uri="{D42A27DB-BD31-4B8C-83A1-F6EECF244321}">
                <p14:modId xmlns:p14="http://schemas.microsoft.com/office/powerpoint/2010/main" val="445385727"/>
              </p:ext>
            </p:extLst>
          </p:nvPr>
        </p:nvGraphicFramePr>
        <p:xfrm>
          <a:off x="5076471" y="2361614"/>
          <a:ext cx="6548460" cy="2647583"/>
        </p:xfrm>
        <a:graphic>
          <a:graphicData uri="http://schemas.openxmlformats.org/presentationml/2006/ole">
            <mc:AlternateContent xmlns:mc="http://schemas.openxmlformats.org/markup-compatibility/2006">
              <mc:Choice xmlns:v="urn:schemas-microsoft-com:vml" Requires="v">
                <p:oleObj spid="_x0000_s2050" name="Worksheet" r:id="rId3" imgW="3981450" imgH="1609725" progId="Excel.Sheet.12">
                  <p:embed/>
                </p:oleObj>
              </mc:Choice>
              <mc:Fallback>
                <p:oleObj name="Worksheet" r:id="rId3" imgW="3981450" imgH="1609725" progId="Excel.Sheet.12">
                  <p:embed/>
                  <p:pic>
                    <p:nvPicPr>
                      <p:cNvPr id="9" name="对象 13">
                        <a:extLst>
                          <a:ext uri="{FF2B5EF4-FFF2-40B4-BE49-F238E27FC236}">
                            <a16:creationId xmlns:a16="http://schemas.microsoft.com/office/drawing/2014/main" id="{8EB92CC0-85D5-4108-A7B3-698C0502D2AB}"/>
                          </a:ext>
                        </a:extLst>
                      </p:cNvPr>
                      <p:cNvPicPr/>
                      <p:nvPr/>
                    </p:nvPicPr>
                    <p:blipFill>
                      <a:blip r:embed="rId4"/>
                      <a:stretch>
                        <a:fillRect/>
                      </a:stretch>
                    </p:blipFill>
                    <p:spPr>
                      <a:xfrm>
                        <a:off x="5076471" y="2361614"/>
                        <a:ext cx="6548460" cy="2647583"/>
                      </a:xfrm>
                      <a:prstGeom prst="rect">
                        <a:avLst/>
                      </a:prstGeom>
                    </p:spPr>
                  </p:pic>
                </p:oleObj>
              </mc:Fallback>
            </mc:AlternateContent>
          </a:graphicData>
        </a:graphic>
      </p:graphicFrame>
      <p:sp>
        <p:nvSpPr>
          <p:cNvPr id="10" name="矩形 22">
            <a:extLst>
              <a:ext uri="{FF2B5EF4-FFF2-40B4-BE49-F238E27FC236}">
                <a16:creationId xmlns:a16="http://schemas.microsoft.com/office/drawing/2014/main" id="{600975D5-3156-4710-98CF-64A8397B7288}"/>
              </a:ext>
            </a:extLst>
          </p:cNvPr>
          <p:cNvSpPr/>
          <p:nvPr/>
        </p:nvSpPr>
        <p:spPr>
          <a:xfrm>
            <a:off x="5156989" y="3209139"/>
            <a:ext cx="6548460" cy="29533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11" name="左大括号 24">
            <a:extLst>
              <a:ext uri="{FF2B5EF4-FFF2-40B4-BE49-F238E27FC236}">
                <a16:creationId xmlns:a16="http://schemas.microsoft.com/office/drawing/2014/main" id="{1FD33AD5-B85A-49B3-A9AF-925EA6B9D88C}"/>
              </a:ext>
            </a:extLst>
          </p:cNvPr>
          <p:cNvSpPr/>
          <p:nvPr/>
        </p:nvSpPr>
        <p:spPr>
          <a:xfrm rot="16200000">
            <a:off x="2088728" y="1528780"/>
            <a:ext cx="175349" cy="2637596"/>
          </a:xfrm>
          <a:prstGeom prst="leftBrace">
            <a:avLst>
              <a:gd name="adj1" fmla="val 26639"/>
              <a:gd name="adj2" fmla="val 51599"/>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12" name="左大括号 44">
            <a:extLst>
              <a:ext uri="{FF2B5EF4-FFF2-40B4-BE49-F238E27FC236}">
                <a16:creationId xmlns:a16="http://schemas.microsoft.com/office/drawing/2014/main" id="{260DA22C-E23A-42C4-AFB2-7EAD3B5E1243}"/>
              </a:ext>
            </a:extLst>
          </p:cNvPr>
          <p:cNvSpPr/>
          <p:nvPr/>
        </p:nvSpPr>
        <p:spPr>
          <a:xfrm rot="16200000">
            <a:off x="3814349" y="2514520"/>
            <a:ext cx="187791" cy="665050"/>
          </a:xfrm>
          <a:prstGeom prst="leftBrace">
            <a:avLst>
              <a:gd name="adj1" fmla="val 26639"/>
              <a:gd name="adj2" fmla="val 5064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13" name="左大括号 45">
            <a:extLst>
              <a:ext uri="{FF2B5EF4-FFF2-40B4-BE49-F238E27FC236}">
                <a16:creationId xmlns:a16="http://schemas.microsoft.com/office/drawing/2014/main" id="{1A4DC244-34A4-4EDE-94FF-0419B60C01E1}"/>
              </a:ext>
            </a:extLst>
          </p:cNvPr>
          <p:cNvSpPr/>
          <p:nvPr/>
        </p:nvSpPr>
        <p:spPr>
          <a:xfrm rot="16200000">
            <a:off x="4313276" y="2735600"/>
            <a:ext cx="174244" cy="222853"/>
          </a:xfrm>
          <a:prstGeom prst="leftBrace">
            <a:avLst>
              <a:gd name="adj1" fmla="val 26639"/>
              <a:gd name="adj2" fmla="val 5064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cxnSp>
        <p:nvCxnSpPr>
          <p:cNvPr id="14" name="直接箭头连接符 36">
            <a:extLst>
              <a:ext uri="{FF2B5EF4-FFF2-40B4-BE49-F238E27FC236}">
                <a16:creationId xmlns:a16="http://schemas.microsoft.com/office/drawing/2014/main" id="{605BA3C4-CF66-4E40-A365-5C461E249F14}"/>
              </a:ext>
            </a:extLst>
          </p:cNvPr>
          <p:cNvCxnSpPr>
            <a:cxnSpLocks/>
          </p:cNvCxnSpPr>
          <p:nvPr/>
        </p:nvCxnSpPr>
        <p:spPr>
          <a:xfrm>
            <a:off x="1588250" y="2948504"/>
            <a:ext cx="331422" cy="273886"/>
          </a:xfrm>
          <a:prstGeom prst="straightConnector1">
            <a:avLst/>
          </a:prstGeom>
          <a:ln w="25400">
            <a:solidFill>
              <a:srgbClr val="FF00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5" name="连接符: 曲线 49">
            <a:extLst>
              <a:ext uri="{FF2B5EF4-FFF2-40B4-BE49-F238E27FC236}">
                <a16:creationId xmlns:a16="http://schemas.microsoft.com/office/drawing/2014/main" id="{D72A727A-3B3D-4F89-90F4-2E1B6ADB37B5}"/>
              </a:ext>
            </a:extLst>
          </p:cNvPr>
          <p:cNvCxnSpPr>
            <a:cxnSpLocks/>
            <a:stCxn id="13" idx="1"/>
          </p:cNvCxnSpPr>
          <p:nvPr/>
        </p:nvCxnSpPr>
        <p:spPr>
          <a:xfrm rot="5400000">
            <a:off x="2799624" y="2480162"/>
            <a:ext cx="1148214" cy="2056188"/>
          </a:xfrm>
          <a:prstGeom prst="curvedConnector2">
            <a:avLst/>
          </a:prstGeom>
          <a:ln w="25400">
            <a:solidFill>
              <a:srgbClr val="FF00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6" name="直接箭头连接符 78">
            <a:extLst>
              <a:ext uri="{FF2B5EF4-FFF2-40B4-BE49-F238E27FC236}">
                <a16:creationId xmlns:a16="http://schemas.microsoft.com/office/drawing/2014/main" id="{D4F20DC0-59BA-479B-BCF8-292A53C0E11C}"/>
              </a:ext>
            </a:extLst>
          </p:cNvPr>
          <p:cNvCxnSpPr>
            <a:cxnSpLocks/>
            <a:stCxn id="12" idx="1"/>
          </p:cNvCxnSpPr>
          <p:nvPr/>
        </p:nvCxnSpPr>
        <p:spPr>
          <a:xfrm flipH="1">
            <a:off x="2459005" y="2940941"/>
            <a:ext cx="1453496" cy="644026"/>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17" name="文本框 81">
            <a:extLst>
              <a:ext uri="{FF2B5EF4-FFF2-40B4-BE49-F238E27FC236}">
                <a16:creationId xmlns:a16="http://schemas.microsoft.com/office/drawing/2014/main" id="{740FB2BA-5E4F-4625-A0C7-E4370A6301EC}"/>
              </a:ext>
            </a:extLst>
          </p:cNvPr>
          <p:cNvSpPr txBox="1"/>
          <p:nvPr/>
        </p:nvSpPr>
        <p:spPr>
          <a:xfrm>
            <a:off x="241445" y="4191471"/>
            <a:ext cx="11892584" cy="830997"/>
          </a:xfrm>
          <a:prstGeom prst="rect">
            <a:avLst/>
          </a:prstGeom>
          <a:noFill/>
        </p:spPr>
        <p:txBody>
          <a:bodyPr wrap="square" rtlCol="0">
            <a:spAutoFit/>
          </a:bodyPr>
          <a:lstStyle/>
          <a:p>
            <a:pPr lvl="1"/>
            <a:r>
              <a:rPr lang="en-US" altLang="zh-CN" sz="2400" dirty="0">
                <a:solidFill>
                  <a:srgbClr val="0070C0"/>
                </a:solidFill>
                <a:latin typeface="Calibri" panose="020F0502020204030204" pitchFamily="34" charset="0"/>
                <a:cs typeface="Calibri" panose="020F0502020204030204" pitchFamily="34" charset="0"/>
              </a:rPr>
              <a:t>Hit! </a:t>
            </a:r>
          </a:p>
          <a:p>
            <a:pPr lvl="1"/>
            <a:r>
              <a:rPr lang="en-US" altLang="zh-CN" sz="2400" dirty="0">
                <a:solidFill>
                  <a:srgbClr val="0070C0"/>
                </a:solidFill>
                <a:latin typeface="Calibri" panose="020F0502020204030204" pitchFamily="34" charset="0"/>
                <a:cs typeface="Calibri" panose="020F0502020204030204" pitchFamily="34" charset="0"/>
              </a:rPr>
              <a:t>Read from cache: 0x42424242</a:t>
            </a:r>
          </a:p>
        </p:txBody>
      </p:sp>
      <p:sp>
        <p:nvSpPr>
          <p:cNvPr id="18" name="文本框 82">
            <a:extLst>
              <a:ext uri="{FF2B5EF4-FFF2-40B4-BE49-F238E27FC236}">
                <a16:creationId xmlns:a16="http://schemas.microsoft.com/office/drawing/2014/main" id="{47C82F35-E01F-41B9-AEEA-F7D06B9E7EB7}"/>
              </a:ext>
            </a:extLst>
          </p:cNvPr>
          <p:cNvSpPr txBox="1"/>
          <p:nvPr/>
        </p:nvSpPr>
        <p:spPr>
          <a:xfrm>
            <a:off x="5469361" y="1930678"/>
            <a:ext cx="6611822" cy="400110"/>
          </a:xfrm>
          <a:prstGeom prst="rect">
            <a:avLst/>
          </a:prstGeom>
          <a:noFill/>
        </p:spPr>
        <p:txBody>
          <a:bodyPr wrap="square" rtlCol="0">
            <a:spAutoFit/>
          </a:bodyPr>
          <a:lstStyle/>
          <a:p>
            <a:r>
              <a:rPr lang="en-US" altLang="zh-CN" sz="2000" dirty="0">
                <a:latin typeface="Calibri" panose="020F0502020204030204" pitchFamily="34" charset="0"/>
                <a:cs typeface="Calibri" panose="020F0502020204030204" pitchFamily="34" charset="0"/>
              </a:rPr>
              <a:t>Valid bit	           Tag(24 bits)                        Data (32 bits)</a:t>
            </a:r>
            <a:endParaRPr lang="zh-CN"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465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animBg="1"/>
      <p:bldP spid="11" grpId="0" animBg="1"/>
      <p:bldP spid="12" grpId="0" animBg="1"/>
      <p:bldP spid="13" grpId="0" animBg="1"/>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1AF51-C3D4-4B33-BFF7-9F1B923F835B}"/>
              </a:ext>
            </a:extLst>
          </p:cNvPr>
          <p:cNvSpPr>
            <a:spLocks noGrp="1"/>
          </p:cNvSpPr>
          <p:nvPr>
            <p:ph type="title"/>
          </p:nvPr>
        </p:nvSpPr>
        <p:spPr/>
        <p:txBody>
          <a:bodyPr/>
          <a:lstStyle/>
          <a:p>
            <a:r>
              <a:rPr lang="en-US" altLang="zh-CN" dirty="0">
                <a:latin typeface="Calibri" panose="020F0502020204030204" pitchFamily="34" charset="0"/>
                <a:ea typeface="MS UI Gothic" panose="020B0600070205080204" pitchFamily="34" charset="-128"/>
                <a:cs typeface="Calibri" panose="020F0502020204030204" pitchFamily="34" charset="0"/>
              </a:rPr>
              <a:t>Direct-Mapped Caches</a:t>
            </a:r>
            <a:endParaRPr lang="fr-FR" dirty="0"/>
          </a:p>
        </p:txBody>
      </p:sp>
      <p:sp>
        <p:nvSpPr>
          <p:cNvPr id="4" name="Slide Number Placeholder 3">
            <a:extLst>
              <a:ext uri="{FF2B5EF4-FFF2-40B4-BE49-F238E27FC236}">
                <a16:creationId xmlns:a16="http://schemas.microsoft.com/office/drawing/2014/main" id="{E7255F83-ED1D-486E-88B8-8288B5E69CD8}"/>
              </a:ext>
            </a:extLst>
          </p:cNvPr>
          <p:cNvSpPr>
            <a:spLocks noGrp="1"/>
          </p:cNvSpPr>
          <p:nvPr>
            <p:ph type="sldNum" sz="quarter" idx="12"/>
          </p:nvPr>
        </p:nvSpPr>
        <p:spPr/>
        <p:txBody>
          <a:bodyPr/>
          <a:lstStyle/>
          <a:p>
            <a:fld id="{C22DC6D3-9347-42BE-948A-F7EB414DF657}" type="slidenum">
              <a:rPr lang="en-US" altLang="en-US" smtClean="0"/>
              <a:t>12</a:t>
            </a:fld>
            <a:endParaRPr lang="en-US" altLang="en-US" dirty="0"/>
          </a:p>
        </p:txBody>
      </p:sp>
      <p:sp>
        <p:nvSpPr>
          <p:cNvPr id="5" name="文本框 4">
            <a:extLst>
              <a:ext uri="{FF2B5EF4-FFF2-40B4-BE49-F238E27FC236}">
                <a16:creationId xmlns:a16="http://schemas.microsoft.com/office/drawing/2014/main" id="{08B926CB-6457-4BAB-A9C8-E292D5EEE203}"/>
              </a:ext>
            </a:extLst>
          </p:cNvPr>
          <p:cNvSpPr txBox="1"/>
          <p:nvPr/>
        </p:nvSpPr>
        <p:spPr>
          <a:xfrm>
            <a:off x="-518937" y="1268760"/>
            <a:ext cx="11892584" cy="46166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	64-line direct-mapped cache </a:t>
            </a:r>
            <a:r>
              <a:rPr lang="zh-CN" altLang="en-US" sz="2400"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64	indexes </a:t>
            </a:r>
            <a:r>
              <a:rPr lang="zh-CN" altLang="en-US" sz="2400" dirty="0">
                <a:latin typeface="Calibri" panose="020F0502020204030204" pitchFamily="34" charset="0"/>
                <a:cs typeface="Calibri" panose="020F0502020204030204" pitchFamily="34" charset="0"/>
              </a:rPr>
              <a:t>→ </a:t>
            </a:r>
            <a:r>
              <a:rPr lang="en-US" altLang="zh-CN" sz="2400" dirty="0">
                <a:solidFill>
                  <a:srgbClr val="FF0000"/>
                </a:solidFill>
                <a:latin typeface="Calibri" panose="020F0502020204030204" pitchFamily="34" charset="0"/>
                <a:cs typeface="Calibri" panose="020F0502020204030204" pitchFamily="34" charset="0"/>
              </a:rPr>
              <a:t>6 index bits</a:t>
            </a:r>
          </a:p>
        </p:txBody>
      </p:sp>
      <p:sp>
        <p:nvSpPr>
          <p:cNvPr id="6" name="文本框 30">
            <a:extLst>
              <a:ext uri="{FF2B5EF4-FFF2-40B4-BE49-F238E27FC236}">
                <a16:creationId xmlns:a16="http://schemas.microsoft.com/office/drawing/2014/main" id="{4CCCD9C0-64D8-413E-8465-2741F09BA71D}"/>
              </a:ext>
            </a:extLst>
          </p:cNvPr>
          <p:cNvSpPr txBox="1"/>
          <p:nvPr/>
        </p:nvSpPr>
        <p:spPr>
          <a:xfrm>
            <a:off x="323840" y="1979623"/>
            <a:ext cx="11892584" cy="46166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Read Mem[0x00004004]</a:t>
            </a:r>
            <a:endParaRPr lang="en-US" altLang="zh-CN" sz="2400" dirty="0">
              <a:solidFill>
                <a:srgbClr val="FF0000"/>
              </a:solidFill>
              <a:latin typeface="Calibri" panose="020F0502020204030204" pitchFamily="34" charset="0"/>
              <a:cs typeface="Calibri" panose="020F0502020204030204" pitchFamily="34" charset="0"/>
            </a:endParaRPr>
          </a:p>
        </p:txBody>
      </p:sp>
      <p:sp>
        <p:nvSpPr>
          <p:cNvPr id="7" name="文本框 32">
            <a:extLst>
              <a:ext uri="{FF2B5EF4-FFF2-40B4-BE49-F238E27FC236}">
                <a16:creationId xmlns:a16="http://schemas.microsoft.com/office/drawing/2014/main" id="{EED50684-80EB-4040-B936-BC783508BFBB}"/>
              </a:ext>
            </a:extLst>
          </p:cNvPr>
          <p:cNvSpPr txBox="1"/>
          <p:nvPr/>
        </p:nvSpPr>
        <p:spPr>
          <a:xfrm>
            <a:off x="299416" y="2361614"/>
            <a:ext cx="11892584" cy="338554"/>
          </a:xfrm>
          <a:prstGeom prst="rect">
            <a:avLst/>
          </a:prstGeom>
          <a:noFill/>
        </p:spPr>
        <p:txBody>
          <a:bodyPr wrap="square" rtlCol="0">
            <a:spAutoFit/>
          </a:bodyPr>
          <a:lstStyle/>
          <a:p>
            <a:pPr lvl="1"/>
            <a:r>
              <a:rPr lang="en-US" altLang="zh-CN" sz="1600" dirty="0">
                <a:solidFill>
                  <a:srgbClr val="0070C0"/>
                </a:solidFill>
                <a:latin typeface="Calibri" panose="020F0502020204030204" pitchFamily="34" charset="0"/>
                <a:cs typeface="Calibri" panose="020F0502020204030204" pitchFamily="34" charset="0"/>
              </a:rPr>
              <a:t>0000 0000 0000 0000 0100 0000 0000 </a:t>
            </a:r>
            <a:r>
              <a:rPr lang="en-US" altLang="zh-CN" sz="1600" dirty="0">
                <a:solidFill>
                  <a:srgbClr val="0070C0"/>
                </a:solidFill>
                <a:cs typeface="Calibri" panose="020F0502020204030204" pitchFamily="34" charset="0"/>
              </a:rPr>
              <a:t>01</a:t>
            </a:r>
            <a:r>
              <a:rPr lang="en-US" altLang="zh-CN" sz="1600" dirty="0">
                <a:solidFill>
                  <a:srgbClr val="0070C0"/>
                </a:solidFill>
                <a:latin typeface="Calibri" panose="020F0502020204030204" pitchFamily="34" charset="0"/>
                <a:cs typeface="Calibri" panose="020F0502020204030204" pitchFamily="34" charset="0"/>
              </a:rPr>
              <a:t>00</a:t>
            </a:r>
          </a:p>
        </p:txBody>
      </p:sp>
      <p:sp>
        <p:nvSpPr>
          <p:cNvPr id="8" name="文本框 33">
            <a:extLst>
              <a:ext uri="{FF2B5EF4-FFF2-40B4-BE49-F238E27FC236}">
                <a16:creationId xmlns:a16="http://schemas.microsoft.com/office/drawing/2014/main" id="{1BD6AB4E-3DC6-4C92-A34D-25EF0FA1DF83}"/>
              </a:ext>
            </a:extLst>
          </p:cNvPr>
          <p:cNvSpPr txBox="1"/>
          <p:nvPr/>
        </p:nvSpPr>
        <p:spPr>
          <a:xfrm>
            <a:off x="257629" y="3099810"/>
            <a:ext cx="4031342" cy="1200329"/>
          </a:xfrm>
          <a:prstGeom prst="rect">
            <a:avLst/>
          </a:prstGeom>
          <a:noFill/>
        </p:spPr>
        <p:txBody>
          <a:bodyPr wrap="square" rtlCol="0">
            <a:spAutoFit/>
          </a:bodyPr>
          <a:lstStyle/>
          <a:p>
            <a:pPr lvl="1"/>
            <a:r>
              <a:rPr lang="en-US" altLang="zh-CN" sz="2400" dirty="0">
                <a:solidFill>
                  <a:srgbClr val="0070C0"/>
                </a:solidFill>
                <a:latin typeface="Calibri" panose="020F0502020204030204" pitchFamily="34" charset="0"/>
                <a:cs typeface="Calibri" panose="020F0502020204030204" pitchFamily="34" charset="0"/>
              </a:rPr>
              <a:t>TAG:    0x000040</a:t>
            </a:r>
          </a:p>
          <a:p>
            <a:pPr lvl="1"/>
            <a:r>
              <a:rPr lang="en-US" altLang="zh-CN" sz="2400" dirty="0">
                <a:solidFill>
                  <a:srgbClr val="0070C0"/>
                </a:solidFill>
                <a:latin typeface="Calibri" panose="020F0502020204030204" pitchFamily="34" charset="0"/>
                <a:cs typeface="Calibri" panose="020F0502020204030204" pitchFamily="34" charset="0"/>
              </a:rPr>
              <a:t>INDEX:     0x1</a:t>
            </a:r>
          </a:p>
          <a:p>
            <a:pPr lvl="1"/>
            <a:r>
              <a:rPr lang="en-US" altLang="zh-CN" sz="2400" dirty="0">
                <a:solidFill>
                  <a:srgbClr val="0070C0"/>
                </a:solidFill>
                <a:latin typeface="Calibri" panose="020F0502020204030204" pitchFamily="34" charset="0"/>
                <a:cs typeface="Calibri" panose="020F0502020204030204" pitchFamily="34" charset="0"/>
              </a:rPr>
              <a:t>OFFSET:  0x0</a:t>
            </a:r>
          </a:p>
        </p:txBody>
      </p:sp>
      <p:graphicFrame>
        <p:nvGraphicFramePr>
          <p:cNvPr id="9" name="对象 13">
            <a:extLst>
              <a:ext uri="{FF2B5EF4-FFF2-40B4-BE49-F238E27FC236}">
                <a16:creationId xmlns:a16="http://schemas.microsoft.com/office/drawing/2014/main" id="{8EB92CC0-85D5-4108-A7B3-698C0502D2AB}"/>
              </a:ext>
            </a:extLst>
          </p:cNvPr>
          <p:cNvGraphicFramePr>
            <a:graphicFrameLocks noChangeAspect="1"/>
          </p:cNvGraphicFramePr>
          <p:nvPr>
            <p:extLst>
              <p:ext uri="{D42A27DB-BD31-4B8C-83A1-F6EECF244321}">
                <p14:modId xmlns:p14="http://schemas.microsoft.com/office/powerpoint/2010/main" val="515072647"/>
              </p:ext>
            </p:extLst>
          </p:nvPr>
        </p:nvGraphicFramePr>
        <p:xfrm>
          <a:off x="5076471" y="2361614"/>
          <a:ext cx="6548460" cy="2647583"/>
        </p:xfrm>
        <a:graphic>
          <a:graphicData uri="http://schemas.openxmlformats.org/presentationml/2006/ole">
            <mc:AlternateContent xmlns:mc="http://schemas.openxmlformats.org/markup-compatibility/2006">
              <mc:Choice xmlns:v="urn:schemas-microsoft-com:vml" Requires="v">
                <p:oleObj spid="_x0000_s3074" name="Worksheet" r:id="rId3" imgW="3981450" imgH="1609725" progId="Excel.Sheet.12">
                  <p:embed/>
                </p:oleObj>
              </mc:Choice>
              <mc:Fallback>
                <p:oleObj name="Worksheet" r:id="rId3" imgW="3981450" imgH="1609725" progId="Excel.Sheet.12">
                  <p:embed/>
                  <p:pic>
                    <p:nvPicPr>
                      <p:cNvPr id="9" name="对象 13">
                        <a:extLst>
                          <a:ext uri="{FF2B5EF4-FFF2-40B4-BE49-F238E27FC236}">
                            <a16:creationId xmlns:a16="http://schemas.microsoft.com/office/drawing/2014/main" id="{8EB92CC0-85D5-4108-A7B3-698C0502D2AB}"/>
                          </a:ext>
                        </a:extLst>
                      </p:cNvPr>
                      <p:cNvPicPr/>
                      <p:nvPr/>
                    </p:nvPicPr>
                    <p:blipFill>
                      <a:blip r:embed="rId4"/>
                      <a:stretch>
                        <a:fillRect/>
                      </a:stretch>
                    </p:blipFill>
                    <p:spPr>
                      <a:xfrm>
                        <a:off x="5076471" y="2361614"/>
                        <a:ext cx="6548460" cy="2647583"/>
                      </a:xfrm>
                      <a:prstGeom prst="rect">
                        <a:avLst/>
                      </a:prstGeom>
                    </p:spPr>
                  </p:pic>
                </p:oleObj>
              </mc:Fallback>
            </mc:AlternateContent>
          </a:graphicData>
        </a:graphic>
      </p:graphicFrame>
      <p:sp>
        <p:nvSpPr>
          <p:cNvPr id="10" name="矩形 22">
            <a:extLst>
              <a:ext uri="{FF2B5EF4-FFF2-40B4-BE49-F238E27FC236}">
                <a16:creationId xmlns:a16="http://schemas.microsoft.com/office/drawing/2014/main" id="{600975D5-3156-4710-98CF-64A8397B7288}"/>
              </a:ext>
            </a:extLst>
          </p:cNvPr>
          <p:cNvSpPr/>
          <p:nvPr/>
        </p:nvSpPr>
        <p:spPr>
          <a:xfrm>
            <a:off x="5156989" y="2636912"/>
            <a:ext cx="6548460" cy="29533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11" name="左大括号 24">
            <a:extLst>
              <a:ext uri="{FF2B5EF4-FFF2-40B4-BE49-F238E27FC236}">
                <a16:creationId xmlns:a16="http://schemas.microsoft.com/office/drawing/2014/main" id="{1FD33AD5-B85A-49B3-A9AF-925EA6B9D88C}"/>
              </a:ext>
            </a:extLst>
          </p:cNvPr>
          <p:cNvSpPr/>
          <p:nvPr/>
        </p:nvSpPr>
        <p:spPr>
          <a:xfrm rot="16200000">
            <a:off x="2088728" y="1528780"/>
            <a:ext cx="175349" cy="2637596"/>
          </a:xfrm>
          <a:prstGeom prst="leftBrace">
            <a:avLst>
              <a:gd name="adj1" fmla="val 26639"/>
              <a:gd name="adj2" fmla="val 51599"/>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12" name="左大括号 44">
            <a:extLst>
              <a:ext uri="{FF2B5EF4-FFF2-40B4-BE49-F238E27FC236}">
                <a16:creationId xmlns:a16="http://schemas.microsoft.com/office/drawing/2014/main" id="{260DA22C-E23A-42C4-AFB2-7EAD3B5E1243}"/>
              </a:ext>
            </a:extLst>
          </p:cNvPr>
          <p:cNvSpPr/>
          <p:nvPr/>
        </p:nvSpPr>
        <p:spPr>
          <a:xfrm rot="16200000">
            <a:off x="3814349" y="2514520"/>
            <a:ext cx="187791" cy="665050"/>
          </a:xfrm>
          <a:prstGeom prst="leftBrace">
            <a:avLst>
              <a:gd name="adj1" fmla="val 26639"/>
              <a:gd name="adj2" fmla="val 5064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13" name="左大括号 45">
            <a:extLst>
              <a:ext uri="{FF2B5EF4-FFF2-40B4-BE49-F238E27FC236}">
                <a16:creationId xmlns:a16="http://schemas.microsoft.com/office/drawing/2014/main" id="{1A4DC244-34A4-4EDE-94FF-0419B60C01E1}"/>
              </a:ext>
            </a:extLst>
          </p:cNvPr>
          <p:cNvSpPr/>
          <p:nvPr/>
        </p:nvSpPr>
        <p:spPr>
          <a:xfrm rot="16200000">
            <a:off x="4313276" y="2735600"/>
            <a:ext cx="174244" cy="222853"/>
          </a:xfrm>
          <a:prstGeom prst="leftBrace">
            <a:avLst>
              <a:gd name="adj1" fmla="val 26639"/>
              <a:gd name="adj2" fmla="val 5064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cxnSp>
        <p:nvCxnSpPr>
          <p:cNvPr id="14" name="直接箭头连接符 36">
            <a:extLst>
              <a:ext uri="{FF2B5EF4-FFF2-40B4-BE49-F238E27FC236}">
                <a16:creationId xmlns:a16="http://schemas.microsoft.com/office/drawing/2014/main" id="{605BA3C4-CF66-4E40-A365-5C461E249F14}"/>
              </a:ext>
            </a:extLst>
          </p:cNvPr>
          <p:cNvCxnSpPr>
            <a:cxnSpLocks/>
          </p:cNvCxnSpPr>
          <p:nvPr/>
        </p:nvCxnSpPr>
        <p:spPr>
          <a:xfrm>
            <a:off x="1588250" y="2948504"/>
            <a:ext cx="331422" cy="273886"/>
          </a:xfrm>
          <a:prstGeom prst="straightConnector1">
            <a:avLst/>
          </a:prstGeom>
          <a:ln w="25400">
            <a:solidFill>
              <a:srgbClr val="FF00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5" name="连接符: 曲线 49">
            <a:extLst>
              <a:ext uri="{FF2B5EF4-FFF2-40B4-BE49-F238E27FC236}">
                <a16:creationId xmlns:a16="http://schemas.microsoft.com/office/drawing/2014/main" id="{D72A727A-3B3D-4F89-90F4-2E1B6ADB37B5}"/>
              </a:ext>
            </a:extLst>
          </p:cNvPr>
          <p:cNvCxnSpPr>
            <a:cxnSpLocks/>
            <a:stCxn id="13" idx="1"/>
          </p:cNvCxnSpPr>
          <p:nvPr/>
        </p:nvCxnSpPr>
        <p:spPr>
          <a:xfrm rot="5400000">
            <a:off x="2799624" y="2480162"/>
            <a:ext cx="1148214" cy="2056188"/>
          </a:xfrm>
          <a:prstGeom prst="curvedConnector2">
            <a:avLst/>
          </a:prstGeom>
          <a:ln w="25400">
            <a:solidFill>
              <a:srgbClr val="FF00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6" name="直接箭头连接符 78">
            <a:extLst>
              <a:ext uri="{FF2B5EF4-FFF2-40B4-BE49-F238E27FC236}">
                <a16:creationId xmlns:a16="http://schemas.microsoft.com/office/drawing/2014/main" id="{D4F20DC0-59BA-479B-BCF8-292A53C0E11C}"/>
              </a:ext>
            </a:extLst>
          </p:cNvPr>
          <p:cNvCxnSpPr>
            <a:cxnSpLocks/>
            <a:stCxn id="12" idx="1"/>
          </p:cNvCxnSpPr>
          <p:nvPr/>
        </p:nvCxnSpPr>
        <p:spPr>
          <a:xfrm flipH="1">
            <a:off x="2459005" y="2940941"/>
            <a:ext cx="1453496" cy="644026"/>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17" name="文本框 81">
            <a:extLst>
              <a:ext uri="{FF2B5EF4-FFF2-40B4-BE49-F238E27FC236}">
                <a16:creationId xmlns:a16="http://schemas.microsoft.com/office/drawing/2014/main" id="{740FB2BA-5E4F-4625-A0C7-E4370A6301EC}"/>
              </a:ext>
            </a:extLst>
          </p:cNvPr>
          <p:cNvSpPr txBox="1"/>
          <p:nvPr/>
        </p:nvSpPr>
        <p:spPr>
          <a:xfrm>
            <a:off x="241445" y="4191471"/>
            <a:ext cx="11892584" cy="1200329"/>
          </a:xfrm>
          <a:prstGeom prst="rect">
            <a:avLst/>
          </a:prstGeom>
          <a:noFill/>
        </p:spPr>
        <p:txBody>
          <a:bodyPr wrap="square" rtlCol="0">
            <a:spAutoFit/>
          </a:bodyPr>
          <a:lstStyle/>
          <a:p>
            <a:pPr lvl="1"/>
            <a:r>
              <a:rPr lang="en-US" altLang="zh-CN" sz="2400" dirty="0">
                <a:solidFill>
                  <a:srgbClr val="0070C0"/>
                </a:solidFill>
                <a:cs typeface="Calibri" panose="020F0502020204030204" pitchFamily="34" charset="0"/>
              </a:rPr>
              <a:t>Miss! </a:t>
            </a:r>
          </a:p>
          <a:p>
            <a:pPr lvl="1"/>
            <a:r>
              <a:rPr lang="en-US" altLang="zh-CN" sz="2400" dirty="0">
                <a:solidFill>
                  <a:srgbClr val="0070C0"/>
                </a:solidFill>
                <a:cs typeface="Calibri" panose="020F0502020204030204" pitchFamily="34" charset="0"/>
              </a:rPr>
              <a:t>Load </a:t>
            </a:r>
            <a:r>
              <a:rPr lang="en-US" altLang="zh-CN" sz="2400" dirty="0">
                <a:solidFill>
                  <a:srgbClr val="0070C0"/>
                </a:solidFill>
                <a:latin typeface="Calibri" panose="020F0502020204030204" pitchFamily="34" charset="0"/>
                <a:cs typeface="Calibri" panose="020F0502020204030204" pitchFamily="34" charset="0"/>
              </a:rPr>
              <a:t>from memory: </a:t>
            </a:r>
            <a:r>
              <a:rPr lang="en-US" altLang="zh-CN" sz="2400" dirty="0">
                <a:solidFill>
                  <a:srgbClr val="FF0000"/>
                </a:solidFill>
                <a:latin typeface="Calibri" panose="020F0502020204030204" pitchFamily="34" charset="0"/>
                <a:cs typeface="Calibri" panose="020F0502020204030204" pitchFamily="34" charset="0"/>
              </a:rPr>
              <a:t>0x12345678</a:t>
            </a:r>
          </a:p>
          <a:p>
            <a:pPr lvl="1"/>
            <a:r>
              <a:rPr lang="en-US" altLang="zh-CN" sz="2400" dirty="0">
                <a:solidFill>
                  <a:srgbClr val="0070C0"/>
                </a:solidFill>
                <a:cs typeface="Calibri" panose="020F0502020204030204" pitchFamily="34" charset="0"/>
              </a:rPr>
              <a:t>Tag updated to </a:t>
            </a:r>
            <a:r>
              <a:rPr lang="en-US" altLang="zh-CN" sz="2400" dirty="0">
                <a:solidFill>
                  <a:srgbClr val="FF0000"/>
                </a:solidFill>
                <a:cs typeface="Calibri" panose="020F0502020204030204" pitchFamily="34" charset="0"/>
              </a:rPr>
              <a:t>0x000040</a:t>
            </a:r>
          </a:p>
        </p:txBody>
      </p:sp>
      <p:sp>
        <p:nvSpPr>
          <p:cNvPr id="18" name="文本框 82">
            <a:extLst>
              <a:ext uri="{FF2B5EF4-FFF2-40B4-BE49-F238E27FC236}">
                <a16:creationId xmlns:a16="http://schemas.microsoft.com/office/drawing/2014/main" id="{47C82F35-E01F-41B9-AEEA-F7D06B9E7EB7}"/>
              </a:ext>
            </a:extLst>
          </p:cNvPr>
          <p:cNvSpPr txBox="1"/>
          <p:nvPr/>
        </p:nvSpPr>
        <p:spPr>
          <a:xfrm>
            <a:off x="5469361" y="1930678"/>
            <a:ext cx="6611822" cy="400110"/>
          </a:xfrm>
          <a:prstGeom prst="rect">
            <a:avLst/>
          </a:prstGeom>
          <a:noFill/>
        </p:spPr>
        <p:txBody>
          <a:bodyPr wrap="square" rtlCol="0">
            <a:spAutoFit/>
          </a:bodyPr>
          <a:lstStyle/>
          <a:p>
            <a:r>
              <a:rPr lang="en-US" altLang="zh-CN" sz="2000" dirty="0">
                <a:latin typeface="Calibri" panose="020F0502020204030204" pitchFamily="34" charset="0"/>
                <a:cs typeface="Calibri" panose="020F0502020204030204" pitchFamily="34" charset="0"/>
              </a:rPr>
              <a:t>Valid bit	           Tag(24 bits)                        Data (32 bits)</a:t>
            </a:r>
            <a:endParaRPr lang="zh-CN" altLang="en-US" sz="2000" dirty="0">
              <a:latin typeface="Calibri" panose="020F0502020204030204" pitchFamily="34" charset="0"/>
              <a:cs typeface="Calibri" panose="020F0502020204030204" pitchFamily="34" charset="0"/>
            </a:endParaRPr>
          </a:p>
        </p:txBody>
      </p:sp>
      <p:sp>
        <p:nvSpPr>
          <p:cNvPr id="23" name="Rectangle 22">
            <a:extLst>
              <a:ext uri="{FF2B5EF4-FFF2-40B4-BE49-F238E27FC236}">
                <a16:creationId xmlns:a16="http://schemas.microsoft.com/office/drawing/2014/main" id="{6B7802B3-F37A-4191-8C14-6734C8B43448}"/>
              </a:ext>
            </a:extLst>
          </p:cNvPr>
          <p:cNvSpPr/>
          <p:nvPr/>
        </p:nvSpPr>
        <p:spPr>
          <a:xfrm>
            <a:off x="9552384" y="2704616"/>
            <a:ext cx="1656184" cy="1663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0000"/>
                </a:solidFill>
                <a:latin typeface="Calibri" panose="020F0502020204030204" pitchFamily="34" charset="0"/>
                <a:cs typeface="Calibri" panose="020F0502020204030204" pitchFamily="34" charset="0"/>
              </a:rPr>
              <a:t>0x12345678</a:t>
            </a:r>
            <a:endParaRPr lang="fr-FR" sz="2000" dirty="0"/>
          </a:p>
        </p:txBody>
      </p:sp>
      <p:sp>
        <p:nvSpPr>
          <p:cNvPr id="24" name="Rectangle 23">
            <a:extLst>
              <a:ext uri="{FF2B5EF4-FFF2-40B4-BE49-F238E27FC236}">
                <a16:creationId xmlns:a16="http://schemas.microsoft.com/office/drawing/2014/main" id="{EE3FE947-2F8B-429D-8506-6957444AC7AD}"/>
              </a:ext>
            </a:extLst>
          </p:cNvPr>
          <p:cNvSpPr/>
          <p:nvPr/>
        </p:nvSpPr>
        <p:spPr>
          <a:xfrm>
            <a:off x="6840532" y="2711393"/>
            <a:ext cx="1656184" cy="1663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0000"/>
                </a:solidFill>
                <a:latin typeface="Calibri" panose="020F0502020204030204" pitchFamily="34" charset="0"/>
                <a:cs typeface="Calibri" panose="020F0502020204030204" pitchFamily="34" charset="0"/>
              </a:rPr>
              <a:t>0x000040</a:t>
            </a:r>
            <a:endParaRPr lang="fr-FR" sz="2000" dirty="0"/>
          </a:p>
        </p:txBody>
      </p:sp>
    </p:spTree>
    <p:extLst>
      <p:ext uri="{BB962C8B-B14F-4D97-AF65-F5344CB8AC3E}">
        <p14:creationId xmlns:p14="http://schemas.microsoft.com/office/powerpoint/2010/main" val="202199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animBg="1"/>
      <p:bldP spid="11" grpId="0" animBg="1"/>
      <p:bldP spid="12" grpId="0" animBg="1"/>
      <p:bldP spid="13" grpId="0" animBg="1"/>
      <p:bldP spid="17" grpId="0"/>
      <p:bldP spid="18" grpId="0"/>
      <p:bldP spid="23" grpId="0" animBg="1"/>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1AF51-C3D4-4B33-BFF7-9F1B923F835B}"/>
              </a:ext>
            </a:extLst>
          </p:cNvPr>
          <p:cNvSpPr>
            <a:spLocks noGrp="1"/>
          </p:cNvSpPr>
          <p:nvPr>
            <p:ph type="title"/>
          </p:nvPr>
        </p:nvSpPr>
        <p:spPr/>
        <p:txBody>
          <a:bodyPr/>
          <a:lstStyle/>
          <a:p>
            <a:r>
              <a:rPr lang="en-US" altLang="zh-CN" dirty="0">
                <a:latin typeface="Calibri" panose="020F0502020204030204" pitchFamily="34" charset="0"/>
                <a:ea typeface="MS UI Gothic" panose="020B0600070205080204" pitchFamily="34" charset="-128"/>
                <a:cs typeface="Calibri" panose="020F0502020204030204" pitchFamily="34" charset="0"/>
              </a:rPr>
              <a:t>Direct-Mapped Caches</a:t>
            </a:r>
            <a:endParaRPr lang="fr-FR" dirty="0"/>
          </a:p>
        </p:txBody>
      </p:sp>
      <p:sp>
        <p:nvSpPr>
          <p:cNvPr id="4" name="Slide Number Placeholder 3">
            <a:extLst>
              <a:ext uri="{FF2B5EF4-FFF2-40B4-BE49-F238E27FC236}">
                <a16:creationId xmlns:a16="http://schemas.microsoft.com/office/drawing/2014/main" id="{E7255F83-ED1D-486E-88B8-8288B5E69CD8}"/>
              </a:ext>
            </a:extLst>
          </p:cNvPr>
          <p:cNvSpPr>
            <a:spLocks noGrp="1"/>
          </p:cNvSpPr>
          <p:nvPr>
            <p:ph type="sldNum" sz="quarter" idx="12"/>
          </p:nvPr>
        </p:nvSpPr>
        <p:spPr/>
        <p:txBody>
          <a:bodyPr/>
          <a:lstStyle/>
          <a:p>
            <a:fld id="{C22DC6D3-9347-42BE-948A-F7EB414DF657}" type="slidenum">
              <a:rPr lang="en-US" altLang="en-US" smtClean="0"/>
              <a:t>13</a:t>
            </a:fld>
            <a:endParaRPr lang="en-US" altLang="en-US" dirty="0"/>
          </a:p>
        </p:txBody>
      </p:sp>
      <p:sp>
        <p:nvSpPr>
          <p:cNvPr id="5" name="文本框 4">
            <a:extLst>
              <a:ext uri="{FF2B5EF4-FFF2-40B4-BE49-F238E27FC236}">
                <a16:creationId xmlns:a16="http://schemas.microsoft.com/office/drawing/2014/main" id="{08B926CB-6457-4BAB-A9C8-E292D5EEE203}"/>
              </a:ext>
            </a:extLst>
          </p:cNvPr>
          <p:cNvSpPr txBox="1"/>
          <p:nvPr/>
        </p:nvSpPr>
        <p:spPr>
          <a:xfrm>
            <a:off x="-518937" y="1268760"/>
            <a:ext cx="11892584" cy="46166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	64-line direct-mapped cache </a:t>
            </a:r>
            <a:r>
              <a:rPr lang="zh-CN" altLang="en-US" sz="2400"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64	indexes </a:t>
            </a:r>
            <a:r>
              <a:rPr lang="zh-CN" altLang="en-US" sz="2400" dirty="0">
                <a:latin typeface="Calibri" panose="020F0502020204030204" pitchFamily="34" charset="0"/>
                <a:cs typeface="Calibri" panose="020F0502020204030204" pitchFamily="34" charset="0"/>
              </a:rPr>
              <a:t>→ </a:t>
            </a:r>
            <a:r>
              <a:rPr lang="en-US" altLang="zh-CN" sz="2400" dirty="0">
                <a:solidFill>
                  <a:srgbClr val="FF0000"/>
                </a:solidFill>
                <a:latin typeface="Calibri" panose="020F0502020204030204" pitchFamily="34" charset="0"/>
                <a:cs typeface="Calibri" panose="020F0502020204030204" pitchFamily="34" charset="0"/>
              </a:rPr>
              <a:t>6 index bits</a:t>
            </a:r>
          </a:p>
        </p:txBody>
      </p:sp>
      <p:sp>
        <p:nvSpPr>
          <p:cNvPr id="6" name="文本框 30">
            <a:extLst>
              <a:ext uri="{FF2B5EF4-FFF2-40B4-BE49-F238E27FC236}">
                <a16:creationId xmlns:a16="http://schemas.microsoft.com/office/drawing/2014/main" id="{4CCCD9C0-64D8-413E-8465-2741F09BA71D}"/>
              </a:ext>
            </a:extLst>
          </p:cNvPr>
          <p:cNvSpPr txBox="1"/>
          <p:nvPr/>
        </p:nvSpPr>
        <p:spPr>
          <a:xfrm>
            <a:off x="323840" y="1979623"/>
            <a:ext cx="11892584" cy="46166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Read Mem[0x0000400C]</a:t>
            </a:r>
            <a:endParaRPr lang="en-US" altLang="zh-CN" sz="2400" dirty="0">
              <a:solidFill>
                <a:srgbClr val="FF0000"/>
              </a:solidFill>
              <a:latin typeface="Calibri" panose="020F0502020204030204" pitchFamily="34" charset="0"/>
              <a:cs typeface="Calibri" panose="020F0502020204030204" pitchFamily="34" charset="0"/>
            </a:endParaRPr>
          </a:p>
        </p:txBody>
      </p:sp>
      <p:sp>
        <p:nvSpPr>
          <p:cNvPr id="7" name="文本框 32">
            <a:extLst>
              <a:ext uri="{FF2B5EF4-FFF2-40B4-BE49-F238E27FC236}">
                <a16:creationId xmlns:a16="http://schemas.microsoft.com/office/drawing/2014/main" id="{EED50684-80EB-4040-B936-BC783508BFBB}"/>
              </a:ext>
            </a:extLst>
          </p:cNvPr>
          <p:cNvSpPr txBox="1"/>
          <p:nvPr/>
        </p:nvSpPr>
        <p:spPr>
          <a:xfrm>
            <a:off x="299416" y="2361614"/>
            <a:ext cx="11892584" cy="338554"/>
          </a:xfrm>
          <a:prstGeom prst="rect">
            <a:avLst/>
          </a:prstGeom>
          <a:noFill/>
        </p:spPr>
        <p:txBody>
          <a:bodyPr wrap="square" rtlCol="0">
            <a:spAutoFit/>
          </a:bodyPr>
          <a:lstStyle/>
          <a:p>
            <a:pPr lvl="1"/>
            <a:r>
              <a:rPr lang="en-US" altLang="zh-CN" sz="1600" dirty="0">
                <a:solidFill>
                  <a:srgbClr val="0070C0"/>
                </a:solidFill>
                <a:latin typeface="Calibri" panose="020F0502020204030204" pitchFamily="34" charset="0"/>
                <a:cs typeface="Calibri" panose="020F0502020204030204" pitchFamily="34" charset="0"/>
              </a:rPr>
              <a:t>0000 0000 0000 0000 0100 0000 0000 1100</a:t>
            </a:r>
          </a:p>
        </p:txBody>
      </p:sp>
      <p:sp>
        <p:nvSpPr>
          <p:cNvPr id="8" name="文本框 33">
            <a:extLst>
              <a:ext uri="{FF2B5EF4-FFF2-40B4-BE49-F238E27FC236}">
                <a16:creationId xmlns:a16="http://schemas.microsoft.com/office/drawing/2014/main" id="{1BD6AB4E-3DC6-4C92-A34D-25EF0FA1DF83}"/>
              </a:ext>
            </a:extLst>
          </p:cNvPr>
          <p:cNvSpPr txBox="1"/>
          <p:nvPr/>
        </p:nvSpPr>
        <p:spPr>
          <a:xfrm>
            <a:off x="257629" y="3099810"/>
            <a:ext cx="4031342" cy="1200329"/>
          </a:xfrm>
          <a:prstGeom prst="rect">
            <a:avLst/>
          </a:prstGeom>
          <a:noFill/>
        </p:spPr>
        <p:txBody>
          <a:bodyPr wrap="square" rtlCol="0">
            <a:spAutoFit/>
          </a:bodyPr>
          <a:lstStyle/>
          <a:p>
            <a:pPr lvl="1"/>
            <a:r>
              <a:rPr lang="en-US" altLang="zh-CN" sz="2400" dirty="0">
                <a:solidFill>
                  <a:srgbClr val="0070C0"/>
                </a:solidFill>
                <a:latin typeface="Calibri" panose="020F0502020204030204" pitchFamily="34" charset="0"/>
                <a:cs typeface="Calibri" panose="020F0502020204030204" pitchFamily="34" charset="0"/>
              </a:rPr>
              <a:t>TAG:    0x000040</a:t>
            </a:r>
          </a:p>
          <a:p>
            <a:pPr lvl="1"/>
            <a:r>
              <a:rPr lang="en-US" altLang="zh-CN" sz="2400" dirty="0">
                <a:solidFill>
                  <a:srgbClr val="0070C0"/>
                </a:solidFill>
                <a:latin typeface="Calibri" panose="020F0502020204030204" pitchFamily="34" charset="0"/>
                <a:cs typeface="Calibri" panose="020F0502020204030204" pitchFamily="34" charset="0"/>
              </a:rPr>
              <a:t>INDEX:     0x3</a:t>
            </a:r>
          </a:p>
          <a:p>
            <a:pPr lvl="1"/>
            <a:r>
              <a:rPr lang="en-US" altLang="zh-CN" sz="2400" dirty="0">
                <a:solidFill>
                  <a:srgbClr val="0070C0"/>
                </a:solidFill>
                <a:latin typeface="Calibri" panose="020F0502020204030204" pitchFamily="34" charset="0"/>
                <a:cs typeface="Calibri" panose="020F0502020204030204" pitchFamily="34" charset="0"/>
              </a:rPr>
              <a:t>OFFSET:  0x0</a:t>
            </a:r>
          </a:p>
        </p:txBody>
      </p:sp>
      <p:graphicFrame>
        <p:nvGraphicFramePr>
          <p:cNvPr id="9" name="对象 13">
            <a:extLst>
              <a:ext uri="{FF2B5EF4-FFF2-40B4-BE49-F238E27FC236}">
                <a16:creationId xmlns:a16="http://schemas.microsoft.com/office/drawing/2014/main" id="{8EB92CC0-85D5-4108-A7B3-698C0502D2AB}"/>
              </a:ext>
            </a:extLst>
          </p:cNvPr>
          <p:cNvGraphicFramePr>
            <a:graphicFrameLocks noChangeAspect="1"/>
          </p:cNvGraphicFramePr>
          <p:nvPr>
            <p:extLst/>
          </p:nvPr>
        </p:nvGraphicFramePr>
        <p:xfrm>
          <a:off x="5076471" y="2361614"/>
          <a:ext cx="6548460" cy="2647583"/>
        </p:xfrm>
        <a:graphic>
          <a:graphicData uri="http://schemas.openxmlformats.org/presentationml/2006/ole">
            <mc:AlternateContent xmlns:mc="http://schemas.openxmlformats.org/markup-compatibility/2006">
              <mc:Choice xmlns:v="urn:schemas-microsoft-com:vml" Requires="v">
                <p:oleObj spid="_x0000_s4098" name="Worksheet" r:id="rId3" imgW="3981450" imgH="1609725" progId="Excel.Sheet.12">
                  <p:embed/>
                </p:oleObj>
              </mc:Choice>
              <mc:Fallback>
                <p:oleObj name="Worksheet" r:id="rId3" imgW="3981450" imgH="1609725" progId="Excel.Sheet.12">
                  <p:embed/>
                  <p:pic>
                    <p:nvPicPr>
                      <p:cNvPr id="9" name="对象 13">
                        <a:extLst>
                          <a:ext uri="{FF2B5EF4-FFF2-40B4-BE49-F238E27FC236}">
                            <a16:creationId xmlns:a16="http://schemas.microsoft.com/office/drawing/2014/main" id="{8EB92CC0-85D5-4108-A7B3-698C0502D2AB}"/>
                          </a:ext>
                        </a:extLst>
                      </p:cNvPr>
                      <p:cNvPicPr/>
                      <p:nvPr/>
                    </p:nvPicPr>
                    <p:blipFill>
                      <a:blip r:embed="rId4"/>
                      <a:stretch>
                        <a:fillRect/>
                      </a:stretch>
                    </p:blipFill>
                    <p:spPr>
                      <a:xfrm>
                        <a:off x="5076471" y="2361614"/>
                        <a:ext cx="6548460" cy="2647583"/>
                      </a:xfrm>
                      <a:prstGeom prst="rect">
                        <a:avLst/>
                      </a:prstGeom>
                    </p:spPr>
                  </p:pic>
                </p:oleObj>
              </mc:Fallback>
            </mc:AlternateContent>
          </a:graphicData>
        </a:graphic>
      </p:graphicFrame>
      <p:sp>
        <p:nvSpPr>
          <p:cNvPr id="10" name="矩形 22">
            <a:extLst>
              <a:ext uri="{FF2B5EF4-FFF2-40B4-BE49-F238E27FC236}">
                <a16:creationId xmlns:a16="http://schemas.microsoft.com/office/drawing/2014/main" id="{600975D5-3156-4710-98CF-64A8397B7288}"/>
              </a:ext>
            </a:extLst>
          </p:cNvPr>
          <p:cNvSpPr/>
          <p:nvPr/>
        </p:nvSpPr>
        <p:spPr>
          <a:xfrm>
            <a:off x="5156989" y="3209139"/>
            <a:ext cx="6548460" cy="29533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11" name="左大括号 24">
            <a:extLst>
              <a:ext uri="{FF2B5EF4-FFF2-40B4-BE49-F238E27FC236}">
                <a16:creationId xmlns:a16="http://schemas.microsoft.com/office/drawing/2014/main" id="{1FD33AD5-B85A-49B3-A9AF-925EA6B9D88C}"/>
              </a:ext>
            </a:extLst>
          </p:cNvPr>
          <p:cNvSpPr/>
          <p:nvPr/>
        </p:nvSpPr>
        <p:spPr>
          <a:xfrm rot="16200000">
            <a:off x="2088728" y="1528780"/>
            <a:ext cx="175349" cy="2637596"/>
          </a:xfrm>
          <a:prstGeom prst="leftBrace">
            <a:avLst>
              <a:gd name="adj1" fmla="val 26639"/>
              <a:gd name="adj2" fmla="val 51599"/>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12" name="左大括号 44">
            <a:extLst>
              <a:ext uri="{FF2B5EF4-FFF2-40B4-BE49-F238E27FC236}">
                <a16:creationId xmlns:a16="http://schemas.microsoft.com/office/drawing/2014/main" id="{260DA22C-E23A-42C4-AFB2-7EAD3B5E1243}"/>
              </a:ext>
            </a:extLst>
          </p:cNvPr>
          <p:cNvSpPr/>
          <p:nvPr/>
        </p:nvSpPr>
        <p:spPr>
          <a:xfrm rot="16200000">
            <a:off x="3814349" y="2514520"/>
            <a:ext cx="187791" cy="665050"/>
          </a:xfrm>
          <a:prstGeom prst="leftBrace">
            <a:avLst>
              <a:gd name="adj1" fmla="val 26639"/>
              <a:gd name="adj2" fmla="val 5064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13" name="左大括号 45">
            <a:extLst>
              <a:ext uri="{FF2B5EF4-FFF2-40B4-BE49-F238E27FC236}">
                <a16:creationId xmlns:a16="http://schemas.microsoft.com/office/drawing/2014/main" id="{1A4DC244-34A4-4EDE-94FF-0419B60C01E1}"/>
              </a:ext>
            </a:extLst>
          </p:cNvPr>
          <p:cNvSpPr/>
          <p:nvPr/>
        </p:nvSpPr>
        <p:spPr>
          <a:xfrm rot="16200000">
            <a:off x="4313276" y="2735600"/>
            <a:ext cx="174244" cy="222853"/>
          </a:xfrm>
          <a:prstGeom prst="leftBrace">
            <a:avLst>
              <a:gd name="adj1" fmla="val 26639"/>
              <a:gd name="adj2" fmla="val 5064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cxnSp>
        <p:nvCxnSpPr>
          <p:cNvPr id="14" name="直接箭头连接符 36">
            <a:extLst>
              <a:ext uri="{FF2B5EF4-FFF2-40B4-BE49-F238E27FC236}">
                <a16:creationId xmlns:a16="http://schemas.microsoft.com/office/drawing/2014/main" id="{605BA3C4-CF66-4E40-A365-5C461E249F14}"/>
              </a:ext>
            </a:extLst>
          </p:cNvPr>
          <p:cNvCxnSpPr>
            <a:cxnSpLocks/>
          </p:cNvCxnSpPr>
          <p:nvPr/>
        </p:nvCxnSpPr>
        <p:spPr>
          <a:xfrm>
            <a:off x="1588250" y="2948504"/>
            <a:ext cx="331422" cy="273886"/>
          </a:xfrm>
          <a:prstGeom prst="straightConnector1">
            <a:avLst/>
          </a:prstGeom>
          <a:ln w="25400">
            <a:solidFill>
              <a:srgbClr val="FF00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5" name="连接符: 曲线 49">
            <a:extLst>
              <a:ext uri="{FF2B5EF4-FFF2-40B4-BE49-F238E27FC236}">
                <a16:creationId xmlns:a16="http://schemas.microsoft.com/office/drawing/2014/main" id="{D72A727A-3B3D-4F89-90F4-2E1B6ADB37B5}"/>
              </a:ext>
            </a:extLst>
          </p:cNvPr>
          <p:cNvCxnSpPr>
            <a:cxnSpLocks/>
            <a:stCxn id="13" idx="1"/>
          </p:cNvCxnSpPr>
          <p:nvPr/>
        </p:nvCxnSpPr>
        <p:spPr>
          <a:xfrm rot="5400000">
            <a:off x="2799624" y="2480162"/>
            <a:ext cx="1148214" cy="2056188"/>
          </a:xfrm>
          <a:prstGeom prst="curvedConnector2">
            <a:avLst/>
          </a:prstGeom>
          <a:ln w="25400">
            <a:solidFill>
              <a:srgbClr val="FF00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6" name="直接箭头连接符 78">
            <a:extLst>
              <a:ext uri="{FF2B5EF4-FFF2-40B4-BE49-F238E27FC236}">
                <a16:creationId xmlns:a16="http://schemas.microsoft.com/office/drawing/2014/main" id="{D4F20DC0-59BA-479B-BCF8-292A53C0E11C}"/>
              </a:ext>
            </a:extLst>
          </p:cNvPr>
          <p:cNvCxnSpPr>
            <a:cxnSpLocks/>
            <a:stCxn id="12" idx="1"/>
          </p:cNvCxnSpPr>
          <p:nvPr/>
        </p:nvCxnSpPr>
        <p:spPr>
          <a:xfrm flipH="1">
            <a:off x="2459005" y="2940941"/>
            <a:ext cx="1453496" cy="644026"/>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17" name="文本框 81">
            <a:extLst>
              <a:ext uri="{FF2B5EF4-FFF2-40B4-BE49-F238E27FC236}">
                <a16:creationId xmlns:a16="http://schemas.microsoft.com/office/drawing/2014/main" id="{740FB2BA-5E4F-4625-A0C7-E4370A6301EC}"/>
              </a:ext>
            </a:extLst>
          </p:cNvPr>
          <p:cNvSpPr txBox="1"/>
          <p:nvPr/>
        </p:nvSpPr>
        <p:spPr>
          <a:xfrm>
            <a:off x="241445" y="4191471"/>
            <a:ext cx="11892584" cy="461665"/>
          </a:xfrm>
          <a:prstGeom prst="rect">
            <a:avLst/>
          </a:prstGeom>
          <a:noFill/>
        </p:spPr>
        <p:txBody>
          <a:bodyPr wrap="square" rtlCol="0">
            <a:spAutoFit/>
          </a:bodyPr>
          <a:lstStyle/>
          <a:p>
            <a:pPr lvl="1"/>
            <a:r>
              <a:rPr lang="en-US" altLang="zh-CN" sz="2400" dirty="0" err="1">
                <a:solidFill>
                  <a:srgbClr val="0070C0"/>
                </a:solidFill>
                <a:latin typeface="Calibri" panose="020F0502020204030204" pitchFamily="34" charset="0"/>
                <a:cs typeface="Calibri" panose="020F0502020204030204" pitchFamily="34" charset="0"/>
              </a:rPr>
              <a:t>HIit</a:t>
            </a:r>
            <a:r>
              <a:rPr lang="en-US" altLang="zh-CN" sz="2400" dirty="0">
                <a:solidFill>
                  <a:srgbClr val="0070C0"/>
                </a:solidFill>
                <a:latin typeface="Calibri" panose="020F0502020204030204" pitchFamily="34" charset="0"/>
                <a:cs typeface="Calibri" panose="020F0502020204030204" pitchFamily="34" charset="0"/>
              </a:rPr>
              <a:t>! Read Data: 0x42424242</a:t>
            </a:r>
          </a:p>
        </p:txBody>
      </p:sp>
      <p:sp>
        <p:nvSpPr>
          <p:cNvPr id="18" name="文本框 82">
            <a:extLst>
              <a:ext uri="{FF2B5EF4-FFF2-40B4-BE49-F238E27FC236}">
                <a16:creationId xmlns:a16="http://schemas.microsoft.com/office/drawing/2014/main" id="{47C82F35-E01F-41B9-AEEA-F7D06B9E7EB7}"/>
              </a:ext>
            </a:extLst>
          </p:cNvPr>
          <p:cNvSpPr txBox="1"/>
          <p:nvPr/>
        </p:nvSpPr>
        <p:spPr>
          <a:xfrm>
            <a:off x="5469361" y="1930678"/>
            <a:ext cx="6611822" cy="400110"/>
          </a:xfrm>
          <a:prstGeom prst="rect">
            <a:avLst/>
          </a:prstGeom>
          <a:noFill/>
        </p:spPr>
        <p:txBody>
          <a:bodyPr wrap="square" rtlCol="0">
            <a:spAutoFit/>
          </a:bodyPr>
          <a:lstStyle/>
          <a:p>
            <a:r>
              <a:rPr lang="en-US" altLang="zh-CN" sz="2000" dirty="0">
                <a:latin typeface="Calibri" panose="020F0502020204030204" pitchFamily="34" charset="0"/>
                <a:cs typeface="Calibri" panose="020F0502020204030204" pitchFamily="34" charset="0"/>
              </a:rPr>
              <a:t>Valid bit	           Tag(24 bits)                        Data (32 bits)</a:t>
            </a:r>
            <a:endParaRPr lang="zh-CN" altLang="en-US" sz="2000" dirty="0">
              <a:latin typeface="Calibri" panose="020F0502020204030204" pitchFamily="34" charset="0"/>
              <a:cs typeface="Calibri" panose="020F0502020204030204" pitchFamily="34" charset="0"/>
            </a:endParaRPr>
          </a:p>
        </p:txBody>
      </p:sp>
      <p:sp>
        <p:nvSpPr>
          <p:cNvPr id="19" name="文本框 83">
            <a:extLst>
              <a:ext uri="{FF2B5EF4-FFF2-40B4-BE49-F238E27FC236}">
                <a16:creationId xmlns:a16="http://schemas.microsoft.com/office/drawing/2014/main" id="{D3F57C20-3E05-4246-B422-0DD80F8CF311}"/>
              </a:ext>
            </a:extLst>
          </p:cNvPr>
          <p:cNvSpPr txBox="1"/>
          <p:nvPr/>
        </p:nvSpPr>
        <p:spPr>
          <a:xfrm>
            <a:off x="-107952" y="4757082"/>
            <a:ext cx="11892584" cy="400110"/>
          </a:xfrm>
          <a:prstGeom prst="rect">
            <a:avLst/>
          </a:prstGeom>
          <a:noFill/>
        </p:spPr>
        <p:txBody>
          <a:bodyPr wrap="square" rtlCol="0">
            <a:spAutoFit/>
          </a:bodyPr>
          <a:lstStyle/>
          <a:p>
            <a:pPr lvl="1"/>
            <a:r>
              <a:rPr lang="en-US" altLang="zh-CN" sz="2000" dirty="0">
                <a:cs typeface="Calibri" panose="020F0502020204030204" pitchFamily="34" charset="0"/>
              </a:rPr>
              <a:t>Would Read Mem [0x00004008] be hit?</a:t>
            </a:r>
          </a:p>
        </p:txBody>
      </p:sp>
      <p:sp>
        <p:nvSpPr>
          <p:cNvPr id="20" name="文本框 84">
            <a:extLst>
              <a:ext uri="{FF2B5EF4-FFF2-40B4-BE49-F238E27FC236}">
                <a16:creationId xmlns:a16="http://schemas.microsoft.com/office/drawing/2014/main" id="{26598EAA-5FED-4AD7-BFED-55197C9171C0}"/>
              </a:ext>
            </a:extLst>
          </p:cNvPr>
          <p:cNvSpPr txBox="1"/>
          <p:nvPr/>
        </p:nvSpPr>
        <p:spPr>
          <a:xfrm>
            <a:off x="256773" y="5117122"/>
            <a:ext cx="11892584" cy="400110"/>
          </a:xfrm>
          <a:prstGeom prst="rect">
            <a:avLst/>
          </a:prstGeom>
          <a:noFill/>
        </p:spPr>
        <p:txBody>
          <a:bodyPr wrap="square" rtlCol="0">
            <a:spAutoFit/>
          </a:bodyPr>
          <a:lstStyle/>
          <a:p>
            <a:pPr lvl="1"/>
            <a:r>
              <a:rPr lang="en-US" altLang="zh-CN" sz="2000" dirty="0">
                <a:solidFill>
                  <a:srgbClr val="0070C0"/>
                </a:solidFill>
                <a:latin typeface="Calibri" panose="020F0502020204030204" pitchFamily="34" charset="0"/>
                <a:cs typeface="Calibri" panose="020F0502020204030204" pitchFamily="34" charset="0"/>
              </a:rPr>
              <a:t>INDEX:0x2 </a:t>
            </a:r>
            <a:r>
              <a:rPr lang="zh-CN" altLang="en-US" sz="2000" dirty="0">
                <a:solidFill>
                  <a:srgbClr val="0070C0"/>
                </a:solidFill>
                <a:latin typeface="Calibri" panose="020F0502020204030204" pitchFamily="34" charset="0"/>
                <a:cs typeface="Calibri" panose="020F0502020204030204" pitchFamily="34" charset="0"/>
              </a:rPr>
              <a:t>→ </a:t>
            </a:r>
            <a:r>
              <a:rPr lang="en-US" altLang="zh-CN" sz="2000" dirty="0">
                <a:solidFill>
                  <a:srgbClr val="0070C0"/>
                </a:solidFill>
                <a:latin typeface="Calibri" panose="020F0502020204030204" pitchFamily="34" charset="0"/>
                <a:cs typeface="Calibri" panose="020F0502020204030204" pitchFamily="34" charset="0"/>
              </a:rPr>
              <a:t>tag mismatch </a:t>
            </a:r>
            <a:r>
              <a:rPr lang="zh-CN" altLang="en-US" sz="2000" dirty="0">
                <a:solidFill>
                  <a:srgbClr val="0070C0"/>
                </a:solidFill>
                <a:latin typeface="Calibri" panose="020F0502020204030204" pitchFamily="34" charset="0"/>
                <a:cs typeface="Calibri" panose="020F0502020204030204" pitchFamily="34" charset="0"/>
              </a:rPr>
              <a:t>→ </a:t>
            </a:r>
            <a:r>
              <a:rPr lang="en-US" altLang="zh-CN" sz="2000" dirty="0">
                <a:solidFill>
                  <a:srgbClr val="0070C0"/>
                </a:solidFill>
                <a:latin typeface="Calibri" panose="020F0502020204030204" pitchFamily="34" charset="0"/>
                <a:cs typeface="Calibri" panose="020F0502020204030204" pitchFamily="34" charset="0"/>
              </a:rPr>
              <a:t>miss</a:t>
            </a:r>
          </a:p>
        </p:txBody>
      </p:sp>
      <p:sp>
        <p:nvSpPr>
          <p:cNvPr id="21" name="文本框 85">
            <a:extLst>
              <a:ext uri="{FF2B5EF4-FFF2-40B4-BE49-F238E27FC236}">
                <a16:creationId xmlns:a16="http://schemas.microsoft.com/office/drawing/2014/main" id="{723ABDDE-4F34-4032-8221-BFD99CB65806}"/>
              </a:ext>
            </a:extLst>
          </p:cNvPr>
          <p:cNvSpPr txBox="1"/>
          <p:nvPr/>
        </p:nvSpPr>
        <p:spPr>
          <a:xfrm>
            <a:off x="-107952" y="5477162"/>
            <a:ext cx="11892584" cy="400110"/>
          </a:xfrm>
          <a:prstGeom prst="rect">
            <a:avLst/>
          </a:prstGeom>
          <a:noFill/>
        </p:spPr>
        <p:txBody>
          <a:bodyPr wrap="square" rtlCol="0">
            <a:spAutoFit/>
          </a:bodyPr>
          <a:lstStyle/>
          <a:p>
            <a:pPr lvl="1"/>
            <a:r>
              <a:rPr lang="en-US" altLang="zh-CN" sz="2000" dirty="0">
                <a:latin typeface="Calibri" panose="020F0502020204030204" pitchFamily="34" charset="0"/>
                <a:cs typeface="Calibri" panose="020F0502020204030204" pitchFamily="34" charset="0"/>
              </a:rPr>
              <a:t>What are the addresses of data in indexes 0, 1, and 2?</a:t>
            </a:r>
          </a:p>
        </p:txBody>
      </p:sp>
      <p:sp>
        <p:nvSpPr>
          <p:cNvPr id="22" name="文本框 87">
            <a:extLst>
              <a:ext uri="{FF2B5EF4-FFF2-40B4-BE49-F238E27FC236}">
                <a16:creationId xmlns:a16="http://schemas.microsoft.com/office/drawing/2014/main" id="{4C6F8A75-3792-4EEE-83E7-72DADBB267C6}"/>
              </a:ext>
            </a:extLst>
          </p:cNvPr>
          <p:cNvSpPr txBox="1"/>
          <p:nvPr/>
        </p:nvSpPr>
        <p:spPr>
          <a:xfrm>
            <a:off x="218727" y="5745450"/>
            <a:ext cx="11038048" cy="707886"/>
          </a:xfrm>
          <a:prstGeom prst="rect">
            <a:avLst/>
          </a:prstGeom>
          <a:noFill/>
        </p:spPr>
        <p:txBody>
          <a:bodyPr wrap="square" rtlCol="0">
            <a:spAutoFit/>
          </a:bodyPr>
          <a:lstStyle>
            <a:defPPr>
              <a:defRPr lang="zh-CN"/>
            </a:defPPr>
            <a:lvl2pPr lvl="1">
              <a:defRPr sz="2400">
                <a:latin typeface="Calibri" panose="020F0502020204030204" pitchFamily="34" charset="0"/>
                <a:cs typeface="Calibri" panose="020F0502020204030204" pitchFamily="34" charset="0"/>
              </a:defRPr>
            </a:lvl2pPr>
          </a:lstStyle>
          <a:p>
            <a:pPr lvl="1"/>
            <a:r>
              <a:rPr lang="en-US" altLang="zh-CN" sz="2000" dirty="0">
                <a:solidFill>
                  <a:srgbClr val="0070C0"/>
                </a:solidFill>
              </a:rPr>
              <a:t>TAG:0x58 </a:t>
            </a:r>
            <a:r>
              <a:rPr lang="zh-CN" altLang="en-US" sz="2000" dirty="0">
                <a:solidFill>
                  <a:srgbClr val="0070C0"/>
                </a:solidFill>
              </a:rPr>
              <a:t>→ </a:t>
            </a:r>
            <a:r>
              <a:rPr lang="en-HK" altLang="zh-CN" sz="2000" dirty="0">
                <a:solidFill>
                  <a:srgbClr val="0070C0"/>
                </a:solidFill>
              </a:rPr>
              <a:t>0000 0000 0000 0000 </a:t>
            </a:r>
            <a:r>
              <a:rPr lang="en-US" altLang="zh-CN" sz="2000" dirty="0">
                <a:solidFill>
                  <a:srgbClr val="0070C0"/>
                </a:solidFill>
              </a:rPr>
              <a:t>0101 1000 </a:t>
            </a:r>
            <a:r>
              <a:rPr lang="en-US" altLang="zh-CN" sz="2000" dirty="0" err="1">
                <a:solidFill>
                  <a:srgbClr val="0070C0"/>
                </a:solidFill>
              </a:rPr>
              <a:t>iiii</a:t>
            </a:r>
            <a:r>
              <a:rPr lang="en-US" altLang="zh-CN" sz="2000" dirty="0">
                <a:solidFill>
                  <a:srgbClr val="0070C0"/>
                </a:solidFill>
              </a:rPr>
              <a:t> ii00 (substitute </a:t>
            </a:r>
            <a:r>
              <a:rPr lang="en-US" altLang="zh-CN" sz="2000" dirty="0" err="1">
                <a:solidFill>
                  <a:srgbClr val="0070C0"/>
                </a:solidFill>
              </a:rPr>
              <a:t>iiiiii</a:t>
            </a:r>
            <a:r>
              <a:rPr lang="en-US" altLang="zh-CN" sz="2000" dirty="0">
                <a:solidFill>
                  <a:srgbClr val="0070C0"/>
                </a:solidFill>
              </a:rPr>
              <a:t> by index 0, 1, 2) </a:t>
            </a:r>
          </a:p>
          <a:p>
            <a:pPr lvl="1"/>
            <a:r>
              <a:rPr lang="zh-CN" altLang="en-US" sz="2000" dirty="0">
                <a:solidFill>
                  <a:srgbClr val="0070C0"/>
                </a:solidFill>
              </a:rPr>
              <a:t>                  → </a:t>
            </a:r>
            <a:r>
              <a:rPr lang="en-US" altLang="zh-CN" sz="2000" dirty="0">
                <a:solidFill>
                  <a:srgbClr val="0070C0"/>
                </a:solidFill>
              </a:rPr>
              <a:t>0x5800,0x5804,0x5808</a:t>
            </a:r>
          </a:p>
        </p:txBody>
      </p:sp>
    </p:spTree>
    <p:extLst>
      <p:ext uri="{BB962C8B-B14F-4D97-AF65-F5344CB8AC3E}">
        <p14:creationId xmlns:p14="http://schemas.microsoft.com/office/powerpoint/2010/main" val="331637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5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5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fade">
                                      <p:cBhvr>
                                        <p:cTn id="7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animBg="1"/>
      <p:bldP spid="11" grpId="0" animBg="1"/>
      <p:bldP spid="12" grpId="0" animBg="1"/>
      <p:bldP spid="13" grpId="0" animBg="1"/>
      <p:bldP spid="17" grpId="0"/>
      <p:bldP spid="18" grpId="0"/>
      <p:bldP spid="19" grpId="0"/>
      <p:bldP spid="20" grpId="0"/>
      <p:bldP spid="21"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3DEE-B394-476F-899F-B2A30342F17F}"/>
              </a:ext>
            </a:extLst>
          </p:cNvPr>
          <p:cNvSpPr>
            <a:spLocks noGrp="1"/>
          </p:cNvSpPr>
          <p:nvPr>
            <p:ph type="title"/>
          </p:nvPr>
        </p:nvSpPr>
        <p:spPr/>
        <p:txBody>
          <a:bodyPr/>
          <a:lstStyle/>
          <a:p>
            <a:r>
              <a:rPr lang="fr-FR" dirty="0" err="1"/>
              <a:t>Fully</a:t>
            </a:r>
            <a:r>
              <a:rPr lang="fr-FR" dirty="0"/>
              <a:t>-Associative Cache</a:t>
            </a:r>
          </a:p>
        </p:txBody>
      </p:sp>
      <p:sp>
        <p:nvSpPr>
          <p:cNvPr id="3" name="Content Placeholder 2">
            <a:extLst>
              <a:ext uri="{FF2B5EF4-FFF2-40B4-BE49-F238E27FC236}">
                <a16:creationId xmlns:a16="http://schemas.microsoft.com/office/drawing/2014/main" id="{46A8B83D-07A5-421F-BA84-EDAD65AC96AB}"/>
              </a:ext>
            </a:extLst>
          </p:cNvPr>
          <p:cNvSpPr>
            <a:spLocks noGrp="1"/>
          </p:cNvSpPr>
          <p:nvPr>
            <p:ph idx="1"/>
          </p:nvPr>
        </p:nvSpPr>
        <p:spPr>
          <a:xfrm>
            <a:off x="609600" y="1340769"/>
            <a:ext cx="10972800" cy="5040560"/>
          </a:xfrm>
        </p:spPr>
        <p:txBody>
          <a:bodyPr/>
          <a:lstStyle/>
          <a:p>
            <a:r>
              <a:rPr lang="fr-FR" dirty="0"/>
              <a:t>A memory block can </a:t>
            </a:r>
            <a:r>
              <a:rPr lang="fr-FR" dirty="0" err="1"/>
              <a:t>be</a:t>
            </a:r>
            <a:r>
              <a:rPr lang="fr-FR" dirty="0"/>
              <a:t> </a:t>
            </a:r>
            <a:r>
              <a:rPr lang="fr-FR" dirty="0" err="1"/>
              <a:t>stored</a:t>
            </a:r>
            <a:r>
              <a:rPr lang="fr-FR" dirty="0"/>
              <a:t> in </a:t>
            </a:r>
            <a:r>
              <a:rPr lang="fr-FR" dirty="0" err="1"/>
              <a:t>any</a:t>
            </a:r>
            <a:r>
              <a:rPr lang="fr-FR" dirty="0"/>
              <a:t> cache line</a:t>
            </a:r>
          </a:p>
          <a:p>
            <a:endParaRPr lang="fr-FR" dirty="0"/>
          </a:p>
          <a:p>
            <a:endParaRPr lang="fr-FR" dirty="0"/>
          </a:p>
          <a:p>
            <a:pPr marL="0" indent="0">
              <a:buNone/>
            </a:pPr>
            <a:endParaRPr lang="fr-FR" dirty="0"/>
          </a:p>
        </p:txBody>
      </p:sp>
      <p:sp>
        <p:nvSpPr>
          <p:cNvPr id="4" name="Slide Number Placeholder 3">
            <a:extLst>
              <a:ext uri="{FF2B5EF4-FFF2-40B4-BE49-F238E27FC236}">
                <a16:creationId xmlns:a16="http://schemas.microsoft.com/office/drawing/2014/main" id="{AACD8357-3CF2-4A05-8185-3DE937F7415B}"/>
              </a:ext>
            </a:extLst>
          </p:cNvPr>
          <p:cNvSpPr>
            <a:spLocks noGrp="1"/>
          </p:cNvSpPr>
          <p:nvPr>
            <p:ph type="sldNum" sz="quarter" idx="12"/>
          </p:nvPr>
        </p:nvSpPr>
        <p:spPr/>
        <p:txBody>
          <a:bodyPr/>
          <a:lstStyle/>
          <a:p>
            <a:fld id="{C22DC6D3-9347-42BE-948A-F7EB414DF657}" type="slidenum">
              <a:rPr lang="en-US" altLang="en-US" smtClean="0"/>
              <a:t>14</a:t>
            </a:fld>
            <a:endParaRPr lang="en-US" altLang="en-US" dirty="0"/>
          </a:p>
        </p:txBody>
      </p:sp>
      <p:grpSp>
        <p:nvGrpSpPr>
          <p:cNvPr id="5" name="Group 4">
            <a:extLst>
              <a:ext uri="{FF2B5EF4-FFF2-40B4-BE49-F238E27FC236}">
                <a16:creationId xmlns:a16="http://schemas.microsoft.com/office/drawing/2014/main" id="{DB3BF62E-1EBA-4BD9-88A9-B749235501C9}"/>
              </a:ext>
            </a:extLst>
          </p:cNvPr>
          <p:cNvGrpSpPr/>
          <p:nvPr/>
        </p:nvGrpSpPr>
        <p:grpSpPr>
          <a:xfrm>
            <a:off x="1703512" y="2636912"/>
            <a:ext cx="7833078" cy="3395996"/>
            <a:chOff x="1703512" y="2636912"/>
            <a:chExt cx="7833078" cy="3395996"/>
          </a:xfrm>
        </p:grpSpPr>
        <p:sp>
          <p:nvSpPr>
            <p:cNvPr id="20" name="TextBox 19">
              <a:extLst>
                <a:ext uri="{FF2B5EF4-FFF2-40B4-BE49-F238E27FC236}">
                  <a16:creationId xmlns:a16="http://schemas.microsoft.com/office/drawing/2014/main" id="{85A3D41F-E82B-4B1D-BDEA-B3495964EA4B}"/>
                </a:ext>
              </a:extLst>
            </p:cNvPr>
            <p:cNvSpPr txBox="1"/>
            <p:nvPr/>
          </p:nvSpPr>
          <p:spPr>
            <a:xfrm>
              <a:off x="1703512" y="3078252"/>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000</a:t>
              </a:r>
            </a:p>
          </p:txBody>
        </p:sp>
        <p:sp>
          <p:nvSpPr>
            <p:cNvPr id="21" name="TextBox 20">
              <a:extLst>
                <a:ext uri="{FF2B5EF4-FFF2-40B4-BE49-F238E27FC236}">
                  <a16:creationId xmlns:a16="http://schemas.microsoft.com/office/drawing/2014/main" id="{CB77D75B-62FA-4E26-A9A1-D25BBB71AF3E}"/>
                </a:ext>
              </a:extLst>
            </p:cNvPr>
            <p:cNvSpPr txBox="1"/>
            <p:nvPr/>
          </p:nvSpPr>
          <p:spPr>
            <a:xfrm>
              <a:off x="1703512" y="3447584"/>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001</a:t>
              </a:r>
            </a:p>
          </p:txBody>
        </p:sp>
        <p:sp>
          <p:nvSpPr>
            <p:cNvPr id="22" name="TextBox 21">
              <a:extLst>
                <a:ext uri="{FF2B5EF4-FFF2-40B4-BE49-F238E27FC236}">
                  <a16:creationId xmlns:a16="http://schemas.microsoft.com/office/drawing/2014/main" id="{3833E221-8007-4E8E-8196-6FB40BB0465D}"/>
                </a:ext>
              </a:extLst>
            </p:cNvPr>
            <p:cNvSpPr txBox="1"/>
            <p:nvPr/>
          </p:nvSpPr>
          <p:spPr>
            <a:xfrm>
              <a:off x="1703512" y="3816916"/>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010</a:t>
              </a:r>
            </a:p>
          </p:txBody>
        </p:sp>
        <p:sp>
          <p:nvSpPr>
            <p:cNvPr id="23" name="TextBox 22">
              <a:extLst>
                <a:ext uri="{FF2B5EF4-FFF2-40B4-BE49-F238E27FC236}">
                  <a16:creationId xmlns:a16="http://schemas.microsoft.com/office/drawing/2014/main" id="{E3D910FE-506F-46DB-8238-7EE59049B6FB}"/>
                </a:ext>
              </a:extLst>
            </p:cNvPr>
            <p:cNvSpPr txBox="1"/>
            <p:nvPr/>
          </p:nvSpPr>
          <p:spPr>
            <a:xfrm>
              <a:off x="1703512" y="4186248"/>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011</a:t>
              </a:r>
            </a:p>
          </p:txBody>
        </p:sp>
        <p:sp>
          <p:nvSpPr>
            <p:cNvPr id="24" name="TextBox 23">
              <a:extLst>
                <a:ext uri="{FF2B5EF4-FFF2-40B4-BE49-F238E27FC236}">
                  <a16:creationId xmlns:a16="http://schemas.microsoft.com/office/drawing/2014/main" id="{6446126F-AAC2-4BB2-811D-5214AD15D67B}"/>
                </a:ext>
              </a:extLst>
            </p:cNvPr>
            <p:cNvSpPr txBox="1"/>
            <p:nvPr/>
          </p:nvSpPr>
          <p:spPr>
            <a:xfrm>
              <a:off x="1703512" y="4555580"/>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100</a:t>
              </a:r>
            </a:p>
          </p:txBody>
        </p:sp>
        <p:sp>
          <p:nvSpPr>
            <p:cNvPr id="25" name="TextBox 24">
              <a:extLst>
                <a:ext uri="{FF2B5EF4-FFF2-40B4-BE49-F238E27FC236}">
                  <a16:creationId xmlns:a16="http://schemas.microsoft.com/office/drawing/2014/main" id="{54138476-0F2D-42CC-BD69-4CA11347DF34}"/>
                </a:ext>
              </a:extLst>
            </p:cNvPr>
            <p:cNvSpPr txBox="1"/>
            <p:nvPr/>
          </p:nvSpPr>
          <p:spPr>
            <a:xfrm>
              <a:off x="1703512" y="4924912"/>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101</a:t>
              </a:r>
            </a:p>
          </p:txBody>
        </p:sp>
        <p:sp>
          <p:nvSpPr>
            <p:cNvPr id="26" name="TextBox 25">
              <a:extLst>
                <a:ext uri="{FF2B5EF4-FFF2-40B4-BE49-F238E27FC236}">
                  <a16:creationId xmlns:a16="http://schemas.microsoft.com/office/drawing/2014/main" id="{7A661F17-5152-40DB-A4C8-53EA6060D64E}"/>
                </a:ext>
              </a:extLst>
            </p:cNvPr>
            <p:cNvSpPr txBox="1"/>
            <p:nvPr/>
          </p:nvSpPr>
          <p:spPr>
            <a:xfrm>
              <a:off x="1703512" y="5294244"/>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110</a:t>
              </a:r>
            </a:p>
          </p:txBody>
        </p:sp>
        <p:sp>
          <p:nvSpPr>
            <p:cNvPr id="27" name="TextBox 26">
              <a:extLst>
                <a:ext uri="{FF2B5EF4-FFF2-40B4-BE49-F238E27FC236}">
                  <a16:creationId xmlns:a16="http://schemas.microsoft.com/office/drawing/2014/main" id="{04EF6460-B37C-461D-9BD3-8F173ED6EE4A}"/>
                </a:ext>
              </a:extLst>
            </p:cNvPr>
            <p:cNvSpPr txBox="1"/>
            <p:nvPr/>
          </p:nvSpPr>
          <p:spPr>
            <a:xfrm>
              <a:off x="1703512" y="5663576"/>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111</a:t>
              </a:r>
            </a:p>
          </p:txBody>
        </p:sp>
        <p:sp>
          <p:nvSpPr>
            <p:cNvPr id="28" name="TextBox 27">
              <a:extLst>
                <a:ext uri="{FF2B5EF4-FFF2-40B4-BE49-F238E27FC236}">
                  <a16:creationId xmlns:a16="http://schemas.microsoft.com/office/drawing/2014/main" id="{B5172B47-9127-40B9-95F3-028D512E6443}"/>
                </a:ext>
              </a:extLst>
            </p:cNvPr>
            <p:cNvSpPr txBox="1"/>
            <p:nvPr/>
          </p:nvSpPr>
          <p:spPr>
            <a:xfrm>
              <a:off x="4386462" y="3078252"/>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00000</a:t>
              </a:r>
            </a:p>
          </p:txBody>
        </p:sp>
        <p:sp>
          <p:nvSpPr>
            <p:cNvPr id="29" name="TextBox 28">
              <a:extLst>
                <a:ext uri="{FF2B5EF4-FFF2-40B4-BE49-F238E27FC236}">
                  <a16:creationId xmlns:a16="http://schemas.microsoft.com/office/drawing/2014/main" id="{10366912-7BB1-4B9E-AC8C-845926A5FE39}"/>
                </a:ext>
              </a:extLst>
            </p:cNvPr>
            <p:cNvSpPr txBox="1"/>
            <p:nvPr/>
          </p:nvSpPr>
          <p:spPr>
            <a:xfrm>
              <a:off x="4386462" y="3447584"/>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00001</a:t>
              </a:r>
            </a:p>
          </p:txBody>
        </p:sp>
        <p:sp>
          <p:nvSpPr>
            <p:cNvPr id="30" name="TextBox 29">
              <a:extLst>
                <a:ext uri="{FF2B5EF4-FFF2-40B4-BE49-F238E27FC236}">
                  <a16:creationId xmlns:a16="http://schemas.microsoft.com/office/drawing/2014/main" id="{E8037B93-EFA1-493E-9DDE-CD2EBAF4EBF1}"/>
                </a:ext>
              </a:extLst>
            </p:cNvPr>
            <p:cNvSpPr txBox="1"/>
            <p:nvPr/>
          </p:nvSpPr>
          <p:spPr>
            <a:xfrm>
              <a:off x="4386462" y="3816916"/>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00010</a:t>
              </a:r>
            </a:p>
          </p:txBody>
        </p:sp>
        <p:sp>
          <p:nvSpPr>
            <p:cNvPr id="31" name="TextBox 30">
              <a:extLst>
                <a:ext uri="{FF2B5EF4-FFF2-40B4-BE49-F238E27FC236}">
                  <a16:creationId xmlns:a16="http://schemas.microsoft.com/office/drawing/2014/main" id="{034F47ED-5CF8-420E-9F22-CD54DFDDC2D3}"/>
                </a:ext>
              </a:extLst>
            </p:cNvPr>
            <p:cNvSpPr txBox="1"/>
            <p:nvPr/>
          </p:nvSpPr>
          <p:spPr>
            <a:xfrm>
              <a:off x="4386462" y="4186248"/>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00011</a:t>
              </a:r>
            </a:p>
          </p:txBody>
        </p:sp>
        <p:sp>
          <p:nvSpPr>
            <p:cNvPr id="32" name="TextBox 31">
              <a:extLst>
                <a:ext uri="{FF2B5EF4-FFF2-40B4-BE49-F238E27FC236}">
                  <a16:creationId xmlns:a16="http://schemas.microsoft.com/office/drawing/2014/main" id="{3A8DDD4B-227C-4D63-BD77-5B82920B2A89}"/>
                </a:ext>
              </a:extLst>
            </p:cNvPr>
            <p:cNvSpPr txBox="1"/>
            <p:nvPr/>
          </p:nvSpPr>
          <p:spPr>
            <a:xfrm>
              <a:off x="4386462" y="4555580"/>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00100</a:t>
              </a:r>
            </a:p>
          </p:txBody>
        </p:sp>
        <p:sp>
          <p:nvSpPr>
            <p:cNvPr id="33" name="TextBox 32">
              <a:extLst>
                <a:ext uri="{FF2B5EF4-FFF2-40B4-BE49-F238E27FC236}">
                  <a16:creationId xmlns:a16="http://schemas.microsoft.com/office/drawing/2014/main" id="{3673B804-08F5-495A-B0D3-D21FEEAE87D2}"/>
                </a:ext>
              </a:extLst>
            </p:cNvPr>
            <p:cNvSpPr txBox="1"/>
            <p:nvPr/>
          </p:nvSpPr>
          <p:spPr>
            <a:xfrm>
              <a:off x="4386462" y="4924912"/>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00101</a:t>
              </a:r>
            </a:p>
          </p:txBody>
        </p:sp>
        <p:sp>
          <p:nvSpPr>
            <p:cNvPr id="34" name="TextBox 33">
              <a:extLst>
                <a:ext uri="{FF2B5EF4-FFF2-40B4-BE49-F238E27FC236}">
                  <a16:creationId xmlns:a16="http://schemas.microsoft.com/office/drawing/2014/main" id="{6CE54F46-A125-4BBE-B29C-24D9474B1282}"/>
                </a:ext>
              </a:extLst>
            </p:cNvPr>
            <p:cNvSpPr txBox="1"/>
            <p:nvPr/>
          </p:nvSpPr>
          <p:spPr>
            <a:xfrm>
              <a:off x="4386462" y="5294244"/>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00110</a:t>
              </a:r>
            </a:p>
          </p:txBody>
        </p:sp>
        <p:sp>
          <p:nvSpPr>
            <p:cNvPr id="35" name="TextBox 34">
              <a:extLst>
                <a:ext uri="{FF2B5EF4-FFF2-40B4-BE49-F238E27FC236}">
                  <a16:creationId xmlns:a16="http://schemas.microsoft.com/office/drawing/2014/main" id="{280C9D46-1DB2-4998-8170-32D08C8B1C4F}"/>
                </a:ext>
              </a:extLst>
            </p:cNvPr>
            <p:cNvSpPr txBox="1"/>
            <p:nvPr/>
          </p:nvSpPr>
          <p:spPr>
            <a:xfrm>
              <a:off x="4386462" y="5663576"/>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00111</a:t>
              </a:r>
            </a:p>
          </p:txBody>
        </p:sp>
        <p:sp>
          <p:nvSpPr>
            <p:cNvPr id="36" name="TextBox 35">
              <a:extLst>
                <a:ext uri="{FF2B5EF4-FFF2-40B4-BE49-F238E27FC236}">
                  <a16:creationId xmlns:a16="http://schemas.microsoft.com/office/drawing/2014/main" id="{9D1C8D5E-827B-46AC-B357-680DB4F8AE0B}"/>
                </a:ext>
              </a:extLst>
            </p:cNvPr>
            <p:cNvSpPr txBox="1"/>
            <p:nvPr/>
          </p:nvSpPr>
          <p:spPr>
            <a:xfrm>
              <a:off x="5673994" y="3078252"/>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01000</a:t>
              </a:r>
            </a:p>
          </p:txBody>
        </p:sp>
        <p:sp>
          <p:nvSpPr>
            <p:cNvPr id="37" name="TextBox 36">
              <a:extLst>
                <a:ext uri="{FF2B5EF4-FFF2-40B4-BE49-F238E27FC236}">
                  <a16:creationId xmlns:a16="http://schemas.microsoft.com/office/drawing/2014/main" id="{B131EFEB-AFCE-42AA-8BD6-262FA8113EB8}"/>
                </a:ext>
              </a:extLst>
            </p:cNvPr>
            <p:cNvSpPr txBox="1"/>
            <p:nvPr/>
          </p:nvSpPr>
          <p:spPr>
            <a:xfrm>
              <a:off x="5673994" y="3447584"/>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01001</a:t>
              </a:r>
            </a:p>
          </p:txBody>
        </p:sp>
        <p:sp>
          <p:nvSpPr>
            <p:cNvPr id="38" name="TextBox 37">
              <a:extLst>
                <a:ext uri="{FF2B5EF4-FFF2-40B4-BE49-F238E27FC236}">
                  <a16:creationId xmlns:a16="http://schemas.microsoft.com/office/drawing/2014/main" id="{16766722-BBDA-4D04-80E1-7448A1103284}"/>
                </a:ext>
              </a:extLst>
            </p:cNvPr>
            <p:cNvSpPr txBox="1"/>
            <p:nvPr/>
          </p:nvSpPr>
          <p:spPr>
            <a:xfrm>
              <a:off x="5673994" y="3816916"/>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01010</a:t>
              </a:r>
            </a:p>
          </p:txBody>
        </p:sp>
        <p:sp>
          <p:nvSpPr>
            <p:cNvPr id="39" name="TextBox 38">
              <a:extLst>
                <a:ext uri="{FF2B5EF4-FFF2-40B4-BE49-F238E27FC236}">
                  <a16:creationId xmlns:a16="http://schemas.microsoft.com/office/drawing/2014/main" id="{62FE944E-F8CB-4B12-9A40-438F21F6DE0E}"/>
                </a:ext>
              </a:extLst>
            </p:cNvPr>
            <p:cNvSpPr txBox="1"/>
            <p:nvPr/>
          </p:nvSpPr>
          <p:spPr>
            <a:xfrm>
              <a:off x="5673994" y="4186248"/>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01011</a:t>
              </a:r>
            </a:p>
          </p:txBody>
        </p:sp>
        <p:sp>
          <p:nvSpPr>
            <p:cNvPr id="40" name="TextBox 39">
              <a:extLst>
                <a:ext uri="{FF2B5EF4-FFF2-40B4-BE49-F238E27FC236}">
                  <a16:creationId xmlns:a16="http://schemas.microsoft.com/office/drawing/2014/main" id="{3AE65632-C228-4B6D-BAEF-D5762255922F}"/>
                </a:ext>
              </a:extLst>
            </p:cNvPr>
            <p:cNvSpPr txBox="1"/>
            <p:nvPr/>
          </p:nvSpPr>
          <p:spPr>
            <a:xfrm>
              <a:off x="5673994" y="4555580"/>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01100</a:t>
              </a:r>
            </a:p>
          </p:txBody>
        </p:sp>
        <p:sp>
          <p:nvSpPr>
            <p:cNvPr id="41" name="TextBox 40">
              <a:extLst>
                <a:ext uri="{FF2B5EF4-FFF2-40B4-BE49-F238E27FC236}">
                  <a16:creationId xmlns:a16="http://schemas.microsoft.com/office/drawing/2014/main" id="{96A494C9-5E33-4DB2-BC46-8E47E0C5376D}"/>
                </a:ext>
              </a:extLst>
            </p:cNvPr>
            <p:cNvSpPr txBox="1"/>
            <p:nvPr/>
          </p:nvSpPr>
          <p:spPr>
            <a:xfrm>
              <a:off x="5673994" y="4924912"/>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01101</a:t>
              </a:r>
            </a:p>
          </p:txBody>
        </p:sp>
        <p:sp>
          <p:nvSpPr>
            <p:cNvPr id="42" name="TextBox 41">
              <a:extLst>
                <a:ext uri="{FF2B5EF4-FFF2-40B4-BE49-F238E27FC236}">
                  <a16:creationId xmlns:a16="http://schemas.microsoft.com/office/drawing/2014/main" id="{37FADD91-B0A7-4423-80FE-CEA91C1822E1}"/>
                </a:ext>
              </a:extLst>
            </p:cNvPr>
            <p:cNvSpPr txBox="1"/>
            <p:nvPr/>
          </p:nvSpPr>
          <p:spPr>
            <a:xfrm>
              <a:off x="5673994" y="5294244"/>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01110</a:t>
              </a:r>
            </a:p>
          </p:txBody>
        </p:sp>
        <p:sp>
          <p:nvSpPr>
            <p:cNvPr id="43" name="TextBox 42">
              <a:extLst>
                <a:ext uri="{FF2B5EF4-FFF2-40B4-BE49-F238E27FC236}">
                  <a16:creationId xmlns:a16="http://schemas.microsoft.com/office/drawing/2014/main" id="{C4A7FD8B-D5E0-4222-96D6-4BF0A6682FC4}"/>
                </a:ext>
              </a:extLst>
            </p:cNvPr>
            <p:cNvSpPr txBox="1"/>
            <p:nvPr/>
          </p:nvSpPr>
          <p:spPr>
            <a:xfrm>
              <a:off x="5673994" y="5663576"/>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01111</a:t>
              </a:r>
            </a:p>
          </p:txBody>
        </p:sp>
        <p:sp>
          <p:nvSpPr>
            <p:cNvPr id="44" name="TextBox 43">
              <a:extLst>
                <a:ext uri="{FF2B5EF4-FFF2-40B4-BE49-F238E27FC236}">
                  <a16:creationId xmlns:a16="http://schemas.microsoft.com/office/drawing/2014/main" id="{3679B3AE-170C-4A6F-9C14-7A405611CF21}"/>
                </a:ext>
              </a:extLst>
            </p:cNvPr>
            <p:cNvSpPr txBox="1"/>
            <p:nvPr/>
          </p:nvSpPr>
          <p:spPr>
            <a:xfrm>
              <a:off x="6961526" y="3078252"/>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10000</a:t>
              </a:r>
            </a:p>
          </p:txBody>
        </p:sp>
        <p:sp>
          <p:nvSpPr>
            <p:cNvPr id="45" name="TextBox 44">
              <a:extLst>
                <a:ext uri="{FF2B5EF4-FFF2-40B4-BE49-F238E27FC236}">
                  <a16:creationId xmlns:a16="http://schemas.microsoft.com/office/drawing/2014/main" id="{926F10E2-89C5-46C6-9161-90E3A8321294}"/>
                </a:ext>
              </a:extLst>
            </p:cNvPr>
            <p:cNvSpPr txBox="1"/>
            <p:nvPr/>
          </p:nvSpPr>
          <p:spPr>
            <a:xfrm>
              <a:off x="6961526" y="3447584"/>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10001</a:t>
              </a:r>
            </a:p>
          </p:txBody>
        </p:sp>
        <p:sp>
          <p:nvSpPr>
            <p:cNvPr id="46" name="TextBox 45">
              <a:extLst>
                <a:ext uri="{FF2B5EF4-FFF2-40B4-BE49-F238E27FC236}">
                  <a16:creationId xmlns:a16="http://schemas.microsoft.com/office/drawing/2014/main" id="{E179160F-AC94-4443-83AF-E7B134CB0245}"/>
                </a:ext>
              </a:extLst>
            </p:cNvPr>
            <p:cNvSpPr txBox="1"/>
            <p:nvPr/>
          </p:nvSpPr>
          <p:spPr>
            <a:xfrm>
              <a:off x="6961526" y="3816916"/>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10010</a:t>
              </a:r>
            </a:p>
          </p:txBody>
        </p:sp>
        <p:sp>
          <p:nvSpPr>
            <p:cNvPr id="47" name="TextBox 46">
              <a:extLst>
                <a:ext uri="{FF2B5EF4-FFF2-40B4-BE49-F238E27FC236}">
                  <a16:creationId xmlns:a16="http://schemas.microsoft.com/office/drawing/2014/main" id="{2097B86C-3D12-4564-9668-6DA2D6038C4D}"/>
                </a:ext>
              </a:extLst>
            </p:cNvPr>
            <p:cNvSpPr txBox="1"/>
            <p:nvPr/>
          </p:nvSpPr>
          <p:spPr>
            <a:xfrm>
              <a:off x="6961526" y="4186248"/>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10011</a:t>
              </a:r>
            </a:p>
          </p:txBody>
        </p:sp>
        <p:sp>
          <p:nvSpPr>
            <p:cNvPr id="49" name="TextBox 48">
              <a:extLst>
                <a:ext uri="{FF2B5EF4-FFF2-40B4-BE49-F238E27FC236}">
                  <a16:creationId xmlns:a16="http://schemas.microsoft.com/office/drawing/2014/main" id="{3D0AB986-1C08-408F-8F35-239C0A4C8F4E}"/>
                </a:ext>
              </a:extLst>
            </p:cNvPr>
            <p:cNvSpPr txBox="1"/>
            <p:nvPr/>
          </p:nvSpPr>
          <p:spPr>
            <a:xfrm>
              <a:off x="6961526" y="4555580"/>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10100</a:t>
              </a:r>
            </a:p>
          </p:txBody>
        </p:sp>
        <p:sp>
          <p:nvSpPr>
            <p:cNvPr id="51" name="TextBox 50">
              <a:extLst>
                <a:ext uri="{FF2B5EF4-FFF2-40B4-BE49-F238E27FC236}">
                  <a16:creationId xmlns:a16="http://schemas.microsoft.com/office/drawing/2014/main" id="{F0BB7EB7-2A67-4C9C-8547-9996C8F62BA3}"/>
                </a:ext>
              </a:extLst>
            </p:cNvPr>
            <p:cNvSpPr txBox="1"/>
            <p:nvPr/>
          </p:nvSpPr>
          <p:spPr>
            <a:xfrm>
              <a:off x="6961526" y="4924912"/>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10101</a:t>
              </a:r>
            </a:p>
          </p:txBody>
        </p:sp>
        <p:sp>
          <p:nvSpPr>
            <p:cNvPr id="52" name="TextBox 51">
              <a:extLst>
                <a:ext uri="{FF2B5EF4-FFF2-40B4-BE49-F238E27FC236}">
                  <a16:creationId xmlns:a16="http://schemas.microsoft.com/office/drawing/2014/main" id="{E994DBC4-1CE4-400D-94DB-6477D092CDB4}"/>
                </a:ext>
              </a:extLst>
            </p:cNvPr>
            <p:cNvSpPr txBox="1"/>
            <p:nvPr/>
          </p:nvSpPr>
          <p:spPr>
            <a:xfrm>
              <a:off x="6961526" y="5294244"/>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10110</a:t>
              </a:r>
            </a:p>
          </p:txBody>
        </p:sp>
        <p:sp>
          <p:nvSpPr>
            <p:cNvPr id="53" name="TextBox 52">
              <a:extLst>
                <a:ext uri="{FF2B5EF4-FFF2-40B4-BE49-F238E27FC236}">
                  <a16:creationId xmlns:a16="http://schemas.microsoft.com/office/drawing/2014/main" id="{86BD234A-2AB3-4CBD-9F27-D315E0614616}"/>
                </a:ext>
              </a:extLst>
            </p:cNvPr>
            <p:cNvSpPr txBox="1"/>
            <p:nvPr/>
          </p:nvSpPr>
          <p:spPr>
            <a:xfrm>
              <a:off x="6961526" y="5663576"/>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10111</a:t>
              </a:r>
            </a:p>
          </p:txBody>
        </p:sp>
        <p:sp>
          <p:nvSpPr>
            <p:cNvPr id="56" name="TextBox 55">
              <a:extLst>
                <a:ext uri="{FF2B5EF4-FFF2-40B4-BE49-F238E27FC236}">
                  <a16:creationId xmlns:a16="http://schemas.microsoft.com/office/drawing/2014/main" id="{0AA1486A-B0B1-41F2-A9AD-B94033C9D3A6}"/>
                </a:ext>
              </a:extLst>
            </p:cNvPr>
            <p:cNvSpPr txBox="1"/>
            <p:nvPr/>
          </p:nvSpPr>
          <p:spPr>
            <a:xfrm>
              <a:off x="8249058" y="3078252"/>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11000</a:t>
              </a:r>
            </a:p>
          </p:txBody>
        </p:sp>
        <p:sp>
          <p:nvSpPr>
            <p:cNvPr id="58" name="TextBox 57">
              <a:extLst>
                <a:ext uri="{FF2B5EF4-FFF2-40B4-BE49-F238E27FC236}">
                  <a16:creationId xmlns:a16="http://schemas.microsoft.com/office/drawing/2014/main" id="{05C7E59D-2001-4785-B43A-C3D1D81FD8DA}"/>
                </a:ext>
              </a:extLst>
            </p:cNvPr>
            <p:cNvSpPr txBox="1"/>
            <p:nvPr/>
          </p:nvSpPr>
          <p:spPr>
            <a:xfrm>
              <a:off x="8249058" y="3447584"/>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11001</a:t>
              </a:r>
            </a:p>
          </p:txBody>
        </p:sp>
        <p:sp>
          <p:nvSpPr>
            <p:cNvPr id="59" name="TextBox 58">
              <a:extLst>
                <a:ext uri="{FF2B5EF4-FFF2-40B4-BE49-F238E27FC236}">
                  <a16:creationId xmlns:a16="http://schemas.microsoft.com/office/drawing/2014/main" id="{DB163297-6294-411F-8439-1C48C0E21102}"/>
                </a:ext>
              </a:extLst>
            </p:cNvPr>
            <p:cNvSpPr txBox="1"/>
            <p:nvPr/>
          </p:nvSpPr>
          <p:spPr>
            <a:xfrm>
              <a:off x="8249058" y="3816916"/>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11010</a:t>
              </a:r>
            </a:p>
          </p:txBody>
        </p:sp>
        <p:sp>
          <p:nvSpPr>
            <p:cNvPr id="60" name="TextBox 59">
              <a:extLst>
                <a:ext uri="{FF2B5EF4-FFF2-40B4-BE49-F238E27FC236}">
                  <a16:creationId xmlns:a16="http://schemas.microsoft.com/office/drawing/2014/main" id="{36EDE725-809B-48EC-A18B-3DA6BBC9D76F}"/>
                </a:ext>
              </a:extLst>
            </p:cNvPr>
            <p:cNvSpPr txBox="1"/>
            <p:nvPr/>
          </p:nvSpPr>
          <p:spPr>
            <a:xfrm>
              <a:off x="8249058" y="4186248"/>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11011</a:t>
              </a:r>
            </a:p>
          </p:txBody>
        </p:sp>
        <p:sp>
          <p:nvSpPr>
            <p:cNvPr id="63" name="TextBox 62">
              <a:extLst>
                <a:ext uri="{FF2B5EF4-FFF2-40B4-BE49-F238E27FC236}">
                  <a16:creationId xmlns:a16="http://schemas.microsoft.com/office/drawing/2014/main" id="{01856A43-DC11-48AD-9873-83411A13A5FF}"/>
                </a:ext>
              </a:extLst>
            </p:cNvPr>
            <p:cNvSpPr txBox="1"/>
            <p:nvPr/>
          </p:nvSpPr>
          <p:spPr>
            <a:xfrm>
              <a:off x="8249058" y="4555580"/>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11100</a:t>
              </a:r>
            </a:p>
          </p:txBody>
        </p:sp>
        <p:sp>
          <p:nvSpPr>
            <p:cNvPr id="64" name="TextBox 63">
              <a:extLst>
                <a:ext uri="{FF2B5EF4-FFF2-40B4-BE49-F238E27FC236}">
                  <a16:creationId xmlns:a16="http://schemas.microsoft.com/office/drawing/2014/main" id="{5742BDE1-CBE0-44DA-8C90-898C2EE44CAC}"/>
                </a:ext>
              </a:extLst>
            </p:cNvPr>
            <p:cNvSpPr txBox="1"/>
            <p:nvPr/>
          </p:nvSpPr>
          <p:spPr>
            <a:xfrm>
              <a:off x="8249058" y="4924912"/>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11101</a:t>
              </a:r>
            </a:p>
          </p:txBody>
        </p:sp>
        <p:sp>
          <p:nvSpPr>
            <p:cNvPr id="65" name="TextBox 64">
              <a:extLst>
                <a:ext uri="{FF2B5EF4-FFF2-40B4-BE49-F238E27FC236}">
                  <a16:creationId xmlns:a16="http://schemas.microsoft.com/office/drawing/2014/main" id="{397A1D6D-A834-4B93-8C08-51AD666BCDBC}"/>
                </a:ext>
              </a:extLst>
            </p:cNvPr>
            <p:cNvSpPr txBox="1"/>
            <p:nvPr/>
          </p:nvSpPr>
          <p:spPr>
            <a:xfrm>
              <a:off x="8249058" y="5294244"/>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11110</a:t>
              </a:r>
            </a:p>
          </p:txBody>
        </p:sp>
        <p:sp>
          <p:nvSpPr>
            <p:cNvPr id="66" name="TextBox 65">
              <a:extLst>
                <a:ext uri="{FF2B5EF4-FFF2-40B4-BE49-F238E27FC236}">
                  <a16:creationId xmlns:a16="http://schemas.microsoft.com/office/drawing/2014/main" id="{55A09F4E-418E-4D50-B2DF-8C4D01EA6817}"/>
                </a:ext>
              </a:extLst>
            </p:cNvPr>
            <p:cNvSpPr txBox="1"/>
            <p:nvPr/>
          </p:nvSpPr>
          <p:spPr>
            <a:xfrm>
              <a:off x="8249058" y="5663576"/>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11111</a:t>
              </a:r>
            </a:p>
          </p:txBody>
        </p:sp>
        <p:sp>
          <p:nvSpPr>
            <p:cNvPr id="67" name="Rectangle 66">
              <a:extLst>
                <a:ext uri="{FF2B5EF4-FFF2-40B4-BE49-F238E27FC236}">
                  <a16:creationId xmlns:a16="http://schemas.microsoft.com/office/drawing/2014/main" id="{33996B6F-911D-4C8F-9908-33F6A97C542F}"/>
                </a:ext>
              </a:extLst>
            </p:cNvPr>
            <p:cNvSpPr/>
            <p:nvPr/>
          </p:nvSpPr>
          <p:spPr>
            <a:xfrm>
              <a:off x="1991544" y="2708920"/>
              <a:ext cx="753732" cy="369332"/>
            </a:xfrm>
            <a:prstGeom prst="rect">
              <a:avLst/>
            </a:prstGeom>
          </p:spPr>
          <p:txBody>
            <a:bodyPr wrap="none">
              <a:spAutoFit/>
            </a:bodyPr>
            <a:lstStyle/>
            <a:p>
              <a:r>
                <a:rPr lang="en-US" dirty="0"/>
                <a:t>Cache</a:t>
              </a:r>
              <a:endParaRPr lang="fr-FR" dirty="0"/>
            </a:p>
          </p:txBody>
        </p:sp>
        <p:sp>
          <p:nvSpPr>
            <p:cNvPr id="68" name="Rectangle 67">
              <a:extLst>
                <a:ext uri="{FF2B5EF4-FFF2-40B4-BE49-F238E27FC236}">
                  <a16:creationId xmlns:a16="http://schemas.microsoft.com/office/drawing/2014/main" id="{241B2DF3-F1FC-41EA-97C8-F2118D3D7A75}"/>
                </a:ext>
              </a:extLst>
            </p:cNvPr>
            <p:cNvSpPr/>
            <p:nvPr/>
          </p:nvSpPr>
          <p:spPr>
            <a:xfrm>
              <a:off x="6584660" y="2636912"/>
              <a:ext cx="988925" cy="369332"/>
            </a:xfrm>
            <a:prstGeom prst="rect">
              <a:avLst/>
            </a:prstGeom>
          </p:spPr>
          <p:txBody>
            <a:bodyPr wrap="none">
              <a:spAutoFit/>
            </a:bodyPr>
            <a:lstStyle/>
            <a:p>
              <a:r>
                <a:rPr lang="en-US" dirty="0"/>
                <a:t>Memory</a:t>
              </a:r>
              <a:endParaRPr lang="fr-FR" dirty="0"/>
            </a:p>
          </p:txBody>
        </p:sp>
      </p:grpSp>
      <p:cxnSp>
        <p:nvCxnSpPr>
          <p:cNvPr id="48" name="Straight Connector 47">
            <a:extLst>
              <a:ext uri="{FF2B5EF4-FFF2-40B4-BE49-F238E27FC236}">
                <a16:creationId xmlns:a16="http://schemas.microsoft.com/office/drawing/2014/main" id="{45890A0E-F50F-4F7E-B2AB-7F27C53703B7}"/>
              </a:ext>
            </a:extLst>
          </p:cNvPr>
          <p:cNvCxnSpPr>
            <a:cxnSpLocks/>
          </p:cNvCxnSpPr>
          <p:nvPr/>
        </p:nvCxnSpPr>
        <p:spPr>
          <a:xfrm>
            <a:off x="5231904" y="3082649"/>
            <a:ext cx="0" cy="2964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2E829FA-0F5D-4C9B-B956-6ECED24608D3}"/>
              </a:ext>
            </a:extLst>
          </p:cNvPr>
          <p:cNvCxnSpPr>
            <a:cxnSpLocks/>
          </p:cNvCxnSpPr>
          <p:nvPr/>
        </p:nvCxnSpPr>
        <p:spPr>
          <a:xfrm flipH="1">
            <a:off x="6519436" y="3082649"/>
            <a:ext cx="4306" cy="29409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F2EBC9D-991A-489B-A0B4-77B497F6E940}"/>
              </a:ext>
            </a:extLst>
          </p:cNvPr>
          <p:cNvCxnSpPr>
            <a:cxnSpLocks/>
          </p:cNvCxnSpPr>
          <p:nvPr/>
        </p:nvCxnSpPr>
        <p:spPr>
          <a:xfrm>
            <a:off x="7824192" y="3092240"/>
            <a:ext cx="0" cy="2964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F18BD77-1B21-4CE1-A3EF-74E26F945424}"/>
              </a:ext>
            </a:extLst>
          </p:cNvPr>
          <p:cNvCxnSpPr>
            <a:cxnSpLocks/>
          </p:cNvCxnSpPr>
          <p:nvPr/>
        </p:nvCxnSpPr>
        <p:spPr>
          <a:xfrm>
            <a:off x="9120336" y="3068960"/>
            <a:ext cx="0" cy="2964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450CA57-8004-44AA-9B21-4997CFAD321E}"/>
              </a:ext>
            </a:extLst>
          </p:cNvPr>
          <p:cNvCxnSpPr>
            <a:cxnSpLocks/>
          </p:cNvCxnSpPr>
          <p:nvPr/>
        </p:nvCxnSpPr>
        <p:spPr>
          <a:xfrm>
            <a:off x="2423592" y="3059369"/>
            <a:ext cx="0" cy="296424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4837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3DEE-B394-476F-899F-B2A30342F17F}"/>
              </a:ext>
            </a:extLst>
          </p:cNvPr>
          <p:cNvSpPr>
            <a:spLocks noGrp="1"/>
          </p:cNvSpPr>
          <p:nvPr>
            <p:ph type="title"/>
          </p:nvPr>
        </p:nvSpPr>
        <p:spPr/>
        <p:txBody>
          <a:bodyPr/>
          <a:lstStyle/>
          <a:p>
            <a:r>
              <a:rPr lang="fr-FR" dirty="0" err="1"/>
              <a:t>Fully</a:t>
            </a:r>
            <a:r>
              <a:rPr lang="fr-FR" dirty="0"/>
              <a:t>-Associative Cache</a:t>
            </a:r>
          </a:p>
        </p:txBody>
      </p:sp>
      <p:sp>
        <p:nvSpPr>
          <p:cNvPr id="3" name="Content Placeholder 2">
            <a:extLst>
              <a:ext uri="{FF2B5EF4-FFF2-40B4-BE49-F238E27FC236}">
                <a16:creationId xmlns:a16="http://schemas.microsoft.com/office/drawing/2014/main" id="{46A8B83D-07A5-421F-BA84-EDAD65AC96AB}"/>
              </a:ext>
            </a:extLst>
          </p:cNvPr>
          <p:cNvSpPr>
            <a:spLocks noGrp="1"/>
          </p:cNvSpPr>
          <p:nvPr>
            <p:ph idx="1"/>
          </p:nvPr>
        </p:nvSpPr>
        <p:spPr>
          <a:xfrm>
            <a:off x="609600" y="1340769"/>
            <a:ext cx="10972800" cy="5040560"/>
          </a:xfrm>
        </p:spPr>
        <p:txBody>
          <a:bodyPr/>
          <a:lstStyle/>
          <a:p>
            <a:r>
              <a:rPr lang="fr-FR" dirty="0"/>
              <a:t>A memory block can </a:t>
            </a:r>
            <a:r>
              <a:rPr lang="fr-FR" dirty="0" err="1"/>
              <a:t>be</a:t>
            </a:r>
            <a:r>
              <a:rPr lang="fr-FR" dirty="0"/>
              <a:t> </a:t>
            </a:r>
            <a:r>
              <a:rPr lang="fr-FR" dirty="0" err="1"/>
              <a:t>stored</a:t>
            </a:r>
            <a:r>
              <a:rPr lang="fr-FR" dirty="0"/>
              <a:t> in </a:t>
            </a:r>
            <a:r>
              <a:rPr lang="fr-FR" dirty="0" err="1"/>
              <a:t>any</a:t>
            </a:r>
            <a:r>
              <a:rPr lang="fr-FR" dirty="0"/>
              <a:t> cache line</a:t>
            </a:r>
          </a:p>
          <a:p>
            <a:endParaRPr lang="fr-FR" dirty="0"/>
          </a:p>
          <a:p>
            <a:endParaRPr lang="fr-FR" dirty="0"/>
          </a:p>
          <a:p>
            <a:r>
              <a:rPr lang="fr-FR" dirty="0"/>
              <a:t>To check if an </a:t>
            </a:r>
            <a:r>
              <a:rPr lang="fr-FR" dirty="0" err="1"/>
              <a:t>access</a:t>
            </a:r>
            <a:r>
              <a:rPr lang="fr-FR" dirty="0"/>
              <a:t> </a:t>
            </a:r>
            <a:r>
              <a:rPr lang="fr-FR" dirty="0" err="1"/>
              <a:t>is</a:t>
            </a:r>
            <a:r>
              <a:rPr lang="fr-FR" dirty="0"/>
              <a:t> a cache hit</a:t>
            </a:r>
          </a:p>
          <a:p>
            <a:pPr lvl="1"/>
            <a:r>
              <a:rPr lang="fr-FR" dirty="0"/>
              <a:t>Need to check all cache </a:t>
            </a:r>
            <a:r>
              <a:rPr lang="fr-FR" dirty="0" err="1"/>
              <a:t>lines</a:t>
            </a:r>
            <a:endParaRPr lang="fr-FR" dirty="0"/>
          </a:p>
          <a:p>
            <a:pPr marL="0" indent="0">
              <a:buNone/>
            </a:pPr>
            <a:endParaRPr lang="fr-FR" dirty="0"/>
          </a:p>
        </p:txBody>
      </p:sp>
      <p:sp>
        <p:nvSpPr>
          <p:cNvPr id="4" name="Slide Number Placeholder 3">
            <a:extLst>
              <a:ext uri="{FF2B5EF4-FFF2-40B4-BE49-F238E27FC236}">
                <a16:creationId xmlns:a16="http://schemas.microsoft.com/office/drawing/2014/main" id="{AACD8357-3CF2-4A05-8185-3DE937F7415B}"/>
              </a:ext>
            </a:extLst>
          </p:cNvPr>
          <p:cNvSpPr>
            <a:spLocks noGrp="1"/>
          </p:cNvSpPr>
          <p:nvPr>
            <p:ph type="sldNum" sz="quarter" idx="12"/>
          </p:nvPr>
        </p:nvSpPr>
        <p:spPr/>
        <p:txBody>
          <a:bodyPr/>
          <a:lstStyle/>
          <a:p>
            <a:fld id="{C22DC6D3-9347-42BE-948A-F7EB414DF657}" type="slidenum">
              <a:rPr lang="en-US" altLang="en-US" smtClean="0"/>
              <a:t>15</a:t>
            </a:fld>
            <a:endParaRPr lang="en-US" altLang="en-US" dirty="0"/>
          </a:p>
        </p:txBody>
      </p:sp>
      <p:graphicFrame>
        <p:nvGraphicFramePr>
          <p:cNvPr id="50" name="对象 1">
            <a:extLst>
              <a:ext uri="{FF2B5EF4-FFF2-40B4-BE49-F238E27FC236}">
                <a16:creationId xmlns:a16="http://schemas.microsoft.com/office/drawing/2014/main" id="{82A7FB14-B753-49C5-9E53-9FF65F28868B}"/>
              </a:ext>
            </a:extLst>
          </p:cNvPr>
          <p:cNvGraphicFramePr>
            <a:graphicFrameLocks noChangeAspect="1"/>
          </p:cNvGraphicFramePr>
          <p:nvPr>
            <p:extLst>
              <p:ext uri="{D42A27DB-BD31-4B8C-83A1-F6EECF244321}">
                <p14:modId xmlns:p14="http://schemas.microsoft.com/office/powerpoint/2010/main" val="3925200033"/>
              </p:ext>
            </p:extLst>
          </p:nvPr>
        </p:nvGraphicFramePr>
        <p:xfrm>
          <a:off x="5080214" y="2386564"/>
          <a:ext cx="4376920" cy="216047"/>
        </p:xfrm>
        <a:graphic>
          <a:graphicData uri="http://schemas.openxmlformats.org/presentationml/2006/ole">
            <mc:AlternateContent xmlns:mc="http://schemas.openxmlformats.org/markup-compatibility/2006">
              <mc:Choice xmlns:v="urn:schemas-microsoft-com:vml" Requires="v">
                <p:oleObj spid="_x0000_s5122" name="Worksheet" r:id="rId3" imgW="4729389" imgH="243114" progId="Excel.Sheet.12">
                  <p:embed/>
                </p:oleObj>
              </mc:Choice>
              <mc:Fallback>
                <p:oleObj name="Worksheet" r:id="rId3" imgW="4729389" imgH="243114" progId="Excel.Sheet.12">
                  <p:embed/>
                  <p:pic>
                    <p:nvPicPr>
                      <p:cNvPr id="50" name="对象 1">
                        <a:extLst>
                          <a:ext uri="{FF2B5EF4-FFF2-40B4-BE49-F238E27FC236}">
                            <a16:creationId xmlns:a16="http://schemas.microsoft.com/office/drawing/2014/main" id="{82A7FB14-B753-49C5-9E53-9FF65F28868B}"/>
                          </a:ext>
                        </a:extLst>
                      </p:cNvPr>
                      <p:cNvPicPr/>
                      <p:nvPr/>
                    </p:nvPicPr>
                    <p:blipFill>
                      <a:blip r:embed="rId4"/>
                      <a:stretch>
                        <a:fillRect/>
                      </a:stretch>
                    </p:blipFill>
                    <p:spPr>
                      <a:xfrm>
                        <a:off x="5080214" y="2386564"/>
                        <a:ext cx="4376920" cy="216047"/>
                      </a:xfrm>
                      <a:prstGeom prst="rect">
                        <a:avLst/>
                      </a:prstGeom>
                    </p:spPr>
                  </p:pic>
                </p:oleObj>
              </mc:Fallback>
            </mc:AlternateContent>
          </a:graphicData>
        </a:graphic>
      </p:graphicFrame>
      <p:sp>
        <p:nvSpPr>
          <p:cNvPr id="54" name="文本框 16">
            <a:extLst>
              <a:ext uri="{FF2B5EF4-FFF2-40B4-BE49-F238E27FC236}">
                <a16:creationId xmlns:a16="http://schemas.microsoft.com/office/drawing/2014/main" id="{DBCBA9C7-185E-4B58-A61F-92F3B5612096}"/>
              </a:ext>
            </a:extLst>
          </p:cNvPr>
          <p:cNvSpPr txBox="1"/>
          <p:nvPr/>
        </p:nvSpPr>
        <p:spPr>
          <a:xfrm>
            <a:off x="2135560" y="2060848"/>
            <a:ext cx="3898498" cy="954107"/>
          </a:xfrm>
          <a:prstGeom prst="rect">
            <a:avLst/>
          </a:prstGeom>
          <a:noFill/>
        </p:spPr>
        <p:txBody>
          <a:bodyPr wrap="square" rtlCol="0">
            <a:spAutoFit/>
          </a:bodyPr>
          <a:lstStyle/>
          <a:p>
            <a:r>
              <a:rPr lang="en-US" altLang="zh-CN" sz="2000" b="1" dirty="0">
                <a:latin typeface="Calibri" panose="020F0502020204030204" pitchFamily="34" charset="0"/>
                <a:cs typeface="Calibri" panose="020F0502020204030204" pitchFamily="34" charset="0"/>
              </a:rPr>
              <a:t>Example:</a:t>
            </a:r>
          </a:p>
          <a:p>
            <a:r>
              <a:rPr lang="en-US" altLang="zh-CN" dirty="0">
                <a:latin typeface="Calibri" panose="020F0502020204030204" pitchFamily="34" charset="0"/>
                <a:cs typeface="Calibri" panose="020F0502020204030204" pitchFamily="34" charset="0"/>
              </a:rPr>
              <a:t>32-bit BYTE address</a:t>
            </a:r>
          </a:p>
          <a:p>
            <a:r>
              <a:rPr lang="en-HK" altLang="zh-CN" dirty="0">
                <a:latin typeface="Calibri" panose="020F0502020204030204" pitchFamily="34" charset="0"/>
                <a:cs typeface="Calibri" panose="020F0502020204030204" pitchFamily="34" charset="0"/>
              </a:rPr>
              <a:t>each</a:t>
            </a:r>
            <a:r>
              <a:rPr lang="zh-CN" altLang="en-US" dirty="0">
                <a:latin typeface="Calibri" panose="020F0502020204030204" pitchFamily="34" charset="0"/>
                <a:cs typeface="Calibri" panose="020F0502020204030204" pitchFamily="34" charset="0"/>
              </a:rPr>
              <a:t> </a:t>
            </a:r>
            <a:r>
              <a:rPr lang="en-HK" altLang="zh-CN" dirty="0">
                <a:latin typeface="Calibri" panose="020F0502020204030204" pitchFamily="34" charset="0"/>
                <a:cs typeface="Calibri" panose="020F0502020204030204" pitchFamily="34" charset="0"/>
              </a:rPr>
              <a:t>cache</a:t>
            </a:r>
            <a:r>
              <a:rPr lang="zh-CN" altLang="en-US" dirty="0">
                <a:latin typeface="Calibri" panose="020F0502020204030204" pitchFamily="34" charset="0"/>
                <a:cs typeface="Calibri" panose="020F0502020204030204" pitchFamily="34" charset="0"/>
              </a:rPr>
              <a:t> </a:t>
            </a:r>
            <a:r>
              <a:rPr lang="en-HK" altLang="zh-CN" dirty="0">
                <a:latin typeface="Calibri" panose="020F0502020204030204" pitchFamily="34" charset="0"/>
                <a:cs typeface="Calibri" panose="020F0502020204030204" pitchFamily="34" charset="0"/>
              </a:rPr>
              <a:t>line</a:t>
            </a:r>
            <a:r>
              <a:rPr lang="zh-CN" altLang="en-US" dirty="0">
                <a:latin typeface="Calibri" panose="020F0502020204030204" pitchFamily="34" charset="0"/>
                <a:cs typeface="Calibri" panose="020F0502020204030204" pitchFamily="34" charset="0"/>
              </a:rPr>
              <a:t> </a:t>
            </a:r>
            <a:r>
              <a:rPr lang="en-HK" altLang="zh-CN" dirty="0">
                <a:latin typeface="Calibri" panose="020F0502020204030204" pitchFamily="34" charset="0"/>
                <a:cs typeface="Calibri" panose="020F0502020204030204" pitchFamily="34" charset="0"/>
              </a:rPr>
              <a:t>stores</a:t>
            </a:r>
            <a:r>
              <a:rPr lang="zh-CN" altLang="en-US" dirty="0">
                <a:latin typeface="Calibri" panose="020F0502020204030204" pitchFamily="34" charset="0"/>
                <a:cs typeface="Calibri" panose="020F0502020204030204" pitchFamily="34" charset="0"/>
              </a:rPr>
              <a:t> </a:t>
            </a:r>
            <a:r>
              <a:rPr lang="en-HK" altLang="zh-CN" dirty="0">
                <a:latin typeface="Calibri" panose="020F0502020204030204" pitchFamily="34" charset="0"/>
                <a:cs typeface="Calibri" panose="020F0502020204030204" pitchFamily="34" charset="0"/>
              </a:rPr>
              <a:t>1</a:t>
            </a:r>
            <a:r>
              <a:rPr lang="zh-CN" altLang="en-US" dirty="0">
                <a:latin typeface="Calibri" panose="020F0502020204030204" pitchFamily="34" charset="0"/>
                <a:cs typeface="Calibri" panose="020F0502020204030204" pitchFamily="34" charset="0"/>
              </a:rPr>
              <a:t> </a:t>
            </a:r>
            <a:r>
              <a:rPr lang="en-HK" altLang="zh-CN" dirty="0">
                <a:latin typeface="Calibri" panose="020F0502020204030204" pitchFamily="34" charset="0"/>
                <a:cs typeface="Calibri" panose="020F0502020204030204" pitchFamily="34" charset="0"/>
              </a:rPr>
              <a:t>word</a:t>
            </a:r>
            <a:endParaRPr lang="en-US" altLang="zh-CN" dirty="0">
              <a:latin typeface="Calibri" panose="020F0502020204030204" pitchFamily="34" charset="0"/>
              <a:cs typeface="Calibri" panose="020F0502020204030204" pitchFamily="34" charset="0"/>
            </a:endParaRPr>
          </a:p>
        </p:txBody>
      </p:sp>
      <p:sp>
        <p:nvSpPr>
          <p:cNvPr id="55" name="矩形 17">
            <a:extLst>
              <a:ext uri="{FF2B5EF4-FFF2-40B4-BE49-F238E27FC236}">
                <a16:creationId xmlns:a16="http://schemas.microsoft.com/office/drawing/2014/main" id="{D858B8B0-1D37-44C6-8B56-AFCE8C261AFB}"/>
              </a:ext>
            </a:extLst>
          </p:cNvPr>
          <p:cNvSpPr/>
          <p:nvPr/>
        </p:nvSpPr>
        <p:spPr>
          <a:xfrm>
            <a:off x="9209895" y="2379036"/>
            <a:ext cx="249852" cy="218461"/>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57" name="文本框 19">
            <a:extLst>
              <a:ext uri="{FF2B5EF4-FFF2-40B4-BE49-F238E27FC236}">
                <a16:creationId xmlns:a16="http://schemas.microsoft.com/office/drawing/2014/main" id="{39E90861-87DE-4442-B863-E64D36B8611C}"/>
              </a:ext>
            </a:extLst>
          </p:cNvPr>
          <p:cNvSpPr txBox="1"/>
          <p:nvPr/>
        </p:nvSpPr>
        <p:spPr>
          <a:xfrm>
            <a:off x="9148794" y="2633018"/>
            <a:ext cx="648760" cy="464420"/>
          </a:xfrm>
          <a:prstGeom prst="rect">
            <a:avLst/>
          </a:prstGeom>
          <a:noFill/>
        </p:spPr>
        <p:txBody>
          <a:bodyPr wrap="none" rtlCol="0">
            <a:spAutoFit/>
          </a:bodyPr>
          <a:lstStyle/>
          <a:p>
            <a:r>
              <a:rPr lang="en-US" altLang="zh-CN" sz="1600" dirty="0">
                <a:solidFill>
                  <a:srgbClr val="00B0F0"/>
                </a:solidFill>
                <a:latin typeface="Calibri" panose="020F0502020204030204" pitchFamily="34" charset="0"/>
                <a:cs typeface="Calibri" panose="020F0502020204030204" pitchFamily="34" charset="0"/>
              </a:rPr>
              <a:t>Offset  </a:t>
            </a:r>
          </a:p>
          <a:p>
            <a:r>
              <a:rPr lang="en-US" altLang="zh-CN" sz="1600" dirty="0">
                <a:solidFill>
                  <a:srgbClr val="00B0F0"/>
                </a:solidFill>
                <a:latin typeface="Calibri" panose="020F0502020204030204" pitchFamily="34" charset="0"/>
                <a:cs typeface="Calibri" panose="020F0502020204030204" pitchFamily="34" charset="0"/>
              </a:rPr>
              <a:t>  bits</a:t>
            </a:r>
            <a:endParaRPr lang="zh-CN" altLang="en-US" sz="1600" dirty="0">
              <a:solidFill>
                <a:srgbClr val="00B0F0"/>
              </a:solidFill>
              <a:latin typeface="Calibri" panose="020F0502020204030204" pitchFamily="34" charset="0"/>
              <a:cs typeface="Calibri" panose="020F0502020204030204" pitchFamily="34" charset="0"/>
            </a:endParaRPr>
          </a:p>
        </p:txBody>
      </p:sp>
      <p:sp>
        <p:nvSpPr>
          <p:cNvPr id="61" name="矩形 26">
            <a:extLst>
              <a:ext uri="{FF2B5EF4-FFF2-40B4-BE49-F238E27FC236}">
                <a16:creationId xmlns:a16="http://schemas.microsoft.com/office/drawing/2014/main" id="{5762DD3A-EC28-478C-B513-111A49F0CF3E}"/>
              </a:ext>
            </a:extLst>
          </p:cNvPr>
          <p:cNvSpPr/>
          <p:nvPr/>
        </p:nvSpPr>
        <p:spPr>
          <a:xfrm>
            <a:off x="5080214" y="2394295"/>
            <a:ext cx="4127068" cy="197795"/>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62" name="文本框 27">
            <a:extLst>
              <a:ext uri="{FF2B5EF4-FFF2-40B4-BE49-F238E27FC236}">
                <a16:creationId xmlns:a16="http://schemas.microsoft.com/office/drawing/2014/main" id="{8FF48780-B46A-428D-9DF1-B840DC08CBEB}"/>
              </a:ext>
            </a:extLst>
          </p:cNvPr>
          <p:cNvSpPr txBox="1"/>
          <p:nvPr/>
        </p:nvSpPr>
        <p:spPr>
          <a:xfrm>
            <a:off x="6630474" y="2703968"/>
            <a:ext cx="904534" cy="268875"/>
          </a:xfrm>
          <a:prstGeom prst="rect">
            <a:avLst/>
          </a:prstGeom>
          <a:noFill/>
        </p:spPr>
        <p:txBody>
          <a:bodyPr wrap="square" rtlCol="0">
            <a:spAutoFit/>
          </a:bodyPr>
          <a:lstStyle/>
          <a:p>
            <a:r>
              <a:rPr lang="en-US" altLang="zh-CN" sz="1600" dirty="0">
                <a:solidFill>
                  <a:srgbClr val="00B050"/>
                </a:solidFill>
                <a:latin typeface="Calibri" panose="020F0502020204030204" pitchFamily="34" charset="0"/>
                <a:cs typeface="Calibri" panose="020F0502020204030204" pitchFamily="34" charset="0"/>
              </a:rPr>
              <a:t>Tag bits</a:t>
            </a:r>
            <a:endParaRPr lang="zh-CN" altLang="en-US" sz="1600" dirty="0">
              <a:solidFill>
                <a:srgbClr val="00B050"/>
              </a:solidFill>
              <a:latin typeface="Calibri" panose="020F0502020204030204" pitchFamily="34" charset="0"/>
              <a:cs typeface="Calibri" panose="020F0502020204030204" pitchFamily="34" charset="0"/>
            </a:endParaRPr>
          </a:p>
        </p:txBody>
      </p:sp>
      <p:grpSp>
        <p:nvGrpSpPr>
          <p:cNvPr id="81" name="Group 80">
            <a:extLst>
              <a:ext uri="{FF2B5EF4-FFF2-40B4-BE49-F238E27FC236}">
                <a16:creationId xmlns:a16="http://schemas.microsoft.com/office/drawing/2014/main" id="{74DFD988-ABE8-49DD-A23C-69CB31F32E50}"/>
              </a:ext>
            </a:extLst>
          </p:cNvPr>
          <p:cNvGrpSpPr/>
          <p:nvPr/>
        </p:nvGrpSpPr>
        <p:grpSpPr>
          <a:xfrm>
            <a:off x="6487875" y="3573016"/>
            <a:ext cx="5321838" cy="3109468"/>
            <a:chOff x="6168008" y="3041744"/>
            <a:chExt cx="5544461" cy="3226623"/>
          </a:xfrm>
        </p:grpSpPr>
        <p:grpSp>
          <p:nvGrpSpPr>
            <p:cNvPr id="77" name="Group 76">
              <a:extLst>
                <a:ext uri="{FF2B5EF4-FFF2-40B4-BE49-F238E27FC236}">
                  <a16:creationId xmlns:a16="http://schemas.microsoft.com/office/drawing/2014/main" id="{C9009CBB-5D59-499F-AEFA-DF41D664C562}"/>
                </a:ext>
              </a:extLst>
            </p:cNvPr>
            <p:cNvGrpSpPr/>
            <p:nvPr/>
          </p:nvGrpSpPr>
          <p:grpSpPr>
            <a:xfrm>
              <a:off x="6168008" y="3190765"/>
              <a:ext cx="5544461" cy="3077602"/>
              <a:chOff x="3071664" y="3087702"/>
              <a:chExt cx="5544461" cy="3293627"/>
            </a:xfrm>
          </p:grpSpPr>
          <p:pic>
            <p:nvPicPr>
              <p:cNvPr id="48" name="Object 17">
                <a:extLst>
                  <a:ext uri="{FF2B5EF4-FFF2-40B4-BE49-F238E27FC236}">
                    <a16:creationId xmlns:a16="http://schemas.microsoft.com/office/drawing/2014/main" id="{B453B62A-DB79-4AC6-BFB6-6484D8D5226F}"/>
                  </a:ext>
                </a:extLst>
              </p:cNvPr>
              <p:cNvPicPr>
                <a:picLocks noChangeAspect="1" noChangeArrowheads="1"/>
              </p:cNvPicPr>
              <p:nvPr/>
            </p:nvPicPr>
            <p:blipFill>
              <a:blip r:embed="rId5"/>
              <a:srcRect t="-2437" b="-2165"/>
              <a:stretch>
                <a:fillRect/>
              </a:stretch>
            </p:blipFill>
            <p:spPr bwMode="auto">
              <a:xfrm>
                <a:off x="3071664" y="3087702"/>
                <a:ext cx="5544461" cy="3293627"/>
              </a:xfrm>
              <a:prstGeom prst="rect">
                <a:avLst/>
              </a:prstGeom>
              <a:noFill/>
              <a:ln w="9525">
                <a:noFill/>
                <a:miter lim="800000"/>
                <a:headEnd/>
                <a:tailEnd/>
              </a:ln>
            </p:spPr>
          </p:pic>
          <p:sp>
            <p:nvSpPr>
              <p:cNvPr id="74" name="Rectangle 73">
                <a:extLst>
                  <a:ext uri="{FF2B5EF4-FFF2-40B4-BE49-F238E27FC236}">
                    <a16:creationId xmlns:a16="http://schemas.microsoft.com/office/drawing/2014/main" id="{0D7D73FB-144B-45D0-8C1C-62577A41837D}"/>
                  </a:ext>
                </a:extLst>
              </p:cNvPr>
              <p:cNvSpPr/>
              <p:nvPr/>
            </p:nvSpPr>
            <p:spPr>
              <a:xfrm>
                <a:off x="3707304" y="3356992"/>
                <a:ext cx="372472"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dirty="0">
                  <a:solidFill>
                    <a:schemeClr val="tx1"/>
                  </a:solidFill>
                </a:endParaRPr>
              </a:p>
            </p:txBody>
          </p:sp>
          <p:sp>
            <p:nvSpPr>
              <p:cNvPr id="75" name="Rectangle 74">
                <a:extLst>
                  <a:ext uri="{FF2B5EF4-FFF2-40B4-BE49-F238E27FC236}">
                    <a16:creationId xmlns:a16="http://schemas.microsoft.com/office/drawing/2014/main" id="{374B8546-42BF-45FE-ACED-F58DB6680CD6}"/>
                  </a:ext>
                </a:extLst>
              </p:cNvPr>
              <p:cNvSpPr/>
              <p:nvPr/>
            </p:nvSpPr>
            <p:spPr>
              <a:xfrm>
                <a:off x="3071664" y="3356992"/>
                <a:ext cx="635640"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chemeClr val="tx1"/>
                    </a:solidFill>
                  </a:rPr>
                  <a:t>tag</a:t>
                </a:r>
                <a:endParaRPr lang="fr-FR" dirty="0">
                  <a:solidFill>
                    <a:schemeClr val="tx1"/>
                  </a:solidFill>
                </a:endParaRPr>
              </a:p>
            </p:txBody>
          </p:sp>
          <p:sp>
            <p:nvSpPr>
              <p:cNvPr id="76" name="Rectangle 75">
                <a:extLst>
                  <a:ext uri="{FF2B5EF4-FFF2-40B4-BE49-F238E27FC236}">
                    <a16:creationId xmlns:a16="http://schemas.microsoft.com/office/drawing/2014/main" id="{75370B41-A979-4304-9257-D6D3C4D528D3}"/>
                  </a:ext>
                </a:extLst>
              </p:cNvPr>
              <p:cNvSpPr/>
              <p:nvPr/>
            </p:nvSpPr>
            <p:spPr>
              <a:xfrm>
                <a:off x="3647728" y="3429000"/>
                <a:ext cx="516488" cy="261610"/>
              </a:xfrm>
              <a:prstGeom prst="rect">
                <a:avLst/>
              </a:prstGeom>
            </p:spPr>
            <p:txBody>
              <a:bodyPr wrap="none">
                <a:spAutoFit/>
              </a:bodyPr>
              <a:lstStyle/>
              <a:p>
                <a:pPr algn="ctr"/>
                <a:r>
                  <a:rPr lang="fr-FR" sz="1050" dirty="0"/>
                  <a:t>offset</a:t>
                </a:r>
              </a:p>
            </p:txBody>
          </p:sp>
        </p:grpSp>
        <p:sp>
          <p:nvSpPr>
            <p:cNvPr id="78" name="Rectangle 77">
              <a:extLst>
                <a:ext uri="{FF2B5EF4-FFF2-40B4-BE49-F238E27FC236}">
                  <a16:creationId xmlns:a16="http://schemas.microsoft.com/office/drawing/2014/main" id="{40CF288F-0CE4-4D33-A3B7-241B52FE3BEA}"/>
                </a:ext>
              </a:extLst>
            </p:cNvPr>
            <p:cNvSpPr/>
            <p:nvPr/>
          </p:nvSpPr>
          <p:spPr>
            <a:xfrm>
              <a:off x="7464152" y="3041744"/>
              <a:ext cx="922368" cy="276999"/>
            </a:xfrm>
            <a:prstGeom prst="rect">
              <a:avLst/>
            </a:prstGeom>
          </p:spPr>
          <p:txBody>
            <a:bodyPr wrap="none">
              <a:spAutoFit/>
            </a:bodyPr>
            <a:lstStyle/>
            <a:p>
              <a:r>
                <a:rPr lang="fr-FR" sz="1200" dirty="0"/>
                <a:t>cache line 1</a:t>
              </a:r>
            </a:p>
          </p:txBody>
        </p:sp>
        <p:sp>
          <p:nvSpPr>
            <p:cNvPr id="79" name="Rectangle 78">
              <a:extLst>
                <a:ext uri="{FF2B5EF4-FFF2-40B4-BE49-F238E27FC236}">
                  <a16:creationId xmlns:a16="http://schemas.microsoft.com/office/drawing/2014/main" id="{65CB9B11-5931-4574-9749-2DDED7579FE1}"/>
                </a:ext>
              </a:extLst>
            </p:cNvPr>
            <p:cNvSpPr/>
            <p:nvPr/>
          </p:nvSpPr>
          <p:spPr>
            <a:xfrm>
              <a:off x="8659624" y="3041744"/>
              <a:ext cx="922368" cy="276999"/>
            </a:xfrm>
            <a:prstGeom prst="rect">
              <a:avLst/>
            </a:prstGeom>
          </p:spPr>
          <p:txBody>
            <a:bodyPr wrap="none">
              <a:spAutoFit/>
            </a:bodyPr>
            <a:lstStyle/>
            <a:p>
              <a:r>
                <a:rPr lang="fr-FR" sz="1200" dirty="0"/>
                <a:t>cache line 2</a:t>
              </a:r>
            </a:p>
          </p:txBody>
        </p:sp>
        <p:sp>
          <p:nvSpPr>
            <p:cNvPr id="80" name="Rectangle 79">
              <a:extLst>
                <a:ext uri="{FF2B5EF4-FFF2-40B4-BE49-F238E27FC236}">
                  <a16:creationId xmlns:a16="http://schemas.microsoft.com/office/drawing/2014/main" id="{A8B3C2AC-D95D-4011-9801-CCE9F5FDE18D}"/>
                </a:ext>
              </a:extLst>
            </p:cNvPr>
            <p:cNvSpPr/>
            <p:nvPr/>
          </p:nvSpPr>
          <p:spPr>
            <a:xfrm>
              <a:off x="10632504" y="3050001"/>
              <a:ext cx="943207" cy="276999"/>
            </a:xfrm>
            <a:prstGeom prst="rect">
              <a:avLst/>
            </a:prstGeom>
          </p:spPr>
          <p:txBody>
            <a:bodyPr wrap="none">
              <a:spAutoFit/>
            </a:bodyPr>
            <a:lstStyle/>
            <a:p>
              <a:r>
                <a:rPr lang="fr-FR" sz="1200" dirty="0"/>
                <a:t>cache line N</a:t>
              </a:r>
            </a:p>
          </p:txBody>
        </p:sp>
      </p:grpSp>
    </p:spTree>
    <p:extLst>
      <p:ext uri="{BB962C8B-B14F-4D97-AF65-F5344CB8AC3E}">
        <p14:creationId xmlns:p14="http://schemas.microsoft.com/office/powerpoint/2010/main" val="261963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B113-9D20-4CAA-8C4F-9E2A64EEB5A5}"/>
              </a:ext>
            </a:extLst>
          </p:cNvPr>
          <p:cNvSpPr>
            <a:spLocks noGrp="1"/>
          </p:cNvSpPr>
          <p:nvPr>
            <p:ph type="title"/>
          </p:nvPr>
        </p:nvSpPr>
        <p:spPr/>
        <p:txBody>
          <a:bodyPr/>
          <a:lstStyle/>
          <a:p>
            <a:r>
              <a:rPr lang="fr-FR" dirty="0" err="1"/>
              <a:t>Fully</a:t>
            </a:r>
            <a:r>
              <a:rPr lang="fr-FR" dirty="0"/>
              <a:t>-Associative Cache</a:t>
            </a:r>
          </a:p>
        </p:txBody>
      </p:sp>
      <p:sp>
        <p:nvSpPr>
          <p:cNvPr id="3" name="Content Placeholder 2">
            <a:extLst>
              <a:ext uri="{FF2B5EF4-FFF2-40B4-BE49-F238E27FC236}">
                <a16:creationId xmlns:a16="http://schemas.microsoft.com/office/drawing/2014/main" id="{9B71CB2D-F659-44A2-8649-C6FF58836BE0}"/>
              </a:ext>
            </a:extLst>
          </p:cNvPr>
          <p:cNvSpPr>
            <a:spLocks noGrp="1"/>
          </p:cNvSpPr>
          <p:nvPr>
            <p:ph idx="1"/>
          </p:nvPr>
        </p:nvSpPr>
        <p:spPr/>
        <p:txBody>
          <a:bodyPr/>
          <a:lstStyle/>
          <a:p>
            <a:r>
              <a:rPr lang="fr-FR" dirty="0" err="1"/>
              <a:t>When</a:t>
            </a:r>
            <a:r>
              <a:rPr lang="fr-FR" dirty="0"/>
              <a:t> a cache miss </a:t>
            </a:r>
            <a:r>
              <a:rPr lang="fr-FR" dirty="0" err="1"/>
              <a:t>occurs</a:t>
            </a:r>
            <a:r>
              <a:rPr lang="fr-FR" dirty="0"/>
              <a:t>, </a:t>
            </a:r>
            <a:r>
              <a:rPr lang="fr-FR" dirty="0" err="1"/>
              <a:t>we</a:t>
            </a:r>
            <a:r>
              <a:rPr lang="fr-FR" dirty="0"/>
              <a:t> </a:t>
            </a:r>
            <a:r>
              <a:rPr lang="fr-FR" dirty="0" err="1"/>
              <a:t>need</a:t>
            </a:r>
            <a:r>
              <a:rPr lang="fr-FR" dirty="0"/>
              <a:t> to </a:t>
            </a:r>
            <a:r>
              <a:rPr lang="fr-FR" dirty="0" err="1"/>
              <a:t>load</a:t>
            </a:r>
            <a:r>
              <a:rPr lang="fr-FR" dirty="0"/>
              <a:t> the </a:t>
            </a:r>
            <a:r>
              <a:rPr lang="fr-FR" dirty="0" err="1"/>
              <a:t>missed</a:t>
            </a:r>
            <a:r>
              <a:rPr lang="fr-FR" dirty="0"/>
              <a:t> data </a:t>
            </a:r>
            <a:r>
              <a:rPr lang="fr-FR" dirty="0" err="1"/>
              <a:t>from</a:t>
            </a:r>
            <a:r>
              <a:rPr lang="fr-FR" dirty="0"/>
              <a:t> memory to cache</a:t>
            </a:r>
          </a:p>
          <a:p>
            <a:r>
              <a:rPr lang="fr-FR" dirty="0" err="1"/>
              <a:t>Some</a:t>
            </a:r>
            <a:r>
              <a:rPr lang="fr-FR" dirty="0"/>
              <a:t> data </a:t>
            </a:r>
            <a:r>
              <a:rPr lang="fr-FR" dirty="0" err="1"/>
              <a:t>currently</a:t>
            </a:r>
            <a:r>
              <a:rPr lang="fr-FR" dirty="0"/>
              <a:t> </a:t>
            </a:r>
            <a:r>
              <a:rPr lang="fr-FR" dirty="0" err="1"/>
              <a:t>stored</a:t>
            </a:r>
            <a:r>
              <a:rPr lang="fr-FR" dirty="0"/>
              <a:t> in cache </a:t>
            </a:r>
            <a:r>
              <a:rPr lang="fr-FR" dirty="0" err="1"/>
              <a:t>will</a:t>
            </a:r>
            <a:r>
              <a:rPr lang="fr-FR" dirty="0"/>
              <a:t> </a:t>
            </a:r>
            <a:r>
              <a:rPr lang="fr-FR" dirty="0" err="1"/>
              <a:t>be</a:t>
            </a:r>
            <a:r>
              <a:rPr lang="fr-FR" dirty="0"/>
              <a:t> </a:t>
            </a:r>
            <a:r>
              <a:rPr lang="fr-FR" dirty="0" err="1"/>
              <a:t>replaced</a:t>
            </a:r>
            <a:endParaRPr lang="fr-FR" dirty="0"/>
          </a:p>
          <a:p>
            <a:r>
              <a:rPr lang="fr-FR" dirty="0">
                <a:solidFill>
                  <a:srgbClr val="FF0000"/>
                </a:solidFill>
              </a:rPr>
              <a:t>Replacement </a:t>
            </a:r>
            <a:r>
              <a:rPr lang="fr-FR" dirty="0" err="1">
                <a:solidFill>
                  <a:srgbClr val="FF0000"/>
                </a:solidFill>
              </a:rPr>
              <a:t>policy</a:t>
            </a:r>
            <a:r>
              <a:rPr lang="fr-FR" dirty="0">
                <a:solidFill>
                  <a:srgbClr val="FF0000"/>
                </a:solidFill>
              </a:rPr>
              <a:t> </a:t>
            </a:r>
            <a:r>
              <a:rPr lang="fr-FR" dirty="0" err="1"/>
              <a:t>decides</a:t>
            </a:r>
            <a:r>
              <a:rPr lang="fr-FR" dirty="0"/>
              <a:t> </a:t>
            </a:r>
            <a:r>
              <a:rPr lang="fr-FR" dirty="0" err="1"/>
              <a:t>which</a:t>
            </a:r>
            <a:r>
              <a:rPr lang="fr-FR" dirty="0"/>
              <a:t> data to </a:t>
            </a:r>
            <a:r>
              <a:rPr lang="fr-FR" dirty="0" err="1"/>
              <a:t>be</a:t>
            </a:r>
            <a:r>
              <a:rPr lang="fr-FR" dirty="0"/>
              <a:t> </a:t>
            </a:r>
            <a:r>
              <a:rPr lang="fr-FR" dirty="0" err="1"/>
              <a:t>replaced</a:t>
            </a:r>
            <a:endParaRPr lang="fr-FR" dirty="0"/>
          </a:p>
          <a:p>
            <a:r>
              <a:rPr lang="fr-FR" dirty="0" err="1"/>
              <a:t>Many</a:t>
            </a:r>
            <a:r>
              <a:rPr lang="fr-FR" dirty="0"/>
              <a:t> </a:t>
            </a:r>
            <a:r>
              <a:rPr lang="fr-FR" dirty="0" err="1"/>
              <a:t>different</a:t>
            </a:r>
            <a:r>
              <a:rPr lang="fr-FR" dirty="0"/>
              <a:t> </a:t>
            </a:r>
            <a:r>
              <a:rPr lang="fr-FR" dirty="0" err="1"/>
              <a:t>policies</a:t>
            </a:r>
            <a:endParaRPr lang="fr-FR" dirty="0"/>
          </a:p>
          <a:p>
            <a:pPr lvl="1"/>
            <a:r>
              <a:rPr lang="fr-FR" dirty="0" err="1"/>
              <a:t>Random</a:t>
            </a:r>
            <a:r>
              <a:rPr lang="fr-FR" dirty="0"/>
              <a:t>, FIFO (First-In-First-Out), LRU (Least </a:t>
            </a:r>
            <a:r>
              <a:rPr lang="fr-FR" dirty="0" err="1"/>
              <a:t>Recently</a:t>
            </a:r>
            <a:r>
              <a:rPr lang="fr-FR" dirty="0"/>
              <a:t> </a:t>
            </a:r>
            <a:r>
              <a:rPr lang="fr-FR" dirty="0" err="1"/>
              <a:t>Used</a:t>
            </a:r>
            <a:r>
              <a:rPr lang="fr-FR" dirty="0"/>
              <a:t>) … …</a:t>
            </a:r>
          </a:p>
          <a:p>
            <a:endParaRPr lang="fr-FR" dirty="0"/>
          </a:p>
        </p:txBody>
      </p:sp>
      <p:sp>
        <p:nvSpPr>
          <p:cNvPr id="4" name="Slide Number Placeholder 3">
            <a:extLst>
              <a:ext uri="{FF2B5EF4-FFF2-40B4-BE49-F238E27FC236}">
                <a16:creationId xmlns:a16="http://schemas.microsoft.com/office/drawing/2014/main" id="{65AC29F4-3B89-4996-8E72-471E5342F207}"/>
              </a:ext>
            </a:extLst>
          </p:cNvPr>
          <p:cNvSpPr>
            <a:spLocks noGrp="1"/>
          </p:cNvSpPr>
          <p:nvPr>
            <p:ph type="sldNum" sz="quarter" idx="12"/>
          </p:nvPr>
        </p:nvSpPr>
        <p:spPr/>
        <p:txBody>
          <a:bodyPr/>
          <a:lstStyle/>
          <a:p>
            <a:fld id="{C22DC6D3-9347-42BE-948A-F7EB414DF657}" type="slidenum">
              <a:rPr lang="en-US" altLang="en-US" smtClean="0"/>
              <a:t>16</a:t>
            </a:fld>
            <a:endParaRPr lang="en-US" altLang="en-US" dirty="0"/>
          </a:p>
        </p:txBody>
      </p:sp>
    </p:spTree>
    <p:extLst>
      <p:ext uri="{BB962C8B-B14F-4D97-AF65-F5344CB8AC3E}">
        <p14:creationId xmlns:p14="http://schemas.microsoft.com/office/powerpoint/2010/main" val="231477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C4AFB-617E-4D90-8732-E583EE51566A}"/>
              </a:ext>
            </a:extLst>
          </p:cNvPr>
          <p:cNvSpPr>
            <a:spLocks noGrp="1"/>
          </p:cNvSpPr>
          <p:nvPr>
            <p:ph type="title"/>
          </p:nvPr>
        </p:nvSpPr>
        <p:spPr/>
        <p:txBody>
          <a:bodyPr/>
          <a:lstStyle/>
          <a:p>
            <a:r>
              <a:rPr lang="fr-FR" dirty="0" err="1"/>
              <a:t>Fully</a:t>
            </a:r>
            <a:r>
              <a:rPr lang="fr-FR" dirty="0"/>
              <a:t>-Associative Cache</a:t>
            </a:r>
          </a:p>
        </p:txBody>
      </p:sp>
      <p:sp>
        <p:nvSpPr>
          <p:cNvPr id="3" name="Content Placeholder 2">
            <a:extLst>
              <a:ext uri="{FF2B5EF4-FFF2-40B4-BE49-F238E27FC236}">
                <a16:creationId xmlns:a16="http://schemas.microsoft.com/office/drawing/2014/main" id="{06175169-9753-4A4C-B667-125247F3D43B}"/>
              </a:ext>
            </a:extLst>
          </p:cNvPr>
          <p:cNvSpPr>
            <a:spLocks noGrp="1"/>
          </p:cNvSpPr>
          <p:nvPr>
            <p:ph idx="1"/>
          </p:nvPr>
        </p:nvSpPr>
        <p:spPr/>
        <p:txBody>
          <a:bodyPr/>
          <a:lstStyle/>
          <a:p>
            <a:r>
              <a:rPr lang="fr-FR" dirty="0"/>
              <a:t>FIFO replacement </a:t>
            </a:r>
            <a:r>
              <a:rPr lang="fr-FR" dirty="0" err="1"/>
              <a:t>policy</a:t>
            </a:r>
            <a:endParaRPr lang="fr-FR" dirty="0"/>
          </a:p>
          <a:p>
            <a:pPr lvl="1"/>
            <a:r>
              <a:rPr lang="fr-FR" dirty="0" err="1"/>
              <a:t>Each</a:t>
            </a:r>
            <a:r>
              <a:rPr lang="fr-FR" dirty="0"/>
              <a:t> cache line has an </a:t>
            </a:r>
            <a:r>
              <a:rPr lang="fr-FR" dirty="0" err="1"/>
              <a:t>age</a:t>
            </a:r>
            <a:endParaRPr lang="fr-FR" dirty="0"/>
          </a:p>
          <a:p>
            <a:pPr lvl="1"/>
            <a:r>
              <a:rPr lang="fr-FR" dirty="0" err="1"/>
              <a:t>When</a:t>
            </a:r>
            <a:r>
              <a:rPr lang="fr-FR" dirty="0"/>
              <a:t> miss, </a:t>
            </a:r>
            <a:r>
              <a:rPr lang="fr-FR" dirty="0" err="1"/>
              <a:t>loaded</a:t>
            </a:r>
            <a:r>
              <a:rPr lang="fr-FR" dirty="0"/>
              <a:t> data </a:t>
            </a:r>
            <a:r>
              <a:rPr lang="fr-FR" dirty="0" err="1"/>
              <a:t>is</a:t>
            </a:r>
            <a:r>
              <a:rPr lang="fr-FR" dirty="0"/>
              <a:t> the </a:t>
            </a:r>
            <a:r>
              <a:rPr lang="fr-FR" dirty="0" err="1"/>
              <a:t>youngest</a:t>
            </a:r>
            <a:endParaRPr lang="fr-FR" dirty="0"/>
          </a:p>
          <a:p>
            <a:pPr lvl="2"/>
            <a:r>
              <a:rPr lang="fr-FR" dirty="0" err="1"/>
              <a:t>Other</a:t>
            </a:r>
            <a:r>
              <a:rPr lang="fr-FR" dirty="0"/>
              <a:t> </a:t>
            </a:r>
            <a:r>
              <a:rPr lang="fr-FR" dirty="0" err="1"/>
              <a:t>data’s</a:t>
            </a:r>
            <a:r>
              <a:rPr lang="fr-FR" dirty="0"/>
              <a:t> </a:t>
            </a:r>
            <a:r>
              <a:rPr lang="fr-FR" dirty="0" err="1"/>
              <a:t>age</a:t>
            </a:r>
            <a:r>
              <a:rPr lang="fr-FR" dirty="0"/>
              <a:t> </a:t>
            </a:r>
            <a:r>
              <a:rPr lang="fr-FR" dirty="0" err="1"/>
              <a:t>increased</a:t>
            </a:r>
            <a:r>
              <a:rPr lang="fr-FR" dirty="0"/>
              <a:t> by 1</a:t>
            </a:r>
          </a:p>
          <a:p>
            <a:pPr lvl="1"/>
            <a:r>
              <a:rPr lang="fr-FR" dirty="0" err="1"/>
              <a:t>When</a:t>
            </a:r>
            <a:r>
              <a:rPr lang="fr-FR" dirty="0"/>
              <a:t> hit, no change </a:t>
            </a:r>
          </a:p>
          <a:p>
            <a:r>
              <a:rPr lang="fr-FR" dirty="0"/>
              <a:t>LRU replacement </a:t>
            </a:r>
            <a:r>
              <a:rPr lang="fr-FR" dirty="0" err="1"/>
              <a:t>policy</a:t>
            </a:r>
            <a:endParaRPr lang="fr-FR" dirty="0"/>
          </a:p>
          <a:p>
            <a:pPr lvl="1"/>
            <a:r>
              <a:rPr lang="fr-FR" dirty="0" err="1"/>
              <a:t>Same</a:t>
            </a:r>
            <a:r>
              <a:rPr lang="fr-FR" dirty="0"/>
              <a:t> to FIFO </a:t>
            </a:r>
            <a:r>
              <a:rPr lang="fr-FR" dirty="0" err="1"/>
              <a:t>when</a:t>
            </a:r>
            <a:r>
              <a:rPr lang="fr-FR" dirty="0"/>
              <a:t> miss</a:t>
            </a:r>
          </a:p>
          <a:p>
            <a:pPr lvl="1"/>
            <a:r>
              <a:rPr lang="fr-FR" dirty="0" err="1"/>
              <a:t>When</a:t>
            </a:r>
            <a:r>
              <a:rPr lang="fr-FR" dirty="0"/>
              <a:t> hit, the </a:t>
            </a:r>
            <a:r>
              <a:rPr lang="fr-FR" dirty="0" err="1"/>
              <a:t>accessed</a:t>
            </a:r>
            <a:r>
              <a:rPr lang="fr-FR" dirty="0"/>
              <a:t> data </a:t>
            </a:r>
            <a:r>
              <a:rPr lang="fr-FR" dirty="0" err="1"/>
              <a:t>becomes</a:t>
            </a:r>
            <a:endParaRPr lang="fr-FR" dirty="0"/>
          </a:p>
          <a:p>
            <a:pPr marL="457200" lvl="1" indent="0">
              <a:buNone/>
            </a:pPr>
            <a:r>
              <a:rPr lang="fr-FR" dirty="0"/>
              <a:t>    the </a:t>
            </a:r>
            <a:r>
              <a:rPr lang="fr-FR" dirty="0" err="1"/>
              <a:t>youngest</a:t>
            </a:r>
            <a:endParaRPr lang="fr-FR" dirty="0"/>
          </a:p>
          <a:p>
            <a:pPr lvl="1"/>
            <a:r>
              <a:rPr lang="fr-FR" dirty="0" err="1"/>
              <a:t>Previously</a:t>
            </a:r>
            <a:r>
              <a:rPr lang="fr-FR" dirty="0"/>
              <a:t> </a:t>
            </a:r>
            <a:r>
              <a:rPr lang="fr-FR" dirty="0" err="1"/>
              <a:t>younger</a:t>
            </a:r>
            <a:r>
              <a:rPr lang="fr-FR" dirty="0"/>
              <a:t> </a:t>
            </a:r>
            <a:r>
              <a:rPr lang="fr-FR" dirty="0" err="1"/>
              <a:t>ones</a:t>
            </a:r>
            <a:r>
              <a:rPr lang="fr-FR" dirty="0"/>
              <a:t>’ </a:t>
            </a:r>
            <a:r>
              <a:rPr lang="fr-FR" dirty="0" err="1"/>
              <a:t>age</a:t>
            </a:r>
            <a:r>
              <a:rPr lang="fr-FR" dirty="0"/>
              <a:t> </a:t>
            </a:r>
            <a:r>
              <a:rPr lang="fr-FR" dirty="0" err="1"/>
              <a:t>increase</a:t>
            </a:r>
            <a:r>
              <a:rPr lang="fr-FR" dirty="0"/>
              <a:t> by 1</a:t>
            </a:r>
          </a:p>
          <a:p>
            <a:pPr marL="457200" lvl="1" indent="0">
              <a:buNone/>
            </a:pPr>
            <a:r>
              <a:rPr lang="fr-FR" dirty="0"/>
              <a:t>	</a:t>
            </a:r>
          </a:p>
          <a:p>
            <a:pPr lvl="1"/>
            <a:endParaRPr lang="fr-FR" dirty="0"/>
          </a:p>
        </p:txBody>
      </p:sp>
      <p:sp>
        <p:nvSpPr>
          <p:cNvPr id="4" name="Slide Number Placeholder 3">
            <a:extLst>
              <a:ext uri="{FF2B5EF4-FFF2-40B4-BE49-F238E27FC236}">
                <a16:creationId xmlns:a16="http://schemas.microsoft.com/office/drawing/2014/main" id="{0ED00862-B546-4881-ABD5-28F054B00B9C}"/>
              </a:ext>
            </a:extLst>
          </p:cNvPr>
          <p:cNvSpPr>
            <a:spLocks noGrp="1"/>
          </p:cNvSpPr>
          <p:nvPr>
            <p:ph type="sldNum" sz="quarter" idx="12"/>
          </p:nvPr>
        </p:nvSpPr>
        <p:spPr/>
        <p:txBody>
          <a:bodyPr/>
          <a:lstStyle/>
          <a:p>
            <a:fld id="{C22DC6D3-9347-42BE-948A-F7EB414DF657}" type="slidenum">
              <a:rPr lang="en-US" altLang="en-US" smtClean="0"/>
              <a:t>17</a:t>
            </a:fld>
            <a:endParaRPr lang="en-US" altLang="en-US" dirty="0"/>
          </a:p>
        </p:txBody>
      </p:sp>
      <p:sp>
        <p:nvSpPr>
          <p:cNvPr id="5" name="Rectangle 9">
            <a:extLst>
              <a:ext uri="{FF2B5EF4-FFF2-40B4-BE49-F238E27FC236}">
                <a16:creationId xmlns:a16="http://schemas.microsoft.com/office/drawing/2014/main" id="{7A2EEDEC-9A5E-4523-AFA6-8E4B0BCC14F0}"/>
              </a:ext>
            </a:extLst>
          </p:cNvPr>
          <p:cNvSpPr>
            <a:spLocks noChangeArrowheads="1"/>
          </p:cNvSpPr>
          <p:nvPr/>
        </p:nvSpPr>
        <p:spPr bwMode="auto">
          <a:xfrm>
            <a:off x="9768408" y="2212608"/>
            <a:ext cx="381000" cy="228600"/>
          </a:xfrm>
          <a:prstGeom prst="rect">
            <a:avLst/>
          </a:prstGeom>
          <a:solidFill>
            <a:schemeClr val="bg1"/>
          </a:solidFill>
          <a:ln w="19050">
            <a:solidFill>
              <a:schemeClr val="tx1"/>
            </a:solidFill>
            <a:miter lim="800000"/>
            <a:headEnd/>
            <a:tailEnd/>
          </a:ln>
        </p:spPr>
        <p:txBody>
          <a:bodyPr wrap="none" anchor="ctr"/>
          <a:lstStyle/>
          <a:p>
            <a:pPr algn="ctr"/>
            <a:r>
              <a:rPr lang="en-US" altLang="zh-CN" sz="1600"/>
              <a:t>f</a:t>
            </a:r>
            <a:endParaRPr lang="sv-SE" altLang="zh-CN" sz="1600"/>
          </a:p>
        </p:txBody>
      </p:sp>
      <p:sp>
        <p:nvSpPr>
          <p:cNvPr id="6" name="Rectangle 10">
            <a:extLst>
              <a:ext uri="{FF2B5EF4-FFF2-40B4-BE49-F238E27FC236}">
                <a16:creationId xmlns:a16="http://schemas.microsoft.com/office/drawing/2014/main" id="{2904C7B0-248D-4E88-B5E8-311C54DB8887}"/>
              </a:ext>
            </a:extLst>
          </p:cNvPr>
          <p:cNvSpPr>
            <a:spLocks noChangeArrowheads="1"/>
          </p:cNvSpPr>
          <p:nvPr/>
        </p:nvSpPr>
        <p:spPr bwMode="auto">
          <a:xfrm>
            <a:off x="9768408" y="2441208"/>
            <a:ext cx="381000" cy="228600"/>
          </a:xfrm>
          <a:prstGeom prst="rect">
            <a:avLst/>
          </a:prstGeom>
          <a:solidFill>
            <a:schemeClr val="bg1"/>
          </a:solidFill>
          <a:ln w="19050">
            <a:solidFill>
              <a:schemeClr val="tx1"/>
            </a:solidFill>
            <a:miter lim="800000"/>
            <a:headEnd/>
            <a:tailEnd/>
          </a:ln>
        </p:spPr>
        <p:txBody>
          <a:bodyPr wrap="none" anchor="ctr"/>
          <a:lstStyle/>
          <a:p>
            <a:pPr algn="ctr"/>
            <a:r>
              <a:rPr lang="en-US" altLang="zh-CN" sz="1600"/>
              <a:t>a</a:t>
            </a:r>
            <a:endParaRPr lang="sv-SE" altLang="zh-CN" sz="1600"/>
          </a:p>
        </p:txBody>
      </p:sp>
      <p:sp>
        <p:nvSpPr>
          <p:cNvPr id="7" name="Rectangle 11">
            <a:extLst>
              <a:ext uri="{FF2B5EF4-FFF2-40B4-BE49-F238E27FC236}">
                <a16:creationId xmlns:a16="http://schemas.microsoft.com/office/drawing/2014/main" id="{4FBE6FDF-60E1-4DEC-A0D2-CF576002C2DA}"/>
              </a:ext>
            </a:extLst>
          </p:cNvPr>
          <p:cNvSpPr>
            <a:spLocks noChangeArrowheads="1"/>
          </p:cNvSpPr>
          <p:nvPr/>
        </p:nvSpPr>
        <p:spPr bwMode="auto">
          <a:xfrm>
            <a:off x="9768408" y="2669808"/>
            <a:ext cx="381000" cy="228600"/>
          </a:xfrm>
          <a:prstGeom prst="rect">
            <a:avLst/>
          </a:prstGeom>
          <a:solidFill>
            <a:schemeClr val="bg1"/>
          </a:solidFill>
          <a:ln w="19050">
            <a:solidFill>
              <a:schemeClr val="tx1"/>
            </a:solidFill>
            <a:miter lim="800000"/>
            <a:headEnd/>
            <a:tailEnd/>
          </a:ln>
        </p:spPr>
        <p:txBody>
          <a:bodyPr wrap="none" anchor="ctr"/>
          <a:lstStyle/>
          <a:p>
            <a:pPr algn="ctr"/>
            <a:r>
              <a:rPr lang="en-US" altLang="zh-CN" sz="1600"/>
              <a:t>b</a:t>
            </a:r>
            <a:endParaRPr lang="sv-SE" altLang="zh-CN" sz="1600"/>
          </a:p>
        </p:txBody>
      </p:sp>
      <p:sp>
        <p:nvSpPr>
          <p:cNvPr id="8" name="Rectangle 12">
            <a:extLst>
              <a:ext uri="{FF2B5EF4-FFF2-40B4-BE49-F238E27FC236}">
                <a16:creationId xmlns:a16="http://schemas.microsoft.com/office/drawing/2014/main" id="{132CA6EB-4061-46D2-ACD9-36CA955A042B}"/>
              </a:ext>
            </a:extLst>
          </p:cNvPr>
          <p:cNvSpPr>
            <a:spLocks noChangeArrowheads="1"/>
          </p:cNvSpPr>
          <p:nvPr/>
        </p:nvSpPr>
        <p:spPr bwMode="auto">
          <a:xfrm>
            <a:off x="9768408" y="2898408"/>
            <a:ext cx="381000" cy="228600"/>
          </a:xfrm>
          <a:prstGeom prst="rect">
            <a:avLst/>
          </a:prstGeom>
          <a:solidFill>
            <a:schemeClr val="bg1"/>
          </a:solidFill>
          <a:ln w="19050">
            <a:solidFill>
              <a:schemeClr val="tx1"/>
            </a:solidFill>
            <a:miter lim="800000"/>
            <a:headEnd/>
            <a:tailEnd/>
          </a:ln>
        </p:spPr>
        <p:txBody>
          <a:bodyPr wrap="none" anchor="ctr"/>
          <a:lstStyle/>
          <a:p>
            <a:pPr algn="ctr"/>
            <a:r>
              <a:rPr lang="en-US" altLang="zh-CN" sz="1600"/>
              <a:t>c</a:t>
            </a:r>
            <a:endParaRPr lang="sv-SE" altLang="zh-CN" sz="1600"/>
          </a:p>
        </p:txBody>
      </p:sp>
      <p:sp>
        <p:nvSpPr>
          <p:cNvPr id="9" name="Rectangle 13">
            <a:extLst>
              <a:ext uri="{FF2B5EF4-FFF2-40B4-BE49-F238E27FC236}">
                <a16:creationId xmlns:a16="http://schemas.microsoft.com/office/drawing/2014/main" id="{A7D0FCF2-DE22-4554-988E-DA756CF4E03B}"/>
              </a:ext>
            </a:extLst>
          </p:cNvPr>
          <p:cNvSpPr>
            <a:spLocks noChangeArrowheads="1"/>
          </p:cNvSpPr>
          <p:nvPr/>
        </p:nvSpPr>
        <p:spPr bwMode="auto">
          <a:xfrm>
            <a:off x="11063808" y="2212608"/>
            <a:ext cx="381000" cy="228600"/>
          </a:xfrm>
          <a:prstGeom prst="rect">
            <a:avLst/>
          </a:prstGeom>
          <a:solidFill>
            <a:schemeClr val="bg1"/>
          </a:solidFill>
          <a:ln w="19050">
            <a:solidFill>
              <a:schemeClr val="tx1"/>
            </a:solidFill>
            <a:miter lim="800000"/>
            <a:headEnd/>
            <a:tailEnd/>
          </a:ln>
        </p:spPr>
        <p:txBody>
          <a:bodyPr wrap="none" anchor="ctr"/>
          <a:lstStyle/>
          <a:p>
            <a:pPr algn="ctr"/>
            <a:r>
              <a:rPr lang="en-US" altLang="zh-CN" sz="1600" dirty="0"/>
              <a:t>f</a:t>
            </a:r>
            <a:endParaRPr lang="sv-SE" altLang="zh-CN" sz="1600" dirty="0"/>
          </a:p>
        </p:txBody>
      </p:sp>
      <p:sp>
        <p:nvSpPr>
          <p:cNvPr id="10" name="Rectangle 14">
            <a:extLst>
              <a:ext uri="{FF2B5EF4-FFF2-40B4-BE49-F238E27FC236}">
                <a16:creationId xmlns:a16="http://schemas.microsoft.com/office/drawing/2014/main" id="{6838C367-46EB-4231-919C-2794A7931A1A}"/>
              </a:ext>
            </a:extLst>
          </p:cNvPr>
          <p:cNvSpPr>
            <a:spLocks noChangeArrowheads="1"/>
          </p:cNvSpPr>
          <p:nvPr/>
        </p:nvSpPr>
        <p:spPr bwMode="auto">
          <a:xfrm>
            <a:off x="11063808" y="2441208"/>
            <a:ext cx="381000" cy="228600"/>
          </a:xfrm>
          <a:prstGeom prst="rect">
            <a:avLst/>
          </a:prstGeom>
          <a:solidFill>
            <a:schemeClr val="bg1"/>
          </a:solidFill>
          <a:ln w="19050">
            <a:solidFill>
              <a:schemeClr val="tx1"/>
            </a:solidFill>
            <a:miter lim="800000"/>
            <a:headEnd/>
            <a:tailEnd/>
          </a:ln>
        </p:spPr>
        <p:txBody>
          <a:bodyPr wrap="none" anchor="ctr"/>
          <a:lstStyle/>
          <a:p>
            <a:pPr algn="ctr"/>
            <a:r>
              <a:rPr lang="sv-SE" altLang="zh-CN" sz="1600" dirty="0"/>
              <a:t>a</a:t>
            </a:r>
          </a:p>
        </p:txBody>
      </p:sp>
      <p:sp>
        <p:nvSpPr>
          <p:cNvPr id="11" name="Rectangle 15">
            <a:extLst>
              <a:ext uri="{FF2B5EF4-FFF2-40B4-BE49-F238E27FC236}">
                <a16:creationId xmlns:a16="http://schemas.microsoft.com/office/drawing/2014/main" id="{9CE90972-D0E5-4589-AA53-3C6EF3FA8B00}"/>
              </a:ext>
            </a:extLst>
          </p:cNvPr>
          <p:cNvSpPr>
            <a:spLocks noChangeArrowheads="1"/>
          </p:cNvSpPr>
          <p:nvPr/>
        </p:nvSpPr>
        <p:spPr bwMode="auto">
          <a:xfrm>
            <a:off x="11063808" y="2669808"/>
            <a:ext cx="381000" cy="228600"/>
          </a:xfrm>
          <a:prstGeom prst="rect">
            <a:avLst/>
          </a:prstGeom>
          <a:solidFill>
            <a:schemeClr val="bg1"/>
          </a:solidFill>
          <a:ln w="19050">
            <a:solidFill>
              <a:schemeClr val="tx1"/>
            </a:solidFill>
            <a:miter lim="800000"/>
            <a:headEnd/>
            <a:tailEnd/>
          </a:ln>
        </p:spPr>
        <p:txBody>
          <a:bodyPr wrap="none" anchor="ctr"/>
          <a:lstStyle/>
          <a:p>
            <a:pPr algn="ctr"/>
            <a:r>
              <a:rPr lang="en-US" altLang="zh-CN" sz="1600" dirty="0"/>
              <a:t>b</a:t>
            </a:r>
            <a:endParaRPr lang="sv-SE" altLang="zh-CN" sz="1600" dirty="0"/>
          </a:p>
        </p:txBody>
      </p:sp>
      <p:sp>
        <p:nvSpPr>
          <p:cNvPr id="12" name="Rectangle 16">
            <a:extLst>
              <a:ext uri="{FF2B5EF4-FFF2-40B4-BE49-F238E27FC236}">
                <a16:creationId xmlns:a16="http://schemas.microsoft.com/office/drawing/2014/main" id="{4E6E3902-C55A-45FA-9B1D-AD067A111DAC}"/>
              </a:ext>
            </a:extLst>
          </p:cNvPr>
          <p:cNvSpPr>
            <a:spLocks noChangeArrowheads="1"/>
          </p:cNvSpPr>
          <p:nvPr/>
        </p:nvSpPr>
        <p:spPr bwMode="auto">
          <a:xfrm>
            <a:off x="11063808" y="2898408"/>
            <a:ext cx="381000" cy="228600"/>
          </a:xfrm>
          <a:prstGeom prst="rect">
            <a:avLst/>
          </a:prstGeom>
          <a:solidFill>
            <a:schemeClr val="bg1"/>
          </a:solidFill>
          <a:ln w="19050">
            <a:solidFill>
              <a:schemeClr val="tx1"/>
            </a:solidFill>
            <a:miter lim="800000"/>
            <a:headEnd/>
            <a:tailEnd/>
          </a:ln>
        </p:spPr>
        <p:txBody>
          <a:bodyPr wrap="none" anchor="ctr"/>
          <a:lstStyle/>
          <a:p>
            <a:pPr algn="ctr"/>
            <a:r>
              <a:rPr lang="en-US" altLang="zh-CN" sz="1600"/>
              <a:t>c</a:t>
            </a:r>
            <a:endParaRPr lang="sv-SE" altLang="zh-CN" sz="1600"/>
          </a:p>
        </p:txBody>
      </p:sp>
      <p:grpSp>
        <p:nvGrpSpPr>
          <p:cNvPr id="13" name="组合 1">
            <a:extLst>
              <a:ext uri="{FF2B5EF4-FFF2-40B4-BE49-F238E27FC236}">
                <a16:creationId xmlns:a16="http://schemas.microsoft.com/office/drawing/2014/main" id="{79AFB47C-7C8F-4D10-8BC5-A0010DDFE318}"/>
              </a:ext>
            </a:extLst>
          </p:cNvPr>
          <p:cNvGrpSpPr>
            <a:grpSpLocks/>
          </p:cNvGrpSpPr>
          <p:nvPr/>
        </p:nvGrpSpPr>
        <p:grpSpPr bwMode="auto">
          <a:xfrm>
            <a:off x="7939608" y="2212608"/>
            <a:ext cx="914400" cy="914400"/>
            <a:chOff x="3048000" y="1981200"/>
            <a:chExt cx="914400" cy="914400"/>
          </a:xfrm>
        </p:grpSpPr>
        <p:sp>
          <p:nvSpPr>
            <p:cNvPr id="14" name="Rectangle 4">
              <a:extLst>
                <a:ext uri="{FF2B5EF4-FFF2-40B4-BE49-F238E27FC236}">
                  <a16:creationId xmlns:a16="http://schemas.microsoft.com/office/drawing/2014/main" id="{959B719C-3DC1-4F76-8277-980CA2265529}"/>
                </a:ext>
              </a:extLst>
            </p:cNvPr>
            <p:cNvSpPr>
              <a:spLocks noChangeArrowheads="1"/>
            </p:cNvSpPr>
            <p:nvPr/>
          </p:nvSpPr>
          <p:spPr bwMode="auto">
            <a:xfrm>
              <a:off x="3581400" y="1981200"/>
              <a:ext cx="381000" cy="228600"/>
            </a:xfrm>
            <a:prstGeom prst="rect">
              <a:avLst/>
            </a:prstGeom>
            <a:solidFill>
              <a:schemeClr val="bg1"/>
            </a:solidFill>
            <a:ln w="19050">
              <a:solidFill>
                <a:schemeClr val="tx1"/>
              </a:solidFill>
              <a:miter lim="800000"/>
              <a:headEnd/>
              <a:tailEnd/>
            </a:ln>
          </p:spPr>
          <p:txBody>
            <a:bodyPr wrap="none" anchor="ctr"/>
            <a:lstStyle/>
            <a:p>
              <a:pPr algn="ctr"/>
              <a:r>
                <a:rPr lang="en-US" altLang="zh-CN" sz="1600"/>
                <a:t>a</a:t>
              </a:r>
              <a:endParaRPr lang="sv-SE" altLang="zh-CN" sz="1600"/>
            </a:p>
          </p:txBody>
        </p:sp>
        <p:sp>
          <p:nvSpPr>
            <p:cNvPr id="15" name="Rectangle 5">
              <a:extLst>
                <a:ext uri="{FF2B5EF4-FFF2-40B4-BE49-F238E27FC236}">
                  <a16:creationId xmlns:a16="http://schemas.microsoft.com/office/drawing/2014/main" id="{5933D537-8A81-4F64-A2BC-D10566230464}"/>
                </a:ext>
              </a:extLst>
            </p:cNvPr>
            <p:cNvSpPr>
              <a:spLocks noChangeArrowheads="1"/>
            </p:cNvSpPr>
            <p:nvPr/>
          </p:nvSpPr>
          <p:spPr bwMode="auto">
            <a:xfrm>
              <a:off x="3581400" y="2209800"/>
              <a:ext cx="381000" cy="228600"/>
            </a:xfrm>
            <a:prstGeom prst="rect">
              <a:avLst/>
            </a:prstGeom>
            <a:solidFill>
              <a:schemeClr val="bg1"/>
            </a:solidFill>
            <a:ln w="19050">
              <a:solidFill>
                <a:schemeClr val="tx1"/>
              </a:solidFill>
              <a:miter lim="800000"/>
              <a:headEnd/>
              <a:tailEnd/>
            </a:ln>
          </p:spPr>
          <p:txBody>
            <a:bodyPr wrap="none" anchor="ctr"/>
            <a:lstStyle/>
            <a:p>
              <a:pPr algn="ctr"/>
              <a:r>
                <a:rPr lang="en-US" altLang="zh-CN" sz="1600"/>
                <a:t>b</a:t>
              </a:r>
              <a:endParaRPr lang="sv-SE" altLang="zh-CN" sz="1600"/>
            </a:p>
          </p:txBody>
        </p:sp>
        <p:sp>
          <p:nvSpPr>
            <p:cNvPr id="16" name="Rectangle 6">
              <a:extLst>
                <a:ext uri="{FF2B5EF4-FFF2-40B4-BE49-F238E27FC236}">
                  <a16:creationId xmlns:a16="http://schemas.microsoft.com/office/drawing/2014/main" id="{27D32CEC-FB58-4E5C-B4B5-0E236A1CD1FA}"/>
                </a:ext>
              </a:extLst>
            </p:cNvPr>
            <p:cNvSpPr>
              <a:spLocks noChangeArrowheads="1"/>
            </p:cNvSpPr>
            <p:nvPr/>
          </p:nvSpPr>
          <p:spPr bwMode="auto">
            <a:xfrm>
              <a:off x="3581400" y="2438400"/>
              <a:ext cx="381000" cy="228600"/>
            </a:xfrm>
            <a:prstGeom prst="rect">
              <a:avLst/>
            </a:prstGeom>
            <a:solidFill>
              <a:schemeClr val="bg1"/>
            </a:solidFill>
            <a:ln w="19050">
              <a:solidFill>
                <a:schemeClr val="tx1"/>
              </a:solidFill>
              <a:miter lim="800000"/>
              <a:headEnd/>
              <a:tailEnd/>
            </a:ln>
          </p:spPr>
          <p:txBody>
            <a:bodyPr wrap="none" anchor="ctr"/>
            <a:lstStyle/>
            <a:p>
              <a:pPr algn="ctr"/>
              <a:r>
                <a:rPr lang="en-US" altLang="zh-CN" sz="1600"/>
                <a:t>c</a:t>
              </a:r>
              <a:endParaRPr lang="sv-SE" altLang="zh-CN" sz="1600"/>
            </a:p>
          </p:txBody>
        </p:sp>
        <p:sp>
          <p:nvSpPr>
            <p:cNvPr id="17" name="Rectangle 7">
              <a:extLst>
                <a:ext uri="{FF2B5EF4-FFF2-40B4-BE49-F238E27FC236}">
                  <a16:creationId xmlns:a16="http://schemas.microsoft.com/office/drawing/2014/main" id="{6C89246C-4690-46AF-858D-5EA88D1A960B}"/>
                </a:ext>
              </a:extLst>
            </p:cNvPr>
            <p:cNvSpPr>
              <a:spLocks noChangeArrowheads="1"/>
            </p:cNvSpPr>
            <p:nvPr/>
          </p:nvSpPr>
          <p:spPr bwMode="auto">
            <a:xfrm>
              <a:off x="3581400" y="2667000"/>
              <a:ext cx="381000" cy="228600"/>
            </a:xfrm>
            <a:prstGeom prst="rect">
              <a:avLst/>
            </a:prstGeom>
            <a:solidFill>
              <a:schemeClr val="bg1"/>
            </a:solidFill>
            <a:ln w="19050">
              <a:solidFill>
                <a:schemeClr val="tx1"/>
              </a:solidFill>
              <a:miter lim="800000"/>
              <a:headEnd/>
              <a:tailEnd/>
            </a:ln>
          </p:spPr>
          <p:txBody>
            <a:bodyPr wrap="none" anchor="ctr"/>
            <a:lstStyle/>
            <a:p>
              <a:pPr algn="ctr"/>
              <a:r>
                <a:rPr lang="en-US" altLang="zh-CN" sz="1600"/>
                <a:t>d</a:t>
              </a:r>
              <a:endParaRPr lang="sv-SE" altLang="zh-CN" sz="1600"/>
            </a:p>
          </p:txBody>
        </p:sp>
        <p:sp>
          <p:nvSpPr>
            <p:cNvPr id="18" name="Rectangle 8">
              <a:extLst>
                <a:ext uri="{FF2B5EF4-FFF2-40B4-BE49-F238E27FC236}">
                  <a16:creationId xmlns:a16="http://schemas.microsoft.com/office/drawing/2014/main" id="{8A69C279-CB4B-461A-B7A1-D7C7F2836251}"/>
                </a:ext>
              </a:extLst>
            </p:cNvPr>
            <p:cNvSpPr>
              <a:spLocks noChangeArrowheads="1"/>
            </p:cNvSpPr>
            <p:nvPr/>
          </p:nvSpPr>
          <p:spPr bwMode="auto">
            <a:xfrm>
              <a:off x="3048000" y="2667000"/>
              <a:ext cx="228600" cy="228600"/>
            </a:xfrm>
            <a:prstGeom prst="rect">
              <a:avLst/>
            </a:prstGeom>
            <a:solidFill>
              <a:schemeClr val="bg1"/>
            </a:solidFill>
            <a:ln w="9525">
              <a:noFill/>
              <a:miter lim="800000"/>
              <a:headEnd/>
              <a:tailEnd/>
            </a:ln>
          </p:spPr>
          <p:txBody>
            <a:bodyPr wrap="none" anchor="ctr"/>
            <a:lstStyle/>
            <a:p>
              <a:pPr algn="ctr"/>
              <a:r>
                <a:rPr lang="en-US" altLang="zh-CN" sz="1600"/>
                <a:t>old</a:t>
              </a:r>
              <a:endParaRPr lang="sv-SE" altLang="zh-CN" sz="1600"/>
            </a:p>
          </p:txBody>
        </p:sp>
        <p:sp>
          <p:nvSpPr>
            <p:cNvPr id="19" name="Rectangle 17">
              <a:extLst>
                <a:ext uri="{FF2B5EF4-FFF2-40B4-BE49-F238E27FC236}">
                  <a16:creationId xmlns:a16="http://schemas.microsoft.com/office/drawing/2014/main" id="{C292DFD6-3D07-4A1B-AAF2-B94A15E7C0A3}"/>
                </a:ext>
              </a:extLst>
            </p:cNvPr>
            <p:cNvSpPr>
              <a:spLocks noChangeArrowheads="1"/>
            </p:cNvSpPr>
            <p:nvPr/>
          </p:nvSpPr>
          <p:spPr bwMode="auto">
            <a:xfrm>
              <a:off x="3048000" y="1981200"/>
              <a:ext cx="228600" cy="228600"/>
            </a:xfrm>
            <a:prstGeom prst="rect">
              <a:avLst/>
            </a:prstGeom>
            <a:solidFill>
              <a:schemeClr val="bg1"/>
            </a:solidFill>
            <a:ln w="9525">
              <a:noFill/>
              <a:miter lim="800000"/>
              <a:headEnd/>
              <a:tailEnd/>
            </a:ln>
          </p:spPr>
          <p:txBody>
            <a:bodyPr wrap="none" anchor="ctr"/>
            <a:lstStyle/>
            <a:p>
              <a:pPr algn="ctr"/>
              <a:r>
                <a:rPr lang="en-US" altLang="zh-CN" sz="1600"/>
                <a:t>young</a:t>
              </a:r>
              <a:endParaRPr lang="sv-SE" altLang="zh-CN" sz="1600"/>
            </a:p>
          </p:txBody>
        </p:sp>
      </p:grpSp>
      <p:sp>
        <p:nvSpPr>
          <p:cNvPr id="20" name="Rectangle 18">
            <a:extLst>
              <a:ext uri="{FF2B5EF4-FFF2-40B4-BE49-F238E27FC236}">
                <a16:creationId xmlns:a16="http://schemas.microsoft.com/office/drawing/2014/main" id="{03CAECE4-2A26-4C33-9C1E-A047E0CA4167}"/>
              </a:ext>
            </a:extLst>
          </p:cNvPr>
          <p:cNvSpPr>
            <a:spLocks noChangeArrowheads="1"/>
          </p:cNvSpPr>
          <p:nvPr/>
        </p:nvSpPr>
        <p:spPr bwMode="auto">
          <a:xfrm>
            <a:off x="8930208" y="1907808"/>
            <a:ext cx="708025" cy="366713"/>
          </a:xfrm>
          <a:prstGeom prst="rect">
            <a:avLst/>
          </a:prstGeom>
          <a:noFill/>
          <a:ln w="9525">
            <a:noFill/>
            <a:miter lim="800000"/>
            <a:headEnd/>
            <a:tailEnd/>
          </a:ln>
        </p:spPr>
        <p:txBody>
          <a:bodyPr wrap="none">
            <a:spAutoFit/>
          </a:bodyPr>
          <a:lstStyle/>
          <a:p>
            <a:r>
              <a:rPr lang="en-US" altLang="zh-CN" sz="1800" i="1">
                <a:solidFill>
                  <a:srgbClr val="0000FF"/>
                </a:solidFill>
              </a:rPr>
              <a:t>miss</a:t>
            </a:r>
            <a:endParaRPr lang="zh-CN" altLang="en-US" sz="1800" i="1">
              <a:solidFill>
                <a:srgbClr val="0000FF"/>
              </a:solidFill>
            </a:endParaRPr>
          </a:p>
        </p:txBody>
      </p:sp>
      <p:sp>
        <p:nvSpPr>
          <p:cNvPr id="21" name="Rectangle 19">
            <a:extLst>
              <a:ext uri="{FF2B5EF4-FFF2-40B4-BE49-F238E27FC236}">
                <a16:creationId xmlns:a16="http://schemas.microsoft.com/office/drawing/2014/main" id="{AC370A4A-4139-476C-B5B2-DBD65B4B0EF3}"/>
              </a:ext>
            </a:extLst>
          </p:cNvPr>
          <p:cNvSpPr>
            <a:spLocks noChangeArrowheads="1"/>
          </p:cNvSpPr>
          <p:nvPr/>
        </p:nvSpPr>
        <p:spPr bwMode="auto">
          <a:xfrm>
            <a:off x="10352608" y="1907808"/>
            <a:ext cx="482600" cy="366713"/>
          </a:xfrm>
          <a:prstGeom prst="rect">
            <a:avLst/>
          </a:prstGeom>
          <a:noFill/>
          <a:ln w="9525">
            <a:noFill/>
            <a:miter lim="800000"/>
            <a:headEnd/>
            <a:tailEnd/>
          </a:ln>
        </p:spPr>
        <p:txBody>
          <a:bodyPr wrap="none">
            <a:spAutoFit/>
          </a:bodyPr>
          <a:lstStyle/>
          <a:p>
            <a:r>
              <a:rPr lang="en-US" altLang="zh-CN" sz="1800" i="1">
                <a:solidFill>
                  <a:srgbClr val="FF3300"/>
                </a:solidFill>
              </a:rPr>
              <a:t>hit</a:t>
            </a:r>
            <a:endParaRPr lang="zh-CN" altLang="en-US" sz="1800" i="1">
              <a:solidFill>
                <a:srgbClr val="FF3300"/>
              </a:solidFill>
            </a:endParaRPr>
          </a:p>
        </p:txBody>
      </p:sp>
      <p:grpSp>
        <p:nvGrpSpPr>
          <p:cNvPr id="22" name="Group 23">
            <a:extLst>
              <a:ext uri="{FF2B5EF4-FFF2-40B4-BE49-F238E27FC236}">
                <a16:creationId xmlns:a16="http://schemas.microsoft.com/office/drawing/2014/main" id="{B79AD600-6E5B-4A98-99ED-4EF54C35C475}"/>
              </a:ext>
            </a:extLst>
          </p:cNvPr>
          <p:cNvGrpSpPr>
            <a:grpSpLocks/>
          </p:cNvGrpSpPr>
          <p:nvPr/>
        </p:nvGrpSpPr>
        <p:grpSpPr bwMode="auto">
          <a:xfrm>
            <a:off x="9158808" y="2365008"/>
            <a:ext cx="304800" cy="381000"/>
            <a:chOff x="1824" y="1392"/>
            <a:chExt cx="192" cy="240"/>
          </a:xfrm>
        </p:grpSpPr>
        <p:sp>
          <p:nvSpPr>
            <p:cNvPr id="23" name="AutoShape 24">
              <a:extLst>
                <a:ext uri="{FF2B5EF4-FFF2-40B4-BE49-F238E27FC236}">
                  <a16:creationId xmlns:a16="http://schemas.microsoft.com/office/drawing/2014/main" id="{482B2588-A04C-4B44-B6E2-360163A924A7}"/>
                </a:ext>
              </a:extLst>
            </p:cNvPr>
            <p:cNvSpPr>
              <a:spLocks noChangeArrowheads="1"/>
            </p:cNvSpPr>
            <p:nvPr/>
          </p:nvSpPr>
          <p:spPr bwMode="auto">
            <a:xfrm>
              <a:off x="1824" y="1536"/>
              <a:ext cx="192" cy="96"/>
            </a:xfrm>
            <a:prstGeom prst="rightArrow">
              <a:avLst>
                <a:gd name="adj1" fmla="val 50000"/>
                <a:gd name="adj2" fmla="val 50000"/>
              </a:avLst>
            </a:prstGeom>
            <a:solidFill>
              <a:schemeClr val="bg1"/>
            </a:solidFill>
            <a:ln w="19050">
              <a:solidFill>
                <a:schemeClr val="tx1"/>
              </a:solidFill>
              <a:miter lim="800000"/>
              <a:headEnd/>
              <a:tailEnd/>
            </a:ln>
          </p:spPr>
          <p:txBody>
            <a:bodyPr wrap="none" anchor="ctr"/>
            <a:lstStyle/>
            <a:p>
              <a:endParaRPr lang="zh-CN" altLang="en-US"/>
            </a:p>
          </p:txBody>
        </p:sp>
        <p:sp>
          <p:nvSpPr>
            <p:cNvPr id="24" name="Rectangle 25">
              <a:extLst>
                <a:ext uri="{FF2B5EF4-FFF2-40B4-BE49-F238E27FC236}">
                  <a16:creationId xmlns:a16="http://schemas.microsoft.com/office/drawing/2014/main" id="{C0754462-A767-4662-A539-875C2FB65141}"/>
                </a:ext>
              </a:extLst>
            </p:cNvPr>
            <p:cNvSpPr>
              <a:spLocks noChangeArrowheads="1"/>
            </p:cNvSpPr>
            <p:nvPr/>
          </p:nvSpPr>
          <p:spPr bwMode="auto">
            <a:xfrm>
              <a:off x="1872" y="1392"/>
              <a:ext cx="48" cy="144"/>
            </a:xfrm>
            <a:prstGeom prst="rect">
              <a:avLst/>
            </a:prstGeom>
            <a:solidFill>
              <a:schemeClr val="bg1"/>
            </a:solidFill>
            <a:ln w="9525">
              <a:noFill/>
              <a:miter lim="800000"/>
              <a:headEnd/>
              <a:tailEnd/>
            </a:ln>
          </p:spPr>
          <p:txBody>
            <a:bodyPr wrap="none" anchor="ctr"/>
            <a:lstStyle/>
            <a:p>
              <a:pPr algn="ctr"/>
              <a:r>
                <a:rPr lang="en-US" altLang="zh-CN" sz="1600"/>
                <a:t>f</a:t>
              </a:r>
              <a:endParaRPr lang="sv-SE" altLang="zh-CN" sz="1600"/>
            </a:p>
          </p:txBody>
        </p:sp>
      </p:grpSp>
      <p:grpSp>
        <p:nvGrpSpPr>
          <p:cNvPr id="25" name="Group 30">
            <a:extLst>
              <a:ext uri="{FF2B5EF4-FFF2-40B4-BE49-F238E27FC236}">
                <a16:creationId xmlns:a16="http://schemas.microsoft.com/office/drawing/2014/main" id="{852C1CB6-6F84-45F2-88EE-66B4D4FDC4C1}"/>
              </a:ext>
            </a:extLst>
          </p:cNvPr>
          <p:cNvGrpSpPr>
            <a:grpSpLocks/>
          </p:cNvGrpSpPr>
          <p:nvPr/>
        </p:nvGrpSpPr>
        <p:grpSpPr bwMode="auto">
          <a:xfrm>
            <a:off x="10454208" y="2365008"/>
            <a:ext cx="304800" cy="381000"/>
            <a:chOff x="2544" y="1392"/>
            <a:chExt cx="192" cy="240"/>
          </a:xfrm>
        </p:grpSpPr>
        <p:sp>
          <p:nvSpPr>
            <p:cNvPr id="26" name="AutoShape 31">
              <a:extLst>
                <a:ext uri="{FF2B5EF4-FFF2-40B4-BE49-F238E27FC236}">
                  <a16:creationId xmlns:a16="http://schemas.microsoft.com/office/drawing/2014/main" id="{B885D9BD-9ABE-4C61-A89D-B72127CA0C9E}"/>
                </a:ext>
              </a:extLst>
            </p:cNvPr>
            <p:cNvSpPr>
              <a:spLocks noChangeArrowheads="1"/>
            </p:cNvSpPr>
            <p:nvPr/>
          </p:nvSpPr>
          <p:spPr bwMode="auto">
            <a:xfrm>
              <a:off x="2544" y="1536"/>
              <a:ext cx="192" cy="96"/>
            </a:xfrm>
            <a:prstGeom prst="rightArrow">
              <a:avLst>
                <a:gd name="adj1" fmla="val 50000"/>
                <a:gd name="adj2" fmla="val 50000"/>
              </a:avLst>
            </a:prstGeom>
            <a:solidFill>
              <a:schemeClr val="bg1"/>
            </a:solidFill>
            <a:ln w="19050">
              <a:solidFill>
                <a:schemeClr val="tx1"/>
              </a:solidFill>
              <a:miter lim="800000"/>
              <a:headEnd/>
              <a:tailEnd/>
            </a:ln>
          </p:spPr>
          <p:txBody>
            <a:bodyPr wrap="none" anchor="ctr"/>
            <a:lstStyle/>
            <a:p>
              <a:endParaRPr lang="zh-CN" altLang="en-US"/>
            </a:p>
          </p:txBody>
        </p:sp>
        <p:sp>
          <p:nvSpPr>
            <p:cNvPr id="27" name="Rectangle 32">
              <a:extLst>
                <a:ext uri="{FF2B5EF4-FFF2-40B4-BE49-F238E27FC236}">
                  <a16:creationId xmlns:a16="http://schemas.microsoft.com/office/drawing/2014/main" id="{DA52C04A-6179-483F-9069-43B5E3448069}"/>
                </a:ext>
              </a:extLst>
            </p:cNvPr>
            <p:cNvSpPr>
              <a:spLocks noChangeArrowheads="1"/>
            </p:cNvSpPr>
            <p:nvPr/>
          </p:nvSpPr>
          <p:spPr bwMode="auto">
            <a:xfrm>
              <a:off x="2592" y="1392"/>
              <a:ext cx="48" cy="144"/>
            </a:xfrm>
            <a:prstGeom prst="rect">
              <a:avLst/>
            </a:prstGeom>
            <a:solidFill>
              <a:schemeClr val="bg1"/>
            </a:solidFill>
            <a:ln w="9525">
              <a:noFill/>
              <a:miter lim="800000"/>
              <a:headEnd/>
              <a:tailEnd/>
            </a:ln>
          </p:spPr>
          <p:txBody>
            <a:bodyPr wrap="none" anchor="ctr"/>
            <a:lstStyle/>
            <a:p>
              <a:pPr algn="ctr"/>
              <a:r>
                <a:rPr lang="en-US" altLang="zh-CN" sz="1600"/>
                <a:t>b</a:t>
              </a:r>
              <a:endParaRPr lang="sv-SE" altLang="zh-CN" sz="1600"/>
            </a:p>
          </p:txBody>
        </p:sp>
      </p:grpSp>
      <p:grpSp>
        <p:nvGrpSpPr>
          <p:cNvPr id="28" name="Group 65">
            <a:extLst>
              <a:ext uri="{FF2B5EF4-FFF2-40B4-BE49-F238E27FC236}">
                <a16:creationId xmlns:a16="http://schemas.microsoft.com/office/drawing/2014/main" id="{AEAEB734-17F8-4D5D-B64E-6694C567039E}"/>
              </a:ext>
            </a:extLst>
          </p:cNvPr>
          <p:cNvGrpSpPr>
            <a:grpSpLocks/>
          </p:cNvGrpSpPr>
          <p:nvPr/>
        </p:nvGrpSpPr>
        <p:grpSpPr bwMode="auto">
          <a:xfrm>
            <a:off x="10149408" y="2288808"/>
            <a:ext cx="914400" cy="685800"/>
            <a:chOff x="3312" y="1296"/>
            <a:chExt cx="576" cy="432"/>
          </a:xfrm>
        </p:grpSpPr>
        <p:sp>
          <p:nvSpPr>
            <p:cNvPr id="29" name="Line 61">
              <a:extLst>
                <a:ext uri="{FF2B5EF4-FFF2-40B4-BE49-F238E27FC236}">
                  <a16:creationId xmlns:a16="http://schemas.microsoft.com/office/drawing/2014/main" id="{DE4EB693-82D8-4EB9-9D89-8FA41DF094BB}"/>
                </a:ext>
              </a:extLst>
            </p:cNvPr>
            <p:cNvSpPr>
              <a:spLocks noChangeShapeType="1"/>
            </p:cNvSpPr>
            <p:nvPr/>
          </p:nvSpPr>
          <p:spPr bwMode="auto">
            <a:xfrm flipV="1">
              <a:off x="3312" y="1728"/>
              <a:ext cx="576" cy="0"/>
            </a:xfrm>
            <a:prstGeom prst="line">
              <a:avLst/>
            </a:prstGeom>
            <a:noFill/>
            <a:ln w="9525">
              <a:solidFill>
                <a:srgbClr val="969696"/>
              </a:solidFill>
              <a:prstDash val="dash"/>
              <a:round/>
              <a:headEnd/>
              <a:tailEnd type="triangle" w="med" len="med"/>
            </a:ln>
          </p:spPr>
          <p:txBody>
            <a:bodyPr/>
            <a:lstStyle/>
            <a:p>
              <a:endParaRPr lang="zh-CN" altLang="en-US"/>
            </a:p>
          </p:txBody>
        </p:sp>
        <p:sp>
          <p:nvSpPr>
            <p:cNvPr id="30" name="Line 62">
              <a:extLst>
                <a:ext uri="{FF2B5EF4-FFF2-40B4-BE49-F238E27FC236}">
                  <a16:creationId xmlns:a16="http://schemas.microsoft.com/office/drawing/2014/main" id="{4CD80405-549A-4490-98DD-E700B5F229C6}"/>
                </a:ext>
              </a:extLst>
            </p:cNvPr>
            <p:cNvSpPr>
              <a:spLocks noChangeShapeType="1"/>
            </p:cNvSpPr>
            <p:nvPr/>
          </p:nvSpPr>
          <p:spPr bwMode="auto">
            <a:xfrm flipV="1">
              <a:off x="3312" y="1584"/>
              <a:ext cx="576" cy="0"/>
            </a:xfrm>
            <a:prstGeom prst="line">
              <a:avLst/>
            </a:prstGeom>
            <a:noFill/>
            <a:ln w="9525">
              <a:solidFill>
                <a:srgbClr val="969696"/>
              </a:solidFill>
              <a:prstDash val="dash"/>
              <a:round/>
              <a:headEnd/>
              <a:tailEnd type="triangle" w="med" len="med"/>
            </a:ln>
          </p:spPr>
          <p:txBody>
            <a:bodyPr/>
            <a:lstStyle/>
            <a:p>
              <a:endParaRPr lang="zh-CN" altLang="en-US"/>
            </a:p>
          </p:txBody>
        </p:sp>
        <p:sp>
          <p:nvSpPr>
            <p:cNvPr id="31" name="Line 63">
              <a:extLst>
                <a:ext uri="{FF2B5EF4-FFF2-40B4-BE49-F238E27FC236}">
                  <a16:creationId xmlns:a16="http://schemas.microsoft.com/office/drawing/2014/main" id="{DE80E829-C224-4315-8F64-0087EB07BDEE}"/>
                </a:ext>
              </a:extLst>
            </p:cNvPr>
            <p:cNvSpPr>
              <a:spLocks noChangeShapeType="1"/>
            </p:cNvSpPr>
            <p:nvPr/>
          </p:nvSpPr>
          <p:spPr bwMode="auto">
            <a:xfrm>
              <a:off x="3312" y="1296"/>
              <a:ext cx="576" cy="5"/>
            </a:xfrm>
            <a:prstGeom prst="line">
              <a:avLst/>
            </a:prstGeom>
            <a:noFill/>
            <a:ln w="9525">
              <a:solidFill>
                <a:srgbClr val="969696"/>
              </a:solidFill>
              <a:prstDash val="dash"/>
              <a:round/>
              <a:headEnd/>
              <a:tailEnd type="triangle" w="med" len="med"/>
            </a:ln>
          </p:spPr>
          <p:txBody>
            <a:bodyPr/>
            <a:lstStyle/>
            <a:p>
              <a:endParaRPr lang="zh-CN" altLang="en-US"/>
            </a:p>
          </p:txBody>
        </p:sp>
        <p:sp>
          <p:nvSpPr>
            <p:cNvPr id="32" name="Line 64">
              <a:extLst>
                <a:ext uri="{FF2B5EF4-FFF2-40B4-BE49-F238E27FC236}">
                  <a16:creationId xmlns:a16="http://schemas.microsoft.com/office/drawing/2014/main" id="{8F842755-6497-4835-AB95-956213BD6C72}"/>
                </a:ext>
              </a:extLst>
            </p:cNvPr>
            <p:cNvSpPr>
              <a:spLocks noChangeShapeType="1"/>
            </p:cNvSpPr>
            <p:nvPr/>
          </p:nvSpPr>
          <p:spPr bwMode="auto">
            <a:xfrm flipV="1">
              <a:off x="3312" y="1435"/>
              <a:ext cx="576" cy="5"/>
            </a:xfrm>
            <a:prstGeom prst="line">
              <a:avLst/>
            </a:prstGeom>
            <a:noFill/>
            <a:ln w="9525">
              <a:solidFill>
                <a:srgbClr val="969696"/>
              </a:solidFill>
              <a:prstDash val="dash"/>
              <a:round/>
              <a:headEnd/>
              <a:tailEnd type="triangle" w="med" len="med"/>
            </a:ln>
          </p:spPr>
          <p:txBody>
            <a:bodyPr/>
            <a:lstStyle/>
            <a:p>
              <a:endParaRPr lang="zh-CN" altLang="en-US"/>
            </a:p>
          </p:txBody>
        </p:sp>
      </p:grpSp>
      <p:grpSp>
        <p:nvGrpSpPr>
          <p:cNvPr id="33" name="Group 66">
            <a:extLst>
              <a:ext uri="{FF2B5EF4-FFF2-40B4-BE49-F238E27FC236}">
                <a16:creationId xmlns:a16="http://schemas.microsoft.com/office/drawing/2014/main" id="{8464DEAB-CEBF-4D4E-B9BE-C7E9CD8B327C}"/>
              </a:ext>
            </a:extLst>
          </p:cNvPr>
          <p:cNvGrpSpPr>
            <a:grpSpLocks/>
          </p:cNvGrpSpPr>
          <p:nvPr/>
        </p:nvGrpSpPr>
        <p:grpSpPr bwMode="auto">
          <a:xfrm>
            <a:off x="8854008" y="2288808"/>
            <a:ext cx="914400" cy="685800"/>
            <a:chOff x="2496" y="1296"/>
            <a:chExt cx="576" cy="432"/>
          </a:xfrm>
        </p:grpSpPr>
        <p:sp>
          <p:nvSpPr>
            <p:cNvPr id="34" name="Line 67">
              <a:extLst>
                <a:ext uri="{FF2B5EF4-FFF2-40B4-BE49-F238E27FC236}">
                  <a16:creationId xmlns:a16="http://schemas.microsoft.com/office/drawing/2014/main" id="{89B746A9-A556-4CDC-A229-7B9E4F2C122A}"/>
                </a:ext>
              </a:extLst>
            </p:cNvPr>
            <p:cNvSpPr>
              <a:spLocks noChangeShapeType="1"/>
            </p:cNvSpPr>
            <p:nvPr/>
          </p:nvSpPr>
          <p:spPr bwMode="auto">
            <a:xfrm>
              <a:off x="2496" y="1440"/>
              <a:ext cx="576" cy="144"/>
            </a:xfrm>
            <a:prstGeom prst="line">
              <a:avLst/>
            </a:prstGeom>
            <a:noFill/>
            <a:ln w="9525">
              <a:solidFill>
                <a:srgbClr val="969696"/>
              </a:solidFill>
              <a:prstDash val="dash"/>
              <a:round/>
              <a:headEnd/>
              <a:tailEnd type="triangle" w="med" len="med"/>
            </a:ln>
          </p:spPr>
          <p:txBody>
            <a:bodyPr/>
            <a:lstStyle/>
            <a:p>
              <a:endParaRPr lang="zh-CN" altLang="en-US"/>
            </a:p>
          </p:txBody>
        </p:sp>
        <p:sp>
          <p:nvSpPr>
            <p:cNvPr id="35" name="Line 68">
              <a:extLst>
                <a:ext uri="{FF2B5EF4-FFF2-40B4-BE49-F238E27FC236}">
                  <a16:creationId xmlns:a16="http://schemas.microsoft.com/office/drawing/2014/main" id="{801C1C4F-07F2-4C7B-B36C-A26CE96341A7}"/>
                </a:ext>
              </a:extLst>
            </p:cNvPr>
            <p:cNvSpPr>
              <a:spLocks noChangeShapeType="1"/>
            </p:cNvSpPr>
            <p:nvPr/>
          </p:nvSpPr>
          <p:spPr bwMode="auto">
            <a:xfrm>
              <a:off x="2496" y="1296"/>
              <a:ext cx="576" cy="144"/>
            </a:xfrm>
            <a:prstGeom prst="line">
              <a:avLst/>
            </a:prstGeom>
            <a:noFill/>
            <a:ln w="9525">
              <a:solidFill>
                <a:srgbClr val="969696"/>
              </a:solidFill>
              <a:prstDash val="dash"/>
              <a:round/>
              <a:headEnd/>
              <a:tailEnd type="triangle" w="med" len="med"/>
            </a:ln>
          </p:spPr>
          <p:txBody>
            <a:bodyPr/>
            <a:lstStyle/>
            <a:p>
              <a:endParaRPr lang="zh-CN" altLang="en-US"/>
            </a:p>
          </p:txBody>
        </p:sp>
        <p:sp>
          <p:nvSpPr>
            <p:cNvPr id="36" name="Line 69">
              <a:extLst>
                <a:ext uri="{FF2B5EF4-FFF2-40B4-BE49-F238E27FC236}">
                  <a16:creationId xmlns:a16="http://schemas.microsoft.com/office/drawing/2014/main" id="{CA63EAFA-8DCF-4BEC-B851-F5B8DBC9CC65}"/>
                </a:ext>
              </a:extLst>
            </p:cNvPr>
            <p:cNvSpPr>
              <a:spLocks noChangeShapeType="1"/>
            </p:cNvSpPr>
            <p:nvPr/>
          </p:nvSpPr>
          <p:spPr bwMode="auto">
            <a:xfrm>
              <a:off x="2496" y="1584"/>
              <a:ext cx="576" cy="144"/>
            </a:xfrm>
            <a:prstGeom prst="line">
              <a:avLst/>
            </a:prstGeom>
            <a:noFill/>
            <a:ln w="9525">
              <a:solidFill>
                <a:srgbClr val="969696"/>
              </a:solidFill>
              <a:prstDash val="dash"/>
              <a:round/>
              <a:headEnd/>
              <a:tailEnd type="triangle" w="med" len="med"/>
            </a:ln>
          </p:spPr>
          <p:txBody>
            <a:bodyPr/>
            <a:lstStyle/>
            <a:p>
              <a:endParaRPr lang="zh-CN" altLang="en-US"/>
            </a:p>
          </p:txBody>
        </p:sp>
      </p:grpSp>
      <p:sp>
        <p:nvSpPr>
          <p:cNvPr id="38" name="Rectangle 9">
            <a:extLst>
              <a:ext uri="{FF2B5EF4-FFF2-40B4-BE49-F238E27FC236}">
                <a16:creationId xmlns:a16="http://schemas.microsoft.com/office/drawing/2014/main" id="{9BF4854C-A219-4EAE-900D-B9C580EDD28D}"/>
              </a:ext>
            </a:extLst>
          </p:cNvPr>
          <p:cNvSpPr>
            <a:spLocks noChangeArrowheads="1"/>
          </p:cNvSpPr>
          <p:nvPr/>
        </p:nvSpPr>
        <p:spPr bwMode="auto">
          <a:xfrm>
            <a:off x="9814520" y="4669904"/>
            <a:ext cx="381000" cy="228600"/>
          </a:xfrm>
          <a:prstGeom prst="rect">
            <a:avLst/>
          </a:prstGeom>
          <a:solidFill>
            <a:schemeClr val="bg1"/>
          </a:solidFill>
          <a:ln w="19050">
            <a:solidFill>
              <a:schemeClr val="tx1"/>
            </a:solidFill>
            <a:miter lim="800000"/>
            <a:headEnd/>
            <a:tailEnd/>
          </a:ln>
        </p:spPr>
        <p:txBody>
          <a:bodyPr wrap="none" anchor="ctr"/>
          <a:lstStyle/>
          <a:p>
            <a:pPr algn="ctr"/>
            <a:r>
              <a:rPr lang="en-US" altLang="zh-CN" sz="1600"/>
              <a:t>f</a:t>
            </a:r>
            <a:endParaRPr lang="sv-SE" altLang="zh-CN" sz="1600"/>
          </a:p>
        </p:txBody>
      </p:sp>
      <p:sp>
        <p:nvSpPr>
          <p:cNvPr id="39" name="Rectangle 10">
            <a:extLst>
              <a:ext uri="{FF2B5EF4-FFF2-40B4-BE49-F238E27FC236}">
                <a16:creationId xmlns:a16="http://schemas.microsoft.com/office/drawing/2014/main" id="{C3162604-9BBC-4A37-8745-E5CEFBC23AC6}"/>
              </a:ext>
            </a:extLst>
          </p:cNvPr>
          <p:cNvSpPr>
            <a:spLocks noChangeArrowheads="1"/>
          </p:cNvSpPr>
          <p:nvPr/>
        </p:nvSpPr>
        <p:spPr bwMode="auto">
          <a:xfrm>
            <a:off x="9814520" y="4898504"/>
            <a:ext cx="381000" cy="228600"/>
          </a:xfrm>
          <a:prstGeom prst="rect">
            <a:avLst/>
          </a:prstGeom>
          <a:solidFill>
            <a:schemeClr val="bg1"/>
          </a:solidFill>
          <a:ln w="19050">
            <a:solidFill>
              <a:schemeClr val="tx1"/>
            </a:solidFill>
            <a:miter lim="800000"/>
            <a:headEnd/>
            <a:tailEnd/>
          </a:ln>
        </p:spPr>
        <p:txBody>
          <a:bodyPr wrap="none" anchor="ctr"/>
          <a:lstStyle/>
          <a:p>
            <a:pPr algn="ctr"/>
            <a:r>
              <a:rPr lang="en-US" altLang="zh-CN" sz="1600"/>
              <a:t>a</a:t>
            </a:r>
            <a:endParaRPr lang="sv-SE" altLang="zh-CN" sz="1600"/>
          </a:p>
        </p:txBody>
      </p:sp>
      <p:sp>
        <p:nvSpPr>
          <p:cNvPr id="40" name="Rectangle 11">
            <a:extLst>
              <a:ext uri="{FF2B5EF4-FFF2-40B4-BE49-F238E27FC236}">
                <a16:creationId xmlns:a16="http://schemas.microsoft.com/office/drawing/2014/main" id="{105411B2-7380-4248-96E7-70791C609EC9}"/>
              </a:ext>
            </a:extLst>
          </p:cNvPr>
          <p:cNvSpPr>
            <a:spLocks noChangeArrowheads="1"/>
          </p:cNvSpPr>
          <p:nvPr/>
        </p:nvSpPr>
        <p:spPr bwMode="auto">
          <a:xfrm>
            <a:off x="9814520" y="5127104"/>
            <a:ext cx="381000" cy="228600"/>
          </a:xfrm>
          <a:prstGeom prst="rect">
            <a:avLst/>
          </a:prstGeom>
          <a:solidFill>
            <a:schemeClr val="bg1"/>
          </a:solidFill>
          <a:ln w="19050">
            <a:solidFill>
              <a:schemeClr val="tx1"/>
            </a:solidFill>
            <a:miter lim="800000"/>
            <a:headEnd/>
            <a:tailEnd/>
          </a:ln>
        </p:spPr>
        <p:txBody>
          <a:bodyPr wrap="none" anchor="ctr"/>
          <a:lstStyle/>
          <a:p>
            <a:pPr algn="ctr"/>
            <a:r>
              <a:rPr lang="en-US" altLang="zh-CN" sz="1600"/>
              <a:t>b</a:t>
            </a:r>
            <a:endParaRPr lang="sv-SE" altLang="zh-CN" sz="1600"/>
          </a:p>
        </p:txBody>
      </p:sp>
      <p:sp>
        <p:nvSpPr>
          <p:cNvPr id="41" name="Rectangle 12">
            <a:extLst>
              <a:ext uri="{FF2B5EF4-FFF2-40B4-BE49-F238E27FC236}">
                <a16:creationId xmlns:a16="http://schemas.microsoft.com/office/drawing/2014/main" id="{AC290DFB-68BD-4B28-A73A-EBE4B92196FD}"/>
              </a:ext>
            </a:extLst>
          </p:cNvPr>
          <p:cNvSpPr>
            <a:spLocks noChangeArrowheads="1"/>
          </p:cNvSpPr>
          <p:nvPr/>
        </p:nvSpPr>
        <p:spPr bwMode="auto">
          <a:xfrm>
            <a:off x="9814520" y="5355704"/>
            <a:ext cx="381000" cy="228600"/>
          </a:xfrm>
          <a:prstGeom prst="rect">
            <a:avLst/>
          </a:prstGeom>
          <a:solidFill>
            <a:schemeClr val="bg1"/>
          </a:solidFill>
          <a:ln w="19050">
            <a:solidFill>
              <a:schemeClr val="tx1"/>
            </a:solidFill>
            <a:miter lim="800000"/>
            <a:headEnd/>
            <a:tailEnd/>
          </a:ln>
        </p:spPr>
        <p:txBody>
          <a:bodyPr wrap="none" anchor="ctr"/>
          <a:lstStyle/>
          <a:p>
            <a:pPr algn="ctr"/>
            <a:r>
              <a:rPr lang="en-US" altLang="zh-CN" sz="1600"/>
              <a:t>c</a:t>
            </a:r>
            <a:endParaRPr lang="sv-SE" altLang="zh-CN" sz="1600"/>
          </a:p>
        </p:txBody>
      </p:sp>
      <p:sp>
        <p:nvSpPr>
          <p:cNvPr id="42" name="Rectangle 13">
            <a:extLst>
              <a:ext uri="{FF2B5EF4-FFF2-40B4-BE49-F238E27FC236}">
                <a16:creationId xmlns:a16="http://schemas.microsoft.com/office/drawing/2014/main" id="{B6CF4B7D-D08E-4B8A-AFDD-3B79E7779DBF}"/>
              </a:ext>
            </a:extLst>
          </p:cNvPr>
          <p:cNvSpPr>
            <a:spLocks noChangeArrowheads="1"/>
          </p:cNvSpPr>
          <p:nvPr/>
        </p:nvSpPr>
        <p:spPr bwMode="auto">
          <a:xfrm>
            <a:off x="11109920" y="4669904"/>
            <a:ext cx="381000" cy="228600"/>
          </a:xfrm>
          <a:prstGeom prst="rect">
            <a:avLst/>
          </a:prstGeom>
          <a:solidFill>
            <a:schemeClr val="bg1"/>
          </a:solidFill>
          <a:ln w="19050">
            <a:solidFill>
              <a:schemeClr val="tx1"/>
            </a:solidFill>
            <a:miter lim="800000"/>
            <a:headEnd/>
            <a:tailEnd/>
          </a:ln>
        </p:spPr>
        <p:txBody>
          <a:bodyPr wrap="none" anchor="ctr"/>
          <a:lstStyle/>
          <a:p>
            <a:pPr algn="ctr"/>
            <a:r>
              <a:rPr lang="en-US" altLang="zh-CN" sz="1600"/>
              <a:t>b</a:t>
            </a:r>
            <a:endParaRPr lang="sv-SE" altLang="zh-CN" sz="1600"/>
          </a:p>
        </p:txBody>
      </p:sp>
      <p:sp>
        <p:nvSpPr>
          <p:cNvPr id="43" name="Rectangle 14">
            <a:extLst>
              <a:ext uri="{FF2B5EF4-FFF2-40B4-BE49-F238E27FC236}">
                <a16:creationId xmlns:a16="http://schemas.microsoft.com/office/drawing/2014/main" id="{0202B1E6-8514-4743-9420-C75444165489}"/>
              </a:ext>
            </a:extLst>
          </p:cNvPr>
          <p:cNvSpPr>
            <a:spLocks noChangeArrowheads="1"/>
          </p:cNvSpPr>
          <p:nvPr/>
        </p:nvSpPr>
        <p:spPr bwMode="auto">
          <a:xfrm>
            <a:off x="11109920" y="4898504"/>
            <a:ext cx="381000" cy="228600"/>
          </a:xfrm>
          <a:prstGeom prst="rect">
            <a:avLst/>
          </a:prstGeom>
          <a:solidFill>
            <a:schemeClr val="bg1"/>
          </a:solidFill>
          <a:ln w="19050">
            <a:solidFill>
              <a:schemeClr val="tx1"/>
            </a:solidFill>
            <a:miter lim="800000"/>
            <a:headEnd/>
            <a:tailEnd/>
          </a:ln>
        </p:spPr>
        <p:txBody>
          <a:bodyPr wrap="none" anchor="ctr"/>
          <a:lstStyle/>
          <a:p>
            <a:pPr algn="ctr"/>
            <a:r>
              <a:rPr lang="en-US" altLang="zh-CN" sz="1600"/>
              <a:t>f</a:t>
            </a:r>
            <a:endParaRPr lang="sv-SE" altLang="zh-CN" sz="1600"/>
          </a:p>
        </p:txBody>
      </p:sp>
      <p:sp>
        <p:nvSpPr>
          <p:cNvPr id="44" name="Rectangle 15">
            <a:extLst>
              <a:ext uri="{FF2B5EF4-FFF2-40B4-BE49-F238E27FC236}">
                <a16:creationId xmlns:a16="http://schemas.microsoft.com/office/drawing/2014/main" id="{2CEFC61B-FE43-4FBB-91E2-3826384F6DFD}"/>
              </a:ext>
            </a:extLst>
          </p:cNvPr>
          <p:cNvSpPr>
            <a:spLocks noChangeArrowheads="1"/>
          </p:cNvSpPr>
          <p:nvPr/>
        </p:nvSpPr>
        <p:spPr bwMode="auto">
          <a:xfrm>
            <a:off x="11109920" y="5127104"/>
            <a:ext cx="381000" cy="228600"/>
          </a:xfrm>
          <a:prstGeom prst="rect">
            <a:avLst/>
          </a:prstGeom>
          <a:solidFill>
            <a:schemeClr val="bg1"/>
          </a:solidFill>
          <a:ln w="19050">
            <a:solidFill>
              <a:schemeClr val="tx1"/>
            </a:solidFill>
            <a:miter lim="800000"/>
            <a:headEnd/>
            <a:tailEnd/>
          </a:ln>
        </p:spPr>
        <p:txBody>
          <a:bodyPr wrap="none" anchor="ctr"/>
          <a:lstStyle/>
          <a:p>
            <a:pPr algn="ctr"/>
            <a:r>
              <a:rPr lang="en-US" altLang="zh-CN" sz="1600"/>
              <a:t>a</a:t>
            </a:r>
            <a:endParaRPr lang="sv-SE" altLang="zh-CN" sz="1600"/>
          </a:p>
        </p:txBody>
      </p:sp>
      <p:sp>
        <p:nvSpPr>
          <p:cNvPr id="45" name="Rectangle 16">
            <a:extLst>
              <a:ext uri="{FF2B5EF4-FFF2-40B4-BE49-F238E27FC236}">
                <a16:creationId xmlns:a16="http://schemas.microsoft.com/office/drawing/2014/main" id="{70AB150B-20BC-4A07-AFEA-C2B20A629537}"/>
              </a:ext>
            </a:extLst>
          </p:cNvPr>
          <p:cNvSpPr>
            <a:spLocks noChangeArrowheads="1"/>
          </p:cNvSpPr>
          <p:nvPr/>
        </p:nvSpPr>
        <p:spPr bwMode="auto">
          <a:xfrm>
            <a:off x="11109920" y="5355704"/>
            <a:ext cx="381000" cy="228600"/>
          </a:xfrm>
          <a:prstGeom prst="rect">
            <a:avLst/>
          </a:prstGeom>
          <a:solidFill>
            <a:schemeClr val="bg1"/>
          </a:solidFill>
          <a:ln w="19050">
            <a:solidFill>
              <a:schemeClr val="tx1"/>
            </a:solidFill>
            <a:miter lim="800000"/>
            <a:headEnd/>
            <a:tailEnd/>
          </a:ln>
        </p:spPr>
        <p:txBody>
          <a:bodyPr wrap="none" anchor="ctr"/>
          <a:lstStyle/>
          <a:p>
            <a:pPr algn="ctr"/>
            <a:r>
              <a:rPr lang="en-US" altLang="zh-CN" sz="1600"/>
              <a:t>c</a:t>
            </a:r>
            <a:endParaRPr lang="sv-SE" altLang="zh-CN" sz="1600"/>
          </a:p>
        </p:txBody>
      </p:sp>
      <p:grpSp>
        <p:nvGrpSpPr>
          <p:cNvPr id="46" name="组合 1">
            <a:extLst>
              <a:ext uri="{FF2B5EF4-FFF2-40B4-BE49-F238E27FC236}">
                <a16:creationId xmlns:a16="http://schemas.microsoft.com/office/drawing/2014/main" id="{E898CE62-2BDF-419F-BCAF-7D8F648152DE}"/>
              </a:ext>
            </a:extLst>
          </p:cNvPr>
          <p:cNvGrpSpPr>
            <a:grpSpLocks/>
          </p:cNvGrpSpPr>
          <p:nvPr/>
        </p:nvGrpSpPr>
        <p:grpSpPr bwMode="auto">
          <a:xfrm>
            <a:off x="7985720" y="4669904"/>
            <a:ext cx="914400" cy="914400"/>
            <a:chOff x="3048000" y="1981200"/>
            <a:chExt cx="914400" cy="914400"/>
          </a:xfrm>
        </p:grpSpPr>
        <p:sp>
          <p:nvSpPr>
            <p:cNvPr id="47" name="Rectangle 4">
              <a:extLst>
                <a:ext uri="{FF2B5EF4-FFF2-40B4-BE49-F238E27FC236}">
                  <a16:creationId xmlns:a16="http://schemas.microsoft.com/office/drawing/2014/main" id="{403B553A-6F12-4CDF-B532-3EC351B11F3A}"/>
                </a:ext>
              </a:extLst>
            </p:cNvPr>
            <p:cNvSpPr>
              <a:spLocks noChangeArrowheads="1"/>
            </p:cNvSpPr>
            <p:nvPr/>
          </p:nvSpPr>
          <p:spPr bwMode="auto">
            <a:xfrm>
              <a:off x="3581400" y="1981200"/>
              <a:ext cx="381000" cy="228600"/>
            </a:xfrm>
            <a:prstGeom prst="rect">
              <a:avLst/>
            </a:prstGeom>
            <a:solidFill>
              <a:schemeClr val="bg1"/>
            </a:solidFill>
            <a:ln w="19050">
              <a:solidFill>
                <a:schemeClr val="tx1"/>
              </a:solidFill>
              <a:miter lim="800000"/>
              <a:headEnd/>
              <a:tailEnd/>
            </a:ln>
          </p:spPr>
          <p:txBody>
            <a:bodyPr wrap="none" anchor="ctr"/>
            <a:lstStyle/>
            <a:p>
              <a:pPr algn="ctr"/>
              <a:r>
                <a:rPr lang="en-US" altLang="zh-CN" sz="1600"/>
                <a:t>a</a:t>
              </a:r>
              <a:endParaRPr lang="sv-SE" altLang="zh-CN" sz="1600"/>
            </a:p>
          </p:txBody>
        </p:sp>
        <p:sp>
          <p:nvSpPr>
            <p:cNvPr id="48" name="Rectangle 5">
              <a:extLst>
                <a:ext uri="{FF2B5EF4-FFF2-40B4-BE49-F238E27FC236}">
                  <a16:creationId xmlns:a16="http://schemas.microsoft.com/office/drawing/2014/main" id="{3A1DA44F-1774-4C4C-A8BD-0DBC6984355E}"/>
                </a:ext>
              </a:extLst>
            </p:cNvPr>
            <p:cNvSpPr>
              <a:spLocks noChangeArrowheads="1"/>
            </p:cNvSpPr>
            <p:nvPr/>
          </p:nvSpPr>
          <p:spPr bwMode="auto">
            <a:xfrm>
              <a:off x="3581400" y="2209800"/>
              <a:ext cx="381000" cy="228600"/>
            </a:xfrm>
            <a:prstGeom prst="rect">
              <a:avLst/>
            </a:prstGeom>
            <a:solidFill>
              <a:schemeClr val="bg1"/>
            </a:solidFill>
            <a:ln w="19050">
              <a:solidFill>
                <a:schemeClr val="tx1"/>
              </a:solidFill>
              <a:miter lim="800000"/>
              <a:headEnd/>
              <a:tailEnd/>
            </a:ln>
          </p:spPr>
          <p:txBody>
            <a:bodyPr wrap="none" anchor="ctr"/>
            <a:lstStyle/>
            <a:p>
              <a:pPr algn="ctr"/>
              <a:r>
                <a:rPr lang="en-US" altLang="zh-CN" sz="1600"/>
                <a:t>b</a:t>
              </a:r>
              <a:endParaRPr lang="sv-SE" altLang="zh-CN" sz="1600"/>
            </a:p>
          </p:txBody>
        </p:sp>
        <p:sp>
          <p:nvSpPr>
            <p:cNvPr id="49" name="Rectangle 6">
              <a:extLst>
                <a:ext uri="{FF2B5EF4-FFF2-40B4-BE49-F238E27FC236}">
                  <a16:creationId xmlns:a16="http://schemas.microsoft.com/office/drawing/2014/main" id="{15F0D18C-E4FB-4533-BA84-4699E252E78F}"/>
                </a:ext>
              </a:extLst>
            </p:cNvPr>
            <p:cNvSpPr>
              <a:spLocks noChangeArrowheads="1"/>
            </p:cNvSpPr>
            <p:nvPr/>
          </p:nvSpPr>
          <p:spPr bwMode="auto">
            <a:xfrm>
              <a:off x="3581400" y="2438400"/>
              <a:ext cx="381000" cy="228600"/>
            </a:xfrm>
            <a:prstGeom prst="rect">
              <a:avLst/>
            </a:prstGeom>
            <a:solidFill>
              <a:schemeClr val="bg1"/>
            </a:solidFill>
            <a:ln w="19050">
              <a:solidFill>
                <a:schemeClr val="tx1"/>
              </a:solidFill>
              <a:miter lim="800000"/>
              <a:headEnd/>
              <a:tailEnd/>
            </a:ln>
          </p:spPr>
          <p:txBody>
            <a:bodyPr wrap="none" anchor="ctr"/>
            <a:lstStyle/>
            <a:p>
              <a:pPr algn="ctr"/>
              <a:r>
                <a:rPr lang="en-US" altLang="zh-CN" sz="1600"/>
                <a:t>c</a:t>
              </a:r>
              <a:endParaRPr lang="sv-SE" altLang="zh-CN" sz="1600"/>
            </a:p>
          </p:txBody>
        </p:sp>
        <p:sp>
          <p:nvSpPr>
            <p:cNvPr id="50" name="Rectangle 7">
              <a:extLst>
                <a:ext uri="{FF2B5EF4-FFF2-40B4-BE49-F238E27FC236}">
                  <a16:creationId xmlns:a16="http://schemas.microsoft.com/office/drawing/2014/main" id="{2EBCFA00-79BB-4FB9-A252-8AEBC3CF5D26}"/>
                </a:ext>
              </a:extLst>
            </p:cNvPr>
            <p:cNvSpPr>
              <a:spLocks noChangeArrowheads="1"/>
            </p:cNvSpPr>
            <p:nvPr/>
          </p:nvSpPr>
          <p:spPr bwMode="auto">
            <a:xfrm>
              <a:off x="3581400" y="2667000"/>
              <a:ext cx="381000" cy="228600"/>
            </a:xfrm>
            <a:prstGeom prst="rect">
              <a:avLst/>
            </a:prstGeom>
            <a:solidFill>
              <a:schemeClr val="bg1"/>
            </a:solidFill>
            <a:ln w="19050">
              <a:solidFill>
                <a:schemeClr val="tx1"/>
              </a:solidFill>
              <a:miter lim="800000"/>
              <a:headEnd/>
              <a:tailEnd/>
            </a:ln>
          </p:spPr>
          <p:txBody>
            <a:bodyPr wrap="none" anchor="ctr"/>
            <a:lstStyle/>
            <a:p>
              <a:pPr algn="ctr"/>
              <a:r>
                <a:rPr lang="en-US" altLang="zh-CN" sz="1600"/>
                <a:t>d</a:t>
              </a:r>
              <a:endParaRPr lang="sv-SE" altLang="zh-CN" sz="1600"/>
            </a:p>
          </p:txBody>
        </p:sp>
        <p:sp>
          <p:nvSpPr>
            <p:cNvPr id="51" name="Rectangle 8">
              <a:extLst>
                <a:ext uri="{FF2B5EF4-FFF2-40B4-BE49-F238E27FC236}">
                  <a16:creationId xmlns:a16="http://schemas.microsoft.com/office/drawing/2014/main" id="{19E5991B-E0FB-4E84-A949-A806B81ACC8E}"/>
                </a:ext>
              </a:extLst>
            </p:cNvPr>
            <p:cNvSpPr>
              <a:spLocks noChangeArrowheads="1"/>
            </p:cNvSpPr>
            <p:nvPr/>
          </p:nvSpPr>
          <p:spPr bwMode="auto">
            <a:xfrm>
              <a:off x="3048000" y="2667000"/>
              <a:ext cx="228600" cy="228600"/>
            </a:xfrm>
            <a:prstGeom prst="rect">
              <a:avLst/>
            </a:prstGeom>
            <a:solidFill>
              <a:schemeClr val="bg1"/>
            </a:solidFill>
            <a:ln w="9525">
              <a:noFill/>
              <a:miter lim="800000"/>
              <a:headEnd/>
              <a:tailEnd/>
            </a:ln>
          </p:spPr>
          <p:txBody>
            <a:bodyPr wrap="none" anchor="ctr"/>
            <a:lstStyle/>
            <a:p>
              <a:pPr algn="ctr"/>
              <a:r>
                <a:rPr lang="en-US" altLang="zh-CN" sz="1600"/>
                <a:t>old</a:t>
              </a:r>
              <a:endParaRPr lang="sv-SE" altLang="zh-CN" sz="1600"/>
            </a:p>
          </p:txBody>
        </p:sp>
        <p:sp>
          <p:nvSpPr>
            <p:cNvPr id="52" name="Rectangle 17">
              <a:extLst>
                <a:ext uri="{FF2B5EF4-FFF2-40B4-BE49-F238E27FC236}">
                  <a16:creationId xmlns:a16="http://schemas.microsoft.com/office/drawing/2014/main" id="{D3BA53CA-7D3C-4AED-9F69-3F7C462A9998}"/>
                </a:ext>
              </a:extLst>
            </p:cNvPr>
            <p:cNvSpPr>
              <a:spLocks noChangeArrowheads="1"/>
            </p:cNvSpPr>
            <p:nvPr/>
          </p:nvSpPr>
          <p:spPr bwMode="auto">
            <a:xfrm>
              <a:off x="3048000" y="1981200"/>
              <a:ext cx="228600" cy="228600"/>
            </a:xfrm>
            <a:prstGeom prst="rect">
              <a:avLst/>
            </a:prstGeom>
            <a:solidFill>
              <a:schemeClr val="bg1"/>
            </a:solidFill>
            <a:ln w="9525">
              <a:noFill/>
              <a:miter lim="800000"/>
              <a:headEnd/>
              <a:tailEnd/>
            </a:ln>
          </p:spPr>
          <p:txBody>
            <a:bodyPr wrap="none" anchor="ctr"/>
            <a:lstStyle/>
            <a:p>
              <a:pPr algn="ctr"/>
              <a:r>
                <a:rPr lang="en-US" altLang="zh-CN" sz="1600"/>
                <a:t>young</a:t>
              </a:r>
              <a:endParaRPr lang="sv-SE" altLang="zh-CN" sz="1600"/>
            </a:p>
          </p:txBody>
        </p:sp>
      </p:grpSp>
      <p:sp>
        <p:nvSpPr>
          <p:cNvPr id="53" name="Rectangle 18">
            <a:extLst>
              <a:ext uri="{FF2B5EF4-FFF2-40B4-BE49-F238E27FC236}">
                <a16:creationId xmlns:a16="http://schemas.microsoft.com/office/drawing/2014/main" id="{401AC996-B7BB-40FD-9854-12B52C354463}"/>
              </a:ext>
            </a:extLst>
          </p:cNvPr>
          <p:cNvSpPr>
            <a:spLocks noChangeArrowheads="1"/>
          </p:cNvSpPr>
          <p:nvPr/>
        </p:nvSpPr>
        <p:spPr bwMode="auto">
          <a:xfrm>
            <a:off x="8976320" y="4365104"/>
            <a:ext cx="708025" cy="366713"/>
          </a:xfrm>
          <a:prstGeom prst="rect">
            <a:avLst/>
          </a:prstGeom>
          <a:noFill/>
          <a:ln w="9525">
            <a:noFill/>
            <a:miter lim="800000"/>
            <a:headEnd/>
            <a:tailEnd/>
          </a:ln>
        </p:spPr>
        <p:txBody>
          <a:bodyPr wrap="none">
            <a:spAutoFit/>
          </a:bodyPr>
          <a:lstStyle/>
          <a:p>
            <a:r>
              <a:rPr lang="en-US" altLang="zh-CN" sz="1800" i="1">
                <a:solidFill>
                  <a:srgbClr val="0000FF"/>
                </a:solidFill>
              </a:rPr>
              <a:t>miss</a:t>
            </a:r>
            <a:endParaRPr lang="zh-CN" altLang="en-US" sz="1800" i="1">
              <a:solidFill>
                <a:srgbClr val="0000FF"/>
              </a:solidFill>
            </a:endParaRPr>
          </a:p>
        </p:txBody>
      </p:sp>
      <p:sp>
        <p:nvSpPr>
          <p:cNvPr id="54" name="Rectangle 19">
            <a:extLst>
              <a:ext uri="{FF2B5EF4-FFF2-40B4-BE49-F238E27FC236}">
                <a16:creationId xmlns:a16="http://schemas.microsoft.com/office/drawing/2014/main" id="{BBCEBF9A-1482-4E34-99AD-790FA42A5912}"/>
              </a:ext>
            </a:extLst>
          </p:cNvPr>
          <p:cNvSpPr>
            <a:spLocks noChangeArrowheads="1"/>
          </p:cNvSpPr>
          <p:nvPr/>
        </p:nvSpPr>
        <p:spPr bwMode="auto">
          <a:xfrm>
            <a:off x="10398720" y="4365104"/>
            <a:ext cx="482600" cy="366713"/>
          </a:xfrm>
          <a:prstGeom prst="rect">
            <a:avLst/>
          </a:prstGeom>
          <a:noFill/>
          <a:ln w="9525">
            <a:noFill/>
            <a:miter lim="800000"/>
            <a:headEnd/>
            <a:tailEnd/>
          </a:ln>
        </p:spPr>
        <p:txBody>
          <a:bodyPr wrap="none">
            <a:spAutoFit/>
          </a:bodyPr>
          <a:lstStyle/>
          <a:p>
            <a:r>
              <a:rPr lang="en-US" altLang="zh-CN" sz="1800" i="1">
                <a:solidFill>
                  <a:srgbClr val="FF3300"/>
                </a:solidFill>
              </a:rPr>
              <a:t>hit</a:t>
            </a:r>
            <a:endParaRPr lang="zh-CN" altLang="en-US" sz="1800" i="1">
              <a:solidFill>
                <a:srgbClr val="FF3300"/>
              </a:solidFill>
            </a:endParaRPr>
          </a:p>
        </p:txBody>
      </p:sp>
      <p:grpSp>
        <p:nvGrpSpPr>
          <p:cNvPr id="55" name="Group 23">
            <a:extLst>
              <a:ext uri="{FF2B5EF4-FFF2-40B4-BE49-F238E27FC236}">
                <a16:creationId xmlns:a16="http://schemas.microsoft.com/office/drawing/2014/main" id="{A8C90F4C-3F07-48BA-BBCC-3AD4F17F0ED7}"/>
              </a:ext>
            </a:extLst>
          </p:cNvPr>
          <p:cNvGrpSpPr>
            <a:grpSpLocks/>
          </p:cNvGrpSpPr>
          <p:nvPr/>
        </p:nvGrpSpPr>
        <p:grpSpPr bwMode="auto">
          <a:xfrm>
            <a:off x="9204920" y="4822304"/>
            <a:ext cx="304800" cy="381000"/>
            <a:chOff x="1824" y="1392"/>
            <a:chExt cx="192" cy="240"/>
          </a:xfrm>
        </p:grpSpPr>
        <p:sp>
          <p:nvSpPr>
            <p:cNvPr id="56" name="AutoShape 24">
              <a:extLst>
                <a:ext uri="{FF2B5EF4-FFF2-40B4-BE49-F238E27FC236}">
                  <a16:creationId xmlns:a16="http://schemas.microsoft.com/office/drawing/2014/main" id="{5C77EABA-7B1B-4012-A526-5034ED7E1003}"/>
                </a:ext>
              </a:extLst>
            </p:cNvPr>
            <p:cNvSpPr>
              <a:spLocks noChangeArrowheads="1"/>
            </p:cNvSpPr>
            <p:nvPr/>
          </p:nvSpPr>
          <p:spPr bwMode="auto">
            <a:xfrm>
              <a:off x="1824" y="1536"/>
              <a:ext cx="192" cy="96"/>
            </a:xfrm>
            <a:prstGeom prst="rightArrow">
              <a:avLst>
                <a:gd name="adj1" fmla="val 50000"/>
                <a:gd name="adj2" fmla="val 50000"/>
              </a:avLst>
            </a:prstGeom>
            <a:solidFill>
              <a:schemeClr val="bg1"/>
            </a:solidFill>
            <a:ln w="19050">
              <a:solidFill>
                <a:schemeClr val="tx1"/>
              </a:solidFill>
              <a:miter lim="800000"/>
              <a:headEnd/>
              <a:tailEnd/>
            </a:ln>
          </p:spPr>
          <p:txBody>
            <a:bodyPr wrap="none" anchor="ctr"/>
            <a:lstStyle/>
            <a:p>
              <a:endParaRPr lang="zh-CN" altLang="en-US"/>
            </a:p>
          </p:txBody>
        </p:sp>
        <p:sp>
          <p:nvSpPr>
            <p:cNvPr id="57" name="Rectangle 25">
              <a:extLst>
                <a:ext uri="{FF2B5EF4-FFF2-40B4-BE49-F238E27FC236}">
                  <a16:creationId xmlns:a16="http://schemas.microsoft.com/office/drawing/2014/main" id="{211E896D-FCD1-437A-B6D4-152718E29C79}"/>
                </a:ext>
              </a:extLst>
            </p:cNvPr>
            <p:cNvSpPr>
              <a:spLocks noChangeArrowheads="1"/>
            </p:cNvSpPr>
            <p:nvPr/>
          </p:nvSpPr>
          <p:spPr bwMode="auto">
            <a:xfrm>
              <a:off x="1872" y="1392"/>
              <a:ext cx="48" cy="144"/>
            </a:xfrm>
            <a:prstGeom prst="rect">
              <a:avLst/>
            </a:prstGeom>
            <a:solidFill>
              <a:schemeClr val="bg1"/>
            </a:solidFill>
            <a:ln w="9525">
              <a:noFill/>
              <a:miter lim="800000"/>
              <a:headEnd/>
              <a:tailEnd/>
            </a:ln>
          </p:spPr>
          <p:txBody>
            <a:bodyPr wrap="none" anchor="ctr"/>
            <a:lstStyle/>
            <a:p>
              <a:pPr algn="ctr"/>
              <a:r>
                <a:rPr lang="en-US" altLang="zh-CN" sz="1600"/>
                <a:t>f</a:t>
              </a:r>
              <a:endParaRPr lang="sv-SE" altLang="zh-CN" sz="1600"/>
            </a:p>
          </p:txBody>
        </p:sp>
      </p:grpSp>
      <p:grpSp>
        <p:nvGrpSpPr>
          <p:cNvPr id="58" name="Group 30">
            <a:extLst>
              <a:ext uri="{FF2B5EF4-FFF2-40B4-BE49-F238E27FC236}">
                <a16:creationId xmlns:a16="http://schemas.microsoft.com/office/drawing/2014/main" id="{D403BB2C-F3BC-40BB-9BBC-9B59EC715B0E}"/>
              </a:ext>
            </a:extLst>
          </p:cNvPr>
          <p:cNvGrpSpPr>
            <a:grpSpLocks/>
          </p:cNvGrpSpPr>
          <p:nvPr/>
        </p:nvGrpSpPr>
        <p:grpSpPr bwMode="auto">
          <a:xfrm>
            <a:off x="10500320" y="4822304"/>
            <a:ext cx="304800" cy="381000"/>
            <a:chOff x="2544" y="1392"/>
            <a:chExt cx="192" cy="240"/>
          </a:xfrm>
        </p:grpSpPr>
        <p:sp>
          <p:nvSpPr>
            <p:cNvPr id="59" name="AutoShape 31">
              <a:extLst>
                <a:ext uri="{FF2B5EF4-FFF2-40B4-BE49-F238E27FC236}">
                  <a16:creationId xmlns:a16="http://schemas.microsoft.com/office/drawing/2014/main" id="{6AE172C9-BBF8-44E9-9410-0FF6BC4C204C}"/>
                </a:ext>
              </a:extLst>
            </p:cNvPr>
            <p:cNvSpPr>
              <a:spLocks noChangeArrowheads="1"/>
            </p:cNvSpPr>
            <p:nvPr/>
          </p:nvSpPr>
          <p:spPr bwMode="auto">
            <a:xfrm>
              <a:off x="2544" y="1536"/>
              <a:ext cx="192" cy="96"/>
            </a:xfrm>
            <a:prstGeom prst="rightArrow">
              <a:avLst>
                <a:gd name="adj1" fmla="val 50000"/>
                <a:gd name="adj2" fmla="val 50000"/>
              </a:avLst>
            </a:prstGeom>
            <a:solidFill>
              <a:schemeClr val="bg1"/>
            </a:solidFill>
            <a:ln w="19050">
              <a:solidFill>
                <a:schemeClr val="tx1"/>
              </a:solidFill>
              <a:miter lim="800000"/>
              <a:headEnd/>
              <a:tailEnd/>
            </a:ln>
          </p:spPr>
          <p:txBody>
            <a:bodyPr wrap="none" anchor="ctr"/>
            <a:lstStyle/>
            <a:p>
              <a:endParaRPr lang="zh-CN" altLang="en-US"/>
            </a:p>
          </p:txBody>
        </p:sp>
        <p:sp>
          <p:nvSpPr>
            <p:cNvPr id="60" name="Rectangle 32">
              <a:extLst>
                <a:ext uri="{FF2B5EF4-FFF2-40B4-BE49-F238E27FC236}">
                  <a16:creationId xmlns:a16="http://schemas.microsoft.com/office/drawing/2014/main" id="{3DA0E0EE-D2D2-4B5C-A918-46E66A421F4A}"/>
                </a:ext>
              </a:extLst>
            </p:cNvPr>
            <p:cNvSpPr>
              <a:spLocks noChangeArrowheads="1"/>
            </p:cNvSpPr>
            <p:nvPr/>
          </p:nvSpPr>
          <p:spPr bwMode="auto">
            <a:xfrm>
              <a:off x="2592" y="1392"/>
              <a:ext cx="48" cy="144"/>
            </a:xfrm>
            <a:prstGeom prst="rect">
              <a:avLst/>
            </a:prstGeom>
            <a:solidFill>
              <a:schemeClr val="bg1"/>
            </a:solidFill>
            <a:ln w="9525">
              <a:noFill/>
              <a:miter lim="800000"/>
              <a:headEnd/>
              <a:tailEnd/>
            </a:ln>
          </p:spPr>
          <p:txBody>
            <a:bodyPr wrap="none" anchor="ctr"/>
            <a:lstStyle/>
            <a:p>
              <a:pPr algn="ctr"/>
              <a:r>
                <a:rPr lang="en-US" altLang="zh-CN" sz="1600"/>
                <a:t>b</a:t>
              </a:r>
              <a:endParaRPr lang="sv-SE" altLang="zh-CN" sz="1600"/>
            </a:p>
          </p:txBody>
        </p:sp>
      </p:grpSp>
      <p:grpSp>
        <p:nvGrpSpPr>
          <p:cNvPr id="61" name="Group 65">
            <a:extLst>
              <a:ext uri="{FF2B5EF4-FFF2-40B4-BE49-F238E27FC236}">
                <a16:creationId xmlns:a16="http://schemas.microsoft.com/office/drawing/2014/main" id="{4837027C-FEB6-42E1-AA58-DD84CE8F1687}"/>
              </a:ext>
            </a:extLst>
          </p:cNvPr>
          <p:cNvGrpSpPr>
            <a:grpSpLocks/>
          </p:cNvGrpSpPr>
          <p:nvPr/>
        </p:nvGrpSpPr>
        <p:grpSpPr bwMode="auto">
          <a:xfrm>
            <a:off x="10195520" y="4746104"/>
            <a:ext cx="914400" cy="685800"/>
            <a:chOff x="3312" y="1296"/>
            <a:chExt cx="576" cy="432"/>
          </a:xfrm>
        </p:grpSpPr>
        <p:sp>
          <p:nvSpPr>
            <p:cNvPr id="62" name="Line 61">
              <a:extLst>
                <a:ext uri="{FF2B5EF4-FFF2-40B4-BE49-F238E27FC236}">
                  <a16:creationId xmlns:a16="http://schemas.microsoft.com/office/drawing/2014/main" id="{1BC82A64-7507-49C5-BE65-95D3354C473A}"/>
                </a:ext>
              </a:extLst>
            </p:cNvPr>
            <p:cNvSpPr>
              <a:spLocks noChangeShapeType="1"/>
            </p:cNvSpPr>
            <p:nvPr/>
          </p:nvSpPr>
          <p:spPr bwMode="auto">
            <a:xfrm flipV="1">
              <a:off x="3312" y="1728"/>
              <a:ext cx="576" cy="0"/>
            </a:xfrm>
            <a:prstGeom prst="line">
              <a:avLst/>
            </a:prstGeom>
            <a:noFill/>
            <a:ln w="9525">
              <a:solidFill>
                <a:srgbClr val="969696"/>
              </a:solidFill>
              <a:prstDash val="dash"/>
              <a:round/>
              <a:headEnd/>
              <a:tailEnd type="triangle" w="med" len="med"/>
            </a:ln>
          </p:spPr>
          <p:txBody>
            <a:bodyPr/>
            <a:lstStyle/>
            <a:p>
              <a:endParaRPr lang="zh-CN" altLang="en-US"/>
            </a:p>
          </p:txBody>
        </p:sp>
        <p:sp>
          <p:nvSpPr>
            <p:cNvPr id="63" name="Line 62">
              <a:extLst>
                <a:ext uri="{FF2B5EF4-FFF2-40B4-BE49-F238E27FC236}">
                  <a16:creationId xmlns:a16="http://schemas.microsoft.com/office/drawing/2014/main" id="{CDBF3D85-2FD6-4D99-A911-80AB79BCE988}"/>
                </a:ext>
              </a:extLst>
            </p:cNvPr>
            <p:cNvSpPr>
              <a:spLocks noChangeShapeType="1"/>
            </p:cNvSpPr>
            <p:nvPr/>
          </p:nvSpPr>
          <p:spPr bwMode="auto">
            <a:xfrm flipV="1">
              <a:off x="3312" y="1344"/>
              <a:ext cx="576" cy="240"/>
            </a:xfrm>
            <a:prstGeom prst="line">
              <a:avLst/>
            </a:prstGeom>
            <a:noFill/>
            <a:ln w="9525">
              <a:solidFill>
                <a:srgbClr val="969696"/>
              </a:solidFill>
              <a:prstDash val="dash"/>
              <a:round/>
              <a:headEnd/>
              <a:tailEnd type="triangle" w="med" len="med"/>
            </a:ln>
          </p:spPr>
          <p:txBody>
            <a:bodyPr/>
            <a:lstStyle/>
            <a:p>
              <a:endParaRPr lang="zh-CN" altLang="en-US"/>
            </a:p>
          </p:txBody>
        </p:sp>
        <p:sp>
          <p:nvSpPr>
            <p:cNvPr id="64" name="Line 63">
              <a:extLst>
                <a:ext uri="{FF2B5EF4-FFF2-40B4-BE49-F238E27FC236}">
                  <a16:creationId xmlns:a16="http://schemas.microsoft.com/office/drawing/2014/main" id="{2370FA04-1FF3-4700-834A-7EC8080BAB0B}"/>
                </a:ext>
              </a:extLst>
            </p:cNvPr>
            <p:cNvSpPr>
              <a:spLocks noChangeShapeType="1"/>
            </p:cNvSpPr>
            <p:nvPr/>
          </p:nvSpPr>
          <p:spPr bwMode="auto">
            <a:xfrm>
              <a:off x="3312" y="1296"/>
              <a:ext cx="576" cy="144"/>
            </a:xfrm>
            <a:prstGeom prst="line">
              <a:avLst/>
            </a:prstGeom>
            <a:noFill/>
            <a:ln w="9525">
              <a:solidFill>
                <a:srgbClr val="969696"/>
              </a:solidFill>
              <a:prstDash val="dash"/>
              <a:round/>
              <a:headEnd/>
              <a:tailEnd type="triangle" w="med" len="med"/>
            </a:ln>
          </p:spPr>
          <p:txBody>
            <a:bodyPr/>
            <a:lstStyle/>
            <a:p>
              <a:endParaRPr lang="zh-CN" altLang="en-US"/>
            </a:p>
          </p:txBody>
        </p:sp>
        <p:sp>
          <p:nvSpPr>
            <p:cNvPr id="65" name="Line 64">
              <a:extLst>
                <a:ext uri="{FF2B5EF4-FFF2-40B4-BE49-F238E27FC236}">
                  <a16:creationId xmlns:a16="http://schemas.microsoft.com/office/drawing/2014/main" id="{26A80204-DD73-44F1-A496-6B89167B9506}"/>
                </a:ext>
              </a:extLst>
            </p:cNvPr>
            <p:cNvSpPr>
              <a:spLocks noChangeShapeType="1"/>
            </p:cNvSpPr>
            <p:nvPr/>
          </p:nvSpPr>
          <p:spPr bwMode="auto">
            <a:xfrm>
              <a:off x="3312" y="1440"/>
              <a:ext cx="576" cy="144"/>
            </a:xfrm>
            <a:prstGeom prst="line">
              <a:avLst/>
            </a:prstGeom>
            <a:noFill/>
            <a:ln w="9525">
              <a:solidFill>
                <a:srgbClr val="969696"/>
              </a:solidFill>
              <a:prstDash val="dash"/>
              <a:round/>
              <a:headEnd/>
              <a:tailEnd type="triangle" w="med" len="med"/>
            </a:ln>
          </p:spPr>
          <p:txBody>
            <a:bodyPr/>
            <a:lstStyle/>
            <a:p>
              <a:endParaRPr lang="zh-CN" altLang="en-US"/>
            </a:p>
          </p:txBody>
        </p:sp>
      </p:grpSp>
      <p:grpSp>
        <p:nvGrpSpPr>
          <p:cNvPr id="66" name="Group 66">
            <a:extLst>
              <a:ext uri="{FF2B5EF4-FFF2-40B4-BE49-F238E27FC236}">
                <a16:creationId xmlns:a16="http://schemas.microsoft.com/office/drawing/2014/main" id="{A511C0D8-F6FA-4511-A72F-94F8E1D0D191}"/>
              </a:ext>
            </a:extLst>
          </p:cNvPr>
          <p:cNvGrpSpPr>
            <a:grpSpLocks/>
          </p:cNvGrpSpPr>
          <p:nvPr/>
        </p:nvGrpSpPr>
        <p:grpSpPr bwMode="auto">
          <a:xfrm>
            <a:off x="8900120" y="4746104"/>
            <a:ext cx="914400" cy="685800"/>
            <a:chOff x="2496" y="1296"/>
            <a:chExt cx="576" cy="432"/>
          </a:xfrm>
        </p:grpSpPr>
        <p:sp>
          <p:nvSpPr>
            <p:cNvPr id="67" name="Line 67">
              <a:extLst>
                <a:ext uri="{FF2B5EF4-FFF2-40B4-BE49-F238E27FC236}">
                  <a16:creationId xmlns:a16="http://schemas.microsoft.com/office/drawing/2014/main" id="{98AD9D62-6028-4278-BD9C-3C36C0A0F924}"/>
                </a:ext>
              </a:extLst>
            </p:cNvPr>
            <p:cNvSpPr>
              <a:spLocks noChangeShapeType="1"/>
            </p:cNvSpPr>
            <p:nvPr/>
          </p:nvSpPr>
          <p:spPr bwMode="auto">
            <a:xfrm>
              <a:off x="2496" y="1440"/>
              <a:ext cx="576" cy="144"/>
            </a:xfrm>
            <a:prstGeom prst="line">
              <a:avLst/>
            </a:prstGeom>
            <a:noFill/>
            <a:ln w="9525">
              <a:solidFill>
                <a:srgbClr val="969696"/>
              </a:solidFill>
              <a:prstDash val="dash"/>
              <a:round/>
              <a:headEnd/>
              <a:tailEnd type="triangle" w="med" len="med"/>
            </a:ln>
          </p:spPr>
          <p:txBody>
            <a:bodyPr/>
            <a:lstStyle/>
            <a:p>
              <a:endParaRPr lang="zh-CN" altLang="en-US"/>
            </a:p>
          </p:txBody>
        </p:sp>
        <p:sp>
          <p:nvSpPr>
            <p:cNvPr id="68" name="Line 68">
              <a:extLst>
                <a:ext uri="{FF2B5EF4-FFF2-40B4-BE49-F238E27FC236}">
                  <a16:creationId xmlns:a16="http://schemas.microsoft.com/office/drawing/2014/main" id="{15C51953-828A-4149-962A-C54414DE77A5}"/>
                </a:ext>
              </a:extLst>
            </p:cNvPr>
            <p:cNvSpPr>
              <a:spLocks noChangeShapeType="1"/>
            </p:cNvSpPr>
            <p:nvPr/>
          </p:nvSpPr>
          <p:spPr bwMode="auto">
            <a:xfrm>
              <a:off x="2496" y="1296"/>
              <a:ext cx="576" cy="144"/>
            </a:xfrm>
            <a:prstGeom prst="line">
              <a:avLst/>
            </a:prstGeom>
            <a:noFill/>
            <a:ln w="9525">
              <a:solidFill>
                <a:srgbClr val="969696"/>
              </a:solidFill>
              <a:prstDash val="dash"/>
              <a:round/>
              <a:headEnd/>
              <a:tailEnd type="triangle" w="med" len="med"/>
            </a:ln>
          </p:spPr>
          <p:txBody>
            <a:bodyPr/>
            <a:lstStyle/>
            <a:p>
              <a:endParaRPr lang="zh-CN" altLang="en-US"/>
            </a:p>
          </p:txBody>
        </p:sp>
        <p:sp>
          <p:nvSpPr>
            <p:cNvPr id="69" name="Line 69">
              <a:extLst>
                <a:ext uri="{FF2B5EF4-FFF2-40B4-BE49-F238E27FC236}">
                  <a16:creationId xmlns:a16="http://schemas.microsoft.com/office/drawing/2014/main" id="{72090332-14F3-4BDA-8ECA-F7EF3E11DBE9}"/>
                </a:ext>
              </a:extLst>
            </p:cNvPr>
            <p:cNvSpPr>
              <a:spLocks noChangeShapeType="1"/>
            </p:cNvSpPr>
            <p:nvPr/>
          </p:nvSpPr>
          <p:spPr bwMode="auto">
            <a:xfrm>
              <a:off x="2496" y="1584"/>
              <a:ext cx="576" cy="144"/>
            </a:xfrm>
            <a:prstGeom prst="line">
              <a:avLst/>
            </a:prstGeom>
            <a:noFill/>
            <a:ln w="9525">
              <a:solidFill>
                <a:srgbClr val="969696"/>
              </a:solidFill>
              <a:prstDash val="dash"/>
              <a:round/>
              <a:headEnd/>
              <a:tailEnd type="triangle" w="med" len="med"/>
            </a:ln>
          </p:spPr>
          <p:txBody>
            <a:bodyPr/>
            <a:lstStyle/>
            <a:p>
              <a:endParaRPr lang="zh-CN" altLang="en-US"/>
            </a:p>
          </p:txBody>
        </p:sp>
      </p:grpSp>
    </p:spTree>
    <p:extLst>
      <p:ext uri="{BB962C8B-B14F-4D97-AF65-F5344CB8AC3E}">
        <p14:creationId xmlns:p14="http://schemas.microsoft.com/office/powerpoint/2010/main" val="202545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par>
                                <p:cTn id="13" presetID="3" presetClass="entr" presetSubtype="1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linds(horizontal)">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linds(horizontal)">
                                      <p:cBhvr>
                                        <p:cTn id="29" dur="500"/>
                                        <p:tgtEl>
                                          <p:spTgt spid="8"/>
                                        </p:tgtEl>
                                      </p:cBhvr>
                                    </p:animEffect>
                                  </p:childTnLst>
                                </p:cTn>
                              </p:par>
                              <p:par>
                                <p:cTn id="30" presetID="3" presetClass="entr" presetSubtype="1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blinds(horizontal)">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linds(horizontal)">
                                      <p:cBhvr>
                                        <p:cTn id="37" dur="500"/>
                                        <p:tgtEl>
                                          <p:spTgt spid="21"/>
                                        </p:tgtEl>
                                      </p:cBhvr>
                                    </p:animEffect>
                                  </p:childTnLst>
                                </p:cTn>
                              </p:par>
                              <p:par>
                                <p:cTn id="38" presetID="3" presetClass="entr" presetSubtype="10"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blinds(horizontal)">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blinds(horizontal)">
                                      <p:cBhvr>
                                        <p:cTn id="45" dur="500"/>
                                        <p:tgtEl>
                                          <p:spTgt spid="9"/>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linds(horizontal)">
                                      <p:cBhvr>
                                        <p:cTn id="48" dur="500"/>
                                        <p:tgtEl>
                                          <p:spTgt spid="10"/>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blinds(horizontal)">
                                      <p:cBhvr>
                                        <p:cTn id="51" dur="500"/>
                                        <p:tgtEl>
                                          <p:spTgt spid="11"/>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blinds(horizontal)">
                                      <p:cBhvr>
                                        <p:cTn id="54" dur="500"/>
                                        <p:tgtEl>
                                          <p:spTgt spid="12"/>
                                        </p:tgtEl>
                                      </p:cBhvr>
                                    </p:animEffect>
                                  </p:childTnLst>
                                </p:cTn>
                              </p:par>
                              <p:par>
                                <p:cTn id="55" presetID="3" presetClass="entr" presetSubtype="10"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blinds(horizontal)">
                                      <p:cBhvr>
                                        <p:cTn id="57" dur="5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3">
                                            <p:txEl>
                                              <p:pRg st="6" end="6"/>
                                            </p:txEl>
                                          </p:spTgt>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3">
                                            <p:txEl>
                                              <p:pRg st="7" end="7"/>
                                            </p:txEl>
                                          </p:spTgt>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
                                            <p:txEl>
                                              <p:pRg st="8" end="8"/>
                                            </p:txEl>
                                          </p:spTgt>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fade">
                                      <p:cBhvr>
                                        <p:cTn id="74" dur="500"/>
                                        <p:tgtEl>
                                          <p:spTgt spid="46"/>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53"/>
                                        </p:tgtEl>
                                        <p:attrNameLst>
                                          <p:attrName>style.visibility</p:attrName>
                                        </p:attrNameLst>
                                      </p:cBhvr>
                                      <p:to>
                                        <p:strVal val="visible"/>
                                      </p:to>
                                    </p:set>
                                    <p:animEffect transition="in" filter="blinds(horizontal)">
                                      <p:cBhvr>
                                        <p:cTn id="79" dur="500"/>
                                        <p:tgtEl>
                                          <p:spTgt spid="53"/>
                                        </p:tgtEl>
                                      </p:cBhvr>
                                    </p:animEffect>
                                  </p:childTnLst>
                                </p:cTn>
                              </p:par>
                              <p:par>
                                <p:cTn id="80" presetID="3" presetClass="entr" presetSubtype="10" fill="hold" nodeType="with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blinds(horizontal)">
                                      <p:cBhvr>
                                        <p:cTn id="82" dur="500"/>
                                        <p:tgtEl>
                                          <p:spTgt spid="55"/>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38"/>
                                        </p:tgtEl>
                                        <p:attrNameLst>
                                          <p:attrName>style.visibility</p:attrName>
                                        </p:attrNameLst>
                                      </p:cBhvr>
                                      <p:to>
                                        <p:strVal val="visible"/>
                                      </p:to>
                                    </p:set>
                                    <p:animEffect transition="in" filter="blinds(horizontal)">
                                      <p:cBhvr>
                                        <p:cTn id="87" dur="500"/>
                                        <p:tgtEl>
                                          <p:spTgt spid="38"/>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blinds(horizontal)">
                                      <p:cBhvr>
                                        <p:cTn id="90" dur="500"/>
                                        <p:tgtEl>
                                          <p:spTgt spid="39"/>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40"/>
                                        </p:tgtEl>
                                        <p:attrNameLst>
                                          <p:attrName>style.visibility</p:attrName>
                                        </p:attrNameLst>
                                      </p:cBhvr>
                                      <p:to>
                                        <p:strVal val="visible"/>
                                      </p:to>
                                    </p:set>
                                    <p:animEffect transition="in" filter="blinds(horizontal)">
                                      <p:cBhvr>
                                        <p:cTn id="93" dur="500"/>
                                        <p:tgtEl>
                                          <p:spTgt spid="40"/>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41"/>
                                        </p:tgtEl>
                                        <p:attrNameLst>
                                          <p:attrName>style.visibility</p:attrName>
                                        </p:attrNameLst>
                                      </p:cBhvr>
                                      <p:to>
                                        <p:strVal val="visible"/>
                                      </p:to>
                                    </p:set>
                                    <p:animEffect transition="in" filter="blinds(horizontal)">
                                      <p:cBhvr>
                                        <p:cTn id="96" dur="500"/>
                                        <p:tgtEl>
                                          <p:spTgt spid="41"/>
                                        </p:tgtEl>
                                      </p:cBhvr>
                                    </p:animEffect>
                                  </p:childTnLst>
                                </p:cTn>
                              </p:par>
                              <p:par>
                                <p:cTn id="97" presetID="3" presetClass="entr" presetSubtype="10" fill="hold" nodeType="withEffect">
                                  <p:stCondLst>
                                    <p:cond delay="0"/>
                                  </p:stCondLst>
                                  <p:childTnLst>
                                    <p:set>
                                      <p:cBhvr>
                                        <p:cTn id="98" dur="1" fill="hold">
                                          <p:stCondLst>
                                            <p:cond delay="0"/>
                                          </p:stCondLst>
                                        </p:cTn>
                                        <p:tgtEl>
                                          <p:spTgt spid="66"/>
                                        </p:tgtEl>
                                        <p:attrNameLst>
                                          <p:attrName>style.visibility</p:attrName>
                                        </p:attrNameLst>
                                      </p:cBhvr>
                                      <p:to>
                                        <p:strVal val="visible"/>
                                      </p:to>
                                    </p:set>
                                    <p:animEffect transition="in" filter="blinds(horizontal)">
                                      <p:cBhvr>
                                        <p:cTn id="99" dur="500"/>
                                        <p:tgtEl>
                                          <p:spTgt spid="66"/>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blinds(horizontal)">
                                      <p:cBhvr>
                                        <p:cTn id="104" dur="500"/>
                                        <p:tgtEl>
                                          <p:spTgt spid="54"/>
                                        </p:tgtEl>
                                      </p:cBhvr>
                                    </p:animEffect>
                                  </p:childTnLst>
                                </p:cTn>
                              </p:par>
                              <p:par>
                                <p:cTn id="105" presetID="3" presetClass="entr" presetSubtype="10" fill="hold" nodeType="withEffect">
                                  <p:stCondLst>
                                    <p:cond delay="0"/>
                                  </p:stCondLst>
                                  <p:childTnLst>
                                    <p:set>
                                      <p:cBhvr>
                                        <p:cTn id="106" dur="1" fill="hold">
                                          <p:stCondLst>
                                            <p:cond delay="0"/>
                                          </p:stCondLst>
                                        </p:cTn>
                                        <p:tgtEl>
                                          <p:spTgt spid="58"/>
                                        </p:tgtEl>
                                        <p:attrNameLst>
                                          <p:attrName>style.visibility</p:attrName>
                                        </p:attrNameLst>
                                      </p:cBhvr>
                                      <p:to>
                                        <p:strVal val="visible"/>
                                      </p:to>
                                    </p:set>
                                    <p:animEffect transition="in" filter="blinds(horizontal)">
                                      <p:cBhvr>
                                        <p:cTn id="107" dur="500"/>
                                        <p:tgtEl>
                                          <p:spTgt spid="58"/>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42"/>
                                        </p:tgtEl>
                                        <p:attrNameLst>
                                          <p:attrName>style.visibility</p:attrName>
                                        </p:attrNameLst>
                                      </p:cBhvr>
                                      <p:to>
                                        <p:strVal val="visible"/>
                                      </p:to>
                                    </p:set>
                                    <p:animEffect transition="in" filter="blinds(horizontal)">
                                      <p:cBhvr>
                                        <p:cTn id="112" dur="500"/>
                                        <p:tgtEl>
                                          <p:spTgt spid="42"/>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43"/>
                                        </p:tgtEl>
                                        <p:attrNameLst>
                                          <p:attrName>style.visibility</p:attrName>
                                        </p:attrNameLst>
                                      </p:cBhvr>
                                      <p:to>
                                        <p:strVal val="visible"/>
                                      </p:to>
                                    </p:set>
                                    <p:animEffect transition="in" filter="blinds(horizontal)">
                                      <p:cBhvr>
                                        <p:cTn id="115" dur="500"/>
                                        <p:tgtEl>
                                          <p:spTgt spid="43"/>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44"/>
                                        </p:tgtEl>
                                        <p:attrNameLst>
                                          <p:attrName>style.visibility</p:attrName>
                                        </p:attrNameLst>
                                      </p:cBhvr>
                                      <p:to>
                                        <p:strVal val="visible"/>
                                      </p:to>
                                    </p:set>
                                    <p:animEffect transition="in" filter="blinds(horizontal)">
                                      <p:cBhvr>
                                        <p:cTn id="118" dur="500"/>
                                        <p:tgtEl>
                                          <p:spTgt spid="44"/>
                                        </p:tgtEl>
                                      </p:cBhvr>
                                    </p:animEffect>
                                  </p:childTnLst>
                                </p:cTn>
                              </p:par>
                              <p:par>
                                <p:cTn id="119" presetID="3" presetClass="entr" presetSubtype="10" fill="hold" grpId="0" nodeType="withEffect">
                                  <p:stCondLst>
                                    <p:cond delay="0"/>
                                  </p:stCondLst>
                                  <p:childTnLst>
                                    <p:set>
                                      <p:cBhvr>
                                        <p:cTn id="120" dur="1" fill="hold">
                                          <p:stCondLst>
                                            <p:cond delay="0"/>
                                          </p:stCondLst>
                                        </p:cTn>
                                        <p:tgtEl>
                                          <p:spTgt spid="45"/>
                                        </p:tgtEl>
                                        <p:attrNameLst>
                                          <p:attrName>style.visibility</p:attrName>
                                        </p:attrNameLst>
                                      </p:cBhvr>
                                      <p:to>
                                        <p:strVal val="visible"/>
                                      </p:to>
                                    </p:set>
                                    <p:animEffect transition="in" filter="blinds(horizontal)">
                                      <p:cBhvr>
                                        <p:cTn id="121" dur="500"/>
                                        <p:tgtEl>
                                          <p:spTgt spid="45"/>
                                        </p:tgtEl>
                                      </p:cBhvr>
                                    </p:animEffect>
                                  </p:childTnLst>
                                </p:cTn>
                              </p:par>
                              <p:par>
                                <p:cTn id="122" presetID="3" presetClass="entr" presetSubtype="10" fill="hold" nodeType="withEffect">
                                  <p:stCondLst>
                                    <p:cond delay="0"/>
                                  </p:stCondLst>
                                  <p:childTnLst>
                                    <p:set>
                                      <p:cBhvr>
                                        <p:cTn id="123" dur="1" fill="hold">
                                          <p:stCondLst>
                                            <p:cond delay="0"/>
                                          </p:stCondLst>
                                        </p:cTn>
                                        <p:tgtEl>
                                          <p:spTgt spid="61"/>
                                        </p:tgtEl>
                                        <p:attrNameLst>
                                          <p:attrName>style.visibility</p:attrName>
                                        </p:attrNameLst>
                                      </p:cBhvr>
                                      <p:to>
                                        <p:strVal val="visible"/>
                                      </p:to>
                                    </p:set>
                                    <p:animEffect transition="in" filter="blinds(horizontal)">
                                      <p:cBhvr>
                                        <p:cTn id="12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20" grpId="0"/>
      <p:bldP spid="21" grpId="0"/>
      <p:bldP spid="38" grpId="0" animBg="1"/>
      <p:bldP spid="39" grpId="0" animBg="1"/>
      <p:bldP spid="40" grpId="0" animBg="1"/>
      <p:bldP spid="41" grpId="0" animBg="1"/>
      <p:bldP spid="42" grpId="0" animBg="1"/>
      <p:bldP spid="43" grpId="0" animBg="1"/>
      <p:bldP spid="44" grpId="0" animBg="1"/>
      <p:bldP spid="45" grpId="0" animBg="1"/>
      <p:bldP spid="53" grpId="0"/>
      <p:bldP spid="5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5D89A-8FD3-4DC5-B39A-4D5DC379528E}"/>
              </a:ext>
            </a:extLst>
          </p:cNvPr>
          <p:cNvSpPr>
            <a:spLocks noGrp="1"/>
          </p:cNvSpPr>
          <p:nvPr>
            <p:ph type="title"/>
          </p:nvPr>
        </p:nvSpPr>
        <p:spPr/>
        <p:txBody>
          <a:bodyPr/>
          <a:lstStyle/>
          <a:p>
            <a:r>
              <a:rPr lang="en-US" dirty="0"/>
              <a:t>FIFO Algorithm</a:t>
            </a:r>
            <a:endParaRPr lang="en-HK" dirty="0"/>
          </a:p>
        </p:txBody>
      </p:sp>
      <p:sp>
        <p:nvSpPr>
          <p:cNvPr id="3" name="Content Placeholder 2">
            <a:extLst>
              <a:ext uri="{FF2B5EF4-FFF2-40B4-BE49-F238E27FC236}">
                <a16:creationId xmlns:a16="http://schemas.microsoft.com/office/drawing/2014/main" id="{8E2EC094-1601-4C91-80A4-BD29033E7D50}"/>
              </a:ext>
            </a:extLst>
          </p:cNvPr>
          <p:cNvSpPr>
            <a:spLocks noGrp="1"/>
          </p:cNvSpPr>
          <p:nvPr>
            <p:ph idx="1"/>
          </p:nvPr>
        </p:nvSpPr>
        <p:spPr>
          <a:xfrm>
            <a:off x="609600" y="1340769"/>
            <a:ext cx="11582400" cy="5040560"/>
          </a:xfrm>
        </p:spPr>
        <p:txBody>
          <a:bodyPr/>
          <a:lstStyle/>
          <a:p>
            <a:r>
              <a:rPr lang="en-US" altLang="en-US" dirty="0"/>
              <a:t>FIFO (First-In-First-Out): replaces earliest loaded page</a:t>
            </a:r>
          </a:p>
          <a:p>
            <a:r>
              <a:rPr lang="en-US" altLang="en-US" dirty="0"/>
              <a:t>Example:</a:t>
            </a:r>
          </a:p>
          <a:p>
            <a:endParaRPr lang="en-US" altLang="en-US" sz="3200" dirty="0"/>
          </a:p>
          <a:p>
            <a:endParaRPr lang="en-US" altLang="en-US" dirty="0"/>
          </a:p>
          <a:p>
            <a:endParaRPr lang="en-US" altLang="en-US" dirty="0"/>
          </a:p>
          <a:p>
            <a:endParaRPr lang="en-US" altLang="en-US" sz="3200" dirty="0"/>
          </a:p>
          <a:p>
            <a:endParaRPr lang="en-HK" dirty="0"/>
          </a:p>
        </p:txBody>
      </p:sp>
      <p:sp>
        <p:nvSpPr>
          <p:cNvPr id="4" name="Slide Number Placeholder 3">
            <a:extLst>
              <a:ext uri="{FF2B5EF4-FFF2-40B4-BE49-F238E27FC236}">
                <a16:creationId xmlns:a16="http://schemas.microsoft.com/office/drawing/2014/main" id="{B0D29FB6-595A-4CB8-AB84-88139F2EA9FF}"/>
              </a:ext>
            </a:extLst>
          </p:cNvPr>
          <p:cNvSpPr>
            <a:spLocks noGrp="1"/>
          </p:cNvSpPr>
          <p:nvPr>
            <p:ph type="sldNum" sz="quarter" idx="12"/>
          </p:nvPr>
        </p:nvSpPr>
        <p:spPr/>
        <p:txBody>
          <a:bodyPr/>
          <a:lstStyle/>
          <a:p>
            <a:fld id="{C22DC6D3-9347-42BE-948A-F7EB414DF657}" type="slidenum">
              <a:rPr lang="en-US" altLang="en-US" smtClean="0"/>
              <a:pPr/>
              <a:t>18</a:t>
            </a:fld>
            <a:endParaRPr lang="en-US" altLang="en-US" dirty="0"/>
          </a:p>
        </p:txBody>
      </p:sp>
      <p:grpSp>
        <p:nvGrpSpPr>
          <p:cNvPr id="5" name="Group 4">
            <a:extLst>
              <a:ext uri="{FF2B5EF4-FFF2-40B4-BE49-F238E27FC236}">
                <a16:creationId xmlns:a16="http://schemas.microsoft.com/office/drawing/2014/main" id="{186DAE9A-425E-4CF6-A2C2-A038373D8B8A}"/>
              </a:ext>
            </a:extLst>
          </p:cNvPr>
          <p:cNvGrpSpPr/>
          <p:nvPr/>
        </p:nvGrpSpPr>
        <p:grpSpPr>
          <a:xfrm>
            <a:off x="983432" y="2740848"/>
            <a:ext cx="9520677" cy="2170570"/>
            <a:chOff x="983432" y="2740848"/>
            <a:chExt cx="9520677" cy="2170570"/>
          </a:xfrm>
        </p:grpSpPr>
        <p:pic>
          <p:nvPicPr>
            <p:cNvPr id="43" name="Picture 42">
              <a:extLst>
                <a:ext uri="{FF2B5EF4-FFF2-40B4-BE49-F238E27FC236}">
                  <a16:creationId xmlns:a16="http://schemas.microsoft.com/office/drawing/2014/main" id="{1C249C0D-1FDC-479B-B676-D4F562A4C4ED}"/>
                </a:ext>
              </a:extLst>
            </p:cNvPr>
            <p:cNvPicPr>
              <a:picLocks noChangeAspect="1"/>
            </p:cNvPicPr>
            <p:nvPr/>
          </p:nvPicPr>
          <p:blipFill>
            <a:blip r:embed="rId2"/>
            <a:stretch>
              <a:fillRect/>
            </a:stretch>
          </p:blipFill>
          <p:spPr>
            <a:xfrm>
              <a:off x="983432" y="3189871"/>
              <a:ext cx="9520677" cy="1721547"/>
            </a:xfrm>
            <a:prstGeom prst="rect">
              <a:avLst/>
            </a:prstGeom>
          </p:spPr>
        </p:pic>
        <p:sp>
          <p:nvSpPr>
            <p:cNvPr id="45" name="TextBox 44">
              <a:extLst>
                <a:ext uri="{FF2B5EF4-FFF2-40B4-BE49-F238E27FC236}">
                  <a16:creationId xmlns:a16="http://schemas.microsoft.com/office/drawing/2014/main" id="{B49FB238-3158-42E1-B632-ADC95DE7D272}"/>
                </a:ext>
              </a:extLst>
            </p:cNvPr>
            <p:cNvSpPr txBox="1"/>
            <p:nvPr/>
          </p:nvSpPr>
          <p:spPr>
            <a:xfrm>
              <a:off x="983432" y="2740848"/>
              <a:ext cx="2880320" cy="461665"/>
            </a:xfrm>
            <a:prstGeom prst="rect">
              <a:avLst/>
            </a:prstGeom>
            <a:noFill/>
          </p:spPr>
          <p:txBody>
            <a:bodyPr wrap="square">
              <a:spAutoFit/>
            </a:bodyPr>
            <a:lstStyle/>
            <a:p>
              <a:r>
                <a:rPr lang="en-US" altLang="en-US" sz="2400" dirty="0"/>
                <a:t>Sequence </a:t>
              </a:r>
              <a:r>
                <a:rPr lang="en-US" altLang="en-US" sz="2400" dirty="0">
                  <a:sym typeface="Wingdings" panose="05000000000000000000" pitchFamily="2" charset="2"/>
                </a:rPr>
                <a:t></a:t>
              </a:r>
              <a:endParaRPr lang="en-HK" sz="2400" dirty="0"/>
            </a:p>
          </p:txBody>
        </p:sp>
      </p:grpSp>
    </p:spTree>
    <p:extLst>
      <p:ext uri="{BB962C8B-B14F-4D97-AF65-F5344CB8AC3E}">
        <p14:creationId xmlns:p14="http://schemas.microsoft.com/office/powerpoint/2010/main" val="485878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AE20E-29F7-4F94-80B0-43D68FB14406}"/>
              </a:ext>
            </a:extLst>
          </p:cNvPr>
          <p:cNvSpPr>
            <a:spLocks noGrp="1"/>
          </p:cNvSpPr>
          <p:nvPr>
            <p:ph type="title"/>
          </p:nvPr>
        </p:nvSpPr>
        <p:spPr/>
        <p:txBody>
          <a:bodyPr/>
          <a:lstStyle/>
          <a:p>
            <a:r>
              <a:rPr lang="en-US" dirty="0"/>
              <a:t>LRU Algorithm</a:t>
            </a:r>
            <a:endParaRPr lang="en-HK" dirty="0"/>
          </a:p>
        </p:txBody>
      </p:sp>
      <p:sp>
        <p:nvSpPr>
          <p:cNvPr id="3" name="Content Placeholder 2">
            <a:extLst>
              <a:ext uri="{FF2B5EF4-FFF2-40B4-BE49-F238E27FC236}">
                <a16:creationId xmlns:a16="http://schemas.microsoft.com/office/drawing/2014/main" id="{64F8CAC0-E74F-4514-B0AE-C38002CA8C9E}"/>
              </a:ext>
            </a:extLst>
          </p:cNvPr>
          <p:cNvSpPr>
            <a:spLocks noGrp="1"/>
          </p:cNvSpPr>
          <p:nvPr>
            <p:ph idx="1"/>
          </p:nvPr>
        </p:nvSpPr>
        <p:spPr/>
        <p:txBody>
          <a:bodyPr/>
          <a:lstStyle/>
          <a:p>
            <a:pPr algn="l"/>
            <a:r>
              <a:rPr lang="en-US" altLang="en-US" dirty="0"/>
              <a:t>LRU (Least Recently Used): replaces </a:t>
            </a:r>
            <a:r>
              <a:rPr lang="en-US" dirty="0"/>
              <a:t>pages that have not been used for the longest time</a:t>
            </a:r>
          </a:p>
          <a:p>
            <a:r>
              <a:rPr lang="en-US" dirty="0"/>
              <a:t>Example:</a:t>
            </a:r>
          </a:p>
          <a:p>
            <a:pPr marR="0" algn="l"/>
            <a:endParaRPr lang="en-HK" sz="1800" b="0" i="0" u="none" strike="noStrike" baseline="0" dirty="0">
              <a:solidFill>
                <a:srgbClr val="747474"/>
              </a:solidFill>
              <a:latin typeface="Arial Nova Light" panose="020B0304020202020204" pitchFamily="34" charset="0"/>
            </a:endParaRPr>
          </a:p>
          <a:p>
            <a:pPr lvl="1"/>
            <a:endParaRPr lang="en-US" dirty="0"/>
          </a:p>
          <a:p>
            <a:endParaRPr lang="en-US" altLang="en-US" dirty="0"/>
          </a:p>
          <a:p>
            <a:endParaRPr lang="en-HK" dirty="0"/>
          </a:p>
        </p:txBody>
      </p:sp>
      <p:sp>
        <p:nvSpPr>
          <p:cNvPr id="4" name="Slide Number Placeholder 3">
            <a:extLst>
              <a:ext uri="{FF2B5EF4-FFF2-40B4-BE49-F238E27FC236}">
                <a16:creationId xmlns:a16="http://schemas.microsoft.com/office/drawing/2014/main" id="{7684FBBF-4F8F-4E24-AE95-6ED68D293BC3}"/>
              </a:ext>
            </a:extLst>
          </p:cNvPr>
          <p:cNvSpPr>
            <a:spLocks noGrp="1"/>
          </p:cNvSpPr>
          <p:nvPr>
            <p:ph type="sldNum" sz="quarter" idx="12"/>
          </p:nvPr>
        </p:nvSpPr>
        <p:spPr/>
        <p:txBody>
          <a:bodyPr/>
          <a:lstStyle/>
          <a:p>
            <a:fld id="{C22DC6D3-9347-42BE-948A-F7EB414DF657}" type="slidenum">
              <a:rPr lang="en-US" altLang="en-US" smtClean="0"/>
              <a:pPr/>
              <a:t>19</a:t>
            </a:fld>
            <a:endParaRPr lang="en-US" altLang="en-US" dirty="0"/>
          </a:p>
        </p:txBody>
      </p:sp>
      <p:grpSp>
        <p:nvGrpSpPr>
          <p:cNvPr id="5" name="Group 4">
            <a:extLst>
              <a:ext uri="{FF2B5EF4-FFF2-40B4-BE49-F238E27FC236}">
                <a16:creationId xmlns:a16="http://schemas.microsoft.com/office/drawing/2014/main" id="{F9C2299C-C8A9-4516-8475-11B6C3FB0F66}"/>
              </a:ext>
            </a:extLst>
          </p:cNvPr>
          <p:cNvGrpSpPr/>
          <p:nvPr/>
        </p:nvGrpSpPr>
        <p:grpSpPr>
          <a:xfrm>
            <a:off x="1127448" y="3212976"/>
            <a:ext cx="9648737" cy="2054861"/>
            <a:chOff x="1415815" y="4038435"/>
            <a:chExt cx="9648737" cy="2054861"/>
          </a:xfrm>
        </p:grpSpPr>
        <p:pic>
          <p:nvPicPr>
            <p:cNvPr id="6" name="Picture 5">
              <a:extLst>
                <a:ext uri="{FF2B5EF4-FFF2-40B4-BE49-F238E27FC236}">
                  <a16:creationId xmlns:a16="http://schemas.microsoft.com/office/drawing/2014/main" id="{C75DDA92-ACEF-48B6-8744-ED9246CA0123}"/>
                </a:ext>
              </a:extLst>
            </p:cNvPr>
            <p:cNvPicPr>
              <a:picLocks noChangeAspect="1"/>
            </p:cNvPicPr>
            <p:nvPr/>
          </p:nvPicPr>
          <p:blipFill>
            <a:blip r:embed="rId2"/>
            <a:stretch>
              <a:fillRect/>
            </a:stretch>
          </p:blipFill>
          <p:spPr>
            <a:xfrm>
              <a:off x="1415815" y="4787320"/>
              <a:ext cx="8764848" cy="1305976"/>
            </a:xfrm>
            <a:prstGeom prst="rect">
              <a:avLst/>
            </a:prstGeom>
          </p:spPr>
        </p:pic>
        <p:pic>
          <p:nvPicPr>
            <p:cNvPr id="8" name="Picture 7">
              <a:extLst>
                <a:ext uri="{FF2B5EF4-FFF2-40B4-BE49-F238E27FC236}">
                  <a16:creationId xmlns:a16="http://schemas.microsoft.com/office/drawing/2014/main" id="{F502E1EA-CFA6-4E8F-82A0-9BD42102C853}"/>
                </a:ext>
              </a:extLst>
            </p:cNvPr>
            <p:cNvPicPr>
              <a:picLocks noChangeAspect="1"/>
            </p:cNvPicPr>
            <p:nvPr/>
          </p:nvPicPr>
          <p:blipFill>
            <a:blip r:embed="rId3"/>
            <a:stretch>
              <a:fillRect/>
            </a:stretch>
          </p:blipFill>
          <p:spPr>
            <a:xfrm>
              <a:off x="1434598" y="4375252"/>
              <a:ext cx="9629954" cy="495561"/>
            </a:xfrm>
            <a:prstGeom prst="rect">
              <a:avLst/>
            </a:prstGeom>
          </p:spPr>
        </p:pic>
        <p:sp>
          <p:nvSpPr>
            <p:cNvPr id="9" name="TextBox 8">
              <a:extLst>
                <a:ext uri="{FF2B5EF4-FFF2-40B4-BE49-F238E27FC236}">
                  <a16:creationId xmlns:a16="http://schemas.microsoft.com/office/drawing/2014/main" id="{25B64F8A-2814-4BE4-A301-1191A9316EC5}"/>
                </a:ext>
              </a:extLst>
            </p:cNvPr>
            <p:cNvSpPr txBox="1"/>
            <p:nvPr/>
          </p:nvSpPr>
          <p:spPr>
            <a:xfrm>
              <a:off x="1434598" y="4038435"/>
              <a:ext cx="2880320" cy="461665"/>
            </a:xfrm>
            <a:prstGeom prst="rect">
              <a:avLst/>
            </a:prstGeom>
            <a:noFill/>
          </p:spPr>
          <p:txBody>
            <a:bodyPr wrap="square">
              <a:spAutoFit/>
            </a:bodyPr>
            <a:lstStyle/>
            <a:p>
              <a:r>
                <a:rPr lang="en-US" altLang="en-US" sz="2400" dirty="0"/>
                <a:t>Sequence </a:t>
              </a:r>
              <a:r>
                <a:rPr lang="en-US" altLang="en-US" sz="2400" dirty="0">
                  <a:sym typeface="Wingdings" panose="05000000000000000000" pitchFamily="2" charset="2"/>
                </a:rPr>
                <a:t></a:t>
              </a:r>
              <a:endParaRPr lang="en-HK" sz="2400" dirty="0"/>
            </a:p>
          </p:txBody>
        </p:sp>
      </p:grpSp>
    </p:spTree>
    <p:extLst>
      <p:ext uri="{BB962C8B-B14F-4D97-AF65-F5344CB8AC3E}">
        <p14:creationId xmlns:p14="http://schemas.microsoft.com/office/powerpoint/2010/main" val="194926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D60D9-8DAB-4B2E-9BA4-7F1AEB616DFF}"/>
              </a:ext>
            </a:extLst>
          </p:cNvPr>
          <p:cNvSpPr>
            <a:spLocks noGrp="1"/>
          </p:cNvSpPr>
          <p:nvPr>
            <p:ph type="title"/>
          </p:nvPr>
        </p:nvSpPr>
        <p:spPr/>
        <p:txBody>
          <a:bodyPr/>
          <a:lstStyle/>
          <a:p>
            <a:r>
              <a:rPr lang="fr-FR" dirty="0"/>
              <a:t>Memory</a:t>
            </a:r>
          </a:p>
        </p:txBody>
      </p:sp>
      <p:sp>
        <p:nvSpPr>
          <p:cNvPr id="3" name="Content Placeholder 2">
            <a:extLst>
              <a:ext uri="{FF2B5EF4-FFF2-40B4-BE49-F238E27FC236}">
                <a16:creationId xmlns:a16="http://schemas.microsoft.com/office/drawing/2014/main" id="{73B549A8-D257-4CBA-97C5-F012A88BC0F7}"/>
              </a:ext>
            </a:extLst>
          </p:cNvPr>
          <p:cNvSpPr>
            <a:spLocks noGrp="1"/>
          </p:cNvSpPr>
          <p:nvPr>
            <p:ph idx="1"/>
          </p:nvPr>
        </p:nvSpPr>
        <p:spPr/>
        <p:txBody>
          <a:bodyPr/>
          <a:lstStyle/>
          <a:p>
            <a:r>
              <a:rPr lang="fr-FR" dirty="0"/>
              <a:t>By the </a:t>
            </a:r>
            <a:r>
              <a:rPr lang="fr-FR" dirty="0" err="1"/>
              <a:t>word</a:t>
            </a:r>
            <a:r>
              <a:rPr lang="fr-FR" dirty="0"/>
              <a:t> "memory", </a:t>
            </a:r>
            <a:r>
              <a:rPr lang="fr-FR" dirty="0" err="1"/>
              <a:t>we</a:t>
            </a:r>
            <a:r>
              <a:rPr lang="fr-FR" dirty="0"/>
              <a:t> </a:t>
            </a:r>
            <a:r>
              <a:rPr lang="fr-FR" dirty="0" err="1"/>
              <a:t>mean</a:t>
            </a:r>
            <a:endParaRPr lang="fr-FR" dirty="0"/>
          </a:p>
          <a:p>
            <a:pPr lvl="1"/>
            <a:endParaRPr lang="fr-FR" dirty="0"/>
          </a:p>
          <a:p>
            <a:pPr lvl="1"/>
            <a:r>
              <a:rPr lang="fr-FR" dirty="0"/>
              <a:t>Wide </a:t>
            </a:r>
            <a:r>
              <a:rPr lang="fr-FR" dirty="0" err="1"/>
              <a:t>sense</a:t>
            </a:r>
            <a:r>
              <a:rPr lang="fr-FR" dirty="0"/>
              <a:t>: state </a:t>
            </a:r>
            <a:r>
              <a:rPr lang="fr-FR" dirty="0" err="1"/>
              <a:t>elements</a:t>
            </a:r>
            <a:endParaRPr lang="fr-FR" dirty="0"/>
          </a:p>
          <a:p>
            <a:pPr lvl="2"/>
            <a:r>
              <a:rPr lang="fr-FR" dirty="0"/>
              <a:t>Main memory, hard </a:t>
            </a:r>
            <a:r>
              <a:rPr lang="fr-FR" dirty="0" err="1"/>
              <a:t>disk</a:t>
            </a:r>
            <a:r>
              <a:rPr lang="fr-FR" dirty="0"/>
              <a:t>, flash memory, </a:t>
            </a:r>
            <a:r>
              <a:rPr lang="fr-FR" dirty="0" err="1"/>
              <a:t>register</a:t>
            </a:r>
            <a:r>
              <a:rPr lang="fr-FR" dirty="0"/>
              <a:t>, cache … </a:t>
            </a:r>
          </a:p>
          <a:p>
            <a:pPr lvl="2"/>
            <a:endParaRPr lang="fr-FR" dirty="0"/>
          </a:p>
          <a:p>
            <a:pPr lvl="1"/>
            <a:r>
              <a:rPr lang="fr-FR" dirty="0"/>
              <a:t>Narrow </a:t>
            </a:r>
            <a:r>
              <a:rPr lang="fr-FR" dirty="0" err="1"/>
              <a:t>sense</a:t>
            </a:r>
            <a:r>
              <a:rPr lang="fr-FR" dirty="0"/>
              <a:t>: main memory</a:t>
            </a:r>
          </a:p>
        </p:txBody>
      </p:sp>
      <p:sp>
        <p:nvSpPr>
          <p:cNvPr id="4" name="Slide Number Placeholder 3">
            <a:extLst>
              <a:ext uri="{FF2B5EF4-FFF2-40B4-BE49-F238E27FC236}">
                <a16:creationId xmlns:a16="http://schemas.microsoft.com/office/drawing/2014/main" id="{88AFFDCE-D801-440D-BF2D-3532BA3C68D9}"/>
              </a:ext>
            </a:extLst>
          </p:cNvPr>
          <p:cNvSpPr>
            <a:spLocks noGrp="1"/>
          </p:cNvSpPr>
          <p:nvPr>
            <p:ph type="sldNum" sz="quarter" idx="12"/>
          </p:nvPr>
        </p:nvSpPr>
        <p:spPr/>
        <p:txBody>
          <a:bodyPr/>
          <a:lstStyle/>
          <a:p>
            <a:fld id="{C22DC6D3-9347-42BE-948A-F7EB414DF657}" type="slidenum">
              <a:rPr lang="en-US" altLang="en-US" smtClean="0"/>
              <a:t>2</a:t>
            </a:fld>
            <a:endParaRPr lang="en-US" altLang="en-US" dirty="0"/>
          </a:p>
        </p:txBody>
      </p:sp>
    </p:spTree>
    <p:extLst>
      <p:ext uri="{BB962C8B-B14F-4D97-AF65-F5344CB8AC3E}">
        <p14:creationId xmlns:p14="http://schemas.microsoft.com/office/powerpoint/2010/main" val="2708800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6FB53-984B-4C31-82F7-80C78C3C619F}"/>
              </a:ext>
            </a:extLst>
          </p:cNvPr>
          <p:cNvSpPr>
            <a:spLocks noGrp="1"/>
          </p:cNvSpPr>
          <p:nvPr>
            <p:ph type="title"/>
          </p:nvPr>
        </p:nvSpPr>
        <p:spPr/>
        <p:txBody>
          <a:bodyPr/>
          <a:lstStyle/>
          <a:p>
            <a:r>
              <a:rPr lang="en-US" altLang="zh-CN" dirty="0">
                <a:latin typeface="Calibri" panose="020F0502020204030204" pitchFamily="34" charset="0"/>
                <a:ea typeface="MS UI Gothic" panose="020B0600070205080204" pitchFamily="34" charset="-128"/>
                <a:cs typeface="Calibri" panose="020F0502020204030204" pitchFamily="34" charset="0"/>
              </a:rPr>
              <a:t>Direct-Mapped </a:t>
            </a:r>
            <a:r>
              <a:rPr lang="en-US" altLang="zh-CN" dirty="0" err="1">
                <a:latin typeface="Calibri" panose="020F0502020204030204" pitchFamily="34" charset="0"/>
                <a:ea typeface="MS UI Gothic" panose="020B0600070205080204" pitchFamily="34" charset="-128"/>
                <a:cs typeface="Calibri" panose="020F0502020204030204" pitchFamily="34" charset="0"/>
              </a:rPr>
              <a:t>v.s</a:t>
            </a:r>
            <a:r>
              <a:rPr lang="en-US" altLang="zh-CN" dirty="0">
                <a:latin typeface="Calibri" panose="020F0502020204030204" pitchFamily="34" charset="0"/>
                <a:ea typeface="MS UI Gothic" panose="020B0600070205080204" pitchFamily="34" charset="-128"/>
                <a:cs typeface="Calibri" panose="020F0502020204030204" pitchFamily="34" charset="0"/>
              </a:rPr>
              <a:t>. </a:t>
            </a:r>
            <a:r>
              <a:rPr lang="fr-FR" dirty="0" err="1"/>
              <a:t>Fully</a:t>
            </a:r>
            <a:r>
              <a:rPr lang="fr-FR" dirty="0"/>
              <a:t>-Associative</a:t>
            </a:r>
          </a:p>
        </p:txBody>
      </p:sp>
      <p:sp>
        <p:nvSpPr>
          <p:cNvPr id="3" name="Content Placeholder 2">
            <a:extLst>
              <a:ext uri="{FF2B5EF4-FFF2-40B4-BE49-F238E27FC236}">
                <a16:creationId xmlns:a16="http://schemas.microsoft.com/office/drawing/2014/main" id="{E009E11E-F2DB-48AC-A40E-88F6741016E2}"/>
              </a:ext>
            </a:extLst>
          </p:cNvPr>
          <p:cNvSpPr>
            <a:spLocks noGrp="1"/>
          </p:cNvSpPr>
          <p:nvPr>
            <p:ph idx="1"/>
          </p:nvPr>
        </p:nvSpPr>
        <p:spPr>
          <a:xfrm>
            <a:off x="609600" y="1340769"/>
            <a:ext cx="10972800" cy="5040560"/>
          </a:xfrm>
        </p:spPr>
        <p:txBody>
          <a:bodyPr/>
          <a:lstStyle/>
          <a:p>
            <a:r>
              <a:rPr lang="fr-FR" dirty="0" err="1"/>
              <a:t>Fully</a:t>
            </a:r>
            <a:r>
              <a:rPr lang="fr-FR" dirty="0"/>
              <a:t>-associative cache </a:t>
            </a:r>
            <a:r>
              <a:rPr lang="fr-FR" dirty="0" err="1"/>
              <a:t>is</a:t>
            </a:r>
            <a:r>
              <a:rPr lang="fr-FR" dirty="0"/>
              <a:t> more flexible</a:t>
            </a:r>
          </a:p>
          <a:p>
            <a:pPr lvl="1"/>
            <a:r>
              <a:rPr lang="fr-FR" dirty="0" err="1">
                <a:sym typeface="Wingdings" panose="05000000000000000000" pitchFamily="2" charset="2"/>
              </a:rPr>
              <a:t>Higher</a:t>
            </a:r>
            <a:r>
              <a:rPr lang="fr-FR" dirty="0">
                <a:sym typeface="Wingdings" panose="05000000000000000000" pitchFamily="2" charset="2"/>
              </a:rPr>
              <a:t> </a:t>
            </a:r>
            <a:r>
              <a:rPr lang="fr-FR" dirty="0" err="1">
                <a:sym typeface="Wingdings" panose="05000000000000000000" pitchFamily="2" charset="2"/>
              </a:rPr>
              <a:t>utilization</a:t>
            </a:r>
            <a:r>
              <a:rPr lang="fr-FR" dirty="0">
                <a:sym typeface="Wingdings" panose="05000000000000000000" pitchFamily="2" charset="2"/>
              </a:rPr>
              <a:t> of the </a:t>
            </a:r>
            <a:r>
              <a:rPr lang="fr-FR" dirty="0" err="1">
                <a:sym typeface="Wingdings" panose="05000000000000000000" pitchFamily="2" charset="2"/>
              </a:rPr>
              <a:t>resource</a:t>
            </a:r>
            <a:endParaRPr lang="fr-FR" dirty="0">
              <a:sym typeface="Wingdings" panose="05000000000000000000" pitchFamily="2" charset="2"/>
            </a:endParaRPr>
          </a:p>
          <a:p>
            <a:pPr lvl="2"/>
            <a:r>
              <a:rPr lang="fr-FR" dirty="0">
                <a:sym typeface="Wingdings" panose="05000000000000000000" pitchFamily="2" charset="2"/>
              </a:rPr>
              <a:t>a memory block can </a:t>
            </a:r>
            <a:r>
              <a:rPr lang="fr-FR" dirty="0" err="1">
                <a:sym typeface="Wingdings" panose="05000000000000000000" pitchFamily="2" charset="2"/>
              </a:rPr>
              <a:t>be</a:t>
            </a:r>
            <a:r>
              <a:rPr lang="fr-FR" dirty="0">
                <a:sym typeface="Wingdings" panose="05000000000000000000" pitchFamily="2" charset="2"/>
              </a:rPr>
              <a:t> </a:t>
            </a:r>
            <a:r>
              <a:rPr lang="fr-FR" dirty="0" err="1">
                <a:sym typeface="Wingdings" panose="05000000000000000000" pitchFamily="2" charset="2"/>
              </a:rPr>
              <a:t>stored</a:t>
            </a:r>
            <a:r>
              <a:rPr lang="fr-FR" dirty="0">
                <a:sym typeface="Wingdings" panose="05000000000000000000" pitchFamily="2" charset="2"/>
              </a:rPr>
              <a:t> in </a:t>
            </a:r>
            <a:r>
              <a:rPr lang="fr-FR" dirty="0" err="1">
                <a:sym typeface="Wingdings" panose="05000000000000000000" pitchFamily="2" charset="2"/>
              </a:rPr>
              <a:t>any</a:t>
            </a:r>
            <a:r>
              <a:rPr lang="fr-FR" dirty="0">
                <a:sym typeface="Wingdings" panose="05000000000000000000" pitchFamily="2" charset="2"/>
              </a:rPr>
              <a:t> cache line, </a:t>
            </a:r>
            <a:r>
              <a:rPr lang="fr-FR" dirty="0" err="1">
                <a:sym typeface="Wingdings" panose="05000000000000000000" pitchFamily="2" charset="2"/>
              </a:rPr>
              <a:t>so</a:t>
            </a:r>
            <a:r>
              <a:rPr lang="fr-FR" dirty="0">
                <a:sym typeface="Wingdings" panose="05000000000000000000" pitchFamily="2" charset="2"/>
              </a:rPr>
              <a:t> </a:t>
            </a:r>
            <a:r>
              <a:rPr lang="fr-FR" dirty="0" err="1">
                <a:sym typeface="Wingdings" panose="05000000000000000000" pitchFamily="2" charset="2"/>
              </a:rPr>
              <a:t>lower</a:t>
            </a:r>
            <a:r>
              <a:rPr lang="fr-FR" dirty="0">
                <a:sym typeface="Wingdings" panose="05000000000000000000" pitchFamily="2" charset="2"/>
              </a:rPr>
              <a:t> chance to </a:t>
            </a:r>
            <a:r>
              <a:rPr lang="fr-FR" dirty="0" err="1">
                <a:sym typeface="Wingdings" panose="05000000000000000000" pitchFamily="2" charset="2"/>
              </a:rPr>
              <a:t>conflict</a:t>
            </a:r>
            <a:endParaRPr lang="fr-FR" dirty="0">
              <a:sym typeface="Wingdings" panose="05000000000000000000" pitchFamily="2" charset="2"/>
            </a:endParaRPr>
          </a:p>
          <a:p>
            <a:pPr lvl="1"/>
            <a:r>
              <a:rPr lang="fr-FR" dirty="0">
                <a:sym typeface="Wingdings" panose="05000000000000000000" pitchFamily="2" charset="2"/>
              </a:rPr>
              <a:t>More </a:t>
            </a:r>
            <a:r>
              <a:rPr lang="fr-FR" dirty="0" err="1">
                <a:sym typeface="Wingdings" panose="05000000000000000000" pitchFamily="2" charset="2"/>
              </a:rPr>
              <a:t>difficult</a:t>
            </a:r>
            <a:r>
              <a:rPr lang="fr-FR" dirty="0">
                <a:sym typeface="Wingdings" panose="05000000000000000000" pitchFamily="2" charset="2"/>
              </a:rPr>
              <a:t> to </a:t>
            </a:r>
            <a:r>
              <a:rPr lang="fr-FR" dirty="0" err="1">
                <a:sym typeface="Wingdings" panose="05000000000000000000" pitchFamily="2" charset="2"/>
              </a:rPr>
              <a:t>search</a:t>
            </a:r>
            <a:endParaRPr lang="fr-FR" dirty="0">
              <a:sym typeface="Wingdings" panose="05000000000000000000" pitchFamily="2" charset="2"/>
            </a:endParaRPr>
          </a:p>
          <a:p>
            <a:pPr lvl="2"/>
            <a:r>
              <a:rPr lang="fr-FR" dirty="0">
                <a:sym typeface="Wingdings" panose="05000000000000000000" pitchFamily="2" charset="2"/>
              </a:rPr>
              <a:t>Need to </a:t>
            </a:r>
            <a:r>
              <a:rPr lang="fr-FR" dirty="0" err="1">
                <a:sym typeface="Wingdings" panose="05000000000000000000" pitchFamily="2" charset="2"/>
              </a:rPr>
              <a:t>search</a:t>
            </a:r>
            <a:r>
              <a:rPr lang="fr-FR" dirty="0">
                <a:sym typeface="Wingdings" panose="05000000000000000000" pitchFamily="2" charset="2"/>
              </a:rPr>
              <a:t> the </a:t>
            </a:r>
            <a:r>
              <a:rPr lang="fr-FR" dirty="0" err="1">
                <a:sym typeface="Wingdings" panose="05000000000000000000" pitchFamily="2" charset="2"/>
              </a:rPr>
              <a:t>entire</a:t>
            </a:r>
            <a:r>
              <a:rPr lang="fr-FR" dirty="0">
                <a:sym typeface="Wingdings" panose="05000000000000000000" pitchFamily="2" charset="2"/>
              </a:rPr>
              <a:t> cache</a:t>
            </a:r>
          </a:p>
          <a:p>
            <a:r>
              <a:rPr lang="fr-FR" dirty="0">
                <a:sym typeface="Wingdings" panose="05000000000000000000" pitchFamily="2" charset="2"/>
              </a:rPr>
              <a:t>Direct-</a:t>
            </a:r>
            <a:r>
              <a:rPr lang="fr-FR" dirty="0" err="1">
                <a:sym typeface="Wingdings" panose="05000000000000000000" pitchFamily="2" charset="2"/>
              </a:rPr>
              <a:t>mapped</a:t>
            </a:r>
            <a:r>
              <a:rPr lang="fr-FR" dirty="0">
                <a:sym typeface="Wingdings" panose="05000000000000000000" pitchFamily="2" charset="2"/>
              </a:rPr>
              <a:t> cache </a:t>
            </a:r>
            <a:r>
              <a:rPr lang="fr-FR" dirty="0" err="1">
                <a:sym typeface="Wingdings" panose="05000000000000000000" pitchFamily="2" charset="2"/>
              </a:rPr>
              <a:t>is</a:t>
            </a:r>
            <a:r>
              <a:rPr lang="fr-FR" dirty="0">
                <a:sym typeface="Wingdings" panose="05000000000000000000" pitchFamily="2" charset="2"/>
              </a:rPr>
              <a:t> </a:t>
            </a:r>
            <a:r>
              <a:rPr lang="fr-FR" dirty="0" err="1">
                <a:sym typeface="Wingdings" panose="05000000000000000000" pitchFamily="2" charset="2"/>
              </a:rPr>
              <a:t>simpler</a:t>
            </a:r>
            <a:endParaRPr lang="fr-FR" dirty="0">
              <a:sym typeface="Wingdings" panose="05000000000000000000" pitchFamily="2" charset="2"/>
            </a:endParaRPr>
          </a:p>
          <a:p>
            <a:pPr lvl="1"/>
            <a:r>
              <a:rPr lang="fr-FR" dirty="0" err="1">
                <a:sym typeface="Wingdings" panose="05000000000000000000" pitchFamily="2" charset="2"/>
              </a:rPr>
              <a:t>Easier</a:t>
            </a:r>
            <a:r>
              <a:rPr lang="fr-FR" dirty="0">
                <a:sym typeface="Wingdings" panose="05000000000000000000" pitchFamily="2" charset="2"/>
              </a:rPr>
              <a:t> to </a:t>
            </a:r>
            <a:r>
              <a:rPr lang="fr-FR" dirty="0" err="1">
                <a:sym typeface="Wingdings" panose="05000000000000000000" pitchFamily="2" charset="2"/>
              </a:rPr>
              <a:t>search</a:t>
            </a:r>
            <a:endParaRPr lang="fr-FR" dirty="0">
              <a:sym typeface="Wingdings" panose="05000000000000000000" pitchFamily="2" charset="2"/>
            </a:endParaRPr>
          </a:p>
          <a:p>
            <a:pPr lvl="2"/>
            <a:r>
              <a:rPr lang="fr-FR" dirty="0" err="1">
                <a:sym typeface="Wingdings" panose="05000000000000000000" pitchFamily="2" charset="2"/>
              </a:rPr>
              <a:t>Only</a:t>
            </a:r>
            <a:r>
              <a:rPr lang="fr-FR" dirty="0">
                <a:sym typeface="Wingdings" panose="05000000000000000000" pitchFamily="2" charset="2"/>
              </a:rPr>
              <a:t> </a:t>
            </a:r>
            <a:r>
              <a:rPr lang="fr-FR" dirty="0" err="1">
                <a:sym typeface="Wingdings" panose="05000000000000000000" pitchFamily="2" charset="2"/>
              </a:rPr>
              <a:t>need</a:t>
            </a:r>
            <a:r>
              <a:rPr lang="fr-FR" dirty="0">
                <a:sym typeface="Wingdings" panose="05000000000000000000" pitchFamily="2" charset="2"/>
              </a:rPr>
              <a:t> to check one cache line</a:t>
            </a:r>
            <a:endParaRPr lang="fr-FR" dirty="0"/>
          </a:p>
        </p:txBody>
      </p:sp>
      <p:sp>
        <p:nvSpPr>
          <p:cNvPr id="4" name="Slide Number Placeholder 3">
            <a:extLst>
              <a:ext uri="{FF2B5EF4-FFF2-40B4-BE49-F238E27FC236}">
                <a16:creationId xmlns:a16="http://schemas.microsoft.com/office/drawing/2014/main" id="{48EA6913-7BB2-40DC-9ED5-AA3359086E63}"/>
              </a:ext>
            </a:extLst>
          </p:cNvPr>
          <p:cNvSpPr>
            <a:spLocks noGrp="1"/>
          </p:cNvSpPr>
          <p:nvPr>
            <p:ph type="sldNum" sz="quarter" idx="12"/>
          </p:nvPr>
        </p:nvSpPr>
        <p:spPr/>
        <p:txBody>
          <a:bodyPr/>
          <a:lstStyle/>
          <a:p>
            <a:fld id="{C22DC6D3-9347-42BE-948A-F7EB414DF657}" type="slidenum">
              <a:rPr lang="en-US" altLang="en-US" smtClean="0"/>
              <a:t>20</a:t>
            </a:fld>
            <a:endParaRPr lang="en-US" altLang="en-US" dirty="0"/>
          </a:p>
        </p:txBody>
      </p:sp>
      <p:grpSp>
        <p:nvGrpSpPr>
          <p:cNvPr id="5" name="Group 4">
            <a:extLst>
              <a:ext uri="{FF2B5EF4-FFF2-40B4-BE49-F238E27FC236}">
                <a16:creationId xmlns:a16="http://schemas.microsoft.com/office/drawing/2014/main" id="{6F9CE27B-2750-4F7D-8BE2-FCB7E8275F8C}"/>
              </a:ext>
            </a:extLst>
          </p:cNvPr>
          <p:cNvGrpSpPr/>
          <p:nvPr/>
        </p:nvGrpSpPr>
        <p:grpSpPr>
          <a:xfrm>
            <a:off x="7045896" y="3284984"/>
            <a:ext cx="4536504" cy="2154431"/>
            <a:chOff x="1703512" y="2636912"/>
            <a:chExt cx="7833078" cy="3395996"/>
          </a:xfrm>
        </p:grpSpPr>
        <p:sp>
          <p:nvSpPr>
            <p:cNvPr id="6" name="TextBox 5">
              <a:extLst>
                <a:ext uri="{FF2B5EF4-FFF2-40B4-BE49-F238E27FC236}">
                  <a16:creationId xmlns:a16="http://schemas.microsoft.com/office/drawing/2014/main" id="{5040572F-E2F5-4C23-B5A5-F850EBEA505D}"/>
                </a:ext>
              </a:extLst>
            </p:cNvPr>
            <p:cNvSpPr txBox="1"/>
            <p:nvPr/>
          </p:nvSpPr>
          <p:spPr>
            <a:xfrm>
              <a:off x="1703512" y="3078252"/>
              <a:ext cx="1287532" cy="369332"/>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000</a:t>
              </a:r>
            </a:p>
          </p:txBody>
        </p:sp>
        <p:sp>
          <p:nvSpPr>
            <p:cNvPr id="7" name="TextBox 6">
              <a:extLst>
                <a:ext uri="{FF2B5EF4-FFF2-40B4-BE49-F238E27FC236}">
                  <a16:creationId xmlns:a16="http://schemas.microsoft.com/office/drawing/2014/main" id="{102A653F-BDEE-4910-8392-7C2AD922B6F9}"/>
                </a:ext>
              </a:extLst>
            </p:cNvPr>
            <p:cNvSpPr txBox="1"/>
            <p:nvPr/>
          </p:nvSpPr>
          <p:spPr>
            <a:xfrm>
              <a:off x="1703512" y="3447584"/>
              <a:ext cx="1287532" cy="369332"/>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001</a:t>
              </a:r>
            </a:p>
          </p:txBody>
        </p:sp>
        <p:sp>
          <p:nvSpPr>
            <p:cNvPr id="8" name="TextBox 7">
              <a:extLst>
                <a:ext uri="{FF2B5EF4-FFF2-40B4-BE49-F238E27FC236}">
                  <a16:creationId xmlns:a16="http://schemas.microsoft.com/office/drawing/2014/main" id="{4F380A09-7931-4174-BE55-D90438A0CA34}"/>
                </a:ext>
              </a:extLst>
            </p:cNvPr>
            <p:cNvSpPr txBox="1"/>
            <p:nvPr/>
          </p:nvSpPr>
          <p:spPr>
            <a:xfrm>
              <a:off x="1703512" y="3816916"/>
              <a:ext cx="1287532" cy="369332"/>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010</a:t>
              </a:r>
            </a:p>
          </p:txBody>
        </p:sp>
        <p:sp>
          <p:nvSpPr>
            <p:cNvPr id="9" name="TextBox 8">
              <a:extLst>
                <a:ext uri="{FF2B5EF4-FFF2-40B4-BE49-F238E27FC236}">
                  <a16:creationId xmlns:a16="http://schemas.microsoft.com/office/drawing/2014/main" id="{464BA409-FD2F-4EE1-A0ED-4426D71C2131}"/>
                </a:ext>
              </a:extLst>
            </p:cNvPr>
            <p:cNvSpPr txBox="1"/>
            <p:nvPr/>
          </p:nvSpPr>
          <p:spPr>
            <a:xfrm>
              <a:off x="1703512" y="4186248"/>
              <a:ext cx="1287532" cy="369332"/>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011</a:t>
              </a:r>
            </a:p>
          </p:txBody>
        </p:sp>
        <p:sp>
          <p:nvSpPr>
            <p:cNvPr id="10" name="TextBox 9">
              <a:extLst>
                <a:ext uri="{FF2B5EF4-FFF2-40B4-BE49-F238E27FC236}">
                  <a16:creationId xmlns:a16="http://schemas.microsoft.com/office/drawing/2014/main" id="{7A2F1EF4-20A1-40B9-94B8-0908DA9E6314}"/>
                </a:ext>
              </a:extLst>
            </p:cNvPr>
            <p:cNvSpPr txBox="1"/>
            <p:nvPr/>
          </p:nvSpPr>
          <p:spPr>
            <a:xfrm>
              <a:off x="1703512" y="4555580"/>
              <a:ext cx="1287532" cy="369332"/>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100</a:t>
              </a:r>
            </a:p>
          </p:txBody>
        </p:sp>
        <p:sp>
          <p:nvSpPr>
            <p:cNvPr id="11" name="TextBox 10">
              <a:extLst>
                <a:ext uri="{FF2B5EF4-FFF2-40B4-BE49-F238E27FC236}">
                  <a16:creationId xmlns:a16="http://schemas.microsoft.com/office/drawing/2014/main" id="{F48B6CCE-DEFF-4EF3-82D2-2CFA605EAABE}"/>
                </a:ext>
              </a:extLst>
            </p:cNvPr>
            <p:cNvSpPr txBox="1"/>
            <p:nvPr/>
          </p:nvSpPr>
          <p:spPr>
            <a:xfrm>
              <a:off x="1703512" y="4924912"/>
              <a:ext cx="1287532" cy="369332"/>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101</a:t>
              </a:r>
            </a:p>
          </p:txBody>
        </p:sp>
        <p:sp>
          <p:nvSpPr>
            <p:cNvPr id="12" name="TextBox 11">
              <a:extLst>
                <a:ext uri="{FF2B5EF4-FFF2-40B4-BE49-F238E27FC236}">
                  <a16:creationId xmlns:a16="http://schemas.microsoft.com/office/drawing/2014/main" id="{465C05F6-FF8D-4439-B7F7-E0061FC28428}"/>
                </a:ext>
              </a:extLst>
            </p:cNvPr>
            <p:cNvSpPr txBox="1"/>
            <p:nvPr/>
          </p:nvSpPr>
          <p:spPr>
            <a:xfrm>
              <a:off x="1703512" y="5294244"/>
              <a:ext cx="1287532" cy="369332"/>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110</a:t>
              </a:r>
            </a:p>
          </p:txBody>
        </p:sp>
        <p:sp>
          <p:nvSpPr>
            <p:cNvPr id="13" name="TextBox 12">
              <a:extLst>
                <a:ext uri="{FF2B5EF4-FFF2-40B4-BE49-F238E27FC236}">
                  <a16:creationId xmlns:a16="http://schemas.microsoft.com/office/drawing/2014/main" id="{F16F23EE-1C73-4529-9D5E-84EA5ED04C2C}"/>
                </a:ext>
              </a:extLst>
            </p:cNvPr>
            <p:cNvSpPr txBox="1"/>
            <p:nvPr/>
          </p:nvSpPr>
          <p:spPr>
            <a:xfrm>
              <a:off x="1703512" y="5663576"/>
              <a:ext cx="1287532" cy="369332"/>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111</a:t>
              </a:r>
            </a:p>
          </p:txBody>
        </p:sp>
        <p:sp>
          <p:nvSpPr>
            <p:cNvPr id="14" name="TextBox 13">
              <a:extLst>
                <a:ext uri="{FF2B5EF4-FFF2-40B4-BE49-F238E27FC236}">
                  <a16:creationId xmlns:a16="http://schemas.microsoft.com/office/drawing/2014/main" id="{73C2911A-AF59-4123-BD38-1C70916FB293}"/>
                </a:ext>
              </a:extLst>
            </p:cNvPr>
            <p:cNvSpPr txBox="1"/>
            <p:nvPr/>
          </p:nvSpPr>
          <p:spPr>
            <a:xfrm>
              <a:off x="4386462" y="3078252"/>
              <a:ext cx="1287532" cy="369332"/>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00000</a:t>
              </a:r>
            </a:p>
          </p:txBody>
        </p:sp>
        <p:sp>
          <p:nvSpPr>
            <p:cNvPr id="15" name="TextBox 14">
              <a:extLst>
                <a:ext uri="{FF2B5EF4-FFF2-40B4-BE49-F238E27FC236}">
                  <a16:creationId xmlns:a16="http://schemas.microsoft.com/office/drawing/2014/main" id="{B91F8982-86D0-43F3-BCEE-027DA04FF7E3}"/>
                </a:ext>
              </a:extLst>
            </p:cNvPr>
            <p:cNvSpPr txBox="1"/>
            <p:nvPr/>
          </p:nvSpPr>
          <p:spPr>
            <a:xfrm>
              <a:off x="4386462" y="3447584"/>
              <a:ext cx="1287532" cy="369332"/>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00001</a:t>
              </a:r>
            </a:p>
          </p:txBody>
        </p:sp>
        <p:sp>
          <p:nvSpPr>
            <p:cNvPr id="16" name="TextBox 15">
              <a:extLst>
                <a:ext uri="{FF2B5EF4-FFF2-40B4-BE49-F238E27FC236}">
                  <a16:creationId xmlns:a16="http://schemas.microsoft.com/office/drawing/2014/main" id="{3C9817B6-D695-4064-9A79-2BA1F1CA7966}"/>
                </a:ext>
              </a:extLst>
            </p:cNvPr>
            <p:cNvSpPr txBox="1"/>
            <p:nvPr/>
          </p:nvSpPr>
          <p:spPr>
            <a:xfrm>
              <a:off x="4386462" y="3816916"/>
              <a:ext cx="1287532" cy="369332"/>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00010</a:t>
              </a:r>
            </a:p>
          </p:txBody>
        </p:sp>
        <p:sp>
          <p:nvSpPr>
            <p:cNvPr id="17" name="TextBox 16">
              <a:extLst>
                <a:ext uri="{FF2B5EF4-FFF2-40B4-BE49-F238E27FC236}">
                  <a16:creationId xmlns:a16="http://schemas.microsoft.com/office/drawing/2014/main" id="{F1191F0C-96C6-48F0-91A4-E74850D89777}"/>
                </a:ext>
              </a:extLst>
            </p:cNvPr>
            <p:cNvSpPr txBox="1"/>
            <p:nvPr/>
          </p:nvSpPr>
          <p:spPr>
            <a:xfrm>
              <a:off x="4386462" y="4186248"/>
              <a:ext cx="1287532" cy="369332"/>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00011</a:t>
              </a:r>
            </a:p>
          </p:txBody>
        </p:sp>
        <p:sp>
          <p:nvSpPr>
            <p:cNvPr id="18" name="TextBox 17">
              <a:extLst>
                <a:ext uri="{FF2B5EF4-FFF2-40B4-BE49-F238E27FC236}">
                  <a16:creationId xmlns:a16="http://schemas.microsoft.com/office/drawing/2014/main" id="{C1251531-FD1E-4296-A5BD-081875B66EBB}"/>
                </a:ext>
              </a:extLst>
            </p:cNvPr>
            <p:cNvSpPr txBox="1"/>
            <p:nvPr/>
          </p:nvSpPr>
          <p:spPr>
            <a:xfrm>
              <a:off x="4386462" y="4555580"/>
              <a:ext cx="1287532" cy="369332"/>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00100</a:t>
              </a:r>
            </a:p>
          </p:txBody>
        </p:sp>
        <p:sp>
          <p:nvSpPr>
            <p:cNvPr id="19" name="TextBox 18">
              <a:extLst>
                <a:ext uri="{FF2B5EF4-FFF2-40B4-BE49-F238E27FC236}">
                  <a16:creationId xmlns:a16="http://schemas.microsoft.com/office/drawing/2014/main" id="{33907628-FF5F-409F-89DC-332A35CC9448}"/>
                </a:ext>
              </a:extLst>
            </p:cNvPr>
            <p:cNvSpPr txBox="1"/>
            <p:nvPr/>
          </p:nvSpPr>
          <p:spPr>
            <a:xfrm>
              <a:off x="4386462" y="4924912"/>
              <a:ext cx="1287532" cy="369332"/>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00101</a:t>
              </a:r>
            </a:p>
          </p:txBody>
        </p:sp>
        <p:sp>
          <p:nvSpPr>
            <p:cNvPr id="20" name="TextBox 19">
              <a:extLst>
                <a:ext uri="{FF2B5EF4-FFF2-40B4-BE49-F238E27FC236}">
                  <a16:creationId xmlns:a16="http://schemas.microsoft.com/office/drawing/2014/main" id="{BFA2672F-11B7-461A-9FB3-16B202557931}"/>
                </a:ext>
              </a:extLst>
            </p:cNvPr>
            <p:cNvSpPr txBox="1"/>
            <p:nvPr/>
          </p:nvSpPr>
          <p:spPr>
            <a:xfrm>
              <a:off x="4386462" y="5294244"/>
              <a:ext cx="1287532" cy="369332"/>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00110</a:t>
              </a:r>
            </a:p>
          </p:txBody>
        </p:sp>
        <p:sp>
          <p:nvSpPr>
            <p:cNvPr id="21" name="TextBox 20">
              <a:extLst>
                <a:ext uri="{FF2B5EF4-FFF2-40B4-BE49-F238E27FC236}">
                  <a16:creationId xmlns:a16="http://schemas.microsoft.com/office/drawing/2014/main" id="{673A36C3-A567-4A8F-BFB1-73516695D76E}"/>
                </a:ext>
              </a:extLst>
            </p:cNvPr>
            <p:cNvSpPr txBox="1"/>
            <p:nvPr/>
          </p:nvSpPr>
          <p:spPr>
            <a:xfrm>
              <a:off x="4386462" y="5663576"/>
              <a:ext cx="1287532" cy="369332"/>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00111</a:t>
              </a:r>
            </a:p>
          </p:txBody>
        </p:sp>
        <p:sp>
          <p:nvSpPr>
            <p:cNvPr id="22" name="TextBox 21">
              <a:extLst>
                <a:ext uri="{FF2B5EF4-FFF2-40B4-BE49-F238E27FC236}">
                  <a16:creationId xmlns:a16="http://schemas.microsoft.com/office/drawing/2014/main" id="{BA084FE1-8033-4E6D-8CE4-F672B8B4248E}"/>
                </a:ext>
              </a:extLst>
            </p:cNvPr>
            <p:cNvSpPr txBox="1"/>
            <p:nvPr/>
          </p:nvSpPr>
          <p:spPr>
            <a:xfrm>
              <a:off x="5673994" y="3078252"/>
              <a:ext cx="1287532" cy="369332"/>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01000</a:t>
              </a:r>
            </a:p>
          </p:txBody>
        </p:sp>
        <p:sp>
          <p:nvSpPr>
            <p:cNvPr id="23" name="TextBox 22">
              <a:extLst>
                <a:ext uri="{FF2B5EF4-FFF2-40B4-BE49-F238E27FC236}">
                  <a16:creationId xmlns:a16="http://schemas.microsoft.com/office/drawing/2014/main" id="{F5B8882E-806C-4AC6-BE04-B9FD609A19A8}"/>
                </a:ext>
              </a:extLst>
            </p:cNvPr>
            <p:cNvSpPr txBox="1"/>
            <p:nvPr/>
          </p:nvSpPr>
          <p:spPr>
            <a:xfrm>
              <a:off x="5673994" y="3447584"/>
              <a:ext cx="1287532" cy="369332"/>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01001</a:t>
              </a:r>
            </a:p>
          </p:txBody>
        </p:sp>
        <p:sp>
          <p:nvSpPr>
            <p:cNvPr id="24" name="TextBox 23">
              <a:extLst>
                <a:ext uri="{FF2B5EF4-FFF2-40B4-BE49-F238E27FC236}">
                  <a16:creationId xmlns:a16="http://schemas.microsoft.com/office/drawing/2014/main" id="{3003A746-6805-4D5F-8258-406171220267}"/>
                </a:ext>
              </a:extLst>
            </p:cNvPr>
            <p:cNvSpPr txBox="1"/>
            <p:nvPr/>
          </p:nvSpPr>
          <p:spPr>
            <a:xfrm>
              <a:off x="5673994" y="3816916"/>
              <a:ext cx="1287532" cy="369332"/>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01010</a:t>
              </a:r>
            </a:p>
          </p:txBody>
        </p:sp>
        <p:sp>
          <p:nvSpPr>
            <p:cNvPr id="25" name="TextBox 24">
              <a:extLst>
                <a:ext uri="{FF2B5EF4-FFF2-40B4-BE49-F238E27FC236}">
                  <a16:creationId xmlns:a16="http://schemas.microsoft.com/office/drawing/2014/main" id="{F5D522E6-CFCD-4B9E-9554-E40016AE395B}"/>
                </a:ext>
              </a:extLst>
            </p:cNvPr>
            <p:cNvSpPr txBox="1"/>
            <p:nvPr/>
          </p:nvSpPr>
          <p:spPr>
            <a:xfrm>
              <a:off x="5673994" y="4186248"/>
              <a:ext cx="1287531" cy="369331"/>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01011</a:t>
              </a:r>
            </a:p>
          </p:txBody>
        </p:sp>
        <p:sp>
          <p:nvSpPr>
            <p:cNvPr id="26" name="TextBox 25">
              <a:extLst>
                <a:ext uri="{FF2B5EF4-FFF2-40B4-BE49-F238E27FC236}">
                  <a16:creationId xmlns:a16="http://schemas.microsoft.com/office/drawing/2014/main" id="{D4ABA92A-D272-43D6-BFD2-749AEE4BC3B5}"/>
                </a:ext>
              </a:extLst>
            </p:cNvPr>
            <p:cNvSpPr txBox="1"/>
            <p:nvPr/>
          </p:nvSpPr>
          <p:spPr>
            <a:xfrm>
              <a:off x="5673994" y="4555580"/>
              <a:ext cx="1287532" cy="369332"/>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01100</a:t>
              </a:r>
            </a:p>
          </p:txBody>
        </p:sp>
        <p:sp>
          <p:nvSpPr>
            <p:cNvPr id="27" name="TextBox 26">
              <a:extLst>
                <a:ext uri="{FF2B5EF4-FFF2-40B4-BE49-F238E27FC236}">
                  <a16:creationId xmlns:a16="http://schemas.microsoft.com/office/drawing/2014/main" id="{3A6E16CE-5431-4DC6-8FCA-617DAA1AEFEB}"/>
                </a:ext>
              </a:extLst>
            </p:cNvPr>
            <p:cNvSpPr txBox="1"/>
            <p:nvPr/>
          </p:nvSpPr>
          <p:spPr>
            <a:xfrm>
              <a:off x="5673994" y="4924912"/>
              <a:ext cx="1287532" cy="369332"/>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01101</a:t>
              </a:r>
            </a:p>
          </p:txBody>
        </p:sp>
        <p:sp>
          <p:nvSpPr>
            <p:cNvPr id="28" name="TextBox 27">
              <a:extLst>
                <a:ext uri="{FF2B5EF4-FFF2-40B4-BE49-F238E27FC236}">
                  <a16:creationId xmlns:a16="http://schemas.microsoft.com/office/drawing/2014/main" id="{1F5D8B1D-06AE-4315-9B83-666852F4324B}"/>
                </a:ext>
              </a:extLst>
            </p:cNvPr>
            <p:cNvSpPr txBox="1"/>
            <p:nvPr/>
          </p:nvSpPr>
          <p:spPr>
            <a:xfrm>
              <a:off x="5673994" y="5294244"/>
              <a:ext cx="1287532" cy="369332"/>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01110</a:t>
              </a:r>
            </a:p>
          </p:txBody>
        </p:sp>
        <p:sp>
          <p:nvSpPr>
            <p:cNvPr id="29" name="TextBox 28">
              <a:extLst>
                <a:ext uri="{FF2B5EF4-FFF2-40B4-BE49-F238E27FC236}">
                  <a16:creationId xmlns:a16="http://schemas.microsoft.com/office/drawing/2014/main" id="{197995DC-A440-4C39-89AD-582ACF072AF8}"/>
                </a:ext>
              </a:extLst>
            </p:cNvPr>
            <p:cNvSpPr txBox="1"/>
            <p:nvPr/>
          </p:nvSpPr>
          <p:spPr>
            <a:xfrm>
              <a:off x="5673994" y="5663576"/>
              <a:ext cx="1287532" cy="369332"/>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01111</a:t>
              </a:r>
            </a:p>
          </p:txBody>
        </p:sp>
        <p:sp>
          <p:nvSpPr>
            <p:cNvPr id="30" name="TextBox 29">
              <a:extLst>
                <a:ext uri="{FF2B5EF4-FFF2-40B4-BE49-F238E27FC236}">
                  <a16:creationId xmlns:a16="http://schemas.microsoft.com/office/drawing/2014/main" id="{B71AD7CD-712D-4F10-8D41-BD472E5C851C}"/>
                </a:ext>
              </a:extLst>
            </p:cNvPr>
            <p:cNvSpPr txBox="1"/>
            <p:nvPr/>
          </p:nvSpPr>
          <p:spPr>
            <a:xfrm>
              <a:off x="6961526" y="3078252"/>
              <a:ext cx="1287532" cy="369332"/>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10000</a:t>
              </a:r>
            </a:p>
          </p:txBody>
        </p:sp>
        <p:sp>
          <p:nvSpPr>
            <p:cNvPr id="31" name="TextBox 30">
              <a:extLst>
                <a:ext uri="{FF2B5EF4-FFF2-40B4-BE49-F238E27FC236}">
                  <a16:creationId xmlns:a16="http://schemas.microsoft.com/office/drawing/2014/main" id="{0EB18E71-E4C7-4F18-BE7F-3E222EE56ACD}"/>
                </a:ext>
              </a:extLst>
            </p:cNvPr>
            <p:cNvSpPr txBox="1"/>
            <p:nvPr/>
          </p:nvSpPr>
          <p:spPr>
            <a:xfrm>
              <a:off x="6961526" y="3447584"/>
              <a:ext cx="1287532" cy="369332"/>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10001</a:t>
              </a:r>
            </a:p>
          </p:txBody>
        </p:sp>
        <p:sp>
          <p:nvSpPr>
            <p:cNvPr id="32" name="TextBox 31">
              <a:extLst>
                <a:ext uri="{FF2B5EF4-FFF2-40B4-BE49-F238E27FC236}">
                  <a16:creationId xmlns:a16="http://schemas.microsoft.com/office/drawing/2014/main" id="{F96BA591-AD4E-447B-A5CF-DA2EE84E334A}"/>
                </a:ext>
              </a:extLst>
            </p:cNvPr>
            <p:cNvSpPr txBox="1"/>
            <p:nvPr/>
          </p:nvSpPr>
          <p:spPr>
            <a:xfrm>
              <a:off x="6961526" y="3816916"/>
              <a:ext cx="1287532" cy="369332"/>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10010</a:t>
              </a:r>
            </a:p>
          </p:txBody>
        </p:sp>
        <p:sp>
          <p:nvSpPr>
            <p:cNvPr id="33" name="TextBox 32">
              <a:extLst>
                <a:ext uri="{FF2B5EF4-FFF2-40B4-BE49-F238E27FC236}">
                  <a16:creationId xmlns:a16="http://schemas.microsoft.com/office/drawing/2014/main" id="{343CF616-CB2B-4C23-A9F0-E2C61D84F079}"/>
                </a:ext>
              </a:extLst>
            </p:cNvPr>
            <p:cNvSpPr txBox="1"/>
            <p:nvPr/>
          </p:nvSpPr>
          <p:spPr>
            <a:xfrm>
              <a:off x="6961526" y="4186248"/>
              <a:ext cx="1287532" cy="369332"/>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10011</a:t>
              </a:r>
            </a:p>
          </p:txBody>
        </p:sp>
        <p:sp>
          <p:nvSpPr>
            <p:cNvPr id="34" name="TextBox 33">
              <a:extLst>
                <a:ext uri="{FF2B5EF4-FFF2-40B4-BE49-F238E27FC236}">
                  <a16:creationId xmlns:a16="http://schemas.microsoft.com/office/drawing/2014/main" id="{832C1054-B489-4DCA-A6D2-20CEC651503B}"/>
                </a:ext>
              </a:extLst>
            </p:cNvPr>
            <p:cNvSpPr txBox="1"/>
            <p:nvPr/>
          </p:nvSpPr>
          <p:spPr>
            <a:xfrm>
              <a:off x="6961526" y="4555580"/>
              <a:ext cx="1287532" cy="369332"/>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10100</a:t>
              </a:r>
            </a:p>
          </p:txBody>
        </p:sp>
        <p:sp>
          <p:nvSpPr>
            <p:cNvPr id="35" name="TextBox 34">
              <a:extLst>
                <a:ext uri="{FF2B5EF4-FFF2-40B4-BE49-F238E27FC236}">
                  <a16:creationId xmlns:a16="http://schemas.microsoft.com/office/drawing/2014/main" id="{5886F177-8EFA-4CED-A44C-E0F146EDD97F}"/>
                </a:ext>
              </a:extLst>
            </p:cNvPr>
            <p:cNvSpPr txBox="1"/>
            <p:nvPr/>
          </p:nvSpPr>
          <p:spPr>
            <a:xfrm>
              <a:off x="6961526" y="4924912"/>
              <a:ext cx="1287532" cy="369332"/>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10101</a:t>
              </a:r>
            </a:p>
          </p:txBody>
        </p:sp>
        <p:sp>
          <p:nvSpPr>
            <p:cNvPr id="36" name="TextBox 35">
              <a:extLst>
                <a:ext uri="{FF2B5EF4-FFF2-40B4-BE49-F238E27FC236}">
                  <a16:creationId xmlns:a16="http://schemas.microsoft.com/office/drawing/2014/main" id="{D6CEFF87-CAD4-493E-8B9E-C31DBD9AC8D4}"/>
                </a:ext>
              </a:extLst>
            </p:cNvPr>
            <p:cNvSpPr txBox="1"/>
            <p:nvPr/>
          </p:nvSpPr>
          <p:spPr>
            <a:xfrm>
              <a:off x="6961526" y="5294244"/>
              <a:ext cx="1287532" cy="369332"/>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10110</a:t>
              </a:r>
            </a:p>
          </p:txBody>
        </p:sp>
        <p:sp>
          <p:nvSpPr>
            <p:cNvPr id="37" name="TextBox 36">
              <a:extLst>
                <a:ext uri="{FF2B5EF4-FFF2-40B4-BE49-F238E27FC236}">
                  <a16:creationId xmlns:a16="http://schemas.microsoft.com/office/drawing/2014/main" id="{413C2446-D611-46BA-82A1-258576ED0319}"/>
                </a:ext>
              </a:extLst>
            </p:cNvPr>
            <p:cNvSpPr txBox="1"/>
            <p:nvPr/>
          </p:nvSpPr>
          <p:spPr>
            <a:xfrm>
              <a:off x="6961526" y="5663576"/>
              <a:ext cx="1287532" cy="369332"/>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10111</a:t>
              </a:r>
            </a:p>
          </p:txBody>
        </p:sp>
        <p:sp>
          <p:nvSpPr>
            <p:cNvPr id="38" name="TextBox 37">
              <a:extLst>
                <a:ext uri="{FF2B5EF4-FFF2-40B4-BE49-F238E27FC236}">
                  <a16:creationId xmlns:a16="http://schemas.microsoft.com/office/drawing/2014/main" id="{3454E916-60C2-41C3-9ECE-FF117B6BBC9E}"/>
                </a:ext>
              </a:extLst>
            </p:cNvPr>
            <p:cNvSpPr txBox="1"/>
            <p:nvPr/>
          </p:nvSpPr>
          <p:spPr>
            <a:xfrm>
              <a:off x="8249058" y="3078252"/>
              <a:ext cx="1287532" cy="369332"/>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11000</a:t>
              </a:r>
            </a:p>
          </p:txBody>
        </p:sp>
        <p:sp>
          <p:nvSpPr>
            <p:cNvPr id="39" name="TextBox 38">
              <a:extLst>
                <a:ext uri="{FF2B5EF4-FFF2-40B4-BE49-F238E27FC236}">
                  <a16:creationId xmlns:a16="http://schemas.microsoft.com/office/drawing/2014/main" id="{070D4AC5-F276-49B2-A34A-E3D19172F050}"/>
                </a:ext>
              </a:extLst>
            </p:cNvPr>
            <p:cNvSpPr txBox="1"/>
            <p:nvPr/>
          </p:nvSpPr>
          <p:spPr>
            <a:xfrm>
              <a:off x="8249058" y="3447584"/>
              <a:ext cx="1287532" cy="369332"/>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11001</a:t>
              </a:r>
            </a:p>
          </p:txBody>
        </p:sp>
        <p:sp>
          <p:nvSpPr>
            <p:cNvPr id="40" name="TextBox 39">
              <a:extLst>
                <a:ext uri="{FF2B5EF4-FFF2-40B4-BE49-F238E27FC236}">
                  <a16:creationId xmlns:a16="http://schemas.microsoft.com/office/drawing/2014/main" id="{6540FC31-A965-48CA-AE12-1E07BC964CD1}"/>
                </a:ext>
              </a:extLst>
            </p:cNvPr>
            <p:cNvSpPr txBox="1"/>
            <p:nvPr/>
          </p:nvSpPr>
          <p:spPr>
            <a:xfrm>
              <a:off x="8249058" y="3816916"/>
              <a:ext cx="1287532" cy="369332"/>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11010</a:t>
              </a:r>
            </a:p>
          </p:txBody>
        </p:sp>
        <p:sp>
          <p:nvSpPr>
            <p:cNvPr id="41" name="TextBox 40">
              <a:extLst>
                <a:ext uri="{FF2B5EF4-FFF2-40B4-BE49-F238E27FC236}">
                  <a16:creationId xmlns:a16="http://schemas.microsoft.com/office/drawing/2014/main" id="{846917AA-FA6A-4533-A56B-1E627A818D7B}"/>
                </a:ext>
              </a:extLst>
            </p:cNvPr>
            <p:cNvSpPr txBox="1"/>
            <p:nvPr/>
          </p:nvSpPr>
          <p:spPr>
            <a:xfrm>
              <a:off x="8249058" y="4186248"/>
              <a:ext cx="1287532" cy="369332"/>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11011</a:t>
              </a:r>
            </a:p>
          </p:txBody>
        </p:sp>
        <p:sp>
          <p:nvSpPr>
            <p:cNvPr id="42" name="TextBox 41">
              <a:extLst>
                <a:ext uri="{FF2B5EF4-FFF2-40B4-BE49-F238E27FC236}">
                  <a16:creationId xmlns:a16="http://schemas.microsoft.com/office/drawing/2014/main" id="{D3924721-627A-46D4-81EC-6B2D85ACDE84}"/>
                </a:ext>
              </a:extLst>
            </p:cNvPr>
            <p:cNvSpPr txBox="1"/>
            <p:nvPr/>
          </p:nvSpPr>
          <p:spPr>
            <a:xfrm>
              <a:off x="8249058" y="4555580"/>
              <a:ext cx="1287532" cy="369332"/>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11100</a:t>
              </a:r>
            </a:p>
          </p:txBody>
        </p:sp>
        <p:sp>
          <p:nvSpPr>
            <p:cNvPr id="43" name="TextBox 42">
              <a:extLst>
                <a:ext uri="{FF2B5EF4-FFF2-40B4-BE49-F238E27FC236}">
                  <a16:creationId xmlns:a16="http://schemas.microsoft.com/office/drawing/2014/main" id="{A67DF913-BFA1-479A-9F7A-F4E7F00B2B1F}"/>
                </a:ext>
              </a:extLst>
            </p:cNvPr>
            <p:cNvSpPr txBox="1"/>
            <p:nvPr/>
          </p:nvSpPr>
          <p:spPr>
            <a:xfrm>
              <a:off x="8249058" y="4924912"/>
              <a:ext cx="1287532" cy="369332"/>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11101</a:t>
              </a:r>
            </a:p>
          </p:txBody>
        </p:sp>
        <p:sp>
          <p:nvSpPr>
            <p:cNvPr id="44" name="TextBox 43">
              <a:extLst>
                <a:ext uri="{FF2B5EF4-FFF2-40B4-BE49-F238E27FC236}">
                  <a16:creationId xmlns:a16="http://schemas.microsoft.com/office/drawing/2014/main" id="{B3E01659-E1F9-4F94-A24D-FDB979CFA2D2}"/>
                </a:ext>
              </a:extLst>
            </p:cNvPr>
            <p:cNvSpPr txBox="1"/>
            <p:nvPr/>
          </p:nvSpPr>
          <p:spPr>
            <a:xfrm>
              <a:off x="8249058" y="5294244"/>
              <a:ext cx="1287532" cy="369332"/>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11110</a:t>
              </a:r>
            </a:p>
          </p:txBody>
        </p:sp>
        <p:sp>
          <p:nvSpPr>
            <p:cNvPr id="45" name="TextBox 44">
              <a:extLst>
                <a:ext uri="{FF2B5EF4-FFF2-40B4-BE49-F238E27FC236}">
                  <a16:creationId xmlns:a16="http://schemas.microsoft.com/office/drawing/2014/main" id="{966C37C0-52AD-47D8-9F90-BF7FDAC40346}"/>
                </a:ext>
              </a:extLst>
            </p:cNvPr>
            <p:cNvSpPr txBox="1"/>
            <p:nvPr/>
          </p:nvSpPr>
          <p:spPr>
            <a:xfrm>
              <a:off x="8249058" y="5663576"/>
              <a:ext cx="1287532" cy="369332"/>
            </a:xfrm>
            <a:prstGeom prst="rect">
              <a:avLst/>
            </a:prstGeom>
            <a:noFill/>
            <a:ln w="38100">
              <a:solidFill>
                <a:schemeClr val="tx1"/>
              </a:solidFill>
            </a:ln>
          </p:spPr>
          <p:txBody>
            <a:bodyPr wrap="none" rtlCol="0">
              <a:noAutofit/>
            </a:bodyPr>
            <a:lstStyle/>
            <a:p>
              <a:pPr algn="ctr"/>
              <a:r>
                <a:rPr lang="en-US" sz="1200" b="1" dirty="0">
                  <a:latin typeface="Courier New" pitchFamily="49" charset="0"/>
                  <a:cs typeface="Courier New" pitchFamily="49" charset="0"/>
                </a:rPr>
                <a:t>11111</a:t>
              </a:r>
            </a:p>
          </p:txBody>
        </p:sp>
        <p:sp>
          <p:nvSpPr>
            <p:cNvPr id="46" name="Rectangle 45">
              <a:extLst>
                <a:ext uri="{FF2B5EF4-FFF2-40B4-BE49-F238E27FC236}">
                  <a16:creationId xmlns:a16="http://schemas.microsoft.com/office/drawing/2014/main" id="{AF36D166-0A09-4D49-95BD-FD89E8B85589}"/>
                </a:ext>
              </a:extLst>
            </p:cNvPr>
            <p:cNvSpPr/>
            <p:nvPr/>
          </p:nvSpPr>
          <p:spPr>
            <a:xfrm>
              <a:off x="1782064" y="2636912"/>
              <a:ext cx="972076" cy="436629"/>
            </a:xfrm>
            <a:prstGeom prst="rect">
              <a:avLst/>
            </a:prstGeom>
          </p:spPr>
          <p:txBody>
            <a:bodyPr wrap="none">
              <a:spAutoFit/>
            </a:bodyPr>
            <a:lstStyle/>
            <a:p>
              <a:pPr algn="ctr"/>
              <a:r>
                <a:rPr lang="en-US" sz="1200" dirty="0"/>
                <a:t>Cache</a:t>
              </a:r>
              <a:endParaRPr lang="fr-FR" sz="1200" dirty="0"/>
            </a:p>
          </p:txBody>
        </p:sp>
        <p:sp>
          <p:nvSpPr>
            <p:cNvPr id="47" name="Rectangle 46">
              <a:extLst>
                <a:ext uri="{FF2B5EF4-FFF2-40B4-BE49-F238E27FC236}">
                  <a16:creationId xmlns:a16="http://schemas.microsoft.com/office/drawing/2014/main" id="{40E1C6C9-2705-400C-838B-D58FCCDB711B}"/>
                </a:ext>
              </a:extLst>
            </p:cNvPr>
            <p:cNvSpPr/>
            <p:nvPr/>
          </p:nvSpPr>
          <p:spPr>
            <a:xfrm>
              <a:off x="6360637" y="2636912"/>
              <a:ext cx="1244655" cy="436629"/>
            </a:xfrm>
            <a:prstGeom prst="rect">
              <a:avLst/>
            </a:prstGeom>
          </p:spPr>
          <p:txBody>
            <a:bodyPr wrap="none">
              <a:spAutoFit/>
            </a:bodyPr>
            <a:lstStyle/>
            <a:p>
              <a:pPr algn="ctr"/>
              <a:r>
                <a:rPr lang="en-US" sz="1200" dirty="0"/>
                <a:t>Memory</a:t>
              </a:r>
              <a:endParaRPr lang="fr-FR" sz="1200" dirty="0"/>
            </a:p>
          </p:txBody>
        </p:sp>
      </p:grpSp>
    </p:spTree>
    <p:extLst>
      <p:ext uri="{BB962C8B-B14F-4D97-AF65-F5344CB8AC3E}">
        <p14:creationId xmlns:p14="http://schemas.microsoft.com/office/powerpoint/2010/main" val="4117128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F3EFC-2F2F-4341-879C-F3489D7D49B7}"/>
              </a:ext>
            </a:extLst>
          </p:cNvPr>
          <p:cNvSpPr>
            <a:spLocks noGrp="1"/>
          </p:cNvSpPr>
          <p:nvPr>
            <p:ph type="title"/>
          </p:nvPr>
        </p:nvSpPr>
        <p:spPr/>
        <p:txBody>
          <a:bodyPr/>
          <a:lstStyle/>
          <a:p>
            <a:r>
              <a:rPr lang="en-US" altLang="zh-CN" dirty="0">
                <a:latin typeface="Calibri" panose="020F0502020204030204" pitchFamily="34" charset="0"/>
                <a:ea typeface="等线" panose="02010600030101010101" pitchFamily="2" charset="-122"/>
                <a:cs typeface="Calibri" panose="020F0502020204030204" pitchFamily="34" charset="0"/>
              </a:rPr>
              <a:t>Set-Associative Cache</a:t>
            </a:r>
            <a:endParaRPr lang="fr-FR" dirty="0"/>
          </a:p>
        </p:txBody>
      </p:sp>
      <p:sp>
        <p:nvSpPr>
          <p:cNvPr id="4" name="Slide Number Placeholder 3">
            <a:extLst>
              <a:ext uri="{FF2B5EF4-FFF2-40B4-BE49-F238E27FC236}">
                <a16:creationId xmlns:a16="http://schemas.microsoft.com/office/drawing/2014/main" id="{0AA7041D-A178-44ED-8813-B9E485EBE55F}"/>
              </a:ext>
            </a:extLst>
          </p:cNvPr>
          <p:cNvSpPr>
            <a:spLocks noGrp="1"/>
          </p:cNvSpPr>
          <p:nvPr>
            <p:ph type="sldNum" sz="quarter" idx="12"/>
          </p:nvPr>
        </p:nvSpPr>
        <p:spPr/>
        <p:txBody>
          <a:bodyPr/>
          <a:lstStyle/>
          <a:p>
            <a:fld id="{C22DC6D3-9347-42BE-948A-F7EB414DF657}" type="slidenum">
              <a:rPr lang="en-US" altLang="en-US" smtClean="0"/>
              <a:t>21</a:t>
            </a:fld>
            <a:endParaRPr lang="en-US" altLang="en-US" dirty="0"/>
          </a:p>
        </p:txBody>
      </p:sp>
      <p:sp>
        <p:nvSpPr>
          <p:cNvPr id="13" name="文本框 2">
            <a:extLst>
              <a:ext uri="{FF2B5EF4-FFF2-40B4-BE49-F238E27FC236}">
                <a16:creationId xmlns:a16="http://schemas.microsoft.com/office/drawing/2014/main" id="{E6585E5C-915F-4219-A106-51E2604A9D07}"/>
              </a:ext>
            </a:extLst>
          </p:cNvPr>
          <p:cNvSpPr txBox="1"/>
          <p:nvPr/>
        </p:nvSpPr>
        <p:spPr>
          <a:xfrm>
            <a:off x="152643" y="1196752"/>
            <a:ext cx="11952271" cy="1077218"/>
          </a:xfrm>
          <a:prstGeom prst="rect">
            <a:avLst/>
          </a:prstGeom>
          <a:noFill/>
        </p:spPr>
        <p:txBody>
          <a:bodyPr wrap="square" rtlCol="0">
            <a:spAutoFit/>
          </a:bodyPr>
          <a:lstStyle/>
          <a:p>
            <a:pPr marL="457200"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Can we </a:t>
            </a:r>
            <a:r>
              <a:rPr lang="en-US" altLang="zh-CN" sz="3200" dirty="0">
                <a:solidFill>
                  <a:srgbClr val="FF0000"/>
                </a:solidFill>
                <a:latin typeface="Calibri" panose="020F0502020204030204" pitchFamily="34" charset="0"/>
                <a:cs typeface="Calibri" panose="020F0502020204030204" pitchFamily="34" charset="0"/>
              </a:rPr>
              <a:t>combine</a:t>
            </a:r>
            <a:r>
              <a:rPr lang="en-US" altLang="zh-CN" sz="3200" dirty="0">
                <a:latin typeface="Calibri" panose="020F0502020204030204" pitchFamily="34" charset="0"/>
                <a:cs typeface="Calibri" panose="020F0502020204030204" pitchFamily="34" charset="0"/>
              </a:rPr>
              <a:t> the </a:t>
            </a:r>
            <a:r>
              <a:rPr lang="en-US" altLang="zh-CN" sz="3200" dirty="0">
                <a:solidFill>
                  <a:srgbClr val="FF0000"/>
                </a:solidFill>
                <a:latin typeface="Calibri" panose="020F0502020204030204" pitchFamily="34" charset="0"/>
                <a:cs typeface="Calibri" panose="020F0502020204030204" pitchFamily="34" charset="0"/>
              </a:rPr>
              <a:t>easy searching </a:t>
            </a:r>
            <a:r>
              <a:rPr lang="en-US" altLang="zh-CN" sz="3200" dirty="0">
                <a:latin typeface="Calibri" panose="020F0502020204030204" pitchFamily="34" charset="0"/>
                <a:cs typeface="Calibri" panose="020F0502020204030204" pitchFamily="34" charset="0"/>
              </a:rPr>
              <a:t>of direct-mapped and the </a:t>
            </a:r>
            <a:r>
              <a:rPr lang="en-US" altLang="zh-CN" sz="3200" dirty="0">
                <a:solidFill>
                  <a:srgbClr val="FF0000"/>
                </a:solidFill>
                <a:latin typeface="Calibri" panose="020F0502020204030204" pitchFamily="34" charset="0"/>
                <a:cs typeface="Calibri" panose="020F0502020204030204" pitchFamily="34" charset="0"/>
              </a:rPr>
              <a:t>flexibility</a:t>
            </a:r>
            <a:r>
              <a:rPr lang="en-US" altLang="zh-CN" sz="3200" dirty="0">
                <a:latin typeface="Calibri" panose="020F0502020204030204" pitchFamily="34" charset="0"/>
                <a:cs typeface="Calibri" panose="020F0502020204030204" pitchFamily="34" charset="0"/>
              </a:rPr>
              <a:t> of fully-associative caches?</a:t>
            </a:r>
          </a:p>
        </p:txBody>
      </p:sp>
      <p:sp>
        <p:nvSpPr>
          <p:cNvPr id="14" name="文本框 6">
            <a:extLst>
              <a:ext uri="{FF2B5EF4-FFF2-40B4-BE49-F238E27FC236}">
                <a16:creationId xmlns:a16="http://schemas.microsoft.com/office/drawing/2014/main" id="{81B79F3A-8403-4232-A276-ACF776F76D3B}"/>
              </a:ext>
            </a:extLst>
          </p:cNvPr>
          <p:cNvSpPr txBox="1"/>
          <p:nvPr/>
        </p:nvSpPr>
        <p:spPr>
          <a:xfrm>
            <a:off x="152643" y="5013176"/>
            <a:ext cx="11845758" cy="1323439"/>
          </a:xfrm>
          <a:prstGeom prst="rect">
            <a:avLst/>
          </a:prstGeom>
          <a:noFill/>
        </p:spPr>
        <p:txBody>
          <a:bodyPr wrap="square">
            <a:spAutoFit/>
          </a:bodyPr>
          <a:lstStyle/>
          <a:p>
            <a:pPr lvl="1"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Flexible:</a:t>
            </a:r>
          </a:p>
          <a:p>
            <a:pPr lvl="1"/>
            <a:r>
              <a:rPr lang="en-US" altLang="zh-CN" sz="2400" dirty="0">
                <a:latin typeface="Calibri" panose="020F0502020204030204" pitchFamily="34" charset="0"/>
                <a:cs typeface="Calibri" panose="020F0502020204030204" pitchFamily="34" charset="0"/>
              </a:rPr>
              <a:t>   —  Can put each cache block anywhere in the set</a:t>
            </a:r>
          </a:p>
          <a:p>
            <a:pPr lvl="1"/>
            <a:r>
              <a:rPr lang="en-US" altLang="zh-CN" sz="2400" dirty="0">
                <a:latin typeface="Calibri" panose="020F0502020204030204" pitchFamily="34" charset="0"/>
                <a:cs typeface="Calibri" panose="020F0502020204030204" pitchFamily="34" charset="0"/>
              </a:rPr>
              <a:t>   —  Reduces (but doesn’t eliminate) conflict misses</a:t>
            </a:r>
          </a:p>
        </p:txBody>
      </p:sp>
      <p:sp>
        <p:nvSpPr>
          <p:cNvPr id="15" name="文本框 10">
            <a:extLst>
              <a:ext uri="{FF2B5EF4-FFF2-40B4-BE49-F238E27FC236}">
                <a16:creationId xmlns:a16="http://schemas.microsoft.com/office/drawing/2014/main" id="{30B2CD95-82D9-4762-BD3A-22519593E0CD}"/>
              </a:ext>
            </a:extLst>
          </p:cNvPr>
          <p:cNvSpPr txBox="1"/>
          <p:nvPr/>
        </p:nvSpPr>
        <p:spPr>
          <a:xfrm>
            <a:off x="193592" y="2276872"/>
            <a:ext cx="6150312" cy="584775"/>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3200" b="0" i="0" u="none" strike="noStrike" kern="1200" cap="none" spc="0" normalizeH="0" baseline="0" noProof="0" dirty="0">
                <a:ln>
                  <a:noFill/>
                </a:ln>
                <a:solidFill>
                  <a:srgbClr val="FF0000"/>
                </a:solidFill>
                <a:effectLst/>
                <a:uLnTx/>
                <a:uFillTx/>
                <a:latin typeface="Calibri" panose="020F0502020204030204" pitchFamily="34" charset="0"/>
                <a:ea typeface="等线" panose="02010600030101010101" pitchFamily="2" charset="-122"/>
                <a:cs typeface="Calibri" panose="020F0502020204030204" pitchFamily="34" charset="0"/>
              </a:rPr>
              <a:t>Yes: set-associative</a:t>
            </a:r>
          </a:p>
        </p:txBody>
      </p:sp>
      <p:sp>
        <p:nvSpPr>
          <p:cNvPr id="16" name="文本框 14">
            <a:extLst>
              <a:ext uri="{FF2B5EF4-FFF2-40B4-BE49-F238E27FC236}">
                <a16:creationId xmlns:a16="http://schemas.microsoft.com/office/drawing/2014/main" id="{2D569DDA-3BF5-4D79-A49F-C25107126488}"/>
              </a:ext>
            </a:extLst>
          </p:cNvPr>
          <p:cNvSpPr txBox="1"/>
          <p:nvPr/>
        </p:nvSpPr>
        <p:spPr>
          <a:xfrm>
            <a:off x="193592" y="2852936"/>
            <a:ext cx="10759751"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altLang="zh-CN" sz="2400" dirty="0">
                <a:solidFill>
                  <a:prstClr val="black"/>
                </a:solidFill>
                <a:latin typeface="Calibri" panose="020F0502020204030204" pitchFamily="34" charset="0"/>
                <a:ea typeface="等线" panose="02010600030101010101" pitchFamily="2" charset="-122"/>
                <a:cs typeface="Calibri" panose="020F0502020204030204" pitchFamily="34" charset="0"/>
              </a:rPr>
              <a:t>        —  </a:t>
            </a:r>
            <a:r>
              <a:rPr kumimoji="0" lang="en-US" altLang="zh-CN" sz="24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Calibri" panose="020F0502020204030204" pitchFamily="34" charset="0"/>
              </a:rPr>
              <a:t>Each cache block can go in only </a:t>
            </a:r>
            <a:r>
              <a:rPr kumimoji="0" lang="en-US" altLang="zh-CN" sz="2400" b="1"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Calibri" panose="020F0502020204030204" pitchFamily="34" charset="0"/>
              </a:rPr>
              <a:t>1 set </a:t>
            </a:r>
            <a:r>
              <a:rPr kumimoji="0" lang="en-US" altLang="zh-CN" sz="24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Calibri" panose="020F0502020204030204" pitchFamily="34" charset="0"/>
              </a:rPr>
              <a:t>(same modulo addressing)</a:t>
            </a:r>
          </a:p>
        </p:txBody>
      </p:sp>
      <p:sp>
        <p:nvSpPr>
          <p:cNvPr id="17" name="文本框 18">
            <a:extLst>
              <a:ext uri="{FF2B5EF4-FFF2-40B4-BE49-F238E27FC236}">
                <a16:creationId xmlns:a16="http://schemas.microsoft.com/office/drawing/2014/main" id="{6F240CD6-CE11-45F5-8D23-A7E8A84DC302}"/>
              </a:ext>
            </a:extLst>
          </p:cNvPr>
          <p:cNvSpPr txBox="1"/>
          <p:nvPr/>
        </p:nvSpPr>
        <p:spPr>
          <a:xfrm>
            <a:off x="193592" y="3284984"/>
            <a:ext cx="11537965"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altLang="zh-CN" sz="2400" dirty="0">
                <a:solidFill>
                  <a:prstClr val="black"/>
                </a:solidFill>
                <a:latin typeface="Calibri" panose="020F0502020204030204" pitchFamily="34" charset="0"/>
                <a:ea typeface="等线" panose="02010600030101010101" pitchFamily="2" charset="-122"/>
                <a:cs typeface="Calibri" panose="020F0502020204030204" pitchFamily="34" charset="0"/>
              </a:rPr>
              <a:t>        —  </a:t>
            </a:r>
            <a:r>
              <a:rPr kumimoji="0" lang="en-US" altLang="zh-CN" sz="24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Calibri" panose="020F0502020204030204" pitchFamily="34" charset="0"/>
              </a:rPr>
              <a:t>But, each set can have </a:t>
            </a:r>
            <a:r>
              <a:rPr kumimoji="0" lang="en-US" altLang="zh-CN" sz="2400" b="1"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Calibri" panose="020F0502020204030204" pitchFamily="34" charset="0"/>
              </a:rPr>
              <a:t>multiple blocks</a:t>
            </a:r>
            <a:r>
              <a:rPr kumimoji="0" lang="en-US" altLang="zh-CN" sz="24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Calibri" panose="020F0502020204030204" pitchFamily="34" charset="0"/>
              </a:rPr>
              <a:t> (associative searching) </a:t>
            </a:r>
          </a:p>
        </p:txBody>
      </p:sp>
      <p:sp>
        <p:nvSpPr>
          <p:cNvPr id="18" name="文本框 24">
            <a:extLst>
              <a:ext uri="{FF2B5EF4-FFF2-40B4-BE49-F238E27FC236}">
                <a16:creationId xmlns:a16="http://schemas.microsoft.com/office/drawing/2014/main" id="{3F35EE87-219A-4F7F-B55D-B2D1E01CF94F}"/>
              </a:ext>
            </a:extLst>
          </p:cNvPr>
          <p:cNvSpPr txBox="1"/>
          <p:nvPr/>
        </p:nvSpPr>
        <p:spPr>
          <a:xfrm>
            <a:off x="152643" y="3717032"/>
            <a:ext cx="10912570" cy="1323439"/>
          </a:xfrm>
          <a:prstGeom prst="rect">
            <a:avLst/>
          </a:prstGeom>
          <a:noFill/>
        </p:spPr>
        <p:txBody>
          <a:bodyPr wrap="square">
            <a:spAutoFit/>
          </a:bodyPr>
          <a:lstStyle/>
          <a:p>
            <a:pPr marL="4572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32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Calibri" panose="020F0502020204030204" pitchFamily="34" charset="0"/>
              </a:rPr>
              <a:t>Easy to search:</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latin typeface="Calibri" panose="020F0502020204030204" pitchFamily="34" charset="0"/>
                <a:ea typeface="等线" panose="02010600030101010101" pitchFamily="2" charset="-122"/>
                <a:cs typeface="Calibri" panose="020F0502020204030204" pitchFamily="34" charset="0"/>
              </a:rPr>
              <a:t>   —  </a:t>
            </a:r>
            <a:r>
              <a:rPr kumimoji="0" lang="en-US" altLang="zh-CN" sz="24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Calibri" panose="020F0502020204030204" pitchFamily="34" charset="0"/>
              </a:rPr>
              <a:t>You know which set based on the address</a:t>
            </a:r>
          </a:p>
          <a:p>
            <a:pPr marR="0" lvl="1" algn="l" defTabSz="914400" rtl="0" eaLnBrk="1" fontAlgn="auto" latinLnBrk="0" hangingPunct="1">
              <a:lnSpc>
                <a:spcPct val="100000"/>
              </a:lnSpc>
              <a:spcBef>
                <a:spcPts val="0"/>
              </a:spcBef>
              <a:spcAft>
                <a:spcPts val="0"/>
              </a:spcAft>
              <a:buClrTx/>
              <a:buSzTx/>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Calibri" panose="020F0502020204030204" pitchFamily="34" charset="0"/>
              </a:rPr>
              <a:t>   —  Only have to check the few cache blocks in the set</a:t>
            </a:r>
          </a:p>
        </p:txBody>
      </p:sp>
    </p:spTree>
    <p:extLst>
      <p:ext uri="{BB962C8B-B14F-4D97-AF65-F5344CB8AC3E}">
        <p14:creationId xmlns:p14="http://schemas.microsoft.com/office/powerpoint/2010/main" val="1864982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6E081-A8D6-4AA8-84CC-CF6C7424A49F}"/>
              </a:ext>
            </a:extLst>
          </p:cNvPr>
          <p:cNvSpPr>
            <a:spLocks noGrp="1"/>
          </p:cNvSpPr>
          <p:nvPr>
            <p:ph type="title"/>
          </p:nvPr>
        </p:nvSpPr>
        <p:spPr/>
        <p:txBody>
          <a:bodyPr/>
          <a:lstStyle/>
          <a:p>
            <a:r>
              <a:rPr lang="en-US" altLang="zh-CN" dirty="0">
                <a:latin typeface="Calibri" panose="020F0502020204030204" pitchFamily="34" charset="0"/>
                <a:ea typeface="等线" panose="02010600030101010101" pitchFamily="2" charset="-122"/>
                <a:cs typeface="Calibri" panose="020F0502020204030204" pitchFamily="34" charset="0"/>
              </a:rPr>
              <a:t>Set-Associative Cache</a:t>
            </a:r>
            <a:endParaRPr lang="fr-FR" dirty="0"/>
          </a:p>
        </p:txBody>
      </p:sp>
      <p:sp>
        <p:nvSpPr>
          <p:cNvPr id="4" name="Slide Number Placeholder 3">
            <a:extLst>
              <a:ext uri="{FF2B5EF4-FFF2-40B4-BE49-F238E27FC236}">
                <a16:creationId xmlns:a16="http://schemas.microsoft.com/office/drawing/2014/main" id="{8475DCDD-E8D2-4A18-9FF0-9D2205365705}"/>
              </a:ext>
            </a:extLst>
          </p:cNvPr>
          <p:cNvSpPr>
            <a:spLocks noGrp="1"/>
          </p:cNvSpPr>
          <p:nvPr>
            <p:ph type="sldNum" sz="quarter" idx="12"/>
          </p:nvPr>
        </p:nvSpPr>
        <p:spPr/>
        <p:txBody>
          <a:bodyPr/>
          <a:lstStyle/>
          <a:p>
            <a:fld id="{C22DC6D3-9347-42BE-948A-F7EB414DF657}" type="slidenum">
              <a:rPr lang="en-US" altLang="en-US" smtClean="0"/>
              <a:t>22</a:t>
            </a:fld>
            <a:endParaRPr lang="en-US" altLang="en-US" dirty="0"/>
          </a:p>
        </p:txBody>
      </p:sp>
      <p:sp>
        <p:nvSpPr>
          <p:cNvPr id="5" name="矩形 86">
            <a:extLst>
              <a:ext uri="{FF2B5EF4-FFF2-40B4-BE49-F238E27FC236}">
                <a16:creationId xmlns:a16="http://schemas.microsoft.com/office/drawing/2014/main" id="{133837B4-2DFF-489B-AC28-994B53F7495B}"/>
              </a:ext>
            </a:extLst>
          </p:cNvPr>
          <p:cNvSpPr/>
          <p:nvPr/>
        </p:nvSpPr>
        <p:spPr>
          <a:xfrm>
            <a:off x="1727844" y="4313296"/>
            <a:ext cx="566738" cy="1774060"/>
          </a:xfrm>
          <a:prstGeom prst="rect">
            <a:avLst/>
          </a:prstGeom>
          <a:solidFill>
            <a:srgbClr val="1ED2C9"/>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6" name="文本框 6">
            <a:extLst>
              <a:ext uri="{FF2B5EF4-FFF2-40B4-BE49-F238E27FC236}">
                <a16:creationId xmlns:a16="http://schemas.microsoft.com/office/drawing/2014/main" id="{BE9D01EF-C3A4-492C-A7FC-CB1563405127}"/>
              </a:ext>
            </a:extLst>
          </p:cNvPr>
          <p:cNvSpPr txBox="1"/>
          <p:nvPr/>
        </p:nvSpPr>
        <p:spPr>
          <a:xfrm>
            <a:off x="198050" y="744123"/>
            <a:ext cx="3059588" cy="523220"/>
          </a:xfrm>
          <a:prstGeom prst="rect">
            <a:avLst/>
          </a:prstGeom>
          <a:noFill/>
          <a:ln>
            <a:solidFill>
              <a:srgbClr val="FF0000"/>
            </a:solidFill>
          </a:ln>
        </p:spPr>
        <p:txBody>
          <a:bodyPr wrap="square" rtlCol="0">
            <a:spAutoFit/>
          </a:bodyPr>
          <a:lstStyle/>
          <a:p>
            <a:pPr algn="ctr"/>
            <a:r>
              <a:rPr lang="en-US" altLang="zh-CN" sz="2800" dirty="0">
                <a:solidFill>
                  <a:srgbClr val="FF0000"/>
                </a:solidFill>
                <a:latin typeface="Calibri" panose="020F0502020204030204" pitchFamily="34" charset="0"/>
                <a:cs typeface="Calibri" panose="020F0502020204030204" pitchFamily="34" charset="0"/>
              </a:rPr>
              <a:t>Simplified Example</a:t>
            </a:r>
          </a:p>
        </p:txBody>
      </p:sp>
      <p:graphicFrame>
        <p:nvGraphicFramePr>
          <p:cNvPr id="7" name="对象 19">
            <a:extLst>
              <a:ext uri="{FF2B5EF4-FFF2-40B4-BE49-F238E27FC236}">
                <a16:creationId xmlns:a16="http://schemas.microsoft.com/office/drawing/2014/main" id="{33CAC1CC-1187-420B-86FA-FBC9FC230DB8}"/>
              </a:ext>
            </a:extLst>
          </p:cNvPr>
          <p:cNvGraphicFramePr>
            <a:graphicFrameLocks noChangeAspect="1"/>
          </p:cNvGraphicFramePr>
          <p:nvPr>
            <p:extLst/>
          </p:nvPr>
        </p:nvGraphicFramePr>
        <p:xfrm>
          <a:off x="6404588" y="1101863"/>
          <a:ext cx="1254739" cy="5713541"/>
        </p:xfrm>
        <a:graphic>
          <a:graphicData uri="http://schemas.openxmlformats.org/presentationml/2006/ole">
            <mc:AlternateContent xmlns:mc="http://schemas.openxmlformats.org/markup-compatibility/2006">
              <mc:Choice xmlns:v="urn:schemas-microsoft-com:vml" Requires="v">
                <p:oleObj spid="_x0000_s6146" name="Worksheet" r:id="rId3" imgW="1333500" imgH="6072414" progId="Excel.Sheet.12">
                  <p:embed/>
                </p:oleObj>
              </mc:Choice>
              <mc:Fallback>
                <p:oleObj name="Worksheet" r:id="rId3" imgW="1333500" imgH="6072414" progId="Excel.Sheet.12">
                  <p:embed/>
                  <p:pic>
                    <p:nvPicPr>
                      <p:cNvPr id="7" name="对象 19">
                        <a:extLst>
                          <a:ext uri="{FF2B5EF4-FFF2-40B4-BE49-F238E27FC236}">
                            <a16:creationId xmlns:a16="http://schemas.microsoft.com/office/drawing/2014/main" id="{33CAC1CC-1187-420B-86FA-FBC9FC230DB8}"/>
                          </a:ext>
                        </a:extLst>
                      </p:cNvPr>
                      <p:cNvPicPr/>
                      <p:nvPr/>
                    </p:nvPicPr>
                    <p:blipFill>
                      <a:blip r:embed="rId4"/>
                      <a:stretch>
                        <a:fillRect/>
                      </a:stretch>
                    </p:blipFill>
                    <p:spPr>
                      <a:xfrm>
                        <a:off x="6404588" y="1101863"/>
                        <a:ext cx="1254739" cy="5713541"/>
                      </a:xfrm>
                      <a:prstGeom prst="rect">
                        <a:avLst/>
                      </a:prstGeom>
                    </p:spPr>
                  </p:pic>
                </p:oleObj>
              </mc:Fallback>
            </mc:AlternateContent>
          </a:graphicData>
        </a:graphic>
      </p:graphicFrame>
      <p:graphicFrame>
        <p:nvGraphicFramePr>
          <p:cNvPr id="8" name="对象 25">
            <a:extLst>
              <a:ext uri="{FF2B5EF4-FFF2-40B4-BE49-F238E27FC236}">
                <a16:creationId xmlns:a16="http://schemas.microsoft.com/office/drawing/2014/main" id="{76A5ED2F-1562-4289-922B-CAACFD277F95}"/>
              </a:ext>
            </a:extLst>
          </p:cNvPr>
          <p:cNvGraphicFramePr>
            <a:graphicFrameLocks noChangeAspect="1"/>
          </p:cNvGraphicFramePr>
          <p:nvPr>
            <p:extLst/>
          </p:nvPr>
        </p:nvGraphicFramePr>
        <p:xfrm>
          <a:off x="9113348" y="1101863"/>
          <a:ext cx="2452687" cy="1681163"/>
        </p:xfrm>
        <a:graphic>
          <a:graphicData uri="http://schemas.openxmlformats.org/presentationml/2006/ole">
            <mc:AlternateContent xmlns:mc="http://schemas.openxmlformats.org/markup-compatibility/2006">
              <mc:Choice xmlns:v="urn:schemas-microsoft-com:vml" Requires="v">
                <p:oleObj spid="_x0000_s6147" name="Worksheet" r:id="rId5" imgW="2452914" imgH="1681389" progId="Excel.Sheet.12">
                  <p:embed/>
                </p:oleObj>
              </mc:Choice>
              <mc:Fallback>
                <p:oleObj name="Worksheet" r:id="rId5" imgW="2452914" imgH="1681389" progId="Excel.Sheet.12">
                  <p:embed/>
                  <p:pic>
                    <p:nvPicPr>
                      <p:cNvPr id="8" name="对象 25">
                        <a:extLst>
                          <a:ext uri="{FF2B5EF4-FFF2-40B4-BE49-F238E27FC236}">
                            <a16:creationId xmlns:a16="http://schemas.microsoft.com/office/drawing/2014/main" id="{76A5ED2F-1562-4289-922B-CAACFD277F95}"/>
                          </a:ext>
                        </a:extLst>
                      </p:cNvPr>
                      <p:cNvPicPr/>
                      <p:nvPr/>
                    </p:nvPicPr>
                    <p:blipFill>
                      <a:blip r:embed="rId6"/>
                      <a:stretch>
                        <a:fillRect/>
                      </a:stretch>
                    </p:blipFill>
                    <p:spPr>
                      <a:xfrm>
                        <a:off x="9113348" y="1101863"/>
                        <a:ext cx="2452687" cy="1681163"/>
                      </a:xfrm>
                      <a:prstGeom prst="rect">
                        <a:avLst/>
                      </a:prstGeom>
                    </p:spPr>
                  </p:pic>
                </p:oleObj>
              </mc:Fallback>
            </mc:AlternateContent>
          </a:graphicData>
        </a:graphic>
      </p:graphicFrame>
      <p:sp>
        <p:nvSpPr>
          <p:cNvPr id="9" name="矩形 26">
            <a:extLst>
              <a:ext uri="{FF2B5EF4-FFF2-40B4-BE49-F238E27FC236}">
                <a16:creationId xmlns:a16="http://schemas.microsoft.com/office/drawing/2014/main" id="{1B7B58D1-3A35-4A29-8F56-29A871A30F56}"/>
              </a:ext>
            </a:extLst>
          </p:cNvPr>
          <p:cNvSpPr/>
          <p:nvPr/>
        </p:nvSpPr>
        <p:spPr>
          <a:xfrm>
            <a:off x="9583218" y="2169570"/>
            <a:ext cx="1329003" cy="3805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10" name="文本框 27">
            <a:extLst>
              <a:ext uri="{FF2B5EF4-FFF2-40B4-BE49-F238E27FC236}">
                <a16:creationId xmlns:a16="http://schemas.microsoft.com/office/drawing/2014/main" id="{03904C57-6E5A-4F1C-ADF7-5FE5FC2ACD05}"/>
              </a:ext>
            </a:extLst>
          </p:cNvPr>
          <p:cNvSpPr txBox="1"/>
          <p:nvPr/>
        </p:nvSpPr>
        <p:spPr>
          <a:xfrm>
            <a:off x="221990" y="1355736"/>
            <a:ext cx="5726345" cy="461665"/>
          </a:xfrm>
          <a:prstGeom prst="rect">
            <a:avLst/>
          </a:prstGeom>
          <a:noFill/>
        </p:spPr>
        <p:txBody>
          <a:bodyPr wrap="square" rtlCol="0">
            <a:spAutoFit/>
          </a:bodyPr>
          <a:lstStyle/>
          <a:p>
            <a:pPr marL="457200" indent="-457200">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Use modulo addressing</a:t>
            </a:r>
            <a:endParaRPr lang="en-US" altLang="zh-CN" dirty="0">
              <a:latin typeface="Calibri" panose="020F0502020204030204" pitchFamily="34" charset="0"/>
              <a:cs typeface="Calibri" panose="020F0502020204030204" pitchFamily="34" charset="0"/>
            </a:endParaRPr>
          </a:p>
        </p:txBody>
      </p:sp>
      <p:sp>
        <p:nvSpPr>
          <p:cNvPr id="11" name="文本框 28">
            <a:extLst>
              <a:ext uri="{FF2B5EF4-FFF2-40B4-BE49-F238E27FC236}">
                <a16:creationId xmlns:a16="http://schemas.microsoft.com/office/drawing/2014/main" id="{EB015F44-D01E-48BF-BCBA-AC3C3E9710CE}"/>
              </a:ext>
            </a:extLst>
          </p:cNvPr>
          <p:cNvSpPr txBox="1"/>
          <p:nvPr/>
        </p:nvSpPr>
        <p:spPr>
          <a:xfrm>
            <a:off x="221989" y="1726123"/>
            <a:ext cx="6021676" cy="400110"/>
          </a:xfrm>
          <a:prstGeom prst="rect">
            <a:avLst/>
          </a:prstGeom>
          <a:noFill/>
        </p:spPr>
        <p:txBody>
          <a:bodyPr wrap="square" rtlCol="0">
            <a:spAutoFit/>
          </a:bodyPr>
          <a:lstStyle/>
          <a:p>
            <a:r>
              <a:rPr lang="en-US" altLang="zh-CN" sz="2000" dirty="0">
                <a:latin typeface="Calibri" panose="020F0502020204030204" pitchFamily="34" charset="0"/>
                <a:cs typeface="Calibri" panose="020F0502020204030204" pitchFamily="34" charset="0"/>
              </a:rPr>
              <a:t>         </a:t>
            </a:r>
            <a:r>
              <a:rPr lang="en-US" altLang="zh-CN" sz="2000" b="1" dirty="0">
                <a:latin typeface="Calibri" panose="020F0502020204030204" pitchFamily="34" charset="0"/>
                <a:cs typeface="Calibri" panose="020F0502020204030204" pitchFamily="34" charset="0"/>
              </a:rPr>
              <a:t> —  </a:t>
            </a:r>
            <a:r>
              <a:rPr lang="en-US" altLang="zh-CN" sz="2000" dirty="0">
                <a:latin typeface="Calibri" panose="020F0502020204030204" pitchFamily="34" charset="0"/>
                <a:cs typeface="Calibri" panose="020F0502020204030204" pitchFamily="34" charset="0"/>
              </a:rPr>
              <a:t>0 </a:t>
            </a:r>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(0 mode 4) = anywhere is Set </a:t>
            </a:r>
            <a:r>
              <a:rPr lang="en-US" altLang="zh-CN" sz="2000" dirty="0">
                <a:solidFill>
                  <a:schemeClr val="accent2"/>
                </a:solidFill>
                <a:latin typeface="Calibri" panose="020F0502020204030204" pitchFamily="34" charset="0"/>
                <a:cs typeface="Calibri" panose="020F0502020204030204" pitchFamily="34" charset="0"/>
              </a:rPr>
              <a:t>0</a:t>
            </a:r>
            <a:endParaRPr lang="en-US" altLang="zh-CN" sz="1600" dirty="0">
              <a:solidFill>
                <a:schemeClr val="accent2"/>
              </a:solidFill>
              <a:latin typeface="Calibri" panose="020F0502020204030204" pitchFamily="34" charset="0"/>
              <a:cs typeface="Calibri" panose="020F0502020204030204" pitchFamily="34" charset="0"/>
            </a:endParaRPr>
          </a:p>
        </p:txBody>
      </p:sp>
      <p:grpSp>
        <p:nvGrpSpPr>
          <p:cNvPr id="12" name="组合 33">
            <a:extLst>
              <a:ext uri="{FF2B5EF4-FFF2-40B4-BE49-F238E27FC236}">
                <a16:creationId xmlns:a16="http://schemas.microsoft.com/office/drawing/2014/main" id="{EF87BBA8-EDFF-4EC3-98D7-6C206285BEE9}"/>
              </a:ext>
            </a:extLst>
          </p:cNvPr>
          <p:cNvGrpSpPr/>
          <p:nvPr/>
        </p:nvGrpSpPr>
        <p:grpSpPr>
          <a:xfrm>
            <a:off x="6404588" y="1101863"/>
            <a:ext cx="4507633" cy="357769"/>
            <a:chOff x="6243666" y="1101863"/>
            <a:chExt cx="4507633" cy="357769"/>
          </a:xfrm>
        </p:grpSpPr>
        <p:sp>
          <p:nvSpPr>
            <p:cNvPr id="13" name="矩形 29">
              <a:extLst>
                <a:ext uri="{FF2B5EF4-FFF2-40B4-BE49-F238E27FC236}">
                  <a16:creationId xmlns:a16="http://schemas.microsoft.com/office/drawing/2014/main" id="{53FD6F48-8DD4-4FEA-AE9D-15E9D9179889}"/>
                </a:ext>
              </a:extLst>
            </p:cNvPr>
            <p:cNvSpPr/>
            <p:nvPr/>
          </p:nvSpPr>
          <p:spPr>
            <a:xfrm>
              <a:off x="6243666" y="1101863"/>
              <a:ext cx="1254739" cy="165480"/>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14" name="矩形 30">
              <a:extLst>
                <a:ext uri="{FF2B5EF4-FFF2-40B4-BE49-F238E27FC236}">
                  <a16:creationId xmlns:a16="http://schemas.microsoft.com/office/drawing/2014/main" id="{EB8C39B1-5B8D-4FFC-AA18-8F25780DA64F}"/>
                </a:ext>
              </a:extLst>
            </p:cNvPr>
            <p:cNvSpPr/>
            <p:nvPr/>
          </p:nvSpPr>
          <p:spPr>
            <a:xfrm>
              <a:off x="9422296" y="1101863"/>
              <a:ext cx="1329003" cy="357769"/>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cxnSp>
          <p:nvCxnSpPr>
            <p:cNvPr id="15" name="直接连接符 32">
              <a:extLst>
                <a:ext uri="{FF2B5EF4-FFF2-40B4-BE49-F238E27FC236}">
                  <a16:creationId xmlns:a16="http://schemas.microsoft.com/office/drawing/2014/main" id="{9941B789-64B3-46E2-9F43-1AABED0C6E3F}"/>
                </a:ext>
              </a:extLst>
            </p:cNvPr>
            <p:cNvCxnSpPr>
              <a:stCxn id="13" idx="3"/>
              <a:endCxn id="14" idx="1"/>
            </p:cNvCxnSpPr>
            <p:nvPr/>
          </p:nvCxnSpPr>
          <p:spPr>
            <a:xfrm>
              <a:off x="7498405" y="1184603"/>
              <a:ext cx="1923891" cy="96145"/>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6" name="组合 39">
            <a:extLst>
              <a:ext uri="{FF2B5EF4-FFF2-40B4-BE49-F238E27FC236}">
                <a16:creationId xmlns:a16="http://schemas.microsoft.com/office/drawing/2014/main" id="{A33BED5A-60BE-467D-B7C2-047356B2C8DC}"/>
              </a:ext>
            </a:extLst>
          </p:cNvPr>
          <p:cNvGrpSpPr/>
          <p:nvPr/>
        </p:nvGrpSpPr>
        <p:grpSpPr>
          <a:xfrm>
            <a:off x="6404588" y="1267343"/>
            <a:ext cx="4507633" cy="550058"/>
            <a:chOff x="6243666" y="1267343"/>
            <a:chExt cx="4507633" cy="550058"/>
          </a:xfrm>
        </p:grpSpPr>
        <p:sp>
          <p:nvSpPr>
            <p:cNvPr id="17" name="矩形 35">
              <a:extLst>
                <a:ext uri="{FF2B5EF4-FFF2-40B4-BE49-F238E27FC236}">
                  <a16:creationId xmlns:a16="http://schemas.microsoft.com/office/drawing/2014/main" id="{FD49E125-C290-4D42-9A2A-9778D06FCDE5}"/>
                </a:ext>
              </a:extLst>
            </p:cNvPr>
            <p:cNvSpPr/>
            <p:nvPr/>
          </p:nvSpPr>
          <p:spPr>
            <a:xfrm>
              <a:off x="6243666" y="1267343"/>
              <a:ext cx="1254739" cy="19228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18" name="矩形 36">
              <a:extLst>
                <a:ext uri="{FF2B5EF4-FFF2-40B4-BE49-F238E27FC236}">
                  <a16:creationId xmlns:a16="http://schemas.microsoft.com/office/drawing/2014/main" id="{85FB9D85-A709-4110-8850-741EA9E6C684}"/>
                </a:ext>
              </a:extLst>
            </p:cNvPr>
            <p:cNvSpPr/>
            <p:nvPr/>
          </p:nvSpPr>
          <p:spPr>
            <a:xfrm>
              <a:off x="9422296" y="1459632"/>
              <a:ext cx="1329003" cy="35776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cxnSp>
          <p:nvCxnSpPr>
            <p:cNvPr id="19" name="直接连接符 38">
              <a:extLst>
                <a:ext uri="{FF2B5EF4-FFF2-40B4-BE49-F238E27FC236}">
                  <a16:creationId xmlns:a16="http://schemas.microsoft.com/office/drawing/2014/main" id="{BC6D1E36-F8A9-43CB-9741-0EDDE0D36B79}"/>
                </a:ext>
              </a:extLst>
            </p:cNvPr>
            <p:cNvCxnSpPr>
              <a:stCxn id="17" idx="3"/>
              <a:endCxn id="18" idx="1"/>
            </p:cNvCxnSpPr>
            <p:nvPr/>
          </p:nvCxnSpPr>
          <p:spPr>
            <a:xfrm>
              <a:off x="7498405" y="1363488"/>
              <a:ext cx="1923891" cy="27502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0" name="组合 1">
            <a:extLst>
              <a:ext uri="{FF2B5EF4-FFF2-40B4-BE49-F238E27FC236}">
                <a16:creationId xmlns:a16="http://schemas.microsoft.com/office/drawing/2014/main" id="{117D9AE9-271E-4C46-969E-D4A12F7A8015}"/>
              </a:ext>
            </a:extLst>
          </p:cNvPr>
          <p:cNvGrpSpPr/>
          <p:nvPr/>
        </p:nvGrpSpPr>
        <p:grpSpPr>
          <a:xfrm>
            <a:off x="6404588" y="1446227"/>
            <a:ext cx="4507633" cy="723343"/>
            <a:chOff x="6404588" y="1446227"/>
            <a:chExt cx="4507633" cy="723343"/>
          </a:xfrm>
        </p:grpSpPr>
        <p:sp>
          <p:nvSpPr>
            <p:cNvPr id="21" name="矩形 41">
              <a:extLst>
                <a:ext uri="{FF2B5EF4-FFF2-40B4-BE49-F238E27FC236}">
                  <a16:creationId xmlns:a16="http://schemas.microsoft.com/office/drawing/2014/main" id="{E88D78C6-B56C-4BF9-BF1F-DE92D2117204}"/>
                </a:ext>
              </a:extLst>
            </p:cNvPr>
            <p:cNvSpPr/>
            <p:nvPr/>
          </p:nvSpPr>
          <p:spPr>
            <a:xfrm>
              <a:off x="6404588" y="1446227"/>
              <a:ext cx="1254739" cy="178885"/>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22" name="矩形 42">
              <a:extLst>
                <a:ext uri="{FF2B5EF4-FFF2-40B4-BE49-F238E27FC236}">
                  <a16:creationId xmlns:a16="http://schemas.microsoft.com/office/drawing/2014/main" id="{9826487A-703C-4BCB-A836-2CEE631D4C5F}"/>
                </a:ext>
              </a:extLst>
            </p:cNvPr>
            <p:cNvSpPr/>
            <p:nvPr/>
          </p:nvSpPr>
          <p:spPr>
            <a:xfrm>
              <a:off x="9583218" y="1817401"/>
              <a:ext cx="1329003" cy="352169"/>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cxnSp>
          <p:nvCxnSpPr>
            <p:cNvPr id="23" name="直接连接符 44">
              <a:extLst>
                <a:ext uri="{FF2B5EF4-FFF2-40B4-BE49-F238E27FC236}">
                  <a16:creationId xmlns:a16="http://schemas.microsoft.com/office/drawing/2014/main" id="{581A2590-0A70-437D-84AE-5B17927A8932}"/>
                </a:ext>
              </a:extLst>
            </p:cNvPr>
            <p:cNvCxnSpPr>
              <a:stCxn id="21" idx="3"/>
              <a:endCxn id="22" idx="1"/>
            </p:cNvCxnSpPr>
            <p:nvPr/>
          </p:nvCxnSpPr>
          <p:spPr>
            <a:xfrm>
              <a:off x="7659327" y="1535670"/>
              <a:ext cx="1923891" cy="457816"/>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24" name="组合 2">
            <a:extLst>
              <a:ext uri="{FF2B5EF4-FFF2-40B4-BE49-F238E27FC236}">
                <a16:creationId xmlns:a16="http://schemas.microsoft.com/office/drawing/2014/main" id="{9FA014A9-8AB0-45F7-9907-657902133F65}"/>
              </a:ext>
            </a:extLst>
          </p:cNvPr>
          <p:cNvGrpSpPr/>
          <p:nvPr/>
        </p:nvGrpSpPr>
        <p:grpSpPr>
          <a:xfrm>
            <a:off x="6404588" y="1280748"/>
            <a:ext cx="3178630" cy="1384995"/>
            <a:chOff x="6404588" y="1280748"/>
            <a:chExt cx="3178630" cy="1384995"/>
          </a:xfrm>
        </p:grpSpPr>
        <p:sp>
          <p:nvSpPr>
            <p:cNvPr id="25" name="矩形 46">
              <a:extLst>
                <a:ext uri="{FF2B5EF4-FFF2-40B4-BE49-F238E27FC236}">
                  <a16:creationId xmlns:a16="http://schemas.microsoft.com/office/drawing/2014/main" id="{B880F34B-7BCE-4FFE-A8DB-AD7E42C8B280}"/>
                </a:ext>
              </a:extLst>
            </p:cNvPr>
            <p:cNvSpPr/>
            <p:nvPr/>
          </p:nvSpPr>
          <p:spPr>
            <a:xfrm>
              <a:off x="6404588" y="2486858"/>
              <a:ext cx="1254739" cy="178885"/>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cxnSp>
          <p:nvCxnSpPr>
            <p:cNvPr id="26" name="直接连接符 48">
              <a:extLst>
                <a:ext uri="{FF2B5EF4-FFF2-40B4-BE49-F238E27FC236}">
                  <a16:creationId xmlns:a16="http://schemas.microsoft.com/office/drawing/2014/main" id="{BA033EB8-92DF-494D-B75C-8FC976BEA03A}"/>
                </a:ext>
              </a:extLst>
            </p:cNvPr>
            <p:cNvCxnSpPr>
              <a:stCxn id="25" idx="3"/>
              <a:endCxn id="14" idx="1"/>
            </p:cNvCxnSpPr>
            <p:nvPr/>
          </p:nvCxnSpPr>
          <p:spPr>
            <a:xfrm flipV="1">
              <a:off x="7659327" y="1280748"/>
              <a:ext cx="1923891" cy="1295553"/>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合 7">
            <a:extLst>
              <a:ext uri="{FF2B5EF4-FFF2-40B4-BE49-F238E27FC236}">
                <a16:creationId xmlns:a16="http://schemas.microsoft.com/office/drawing/2014/main" id="{C20AD94F-AC2E-4415-B953-2EA67EEC0203}"/>
              </a:ext>
            </a:extLst>
          </p:cNvPr>
          <p:cNvGrpSpPr/>
          <p:nvPr/>
        </p:nvGrpSpPr>
        <p:grpSpPr>
          <a:xfrm>
            <a:off x="6404588" y="1638517"/>
            <a:ext cx="3178630" cy="1224213"/>
            <a:chOff x="6404588" y="1638517"/>
            <a:chExt cx="3178630" cy="1224213"/>
          </a:xfrm>
        </p:grpSpPr>
        <p:sp>
          <p:nvSpPr>
            <p:cNvPr id="28" name="矩形: 圆角 50">
              <a:extLst>
                <a:ext uri="{FF2B5EF4-FFF2-40B4-BE49-F238E27FC236}">
                  <a16:creationId xmlns:a16="http://schemas.microsoft.com/office/drawing/2014/main" id="{46A3EEFB-C1E2-4815-87A1-80E34475FEF2}"/>
                </a:ext>
              </a:extLst>
            </p:cNvPr>
            <p:cNvSpPr/>
            <p:nvPr/>
          </p:nvSpPr>
          <p:spPr>
            <a:xfrm>
              <a:off x="6404588" y="2665743"/>
              <a:ext cx="1254739" cy="196987"/>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cxnSp>
          <p:nvCxnSpPr>
            <p:cNvPr id="29" name="直接连接符 52">
              <a:extLst>
                <a:ext uri="{FF2B5EF4-FFF2-40B4-BE49-F238E27FC236}">
                  <a16:creationId xmlns:a16="http://schemas.microsoft.com/office/drawing/2014/main" id="{D37490FB-B2F3-42DB-82E8-6C9560831904}"/>
                </a:ext>
              </a:extLst>
            </p:cNvPr>
            <p:cNvCxnSpPr>
              <a:stCxn id="28" idx="3"/>
              <a:endCxn id="18" idx="1"/>
            </p:cNvCxnSpPr>
            <p:nvPr/>
          </p:nvCxnSpPr>
          <p:spPr>
            <a:xfrm flipV="1">
              <a:off x="7659327" y="1638517"/>
              <a:ext cx="1923891" cy="112572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30" name="文本框 55">
            <a:extLst>
              <a:ext uri="{FF2B5EF4-FFF2-40B4-BE49-F238E27FC236}">
                <a16:creationId xmlns:a16="http://schemas.microsoft.com/office/drawing/2014/main" id="{F8BEC25E-9357-46C3-8A53-E2143E2493FB}"/>
              </a:ext>
            </a:extLst>
          </p:cNvPr>
          <p:cNvSpPr txBox="1"/>
          <p:nvPr/>
        </p:nvSpPr>
        <p:spPr>
          <a:xfrm>
            <a:off x="221989" y="2077229"/>
            <a:ext cx="6021676" cy="400110"/>
          </a:xfrm>
          <a:prstGeom prst="rect">
            <a:avLst/>
          </a:prstGeom>
          <a:noFill/>
        </p:spPr>
        <p:txBody>
          <a:bodyPr wrap="square" rtlCol="0">
            <a:spAutoFit/>
          </a:bodyPr>
          <a:lstStyle/>
          <a:p>
            <a:r>
              <a:rPr lang="en-US" altLang="zh-CN" sz="2000" dirty="0">
                <a:latin typeface="Calibri" panose="020F0502020204030204" pitchFamily="34" charset="0"/>
                <a:cs typeface="Calibri" panose="020F0502020204030204" pitchFamily="34" charset="0"/>
              </a:rPr>
              <a:t>          —  1 </a:t>
            </a:r>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(1 mode 4) = anywhere is Set </a:t>
            </a:r>
            <a:r>
              <a:rPr lang="en-US" altLang="zh-CN" sz="2000" dirty="0">
                <a:solidFill>
                  <a:srgbClr val="C00000"/>
                </a:solidFill>
                <a:latin typeface="Calibri" panose="020F0502020204030204" pitchFamily="34" charset="0"/>
                <a:cs typeface="Calibri" panose="020F0502020204030204" pitchFamily="34" charset="0"/>
              </a:rPr>
              <a:t>1</a:t>
            </a:r>
            <a:endParaRPr lang="en-US" altLang="zh-CN" sz="1600" dirty="0">
              <a:solidFill>
                <a:schemeClr val="accent2"/>
              </a:solidFill>
              <a:latin typeface="Calibri" panose="020F0502020204030204" pitchFamily="34" charset="0"/>
              <a:cs typeface="Calibri" panose="020F0502020204030204" pitchFamily="34" charset="0"/>
            </a:endParaRPr>
          </a:p>
        </p:txBody>
      </p:sp>
      <p:sp>
        <p:nvSpPr>
          <p:cNvPr id="31" name="文本框 56">
            <a:extLst>
              <a:ext uri="{FF2B5EF4-FFF2-40B4-BE49-F238E27FC236}">
                <a16:creationId xmlns:a16="http://schemas.microsoft.com/office/drawing/2014/main" id="{96668C5D-3374-4FB2-9F0D-27D9956DCD89}"/>
              </a:ext>
            </a:extLst>
          </p:cNvPr>
          <p:cNvSpPr txBox="1"/>
          <p:nvPr/>
        </p:nvSpPr>
        <p:spPr>
          <a:xfrm>
            <a:off x="221989" y="2437158"/>
            <a:ext cx="6021676" cy="400110"/>
          </a:xfrm>
          <a:prstGeom prst="rect">
            <a:avLst/>
          </a:prstGeom>
          <a:noFill/>
        </p:spPr>
        <p:txBody>
          <a:bodyPr wrap="square" rtlCol="0">
            <a:spAutoFit/>
          </a:bodyPr>
          <a:lstStyle/>
          <a:p>
            <a:r>
              <a:rPr lang="en-US" altLang="zh-CN" sz="2000" dirty="0">
                <a:latin typeface="Calibri" panose="020F0502020204030204" pitchFamily="34" charset="0"/>
                <a:cs typeface="Calibri" panose="020F0502020204030204" pitchFamily="34" charset="0"/>
              </a:rPr>
              <a:t>          —  2 </a:t>
            </a:r>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(2 mode 4) = anywhere is Set </a:t>
            </a:r>
            <a:r>
              <a:rPr lang="en-US" altLang="zh-CN" sz="2000" dirty="0">
                <a:solidFill>
                  <a:srgbClr val="7030A0"/>
                </a:solidFill>
                <a:latin typeface="Calibri" panose="020F0502020204030204" pitchFamily="34" charset="0"/>
                <a:cs typeface="Calibri" panose="020F0502020204030204" pitchFamily="34" charset="0"/>
              </a:rPr>
              <a:t>2</a:t>
            </a:r>
            <a:endParaRPr lang="en-US" altLang="zh-CN" sz="1600" dirty="0">
              <a:solidFill>
                <a:schemeClr val="accent2"/>
              </a:solidFill>
              <a:latin typeface="Calibri" panose="020F0502020204030204" pitchFamily="34" charset="0"/>
              <a:cs typeface="Calibri" panose="020F0502020204030204" pitchFamily="34" charset="0"/>
            </a:endParaRPr>
          </a:p>
        </p:txBody>
      </p:sp>
      <p:sp>
        <p:nvSpPr>
          <p:cNvPr id="32" name="文本框 58">
            <a:extLst>
              <a:ext uri="{FF2B5EF4-FFF2-40B4-BE49-F238E27FC236}">
                <a16:creationId xmlns:a16="http://schemas.microsoft.com/office/drawing/2014/main" id="{EAD01203-0F82-4E42-9B13-CE905538D4AE}"/>
              </a:ext>
            </a:extLst>
          </p:cNvPr>
          <p:cNvSpPr txBox="1"/>
          <p:nvPr/>
        </p:nvSpPr>
        <p:spPr>
          <a:xfrm>
            <a:off x="221989" y="2784129"/>
            <a:ext cx="6021676" cy="400110"/>
          </a:xfrm>
          <a:prstGeom prst="rect">
            <a:avLst/>
          </a:prstGeom>
          <a:noFill/>
        </p:spPr>
        <p:txBody>
          <a:bodyPr wrap="square" rtlCol="0">
            <a:spAutoFit/>
          </a:bodyPr>
          <a:lstStyle/>
          <a:p>
            <a:r>
              <a:rPr lang="en-US" altLang="zh-CN" sz="2000" dirty="0">
                <a:latin typeface="Calibri" panose="020F0502020204030204" pitchFamily="34" charset="0"/>
                <a:cs typeface="Calibri" panose="020F0502020204030204" pitchFamily="34" charset="0"/>
              </a:rPr>
              <a:t>          —  8 </a:t>
            </a:r>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(8 mode 4) = anywhere is Set </a:t>
            </a:r>
            <a:r>
              <a:rPr lang="en-US" altLang="zh-CN" sz="2000" dirty="0">
                <a:solidFill>
                  <a:schemeClr val="accent2">
                    <a:lumMod val="60000"/>
                    <a:lumOff val="40000"/>
                  </a:schemeClr>
                </a:solidFill>
                <a:latin typeface="Calibri" panose="020F0502020204030204" pitchFamily="34" charset="0"/>
                <a:cs typeface="Calibri" panose="020F0502020204030204" pitchFamily="34" charset="0"/>
              </a:rPr>
              <a:t>0</a:t>
            </a:r>
            <a:endParaRPr lang="en-US" altLang="zh-CN" sz="1600" dirty="0">
              <a:solidFill>
                <a:schemeClr val="accent2">
                  <a:lumMod val="60000"/>
                  <a:lumOff val="40000"/>
                </a:schemeClr>
              </a:solidFill>
              <a:latin typeface="Calibri" panose="020F0502020204030204" pitchFamily="34" charset="0"/>
              <a:cs typeface="Calibri" panose="020F0502020204030204" pitchFamily="34" charset="0"/>
            </a:endParaRPr>
          </a:p>
        </p:txBody>
      </p:sp>
      <p:sp>
        <p:nvSpPr>
          <p:cNvPr id="33" name="文本框 59">
            <a:extLst>
              <a:ext uri="{FF2B5EF4-FFF2-40B4-BE49-F238E27FC236}">
                <a16:creationId xmlns:a16="http://schemas.microsoft.com/office/drawing/2014/main" id="{1F7BF984-C135-4C71-B48C-C9F05E7FB1D4}"/>
              </a:ext>
            </a:extLst>
          </p:cNvPr>
          <p:cNvSpPr txBox="1"/>
          <p:nvPr/>
        </p:nvSpPr>
        <p:spPr>
          <a:xfrm>
            <a:off x="221989" y="3153139"/>
            <a:ext cx="6021676" cy="400110"/>
          </a:xfrm>
          <a:prstGeom prst="rect">
            <a:avLst/>
          </a:prstGeom>
          <a:noFill/>
        </p:spPr>
        <p:txBody>
          <a:bodyPr wrap="square" rtlCol="0">
            <a:spAutoFit/>
          </a:bodyPr>
          <a:lstStyle/>
          <a:p>
            <a:r>
              <a:rPr lang="en-US" altLang="zh-CN" sz="2000" dirty="0">
                <a:latin typeface="Calibri" panose="020F0502020204030204" pitchFamily="34" charset="0"/>
                <a:cs typeface="Calibri" panose="020F0502020204030204" pitchFamily="34" charset="0"/>
              </a:rPr>
              <a:t>          —  9 </a:t>
            </a:r>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(9 mode 4) = anywhere is Set </a:t>
            </a:r>
            <a:r>
              <a:rPr lang="en-US" altLang="zh-CN" sz="2000" dirty="0">
                <a:solidFill>
                  <a:srgbClr val="C00000"/>
                </a:solidFill>
                <a:latin typeface="Calibri" panose="020F0502020204030204" pitchFamily="34" charset="0"/>
                <a:cs typeface="Calibri" panose="020F0502020204030204" pitchFamily="34" charset="0"/>
              </a:rPr>
              <a:t>1</a:t>
            </a:r>
            <a:endParaRPr lang="en-US" altLang="zh-CN" sz="1600" dirty="0">
              <a:solidFill>
                <a:srgbClr val="C00000"/>
              </a:solidFill>
              <a:latin typeface="Calibri" panose="020F0502020204030204" pitchFamily="34" charset="0"/>
              <a:cs typeface="Calibri" panose="020F0502020204030204" pitchFamily="34" charset="0"/>
            </a:endParaRPr>
          </a:p>
        </p:txBody>
      </p:sp>
      <p:sp>
        <p:nvSpPr>
          <p:cNvPr id="34" name="文本框 60">
            <a:extLst>
              <a:ext uri="{FF2B5EF4-FFF2-40B4-BE49-F238E27FC236}">
                <a16:creationId xmlns:a16="http://schemas.microsoft.com/office/drawing/2014/main" id="{D12A8FB1-49CE-4EC5-A3A2-4D75C0C6FB9E}"/>
              </a:ext>
            </a:extLst>
          </p:cNvPr>
          <p:cNvSpPr txBox="1"/>
          <p:nvPr/>
        </p:nvSpPr>
        <p:spPr>
          <a:xfrm>
            <a:off x="221989" y="3503617"/>
            <a:ext cx="6021676" cy="400110"/>
          </a:xfrm>
          <a:prstGeom prst="rect">
            <a:avLst/>
          </a:prstGeom>
          <a:noFill/>
        </p:spPr>
        <p:txBody>
          <a:bodyPr wrap="square" rtlCol="0">
            <a:spAutoFit/>
          </a:bodyPr>
          <a:lstStyle/>
          <a:p>
            <a:r>
              <a:rPr lang="en-US" altLang="zh-CN" sz="2000" dirty="0">
                <a:latin typeface="Calibri" panose="020F0502020204030204" pitchFamily="34" charset="0"/>
                <a:cs typeface="Calibri" panose="020F0502020204030204" pitchFamily="34" charset="0"/>
              </a:rPr>
              <a:t>          —  18 </a:t>
            </a:r>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(18 mode 4) = anywhere is Set </a:t>
            </a:r>
            <a:r>
              <a:rPr lang="en-US" altLang="zh-CN" sz="2000" dirty="0">
                <a:solidFill>
                  <a:srgbClr val="7030A0"/>
                </a:solidFill>
                <a:latin typeface="Calibri" panose="020F0502020204030204" pitchFamily="34" charset="0"/>
                <a:cs typeface="Calibri" panose="020F0502020204030204" pitchFamily="34" charset="0"/>
              </a:rPr>
              <a:t>2</a:t>
            </a:r>
            <a:endParaRPr lang="en-US" altLang="zh-CN" sz="1600" dirty="0">
              <a:solidFill>
                <a:srgbClr val="7030A0"/>
              </a:solidFill>
              <a:latin typeface="Calibri" panose="020F0502020204030204" pitchFamily="34" charset="0"/>
              <a:cs typeface="Calibri" panose="020F0502020204030204" pitchFamily="34" charset="0"/>
            </a:endParaRPr>
          </a:p>
        </p:txBody>
      </p:sp>
      <p:grpSp>
        <p:nvGrpSpPr>
          <p:cNvPr id="35" name="组合 64">
            <a:extLst>
              <a:ext uri="{FF2B5EF4-FFF2-40B4-BE49-F238E27FC236}">
                <a16:creationId xmlns:a16="http://schemas.microsoft.com/office/drawing/2014/main" id="{1FB6728A-1C24-4C8A-93F6-01D24B8B756C}"/>
              </a:ext>
            </a:extLst>
          </p:cNvPr>
          <p:cNvGrpSpPr/>
          <p:nvPr/>
        </p:nvGrpSpPr>
        <p:grpSpPr>
          <a:xfrm>
            <a:off x="6404588" y="1993486"/>
            <a:ext cx="3178630" cy="2374052"/>
            <a:chOff x="6404588" y="1993486"/>
            <a:chExt cx="3178630" cy="2374052"/>
          </a:xfrm>
        </p:grpSpPr>
        <p:sp>
          <p:nvSpPr>
            <p:cNvPr id="36" name="矩形 61">
              <a:extLst>
                <a:ext uri="{FF2B5EF4-FFF2-40B4-BE49-F238E27FC236}">
                  <a16:creationId xmlns:a16="http://schemas.microsoft.com/office/drawing/2014/main" id="{C716EADB-002C-495A-9CE3-7EE6DEAAE879}"/>
                </a:ext>
              </a:extLst>
            </p:cNvPr>
            <p:cNvSpPr/>
            <p:nvPr/>
          </p:nvSpPr>
          <p:spPr>
            <a:xfrm>
              <a:off x="6404588" y="4219871"/>
              <a:ext cx="1254739" cy="147667"/>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cxnSp>
          <p:nvCxnSpPr>
            <p:cNvPr id="37" name="直接连接符 63">
              <a:extLst>
                <a:ext uri="{FF2B5EF4-FFF2-40B4-BE49-F238E27FC236}">
                  <a16:creationId xmlns:a16="http://schemas.microsoft.com/office/drawing/2014/main" id="{3F6AA22C-5179-45F8-B4A3-78B56B1DE3B5}"/>
                </a:ext>
              </a:extLst>
            </p:cNvPr>
            <p:cNvCxnSpPr>
              <a:stCxn id="36" idx="3"/>
              <a:endCxn id="22" idx="1"/>
            </p:cNvCxnSpPr>
            <p:nvPr/>
          </p:nvCxnSpPr>
          <p:spPr>
            <a:xfrm flipV="1">
              <a:off x="7659327" y="1993486"/>
              <a:ext cx="1923891" cy="2300219"/>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38" name="组合 72">
            <a:extLst>
              <a:ext uri="{FF2B5EF4-FFF2-40B4-BE49-F238E27FC236}">
                <a16:creationId xmlns:a16="http://schemas.microsoft.com/office/drawing/2014/main" id="{83ABAE4A-345E-4887-924B-E4EAC9351599}"/>
              </a:ext>
            </a:extLst>
          </p:cNvPr>
          <p:cNvGrpSpPr/>
          <p:nvPr/>
        </p:nvGrpSpPr>
        <p:grpSpPr>
          <a:xfrm>
            <a:off x="6404588" y="1772005"/>
            <a:ext cx="1254739" cy="4317659"/>
            <a:chOff x="6404588" y="1772005"/>
            <a:chExt cx="1254739" cy="4317659"/>
          </a:xfrm>
        </p:grpSpPr>
        <p:sp>
          <p:nvSpPr>
            <p:cNvPr id="39" name="矩形 65">
              <a:extLst>
                <a:ext uri="{FF2B5EF4-FFF2-40B4-BE49-F238E27FC236}">
                  <a16:creationId xmlns:a16="http://schemas.microsoft.com/office/drawing/2014/main" id="{8FAA99E8-7384-4A41-9612-BBE39A6CF9D8}"/>
                </a:ext>
              </a:extLst>
            </p:cNvPr>
            <p:cNvSpPr/>
            <p:nvPr/>
          </p:nvSpPr>
          <p:spPr>
            <a:xfrm>
              <a:off x="6404588" y="1772005"/>
              <a:ext cx="1254739" cy="202692"/>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40" name="矩形 66">
              <a:extLst>
                <a:ext uri="{FF2B5EF4-FFF2-40B4-BE49-F238E27FC236}">
                  <a16:creationId xmlns:a16="http://schemas.microsoft.com/office/drawing/2014/main" id="{AEF6EC12-A456-451F-B871-9C9195AB0778}"/>
                </a:ext>
              </a:extLst>
            </p:cNvPr>
            <p:cNvSpPr/>
            <p:nvPr/>
          </p:nvSpPr>
          <p:spPr>
            <a:xfrm>
              <a:off x="6404588" y="3174842"/>
              <a:ext cx="1254739" cy="175785"/>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60000"/>
                    <a:lumOff val="40000"/>
                  </a:schemeClr>
                </a:solidFill>
                <a:latin typeface="Calibri" panose="020F0502020204030204" pitchFamily="34" charset="0"/>
                <a:cs typeface="Calibri" panose="020F0502020204030204" pitchFamily="34" charset="0"/>
              </a:endParaRPr>
            </a:p>
          </p:txBody>
        </p:sp>
        <p:sp>
          <p:nvSpPr>
            <p:cNvPr id="41" name="矩形 67">
              <a:extLst>
                <a:ext uri="{FF2B5EF4-FFF2-40B4-BE49-F238E27FC236}">
                  <a16:creationId xmlns:a16="http://schemas.microsoft.com/office/drawing/2014/main" id="{EB37F19F-B963-48C6-AD66-58C3526EB2DD}"/>
                </a:ext>
              </a:extLst>
            </p:cNvPr>
            <p:cNvSpPr/>
            <p:nvPr/>
          </p:nvSpPr>
          <p:spPr>
            <a:xfrm>
              <a:off x="6404588" y="3856383"/>
              <a:ext cx="1254739" cy="175785"/>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42" name="矩形 68">
              <a:extLst>
                <a:ext uri="{FF2B5EF4-FFF2-40B4-BE49-F238E27FC236}">
                  <a16:creationId xmlns:a16="http://schemas.microsoft.com/office/drawing/2014/main" id="{74DE7F75-826E-4796-AE5D-C2DE6C324217}"/>
                </a:ext>
              </a:extLst>
            </p:cNvPr>
            <p:cNvSpPr/>
            <p:nvPr/>
          </p:nvSpPr>
          <p:spPr>
            <a:xfrm>
              <a:off x="6404588" y="4564525"/>
              <a:ext cx="1254739" cy="169357"/>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60000"/>
                    <a:lumOff val="40000"/>
                  </a:schemeClr>
                </a:solidFill>
                <a:latin typeface="Calibri" panose="020F0502020204030204" pitchFamily="34" charset="0"/>
                <a:cs typeface="Calibri" panose="020F0502020204030204" pitchFamily="34" charset="0"/>
              </a:endParaRPr>
            </a:p>
          </p:txBody>
        </p:sp>
        <p:sp>
          <p:nvSpPr>
            <p:cNvPr id="43" name="矩形 69">
              <a:extLst>
                <a:ext uri="{FF2B5EF4-FFF2-40B4-BE49-F238E27FC236}">
                  <a16:creationId xmlns:a16="http://schemas.microsoft.com/office/drawing/2014/main" id="{4C0307CD-1DB0-4BC2-8773-E7B35B55E920}"/>
                </a:ext>
              </a:extLst>
            </p:cNvPr>
            <p:cNvSpPr/>
            <p:nvPr/>
          </p:nvSpPr>
          <p:spPr>
            <a:xfrm>
              <a:off x="6404588" y="5230822"/>
              <a:ext cx="1254739" cy="180951"/>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60000"/>
                    <a:lumOff val="40000"/>
                  </a:schemeClr>
                </a:solidFill>
                <a:latin typeface="Calibri" panose="020F0502020204030204" pitchFamily="34" charset="0"/>
                <a:cs typeface="Calibri" panose="020F0502020204030204" pitchFamily="34" charset="0"/>
              </a:endParaRPr>
            </a:p>
          </p:txBody>
        </p:sp>
        <p:sp>
          <p:nvSpPr>
            <p:cNvPr id="44" name="矩形 70">
              <a:extLst>
                <a:ext uri="{FF2B5EF4-FFF2-40B4-BE49-F238E27FC236}">
                  <a16:creationId xmlns:a16="http://schemas.microsoft.com/office/drawing/2014/main" id="{4035C232-8C52-4DD8-AC19-6B9EF49071BD}"/>
                </a:ext>
              </a:extLst>
            </p:cNvPr>
            <p:cNvSpPr/>
            <p:nvPr/>
          </p:nvSpPr>
          <p:spPr>
            <a:xfrm>
              <a:off x="6404588" y="5908713"/>
              <a:ext cx="1254739" cy="180951"/>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60000"/>
                    <a:lumOff val="40000"/>
                  </a:schemeClr>
                </a:solidFill>
                <a:latin typeface="Calibri" panose="020F0502020204030204" pitchFamily="34" charset="0"/>
                <a:cs typeface="Calibri" panose="020F0502020204030204" pitchFamily="34" charset="0"/>
              </a:endParaRPr>
            </a:p>
          </p:txBody>
        </p:sp>
      </p:grpSp>
      <p:sp>
        <p:nvSpPr>
          <p:cNvPr id="45" name="对话气泡: 矩形 73">
            <a:extLst>
              <a:ext uri="{FF2B5EF4-FFF2-40B4-BE49-F238E27FC236}">
                <a16:creationId xmlns:a16="http://schemas.microsoft.com/office/drawing/2014/main" id="{E8BDF5DE-2B66-477A-9260-70C58B0232F2}"/>
              </a:ext>
            </a:extLst>
          </p:cNvPr>
          <p:cNvSpPr/>
          <p:nvPr/>
        </p:nvSpPr>
        <p:spPr>
          <a:xfrm>
            <a:off x="8774832" y="2818555"/>
            <a:ext cx="3146445" cy="1125720"/>
          </a:xfrm>
          <a:prstGeom prst="wedgeRectCallout">
            <a:avLst>
              <a:gd name="adj1" fmla="val 13626"/>
              <a:gd name="adj2" fmla="val -67162"/>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alibri" panose="020F0502020204030204" pitchFamily="34" charset="0"/>
                <a:cs typeface="Calibri" panose="020F0502020204030204" pitchFamily="34" charset="0"/>
              </a:rPr>
              <a:t>We know which </a:t>
            </a:r>
            <a:r>
              <a:rPr lang="en-US" altLang="zh-CN" b="1" dirty="0">
                <a:latin typeface="Calibri" panose="020F0502020204030204" pitchFamily="34" charset="0"/>
                <a:cs typeface="Calibri" panose="020F0502020204030204" pitchFamily="34" charset="0"/>
              </a:rPr>
              <a:t>set</a:t>
            </a:r>
            <a:r>
              <a:rPr lang="en-US" altLang="zh-CN" dirty="0">
                <a:latin typeface="Calibri" panose="020F0502020204030204" pitchFamily="34" charset="0"/>
                <a:cs typeface="Calibri" panose="020F0502020204030204" pitchFamily="34" charset="0"/>
              </a:rPr>
              <a:t> any address will go to, so we only have to search the </a:t>
            </a:r>
            <a:r>
              <a:rPr lang="en-US" altLang="zh-CN" b="1" dirty="0">
                <a:latin typeface="Calibri" panose="020F0502020204030204" pitchFamily="34" charset="0"/>
                <a:cs typeface="Calibri" panose="020F0502020204030204" pitchFamily="34" charset="0"/>
              </a:rPr>
              <a:t>set</a:t>
            </a:r>
            <a:r>
              <a:rPr lang="en-US" altLang="zh-CN" dirty="0">
                <a:latin typeface="Calibri" panose="020F0502020204030204" pitchFamily="34" charset="0"/>
                <a:cs typeface="Calibri" panose="020F0502020204030204" pitchFamily="34" charset="0"/>
              </a:rPr>
              <a:t>.</a:t>
            </a:r>
            <a:endParaRPr lang="zh-CN" altLang="en-US" b="1" dirty="0">
              <a:latin typeface="Calibri" panose="020F0502020204030204" pitchFamily="34" charset="0"/>
              <a:cs typeface="Calibri" panose="020F0502020204030204" pitchFamily="34" charset="0"/>
            </a:endParaRPr>
          </a:p>
        </p:txBody>
      </p:sp>
      <p:sp>
        <p:nvSpPr>
          <p:cNvPr id="46" name="文本框 77">
            <a:extLst>
              <a:ext uri="{FF2B5EF4-FFF2-40B4-BE49-F238E27FC236}">
                <a16:creationId xmlns:a16="http://schemas.microsoft.com/office/drawing/2014/main" id="{23F8E533-7E11-417E-9027-DDC423485DD4}"/>
              </a:ext>
            </a:extLst>
          </p:cNvPr>
          <p:cNvSpPr txBox="1"/>
          <p:nvPr/>
        </p:nvSpPr>
        <p:spPr>
          <a:xfrm>
            <a:off x="253874" y="3851631"/>
            <a:ext cx="5726345" cy="461665"/>
          </a:xfrm>
          <a:prstGeom prst="rect">
            <a:avLst/>
          </a:prstGeom>
          <a:noFill/>
        </p:spPr>
        <p:txBody>
          <a:bodyPr wrap="square" rtlCol="0">
            <a:spAutoFit/>
          </a:bodyPr>
          <a:lstStyle/>
          <a:p>
            <a:pPr marL="457200" indent="-457200">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Just look at last 2 bits</a:t>
            </a:r>
            <a:endParaRPr lang="en-US" altLang="zh-CN" dirty="0">
              <a:latin typeface="Calibri" panose="020F0502020204030204" pitchFamily="34" charset="0"/>
              <a:cs typeface="Calibri" panose="020F0502020204030204" pitchFamily="34" charset="0"/>
            </a:endParaRPr>
          </a:p>
        </p:txBody>
      </p:sp>
      <p:sp>
        <p:nvSpPr>
          <p:cNvPr id="48" name="文本框 79">
            <a:extLst>
              <a:ext uri="{FF2B5EF4-FFF2-40B4-BE49-F238E27FC236}">
                <a16:creationId xmlns:a16="http://schemas.microsoft.com/office/drawing/2014/main" id="{C49B7131-1589-4011-AECA-9161A3FB0FA8}"/>
              </a:ext>
            </a:extLst>
          </p:cNvPr>
          <p:cNvSpPr txBox="1"/>
          <p:nvPr/>
        </p:nvSpPr>
        <p:spPr>
          <a:xfrm>
            <a:off x="163474" y="4255698"/>
            <a:ext cx="3606920" cy="400110"/>
          </a:xfrm>
          <a:prstGeom prst="rect">
            <a:avLst/>
          </a:prstGeom>
          <a:noFill/>
        </p:spPr>
        <p:txBody>
          <a:bodyPr wrap="square" rtlCol="0">
            <a:spAutoFit/>
          </a:bodyPr>
          <a:lstStyle/>
          <a:p>
            <a:r>
              <a:rPr lang="en-US" altLang="zh-CN" sz="2000" dirty="0">
                <a:latin typeface="Calibri" panose="020F0502020204030204" pitchFamily="34" charset="0"/>
                <a:cs typeface="Calibri" panose="020F0502020204030204" pitchFamily="34" charset="0"/>
              </a:rPr>
              <a:t>           —   0 </a:t>
            </a:r>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0000</a:t>
            </a:r>
            <a:r>
              <a:rPr lang="en-US" altLang="zh-CN" sz="2000" dirty="0">
                <a:solidFill>
                  <a:srgbClr val="C00000"/>
                </a:solidFill>
                <a:latin typeface="Calibri" panose="020F0502020204030204" pitchFamily="34" charset="0"/>
                <a:cs typeface="Calibri" panose="020F0502020204030204" pitchFamily="34" charset="0"/>
              </a:rPr>
              <a:t>00</a:t>
            </a:r>
            <a:r>
              <a:rPr lang="en-US" altLang="zh-CN" sz="2000" dirty="0">
                <a:latin typeface="Calibri" panose="020F0502020204030204" pitchFamily="34" charset="0"/>
                <a:cs typeface="Calibri" panose="020F0502020204030204" pitchFamily="34" charset="0"/>
              </a:rPr>
              <a:t> </a:t>
            </a:r>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Set </a:t>
            </a:r>
            <a:r>
              <a:rPr lang="en-US" altLang="zh-CN" sz="2000" dirty="0">
                <a:solidFill>
                  <a:schemeClr val="accent2">
                    <a:lumMod val="60000"/>
                    <a:lumOff val="40000"/>
                  </a:schemeClr>
                </a:solidFill>
                <a:latin typeface="Calibri" panose="020F0502020204030204" pitchFamily="34" charset="0"/>
                <a:cs typeface="Calibri" panose="020F0502020204030204" pitchFamily="34" charset="0"/>
              </a:rPr>
              <a:t>0</a:t>
            </a:r>
            <a:endParaRPr lang="en-US" altLang="zh-CN" sz="1600" dirty="0">
              <a:solidFill>
                <a:schemeClr val="accent2">
                  <a:lumMod val="60000"/>
                  <a:lumOff val="40000"/>
                </a:schemeClr>
              </a:solidFill>
              <a:latin typeface="Calibri" panose="020F0502020204030204" pitchFamily="34" charset="0"/>
              <a:cs typeface="Calibri" panose="020F0502020204030204" pitchFamily="34" charset="0"/>
            </a:endParaRPr>
          </a:p>
        </p:txBody>
      </p:sp>
      <p:sp>
        <p:nvSpPr>
          <p:cNvPr id="49" name="文本框 80">
            <a:extLst>
              <a:ext uri="{FF2B5EF4-FFF2-40B4-BE49-F238E27FC236}">
                <a16:creationId xmlns:a16="http://schemas.microsoft.com/office/drawing/2014/main" id="{FC6E5A5F-5EEB-4BD2-9BA5-6D2A9E612BB0}"/>
              </a:ext>
            </a:extLst>
          </p:cNvPr>
          <p:cNvSpPr txBox="1"/>
          <p:nvPr/>
        </p:nvSpPr>
        <p:spPr>
          <a:xfrm>
            <a:off x="161592" y="4543733"/>
            <a:ext cx="3586495" cy="400110"/>
          </a:xfrm>
          <a:prstGeom prst="rect">
            <a:avLst/>
          </a:prstGeom>
          <a:noFill/>
        </p:spPr>
        <p:txBody>
          <a:bodyPr wrap="square" rtlCol="0">
            <a:spAutoFit/>
          </a:bodyPr>
          <a:lstStyle/>
          <a:p>
            <a:r>
              <a:rPr lang="en-US" altLang="zh-CN" sz="2000" dirty="0">
                <a:latin typeface="Calibri" panose="020F0502020204030204" pitchFamily="34" charset="0"/>
                <a:cs typeface="Calibri" panose="020F0502020204030204" pitchFamily="34" charset="0"/>
              </a:rPr>
              <a:t>           —   1 </a:t>
            </a:r>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0000</a:t>
            </a:r>
            <a:r>
              <a:rPr lang="en-US" altLang="zh-CN" sz="2000" dirty="0">
                <a:solidFill>
                  <a:srgbClr val="C00000"/>
                </a:solidFill>
                <a:latin typeface="Calibri" panose="020F0502020204030204" pitchFamily="34" charset="0"/>
                <a:cs typeface="Calibri" panose="020F0502020204030204" pitchFamily="34" charset="0"/>
              </a:rPr>
              <a:t>01</a:t>
            </a:r>
            <a:r>
              <a:rPr lang="en-US" altLang="zh-CN" sz="2000" dirty="0">
                <a:latin typeface="Calibri" panose="020F0502020204030204" pitchFamily="34" charset="0"/>
                <a:cs typeface="Calibri" panose="020F0502020204030204" pitchFamily="34" charset="0"/>
              </a:rPr>
              <a:t> </a:t>
            </a:r>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Set </a:t>
            </a:r>
            <a:r>
              <a:rPr lang="en-US" altLang="zh-CN" sz="2000" dirty="0">
                <a:solidFill>
                  <a:srgbClr val="C00000"/>
                </a:solidFill>
                <a:latin typeface="Calibri" panose="020F0502020204030204" pitchFamily="34" charset="0"/>
                <a:cs typeface="Calibri" panose="020F0502020204030204" pitchFamily="34" charset="0"/>
              </a:rPr>
              <a:t>1</a:t>
            </a:r>
            <a:endParaRPr lang="en-US" altLang="zh-CN" sz="1600" dirty="0">
              <a:solidFill>
                <a:srgbClr val="C00000"/>
              </a:solidFill>
              <a:latin typeface="Calibri" panose="020F0502020204030204" pitchFamily="34" charset="0"/>
              <a:cs typeface="Calibri" panose="020F0502020204030204" pitchFamily="34" charset="0"/>
            </a:endParaRPr>
          </a:p>
        </p:txBody>
      </p:sp>
      <p:sp>
        <p:nvSpPr>
          <p:cNvPr id="50" name="文本框 81">
            <a:extLst>
              <a:ext uri="{FF2B5EF4-FFF2-40B4-BE49-F238E27FC236}">
                <a16:creationId xmlns:a16="http://schemas.microsoft.com/office/drawing/2014/main" id="{09E34E1A-2088-4CA7-8035-2C25423E9A47}"/>
              </a:ext>
            </a:extLst>
          </p:cNvPr>
          <p:cNvSpPr txBox="1"/>
          <p:nvPr/>
        </p:nvSpPr>
        <p:spPr>
          <a:xfrm>
            <a:off x="154785" y="4831976"/>
            <a:ext cx="3586495" cy="400110"/>
          </a:xfrm>
          <a:prstGeom prst="rect">
            <a:avLst/>
          </a:prstGeom>
          <a:noFill/>
        </p:spPr>
        <p:txBody>
          <a:bodyPr wrap="square" rtlCol="0">
            <a:spAutoFit/>
          </a:bodyPr>
          <a:lstStyle/>
          <a:p>
            <a:r>
              <a:rPr lang="en-US" altLang="zh-CN" sz="2000" dirty="0">
                <a:latin typeface="Calibri" panose="020F0502020204030204" pitchFamily="34" charset="0"/>
                <a:cs typeface="Calibri" panose="020F0502020204030204" pitchFamily="34" charset="0"/>
              </a:rPr>
              <a:t>           —   2 </a:t>
            </a:r>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0000</a:t>
            </a:r>
            <a:r>
              <a:rPr lang="en-US" altLang="zh-CN" sz="2000" dirty="0">
                <a:solidFill>
                  <a:srgbClr val="C00000"/>
                </a:solidFill>
                <a:latin typeface="Calibri" panose="020F0502020204030204" pitchFamily="34" charset="0"/>
                <a:cs typeface="Calibri" panose="020F0502020204030204" pitchFamily="34" charset="0"/>
              </a:rPr>
              <a:t>10</a:t>
            </a:r>
            <a:r>
              <a:rPr lang="en-US" altLang="zh-CN" sz="2000" dirty="0">
                <a:latin typeface="Calibri" panose="020F0502020204030204" pitchFamily="34" charset="0"/>
                <a:cs typeface="Calibri" panose="020F0502020204030204" pitchFamily="34" charset="0"/>
              </a:rPr>
              <a:t> </a:t>
            </a:r>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Set </a:t>
            </a:r>
            <a:r>
              <a:rPr lang="en-US" altLang="zh-CN" sz="2000" dirty="0">
                <a:solidFill>
                  <a:srgbClr val="7030A0"/>
                </a:solidFill>
                <a:latin typeface="Calibri" panose="020F0502020204030204" pitchFamily="34" charset="0"/>
                <a:cs typeface="Calibri" panose="020F0502020204030204" pitchFamily="34" charset="0"/>
              </a:rPr>
              <a:t>2</a:t>
            </a:r>
            <a:endParaRPr lang="en-US" altLang="zh-CN" sz="1600" dirty="0">
              <a:solidFill>
                <a:srgbClr val="7030A0"/>
              </a:solidFill>
              <a:latin typeface="Calibri" panose="020F0502020204030204" pitchFamily="34" charset="0"/>
              <a:cs typeface="Calibri" panose="020F0502020204030204" pitchFamily="34" charset="0"/>
            </a:endParaRPr>
          </a:p>
        </p:txBody>
      </p:sp>
      <p:sp>
        <p:nvSpPr>
          <p:cNvPr id="51" name="文本框 82">
            <a:extLst>
              <a:ext uri="{FF2B5EF4-FFF2-40B4-BE49-F238E27FC236}">
                <a16:creationId xmlns:a16="http://schemas.microsoft.com/office/drawing/2014/main" id="{5A677240-33AB-4E79-B44D-D1BE00A044CF}"/>
              </a:ext>
            </a:extLst>
          </p:cNvPr>
          <p:cNvSpPr txBox="1"/>
          <p:nvPr/>
        </p:nvSpPr>
        <p:spPr>
          <a:xfrm>
            <a:off x="221989" y="5142237"/>
            <a:ext cx="3519291" cy="400110"/>
          </a:xfrm>
          <a:prstGeom prst="rect">
            <a:avLst/>
          </a:prstGeom>
          <a:noFill/>
        </p:spPr>
        <p:txBody>
          <a:bodyPr wrap="square" rtlCol="0">
            <a:spAutoFit/>
          </a:bodyPr>
          <a:lstStyle/>
          <a:p>
            <a:r>
              <a:rPr lang="en-US" altLang="zh-CN" sz="2000" dirty="0">
                <a:latin typeface="Calibri" panose="020F0502020204030204" pitchFamily="34" charset="0"/>
                <a:cs typeface="Calibri" panose="020F0502020204030204" pitchFamily="34" charset="0"/>
              </a:rPr>
              <a:t>          —   8 </a:t>
            </a:r>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0010</a:t>
            </a:r>
            <a:r>
              <a:rPr lang="en-US" altLang="zh-CN" sz="2000" dirty="0">
                <a:solidFill>
                  <a:srgbClr val="C00000"/>
                </a:solidFill>
                <a:latin typeface="Calibri" panose="020F0502020204030204" pitchFamily="34" charset="0"/>
                <a:cs typeface="Calibri" panose="020F0502020204030204" pitchFamily="34" charset="0"/>
              </a:rPr>
              <a:t>00</a:t>
            </a:r>
            <a:r>
              <a:rPr lang="en-US" altLang="zh-CN" sz="2000" dirty="0">
                <a:latin typeface="Calibri" panose="020F0502020204030204" pitchFamily="34" charset="0"/>
                <a:cs typeface="Calibri" panose="020F0502020204030204" pitchFamily="34" charset="0"/>
              </a:rPr>
              <a:t> </a:t>
            </a:r>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Set </a:t>
            </a:r>
            <a:r>
              <a:rPr lang="en-US" altLang="zh-CN" sz="2000" dirty="0">
                <a:solidFill>
                  <a:schemeClr val="accent2">
                    <a:lumMod val="60000"/>
                    <a:lumOff val="40000"/>
                  </a:schemeClr>
                </a:solidFill>
                <a:latin typeface="Calibri" panose="020F0502020204030204" pitchFamily="34" charset="0"/>
                <a:cs typeface="Calibri" panose="020F0502020204030204" pitchFamily="34" charset="0"/>
              </a:rPr>
              <a:t>0</a:t>
            </a:r>
            <a:endParaRPr lang="en-US" altLang="zh-CN" sz="1600" dirty="0">
              <a:solidFill>
                <a:schemeClr val="accent2">
                  <a:lumMod val="60000"/>
                  <a:lumOff val="40000"/>
                </a:schemeClr>
              </a:solidFill>
              <a:latin typeface="Calibri" panose="020F0502020204030204" pitchFamily="34" charset="0"/>
              <a:cs typeface="Calibri" panose="020F0502020204030204" pitchFamily="34" charset="0"/>
            </a:endParaRPr>
          </a:p>
        </p:txBody>
      </p:sp>
      <p:sp>
        <p:nvSpPr>
          <p:cNvPr id="52" name="文本框 83">
            <a:extLst>
              <a:ext uri="{FF2B5EF4-FFF2-40B4-BE49-F238E27FC236}">
                <a16:creationId xmlns:a16="http://schemas.microsoft.com/office/drawing/2014/main" id="{2B0DE5E0-0F7A-4358-A0A7-4ED7476009D5}"/>
              </a:ext>
            </a:extLst>
          </p:cNvPr>
          <p:cNvSpPr txBox="1"/>
          <p:nvPr/>
        </p:nvSpPr>
        <p:spPr>
          <a:xfrm>
            <a:off x="221989" y="5448979"/>
            <a:ext cx="6021676" cy="400110"/>
          </a:xfrm>
          <a:prstGeom prst="rect">
            <a:avLst/>
          </a:prstGeom>
          <a:noFill/>
        </p:spPr>
        <p:txBody>
          <a:bodyPr wrap="square" rtlCol="0">
            <a:spAutoFit/>
          </a:bodyPr>
          <a:lstStyle/>
          <a:p>
            <a:r>
              <a:rPr lang="en-US" altLang="zh-CN" sz="2000" dirty="0">
                <a:latin typeface="Calibri" panose="020F0502020204030204" pitchFamily="34" charset="0"/>
                <a:cs typeface="Calibri" panose="020F0502020204030204" pitchFamily="34" charset="0"/>
              </a:rPr>
              <a:t>          —   9 </a:t>
            </a:r>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0010</a:t>
            </a:r>
            <a:r>
              <a:rPr lang="en-US" altLang="zh-CN" sz="2000" dirty="0">
                <a:solidFill>
                  <a:srgbClr val="C00000"/>
                </a:solidFill>
                <a:latin typeface="Calibri" panose="020F0502020204030204" pitchFamily="34" charset="0"/>
                <a:cs typeface="Calibri" panose="020F0502020204030204" pitchFamily="34" charset="0"/>
              </a:rPr>
              <a:t>01</a:t>
            </a:r>
            <a:r>
              <a:rPr lang="en-US" altLang="zh-CN" sz="2000" dirty="0">
                <a:latin typeface="Calibri" panose="020F0502020204030204" pitchFamily="34" charset="0"/>
                <a:cs typeface="Calibri" panose="020F0502020204030204" pitchFamily="34" charset="0"/>
              </a:rPr>
              <a:t> </a:t>
            </a:r>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Set </a:t>
            </a:r>
            <a:r>
              <a:rPr lang="en-US" altLang="zh-CN" sz="2000" dirty="0">
                <a:solidFill>
                  <a:srgbClr val="C00000"/>
                </a:solidFill>
                <a:latin typeface="Calibri" panose="020F0502020204030204" pitchFamily="34" charset="0"/>
                <a:cs typeface="Calibri" panose="020F0502020204030204" pitchFamily="34" charset="0"/>
              </a:rPr>
              <a:t>1</a:t>
            </a:r>
            <a:endParaRPr lang="en-US" altLang="zh-CN" sz="1600" dirty="0">
              <a:solidFill>
                <a:srgbClr val="C00000"/>
              </a:solidFill>
              <a:latin typeface="Calibri" panose="020F0502020204030204" pitchFamily="34" charset="0"/>
              <a:cs typeface="Calibri" panose="020F0502020204030204" pitchFamily="34" charset="0"/>
            </a:endParaRPr>
          </a:p>
        </p:txBody>
      </p:sp>
      <p:sp>
        <p:nvSpPr>
          <p:cNvPr id="53" name="文本框 84">
            <a:extLst>
              <a:ext uri="{FF2B5EF4-FFF2-40B4-BE49-F238E27FC236}">
                <a16:creationId xmlns:a16="http://schemas.microsoft.com/office/drawing/2014/main" id="{68F9E321-F8FE-4A1C-8C4C-92B68E483A43}"/>
              </a:ext>
            </a:extLst>
          </p:cNvPr>
          <p:cNvSpPr txBox="1"/>
          <p:nvPr/>
        </p:nvSpPr>
        <p:spPr>
          <a:xfrm>
            <a:off x="228796" y="5791491"/>
            <a:ext cx="6021676" cy="400110"/>
          </a:xfrm>
          <a:prstGeom prst="rect">
            <a:avLst/>
          </a:prstGeom>
          <a:noFill/>
        </p:spPr>
        <p:txBody>
          <a:bodyPr wrap="square" rtlCol="0">
            <a:spAutoFit/>
          </a:bodyPr>
          <a:lstStyle/>
          <a:p>
            <a:r>
              <a:rPr lang="en-US" altLang="zh-CN" sz="2000" dirty="0">
                <a:latin typeface="Calibri" panose="020F0502020204030204" pitchFamily="34" charset="0"/>
                <a:cs typeface="Calibri" panose="020F0502020204030204" pitchFamily="34" charset="0"/>
              </a:rPr>
              <a:t>          —   18</a:t>
            </a:r>
            <a:r>
              <a:rPr lang="zh-CN" altLang="en-US" sz="2000" dirty="0">
                <a:latin typeface="Calibri" panose="020F0502020204030204" pitchFamily="34" charset="0"/>
                <a:cs typeface="Calibri" panose="020F0502020204030204" pitchFamily="34" charset="0"/>
              </a:rPr>
              <a:t>→</a:t>
            </a:r>
            <a:r>
              <a:rPr lang="en-US" altLang="zh-CN" sz="2000" dirty="0">
                <a:latin typeface="Calibri" panose="020F0502020204030204" pitchFamily="34" charset="0"/>
                <a:cs typeface="Calibri" panose="020F0502020204030204" pitchFamily="34" charset="0"/>
              </a:rPr>
              <a:t>0100</a:t>
            </a:r>
            <a:r>
              <a:rPr lang="en-US" altLang="zh-CN" sz="2000" dirty="0">
                <a:solidFill>
                  <a:srgbClr val="C00000"/>
                </a:solidFill>
                <a:latin typeface="Calibri" panose="020F0502020204030204" pitchFamily="34" charset="0"/>
                <a:cs typeface="Calibri" panose="020F0502020204030204" pitchFamily="34" charset="0"/>
              </a:rPr>
              <a:t>10</a:t>
            </a:r>
            <a:r>
              <a:rPr lang="en-US" altLang="zh-CN" sz="2000" dirty="0">
                <a:latin typeface="Calibri" panose="020F0502020204030204" pitchFamily="34" charset="0"/>
                <a:cs typeface="Calibri" panose="020F0502020204030204" pitchFamily="34" charset="0"/>
              </a:rPr>
              <a:t> </a:t>
            </a:r>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Set </a:t>
            </a:r>
            <a:r>
              <a:rPr lang="en-US" altLang="zh-CN" sz="2000" dirty="0">
                <a:solidFill>
                  <a:srgbClr val="7030A0"/>
                </a:solidFill>
                <a:latin typeface="Calibri" panose="020F0502020204030204" pitchFamily="34" charset="0"/>
                <a:cs typeface="Calibri" panose="020F0502020204030204" pitchFamily="34" charset="0"/>
              </a:rPr>
              <a:t>2</a:t>
            </a:r>
            <a:endParaRPr lang="en-US" altLang="zh-CN" sz="1600" dirty="0">
              <a:solidFill>
                <a:srgbClr val="7030A0"/>
              </a:solidFill>
              <a:latin typeface="Calibri" panose="020F0502020204030204" pitchFamily="34" charset="0"/>
              <a:cs typeface="Calibri" panose="020F0502020204030204" pitchFamily="34" charset="0"/>
            </a:endParaRPr>
          </a:p>
        </p:txBody>
      </p:sp>
      <p:sp>
        <p:nvSpPr>
          <p:cNvPr id="54" name="对话气泡: 矩形 87">
            <a:extLst>
              <a:ext uri="{FF2B5EF4-FFF2-40B4-BE49-F238E27FC236}">
                <a16:creationId xmlns:a16="http://schemas.microsoft.com/office/drawing/2014/main" id="{ED56CB4E-3794-4110-9A89-56159086636E}"/>
              </a:ext>
            </a:extLst>
          </p:cNvPr>
          <p:cNvSpPr/>
          <p:nvPr/>
        </p:nvSpPr>
        <p:spPr>
          <a:xfrm>
            <a:off x="1231106" y="6287976"/>
            <a:ext cx="1069182" cy="495986"/>
          </a:xfrm>
          <a:prstGeom prst="wedgeRectCallout">
            <a:avLst>
              <a:gd name="adj1" fmla="val -1925"/>
              <a:gd name="adj2" fmla="val -72890"/>
            </a:avLst>
          </a:prstGeom>
          <a:solidFill>
            <a:srgbClr val="27BAC9"/>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alibri" panose="020F0502020204030204" pitchFamily="34" charset="0"/>
                <a:cs typeface="Calibri" panose="020F0502020204030204" pitchFamily="34" charset="0"/>
              </a:rPr>
              <a:t>Tag bits</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0005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500"/>
                                        <p:tgtEl>
                                          <p:spTgt spid="24"/>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500"/>
                                        <p:tgtEl>
                                          <p:spTgt spid="3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fade">
                                      <p:cBhvr>
                                        <p:cTn id="71" dur="500"/>
                                        <p:tgtEl>
                                          <p:spTgt spid="27"/>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fade">
                                      <p:cBhvr>
                                        <p:cTn id="76" dur="500"/>
                                        <p:tgtEl>
                                          <p:spTgt spid="34"/>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35"/>
                                        </p:tgtEl>
                                        <p:attrNameLst>
                                          <p:attrName>style.visibility</p:attrName>
                                        </p:attrNameLst>
                                      </p:cBhvr>
                                      <p:to>
                                        <p:strVal val="visible"/>
                                      </p:to>
                                    </p:set>
                                    <p:animEffect transition="in" filter="fade">
                                      <p:cBhvr>
                                        <p:cTn id="81" dur="500"/>
                                        <p:tgtEl>
                                          <p:spTgt spid="35"/>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fade">
                                      <p:cBhvr>
                                        <p:cTn id="86" dur="500"/>
                                        <p:tgtEl>
                                          <p:spTgt spid="38"/>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45"/>
                                        </p:tgtEl>
                                        <p:attrNameLst>
                                          <p:attrName>style.visibility</p:attrName>
                                        </p:attrNameLst>
                                      </p:cBhvr>
                                      <p:to>
                                        <p:strVal val="visible"/>
                                      </p:to>
                                    </p:set>
                                    <p:animEffect transition="in" filter="fade">
                                      <p:cBhvr>
                                        <p:cTn id="91" dur="500"/>
                                        <p:tgtEl>
                                          <p:spTgt spid="45"/>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46"/>
                                        </p:tgtEl>
                                        <p:attrNameLst>
                                          <p:attrName>style.visibility</p:attrName>
                                        </p:attrNameLst>
                                      </p:cBhvr>
                                      <p:to>
                                        <p:strVal val="visible"/>
                                      </p:to>
                                    </p:set>
                                    <p:animEffect transition="in" filter="fade">
                                      <p:cBhvr>
                                        <p:cTn id="96" dur="500"/>
                                        <p:tgtEl>
                                          <p:spTgt spid="46"/>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48"/>
                                        </p:tgtEl>
                                        <p:attrNameLst>
                                          <p:attrName>style.visibility</p:attrName>
                                        </p:attrNameLst>
                                      </p:cBhvr>
                                      <p:to>
                                        <p:strVal val="visible"/>
                                      </p:to>
                                    </p:set>
                                    <p:animEffect transition="in" filter="fade">
                                      <p:cBhvr>
                                        <p:cTn id="101" dur="500"/>
                                        <p:tgtEl>
                                          <p:spTgt spid="48"/>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fade">
                                      <p:cBhvr>
                                        <p:cTn id="106" dur="500"/>
                                        <p:tgtEl>
                                          <p:spTgt spid="51"/>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fade">
                                      <p:cBhvr>
                                        <p:cTn id="111" dur="500"/>
                                        <p:tgtEl>
                                          <p:spTgt spid="49"/>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52"/>
                                        </p:tgtEl>
                                        <p:attrNameLst>
                                          <p:attrName>style.visibility</p:attrName>
                                        </p:attrNameLst>
                                      </p:cBhvr>
                                      <p:to>
                                        <p:strVal val="visible"/>
                                      </p:to>
                                    </p:set>
                                    <p:animEffect transition="in" filter="fade">
                                      <p:cBhvr>
                                        <p:cTn id="116" dur="500"/>
                                        <p:tgtEl>
                                          <p:spTgt spid="52"/>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50"/>
                                        </p:tgtEl>
                                        <p:attrNameLst>
                                          <p:attrName>style.visibility</p:attrName>
                                        </p:attrNameLst>
                                      </p:cBhvr>
                                      <p:to>
                                        <p:strVal val="visible"/>
                                      </p:to>
                                    </p:set>
                                    <p:animEffect transition="in" filter="fade">
                                      <p:cBhvr>
                                        <p:cTn id="121" dur="500"/>
                                        <p:tgtEl>
                                          <p:spTgt spid="50"/>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53"/>
                                        </p:tgtEl>
                                        <p:attrNameLst>
                                          <p:attrName>style.visibility</p:attrName>
                                        </p:attrNameLst>
                                      </p:cBhvr>
                                      <p:to>
                                        <p:strVal val="visible"/>
                                      </p:to>
                                    </p:set>
                                    <p:animEffect transition="in" filter="fade">
                                      <p:cBhvr>
                                        <p:cTn id="126" dur="500"/>
                                        <p:tgtEl>
                                          <p:spTgt spid="53"/>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5"/>
                                        </p:tgtEl>
                                        <p:attrNameLst>
                                          <p:attrName>style.visibility</p:attrName>
                                        </p:attrNameLst>
                                      </p:cBhvr>
                                      <p:to>
                                        <p:strVal val="visible"/>
                                      </p:to>
                                    </p:set>
                                    <p:animEffect transition="in" filter="fade">
                                      <p:cBhvr>
                                        <p:cTn id="131" dur="500"/>
                                        <p:tgtEl>
                                          <p:spTgt spid="5"/>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54"/>
                                        </p:tgtEl>
                                        <p:attrNameLst>
                                          <p:attrName>style.visibility</p:attrName>
                                        </p:attrNameLst>
                                      </p:cBhvr>
                                      <p:to>
                                        <p:strVal val="visible"/>
                                      </p:to>
                                    </p:set>
                                    <p:animEffect transition="in" filter="fade">
                                      <p:cBhvr>
                                        <p:cTn id="13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p:bldP spid="11" grpId="0"/>
      <p:bldP spid="30" grpId="0"/>
      <p:bldP spid="31" grpId="0"/>
      <p:bldP spid="32" grpId="0"/>
      <p:bldP spid="33" grpId="0"/>
      <p:bldP spid="34" grpId="0"/>
      <p:bldP spid="45" grpId="0" animBg="1"/>
      <p:bldP spid="46" grpId="0"/>
      <p:bldP spid="48" grpId="0"/>
      <p:bldP spid="49" grpId="0"/>
      <p:bldP spid="50" grpId="0"/>
      <p:bldP spid="51" grpId="0"/>
      <p:bldP spid="52" grpId="0"/>
      <p:bldP spid="53" grpId="0"/>
      <p:bldP spid="5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55CA7-F2AF-4DDD-8676-8C81F28961BD}"/>
              </a:ext>
            </a:extLst>
          </p:cNvPr>
          <p:cNvSpPr>
            <a:spLocks noGrp="1"/>
          </p:cNvSpPr>
          <p:nvPr>
            <p:ph type="title"/>
          </p:nvPr>
        </p:nvSpPr>
        <p:spPr/>
        <p:txBody>
          <a:bodyPr/>
          <a:lstStyle/>
          <a:p>
            <a:r>
              <a:rPr lang="en-US" altLang="zh-CN" dirty="0">
                <a:latin typeface="Calibri" panose="020F0502020204030204" pitchFamily="34" charset="0"/>
                <a:ea typeface="等线" panose="02010600030101010101" pitchFamily="2" charset="-122"/>
                <a:cs typeface="Calibri" panose="020F0502020204030204" pitchFamily="34" charset="0"/>
              </a:rPr>
              <a:t>Set-Associative Cache</a:t>
            </a:r>
            <a:endParaRPr lang="fr-FR" dirty="0"/>
          </a:p>
        </p:txBody>
      </p:sp>
      <p:sp>
        <p:nvSpPr>
          <p:cNvPr id="3" name="Content Placeholder 2">
            <a:extLst>
              <a:ext uri="{FF2B5EF4-FFF2-40B4-BE49-F238E27FC236}">
                <a16:creationId xmlns:a16="http://schemas.microsoft.com/office/drawing/2014/main" id="{17E0D010-6B76-4605-8221-1DDF1326A323}"/>
              </a:ext>
            </a:extLst>
          </p:cNvPr>
          <p:cNvSpPr>
            <a:spLocks noGrp="1"/>
          </p:cNvSpPr>
          <p:nvPr>
            <p:ph idx="1"/>
          </p:nvPr>
        </p:nvSpPr>
        <p:spPr/>
        <p:txBody>
          <a:bodyPr/>
          <a:lstStyle/>
          <a:p>
            <a:r>
              <a:rPr lang="fr-FR" dirty="0" err="1"/>
              <a:t>Address</a:t>
            </a:r>
            <a:r>
              <a:rPr lang="fr-FR" dirty="0"/>
              <a:t>: suppose the cache has 2</a:t>
            </a:r>
            <a:r>
              <a:rPr lang="fr-FR" baseline="30000" dirty="0"/>
              <a:t>3</a:t>
            </a:r>
            <a:r>
              <a:rPr lang="fr-FR" dirty="0"/>
              <a:t> = 8</a:t>
            </a:r>
            <a:r>
              <a:rPr lang="fr-FR" baseline="30000" dirty="0"/>
              <a:t> </a:t>
            </a:r>
            <a:r>
              <a:rPr lang="fr-FR" dirty="0"/>
              <a:t>sets</a:t>
            </a:r>
          </a:p>
          <a:p>
            <a:endParaRPr lang="fr-FR" dirty="0"/>
          </a:p>
          <a:p>
            <a:pPr lvl="3"/>
            <a:endParaRPr lang="fr-FR" dirty="0"/>
          </a:p>
          <a:p>
            <a:r>
              <a:rPr lang="en-US" altLang="zh-CN" dirty="0">
                <a:solidFill>
                  <a:srgbClr val="FF0000"/>
                </a:solidFill>
                <a:latin typeface="Calibri" panose="020F0502020204030204" pitchFamily="34" charset="0"/>
                <a:ea typeface="等线" panose="02010600030101010101" pitchFamily="2" charset="-122"/>
                <a:cs typeface="Calibri" panose="020F0502020204030204" pitchFamily="34" charset="0"/>
              </a:rPr>
              <a:t>Way number</a:t>
            </a:r>
            <a:r>
              <a:rPr lang="en-US" altLang="zh-CN" dirty="0">
                <a:latin typeface="Calibri" panose="020F0502020204030204" pitchFamily="34" charset="0"/>
                <a:ea typeface="等线" panose="02010600030101010101" pitchFamily="2" charset="-122"/>
                <a:cs typeface="Calibri" panose="020F0502020204030204" pitchFamily="34" charset="0"/>
              </a:rPr>
              <a:t>: t</a:t>
            </a:r>
            <a:r>
              <a:rPr lang="fr-FR" dirty="0" err="1"/>
              <a:t>he</a:t>
            </a:r>
            <a:r>
              <a:rPr lang="fr-FR" dirty="0"/>
              <a:t> </a:t>
            </a:r>
            <a:r>
              <a:rPr lang="fr-FR" dirty="0" err="1"/>
              <a:t>number</a:t>
            </a:r>
            <a:r>
              <a:rPr lang="fr-FR" dirty="0"/>
              <a:t> of cache </a:t>
            </a:r>
            <a:r>
              <a:rPr lang="fr-FR" dirty="0" err="1"/>
              <a:t>lines</a:t>
            </a:r>
            <a:r>
              <a:rPr lang="fr-FR" dirty="0"/>
              <a:t> in </a:t>
            </a:r>
            <a:r>
              <a:rPr lang="fr-FR" dirty="0" err="1"/>
              <a:t>each</a:t>
            </a:r>
            <a:r>
              <a:rPr lang="fr-FR" dirty="0"/>
              <a:t> set</a:t>
            </a:r>
          </a:p>
          <a:p>
            <a:pPr lvl="1"/>
            <a:r>
              <a:rPr lang="fr-FR" dirty="0" err="1"/>
              <a:t>Called</a:t>
            </a:r>
            <a:r>
              <a:rPr lang="fr-FR" dirty="0"/>
              <a:t> </a:t>
            </a:r>
            <a:r>
              <a:rPr lang="fr-FR" dirty="0" err="1">
                <a:solidFill>
                  <a:srgbClr val="FF0000"/>
                </a:solidFill>
              </a:rPr>
              <a:t>X-way</a:t>
            </a:r>
            <a:r>
              <a:rPr lang="fr-FR" dirty="0">
                <a:solidFill>
                  <a:srgbClr val="FF0000"/>
                </a:solidFill>
              </a:rPr>
              <a:t> Set Associative</a:t>
            </a:r>
            <a:r>
              <a:rPr lang="fr-FR" dirty="0"/>
              <a:t> cache if </a:t>
            </a:r>
            <a:r>
              <a:rPr lang="fr-FR" dirty="0" err="1"/>
              <a:t>way</a:t>
            </a:r>
            <a:r>
              <a:rPr lang="fr-FR" dirty="0"/>
              <a:t> </a:t>
            </a:r>
            <a:r>
              <a:rPr lang="fr-FR" dirty="0" err="1"/>
              <a:t>number</a:t>
            </a:r>
            <a:r>
              <a:rPr lang="fr-FR" dirty="0"/>
              <a:t> = X</a:t>
            </a:r>
          </a:p>
          <a:p>
            <a:endParaRPr lang="fr-FR" dirty="0"/>
          </a:p>
          <a:p>
            <a:endParaRPr lang="fr-FR" dirty="0"/>
          </a:p>
          <a:p>
            <a:pPr lvl="2"/>
            <a:endParaRPr lang="fr-FR" dirty="0"/>
          </a:p>
          <a:p>
            <a:r>
              <a:rPr lang="fr-FR" dirty="0"/>
              <a:t>Replacement </a:t>
            </a:r>
            <a:r>
              <a:rPr lang="fr-FR" dirty="0" err="1"/>
              <a:t>policy</a:t>
            </a:r>
            <a:r>
              <a:rPr lang="fr-FR" dirty="0"/>
              <a:t> </a:t>
            </a:r>
            <a:r>
              <a:rPr lang="fr-FR" dirty="0" err="1"/>
              <a:t>is</a:t>
            </a:r>
            <a:r>
              <a:rPr lang="fr-FR" dirty="0"/>
              <a:t> </a:t>
            </a:r>
            <a:r>
              <a:rPr lang="fr-FR" dirty="0" err="1"/>
              <a:t>used</a:t>
            </a:r>
            <a:r>
              <a:rPr lang="fr-FR" dirty="0"/>
              <a:t> </a:t>
            </a:r>
            <a:r>
              <a:rPr lang="fr-FR" dirty="0" err="1"/>
              <a:t>within</a:t>
            </a:r>
            <a:r>
              <a:rPr lang="fr-FR" dirty="0"/>
              <a:t> </a:t>
            </a:r>
            <a:r>
              <a:rPr lang="fr-FR" dirty="0" err="1"/>
              <a:t>each</a:t>
            </a:r>
            <a:r>
              <a:rPr lang="fr-FR" dirty="0"/>
              <a:t> set</a:t>
            </a:r>
          </a:p>
        </p:txBody>
      </p:sp>
      <p:sp>
        <p:nvSpPr>
          <p:cNvPr id="4" name="Slide Number Placeholder 3">
            <a:extLst>
              <a:ext uri="{FF2B5EF4-FFF2-40B4-BE49-F238E27FC236}">
                <a16:creationId xmlns:a16="http://schemas.microsoft.com/office/drawing/2014/main" id="{D9F1F2E5-3B38-4B01-9092-0C356F05AFB8}"/>
              </a:ext>
            </a:extLst>
          </p:cNvPr>
          <p:cNvSpPr>
            <a:spLocks noGrp="1"/>
          </p:cNvSpPr>
          <p:nvPr>
            <p:ph type="sldNum" sz="quarter" idx="12"/>
          </p:nvPr>
        </p:nvSpPr>
        <p:spPr/>
        <p:txBody>
          <a:bodyPr/>
          <a:lstStyle/>
          <a:p>
            <a:fld id="{C22DC6D3-9347-42BE-948A-F7EB414DF657}" type="slidenum">
              <a:rPr lang="en-US" altLang="en-US" smtClean="0"/>
              <a:t>23</a:t>
            </a:fld>
            <a:endParaRPr lang="en-US" altLang="en-US" dirty="0"/>
          </a:p>
        </p:txBody>
      </p:sp>
      <p:graphicFrame>
        <p:nvGraphicFramePr>
          <p:cNvPr id="5" name="对象 1">
            <a:extLst>
              <a:ext uri="{FF2B5EF4-FFF2-40B4-BE49-F238E27FC236}">
                <a16:creationId xmlns:a16="http://schemas.microsoft.com/office/drawing/2014/main" id="{C90F057E-E8E4-40A0-9842-E3E45D0EDB10}"/>
              </a:ext>
            </a:extLst>
          </p:cNvPr>
          <p:cNvGraphicFramePr>
            <a:graphicFrameLocks noChangeAspect="1"/>
          </p:cNvGraphicFramePr>
          <p:nvPr>
            <p:extLst>
              <p:ext uri="{D42A27DB-BD31-4B8C-83A1-F6EECF244321}">
                <p14:modId xmlns:p14="http://schemas.microsoft.com/office/powerpoint/2010/main" val="1940694459"/>
              </p:ext>
            </p:extLst>
          </p:nvPr>
        </p:nvGraphicFramePr>
        <p:xfrm>
          <a:off x="4727848" y="2081549"/>
          <a:ext cx="4376920" cy="216047"/>
        </p:xfrm>
        <a:graphic>
          <a:graphicData uri="http://schemas.openxmlformats.org/presentationml/2006/ole">
            <mc:AlternateContent xmlns:mc="http://schemas.openxmlformats.org/markup-compatibility/2006">
              <mc:Choice xmlns:v="urn:schemas-microsoft-com:vml" Requires="v">
                <p:oleObj spid="_x0000_s7170" name="Worksheet" r:id="rId3" imgW="4729389" imgH="243114" progId="Excel.Sheet.12">
                  <p:embed/>
                </p:oleObj>
              </mc:Choice>
              <mc:Fallback>
                <p:oleObj name="Worksheet" r:id="rId3" imgW="4729389" imgH="243114" progId="Excel.Sheet.12">
                  <p:embed/>
                  <p:pic>
                    <p:nvPicPr>
                      <p:cNvPr id="5" name="对象 1">
                        <a:extLst>
                          <a:ext uri="{FF2B5EF4-FFF2-40B4-BE49-F238E27FC236}">
                            <a16:creationId xmlns:a16="http://schemas.microsoft.com/office/drawing/2014/main" id="{C90F057E-E8E4-40A0-9842-E3E45D0EDB10}"/>
                          </a:ext>
                        </a:extLst>
                      </p:cNvPr>
                      <p:cNvPicPr/>
                      <p:nvPr/>
                    </p:nvPicPr>
                    <p:blipFill>
                      <a:blip r:embed="rId4"/>
                      <a:stretch>
                        <a:fillRect/>
                      </a:stretch>
                    </p:blipFill>
                    <p:spPr>
                      <a:xfrm>
                        <a:off x="4727848" y="2081549"/>
                        <a:ext cx="4376920" cy="216047"/>
                      </a:xfrm>
                      <a:prstGeom prst="rect">
                        <a:avLst/>
                      </a:prstGeom>
                    </p:spPr>
                  </p:pic>
                </p:oleObj>
              </mc:Fallback>
            </mc:AlternateContent>
          </a:graphicData>
        </a:graphic>
      </p:graphicFrame>
      <p:sp>
        <p:nvSpPr>
          <p:cNvPr id="6" name="文本框 16">
            <a:extLst>
              <a:ext uri="{FF2B5EF4-FFF2-40B4-BE49-F238E27FC236}">
                <a16:creationId xmlns:a16="http://schemas.microsoft.com/office/drawing/2014/main" id="{73CC9D5E-B3F8-49DC-A6E2-74680249B5C8}"/>
              </a:ext>
            </a:extLst>
          </p:cNvPr>
          <p:cNvSpPr txBox="1"/>
          <p:nvPr/>
        </p:nvSpPr>
        <p:spPr>
          <a:xfrm>
            <a:off x="2063552" y="1916832"/>
            <a:ext cx="2746370" cy="46166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32-bit BYTE address</a:t>
            </a:r>
          </a:p>
        </p:txBody>
      </p:sp>
      <p:sp>
        <p:nvSpPr>
          <p:cNvPr id="7" name="矩形 17">
            <a:extLst>
              <a:ext uri="{FF2B5EF4-FFF2-40B4-BE49-F238E27FC236}">
                <a16:creationId xmlns:a16="http://schemas.microsoft.com/office/drawing/2014/main" id="{75F0A34B-B37F-45DC-9C0F-3E8ED0C50E49}"/>
              </a:ext>
            </a:extLst>
          </p:cNvPr>
          <p:cNvSpPr/>
          <p:nvPr/>
        </p:nvSpPr>
        <p:spPr>
          <a:xfrm>
            <a:off x="8857529" y="2074021"/>
            <a:ext cx="249852" cy="218461"/>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8" name="文本框 19">
            <a:extLst>
              <a:ext uri="{FF2B5EF4-FFF2-40B4-BE49-F238E27FC236}">
                <a16:creationId xmlns:a16="http://schemas.microsoft.com/office/drawing/2014/main" id="{F3AD039B-0EF7-4A6A-9EE4-1655CA05454E}"/>
              </a:ext>
            </a:extLst>
          </p:cNvPr>
          <p:cNvSpPr txBox="1"/>
          <p:nvPr/>
        </p:nvSpPr>
        <p:spPr>
          <a:xfrm>
            <a:off x="8796428" y="2328003"/>
            <a:ext cx="648760" cy="464420"/>
          </a:xfrm>
          <a:prstGeom prst="rect">
            <a:avLst/>
          </a:prstGeom>
          <a:noFill/>
        </p:spPr>
        <p:txBody>
          <a:bodyPr wrap="none" rtlCol="0">
            <a:spAutoFit/>
          </a:bodyPr>
          <a:lstStyle/>
          <a:p>
            <a:r>
              <a:rPr lang="en-US" altLang="zh-CN" sz="1600" dirty="0">
                <a:solidFill>
                  <a:srgbClr val="00B0F0"/>
                </a:solidFill>
                <a:latin typeface="Calibri" panose="020F0502020204030204" pitchFamily="34" charset="0"/>
                <a:cs typeface="Calibri" panose="020F0502020204030204" pitchFamily="34" charset="0"/>
              </a:rPr>
              <a:t>Offset  </a:t>
            </a:r>
          </a:p>
          <a:p>
            <a:r>
              <a:rPr lang="en-US" altLang="zh-CN" sz="1600" dirty="0">
                <a:solidFill>
                  <a:srgbClr val="00B0F0"/>
                </a:solidFill>
                <a:latin typeface="Calibri" panose="020F0502020204030204" pitchFamily="34" charset="0"/>
                <a:cs typeface="Calibri" panose="020F0502020204030204" pitchFamily="34" charset="0"/>
              </a:rPr>
              <a:t>  bits</a:t>
            </a:r>
            <a:endParaRPr lang="zh-CN" altLang="en-US" sz="1600" dirty="0">
              <a:solidFill>
                <a:srgbClr val="00B0F0"/>
              </a:solidFill>
              <a:latin typeface="Calibri" panose="020F0502020204030204" pitchFamily="34" charset="0"/>
              <a:cs typeface="Calibri" panose="020F0502020204030204" pitchFamily="34" charset="0"/>
            </a:endParaRPr>
          </a:p>
        </p:txBody>
      </p:sp>
      <p:sp>
        <p:nvSpPr>
          <p:cNvPr id="9" name="矩形 26">
            <a:extLst>
              <a:ext uri="{FF2B5EF4-FFF2-40B4-BE49-F238E27FC236}">
                <a16:creationId xmlns:a16="http://schemas.microsoft.com/office/drawing/2014/main" id="{63A3E88F-BDFE-4E1C-A917-FD21446ED11B}"/>
              </a:ext>
            </a:extLst>
          </p:cNvPr>
          <p:cNvSpPr/>
          <p:nvPr/>
        </p:nvSpPr>
        <p:spPr>
          <a:xfrm>
            <a:off x="4727848" y="2068616"/>
            <a:ext cx="3672408" cy="218460"/>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10" name="文本框 27">
            <a:extLst>
              <a:ext uri="{FF2B5EF4-FFF2-40B4-BE49-F238E27FC236}">
                <a16:creationId xmlns:a16="http://schemas.microsoft.com/office/drawing/2014/main" id="{3F5C2F6E-3393-47BB-8D02-9A19F3D6AB07}"/>
              </a:ext>
            </a:extLst>
          </p:cNvPr>
          <p:cNvSpPr txBox="1"/>
          <p:nvPr/>
        </p:nvSpPr>
        <p:spPr>
          <a:xfrm>
            <a:off x="6278108" y="2398953"/>
            <a:ext cx="904534" cy="268875"/>
          </a:xfrm>
          <a:prstGeom prst="rect">
            <a:avLst/>
          </a:prstGeom>
          <a:noFill/>
        </p:spPr>
        <p:txBody>
          <a:bodyPr wrap="square" rtlCol="0">
            <a:spAutoFit/>
          </a:bodyPr>
          <a:lstStyle/>
          <a:p>
            <a:r>
              <a:rPr lang="en-US" altLang="zh-CN" sz="1600" dirty="0">
                <a:solidFill>
                  <a:srgbClr val="00B050"/>
                </a:solidFill>
                <a:latin typeface="Calibri" panose="020F0502020204030204" pitchFamily="34" charset="0"/>
                <a:cs typeface="Calibri" panose="020F0502020204030204" pitchFamily="34" charset="0"/>
              </a:rPr>
              <a:t>Tag bits</a:t>
            </a:r>
            <a:endParaRPr lang="zh-CN" altLang="en-US" sz="1600" dirty="0">
              <a:solidFill>
                <a:srgbClr val="00B050"/>
              </a:solidFill>
              <a:latin typeface="Calibri" panose="020F0502020204030204" pitchFamily="34" charset="0"/>
              <a:cs typeface="Calibri" panose="020F0502020204030204" pitchFamily="34" charset="0"/>
            </a:endParaRPr>
          </a:p>
        </p:txBody>
      </p:sp>
      <p:sp>
        <p:nvSpPr>
          <p:cNvPr id="11" name="矩形 26">
            <a:extLst>
              <a:ext uri="{FF2B5EF4-FFF2-40B4-BE49-F238E27FC236}">
                <a16:creationId xmlns:a16="http://schemas.microsoft.com/office/drawing/2014/main" id="{6D4564B1-671F-469D-BB47-1A5AEEC6133C}"/>
              </a:ext>
            </a:extLst>
          </p:cNvPr>
          <p:cNvSpPr/>
          <p:nvPr/>
        </p:nvSpPr>
        <p:spPr>
          <a:xfrm>
            <a:off x="8400256" y="2081549"/>
            <a:ext cx="454660" cy="20552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12" name="文本框 19">
            <a:extLst>
              <a:ext uri="{FF2B5EF4-FFF2-40B4-BE49-F238E27FC236}">
                <a16:creationId xmlns:a16="http://schemas.microsoft.com/office/drawing/2014/main" id="{EFCF3D68-7FA7-4335-B80D-84D8AA800A52}"/>
              </a:ext>
            </a:extLst>
          </p:cNvPr>
          <p:cNvSpPr txBox="1"/>
          <p:nvPr/>
        </p:nvSpPr>
        <p:spPr>
          <a:xfrm>
            <a:off x="8256240" y="2324155"/>
            <a:ext cx="633635" cy="584775"/>
          </a:xfrm>
          <a:prstGeom prst="rect">
            <a:avLst/>
          </a:prstGeom>
          <a:noFill/>
        </p:spPr>
        <p:txBody>
          <a:bodyPr wrap="none" rtlCol="0">
            <a:spAutoFit/>
          </a:bodyPr>
          <a:lstStyle/>
          <a:p>
            <a:pPr algn="ctr"/>
            <a:r>
              <a:rPr lang="en-US" altLang="zh-CN" sz="1600" dirty="0">
                <a:solidFill>
                  <a:srgbClr val="FF0000"/>
                </a:solidFill>
                <a:latin typeface="Calibri" panose="020F0502020204030204" pitchFamily="34" charset="0"/>
                <a:cs typeface="Calibri" panose="020F0502020204030204" pitchFamily="34" charset="0"/>
              </a:rPr>
              <a:t>Set </a:t>
            </a:r>
          </a:p>
          <a:p>
            <a:pPr algn="ctr"/>
            <a:r>
              <a:rPr lang="en-US" altLang="zh-CN" sz="1600" dirty="0">
                <a:solidFill>
                  <a:srgbClr val="FF0000"/>
                </a:solidFill>
                <a:latin typeface="Calibri" panose="020F0502020204030204" pitchFamily="34" charset="0"/>
                <a:cs typeface="Calibri" panose="020F0502020204030204" pitchFamily="34" charset="0"/>
              </a:rPr>
              <a:t>index</a:t>
            </a:r>
            <a:endParaRPr lang="zh-CN" altLang="en-US" sz="1600" dirty="0">
              <a:solidFill>
                <a:srgbClr val="FF0000"/>
              </a:solidFill>
              <a:latin typeface="Calibri" panose="020F0502020204030204" pitchFamily="34" charset="0"/>
              <a:cs typeface="Calibri" panose="020F0502020204030204" pitchFamily="34" charset="0"/>
            </a:endParaRPr>
          </a:p>
        </p:txBody>
      </p:sp>
      <p:graphicFrame>
        <p:nvGraphicFramePr>
          <p:cNvPr id="13" name="对象 25">
            <a:extLst>
              <a:ext uri="{FF2B5EF4-FFF2-40B4-BE49-F238E27FC236}">
                <a16:creationId xmlns:a16="http://schemas.microsoft.com/office/drawing/2014/main" id="{A329C4CB-CAF8-4E90-A8CA-E5B37C8EC375}"/>
              </a:ext>
            </a:extLst>
          </p:cNvPr>
          <p:cNvGraphicFramePr>
            <a:graphicFrameLocks noChangeAspect="1"/>
          </p:cNvGraphicFramePr>
          <p:nvPr>
            <p:extLst>
              <p:ext uri="{D42A27DB-BD31-4B8C-83A1-F6EECF244321}">
                <p14:modId xmlns:p14="http://schemas.microsoft.com/office/powerpoint/2010/main" val="2919433316"/>
              </p:ext>
            </p:extLst>
          </p:nvPr>
        </p:nvGraphicFramePr>
        <p:xfrm>
          <a:off x="2927648" y="4077072"/>
          <a:ext cx="2452687" cy="1681163"/>
        </p:xfrm>
        <a:graphic>
          <a:graphicData uri="http://schemas.openxmlformats.org/presentationml/2006/ole">
            <mc:AlternateContent xmlns:mc="http://schemas.openxmlformats.org/markup-compatibility/2006">
              <mc:Choice xmlns:v="urn:schemas-microsoft-com:vml" Requires="v">
                <p:oleObj spid="_x0000_s7171" name="Worksheet" r:id="rId5" imgW="2452914" imgH="1681389" progId="Excel.Sheet.12">
                  <p:embed/>
                </p:oleObj>
              </mc:Choice>
              <mc:Fallback>
                <p:oleObj name="Worksheet" r:id="rId5" imgW="2452914" imgH="1681389" progId="Excel.Sheet.12">
                  <p:embed/>
                  <p:pic>
                    <p:nvPicPr>
                      <p:cNvPr id="13" name="对象 25">
                        <a:extLst>
                          <a:ext uri="{FF2B5EF4-FFF2-40B4-BE49-F238E27FC236}">
                            <a16:creationId xmlns:a16="http://schemas.microsoft.com/office/drawing/2014/main" id="{A329C4CB-CAF8-4E90-A8CA-E5B37C8EC375}"/>
                          </a:ext>
                        </a:extLst>
                      </p:cNvPr>
                      <p:cNvPicPr/>
                      <p:nvPr/>
                    </p:nvPicPr>
                    <p:blipFill>
                      <a:blip r:embed="rId6"/>
                      <a:stretch>
                        <a:fillRect/>
                      </a:stretch>
                    </p:blipFill>
                    <p:spPr>
                      <a:xfrm>
                        <a:off x="2927648" y="4077072"/>
                        <a:ext cx="2452687" cy="1681163"/>
                      </a:xfrm>
                      <a:prstGeom prst="rect">
                        <a:avLst/>
                      </a:prstGeom>
                    </p:spPr>
                  </p:pic>
                </p:oleObj>
              </mc:Fallback>
            </mc:AlternateContent>
          </a:graphicData>
        </a:graphic>
      </p:graphicFrame>
      <p:sp>
        <p:nvSpPr>
          <p:cNvPr id="14" name="矩形 26">
            <a:extLst>
              <a:ext uri="{FF2B5EF4-FFF2-40B4-BE49-F238E27FC236}">
                <a16:creationId xmlns:a16="http://schemas.microsoft.com/office/drawing/2014/main" id="{19C14F89-44E1-4D87-9C7C-99B74B020FEC}"/>
              </a:ext>
            </a:extLst>
          </p:cNvPr>
          <p:cNvSpPr/>
          <p:nvPr/>
        </p:nvSpPr>
        <p:spPr>
          <a:xfrm>
            <a:off x="3398845" y="5144779"/>
            <a:ext cx="1329003" cy="3805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15" name="矩形 26">
            <a:extLst>
              <a:ext uri="{FF2B5EF4-FFF2-40B4-BE49-F238E27FC236}">
                <a16:creationId xmlns:a16="http://schemas.microsoft.com/office/drawing/2014/main" id="{AEE03E09-1791-4994-A750-0FA681E9B56B}"/>
              </a:ext>
            </a:extLst>
          </p:cNvPr>
          <p:cNvSpPr/>
          <p:nvPr/>
        </p:nvSpPr>
        <p:spPr>
          <a:xfrm>
            <a:off x="3398845" y="4773937"/>
            <a:ext cx="1329003" cy="3805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16" name="矩形 26">
            <a:extLst>
              <a:ext uri="{FF2B5EF4-FFF2-40B4-BE49-F238E27FC236}">
                <a16:creationId xmlns:a16="http://schemas.microsoft.com/office/drawing/2014/main" id="{5D74DB4C-8013-4B09-83FD-0140D127F8A1}"/>
              </a:ext>
            </a:extLst>
          </p:cNvPr>
          <p:cNvSpPr/>
          <p:nvPr/>
        </p:nvSpPr>
        <p:spPr>
          <a:xfrm>
            <a:off x="3398845" y="4420662"/>
            <a:ext cx="1329003" cy="3805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17" name="矩形 26">
            <a:extLst>
              <a:ext uri="{FF2B5EF4-FFF2-40B4-BE49-F238E27FC236}">
                <a16:creationId xmlns:a16="http://schemas.microsoft.com/office/drawing/2014/main" id="{362B2859-0289-4417-9FC7-43A86DF105A6}"/>
              </a:ext>
            </a:extLst>
          </p:cNvPr>
          <p:cNvSpPr/>
          <p:nvPr/>
        </p:nvSpPr>
        <p:spPr>
          <a:xfrm>
            <a:off x="3398845" y="4066552"/>
            <a:ext cx="1329003" cy="3805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CC3290E2-C07B-42E7-B6C2-99449F3D4985}"/>
              </a:ext>
            </a:extLst>
          </p:cNvPr>
          <p:cNvSpPr/>
          <p:nvPr/>
        </p:nvSpPr>
        <p:spPr>
          <a:xfrm>
            <a:off x="6966618" y="4177097"/>
            <a:ext cx="1728871" cy="646331"/>
          </a:xfrm>
          <a:prstGeom prst="rect">
            <a:avLst/>
          </a:prstGeom>
        </p:spPr>
        <p:txBody>
          <a:bodyPr wrap="none">
            <a:spAutoFit/>
          </a:bodyPr>
          <a:lstStyle/>
          <a:p>
            <a:r>
              <a:rPr lang="fr-FR" dirty="0"/>
              <a:t>Set </a:t>
            </a:r>
            <a:r>
              <a:rPr lang="fr-FR" dirty="0" err="1"/>
              <a:t>number</a:t>
            </a:r>
            <a:r>
              <a:rPr lang="fr-FR" dirty="0"/>
              <a:t> = 4</a:t>
            </a:r>
          </a:p>
          <a:p>
            <a:r>
              <a:rPr lang="fr-FR" dirty="0" err="1"/>
              <a:t>Way</a:t>
            </a:r>
            <a:r>
              <a:rPr lang="fr-FR" dirty="0"/>
              <a:t> </a:t>
            </a:r>
            <a:r>
              <a:rPr lang="fr-FR" dirty="0" err="1"/>
              <a:t>number</a:t>
            </a:r>
            <a:r>
              <a:rPr lang="fr-FR" dirty="0"/>
              <a:t> = 2</a:t>
            </a:r>
          </a:p>
        </p:txBody>
      </p:sp>
    </p:spTree>
    <p:extLst>
      <p:ext uri="{BB962C8B-B14F-4D97-AF65-F5344CB8AC3E}">
        <p14:creationId xmlns:p14="http://schemas.microsoft.com/office/powerpoint/2010/main" val="2465111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AC7FA-9F99-41E4-870F-8033D43834DA}"/>
              </a:ext>
            </a:extLst>
          </p:cNvPr>
          <p:cNvSpPr>
            <a:spLocks noGrp="1"/>
          </p:cNvSpPr>
          <p:nvPr>
            <p:ph type="title"/>
          </p:nvPr>
        </p:nvSpPr>
        <p:spPr/>
        <p:txBody>
          <a:bodyPr/>
          <a:lstStyle/>
          <a:p>
            <a:r>
              <a:rPr lang="en-US" altLang="zh-CN" dirty="0">
                <a:latin typeface="Calibri" panose="020F0502020204030204" pitchFamily="34" charset="0"/>
                <a:ea typeface="等线" panose="02010600030101010101" pitchFamily="2" charset="-122"/>
                <a:cs typeface="Calibri" panose="020F0502020204030204" pitchFamily="34" charset="0"/>
              </a:rPr>
              <a:t>Set-Associative Cache</a:t>
            </a:r>
            <a:endParaRPr lang="fr-FR" dirty="0"/>
          </a:p>
        </p:txBody>
      </p:sp>
      <p:sp>
        <p:nvSpPr>
          <p:cNvPr id="3" name="Content Placeholder 2">
            <a:extLst>
              <a:ext uri="{FF2B5EF4-FFF2-40B4-BE49-F238E27FC236}">
                <a16:creationId xmlns:a16="http://schemas.microsoft.com/office/drawing/2014/main" id="{5C322C02-1308-487B-8B26-EE819264863B}"/>
              </a:ext>
            </a:extLst>
          </p:cNvPr>
          <p:cNvSpPr>
            <a:spLocks noGrp="1"/>
          </p:cNvSpPr>
          <p:nvPr>
            <p:ph idx="1"/>
          </p:nvPr>
        </p:nvSpPr>
        <p:spPr/>
        <p:txBody>
          <a:bodyPr/>
          <a:lstStyle/>
          <a:p>
            <a:endParaRPr lang="fr-FR"/>
          </a:p>
        </p:txBody>
      </p:sp>
      <p:sp>
        <p:nvSpPr>
          <p:cNvPr id="4" name="Slide Number Placeholder 3">
            <a:extLst>
              <a:ext uri="{FF2B5EF4-FFF2-40B4-BE49-F238E27FC236}">
                <a16:creationId xmlns:a16="http://schemas.microsoft.com/office/drawing/2014/main" id="{14D63537-AEF4-4610-A387-448700865531}"/>
              </a:ext>
            </a:extLst>
          </p:cNvPr>
          <p:cNvSpPr>
            <a:spLocks noGrp="1"/>
          </p:cNvSpPr>
          <p:nvPr>
            <p:ph type="sldNum" sz="quarter" idx="12"/>
          </p:nvPr>
        </p:nvSpPr>
        <p:spPr/>
        <p:txBody>
          <a:bodyPr/>
          <a:lstStyle/>
          <a:p>
            <a:fld id="{C22DC6D3-9347-42BE-948A-F7EB414DF657}" type="slidenum">
              <a:rPr lang="en-US" altLang="en-US" smtClean="0"/>
              <a:t>24</a:t>
            </a:fld>
            <a:endParaRPr lang="en-US" altLang="en-US" dirty="0"/>
          </a:p>
        </p:txBody>
      </p:sp>
      <p:pic>
        <p:nvPicPr>
          <p:cNvPr id="5" name="Picture 2">
            <a:extLst>
              <a:ext uri="{FF2B5EF4-FFF2-40B4-BE49-F238E27FC236}">
                <a16:creationId xmlns:a16="http://schemas.microsoft.com/office/drawing/2014/main" id="{09161370-F75C-46D6-866C-DFF007809839}"/>
              </a:ext>
            </a:extLst>
          </p:cNvPr>
          <p:cNvPicPr>
            <a:picLocks noChangeAspect="1" noChangeArrowheads="1"/>
          </p:cNvPicPr>
          <p:nvPr/>
        </p:nvPicPr>
        <p:blipFill>
          <a:blip r:embed="rId2"/>
          <a:srcRect/>
          <a:stretch>
            <a:fillRect/>
          </a:stretch>
        </p:blipFill>
        <p:spPr bwMode="auto">
          <a:xfrm>
            <a:off x="2351584" y="1196752"/>
            <a:ext cx="6960870" cy="5232737"/>
          </a:xfrm>
          <a:prstGeom prst="rect">
            <a:avLst/>
          </a:prstGeom>
          <a:noFill/>
          <a:ln w="9525">
            <a:noFill/>
            <a:miter lim="800000"/>
            <a:headEnd/>
            <a:tailEnd/>
          </a:ln>
        </p:spPr>
      </p:pic>
      <p:sp>
        <p:nvSpPr>
          <p:cNvPr id="6" name="Rectangle 5">
            <a:extLst>
              <a:ext uri="{FF2B5EF4-FFF2-40B4-BE49-F238E27FC236}">
                <a16:creationId xmlns:a16="http://schemas.microsoft.com/office/drawing/2014/main" id="{4FEF82AD-BBAF-459E-8E84-426380BC18B8}"/>
              </a:ext>
            </a:extLst>
          </p:cNvPr>
          <p:cNvSpPr/>
          <p:nvPr/>
        </p:nvSpPr>
        <p:spPr>
          <a:xfrm>
            <a:off x="10018932" y="1556792"/>
            <a:ext cx="1969193" cy="646331"/>
          </a:xfrm>
          <a:prstGeom prst="rect">
            <a:avLst/>
          </a:prstGeom>
        </p:spPr>
        <p:txBody>
          <a:bodyPr wrap="none">
            <a:spAutoFit/>
          </a:bodyPr>
          <a:lstStyle/>
          <a:p>
            <a:r>
              <a:rPr lang="fr-FR" dirty="0"/>
              <a:t>Set </a:t>
            </a:r>
            <a:r>
              <a:rPr lang="fr-FR" dirty="0" err="1"/>
              <a:t>number</a:t>
            </a:r>
            <a:r>
              <a:rPr lang="fr-FR" dirty="0"/>
              <a:t> = 1024</a:t>
            </a:r>
          </a:p>
          <a:p>
            <a:r>
              <a:rPr lang="fr-FR" dirty="0" err="1"/>
              <a:t>Way</a:t>
            </a:r>
            <a:r>
              <a:rPr lang="fr-FR" dirty="0"/>
              <a:t> </a:t>
            </a:r>
            <a:r>
              <a:rPr lang="fr-FR" dirty="0" err="1"/>
              <a:t>number</a:t>
            </a:r>
            <a:r>
              <a:rPr lang="fr-FR" dirty="0"/>
              <a:t> = 4</a:t>
            </a:r>
          </a:p>
        </p:txBody>
      </p:sp>
      <p:sp>
        <p:nvSpPr>
          <p:cNvPr id="7" name="Rectangle 6">
            <a:extLst>
              <a:ext uri="{FF2B5EF4-FFF2-40B4-BE49-F238E27FC236}">
                <a16:creationId xmlns:a16="http://schemas.microsoft.com/office/drawing/2014/main" id="{FFBE9E6C-0ED6-42E8-A2AE-5C8C457765C8}"/>
              </a:ext>
            </a:extLst>
          </p:cNvPr>
          <p:cNvSpPr/>
          <p:nvPr/>
        </p:nvSpPr>
        <p:spPr>
          <a:xfrm>
            <a:off x="3359696" y="2996952"/>
            <a:ext cx="547260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C5BBDC08-EA01-4825-9F5B-76F64D51F4EA}"/>
              </a:ext>
            </a:extLst>
          </p:cNvPr>
          <p:cNvSpPr/>
          <p:nvPr/>
        </p:nvSpPr>
        <p:spPr>
          <a:xfrm>
            <a:off x="8886233" y="2946925"/>
            <a:ext cx="629083" cy="369332"/>
          </a:xfrm>
          <a:prstGeom prst="rect">
            <a:avLst/>
          </a:prstGeom>
        </p:spPr>
        <p:txBody>
          <a:bodyPr wrap="none">
            <a:spAutoFit/>
          </a:bodyPr>
          <a:lstStyle/>
          <a:p>
            <a:r>
              <a:rPr lang="fr-FR" dirty="0">
                <a:solidFill>
                  <a:srgbClr val="FF0000"/>
                </a:solidFill>
              </a:rPr>
              <a:t>a set</a:t>
            </a:r>
          </a:p>
        </p:txBody>
      </p:sp>
    </p:spTree>
    <p:extLst>
      <p:ext uri="{BB962C8B-B14F-4D97-AF65-F5344CB8AC3E}">
        <p14:creationId xmlns:p14="http://schemas.microsoft.com/office/powerpoint/2010/main" val="2631029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610235" y="1341120"/>
            <a:ext cx="10991215" cy="5324535"/>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latin typeface="+mn-lt"/>
                <a:cs typeface="+mn-lt"/>
              </a:rPr>
              <a:t>When a perfect cache is considered:</a:t>
            </a:r>
          </a:p>
          <a:p>
            <a:pPr marL="342900" indent="-342900">
              <a:buFont typeface="Wingdings" panose="05000000000000000000" charset="0"/>
              <a:buChar char="Ø"/>
            </a:pPr>
            <a:endParaRPr lang="en-US" altLang="zh-CN" sz="2000" dirty="0">
              <a:latin typeface="+mn-lt"/>
              <a:cs typeface="+mn-lt"/>
            </a:endParaRPr>
          </a:p>
          <a:p>
            <a:pPr>
              <a:buFont typeface="Wingdings" panose="05000000000000000000" charset="0"/>
            </a:pPr>
            <a:r>
              <a:rPr lang="en-US" altLang="zh-CN" sz="2000" dirty="0">
                <a:latin typeface="+mn-lt"/>
                <a:cs typeface="+mn-lt"/>
              </a:rPr>
              <a:t>	CPU time = CPU clock cycles × Clock cycle time</a:t>
            </a:r>
          </a:p>
          <a:p>
            <a:pPr>
              <a:buFont typeface="Wingdings" panose="05000000000000000000" charset="0"/>
            </a:pPr>
            <a:endParaRPr lang="en-US" altLang="zh-CN" sz="2000" dirty="0">
              <a:latin typeface="+mn-lt"/>
              <a:cs typeface="+mn-lt"/>
            </a:endParaRPr>
          </a:p>
          <a:p>
            <a:pPr marL="342900" indent="-342900">
              <a:buFont typeface="Arial" panose="020B0604020202020204" pitchFamily="34" charset="0"/>
              <a:buChar char="•"/>
            </a:pPr>
            <a:r>
              <a:rPr lang="en-US" altLang="zh-CN" sz="2000" dirty="0">
                <a:latin typeface="+mn-lt"/>
                <a:cs typeface="+mn-lt"/>
              </a:rPr>
              <a:t>If processor is stalled for a memory access</a:t>
            </a:r>
          </a:p>
          <a:p>
            <a:pPr marL="342900" indent="-342900">
              <a:buFont typeface="Wingdings" panose="05000000000000000000" charset="0"/>
            </a:pPr>
            <a:endParaRPr lang="en-US" altLang="zh-CN" sz="2000" dirty="0">
              <a:latin typeface="+mn-lt"/>
              <a:cs typeface="+mn-lt"/>
            </a:endParaRPr>
          </a:p>
          <a:p>
            <a:pPr>
              <a:buFont typeface="Wingdings" panose="05000000000000000000" charset="0"/>
            </a:pPr>
            <a:r>
              <a:rPr lang="en-US" altLang="zh-CN" sz="2000" dirty="0">
                <a:latin typeface="+mn-lt"/>
                <a:cs typeface="+mn-lt"/>
              </a:rPr>
              <a:t>CPU time = (CPU</a:t>
            </a:r>
            <a:r>
              <a:rPr lang="en-US" altLang="zh-CN" sz="2000" dirty="0">
                <a:latin typeface="+mn-lt"/>
                <a:cs typeface="+mn-lt"/>
                <a:sym typeface="+mn-ea"/>
              </a:rPr>
              <a:t> clock cycles + Memory stall cycles) × Clock cycle time</a:t>
            </a:r>
          </a:p>
          <a:p>
            <a:pPr>
              <a:buFont typeface="Wingdings" panose="05000000000000000000" charset="0"/>
            </a:pPr>
            <a:endParaRPr lang="en-US" altLang="zh-CN" sz="2000" dirty="0">
              <a:latin typeface="+mn-lt"/>
              <a:cs typeface="+mn-lt"/>
              <a:sym typeface="+mn-ea"/>
            </a:endParaRPr>
          </a:p>
          <a:p>
            <a:pPr>
              <a:buFont typeface="Wingdings" panose="05000000000000000000" charset="0"/>
            </a:pPr>
            <a:r>
              <a:rPr lang="en-US" altLang="zh-CN" sz="2000" dirty="0">
                <a:latin typeface="+mn-lt"/>
                <a:cs typeface="+mn-lt"/>
                <a:sym typeface="+mn-ea"/>
              </a:rPr>
              <a:t>Memory stall cycles (</a:t>
            </a:r>
            <a:r>
              <a:rPr lang="en-US" altLang="zh-CN" sz="2000" dirty="0" err="1">
                <a:latin typeface="+mn-lt"/>
                <a:cs typeface="+mn-lt"/>
                <a:sym typeface="+mn-ea"/>
              </a:rPr>
              <a:t>MemStall</a:t>
            </a:r>
            <a:r>
              <a:rPr lang="en-US" altLang="zh-CN" sz="2000" dirty="0">
                <a:latin typeface="+mn-lt"/>
                <a:cs typeface="+mn-lt"/>
                <a:sym typeface="+mn-ea"/>
              </a:rPr>
              <a:t>) = Number of  misses × Miss Penalty</a:t>
            </a:r>
          </a:p>
          <a:p>
            <a:pPr>
              <a:buFont typeface="Wingdings" panose="05000000000000000000" charset="0"/>
            </a:pPr>
            <a:endParaRPr lang="en-US" altLang="zh-CN" sz="2000" dirty="0">
              <a:latin typeface="Times New Roman" panose="02020603050405020304" charset="0"/>
              <a:cs typeface="Times New Roman" panose="02020603050405020304" charset="0"/>
              <a:sym typeface="+mn-ea"/>
            </a:endParaRPr>
          </a:p>
          <a:p>
            <a:pPr>
              <a:buFont typeface="Wingdings" panose="05000000000000000000" charset="0"/>
            </a:pPr>
            <a:r>
              <a:rPr lang="en-US" altLang="zh-CN" sz="2000" dirty="0">
                <a:latin typeface="Times New Roman" panose="02020603050405020304" charset="0"/>
                <a:cs typeface="Times New Roman" panose="02020603050405020304" charset="0"/>
                <a:sym typeface="+mn-ea"/>
              </a:rPr>
              <a:t>  </a:t>
            </a:r>
          </a:p>
          <a:p>
            <a:pPr>
              <a:buFont typeface="Wingdings" panose="05000000000000000000" charset="0"/>
            </a:pPr>
            <a:endParaRPr lang="en-US" altLang="zh-CN" sz="2000" dirty="0">
              <a:latin typeface="Times New Roman" panose="02020603050405020304" charset="0"/>
              <a:cs typeface="Times New Roman" panose="02020603050405020304" charset="0"/>
            </a:endParaRPr>
          </a:p>
          <a:p>
            <a:pPr>
              <a:buFont typeface="Wingdings" panose="05000000000000000000" charset="0"/>
            </a:pPr>
            <a:endParaRPr lang="en-US" altLang="zh-CN" sz="2000" dirty="0">
              <a:latin typeface="Times New Roman" panose="02020603050405020304" charset="0"/>
              <a:cs typeface="Times New Roman" panose="02020603050405020304" charset="0"/>
            </a:endParaRPr>
          </a:p>
          <a:p>
            <a:pPr>
              <a:buFont typeface="Wingdings" panose="05000000000000000000" charset="0"/>
            </a:pPr>
            <a:r>
              <a:rPr lang="en-US" altLang="zh-CN" sz="2000" dirty="0">
                <a:latin typeface="Times New Roman" panose="02020603050405020304" charset="0"/>
                <a:cs typeface="Times New Roman" panose="02020603050405020304" charset="0"/>
              </a:rPr>
              <a:t>	         </a:t>
            </a:r>
          </a:p>
          <a:p>
            <a:pPr algn="l">
              <a:buClrTx/>
              <a:buSzTx/>
              <a:buFont typeface="Wingdings" panose="05000000000000000000" charset="0"/>
            </a:pPr>
            <a:endParaRPr lang="en-US" altLang="zh-CN" sz="2000" dirty="0">
              <a:latin typeface="Times New Roman" panose="02020603050405020304" charset="0"/>
              <a:cs typeface="Times New Roman" panose="02020603050405020304" charset="0"/>
            </a:endParaRPr>
          </a:p>
          <a:p>
            <a:pPr algn="l">
              <a:buClrTx/>
              <a:buSzTx/>
              <a:buFont typeface="Wingdings" panose="05000000000000000000" charset="0"/>
            </a:pPr>
            <a:endParaRPr lang="en-US" altLang="zh-CN" sz="2000" dirty="0">
              <a:latin typeface="Times New Roman" panose="02020603050405020304" charset="0"/>
              <a:cs typeface="Times New Roman" panose="02020603050405020304" charset="0"/>
            </a:endParaRPr>
          </a:p>
          <a:p>
            <a:pPr algn="l">
              <a:buClrTx/>
              <a:buSzTx/>
              <a:buFont typeface="Wingdings" panose="05000000000000000000" charset="0"/>
            </a:pPr>
            <a:r>
              <a:rPr lang="en-US" altLang="zh-CN" sz="2000" dirty="0">
                <a:latin typeface="Times New Roman" panose="02020603050405020304" charset="0"/>
                <a:cs typeface="Times New Roman" panose="02020603050405020304" charset="0"/>
              </a:rPr>
              <a:t>	         </a:t>
            </a:r>
          </a:p>
        </p:txBody>
      </p:sp>
      <p:sp>
        <p:nvSpPr>
          <p:cNvPr id="4" name="灯片编号占位符 3"/>
          <p:cNvSpPr>
            <a:spLocks noGrp="1"/>
          </p:cNvSpPr>
          <p:nvPr>
            <p:ph type="sldNum" sz="quarter" idx="12"/>
          </p:nvPr>
        </p:nvSpPr>
        <p:spPr/>
        <p:txBody>
          <a:bodyPr/>
          <a:lstStyle/>
          <a:p>
            <a:fld id="{C22DC6D3-9347-42BE-948A-F7EB414DF657}" type="slidenum">
              <a:rPr lang="en-US" altLang="en-US"/>
              <a:t>25</a:t>
            </a:fld>
            <a:endParaRPr lang="en-US" altLang="en-US" dirty="0"/>
          </a:p>
        </p:txBody>
      </p:sp>
      <p:sp>
        <p:nvSpPr>
          <p:cNvPr id="3" name="Title 1"/>
          <p:cNvSpPr>
            <a:spLocks noGrp="1"/>
          </p:cNvSpPr>
          <p:nvPr>
            <p:ph type="title"/>
          </p:nvPr>
        </p:nvSpPr>
        <p:spPr/>
        <p:txBody>
          <a:bodyPr/>
          <a:lstStyle/>
          <a:p>
            <a:r>
              <a:rPr lang="en-US" altLang="zh-CN">
                <a:cs typeface="+mj-lt"/>
                <a:sym typeface="+mn-ea"/>
              </a:rPr>
              <a:t>Quantifying Cache Performance</a:t>
            </a:r>
            <a:endParaRPr lang="en-US">
              <a:cs typeface="+mj-lt"/>
            </a:endParaRPr>
          </a:p>
        </p:txBody>
      </p:sp>
    </p:spTree>
    <p:extLst>
      <p:ext uri="{BB962C8B-B14F-4D97-AF65-F5344CB8AC3E}">
        <p14:creationId xmlns:p14="http://schemas.microsoft.com/office/powerpoint/2010/main" val="400708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p:txBody>
          <a:bodyPr/>
          <a:lstStyle/>
          <a:p>
            <a:r>
              <a:rPr lang="en-US" altLang="zh-CN" sz="2000" dirty="0">
                <a:cs typeface="+mn-lt"/>
                <a:sym typeface="+mn-ea"/>
              </a:rPr>
              <a:t>Assume that the CPI </a:t>
            </a:r>
            <a:r>
              <a:rPr lang="en-HK" altLang="zh-CN" sz="2000" dirty="0">
                <a:cs typeface="+mn-lt"/>
                <a:sym typeface="+mn-ea"/>
              </a:rPr>
              <a:t>(cycle per instruction) </a:t>
            </a:r>
            <a:r>
              <a:rPr lang="en-US" altLang="zh-CN" sz="2000" dirty="0">
                <a:cs typeface="+mn-lt"/>
                <a:sym typeface="+mn-ea"/>
              </a:rPr>
              <a:t>of a computer </a:t>
            </a:r>
            <a:r>
              <a:rPr lang="en-US" altLang="zh-CN" sz="2000">
                <a:cs typeface="+mn-lt"/>
                <a:sym typeface="+mn-ea"/>
              </a:rPr>
              <a:t>is 1. </a:t>
            </a:r>
            <a:r>
              <a:rPr lang="en-US" altLang="zh-CN" sz="2000" dirty="0">
                <a:cs typeface="+mn-lt"/>
                <a:sym typeface="+mn-ea"/>
              </a:rPr>
              <a:t>If 30% of the instructions access data memory, miss penalty is 100 cycles and the overall miss rate of accesses to both data and instructions is 5%, how much faster the computer be if all instructions were cache hits?</a:t>
            </a:r>
          </a:p>
          <a:p>
            <a:r>
              <a:rPr lang="en-US" altLang="zh-CN" sz="2000" dirty="0">
                <a:cs typeface="+mn-lt"/>
                <a:sym typeface="+mn-ea"/>
              </a:rPr>
              <a:t>If all memory accesses are cache hits</a:t>
            </a:r>
            <a:endParaRPr lang="en-US" altLang="zh-CN" sz="2000" dirty="0">
              <a:latin typeface="+mn-lt"/>
              <a:cs typeface="+mn-lt"/>
            </a:endParaRPr>
          </a:p>
          <a:p>
            <a:pPr marL="0" indent="0">
              <a:buNone/>
            </a:pPr>
            <a:r>
              <a:rPr lang="en-US" altLang="zh-CN" sz="2000" dirty="0">
                <a:cs typeface="+mn-lt"/>
                <a:sym typeface="+mn-ea"/>
              </a:rPr>
              <a:t>	          CPU </a:t>
            </a:r>
            <a:r>
              <a:rPr lang="en-US" altLang="zh-CN" sz="2000" dirty="0" err="1">
                <a:cs typeface="+mn-lt"/>
                <a:sym typeface="+mn-ea"/>
              </a:rPr>
              <a:t>time</a:t>
            </a:r>
            <a:r>
              <a:rPr lang="en-US" altLang="zh-CN" sz="2000" baseline="-25000" dirty="0" err="1">
                <a:cs typeface="+mn-lt"/>
                <a:sym typeface="+mn-ea"/>
              </a:rPr>
              <a:t>ideal</a:t>
            </a:r>
            <a:r>
              <a:rPr lang="en-US" altLang="zh-CN" sz="2000" dirty="0">
                <a:cs typeface="+mn-lt"/>
                <a:sym typeface="+mn-ea"/>
              </a:rPr>
              <a:t>   =   CPU clock cycles × Clock cycle time</a:t>
            </a:r>
            <a:endParaRPr lang="en-US" altLang="zh-CN" sz="2000" dirty="0">
              <a:latin typeface="+mn-lt"/>
              <a:cs typeface="+mn-lt"/>
            </a:endParaRPr>
          </a:p>
          <a:p>
            <a:pPr marL="0" indent="0">
              <a:buNone/>
            </a:pPr>
            <a:r>
              <a:rPr lang="en-US" altLang="zh-CN" sz="2000" dirty="0">
                <a:cs typeface="+mn-lt"/>
                <a:sym typeface="+mn-ea"/>
              </a:rPr>
              <a:t>		    	    =   IC × CPI × Clock cycle time</a:t>
            </a:r>
            <a:endParaRPr lang="en-US" altLang="zh-CN" sz="2000" dirty="0">
              <a:latin typeface="+mn-lt"/>
              <a:cs typeface="+mn-lt"/>
              <a:sym typeface="+mn-ea"/>
            </a:endParaRPr>
          </a:p>
          <a:p>
            <a:pPr marL="0" indent="0">
              <a:buNone/>
            </a:pPr>
            <a:r>
              <a:rPr lang="en-US" altLang="zh-CN" sz="2000" dirty="0">
                <a:cs typeface="+mn-lt"/>
                <a:sym typeface="+mn-ea"/>
              </a:rPr>
              <a:t>		    	    =   IC × 1.0 × Clock cycle time</a:t>
            </a:r>
          </a:p>
          <a:p>
            <a:r>
              <a:rPr lang="en-US" altLang="zh-CN" sz="2000" dirty="0">
                <a:cs typeface="+mn-lt"/>
                <a:sym typeface="+mn-ea"/>
              </a:rPr>
              <a:t>With cache misses</a:t>
            </a:r>
            <a:endParaRPr lang="en-US" altLang="zh-CN" sz="2000" dirty="0">
              <a:cs typeface="+mn-lt"/>
            </a:endParaRPr>
          </a:p>
          <a:p>
            <a:pPr marL="0" indent="0">
              <a:buNone/>
            </a:pPr>
            <a:r>
              <a:rPr lang="en-US" altLang="zh-CN" sz="2000" dirty="0">
                <a:cs typeface="+mn-lt"/>
                <a:sym typeface="+mn-ea"/>
              </a:rPr>
              <a:t>	Memory stall cycles=   IC × </a:t>
            </a:r>
            <a:r>
              <a:rPr lang="en-US" altLang="zh-CN" sz="2000" b="1" dirty="0">
                <a:solidFill>
                  <a:srgbClr val="FF0000"/>
                </a:solidFill>
                <a:cs typeface="+mn-lt"/>
                <a:sym typeface="+mn-ea"/>
              </a:rPr>
              <a:t>(1.0 + 0.3) </a:t>
            </a:r>
            <a:r>
              <a:rPr lang="en-US" altLang="zh-CN" sz="2000" dirty="0">
                <a:cs typeface="+mn-lt"/>
                <a:sym typeface="+mn-ea"/>
              </a:rPr>
              <a:t>× miss rate × miss penalty</a:t>
            </a:r>
          </a:p>
          <a:p>
            <a:pPr marL="0" indent="0">
              <a:buNone/>
            </a:pPr>
            <a:r>
              <a:rPr lang="en-US" altLang="zh-CN" sz="2000" dirty="0">
                <a:cs typeface="+mn-lt"/>
                <a:sym typeface="+mn-ea"/>
              </a:rPr>
              <a:t>		          	    =   IC  × 1.3 × 0.05 × 100 × Clock cycle time</a:t>
            </a:r>
          </a:p>
          <a:p>
            <a:pPr marL="0" indent="0">
              <a:buNone/>
            </a:pPr>
            <a:r>
              <a:rPr lang="en-US" altLang="zh-CN" sz="2000" dirty="0">
                <a:cs typeface="+mn-lt"/>
                <a:sym typeface="+mn-ea"/>
              </a:rPr>
              <a:t>      	CPU </a:t>
            </a:r>
            <a:r>
              <a:rPr lang="en-US" altLang="zh-CN" sz="2000" dirty="0" err="1">
                <a:cs typeface="+mn-lt"/>
                <a:sym typeface="+mn-ea"/>
              </a:rPr>
              <a:t>time</a:t>
            </a:r>
            <a:r>
              <a:rPr lang="en-US" altLang="zh-CN" sz="2000" baseline="-25000" dirty="0" err="1">
                <a:cs typeface="+mn-lt"/>
                <a:sym typeface="+mn-ea"/>
              </a:rPr>
              <a:t>MemStall</a:t>
            </a:r>
            <a:r>
              <a:rPr lang="en-US" altLang="zh-CN" sz="2000" baseline="-25000" dirty="0">
                <a:cs typeface="+mn-lt"/>
                <a:sym typeface="+mn-ea"/>
              </a:rPr>
              <a:t>            </a:t>
            </a:r>
            <a:r>
              <a:rPr lang="en-US" altLang="zh-CN" sz="2000" dirty="0">
                <a:cs typeface="+mn-lt"/>
                <a:sym typeface="+mn-ea"/>
              </a:rPr>
              <a:t>=   (IC × 1.0 +  IC × 6.5)  ×  Clock cycle time</a:t>
            </a:r>
            <a:endParaRPr lang="en-US" altLang="zh-CN" sz="2000" dirty="0">
              <a:latin typeface="+mn-lt"/>
              <a:cs typeface="+mn-lt"/>
              <a:sym typeface="+mn-ea"/>
            </a:endParaRPr>
          </a:p>
          <a:p>
            <a:pPr marL="0" indent="0">
              <a:buNone/>
            </a:pPr>
            <a:r>
              <a:rPr lang="en-US" altLang="zh-CN" sz="2000" dirty="0">
                <a:cs typeface="+mn-lt"/>
                <a:sym typeface="+mn-ea"/>
              </a:rPr>
              <a:t>		          	    =   7.5  ×  IC  × Clock cycle time</a:t>
            </a:r>
            <a:endParaRPr lang="en-US" altLang="zh-CN" sz="2000" dirty="0">
              <a:latin typeface="+mn-lt"/>
              <a:cs typeface="+mn-lt"/>
              <a:sym typeface="+mn-ea"/>
            </a:endParaRPr>
          </a:p>
          <a:p>
            <a:pPr marL="0" indent="0">
              <a:buNone/>
            </a:pPr>
            <a:r>
              <a:rPr lang="en-US" altLang="zh-CN" sz="2000" dirty="0">
                <a:cs typeface="+mn-lt"/>
                <a:sym typeface="+mn-ea"/>
              </a:rPr>
              <a:t>	        	</a:t>
            </a:r>
          </a:p>
          <a:p>
            <a:pPr marL="0" indent="0">
              <a:buNone/>
            </a:pPr>
            <a:r>
              <a:rPr lang="en-US" altLang="zh-CN" sz="2000" dirty="0">
                <a:cs typeface="+mn-lt"/>
                <a:sym typeface="+mn-ea"/>
              </a:rPr>
              <a:t>		Speedup     =   7.5</a:t>
            </a:r>
            <a:endParaRPr lang="en-US" altLang="zh-CN" sz="2000" baseline="-25000" dirty="0">
              <a:latin typeface="+mn-lt"/>
              <a:cs typeface="+mn-lt"/>
              <a:sym typeface="+mn-ea"/>
            </a:endParaRPr>
          </a:p>
          <a:p>
            <a:pPr marL="0" indent="0">
              <a:buNone/>
            </a:pPr>
            <a:endParaRPr lang="en-US" altLang="zh-CN" sz="2000" dirty="0">
              <a:latin typeface="+mn-lt"/>
              <a:cs typeface="+mn-lt"/>
            </a:endParaRPr>
          </a:p>
          <a:p>
            <a:endParaRPr lang="en-US" sz="2000" dirty="0"/>
          </a:p>
        </p:txBody>
      </p:sp>
      <p:sp>
        <p:nvSpPr>
          <p:cNvPr id="4" name="灯片编号占位符 3"/>
          <p:cNvSpPr>
            <a:spLocks noGrp="1"/>
          </p:cNvSpPr>
          <p:nvPr>
            <p:ph type="sldNum" sz="quarter" idx="12"/>
          </p:nvPr>
        </p:nvSpPr>
        <p:spPr/>
        <p:txBody>
          <a:bodyPr/>
          <a:lstStyle/>
          <a:p>
            <a:fld id="{C22DC6D3-9347-42BE-948A-F7EB414DF657}" type="slidenum">
              <a:rPr lang="en-US" altLang="en-US"/>
              <a:t>26</a:t>
            </a:fld>
            <a:endParaRPr lang="en-US" altLang="en-US" dirty="0"/>
          </a:p>
        </p:txBody>
      </p:sp>
      <p:sp>
        <p:nvSpPr>
          <p:cNvPr id="3" name="Title 1"/>
          <p:cNvSpPr>
            <a:spLocks noGrp="1"/>
          </p:cNvSpPr>
          <p:nvPr>
            <p:ph type="title"/>
          </p:nvPr>
        </p:nvSpPr>
        <p:spPr/>
        <p:txBody>
          <a:bodyPr/>
          <a:lstStyle/>
          <a:p>
            <a:r>
              <a:rPr lang="en-US" altLang="zh-CN" dirty="0">
                <a:cs typeface="+mj-lt"/>
                <a:sym typeface="+mn-ea"/>
              </a:rPr>
              <a:t>Example #1</a:t>
            </a:r>
          </a:p>
        </p:txBody>
      </p:sp>
      <p:sp>
        <p:nvSpPr>
          <p:cNvPr id="6" name="Rectangle 5">
            <a:extLst>
              <a:ext uri="{FF2B5EF4-FFF2-40B4-BE49-F238E27FC236}">
                <a16:creationId xmlns:a16="http://schemas.microsoft.com/office/drawing/2014/main" id="{BE2D69E4-D6B4-4DBB-8800-08E8CA7EDCC5}"/>
              </a:ext>
            </a:extLst>
          </p:cNvPr>
          <p:cNvSpPr/>
          <p:nvPr/>
        </p:nvSpPr>
        <p:spPr>
          <a:xfrm>
            <a:off x="8976320" y="2782669"/>
            <a:ext cx="2808312" cy="646331"/>
          </a:xfrm>
          <a:prstGeom prst="rect">
            <a:avLst/>
          </a:prstGeom>
        </p:spPr>
        <p:txBody>
          <a:bodyPr wrap="square">
            <a:spAutoFit/>
          </a:bodyPr>
          <a:lstStyle/>
          <a:p>
            <a:r>
              <a:rPr lang="en-US" altLang="zh-CN" b="1" dirty="0">
                <a:cs typeface="+mn-lt"/>
                <a:sym typeface="+mn-ea"/>
              </a:rPr>
              <a:t>IC </a:t>
            </a:r>
            <a:r>
              <a:rPr lang="en-US" altLang="zh-CN" dirty="0">
                <a:cs typeface="+mn-lt"/>
                <a:sym typeface="+mn-ea"/>
              </a:rPr>
              <a:t>(instruction count): the total number of instructions</a:t>
            </a:r>
            <a:endParaRPr lang="fr-FR" dirty="0"/>
          </a:p>
        </p:txBody>
      </p:sp>
    </p:spTree>
    <p:extLst>
      <p:ext uri="{BB962C8B-B14F-4D97-AF65-F5344CB8AC3E}">
        <p14:creationId xmlns:p14="http://schemas.microsoft.com/office/powerpoint/2010/main" val="207098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2DC6D3-9347-42BE-948A-F7EB414DF657}" type="slidenum">
              <a:rPr lang="en-US" altLang="en-US" smtClean="0"/>
              <a:t>27</a:t>
            </a:fld>
            <a:endParaRPr lang="en-US" altLang="en-US" dirty="0"/>
          </a:p>
        </p:txBody>
      </p:sp>
      <p:sp>
        <p:nvSpPr>
          <p:cNvPr id="2" name="Title 1"/>
          <p:cNvSpPr>
            <a:spLocks noGrp="1"/>
          </p:cNvSpPr>
          <p:nvPr>
            <p:ph type="title"/>
          </p:nvPr>
        </p:nvSpPr>
        <p:spPr/>
        <p:txBody>
          <a:bodyPr/>
          <a:lstStyle/>
          <a:p>
            <a:r>
              <a:rPr lang="en-US" altLang="zh-CN" dirty="0">
                <a:cs typeface="+mj-lt"/>
                <a:sym typeface="+mn-ea"/>
              </a:rPr>
              <a:t>Memory Hierarchy</a:t>
            </a:r>
            <a:endParaRPr lang="en-US" dirty="0">
              <a:cs typeface="+mj-lt"/>
            </a:endParaRPr>
          </a:p>
        </p:txBody>
      </p:sp>
      <p:pic>
        <p:nvPicPr>
          <p:cNvPr id="3" name="图片 2" descr="图片1"/>
          <p:cNvPicPr>
            <a:picLocks noChangeAspect="1"/>
          </p:cNvPicPr>
          <p:nvPr/>
        </p:nvPicPr>
        <p:blipFill>
          <a:blip r:embed="rId3"/>
          <a:stretch>
            <a:fillRect/>
          </a:stretch>
        </p:blipFill>
        <p:spPr>
          <a:xfrm>
            <a:off x="1487488" y="1052736"/>
            <a:ext cx="8886190" cy="5235575"/>
          </a:xfrm>
          <a:prstGeom prst="rect">
            <a:avLst/>
          </a:prstGeom>
        </p:spPr>
      </p:pic>
    </p:spTree>
    <p:extLst>
      <p:ext uri="{BB962C8B-B14F-4D97-AF65-F5344CB8AC3E}">
        <p14:creationId xmlns:p14="http://schemas.microsoft.com/office/powerpoint/2010/main" val="2532547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823C3-ED8E-43E4-B698-D80AE6141A08}"/>
              </a:ext>
            </a:extLst>
          </p:cNvPr>
          <p:cNvSpPr>
            <a:spLocks noGrp="1"/>
          </p:cNvSpPr>
          <p:nvPr>
            <p:ph type="title"/>
          </p:nvPr>
        </p:nvSpPr>
        <p:spPr/>
        <p:txBody>
          <a:bodyPr/>
          <a:lstStyle/>
          <a:p>
            <a:r>
              <a:rPr lang="en-US" altLang="zh-CN" dirty="0"/>
              <a:t>RAM</a:t>
            </a:r>
            <a:endParaRPr lang="fr-FR" dirty="0"/>
          </a:p>
        </p:txBody>
      </p:sp>
      <p:sp>
        <p:nvSpPr>
          <p:cNvPr id="3" name="Content Placeholder 2">
            <a:extLst>
              <a:ext uri="{FF2B5EF4-FFF2-40B4-BE49-F238E27FC236}">
                <a16:creationId xmlns:a16="http://schemas.microsoft.com/office/drawing/2014/main" id="{B4CC902E-25B2-488D-AEA0-127469AFDDE1}"/>
              </a:ext>
            </a:extLst>
          </p:cNvPr>
          <p:cNvSpPr>
            <a:spLocks noGrp="1"/>
          </p:cNvSpPr>
          <p:nvPr>
            <p:ph idx="1"/>
          </p:nvPr>
        </p:nvSpPr>
        <p:spPr/>
        <p:txBody>
          <a:bodyPr/>
          <a:lstStyle/>
          <a:p>
            <a:r>
              <a:rPr lang="en-US" altLang="zh-CN" dirty="0"/>
              <a:t>RAM: Random-Access Memory</a:t>
            </a:r>
          </a:p>
          <a:p>
            <a:pPr lvl="1"/>
            <a:r>
              <a:rPr lang="en-US" dirty="0"/>
              <a:t>allows data items to be read or written in almost the same amount of time irrespective of the physical location of data inside the memory</a:t>
            </a:r>
            <a:endParaRPr lang="en-US" altLang="zh-CN" dirty="0"/>
          </a:p>
          <a:p>
            <a:pPr marL="457200" lvl="1" indent="0">
              <a:buNone/>
            </a:pPr>
            <a:r>
              <a:rPr lang="en-US" altLang="zh-CN" dirty="0"/>
              <a:t>	(there are other types of memory which are not the case)</a:t>
            </a:r>
          </a:p>
          <a:p>
            <a:r>
              <a:rPr lang="en-US" altLang="zh-CN" dirty="0"/>
              <a:t>Two major types:</a:t>
            </a:r>
          </a:p>
          <a:p>
            <a:pPr lvl="1"/>
            <a:r>
              <a:rPr lang="en-US" altLang="zh-CN" dirty="0"/>
              <a:t>SRAM (static random-access memory)</a:t>
            </a:r>
          </a:p>
          <a:p>
            <a:pPr lvl="1"/>
            <a:r>
              <a:rPr lang="en-US" altLang="zh-CN" dirty="0"/>
              <a:t>DRAM (dynamic random-access memory)</a:t>
            </a:r>
            <a:endParaRPr lang="en-HK" altLang="zh-CN" dirty="0">
              <a:cs typeface="Arial" pitchFamily="34" charset="0"/>
            </a:endParaRPr>
          </a:p>
          <a:p>
            <a:r>
              <a:rPr lang="en-HK" altLang="zh-CN" dirty="0">
                <a:cs typeface="Arial" pitchFamily="34" charset="0"/>
              </a:rPr>
              <a:t>SRAM and DRAM are both </a:t>
            </a:r>
            <a:r>
              <a:rPr lang="en-HK" altLang="zh-CN" dirty="0">
                <a:solidFill>
                  <a:srgbClr val="FF0000"/>
                </a:solidFill>
                <a:cs typeface="Arial" pitchFamily="34" charset="0"/>
              </a:rPr>
              <a:t>volatile</a:t>
            </a:r>
            <a:r>
              <a:rPr lang="en-HK" altLang="zh-CN" dirty="0">
                <a:cs typeface="Arial" pitchFamily="34" charset="0"/>
              </a:rPr>
              <a:t> </a:t>
            </a:r>
            <a:r>
              <a:rPr lang="en-HK" altLang="zh-CN" dirty="0">
                <a:solidFill>
                  <a:srgbClr val="FF0000"/>
                </a:solidFill>
                <a:cs typeface="Arial" pitchFamily="34" charset="0"/>
              </a:rPr>
              <a:t>memory</a:t>
            </a:r>
          </a:p>
          <a:p>
            <a:pPr lvl="1"/>
            <a:r>
              <a:rPr lang="en-HK" altLang="zh-CN" dirty="0">
                <a:cs typeface="Arial" pitchFamily="34" charset="0"/>
              </a:rPr>
              <a:t>The data is lost when powered off</a:t>
            </a:r>
            <a:endParaRPr lang="en-US" altLang="zh-CN" dirty="0"/>
          </a:p>
          <a:p>
            <a:endParaRPr lang="en-US" altLang="zh-CN" dirty="0"/>
          </a:p>
          <a:p>
            <a:pPr lvl="1"/>
            <a:endParaRPr lang="en-US" altLang="zh-CN" dirty="0"/>
          </a:p>
          <a:p>
            <a:endParaRPr lang="fr-FR" dirty="0"/>
          </a:p>
        </p:txBody>
      </p:sp>
      <p:sp>
        <p:nvSpPr>
          <p:cNvPr id="4" name="Slide Number Placeholder 3">
            <a:extLst>
              <a:ext uri="{FF2B5EF4-FFF2-40B4-BE49-F238E27FC236}">
                <a16:creationId xmlns:a16="http://schemas.microsoft.com/office/drawing/2014/main" id="{4C64CF4A-609D-486D-ADF9-4FB7871EA6C9}"/>
              </a:ext>
            </a:extLst>
          </p:cNvPr>
          <p:cNvSpPr>
            <a:spLocks noGrp="1"/>
          </p:cNvSpPr>
          <p:nvPr>
            <p:ph type="sldNum" sz="quarter" idx="12"/>
          </p:nvPr>
        </p:nvSpPr>
        <p:spPr/>
        <p:txBody>
          <a:bodyPr/>
          <a:lstStyle/>
          <a:p>
            <a:fld id="{C22DC6D3-9347-42BE-948A-F7EB414DF657}" type="slidenum">
              <a:rPr lang="en-US" altLang="en-US" smtClean="0"/>
              <a:t>28</a:t>
            </a:fld>
            <a:endParaRPr lang="en-US" altLang="en-US" dirty="0"/>
          </a:p>
        </p:txBody>
      </p:sp>
    </p:spTree>
    <p:extLst>
      <p:ext uri="{BB962C8B-B14F-4D97-AF65-F5344CB8AC3E}">
        <p14:creationId xmlns:p14="http://schemas.microsoft.com/office/powerpoint/2010/main" val="3512328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34FFE-F415-41C3-A7BC-586F6E219713}"/>
              </a:ext>
            </a:extLst>
          </p:cNvPr>
          <p:cNvSpPr>
            <a:spLocks noGrp="1"/>
          </p:cNvSpPr>
          <p:nvPr>
            <p:ph type="title"/>
          </p:nvPr>
        </p:nvSpPr>
        <p:spPr/>
        <p:txBody>
          <a:bodyPr/>
          <a:lstStyle/>
          <a:p>
            <a:r>
              <a:rPr lang="en-US" altLang="zh-CN" dirty="0"/>
              <a:t>SRAM vs DRAM</a:t>
            </a:r>
            <a:endParaRPr lang="fr-FR" dirty="0"/>
          </a:p>
        </p:txBody>
      </p:sp>
      <p:sp>
        <p:nvSpPr>
          <p:cNvPr id="3" name="Content Placeholder 2">
            <a:extLst>
              <a:ext uri="{FF2B5EF4-FFF2-40B4-BE49-F238E27FC236}">
                <a16:creationId xmlns:a16="http://schemas.microsoft.com/office/drawing/2014/main" id="{C36C38A0-AB7C-441D-B407-C223638887B7}"/>
              </a:ext>
            </a:extLst>
          </p:cNvPr>
          <p:cNvSpPr>
            <a:spLocks noGrp="1"/>
          </p:cNvSpPr>
          <p:nvPr>
            <p:ph idx="1"/>
          </p:nvPr>
        </p:nvSpPr>
        <p:spPr/>
        <p:txBody>
          <a:bodyPr/>
          <a:lstStyle/>
          <a:p>
            <a:r>
              <a:rPr lang="en-US" altLang="zh-CN" dirty="0"/>
              <a:t>SRAM (static random-access memory)</a:t>
            </a:r>
          </a:p>
          <a:p>
            <a:pPr lvl="1"/>
            <a:r>
              <a:rPr lang="en-US" altLang="zh-CN" dirty="0"/>
              <a:t>Use flip-flops to store bits </a:t>
            </a:r>
          </a:p>
          <a:p>
            <a:pPr lvl="1"/>
            <a:r>
              <a:rPr lang="en-US" altLang="zh-CN" dirty="0"/>
              <a:t>Usually used for Cache and registers</a:t>
            </a:r>
          </a:p>
          <a:p>
            <a:endParaRPr lang="en-US" altLang="zh-CN" dirty="0"/>
          </a:p>
          <a:p>
            <a:r>
              <a:rPr lang="en-US" altLang="zh-CN" dirty="0"/>
              <a:t>DRAM (dynamic random-access memory)</a:t>
            </a:r>
          </a:p>
          <a:p>
            <a:pPr lvl="1"/>
            <a:r>
              <a:rPr lang="en-US" altLang="zh-CN" dirty="0"/>
              <a:t>Use capacitors to store bits</a:t>
            </a:r>
          </a:p>
          <a:p>
            <a:pPr lvl="1"/>
            <a:r>
              <a:rPr lang="en-US" altLang="zh-CN" dirty="0"/>
              <a:t>Access speed is much slower than SRAM</a:t>
            </a:r>
          </a:p>
          <a:p>
            <a:endParaRPr lang="fr-FR" dirty="0"/>
          </a:p>
        </p:txBody>
      </p:sp>
      <p:sp>
        <p:nvSpPr>
          <p:cNvPr id="4" name="Slide Number Placeholder 3">
            <a:extLst>
              <a:ext uri="{FF2B5EF4-FFF2-40B4-BE49-F238E27FC236}">
                <a16:creationId xmlns:a16="http://schemas.microsoft.com/office/drawing/2014/main" id="{05FF0A27-30D2-43C9-9303-FE0E8A7A1A3E}"/>
              </a:ext>
            </a:extLst>
          </p:cNvPr>
          <p:cNvSpPr>
            <a:spLocks noGrp="1"/>
          </p:cNvSpPr>
          <p:nvPr>
            <p:ph type="sldNum" sz="quarter" idx="12"/>
          </p:nvPr>
        </p:nvSpPr>
        <p:spPr/>
        <p:txBody>
          <a:bodyPr/>
          <a:lstStyle/>
          <a:p>
            <a:fld id="{C22DC6D3-9347-42BE-948A-F7EB414DF657}" type="slidenum">
              <a:rPr lang="en-US" altLang="en-US" smtClean="0"/>
              <a:t>29</a:t>
            </a:fld>
            <a:endParaRPr lang="en-US" altLang="en-US" dirty="0"/>
          </a:p>
        </p:txBody>
      </p:sp>
    </p:spTree>
    <p:extLst>
      <p:ext uri="{BB962C8B-B14F-4D97-AF65-F5344CB8AC3E}">
        <p14:creationId xmlns:p14="http://schemas.microsoft.com/office/powerpoint/2010/main" val="3763626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C22DC6D3-9347-42BE-948A-F7EB414DF657}" type="slidenum">
              <a:rPr lang="en-US" altLang="en-US" smtClean="0"/>
              <a:t>3</a:t>
            </a:fld>
            <a:endParaRPr lang="en-US" altLang="en-US" dirty="0"/>
          </a:p>
        </p:txBody>
      </p:sp>
      <p:pic>
        <p:nvPicPr>
          <p:cNvPr id="2" name="图片 1" descr="图片2"/>
          <p:cNvPicPr>
            <a:picLocks noChangeAspect="1"/>
          </p:cNvPicPr>
          <p:nvPr/>
        </p:nvPicPr>
        <p:blipFill>
          <a:blip r:embed="rId3"/>
          <a:stretch>
            <a:fillRect/>
          </a:stretch>
        </p:blipFill>
        <p:spPr>
          <a:xfrm>
            <a:off x="47328" y="1628800"/>
            <a:ext cx="8557260" cy="4213860"/>
          </a:xfrm>
          <a:prstGeom prst="rect">
            <a:avLst/>
          </a:prstGeom>
        </p:spPr>
      </p:pic>
      <p:sp>
        <p:nvSpPr>
          <p:cNvPr id="3" name="Title 1"/>
          <p:cNvSpPr>
            <a:spLocks noGrp="1"/>
          </p:cNvSpPr>
          <p:nvPr>
            <p:ph type="title"/>
          </p:nvPr>
        </p:nvSpPr>
        <p:spPr/>
        <p:txBody>
          <a:bodyPr/>
          <a:lstStyle/>
          <a:p>
            <a:r>
              <a:rPr lang="en-US" altLang="zh-CN">
                <a:cs typeface="+mj-lt"/>
                <a:sym typeface="+mn-ea"/>
              </a:rPr>
              <a:t>The Memory Wall</a:t>
            </a:r>
            <a:endParaRPr lang="en-US">
              <a:cs typeface="+mj-lt"/>
            </a:endParaRPr>
          </a:p>
        </p:txBody>
      </p:sp>
      <p:sp>
        <p:nvSpPr>
          <p:cNvPr id="6" name="Rectangle 5">
            <a:extLst>
              <a:ext uri="{FF2B5EF4-FFF2-40B4-BE49-F238E27FC236}">
                <a16:creationId xmlns:a16="http://schemas.microsoft.com/office/drawing/2014/main" id="{4CFC978F-226D-47EE-9466-3D99D2CB8E27}"/>
              </a:ext>
            </a:extLst>
          </p:cNvPr>
          <p:cNvSpPr/>
          <p:nvPr/>
        </p:nvSpPr>
        <p:spPr>
          <a:xfrm>
            <a:off x="8112224" y="2151727"/>
            <a:ext cx="3600400" cy="2554545"/>
          </a:xfrm>
          <a:prstGeom prst="rect">
            <a:avLst/>
          </a:prstGeom>
        </p:spPr>
        <p:txBody>
          <a:bodyPr wrap="square">
            <a:spAutoFit/>
          </a:bodyPr>
          <a:lstStyle/>
          <a:p>
            <a:r>
              <a:rPr lang="en-HK" altLang="zh-CN" sz="2000" dirty="0">
                <a:sym typeface="+mn-ea"/>
              </a:rPr>
              <a:t>T</a:t>
            </a:r>
            <a:r>
              <a:rPr lang="zh-CN" altLang="en-US" sz="2000" dirty="0">
                <a:sym typeface="+mn-ea"/>
              </a:rPr>
              <a:t>he processor performance is significantly increasing over the years, but the performance of the memory is not increasing at th</a:t>
            </a:r>
            <a:r>
              <a:rPr lang="en-HK" altLang="zh-CN" sz="2000" dirty="0">
                <a:sym typeface="+mn-ea"/>
              </a:rPr>
              <a:t>e</a:t>
            </a:r>
            <a:r>
              <a:rPr lang="zh-CN" altLang="en-US" sz="2000" dirty="0">
                <a:sym typeface="+mn-ea"/>
              </a:rPr>
              <a:t> </a:t>
            </a:r>
            <a:r>
              <a:rPr lang="en-HK" altLang="zh-CN" sz="2000" dirty="0">
                <a:sym typeface="+mn-ea"/>
              </a:rPr>
              <a:t>same </a:t>
            </a:r>
            <a:r>
              <a:rPr lang="zh-CN" altLang="en-US" sz="2000" dirty="0">
                <a:sym typeface="+mn-ea"/>
              </a:rPr>
              <a:t>pace</a:t>
            </a:r>
            <a:r>
              <a:rPr lang="en-HK" altLang="zh-CN" sz="2000" dirty="0">
                <a:sym typeface="+mn-ea"/>
              </a:rPr>
              <a:t>.</a:t>
            </a:r>
          </a:p>
          <a:p>
            <a:endParaRPr lang="en-HK" sz="2000" dirty="0">
              <a:sym typeface="+mn-ea"/>
            </a:endParaRPr>
          </a:p>
          <a:p>
            <a:r>
              <a:rPr lang="fr-FR" sz="2000" dirty="0"/>
              <a:t>The </a:t>
            </a:r>
            <a:r>
              <a:rPr lang="fr-FR" sz="2000" dirty="0" err="1"/>
              <a:t>low</a:t>
            </a:r>
            <a:r>
              <a:rPr lang="fr-FR" sz="2000" dirty="0"/>
              <a:t> memory speed </a:t>
            </a:r>
            <a:r>
              <a:rPr lang="fr-FR" sz="2000" dirty="0" err="1"/>
              <a:t>becomes</a:t>
            </a:r>
            <a:r>
              <a:rPr lang="fr-FR" sz="2000" dirty="0"/>
              <a:t> the performance </a:t>
            </a:r>
            <a:r>
              <a:rPr lang="fr-FR" sz="2000" dirty="0" err="1"/>
              <a:t>bottleneck</a:t>
            </a:r>
            <a:endParaRPr lang="fr-FR"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D8695-6C7E-465A-90B3-5F8DCD32A6BF}"/>
              </a:ext>
            </a:extLst>
          </p:cNvPr>
          <p:cNvSpPr>
            <a:spLocks noGrp="1"/>
          </p:cNvSpPr>
          <p:nvPr>
            <p:ph type="title"/>
          </p:nvPr>
        </p:nvSpPr>
        <p:spPr/>
        <p:txBody>
          <a:bodyPr/>
          <a:lstStyle/>
          <a:p>
            <a:r>
              <a:rPr lang="en-US" altLang="zh-CN" dirty="0"/>
              <a:t>SRAM vs DRAM</a:t>
            </a:r>
            <a:endParaRPr lang="zh-CN" altLang="en-US" dirty="0"/>
          </a:p>
        </p:txBody>
      </p:sp>
      <p:sp>
        <p:nvSpPr>
          <p:cNvPr id="3" name="Content Placeholder 2">
            <a:extLst>
              <a:ext uri="{FF2B5EF4-FFF2-40B4-BE49-F238E27FC236}">
                <a16:creationId xmlns:a16="http://schemas.microsoft.com/office/drawing/2014/main" id="{E146BB40-E1EE-48E4-A3E2-F2E5E8395882}"/>
              </a:ext>
            </a:extLst>
          </p:cNvPr>
          <p:cNvSpPr>
            <a:spLocks noGrp="1"/>
          </p:cNvSpPr>
          <p:nvPr>
            <p:ph idx="1"/>
          </p:nvPr>
        </p:nvSpPr>
        <p:spPr/>
        <p:txBody>
          <a:bodyPr/>
          <a:lstStyle/>
          <a:p>
            <a:endParaRPr lang="zh-CN" altLang="en-US"/>
          </a:p>
        </p:txBody>
      </p:sp>
      <p:sp>
        <p:nvSpPr>
          <p:cNvPr id="4" name="Slide Number Placeholder 3">
            <a:extLst>
              <a:ext uri="{FF2B5EF4-FFF2-40B4-BE49-F238E27FC236}">
                <a16:creationId xmlns:a16="http://schemas.microsoft.com/office/drawing/2014/main" id="{99B619EF-341F-4C86-8D98-BD09C8C81526}"/>
              </a:ext>
            </a:extLst>
          </p:cNvPr>
          <p:cNvSpPr>
            <a:spLocks noGrp="1"/>
          </p:cNvSpPr>
          <p:nvPr>
            <p:ph type="sldNum" sz="quarter" idx="12"/>
          </p:nvPr>
        </p:nvSpPr>
        <p:spPr/>
        <p:txBody>
          <a:bodyPr/>
          <a:lstStyle/>
          <a:p>
            <a:fld id="{FDCE60BC-AB84-4281-ABF1-B144A22D58EB}" type="slidenum">
              <a:rPr lang="zh-CN" altLang="en-US" smtClean="0"/>
              <a:t>30</a:t>
            </a:fld>
            <a:endParaRPr lang="zh-CN" altLang="en-US"/>
          </a:p>
        </p:txBody>
      </p:sp>
      <p:pic>
        <p:nvPicPr>
          <p:cNvPr id="5" name="Picture 2" descr="Difference between static RAM and dynamic RAM, Which is Faster? 2020">
            <a:extLst>
              <a:ext uri="{FF2B5EF4-FFF2-40B4-BE49-F238E27FC236}">
                <a16:creationId xmlns:a16="http://schemas.microsoft.com/office/drawing/2014/main" id="{14A2C828-8D91-41DA-9020-E31CBECA0B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1704" y="1412776"/>
            <a:ext cx="5088590" cy="4914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258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cs typeface="Arial" pitchFamily="34" charset="0"/>
              </a:rPr>
              <a:t>Hard Disk Drive</a:t>
            </a:r>
            <a:endParaRPr lang="zh-CN" altLang="en-US" dirty="0"/>
          </a:p>
        </p:txBody>
      </p:sp>
      <p:sp>
        <p:nvSpPr>
          <p:cNvPr id="3" name="内容占位符 2"/>
          <p:cNvSpPr>
            <a:spLocks noGrp="1"/>
          </p:cNvSpPr>
          <p:nvPr>
            <p:ph idx="1"/>
          </p:nvPr>
        </p:nvSpPr>
        <p:spPr>
          <a:xfrm>
            <a:off x="609600" y="1340769"/>
            <a:ext cx="11319048" cy="5040560"/>
          </a:xfrm>
        </p:spPr>
        <p:txBody>
          <a:bodyPr/>
          <a:lstStyle/>
          <a:p>
            <a:r>
              <a:rPr lang="en-US" altLang="zh-CN" dirty="0">
                <a:cs typeface="Arial" pitchFamily="34" charset="0"/>
              </a:rPr>
              <a:t>HDD: </a:t>
            </a:r>
            <a:r>
              <a:rPr lang="en-US" dirty="0">
                <a:cs typeface="Arial" pitchFamily="34" charset="0"/>
              </a:rPr>
              <a:t>Hard Disk Drive</a:t>
            </a:r>
            <a:endParaRPr lang="en-US" altLang="zh-CN" dirty="0">
              <a:cs typeface="Arial" pitchFamily="34" charset="0"/>
            </a:endParaRPr>
          </a:p>
          <a:p>
            <a:pPr lvl="1"/>
            <a:r>
              <a:rPr lang="en-US" dirty="0">
                <a:cs typeface="Arial" pitchFamily="34" charset="0"/>
              </a:rPr>
              <a:t>electro-mechanical data storage device using magnetic storage and one or more rigid rapidly rotating platters coated with magnetic material</a:t>
            </a:r>
          </a:p>
          <a:p>
            <a:pPr lvl="1"/>
            <a:r>
              <a:rPr lang="en-US" altLang="zh-CN" dirty="0">
                <a:cs typeface="Arial" pitchFamily="34" charset="0"/>
              </a:rPr>
              <a:t>HDDs are a type of </a:t>
            </a:r>
            <a:r>
              <a:rPr lang="en-US" altLang="zh-CN" dirty="0">
                <a:solidFill>
                  <a:srgbClr val="FF0000"/>
                </a:solidFill>
                <a:cs typeface="Arial" pitchFamily="34" charset="0"/>
              </a:rPr>
              <a:t>non-volatile memory (NVM)</a:t>
            </a:r>
            <a:r>
              <a:rPr lang="en-US" altLang="zh-CN" dirty="0">
                <a:cs typeface="Arial" pitchFamily="34" charset="0"/>
              </a:rPr>
              <a:t>, retaining stored data even when powered off</a:t>
            </a:r>
          </a:p>
          <a:p>
            <a:pPr lvl="1"/>
            <a:r>
              <a:rPr lang="en-US" altLang="zh-CN" dirty="0">
                <a:cs typeface="Arial" pitchFamily="34" charset="0"/>
              </a:rPr>
              <a:t>Used to store mass data</a:t>
            </a:r>
          </a:p>
          <a:p>
            <a:pPr lvl="1"/>
            <a:endParaRPr lang="en-US" altLang="zh-CN" dirty="0">
              <a:cs typeface="Arial" pitchFamily="34" charset="0"/>
            </a:endParaRPr>
          </a:p>
        </p:txBody>
      </p:sp>
      <p:pic>
        <p:nvPicPr>
          <p:cNvPr id="10246" name="Picture 6" descr="https://upload.wikimedia.org/wikipedia/commons/thumb/5/52/Hard_drive-en.svg/2560px-Hard_drive-en.svg.png">
            <a:extLst>
              <a:ext uri="{FF2B5EF4-FFF2-40B4-BE49-F238E27FC236}">
                <a16:creationId xmlns:a16="http://schemas.microsoft.com/office/drawing/2014/main" id="{ED648C3E-CEFF-462F-B5CA-F64C5A81C08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08168" y="4625972"/>
            <a:ext cx="2721456" cy="1944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781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1BD84-D024-4C5D-9E06-108F57B3FA1E}"/>
              </a:ext>
            </a:extLst>
          </p:cNvPr>
          <p:cNvSpPr>
            <a:spLocks noGrp="1"/>
          </p:cNvSpPr>
          <p:nvPr>
            <p:ph type="title"/>
          </p:nvPr>
        </p:nvSpPr>
        <p:spPr/>
        <p:txBody>
          <a:bodyPr/>
          <a:lstStyle/>
          <a:p>
            <a:r>
              <a:rPr lang="fr-FR" dirty="0"/>
              <a:t>Solid State Disk</a:t>
            </a:r>
          </a:p>
        </p:txBody>
      </p:sp>
      <p:sp>
        <p:nvSpPr>
          <p:cNvPr id="3" name="Content Placeholder 2">
            <a:extLst>
              <a:ext uri="{FF2B5EF4-FFF2-40B4-BE49-F238E27FC236}">
                <a16:creationId xmlns:a16="http://schemas.microsoft.com/office/drawing/2014/main" id="{499D87FB-F7FA-4039-8116-1D531C6EF1FD}"/>
              </a:ext>
            </a:extLst>
          </p:cNvPr>
          <p:cNvSpPr>
            <a:spLocks noGrp="1"/>
          </p:cNvSpPr>
          <p:nvPr>
            <p:ph idx="1"/>
          </p:nvPr>
        </p:nvSpPr>
        <p:spPr/>
        <p:txBody>
          <a:bodyPr/>
          <a:lstStyle/>
          <a:p>
            <a:r>
              <a:rPr lang="fr-FR" dirty="0"/>
              <a:t>SSD: Solid State Disk</a:t>
            </a:r>
          </a:p>
          <a:p>
            <a:pPr lvl="1"/>
            <a:r>
              <a:rPr lang="en-US" dirty="0"/>
              <a:t>uses integrated circuit assemblies to store data persistently, typically using </a:t>
            </a:r>
            <a:r>
              <a:rPr lang="en-US" dirty="0">
                <a:solidFill>
                  <a:srgbClr val="FF0000"/>
                </a:solidFill>
              </a:rPr>
              <a:t>flash memory</a:t>
            </a:r>
          </a:p>
          <a:p>
            <a:pPr lvl="1"/>
            <a:endParaRPr lang="en-US" dirty="0">
              <a:solidFill>
                <a:srgbClr val="FF0000"/>
              </a:solidFill>
            </a:endParaRPr>
          </a:p>
          <a:p>
            <a:pPr lvl="1"/>
            <a:r>
              <a:rPr lang="en-US" dirty="0"/>
              <a:t>Compared with HDD, SSDs are typically more resistant to physical shock, run silently, and have quicker access time and lower latency</a:t>
            </a:r>
            <a:endParaRPr lang="fr-FR" dirty="0"/>
          </a:p>
        </p:txBody>
      </p:sp>
      <p:sp>
        <p:nvSpPr>
          <p:cNvPr id="4" name="Slide Number Placeholder 3">
            <a:extLst>
              <a:ext uri="{FF2B5EF4-FFF2-40B4-BE49-F238E27FC236}">
                <a16:creationId xmlns:a16="http://schemas.microsoft.com/office/drawing/2014/main" id="{4372ED31-A7CB-4017-A9AC-2CA580915F1E}"/>
              </a:ext>
            </a:extLst>
          </p:cNvPr>
          <p:cNvSpPr>
            <a:spLocks noGrp="1"/>
          </p:cNvSpPr>
          <p:nvPr>
            <p:ph type="sldNum" sz="quarter" idx="12"/>
          </p:nvPr>
        </p:nvSpPr>
        <p:spPr/>
        <p:txBody>
          <a:bodyPr/>
          <a:lstStyle/>
          <a:p>
            <a:fld id="{C22DC6D3-9347-42BE-948A-F7EB414DF657}" type="slidenum">
              <a:rPr lang="en-US" altLang="en-US" smtClean="0"/>
              <a:t>32</a:t>
            </a:fld>
            <a:endParaRPr lang="en-US" altLang="en-US" dirty="0"/>
          </a:p>
        </p:txBody>
      </p:sp>
    </p:spTree>
    <p:extLst>
      <p:ext uri="{BB962C8B-B14F-4D97-AF65-F5344CB8AC3E}">
        <p14:creationId xmlns:p14="http://schemas.microsoft.com/office/powerpoint/2010/main" val="1212581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56EB4-99FD-41DF-9DB0-45194F416687}"/>
              </a:ext>
            </a:extLst>
          </p:cNvPr>
          <p:cNvSpPr>
            <a:spLocks noGrp="1"/>
          </p:cNvSpPr>
          <p:nvPr>
            <p:ph type="title"/>
          </p:nvPr>
        </p:nvSpPr>
        <p:spPr/>
        <p:txBody>
          <a:bodyPr/>
          <a:lstStyle/>
          <a:p>
            <a:r>
              <a:rPr lang="en-US" altLang="zh-CN" dirty="0">
                <a:cs typeface="Arial" pitchFamily="34" charset="0"/>
              </a:rPr>
              <a:t>Flash Memory</a:t>
            </a:r>
            <a:endParaRPr lang="fr-FR" dirty="0"/>
          </a:p>
        </p:txBody>
      </p:sp>
      <p:sp>
        <p:nvSpPr>
          <p:cNvPr id="3" name="Content Placeholder 2">
            <a:extLst>
              <a:ext uri="{FF2B5EF4-FFF2-40B4-BE49-F238E27FC236}">
                <a16:creationId xmlns:a16="http://schemas.microsoft.com/office/drawing/2014/main" id="{DBE5A4D2-B009-42A2-9F02-0A7757D83D72}"/>
              </a:ext>
            </a:extLst>
          </p:cNvPr>
          <p:cNvSpPr>
            <a:spLocks noGrp="1"/>
          </p:cNvSpPr>
          <p:nvPr>
            <p:ph idx="1"/>
          </p:nvPr>
        </p:nvSpPr>
        <p:spPr>
          <a:xfrm>
            <a:off x="609600" y="1340769"/>
            <a:ext cx="10814992" cy="5040560"/>
          </a:xfrm>
        </p:spPr>
        <p:txBody>
          <a:bodyPr/>
          <a:lstStyle/>
          <a:p>
            <a:pPr>
              <a:defRPr/>
            </a:pPr>
            <a:r>
              <a:rPr lang="en-US" dirty="0"/>
              <a:t>Toshiba developed flash memory in the 1980s</a:t>
            </a:r>
          </a:p>
          <a:p>
            <a:pPr>
              <a:defRPr/>
            </a:pPr>
            <a:r>
              <a:rPr lang="en-US" dirty="0"/>
              <a:t>Two main types of flash memory: </a:t>
            </a:r>
            <a:r>
              <a:rPr lang="en-US" b="1" dirty="0"/>
              <a:t>NAND</a:t>
            </a:r>
            <a:r>
              <a:rPr lang="en-US" dirty="0"/>
              <a:t> (for data) and </a:t>
            </a:r>
            <a:r>
              <a:rPr lang="en-US" b="1" dirty="0"/>
              <a:t>NOR</a:t>
            </a:r>
            <a:r>
              <a:rPr lang="en-US" dirty="0"/>
              <a:t> (for code)</a:t>
            </a:r>
          </a:p>
          <a:p>
            <a:pPr>
              <a:defRPr/>
            </a:pPr>
            <a:r>
              <a:rPr lang="en-US" dirty="0"/>
              <a:t>Started to be heavily used because of digital cameras </a:t>
            </a:r>
          </a:p>
          <a:p>
            <a:pPr>
              <a:defRPr/>
            </a:pPr>
            <a:r>
              <a:rPr lang="en-US" dirty="0"/>
              <a:t>Exponential growth with smartphones/tablets</a:t>
            </a:r>
            <a:endParaRPr lang="en-US" altLang="zh-CN" dirty="0"/>
          </a:p>
          <a:p>
            <a:endParaRPr lang="fr-FR" dirty="0"/>
          </a:p>
        </p:txBody>
      </p:sp>
      <p:sp>
        <p:nvSpPr>
          <p:cNvPr id="4" name="Slide Number Placeholder 3">
            <a:extLst>
              <a:ext uri="{FF2B5EF4-FFF2-40B4-BE49-F238E27FC236}">
                <a16:creationId xmlns:a16="http://schemas.microsoft.com/office/drawing/2014/main" id="{15AE8F11-9600-4FC4-BC35-C9E72CA45F86}"/>
              </a:ext>
            </a:extLst>
          </p:cNvPr>
          <p:cNvSpPr>
            <a:spLocks noGrp="1"/>
          </p:cNvSpPr>
          <p:nvPr>
            <p:ph type="sldNum" sz="quarter" idx="12"/>
          </p:nvPr>
        </p:nvSpPr>
        <p:spPr/>
        <p:txBody>
          <a:bodyPr/>
          <a:lstStyle/>
          <a:p>
            <a:fld id="{C22DC6D3-9347-42BE-948A-F7EB414DF657}" type="slidenum">
              <a:rPr lang="en-US" altLang="en-US" smtClean="0"/>
              <a:t>33</a:t>
            </a:fld>
            <a:endParaRPr lang="en-US" altLang="en-US" dirty="0"/>
          </a:p>
        </p:txBody>
      </p:sp>
      <p:pic>
        <p:nvPicPr>
          <p:cNvPr id="5" name="Picture 2" descr="https://upload.wikimedia.org/wikipedia/commons/thumb/2/2c/USB_flash_drive.JPG/1280px-USB_flash_drive.JPG">
            <a:extLst>
              <a:ext uri="{FF2B5EF4-FFF2-40B4-BE49-F238E27FC236}">
                <a16:creationId xmlns:a16="http://schemas.microsoft.com/office/drawing/2014/main" id="{29E9CA50-50D0-4F45-B384-5AA25F601C6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84432" y="3676494"/>
            <a:ext cx="1836286" cy="13772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âdigital camera flash memory cardsâçå¾çæç´¢ç»æ">
            <a:extLst>
              <a:ext uri="{FF2B5EF4-FFF2-40B4-BE49-F238E27FC236}">
                <a16:creationId xmlns:a16="http://schemas.microsoft.com/office/drawing/2014/main" id="{196AF49F-05C1-4C94-B0E5-EE9F7B9A0AB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1826" y="4365102"/>
            <a:ext cx="1912566" cy="191256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âtabletsâçå¾çæç´¢ç»æ">
            <a:extLst>
              <a:ext uri="{FF2B5EF4-FFF2-40B4-BE49-F238E27FC236}">
                <a16:creationId xmlns:a16="http://schemas.microsoft.com/office/drawing/2014/main" id="{762C062A-BE86-4867-A23C-A583C51A92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7074" y="4293095"/>
            <a:ext cx="1916817" cy="221947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âphonesâçå¾çæç´¢ç»æ">
            <a:extLst>
              <a:ext uri="{FF2B5EF4-FFF2-40B4-BE49-F238E27FC236}">
                <a16:creationId xmlns:a16="http://schemas.microsoft.com/office/drawing/2014/main" id="{9E809354-6023-4F96-9A6C-ED9DD9BF21AE}"/>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8010" t="12106" r="16514" b="6460"/>
          <a:stretch/>
        </p:blipFill>
        <p:spPr bwMode="auto">
          <a:xfrm>
            <a:off x="4151784" y="4365103"/>
            <a:ext cx="2734967" cy="191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615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6BEB6-FE5B-4EE0-B099-ADC57015E2D5}"/>
              </a:ext>
            </a:extLst>
          </p:cNvPr>
          <p:cNvSpPr>
            <a:spLocks noGrp="1"/>
          </p:cNvSpPr>
          <p:nvPr>
            <p:ph type="title"/>
          </p:nvPr>
        </p:nvSpPr>
        <p:spPr/>
        <p:txBody>
          <a:bodyPr/>
          <a:lstStyle/>
          <a:p>
            <a:r>
              <a:rPr lang="en-US" altLang="zh-CN" dirty="0">
                <a:cs typeface="Arial" pitchFamily="34" charset="0"/>
              </a:rPr>
              <a:t>Comparison of SSD and HDD</a:t>
            </a:r>
            <a:endParaRPr lang="fr-FR" dirty="0"/>
          </a:p>
        </p:txBody>
      </p:sp>
      <p:sp>
        <p:nvSpPr>
          <p:cNvPr id="3" name="Content Placeholder 2">
            <a:extLst>
              <a:ext uri="{FF2B5EF4-FFF2-40B4-BE49-F238E27FC236}">
                <a16:creationId xmlns:a16="http://schemas.microsoft.com/office/drawing/2014/main" id="{D6962D2E-7E2F-421C-849C-43417E17A55A}"/>
              </a:ext>
            </a:extLst>
          </p:cNvPr>
          <p:cNvSpPr>
            <a:spLocks noGrp="1"/>
          </p:cNvSpPr>
          <p:nvPr>
            <p:ph idx="1"/>
          </p:nvPr>
        </p:nvSpPr>
        <p:spPr/>
        <p:txBody>
          <a:bodyPr/>
          <a:lstStyle/>
          <a:p>
            <a:endParaRPr lang="fr-FR" dirty="0"/>
          </a:p>
        </p:txBody>
      </p:sp>
      <p:sp>
        <p:nvSpPr>
          <p:cNvPr id="4" name="Slide Number Placeholder 3">
            <a:extLst>
              <a:ext uri="{FF2B5EF4-FFF2-40B4-BE49-F238E27FC236}">
                <a16:creationId xmlns:a16="http://schemas.microsoft.com/office/drawing/2014/main" id="{FA220233-136C-422A-A013-34A49A6E256F}"/>
              </a:ext>
            </a:extLst>
          </p:cNvPr>
          <p:cNvSpPr>
            <a:spLocks noGrp="1"/>
          </p:cNvSpPr>
          <p:nvPr>
            <p:ph type="sldNum" sz="quarter" idx="12"/>
          </p:nvPr>
        </p:nvSpPr>
        <p:spPr/>
        <p:txBody>
          <a:bodyPr/>
          <a:lstStyle/>
          <a:p>
            <a:fld id="{C22DC6D3-9347-42BE-948A-F7EB414DF657}" type="slidenum">
              <a:rPr lang="en-US" altLang="en-US" smtClean="0"/>
              <a:t>34</a:t>
            </a:fld>
            <a:endParaRPr lang="en-US" altLang="en-US" dirty="0"/>
          </a:p>
        </p:txBody>
      </p:sp>
      <p:pic>
        <p:nvPicPr>
          <p:cNvPr id="5" name="图片 1" descr="ssd vs hdd, compare ssd and hdd">
            <a:extLst>
              <a:ext uri="{FF2B5EF4-FFF2-40B4-BE49-F238E27FC236}">
                <a16:creationId xmlns:a16="http://schemas.microsoft.com/office/drawing/2014/main" id="{6B0BE9D4-8E80-4445-B8D4-5261A13E2E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4814" y="1340767"/>
            <a:ext cx="4538391" cy="44644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图表 3">
            <a:extLst>
              <a:ext uri="{FF2B5EF4-FFF2-40B4-BE49-F238E27FC236}">
                <a16:creationId xmlns:a16="http://schemas.microsoft.com/office/drawing/2014/main" id="{6A5F43F8-E598-4235-A58C-434610CB18E4}"/>
              </a:ext>
            </a:extLst>
          </p:cNvPr>
          <p:cNvGraphicFramePr>
            <a:graphicFrameLocks/>
          </p:cNvGraphicFramePr>
          <p:nvPr>
            <p:extLst/>
          </p:nvPr>
        </p:nvGraphicFramePr>
        <p:xfrm>
          <a:off x="1055440" y="2132856"/>
          <a:ext cx="4678680" cy="2769870"/>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a:extLst>
              <a:ext uri="{FF2B5EF4-FFF2-40B4-BE49-F238E27FC236}">
                <a16:creationId xmlns:a16="http://schemas.microsoft.com/office/drawing/2014/main" id="{F4220EB7-BA32-4A7D-9D05-A9EA1AC34D8C}"/>
              </a:ext>
            </a:extLst>
          </p:cNvPr>
          <p:cNvSpPr/>
          <p:nvPr/>
        </p:nvSpPr>
        <p:spPr>
          <a:xfrm>
            <a:off x="7680176" y="1988840"/>
            <a:ext cx="2016224" cy="2880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2153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6445E-915E-4516-9CBD-9B712D338C1F}"/>
              </a:ext>
            </a:extLst>
          </p:cNvPr>
          <p:cNvSpPr>
            <a:spLocks noGrp="1"/>
          </p:cNvSpPr>
          <p:nvPr>
            <p:ph type="title"/>
          </p:nvPr>
        </p:nvSpPr>
        <p:spPr/>
        <p:txBody>
          <a:bodyPr/>
          <a:lstStyle/>
          <a:p>
            <a:r>
              <a:rPr lang="fr-FR" dirty="0"/>
              <a:t>Basic NAND Flash </a:t>
            </a:r>
            <a:r>
              <a:rPr lang="fr-FR" dirty="0" err="1"/>
              <a:t>Cell</a:t>
            </a:r>
            <a:endParaRPr lang="fr-FR" dirty="0"/>
          </a:p>
        </p:txBody>
      </p:sp>
      <p:sp>
        <p:nvSpPr>
          <p:cNvPr id="3" name="Content Placeholder 2">
            <a:extLst>
              <a:ext uri="{FF2B5EF4-FFF2-40B4-BE49-F238E27FC236}">
                <a16:creationId xmlns:a16="http://schemas.microsoft.com/office/drawing/2014/main" id="{804A6034-9CAD-4AC2-A102-D860C35437A5}"/>
              </a:ext>
            </a:extLst>
          </p:cNvPr>
          <p:cNvSpPr>
            <a:spLocks noGrp="1"/>
          </p:cNvSpPr>
          <p:nvPr>
            <p:ph idx="1"/>
          </p:nvPr>
        </p:nvSpPr>
        <p:spPr/>
        <p:txBody>
          <a:bodyPr/>
          <a:lstStyle/>
          <a:p>
            <a:pPr marL="342874" indent="-342874">
              <a:defRPr/>
            </a:pPr>
            <a:r>
              <a:rPr lang="en-US" altLang="zh-CN" dirty="0"/>
              <a:t>Store charges in the floating gate</a:t>
            </a:r>
          </a:p>
          <a:p>
            <a:pPr marL="342874" indent="-342874">
              <a:defRPr/>
            </a:pPr>
            <a:r>
              <a:rPr lang="en-US" altLang="zh-CN" dirty="0"/>
              <a:t>Threshold voltage (Vth) represents data</a:t>
            </a:r>
          </a:p>
          <a:p>
            <a:endParaRPr lang="fr-FR" dirty="0"/>
          </a:p>
        </p:txBody>
      </p:sp>
      <p:sp>
        <p:nvSpPr>
          <p:cNvPr id="4" name="Slide Number Placeholder 3">
            <a:extLst>
              <a:ext uri="{FF2B5EF4-FFF2-40B4-BE49-F238E27FC236}">
                <a16:creationId xmlns:a16="http://schemas.microsoft.com/office/drawing/2014/main" id="{768A6DDD-F8C2-4DD7-9AEA-B8C1F9FAD3CC}"/>
              </a:ext>
            </a:extLst>
          </p:cNvPr>
          <p:cNvSpPr>
            <a:spLocks noGrp="1"/>
          </p:cNvSpPr>
          <p:nvPr>
            <p:ph type="sldNum" sz="quarter" idx="12"/>
          </p:nvPr>
        </p:nvSpPr>
        <p:spPr/>
        <p:txBody>
          <a:bodyPr/>
          <a:lstStyle/>
          <a:p>
            <a:fld id="{C22DC6D3-9347-42BE-948A-F7EB414DF657}" type="slidenum">
              <a:rPr lang="en-US" altLang="en-US" smtClean="0"/>
              <a:t>35</a:t>
            </a:fld>
            <a:endParaRPr lang="en-US" altLang="en-US" dirty="0"/>
          </a:p>
        </p:txBody>
      </p:sp>
      <p:sp>
        <p:nvSpPr>
          <p:cNvPr id="5" name="TextBox 4">
            <a:extLst>
              <a:ext uri="{FF2B5EF4-FFF2-40B4-BE49-F238E27FC236}">
                <a16:creationId xmlns:a16="http://schemas.microsoft.com/office/drawing/2014/main" id="{CBB4A13D-8AD9-42AE-BB58-F4613F0468CC}"/>
              </a:ext>
            </a:extLst>
          </p:cNvPr>
          <p:cNvSpPr txBox="1"/>
          <p:nvPr/>
        </p:nvSpPr>
        <p:spPr>
          <a:xfrm>
            <a:off x="2778527" y="5113964"/>
            <a:ext cx="1853392" cy="369332"/>
          </a:xfrm>
          <a:prstGeom prst="rect">
            <a:avLst/>
          </a:prstGeom>
          <a:noFill/>
        </p:spPr>
        <p:txBody>
          <a:bodyPr wrap="none" rtlCol="0">
            <a:spAutoFit/>
          </a:bodyPr>
          <a:lstStyle/>
          <a:p>
            <a:pPr algn="ctr">
              <a:defRPr/>
            </a:pPr>
            <a:r>
              <a:rPr lang="en-US" kern="0" dirty="0">
                <a:solidFill>
                  <a:prstClr val="black"/>
                </a:solidFill>
              </a:rPr>
              <a:t>Floating-Gate Cell</a:t>
            </a:r>
          </a:p>
        </p:txBody>
      </p:sp>
      <p:grpSp>
        <p:nvGrpSpPr>
          <p:cNvPr id="6" name="Group 5">
            <a:extLst>
              <a:ext uri="{FF2B5EF4-FFF2-40B4-BE49-F238E27FC236}">
                <a16:creationId xmlns:a16="http://schemas.microsoft.com/office/drawing/2014/main" id="{E6CC6E29-C893-4CC6-99C3-F8EA77F8F3CD}"/>
              </a:ext>
            </a:extLst>
          </p:cNvPr>
          <p:cNvGrpSpPr/>
          <p:nvPr/>
        </p:nvGrpSpPr>
        <p:grpSpPr>
          <a:xfrm>
            <a:off x="2748077" y="3156208"/>
            <a:ext cx="1914296" cy="1774477"/>
            <a:chOff x="488451" y="1537182"/>
            <a:chExt cx="2552395" cy="2365969"/>
          </a:xfrm>
        </p:grpSpPr>
        <p:sp>
          <p:nvSpPr>
            <p:cNvPr id="7" name="Rectangle 992">
              <a:extLst>
                <a:ext uri="{FF2B5EF4-FFF2-40B4-BE49-F238E27FC236}">
                  <a16:creationId xmlns:a16="http://schemas.microsoft.com/office/drawing/2014/main" id="{2DDC6FE9-4A4A-441B-AC7C-EA8FFE8A852D}"/>
                </a:ext>
              </a:extLst>
            </p:cNvPr>
            <p:cNvSpPr>
              <a:spLocks noChangeArrowheads="1"/>
            </p:cNvSpPr>
            <p:nvPr/>
          </p:nvSpPr>
          <p:spPr bwMode="auto">
            <a:xfrm>
              <a:off x="1090550" y="2085571"/>
              <a:ext cx="1348197" cy="1155859"/>
            </a:xfrm>
            <a:prstGeom prst="rect">
              <a:avLst/>
            </a:prstGeom>
            <a:solidFill>
              <a:srgbClr val="4BACC6"/>
            </a:solidFill>
            <a:ln>
              <a:solidFill>
                <a:srgbClr val="3F869A"/>
              </a:solidFill>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anchor="b">
              <a:no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lnSpc>
                  <a:spcPts val="1500"/>
                </a:lnSpc>
                <a:defRPr/>
              </a:pPr>
              <a:endParaRPr lang="en-US" kern="0" dirty="0">
                <a:solidFill>
                  <a:prstClr val="white"/>
                </a:solidFill>
                <a:latin typeface="Calibri" panose="020F0502020204030204"/>
              </a:endParaRPr>
            </a:p>
          </p:txBody>
        </p:sp>
        <p:sp>
          <p:nvSpPr>
            <p:cNvPr id="8" name="Rounded Rectangle 14">
              <a:extLst>
                <a:ext uri="{FF2B5EF4-FFF2-40B4-BE49-F238E27FC236}">
                  <a16:creationId xmlns:a16="http://schemas.microsoft.com/office/drawing/2014/main" id="{D1187577-348E-4642-968D-FCAFF588BF28}"/>
                </a:ext>
              </a:extLst>
            </p:cNvPr>
            <p:cNvSpPr/>
            <p:nvPr/>
          </p:nvSpPr>
          <p:spPr>
            <a:xfrm>
              <a:off x="488451" y="3229043"/>
              <a:ext cx="2552395" cy="674108"/>
            </a:xfrm>
            <a:prstGeom prst="roundRect">
              <a:avLst/>
            </a:prstGeom>
            <a:solidFill>
              <a:schemeClr val="bg1">
                <a:lumMod val="65000"/>
              </a:schemeClr>
            </a:solidFill>
            <a:ln w="12700" cap="flat" cmpd="sng" algn="ctr">
              <a:noFill/>
              <a:prstDash val="solid"/>
              <a:miter lim="800000"/>
            </a:ln>
            <a:effectLst/>
          </p:spPr>
          <p:txBody>
            <a:bodyPr rtlCol="0" anchor="b"/>
            <a:lstStyle/>
            <a:p>
              <a:pPr algn="ctr">
                <a:defRPr/>
              </a:pPr>
              <a:r>
                <a:rPr lang="en-US" kern="0" dirty="0">
                  <a:solidFill>
                    <a:schemeClr val="bg1"/>
                  </a:solidFill>
                  <a:latin typeface="Calibri" panose="020F0502020204030204"/>
                </a:rPr>
                <a:t>Substrate</a:t>
              </a:r>
            </a:p>
          </p:txBody>
        </p:sp>
        <p:sp>
          <p:nvSpPr>
            <p:cNvPr id="9" name="Rectangle 990">
              <a:extLst>
                <a:ext uri="{FF2B5EF4-FFF2-40B4-BE49-F238E27FC236}">
                  <a16:creationId xmlns:a16="http://schemas.microsoft.com/office/drawing/2014/main" id="{7FF434B0-0EAB-4A2C-8213-750BD80EE134}"/>
                </a:ext>
              </a:extLst>
            </p:cNvPr>
            <p:cNvSpPr>
              <a:spLocks noChangeArrowheads="1"/>
            </p:cNvSpPr>
            <p:nvPr/>
          </p:nvSpPr>
          <p:spPr bwMode="auto">
            <a:xfrm>
              <a:off x="1090550" y="2360357"/>
              <a:ext cx="1348197" cy="593587"/>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a:lnSpc>
                  <a:spcPts val="1500"/>
                </a:lnSpc>
                <a:defRPr/>
              </a:pPr>
              <a:endParaRPr lang="ko-KR" altLang="ko-KR" kern="0" dirty="0">
                <a:solidFill>
                  <a:prstClr val="white"/>
                </a:solidFill>
                <a:latin typeface="Calibri" panose="020F0502020204030204"/>
                <a:ea typeface="Dotum" pitchFamily="34" charset="-127"/>
              </a:endParaRPr>
            </a:p>
          </p:txBody>
        </p:sp>
        <p:sp>
          <p:nvSpPr>
            <p:cNvPr id="10" name="Freeform 18">
              <a:extLst>
                <a:ext uri="{FF2B5EF4-FFF2-40B4-BE49-F238E27FC236}">
                  <a16:creationId xmlns:a16="http://schemas.microsoft.com/office/drawing/2014/main" id="{9CFEFC1F-D134-47F7-9798-7A5D05B31F5D}"/>
                </a:ext>
              </a:extLst>
            </p:cNvPr>
            <p:cNvSpPr/>
            <p:nvPr/>
          </p:nvSpPr>
          <p:spPr>
            <a:xfrm>
              <a:off x="2266257" y="3227830"/>
              <a:ext cx="774589" cy="282484"/>
            </a:xfrm>
            <a:custGeom>
              <a:avLst/>
              <a:gdLst>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98120 w 1346200"/>
                <a:gd name="connsiteY4" fmla="*/ 238760 h 355600"/>
                <a:gd name="connsiteX5" fmla="*/ 0 w 1346200"/>
                <a:gd name="connsiteY5" fmla="*/ 0 h 355600"/>
                <a:gd name="connsiteX0" fmla="*/ 61695 w 1407895"/>
                <a:gd name="connsiteY0" fmla="*/ 0 h 355600"/>
                <a:gd name="connsiteX1" fmla="*/ 1407895 w 1407895"/>
                <a:gd name="connsiteY1" fmla="*/ 0 h 355600"/>
                <a:gd name="connsiteX2" fmla="*/ 1407895 w 1407895"/>
                <a:gd name="connsiteY2" fmla="*/ 355600 h 355600"/>
                <a:gd name="connsiteX3" fmla="*/ 554455 w 1407895"/>
                <a:gd name="connsiteY3" fmla="*/ 355600 h 355600"/>
                <a:gd name="connsiteX4" fmla="*/ 259815 w 1407895"/>
                <a:gd name="connsiteY4" fmla="*/ 238760 h 355600"/>
                <a:gd name="connsiteX5" fmla="*/ 61695 w 1407895"/>
                <a:gd name="connsiteY5" fmla="*/ 0 h 355600"/>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98120 w 1346200"/>
                <a:gd name="connsiteY4" fmla="*/ 238760 h 355600"/>
                <a:gd name="connsiteX5" fmla="*/ 0 w 1346200"/>
                <a:gd name="connsiteY5" fmla="*/ 0 h 355600"/>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72720 w 1346200"/>
                <a:gd name="connsiteY4" fmla="*/ 236220 h 355600"/>
                <a:gd name="connsiteX5" fmla="*/ 0 w 1346200"/>
                <a:gd name="connsiteY5" fmla="*/ 0 h 355600"/>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80340 w 1346200"/>
                <a:gd name="connsiteY4" fmla="*/ 236220 h 355600"/>
                <a:gd name="connsiteX5" fmla="*/ 0 w 1346200"/>
                <a:gd name="connsiteY5" fmla="*/ 0 h 355600"/>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80340 w 1346200"/>
                <a:gd name="connsiteY4" fmla="*/ 236220 h 355600"/>
                <a:gd name="connsiteX5" fmla="*/ 0 w 1346200"/>
                <a:gd name="connsiteY5" fmla="*/ 0 h 3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6200" h="355600">
                  <a:moveTo>
                    <a:pt x="0" y="0"/>
                  </a:moveTo>
                  <a:lnTo>
                    <a:pt x="1346200" y="0"/>
                  </a:lnTo>
                  <a:lnTo>
                    <a:pt x="1346200" y="355600"/>
                  </a:lnTo>
                  <a:lnTo>
                    <a:pt x="492760" y="355600"/>
                  </a:lnTo>
                  <a:cubicBezTo>
                    <a:pt x="301413" y="336127"/>
                    <a:pt x="188806" y="242147"/>
                    <a:pt x="180340" y="236220"/>
                  </a:cubicBezTo>
                  <a:cubicBezTo>
                    <a:pt x="171874" y="230293"/>
                    <a:pt x="29633" y="143933"/>
                    <a:pt x="0" y="0"/>
                  </a:cubicBezTo>
                  <a:close/>
                </a:path>
              </a:pathLst>
            </a:custGeom>
            <a:solidFill>
              <a:schemeClr val="bg2">
                <a:lumMod val="50000"/>
              </a:schemeClr>
            </a:solidFill>
            <a:ln w="12700" cap="flat" cmpd="sng" algn="ctr">
              <a:noFill/>
              <a:prstDash val="solid"/>
              <a:miter lim="800000"/>
            </a:ln>
            <a:effectLst/>
          </p:spPr>
          <p:txBody>
            <a:bodyPr rtlCol="0" anchor="ctr"/>
            <a:lstStyle/>
            <a:p>
              <a:pPr algn="r">
                <a:defRPr/>
              </a:pPr>
              <a:r>
                <a:rPr lang="en-US" kern="0" dirty="0">
                  <a:solidFill>
                    <a:prstClr val="white"/>
                  </a:solidFill>
                  <a:latin typeface="Calibri" panose="020F0502020204030204"/>
                </a:rPr>
                <a:t>D</a:t>
              </a:r>
            </a:p>
          </p:txBody>
        </p:sp>
        <p:sp>
          <p:nvSpPr>
            <p:cNvPr id="11" name="Freeform 19">
              <a:extLst>
                <a:ext uri="{FF2B5EF4-FFF2-40B4-BE49-F238E27FC236}">
                  <a16:creationId xmlns:a16="http://schemas.microsoft.com/office/drawing/2014/main" id="{C8BC1A94-CDC2-456C-B61A-FC839FDB2069}"/>
                </a:ext>
              </a:extLst>
            </p:cNvPr>
            <p:cNvSpPr/>
            <p:nvPr/>
          </p:nvSpPr>
          <p:spPr>
            <a:xfrm flipH="1">
              <a:off x="488451" y="3226709"/>
              <a:ext cx="776518" cy="282484"/>
            </a:xfrm>
            <a:custGeom>
              <a:avLst/>
              <a:gdLst>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98120 w 1346200"/>
                <a:gd name="connsiteY4" fmla="*/ 238760 h 355600"/>
                <a:gd name="connsiteX5" fmla="*/ 0 w 1346200"/>
                <a:gd name="connsiteY5" fmla="*/ 0 h 355600"/>
                <a:gd name="connsiteX0" fmla="*/ 61695 w 1407895"/>
                <a:gd name="connsiteY0" fmla="*/ 0 h 355600"/>
                <a:gd name="connsiteX1" fmla="*/ 1407895 w 1407895"/>
                <a:gd name="connsiteY1" fmla="*/ 0 h 355600"/>
                <a:gd name="connsiteX2" fmla="*/ 1407895 w 1407895"/>
                <a:gd name="connsiteY2" fmla="*/ 355600 h 355600"/>
                <a:gd name="connsiteX3" fmla="*/ 554455 w 1407895"/>
                <a:gd name="connsiteY3" fmla="*/ 355600 h 355600"/>
                <a:gd name="connsiteX4" fmla="*/ 259815 w 1407895"/>
                <a:gd name="connsiteY4" fmla="*/ 238760 h 355600"/>
                <a:gd name="connsiteX5" fmla="*/ 61695 w 1407895"/>
                <a:gd name="connsiteY5" fmla="*/ 0 h 355600"/>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98120 w 1346200"/>
                <a:gd name="connsiteY4" fmla="*/ 238760 h 355600"/>
                <a:gd name="connsiteX5" fmla="*/ 0 w 1346200"/>
                <a:gd name="connsiteY5" fmla="*/ 0 h 355600"/>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72720 w 1346200"/>
                <a:gd name="connsiteY4" fmla="*/ 236220 h 355600"/>
                <a:gd name="connsiteX5" fmla="*/ 0 w 1346200"/>
                <a:gd name="connsiteY5" fmla="*/ 0 h 355600"/>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80340 w 1346200"/>
                <a:gd name="connsiteY4" fmla="*/ 236220 h 355600"/>
                <a:gd name="connsiteX5" fmla="*/ 0 w 1346200"/>
                <a:gd name="connsiteY5" fmla="*/ 0 h 355600"/>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80340 w 1346200"/>
                <a:gd name="connsiteY4" fmla="*/ 236220 h 355600"/>
                <a:gd name="connsiteX5" fmla="*/ 0 w 1346200"/>
                <a:gd name="connsiteY5" fmla="*/ 0 h 3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6200" h="355600">
                  <a:moveTo>
                    <a:pt x="0" y="0"/>
                  </a:moveTo>
                  <a:lnTo>
                    <a:pt x="1346200" y="0"/>
                  </a:lnTo>
                  <a:lnTo>
                    <a:pt x="1346200" y="355600"/>
                  </a:lnTo>
                  <a:lnTo>
                    <a:pt x="492760" y="355600"/>
                  </a:lnTo>
                  <a:cubicBezTo>
                    <a:pt x="301413" y="336127"/>
                    <a:pt x="188806" y="242147"/>
                    <a:pt x="180340" y="236220"/>
                  </a:cubicBezTo>
                  <a:cubicBezTo>
                    <a:pt x="171874" y="230293"/>
                    <a:pt x="29633" y="143933"/>
                    <a:pt x="0" y="0"/>
                  </a:cubicBezTo>
                  <a:close/>
                </a:path>
              </a:pathLst>
            </a:custGeom>
            <a:solidFill>
              <a:schemeClr val="bg2">
                <a:lumMod val="50000"/>
              </a:schemeClr>
            </a:solidFill>
            <a:ln w="12700" cap="flat" cmpd="sng" algn="ctr">
              <a:noFill/>
              <a:prstDash val="solid"/>
              <a:miter lim="800000"/>
            </a:ln>
            <a:effectLst/>
          </p:spPr>
          <p:txBody>
            <a:bodyPr rtlCol="0" anchor="ctr"/>
            <a:lstStyle/>
            <a:p>
              <a:pPr>
                <a:defRPr/>
              </a:pPr>
              <a:r>
                <a:rPr lang="en-US" kern="0" dirty="0">
                  <a:solidFill>
                    <a:prstClr val="white"/>
                  </a:solidFill>
                  <a:latin typeface="Calibri" panose="020F0502020204030204"/>
                </a:rPr>
                <a:t>S</a:t>
              </a:r>
            </a:p>
          </p:txBody>
        </p:sp>
        <p:sp>
          <p:nvSpPr>
            <p:cNvPr id="12" name="Rectangle 992">
              <a:extLst>
                <a:ext uri="{FF2B5EF4-FFF2-40B4-BE49-F238E27FC236}">
                  <a16:creationId xmlns:a16="http://schemas.microsoft.com/office/drawing/2014/main" id="{ED894724-1AF7-45A1-B3DB-14EA46ECC6F3}"/>
                </a:ext>
              </a:extLst>
            </p:cNvPr>
            <p:cNvSpPr>
              <a:spLocks noChangeArrowheads="1"/>
            </p:cNvSpPr>
            <p:nvPr/>
          </p:nvSpPr>
          <p:spPr bwMode="auto">
            <a:xfrm>
              <a:off x="1090550" y="1537182"/>
              <a:ext cx="1348197" cy="55286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lIns="0" tIns="0" rIns="0" bIns="0" anchor="b">
              <a:no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lnSpc>
                  <a:spcPts val="1500"/>
                </a:lnSpc>
                <a:defRPr/>
              </a:pPr>
              <a:endParaRPr lang="en-US" sz="1500" kern="0" dirty="0">
                <a:solidFill>
                  <a:prstClr val="black"/>
                </a:solidFill>
                <a:latin typeface="Calibri" panose="020F0502020204030204"/>
              </a:endParaRPr>
            </a:p>
          </p:txBody>
        </p:sp>
        <p:sp>
          <p:nvSpPr>
            <p:cNvPr id="13" name="TextBox 12">
              <a:extLst>
                <a:ext uri="{FF2B5EF4-FFF2-40B4-BE49-F238E27FC236}">
                  <a16:creationId xmlns:a16="http://schemas.microsoft.com/office/drawing/2014/main" id="{445B3D65-FBAB-457E-9702-01E3FC3938B1}"/>
                </a:ext>
              </a:extLst>
            </p:cNvPr>
            <p:cNvSpPr txBox="1"/>
            <p:nvPr/>
          </p:nvSpPr>
          <p:spPr>
            <a:xfrm>
              <a:off x="954196" y="2534179"/>
              <a:ext cx="1635492" cy="430887"/>
            </a:xfrm>
            <a:prstGeom prst="rect">
              <a:avLst/>
            </a:prstGeom>
            <a:noFill/>
          </p:spPr>
          <p:txBody>
            <a:bodyPr wrap="none" rtlCol="0">
              <a:spAutoFit/>
            </a:bodyPr>
            <a:lstStyle/>
            <a:p>
              <a:pPr algn="ctr">
                <a:defRPr/>
              </a:pPr>
              <a:r>
                <a:rPr lang="en-US" sz="1500" kern="0" dirty="0">
                  <a:solidFill>
                    <a:prstClr val="black"/>
                  </a:solidFill>
                </a:rPr>
                <a:t>Floating Gate</a:t>
              </a:r>
            </a:p>
          </p:txBody>
        </p:sp>
        <p:sp>
          <p:nvSpPr>
            <p:cNvPr id="14" name="TextBox 13">
              <a:extLst>
                <a:ext uri="{FF2B5EF4-FFF2-40B4-BE49-F238E27FC236}">
                  <a16:creationId xmlns:a16="http://schemas.microsoft.com/office/drawing/2014/main" id="{D153D6FB-3A29-42A7-A3C0-94237ADC1D52}"/>
                </a:ext>
              </a:extLst>
            </p:cNvPr>
            <p:cNvSpPr txBox="1"/>
            <p:nvPr/>
          </p:nvSpPr>
          <p:spPr>
            <a:xfrm>
              <a:off x="960956" y="2031878"/>
              <a:ext cx="1553804" cy="400109"/>
            </a:xfrm>
            <a:prstGeom prst="rect">
              <a:avLst/>
            </a:prstGeom>
            <a:noFill/>
          </p:spPr>
          <p:txBody>
            <a:bodyPr wrap="square" rtlCol="0">
              <a:spAutoFit/>
            </a:bodyPr>
            <a:lstStyle/>
            <a:p>
              <a:pPr algn="ctr">
                <a:defRPr/>
              </a:pPr>
              <a:r>
                <a:rPr lang="en-US" sz="1350" kern="0" dirty="0">
                  <a:solidFill>
                    <a:schemeClr val="tx1">
                      <a:lumMod val="50000"/>
                      <a:lumOff val="50000"/>
                    </a:schemeClr>
                  </a:solidFill>
                </a:rPr>
                <a:t>Gate Oxide</a:t>
              </a:r>
            </a:p>
          </p:txBody>
        </p:sp>
        <p:sp>
          <p:nvSpPr>
            <p:cNvPr id="15" name="TextBox 14">
              <a:extLst>
                <a:ext uri="{FF2B5EF4-FFF2-40B4-BE49-F238E27FC236}">
                  <a16:creationId xmlns:a16="http://schemas.microsoft.com/office/drawing/2014/main" id="{5A10B579-31E1-456E-9036-80C6FBE6A712}"/>
                </a:ext>
              </a:extLst>
            </p:cNvPr>
            <p:cNvSpPr txBox="1"/>
            <p:nvPr/>
          </p:nvSpPr>
          <p:spPr>
            <a:xfrm>
              <a:off x="1026867" y="2888347"/>
              <a:ext cx="1490154" cy="400109"/>
            </a:xfrm>
            <a:prstGeom prst="rect">
              <a:avLst/>
            </a:prstGeom>
            <a:noFill/>
          </p:spPr>
          <p:txBody>
            <a:bodyPr wrap="none" rtlCol="0" anchor="ctr">
              <a:spAutoFit/>
            </a:bodyPr>
            <a:lstStyle/>
            <a:p>
              <a:pPr algn="ctr">
                <a:defRPr/>
              </a:pPr>
              <a:r>
                <a:rPr lang="en-US" sz="1350" kern="0" dirty="0">
                  <a:solidFill>
                    <a:schemeClr val="tx1">
                      <a:lumMod val="50000"/>
                      <a:lumOff val="50000"/>
                    </a:schemeClr>
                  </a:solidFill>
                </a:rPr>
                <a:t>Tunnel Oxide</a:t>
              </a:r>
            </a:p>
          </p:txBody>
        </p:sp>
        <p:sp>
          <p:nvSpPr>
            <p:cNvPr id="16" name="Oval 15">
              <a:extLst>
                <a:ext uri="{FF2B5EF4-FFF2-40B4-BE49-F238E27FC236}">
                  <a16:creationId xmlns:a16="http://schemas.microsoft.com/office/drawing/2014/main" id="{AF38A813-B3A3-4F63-91E7-EE8FB611973D}"/>
                </a:ext>
              </a:extLst>
            </p:cNvPr>
            <p:cNvSpPr/>
            <p:nvPr/>
          </p:nvSpPr>
          <p:spPr>
            <a:xfrm>
              <a:off x="1153759" y="2411530"/>
              <a:ext cx="228600" cy="228600"/>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500" b="1" i="1" kern="0" dirty="0">
                  <a:solidFill>
                    <a:prstClr val="white"/>
                  </a:solidFill>
                  <a:latin typeface="Calibri" panose="020F0502020204030204"/>
                </a:rPr>
                <a:t>e</a:t>
              </a:r>
            </a:p>
          </p:txBody>
        </p:sp>
        <p:sp>
          <p:nvSpPr>
            <p:cNvPr id="17" name="Oval 16">
              <a:extLst>
                <a:ext uri="{FF2B5EF4-FFF2-40B4-BE49-F238E27FC236}">
                  <a16:creationId xmlns:a16="http://schemas.microsoft.com/office/drawing/2014/main" id="{04BF5B14-363E-4104-8FD5-6E4BBCDA3594}"/>
                </a:ext>
              </a:extLst>
            </p:cNvPr>
            <p:cNvSpPr/>
            <p:nvPr/>
          </p:nvSpPr>
          <p:spPr>
            <a:xfrm>
              <a:off x="1476388" y="2416316"/>
              <a:ext cx="228600" cy="228600"/>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500" b="1" i="1" kern="0" dirty="0">
                  <a:solidFill>
                    <a:prstClr val="white"/>
                  </a:solidFill>
                  <a:latin typeface="Calibri" panose="020F0502020204030204"/>
                </a:rPr>
                <a:t>e</a:t>
              </a:r>
            </a:p>
          </p:txBody>
        </p:sp>
        <p:sp>
          <p:nvSpPr>
            <p:cNvPr id="18" name="Oval 17">
              <a:extLst>
                <a:ext uri="{FF2B5EF4-FFF2-40B4-BE49-F238E27FC236}">
                  <a16:creationId xmlns:a16="http://schemas.microsoft.com/office/drawing/2014/main" id="{41E0EAF1-0834-4FDF-85B6-359A7767D5CE}"/>
                </a:ext>
              </a:extLst>
            </p:cNvPr>
            <p:cNvSpPr/>
            <p:nvPr/>
          </p:nvSpPr>
          <p:spPr>
            <a:xfrm>
              <a:off x="1799017" y="2410133"/>
              <a:ext cx="228600" cy="228600"/>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500" b="1" i="1" kern="0" dirty="0">
                  <a:solidFill>
                    <a:prstClr val="white"/>
                  </a:solidFill>
                  <a:latin typeface="Calibri" panose="020F0502020204030204"/>
                </a:rPr>
                <a:t>e</a:t>
              </a:r>
            </a:p>
          </p:txBody>
        </p:sp>
        <p:sp>
          <p:nvSpPr>
            <p:cNvPr id="19" name="Oval 18">
              <a:extLst>
                <a:ext uri="{FF2B5EF4-FFF2-40B4-BE49-F238E27FC236}">
                  <a16:creationId xmlns:a16="http://schemas.microsoft.com/office/drawing/2014/main" id="{FFDBABBA-2036-451A-904D-DE53ED475C9E}"/>
                </a:ext>
              </a:extLst>
            </p:cNvPr>
            <p:cNvSpPr/>
            <p:nvPr/>
          </p:nvSpPr>
          <p:spPr>
            <a:xfrm>
              <a:off x="2121646" y="2414919"/>
              <a:ext cx="228600" cy="228600"/>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500" b="1" i="1" kern="0" dirty="0">
                  <a:solidFill>
                    <a:prstClr val="white"/>
                  </a:solidFill>
                  <a:latin typeface="Calibri" panose="020F0502020204030204"/>
                </a:rPr>
                <a:t>e</a:t>
              </a:r>
            </a:p>
          </p:txBody>
        </p:sp>
      </p:grpSp>
      <p:sp>
        <p:nvSpPr>
          <p:cNvPr id="20" name="Rectangle 19">
            <a:extLst>
              <a:ext uri="{FF2B5EF4-FFF2-40B4-BE49-F238E27FC236}">
                <a16:creationId xmlns:a16="http://schemas.microsoft.com/office/drawing/2014/main" id="{40DBBACD-8D05-47A5-A417-F89C0B9B194C}"/>
              </a:ext>
            </a:extLst>
          </p:cNvPr>
          <p:cNvSpPr/>
          <p:nvPr/>
        </p:nvSpPr>
        <p:spPr>
          <a:xfrm>
            <a:off x="3162444" y="3247794"/>
            <a:ext cx="1085554" cy="284693"/>
          </a:xfrm>
          <a:prstGeom prst="rect">
            <a:avLst/>
          </a:prstGeom>
        </p:spPr>
        <p:txBody>
          <a:bodyPr wrap="none">
            <a:spAutoFit/>
          </a:bodyPr>
          <a:lstStyle/>
          <a:p>
            <a:pPr algn="ctr">
              <a:lnSpc>
                <a:spcPts val="1500"/>
              </a:lnSpc>
              <a:defRPr/>
            </a:pPr>
            <a:r>
              <a:rPr lang="en-US" sz="1350" kern="0" dirty="0">
                <a:solidFill>
                  <a:prstClr val="black"/>
                </a:solidFill>
              </a:rPr>
              <a:t>Control Gate</a:t>
            </a:r>
          </a:p>
        </p:txBody>
      </p:sp>
      <p:cxnSp>
        <p:nvCxnSpPr>
          <p:cNvPr id="21" name="Straight Connector 20">
            <a:extLst>
              <a:ext uri="{FF2B5EF4-FFF2-40B4-BE49-F238E27FC236}">
                <a16:creationId xmlns:a16="http://schemas.microsoft.com/office/drawing/2014/main" id="{839F613C-AEB5-4FD3-9F3E-20286A17385E}"/>
              </a:ext>
            </a:extLst>
          </p:cNvPr>
          <p:cNvCxnSpPr/>
          <p:nvPr/>
        </p:nvCxnSpPr>
        <p:spPr>
          <a:xfrm flipV="1">
            <a:off x="3710696" y="2897651"/>
            <a:ext cx="0" cy="258557"/>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CDC158-03A1-46EC-A524-00AFBC3223E4}"/>
              </a:ext>
            </a:extLst>
          </p:cNvPr>
          <p:cNvCxnSpPr/>
          <p:nvPr/>
        </p:nvCxnSpPr>
        <p:spPr>
          <a:xfrm flipV="1">
            <a:off x="4467933" y="4164797"/>
            <a:ext cx="0" cy="258557"/>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47E68F7-489A-41C2-A635-834C53A78730}"/>
              </a:ext>
            </a:extLst>
          </p:cNvPr>
          <p:cNvCxnSpPr/>
          <p:nvPr/>
        </p:nvCxnSpPr>
        <p:spPr>
          <a:xfrm flipV="1">
            <a:off x="2903452" y="4156522"/>
            <a:ext cx="0" cy="258557"/>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82CCDC8A-EA52-480E-A97F-81282FF49141}"/>
              </a:ext>
            </a:extLst>
          </p:cNvPr>
          <p:cNvSpPr/>
          <p:nvPr/>
        </p:nvSpPr>
        <p:spPr>
          <a:xfrm>
            <a:off x="3660690" y="2806065"/>
            <a:ext cx="100012" cy="100012"/>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Oval 24">
            <a:extLst>
              <a:ext uri="{FF2B5EF4-FFF2-40B4-BE49-F238E27FC236}">
                <a16:creationId xmlns:a16="http://schemas.microsoft.com/office/drawing/2014/main" id="{CCD2123E-E7B3-4234-9028-B7D8C6761C2C}"/>
              </a:ext>
            </a:extLst>
          </p:cNvPr>
          <p:cNvSpPr/>
          <p:nvPr/>
        </p:nvSpPr>
        <p:spPr>
          <a:xfrm>
            <a:off x="4417927" y="4079559"/>
            <a:ext cx="100012" cy="100012"/>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Oval 25">
            <a:extLst>
              <a:ext uri="{FF2B5EF4-FFF2-40B4-BE49-F238E27FC236}">
                <a16:creationId xmlns:a16="http://schemas.microsoft.com/office/drawing/2014/main" id="{870BA11E-205A-4C00-9FF0-84E9DEE16367}"/>
              </a:ext>
            </a:extLst>
          </p:cNvPr>
          <p:cNvSpPr/>
          <p:nvPr/>
        </p:nvSpPr>
        <p:spPr>
          <a:xfrm>
            <a:off x="2857752" y="4077878"/>
            <a:ext cx="100012" cy="100012"/>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5" name="Group 44">
            <a:extLst>
              <a:ext uri="{FF2B5EF4-FFF2-40B4-BE49-F238E27FC236}">
                <a16:creationId xmlns:a16="http://schemas.microsoft.com/office/drawing/2014/main" id="{63A853E7-9F91-4CD5-9155-E9AD0264C3B9}"/>
              </a:ext>
            </a:extLst>
          </p:cNvPr>
          <p:cNvGrpSpPr/>
          <p:nvPr/>
        </p:nvGrpSpPr>
        <p:grpSpPr>
          <a:xfrm>
            <a:off x="5466090" y="3327553"/>
            <a:ext cx="3543448" cy="1610143"/>
            <a:chOff x="5466090" y="3327553"/>
            <a:chExt cx="3543448" cy="1610143"/>
          </a:xfrm>
        </p:grpSpPr>
        <p:cxnSp>
          <p:nvCxnSpPr>
            <p:cNvPr id="27" name="Straight Connector 31">
              <a:extLst>
                <a:ext uri="{FF2B5EF4-FFF2-40B4-BE49-F238E27FC236}">
                  <a16:creationId xmlns:a16="http://schemas.microsoft.com/office/drawing/2014/main" id="{7DC34B0B-B05E-42E9-9C36-73970427B6EB}"/>
                </a:ext>
              </a:extLst>
            </p:cNvPr>
            <p:cNvCxnSpPr>
              <a:cxnSpLocks noChangeShapeType="1"/>
            </p:cNvCxnSpPr>
            <p:nvPr/>
          </p:nvCxnSpPr>
          <p:spPr bwMode="auto">
            <a:xfrm>
              <a:off x="5466090" y="4691690"/>
              <a:ext cx="354344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TextBox 39">
              <a:extLst>
                <a:ext uri="{FF2B5EF4-FFF2-40B4-BE49-F238E27FC236}">
                  <a16:creationId xmlns:a16="http://schemas.microsoft.com/office/drawing/2014/main" id="{35A43DBA-1E12-4527-B78A-743E1F0321B5}"/>
                </a:ext>
              </a:extLst>
            </p:cNvPr>
            <p:cNvSpPr txBox="1">
              <a:spLocks noChangeArrowheads="1"/>
            </p:cNvSpPr>
            <p:nvPr/>
          </p:nvSpPr>
          <p:spPr bwMode="auto">
            <a:xfrm>
              <a:off x="8561195" y="4358615"/>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000000"/>
                  </a:solidFill>
                </a:rPr>
                <a:t>V</a:t>
              </a:r>
              <a:r>
                <a:rPr lang="en-US" altLang="en-US" sz="1200" baseline="-25000" dirty="0">
                  <a:solidFill>
                    <a:srgbClr val="000000"/>
                  </a:solidFill>
                </a:rPr>
                <a:t>th</a:t>
              </a:r>
            </a:p>
          </p:txBody>
        </p:sp>
        <p:sp>
          <p:nvSpPr>
            <p:cNvPr id="29" name="TextBox 44">
              <a:extLst>
                <a:ext uri="{FF2B5EF4-FFF2-40B4-BE49-F238E27FC236}">
                  <a16:creationId xmlns:a16="http://schemas.microsoft.com/office/drawing/2014/main" id="{CDA9BF72-84D2-4932-95AE-68F90F44DE4F}"/>
                </a:ext>
              </a:extLst>
            </p:cNvPr>
            <p:cNvSpPr txBox="1">
              <a:spLocks noChangeArrowheads="1"/>
            </p:cNvSpPr>
            <p:nvPr/>
          </p:nvSpPr>
          <p:spPr bwMode="auto">
            <a:xfrm>
              <a:off x="6481583" y="3676633"/>
              <a:ext cx="108715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000000"/>
                  </a:solidFill>
                </a:rPr>
                <a:t>Read voltage</a:t>
              </a:r>
            </a:p>
          </p:txBody>
        </p:sp>
        <p:sp>
          <p:nvSpPr>
            <p:cNvPr id="30" name="TextBox 55">
              <a:extLst>
                <a:ext uri="{FF2B5EF4-FFF2-40B4-BE49-F238E27FC236}">
                  <a16:creationId xmlns:a16="http://schemas.microsoft.com/office/drawing/2014/main" id="{A592E87D-EB35-49EB-A418-6D6D75063EB4}"/>
                </a:ext>
              </a:extLst>
            </p:cNvPr>
            <p:cNvSpPr txBox="1">
              <a:spLocks noChangeArrowheads="1"/>
            </p:cNvSpPr>
            <p:nvPr/>
          </p:nvSpPr>
          <p:spPr bwMode="auto">
            <a:xfrm>
              <a:off x="6045221" y="4660697"/>
              <a:ext cx="67037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000000"/>
                  </a:solidFill>
                </a:rPr>
                <a:t>Erased</a:t>
              </a:r>
            </a:p>
          </p:txBody>
        </p:sp>
        <p:sp>
          <p:nvSpPr>
            <p:cNvPr id="31" name="TextBox 57">
              <a:extLst>
                <a:ext uri="{FF2B5EF4-FFF2-40B4-BE49-F238E27FC236}">
                  <a16:creationId xmlns:a16="http://schemas.microsoft.com/office/drawing/2014/main" id="{223DF1BB-7EB8-4ACD-A1BB-F66E974B6ED3}"/>
                </a:ext>
              </a:extLst>
            </p:cNvPr>
            <p:cNvSpPr txBox="1">
              <a:spLocks noChangeArrowheads="1"/>
            </p:cNvSpPr>
            <p:nvPr/>
          </p:nvSpPr>
          <p:spPr bwMode="auto">
            <a:xfrm>
              <a:off x="7237817" y="4660697"/>
              <a:ext cx="10711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000000"/>
                  </a:solidFill>
                </a:rPr>
                <a:t>Programmed</a:t>
              </a:r>
            </a:p>
          </p:txBody>
        </p:sp>
        <p:sp>
          <p:nvSpPr>
            <p:cNvPr id="32" name="Freeform 60">
              <a:extLst>
                <a:ext uri="{FF2B5EF4-FFF2-40B4-BE49-F238E27FC236}">
                  <a16:creationId xmlns:a16="http://schemas.microsoft.com/office/drawing/2014/main" id="{66F17117-2FED-4D65-BD94-0FD524A796BA}"/>
                </a:ext>
              </a:extLst>
            </p:cNvPr>
            <p:cNvSpPr/>
            <p:nvPr/>
          </p:nvSpPr>
          <p:spPr>
            <a:xfrm flipH="1">
              <a:off x="7237814" y="3967790"/>
              <a:ext cx="903758" cy="718582"/>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prstClr val="white"/>
                </a:solidFill>
                <a:latin typeface="Calibri"/>
              </a:endParaRPr>
            </a:p>
          </p:txBody>
        </p:sp>
        <p:sp>
          <p:nvSpPr>
            <p:cNvPr id="33" name="Freeform 61">
              <a:extLst>
                <a:ext uri="{FF2B5EF4-FFF2-40B4-BE49-F238E27FC236}">
                  <a16:creationId xmlns:a16="http://schemas.microsoft.com/office/drawing/2014/main" id="{BF63B53F-09FD-435D-9F9B-8FCA94479D4B}"/>
                </a:ext>
              </a:extLst>
            </p:cNvPr>
            <p:cNvSpPr/>
            <p:nvPr/>
          </p:nvSpPr>
          <p:spPr>
            <a:xfrm flipH="1">
              <a:off x="5821033" y="3949891"/>
              <a:ext cx="930410" cy="741800"/>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prstClr val="white"/>
                </a:solidFill>
                <a:latin typeface="Calibri"/>
              </a:endParaRPr>
            </a:p>
          </p:txBody>
        </p:sp>
        <p:sp>
          <p:nvSpPr>
            <p:cNvPr id="34" name="TextBox 55">
              <a:extLst>
                <a:ext uri="{FF2B5EF4-FFF2-40B4-BE49-F238E27FC236}">
                  <a16:creationId xmlns:a16="http://schemas.microsoft.com/office/drawing/2014/main" id="{4A5D7193-918C-4E4B-BED4-7A50BA47710A}"/>
                </a:ext>
              </a:extLst>
            </p:cNvPr>
            <p:cNvSpPr txBox="1">
              <a:spLocks noChangeArrowheads="1"/>
            </p:cNvSpPr>
            <p:nvPr/>
          </p:nvSpPr>
          <p:spPr bwMode="auto">
            <a:xfrm>
              <a:off x="6136833" y="4201705"/>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FF0000"/>
                  </a:solidFill>
                </a:rPr>
                <a:t>1</a:t>
              </a:r>
            </a:p>
          </p:txBody>
        </p:sp>
        <p:sp>
          <p:nvSpPr>
            <p:cNvPr id="35" name="TextBox 55">
              <a:extLst>
                <a:ext uri="{FF2B5EF4-FFF2-40B4-BE49-F238E27FC236}">
                  <a16:creationId xmlns:a16="http://schemas.microsoft.com/office/drawing/2014/main" id="{9F6FDAE8-F5FF-4542-9C8C-98605F311014}"/>
                </a:ext>
              </a:extLst>
            </p:cNvPr>
            <p:cNvSpPr txBox="1">
              <a:spLocks noChangeArrowheads="1"/>
            </p:cNvSpPr>
            <p:nvPr/>
          </p:nvSpPr>
          <p:spPr bwMode="auto">
            <a:xfrm>
              <a:off x="7567851" y="4189085"/>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FF0000"/>
                  </a:solidFill>
                </a:rPr>
                <a:t>0</a:t>
              </a:r>
            </a:p>
          </p:txBody>
        </p:sp>
        <p:cxnSp>
          <p:nvCxnSpPr>
            <p:cNvPr id="36" name="Straight Connector 41">
              <a:extLst>
                <a:ext uri="{FF2B5EF4-FFF2-40B4-BE49-F238E27FC236}">
                  <a16:creationId xmlns:a16="http://schemas.microsoft.com/office/drawing/2014/main" id="{CE6875AD-FF76-411D-BEFF-0675E2E15007}"/>
                </a:ext>
              </a:extLst>
            </p:cNvPr>
            <p:cNvCxnSpPr>
              <a:cxnSpLocks noChangeShapeType="1"/>
            </p:cNvCxnSpPr>
            <p:nvPr/>
          </p:nvCxnSpPr>
          <p:spPr bwMode="auto">
            <a:xfrm rot="5400000" flipH="1" flipV="1">
              <a:off x="6601960" y="4298761"/>
              <a:ext cx="765695" cy="0"/>
            </a:xfrm>
            <a:prstGeom prst="line">
              <a:avLst/>
            </a:prstGeom>
            <a:noFill/>
            <a:ln w="19050">
              <a:solidFill>
                <a:srgbClr val="FF0000"/>
              </a:solidFill>
              <a:prstDash val="sysDot"/>
              <a:round/>
              <a:headEnd/>
              <a:tailEnd/>
            </a:ln>
            <a:extLst>
              <a:ext uri="{909E8E84-426E-40DD-AFC4-6F175D3DCCD1}">
                <a14:hiddenFill xmlns:a14="http://schemas.microsoft.com/office/drawing/2010/main">
                  <a:noFill/>
                </a14:hiddenFill>
              </a:ext>
            </a:extLst>
          </p:spPr>
        </p:cxnSp>
        <p:grpSp>
          <p:nvGrpSpPr>
            <p:cNvPr id="37" name="Group 36">
              <a:extLst>
                <a:ext uri="{FF2B5EF4-FFF2-40B4-BE49-F238E27FC236}">
                  <a16:creationId xmlns:a16="http://schemas.microsoft.com/office/drawing/2014/main" id="{65B19402-9FCE-45A4-A913-290E22D79A24}"/>
                </a:ext>
              </a:extLst>
            </p:cNvPr>
            <p:cNvGrpSpPr/>
            <p:nvPr/>
          </p:nvGrpSpPr>
          <p:grpSpPr>
            <a:xfrm>
              <a:off x="7273534" y="3327553"/>
              <a:ext cx="827875" cy="199676"/>
              <a:chOff x="3222540" y="1207658"/>
              <a:chExt cx="1103833" cy="266235"/>
            </a:xfrm>
          </p:grpSpPr>
          <p:sp>
            <p:nvSpPr>
              <p:cNvPr id="38" name="Oval 37">
                <a:extLst>
                  <a:ext uri="{FF2B5EF4-FFF2-40B4-BE49-F238E27FC236}">
                    <a16:creationId xmlns:a16="http://schemas.microsoft.com/office/drawing/2014/main" id="{D8028FDB-136A-4C04-BCBA-B0AA70E10427}"/>
                  </a:ext>
                </a:extLst>
              </p:cNvPr>
              <p:cNvSpPr/>
              <p:nvPr/>
            </p:nvSpPr>
            <p:spPr>
              <a:xfrm>
                <a:off x="3247393" y="1252851"/>
                <a:ext cx="185052" cy="165792"/>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500" b="1" i="1" kern="0" dirty="0">
                    <a:solidFill>
                      <a:prstClr val="white"/>
                    </a:solidFill>
                    <a:latin typeface="Calibri" panose="020F0502020204030204"/>
                  </a:rPr>
                  <a:t>e</a:t>
                </a:r>
              </a:p>
            </p:txBody>
          </p:sp>
          <p:sp>
            <p:nvSpPr>
              <p:cNvPr id="39" name="Oval 38">
                <a:extLst>
                  <a:ext uri="{FF2B5EF4-FFF2-40B4-BE49-F238E27FC236}">
                    <a16:creationId xmlns:a16="http://schemas.microsoft.com/office/drawing/2014/main" id="{E78BF73C-4870-4A10-A7FC-5007A9C8E371}"/>
                  </a:ext>
                </a:extLst>
              </p:cNvPr>
              <p:cNvSpPr/>
              <p:nvPr/>
            </p:nvSpPr>
            <p:spPr>
              <a:xfrm>
                <a:off x="3465807" y="1252851"/>
                <a:ext cx="185052" cy="165792"/>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500" b="1" i="1" kern="0" dirty="0">
                    <a:solidFill>
                      <a:prstClr val="white"/>
                    </a:solidFill>
                    <a:latin typeface="Calibri" panose="020F0502020204030204"/>
                  </a:rPr>
                  <a:t>e</a:t>
                </a:r>
              </a:p>
            </p:txBody>
          </p:sp>
          <p:sp>
            <p:nvSpPr>
              <p:cNvPr id="40" name="Oval 39">
                <a:extLst>
                  <a:ext uri="{FF2B5EF4-FFF2-40B4-BE49-F238E27FC236}">
                    <a16:creationId xmlns:a16="http://schemas.microsoft.com/office/drawing/2014/main" id="{452A31C6-2F5D-42D0-8EDC-62975084A0B5}"/>
                  </a:ext>
                </a:extLst>
              </p:cNvPr>
              <p:cNvSpPr/>
              <p:nvPr/>
            </p:nvSpPr>
            <p:spPr>
              <a:xfrm>
                <a:off x="3684221" y="1252851"/>
                <a:ext cx="185052" cy="165792"/>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500" b="1" i="1" kern="0" dirty="0">
                    <a:solidFill>
                      <a:prstClr val="white"/>
                    </a:solidFill>
                    <a:latin typeface="Calibri" panose="020F0502020204030204"/>
                  </a:rPr>
                  <a:t>e</a:t>
                </a:r>
              </a:p>
            </p:txBody>
          </p:sp>
          <p:sp>
            <p:nvSpPr>
              <p:cNvPr id="41" name="Oval 40">
                <a:extLst>
                  <a:ext uri="{FF2B5EF4-FFF2-40B4-BE49-F238E27FC236}">
                    <a16:creationId xmlns:a16="http://schemas.microsoft.com/office/drawing/2014/main" id="{4CBF8521-FD56-4ACA-B458-30DAC7E1E942}"/>
                  </a:ext>
                </a:extLst>
              </p:cNvPr>
              <p:cNvSpPr/>
              <p:nvPr/>
            </p:nvSpPr>
            <p:spPr>
              <a:xfrm>
                <a:off x="3902635" y="1252851"/>
                <a:ext cx="185052" cy="165792"/>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500" b="1" i="1" kern="0" dirty="0">
                    <a:solidFill>
                      <a:prstClr val="white"/>
                    </a:solidFill>
                    <a:latin typeface="Calibri" panose="020F0502020204030204"/>
                  </a:rPr>
                  <a:t>e</a:t>
                </a:r>
              </a:p>
            </p:txBody>
          </p:sp>
          <p:sp>
            <p:nvSpPr>
              <p:cNvPr id="42" name="Oval 41">
                <a:extLst>
                  <a:ext uri="{FF2B5EF4-FFF2-40B4-BE49-F238E27FC236}">
                    <a16:creationId xmlns:a16="http://schemas.microsoft.com/office/drawing/2014/main" id="{81FDFF35-2FE2-407A-8065-11DFBC9DA55B}"/>
                  </a:ext>
                </a:extLst>
              </p:cNvPr>
              <p:cNvSpPr/>
              <p:nvPr/>
            </p:nvSpPr>
            <p:spPr>
              <a:xfrm>
                <a:off x="4121047" y="1252851"/>
                <a:ext cx="185052" cy="165792"/>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500" b="1" i="1" kern="0" dirty="0">
                    <a:solidFill>
                      <a:prstClr val="white"/>
                    </a:solidFill>
                    <a:latin typeface="Calibri" panose="020F0502020204030204"/>
                  </a:rPr>
                  <a:t>e</a:t>
                </a:r>
              </a:p>
            </p:txBody>
          </p:sp>
          <p:sp>
            <p:nvSpPr>
              <p:cNvPr id="43" name="Rectangle 42">
                <a:extLst>
                  <a:ext uri="{FF2B5EF4-FFF2-40B4-BE49-F238E27FC236}">
                    <a16:creationId xmlns:a16="http://schemas.microsoft.com/office/drawing/2014/main" id="{DDD1421B-8A04-4510-ABF5-C86AB8782705}"/>
                  </a:ext>
                </a:extLst>
              </p:cNvPr>
              <p:cNvSpPr/>
              <p:nvPr/>
            </p:nvSpPr>
            <p:spPr>
              <a:xfrm>
                <a:off x="3222540" y="1207658"/>
                <a:ext cx="1103833" cy="266235"/>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4" name="Rectangle 43">
              <a:extLst>
                <a:ext uri="{FF2B5EF4-FFF2-40B4-BE49-F238E27FC236}">
                  <a16:creationId xmlns:a16="http://schemas.microsoft.com/office/drawing/2014/main" id="{A6F87E50-E91D-4D29-8E78-5BCFA60432C7}"/>
                </a:ext>
              </a:extLst>
            </p:cNvPr>
            <p:cNvSpPr/>
            <p:nvPr/>
          </p:nvSpPr>
          <p:spPr>
            <a:xfrm>
              <a:off x="5812921" y="3327553"/>
              <a:ext cx="827875" cy="199676"/>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6" name="Rectangle 45">
            <a:extLst>
              <a:ext uri="{FF2B5EF4-FFF2-40B4-BE49-F238E27FC236}">
                <a16:creationId xmlns:a16="http://schemas.microsoft.com/office/drawing/2014/main" id="{1A3A8DAD-75B5-4472-A655-955458AAF08B}"/>
              </a:ext>
            </a:extLst>
          </p:cNvPr>
          <p:cNvSpPr/>
          <p:nvPr/>
        </p:nvSpPr>
        <p:spPr>
          <a:xfrm>
            <a:off x="5375920" y="5228841"/>
            <a:ext cx="4058932" cy="369332"/>
          </a:xfrm>
          <a:prstGeom prst="rect">
            <a:avLst/>
          </a:prstGeom>
        </p:spPr>
        <p:txBody>
          <a:bodyPr wrap="none">
            <a:spAutoFit/>
          </a:bodyPr>
          <a:lstStyle/>
          <a:p>
            <a:r>
              <a:rPr lang="en-US" altLang="zh-CN" dirty="0"/>
              <a:t>Notices, high voltage is 0, low voltage is 1</a:t>
            </a:r>
            <a:endParaRPr lang="fr-FR" dirty="0"/>
          </a:p>
        </p:txBody>
      </p:sp>
    </p:spTree>
    <p:extLst>
      <p:ext uri="{BB962C8B-B14F-4D97-AF65-F5344CB8AC3E}">
        <p14:creationId xmlns:p14="http://schemas.microsoft.com/office/powerpoint/2010/main" val="26889017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602F0-A28D-4E16-A16C-6BC8925996A7}"/>
              </a:ext>
            </a:extLst>
          </p:cNvPr>
          <p:cNvSpPr>
            <a:spLocks noGrp="1"/>
          </p:cNvSpPr>
          <p:nvPr>
            <p:ph type="title"/>
          </p:nvPr>
        </p:nvSpPr>
        <p:spPr/>
        <p:txBody>
          <a:bodyPr/>
          <a:lstStyle/>
          <a:p>
            <a:r>
              <a:rPr lang="en-US" dirty="0"/>
              <a:t>Flash Cell Organization</a:t>
            </a:r>
            <a:endParaRPr lang="fr-FR" dirty="0"/>
          </a:p>
        </p:txBody>
      </p:sp>
      <p:sp>
        <p:nvSpPr>
          <p:cNvPr id="3" name="Content Placeholder 2">
            <a:extLst>
              <a:ext uri="{FF2B5EF4-FFF2-40B4-BE49-F238E27FC236}">
                <a16:creationId xmlns:a16="http://schemas.microsoft.com/office/drawing/2014/main" id="{F4E59A9D-B7AD-42E8-8BA5-461BFA866CF9}"/>
              </a:ext>
            </a:extLst>
          </p:cNvPr>
          <p:cNvSpPr>
            <a:spLocks noGrp="1"/>
          </p:cNvSpPr>
          <p:nvPr>
            <p:ph idx="1"/>
          </p:nvPr>
        </p:nvSpPr>
        <p:spPr/>
        <p:txBody>
          <a:bodyPr/>
          <a:lstStyle/>
          <a:p>
            <a:endParaRPr lang="fr-FR"/>
          </a:p>
        </p:txBody>
      </p:sp>
      <p:sp>
        <p:nvSpPr>
          <p:cNvPr id="4" name="Slide Number Placeholder 3">
            <a:extLst>
              <a:ext uri="{FF2B5EF4-FFF2-40B4-BE49-F238E27FC236}">
                <a16:creationId xmlns:a16="http://schemas.microsoft.com/office/drawing/2014/main" id="{95C292C2-4BD8-46A3-96B4-9B2CBD02C4E0}"/>
              </a:ext>
            </a:extLst>
          </p:cNvPr>
          <p:cNvSpPr>
            <a:spLocks noGrp="1"/>
          </p:cNvSpPr>
          <p:nvPr>
            <p:ph type="sldNum" sz="quarter" idx="12"/>
          </p:nvPr>
        </p:nvSpPr>
        <p:spPr/>
        <p:txBody>
          <a:bodyPr/>
          <a:lstStyle/>
          <a:p>
            <a:fld id="{C22DC6D3-9347-42BE-948A-F7EB414DF657}" type="slidenum">
              <a:rPr lang="en-US" altLang="en-US" smtClean="0"/>
              <a:t>36</a:t>
            </a:fld>
            <a:endParaRPr lang="en-US" altLang="en-US" dirty="0"/>
          </a:p>
        </p:txBody>
      </p:sp>
      <p:sp>
        <p:nvSpPr>
          <p:cNvPr id="247" name="Content Placeholder 2">
            <a:extLst>
              <a:ext uri="{FF2B5EF4-FFF2-40B4-BE49-F238E27FC236}">
                <a16:creationId xmlns:a16="http://schemas.microsoft.com/office/drawing/2014/main" id="{F0F3276B-2BE4-407F-8912-AF7B6D238EDE}"/>
              </a:ext>
            </a:extLst>
          </p:cNvPr>
          <p:cNvSpPr txBox="1">
            <a:spLocks/>
          </p:cNvSpPr>
          <p:nvPr/>
        </p:nvSpPr>
        <p:spPr>
          <a:xfrm>
            <a:off x="4554692" y="4576223"/>
            <a:ext cx="3711266" cy="5888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100" dirty="0">
                <a:ea typeface="黑体" panose="02010609060101010101" pitchFamily="49" charset="-122"/>
                <a:cs typeface="Arial" panose="020B0604020202020204" pitchFamily="34" charset="0"/>
              </a:rPr>
              <a:t>Block: 64 to 1024 pages</a:t>
            </a:r>
          </a:p>
          <a:p>
            <a:pPr marL="0" indent="0">
              <a:buNone/>
            </a:pPr>
            <a:r>
              <a:rPr lang="en-US" altLang="zh-CN" sz="2100" dirty="0">
                <a:ea typeface="黑体" panose="02010609060101010101" pitchFamily="49" charset="-122"/>
                <a:cs typeface="Arial" panose="020B0604020202020204" pitchFamily="34" charset="0"/>
              </a:rPr>
              <a:t>For </a:t>
            </a:r>
            <a:r>
              <a:rPr lang="en-US" altLang="zh-CN" sz="2100" dirty="0">
                <a:solidFill>
                  <a:srgbClr val="FF0000"/>
                </a:solidFill>
                <a:ea typeface="黑体" panose="02010609060101010101" pitchFamily="49" charset="-122"/>
                <a:cs typeface="Arial" panose="020B0604020202020204" pitchFamily="34" charset="0"/>
              </a:rPr>
              <a:t>erase</a:t>
            </a:r>
          </a:p>
          <a:p>
            <a:pPr marL="342874" indent="-342874">
              <a:lnSpc>
                <a:spcPct val="100000"/>
              </a:lnSpc>
              <a:spcBef>
                <a:spcPct val="20000"/>
              </a:spcBef>
              <a:defRPr/>
            </a:pPr>
            <a:endParaRPr lang="en-US" altLang="zh-CN" sz="2400" dirty="0"/>
          </a:p>
          <a:p>
            <a:pPr marL="342874" indent="-342874">
              <a:lnSpc>
                <a:spcPct val="100000"/>
              </a:lnSpc>
              <a:spcBef>
                <a:spcPct val="20000"/>
              </a:spcBef>
              <a:defRPr/>
            </a:pPr>
            <a:endParaRPr lang="en-US" altLang="zh-CN" sz="2400" dirty="0"/>
          </a:p>
        </p:txBody>
      </p:sp>
      <p:sp>
        <p:nvSpPr>
          <p:cNvPr id="248" name="Rectangle 247">
            <a:extLst>
              <a:ext uri="{FF2B5EF4-FFF2-40B4-BE49-F238E27FC236}">
                <a16:creationId xmlns:a16="http://schemas.microsoft.com/office/drawing/2014/main" id="{DB4F112B-DBCB-4E76-960A-1B8BEC3EAA23}"/>
              </a:ext>
            </a:extLst>
          </p:cNvPr>
          <p:cNvSpPr/>
          <p:nvPr/>
        </p:nvSpPr>
        <p:spPr>
          <a:xfrm>
            <a:off x="8691923" y="2898116"/>
            <a:ext cx="2948693" cy="646331"/>
          </a:xfrm>
          <a:prstGeom prst="rect">
            <a:avLst/>
          </a:prstGeom>
        </p:spPr>
        <p:txBody>
          <a:bodyPr wrap="square">
            <a:spAutoFit/>
          </a:bodyPr>
          <a:lstStyle/>
          <a:p>
            <a:r>
              <a:rPr lang="en-US" altLang="zh-CN" dirty="0">
                <a:ea typeface="黑体" panose="02010609060101010101" pitchFamily="49" charset="-122"/>
                <a:cs typeface="Arial" panose="020B0604020202020204" pitchFamily="34" charset="0"/>
              </a:rPr>
              <a:t>Page: 4 K to 32 KB </a:t>
            </a:r>
          </a:p>
          <a:p>
            <a:r>
              <a:rPr lang="en-US" altLang="zh-CN" dirty="0">
                <a:ea typeface="黑体" panose="02010609060101010101" pitchFamily="49" charset="-122"/>
                <a:cs typeface="Arial" panose="020B0604020202020204" pitchFamily="34" charset="0"/>
              </a:rPr>
              <a:t>For read and write</a:t>
            </a:r>
          </a:p>
        </p:txBody>
      </p:sp>
      <p:sp>
        <p:nvSpPr>
          <p:cNvPr id="249" name="TextBox 248">
            <a:extLst>
              <a:ext uri="{FF2B5EF4-FFF2-40B4-BE49-F238E27FC236}">
                <a16:creationId xmlns:a16="http://schemas.microsoft.com/office/drawing/2014/main" id="{56A1EE43-6E1C-486E-841F-5AC7177B38D7}"/>
              </a:ext>
            </a:extLst>
          </p:cNvPr>
          <p:cNvSpPr txBox="1"/>
          <p:nvPr/>
        </p:nvSpPr>
        <p:spPr>
          <a:xfrm>
            <a:off x="1802113" y="4477809"/>
            <a:ext cx="1853392" cy="369332"/>
          </a:xfrm>
          <a:prstGeom prst="rect">
            <a:avLst/>
          </a:prstGeom>
          <a:noFill/>
        </p:spPr>
        <p:txBody>
          <a:bodyPr wrap="none" rtlCol="0">
            <a:spAutoFit/>
          </a:bodyPr>
          <a:lstStyle/>
          <a:p>
            <a:pPr algn="ctr">
              <a:defRPr/>
            </a:pPr>
            <a:r>
              <a:rPr lang="en-US" kern="0" dirty="0">
                <a:solidFill>
                  <a:prstClr val="black"/>
                </a:solidFill>
              </a:rPr>
              <a:t>Floating-Gate Cell</a:t>
            </a:r>
          </a:p>
        </p:txBody>
      </p:sp>
      <p:grpSp>
        <p:nvGrpSpPr>
          <p:cNvPr id="250" name="Group 249">
            <a:extLst>
              <a:ext uri="{FF2B5EF4-FFF2-40B4-BE49-F238E27FC236}">
                <a16:creationId xmlns:a16="http://schemas.microsoft.com/office/drawing/2014/main" id="{008AC1A2-15AF-480B-A3C2-AFF486B3DD34}"/>
              </a:ext>
            </a:extLst>
          </p:cNvPr>
          <p:cNvGrpSpPr/>
          <p:nvPr/>
        </p:nvGrpSpPr>
        <p:grpSpPr>
          <a:xfrm>
            <a:off x="1771663" y="2520053"/>
            <a:ext cx="1914296" cy="1774477"/>
            <a:chOff x="488451" y="1537182"/>
            <a:chExt cx="2552395" cy="2365969"/>
          </a:xfrm>
        </p:grpSpPr>
        <p:sp>
          <p:nvSpPr>
            <p:cNvPr id="251" name="Rectangle 992">
              <a:extLst>
                <a:ext uri="{FF2B5EF4-FFF2-40B4-BE49-F238E27FC236}">
                  <a16:creationId xmlns:a16="http://schemas.microsoft.com/office/drawing/2014/main" id="{5A64C7C4-7F01-4E9E-8001-D657E3929CA8}"/>
                </a:ext>
              </a:extLst>
            </p:cNvPr>
            <p:cNvSpPr>
              <a:spLocks noChangeArrowheads="1"/>
            </p:cNvSpPr>
            <p:nvPr/>
          </p:nvSpPr>
          <p:spPr bwMode="auto">
            <a:xfrm>
              <a:off x="1090550" y="2085571"/>
              <a:ext cx="1348197" cy="1155859"/>
            </a:xfrm>
            <a:prstGeom prst="rect">
              <a:avLst/>
            </a:prstGeom>
            <a:solidFill>
              <a:srgbClr val="4BACC6"/>
            </a:solidFill>
            <a:ln>
              <a:solidFill>
                <a:srgbClr val="3F869A"/>
              </a:solidFill>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anchor="b">
              <a:no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lnSpc>
                  <a:spcPts val="1500"/>
                </a:lnSpc>
                <a:defRPr/>
              </a:pPr>
              <a:endParaRPr lang="en-US" kern="0" dirty="0">
                <a:solidFill>
                  <a:prstClr val="white"/>
                </a:solidFill>
                <a:latin typeface="Calibri" panose="020F0502020204030204"/>
              </a:endParaRPr>
            </a:p>
          </p:txBody>
        </p:sp>
        <p:sp>
          <p:nvSpPr>
            <p:cNvPr id="252" name="Rounded Rectangle 14">
              <a:extLst>
                <a:ext uri="{FF2B5EF4-FFF2-40B4-BE49-F238E27FC236}">
                  <a16:creationId xmlns:a16="http://schemas.microsoft.com/office/drawing/2014/main" id="{CC521EB1-2D0C-495A-91E4-B9FCB44AEF5B}"/>
                </a:ext>
              </a:extLst>
            </p:cNvPr>
            <p:cNvSpPr/>
            <p:nvPr/>
          </p:nvSpPr>
          <p:spPr>
            <a:xfrm>
              <a:off x="488451" y="3229043"/>
              <a:ext cx="2552395" cy="674108"/>
            </a:xfrm>
            <a:prstGeom prst="roundRect">
              <a:avLst/>
            </a:prstGeom>
            <a:solidFill>
              <a:schemeClr val="bg1">
                <a:lumMod val="65000"/>
              </a:schemeClr>
            </a:solidFill>
            <a:ln w="12700" cap="flat" cmpd="sng" algn="ctr">
              <a:noFill/>
              <a:prstDash val="solid"/>
              <a:miter lim="800000"/>
            </a:ln>
            <a:effectLst/>
          </p:spPr>
          <p:txBody>
            <a:bodyPr rtlCol="0" anchor="b"/>
            <a:lstStyle/>
            <a:p>
              <a:pPr algn="ctr">
                <a:defRPr/>
              </a:pPr>
              <a:r>
                <a:rPr lang="en-US" kern="0" dirty="0">
                  <a:solidFill>
                    <a:schemeClr val="bg1"/>
                  </a:solidFill>
                  <a:latin typeface="Calibri" panose="020F0502020204030204"/>
                </a:rPr>
                <a:t>Substrate</a:t>
              </a:r>
            </a:p>
          </p:txBody>
        </p:sp>
        <p:sp>
          <p:nvSpPr>
            <p:cNvPr id="253" name="Rectangle 990">
              <a:extLst>
                <a:ext uri="{FF2B5EF4-FFF2-40B4-BE49-F238E27FC236}">
                  <a16:creationId xmlns:a16="http://schemas.microsoft.com/office/drawing/2014/main" id="{C7415421-7E97-487F-BF92-702EFC5FB319}"/>
                </a:ext>
              </a:extLst>
            </p:cNvPr>
            <p:cNvSpPr>
              <a:spLocks noChangeArrowheads="1"/>
            </p:cNvSpPr>
            <p:nvPr/>
          </p:nvSpPr>
          <p:spPr bwMode="auto">
            <a:xfrm>
              <a:off x="1090550" y="2360357"/>
              <a:ext cx="1348197" cy="593587"/>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a:lnSpc>
                  <a:spcPts val="1500"/>
                </a:lnSpc>
                <a:defRPr/>
              </a:pPr>
              <a:endParaRPr lang="ko-KR" altLang="ko-KR" kern="0" dirty="0">
                <a:solidFill>
                  <a:prstClr val="white"/>
                </a:solidFill>
                <a:latin typeface="Calibri" panose="020F0502020204030204"/>
                <a:ea typeface="Dotum" pitchFamily="34" charset="-127"/>
              </a:endParaRPr>
            </a:p>
          </p:txBody>
        </p:sp>
        <p:sp>
          <p:nvSpPr>
            <p:cNvPr id="254" name="Freeform 18">
              <a:extLst>
                <a:ext uri="{FF2B5EF4-FFF2-40B4-BE49-F238E27FC236}">
                  <a16:creationId xmlns:a16="http://schemas.microsoft.com/office/drawing/2014/main" id="{DB560EDE-91D5-4C98-8DEF-7924A0533032}"/>
                </a:ext>
              </a:extLst>
            </p:cNvPr>
            <p:cNvSpPr/>
            <p:nvPr/>
          </p:nvSpPr>
          <p:spPr>
            <a:xfrm>
              <a:off x="2266257" y="3227830"/>
              <a:ext cx="774589" cy="282484"/>
            </a:xfrm>
            <a:custGeom>
              <a:avLst/>
              <a:gdLst>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98120 w 1346200"/>
                <a:gd name="connsiteY4" fmla="*/ 238760 h 355600"/>
                <a:gd name="connsiteX5" fmla="*/ 0 w 1346200"/>
                <a:gd name="connsiteY5" fmla="*/ 0 h 355600"/>
                <a:gd name="connsiteX0" fmla="*/ 61695 w 1407895"/>
                <a:gd name="connsiteY0" fmla="*/ 0 h 355600"/>
                <a:gd name="connsiteX1" fmla="*/ 1407895 w 1407895"/>
                <a:gd name="connsiteY1" fmla="*/ 0 h 355600"/>
                <a:gd name="connsiteX2" fmla="*/ 1407895 w 1407895"/>
                <a:gd name="connsiteY2" fmla="*/ 355600 h 355600"/>
                <a:gd name="connsiteX3" fmla="*/ 554455 w 1407895"/>
                <a:gd name="connsiteY3" fmla="*/ 355600 h 355600"/>
                <a:gd name="connsiteX4" fmla="*/ 259815 w 1407895"/>
                <a:gd name="connsiteY4" fmla="*/ 238760 h 355600"/>
                <a:gd name="connsiteX5" fmla="*/ 61695 w 1407895"/>
                <a:gd name="connsiteY5" fmla="*/ 0 h 355600"/>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98120 w 1346200"/>
                <a:gd name="connsiteY4" fmla="*/ 238760 h 355600"/>
                <a:gd name="connsiteX5" fmla="*/ 0 w 1346200"/>
                <a:gd name="connsiteY5" fmla="*/ 0 h 355600"/>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72720 w 1346200"/>
                <a:gd name="connsiteY4" fmla="*/ 236220 h 355600"/>
                <a:gd name="connsiteX5" fmla="*/ 0 w 1346200"/>
                <a:gd name="connsiteY5" fmla="*/ 0 h 355600"/>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80340 w 1346200"/>
                <a:gd name="connsiteY4" fmla="*/ 236220 h 355600"/>
                <a:gd name="connsiteX5" fmla="*/ 0 w 1346200"/>
                <a:gd name="connsiteY5" fmla="*/ 0 h 355600"/>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80340 w 1346200"/>
                <a:gd name="connsiteY4" fmla="*/ 236220 h 355600"/>
                <a:gd name="connsiteX5" fmla="*/ 0 w 1346200"/>
                <a:gd name="connsiteY5" fmla="*/ 0 h 3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6200" h="355600">
                  <a:moveTo>
                    <a:pt x="0" y="0"/>
                  </a:moveTo>
                  <a:lnTo>
                    <a:pt x="1346200" y="0"/>
                  </a:lnTo>
                  <a:lnTo>
                    <a:pt x="1346200" y="355600"/>
                  </a:lnTo>
                  <a:lnTo>
                    <a:pt x="492760" y="355600"/>
                  </a:lnTo>
                  <a:cubicBezTo>
                    <a:pt x="301413" y="336127"/>
                    <a:pt x="188806" y="242147"/>
                    <a:pt x="180340" y="236220"/>
                  </a:cubicBezTo>
                  <a:cubicBezTo>
                    <a:pt x="171874" y="230293"/>
                    <a:pt x="29633" y="143933"/>
                    <a:pt x="0" y="0"/>
                  </a:cubicBezTo>
                  <a:close/>
                </a:path>
              </a:pathLst>
            </a:custGeom>
            <a:solidFill>
              <a:schemeClr val="bg2">
                <a:lumMod val="50000"/>
              </a:schemeClr>
            </a:solidFill>
            <a:ln w="12700" cap="flat" cmpd="sng" algn="ctr">
              <a:noFill/>
              <a:prstDash val="solid"/>
              <a:miter lim="800000"/>
            </a:ln>
            <a:effectLst/>
          </p:spPr>
          <p:txBody>
            <a:bodyPr rtlCol="0" anchor="ctr"/>
            <a:lstStyle/>
            <a:p>
              <a:pPr algn="r">
                <a:defRPr/>
              </a:pPr>
              <a:r>
                <a:rPr lang="en-US" kern="0" dirty="0">
                  <a:solidFill>
                    <a:prstClr val="white"/>
                  </a:solidFill>
                  <a:latin typeface="Calibri" panose="020F0502020204030204"/>
                </a:rPr>
                <a:t>D</a:t>
              </a:r>
            </a:p>
          </p:txBody>
        </p:sp>
        <p:sp>
          <p:nvSpPr>
            <p:cNvPr id="255" name="Freeform 19">
              <a:extLst>
                <a:ext uri="{FF2B5EF4-FFF2-40B4-BE49-F238E27FC236}">
                  <a16:creationId xmlns:a16="http://schemas.microsoft.com/office/drawing/2014/main" id="{49B361C9-6F9A-4D00-9A07-09EDDF1C3139}"/>
                </a:ext>
              </a:extLst>
            </p:cNvPr>
            <p:cNvSpPr/>
            <p:nvPr/>
          </p:nvSpPr>
          <p:spPr>
            <a:xfrm flipH="1">
              <a:off x="488451" y="3226709"/>
              <a:ext cx="776518" cy="282484"/>
            </a:xfrm>
            <a:custGeom>
              <a:avLst/>
              <a:gdLst>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98120 w 1346200"/>
                <a:gd name="connsiteY4" fmla="*/ 238760 h 355600"/>
                <a:gd name="connsiteX5" fmla="*/ 0 w 1346200"/>
                <a:gd name="connsiteY5" fmla="*/ 0 h 355600"/>
                <a:gd name="connsiteX0" fmla="*/ 61695 w 1407895"/>
                <a:gd name="connsiteY0" fmla="*/ 0 h 355600"/>
                <a:gd name="connsiteX1" fmla="*/ 1407895 w 1407895"/>
                <a:gd name="connsiteY1" fmla="*/ 0 h 355600"/>
                <a:gd name="connsiteX2" fmla="*/ 1407895 w 1407895"/>
                <a:gd name="connsiteY2" fmla="*/ 355600 h 355600"/>
                <a:gd name="connsiteX3" fmla="*/ 554455 w 1407895"/>
                <a:gd name="connsiteY3" fmla="*/ 355600 h 355600"/>
                <a:gd name="connsiteX4" fmla="*/ 259815 w 1407895"/>
                <a:gd name="connsiteY4" fmla="*/ 238760 h 355600"/>
                <a:gd name="connsiteX5" fmla="*/ 61695 w 1407895"/>
                <a:gd name="connsiteY5" fmla="*/ 0 h 355600"/>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98120 w 1346200"/>
                <a:gd name="connsiteY4" fmla="*/ 238760 h 355600"/>
                <a:gd name="connsiteX5" fmla="*/ 0 w 1346200"/>
                <a:gd name="connsiteY5" fmla="*/ 0 h 355600"/>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72720 w 1346200"/>
                <a:gd name="connsiteY4" fmla="*/ 236220 h 355600"/>
                <a:gd name="connsiteX5" fmla="*/ 0 w 1346200"/>
                <a:gd name="connsiteY5" fmla="*/ 0 h 355600"/>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80340 w 1346200"/>
                <a:gd name="connsiteY4" fmla="*/ 236220 h 355600"/>
                <a:gd name="connsiteX5" fmla="*/ 0 w 1346200"/>
                <a:gd name="connsiteY5" fmla="*/ 0 h 355600"/>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80340 w 1346200"/>
                <a:gd name="connsiteY4" fmla="*/ 236220 h 355600"/>
                <a:gd name="connsiteX5" fmla="*/ 0 w 1346200"/>
                <a:gd name="connsiteY5" fmla="*/ 0 h 3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6200" h="355600">
                  <a:moveTo>
                    <a:pt x="0" y="0"/>
                  </a:moveTo>
                  <a:lnTo>
                    <a:pt x="1346200" y="0"/>
                  </a:lnTo>
                  <a:lnTo>
                    <a:pt x="1346200" y="355600"/>
                  </a:lnTo>
                  <a:lnTo>
                    <a:pt x="492760" y="355600"/>
                  </a:lnTo>
                  <a:cubicBezTo>
                    <a:pt x="301413" y="336127"/>
                    <a:pt x="188806" y="242147"/>
                    <a:pt x="180340" y="236220"/>
                  </a:cubicBezTo>
                  <a:cubicBezTo>
                    <a:pt x="171874" y="230293"/>
                    <a:pt x="29633" y="143933"/>
                    <a:pt x="0" y="0"/>
                  </a:cubicBezTo>
                  <a:close/>
                </a:path>
              </a:pathLst>
            </a:custGeom>
            <a:solidFill>
              <a:schemeClr val="bg2">
                <a:lumMod val="50000"/>
              </a:schemeClr>
            </a:solidFill>
            <a:ln w="12700" cap="flat" cmpd="sng" algn="ctr">
              <a:noFill/>
              <a:prstDash val="solid"/>
              <a:miter lim="800000"/>
            </a:ln>
            <a:effectLst/>
          </p:spPr>
          <p:txBody>
            <a:bodyPr rtlCol="0" anchor="ctr"/>
            <a:lstStyle/>
            <a:p>
              <a:pPr>
                <a:defRPr/>
              </a:pPr>
              <a:r>
                <a:rPr lang="en-US" kern="0" dirty="0">
                  <a:solidFill>
                    <a:prstClr val="white"/>
                  </a:solidFill>
                  <a:latin typeface="Calibri" panose="020F0502020204030204"/>
                </a:rPr>
                <a:t>S</a:t>
              </a:r>
            </a:p>
          </p:txBody>
        </p:sp>
        <p:sp>
          <p:nvSpPr>
            <p:cNvPr id="256" name="Rectangle 992">
              <a:extLst>
                <a:ext uri="{FF2B5EF4-FFF2-40B4-BE49-F238E27FC236}">
                  <a16:creationId xmlns:a16="http://schemas.microsoft.com/office/drawing/2014/main" id="{0A42B325-521C-4B8E-B63E-3FB99C26F521}"/>
                </a:ext>
              </a:extLst>
            </p:cNvPr>
            <p:cNvSpPr>
              <a:spLocks noChangeArrowheads="1"/>
            </p:cNvSpPr>
            <p:nvPr/>
          </p:nvSpPr>
          <p:spPr bwMode="auto">
            <a:xfrm>
              <a:off x="1090550" y="1537182"/>
              <a:ext cx="1348197" cy="55286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lIns="0" tIns="0" rIns="0" bIns="0" anchor="b">
              <a:no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lnSpc>
                  <a:spcPts val="1500"/>
                </a:lnSpc>
                <a:defRPr/>
              </a:pPr>
              <a:endParaRPr lang="en-US" sz="1500" kern="0" dirty="0">
                <a:solidFill>
                  <a:prstClr val="black"/>
                </a:solidFill>
                <a:latin typeface="Calibri" panose="020F0502020204030204"/>
              </a:endParaRPr>
            </a:p>
          </p:txBody>
        </p:sp>
        <p:sp>
          <p:nvSpPr>
            <p:cNvPr id="257" name="TextBox 256">
              <a:extLst>
                <a:ext uri="{FF2B5EF4-FFF2-40B4-BE49-F238E27FC236}">
                  <a16:creationId xmlns:a16="http://schemas.microsoft.com/office/drawing/2014/main" id="{9A4D6875-3C2D-456D-BC52-74C0BA22A619}"/>
                </a:ext>
              </a:extLst>
            </p:cNvPr>
            <p:cNvSpPr txBox="1"/>
            <p:nvPr/>
          </p:nvSpPr>
          <p:spPr>
            <a:xfrm>
              <a:off x="954196" y="2534179"/>
              <a:ext cx="1635492" cy="430887"/>
            </a:xfrm>
            <a:prstGeom prst="rect">
              <a:avLst/>
            </a:prstGeom>
            <a:noFill/>
          </p:spPr>
          <p:txBody>
            <a:bodyPr wrap="none" rtlCol="0">
              <a:spAutoFit/>
            </a:bodyPr>
            <a:lstStyle/>
            <a:p>
              <a:pPr algn="ctr">
                <a:defRPr/>
              </a:pPr>
              <a:r>
                <a:rPr lang="en-US" sz="1500" kern="0" dirty="0">
                  <a:solidFill>
                    <a:prstClr val="black"/>
                  </a:solidFill>
                </a:rPr>
                <a:t>Floating Gate</a:t>
              </a:r>
            </a:p>
          </p:txBody>
        </p:sp>
        <p:sp>
          <p:nvSpPr>
            <p:cNvPr id="258" name="TextBox 257">
              <a:extLst>
                <a:ext uri="{FF2B5EF4-FFF2-40B4-BE49-F238E27FC236}">
                  <a16:creationId xmlns:a16="http://schemas.microsoft.com/office/drawing/2014/main" id="{590991D4-5209-4179-BE8E-242724832F8F}"/>
                </a:ext>
              </a:extLst>
            </p:cNvPr>
            <p:cNvSpPr txBox="1"/>
            <p:nvPr/>
          </p:nvSpPr>
          <p:spPr>
            <a:xfrm>
              <a:off x="960956" y="2031878"/>
              <a:ext cx="1553804" cy="400109"/>
            </a:xfrm>
            <a:prstGeom prst="rect">
              <a:avLst/>
            </a:prstGeom>
            <a:noFill/>
          </p:spPr>
          <p:txBody>
            <a:bodyPr wrap="square" rtlCol="0">
              <a:spAutoFit/>
            </a:bodyPr>
            <a:lstStyle/>
            <a:p>
              <a:pPr algn="ctr">
                <a:defRPr/>
              </a:pPr>
              <a:r>
                <a:rPr lang="en-US" sz="1350" kern="0" dirty="0">
                  <a:solidFill>
                    <a:schemeClr val="tx1">
                      <a:lumMod val="50000"/>
                      <a:lumOff val="50000"/>
                    </a:schemeClr>
                  </a:solidFill>
                </a:rPr>
                <a:t>Gate Oxide</a:t>
              </a:r>
            </a:p>
          </p:txBody>
        </p:sp>
        <p:sp>
          <p:nvSpPr>
            <p:cNvPr id="259" name="TextBox 258">
              <a:extLst>
                <a:ext uri="{FF2B5EF4-FFF2-40B4-BE49-F238E27FC236}">
                  <a16:creationId xmlns:a16="http://schemas.microsoft.com/office/drawing/2014/main" id="{A9A840E1-BCC8-471A-8376-D8274C1D70FB}"/>
                </a:ext>
              </a:extLst>
            </p:cNvPr>
            <p:cNvSpPr txBox="1"/>
            <p:nvPr/>
          </p:nvSpPr>
          <p:spPr>
            <a:xfrm>
              <a:off x="1026867" y="2888347"/>
              <a:ext cx="1490154" cy="400109"/>
            </a:xfrm>
            <a:prstGeom prst="rect">
              <a:avLst/>
            </a:prstGeom>
            <a:noFill/>
          </p:spPr>
          <p:txBody>
            <a:bodyPr wrap="none" rtlCol="0" anchor="ctr">
              <a:spAutoFit/>
            </a:bodyPr>
            <a:lstStyle/>
            <a:p>
              <a:pPr algn="ctr">
                <a:defRPr/>
              </a:pPr>
              <a:r>
                <a:rPr lang="en-US" sz="1350" kern="0" dirty="0">
                  <a:solidFill>
                    <a:schemeClr val="tx1">
                      <a:lumMod val="50000"/>
                      <a:lumOff val="50000"/>
                    </a:schemeClr>
                  </a:solidFill>
                </a:rPr>
                <a:t>Tunnel Oxide</a:t>
              </a:r>
            </a:p>
          </p:txBody>
        </p:sp>
        <p:sp>
          <p:nvSpPr>
            <p:cNvPr id="260" name="Oval 259">
              <a:extLst>
                <a:ext uri="{FF2B5EF4-FFF2-40B4-BE49-F238E27FC236}">
                  <a16:creationId xmlns:a16="http://schemas.microsoft.com/office/drawing/2014/main" id="{5D4BB5DD-DF24-47FE-B596-A896453B2C2A}"/>
                </a:ext>
              </a:extLst>
            </p:cNvPr>
            <p:cNvSpPr/>
            <p:nvPr/>
          </p:nvSpPr>
          <p:spPr>
            <a:xfrm>
              <a:off x="1153759" y="2411530"/>
              <a:ext cx="228600" cy="228600"/>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500" b="1" i="1" kern="0" dirty="0">
                  <a:solidFill>
                    <a:prstClr val="white"/>
                  </a:solidFill>
                  <a:latin typeface="Calibri" panose="020F0502020204030204"/>
                </a:rPr>
                <a:t>e</a:t>
              </a:r>
            </a:p>
          </p:txBody>
        </p:sp>
        <p:sp>
          <p:nvSpPr>
            <p:cNvPr id="261" name="Oval 260">
              <a:extLst>
                <a:ext uri="{FF2B5EF4-FFF2-40B4-BE49-F238E27FC236}">
                  <a16:creationId xmlns:a16="http://schemas.microsoft.com/office/drawing/2014/main" id="{556F625A-27E2-4383-B6A0-22130055174A}"/>
                </a:ext>
              </a:extLst>
            </p:cNvPr>
            <p:cNvSpPr/>
            <p:nvPr/>
          </p:nvSpPr>
          <p:spPr>
            <a:xfrm>
              <a:off x="1476388" y="2416316"/>
              <a:ext cx="228600" cy="228600"/>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500" b="1" i="1" kern="0" dirty="0">
                  <a:solidFill>
                    <a:prstClr val="white"/>
                  </a:solidFill>
                  <a:latin typeface="Calibri" panose="020F0502020204030204"/>
                </a:rPr>
                <a:t>e</a:t>
              </a:r>
            </a:p>
          </p:txBody>
        </p:sp>
        <p:sp>
          <p:nvSpPr>
            <p:cNvPr id="262" name="Oval 261">
              <a:extLst>
                <a:ext uri="{FF2B5EF4-FFF2-40B4-BE49-F238E27FC236}">
                  <a16:creationId xmlns:a16="http://schemas.microsoft.com/office/drawing/2014/main" id="{5448F0F4-C046-4263-B384-E45BDC9735A5}"/>
                </a:ext>
              </a:extLst>
            </p:cNvPr>
            <p:cNvSpPr/>
            <p:nvPr/>
          </p:nvSpPr>
          <p:spPr>
            <a:xfrm>
              <a:off x="1799017" y="2410133"/>
              <a:ext cx="228600" cy="228600"/>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500" b="1" i="1" kern="0" dirty="0">
                  <a:solidFill>
                    <a:prstClr val="white"/>
                  </a:solidFill>
                  <a:latin typeface="Calibri" panose="020F0502020204030204"/>
                </a:rPr>
                <a:t>e</a:t>
              </a:r>
            </a:p>
          </p:txBody>
        </p:sp>
        <p:sp>
          <p:nvSpPr>
            <p:cNvPr id="263" name="Oval 262">
              <a:extLst>
                <a:ext uri="{FF2B5EF4-FFF2-40B4-BE49-F238E27FC236}">
                  <a16:creationId xmlns:a16="http://schemas.microsoft.com/office/drawing/2014/main" id="{DA7B7D08-74C1-47B3-AFB6-A4C7B6831330}"/>
                </a:ext>
              </a:extLst>
            </p:cNvPr>
            <p:cNvSpPr/>
            <p:nvPr/>
          </p:nvSpPr>
          <p:spPr>
            <a:xfrm>
              <a:off x="2121646" y="2414919"/>
              <a:ext cx="228600" cy="228600"/>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500" b="1" i="1" kern="0" dirty="0">
                  <a:solidFill>
                    <a:prstClr val="white"/>
                  </a:solidFill>
                  <a:latin typeface="Calibri" panose="020F0502020204030204"/>
                </a:rPr>
                <a:t>e</a:t>
              </a:r>
            </a:p>
          </p:txBody>
        </p:sp>
      </p:grpSp>
      <p:sp>
        <p:nvSpPr>
          <p:cNvPr id="264" name="Rectangle 263">
            <a:extLst>
              <a:ext uri="{FF2B5EF4-FFF2-40B4-BE49-F238E27FC236}">
                <a16:creationId xmlns:a16="http://schemas.microsoft.com/office/drawing/2014/main" id="{F42BD40D-DCB0-4BD7-8B18-90FAF0613565}"/>
              </a:ext>
            </a:extLst>
          </p:cNvPr>
          <p:cNvSpPr/>
          <p:nvPr/>
        </p:nvSpPr>
        <p:spPr>
          <a:xfrm>
            <a:off x="2186030" y="2611639"/>
            <a:ext cx="1085554" cy="284693"/>
          </a:xfrm>
          <a:prstGeom prst="rect">
            <a:avLst/>
          </a:prstGeom>
        </p:spPr>
        <p:txBody>
          <a:bodyPr wrap="none">
            <a:spAutoFit/>
          </a:bodyPr>
          <a:lstStyle/>
          <a:p>
            <a:pPr algn="ctr">
              <a:lnSpc>
                <a:spcPts val="1500"/>
              </a:lnSpc>
              <a:defRPr/>
            </a:pPr>
            <a:r>
              <a:rPr lang="en-US" sz="1350" kern="0" dirty="0">
                <a:solidFill>
                  <a:prstClr val="black"/>
                </a:solidFill>
              </a:rPr>
              <a:t>Control Gate</a:t>
            </a:r>
          </a:p>
        </p:txBody>
      </p:sp>
      <p:cxnSp>
        <p:nvCxnSpPr>
          <p:cNvPr id="265" name="Straight Connector 264">
            <a:extLst>
              <a:ext uri="{FF2B5EF4-FFF2-40B4-BE49-F238E27FC236}">
                <a16:creationId xmlns:a16="http://schemas.microsoft.com/office/drawing/2014/main" id="{2FD658E6-5562-4B25-9C51-31EE736F33EC}"/>
              </a:ext>
            </a:extLst>
          </p:cNvPr>
          <p:cNvCxnSpPr/>
          <p:nvPr/>
        </p:nvCxnSpPr>
        <p:spPr>
          <a:xfrm flipV="1">
            <a:off x="2734282" y="2261496"/>
            <a:ext cx="0" cy="258557"/>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CD94EF54-C3EC-40CC-B8A5-D53631BF5AE8}"/>
              </a:ext>
            </a:extLst>
          </p:cNvPr>
          <p:cNvCxnSpPr/>
          <p:nvPr/>
        </p:nvCxnSpPr>
        <p:spPr>
          <a:xfrm flipV="1">
            <a:off x="1927038" y="3520367"/>
            <a:ext cx="0" cy="258557"/>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68" name="Oval 267">
            <a:extLst>
              <a:ext uri="{FF2B5EF4-FFF2-40B4-BE49-F238E27FC236}">
                <a16:creationId xmlns:a16="http://schemas.microsoft.com/office/drawing/2014/main" id="{BE9A4138-37EA-4611-9261-CF5D421DAE9F}"/>
              </a:ext>
            </a:extLst>
          </p:cNvPr>
          <p:cNvSpPr/>
          <p:nvPr/>
        </p:nvSpPr>
        <p:spPr>
          <a:xfrm>
            <a:off x="2684276" y="2169910"/>
            <a:ext cx="100012" cy="100012"/>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71" name="Group 270">
            <a:extLst>
              <a:ext uri="{FF2B5EF4-FFF2-40B4-BE49-F238E27FC236}">
                <a16:creationId xmlns:a16="http://schemas.microsoft.com/office/drawing/2014/main" id="{D835C2C7-D108-4D30-A157-6C5175409604}"/>
              </a:ext>
            </a:extLst>
          </p:cNvPr>
          <p:cNvGrpSpPr/>
          <p:nvPr/>
        </p:nvGrpSpPr>
        <p:grpSpPr>
          <a:xfrm>
            <a:off x="3441513" y="2125634"/>
            <a:ext cx="5169812" cy="2140337"/>
            <a:chOff x="3441513" y="2125634"/>
            <a:chExt cx="5169812" cy="2140337"/>
          </a:xfrm>
        </p:grpSpPr>
        <p:sp>
          <p:nvSpPr>
            <p:cNvPr id="5" name="Slide Number Placeholder 2">
              <a:extLst>
                <a:ext uri="{FF2B5EF4-FFF2-40B4-BE49-F238E27FC236}">
                  <a16:creationId xmlns:a16="http://schemas.microsoft.com/office/drawing/2014/main" id="{BC8B51FB-77D2-4DBC-811C-6A8B40532275}"/>
                </a:ext>
              </a:extLst>
            </p:cNvPr>
            <p:cNvSpPr txBox="1">
              <a:spLocks/>
            </p:cNvSpPr>
            <p:nvPr/>
          </p:nvSpPr>
          <p:spPr>
            <a:xfrm>
              <a:off x="4404499" y="2923873"/>
              <a:ext cx="2057400" cy="365125"/>
            </a:xfrm>
            <a:prstGeom prst="rect">
              <a:avLst/>
            </a:prstGeom>
          </p:spPr>
          <p:txBody>
            <a:bodyPr vert="horz" wrap="square" lIns="91440" tIns="45720" rIns="91440" bIns="45720" numCol="1" anchor="ctr" anchorCtr="0" compatLnSpc="1"/>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PMingLiU" panose="02020500000000000000" pitchFamily="18" charset="-120"/>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PMingLiU" panose="02020500000000000000" pitchFamily="18" charset="-120"/>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PMingLiU" panose="02020500000000000000" pitchFamily="18" charset="-120"/>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PMingLiU" panose="02020500000000000000" pitchFamily="18" charset="-120"/>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PMingLiU" panose="02020500000000000000" pitchFamily="18" charset="-120"/>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PMingLiU" panose="02020500000000000000" pitchFamily="18" charset="-120"/>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PMingLiU" panose="02020500000000000000" pitchFamily="18" charset="-120"/>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PMingLiU" panose="02020500000000000000" pitchFamily="18" charset="-120"/>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PMingLiU" panose="02020500000000000000" pitchFamily="18" charset="-120"/>
                  <a:cs typeface="Arial" panose="020B0604020202020204" pitchFamily="34" charset="0"/>
                </a:defRPr>
              </a:lvl9pPr>
            </a:lstStyle>
            <a:p>
              <a:fld id="{629119B6-A67C-4F0E-B3BE-D6586E98D9BD}" type="slidenum">
                <a:rPr lang="en-US" smtClean="0"/>
                <a:pPr/>
                <a:t>36</a:t>
              </a:fld>
              <a:endParaRPr lang="en-US" dirty="0"/>
            </a:p>
          </p:txBody>
        </p:sp>
        <p:sp>
          <p:nvSpPr>
            <p:cNvPr id="6" name="Rectangle 15">
              <a:extLst>
                <a:ext uri="{FF2B5EF4-FFF2-40B4-BE49-F238E27FC236}">
                  <a16:creationId xmlns:a16="http://schemas.microsoft.com/office/drawing/2014/main" id="{85BAF17F-BF13-4405-A375-A414A353AEE9}"/>
                </a:ext>
              </a:extLst>
            </p:cNvPr>
            <p:cNvSpPr>
              <a:spLocks noChangeArrowheads="1"/>
            </p:cNvSpPr>
            <p:nvPr/>
          </p:nvSpPr>
          <p:spPr bwMode="auto">
            <a:xfrm>
              <a:off x="4338403" y="2461380"/>
              <a:ext cx="2461583" cy="1804591"/>
            </a:xfrm>
            <a:prstGeom prst="rect">
              <a:avLst/>
            </a:prstGeom>
            <a:solidFill>
              <a:schemeClr val="accent5">
                <a:lumMod val="20000"/>
                <a:lumOff val="80000"/>
              </a:schemeClr>
            </a:solidFill>
            <a:ln>
              <a:noFill/>
            </a:ln>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7" name="Rectangle 16">
              <a:extLst>
                <a:ext uri="{FF2B5EF4-FFF2-40B4-BE49-F238E27FC236}">
                  <a16:creationId xmlns:a16="http://schemas.microsoft.com/office/drawing/2014/main" id="{E84E89DB-CFA8-4B73-9907-B712EDD8C496}"/>
                </a:ext>
              </a:extLst>
            </p:cNvPr>
            <p:cNvSpPr>
              <a:spLocks noChangeArrowheads="1"/>
            </p:cNvSpPr>
            <p:nvPr/>
          </p:nvSpPr>
          <p:spPr bwMode="auto">
            <a:xfrm>
              <a:off x="4341017" y="2461380"/>
              <a:ext cx="2458968" cy="1804591"/>
            </a:xfrm>
            <a:prstGeom prst="rect">
              <a:avLst/>
            </a:prstGeom>
            <a:noFill/>
            <a:ln w="142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8" name="Line 188">
              <a:extLst>
                <a:ext uri="{FF2B5EF4-FFF2-40B4-BE49-F238E27FC236}">
                  <a16:creationId xmlns:a16="http://schemas.microsoft.com/office/drawing/2014/main" id="{6EEE12D4-FD28-4F17-B320-88CA7CB16104}"/>
                </a:ext>
              </a:extLst>
            </p:cNvPr>
            <p:cNvSpPr>
              <a:spLocks noChangeShapeType="1"/>
            </p:cNvSpPr>
            <p:nvPr/>
          </p:nvSpPr>
          <p:spPr bwMode="auto">
            <a:xfrm>
              <a:off x="4843572" y="2523678"/>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9" name="Line 189">
              <a:extLst>
                <a:ext uri="{FF2B5EF4-FFF2-40B4-BE49-F238E27FC236}">
                  <a16:creationId xmlns:a16="http://schemas.microsoft.com/office/drawing/2014/main" id="{55F67D1D-B546-4E00-B8D7-5B65975DB192}"/>
                </a:ext>
              </a:extLst>
            </p:cNvPr>
            <p:cNvSpPr>
              <a:spLocks noChangeShapeType="1"/>
            </p:cNvSpPr>
            <p:nvPr/>
          </p:nvSpPr>
          <p:spPr bwMode="auto">
            <a:xfrm>
              <a:off x="4879836" y="2523678"/>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0" name="Line 190">
              <a:extLst>
                <a:ext uri="{FF2B5EF4-FFF2-40B4-BE49-F238E27FC236}">
                  <a16:creationId xmlns:a16="http://schemas.microsoft.com/office/drawing/2014/main" id="{891686B0-F70E-4B3D-A0EF-CA46F0A03D39}"/>
                </a:ext>
              </a:extLst>
            </p:cNvPr>
            <p:cNvSpPr>
              <a:spLocks noChangeShapeType="1"/>
            </p:cNvSpPr>
            <p:nvPr/>
          </p:nvSpPr>
          <p:spPr bwMode="auto">
            <a:xfrm>
              <a:off x="4879836" y="2513628"/>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1" name="Line 191">
              <a:extLst>
                <a:ext uri="{FF2B5EF4-FFF2-40B4-BE49-F238E27FC236}">
                  <a16:creationId xmlns:a16="http://schemas.microsoft.com/office/drawing/2014/main" id="{2C0A0C5E-E348-4C84-A637-CC202DCD94F5}"/>
                </a:ext>
              </a:extLst>
            </p:cNvPr>
            <p:cNvSpPr>
              <a:spLocks noChangeShapeType="1"/>
            </p:cNvSpPr>
            <p:nvPr/>
          </p:nvSpPr>
          <p:spPr bwMode="auto">
            <a:xfrm>
              <a:off x="4879836" y="2622144"/>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2" name="Line 192">
              <a:extLst>
                <a:ext uri="{FF2B5EF4-FFF2-40B4-BE49-F238E27FC236}">
                  <a16:creationId xmlns:a16="http://schemas.microsoft.com/office/drawing/2014/main" id="{6DAA5FE5-0F60-46F8-BF55-4E8FED8F6F4F}"/>
                </a:ext>
              </a:extLst>
            </p:cNvPr>
            <p:cNvSpPr>
              <a:spLocks noChangeShapeType="1"/>
            </p:cNvSpPr>
            <p:nvPr/>
          </p:nvSpPr>
          <p:spPr bwMode="auto">
            <a:xfrm>
              <a:off x="5151810" y="2523678"/>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3" name="Line 193">
              <a:extLst>
                <a:ext uri="{FF2B5EF4-FFF2-40B4-BE49-F238E27FC236}">
                  <a16:creationId xmlns:a16="http://schemas.microsoft.com/office/drawing/2014/main" id="{ED99721D-300F-4ECD-A46B-4D1CB698770F}"/>
                </a:ext>
              </a:extLst>
            </p:cNvPr>
            <p:cNvSpPr>
              <a:spLocks noChangeShapeType="1"/>
            </p:cNvSpPr>
            <p:nvPr/>
          </p:nvSpPr>
          <p:spPr bwMode="auto">
            <a:xfrm>
              <a:off x="5188074" y="2523678"/>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4" name="Line 194">
              <a:extLst>
                <a:ext uri="{FF2B5EF4-FFF2-40B4-BE49-F238E27FC236}">
                  <a16:creationId xmlns:a16="http://schemas.microsoft.com/office/drawing/2014/main" id="{0E63EAD5-AC12-4F9A-ADD8-42D4072D3554}"/>
                </a:ext>
              </a:extLst>
            </p:cNvPr>
            <p:cNvSpPr>
              <a:spLocks noChangeShapeType="1"/>
            </p:cNvSpPr>
            <p:nvPr/>
          </p:nvSpPr>
          <p:spPr bwMode="auto">
            <a:xfrm>
              <a:off x="5188074" y="2513628"/>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5" name="Line 195">
              <a:extLst>
                <a:ext uri="{FF2B5EF4-FFF2-40B4-BE49-F238E27FC236}">
                  <a16:creationId xmlns:a16="http://schemas.microsoft.com/office/drawing/2014/main" id="{2D17B511-2477-49BC-8268-807DE556F74A}"/>
                </a:ext>
              </a:extLst>
            </p:cNvPr>
            <p:cNvSpPr>
              <a:spLocks noChangeShapeType="1"/>
            </p:cNvSpPr>
            <p:nvPr/>
          </p:nvSpPr>
          <p:spPr bwMode="auto">
            <a:xfrm>
              <a:off x="5188074" y="2622144"/>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6" name="Line 196">
              <a:extLst>
                <a:ext uri="{FF2B5EF4-FFF2-40B4-BE49-F238E27FC236}">
                  <a16:creationId xmlns:a16="http://schemas.microsoft.com/office/drawing/2014/main" id="{19A4A03B-3CD0-4835-A3AE-596DBD34009E}"/>
                </a:ext>
              </a:extLst>
            </p:cNvPr>
            <p:cNvSpPr>
              <a:spLocks noChangeShapeType="1"/>
            </p:cNvSpPr>
            <p:nvPr/>
          </p:nvSpPr>
          <p:spPr bwMode="auto">
            <a:xfrm>
              <a:off x="5474553" y="2523678"/>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7" name="Line 197">
              <a:extLst>
                <a:ext uri="{FF2B5EF4-FFF2-40B4-BE49-F238E27FC236}">
                  <a16:creationId xmlns:a16="http://schemas.microsoft.com/office/drawing/2014/main" id="{61588C0D-59FE-4FE1-B657-1FB1C64BB66A}"/>
                </a:ext>
              </a:extLst>
            </p:cNvPr>
            <p:cNvSpPr>
              <a:spLocks noChangeShapeType="1"/>
            </p:cNvSpPr>
            <p:nvPr/>
          </p:nvSpPr>
          <p:spPr bwMode="auto">
            <a:xfrm>
              <a:off x="5512629" y="2523678"/>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8" name="Line 198">
              <a:extLst>
                <a:ext uri="{FF2B5EF4-FFF2-40B4-BE49-F238E27FC236}">
                  <a16:creationId xmlns:a16="http://schemas.microsoft.com/office/drawing/2014/main" id="{0774E98E-0886-4701-BE94-7615BAFAA56D}"/>
                </a:ext>
              </a:extLst>
            </p:cNvPr>
            <p:cNvSpPr>
              <a:spLocks noChangeShapeType="1"/>
            </p:cNvSpPr>
            <p:nvPr/>
          </p:nvSpPr>
          <p:spPr bwMode="auto">
            <a:xfrm>
              <a:off x="5512629" y="2513628"/>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9" name="Line 199">
              <a:extLst>
                <a:ext uri="{FF2B5EF4-FFF2-40B4-BE49-F238E27FC236}">
                  <a16:creationId xmlns:a16="http://schemas.microsoft.com/office/drawing/2014/main" id="{70EADDCA-53DE-4A6C-B39C-B3D8311385F6}"/>
                </a:ext>
              </a:extLst>
            </p:cNvPr>
            <p:cNvSpPr>
              <a:spLocks noChangeShapeType="1"/>
            </p:cNvSpPr>
            <p:nvPr/>
          </p:nvSpPr>
          <p:spPr bwMode="auto">
            <a:xfrm>
              <a:off x="5512629" y="2622144"/>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0" name="Line 200">
              <a:extLst>
                <a:ext uri="{FF2B5EF4-FFF2-40B4-BE49-F238E27FC236}">
                  <a16:creationId xmlns:a16="http://schemas.microsoft.com/office/drawing/2014/main" id="{274F025E-C1A7-4F24-8DEC-DA9A03DDF146}"/>
                </a:ext>
              </a:extLst>
            </p:cNvPr>
            <p:cNvSpPr>
              <a:spLocks noChangeShapeType="1"/>
            </p:cNvSpPr>
            <p:nvPr/>
          </p:nvSpPr>
          <p:spPr bwMode="auto">
            <a:xfrm>
              <a:off x="5811802" y="2523678"/>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1" name="Line 201">
              <a:extLst>
                <a:ext uri="{FF2B5EF4-FFF2-40B4-BE49-F238E27FC236}">
                  <a16:creationId xmlns:a16="http://schemas.microsoft.com/office/drawing/2014/main" id="{6AA758F7-D131-4352-A4E6-462FF8936600}"/>
                </a:ext>
              </a:extLst>
            </p:cNvPr>
            <p:cNvSpPr>
              <a:spLocks noChangeShapeType="1"/>
            </p:cNvSpPr>
            <p:nvPr/>
          </p:nvSpPr>
          <p:spPr bwMode="auto">
            <a:xfrm>
              <a:off x="5848065" y="2523678"/>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2" name="Line 202">
              <a:extLst>
                <a:ext uri="{FF2B5EF4-FFF2-40B4-BE49-F238E27FC236}">
                  <a16:creationId xmlns:a16="http://schemas.microsoft.com/office/drawing/2014/main" id="{502969C9-D2DA-47BD-837D-8210D4F272C6}"/>
                </a:ext>
              </a:extLst>
            </p:cNvPr>
            <p:cNvSpPr>
              <a:spLocks noChangeShapeType="1"/>
            </p:cNvSpPr>
            <p:nvPr/>
          </p:nvSpPr>
          <p:spPr bwMode="auto">
            <a:xfrm>
              <a:off x="5848065" y="2513628"/>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3" name="Line 203">
              <a:extLst>
                <a:ext uri="{FF2B5EF4-FFF2-40B4-BE49-F238E27FC236}">
                  <a16:creationId xmlns:a16="http://schemas.microsoft.com/office/drawing/2014/main" id="{81808DBD-588F-4953-B779-55996AA0B9B8}"/>
                </a:ext>
              </a:extLst>
            </p:cNvPr>
            <p:cNvSpPr>
              <a:spLocks noChangeShapeType="1"/>
            </p:cNvSpPr>
            <p:nvPr/>
          </p:nvSpPr>
          <p:spPr bwMode="auto">
            <a:xfrm>
              <a:off x="5848065" y="2622144"/>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4" name="Line 206">
              <a:extLst>
                <a:ext uri="{FF2B5EF4-FFF2-40B4-BE49-F238E27FC236}">
                  <a16:creationId xmlns:a16="http://schemas.microsoft.com/office/drawing/2014/main" id="{50376C83-3C2C-475E-98A1-5E95FE53F21F}"/>
                </a:ext>
              </a:extLst>
            </p:cNvPr>
            <p:cNvSpPr>
              <a:spLocks noChangeShapeType="1"/>
            </p:cNvSpPr>
            <p:nvPr/>
          </p:nvSpPr>
          <p:spPr bwMode="auto">
            <a:xfrm>
              <a:off x="4847199" y="2792957"/>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5" name="Line 207">
              <a:extLst>
                <a:ext uri="{FF2B5EF4-FFF2-40B4-BE49-F238E27FC236}">
                  <a16:creationId xmlns:a16="http://schemas.microsoft.com/office/drawing/2014/main" id="{8CCC3EA0-D3F2-4BBF-9134-98B839108D24}"/>
                </a:ext>
              </a:extLst>
            </p:cNvPr>
            <p:cNvSpPr>
              <a:spLocks noChangeShapeType="1"/>
            </p:cNvSpPr>
            <p:nvPr/>
          </p:nvSpPr>
          <p:spPr bwMode="auto">
            <a:xfrm>
              <a:off x="4883462" y="2792957"/>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6" name="Line 208">
              <a:extLst>
                <a:ext uri="{FF2B5EF4-FFF2-40B4-BE49-F238E27FC236}">
                  <a16:creationId xmlns:a16="http://schemas.microsoft.com/office/drawing/2014/main" id="{A0B0F1A3-46AB-495D-964E-A7D9539855F7}"/>
                </a:ext>
              </a:extLst>
            </p:cNvPr>
            <p:cNvSpPr>
              <a:spLocks noChangeShapeType="1"/>
            </p:cNvSpPr>
            <p:nvPr/>
          </p:nvSpPr>
          <p:spPr bwMode="auto">
            <a:xfrm>
              <a:off x="4883462" y="2782908"/>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7" name="Line 209">
              <a:extLst>
                <a:ext uri="{FF2B5EF4-FFF2-40B4-BE49-F238E27FC236}">
                  <a16:creationId xmlns:a16="http://schemas.microsoft.com/office/drawing/2014/main" id="{01F70153-407C-4703-966F-937B40FF560B}"/>
                </a:ext>
              </a:extLst>
            </p:cNvPr>
            <p:cNvSpPr>
              <a:spLocks noChangeShapeType="1"/>
            </p:cNvSpPr>
            <p:nvPr/>
          </p:nvSpPr>
          <p:spPr bwMode="auto">
            <a:xfrm>
              <a:off x="4883462" y="2893434"/>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8" name="Line 210">
              <a:extLst>
                <a:ext uri="{FF2B5EF4-FFF2-40B4-BE49-F238E27FC236}">
                  <a16:creationId xmlns:a16="http://schemas.microsoft.com/office/drawing/2014/main" id="{BFB7B481-756A-45FC-9946-05409827FA6D}"/>
                </a:ext>
              </a:extLst>
            </p:cNvPr>
            <p:cNvSpPr>
              <a:spLocks noChangeShapeType="1"/>
            </p:cNvSpPr>
            <p:nvPr/>
          </p:nvSpPr>
          <p:spPr bwMode="auto">
            <a:xfrm>
              <a:off x="4825441" y="2790948"/>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9" name="Line 211">
              <a:extLst>
                <a:ext uri="{FF2B5EF4-FFF2-40B4-BE49-F238E27FC236}">
                  <a16:creationId xmlns:a16="http://schemas.microsoft.com/office/drawing/2014/main" id="{D0767D63-DCE4-4F79-A081-CCFBEC85D663}"/>
                </a:ext>
              </a:extLst>
            </p:cNvPr>
            <p:cNvSpPr>
              <a:spLocks noChangeShapeType="1"/>
            </p:cNvSpPr>
            <p:nvPr/>
          </p:nvSpPr>
          <p:spPr bwMode="auto">
            <a:xfrm>
              <a:off x="5159063" y="2792957"/>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30" name="Line 212">
              <a:extLst>
                <a:ext uri="{FF2B5EF4-FFF2-40B4-BE49-F238E27FC236}">
                  <a16:creationId xmlns:a16="http://schemas.microsoft.com/office/drawing/2014/main" id="{447A9504-70FB-4F63-A6C0-DA2C0B023D97}"/>
                </a:ext>
              </a:extLst>
            </p:cNvPr>
            <p:cNvSpPr>
              <a:spLocks noChangeShapeType="1"/>
            </p:cNvSpPr>
            <p:nvPr/>
          </p:nvSpPr>
          <p:spPr bwMode="auto">
            <a:xfrm>
              <a:off x="5195326" y="2792957"/>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31" name="Line 213">
              <a:extLst>
                <a:ext uri="{FF2B5EF4-FFF2-40B4-BE49-F238E27FC236}">
                  <a16:creationId xmlns:a16="http://schemas.microsoft.com/office/drawing/2014/main" id="{C67A9E00-4AAC-4619-A6BE-43B09672DE59}"/>
                </a:ext>
              </a:extLst>
            </p:cNvPr>
            <p:cNvSpPr>
              <a:spLocks noChangeShapeType="1"/>
            </p:cNvSpPr>
            <p:nvPr/>
          </p:nvSpPr>
          <p:spPr bwMode="auto">
            <a:xfrm>
              <a:off x="5195326" y="2782908"/>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32" name="Line 214">
              <a:extLst>
                <a:ext uri="{FF2B5EF4-FFF2-40B4-BE49-F238E27FC236}">
                  <a16:creationId xmlns:a16="http://schemas.microsoft.com/office/drawing/2014/main" id="{AD468B99-BC15-4805-BD46-57F7F4F1CD9B}"/>
                </a:ext>
              </a:extLst>
            </p:cNvPr>
            <p:cNvSpPr>
              <a:spLocks noChangeShapeType="1"/>
            </p:cNvSpPr>
            <p:nvPr/>
          </p:nvSpPr>
          <p:spPr bwMode="auto">
            <a:xfrm>
              <a:off x="5195326" y="2893434"/>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33" name="Line 215">
              <a:extLst>
                <a:ext uri="{FF2B5EF4-FFF2-40B4-BE49-F238E27FC236}">
                  <a16:creationId xmlns:a16="http://schemas.microsoft.com/office/drawing/2014/main" id="{99ED98AF-1391-4EED-AE62-B45E5672E30A}"/>
                </a:ext>
              </a:extLst>
            </p:cNvPr>
            <p:cNvSpPr>
              <a:spLocks noChangeShapeType="1"/>
            </p:cNvSpPr>
            <p:nvPr/>
          </p:nvSpPr>
          <p:spPr bwMode="auto">
            <a:xfrm>
              <a:off x="5137305" y="2790948"/>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34" name="Line 216">
              <a:extLst>
                <a:ext uri="{FF2B5EF4-FFF2-40B4-BE49-F238E27FC236}">
                  <a16:creationId xmlns:a16="http://schemas.microsoft.com/office/drawing/2014/main" id="{8A78A9D5-5645-452E-98D8-6BFA802583CE}"/>
                </a:ext>
              </a:extLst>
            </p:cNvPr>
            <p:cNvSpPr>
              <a:spLocks noChangeShapeType="1"/>
            </p:cNvSpPr>
            <p:nvPr/>
          </p:nvSpPr>
          <p:spPr bwMode="auto">
            <a:xfrm>
              <a:off x="5474553" y="2792957"/>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35" name="Line 217">
              <a:extLst>
                <a:ext uri="{FF2B5EF4-FFF2-40B4-BE49-F238E27FC236}">
                  <a16:creationId xmlns:a16="http://schemas.microsoft.com/office/drawing/2014/main" id="{EB57F432-0FFE-4A96-9A34-9106AC638E10}"/>
                </a:ext>
              </a:extLst>
            </p:cNvPr>
            <p:cNvSpPr>
              <a:spLocks noChangeShapeType="1"/>
            </p:cNvSpPr>
            <p:nvPr/>
          </p:nvSpPr>
          <p:spPr bwMode="auto">
            <a:xfrm>
              <a:off x="5512630" y="2792957"/>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36" name="Line 218">
              <a:extLst>
                <a:ext uri="{FF2B5EF4-FFF2-40B4-BE49-F238E27FC236}">
                  <a16:creationId xmlns:a16="http://schemas.microsoft.com/office/drawing/2014/main" id="{B6BEA5FF-8CB5-43F1-A338-C32D329D46F1}"/>
                </a:ext>
              </a:extLst>
            </p:cNvPr>
            <p:cNvSpPr>
              <a:spLocks noChangeShapeType="1"/>
            </p:cNvSpPr>
            <p:nvPr/>
          </p:nvSpPr>
          <p:spPr bwMode="auto">
            <a:xfrm>
              <a:off x="5512630" y="2782908"/>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37" name="Line 219">
              <a:extLst>
                <a:ext uri="{FF2B5EF4-FFF2-40B4-BE49-F238E27FC236}">
                  <a16:creationId xmlns:a16="http://schemas.microsoft.com/office/drawing/2014/main" id="{BAA7C03A-7851-4646-B550-328AA40AFF89}"/>
                </a:ext>
              </a:extLst>
            </p:cNvPr>
            <p:cNvSpPr>
              <a:spLocks noChangeShapeType="1"/>
            </p:cNvSpPr>
            <p:nvPr/>
          </p:nvSpPr>
          <p:spPr bwMode="auto">
            <a:xfrm>
              <a:off x="5512630" y="2893434"/>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38" name="Line 220">
              <a:extLst>
                <a:ext uri="{FF2B5EF4-FFF2-40B4-BE49-F238E27FC236}">
                  <a16:creationId xmlns:a16="http://schemas.microsoft.com/office/drawing/2014/main" id="{96081650-C449-4745-B984-FBE1EBEEC944}"/>
                </a:ext>
              </a:extLst>
            </p:cNvPr>
            <p:cNvSpPr>
              <a:spLocks noChangeShapeType="1"/>
            </p:cNvSpPr>
            <p:nvPr/>
          </p:nvSpPr>
          <p:spPr bwMode="auto">
            <a:xfrm>
              <a:off x="5452796" y="2790948"/>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39" name="Line 221">
              <a:extLst>
                <a:ext uri="{FF2B5EF4-FFF2-40B4-BE49-F238E27FC236}">
                  <a16:creationId xmlns:a16="http://schemas.microsoft.com/office/drawing/2014/main" id="{2DDF5FE4-769C-478E-AA59-7069781C8023}"/>
                </a:ext>
              </a:extLst>
            </p:cNvPr>
            <p:cNvSpPr>
              <a:spLocks noChangeShapeType="1"/>
            </p:cNvSpPr>
            <p:nvPr/>
          </p:nvSpPr>
          <p:spPr bwMode="auto">
            <a:xfrm>
              <a:off x="5815428" y="2792957"/>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40" name="Line 222">
              <a:extLst>
                <a:ext uri="{FF2B5EF4-FFF2-40B4-BE49-F238E27FC236}">
                  <a16:creationId xmlns:a16="http://schemas.microsoft.com/office/drawing/2014/main" id="{FFEFB2E1-0160-4B29-9089-6BBFD3F33293}"/>
                </a:ext>
              </a:extLst>
            </p:cNvPr>
            <p:cNvSpPr>
              <a:spLocks noChangeShapeType="1"/>
            </p:cNvSpPr>
            <p:nvPr/>
          </p:nvSpPr>
          <p:spPr bwMode="auto">
            <a:xfrm>
              <a:off x="5851692" y="2792957"/>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41" name="Line 223">
              <a:extLst>
                <a:ext uri="{FF2B5EF4-FFF2-40B4-BE49-F238E27FC236}">
                  <a16:creationId xmlns:a16="http://schemas.microsoft.com/office/drawing/2014/main" id="{399537B0-F39B-4B29-A3F2-45A821869B14}"/>
                </a:ext>
              </a:extLst>
            </p:cNvPr>
            <p:cNvSpPr>
              <a:spLocks noChangeShapeType="1"/>
            </p:cNvSpPr>
            <p:nvPr/>
          </p:nvSpPr>
          <p:spPr bwMode="auto">
            <a:xfrm>
              <a:off x="5851692" y="2782908"/>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42" name="Line 224">
              <a:extLst>
                <a:ext uri="{FF2B5EF4-FFF2-40B4-BE49-F238E27FC236}">
                  <a16:creationId xmlns:a16="http://schemas.microsoft.com/office/drawing/2014/main" id="{6F2B3F63-58D9-4F5B-A1AD-663C783965A8}"/>
                </a:ext>
              </a:extLst>
            </p:cNvPr>
            <p:cNvSpPr>
              <a:spLocks noChangeShapeType="1"/>
            </p:cNvSpPr>
            <p:nvPr/>
          </p:nvSpPr>
          <p:spPr bwMode="auto">
            <a:xfrm>
              <a:off x="5851692" y="2893434"/>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43" name="Line 225">
              <a:extLst>
                <a:ext uri="{FF2B5EF4-FFF2-40B4-BE49-F238E27FC236}">
                  <a16:creationId xmlns:a16="http://schemas.microsoft.com/office/drawing/2014/main" id="{5A9D0534-A445-40EB-9EBC-B643B9D3F734}"/>
                </a:ext>
              </a:extLst>
            </p:cNvPr>
            <p:cNvSpPr>
              <a:spLocks noChangeShapeType="1"/>
            </p:cNvSpPr>
            <p:nvPr/>
          </p:nvSpPr>
          <p:spPr bwMode="auto">
            <a:xfrm>
              <a:off x="5793671" y="2790948"/>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44" name="Line 227">
              <a:extLst>
                <a:ext uri="{FF2B5EF4-FFF2-40B4-BE49-F238E27FC236}">
                  <a16:creationId xmlns:a16="http://schemas.microsoft.com/office/drawing/2014/main" id="{6AAE6A36-3642-409D-A498-365D0B52FD0E}"/>
                </a:ext>
              </a:extLst>
            </p:cNvPr>
            <p:cNvSpPr>
              <a:spLocks noChangeShapeType="1"/>
            </p:cNvSpPr>
            <p:nvPr/>
          </p:nvSpPr>
          <p:spPr bwMode="auto">
            <a:xfrm>
              <a:off x="4847199" y="3074296"/>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45" name="Line 228">
              <a:extLst>
                <a:ext uri="{FF2B5EF4-FFF2-40B4-BE49-F238E27FC236}">
                  <a16:creationId xmlns:a16="http://schemas.microsoft.com/office/drawing/2014/main" id="{F85313A6-1E0D-4F1A-AAD3-9679FC67A109}"/>
                </a:ext>
              </a:extLst>
            </p:cNvPr>
            <p:cNvSpPr>
              <a:spLocks noChangeShapeType="1"/>
            </p:cNvSpPr>
            <p:nvPr/>
          </p:nvSpPr>
          <p:spPr bwMode="auto">
            <a:xfrm>
              <a:off x="4883462" y="3074296"/>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46" name="Line 229">
              <a:extLst>
                <a:ext uri="{FF2B5EF4-FFF2-40B4-BE49-F238E27FC236}">
                  <a16:creationId xmlns:a16="http://schemas.microsoft.com/office/drawing/2014/main" id="{14992662-9F4C-4035-952A-18A35AEF0022}"/>
                </a:ext>
              </a:extLst>
            </p:cNvPr>
            <p:cNvSpPr>
              <a:spLocks noChangeShapeType="1"/>
            </p:cNvSpPr>
            <p:nvPr/>
          </p:nvSpPr>
          <p:spPr bwMode="auto">
            <a:xfrm>
              <a:off x="4883462" y="3066258"/>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47" name="Line 230">
              <a:extLst>
                <a:ext uri="{FF2B5EF4-FFF2-40B4-BE49-F238E27FC236}">
                  <a16:creationId xmlns:a16="http://schemas.microsoft.com/office/drawing/2014/main" id="{ACF3F72E-9902-4B31-95AD-73FB563CD4C5}"/>
                </a:ext>
              </a:extLst>
            </p:cNvPr>
            <p:cNvSpPr>
              <a:spLocks noChangeShapeType="1"/>
            </p:cNvSpPr>
            <p:nvPr/>
          </p:nvSpPr>
          <p:spPr bwMode="auto">
            <a:xfrm>
              <a:off x="4883462" y="3174774"/>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48" name="Line 231">
              <a:extLst>
                <a:ext uri="{FF2B5EF4-FFF2-40B4-BE49-F238E27FC236}">
                  <a16:creationId xmlns:a16="http://schemas.microsoft.com/office/drawing/2014/main" id="{0951712F-B3B2-434E-9525-82978FCB846E}"/>
                </a:ext>
              </a:extLst>
            </p:cNvPr>
            <p:cNvSpPr>
              <a:spLocks noChangeShapeType="1"/>
            </p:cNvSpPr>
            <p:nvPr/>
          </p:nvSpPr>
          <p:spPr bwMode="auto">
            <a:xfrm>
              <a:off x="4825441" y="3074296"/>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49" name="Line 232">
              <a:extLst>
                <a:ext uri="{FF2B5EF4-FFF2-40B4-BE49-F238E27FC236}">
                  <a16:creationId xmlns:a16="http://schemas.microsoft.com/office/drawing/2014/main" id="{8131EE03-9A48-4891-87BA-A26E43BCCF28}"/>
                </a:ext>
              </a:extLst>
            </p:cNvPr>
            <p:cNvSpPr>
              <a:spLocks noChangeShapeType="1"/>
            </p:cNvSpPr>
            <p:nvPr/>
          </p:nvSpPr>
          <p:spPr bwMode="auto">
            <a:xfrm>
              <a:off x="5159063" y="3074296"/>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50" name="Line 233">
              <a:extLst>
                <a:ext uri="{FF2B5EF4-FFF2-40B4-BE49-F238E27FC236}">
                  <a16:creationId xmlns:a16="http://schemas.microsoft.com/office/drawing/2014/main" id="{4B6991FB-7080-42B5-9A21-1DBBC91DB7C5}"/>
                </a:ext>
              </a:extLst>
            </p:cNvPr>
            <p:cNvSpPr>
              <a:spLocks noChangeShapeType="1"/>
            </p:cNvSpPr>
            <p:nvPr/>
          </p:nvSpPr>
          <p:spPr bwMode="auto">
            <a:xfrm>
              <a:off x="5195326" y="3074296"/>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51" name="Line 234">
              <a:extLst>
                <a:ext uri="{FF2B5EF4-FFF2-40B4-BE49-F238E27FC236}">
                  <a16:creationId xmlns:a16="http://schemas.microsoft.com/office/drawing/2014/main" id="{D50AA0BC-C6B1-481B-B0B4-FD5754E45625}"/>
                </a:ext>
              </a:extLst>
            </p:cNvPr>
            <p:cNvSpPr>
              <a:spLocks noChangeShapeType="1"/>
            </p:cNvSpPr>
            <p:nvPr/>
          </p:nvSpPr>
          <p:spPr bwMode="auto">
            <a:xfrm>
              <a:off x="5195326" y="3066258"/>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52" name="Line 235">
              <a:extLst>
                <a:ext uri="{FF2B5EF4-FFF2-40B4-BE49-F238E27FC236}">
                  <a16:creationId xmlns:a16="http://schemas.microsoft.com/office/drawing/2014/main" id="{24713789-7EC6-4FA5-BF53-5FFE32E8D4CB}"/>
                </a:ext>
              </a:extLst>
            </p:cNvPr>
            <p:cNvSpPr>
              <a:spLocks noChangeShapeType="1"/>
            </p:cNvSpPr>
            <p:nvPr/>
          </p:nvSpPr>
          <p:spPr bwMode="auto">
            <a:xfrm>
              <a:off x="5195326" y="3174774"/>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53" name="Line 236">
              <a:extLst>
                <a:ext uri="{FF2B5EF4-FFF2-40B4-BE49-F238E27FC236}">
                  <a16:creationId xmlns:a16="http://schemas.microsoft.com/office/drawing/2014/main" id="{9FCCE872-FDC1-4855-8C49-2507527D8692}"/>
                </a:ext>
              </a:extLst>
            </p:cNvPr>
            <p:cNvSpPr>
              <a:spLocks noChangeShapeType="1"/>
            </p:cNvSpPr>
            <p:nvPr/>
          </p:nvSpPr>
          <p:spPr bwMode="auto">
            <a:xfrm>
              <a:off x="5137305" y="3074296"/>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54" name="Line 237">
              <a:extLst>
                <a:ext uri="{FF2B5EF4-FFF2-40B4-BE49-F238E27FC236}">
                  <a16:creationId xmlns:a16="http://schemas.microsoft.com/office/drawing/2014/main" id="{976CA2A2-DA7B-49B2-8466-E8D05A45FE93}"/>
                </a:ext>
              </a:extLst>
            </p:cNvPr>
            <p:cNvSpPr>
              <a:spLocks noChangeShapeType="1"/>
            </p:cNvSpPr>
            <p:nvPr/>
          </p:nvSpPr>
          <p:spPr bwMode="auto">
            <a:xfrm>
              <a:off x="5474553" y="3074296"/>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55" name="Line 238">
              <a:extLst>
                <a:ext uri="{FF2B5EF4-FFF2-40B4-BE49-F238E27FC236}">
                  <a16:creationId xmlns:a16="http://schemas.microsoft.com/office/drawing/2014/main" id="{B684DB91-1581-4139-958D-08BF3CFB141F}"/>
                </a:ext>
              </a:extLst>
            </p:cNvPr>
            <p:cNvSpPr>
              <a:spLocks noChangeShapeType="1"/>
            </p:cNvSpPr>
            <p:nvPr/>
          </p:nvSpPr>
          <p:spPr bwMode="auto">
            <a:xfrm>
              <a:off x="5512630" y="3074296"/>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56" name="Line 239">
              <a:extLst>
                <a:ext uri="{FF2B5EF4-FFF2-40B4-BE49-F238E27FC236}">
                  <a16:creationId xmlns:a16="http://schemas.microsoft.com/office/drawing/2014/main" id="{79988EC0-6120-402A-B09C-F70437B5A83D}"/>
                </a:ext>
              </a:extLst>
            </p:cNvPr>
            <p:cNvSpPr>
              <a:spLocks noChangeShapeType="1"/>
            </p:cNvSpPr>
            <p:nvPr/>
          </p:nvSpPr>
          <p:spPr bwMode="auto">
            <a:xfrm>
              <a:off x="5512630" y="3066258"/>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57" name="Line 240">
              <a:extLst>
                <a:ext uri="{FF2B5EF4-FFF2-40B4-BE49-F238E27FC236}">
                  <a16:creationId xmlns:a16="http://schemas.microsoft.com/office/drawing/2014/main" id="{F845D693-7AA8-447E-9B74-9960A9E0D1EF}"/>
                </a:ext>
              </a:extLst>
            </p:cNvPr>
            <p:cNvSpPr>
              <a:spLocks noChangeShapeType="1"/>
            </p:cNvSpPr>
            <p:nvPr/>
          </p:nvSpPr>
          <p:spPr bwMode="auto">
            <a:xfrm>
              <a:off x="5512630" y="3174774"/>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58" name="Line 241">
              <a:extLst>
                <a:ext uri="{FF2B5EF4-FFF2-40B4-BE49-F238E27FC236}">
                  <a16:creationId xmlns:a16="http://schemas.microsoft.com/office/drawing/2014/main" id="{04506333-4B4B-4BE9-962E-F385CA66E1FF}"/>
                </a:ext>
              </a:extLst>
            </p:cNvPr>
            <p:cNvSpPr>
              <a:spLocks noChangeShapeType="1"/>
            </p:cNvSpPr>
            <p:nvPr/>
          </p:nvSpPr>
          <p:spPr bwMode="auto">
            <a:xfrm>
              <a:off x="5452796" y="3074296"/>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59" name="Line 242">
              <a:extLst>
                <a:ext uri="{FF2B5EF4-FFF2-40B4-BE49-F238E27FC236}">
                  <a16:creationId xmlns:a16="http://schemas.microsoft.com/office/drawing/2014/main" id="{F2FD0A7B-DDC9-4FFC-B3B3-6E4C2C56E0B0}"/>
                </a:ext>
              </a:extLst>
            </p:cNvPr>
            <p:cNvSpPr>
              <a:spLocks noChangeShapeType="1"/>
            </p:cNvSpPr>
            <p:nvPr/>
          </p:nvSpPr>
          <p:spPr bwMode="auto">
            <a:xfrm>
              <a:off x="5815428" y="3074296"/>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60" name="Line 243">
              <a:extLst>
                <a:ext uri="{FF2B5EF4-FFF2-40B4-BE49-F238E27FC236}">
                  <a16:creationId xmlns:a16="http://schemas.microsoft.com/office/drawing/2014/main" id="{FC0FAC1D-E521-4BC7-9D8E-DBB7C7916356}"/>
                </a:ext>
              </a:extLst>
            </p:cNvPr>
            <p:cNvSpPr>
              <a:spLocks noChangeShapeType="1"/>
            </p:cNvSpPr>
            <p:nvPr/>
          </p:nvSpPr>
          <p:spPr bwMode="auto">
            <a:xfrm>
              <a:off x="5851692" y="3074296"/>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61" name="Line 244">
              <a:extLst>
                <a:ext uri="{FF2B5EF4-FFF2-40B4-BE49-F238E27FC236}">
                  <a16:creationId xmlns:a16="http://schemas.microsoft.com/office/drawing/2014/main" id="{04810F47-B95A-4427-B24E-48F548642A3A}"/>
                </a:ext>
              </a:extLst>
            </p:cNvPr>
            <p:cNvSpPr>
              <a:spLocks noChangeShapeType="1"/>
            </p:cNvSpPr>
            <p:nvPr/>
          </p:nvSpPr>
          <p:spPr bwMode="auto">
            <a:xfrm>
              <a:off x="5851692" y="3066258"/>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62" name="Line 245">
              <a:extLst>
                <a:ext uri="{FF2B5EF4-FFF2-40B4-BE49-F238E27FC236}">
                  <a16:creationId xmlns:a16="http://schemas.microsoft.com/office/drawing/2014/main" id="{E4C371FC-D890-4EFB-8005-31FDD02B851D}"/>
                </a:ext>
              </a:extLst>
            </p:cNvPr>
            <p:cNvSpPr>
              <a:spLocks noChangeShapeType="1"/>
            </p:cNvSpPr>
            <p:nvPr/>
          </p:nvSpPr>
          <p:spPr bwMode="auto">
            <a:xfrm>
              <a:off x="5851692" y="3174774"/>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63" name="Line 246">
              <a:extLst>
                <a:ext uri="{FF2B5EF4-FFF2-40B4-BE49-F238E27FC236}">
                  <a16:creationId xmlns:a16="http://schemas.microsoft.com/office/drawing/2014/main" id="{3C5B2CF7-D4A3-4D69-9309-76CC8B1C410D}"/>
                </a:ext>
              </a:extLst>
            </p:cNvPr>
            <p:cNvSpPr>
              <a:spLocks noChangeShapeType="1"/>
            </p:cNvSpPr>
            <p:nvPr/>
          </p:nvSpPr>
          <p:spPr bwMode="auto">
            <a:xfrm>
              <a:off x="5793671" y="3074296"/>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64" name="Line 248">
              <a:extLst>
                <a:ext uri="{FF2B5EF4-FFF2-40B4-BE49-F238E27FC236}">
                  <a16:creationId xmlns:a16="http://schemas.microsoft.com/office/drawing/2014/main" id="{DFC56BA9-053E-479B-BD7C-026056A39114}"/>
                </a:ext>
              </a:extLst>
            </p:cNvPr>
            <p:cNvSpPr>
              <a:spLocks noChangeShapeType="1"/>
            </p:cNvSpPr>
            <p:nvPr/>
          </p:nvSpPr>
          <p:spPr bwMode="auto">
            <a:xfrm>
              <a:off x="4847199" y="3357645"/>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65" name="Line 249">
              <a:extLst>
                <a:ext uri="{FF2B5EF4-FFF2-40B4-BE49-F238E27FC236}">
                  <a16:creationId xmlns:a16="http://schemas.microsoft.com/office/drawing/2014/main" id="{75866D99-1C32-491A-AD50-5F55C12A26CA}"/>
                </a:ext>
              </a:extLst>
            </p:cNvPr>
            <p:cNvSpPr>
              <a:spLocks noChangeShapeType="1"/>
            </p:cNvSpPr>
            <p:nvPr/>
          </p:nvSpPr>
          <p:spPr bwMode="auto">
            <a:xfrm>
              <a:off x="4883462" y="3357645"/>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66" name="Line 250">
              <a:extLst>
                <a:ext uri="{FF2B5EF4-FFF2-40B4-BE49-F238E27FC236}">
                  <a16:creationId xmlns:a16="http://schemas.microsoft.com/office/drawing/2014/main" id="{A5E77CFB-CEAC-49A1-9A32-892CDF90DFF2}"/>
                </a:ext>
              </a:extLst>
            </p:cNvPr>
            <p:cNvSpPr>
              <a:spLocks noChangeShapeType="1"/>
            </p:cNvSpPr>
            <p:nvPr/>
          </p:nvSpPr>
          <p:spPr bwMode="auto">
            <a:xfrm>
              <a:off x="4883462" y="3347597"/>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67" name="Line 251">
              <a:extLst>
                <a:ext uri="{FF2B5EF4-FFF2-40B4-BE49-F238E27FC236}">
                  <a16:creationId xmlns:a16="http://schemas.microsoft.com/office/drawing/2014/main" id="{0B08C3F2-6895-4372-A4F0-4014DE507984}"/>
                </a:ext>
              </a:extLst>
            </p:cNvPr>
            <p:cNvSpPr>
              <a:spLocks noChangeShapeType="1"/>
            </p:cNvSpPr>
            <p:nvPr/>
          </p:nvSpPr>
          <p:spPr bwMode="auto">
            <a:xfrm>
              <a:off x="4883462" y="3456113"/>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68" name="Line 252">
              <a:extLst>
                <a:ext uri="{FF2B5EF4-FFF2-40B4-BE49-F238E27FC236}">
                  <a16:creationId xmlns:a16="http://schemas.microsoft.com/office/drawing/2014/main" id="{3085ACB6-48DA-40B4-BF79-DCDC28A0E6CC}"/>
                </a:ext>
              </a:extLst>
            </p:cNvPr>
            <p:cNvSpPr>
              <a:spLocks noChangeShapeType="1"/>
            </p:cNvSpPr>
            <p:nvPr/>
          </p:nvSpPr>
          <p:spPr bwMode="auto">
            <a:xfrm>
              <a:off x="4825441" y="3355635"/>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69" name="Line 253">
              <a:extLst>
                <a:ext uri="{FF2B5EF4-FFF2-40B4-BE49-F238E27FC236}">
                  <a16:creationId xmlns:a16="http://schemas.microsoft.com/office/drawing/2014/main" id="{74FB45AA-9A90-42E4-85D9-F9391895646A}"/>
                </a:ext>
              </a:extLst>
            </p:cNvPr>
            <p:cNvSpPr>
              <a:spLocks noChangeShapeType="1"/>
            </p:cNvSpPr>
            <p:nvPr/>
          </p:nvSpPr>
          <p:spPr bwMode="auto">
            <a:xfrm>
              <a:off x="5159063" y="3357645"/>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70" name="Line 254">
              <a:extLst>
                <a:ext uri="{FF2B5EF4-FFF2-40B4-BE49-F238E27FC236}">
                  <a16:creationId xmlns:a16="http://schemas.microsoft.com/office/drawing/2014/main" id="{29F29FA9-1DA9-4593-B7A0-160659CF5C05}"/>
                </a:ext>
              </a:extLst>
            </p:cNvPr>
            <p:cNvSpPr>
              <a:spLocks noChangeShapeType="1"/>
            </p:cNvSpPr>
            <p:nvPr/>
          </p:nvSpPr>
          <p:spPr bwMode="auto">
            <a:xfrm>
              <a:off x="5195326" y="3357645"/>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71" name="Line 255">
              <a:extLst>
                <a:ext uri="{FF2B5EF4-FFF2-40B4-BE49-F238E27FC236}">
                  <a16:creationId xmlns:a16="http://schemas.microsoft.com/office/drawing/2014/main" id="{28091CC2-9246-4E66-AB44-43EB5F22D147}"/>
                </a:ext>
              </a:extLst>
            </p:cNvPr>
            <p:cNvSpPr>
              <a:spLocks noChangeShapeType="1"/>
            </p:cNvSpPr>
            <p:nvPr/>
          </p:nvSpPr>
          <p:spPr bwMode="auto">
            <a:xfrm>
              <a:off x="5195326" y="3347597"/>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72" name="Line 256">
              <a:extLst>
                <a:ext uri="{FF2B5EF4-FFF2-40B4-BE49-F238E27FC236}">
                  <a16:creationId xmlns:a16="http://schemas.microsoft.com/office/drawing/2014/main" id="{FB086D8E-F3E1-407F-8739-443D021FC1D9}"/>
                </a:ext>
              </a:extLst>
            </p:cNvPr>
            <p:cNvSpPr>
              <a:spLocks noChangeShapeType="1"/>
            </p:cNvSpPr>
            <p:nvPr/>
          </p:nvSpPr>
          <p:spPr bwMode="auto">
            <a:xfrm>
              <a:off x="5195326" y="3456113"/>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73" name="Line 257">
              <a:extLst>
                <a:ext uri="{FF2B5EF4-FFF2-40B4-BE49-F238E27FC236}">
                  <a16:creationId xmlns:a16="http://schemas.microsoft.com/office/drawing/2014/main" id="{008BB514-AB98-45CF-A7E1-D4DB4CA584BC}"/>
                </a:ext>
              </a:extLst>
            </p:cNvPr>
            <p:cNvSpPr>
              <a:spLocks noChangeShapeType="1"/>
            </p:cNvSpPr>
            <p:nvPr/>
          </p:nvSpPr>
          <p:spPr bwMode="auto">
            <a:xfrm>
              <a:off x="5137305" y="3355635"/>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74" name="Line 258">
              <a:extLst>
                <a:ext uri="{FF2B5EF4-FFF2-40B4-BE49-F238E27FC236}">
                  <a16:creationId xmlns:a16="http://schemas.microsoft.com/office/drawing/2014/main" id="{34FA4E12-D5A7-4AF8-990F-711D89A1BC8F}"/>
                </a:ext>
              </a:extLst>
            </p:cNvPr>
            <p:cNvSpPr>
              <a:spLocks noChangeShapeType="1"/>
            </p:cNvSpPr>
            <p:nvPr/>
          </p:nvSpPr>
          <p:spPr bwMode="auto">
            <a:xfrm>
              <a:off x="5474553" y="3357645"/>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75" name="Line 259">
              <a:extLst>
                <a:ext uri="{FF2B5EF4-FFF2-40B4-BE49-F238E27FC236}">
                  <a16:creationId xmlns:a16="http://schemas.microsoft.com/office/drawing/2014/main" id="{821ED388-3BF7-4A74-A091-125625B70694}"/>
                </a:ext>
              </a:extLst>
            </p:cNvPr>
            <p:cNvSpPr>
              <a:spLocks noChangeShapeType="1"/>
            </p:cNvSpPr>
            <p:nvPr/>
          </p:nvSpPr>
          <p:spPr bwMode="auto">
            <a:xfrm>
              <a:off x="5512630" y="3357645"/>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76" name="Line 260">
              <a:extLst>
                <a:ext uri="{FF2B5EF4-FFF2-40B4-BE49-F238E27FC236}">
                  <a16:creationId xmlns:a16="http://schemas.microsoft.com/office/drawing/2014/main" id="{A2A01C30-45AA-4942-AACC-DFAD1E538E6C}"/>
                </a:ext>
              </a:extLst>
            </p:cNvPr>
            <p:cNvSpPr>
              <a:spLocks noChangeShapeType="1"/>
            </p:cNvSpPr>
            <p:nvPr/>
          </p:nvSpPr>
          <p:spPr bwMode="auto">
            <a:xfrm>
              <a:off x="5512630" y="3347597"/>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77" name="Line 261">
              <a:extLst>
                <a:ext uri="{FF2B5EF4-FFF2-40B4-BE49-F238E27FC236}">
                  <a16:creationId xmlns:a16="http://schemas.microsoft.com/office/drawing/2014/main" id="{DCD602C8-D661-42D1-A7A2-442DE2384A42}"/>
                </a:ext>
              </a:extLst>
            </p:cNvPr>
            <p:cNvSpPr>
              <a:spLocks noChangeShapeType="1"/>
            </p:cNvSpPr>
            <p:nvPr/>
          </p:nvSpPr>
          <p:spPr bwMode="auto">
            <a:xfrm>
              <a:off x="5512630" y="3456113"/>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78" name="Line 262">
              <a:extLst>
                <a:ext uri="{FF2B5EF4-FFF2-40B4-BE49-F238E27FC236}">
                  <a16:creationId xmlns:a16="http://schemas.microsoft.com/office/drawing/2014/main" id="{B101F9E3-4089-4A50-B943-D1BDEEBA7D90}"/>
                </a:ext>
              </a:extLst>
            </p:cNvPr>
            <p:cNvSpPr>
              <a:spLocks noChangeShapeType="1"/>
            </p:cNvSpPr>
            <p:nvPr/>
          </p:nvSpPr>
          <p:spPr bwMode="auto">
            <a:xfrm>
              <a:off x="5452796" y="3355635"/>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79" name="Line 263">
              <a:extLst>
                <a:ext uri="{FF2B5EF4-FFF2-40B4-BE49-F238E27FC236}">
                  <a16:creationId xmlns:a16="http://schemas.microsoft.com/office/drawing/2014/main" id="{F1E3EBD5-8298-46FC-8175-210938295D74}"/>
                </a:ext>
              </a:extLst>
            </p:cNvPr>
            <p:cNvSpPr>
              <a:spLocks noChangeShapeType="1"/>
            </p:cNvSpPr>
            <p:nvPr/>
          </p:nvSpPr>
          <p:spPr bwMode="auto">
            <a:xfrm>
              <a:off x="5815428" y="3357645"/>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80" name="Line 264">
              <a:extLst>
                <a:ext uri="{FF2B5EF4-FFF2-40B4-BE49-F238E27FC236}">
                  <a16:creationId xmlns:a16="http://schemas.microsoft.com/office/drawing/2014/main" id="{A9D5DF97-9208-4C13-AFAE-06A7856D1C81}"/>
                </a:ext>
              </a:extLst>
            </p:cNvPr>
            <p:cNvSpPr>
              <a:spLocks noChangeShapeType="1"/>
            </p:cNvSpPr>
            <p:nvPr/>
          </p:nvSpPr>
          <p:spPr bwMode="auto">
            <a:xfrm>
              <a:off x="5851692" y="3357645"/>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81" name="Line 265">
              <a:extLst>
                <a:ext uri="{FF2B5EF4-FFF2-40B4-BE49-F238E27FC236}">
                  <a16:creationId xmlns:a16="http://schemas.microsoft.com/office/drawing/2014/main" id="{205B29C0-36AC-41F9-968C-AB7D320EA83B}"/>
                </a:ext>
              </a:extLst>
            </p:cNvPr>
            <p:cNvSpPr>
              <a:spLocks noChangeShapeType="1"/>
            </p:cNvSpPr>
            <p:nvPr/>
          </p:nvSpPr>
          <p:spPr bwMode="auto">
            <a:xfrm>
              <a:off x="5851692" y="3347597"/>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82" name="Line 266">
              <a:extLst>
                <a:ext uri="{FF2B5EF4-FFF2-40B4-BE49-F238E27FC236}">
                  <a16:creationId xmlns:a16="http://schemas.microsoft.com/office/drawing/2014/main" id="{AD9BC72B-7E37-4685-8125-BD2C6A5BF6DD}"/>
                </a:ext>
              </a:extLst>
            </p:cNvPr>
            <p:cNvSpPr>
              <a:spLocks noChangeShapeType="1"/>
            </p:cNvSpPr>
            <p:nvPr/>
          </p:nvSpPr>
          <p:spPr bwMode="auto">
            <a:xfrm>
              <a:off x="5851692" y="3456113"/>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83" name="Line 267">
              <a:extLst>
                <a:ext uri="{FF2B5EF4-FFF2-40B4-BE49-F238E27FC236}">
                  <a16:creationId xmlns:a16="http://schemas.microsoft.com/office/drawing/2014/main" id="{5CC49657-5CB6-412E-A6E6-882E09581DD5}"/>
                </a:ext>
              </a:extLst>
            </p:cNvPr>
            <p:cNvSpPr>
              <a:spLocks noChangeShapeType="1"/>
            </p:cNvSpPr>
            <p:nvPr/>
          </p:nvSpPr>
          <p:spPr bwMode="auto">
            <a:xfrm>
              <a:off x="5793671" y="3355635"/>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84" name="Line 269">
              <a:extLst>
                <a:ext uri="{FF2B5EF4-FFF2-40B4-BE49-F238E27FC236}">
                  <a16:creationId xmlns:a16="http://schemas.microsoft.com/office/drawing/2014/main" id="{E57CD284-7C03-48B5-9535-43C41A3D3A4E}"/>
                </a:ext>
              </a:extLst>
            </p:cNvPr>
            <p:cNvSpPr>
              <a:spLocks noChangeShapeType="1"/>
            </p:cNvSpPr>
            <p:nvPr/>
          </p:nvSpPr>
          <p:spPr bwMode="auto">
            <a:xfrm>
              <a:off x="4847199" y="3618889"/>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85" name="Line 270">
              <a:extLst>
                <a:ext uri="{FF2B5EF4-FFF2-40B4-BE49-F238E27FC236}">
                  <a16:creationId xmlns:a16="http://schemas.microsoft.com/office/drawing/2014/main" id="{B4F0B82E-8988-4BEA-8567-96D22500C088}"/>
                </a:ext>
              </a:extLst>
            </p:cNvPr>
            <p:cNvSpPr>
              <a:spLocks noChangeShapeType="1"/>
            </p:cNvSpPr>
            <p:nvPr/>
          </p:nvSpPr>
          <p:spPr bwMode="auto">
            <a:xfrm>
              <a:off x="4883462" y="3618889"/>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86" name="Line 271">
              <a:extLst>
                <a:ext uri="{FF2B5EF4-FFF2-40B4-BE49-F238E27FC236}">
                  <a16:creationId xmlns:a16="http://schemas.microsoft.com/office/drawing/2014/main" id="{A54FC72C-9231-40D2-81C1-FFF8BCF66145}"/>
                </a:ext>
              </a:extLst>
            </p:cNvPr>
            <p:cNvSpPr>
              <a:spLocks noChangeShapeType="1"/>
            </p:cNvSpPr>
            <p:nvPr/>
          </p:nvSpPr>
          <p:spPr bwMode="auto">
            <a:xfrm>
              <a:off x="4883462" y="3610850"/>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87" name="Line 272">
              <a:extLst>
                <a:ext uri="{FF2B5EF4-FFF2-40B4-BE49-F238E27FC236}">
                  <a16:creationId xmlns:a16="http://schemas.microsoft.com/office/drawing/2014/main" id="{F2E750BA-9DD1-4E0A-8572-C8527D5E8813}"/>
                </a:ext>
              </a:extLst>
            </p:cNvPr>
            <p:cNvSpPr>
              <a:spLocks noChangeShapeType="1"/>
            </p:cNvSpPr>
            <p:nvPr/>
          </p:nvSpPr>
          <p:spPr bwMode="auto">
            <a:xfrm>
              <a:off x="4883462" y="3719367"/>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88" name="Line 273">
              <a:extLst>
                <a:ext uri="{FF2B5EF4-FFF2-40B4-BE49-F238E27FC236}">
                  <a16:creationId xmlns:a16="http://schemas.microsoft.com/office/drawing/2014/main" id="{00CED478-CE68-4C14-A417-ECCD7EF1A1B8}"/>
                </a:ext>
              </a:extLst>
            </p:cNvPr>
            <p:cNvSpPr>
              <a:spLocks noChangeShapeType="1"/>
            </p:cNvSpPr>
            <p:nvPr/>
          </p:nvSpPr>
          <p:spPr bwMode="auto">
            <a:xfrm>
              <a:off x="4825441" y="3618889"/>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89" name="Line 274">
              <a:extLst>
                <a:ext uri="{FF2B5EF4-FFF2-40B4-BE49-F238E27FC236}">
                  <a16:creationId xmlns:a16="http://schemas.microsoft.com/office/drawing/2014/main" id="{266D252E-89DD-43BB-A503-5628D68EBC8B}"/>
                </a:ext>
              </a:extLst>
            </p:cNvPr>
            <p:cNvSpPr>
              <a:spLocks noChangeShapeType="1"/>
            </p:cNvSpPr>
            <p:nvPr/>
          </p:nvSpPr>
          <p:spPr bwMode="auto">
            <a:xfrm>
              <a:off x="5159063" y="3618889"/>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90" name="Line 275">
              <a:extLst>
                <a:ext uri="{FF2B5EF4-FFF2-40B4-BE49-F238E27FC236}">
                  <a16:creationId xmlns:a16="http://schemas.microsoft.com/office/drawing/2014/main" id="{9F9F9D66-7101-4AD5-ADDD-32FF10D2BACA}"/>
                </a:ext>
              </a:extLst>
            </p:cNvPr>
            <p:cNvSpPr>
              <a:spLocks noChangeShapeType="1"/>
            </p:cNvSpPr>
            <p:nvPr/>
          </p:nvSpPr>
          <p:spPr bwMode="auto">
            <a:xfrm>
              <a:off x="5195326" y="3618889"/>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91" name="Line 276">
              <a:extLst>
                <a:ext uri="{FF2B5EF4-FFF2-40B4-BE49-F238E27FC236}">
                  <a16:creationId xmlns:a16="http://schemas.microsoft.com/office/drawing/2014/main" id="{39862F0F-5EC2-4D2B-BBEA-932014B7861F}"/>
                </a:ext>
              </a:extLst>
            </p:cNvPr>
            <p:cNvSpPr>
              <a:spLocks noChangeShapeType="1"/>
            </p:cNvSpPr>
            <p:nvPr/>
          </p:nvSpPr>
          <p:spPr bwMode="auto">
            <a:xfrm>
              <a:off x="5195326" y="3610850"/>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92" name="Line 277">
              <a:extLst>
                <a:ext uri="{FF2B5EF4-FFF2-40B4-BE49-F238E27FC236}">
                  <a16:creationId xmlns:a16="http://schemas.microsoft.com/office/drawing/2014/main" id="{4EB2947B-857E-4362-A410-78D23DFB4702}"/>
                </a:ext>
              </a:extLst>
            </p:cNvPr>
            <p:cNvSpPr>
              <a:spLocks noChangeShapeType="1"/>
            </p:cNvSpPr>
            <p:nvPr/>
          </p:nvSpPr>
          <p:spPr bwMode="auto">
            <a:xfrm>
              <a:off x="5195326" y="3719367"/>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93" name="Line 278">
              <a:extLst>
                <a:ext uri="{FF2B5EF4-FFF2-40B4-BE49-F238E27FC236}">
                  <a16:creationId xmlns:a16="http://schemas.microsoft.com/office/drawing/2014/main" id="{81E88980-57BB-43B4-9ECB-D3E419E00CCB}"/>
                </a:ext>
              </a:extLst>
            </p:cNvPr>
            <p:cNvSpPr>
              <a:spLocks noChangeShapeType="1"/>
            </p:cNvSpPr>
            <p:nvPr/>
          </p:nvSpPr>
          <p:spPr bwMode="auto">
            <a:xfrm>
              <a:off x="5137305" y="3618889"/>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94" name="Line 279">
              <a:extLst>
                <a:ext uri="{FF2B5EF4-FFF2-40B4-BE49-F238E27FC236}">
                  <a16:creationId xmlns:a16="http://schemas.microsoft.com/office/drawing/2014/main" id="{8017F98B-16D0-4956-9F8D-105FF26A6EB5}"/>
                </a:ext>
              </a:extLst>
            </p:cNvPr>
            <p:cNvSpPr>
              <a:spLocks noChangeShapeType="1"/>
            </p:cNvSpPr>
            <p:nvPr/>
          </p:nvSpPr>
          <p:spPr bwMode="auto">
            <a:xfrm>
              <a:off x="5474553" y="3618889"/>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95" name="Line 280">
              <a:extLst>
                <a:ext uri="{FF2B5EF4-FFF2-40B4-BE49-F238E27FC236}">
                  <a16:creationId xmlns:a16="http://schemas.microsoft.com/office/drawing/2014/main" id="{4C561D48-5598-4573-AC15-4140F3F1B766}"/>
                </a:ext>
              </a:extLst>
            </p:cNvPr>
            <p:cNvSpPr>
              <a:spLocks noChangeShapeType="1"/>
            </p:cNvSpPr>
            <p:nvPr/>
          </p:nvSpPr>
          <p:spPr bwMode="auto">
            <a:xfrm>
              <a:off x="5512630" y="3618889"/>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96" name="Line 281">
              <a:extLst>
                <a:ext uri="{FF2B5EF4-FFF2-40B4-BE49-F238E27FC236}">
                  <a16:creationId xmlns:a16="http://schemas.microsoft.com/office/drawing/2014/main" id="{E42320C0-6B2C-44BA-AB80-F31BBADE61C2}"/>
                </a:ext>
              </a:extLst>
            </p:cNvPr>
            <p:cNvSpPr>
              <a:spLocks noChangeShapeType="1"/>
            </p:cNvSpPr>
            <p:nvPr/>
          </p:nvSpPr>
          <p:spPr bwMode="auto">
            <a:xfrm>
              <a:off x="5512630" y="3610850"/>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97" name="Line 282">
              <a:extLst>
                <a:ext uri="{FF2B5EF4-FFF2-40B4-BE49-F238E27FC236}">
                  <a16:creationId xmlns:a16="http://schemas.microsoft.com/office/drawing/2014/main" id="{5DAE6F12-1352-4FD3-9F88-415BDCADFD87}"/>
                </a:ext>
              </a:extLst>
            </p:cNvPr>
            <p:cNvSpPr>
              <a:spLocks noChangeShapeType="1"/>
            </p:cNvSpPr>
            <p:nvPr/>
          </p:nvSpPr>
          <p:spPr bwMode="auto">
            <a:xfrm>
              <a:off x="5512630" y="3719367"/>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98" name="Line 283">
              <a:extLst>
                <a:ext uri="{FF2B5EF4-FFF2-40B4-BE49-F238E27FC236}">
                  <a16:creationId xmlns:a16="http://schemas.microsoft.com/office/drawing/2014/main" id="{14FFB89D-FA4A-4B4C-829A-3E52B5FB4B21}"/>
                </a:ext>
              </a:extLst>
            </p:cNvPr>
            <p:cNvSpPr>
              <a:spLocks noChangeShapeType="1"/>
            </p:cNvSpPr>
            <p:nvPr/>
          </p:nvSpPr>
          <p:spPr bwMode="auto">
            <a:xfrm>
              <a:off x="5452796" y="3618889"/>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99" name="Line 284">
              <a:extLst>
                <a:ext uri="{FF2B5EF4-FFF2-40B4-BE49-F238E27FC236}">
                  <a16:creationId xmlns:a16="http://schemas.microsoft.com/office/drawing/2014/main" id="{7A6944F9-3C27-4E5C-B32F-76055AA92A7C}"/>
                </a:ext>
              </a:extLst>
            </p:cNvPr>
            <p:cNvSpPr>
              <a:spLocks noChangeShapeType="1"/>
            </p:cNvSpPr>
            <p:nvPr/>
          </p:nvSpPr>
          <p:spPr bwMode="auto">
            <a:xfrm>
              <a:off x="5815428" y="3618889"/>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00" name="Line 285">
              <a:extLst>
                <a:ext uri="{FF2B5EF4-FFF2-40B4-BE49-F238E27FC236}">
                  <a16:creationId xmlns:a16="http://schemas.microsoft.com/office/drawing/2014/main" id="{5ECFCC24-404D-4BB1-A33D-935790F496EB}"/>
                </a:ext>
              </a:extLst>
            </p:cNvPr>
            <p:cNvSpPr>
              <a:spLocks noChangeShapeType="1"/>
            </p:cNvSpPr>
            <p:nvPr/>
          </p:nvSpPr>
          <p:spPr bwMode="auto">
            <a:xfrm>
              <a:off x="5851692" y="3618889"/>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01" name="Line 286">
              <a:extLst>
                <a:ext uri="{FF2B5EF4-FFF2-40B4-BE49-F238E27FC236}">
                  <a16:creationId xmlns:a16="http://schemas.microsoft.com/office/drawing/2014/main" id="{1E529205-7100-4BFC-81E5-3756F5F47700}"/>
                </a:ext>
              </a:extLst>
            </p:cNvPr>
            <p:cNvSpPr>
              <a:spLocks noChangeShapeType="1"/>
            </p:cNvSpPr>
            <p:nvPr/>
          </p:nvSpPr>
          <p:spPr bwMode="auto">
            <a:xfrm>
              <a:off x="5851692" y="3610850"/>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02" name="Line 287">
              <a:extLst>
                <a:ext uri="{FF2B5EF4-FFF2-40B4-BE49-F238E27FC236}">
                  <a16:creationId xmlns:a16="http://schemas.microsoft.com/office/drawing/2014/main" id="{AEA0A910-E1FE-4641-923B-B958C46AC4DD}"/>
                </a:ext>
              </a:extLst>
            </p:cNvPr>
            <p:cNvSpPr>
              <a:spLocks noChangeShapeType="1"/>
            </p:cNvSpPr>
            <p:nvPr/>
          </p:nvSpPr>
          <p:spPr bwMode="auto">
            <a:xfrm>
              <a:off x="5851692" y="3719367"/>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03" name="Line 288">
              <a:extLst>
                <a:ext uri="{FF2B5EF4-FFF2-40B4-BE49-F238E27FC236}">
                  <a16:creationId xmlns:a16="http://schemas.microsoft.com/office/drawing/2014/main" id="{3BAEDC7F-5D46-443D-AD3F-532525F57D46}"/>
                </a:ext>
              </a:extLst>
            </p:cNvPr>
            <p:cNvSpPr>
              <a:spLocks noChangeShapeType="1"/>
            </p:cNvSpPr>
            <p:nvPr/>
          </p:nvSpPr>
          <p:spPr bwMode="auto">
            <a:xfrm>
              <a:off x="5793671" y="3618889"/>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04" name="Line 290">
              <a:extLst>
                <a:ext uri="{FF2B5EF4-FFF2-40B4-BE49-F238E27FC236}">
                  <a16:creationId xmlns:a16="http://schemas.microsoft.com/office/drawing/2014/main" id="{2710C4CE-32EB-43B7-B336-931F20757A6A}"/>
                </a:ext>
              </a:extLst>
            </p:cNvPr>
            <p:cNvSpPr>
              <a:spLocks noChangeShapeType="1"/>
            </p:cNvSpPr>
            <p:nvPr/>
          </p:nvSpPr>
          <p:spPr bwMode="auto">
            <a:xfrm>
              <a:off x="4845386" y="3888171"/>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05" name="Line 291">
              <a:extLst>
                <a:ext uri="{FF2B5EF4-FFF2-40B4-BE49-F238E27FC236}">
                  <a16:creationId xmlns:a16="http://schemas.microsoft.com/office/drawing/2014/main" id="{5E474552-A097-4FA0-9983-5B26384A3C0F}"/>
                </a:ext>
              </a:extLst>
            </p:cNvPr>
            <p:cNvSpPr>
              <a:spLocks noChangeShapeType="1"/>
            </p:cNvSpPr>
            <p:nvPr/>
          </p:nvSpPr>
          <p:spPr bwMode="auto">
            <a:xfrm>
              <a:off x="4881649" y="3888171"/>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06" name="Line 292">
              <a:extLst>
                <a:ext uri="{FF2B5EF4-FFF2-40B4-BE49-F238E27FC236}">
                  <a16:creationId xmlns:a16="http://schemas.microsoft.com/office/drawing/2014/main" id="{B46D645D-F53E-4992-9D50-CBBAD42013FA}"/>
                </a:ext>
              </a:extLst>
            </p:cNvPr>
            <p:cNvSpPr>
              <a:spLocks noChangeShapeType="1"/>
            </p:cNvSpPr>
            <p:nvPr/>
          </p:nvSpPr>
          <p:spPr bwMode="auto">
            <a:xfrm>
              <a:off x="4881649" y="3878122"/>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07" name="Line 293">
              <a:extLst>
                <a:ext uri="{FF2B5EF4-FFF2-40B4-BE49-F238E27FC236}">
                  <a16:creationId xmlns:a16="http://schemas.microsoft.com/office/drawing/2014/main" id="{5972ABBD-03DF-4007-9B90-6A9EE6216221}"/>
                </a:ext>
              </a:extLst>
            </p:cNvPr>
            <p:cNvSpPr>
              <a:spLocks noChangeShapeType="1"/>
            </p:cNvSpPr>
            <p:nvPr/>
          </p:nvSpPr>
          <p:spPr bwMode="auto">
            <a:xfrm>
              <a:off x="4881649" y="3986639"/>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08" name="Line 294">
              <a:extLst>
                <a:ext uri="{FF2B5EF4-FFF2-40B4-BE49-F238E27FC236}">
                  <a16:creationId xmlns:a16="http://schemas.microsoft.com/office/drawing/2014/main" id="{45AF0BE6-D900-421A-B4BE-A8BE730DE3DD}"/>
                </a:ext>
              </a:extLst>
            </p:cNvPr>
            <p:cNvSpPr>
              <a:spLocks noChangeShapeType="1"/>
            </p:cNvSpPr>
            <p:nvPr/>
          </p:nvSpPr>
          <p:spPr bwMode="auto">
            <a:xfrm>
              <a:off x="5151810" y="3888171"/>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09" name="Line 295">
              <a:extLst>
                <a:ext uri="{FF2B5EF4-FFF2-40B4-BE49-F238E27FC236}">
                  <a16:creationId xmlns:a16="http://schemas.microsoft.com/office/drawing/2014/main" id="{B960141F-9B93-44C6-A62D-42AACF2A23C2}"/>
                </a:ext>
              </a:extLst>
            </p:cNvPr>
            <p:cNvSpPr>
              <a:spLocks noChangeShapeType="1"/>
            </p:cNvSpPr>
            <p:nvPr/>
          </p:nvSpPr>
          <p:spPr bwMode="auto">
            <a:xfrm>
              <a:off x="5188074" y="3888171"/>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10" name="Line 296">
              <a:extLst>
                <a:ext uri="{FF2B5EF4-FFF2-40B4-BE49-F238E27FC236}">
                  <a16:creationId xmlns:a16="http://schemas.microsoft.com/office/drawing/2014/main" id="{6BFA2734-B4BD-4C21-AE55-CB7D6E51B5A1}"/>
                </a:ext>
              </a:extLst>
            </p:cNvPr>
            <p:cNvSpPr>
              <a:spLocks noChangeShapeType="1"/>
            </p:cNvSpPr>
            <p:nvPr/>
          </p:nvSpPr>
          <p:spPr bwMode="auto">
            <a:xfrm>
              <a:off x="5188074" y="3878122"/>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11" name="Line 297">
              <a:extLst>
                <a:ext uri="{FF2B5EF4-FFF2-40B4-BE49-F238E27FC236}">
                  <a16:creationId xmlns:a16="http://schemas.microsoft.com/office/drawing/2014/main" id="{DFC44629-89B8-4940-8482-DF3B1B6DB2E8}"/>
                </a:ext>
              </a:extLst>
            </p:cNvPr>
            <p:cNvSpPr>
              <a:spLocks noChangeShapeType="1"/>
            </p:cNvSpPr>
            <p:nvPr/>
          </p:nvSpPr>
          <p:spPr bwMode="auto">
            <a:xfrm>
              <a:off x="5188074" y="3986639"/>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12" name="Line 298">
              <a:extLst>
                <a:ext uri="{FF2B5EF4-FFF2-40B4-BE49-F238E27FC236}">
                  <a16:creationId xmlns:a16="http://schemas.microsoft.com/office/drawing/2014/main" id="{E4807010-40D0-4D33-BCB9-800798FBA6C0}"/>
                </a:ext>
              </a:extLst>
            </p:cNvPr>
            <p:cNvSpPr>
              <a:spLocks noChangeShapeType="1"/>
            </p:cNvSpPr>
            <p:nvPr/>
          </p:nvSpPr>
          <p:spPr bwMode="auto">
            <a:xfrm>
              <a:off x="5476367" y="3888171"/>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13" name="Line 299">
              <a:extLst>
                <a:ext uri="{FF2B5EF4-FFF2-40B4-BE49-F238E27FC236}">
                  <a16:creationId xmlns:a16="http://schemas.microsoft.com/office/drawing/2014/main" id="{C4F34F7F-D3FE-41F6-87F2-E3554F8F5A95}"/>
                </a:ext>
              </a:extLst>
            </p:cNvPr>
            <p:cNvSpPr>
              <a:spLocks noChangeShapeType="1"/>
            </p:cNvSpPr>
            <p:nvPr/>
          </p:nvSpPr>
          <p:spPr bwMode="auto">
            <a:xfrm>
              <a:off x="5512630" y="3888171"/>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14" name="Line 300">
              <a:extLst>
                <a:ext uri="{FF2B5EF4-FFF2-40B4-BE49-F238E27FC236}">
                  <a16:creationId xmlns:a16="http://schemas.microsoft.com/office/drawing/2014/main" id="{E6C23670-225F-4AB9-A42A-FC27349DF467}"/>
                </a:ext>
              </a:extLst>
            </p:cNvPr>
            <p:cNvSpPr>
              <a:spLocks noChangeShapeType="1"/>
            </p:cNvSpPr>
            <p:nvPr/>
          </p:nvSpPr>
          <p:spPr bwMode="auto">
            <a:xfrm>
              <a:off x="5512630" y="3878122"/>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15" name="Line 301">
              <a:extLst>
                <a:ext uri="{FF2B5EF4-FFF2-40B4-BE49-F238E27FC236}">
                  <a16:creationId xmlns:a16="http://schemas.microsoft.com/office/drawing/2014/main" id="{9377E84E-478A-425B-BCAE-3695B989CF45}"/>
                </a:ext>
              </a:extLst>
            </p:cNvPr>
            <p:cNvSpPr>
              <a:spLocks noChangeShapeType="1"/>
            </p:cNvSpPr>
            <p:nvPr/>
          </p:nvSpPr>
          <p:spPr bwMode="auto">
            <a:xfrm>
              <a:off x="5512630" y="3986639"/>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16" name="Line 302">
              <a:extLst>
                <a:ext uri="{FF2B5EF4-FFF2-40B4-BE49-F238E27FC236}">
                  <a16:creationId xmlns:a16="http://schemas.microsoft.com/office/drawing/2014/main" id="{06C4F2E1-325B-42CF-903D-126D58193759}"/>
                </a:ext>
              </a:extLst>
            </p:cNvPr>
            <p:cNvSpPr>
              <a:spLocks noChangeShapeType="1"/>
            </p:cNvSpPr>
            <p:nvPr/>
          </p:nvSpPr>
          <p:spPr bwMode="auto">
            <a:xfrm>
              <a:off x="5813616" y="3888171"/>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17" name="Line 303">
              <a:extLst>
                <a:ext uri="{FF2B5EF4-FFF2-40B4-BE49-F238E27FC236}">
                  <a16:creationId xmlns:a16="http://schemas.microsoft.com/office/drawing/2014/main" id="{C8F31E16-C60D-41F2-915D-CAD5EC6E93FF}"/>
                </a:ext>
              </a:extLst>
            </p:cNvPr>
            <p:cNvSpPr>
              <a:spLocks noChangeShapeType="1"/>
            </p:cNvSpPr>
            <p:nvPr/>
          </p:nvSpPr>
          <p:spPr bwMode="auto">
            <a:xfrm>
              <a:off x="5849879" y="3888171"/>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18" name="Line 304">
              <a:extLst>
                <a:ext uri="{FF2B5EF4-FFF2-40B4-BE49-F238E27FC236}">
                  <a16:creationId xmlns:a16="http://schemas.microsoft.com/office/drawing/2014/main" id="{27A5BAA8-5EB7-447D-9AA7-C7BABBED8B14}"/>
                </a:ext>
              </a:extLst>
            </p:cNvPr>
            <p:cNvSpPr>
              <a:spLocks noChangeShapeType="1"/>
            </p:cNvSpPr>
            <p:nvPr/>
          </p:nvSpPr>
          <p:spPr bwMode="auto">
            <a:xfrm>
              <a:off x="5849879" y="3878122"/>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19" name="Line 305">
              <a:extLst>
                <a:ext uri="{FF2B5EF4-FFF2-40B4-BE49-F238E27FC236}">
                  <a16:creationId xmlns:a16="http://schemas.microsoft.com/office/drawing/2014/main" id="{C517BD2F-594D-43A5-B540-E1F6D264E814}"/>
                </a:ext>
              </a:extLst>
            </p:cNvPr>
            <p:cNvSpPr>
              <a:spLocks noChangeShapeType="1"/>
            </p:cNvSpPr>
            <p:nvPr/>
          </p:nvSpPr>
          <p:spPr bwMode="auto">
            <a:xfrm>
              <a:off x="5849879" y="3986639"/>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grpSp>
          <p:nvGrpSpPr>
            <p:cNvPr id="120" name="Group 119">
              <a:extLst>
                <a:ext uri="{FF2B5EF4-FFF2-40B4-BE49-F238E27FC236}">
                  <a16:creationId xmlns:a16="http://schemas.microsoft.com/office/drawing/2014/main" id="{3DCB60EB-C2AA-4DCC-8DC3-80414120DF78}"/>
                </a:ext>
              </a:extLst>
            </p:cNvPr>
            <p:cNvGrpSpPr/>
            <p:nvPr/>
          </p:nvGrpSpPr>
          <p:grpSpPr>
            <a:xfrm>
              <a:off x="4804887" y="2837167"/>
              <a:ext cx="2107901" cy="825932"/>
              <a:chOff x="2688156" y="2808421"/>
              <a:chExt cx="2660132" cy="1101243"/>
            </a:xfrm>
          </p:grpSpPr>
          <p:sp>
            <p:nvSpPr>
              <p:cNvPr id="121" name="Line 226">
                <a:extLst>
                  <a:ext uri="{FF2B5EF4-FFF2-40B4-BE49-F238E27FC236}">
                    <a16:creationId xmlns:a16="http://schemas.microsoft.com/office/drawing/2014/main" id="{FE475155-41CE-4506-877B-79FFF3C72950}"/>
                  </a:ext>
                </a:extLst>
              </p:cNvPr>
              <p:cNvSpPr>
                <a:spLocks noChangeShapeType="1"/>
              </p:cNvSpPr>
              <p:nvPr/>
            </p:nvSpPr>
            <p:spPr bwMode="auto">
              <a:xfrm>
                <a:off x="2688156" y="2808421"/>
                <a:ext cx="2660132"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22" name="Line 247">
                <a:extLst>
                  <a:ext uri="{FF2B5EF4-FFF2-40B4-BE49-F238E27FC236}">
                    <a16:creationId xmlns:a16="http://schemas.microsoft.com/office/drawing/2014/main" id="{98D374EE-B1EB-4B79-B065-BED353AB515A}"/>
                  </a:ext>
                </a:extLst>
              </p:cNvPr>
              <p:cNvSpPr>
                <a:spLocks noChangeShapeType="1"/>
              </p:cNvSpPr>
              <p:nvPr/>
            </p:nvSpPr>
            <p:spPr bwMode="auto">
              <a:xfrm>
                <a:off x="2688156" y="3183541"/>
                <a:ext cx="2660132"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23" name="Line 268">
                <a:extLst>
                  <a:ext uri="{FF2B5EF4-FFF2-40B4-BE49-F238E27FC236}">
                    <a16:creationId xmlns:a16="http://schemas.microsoft.com/office/drawing/2014/main" id="{F22AA68B-33FF-40FE-9FAD-60813DEA292F}"/>
                  </a:ext>
                </a:extLst>
              </p:cNvPr>
              <p:cNvSpPr>
                <a:spLocks noChangeShapeType="1"/>
              </p:cNvSpPr>
              <p:nvPr/>
            </p:nvSpPr>
            <p:spPr bwMode="auto">
              <a:xfrm>
                <a:off x="2688156" y="3558660"/>
                <a:ext cx="2660132"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24" name="Line 289">
                <a:extLst>
                  <a:ext uri="{FF2B5EF4-FFF2-40B4-BE49-F238E27FC236}">
                    <a16:creationId xmlns:a16="http://schemas.microsoft.com/office/drawing/2014/main" id="{316246C1-910B-4B58-9882-76773D6EB4CD}"/>
                  </a:ext>
                </a:extLst>
              </p:cNvPr>
              <p:cNvSpPr>
                <a:spLocks noChangeShapeType="1"/>
              </p:cNvSpPr>
              <p:nvPr/>
            </p:nvSpPr>
            <p:spPr bwMode="auto">
              <a:xfrm>
                <a:off x="2688156" y="3909664"/>
                <a:ext cx="2660132"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grpSp>
        <p:grpSp>
          <p:nvGrpSpPr>
            <p:cNvPr id="125" name="Group 124">
              <a:extLst>
                <a:ext uri="{FF2B5EF4-FFF2-40B4-BE49-F238E27FC236}">
                  <a16:creationId xmlns:a16="http://schemas.microsoft.com/office/drawing/2014/main" id="{0A1DEC76-5A2E-429C-A3BD-ED66585803AB}"/>
                </a:ext>
              </a:extLst>
            </p:cNvPr>
            <p:cNvGrpSpPr/>
            <p:nvPr/>
          </p:nvGrpSpPr>
          <p:grpSpPr>
            <a:xfrm>
              <a:off x="4822621" y="2567887"/>
              <a:ext cx="2090167" cy="1364494"/>
              <a:chOff x="2711801" y="2449381"/>
              <a:chExt cx="2636487" cy="1819325"/>
            </a:xfrm>
          </p:grpSpPr>
          <p:sp>
            <p:nvSpPr>
              <p:cNvPr id="126" name="Line 204">
                <a:extLst>
                  <a:ext uri="{FF2B5EF4-FFF2-40B4-BE49-F238E27FC236}">
                    <a16:creationId xmlns:a16="http://schemas.microsoft.com/office/drawing/2014/main" id="{DF4CDA9B-F263-4B8F-80ED-78334AB79058}"/>
                  </a:ext>
                </a:extLst>
              </p:cNvPr>
              <p:cNvSpPr>
                <a:spLocks noChangeShapeType="1"/>
              </p:cNvSpPr>
              <p:nvPr/>
            </p:nvSpPr>
            <p:spPr bwMode="auto">
              <a:xfrm>
                <a:off x="2711801" y="2449381"/>
                <a:ext cx="2636487"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27" name="Line 306">
                <a:extLst>
                  <a:ext uri="{FF2B5EF4-FFF2-40B4-BE49-F238E27FC236}">
                    <a16:creationId xmlns:a16="http://schemas.microsoft.com/office/drawing/2014/main" id="{BA6EB06D-57B9-44C9-A40B-9D2728C1BEB9}"/>
                  </a:ext>
                </a:extLst>
              </p:cNvPr>
              <p:cNvSpPr>
                <a:spLocks noChangeShapeType="1"/>
              </p:cNvSpPr>
              <p:nvPr/>
            </p:nvSpPr>
            <p:spPr bwMode="auto">
              <a:xfrm>
                <a:off x="2711801" y="4268706"/>
                <a:ext cx="2636487"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grpSp>
        <p:sp>
          <p:nvSpPr>
            <p:cNvPr id="128" name="Line 312">
              <a:extLst>
                <a:ext uri="{FF2B5EF4-FFF2-40B4-BE49-F238E27FC236}">
                  <a16:creationId xmlns:a16="http://schemas.microsoft.com/office/drawing/2014/main" id="{13CDB7A8-0BA9-47ED-AC30-BF4D5E7C2C5E}"/>
                </a:ext>
              </a:extLst>
            </p:cNvPr>
            <p:cNvSpPr>
              <a:spLocks noChangeShapeType="1"/>
            </p:cNvSpPr>
            <p:nvPr/>
          </p:nvSpPr>
          <p:spPr bwMode="auto">
            <a:xfrm>
              <a:off x="5253348" y="2340803"/>
              <a:ext cx="0" cy="160766"/>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29" name="Line 313">
              <a:extLst>
                <a:ext uri="{FF2B5EF4-FFF2-40B4-BE49-F238E27FC236}">
                  <a16:creationId xmlns:a16="http://schemas.microsoft.com/office/drawing/2014/main" id="{50F12917-7168-4EF9-8C16-0FA489B291F2}"/>
                </a:ext>
              </a:extLst>
            </p:cNvPr>
            <p:cNvSpPr>
              <a:spLocks noChangeShapeType="1"/>
            </p:cNvSpPr>
            <p:nvPr/>
          </p:nvSpPr>
          <p:spPr bwMode="auto">
            <a:xfrm>
              <a:off x="5577904" y="2340803"/>
              <a:ext cx="0" cy="160766"/>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30" name="Line 314">
              <a:extLst>
                <a:ext uri="{FF2B5EF4-FFF2-40B4-BE49-F238E27FC236}">
                  <a16:creationId xmlns:a16="http://schemas.microsoft.com/office/drawing/2014/main" id="{7ED2224C-62FB-4B18-93A2-4EC9C8002F3D}"/>
                </a:ext>
              </a:extLst>
            </p:cNvPr>
            <p:cNvSpPr>
              <a:spLocks noChangeShapeType="1"/>
            </p:cNvSpPr>
            <p:nvPr/>
          </p:nvSpPr>
          <p:spPr bwMode="auto">
            <a:xfrm>
              <a:off x="5916966" y="2340803"/>
              <a:ext cx="0" cy="160766"/>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31" name="Line 315">
              <a:extLst>
                <a:ext uri="{FF2B5EF4-FFF2-40B4-BE49-F238E27FC236}">
                  <a16:creationId xmlns:a16="http://schemas.microsoft.com/office/drawing/2014/main" id="{2C96744C-4C13-45D2-94A5-57FDF41D5395}"/>
                </a:ext>
              </a:extLst>
            </p:cNvPr>
            <p:cNvSpPr>
              <a:spLocks noChangeShapeType="1"/>
            </p:cNvSpPr>
            <p:nvPr/>
          </p:nvSpPr>
          <p:spPr bwMode="auto">
            <a:xfrm>
              <a:off x="4950549" y="2626163"/>
              <a:ext cx="0" cy="15674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32" name="Line 316">
              <a:extLst>
                <a:ext uri="{FF2B5EF4-FFF2-40B4-BE49-F238E27FC236}">
                  <a16:creationId xmlns:a16="http://schemas.microsoft.com/office/drawing/2014/main" id="{FF25C67E-5F79-45CE-B839-1E4E65A89C83}"/>
                </a:ext>
              </a:extLst>
            </p:cNvPr>
            <p:cNvSpPr>
              <a:spLocks noChangeShapeType="1"/>
            </p:cNvSpPr>
            <p:nvPr/>
          </p:nvSpPr>
          <p:spPr bwMode="auto">
            <a:xfrm>
              <a:off x="5258787" y="2626163"/>
              <a:ext cx="0" cy="15674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33" name="Line 317">
              <a:extLst>
                <a:ext uri="{FF2B5EF4-FFF2-40B4-BE49-F238E27FC236}">
                  <a16:creationId xmlns:a16="http://schemas.microsoft.com/office/drawing/2014/main" id="{2E7DB0F4-B335-443A-B515-272EDDECEF90}"/>
                </a:ext>
              </a:extLst>
            </p:cNvPr>
            <p:cNvSpPr>
              <a:spLocks noChangeShapeType="1"/>
            </p:cNvSpPr>
            <p:nvPr/>
          </p:nvSpPr>
          <p:spPr bwMode="auto">
            <a:xfrm>
              <a:off x="5583344" y="2626163"/>
              <a:ext cx="0" cy="15674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34" name="Line 318">
              <a:extLst>
                <a:ext uri="{FF2B5EF4-FFF2-40B4-BE49-F238E27FC236}">
                  <a16:creationId xmlns:a16="http://schemas.microsoft.com/office/drawing/2014/main" id="{0CF8C4B5-7F6C-4808-B63D-9837A9F15602}"/>
                </a:ext>
              </a:extLst>
            </p:cNvPr>
            <p:cNvSpPr>
              <a:spLocks noChangeShapeType="1"/>
            </p:cNvSpPr>
            <p:nvPr/>
          </p:nvSpPr>
          <p:spPr bwMode="auto">
            <a:xfrm>
              <a:off x="5922405" y="2626163"/>
              <a:ext cx="0" cy="15674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35" name="Line 319">
              <a:extLst>
                <a:ext uri="{FF2B5EF4-FFF2-40B4-BE49-F238E27FC236}">
                  <a16:creationId xmlns:a16="http://schemas.microsoft.com/office/drawing/2014/main" id="{DFD89914-DE3D-47CC-8758-73B20E510F2D}"/>
                </a:ext>
              </a:extLst>
            </p:cNvPr>
            <p:cNvSpPr>
              <a:spLocks noChangeShapeType="1"/>
            </p:cNvSpPr>
            <p:nvPr/>
          </p:nvSpPr>
          <p:spPr bwMode="auto">
            <a:xfrm>
              <a:off x="4952362" y="2899464"/>
              <a:ext cx="0" cy="166794"/>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36" name="Line 320">
              <a:extLst>
                <a:ext uri="{FF2B5EF4-FFF2-40B4-BE49-F238E27FC236}">
                  <a16:creationId xmlns:a16="http://schemas.microsoft.com/office/drawing/2014/main" id="{30618925-5729-470E-8445-18EA58E2A19A}"/>
                </a:ext>
              </a:extLst>
            </p:cNvPr>
            <p:cNvSpPr>
              <a:spLocks noChangeShapeType="1"/>
            </p:cNvSpPr>
            <p:nvPr/>
          </p:nvSpPr>
          <p:spPr bwMode="auto">
            <a:xfrm>
              <a:off x="5260600" y="2899464"/>
              <a:ext cx="0" cy="166794"/>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37" name="Line 321">
              <a:extLst>
                <a:ext uri="{FF2B5EF4-FFF2-40B4-BE49-F238E27FC236}">
                  <a16:creationId xmlns:a16="http://schemas.microsoft.com/office/drawing/2014/main" id="{3934B797-69D8-426A-8D92-5594B251F2C7}"/>
                </a:ext>
              </a:extLst>
            </p:cNvPr>
            <p:cNvSpPr>
              <a:spLocks noChangeShapeType="1"/>
            </p:cNvSpPr>
            <p:nvPr/>
          </p:nvSpPr>
          <p:spPr bwMode="auto">
            <a:xfrm>
              <a:off x="5579718" y="2899464"/>
              <a:ext cx="0" cy="166794"/>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38" name="Line 322">
              <a:extLst>
                <a:ext uri="{FF2B5EF4-FFF2-40B4-BE49-F238E27FC236}">
                  <a16:creationId xmlns:a16="http://schemas.microsoft.com/office/drawing/2014/main" id="{95F18831-DC3D-4849-AA9C-3D7391BAA355}"/>
                </a:ext>
              </a:extLst>
            </p:cNvPr>
            <p:cNvSpPr>
              <a:spLocks noChangeShapeType="1"/>
            </p:cNvSpPr>
            <p:nvPr/>
          </p:nvSpPr>
          <p:spPr bwMode="auto">
            <a:xfrm>
              <a:off x="5920592" y="2899464"/>
              <a:ext cx="0" cy="166794"/>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39" name="Line 323">
              <a:extLst>
                <a:ext uri="{FF2B5EF4-FFF2-40B4-BE49-F238E27FC236}">
                  <a16:creationId xmlns:a16="http://schemas.microsoft.com/office/drawing/2014/main" id="{CFABFF15-F238-437E-A413-9F4F781E6439}"/>
                </a:ext>
              </a:extLst>
            </p:cNvPr>
            <p:cNvSpPr>
              <a:spLocks noChangeShapeType="1"/>
            </p:cNvSpPr>
            <p:nvPr/>
          </p:nvSpPr>
          <p:spPr bwMode="auto">
            <a:xfrm>
              <a:off x="4952362" y="3180803"/>
              <a:ext cx="0" cy="15674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40" name="Line 324">
              <a:extLst>
                <a:ext uri="{FF2B5EF4-FFF2-40B4-BE49-F238E27FC236}">
                  <a16:creationId xmlns:a16="http://schemas.microsoft.com/office/drawing/2014/main" id="{774422B7-C1DD-4337-B381-810FEC6EDEEF}"/>
                </a:ext>
              </a:extLst>
            </p:cNvPr>
            <p:cNvSpPr>
              <a:spLocks noChangeShapeType="1"/>
            </p:cNvSpPr>
            <p:nvPr/>
          </p:nvSpPr>
          <p:spPr bwMode="auto">
            <a:xfrm>
              <a:off x="5260600" y="3180803"/>
              <a:ext cx="0" cy="15674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41" name="Line 325">
              <a:extLst>
                <a:ext uri="{FF2B5EF4-FFF2-40B4-BE49-F238E27FC236}">
                  <a16:creationId xmlns:a16="http://schemas.microsoft.com/office/drawing/2014/main" id="{85433A74-8BBF-4DC5-BFC6-666B709AE203}"/>
                </a:ext>
              </a:extLst>
            </p:cNvPr>
            <p:cNvSpPr>
              <a:spLocks noChangeShapeType="1"/>
            </p:cNvSpPr>
            <p:nvPr/>
          </p:nvSpPr>
          <p:spPr bwMode="auto">
            <a:xfrm>
              <a:off x="5585157" y="3180803"/>
              <a:ext cx="0" cy="15674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42" name="Line 326">
              <a:extLst>
                <a:ext uri="{FF2B5EF4-FFF2-40B4-BE49-F238E27FC236}">
                  <a16:creationId xmlns:a16="http://schemas.microsoft.com/office/drawing/2014/main" id="{A446A78A-397F-4DEF-BEDA-B74298F07BF9}"/>
                </a:ext>
              </a:extLst>
            </p:cNvPr>
            <p:cNvSpPr>
              <a:spLocks noChangeShapeType="1"/>
            </p:cNvSpPr>
            <p:nvPr/>
          </p:nvSpPr>
          <p:spPr bwMode="auto">
            <a:xfrm>
              <a:off x="5924219" y="3180803"/>
              <a:ext cx="0" cy="15674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43" name="Line 327">
              <a:extLst>
                <a:ext uri="{FF2B5EF4-FFF2-40B4-BE49-F238E27FC236}">
                  <a16:creationId xmlns:a16="http://schemas.microsoft.com/office/drawing/2014/main" id="{23E6B14F-79A7-41F7-9C45-86BE0AE2D75E}"/>
                </a:ext>
              </a:extLst>
            </p:cNvPr>
            <p:cNvSpPr>
              <a:spLocks noChangeShapeType="1"/>
            </p:cNvSpPr>
            <p:nvPr/>
          </p:nvSpPr>
          <p:spPr bwMode="auto">
            <a:xfrm>
              <a:off x="4952362" y="3456113"/>
              <a:ext cx="0" cy="15473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44" name="Line 328">
              <a:extLst>
                <a:ext uri="{FF2B5EF4-FFF2-40B4-BE49-F238E27FC236}">
                  <a16:creationId xmlns:a16="http://schemas.microsoft.com/office/drawing/2014/main" id="{5EE1636C-261C-4C2D-808B-8DE7845F407B}"/>
                </a:ext>
              </a:extLst>
            </p:cNvPr>
            <p:cNvSpPr>
              <a:spLocks noChangeShapeType="1"/>
            </p:cNvSpPr>
            <p:nvPr/>
          </p:nvSpPr>
          <p:spPr bwMode="auto">
            <a:xfrm>
              <a:off x="5260600" y="3456113"/>
              <a:ext cx="0" cy="15473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45" name="Line 329">
              <a:extLst>
                <a:ext uri="{FF2B5EF4-FFF2-40B4-BE49-F238E27FC236}">
                  <a16:creationId xmlns:a16="http://schemas.microsoft.com/office/drawing/2014/main" id="{601BF492-05F2-4C15-AD17-951898142397}"/>
                </a:ext>
              </a:extLst>
            </p:cNvPr>
            <p:cNvSpPr>
              <a:spLocks noChangeShapeType="1"/>
            </p:cNvSpPr>
            <p:nvPr/>
          </p:nvSpPr>
          <p:spPr bwMode="auto">
            <a:xfrm>
              <a:off x="5585157" y="3456113"/>
              <a:ext cx="0" cy="15473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46" name="Line 330">
              <a:extLst>
                <a:ext uri="{FF2B5EF4-FFF2-40B4-BE49-F238E27FC236}">
                  <a16:creationId xmlns:a16="http://schemas.microsoft.com/office/drawing/2014/main" id="{ED0E19CB-F55B-4224-AB46-5BEA70D8FA71}"/>
                </a:ext>
              </a:extLst>
            </p:cNvPr>
            <p:cNvSpPr>
              <a:spLocks noChangeShapeType="1"/>
            </p:cNvSpPr>
            <p:nvPr/>
          </p:nvSpPr>
          <p:spPr bwMode="auto">
            <a:xfrm>
              <a:off x="5924219" y="3456113"/>
              <a:ext cx="0" cy="15473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47" name="Line 331">
              <a:extLst>
                <a:ext uri="{FF2B5EF4-FFF2-40B4-BE49-F238E27FC236}">
                  <a16:creationId xmlns:a16="http://schemas.microsoft.com/office/drawing/2014/main" id="{FA4F9FE1-F55C-4E02-86AA-FE520033C611}"/>
                </a:ext>
              </a:extLst>
            </p:cNvPr>
            <p:cNvSpPr>
              <a:spLocks noChangeShapeType="1"/>
            </p:cNvSpPr>
            <p:nvPr/>
          </p:nvSpPr>
          <p:spPr bwMode="auto">
            <a:xfrm>
              <a:off x="4954176" y="3721376"/>
              <a:ext cx="0" cy="15875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48" name="Line 332">
              <a:extLst>
                <a:ext uri="{FF2B5EF4-FFF2-40B4-BE49-F238E27FC236}">
                  <a16:creationId xmlns:a16="http://schemas.microsoft.com/office/drawing/2014/main" id="{AE20B9D4-389C-45C6-8A53-E391A89557FE}"/>
                </a:ext>
              </a:extLst>
            </p:cNvPr>
            <p:cNvSpPr>
              <a:spLocks noChangeShapeType="1"/>
            </p:cNvSpPr>
            <p:nvPr/>
          </p:nvSpPr>
          <p:spPr bwMode="auto">
            <a:xfrm>
              <a:off x="5262414" y="3721376"/>
              <a:ext cx="0" cy="15875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49" name="Line 333">
              <a:extLst>
                <a:ext uri="{FF2B5EF4-FFF2-40B4-BE49-F238E27FC236}">
                  <a16:creationId xmlns:a16="http://schemas.microsoft.com/office/drawing/2014/main" id="{582A322C-337E-4B4A-B741-81280D3F3415}"/>
                </a:ext>
              </a:extLst>
            </p:cNvPr>
            <p:cNvSpPr>
              <a:spLocks noChangeShapeType="1"/>
            </p:cNvSpPr>
            <p:nvPr/>
          </p:nvSpPr>
          <p:spPr bwMode="auto">
            <a:xfrm>
              <a:off x="5581530" y="3721376"/>
              <a:ext cx="0" cy="15875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50" name="Line 334">
              <a:extLst>
                <a:ext uri="{FF2B5EF4-FFF2-40B4-BE49-F238E27FC236}">
                  <a16:creationId xmlns:a16="http://schemas.microsoft.com/office/drawing/2014/main" id="{B2037E3D-2045-4928-B104-ACDE5757FCB7}"/>
                </a:ext>
              </a:extLst>
            </p:cNvPr>
            <p:cNvSpPr>
              <a:spLocks noChangeShapeType="1"/>
            </p:cNvSpPr>
            <p:nvPr/>
          </p:nvSpPr>
          <p:spPr bwMode="auto">
            <a:xfrm>
              <a:off x="5922405" y="3721376"/>
              <a:ext cx="0" cy="15875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51" name="Rectangle 378">
              <a:extLst>
                <a:ext uri="{FF2B5EF4-FFF2-40B4-BE49-F238E27FC236}">
                  <a16:creationId xmlns:a16="http://schemas.microsoft.com/office/drawing/2014/main" id="{8769120F-49CF-4F4E-94DC-73EF6A868143}"/>
                </a:ext>
              </a:extLst>
            </p:cNvPr>
            <p:cNvSpPr>
              <a:spLocks noChangeArrowheads="1"/>
            </p:cNvSpPr>
            <p:nvPr/>
          </p:nvSpPr>
          <p:spPr bwMode="auto">
            <a:xfrm>
              <a:off x="4467194" y="2772862"/>
              <a:ext cx="25968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zh-CN" altLang="zh-CN" sz="900" b="1" dirty="0">
                  <a:solidFill>
                    <a:srgbClr val="000000"/>
                  </a:solidFill>
                  <a:latin typeface="Sitka Heading" panose="02000505000000020004" pitchFamily="2" charset="0"/>
                  <a:cs typeface="Iskoola Pota" panose="020B0502040204020203" pitchFamily="34" charset="0"/>
                </a:rPr>
                <a:t>WL</a:t>
              </a:r>
              <a:r>
                <a:rPr lang="en-US" altLang="zh-CN" sz="900" b="1" dirty="0">
                  <a:solidFill>
                    <a:srgbClr val="000000"/>
                  </a:solidFill>
                  <a:latin typeface="Sitka Heading" panose="02000505000000020004" pitchFamily="2" charset="0"/>
                  <a:cs typeface="Iskoola Pota" panose="020B0502040204020203" pitchFamily="34" charset="0"/>
                </a:rPr>
                <a:t> 3</a:t>
              </a:r>
              <a:endParaRPr lang="zh-CN" altLang="zh-CN" sz="3000" b="1" dirty="0">
                <a:latin typeface="Sitka Heading" panose="02000505000000020004" pitchFamily="2" charset="0"/>
                <a:cs typeface="Iskoola Pota" panose="020B0502040204020203" pitchFamily="34" charset="0"/>
              </a:endParaRPr>
            </a:p>
          </p:txBody>
        </p:sp>
        <p:sp>
          <p:nvSpPr>
            <p:cNvPr id="152" name="Rectangle 379">
              <a:extLst>
                <a:ext uri="{FF2B5EF4-FFF2-40B4-BE49-F238E27FC236}">
                  <a16:creationId xmlns:a16="http://schemas.microsoft.com/office/drawing/2014/main" id="{4F6BBF8E-E464-4887-8DD2-8A56D9AB5CD7}"/>
                </a:ext>
              </a:extLst>
            </p:cNvPr>
            <p:cNvSpPr>
              <a:spLocks noChangeArrowheads="1"/>
            </p:cNvSpPr>
            <p:nvPr/>
          </p:nvSpPr>
          <p:spPr bwMode="auto">
            <a:xfrm>
              <a:off x="4700333" y="2772860"/>
              <a:ext cx="6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endParaRPr lang="zh-CN" altLang="zh-CN" sz="2700" b="1" dirty="0">
                <a:latin typeface="Sitka Heading" panose="02000505000000020004" pitchFamily="2" charset="0"/>
                <a:cs typeface="Iskoola Pota" panose="020B0502040204020203" pitchFamily="34" charset="0"/>
              </a:endParaRPr>
            </a:p>
          </p:txBody>
        </p:sp>
        <p:sp>
          <p:nvSpPr>
            <p:cNvPr id="153" name="Rectangle 380">
              <a:extLst>
                <a:ext uri="{FF2B5EF4-FFF2-40B4-BE49-F238E27FC236}">
                  <a16:creationId xmlns:a16="http://schemas.microsoft.com/office/drawing/2014/main" id="{5D751D70-A338-4E27-9417-FA8F9CE1DF5A}"/>
                </a:ext>
              </a:extLst>
            </p:cNvPr>
            <p:cNvSpPr>
              <a:spLocks noChangeArrowheads="1"/>
            </p:cNvSpPr>
            <p:nvPr/>
          </p:nvSpPr>
          <p:spPr bwMode="auto">
            <a:xfrm>
              <a:off x="4474769" y="3060230"/>
              <a:ext cx="26129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zh-CN" altLang="zh-CN" sz="900" b="1" dirty="0">
                  <a:solidFill>
                    <a:srgbClr val="000000"/>
                  </a:solidFill>
                  <a:latin typeface="Sitka Heading" panose="02000505000000020004" pitchFamily="2" charset="0"/>
                  <a:cs typeface="Iskoola Pota" panose="020B0502040204020203" pitchFamily="34" charset="0"/>
                </a:rPr>
                <a:t>WL</a:t>
              </a:r>
              <a:r>
                <a:rPr lang="en-US" altLang="zh-CN" sz="900" b="1" dirty="0">
                  <a:solidFill>
                    <a:srgbClr val="000000"/>
                  </a:solidFill>
                  <a:latin typeface="Sitka Heading" panose="02000505000000020004" pitchFamily="2" charset="0"/>
                  <a:cs typeface="Iskoola Pota" panose="020B0502040204020203" pitchFamily="34" charset="0"/>
                </a:rPr>
                <a:t> 2</a:t>
              </a:r>
              <a:endParaRPr lang="zh-CN" altLang="zh-CN" sz="3000" b="1" dirty="0">
                <a:latin typeface="Sitka Heading" panose="02000505000000020004" pitchFamily="2" charset="0"/>
                <a:cs typeface="Iskoola Pota" panose="020B0502040204020203" pitchFamily="34" charset="0"/>
              </a:endParaRPr>
            </a:p>
          </p:txBody>
        </p:sp>
        <p:sp>
          <p:nvSpPr>
            <p:cNvPr id="154" name="Rectangle 381">
              <a:extLst>
                <a:ext uri="{FF2B5EF4-FFF2-40B4-BE49-F238E27FC236}">
                  <a16:creationId xmlns:a16="http://schemas.microsoft.com/office/drawing/2014/main" id="{F0929C74-7028-4F0D-8119-AEDCFCA1C566}"/>
                </a:ext>
              </a:extLst>
            </p:cNvPr>
            <p:cNvSpPr>
              <a:spLocks noChangeArrowheads="1"/>
            </p:cNvSpPr>
            <p:nvPr/>
          </p:nvSpPr>
          <p:spPr bwMode="auto">
            <a:xfrm>
              <a:off x="4729344" y="3060228"/>
              <a:ext cx="6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endParaRPr lang="zh-CN" altLang="zh-CN" sz="2700" b="1" dirty="0">
                <a:latin typeface="Sitka Heading" panose="02000505000000020004" pitchFamily="2" charset="0"/>
                <a:cs typeface="Iskoola Pota" panose="020B0502040204020203" pitchFamily="34" charset="0"/>
              </a:endParaRPr>
            </a:p>
          </p:txBody>
        </p:sp>
        <p:sp>
          <p:nvSpPr>
            <p:cNvPr id="155" name="Rectangle 382">
              <a:extLst>
                <a:ext uri="{FF2B5EF4-FFF2-40B4-BE49-F238E27FC236}">
                  <a16:creationId xmlns:a16="http://schemas.microsoft.com/office/drawing/2014/main" id="{B99FD8C9-9B7B-4314-905D-BB80E5487688}"/>
                </a:ext>
              </a:extLst>
            </p:cNvPr>
            <p:cNvSpPr>
              <a:spLocks noChangeArrowheads="1"/>
            </p:cNvSpPr>
            <p:nvPr/>
          </p:nvSpPr>
          <p:spPr bwMode="auto">
            <a:xfrm>
              <a:off x="4474607" y="3337550"/>
              <a:ext cx="24526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zh-CN" altLang="zh-CN" sz="900" b="1" dirty="0">
                  <a:solidFill>
                    <a:srgbClr val="000000"/>
                  </a:solidFill>
                  <a:latin typeface="Sitka Heading" panose="02000505000000020004" pitchFamily="2" charset="0"/>
                  <a:cs typeface="Iskoola Pota" panose="020B0502040204020203" pitchFamily="34" charset="0"/>
                </a:rPr>
                <a:t>WL</a:t>
              </a:r>
              <a:r>
                <a:rPr lang="en-US" altLang="zh-CN" sz="900" b="1" dirty="0">
                  <a:solidFill>
                    <a:srgbClr val="000000"/>
                  </a:solidFill>
                  <a:latin typeface="Sitka Heading" panose="02000505000000020004" pitchFamily="2" charset="0"/>
                  <a:cs typeface="Iskoola Pota" panose="020B0502040204020203" pitchFamily="34" charset="0"/>
                </a:rPr>
                <a:t> 1</a:t>
              </a:r>
              <a:endParaRPr lang="zh-CN" altLang="zh-CN" sz="3000" b="1" dirty="0">
                <a:latin typeface="Sitka Heading" panose="02000505000000020004" pitchFamily="2" charset="0"/>
                <a:cs typeface="Iskoola Pota" panose="020B0502040204020203" pitchFamily="34" charset="0"/>
              </a:endParaRPr>
            </a:p>
          </p:txBody>
        </p:sp>
        <p:sp>
          <p:nvSpPr>
            <p:cNvPr id="156" name="Rectangle 383">
              <a:extLst>
                <a:ext uri="{FF2B5EF4-FFF2-40B4-BE49-F238E27FC236}">
                  <a16:creationId xmlns:a16="http://schemas.microsoft.com/office/drawing/2014/main" id="{9BCBE287-9A24-471A-950C-C4400F5D035D}"/>
                </a:ext>
              </a:extLst>
            </p:cNvPr>
            <p:cNvSpPr>
              <a:spLocks noChangeArrowheads="1"/>
            </p:cNvSpPr>
            <p:nvPr/>
          </p:nvSpPr>
          <p:spPr bwMode="auto">
            <a:xfrm>
              <a:off x="4718465" y="3337548"/>
              <a:ext cx="6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endParaRPr lang="zh-CN" altLang="zh-CN" sz="2700" b="1" dirty="0">
                <a:latin typeface="Sitka Heading" panose="02000505000000020004" pitchFamily="2" charset="0"/>
                <a:cs typeface="Iskoola Pota" panose="020B0502040204020203" pitchFamily="34" charset="0"/>
              </a:endParaRPr>
            </a:p>
          </p:txBody>
        </p:sp>
        <p:sp>
          <p:nvSpPr>
            <p:cNvPr id="157" name="Rectangle 384">
              <a:extLst>
                <a:ext uri="{FF2B5EF4-FFF2-40B4-BE49-F238E27FC236}">
                  <a16:creationId xmlns:a16="http://schemas.microsoft.com/office/drawing/2014/main" id="{8B723DBF-A941-4BA8-A611-F79CB96E66A0}"/>
                </a:ext>
              </a:extLst>
            </p:cNvPr>
            <p:cNvSpPr>
              <a:spLocks noChangeArrowheads="1"/>
            </p:cNvSpPr>
            <p:nvPr/>
          </p:nvSpPr>
          <p:spPr bwMode="auto">
            <a:xfrm>
              <a:off x="4474607" y="3604823"/>
              <a:ext cx="26609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zh-CN" altLang="zh-CN" sz="900" b="1" dirty="0">
                  <a:solidFill>
                    <a:srgbClr val="000000"/>
                  </a:solidFill>
                  <a:latin typeface="Sitka Heading" panose="02000505000000020004" pitchFamily="2" charset="0"/>
                  <a:cs typeface="Iskoola Pota" panose="020B0502040204020203" pitchFamily="34" charset="0"/>
                </a:rPr>
                <a:t>WL</a:t>
              </a:r>
              <a:r>
                <a:rPr lang="en-US" altLang="zh-CN" sz="900" b="1" dirty="0">
                  <a:solidFill>
                    <a:srgbClr val="000000"/>
                  </a:solidFill>
                  <a:latin typeface="Sitka Heading" panose="02000505000000020004" pitchFamily="2" charset="0"/>
                  <a:cs typeface="Iskoola Pota" panose="020B0502040204020203" pitchFamily="34" charset="0"/>
                </a:rPr>
                <a:t> 0</a:t>
              </a:r>
              <a:endParaRPr lang="zh-CN" altLang="zh-CN" sz="3000" b="1" dirty="0">
                <a:latin typeface="Sitka Heading" panose="02000505000000020004" pitchFamily="2" charset="0"/>
                <a:cs typeface="Iskoola Pota" panose="020B0502040204020203" pitchFamily="34" charset="0"/>
              </a:endParaRPr>
            </a:p>
          </p:txBody>
        </p:sp>
        <p:sp>
          <p:nvSpPr>
            <p:cNvPr id="158" name="Rectangle 385">
              <a:extLst>
                <a:ext uri="{FF2B5EF4-FFF2-40B4-BE49-F238E27FC236}">
                  <a16:creationId xmlns:a16="http://schemas.microsoft.com/office/drawing/2014/main" id="{12D137B2-EC42-46B1-AB24-795F391783D0}"/>
                </a:ext>
              </a:extLst>
            </p:cNvPr>
            <p:cNvSpPr>
              <a:spLocks noChangeArrowheads="1"/>
            </p:cNvSpPr>
            <p:nvPr/>
          </p:nvSpPr>
          <p:spPr bwMode="auto">
            <a:xfrm>
              <a:off x="4700333" y="3604821"/>
              <a:ext cx="6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endParaRPr lang="zh-CN" altLang="zh-CN" sz="2700" b="1" dirty="0">
                <a:latin typeface="Sitka Heading" panose="02000505000000020004" pitchFamily="2" charset="0"/>
                <a:cs typeface="Iskoola Pota" panose="020B0502040204020203" pitchFamily="34" charset="0"/>
              </a:endParaRPr>
            </a:p>
          </p:txBody>
        </p:sp>
        <p:sp>
          <p:nvSpPr>
            <p:cNvPr id="159" name="Rectangle 398">
              <a:extLst>
                <a:ext uri="{FF2B5EF4-FFF2-40B4-BE49-F238E27FC236}">
                  <a16:creationId xmlns:a16="http://schemas.microsoft.com/office/drawing/2014/main" id="{4F0C09CD-E627-4B9D-9AB5-45E53CA0185F}"/>
                </a:ext>
              </a:extLst>
            </p:cNvPr>
            <p:cNvSpPr>
              <a:spLocks noChangeArrowheads="1"/>
            </p:cNvSpPr>
            <p:nvPr/>
          </p:nvSpPr>
          <p:spPr bwMode="auto">
            <a:xfrm>
              <a:off x="4866028" y="2142470"/>
              <a:ext cx="17953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zh-CN" altLang="zh-CN" sz="1200" b="1" dirty="0">
                  <a:solidFill>
                    <a:srgbClr val="000000"/>
                  </a:solidFill>
                  <a:latin typeface="Sitka Heading" panose="02000505000000020004" pitchFamily="2" charset="0"/>
                  <a:cs typeface="Iskoola Pota" panose="020B0502040204020203" pitchFamily="34" charset="0"/>
                </a:rPr>
                <a:t>BL</a:t>
              </a:r>
              <a:endParaRPr lang="zh-CN" altLang="zh-CN" sz="3300" b="1" dirty="0">
                <a:latin typeface="Sitka Heading" panose="02000505000000020004" pitchFamily="2" charset="0"/>
                <a:cs typeface="Iskoola Pota" panose="020B0502040204020203" pitchFamily="34" charset="0"/>
              </a:endParaRPr>
            </a:p>
          </p:txBody>
        </p:sp>
        <p:sp>
          <p:nvSpPr>
            <p:cNvPr id="160" name="Rectangle 400">
              <a:extLst>
                <a:ext uri="{FF2B5EF4-FFF2-40B4-BE49-F238E27FC236}">
                  <a16:creationId xmlns:a16="http://schemas.microsoft.com/office/drawing/2014/main" id="{CF367449-B0A6-442C-BAC4-F1763DF87AC0}"/>
                </a:ext>
              </a:extLst>
            </p:cNvPr>
            <p:cNvSpPr>
              <a:spLocks noChangeArrowheads="1"/>
            </p:cNvSpPr>
            <p:nvPr/>
          </p:nvSpPr>
          <p:spPr bwMode="auto">
            <a:xfrm>
              <a:off x="5187681" y="2125634"/>
              <a:ext cx="17953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zh-CN" altLang="zh-CN" sz="1200" b="1" dirty="0">
                  <a:solidFill>
                    <a:srgbClr val="000000"/>
                  </a:solidFill>
                  <a:latin typeface="Sitka Heading" panose="02000505000000020004" pitchFamily="2" charset="0"/>
                  <a:cs typeface="Iskoola Pota" panose="020B0502040204020203" pitchFamily="34" charset="0"/>
                </a:rPr>
                <a:t>BL</a:t>
              </a:r>
              <a:endParaRPr lang="zh-CN" altLang="zh-CN" sz="3300" b="1" dirty="0">
                <a:latin typeface="Sitka Heading" panose="02000505000000020004" pitchFamily="2" charset="0"/>
                <a:cs typeface="Iskoola Pota" panose="020B0502040204020203" pitchFamily="34" charset="0"/>
              </a:endParaRPr>
            </a:p>
          </p:txBody>
        </p:sp>
        <p:sp>
          <p:nvSpPr>
            <p:cNvPr id="161" name="Rectangle 402">
              <a:extLst>
                <a:ext uri="{FF2B5EF4-FFF2-40B4-BE49-F238E27FC236}">
                  <a16:creationId xmlns:a16="http://schemas.microsoft.com/office/drawing/2014/main" id="{94934A74-2D95-4DA9-9D33-20BE89E71784}"/>
                </a:ext>
              </a:extLst>
            </p:cNvPr>
            <p:cNvSpPr>
              <a:spLocks noChangeArrowheads="1"/>
            </p:cNvSpPr>
            <p:nvPr/>
          </p:nvSpPr>
          <p:spPr bwMode="auto">
            <a:xfrm>
              <a:off x="5496723" y="2153864"/>
              <a:ext cx="17953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zh-CN" altLang="zh-CN" sz="1200" b="1" dirty="0">
                  <a:solidFill>
                    <a:srgbClr val="000000"/>
                  </a:solidFill>
                  <a:latin typeface="Sitka Heading" panose="02000505000000020004" pitchFamily="2" charset="0"/>
                  <a:cs typeface="Iskoola Pota" panose="020B0502040204020203" pitchFamily="34" charset="0"/>
                </a:rPr>
                <a:t>BL</a:t>
              </a:r>
              <a:endParaRPr lang="zh-CN" altLang="zh-CN" sz="3300" b="1" dirty="0">
                <a:latin typeface="Sitka Heading" panose="02000505000000020004" pitchFamily="2" charset="0"/>
                <a:cs typeface="Iskoola Pota" panose="020B0502040204020203" pitchFamily="34" charset="0"/>
              </a:endParaRPr>
            </a:p>
          </p:txBody>
        </p:sp>
        <p:sp>
          <p:nvSpPr>
            <p:cNvPr id="162" name="Rectangle 404">
              <a:extLst>
                <a:ext uri="{FF2B5EF4-FFF2-40B4-BE49-F238E27FC236}">
                  <a16:creationId xmlns:a16="http://schemas.microsoft.com/office/drawing/2014/main" id="{67598928-E778-4516-A876-BCABA3567F61}"/>
                </a:ext>
              </a:extLst>
            </p:cNvPr>
            <p:cNvSpPr>
              <a:spLocks noChangeArrowheads="1"/>
            </p:cNvSpPr>
            <p:nvPr/>
          </p:nvSpPr>
          <p:spPr bwMode="auto">
            <a:xfrm>
              <a:off x="5855335" y="2165753"/>
              <a:ext cx="17953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zh-CN" altLang="zh-CN" sz="1200" b="1" dirty="0">
                  <a:solidFill>
                    <a:srgbClr val="000000"/>
                  </a:solidFill>
                  <a:latin typeface="Sitka Heading" panose="02000505000000020004" pitchFamily="2" charset="0"/>
                  <a:cs typeface="Iskoola Pota" panose="020B0502040204020203" pitchFamily="34" charset="0"/>
                </a:rPr>
                <a:t>BL</a:t>
              </a:r>
              <a:endParaRPr lang="zh-CN" altLang="zh-CN" sz="3300" b="1" dirty="0">
                <a:latin typeface="Sitka Heading" panose="02000505000000020004" pitchFamily="2" charset="0"/>
                <a:cs typeface="Iskoola Pota" panose="020B0502040204020203" pitchFamily="34" charset="0"/>
              </a:endParaRPr>
            </a:p>
          </p:txBody>
        </p:sp>
        <p:sp>
          <p:nvSpPr>
            <p:cNvPr id="163" name="Line 451">
              <a:extLst>
                <a:ext uri="{FF2B5EF4-FFF2-40B4-BE49-F238E27FC236}">
                  <a16:creationId xmlns:a16="http://schemas.microsoft.com/office/drawing/2014/main" id="{25A6B8DF-E639-4E76-AAFA-B51D41B14D82}"/>
                </a:ext>
              </a:extLst>
            </p:cNvPr>
            <p:cNvSpPr>
              <a:spLocks noChangeShapeType="1"/>
            </p:cNvSpPr>
            <p:nvPr/>
          </p:nvSpPr>
          <p:spPr bwMode="auto">
            <a:xfrm>
              <a:off x="4952362" y="3990660"/>
              <a:ext cx="0" cy="200957"/>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64" name="Line 452">
              <a:extLst>
                <a:ext uri="{FF2B5EF4-FFF2-40B4-BE49-F238E27FC236}">
                  <a16:creationId xmlns:a16="http://schemas.microsoft.com/office/drawing/2014/main" id="{C44DEA2D-3E1C-48CC-8BA8-1B9C7322768C}"/>
                </a:ext>
              </a:extLst>
            </p:cNvPr>
            <p:cNvSpPr>
              <a:spLocks noChangeShapeType="1"/>
            </p:cNvSpPr>
            <p:nvPr/>
          </p:nvSpPr>
          <p:spPr bwMode="auto">
            <a:xfrm>
              <a:off x="5260600" y="3990660"/>
              <a:ext cx="0" cy="200957"/>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65" name="Line 453">
              <a:extLst>
                <a:ext uri="{FF2B5EF4-FFF2-40B4-BE49-F238E27FC236}">
                  <a16:creationId xmlns:a16="http://schemas.microsoft.com/office/drawing/2014/main" id="{F2AB831C-56D1-456A-9A51-01EB4C5316F1}"/>
                </a:ext>
              </a:extLst>
            </p:cNvPr>
            <p:cNvSpPr>
              <a:spLocks noChangeShapeType="1"/>
            </p:cNvSpPr>
            <p:nvPr/>
          </p:nvSpPr>
          <p:spPr bwMode="auto">
            <a:xfrm>
              <a:off x="5579717" y="3990660"/>
              <a:ext cx="0" cy="200957"/>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66" name="Line 454">
              <a:extLst>
                <a:ext uri="{FF2B5EF4-FFF2-40B4-BE49-F238E27FC236}">
                  <a16:creationId xmlns:a16="http://schemas.microsoft.com/office/drawing/2014/main" id="{434A169F-E048-4D61-864B-EFED0930E9ED}"/>
                </a:ext>
              </a:extLst>
            </p:cNvPr>
            <p:cNvSpPr>
              <a:spLocks noChangeShapeType="1"/>
            </p:cNvSpPr>
            <p:nvPr/>
          </p:nvSpPr>
          <p:spPr bwMode="auto">
            <a:xfrm>
              <a:off x="5920592" y="3990660"/>
              <a:ext cx="0" cy="200957"/>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67" name="Line 455">
              <a:extLst>
                <a:ext uri="{FF2B5EF4-FFF2-40B4-BE49-F238E27FC236}">
                  <a16:creationId xmlns:a16="http://schemas.microsoft.com/office/drawing/2014/main" id="{386227F5-003E-40F7-AC86-D74954646FC7}"/>
                </a:ext>
              </a:extLst>
            </p:cNvPr>
            <p:cNvSpPr>
              <a:spLocks noChangeShapeType="1"/>
            </p:cNvSpPr>
            <p:nvPr/>
          </p:nvSpPr>
          <p:spPr bwMode="auto">
            <a:xfrm flipV="1">
              <a:off x="4952363" y="4187458"/>
              <a:ext cx="1961204" cy="4158"/>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68" name="Rectangle 459">
              <a:extLst>
                <a:ext uri="{FF2B5EF4-FFF2-40B4-BE49-F238E27FC236}">
                  <a16:creationId xmlns:a16="http://schemas.microsoft.com/office/drawing/2014/main" id="{54D29A4E-3DDE-4FA7-A8E8-136D3EA2F3F7}"/>
                </a:ext>
              </a:extLst>
            </p:cNvPr>
            <p:cNvSpPr>
              <a:spLocks noChangeArrowheads="1"/>
            </p:cNvSpPr>
            <p:nvPr/>
          </p:nvSpPr>
          <p:spPr bwMode="auto">
            <a:xfrm>
              <a:off x="6982442" y="4098795"/>
              <a:ext cx="655629"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zh-CN" altLang="zh-CN" sz="1050" dirty="0">
                  <a:solidFill>
                    <a:srgbClr val="000000"/>
                  </a:solidFill>
                  <a:latin typeface="Sitka Heading" panose="02000505000000020004" pitchFamily="2" charset="0"/>
                  <a:cs typeface="Iskoola Pota" panose="020B0502040204020203" pitchFamily="34" charset="0"/>
                </a:rPr>
                <a:t>Source Line</a:t>
              </a:r>
              <a:endParaRPr lang="zh-CN" altLang="zh-CN" sz="2700" dirty="0">
                <a:latin typeface="Sitka Heading" panose="02000505000000020004" pitchFamily="2" charset="0"/>
                <a:cs typeface="Iskoola Pota" panose="020B0502040204020203" pitchFamily="34" charset="0"/>
              </a:endParaRPr>
            </a:p>
          </p:txBody>
        </p:sp>
        <p:sp>
          <p:nvSpPr>
            <p:cNvPr id="169" name="Rectangle 460">
              <a:extLst>
                <a:ext uri="{FF2B5EF4-FFF2-40B4-BE49-F238E27FC236}">
                  <a16:creationId xmlns:a16="http://schemas.microsoft.com/office/drawing/2014/main" id="{A04CCA1E-0AE5-4151-8B0F-0FFC32F5EAE2}"/>
                </a:ext>
              </a:extLst>
            </p:cNvPr>
            <p:cNvSpPr>
              <a:spLocks noChangeArrowheads="1"/>
            </p:cNvSpPr>
            <p:nvPr/>
          </p:nvSpPr>
          <p:spPr bwMode="auto">
            <a:xfrm>
              <a:off x="7758514" y="4031621"/>
              <a:ext cx="33664"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zh-CN" altLang="zh-CN" sz="1050" b="1" dirty="0">
                  <a:solidFill>
                    <a:srgbClr val="000000"/>
                  </a:solidFill>
                  <a:latin typeface="Sitka Heading" panose="02000505000000020004" pitchFamily="2" charset="0"/>
                  <a:cs typeface="Iskoola Pota" panose="020B0502040204020203" pitchFamily="34" charset="0"/>
                </a:rPr>
                <a:t> </a:t>
              </a:r>
              <a:endParaRPr lang="zh-CN" altLang="zh-CN" sz="2700" b="1" dirty="0">
                <a:latin typeface="Sitka Heading" panose="02000505000000020004" pitchFamily="2" charset="0"/>
                <a:cs typeface="Iskoola Pota" panose="020B0502040204020203" pitchFamily="34" charset="0"/>
              </a:endParaRPr>
            </a:p>
          </p:txBody>
        </p:sp>
        <p:sp>
          <p:nvSpPr>
            <p:cNvPr id="170" name="Line 312">
              <a:extLst>
                <a:ext uri="{FF2B5EF4-FFF2-40B4-BE49-F238E27FC236}">
                  <a16:creationId xmlns:a16="http://schemas.microsoft.com/office/drawing/2014/main" id="{3A8364E9-38AD-408A-9199-41EF80243845}"/>
                </a:ext>
              </a:extLst>
            </p:cNvPr>
            <p:cNvSpPr>
              <a:spLocks noChangeShapeType="1"/>
            </p:cNvSpPr>
            <p:nvPr/>
          </p:nvSpPr>
          <p:spPr bwMode="auto">
            <a:xfrm>
              <a:off x="4945110" y="2340803"/>
              <a:ext cx="0" cy="160766"/>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71" name="Rectangle 459">
              <a:extLst>
                <a:ext uri="{FF2B5EF4-FFF2-40B4-BE49-F238E27FC236}">
                  <a16:creationId xmlns:a16="http://schemas.microsoft.com/office/drawing/2014/main" id="{8EB32C60-BC9C-442C-9BD9-D8B8C3821B97}"/>
                </a:ext>
              </a:extLst>
            </p:cNvPr>
            <p:cNvSpPr>
              <a:spLocks noChangeArrowheads="1"/>
            </p:cNvSpPr>
            <p:nvPr/>
          </p:nvSpPr>
          <p:spPr bwMode="auto">
            <a:xfrm>
              <a:off x="6973413" y="3822069"/>
              <a:ext cx="94577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zh-CN" altLang="zh-CN" sz="1050" dirty="0">
                  <a:solidFill>
                    <a:srgbClr val="000000"/>
                  </a:solidFill>
                  <a:latin typeface="Sitka Heading" panose="02000505000000020004" pitchFamily="2" charset="0"/>
                  <a:cs typeface="Iskoola Pota" panose="020B0502040204020203" pitchFamily="34" charset="0"/>
                </a:rPr>
                <a:t>Source </a:t>
              </a:r>
              <a:r>
                <a:rPr lang="en-US" altLang="zh-CN" sz="1050" dirty="0">
                  <a:solidFill>
                    <a:srgbClr val="000000"/>
                  </a:solidFill>
                  <a:latin typeface="Sitka Heading" panose="02000505000000020004" pitchFamily="2" charset="0"/>
                  <a:cs typeface="Iskoola Pota" panose="020B0502040204020203" pitchFamily="34" charset="0"/>
                </a:rPr>
                <a:t>Gate </a:t>
              </a:r>
              <a:r>
                <a:rPr lang="zh-CN" altLang="zh-CN" sz="1050" dirty="0">
                  <a:solidFill>
                    <a:srgbClr val="000000"/>
                  </a:solidFill>
                  <a:latin typeface="Sitka Heading" panose="02000505000000020004" pitchFamily="2" charset="0"/>
                  <a:cs typeface="Iskoola Pota" panose="020B0502040204020203" pitchFamily="34" charset="0"/>
                </a:rPr>
                <a:t>Line</a:t>
              </a:r>
              <a:endParaRPr lang="zh-CN" altLang="zh-CN" sz="2700" dirty="0">
                <a:latin typeface="Sitka Heading" panose="02000505000000020004" pitchFamily="2" charset="0"/>
                <a:cs typeface="Iskoola Pota" panose="020B0502040204020203" pitchFamily="34" charset="0"/>
              </a:endParaRPr>
            </a:p>
          </p:txBody>
        </p:sp>
        <p:sp>
          <p:nvSpPr>
            <p:cNvPr id="172" name="Rectangle 459">
              <a:extLst>
                <a:ext uri="{FF2B5EF4-FFF2-40B4-BE49-F238E27FC236}">
                  <a16:creationId xmlns:a16="http://schemas.microsoft.com/office/drawing/2014/main" id="{2F7FB813-986D-4CD3-8B80-947FBBE917C5}"/>
                </a:ext>
              </a:extLst>
            </p:cNvPr>
            <p:cNvSpPr>
              <a:spLocks noChangeArrowheads="1"/>
            </p:cNvSpPr>
            <p:nvPr/>
          </p:nvSpPr>
          <p:spPr bwMode="auto">
            <a:xfrm>
              <a:off x="6982518" y="2490727"/>
              <a:ext cx="94577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zh-CN" altLang="zh-CN" sz="1050" dirty="0">
                  <a:solidFill>
                    <a:srgbClr val="000000"/>
                  </a:solidFill>
                  <a:latin typeface="Sitka Heading" panose="02000505000000020004" pitchFamily="2" charset="0"/>
                  <a:cs typeface="Iskoola Pota" panose="020B0502040204020203" pitchFamily="34" charset="0"/>
                </a:rPr>
                <a:t>Source </a:t>
              </a:r>
              <a:r>
                <a:rPr lang="en-US" altLang="zh-CN" sz="1050" dirty="0">
                  <a:solidFill>
                    <a:srgbClr val="000000"/>
                  </a:solidFill>
                  <a:latin typeface="Sitka Heading" panose="02000505000000020004" pitchFamily="2" charset="0"/>
                  <a:cs typeface="Iskoola Pota" panose="020B0502040204020203" pitchFamily="34" charset="0"/>
                </a:rPr>
                <a:t>Gate </a:t>
              </a:r>
              <a:r>
                <a:rPr lang="zh-CN" altLang="zh-CN" sz="1050" dirty="0">
                  <a:solidFill>
                    <a:srgbClr val="000000"/>
                  </a:solidFill>
                  <a:latin typeface="Sitka Heading" panose="02000505000000020004" pitchFamily="2" charset="0"/>
                  <a:cs typeface="Iskoola Pota" panose="020B0502040204020203" pitchFamily="34" charset="0"/>
                </a:rPr>
                <a:t>Line</a:t>
              </a:r>
              <a:endParaRPr lang="zh-CN" altLang="zh-CN" sz="2700" dirty="0">
                <a:latin typeface="Sitka Heading" panose="02000505000000020004" pitchFamily="2" charset="0"/>
                <a:cs typeface="Iskoola Pota" panose="020B0502040204020203" pitchFamily="34" charset="0"/>
              </a:endParaRPr>
            </a:p>
          </p:txBody>
        </p:sp>
        <p:sp>
          <p:nvSpPr>
            <p:cNvPr id="173" name="Oval 172">
              <a:extLst>
                <a:ext uri="{FF2B5EF4-FFF2-40B4-BE49-F238E27FC236}">
                  <a16:creationId xmlns:a16="http://schemas.microsoft.com/office/drawing/2014/main" id="{9B22DD5B-2285-40B9-AC8D-479CB62CE887}"/>
                </a:ext>
              </a:extLst>
            </p:cNvPr>
            <p:cNvSpPr/>
            <p:nvPr/>
          </p:nvSpPr>
          <p:spPr>
            <a:xfrm>
              <a:off x="4774972" y="2979848"/>
              <a:ext cx="1898021" cy="279326"/>
            </a:xfrm>
            <a:prstGeom prst="ellipse">
              <a:avLst/>
            </a:prstGeom>
            <a:noFill/>
            <a:ln w="28575">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4" name="Rectangle 459">
              <a:extLst>
                <a:ext uri="{FF2B5EF4-FFF2-40B4-BE49-F238E27FC236}">
                  <a16:creationId xmlns:a16="http://schemas.microsoft.com/office/drawing/2014/main" id="{78059BE5-8732-4E3F-99A7-94262403DF99}"/>
                </a:ext>
              </a:extLst>
            </p:cNvPr>
            <p:cNvSpPr>
              <a:spLocks noChangeArrowheads="1"/>
            </p:cNvSpPr>
            <p:nvPr/>
          </p:nvSpPr>
          <p:spPr bwMode="auto">
            <a:xfrm>
              <a:off x="6993384" y="3016453"/>
              <a:ext cx="161794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zh-CN" sz="1500" dirty="0">
                  <a:latin typeface="Sitka Heading" panose="02000505000000020004" pitchFamily="2" charset="0"/>
                  <a:cs typeface="Iskoola Pota" panose="020B0502040204020203" pitchFamily="34" charset="0"/>
                </a:rPr>
                <a:t>One page</a:t>
              </a:r>
              <a:endParaRPr lang="zh-CN" altLang="zh-CN" sz="3600" dirty="0">
                <a:latin typeface="Sitka Heading" panose="02000505000000020004" pitchFamily="2" charset="0"/>
                <a:cs typeface="Iskoola Pota" panose="020B0502040204020203" pitchFamily="34" charset="0"/>
              </a:endParaRPr>
            </a:p>
          </p:txBody>
        </p:sp>
        <p:sp>
          <p:nvSpPr>
            <p:cNvPr id="175" name="Line 196">
              <a:extLst>
                <a:ext uri="{FF2B5EF4-FFF2-40B4-BE49-F238E27FC236}">
                  <a16:creationId xmlns:a16="http://schemas.microsoft.com/office/drawing/2014/main" id="{C45D6515-7C5C-4E1B-A06C-86ED57986B12}"/>
                </a:ext>
              </a:extLst>
            </p:cNvPr>
            <p:cNvSpPr>
              <a:spLocks noChangeShapeType="1"/>
            </p:cNvSpPr>
            <p:nvPr/>
          </p:nvSpPr>
          <p:spPr bwMode="auto">
            <a:xfrm>
              <a:off x="6133587" y="2520689"/>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76" name="Line 197">
              <a:extLst>
                <a:ext uri="{FF2B5EF4-FFF2-40B4-BE49-F238E27FC236}">
                  <a16:creationId xmlns:a16="http://schemas.microsoft.com/office/drawing/2014/main" id="{A9F2D202-E0B9-4EE8-B2C7-1C9B12DC20FB}"/>
                </a:ext>
              </a:extLst>
            </p:cNvPr>
            <p:cNvSpPr>
              <a:spLocks noChangeShapeType="1"/>
            </p:cNvSpPr>
            <p:nvPr/>
          </p:nvSpPr>
          <p:spPr bwMode="auto">
            <a:xfrm>
              <a:off x="6171663" y="2520689"/>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77" name="Line 198">
              <a:extLst>
                <a:ext uri="{FF2B5EF4-FFF2-40B4-BE49-F238E27FC236}">
                  <a16:creationId xmlns:a16="http://schemas.microsoft.com/office/drawing/2014/main" id="{EADC8096-906E-4FA6-8656-1E5C03666519}"/>
                </a:ext>
              </a:extLst>
            </p:cNvPr>
            <p:cNvSpPr>
              <a:spLocks noChangeShapeType="1"/>
            </p:cNvSpPr>
            <p:nvPr/>
          </p:nvSpPr>
          <p:spPr bwMode="auto">
            <a:xfrm>
              <a:off x="6171663" y="2510639"/>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78" name="Line 199">
              <a:extLst>
                <a:ext uri="{FF2B5EF4-FFF2-40B4-BE49-F238E27FC236}">
                  <a16:creationId xmlns:a16="http://schemas.microsoft.com/office/drawing/2014/main" id="{3E5E8F76-A4B7-4599-865C-794D5E6403DD}"/>
                </a:ext>
              </a:extLst>
            </p:cNvPr>
            <p:cNvSpPr>
              <a:spLocks noChangeShapeType="1"/>
            </p:cNvSpPr>
            <p:nvPr/>
          </p:nvSpPr>
          <p:spPr bwMode="auto">
            <a:xfrm>
              <a:off x="6171663" y="2619156"/>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79" name="Line 200">
              <a:extLst>
                <a:ext uri="{FF2B5EF4-FFF2-40B4-BE49-F238E27FC236}">
                  <a16:creationId xmlns:a16="http://schemas.microsoft.com/office/drawing/2014/main" id="{CD58EEF6-8F4E-4BF4-A277-10B989B1BBB4}"/>
                </a:ext>
              </a:extLst>
            </p:cNvPr>
            <p:cNvSpPr>
              <a:spLocks noChangeShapeType="1"/>
            </p:cNvSpPr>
            <p:nvPr/>
          </p:nvSpPr>
          <p:spPr bwMode="auto">
            <a:xfrm>
              <a:off x="6470835" y="2520689"/>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80" name="Line 201">
              <a:extLst>
                <a:ext uri="{FF2B5EF4-FFF2-40B4-BE49-F238E27FC236}">
                  <a16:creationId xmlns:a16="http://schemas.microsoft.com/office/drawing/2014/main" id="{514466A7-035C-4F3F-AC55-A5BD8DDF3893}"/>
                </a:ext>
              </a:extLst>
            </p:cNvPr>
            <p:cNvSpPr>
              <a:spLocks noChangeShapeType="1"/>
            </p:cNvSpPr>
            <p:nvPr/>
          </p:nvSpPr>
          <p:spPr bwMode="auto">
            <a:xfrm>
              <a:off x="6507099" y="2520689"/>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81" name="Line 202">
              <a:extLst>
                <a:ext uri="{FF2B5EF4-FFF2-40B4-BE49-F238E27FC236}">
                  <a16:creationId xmlns:a16="http://schemas.microsoft.com/office/drawing/2014/main" id="{79CF9FA6-9904-47A4-908E-933A5042654F}"/>
                </a:ext>
              </a:extLst>
            </p:cNvPr>
            <p:cNvSpPr>
              <a:spLocks noChangeShapeType="1"/>
            </p:cNvSpPr>
            <p:nvPr/>
          </p:nvSpPr>
          <p:spPr bwMode="auto">
            <a:xfrm>
              <a:off x="6507099" y="2510639"/>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82" name="Line 203">
              <a:extLst>
                <a:ext uri="{FF2B5EF4-FFF2-40B4-BE49-F238E27FC236}">
                  <a16:creationId xmlns:a16="http://schemas.microsoft.com/office/drawing/2014/main" id="{D778D419-FD8F-4AF4-A255-AE80DA5AE2A6}"/>
                </a:ext>
              </a:extLst>
            </p:cNvPr>
            <p:cNvSpPr>
              <a:spLocks noChangeShapeType="1"/>
            </p:cNvSpPr>
            <p:nvPr/>
          </p:nvSpPr>
          <p:spPr bwMode="auto">
            <a:xfrm>
              <a:off x="6507099" y="2619156"/>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83" name="Line 216">
              <a:extLst>
                <a:ext uri="{FF2B5EF4-FFF2-40B4-BE49-F238E27FC236}">
                  <a16:creationId xmlns:a16="http://schemas.microsoft.com/office/drawing/2014/main" id="{EA208F56-A480-46F3-9869-59BAA94C159C}"/>
                </a:ext>
              </a:extLst>
            </p:cNvPr>
            <p:cNvSpPr>
              <a:spLocks noChangeShapeType="1"/>
            </p:cNvSpPr>
            <p:nvPr/>
          </p:nvSpPr>
          <p:spPr bwMode="auto">
            <a:xfrm>
              <a:off x="6133587" y="2789968"/>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84" name="Line 217">
              <a:extLst>
                <a:ext uri="{FF2B5EF4-FFF2-40B4-BE49-F238E27FC236}">
                  <a16:creationId xmlns:a16="http://schemas.microsoft.com/office/drawing/2014/main" id="{F243449D-9254-4B6A-AD1C-8C673DA25D86}"/>
                </a:ext>
              </a:extLst>
            </p:cNvPr>
            <p:cNvSpPr>
              <a:spLocks noChangeShapeType="1"/>
            </p:cNvSpPr>
            <p:nvPr/>
          </p:nvSpPr>
          <p:spPr bwMode="auto">
            <a:xfrm>
              <a:off x="6171663" y="2789968"/>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85" name="Line 218">
              <a:extLst>
                <a:ext uri="{FF2B5EF4-FFF2-40B4-BE49-F238E27FC236}">
                  <a16:creationId xmlns:a16="http://schemas.microsoft.com/office/drawing/2014/main" id="{1678DC71-FE07-484B-88F1-52F31F3DE971}"/>
                </a:ext>
              </a:extLst>
            </p:cNvPr>
            <p:cNvSpPr>
              <a:spLocks noChangeShapeType="1"/>
            </p:cNvSpPr>
            <p:nvPr/>
          </p:nvSpPr>
          <p:spPr bwMode="auto">
            <a:xfrm>
              <a:off x="6171663" y="2779920"/>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86" name="Line 219">
              <a:extLst>
                <a:ext uri="{FF2B5EF4-FFF2-40B4-BE49-F238E27FC236}">
                  <a16:creationId xmlns:a16="http://schemas.microsoft.com/office/drawing/2014/main" id="{FB11273E-5701-4718-85C5-3D3F3A56D8AC}"/>
                </a:ext>
              </a:extLst>
            </p:cNvPr>
            <p:cNvSpPr>
              <a:spLocks noChangeShapeType="1"/>
            </p:cNvSpPr>
            <p:nvPr/>
          </p:nvSpPr>
          <p:spPr bwMode="auto">
            <a:xfrm>
              <a:off x="6171663" y="2890446"/>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87" name="Line 220">
              <a:extLst>
                <a:ext uri="{FF2B5EF4-FFF2-40B4-BE49-F238E27FC236}">
                  <a16:creationId xmlns:a16="http://schemas.microsoft.com/office/drawing/2014/main" id="{7B40302E-A513-4843-A777-98B8F74C0082}"/>
                </a:ext>
              </a:extLst>
            </p:cNvPr>
            <p:cNvSpPr>
              <a:spLocks noChangeShapeType="1"/>
            </p:cNvSpPr>
            <p:nvPr/>
          </p:nvSpPr>
          <p:spPr bwMode="auto">
            <a:xfrm>
              <a:off x="6111829" y="2787959"/>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88" name="Line 221">
              <a:extLst>
                <a:ext uri="{FF2B5EF4-FFF2-40B4-BE49-F238E27FC236}">
                  <a16:creationId xmlns:a16="http://schemas.microsoft.com/office/drawing/2014/main" id="{2F928766-41C3-40F5-BDE2-D9E3A86258A3}"/>
                </a:ext>
              </a:extLst>
            </p:cNvPr>
            <p:cNvSpPr>
              <a:spLocks noChangeShapeType="1"/>
            </p:cNvSpPr>
            <p:nvPr/>
          </p:nvSpPr>
          <p:spPr bwMode="auto">
            <a:xfrm>
              <a:off x="6474462" y="2789968"/>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89" name="Line 222">
              <a:extLst>
                <a:ext uri="{FF2B5EF4-FFF2-40B4-BE49-F238E27FC236}">
                  <a16:creationId xmlns:a16="http://schemas.microsoft.com/office/drawing/2014/main" id="{2AD0D0CE-9F37-4126-AAC3-0D1BF98AEFF3}"/>
                </a:ext>
              </a:extLst>
            </p:cNvPr>
            <p:cNvSpPr>
              <a:spLocks noChangeShapeType="1"/>
            </p:cNvSpPr>
            <p:nvPr/>
          </p:nvSpPr>
          <p:spPr bwMode="auto">
            <a:xfrm>
              <a:off x="6510725" y="2789968"/>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90" name="Line 223">
              <a:extLst>
                <a:ext uri="{FF2B5EF4-FFF2-40B4-BE49-F238E27FC236}">
                  <a16:creationId xmlns:a16="http://schemas.microsoft.com/office/drawing/2014/main" id="{0ADD6CBB-2AF8-43A4-ABCD-BD7DB2ACEAC3}"/>
                </a:ext>
              </a:extLst>
            </p:cNvPr>
            <p:cNvSpPr>
              <a:spLocks noChangeShapeType="1"/>
            </p:cNvSpPr>
            <p:nvPr/>
          </p:nvSpPr>
          <p:spPr bwMode="auto">
            <a:xfrm>
              <a:off x="6510725" y="2779920"/>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91" name="Line 224">
              <a:extLst>
                <a:ext uri="{FF2B5EF4-FFF2-40B4-BE49-F238E27FC236}">
                  <a16:creationId xmlns:a16="http://schemas.microsoft.com/office/drawing/2014/main" id="{772616B0-78D6-4048-991E-59510159BBA0}"/>
                </a:ext>
              </a:extLst>
            </p:cNvPr>
            <p:cNvSpPr>
              <a:spLocks noChangeShapeType="1"/>
            </p:cNvSpPr>
            <p:nvPr/>
          </p:nvSpPr>
          <p:spPr bwMode="auto">
            <a:xfrm>
              <a:off x="6510725" y="2890446"/>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92" name="Line 225">
              <a:extLst>
                <a:ext uri="{FF2B5EF4-FFF2-40B4-BE49-F238E27FC236}">
                  <a16:creationId xmlns:a16="http://schemas.microsoft.com/office/drawing/2014/main" id="{945DE362-FA00-4955-8020-F9813AAE070A}"/>
                </a:ext>
              </a:extLst>
            </p:cNvPr>
            <p:cNvSpPr>
              <a:spLocks noChangeShapeType="1"/>
            </p:cNvSpPr>
            <p:nvPr/>
          </p:nvSpPr>
          <p:spPr bwMode="auto">
            <a:xfrm>
              <a:off x="6452704" y="2787959"/>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93" name="Line 237">
              <a:extLst>
                <a:ext uri="{FF2B5EF4-FFF2-40B4-BE49-F238E27FC236}">
                  <a16:creationId xmlns:a16="http://schemas.microsoft.com/office/drawing/2014/main" id="{B9232A49-9EE3-4AA5-ABBD-6063DF38E4B6}"/>
                </a:ext>
              </a:extLst>
            </p:cNvPr>
            <p:cNvSpPr>
              <a:spLocks noChangeShapeType="1"/>
            </p:cNvSpPr>
            <p:nvPr/>
          </p:nvSpPr>
          <p:spPr bwMode="auto">
            <a:xfrm>
              <a:off x="6133587" y="3071307"/>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94" name="Line 238">
              <a:extLst>
                <a:ext uri="{FF2B5EF4-FFF2-40B4-BE49-F238E27FC236}">
                  <a16:creationId xmlns:a16="http://schemas.microsoft.com/office/drawing/2014/main" id="{32476BA2-7414-4422-9EDB-B46FE216B953}"/>
                </a:ext>
              </a:extLst>
            </p:cNvPr>
            <p:cNvSpPr>
              <a:spLocks noChangeShapeType="1"/>
            </p:cNvSpPr>
            <p:nvPr/>
          </p:nvSpPr>
          <p:spPr bwMode="auto">
            <a:xfrm>
              <a:off x="6171663" y="3071307"/>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95" name="Line 239">
              <a:extLst>
                <a:ext uri="{FF2B5EF4-FFF2-40B4-BE49-F238E27FC236}">
                  <a16:creationId xmlns:a16="http://schemas.microsoft.com/office/drawing/2014/main" id="{5853A126-3C58-4B6B-ADD0-640669899E6A}"/>
                </a:ext>
              </a:extLst>
            </p:cNvPr>
            <p:cNvSpPr>
              <a:spLocks noChangeShapeType="1"/>
            </p:cNvSpPr>
            <p:nvPr/>
          </p:nvSpPr>
          <p:spPr bwMode="auto">
            <a:xfrm>
              <a:off x="6171663" y="3063269"/>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96" name="Line 240">
              <a:extLst>
                <a:ext uri="{FF2B5EF4-FFF2-40B4-BE49-F238E27FC236}">
                  <a16:creationId xmlns:a16="http://schemas.microsoft.com/office/drawing/2014/main" id="{6D544C12-BCCD-4914-B9F2-CDFE7DEEC565}"/>
                </a:ext>
              </a:extLst>
            </p:cNvPr>
            <p:cNvSpPr>
              <a:spLocks noChangeShapeType="1"/>
            </p:cNvSpPr>
            <p:nvPr/>
          </p:nvSpPr>
          <p:spPr bwMode="auto">
            <a:xfrm>
              <a:off x="6171663" y="3171785"/>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97" name="Line 241">
              <a:extLst>
                <a:ext uri="{FF2B5EF4-FFF2-40B4-BE49-F238E27FC236}">
                  <a16:creationId xmlns:a16="http://schemas.microsoft.com/office/drawing/2014/main" id="{97E8B5A3-97CD-442E-A2B6-23EBB86240F5}"/>
                </a:ext>
              </a:extLst>
            </p:cNvPr>
            <p:cNvSpPr>
              <a:spLocks noChangeShapeType="1"/>
            </p:cNvSpPr>
            <p:nvPr/>
          </p:nvSpPr>
          <p:spPr bwMode="auto">
            <a:xfrm>
              <a:off x="6111829" y="3071307"/>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98" name="Line 242">
              <a:extLst>
                <a:ext uri="{FF2B5EF4-FFF2-40B4-BE49-F238E27FC236}">
                  <a16:creationId xmlns:a16="http://schemas.microsoft.com/office/drawing/2014/main" id="{5A996430-9EBB-485B-823D-A99A8D6990ED}"/>
                </a:ext>
              </a:extLst>
            </p:cNvPr>
            <p:cNvSpPr>
              <a:spLocks noChangeShapeType="1"/>
            </p:cNvSpPr>
            <p:nvPr/>
          </p:nvSpPr>
          <p:spPr bwMode="auto">
            <a:xfrm>
              <a:off x="6474462" y="3071307"/>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199" name="Line 243">
              <a:extLst>
                <a:ext uri="{FF2B5EF4-FFF2-40B4-BE49-F238E27FC236}">
                  <a16:creationId xmlns:a16="http://schemas.microsoft.com/office/drawing/2014/main" id="{4EEFC1D2-9E1C-4F02-983D-C14E7BCAB044}"/>
                </a:ext>
              </a:extLst>
            </p:cNvPr>
            <p:cNvSpPr>
              <a:spLocks noChangeShapeType="1"/>
            </p:cNvSpPr>
            <p:nvPr/>
          </p:nvSpPr>
          <p:spPr bwMode="auto">
            <a:xfrm>
              <a:off x="6510725" y="3071307"/>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00" name="Line 244">
              <a:extLst>
                <a:ext uri="{FF2B5EF4-FFF2-40B4-BE49-F238E27FC236}">
                  <a16:creationId xmlns:a16="http://schemas.microsoft.com/office/drawing/2014/main" id="{B12F4A52-3A3B-4842-A1D1-68E1D083A7A7}"/>
                </a:ext>
              </a:extLst>
            </p:cNvPr>
            <p:cNvSpPr>
              <a:spLocks noChangeShapeType="1"/>
            </p:cNvSpPr>
            <p:nvPr/>
          </p:nvSpPr>
          <p:spPr bwMode="auto">
            <a:xfrm>
              <a:off x="6510725" y="3063269"/>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01" name="Line 245">
              <a:extLst>
                <a:ext uri="{FF2B5EF4-FFF2-40B4-BE49-F238E27FC236}">
                  <a16:creationId xmlns:a16="http://schemas.microsoft.com/office/drawing/2014/main" id="{6E45C690-2F1B-46BE-8DD6-0EB6F6033332}"/>
                </a:ext>
              </a:extLst>
            </p:cNvPr>
            <p:cNvSpPr>
              <a:spLocks noChangeShapeType="1"/>
            </p:cNvSpPr>
            <p:nvPr/>
          </p:nvSpPr>
          <p:spPr bwMode="auto">
            <a:xfrm>
              <a:off x="6510725" y="3171785"/>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02" name="Line 246">
              <a:extLst>
                <a:ext uri="{FF2B5EF4-FFF2-40B4-BE49-F238E27FC236}">
                  <a16:creationId xmlns:a16="http://schemas.microsoft.com/office/drawing/2014/main" id="{EF34F8EA-6986-4E90-9471-A168F3FD0BDE}"/>
                </a:ext>
              </a:extLst>
            </p:cNvPr>
            <p:cNvSpPr>
              <a:spLocks noChangeShapeType="1"/>
            </p:cNvSpPr>
            <p:nvPr/>
          </p:nvSpPr>
          <p:spPr bwMode="auto">
            <a:xfrm>
              <a:off x="6452704" y="3071307"/>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03" name="Line 258">
              <a:extLst>
                <a:ext uri="{FF2B5EF4-FFF2-40B4-BE49-F238E27FC236}">
                  <a16:creationId xmlns:a16="http://schemas.microsoft.com/office/drawing/2014/main" id="{4478A5E1-58D5-4652-AC73-7DF6AD106B01}"/>
                </a:ext>
              </a:extLst>
            </p:cNvPr>
            <p:cNvSpPr>
              <a:spLocks noChangeShapeType="1"/>
            </p:cNvSpPr>
            <p:nvPr/>
          </p:nvSpPr>
          <p:spPr bwMode="auto">
            <a:xfrm>
              <a:off x="6133587" y="3354657"/>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04" name="Line 259">
              <a:extLst>
                <a:ext uri="{FF2B5EF4-FFF2-40B4-BE49-F238E27FC236}">
                  <a16:creationId xmlns:a16="http://schemas.microsoft.com/office/drawing/2014/main" id="{D5EF54D0-6345-45F5-BB7D-92A813EBCE6F}"/>
                </a:ext>
              </a:extLst>
            </p:cNvPr>
            <p:cNvSpPr>
              <a:spLocks noChangeShapeType="1"/>
            </p:cNvSpPr>
            <p:nvPr/>
          </p:nvSpPr>
          <p:spPr bwMode="auto">
            <a:xfrm>
              <a:off x="6171663" y="3354657"/>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05" name="Line 260">
              <a:extLst>
                <a:ext uri="{FF2B5EF4-FFF2-40B4-BE49-F238E27FC236}">
                  <a16:creationId xmlns:a16="http://schemas.microsoft.com/office/drawing/2014/main" id="{EC58F0B0-DBA0-4B5B-B720-E785347BDA3B}"/>
                </a:ext>
              </a:extLst>
            </p:cNvPr>
            <p:cNvSpPr>
              <a:spLocks noChangeShapeType="1"/>
            </p:cNvSpPr>
            <p:nvPr/>
          </p:nvSpPr>
          <p:spPr bwMode="auto">
            <a:xfrm>
              <a:off x="6171663" y="3344608"/>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06" name="Line 261">
              <a:extLst>
                <a:ext uri="{FF2B5EF4-FFF2-40B4-BE49-F238E27FC236}">
                  <a16:creationId xmlns:a16="http://schemas.microsoft.com/office/drawing/2014/main" id="{01C6970E-9F32-4336-8D51-FA088297380E}"/>
                </a:ext>
              </a:extLst>
            </p:cNvPr>
            <p:cNvSpPr>
              <a:spLocks noChangeShapeType="1"/>
            </p:cNvSpPr>
            <p:nvPr/>
          </p:nvSpPr>
          <p:spPr bwMode="auto">
            <a:xfrm>
              <a:off x="6171663" y="3453124"/>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07" name="Line 262">
              <a:extLst>
                <a:ext uri="{FF2B5EF4-FFF2-40B4-BE49-F238E27FC236}">
                  <a16:creationId xmlns:a16="http://schemas.microsoft.com/office/drawing/2014/main" id="{0F908FC5-C033-4C0C-8EDA-0FB5DF3D5218}"/>
                </a:ext>
              </a:extLst>
            </p:cNvPr>
            <p:cNvSpPr>
              <a:spLocks noChangeShapeType="1"/>
            </p:cNvSpPr>
            <p:nvPr/>
          </p:nvSpPr>
          <p:spPr bwMode="auto">
            <a:xfrm>
              <a:off x="6111829" y="3352647"/>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08" name="Line 263">
              <a:extLst>
                <a:ext uri="{FF2B5EF4-FFF2-40B4-BE49-F238E27FC236}">
                  <a16:creationId xmlns:a16="http://schemas.microsoft.com/office/drawing/2014/main" id="{255B9119-1BA9-4242-AC81-CC5910B6F9CA}"/>
                </a:ext>
              </a:extLst>
            </p:cNvPr>
            <p:cNvSpPr>
              <a:spLocks noChangeShapeType="1"/>
            </p:cNvSpPr>
            <p:nvPr/>
          </p:nvSpPr>
          <p:spPr bwMode="auto">
            <a:xfrm>
              <a:off x="6474462" y="3354657"/>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09" name="Line 264">
              <a:extLst>
                <a:ext uri="{FF2B5EF4-FFF2-40B4-BE49-F238E27FC236}">
                  <a16:creationId xmlns:a16="http://schemas.microsoft.com/office/drawing/2014/main" id="{210D4A8D-7762-4EA8-B905-E9BB8BE62AFD}"/>
                </a:ext>
              </a:extLst>
            </p:cNvPr>
            <p:cNvSpPr>
              <a:spLocks noChangeShapeType="1"/>
            </p:cNvSpPr>
            <p:nvPr/>
          </p:nvSpPr>
          <p:spPr bwMode="auto">
            <a:xfrm>
              <a:off x="6510725" y="3354657"/>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10" name="Line 265">
              <a:extLst>
                <a:ext uri="{FF2B5EF4-FFF2-40B4-BE49-F238E27FC236}">
                  <a16:creationId xmlns:a16="http://schemas.microsoft.com/office/drawing/2014/main" id="{8586AE41-1EC1-42B9-A595-4AFF1D2E0862}"/>
                </a:ext>
              </a:extLst>
            </p:cNvPr>
            <p:cNvSpPr>
              <a:spLocks noChangeShapeType="1"/>
            </p:cNvSpPr>
            <p:nvPr/>
          </p:nvSpPr>
          <p:spPr bwMode="auto">
            <a:xfrm>
              <a:off x="6510725" y="3344608"/>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11" name="Line 266">
              <a:extLst>
                <a:ext uri="{FF2B5EF4-FFF2-40B4-BE49-F238E27FC236}">
                  <a16:creationId xmlns:a16="http://schemas.microsoft.com/office/drawing/2014/main" id="{A60FE08F-088A-4D98-B03A-BE201679684B}"/>
                </a:ext>
              </a:extLst>
            </p:cNvPr>
            <p:cNvSpPr>
              <a:spLocks noChangeShapeType="1"/>
            </p:cNvSpPr>
            <p:nvPr/>
          </p:nvSpPr>
          <p:spPr bwMode="auto">
            <a:xfrm>
              <a:off x="6510725" y="3453124"/>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12" name="Line 267">
              <a:extLst>
                <a:ext uri="{FF2B5EF4-FFF2-40B4-BE49-F238E27FC236}">
                  <a16:creationId xmlns:a16="http://schemas.microsoft.com/office/drawing/2014/main" id="{B84C649C-3A70-4951-BC71-A254EFC85463}"/>
                </a:ext>
              </a:extLst>
            </p:cNvPr>
            <p:cNvSpPr>
              <a:spLocks noChangeShapeType="1"/>
            </p:cNvSpPr>
            <p:nvPr/>
          </p:nvSpPr>
          <p:spPr bwMode="auto">
            <a:xfrm>
              <a:off x="6452704" y="3352647"/>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13" name="Line 279">
              <a:extLst>
                <a:ext uri="{FF2B5EF4-FFF2-40B4-BE49-F238E27FC236}">
                  <a16:creationId xmlns:a16="http://schemas.microsoft.com/office/drawing/2014/main" id="{F86E1FFD-355A-4DA7-A261-ABE3706C1129}"/>
                </a:ext>
              </a:extLst>
            </p:cNvPr>
            <p:cNvSpPr>
              <a:spLocks noChangeShapeType="1"/>
            </p:cNvSpPr>
            <p:nvPr/>
          </p:nvSpPr>
          <p:spPr bwMode="auto">
            <a:xfrm>
              <a:off x="6133587" y="3615900"/>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14" name="Line 280">
              <a:extLst>
                <a:ext uri="{FF2B5EF4-FFF2-40B4-BE49-F238E27FC236}">
                  <a16:creationId xmlns:a16="http://schemas.microsoft.com/office/drawing/2014/main" id="{3AF33C6A-AF00-47C2-9D3C-FA7164C88C59}"/>
                </a:ext>
              </a:extLst>
            </p:cNvPr>
            <p:cNvSpPr>
              <a:spLocks noChangeShapeType="1"/>
            </p:cNvSpPr>
            <p:nvPr/>
          </p:nvSpPr>
          <p:spPr bwMode="auto">
            <a:xfrm>
              <a:off x="6171663" y="3615900"/>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15" name="Line 281">
              <a:extLst>
                <a:ext uri="{FF2B5EF4-FFF2-40B4-BE49-F238E27FC236}">
                  <a16:creationId xmlns:a16="http://schemas.microsoft.com/office/drawing/2014/main" id="{326F5E71-F038-487D-9A72-7F184BE44A68}"/>
                </a:ext>
              </a:extLst>
            </p:cNvPr>
            <p:cNvSpPr>
              <a:spLocks noChangeShapeType="1"/>
            </p:cNvSpPr>
            <p:nvPr/>
          </p:nvSpPr>
          <p:spPr bwMode="auto">
            <a:xfrm>
              <a:off x="6171663" y="3607861"/>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16" name="Line 282">
              <a:extLst>
                <a:ext uri="{FF2B5EF4-FFF2-40B4-BE49-F238E27FC236}">
                  <a16:creationId xmlns:a16="http://schemas.microsoft.com/office/drawing/2014/main" id="{79D6D9D4-5F7A-46D1-BE9C-894CB8FA5564}"/>
                </a:ext>
              </a:extLst>
            </p:cNvPr>
            <p:cNvSpPr>
              <a:spLocks noChangeShapeType="1"/>
            </p:cNvSpPr>
            <p:nvPr/>
          </p:nvSpPr>
          <p:spPr bwMode="auto">
            <a:xfrm>
              <a:off x="6171663" y="3716378"/>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17" name="Line 283">
              <a:extLst>
                <a:ext uri="{FF2B5EF4-FFF2-40B4-BE49-F238E27FC236}">
                  <a16:creationId xmlns:a16="http://schemas.microsoft.com/office/drawing/2014/main" id="{AB4B54B8-2E64-4ED3-BEEA-C4F6181D206E}"/>
                </a:ext>
              </a:extLst>
            </p:cNvPr>
            <p:cNvSpPr>
              <a:spLocks noChangeShapeType="1"/>
            </p:cNvSpPr>
            <p:nvPr/>
          </p:nvSpPr>
          <p:spPr bwMode="auto">
            <a:xfrm>
              <a:off x="6111829" y="3615900"/>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18" name="Line 284">
              <a:extLst>
                <a:ext uri="{FF2B5EF4-FFF2-40B4-BE49-F238E27FC236}">
                  <a16:creationId xmlns:a16="http://schemas.microsoft.com/office/drawing/2014/main" id="{59F3B6C4-93D4-461D-86C5-5123D8EC42BE}"/>
                </a:ext>
              </a:extLst>
            </p:cNvPr>
            <p:cNvSpPr>
              <a:spLocks noChangeShapeType="1"/>
            </p:cNvSpPr>
            <p:nvPr/>
          </p:nvSpPr>
          <p:spPr bwMode="auto">
            <a:xfrm>
              <a:off x="6474462" y="3615900"/>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19" name="Line 285">
              <a:extLst>
                <a:ext uri="{FF2B5EF4-FFF2-40B4-BE49-F238E27FC236}">
                  <a16:creationId xmlns:a16="http://schemas.microsoft.com/office/drawing/2014/main" id="{40546281-7E3A-4985-88B0-6030663A404F}"/>
                </a:ext>
              </a:extLst>
            </p:cNvPr>
            <p:cNvSpPr>
              <a:spLocks noChangeShapeType="1"/>
            </p:cNvSpPr>
            <p:nvPr/>
          </p:nvSpPr>
          <p:spPr bwMode="auto">
            <a:xfrm>
              <a:off x="6510725" y="3615900"/>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20" name="Line 286">
              <a:extLst>
                <a:ext uri="{FF2B5EF4-FFF2-40B4-BE49-F238E27FC236}">
                  <a16:creationId xmlns:a16="http://schemas.microsoft.com/office/drawing/2014/main" id="{53FC9F86-96BB-49FB-81DC-4E7EF4945F6F}"/>
                </a:ext>
              </a:extLst>
            </p:cNvPr>
            <p:cNvSpPr>
              <a:spLocks noChangeShapeType="1"/>
            </p:cNvSpPr>
            <p:nvPr/>
          </p:nvSpPr>
          <p:spPr bwMode="auto">
            <a:xfrm>
              <a:off x="6510725" y="3607861"/>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21" name="Line 287">
              <a:extLst>
                <a:ext uri="{FF2B5EF4-FFF2-40B4-BE49-F238E27FC236}">
                  <a16:creationId xmlns:a16="http://schemas.microsoft.com/office/drawing/2014/main" id="{9453F234-589F-4A0B-9B7A-9D81D1A7F714}"/>
                </a:ext>
              </a:extLst>
            </p:cNvPr>
            <p:cNvSpPr>
              <a:spLocks noChangeShapeType="1"/>
            </p:cNvSpPr>
            <p:nvPr/>
          </p:nvSpPr>
          <p:spPr bwMode="auto">
            <a:xfrm>
              <a:off x="6510725" y="3716378"/>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22" name="Line 288">
              <a:extLst>
                <a:ext uri="{FF2B5EF4-FFF2-40B4-BE49-F238E27FC236}">
                  <a16:creationId xmlns:a16="http://schemas.microsoft.com/office/drawing/2014/main" id="{869108DA-753C-42C6-9186-0E0F85EA98BF}"/>
                </a:ext>
              </a:extLst>
            </p:cNvPr>
            <p:cNvSpPr>
              <a:spLocks noChangeShapeType="1"/>
            </p:cNvSpPr>
            <p:nvPr/>
          </p:nvSpPr>
          <p:spPr bwMode="auto">
            <a:xfrm>
              <a:off x="6452704" y="3615900"/>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23" name="Line 298">
              <a:extLst>
                <a:ext uri="{FF2B5EF4-FFF2-40B4-BE49-F238E27FC236}">
                  <a16:creationId xmlns:a16="http://schemas.microsoft.com/office/drawing/2014/main" id="{A77CFD3B-051F-43AD-80F8-33FD4FF04E12}"/>
                </a:ext>
              </a:extLst>
            </p:cNvPr>
            <p:cNvSpPr>
              <a:spLocks noChangeShapeType="1"/>
            </p:cNvSpPr>
            <p:nvPr/>
          </p:nvSpPr>
          <p:spPr bwMode="auto">
            <a:xfrm>
              <a:off x="6135400" y="3885182"/>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24" name="Line 299">
              <a:extLst>
                <a:ext uri="{FF2B5EF4-FFF2-40B4-BE49-F238E27FC236}">
                  <a16:creationId xmlns:a16="http://schemas.microsoft.com/office/drawing/2014/main" id="{81A3EC3F-6AAC-4112-876D-F30917D35B1D}"/>
                </a:ext>
              </a:extLst>
            </p:cNvPr>
            <p:cNvSpPr>
              <a:spLocks noChangeShapeType="1"/>
            </p:cNvSpPr>
            <p:nvPr/>
          </p:nvSpPr>
          <p:spPr bwMode="auto">
            <a:xfrm>
              <a:off x="6171663" y="3885182"/>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25" name="Line 300">
              <a:extLst>
                <a:ext uri="{FF2B5EF4-FFF2-40B4-BE49-F238E27FC236}">
                  <a16:creationId xmlns:a16="http://schemas.microsoft.com/office/drawing/2014/main" id="{67E95DDB-0E85-49F6-94CC-BBF7A5422856}"/>
                </a:ext>
              </a:extLst>
            </p:cNvPr>
            <p:cNvSpPr>
              <a:spLocks noChangeShapeType="1"/>
            </p:cNvSpPr>
            <p:nvPr/>
          </p:nvSpPr>
          <p:spPr bwMode="auto">
            <a:xfrm>
              <a:off x="6171663" y="3875133"/>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26" name="Line 301">
              <a:extLst>
                <a:ext uri="{FF2B5EF4-FFF2-40B4-BE49-F238E27FC236}">
                  <a16:creationId xmlns:a16="http://schemas.microsoft.com/office/drawing/2014/main" id="{1176BB96-40FF-4567-AA55-A7798A063EB9}"/>
                </a:ext>
              </a:extLst>
            </p:cNvPr>
            <p:cNvSpPr>
              <a:spLocks noChangeShapeType="1"/>
            </p:cNvSpPr>
            <p:nvPr/>
          </p:nvSpPr>
          <p:spPr bwMode="auto">
            <a:xfrm>
              <a:off x="6171663" y="3983650"/>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27" name="Line 302">
              <a:extLst>
                <a:ext uri="{FF2B5EF4-FFF2-40B4-BE49-F238E27FC236}">
                  <a16:creationId xmlns:a16="http://schemas.microsoft.com/office/drawing/2014/main" id="{1D14E925-5DE9-4E98-95C1-A8FF4456FF70}"/>
                </a:ext>
              </a:extLst>
            </p:cNvPr>
            <p:cNvSpPr>
              <a:spLocks noChangeShapeType="1"/>
            </p:cNvSpPr>
            <p:nvPr/>
          </p:nvSpPr>
          <p:spPr bwMode="auto">
            <a:xfrm>
              <a:off x="6472649" y="3885182"/>
              <a:ext cx="0" cy="9043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28" name="Line 303">
              <a:extLst>
                <a:ext uri="{FF2B5EF4-FFF2-40B4-BE49-F238E27FC236}">
                  <a16:creationId xmlns:a16="http://schemas.microsoft.com/office/drawing/2014/main" id="{576D5AD5-02CF-4788-9618-2F8ED0074687}"/>
                </a:ext>
              </a:extLst>
            </p:cNvPr>
            <p:cNvSpPr>
              <a:spLocks noChangeShapeType="1"/>
            </p:cNvSpPr>
            <p:nvPr/>
          </p:nvSpPr>
          <p:spPr bwMode="auto">
            <a:xfrm>
              <a:off x="6508912" y="3885182"/>
              <a:ext cx="0" cy="90431"/>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29" name="Line 304">
              <a:extLst>
                <a:ext uri="{FF2B5EF4-FFF2-40B4-BE49-F238E27FC236}">
                  <a16:creationId xmlns:a16="http://schemas.microsoft.com/office/drawing/2014/main" id="{6641A3DF-37C4-4E07-958E-53ABD3703D59}"/>
                </a:ext>
              </a:extLst>
            </p:cNvPr>
            <p:cNvSpPr>
              <a:spLocks noChangeShapeType="1"/>
            </p:cNvSpPr>
            <p:nvPr/>
          </p:nvSpPr>
          <p:spPr bwMode="auto">
            <a:xfrm>
              <a:off x="6508912" y="3875133"/>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30" name="Line 305">
              <a:extLst>
                <a:ext uri="{FF2B5EF4-FFF2-40B4-BE49-F238E27FC236}">
                  <a16:creationId xmlns:a16="http://schemas.microsoft.com/office/drawing/2014/main" id="{603B1C2E-4DC7-4835-8859-762D4C30B9DA}"/>
                </a:ext>
              </a:extLst>
            </p:cNvPr>
            <p:cNvSpPr>
              <a:spLocks noChangeShapeType="1"/>
            </p:cNvSpPr>
            <p:nvPr/>
          </p:nvSpPr>
          <p:spPr bwMode="auto">
            <a:xfrm>
              <a:off x="6508912" y="3983650"/>
              <a:ext cx="65274"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31" name="Line 313">
              <a:extLst>
                <a:ext uri="{FF2B5EF4-FFF2-40B4-BE49-F238E27FC236}">
                  <a16:creationId xmlns:a16="http://schemas.microsoft.com/office/drawing/2014/main" id="{4C8A45CF-58DF-4D80-B9CD-D17AA32F47A2}"/>
                </a:ext>
              </a:extLst>
            </p:cNvPr>
            <p:cNvSpPr>
              <a:spLocks noChangeShapeType="1"/>
            </p:cNvSpPr>
            <p:nvPr/>
          </p:nvSpPr>
          <p:spPr bwMode="auto">
            <a:xfrm>
              <a:off x="6236937" y="2337815"/>
              <a:ext cx="0" cy="160766"/>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32" name="Line 314">
              <a:extLst>
                <a:ext uri="{FF2B5EF4-FFF2-40B4-BE49-F238E27FC236}">
                  <a16:creationId xmlns:a16="http://schemas.microsoft.com/office/drawing/2014/main" id="{A73074CF-A1A2-4F7E-B90C-D101551F4140}"/>
                </a:ext>
              </a:extLst>
            </p:cNvPr>
            <p:cNvSpPr>
              <a:spLocks noChangeShapeType="1"/>
            </p:cNvSpPr>
            <p:nvPr/>
          </p:nvSpPr>
          <p:spPr bwMode="auto">
            <a:xfrm>
              <a:off x="6575999" y="2337815"/>
              <a:ext cx="0" cy="160766"/>
            </a:xfrm>
            <a:prstGeom prst="line">
              <a:avLst/>
            </a:prstGeom>
            <a:noFill/>
            <a:ln w="238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33" name="Line 317">
              <a:extLst>
                <a:ext uri="{FF2B5EF4-FFF2-40B4-BE49-F238E27FC236}">
                  <a16:creationId xmlns:a16="http://schemas.microsoft.com/office/drawing/2014/main" id="{591B7973-15E5-44DF-9A0E-9DAEB9DBFD9D}"/>
                </a:ext>
              </a:extLst>
            </p:cNvPr>
            <p:cNvSpPr>
              <a:spLocks noChangeShapeType="1"/>
            </p:cNvSpPr>
            <p:nvPr/>
          </p:nvSpPr>
          <p:spPr bwMode="auto">
            <a:xfrm>
              <a:off x="6242377" y="2623174"/>
              <a:ext cx="0" cy="15674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34" name="Line 318">
              <a:extLst>
                <a:ext uri="{FF2B5EF4-FFF2-40B4-BE49-F238E27FC236}">
                  <a16:creationId xmlns:a16="http://schemas.microsoft.com/office/drawing/2014/main" id="{713FFF05-96DF-45FA-891B-FB656B7E4527}"/>
                </a:ext>
              </a:extLst>
            </p:cNvPr>
            <p:cNvSpPr>
              <a:spLocks noChangeShapeType="1"/>
            </p:cNvSpPr>
            <p:nvPr/>
          </p:nvSpPr>
          <p:spPr bwMode="auto">
            <a:xfrm>
              <a:off x="6581439" y="2623174"/>
              <a:ext cx="0" cy="15674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35" name="Line 321">
              <a:extLst>
                <a:ext uri="{FF2B5EF4-FFF2-40B4-BE49-F238E27FC236}">
                  <a16:creationId xmlns:a16="http://schemas.microsoft.com/office/drawing/2014/main" id="{22BF32EE-0C66-4E0E-91B8-ABC73E567B4D}"/>
                </a:ext>
              </a:extLst>
            </p:cNvPr>
            <p:cNvSpPr>
              <a:spLocks noChangeShapeType="1"/>
            </p:cNvSpPr>
            <p:nvPr/>
          </p:nvSpPr>
          <p:spPr bwMode="auto">
            <a:xfrm>
              <a:off x="6238751" y="2896475"/>
              <a:ext cx="0" cy="166794"/>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36" name="Line 322">
              <a:extLst>
                <a:ext uri="{FF2B5EF4-FFF2-40B4-BE49-F238E27FC236}">
                  <a16:creationId xmlns:a16="http://schemas.microsoft.com/office/drawing/2014/main" id="{180E1C14-9E1F-4C25-AC49-389C5CE748D1}"/>
                </a:ext>
              </a:extLst>
            </p:cNvPr>
            <p:cNvSpPr>
              <a:spLocks noChangeShapeType="1"/>
            </p:cNvSpPr>
            <p:nvPr/>
          </p:nvSpPr>
          <p:spPr bwMode="auto">
            <a:xfrm>
              <a:off x="6579625" y="2896475"/>
              <a:ext cx="0" cy="166794"/>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37" name="Line 325">
              <a:extLst>
                <a:ext uri="{FF2B5EF4-FFF2-40B4-BE49-F238E27FC236}">
                  <a16:creationId xmlns:a16="http://schemas.microsoft.com/office/drawing/2014/main" id="{80E606D2-B5B9-4949-A7F6-CD759F86E059}"/>
                </a:ext>
              </a:extLst>
            </p:cNvPr>
            <p:cNvSpPr>
              <a:spLocks noChangeShapeType="1"/>
            </p:cNvSpPr>
            <p:nvPr/>
          </p:nvSpPr>
          <p:spPr bwMode="auto">
            <a:xfrm>
              <a:off x="6244190" y="3177815"/>
              <a:ext cx="0" cy="15674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38" name="Line 326">
              <a:extLst>
                <a:ext uri="{FF2B5EF4-FFF2-40B4-BE49-F238E27FC236}">
                  <a16:creationId xmlns:a16="http://schemas.microsoft.com/office/drawing/2014/main" id="{5DEF69E5-C4D6-4D60-8A4E-42D5142B2709}"/>
                </a:ext>
              </a:extLst>
            </p:cNvPr>
            <p:cNvSpPr>
              <a:spLocks noChangeShapeType="1"/>
            </p:cNvSpPr>
            <p:nvPr/>
          </p:nvSpPr>
          <p:spPr bwMode="auto">
            <a:xfrm>
              <a:off x="6583252" y="3177815"/>
              <a:ext cx="0" cy="15674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39" name="Line 329">
              <a:extLst>
                <a:ext uri="{FF2B5EF4-FFF2-40B4-BE49-F238E27FC236}">
                  <a16:creationId xmlns:a16="http://schemas.microsoft.com/office/drawing/2014/main" id="{D2CA7B01-70BE-4EF1-84C2-01116F044555}"/>
                </a:ext>
              </a:extLst>
            </p:cNvPr>
            <p:cNvSpPr>
              <a:spLocks noChangeShapeType="1"/>
            </p:cNvSpPr>
            <p:nvPr/>
          </p:nvSpPr>
          <p:spPr bwMode="auto">
            <a:xfrm>
              <a:off x="6244190" y="3453125"/>
              <a:ext cx="0" cy="15473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40" name="Line 330">
              <a:extLst>
                <a:ext uri="{FF2B5EF4-FFF2-40B4-BE49-F238E27FC236}">
                  <a16:creationId xmlns:a16="http://schemas.microsoft.com/office/drawing/2014/main" id="{C390DE0E-3620-4990-B48D-561469835BE3}"/>
                </a:ext>
              </a:extLst>
            </p:cNvPr>
            <p:cNvSpPr>
              <a:spLocks noChangeShapeType="1"/>
            </p:cNvSpPr>
            <p:nvPr/>
          </p:nvSpPr>
          <p:spPr bwMode="auto">
            <a:xfrm>
              <a:off x="6583252" y="3453125"/>
              <a:ext cx="0" cy="15473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41" name="Line 333">
              <a:extLst>
                <a:ext uri="{FF2B5EF4-FFF2-40B4-BE49-F238E27FC236}">
                  <a16:creationId xmlns:a16="http://schemas.microsoft.com/office/drawing/2014/main" id="{230F6B74-CE14-495B-B8A3-0D0ED6B2DD16}"/>
                </a:ext>
              </a:extLst>
            </p:cNvPr>
            <p:cNvSpPr>
              <a:spLocks noChangeShapeType="1"/>
            </p:cNvSpPr>
            <p:nvPr/>
          </p:nvSpPr>
          <p:spPr bwMode="auto">
            <a:xfrm>
              <a:off x="6240564" y="3718387"/>
              <a:ext cx="0" cy="15875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42" name="Line 334">
              <a:extLst>
                <a:ext uri="{FF2B5EF4-FFF2-40B4-BE49-F238E27FC236}">
                  <a16:creationId xmlns:a16="http://schemas.microsoft.com/office/drawing/2014/main" id="{54103BA0-AA3C-4499-AD5B-C1D5C0E2D13B}"/>
                </a:ext>
              </a:extLst>
            </p:cNvPr>
            <p:cNvSpPr>
              <a:spLocks noChangeShapeType="1"/>
            </p:cNvSpPr>
            <p:nvPr/>
          </p:nvSpPr>
          <p:spPr bwMode="auto">
            <a:xfrm>
              <a:off x="6581439" y="3718387"/>
              <a:ext cx="0" cy="15875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43" name="Rectangle 402">
              <a:extLst>
                <a:ext uri="{FF2B5EF4-FFF2-40B4-BE49-F238E27FC236}">
                  <a16:creationId xmlns:a16="http://schemas.microsoft.com/office/drawing/2014/main" id="{ACABCF3E-850D-41B6-BDC2-19DE2BBFE91F}"/>
                </a:ext>
              </a:extLst>
            </p:cNvPr>
            <p:cNvSpPr>
              <a:spLocks noChangeArrowheads="1"/>
            </p:cNvSpPr>
            <p:nvPr/>
          </p:nvSpPr>
          <p:spPr bwMode="auto">
            <a:xfrm>
              <a:off x="6155756" y="2150876"/>
              <a:ext cx="17953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zh-CN" altLang="zh-CN" sz="1200" b="1" dirty="0">
                  <a:solidFill>
                    <a:srgbClr val="000000"/>
                  </a:solidFill>
                  <a:latin typeface="Sitka Heading" panose="02000505000000020004" pitchFamily="2" charset="0"/>
                  <a:cs typeface="Iskoola Pota" panose="020B0502040204020203" pitchFamily="34" charset="0"/>
                </a:rPr>
                <a:t>BL</a:t>
              </a:r>
              <a:endParaRPr lang="zh-CN" altLang="zh-CN" sz="3300" b="1" dirty="0">
                <a:latin typeface="Sitka Heading" panose="02000505000000020004" pitchFamily="2" charset="0"/>
                <a:cs typeface="Iskoola Pota" panose="020B0502040204020203" pitchFamily="34" charset="0"/>
              </a:endParaRPr>
            </a:p>
          </p:txBody>
        </p:sp>
        <p:sp>
          <p:nvSpPr>
            <p:cNvPr id="244" name="Rectangle 404">
              <a:extLst>
                <a:ext uri="{FF2B5EF4-FFF2-40B4-BE49-F238E27FC236}">
                  <a16:creationId xmlns:a16="http://schemas.microsoft.com/office/drawing/2014/main" id="{7B6C3902-74F8-4612-BA21-A117AAA3288E}"/>
                </a:ext>
              </a:extLst>
            </p:cNvPr>
            <p:cNvSpPr>
              <a:spLocks noChangeArrowheads="1"/>
            </p:cNvSpPr>
            <p:nvPr/>
          </p:nvSpPr>
          <p:spPr bwMode="auto">
            <a:xfrm>
              <a:off x="6514368" y="2162765"/>
              <a:ext cx="17953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zh-CN" altLang="zh-CN" sz="1200" b="1" dirty="0">
                  <a:solidFill>
                    <a:srgbClr val="000000"/>
                  </a:solidFill>
                  <a:latin typeface="Sitka Heading" panose="02000505000000020004" pitchFamily="2" charset="0"/>
                  <a:cs typeface="Iskoola Pota" panose="020B0502040204020203" pitchFamily="34" charset="0"/>
                </a:rPr>
                <a:t>BL</a:t>
              </a:r>
              <a:endParaRPr lang="zh-CN" altLang="zh-CN" sz="3300" b="1" dirty="0">
                <a:latin typeface="Sitka Heading" panose="02000505000000020004" pitchFamily="2" charset="0"/>
                <a:cs typeface="Iskoola Pota" panose="020B0502040204020203" pitchFamily="34" charset="0"/>
              </a:endParaRPr>
            </a:p>
          </p:txBody>
        </p:sp>
        <p:sp>
          <p:nvSpPr>
            <p:cNvPr id="245" name="Line 453">
              <a:extLst>
                <a:ext uri="{FF2B5EF4-FFF2-40B4-BE49-F238E27FC236}">
                  <a16:creationId xmlns:a16="http://schemas.microsoft.com/office/drawing/2014/main" id="{746EDC5C-626F-48B8-9022-6647B30DAE7E}"/>
                </a:ext>
              </a:extLst>
            </p:cNvPr>
            <p:cNvSpPr>
              <a:spLocks noChangeShapeType="1"/>
            </p:cNvSpPr>
            <p:nvPr/>
          </p:nvSpPr>
          <p:spPr bwMode="auto">
            <a:xfrm>
              <a:off x="6238750" y="3987672"/>
              <a:ext cx="0" cy="200957"/>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sp>
          <p:nvSpPr>
            <p:cNvPr id="246" name="Line 454">
              <a:extLst>
                <a:ext uri="{FF2B5EF4-FFF2-40B4-BE49-F238E27FC236}">
                  <a16:creationId xmlns:a16="http://schemas.microsoft.com/office/drawing/2014/main" id="{BDE15623-AFBD-4F03-AF2A-6C6E63DB0964}"/>
                </a:ext>
              </a:extLst>
            </p:cNvPr>
            <p:cNvSpPr>
              <a:spLocks noChangeShapeType="1"/>
            </p:cNvSpPr>
            <p:nvPr/>
          </p:nvSpPr>
          <p:spPr bwMode="auto">
            <a:xfrm>
              <a:off x="6579625" y="3987672"/>
              <a:ext cx="0" cy="200957"/>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2700" b="1">
                <a:latin typeface="Sitka Heading" panose="02000505000000020004" pitchFamily="2" charset="0"/>
                <a:cs typeface="Iskoola Pota" panose="020B0502040204020203" pitchFamily="34" charset="0"/>
              </a:endParaRPr>
            </a:p>
          </p:txBody>
        </p:sp>
        <p:cxnSp>
          <p:nvCxnSpPr>
            <p:cNvPr id="266" name="Straight Connector 265">
              <a:extLst>
                <a:ext uri="{FF2B5EF4-FFF2-40B4-BE49-F238E27FC236}">
                  <a16:creationId xmlns:a16="http://schemas.microsoft.com/office/drawing/2014/main" id="{228FDED5-D193-49A0-938C-EE984B474001}"/>
                </a:ext>
              </a:extLst>
            </p:cNvPr>
            <p:cNvCxnSpPr/>
            <p:nvPr/>
          </p:nvCxnSpPr>
          <p:spPr>
            <a:xfrm flipV="1">
              <a:off x="3491519" y="3528642"/>
              <a:ext cx="0" cy="258557"/>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69" name="Oval 268">
              <a:extLst>
                <a:ext uri="{FF2B5EF4-FFF2-40B4-BE49-F238E27FC236}">
                  <a16:creationId xmlns:a16="http://schemas.microsoft.com/office/drawing/2014/main" id="{A073B8C8-BC71-4508-BDEF-7BCA26135590}"/>
                </a:ext>
              </a:extLst>
            </p:cNvPr>
            <p:cNvSpPr/>
            <p:nvPr/>
          </p:nvSpPr>
          <p:spPr>
            <a:xfrm>
              <a:off x="3441513" y="3443404"/>
              <a:ext cx="100012" cy="100012"/>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70" name="Oval 269">
            <a:extLst>
              <a:ext uri="{FF2B5EF4-FFF2-40B4-BE49-F238E27FC236}">
                <a16:creationId xmlns:a16="http://schemas.microsoft.com/office/drawing/2014/main" id="{FFBE9C5A-5463-4884-90D1-CB56468073A7}"/>
              </a:ext>
            </a:extLst>
          </p:cNvPr>
          <p:cNvSpPr/>
          <p:nvPr/>
        </p:nvSpPr>
        <p:spPr>
          <a:xfrm>
            <a:off x="1881338" y="3441723"/>
            <a:ext cx="100012" cy="100012"/>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426089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8"/>
                                        </p:tgtEl>
                                        <p:attrNameLst>
                                          <p:attrName>style.visibility</p:attrName>
                                        </p:attrNameLst>
                                      </p:cBhvr>
                                      <p:to>
                                        <p:strVal val="visible"/>
                                      </p:to>
                                    </p:set>
                                    <p:animEffect transition="in" filter="fade">
                                      <p:cBhvr>
                                        <p:cTn id="7" dur="1000"/>
                                        <p:tgtEl>
                                          <p:spTgt spid="248"/>
                                        </p:tgtEl>
                                      </p:cBhvr>
                                    </p:animEffect>
                                    <p:anim calcmode="lin" valueType="num">
                                      <p:cBhvr>
                                        <p:cTn id="8" dur="1000" fill="hold"/>
                                        <p:tgtEl>
                                          <p:spTgt spid="248"/>
                                        </p:tgtEl>
                                        <p:attrNameLst>
                                          <p:attrName>ppt_x</p:attrName>
                                        </p:attrNameLst>
                                      </p:cBhvr>
                                      <p:tavLst>
                                        <p:tav tm="0">
                                          <p:val>
                                            <p:strVal val="#ppt_x"/>
                                          </p:val>
                                        </p:tav>
                                        <p:tav tm="100000">
                                          <p:val>
                                            <p:strVal val="#ppt_x"/>
                                          </p:val>
                                        </p:tav>
                                      </p:tavLst>
                                    </p:anim>
                                    <p:anim calcmode="lin" valueType="num">
                                      <p:cBhvr>
                                        <p:cTn id="9" dur="1000" fill="hold"/>
                                        <p:tgtEl>
                                          <p:spTgt spid="24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7"/>
                                        </p:tgtEl>
                                        <p:attrNameLst>
                                          <p:attrName>style.visibility</p:attrName>
                                        </p:attrNameLst>
                                      </p:cBhvr>
                                      <p:to>
                                        <p:strVal val="visible"/>
                                      </p:to>
                                    </p:set>
                                    <p:animEffect transition="in" filter="fade">
                                      <p:cBhvr>
                                        <p:cTn id="14" dur="1000"/>
                                        <p:tgtEl>
                                          <p:spTgt spid="247"/>
                                        </p:tgtEl>
                                      </p:cBhvr>
                                    </p:animEffect>
                                    <p:anim calcmode="lin" valueType="num">
                                      <p:cBhvr>
                                        <p:cTn id="15" dur="1000" fill="hold"/>
                                        <p:tgtEl>
                                          <p:spTgt spid="247"/>
                                        </p:tgtEl>
                                        <p:attrNameLst>
                                          <p:attrName>ppt_x</p:attrName>
                                        </p:attrNameLst>
                                      </p:cBhvr>
                                      <p:tavLst>
                                        <p:tav tm="0">
                                          <p:val>
                                            <p:strVal val="#ppt_x"/>
                                          </p:val>
                                        </p:tav>
                                        <p:tav tm="100000">
                                          <p:val>
                                            <p:strVal val="#ppt_x"/>
                                          </p:val>
                                        </p:tav>
                                      </p:tavLst>
                                    </p:anim>
                                    <p:anim calcmode="lin" valueType="num">
                                      <p:cBhvr>
                                        <p:cTn id="16" dur="1000" fill="hold"/>
                                        <p:tgtEl>
                                          <p:spTgt spid="2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p:bldP spid="24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61D53-E978-46AC-9A9B-AABFC02981F8}"/>
              </a:ext>
            </a:extLst>
          </p:cNvPr>
          <p:cNvSpPr>
            <a:spLocks noGrp="1"/>
          </p:cNvSpPr>
          <p:nvPr>
            <p:ph type="title"/>
          </p:nvPr>
        </p:nvSpPr>
        <p:spPr/>
        <p:txBody>
          <a:bodyPr/>
          <a:lstStyle/>
          <a:p>
            <a:r>
              <a:rPr lang="en-US" altLang="zh-CN" dirty="0">
                <a:ea typeface="ＭＳ Ｐゴシック" panose="020B0600070205080204" pitchFamily="34" charset="-128"/>
              </a:rPr>
              <a:t>Read from Flash</a:t>
            </a:r>
            <a:endParaRPr lang="fr-FR" dirty="0"/>
          </a:p>
        </p:txBody>
      </p:sp>
      <p:sp>
        <p:nvSpPr>
          <p:cNvPr id="3" name="Content Placeholder 2">
            <a:extLst>
              <a:ext uri="{FF2B5EF4-FFF2-40B4-BE49-F238E27FC236}">
                <a16:creationId xmlns:a16="http://schemas.microsoft.com/office/drawing/2014/main" id="{A349D7FE-2D0C-4995-A2ED-C5AD6200089A}"/>
              </a:ext>
            </a:extLst>
          </p:cNvPr>
          <p:cNvSpPr>
            <a:spLocks noGrp="1"/>
          </p:cNvSpPr>
          <p:nvPr>
            <p:ph idx="1"/>
          </p:nvPr>
        </p:nvSpPr>
        <p:spPr/>
        <p:txBody>
          <a:bodyPr/>
          <a:lstStyle/>
          <a:p>
            <a:endParaRPr lang="fr-FR"/>
          </a:p>
        </p:txBody>
      </p:sp>
      <p:sp>
        <p:nvSpPr>
          <p:cNvPr id="4" name="Slide Number Placeholder 3">
            <a:extLst>
              <a:ext uri="{FF2B5EF4-FFF2-40B4-BE49-F238E27FC236}">
                <a16:creationId xmlns:a16="http://schemas.microsoft.com/office/drawing/2014/main" id="{B3464C28-6342-45C3-B9BF-070198CCC6BE}"/>
              </a:ext>
            </a:extLst>
          </p:cNvPr>
          <p:cNvSpPr>
            <a:spLocks noGrp="1"/>
          </p:cNvSpPr>
          <p:nvPr>
            <p:ph type="sldNum" sz="quarter" idx="12"/>
          </p:nvPr>
        </p:nvSpPr>
        <p:spPr/>
        <p:txBody>
          <a:bodyPr/>
          <a:lstStyle/>
          <a:p>
            <a:fld id="{C22DC6D3-9347-42BE-948A-F7EB414DF657}" type="slidenum">
              <a:rPr lang="en-US" altLang="en-US" smtClean="0"/>
              <a:t>37</a:t>
            </a:fld>
            <a:endParaRPr lang="en-US" altLang="en-US" dirty="0"/>
          </a:p>
        </p:txBody>
      </p:sp>
      <p:sp>
        <p:nvSpPr>
          <p:cNvPr id="5" name="Rectangle 4">
            <a:extLst>
              <a:ext uri="{FF2B5EF4-FFF2-40B4-BE49-F238E27FC236}">
                <a16:creationId xmlns:a16="http://schemas.microsoft.com/office/drawing/2014/main" id="{0145A707-B180-447E-A2F8-FD597DB5279D}"/>
              </a:ext>
            </a:extLst>
          </p:cNvPr>
          <p:cNvSpPr/>
          <p:nvPr/>
        </p:nvSpPr>
        <p:spPr>
          <a:xfrm>
            <a:off x="4179889" y="6146801"/>
            <a:ext cx="4757737" cy="3270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rgbClr val="FFFFFF"/>
              </a:solidFill>
              <a:latin typeface="Calibri" panose="020F0502020204030204" pitchFamily="34" charset="0"/>
            </a:endParaRPr>
          </a:p>
        </p:txBody>
      </p:sp>
      <p:cxnSp>
        <p:nvCxnSpPr>
          <p:cNvPr id="6" name="Straight Connector 5">
            <a:extLst>
              <a:ext uri="{FF2B5EF4-FFF2-40B4-BE49-F238E27FC236}">
                <a16:creationId xmlns:a16="http://schemas.microsoft.com/office/drawing/2014/main" id="{5709DCCA-E790-476E-843A-A09A0CD2A0ED}"/>
              </a:ext>
            </a:extLst>
          </p:cNvPr>
          <p:cNvCxnSpPr/>
          <p:nvPr/>
        </p:nvCxnSpPr>
        <p:spPr>
          <a:xfrm>
            <a:off x="3200400" y="1981200"/>
            <a:ext cx="6096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845D9DE-A2A5-43A2-B876-5AFC5C75971E}"/>
              </a:ext>
            </a:extLst>
          </p:cNvPr>
          <p:cNvCxnSpPr/>
          <p:nvPr/>
        </p:nvCxnSpPr>
        <p:spPr>
          <a:xfrm>
            <a:off x="3200400" y="3103563"/>
            <a:ext cx="6096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0A39689-A4AA-4A1C-8F44-C5C3816DFD98}"/>
              </a:ext>
            </a:extLst>
          </p:cNvPr>
          <p:cNvCxnSpPr/>
          <p:nvPr/>
        </p:nvCxnSpPr>
        <p:spPr>
          <a:xfrm>
            <a:off x="3200400" y="4217988"/>
            <a:ext cx="6096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F186A59-4A32-4EF9-BE7F-5EB2D03B188B}"/>
              </a:ext>
            </a:extLst>
          </p:cNvPr>
          <p:cNvCxnSpPr/>
          <p:nvPr/>
        </p:nvCxnSpPr>
        <p:spPr>
          <a:xfrm>
            <a:off x="3200400" y="5340350"/>
            <a:ext cx="6096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5">
            <a:extLst>
              <a:ext uri="{FF2B5EF4-FFF2-40B4-BE49-F238E27FC236}">
                <a16:creationId xmlns:a16="http://schemas.microsoft.com/office/drawing/2014/main" id="{5B4D8402-3D33-4850-86ED-EA12A2361334}"/>
              </a:ext>
            </a:extLst>
          </p:cNvPr>
          <p:cNvGrpSpPr>
            <a:grpSpLocks/>
          </p:cNvGrpSpPr>
          <p:nvPr/>
        </p:nvGrpSpPr>
        <p:grpSpPr bwMode="auto">
          <a:xfrm>
            <a:off x="3659189" y="1173163"/>
            <a:ext cx="4852987" cy="4964112"/>
            <a:chOff x="2135597" y="1172654"/>
            <a:chExt cx="4853090" cy="4964723"/>
          </a:xfrm>
        </p:grpSpPr>
        <p:grpSp>
          <p:nvGrpSpPr>
            <p:cNvPr id="11" name="Group 176">
              <a:extLst>
                <a:ext uri="{FF2B5EF4-FFF2-40B4-BE49-F238E27FC236}">
                  <a16:creationId xmlns:a16="http://schemas.microsoft.com/office/drawing/2014/main" id="{54874B7D-40F1-493D-9E91-9743AA5BB852}"/>
                </a:ext>
              </a:extLst>
            </p:cNvPr>
            <p:cNvGrpSpPr>
              <a:grpSpLocks/>
            </p:cNvGrpSpPr>
            <p:nvPr/>
          </p:nvGrpSpPr>
          <p:grpSpPr bwMode="auto">
            <a:xfrm>
              <a:off x="2135599" y="1182643"/>
              <a:ext cx="970237" cy="1602133"/>
              <a:chOff x="3079798" y="1981201"/>
              <a:chExt cx="1631998" cy="2694885"/>
            </a:xfrm>
          </p:grpSpPr>
          <p:cxnSp>
            <p:nvCxnSpPr>
              <p:cNvPr id="147" name="Straight Connector 146">
                <a:extLst>
                  <a:ext uri="{FF2B5EF4-FFF2-40B4-BE49-F238E27FC236}">
                    <a16:creationId xmlns:a16="http://schemas.microsoft.com/office/drawing/2014/main" id="{BC2912A7-58E1-4BCF-82EE-52893E618A0E}"/>
                  </a:ext>
                </a:extLst>
              </p:cNvPr>
              <p:cNvCxnSpPr/>
              <p:nvPr/>
            </p:nvCxnSpPr>
            <p:spPr>
              <a:xfrm>
                <a:off x="4711365" y="1980422"/>
                <a:ext cx="0" cy="897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8D96CE0E-EB7D-4ED4-A22F-C738E3AF52C9}"/>
                  </a:ext>
                </a:extLst>
              </p:cNvPr>
              <p:cNvCxnSpPr/>
              <p:nvPr/>
            </p:nvCxnSpPr>
            <p:spPr>
              <a:xfrm flipH="1">
                <a:off x="4201333" y="2877744"/>
                <a:ext cx="5100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DD616DD-CFD1-4885-A7F4-E17D077DF28D}"/>
                  </a:ext>
                </a:extLst>
              </p:cNvPr>
              <p:cNvCxnSpPr/>
              <p:nvPr/>
            </p:nvCxnSpPr>
            <p:spPr>
              <a:xfrm>
                <a:off x="4201333" y="2877744"/>
                <a:ext cx="0" cy="894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5224914-4E88-4351-8F6E-A43E4A422F9F}"/>
                  </a:ext>
                </a:extLst>
              </p:cNvPr>
              <p:cNvCxnSpPr/>
              <p:nvPr/>
            </p:nvCxnSpPr>
            <p:spPr>
              <a:xfrm flipH="1">
                <a:off x="4201333" y="3772394"/>
                <a:ext cx="5100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47032A87-6247-497D-8BEF-916B132329A1}"/>
                  </a:ext>
                </a:extLst>
              </p:cNvPr>
              <p:cNvCxnSpPr/>
              <p:nvPr/>
            </p:nvCxnSpPr>
            <p:spPr>
              <a:xfrm>
                <a:off x="4711365" y="3777735"/>
                <a:ext cx="0" cy="897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A93B621C-129D-46F7-91B0-F54619D1D37E}"/>
                  </a:ext>
                </a:extLst>
              </p:cNvPr>
              <p:cNvCxnSpPr/>
              <p:nvPr/>
            </p:nvCxnSpPr>
            <p:spPr>
              <a:xfrm>
                <a:off x="3952992" y="2877744"/>
                <a:ext cx="0" cy="894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D51C94BC-DC4B-4601-89AE-E99ED0D13785}"/>
                  </a:ext>
                </a:extLst>
              </p:cNvPr>
              <p:cNvCxnSpPr/>
              <p:nvPr/>
            </p:nvCxnSpPr>
            <p:spPr>
              <a:xfrm>
                <a:off x="3707321" y="2877744"/>
                <a:ext cx="0" cy="894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C1850F99-E90F-490E-867B-5007CF115D8E}"/>
                  </a:ext>
                </a:extLst>
              </p:cNvPr>
              <p:cNvCxnSpPr/>
              <p:nvPr/>
            </p:nvCxnSpPr>
            <p:spPr>
              <a:xfrm rot="16200000">
                <a:off x="3393558" y="3025993"/>
                <a:ext cx="0" cy="6275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40">
              <a:extLst>
                <a:ext uri="{FF2B5EF4-FFF2-40B4-BE49-F238E27FC236}">
                  <a16:creationId xmlns:a16="http://schemas.microsoft.com/office/drawing/2014/main" id="{2DA74756-3768-4BF8-BC0C-04EEBABE2518}"/>
                </a:ext>
              </a:extLst>
            </p:cNvPr>
            <p:cNvGrpSpPr>
              <a:grpSpLocks/>
            </p:cNvGrpSpPr>
            <p:nvPr/>
          </p:nvGrpSpPr>
          <p:grpSpPr bwMode="auto">
            <a:xfrm>
              <a:off x="3429647" y="1172654"/>
              <a:ext cx="970237" cy="1602133"/>
              <a:chOff x="3079798" y="1981201"/>
              <a:chExt cx="1631998" cy="2694885"/>
            </a:xfrm>
          </p:grpSpPr>
          <p:cxnSp>
            <p:nvCxnSpPr>
              <p:cNvPr id="139" name="Straight Connector 138">
                <a:extLst>
                  <a:ext uri="{FF2B5EF4-FFF2-40B4-BE49-F238E27FC236}">
                    <a16:creationId xmlns:a16="http://schemas.microsoft.com/office/drawing/2014/main" id="{800CD505-9331-4B5F-B901-91061BB4B83B}"/>
                  </a:ext>
                </a:extLst>
              </p:cNvPr>
              <p:cNvCxnSpPr/>
              <p:nvPr/>
            </p:nvCxnSpPr>
            <p:spPr>
              <a:xfrm>
                <a:off x="4711016" y="1981201"/>
                <a:ext cx="0" cy="897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59807FE4-8A16-4F2B-8E31-61E49BC3F9C4}"/>
                  </a:ext>
                </a:extLst>
              </p:cNvPr>
              <p:cNvCxnSpPr/>
              <p:nvPr/>
            </p:nvCxnSpPr>
            <p:spPr>
              <a:xfrm flipH="1">
                <a:off x="4200982" y="2878523"/>
                <a:ext cx="5100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9BC3F1BF-97D7-435B-8B2A-7B8028DA34FE}"/>
                  </a:ext>
                </a:extLst>
              </p:cNvPr>
              <p:cNvCxnSpPr/>
              <p:nvPr/>
            </p:nvCxnSpPr>
            <p:spPr>
              <a:xfrm>
                <a:off x="4200982" y="2878523"/>
                <a:ext cx="0" cy="894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9474139-3471-45E1-9F1A-555AB8DD4C61}"/>
                  </a:ext>
                </a:extLst>
              </p:cNvPr>
              <p:cNvCxnSpPr/>
              <p:nvPr/>
            </p:nvCxnSpPr>
            <p:spPr>
              <a:xfrm flipH="1">
                <a:off x="4200982" y="3773173"/>
                <a:ext cx="5100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4E14DE9-0F57-485B-A3C5-DF06C308ABEC}"/>
                  </a:ext>
                </a:extLst>
              </p:cNvPr>
              <p:cNvCxnSpPr/>
              <p:nvPr/>
            </p:nvCxnSpPr>
            <p:spPr>
              <a:xfrm>
                <a:off x="4711016" y="3778514"/>
                <a:ext cx="0" cy="897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9EEFECD-AF1A-405C-AC29-7CBE129CDBCB}"/>
                  </a:ext>
                </a:extLst>
              </p:cNvPr>
              <p:cNvCxnSpPr/>
              <p:nvPr/>
            </p:nvCxnSpPr>
            <p:spPr>
              <a:xfrm>
                <a:off x="3952642" y="2878523"/>
                <a:ext cx="0" cy="894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B5F15E59-B4F3-40BA-8ED9-B17D78427E88}"/>
                  </a:ext>
                </a:extLst>
              </p:cNvPr>
              <p:cNvCxnSpPr/>
              <p:nvPr/>
            </p:nvCxnSpPr>
            <p:spPr>
              <a:xfrm>
                <a:off x="3706971" y="2878523"/>
                <a:ext cx="0" cy="894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26610070-6191-4BCB-A97C-40B103B10308}"/>
                  </a:ext>
                </a:extLst>
              </p:cNvPr>
              <p:cNvCxnSpPr/>
              <p:nvPr/>
            </p:nvCxnSpPr>
            <p:spPr>
              <a:xfrm rot="16200000">
                <a:off x="3393208" y="3026770"/>
                <a:ext cx="0" cy="6275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Group 50">
              <a:extLst>
                <a:ext uri="{FF2B5EF4-FFF2-40B4-BE49-F238E27FC236}">
                  <a16:creationId xmlns:a16="http://schemas.microsoft.com/office/drawing/2014/main" id="{22AB891A-C8C8-4AE9-A90E-C589566E7728}"/>
                </a:ext>
              </a:extLst>
            </p:cNvPr>
            <p:cNvGrpSpPr>
              <a:grpSpLocks/>
            </p:cNvGrpSpPr>
            <p:nvPr/>
          </p:nvGrpSpPr>
          <p:grpSpPr bwMode="auto">
            <a:xfrm>
              <a:off x="4724401" y="1182643"/>
              <a:ext cx="970237" cy="1602133"/>
              <a:chOff x="3079798" y="1981201"/>
              <a:chExt cx="1631998" cy="2694885"/>
            </a:xfrm>
          </p:grpSpPr>
          <p:cxnSp>
            <p:nvCxnSpPr>
              <p:cNvPr id="131" name="Straight Connector 130">
                <a:extLst>
                  <a:ext uri="{FF2B5EF4-FFF2-40B4-BE49-F238E27FC236}">
                    <a16:creationId xmlns:a16="http://schemas.microsoft.com/office/drawing/2014/main" id="{C29BA460-0A98-4423-A7B3-2E3124F57174}"/>
                  </a:ext>
                </a:extLst>
              </p:cNvPr>
              <p:cNvCxnSpPr/>
              <p:nvPr/>
            </p:nvCxnSpPr>
            <p:spPr>
              <a:xfrm>
                <a:off x="4712149" y="1980422"/>
                <a:ext cx="0" cy="897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183FA81-9806-4D5E-882F-50005275B866}"/>
                  </a:ext>
                </a:extLst>
              </p:cNvPr>
              <p:cNvCxnSpPr/>
              <p:nvPr/>
            </p:nvCxnSpPr>
            <p:spPr>
              <a:xfrm flipH="1">
                <a:off x="4202115" y="2877744"/>
                <a:ext cx="5100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1495F285-06A5-42CE-9292-34199C4087E5}"/>
                  </a:ext>
                </a:extLst>
              </p:cNvPr>
              <p:cNvCxnSpPr/>
              <p:nvPr/>
            </p:nvCxnSpPr>
            <p:spPr>
              <a:xfrm>
                <a:off x="4202115" y="2877744"/>
                <a:ext cx="0" cy="894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E8E7205B-ABDE-4766-9781-C6E431888947}"/>
                  </a:ext>
                </a:extLst>
              </p:cNvPr>
              <p:cNvCxnSpPr/>
              <p:nvPr/>
            </p:nvCxnSpPr>
            <p:spPr>
              <a:xfrm flipH="1">
                <a:off x="4202115" y="3772394"/>
                <a:ext cx="5100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F2C6A9C2-773B-4955-AB09-4F1F2C2814D9}"/>
                  </a:ext>
                </a:extLst>
              </p:cNvPr>
              <p:cNvCxnSpPr/>
              <p:nvPr/>
            </p:nvCxnSpPr>
            <p:spPr>
              <a:xfrm>
                <a:off x="4712149" y="3777735"/>
                <a:ext cx="0" cy="897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CA83B9B-11C4-468D-BAD2-15953CCC14E8}"/>
                  </a:ext>
                </a:extLst>
              </p:cNvPr>
              <p:cNvCxnSpPr/>
              <p:nvPr/>
            </p:nvCxnSpPr>
            <p:spPr>
              <a:xfrm>
                <a:off x="3953776" y="2877744"/>
                <a:ext cx="0" cy="894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F4A0131-7B6D-4557-89A3-CE9D1339260F}"/>
                  </a:ext>
                </a:extLst>
              </p:cNvPr>
              <p:cNvCxnSpPr/>
              <p:nvPr/>
            </p:nvCxnSpPr>
            <p:spPr>
              <a:xfrm>
                <a:off x="3708105" y="2877744"/>
                <a:ext cx="0" cy="894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DCC89D50-8A19-4F17-97B6-206C00FC25A5}"/>
                  </a:ext>
                </a:extLst>
              </p:cNvPr>
              <p:cNvCxnSpPr/>
              <p:nvPr/>
            </p:nvCxnSpPr>
            <p:spPr>
              <a:xfrm rot="16200000">
                <a:off x="3394342" y="3025992"/>
                <a:ext cx="0" cy="6275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oup 60">
              <a:extLst>
                <a:ext uri="{FF2B5EF4-FFF2-40B4-BE49-F238E27FC236}">
                  <a16:creationId xmlns:a16="http://schemas.microsoft.com/office/drawing/2014/main" id="{231B795C-E7D3-490F-98D0-296740ED867F}"/>
                </a:ext>
              </a:extLst>
            </p:cNvPr>
            <p:cNvGrpSpPr>
              <a:grpSpLocks/>
            </p:cNvGrpSpPr>
            <p:nvPr/>
          </p:nvGrpSpPr>
          <p:grpSpPr bwMode="auto">
            <a:xfrm>
              <a:off x="6018450" y="1172654"/>
              <a:ext cx="970237" cy="1602133"/>
              <a:chOff x="3079798" y="1981201"/>
              <a:chExt cx="1631998" cy="2694885"/>
            </a:xfrm>
          </p:grpSpPr>
          <p:cxnSp>
            <p:nvCxnSpPr>
              <p:cNvPr id="123" name="Straight Connector 122">
                <a:extLst>
                  <a:ext uri="{FF2B5EF4-FFF2-40B4-BE49-F238E27FC236}">
                    <a16:creationId xmlns:a16="http://schemas.microsoft.com/office/drawing/2014/main" id="{2A286C4F-0467-4342-8081-7E9E29311DED}"/>
                  </a:ext>
                </a:extLst>
              </p:cNvPr>
              <p:cNvCxnSpPr/>
              <p:nvPr/>
            </p:nvCxnSpPr>
            <p:spPr>
              <a:xfrm>
                <a:off x="4711796" y="1981201"/>
                <a:ext cx="0" cy="897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372E588A-1584-4A47-8882-63DD34BD36CB}"/>
                  </a:ext>
                </a:extLst>
              </p:cNvPr>
              <p:cNvCxnSpPr/>
              <p:nvPr/>
            </p:nvCxnSpPr>
            <p:spPr>
              <a:xfrm flipH="1">
                <a:off x="4201764" y="2878523"/>
                <a:ext cx="5100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CC2D6B6-84C3-4B55-8C45-62F49D6425C4}"/>
                  </a:ext>
                </a:extLst>
              </p:cNvPr>
              <p:cNvCxnSpPr/>
              <p:nvPr/>
            </p:nvCxnSpPr>
            <p:spPr>
              <a:xfrm>
                <a:off x="4201764" y="2878523"/>
                <a:ext cx="0" cy="894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FB2339B5-5C3A-4EBB-A2ED-ABEFCC6A8FC7}"/>
                  </a:ext>
                </a:extLst>
              </p:cNvPr>
              <p:cNvCxnSpPr/>
              <p:nvPr/>
            </p:nvCxnSpPr>
            <p:spPr>
              <a:xfrm flipH="1">
                <a:off x="4201764" y="3773173"/>
                <a:ext cx="5100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8107E3F9-3F90-4AFB-9B01-B3417E733BDC}"/>
                  </a:ext>
                </a:extLst>
              </p:cNvPr>
              <p:cNvCxnSpPr/>
              <p:nvPr/>
            </p:nvCxnSpPr>
            <p:spPr>
              <a:xfrm>
                <a:off x="4711796" y="3778514"/>
                <a:ext cx="0" cy="897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E6F3FD6B-3193-4DD7-89E5-0D9EE3FC82EB}"/>
                  </a:ext>
                </a:extLst>
              </p:cNvPr>
              <p:cNvCxnSpPr/>
              <p:nvPr/>
            </p:nvCxnSpPr>
            <p:spPr>
              <a:xfrm>
                <a:off x="3953422" y="2878523"/>
                <a:ext cx="0" cy="894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3C85387-746D-4285-9C68-AD7AAAB1EC91}"/>
                  </a:ext>
                </a:extLst>
              </p:cNvPr>
              <p:cNvCxnSpPr/>
              <p:nvPr/>
            </p:nvCxnSpPr>
            <p:spPr>
              <a:xfrm>
                <a:off x="3707752" y="2878523"/>
                <a:ext cx="0" cy="894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4E4948FF-5815-4B2F-8C9D-DFFB0727407F}"/>
                  </a:ext>
                </a:extLst>
              </p:cNvPr>
              <p:cNvCxnSpPr/>
              <p:nvPr/>
            </p:nvCxnSpPr>
            <p:spPr>
              <a:xfrm rot="16200000">
                <a:off x="3393989" y="3026772"/>
                <a:ext cx="0" cy="6275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Group 70">
              <a:extLst>
                <a:ext uri="{FF2B5EF4-FFF2-40B4-BE49-F238E27FC236}">
                  <a16:creationId xmlns:a16="http://schemas.microsoft.com/office/drawing/2014/main" id="{0EE86CC8-281A-4A49-9A77-91E5815430A1}"/>
                </a:ext>
              </a:extLst>
            </p:cNvPr>
            <p:cNvGrpSpPr>
              <a:grpSpLocks/>
            </p:cNvGrpSpPr>
            <p:nvPr/>
          </p:nvGrpSpPr>
          <p:grpSpPr bwMode="auto">
            <a:xfrm>
              <a:off x="2135599" y="2301726"/>
              <a:ext cx="970237" cy="1602133"/>
              <a:chOff x="3079798" y="1981201"/>
              <a:chExt cx="1631998" cy="2694885"/>
            </a:xfrm>
          </p:grpSpPr>
          <p:cxnSp>
            <p:nvCxnSpPr>
              <p:cNvPr id="115" name="Straight Connector 114">
                <a:extLst>
                  <a:ext uri="{FF2B5EF4-FFF2-40B4-BE49-F238E27FC236}">
                    <a16:creationId xmlns:a16="http://schemas.microsoft.com/office/drawing/2014/main" id="{7A43C8AE-2733-4AF7-821B-0823CFEECC80}"/>
                  </a:ext>
                </a:extLst>
              </p:cNvPr>
              <p:cNvCxnSpPr/>
              <p:nvPr/>
            </p:nvCxnSpPr>
            <p:spPr>
              <a:xfrm>
                <a:off x="4711365" y="1980829"/>
                <a:ext cx="0" cy="897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B5878BC-1048-42F6-847C-11B0CF1CA06A}"/>
                  </a:ext>
                </a:extLst>
              </p:cNvPr>
              <p:cNvCxnSpPr/>
              <p:nvPr/>
            </p:nvCxnSpPr>
            <p:spPr>
              <a:xfrm flipH="1">
                <a:off x="4201333" y="2878151"/>
                <a:ext cx="5100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034AF5A-5AE7-4C0E-9135-2EF8AED42905}"/>
                  </a:ext>
                </a:extLst>
              </p:cNvPr>
              <p:cNvCxnSpPr/>
              <p:nvPr/>
            </p:nvCxnSpPr>
            <p:spPr>
              <a:xfrm>
                <a:off x="4201333" y="2878151"/>
                <a:ext cx="0" cy="8946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568BBF9-2AD6-46BB-8CD5-C91F85C33A95}"/>
                  </a:ext>
                </a:extLst>
              </p:cNvPr>
              <p:cNvCxnSpPr/>
              <p:nvPr/>
            </p:nvCxnSpPr>
            <p:spPr>
              <a:xfrm flipH="1">
                <a:off x="4201333" y="3772803"/>
                <a:ext cx="5100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9DC2815-D293-4896-A7C4-537F0EB5BDB5}"/>
                  </a:ext>
                </a:extLst>
              </p:cNvPr>
              <p:cNvCxnSpPr/>
              <p:nvPr/>
            </p:nvCxnSpPr>
            <p:spPr>
              <a:xfrm>
                <a:off x="4711365" y="3778144"/>
                <a:ext cx="0" cy="897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4F30C2A-C833-471D-9F4F-6CD5F288EDE2}"/>
                  </a:ext>
                </a:extLst>
              </p:cNvPr>
              <p:cNvCxnSpPr/>
              <p:nvPr/>
            </p:nvCxnSpPr>
            <p:spPr>
              <a:xfrm>
                <a:off x="3952992" y="2878151"/>
                <a:ext cx="0" cy="8946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D305A81-E8F5-4FD4-812C-91C4940A7581}"/>
                  </a:ext>
                </a:extLst>
              </p:cNvPr>
              <p:cNvCxnSpPr/>
              <p:nvPr/>
            </p:nvCxnSpPr>
            <p:spPr>
              <a:xfrm>
                <a:off x="3707321" y="2878151"/>
                <a:ext cx="0" cy="8946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A2BD3649-E070-42E1-895E-333C3987C9FD}"/>
                  </a:ext>
                </a:extLst>
              </p:cNvPr>
              <p:cNvCxnSpPr/>
              <p:nvPr/>
            </p:nvCxnSpPr>
            <p:spPr>
              <a:xfrm rot="16200000">
                <a:off x="3393558" y="3026402"/>
                <a:ext cx="0" cy="6275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oup 80">
              <a:extLst>
                <a:ext uri="{FF2B5EF4-FFF2-40B4-BE49-F238E27FC236}">
                  <a16:creationId xmlns:a16="http://schemas.microsoft.com/office/drawing/2014/main" id="{FD99220C-BCD4-4ABA-A8E7-C04D0E668D3C}"/>
                </a:ext>
              </a:extLst>
            </p:cNvPr>
            <p:cNvGrpSpPr>
              <a:grpSpLocks/>
            </p:cNvGrpSpPr>
            <p:nvPr/>
          </p:nvGrpSpPr>
          <p:grpSpPr bwMode="auto">
            <a:xfrm>
              <a:off x="3429647" y="2291737"/>
              <a:ext cx="970237" cy="1602133"/>
              <a:chOff x="3079798" y="1981201"/>
              <a:chExt cx="1631998" cy="2694885"/>
            </a:xfrm>
          </p:grpSpPr>
          <p:cxnSp>
            <p:nvCxnSpPr>
              <p:cNvPr id="107" name="Straight Connector 106">
                <a:extLst>
                  <a:ext uri="{FF2B5EF4-FFF2-40B4-BE49-F238E27FC236}">
                    <a16:creationId xmlns:a16="http://schemas.microsoft.com/office/drawing/2014/main" id="{E310768C-C656-4B1E-89B7-A72C8463FDE2}"/>
                  </a:ext>
                </a:extLst>
              </p:cNvPr>
              <p:cNvCxnSpPr/>
              <p:nvPr/>
            </p:nvCxnSpPr>
            <p:spPr>
              <a:xfrm>
                <a:off x="4711016" y="1981608"/>
                <a:ext cx="0" cy="897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7F8D9C1-7C5D-4D76-9EE4-553406352EFA}"/>
                  </a:ext>
                </a:extLst>
              </p:cNvPr>
              <p:cNvCxnSpPr/>
              <p:nvPr/>
            </p:nvCxnSpPr>
            <p:spPr>
              <a:xfrm flipH="1">
                <a:off x="4200982" y="2878930"/>
                <a:ext cx="5100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F3A6C2B-326C-49A3-8F01-EDA651DA2851}"/>
                  </a:ext>
                </a:extLst>
              </p:cNvPr>
              <p:cNvCxnSpPr/>
              <p:nvPr/>
            </p:nvCxnSpPr>
            <p:spPr>
              <a:xfrm>
                <a:off x="4200982" y="2878930"/>
                <a:ext cx="0" cy="8946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F182D19-8B8E-4593-8562-AF64ECEF73D2}"/>
                  </a:ext>
                </a:extLst>
              </p:cNvPr>
              <p:cNvCxnSpPr/>
              <p:nvPr/>
            </p:nvCxnSpPr>
            <p:spPr>
              <a:xfrm flipH="1">
                <a:off x="4200982" y="3773581"/>
                <a:ext cx="5100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C70C2AD7-3253-45EB-A916-D2A2B0222ED3}"/>
                  </a:ext>
                </a:extLst>
              </p:cNvPr>
              <p:cNvCxnSpPr/>
              <p:nvPr/>
            </p:nvCxnSpPr>
            <p:spPr>
              <a:xfrm>
                <a:off x="4711016" y="3778923"/>
                <a:ext cx="0" cy="897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E8175C0-E56A-4AB0-B0D6-A5AE0A899424}"/>
                  </a:ext>
                </a:extLst>
              </p:cNvPr>
              <p:cNvCxnSpPr/>
              <p:nvPr/>
            </p:nvCxnSpPr>
            <p:spPr>
              <a:xfrm>
                <a:off x="3952642" y="2878930"/>
                <a:ext cx="0" cy="8946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5F6DE37E-9B31-4F76-8CFE-126FB6548CCB}"/>
                  </a:ext>
                </a:extLst>
              </p:cNvPr>
              <p:cNvCxnSpPr/>
              <p:nvPr/>
            </p:nvCxnSpPr>
            <p:spPr>
              <a:xfrm>
                <a:off x="3706971" y="2878930"/>
                <a:ext cx="0" cy="8946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9E3B110A-1351-43C4-A5E7-FBEE342AB394}"/>
                  </a:ext>
                </a:extLst>
              </p:cNvPr>
              <p:cNvCxnSpPr/>
              <p:nvPr/>
            </p:nvCxnSpPr>
            <p:spPr>
              <a:xfrm rot="16200000">
                <a:off x="3393208" y="3027179"/>
                <a:ext cx="0" cy="6275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Group 90">
              <a:extLst>
                <a:ext uri="{FF2B5EF4-FFF2-40B4-BE49-F238E27FC236}">
                  <a16:creationId xmlns:a16="http://schemas.microsoft.com/office/drawing/2014/main" id="{7B9A2365-E228-440F-8CDC-7C9BB77BA920}"/>
                </a:ext>
              </a:extLst>
            </p:cNvPr>
            <p:cNvGrpSpPr>
              <a:grpSpLocks/>
            </p:cNvGrpSpPr>
            <p:nvPr/>
          </p:nvGrpSpPr>
          <p:grpSpPr bwMode="auto">
            <a:xfrm>
              <a:off x="4724401" y="2301726"/>
              <a:ext cx="970237" cy="1602133"/>
              <a:chOff x="3079798" y="1981201"/>
              <a:chExt cx="1631998" cy="2694885"/>
            </a:xfrm>
          </p:grpSpPr>
          <p:cxnSp>
            <p:nvCxnSpPr>
              <p:cNvPr id="99" name="Straight Connector 98">
                <a:extLst>
                  <a:ext uri="{FF2B5EF4-FFF2-40B4-BE49-F238E27FC236}">
                    <a16:creationId xmlns:a16="http://schemas.microsoft.com/office/drawing/2014/main" id="{4B75C58A-160B-4834-A1B8-521FB754B33B}"/>
                  </a:ext>
                </a:extLst>
              </p:cNvPr>
              <p:cNvCxnSpPr/>
              <p:nvPr/>
            </p:nvCxnSpPr>
            <p:spPr>
              <a:xfrm>
                <a:off x="4712149" y="1980829"/>
                <a:ext cx="0" cy="897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31F2DBD-6070-4933-AF56-C195B1D1D5B8}"/>
                  </a:ext>
                </a:extLst>
              </p:cNvPr>
              <p:cNvCxnSpPr/>
              <p:nvPr/>
            </p:nvCxnSpPr>
            <p:spPr>
              <a:xfrm flipH="1">
                <a:off x="4202115" y="2878151"/>
                <a:ext cx="5100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62BA643-E727-4B2B-9FD2-B90018470005}"/>
                  </a:ext>
                </a:extLst>
              </p:cNvPr>
              <p:cNvCxnSpPr/>
              <p:nvPr/>
            </p:nvCxnSpPr>
            <p:spPr>
              <a:xfrm>
                <a:off x="4202115" y="2878151"/>
                <a:ext cx="0" cy="8946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0FD079F-70B2-4D1D-9D31-FBEFAF6CFF27}"/>
                  </a:ext>
                </a:extLst>
              </p:cNvPr>
              <p:cNvCxnSpPr/>
              <p:nvPr/>
            </p:nvCxnSpPr>
            <p:spPr>
              <a:xfrm flipH="1">
                <a:off x="4202115" y="3772803"/>
                <a:ext cx="5100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017D9CB-531C-4C94-9686-40CB9476E9B6}"/>
                  </a:ext>
                </a:extLst>
              </p:cNvPr>
              <p:cNvCxnSpPr/>
              <p:nvPr/>
            </p:nvCxnSpPr>
            <p:spPr>
              <a:xfrm>
                <a:off x="4712149" y="3778144"/>
                <a:ext cx="0" cy="897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FEB2CAA-2CAD-4F30-B170-5CAD2CE9424F}"/>
                  </a:ext>
                </a:extLst>
              </p:cNvPr>
              <p:cNvCxnSpPr/>
              <p:nvPr/>
            </p:nvCxnSpPr>
            <p:spPr>
              <a:xfrm>
                <a:off x="3953776" y="2878151"/>
                <a:ext cx="0" cy="8946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8BE9721-041A-498D-A3C7-951BFE7FFDE5}"/>
                  </a:ext>
                </a:extLst>
              </p:cNvPr>
              <p:cNvCxnSpPr/>
              <p:nvPr/>
            </p:nvCxnSpPr>
            <p:spPr>
              <a:xfrm>
                <a:off x="3708105" y="2878151"/>
                <a:ext cx="0" cy="8946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4EBD158-532C-429B-967F-094879CA155B}"/>
                  </a:ext>
                </a:extLst>
              </p:cNvPr>
              <p:cNvCxnSpPr/>
              <p:nvPr/>
            </p:nvCxnSpPr>
            <p:spPr>
              <a:xfrm rot="16200000">
                <a:off x="3394342" y="3026400"/>
                <a:ext cx="0" cy="6275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100">
              <a:extLst>
                <a:ext uri="{FF2B5EF4-FFF2-40B4-BE49-F238E27FC236}">
                  <a16:creationId xmlns:a16="http://schemas.microsoft.com/office/drawing/2014/main" id="{2661AED3-07E4-42C7-8F79-3C4E8427D562}"/>
                </a:ext>
              </a:extLst>
            </p:cNvPr>
            <p:cNvGrpSpPr>
              <a:grpSpLocks/>
            </p:cNvGrpSpPr>
            <p:nvPr/>
          </p:nvGrpSpPr>
          <p:grpSpPr bwMode="auto">
            <a:xfrm>
              <a:off x="6018450" y="2291737"/>
              <a:ext cx="970237" cy="1602133"/>
              <a:chOff x="3079798" y="1981201"/>
              <a:chExt cx="1631998" cy="2694885"/>
            </a:xfrm>
          </p:grpSpPr>
          <p:cxnSp>
            <p:nvCxnSpPr>
              <p:cNvPr id="91" name="Straight Connector 90">
                <a:extLst>
                  <a:ext uri="{FF2B5EF4-FFF2-40B4-BE49-F238E27FC236}">
                    <a16:creationId xmlns:a16="http://schemas.microsoft.com/office/drawing/2014/main" id="{F6DE4DCE-3F37-4C5F-AF69-307C7EB8298F}"/>
                  </a:ext>
                </a:extLst>
              </p:cNvPr>
              <p:cNvCxnSpPr/>
              <p:nvPr/>
            </p:nvCxnSpPr>
            <p:spPr>
              <a:xfrm>
                <a:off x="4711796" y="1981608"/>
                <a:ext cx="0" cy="897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69C13F4-130A-4190-B1E4-E4B8843D2E83}"/>
                  </a:ext>
                </a:extLst>
              </p:cNvPr>
              <p:cNvCxnSpPr/>
              <p:nvPr/>
            </p:nvCxnSpPr>
            <p:spPr>
              <a:xfrm flipH="1">
                <a:off x="4201764" y="2878930"/>
                <a:ext cx="5100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4B412A7-F534-4C0E-893F-3F28B454C65D}"/>
                  </a:ext>
                </a:extLst>
              </p:cNvPr>
              <p:cNvCxnSpPr/>
              <p:nvPr/>
            </p:nvCxnSpPr>
            <p:spPr>
              <a:xfrm>
                <a:off x="4201764" y="2878930"/>
                <a:ext cx="0" cy="8946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83384DE-F069-4145-B645-02A307F9593E}"/>
                  </a:ext>
                </a:extLst>
              </p:cNvPr>
              <p:cNvCxnSpPr/>
              <p:nvPr/>
            </p:nvCxnSpPr>
            <p:spPr>
              <a:xfrm flipH="1">
                <a:off x="4201764" y="3773581"/>
                <a:ext cx="5100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512867A-A7DE-461D-9F55-BCC7AC8B8ABD}"/>
                  </a:ext>
                </a:extLst>
              </p:cNvPr>
              <p:cNvCxnSpPr/>
              <p:nvPr/>
            </p:nvCxnSpPr>
            <p:spPr>
              <a:xfrm>
                <a:off x="4711796" y="3778923"/>
                <a:ext cx="0" cy="897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29EEB44-A432-4FF5-8350-779FE0ACB6D5}"/>
                  </a:ext>
                </a:extLst>
              </p:cNvPr>
              <p:cNvCxnSpPr/>
              <p:nvPr/>
            </p:nvCxnSpPr>
            <p:spPr>
              <a:xfrm>
                <a:off x="3953422" y="2878930"/>
                <a:ext cx="0" cy="8946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F0F610B-F5CC-4539-8FC9-1B789637511F}"/>
                  </a:ext>
                </a:extLst>
              </p:cNvPr>
              <p:cNvCxnSpPr/>
              <p:nvPr/>
            </p:nvCxnSpPr>
            <p:spPr>
              <a:xfrm>
                <a:off x="3707752" y="2878930"/>
                <a:ext cx="0" cy="8946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F1B8AD5-D951-4BFC-86DB-75391FDB3EEE}"/>
                  </a:ext>
                </a:extLst>
              </p:cNvPr>
              <p:cNvCxnSpPr/>
              <p:nvPr/>
            </p:nvCxnSpPr>
            <p:spPr>
              <a:xfrm rot="16200000">
                <a:off x="3393989" y="3027181"/>
                <a:ext cx="0" cy="6275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10">
              <a:extLst>
                <a:ext uri="{FF2B5EF4-FFF2-40B4-BE49-F238E27FC236}">
                  <a16:creationId xmlns:a16="http://schemas.microsoft.com/office/drawing/2014/main" id="{612B9C24-7457-4596-83F7-8902CF15ACDC}"/>
                </a:ext>
              </a:extLst>
            </p:cNvPr>
            <p:cNvGrpSpPr>
              <a:grpSpLocks/>
            </p:cNvGrpSpPr>
            <p:nvPr/>
          </p:nvGrpSpPr>
          <p:grpSpPr bwMode="auto">
            <a:xfrm>
              <a:off x="2135598" y="3413921"/>
              <a:ext cx="970237" cy="1602133"/>
              <a:chOff x="3079798" y="1981201"/>
              <a:chExt cx="1631998" cy="2694885"/>
            </a:xfrm>
          </p:grpSpPr>
          <p:cxnSp>
            <p:nvCxnSpPr>
              <p:cNvPr id="83" name="Straight Connector 82">
                <a:extLst>
                  <a:ext uri="{FF2B5EF4-FFF2-40B4-BE49-F238E27FC236}">
                    <a16:creationId xmlns:a16="http://schemas.microsoft.com/office/drawing/2014/main" id="{320452A2-93B7-4054-9CFD-BE10C13CD45D}"/>
                  </a:ext>
                </a:extLst>
              </p:cNvPr>
              <p:cNvCxnSpPr/>
              <p:nvPr/>
            </p:nvCxnSpPr>
            <p:spPr>
              <a:xfrm>
                <a:off x="4711367" y="1982141"/>
                <a:ext cx="0" cy="897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01E1652-8DB3-406B-90F8-3E1F0F11071E}"/>
                  </a:ext>
                </a:extLst>
              </p:cNvPr>
              <p:cNvCxnSpPr/>
              <p:nvPr/>
            </p:nvCxnSpPr>
            <p:spPr>
              <a:xfrm flipH="1">
                <a:off x="4201335" y="2879463"/>
                <a:ext cx="5100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23D26D-59DE-4B42-94FE-B5422ED9E400}"/>
                  </a:ext>
                </a:extLst>
              </p:cNvPr>
              <p:cNvCxnSpPr/>
              <p:nvPr/>
            </p:nvCxnSpPr>
            <p:spPr>
              <a:xfrm>
                <a:off x="4201335" y="2879463"/>
                <a:ext cx="0" cy="894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9764117-1711-41B4-986B-35FD50F752A8}"/>
                  </a:ext>
                </a:extLst>
              </p:cNvPr>
              <p:cNvCxnSpPr/>
              <p:nvPr/>
            </p:nvCxnSpPr>
            <p:spPr>
              <a:xfrm flipH="1">
                <a:off x="4201335" y="3774113"/>
                <a:ext cx="5100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46A0017-062B-4F1B-96C0-D0412221F35F}"/>
                  </a:ext>
                </a:extLst>
              </p:cNvPr>
              <p:cNvCxnSpPr/>
              <p:nvPr/>
            </p:nvCxnSpPr>
            <p:spPr>
              <a:xfrm>
                <a:off x="4711367" y="3779454"/>
                <a:ext cx="0" cy="897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871795-87C3-4A88-A838-C6E8F960F4EB}"/>
                  </a:ext>
                </a:extLst>
              </p:cNvPr>
              <p:cNvCxnSpPr/>
              <p:nvPr/>
            </p:nvCxnSpPr>
            <p:spPr>
              <a:xfrm>
                <a:off x="3952993" y="2879463"/>
                <a:ext cx="0" cy="894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3072D6D-5421-47D9-A444-76722F6B875E}"/>
                  </a:ext>
                </a:extLst>
              </p:cNvPr>
              <p:cNvCxnSpPr/>
              <p:nvPr/>
            </p:nvCxnSpPr>
            <p:spPr>
              <a:xfrm>
                <a:off x="3707323" y="2879463"/>
                <a:ext cx="0" cy="894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E4A4BDB-F450-4B61-BBEB-ADEB1231EC9C}"/>
                  </a:ext>
                </a:extLst>
              </p:cNvPr>
              <p:cNvCxnSpPr/>
              <p:nvPr/>
            </p:nvCxnSpPr>
            <p:spPr>
              <a:xfrm rot="16200000">
                <a:off x="3393560" y="3027712"/>
                <a:ext cx="0" cy="6275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120">
              <a:extLst>
                <a:ext uri="{FF2B5EF4-FFF2-40B4-BE49-F238E27FC236}">
                  <a16:creationId xmlns:a16="http://schemas.microsoft.com/office/drawing/2014/main" id="{36209AA5-17C1-4A86-B0C7-68E349A7E4E1}"/>
                </a:ext>
              </a:extLst>
            </p:cNvPr>
            <p:cNvGrpSpPr>
              <a:grpSpLocks/>
            </p:cNvGrpSpPr>
            <p:nvPr/>
          </p:nvGrpSpPr>
          <p:grpSpPr bwMode="auto">
            <a:xfrm>
              <a:off x="3429646" y="3403932"/>
              <a:ext cx="970237" cy="1602133"/>
              <a:chOff x="3079798" y="1981201"/>
              <a:chExt cx="1631998" cy="2694885"/>
            </a:xfrm>
          </p:grpSpPr>
          <p:cxnSp>
            <p:nvCxnSpPr>
              <p:cNvPr id="75" name="Straight Connector 74">
                <a:extLst>
                  <a:ext uri="{FF2B5EF4-FFF2-40B4-BE49-F238E27FC236}">
                    <a16:creationId xmlns:a16="http://schemas.microsoft.com/office/drawing/2014/main" id="{32FF21F8-4BC5-4FA7-8182-E81397C32085}"/>
                  </a:ext>
                </a:extLst>
              </p:cNvPr>
              <p:cNvCxnSpPr/>
              <p:nvPr/>
            </p:nvCxnSpPr>
            <p:spPr>
              <a:xfrm>
                <a:off x="4711017" y="1980249"/>
                <a:ext cx="0" cy="897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00B94AC-21BB-4C60-BA6B-45C1361977BB}"/>
                  </a:ext>
                </a:extLst>
              </p:cNvPr>
              <p:cNvCxnSpPr/>
              <p:nvPr/>
            </p:nvCxnSpPr>
            <p:spPr>
              <a:xfrm flipH="1">
                <a:off x="4200983" y="2877570"/>
                <a:ext cx="5100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79CF062-EF92-4387-8FAD-76EB6B0EEE40}"/>
                  </a:ext>
                </a:extLst>
              </p:cNvPr>
              <p:cNvCxnSpPr/>
              <p:nvPr/>
            </p:nvCxnSpPr>
            <p:spPr>
              <a:xfrm>
                <a:off x="4200983" y="2877570"/>
                <a:ext cx="0" cy="8946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BAD7F29-6751-4C9C-BB5C-12F4B68EEFE3}"/>
                  </a:ext>
                </a:extLst>
              </p:cNvPr>
              <p:cNvCxnSpPr/>
              <p:nvPr/>
            </p:nvCxnSpPr>
            <p:spPr>
              <a:xfrm flipH="1">
                <a:off x="4200983" y="3772222"/>
                <a:ext cx="5100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9DB33B0-76EE-472A-9739-F7FF034C7018}"/>
                  </a:ext>
                </a:extLst>
              </p:cNvPr>
              <p:cNvCxnSpPr/>
              <p:nvPr/>
            </p:nvCxnSpPr>
            <p:spPr>
              <a:xfrm>
                <a:off x="4711017" y="3777563"/>
                <a:ext cx="0" cy="897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D898628-F688-4786-8D0E-5F0175295247}"/>
                  </a:ext>
                </a:extLst>
              </p:cNvPr>
              <p:cNvCxnSpPr/>
              <p:nvPr/>
            </p:nvCxnSpPr>
            <p:spPr>
              <a:xfrm>
                <a:off x="3952643" y="2877570"/>
                <a:ext cx="0" cy="8946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C229888-EACE-4C26-8F0D-4CE4CECF3392}"/>
                  </a:ext>
                </a:extLst>
              </p:cNvPr>
              <p:cNvCxnSpPr/>
              <p:nvPr/>
            </p:nvCxnSpPr>
            <p:spPr>
              <a:xfrm>
                <a:off x="3706973" y="2877570"/>
                <a:ext cx="0" cy="8946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F521ACA-D808-4CED-9032-B56848CB06D4}"/>
                  </a:ext>
                </a:extLst>
              </p:cNvPr>
              <p:cNvCxnSpPr/>
              <p:nvPr/>
            </p:nvCxnSpPr>
            <p:spPr>
              <a:xfrm rot="16200000">
                <a:off x="3393210" y="3025820"/>
                <a:ext cx="0" cy="6275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130">
              <a:extLst>
                <a:ext uri="{FF2B5EF4-FFF2-40B4-BE49-F238E27FC236}">
                  <a16:creationId xmlns:a16="http://schemas.microsoft.com/office/drawing/2014/main" id="{4AD237CE-F667-4DDB-BBA5-AA975AB18EEF}"/>
                </a:ext>
              </a:extLst>
            </p:cNvPr>
            <p:cNvGrpSpPr>
              <a:grpSpLocks/>
            </p:cNvGrpSpPr>
            <p:nvPr/>
          </p:nvGrpSpPr>
          <p:grpSpPr bwMode="auto">
            <a:xfrm>
              <a:off x="4724401" y="3413921"/>
              <a:ext cx="970237" cy="1602133"/>
              <a:chOff x="3079798" y="1981201"/>
              <a:chExt cx="1631998" cy="2694885"/>
            </a:xfrm>
          </p:grpSpPr>
          <p:cxnSp>
            <p:nvCxnSpPr>
              <p:cNvPr id="67" name="Straight Connector 66">
                <a:extLst>
                  <a:ext uri="{FF2B5EF4-FFF2-40B4-BE49-F238E27FC236}">
                    <a16:creationId xmlns:a16="http://schemas.microsoft.com/office/drawing/2014/main" id="{F189C025-531F-424D-9903-D0CFDE510B5D}"/>
                  </a:ext>
                </a:extLst>
              </p:cNvPr>
              <p:cNvCxnSpPr/>
              <p:nvPr/>
            </p:nvCxnSpPr>
            <p:spPr>
              <a:xfrm>
                <a:off x="4712149" y="1982141"/>
                <a:ext cx="0" cy="897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170FD44-CFDB-4C51-A160-88898C312B09}"/>
                  </a:ext>
                </a:extLst>
              </p:cNvPr>
              <p:cNvCxnSpPr/>
              <p:nvPr/>
            </p:nvCxnSpPr>
            <p:spPr>
              <a:xfrm flipH="1">
                <a:off x="4202115" y="2879463"/>
                <a:ext cx="5100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817F536-33FE-4E43-A24C-67BFED2ECF21}"/>
                  </a:ext>
                </a:extLst>
              </p:cNvPr>
              <p:cNvCxnSpPr/>
              <p:nvPr/>
            </p:nvCxnSpPr>
            <p:spPr>
              <a:xfrm>
                <a:off x="4202115" y="2879463"/>
                <a:ext cx="0" cy="894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B1DDB8A-6B0B-4B8B-8B75-46FF1D5ECBA6}"/>
                  </a:ext>
                </a:extLst>
              </p:cNvPr>
              <p:cNvCxnSpPr/>
              <p:nvPr/>
            </p:nvCxnSpPr>
            <p:spPr>
              <a:xfrm flipH="1">
                <a:off x="4202115" y="3774113"/>
                <a:ext cx="5100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A095435-5655-4193-8A80-1CA8BEFFF290}"/>
                  </a:ext>
                </a:extLst>
              </p:cNvPr>
              <p:cNvCxnSpPr/>
              <p:nvPr/>
            </p:nvCxnSpPr>
            <p:spPr>
              <a:xfrm>
                <a:off x="4712149" y="3779454"/>
                <a:ext cx="0" cy="897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3A4F601-20BA-428F-A70D-1C28BF236909}"/>
                  </a:ext>
                </a:extLst>
              </p:cNvPr>
              <p:cNvCxnSpPr/>
              <p:nvPr/>
            </p:nvCxnSpPr>
            <p:spPr>
              <a:xfrm>
                <a:off x="3953776" y="2879463"/>
                <a:ext cx="0" cy="894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4113BAA-C734-4379-8165-51B4F7B6DFAB}"/>
                  </a:ext>
                </a:extLst>
              </p:cNvPr>
              <p:cNvCxnSpPr/>
              <p:nvPr/>
            </p:nvCxnSpPr>
            <p:spPr>
              <a:xfrm>
                <a:off x="3708105" y="2879463"/>
                <a:ext cx="0" cy="894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83FFE9E-B4F5-4825-BBF4-D1E52E6EF46E}"/>
                  </a:ext>
                </a:extLst>
              </p:cNvPr>
              <p:cNvCxnSpPr/>
              <p:nvPr/>
            </p:nvCxnSpPr>
            <p:spPr>
              <a:xfrm rot="16200000">
                <a:off x="3394342" y="3027711"/>
                <a:ext cx="0" cy="6275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 name="Group 140">
              <a:extLst>
                <a:ext uri="{FF2B5EF4-FFF2-40B4-BE49-F238E27FC236}">
                  <a16:creationId xmlns:a16="http://schemas.microsoft.com/office/drawing/2014/main" id="{B1B3697F-9942-42ED-A289-436EEA2482A7}"/>
                </a:ext>
              </a:extLst>
            </p:cNvPr>
            <p:cNvGrpSpPr>
              <a:grpSpLocks/>
            </p:cNvGrpSpPr>
            <p:nvPr/>
          </p:nvGrpSpPr>
          <p:grpSpPr bwMode="auto">
            <a:xfrm>
              <a:off x="6018449" y="3403932"/>
              <a:ext cx="970237" cy="1602133"/>
              <a:chOff x="3079798" y="1981201"/>
              <a:chExt cx="1631998" cy="2694885"/>
            </a:xfrm>
          </p:grpSpPr>
          <p:cxnSp>
            <p:nvCxnSpPr>
              <p:cNvPr id="59" name="Straight Connector 58">
                <a:extLst>
                  <a:ext uri="{FF2B5EF4-FFF2-40B4-BE49-F238E27FC236}">
                    <a16:creationId xmlns:a16="http://schemas.microsoft.com/office/drawing/2014/main" id="{18BD2C9B-B93C-40A9-BBAA-059FDC782C20}"/>
                  </a:ext>
                </a:extLst>
              </p:cNvPr>
              <p:cNvCxnSpPr/>
              <p:nvPr/>
            </p:nvCxnSpPr>
            <p:spPr>
              <a:xfrm>
                <a:off x="4711798" y="1980249"/>
                <a:ext cx="0" cy="897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DDBB304-E0DB-4C02-86B7-F732EE044B9F}"/>
                  </a:ext>
                </a:extLst>
              </p:cNvPr>
              <p:cNvCxnSpPr/>
              <p:nvPr/>
            </p:nvCxnSpPr>
            <p:spPr>
              <a:xfrm flipH="1">
                <a:off x="4201766" y="2877570"/>
                <a:ext cx="5100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80F5933-4032-4462-B6DA-41C98EF75306}"/>
                  </a:ext>
                </a:extLst>
              </p:cNvPr>
              <p:cNvCxnSpPr/>
              <p:nvPr/>
            </p:nvCxnSpPr>
            <p:spPr>
              <a:xfrm>
                <a:off x="4201766" y="2877570"/>
                <a:ext cx="0" cy="8946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D8A57F-30E8-4DD5-9779-1FED95CAB453}"/>
                  </a:ext>
                </a:extLst>
              </p:cNvPr>
              <p:cNvCxnSpPr/>
              <p:nvPr/>
            </p:nvCxnSpPr>
            <p:spPr>
              <a:xfrm flipH="1">
                <a:off x="4201766" y="3772222"/>
                <a:ext cx="5100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B80E2A2-5DC4-42CD-9072-0BAF8BAA2BD1}"/>
                  </a:ext>
                </a:extLst>
              </p:cNvPr>
              <p:cNvCxnSpPr/>
              <p:nvPr/>
            </p:nvCxnSpPr>
            <p:spPr>
              <a:xfrm>
                <a:off x="4711798" y="3777563"/>
                <a:ext cx="0" cy="897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A36DFD8-CE0B-48E6-8258-37CC028E1E24}"/>
                  </a:ext>
                </a:extLst>
              </p:cNvPr>
              <p:cNvCxnSpPr/>
              <p:nvPr/>
            </p:nvCxnSpPr>
            <p:spPr>
              <a:xfrm>
                <a:off x="3953424" y="2877570"/>
                <a:ext cx="0" cy="8946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9F81DD1-4F02-440F-B366-7AA19BC5ADD5}"/>
                  </a:ext>
                </a:extLst>
              </p:cNvPr>
              <p:cNvCxnSpPr/>
              <p:nvPr/>
            </p:nvCxnSpPr>
            <p:spPr>
              <a:xfrm>
                <a:off x="3707754" y="2877570"/>
                <a:ext cx="0" cy="8946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FACA912-22F5-4A68-8001-C60E3F5E7925}"/>
                  </a:ext>
                </a:extLst>
              </p:cNvPr>
              <p:cNvCxnSpPr/>
              <p:nvPr/>
            </p:nvCxnSpPr>
            <p:spPr>
              <a:xfrm rot="16200000">
                <a:off x="3393990" y="3025822"/>
                <a:ext cx="0" cy="6275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150">
              <a:extLst>
                <a:ext uri="{FF2B5EF4-FFF2-40B4-BE49-F238E27FC236}">
                  <a16:creationId xmlns:a16="http://schemas.microsoft.com/office/drawing/2014/main" id="{216BBD6A-7914-4E4F-8494-B73ACD6DE156}"/>
                </a:ext>
              </a:extLst>
            </p:cNvPr>
            <p:cNvGrpSpPr>
              <a:grpSpLocks/>
            </p:cNvGrpSpPr>
            <p:nvPr/>
          </p:nvGrpSpPr>
          <p:grpSpPr bwMode="auto">
            <a:xfrm>
              <a:off x="2135597" y="4535244"/>
              <a:ext cx="970237" cy="1602133"/>
              <a:chOff x="3079798" y="1981201"/>
              <a:chExt cx="1631998" cy="2694885"/>
            </a:xfrm>
          </p:grpSpPr>
          <p:cxnSp>
            <p:nvCxnSpPr>
              <p:cNvPr id="51" name="Straight Connector 50">
                <a:extLst>
                  <a:ext uri="{FF2B5EF4-FFF2-40B4-BE49-F238E27FC236}">
                    <a16:creationId xmlns:a16="http://schemas.microsoft.com/office/drawing/2014/main" id="{9E76C3E1-486B-4176-B658-C470A1B66466}"/>
                  </a:ext>
                </a:extLst>
              </p:cNvPr>
              <p:cNvCxnSpPr/>
              <p:nvPr/>
            </p:nvCxnSpPr>
            <p:spPr>
              <a:xfrm>
                <a:off x="4711369" y="1981452"/>
                <a:ext cx="0" cy="897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F473B12-16C8-42B3-AB8F-6A3A123DFC82}"/>
                  </a:ext>
                </a:extLst>
              </p:cNvPr>
              <p:cNvCxnSpPr/>
              <p:nvPr/>
            </p:nvCxnSpPr>
            <p:spPr>
              <a:xfrm flipH="1">
                <a:off x="4201337" y="2878773"/>
                <a:ext cx="5100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50BD404-F473-4E8D-B47C-DED5FADDBDFB}"/>
                  </a:ext>
                </a:extLst>
              </p:cNvPr>
              <p:cNvCxnSpPr/>
              <p:nvPr/>
            </p:nvCxnSpPr>
            <p:spPr>
              <a:xfrm>
                <a:off x="4201337" y="2878773"/>
                <a:ext cx="0" cy="894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9BB275B-A4FA-45BD-BB8E-F13188B54869}"/>
                  </a:ext>
                </a:extLst>
              </p:cNvPr>
              <p:cNvCxnSpPr/>
              <p:nvPr/>
            </p:nvCxnSpPr>
            <p:spPr>
              <a:xfrm flipH="1">
                <a:off x="4201337" y="3773423"/>
                <a:ext cx="5100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7F6AAA1-467F-437C-9CA4-9211B0C28E69}"/>
                  </a:ext>
                </a:extLst>
              </p:cNvPr>
              <p:cNvCxnSpPr/>
              <p:nvPr/>
            </p:nvCxnSpPr>
            <p:spPr>
              <a:xfrm>
                <a:off x="4711369" y="3778764"/>
                <a:ext cx="0" cy="897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D2CD37E-4660-45C6-9EAF-4C8ED3B19879}"/>
                  </a:ext>
                </a:extLst>
              </p:cNvPr>
              <p:cNvCxnSpPr/>
              <p:nvPr/>
            </p:nvCxnSpPr>
            <p:spPr>
              <a:xfrm>
                <a:off x="3952995" y="2878773"/>
                <a:ext cx="0" cy="894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E1F4A1C-8D2F-4868-9B74-39AEFFA9E7AE}"/>
                  </a:ext>
                </a:extLst>
              </p:cNvPr>
              <p:cNvCxnSpPr/>
              <p:nvPr/>
            </p:nvCxnSpPr>
            <p:spPr>
              <a:xfrm>
                <a:off x="3707325" y="2878773"/>
                <a:ext cx="0" cy="894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DBD94E8-2182-420B-858A-FFCC6EAD42D5}"/>
                  </a:ext>
                </a:extLst>
              </p:cNvPr>
              <p:cNvCxnSpPr/>
              <p:nvPr/>
            </p:nvCxnSpPr>
            <p:spPr>
              <a:xfrm rot="16200000">
                <a:off x="3393561" y="3027023"/>
                <a:ext cx="0" cy="6275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Group 161">
              <a:extLst>
                <a:ext uri="{FF2B5EF4-FFF2-40B4-BE49-F238E27FC236}">
                  <a16:creationId xmlns:a16="http://schemas.microsoft.com/office/drawing/2014/main" id="{BD092A6B-AAB5-4A10-9C28-141CD1A9990F}"/>
                </a:ext>
              </a:extLst>
            </p:cNvPr>
            <p:cNvGrpSpPr>
              <a:grpSpLocks/>
            </p:cNvGrpSpPr>
            <p:nvPr/>
          </p:nvGrpSpPr>
          <p:grpSpPr bwMode="auto">
            <a:xfrm>
              <a:off x="3429645" y="4525256"/>
              <a:ext cx="970237" cy="1602133"/>
              <a:chOff x="3079798" y="1981201"/>
              <a:chExt cx="1631998" cy="2694885"/>
            </a:xfrm>
          </p:grpSpPr>
          <p:cxnSp>
            <p:nvCxnSpPr>
              <p:cNvPr id="43" name="Straight Connector 42">
                <a:extLst>
                  <a:ext uri="{FF2B5EF4-FFF2-40B4-BE49-F238E27FC236}">
                    <a16:creationId xmlns:a16="http://schemas.microsoft.com/office/drawing/2014/main" id="{96B64C5B-EC94-4CA7-87AB-2354A9ECB567}"/>
                  </a:ext>
                </a:extLst>
              </p:cNvPr>
              <p:cNvCxnSpPr/>
              <p:nvPr/>
            </p:nvCxnSpPr>
            <p:spPr>
              <a:xfrm>
                <a:off x="4711019" y="1982229"/>
                <a:ext cx="0" cy="897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C365456-490D-46CC-BF0C-656FA8617DB8}"/>
                  </a:ext>
                </a:extLst>
              </p:cNvPr>
              <p:cNvCxnSpPr/>
              <p:nvPr/>
            </p:nvCxnSpPr>
            <p:spPr>
              <a:xfrm flipH="1">
                <a:off x="4200985" y="2879550"/>
                <a:ext cx="5100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40B6BD-DCC9-4FD5-BE88-45B8BECBCBC7}"/>
                  </a:ext>
                </a:extLst>
              </p:cNvPr>
              <p:cNvCxnSpPr/>
              <p:nvPr/>
            </p:nvCxnSpPr>
            <p:spPr>
              <a:xfrm>
                <a:off x="4200985" y="2879550"/>
                <a:ext cx="0" cy="894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4EE60E0-5541-4918-9B23-57A33AF975DE}"/>
                  </a:ext>
                </a:extLst>
              </p:cNvPr>
              <p:cNvCxnSpPr/>
              <p:nvPr/>
            </p:nvCxnSpPr>
            <p:spPr>
              <a:xfrm flipH="1">
                <a:off x="4200985" y="3774200"/>
                <a:ext cx="5100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7D9984D-1D20-4CAA-89B6-3C503523B3F6}"/>
                  </a:ext>
                </a:extLst>
              </p:cNvPr>
              <p:cNvCxnSpPr/>
              <p:nvPr/>
            </p:nvCxnSpPr>
            <p:spPr>
              <a:xfrm>
                <a:off x="4711019" y="3779542"/>
                <a:ext cx="0" cy="897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91EF41E-7B47-48E7-AD22-76BD71409CAF}"/>
                  </a:ext>
                </a:extLst>
              </p:cNvPr>
              <p:cNvCxnSpPr/>
              <p:nvPr/>
            </p:nvCxnSpPr>
            <p:spPr>
              <a:xfrm>
                <a:off x="3952645" y="2879550"/>
                <a:ext cx="0" cy="894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1D89C67-8DC6-46B8-B637-A1BC256FC648}"/>
                  </a:ext>
                </a:extLst>
              </p:cNvPr>
              <p:cNvCxnSpPr/>
              <p:nvPr/>
            </p:nvCxnSpPr>
            <p:spPr>
              <a:xfrm>
                <a:off x="3706975" y="2879550"/>
                <a:ext cx="0" cy="894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B8EE881-68E2-47BE-96C3-15C5A92044EC}"/>
                  </a:ext>
                </a:extLst>
              </p:cNvPr>
              <p:cNvCxnSpPr/>
              <p:nvPr/>
            </p:nvCxnSpPr>
            <p:spPr>
              <a:xfrm rot="16200000">
                <a:off x="3393211" y="3027798"/>
                <a:ext cx="0" cy="6275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oup 171">
              <a:extLst>
                <a:ext uri="{FF2B5EF4-FFF2-40B4-BE49-F238E27FC236}">
                  <a16:creationId xmlns:a16="http://schemas.microsoft.com/office/drawing/2014/main" id="{D519B76B-0B66-4509-ACA6-75B6642B9933}"/>
                </a:ext>
              </a:extLst>
            </p:cNvPr>
            <p:cNvGrpSpPr>
              <a:grpSpLocks/>
            </p:cNvGrpSpPr>
            <p:nvPr/>
          </p:nvGrpSpPr>
          <p:grpSpPr bwMode="auto">
            <a:xfrm>
              <a:off x="4724400" y="4535244"/>
              <a:ext cx="970237" cy="1602133"/>
              <a:chOff x="3079798" y="1981201"/>
              <a:chExt cx="1631998" cy="2694885"/>
            </a:xfrm>
          </p:grpSpPr>
          <p:cxnSp>
            <p:nvCxnSpPr>
              <p:cNvPr id="35" name="Straight Connector 34">
                <a:extLst>
                  <a:ext uri="{FF2B5EF4-FFF2-40B4-BE49-F238E27FC236}">
                    <a16:creationId xmlns:a16="http://schemas.microsoft.com/office/drawing/2014/main" id="{8F9CDC8C-1E00-446A-A31D-B832DFED0135}"/>
                  </a:ext>
                </a:extLst>
              </p:cNvPr>
              <p:cNvCxnSpPr/>
              <p:nvPr/>
            </p:nvCxnSpPr>
            <p:spPr>
              <a:xfrm>
                <a:off x="4712151" y="1981452"/>
                <a:ext cx="0" cy="897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66E49D6-6980-43BB-BE0C-AF0807F8CA96}"/>
                  </a:ext>
                </a:extLst>
              </p:cNvPr>
              <p:cNvCxnSpPr/>
              <p:nvPr/>
            </p:nvCxnSpPr>
            <p:spPr>
              <a:xfrm flipH="1">
                <a:off x="4202117" y="2878773"/>
                <a:ext cx="5100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C1D95EA-875C-4B6F-B196-320B4094B90C}"/>
                  </a:ext>
                </a:extLst>
              </p:cNvPr>
              <p:cNvCxnSpPr/>
              <p:nvPr/>
            </p:nvCxnSpPr>
            <p:spPr>
              <a:xfrm>
                <a:off x="4202117" y="2878773"/>
                <a:ext cx="0" cy="894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CC2BCE0-8852-4D47-8EE8-9A1F6ABCAA5A}"/>
                  </a:ext>
                </a:extLst>
              </p:cNvPr>
              <p:cNvCxnSpPr/>
              <p:nvPr/>
            </p:nvCxnSpPr>
            <p:spPr>
              <a:xfrm flipH="1">
                <a:off x="4202117" y="3773423"/>
                <a:ext cx="5100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3BBEF67-32D9-4E39-8A24-C5CF97713996}"/>
                  </a:ext>
                </a:extLst>
              </p:cNvPr>
              <p:cNvCxnSpPr/>
              <p:nvPr/>
            </p:nvCxnSpPr>
            <p:spPr>
              <a:xfrm>
                <a:off x="4712151" y="3778764"/>
                <a:ext cx="0" cy="897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2E6AD1-51AD-4FC0-B2BE-92F118258FF1}"/>
                  </a:ext>
                </a:extLst>
              </p:cNvPr>
              <p:cNvCxnSpPr/>
              <p:nvPr/>
            </p:nvCxnSpPr>
            <p:spPr>
              <a:xfrm>
                <a:off x="3953777" y="2878773"/>
                <a:ext cx="0" cy="894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A3678E0-1CEA-4251-A645-B287DF1A2B5C}"/>
                  </a:ext>
                </a:extLst>
              </p:cNvPr>
              <p:cNvCxnSpPr/>
              <p:nvPr/>
            </p:nvCxnSpPr>
            <p:spPr>
              <a:xfrm>
                <a:off x="3708107" y="2878773"/>
                <a:ext cx="0" cy="894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38AA65F-2D1A-474F-8A8D-8A4C0E7DD377}"/>
                  </a:ext>
                </a:extLst>
              </p:cNvPr>
              <p:cNvCxnSpPr/>
              <p:nvPr/>
            </p:nvCxnSpPr>
            <p:spPr>
              <a:xfrm rot="16200000">
                <a:off x="3394344" y="3027021"/>
                <a:ext cx="0" cy="6275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183">
              <a:extLst>
                <a:ext uri="{FF2B5EF4-FFF2-40B4-BE49-F238E27FC236}">
                  <a16:creationId xmlns:a16="http://schemas.microsoft.com/office/drawing/2014/main" id="{824E179A-426D-4AC7-99C9-86741F28A5E2}"/>
                </a:ext>
              </a:extLst>
            </p:cNvPr>
            <p:cNvGrpSpPr>
              <a:grpSpLocks/>
            </p:cNvGrpSpPr>
            <p:nvPr/>
          </p:nvGrpSpPr>
          <p:grpSpPr bwMode="auto">
            <a:xfrm>
              <a:off x="6018448" y="4525256"/>
              <a:ext cx="970237" cy="1602133"/>
              <a:chOff x="3079798" y="1981201"/>
              <a:chExt cx="1631998" cy="2694885"/>
            </a:xfrm>
          </p:grpSpPr>
          <p:cxnSp>
            <p:nvCxnSpPr>
              <p:cNvPr id="27" name="Straight Connector 26">
                <a:extLst>
                  <a:ext uri="{FF2B5EF4-FFF2-40B4-BE49-F238E27FC236}">
                    <a16:creationId xmlns:a16="http://schemas.microsoft.com/office/drawing/2014/main" id="{DC393551-73A1-484E-9327-1ED6F5EFD1F8}"/>
                  </a:ext>
                </a:extLst>
              </p:cNvPr>
              <p:cNvCxnSpPr/>
              <p:nvPr/>
            </p:nvCxnSpPr>
            <p:spPr>
              <a:xfrm>
                <a:off x="4711799" y="1982229"/>
                <a:ext cx="0" cy="897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E8E163-5FA7-411B-A8B5-58C0684C4A55}"/>
                  </a:ext>
                </a:extLst>
              </p:cNvPr>
              <p:cNvCxnSpPr/>
              <p:nvPr/>
            </p:nvCxnSpPr>
            <p:spPr>
              <a:xfrm flipH="1">
                <a:off x="4201767" y="2879550"/>
                <a:ext cx="5100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E2ED031-0ACA-437E-87D6-E0D3F4235B1C}"/>
                  </a:ext>
                </a:extLst>
              </p:cNvPr>
              <p:cNvCxnSpPr/>
              <p:nvPr/>
            </p:nvCxnSpPr>
            <p:spPr>
              <a:xfrm>
                <a:off x="4201767" y="2879550"/>
                <a:ext cx="0" cy="894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26A50C-62D5-4935-A6A1-FAEFD8E1D326}"/>
                  </a:ext>
                </a:extLst>
              </p:cNvPr>
              <p:cNvCxnSpPr/>
              <p:nvPr/>
            </p:nvCxnSpPr>
            <p:spPr>
              <a:xfrm flipH="1">
                <a:off x="4201767" y="3774200"/>
                <a:ext cx="5100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C4C103-501D-4CB8-8AA4-A4F601B4EC76}"/>
                  </a:ext>
                </a:extLst>
              </p:cNvPr>
              <p:cNvCxnSpPr/>
              <p:nvPr/>
            </p:nvCxnSpPr>
            <p:spPr>
              <a:xfrm>
                <a:off x="4711799" y="3779542"/>
                <a:ext cx="0" cy="897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F0D953F-B6E8-4CCE-8F16-9ECF4B67C31A}"/>
                  </a:ext>
                </a:extLst>
              </p:cNvPr>
              <p:cNvCxnSpPr/>
              <p:nvPr/>
            </p:nvCxnSpPr>
            <p:spPr>
              <a:xfrm>
                <a:off x="3953426" y="2879550"/>
                <a:ext cx="0" cy="894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59BE8C7-F282-49A0-AB8A-B32F008743BE}"/>
                  </a:ext>
                </a:extLst>
              </p:cNvPr>
              <p:cNvCxnSpPr/>
              <p:nvPr/>
            </p:nvCxnSpPr>
            <p:spPr>
              <a:xfrm>
                <a:off x="3707755" y="2879550"/>
                <a:ext cx="0" cy="894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B351CD6-390D-4CD7-974C-0532883410FA}"/>
                  </a:ext>
                </a:extLst>
              </p:cNvPr>
              <p:cNvCxnSpPr/>
              <p:nvPr/>
            </p:nvCxnSpPr>
            <p:spPr>
              <a:xfrm rot="16200000">
                <a:off x="3393992" y="3027800"/>
                <a:ext cx="0" cy="6275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5" name="Straight Connector 154">
            <a:extLst>
              <a:ext uri="{FF2B5EF4-FFF2-40B4-BE49-F238E27FC236}">
                <a16:creationId xmlns:a16="http://schemas.microsoft.com/office/drawing/2014/main" id="{D6D3E728-C279-4345-B5A2-A0FDBB500C37}"/>
              </a:ext>
            </a:extLst>
          </p:cNvPr>
          <p:cNvCxnSpPr/>
          <p:nvPr/>
        </p:nvCxnSpPr>
        <p:spPr>
          <a:xfrm>
            <a:off x="3200400" y="1981200"/>
            <a:ext cx="6096000"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9CA26B7C-EED6-484C-BCDE-04C6961504F9}"/>
              </a:ext>
            </a:extLst>
          </p:cNvPr>
          <p:cNvCxnSpPr/>
          <p:nvPr/>
        </p:nvCxnSpPr>
        <p:spPr>
          <a:xfrm>
            <a:off x="3200400" y="3103563"/>
            <a:ext cx="6096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C43811F0-6151-4D05-B195-E6DD7D7A2CC5}"/>
              </a:ext>
            </a:extLst>
          </p:cNvPr>
          <p:cNvCxnSpPr/>
          <p:nvPr/>
        </p:nvCxnSpPr>
        <p:spPr>
          <a:xfrm>
            <a:off x="3200400" y="4217988"/>
            <a:ext cx="6096000"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A4371E1E-C7D2-42B2-A491-F45D1775CE27}"/>
              </a:ext>
            </a:extLst>
          </p:cNvPr>
          <p:cNvCxnSpPr/>
          <p:nvPr/>
        </p:nvCxnSpPr>
        <p:spPr>
          <a:xfrm>
            <a:off x="3200400" y="5340350"/>
            <a:ext cx="6096000"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9" name="Group 224">
            <a:extLst>
              <a:ext uri="{FF2B5EF4-FFF2-40B4-BE49-F238E27FC236}">
                <a16:creationId xmlns:a16="http://schemas.microsoft.com/office/drawing/2014/main" id="{1EA06C12-C8A4-4BDE-B19B-AD26CDB15DDC}"/>
              </a:ext>
            </a:extLst>
          </p:cNvPr>
          <p:cNvGrpSpPr>
            <a:grpSpLocks/>
          </p:cNvGrpSpPr>
          <p:nvPr/>
        </p:nvGrpSpPr>
        <p:grpSpPr bwMode="auto">
          <a:xfrm>
            <a:off x="4305300" y="1643064"/>
            <a:ext cx="4535488" cy="4016375"/>
            <a:chOff x="3851647" y="1427070"/>
            <a:chExt cx="4535195" cy="4014933"/>
          </a:xfrm>
        </p:grpSpPr>
        <p:sp>
          <p:nvSpPr>
            <p:cNvPr id="160" name="Oval 159">
              <a:extLst>
                <a:ext uri="{FF2B5EF4-FFF2-40B4-BE49-F238E27FC236}">
                  <a16:creationId xmlns:a16="http://schemas.microsoft.com/office/drawing/2014/main" id="{9687CF8C-7F89-4290-B570-9493E5B53A40}"/>
                </a:ext>
              </a:extLst>
            </p:cNvPr>
            <p:cNvSpPr/>
            <p:nvPr/>
          </p:nvSpPr>
          <p:spPr>
            <a:xfrm>
              <a:off x="3851647" y="1436592"/>
              <a:ext cx="652421" cy="652228"/>
            </a:xfrm>
            <a:prstGeom prst="ellipse">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defTabSz="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2000">
                <a:solidFill>
                  <a:srgbClr val="FFFFFF"/>
                </a:solidFill>
                <a:latin typeface="Calibri" panose="020F0502020204030204" pitchFamily="34" charset="0"/>
              </a:endParaRPr>
            </a:p>
          </p:txBody>
        </p:sp>
        <p:sp>
          <p:nvSpPr>
            <p:cNvPr id="161" name="Oval 160">
              <a:extLst>
                <a:ext uri="{FF2B5EF4-FFF2-40B4-BE49-F238E27FC236}">
                  <a16:creationId xmlns:a16="http://schemas.microsoft.com/office/drawing/2014/main" id="{624C06EF-8410-40B8-818B-B4574FFEE6DE}"/>
                </a:ext>
              </a:extLst>
            </p:cNvPr>
            <p:cNvSpPr/>
            <p:nvPr/>
          </p:nvSpPr>
          <p:spPr>
            <a:xfrm>
              <a:off x="5145376" y="1427070"/>
              <a:ext cx="652420" cy="652228"/>
            </a:xfrm>
            <a:prstGeom prst="ellipse">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2000">
                <a:solidFill>
                  <a:srgbClr val="FFFFFF"/>
                </a:solidFill>
                <a:latin typeface="Calibri" panose="020F0502020204030204" pitchFamily="34" charset="0"/>
              </a:endParaRPr>
            </a:p>
          </p:txBody>
        </p:sp>
        <p:sp>
          <p:nvSpPr>
            <p:cNvPr id="162" name="Oval 161">
              <a:extLst>
                <a:ext uri="{FF2B5EF4-FFF2-40B4-BE49-F238E27FC236}">
                  <a16:creationId xmlns:a16="http://schemas.microsoft.com/office/drawing/2014/main" id="{B93ADC60-9A0E-4327-87C7-86CBF77332E8}"/>
                </a:ext>
              </a:extLst>
            </p:cNvPr>
            <p:cNvSpPr/>
            <p:nvPr/>
          </p:nvSpPr>
          <p:spPr>
            <a:xfrm>
              <a:off x="6440693" y="1436592"/>
              <a:ext cx="652420" cy="652228"/>
            </a:xfrm>
            <a:prstGeom prst="ellipse">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2000">
                <a:solidFill>
                  <a:srgbClr val="FFFFFF"/>
                </a:solidFill>
                <a:latin typeface="Calibri" panose="020F0502020204030204" pitchFamily="34" charset="0"/>
              </a:endParaRPr>
            </a:p>
          </p:txBody>
        </p:sp>
        <p:sp>
          <p:nvSpPr>
            <p:cNvPr id="163" name="Oval 162">
              <a:extLst>
                <a:ext uri="{FF2B5EF4-FFF2-40B4-BE49-F238E27FC236}">
                  <a16:creationId xmlns:a16="http://schemas.microsoft.com/office/drawing/2014/main" id="{EE876B44-A6E1-4446-9DBB-600822816BFE}"/>
                </a:ext>
              </a:extLst>
            </p:cNvPr>
            <p:cNvSpPr/>
            <p:nvPr/>
          </p:nvSpPr>
          <p:spPr>
            <a:xfrm>
              <a:off x="7734421" y="1427070"/>
              <a:ext cx="652421" cy="652228"/>
            </a:xfrm>
            <a:prstGeom prst="ellipse">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2000">
                <a:solidFill>
                  <a:srgbClr val="FFFFFF"/>
                </a:solidFill>
                <a:latin typeface="Calibri" panose="020F0502020204030204" pitchFamily="34" charset="0"/>
              </a:endParaRPr>
            </a:p>
          </p:txBody>
        </p:sp>
        <p:sp>
          <p:nvSpPr>
            <p:cNvPr id="164" name="Oval 163">
              <a:extLst>
                <a:ext uri="{FF2B5EF4-FFF2-40B4-BE49-F238E27FC236}">
                  <a16:creationId xmlns:a16="http://schemas.microsoft.com/office/drawing/2014/main" id="{5E7E2DC0-0DC7-4CC2-8748-6D903BB579EB}"/>
                </a:ext>
              </a:extLst>
            </p:cNvPr>
            <p:cNvSpPr/>
            <p:nvPr/>
          </p:nvSpPr>
          <p:spPr>
            <a:xfrm>
              <a:off x="3851647" y="2555377"/>
              <a:ext cx="652421" cy="653815"/>
            </a:xfrm>
            <a:prstGeom prst="ellipse">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2000">
                <a:solidFill>
                  <a:srgbClr val="FFFFFF"/>
                </a:solidFill>
                <a:latin typeface="Calibri" panose="020F0502020204030204" pitchFamily="34" charset="0"/>
              </a:endParaRPr>
            </a:p>
          </p:txBody>
        </p:sp>
        <p:sp>
          <p:nvSpPr>
            <p:cNvPr id="165" name="Oval 164">
              <a:extLst>
                <a:ext uri="{FF2B5EF4-FFF2-40B4-BE49-F238E27FC236}">
                  <a16:creationId xmlns:a16="http://schemas.microsoft.com/office/drawing/2014/main" id="{A8A94C2E-2EF7-4D53-BA45-2E009839C248}"/>
                </a:ext>
              </a:extLst>
            </p:cNvPr>
            <p:cNvSpPr/>
            <p:nvPr/>
          </p:nvSpPr>
          <p:spPr>
            <a:xfrm>
              <a:off x="5145376" y="2545855"/>
              <a:ext cx="652420" cy="652229"/>
            </a:xfrm>
            <a:prstGeom prst="ellipse">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2000">
                <a:solidFill>
                  <a:srgbClr val="FFFFFF"/>
                </a:solidFill>
                <a:latin typeface="Calibri" panose="020F0502020204030204" pitchFamily="34" charset="0"/>
              </a:endParaRPr>
            </a:p>
          </p:txBody>
        </p:sp>
        <p:sp>
          <p:nvSpPr>
            <p:cNvPr id="166" name="Oval 165">
              <a:extLst>
                <a:ext uri="{FF2B5EF4-FFF2-40B4-BE49-F238E27FC236}">
                  <a16:creationId xmlns:a16="http://schemas.microsoft.com/office/drawing/2014/main" id="{0CE46224-A395-4164-B910-F146EC54E4CA}"/>
                </a:ext>
              </a:extLst>
            </p:cNvPr>
            <p:cNvSpPr/>
            <p:nvPr/>
          </p:nvSpPr>
          <p:spPr>
            <a:xfrm>
              <a:off x="6440693" y="2555377"/>
              <a:ext cx="652420" cy="653815"/>
            </a:xfrm>
            <a:prstGeom prst="ellipse">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2000">
                <a:solidFill>
                  <a:srgbClr val="FFFFFF"/>
                </a:solidFill>
                <a:latin typeface="Calibri" panose="020F0502020204030204" pitchFamily="34" charset="0"/>
              </a:endParaRPr>
            </a:p>
          </p:txBody>
        </p:sp>
        <p:sp>
          <p:nvSpPr>
            <p:cNvPr id="167" name="Oval 166">
              <a:extLst>
                <a:ext uri="{FF2B5EF4-FFF2-40B4-BE49-F238E27FC236}">
                  <a16:creationId xmlns:a16="http://schemas.microsoft.com/office/drawing/2014/main" id="{C18AD7F8-F36A-46CA-A91C-AA22B4E20214}"/>
                </a:ext>
              </a:extLst>
            </p:cNvPr>
            <p:cNvSpPr/>
            <p:nvPr/>
          </p:nvSpPr>
          <p:spPr>
            <a:xfrm>
              <a:off x="7734421" y="2545855"/>
              <a:ext cx="652421" cy="652229"/>
            </a:xfrm>
            <a:prstGeom prst="ellipse">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2000">
                <a:solidFill>
                  <a:srgbClr val="FFFFFF"/>
                </a:solidFill>
                <a:latin typeface="Calibri" panose="020F0502020204030204" pitchFamily="34" charset="0"/>
              </a:endParaRPr>
            </a:p>
          </p:txBody>
        </p:sp>
        <p:sp>
          <p:nvSpPr>
            <p:cNvPr id="168" name="Oval 167">
              <a:extLst>
                <a:ext uri="{FF2B5EF4-FFF2-40B4-BE49-F238E27FC236}">
                  <a16:creationId xmlns:a16="http://schemas.microsoft.com/office/drawing/2014/main" id="{DB4CE63F-3CBE-45C6-897F-C1BF7587D1DA}"/>
                </a:ext>
              </a:extLst>
            </p:cNvPr>
            <p:cNvSpPr/>
            <p:nvPr/>
          </p:nvSpPr>
          <p:spPr>
            <a:xfrm>
              <a:off x="3851647" y="3667815"/>
              <a:ext cx="652421" cy="652228"/>
            </a:xfrm>
            <a:prstGeom prst="ellipse">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2000">
                <a:solidFill>
                  <a:srgbClr val="FFFFFF"/>
                </a:solidFill>
                <a:latin typeface="Calibri" panose="020F0502020204030204" pitchFamily="34" charset="0"/>
              </a:endParaRPr>
            </a:p>
          </p:txBody>
        </p:sp>
        <p:sp>
          <p:nvSpPr>
            <p:cNvPr id="169" name="Oval 168">
              <a:extLst>
                <a:ext uri="{FF2B5EF4-FFF2-40B4-BE49-F238E27FC236}">
                  <a16:creationId xmlns:a16="http://schemas.microsoft.com/office/drawing/2014/main" id="{801D9AA5-0A38-4115-9A67-9DAE2790A104}"/>
                </a:ext>
              </a:extLst>
            </p:cNvPr>
            <p:cNvSpPr/>
            <p:nvPr/>
          </p:nvSpPr>
          <p:spPr>
            <a:xfrm>
              <a:off x="5145376" y="3658294"/>
              <a:ext cx="652420" cy="652228"/>
            </a:xfrm>
            <a:prstGeom prst="ellipse">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2000">
                <a:solidFill>
                  <a:srgbClr val="FFFFFF"/>
                </a:solidFill>
                <a:latin typeface="Calibri" panose="020F0502020204030204" pitchFamily="34" charset="0"/>
              </a:endParaRPr>
            </a:p>
          </p:txBody>
        </p:sp>
        <p:sp>
          <p:nvSpPr>
            <p:cNvPr id="170" name="Oval 169">
              <a:extLst>
                <a:ext uri="{FF2B5EF4-FFF2-40B4-BE49-F238E27FC236}">
                  <a16:creationId xmlns:a16="http://schemas.microsoft.com/office/drawing/2014/main" id="{BCC4480C-054D-4E21-A9A0-C8DC18843446}"/>
                </a:ext>
              </a:extLst>
            </p:cNvPr>
            <p:cNvSpPr/>
            <p:nvPr/>
          </p:nvSpPr>
          <p:spPr>
            <a:xfrm>
              <a:off x="6440693" y="3667815"/>
              <a:ext cx="652420" cy="652228"/>
            </a:xfrm>
            <a:prstGeom prst="ellipse">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2000">
                <a:solidFill>
                  <a:srgbClr val="FFFFFF"/>
                </a:solidFill>
                <a:latin typeface="Calibri" panose="020F0502020204030204" pitchFamily="34" charset="0"/>
              </a:endParaRPr>
            </a:p>
          </p:txBody>
        </p:sp>
        <p:sp>
          <p:nvSpPr>
            <p:cNvPr id="171" name="Oval 170">
              <a:extLst>
                <a:ext uri="{FF2B5EF4-FFF2-40B4-BE49-F238E27FC236}">
                  <a16:creationId xmlns:a16="http://schemas.microsoft.com/office/drawing/2014/main" id="{31E5EA09-8F3F-46B6-A070-54273FA55CA4}"/>
                </a:ext>
              </a:extLst>
            </p:cNvPr>
            <p:cNvSpPr/>
            <p:nvPr/>
          </p:nvSpPr>
          <p:spPr>
            <a:xfrm>
              <a:off x="7734421" y="3658294"/>
              <a:ext cx="652421" cy="652228"/>
            </a:xfrm>
            <a:prstGeom prst="ellipse">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2000">
                <a:solidFill>
                  <a:srgbClr val="FFFFFF"/>
                </a:solidFill>
                <a:latin typeface="Calibri" panose="020F0502020204030204" pitchFamily="34" charset="0"/>
              </a:endParaRPr>
            </a:p>
          </p:txBody>
        </p:sp>
        <p:sp>
          <p:nvSpPr>
            <p:cNvPr id="172" name="Oval 171">
              <a:extLst>
                <a:ext uri="{FF2B5EF4-FFF2-40B4-BE49-F238E27FC236}">
                  <a16:creationId xmlns:a16="http://schemas.microsoft.com/office/drawing/2014/main" id="{FD420588-A48E-4A56-810E-6EC6428D3E23}"/>
                </a:ext>
              </a:extLst>
            </p:cNvPr>
            <p:cNvSpPr/>
            <p:nvPr/>
          </p:nvSpPr>
          <p:spPr>
            <a:xfrm>
              <a:off x="3851647" y="4789774"/>
              <a:ext cx="652421" cy="652229"/>
            </a:xfrm>
            <a:prstGeom prst="ellipse">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2000">
                <a:solidFill>
                  <a:srgbClr val="FFFFFF"/>
                </a:solidFill>
                <a:latin typeface="Calibri" panose="020F0502020204030204" pitchFamily="34" charset="0"/>
              </a:endParaRPr>
            </a:p>
          </p:txBody>
        </p:sp>
        <p:sp>
          <p:nvSpPr>
            <p:cNvPr id="173" name="Oval 172">
              <a:extLst>
                <a:ext uri="{FF2B5EF4-FFF2-40B4-BE49-F238E27FC236}">
                  <a16:creationId xmlns:a16="http://schemas.microsoft.com/office/drawing/2014/main" id="{075154B5-A2DA-498C-8808-961B15113871}"/>
                </a:ext>
              </a:extLst>
            </p:cNvPr>
            <p:cNvSpPr/>
            <p:nvPr/>
          </p:nvSpPr>
          <p:spPr>
            <a:xfrm>
              <a:off x="5145376" y="4780253"/>
              <a:ext cx="652420" cy="652229"/>
            </a:xfrm>
            <a:prstGeom prst="ellipse">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2000">
                <a:solidFill>
                  <a:srgbClr val="FFFFFF"/>
                </a:solidFill>
                <a:latin typeface="Calibri" panose="020F0502020204030204" pitchFamily="34" charset="0"/>
              </a:endParaRPr>
            </a:p>
          </p:txBody>
        </p:sp>
        <p:sp>
          <p:nvSpPr>
            <p:cNvPr id="174" name="Oval 173">
              <a:extLst>
                <a:ext uri="{FF2B5EF4-FFF2-40B4-BE49-F238E27FC236}">
                  <a16:creationId xmlns:a16="http://schemas.microsoft.com/office/drawing/2014/main" id="{7620297E-3F4E-4289-A62A-464E690AD086}"/>
                </a:ext>
              </a:extLst>
            </p:cNvPr>
            <p:cNvSpPr/>
            <p:nvPr/>
          </p:nvSpPr>
          <p:spPr>
            <a:xfrm>
              <a:off x="6440693" y="4789774"/>
              <a:ext cx="652420" cy="652229"/>
            </a:xfrm>
            <a:prstGeom prst="ellipse">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2000">
                <a:solidFill>
                  <a:srgbClr val="FFFFFF"/>
                </a:solidFill>
                <a:latin typeface="Calibri" panose="020F0502020204030204" pitchFamily="34" charset="0"/>
              </a:endParaRPr>
            </a:p>
          </p:txBody>
        </p:sp>
        <p:sp>
          <p:nvSpPr>
            <p:cNvPr id="175" name="Oval 174">
              <a:extLst>
                <a:ext uri="{FF2B5EF4-FFF2-40B4-BE49-F238E27FC236}">
                  <a16:creationId xmlns:a16="http://schemas.microsoft.com/office/drawing/2014/main" id="{959ED31E-80B4-4FE0-8473-D96277E3F349}"/>
                </a:ext>
              </a:extLst>
            </p:cNvPr>
            <p:cNvSpPr/>
            <p:nvPr/>
          </p:nvSpPr>
          <p:spPr>
            <a:xfrm>
              <a:off x="7734421" y="4780253"/>
              <a:ext cx="652421" cy="652229"/>
            </a:xfrm>
            <a:prstGeom prst="ellipse">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2000">
                <a:solidFill>
                  <a:srgbClr val="FFFFFF"/>
                </a:solidFill>
                <a:latin typeface="Calibri" panose="020F0502020204030204" pitchFamily="34" charset="0"/>
              </a:endParaRPr>
            </a:p>
          </p:txBody>
        </p:sp>
      </p:grpSp>
      <p:cxnSp>
        <p:nvCxnSpPr>
          <p:cNvPr id="176" name="Straight Arrow Connector 175">
            <a:extLst>
              <a:ext uri="{FF2B5EF4-FFF2-40B4-BE49-F238E27FC236}">
                <a16:creationId xmlns:a16="http://schemas.microsoft.com/office/drawing/2014/main" id="{76A99C9A-33B8-46CA-8E8B-C775E6FEF865}"/>
              </a:ext>
            </a:extLst>
          </p:cNvPr>
          <p:cNvCxnSpPr/>
          <p:nvPr/>
        </p:nvCxnSpPr>
        <p:spPr>
          <a:xfrm>
            <a:off x="8497888" y="1165225"/>
            <a:ext cx="4762" cy="5029200"/>
          </a:xfrm>
          <a:prstGeom prst="straightConnector1">
            <a:avLst/>
          </a:prstGeom>
          <a:ln w="762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F8C622B0-F5F7-4ED7-B826-4715666CD0E5}"/>
              </a:ext>
            </a:extLst>
          </p:cNvPr>
          <p:cNvCxnSpPr/>
          <p:nvPr/>
        </p:nvCxnSpPr>
        <p:spPr>
          <a:xfrm>
            <a:off x="5908676" y="1165225"/>
            <a:ext cx="4763" cy="1644650"/>
          </a:xfrm>
          <a:prstGeom prst="straightConnector1">
            <a:avLst/>
          </a:prstGeom>
          <a:ln w="762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6ADB1AC4-C97E-4EAB-B212-D30CF9131311}"/>
              </a:ext>
            </a:extLst>
          </p:cNvPr>
          <p:cNvCxnSpPr/>
          <p:nvPr/>
        </p:nvCxnSpPr>
        <p:spPr>
          <a:xfrm>
            <a:off x="4618038" y="1152525"/>
            <a:ext cx="4762" cy="1646238"/>
          </a:xfrm>
          <a:prstGeom prst="straightConnector1">
            <a:avLst/>
          </a:prstGeom>
          <a:ln w="762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FCFFA412-29DF-4AAB-BA6A-3F3C5BD4EE55}"/>
              </a:ext>
            </a:extLst>
          </p:cNvPr>
          <p:cNvCxnSpPr/>
          <p:nvPr/>
        </p:nvCxnSpPr>
        <p:spPr>
          <a:xfrm>
            <a:off x="7218363" y="1173163"/>
            <a:ext cx="0" cy="5029200"/>
          </a:xfrm>
          <a:prstGeom prst="straightConnector1">
            <a:avLst/>
          </a:prstGeom>
          <a:ln w="76200">
            <a:solidFill>
              <a:schemeClr val="tx2"/>
            </a:solidFill>
            <a:tailEnd type="arrow"/>
          </a:ln>
        </p:spPr>
        <p:style>
          <a:lnRef idx="1">
            <a:schemeClr val="accent1"/>
          </a:lnRef>
          <a:fillRef idx="0">
            <a:schemeClr val="accent1"/>
          </a:fillRef>
          <a:effectRef idx="0">
            <a:schemeClr val="accent1"/>
          </a:effectRef>
          <a:fontRef idx="minor">
            <a:schemeClr val="tx1"/>
          </a:fontRef>
        </p:style>
      </p:cxnSp>
      <p:grpSp>
        <p:nvGrpSpPr>
          <p:cNvPr id="180" name="Group 179">
            <a:extLst>
              <a:ext uri="{FF2B5EF4-FFF2-40B4-BE49-F238E27FC236}">
                <a16:creationId xmlns:a16="http://schemas.microsoft.com/office/drawing/2014/main" id="{F88707B8-FFB2-4A26-AC35-F3AAD0D88043}"/>
              </a:ext>
            </a:extLst>
          </p:cNvPr>
          <p:cNvGrpSpPr>
            <a:grpSpLocks/>
          </p:cNvGrpSpPr>
          <p:nvPr/>
        </p:nvGrpSpPr>
        <p:grpSpPr bwMode="auto">
          <a:xfrm>
            <a:off x="4305300" y="1644650"/>
            <a:ext cx="4535488" cy="4014788"/>
            <a:chOff x="3851647" y="1427070"/>
            <a:chExt cx="4535195" cy="4014933"/>
          </a:xfrm>
        </p:grpSpPr>
        <p:sp>
          <p:nvSpPr>
            <p:cNvPr id="181" name="Oval 180">
              <a:extLst>
                <a:ext uri="{FF2B5EF4-FFF2-40B4-BE49-F238E27FC236}">
                  <a16:creationId xmlns:a16="http://schemas.microsoft.com/office/drawing/2014/main" id="{08D77C35-F7A1-4BC4-A2F1-C373768FBE17}"/>
                </a:ext>
              </a:extLst>
            </p:cNvPr>
            <p:cNvSpPr/>
            <p:nvPr/>
          </p:nvSpPr>
          <p:spPr>
            <a:xfrm>
              <a:off x="3851647" y="1436595"/>
              <a:ext cx="652421" cy="652487"/>
            </a:xfrm>
            <a:prstGeom prst="ellipse">
              <a:avLst/>
            </a:prstGeom>
            <a:solidFill>
              <a:schemeClr val="tx2"/>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defTabSz="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2000">
                <a:solidFill>
                  <a:srgbClr val="FFFFFF"/>
                </a:solidFill>
                <a:latin typeface="Calibri" panose="020F0502020204030204" pitchFamily="34" charset="0"/>
              </a:endParaRPr>
            </a:p>
          </p:txBody>
        </p:sp>
        <p:sp>
          <p:nvSpPr>
            <p:cNvPr id="182" name="Oval 181">
              <a:extLst>
                <a:ext uri="{FF2B5EF4-FFF2-40B4-BE49-F238E27FC236}">
                  <a16:creationId xmlns:a16="http://schemas.microsoft.com/office/drawing/2014/main" id="{FF8081CE-E068-407F-ACC9-F0523FC65FF6}"/>
                </a:ext>
              </a:extLst>
            </p:cNvPr>
            <p:cNvSpPr/>
            <p:nvPr/>
          </p:nvSpPr>
          <p:spPr>
            <a:xfrm>
              <a:off x="5145376" y="1427070"/>
              <a:ext cx="652420" cy="652487"/>
            </a:xfrm>
            <a:prstGeom prst="ellipse">
              <a:avLst/>
            </a:prstGeom>
            <a:solidFill>
              <a:schemeClr val="tx2"/>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2000">
                <a:solidFill>
                  <a:srgbClr val="FFFFFF"/>
                </a:solidFill>
                <a:latin typeface="Calibri" panose="020F0502020204030204" pitchFamily="34" charset="0"/>
              </a:endParaRPr>
            </a:p>
          </p:txBody>
        </p:sp>
        <p:sp>
          <p:nvSpPr>
            <p:cNvPr id="183" name="Oval 182">
              <a:extLst>
                <a:ext uri="{FF2B5EF4-FFF2-40B4-BE49-F238E27FC236}">
                  <a16:creationId xmlns:a16="http://schemas.microsoft.com/office/drawing/2014/main" id="{A70E677E-8681-48F8-9410-F8F882860E01}"/>
                </a:ext>
              </a:extLst>
            </p:cNvPr>
            <p:cNvSpPr/>
            <p:nvPr/>
          </p:nvSpPr>
          <p:spPr>
            <a:xfrm>
              <a:off x="6440693" y="1436595"/>
              <a:ext cx="652420" cy="652487"/>
            </a:xfrm>
            <a:prstGeom prst="ellipse">
              <a:avLst/>
            </a:prstGeom>
            <a:solidFill>
              <a:schemeClr val="tx2"/>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2000">
                <a:solidFill>
                  <a:srgbClr val="FFFFFF"/>
                </a:solidFill>
                <a:latin typeface="Calibri" panose="020F0502020204030204" pitchFamily="34" charset="0"/>
              </a:endParaRPr>
            </a:p>
          </p:txBody>
        </p:sp>
        <p:sp>
          <p:nvSpPr>
            <p:cNvPr id="184" name="Oval 183">
              <a:extLst>
                <a:ext uri="{FF2B5EF4-FFF2-40B4-BE49-F238E27FC236}">
                  <a16:creationId xmlns:a16="http://schemas.microsoft.com/office/drawing/2014/main" id="{C200833B-ED00-464C-BD3A-D709A21E2631}"/>
                </a:ext>
              </a:extLst>
            </p:cNvPr>
            <p:cNvSpPr/>
            <p:nvPr/>
          </p:nvSpPr>
          <p:spPr>
            <a:xfrm>
              <a:off x="7734421" y="1427070"/>
              <a:ext cx="652421" cy="652487"/>
            </a:xfrm>
            <a:prstGeom prst="ellipse">
              <a:avLst/>
            </a:prstGeom>
            <a:solidFill>
              <a:schemeClr val="tx2"/>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2000">
                <a:solidFill>
                  <a:srgbClr val="FFFFFF"/>
                </a:solidFill>
                <a:latin typeface="Calibri" panose="020F0502020204030204" pitchFamily="34" charset="0"/>
              </a:endParaRPr>
            </a:p>
          </p:txBody>
        </p:sp>
        <p:sp>
          <p:nvSpPr>
            <p:cNvPr id="185" name="Oval 184">
              <a:extLst>
                <a:ext uri="{FF2B5EF4-FFF2-40B4-BE49-F238E27FC236}">
                  <a16:creationId xmlns:a16="http://schemas.microsoft.com/office/drawing/2014/main" id="{8460BC6F-EBA4-42E3-A134-360A82BCFF46}"/>
                </a:ext>
              </a:extLst>
            </p:cNvPr>
            <p:cNvSpPr/>
            <p:nvPr/>
          </p:nvSpPr>
          <p:spPr>
            <a:xfrm>
              <a:off x="3851647" y="2555824"/>
              <a:ext cx="652421" cy="652486"/>
            </a:xfrm>
            <a:prstGeom prst="ellipse">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2000">
                <a:solidFill>
                  <a:srgbClr val="FFFFFF"/>
                </a:solidFill>
                <a:latin typeface="Calibri" panose="020F0502020204030204" pitchFamily="34" charset="0"/>
              </a:endParaRPr>
            </a:p>
          </p:txBody>
        </p:sp>
        <p:sp>
          <p:nvSpPr>
            <p:cNvPr id="186" name="Oval 185">
              <a:extLst>
                <a:ext uri="{FF2B5EF4-FFF2-40B4-BE49-F238E27FC236}">
                  <a16:creationId xmlns:a16="http://schemas.microsoft.com/office/drawing/2014/main" id="{C26852AA-4B3C-45B9-BCA4-1A21E6793094}"/>
                </a:ext>
              </a:extLst>
            </p:cNvPr>
            <p:cNvSpPr/>
            <p:nvPr/>
          </p:nvSpPr>
          <p:spPr>
            <a:xfrm>
              <a:off x="5145376" y="2546298"/>
              <a:ext cx="652420" cy="652486"/>
            </a:xfrm>
            <a:prstGeom prst="ellipse">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2000">
                <a:solidFill>
                  <a:srgbClr val="FFFFFF"/>
                </a:solidFill>
                <a:latin typeface="Calibri" panose="020F0502020204030204" pitchFamily="34" charset="0"/>
              </a:endParaRPr>
            </a:p>
          </p:txBody>
        </p:sp>
        <p:sp>
          <p:nvSpPr>
            <p:cNvPr id="187" name="Oval 186">
              <a:extLst>
                <a:ext uri="{FF2B5EF4-FFF2-40B4-BE49-F238E27FC236}">
                  <a16:creationId xmlns:a16="http://schemas.microsoft.com/office/drawing/2014/main" id="{7C5AF29D-E69E-488F-B86E-CEA9CFD9B308}"/>
                </a:ext>
              </a:extLst>
            </p:cNvPr>
            <p:cNvSpPr/>
            <p:nvPr/>
          </p:nvSpPr>
          <p:spPr>
            <a:xfrm>
              <a:off x="6440693" y="2555824"/>
              <a:ext cx="652420" cy="652486"/>
            </a:xfrm>
            <a:prstGeom prst="ellipse">
              <a:avLst/>
            </a:prstGeom>
            <a:solidFill>
              <a:schemeClr val="tx2"/>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2000">
                <a:solidFill>
                  <a:srgbClr val="FFFFFF"/>
                </a:solidFill>
                <a:latin typeface="Calibri" panose="020F0502020204030204" pitchFamily="34" charset="0"/>
              </a:endParaRPr>
            </a:p>
          </p:txBody>
        </p:sp>
        <p:sp>
          <p:nvSpPr>
            <p:cNvPr id="188" name="Oval 187">
              <a:extLst>
                <a:ext uri="{FF2B5EF4-FFF2-40B4-BE49-F238E27FC236}">
                  <a16:creationId xmlns:a16="http://schemas.microsoft.com/office/drawing/2014/main" id="{EE686AF8-9789-4A37-A108-0E86B0D9A086}"/>
                </a:ext>
              </a:extLst>
            </p:cNvPr>
            <p:cNvSpPr/>
            <p:nvPr/>
          </p:nvSpPr>
          <p:spPr>
            <a:xfrm>
              <a:off x="7734421" y="2546298"/>
              <a:ext cx="652421" cy="652486"/>
            </a:xfrm>
            <a:prstGeom prst="ellipse">
              <a:avLst/>
            </a:prstGeom>
            <a:solidFill>
              <a:schemeClr val="tx2"/>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2000">
                <a:solidFill>
                  <a:srgbClr val="FFFFFF"/>
                </a:solidFill>
                <a:latin typeface="Calibri" panose="020F0502020204030204" pitchFamily="34" charset="0"/>
              </a:endParaRPr>
            </a:p>
          </p:txBody>
        </p:sp>
        <p:sp>
          <p:nvSpPr>
            <p:cNvPr id="189" name="Oval 188">
              <a:extLst>
                <a:ext uri="{FF2B5EF4-FFF2-40B4-BE49-F238E27FC236}">
                  <a16:creationId xmlns:a16="http://schemas.microsoft.com/office/drawing/2014/main" id="{43CC45DD-C442-400A-B47F-AD20BEE75C52}"/>
                </a:ext>
              </a:extLst>
            </p:cNvPr>
            <p:cNvSpPr/>
            <p:nvPr/>
          </p:nvSpPr>
          <p:spPr>
            <a:xfrm>
              <a:off x="3851647" y="3668701"/>
              <a:ext cx="652421" cy="652487"/>
            </a:xfrm>
            <a:prstGeom prst="ellipse">
              <a:avLst/>
            </a:prstGeom>
            <a:solidFill>
              <a:schemeClr val="tx2"/>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2000">
                <a:solidFill>
                  <a:srgbClr val="FFFFFF"/>
                </a:solidFill>
                <a:latin typeface="Calibri" panose="020F0502020204030204" pitchFamily="34" charset="0"/>
              </a:endParaRPr>
            </a:p>
          </p:txBody>
        </p:sp>
        <p:sp>
          <p:nvSpPr>
            <p:cNvPr id="190" name="Oval 189">
              <a:extLst>
                <a:ext uri="{FF2B5EF4-FFF2-40B4-BE49-F238E27FC236}">
                  <a16:creationId xmlns:a16="http://schemas.microsoft.com/office/drawing/2014/main" id="{029721A0-B389-4629-B9AA-CE1897F1E2E9}"/>
                </a:ext>
              </a:extLst>
            </p:cNvPr>
            <p:cNvSpPr/>
            <p:nvPr/>
          </p:nvSpPr>
          <p:spPr>
            <a:xfrm>
              <a:off x="5145376" y="3657589"/>
              <a:ext cx="652420" cy="652486"/>
            </a:xfrm>
            <a:prstGeom prst="ellipse">
              <a:avLst/>
            </a:prstGeom>
            <a:solidFill>
              <a:schemeClr val="tx2"/>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2000">
                <a:solidFill>
                  <a:srgbClr val="FFFFFF"/>
                </a:solidFill>
                <a:latin typeface="Calibri" panose="020F0502020204030204" pitchFamily="34" charset="0"/>
              </a:endParaRPr>
            </a:p>
          </p:txBody>
        </p:sp>
        <p:sp>
          <p:nvSpPr>
            <p:cNvPr id="191" name="Oval 190">
              <a:extLst>
                <a:ext uri="{FF2B5EF4-FFF2-40B4-BE49-F238E27FC236}">
                  <a16:creationId xmlns:a16="http://schemas.microsoft.com/office/drawing/2014/main" id="{9A85CA21-2CAA-4D00-A57E-9ECA08420333}"/>
                </a:ext>
              </a:extLst>
            </p:cNvPr>
            <p:cNvSpPr/>
            <p:nvPr/>
          </p:nvSpPr>
          <p:spPr>
            <a:xfrm>
              <a:off x="6440693" y="3668701"/>
              <a:ext cx="652420" cy="652487"/>
            </a:xfrm>
            <a:prstGeom prst="ellipse">
              <a:avLst/>
            </a:prstGeom>
            <a:solidFill>
              <a:schemeClr val="tx2"/>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2000">
                <a:solidFill>
                  <a:srgbClr val="FFFFFF"/>
                </a:solidFill>
                <a:latin typeface="Calibri" panose="020F0502020204030204" pitchFamily="34" charset="0"/>
              </a:endParaRPr>
            </a:p>
          </p:txBody>
        </p:sp>
        <p:sp>
          <p:nvSpPr>
            <p:cNvPr id="192" name="Oval 191">
              <a:extLst>
                <a:ext uri="{FF2B5EF4-FFF2-40B4-BE49-F238E27FC236}">
                  <a16:creationId xmlns:a16="http://schemas.microsoft.com/office/drawing/2014/main" id="{44BF222D-3332-41A8-BF74-6835D4866458}"/>
                </a:ext>
              </a:extLst>
            </p:cNvPr>
            <p:cNvSpPr/>
            <p:nvPr/>
          </p:nvSpPr>
          <p:spPr>
            <a:xfrm>
              <a:off x="7734421" y="3657589"/>
              <a:ext cx="652421" cy="652486"/>
            </a:xfrm>
            <a:prstGeom prst="ellipse">
              <a:avLst/>
            </a:prstGeom>
            <a:solidFill>
              <a:schemeClr val="tx2"/>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2000">
                <a:solidFill>
                  <a:srgbClr val="FFFFFF"/>
                </a:solidFill>
                <a:latin typeface="Calibri" panose="020F0502020204030204" pitchFamily="34" charset="0"/>
              </a:endParaRPr>
            </a:p>
          </p:txBody>
        </p:sp>
        <p:sp>
          <p:nvSpPr>
            <p:cNvPr id="193" name="Oval 192">
              <a:extLst>
                <a:ext uri="{FF2B5EF4-FFF2-40B4-BE49-F238E27FC236}">
                  <a16:creationId xmlns:a16="http://schemas.microsoft.com/office/drawing/2014/main" id="{196A751B-7EC1-4095-B8AE-9C97D746754B}"/>
                </a:ext>
              </a:extLst>
            </p:cNvPr>
            <p:cNvSpPr/>
            <p:nvPr/>
          </p:nvSpPr>
          <p:spPr>
            <a:xfrm>
              <a:off x="3851647" y="4789516"/>
              <a:ext cx="652421" cy="652487"/>
            </a:xfrm>
            <a:prstGeom prst="ellipse">
              <a:avLst/>
            </a:prstGeom>
            <a:solidFill>
              <a:schemeClr val="tx2"/>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2000">
                <a:solidFill>
                  <a:srgbClr val="FFFFFF"/>
                </a:solidFill>
                <a:latin typeface="Calibri" panose="020F0502020204030204" pitchFamily="34" charset="0"/>
              </a:endParaRPr>
            </a:p>
          </p:txBody>
        </p:sp>
        <p:sp>
          <p:nvSpPr>
            <p:cNvPr id="194" name="Oval 193">
              <a:extLst>
                <a:ext uri="{FF2B5EF4-FFF2-40B4-BE49-F238E27FC236}">
                  <a16:creationId xmlns:a16="http://schemas.microsoft.com/office/drawing/2014/main" id="{12B6E577-DF43-41C4-B0FD-8D937E0F1945}"/>
                </a:ext>
              </a:extLst>
            </p:cNvPr>
            <p:cNvSpPr/>
            <p:nvPr/>
          </p:nvSpPr>
          <p:spPr>
            <a:xfrm>
              <a:off x="5145376" y="4779991"/>
              <a:ext cx="652420" cy="652487"/>
            </a:xfrm>
            <a:prstGeom prst="ellipse">
              <a:avLst/>
            </a:prstGeom>
            <a:solidFill>
              <a:schemeClr val="tx2"/>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2000">
                <a:solidFill>
                  <a:srgbClr val="FFFFFF"/>
                </a:solidFill>
                <a:latin typeface="Calibri" panose="020F0502020204030204" pitchFamily="34" charset="0"/>
              </a:endParaRPr>
            </a:p>
          </p:txBody>
        </p:sp>
        <p:sp>
          <p:nvSpPr>
            <p:cNvPr id="195" name="Oval 194">
              <a:extLst>
                <a:ext uri="{FF2B5EF4-FFF2-40B4-BE49-F238E27FC236}">
                  <a16:creationId xmlns:a16="http://schemas.microsoft.com/office/drawing/2014/main" id="{9AA5B205-81F6-4908-BD69-D64150CAD331}"/>
                </a:ext>
              </a:extLst>
            </p:cNvPr>
            <p:cNvSpPr/>
            <p:nvPr/>
          </p:nvSpPr>
          <p:spPr>
            <a:xfrm>
              <a:off x="6440693" y="4789516"/>
              <a:ext cx="652420" cy="652487"/>
            </a:xfrm>
            <a:prstGeom prst="ellipse">
              <a:avLst/>
            </a:prstGeom>
            <a:solidFill>
              <a:schemeClr val="tx2"/>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2000">
                <a:solidFill>
                  <a:srgbClr val="FFFFFF"/>
                </a:solidFill>
                <a:latin typeface="Calibri" panose="020F0502020204030204" pitchFamily="34" charset="0"/>
              </a:endParaRPr>
            </a:p>
          </p:txBody>
        </p:sp>
        <p:sp>
          <p:nvSpPr>
            <p:cNvPr id="196" name="Oval 195">
              <a:extLst>
                <a:ext uri="{FF2B5EF4-FFF2-40B4-BE49-F238E27FC236}">
                  <a16:creationId xmlns:a16="http://schemas.microsoft.com/office/drawing/2014/main" id="{9CD913A4-E5C5-43BE-A74B-B67DEA677A79}"/>
                </a:ext>
              </a:extLst>
            </p:cNvPr>
            <p:cNvSpPr/>
            <p:nvPr/>
          </p:nvSpPr>
          <p:spPr>
            <a:xfrm>
              <a:off x="7734421" y="4779991"/>
              <a:ext cx="652421" cy="652487"/>
            </a:xfrm>
            <a:prstGeom prst="ellipse">
              <a:avLst/>
            </a:prstGeom>
            <a:solidFill>
              <a:schemeClr val="tx2"/>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2000">
                <a:solidFill>
                  <a:srgbClr val="FFFFFF"/>
                </a:solidFill>
                <a:latin typeface="Calibri" panose="020F0502020204030204" pitchFamily="34" charset="0"/>
              </a:endParaRPr>
            </a:p>
          </p:txBody>
        </p:sp>
      </p:grpSp>
      <p:sp>
        <p:nvSpPr>
          <p:cNvPr id="197" name="TextBox 196">
            <a:extLst>
              <a:ext uri="{FF2B5EF4-FFF2-40B4-BE49-F238E27FC236}">
                <a16:creationId xmlns:a16="http://schemas.microsoft.com/office/drawing/2014/main" id="{587C7246-D14D-4646-ABC3-E3A011B4E86D}"/>
              </a:ext>
            </a:extLst>
          </p:cNvPr>
          <p:cNvSpPr txBox="1"/>
          <p:nvPr/>
        </p:nvSpPr>
        <p:spPr>
          <a:xfrm>
            <a:off x="4256088" y="1727201"/>
            <a:ext cx="747712" cy="461963"/>
          </a:xfrm>
          <a:prstGeom prst="rect">
            <a:avLst/>
          </a:prstGeom>
          <a:noFill/>
        </p:spPr>
        <p:txBody>
          <a:bodyPr wrap="none">
            <a:spAutoFit/>
          </a:bodyPr>
          <a:lstStyle/>
          <a:p>
            <a:pPr fontAlgn="auto">
              <a:spcBef>
                <a:spcPts val="0"/>
              </a:spcBef>
              <a:spcAft>
                <a:spcPts val="0"/>
              </a:spcAft>
              <a:defRPr/>
            </a:pPr>
            <a:r>
              <a:rPr lang="en-US" sz="2400" dirty="0">
                <a:solidFill>
                  <a:prstClr val="white"/>
                </a:solidFill>
                <a:latin typeface="Calibri"/>
                <a:ea typeface="+mn-ea"/>
              </a:rPr>
              <a:t>3.0V</a:t>
            </a:r>
          </a:p>
        </p:txBody>
      </p:sp>
      <p:sp>
        <p:nvSpPr>
          <p:cNvPr id="198" name="TextBox 197">
            <a:extLst>
              <a:ext uri="{FF2B5EF4-FFF2-40B4-BE49-F238E27FC236}">
                <a16:creationId xmlns:a16="http://schemas.microsoft.com/office/drawing/2014/main" id="{455BEA4E-2D5F-423A-B29F-2BEED2946CA3}"/>
              </a:ext>
            </a:extLst>
          </p:cNvPr>
          <p:cNvSpPr txBox="1"/>
          <p:nvPr/>
        </p:nvSpPr>
        <p:spPr>
          <a:xfrm>
            <a:off x="5559426" y="1727201"/>
            <a:ext cx="747713" cy="461963"/>
          </a:xfrm>
          <a:prstGeom prst="rect">
            <a:avLst/>
          </a:prstGeom>
          <a:noFill/>
        </p:spPr>
        <p:txBody>
          <a:bodyPr wrap="none">
            <a:spAutoFit/>
          </a:bodyPr>
          <a:lstStyle/>
          <a:p>
            <a:pPr fontAlgn="auto">
              <a:spcBef>
                <a:spcPts val="0"/>
              </a:spcBef>
              <a:spcAft>
                <a:spcPts val="0"/>
              </a:spcAft>
              <a:defRPr/>
            </a:pPr>
            <a:r>
              <a:rPr lang="en-US" sz="2400" dirty="0">
                <a:solidFill>
                  <a:prstClr val="white"/>
                </a:solidFill>
                <a:latin typeface="Calibri"/>
                <a:ea typeface="+mn-ea"/>
              </a:rPr>
              <a:t>3.8V</a:t>
            </a:r>
          </a:p>
        </p:txBody>
      </p:sp>
      <p:sp>
        <p:nvSpPr>
          <p:cNvPr id="199" name="TextBox 198">
            <a:extLst>
              <a:ext uri="{FF2B5EF4-FFF2-40B4-BE49-F238E27FC236}">
                <a16:creationId xmlns:a16="http://schemas.microsoft.com/office/drawing/2014/main" id="{79189288-8DEF-43CF-9ECB-EED055B5E537}"/>
              </a:ext>
            </a:extLst>
          </p:cNvPr>
          <p:cNvSpPr txBox="1"/>
          <p:nvPr/>
        </p:nvSpPr>
        <p:spPr>
          <a:xfrm>
            <a:off x="6846888" y="1727201"/>
            <a:ext cx="747712" cy="461963"/>
          </a:xfrm>
          <a:prstGeom prst="rect">
            <a:avLst/>
          </a:prstGeom>
          <a:noFill/>
        </p:spPr>
        <p:txBody>
          <a:bodyPr wrap="none">
            <a:spAutoFit/>
          </a:bodyPr>
          <a:lstStyle/>
          <a:p>
            <a:pPr fontAlgn="auto">
              <a:spcBef>
                <a:spcPts val="0"/>
              </a:spcBef>
              <a:spcAft>
                <a:spcPts val="0"/>
              </a:spcAft>
              <a:defRPr/>
            </a:pPr>
            <a:r>
              <a:rPr lang="en-US" sz="2400" dirty="0">
                <a:solidFill>
                  <a:prstClr val="white"/>
                </a:solidFill>
                <a:latin typeface="Calibri"/>
                <a:ea typeface="+mn-ea"/>
              </a:rPr>
              <a:t>3.9V</a:t>
            </a:r>
          </a:p>
        </p:txBody>
      </p:sp>
      <p:sp>
        <p:nvSpPr>
          <p:cNvPr id="200" name="TextBox 199">
            <a:extLst>
              <a:ext uri="{FF2B5EF4-FFF2-40B4-BE49-F238E27FC236}">
                <a16:creationId xmlns:a16="http://schemas.microsoft.com/office/drawing/2014/main" id="{3154B4FE-CC6B-4A7B-9929-9EB0A7B65185}"/>
              </a:ext>
            </a:extLst>
          </p:cNvPr>
          <p:cNvSpPr txBox="1"/>
          <p:nvPr/>
        </p:nvSpPr>
        <p:spPr>
          <a:xfrm>
            <a:off x="8134351" y="1727201"/>
            <a:ext cx="747713" cy="461963"/>
          </a:xfrm>
          <a:prstGeom prst="rect">
            <a:avLst/>
          </a:prstGeom>
          <a:noFill/>
        </p:spPr>
        <p:txBody>
          <a:bodyPr wrap="none">
            <a:spAutoFit/>
          </a:bodyPr>
          <a:lstStyle/>
          <a:p>
            <a:pPr fontAlgn="auto">
              <a:spcBef>
                <a:spcPts val="0"/>
              </a:spcBef>
              <a:spcAft>
                <a:spcPts val="0"/>
              </a:spcAft>
              <a:defRPr/>
            </a:pPr>
            <a:r>
              <a:rPr lang="en-US" sz="2400" dirty="0">
                <a:solidFill>
                  <a:prstClr val="white"/>
                </a:solidFill>
                <a:latin typeface="Calibri"/>
                <a:ea typeface="+mn-ea"/>
              </a:rPr>
              <a:t>4.8V</a:t>
            </a:r>
          </a:p>
        </p:txBody>
      </p:sp>
      <p:sp>
        <p:nvSpPr>
          <p:cNvPr id="201" name="TextBox 200">
            <a:extLst>
              <a:ext uri="{FF2B5EF4-FFF2-40B4-BE49-F238E27FC236}">
                <a16:creationId xmlns:a16="http://schemas.microsoft.com/office/drawing/2014/main" id="{4263806D-71F7-496A-BD24-3F6B12088663}"/>
              </a:ext>
            </a:extLst>
          </p:cNvPr>
          <p:cNvSpPr txBox="1"/>
          <p:nvPr/>
        </p:nvSpPr>
        <p:spPr>
          <a:xfrm>
            <a:off x="4256088" y="2863851"/>
            <a:ext cx="747712" cy="461963"/>
          </a:xfrm>
          <a:prstGeom prst="rect">
            <a:avLst/>
          </a:prstGeom>
          <a:noFill/>
        </p:spPr>
        <p:txBody>
          <a:bodyPr wrap="none">
            <a:spAutoFit/>
          </a:bodyPr>
          <a:lstStyle/>
          <a:p>
            <a:pPr fontAlgn="auto">
              <a:spcBef>
                <a:spcPts val="0"/>
              </a:spcBef>
              <a:spcAft>
                <a:spcPts val="0"/>
              </a:spcAft>
              <a:defRPr/>
            </a:pPr>
            <a:r>
              <a:rPr lang="en-US" sz="2400" dirty="0">
                <a:solidFill>
                  <a:prstClr val="white"/>
                </a:solidFill>
                <a:latin typeface="Calibri"/>
                <a:ea typeface="+mn-ea"/>
              </a:rPr>
              <a:t>3.5V</a:t>
            </a:r>
          </a:p>
        </p:txBody>
      </p:sp>
      <p:sp>
        <p:nvSpPr>
          <p:cNvPr id="202" name="TextBox 201">
            <a:extLst>
              <a:ext uri="{FF2B5EF4-FFF2-40B4-BE49-F238E27FC236}">
                <a16:creationId xmlns:a16="http://schemas.microsoft.com/office/drawing/2014/main" id="{D3D59994-1A4E-43F7-8497-A60DAA9C327A}"/>
              </a:ext>
            </a:extLst>
          </p:cNvPr>
          <p:cNvSpPr txBox="1"/>
          <p:nvPr/>
        </p:nvSpPr>
        <p:spPr>
          <a:xfrm>
            <a:off x="5559426" y="2863851"/>
            <a:ext cx="747713" cy="461963"/>
          </a:xfrm>
          <a:prstGeom prst="rect">
            <a:avLst/>
          </a:prstGeom>
          <a:noFill/>
        </p:spPr>
        <p:txBody>
          <a:bodyPr wrap="none">
            <a:spAutoFit/>
          </a:bodyPr>
          <a:lstStyle/>
          <a:p>
            <a:pPr fontAlgn="auto">
              <a:spcBef>
                <a:spcPts val="0"/>
              </a:spcBef>
              <a:spcAft>
                <a:spcPts val="0"/>
              </a:spcAft>
              <a:defRPr/>
            </a:pPr>
            <a:r>
              <a:rPr lang="en-US" sz="2400" dirty="0">
                <a:solidFill>
                  <a:prstClr val="white"/>
                </a:solidFill>
                <a:latin typeface="Calibri"/>
                <a:ea typeface="+mn-ea"/>
              </a:rPr>
              <a:t>2.9V</a:t>
            </a:r>
          </a:p>
        </p:txBody>
      </p:sp>
      <p:sp>
        <p:nvSpPr>
          <p:cNvPr id="203" name="TextBox 202">
            <a:extLst>
              <a:ext uri="{FF2B5EF4-FFF2-40B4-BE49-F238E27FC236}">
                <a16:creationId xmlns:a16="http://schemas.microsoft.com/office/drawing/2014/main" id="{FE03C6F5-C361-4259-B7E5-07FD5480551E}"/>
              </a:ext>
            </a:extLst>
          </p:cNvPr>
          <p:cNvSpPr txBox="1"/>
          <p:nvPr/>
        </p:nvSpPr>
        <p:spPr>
          <a:xfrm>
            <a:off x="6846888" y="2863851"/>
            <a:ext cx="747712" cy="461963"/>
          </a:xfrm>
          <a:prstGeom prst="rect">
            <a:avLst/>
          </a:prstGeom>
          <a:noFill/>
        </p:spPr>
        <p:txBody>
          <a:bodyPr wrap="none">
            <a:spAutoFit/>
          </a:bodyPr>
          <a:lstStyle/>
          <a:p>
            <a:pPr fontAlgn="auto">
              <a:spcBef>
                <a:spcPts val="0"/>
              </a:spcBef>
              <a:spcAft>
                <a:spcPts val="0"/>
              </a:spcAft>
              <a:defRPr/>
            </a:pPr>
            <a:r>
              <a:rPr lang="en-US" sz="2400" dirty="0">
                <a:solidFill>
                  <a:prstClr val="white"/>
                </a:solidFill>
                <a:latin typeface="Calibri"/>
                <a:ea typeface="+mn-ea"/>
              </a:rPr>
              <a:t>2.4V</a:t>
            </a:r>
          </a:p>
        </p:txBody>
      </p:sp>
      <p:sp>
        <p:nvSpPr>
          <p:cNvPr id="204" name="TextBox 203">
            <a:extLst>
              <a:ext uri="{FF2B5EF4-FFF2-40B4-BE49-F238E27FC236}">
                <a16:creationId xmlns:a16="http://schemas.microsoft.com/office/drawing/2014/main" id="{74255FAF-2AAD-4A8D-A4BD-A41D26653EA4}"/>
              </a:ext>
            </a:extLst>
          </p:cNvPr>
          <p:cNvSpPr txBox="1"/>
          <p:nvPr/>
        </p:nvSpPr>
        <p:spPr>
          <a:xfrm>
            <a:off x="8134351" y="2863851"/>
            <a:ext cx="747713" cy="461963"/>
          </a:xfrm>
          <a:prstGeom prst="rect">
            <a:avLst/>
          </a:prstGeom>
          <a:noFill/>
        </p:spPr>
        <p:txBody>
          <a:bodyPr wrap="none">
            <a:spAutoFit/>
          </a:bodyPr>
          <a:lstStyle/>
          <a:p>
            <a:pPr fontAlgn="auto">
              <a:spcBef>
                <a:spcPts val="0"/>
              </a:spcBef>
              <a:spcAft>
                <a:spcPts val="0"/>
              </a:spcAft>
              <a:defRPr/>
            </a:pPr>
            <a:r>
              <a:rPr lang="en-US" sz="2400" dirty="0">
                <a:solidFill>
                  <a:prstClr val="white"/>
                </a:solidFill>
                <a:latin typeface="Calibri"/>
                <a:ea typeface="+mn-ea"/>
              </a:rPr>
              <a:t>2.1V</a:t>
            </a:r>
          </a:p>
        </p:txBody>
      </p:sp>
      <p:sp>
        <p:nvSpPr>
          <p:cNvPr id="205" name="TextBox 204">
            <a:extLst>
              <a:ext uri="{FF2B5EF4-FFF2-40B4-BE49-F238E27FC236}">
                <a16:creationId xmlns:a16="http://schemas.microsoft.com/office/drawing/2014/main" id="{E0618552-76D0-4C33-BB10-08FB80969C4E}"/>
              </a:ext>
            </a:extLst>
          </p:cNvPr>
          <p:cNvSpPr txBox="1"/>
          <p:nvPr/>
        </p:nvSpPr>
        <p:spPr>
          <a:xfrm>
            <a:off x="4257676" y="3976688"/>
            <a:ext cx="747713" cy="461962"/>
          </a:xfrm>
          <a:prstGeom prst="rect">
            <a:avLst/>
          </a:prstGeom>
          <a:noFill/>
        </p:spPr>
        <p:txBody>
          <a:bodyPr wrap="none">
            <a:spAutoFit/>
          </a:bodyPr>
          <a:lstStyle/>
          <a:p>
            <a:pPr fontAlgn="auto">
              <a:spcBef>
                <a:spcPts val="0"/>
              </a:spcBef>
              <a:spcAft>
                <a:spcPts val="0"/>
              </a:spcAft>
              <a:defRPr/>
            </a:pPr>
            <a:r>
              <a:rPr lang="en-US" sz="2400" dirty="0">
                <a:solidFill>
                  <a:prstClr val="white"/>
                </a:solidFill>
                <a:latin typeface="Calibri"/>
                <a:ea typeface="+mn-ea"/>
              </a:rPr>
              <a:t>2.2V</a:t>
            </a:r>
          </a:p>
        </p:txBody>
      </p:sp>
      <p:sp>
        <p:nvSpPr>
          <p:cNvPr id="206" name="TextBox 205">
            <a:extLst>
              <a:ext uri="{FF2B5EF4-FFF2-40B4-BE49-F238E27FC236}">
                <a16:creationId xmlns:a16="http://schemas.microsoft.com/office/drawing/2014/main" id="{A33DD8FB-1108-4D25-A4E0-8D640E921581}"/>
              </a:ext>
            </a:extLst>
          </p:cNvPr>
          <p:cNvSpPr txBox="1"/>
          <p:nvPr/>
        </p:nvSpPr>
        <p:spPr>
          <a:xfrm>
            <a:off x="5561013" y="3976688"/>
            <a:ext cx="747712" cy="461962"/>
          </a:xfrm>
          <a:prstGeom prst="rect">
            <a:avLst/>
          </a:prstGeom>
          <a:noFill/>
        </p:spPr>
        <p:txBody>
          <a:bodyPr wrap="none">
            <a:spAutoFit/>
          </a:bodyPr>
          <a:lstStyle/>
          <a:p>
            <a:pPr fontAlgn="auto">
              <a:spcBef>
                <a:spcPts val="0"/>
              </a:spcBef>
              <a:spcAft>
                <a:spcPts val="0"/>
              </a:spcAft>
              <a:defRPr/>
            </a:pPr>
            <a:r>
              <a:rPr lang="en-US" sz="2400" dirty="0">
                <a:solidFill>
                  <a:prstClr val="white"/>
                </a:solidFill>
                <a:latin typeface="Calibri"/>
                <a:ea typeface="+mn-ea"/>
              </a:rPr>
              <a:t>4.3V</a:t>
            </a:r>
          </a:p>
        </p:txBody>
      </p:sp>
      <p:sp>
        <p:nvSpPr>
          <p:cNvPr id="207" name="TextBox 206">
            <a:extLst>
              <a:ext uri="{FF2B5EF4-FFF2-40B4-BE49-F238E27FC236}">
                <a16:creationId xmlns:a16="http://schemas.microsoft.com/office/drawing/2014/main" id="{CCFE3320-0304-4423-A399-16743C949BFC}"/>
              </a:ext>
            </a:extLst>
          </p:cNvPr>
          <p:cNvSpPr txBox="1"/>
          <p:nvPr/>
        </p:nvSpPr>
        <p:spPr>
          <a:xfrm>
            <a:off x="6848476" y="3976688"/>
            <a:ext cx="747713" cy="461962"/>
          </a:xfrm>
          <a:prstGeom prst="rect">
            <a:avLst/>
          </a:prstGeom>
          <a:noFill/>
        </p:spPr>
        <p:txBody>
          <a:bodyPr wrap="none">
            <a:spAutoFit/>
          </a:bodyPr>
          <a:lstStyle/>
          <a:p>
            <a:pPr fontAlgn="auto">
              <a:spcBef>
                <a:spcPts val="0"/>
              </a:spcBef>
              <a:spcAft>
                <a:spcPts val="0"/>
              </a:spcAft>
              <a:defRPr/>
            </a:pPr>
            <a:r>
              <a:rPr lang="en-US" sz="2400" dirty="0">
                <a:solidFill>
                  <a:prstClr val="white"/>
                </a:solidFill>
                <a:latin typeface="Calibri"/>
                <a:ea typeface="+mn-ea"/>
              </a:rPr>
              <a:t>4.6V</a:t>
            </a:r>
          </a:p>
        </p:txBody>
      </p:sp>
      <p:sp>
        <p:nvSpPr>
          <p:cNvPr id="208" name="TextBox 207">
            <a:extLst>
              <a:ext uri="{FF2B5EF4-FFF2-40B4-BE49-F238E27FC236}">
                <a16:creationId xmlns:a16="http://schemas.microsoft.com/office/drawing/2014/main" id="{602F26B6-730C-4EFF-969E-FAD1703960A7}"/>
              </a:ext>
            </a:extLst>
          </p:cNvPr>
          <p:cNvSpPr txBox="1"/>
          <p:nvPr/>
        </p:nvSpPr>
        <p:spPr>
          <a:xfrm>
            <a:off x="8135938" y="3976688"/>
            <a:ext cx="747712" cy="461962"/>
          </a:xfrm>
          <a:prstGeom prst="rect">
            <a:avLst/>
          </a:prstGeom>
          <a:noFill/>
        </p:spPr>
        <p:txBody>
          <a:bodyPr wrap="none">
            <a:spAutoFit/>
          </a:bodyPr>
          <a:lstStyle/>
          <a:p>
            <a:pPr fontAlgn="auto">
              <a:spcBef>
                <a:spcPts val="0"/>
              </a:spcBef>
              <a:spcAft>
                <a:spcPts val="0"/>
              </a:spcAft>
              <a:defRPr/>
            </a:pPr>
            <a:r>
              <a:rPr lang="en-US" sz="2400" dirty="0">
                <a:solidFill>
                  <a:prstClr val="white"/>
                </a:solidFill>
                <a:latin typeface="Calibri"/>
                <a:ea typeface="+mn-ea"/>
              </a:rPr>
              <a:t>1.8V</a:t>
            </a:r>
          </a:p>
        </p:txBody>
      </p:sp>
      <p:sp>
        <p:nvSpPr>
          <p:cNvPr id="209" name="TextBox 208">
            <a:extLst>
              <a:ext uri="{FF2B5EF4-FFF2-40B4-BE49-F238E27FC236}">
                <a16:creationId xmlns:a16="http://schemas.microsoft.com/office/drawing/2014/main" id="{9A7E9DE6-5385-43C6-BB33-2D0ADAFB59F3}"/>
              </a:ext>
            </a:extLst>
          </p:cNvPr>
          <p:cNvSpPr txBox="1"/>
          <p:nvPr/>
        </p:nvSpPr>
        <p:spPr>
          <a:xfrm>
            <a:off x="4256088" y="5097463"/>
            <a:ext cx="747712" cy="461962"/>
          </a:xfrm>
          <a:prstGeom prst="rect">
            <a:avLst/>
          </a:prstGeom>
          <a:noFill/>
        </p:spPr>
        <p:txBody>
          <a:bodyPr wrap="none">
            <a:spAutoFit/>
          </a:bodyPr>
          <a:lstStyle/>
          <a:p>
            <a:pPr fontAlgn="auto">
              <a:spcBef>
                <a:spcPts val="0"/>
              </a:spcBef>
              <a:spcAft>
                <a:spcPts val="0"/>
              </a:spcAft>
              <a:defRPr/>
            </a:pPr>
            <a:r>
              <a:rPr lang="en-US" sz="2400" dirty="0">
                <a:solidFill>
                  <a:prstClr val="white"/>
                </a:solidFill>
                <a:latin typeface="Calibri"/>
                <a:ea typeface="+mn-ea"/>
              </a:rPr>
              <a:t>3.5V</a:t>
            </a:r>
          </a:p>
        </p:txBody>
      </p:sp>
      <p:sp>
        <p:nvSpPr>
          <p:cNvPr id="210" name="TextBox 209">
            <a:extLst>
              <a:ext uri="{FF2B5EF4-FFF2-40B4-BE49-F238E27FC236}">
                <a16:creationId xmlns:a16="http://schemas.microsoft.com/office/drawing/2014/main" id="{D4B0D286-7E8E-4710-9859-93C568EC3F84}"/>
              </a:ext>
            </a:extLst>
          </p:cNvPr>
          <p:cNvSpPr txBox="1"/>
          <p:nvPr/>
        </p:nvSpPr>
        <p:spPr>
          <a:xfrm>
            <a:off x="5559426" y="5097463"/>
            <a:ext cx="747713" cy="461962"/>
          </a:xfrm>
          <a:prstGeom prst="rect">
            <a:avLst/>
          </a:prstGeom>
          <a:noFill/>
        </p:spPr>
        <p:txBody>
          <a:bodyPr wrap="none">
            <a:spAutoFit/>
          </a:bodyPr>
          <a:lstStyle/>
          <a:p>
            <a:pPr fontAlgn="auto">
              <a:spcBef>
                <a:spcPts val="0"/>
              </a:spcBef>
              <a:spcAft>
                <a:spcPts val="0"/>
              </a:spcAft>
              <a:defRPr/>
            </a:pPr>
            <a:r>
              <a:rPr lang="en-US" sz="2400" dirty="0">
                <a:solidFill>
                  <a:prstClr val="white"/>
                </a:solidFill>
                <a:latin typeface="Calibri"/>
                <a:ea typeface="+mn-ea"/>
              </a:rPr>
              <a:t>2.3V</a:t>
            </a:r>
          </a:p>
        </p:txBody>
      </p:sp>
      <p:sp>
        <p:nvSpPr>
          <p:cNvPr id="211" name="TextBox 210">
            <a:extLst>
              <a:ext uri="{FF2B5EF4-FFF2-40B4-BE49-F238E27FC236}">
                <a16:creationId xmlns:a16="http://schemas.microsoft.com/office/drawing/2014/main" id="{32A31BF9-0148-4F1D-A32E-C625D7187EDB}"/>
              </a:ext>
            </a:extLst>
          </p:cNvPr>
          <p:cNvSpPr txBox="1"/>
          <p:nvPr/>
        </p:nvSpPr>
        <p:spPr>
          <a:xfrm>
            <a:off x="6846888" y="5097463"/>
            <a:ext cx="747712" cy="461962"/>
          </a:xfrm>
          <a:prstGeom prst="rect">
            <a:avLst/>
          </a:prstGeom>
          <a:noFill/>
        </p:spPr>
        <p:txBody>
          <a:bodyPr wrap="none">
            <a:spAutoFit/>
          </a:bodyPr>
          <a:lstStyle/>
          <a:p>
            <a:pPr fontAlgn="auto">
              <a:spcBef>
                <a:spcPts val="0"/>
              </a:spcBef>
              <a:spcAft>
                <a:spcPts val="0"/>
              </a:spcAft>
              <a:defRPr/>
            </a:pPr>
            <a:r>
              <a:rPr lang="en-US" sz="2400" dirty="0">
                <a:solidFill>
                  <a:prstClr val="white"/>
                </a:solidFill>
                <a:latin typeface="Calibri"/>
                <a:ea typeface="+mn-ea"/>
              </a:rPr>
              <a:t>1.9V</a:t>
            </a:r>
          </a:p>
        </p:txBody>
      </p:sp>
      <p:sp>
        <p:nvSpPr>
          <p:cNvPr id="212" name="TextBox 211">
            <a:extLst>
              <a:ext uri="{FF2B5EF4-FFF2-40B4-BE49-F238E27FC236}">
                <a16:creationId xmlns:a16="http://schemas.microsoft.com/office/drawing/2014/main" id="{F847C4C7-BDFC-4FDF-8E89-BE6DA57C526C}"/>
              </a:ext>
            </a:extLst>
          </p:cNvPr>
          <p:cNvSpPr txBox="1"/>
          <p:nvPr/>
        </p:nvSpPr>
        <p:spPr>
          <a:xfrm>
            <a:off x="8134351" y="5097463"/>
            <a:ext cx="747713" cy="461962"/>
          </a:xfrm>
          <a:prstGeom prst="rect">
            <a:avLst/>
          </a:prstGeom>
          <a:noFill/>
        </p:spPr>
        <p:txBody>
          <a:bodyPr wrap="none">
            <a:spAutoFit/>
          </a:bodyPr>
          <a:lstStyle/>
          <a:p>
            <a:pPr fontAlgn="auto">
              <a:spcBef>
                <a:spcPts val="0"/>
              </a:spcBef>
              <a:spcAft>
                <a:spcPts val="0"/>
              </a:spcAft>
              <a:defRPr/>
            </a:pPr>
            <a:r>
              <a:rPr lang="en-US" sz="2400" dirty="0">
                <a:solidFill>
                  <a:prstClr val="white"/>
                </a:solidFill>
                <a:latin typeface="Calibri"/>
                <a:ea typeface="+mn-ea"/>
              </a:rPr>
              <a:t>4.3V</a:t>
            </a:r>
          </a:p>
        </p:txBody>
      </p:sp>
      <p:sp>
        <p:nvSpPr>
          <p:cNvPr id="213" name="TextBox 212">
            <a:extLst>
              <a:ext uri="{FF2B5EF4-FFF2-40B4-BE49-F238E27FC236}">
                <a16:creationId xmlns:a16="http://schemas.microsoft.com/office/drawing/2014/main" id="{4959D97B-84A0-4D57-A9A7-E70E8FB239ED}"/>
              </a:ext>
            </a:extLst>
          </p:cNvPr>
          <p:cNvSpPr txBox="1"/>
          <p:nvPr/>
        </p:nvSpPr>
        <p:spPr>
          <a:xfrm>
            <a:off x="1778000" y="2657476"/>
            <a:ext cx="1835150" cy="460375"/>
          </a:xfrm>
          <a:prstGeom prst="rect">
            <a:avLst/>
          </a:prstGeom>
          <a:noFill/>
        </p:spPr>
        <p:txBody>
          <a:bodyPr>
            <a:spAutoFit/>
          </a:bodyPr>
          <a:lstStyle/>
          <a:p>
            <a:pPr algn="ctr" fontAlgn="auto">
              <a:spcBef>
                <a:spcPts val="0"/>
              </a:spcBef>
              <a:spcAft>
                <a:spcPts val="0"/>
              </a:spcAft>
              <a:defRPr/>
            </a:pPr>
            <a:r>
              <a:rPr lang="en-US" sz="2400" dirty="0" err="1">
                <a:solidFill>
                  <a:srgbClr val="0000FF"/>
                </a:solidFill>
                <a:latin typeface="Calibri"/>
                <a:ea typeface="+mn-ea"/>
              </a:rPr>
              <a:t>V</a:t>
            </a:r>
            <a:r>
              <a:rPr lang="en-US" sz="2400" baseline="-25000" dirty="0" err="1">
                <a:solidFill>
                  <a:srgbClr val="0000FF"/>
                </a:solidFill>
                <a:latin typeface="Calibri"/>
                <a:ea typeface="+mn-ea"/>
              </a:rPr>
              <a:t>read</a:t>
            </a:r>
            <a:r>
              <a:rPr lang="en-US" sz="2400" dirty="0">
                <a:solidFill>
                  <a:srgbClr val="0000FF"/>
                </a:solidFill>
                <a:latin typeface="Calibri"/>
                <a:ea typeface="+mn-ea"/>
              </a:rPr>
              <a:t> = 2.5 V</a:t>
            </a:r>
          </a:p>
        </p:txBody>
      </p:sp>
      <p:sp>
        <p:nvSpPr>
          <p:cNvPr id="214" name="TextBox 213">
            <a:extLst>
              <a:ext uri="{FF2B5EF4-FFF2-40B4-BE49-F238E27FC236}">
                <a16:creationId xmlns:a16="http://schemas.microsoft.com/office/drawing/2014/main" id="{25064DC6-136C-4D67-A1C3-C4878D9E2AE0}"/>
              </a:ext>
            </a:extLst>
          </p:cNvPr>
          <p:cNvSpPr txBox="1"/>
          <p:nvPr/>
        </p:nvSpPr>
        <p:spPr>
          <a:xfrm>
            <a:off x="1778000" y="1530351"/>
            <a:ext cx="1835150" cy="460375"/>
          </a:xfrm>
          <a:prstGeom prst="rect">
            <a:avLst/>
          </a:prstGeom>
          <a:noFill/>
        </p:spPr>
        <p:txBody>
          <a:bodyPr>
            <a:spAutoFit/>
          </a:bodyPr>
          <a:lstStyle/>
          <a:p>
            <a:pPr algn="ctr" fontAlgn="auto">
              <a:spcBef>
                <a:spcPts val="0"/>
              </a:spcBef>
              <a:spcAft>
                <a:spcPts val="0"/>
              </a:spcAft>
              <a:defRPr/>
            </a:pPr>
            <a:r>
              <a:rPr lang="en-US" sz="2400" dirty="0" err="1">
                <a:solidFill>
                  <a:srgbClr val="00B050">
                    <a:lumMod val="75000"/>
                  </a:srgbClr>
                </a:solidFill>
                <a:latin typeface="Calibri"/>
                <a:ea typeface="+mn-ea"/>
              </a:rPr>
              <a:t>V</a:t>
            </a:r>
            <a:r>
              <a:rPr lang="en-US" sz="2400" baseline="-25000" dirty="0" err="1">
                <a:solidFill>
                  <a:srgbClr val="00B050">
                    <a:lumMod val="75000"/>
                  </a:srgbClr>
                </a:solidFill>
                <a:latin typeface="Calibri"/>
                <a:ea typeface="+mn-ea"/>
              </a:rPr>
              <a:t>pass</a:t>
            </a:r>
            <a:r>
              <a:rPr lang="en-US" sz="2400" dirty="0">
                <a:solidFill>
                  <a:srgbClr val="00B050">
                    <a:lumMod val="75000"/>
                  </a:srgbClr>
                </a:solidFill>
                <a:latin typeface="Calibri"/>
                <a:ea typeface="+mn-ea"/>
              </a:rPr>
              <a:t> = 5.0 V</a:t>
            </a:r>
          </a:p>
        </p:txBody>
      </p:sp>
      <p:sp>
        <p:nvSpPr>
          <p:cNvPr id="215" name="TextBox 214">
            <a:extLst>
              <a:ext uri="{FF2B5EF4-FFF2-40B4-BE49-F238E27FC236}">
                <a16:creationId xmlns:a16="http://schemas.microsoft.com/office/drawing/2014/main" id="{AEB68620-7AE5-432D-8F20-EF1E86B800AD}"/>
              </a:ext>
            </a:extLst>
          </p:cNvPr>
          <p:cNvSpPr txBox="1"/>
          <p:nvPr/>
        </p:nvSpPr>
        <p:spPr>
          <a:xfrm>
            <a:off x="1778000" y="3751263"/>
            <a:ext cx="1835150" cy="461962"/>
          </a:xfrm>
          <a:prstGeom prst="rect">
            <a:avLst/>
          </a:prstGeom>
          <a:noFill/>
        </p:spPr>
        <p:txBody>
          <a:bodyPr>
            <a:spAutoFit/>
          </a:bodyPr>
          <a:lstStyle/>
          <a:p>
            <a:pPr algn="ctr" fontAlgn="auto">
              <a:spcBef>
                <a:spcPts val="0"/>
              </a:spcBef>
              <a:spcAft>
                <a:spcPts val="0"/>
              </a:spcAft>
              <a:defRPr/>
            </a:pPr>
            <a:r>
              <a:rPr lang="en-US" sz="2400" dirty="0" err="1">
                <a:solidFill>
                  <a:srgbClr val="00B050">
                    <a:lumMod val="75000"/>
                  </a:srgbClr>
                </a:solidFill>
                <a:latin typeface="Calibri"/>
                <a:ea typeface="+mn-ea"/>
              </a:rPr>
              <a:t>V</a:t>
            </a:r>
            <a:r>
              <a:rPr lang="en-US" sz="2400" baseline="-25000" dirty="0" err="1">
                <a:solidFill>
                  <a:srgbClr val="00B050">
                    <a:lumMod val="75000"/>
                  </a:srgbClr>
                </a:solidFill>
                <a:latin typeface="Calibri"/>
                <a:ea typeface="+mn-ea"/>
              </a:rPr>
              <a:t>pass</a:t>
            </a:r>
            <a:r>
              <a:rPr lang="en-US" sz="2400" dirty="0">
                <a:solidFill>
                  <a:srgbClr val="00B050">
                    <a:lumMod val="75000"/>
                  </a:srgbClr>
                </a:solidFill>
                <a:latin typeface="Calibri"/>
                <a:ea typeface="+mn-ea"/>
              </a:rPr>
              <a:t> = 5.0 V</a:t>
            </a:r>
          </a:p>
        </p:txBody>
      </p:sp>
      <p:sp>
        <p:nvSpPr>
          <p:cNvPr id="216" name="TextBox 215">
            <a:extLst>
              <a:ext uri="{FF2B5EF4-FFF2-40B4-BE49-F238E27FC236}">
                <a16:creationId xmlns:a16="http://schemas.microsoft.com/office/drawing/2014/main" id="{E028F3A6-78B9-4C5C-ACEF-512878720D71}"/>
              </a:ext>
            </a:extLst>
          </p:cNvPr>
          <p:cNvSpPr txBox="1"/>
          <p:nvPr/>
        </p:nvSpPr>
        <p:spPr>
          <a:xfrm>
            <a:off x="1778000" y="4862514"/>
            <a:ext cx="1835150" cy="460375"/>
          </a:xfrm>
          <a:prstGeom prst="rect">
            <a:avLst/>
          </a:prstGeom>
          <a:noFill/>
        </p:spPr>
        <p:txBody>
          <a:bodyPr>
            <a:spAutoFit/>
          </a:bodyPr>
          <a:lstStyle/>
          <a:p>
            <a:pPr algn="ctr" fontAlgn="auto">
              <a:spcBef>
                <a:spcPts val="0"/>
              </a:spcBef>
              <a:spcAft>
                <a:spcPts val="0"/>
              </a:spcAft>
              <a:defRPr/>
            </a:pPr>
            <a:r>
              <a:rPr lang="en-US" sz="2400" dirty="0" err="1">
                <a:solidFill>
                  <a:srgbClr val="00B050">
                    <a:lumMod val="75000"/>
                  </a:srgbClr>
                </a:solidFill>
                <a:latin typeface="Calibri"/>
                <a:ea typeface="+mn-ea"/>
              </a:rPr>
              <a:t>V</a:t>
            </a:r>
            <a:r>
              <a:rPr lang="en-US" sz="2400" baseline="-25000" dirty="0" err="1">
                <a:solidFill>
                  <a:srgbClr val="00B050">
                    <a:lumMod val="75000"/>
                  </a:srgbClr>
                </a:solidFill>
                <a:latin typeface="Calibri"/>
                <a:ea typeface="+mn-ea"/>
              </a:rPr>
              <a:t>pass</a:t>
            </a:r>
            <a:r>
              <a:rPr lang="en-US" sz="2400" dirty="0">
                <a:solidFill>
                  <a:srgbClr val="00B050">
                    <a:lumMod val="75000"/>
                  </a:srgbClr>
                </a:solidFill>
                <a:latin typeface="Calibri"/>
                <a:ea typeface="+mn-ea"/>
              </a:rPr>
              <a:t> = 5.0 V</a:t>
            </a:r>
          </a:p>
        </p:txBody>
      </p:sp>
      <p:sp>
        <p:nvSpPr>
          <p:cNvPr id="217" name="TextBox 216">
            <a:extLst>
              <a:ext uri="{FF2B5EF4-FFF2-40B4-BE49-F238E27FC236}">
                <a16:creationId xmlns:a16="http://schemas.microsoft.com/office/drawing/2014/main" id="{24606A64-AEAC-43A1-B900-FAFB1CA3E56E}"/>
              </a:ext>
            </a:extLst>
          </p:cNvPr>
          <p:cNvSpPr txBox="1"/>
          <p:nvPr/>
        </p:nvSpPr>
        <p:spPr>
          <a:xfrm>
            <a:off x="6796088" y="6030913"/>
            <a:ext cx="844550" cy="584200"/>
          </a:xfrm>
          <a:prstGeom prst="rect">
            <a:avLst/>
          </a:prstGeom>
          <a:noFill/>
        </p:spPr>
        <p:txBody>
          <a:bodyPr>
            <a:spAutoFit/>
          </a:bodyPr>
          <a:lstStyle/>
          <a:p>
            <a:pPr algn="ctr" fontAlgn="auto">
              <a:spcBef>
                <a:spcPts val="0"/>
              </a:spcBef>
              <a:spcAft>
                <a:spcPts val="0"/>
              </a:spcAft>
              <a:defRPr/>
            </a:pPr>
            <a:r>
              <a:rPr lang="en-US" sz="3200" dirty="0">
                <a:solidFill>
                  <a:srgbClr val="00B050"/>
                </a:solidFill>
                <a:latin typeface="Calibri"/>
                <a:ea typeface="+mn-ea"/>
              </a:rPr>
              <a:t>1</a:t>
            </a:r>
          </a:p>
        </p:txBody>
      </p:sp>
      <p:sp>
        <p:nvSpPr>
          <p:cNvPr id="218" name="TextBox 217">
            <a:extLst>
              <a:ext uri="{FF2B5EF4-FFF2-40B4-BE49-F238E27FC236}">
                <a16:creationId xmlns:a16="http://schemas.microsoft.com/office/drawing/2014/main" id="{F5A4F24E-7020-4911-A4BA-2F8039AFCCEE}"/>
              </a:ext>
            </a:extLst>
          </p:cNvPr>
          <p:cNvSpPr txBox="1"/>
          <p:nvPr/>
        </p:nvSpPr>
        <p:spPr>
          <a:xfrm>
            <a:off x="8093075" y="6030913"/>
            <a:ext cx="844550" cy="584200"/>
          </a:xfrm>
          <a:prstGeom prst="rect">
            <a:avLst/>
          </a:prstGeom>
          <a:noFill/>
        </p:spPr>
        <p:txBody>
          <a:bodyPr>
            <a:spAutoFit/>
          </a:bodyPr>
          <a:lstStyle/>
          <a:p>
            <a:pPr algn="ctr" fontAlgn="auto">
              <a:spcBef>
                <a:spcPts val="0"/>
              </a:spcBef>
              <a:spcAft>
                <a:spcPts val="0"/>
              </a:spcAft>
              <a:defRPr/>
            </a:pPr>
            <a:r>
              <a:rPr lang="en-US" sz="3200" dirty="0">
                <a:solidFill>
                  <a:srgbClr val="00B050"/>
                </a:solidFill>
                <a:latin typeface="Calibri"/>
                <a:ea typeface="+mn-ea"/>
              </a:rPr>
              <a:t>1</a:t>
            </a:r>
          </a:p>
        </p:txBody>
      </p:sp>
      <p:sp>
        <p:nvSpPr>
          <p:cNvPr id="219" name="TextBox 218">
            <a:extLst>
              <a:ext uri="{FF2B5EF4-FFF2-40B4-BE49-F238E27FC236}">
                <a16:creationId xmlns:a16="http://schemas.microsoft.com/office/drawing/2014/main" id="{A131C365-C564-44A5-8FF2-8F8191AC1357}"/>
              </a:ext>
            </a:extLst>
          </p:cNvPr>
          <p:cNvSpPr txBox="1"/>
          <p:nvPr/>
        </p:nvSpPr>
        <p:spPr>
          <a:xfrm>
            <a:off x="5502275" y="6030913"/>
            <a:ext cx="844550" cy="584200"/>
          </a:xfrm>
          <a:prstGeom prst="rect">
            <a:avLst/>
          </a:prstGeom>
          <a:noFill/>
        </p:spPr>
        <p:txBody>
          <a:bodyPr>
            <a:spAutoFit/>
          </a:bodyPr>
          <a:lstStyle/>
          <a:p>
            <a:pPr algn="ctr" fontAlgn="auto">
              <a:spcBef>
                <a:spcPts val="0"/>
              </a:spcBef>
              <a:spcAft>
                <a:spcPts val="0"/>
              </a:spcAft>
              <a:defRPr/>
            </a:pPr>
            <a:r>
              <a:rPr lang="en-US" sz="3200" dirty="0">
                <a:solidFill>
                  <a:srgbClr val="FF0000"/>
                </a:solidFill>
                <a:latin typeface="Calibri"/>
                <a:ea typeface="+mn-ea"/>
              </a:rPr>
              <a:t>0</a:t>
            </a:r>
          </a:p>
        </p:txBody>
      </p:sp>
      <p:sp>
        <p:nvSpPr>
          <p:cNvPr id="220" name="TextBox 219">
            <a:extLst>
              <a:ext uri="{FF2B5EF4-FFF2-40B4-BE49-F238E27FC236}">
                <a16:creationId xmlns:a16="http://schemas.microsoft.com/office/drawing/2014/main" id="{39EE8471-997D-4895-800A-78C2283DCCBE}"/>
              </a:ext>
            </a:extLst>
          </p:cNvPr>
          <p:cNvSpPr txBox="1"/>
          <p:nvPr/>
        </p:nvSpPr>
        <p:spPr>
          <a:xfrm>
            <a:off x="4192588" y="6030913"/>
            <a:ext cx="844550" cy="584200"/>
          </a:xfrm>
          <a:prstGeom prst="rect">
            <a:avLst/>
          </a:prstGeom>
          <a:noFill/>
        </p:spPr>
        <p:txBody>
          <a:bodyPr>
            <a:spAutoFit/>
          </a:bodyPr>
          <a:lstStyle/>
          <a:p>
            <a:pPr algn="ctr" fontAlgn="auto">
              <a:spcBef>
                <a:spcPts val="0"/>
              </a:spcBef>
              <a:spcAft>
                <a:spcPts val="0"/>
              </a:spcAft>
              <a:defRPr/>
            </a:pPr>
            <a:r>
              <a:rPr lang="en-US" sz="3200" dirty="0">
                <a:solidFill>
                  <a:srgbClr val="FF0000"/>
                </a:solidFill>
                <a:latin typeface="Calibri"/>
                <a:ea typeface="+mn-ea"/>
              </a:rPr>
              <a:t>0</a:t>
            </a:r>
          </a:p>
        </p:txBody>
      </p:sp>
      <p:sp>
        <p:nvSpPr>
          <p:cNvPr id="221" name="TextBox 220">
            <a:extLst>
              <a:ext uri="{FF2B5EF4-FFF2-40B4-BE49-F238E27FC236}">
                <a16:creationId xmlns:a16="http://schemas.microsoft.com/office/drawing/2014/main" id="{B8F1E2C1-27D1-4884-8984-3CF5F89F43AF}"/>
              </a:ext>
            </a:extLst>
          </p:cNvPr>
          <p:cNvSpPr txBox="1"/>
          <p:nvPr/>
        </p:nvSpPr>
        <p:spPr>
          <a:xfrm>
            <a:off x="1703516" y="5969001"/>
            <a:ext cx="2552572" cy="461665"/>
          </a:xfrm>
          <a:prstGeom prst="rect">
            <a:avLst/>
          </a:prstGeom>
          <a:noFill/>
        </p:spPr>
        <p:txBody>
          <a:bodyPr wrap="square">
            <a:spAutoFit/>
          </a:bodyPr>
          <a:lstStyle/>
          <a:p>
            <a:pPr algn="ctr" fontAlgn="auto">
              <a:spcBef>
                <a:spcPts val="0"/>
              </a:spcBef>
              <a:spcAft>
                <a:spcPts val="0"/>
              </a:spcAft>
              <a:defRPr/>
            </a:pPr>
            <a:r>
              <a:rPr lang="en-US" sz="2400" dirty="0">
                <a:solidFill>
                  <a:srgbClr val="0000FF"/>
                </a:solidFill>
                <a:latin typeface="Calibri"/>
                <a:ea typeface="+mn-ea"/>
              </a:rPr>
              <a:t>values for page 2:</a:t>
            </a:r>
          </a:p>
        </p:txBody>
      </p:sp>
      <p:sp>
        <p:nvSpPr>
          <p:cNvPr id="222" name="TextBox 221">
            <a:extLst>
              <a:ext uri="{FF2B5EF4-FFF2-40B4-BE49-F238E27FC236}">
                <a16:creationId xmlns:a16="http://schemas.microsoft.com/office/drawing/2014/main" id="{CB2B7234-6773-46CF-910C-E8A1E38B5FA5}"/>
              </a:ext>
            </a:extLst>
          </p:cNvPr>
          <p:cNvSpPr txBox="1"/>
          <p:nvPr/>
        </p:nvSpPr>
        <p:spPr>
          <a:xfrm>
            <a:off x="9296400" y="1762126"/>
            <a:ext cx="1004888" cy="461963"/>
          </a:xfrm>
          <a:prstGeom prst="rect">
            <a:avLst/>
          </a:prstGeom>
          <a:noFill/>
        </p:spPr>
        <p:txBody>
          <a:bodyPr wrap="none">
            <a:spAutoFit/>
          </a:bodyPr>
          <a:lstStyle/>
          <a:p>
            <a:pPr fontAlgn="auto">
              <a:spcBef>
                <a:spcPts val="0"/>
              </a:spcBef>
              <a:spcAft>
                <a:spcPts val="0"/>
              </a:spcAft>
              <a:defRPr/>
            </a:pPr>
            <a:r>
              <a:rPr lang="en-US" sz="2400" dirty="0">
                <a:solidFill>
                  <a:prstClr val="black"/>
                </a:solidFill>
                <a:latin typeface="Calibri"/>
                <a:ea typeface="+mn-ea"/>
              </a:rPr>
              <a:t>Page 1</a:t>
            </a:r>
          </a:p>
        </p:txBody>
      </p:sp>
      <p:sp>
        <p:nvSpPr>
          <p:cNvPr id="223" name="TextBox 222">
            <a:extLst>
              <a:ext uri="{FF2B5EF4-FFF2-40B4-BE49-F238E27FC236}">
                <a16:creationId xmlns:a16="http://schemas.microsoft.com/office/drawing/2014/main" id="{8088838C-2F08-44E0-BD58-D9F8C027ABB4}"/>
              </a:ext>
            </a:extLst>
          </p:cNvPr>
          <p:cNvSpPr txBox="1"/>
          <p:nvPr/>
        </p:nvSpPr>
        <p:spPr>
          <a:xfrm>
            <a:off x="9296400" y="2873376"/>
            <a:ext cx="1004888" cy="461963"/>
          </a:xfrm>
          <a:prstGeom prst="rect">
            <a:avLst/>
          </a:prstGeom>
          <a:noFill/>
        </p:spPr>
        <p:txBody>
          <a:bodyPr wrap="none">
            <a:spAutoFit/>
          </a:bodyPr>
          <a:lstStyle/>
          <a:p>
            <a:pPr fontAlgn="auto">
              <a:spcBef>
                <a:spcPts val="0"/>
              </a:spcBef>
              <a:spcAft>
                <a:spcPts val="0"/>
              </a:spcAft>
              <a:defRPr/>
            </a:pPr>
            <a:r>
              <a:rPr lang="en-US" sz="2400" dirty="0">
                <a:solidFill>
                  <a:prstClr val="black"/>
                </a:solidFill>
                <a:latin typeface="Calibri"/>
                <a:ea typeface="+mn-ea"/>
              </a:rPr>
              <a:t>Page 2</a:t>
            </a:r>
          </a:p>
        </p:txBody>
      </p:sp>
      <p:sp>
        <p:nvSpPr>
          <p:cNvPr id="224" name="TextBox 223">
            <a:extLst>
              <a:ext uri="{FF2B5EF4-FFF2-40B4-BE49-F238E27FC236}">
                <a16:creationId xmlns:a16="http://schemas.microsoft.com/office/drawing/2014/main" id="{83BF2575-8E4D-403C-9547-A668842A3DB9}"/>
              </a:ext>
            </a:extLst>
          </p:cNvPr>
          <p:cNvSpPr txBox="1"/>
          <p:nvPr/>
        </p:nvSpPr>
        <p:spPr>
          <a:xfrm>
            <a:off x="9296400" y="4010026"/>
            <a:ext cx="1004888" cy="461963"/>
          </a:xfrm>
          <a:prstGeom prst="rect">
            <a:avLst/>
          </a:prstGeom>
          <a:noFill/>
        </p:spPr>
        <p:txBody>
          <a:bodyPr wrap="none">
            <a:spAutoFit/>
          </a:bodyPr>
          <a:lstStyle/>
          <a:p>
            <a:pPr fontAlgn="auto">
              <a:spcBef>
                <a:spcPts val="0"/>
              </a:spcBef>
              <a:spcAft>
                <a:spcPts val="0"/>
              </a:spcAft>
              <a:defRPr/>
            </a:pPr>
            <a:r>
              <a:rPr lang="en-US" sz="2400" dirty="0">
                <a:solidFill>
                  <a:prstClr val="black"/>
                </a:solidFill>
                <a:latin typeface="Calibri"/>
                <a:ea typeface="+mn-ea"/>
              </a:rPr>
              <a:t>Page 3</a:t>
            </a:r>
          </a:p>
        </p:txBody>
      </p:sp>
      <p:sp>
        <p:nvSpPr>
          <p:cNvPr id="225" name="TextBox 224">
            <a:extLst>
              <a:ext uri="{FF2B5EF4-FFF2-40B4-BE49-F238E27FC236}">
                <a16:creationId xmlns:a16="http://schemas.microsoft.com/office/drawing/2014/main" id="{FC46B1A6-160D-438E-862A-F0830B6EACA3}"/>
              </a:ext>
            </a:extLst>
          </p:cNvPr>
          <p:cNvSpPr txBox="1"/>
          <p:nvPr/>
        </p:nvSpPr>
        <p:spPr>
          <a:xfrm>
            <a:off x="9296400" y="5100638"/>
            <a:ext cx="1004888" cy="461962"/>
          </a:xfrm>
          <a:prstGeom prst="rect">
            <a:avLst/>
          </a:prstGeom>
          <a:noFill/>
        </p:spPr>
        <p:txBody>
          <a:bodyPr wrap="none">
            <a:spAutoFit/>
          </a:bodyPr>
          <a:lstStyle/>
          <a:p>
            <a:pPr fontAlgn="auto">
              <a:spcBef>
                <a:spcPts val="0"/>
              </a:spcBef>
              <a:spcAft>
                <a:spcPts val="0"/>
              </a:spcAft>
              <a:defRPr/>
            </a:pPr>
            <a:r>
              <a:rPr lang="en-US" sz="2400" dirty="0">
                <a:solidFill>
                  <a:prstClr val="black"/>
                </a:solidFill>
                <a:latin typeface="Calibri"/>
                <a:ea typeface="+mn-ea"/>
              </a:rPr>
              <a:t>Page 4</a:t>
            </a:r>
          </a:p>
        </p:txBody>
      </p:sp>
      <p:sp>
        <p:nvSpPr>
          <p:cNvPr id="226" name="Rectangle 225">
            <a:extLst>
              <a:ext uri="{FF2B5EF4-FFF2-40B4-BE49-F238E27FC236}">
                <a16:creationId xmlns:a16="http://schemas.microsoft.com/office/drawing/2014/main" id="{B22A18F7-CA2B-40E6-95C0-93DC17FC118D}"/>
              </a:ext>
            </a:extLst>
          </p:cNvPr>
          <p:cNvSpPr/>
          <p:nvPr/>
        </p:nvSpPr>
        <p:spPr>
          <a:xfrm>
            <a:off x="3200400" y="3875088"/>
            <a:ext cx="6096000" cy="6588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dirty="0">
                <a:solidFill>
                  <a:prstClr val="white"/>
                </a:solidFill>
              </a:rPr>
              <a:t>Pass (5V)</a:t>
            </a:r>
          </a:p>
        </p:txBody>
      </p:sp>
      <p:sp>
        <p:nvSpPr>
          <p:cNvPr id="227" name="Rectangle 226">
            <a:extLst>
              <a:ext uri="{FF2B5EF4-FFF2-40B4-BE49-F238E27FC236}">
                <a16:creationId xmlns:a16="http://schemas.microsoft.com/office/drawing/2014/main" id="{ADEE59F7-2163-4E51-9F55-AAE03E0B7F0D}"/>
              </a:ext>
            </a:extLst>
          </p:cNvPr>
          <p:cNvSpPr/>
          <p:nvPr/>
        </p:nvSpPr>
        <p:spPr>
          <a:xfrm>
            <a:off x="3200400" y="2767013"/>
            <a:ext cx="6096000" cy="6588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dirty="0">
                <a:solidFill>
                  <a:prstClr val="white"/>
                </a:solidFill>
              </a:rPr>
              <a:t>Read (2.5V)</a:t>
            </a:r>
          </a:p>
        </p:txBody>
      </p:sp>
      <p:sp>
        <p:nvSpPr>
          <p:cNvPr id="228" name="Rectangle 227">
            <a:extLst>
              <a:ext uri="{FF2B5EF4-FFF2-40B4-BE49-F238E27FC236}">
                <a16:creationId xmlns:a16="http://schemas.microsoft.com/office/drawing/2014/main" id="{749545B9-BCE8-4273-A0FA-B8E196A2FA90}"/>
              </a:ext>
            </a:extLst>
          </p:cNvPr>
          <p:cNvSpPr/>
          <p:nvPr/>
        </p:nvSpPr>
        <p:spPr>
          <a:xfrm>
            <a:off x="3200400" y="1646238"/>
            <a:ext cx="6096000" cy="6588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dirty="0">
                <a:solidFill>
                  <a:prstClr val="white"/>
                </a:solidFill>
              </a:rPr>
              <a:t>Pass (5V)</a:t>
            </a:r>
          </a:p>
        </p:txBody>
      </p:sp>
      <p:sp>
        <p:nvSpPr>
          <p:cNvPr id="229" name="Rectangle 228">
            <a:extLst>
              <a:ext uri="{FF2B5EF4-FFF2-40B4-BE49-F238E27FC236}">
                <a16:creationId xmlns:a16="http://schemas.microsoft.com/office/drawing/2014/main" id="{934A6784-3A4B-48B4-AA96-82995C202D5E}"/>
              </a:ext>
            </a:extLst>
          </p:cNvPr>
          <p:cNvSpPr/>
          <p:nvPr/>
        </p:nvSpPr>
        <p:spPr>
          <a:xfrm>
            <a:off x="3200400" y="4995863"/>
            <a:ext cx="6096000" cy="660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dirty="0">
                <a:solidFill>
                  <a:prstClr val="white"/>
                </a:solidFill>
              </a:rPr>
              <a:t>Pass (5V)</a:t>
            </a:r>
          </a:p>
        </p:txBody>
      </p:sp>
    </p:spTree>
    <p:extLst>
      <p:ext uri="{BB962C8B-B14F-4D97-AF65-F5344CB8AC3E}">
        <p14:creationId xmlns:p14="http://schemas.microsoft.com/office/powerpoint/2010/main" val="255304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fade">
                                      <p:cBhvr>
                                        <p:cTn id="7" dur="500"/>
                                        <p:tgtEl>
                                          <p:spTgt spid="2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7"/>
                                        </p:tgtEl>
                                        <p:attrNameLst>
                                          <p:attrName>style.visibility</p:attrName>
                                        </p:attrNameLst>
                                      </p:cBhvr>
                                      <p:to>
                                        <p:strVal val="visible"/>
                                      </p:to>
                                    </p:set>
                                    <p:animEffect transition="in" filter="fade">
                                      <p:cBhvr>
                                        <p:cTn id="10" dur="500"/>
                                        <p:tgtEl>
                                          <p:spTgt spid="2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8"/>
                                        </p:tgtEl>
                                        <p:attrNameLst>
                                          <p:attrName>style.visibility</p:attrName>
                                        </p:attrNameLst>
                                      </p:cBhvr>
                                      <p:to>
                                        <p:strVal val="visible"/>
                                      </p:to>
                                    </p:set>
                                    <p:animEffect transition="in" filter="fade">
                                      <p:cBhvr>
                                        <p:cTn id="13" dur="500"/>
                                        <p:tgtEl>
                                          <p:spTgt spid="2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6"/>
                                        </p:tgtEl>
                                        <p:attrNameLst>
                                          <p:attrName>style.visibility</p:attrName>
                                        </p:attrNameLst>
                                      </p:cBhvr>
                                      <p:to>
                                        <p:strVal val="visible"/>
                                      </p:to>
                                    </p:set>
                                    <p:animEffect transition="in" filter="fade">
                                      <p:cBhvr>
                                        <p:cTn id="16" dur="500"/>
                                        <p:tgtEl>
                                          <p:spTgt spid="22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229"/>
                                        </p:tgtEl>
                                      </p:cBhvr>
                                    </p:animEffect>
                                    <p:set>
                                      <p:cBhvr>
                                        <p:cTn id="21" dur="1" fill="hold">
                                          <p:stCondLst>
                                            <p:cond delay="499"/>
                                          </p:stCondLst>
                                        </p:cTn>
                                        <p:tgtEl>
                                          <p:spTgt spid="229"/>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227"/>
                                        </p:tgtEl>
                                      </p:cBhvr>
                                    </p:animEffect>
                                    <p:set>
                                      <p:cBhvr>
                                        <p:cTn id="24" dur="1" fill="hold">
                                          <p:stCondLst>
                                            <p:cond delay="499"/>
                                          </p:stCondLst>
                                        </p:cTn>
                                        <p:tgtEl>
                                          <p:spTgt spid="227"/>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228"/>
                                        </p:tgtEl>
                                      </p:cBhvr>
                                    </p:animEffect>
                                    <p:set>
                                      <p:cBhvr>
                                        <p:cTn id="27" dur="1" fill="hold">
                                          <p:stCondLst>
                                            <p:cond delay="499"/>
                                          </p:stCondLst>
                                        </p:cTn>
                                        <p:tgtEl>
                                          <p:spTgt spid="228"/>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226"/>
                                        </p:tgtEl>
                                      </p:cBhvr>
                                    </p:animEffect>
                                    <p:set>
                                      <p:cBhvr>
                                        <p:cTn id="30" dur="1" fill="hold">
                                          <p:stCondLst>
                                            <p:cond delay="499"/>
                                          </p:stCondLst>
                                        </p:cTn>
                                        <p:tgtEl>
                                          <p:spTgt spid="226"/>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214"/>
                                        </p:tgtEl>
                                        <p:attrNameLst>
                                          <p:attrName>style.visibility</p:attrName>
                                        </p:attrNameLst>
                                      </p:cBhvr>
                                      <p:to>
                                        <p:strVal val="visible"/>
                                      </p:to>
                                    </p:set>
                                    <p:animEffect transition="in" filter="fade">
                                      <p:cBhvr>
                                        <p:cTn id="34" dur="500"/>
                                        <p:tgtEl>
                                          <p:spTgt spid="2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3"/>
                                        </p:tgtEl>
                                        <p:attrNameLst>
                                          <p:attrName>style.visibility</p:attrName>
                                        </p:attrNameLst>
                                      </p:cBhvr>
                                      <p:to>
                                        <p:strVal val="visible"/>
                                      </p:to>
                                    </p:set>
                                    <p:animEffect transition="in" filter="fade">
                                      <p:cBhvr>
                                        <p:cTn id="37" dur="500"/>
                                        <p:tgtEl>
                                          <p:spTgt spid="21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5"/>
                                        </p:tgtEl>
                                        <p:attrNameLst>
                                          <p:attrName>style.visibility</p:attrName>
                                        </p:attrNameLst>
                                      </p:cBhvr>
                                      <p:to>
                                        <p:strVal val="visible"/>
                                      </p:to>
                                    </p:set>
                                    <p:animEffect transition="in" filter="fade">
                                      <p:cBhvr>
                                        <p:cTn id="40" dur="500"/>
                                        <p:tgtEl>
                                          <p:spTgt spid="2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16"/>
                                        </p:tgtEl>
                                        <p:attrNameLst>
                                          <p:attrName>style.visibility</p:attrName>
                                        </p:attrNameLst>
                                      </p:cBhvr>
                                      <p:to>
                                        <p:strVal val="visible"/>
                                      </p:to>
                                    </p:set>
                                    <p:animEffect transition="in" filter="fade">
                                      <p:cBhvr>
                                        <p:cTn id="43" dur="500"/>
                                        <p:tgtEl>
                                          <p:spTgt spid="216"/>
                                        </p:tgtEl>
                                      </p:cBhvr>
                                    </p:animEffect>
                                  </p:childTnLst>
                                </p:cTn>
                              </p:par>
                              <p:par>
                                <p:cTn id="44" presetID="10" presetClass="entr" presetSubtype="0" fill="hold" nodeType="withEffect">
                                  <p:stCondLst>
                                    <p:cond delay="0"/>
                                  </p:stCondLst>
                                  <p:childTnLst>
                                    <p:set>
                                      <p:cBhvr>
                                        <p:cTn id="45" dur="1" fill="hold">
                                          <p:stCondLst>
                                            <p:cond delay="0"/>
                                          </p:stCondLst>
                                        </p:cTn>
                                        <p:tgtEl>
                                          <p:spTgt spid="155"/>
                                        </p:tgtEl>
                                        <p:attrNameLst>
                                          <p:attrName>style.visibility</p:attrName>
                                        </p:attrNameLst>
                                      </p:cBhvr>
                                      <p:to>
                                        <p:strVal val="visible"/>
                                      </p:to>
                                    </p:set>
                                    <p:animEffect transition="in" filter="fade">
                                      <p:cBhvr>
                                        <p:cTn id="46" dur="500"/>
                                        <p:tgtEl>
                                          <p:spTgt spid="155"/>
                                        </p:tgtEl>
                                      </p:cBhvr>
                                    </p:animEffect>
                                  </p:childTnLst>
                                </p:cTn>
                              </p:par>
                              <p:par>
                                <p:cTn id="47" presetID="10" presetClass="entr" presetSubtype="0" fill="hold" nodeType="withEffect">
                                  <p:stCondLst>
                                    <p:cond delay="0"/>
                                  </p:stCondLst>
                                  <p:childTnLst>
                                    <p:set>
                                      <p:cBhvr>
                                        <p:cTn id="48" dur="1" fill="hold">
                                          <p:stCondLst>
                                            <p:cond delay="0"/>
                                          </p:stCondLst>
                                        </p:cTn>
                                        <p:tgtEl>
                                          <p:spTgt spid="156"/>
                                        </p:tgtEl>
                                        <p:attrNameLst>
                                          <p:attrName>style.visibility</p:attrName>
                                        </p:attrNameLst>
                                      </p:cBhvr>
                                      <p:to>
                                        <p:strVal val="visible"/>
                                      </p:to>
                                    </p:set>
                                    <p:animEffect transition="in" filter="fade">
                                      <p:cBhvr>
                                        <p:cTn id="49" dur="500"/>
                                        <p:tgtEl>
                                          <p:spTgt spid="156"/>
                                        </p:tgtEl>
                                      </p:cBhvr>
                                    </p:animEffect>
                                  </p:childTnLst>
                                </p:cTn>
                              </p:par>
                              <p:par>
                                <p:cTn id="50" presetID="10" presetClass="entr" presetSubtype="0" fill="hold" nodeType="withEffect">
                                  <p:stCondLst>
                                    <p:cond delay="0"/>
                                  </p:stCondLst>
                                  <p:childTnLst>
                                    <p:set>
                                      <p:cBhvr>
                                        <p:cTn id="51" dur="1" fill="hold">
                                          <p:stCondLst>
                                            <p:cond delay="0"/>
                                          </p:stCondLst>
                                        </p:cTn>
                                        <p:tgtEl>
                                          <p:spTgt spid="157"/>
                                        </p:tgtEl>
                                        <p:attrNameLst>
                                          <p:attrName>style.visibility</p:attrName>
                                        </p:attrNameLst>
                                      </p:cBhvr>
                                      <p:to>
                                        <p:strVal val="visible"/>
                                      </p:to>
                                    </p:set>
                                    <p:animEffect transition="in" filter="fade">
                                      <p:cBhvr>
                                        <p:cTn id="52" dur="500"/>
                                        <p:tgtEl>
                                          <p:spTgt spid="157"/>
                                        </p:tgtEl>
                                      </p:cBhvr>
                                    </p:animEffect>
                                  </p:childTnLst>
                                </p:cTn>
                              </p:par>
                              <p:par>
                                <p:cTn id="53" presetID="10" presetClass="entr" presetSubtype="0" fill="hold" nodeType="withEffect">
                                  <p:stCondLst>
                                    <p:cond delay="0"/>
                                  </p:stCondLst>
                                  <p:childTnLst>
                                    <p:set>
                                      <p:cBhvr>
                                        <p:cTn id="54" dur="1" fill="hold">
                                          <p:stCondLst>
                                            <p:cond delay="0"/>
                                          </p:stCondLst>
                                        </p:cTn>
                                        <p:tgtEl>
                                          <p:spTgt spid="158"/>
                                        </p:tgtEl>
                                        <p:attrNameLst>
                                          <p:attrName>style.visibility</p:attrName>
                                        </p:attrNameLst>
                                      </p:cBhvr>
                                      <p:to>
                                        <p:strVal val="visible"/>
                                      </p:to>
                                    </p:set>
                                    <p:animEffect transition="in" filter="fade">
                                      <p:cBhvr>
                                        <p:cTn id="55" dur="500"/>
                                        <p:tgtEl>
                                          <p:spTgt spid="158"/>
                                        </p:tgtEl>
                                      </p:cBhvr>
                                    </p:animEffect>
                                  </p:childTnLst>
                                </p:cTn>
                              </p:par>
                            </p:childTnLst>
                          </p:cTn>
                        </p:par>
                        <p:par>
                          <p:cTn id="56" fill="hold">
                            <p:stCondLst>
                              <p:cond delay="1000"/>
                            </p:stCondLst>
                            <p:childTnLst>
                              <p:par>
                                <p:cTn id="57" presetID="10" presetClass="entr" presetSubtype="0" fill="hold" nodeType="afterEffect">
                                  <p:stCondLst>
                                    <p:cond delay="0"/>
                                  </p:stCondLst>
                                  <p:childTnLst>
                                    <p:set>
                                      <p:cBhvr>
                                        <p:cTn id="58" dur="1" fill="hold">
                                          <p:stCondLst>
                                            <p:cond delay="0"/>
                                          </p:stCondLst>
                                        </p:cTn>
                                        <p:tgtEl>
                                          <p:spTgt spid="180"/>
                                        </p:tgtEl>
                                        <p:attrNameLst>
                                          <p:attrName>style.visibility</p:attrName>
                                        </p:attrNameLst>
                                      </p:cBhvr>
                                      <p:to>
                                        <p:strVal val="visible"/>
                                      </p:to>
                                    </p:set>
                                    <p:animEffect transition="in" filter="fade">
                                      <p:cBhvr>
                                        <p:cTn id="59" dur="500"/>
                                        <p:tgtEl>
                                          <p:spTgt spid="18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78"/>
                                        </p:tgtEl>
                                        <p:attrNameLst>
                                          <p:attrName>style.visibility</p:attrName>
                                        </p:attrNameLst>
                                      </p:cBhvr>
                                      <p:to>
                                        <p:strVal val="visible"/>
                                      </p:to>
                                    </p:set>
                                    <p:animEffect transition="in" filter="wipe(up)">
                                      <p:cBhvr>
                                        <p:cTn id="64" dur="500"/>
                                        <p:tgtEl>
                                          <p:spTgt spid="178"/>
                                        </p:tgtEl>
                                      </p:cBhvr>
                                    </p:animEffect>
                                  </p:childTnLst>
                                </p:cTn>
                              </p:par>
                              <p:par>
                                <p:cTn id="65" presetID="22" presetClass="entr" presetSubtype="1" fill="hold" nodeType="withEffect">
                                  <p:stCondLst>
                                    <p:cond delay="0"/>
                                  </p:stCondLst>
                                  <p:childTnLst>
                                    <p:set>
                                      <p:cBhvr>
                                        <p:cTn id="66" dur="1" fill="hold">
                                          <p:stCondLst>
                                            <p:cond delay="0"/>
                                          </p:stCondLst>
                                        </p:cTn>
                                        <p:tgtEl>
                                          <p:spTgt spid="177"/>
                                        </p:tgtEl>
                                        <p:attrNameLst>
                                          <p:attrName>style.visibility</p:attrName>
                                        </p:attrNameLst>
                                      </p:cBhvr>
                                      <p:to>
                                        <p:strVal val="visible"/>
                                      </p:to>
                                    </p:set>
                                    <p:animEffect transition="in" filter="wipe(up)">
                                      <p:cBhvr>
                                        <p:cTn id="67" dur="500"/>
                                        <p:tgtEl>
                                          <p:spTgt spid="177"/>
                                        </p:tgtEl>
                                      </p:cBhvr>
                                    </p:animEffect>
                                  </p:childTnLst>
                                </p:cTn>
                              </p:par>
                              <p:par>
                                <p:cTn id="68" presetID="22" presetClass="entr" presetSubtype="1" fill="hold" nodeType="withEffect">
                                  <p:stCondLst>
                                    <p:cond delay="0"/>
                                  </p:stCondLst>
                                  <p:childTnLst>
                                    <p:set>
                                      <p:cBhvr>
                                        <p:cTn id="69" dur="1" fill="hold">
                                          <p:stCondLst>
                                            <p:cond delay="0"/>
                                          </p:stCondLst>
                                        </p:cTn>
                                        <p:tgtEl>
                                          <p:spTgt spid="179"/>
                                        </p:tgtEl>
                                        <p:attrNameLst>
                                          <p:attrName>style.visibility</p:attrName>
                                        </p:attrNameLst>
                                      </p:cBhvr>
                                      <p:to>
                                        <p:strVal val="visible"/>
                                      </p:to>
                                    </p:set>
                                    <p:animEffect transition="in" filter="wipe(up)">
                                      <p:cBhvr>
                                        <p:cTn id="70" dur="500"/>
                                        <p:tgtEl>
                                          <p:spTgt spid="179"/>
                                        </p:tgtEl>
                                      </p:cBhvr>
                                    </p:animEffect>
                                  </p:childTnLst>
                                </p:cTn>
                              </p:par>
                              <p:par>
                                <p:cTn id="71" presetID="22" presetClass="entr" presetSubtype="1" fill="hold" nodeType="withEffect">
                                  <p:stCondLst>
                                    <p:cond delay="0"/>
                                  </p:stCondLst>
                                  <p:childTnLst>
                                    <p:set>
                                      <p:cBhvr>
                                        <p:cTn id="72" dur="1" fill="hold">
                                          <p:stCondLst>
                                            <p:cond delay="0"/>
                                          </p:stCondLst>
                                        </p:cTn>
                                        <p:tgtEl>
                                          <p:spTgt spid="176"/>
                                        </p:tgtEl>
                                        <p:attrNameLst>
                                          <p:attrName>style.visibility</p:attrName>
                                        </p:attrNameLst>
                                      </p:cBhvr>
                                      <p:to>
                                        <p:strVal val="visible"/>
                                      </p:to>
                                    </p:set>
                                    <p:animEffect transition="in" filter="wipe(up)">
                                      <p:cBhvr>
                                        <p:cTn id="73" dur="500"/>
                                        <p:tgtEl>
                                          <p:spTgt spid="176"/>
                                        </p:tgtEl>
                                      </p:cBhvr>
                                    </p:animEffect>
                                  </p:childTnLst>
                                </p:cTn>
                              </p:par>
                            </p:childTnLst>
                          </p:cTn>
                        </p:par>
                        <p:par>
                          <p:cTn id="74" fill="hold">
                            <p:stCondLst>
                              <p:cond delay="500"/>
                            </p:stCondLst>
                            <p:childTnLst>
                              <p:par>
                                <p:cTn id="75" presetID="22" presetClass="entr" presetSubtype="1" fill="hold" grpId="0" nodeType="afterEffect">
                                  <p:stCondLst>
                                    <p:cond delay="0"/>
                                  </p:stCondLst>
                                  <p:childTnLst>
                                    <p:set>
                                      <p:cBhvr>
                                        <p:cTn id="76" dur="1" fill="hold">
                                          <p:stCondLst>
                                            <p:cond delay="0"/>
                                          </p:stCondLst>
                                        </p:cTn>
                                        <p:tgtEl>
                                          <p:spTgt spid="218"/>
                                        </p:tgtEl>
                                        <p:attrNameLst>
                                          <p:attrName>style.visibility</p:attrName>
                                        </p:attrNameLst>
                                      </p:cBhvr>
                                      <p:to>
                                        <p:strVal val="visible"/>
                                      </p:to>
                                    </p:set>
                                    <p:animEffect transition="in" filter="wipe(up)">
                                      <p:cBhvr>
                                        <p:cTn id="77" dur="500"/>
                                        <p:tgtEl>
                                          <p:spTgt spid="218"/>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217"/>
                                        </p:tgtEl>
                                        <p:attrNameLst>
                                          <p:attrName>style.visibility</p:attrName>
                                        </p:attrNameLst>
                                      </p:cBhvr>
                                      <p:to>
                                        <p:strVal val="visible"/>
                                      </p:to>
                                    </p:set>
                                    <p:animEffect transition="in" filter="wipe(up)">
                                      <p:cBhvr>
                                        <p:cTn id="80" dur="500"/>
                                        <p:tgtEl>
                                          <p:spTgt spid="217"/>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219"/>
                                        </p:tgtEl>
                                        <p:attrNameLst>
                                          <p:attrName>style.visibility</p:attrName>
                                        </p:attrNameLst>
                                      </p:cBhvr>
                                      <p:to>
                                        <p:strVal val="visible"/>
                                      </p:to>
                                    </p:set>
                                    <p:animEffect transition="in" filter="wipe(up)">
                                      <p:cBhvr>
                                        <p:cTn id="83" dur="500"/>
                                        <p:tgtEl>
                                          <p:spTgt spid="219"/>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220"/>
                                        </p:tgtEl>
                                        <p:attrNameLst>
                                          <p:attrName>style.visibility</p:attrName>
                                        </p:attrNameLst>
                                      </p:cBhvr>
                                      <p:to>
                                        <p:strVal val="visible"/>
                                      </p:to>
                                    </p:set>
                                    <p:animEffect transition="in" filter="wipe(up)">
                                      <p:cBhvr>
                                        <p:cTn id="86" dur="500"/>
                                        <p:tgtEl>
                                          <p:spTgt spid="220"/>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21"/>
                                        </p:tgtEl>
                                        <p:attrNameLst>
                                          <p:attrName>style.visibility</p:attrName>
                                        </p:attrNameLst>
                                      </p:cBhvr>
                                      <p:to>
                                        <p:strVal val="visible"/>
                                      </p:to>
                                    </p:set>
                                    <p:animEffect transition="in" filter="fade">
                                      <p:cBhvr>
                                        <p:cTn id="89" dur="5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P spid="214" grpId="0"/>
      <p:bldP spid="215" grpId="0"/>
      <p:bldP spid="216" grpId="0"/>
      <p:bldP spid="217" grpId="0"/>
      <p:bldP spid="218" grpId="0"/>
      <p:bldP spid="219" grpId="0"/>
      <p:bldP spid="220" grpId="0"/>
      <p:bldP spid="221" grpId="0"/>
      <p:bldP spid="226" grpId="0" animBg="1"/>
      <p:bldP spid="226" grpId="1" animBg="1"/>
      <p:bldP spid="227" grpId="0" animBg="1"/>
      <p:bldP spid="227" grpId="1" animBg="1"/>
      <p:bldP spid="228" grpId="0" animBg="1"/>
      <p:bldP spid="228" grpId="1" animBg="1"/>
      <p:bldP spid="229" grpId="0" animBg="1"/>
      <p:bldP spid="229"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10A87-624B-4743-A714-47C86CE8EAAE}"/>
              </a:ext>
            </a:extLst>
          </p:cNvPr>
          <p:cNvSpPr>
            <a:spLocks noGrp="1"/>
          </p:cNvSpPr>
          <p:nvPr>
            <p:ph type="title"/>
          </p:nvPr>
        </p:nvSpPr>
        <p:spPr/>
        <p:txBody>
          <a:bodyPr/>
          <a:lstStyle/>
          <a:p>
            <a:r>
              <a:rPr lang="fr-FR" dirty="0"/>
              <a:t>Write to Flash</a:t>
            </a:r>
          </a:p>
        </p:txBody>
      </p:sp>
      <p:sp>
        <p:nvSpPr>
          <p:cNvPr id="3" name="Content Placeholder 2">
            <a:extLst>
              <a:ext uri="{FF2B5EF4-FFF2-40B4-BE49-F238E27FC236}">
                <a16:creationId xmlns:a16="http://schemas.microsoft.com/office/drawing/2014/main" id="{37EFB066-090B-404E-B557-76D23BF54EA7}"/>
              </a:ext>
            </a:extLst>
          </p:cNvPr>
          <p:cNvSpPr>
            <a:spLocks noGrp="1"/>
          </p:cNvSpPr>
          <p:nvPr>
            <p:ph idx="1"/>
          </p:nvPr>
        </p:nvSpPr>
        <p:spPr/>
        <p:txBody>
          <a:bodyPr/>
          <a:lstStyle/>
          <a:p>
            <a:r>
              <a:rPr lang="en-US" dirty="0"/>
              <a:t>One can only charge each individual Flash Cell</a:t>
            </a:r>
          </a:p>
          <a:p>
            <a:pPr lvl="1"/>
            <a:r>
              <a:rPr lang="en-US" dirty="0"/>
              <a:t>i.e., can only change an individual bit from 1 to 0, but not from 0 to 1</a:t>
            </a:r>
          </a:p>
          <a:p>
            <a:r>
              <a:rPr lang="en-US" dirty="0"/>
              <a:t>In order to write 1, we have to </a:t>
            </a:r>
            <a:r>
              <a:rPr lang="en-US" dirty="0">
                <a:solidFill>
                  <a:srgbClr val="FF0000"/>
                </a:solidFill>
              </a:rPr>
              <a:t>erase</a:t>
            </a:r>
            <a:r>
              <a:rPr lang="en-US" dirty="0"/>
              <a:t> the entire block</a:t>
            </a:r>
          </a:p>
          <a:p>
            <a:pPr lvl="1"/>
            <a:r>
              <a:rPr lang="en-US" dirty="0"/>
              <a:t>Erase: change the entire block to 1</a:t>
            </a:r>
          </a:p>
          <a:p>
            <a:r>
              <a:rPr lang="en-US" dirty="0"/>
              <a:t>After that, we can write those 0 bits as needed </a:t>
            </a:r>
          </a:p>
        </p:txBody>
      </p:sp>
      <p:sp>
        <p:nvSpPr>
          <p:cNvPr id="4" name="Slide Number Placeholder 3">
            <a:extLst>
              <a:ext uri="{FF2B5EF4-FFF2-40B4-BE49-F238E27FC236}">
                <a16:creationId xmlns:a16="http://schemas.microsoft.com/office/drawing/2014/main" id="{1A7FF9B9-A281-4DC1-811C-020D55AF7220}"/>
              </a:ext>
            </a:extLst>
          </p:cNvPr>
          <p:cNvSpPr>
            <a:spLocks noGrp="1"/>
          </p:cNvSpPr>
          <p:nvPr>
            <p:ph type="sldNum" sz="quarter" idx="12"/>
          </p:nvPr>
        </p:nvSpPr>
        <p:spPr/>
        <p:txBody>
          <a:bodyPr/>
          <a:lstStyle/>
          <a:p>
            <a:fld id="{C22DC6D3-9347-42BE-948A-F7EB414DF657}" type="slidenum">
              <a:rPr lang="en-US" altLang="en-US" smtClean="0"/>
              <a:t>38</a:t>
            </a:fld>
            <a:endParaRPr lang="en-US" altLang="en-US" dirty="0"/>
          </a:p>
        </p:txBody>
      </p:sp>
      <p:grpSp>
        <p:nvGrpSpPr>
          <p:cNvPr id="46" name="Group 45">
            <a:extLst>
              <a:ext uri="{FF2B5EF4-FFF2-40B4-BE49-F238E27FC236}">
                <a16:creationId xmlns:a16="http://schemas.microsoft.com/office/drawing/2014/main" id="{D69DE87A-F1F9-45D9-A42A-9C05B7DD8774}"/>
              </a:ext>
            </a:extLst>
          </p:cNvPr>
          <p:cNvGrpSpPr/>
          <p:nvPr/>
        </p:nvGrpSpPr>
        <p:grpSpPr>
          <a:xfrm>
            <a:off x="6168008" y="4221088"/>
            <a:ext cx="5073778" cy="1989040"/>
            <a:chOff x="3169339" y="2777285"/>
            <a:chExt cx="5840199" cy="2395103"/>
          </a:xfrm>
        </p:grpSpPr>
        <p:sp>
          <p:nvSpPr>
            <p:cNvPr id="5" name="TextBox 4">
              <a:extLst>
                <a:ext uri="{FF2B5EF4-FFF2-40B4-BE49-F238E27FC236}">
                  <a16:creationId xmlns:a16="http://schemas.microsoft.com/office/drawing/2014/main" id="{F0BDF40A-156E-48A1-974A-850438CAEEB1}"/>
                </a:ext>
              </a:extLst>
            </p:cNvPr>
            <p:cNvSpPr txBox="1"/>
            <p:nvPr/>
          </p:nvSpPr>
          <p:spPr>
            <a:xfrm>
              <a:off x="3397948" y="4851061"/>
              <a:ext cx="1491246" cy="321327"/>
            </a:xfrm>
            <a:prstGeom prst="rect">
              <a:avLst/>
            </a:prstGeom>
            <a:noFill/>
          </p:spPr>
          <p:txBody>
            <a:bodyPr wrap="none" rtlCol="0">
              <a:spAutoFit/>
            </a:bodyPr>
            <a:lstStyle/>
            <a:p>
              <a:pPr algn="ctr">
                <a:defRPr/>
              </a:pPr>
              <a:r>
                <a:rPr lang="en-US" sz="1200" kern="0" dirty="0">
                  <a:solidFill>
                    <a:prstClr val="black"/>
                  </a:solidFill>
                </a:rPr>
                <a:t>Floating-Gate Cell</a:t>
              </a:r>
            </a:p>
          </p:txBody>
        </p:sp>
        <p:grpSp>
          <p:nvGrpSpPr>
            <p:cNvPr id="6" name="Group 5">
              <a:extLst>
                <a:ext uri="{FF2B5EF4-FFF2-40B4-BE49-F238E27FC236}">
                  <a16:creationId xmlns:a16="http://schemas.microsoft.com/office/drawing/2014/main" id="{A7F962C1-A192-4974-8CEE-88737F7B785F}"/>
                </a:ext>
              </a:extLst>
            </p:cNvPr>
            <p:cNvGrpSpPr/>
            <p:nvPr/>
          </p:nvGrpSpPr>
          <p:grpSpPr>
            <a:xfrm>
              <a:off x="3169339" y="3127428"/>
              <a:ext cx="1914296" cy="1774477"/>
              <a:chOff x="488451" y="1537182"/>
              <a:chExt cx="2552395" cy="2365969"/>
            </a:xfrm>
          </p:grpSpPr>
          <p:sp>
            <p:nvSpPr>
              <p:cNvPr id="7" name="Rectangle 992">
                <a:extLst>
                  <a:ext uri="{FF2B5EF4-FFF2-40B4-BE49-F238E27FC236}">
                    <a16:creationId xmlns:a16="http://schemas.microsoft.com/office/drawing/2014/main" id="{B7222D29-B64B-42A1-A195-099C706A8AFE}"/>
                  </a:ext>
                </a:extLst>
              </p:cNvPr>
              <p:cNvSpPr>
                <a:spLocks noChangeArrowheads="1"/>
              </p:cNvSpPr>
              <p:nvPr/>
            </p:nvSpPr>
            <p:spPr bwMode="auto">
              <a:xfrm>
                <a:off x="1090550" y="2085571"/>
                <a:ext cx="1348197" cy="1155859"/>
              </a:xfrm>
              <a:prstGeom prst="rect">
                <a:avLst/>
              </a:prstGeom>
              <a:solidFill>
                <a:srgbClr val="4BACC6"/>
              </a:solidFill>
              <a:ln>
                <a:solidFill>
                  <a:srgbClr val="3F869A"/>
                </a:solidFill>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anchor="b">
                <a:no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lnSpc>
                    <a:spcPts val="1500"/>
                  </a:lnSpc>
                  <a:defRPr/>
                </a:pPr>
                <a:endParaRPr lang="en-US" sz="1200" kern="0" dirty="0">
                  <a:solidFill>
                    <a:prstClr val="white"/>
                  </a:solidFill>
                  <a:latin typeface="Calibri" panose="020F0502020204030204"/>
                </a:endParaRPr>
              </a:p>
            </p:txBody>
          </p:sp>
          <p:sp>
            <p:nvSpPr>
              <p:cNvPr id="8" name="Rounded Rectangle 14">
                <a:extLst>
                  <a:ext uri="{FF2B5EF4-FFF2-40B4-BE49-F238E27FC236}">
                    <a16:creationId xmlns:a16="http://schemas.microsoft.com/office/drawing/2014/main" id="{6F3A04F3-E310-4B6E-9ACF-4834C4C8C596}"/>
                  </a:ext>
                </a:extLst>
              </p:cNvPr>
              <p:cNvSpPr/>
              <p:nvPr/>
            </p:nvSpPr>
            <p:spPr>
              <a:xfrm>
                <a:off x="488451" y="3229043"/>
                <a:ext cx="2552395" cy="674108"/>
              </a:xfrm>
              <a:prstGeom prst="roundRect">
                <a:avLst/>
              </a:prstGeom>
              <a:solidFill>
                <a:schemeClr val="bg1">
                  <a:lumMod val="65000"/>
                </a:schemeClr>
              </a:solidFill>
              <a:ln w="12700" cap="flat" cmpd="sng" algn="ctr">
                <a:noFill/>
                <a:prstDash val="solid"/>
                <a:miter lim="800000"/>
              </a:ln>
              <a:effectLst/>
            </p:spPr>
            <p:txBody>
              <a:bodyPr rtlCol="0" anchor="b"/>
              <a:lstStyle/>
              <a:p>
                <a:pPr algn="ctr">
                  <a:defRPr/>
                </a:pPr>
                <a:r>
                  <a:rPr lang="en-US" sz="1200" kern="0" dirty="0">
                    <a:solidFill>
                      <a:schemeClr val="bg1"/>
                    </a:solidFill>
                    <a:latin typeface="Calibri" panose="020F0502020204030204"/>
                  </a:rPr>
                  <a:t>Substrate</a:t>
                </a:r>
              </a:p>
            </p:txBody>
          </p:sp>
          <p:sp>
            <p:nvSpPr>
              <p:cNvPr id="9" name="Rectangle 990">
                <a:extLst>
                  <a:ext uri="{FF2B5EF4-FFF2-40B4-BE49-F238E27FC236}">
                    <a16:creationId xmlns:a16="http://schemas.microsoft.com/office/drawing/2014/main" id="{FB696548-ABF6-49AD-8378-CAB40700B336}"/>
                  </a:ext>
                </a:extLst>
              </p:cNvPr>
              <p:cNvSpPr>
                <a:spLocks noChangeArrowheads="1"/>
              </p:cNvSpPr>
              <p:nvPr/>
            </p:nvSpPr>
            <p:spPr bwMode="auto">
              <a:xfrm>
                <a:off x="1090550" y="2360357"/>
                <a:ext cx="1348197" cy="593587"/>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a:lnSpc>
                    <a:spcPts val="1500"/>
                  </a:lnSpc>
                  <a:defRPr/>
                </a:pPr>
                <a:endParaRPr lang="ko-KR" altLang="ko-KR" sz="1200" kern="0" dirty="0">
                  <a:solidFill>
                    <a:prstClr val="white"/>
                  </a:solidFill>
                  <a:latin typeface="Calibri" panose="020F0502020204030204"/>
                  <a:ea typeface="Dotum" pitchFamily="34" charset="-127"/>
                </a:endParaRPr>
              </a:p>
            </p:txBody>
          </p:sp>
          <p:sp>
            <p:nvSpPr>
              <p:cNvPr id="10" name="Freeform 18">
                <a:extLst>
                  <a:ext uri="{FF2B5EF4-FFF2-40B4-BE49-F238E27FC236}">
                    <a16:creationId xmlns:a16="http://schemas.microsoft.com/office/drawing/2014/main" id="{91BDB932-2C01-41BE-BA1A-16A6F5F45ACE}"/>
                  </a:ext>
                </a:extLst>
              </p:cNvPr>
              <p:cNvSpPr/>
              <p:nvPr/>
            </p:nvSpPr>
            <p:spPr>
              <a:xfrm>
                <a:off x="2266257" y="3227830"/>
                <a:ext cx="774589" cy="282484"/>
              </a:xfrm>
              <a:custGeom>
                <a:avLst/>
                <a:gdLst>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98120 w 1346200"/>
                  <a:gd name="connsiteY4" fmla="*/ 238760 h 355600"/>
                  <a:gd name="connsiteX5" fmla="*/ 0 w 1346200"/>
                  <a:gd name="connsiteY5" fmla="*/ 0 h 355600"/>
                  <a:gd name="connsiteX0" fmla="*/ 61695 w 1407895"/>
                  <a:gd name="connsiteY0" fmla="*/ 0 h 355600"/>
                  <a:gd name="connsiteX1" fmla="*/ 1407895 w 1407895"/>
                  <a:gd name="connsiteY1" fmla="*/ 0 h 355600"/>
                  <a:gd name="connsiteX2" fmla="*/ 1407895 w 1407895"/>
                  <a:gd name="connsiteY2" fmla="*/ 355600 h 355600"/>
                  <a:gd name="connsiteX3" fmla="*/ 554455 w 1407895"/>
                  <a:gd name="connsiteY3" fmla="*/ 355600 h 355600"/>
                  <a:gd name="connsiteX4" fmla="*/ 259815 w 1407895"/>
                  <a:gd name="connsiteY4" fmla="*/ 238760 h 355600"/>
                  <a:gd name="connsiteX5" fmla="*/ 61695 w 1407895"/>
                  <a:gd name="connsiteY5" fmla="*/ 0 h 355600"/>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98120 w 1346200"/>
                  <a:gd name="connsiteY4" fmla="*/ 238760 h 355600"/>
                  <a:gd name="connsiteX5" fmla="*/ 0 w 1346200"/>
                  <a:gd name="connsiteY5" fmla="*/ 0 h 355600"/>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72720 w 1346200"/>
                  <a:gd name="connsiteY4" fmla="*/ 236220 h 355600"/>
                  <a:gd name="connsiteX5" fmla="*/ 0 w 1346200"/>
                  <a:gd name="connsiteY5" fmla="*/ 0 h 355600"/>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80340 w 1346200"/>
                  <a:gd name="connsiteY4" fmla="*/ 236220 h 355600"/>
                  <a:gd name="connsiteX5" fmla="*/ 0 w 1346200"/>
                  <a:gd name="connsiteY5" fmla="*/ 0 h 355600"/>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80340 w 1346200"/>
                  <a:gd name="connsiteY4" fmla="*/ 236220 h 355600"/>
                  <a:gd name="connsiteX5" fmla="*/ 0 w 1346200"/>
                  <a:gd name="connsiteY5" fmla="*/ 0 h 3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6200" h="355600">
                    <a:moveTo>
                      <a:pt x="0" y="0"/>
                    </a:moveTo>
                    <a:lnTo>
                      <a:pt x="1346200" y="0"/>
                    </a:lnTo>
                    <a:lnTo>
                      <a:pt x="1346200" y="355600"/>
                    </a:lnTo>
                    <a:lnTo>
                      <a:pt x="492760" y="355600"/>
                    </a:lnTo>
                    <a:cubicBezTo>
                      <a:pt x="301413" y="336127"/>
                      <a:pt x="188806" y="242147"/>
                      <a:pt x="180340" y="236220"/>
                    </a:cubicBezTo>
                    <a:cubicBezTo>
                      <a:pt x="171874" y="230293"/>
                      <a:pt x="29633" y="143933"/>
                      <a:pt x="0" y="0"/>
                    </a:cubicBezTo>
                    <a:close/>
                  </a:path>
                </a:pathLst>
              </a:custGeom>
              <a:solidFill>
                <a:schemeClr val="bg2">
                  <a:lumMod val="50000"/>
                </a:schemeClr>
              </a:solidFill>
              <a:ln w="12700" cap="flat" cmpd="sng" algn="ctr">
                <a:noFill/>
                <a:prstDash val="solid"/>
                <a:miter lim="800000"/>
              </a:ln>
              <a:effectLst/>
            </p:spPr>
            <p:txBody>
              <a:bodyPr rtlCol="0" anchor="ctr"/>
              <a:lstStyle/>
              <a:p>
                <a:pPr algn="r">
                  <a:defRPr/>
                </a:pPr>
                <a:r>
                  <a:rPr lang="en-US" sz="1200" kern="0" dirty="0">
                    <a:solidFill>
                      <a:prstClr val="white"/>
                    </a:solidFill>
                    <a:latin typeface="Calibri" panose="020F0502020204030204"/>
                  </a:rPr>
                  <a:t>D</a:t>
                </a:r>
              </a:p>
            </p:txBody>
          </p:sp>
          <p:sp>
            <p:nvSpPr>
              <p:cNvPr id="11" name="Freeform 19">
                <a:extLst>
                  <a:ext uri="{FF2B5EF4-FFF2-40B4-BE49-F238E27FC236}">
                    <a16:creationId xmlns:a16="http://schemas.microsoft.com/office/drawing/2014/main" id="{597759F7-983B-4CFA-A249-D6575080DDDA}"/>
                  </a:ext>
                </a:extLst>
              </p:cNvPr>
              <p:cNvSpPr/>
              <p:nvPr/>
            </p:nvSpPr>
            <p:spPr>
              <a:xfrm flipH="1">
                <a:off x="488451" y="3226709"/>
                <a:ext cx="776518" cy="282484"/>
              </a:xfrm>
              <a:custGeom>
                <a:avLst/>
                <a:gdLst>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98120 w 1346200"/>
                  <a:gd name="connsiteY4" fmla="*/ 238760 h 355600"/>
                  <a:gd name="connsiteX5" fmla="*/ 0 w 1346200"/>
                  <a:gd name="connsiteY5" fmla="*/ 0 h 355600"/>
                  <a:gd name="connsiteX0" fmla="*/ 61695 w 1407895"/>
                  <a:gd name="connsiteY0" fmla="*/ 0 h 355600"/>
                  <a:gd name="connsiteX1" fmla="*/ 1407895 w 1407895"/>
                  <a:gd name="connsiteY1" fmla="*/ 0 h 355600"/>
                  <a:gd name="connsiteX2" fmla="*/ 1407895 w 1407895"/>
                  <a:gd name="connsiteY2" fmla="*/ 355600 h 355600"/>
                  <a:gd name="connsiteX3" fmla="*/ 554455 w 1407895"/>
                  <a:gd name="connsiteY3" fmla="*/ 355600 h 355600"/>
                  <a:gd name="connsiteX4" fmla="*/ 259815 w 1407895"/>
                  <a:gd name="connsiteY4" fmla="*/ 238760 h 355600"/>
                  <a:gd name="connsiteX5" fmla="*/ 61695 w 1407895"/>
                  <a:gd name="connsiteY5" fmla="*/ 0 h 355600"/>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98120 w 1346200"/>
                  <a:gd name="connsiteY4" fmla="*/ 238760 h 355600"/>
                  <a:gd name="connsiteX5" fmla="*/ 0 w 1346200"/>
                  <a:gd name="connsiteY5" fmla="*/ 0 h 355600"/>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72720 w 1346200"/>
                  <a:gd name="connsiteY4" fmla="*/ 236220 h 355600"/>
                  <a:gd name="connsiteX5" fmla="*/ 0 w 1346200"/>
                  <a:gd name="connsiteY5" fmla="*/ 0 h 355600"/>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80340 w 1346200"/>
                  <a:gd name="connsiteY4" fmla="*/ 236220 h 355600"/>
                  <a:gd name="connsiteX5" fmla="*/ 0 w 1346200"/>
                  <a:gd name="connsiteY5" fmla="*/ 0 h 355600"/>
                  <a:gd name="connsiteX0" fmla="*/ 0 w 1346200"/>
                  <a:gd name="connsiteY0" fmla="*/ 0 h 355600"/>
                  <a:gd name="connsiteX1" fmla="*/ 1346200 w 1346200"/>
                  <a:gd name="connsiteY1" fmla="*/ 0 h 355600"/>
                  <a:gd name="connsiteX2" fmla="*/ 1346200 w 1346200"/>
                  <a:gd name="connsiteY2" fmla="*/ 355600 h 355600"/>
                  <a:gd name="connsiteX3" fmla="*/ 492760 w 1346200"/>
                  <a:gd name="connsiteY3" fmla="*/ 355600 h 355600"/>
                  <a:gd name="connsiteX4" fmla="*/ 180340 w 1346200"/>
                  <a:gd name="connsiteY4" fmla="*/ 236220 h 355600"/>
                  <a:gd name="connsiteX5" fmla="*/ 0 w 1346200"/>
                  <a:gd name="connsiteY5" fmla="*/ 0 h 3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6200" h="355600">
                    <a:moveTo>
                      <a:pt x="0" y="0"/>
                    </a:moveTo>
                    <a:lnTo>
                      <a:pt x="1346200" y="0"/>
                    </a:lnTo>
                    <a:lnTo>
                      <a:pt x="1346200" y="355600"/>
                    </a:lnTo>
                    <a:lnTo>
                      <a:pt x="492760" y="355600"/>
                    </a:lnTo>
                    <a:cubicBezTo>
                      <a:pt x="301413" y="336127"/>
                      <a:pt x="188806" y="242147"/>
                      <a:pt x="180340" y="236220"/>
                    </a:cubicBezTo>
                    <a:cubicBezTo>
                      <a:pt x="171874" y="230293"/>
                      <a:pt x="29633" y="143933"/>
                      <a:pt x="0" y="0"/>
                    </a:cubicBezTo>
                    <a:close/>
                  </a:path>
                </a:pathLst>
              </a:custGeom>
              <a:solidFill>
                <a:schemeClr val="bg2">
                  <a:lumMod val="50000"/>
                </a:schemeClr>
              </a:solidFill>
              <a:ln w="12700" cap="flat" cmpd="sng" algn="ctr">
                <a:noFill/>
                <a:prstDash val="solid"/>
                <a:miter lim="800000"/>
              </a:ln>
              <a:effectLst/>
            </p:spPr>
            <p:txBody>
              <a:bodyPr rtlCol="0" anchor="ctr"/>
              <a:lstStyle/>
              <a:p>
                <a:pPr>
                  <a:defRPr/>
                </a:pPr>
                <a:r>
                  <a:rPr lang="en-US" sz="1200" kern="0" dirty="0">
                    <a:solidFill>
                      <a:prstClr val="white"/>
                    </a:solidFill>
                    <a:latin typeface="Calibri" panose="020F0502020204030204"/>
                  </a:rPr>
                  <a:t>S</a:t>
                </a:r>
              </a:p>
            </p:txBody>
          </p:sp>
          <p:sp>
            <p:nvSpPr>
              <p:cNvPr id="12" name="Rectangle 992">
                <a:extLst>
                  <a:ext uri="{FF2B5EF4-FFF2-40B4-BE49-F238E27FC236}">
                    <a16:creationId xmlns:a16="http://schemas.microsoft.com/office/drawing/2014/main" id="{F3DBEEFD-98B9-4179-B653-D948347AE42C}"/>
                  </a:ext>
                </a:extLst>
              </p:cNvPr>
              <p:cNvSpPr>
                <a:spLocks noChangeArrowheads="1"/>
              </p:cNvSpPr>
              <p:nvPr/>
            </p:nvSpPr>
            <p:spPr bwMode="auto">
              <a:xfrm>
                <a:off x="1090550" y="1537182"/>
                <a:ext cx="1348197" cy="55286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lIns="0" tIns="0" rIns="0" bIns="0" anchor="b">
                <a:no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lnSpc>
                    <a:spcPts val="1500"/>
                  </a:lnSpc>
                  <a:defRPr/>
                </a:pPr>
                <a:endParaRPr lang="en-US" sz="1100" kern="0" dirty="0">
                  <a:solidFill>
                    <a:prstClr val="black"/>
                  </a:solidFill>
                  <a:latin typeface="Calibri" panose="020F0502020204030204"/>
                </a:endParaRPr>
              </a:p>
            </p:txBody>
          </p:sp>
          <p:sp>
            <p:nvSpPr>
              <p:cNvPr id="13" name="TextBox 12">
                <a:extLst>
                  <a:ext uri="{FF2B5EF4-FFF2-40B4-BE49-F238E27FC236}">
                    <a16:creationId xmlns:a16="http://schemas.microsoft.com/office/drawing/2014/main" id="{AA66C190-323B-4178-9638-B45223F2B343}"/>
                  </a:ext>
                </a:extLst>
              </p:cNvPr>
              <p:cNvSpPr txBox="1"/>
              <p:nvPr/>
            </p:nvSpPr>
            <p:spPr>
              <a:xfrm>
                <a:off x="1045938" y="2534180"/>
                <a:ext cx="1452007" cy="404634"/>
              </a:xfrm>
              <a:prstGeom prst="rect">
                <a:avLst/>
              </a:prstGeom>
              <a:noFill/>
            </p:spPr>
            <p:txBody>
              <a:bodyPr wrap="none" rtlCol="0">
                <a:spAutoFit/>
              </a:bodyPr>
              <a:lstStyle/>
              <a:p>
                <a:pPr algn="ctr">
                  <a:defRPr/>
                </a:pPr>
                <a:r>
                  <a:rPr lang="en-US" sz="1100" kern="0" dirty="0">
                    <a:solidFill>
                      <a:prstClr val="black"/>
                    </a:solidFill>
                  </a:rPr>
                  <a:t>Floating Gate</a:t>
                </a:r>
              </a:p>
            </p:txBody>
          </p:sp>
          <p:sp>
            <p:nvSpPr>
              <p:cNvPr id="14" name="TextBox 13">
                <a:extLst>
                  <a:ext uri="{FF2B5EF4-FFF2-40B4-BE49-F238E27FC236}">
                    <a16:creationId xmlns:a16="http://schemas.microsoft.com/office/drawing/2014/main" id="{EC02ED0F-59CA-439D-AD4E-3276579FAE4F}"/>
                  </a:ext>
                </a:extLst>
              </p:cNvPr>
              <p:cNvSpPr txBox="1"/>
              <p:nvPr/>
            </p:nvSpPr>
            <p:spPr>
              <a:xfrm>
                <a:off x="960956" y="2031879"/>
                <a:ext cx="1553804" cy="404634"/>
              </a:xfrm>
              <a:prstGeom prst="rect">
                <a:avLst/>
              </a:prstGeom>
              <a:noFill/>
            </p:spPr>
            <p:txBody>
              <a:bodyPr wrap="square" rtlCol="0">
                <a:spAutoFit/>
              </a:bodyPr>
              <a:lstStyle/>
              <a:p>
                <a:pPr algn="ctr">
                  <a:defRPr/>
                </a:pPr>
                <a:r>
                  <a:rPr lang="en-US" sz="1050" kern="0" dirty="0">
                    <a:solidFill>
                      <a:schemeClr val="tx1">
                        <a:lumMod val="50000"/>
                        <a:lumOff val="50000"/>
                      </a:schemeClr>
                    </a:solidFill>
                  </a:rPr>
                  <a:t>Gate Oxide</a:t>
                </a:r>
              </a:p>
            </p:txBody>
          </p:sp>
          <p:sp>
            <p:nvSpPr>
              <p:cNvPr id="15" name="TextBox 14">
                <a:extLst>
                  <a:ext uri="{FF2B5EF4-FFF2-40B4-BE49-F238E27FC236}">
                    <a16:creationId xmlns:a16="http://schemas.microsoft.com/office/drawing/2014/main" id="{F87D47EA-C398-401F-AA76-487F1B716B4A}"/>
                  </a:ext>
                </a:extLst>
              </p:cNvPr>
              <p:cNvSpPr txBox="1"/>
              <p:nvPr/>
            </p:nvSpPr>
            <p:spPr>
              <a:xfrm>
                <a:off x="1050861" y="2886085"/>
                <a:ext cx="1442165" cy="404634"/>
              </a:xfrm>
              <a:prstGeom prst="rect">
                <a:avLst/>
              </a:prstGeom>
              <a:noFill/>
            </p:spPr>
            <p:txBody>
              <a:bodyPr wrap="none" rtlCol="0" anchor="ctr">
                <a:spAutoFit/>
              </a:bodyPr>
              <a:lstStyle/>
              <a:p>
                <a:pPr algn="ctr">
                  <a:defRPr/>
                </a:pPr>
                <a:r>
                  <a:rPr lang="en-US" sz="1050" kern="0" dirty="0">
                    <a:solidFill>
                      <a:schemeClr val="tx1">
                        <a:lumMod val="50000"/>
                        <a:lumOff val="50000"/>
                      </a:schemeClr>
                    </a:solidFill>
                  </a:rPr>
                  <a:t>Tunnel Oxide</a:t>
                </a:r>
              </a:p>
            </p:txBody>
          </p:sp>
          <p:sp>
            <p:nvSpPr>
              <p:cNvPr id="16" name="Oval 15">
                <a:extLst>
                  <a:ext uri="{FF2B5EF4-FFF2-40B4-BE49-F238E27FC236}">
                    <a16:creationId xmlns:a16="http://schemas.microsoft.com/office/drawing/2014/main" id="{37D3AF7F-FC67-44E5-8AFE-DEA798375BC1}"/>
                  </a:ext>
                </a:extLst>
              </p:cNvPr>
              <p:cNvSpPr/>
              <p:nvPr/>
            </p:nvSpPr>
            <p:spPr>
              <a:xfrm>
                <a:off x="1153759" y="2411530"/>
                <a:ext cx="228600" cy="228600"/>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100" b="1" i="1" kern="0" dirty="0">
                    <a:solidFill>
                      <a:prstClr val="white"/>
                    </a:solidFill>
                    <a:latin typeface="Calibri" panose="020F0502020204030204"/>
                  </a:rPr>
                  <a:t>e</a:t>
                </a:r>
              </a:p>
            </p:txBody>
          </p:sp>
          <p:sp>
            <p:nvSpPr>
              <p:cNvPr id="17" name="Oval 16">
                <a:extLst>
                  <a:ext uri="{FF2B5EF4-FFF2-40B4-BE49-F238E27FC236}">
                    <a16:creationId xmlns:a16="http://schemas.microsoft.com/office/drawing/2014/main" id="{E03EAD9E-A279-4B78-B083-FA2024F151AD}"/>
                  </a:ext>
                </a:extLst>
              </p:cNvPr>
              <p:cNvSpPr/>
              <p:nvPr/>
            </p:nvSpPr>
            <p:spPr>
              <a:xfrm>
                <a:off x="1476388" y="2416316"/>
                <a:ext cx="228600" cy="228600"/>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100" b="1" i="1" kern="0" dirty="0">
                    <a:solidFill>
                      <a:prstClr val="white"/>
                    </a:solidFill>
                    <a:latin typeface="Calibri" panose="020F0502020204030204"/>
                  </a:rPr>
                  <a:t>e</a:t>
                </a:r>
              </a:p>
            </p:txBody>
          </p:sp>
          <p:sp>
            <p:nvSpPr>
              <p:cNvPr id="18" name="Oval 17">
                <a:extLst>
                  <a:ext uri="{FF2B5EF4-FFF2-40B4-BE49-F238E27FC236}">
                    <a16:creationId xmlns:a16="http://schemas.microsoft.com/office/drawing/2014/main" id="{957C844B-DD5D-46A9-80DF-F5507AA7C308}"/>
                  </a:ext>
                </a:extLst>
              </p:cNvPr>
              <p:cNvSpPr/>
              <p:nvPr/>
            </p:nvSpPr>
            <p:spPr>
              <a:xfrm>
                <a:off x="1799017" y="2410133"/>
                <a:ext cx="228600" cy="228600"/>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100" b="1" i="1" kern="0" dirty="0">
                    <a:solidFill>
                      <a:prstClr val="white"/>
                    </a:solidFill>
                    <a:latin typeface="Calibri" panose="020F0502020204030204"/>
                  </a:rPr>
                  <a:t>e</a:t>
                </a:r>
              </a:p>
            </p:txBody>
          </p:sp>
          <p:sp>
            <p:nvSpPr>
              <p:cNvPr id="19" name="Oval 18">
                <a:extLst>
                  <a:ext uri="{FF2B5EF4-FFF2-40B4-BE49-F238E27FC236}">
                    <a16:creationId xmlns:a16="http://schemas.microsoft.com/office/drawing/2014/main" id="{D07BAC02-52F3-4256-8D72-E61939C0F334}"/>
                  </a:ext>
                </a:extLst>
              </p:cNvPr>
              <p:cNvSpPr/>
              <p:nvPr/>
            </p:nvSpPr>
            <p:spPr>
              <a:xfrm>
                <a:off x="2121646" y="2414919"/>
                <a:ext cx="228600" cy="228600"/>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100" b="1" i="1" kern="0" dirty="0">
                    <a:solidFill>
                      <a:prstClr val="white"/>
                    </a:solidFill>
                    <a:latin typeface="Calibri" panose="020F0502020204030204"/>
                  </a:rPr>
                  <a:t>e</a:t>
                </a:r>
              </a:p>
            </p:txBody>
          </p:sp>
        </p:grpSp>
        <p:sp>
          <p:nvSpPr>
            <p:cNvPr id="20" name="Rectangle 19">
              <a:extLst>
                <a:ext uri="{FF2B5EF4-FFF2-40B4-BE49-F238E27FC236}">
                  <a16:creationId xmlns:a16="http://schemas.microsoft.com/office/drawing/2014/main" id="{82E0E1C3-B1C8-4BB9-8287-3FB34887134A}"/>
                </a:ext>
              </a:extLst>
            </p:cNvPr>
            <p:cNvSpPr/>
            <p:nvPr/>
          </p:nvSpPr>
          <p:spPr>
            <a:xfrm>
              <a:off x="3599510" y="3219014"/>
              <a:ext cx="1053947" cy="317683"/>
            </a:xfrm>
            <a:prstGeom prst="rect">
              <a:avLst/>
            </a:prstGeom>
          </p:spPr>
          <p:txBody>
            <a:bodyPr wrap="none">
              <a:spAutoFit/>
            </a:bodyPr>
            <a:lstStyle/>
            <a:p>
              <a:pPr algn="ctr">
                <a:lnSpc>
                  <a:spcPts val="1500"/>
                </a:lnSpc>
                <a:defRPr/>
              </a:pPr>
              <a:r>
                <a:rPr lang="en-US" sz="1050" kern="0" dirty="0">
                  <a:solidFill>
                    <a:prstClr val="black"/>
                  </a:solidFill>
                </a:rPr>
                <a:t>Control Gate</a:t>
              </a:r>
            </a:p>
          </p:txBody>
        </p:sp>
        <p:cxnSp>
          <p:nvCxnSpPr>
            <p:cNvPr id="21" name="Straight Connector 20">
              <a:extLst>
                <a:ext uri="{FF2B5EF4-FFF2-40B4-BE49-F238E27FC236}">
                  <a16:creationId xmlns:a16="http://schemas.microsoft.com/office/drawing/2014/main" id="{E1C2C1CC-C25A-4E5D-A9F9-641384967794}"/>
                </a:ext>
              </a:extLst>
            </p:cNvPr>
            <p:cNvCxnSpPr/>
            <p:nvPr/>
          </p:nvCxnSpPr>
          <p:spPr>
            <a:xfrm flipV="1">
              <a:off x="4131958" y="2868871"/>
              <a:ext cx="0" cy="258557"/>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21A7C1-B1F0-4726-BFAD-C1DABA1F5806}"/>
                </a:ext>
              </a:extLst>
            </p:cNvPr>
            <p:cNvCxnSpPr/>
            <p:nvPr/>
          </p:nvCxnSpPr>
          <p:spPr>
            <a:xfrm flipV="1">
              <a:off x="4889195" y="4136017"/>
              <a:ext cx="0" cy="258557"/>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BB7646D-791B-4739-9152-B4DD62CD893B}"/>
                </a:ext>
              </a:extLst>
            </p:cNvPr>
            <p:cNvCxnSpPr/>
            <p:nvPr/>
          </p:nvCxnSpPr>
          <p:spPr>
            <a:xfrm flipV="1">
              <a:off x="3324714" y="4127742"/>
              <a:ext cx="0" cy="258557"/>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BE2BDD9F-C234-45F8-BE98-EE53D0CFEA00}"/>
                </a:ext>
              </a:extLst>
            </p:cNvPr>
            <p:cNvSpPr/>
            <p:nvPr/>
          </p:nvSpPr>
          <p:spPr>
            <a:xfrm>
              <a:off x="4081952" y="2777285"/>
              <a:ext cx="100012" cy="100012"/>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5" name="Oval 24">
              <a:extLst>
                <a:ext uri="{FF2B5EF4-FFF2-40B4-BE49-F238E27FC236}">
                  <a16:creationId xmlns:a16="http://schemas.microsoft.com/office/drawing/2014/main" id="{DD647BB3-B09C-43F9-88FA-D12E1FCD4A5D}"/>
                </a:ext>
              </a:extLst>
            </p:cNvPr>
            <p:cNvSpPr/>
            <p:nvPr/>
          </p:nvSpPr>
          <p:spPr>
            <a:xfrm>
              <a:off x="4839189" y="4050779"/>
              <a:ext cx="100012" cy="100012"/>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6" name="Oval 25">
              <a:extLst>
                <a:ext uri="{FF2B5EF4-FFF2-40B4-BE49-F238E27FC236}">
                  <a16:creationId xmlns:a16="http://schemas.microsoft.com/office/drawing/2014/main" id="{FC0D0AED-DDC1-459A-B136-8E1191C73B9D}"/>
                </a:ext>
              </a:extLst>
            </p:cNvPr>
            <p:cNvSpPr/>
            <p:nvPr/>
          </p:nvSpPr>
          <p:spPr>
            <a:xfrm>
              <a:off x="3279014" y="4049098"/>
              <a:ext cx="100012" cy="100012"/>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27" name="Group 26">
              <a:extLst>
                <a:ext uri="{FF2B5EF4-FFF2-40B4-BE49-F238E27FC236}">
                  <a16:creationId xmlns:a16="http://schemas.microsoft.com/office/drawing/2014/main" id="{F2DBCE2D-FE3F-4DF2-83C8-6ED2BE626E1A}"/>
                </a:ext>
              </a:extLst>
            </p:cNvPr>
            <p:cNvGrpSpPr/>
            <p:nvPr/>
          </p:nvGrpSpPr>
          <p:grpSpPr>
            <a:xfrm>
              <a:off x="5466090" y="3327553"/>
              <a:ext cx="3543448" cy="1618768"/>
              <a:chOff x="5466090" y="3327553"/>
              <a:chExt cx="3543448" cy="1618768"/>
            </a:xfrm>
          </p:grpSpPr>
          <p:cxnSp>
            <p:nvCxnSpPr>
              <p:cNvPr id="28" name="Straight Connector 31">
                <a:extLst>
                  <a:ext uri="{FF2B5EF4-FFF2-40B4-BE49-F238E27FC236}">
                    <a16:creationId xmlns:a16="http://schemas.microsoft.com/office/drawing/2014/main" id="{0BFDAEE8-5095-458F-86A7-59F8316F0CEA}"/>
                  </a:ext>
                </a:extLst>
              </p:cNvPr>
              <p:cNvCxnSpPr>
                <a:cxnSpLocks noChangeShapeType="1"/>
              </p:cNvCxnSpPr>
              <p:nvPr/>
            </p:nvCxnSpPr>
            <p:spPr bwMode="auto">
              <a:xfrm>
                <a:off x="5466090" y="4691690"/>
                <a:ext cx="354344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 name="TextBox 39">
                <a:extLst>
                  <a:ext uri="{FF2B5EF4-FFF2-40B4-BE49-F238E27FC236}">
                    <a16:creationId xmlns:a16="http://schemas.microsoft.com/office/drawing/2014/main" id="{651B2E5A-F34B-4EF9-805C-FAF62C94843C}"/>
                  </a:ext>
                </a:extLst>
              </p:cNvPr>
              <p:cNvSpPr txBox="1">
                <a:spLocks noChangeArrowheads="1"/>
              </p:cNvSpPr>
              <p:nvPr/>
            </p:nvSpPr>
            <p:spPr bwMode="auto">
              <a:xfrm>
                <a:off x="8561195" y="4358615"/>
                <a:ext cx="393385" cy="28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dirty="0">
                    <a:solidFill>
                      <a:srgbClr val="000000"/>
                    </a:solidFill>
                  </a:rPr>
                  <a:t>V</a:t>
                </a:r>
                <a:r>
                  <a:rPr lang="en-US" altLang="en-US" sz="1000" baseline="-25000" dirty="0">
                    <a:solidFill>
                      <a:srgbClr val="000000"/>
                    </a:solidFill>
                  </a:rPr>
                  <a:t>th</a:t>
                </a:r>
              </a:p>
            </p:txBody>
          </p:sp>
          <p:sp>
            <p:nvSpPr>
              <p:cNvPr id="30" name="TextBox 44">
                <a:extLst>
                  <a:ext uri="{FF2B5EF4-FFF2-40B4-BE49-F238E27FC236}">
                    <a16:creationId xmlns:a16="http://schemas.microsoft.com/office/drawing/2014/main" id="{50705BA3-EE4E-47DB-B3E3-14FD6E26495A}"/>
                  </a:ext>
                </a:extLst>
              </p:cNvPr>
              <p:cNvSpPr txBox="1">
                <a:spLocks noChangeArrowheads="1"/>
              </p:cNvSpPr>
              <p:nvPr/>
            </p:nvSpPr>
            <p:spPr bwMode="auto">
              <a:xfrm>
                <a:off x="6481583" y="3676633"/>
                <a:ext cx="1076088" cy="28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dirty="0">
                    <a:solidFill>
                      <a:srgbClr val="000000"/>
                    </a:solidFill>
                  </a:rPr>
                  <a:t>Read voltage</a:t>
                </a:r>
              </a:p>
            </p:txBody>
          </p:sp>
          <p:sp>
            <p:nvSpPr>
              <p:cNvPr id="31" name="TextBox 55">
                <a:extLst>
                  <a:ext uri="{FF2B5EF4-FFF2-40B4-BE49-F238E27FC236}">
                    <a16:creationId xmlns:a16="http://schemas.microsoft.com/office/drawing/2014/main" id="{334B7176-08C4-4C41-A817-F24FB4C8BA75}"/>
                  </a:ext>
                </a:extLst>
              </p:cNvPr>
              <p:cNvSpPr txBox="1">
                <a:spLocks noChangeArrowheads="1"/>
              </p:cNvSpPr>
              <p:nvPr/>
            </p:nvSpPr>
            <p:spPr bwMode="auto">
              <a:xfrm>
                <a:off x="6045220" y="4660697"/>
                <a:ext cx="677538" cy="28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dirty="0">
                    <a:solidFill>
                      <a:srgbClr val="000000"/>
                    </a:solidFill>
                  </a:rPr>
                  <a:t>Erased</a:t>
                </a:r>
              </a:p>
            </p:txBody>
          </p:sp>
          <p:sp>
            <p:nvSpPr>
              <p:cNvPr id="32" name="TextBox 57">
                <a:extLst>
                  <a:ext uri="{FF2B5EF4-FFF2-40B4-BE49-F238E27FC236}">
                    <a16:creationId xmlns:a16="http://schemas.microsoft.com/office/drawing/2014/main" id="{26D792EB-A5F3-4782-9CAA-B188540BB560}"/>
                  </a:ext>
                </a:extLst>
              </p:cNvPr>
              <p:cNvSpPr txBox="1">
                <a:spLocks noChangeArrowheads="1"/>
              </p:cNvSpPr>
              <p:nvPr/>
            </p:nvSpPr>
            <p:spPr bwMode="auto">
              <a:xfrm>
                <a:off x="7237817" y="4660697"/>
                <a:ext cx="1063173" cy="28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dirty="0">
                    <a:solidFill>
                      <a:srgbClr val="000000"/>
                    </a:solidFill>
                  </a:rPr>
                  <a:t>Programmed</a:t>
                </a:r>
              </a:p>
            </p:txBody>
          </p:sp>
          <p:sp>
            <p:nvSpPr>
              <p:cNvPr id="33" name="Freeform 60">
                <a:extLst>
                  <a:ext uri="{FF2B5EF4-FFF2-40B4-BE49-F238E27FC236}">
                    <a16:creationId xmlns:a16="http://schemas.microsoft.com/office/drawing/2014/main" id="{BB3DA9BB-2540-4A58-A5CA-7B3B0476D9FE}"/>
                  </a:ext>
                </a:extLst>
              </p:cNvPr>
              <p:cNvSpPr/>
              <p:nvPr/>
            </p:nvSpPr>
            <p:spPr>
              <a:xfrm flipH="1">
                <a:off x="7237814" y="3967790"/>
                <a:ext cx="903758" cy="718582"/>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200">
                  <a:solidFill>
                    <a:prstClr val="white"/>
                  </a:solidFill>
                  <a:latin typeface="Calibri"/>
                </a:endParaRPr>
              </a:p>
            </p:txBody>
          </p:sp>
          <p:sp>
            <p:nvSpPr>
              <p:cNvPr id="34" name="Freeform 61">
                <a:extLst>
                  <a:ext uri="{FF2B5EF4-FFF2-40B4-BE49-F238E27FC236}">
                    <a16:creationId xmlns:a16="http://schemas.microsoft.com/office/drawing/2014/main" id="{0DDE6FD6-1F70-4737-AA17-C39ECB5D3759}"/>
                  </a:ext>
                </a:extLst>
              </p:cNvPr>
              <p:cNvSpPr/>
              <p:nvPr/>
            </p:nvSpPr>
            <p:spPr>
              <a:xfrm flipH="1">
                <a:off x="5821033" y="3949891"/>
                <a:ext cx="930410" cy="741800"/>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200">
                  <a:solidFill>
                    <a:prstClr val="white"/>
                  </a:solidFill>
                  <a:latin typeface="Calibri"/>
                </a:endParaRPr>
              </a:p>
            </p:txBody>
          </p:sp>
          <p:sp>
            <p:nvSpPr>
              <p:cNvPr id="35" name="TextBox 55">
                <a:extLst>
                  <a:ext uri="{FF2B5EF4-FFF2-40B4-BE49-F238E27FC236}">
                    <a16:creationId xmlns:a16="http://schemas.microsoft.com/office/drawing/2014/main" id="{A9B9D831-1FE1-4DEE-92A4-9DDD9A704EE0}"/>
                  </a:ext>
                </a:extLst>
              </p:cNvPr>
              <p:cNvSpPr txBox="1">
                <a:spLocks noChangeArrowheads="1"/>
              </p:cNvSpPr>
              <p:nvPr/>
            </p:nvSpPr>
            <p:spPr bwMode="auto">
              <a:xfrm>
                <a:off x="6136833" y="4201705"/>
                <a:ext cx="293747" cy="28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dirty="0">
                    <a:solidFill>
                      <a:srgbClr val="FF0000"/>
                    </a:solidFill>
                  </a:rPr>
                  <a:t>1</a:t>
                </a:r>
              </a:p>
            </p:txBody>
          </p:sp>
          <p:sp>
            <p:nvSpPr>
              <p:cNvPr id="36" name="TextBox 55">
                <a:extLst>
                  <a:ext uri="{FF2B5EF4-FFF2-40B4-BE49-F238E27FC236}">
                    <a16:creationId xmlns:a16="http://schemas.microsoft.com/office/drawing/2014/main" id="{8CE0D046-A553-4C42-A802-0BFC3789F6F1}"/>
                  </a:ext>
                </a:extLst>
              </p:cNvPr>
              <p:cNvSpPr txBox="1">
                <a:spLocks noChangeArrowheads="1"/>
              </p:cNvSpPr>
              <p:nvPr/>
            </p:nvSpPr>
            <p:spPr bwMode="auto">
              <a:xfrm>
                <a:off x="7567852" y="4189085"/>
                <a:ext cx="293747" cy="28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dirty="0">
                    <a:solidFill>
                      <a:srgbClr val="FF0000"/>
                    </a:solidFill>
                  </a:rPr>
                  <a:t>0</a:t>
                </a:r>
              </a:p>
            </p:txBody>
          </p:sp>
          <p:cxnSp>
            <p:nvCxnSpPr>
              <p:cNvPr id="37" name="Straight Connector 41">
                <a:extLst>
                  <a:ext uri="{FF2B5EF4-FFF2-40B4-BE49-F238E27FC236}">
                    <a16:creationId xmlns:a16="http://schemas.microsoft.com/office/drawing/2014/main" id="{03DC1B51-EFF3-41EE-B7AD-FAC2AD056A43}"/>
                  </a:ext>
                </a:extLst>
              </p:cNvPr>
              <p:cNvCxnSpPr>
                <a:cxnSpLocks noChangeShapeType="1"/>
              </p:cNvCxnSpPr>
              <p:nvPr/>
            </p:nvCxnSpPr>
            <p:spPr bwMode="auto">
              <a:xfrm rot="5400000" flipH="1" flipV="1">
                <a:off x="6601960" y="4298761"/>
                <a:ext cx="765695" cy="0"/>
              </a:xfrm>
              <a:prstGeom prst="line">
                <a:avLst/>
              </a:prstGeom>
              <a:noFill/>
              <a:ln w="19050">
                <a:solidFill>
                  <a:srgbClr val="FF0000"/>
                </a:solidFill>
                <a:prstDash val="sysDot"/>
                <a:round/>
                <a:headEnd/>
                <a:tailEnd/>
              </a:ln>
              <a:extLst>
                <a:ext uri="{909E8E84-426E-40DD-AFC4-6F175D3DCCD1}">
                  <a14:hiddenFill xmlns:a14="http://schemas.microsoft.com/office/drawing/2010/main">
                    <a:noFill/>
                  </a14:hiddenFill>
                </a:ext>
              </a:extLst>
            </p:spPr>
          </p:cxnSp>
          <p:grpSp>
            <p:nvGrpSpPr>
              <p:cNvPr id="38" name="Group 37">
                <a:extLst>
                  <a:ext uri="{FF2B5EF4-FFF2-40B4-BE49-F238E27FC236}">
                    <a16:creationId xmlns:a16="http://schemas.microsoft.com/office/drawing/2014/main" id="{F513BE31-E762-42B4-B461-F3DC9313A86E}"/>
                  </a:ext>
                </a:extLst>
              </p:cNvPr>
              <p:cNvGrpSpPr/>
              <p:nvPr/>
            </p:nvGrpSpPr>
            <p:grpSpPr>
              <a:xfrm>
                <a:off x="7273534" y="3327553"/>
                <a:ext cx="827875" cy="199676"/>
                <a:chOff x="3222540" y="1207658"/>
                <a:chExt cx="1103833" cy="266235"/>
              </a:xfrm>
            </p:grpSpPr>
            <p:sp>
              <p:nvSpPr>
                <p:cNvPr id="40" name="Oval 39">
                  <a:extLst>
                    <a:ext uri="{FF2B5EF4-FFF2-40B4-BE49-F238E27FC236}">
                      <a16:creationId xmlns:a16="http://schemas.microsoft.com/office/drawing/2014/main" id="{0F6B0A13-8199-4AF5-8303-F8B0E3123DA3}"/>
                    </a:ext>
                  </a:extLst>
                </p:cNvPr>
                <p:cNvSpPr/>
                <p:nvPr/>
              </p:nvSpPr>
              <p:spPr>
                <a:xfrm>
                  <a:off x="3247393" y="1252851"/>
                  <a:ext cx="185052" cy="165792"/>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100" b="1" i="1" kern="0" dirty="0">
                      <a:solidFill>
                        <a:prstClr val="white"/>
                      </a:solidFill>
                      <a:latin typeface="Calibri" panose="020F0502020204030204"/>
                    </a:rPr>
                    <a:t>e</a:t>
                  </a:r>
                </a:p>
              </p:txBody>
            </p:sp>
            <p:sp>
              <p:nvSpPr>
                <p:cNvPr id="41" name="Oval 40">
                  <a:extLst>
                    <a:ext uri="{FF2B5EF4-FFF2-40B4-BE49-F238E27FC236}">
                      <a16:creationId xmlns:a16="http://schemas.microsoft.com/office/drawing/2014/main" id="{B7E43BF7-4845-431A-B985-DEF5A4863DB3}"/>
                    </a:ext>
                  </a:extLst>
                </p:cNvPr>
                <p:cNvSpPr/>
                <p:nvPr/>
              </p:nvSpPr>
              <p:spPr>
                <a:xfrm>
                  <a:off x="3465807" y="1252851"/>
                  <a:ext cx="185052" cy="165792"/>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100" b="1" i="1" kern="0" dirty="0">
                      <a:solidFill>
                        <a:prstClr val="white"/>
                      </a:solidFill>
                      <a:latin typeface="Calibri" panose="020F0502020204030204"/>
                    </a:rPr>
                    <a:t>e</a:t>
                  </a:r>
                </a:p>
              </p:txBody>
            </p:sp>
            <p:sp>
              <p:nvSpPr>
                <p:cNvPr id="42" name="Oval 41">
                  <a:extLst>
                    <a:ext uri="{FF2B5EF4-FFF2-40B4-BE49-F238E27FC236}">
                      <a16:creationId xmlns:a16="http://schemas.microsoft.com/office/drawing/2014/main" id="{89ACB816-589B-4BDC-9886-71A16EB2A8DE}"/>
                    </a:ext>
                  </a:extLst>
                </p:cNvPr>
                <p:cNvSpPr/>
                <p:nvPr/>
              </p:nvSpPr>
              <p:spPr>
                <a:xfrm>
                  <a:off x="3684221" y="1252851"/>
                  <a:ext cx="185052" cy="165792"/>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100" b="1" i="1" kern="0" dirty="0">
                      <a:solidFill>
                        <a:prstClr val="white"/>
                      </a:solidFill>
                      <a:latin typeface="Calibri" panose="020F0502020204030204"/>
                    </a:rPr>
                    <a:t>e</a:t>
                  </a:r>
                </a:p>
              </p:txBody>
            </p:sp>
            <p:sp>
              <p:nvSpPr>
                <p:cNvPr id="43" name="Oval 42">
                  <a:extLst>
                    <a:ext uri="{FF2B5EF4-FFF2-40B4-BE49-F238E27FC236}">
                      <a16:creationId xmlns:a16="http://schemas.microsoft.com/office/drawing/2014/main" id="{2A0CE69A-1658-4D3E-924F-6BA2606CA294}"/>
                    </a:ext>
                  </a:extLst>
                </p:cNvPr>
                <p:cNvSpPr/>
                <p:nvPr/>
              </p:nvSpPr>
              <p:spPr>
                <a:xfrm>
                  <a:off x="3902635" y="1252851"/>
                  <a:ext cx="185052" cy="165792"/>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100" b="1" i="1" kern="0" dirty="0">
                      <a:solidFill>
                        <a:prstClr val="white"/>
                      </a:solidFill>
                      <a:latin typeface="Calibri" panose="020F0502020204030204"/>
                    </a:rPr>
                    <a:t>e</a:t>
                  </a:r>
                </a:p>
              </p:txBody>
            </p:sp>
            <p:sp>
              <p:nvSpPr>
                <p:cNvPr id="44" name="Oval 43">
                  <a:extLst>
                    <a:ext uri="{FF2B5EF4-FFF2-40B4-BE49-F238E27FC236}">
                      <a16:creationId xmlns:a16="http://schemas.microsoft.com/office/drawing/2014/main" id="{9ED3F282-0618-4FA2-94EE-E5D489EFF004}"/>
                    </a:ext>
                  </a:extLst>
                </p:cNvPr>
                <p:cNvSpPr/>
                <p:nvPr/>
              </p:nvSpPr>
              <p:spPr>
                <a:xfrm>
                  <a:off x="4121047" y="1252851"/>
                  <a:ext cx="185052" cy="165792"/>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100" b="1" i="1" kern="0" dirty="0">
                      <a:solidFill>
                        <a:prstClr val="white"/>
                      </a:solidFill>
                      <a:latin typeface="Calibri" panose="020F0502020204030204"/>
                    </a:rPr>
                    <a:t>e</a:t>
                  </a:r>
                </a:p>
              </p:txBody>
            </p:sp>
            <p:sp>
              <p:nvSpPr>
                <p:cNvPr id="45" name="Rectangle 44">
                  <a:extLst>
                    <a:ext uri="{FF2B5EF4-FFF2-40B4-BE49-F238E27FC236}">
                      <a16:creationId xmlns:a16="http://schemas.microsoft.com/office/drawing/2014/main" id="{29E31D28-4F6D-4E45-82D4-EC56A01938F4}"/>
                    </a:ext>
                  </a:extLst>
                </p:cNvPr>
                <p:cNvSpPr/>
                <p:nvPr/>
              </p:nvSpPr>
              <p:spPr>
                <a:xfrm>
                  <a:off x="3222540" y="1207658"/>
                  <a:ext cx="1103833" cy="266235"/>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39" name="Rectangle 38">
                <a:extLst>
                  <a:ext uri="{FF2B5EF4-FFF2-40B4-BE49-F238E27FC236}">
                    <a16:creationId xmlns:a16="http://schemas.microsoft.com/office/drawing/2014/main" id="{6F87344C-0482-4FFE-96D3-673AD2176EF7}"/>
                  </a:ext>
                </a:extLst>
              </p:cNvPr>
              <p:cNvSpPr/>
              <p:nvPr/>
            </p:nvSpPr>
            <p:spPr>
              <a:xfrm>
                <a:off x="5812921" y="3327553"/>
                <a:ext cx="827875" cy="199676"/>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spTree>
    <p:extLst>
      <p:ext uri="{BB962C8B-B14F-4D97-AF65-F5344CB8AC3E}">
        <p14:creationId xmlns:p14="http://schemas.microsoft.com/office/powerpoint/2010/main" val="1474663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AA018-5C85-4320-A226-EFBEDEF20AE8}"/>
              </a:ext>
            </a:extLst>
          </p:cNvPr>
          <p:cNvSpPr>
            <a:spLocks noGrp="1"/>
          </p:cNvSpPr>
          <p:nvPr>
            <p:ph type="title"/>
          </p:nvPr>
        </p:nvSpPr>
        <p:spPr/>
        <p:txBody>
          <a:bodyPr/>
          <a:lstStyle/>
          <a:p>
            <a:r>
              <a:rPr lang="fr-FR" dirty="0"/>
              <a:t>Garbage Collection</a:t>
            </a:r>
          </a:p>
        </p:txBody>
      </p:sp>
      <p:sp>
        <p:nvSpPr>
          <p:cNvPr id="3" name="Content Placeholder 2">
            <a:extLst>
              <a:ext uri="{FF2B5EF4-FFF2-40B4-BE49-F238E27FC236}">
                <a16:creationId xmlns:a16="http://schemas.microsoft.com/office/drawing/2014/main" id="{5367E25C-E0AA-4749-A982-73622DB1EE58}"/>
              </a:ext>
            </a:extLst>
          </p:cNvPr>
          <p:cNvSpPr>
            <a:spLocks noGrp="1"/>
          </p:cNvSpPr>
          <p:nvPr>
            <p:ph idx="1"/>
          </p:nvPr>
        </p:nvSpPr>
        <p:spPr/>
        <p:txBody>
          <a:bodyPr/>
          <a:lstStyle/>
          <a:p>
            <a:pPr>
              <a:defRPr/>
            </a:pPr>
            <a:r>
              <a:rPr lang="en-US" altLang="zh-CN" dirty="0"/>
              <a:t>Three basic operations: read, write (page) and erase (block)</a:t>
            </a:r>
          </a:p>
          <a:p>
            <a:pPr>
              <a:defRPr/>
            </a:pPr>
            <a:r>
              <a:rPr lang="en-US" altLang="zh-CN" dirty="0"/>
              <a:t>Out-of-place update</a:t>
            </a:r>
          </a:p>
          <a:p>
            <a:pPr>
              <a:defRPr/>
            </a:pPr>
            <a:r>
              <a:rPr lang="en-US" altLang="zh-CN" dirty="0"/>
              <a:t>Garbage collection to reclaim space</a:t>
            </a:r>
          </a:p>
          <a:p>
            <a:pPr lvl="1">
              <a:defRPr/>
            </a:pPr>
            <a:r>
              <a:rPr lang="en-US" altLang="zh-CN" dirty="0"/>
              <a:t>To get continuous space</a:t>
            </a:r>
          </a:p>
          <a:p>
            <a:endParaRPr lang="fr-FR" dirty="0"/>
          </a:p>
        </p:txBody>
      </p:sp>
      <p:sp>
        <p:nvSpPr>
          <p:cNvPr id="4" name="Slide Number Placeholder 3">
            <a:extLst>
              <a:ext uri="{FF2B5EF4-FFF2-40B4-BE49-F238E27FC236}">
                <a16:creationId xmlns:a16="http://schemas.microsoft.com/office/drawing/2014/main" id="{C4CA7AB7-1BFB-4754-9E0C-97FFB5BCA168}"/>
              </a:ext>
            </a:extLst>
          </p:cNvPr>
          <p:cNvSpPr>
            <a:spLocks noGrp="1"/>
          </p:cNvSpPr>
          <p:nvPr>
            <p:ph type="sldNum" sz="quarter" idx="12"/>
          </p:nvPr>
        </p:nvSpPr>
        <p:spPr/>
        <p:txBody>
          <a:bodyPr/>
          <a:lstStyle/>
          <a:p>
            <a:fld id="{C22DC6D3-9347-42BE-948A-F7EB414DF657}" type="slidenum">
              <a:rPr lang="en-US" altLang="en-US" smtClean="0"/>
              <a:t>39</a:t>
            </a:fld>
            <a:endParaRPr lang="en-US" altLang="en-US" dirty="0"/>
          </a:p>
        </p:txBody>
      </p:sp>
      <p:sp>
        <p:nvSpPr>
          <p:cNvPr id="5" name="TextBox 65">
            <a:extLst>
              <a:ext uri="{FF2B5EF4-FFF2-40B4-BE49-F238E27FC236}">
                <a16:creationId xmlns:a16="http://schemas.microsoft.com/office/drawing/2014/main" id="{33458629-C117-4689-848F-3F218E32AD58}"/>
              </a:ext>
            </a:extLst>
          </p:cNvPr>
          <p:cNvSpPr txBox="1"/>
          <p:nvPr/>
        </p:nvSpPr>
        <p:spPr>
          <a:xfrm>
            <a:off x="1194286" y="3945370"/>
            <a:ext cx="3022134" cy="1754326"/>
          </a:xfrm>
          <a:prstGeom prst="rect">
            <a:avLst/>
          </a:prstGeom>
          <a:noFill/>
        </p:spPr>
        <p:txBody>
          <a:bodyPr wrap="square" rtlCol="0">
            <a:spAutoFit/>
          </a:bodyPr>
          <a:lstStyle/>
          <a:p>
            <a:r>
              <a:rPr lang="en-US" dirty="0"/>
              <a:t>Example:</a:t>
            </a:r>
          </a:p>
          <a:p>
            <a:r>
              <a:rPr lang="en-US" dirty="0"/>
              <a:t>Write page 0 and 1</a:t>
            </a:r>
          </a:p>
          <a:p>
            <a:r>
              <a:rPr lang="en-US" dirty="0"/>
              <a:t>Update page 0</a:t>
            </a:r>
          </a:p>
          <a:p>
            <a:r>
              <a:rPr lang="en-US" dirty="0"/>
              <a:t>Write page 2 and 3</a:t>
            </a:r>
          </a:p>
          <a:p>
            <a:r>
              <a:rPr lang="en-US" dirty="0"/>
              <a:t>Update page 2</a:t>
            </a:r>
          </a:p>
          <a:p>
            <a:r>
              <a:rPr lang="en-US" dirty="0"/>
              <a:t>Garbage collection on block 1</a:t>
            </a:r>
          </a:p>
        </p:txBody>
      </p:sp>
      <p:grpSp>
        <p:nvGrpSpPr>
          <p:cNvPr id="6" name="Group 31">
            <a:extLst>
              <a:ext uri="{FF2B5EF4-FFF2-40B4-BE49-F238E27FC236}">
                <a16:creationId xmlns:a16="http://schemas.microsoft.com/office/drawing/2014/main" id="{49CB3E18-336D-42DC-AE21-9D858B77A882}"/>
              </a:ext>
            </a:extLst>
          </p:cNvPr>
          <p:cNvGrpSpPr/>
          <p:nvPr/>
        </p:nvGrpSpPr>
        <p:grpSpPr>
          <a:xfrm>
            <a:off x="5456991" y="3861048"/>
            <a:ext cx="2940299" cy="2454874"/>
            <a:chOff x="3835610" y="1124889"/>
            <a:chExt cx="2940299" cy="2454874"/>
          </a:xfrm>
        </p:grpSpPr>
        <p:sp>
          <p:nvSpPr>
            <p:cNvPr id="7" name="Rectangle 6">
              <a:extLst>
                <a:ext uri="{FF2B5EF4-FFF2-40B4-BE49-F238E27FC236}">
                  <a16:creationId xmlns:a16="http://schemas.microsoft.com/office/drawing/2014/main" id="{8A5A0236-DB76-4D37-BB96-4DB486E19CB3}"/>
                </a:ext>
              </a:extLst>
            </p:cNvPr>
            <p:cNvSpPr/>
            <p:nvPr/>
          </p:nvSpPr>
          <p:spPr>
            <a:xfrm>
              <a:off x="3835610" y="1556488"/>
              <a:ext cx="1082924" cy="33655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9">
              <a:extLst>
                <a:ext uri="{FF2B5EF4-FFF2-40B4-BE49-F238E27FC236}">
                  <a16:creationId xmlns:a16="http://schemas.microsoft.com/office/drawing/2014/main" id="{E5D7D445-83E0-48A0-87C6-2A46C5B331BA}"/>
                </a:ext>
              </a:extLst>
            </p:cNvPr>
            <p:cNvSpPr/>
            <p:nvPr/>
          </p:nvSpPr>
          <p:spPr>
            <a:xfrm>
              <a:off x="3835610" y="1893038"/>
              <a:ext cx="1082924" cy="33655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12">
              <a:extLst>
                <a:ext uri="{FF2B5EF4-FFF2-40B4-BE49-F238E27FC236}">
                  <a16:creationId xmlns:a16="http://schemas.microsoft.com/office/drawing/2014/main" id="{88C958A4-8549-4733-97CF-80240801CD7E}"/>
                </a:ext>
              </a:extLst>
            </p:cNvPr>
            <p:cNvSpPr/>
            <p:nvPr/>
          </p:nvSpPr>
          <p:spPr>
            <a:xfrm>
              <a:off x="3835610" y="2233563"/>
              <a:ext cx="1082924" cy="33655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14">
              <a:extLst>
                <a:ext uri="{FF2B5EF4-FFF2-40B4-BE49-F238E27FC236}">
                  <a16:creationId xmlns:a16="http://schemas.microsoft.com/office/drawing/2014/main" id="{1D794B32-C09D-47E5-BAE4-A460FA67DBA0}"/>
                </a:ext>
              </a:extLst>
            </p:cNvPr>
            <p:cNvSpPr/>
            <p:nvPr/>
          </p:nvSpPr>
          <p:spPr>
            <a:xfrm>
              <a:off x="3835610" y="2570113"/>
              <a:ext cx="1082924" cy="33655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5">
              <a:extLst>
                <a:ext uri="{FF2B5EF4-FFF2-40B4-BE49-F238E27FC236}">
                  <a16:creationId xmlns:a16="http://schemas.microsoft.com/office/drawing/2014/main" id="{8EF44523-19C5-4CA0-8A82-6F2E70085EAF}"/>
                </a:ext>
              </a:extLst>
            </p:cNvPr>
            <p:cNvSpPr/>
            <p:nvPr/>
          </p:nvSpPr>
          <p:spPr>
            <a:xfrm>
              <a:off x="3835610" y="2906663"/>
              <a:ext cx="1082924" cy="33655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6">
              <a:extLst>
                <a:ext uri="{FF2B5EF4-FFF2-40B4-BE49-F238E27FC236}">
                  <a16:creationId xmlns:a16="http://schemas.microsoft.com/office/drawing/2014/main" id="{C24A7FCB-54E3-4954-95D2-CCF9DBA1FF31}"/>
                </a:ext>
              </a:extLst>
            </p:cNvPr>
            <p:cNvSpPr/>
            <p:nvPr/>
          </p:nvSpPr>
          <p:spPr>
            <a:xfrm>
              <a:off x="3835610" y="3243213"/>
              <a:ext cx="1082924" cy="33655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9">
              <a:extLst>
                <a:ext uri="{FF2B5EF4-FFF2-40B4-BE49-F238E27FC236}">
                  <a16:creationId xmlns:a16="http://schemas.microsoft.com/office/drawing/2014/main" id="{5D469701-19B1-405D-8A6B-82A859AC8EEE}"/>
                </a:ext>
              </a:extLst>
            </p:cNvPr>
            <p:cNvSpPr/>
            <p:nvPr/>
          </p:nvSpPr>
          <p:spPr>
            <a:xfrm>
              <a:off x="5692985" y="1556488"/>
              <a:ext cx="1082924" cy="33655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20">
              <a:extLst>
                <a:ext uri="{FF2B5EF4-FFF2-40B4-BE49-F238E27FC236}">
                  <a16:creationId xmlns:a16="http://schemas.microsoft.com/office/drawing/2014/main" id="{762C6216-800B-4B54-A2EC-BDFC004B13B9}"/>
                </a:ext>
              </a:extLst>
            </p:cNvPr>
            <p:cNvSpPr/>
            <p:nvPr/>
          </p:nvSpPr>
          <p:spPr>
            <a:xfrm>
              <a:off x="5692985" y="1893038"/>
              <a:ext cx="1082924" cy="33655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21">
              <a:extLst>
                <a:ext uri="{FF2B5EF4-FFF2-40B4-BE49-F238E27FC236}">
                  <a16:creationId xmlns:a16="http://schemas.microsoft.com/office/drawing/2014/main" id="{209A1C59-EDBF-4007-AA10-BAA7E8B6015B}"/>
                </a:ext>
              </a:extLst>
            </p:cNvPr>
            <p:cNvSpPr/>
            <p:nvPr/>
          </p:nvSpPr>
          <p:spPr>
            <a:xfrm>
              <a:off x="5692985" y="2233563"/>
              <a:ext cx="1082924" cy="33655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22">
              <a:extLst>
                <a:ext uri="{FF2B5EF4-FFF2-40B4-BE49-F238E27FC236}">
                  <a16:creationId xmlns:a16="http://schemas.microsoft.com/office/drawing/2014/main" id="{35C4B5FA-421C-4F3B-8BAD-0E6D08362AA1}"/>
                </a:ext>
              </a:extLst>
            </p:cNvPr>
            <p:cNvSpPr/>
            <p:nvPr/>
          </p:nvSpPr>
          <p:spPr>
            <a:xfrm>
              <a:off x="5692985" y="2570113"/>
              <a:ext cx="1082924" cy="33655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23">
              <a:extLst>
                <a:ext uri="{FF2B5EF4-FFF2-40B4-BE49-F238E27FC236}">
                  <a16:creationId xmlns:a16="http://schemas.microsoft.com/office/drawing/2014/main" id="{CDCA2BF6-D951-4F23-ABD7-573C348DC7C5}"/>
                </a:ext>
              </a:extLst>
            </p:cNvPr>
            <p:cNvSpPr/>
            <p:nvPr/>
          </p:nvSpPr>
          <p:spPr>
            <a:xfrm>
              <a:off x="5692985" y="2906663"/>
              <a:ext cx="1082924" cy="33655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24">
              <a:extLst>
                <a:ext uri="{FF2B5EF4-FFF2-40B4-BE49-F238E27FC236}">
                  <a16:creationId xmlns:a16="http://schemas.microsoft.com/office/drawing/2014/main" id="{B13E5ED6-B428-4C46-A6BD-B2A96F73B830}"/>
                </a:ext>
              </a:extLst>
            </p:cNvPr>
            <p:cNvSpPr/>
            <p:nvPr/>
          </p:nvSpPr>
          <p:spPr>
            <a:xfrm>
              <a:off x="5692985" y="3243213"/>
              <a:ext cx="1082924" cy="33655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2">
              <a:extLst>
                <a:ext uri="{FF2B5EF4-FFF2-40B4-BE49-F238E27FC236}">
                  <a16:creationId xmlns:a16="http://schemas.microsoft.com/office/drawing/2014/main" id="{2F5DC042-2B9A-485F-9B4F-BBAECE4EA2D4}"/>
                </a:ext>
              </a:extLst>
            </p:cNvPr>
            <p:cNvSpPr txBox="1"/>
            <p:nvPr/>
          </p:nvSpPr>
          <p:spPr>
            <a:xfrm>
              <a:off x="3908530" y="1124889"/>
              <a:ext cx="937084" cy="369332"/>
            </a:xfrm>
            <a:prstGeom prst="rect">
              <a:avLst/>
            </a:prstGeom>
            <a:noFill/>
          </p:spPr>
          <p:txBody>
            <a:bodyPr wrap="square" rtlCol="0">
              <a:spAutoFit/>
            </a:bodyPr>
            <a:lstStyle/>
            <a:p>
              <a:r>
                <a:rPr lang="en-US" altLang="zh-CN" dirty="0"/>
                <a:t>Block 1</a:t>
              </a:r>
              <a:endParaRPr lang="en-US" dirty="0"/>
            </a:p>
          </p:txBody>
        </p:sp>
        <p:sp>
          <p:nvSpPr>
            <p:cNvPr id="20" name="TextBox 27">
              <a:extLst>
                <a:ext uri="{FF2B5EF4-FFF2-40B4-BE49-F238E27FC236}">
                  <a16:creationId xmlns:a16="http://schemas.microsoft.com/office/drawing/2014/main" id="{51A80C00-D08E-458A-846F-8AC630B2A1D5}"/>
                </a:ext>
              </a:extLst>
            </p:cNvPr>
            <p:cNvSpPr txBox="1"/>
            <p:nvPr/>
          </p:nvSpPr>
          <p:spPr>
            <a:xfrm>
              <a:off x="5710553" y="1124889"/>
              <a:ext cx="937084" cy="369332"/>
            </a:xfrm>
            <a:prstGeom prst="rect">
              <a:avLst/>
            </a:prstGeom>
            <a:noFill/>
          </p:spPr>
          <p:txBody>
            <a:bodyPr wrap="square" rtlCol="0">
              <a:spAutoFit/>
            </a:bodyPr>
            <a:lstStyle/>
            <a:p>
              <a:r>
                <a:rPr lang="en-US" altLang="zh-CN" dirty="0"/>
                <a:t>Block 2</a:t>
              </a:r>
              <a:endParaRPr lang="en-US" dirty="0"/>
            </a:p>
          </p:txBody>
        </p:sp>
      </p:grpSp>
      <p:sp>
        <p:nvSpPr>
          <p:cNvPr id="21" name="Rectangle 28">
            <a:extLst>
              <a:ext uri="{FF2B5EF4-FFF2-40B4-BE49-F238E27FC236}">
                <a16:creationId xmlns:a16="http://schemas.microsoft.com/office/drawing/2014/main" id="{C444CE87-B196-4D4D-B49B-3064F6CB343E}"/>
              </a:ext>
            </a:extLst>
          </p:cNvPr>
          <p:cNvSpPr/>
          <p:nvPr/>
        </p:nvSpPr>
        <p:spPr>
          <a:xfrm>
            <a:off x="8918126" y="4144237"/>
            <a:ext cx="568171" cy="33655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ctangle 29">
            <a:extLst>
              <a:ext uri="{FF2B5EF4-FFF2-40B4-BE49-F238E27FC236}">
                <a16:creationId xmlns:a16="http://schemas.microsoft.com/office/drawing/2014/main" id="{00094F59-7B1D-4332-8D8E-CB453598D8F0}"/>
              </a:ext>
            </a:extLst>
          </p:cNvPr>
          <p:cNvSpPr/>
          <p:nvPr/>
        </p:nvSpPr>
        <p:spPr>
          <a:xfrm>
            <a:off x="8911528" y="4715447"/>
            <a:ext cx="568171" cy="336550"/>
          </a:xfrm>
          <a:prstGeom prst="rect">
            <a:avLst/>
          </a:prstGeom>
          <a:solidFill>
            <a:schemeClr val="accent5">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Rectangle 30">
            <a:extLst>
              <a:ext uri="{FF2B5EF4-FFF2-40B4-BE49-F238E27FC236}">
                <a16:creationId xmlns:a16="http://schemas.microsoft.com/office/drawing/2014/main" id="{F94B1C91-89C7-4423-BA35-965D82467BC8}"/>
              </a:ext>
            </a:extLst>
          </p:cNvPr>
          <p:cNvSpPr/>
          <p:nvPr/>
        </p:nvSpPr>
        <p:spPr>
          <a:xfrm>
            <a:off x="8911528" y="5268198"/>
            <a:ext cx="568171" cy="336550"/>
          </a:xfrm>
          <a:prstGeom prst="rect">
            <a:avLst/>
          </a:prstGeom>
          <a:solidFill>
            <a:schemeClr val="accent5">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Rectangle 32">
            <a:extLst>
              <a:ext uri="{FF2B5EF4-FFF2-40B4-BE49-F238E27FC236}">
                <a16:creationId xmlns:a16="http://schemas.microsoft.com/office/drawing/2014/main" id="{4EB7B8FC-0BB6-44F8-BE95-102B1C285D2C}"/>
              </a:ext>
            </a:extLst>
          </p:cNvPr>
          <p:cNvSpPr/>
          <p:nvPr/>
        </p:nvSpPr>
        <p:spPr>
          <a:xfrm>
            <a:off x="5456990" y="4296622"/>
            <a:ext cx="1082924" cy="336550"/>
          </a:xfrm>
          <a:prstGeom prst="rect">
            <a:avLst/>
          </a:prstGeom>
          <a:solidFill>
            <a:schemeClr val="accent5">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 0</a:t>
            </a:r>
            <a:endParaRPr lang="zh-CN" altLang="en-US" dirty="0">
              <a:solidFill>
                <a:schemeClr val="tx1"/>
              </a:solidFill>
            </a:endParaRPr>
          </a:p>
        </p:txBody>
      </p:sp>
      <p:sp>
        <p:nvSpPr>
          <p:cNvPr id="25" name="Rectangle 33">
            <a:extLst>
              <a:ext uri="{FF2B5EF4-FFF2-40B4-BE49-F238E27FC236}">
                <a16:creationId xmlns:a16="http://schemas.microsoft.com/office/drawing/2014/main" id="{54054C1B-FC1E-4873-A204-5BD6C7706C4A}"/>
              </a:ext>
            </a:extLst>
          </p:cNvPr>
          <p:cNvSpPr/>
          <p:nvPr/>
        </p:nvSpPr>
        <p:spPr>
          <a:xfrm>
            <a:off x="5456990" y="4629197"/>
            <a:ext cx="1082924" cy="336550"/>
          </a:xfrm>
          <a:prstGeom prst="rect">
            <a:avLst/>
          </a:prstGeom>
          <a:solidFill>
            <a:schemeClr val="accent5">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 1</a:t>
            </a:r>
            <a:endParaRPr lang="zh-CN" altLang="en-US" dirty="0">
              <a:solidFill>
                <a:schemeClr val="tx1"/>
              </a:solidFill>
            </a:endParaRPr>
          </a:p>
        </p:txBody>
      </p:sp>
      <p:sp>
        <p:nvSpPr>
          <p:cNvPr id="26" name="Rectangle 34">
            <a:extLst>
              <a:ext uri="{FF2B5EF4-FFF2-40B4-BE49-F238E27FC236}">
                <a16:creationId xmlns:a16="http://schemas.microsoft.com/office/drawing/2014/main" id="{A283301E-78CD-448E-8B38-E485CC1FD7C9}"/>
              </a:ext>
            </a:extLst>
          </p:cNvPr>
          <p:cNvSpPr/>
          <p:nvPr/>
        </p:nvSpPr>
        <p:spPr>
          <a:xfrm>
            <a:off x="5456990" y="4973697"/>
            <a:ext cx="1082924" cy="336550"/>
          </a:xfrm>
          <a:prstGeom prst="rect">
            <a:avLst/>
          </a:prstGeom>
          <a:solidFill>
            <a:schemeClr val="accent5">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 0</a:t>
            </a:r>
            <a:endParaRPr lang="zh-CN" altLang="en-US" dirty="0">
              <a:solidFill>
                <a:schemeClr val="tx1"/>
              </a:solidFill>
            </a:endParaRPr>
          </a:p>
        </p:txBody>
      </p:sp>
      <p:sp>
        <p:nvSpPr>
          <p:cNvPr id="27" name="Rectangle 35">
            <a:extLst>
              <a:ext uri="{FF2B5EF4-FFF2-40B4-BE49-F238E27FC236}">
                <a16:creationId xmlns:a16="http://schemas.microsoft.com/office/drawing/2014/main" id="{D6D927E1-2C9E-4DF1-AD71-37B542FDFBAD}"/>
              </a:ext>
            </a:extLst>
          </p:cNvPr>
          <p:cNvSpPr/>
          <p:nvPr/>
        </p:nvSpPr>
        <p:spPr>
          <a:xfrm>
            <a:off x="5456990" y="5298322"/>
            <a:ext cx="1082924" cy="336550"/>
          </a:xfrm>
          <a:prstGeom prst="rect">
            <a:avLst/>
          </a:prstGeom>
          <a:solidFill>
            <a:schemeClr val="accent5">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 2</a:t>
            </a:r>
            <a:endParaRPr lang="zh-CN" altLang="en-US" dirty="0">
              <a:solidFill>
                <a:schemeClr val="tx1"/>
              </a:solidFill>
            </a:endParaRPr>
          </a:p>
        </p:txBody>
      </p:sp>
      <p:sp>
        <p:nvSpPr>
          <p:cNvPr id="28" name="Rectangle 36">
            <a:extLst>
              <a:ext uri="{FF2B5EF4-FFF2-40B4-BE49-F238E27FC236}">
                <a16:creationId xmlns:a16="http://schemas.microsoft.com/office/drawing/2014/main" id="{1D97929E-96BF-4194-9D5C-D0F65E377B87}"/>
              </a:ext>
            </a:extLst>
          </p:cNvPr>
          <p:cNvSpPr/>
          <p:nvPr/>
        </p:nvSpPr>
        <p:spPr>
          <a:xfrm>
            <a:off x="5456990" y="5642822"/>
            <a:ext cx="1082924" cy="336550"/>
          </a:xfrm>
          <a:prstGeom prst="rect">
            <a:avLst/>
          </a:prstGeom>
          <a:solidFill>
            <a:schemeClr val="accent5">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 3</a:t>
            </a:r>
            <a:endParaRPr lang="zh-CN" altLang="en-US" dirty="0">
              <a:solidFill>
                <a:schemeClr val="tx1"/>
              </a:solidFill>
            </a:endParaRPr>
          </a:p>
        </p:txBody>
      </p:sp>
      <p:sp>
        <p:nvSpPr>
          <p:cNvPr id="29" name="Rectangle 37">
            <a:extLst>
              <a:ext uri="{FF2B5EF4-FFF2-40B4-BE49-F238E27FC236}">
                <a16:creationId xmlns:a16="http://schemas.microsoft.com/office/drawing/2014/main" id="{17A5B982-EB46-4340-9D0C-43ABE3F406AB}"/>
              </a:ext>
            </a:extLst>
          </p:cNvPr>
          <p:cNvSpPr/>
          <p:nvPr/>
        </p:nvSpPr>
        <p:spPr>
          <a:xfrm>
            <a:off x="5456990" y="5983396"/>
            <a:ext cx="1082924" cy="336550"/>
          </a:xfrm>
          <a:prstGeom prst="rect">
            <a:avLst/>
          </a:prstGeom>
          <a:solidFill>
            <a:schemeClr val="accent5">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 2</a:t>
            </a:r>
            <a:endParaRPr lang="zh-CN" altLang="en-US" dirty="0">
              <a:solidFill>
                <a:schemeClr val="tx1"/>
              </a:solidFill>
            </a:endParaRPr>
          </a:p>
        </p:txBody>
      </p:sp>
      <p:sp>
        <p:nvSpPr>
          <p:cNvPr id="30" name="Rectangle 38">
            <a:extLst>
              <a:ext uri="{FF2B5EF4-FFF2-40B4-BE49-F238E27FC236}">
                <a16:creationId xmlns:a16="http://schemas.microsoft.com/office/drawing/2014/main" id="{80968DA7-9A44-429D-B396-57C0C751CE1C}"/>
              </a:ext>
            </a:extLst>
          </p:cNvPr>
          <p:cNvSpPr/>
          <p:nvPr/>
        </p:nvSpPr>
        <p:spPr>
          <a:xfrm>
            <a:off x="7314365" y="4296622"/>
            <a:ext cx="1082924" cy="336550"/>
          </a:xfrm>
          <a:prstGeom prst="rect">
            <a:avLst/>
          </a:prstGeom>
          <a:solidFill>
            <a:schemeClr val="accent5">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 1</a:t>
            </a:r>
            <a:endParaRPr lang="zh-CN" altLang="en-US" dirty="0">
              <a:solidFill>
                <a:schemeClr val="tx1"/>
              </a:solidFill>
            </a:endParaRPr>
          </a:p>
        </p:txBody>
      </p:sp>
      <p:sp>
        <p:nvSpPr>
          <p:cNvPr id="31" name="Rectangle 39">
            <a:extLst>
              <a:ext uri="{FF2B5EF4-FFF2-40B4-BE49-F238E27FC236}">
                <a16:creationId xmlns:a16="http://schemas.microsoft.com/office/drawing/2014/main" id="{23990FF8-6E44-4B43-B6E2-7C724D612A76}"/>
              </a:ext>
            </a:extLst>
          </p:cNvPr>
          <p:cNvSpPr/>
          <p:nvPr/>
        </p:nvSpPr>
        <p:spPr>
          <a:xfrm>
            <a:off x="7314365" y="4629998"/>
            <a:ext cx="1082924" cy="336550"/>
          </a:xfrm>
          <a:prstGeom prst="rect">
            <a:avLst/>
          </a:prstGeom>
          <a:solidFill>
            <a:schemeClr val="accent5">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 0</a:t>
            </a:r>
            <a:endParaRPr lang="zh-CN" altLang="en-US" dirty="0">
              <a:solidFill>
                <a:schemeClr val="tx1"/>
              </a:solidFill>
            </a:endParaRPr>
          </a:p>
        </p:txBody>
      </p:sp>
      <p:sp>
        <p:nvSpPr>
          <p:cNvPr id="32" name="Rectangle 40">
            <a:extLst>
              <a:ext uri="{FF2B5EF4-FFF2-40B4-BE49-F238E27FC236}">
                <a16:creationId xmlns:a16="http://schemas.microsoft.com/office/drawing/2014/main" id="{7D4BB42C-F0C5-4749-95B3-5D3BD0128169}"/>
              </a:ext>
            </a:extLst>
          </p:cNvPr>
          <p:cNvSpPr/>
          <p:nvPr/>
        </p:nvSpPr>
        <p:spPr>
          <a:xfrm>
            <a:off x="7314365" y="4952318"/>
            <a:ext cx="1082924" cy="336550"/>
          </a:xfrm>
          <a:prstGeom prst="rect">
            <a:avLst/>
          </a:prstGeom>
          <a:solidFill>
            <a:schemeClr val="accent5">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 3</a:t>
            </a:r>
            <a:endParaRPr lang="zh-CN" altLang="en-US" dirty="0">
              <a:solidFill>
                <a:schemeClr val="tx1"/>
              </a:solidFill>
            </a:endParaRPr>
          </a:p>
        </p:txBody>
      </p:sp>
      <p:sp>
        <p:nvSpPr>
          <p:cNvPr id="33" name="Rectangle 41">
            <a:extLst>
              <a:ext uri="{FF2B5EF4-FFF2-40B4-BE49-F238E27FC236}">
                <a16:creationId xmlns:a16="http://schemas.microsoft.com/office/drawing/2014/main" id="{E2E2A449-B893-411F-AB20-2086108416A4}"/>
              </a:ext>
            </a:extLst>
          </p:cNvPr>
          <p:cNvSpPr/>
          <p:nvPr/>
        </p:nvSpPr>
        <p:spPr>
          <a:xfrm>
            <a:off x="7314365" y="5297736"/>
            <a:ext cx="1082924" cy="336550"/>
          </a:xfrm>
          <a:prstGeom prst="rect">
            <a:avLst/>
          </a:prstGeom>
          <a:solidFill>
            <a:schemeClr val="accent5">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Page 2</a:t>
            </a:r>
            <a:endParaRPr lang="zh-CN" altLang="en-US" dirty="0">
              <a:solidFill>
                <a:schemeClr val="tx1"/>
              </a:solidFill>
            </a:endParaRPr>
          </a:p>
        </p:txBody>
      </p:sp>
      <p:cxnSp>
        <p:nvCxnSpPr>
          <p:cNvPr id="34" name="Straight Arrow Connector 43">
            <a:extLst>
              <a:ext uri="{FF2B5EF4-FFF2-40B4-BE49-F238E27FC236}">
                <a16:creationId xmlns:a16="http://schemas.microsoft.com/office/drawing/2014/main" id="{37ED435B-0A92-4255-BDD6-0389F2FE1553}"/>
              </a:ext>
            </a:extLst>
          </p:cNvPr>
          <p:cNvCxnSpPr>
            <a:stCxn id="25" idx="3"/>
            <a:endCxn id="30" idx="1"/>
          </p:cNvCxnSpPr>
          <p:nvPr/>
        </p:nvCxnSpPr>
        <p:spPr>
          <a:xfrm flipV="1">
            <a:off x="6539915" y="4464898"/>
            <a:ext cx="774451" cy="332575"/>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44">
            <a:extLst>
              <a:ext uri="{FF2B5EF4-FFF2-40B4-BE49-F238E27FC236}">
                <a16:creationId xmlns:a16="http://schemas.microsoft.com/office/drawing/2014/main" id="{5790983D-2E79-4445-AABA-B3B413B9A36D}"/>
              </a:ext>
            </a:extLst>
          </p:cNvPr>
          <p:cNvCxnSpPr>
            <a:stCxn id="11" idx="3"/>
            <a:endCxn id="32" idx="1"/>
          </p:cNvCxnSpPr>
          <p:nvPr/>
        </p:nvCxnSpPr>
        <p:spPr>
          <a:xfrm flipV="1">
            <a:off x="6539915" y="5120593"/>
            <a:ext cx="774451" cy="690504"/>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47">
            <a:extLst>
              <a:ext uri="{FF2B5EF4-FFF2-40B4-BE49-F238E27FC236}">
                <a16:creationId xmlns:a16="http://schemas.microsoft.com/office/drawing/2014/main" id="{7F648924-8529-43AC-8D9F-30DA1EF6423A}"/>
              </a:ext>
            </a:extLst>
          </p:cNvPr>
          <p:cNvCxnSpPr>
            <a:stCxn id="26" idx="3"/>
            <a:endCxn id="31" idx="1"/>
          </p:cNvCxnSpPr>
          <p:nvPr/>
        </p:nvCxnSpPr>
        <p:spPr>
          <a:xfrm flipV="1">
            <a:off x="6539915" y="4798274"/>
            <a:ext cx="774451" cy="343699"/>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0">
            <a:extLst>
              <a:ext uri="{FF2B5EF4-FFF2-40B4-BE49-F238E27FC236}">
                <a16:creationId xmlns:a16="http://schemas.microsoft.com/office/drawing/2014/main" id="{059A6868-DEF8-4BFC-88BE-30F33483D44D}"/>
              </a:ext>
            </a:extLst>
          </p:cNvPr>
          <p:cNvCxnSpPr>
            <a:stCxn id="29" idx="3"/>
            <a:endCxn id="33" idx="1"/>
          </p:cNvCxnSpPr>
          <p:nvPr/>
        </p:nvCxnSpPr>
        <p:spPr>
          <a:xfrm flipV="1">
            <a:off x="6539915" y="5466011"/>
            <a:ext cx="774451" cy="68566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56">
            <a:extLst>
              <a:ext uri="{FF2B5EF4-FFF2-40B4-BE49-F238E27FC236}">
                <a16:creationId xmlns:a16="http://schemas.microsoft.com/office/drawing/2014/main" id="{41A32F75-DB47-46B1-A958-AC9C7AD92BF2}"/>
              </a:ext>
            </a:extLst>
          </p:cNvPr>
          <p:cNvCxnSpPr/>
          <p:nvPr/>
        </p:nvCxnSpPr>
        <p:spPr>
          <a:xfrm>
            <a:off x="5456990" y="4296623"/>
            <a:ext cx="1082924" cy="33257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57">
            <a:extLst>
              <a:ext uri="{FF2B5EF4-FFF2-40B4-BE49-F238E27FC236}">
                <a16:creationId xmlns:a16="http://schemas.microsoft.com/office/drawing/2014/main" id="{C455D563-AD18-4A64-8BA3-847D150EF8BA}"/>
              </a:ext>
            </a:extLst>
          </p:cNvPr>
          <p:cNvCxnSpPr/>
          <p:nvPr/>
        </p:nvCxnSpPr>
        <p:spPr>
          <a:xfrm flipH="1">
            <a:off x="5456990" y="4316783"/>
            <a:ext cx="1082924" cy="289499"/>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61">
            <a:extLst>
              <a:ext uri="{FF2B5EF4-FFF2-40B4-BE49-F238E27FC236}">
                <a16:creationId xmlns:a16="http://schemas.microsoft.com/office/drawing/2014/main" id="{EE85E6FC-DA46-40C7-9A08-53E4890F508A}"/>
              </a:ext>
            </a:extLst>
          </p:cNvPr>
          <p:cNvCxnSpPr/>
          <p:nvPr/>
        </p:nvCxnSpPr>
        <p:spPr>
          <a:xfrm>
            <a:off x="5454836" y="5296820"/>
            <a:ext cx="1082924" cy="33257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62">
            <a:extLst>
              <a:ext uri="{FF2B5EF4-FFF2-40B4-BE49-F238E27FC236}">
                <a16:creationId xmlns:a16="http://schemas.microsoft.com/office/drawing/2014/main" id="{C7854A25-DB5A-41DB-A129-32D890E35497}"/>
              </a:ext>
            </a:extLst>
          </p:cNvPr>
          <p:cNvCxnSpPr/>
          <p:nvPr/>
        </p:nvCxnSpPr>
        <p:spPr>
          <a:xfrm flipH="1">
            <a:off x="5454836" y="5316980"/>
            <a:ext cx="1082924" cy="289499"/>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63">
            <a:extLst>
              <a:ext uri="{FF2B5EF4-FFF2-40B4-BE49-F238E27FC236}">
                <a16:creationId xmlns:a16="http://schemas.microsoft.com/office/drawing/2014/main" id="{B5F6935F-E926-4191-B9C6-A27E219E40B4}"/>
              </a:ext>
            </a:extLst>
          </p:cNvPr>
          <p:cNvCxnSpPr/>
          <p:nvPr/>
        </p:nvCxnSpPr>
        <p:spPr>
          <a:xfrm>
            <a:off x="8911528" y="5286628"/>
            <a:ext cx="568171" cy="33655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64">
            <a:extLst>
              <a:ext uri="{FF2B5EF4-FFF2-40B4-BE49-F238E27FC236}">
                <a16:creationId xmlns:a16="http://schemas.microsoft.com/office/drawing/2014/main" id="{E9CE5A23-7043-4C25-A853-7882A0D08B5A}"/>
              </a:ext>
            </a:extLst>
          </p:cNvPr>
          <p:cNvCxnSpPr/>
          <p:nvPr/>
        </p:nvCxnSpPr>
        <p:spPr>
          <a:xfrm flipH="1">
            <a:off x="8911528" y="5299128"/>
            <a:ext cx="551059" cy="30562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4" name="TextBox 66">
            <a:extLst>
              <a:ext uri="{FF2B5EF4-FFF2-40B4-BE49-F238E27FC236}">
                <a16:creationId xmlns:a16="http://schemas.microsoft.com/office/drawing/2014/main" id="{BF358837-EFFE-41B3-B042-47DB0195ED60}"/>
              </a:ext>
            </a:extLst>
          </p:cNvPr>
          <p:cNvSpPr txBox="1"/>
          <p:nvPr/>
        </p:nvSpPr>
        <p:spPr>
          <a:xfrm>
            <a:off x="9494388" y="4123871"/>
            <a:ext cx="719138" cy="369332"/>
          </a:xfrm>
          <a:prstGeom prst="rect">
            <a:avLst/>
          </a:prstGeom>
          <a:noFill/>
        </p:spPr>
        <p:txBody>
          <a:bodyPr wrap="square" rtlCol="0">
            <a:spAutoFit/>
          </a:bodyPr>
          <a:lstStyle/>
          <a:p>
            <a:r>
              <a:rPr lang="en-US" dirty="0"/>
              <a:t>clean</a:t>
            </a:r>
          </a:p>
        </p:txBody>
      </p:sp>
      <p:sp>
        <p:nvSpPr>
          <p:cNvPr id="45" name="TextBox 67">
            <a:extLst>
              <a:ext uri="{FF2B5EF4-FFF2-40B4-BE49-F238E27FC236}">
                <a16:creationId xmlns:a16="http://schemas.microsoft.com/office/drawing/2014/main" id="{E0D289C2-2995-49E8-B9CD-34EAE04815E0}"/>
              </a:ext>
            </a:extLst>
          </p:cNvPr>
          <p:cNvSpPr txBox="1"/>
          <p:nvPr/>
        </p:nvSpPr>
        <p:spPr>
          <a:xfrm>
            <a:off x="9467646" y="4689397"/>
            <a:ext cx="719138" cy="369332"/>
          </a:xfrm>
          <a:prstGeom prst="rect">
            <a:avLst/>
          </a:prstGeom>
          <a:noFill/>
        </p:spPr>
        <p:txBody>
          <a:bodyPr wrap="square" rtlCol="0">
            <a:spAutoFit/>
          </a:bodyPr>
          <a:lstStyle/>
          <a:p>
            <a:r>
              <a:rPr lang="en-US" dirty="0"/>
              <a:t>valid</a:t>
            </a:r>
          </a:p>
        </p:txBody>
      </p:sp>
      <p:sp>
        <p:nvSpPr>
          <p:cNvPr id="46" name="TextBox 68">
            <a:extLst>
              <a:ext uri="{FF2B5EF4-FFF2-40B4-BE49-F238E27FC236}">
                <a16:creationId xmlns:a16="http://schemas.microsoft.com/office/drawing/2014/main" id="{54686F3D-2183-43D4-84EB-1129A00E95CB}"/>
              </a:ext>
            </a:extLst>
          </p:cNvPr>
          <p:cNvSpPr txBox="1"/>
          <p:nvPr/>
        </p:nvSpPr>
        <p:spPr>
          <a:xfrm>
            <a:off x="9449690" y="5261028"/>
            <a:ext cx="966790" cy="369332"/>
          </a:xfrm>
          <a:prstGeom prst="rect">
            <a:avLst/>
          </a:prstGeom>
          <a:noFill/>
        </p:spPr>
        <p:txBody>
          <a:bodyPr wrap="square" rtlCol="0">
            <a:spAutoFit/>
          </a:bodyPr>
          <a:lstStyle/>
          <a:p>
            <a:r>
              <a:rPr lang="en-US" dirty="0"/>
              <a:t>invalid</a:t>
            </a:r>
          </a:p>
        </p:txBody>
      </p:sp>
      <p:grpSp>
        <p:nvGrpSpPr>
          <p:cNvPr id="47" name="Group 84">
            <a:extLst>
              <a:ext uri="{FF2B5EF4-FFF2-40B4-BE49-F238E27FC236}">
                <a16:creationId xmlns:a16="http://schemas.microsoft.com/office/drawing/2014/main" id="{AE3D4BAF-6260-4D69-B0E1-263984022CDB}"/>
              </a:ext>
            </a:extLst>
          </p:cNvPr>
          <p:cNvGrpSpPr/>
          <p:nvPr/>
        </p:nvGrpSpPr>
        <p:grpSpPr>
          <a:xfrm>
            <a:off x="5452682" y="4300441"/>
            <a:ext cx="1082924" cy="2023275"/>
            <a:chOff x="-1883108" y="1800279"/>
            <a:chExt cx="1082924" cy="2023275"/>
          </a:xfrm>
          <a:solidFill>
            <a:schemeClr val="bg1"/>
          </a:solidFill>
        </p:grpSpPr>
        <p:sp>
          <p:nvSpPr>
            <p:cNvPr id="48" name="Rectangle 70">
              <a:extLst>
                <a:ext uri="{FF2B5EF4-FFF2-40B4-BE49-F238E27FC236}">
                  <a16:creationId xmlns:a16="http://schemas.microsoft.com/office/drawing/2014/main" id="{0AB47FF2-CEB6-4C87-9C3D-75F5EDF983BC}"/>
                </a:ext>
              </a:extLst>
            </p:cNvPr>
            <p:cNvSpPr/>
            <p:nvPr/>
          </p:nvSpPr>
          <p:spPr>
            <a:xfrm>
              <a:off x="-1883108" y="1800279"/>
              <a:ext cx="1082924" cy="336550"/>
            </a:xfrm>
            <a:prstGeom prst="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Rectangle 71">
              <a:extLst>
                <a:ext uri="{FF2B5EF4-FFF2-40B4-BE49-F238E27FC236}">
                  <a16:creationId xmlns:a16="http://schemas.microsoft.com/office/drawing/2014/main" id="{3A4494E9-400F-4419-AC5C-F6A942F9D9BD}"/>
                </a:ext>
              </a:extLst>
            </p:cNvPr>
            <p:cNvSpPr/>
            <p:nvPr/>
          </p:nvSpPr>
          <p:spPr>
            <a:xfrm>
              <a:off x="-1883108" y="2136829"/>
              <a:ext cx="1082924" cy="336550"/>
            </a:xfrm>
            <a:prstGeom prst="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Rectangle 72">
              <a:extLst>
                <a:ext uri="{FF2B5EF4-FFF2-40B4-BE49-F238E27FC236}">
                  <a16:creationId xmlns:a16="http://schemas.microsoft.com/office/drawing/2014/main" id="{119E5FD0-8A9D-48E3-8A3A-4D0578084C6D}"/>
                </a:ext>
              </a:extLst>
            </p:cNvPr>
            <p:cNvSpPr/>
            <p:nvPr/>
          </p:nvSpPr>
          <p:spPr>
            <a:xfrm>
              <a:off x="-1883108" y="2477354"/>
              <a:ext cx="1082924" cy="336550"/>
            </a:xfrm>
            <a:prstGeom prst="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Rectangle 73">
              <a:extLst>
                <a:ext uri="{FF2B5EF4-FFF2-40B4-BE49-F238E27FC236}">
                  <a16:creationId xmlns:a16="http://schemas.microsoft.com/office/drawing/2014/main" id="{C9BA7E4F-74BB-4F02-95C8-94A11AF34D17}"/>
                </a:ext>
              </a:extLst>
            </p:cNvPr>
            <p:cNvSpPr/>
            <p:nvPr/>
          </p:nvSpPr>
          <p:spPr>
            <a:xfrm>
              <a:off x="-1883108" y="2813904"/>
              <a:ext cx="1082924" cy="336550"/>
            </a:xfrm>
            <a:prstGeom prst="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Rectangle 74">
              <a:extLst>
                <a:ext uri="{FF2B5EF4-FFF2-40B4-BE49-F238E27FC236}">
                  <a16:creationId xmlns:a16="http://schemas.microsoft.com/office/drawing/2014/main" id="{638774C2-0A55-44C5-B056-4454972A55DE}"/>
                </a:ext>
              </a:extLst>
            </p:cNvPr>
            <p:cNvSpPr/>
            <p:nvPr/>
          </p:nvSpPr>
          <p:spPr>
            <a:xfrm>
              <a:off x="-1883108" y="3150454"/>
              <a:ext cx="1082924" cy="336550"/>
            </a:xfrm>
            <a:prstGeom prst="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Rectangle 75">
              <a:extLst>
                <a:ext uri="{FF2B5EF4-FFF2-40B4-BE49-F238E27FC236}">
                  <a16:creationId xmlns:a16="http://schemas.microsoft.com/office/drawing/2014/main" id="{433647A1-4FE4-4D1F-B00A-C44DA8740280}"/>
                </a:ext>
              </a:extLst>
            </p:cNvPr>
            <p:cNvSpPr/>
            <p:nvPr/>
          </p:nvSpPr>
          <p:spPr>
            <a:xfrm>
              <a:off x="-1883108" y="3487004"/>
              <a:ext cx="1082924" cy="336550"/>
            </a:xfrm>
            <a:prstGeom prst="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8359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0"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childTnLst>
                                </p:cTn>
                              </p:par>
                              <p:par>
                                <p:cTn id="32" presetID="10" presetClass="entr" presetSubtype="0" fill="hold"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5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0"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par>
                                <p:cTn id="48" presetID="10" presetClass="entr" presetSubtype="0" fill="hold"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500"/>
                                        <p:tgtEl>
                                          <p:spTgt spid="35"/>
                                        </p:tgtEl>
                                      </p:cBhvr>
                                    </p:animEffect>
                                  </p:childTnLst>
                                </p:cTn>
                              </p:par>
                              <p:par>
                                <p:cTn id="51" presetID="10" presetClass="entr" presetSubtype="0" fill="hold" nodeType="with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fade">
                                      <p:cBhvr>
                                        <p:cTn id="53" dur="500"/>
                                        <p:tgtEl>
                                          <p:spTgt spid="36"/>
                                        </p:tgtEl>
                                      </p:cBhvr>
                                    </p:animEffect>
                                  </p:childTnLst>
                                </p:cTn>
                              </p:par>
                              <p:par>
                                <p:cTn id="54" presetID="10" presetClass="entr" presetSubtype="0" fill="hold" nodeType="with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fade">
                                      <p:cBhvr>
                                        <p:cTn id="56" dur="500"/>
                                        <p:tgtEl>
                                          <p:spTgt spid="3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fade">
                                      <p:cBhvr>
                                        <p:cTn id="6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3832" y="2060848"/>
            <a:ext cx="7272808" cy="3024335"/>
          </a:xfrm>
        </p:spPr>
        <p:txBody>
          <a:bodyPr/>
          <a:lstStyle/>
          <a:p>
            <a:pPr marL="342900" indent="-342900">
              <a:buFont typeface="Arial" panose="020B0604020202020204" pitchFamily="34" charset="0"/>
              <a:buChar char="•"/>
            </a:pPr>
            <a:r>
              <a:rPr lang="en-US" altLang="zh-CN" sz="2800" dirty="0">
                <a:solidFill>
                  <a:srgbClr val="FF0000"/>
                </a:solidFill>
                <a:cs typeface="+mn-lt"/>
                <a:sym typeface="+mn-ea"/>
              </a:rPr>
              <a:t>Temporal locality</a:t>
            </a:r>
            <a:r>
              <a:rPr lang="en-US" altLang="zh-CN" sz="2800" dirty="0">
                <a:cs typeface="+mn-lt"/>
                <a:sym typeface="+mn-ea"/>
              </a:rPr>
              <a:t>: accesses to the same memory location that occur close in time</a:t>
            </a:r>
            <a:endParaRPr lang="en-US" altLang="zh-CN" sz="2800" dirty="0">
              <a:cs typeface="+mn-lt"/>
            </a:endParaRPr>
          </a:p>
          <a:p>
            <a:pPr marL="342900" indent="-342900">
              <a:buFont typeface="Arial" panose="020B0604020202020204" pitchFamily="34" charset="0"/>
              <a:buChar char="•"/>
            </a:pPr>
            <a:endParaRPr lang="en-US" altLang="zh-CN" sz="2800" dirty="0">
              <a:solidFill>
                <a:srgbClr val="FF0000"/>
              </a:solidFill>
              <a:cs typeface="+mn-lt"/>
              <a:sym typeface="+mn-ea"/>
            </a:endParaRPr>
          </a:p>
          <a:p>
            <a:pPr marL="342900" indent="-342900">
              <a:buFont typeface="Arial" panose="020B0604020202020204" pitchFamily="34" charset="0"/>
              <a:buChar char="•"/>
            </a:pPr>
            <a:r>
              <a:rPr lang="en-US" altLang="zh-CN" sz="2800" dirty="0">
                <a:solidFill>
                  <a:srgbClr val="FF0000"/>
                </a:solidFill>
                <a:cs typeface="+mn-lt"/>
                <a:sym typeface="+mn-ea"/>
              </a:rPr>
              <a:t>Spatial locality</a:t>
            </a:r>
            <a:r>
              <a:rPr lang="en-US" altLang="zh-CN" sz="2800" dirty="0">
                <a:cs typeface="+mn-lt"/>
                <a:sym typeface="+mn-ea"/>
              </a:rPr>
              <a:t>: accesses to the memory locations that occur close in space</a:t>
            </a:r>
          </a:p>
          <a:p>
            <a:pPr marL="0" indent="0">
              <a:buNone/>
            </a:pPr>
            <a:endParaRPr lang="en-US" altLang="zh-CN" sz="2400" dirty="0">
              <a:cs typeface="+mn-lt"/>
              <a:sym typeface="+mn-ea"/>
            </a:endParaRPr>
          </a:p>
        </p:txBody>
      </p:sp>
      <p:sp>
        <p:nvSpPr>
          <p:cNvPr id="4" name="Slide Number Placeholder 3"/>
          <p:cNvSpPr>
            <a:spLocks noGrp="1"/>
          </p:cNvSpPr>
          <p:nvPr>
            <p:ph type="sldNum" sz="quarter" idx="12"/>
          </p:nvPr>
        </p:nvSpPr>
        <p:spPr/>
        <p:txBody>
          <a:bodyPr/>
          <a:lstStyle/>
          <a:p>
            <a:fld id="{C22DC6D3-9347-42BE-948A-F7EB414DF657}" type="slidenum">
              <a:rPr lang="en-US" altLang="en-US" smtClean="0"/>
              <a:t>4</a:t>
            </a:fld>
            <a:endParaRPr lang="en-US" altLang="en-US" dirty="0"/>
          </a:p>
        </p:txBody>
      </p:sp>
      <p:sp>
        <p:nvSpPr>
          <p:cNvPr id="2" name="Title 1"/>
          <p:cNvSpPr>
            <a:spLocks noGrp="1"/>
          </p:cNvSpPr>
          <p:nvPr>
            <p:ph type="title"/>
          </p:nvPr>
        </p:nvSpPr>
        <p:spPr/>
        <p:txBody>
          <a:bodyPr/>
          <a:lstStyle/>
          <a:p>
            <a:r>
              <a:rPr lang="en-US" altLang="zh-CN">
                <a:cs typeface="+mj-lt"/>
                <a:sym typeface="+mn-ea"/>
              </a:rPr>
              <a:t>Principle of Locality</a:t>
            </a:r>
            <a:endParaRPr lang="en-US">
              <a:cs typeface="+mj-lt"/>
            </a:endParaRPr>
          </a:p>
        </p:txBody>
      </p:sp>
      <p:pic>
        <p:nvPicPr>
          <p:cNvPr id="3076" name="Picture 4" descr="What are deconvolutional layers? - Data Science Stack Exchange">
            <a:extLst>
              <a:ext uri="{FF2B5EF4-FFF2-40B4-BE49-F238E27FC236}">
                <a16:creationId xmlns:a16="http://schemas.microsoft.com/office/drawing/2014/main" id="{686FF931-8D74-4A67-BEDC-150AFF177BC7}"/>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83432" y="1484784"/>
            <a:ext cx="3230738" cy="367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9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5A59C-8F93-4761-AC17-1625E0B936F7}"/>
              </a:ext>
            </a:extLst>
          </p:cNvPr>
          <p:cNvSpPr>
            <a:spLocks noGrp="1"/>
          </p:cNvSpPr>
          <p:nvPr>
            <p:ph type="title"/>
          </p:nvPr>
        </p:nvSpPr>
        <p:spPr/>
        <p:txBody>
          <a:bodyPr/>
          <a:lstStyle/>
          <a:p>
            <a:r>
              <a:rPr lang="en-US" altLang="zh-CN" dirty="0"/>
              <a:t>SLC Threshold Voltage Distribution</a:t>
            </a:r>
            <a:endParaRPr lang="fr-FR" dirty="0"/>
          </a:p>
        </p:txBody>
      </p:sp>
      <p:sp>
        <p:nvSpPr>
          <p:cNvPr id="3" name="Content Placeholder 2">
            <a:extLst>
              <a:ext uri="{FF2B5EF4-FFF2-40B4-BE49-F238E27FC236}">
                <a16:creationId xmlns:a16="http://schemas.microsoft.com/office/drawing/2014/main" id="{7E3267FA-176C-4C9C-90D5-4692B17DA422}"/>
              </a:ext>
            </a:extLst>
          </p:cNvPr>
          <p:cNvSpPr>
            <a:spLocks noGrp="1"/>
          </p:cNvSpPr>
          <p:nvPr>
            <p:ph idx="1"/>
          </p:nvPr>
        </p:nvSpPr>
        <p:spPr/>
        <p:txBody>
          <a:bodyPr/>
          <a:lstStyle/>
          <a:p>
            <a:r>
              <a:rPr lang="fr-FR" dirty="0"/>
              <a:t>SLC</a:t>
            </a:r>
            <a:r>
              <a:rPr lang="en-HK" dirty="0"/>
              <a:t>:</a:t>
            </a:r>
            <a:r>
              <a:rPr lang="zh-CN" altLang="en-US" dirty="0"/>
              <a:t> </a:t>
            </a:r>
            <a:r>
              <a:rPr lang="en-HK" altLang="zh-CN" dirty="0"/>
              <a:t>single</a:t>
            </a:r>
            <a:r>
              <a:rPr lang="zh-CN" altLang="en-US" dirty="0"/>
              <a:t> </a:t>
            </a:r>
            <a:r>
              <a:rPr lang="en-HK" altLang="zh-CN" dirty="0"/>
              <a:t>level</a:t>
            </a:r>
            <a:r>
              <a:rPr lang="zh-CN" altLang="en-US" dirty="0"/>
              <a:t> </a:t>
            </a:r>
            <a:r>
              <a:rPr lang="en-HK" altLang="zh-CN" dirty="0"/>
              <a:t>cell</a:t>
            </a:r>
            <a:endParaRPr lang="fr-FR" dirty="0"/>
          </a:p>
        </p:txBody>
      </p:sp>
      <p:sp>
        <p:nvSpPr>
          <p:cNvPr id="4" name="Slide Number Placeholder 3">
            <a:extLst>
              <a:ext uri="{FF2B5EF4-FFF2-40B4-BE49-F238E27FC236}">
                <a16:creationId xmlns:a16="http://schemas.microsoft.com/office/drawing/2014/main" id="{7A3B0094-796F-4AB9-AA19-F63B07D096A6}"/>
              </a:ext>
            </a:extLst>
          </p:cNvPr>
          <p:cNvSpPr>
            <a:spLocks noGrp="1"/>
          </p:cNvSpPr>
          <p:nvPr>
            <p:ph type="sldNum" sz="quarter" idx="12"/>
          </p:nvPr>
        </p:nvSpPr>
        <p:spPr/>
        <p:txBody>
          <a:bodyPr/>
          <a:lstStyle/>
          <a:p>
            <a:fld id="{C22DC6D3-9347-42BE-948A-F7EB414DF657}" type="slidenum">
              <a:rPr lang="en-US" altLang="en-US" smtClean="0"/>
              <a:t>40</a:t>
            </a:fld>
            <a:endParaRPr lang="en-US" altLang="en-US" dirty="0"/>
          </a:p>
        </p:txBody>
      </p:sp>
      <p:grpSp>
        <p:nvGrpSpPr>
          <p:cNvPr id="5" name="Group 4">
            <a:extLst>
              <a:ext uri="{FF2B5EF4-FFF2-40B4-BE49-F238E27FC236}">
                <a16:creationId xmlns:a16="http://schemas.microsoft.com/office/drawing/2014/main" id="{04039C7D-0ED6-4CDA-92D4-8511FCB05B87}"/>
              </a:ext>
            </a:extLst>
          </p:cNvPr>
          <p:cNvGrpSpPr/>
          <p:nvPr/>
        </p:nvGrpSpPr>
        <p:grpSpPr>
          <a:xfrm>
            <a:off x="1919536" y="2154970"/>
            <a:ext cx="8040915" cy="4255893"/>
            <a:chOff x="1583477" y="1435312"/>
            <a:chExt cx="9084524" cy="4953437"/>
          </a:xfrm>
        </p:grpSpPr>
        <p:sp>
          <p:nvSpPr>
            <p:cNvPr id="6" name="Rectangle 5">
              <a:extLst>
                <a:ext uri="{FF2B5EF4-FFF2-40B4-BE49-F238E27FC236}">
                  <a16:creationId xmlns:a16="http://schemas.microsoft.com/office/drawing/2014/main" id="{68E9D175-70CB-4B22-8578-9F63A70CF2EE}"/>
                </a:ext>
              </a:extLst>
            </p:cNvPr>
            <p:cNvSpPr/>
            <p:nvPr/>
          </p:nvSpPr>
          <p:spPr>
            <a:xfrm>
              <a:off x="3263272" y="4661723"/>
              <a:ext cx="1468844" cy="528392"/>
            </a:xfrm>
            <a:prstGeom prst="rect">
              <a:avLst/>
            </a:prstGeom>
          </p:spPr>
          <p:txBody>
            <a:bodyPr wrap="square">
              <a:spAutoFit/>
            </a:bodyPr>
            <a:lstStyle/>
            <a:p>
              <a:pPr algn="ctr"/>
              <a:r>
                <a:rPr lang="en-US" altLang="ko-KR" sz="2400" b="1" dirty="0">
                  <a:solidFill>
                    <a:schemeClr val="accent5"/>
                  </a:solidFill>
                  <a:latin typeface="+mj-lt"/>
                  <a:ea typeface="Dotum" pitchFamily="34" charset="-127"/>
                </a:rPr>
                <a:t>1</a:t>
              </a:r>
              <a:endParaRPr lang="ko-KR" altLang="ko-KR" sz="2400" b="1" dirty="0">
                <a:solidFill>
                  <a:schemeClr val="accent5"/>
                </a:solidFill>
                <a:latin typeface="+mj-lt"/>
                <a:ea typeface="Dotum" pitchFamily="34" charset="-127"/>
              </a:endParaRPr>
            </a:p>
          </p:txBody>
        </p:sp>
        <p:sp>
          <p:nvSpPr>
            <p:cNvPr id="7" name="Rectangle 6">
              <a:extLst>
                <a:ext uri="{FF2B5EF4-FFF2-40B4-BE49-F238E27FC236}">
                  <a16:creationId xmlns:a16="http://schemas.microsoft.com/office/drawing/2014/main" id="{C214DADB-C492-465F-B8F8-64C86F63CD93}"/>
                </a:ext>
              </a:extLst>
            </p:cNvPr>
            <p:cNvSpPr/>
            <p:nvPr/>
          </p:nvSpPr>
          <p:spPr>
            <a:xfrm>
              <a:off x="7919298" y="4660017"/>
              <a:ext cx="1468844" cy="528392"/>
            </a:xfrm>
            <a:prstGeom prst="rect">
              <a:avLst/>
            </a:prstGeom>
          </p:spPr>
          <p:txBody>
            <a:bodyPr wrap="square">
              <a:spAutoFit/>
            </a:bodyPr>
            <a:lstStyle/>
            <a:p>
              <a:pPr algn="ctr"/>
              <a:r>
                <a:rPr lang="en-US" altLang="ko-KR" sz="2400" b="1" dirty="0">
                  <a:solidFill>
                    <a:schemeClr val="accent5"/>
                  </a:solidFill>
                  <a:latin typeface="+mj-lt"/>
                  <a:ea typeface="Dotum" pitchFamily="34" charset="-127"/>
                </a:rPr>
                <a:t>0</a:t>
              </a:r>
              <a:endParaRPr lang="ko-KR" altLang="ko-KR" sz="2400" b="1" dirty="0">
                <a:solidFill>
                  <a:schemeClr val="accent5"/>
                </a:solidFill>
                <a:latin typeface="+mj-lt"/>
                <a:ea typeface="Dotum" pitchFamily="34" charset="-127"/>
              </a:endParaRPr>
            </a:p>
          </p:txBody>
        </p:sp>
        <p:cxnSp>
          <p:nvCxnSpPr>
            <p:cNvPr id="8" name="Straight Arrow Connector 7">
              <a:extLst>
                <a:ext uri="{FF2B5EF4-FFF2-40B4-BE49-F238E27FC236}">
                  <a16:creationId xmlns:a16="http://schemas.microsoft.com/office/drawing/2014/main" id="{01C2A29F-C947-4446-9A17-C5FB5791F131}"/>
                </a:ext>
              </a:extLst>
            </p:cNvPr>
            <p:cNvCxnSpPr>
              <a:cxnSpLocks/>
            </p:cNvCxnSpPr>
            <p:nvPr/>
          </p:nvCxnSpPr>
          <p:spPr>
            <a:xfrm flipV="1">
              <a:off x="2095500" y="3065596"/>
              <a:ext cx="0" cy="2846402"/>
            </a:xfrm>
            <a:prstGeom prst="straightConnector1">
              <a:avLst/>
            </a:prstGeom>
            <a:noFill/>
            <a:ln w="63500" cap="flat" cmpd="sng" algn="ctr">
              <a:solidFill>
                <a:sysClr val="windowText" lastClr="000000">
                  <a:lumMod val="65000"/>
                  <a:lumOff val="35000"/>
                </a:sysClr>
              </a:solidFill>
              <a:prstDash val="solid"/>
              <a:tailEnd type="triangle"/>
            </a:ln>
            <a:effectLst/>
          </p:spPr>
        </p:cxnSp>
        <p:sp>
          <p:nvSpPr>
            <p:cNvPr id="9" name="Rectangle 8">
              <a:extLst>
                <a:ext uri="{FF2B5EF4-FFF2-40B4-BE49-F238E27FC236}">
                  <a16:creationId xmlns:a16="http://schemas.microsoft.com/office/drawing/2014/main" id="{AE33DD4B-962D-48C7-8269-2A25E6CD79FC}"/>
                </a:ext>
              </a:extLst>
            </p:cNvPr>
            <p:cNvSpPr/>
            <p:nvPr/>
          </p:nvSpPr>
          <p:spPr>
            <a:xfrm rot="16200000">
              <a:off x="871801" y="3777274"/>
              <a:ext cx="1885018" cy="461665"/>
            </a:xfrm>
            <a:prstGeom prst="rect">
              <a:avLst/>
            </a:prstGeom>
          </p:spPr>
          <p:txBody>
            <a:bodyPr wrap="square">
              <a:spAutoFit/>
            </a:bodyPr>
            <a:lstStyle/>
            <a:p>
              <a:pPr algn="ctr"/>
              <a:r>
                <a:rPr lang="en-US" altLang="ko-KR" sz="2000" b="1" i="1" dirty="0">
                  <a:solidFill>
                    <a:prstClr val="black">
                      <a:lumMod val="65000"/>
                      <a:lumOff val="35000"/>
                    </a:prstClr>
                  </a:solidFill>
                  <a:latin typeface="+mj-lt"/>
                  <a:ea typeface="Dotum" pitchFamily="34" charset="-127"/>
                </a:rPr>
                <a:t>Probability</a:t>
              </a:r>
              <a:endParaRPr lang="ko-KR" altLang="ko-KR" sz="2000" b="1" i="1" dirty="0">
                <a:solidFill>
                  <a:prstClr val="black">
                    <a:lumMod val="65000"/>
                    <a:lumOff val="35000"/>
                  </a:prstClr>
                </a:solidFill>
                <a:latin typeface="+mj-lt"/>
                <a:ea typeface="Dotum" pitchFamily="34" charset="-127"/>
              </a:endParaRPr>
            </a:p>
          </p:txBody>
        </p:sp>
        <p:cxnSp>
          <p:nvCxnSpPr>
            <p:cNvPr id="10" name="Straight Connector 9">
              <a:extLst>
                <a:ext uri="{FF2B5EF4-FFF2-40B4-BE49-F238E27FC236}">
                  <a16:creationId xmlns:a16="http://schemas.microsoft.com/office/drawing/2014/main" id="{0501F733-D4F3-4E31-B860-649605EBB5F8}"/>
                </a:ext>
              </a:extLst>
            </p:cNvPr>
            <p:cNvCxnSpPr/>
            <p:nvPr/>
          </p:nvCxnSpPr>
          <p:spPr>
            <a:xfrm>
              <a:off x="6352213" y="2468935"/>
              <a:ext cx="1" cy="3450521"/>
            </a:xfrm>
            <a:prstGeom prst="line">
              <a:avLst/>
            </a:prstGeom>
            <a:noFill/>
            <a:ln w="63500" cap="flat" cmpd="sng" algn="ctr">
              <a:solidFill>
                <a:schemeClr val="accent2"/>
              </a:solidFill>
              <a:prstDash val="sysDash"/>
            </a:ln>
            <a:effectLst/>
          </p:spPr>
        </p:cxnSp>
        <p:sp>
          <p:nvSpPr>
            <p:cNvPr id="11" name="Freeform 31">
              <a:extLst>
                <a:ext uri="{FF2B5EF4-FFF2-40B4-BE49-F238E27FC236}">
                  <a16:creationId xmlns:a16="http://schemas.microsoft.com/office/drawing/2014/main" id="{AA4619DA-79CB-4C08-9C19-39276A898BF9}"/>
                </a:ext>
              </a:extLst>
            </p:cNvPr>
            <p:cNvSpPr/>
            <p:nvPr/>
          </p:nvSpPr>
          <p:spPr>
            <a:xfrm>
              <a:off x="7115053" y="3919585"/>
              <a:ext cx="3081638" cy="2007497"/>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63500" cap="flat" cmpd="sng" algn="ctr">
              <a:solidFill>
                <a:sysClr val="windowText" lastClr="000000">
                  <a:lumMod val="65000"/>
                  <a:lumOff val="35000"/>
                </a:sysClr>
              </a:solidFill>
              <a:prstDash val="solid"/>
            </a:ln>
            <a:effectLst/>
          </p:spPr>
          <p:txBody>
            <a:bodyPr rtlCol="0" anchor="ctr"/>
            <a:lstStyle/>
            <a:p>
              <a:pPr algn="ctr" fontAlgn="auto">
                <a:spcBef>
                  <a:spcPts val="0"/>
                </a:spcBef>
                <a:spcAft>
                  <a:spcPts val="0"/>
                </a:spcAft>
                <a:defRPr/>
              </a:pPr>
              <a:endParaRPr lang="en-US" kern="0" dirty="0">
                <a:solidFill>
                  <a:prstClr val="white"/>
                </a:solidFill>
                <a:latin typeface="+mj-lt"/>
                <a:ea typeface="+mn-ea"/>
                <a:cs typeface="+mn-cs"/>
              </a:endParaRPr>
            </a:p>
          </p:txBody>
        </p:sp>
        <p:sp>
          <p:nvSpPr>
            <p:cNvPr id="12" name="Freeform 32">
              <a:extLst>
                <a:ext uri="{FF2B5EF4-FFF2-40B4-BE49-F238E27FC236}">
                  <a16:creationId xmlns:a16="http://schemas.microsoft.com/office/drawing/2014/main" id="{D3440A8B-7988-454C-8B0A-6FF19DB61EAB}"/>
                </a:ext>
              </a:extLst>
            </p:cNvPr>
            <p:cNvSpPr/>
            <p:nvPr/>
          </p:nvSpPr>
          <p:spPr>
            <a:xfrm>
              <a:off x="2362199" y="3919586"/>
              <a:ext cx="3120883" cy="2007497"/>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63500" cap="flat" cmpd="sng" algn="ctr">
              <a:solidFill>
                <a:sysClr val="windowText" lastClr="000000">
                  <a:lumMod val="65000"/>
                  <a:lumOff val="35000"/>
                </a:sysClr>
              </a:solidFill>
              <a:prstDash val="solid"/>
            </a:ln>
            <a:effectLst/>
          </p:spPr>
          <p:txBody>
            <a:bodyPr rtlCol="0" anchor="ctr"/>
            <a:lstStyle/>
            <a:p>
              <a:pPr algn="ctr" fontAlgn="auto">
                <a:spcBef>
                  <a:spcPts val="0"/>
                </a:spcBef>
                <a:spcAft>
                  <a:spcPts val="0"/>
                </a:spcAft>
                <a:defRPr/>
              </a:pPr>
              <a:endParaRPr lang="en-US" sz="2000" kern="0" dirty="0">
                <a:solidFill>
                  <a:prstClr val="white"/>
                </a:solidFill>
                <a:latin typeface="+mj-lt"/>
                <a:ea typeface="+mn-ea"/>
                <a:cs typeface="+mn-cs"/>
              </a:endParaRPr>
            </a:p>
          </p:txBody>
        </p:sp>
        <p:cxnSp>
          <p:nvCxnSpPr>
            <p:cNvPr id="13" name="Straight Arrow Connector 12">
              <a:extLst>
                <a:ext uri="{FF2B5EF4-FFF2-40B4-BE49-F238E27FC236}">
                  <a16:creationId xmlns:a16="http://schemas.microsoft.com/office/drawing/2014/main" id="{670360D3-40DD-48DF-89E7-8953F5DB24D0}"/>
                </a:ext>
              </a:extLst>
            </p:cNvPr>
            <p:cNvCxnSpPr/>
            <p:nvPr/>
          </p:nvCxnSpPr>
          <p:spPr>
            <a:xfrm>
              <a:off x="2052312" y="5923670"/>
              <a:ext cx="8615689" cy="0"/>
            </a:xfrm>
            <a:prstGeom prst="straightConnector1">
              <a:avLst/>
            </a:prstGeom>
            <a:noFill/>
            <a:ln w="63500" cap="flat" cmpd="sng" algn="ctr">
              <a:solidFill>
                <a:sysClr val="windowText" lastClr="000000">
                  <a:lumMod val="65000"/>
                  <a:lumOff val="35000"/>
                </a:sysClr>
              </a:solidFill>
              <a:prstDash val="solid"/>
              <a:tailEnd type="triangle"/>
            </a:ln>
            <a:effectLst/>
          </p:spPr>
        </p:cxnSp>
        <p:sp>
          <p:nvSpPr>
            <p:cNvPr id="14" name="Rectangle 13">
              <a:extLst>
                <a:ext uri="{FF2B5EF4-FFF2-40B4-BE49-F238E27FC236}">
                  <a16:creationId xmlns:a16="http://schemas.microsoft.com/office/drawing/2014/main" id="{22A2D368-8B0B-4EC5-BC42-A8A2FCFA560B}"/>
                </a:ext>
              </a:extLst>
            </p:cNvPr>
            <p:cNvSpPr/>
            <p:nvPr/>
          </p:nvSpPr>
          <p:spPr>
            <a:xfrm>
              <a:off x="6822320" y="5927084"/>
              <a:ext cx="3662800" cy="461665"/>
            </a:xfrm>
            <a:prstGeom prst="rect">
              <a:avLst/>
            </a:prstGeom>
          </p:spPr>
          <p:txBody>
            <a:bodyPr wrap="square">
              <a:spAutoFit/>
            </a:bodyPr>
            <a:lstStyle/>
            <a:p>
              <a:pPr algn="r"/>
              <a:r>
                <a:rPr lang="en-US" altLang="ko-KR" sz="2000" b="1" i="1" dirty="0">
                  <a:solidFill>
                    <a:prstClr val="black">
                      <a:lumMod val="65000"/>
                      <a:lumOff val="35000"/>
                    </a:prstClr>
                  </a:solidFill>
                  <a:latin typeface="+mj-lt"/>
                  <a:ea typeface="Dotum" pitchFamily="34" charset="-127"/>
                </a:rPr>
                <a:t>Threshold Voltage</a:t>
              </a:r>
              <a:endParaRPr lang="ko-KR" altLang="ko-KR" sz="2000" b="1" i="1" dirty="0">
                <a:solidFill>
                  <a:prstClr val="black">
                    <a:lumMod val="65000"/>
                    <a:lumOff val="35000"/>
                  </a:prstClr>
                </a:solidFill>
                <a:latin typeface="+mj-lt"/>
                <a:ea typeface="Dotum" pitchFamily="34" charset="-127"/>
              </a:endParaRPr>
            </a:p>
          </p:txBody>
        </p:sp>
        <p:grpSp>
          <p:nvGrpSpPr>
            <p:cNvPr id="15" name="Group 14">
              <a:extLst>
                <a:ext uri="{FF2B5EF4-FFF2-40B4-BE49-F238E27FC236}">
                  <a16:creationId xmlns:a16="http://schemas.microsoft.com/office/drawing/2014/main" id="{F2131787-3D1A-4354-8248-3BE16EAEC801}"/>
                </a:ext>
              </a:extLst>
            </p:cNvPr>
            <p:cNvGrpSpPr/>
            <p:nvPr/>
          </p:nvGrpSpPr>
          <p:grpSpPr>
            <a:xfrm>
              <a:off x="7925499" y="1435312"/>
              <a:ext cx="1033622" cy="1033622"/>
              <a:chOff x="7586357" y="1435312"/>
              <a:chExt cx="1033622" cy="1033622"/>
            </a:xfrm>
          </p:grpSpPr>
          <p:sp>
            <p:nvSpPr>
              <p:cNvPr id="21" name="Oval 20">
                <a:extLst>
                  <a:ext uri="{FF2B5EF4-FFF2-40B4-BE49-F238E27FC236}">
                    <a16:creationId xmlns:a16="http://schemas.microsoft.com/office/drawing/2014/main" id="{58D7660A-3F0F-4D01-83F8-2803BE3CB5D9}"/>
                  </a:ext>
                </a:extLst>
              </p:cNvPr>
              <p:cNvSpPr/>
              <p:nvPr/>
            </p:nvSpPr>
            <p:spPr bwMode="auto">
              <a:xfrm>
                <a:off x="7586357" y="1435312"/>
                <a:ext cx="1033622" cy="1033622"/>
              </a:xfrm>
              <a:prstGeom prst="ellipse">
                <a:avLst/>
              </a:prstGeom>
              <a:ln w="1270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80" tIns="34290" rIns="68580" bIns="34290" numCol="1" rtlCol="0" anchor="t" anchorCtr="0" compatLnSpc="1">
                <a:prstTxWarp prst="textNoShape">
                  <a:avLst/>
                </a:prstTxWarp>
              </a:bodyPr>
              <a:lstStyle/>
              <a:p>
                <a:pPr fontAlgn="base">
                  <a:spcBef>
                    <a:spcPct val="0"/>
                  </a:spcBef>
                  <a:spcAft>
                    <a:spcPct val="0"/>
                  </a:spcAft>
                </a:pPr>
                <a:endParaRPr lang="en-US" sz="2400" b="1" kern="0" dirty="0">
                  <a:solidFill>
                    <a:srgbClr val="000000"/>
                  </a:solidFill>
                  <a:latin typeface="+mj-lt"/>
                </a:endParaRPr>
              </a:p>
            </p:txBody>
          </p:sp>
          <p:sp>
            <p:nvSpPr>
              <p:cNvPr id="22" name="Oval 21">
                <a:extLst>
                  <a:ext uri="{FF2B5EF4-FFF2-40B4-BE49-F238E27FC236}">
                    <a16:creationId xmlns:a16="http://schemas.microsoft.com/office/drawing/2014/main" id="{5D247AA2-EDBA-4C07-B0BA-D153BCC0513E}"/>
                  </a:ext>
                </a:extLst>
              </p:cNvPr>
              <p:cNvSpPr/>
              <p:nvPr/>
            </p:nvSpPr>
            <p:spPr>
              <a:xfrm>
                <a:off x="7745688" y="1687170"/>
                <a:ext cx="228599" cy="2285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b="1" dirty="0">
                    <a:solidFill>
                      <a:schemeClr val="accent5"/>
                    </a:solidFill>
                  </a:rPr>
                  <a:t>–</a:t>
                </a:r>
              </a:p>
            </p:txBody>
          </p:sp>
          <p:sp>
            <p:nvSpPr>
              <p:cNvPr id="23" name="Oval 22">
                <a:extLst>
                  <a:ext uri="{FF2B5EF4-FFF2-40B4-BE49-F238E27FC236}">
                    <a16:creationId xmlns:a16="http://schemas.microsoft.com/office/drawing/2014/main" id="{EBB8D0E8-F79B-4130-B965-49B97C078909}"/>
                  </a:ext>
                </a:extLst>
              </p:cNvPr>
              <p:cNvSpPr/>
              <p:nvPr/>
            </p:nvSpPr>
            <p:spPr>
              <a:xfrm>
                <a:off x="8245751" y="1675740"/>
                <a:ext cx="228599" cy="2285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b="1" dirty="0">
                    <a:solidFill>
                      <a:schemeClr val="accent5"/>
                    </a:solidFill>
                  </a:rPr>
                  <a:t>–</a:t>
                </a:r>
              </a:p>
            </p:txBody>
          </p:sp>
          <p:sp>
            <p:nvSpPr>
              <p:cNvPr id="24" name="Oval 23">
                <a:extLst>
                  <a:ext uri="{FF2B5EF4-FFF2-40B4-BE49-F238E27FC236}">
                    <a16:creationId xmlns:a16="http://schemas.microsoft.com/office/drawing/2014/main" id="{DF4C366C-7D2E-4EDE-AF2C-43D1B95ECCFB}"/>
                  </a:ext>
                </a:extLst>
              </p:cNvPr>
              <p:cNvSpPr/>
              <p:nvPr/>
            </p:nvSpPr>
            <p:spPr>
              <a:xfrm>
                <a:off x="7988867" y="2084601"/>
                <a:ext cx="228599" cy="2285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b="1" dirty="0">
                    <a:solidFill>
                      <a:schemeClr val="accent5"/>
                    </a:solidFill>
                  </a:rPr>
                  <a:t>–</a:t>
                </a:r>
              </a:p>
            </p:txBody>
          </p:sp>
        </p:grpSp>
        <p:sp>
          <p:nvSpPr>
            <p:cNvPr id="16" name="TextBox 15">
              <a:extLst>
                <a:ext uri="{FF2B5EF4-FFF2-40B4-BE49-F238E27FC236}">
                  <a16:creationId xmlns:a16="http://schemas.microsoft.com/office/drawing/2014/main" id="{53D06F43-B7B9-4A12-9BA0-3BEE949598D1}"/>
                </a:ext>
              </a:extLst>
            </p:cNvPr>
            <p:cNvSpPr txBox="1"/>
            <p:nvPr/>
          </p:nvSpPr>
          <p:spPr>
            <a:xfrm>
              <a:off x="7346875" y="2583521"/>
              <a:ext cx="2190867" cy="830997"/>
            </a:xfrm>
            <a:prstGeom prst="rect">
              <a:avLst/>
            </a:prstGeom>
            <a:noFill/>
          </p:spPr>
          <p:txBody>
            <a:bodyPr wrap="square" rtlCol="0">
              <a:spAutoFit/>
            </a:bodyPr>
            <a:lstStyle/>
            <a:p>
              <a:pPr algn="ctr"/>
              <a:r>
                <a:rPr lang="en-US" sz="2000" b="1" dirty="0"/>
                <a:t>Higher Voltage State</a:t>
              </a:r>
            </a:p>
          </p:txBody>
        </p:sp>
        <p:sp>
          <p:nvSpPr>
            <p:cNvPr id="17" name="TextBox 16">
              <a:extLst>
                <a:ext uri="{FF2B5EF4-FFF2-40B4-BE49-F238E27FC236}">
                  <a16:creationId xmlns:a16="http://schemas.microsoft.com/office/drawing/2014/main" id="{0AFB423A-9632-4AB6-80FA-7AEE66F2AF44}"/>
                </a:ext>
              </a:extLst>
            </p:cNvPr>
            <p:cNvSpPr txBox="1"/>
            <p:nvPr/>
          </p:nvSpPr>
          <p:spPr>
            <a:xfrm>
              <a:off x="3068249" y="2583520"/>
              <a:ext cx="2007850" cy="830997"/>
            </a:xfrm>
            <a:prstGeom prst="rect">
              <a:avLst/>
            </a:prstGeom>
            <a:noFill/>
          </p:spPr>
          <p:txBody>
            <a:bodyPr wrap="square" rtlCol="0">
              <a:spAutoFit/>
            </a:bodyPr>
            <a:lstStyle/>
            <a:p>
              <a:pPr algn="ctr"/>
              <a:r>
                <a:rPr lang="en-US" sz="2000" b="1" dirty="0"/>
                <a:t>Lower Voltage State</a:t>
              </a:r>
            </a:p>
          </p:txBody>
        </p:sp>
        <p:sp>
          <p:nvSpPr>
            <p:cNvPr id="18" name="Oval 17">
              <a:extLst>
                <a:ext uri="{FF2B5EF4-FFF2-40B4-BE49-F238E27FC236}">
                  <a16:creationId xmlns:a16="http://schemas.microsoft.com/office/drawing/2014/main" id="{30C5659F-6BFB-4A36-81CF-A311B44AA2D1}"/>
                </a:ext>
              </a:extLst>
            </p:cNvPr>
            <p:cNvSpPr/>
            <p:nvPr/>
          </p:nvSpPr>
          <p:spPr bwMode="auto">
            <a:xfrm>
              <a:off x="3555363" y="1435312"/>
              <a:ext cx="1033622" cy="1033622"/>
            </a:xfrm>
            <a:prstGeom prst="ellipse">
              <a:avLst/>
            </a:prstGeom>
            <a:solidFill>
              <a:schemeClr val="accent1">
                <a:lumMod val="40000"/>
                <a:lumOff val="60000"/>
              </a:schemeClr>
            </a:solidFill>
            <a:ln w="1270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80" tIns="34290" rIns="68580" bIns="34290" numCol="1" rtlCol="0" anchor="t" anchorCtr="0" compatLnSpc="1">
              <a:prstTxWarp prst="textNoShape">
                <a:avLst/>
              </a:prstTxWarp>
            </a:bodyPr>
            <a:lstStyle/>
            <a:p>
              <a:pPr fontAlgn="base">
                <a:spcBef>
                  <a:spcPct val="0"/>
                </a:spcBef>
                <a:spcAft>
                  <a:spcPct val="0"/>
                </a:spcAft>
              </a:pPr>
              <a:endParaRPr lang="en-US" sz="2000" b="1" kern="0" dirty="0">
                <a:solidFill>
                  <a:srgbClr val="000000"/>
                </a:solidFill>
                <a:latin typeface="+mj-lt"/>
              </a:endParaRPr>
            </a:p>
          </p:txBody>
        </p:sp>
        <p:sp>
          <p:nvSpPr>
            <p:cNvPr id="19" name="TextBox 18">
              <a:extLst>
                <a:ext uri="{FF2B5EF4-FFF2-40B4-BE49-F238E27FC236}">
                  <a16:creationId xmlns:a16="http://schemas.microsoft.com/office/drawing/2014/main" id="{9D2975F1-9D6F-4483-92AF-69B798134D61}"/>
                </a:ext>
              </a:extLst>
            </p:cNvPr>
            <p:cNvSpPr txBox="1"/>
            <p:nvPr/>
          </p:nvSpPr>
          <p:spPr>
            <a:xfrm rot="16200000">
              <a:off x="4972920" y="3936222"/>
              <a:ext cx="3207288" cy="461665"/>
            </a:xfrm>
            <a:prstGeom prst="rect">
              <a:avLst/>
            </a:prstGeom>
            <a:noFill/>
          </p:spPr>
          <p:txBody>
            <a:bodyPr wrap="none" rtlCol="0">
              <a:spAutoFit/>
            </a:bodyPr>
            <a:lstStyle/>
            <a:p>
              <a:pPr algn="ctr"/>
              <a:r>
                <a:rPr lang="en-US" sz="2000" b="1" dirty="0">
                  <a:solidFill>
                    <a:schemeClr val="accent2"/>
                  </a:solidFill>
                </a:rPr>
                <a:t>Read Reference Voltage</a:t>
              </a:r>
            </a:p>
          </p:txBody>
        </p:sp>
        <p:sp>
          <p:nvSpPr>
            <p:cNvPr id="20" name="文本框 15">
              <a:extLst>
                <a:ext uri="{FF2B5EF4-FFF2-40B4-BE49-F238E27FC236}">
                  <a16:creationId xmlns:a16="http://schemas.microsoft.com/office/drawing/2014/main" id="{DDC59D95-9789-4898-A286-D145FEE92527}"/>
                </a:ext>
              </a:extLst>
            </p:cNvPr>
            <p:cNvSpPr txBox="1"/>
            <p:nvPr/>
          </p:nvSpPr>
          <p:spPr>
            <a:xfrm>
              <a:off x="5957931" y="1893374"/>
              <a:ext cx="1134612" cy="461665"/>
            </a:xfrm>
            <a:prstGeom prst="rect">
              <a:avLst/>
            </a:prstGeom>
            <a:noFill/>
          </p:spPr>
          <p:txBody>
            <a:bodyPr wrap="square" rtlCol="0">
              <a:spAutoFit/>
            </a:bodyPr>
            <a:lstStyle/>
            <a:p>
              <a:r>
                <a:rPr lang="en-US" altLang="zh-CN" sz="2000" dirty="0" err="1"/>
                <a:t>V</a:t>
              </a:r>
              <a:r>
                <a:rPr lang="en-US" altLang="zh-CN" sz="2000" baseline="-25000" dirty="0" err="1"/>
                <a:t>read</a:t>
              </a:r>
              <a:endParaRPr lang="zh-CN" altLang="en-US" sz="2000" baseline="-25000" dirty="0"/>
            </a:p>
          </p:txBody>
        </p:sp>
      </p:grpSp>
    </p:spTree>
    <p:extLst>
      <p:ext uri="{BB962C8B-B14F-4D97-AF65-F5344CB8AC3E}">
        <p14:creationId xmlns:p14="http://schemas.microsoft.com/office/powerpoint/2010/main" val="38543232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11C05-62C6-4D69-9AD5-D573AFE9929E}"/>
              </a:ext>
            </a:extLst>
          </p:cNvPr>
          <p:cNvSpPr>
            <a:spLocks noGrp="1"/>
          </p:cNvSpPr>
          <p:nvPr>
            <p:ph type="title"/>
          </p:nvPr>
        </p:nvSpPr>
        <p:spPr/>
        <p:txBody>
          <a:bodyPr/>
          <a:lstStyle/>
          <a:p>
            <a:r>
              <a:rPr lang="en-US" altLang="zh-CN" dirty="0"/>
              <a:t>MLC Threshold Voltage Distribution</a:t>
            </a:r>
            <a:endParaRPr lang="fr-FR" dirty="0"/>
          </a:p>
        </p:txBody>
      </p:sp>
      <p:sp>
        <p:nvSpPr>
          <p:cNvPr id="3" name="Content Placeholder 2">
            <a:extLst>
              <a:ext uri="{FF2B5EF4-FFF2-40B4-BE49-F238E27FC236}">
                <a16:creationId xmlns:a16="http://schemas.microsoft.com/office/drawing/2014/main" id="{D5EF9C5E-B455-4D98-890D-ABF78A11F1B4}"/>
              </a:ext>
            </a:extLst>
          </p:cNvPr>
          <p:cNvSpPr>
            <a:spLocks noGrp="1"/>
          </p:cNvSpPr>
          <p:nvPr>
            <p:ph idx="1"/>
          </p:nvPr>
        </p:nvSpPr>
        <p:spPr/>
        <p:txBody>
          <a:bodyPr/>
          <a:lstStyle/>
          <a:p>
            <a:r>
              <a:rPr lang="fr-FR" dirty="0"/>
              <a:t>MLC: multi-</a:t>
            </a:r>
            <a:r>
              <a:rPr lang="fr-FR" dirty="0" err="1"/>
              <a:t>level</a:t>
            </a:r>
            <a:r>
              <a:rPr lang="fr-FR" dirty="0"/>
              <a:t> </a:t>
            </a:r>
            <a:r>
              <a:rPr lang="fr-FR" dirty="0" err="1"/>
              <a:t>cell</a:t>
            </a:r>
            <a:endParaRPr lang="fr-FR" dirty="0"/>
          </a:p>
        </p:txBody>
      </p:sp>
      <p:sp>
        <p:nvSpPr>
          <p:cNvPr id="4" name="Slide Number Placeholder 3">
            <a:extLst>
              <a:ext uri="{FF2B5EF4-FFF2-40B4-BE49-F238E27FC236}">
                <a16:creationId xmlns:a16="http://schemas.microsoft.com/office/drawing/2014/main" id="{C4C421CD-6189-4E73-A599-FE543D0ECD81}"/>
              </a:ext>
            </a:extLst>
          </p:cNvPr>
          <p:cNvSpPr>
            <a:spLocks noGrp="1"/>
          </p:cNvSpPr>
          <p:nvPr>
            <p:ph type="sldNum" sz="quarter" idx="12"/>
          </p:nvPr>
        </p:nvSpPr>
        <p:spPr/>
        <p:txBody>
          <a:bodyPr/>
          <a:lstStyle/>
          <a:p>
            <a:fld id="{C22DC6D3-9347-42BE-948A-F7EB414DF657}" type="slidenum">
              <a:rPr lang="en-US" altLang="en-US" smtClean="0"/>
              <a:t>41</a:t>
            </a:fld>
            <a:endParaRPr lang="en-US" altLang="en-US" dirty="0"/>
          </a:p>
        </p:txBody>
      </p:sp>
      <p:grpSp>
        <p:nvGrpSpPr>
          <p:cNvPr id="5" name="Group 4">
            <a:extLst>
              <a:ext uri="{FF2B5EF4-FFF2-40B4-BE49-F238E27FC236}">
                <a16:creationId xmlns:a16="http://schemas.microsoft.com/office/drawing/2014/main" id="{CD2A24D5-BBD6-4CD4-BBCF-76F9E601CF38}"/>
              </a:ext>
            </a:extLst>
          </p:cNvPr>
          <p:cNvGrpSpPr/>
          <p:nvPr/>
        </p:nvGrpSpPr>
        <p:grpSpPr>
          <a:xfrm>
            <a:off x="1847528" y="2269451"/>
            <a:ext cx="8164785" cy="4231742"/>
            <a:chOff x="1459607" y="1395389"/>
            <a:chExt cx="9262993" cy="4965025"/>
          </a:xfrm>
        </p:grpSpPr>
        <p:sp>
          <p:nvSpPr>
            <p:cNvPr id="6" name="Rectangle 5">
              <a:extLst>
                <a:ext uri="{FF2B5EF4-FFF2-40B4-BE49-F238E27FC236}">
                  <a16:creationId xmlns:a16="http://schemas.microsoft.com/office/drawing/2014/main" id="{8F31E7C9-8DF1-4742-8F69-72A86F561BBA}"/>
                </a:ext>
              </a:extLst>
            </p:cNvPr>
            <p:cNvSpPr/>
            <p:nvPr/>
          </p:nvSpPr>
          <p:spPr>
            <a:xfrm>
              <a:off x="2458001" y="4644193"/>
              <a:ext cx="1468844" cy="830550"/>
            </a:xfrm>
            <a:prstGeom prst="rect">
              <a:avLst/>
            </a:prstGeom>
          </p:spPr>
          <p:txBody>
            <a:bodyPr wrap="square">
              <a:spAutoFit/>
            </a:bodyPr>
            <a:lstStyle/>
            <a:p>
              <a:pPr algn="ctr"/>
              <a:r>
                <a:rPr lang="en-US" altLang="ko-KR" sz="2000" b="1" dirty="0">
                  <a:solidFill>
                    <a:srgbClr val="FF0000"/>
                  </a:solidFill>
                  <a:latin typeface="+mj-lt"/>
                  <a:ea typeface="Dotum" pitchFamily="34" charset="-127"/>
                </a:rPr>
                <a:t>1</a:t>
              </a:r>
            </a:p>
            <a:p>
              <a:pPr algn="ctr"/>
              <a:r>
                <a:rPr lang="en-US" altLang="ko-KR" sz="2000" b="1" dirty="0">
                  <a:solidFill>
                    <a:schemeClr val="accent5"/>
                  </a:solidFill>
                  <a:latin typeface="+mj-lt"/>
                  <a:ea typeface="Dotum" pitchFamily="34" charset="-127"/>
                </a:rPr>
                <a:t>1</a:t>
              </a:r>
              <a:endParaRPr lang="ko-KR" altLang="ko-KR" sz="2000" b="1" dirty="0">
                <a:solidFill>
                  <a:schemeClr val="accent5"/>
                </a:solidFill>
                <a:latin typeface="+mj-lt"/>
                <a:ea typeface="Dotum" pitchFamily="34" charset="-127"/>
              </a:endParaRPr>
            </a:p>
          </p:txBody>
        </p:sp>
        <p:sp>
          <p:nvSpPr>
            <p:cNvPr id="7" name="Rectangle 6">
              <a:extLst>
                <a:ext uri="{FF2B5EF4-FFF2-40B4-BE49-F238E27FC236}">
                  <a16:creationId xmlns:a16="http://schemas.microsoft.com/office/drawing/2014/main" id="{F3DC4DFE-C187-489C-94D8-93429432A5D8}"/>
                </a:ext>
              </a:extLst>
            </p:cNvPr>
            <p:cNvSpPr/>
            <p:nvPr/>
          </p:nvSpPr>
          <p:spPr>
            <a:xfrm>
              <a:off x="4606157" y="4644193"/>
              <a:ext cx="1468844" cy="830550"/>
            </a:xfrm>
            <a:prstGeom prst="rect">
              <a:avLst/>
            </a:prstGeom>
          </p:spPr>
          <p:txBody>
            <a:bodyPr wrap="square">
              <a:spAutoFit/>
            </a:bodyPr>
            <a:lstStyle/>
            <a:p>
              <a:pPr algn="ctr"/>
              <a:r>
                <a:rPr lang="en-US" altLang="ko-KR" sz="2000" b="1" dirty="0">
                  <a:solidFill>
                    <a:srgbClr val="FF0000"/>
                  </a:solidFill>
                  <a:latin typeface="+mj-lt"/>
                  <a:ea typeface="Dotum" pitchFamily="34" charset="-127"/>
                </a:rPr>
                <a:t>1</a:t>
              </a:r>
            </a:p>
            <a:p>
              <a:pPr algn="ctr"/>
              <a:r>
                <a:rPr lang="en-US" altLang="ko-KR" sz="2000" b="1" dirty="0">
                  <a:solidFill>
                    <a:schemeClr val="accent5"/>
                  </a:solidFill>
                  <a:latin typeface="+mj-lt"/>
                  <a:ea typeface="Dotum" pitchFamily="34" charset="-127"/>
                </a:rPr>
                <a:t>0</a:t>
              </a:r>
              <a:endParaRPr lang="ko-KR" altLang="ko-KR" sz="2000" b="1" dirty="0">
                <a:solidFill>
                  <a:schemeClr val="accent5"/>
                </a:solidFill>
                <a:latin typeface="+mj-lt"/>
                <a:ea typeface="Dotum" pitchFamily="34" charset="-127"/>
              </a:endParaRPr>
            </a:p>
          </p:txBody>
        </p:sp>
        <p:sp>
          <p:nvSpPr>
            <p:cNvPr id="8" name="Rectangle 7">
              <a:extLst>
                <a:ext uri="{FF2B5EF4-FFF2-40B4-BE49-F238E27FC236}">
                  <a16:creationId xmlns:a16="http://schemas.microsoft.com/office/drawing/2014/main" id="{BC737459-BFE0-4040-BA05-462870BB0BCE}"/>
                </a:ext>
              </a:extLst>
            </p:cNvPr>
            <p:cNvSpPr/>
            <p:nvPr/>
          </p:nvSpPr>
          <p:spPr>
            <a:xfrm>
              <a:off x="6793551" y="4644193"/>
              <a:ext cx="1468844" cy="830550"/>
            </a:xfrm>
            <a:prstGeom prst="rect">
              <a:avLst/>
            </a:prstGeom>
          </p:spPr>
          <p:txBody>
            <a:bodyPr wrap="square">
              <a:spAutoFit/>
            </a:bodyPr>
            <a:lstStyle/>
            <a:p>
              <a:pPr algn="ctr"/>
              <a:r>
                <a:rPr lang="en-US" altLang="ko-KR" sz="2000" b="1" dirty="0">
                  <a:solidFill>
                    <a:srgbClr val="FF0000"/>
                  </a:solidFill>
                  <a:latin typeface="+mj-lt"/>
                  <a:ea typeface="Dotum" pitchFamily="34" charset="-127"/>
                </a:rPr>
                <a:t>0</a:t>
              </a:r>
            </a:p>
            <a:p>
              <a:pPr algn="ctr"/>
              <a:r>
                <a:rPr lang="en-US" altLang="ko-KR" sz="2000" b="1" dirty="0">
                  <a:solidFill>
                    <a:schemeClr val="accent5"/>
                  </a:solidFill>
                  <a:latin typeface="+mj-lt"/>
                  <a:ea typeface="Dotum" pitchFamily="34" charset="-127"/>
                </a:rPr>
                <a:t>0</a:t>
              </a:r>
              <a:endParaRPr lang="ko-KR" altLang="ko-KR" sz="2000" b="1" dirty="0">
                <a:solidFill>
                  <a:schemeClr val="accent5"/>
                </a:solidFill>
                <a:latin typeface="+mj-lt"/>
                <a:ea typeface="Dotum" pitchFamily="34" charset="-127"/>
              </a:endParaRPr>
            </a:p>
          </p:txBody>
        </p:sp>
        <p:sp>
          <p:nvSpPr>
            <p:cNvPr id="9" name="Rectangle 8">
              <a:extLst>
                <a:ext uri="{FF2B5EF4-FFF2-40B4-BE49-F238E27FC236}">
                  <a16:creationId xmlns:a16="http://schemas.microsoft.com/office/drawing/2014/main" id="{B274DF86-9566-499C-9D29-CC0171CDBDB1}"/>
                </a:ext>
              </a:extLst>
            </p:cNvPr>
            <p:cNvSpPr/>
            <p:nvPr/>
          </p:nvSpPr>
          <p:spPr>
            <a:xfrm>
              <a:off x="8892747" y="4644193"/>
              <a:ext cx="1468844" cy="830550"/>
            </a:xfrm>
            <a:prstGeom prst="rect">
              <a:avLst/>
            </a:prstGeom>
          </p:spPr>
          <p:txBody>
            <a:bodyPr wrap="square">
              <a:spAutoFit/>
            </a:bodyPr>
            <a:lstStyle/>
            <a:p>
              <a:pPr algn="ctr"/>
              <a:r>
                <a:rPr lang="en-US" altLang="ko-KR" sz="2000" b="1" dirty="0">
                  <a:solidFill>
                    <a:srgbClr val="FF0000"/>
                  </a:solidFill>
                  <a:latin typeface="+mj-lt"/>
                  <a:ea typeface="Dotum" pitchFamily="34" charset="-127"/>
                </a:rPr>
                <a:t>0</a:t>
              </a:r>
            </a:p>
            <a:p>
              <a:pPr algn="ctr"/>
              <a:r>
                <a:rPr lang="en-US" altLang="ko-KR" sz="2000" b="1" dirty="0">
                  <a:solidFill>
                    <a:schemeClr val="accent5"/>
                  </a:solidFill>
                  <a:latin typeface="+mj-lt"/>
                  <a:ea typeface="Dotum" pitchFamily="34" charset="-127"/>
                </a:rPr>
                <a:t>1</a:t>
              </a:r>
              <a:endParaRPr lang="ko-KR" altLang="ko-KR" sz="2000" b="1" dirty="0">
                <a:solidFill>
                  <a:schemeClr val="accent5"/>
                </a:solidFill>
                <a:latin typeface="+mj-lt"/>
                <a:ea typeface="Dotum" pitchFamily="34" charset="-127"/>
              </a:endParaRPr>
            </a:p>
          </p:txBody>
        </p:sp>
        <p:cxnSp>
          <p:nvCxnSpPr>
            <p:cNvPr id="10" name="Straight Arrow Connector 9">
              <a:extLst>
                <a:ext uri="{FF2B5EF4-FFF2-40B4-BE49-F238E27FC236}">
                  <a16:creationId xmlns:a16="http://schemas.microsoft.com/office/drawing/2014/main" id="{68772EEF-10AF-401D-ABBC-AA52AC2F8249}"/>
                </a:ext>
              </a:extLst>
            </p:cNvPr>
            <p:cNvCxnSpPr>
              <a:cxnSpLocks/>
            </p:cNvCxnSpPr>
            <p:nvPr/>
          </p:nvCxnSpPr>
          <p:spPr>
            <a:xfrm flipV="1">
              <a:off x="2095500" y="3065596"/>
              <a:ext cx="0" cy="2846402"/>
            </a:xfrm>
            <a:prstGeom prst="straightConnector1">
              <a:avLst/>
            </a:prstGeom>
            <a:noFill/>
            <a:ln w="63500" cap="flat" cmpd="sng" algn="ctr">
              <a:solidFill>
                <a:sysClr val="windowText" lastClr="000000">
                  <a:lumMod val="65000"/>
                  <a:lumOff val="35000"/>
                </a:sysClr>
              </a:solidFill>
              <a:prstDash val="solid"/>
              <a:tailEnd type="triangle"/>
            </a:ln>
            <a:effectLst/>
          </p:spPr>
        </p:cxnSp>
        <p:sp>
          <p:nvSpPr>
            <p:cNvPr id="11" name="Rectangle 10">
              <a:extLst>
                <a:ext uri="{FF2B5EF4-FFF2-40B4-BE49-F238E27FC236}">
                  <a16:creationId xmlns:a16="http://schemas.microsoft.com/office/drawing/2014/main" id="{5D46546F-1CE8-4999-8685-EFFAEB9519A6}"/>
                </a:ext>
              </a:extLst>
            </p:cNvPr>
            <p:cNvSpPr/>
            <p:nvPr/>
          </p:nvSpPr>
          <p:spPr>
            <a:xfrm rot="16200000">
              <a:off x="871801" y="3798602"/>
              <a:ext cx="1885018" cy="419009"/>
            </a:xfrm>
            <a:prstGeom prst="rect">
              <a:avLst/>
            </a:prstGeom>
          </p:spPr>
          <p:txBody>
            <a:bodyPr wrap="square">
              <a:spAutoFit/>
            </a:bodyPr>
            <a:lstStyle/>
            <a:p>
              <a:pPr algn="ctr"/>
              <a:r>
                <a:rPr lang="en-US" altLang="ko-KR" b="1" i="1" dirty="0">
                  <a:solidFill>
                    <a:prstClr val="black">
                      <a:lumMod val="65000"/>
                      <a:lumOff val="35000"/>
                    </a:prstClr>
                  </a:solidFill>
                  <a:latin typeface="+mj-lt"/>
                  <a:ea typeface="Dotum" pitchFamily="34" charset="-127"/>
                </a:rPr>
                <a:t>Probability</a:t>
              </a:r>
              <a:endParaRPr lang="ko-KR" altLang="ko-KR" b="1" i="1" dirty="0">
                <a:solidFill>
                  <a:prstClr val="black">
                    <a:lumMod val="65000"/>
                    <a:lumOff val="35000"/>
                  </a:prstClr>
                </a:solidFill>
                <a:latin typeface="+mj-lt"/>
                <a:ea typeface="Dotum" pitchFamily="34" charset="-127"/>
              </a:endParaRPr>
            </a:p>
          </p:txBody>
        </p:sp>
        <p:grpSp>
          <p:nvGrpSpPr>
            <p:cNvPr id="12" name="Group 11">
              <a:extLst>
                <a:ext uri="{FF2B5EF4-FFF2-40B4-BE49-F238E27FC236}">
                  <a16:creationId xmlns:a16="http://schemas.microsoft.com/office/drawing/2014/main" id="{9A0C2D98-6248-40CA-B384-3F5158B3A7BF}"/>
                </a:ext>
              </a:extLst>
            </p:cNvPr>
            <p:cNvGrpSpPr/>
            <p:nvPr/>
          </p:nvGrpSpPr>
          <p:grpSpPr>
            <a:xfrm>
              <a:off x="4229213" y="1904339"/>
              <a:ext cx="4378013" cy="4015116"/>
              <a:chOff x="2705212" y="3608804"/>
              <a:chExt cx="4378013" cy="2310652"/>
            </a:xfrm>
          </p:grpSpPr>
          <p:cxnSp>
            <p:nvCxnSpPr>
              <p:cNvPr id="44" name="Straight Connector 43">
                <a:extLst>
                  <a:ext uri="{FF2B5EF4-FFF2-40B4-BE49-F238E27FC236}">
                    <a16:creationId xmlns:a16="http://schemas.microsoft.com/office/drawing/2014/main" id="{3CA8CE08-26C7-46CF-AF8A-3485EE40065A}"/>
                  </a:ext>
                </a:extLst>
              </p:cNvPr>
              <p:cNvCxnSpPr/>
              <p:nvPr/>
            </p:nvCxnSpPr>
            <p:spPr>
              <a:xfrm flipH="1">
                <a:off x="2705212" y="3608804"/>
                <a:ext cx="3223" cy="2310652"/>
              </a:xfrm>
              <a:prstGeom prst="line">
                <a:avLst/>
              </a:prstGeom>
              <a:noFill/>
              <a:ln w="63500" cap="flat" cmpd="sng" algn="ctr">
                <a:solidFill>
                  <a:schemeClr val="accent2"/>
                </a:solidFill>
                <a:prstDash val="sysDash"/>
              </a:ln>
              <a:effectLst/>
            </p:spPr>
          </p:cxnSp>
          <p:cxnSp>
            <p:nvCxnSpPr>
              <p:cNvPr id="45" name="Straight Connector 44">
                <a:extLst>
                  <a:ext uri="{FF2B5EF4-FFF2-40B4-BE49-F238E27FC236}">
                    <a16:creationId xmlns:a16="http://schemas.microsoft.com/office/drawing/2014/main" id="{021EA237-206C-4990-B5A1-43BCECA58193}"/>
                  </a:ext>
                </a:extLst>
              </p:cNvPr>
              <p:cNvCxnSpPr/>
              <p:nvPr/>
            </p:nvCxnSpPr>
            <p:spPr>
              <a:xfrm flipH="1">
                <a:off x="4892607" y="3608804"/>
                <a:ext cx="3223" cy="2310652"/>
              </a:xfrm>
              <a:prstGeom prst="line">
                <a:avLst/>
              </a:prstGeom>
              <a:noFill/>
              <a:ln w="63500" cap="flat" cmpd="sng" algn="ctr">
                <a:solidFill>
                  <a:schemeClr val="accent2"/>
                </a:solidFill>
                <a:prstDash val="sysDash"/>
              </a:ln>
              <a:effectLst/>
            </p:spPr>
          </p:cxnSp>
          <p:cxnSp>
            <p:nvCxnSpPr>
              <p:cNvPr id="46" name="Straight Connector 45">
                <a:extLst>
                  <a:ext uri="{FF2B5EF4-FFF2-40B4-BE49-F238E27FC236}">
                    <a16:creationId xmlns:a16="http://schemas.microsoft.com/office/drawing/2014/main" id="{05E6F112-59E7-4B0E-AAE1-C8E3EE0B0C69}"/>
                  </a:ext>
                </a:extLst>
              </p:cNvPr>
              <p:cNvCxnSpPr/>
              <p:nvPr/>
            </p:nvCxnSpPr>
            <p:spPr>
              <a:xfrm flipH="1">
                <a:off x="7080003" y="3608804"/>
                <a:ext cx="3222" cy="2310652"/>
              </a:xfrm>
              <a:prstGeom prst="line">
                <a:avLst/>
              </a:prstGeom>
              <a:noFill/>
              <a:ln w="63500" cap="flat" cmpd="sng" algn="ctr">
                <a:solidFill>
                  <a:schemeClr val="accent2"/>
                </a:solidFill>
                <a:prstDash val="sysDash"/>
              </a:ln>
              <a:effectLst/>
            </p:spPr>
          </p:cxnSp>
        </p:grpSp>
        <p:sp>
          <p:nvSpPr>
            <p:cNvPr id="13" name="Freeform 29">
              <a:extLst>
                <a:ext uri="{FF2B5EF4-FFF2-40B4-BE49-F238E27FC236}">
                  <a16:creationId xmlns:a16="http://schemas.microsoft.com/office/drawing/2014/main" id="{31E76F5A-3F1F-45AB-98C9-D1F175D11B48}"/>
                </a:ext>
              </a:extLst>
            </p:cNvPr>
            <p:cNvSpPr/>
            <p:nvPr/>
          </p:nvSpPr>
          <p:spPr>
            <a:xfrm>
              <a:off x="4500288" y="3919586"/>
              <a:ext cx="1645247" cy="2007497"/>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63500" cap="flat" cmpd="sng" algn="ctr">
              <a:solidFill>
                <a:sysClr val="windowText" lastClr="000000">
                  <a:lumMod val="65000"/>
                  <a:lumOff val="35000"/>
                </a:sysClr>
              </a:solidFill>
              <a:prstDash val="solid"/>
            </a:ln>
            <a:effectLst/>
          </p:spPr>
          <p:txBody>
            <a:bodyPr rtlCol="0" anchor="ctr"/>
            <a:lstStyle/>
            <a:p>
              <a:pPr algn="ctr" fontAlgn="auto">
                <a:spcBef>
                  <a:spcPts val="0"/>
                </a:spcBef>
                <a:spcAft>
                  <a:spcPts val="0"/>
                </a:spcAft>
                <a:defRPr/>
              </a:pPr>
              <a:endParaRPr lang="en-US" sz="1600" kern="0" dirty="0">
                <a:solidFill>
                  <a:prstClr val="white"/>
                </a:solidFill>
                <a:latin typeface="+mj-lt"/>
                <a:ea typeface="+mn-ea"/>
                <a:cs typeface="+mn-cs"/>
              </a:endParaRPr>
            </a:p>
          </p:txBody>
        </p:sp>
        <p:sp>
          <p:nvSpPr>
            <p:cNvPr id="14" name="Freeform 30">
              <a:extLst>
                <a:ext uri="{FF2B5EF4-FFF2-40B4-BE49-F238E27FC236}">
                  <a16:creationId xmlns:a16="http://schemas.microsoft.com/office/drawing/2014/main" id="{8E416BF2-00FF-41E8-910D-163DE58D19A0}"/>
                </a:ext>
              </a:extLst>
            </p:cNvPr>
            <p:cNvSpPr/>
            <p:nvPr/>
          </p:nvSpPr>
          <p:spPr>
            <a:xfrm>
              <a:off x="6687682" y="3919586"/>
              <a:ext cx="1645247" cy="2007497"/>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63500" cap="flat" cmpd="sng" algn="ctr">
              <a:solidFill>
                <a:sysClr val="windowText" lastClr="000000">
                  <a:lumMod val="65000"/>
                  <a:lumOff val="35000"/>
                </a:sysClr>
              </a:solidFill>
              <a:prstDash val="solid"/>
            </a:ln>
            <a:effectLst/>
          </p:spPr>
          <p:txBody>
            <a:bodyPr rtlCol="0" anchor="ctr"/>
            <a:lstStyle/>
            <a:p>
              <a:pPr algn="ctr" fontAlgn="auto">
                <a:spcBef>
                  <a:spcPts val="0"/>
                </a:spcBef>
                <a:spcAft>
                  <a:spcPts val="0"/>
                </a:spcAft>
                <a:defRPr/>
              </a:pPr>
              <a:endParaRPr lang="en-US" sz="1600" kern="0" dirty="0">
                <a:solidFill>
                  <a:prstClr val="white"/>
                </a:solidFill>
                <a:latin typeface="+mj-lt"/>
                <a:ea typeface="+mn-ea"/>
                <a:cs typeface="+mn-cs"/>
              </a:endParaRPr>
            </a:p>
          </p:txBody>
        </p:sp>
        <p:sp>
          <p:nvSpPr>
            <p:cNvPr id="15" name="Freeform 31">
              <a:extLst>
                <a:ext uri="{FF2B5EF4-FFF2-40B4-BE49-F238E27FC236}">
                  <a16:creationId xmlns:a16="http://schemas.microsoft.com/office/drawing/2014/main" id="{D07F43EA-FB60-4A67-AFA2-6F0CB773299A}"/>
                </a:ext>
              </a:extLst>
            </p:cNvPr>
            <p:cNvSpPr/>
            <p:nvPr/>
          </p:nvSpPr>
          <p:spPr>
            <a:xfrm>
              <a:off x="8783266" y="3919585"/>
              <a:ext cx="1645247" cy="2007497"/>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63500" cap="flat" cmpd="sng" algn="ctr">
              <a:solidFill>
                <a:sysClr val="windowText" lastClr="000000">
                  <a:lumMod val="65000"/>
                  <a:lumOff val="35000"/>
                </a:sysClr>
              </a:solidFill>
              <a:prstDash val="solid"/>
            </a:ln>
            <a:effectLst/>
          </p:spPr>
          <p:txBody>
            <a:bodyPr rtlCol="0" anchor="ctr"/>
            <a:lstStyle/>
            <a:p>
              <a:pPr algn="ctr" fontAlgn="auto">
                <a:spcBef>
                  <a:spcPts val="0"/>
                </a:spcBef>
                <a:spcAft>
                  <a:spcPts val="0"/>
                </a:spcAft>
                <a:defRPr/>
              </a:pPr>
              <a:endParaRPr lang="en-US" sz="1600" kern="0" dirty="0">
                <a:solidFill>
                  <a:prstClr val="white"/>
                </a:solidFill>
                <a:latin typeface="+mj-lt"/>
                <a:ea typeface="+mn-ea"/>
                <a:cs typeface="+mn-cs"/>
              </a:endParaRPr>
            </a:p>
          </p:txBody>
        </p:sp>
        <p:sp>
          <p:nvSpPr>
            <p:cNvPr id="16" name="Freeform 32">
              <a:extLst>
                <a:ext uri="{FF2B5EF4-FFF2-40B4-BE49-F238E27FC236}">
                  <a16:creationId xmlns:a16="http://schemas.microsoft.com/office/drawing/2014/main" id="{0213E6A8-7ABA-495D-A78E-655F1BE28B68}"/>
                </a:ext>
              </a:extLst>
            </p:cNvPr>
            <p:cNvSpPr/>
            <p:nvPr/>
          </p:nvSpPr>
          <p:spPr>
            <a:xfrm>
              <a:off x="2362199" y="3919586"/>
              <a:ext cx="1642664" cy="2007497"/>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63500" cap="flat" cmpd="sng" algn="ctr">
              <a:solidFill>
                <a:sysClr val="windowText" lastClr="000000">
                  <a:lumMod val="65000"/>
                  <a:lumOff val="35000"/>
                </a:sysClr>
              </a:solidFill>
              <a:prstDash val="solid"/>
            </a:ln>
            <a:effectLst/>
          </p:spPr>
          <p:txBody>
            <a:bodyPr rtlCol="0" anchor="ctr"/>
            <a:lstStyle/>
            <a:p>
              <a:pPr algn="ctr" fontAlgn="auto">
                <a:spcBef>
                  <a:spcPts val="0"/>
                </a:spcBef>
                <a:spcAft>
                  <a:spcPts val="0"/>
                </a:spcAft>
                <a:defRPr/>
              </a:pPr>
              <a:endParaRPr lang="en-US" kern="0" dirty="0">
                <a:solidFill>
                  <a:prstClr val="white"/>
                </a:solidFill>
                <a:latin typeface="+mj-lt"/>
                <a:ea typeface="+mn-ea"/>
                <a:cs typeface="+mn-cs"/>
              </a:endParaRPr>
            </a:p>
          </p:txBody>
        </p:sp>
        <p:cxnSp>
          <p:nvCxnSpPr>
            <p:cNvPr id="17" name="Straight Arrow Connector 16">
              <a:extLst>
                <a:ext uri="{FF2B5EF4-FFF2-40B4-BE49-F238E27FC236}">
                  <a16:creationId xmlns:a16="http://schemas.microsoft.com/office/drawing/2014/main" id="{7611FA5A-3DE9-4736-B48E-43CDDFC1E0C4}"/>
                </a:ext>
              </a:extLst>
            </p:cNvPr>
            <p:cNvCxnSpPr/>
            <p:nvPr/>
          </p:nvCxnSpPr>
          <p:spPr>
            <a:xfrm>
              <a:off x="2052312" y="5923670"/>
              <a:ext cx="8615689" cy="0"/>
            </a:xfrm>
            <a:prstGeom prst="straightConnector1">
              <a:avLst/>
            </a:prstGeom>
            <a:noFill/>
            <a:ln w="63500" cap="flat" cmpd="sng" algn="ctr">
              <a:solidFill>
                <a:sysClr val="windowText" lastClr="000000">
                  <a:lumMod val="65000"/>
                  <a:lumOff val="35000"/>
                </a:sysClr>
              </a:solidFill>
              <a:prstDash val="solid"/>
              <a:tailEnd type="triangle"/>
            </a:ln>
            <a:effectLst/>
          </p:spPr>
        </p:cxnSp>
        <p:sp>
          <p:nvSpPr>
            <p:cNvPr id="18" name="Rectangle 17">
              <a:extLst>
                <a:ext uri="{FF2B5EF4-FFF2-40B4-BE49-F238E27FC236}">
                  <a16:creationId xmlns:a16="http://schemas.microsoft.com/office/drawing/2014/main" id="{3ED86310-A068-4DE4-B48F-D0FE48F2C452}"/>
                </a:ext>
              </a:extLst>
            </p:cNvPr>
            <p:cNvSpPr/>
            <p:nvPr/>
          </p:nvSpPr>
          <p:spPr>
            <a:xfrm>
              <a:off x="6822320" y="5927084"/>
              <a:ext cx="3662800" cy="433330"/>
            </a:xfrm>
            <a:prstGeom prst="rect">
              <a:avLst/>
            </a:prstGeom>
          </p:spPr>
          <p:txBody>
            <a:bodyPr wrap="square">
              <a:spAutoFit/>
            </a:bodyPr>
            <a:lstStyle/>
            <a:p>
              <a:pPr algn="r"/>
              <a:r>
                <a:rPr lang="en-US" altLang="ko-KR" b="1" i="1" dirty="0">
                  <a:solidFill>
                    <a:prstClr val="black">
                      <a:lumMod val="65000"/>
                      <a:lumOff val="35000"/>
                    </a:prstClr>
                  </a:solidFill>
                  <a:latin typeface="+mj-lt"/>
                  <a:ea typeface="Dotum" pitchFamily="34" charset="-127"/>
                </a:rPr>
                <a:t>Threshold Voltage</a:t>
              </a:r>
              <a:endParaRPr lang="ko-KR" altLang="ko-KR" b="1" i="1" dirty="0">
                <a:solidFill>
                  <a:prstClr val="black">
                    <a:lumMod val="65000"/>
                    <a:lumOff val="35000"/>
                  </a:prstClr>
                </a:solidFill>
                <a:latin typeface="+mj-lt"/>
                <a:ea typeface="Dotum" pitchFamily="34" charset="-127"/>
              </a:endParaRPr>
            </a:p>
          </p:txBody>
        </p:sp>
        <p:grpSp>
          <p:nvGrpSpPr>
            <p:cNvPr id="19" name="Group 18">
              <a:extLst>
                <a:ext uri="{FF2B5EF4-FFF2-40B4-BE49-F238E27FC236}">
                  <a16:creationId xmlns:a16="http://schemas.microsoft.com/office/drawing/2014/main" id="{9BEF50D4-4DB3-4473-9338-4ED6C94ECE48}"/>
                </a:ext>
              </a:extLst>
            </p:cNvPr>
            <p:cNvGrpSpPr/>
            <p:nvPr/>
          </p:nvGrpSpPr>
          <p:grpSpPr>
            <a:xfrm>
              <a:off x="9110357" y="1435312"/>
              <a:ext cx="1033622" cy="1033622"/>
              <a:chOff x="7586357" y="1435312"/>
              <a:chExt cx="1033622" cy="1033622"/>
            </a:xfrm>
          </p:grpSpPr>
          <p:sp>
            <p:nvSpPr>
              <p:cNvPr id="40" name="Oval 39">
                <a:extLst>
                  <a:ext uri="{FF2B5EF4-FFF2-40B4-BE49-F238E27FC236}">
                    <a16:creationId xmlns:a16="http://schemas.microsoft.com/office/drawing/2014/main" id="{E1D93217-FC6C-4F31-AFB6-AC5648BC3EBA}"/>
                  </a:ext>
                </a:extLst>
              </p:cNvPr>
              <p:cNvSpPr/>
              <p:nvPr/>
            </p:nvSpPr>
            <p:spPr bwMode="auto">
              <a:xfrm>
                <a:off x="7586357" y="1435312"/>
                <a:ext cx="1033622" cy="1033622"/>
              </a:xfrm>
              <a:prstGeom prst="ellipse">
                <a:avLst/>
              </a:prstGeom>
              <a:ln w="1270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80" tIns="34290" rIns="68580" bIns="34290" numCol="1" rtlCol="0" anchor="t" anchorCtr="0" compatLnSpc="1">
                <a:prstTxWarp prst="textNoShape">
                  <a:avLst/>
                </a:prstTxWarp>
              </a:bodyPr>
              <a:lstStyle/>
              <a:p>
                <a:pPr fontAlgn="base">
                  <a:spcBef>
                    <a:spcPct val="0"/>
                  </a:spcBef>
                  <a:spcAft>
                    <a:spcPct val="0"/>
                  </a:spcAft>
                </a:pPr>
                <a:endParaRPr lang="en-US" sz="2000" b="1" kern="0" dirty="0">
                  <a:solidFill>
                    <a:srgbClr val="000000"/>
                  </a:solidFill>
                  <a:latin typeface="+mj-lt"/>
                </a:endParaRPr>
              </a:p>
            </p:txBody>
          </p:sp>
          <p:sp>
            <p:nvSpPr>
              <p:cNvPr id="41" name="Oval 40">
                <a:extLst>
                  <a:ext uri="{FF2B5EF4-FFF2-40B4-BE49-F238E27FC236}">
                    <a16:creationId xmlns:a16="http://schemas.microsoft.com/office/drawing/2014/main" id="{A6D7AB42-EB1F-4A8D-A2AA-23B03CDA9727}"/>
                  </a:ext>
                </a:extLst>
              </p:cNvPr>
              <p:cNvSpPr/>
              <p:nvPr/>
            </p:nvSpPr>
            <p:spPr>
              <a:xfrm>
                <a:off x="7745688" y="1687170"/>
                <a:ext cx="228599" cy="2285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solidFill>
                      <a:schemeClr val="accent5"/>
                    </a:solidFill>
                  </a:rPr>
                  <a:t>–</a:t>
                </a:r>
              </a:p>
            </p:txBody>
          </p:sp>
          <p:sp>
            <p:nvSpPr>
              <p:cNvPr id="42" name="Oval 41">
                <a:extLst>
                  <a:ext uri="{FF2B5EF4-FFF2-40B4-BE49-F238E27FC236}">
                    <a16:creationId xmlns:a16="http://schemas.microsoft.com/office/drawing/2014/main" id="{C5F7B4A1-A46E-495F-B30C-272D2F911830}"/>
                  </a:ext>
                </a:extLst>
              </p:cNvPr>
              <p:cNvSpPr/>
              <p:nvPr/>
            </p:nvSpPr>
            <p:spPr>
              <a:xfrm>
                <a:off x="8245751" y="1675740"/>
                <a:ext cx="228599" cy="2285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solidFill>
                      <a:schemeClr val="accent5"/>
                    </a:solidFill>
                  </a:rPr>
                  <a:t>–</a:t>
                </a:r>
              </a:p>
            </p:txBody>
          </p:sp>
          <p:sp>
            <p:nvSpPr>
              <p:cNvPr id="43" name="Oval 42">
                <a:extLst>
                  <a:ext uri="{FF2B5EF4-FFF2-40B4-BE49-F238E27FC236}">
                    <a16:creationId xmlns:a16="http://schemas.microsoft.com/office/drawing/2014/main" id="{1475B370-E30C-482B-8A1F-0B7EFEE51C17}"/>
                  </a:ext>
                </a:extLst>
              </p:cNvPr>
              <p:cNvSpPr/>
              <p:nvPr/>
            </p:nvSpPr>
            <p:spPr>
              <a:xfrm>
                <a:off x="7988867" y="2084601"/>
                <a:ext cx="228599" cy="2285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solidFill>
                      <a:schemeClr val="accent5"/>
                    </a:solidFill>
                  </a:rPr>
                  <a:t>–</a:t>
                </a:r>
              </a:p>
            </p:txBody>
          </p:sp>
        </p:grpSp>
        <p:sp>
          <p:nvSpPr>
            <p:cNvPr id="20" name="TextBox 19">
              <a:extLst>
                <a:ext uri="{FF2B5EF4-FFF2-40B4-BE49-F238E27FC236}">
                  <a16:creationId xmlns:a16="http://schemas.microsoft.com/office/drawing/2014/main" id="{77136185-37D5-49F3-8E20-71CAEDA5C799}"/>
                </a:ext>
              </a:extLst>
            </p:cNvPr>
            <p:cNvSpPr txBox="1"/>
            <p:nvPr/>
          </p:nvSpPr>
          <p:spPr>
            <a:xfrm>
              <a:off x="8531733" y="2583521"/>
              <a:ext cx="2190867" cy="758328"/>
            </a:xfrm>
            <a:prstGeom prst="rect">
              <a:avLst/>
            </a:prstGeom>
            <a:noFill/>
          </p:spPr>
          <p:txBody>
            <a:bodyPr wrap="square" rtlCol="0">
              <a:spAutoFit/>
            </a:bodyPr>
            <a:lstStyle/>
            <a:p>
              <a:pPr algn="ctr"/>
              <a:r>
                <a:rPr lang="en-US" b="1" dirty="0"/>
                <a:t>Highest Voltage State</a:t>
              </a:r>
            </a:p>
          </p:txBody>
        </p:sp>
        <p:sp>
          <p:nvSpPr>
            <p:cNvPr id="21" name="TextBox 20">
              <a:extLst>
                <a:ext uri="{FF2B5EF4-FFF2-40B4-BE49-F238E27FC236}">
                  <a16:creationId xmlns:a16="http://schemas.microsoft.com/office/drawing/2014/main" id="{B4133CCD-DAEC-4EAB-A6BE-4E71E369500C}"/>
                </a:ext>
              </a:extLst>
            </p:cNvPr>
            <p:cNvSpPr txBox="1"/>
            <p:nvPr/>
          </p:nvSpPr>
          <p:spPr>
            <a:xfrm>
              <a:off x="2179606" y="2583520"/>
              <a:ext cx="2007850" cy="758328"/>
            </a:xfrm>
            <a:prstGeom prst="rect">
              <a:avLst/>
            </a:prstGeom>
            <a:noFill/>
          </p:spPr>
          <p:txBody>
            <a:bodyPr wrap="square" rtlCol="0">
              <a:spAutoFit/>
            </a:bodyPr>
            <a:lstStyle/>
            <a:p>
              <a:pPr algn="ctr"/>
              <a:r>
                <a:rPr lang="en-US" b="1" dirty="0"/>
                <a:t>Lowest Voltage State</a:t>
              </a:r>
            </a:p>
          </p:txBody>
        </p:sp>
        <p:sp>
          <p:nvSpPr>
            <p:cNvPr id="22" name="Oval 21">
              <a:extLst>
                <a:ext uri="{FF2B5EF4-FFF2-40B4-BE49-F238E27FC236}">
                  <a16:creationId xmlns:a16="http://schemas.microsoft.com/office/drawing/2014/main" id="{DE15A429-BF21-4B82-A55B-11619FA6D2D1}"/>
                </a:ext>
              </a:extLst>
            </p:cNvPr>
            <p:cNvSpPr/>
            <p:nvPr/>
          </p:nvSpPr>
          <p:spPr bwMode="auto">
            <a:xfrm>
              <a:off x="2666720" y="1435312"/>
              <a:ext cx="1033622" cy="1033622"/>
            </a:xfrm>
            <a:prstGeom prst="ellipse">
              <a:avLst/>
            </a:prstGeom>
            <a:solidFill>
              <a:schemeClr val="accent1">
                <a:lumMod val="40000"/>
                <a:lumOff val="60000"/>
              </a:schemeClr>
            </a:solidFill>
            <a:ln w="1270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80" tIns="34290" rIns="68580" bIns="34290" numCol="1" rtlCol="0" anchor="t" anchorCtr="0" compatLnSpc="1">
              <a:prstTxWarp prst="textNoShape">
                <a:avLst/>
              </a:prstTxWarp>
            </a:bodyPr>
            <a:lstStyle/>
            <a:p>
              <a:pPr fontAlgn="base">
                <a:spcBef>
                  <a:spcPct val="0"/>
                </a:spcBef>
                <a:spcAft>
                  <a:spcPct val="0"/>
                </a:spcAft>
              </a:pPr>
              <a:endParaRPr lang="en-US" b="1" kern="0" dirty="0">
                <a:solidFill>
                  <a:srgbClr val="000000"/>
                </a:solidFill>
                <a:latin typeface="+mj-lt"/>
              </a:endParaRPr>
            </a:p>
          </p:txBody>
        </p:sp>
        <p:grpSp>
          <p:nvGrpSpPr>
            <p:cNvPr id="23" name="Group 22">
              <a:extLst>
                <a:ext uri="{FF2B5EF4-FFF2-40B4-BE49-F238E27FC236}">
                  <a16:creationId xmlns:a16="http://schemas.microsoft.com/office/drawing/2014/main" id="{649A7131-A66D-422D-B080-77B5ECD0F501}"/>
                </a:ext>
              </a:extLst>
            </p:cNvPr>
            <p:cNvGrpSpPr/>
            <p:nvPr/>
          </p:nvGrpSpPr>
          <p:grpSpPr>
            <a:xfrm>
              <a:off x="7011162" y="1435312"/>
              <a:ext cx="1033622" cy="1033622"/>
              <a:chOff x="5487162" y="1435312"/>
              <a:chExt cx="1033622" cy="1033622"/>
            </a:xfrm>
          </p:grpSpPr>
          <p:sp>
            <p:nvSpPr>
              <p:cNvPr id="37" name="Oval 36">
                <a:extLst>
                  <a:ext uri="{FF2B5EF4-FFF2-40B4-BE49-F238E27FC236}">
                    <a16:creationId xmlns:a16="http://schemas.microsoft.com/office/drawing/2014/main" id="{0BAAAAE9-81C6-4262-8512-46014CDC4A29}"/>
                  </a:ext>
                </a:extLst>
              </p:cNvPr>
              <p:cNvSpPr/>
              <p:nvPr/>
            </p:nvSpPr>
            <p:spPr bwMode="auto">
              <a:xfrm>
                <a:off x="5487162" y="1435312"/>
                <a:ext cx="1033622" cy="1033622"/>
              </a:xfrm>
              <a:prstGeom prst="ellipse">
                <a:avLst/>
              </a:prstGeom>
              <a:ln w="1270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80" tIns="34290" rIns="68580" bIns="34290" numCol="1" rtlCol="0" anchor="t" anchorCtr="0" compatLnSpc="1">
                <a:prstTxWarp prst="textNoShape">
                  <a:avLst/>
                </a:prstTxWarp>
              </a:bodyPr>
              <a:lstStyle/>
              <a:p>
                <a:pPr fontAlgn="base">
                  <a:spcBef>
                    <a:spcPct val="0"/>
                  </a:spcBef>
                  <a:spcAft>
                    <a:spcPct val="0"/>
                  </a:spcAft>
                </a:pPr>
                <a:endParaRPr lang="en-US" sz="2000" b="1" kern="0" dirty="0">
                  <a:solidFill>
                    <a:srgbClr val="000000"/>
                  </a:solidFill>
                  <a:latin typeface="+mj-lt"/>
                </a:endParaRPr>
              </a:p>
            </p:txBody>
          </p:sp>
          <p:sp>
            <p:nvSpPr>
              <p:cNvPr id="38" name="Oval 37">
                <a:extLst>
                  <a:ext uri="{FF2B5EF4-FFF2-40B4-BE49-F238E27FC236}">
                    <a16:creationId xmlns:a16="http://schemas.microsoft.com/office/drawing/2014/main" id="{8E33C4A9-212E-4940-B0BB-7A7A7A1CD9A3}"/>
                  </a:ext>
                </a:extLst>
              </p:cNvPr>
              <p:cNvSpPr/>
              <p:nvPr/>
            </p:nvSpPr>
            <p:spPr>
              <a:xfrm>
                <a:off x="5646493" y="1687170"/>
                <a:ext cx="228599" cy="2285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solidFill>
                      <a:schemeClr val="accent5"/>
                    </a:solidFill>
                  </a:rPr>
                  <a:t>–</a:t>
                </a:r>
              </a:p>
            </p:txBody>
          </p:sp>
          <p:sp>
            <p:nvSpPr>
              <p:cNvPr id="39" name="Oval 38">
                <a:extLst>
                  <a:ext uri="{FF2B5EF4-FFF2-40B4-BE49-F238E27FC236}">
                    <a16:creationId xmlns:a16="http://schemas.microsoft.com/office/drawing/2014/main" id="{06AA9659-50BE-4AEE-BA64-1496B67B5795}"/>
                  </a:ext>
                </a:extLst>
              </p:cNvPr>
              <p:cNvSpPr/>
              <p:nvPr/>
            </p:nvSpPr>
            <p:spPr>
              <a:xfrm>
                <a:off x="5889672" y="2084601"/>
                <a:ext cx="228599" cy="2285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solidFill>
                      <a:schemeClr val="accent5"/>
                    </a:solidFill>
                  </a:rPr>
                  <a:t>–</a:t>
                </a:r>
              </a:p>
            </p:txBody>
          </p:sp>
        </p:grpSp>
        <p:grpSp>
          <p:nvGrpSpPr>
            <p:cNvPr id="24" name="Group 23">
              <a:extLst>
                <a:ext uri="{FF2B5EF4-FFF2-40B4-BE49-F238E27FC236}">
                  <a16:creationId xmlns:a16="http://schemas.microsoft.com/office/drawing/2014/main" id="{4128DEBF-70FC-460D-AE84-23019C60461E}"/>
                </a:ext>
              </a:extLst>
            </p:cNvPr>
            <p:cNvGrpSpPr/>
            <p:nvPr/>
          </p:nvGrpSpPr>
          <p:grpSpPr>
            <a:xfrm>
              <a:off x="4806099" y="1435312"/>
              <a:ext cx="1033622" cy="1033622"/>
              <a:chOff x="3282099" y="1435312"/>
              <a:chExt cx="1033622" cy="1033622"/>
            </a:xfrm>
          </p:grpSpPr>
          <p:sp>
            <p:nvSpPr>
              <p:cNvPr id="35" name="Oval 34">
                <a:extLst>
                  <a:ext uri="{FF2B5EF4-FFF2-40B4-BE49-F238E27FC236}">
                    <a16:creationId xmlns:a16="http://schemas.microsoft.com/office/drawing/2014/main" id="{67120864-9A3E-4BD3-A16D-4430B9AA2B42}"/>
                  </a:ext>
                </a:extLst>
              </p:cNvPr>
              <p:cNvSpPr/>
              <p:nvPr/>
            </p:nvSpPr>
            <p:spPr bwMode="auto">
              <a:xfrm>
                <a:off x="3282099" y="1435312"/>
                <a:ext cx="1033622" cy="1033622"/>
              </a:xfrm>
              <a:prstGeom prst="ellipse">
                <a:avLst/>
              </a:prstGeom>
              <a:ln w="1270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80" tIns="34290" rIns="68580" bIns="34290" numCol="1" rtlCol="0" anchor="t" anchorCtr="0" compatLnSpc="1">
                <a:prstTxWarp prst="textNoShape">
                  <a:avLst/>
                </a:prstTxWarp>
              </a:bodyPr>
              <a:lstStyle/>
              <a:p>
                <a:pPr fontAlgn="base">
                  <a:spcBef>
                    <a:spcPct val="0"/>
                  </a:spcBef>
                  <a:spcAft>
                    <a:spcPct val="0"/>
                  </a:spcAft>
                </a:pPr>
                <a:endParaRPr lang="en-US" sz="2000" b="1" kern="0" dirty="0">
                  <a:solidFill>
                    <a:srgbClr val="000000"/>
                  </a:solidFill>
                  <a:latin typeface="+mj-lt"/>
                </a:endParaRPr>
              </a:p>
            </p:txBody>
          </p:sp>
          <p:sp>
            <p:nvSpPr>
              <p:cNvPr id="36" name="Oval 35">
                <a:extLst>
                  <a:ext uri="{FF2B5EF4-FFF2-40B4-BE49-F238E27FC236}">
                    <a16:creationId xmlns:a16="http://schemas.microsoft.com/office/drawing/2014/main" id="{6A0C65F8-11F7-419B-9041-61965CC2CA55}"/>
                  </a:ext>
                </a:extLst>
              </p:cNvPr>
              <p:cNvSpPr/>
              <p:nvPr/>
            </p:nvSpPr>
            <p:spPr>
              <a:xfrm>
                <a:off x="3441430" y="1687170"/>
                <a:ext cx="228599" cy="2285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solidFill>
                      <a:schemeClr val="accent5"/>
                    </a:solidFill>
                  </a:rPr>
                  <a:t>–</a:t>
                </a:r>
              </a:p>
            </p:txBody>
          </p:sp>
        </p:grpSp>
        <p:sp>
          <p:nvSpPr>
            <p:cNvPr id="25" name="TextBox 24">
              <a:extLst>
                <a:ext uri="{FF2B5EF4-FFF2-40B4-BE49-F238E27FC236}">
                  <a16:creationId xmlns:a16="http://schemas.microsoft.com/office/drawing/2014/main" id="{69048423-8BDE-4A9F-BAF1-38360568688B}"/>
                </a:ext>
              </a:extLst>
            </p:cNvPr>
            <p:cNvSpPr txBox="1"/>
            <p:nvPr/>
          </p:nvSpPr>
          <p:spPr>
            <a:xfrm rot="16200000">
              <a:off x="5207660" y="3957550"/>
              <a:ext cx="2866600" cy="419009"/>
            </a:xfrm>
            <a:prstGeom prst="rect">
              <a:avLst/>
            </a:prstGeom>
            <a:noFill/>
          </p:spPr>
          <p:txBody>
            <a:bodyPr wrap="none" rtlCol="0">
              <a:spAutoFit/>
            </a:bodyPr>
            <a:lstStyle/>
            <a:p>
              <a:pPr algn="ctr"/>
              <a:r>
                <a:rPr lang="en-US" b="1" dirty="0">
                  <a:solidFill>
                    <a:schemeClr val="accent2"/>
                  </a:solidFill>
                </a:rPr>
                <a:t>Read Reference Voltage</a:t>
              </a:r>
            </a:p>
          </p:txBody>
        </p:sp>
        <p:sp>
          <p:nvSpPr>
            <p:cNvPr id="26" name="TextBox 25">
              <a:extLst>
                <a:ext uri="{FF2B5EF4-FFF2-40B4-BE49-F238E27FC236}">
                  <a16:creationId xmlns:a16="http://schemas.microsoft.com/office/drawing/2014/main" id="{B59C8AD6-B963-4B4F-824E-EA427B13255D}"/>
                </a:ext>
              </a:extLst>
            </p:cNvPr>
            <p:cNvSpPr txBox="1"/>
            <p:nvPr/>
          </p:nvSpPr>
          <p:spPr>
            <a:xfrm rot="16200000">
              <a:off x="3052195" y="3957550"/>
              <a:ext cx="2866600" cy="419009"/>
            </a:xfrm>
            <a:prstGeom prst="rect">
              <a:avLst/>
            </a:prstGeom>
            <a:noFill/>
          </p:spPr>
          <p:txBody>
            <a:bodyPr wrap="none" rtlCol="0">
              <a:spAutoFit/>
            </a:bodyPr>
            <a:lstStyle/>
            <a:p>
              <a:pPr algn="ctr"/>
              <a:r>
                <a:rPr lang="en-US" b="1" dirty="0">
                  <a:solidFill>
                    <a:schemeClr val="accent2"/>
                  </a:solidFill>
                </a:rPr>
                <a:t>Read Reference Voltage</a:t>
              </a:r>
            </a:p>
          </p:txBody>
        </p:sp>
        <p:sp>
          <p:nvSpPr>
            <p:cNvPr id="27" name="TextBox 26">
              <a:extLst>
                <a:ext uri="{FF2B5EF4-FFF2-40B4-BE49-F238E27FC236}">
                  <a16:creationId xmlns:a16="http://schemas.microsoft.com/office/drawing/2014/main" id="{C443949C-C78D-468A-889A-7C4CB1156553}"/>
                </a:ext>
              </a:extLst>
            </p:cNvPr>
            <p:cNvSpPr txBox="1"/>
            <p:nvPr/>
          </p:nvSpPr>
          <p:spPr>
            <a:xfrm rot="16200000">
              <a:off x="6903743" y="3957550"/>
              <a:ext cx="2866600" cy="419009"/>
            </a:xfrm>
            <a:prstGeom prst="rect">
              <a:avLst/>
            </a:prstGeom>
            <a:noFill/>
          </p:spPr>
          <p:txBody>
            <a:bodyPr wrap="none" rtlCol="0">
              <a:spAutoFit/>
            </a:bodyPr>
            <a:lstStyle/>
            <a:p>
              <a:pPr algn="ctr"/>
              <a:r>
                <a:rPr lang="en-US" b="1" dirty="0">
                  <a:solidFill>
                    <a:schemeClr val="accent2"/>
                  </a:solidFill>
                </a:rPr>
                <a:t>Read Reference Voltage</a:t>
              </a:r>
            </a:p>
          </p:txBody>
        </p:sp>
        <p:sp>
          <p:nvSpPr>
            <p:cNvPr id="28" name="文本框 6">
              <a:extLst>
                <a:ext uri="{FF2B5EF4-FFF2-40B4-BE49-F238E27FC236}">
                  <a16:creationId xmlns:a16="http://schemas.microsoft.com/office/drawing/2014/main" id="{FEEF7E65-3482-4723-A1E7-60289E67CCAF}"/>
                </a:ext>
              </a:extLst>
            </p:cNvPr>
            <p:cNvSpPr txBox="1"/>
            <p:nvPr/>
          </p:nvSpPr>
          <p:spPr>
            <a:xfrm>
              <a:off x="4033017" y="1435313"/>
              <a:ext cx="573441" cy="433330"/>
            </a:xfrm>
            <a:prstGeom prst="rect">
              <a:avLst/>
            </a:prstGeom>
            <a:noFill/>
          </p:spPr>
          <p:txBody>
            <a:bodyPr wrap="square" rtlCol="0">
              <a:spAutoFit/>
            </a:bodyPr>
            <a:lstStyle/>
            <a:p>
              <a:r>
                <a:rPr lang="en-US" altLang="zh-CN" dirty="0"/>
                <a:t>V</a:t>
              </a:r>
              <a:r>
                <a:rPr lang="en-US" altLang="zh-CN" baseline="-25000" dirty="0"/>
                <a:t>1</a:t>
              </a:r>
              <a:endParaRPr lang="zh-CN" altLang="en-US" baseline="-25000" dirty="0"/>
            </a:p>
          </p:txBody>
        </p:sp>
        <p:sp>
          <p:nvSpPr>
            <p:cNvPr id="29" name="文本框 42">
              <a:extLst>
                <a:ext uri="{FF2B5EF4-FFF2-40B4-BE49-F238E27FC236}">
                  <a16:creationId xmlns:a16="http://schemas.microsoft.com/office/drawing/2014/main" id="{E446AF68-14DA-402A-AFDE-D9F565F65BDF}"/>
                </a:ext>
              </a:extLst>
            </p:cNvPr>
            <p:cNvSpPr txBox="1"/>
            <p:nvPr/>
          </p:nvSpPr>
          <p:spPr>
            <a:xfrm>
              <a:off x="6186154" y="1415275"/>
              <a:ext cx="573441" cy="433330"/>
            </a:xfrm>
            <a:prstGeom prst="rect">
              <a:avLst/>
            </a:prstGeom>
            <a:noFill/>
          </p:spPr>
          <p:txBody>
            <a:bodyPr wrap="square" rtlCol="0">
              <a:spAutoFit/>
            </a:bodyPr>
            <a:lstStyle/>
            <a:p>
              <a:r>
                <a:rPr lang="en-US" altLang="zh-CN" dirty="0"/>
                <a:t>V</a:t>
              </a:r>
              <a:r>
                <a:rPr lang="en-US" altLang="zh-CN" baseline="-25000" dirty="0"/>
                <a:t>2</a:t>
              </a:r>
              <a:endParaRPr lang="zh-CN" altLang="en-US" baseline="-25000" dirty="0"/>
            </a:p>
          </p:txBody>
        </p:sp>
        <p:sp>
          <p:nvSpPr>
            <p:cNvPr id="30" name="文本框 43">
              <a:extLst>
                <a:ext uri="{FF2B5EF4-FFF2-40B4-BE49-F238E27FC236}">
                  <a16:creationId xmlns:a16="http://schemas.microsoft.com/office/drawing/2014/main" id="{D96A34AA-736F-4C96-840F-9AB0C35BFE77}"/>
                </a:ext>
              </a:extLst>
            </p:cNvPr>
            <p:cNvSpPr txBox="1"/>
            <p:nvPr/>
          </p:nvSpPr>
          <p:spPr>
            <a:xfrm>
              <a:off x="8349395" y="1395389"/>
              <a:ext cx="573441" cy="433330"/>
            </a:xfrm>
            <a:prstGeom prst="rect">
              <a:avLst/>
            </a:prstGeom>
            <a:noFill/>
          </p:spPr>
          <p:txBody>
            <a:bodyPr wrap="square" rtlCol="0">
              <a:spAutoFit/>
            </a:bodyPr>
            <a:lstStyle/>
            <a:p>
              <a:r>
                <a:rPr lang="en-US" altLang="zh-CN" dirty="0"/>
                <a:t>V</a:t>
              </a:r>
              <a:r>
                <a:rPr lang="en-US" altLang="zh-CN" baseline="-25000" dirty="0"/>
                <a:t>3</a:t>
              </a:r>
              <a:endParaRPr lang="zh-CN" altLang="en-US" baseline="-25000" dirty="0"/>
            </a:p>
          </p:txBody>
        </p:sp>
        <p:sp>
          <p:nvSpPr>
            <p:cNvPr id="31" name="文本框 10">
              <a:extLst>
                <a:ext uri="{FF2B5EF4-FFF2-40B4-BE49-F238E27FC236}">
                  <a16:creationId xmlns:a16="http://schemas.microsoft.com/office/drawing/2014/main" id="{D912A27C-52AC-4057-A540-1A3A33FB103B}"/>
                </a:ext>
              </a:extLst>
            </p:cNvPr>
            <p:cNvSpPr txBox="1"/>
            <p:nvPr/>
          </p:nvSpPr>
          <p:spPr>
            <a:xfrm>
              <a:off x="1512888" y="4736962"/>
              <a:ext cx="934001" cy="397219"/>
            </a:xfrm>
            <a:prstGeom prst="rect">
              <a:avLst/>
            </a:prstGeom>
            <a:noFill/>
          </p:spPr>
          <p:txBody>
            <a:bodyPr wrap="square" rtlCol="0">
              <a:spAutoFit/>
            </a:bodyPr>
            <a:lstStyle/>
            <a:p>
              <a:r>
                <a:rPr lang="en-US" altLang="zh-CN" sz="1600" dirty="0">
                  <a:solidFill>
                    <a:srgbClr val="FF0000"/>
                  </a:solidFill>
                </a:rPr>
                <a:t>LSB</a:t>
              </a:r>
              <a:endParaRPr lang="zh-CN" altLang="en-US" sz="1600" dirty="0">
                <a:solidFill>
                  <a:srgbClr val="FF0000"/>
                </a:solidFill>
              </a:endParaRPr>
            </a:p>
          </p:txBody>
        </p:sp>
        <p:sp>
          <p:nvSpPr>
            <p:cNvPr id="32" name="文本框 44">
              <a:extLst>
                <a:ext uri="{FF2B5EF4-FFF2-40B4-BE49-F238E27FC236}">
                  <a16:creationId xmlns:a16="http://schemas.microsoft.com/office/drawing/2014/main" id="{FCBFE92F-AD1C-4D7D-94D6-A3684F2332C1}"/>
                </a:ext>
              </a:extLst>
            </p:cNvPr>
            <p:cNvSpPr txBox="1"/>
            <p:nvPr/>
          </p:nvSpPr>
          <p:spPr>
            <a:xfrm>
              <a:off x="1459607" y="5132848"/>
              <a:ext cx="1036879" cy="397219"/>
            </a:xfrm>
            <a:prstGeom prst="rect">
              <a:avLst/>
            </a:prstGeom>
            <a:noFill/>
          </p:spPr>
          <p:txBody>
            <a:bodyPr wrap="square" rtlCol="0">
              <a:spAutoFit/>
            </a:bodyPr>
            <a:lstStyle/>
            <a:p>
              <a:r>
                <a:rPr lang="en-US" altLang="zh-CN" sz="1600" dirty="0">
                  <a:solidFill>
                    <a:srgbClr val="4472C4"/>
                  </a:solidFill>
                </a:rPr>
                <a:t>MSB</a:t>
              </a:r>
              <a:endParaRPr lang="zh-CN" altLang="en-US" sz="1600" dirty="0">
                <a:solidFill>
                  <a:srgbClr val="4472C4"/>
                </a:solidFill>
              </a:endParaRPr>
            </a:p>
          </p:txBody>
        </p:sp>
        <p:cxnSp>
          <p:nvCxnSpPr>
            <p:cNvPr id="33" name="直接箭头连接符 12">
              <a:extLst>
                <a:ext uri="{FF2B5EF4-FFF2-40B4-BE49-F238E27FC236}">
                  <a16:creationId xmlns:a16="http://schemas.microsoft.com/office/drawing/2014/main" id="{7155FD14-C20F-4450-B510-46813D7177E2}"/>
                </a:ext>
              </a:extLst>
            </p:cNvPr>
            <p:cNvCxnSpPr/>
            <p:nvPr/>
          </p:nvCxnSpPr>
          <p:spPr>
            <a:xfrm>
              <a:off x="2045144" y="4950615"/>
              <a:ext cx="92129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49">
              <a:extLst>
                <a:ext uri="{FF2B5EF4-FFF2-40B4-BE49-F238E27FC236}">
                  <a16:creationId xmlns:a16="http://schemas.microsoft.com/office/drawing/2014/main" id="{19E17482-AB54-4A30-ADB7-EA2AD783AC10}"/>
                </a:ext>
              </a:extLst>
            </p:cNvPr>
            <p:cNvCxnSpPr/>
            <p:nvPr/>
          </p:nvCxnSpPr>
          <p:spPr>
            <a:xfrm>
              <a:off x="2010931" y="5321956"/>
              <a:ext cx="921291" cy="0"/>
            </a:xfrm>
            <a:prstGeom prst="straightConnector1">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0927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9F2E-5F02-489C-BDF9-8094270169FC}"/>
              </a:ext>
            </a:extLst>
          </p:cNvPr>
          <p:cNvSpPr>
            <a:spLocks noGrp="1"/>
          </p:cNvSpPr>
          <p:nvPr>
            <p:ph type="title"/>
          </p:nvPr>
        </p:nvSpPr>
        <p:spPr/>
        <p:txBody>
          <a:bodyPr/>
          <a:lstStyle/>
          <a:p>
            <a:r>
              <a:rPr lang="en-US" dirty="0"/>
              <a:t>Different Densities of Flash </a:t>
            </a:r>
            <a:endParaRPr lang="fr-FR" dirty="0"/>
          </a:p>
        </p:txBody>
      </p:sp>
      <p:sp>
        <p:nvSpPr>
          <p:cNvPr id="4" name="Slide Number Placeholder 3">
            <a:extLst>
              <a:ext uri="{FF2B5EF4-FFF2-40B4-BE49-F238E27FC236}">
                <a16:creationId xmlns:a16="http://schemas.microsoft.com/office/drawing/2014/main" id="{2B725427-1822-4C8E-9906-09BD285EECD7}"/>
              </a:ext>
            </a:extLst>
          </p:cNvPr>
          <p:cNvSpPr>
            <a:spLocks noGrp="1"/>
          </p:cNvSpPr>
          <p:nvPr>
            <p:ph type="sldNum" sz="quarter" idx="12"/>
          </p:nvPr>
        </p:nvSpPr>
        <p:spPr/>
        <p:txBody>
          <a:bodyPr/>
          <a:lstStyle/>
          <a:p>
            <a:fld id="{C22DC6D3-9347-42BE-948A-F7EB414DF657}" type="slidenum">
              <a:rPr lang="en-US" altLang="en-US" smtClean="0"/>
              <a:t>42</a:t>
            </a:fld>
            <a:endParaRPr lang="en-US" altLang="en-US" dirty="0"/>
          </a:p>
        </p:txBody>
      </p:sp>
      <p:cxnSp>
        <p:nvCxnSpPr>
          <p:cNvPr id="5" name="Straight Connector 31">
            <a:extLst>
              <a:ext uri="{FF2B5EF4-FFF2-40B4-BE49-F238E27FC236}">
                <a16:creationId xmlns:a16="http://schemas.microsoft.com/office/drawing/2014/main" id="{306E0D77-065D-4C68-BF46-13D458B75ED9}"/>
              </a:ext>
            </a:extLst>
          </p:cNvPr>
          <p:cNvCxnSpPr>
            <a:cxnSpLocks noChangeShapeType="1"/>
          </p:cNvCxnSpPr>
          <p:nvPr/>
        </p:nvCxnSpPr>
        <p:spPr bwMode="auto">
          <a:xfrm>
            <a:off x="2133462" y="3122735"/>
            <a:ext cx="354344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 name="TextBox 39">
            <a:extLst>
              <a:ext uri="{FF2B5EF4-FFF2-40B4-BE49-F238E27FC236}">
                <a16:creationId xmlns:a16="http://schemas.microsoft.com/office/drawing/2014/main" id="{91FAD317-B19A-4E5F-8832-0F8EC43721AC}"/>
              </a:ext>
            </a:extLst>
          </p:cNvPr>
          <p:cNvSpPr txBox="1">
            <a:spLocks noChangeArrowheads="1"/>
          </p:cNvSpPr>
          <p:nvPr/>
        </p:nvSpPr>
        <p:spPr bwMode="auto">
          <a:xfrm>
            <a:off x="5228567" y="2789660"/>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000000"/>
                </a:solidFill>
              </a:rPr>
              <a:t>V</a:t>
            </a:r>
            <a:r>
              <a:rPr lang="en-US" altLang="en-US" sz="1200" baseline="-25000" dirty="0">
                <a:solidFill>
                  <a:srgbClr val="000000"/>
                </a:solidFill>
              </a:rPr>
              <a:t>th</a:t>
            </a:r>
          </a:p>
        </p:txBody>
      </p:sp>
      <p:sp>
        <p:nvSpPr>
          <p:cNvPr id="7" name="TextBox 44">
            <a:extLst>
              <a:ext uri="{FF2B5EF4-FFF2-40B4-BE49-F238E27FC236}">
                <a16:creationId xmlns:a16="http://schemas.microsoft.com/office/drawing/2014/main" id="{1F8EC676-FB11-42AF-A801-3B3A6A1924CD}"/>
              </a:ext>
            </a:extLst>
          </p:cNvPr>
          <p:cNvSpPr txBox="1">
            <a:spLocks noChangeArrowheads="1"/>
          </p:cNvSpPr>
          <p:nvPr/>
        </p:nvSpPr>
        <p:spPr bwMode="auto">
          <a:xfrm>
            <a:off x="3529226" y="2111153"/>
            <a:ext cx="2872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000000"/>
                </a:solidFill>
              </a:rPr>
              <a:t>V</a:t>
            </a:r>
          </a:p>
        </p:txBody>
      </p:sp>
      <p:sp>
        <p:nvSpPr>
          <p:cNvPr id="8" name="TextBox 55">
            <a:extLst>
              <a:ext uri="{FF2B5EF4-FFF2-40B4-BE49-F238E27FC236}">
                <a16:creationId xmlns:a16="http://schemas.microsoft.com/office/drawing/2014/main" id="{371CE72D-66EE-4062-B6AF-6E4263058915}"/>
              </a:ext>
            </a:extLst>
          </p:cNvPr>
          <p:cNvSpPr txBox="1">
            <a:spLocks noChangeArrowheads="1"/>
          </p:cNvSpPr>
          <p:nvPr/>
        </p:nvSpPr>
        <p:spPr bwMode="auto">
          <a:xfrm>
            <a:off x="2712593" y="3091742"/>
            <a:ext cx="67037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000000"/>
                </a:solidFill>
              </a:rPr>
              <a:t>Erased</a:t>
            </a:r>
          </a:p>
        </p:txBody>
      </p:sp>
      <p:sp>
        <p:nvSpPr>
          <p:cNvPr id="9" name="TextBox 57">
            <a:extLst>
              <a:ext uri="{FF2B5EF4-FFF2-40B4-BE49-F238E27FC236}">
                <a16:creationId xmlns:a16="http://schemas.microsoft.com/office/drawing/2014/main" id="{2CB4AFE9-ED43-46BA-8A1A-EB3B898F0F14}"/>
              </a:ext>
            </a:extLst>
          </p:cNvPr>
          <p:cNvSpPr txBox="1">
            <a:spLocks noChangeArrowheads="1"/>
          </p:cNvSpPr>
          <p:nvPr/>
        </p:nvSpPr>
        <p:spPr bwMode="auto">
          <a:xfrm>
            <a:off x="3905189" y="3091742"/>
            <a:ext cx="10711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000000"/>
                </a:solidFill>
              </a:rPr>
              <a:t>Programmed</a:t>
            </a:r>
          </a:p>
        </p:txBody>
      </p:sp>
      <p:sp>
        <p:nvSpPr>
          <p:cNvPr id="10" name="Freeform 60">
            <a:extLst>
              <a:ext uri="{FF2B5EF4-FFF2-40B4-BE49-F238E27FC236}">
                <a16:creationId xmlns:a16="http://schemas.microsoft.com/office/drawing/2014/main" id="{021CA533-6DE6-4D1B-9CD1-623DAA39CC6E}"/>
              </a:ext>
            </a:extLst>
          </p:cNvPr>
          <p:cNvSpPr/>
          <p:nvPr/>
        </p:nvSpPr>
        <p:spPr>
          <a:xfrm flipH="1">
            <a:off x="3905186" y="2398835"/>
            <a:ext cx="903758" cy="718582"/>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prstClr val="white"/>
              </a:solidFill>
              <a:latin typeface="Calibri"/>
            </a:endParaRPr>
          </a:p>
        </p:txBody>
      </p:sp>
      <p:sp>
        <p:nvSpPr>
          <p:cNvPr id="11" name="Freeform 61">
            <a:extLst>
              <a:ext uri="{FF2B5EF4-FFF2-40B4-BE49-F238E27FC236}">
                <a16:creationId xmlns:a16="http://schemas.microsoft.com/office/drawing/2014/main" id="{32A84F70-2CF7-4064-A132-AD7B4DC9752F}"/>
              </a:ext>
            </a:extLst>
          </p:cNvPr>
          <p:cNvSpPr/>
          <p:nvPr/>
        </p:nvSpPr>
        <p:spPr>
          <a:xfrm flipH="1">
            <a:off x="2488405" y="2380936"/>
            <a:ext cx="930410" cy="741800"/>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prstClr val="white"/>
              </a:solidFill>
              <a:latin typeface="Calibri"/>
            </a:endParaRPr>
          </a:p>
        </p:txBody>
      </p:sp>
      <p:sp>
        <p:nvSpPr>
          <p:cNvPr id="12" name="TextBox 55">
            <a:extLst>
              <a:ext uri="{FF2B5EF4-FFF2-40B4-BE49-F238E27FC236}">
                <a16:creationId xmlns:a16="http://schemas.microsoft.com/office/drawing/2014/main" id="{5A6B2CEF-0916-4BC6-8301-5A2A1158D217}"/>
              </a:ext>
            </a:extLst>
          </p:cNvPr>
          <p:cNvSpPr txBox="1">
            <a:spLocks noChangeArrowheads="1"/>
          </p:cNvSpPr>
          <p:nvPr/>
        </p:nvSpPr>
        <p:spPr bwMode="auto">
          <a:xfrm>
            <a:off x="2804205" y="2632750"/>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FF0000"/>
                </a:solidFill>
              </a:rPr>
              <a:t>1</a:t>
            </a:r>
          </a:p>
        </p:txBody>
      </p:sp>
      <p:sp>
        <p:nvSpPr>
          <p:cNvPr id="13" name="TextBox 55">
            <a:extLst>
              <a:ext uri="{FF2B5EF4-FFF2-40B4-BE49-F238E27FC236}">
                <a16:creationId xmlns:a16="http://schemas.microsoft.com/office/drawing/2014/main" id="{E210E9FA-1EB2-46DA-BCC7-B53F677DE4EC}"/>
              </a:ext>
            </a:extLst>
          </p:cNvPr>
          <p:cNvSpPr txBox="1">
            <a:spLocks noChangeArrowheads="1"/>
          </p:cNvSpPr>
          <p:nvPr/>
        </p:nvSpPr>
        <p:spPr bwMode="auto">
          <a:xfrm>
            <a:off x="4235223" y="2620130"/>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FF0000"/>
                </a:solidFill>
              </a:rPr>
              <a:t>0</a:t>
            </a:r>
          </a:p>
        </p:txBody>
      </p:sp>
      <p:cxnSp>
        <p:nvCxnSpPr>
          <p:cNvPr id="14" name="Straight Connector 41">
            <a:extLst>
              <a:ext uri="{FF2B5EF4-FFF2-40B4-BE49-F238E27FC236}">
                <a16:creationId xmlns:a16="http://schemas.microsoft.com/office/drawing/2014/main" id="{CEE05C3E-B6F9-4378-9B4A-980EF4E31190}"/>
              </a:ext>
            </a:extLst>
          </p:cNvPr>
          <p:cNvCxnSpPr>
            <a:cxnSpLocks noChangeShapeType="1"/>
          </p:cNvCxnSpPr>
          <p:nvPr/>
        </p:nvCxnSpPr>
        <p:spPr bwMode="auto">
          <a:xfrm rot="5400000" flipH="1" flipV="1">
            <a:off x="3269332" y="2729806"/>
            <a:ext cx="765695" cy="0"/>
          </a:xfrm>
          <a:prstGeom prst="line">
            <a:avLst/>
          </a:prstGeom>
          <a:noFill/>
          <a:ln w="19050">
            <a:solidFill>
              <a:srgbClr val="FF0000"/>
            </a:solidFill>
            <a:prstDash val="sysDot"/>
            <a:round/>
            <a:headEnd/>
            <a:tailEnd/>
          </a:ln>
          <a:extLst>
            <a:ext uri="{909E8E84-426E-40DD-AFC4-6F175D3DCCD1}">
              <a14:hiddenFill xmlns:a14="http://schemas.microsoft.com/office/drawing/2010/main">
                <a:noFill/>
              </a14:hiddenFill>
            </a:ext>
          </a:extLst>
        </p:spPr>
      </p:cxnSp>
      <p:sp>
        <p:nvSpPr>
          <p:cNvPr id="15" name="TextBox 55">
            <a:extLst>
              <a:ext uri="{FF2B5EF4-FFF2-40B4-BE49-F238E27FC236}">
                <a16:creationId xmlns:a16="http://schemas.microsoft.com/office/drawing/2014/main" id="{A786954F-5E41-4EFE-8E74-7B049BE75D30}"/>
              </a:ext>
            </a:extLst>
          </p:cNvPr>
          <p:cNvSpPr txBox="1">
            <a:spLocks noChangeArrowheads="1"/>
          </p:cNvSpPr>
          <p:nvPr/>
        </p:nvSpPr>
        <p:spPr bwMode="auto">
          <a:xfrm>
            <a:off x="3074858" y="3404872"/>
            <a:ext cx="17684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0070C0"/>
                </a:solidFill>
              </a:rPr>
              <a:t>Single Level Cell (SLC)</a:t>
            </a:r>
          </a:p>
          <a:p>
            <a:pPr eaLnBrk="1" hangingPunct="1"/>
            <a:r>
              <a:rPr lang="en-US" altLang="en-US" sz="1200" dirty="0">
                <a:solidFill>
                  <a:srgbClr val="0070C0"/>
                </a:solidFill>
              </a:rPr>
              <a:t>1 bit per cell</a:t>
            </a:r>
          </a:p>
        </p:txBody>
      </p:sp>
      <p:grpSp>
        <p:nvGrpSpPr>
          <p:cNvPr id="16" name="Group 15">
            <a:extLst>
              <a:ext uri="{FF2B5EF4-FFF2-40B4-BE49-F238E27FC236}">
                <a16:creationId xmlns:a16="http://schemas.microsoft.com/office/drawing/2014/main" id="{E0ECB139-636A-44D1-85CD-18305BDB7BA5}"/>
              </a:ext>
            </a:extLst>
          </p:cNvPr>
          <p:cNvGrpSpPr/>
          <p:nvPr/>
        </p:nvGrpSpPr>
        <p:grpSpPr>
          <a:xfrm>
            <a:off x="3940906" y="1758598"/>
            <a:ext cx="827875" cy="199676"/>
            <a:chOff x="3222540" y="1207658"/>
            <a:chExt cx="1103833" cy="266235"/>
          </a:xfrm>
        </p:grpSpPr>
        <p:sp>
          <p:nvSpPr>
            <p:cNvPr id="17" name="Oval 16">
              <a:extLst>
                <a:ext uri="{FF2B5EF4-FFF2-40B4-BE49-F238E27FC236}">
                  <a16:creationId xmlns:a16="http://schemas.microsoft.com/office/drawing/2014/main" id="{DD884446-C1F7-499A-9931-32916F9D01CE}"/>
                </a:ext>
              </a:extLst>
            </p:cNvPr>
            <p:cNvSpPr/>
            <p:nvPr/>
          </p:nvSpPr>
          <p:spPr>
            <a:xfrm>
              <a:off x="3247393" y="1252851"/>
              <a:ext cx="185052" cy="165792"/>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500" b="1" i="1" kern="0" dirty="0">
                  <a:solidFill>
                    <a:prstClr val="white"/>
                  </a:solidFill>
                  <a:latin typeface="Calibri" panose="020F0502020204030204"/>
                </a:rPr>
                <a:t>e</a:t>
              </a:r>
            </a:p>
          </p:txBody>
        </p:sp>
        <p:sp>
          <p:nvSpPr>
            <p:cNvPr id="18" name="Oval 17">
              <a:extLst>
                <a:ext uri="{FF2B5EF4-FFF2-40B4-BE49-F238E27FC236}">
                  <a16:creationId xmlns:a16="http://schemas.microsoft.com/office/drawing/2014/main" id="{8CD9C0D8-C1C3-4C1E-A18C-5B8F1A4C50BC}"/>
                </a:ext>
              </a:extLst>
            </p:cNvPr>
            <p:cNvSpPr/>
            <p:nvPr/>
          </p:nvSpPr>
          <p:spPr>
            <a:xfrm>
              <a:off x="3465807" y="1252851"/>
              <a:ext cx="185052" cy="165792"/>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500" b="1" i="1" kern="0" dirty="0">
                  <a:solidFill>
                    <a:prstClr val="white"/>
                  </a:solidFill>
                  <a:latin typeface="Calibri" panose="020F0502020204030204"/>
                </a:rPr>
                <a:t>e</a:t>
              </a:r>
            </a:p>
          </p:txBody>
        </p:sp>
        <p:sp>
          <p:nvSpPr>
            <p:cNvPr id="19" name="Oval 18">
              <a:extLst>
                <a:ext uri="{FF2B5EF4-FFF2-40B4-BE49-F238E27FC236}">
                  <a16:creationId xmlns:a16="http://schemas.microsoft.com/office/drawing/2014/main" id="{A29F5033-1448-4118-B8B6-D31F4BBA59EC}"/>
                </a:ext>
              </a:extLst>
            </p:cNvPr>
            <p:cNvSpPr/>
            <p:nvPr/>
          </p:nvSpPr>
          <p:spPr>
            <a:xfrm>
              <a:off x="3684221" y="1252851"/>
              <a:ext cx="185052" cy="165792"/>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500" b="1" i="1" kern="0" dirty="0">
                  <a:solidFill>
                    <a:prstClr val="white"/>
                  </a:solidFill>
                  <a:latin typeface="Calibri" panose="020F0502020204030204"/>
                </a:rPr>
                <a:t>e</a:t>
              </a:r>
            </a:p>
          </p:txBody>
        </p:sp>
        <p:sp>
          <p:nvSpPr>
            <p:cNvPr id="20" name="Oval 19">
              <a:extLst>
                <a:ext uri="{FF2B5EF4-FFF2-40B4-BE49-F238E27FC236}">
                  <a16:creationId xmlns:a16="http://schemas.microsoft.com/office/drawing/2014/main" id="{345CAA3D-5661-4883-BC3D-E81C5121BF02}"/>
                </a:ext>
              </a:extLst>
            </p:cNvPr>
            <p:cNvSpPr/>
            <p:nvPr/>
          </p:nvSpPr>
          <p:spPr>
            <a:xfrm>
              <a:off x="3902635" y="1252851"/>
              <a:ext cx="185052" cy="165792"/>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500" b="1" i="1" kern="0" dirty="0">
                  <a:solidFill>
                    <a:prstClr val="white"/>
                  </a:solidFill>
                  <a:latin typeface="Calibri" panose="020F0502020204030204"/>
                </a:rPr>
                <a:t>e</a:t>
              </a:r>
            </a:p>
          </p:txBody>
        </p:sp>
        <p:sp>
          <p:nvSpPr>
            <p:cNvPr id="21" name="Oval 20">
              <a:extLst>
                <a:ext uri="{FF2B5EF4-FFF2-40B4-BE49-F238E27FC236}">
                  <a16:creationId xmlns:a16="http://schemas.microsoft.com/office/drawing/2014/main" id="{99F593DC-7CD5-4982-B5F5-478E6CC754A5}"/>
                </a:ext>
              </a:extLst>
            </p:cNvPr>
            <p:cNvSpPr/>
            <p:nvPr/>
          </p:nvSpPr>
          <p:spPr>
            <a:xfrm>
              <a:off x="4121047" y="1252851"/>
              <a:ext cx="185052" cy="165792"/>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500" b="1" i="1" kern="0" dirty="0">
                  <a:solidFill>
                    <a:prstClr val="white"/>
                  </a:solidFill>
                  <a:latin typeface="Calibri" panose="020F0502020204030204"/>
                </a:rPr>
                <a:t>e</a:t>
              </a:r>
            </a:p>
          </p:txBody>
        </p:sp>
        <p:sp>
          <p:nvSpPr>
            <p:cNvPr id="22" name="Rectangle 21">
              <a:extLst>
                <a:ext uri="{FF2B5EF4-FFF2-40B4-BE49-F238E27FC236}">
                  <a16:creationId xmlns:a16="http://schemas.microsoft.com/office/drawing/2014/main" id="{3B58E6F4-D6A5-4EA2-AF44-C7392C7E26D9}"/>
                </a:ext>
              </a:extLst>
            </p:cNvPr>
            <p:cNvSpPr/>
            <p:nvPr/>
          </p:nvSpPr>
          <p:spPr>
            <a:xfrm>
              <a:off x="3222540" y="1207658"/>
              <a:ext cx="1103833" cy="266235"/>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3" name="Rectangle 22">
            <a:extLst>
              <a:ext uri="{FF2B5EF4-FFF2-40B4-BE49-F238E27FC236}">
                <a16:creationId xmlns:a16="http://schemas.microsoft.com/office/drawing/2014/main" id="{D8CB5904-85F2-4AB1-A613-755DEAE70895}"/>
              </a:ext>
            </a:extLst>
          </p:cNvPr>
          <p:cNvSpPr/>
          <p:nvPr/>
        </p:nvSpPr>
        <p:spPr>
          <a:xfrm>
            <a:off x="2480293" y="1758598"/>
            <a:ext cx="827875" cy="199676"/>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4" name="Group 23">
            <a:extLst>
              <a:ext uri="{FF2B5EF4-FFF2-40B4-BE49-F238E27FC236}">
                <a16:creationId xmlns:a16="http://schemas.microsoft.com/office/drawing/2014/main" id="{F4C82093-F982-460F-82AC-5E72A843D565}"/>
              </a:ext>
            </a:extLst>
          </p:cNvPr>
          <p:cNvGrpSpPr/>
          <p:nvPr/>
        </p:nvGrpSpPr>
        <p:grpSpPr>
          <a:xfrm>
            <a:off x="6163759" y="4235465"/>
            <a:ext cx="3901713" cy="1473010"/>
            <a:chOff x="6186344" y="4504286"/>
            <a:chExt cx="5202284" cy="1964013"/>
          </a:xfrm>
        </p:grpSpPr>
        <p:sp>
          <p:nvSpPr>
            <p:cNvPr id="25" name="TextBox 39">
              <a:extLst>
                <a:ext uri="{FF2B5EF4-FFF2-40B4-BE49-F238E27FC236}">
                  <a16:creationId xmlns:a16="http://schemas.microsoft.com/office/drawing/2014/main" id="{0D4591F9-DB0A-42D4-B493-A45C407CBF15}"/>
                </a:ext>
              </a:extLst>
            </p:cNvPr>
            <p:cNvSpPr txBox="1">
              <a:spLocks noChangeArrowheads="1"/>
            </p:cNvSpPr>
            <p:nvPr/>
          </p:nvSpPr>
          <p:spPr bwMode="auto">
            <a:xfrm>
              <a:off x="10890201" y="5153761"/>
              <a:ext cx="4984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000000"/>
                  </a:solidFill>
                </a:rPr>
                <a:t>V</a:t>
              </a:r>
              <a:r>
                <a:rPr lang="en-US" altLang="en-US" sz="1200" baseline="-25000" dirty="0">
                  <a:solidFill>
                    <a:srgbClr val="000000"/>
                  </a:solidFill>
                </a:rPr>
                <a:t>th</a:t>
              </a:r>
            </a:p>
          </p:txBody>
        </p:sp>
        <p:sp>
          <p:nvSpPr>
            <p:cNvPr id="26" name="Freeform 61">
              <a:extLst>
                <a:ext uri="{FF2B5EF4-FFF2-40B4-BE49-F238E27FC236}">
                  <a16:creationId xmlns:a16="http://schemas.microsoft.com/office/drawing/2014/main" id="{E1705908-6D82-4748-9AC0-47F8C0F011F8}"/>
                </a:ext>
              </a:extLst>
            </p:cNvPr>
            <p:cNvSpPr/>
            <p:nvPr/>
          </p:nvSpPr>
          <p:spPr>
            <a:xfrm flipH="1">
              <a:off x="6315036" y="4590486"/>
              <a:ext cx="225713" cy="989067"/>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prstClr val="white"/>
                </a:solidFill>
                <a:latin typeface="Calibri"/>
              </a:endParaRPr>
            </a:p>
          </p:txBody>
        </p:sp>
        <p:sp>
          <p:nvSpPr>
            <p:cNvPr id="27" name="Freeform 61">
              <a:extLst>
                <a:ext uri="{FF2B5EF4-FFF2-40B4-BE49-F238E27FC236}">
                  <a16:creationId xmlns:a16="http://schemas.microsoft.com/office/drawing/2014/main" id="{F176FBCE-A762-4F63-BE2C-F0B1A59EA2E4}"/>
                </a:ext>
              </a:extLst>
            </p:cNvPr>
            <p:cNvSpPr/>
            <p:nvPr/>
          </p:nvSpPr>
          <p:spPr>
            <a:xfrm flipH="1">
              <a:off x="6598301" y="4590486"/>
              <a:ext cx="225713" cy="989067"/>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prstClr val="white"/>
                </a:solidFill>
                <a:latin typeface="Calibri"/>
              </a:endParaRPr>
            </a:p>
          </p:txBody>
        </p:sp>
        <p:sp>
          <p:nvSpPr>
            <p:cNvPr id="28" name="Freeform 61">
              <a:extLst>
                <a:ext uri="{FF2B5EF4-FFF2-40B4-BE49-F238E27FC236}">
                  <a16:creationId xmlns:a16="http://schemas.microsoft.com/office/drawing/2014/main" id="{EC2452B1-5AF9-4195-A297-26FE34128CB0}"/>
                </a:ext>
              </a:extLst>
            </p:cNvPr>
            <p:cNvSpPr/>
            <p:nvPr/>
          </p:nvSpPr>
          <p:spPr>
            <a:xfrm flipH="1">
              <a:off x="6876257" y="4590486"/>
              <a:ext cx="225713" cy="989067"/>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prstClr val="white"/>
                </a:solidFill>
                <a:latin typeface="Calibri"/>
              </a:endParaRPr>
            </a:p>
          </p:txBody>
        </p:sp>
        <p:sp>
          <p:nvSpPr>
            <p:cNvPr id="29" name="Freeform 61">
              <a:extLst>
                <a:ext uri="{FF2B5EF4-FFF2-40B4-BE49-F238E27FC236}">
                  <a16:creationId xmlns:a16="http://schemas.microsoft.com/office/drawing/2014/main" id="{E4E3AE65-863E-4DE8-A1C5-A66AD195D270}"/>
                </a:ext>
              </a:extLst>
            </p:cNvPr>
            <p:cNvSpPr/>
            <p:nvPr/>
          </p:nvSpPr>
          <p:spPr>
            <a:xfrm flipH="1">
              <a:off x="7159522" y="4590486"/>
              <a:ext cx="225713" cy="989067"/>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prstClr val="white"/>
                </a:solidFill>
                <a:latin typeface="Calibri"/>
              </a:endParaRPr>
            </a:p>
          </p:txBody>
        </p:sp>
        <p:sp>
          <p:nvSpPr>
            <p:cNvPr id="30" name="Freeform 61">
              <a:extLst>
                <a:ext uri="{FF2B5EF4-FFF2-40B4-BE49-F238E27FC236}">
                  <a16:creationId xmlns:a16="http://schemas.microsoft.com/office/drawing/2014/main" id="{0748A61B-DBDC-4EBB-8B12-8CE7C2704645}"/>
                </a:ext>
              </a:extLst>
            </p:cNvPr>
            <p:cNvSpPr/>
            <p:nvPr/>
          </p:nvSpPr>
          <p:spPr>
            <a:xfrm flipH="1">
              <a:off x="7437689" y="4590486"/>
              <a:ext cx="225713" cy="989067"/>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prstClr val="white"/>
                </a:solidFill>
                <a:latin typeface="Calibri"/>
              </a:endParaRPr>
            </a:p>
          </p:txBody>
        </p:sp>
        <p:sp>
          <p:nvSpPr>
            <p:cNvPr id="31" name="Freeform 61">
              <a:extLst>
                <a:ext uri="{FF2B5EF4-FFF2-40B4-BE49-F238E27FC236}">
                  <a16:creationId xmlns:a16="http://schemas.microsoft.com/office/drawing/2014/main" id="{B7C41040-8BCA-4003-B9BB-34865214A74D}"/>
                </a:ext>
              </a:extLst>
            </p:cNvPr>
            <p:cNvSpPr/>
            <p:nvPr/>
          </p:nvSpPr>
          <p:spPr>
            <a:xfrm flipH="1">
              <a:off x="7720954" y="4590486"/>
              <a:ext cx="225713" cy="989067"/>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prstClr val="white"/>
                </a:solidFill>
                <a:latin typeface="Calibri"/>
              </a:endParaRPr>
            </a:p>
          </p:txBody>
        </p:sp>
        <p:sp>
          <p:nvSpPr>
            <p:cNvPr id="32" name="Freeform 61">
              <a:extLst>
                <a:ext uri="{FF2B5EF4-FFF2-40B4-BE49-F238E27FC236}">
                  <a16:creationId xmlns:a16="http://schemas.microsoft.com/office/drawing/2014/main" id="{6724D34A-1D1E-4550-B07A-E4212157C088}"/>
                </a:ext>
              </a:extLst>
            </p:cNvPr>
            <p:cNvSpPr/>
            <p:nvPr/>
          </p:nvSpPr>
          <p:spPr>
            <a:xfrm flipH="1">
              <a:off x="8001001" y="4590486"/>
              <a:ext cx="225713" cy="989067"/>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prstClr val="white"/>
                </a:solidFill>
                <a:latin typeface="Calibri"/>
              </a:endParaRPr>
            </a:p>
          </p:txBody>
        </p:sp>
        <p:sp>
          <p:nvSpPr>
            <p:cNvPr id="33" name="Freeform 61">
              <a:extLst>
                <a:ext uri="{FF2B5EF4-FFF2-40B4-BE49-F238E27FC236}">
                  <a16:creationId xmlns:a16="http://schemas.microsoft.com/office/drawing/2014/main" id="{EFAB0410-C910-4E99-A372-8B881BB931E8}"/>
                </a:ext>
              </a:extLst>
            </p:cNvPr>
            <p:cNvSpPr/>
            <p:nvPr/>
          </p:nvSpPr>
          <p:spPr>
            <a:xfrm flipH="1">
              <a:off x="8284266" y="4590486"/>
              <a:ext cx="225713" cy="989067"/>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prstClr val="white"/>
                </a:solidFill>
                <a:latin typeface="Calibri"/>
              </a:endParaRPr>
            </a:p>
          </p:txBody>
        </p:sp>
        <p:sp>
          <p:nvSpPr>
            <p:cNvPr id="34" name="Freeform 61">
              <a:extLst>
                <a:ext uri="{FF2B5EF4-FFF2-40B4-BE49-F238E27FC236}">
                  <a16:creationId xmlns:a16="http://schemas.microsoft.com/office/drawing/2014/main" id="{A08A02DD-78D5-49F0-919D-C3E3AC829679}"/>
                </a:ext>
              </a:extLst>
            </p:cNvPr>
            <p:cNvSpPr/>
            <p:nvPr/>
          </p:nvSpPr>
          <p:spPr>
            <a:xfrm flipH="1">
              <a:off x="8554141" y="4590486"/>
              <a:ext cx="225713" cy="989067"/>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prstClr val="white"/>
                </a:solidFill>
                <a:latin typeface="Calibri"/>
              </a:endParaRPr>
            </a:p>
          </p:txBody>
        </p:sp>
        <p:sp>
          <p:nvSpPr>
            <p:cNvPr id="35" name="Freeform 61">
              <a:extLst>
                <a:ext uri="{FF2B5EF4-FFF2-40B4-BE49-F238E27FC236}">
                  <a16:creationId xmlns:a16="http://schemas.microsoft.com/office/drawing/2014/main" id="{56FCD63B-36EB-4026-9F4F-566B408FBB65}"/>
                </a:ext>
              </a:extLst>
            </p:cNvPr>
            <p:cNvSpPr/>
            <p:nvPr/>
          </p:nvSpPr>
          <p:spPr>
            <a:xfrm flipH="1">
              <a:off x="8837406" y="4590486"/>
              <a:ext cx="225713" cy="989067"/>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prstClr val="white"/>
                </a:solidFill>
                <a:latin typeface="Calibri"/>
              </a:endParaRPr>
            </a:p>
          </p:txBody>
        </p:sp>
        <p:sp>
          <p:nvSpPr>
            <p:cNvPr id="36" name="Freeform 61">
              <a:extLst>
                <a:ext uri="{FF2B5EF4-FFF2-40B4-BE49-F238E27FC236}">
                  <a16:creationId xmlns:a16="http://schemas.microsoft.com/office/drawing/2014/main" id="{71F6650C-A7B7-45B3-9CCC-62EB159AE4B4}"/>
                </a:ext>
              </a:extLst>
            </p:cNvPr>
            <p:cNvSpPr/>
            <p:nvPr/>
          </p:nvSpPr>
          <p:spPr>
            <a:xfrm flipH="1">
              <a:off x="9112419" y="4590486"/>
              <a:ext cx="225713" cy="989067"/>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prstClr val="white"/>
                </a:solidFill>
                <a:latin typeface="Calibri"/>
              </a:endParaRPr>
            </a:p>
          </p:txBody>
        </p:sp>
        <p:sp>
          <p:nvSpPr>
            <p:cNvPr id="37" name="Freeform 61">
              <a:extLst>
                <a:ext uri="{FF2B5EF4-FFF2-40B4-BE49-F238E27FC236}">
                  <a16:creationId xmlns:a16="http://schemas.microsoft.com/office/drawing/2014/main" id="{DB2A3192-7E79-47A2-B5D1-53ACDDA0C1E4}"/>
                </a:ext>
              </a:extLst>
            </p:cNvPr>
            <p:cNvSpPr/>
            <p:nvPr/>
          </p:nvSpPr>
          <p:spPr>
            <a:xfrm flipH="1">
              <a:off x="9395684" y="4590486"/>
              <a:ext cx="225713" cy="989067"/>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prstClr val="white"/>
                </a:solidFill>
                <a:latin typeface="Calibri"/>
              </a:endParaRPr>
            </a:p>
          </p:txBody>
        </p:sp>
        <p:sp>
          <p:nvSpPr>
            <p:cNvPr id="38" name="Freeform 61">
              <a:extLst>
                <a:ext uri="{FF2B5EF4-FFF2-40B4-BE49-F238E27FC236}">
                  <a16:creationId xmlns:a16="http://schemas.microsoft.com/office/drawing/2014/main" id="{BA657CF8-B801-4BDB-8632-C73514E09621}"/>
                </a:ext>
              </a:extLst>
            </p:cNvPr>
            <p:cNvSpPr/>
            <p:nvPr/>
          </p:nvSpPr>
          <p:spPr>
            <a:xfrm flipH="1">
              <a:off x="9675731" y="4590486"/>
              <a:ext cx="225713" cy="989067"/>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prstClr val="white"/>
                </a:solidFill>
                <a:latin typeface="Calibri"/>
              </a:endParaRPr>
            </a:p>
          </p:txBody>
        </p:sp>
        <p:sp>
          <p:nvSpPr>
            <p:cNvPr id="39" name="Freeform 61">
              <a:extLst>
                <a:ext uri="{FF2B5EF4-FFF2-40B4-BE49-F238E27FC236}">
                  <a16:creationId xmlns:a16="http://schemas.microsoft.com/office/drawing/2014/main" id="{44FC2720-33D0-4C35-9902-79F634758FF5}"/>
                </a:ext>
              </a:extLst>
            </p:cNvPr>
            <p:cNvSpPr/>
            <p:nvPr/>
          </p:nvSpPr>
          <p:spPr>
            <a:xfrm flipH="1">
              <a:off x="9958996" y="4590486"/>
              <a:ext cx="225713" cy="989067"/>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prstClr val="white"/>
                </a:solidFill>
                <a:latin typeface="Calibri"/>
              </a:endParaRPr>
            </a:p>
          </p:txBody>
        </p:sp>
        <p:cxnSp>
          <p:nvCxnSpPr>
            <p:cNvPr id="40" name="Straight Connector 41">
              <a:extLst>
                <a:ext uri="{FF2B5EF4-FFF2-40B4-BE49-F238E27FC236}">
                  <a16:creationId xmlns:a16="http://schemas.microsoft.com/office/drawing/2014/main" id="{46EB051F-1608-4D23-B93B-3F3CDA0060B6}"/>
                </a:ext>
              </a:extLst>
            </p:cNvPr>
            <p:cNvCxnSpPr>
              <a:cxnSpLocks noChangeShapeType="1"/>
            </p:cNvCxnSpPr>
            <p:nvPr/>
          </p:nvCxnSpPr>
          <p:spPr bwMode="auto">
            <a:xfrm rot="5400000" flipH="1" flipV="1">
              <a:off x="9960340" y="5041920"/>
              <a:ext cx="1026989" cy="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41" name="Straight Connector 41">
              <a:extLst>
                <a:ext uri="{FF2B5EF4-FFF2-40B4-BE49-F238E27FC236}">
                  <a16:creationId xmlns:a16="http://schemas.microsoft.com/office/drawing/2014/main" id="{16B9494E-023C-47F3-BAAB-A839FBBAD4F5}"/>
                </a:ext>
              </a:extLst>
            </p:cNvPr>
            <p:cNvCxnSpPr>
              <a:cxnSpLocks noChangeShapeType="1"/>
            </p:cNvCxnSpPr>
            <p:nvPr/>
          </p:nvCxnSpPr>
          <p:spPr bwMode="auto">
            <a:xfrm rot="5400000" flipH="1" flipV="1">
              <a:off x="6061752" y="5017781"/>
              <a:ext cx="1026989" cy="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42" name="Straight Connector 41">
              <a:extLst>
                <a:ext uri="{FF2B5EF4-FFF2-40B4-BE49-F238E27FC236}">
                  <a16:creationId xmlns:a16="http://schemas.microsoft.com/office/drawing/2014/main" id="{B857CD94-DA53-42BD-9516-C0C213DC0CB2}"/>
                </a:ext>
              </a:extLst>
            </p:cNvPr>
            <p:cNvCxnSpPr>
              <a:cxnSpLocks noChangeShapeType="1"/>
            </p:cNvCxnSpPr>
            <p:nvPr/>
          </p:nvCxnSpPr>
          <p:spPr bwMode="auto">
            <a:xfrm rot="5400000" flipH="1" flipV="1">
              <a:off x="6339708" y="5017781"/>
              <a:ext cx="1026989" cy="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43" name="Straight Connector 41">
              <a:extLst>
                <a:ext uri="{FF2B5EF4-FFF2-40B4-BE49-F238E27FC236}">
                  <a16:creationId xmlns:a16="http://schemas.microsoft.com/office/drawing/2014/main" id="{A1DB0556-2E78-4E0C-B6E5-FD1AA15F4607}"/>
                </a:ext>
              </a:extLst>
            </p:cNvPr>
            <p:cNvCxnSpPr>
              <a:cxnSpLocks noChangeShapeType="1"/>
            </p:cNvCxnSpPr>
            <p:nvPr/>
          </p:nvCxnSpPr>
          <p:spPr bwMode="auto">
            <a:xfrm rot="5400000" flipH="1" flipV="1">
              <a:off x="6622973" y="5017781"/>
              <a:ext cx="1026989" cy="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44" name="Straight Connector 41">
              <a:extLst>
                <a:ext uri="{FF2B5EF4-FFF2-40B4-BE49-F238E27FC236}">
                  <a16:creationId xmlns:a16="http://schemas.microsoft.com/office/drawing/2014/main" id="{2B57C659-715C-482B-BAD9-08CDB8DE9F5E}"/>
                </a:ext>
              </a:extLst>
            </p:cNvPr>
            <p:cNvCxnSpPr>
              <a:cxnSpLocks noChangeShapeType="1"/>
            </p:cNvCxnSpPr>
            <p:nvPr/>
          </p:nvCxnSpPr>
          <p:spPr bwMode="auto">
            <a:xfrm rot="5400000" flipH="1" flipV="1">
              <a:off x="6901140" y="5017781"/>
              <a:ext cx="1026989" cy="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45" name="Straight Connector 41">
              <a:extLst>
                <a:ext uri="{FF2B5EF4-FFF2-40B4-BE49-F238E27FC236}">
                  <a16:creationId xmlns:a16="http://schemas.microsoft.com/office/drawing/2014/main" id="{5EE5F394-7000-4EC5-9654-45FC6687FCDB}"/>
                </a:ext>
              </a:extLst>
            </p:cNvPr>
            <p:cNvCxnSpPr>
              <a:cxnSpLocks noChangeShapeType="1"/>
            </p:cNvCxnSpPr>
            <p:nvPr/>
          </p:nvCxnSpPr>
          <p:spPr bwMode="auto">
            <a:xfrm rot="5400000" flipH="1" flipV="1">
              <a:off x="7184405" y="5017781"/>
              <a:ext cx="1026989" cy="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46" name="Straight Connector 41">
              <a:extLst>
                <a:ext uri="{FF2B5EF4-FFF2-40B4-BE49-F238E27FC236}">
                  <a16:creationId xmlns:a16="http://schemas.microsoft.com/office/drawing/2014/main" id="{2C162EA3-5B39-465F-8C01-7FA702B8DE5A}"/>
                </a:ext>
              </a:extLst>
            </p:cNvPr>
            <p:cNvCxnSpPr>
              <a:cxnSpLocks noChangeShapeType="1"/>
            </p:cNvCxnSpPr>
            <p:nvPr/>
          </p:nvCxnSpPr>
          <p:spPr bwMode="auto">
            <a:xfrm rot="5400000" flipH="1" flipV="1">
              <a:off x="7464452" y="5017781"/>
              <a:ext cx="1026989" cy="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47" name="Straight Connector 41">
              <a:extLst>
                <a:ext uri="{FF2B5EF4-FFF2-40B4-BE49-F238E27FC236}">
                  <a16:creationId xmlns:a16="http://schemas.microsoft.com/office/drawing/2014/main" id="{752B4025-9DB6-4584-9F07-298864AB04C0}"/>
                </a:ext>
              </a:extLst>
            </p:cNvPr>
            <p:cNvCxnSpPr>
              <a:cxnSpLocks noChangeShapeType="1"/>
            </p:cNvCxnSpPr>
            <p:nvPr/>
          </p:nvCxnSpPr>
          <p:spPr bwMode="auto">
            <a:xfrm rot="5400000" flipH="1" flipV="1">
              <a:off x="7747717" y="5017781"/>
              <a:ext cx="1026989" cy="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48" name="Straight Connector 41">
              <a:extLst>
                <a:ext uri="{FF2B5EF4-FFF2-40B4-BE49-F238E27FC236}">
                  <a16:creationId xmlns:a16="http://schemas.microsoft.com/office/drawing/2014/main" id="{3D500273-5F97-4DC5-AAB9-4F8E044354A0}"/>
                </a:ext>
              </a:extLst>
            </p:cNvPr>
            <p:cNvCxnSpPr>
              <a:cxnSpLocks noChangeShapeType="1"/>
            </p:cNvCxnSpPr>
            <p:nvPr/>
          </p:nvCxnSpPr>
          <p:spPr bwMode="auto">
            <a:xfrm rot="5400000" flipH="1" flipV="1">
              <a:off x="8017592" y="5017781"/>
              <a:ext cx="1026989" cy="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49" name="Straight Connector 41">
              <a:extLst>
                <a:ext uri="{FF2B5EF4-FFF2-40B4-BE49-F238E27FC236}">
                  <a16:creationId xmlns:a16="http://schemas.microsoft.com/office/drawing/2014/main" id="{2283390E-A8AE-48E1-9577-7793346AED2E}"/>
                </a:ext>
              </a:extLst>
            </p:cNvPr>
            <p:cNvCxnSpPr>
              <a:cxnSpLocks noChangeShapeType="1"/>
            </p:cNvCxnSpPr>
            <p:nvPr/>
          </p:nvCxnSpPr>
          <p:spPr bwMode="auto">
            <a:xfrm rot="5400000" flipH="1" flipV="1">
              <a:off x="8300857" y="5017781"/>
              <a:ext cx="1026989" cy="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50" name="Straight Connector 41">
              <a:extLst>
                <a:ext uri="{FF2B5EF4-FFF2-40B4-BE49-F238E27FC236}">
                  <a16:creationId xmlns:a16="http://schemas.microsoft.com/office/drawing/2014/main" id="{DF9AAB4F-4795-4D89-AAB8-6B8D2F8124BB}"/>
                </a:ext>
              </a:extLst>
            </p:cNvPr>
            <p:cNvCxnSpPr>
              <a:cxnSpLocks noChangeShapeType="1"/>
            </p:cNvCxnSpPr>
            <p:nvPr/>
          </p:nvCxnSpPr>
          <p:spPr bwMode="auto">
            <a:xfrm rot="5400000" flipH="1" flipV="1">
              <a:off x="8575870" y="5017781"/>
              <a:ext cx="1026989" cy="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51" name="Straight Connector 41">
              <a:extLst>
                <a:ext uri="{FF2B5EF4-FFF2-40B4-BE49-F238E27FC236}">
                  <a16:creationId xmlns:a16="http://schemas.microsoft.com/office/drawing/2014/main" id="{91CB8A16-A0B4-4015-9252-CA34B67C7CC2}"/>
                </a:ext>
              </a:extLst>
            </p:cNvPr>
            <p:cNvCxnSpPr>
              <a:cxnSpLocks noChangeShapeType="1"/>
            </p:cNvCxnSpPr>
            <p:nvPr/>
          </p:nvCxnSpPr>
          <p:spPr bwMode="auto">
            <a:xfrm rot="5400000" flipH="1" flipV="1">
              <a:off x="8859135" y="5017781"/>
              <a:ext cx="1026989" cy="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52" name="Straight Connector 41">
              <a:extLst>
                <a:ext uri="{FF2B5EF4-FFF2-40B4-BE49-F238E27FC236}">
                  <a16:creationId xmlns:a16="http://schemas.microsoft.com/office/drawing/2014/main" id="{1260A381-58E0-46D1-8656-992DD3DD30EB}"/>
                </a:ext>
              </a:extLst>
            </p:cNvPr>
            <p:cNvCxnSpPr>
              <a:cxnSpLocks noChangeShapeType="1"/>
            </p:cNvCxnSpPr>
            <p:nvPr/>
          </p:nvCxnSpPr>
          <p:spPr bwMode="auto">
            <a:xfrm rot="5400000" flipH="1" flipV="1">
              <a:off x="9139182" y="5017781"/>
              <a:ext cx="1026989" cy="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53" name="Straight Connector 41">
              <a:extLst>
                <a:ext uri="{FF2B5EF4-FFF2-40B4-BE49-F238E27FC236}">
                  <a16:creationId xmlns:a16="http://schemas.microsoft.com/office/drawing/2014/main" id="{17FA4892-6E29-4002-BA09-9BCC607D67BC}"/>
                </a:ext>
              </a:extLst>
            </p:cNvPr>
            <p:cNvCxnSpPr>
              <a:cxnSpLocks noChangeShapeType="1"/>
            </p:cNvCxnSpPr>
            <p:nvPr/>
          </p:nvCxnSpPr>
          <p:spPr bwMode="auto">
            <a:xfrm rot="5400000" flipH="1" flipV="1">
              <a:off x="9422447" y="5017781"/>
              <a:ext cx="1026989" cy="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54" name="Straight Connector 41">
              <a:extLst>
                <a:ext uri="{FF2B5EF4-FFF2-40B4-BE49-F238E27FC236}">
                  <a16:creationId xmlns:a16="http://schemas.microsoft.com/office/drawing/2014/main" id="{5B0DCECF-23EB-47A8-B084-62E94503C3E6}"/>
                </a:ext>
              </a:extLst>
            </p:cNvPr>
            <p:cNvCxnSpPr>
              <a:cxnSpLocks noChangeShapeType="1"/>
            </p:cNvCxnSpPr>
            <p:nvPr/>
          </p:nvCxnSpPr>
          <p:spPr bwMode="auto">
            <a:xfrm rot="5400000" flipH="1" flipV="1">
              <a:off x="9692322" y="5017781"/>
              <a:ext cx="1026989" cy="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cxnSp>
        <p:sp>
          <p:nvSpPr>
            <p:cNvPr id="55" name="Freeform 61">
              <a:extLst>
                <a:ext uri="{FF2B5EF4-FFF2-40B4-BE49-F238E27FC236}">
                  <a16:creationId xmlns:a16="http://schemas.microsoft.com/office/drawing/2014/main" id="{B6A5B144-AA69-4F55-A9FD-7B8F47832DE4}"/>
                </a:ext>
              </a:extLst>
            </p:cNvPr>
            <p:cNvSpPr/>
            <p:nvPr/>
          </p:nvSpPr>
          <p:spPr>
            <a:xfrm flipH="1">
              <a:off x="10228871" y="4590486"/>
              <a:ext cx="225713" cy="989067"/>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prstClr val="white"/>
                </a:solidFill>
                <a:latin typeface="Calibri"/>
              </a:endParaRPr>
            </a:p>
          </p:txBody>
        </p:sp>
        <p:sp>
          <p:nvSpPr>
            <p:cNvPr id="56" name="Freeform 61">
              <a:extLst>
                <a:ext uri="{FF2B5EF4-FFF2-40B4-BE49-F238E27FC236}">
                  <a16:creationId xmlns:a16="http://schemas.microsoft.com/office/drawing/2014/main" id="{D6D81FFC-93BF-442F-81A5-BDE10EC7663E}"/>
                </a:ext>
              </a:extLst>
            </p:cNvPr>
            <p:cNvSpPr/>
            <p:nvPr/>
          </p:nvSpPr>
          <p:spPr>
            <a:xfrm flipH="1">
              <a:off x="10512136" y="4590486"/>
              <a:ext cx="225713" cy="989067"/>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prstClr val="white"/>
                </a:solidFill>
                <a:latin typeface="Calibri"/>
              </a:endParaRPr>
            </a:p>
          </p:txBody>
        </p:sp>
        <p:cxnSp>
          <p:nvCxnSpPr>
            <p:cNvPr id="57" name="Straight Connector 31">
              <a:extLst>
                <a:ext uri="{FF2B5EF4-FFF2-40B4-BE49-F238E27FC236}">
                  <a16:creationId xmlns:a16="http://schemas.microsoft.com/office/drawing/2014/main" id="{F8212322-1266-449B-B995-B5705701BB98}"/>
                </a:ext>
              </a:extLst>
            </p:cNvPr>
            <p:cNvCxnSpPr>
              <a:cxnSpLocks noChangeShapeType="1"/>
            </p:cNvCxnSpPr>
            <p:nvPr/>
          </p:nvCxnSpPr>
          <p:spPr bwMode="auto">
            <a:xfrm flipV="1">
              <a:off x="6186344" y="5579553"/>
              <a:ext cx="4899914" cy="865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8" name="TextBox 55">
              <a:extLst>
                <a:ext uri="{FF2B5EF4-FFF2-40B4-BE49-F238E27FC236}">
                  <a16:creationId xmlns:a16="http://schemas.microsoft.com/office/drawing/2014/main" id="{04B2BA57-0DF7-4C2D-A854-5032077B76B2}"/>
                </a:ext>
              </a:extLst>
            </p:cNvPr>
            <p:cNvSpPr txBox="1">
              <a:spLocks noChangeArrowheads="1"/>
            </p:cNvSpPr>
            <p:nvPr/>
          </p:nvSpPr>
          <p:spPr bwMode="auto">
            <a:xfrm>
              <a:off x="7339975" y="5852746"/>
              <a:ext cx="231516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0070C0"/>
                  </a:solidFill>
                </a:rPr>
                <a:t>Quad Level Cell (QLC)</a:t>
              </a:r>
            </a:p>
            <a:p>
              <a:pPr eaLnBrk="1" hangingPunct="1"/>
              <a:r>
                <a:rPr lang="en-US" altLang="en-US" sz="1200" dirty="0">
                  <a:solidFill>
                    <a:srgbClr val="0070C0"/>
                  </a:solidFill>
                </a:rPr>
                <a:t>4 bits per cell</a:t>
              </a:r>
            </a:p>
          </p:txBody>
        </p:sp>
        <p:sp>
          <p:nvSpPr>
            <p:cNvPr id="59" name="TextBox 55">
              <a:extLst>
                <a:ext uri="{FF2B5EF4-FFF2-40B4-BE49-F238E27FC236}">
                  <a16:creationId xmlns:a16="http://schemas.microsoft.com/office/drawing/2014/main" id="{678741BB-3604-40C0-B753-B3D03D881B47}"/>
                </a:ext>
              </a:extLst>
            </p:cNvPr>
            <p:cNvSpPr txBox="1">
              <a:spLocks noChangeArrowheads="1"/>
            </p:cNvSpPr>
            <p:nvPr/>
          </p:nvSpPr>
          <p:spPr bwMode="auto">
            <a:xfrm>
              <a:off x="6288303" y="4757210"/>
              <a:ext cx="331715" cy="86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900" dirty="0">
                  <a:solidFill>
                    <a:srgbClr val="FF0000"/>
                  </a:solidFill>
                </a:rPr>
                <a:t>1</a:t>
              </a:r>
            </a:p>
            <a:p>
              <a:pPr eaLnBrk="1" hangingPunct="1"/>
              <a:r>
                <a:rPr lang="en-US" altLang="en-US" sz="900" dirty="0">
                  <a:solidFill>
                    <a:srgbClr val="00B050"/>
                  </a:solidFill>
                </a:rPr>
                <a:t>1</a:t>
              </a:r>
            </a:p>
            <a:p>
              <a:pPr eaLnBrk="1" hangingPunct="1"/>
              <a:r>
                <a:rPr lang="en-US" altLang="en-US" sz="900" dirty="0">
                  <a:solidFill>
                    <a:srgbClr val="00B0F0"/>
                  </a:solidFill>
                </a:rPr>
                <a:t>1</a:t>
              </a:r>
            </a:p>
            <a:p>
              <a:pPr eaLnBrk="1" hangingPunct="1"/>
              <a:r>
                <a:rPr lang="en-US" altLang="en-US" sz="900" dirty="0">
                  <a:solidFill>
                    <a:srgbClr val="FFC000"/>
                  </a:solidFill>
                </a:rPr>
                <a:t>1</a:t>
              </a:r>
            </a:p>
          </p:txBody>
        </p:sp>
        <p:sp>
          <p:nvSpPr>
            <p:cNvPr id="60" name="TextBox 55">
              <a:extLst>
                <a:ext uri="{FF2B5EF4-FFF2-40B4-BE49-F238E27FC236}">
                  <a16:creationId xmlns:a16="http://schemas.microsoft.com/office/drawing/2014/main" id="{93D4AEF2-EC4E-40DB-A002-0AE95327A68E}"/>
                </a:ext>
              </a:extLst>
            </p:cNvPr>
            <p:cNvSpPr txBox="1">
              <a:spLocks noChangeArrowheads="1"/>
            </p:cNvSpPr>
            <p:nvPr/>
          </p:nvSpPr>
          <p:spPr bwMode="auto">
            <a:xfrm>
              <a:off x="6572945" y="4757210"/>
              <a:ext cx="331715" cy="86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900" dirty="0">
                  <a:solidFill>
                    <a:srgbClr val="FF0000"/>
                  </a:solidFill>
                </a:rPr>
                <a:t>0</a:t>
              </a:r>
            </a:p>
            <a:p>
              <a:pPr eaLnBrk="1" hangingPunct="1"/>
              <a:r>
                <a:rPr lang="en-US" altLang="en-US" sz="900" dirty="0">
                  <a:solidFill>
                    <a:srgbClr val="00B050"/>
                  </a:solidFill>
                </a:rPr>
                <a:t>1</a:t>
              </a:r>
            </a:p>
            <a:p>
              <a:pPr eaLnBrk="1" hangingPunct="1"/>
              <a:r>
                <a:rPr lang="en-US" altLang="en-US" sz="900" dirty="0">
                  <a:solidFill>
                    <a:srgbClr val="00B0F0"/>
                  </a:solidFill>
                </a:rPr>
                <a:t>1</a:t>
              </a:r>
            </a:p>
            <a:p>
              <a:pPr eaLnBrk="1" hangingPunct="1"/>
              <a:r>
                <a:rPr lang="en-US" altLang="en-US" sz="900" dirty="0">
                  <a:solidFill>
                    <a:srgbClr val="FFC000"/>
                  </a:solidFill>
                </a:rPr>
                <a:t>1</a:t>
              </a:r>
            </a:p>
          </p:txBody>
        </p:sp>
        <p:sp>
          <p:nvSpPr>
            <p:cNvPr id="61" name="TextBox 55">
              <a:extLst>
                <a:ext uri="{FF2B5EF4-FFF2-40B4-BE49-F238E27FC236}">
                  <a16:creationId xmlns:a16="http://schemas.microsoft.com/office/drawing/2014/main" id="{9A05D8E4-A3C1-4117-99D1-9169752C0FA3}"/>
                </a:ext>
              </a:extLst>
            </p:cNvPr>
            <p:cNvSpPr txBox="1">
              <a:spLocks noChangeArrowheads="1"/>
            </p:cNvSpPr>
            <p:nvPr/>
          </p:nvSpPr>
          <p:spPr bwMode="auto">
            <a:xfrm>
              <a:off x="6849649" y="4757210"/>
              <a:ext cx="331715" cy="86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900" dirty="0">
                  <a:solidFill>
                    <a:srgbClr val="FF0000"/>
                  </a:solidFill>
                </a:rPr>
                <a:t>0</a:t>
              </a:r>
            </a:p>
            <a:p>
              <a:pPr eaLnBrk="1" hangingPunct="1"/>
              <a:r>
                <a:rPr lang="en-US" altLang="en-US" sz="900" dirty="0">
                  <a:solidFill>
                    <a:srgbClr val="00B050"/>
                  </a:solidFill>
                </a:rPr>
                <a:t>0</a:t>
              </a:r>
            </a:p>
            <a:p>
              <a:pPr eaLnBrk="1" hangingPunct="1"/>
              <a:r>
                <a:rPr lang="en-US" altLang="en-US" sz="900" dirty="0">
                  <a:solidFill>
                    <a:srgbClr val="00B0F0"/>
                  </a:solidFill>
                </a:rPr>
                <a:t>1</a:t>
              </a:r>
            </a:p>
            <a:p>
              <a:pPr eaLnBrk="1" hangingPunct="1"/>
              <a:r>
                <a:rPr lang="en-US" altLang="en-US" sz="900" dirty="0">
                  <a:solidFill>
                    <a:srgbClr val="FFC000"/>
                  </a:solidFill>
                </a:rPr>
                <a:t>1</a:t>
              </a:r>
            </a:p>
          </p:txBody>
        </p:sp>
        <p:sp>
          <p:nvSpPr>
            <p:cNvPr id="62" name="TextBox 55">
              <a:extLst>
                <a:ext uri="{FF2B5EF4-FFF2-40B4-BE49-F238E27FC236}">
                  <a16:creationId xmlns:a16="http://schemas.microsoft.com/office/drawing/2014/main" id="{125579F8-CD74-458C-A27A-4C5B4B3183EC}"/>
                </a:ext>
              </a:extLst>
            </p:cNvPr>
            <p:cNvSpPr txBox="1">
              <a:spLocks noChangeArrowheads="1"/>
            </p:cNvSpPr>
            <p:nvPr/>
          </p:nvSpPr>
          <p:spPr bwMode="auto">
            <a:xfrm>
              <a:off x="7134292" y="4757210"/>
              <a:ext cx="331715" cy="86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900" dirty="0">
                  <a:solidFill>
                    <a:srgbClr val="FF0000"/>
                  </a:solidFill>
                </a:rPr>
                <a:t>1</a:t>
              </a:r>
            </a:p>
            <a:p>
              <a:pPr eaLnBrk="1" hangingPunct="1"/>
              <a:r>
                <a:rPr lang="en-US" altLang="en-US" sz="900" dirty="0">
                  <a:solidFill>
                    <a:srgbClr val="00B050"/>
                  </a:solidFill>
                </a:rPr>
                <a:t>0</a:t>
              </a:r>
            </a:p>
            <a:p>
              <a:pPr eaLnBrk="1" hangingPunct="1"/>
              <a:r>
                <a:rPr lang="en-US" altLang="en-US" sz="900" dirty="0">
                  <a:solidFill>
                    <a:srgbClr val="00B0F0"/>
                  </a:solidFill>
                </a:rPr>
                <a:t>1</a:t>
              </a:r>
            </a:p>
            <a:p>
              <a:pPr eaLnBrk="1" hangingPunct="1"/>
              <a:r>
                <a:rPr lang="en-US" altLang="en-US" sz="900" dirty="0">
                  <a:solidFill>
                    <a:srgbClr val="FFC000"/>
                  </a:solidFill>
                </a:rPr>
                <a:t>1</a:t>
              </a:r>
            </a:p>
          </p:txBody>
        </p:sp>
        <p:sp>
          <p:nvSpPr>
            <p:cNvPr id="63" name="TextBox 55">
              <a:extLst>
                <a:ext uri="{FF2B5EF4-FFF2-40B4-BE49-F238E27FC236}">
                  <a16:creationId xmlns:a16="http://schemas.microsoft.com/office/drawing/2014/main" id="{C63E5987-246F-4B3B-A416-F476C1B7A62E}"/>
                </a:ext>
              </a:extLst>
            </p:cNvPr>
            <p:cNvSpPr txBox="1">
              <a:spLocks noChangeArrowheads="1"/>
            </p:cNvSpPr>
            <p:nvPr/>
          </p:nvSpPr>
          <p:spPr bwMode="auto">
            <a:xfrm>
              <a:off x="7412539" y="4757210"/>
              <a:ext cx="331715" cy="86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900" dirty="0">
                  <a:solidFill>
                    <a:srgbClr val="FF0000"/>
                  </a:solidFill>
                </a:rPr>
                <a:t>1</a:t>
              </a:r>
            </a:p>
            <a:p>
              <a:pPr eaLnBrk="1" hangingPunct="1"/>
              <a:r>
                <a:rPr lang="en-US" altLang="en-US" sz="900" dirty="0">
                  <a:solidFill>
                    <a:srgbClr val="00B050"/>
                  </a:solidFill>
                </a:rPr>
                <a:t>0</a:t>
              </a:r>
            </a:p>
            <a:p>
              <a:pPr eaLnBrk="1" hangingPunct="1"/>
              <a:r>
                <a:rPr lang="en-US" altLang="en-US" sz="900" dirty="0">
                  <a:solidFill>
                    <a:srgbClr val="00B0F0"/>
                  </a:solidFill>
                </a:rPr>
                <a:t>0</a:t>
              </a:r>
            </a:p>
            <a:p>
              <a:pPr eaLnBrk="1" hangingPunct="1"/>
              <a:r>
                <a:rPr lang="en-US" altLang="en-US" sz="900" dirty="0">
                  <a:solidFill>
                    <a:srgbClr val="FFC000"/>
                  </a:solidFill>
                </a:rPr>
                <a:t>1</a:t>
              </a:r>
            </a:p>
          </p:txBody>
        </p:sp>
        <p:sp>
          <p:nvSpPr>
            <p:cNvPr id="64" name="TextBox 55">
              <a:extLst>
                <a:ext uri="{FF2B5EF4-FFF2-40B4-BE49-F238E27FC236}">
                  <a16:creationId xmlns:a16="http://schemas.microsoft.com/office/drawing/2014/main" id="{29BFE0E2-A059-4962-8E3F-53A6D1BD300D}"/>
                </a:ext>
              </a:extLst>
            </p:cNvPr>
            <p:cNvSpPr txBox="1">
              <a:spLocks noChangeArrowheads="1"/>
            </p:cNvSpPr>
            <p:nvPr/>
          </p:nvSpPr>
          <p:spPr bwMode="auto">
            <a:xfrm>
              <a:off x="7697181" y="4757210"/>
              <a:ext cx="331715" cy="86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900" dirty="0">
                  <a:solidFill>
                    <a:srgbClr val="FF0000"/>
                  </a:solidFill>
                </a:rPr>
                <a:t>0</a:t>
              </a:r>
            </a:p>
            <a:p>
              <a:pPr eaLnBrk="1" hangingPunct="1"/>
              <a:r>
                <a:rPr lang="en-US" altLang="en-US" sz="900" dirty="0">
                  <a:solidFill>
                    <a:srgbClr val="00B050"/>
                  </a:solidFill>
                </a:rPr>
                <a:t>0</a:t>
              </a:r>
            </a:p>
            <a:p>
              <a:pPr eaLnBrk="1" hangingPunct="1"/>
              <a:r>
                <a:rPr lang="en-US" altLang="en-US" sz="900" dirty="0">
                  <a:solidFill>
                    <a:srgbClr val="00B0F0"/>
                  </a:solidFill>
                </a:rPr>
                <a:t>0</a:t>
              </a:r>
            </a:p>
            <a:p>
              <a:pPr eaLnBrk="1" hangingPunct="1"/>
              <a:r>
                <a:rPr lang="en-US" altLang="en-US" sz="900" dirty="0">
                  <a:solidFill>
                    <a:srgbClr val="FFC000"/>
                  </a:solidFill>
                </a:rPr>
                <a:t>1</a:t>
              </a:r>
            </a:p>
          </p:txBody>
        </p:sp>
        <p:sp>
          <p:nvSpPr>
            <p:cNvPr id="65" name="TextBox 55">
              <a:extLst>
                <a:ext uri="{FF2B5EF4-FFF2-40B4-BE49-F238E27FC236}">
                  <a16:creationId xmlns:a16="http://schemas.microsoft.com/office/drawing/2014/main" id="{2E0D6CEA-6528-47EB-A6E9-D86C694CD987}"/>
                </a:ext>
              </a:extLst>
            </p:cNvPr>
            <p:cNvSpPr txBox="1">
              <a:spLocks noChangeArrowheads="1"/>
            </p:cNvSpPr>
            <p:nvPr/>
          </p:nvSpPr>
          <p:spPr bwMode="auto">
            <a:xfrm>
              <a:off x="7973885" y="4757210"/>
              <a:ext cx="331715" cy="86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900" dirty="0">
                  <a:solidFill>
                    <a:srgbClr val="FF0000"/>
                  </a:solidFill>
                </a:rPr>
                <a:t>0</a:t>
              </a:r>
            </a:p>
            <a:p>
              <a:pPr eaLnBrk="1" hangingPunct="1"/>
              <a:r>
                <a:rPr lang="en-US" altLang="en-US" sz="900" dirty="0">
                  <a:solidFill>
                    <a:srgbClr val="00B050"/>
                  </a:solidFill>
                </a:rPr>
                <a:t>1</a:t>
              </a:r>
            </a:p>
            <a:p>
              <a:pPr eaLnBrk="1" hangingPunct="1"/>
              <a:r>
                <a:rPr lang="en-US" altLang="en-US" sz="900" dirty="0">
                  <a:solidFill>
                    <a:srgbClr val="00B0F0"/>
                  </a:solidFill>
                </a:rPr>
                <a:t>0</a:t>
              </a:r>
            </a:p>
            <a:p>
              <a:pPr eaLnBrk="1" hangingPunct="1"/>
              <a:r>
                <a:rPr lang="en-US" altLang="en-US" sz="900" dirty="0">
                  <a:solidFill>
                    <a:srgbClr val="FFC000"/>
                  </a:solidFill>
                </a:rPr>
                <a:t>0</a:t>
              </a:r>
            </a:p>
          </p:txBody>
        </p:sp>
        <p:sp>
          <p:nvSpPr>
            <p:cNvPr id="66" name="TextBox 55">
              <a:extLst>
                <a:ext uri="{FF2B5EF4-FFF2-40B4-BE49-F238E27FC236}">
                  <a16:creationId xmlns:a16="http://schemas.microsoft.com/office/drawing/2014/main" id="{4B748739-0863-4943-BB33-03B833ECB9C9}"/>
                </a:ext>
              </a:extLst>
            </p:cNvPr>
            <p:cNvSpPr txBox="1">
              <a:spLocks noChangeArrowheads="1"/>
            </p:cNvSpPr>
            <p:nvPr/>
          </p:nvSpPr>
          <p:spPr bwMode="auto">
            <a:xfrm>
              <a:off x="8258528" y="4757210"/>
              <a:ext cx="331715" cy="86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900" dirty="0">
                  <a:solidFill>
                    <a:srgbClr val="FF0000"/>
                  </a:solidFill>
                </a:rPr>
                <a:t>1</a:t>
              </a:r>
            </a:p>
            <a:p>
              <a:pPr eaLnBrk="1" hangingPunct="1"/>
              <a:r>
                <a:rPr lang="en-US" altLang="en-US" sz="900" dirty="0">
                  <a:solidFill>
                    <a:srgbClr val="00B050"/>
                  </a:solidFill>
                </a:rPr>
                <a:t>1</a:t>
              </a:r>
            </a:p>
            <a:p>
              <a:pPr eaLnBrk="1" hangingPunct="1"/>
              <a:r>
                <a:rPr lang="en-US" altLang="en-US" sz="900" dirty="0">
                  <a:solidFill>
                    <a:srgbClr val="00B0F0"/>
                  </a:solidFill>
                </a:rPr>
                <a:t>0</a:t>
              </a:r>
            </a:p>
            <a:p>
              <a:pPr eaLnBrk="1" hangingPunct="1"/>
              <a:r>
                <a:rPr lang="en-US" altLang="en-US" sz="900" dirty="0">
                  <a:solidFill>
                    <a:srgbClr val="FFC000"/>
                  </a:solidFill>
                </a:rPr>
                <a:t>1</a:t>
              </a:r>
            </a:p>
          </p:txBody>
        </p:sp>
        <p:sp>
          <p:nvSpPr>
            <p:cNvPr id="67" name="TextBox 55">
              <a:extLst>
                <a:ext uri="{FF2B5EF4-FFF2-40B4-BE49-F238E27FC236}">
                  <a16:creationId xmlns:a16="http://schemas.microsoft.com/office/drawing/2014/main" id="{E5D5B8AC-C9C8-4B29-AF65-B18C4EFF5931}"/>
                </a:ext>
              </a:extLst>
            </p:cNvPr>
            <p:cNvSpPr txBox="1">
              <a:spLocks noChangeArrowheads="1"/>
            </p:cNvSpPr>
            <p:nvPr/>
          </p:nvSpPr>
          <p:spPr bwMode="auto">
            <a:xfrm>
              <a:off x="8526084" y="4757210"/>
              <a:ext cx="331715" cy="86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900" dirty="0">
                  <a:solidFill>
                    <a:srgbClr val="FF0000"/>
                  </a:solidFill>
                </a:rPr>
                <a:t>1</a:t>
              </a:r>
            </a:p>
            <a:p>
              <a:pPr eaLnBrk="1" hangingPunct="1"/>
              <a:r>
                <a:rPr lang="en-US" altLang="en-US" sz="900" dirty="0">
                  <a:solidFill>
                    <a:srgbClr val="00B050"/>
                  </a:solidFill>
                </a:rPr>
                <a:t>1</a:t>
              </a:r>
            </a:p>
            <a:p>
              <a:pPr eaLnBrk="1" hangingPunct="1"/>
              <a:r>
                <a:rPr lang="en-US" altLang="en-US" sz="900" dirty="0">
                  <a:solidFill>
                    <a:srgbClr val="00B0F0"/>
                  </a:solidFill>
                </a:rPr>
                <a:t>0</a:t>
              </a:r>
            </a:p>
            <a:p>
              <a:pPr eaLnBrk="1" hangingPunct="1"/>
              <a:r>
                <a:rPr lang="en-US" altLang="en-US" sz="900" dirty="0">
                  <a:solidFill>
                    <a:srgbClr val="FFC000"/>
                  </a:solidFill>
                </a:rPr>
                <a:t>0</a:t>
              </a:r>
            </a:p>
          </p:txBody>
        </p:sp>
        <p:sp>
          <p:nvSpPr>
            <p:cNvPr id="68" name="TextBox 55">
              <a:extLst>
                <a:ext uri="{FF2B5EF4-FFF2-40B4-BE49-F238E27FC236}">
                  <a16:creationId xmlns:a16="http://schemas.microsoft.com/office/drawing/2014/main" id="{E785726E-45BE-4767-AFDD-79E8FE1826BE}"/>
                </a:ext>
              </a:extLst>
            </p:cNvPr>
            <p:cNvSpPr txBox="1">
              <a:spLocks noChangeArrowheads="1"/>
            </p:cNvSpPr>
            <p:nvPr/>
          </p:nvSpPr>
          <p:spPr bwMode="auto">
            <a:xfrm>
              <a:off x="8810727" y="4757210"/>
              <a:ext cx="331715" cy="86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900" dirty="0">
                  <a:solidFill>
                    <a:srgbClr val="FF0000"/>
                  </a:solidFill>
                </a:rPr>
                <a:t>0</a:t>
              </a:r>
            </a:p>
            <a:p>
              <a:pPr eaLnBrk="1" hangingPunct="1"/>
              <a:r>
                <a:rPr lang="en-US" altLang="en-US" sz="900" dirty="0">
                  <a:solidFill>
                    <a:srgbClr val="00B050"/>
                  </a:solidFill>
                </a:rPr>
                <a:t>1</a:t>
              </a:r>
            </a:p>
            <a:p>
              <a:pPr eaLnBrk="1" hangingPunct="1"/>
              <a:r>
                <a:rPr lang="en-US" altLang="en-US" sz="900" dirty="0">
                  <a:solidFill>
                    <a:srgbClr val="00B0F0"/>
                  </a:solidFill>
                </a:rPr>
                <a:t>0</a:t>
              </a:r>
            </a:p>
            <a:p>
              <a:pPr eaLnBrk="1" hangingPunct="1"/>
              <a:r>
                <a:rPr lang="en-US" altLang="en-US" sz="900" dirty="0">
                  <a:solidFill>
                    <a:srgbClr val="FFC000"/>
                  </a:solidFill>
                </a:rPr>
                <a:t>0</a:t>
              </a:r>
            </a:p>
          </p:txBody>
        </p:sp>
        <p:sp>
          <p:nvSpPr>
            <p:cNvPr id="69" name="TextBox 55">
              <a:extLst>
                <a:ext uri="{FF2B5EF4-FFF2-40B4-BE49-F238E27FC236}">
                  <a16:creationId xmlns:a16="http://schemas.microsoft.com/office/drawing/2014/main" id="{32454D67-9ED6-4748-9C3A-3EFE79DD0CDB}"/>
                </a:ext>
              </a:extLst>
            </p:cNvPr>
            <p:cNvSpPr txBox="1">
              <a:spLocks noChangeArrowheads="1"/>
            </p:cNvSpPr>
            <p:nvPr/>
          </p:nvSpPr>
          <p:spPr bwMode="auto">
            <a:xfrm>
              <a:off x="9087431" y="4757210"/>
              <a:ext cx="331715" cy="86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900" dirty="0">
                  <a:solidFill>
                    <a:srgbClr val="FF0000"/>
                  </a:solidFill>
                </a:rPr>
                <a:t>0</a:t>
              </a:r>
            </a:p>
            <a:p>
              <a:pPr eaLnBrk="1" hangingPunct="1"/>
              <a:r>
                <a:rPr lang="en-US" altLang="en-US" sz="900" dirty="0">
                  <a:solidFill>
                    <a:srgbClr val="00B050"/>
                  </a:solidFill>
                </a:rPr>
                <a:t>0</a:t>
              </a:r>
            </a:p>
            <a:p>
              <a:pPr eaLnBrk="1" hangingPunct="1"/>
              <a:r>
                <a:rPr lang="en-US" altLang="en-US" sz="900" dirty="0">
                  <a:solidFill>
                    <a:srgbClr val="00B0F0"/>
                  </a:solidFill>
                </a:rPr>
                <a:t>0</a:t>
              </a:r>
            </a:p>
            <a:p>
              <a:pPr eaLnBrk="1" hangingPunct="1"/>
              <a:r>
                <a:rPr lang="en-US" altLang="en-US" sz="900" dirty="0">
                  <a:solidFill>
                    <a:srgbClr val="FFC000"/>
                  </a:solidFill>
                </a:rPr>
                <a:t>0</a:t>
              </a:r>
            </a:p>
          </p:txBody>
        </p:sp>
        <p:sp>
          <p:nvSpPr>
            <p:cNvPr id="70" name="TextBox 55">
              <a:extLst>
                <a:ext uri="{FF2B5EF4-FFF2-40B4-BE49-F238E27FC236}">
                  <a16:creationId xmlns:a16="http://schemas.microsoft.com/office/drawing/2014/main" id="{42D10838-CF21-4B0E-A007-7AC2C258A731}"/>
                </a:ext>
              </a:extLst>
            </p:cNvPr>
            <p:cNvSpPr txBox="1">
              <a:spLocks noChangeArrowheads="1"/>
            </p:cNvSpPr>
            <p:nvPr/>
          </p:nvSpPr>
          <p:spPr bwMode="auto">
            <a:xfrm>
              <a:off x="9372075" y="4757210"/>
              <a:ext cx="331715" cy="86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900" dirty="0">
                  <a:solidFill>
                    <a:srgbClr val="FF0000"/>
                  </a:solidFill>
                </a:rPr>
                <a:t>1</a:t>
              </a:r>
            </a:p>
            <a:p>
              <a:pPr eaLnBrk="1" hangingPunct="1"/>
              <a:r>
                <a:rPr lang="en-US" altLang="en-US" sz="900" dirty="0">
                  <a:solidFill>
                    <a:srgbClr val="00B050"/>
                  </a:solidFill>
                </a:rPr>
                <a:t>0</a:t>
              </a:r>
            </a:p>
            <a:p>
              <a:pPr eaLnBrk="1" hangingPunct="1"/>
              <a:r>
                <a:rPr lang="en-US" altLang="en-US" sz="900" dirty="0">
                  <a:solidFill>
                    <a:srgbClr val="00B0F0"/>
                  </a:solidFill>
                </a:rPr>
                <a:t>0</a:t>
              </a:r>
            </a:p>
            <a:p>
              <a:pPr eaLnBrk="1" hangingPunct="1"/>
              <a:r>
                <a:rPr lang="en-US" altLang="en-US" sz="900" dirty="0">
                  <a:solidFill>
                    <a:srgbClr val="FFC000"/>
                  </a:solidFill>
                </a:rPr>
                <a:t>0</a:t>
              </a:r>
            </a:p>
          </p:txBody>
        </p:sp>
        <p:sp>
          <p:nvSpPr>
            <p:cNvPr id="71" name="TextBox 55">
              <a:extLst>
                <a:ext uri="{FF2B5EF4-FFF2-40B4-BE49-F238E27FC236}">
                  <a16:creationId xmlns:a16="http://schemas.microsoft.com/office/drawing/2014/main" id="{23A24BE3-5ACA-4BF6-9800-408FE29E775F}"/>
                </a:ext>
              </a:extLst>
            </p:cNvPr>
            <p:cNvSpPr txBox="1">
              <a:spLocks noChangeArrowheads="1"/>
            </p:cNvSpPr>
            <p:nvPr/>
          </p:nvSpPr>
          <p:spPr bwMode="auto">
            <a:xfrm>
              <a:off x="9652120" y="4757210"/>
              <a:ext cx="331715" cy="86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900" dirty="0">
                  <a:solidFill>
                    <a:srgbClr val="FF0000"/>
                  </a:solidFill>
                </a:rPr>
                <a:t>1</a:t>
              </a:r>
            </a:p>
            <a:p>
              <a:pPr eaLnBrk="1" hangingPunct="1"/>
              <a:r>
                <a:rPr lang="en-US" altLang="en-US" sz="900" dirty="0">
                  <a:solidFill>
                    <a:srgbClr val="00B050"/>
                  </a:solidFill>
                </a:rPr>
                <a:t>0</a:t>
              </a:r>
            </a:p>
            <a:p>
              <a:pPr eaLnBrk="1" hangingPunct="1"/>
              <a:r>
                <a:rPr lang="en-US" altLang="en-US" sz="900" dirty="0">
                  <a:solidFill>
                    <a:srgbClr val="00B0F0"/>
                  </a:solidFill>
                </a:rPr>
                <a:t>1</a:t>
              </a:r>
            </a:p>
            <a:p>
              <a:pPr eaLnBrk="1" hangingPunct="1"/>
              <a:r>
                <a:rPr lang="en-US" altLang="en-US" sz="900" dirty="0">
                  <a:solidFill>
                    <a:srgbClr val="FFC000"/>
                  </a:solidFill>
                </a:rPr>
                <a:t>0</a:t>
              </a:r>
            </a:p>
          </p:txBody>
        </p:sp>
        <p:sp>
          <p:nvSpPr>
            <p:cNvPr id="72" name="TextBox 55">
              <a:extLst>
                <a:ext uri="{FF2B5EF4-FFF2-40B4-BE49-F238E27FC236}">
                  <a16:creationId xmlns:a16="http://schemas.microsoft.com/office/drawing/2014/main" id="{2A72F20D-8A31-4553-B217-029DC0BDD2AE}"/>
                </a:ext>
              </a:extLst>
            </p:cNvPr>
            <p:cNvSpPr txBox="1">
              <a:spLocks noChangeArrowheads="1"/>
            </p:cNvSpPr>
            <p:nvPr/>
          </p:nvSpPr>
          <p:spPr bwMode="auto">
            <a:xfrm>
              <a:off x="9936763" y="4757210"/>
              <a:ext cx="331715" cy="86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900" dirty="0">
                  <a:solidFill>
                    <a:srgbClr val="FF0000"/>
                  </a:solidFill>
                </a:rPr>
                <a:t>0</a:t>
              </a:r>
            </a:p>
            <a:p>
              <a:pPr eaLnBrk="1" hangingPunct="1"/>
              <a:r>
                <a:rPr lang="en-US" altLang="en-US" sz="900" dirty="0">
                  <a:solidFill>
                    <a:srgbClr val="00B050"/>
                  </a:solidFill>
                </a:rPr>
                <a:t>0</a:t>
              </a:r>
            </a:p>
            <a:p>
              <a:pPr eaLnBrk="1" hangingPunct="1"/>
              <a:r>
                <a:rPr lang="en-US" altLang="en-US" sz="900" dirty="0">
                  <a:solidFill>
                    <a:srgbClr val="00B0F0"/>
                  </a:solidFill>
                </a:rPr>
                <a:t>1</a:t>
              </a:r>
            </a:p>
            <a:p>
              <a:pPr eaLnBrk="1" hangingPunct="1"/>
              <a:r>
                <a:rPr lang="en-US" altLang="en-US" sz="900" dirty="0">
                  <a:solidFill>
                    <a:srgbClr val="FFC000"/>
                  </a:solidFill>
                </a:rPr>
                <a:t>0</a:t>
              </a:r>
            </a:p>
          </p:txBody>
        </p:sp>
        <p:sp>
          <p:nvSpPr>
            <p:cNvPr id="73" name="TextBox 55">
              <a:extLst>
                <a:ext uri="{FF2B5EF4-FFF2-40B4-BE49-F238E27FC236}">
                  <a16:creationId xmlns:a16="http://schemas.microsoft.com/office/drawing/2014/main" id="{CFF9F51B-A763-4C73-A6DA-F354DB529A9B}"/>
                </a:ext>
              </a:extLst>
            </p:cNvPr>
            <p:cNvSpPr txBox="1">
              <a:spLocks noChangeArrowheads="1"/>
            </p:cNvSpPr>
            <p:nvPr/>
          </p:nvSpPr>
          <p:spPr bwMode="auto">
            <a:xfrm>
              <a:off x="10213467" y="4757210"/>
              <a:ext cx="331715" cy="86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900" dirty="0">
                  <a:solidFill>
                    <a:srgbClr val="FF0000"/>
                  </a:solidFill>
                </a:rPr>
                <a:t>0</a:t>
              </a:r>
            </a:p>
            <a:p>
              <a:pPr eaLnBrk="1" hangingPunct="1"/>
              <a:r>
                <a:rPr lang="en-US" altLang="en-US" sz="900" dirty="0">
                  <a:solidFill>
                    <a:srgbClr val="00B050"/>
                  </a:solidFill>
                </a:rPr>
                <a:t>1</a:t>
              </a:r>
            </a:p>
            <a:p>
              <a:pPr eaLnBrk="1" hangingPunct="1"/>
              <a:r>
                <a:rPr lang="en-US" altLang="en-US" sz="900" dirty="0">
                  <a:solidFill>
                    <a:srgbClr val="00B0F0"/>
                  </a:solidFill>
                </a:rPr>
                <a:t>1</a:t>
              </a:r>
            </a:p>
            <a:p>
              <a:pPr eaLnBrk="1" hangingPunct="1"/>
              <a:r>
                <a:rPr lang="en-US" altLang="en-US" sz="900" dirty="0">
                  <a:solidFill>
                    <a:srgbClr val="FFC000"/>
                  </a:solidFill>
                </a:rPr>
                <a:t>0</a:t>
              </a:r>
            </a:p>
          </p:txBody>
        </p:sp>
        <p:sp>
          <p:nvSpPr>
            <p:cNvPr id="74" name="TextBox 55">
              <a:extLst>
                <a:ext uri="{FF2B5EF4-FFF2-40B4-BE49-F238E27FC236}">
                  <a16:creationId xmlns:a16="http://schemas.microsoft.com/office/drawing/2014/main" id="{2E239381-24E4-44C8-9724-E0C716BF212F}"/>
                </a:ext>
              </a:extLst>
            </p:cNvPr>
            <p:cNvSpPr txBox="1">
              <a:spLocks noChangeArrowheads="1"/>
            </p:cNvSpPr>
            <p:nvPr/>
          </p:nvSpPr>
          <p:spPr bwMode="auto">
            <a:xfrm>
              <a:off x="10498111" y="4757210"/>
              <a:ext cx="331715" cy="86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900" dirty="0">
                  <a:solidFill>
                    <a:srgbClr val="FF0000"/>
                  </a:solidFill>
                </a:rPr>
                <a:t>1</a:t>
              </a:r>
            </a:p>
            <a:p>
              <a:pPr eaLnBrk="1" hangingPunct="1"/>
              <a:r>
                <a:rPr lang="en-US" altLang="en-US" sz="900" dirty="0">
                  <a:solidFill>
                    <a:srgbClr val="00B050"/>
                  </a:solidFill>
                </a:rPr>
                <a:t>1</a:t>
              </a:r>
            </a:p>
            <a:p>
              <a:pPr eaLnBrk="1" hangingPunct="1"/>
              <a:r>
                <a:rPr lang="en-US" altLang="en-US" sz="900" dirty="0">
                  <a:solidFill>
                    <a:srgbClr val="00B0F0"/>
                  </a:solidFill>
                </a:rPr>
                <a:t>1</a:t>
              </a:r>
            </a:p>
            <a:p>
              <a:pPr eaLnBrk="1" hangingPunct="1"/>
              <a:r>
                <a:rPr lang="en-US" altLang="en-US" sz="900" dirty="0">
                  <a:solidFill>
                    <a:srgbClr val="FFC000"/>
                  </a:solidFill>
                </a:rPr>
                <a:t>0</a:t>
              </a:r>
            </a:p>
          </p:txBody>
        </p:sp>
      </p:grpSp>
      <p:grpSp>
        <p:nvGrpSpPr>
          <p:cNvPr id="75" name="Group 74">
            <a:extLst>
              <a:ext uri="{FF2B5EF4-FFF2-40B4-BE49-F238E27FC236}">
                <a16:creationId xmlns:a16="http://schemas.microsoft.com/office/drawing/2014/main" id="{B7D047E5-7111-41BF-AD96-8E5840926FBB}"/>
              </a:ext>
            </a:extLst>
          </p:cNvPr>
          <p:cNvGrpSpPr/>
          <p:nvPr/>
        </p:nvGrpSpPr>
        <p:grpSpPr>
          <a:xfrm>
            <a:off x="6127446" y="1758599"/>
            <a:ext cx="3892755" cy="2104947"/>
            <a:chOff x="6137926" y="1201797"/>
            <a:chExt cx="5190340" cy="2806596"/>
          </a:xfrm>
        </p:grpSpPr>
        <p:cxnSp>
          <p:nvCxnSpPr>
            <p:cNvPr id="76" name="Straight Connector 31">
              <a:extLst>
                <a:ext uri="{FF2B5EF4-FFF2-40B4-BE49-F238E27FC236}">
                  <a16:creationId xmlns:a16="http://schemas.microsoft.com/office/drawing/2014/main" id="{5FB13964-E7E8-4A1E-8116-11653940D7CB}"/>
                </a:ext>
              </a:extLst>
            </p:cNvPr>
            <p:cNvCxnSpPr>
              <a:cxnSpLocks noChangeShapeType="1"/>
            </p:cNvCxnSpPr>
            <p:nvPr/>
          </p:nvCxnSpPr>
          <p:spPr bwMode="auto">
            <a:xfrm flipV="1">
              <a:off x="6159418" y="3017189"/>
              <a:ext cx="4926840" cy="23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7" name="TextBox 39">
              <a:extLst>
                <a:ext uri="{FF2B5EF4-FFF2-40B4-BE49-F238E27FC236}">
                  <a16:creationId xmlns:a16="http://schemas.microsoft.com/office/drawing/2014/main" id="{06D4A611-44E7-4912-9F88-DD7004C89B64}"/>
                </a:ext>
              </a:extLst>
            </p:cNvPr>
            <p:cNvSpPr txBox="1">
              <a:spLocks noChangeArrowheads="1"/>
            </p:cNvSpPr>
            <p:nvPr/>
          </p:nvSpPr>
          <p:spPr bwMode="auto">
            <a:xfrm>
              <a:off x="10829839" y="2591628"/>
              <a:ext cx="4984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000000"/>
                  </a:solidFill>
                </a:rPr>
                <a:t>V</a:t>
              </a:r>
              <a:r>
                <a:rPr lang="en-US" altLang="en-US" sz="1200" baseline="-25000" dirty="0">
                  <a:solidFill>
                    <a:srgbClr val="000000"/>
                  </a:solidFill>
                </a:rPr>
                <a:t>th</a:t>
              </a:r>
            </a:p>
          </p:txBody>
        </p:sp>
        <p:sp>
          <p:nvSpPr>
            <p:cNvPr id="78" name="TextBox 44">
              <a:extLst>
                <a:ext uri="{FF2B5EF4-FFF2-40B4-BE49-F238E27FC236}">
                  <a16:creationId xmlns:a16="http://schemas.microsoft.com/office/drawing/2014/main" id="{FF498CB8-462A-4989-BD73-4639EB4E66D2}"/>
                </a:ext>
              </a:extLst>
            </p:cNvPr>
            <p:cNvSpPr txBox="1">
              <a:spLocks noChangeArrowheads="1"/>
            </p:cNvSpPr>
            <p:nvPr/>
          </p:nvSpPr>
          <p:spPr bwMode="auto">
            <a:xfrm>
              <a:off x="7163169" y="1623464"/>
              <a:ext cx="4962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000000"/>
                  </a:solidFill>
                </a:rPr>
                <a:t>V1</a:t>
              </a:r>
            </a:p>
          </p:txBody>
        </p:sp>
        <p:sp>
          <p:nvSpPr>
            <p:cNvPr id="79" name="Freeform 61">
              <a:extLst>
                <a:ext uri="{FF2B5EF4-FFF2-40B4-BE49-F238E27FC236}">
                  <a16:creationId xmlns:a16="http://schemas.microsoft.com/office/drawing/2014/main" id="{6C054491-9D73-45DB-A01D-1C81E79AE895}"/>
                </a:ext>
              </a:extLst>
            </p:cNvPr>
            <p:cNvSpPr/>
            <p:nvPr/>
          </p:nvSpPr>
          <p:spPr>
            <a:xfrm flipH="1">
              <a:off x="6384841" y="2028354"/>
              <a:ext cx="897729" cy="989067"/>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prstClr val="white"/>
                </a:solidFill>
                <a:latin typeface="Calibri"/>
              </a:endParaRPr>
            </a:p>
          </p:txBody>
        </p:sp>
        <p:sp>
          <p:nvSpPr>
            <p:cNvPr id="80" name="Freeform 61">
              <a:extLst>
                <a:ext uri="{FF2B5EF4-FFF2-40B4-BE49-F238E27FC236}">
                  <a16:creationId xmlns:a16="http://schemas.microsoft.com/office/drawing/2014/main" id="{84CCD422-5FAB-411E-BD87-EF46143D259C}"/>
                </a:ext>
              </a:extLst>
            </p:cNvPr>
            <p:cNvSpPr/>
            <p:nvPr/>
          </p:nvSpPr>
          <p:spPr>
            <a:xfrm flipH="1">
              <a:off x="7469893" y="2019119"/>
              <a:ext cx="897729" cy="989067"/>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prstClr val="white"/>
                </a:solidFill>
                <a:latin typeface="Calibri"/>
              </a:endParaRPr>
            </a:p>
          </p:txBody>
        </p:sp>
        <p:cxnSp>
          <p:nvCxnSpPr>
            <p:cNvPr id="81" name="Straight Connector 41">
              <a:extLst>
                <a:ext uri="{FF2B5EF4-FFF2-40B4-BE49-F238E27FC236}">
                  <a16:creationId xmlns:a16="http://schemas.microsoft.com/office/drawing/2014/main" id="{C23645E6-6443-47D6-AF14-BEEFBC67FC3D}"/>
                </a:ext>
              </a:extLst>
            </p:cNvPr>
            <p:cNvCxnSpPr>
              <a:cxnSpLocks noChangeShapeType="1"/>
            </p:cNvCxnSpPr>
            <p:nvPr/>
          </p:nvCxnSpPr>
          <p:spPr bwMode="auto">
            <a:xfrm rot="5400000" flipH="1" flipV="1">
              <a:off x="6873624" y="2481362"/>
              <a:ext cx="1020927" cy="0"/>
            </a:xfrm>
            <a:prstGeom prst="line">
              <a:avLst/>
            </a:prstGeom>
            <a:noFill/>
            <a:ln w="19050">
              <a:solidFill>
                <a:srgbClr val="339966"/>
              </a:solidFill>
              <a:prstDash val="sysDot"/>
              <a:round/>
              <a:headEnd/>
              <a:tailEnd/>
            </a:ln>
            <a:extLst>
              <a:ext uri="{909E8E84-426E-40DD-AFC4-6F175D3DCCD1}">
                <a14:hiddenFill xmlns:a14="http://schemas.microsoft.com/office/drawing/2010/main">
                  <a:noFill/>
                </a14:hiddenFill>
              </a:ext>
            </a:extLst>
          </p:spPr>
        </p:cxnSp>
        <p:cxnSp>
          <p:nvCxnSpPr>
            <p:cNvPr id="82" name="Straight Connector 41">
              <a:extLst>
                <a:ext uri="{FF2B5EF4-FFF2-40B4-BE49-F238E27FC236}">
                  <a16:creationId xmlns:a16="http://schemas.microsoft.com/office/drawing/2014/main" id="{2F995FB3-85D0-46BF-8D6D-18EC372BA6DE}"/>
                </a:ext>
              </a:extLst>
            </p:cNvPr>
            <p:cNvCxnSpPr>
              <a:cxnSpLocks noChangeShapeType="1"/>
            </p:cNvCxnSpPr>
            <p:nvPr/>
          </p:nvCxnSpPr>
          <p:spPr bwMode="auto">
            <a:xfrm rot="5400000" flipH="1" flipV="1">
              <a:off x="7958676" y="2485316"/>
              <a:ext cx="1020927" cy="0"/>
            </a:xfrm>
            <a:prstGeom prst="line">
              <a:avLst/>
            </a:prstGeom>
            <a:noFill/>
            <a:ln w="19050">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83" name="Straight Connector 41">
              <a:extLst>
                <a:ext uri="{FF2B5EF4-FFF2-40B4-BE49-F238E27FC236}">
                  <a16:creationId xmlns:a16="http://schemas.microsoft.com/office/drawing/2014/main" id="{812A88D6-3F13-4808-9088-60545564C0B6}"/>
                </a:ext>
              </a:extLst>
            </p:cNvPr>
            <p:cNvCxnSpPr>
              <a:cxnSpLocks noChangeShapeType="1"/>
            </p:cNvCxnSpPr>
            <p:nvPr/>
          </p:nvCxnSpPr>
          <p:spPr bwMode="auto">
            <a:xfrm rot="5400000" flipH="1" flipV="1">
              <a:off x="9037426" y="2502954"/>
              <a:ext cx="1020927" cy="0"/>
            </a:xfrm>
            <a:prstGeom prst="line">
              <a:avLst/>
            </a:prstGeom>
            <a:noFill/>
            <a:ln w="19050">
              <a:solidFill>
                <a:srgbClr val="339966"/>
              </a:solidFill>
              <a:prstDash val="sysDot"/>
              <a:round/>
              <a:headEnd/>
              <a:tailEnd/>
            </a:ln>
            <a:extLst>
              <a:ext uri="{909E8E84-426E-40DD-AFC4-6F175D3DCCD1}">
                <a14:hiddenFill xmlns:a14="http://schemas.microsoft.com/office/drawing/2010/main">
                  <a:noFill/>
                </a14:hiddenFill>
              </a:ext>
            </a:extLst>
          </p:spPr>
        </p:cxnSp>
        <p:sp>
          <p:nvSpPr>
            <p:cNvPr id="84" name="Freeform 61">
              <a:extLst>
                <a:ext uri="{FF2B5EF4-FFF2-40B4-BE49-F238E27FC236}">
                  <a16:creationId xmlns:a16="http://schemas.microsoft.com/office/drawing/2014/main" id="{24AA4DBE-D6A0-4F23-B3A7-6B05F5824F40}"/>
                </a:ext>
              </a:extLst>
            </p:cNvPr>
            <p:cNvSpPr/>
            <p:nvPr/>
          </p:nvSpPr>
          <p:spPr>
            <a:xfrm flipH="1">
              <a:off x="8548643" y="2017551"/>
              <a:ext cx="897729" cy="989067"/>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prstClr val="white"/>
                </a:solidFill>
                <a:latin typeface="Calibri"/>
              </a:endParaRPr>
            </a:p>
          </p:txBody>
        </p:sp>
        <p:sp>
          <p:nvSpPr>
            <p:cNvPr id="85" name="Freeform 61">
              <a:extLst>
                <a:ext uri="{FF2B5EF4-FFF2-40B4-BE49-F238E27FC236}">
                  <a16:creationId xmlns:a16="http://schemas.microsoft.com/office/drawing/2014/main" id="{D902A137-D59A-41BD-A016-24C54DF2558D}"/>
                </a:ext>
              </a:extLst>
            </p:cNvPr>
            <p:cNvSpPr/>
            <p:nvPr/>
          </p:nvSpPr>
          <p:spPr>
            <a:xfrm flipH="1">
              <a:off x="9621041" y="2016731"/>
              <a:ext cx="897729" cy="989067"/>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prstClr val="white"/>
                </a:solidFill>
                <a:latin typeface="Calibri"/>
              </a:endParaRPr>
            </a:p>
          </p:txBody>
        </p:sp>
        <p:grpSp>
          <p:nvGrpSpPr>
            <p:cNvPr id="86" name="Group 85">
              <a:extLst>
                <a:ext uri="{FF2B5EF4-FFF2-40B4-BE49-F238E27FC236}">
                  <a16:creationId xmlns:a16="http://schemas.microsoft.com/office/drawing/2014/main" id="{AA255AA2-B095-40B8-AFDC-6EA607DD3575}"/>
                </a:ext>
              </a:extLst>
            </p:cNvPr>
            <p:cNvGrpSpPr/>
            <p:nvPr/>
          </p:nvGrpSpPr>
          <p:grpSpPr>
            <a:xfrm>
              <a:off x="9602181" y="1201797"/>
              <a:ext cx="1103833" cy="266235"/>
              <a:chOff x="9773631" y="1201797"/>
              <a:chExt cx="1103833" cy="266235"/>
            </a:xfrm>
          </p:grpSpPr>
          <p:sp>
            <p:nvSpPr>
              <p:cNvPr id="104" name="Oval 103">
                <a:extLst>
                  <a:ext uri="{FF2B5EF4-FFF2-40B4-BE49-F238E27FC236}">
                    <a16:creationId xmlns:a16="http://schemas.microsoft.com/office/drawing/2014/main" id="{A86C5543-A947-48C9-9000-F76BC73EF597}"/>
                  </a:ext>
                </a:extLst>
              </p:cNvPr>
              <p:cNvSpPr/>
              <p:nvPr/>
            </p:nvSpPr>
            <p:spPr>
              <a:xfrm>
                <a:off x="9798484" y="1246990"/>
                <a:ext cx="185052" cy="165792"/>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500" b="1" i="1" kern="0" dirty="0">
                    <a:solidFill>
                      <a:prstClr val="white"/>
                    </a:solidFill>
                    <a:latin typeface="Calibri" panose="020F0502020204030204"/>
                  </a:rPr>
                  <a:t>e</a:t>
                </a:r>
              </a:p>
            </p:txBody>
          </p:sp>
          <p:sp>
            <p:nvSpPr>
              <p:cNvPr id="105" name="Oval 104">
                <a:extLst>
                  <a:ext uri="{FF2B5EF4-FFF2-40B4-BE49-F238E27FC236}">
                    <a16:creationId xmlns:a16="http://schemas.microsoft.com/office/drawing/2014/main" id="{07733F5E-9D09-4567-95C2-4BCF2B2A0A8C}"/>
                  </a:ext>
                </a:extLst>
              </p:cNvPr>
              <p:cNvSpPr/>
              <p:nvPr/>
            </p:nvSpPr>
            <p:spPr>
              <a:xfrm>
                <a:off x="10016898" y="1246990"/>
                <a:ext cx="185052" cy="165792"/>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500" b="1" i="1" kern="0" dirty="0">
                    <a:solidFill>
                      <a:prstClr val="white"/>
                    </a:solidFill>
                    <a:latin typeface="Calibri" panose="020F0502020204030204"/>
                  </a:rPr>
                  <a:t>e</a:t>
                </a:r>
              </a:p>
            </p:txBody>
          </p:sp>
          <p:sp>
            <p:nvSpPr>
              <p:cNvPr id="106" name="Oval 105">
                <a:extLst>
                  <a:ext uri="{FF2B5EF4-FFF2-40B4-BE49-F238E27FC236}">
                    <a16:creationId xmlns:a16="http://schemas.microsoft.com/office/drawing/2014/main" id="{E4F99F69-8243-4146-8541-503BF53D4A3E}"/>
                  </a:ext>
                </a:extLst>
              </p:cNvPr>
              <p:cNvSpPr/>
              <p:nvPr/>
            </p:nvSpPr>
            <p:spPr>
              <a:xfrm>
                <a:off x="10235312" y="1246990"/>
                <a:ext cx="185052" cy="165792"/>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500" b="1" i="1" kern="0" dirty="0">
                    <a:solidFill>
                      <a:prstClr val="white"/>
                    </a:solidFill>
                    <a:latin typeface="Calibri" panose="020F0502020204030204"/>
                  </a:rPr>
                  <a:t>e</a:t>
                </a:r>
              </a:p>
            </p:txBody>
          </p:sp>
          <p:sp>
            <p:nvSpPr>
              <p:cNvPr id="107" name="Oval 106">
                <a:extLst>
                  <a:ext uri="{FF2B5EF4-FFF2-40B4-BE49-F238E27FC236}">
                    <a16:creationId xmlns:a16="http://schemas.microsoft.com/office/drawing/2014/main" id="{0FEC1955-7860-4445-A99A-F180C9370181}"/>
                  </a:ext>
                </a:extLst>
              </p:cNvPr>
              <p:cNvSpPr/>
              <p:nvPr/>
            </p:nvSpPr>
            <p:spPr>
              <a:xfrm>
                <a:off x="10453726" y="1246990"/>
                <a:ext cx="185052" cy="165792"/>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500" b="1" i="1" kern="0" dirty="0">
                    <a:solidFill>
                      <a:prstClr val="white"/>
                    </a:solidFill>
                    <a:latin typeface="Calibri" panose="020F0502020204030204"/>
                  </a:rPr>
                  <a:t>e</a:t>
                </a:r>
              </a:p>
            </p:txBody>
          </p:sp>
          <p:sp>
            <p:nvSpPr>
              <p:cNvPr id="108" name="Oval 107">
                <a:extLst>
                  <a:ext uri="{FF2B5EF4-FFF2-40B4-BE49-F238E27FC236}">
                    <a16:creationId xmlns:a16="http://schemas.microsoft.com/office/drawing/2014/main" id="{FBCA0694-E1A6-4B9F-9D51-4B5299B5DE21}"/>
                  </a:ext>
                </a:extLst>
              </p:cNvPr>
              <p:cNvSpPr/>
              <p:nvPr/>
            </p:nvSpPr>
            <p:spPr>
              <a:xfrm>
                <a:off x="10672138" y="1246990"/>
                <a:ext cx="185052" cy="165792"/>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500" b="1" i="1" kern="0" dirty="0">
                    <a:solidFill>
                      <a:prstClr val="white"/>
                    </a:solidFill>
                    <a:latin typeface="Calibri" panose="020F0502020204030204"/>
                  </a:rPr>
                  <a:t>e</a:t>
                </a:r>
              </a:p>
            </p:txBody>
          </p:sp>
          <p:sp>
            <p:nvSpPr>
              <p:cNvPr id="109" name="Rectangle 108">
                <a:extLst>
                  <a:ext uri="{FF2B5EF4-FFF2-40B4-BE49-F238E27FC236}">
                    <a16:creationId xmlns:a16="http://schemas.microsoft.com/office/drawing/2014/main" id="{C6B3B1D5-36BE-4D12-A2E2-84FEF15D7220}"/>
                  </a:ext>
                </a:extLst>
              </p:cNvPr>
              <p:cNvSpPr/>
              <p:nvPr/>
            </p:nvSpPr>
            <p:spPr>
              <a:xfrm>
                <a:off x="9773631" y="1201797"/>
                <a:ext cx="1103833" cy="266235"/>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87" name="Rectangle 86">
              <a:extLst>
                <a:ext uri="{FF2B5EF4-FFF2-40B4-BE49-F238E27FC236}">
                  <a16:creationId xmlns:a16="http://schemas.microsoft.com/office/drawing/2014/main" id="{D08040AE-C600-4ABB-8465-F6FCED3CC05A}"/>
                </a:ext>
              </a:extLst>
            </p:cNvPr>
            <p:cNvSpPr/>
            <p:nvPr/>
          </p:nvSpPr>
          <p:spPr>
            <a:xfrm>
              <a:off x="6137926" y="1201797"/>
              <a:ext cx="1103833" cy="266235"/>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88" name="Group 87">
              <a:extLst>
                <a:ext uri="{FF2B5EF4-FFF2-40B4-BE49-F238E27FC236}">
                  <a16:creationId xmlns:a16="http://schemas.microsoft.com/office/drawing/2014/main" id="{132809E0-653D-4607-A23A-66165DF0E360}"/>
                </a:ext>
              </a:extLst>
            </p:cNvPr>
            <p:cNvGrpSpPr/>
            <p:nvPr/>
          </p:nvGrpSpPr>
          <p:grpSpPr>
            <a:xfrm>
              <a:off x="8457226" y="1201797"/>
              <a:ext cx="1103833" cy="266235"/>
              <a:chOff x="8428651" y="1201797"/>
              <a:chExt cx="1103833" cy="266235"/>
            </a:xfrm>
          </p:grpSpPr>
          <p:sp>
            <p:nvSpPr>
              <p:cNvPr id="100" name="Oval 99">
                <a:extLst>
                  <a:ext uri="{FF2B5EF4-FFF2-40B4-BE49-F238E27FC236}">
                    <a16:creationId xmlns:a16="http://schemas.microsoft.com/office/drawing/2014/main" id="{35715B89-CA6D-4A4E-96E5-7AC0824D41D3}"/>
                  </a:ext>
                </a:extLst>
              </p:cNvPr>
              <p:cNvSpPr/>
              <p:nvPr/>
            </p:nvSpPr>
            <p:spPr>
              <a:xfrm>
                <a:off x="8520179" y="1246990"/>
                <a:ext cx="185052" cy="165792"/>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500" b="1" i="1" kern="0" dirty="0">
                    <a:solidFill>
                      <a:prstClr val="white"/>
                    </a:solidFill>
                    <a:latin typeface="Calibri" panose="020F0502020204030204"/>
                  </a:rPr>
                  <a:t>e</a:t>
                </a:r>
              </a:p>
            </p:txBody>
          </p:sp>
          <p:sp>
            <p:nvSpPr>
              <p:cNvPr id="101" name="Oval 100">
                <a:extLst>
                  <a:ext uri="{FF2B5EF4-FFF2-40B4-BE49-F238E27FC236}">
                    <a16:creationId xmlns:a16="http://schemas.microsoft.com/office/drawing/2014/main" id="{C631D386-1EC0-444F-A9B1-1B8BC9A8B34E}"/>
                  </a:ext>
                </a:extLst>
              </p:cNvPr>
              <p:cNvSpPr/>
              <p:nvPr/>
            </p:nvSpPr>
            <p:spPr>
              <a:xfrm>
                <a:off x="8890332" y="1246990"/>
                <a:ext cx="185052" cy="165792"/>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500" b="1" i="1" kern="0" dirty="0">
                    <a:solidFill>
                      <a:prstClr val="white"/>
                    </a:solidFill>
                    <a:latin typeface="Calibri" panose="020F0502020204030204"/>
                  </a:rPr>
                  <a:t>e</a:t>
                </a:r>
              </a:p>
            </p:txBody>
          </p:sp>
          <p:sp>
            <p:nvSpPr>
              <p:cNvPr id="102" name="Oval 101">
                <a:extLst>
                  <a:ext uri="{FF2B5EF4-FFF2-40B4-BE49-F238E27FC236}">
                    <a16:creationId xmlns:a16="http://schemas.microsoft.com/office/drawing/2014/main" id="{2F58075C-8EF9-45D7-A79D-3FFD0BB13253}"/>
                  </a:ext>
                </a:extLst>
              </p:cNvPr>
              <p:cNvSpPr/>
              <p:nvPr/>
            </p:nvSpPr>
            <p:spPr>
              <a:xfrm>
                <a:off x="9222383" y="1246990"/>
                <a:ext cx="185052" cy="165792"/>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500" b="1" i="1" kern="0" dirty="0">
                    <a:solidFill>
                      <a:prstClr val="white"/>
                    </a:solidFill>
                    <a:latin typeface="Calibri" panose="020F0502020204030204"/>
                  </a:rPr>
                  <a:t>e</a:t>
                </a:r>
              </a:p>
            </p:txBody>
          </p:sp>
          <p:sp>
            <p:nvSpPr>
              <p:cNvPr id="103" name="Rectangle 102">
                <a:extLst>
                  <a:ext uri="{FF2B5EF4-FFF2-40B4-BE49-F238E27FC236}">
                    <a16:creationId xmlns:a16="http://schemas.microsoft.com/office/drawing/2014/main" id="{1F72FAC6-1B88-4FF9-88BD-0E06201B0124}"/>
                  </a:ext>
                </a:extLst>
              </p:cNvPr>
              <p:cNvSpPr/>
              <p:nvPr/>
            </p:nvSpPr>
            <p:spPr>
              <a:xfrm>
                <a:off x="8428651" y="1201797"/>
                <a:ext cx="1103833" cy="266235"/>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89" name="Group 88">
              <a:extLst>
                <a:ext uri="{FF2B5EF4-FFF2-40B4-BE49-F238E27FC236}">
                  <a16:creationId xmlns:a16="http://schemas.microsoft.com/office/drawing/2014/main" id="{33C6A6D4-82AD-46AC-BD63-6E3E0D36C06F}"/>
                </a:ext>
              </a:extLst>
            </p:cNvPr>
            <p:cNvGrpSpPr/>
            <p:nvPr/>
          </p:nvGrpSpPr>
          <p:grpSpPr>
            <a:xfrm>
              <a:off x="7296886" y="1201797"/>
              <a:ext cx="1103833" cy="266235"/>
              <a:chOff x="7258786" y="1201797"/>
              <a:chExt cx="1103833" cy="266235"/>
            </a:xfrm>
          </p:grpSpPr>
          <p:sp>
            <p:nvSpPr>
              <p:cNvPr id="97" name="Oval 96">
                <a:extLst>
                  <a:ext uri="{FF2B5EF4-FFF2-40B4-BE49-F238E27FC236}">
                    <a16:creationId xmlns:a16="http://schemas.microsoft.com/office/drawing/2014/main" id="{912B13E9-65D8-4287-AE93-2C90BDD47F41}"/>
                  </a:ext>
                </a:extLst>
              </p:cNvPr>
              <p:cNvSpPr/>
              <p:nvPr/>
            </p:nvSpPr>
            <p:spPr>
              <a:xfrm>
                <a:off x="7463292" y="1246990"/>
                <a:ext cx="185052" cy="165792"/>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500" b="1" i="1" kern="0" dirty="0">
                    <a:solidFill>
                      <a:prstClr val="white"/>
                    </a:solidFill>
                    <a:latin typeface="Calibri" panose="020F0502020204030204"/>
                  </a:rPr>
                  <a:t>e</a:t>
                </a:r>
              </a:p>
            </p:txBody>
          </p:sp>
          <p:sp>
            <p:nvSpPr>
              <p:cNvPr id="98" name="Oval 97">
                <a:extLst>
                  <a:ext uri="{FF2B5EF4-FFF2-40B4-BE49-F238E27FC236}">
                    <a16:creationId xmlns:a16="http://schemas.microsoft.com/office/drawing/2014/main" id="{1E47525F-503D-4B73-89E0-242D5A14CBF8}"/>
                  </a:ext>
                </a:extLst>
              </p:cNvPr>
              <p:cNvSpPr/>
              <p:nvPr/>
            </p:nvSpPr>
            <p:spPr>
              <a:xfrm>
                <a:off x="7900118" y="1246990"/>
                <a:ext cx="185052" cy="165792"/>
              </a:xfrm>
              <a:prstGeom prst="ellipse">
                <a:avLst/>
              </a:prstGeom>
              <a:solidFill>
                <a:srgbClr val="F79646"/>
              </a:solidFill>
              <a:ln w="12700" cap="flat" cmpd="sng" algn="ctr">
                <a:solidFill>
                  <a:srgbClr val="F79646">
                    <a:shade val="50000"/>
                  </a:srgbClr>
                </a:solidFill>
                <a:prstDash val="solid"/>
                <a:miter lim="800000"/>
              </a:ln>
              <a:effectLst/>
            </p:spPr>
            <p:txBody>
              <a:bodyPr rtlCol="0" anchor="ctr"/>
              <a:lstStyle/>
              <a:p>
                <a:pPr algn="ctr">
                  <a:defRPr/>
                </a:pPr>
                <a:r>
                  <a:rPr lang="en-US" sz="1500" b="1" i="1" kern="0" dirty="0">
                    <a:solidFill>
                      <a:prstClr val="white"/>
                    </a:solidFill>
                    <a:latin typeface="Calibri" panose="020F0502020204030204"/>
                  </a:rPr>
                  <a:t>e</a:t>
                </a:r>
              </a:p>
            </p:txBody>
          </p:sp>
          <p:sp>
            <p:nvSpPr>
              <p:cNvPr id="99" name="Rectangle 98">
                <a:extLst>
                  <a:ext uri="{FF2B5EF4-FFF2-40B4-BE49-F238E27FC236}">
                    <a16:creationId xmlns:a16="http://schemas.microsoft.com/office/drawing/2014/main" id="{72E69740-815E-4F2C-ACCC-FAF753C3CF2C}"/>
                  </a:ext>
                </a:extLst>
              </p:cNvPr>
              <p:cNvSpPr/>
              <p:nvPr/>
            </p:nvSpPr>
            <p:spPr>
              <a:xfrm>
                <a:off x="7258786" y="1201797"/>
                <a:ext cx="1103833" cy="266235"/>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90" name="TextBox 55">
              <a:extLst>
                <a:ext uri="{FF2B5EF4-FFF2-40B4-BE49-F238E27FC236}">
                  <a16:creationId xmlns:a16="http://schemas.microsoft.com/office/drawing/2014/main" id="{2F4247C5-BCE3-4B5E-94ED-0673FC835E35}"/>
                </a:ext>
              </a:extLst>
            </p:cNvPr>
            <p:cNvSpPr txBox="1">
              <a:spLocks noChangeArrowheads="1"/>
            </p:cNvSpPr>
            <p:nvPr/>
          </p:nvSpPr>
          <p:spPr bwMode="auto">
            <a:xfrm>
              <a:off x="7424161" y="3392840"/>
              <a:ext cx="225745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0070C0"/>
                  </a:solidFill>
                </a:rPr>
                <a:t>Multi Level Cell (MLC)</a:t>
              </a:r>
            </a:p>
            <a:p>
              <a:pPr eaLnBrk="1" hangingPunct="1"/>
              <a:r>
                <a:rPr lang="en-US" altLang="en-US" sz="1200" dirty="0">
                  <a:solidFill>
                    <a:srgbClr val="0070C0"/>
                  </a:solidFill>
                </a:rPr>
                <a:t>2 bits per cell</a:t>
              </a:r>
            </a:p>
          </p:txBody>
        </p:sp>
        <p:sp>
          <p:nvSpPr>
            <p:cNvPr id="91" name="TextBox 44">
              <a:extLst>
                <a:ext uri="{FF2B5EF4-FFF2-40B4-BE49-F238E27FC236}">
                  <a16:creationId xmlns:a16="http://schemas.microsoft.com/office/drawing/2014/main" id="{32A1F41E-37BF-463D-A94C-74BA7362DD02}"/>
                </a:ext>
              </a:extLst>
            </p:cNvPr>
            <p:cNvSpPr txBox="1">
              <a:spLocks noChangeArrowheads="1"/>
            </p:cNvSpPr>
            <p:nvPr/>
          </p:nvSpPr>
          <p:spPr bwMode="auto">
            <a:xfrm>
              <a:off x="8239859" y="1623464"/>
              <a:ext cx="4962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000000"/>
                  </a:solidFill>
                </a:rPr>
                <a:t>V2</a:t>
              </a:r>
            </a:p>
          </p:txBody>
        </p:sp>
        <p:sp>
          <p:nvSpPr>
            <p:cNvPr id="92" name="TextBox 44">
              <a:extLst>
                <a:ext uri="{FF2B5EF4-FFF2-40B4-BE49-F238E27FC236}">
                  <a16:creationId xmlns:a16="http://schemas.microsoft.com/office/drawing/2014/main" id="{8BF02D72-FE13-4617-99EA-B9694AD0A39F}"/>
                </a:ext>
              </a:extLst>
            </p:cNvPr>
            <p:cNvSpPr txBox="1">
              <a:spLocks noChangeArrowheads="1"/>
            </p:cNvSpPr>
            <p:nvPr/>
          </p:nvSpPr>
          <p:spPr bwMode="auto">
            <a:xfrm>
              <a:off x="9343739" y="1623464"/>
              <a:ext cx="4962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000000"/>
                  </a:solidFill>
                </a:rPr>
                <a:t>V3</a:t>
              </a:r>
            </a:p>
          </p:txBody>
        </p:sp>
        <p:sp>
          <p:nvSpPr>
            <p:cNvPr id="93" name="TextBox 55">
              <a:extLst>
                <a:ext uri="{FF2B5EF4-FFF2-40B4-BE49-F238E27FC236}">
                  <a16:creationId xmlns:a16="http://schemas.microsoft.com/office/drawing/2014/main" id="{7BB906D7-5E4F-47E7-8B28-8DFFAF58D675}"/>
                </a:ext>
              </a:extLst>
            </p:cNvPr>
            <p:cNvSpPr txBox="1">
              <a:spLocks noChangeArrowheads="1"/>
            </p:cNvSpPr>
            <p:nvPr/>
          </p:nvSpPr>
          <p:spPr bwMode="auto">
            <a:xfrm>
              <a:off x="6685841" y="2303421"/>
              <a:ext cx="35950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FF0000"/>
                  </a:solidFill>
                </a:rPr>
                <a:t>1</a:t>
              </a:r>
            </a:p>
            <a:p>
              <a:pPr eaLnBrk="1" hangingPunct="1"/>
              <a:r>
                <a:rPr lang="en-US" altLang="en-US" sz="1200" dirty="0">
                  <a:solidFill>
                    <a:srgbClr val="00B050"/>
                  </a:solidFill>
                </a:rPr>
                <a:t>1</a:t>
              </a:r>
            </a:p>
          </p:txBody>
        </p:sp>
        <p:sp>
          <p:nvSpPr>
            <p:cNvPr id="94" name="TextBox 55">
              <a:extLst>
                <a:ext uri="{FF2B5EF4-FFF2-40B4-BE49-F238E27FC236}">
                  <a16:creationId xmlns:a16="http://schemas.microsoft.com/office/drawing/2014/main" id="{1F9CDFDA-7B74-4610-AA20-B0CF67AA1342}"/>
                </a:ext>
              </a:extLst>
            </p:cNvPr>
            <p:cNvSpPr txBox="1">
              <a:spLocks noChangeArrowheads="1"/>
            </p:cNvSpPr>
            <p:nvPr/>
          </p:nvSpPr>
          <p:spPr bwMode="auto">
            <a:xfrm>
              <a:off x="7792382" y="2303421"/>
              <a:ext cx="35950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FF0000"/>
                  </a:solidFill>
                </a:rPr>
                <a:t>1</a:t>
              </a:r>
            </a:p>
            <a:p>
              <a:pPr eaLnBrk="1" hangingPunct="1"/>
              <a:r>
                <a:rPr lang="en-US" altLang="en-US" sz="1200" dirty="0">
                  <a:solidFill>
                    <a:srgbClr val="00B050"/>
                  </a:solidFill>
                </a:rPr>
                <a:t>0</a:t>
              </a:r>
            </a:p>
          </p:txBody>
        </p:sp>
        <p:sp>
          <p:nvSpPr>
            <p:cNvPr id="95" name="TextBox 55">
              <a:extLst>
                <a:ext uri="{FF2B5EF4-FFF2-40B4-BE49-F238E27FC236}">
                  <a16:creationId xmlns:a16="http://schemas.microsoft.com/office/drawing/2014/main" id="{23A708D1-30A7-4F63-9E17-C18B4AD3042A}"/>
                </a:ext>
              </a:extLst>
            </p:cNvPr>
            <p:cNvSpPr txBox="1">
              <a:spLocks noChangeArrowheads="1"/>
            </p:cNvSpPr>
            <p:nvPr/>
          </p:nvSpPr>
          <p:spPr bwMode="auto">
            <a:xfrm>
              <a:off x="8874329" y="2303421"/>
              <a:ext cx="35950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FF0000"/>
                  </a:solidFill>
                </a:rPr>
                <a:t>0</a:t>
              </a:r>
            </a:p>
            <a:p>
              <a:pPr eaLnBrk="1" hangingPunct="1"/>
              <a:r>
                <a:rPr lang="en-US" altLang="en-US" sz="1200" dirty="0">
                  <a:solidFill>
                    <a:srgbClr val="00B050"/>
                  </a:solidFill>
                </a:rPr>
                <a:t>0</a:t>
              </a:r>
            </a:p>
          </p:txBody>
        </p:sp>
        <p:sp>
          <p:nvSpPr>
            <p:cNvPr id="96" name="TextBox 55">
              <a:extLst>
                <a:ext uri="{FF2B5EF4-FFF2-40B4-BE49-F238E27FC236}">
                  <a16:creationId xmlns:a16="http://schemas.microsoft.com/office/drawing/2014/main" id="{C41320F1-D4BB-4CE5-AE12-9696D688EF8A}"/>
                </a:ext>
              </a:extLst>
            </p:cNvPr>
            <p:cNvSpPr txBox="1">
              <a:spLocks noChangeArrowheads="1"/>
            </p:cNvSpPr>
            <p:nvPr/>
          </p:nvSpPr>
          <p:spPr bwMode="auto">
            <a:xfrm>
              <a:off x="9895687" y="2303421"/>
              <a:ext cx="35950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FF0000"/>
                  </a:solidFill>
                </a:rPr>
                <a:t>0</a:t>
              </a:r>
            </a:p>
            <a:p>
              <a:pPr eaLnBrk="1" hangingPunct="1"/>
              <a:r>
                <a:rPr lang="en-US" altLang="en-US" sz="1200" dirty="0">
                  <a:solidFill>
                    <a:srgbClr val="00B050"/>
                  </a:solidFill>
                </a:rPr>
                <a:t>1</a:t>
              </a:r>
            </a:p>
          </p:txBody>
        </p:sp>
      </p:grpSp>
      <p:grpSp>
        <p:nvGrpSpPr>
          <p:cNvPr id="110" name="Group 109">
            <a:extLst>
              <a:ext uri="{FF2B5EF4-FFF2-40B4-BE49-F238E27FC236}">
                <a16:creationId xmlns:a16="http://schemas.microsoft.com/office/drawing/2014/main" id="{2559C6DE-C075-4D4A-958E-BC456A49406F}"/>
              </a:ext>
            </a:extLst>
          </p:cNvPr>
          <p:cNvGrpSpPr/>
          <p:nvPr/>
        </p:nvGrpSpPr>
        <p:grpSpPr>
          <a:xfrm>
            <a:off x="2035492" y="3998772"/>
            <a:ext cx="3591037" cy="1705401"/>
            <a:chOff x="681987" y="4188694"/>
            <a:chExt cx="4788049" cy="2273868"/>
          </a:xfrm>
        </p:grpSpPr>
        <p:sp>
          <p:nvSpPr>
            <p:cNvPr id="111" name="TextBox 39">
              <a:extLst>
                <a:ext uri="{FF2B5EF4-FFF2-40B4-BE49-F238E27FC236}">
                  <a16:creationId xmlns:a16="http://schemas.microsoft.com/office/drawing/2014/main" id="{6FF5B12D-047B-4E81-B6AF-A6795881C2B9}"/>
                </a:ext>
              </a:extLst>
            </p:cNvPr>
            <p:cNvSpPr txBox="1">
              <a:spLocks noChangeArrowheads="1"/>
            </p:cNvSpPr>
            <p:nvPr/>
          </p:nvSpPr>
          <p:spPr bwMode="auto">
            <a:xfrm>
              <a:off x="4971609" y="5202729"/>
              <a:ext cx="4984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000000"/>
                  </a:solidFill>
                </a:rPr>
                <a:t>V</a:t>
              </a:r>
              <a:r>
                <a:rPr lang="en-US" altLang="en-US" sz="1200" baseline="-25000" dirty="0">
                  <a:solidFill>
                    <a:srgbClr val="000000"/>
                  </a:solidFill>
                </a:rPr>
                <a:t>th</a:t>
              </a:r>
            </a:p>
          </p:txBody>
        </p:sp>
        <p:sp>
          <p:nvSpPr>
            <p:cNvPr id="112" name="TextBox 44">
              <a:extLst>
                <a:ext uri="{FF2B5EF4-FFF2-40B4-BE49-F238E27FC236}">
                  <a16:creationId xmlns:a16="http://schemas.microsoft.com/office/drawing/2014/main" id="{968BABE0-7DE9-4D9C-BE64-B725A674B815}"/>
                </a:ext>
              </a:extLst>
            </p:cNvPr>
            <p:cNvSpPr txBox="1">
              <a:spLocks noChangeArrowheads="1"/>
            </p:cNvSpPr>
            <p:nvPr/>
          </p:nvSpPr>
          <p:spPr bwMode="auto">
            <a:xfrm>
              <a:off x="1239312" y="4213765"/>
              <a:ext cx="4962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000000"/>
                  </a:solidFill>
                </a:rPr>
                <a:t>V1</a:t>
              </a:r>
            </a:p>
          </p:txBody>
        </p:sp>
        <p:sp>
          <p:nvSpPr>
            <p:cNvPr id="113" name="Freeform 61">
              <a:extLst>
                <a:ext uri="{FF2B5EF4-FFF2-40B4-BE49-F238E27FC236}">
                  <a16:creationId xmlns:a16="http://schemas.microsoft.com/office/drawing/2014/main" id="{63643ACC-D7DA-4D4F-8EF6-81788994EC93}"/>
                </a:ext>
              </a:extLst>
            </p:cNvPr>
            <p:cNvSpPr/>
            <p:nvPr/>
          </p:nvSpPr>
          <p:spPr>
            <a:xfrm flipH="1">
              <a:off x="1009540" y="4572313"/>
              <a:ext cx="369515" cy="989067"/>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prstClr val="white"/>
                </a:solidFill>
                <a:latin typeface="Calibri"/>
              </a:endParaRPr>
            </a:p>
          </p:txBody>
        </p:sp>
        <p:sp>
          <p:nvSpPr>
            <p:cNvPr id="114" name="Freeform 61">
              <a:extLst>
                <a:ext uri="{FF2B5EF4-FFF2-40B4-BE49-F238E27FC236}">
                  <a16:creationId xmlns:a16="http://schemas.microsoft.com/office/drawing/2014/main" id="{9E747E9E-55FD-4851-879D-C4B4DA49A9C8}"/>
                </a:ext>
              </a:extLst>
            </p:cNvPr>
            <p:cNvSpPr/>
            <p:nvPr/>
          </p:nvSpPr>
          <p:spPr>
            <a:xfrm flipH="1">
              <a:off x="1488193" y="4568412"/>
              <a:ext cx="369515" cy="989067"/>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prstClr val="white"/>
                </a:solidFill>
                <a:latin typeface="Calibri"/>
              </a:endParaRPr>
            </a:p>
          </p:txBody>
        </p:sp>
        <p:sp>
          <p:nvSpPr>
            <p:cNvPr id="115" name="Freeform 61">
              <a:extLst>
                <a:ext uri="{FF2B5EF4-FFF2-40B4-BE49-F238E27FC236}">
                  <a16:creationId xmlns:a16="http://schemas.microsoft.com/office/drawing/2014/main" id="{1F42DDED-CDAC-4B93-BFE1-CE9134AC7650}"/>
                </a:ext>
              </a:extLst>
            </p:cNvPr>
            <p:cNvSpPr/>
            <p:nvPr/>
          </p:nvSpPr>
          <p:spPr>
            <a:xfrm flipH="1">
              <a:off x="1984154" y="4585582"/>
              <a:ext cx="369515" cy="989067"/>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prstClr val="white"/>
                </a:solidFill>
                <a:latin typeface="Calibri"/>
              </a:endParaRPr>
            </a:p>
          </p:txBody>
        </p:sp>
        <p:sp>
          <p:nvSpPr>
            <p:cNvPr id="116" name="Freeform 61">
              <a:extLst>
                <a:ext uri="{FF2B5EF4-FFF2-40B4-BE49-F238E27FC236}">
                  <a16:creationId xmlns:a16="http://schemas.microsoft.com/office/drawing/2014/main" id="{E730AF26-B7EA-4AC9-9B78-8723EA08F640}"/>
                </a:ext>
              </a:extLst>
            </p:cNvPr>
            <p:cNvSpPr/>
            <p:nvPr/>
          </p:nvSpPr>
          <p:spPr>
            <a:xfrm flipH="1">
              <a:off x="2471596" y="4585582"/>
              <a:ext cx="369515" cy="989067"/>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prstClr val="white"/>
                </a:solidFill>
                <a:latin typeface="Calibri"/>
              </a:endParaRPr>
            </a:p>
          </p:txBody>
        </p:sp>
        <p:sp>
          <p:nvSpPr>
            <p:cNvPr id="117" name="Freeform 61">
              <a:extLst>
                <a:ext uri="{FF2B5EF4-FFF2-40B4-BE49-F238E27FC236}">
                  <a16:creationId xmlns:a16="http://schemas.microsoft.com/office/drawing/2014/main" id="{8A7506CD-6AA5-40FD-9585-32AF0569B5FE}"/>
                </a:ext>
              </a:extLst>
            </p:cNvPr>
            <p:cNvSpPr/>
            <p:nvPr/>
          </p:nvSpPr>
          <p:spPr>
            <a:xfrm flipH="1">
              <a:off x="2942629" y="4581681"/>
              <a:ext cx="369515" cy="989067"/>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prstClr val="white"/>
                </a:solidFill>
                <a:latin typeface="Calibri"/>
              </a:endParaRPr>
            </a:p>
          </p:txBody>
        </p:sp>
        <p:sp>
          <p:nvSpPr>
            <p:cNvPr id="118" name="Freeform 61">
              <a:extLst>
                <a:ext uri="{FF2B5EF4-FFF2-40B4-BE49-F238E27FC236}">
                  <a16:creationId xmlns:a16="http://schemas.microsoft.com/office/drawing/2014/main" id="{C39B760C-D0B8-4FE5-A0D2-F1C198A7F7C8}"/>
                </a:ext>
              </a:extLst>
            </p:cNvPr>
            <p:cNvSpPr/>
            <p:nvPr/>
          </p:nvSpPr>
          <p:spPr>
            <a:xfrm flipH="1">
              <a:off x="3427114" y="4590119"/>
              <a:ext cx="369515" cy="989067"/>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prstClr val="white"/>
                </a:solidFill>
                <a:latin typeface="Calibri"/>
              </a:endParaRPr>
            </a:p>
          </p:txBody>
        </p:sp>
        <p:sp>
          <p:nvSpPr>
            <p:cNvPr id="119" name="Freeform 61">
              <a:extLst>
                <a:ext uri="{FF2B5EF4-FFF2-40B4-BE49-F238E27FC236}">
                  <a16:creationId xmlns:a16="http://schemas.microsoft.com/office/drawing/2014/main" id="{9F8AA7C7-D74F-4961-A175-F1C1D678E6FB}"/>
                </a:ext>
              </a:extLst>
            </p:cNvPr>
            <p:cNvSpPr/>
            <p:nvPr/>
          </p:nvSpPr>
          <p:spPr>
            <a:xfrm flipH="1">
              <a:off x="3914556" y="4590119"/>
              <a:ext cx="369515" cy="989067"/>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prstClr val="white"/>
                </a:solidFill>
                <a:latin typeface="Calibri"/>
              </a:endParaRPr>
            </a:p>
          </p:txBody>
        </p:sp>
        <p:sp>
          <p:nvSpPr>
            <p:cNvPr id="120" name="Freeform 61">
              <a:extLst>
                <a:ext uri="{FF2B5EF4-FFF2-40B4-BE49-F238E27FC236}">
                  <a16:creationId xmlns:a16="http://schemas.microsoft.com/office/drawing/2014/main" id="{2DED3950-C9DE-47E8-84E0-5467BB9EB627}"/>
                </a:ext>
              </a:extLst>
            </p:cNvPr>
            <p:cNvSpPr/>
            <p:nvPr/>
          </p:nvSpPr>
          <p:spPr>
            <a:xfrm flipH="1">
              <a:off x="4393209" y="4583328"/>
              <a:ext cx="369515" cy="989067"/>
            </a:xfrm>
            <a:custGeom>
              <a:avLst/>
              <a:gdLst>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70 h 1965313"/>
                <a:gd name="connsiteX1" fmla="*/ 1992573 w 3807725"/>
                <a:gd name="connsiteY1" fmla="*/ 35 h 1965313"/>
                <a:gd name="connsiteX2" fmla="*/ 3807725 w 3807725"/>
                <a:gd name="connsiteY2" fmla="*/ 1965313 h 1965313"/>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2 h 1965305"/>
                <a:gd name="connsiteX1" fmla="*/ 1992573 w 3807725"/>
                <a:gd name="connsiteY1" fmla="*/ 27 h 1965305"/>
                <a:gd name="connsiteX2" fmla="*/ 3807725 w 3807725"/>
                <a:gd name="connsiteY2" fmla="*/ 1965305 h 1965305"/>
                <a:gd name="connsiteX0" fmla="*/ 0 w 3807725"/>
                <a:gd name="connsiteY0" fmla="*/ 1924361 h 1965304"/>
                <a:gd name="connsiteX1" fmla="*/ 1992573 w 3807725"/>
                <a:gd name="connsiteY1" fmla="*/ 26 h 1965304"/>
                <a:gd name="connsiteX2" fmla="*/ 3807725 w 3807725"/>
                <a:gd name="connsiteY2" fmla="*/ 1965304 h 1965304"/>
                <a:gd name="connsiteX0" fmla="*/ 0 w 3807725"/>
                <a:gd name="connsiteY0" fmla="*/ 1924358 h 1965301"/>
                <a:gd name="connsiteX1" fmla="*/ 1992573 w 3807725"/>
                <a:gd name="connsiteY1" fmla="*/ 23 h 1965301"/>
                <a:gd name="connsiteX2" fmla="*/ 3807725 w 3807725"/>
                <a:gd name="connsiteY2" fmla="*/ 1965301 h 1965301"/>
                <a:gd name="connsiteX0" fmla="*/ 0 w 3807725"/>
                <a:gd name="connsiteY0" fmla="*/ 1924360 h 1965303"/>
                <a:gd name="connsiteX1" fmla="*/ 1992573 w 3807725"/>
                <a:gd name="connsiteY1" fmla="*/ 25 h 1965303"/>
                <a:gd name="connsiteX2" fmla="*/ 3807725 w 3807725"/>
                <a:gd name="connsiteY2" fmla="*/ 1965303 h 1965303"/>
                <a:gd name="connsiteX0" fmla="*/ 0 w 3784113"/>
                <a:gd name="connsiteY0" fmla="*/ 1951633 h 1965281"/>
                <a:gd name="connsiteX1" fmla="*/ 1968961 w 3784113"/>
                <a:gd name="connsiteY1" fmla="*/ 3 h 1965281"/>
                <a:gd name="connsiteX2" fmla="*/ 3784113 w 3784113"/>
                <a:gd name="connsiteY2" fmla="*/ 1965281 h 1965281"/>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 name="connsiteX0" fmla="*/ 0 w 3784113"/>
                <a:gd name="connsiteY0" fmla="*/ 1965277 h 1965278"/>
                <a:gd name="connsiteX1" fmla="*/ 1968961 w 3784113"/>
                <a:gd name="connsiteY1" fmla="*/ 0 h 1965278"/>
                <a:gd name="connsiteX2" fmla="*/ 3784113 w 3784113"/>
                <a:gd name="connsiteY2" fmla="*/ 1965278 h 1965278"/>
              </a:gdLst>
              <a:ahLst/>
              <a:cxnLst>
                <a:cxn ang="0">
                  <a:pos x="connsiteX0" y="connsiteY0"/>
                </a:cxn>
                <a:cxn ang="0">
                  <a:pos x="connsiteX1" y="connsiteY1"/>
                </a:cxn>
                <a:cxn ang="0">
                  <a:pos x="connsiteX2" y="connsiteY2"/>
                </a:cxn>
              </a:cxnLst>
              <a:rect l="l" t="t" r="r" b="b"/>
              <a:pathLst>
                <a:path w="3784113" h="1965278">
                  <a:moveTo>
                    <a:pt x="0" y="1965277"/>
                  </a:moveTo>
                  <a:cubicBezTo>
                    <a:pt x="234630" y="1392071"/>
                    <a:pt x="724317" y="0"/>
                    <a:pt x="1968961" y="0"/>
                  </a:cubicBezTo>
                  <a:cubicBezTo>
                    <a:pt x="3213605" y="0"/>
                    <a:pt x="3584157" y="1405720"/>
                    <a:pt x="3784113" y="1965278"/>
                  </a:cubicBezTo>
                </a:path>
              </a:pathLst>
            </a:cu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prstClr val="white"/>
                </a:solidFill>
                <a:latin typeface="Calibri"/>
              </a:endParaRPr>
            </a:p>
          </p:txBody>
        </p:sp>
        <p:cxnSp>
          <p:nvCxnSpPr>
            <p:cNvPr id="121" name="Straight Connector 41">
              <a:extLst>
                <a:ext uri="{FF2B5EF4-FFF2-40B4-BE49-F238E27FC236}">
                  <a16:creationId xmlns:a16="http://schemas.microsoft.com/office/drawing/2014/main" id="{D20ADC46-BE05-4FB6-A784-59CC0E3EAFE7}"/>
                </a:ext>
              </a:extLst>
            </p:cNvPr>
            <p:cNvCxnSpPr>
              <a:cxnSpLocks noChangeShapeType="1"/>
            </p:cNvCxnSpPr>
            <p:nvPr/>
          </p:nvCxnSpPr>
          <p:spPr bwMode="auto">
            <a:xfrm rot="5400000" flipH="1" flipV="1">
              <a:off x="918826" y="5046356"/>
              <a:ext cx="1026989" cy="0"/>
            </a:xfrm>
            <a:prstGeom prst="line">
              <a:avLst/>
            </a:prstGeom>
            <a:noFill/>
            <a:ln w="19050">
              <a:solidFill>
                <a:srgbClr val="00B0F0"/>
              </a:solidFill>
              <a:prstDash val="sysDot"/>
              <a:round/>
              <a:headEnd/>
              <a:tailEnd/>
            </a:ln>
            <a:extLst>
              <a:ext uri="{909E8E84-426E-40DD-AFC4-6F175D3DCCD1}">
                <a14:hiddenFill xmlns:a14="http://schemas.microsoft.com/office/drawing/2010/main">
                  <a:noFill/>
                </a14:hiddenFill>
              </a:ext>
            </a:extLst>
          </p:spPr>
        </p:cxnSp>
        <p:cxnSp>
          <p:nvCxnSpPr>
            <p:cNvPr id="122" name="Straight Connector 41">
              <a:extLst>
                <a:ext uri="{FF2B5EF4-FFF2-40B4-BE49-F238E27FC236}">
                  <a16:creationId xmlns:a16="http://schemas.microsoft.com/office/drawing/2014/main" id="{B24EE5C6-1E70-4431-A471-ED1E9E14F035}"/>
                </a:ext>
              </a:extLst>
            </p:cNvPr>
            <p:cNvCxnSpPr>
              <a:cxnSpLocks noChangeShapeType="1"/>
            </p:cNvCxnSpPr>
            <p:nvPr/>
          </p:nvCxnSpPr>
          <p:spPr bwMode="auto">
            <a:xfrm rot="5400000" flipH="1" flipV="1">
              <a:off x="1389859" y="5046356"/>
              <a:ext cx="1026989" cy="0"/>
            </a:xfrm>
            <a:prstGeom prst="line">
              <a:avLst/>
            </a:prstGeom>
            <a:noFill/>
            <a:ln w="19050">
              <a:solidFill>
                <a:srgbClr val="339966"/>
              </a:solidFill>
              <a:prstDash val="sysDot"/>
              <a:round/>
              <a:headEnd/>
              <a:tailEnd/>
            </a:ln>
            <a:extLst>
              <a:ext uri="{909E8E84-426E-40DD-AFC4-6F175D3DCCD1}">
                <a14:hiddenFill xmlns:a14="http://schemas.microsoft.com/office/drawing/2010/main">
                  <a:noFill/>
                </a14:hiddenFill>
              </a:ext>
            </a:extLst>
          </p:spPr>
        </p:cxnSp>
        <p:cxnSp>
          <p:nvCxnSpPr>
            <p:cNvPr id="123" name="Straight Connector 41">
              <a:extLst>
                <a:ext uri="{FF2B5EF4-FFF2-40B4-BE49-F238E27FC236}">
                  <a16:creationId xmlns:a16="http://schemas.microsoft.com/office/drawing/2014/main" id="{7CFDAA87-94E1-4661-B9AB-2270BE5D9DBC}"/>
                </a:ext>
              </a:extLst>
            </p:cNvPr>
            <p:cNvCxnSpPr>
              <a:cxnSpLocks noChangeShapeType="1"/>
            </p:cNvCxnSpPr>
            <p:nvPr/>
          </p:nvCxnSpPr>
          <p:spPr bwMode="auto">
            <a:xfrm rot="5400000" flipH="1" flipV="1">
              <a:off x="1893440" y="5046356"/>
              <a:ext cx="1026989" cy="0"/>
            </a:xfrm>
            <a:prstGeom prst="line">
              <a:avLst/>
            </a:prstGeom>
            <a:noFill/>
            <a:ln w="19050">
              <a:solidFill>
                <a:srgbClr val="00B0F0"/>
              </a:solidFill>
              <a:prstDash val="sysDot"/>
              <a:round/>
              <a:headEnd/>
              <a:tailEnd/>
            </a:ln>
            <a:extLst>
              <a:ext uri="{909E8E84-426E-40DD-AFC4-6F175D3DCCD1}">
                <a14:hiddenFill xmlns:a14="http://schemas.microsoft.com/office/drawing/2010/main">
                  <a:noFill/>
                </a14:hiddenFill>
              </a:ext>
            </a:extLst>
          </p:spPr>
        </p:cxnSp>
        <p:cxnSp>
          <p:nvCxnSpPr>
            <p:cNvPr id="124" name="Straight Connector 41">
              <a:extLst>
                <a:ext uri="{FF2B5EF4-FFF2-40B4-BE49-F238E27FC236}">
                  <a16:creationId xmlns:a16="http://schemas.microsoft.com/office/drawing/2014/main" id="{B7E62EF9-4837-4D35-8D71-BC29DE3083E5}"/>
                </a:ext>
              </a:extLst>
            </p:cNvPr>
            <p:cNvCxnSpPr>
              <a:cxnSpLocks noChangeShapeType="1"/>
            </p:cNvCxnSpPr>
            <p:nvPr/>
          </p:nvCxnSpPr>
          <p:spPr bwMode="auto">
            <a:xfrm rot="5400000" flipH="1" flipV="1">
              <a:off x="2373262" y="5046356"/>
              <a:ext cx="1026989" cy="0"/>
            </a:xfrm>
            <a:prstGeom prst="line">
              <a:avLst/>
            </a:prstGeom>
            <a:noFill/>
            <a:ln w="19050">
              <a:solidFill>
                <a:srgbClr val="FF0000"/>
              </a:solidFill>
              <a:prstDash val="sysDot"/>
              <a:round/>
              <a:headEnd/>
              <a:tailEnd/>
            </a:ln>
            <a:extLst>
              <a:ext uri="{909E8E84-426E-40DD-AFC4-6F175D3DCCD1}">
                <a14:hiddenFill xmlns:a14="http://schemas.microsoft.com/office/drawing/2010/main">
                  <a:noFill/>
                </a14:hiddenFill>
              </a:ext>
            </a:extLst>
          </p:spPr>
        </p:cxnSp>
        <p:cxnSp>
          <p:nvCxnSpPr>
            <p:cNvPr id="125" name="Straight Connector 41">
              <a:extLst>
                <a:ext uri="{FF2B5EF4-FFF2-40B4-BE49-F238E27FC236}">
                  <a16:creationId xmlns:a16="http://schemas.microsoft.com/office/drawing/2014/main" id="{53DFE728-43DA-40FF-BBCF-2D04E0AA17AC}"/>
                </a:ext>
              </a:extLst>
            </p:cNvPr>
            <p:cNvCxnSpPr>
              <a:cxnSpLocks noChangeShapeType="1"/>
            </p:cNvCxnSpPr>
            <p:nvPr/>
          </p:nvCxnSpPr>
          <p:spPr bwMode="auto">
            <a:xfrm rot="5400000" flipH="1" flipV="1">
              <a:off x="2844295" y="5046356"/>
              <a:ext cx="1026989" cy="0"/>
            </a:xfrm>
            <a:prstGeom prst="line">
              <a:avLst/>
            </a:prstGeom>
            <a:noFill/>
            <a:ln w="19050">
              <a:solidFill>
                <a:srgbClr val="00B0F0"/>
              </a:solidFill>
              <a:prstDash val="sysDot"/>
              <a:round/>
              <a:headEnd/>
              <a:tailEnd/>
            </a:ln>
            <a:extLst>
              <a:ext uri="{909E8E84-426E-40DD-AFC4-6F175D3DCCD1}">
                <a14:hiddenFill xmlns:a14="http://schemas.microsoft.com/office/drawing/2010/main">
                  <a:noFill/>
                </a14:hiddenFill>
              </a:ext>
            </a:extLst>
          </p:spPr>
        </p:cxnSp>
        <p:cxnSp>
          <p:nvCxnSpPr>
            <p:cNvPr id="126" name="Straight Connector 41">
              <a:extLst>
                <a:ext uri="{FF2B5EF4-FFF2-40B4-BE49-F238E27FC236}">
                  <a16:creationId xmlns:a16="http://schemas.microsoft.com/office/drawing/2014/main" id="{FAF4A8FB-EE3A-41F5-B61E-F5CCC7799521}"/>
                </a:ext>
              </a:extLst>
            </p:cNvPr>
            <p:cNvCxnSpPr>
              <a:cxnSpLocks noChangeShapeType="1"/>
            </p:cNvCxnSpPr>
            <p:nvPr/>
          </p:nvCxnSpPr>
          <p:spPr bwMode="auto">
            <a:xfrm rot="5400000" flipH="1" flipV="1">
              <a:off x="3336400" y="5046356"/>
              <a:ext cx="1026989" cy="0"/>
            </a:xfrm>
            <a:prstGeom prst="line">
              <a:avLst/>
            </a:prstGeom>
            <a:noFill/>
            <a:ln w="19050">
              <a:solidFill>
                <a:srgbClr val="339966"/>
              </a:solidFill>
              <a:prstDash val="sysDot"/>
              <a:round/>
              <a:headEnd/>
              <a:tailEnd/>
            </a:ln>
            <a:extLst>
              <a:ext uri="{909E8E84-426E-40DD-AFC4-6F175D3DCCD1}">
                <a14:hiddenFill xmlns:a14="http://schemas.microsoft.com/office/drawing/2010/main">
                  <a:noFill/>
                </a14:hiddenFill>
              </a:ext>
            </a:extLst>
          </p:spPr>
        </p:cxnSp>
        <p:cxnSp>
          <p:nvCxnSpPr>
            <p:cNvPr id="127" name="Straight Connector 41">
              <a:extLst>
                <a:ext uri="{FF2B5EF4-FFF2-40B4-BE49-F238E27FC236}">
                  <a16:creationId xmlns:a16="http://schemas.microsoft.com/office/drawing/2014/main" id="{B895221F-9073-452E-BA51-5B48A5F17B4E}"/>
                </a:ext>
              </a:extLst>
            </p:cNvPr>
            <p:cNvCxnSpPr>
              <a:cxnSpLocks noChangeShapeType="1"/>
            </p:cNvCxnSpPr>
            <p:nvPr/>
          </p:nvCxnSpPr>
          <p:spPr bwMode="auto">
            <a:xfrm rot="5400000" flipH="1" flipV="1">
              <a:off x="3816222" y="5046356"/>
              <a:ext cx="1026989" cy="0"/>
            </a:xfrm>
            <a:prstGeom prst="line">
              <a:avLst/>
            </a:prstGeom>
            <a:noFill/>
            <a:ln w="19050">
              <a:solidFill>
                <a:srgbClr val="00B0F0"/>
              </a:solidFill>
              <a:prstDash val="sysDot"/>
              <a:round/>
              <a:headEnd/>
              <a:tailEnd/>
            </a:ln>
            <a:extLst>
              <a:ext uri="{909E8E84-426E-40DD-AFC4-6F175D3DCCD1}">
                <a14:hiddenFill xmlns:a14="http://schemas.microsoft.com/office/drawing/2010/main">
                  <a:noFill/>
                </a14:hiddenFill>
              </a:ext>
            </a:extLst>
          </p:spPr>
        </p:cxnSp>
        <p:cxnSp>
          <p:nvCxnSpPr>
            <p:cNvPr id="128" name="Straight Connector 31">
              <a:extLst>
                <a:ext uri="{FF2B5EF4-FFF2-40B4-BE49-F238E27FC236}">
                  <a16:creationId xmlns:a16="http://schemas.microsoft.com/office/drawing/2014/main" id="{EA5DEFFB-D6DB-4818-9EC7-7E86027AC566}"/>
                </a:ext>
              </a:extLst>
            </p:cNvPr>
            <p:cNvCxnSpPr>
              <a:cxnSpLocks noChangeShapeType="1"/>
            </p:cNvCxnSpPr>
            <p:nvPr/>
          </p:nvCxnSpPr>
          <p:spPr bwMode="auto">
            <a:xfrm>
              <a:off x="681987" y="5573572"/>
              <a:ext cx="4724597"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9" name="TextBox 55">
              <a:extLst>
                <a:ext uri="{FF2B5EF4-FFF2-40B4-BE49-F238E27FC236}">
                  <a16:creationId xmlns:a16="http://schemas.microsoft.com/office/drawing/2014/main" id="{CFAB679A-DE2A-4851-B7E2-A7C79FA752F2}"/>
                </a:ext>
              </a:extLst>
            </p:cNvPr>
            <p:cNvSpPr txBox="1">
              <a:spLocks noChangeArrowheads="1"/>
            </p:cNvSpPr>
            <p:nvPr/>
          </p:nvSpPr>
          <p:spPr bwMode="auto">
            <a:xfrm>
              <a:off x="1821562" y="5847009"/>
              <a:ext cx="228404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0070C0"/>
                  </a:solidFill>
                </a:rPr>
                <a:t>Triple Level Cell (TLC)</a:t>
              </a:r>
            </a:p>
            <a:p>
              <a:pPr eaLnBrk="1" hangingPunct="1"/>
              <a:r>
                <a:rPr lang="en-US" altLang="en-US" sz="1200" dirty="0">
                  <a:solidFill>
                    <a:srgbClr val="0070C0"/>
                  </a:solidFill>
                </a:rPr>
                <a:t>3 bits per cell</a:t>
              </a:r>
            </a:p>
          </p:txBody>
        </p:sp>
        <p:sp>
          <p:nvSpPr>
            <p:cNvPr id="130" name="TextBox 55">
              <a:extLst>
                <a:ext uri="{FF2B5EF4-FFF2-40B4-BE49-F238E27FC236}">
                  <a16:creationId xmlns:a16="http://schemas.microsoft.com/office/drawing/2014/main" id="{25A9657A-345A-44F4-A0E1-E33551D43D94}"/>
                </a:ext>
              </a:extLst>
            </p:cNvPr>
            <p:cNvSpPr txBox="1">
              <a:spLocks noChangeArrowheads="1"/>
            </p:cNvSpPr>
            <p:nvPr/>
          </p:nvSpPr>
          <p:spPr bwMode="auto">
            <a:xfrm>
              <a:off x="1062544" y="4842207"/>
              <a:ext cx="331715"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900" dirty="0">
                  <a:solidFill>
                    <a:srgbClr val="FF0000"/>
                  </a:solidFill>
                </a:rPr>
                <a:t>1</a:t>
              </a:r>
            </a:p>
            <a:p>
              <a:pPr eaLnBrk="1" hangingPunct="1"/>
              <a:r>
                <a:rPr lang="en-US" altLang="en-US" sz="900" dirty="0">
                  <a:solidFill>
                    <a:srgbClr val="00B050"/>
                  </a:solidFill>
                </a:rPr>
                <a:t>1</a:t>
              </a:r>
            </a:p>
            <a:p>
              <a:pPr eaLnBrk="1" hangingPunct="1"/>
              <a:r>
                <a:rPr lang="en-US" altLang="en-US" sz="900" dirty="0">
                  <a:solidFill>
                    <a:srgbClr val="00B0F0"/>
                  </a:solidFill>
                </a:rPr>
                <a:t>1</a:t>
              </a:r>
            </a:p>
          </p:txBody>
        </p:sp>
        <p:sp>
          <p:nvSpPr>
            <p:cNvPr id="131" name="TextBox 55">
              <a:extLst>
                <a:ext uri="{FF2B5EF4-FFF2-40B4-BE49-F238E27FC236}">
                  <a16:creationId xmlns:a16="http://schemas.microsoft.com/office/drawing/2014/main" id="{FFB77EFD-B71B-4EBB-8D29-202CBBDF48A0}"/>
                </a:ext>
              </a:extLst>
            </p:cNvPr>
            <p:cNvSpPr txBox="1">
              <a:spLocks noChangeArrowheads="1"/>
            </p:cNvSpPr>
            <p:nvPr/>
          </p:nvSpPr>
          <p:spPr bwMode="auto">
            <a:xfrm>
              <a:off x="1535139" y="4842207"/>
              <a:ext cx="331715"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900" dirty="0">
                  <a:solidFill>
                    <a:srgbClr val="FF0000"/>
                  </a:solidFill>
                </a:rPr>
                <a:t>0</a:t>
              </a:r>
            </a:p>
            <a:p>
              <a:pPr eaLnBrk="1" hangingPunct="1"/>
              <a:r>
                <a:rPr lang="en-US" altLang="en-US" sz="900" dirty="0">
                  <a:solidFill>
                    <a:srgbClr val="00B050"/>
                  </a:solidFill>
                </a:rPr>
                <a:t>1</a:t>
              </a:r>
            </a:p>
            <a:p>
              <a:pPr eaLnBrk="1" hangingPunct="1"/>
              <a:r>
                <a:rPr lang="en-US" altLang="en-US" sz="900" dirty="0">
                  <a:solidFill>
                    <a:srgbClr val="00B0F0"/>
                  </a:solidFill>
                </a:rPr>
                <a:t>1</a:t>
              </a:r>
            </a:p>
          </p:txBody>
        </p:sp>
        <p:sp>
          <p:nvSpPr>
            <p:cNvPr id="132" name="TextBox 55">
              <a:extLst>
                <a:ext uri="{FF2B5EF4-FFF2-40B4-BE49-F238E27FC236}">
                  <a16:creationId xmlns:a16="http://schemas.microsoft.com/office/drawing/2014/main" id="{39C02579-B600-431E-90B2-FACE52F45C0F}"/>
                </a:ext>
              </a:extLst>
            </p:cNvPr>
            <p:cNvSpPr txBox="1">
              <a:spLocks noChangeArrowheads="1"/>
            </p:cNvSpPr>
            <p:nvPr/>
          </p:nvSpPr>
          <p:spPr bwMode="auto">
            <a:xfrm>
              <a:off x="2037790" y="4842207"/>
              <a:ext cx="331715"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900" dirty="0">
                  <a:solidFill>
                    <a:srgbClr val="FF0000"/>
                  </a:solidFill>
                </a:rPr>
                <a:t>0</a:t>
              </a:r>
            </a:p>
            <a:p>
              <a:pPr eaLnBrk="1" hangingPunct="1"/>
              <a:r>
                <a:rPr lang="en-US" altLang="en-US" sz="900" dirty="0">
                  <a:solidFill>
                    <a:srgbClr val="00B050"/>
                  </a:solidFill>
                </a:rPr>
                <a:t>0</a:t>
              </a:r>
            </a:p>
            <a:p>
              <a:pPr eaLnBrk="1" hangingPunct="1"/>
              <a:r>
                <a:rPr lang="en-US" altLang="en-US" sz="900" dirty="0">
                  <a:solidFill>
                    <a:srgbClr val="00B0F0"/>
                  </a:solidFill>
                </a:rPr>
                <a:t>1</a:t>
              </a:r>
            </a:p>
          </p:txBody>
        </p:sp>
        <p:sp>
          <p:nvSpPr>
            <p:cNvPr id="133" name="TextBox 55">
              <a:extLst>
                <a:ext uri="{FF2B5EF4-FFF2-40B4-BE49-F238E27FC236}">
                  <a16:creationId xmlns:a16="http://schemas.microsoft.com/office/drawing/2014/main" id="{F97A3546-169E-4DF5-B1AC-76E74E54B472}"/>
                </a:ext>
              </a:extLst>
            </p:cNvPr>
            <p:cNvSpPr txBox="1">
              <a:spLocks noChangeArrowheads="1"/>
            </p:cNvSpPr>
            <p:nvPr/>
          </p:nvSpPr>
          <p:spPr bwMode="auto">
            <a:xfrm>
              <a:off x="2535498" y="4842207"/>
              <a:ext cx="331715"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900" dirty="0">
                  <a:solidFill>
                    <a:srgbClr val="FF0000"/>
                  </a:solidFill>
                </a:rPr>
                <a:t>1</a:t>
              </a:r>
            </a:p>
            <a:p>
              <a:pPr eaLnBrk="1" hangingPunct="1"/>
              <a:r>
                <a:rPr lang="en-US" altLang="en-US" sz="900" dirty="0">
                  <a:solidFill>
                    <a:srgbClr val="00B050"/>
                  </a:solidFill>
                </a:rPr>
                <a:t>0</a:t>
              </a:r>
            </a:p>
            <a:p>
              <a:pPr eaLnBrk="1" hangingPunct="1"/>
              <a:r>
                <a:rPr lang="en-US" altLang="en-US" sz="900" dirty="0">
                  <a:solidFill>
                    <a:srgbClr val="00B0F0"/>
                  </a:solidFill>
                </a:rPr>
                <a:t>1</a:t>
              </a:r>
            </a:p>
          </p:txBody>
        </p:sp>
        <p:sp>
          <p:nvSpPr>
            <p:cNvPr id="134" name="TextBox 55">
              <a:extLst>
                <a:ext uri="{FF2B5EF4-FFF2-40B4-BE49-F238E27FC236}">
                  <a16:creationId xmlns:a16="http://schemas.microsoft.com/office/drawing/2014/main" id="{76C3563D-6754-40EE-8B80-03BFE33AA882}"/>
                </a:ext>
              </a:extLst>
            </p:cNvPr>
            <p:cNvSpPr txBox="1">
              <a:spLocks noChangeArrowheads="1"/>
            </p:cNvSpPr>
            <p:nvPr/>
          </p:nvSpPr>
          <p:spPr bwMode="auto">
            <a:xfrm>
              <a:off x="2991270" y="4846981"/>
              <a:ext cx="331715"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900" dirty="0">
                  <a:solidFill>
                    <a:srgbClr val="FF0000"/>
                  </a:solidFill>
                </a:rPr>
                <a:t>1</a:t>
              </a:r>
            </a:p>
            <a:p>
              <a:pPr eaLnBrk="1" hangingPunct="1"/>
              <a:r>
                <a:rPr lang="en-US" altLang="en-US" sz="900" dirty="0">
                  <a:solidFill>
                    <a:srgbClr val="00B050"/>
                  </a:solidFill>
                </a:rPr>
                <a:t>0</a:t>
              </a:r>
            </a:p>
            <a:p>
              <a:pPr eaLnBrk="1" hangingPunct="1"/>
              <a:r>
                <a:rPr lang="en-US" altLang="en-US" sz="900" dirty="0">
                  <a:solidFill>
                    <a:srgbClr val="00B0F0"/>
                  </a:solidFill>
                </a:rPr>
                <a:t>0</a:t>
              </a:r>
            </a:p>
          </p:txBody>
        </p:sp>
        <p:sp>
          <p:nvSpPr>
            <p:cNvPr id="135" name="TextBox 55">
              <a:extLst>
                <a:ext uri="{FF2B5EF4-FFF2-40B4-BE49-F238E27FC236}">
                  <a16:creationId xmlns:a16="http://schemas.microsoft.com/office/drawing/2014/main" id="{9A5F4854-E9E7-4A4C-A1C5-5B80B8CAA652}"/>
                </a:ext>
              </a:extLst>
            </p:cNvPr>
            <p:cNvSpPr txBox="1">
              <a:spLocks noChangeArrowheads="1"/>
            </p:cNvSpPr>
            <p:nvPr/>
          </p:nvSpPr>
          <p:spPr bwMode="auto">
            <a:xfrm>
              <a:off x="3463865" y="4846981"/>
              <a:ext cx="331715"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900" dirty="0">
                  <a:solidFill>
                    <a:srgbClr val="FF0000"/>
                  </a:solidFill>
                </a:rPr>
                <a:t>0</a:t>
              </a:r>
            </a:p>
            <a:p>
              <a:pPr eaLnBrk="1" hangingPunct="1"/>
              <a:r>
                <a:rPr lang="en-US" altLang="en-US" sz="900" dirty="0">
                  <a:solidFill>
                    <a:srgbClr val="00B050"/>
                  </a:solidFill>
                </a:rPr>
                <a:t>0</a:t>
              </a:r>
            </a:p>
            <a:p>
              <a:pPr eaLnBrk="1" hangingPunct="1"/>
              <a:r>
                <a:rPr lang="en-US" altLang="en-US" sz="900" dirty="0">
                  <a:solidFill>
                    <a:srgbClr val="00B0F0"/>
                  </a:solidFill>
                </a:rPr>
                <a:t>0</a:t>
              </a:r>
            </a:p>
          </p:txBody>
        </p:sp>
        <p:sp>
          <p:nvSpPr>
            <p:cNvPr id="136" name="TextBox 55">
              <a:extLst>
                <a:ext uri="{FF2B5EF4-FFF2-40B4-BE49-F238E27FC236}">
                  <a16:creationId xmlns:a16="http://schemas.microsoft.com/office/drawing/2014/main" id="{1490F070-E381-4401-B45D-8A363EA1120D}"/>
                </a:ext>
              </a:extLst>
            </p:cNvPr>
            <p:cNvSpPr txBox="1">
              <a:spLocks noChangeArrowheads="1"/>
            </p:cNvSpPr>
            <p:nvPr/>
          </p:nvSpPr>
          <p:spPr bwMode="auto">
            <a:xfrm>
              <a:off x="3966515" y="4846981"/>
              <a:ext cx="331715"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900" dirty="0">
                  <a:solidFill>
                    <a:srgbClr val="FF0000"/>
                  </a:solidFill>
                </a:rPr>
                <a:t>0</a:t>
              </a:r>
            </a:p>
            <a:p>
              <a:pPr eaLnBrk="1" hangingPunct="1"/>
              <a:r>
                <a:rPr lang="en-US" altLang="en-US" sz="900" dirty="0">
                  <a:solidFill>
                    <a:srgbClr val="00B050"/>
                  </a:solidFill>
                </a:rPr>
                <a:t>1</a:t>
              </a:r>
            </a:p>
            <a:p>
              <a:pPr eaLnBrk="1" hangingPunct="1"/>
              <a:r>
                <a:rPr lang="en-US" altLang="en-US" sz="900" dirty="0">
                  <a:solidFill>
                    <a:srgbClr val="00B0F0"/>
                  </a:solidFill>
                </a:rPr>
                <a:t>0</a:t>
              </a:r>
            </a:p>
          </p:txBody>
        </p:sp>
        <p:sp>
          <p:nvSpPr>
            <p:cNvPr id="137" name="TextBox 55">
              <a:extLst>
                <a:ext uri="{FF2B5EF4-FFF2-40B4-BE49-F238E27FC236}">
                  <a16:creationId xmlns:a16="http://schemas.microsoft.com/office/drawing/2014/main" id="{285313FE-9ABC-4A3B-8A3E-4B9FDEE38C4E}"/>
                </a:ext>
              </a:extLst>
            </p:cNvPr>
            <p:cNvSpPr txBox="1">
              <a:spLocks noChangeArrowheads="1"/>
            </p:cNvSpPr>
            <p:nvPr/>
          </p:nvSpPr>
          <p:spPr bwMode="auto">
            <a:xfrm>
              <a:off x="4464223" y="4846981"/>
              <a:ext cx="331715"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900" dirty="0">
                  <a:solidFill>
                    <a:srgbClr val="FF0000"/>
                  </a:solidFill>
                </a:rPr>
                <a:t>1</a:t>
              </a:r>
            </a:p>
            <a:p>
              <a:pPr eaLnBrk="1" hangingPunct="1"/>
              <a:r>
                <a:rPr lang="en-US" altLang="en-US" sz="900" dirty="0">
                  <a:solidFill>
                    <a:srgbClr val="00B050"/>
                  </a:solidFill>
                </a:rPr>
                <a:t>1</a:t>
              </a:r>
            </a:p>
            <a:p>
              <a:pPr eaLnBrk="1" hangingPunct="1"/>
              <a:r>
                <a:rPr lang="en-US" altLang="en-US" sz="900" dirty="0">
                  <a:solidFill>
                    <a:srgbClr val="00B0F0"/>
                  </a:solidFill>
                </a:rPr>
                <a:t>0</a:t>
              </a:r>
            </a:p>
          </p:txBody>
        </p:sp>
        <p:sp>
          <p:nvSpPr>
            <p:cNvPr id="138" name="TextBox 44">
              <a:extLst>
                <a:ext uri="{FF2B5EF4-FFF2-40B4-BE49-F238E27FC236}">
                  <a16:creationId xmlns:a16="http://schemas.microsoft.com/office/drawing/2014/main" id="{17446627-B912-4E37-BCB1-84A632B26A51}"/>
                </a:ext>
              </a:extLst>
            </p:cNvPr>
            <p:cNvSpPr txBox="1">
              <a:spLocks noChangeArrowheads="1"/>
            </p:cNvSpPr>
            <p:nvPr/>
          </p:nvSpPr>
          <p:spPr bwMode="auto">
            <a:xfrm>
              <a:off x="1719691" y="4197479"/>
              <a:ext cx="4962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000000"/>
                  </a:solidFill>
                </a:rPr>
                <a:t>V2</a:t>
              </a:r>
            </a:p>
          </p:txBody>
        </p:sp>
        <p:sp>
          <p:nvSpPr>
            <p:cNvPr id="139" name="TextBox 44">
              <a:extLst>
                <a:ext uri="{FF2B5EF4-FFF2-40B4-BE49-F238E27FC236}">
                  <a16:creationId xmlns:a16="http://schemas.microsoft.com/office/drawing/2014/main" id="{D9E470E7-71BF-4932-9201-F84887566228}"/>
                </a:ext>
              </a:extLst>
            </p:cNvPr>
            <p:cNvSpPr txBox="1">
              <a:spLocks noChangeArrowheads="1"/>
            </p:cNvSpPr>
            <p:nvPr/>
          </p:nvSpPr>
          <p:spPr bwMode="auto">
            <a:xfrm>
              <a:off x="2238902" y="4213765"/>
              <a:ext cx="4962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000000"/>
                  </a:solidFill>
                </a:rPr>
                <a:t>V3</a:t>
              </a:r>
            </a:p>
          </p:txBody>
        </p:sp>
        <p:sp>
          <p:nvSpPr>
            <p:cNvPr id="140" name="TextBox 44">
              <a:extLst>
                <a:ext uri="{FF2B5EF4-FFF2-40B4-BE49-F238E27FC236}">
                  <a16:creationId xmlns:a16="http://schemas.microsoft.com/office/drawing/2014/main" id="{E14FE922-F826-477F-A159-065693B54E43}"/>
                </a:ext>
              </a:extLst>
            </p:cNvPr>
            <p:cNvSpPr txBox="1">
              <a:spLocks noChangeArrowheads="1"/>
            </p:cNvSpPr>
            <p:nvPr/>
          </p:nvSpPr>
          <p:spPr bwMode="auto">
            <a:xfrm>
              <a:off x="2719280" y="4197479"/>
              <a:ext cx="4962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000000"/>
                  </a:solidFill>
                </a:rPr>
                <a:t>V4</a:t>
              </a:r>
            </a:p>
          </p:txBody>
        </p:sp>
        <p:sp>
          <p:nvSpPr>
            <p:cNvPr id="141" name="TextBox 44">
              <a:extLst>
                <a:ext uri="{FF2B5EF4-FFF2-40B4-BE49-F238E27FC236}">
                  <a16:creationId xmlns:a16="http://schemas.microsoft.com/office/drawing/2014/main" id="{9EC82DC7-D5EC-4E38-83B9-62012314E348}"/>
                </a:ext>
              </a:extLst>
            </p:cNvPr>
            <p:cNvSpPr txBox="1">
              <a:spLocks noChangeArrowheads="1"/>
            </p:cNvSpPr>
            <p:nvPr/>
          </p:nvSpPr>
          <p:spPr bwMode="auto">
            <a:xfrm>
              <a:off x="3151483" y="4204981"/>
              <a:ext cx="4962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000000"/>
                  </a:solidFill>
                </a:rPr>
                <a:t>V5</a:t>
              </a:r>
            </a:p>
          </p:txBody>
        </p:sp>
        <p:sp>
          <p:nvSpPr>
            <p:cNvPr id="142" name="TextBox 44">
              <a:extLst>
                <a:ext uri="{FF2B5EF4-FFF2-40B4-BE49-F238E27FC236}">
                  <a16:creationId xmlns:a16="http://schemas.microsoft.com/office/drawing/2014/main" id="{1CDDF399-450A-48BA-97F4-1191A31CC53A}"/>
                </a:ext>
              </a:extLst>
            </p:cNvPr>
            <p:cNvSpPr txBox="1">
              <a:spLocks noChangeArrowheads="1"/>
            </p:cNvSpPr>
            <p:nvPr/>
          </p:nvSpPr>
          <p:spPr bwMode="auto">
            <a:xfrm>
              <a:off x="3631861" y="4188694"/>
              <a:ext cx="4962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000000"/>
                  </a:solidFill>
                </a:rPr>
                <a:t>V6</a:t>
              </a:r>
            </a:p>
          </p:txBody>
        </p:sp>
        <p:sp>
          <p:nvSpPr>
            <p:cNvPr id="143" name="TextBox 44">
              <a:extLst>
                <a:ext uri="{FF2B5EF4-FFF2-40B4-BE49-F238E27FC236}">
                  <a16:creationId xmlns:a16="http://schemas.microsoft.com/office/drawing/2014/main" id="{8B01223C-342A-4872-849D-09CD49674AFA}"/>
                </a:ext>
              </a:extLst>
            </p:cNvPr>
            <p:cNvSpPr txBox="1">
              <a:spLocks noChangeArrowheads="1"/>
            </p:cNvSpPr>
            <p:nvPr/>
          </p:nvSpPr>
          <p:spPr bwMode="auto">
            <a:xfrm>
              <a:off x="4151072" y="4204981"/>
              <a:ext cx="4962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000000"/>
                  </a:solidFill>
                </a:rPr>
                <a:t>V7</a:t>
              </a:r>
            </a:p>
          </p:txBody>
        </p:sp>
      </p:grpSp>
    </p:spTree>
    <p:extLst>
      <p:ext uri="{BB962C8B-B14F-4D97-AF65-F5344CB8AC3E}">
        <p14:creationId xmlns:p14="http://schemas.microsoft.com/office/powerpoint/2010/main" val="1335767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1000"/>
                                        <p:tgtEl>
                                          <p:spTgt spid="75"/>
                                        </p:tgtEl>
                                      </p:cBhvr>
                                    </p:animEffect>
                                    <p:anim calcmode="lin" valueType="num">
                                      <p:cBhvr>
                                        <p:cTn id="8" dur="1000" fill="hold"/>
                                        <p:tgtEl>
                                          <p:spTgt spid="75"/>
                                        </p:tgtEl>
                                        <p:attrNameLst>
                                          <p:attrName>ppt_x</p:attrName>
                                        </p:attrNameLst>
                                      </p:cBhvr>
                                      <p:tavLst>
                                        <p:tav tm="0">
                                          <p:val>
                                            <p:strVal val="#ppt_x"/>
                                          </p:val>
                                        </p:tav>
                                        <p:tav tm="100000">
                                          <p:val>
                                            <p:strVal val="#ppt_x"/>
                                          </p:val>
                                        </p:tav>
                                      </p:tavLst>
                                    </p:anim>
                                    <p:anim calcmode="lin" valueType="num">
                                      <p:cBhvr>
                                        <p:cTn id="9"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0"/>
                                        </p:tgtEl>
                                        <p:attrNameLst>
                                          <p:attrName>style.visibility</p:attrName>
                                        </p:attrNameLst>
                                      </p:cBhvr>
                                      <p:to>
                                        <p:strVal val="visible"/>
                                      </p:to>
                                    </p:set>
                                    <p:animEffect transition="in" filter="fade">
                                      <p:cBhvr>
                                        <p:cTn id="14" dur="1000"/>
                                        <p:tgtEl>
                                          <p:spTgt spid="110"/>
                                        </p:tgtEl>
                                      </p:cBhvr>
                                    </p:animEffect>
                                    <p:anim calcmode="lin" valueType="num">
                                      <p:cBhvr>
                                        <p:cTn id="15" dur="1000" fill="hold"/>
                                        <p:tgtEl>
                                          <p:spTgt spid="110"/>
                                        </p:tgtEl>
                                        <p:attrNameLst>
                                          <p:attrName>ppt_x</p:attrName>
                                        </p:attrNameLst>
                                      </p:cBhvr>
                                      <p:tavLst>
                                        <p:tav tm="0">
                                          <p:val>
                                            <p:strVal val="#ppt_x"/>
                                          </p:val>
                                        </p:tav>
                                        <p:tav tm="100000">
                                          <p:val>
                                            <p:strVal val="#ppt_x"/>
                                          </p:val>
                                        </p:tav>
                                      </p:tavLst>
                                    </p:anim>
                                    <p:anim calcmode="lin" valueType="num">
                                      <p:cBhvr>
                                        <p:cTn id="16" dur="1000" fill="hold"/>
                                        <p:tgtEl>
                                          <p:spTgt spid="1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1000"/>
                                        <p:tgtEl>
                                          <p:spTgt spid="24"/>
                                        </p:tgtEl>
                                      </p:cBhvr>
                                    </p:animEffect>
                                    <p:anim calcmode="lin" valueType="num">
                                      <p:cBhvr>
                                        <p:cTn id="22" dur="1000" fill="hold"/>
                                        <p:tgtEl>
                                          <p:spTgt spid="24"/>
                                        </p:tgtEl>
                                        <p:attrNameLst>
                                          <p:attrName>ppt_x</p:attrName>
                                        </p:attrNameLst>
                                      </p:cBhvr>
                                      <p:tavLst>
                                        <p:tav tm="0">
                                          <p:val>
                                            <p:strVal val="#ppt_x"/>
                                          </p:val>
                                        </p:tav>
                                        <p:tav tm="100000">
                                          <p:val>
                                            <p:strVal val="#ppt_x"/>
                                          </p:val>
                                        </p:tav>
                                      </p:tavLst>
                                    </p:anim>
                                    <p:anim calcmode="lin" valueType="num">
                                      <p:cBhvr>
                                        <p:cTn id="2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29119B6-A67C-4F0E-B3BE-D6586E98D9BD}" type="slidenum">
              <a:rPr lang="en-US" smtClean="0"/>
              <a:t>43</a:t>
            </a:fld>
            <a:endParaRPr lang="en-US"/>
          </a:p>
        </p:txBody>
      </p:sp>
      <p:graphicFrame>
        <p:nvGraphicFramePr>
          <p:cNvPr id="5" name="Table 4"/>
          <p:cNvGraphicFramePr>
            <a:graphicFrameLocks noGrp="1"/>
          </p:cNvGraphicFramePr>
          <p:nvPr>
            <p:extLst/>
          </p:nvPr>
        </p:nvGraphicFramePr>
        <p:xfrm>
          <a:off x="2471802" y="1798995"/>
          <a:ext cx="7030815" cy="2337391"/>
        </p:xfrm>
        <a:graphic>
          <a:graphicData uri="http://schemas.openxmlformats.org/drawingml/2006/table">
            <a:tbl>
              <a:tblPr firstRow="1" bandRow="1">
                <a:tableStyleId>{5C22544A-7EE6-4342-B048-85BDC9FD1C3A}</a:tableStyleId>
              </a:tblPr>
              <a:tblGrid>
                <a:gridCol w="1665825">
                  <a:extLst>
                    <a:ext uri="{9D8B030D-6E8A-4147-A177-3AD203B41FA5}">
                      <a16:colId xmlns:a16="http://schemas.microsoft.com/office/drawing/2014/main" val="1271533665"/>
                    </a:ext>
                  </a:extLst>
                </a:gridCol>
                <a:gridCol w="1347486">
                  <a:extLst>
                    <a:ext uri="{9D8B030D-6E8A-4147-A177-3AD203B41FA5}">
                      <a16:colId xmlns:a16="http://schemas.microsoft.com/office/drawing/2014/main" val="3588855700"/>
                    </a:ext>
                  </a:extLst>
                </a:gridCol>
                <a:gridCol w="1392402">
                  <a:extLst>
                    <a:ext uri="{9D8B030D-6E8A-4147-A177-3AD203B41FA5}">
                      <a16:colId xmlns:a16="http://schemas.microsoft.com/office/drawing/2014/main" val="876926514"/>
                    </a:ext>
                  </a:extLst>
                </a:gridCol>
                <a:gridCol w="1347486">
                  <a:extLst>
                    <a:ext uri="{9D8B030D-6E8A-4147-A177-3AD203B41FA5}">
                      <a16:colId xmlns:a16="http://schemas.microsoft.com/office/drawing/2014/main" val="2085177029"/>
                    </a:ext>
                  </a:extLst>
                </a:gridCol>
                <a:gridCol w="1277616">
                  <a:extLst>
                    <a:ext uri="{9D8B030D-6E8A-4147-A177-3AD203B41FA5}">
                      <a16:colId xmlns:a16="http://schemas.microsoft.com/office/drawing/2014/main" val="1294602132"/>
                    </a:ext>
                  </a:extLst>
                </a:gridCol>
              </a:tblGrid>
              <a:tr h="333913">
                <a:tc>
                  <a:txBody>
                    <a:bodyPr/>
                    <a:lstStyle/>
                    <a:p>
                      <a:r>
                        <a:rPr lang="en-US" sz="1500" dirty="0"/>
                        <a:t>Types of flash</a:t>
                      </a:r>
                    </a:p>
                  </a:txBody>
                  <a:tcPr marL="68580" marR="68580" marT="34290" marB="34290"/>
                </a:tc>
                <a:tc>
                  <a:txBody>
                    <a:bodyPr/>
                    <a:lstStyle/>
                    <a:p>
                      <a:pPr algn="ctr"/>
                      <a:r>
                        <a:rPr lang="en-US" sz="1500" dirty="0"/>
                        <a:t>SLC</a:t>
                      </a:r>
                    </a:p>
                  </a:txBody>
                  <a:tcPr marL="68580" marR="68580" marT="34290" marB="34290"/>
                </a:tc>
                <a:tc>
                  <a:txBody>
                    <a:bodyPr/>
                    <a:lstStyle/>
                    <a:p>
                      <a:pPr algn="ctr"/>
                      <a:r>
                        <a:rPr lang="en-US" sz="1500" dirty="0"/>
                        <a:t>MLC</a:t>
                      </a:r>
                    </a:p>
                  </a:txBody>
                  <a:tcPr marL="68580" marR="68580" marT="34290" marB="34290"/>
                </a:tc>
                <a:tc>
                  <a:txBody>
                    <a:bodyPr/>
                    <a:lstStyle/>
                    <a:p>
                      <a:pPr algn="ctr"/>
                      <a:r>
                        <a:rPr lang="en-US" sz="1500" dirty="0"/>
                        <a:t>TLC</a:t>
                      </a:r>
                    </a:p>
                  </a:txBody>
                  <a:tcPr marL="68580" marR="68580" marT="34290" marB="34290"/>
                </a:tc>
                <a:tc>
                  <a:txBody>
                    <a:bodyPr/>
                    <a:lstStyle/>
                    <a:p>
                      <a:pPr algn="ctr"/>
                      <a:r>
                        <a:rPr lang="en-US" sz="1500" dirty="0"/>
                        <a:t>QLC</a:t>
                      </a:r>
                    </a:p>
                  </a:txBody>
                  <a:tcPr marL="68580" marR="68580" marT="34290" marB="34290"/>
                </a:tc>
                <a:extLst>
                  <a:ext uri="{0D108BD9-81ED-4DB2-BD59-A6C34878D82A}">
                    <a16:rowId xmlns:a16="http://schemas.microsoft.com/office/drawing/2014/main" val="2268918864"/>
                  </a:ext>
                </a:extLst>
              </a:tr>
              <a:tr h="333913">
                <a:tc>
                  <a:txBody>
                    <a:bodyPr/>
                    <a:lstStyle/>
                    <a:p>
                      <a:r>
                        <a:rPr lang="en-US" sz="1500" dirty="0"/>
                        <a:t>bit/cell</a:t>
                      </a:r>
                    </a:p>
                  </a:txBody>
                  <a:tcPr marL="68580" marR="68580" marT="34290" marB="34290"/>
                </a:tc>
                <a:tc>
                  <a:txBody>
                    <a:bodyPr/>
                    <a:lstStyle/>
                    <a:p>
                      <a:pPr algn="ctr"/>
                      <a:r>
                        <a:rPr lang="en-US" sz="1500" dirty="0"/>
                        <a:t>1</a:t>
                      </a:r>
                    </a:p>
                  </a:txBody>
                  <a:tcPr marL="68580" marR="68580" marT="34290" marB="34290"/>
                </a:tc>
                <a:tc>
                  <a:txBody>
                    <a:bodyPr/>
                    <a:lstStyle/>
                    <a:p>
                      <a:pPr algn="ctr"/>
                      <a:r>
                        <a:rPr lang="en-US" sz="1500" dirty="0"/>
                        <a:t>2</a:t>
                      </a:r>
                    </a:p>
                  </a:txBody>
                  <a:tcPr marL="68580" marR="68580" marT="34290" marB="34290"/>
                </a:tc>
                <a:tc>
                  <a:txBody>
                    <a:bodyPr/>
                    <a:lstStyle/>
                    <a:p>
                      <a:pPr algn="ctr"/>
                      <a:r>
                        <a:rPr lang="en-US" sz="1500" dirty="0"/>
                        <a:t>3</a:t>
                      </a:r>
                    </a:p>
                  </a:txBody>
                  <a:tcPr marL="68580" marR="68580" marT="34290" marB="34290"/>
                </a:tc>
                <a:tc>
                  <a:txBody>
                    <a:bodyPr/>
                    <a:lstStyle/>
                    <a:p>
                      <a:pPr algn="ctr"/>
                      <a:r>
                        <a:rPr lang="en-US" sz="1500" dirty="0"/>
                        <a:t>4</a:t>
                      </a:r>
                    </a:p>
                  </a:txBody>
                  <a:tcPr marL="68580" marR="68580" marT="34290" marB="34290"/>
                </a:tc>
                <a:extLst>
                  <a:ext uri="{0D108BD9-81ED-4DB2-BD59-A6C34878D82A}">
                    <a16:rowId xmlns:a16="http://schemas.microsoft.com/office/drawing/2014/main" val="1449230238"/>
                  </a:ext>
                </a:extLst>
              </a:tr>
              <a:tr h="333913">
                <a:tc>
                  <a:txBody>
                    <a:bodyPr/>
                    <a:lstStyle/>
                    <a:p>
                      <a:r>
                        <a:rPr lang="en-US" sz="1500" dirty="0"/>
                        <a:t>P/E cycles (K)</a:t>
                      </a:r>
                    </a:p>
                  </a:txBody>
                  <a:tcPr marL="68580" marR="68580" marT="34290" marB="34290"/>
                </a:tc>
                <a:tc>
                  <a:txBody>
                    <a:bodyPr/>
                    <a:lstStyle/>
                    <a:p>
                      <a:pPr algn="ctr"/>
                      <a:r>
                        <a:rPr lang="en-US" sz="1500" dirty="0"/>
                        <a:t>100</a:t>
                      </a:r>
                    </a:p>
                  </a:txBody>
                  <a:tcPr marL="68580" marR="68580" marT="34290" marB="34290"/>
                </a:tc>
                <a:tc>
                  <a:txBody>
                    <a:bodyPr/>
                    <a:lstStyle/>
                    <a:p>
                      <a:pPr algn="ctr"/>
                      <a:r>
                        <a:rPr lang="en-US" sz="1500" dirty="0"/>
                        <a:t>3</a:t>
                      </a:r>
                    </a:p>
                  </a:txBody>
                  <a:tcPr marL="68580" marR="68580" marT="34290" marB="34290"/>
                </a:tc>
                <a:tc>
                  <a:txBody>
                    <a:bodyPr/>
                    <a:lstStyle/>
                    <a:p>
                      <a:pPr algn="ctr"/>
                      <a:r>
                        <a:rPr lang="en-US" sz="1500" dirty="0"/>
                        <a:t>1</a:t>
                      </a:r>
                    </a:p>
                  </a:txBody>
                  <a:tcPr marL="68580" marR="68580" marT="34290" marB="34290"/>
                </a:tc>
                <a:tc>
                  <a:txBody>
                    <a:bodyPr/>
                    <a:lstStyle/>
                    <a:p>
                      <a:pPr algn="ctr"/>
                      <a:r>
                        <a:rPr lang="en-US" sz="1500" dirty="0"/>
                        <a:t>&lt;1</a:t>
                      </a:r>
                    </a:p>
                  </a:txBody>
                  <a:tcPr marL="68580" marR="68580" marT="34290" marB="34290"/>
                </a:tc>
                <a:extLst>
                  <a:ext uri="{0D108BD9-81ED-4DB2-BD59-A6C34878D82A}">
                    <a16:rowId xmlns:a16="http://schemas.microsoft.com/office/drawing/2014/main" val="962523648"/>
                  </a:ext>
                </a:extLst>
              </a:tr>
              <a:tr h="333913">
                <a:tc>
                  <a:txBody>
                    <a:bodyPr/>
                    <a:lstStyle/>
                    <a:p>
                      <a:r>
                        <a:rPr lang="en-US" sz="1500" dirty="0"/>
                        <a:t>Read time (µs)</a:t>
                      </a:r>
                    </a:p>
                  </a:txBody>
                  <a:tcPr marL="68580" marR="68580" marT="34290" marB="34290"/>
                </a:tc>
                <a:tc>
                  <a:txBody>
                    <a:bodyPr/>
                    <a:lstStyle/>
                    <a:p>
                      <a:pPr algn="ctr"/>
                      <a:r>
                        <a:rPr lang="en-US" sz="1500" dirty="0"/>
                        <a:t>30</a:t>
                      </a:r>
                    </a:p>
                  </a:txBody>
                  <a:tcPr marL="68580" marR="68580" marT="34290" marB="34290"/>
                </a:tc>
                <a:tc>
                  <a:txBody>
                    <a:bodyPr/>
                    <a:lstStyle/>
                    <a:p>
                      <a:pPr algn="ctr"/>
                      <a:r>
                        <a:rPr lang="en-US" sz="1500" dirty="0"/>
                        <a:t>50</a:t>
                      </a:r>
                    </a:p>
                  </a:txBody>
                  <a:tcPr marL="68580" marR="68580" marT="34290" marB="34290"/>
                </a:tc>
                <a:tc>
                  <a:txBody>
                    <a:bodyPr/>
                    <a:lstStyle/>
                    <a:p>
                      <a:pPr algn="ctr"/>
                      <a:r>
                        <a:rPr lang="en-US" sz="1500" dirty="0"/>
                        <a:t>75</a:t>
                      </a:r>
                    </a:p>
                  </a:txBody>
                  <a:tcPr marL="68580" marR="68580" marT="34290" marB="34290"/>
                </a:tc>
                <a:tc>
                  <a:txBody>
                    <a:bodyPr/>
                    <a:lstStyle/>
                    <a:p>
                      <a:pPr algn="ctr"/>
                      <a:r>
                        <a:rPr lang="en-US" sz="1500" dirty="0"/>
                        <a:t>110</a:t>
                      </a:r>
                    </a:p>
                  </a:txBody>
                  <a:tcPr marL="68580" marR="68580" marT="34290" marB="34290"/>
                </a:tc>
                <a:extLst>
                  <a:ext uri="{0D108BD9-81ED-4DB2-BD59-A6C34878D82A}">
                    <a16:rowId xmlns:a16="http://schemas.microsoft.com/office/drawing/2014/main" val="775181310"/>
                  </a:ext>
                </a:extLst>
              </a:tr>
              <a:tr h="333913">
                <a:tc>
                  <a:txBody>
                    <a:bodyPr/>
                    <a:lstStyle/>
                    <a:p>
                      <a:r>
                        <a:rPr lang="en-US" sz="1500" dirty="0"/>
                        <a:t>Program time (µs)</a:t>
                      </a:r>
                    </a:p>
                  </a:txBody>
                  <a:tcPr marL="68580" marR="68580" marT="34290" marB="34290"/>
                </a:tc>
                <a:tc>
                  <a:txBody>
                    <a:bodyPr/>
                    <a:lstStyle/>
                    <a:p>
                      <a:pPr algn="ctr"/>
                      <a:r>
                        <a:rPr lang="en-US" sz="1500" dirty="0"/>
                        <a:t>300</a:t>
                      </a:r>
                    </a:p>
                  </a:txBody>
                  <a:tcPr marL="68580" marR="68580" marT="34290" marB="34290"/>
                </a:tc>
                <a:tc>
                  <a:txBody>
                    <a:bodyPr/>
                    <a:lstStyle/>
                    <a:p>
                      <a:pPr algn="ctr"/>
                      <a:r>
                        <a:rPr lang="en-US" sz="1500" dirty="0"/>
                        <a:t>600</a:t>
                      </a:r>
                    </a:p>
                  </a:txBody>
                  <a:tcPr marL="68580" marR="68580" marT="34290" marB="34290"/>
                </a:tc>
                <a:tc>
                  <a:txBody>
                    <a:bodyPr/>
                    <a:lstStyle/>
                    <a:p>
                      <a:pPr algn="ctr"/>
                      <a:r>
                        <a:rPr lang="en-US" sz="1500" dirty="0"/>
                        <a:t>1000</a:t>
                      </a:r>
                    </a:p>
                  </a:txBody>
                  <a:tcPr marL="68580" marR="68580" marT="34290" marB="34290"/>
                </a:tc>
                <a:tc>
                  <a:txBody>
                    <a:bodyPr/>
                    <a:lstStyle/>
                    <a:p>
                      <a:pPr algn="ctr"/>
                      <a:r>
                        <a:rPr lang="en-US" sz="1500" dirty="0"/>
                        <a:t>2000</a:t>
                      </a:r>
                    </a:p>
                  </a:txBody>
                  <a:tcPr marL="68580" marR="68580" marT="34290" marB="34290"/>
                </a:tc>
                <a:extLst>
                  <a:ext uri="{0D108BD9-81ED-4DB2-BD59-A6C34878D82A}">
                    <a16:rowId xmlns:a16="http://schemas.microsoft.com/office/drawing/2014/main" val="1493712357"/>
                  </a:ext>
                </a:extLst>
              </a:tr>
              <a:tr h="333913">
                <a:tc>
                  <a:txBody>
                    <a:bodyPr/>
                    <a:lstStyle/>
                    <a:p>
                      <a:r>
                        <a:rPr lang="en-US" sz="1500" dirty="0"/>
                        <a:t>Erase time (µs)</a:t>
                      </a:r>
                    </a:p>
                  </a:txBody>
                  <a:tcPr marL="68580" marR="68580" marT="34290" marB="34290"/>
                </a:tc>
                <a:tc>
                  <a:txBody>
                    <a:bodyPr/>
                    <a:lstStyle/>
                    <a:p>
                      <a:pPr algn="ctr"/>
                      <a:r>
                        <a:rPr lang="en-US" sz="1500" dirty="0"/>
                        <a:t>1500</a:t>
                      </a:r>
                    </a:p>
                  </a:txBody>
                  <a:tcPr marL="68580" marR="68580" marT="34290" marB="34290"/>
                </a:tc>
                <a:tc>
                  <a:txBody>
                    <a:bodyPr/>
                    <a:lstStyle/>
                    <a:p>
                      <a:pPr algn="ctr"/>
                      <a:r>
                        <a:rPr lang="en-US" sz="1500" dirty="0"/>
                        <a:t>3000</a:t>
                      </a:r>
                    </a:p>
                  </a:txBody>
                  <a:tcPr marL="68580" marR="68580" marT="34290" marB="34290"/>
                </a:tc>
                <a:tc>
                  <a:txBody>
                    <a:bodyPr/>
                    <a:lstStyle/>
                    <a:p>
                      <a:pPr algn="ctr"/>
                      <a:r>
                        <a:rPr lang="en-US" sz="1500" dirty="0"/>
                        <a:t>4500</a:t>
                      </a:r>
                    </a:p>
                  </a:txBody>
                  <a:tcPr marL="68580" marR="68580" marT="34290" marB="34290"/>
                </a:tc>
                <a:tc>
                  <a:txBody>
                    <a:bodyPr/>
                    <a:lstStyle/>
                    <a:p>
                      <a:pPr algn="ctr"/>
                      <a:r>
                        <a:rPr lang="en-US" sz="1500" dirty="0"/>
                        <a:t>5000</a:t>
                      </a:r>
                    </a:p>
                  </a:txBody>
                  <a:tcPr marL="68580" marR="68580" marT="34290" marB="34290"/>
                </a:tc>
                <a:extLst>
                  <a:ext uri="{0D108BD9-81ED-4DB2-BD59-A6C34878D82A}">
                    <a16:rowId xmlns:a16="http://schemas.microsoft.com/office/drawing/2014/main" val="632240922"/>
                  </a:ext>
                </a:extLst>
              </a:tr>
              <a:tr h="333913">
                <a:tc>
                  <a:txBody>
                    <a:bodyPr/>
                    <a:lstStyle/>
                    <a:p>
                      <a:r>
                        <a:rPr lang="en-US" sz="1500" dirty="0"/>
                        <a:t>Price ($/GB)</a:t>
                      </a:r>
                    </a:p>
                  </a:txBody>
                  <a:tcPr marL="68580" marR="68580" marT="34290" marB="34290"/>
                </a:tc>
                <a:tc>
                  <a:txBody>
                    <a:bodyPr/>
                    <a:lstStyle/>
                    <a:p>
                      <a:pPr algn="ctr"/>
                      <a:r>
                        <a:rPr lang="en-US" sz="1500" dirty="0"/>
                        <a:t>0.37</a:t>
                      </a:r>
                    </a:p>
                  </a:txBody>
                  <a:tcPr marL="68580" marR="68580" marT="34290" marB="34290"/>
                </a:tc>
                <a:tc>
                  <a:txBody>
                    <a:bodyPr/>
                    <a:lstStyle/>
                    <a:p>
                      <a:pPr algn="ctr"/>
                      <a:r>
                        <a:rPr lang="en-US" sz="1500" dirty="0"/>
                        <a:t>0.33</a:t>
                      </a:r>
                    </a:p>
                  </a:txBody>
                  <a:tcPr marL="68580" marR="68580" marT="34290" marB="34290"/>
                </a:tc>
                <a:tc>
                  <a:txBody>
                    <a:bodyPr/>
                    <a:lstStyle/>
                    <a:p>
                      <a:pPr algn="ctr"/>
                      <a:r>
                        <a:rPr lang="en-US" sz="1500" dirty="0"/>
                        <a:t>0.2</a:t>
                      </a:r>
                    </a:p>
                  </a:txBody>
                  <a:tcPr marL="68580" marR="68580" marT="34290" marB="34290"/>
                </a:tc>
                <a:tc>
                  <a:txBody>
                    <a:bodyPr/>
                    <a:lstStyle/>
                    <a:p>
                      <a:pPr algn="ctr"/>
                      <a:r>
                        <a:rPr lang="en-US" sz="1500" dirty="0"/>
                        <a:t>0.12</a:t>
                      </a:r>
                    </a:p>
                  </a:txBody>
                  <a:tcPr marL="68580" marR="68580" marT="34290" marB="34290"/>
                </a:tc>
                <a:extLst>
                  <a:ext uri="{0D108BD9-81ED-4DB2-BD59-A6C34878D82A}">
                    <a16:rowId xmlns:a16="http://schemas.microsoft.com/office/drawing/2014/main" val="1202894897"/>
                  </a:ext>
                </a:extLst>
              </a:tr>
            </a:tbl>
          </a:graphicData>
        </a:graphic>
      </p:graphicFrame>
      <p:sp>
        <p:nvSpPr>
          <p:cNvPr id="2" name="右箭头 1">
            <a:extLst>
              <a:ext uri="{FF2B5EF4-FFF2-40B4-BE49-F238E27FC236}">
                <a16:creationId xmlns:a16="http://schemas.microsoft.com/office/drawing/2014/main" id="{79037758-A107-B845-A053-D921FA67E247}"/>
              </a:ext>
            </a:extLst>
          </p:cNvPr>
          <p:cNvSpPr/>
          <p:nvPr/>
        </p:nvSpPr>
        <p:spPr>
          <a:xfrm>
            <a:off x="3013841" y="4609419"/>
            <a:ext cx="6209643" cy="31925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文本框 3">
            <a:extLst>
              <a:ext uri="{FF2B5EF4-FFF2-40B4-BE49-F238E27FC236}">
                <a16:creationId xmlns:a16="http://schemas.microsoft.com/office/drawing/2014/main" id="{AC634AE2-5C25-C140-BF9A-1B9899D29773}"/>
              </a:ext>
            </a:extLst>
          </p:cNvPr>
          <p:cNvSpPr txBox="1"/>
          <p:nvPr/>
        </p:nvSpPr>
        <p:spPr>
          <a:xfrm>
            <a:off x="4825840" y="4295611"/>
            <a:ext cx="3721699" cy="369332"/>
          </a:xfrm>
          <a:prstGeom prst="rect">
            <a:avLst/>
          </a:prstGeom>
          <a:noFill/>
        </p:spPr>
        <p:txBody>
          <a:bodyPr wrap="square" rtlCol="0">
            <a:spAutoFit/>
          </a:bodyPr>
          <a:lstStyle/>
          <a:p>
            <a:r>
              <a:rPr kumimoji="1" lang="en-US" altLang="zh-CN" dirty="0">
                <a:solidFill>
                  <a:srgbClr val="00B050"/>
                </a:solidFill>
              </a:rPr>
              <a:t>Higher density, lower cost </a:t>
            </a:r>
            <a:endParaRPr kumimoji="1" lang="zh-CN" altLang="en-US" dirty="0">
              <a:solidFill>
                <a:srgbClr val="00B050"/>
              </a:solidFill>
            </a:endParaRPr>
          </a:p>
        </p:txBody>
      </p:sp>
      <p:sp>
        <p:nvSpPr>
          <p:cNvPr id="6" name="矩形 5">
            <a:extLst>
              <a:ext uri="{FF2B5EF4-FFF2-40B4-BE49-F238E27FC236}">
                <a16:creationId xmlns:a16="http://schemas.microsoft.com/office/drawing/2014/main" id="{D0572F11-3322-4942-AC61-AF7FBCA7AEAD}"/>
              </a:ext>
            </a:extLst>
          </p:cNvPr>
          <p:cNvSpPr/>
          <p:nvPr/>
        </p:nvSpPr>
        <p:spPr>
          <a:xfrm>
            <a:off x="4564894" y="4924702"/>
            <a:ext cx="3495316" cy="369332"/>
          </a:xfrm>
          <a:prstGeom prst="rect">
            <a:avLst/>
          </a:prstGeom>
        </p:spPr>
        <p:txBody>
          <a:bodyPr wrap="none">
            <a:spAutoFit/>
          </a:bodyPr>
          <a:lstStyle/>
          <a:p>
            <a:r>
              <a:rPr kumimoji="1" lang="en-US" altLang="zh-CN" dirty="0">
                <a:solidFill>
                  <a:srgbClr val="FF0000"/>
                </a:solidFill>
              </a:rPr>
              <a:t>Worse performance, worse lifetime</a:t>
            </a:r>
            <a:endParaRPr lang="zh-CN" altLang="en-US" dirty="0">
              <a:solidFill>
                <a:srgbClr val="FF0000"/>
              </a:solidFill>
            </a:endParaRPr>
          </a:p>
        </p:txBody>
      </p:sp>
      <p:sp>
        <p:nvSpPr>
          <p:cNvPr id="11" name="Title 1"/>
          <p:cNvSpPr>
            <a:spLocks noGrp="1"/>
          </p:cNvSpPr>
          <p:nvPr>
            <p:ph type="title"/>
          </p:nvPr>
        </p:nvSpPr>
        <p:spPr>
          <a:xfrm>
            <a:off x="2152650" y="365127"/>
            <a:ext cx="8515350" cy="1325563"/>
          </a:xfrm>
        </p:spPr>
        <p:txBody>
          <a:bodyPr/>
          <a:lstStyle/>
          <a:p>
            <a:r>
              <a:rPr lang="en-US" dirty="0"/>
              <a:t>Comparison among Different Types</a:t>
            </a:r>
          </a:p>
        </p:txBody>
      </p:sp>
    </p:spTree>
    <p:extLst>
      <p:ext uri="{BB962C8B-B14F-4D97-AF65-F5344CB8AC3E}">
        <p14:creationId xmlns:p14="http://schemas.microsoft.com/office/powerpoint/2010/main" val="5830496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5DB35-F244-4312-A2AE-B800A5992E36}"/>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49FEEDFA-D870-41CF-BE4D-A89EF79B6D81}"/>
              </a:ext>
            </a:extLst>
          </p:cNvPr>
          <p:cNvSpPr>
            <a:spLocks noGrp="1"/>
          </p:cNvSpPr>
          <p:nvPr>
            <p:ph idx="1"/>
          </p:nvPr>
        </p:nvSpPr>
        <p:spPr/>
        <p:txBody>
          <a:bodyPr/>
          <a:lstStyle/>
          <a:p>
            <a:r>
              <a:rPr lang="en-US" dirty="0"/>
              <a:t>If you have 100$ budget to build the memory hierarchy for a computer. The cost of SRAM is 10$/Mbyte, the cost of DRAM is 1$/Mbyte and the cost of Flash is 0.1$/Mbyte.</a:t>
            </a:r>
          </a:p>
          <a:p>
            <a:r>
              <a:rPr lang="en-US" dirty="0"/>
              <a:t>There are 3 options:</a:t>
            </a:r>
          </a:p>
          <a:p>
            <a:pPr lvl="1"/>
            <a:r>
              <a:rPr lang="en-US" dirty="0"/>
              <a:t>Option 1: 50$ for SRAM, 49$ for DRAM and 1$ for Flash</a:t>
            </a:r>
          </a:p>
          <a:p>
            <a:pPr lvl="1"/>
            <a:r>
              <a:rPr lang="en-US" dirty="0"/>
              <a:t>Option 2: 10$ for SRAM, 20$ for DRAM and 70$ for Flash</a:t>
            </a:r>
          </a:p>
          <a:p>
            <a:pPr lvl="1"/>
            <a:r>
              <a:rPr lang="en-US" dirty="0"/>
              <a:t>Option 3: 60$ for SRAM, 5$ for DRAM and 35$ for Flash</a:t>
            </a:r>
          </a:p>
          <a:p>
            <a:r>
              <a:rPr lang="en-US" dirty="0"/>
              <a:t>Which option do you think is the best? Why?</a:t>
            </a:r>
          </a:p>
          <a:p>
            <a:endParaRPr lang="en-US" dirty="0"/>
          </a:p>
        </p:txBody>
      </p:sp>
      <p:sp>
        <p:nvSpPr>
          <p:cNvPr id="4" name="Slide Number Placeholder 3">
            <a:extLst>
              <a:ext uri="{FF2B5EF4-FFF2-40B4-BE49-F238E27FC236}">
                <a16:creationId xmlns:a16="http://schemas.microsoft.com/office/drawing/2014/main" id="{1E4B2D9A-C25F-4890-938D-3F8F41BDFF78}"/>
              </a:ext>
            </a:extLst>
          </p:cNvPr>
          <p:cNvSpPr>
            <a:spLocks noGrp="1"/>
          </p:cNvSpPr>
          <p:nvPr>
            <p:ph type="sldNum" sz="quarter" idx="12"/>
          </p:nvPr>
        </p:nvSpPr>
        <p:spPr/>
        <p:txBody>
          <a:bodyPr/>
          <a:lstStyle/>
          <a:p>
            <a:fld id="{C22DC6D3-9347-42BE-948A-F7EB414DF657}" type="slidenum">
              <a:rPr lang="en-US" altLang="en-US" smtClean="0"/>
              <a:t>44</a:t>
            </a:fld>
            <a:endParaRPr lang="en-US" altLang="en-US" dirty="0"/>
          </a:p>
        </p:txBody>
      </p:sp>
    </p:spTree>
    <p:extLst>
      <p:ext uri="{BB962C8B-B14F-4D97-AF65-F5344CB8AC3E}">
        <p14:creationId xmlns:p14="http://schemas.microsoft.com/office/powerpoint/2010/main" val="2860440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86888-9973-475E-B9B3-449A7AA37C1D}"/>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6FEBCB6D-3139-456D-9085-8DF550F5AD51}"/>
              </a:ext>
            </a:extLst>
          </p:cNvPr>
          <p:cNvSpPr>
            <a:spLocks noGrp="1"/>
          </p:cNvSpPr>
          <p:nvPr>
            <p:ph idx="1"/>
          </p:nvPr>
        </p:nvSpPr>
        <p:spPr/>
        <p:txBody>
          <a:bodyPr/>
          <a:lstStyle/>
          <a:p>
            <a:r>
              <a:rPr lang="en-US" sz="2400" dirty="0"/>
              <a:t>In a flash memory, the high voltage (2.5V-5V) represents 0 and low voltage (0V-2.5V) represents 1. Suppose currently the voltage in each cell is shown in the following figure. What voltages should we add to page 1, 2, 3 and 4 respectively, in order to read the value store in the cell in the blue circle in the picture?</a:t>
            </a:r>
          </a:p>
        </p:txBody>
      </p:sp>
      <p:sp>
        <p:nvSpPr>
          <p:cNvPr id="4" name="Slide Number Placeholder 3">
            <a:extLst>
              <a:ext uri="{FF2B5EF4-FFF2-40B4-BE49-F238E27FC236}">
                <a16:creationId xmlns:a16="http://schemas.microsoft.com/office/drawing/2014/main" id="{B44A151A-B753-49B2-A6E0-BB6D9904F542}"/>
              </a:ext>
            </a:extLst>
          </p:cNvPr>
          <p:cNvSpPr>
            <a:spLocks noGrp="1"/>
          </p:cNvSpPr>
          <p:nvPr>
            <p:ph type="sldNum" sz="quarter" idx="12"/>
          </p:nvPr>
        </p:nvSpPr>
        <p:spPr/>
        <p:txBody>
          <a:bodyPr/>
          <a:lstStyle/>
          <a:p>
            <a:fld id="{C22DC6D3-9347-42BE-948A-F7EB414DF657}" type="slidenum">
              <a:rPr lang="en-US" altLang="en-US" smtClean="0"/>
              <a:t>45</a:t>
            </a:fld>
            <a:endParaRPr lang="en-US" altLang="en-US" dirty="0"/>
          </a:p>
        </p:txBody>
      </p:sp>
      <p:pic>
        <p:nvPicPr>
          <p:cNvPr id="5" name="Picture 4">
            <a:extLst>
              <a:ext uri="{FF2B5EF4-FFF2-40B4-BE49-F238E27FC236}">
                <a16:creationId xmlns:a16="http://schemas.microsoft.com/office/drawing/2014/main" id="{1C490E12-80E3-4930-8E9C-4794F4507EB0}"/>
              </a:ext>
            </a:extLst>
          </p:cNvPr>
          <p:cNvPicPr>
            <a:picLocks noChangeAspect="1"/>
          </p:cNvPicPr>
          <p:nvPr/>
        </p:nvPicPr>
        <p:blipFill>
          <a:blip r:embed="rId3"/>
          <a:stretch>
            <a:fillRect/>
          </a:stretch>
        </p:blipFill>
        <p:spPr>
          <a:xfrm>
            <a:off x="4079776" y="2843761"/>
            <a:ext cx="4752528" cy="3675904"/>
          </a:xfrm>
          <a:prstGeom prst="rect">
            <a:avLst/>
          </a:prstGeom>
        </p:spPr>
      </p:pic>
    </p:spTree>
    <p:extLst>
      <p:ext uri="{BB962C8B-B14F-4D97-AF65-F5344CB8AC3E}">
        <p14:creationId xmlns:p14="http://schemas.microsoft.com/office/powerpoint/2010/main" val="385586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7D3FF-3CC6-4572-8EEA-6FF733BD350A}"/>
              </a:ext>
            </a:extLst>
          </p:cNvPr>
          <p:cNvSpPr>
            <a:spLocks noGrp="1"/>
          </p:cNvSpPr>
          <p:nvPr>
            <p:ph type="title"/>
          </p:nvPr>
        </p:nvSpPr>
        <p:spPr/>
        <p:txBody>
          <a:bodyPr/>
          <a:lstStyle/>
          <a:p>
            <a:r>
              <a:rPr lang="en-US" altLang="zh-CN" dirty="0">
                <a:cs typeface="+mj-lt"/>
                <a:sym typeface="+mn-ea"/>
              </a:rPr>
              <a:t>Memory Hierarchy</a:t>
            </a:r>
            <a:endParaRPr lang="fr-FR" dirty="0"/>
          </a:p>
        </p:txBody>
      </p:sp>
      <p:sp>
        <p:nvSpPr>
          <p:cNvPr id="3" name="Content Placeholder 2">
            <a:extLst>
              <a:ext uri="{FF2B5EF4-FFF2-40B4-BE49-F238E27FC236}">
                <a16:creationId xmlns:a16="http://schemas.microsoft.com/office/drawing/2014/main" id="{D1D5588C-B8F5-42BF-A130-50CAD8EE54FA}"/>
              </a:ext>
            </a:extLst>
          </p:cNvPr>
          <p:cNvSpPr>
            <a:spLocks noGrp="1"/>
          </p:cNvSpPr>
          <p:nvPr>
            <p:ph idx="1"/>
          </p:nvPr>
        </p:nvSpPr>
        <p:spPr/>
        <p:txBody>
          <a:bodyPr/>
          <a:lstStyle/>
          <a:p>
            <a:r>
              <a:rPr lang="en-US" altLang="zh-CN" dirty="0">
                <a:cs typeface="+mn-lt"/>
                <a:sym typeface="+mn-ea"/>
              </a:rPr>
              <a:t>Organize memory system into a hierarchy with faster (but smaller) memory closer to processor</a:t>
            </a:r>
            <a:endParaRPr lang="en-US" altLang="zh-CN" dirty="0">
              <a:cs typeface="+mn-lt"/>
            </a:endParaRPr>
          </a:p>
          <a:p>
            <a:endParaRPr lang="fr-FR" dirty="0"/>
          </a:p>
        </p:txBody>
      </p:sp>
      <p:sp>
        <p:nvSpPr>
          <p:cNvPr id="4" name="Slide Number Placeholder 3">
            <a:extLst>
              <a:ext uri="{FF2B5EF4-FFF2-40B4-BE49-F238E27FC236}">
                <a16:creationId xmlns:a16="http://schemas.microsoft.com/office/drawing/2014/main" id="{B2E041FC-474E-4D1E-B0B9-2B8C018EF80B}"/>
              </a:ext>
            </a:extLst>
          </p:cNvPr>
          <p:cNvSpPr>
            <a:spLocks noGrp="1"/>
          </p:cNvSpPr>
          <p:nvPr>
            <p:ph type="sldNum" sz="quarter" idx="12"/>
          </p:nvPr>
        </p:nvSpPr>
        <p:spPr/>
        <p:txBody>
          <a:bodyPr/>
          <a:lstStyle/>
          <a:p>
            <a:fld id="{C22DC6D3-9347-42BE-948A-F7EB414DF657}" type="slidenum">
              <a:rPr lang="en-US" altLang="en-US" smtClean="0"/>
              <a:t>5</a:t>
            </a:fld>
            <a:endParaRPr lang="en-US" altLang="en-US" dirty="0"/>
          </a:p>
        </p:txBody>
      </p:sp>
      <p:pic>
        <p:nvPicPr>
          <p:cNvPr id="6" name="Picture 5">
            <a:extLst>
              <a:ext uri="{FF2B5EF4-FFF2-40B4-BE49-F238E27FC236}">
                <a16:creationId xmlns:a16="http://schemas.microsoft.com/office/drawing/2014/main" id="{A4A974DD-8F4A-431F-9D5D-2BE23F324DC0}"/>
              </a:ext>
            </a:extLst>
          </p:cNvPr>
          <p:cNvPicPr>
            <a:picLocks noChangeAspect="1"/>
          </p:cNvPicPr>
          <p:nvPr/>
        </p:nvPicPr>
        <p:blipFill>
          <a:blip r:embed="rId2"/>
          <a:stretch>
            <a:fillRect/>
          </a:stretch>
        </p:blipFill>
        <p:spPr>
          <a:xfrm>
            <a:off x="3540845" y="2711762"/>
            <a:ext cx="4787403" cy="1040091"/>
          </a:xfrm>
          <a:prstGeom prst="rect">
            <a:avLst/>
          </a:prstGeom>
        </p:spPr>
      </p:pic>
      <p:pic>
        <p:nvPicPr>
          <p:cNvPr id="7" name="Picture 6">
            <a:extLst>
              <a:ext uri="{FF2B5EF4-FFF2-40B4-BE49-F238E27FC236}">
                <a16:creationId xmlns:a16="http://schemas.microsoft.com/office/drawing/2014/main" id="{047A9345-4973-478F-BB40-3C87A67DEB4B}"/>
              </a:ext>
            </a:extLst>
          </p:cNvPr>
          <p:cNvPicPr>
            <a:picLocks noChangeAspect="1"/>
          </p:cNvPicPr>
          <p:nvPr/>
        </p:nvPicPr>
        <p:blipFill>
          <a:blip r:embed="rId3"/>
          <a:stretch>
            <a:fillRect/>
          </a:stretch>
        </p:blipFill>
        <p:spPr>
          <a:xfrm>
            <a:off x="3143672" y="4147548"/>
            <a:ext cx="5760640" cy="2264611"/>
          </a:xfrm>
          <a:prstGeom prst="rect">
            <a:avLst/>
          </a:prstGeom>
        </p:spPr>
      </p:pic>
    </p:spTree>
    <p:extLst>
      <p:ext uri="{BB962C8B-B14F-4D97-AF65-F5344CB8AC3E}">
        <p14:creationId xmlns:p14="http://schemas.microsoft.com/office/powerpoint/2010/main" val="2293057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2DC6D3-9347-42BE-948A-F7EB414DF657}" type="slidenum">
              <a:rPr lang="en-US" altLang="en-US" smtClean="0"/>
              <a:t>6</a:t>
            </a:fld>
            <a:endParaRPr lang="en-US" altLang="en-US" dirty="0"/>
          </a:p>
        </p:txBody>
      </p:sp>
      <p:sp>
        <p:nvSpPr>
          <p:cNvPr id="2" name="Title 1"/>
          <p:cNvSpPr>
            <a:spLocks noGrp="1"/>
          </p:cNvSpPr>
          <p:nvPr>
            <p:ph type="title"/>
          </p:nvPr>
        </p:nvSpPr>
        <p:spPr/>
        <p:txBody>
          <a:bodyPr/>
          <a:lstStyle/>
          <a:p>
            <a:r>
              <a:rPr lang="en-US" altLang="zh-CN" dirty="0">
                <a:cs typeface="+mj-lt"/>
                <a:sym typeface="+mn-ea"/>
              </a:rPr>
              <a:t>Memory Hierarchy</a:t>
            </a:r>
            <a:endParaRPr lang="en-US" dirty="0">
              <a:cs typeface="+mj-lt"/>
            </a:endParaRPr>
          </a:p>
        </p:txBody>
      </p:sp>
      <p:pic>
        <p:nvPicPr>
          <p:cNvPr id="3" name="图片 2" descr="图片1"/>
          <p:cNvPicPr>
            <a:picLocks noChangeAspect="1"/>
          </p:cNvPicPr>
          <p:nvPr/>
        </p:nvPicPr>
        <p:blipFill>
          <a:blip r:embed="rId3"/>
          <a:stretch>
            <a:fillRect/>
          </a:stretch>
        </p:blipFill>
        <p:spPr>
          <a:xfrm>
            <a:off x="1487488" y="1052736"/>
            <a:ext cx="8886190" cy="52355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2DC6D3-9347-42BE-948A-F7EB414DF657}" type="slidenum">
              <a:rPr lang="en-US" altLang="en-US" smtClean="0"/>
              <a:t>7</a:t>
            </a:fld>
            <a:endParaRPr lang="en-US" altLang="en-US" dirty="0"/>
          </a:p>
        </p:txBody>
      </p:sp>
      <p:sp>
        <p:nvSpPr>
          <p:cNvPr id="2" name="Title 1"/>
          <p:cNvSpPr>
            <a:spLocks noGrp="1"/>
          </p:cNvSpPr>
          <p:nvPr>
            <p:ph type="title"/>
          </p:nvPr>
        </p:nvSpPr>
        <p:spPr/>
        <p:txBody>
          <a:bodyPr/>
          <a:lstStyle/>
          <a:p>
            <a:r>
              <a:rPr lang="en-US" altLang="zh-CN">
                <a:cs typeface="+mj-lt"/>
                <a:sym typeface="+mn-ea"/>
              </a:rPr>
              <a:t>Cache Memory</a:t>
            </a:r>
            <a:endParaRPr lang="en-US">
              <a:cs typeface="+mj-lt"/>
            </a:endParaRPr>
          </a:p>
        </p:txBody>
      </p:sp>
      <p:pic>
        <p:nvPicPr>
          <p:cNvPr id="11" name="图片 10" descr="图片2"/>
          <p:cNvPicPr>
            <a:picLocks noChangeAspect="1"/>
          </p:cNvPicPr>
          <p:nvPr/>
        </p:nvPicPr>
        <p:blipFill>
          <a:blip r:embed="rId3"/>
          <a:stretch>
            <a:fillRect/>
          </a:stretch>
        </p:blipFill>
        <p:spPr>
          <a:xfrm>
            <a:off x="6384290" y="1196975"/>
            <a:ext cx="4070985" cy="4947285"/>
          </a:xfrm>
          <a:prstGeom prst="rect">
            <a:avLst/>
          </a:prstGeom>
        </p:spPr>
      </p:pic>
      <p:pic>
        <p:nvPicPr>
          <p:cNvPr id="16" name="内容占位符 15" descr="图片1"/>
          <p:cNvPicPr>
            <a:picLocks noGrp="1" noChangeAspect="1"/>
          </p:cNvPicPr>
          <p:nvPr>
            <p:ph idx="1"/>
          </p:nvPr>
        </p:nvPicPr>
        <p:blipFill>
          <a:blip r:embed="rId4"/>
          <a:stretch>
            <a:fillRect/>
          </a:stretch>
        </p:blipFill>
        <p:spPr>
          <a:xfrm>
            <a:off x="1703705" y="1236980"/>
            <a:ext cx="3818255" cy="50406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2D216-76BA-4615-B367-1B5B0036FAD5}"/>
              </a:ext>
            </a:extLst>
          </p:cNvPr>
          <p:cNvSpPr>
            <a:spLocks noGrp="1"/>
          </p:cNvSpPr>
          <p:nvPr>
            <p:ph type="title"/>
          </p:nvPr>
        </p:nvSpPr>
        <p:spPr/>
        <p:txBody>
          <a:bodyPr/>
          <a:lstStyle/>
          <a:p>
            <a:r>
              <a:rPr lang="en-US" altLang="zh-CN" dirty="0">
                <a:latin typeface="Calibri" panose="020F0502020204030204" pitchFamily="34" charset="0"/>
                <a:ea typeface="MS UI Gothic" panose="020B0600070205080204" pitchFamily="34" charset="-128"/>
                <a:cs typeface="Calibri" panose="020F0502020204030204" pitchFamily="34" charset="0"/>
              </a:rPr>
              <a:t>Direct-Mapped Caches</a:t>
            </a:r>
            <a:endParaRPr lang="fr-FR" dirty="0"/>
          </a:p>
        </p:txBody>
      </p:sp>
      <p:sp>
        <p:nvSpPr>
          <p:cNvPr id="4" name="Slide Number Placeholder 3">
            <a:extLst>
              <a:ext uri="{FF2B5EF4-FFF2-40B4-BE49-F238E27FC236}">
                <a16:creationId xmlns:a16="http://schemas.microsoft.com/office/drawing/2014/main" id="{316A7B67-A23C-4193-A8D4-4D2C90D4528B}"/>
              </a:ext>
            </a:extLst>
          </p:cNvPr>
          <p:cNvSpPr>
            <a:spLocks noGrp="1"/>
          </p:cNvSpPr>
          <p:nvPr>
            <p:ph type="sldNum" sz="quarter" idx="12"/>
          </p:nvPr>
        </p:nvSpPr>
        <p:spPr/>
        <p:txBody>
          <a:bodyPr/>
          <a:lstStyle/>
          <a:p>
            <a:fld id="{C22DC6D3-9347-42BE-948A-F7EB414DF657}" type="slidenum">
              <a:rPr lang="en-US" altLang="en-US" smtClean="0"/>
              <a:t>8</a:t>
            </a:fld>
            <a:endParaRPr lang="en-US" altLang="en-US" dirty="0"/>
          </a:p>
        </p:txBody>
      </p:sp>
      <p:sp>
        <p:nvSpPr>
          <p:cNvPr id="5" name="TextBox 4">
            <a:extLst>
              <a:ext uri="{FF2B5EF4-FFF2-40B4-BE49-F238E27FC236}">
                <a16:creationId xmlns:a16="http://schemas.microsoft.com/office/drawing/2014/main" id="{E31A25EC-C716-4D33-99C9-CFD7FCC4DA3C}"/>
              </a:ext>
            </a:extLst>
          </p:cNvPr>
          <p:cNvSpPr txBox="1"/>
          <p:nvPr/>
        </p:nvSpPr>
        <p:spPr>
          <a:xfrm>
            <a:off x="1631504" y="3331384"/>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000</a:t>
            </a:r>
          </a:p>
        </p:txBody>
      </p:sp>
      <p:sp>
        <p:nvSpPr>
          <p:cNvPr id="6" name="TextBox 5">
            <a:extLst>
              <a:ext uri="{FF2B5EF4-FFF2-40B4-BE49-F238E27FC236}">
                <a16:creationId xmlns:a16="http://schemas.microsoft.com/office/drawing/2014/main" id="{654F6C92-5301-427D-9767-303348DCD652}"/>
              </a:ext>
            </a:extLst>
          </p:cNvPr>
          <p:cNvSpPr txBox="1"/>
          <p:nvPr/>
        </p:nvSpPr>
        <p:spPr>
          <a:xfrm>
            <a:off x="1631504" y="3700716"/>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001</a:t>
            </a:r>
          </a:p>
        </p:txBody>
      </p:sp>
      <p:sp>
        <p:nvSpPr>
          <p:cNvPr id="7" name="TextBox 6">
            <a:extLst>
              <a:ext uri="{FF2B5EF4-FFF2-40B4-BE49-F238E27FC236}">
                <a16:creationId xmlns:a16="http://schemas.microsoft.com/office/drawing/2014/main" id="{94D1805E-6276-4DC4-9B52-104900765810}"/>
              </a:ext>
            </a:extLst>
          </p:cNvPr>
          <p:cNvSpPr txBox="1"/>
          <p:nvPr/>
        </p:nvSpPr>
        <p:spPr>
          <a:xfrm>
            <a:off x="1631504" y="4070048"/>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010</a:t>
            </a:r>
          </a:p>
        </p:txBody>
      </p:sp>
      <p:sp>
        <p:nvSpPr>
          <p:cNvPr id="8" name="TextBox 7">
            <a:extLst>
              <a:ext uri="{FF2B5EF4-FFF2-40B4-BE49-F238E27FC236}">
                <a16:creationId xmlns:a16="http://schemas.microsoft.com/office/drawing/2014/main" id="{A90D9B74-EA59-4593-A4E1-CCC75F94EDA4}"/>
              </a:ext>
            </a:extLst>
          </p:cNvPr>
          <p:cNvSpPr txBox="1"/>
          <p:nvPr/>
        </p:nvSpPr>
        <p:spPr>
          <a:xfrm>
            <a:off x="1631504" y="4439380"/>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011</a:t>
            </a:r>
          </a:p>
        </p:txBody>
      </p:sp>
      <p:sp>
        <p:nvSpPr>
          <p:cNvPr id="9" name="TextBox 8">
            <a:extLst>
              <a:ext uri="{FF2B5EF4-FFF2-40B4-BE49-F238E27FC236}">
                <a16:creationId xmlns:a16="http://schemas.microsoft.com/office/drawing/2014/main" id="{1D9DEA54-A43B-4F80-BDFD-5EF7296E4542}"/>
              </a:ext>
            </a:extLst>
          </p:cNvPr>
          <p:cNvSpPr txBox="1"/>
          <p:nvPr/>
        </p:nvSpPr>
        <p:spPr>
          <a:xfrm>
            <a:off x="1631504" y="4808712"/>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100</a:t>
            </a:r>
          </a:p>
        </p:txBody>
      </p:sp>
      <p:sp>
        <p:nvSpPr>
          <p:cNvPr id="10" name="TextBox 9">
            <a:extLst>
              <a:ext uri="{FF2B5EF4-FFF2-40B4-BE49-F238E27FC236}">
                <a16:creationId xmlns:a16="http://schemas.microsoft.com/office/drawing/2014/main" id="{4CE84FCA-DD22-4186-B1AB-497178F8CB11}"/>
              </a:ext>
            </a:extLst>
          </p:cNvPr>
          <p:cNvSpPr txBox="1"/>
          <p:nvPr/>
        </p:nvSpPr>
        <p:spPr>
          <a:xfrm>
            <a:off x="1631504" y="5178044"/>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101</a:t>
            </a:r>
          </a:p>
        </p:txBody>
      </p:sp>
      <p:sp>
        <p:nvSpPr>
          <p:cNvPr id="11" name="TextBox 10">
            <a:extLst>
              <a:ext uri="{FF2B5EF4-FFF2-40B4-BE49-F238E27FC236}">
                <a16:creationId xmlns:a16="http://schemas.microsoft.com/office/drawing/2014/main" id="{07CAEAFD-3DD8-4694-8EFD-5C31608776AA}"/>
              </a:ext>
            </a:extLst>
          </p:cNvPr>
          <p:cNvSpPr txBox="1"/>
          <p:nvPr/>
        </p:nvSpPr>
        <p:spPr>
          <a:xfrm>
            <a:off x="1631504" y="5547376"/>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110</a:t>
            </a:r>
          </a:p>
        </p:txBody>
      </p:sp>
      <p:sp>
        <p:nvSpPr>
          <p:cNvPr id="12" name="TextBox 11">
            <a:extLst>
              <a:ext uri="{FF2B5EF4-FFF2-40B4-BE49-F238E27FC236}">
                <a16:creationId xmlns:a16="http://schemas.microsoft.com/office/drawing/2014/main" id="{0F976A52-5595-4B3F-9E1B-07EBFC1B3A12}"/>
              </a:ext>
            </a:extLst>
          </p:cNvPr>
          <p:cNvSpPr txBox="1"/>
          <p:nvPr/>
        </p:nvSpPr>
        <p:spPr>
          <a:xfrm>
            <a:off x="1631504" y="5916708"/>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111</a:t>
            </a:r>
          </a:p>
        </p:txBody>
      </p:sp>
      <p:sp>
        <p:nvSpPr>
          <p:cNvPr id="13" name="TextBox 12">
            <a:extLst>
              <a:ext uri="{FF2B5EF4-FFF2-40B4-BE49-F238E27FC236}">
                <a16:creationId xmlns:a16="http://schemas.microsoft.com/office/drawing/2014/main" id="{96274B90-F683-4799-9D30-EE7555DF23E7}"/>
              </a:ext>
            </a:extLst>
          </p:cNvPr>
          <p:cNvSpPr txBox="1"/>
          <p:nvPr/>
        </p:nvSpPr>
        <p:spPr>
          <a:xfrm>
            <a:off x="4314454" y="3354664"/>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00000</a:t>
            </a:r>
          </a:p>
        </p:txBody>
      </p:sp>
      <p:sp>
        <p:nvSpPr>
          <p:cNvPr id="14" name="TextBox 13">
            <a:extLst>
              <a:ext uri="{FF2B5EF4-FFF2-40B4-BE49-F238E27FC236}">
                <a16:creationId xmlns:a16="http://schemas.microsoft.com/office/drawing/2014/main" id="{EE832CD1-6D55-4BFA-B7C8-4C335D823B53}"/>
              </a:ext>
            </a:extLst>
          </p:cNvPr>
          <p:cNvSpPr txBox="1"/>
          <p:nvPr/>
        </p:nvSpPr>
        <p:spPr>
          <a:xfrm>
            <a:off x="4314454" y="3723996"/>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00001</a:t>
            </a:r>
          </a:p>
        </p:txBody>
      </p:sp>
      <p:sp>
        <p:nvSpPr>
          <p:cNvPr id="15" name="TextBox 14">
            <a:extLst>
              <a:ext uri="{FF2B5EF4-FFF2-40B4-BE49-F238E27FC236}">
                <a16:creationId xmlns:a16="http://schemas.microsoft.com/office/drawing/2014/main" id="{5B27AE20-1BFC-4C31-861A-000BF0E41737}"/>
              </a:ext>
            </a:extLst>
          </p:cNvPr>
          <p:cNvSpPr txBox="1"/>
          <p:nvPr/>
        </p:nvSpPr>
        <p:spPr>
          <a:xfrm>
            <a:off x="4314454" y="4093328"/>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00010</a:t>
            </a:r>
          </a:p>
        </p:txBody>
      </p:sp>
      <p:sp>
        <p:nvSpPr>
          <p:cNvPr id="16" name="TextBox 15">
            <a:extLst>
              <a:ext uri="{FF2B5EF4-FFF2-40B4-BE49-F238E27FC236}">
                <a16:creationId xmlns:a16="http://schemas.microsoft.com/office/drawing/2014/main" id="{73E9B397-4B4B-4A71-A7FB-D6970E75402D}"/>
              </a:ext>
            </a:extLst>
          </p:cNvPr>
          <p:cNvSpPr txBox="1"/>
          <p:nvPr/>
        </p:nvSpPr>
        <p:spPr>
          <a:xfrm>
            <a:off x="4314454" y="4462660"/>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00011</a:t>
            </a:r>
          </a:p>
        </p:txBody>
      </p:sp>
      <p:sp>
        <p:nvSpPr>
          <p:cNvPr id="17" name="TextBox 16">
            <a:extLst>
              <a:ext uri="{FF2B5EF4-FFF2-40B4-BE49-F238E27FC236}">
                <a16:creationId xmlns:a16="http://schemas.microsoft.com/office/drawing/2014/main" id="{14B75993-553F-47C6-97D2-1B94EF5E0B15}"/>
              </a:ext>
            </a:extLst>
          </p:cNvPr>
          <p:cNvSpPr txBox="1"/>
          <p:nvPr/>
        </p:nvSpPr>
        <p:spPr>
          <a:xfrm>
            <a:off x="4314454" y="4831992"/>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00100</a:t>
            </a:r>
          </a:p>
        </p:txBody>
      </p:sp>
      <p:sp>
        <p:nvSpPr>
          <p:cNvPr id="18" name="TextBox 17">
            <a:extLst>
              <a:ext uri="{FF2B5EF4-FFF2-40B4-BE49-F238E27FC236}">
                <a16:creationId xmlns:a16="http://schemas.microsoft.com/office/drawing/2014/main" id="{87188A91-DCD9-450F-96E5-1CA73C632343}"/>
              </a:ext>
            </a:extLst>
          </p:cNvPr>
          <p:cNvSpPr txBox="1"/>
          <p:nvPr/>
        </p:nvSpPr>
        <p:spPr>
          <a:xfrm>
            <a:off x="4314454" y="5201324"/>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00101</a:t>
            </a:r>
          </a:p>
        </p:txBody>
      </p:sp>
      <p:sp>
        <p:nvSpPr>
          <p:cNvPr id="19" name="TextBox 18">
            <a:extLst>
              <a:ext uri="{FF2B5EF4-FFF2-40B4-BE49-F238E27FC236}">
                <a16:creationId xmlns:a16="http://schemas.microsoft.com/office/drawing/2014/main" id="{10F7A3B0-3307-4625-A267-A97DF162491B}"/>
              </a:ext>
            </a:extLst>
          </p:cNvPr>
          <p:cNvSpPr txBox="1"/>
          <p:nvPr/>
        </p:nvSpPr>
        <p:spPr>
          <a:xfrm>
            <a:off x="4314454" y="5570656"/>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00110</a:t>
            </a:r>
          </a:p>
        </p:txBody>
      </p:sp>
      <p:sp>
        <p:nvSpPr>
          <p:cNvPr id="20" name="TextBox 19">
            <a:extLst>
              <a:ext uri="{FF2B5EF4-FFF2-40B4-BE49-F238E27FC236}">
                <a16:creationId xmlns:a16="http://schemas.microsoft.com/office/drawing/2014/main" id="{6D784CC4-7ECC-4F24-BCFE-19412EDC6549}"/>
              </a:ext>
            </a:extLst>
          </p:cNvPr>
          <p:cNvSpPr txBox="1"/>
          <p:nvPr/>
        </p:nvSpPr>
        <p:spPr>
          <a:xfrm>
            <a:off x="4314454" y="5939988"/>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00111</a:t>
            </a:r>
          </a:p>
        </p:txBody>
      </p:sp>
      <p:sp>
        <p:nvSpPr>
          <p:cNvPr id="21" name="TextBox 20">
            <a:extLst>
              <a:ext uri="{FF2B5EF4-FFF2-40B4-BE49-F238E27FC236}">
                <a16:creationId xmlns:a16="http://schemas.microsoft.com/office/drawing/2014/main" id="{B05CE208-F171-4EB4-B764-ACE7D01EE65A}"/>
              </a:ext>
            </a:extLst>
          </p:cNvPr>
          <p:cNvSpPr txBox="1"/>
          <p:nvPr/>
        </p:nvSpPr>
        <p:spPr>
          <a:xfrm>
            <a:off x="5601986" y="3354664"/>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01000</a:t>
            </a:r>
          </a:p>
        </p:txBody>
      </p:sp>
      <p:sp>
        <p:nvSpPr>
          <p:cNvPr id="22" name="TextBox 21">
            <a:extLst>
              <a:ext uri="{FF2B5EF4-FFF2-40B4-BE49-F238E27FC236}">
                <a16:creationId xmlns:a16="http://schemas.microsoft.com/office/drawing/2014/main" id="{D03AB45A-FD34-459F-A289-59E73C68B407}"/>
              </a:ext>
            </a:extLst>
          </p:cNvPr>
          <p:cNvSpPr txBox="1"/>
          <p:nvPr/>
        </p:nvSpPr>
        <p:spPr>
          <a:xfrm>
            <a:off x="5601986" y="3723996"/>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01001</a:t>
            </a:r>
          </a:p>
        </p:txBody>
      </p:sp>
      <p:sp>
        <p:nvSpPr>
          <p:cNvPr id="23" name="TextBox 22">
            <a:extLst>
              <a:ext uri="{FF2B5EF4-FFF2-40B4-BE49-F238E27FC236}">
                <a16:creationId xmlns:a16="http://schemas.microsoft.com/office/drawing/2014/main" id="{37B09103-24E4-4F9C-8BF5-127136E647EF}"/>
              </a:ext>
            </a:extLst>
          </p:cNvPr>
          <p:cNvSpPr txBox="1"/>
          <p:nvPr/>
        </p:nvSpPr>
        <p:spPr>
          <a:xfrm>
            <a:off x="5601986" y="4093328"/>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01010</a:t>
            </a:r>
          </a:p>
        </p:txBody>
      </p:sp>
      <p:sp>
        <p:nvSpPr>
          <p:cNvPr id="24" name="TextBox 23">
            <a:extLst>
              <a:ext uri="{FF2B5EF4-FFF2-40B4-BE49-F238E27FC236}">
                <a16:creationId xmlns:a16="http://schemas.microsoft.com/office/drawing/2014/main" id="{C56E8DF3-359B-4A37-BF4F-DB6F2215FCE7}"/>
              </a:ext>
            </a:extLst>
          </p:cNvPr>
          <p:cNvSpPr txBox="1"/>
          <p:nvPr/>
        </p:nvSpPr>
        <p:spPr>
          <a:xfrm>
            <a:off x="5601986" y="4462660"/>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01011</a:t>
            </a:r>
          </a:p>
        </p:txBody>
      </p:sp>
      <p:sp>
        <p:nvSpPr>
          <p:cNvPr id="25" name="TextBox 24">
            <a:extLst>
              <a:ext uri="{FF2B5EF4-FFF2-40B4-BE49-F238E27FC236}">
                <a16:creationId xmlns:a16="http://schemas.microsoft.com/office/drawing/2014/main" id="{A02AFC64-2B5C-411B-969E-B01E3E20DB29}"/>
              </a:ext>
            </a:extLst>
          </p:cNvPr>
          <p:cNvSpPr txBox="1"/>
          <p:nvPr/>
        </p:nvSpPr>
        <p:spPr>
          <a:xfrm>
            <a:off x="5601986" y="4831992"/>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01100</a:t>
            </a:r>
          </a:p>
        </p:txBody>
      </p:sp>
      <p:sp>
        <p:nvSpPr>
          <p:cNvPr id="26" name="TextBox 25">
            <a:extLst>
              <a:ext uri="{FF2B5EF4-FFF2-40B4-BE49-F238E27FC236}">
                <a16:creationId xmlns:a16="http://schemas.microsoft.com/office/drawing/2014/main" id="{150A54BB-10F8-4E77-B99F-628E948D9E2A}"/>
              </a:ext>
            </a:extLst>
          </p:cNvPr>
          <p:cNvSpPr txBox="1"/>
          <p:nvPr/>
        </p:nvSpPr>
        <p:spPr>
          <a:xfrm>
            <a:off x="5601986" y="5201324"/>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01101</a:t>
            </a:r>
          </a:p>
        </p:txBody>
      </p:sp>
      <p:sp>
        <p:nvSpPr>
          <p:cNvPr id="27" name="TextBox 26">
            <a:extLst>
              <a:ext uri="{FF2B5EF4-FFF2-40B4-BE49-F238E27FC236}">
                <a16:creationId xmlns:a16="http://schemas.microsoft.com/office/drawing/2014/main" id="{C4F123ED-5175-469E-8F3A-B539EDFFEC17}"/>
              </a:ext>
            </a:extLst>
          </p:cNvPr>
          <p:cNvSpPr txBox="1"/>
          <p:nvPr/>
        </p:nvSpPr>
        <p:spPr>
          <a:xfrm>
            <a:off x="5601986" y="5570656"/>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01110</a:t>
            </a:r>
          </a:p>
        </p:txBody>
      </p:sp>
      <p:sp>
        <p:nvSpPr>
          <p:cNvPr id="28" name="TextBox 27">
            <a:extLst>
              <a:ext uri="{FF2B5EF4-FFF2-40B4-BE49-F238E27FC236}">
                <a16:creationId xmlns:a16="http://schemas.microsoft.com/office/drawing/2014/main" id="{935F36F0-C641-48FC-BF6E-A120079B5182}"/>
              </a:ext>
            </a:extLst>
          </p:cNvPr>
          <p:cNvSpPr txBox="1"/>
          <p:nvPr/>
        </p:nvSpPr>
        <p:spPr>
          <a:xfrm>
            <a:off x="5601986" y="5939988"/>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01111</a:t>
            </a:r>
          </a:p>
        </p:txBody>
      </p:sp>
      <p:sp>
        <p:nvSpPr>
          <p:cNvPr id="29" name="TextBox 28">
            <a:extLst>
              <a:ext uri="{FF2B5EF4-FFF2-40B4-BE49-F238E27FC236}">
                <a16:creationId xmlns:a16="http://schemas.microsoft.com/office/drawing/2014/main" id="{A04CE415-4D22-41C0-BF37-3F2DF23DABE6}"/>
              </a:ext>
            </a:extLst>
          </p:cNvPr>
          <p:cNvSpPr txBox="1"/>
          <p:nvPr/>
        </p:nvSpPr>
        <p:spPr>
          <a:xfrm>
            <a:off x="6889518" y="3354664"/>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10000</a:t>
            </a:r>
          </a:p>
        </p:txBody>
      </p:sp>
      <p:sp>
        <p:nvSpPr>
          <p:cNvPr id="30" name="TextBox 29">
            <a:extLst>
              <a:ext uri="{FF2B5EF4-FFF2-40B4-BE49-F238E27FC236}">
                <a16:creationId xmlns:a16="http://schemas.microsoft.com/office/drawing/2014/main" id="{5B1E9687-5273-4C62-A562-6AAE00DB50FD}"/>
              </a:ext>
            </a:extLst>
          </p:cNvPr>
          <p:cNvSpPr txBox="1"/>
          <p:nvPr/>
        </p:nvSpPr>
        <p:spPr>
          <a:xfrm>
            <a:off x="6889518" y="3723996"/>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10001</a:t>
            </a:r>
          </a:p>
        </p:txBody>
      </p:sp>
      <p:sp>
        <p:nvSpPr>
          <p:cNvPr id="31" name="TextBox 30">
            <a:extLst>
              <a:ext uri="{FF2B5EF4-FFF2-40B4-BE49-F238E27FC236}">
                <a16:creationId xmlns:a16="http://schemas.microsoft.com/office/drawing/2014/main" id="{1353C452-7C04-46E8-9E93-AC5276727DE6}"/>
              </a:ext>
            </a:extLst>
          </p:cNvPr>
          <p:cNvSpPr txBox="1"/>
          <p:nvPr/>
        </p:nvSpPr>
        <p:spPr>
          <a:xfrm>
            <a:off x="6889518" y="4093328"/>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10010</a:t>
            </a:r>
          </a:p>
        </p:txBody>
      </p:sp>
      <p:sp>
        <p:nvSpPr>
          <p:cNvPr id="32" name="TextBox 31">
            <a:extLst>
              <a:ext uri="{FF2B5EF4-FFF2-40B4-BE49-F238E27FC236}">
                <a16:creationId xmlns:a16="http://schemas.microsoft.com/office/drawing/2014/main" id="{CD3464D9-8C1B-44F9-B73B-377AA0029BDF}"/>
              </a:ext>
            </a:extLst>
          </p:cNvPr>
          <p:cNvSpPr txBox="1"/>
          <p:nvPr/>
        </p:nvSpPr>
        <p:spPr>
          <a:xfrm>
            <a:off x="6889518" y="4462660"/>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10011</a:t>
            </a:r>
          </a:p>
        </p:txBody>
      </p:sp>
      <p:sp>
        <p:nvSpPr>
          <p:cNvPr id="33" name="TextBox 32">
            <a:extLst>
              <a:ext uri="{FF2B5EF4-FFF2-40B4-BE49-F238E27FC236}">
                <a16:creationId xmlns:a16="http://schemas.microsoft.com/office/drawing/2014/main" id="{3DF826AC-791B-4FE1-93B1-C4999CC96572}"/>
              </a:ext>
            </a:extLst>
          </p:cNvPr>
          <p:cNvSpPr txBox="1"/>
          <p:nvPr/>
        </p:nvSpPr>
        <p:spPr>
          <a:xfrm>
            <a:off x="6889518" y="4831992"/>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10100</a:t>
            </a:r>
          </a:p>
        </p:txBody>
      </p:sp>
      <p:sp>
        <p:nvSpPr>
          <p:cNvPr id="34" name="TextBox 33">
            <a:extLst>
              <a:ext uri="{FF2B5EF4-FFF2-40B4-BE49-F238E27FC236}">
                <a16:creationId xmlns:a16="http://schemas.microsoft.com/office/drawing/2014/main" id="{58D90DE5-A782-4529-B75A-E31414B64827}"/>
              </a:ext>
            </a:extLst>
          </p:cNvPr>
          <p:cNvSpPr txBox="1"/>
          <p:nvPr/>
        </p:nvSpPr>
        <p:spPr>
          <a:xfrm>
            <a:off x="6889518" y="5201324"/>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10101</a:t>
            </a:r>
          </a:p>
        </p:txBody>
      </p:sp>
      <p:sp>
        <p:nvSpPr>
          <p:cNvPr id="35" name="TextBox 34">
            <a:extLst>
              <a:ext uri="{FF2B5EF4-FFF2-40B4-BE49-F238E27FC236}">
                <a16:creationId xmlns:a16="http://schemas.microsoft.com/office/drawing/2014/main" id="{F8A65833-2975-4A6B-A9D8-4F357AFC743B}"/>
              </a:ext>
            </a:extLst>
          </p:cNvPr>
          <p:cNvSpPr txBox="1"/>
          <p:nvPr/>
        </p:nvSpPr>
        <p:spPr>
          <a:xfrm>
            <a:off x="6889518" y="5570656"/>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10110</a:t>
            </a:r>
          </a:p>
        </p:txBody>
      </p:sp>
      <p:sp>
        <p:nvSpPr>
          <p:cNvPr id="36" name="TextBox 35">
            <a:extLst>
              <a:ext uri="{FF2B5EF4-FFF2-40B4-BE49-F238E27FC236}">
                <a16:creationId xmlns:a16="http://schemas.microsoft.com/office/drawing/2014/main" id="{8DBB8CA7-B391-4366-AA8A-4299536079C0}"/>
              </a:ext>
            </a:extLst>
          </p:cNvPr>
          <p:cNvSpPr txBox="1"/>
          <p:nvPr/>
        </p:nvSpPr>
        <p:spPr>
          <a:xfrm>
            <a:off x="6889518" y="5939988"/>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10111</a:t>
            </a:r>
          </a:p>
        </p:txBody>
      </p:sp>
      <p:sp>
        <p:nvSpPr>
          <p:cNvPr id="37" name="TextBox 36">
            <a:extLst>
              <a:ext uri="{FF2B5EF4-FFF2-40B4-BE49-F238E27FC236}">
                <a16:creationId xmlns:a16="http://schemas.microsoft.com/office/drawing/2014/main" id="{B7B38602-DDA4-48C6-AA2A-AA53CD34849C}"/>
              </a:ext>
            </a:extLst>
          </p:cNvPr>
          <p:cNvSpPr txBox="1"/>
          <p:nvPr/>
        </p:nvSpPr>
        <p:spPr>
          <a:xfrm>
            <a:off x="8177050" y="3354664"/>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11000</a:t>
            </a:r>
          </a:p>
        </p:txBody>
      </p:sp>
      <p:sp>
        <p:nvSpPr>
          <p:cNvPr id="38" name="TextBox 37">
            <a:extLst>
              <a:ext uri="{FF2B5EF4-FFF2-40B4-BE49-F238E27FC236}">
                <a16:creationId xmlns:a16="http://schemas.microsoft.com/office/drawing/2014/main" id="{5724F04A-C1D4-4897-BC14-44AF468A647D}"/>
              </a:ext>
            </a:extLst>
          </p:cNvPr>
          <p:cNvSpPr txBox="1"/>
          <p:nvPr/>
        </p:nvSpPr>
        <p:spPr>
          <a:xfrm>
            <a:off x="8177050" y="3723996"/>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11001</a:t>
            </a:r>
          </a:p>
        </p:txBody>
      </p:sp>
      <p:sp>
        <p:nvSpPr>
          <p:cNvPr id="39" name="TextBox 38">
            <a:extLst>
              <a:ext uri="{FF2B5EF4-FFF2-40B4-BE49-F238E27FC236}">
                <a16:creationId xmlns:a16="http://schemas.microsoft.com/office/drawing/2014/main" id="{416DA607-2708-4A84-931D-F7E4E855B871}"/>
              </a:ext>
            </a:extLst>
          </p:cNvPr>
          <p:cNvSpPr txBox="1"/>
          <p:nvPr/>
        </p:nvSpPr>
        <p:spPr>
          <a:xfrm>
            <a:off x="8177050" y="4093328"/>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11010</a:t>
            </a:r>
          </a:p>
        </p:txBody>
      </p:sp>
      <p:sp>
        <p:nvSpPr>
          <p:cNvPr id="40" name="TextBox 39">
            <a:extLst>
              <a:ext uri="{FF2B5EF4-FFF2-40B4-BE49-F238E27FC236}">
                <a16:creationId xmlns:a16="http://schemas.microsoft.com/office/drawing/2014/main" id="{5CB63F5B-A51A-4711-AB93-1CC13EF26029}"/>
              </a:ext>
            </a:extLst>
          </p:cNvPr>
          <p:cNvSpPr txBox="1"/>
          <p:nvPr/>
        </p:nvSpPr>
        <p:spPr>
          <a:xfrm>
            <a:off x="8177050" y="4462660"/>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11011</a:t>
            </a:r>
          </a:p>
        </p:txBody>
      </p:sp>
      <p:sp>
        <p:nvSpPr>
          <p:cNvPr id="41" name="TextBox 40">
            <a:extLst>
              <a:ext uri="{FF2B5EF4-FFF2-40B4-BE49-F238E27FC236}">
                <a16:creationId xmlns:a16="http://schemas.microsoft.com/office/drawing/2014/main" id="{C6361CD8-FD4F-4A00-B83D-4F012BD0B6E0}"/>
              </a:ext>
            </a:extLst>
          </p:cNvPr>
          <p:cNvSpPr txBox="1"/>
          <p:nvPr/>
        </p:nvSpPr>
        <p:spPr>
          <a:xfrm>
            <a:off x="8177050" y="4831992"/>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11100</a:t>
            </a:r>
          </a:p>
        </p:txBody>
      </p:sp>
      <p:sp>
        <p:nvSpPr>
          <p:cNvPr id="42" name="TextBox 41">
            <a:extLst>
              <a:ext uri="{FF2B5EF4-FFF2-40B4-BE49-F238E27FC236}">
                <a16:creationId xmlns:a16="http://schemas.microsoft.com/office/drawing/2014/main" id="{8A31E517-076B-43CB-8E9A-0EC6C1D1F77B}"/>
              </a:ext>
            </a:extLst>
          </p:cNvPr>
          <p:cNvSpPr txBox="1"/>
          <p:nvPr/>
        </p:nvSpPr>
        <p:spPr>
          <a:xfrm>
            <a:off x="8177050" y="5201324"/>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11101</a:t>
            </a:r>
          </a:p>
        </p:txBody>
      </p:sp>
      <p:sp>
        <p:nvSpPr>
          <p:cNvPr id="43" name="TextBox 42">
            <a:extLst>
              <a:ext uri="{FF2B5EF4-FFF2-40B4-BE49-F238E27FC236}">
                <a16:creationId xmlns:a16="http://schemas.microsoft.com/office/drawing/2014/main" id="{33D068BF-ED3E-4832-80E4-85B3457808BF}"/>
              </a:ext>
            </a:extLst>
          </p:cNvPr>
          <p:cNvSpPr txBox="1"/>
          <p:nvPr/>
        </p:nvSpPr>
        <p:spPr>
          <a:xfrm>
            <a:off x="8177050" y="5570656"/>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11110</a:t>
            </a:r>
          </a:p>
        </p:txBody>
      </p:sp>
      <p:sp>
        <p:nvSpPr>
          <p:cNvPr id="44" name="TextBox 43">
            <a:extLst>
              <a:ext uri="{FF2B5EF4-FFF2-40B4-BE49-F238E27FC236}">
                <a16:creationId xmlns:a16="http://schemas.microsoft.com/office/drawing/2014/main" id="{C56C58A6-F843-44BD-AE38-2D116DC704B6}"/>
              </a:ext>
            </a:extLst>
          </p:cNvPr>
          <p:cNvSpPr txBox="1"/>
          <p:nvPr/>
        </p:nvSpPr>
        <p:spPr>
          <a:xfrm>
            <a:off x="8177050" y="5939988"/>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11111</a:t>
            </a:r>
          </a:p>
        </p:txBody>
      </p:sp>
      <p:sp>
        <p:nvSpPr>
          <p:cNvPr id="46" name="Rectangle 45">
            <a:extLst>
              <a:ext uri="{FF2B5EF4-FFF2-40B4-BE49-F238E27FC236}">
                <a16:creationId xmlns:a16="http://schemas.microsoft.com/office/drawing/2014/main" id="{632B621E-7AC9-4F18-85A9-948151185238}"/>
              </a:ext>
            </a:extLst>
          </p:cNvPr>
          <p:cNvSpPr/>
          <p:nvPr/>
        </p:nvSpPr>
        <p:spPr>
          <a:xfrm>
            <a:off x="3719736" y="1431932"/>
            <a:ext cx="7369133" cy="830997"/>
          </a:xfrm>
          <a:prstGeom prst="rect">
            <a:avLst/>
          </a:prstGeom>
        </p:spPr>
        <p:txBody>
          <a:bodyPr wrap="none">
            <a:spAutoFit/>
          </a:bodyPr>
          <a:lstStyle/>
          <a:p>
            <a:r>
              <a:rPr lang="en-US" altLang="zh-CN" sz="2400" dirty="0">
                <a:ea typeface="MS UI Gothic" panose="020B0600070205080204" pitchFamily="34" charset="-128"/>
                <a:cs typeface="Calibri" panose="020F0502020204030204" pitchFamily="34" charset="0"/>
              </a:rPr>
              <a:t>Suppose the cache has 8 lines, the memory has 32 words,</a:t>
            </a:r>
          </a:p>
          <a:p>
            <a:r>
              <a:rPr lang="en-US" sz="2400" dirty="0">
                <a:ea typeface="MS UI Gothic" panose="020B0600070205080204" pitchFamily="34" charset="-128"/>
                <a:cs typeface="Calibri" panose="020F0502020204030204" pitchFamily="34" charset="0"/>
              </a:rPr>
              <a:t>each cache line stores one word</a:t>
            </a:r>
            <a:endParaRPr lang="fr-FR" sz="2400" dirty="0"/>
          </a:p>
        </p:txBody>
      </p:sp>
      <p:sp>
        <p:nvSpPr>
          <p:cNvPr id="50" name="Rectangle 49">
            <a:extLst>
              <a:ext uri="{FF2B5EF4-FFF2-40B4-BE49-F238E27FC236}">
                <a16:creationId xmlns:a16="http://schemas.microsoft.com/office/drawing/2014/main" id="{77976C68-3D32-4542-9516-46B7D33D780F}"/>
              </a:ext>
            </a:extLst>
          </p:cNvPr>
          <p:cNvSpPr/>
          <p:nvPr/>
        </p:nvSpPr>
        <p:spPr>
          <a:xfrm>
            <a:off x="315658" y="4752240"/>
            <a:ext cx="753732" cy="369332"/>
          </a:xfrm>
          <a:prstGeom prst="rect">
            <a:avLst/>
          </a:prstGeom>
        </p:spPr>
        <p:txBody>
          <a:bodyPr wrap="none">
            <a:spAutoFit/>
          </a:bodyPr>
          <a:lstStyle/>
          <a:p>
            <a:r>
              <a:rPr lang="en-US" dirty="0"/>
              <a:t>Cache</a:t>
            </a:r>
            <a:endParaRPr lang="fr-FR" dirty="0"/>
          </a:p>
        </p:txBody>
      </p:sp>
      <p:sp>
        <p:nvSpPr>
          <p:cNvPr id="51" name="Rectangle 50">
            <a:extLst>
              <a:ext uri="{FF2B5EF4-FFF2-40B4-BE49-F238E27FC236}">
                <a16:creationId xmlns:a16="http://schemas.microsoft.com/office/drawing/2014/main" id="{47EEEABD-65AE-4FE3-ABDB-A137F54AC360}"/>
              </a:ext>
            </a:extLst>
          </p:cNvPr>
          <p:cNvSpPr/>
          <p:nvPr/>
        </p:nvSpPr>
        <p:spPr>
          <a:xfrm>
            <a:off x="9696400" y="4749898"/>
            <a:ext cx="988925" cy="369332"/>
          </a:xfrm>
          <a:prstGeom prst="rect">
            <a:avLst/>
          </a:prstGeom>
        </p:spPr>
        <p:txBody>
          <a:bodyPr wrap="none">
            <a:spAutoFit/>
          </a:bodyPr>
          <a:lstStyle/>
          <a:p>
            <a:r>
              <a:rPr lang="en-US" dirty="0"/>
              <a:t>Memory</a:t>
            </a:r>
            <a:endParaRPr lang="fr-FR" dirty="0"/>
          </a:p>
        </p:txBody>
      </p:sp>
      <p:sp>
        <p:nvSpPr>
          <p:cNvPr id="52" name="文本框 6">
            <a:extLst>
              <a:ext uri="{FF2B5EF4-FFF2-40B4-BE49-F238E27FC236}">
                <a16:creationId xmlns:a16="http://schemas.microsoft.com/office/drawing/2014/main" id="{E32D2BF0-0772-498F-AAC1-D9D3332AC6B7}"/>
              </a:ext>
            </a:extLst>
          </p:cNvPr>
          <p:cNvSpPr txBox="1"/>
          <p:nvPr/>
        </p:nvSpPr>
        <p:spPr>
          <a:xfrm>
            <a:off x="191344" y="1551902"/>
            <a:ext cx="3059588" cy="523220"/>
          </a:xfrm>
          <a:prstGeom prst="rect">
            <a:avLst/>
          </a:prstGeom>
          <a:noFill/>
          <a:ln>
            <a:solidFill>
              <a:srgbClr val="FF0000"/>
            </a:solidFill>
          </a:ln>
        </p:spPr>
        <p:txBody>
          <a:bodyPr wrap="square" rtlCol="0">
            <a:spAutoFit/>
          </a:bodyPr>
          <a:lstStyle/>
          <a:p>
            <a:pPr algn="ctr"/>
            <a:r>
              <a:rPr lang="en-US" altLang="zh-CN" sz="2800" dirty="0">
                <a:solidFill>
                  <a:srgbClr val="FF0000"/>
                </a:solidFill>
                <a:latin typeface="Calibri" panose="020F0502020204030204" pitchFamily="34" charset="0"/>
                <a:cs typeface="Calibri" panose="020F0502020204030204" pitchFamily="34" charset="0"/>
              </a:rPr>
              <a:t>Simplified Example</a:t>
            </a:r>
          </a:p>
        </p:txBody>
      </p:sp>
      <p:cxnSp>
        <p:nvCxnSpPr>
          <p:cNvPr id="47" name="Straight Connector 46">
            <a:extLst>
              <a:ext uri="{FF2B5EF4-FFF2-40B4-BE49-F238E27FC236}">
                <a16:creationId xmlns:a16="http://schemas.microsoft.com/office/drawing/2014/main" id="{ED486C9F-8EB2-47A3-94C0-495C950BF0BE}"/>
              </a:ext>
            </a:extLst>
          </p:cNvPr>
          <p:cNvCxnSpPr>
            <a:cxnSpLocks/>
          </p:cNvCxnSpPr>
          <p:nvPr/>
        </p:nvCxnSpPr>
        <p:spPr>
          <a:xfrm>
            <a:off x="5159896" y="3345073"/>
            <a:ext cx="0" cy="2964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13A5646-DF30-41CC-B485-CAD2F3ED7DCA}"/>
              </a:ext>
            </a:extLst>
          </p:cNvPr>
          <p:cNvCxnSpPr>
            <a:cxnSpLocks/>
            <a:endCxn id="12" idx="2"/>
          </p:cNvCxnSpPr>
          <p:nvPr/>
        </p:nvCxnSpPr>
        <p:spPr>
          <a:xfrm flipH="1">
            <a:off x="2275270" y="3312203"/>
            <a:ext cx="4306" cy="2973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7F3DA8F-1994-4F19-85C3-38B0981DC5DE}"/>
              </a:ext>
            </a:extLst>
          </p:cNvPr>
          <p:cNvCxnSpPr>
            <a:cxnSpLocks/>
          </p:cNvCxnSpPr>
          <p:nvPr/>
        </p:nvCxnSpPr>
        <p:spPr>
          <a:xfrm flipH="1">
            <a:off x="6447428" y="3345073"/>
            <a:ext cx="4306" cy="29409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EB10756-E82C-425D-92D2-3071BAE85293}"/>
              </a:ext>
            </a:extLst>
          </p:cNvPr>
          <p:cNvCxnSpPr>
            <a:cxnSpLocks/>
          </p:cNvCxnSpPr>
          <p:nvPr/>
        </p:nvCxnSpPr>
        <p:spPr>
          <a:xfrm>
            <a:off x="7752184" y="3354664"/>
            <a:ext cx="0" cy="2964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5E5479B-1E67-4F11-AEC3-6A367EDD492C}"/>
              </a:ext>
            </a:extLst>
          </p:cNvPr>
          <p:cNvCxnSpPr>
            <a:cxnSpLocks/>
          </p:cNvCxnSpPr>
          <p:nvPr/>
        </p:nvCxnSpPr>
        <p:spPr>
          <a:xfrm>
            <a:off x="9048328" y="3331384"/>
            <a:ext cx="0" cy="2964247"/>
          </a:xfrm>
          <a:prstGeom prst="line">
            <a:avLst/>
          </a:prstGeom>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D003F5FE-2DE9-4144-8097-5D251F5AA9D7}"/>
              </a:ext>
            </a:extLst>
          </p:cNvPr>
          <p:cNvSpPr/>
          <p:nvPr/>
        </p:nvSpPr>
        <p:spPr>
          <a:xfrm>
            <a:off x="5538205" y="2498109"/>
            <a:ext cx="909223" cy="369332"/>
          </a:xfrm>
          <a:prstGeom prst="rect">
            <a:avLst/>
          </a:prstGeom>
        </p:spPr>
        <p:txBody>
          <a:bodyPr wrap="none">
            <a:spAutoFit/>
          </a:bodyPr>
          <a:lstStyle/>
          <a:p>
            <a:r>
              <a:rPr lang="en-US" i="1" dirty="0">
                <a:solidFill>
                  <a:srgbClr val="99235E"/>
                </a:solidFill>
                <a:ea typeface="MS UI Gothic" panose="020B0600070205080204" pitchFamily="34" charset="-128"/>
                <a:cs typeface="Calibri" panose="020F0502020204030204" pitchFamily="34" charset="0"/>
              </a:rPr>
              <a:t>address</a:t>
            </a:r>
            <a:endParaRPr lang="en-US" dirty="0">
              <a:solidFill>
                <a:srgbClr val="99235E"/>
              </a:solidFill>
            </a:endParaRPr>
          </a:p>
        </p:txBody>
      </p:sp>
      <p:cxnSp>
        <p:nvCxnSpPr>
          <p:cNvPr id="60" name="Straight Arrow Connector 59">
            <a:extLst>
              <a:ext uri="{FF2B5EF4-FFF2-40B4-BE49-F238E27FC236}">
                <a16:creationId xmlns:a16="http://schemas.microsoft.com/office/drawing/2014/main" id="{5A39F815-C523-4618-A1B0-0B509008AE65}"/>
              </a:ext>
            </a:extLst>
          </p:cNvPr>
          <p:cNvCxnSpPr/>
          <p:nvPr/>
        </p:nvCxnSpPr>
        <p:spPr>
          <a:xfrm flipV="1">
            <a:off x="4583832" y="2808796"/>
            <a:ext cx="1008112" cy="620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38C8AF7E-6439-43B2-847E-E94872EF863C}"/>
              </a:ext>
            </a:extLst>
          </p:cNvPr>
          <p:cNvCxnSpPr>
            <a:cxnSpLocks/>
          </p:cNvCxnSpPr>
          <p:nvPr/>
        </p:nvCxnSpPr>
        <p:spPr>
          <a:xfrm flipH="1" flipV="1">
            <a:off x="4079776" y="2564904"/>
            <a:ext cx="1296144" cy="1008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9116265-D782-4B33-B061-3B5FAEE0C71B}"/>
              </a:ext>
            </a:extLst>
          </p:cNvPr>
          <p:cNvCxnSpPr>
            <a:cxnSpLocks/>
          </p:cNvCxnSpPr>
          <p:nvPr/>
        </p:nvCxnSpPr>
        <p:spPr>
          <a:xfrm flipV="1">
            <a:off x="2639616" y="2564904"/>
            <a:ext cx="1368152"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A71F512D-64FB-4908-BF9B-189446FA3266}"/>
              </a:ext>
            </a:extLst>
          </p:cNvPr>
          <p:cNvSpPr/>
          <p:nvPr/>
        </p:nvSpPr>
        <p:spPr>
          <a:xfrm>
            <a:off x="4007768" y="2250003"/>
            <a:ext cx="614335" cy="369332"/>
          </a:xfrm>
          <a:prstGeom prst="rect">
            <a:avLst/>
          </a:prstGeom>
        </p:spPr>
        <p:txBody>
          <a:bodyPr wrap="none">
            <a:spAutoFit/>
          </a:bodyPr>
          <a:lstStyle/>
          <a:p>
            <a:r>
              <a:rPr lang="en-HK" i="1" dirty="0">
                <a:solidFill>
                  <a:srgbClr val="99235E"/>
                </a:solidFill>
                <a:ea typeface="MS UI Gothic" panose="020B0600070205080204" pitchFamily="34" charset="-128"/>
                <a:cs typeface="Calibri" panose="020F0502020204030204" pitchFamily="34" charset="0"/>
              </a:rPr>
              <a:t>data</a:t>
            </a:r>
            <a:endParaRPr lang="en-US" dirty="0"/>
          </a:p>
        </p:txBody>
      </p:sp>
    </p:spTree>
    <p:extLst>
      <p:ext uri="{BB962C8B-B14F-4D97-AF65-F5344CB8AC3E}">
        <p14:creationId xmlns:p14="http://schemas.microsoft.com/office/powerpoint/2010/main" val="4031749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4595-3A86-43B8-9CF7-8033D4766D7D}"/>
              </a:ext>
            </a:extLst>
          </p:cNvPr>
          <p:cNvSpPr>
            <a:spLocks noGrp="1"/>
          </p:cNvSpPr>
          <p:nvPr>
            <p:ph type="title"/>
          </p:nvPr>
        </p:nvSpPr>
        <p:spPr/>
        <p:txBody>
          <a:bodyPr/>
          <a:lstStyle/>
          <a:p>
            <a:r>
              <a:rPr lang="en-US" altLang="zh-CN" dirty="0">
                <a:latin typeface="Calibri" panose="020F0502020204030204" pitchFamily="34" charset="0"/>
                <a:ea typeface="MS UI Gothic" panose="020B0600070205080204" pitchFamily="34" charset="-128"/>
                <a:cs typeface="Calibri" panose="020F0502020204030204" pitchFamily="34" charset="0"/>
              </a:rPr>
              <a:t>Direct-Mapped Caches</a:t>
            </a:r>
            <a:endParaRPr lang="fr-FR" dirty="0"/>
          </a:p>
        </p:txBody>
      </p:sp>
      <p:sp>
        <p:nvSpPr>
          <p:cNvPr id="4" name="Slide Number Placeholder 3">
            <a:extLst>
              <a:ext uri="{FF2B5EF4-FFF2-40B4-BE49-F238E27FC236}">
                <a16:creationId xmlns:a16="http://schemas.microsoft.com/office/drawing/2014/main" id="{41A4794F-DD99-4DED-B72A-4511B1651EA0}"/>
              </a:ext>
            </a:extLst>
          </p:cNvPr>
          <p:cNvSpPr>
            <a:spLocks noGrp="1"/>
          </p:cNvSpPr>
          <p:nvPr>
            <p:ph type="sldNum" sz="quarter" idx="12"/>
          </p:nvPr>
        </p:nvSpPr>
        <p:spPr/>
        <p:txBody>
          <a:bodyPr/>
          <a:lstStyle/>
          <a:p>
            <a:fld id="{C22DC6D3-9347-42BE-948A-F7EB414DF657}" type="slidenum">
              <a:rPr lang="en-US" altLang="en-US" smtClean="0"/>
              <a:t>9</a:t>
            </a:fld>
            <a:endParaRPr lang="en-US" altLang="en-US" dirty="0"/>
          </a:p>
        </p:txBody>
      </p:sp>
      <p:sp>
        <p:nvSpPr>
          <p:cNvPr id="5" name="TextBox 4">
            <a:extLst>
              <a:ext uri="{FF2B5EF4-FFF2-40B4-BE49-F238E27FC236}">
                <a16:creationId xmlns:a16="http://schemas.microsoft.com/office/drawing/2014/main" id="{DA22CBFC-BD68-4D73-9A35-43350722A930}"/>
              </a:ext>
            </a:extLst>
          </p:cNvPr>
          <p:cNvSpPr txBox="1"/>
          <p:nvPr/>
        </p:nvSpPr>
        <p:spPr>
          <a:xfrm>
            <a:off x="1199456" y="3323751"/>
            <a:ext cx="616689" cy="369332"/>
          </a:xfrm>
          <a:prstGeom prst="rect">
            <a:avLst/>
          </a:prstGeom>
          <a:noFill/>
          <a:ln w="38100">
            <a:noFill/>
          </a:ln>
        </p:spPr>
        <p:txBody>
          <a:bodyPr wrap="none" rtlCol="0">
            <a:noAutofit/>
          </a:bodyPr>
          <a:lstStyle/>
          <a:p>
            <a:r>
              <a:rPr lang="en-US" b="1" dirty="0">
                <a:latin typeface="Courier New" pitchFamily="49" charset="0"/>
                <a:cs typeface="Courier New" pitchFamily="49" charset="0"/>
              </a:rPr>
              <a:t>000</a:t>
            </a:r>
          </a:p>
        </p:txBody>
      </p:sp>
      <p:sp>
        <p:nvSpPr>
          <p:cNvPr id="6" name="TextBox 5">
            <a:extLst>
              <a:ext uri="{FF2B5EF4-FFF2-40B4-BE49-F238E27FC236}">
                <a16:creationId xmlns:a16="http://schemas.microsoft.com/office/drawing/2014/main" id="{3DE6EDCF-ABEB-4C1B-96F3-728926B9D326}"/>
              </a:ext>
            </a:extLst>
          </p:cNvPr>
          <p:cNvSpPr txBox="1"/>
          <p:nvPr/>
        </p:nvSpPr>
        <p:spPr>
          <a:xfrm>
            <a:off x="1199456" y="3693083"/>
            <a:ext cx="616689" cy="369332"/>
          </a:xfrm>
          <a:prstGeom prst="rect">
            <a:avLst/>
          </a:prstGeom>
          <a:noFill/>
          <a:ln w="38100">
            <a:noFill/>
          </a:ln>
        </p:spPr>
        <p:txBody>
          <a:bodyPr wrap="none" rtlCol="0">
            <a:noAutofit/>
          </a:bodyPr>
          <a:lstStyle/>
          <a:p>
            <a:r>
              <a:rPr lang="en-US" b="1" dirty="0">
                <a:latin typeface="Courier New" pitchFamily="49" charset="0"/>
                <a:cs typeface="Courier New" pitchFamily="49" charset="0"/>
              </a:rPr>
              <a:t>001</a:t>
            </a:r>
          </a:p>
        </p:txBody>
      </p:sp>
      <p:sp>
        <p:nvSpPr>
          <p:cNvPr id="7" name="TextBox 6">
            <a:extLst>
              <a:ext uri="{FF2B5EF4-FFF2-40B4-BE49-F238E27FC236}">
                <a16:creationId xmlns:a16="http://schemas.microsoft.com/office/drawing/2014/main" id="{ABCDD50F-FB53-46E1-AAC7-548ACF42ABFF}"/>
              </a:ext>
            </a:extLst>
          </p:cNvPr>
          <p:cNvSpPr txBox="1"/>
          <p:nvPr/>
        </p:nvSpPr>
        <p:spPr>
          <a:xfrm>
            <a:off x="1199456" y="4062415"/>
            <a:ext cx="616689" cy="369332"/>
          </a:xfrm>
          <a:prstGeom prst="rect">
            <a:avLst/>
          </a:prstGeom>
          <a:noFill/>
          <a:ln w="38100">
            <a:noFill/>
          </a:ln>
        </p:spPr>
        <p:txBody>
          <a:bodyPr wrap="none" rtlCol="0">
            <a:noAutofit/>
          </a:bodyPr>
          <a:lstStyle/>
          <a:p>
            <a:r>
              <a:rPr lang="en-US" b="1" dirty="0">
                <a:latin typeface="Courier New" pitchFamily="49" charset="0"/>
                <a:cs typeface="Courier New" pitchFamily="49" charset="0"/>
              </a:rPr>
              <a:t>010</a:t>
            </a:r>
          </a:p>
        </p:txBody>
      </p:sp>
      <p:sp>
        <p:nvSpPr>
          <p:cNvPr id="8" name="TextBox 7">
            <a:extLst>
              <a:ext uri="{FF2B5EF4-FFF2-40B4-BE49-F238E27FC236}">
                <a16:creationId xmlns:a16="http://schemas.microsoft.com/office/drawing/2014/main" id="{AECCB34D-4784-47AE-9F3E-8D41908BB5B5}"/>
              </a:ext>
            </a:extLst>
          </p:cNvPr>
          <p:cNvSpPr txBox="1"/>
          <p:nvPr/>
        </p:nvSpPr>
        <p:spPr>
          <a:xfrm>
            <a:off x="1199456" y="4431747"/>
            <a:ext cx="616689" cy="369332"/>
          </a:xfrm>
          <a:prstGeom prst="rect">
            <a:avLst/>
          </a:prstGeom>
          <a:noFill/>
          <a:ln w="38100">
            <a:noFill/>
          </a:ln>
        </p:spPr>
        <p:txBody>
          <a:bodyPr wrap="none" rtlCol="0">
            <a:noAutofit/>
          </a:bodyPr>
          <a:lstStyle/>
          <a:p>
            <a:r>
              <a:rPr lang="en-US" b="1" dirty="0">
                <a:latin typeface="Courier New" pitchFamily="49" charset="0"/>
                <a:cs typeface="Courier New" pitchFamily="49" charset="0"/>
              </a:rPr>
              <a:t>011</a:t>
            </a:r>
          </a:p>
        </p:txBody>
      </p:sp>
      <p:sp>
        <p:nvSpPr>
          <p:cNvPr id="9" name="TextBox 8">
            <a:extLst>
              <a:ext uri="{FF2B5EF4-FFF2-40B4-BE49-F238E27FC236}">
                <a16:creationId xmlns:a16="http://schemas.microsoft.com/office/drawing/2014/main" id="{EC231B8D-6BB1-4A9E-9DB4-1C4D38CD813A}"/>
              </a:ext>
            </a:extLst>
          </p:cNvPr>
          <p:cNvSpPr txBox="1"/>
          <p:nvPr/>
        </p:nvSpPr>
        <p:spPr>
          <a:xfrm>
            <a:off x="1199456" y="4801079"/>
            <a:ext cx="616689" cy="369332"/>
          </a:xfrm>
          <a:prstGeom prst="rect">
            <a:avLst/>
          </a:prstGeom>
          <a:noFill/>
          <a:ln w="38100">
            <a:noFill/>
          </a:ln>
        </p:spPr>
        <p:txBody>
          <a:bodyPr wrap="none" rtlCol="0">
            <a:noAutofit/>
          </a:bodyPr>
          <a:lstStyle/>
          <a:p>
            <a:r>
              <a:rPr lang="en-US" b="1" dirty="0">
                <a:latin typeface="Courier New" pitchFamily="49" charset="0"/>
                <a:cs typeface="Courier New" pitchFamily="49" charset="0"/>
              </a:rPr>
              <a:t>100</a:t>
            </a:r>
          </a:p>
        </p:txBody>
      </p:sp>
      <p:sp>
        <p:nvSpPr>
          <p:cNvPr id="10" name="TextBox 9">
            <a:extLst>
              <a:ext uri="{FF2B5EF4-FFF2-40B4-BE49-F238E27FC236}">
                <a16:creationId xmlns:a16="http://schemas.microsoft.com/office/drawing/2014/main" id="{4F2CE5B8-1422-40D7-B232-52CF01FD18E3}"/>
              </a:ext>
            </a:extLst>
          </p:cNvPr>
          <p:cNvSpPr txBox="1"/>
          <p:nvPr/>
        </p:nvSpPr>
        <p:spPr>
          <a:xfrm>
            <a:off x="1199456" y="5170411"/>
            <a:ext cx="616689" cy="369332"/>
          </a:xfrm>
          <a:prstGeom prst="rect">
            <a:avLst/>
          </a:prstGeom>
          <a:noFill/>
          <a:ln w="38100">
            <a:noFill/>
          </a:ln>
        </p:spPr>
        <p:txBody>
          <a:bodyPr wrap="none" rtlCol="0">
            <a:noAutofit/>
          </a:bodyPr>
          <a:lstStyle/>
          <a:p>
            <a:r>
              <a:rPr lang="en-US" b="1" dirty="0">
                <a:latin typeface="Courier New" pitchFamily="49" charset="0"/>
                <a:cs typeface="Courier New" pitchFamily="49" charset="0"/>
              </a:rPr>
              <a:t>101</a:t>
            </a:r>
          </a:p>
        </p:txBody>
      </p:sp>
      <p:sp>
        <p:nvSpPr>
          <p:cNvPr id="11" name="TextBox 10">
            <a:extLst>
              <a:ext uri="{FF2B5EF4-FFF2-40B4-BE49-F238E27FC236}">
                <a16:creationId xmlns:a16="http://schemas.microsoft.com/office/drawing/2014/main" id="{0350884A-53CA-4F5A-87E2-0C8782403464}"/>
              </a:ext>
            </a:extLst>
          </p:cNvPr>
          <p:cNvSpPr txBox="1"/>
          <p:nvPr/>
        </p:nvSpPr>
        <p:spPr>
          <a:xfrm>
            <a:off x="1199456" y="5539743"/>
            <a:ext cx="616689" cy="369332"/>
          </a:xfrm>
          <a:prstGeom prst="rect">
            <a:avLst/>
          </a:prstGeom>
          <a:noFill/>
          <a:ln w="38100">
            <a:noFill/>
          </a:ln>
        </p:spPr>
        <p:txBody>
          <a:bodyPr wrap="none" rtlCol="0">
            <a:noAutofit/>
          </a:bodyPr>
          <a:lstStyle/>
          <a:p>
            <a:r>
              <a:rPr lang="en-US" b="1" dirty="0">
                <a:latin typeface="Courier New" pitchFamily="49" charset="0"/>
                <a:cs typeface="Courier New" pitchFamily="49" charset="0"/>
              </a:rPr>
              <a:t>110</a:t>
            </a:r>
          </a:p>
        </p:txBody>
      </p:sp>
      <p:sp>
        <p:nvSpPr>
          <p:cNvPr id="12" name="TextBox 11">
            <a:extLst>
              <a:ext uri="{FF2B5EF4-FFF2-40B4-BE49-F238E27FC236}">
                <a16:creationId xmlns:a16="http://schemas.microsoft.com/office/drawing/2014/main" id="{00D516DD-DEE6-4F62-8BF0-FA382C2A0D7E}"/>
              </a:ext>
            </a:extLst>
          </p:cNvPr>
          <p:cNvSpPr txBox="1"/>
          <p:nvPr/>
        </p:nvSpPr>
        <p:spPr>
          <a:xfrm>
            <a:off x="1199456" y="5909075"/>
            <a:ext cx="616689" cy="369332"/>
          </a:xfrm>
          <a:prstGeom prst="rect">
            <a:avLst/>
          </a:prstGeom>
          <a:noFill/>
          <a:ln w="38100">
            <a:noFill/>
          </a:ln>
        </p:spPr>
        <p:txBody>
          <a:bodyPr wrap="none" rtlCol="0">
            <a:noAutofit/>
          </a:bodyPr>
          <a:lstStyle/>
          <a:p>
            <a:r>
              <a:rPr lang="en-US" b="1" dirty="0">
                <a:latin typeface="Courier New" pitchFamily="49" charset="0"/>
                <a:cs typeface="Courier New" pitchFamily="49" charset="0"/>
              </a:rPr>
              <a:t>111</a:t>
            </a:r>
          </a:p>
        </p:txBody>
      </p:sp>
      <p:sp>
        <p:nvSpPr>
          <p:cNvPr id="13" name="TextBox 12">
            <a:extLst>
              <a:ext uri="{FF2B5EF4-FFF2-40B4-BE49-F238E27FC236}">
                <a16:creationId xmlns:a16="http://schemas.microsoft.com/office/drawing/2014/main" id="{FA6D1572-8B4F-42AA-A4BA-E4A2CD226D70}"/>
              </a:ext>
            </a:extLst>
          </p:cNvPr>
          <p:cNvSpPr txBox="1"/>
          <p:nvPr/>
        </p:nvSpPr>
        <p:spPr>
          <a:xfrm>
            <a:off x="4328972" y="3353870"/>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00000</a:t>
            </a:r>
          </a:p>
        </p:txBody>
      </p:sp>
      <p:sp>
        <p:nvSpPr>
          <p:cNvPr id="14" name="TextBox 13">
            <a:extLst>
              <a:ext uri="{FF2B5EF4-FFF2-40B4-BE49-F238E27FC236}">
                <a16:creationId xmlns:a16="http://schemas.microsoft.com/office/drawing/2014/main" id="{D5E5FD8D-34B6-403B-A92B-A82CD9821AFA}"/>
              </a:ext>
            </a:extLst>
          </p:cNvPr>
          <p:cNvSpPr txBox="1"/>
          <p:nvPr/>
        </p:nvSpPr>
        <p:spPr>
          <a:xfrm>
            <a:off x="4328972" y="3723202"/>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00001</a:t>
            </a:r>
          </a:p>
        </p:txBody>
      </p:sp>
      <p:sp>
        <p:nvSpPr>
          <p:cNvPr id="15" name="TextBox 14">
            <a:extLst>
              <a:ext uri="{FF2B5EF4-FFF2-40B4-BE49-F238E27FC236}">
                <a16:creationId xmlns:a16="http://schemas.microsoft.com/office/drawing/2014/main" id="{32FB1120-1F05-49F6-8A26-1D012DBDC936}"/>
              </a:ext>
            </a:extLst>
          </p:cNvPr>
          <p:cNvSpPr txBox="1"/>
          <p:nvPr/>
        </p:nvSpPr>
        <p:spPr>
          <a:xfrm>
            <a:off x="4328972" y="4092534"/>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00010</a:t>
            </a:r>
          </a:p>
        </p:txBody>
      </p:sp>
      <p:sp>
        <p:nvSpPr>
          <p:cNvPr id="16" name="TextBox 15">
            <a:extLst>
              <a:ext uri="{FF2B5EF4-FFF2-40B4-BE49-F238E27FC236}">
                <a16:creationId xmlns:a16="http://schemas.microsoft.com/office/drawing/2014/main" id="{7DF98B58-DD4E-4899-A3E7-D6C9E13125DE}"/>
              </a:ext>
            </a:extLst>
          </p:cNvPr>
          <p:cNvSpPr txBox="1"/>
          <p:nvPr/>
        </p:nvSpPr>
        <p:spPr>
          <a:xfrm>
            <a:off x="4328972" y="4461866"/>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00011</a:t>
            </a:r>
          </a:p>
        </p:txBody>
      </p:sp>
      <p:sp>
        <p:nvSpPr>
          <p:cNvPr id="17" name="TextBox 16">
            <a:extLst>
              <a:ext uri="{FF2B5EF4-FFF2-40B4-BE49-F238E27FC236}">
                <a16:creationId xmlns:a16="http://schemas.microsoft.com/office/drawing/2014/main" id="{930F79F7-1E13-4B62-B502-A5CCE7366F76}"/>
              </a:ext>
            </a:extLst>
          </p:cNvPr>
          <p:cNvSpPr txBox="1"/>
          <p:nvPr/>
        </p:nvSpPr>
        <p:spPr>
          <a:xfrm>
            <a:off x="4328972" y="4831198"/>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00100</a:t>
            </a:r>
          </a:p>
        </p:txBody>
      </p:sp>
      <p:sp>
        <p:nvSpPr>
          <p:cNvPr id="18" name="TextBox 17">
            <a:extLst>
              <a:ext uri="{FF2B5EF4-FFF2-40B4-BE49-F238E27FC236}">
                <a16:creationId xmlns:a16="http://schemas.microsoft.com/office/drawing/2014/main" id="{69C5475B-D8E3-405C-949D-30FA647824AF}"/>
              </a:ext>
            </a:extLst>
          </p:cNvPr>
          <p:cNvSpPr txBox="1"/>
          <p:nvPr/>
        </p:nvSpPr>
        <p:spPr>
          <a:xfrm>
            <a:off x="4328972" y="5200530"/>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00101</a:t>
            </a:r>
          </a:p>
        </p:txBody>
      </p:sp>
      <p:sp>
        <p:nvSpPr>
          <p:cNvPr id="19" name="TextBox 18">
            <a:extLst>
              <a:ext uri="{FF2B5EF4-FFF2-40B4-BE49-F238E27FC236}">
                <a16:creationId xmlns:a16="http://schemas.microsoft.com/office/drawing/2014/main" id="{576B4550-85EC-485F-8BE8-AF2F9479D078}"/>
              </a:ext>
            </a:extLst>
          </p:cNvPr>
          <p:cNvSpPr txBox="1"/>
          <p:nvPr/>
        </p:nvSpPr>
        <p:spPr>
          <a:xfrm>
            <a:off x="4328972" y="5569862"/>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00110</a:t>
            </a:r>
          </a:p>
        </p:txBody>
      </p:sp>
      <p:sp>
        <p:nvSpPr>
          <p:cNvPr id="20" name="TextBox 19">
            <a:extLst>
              <a:ext uri="{FF2B5EF4-FFF2-40B4-BE49-F238E27FC236}">
                <a16:creationId xmlns:a16="http://schemas.microsoft.com/office/drawing/2014/main" id="{1BD84C79-557B-4ADB-B4BE-06FD58A6E1C9}"/>
              </a:ext>
            </a:extLst>
          </p:cNvPr>
          <p:cNvSpPr txBox="1"/>
          <p:nvPr/>
        </p:nvSpPr>
        <p:spPr>
          <a:xfrm>
            <a:off x="4328972" y="5939194"/>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00111</a:t>
            </a:r>
          </a:p>
        </p:txBody>
      </p:sp>
      <p:sp>
        <p:nvSpPr>
          <p:cNvPr id="21" name="TextBox 20">
            <a:extLst>
              <a:ext uri="{FF2B5EF4-FFF2-40B4-BE49-F238E27FC236}">
                <a16:creationId xmlns:a16="http://schemas.microsoft.com/office/drawing/2014/main" id="{51934F88-1E34-4857-8417-BD81398E9D20}"/>
              </a:ext>
            </a:extLst>
          </p:cNvPr>
          <p:cNvSpPr txBox="1"/>
          <p:nvPr/>
        </p:nvSpPr>
        <p:spPr>
          <a:xfrm>
            <a:off x="5616504" y="3353870"/>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01000</a:t>
            </a:r>
          </a:p>
        </p:txBody>
      </p:sp>
      <p:sp>
        <p:nvSpPr>
          <p:cNvPr id="22" name="TextBox 21">
            <a:extLst>
              <a:ext uri="{FF2B5EF4-FFF2-40B4-BE49-F238E27FC236}">
                <a16:creationId xmlns:a16="http://schemas.microsoft.com/office/drawing/2014/main" id="{1EDCC172-386B-4906-B972-6C050639B552}"/>
              </a:ext>
            </a:extLst>
          </p:cNvPr>
          <p:cNvSpPr txBox="1"/>
          <p:nvPr/>
        </p:nvSpPr>
        <p:spPr>
          <a:xfrm>
            <a:off x="5616504" y="3723202"/>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01001</a:t>
            </a:r>
          </a:p>
        </p:txBody>
      </p:sp>
      <p:sp>
        <p:nvSpPr>
          <p:cNvPr id="23" name="TextBox 22">
            <a:extLst>
              <a:ext uri="{FF2B5EF4-FFF2-40B4-BE49-F238E27FC236}">
                <a16:creationId xmlns:a16="http://schemas.microsoft.com/office/drawing/2014/main" id="{599DDA7B-A759-4794-B8F4-9D59058109CD}"/>
              </a:ext>
            </a:extLst>
          </p:cNvPr>
          <p:cNvSpPr txBox="1"/>
          <p:nvPr/>
        </p:nvSpPr>
        <p:spPr>
          <a:xfrm>
            <a:off x="5616504" y="4092534"/>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01010</a:t>
            </a:r>
          </a:p>
        </p:txBody>
      </p:sp>
      <p:sp>
        <p:nvSpPr>
          <p:cNvPr id="24" name="TextBox 23">
            <a:extLst>
              <a:ext uri="{FF2B5EF4-FFF2-40B4-BE49-F238E27FC236}">
                <a16:creationId xmlns:a16="http://schemas.microsoft.com/office/drawing/2014/main" id="{25F05E89-1741-45E7-925F-2B9685476717}"/>
              </a:ext>
            </a:extLst>
          </p:cNvPr>
          <p:cNvSpPr txBox="1"/>
          <p:nvPr/>
        </p:nvSpPr>
        <p:spPr>
          <a:xfrm>
            <a:off x="5616504" y="4461866"/>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01011</a:t>
            </a:r>
          </a:p>
        </p:txBody>
      </p:sp>
      <p:sp>
        <p:nvSpPr>
          <p:cNvPr id="25" name="TextBox 24">
            <a:extLst>
              <a:ext uri="{FF2B5EF4-FFF2-40B4-BE49-F238E27FC236}">
                <a16:creationId xmlns:a16="http://schemas.microsoft.com/office/drawing/2014/main" id="{7E92FCE4-6FF8-4428-8477-9C5782A0E947}"/>
              </a:ext>
            </a:extLst>
          </p:cNvPr>
          <p:cNvSpPr txBox="1"/>
          <p:nvPr/>
        </p:nvSpPr>
        <p:spPr>
          <a:xfrm>
            <a:off x="5616504" y="4831198"/>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01100</a:t>
            </a:r>
          </a:p>
        </p:txBody>
      </p:sp>
      <p:sp>
        <p:nvSpPr>
          <p:cNvPr id="26" name="TextBox 25">
            <a:extLst>
              <a:ext uri="{FF2B5EF4-FFF2-40B4-BE49-F238E27FC236}">
                <a16:creationId xmlns:a16="http://schemas.microsoft.com/office/drawing/2014/main" id="{F5D23DBB-17D8-478B-ACAD-935F0252D9AA}"/>
              </a:ext>
            </a:extLst>
          </p:cNvPr>
          <p:cNvSpPr txBox="1"/>
          <p:nvPr/>
        </p:nvSpPr>
        <p:spPr>
          <a:xfrm>
            <a:off x="5616504" y="5200530"/>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01101</a:t>
            </a:r>
          </a:p>
        </p:txBody>
      </p:sp>
      <p:sp>
        <p:nvSpPr>
          <p:cNvPr id="27" name="TextBox 26">
            <a:extLst>
              <a:ext uri="{FF2B5EF4-FFF2-40B4-BE49-F238E27FC236}">
                <a16:creationId xmlns:a16="http://schemas.microsoft.com/office/drawing/2014/main" id="{B0BBBB14-D0D2-418D-B4FD-8A9E33763C5D}"/>
              </a:ext>
            </a:extLst>
          </p:cNvPr>
          <p:cNvSpPr txBox="1"/>
          <p:nvPr/>
        </p:nvSpPr>
        <p:spPr>
          <a:xfrm>
            <a:off x="5616504" y="5569862"/>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01110</a:t>
            </a:r>
          </a:p>
        </p:txBody>
      </p:sp>
      <p:sp>
        <p:nvSpPr>
          <p:cNvPr id="28" name="TextBox 27">
            <a:extLst>
              <a:ext uri="{FF2B5EF4-FFF2-40B4-BE49-F238E27FC236}">
                <a16:creationId xmlns:a16="http://schemas.microsoft.com/office/drawing/2014/main" id="{FC6D48DB-CF94-407D-A557-4CC82405B889}"/>
              </a:ext>
            </a:extLst>
          </p:cNvPr>
          <p:cNvSpPr txBox="1"/>
          <p:nvPr/>
        </p:nvSpPr>
        <p:spPr>
          <a:xfrm>
            <a:off x="5616504" y="5939194"/>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01111</a:t>
            </a:r>
          </a:p>
        </p:txBody>
      </p:sp>
      <p:sp>
        <p:nvSpPr>
          <p:cNvPr id="29" name="TextBox 28">
            <a:extLst>
              <a:ext uri="{FF2B5EF4-FFF2-40B4-BE49-F238E27FC236}">
                <a16:creationId xmlns:a16="http://schemas.microsoft.com/office/drawing/2014/main" id="{DBE6B3A6-FEE4-4291-B650-BDCFBA735A19}"/>
              </a:ext>
            </a:extLst>
          </p:cNvPr>
          <p:cNvSpPr txBox="1"/>
          <p:nvPr/>
        </p:nvSpPr>
        <p:spPr>
          <a:xfrm>
            <a:off x="6904036" y="3353870"/>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10000</a:t>
            </a:r>
          </a:p>
        </p:txBody>
      </p:sp>
      <p:sp>
        <p:nvSpPr>
          <p:cNvPr id="30" name="TextBox 29">
            <a:extLst>
              <a:ext uri="{FF2B5EF4-FFF2-40B4-BE49-F238E27FC236}">
                <a16:creationId xmlns:a16="http://schemas.microsoft.com/office/drawing/2014/main" id="{56B2C703-1905-4CB6-81C9-407BF51E8988}"/>
              </a:ext>
            </a:extLst>
          </p:cNvPr>
          <p:cNvSpPr txBox="1"/>
          <p:nvPr/>
        </p:nvSpPr>
        <p:spPr>
          <a:xfrm>
            <a:off x="6904036" y="3723202"/>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10001</a:t>
            </a:r>
          </a:p>
        </p:txBody>
      </p:sp>
      <p:sp>
        <p:nvSpPr>
          <p:cNvPr id="31" name="TextBox 30">
            <a:extLst>
              <a:ext uri="{FF2B5EF4-FFF2-40B4-BE49-F238E27FC236}">
                <a16:creationId xmlns:a16="http://schemas.microsoft.com/office/drawing/2014/main" id="{AF546A57-57E6-4BDB-A717-CDC0E24E24D6}"/>
              </a:ext>
            </a:extLst>
          </p:cNvPr>
          <p:cNvSpPr txBox="1"/>
          <p:nvPr/>
        </p:nvSpPr>
        <p:spPr>
          <a:xfrm>
            <a:off x="6904036" y="4092534"/>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10010</a:t>
            </a:r>
          </a:p>
        </p:txBody>
      </p:sp>
      <p:sp>
        <p:nvSpPr>
          <p:cNvPr id="32" name="TextBox 31">
            <a:extLst>
              <a:ext uri="{FF2B5EF4-FFF2-40B4-BE49-F238E27FC236}">
                <a16:creationId xmlns:a16="http://schemas.microsoft.com/office/drawing/2014/main" id="{A1DF8DA6-11F6-467B-93C3-487F0F550446}"/>
              </a:ext>
            </a:extLst>
          </p:cNvPr>
          <p:cNvSpPr txBox="1"/>
          <p:nvPr/>
        </p:nvSpPr>
        <p:spPr>
          <a:xfrm>
            <a:off x="6904036" y="4461866"/>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10011</a:t>
            </a:r>
          </a:p>
        </p:txBody>
      </p:sp>
      <p:sp>
        <p:nvSpPr>
          <p:cNvPr id="33" name="TextBox 32">
            <a:extLst>
              <a:ext uri="{FF2B5EF4-FFF2-40B4-BE49-F238E27FC236}">
                <a16:creationId xmlns:a16="http://schemas.microsoft.com/office/drawing/2014/main" id="{64EF612B-2B65-4B01-A6A5-91D68E4A072E}"/>
              </a:ext>
            </a:extLst>
          </p:cNvPr>
          <p:cNvSpPr txBox="1"/>
          <p:nvPr/>
        </p:nvSpPr>
        <p:spPr>
          <a:xfrm>
            <a:off x="6904036" y="4831198"/>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10100</a:t>
            </a:r>
          </a:p>
        </p:txBody>
      </p:sp>
      <p:sp>
        <p:nvSpPr>
          <p:cNvPr id="34" name="TextBox 33">
            <a:extLst>
              <a:ext uri="{FF2B5EF4-FFF2-40B4-BE49-F238E27FC236}">
                <a16:creationId xmlns:a16="http://schemas.microsoft.com/office/drawing/2014/main" id="{9A9D01F0-94B1-4439-8E12-12A7EC659DC7}"/>
              </a:ext>
            </a:extLst>
          </p:cNvPr>
          <p:cNvSpPr txBox="1"/>
          <p:nvPr/>
        </p:nvSpPr>
        <p:spPr>
          <a:xfrm>
            <a:off x="6904036" y="5200530"/>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10101</a:t>
            </a:r>
          </a:p>
        </p:txBody>
      </p:sp>
      <p:sp>
        <p:nvSpPr>
          <p:cNvPr id="35" name="TextBox 34">
            <a:extLst>
              <a:ext uri="{FF2B5EF4-FFF2-40B4-BE49-F238E27FC236}">
                <a16:creationId xmlns:a16="http://schemas.microsoft.com/office/drawing/2014/main" id="{9CB6A145-4453-4919-92FA-2B7555E17DB6}"/>
              </a:ext>
            </a:extLst>
          </p:cNvPr>
          <p:cNvSpPr txBox="1"/>
          <p:nvPr/>
        </p:nvSpPr>
        <p:spPr>
          <a:xfrm>
            <a:off x="6904036" y="5569862"/>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10110</a:t>
            </a:r>
          </a:p>
        </p:txBody>
      </p:sp>
      <p:sp>
        <p:nvSpPr>
          <p:cNvPr id="36" name="TextBox 35">
            <a:extLst>
              <a:ext uri="{FF2B5EF4-FFF2-40B4-BE49-F238E27FC236}">
                <a16:creationId xmlns:a16="http://schemas.microsoft.com/office/drawing/2014/main" id="{AD0B77A9-5B7B-4E3B-B72D-87437000BF72}"/>
              </a:ext>
            </a:extLst>
          </p:cNvPr>
          <p:cNvSpPr txBox="1"/>
          <p:nvPr/>
        </p:nvSpPr>
        <p:spPr>
          <a:xfrm>
            <a:off x="6904036" y="5939194"/>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10111</a:t>
            </a:r>
          </a:p>
        </p:txBody>
      </p:sp>
      <p:sp>
        <p:nvSpPr>
          <p:cNvPr id="37" name="TextBox 36">
            <a:extLst>
              <a:ext uri="{FF2B5EF4-FFF2-40B4-BE49-F238E27FC236}">
                <a16:creationId xmlns:a16="http://schemas.microsoft.com/office/drawing/2014/main" id="{E3C3A381-4392-4BEB-9810-88A378ADE15A}"/>
              </a:ext>
            </a:extLst>
          </p:cNvPr>
          <p:cNvSpPr txBox="1"/>
          <p:nvPr/>
        </p:nvSpPr>
        <p:spPr>
          <a:xfrm>
            <a:off x="8191568" y="3353870"/>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11000</a:t>
            </a:r>
          </a:p>
        </p:txBody>
      </p:sp>
      <p:sp>
        <p:nvSpPr>
          <p:cNvPr id="38" name="TextBox 37">
            <a:extLst>
              <a:ext uri="{FF2B5EF4-FFF2-40B4-BE49-F238E27FC236}">
                <a16:creationId xmlns:a16="http://schemas.microsoft.com/office/drawing/2014/main" id="{D49C2C6E-D6AE-451B-B281-CC668AD3B59A}"/>
              </a:ext>
            </a:extLst>
          </p:cNvPr>
          <p:cNvSpPr txBox="1"/>
          <p:nvPr/>
        </p:nvSpPr>
        <p:spPr>
          <a:xfrm>
            <a:off x="8191568" y="3723202"/>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11001</a:t>
            </a:r>
          </a:p>
        </p:txBody>
      </p:sp>
      <p:sp>
        <p:nvSpPr>
          <p:cNvPr id="39" name="TextBox 38">
            <a:extLst>
              <a:ext uri="{FF2B5EF4-FFF2-40B4-BE49-F238E27FC236}">
                <a16:creationId xmlns:a16="http://schemas.microsoft.com/office/drawing/2014/main" id="{4BD5CA28-B884-41D5-A028-6B99B3A1EE6D}"/>
              </a:ext>
            </a:extLst>
          </p:cNvPr>
          <p:cNvSpPr txBox="1"/>
          <p:nvPr/>
        </p:nvSpPr>
        <p:spPr>
          <a:xfrm>
            <a:off x="8191568" y="4092534"/>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11010</a:t>
            </a:r>
          </a:p>
        </p:txBody>
      </p:sp>
      <p:sp>
        <p:nvSpPr>
          <p:cNvPr id="40" name="TextBox 39">
            <a:extLst>
              <a:ext uri="{FF2B5EF4-FFF2-40B4-BE49-F238E27FC236}">
                <a16:creationId xmlns:a16="http://schemas.microsoft.com/office/drawing/2014/main" id="{C6E25B0D-671E-4681-868F-6DB46665B554}"/>
              </a:ext>
            </a:extLst>
          </p:cNvPr>
          <p:cNvSpPr txBox="1"/>
          <p:nvPr/>
        </p:nvSpPr>
        <p:spPr>
          <a:xfrm>
            <a:off x="8191568" y="4461866"/>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11011</a:t>
            </a:r>
          </a:p>
        </p:txBody>
      </p:sp>
      <p:sp>
        <p:nvSpPr>
          <p:cNvPr id="41" name="TextBox 40">
            <a:extLst>
              <a:ext uri="{FF2B5EF4-FFF2-40B4-BE49-F238E27FC236}">
                <a16:creationId xmlns:a16="http://schemas.microsoft.com/office/drawing/2014/main" id="{72847583-4223-4B45-91D6-76F3A0F16600}"/>
              </a:ext>
            </a:extLst>
          </p:cNvPr>
          <p:cNvSpPr txBox="1"/>
          <p:nvPr/>
        </p:nvSpPr>
        <p:spPr>
          <a:xfrm>
            <a:off x="8191568" y="4831198"/>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11100</a:t>
            </a:r>
          </a:p>
        </p:txBody>
      </p:sp>
      <p:sp>
        <p:nvSpPr>
          <p:cNvPr id="42" name="TextBox 41">
            <a:extLst>
              <a:ext uri="{FF2B5EF4-FFF2-40B4-BE49-F238E27FC236}">
                <a16:creationId xmlns:a16="http://schemas.microsoft.com/office/drawing/2014/main" id="{6383102B-C57F-42E1-9F87-D5A6CE28E692}"/>
              </a:ext>
            </a:extLst>
          </p:cNvPr>
          <p:cNvSpPr txBox="1"/>
          <p:nvPr/>
        </p:nvSpPr>
        <p:spPr>
          <a:xfrm>
            <a:off x="8191568" y="5200530"/>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11101</a:t>
            </a:r>
          </a:p>
        </p:txBody>
      </p:sp>
      <p:sp>
        <p:nvSpPr>
          <p:cNvPr id="43" name="TextBox 42">
            <a:extLst>
              <a:ext uri="{FF2B5EF4-FFF2-40B4-BE49-F238E27FC236}">
                <a16:creationId xmlns:a16="http://schemas.microsoft.com/office/drawing/2014/main" id="{7C58B479-8FD6-475C-88D4-BE86635CE28E}"/>
              </a:ext>
            </a:extLst>
          </p:cNvPr>
          <p:cNvSpPr txBox="1"/>
          <p:nvPr/>
        </p:nvSpPr>
        <p:spPr>
          <a:xfrm>
            <a:off x="8191568" y="5569862"/>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11110</a:t>
            </a:r>
          </a:p>
        </p:txBody>
      </p:sp>
      <p:sp>
        <p:nvSpPr>
          <p:cNvPr id="44" name="TextBox 43">
            <a:extLst>
              <a:ext uri="{FF2B5EF4-FFF2-40B4-BE49-F238E27FC236}">
                <a16:creationId xmlns:a16="http://schemas.microsoft.com/office/drawing/2014/main" id="{B2C2568E-CBF6-48CD-941B-7A31D4E668B6}"/>
              </a:ext>
            </a:extLst>
          </p:cNvPr>
          <p:cNvSpPr txBox="1"/>
          <p:nvPr/>
        </p:nvSpPr>
        <p:spPr>
          <a:xfrm>
            <a:off x="8191568" y="5939194"/>
            <a:ext cx="128753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11111</a:t>
            </a:r>
          </a:p>
        </p:txBody>
      </p:sp>
      <p:cxnSp>
        <p:nvCxnSpPr>
          <p:cNvPr id="45" name="Straight Connector 44">
            <a:extLst>
              <a:ext uri="{FF2B5EF4-FFF2-40B4-BE49-F238E27FC236}">
                <a16:creationId xmlns:a16="http://schemas.microsoft.com/office/drawing/2014/main" id="{092D4915-37A5-46F6-98A7-BD30A16E876F}"/>
              </a:ext>
            </a:extLst>
          </p:cNvPr>
          <p:cNvCxnSpPr/>
          <p:nvPr/>
        </p:nvCxnSpPr>
        <p:spPr>
          <a:xfrm rot="5400000">
            <a:off x="3209606" y="4831198"/>
            <a:ext cx="2954656" cy="158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0F6714E-8271-434A-8077-B28957747FC1}"/>
              </a:ext>
            </a:extLst>
          </p:cNvPr>
          <p:cNvCxnSpPr/>
          <p:nvPr/>
        </p:nvCxnSpPr>
        <p:spPr>
          <a:xfrm rot="5400000">
            <a:off x="4496940" y="4830404"/>
            <a:ext cx="2954656" cy="158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5F55143-AFEF-4BCD-B8ED-ACF8DC8BF284}"/>
              </a:ext>
            </a:extLst>
          </p:cNvPr>
          <p:cNvCxnSpPr/>
          <p:nvPr/>
        </p:nvCxnSpPr>
        <p:spPr>
          <a:xfrm rot="5400000">
            <a:off x="5794112" y="4831198"/>
            <a:ext cx="2954656" cy="158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EC033C7-5BA7-4BC9-8A79-C7D20BB929F5}"/>
              </a:ext>
            </a:extLst>
          </p:cNvPr>
          <p:cNvCxnSpPr/>
          <p:nvPr/>
        </p:nvCxnSpPr>
        <p:spPr>
          <a:xfrm rot="5400000">
            <a:off x="7059386" y="4830404"/>
            <a:ext cx="2954656" cy="158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4120565-C709-43A5-A381-12BBDD96ED1E}"/>
              </a:ext>
            </a:extLst>
          </p:cNvPr>
          <p:cNvSpPr txBox="1"/>
          <p:nvPr/>
        </p:nvSpPr>
        <p:spPr>
          <a:xfrm>
            <a:off x="1816145" y="3323751"/>
            <a:ext cx="42530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00</a:t>
            </a:r>
          </a:p>
        </p:txBody>
      </p:sp>
      <p:sp>
        <p:nvSpPr>
          <p:cNvPr id="50" name="TextBox 49">
            <a:extLst>
              <a:ext uri="{FF2B5EF4-FFF2-40B4-BE49-F238E27FC236}">
                <a16:creationId xmlns:a16="http://schemas.microsoft.com/office/drawing/2014/main" id="{99DB8C6A-C387-442C-A3FF-9E4ABEFA4ED1}"/>
              </a:ext>
            </a:extLst>
          </p:cNvPr>
          <p:cNvSpPr txBox="1"/>
          <p:nvPr/>
        </p:nvSpPr>
        <p:spPr>
          <a:xfrm>
            <a:off x="1816145" y="3693083"/>
            <a:ext cx="42530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00</a:t>
            </a:r>
          </a:p>
        </p:txBody>
      </p:sp>
      <p:sp>
        <p:nvSpPr>
          <p:cNvPr id="51" name="TextBox 50">
            <a:extLst>
              <a:ext uri="{FF2B5EF4-FFF2-40B4-BE49-F238E27FC236}">
                <a16:creationId xmlns:a16="http://schemas.microsoft.com/office/drawing/2014/main" id="{5B6A89BA-1DF2-4A55-98C9-45D652A3DD83}"/>
              </a:ext>
            </a:extLst>
          </p:cNvPr>
          <p:cNvSpPr txBox="1"/>
          <p:nvPr/>
        </p:nvSpPr>
        <p:spPr>
          <a:xfrm>
            <a:off x="1816145" y="4062415"/>
            <a:ext cx="42530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00</a:t>
            </a:r>
          </a:p>
        </p:txBody>
      </p:sp>
      <p:sp>
        <p:nvSpPr>
          <p:cNvPr id="52" name="TextBox 51">
            <a:extLst>
              <a:ext uri="{FF2B5EF4-FFF2-40B4-BE49-F238E27FC236}">
                <a16:creationId xmlns:a16="http://schemas.microsoft.com/office/drawing/2014/main" id="{E43CC237-EB05-41C0-9217-18097D8C3B39}"/>
              </a:ext>
            </a:extLst>
          </p:cNvPr>
          <p:cNvSpPr txBox="1"/>
          <p:nvPr/>
        </p:nvSpPr>
        <p:spPr>
          <a:xfrm>
            <a:off x="1816145" y="4431747"/>
            <a:ext cx="42530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00</a:t>
            </a:r>
          </a:p>
        </p:txBody>
      </p:sp>
      <p:sp>
        <p:nvSpPr>
          <p:cNvPr id="53" name="TextBox 52">
            <a:extLst>
              <a:ext uri="{FF2B5EF4-FFF2-40B4-BE49-F238E27FC236}">
                <a16:creationId xmlns:a16="http://schemas.microsoft.com/office/drawing/2014/main" id="{E335AB42-6C48-48A5-8C93-DF8B76534D78}"/>
              </a:ext>
            </a:extLst>
          </p:cNvPr>
          <p:cNvSpPr txBox="1"/>
          <p:nvPr/>
        </p:nvSpPr>
        <p:spPr>
          <a:xfrm>
            <a:off x="1816145" y="4801079"/>
            <a:ext cx="42530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00</a:t>
            </a:r>
          </a:p>
        </p:txBody>
      </p:sp>
      <p:sp>
        <p:nvSpPr>
          <p:cNvPr id="54" name="TextBox 53">
            <a:extLst>
              <a:ext uri="{FF2B5EF4-FFF2-40B4-BE49-F238E27FC236}">
                <a16:creationId xmlns:a16="http://schemas.microsoft.com/office/drawing/2014/main" id="{D63830D5-A3C9-4940-895B-238C5D6966DB}"/>
              </a:ext>
            </a:extLst>
          </p:cNvPr>
          <p:cNvSpPr txBox="1"/>
          <p:nvPr/>
        </p:nvSpPr>
        <p:spPr>
          <a:xfrm>
            <a:off x="1816145" y="5170411"/>
            <a:ext cx="42530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00</a:t>
            </a:r>
          </a:p>
        </p:txBody>
      </p:sp>
      <p:sp>
        <p:nvSpPr>
          <p:cNvPr id="55" name="TextBox 54">
            <a:extLst>
              <a:ext uri="{FF2B5EF4-FFF2-40B4-BE49-F238E27FC236}">
                <a16:creationId xmlns:a16="http://schemas.microsoft.com/office/drawing/2014/main" id="{0711570D-3C56-4517-8D64-E45F0C8CAE40}"/>
              </a:ext>
            </a:extLst>
          </p:cNvPr>
          <p:cNvSpPr txBox="1"/>
          <p:nvPr/>
        </p:nvSpPr>
        <p:spPr>
          <a:xfrm>
            <a:off x="1816145" y="5539743"/>
            <a:ext cx="42530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00</a:t>
            </a:r>
          </a:p>
        </p:txBody>
      </p:sp>
      <p:sp>
        <p:nvSpPr>
          <p:cNvPr id="56" name="TextBox 55">
            <a:extLst>
              <a:ext uri="{FF2B5EF4-FFF2-40B4-BE49-F238E27FC236}">
                <a16:creationId xmlns:a16="http://schemas.microsoft.com/office/drawing/2014/main" id="{B77B6E48-2F87-494E-A5FE-E4D87DDB521D}"/>
              </a:ext>
            </a:extLst>
          </p:cNvPr>
          <p:cNvSpPr txBox="1"/>
          <p:nvPr/>
        </p:nvSpPr>
        <p:spPr>
          <a:xfrm>
            <a:off x="1816145" y="5909075"/>
            <a:ext cx="425302" cy="369332"/>
          </a:xfrm>
          <a:prstGeom prst="rect">
            <a:avLst/>
          </a:prstGeom>
          <a:noFill/>
          <a:ln w="38100">
            <a:solidFill>
              <a:schemeClr val="tx1"/>
            </a:solidFill>
          </a:ln>
        </p:spPr>
        <p:txBody>
          <a:bodyPr wrap="none" rtlCol="0">
            <a:noAutofit/>
          </a:bodyPr>
          <a:lstStyle/>
          <a:p>
            <a:r>
              <a:rPr lang="en-US" b="1" dirty="0">
                <a:latin typeface="Courier New" pitchFamily="49" charset="0"/>
                <a:cs typeface="Courier New" pitchFamily="49" charset="0"/>
              </a:rPr>
              <a:t>00</a:t>
            </a:r>
          </a:p>
        </p:txBody>
      </p:sp>
      <p:sp>
        <p:nvSpPr>
          <p:cNvPr id="57" name="TextBox 56">
            <a:extLst>
              <a:ext uri="{FF2B5EF4-FFF2-40B4-BE49-F238E27FC236}">
                <a16:creationId xmlns:a16="http://schemas.microsoft.com/office/drawing/2014/main" id="{FB1B5494-56FB-4CF4-A5EF-ECCB739EEC4C}"/>
              </a:ext>
            </a:extLst>
          </p:cNvPr>
          <p:cNvSpPr txBox="1"/>
          <p:nvPr/>
        </p:nvSpPr>
        <p:spPr>
          <a:xfrm>
            <a:off x="2241447" y="3323751"/>
            <a:ext cx="1052622" cy="369332"/>
          </a:xfrm>
          <a:prstGeom prst="rect">
            <a:avLst/>
          </a:prstGeom>
          <a:noFill/>
          <a:ln w="38100">
            <a:solidFill>
              <a:schemeClr val="tx1"/>
            </a:solidFill>
          </a:ln>
        </p:spPr>
        <p:txBody>
          <a:bodyPr wrap="none" rtlCol="0">
            <a:noAutofit/>
          </a:bodyPr>
          <a:lstStyle/>
          <a:p>
            <a:endParaRPr lang="en-US" b="1" dirty="0">
              <a:latin typeface="Courier New" pitchFamily="49" charset="0"/>
              <a:cs typeface="Courier New" pitchFamily="49" charset="0"/>
            </a:endParaRPr>
          </a:p>
        </p:txBody>
      </p:sp>
      <p:sp>
        <p:nvSpPr>
          <p:cNvPr id="58" name="TextBox 57">
            <a:extLst>
              <a:ext uri="{FF2B5EF4-FFF2-40B4-BE49-F238E27FC236}">
                <a16:creationId xmlns:a16="http://schemas.microsoft.com/office/drawing/2014/main" id="{59F7971E-B111-4316-8D76-757A79170FE5}"/>
              </a:ext>
            </a:extLst>
          </p:cNvPr>
          <p:cNvSpPr txBox="1"/>
          <p:nvPr/>
        </p:nvSpPr>
        <p:spPr>
          <a:xfrm>
            <a:off x="2241447" y="3693083"/>
            <a:ext cx="1052622" cy="369332"/>
          </a:xfrm>
          <a:prstGeom prst="rect">
            <a:avLst/>
          </a:prstGeom>
          <a:noFill/>
          <a:ln w="38100">
            <a:solidFill>
              <a:schemeClr val="tx1"/>
            </a:solidFill>
          </a:ln>
        </p:spPr>
        <p:txBody>
          <a:bodyPr wrap="none" rtlCol="0">
            <a:noAutofit/>
          </a:bodyPr>
          <a:lstStyle/>
          <a:p>
            <a:endParaRPr lang="en-US" b="1" dirty="0">
              <a:latin typeface="Courier New" pitchFamily="49" charset="0"/>
              <a:cs typeface="Courier New" pitchFamily="49" charset="0"/>
            </a:endParaRPr>
          </a:p>
        </p:txBody>
      </p:sp>
      <p:sp>
        <p:nvSpPr>
          <p:cNvPr id="59" name="TextBox 58">
            <a:extLst>
              <a:ext uri="{FF2B5EF4-FFF2-40B4-BE49-F238E27FC236}">
                <a16:creationId xmlns:a16="http://schemas.microsoft.com/office/drawing/2014/main" id="{2BBC96DF-A259-4B01-BCCA-645A996C16E8}"/>
              </a:ext>
            </a:extLst>
          </p:cNvPr>
          <p:cNvSpPr txBox="1"/>
          <p:nvPr/>
        </p:nvSpPr>
        <p:spPr>
          <a:xfrm>
            <a:off x="2241447" y="4062415"/>
            <a:ext cx="1052622" cy="369332"/>
          </a:xfrm>
          <a:prstGeom prst="rect">
            <a:avLst/>
          </a:prstGeom>
          <a:noFill/>
          <a:ln w="38100">
            <a:solidFill>
              <a:schemeClr val="tx1"/>
            </a:solidFill>
          </a:ln>
        </p:spPr>
        <p:txBody>
          <a:bodyPr wrap="none" rtlCol="0">
            <a:noAutofit/>
          </a:bodyPr>
          <a:lstStyle/>
          <a:p>
            <a:endParaRPr lang="en-US" b="1" dirty="0">
              <a:latin typeface="Courier New" pitchFamily="49" charset="0"/>
              <a:cs typeface="Courier New" pitchFamily="49" charset="0"/>
            </a:endParaRPr>
          </a:p>
        </p:txBody>
      </p:sp>
      <p:sp>
        <p:nvSpPr>
          <p:cNvPr id="60" name="TextBox 59">
            <a:extLst>
              <a:ext uri="{FF2B5EF4-FFF2-40B4-BE49-F238E27FC236}">
                <a16:creationId xmlns:a16="http://schemas.microsoft.com/office/drawing/2014/main" id="{5D556395-D799-40A3-8C0F-130684FC2E5A}"/>
              </a:ext>
            </a:extLst>
          </p:cNvPr>
          <p:cNvSpPr txBox="1"/>
          <p:nvPr/>
        </p:nvSpPr>
        <p:spPr>
          <a:xfrm>
            <a:off x="2241447" y="4431747"/>
            <a:ext cx="1052622" cy="369332"/>
          </a:xfrm>
          <a:prstGeom prst="rect">
            <a:avLst/>
          </a:prstGeom>
          <a:noFill/>
          <a:ln w="38100">
            <a:solidFill>
              <a:schemeClr val="tx1"/>
            </a:solidFill>
          </a:ln>
        </p:spPr>
        <p:txBody>
          <a:bodyPr wrap="none" rtlCol="0">
            <a:noAutofit/>
          </a:bodyPr>
          <a:lstStyle/>
          <a:p>
            <a:endParaRPr lang="en-US" b="1" dirty="0">
              <a:latin typeface="Courier New" pitchFamily="49" charset="0"/>
              <a:cs typeface="Courier New" pitchFamily="49" charset="0"/>
            </a:endParaRPr>
          </a:p>
        </p:txBody>
      </p:sp>
      <p:sp>
        <p:nvSpPr>
          <p:cNvPr id="61" name="TextBox 60">
            <a:extLst>
              <a:ext uri="{FF2B5EF4-FFF2-40B4-BE49-F238E27FC236}">
                <a16:creationId xmlns:a16="http://schemas.microsoft.com/office/drawing/2014/main" id="{8E2A3328-8712-4DAB-91C7-C38D1DDAB0CB}"/>
              </a:ext>
            </a:extLst>
          </p:cNvPr>
          <p:cNvSpPr txBox="1"/>
          <p:nvPr/>
        </p:nvSpPr>
        <p:spPr>
          <a:xfrm>
            <a:off x="2241447" y="4801079"/>
            <a:ext cx="1052622" cy="369332"/>
          </a:xfrm>
          <a:prstGeom prst="rect">
            <a:avLst/>
          </a:prstGeom>
          <a:noFill/>
          <a:ln w="38100">
            <a:solidFill>
              <a:schemeClr val="tx1"/>
            </a:solidFill>
          </a:ln>
        </p:spPr>
        <p:txBody>
          <a:bodyPr wrap="none" rtlCol="0">
            <a:noAutofit/>
          </a:bodyPr>
          <a:lstStyle/>
          <a:p>
            <a:endParaRPr lang="en-US" b="1" dirty="0">
              <a:latin typeface="Courier New" pitchFamily="49" charset="0"/>
              <a:cs typeface="Courier New" pitchFamily="49" charset="0"/>
            </a:endParaRPr>
          </a:p>
        </p:txBody>
      </p:sp>
      <p:sp>
        <p:nvSpPr>
          <p:cNvPr id="62" name="TextBox 61">
            <a:extLst>
              <a:ext uri="{FF2B5EF4-FFF2-40B4-BE49-F238E27FC236}">
                <a16:creationId xmlns:a16="http://schemas.microsoft.com/office/drawing/2014/main" id="{19669AE0-3F92-4714-B079-3D0183F6316B}"/>
              </a:ext>
            </a:extLst>
          </p:cNvPr>
          <p:cNvSpPr txBox="1"/>
          <p:nvPr/>
        </p:nvSpPr>
        <p:spPr>
          <a:xfrm>
            <a:off x="2241447" y="5170411"/>
            <a:ext cx="1052622" cy="369332"/>
          </a:xfrm>
          <a:prstGeom prst="rect">
            <a:avLst/>
          </a:prstGeom>
          <a:noFill/>
          <a:ln w="38100">
            <a:solidFill>
              <a:schemeClr val="tx1"/>
            </a:solidFill>
          </a:ln>
        </p:spPr>
        <p:txBody>
          <a:bodyPr wrap="none" rtlCol="0">
            <a:noAutofit/>
          </a:bodyPr>
          <a:lstStyle/>
          <a:p>
            <a:endParaRPr lang="en-US" b="1" dirty="0">
              <a:latin typeface="Courier New" pitchFamily="49" charset="0"/>
              <a:cs typeface="Courier New" pitchFamily="49" charset="0"/>
            </a:endParaRPr>
          </a:p>
        </p:txBody>
      </p:sp>
      <p:sp>
        <p:nvSpPr>
          <p:cNvPr id="63" name="TextBox 62">
            <a:extLst>
              <a:ext uri="{FF2B5EF4-FFF2-40B4-BE49-F238E27FC236}">
                <a16:creationId xmlns:a16="http://schemas.microsoft.com/office/drawing/2014/main" id="{D263B152-2AD7-407B-B958-2FF30C5862BD}"/>
              </a:ext>
            </a:extLst>
          </p:cNvPr>
          <p:cNvSpPr txBox="1"/>
          <p:nvPr/>
        </p:nvSpPr>
        <p:spPr>
          <a:xfrm>
            <a:off x="2241447" y="5539743"/>
            <a:ext cx="1052622" cy="369332"/>
          </a:xfrm>
          <a:prstGeom prst="rect">
            <a:avLst/>
          </a:prstGeom>
          <a:noFill/>
          <a:ln w="38100">
            <a:solidFill>
              <a:schemeClr val="tx1"/>
            </a:solidFill>
          </a:ln>
        </p:spPr>
        <p:txBody>
          <a:bodyPr wrap="none" rtlCol="0">
            <a:noAutofit/>
          </a:bodyPr>
          <a:lstStyle/>
          <a:p>
            <a:endParaRPr lang="en-US" b="1" dirty="0">
              <a:latin typeface="Courier New" pitchFamily="49" charset="0"/>
              <a:cs typeface="Courier New" pitchFamily="49" charset="0"/>
            </a:endParaRPr>
          </a:p>
        </p:txBody>
      </p:sp>
      <p:sp>
        <p:nvSpPr>
          <p:cNvPr id="64" name="TextBox 63">
            <a:extLst>
              <a:ext uri="{FF2B5EF4-FFF2-40B4-BE49-F238E27FC236}">
                <a16:creationId xmlns:a16="http://schemas.microsoft.com/office/drawing/2014/main" id="{5222FF7C-85CF-4903-A9C6-7ED713ABF267}"/>
              </a:ext>
            </a:extLst>
          </p:cNvPr>
          <p:cNvSpPr txBox="1"/>
          <p:nvPr/>
        </p:nvSpPr>
        <p:spPr>
          <a:xfrm>
            <a:off x="2241447" y="5909075"/>
            <a:ext cx="1052622" cy="369332"/>
          </a:xfrm>
          <a:prstGeom prst="rect">
            <a:avLst/>
          </a:prstGeom>
          <a:noFill/>
          <a:ln w="38100">
            <a:solidFill>
              <a:schemeClr val="tx1"/>
            </a:solidFill>
          </a:ln>
        </p:spPr>
        <p:txBody>
          <a:bodyPr wrap="none" rtlCol="0">
            <a:noAutofit/>
          </a:bodyPr>
          <a:lstStyle/>
          <a:p>
            <a:endParaRPr lang="en-US" b="1" dirty="0">
              <a:latin typeface="Courier New" pitchFamily="49" charset="0"/>
              <a:cs typeface="Courier New" pitchFamily="49" charset="0"/>
            </a:endParaRPr>
          </a:p>
        </p:txBody>
      </p:sp>
      <p:sp>
        <p:nvSpPr>
          <p:cNvPr id="65" name="TextBox 64">
            <a:extLst>
              <a:ext uri="{FF2B5EF4-FFF2-40B4-BE49-F238E27FC236}">
                <a16:creationId xmlns:a16="http://schemas.microsoft.com/office/drawing/2014/main" id="{86E8427A-A3A2-4C4F-9759-FED17B89D428}"/>
              </a:ext>
            </a:extLst>
          </p:cNvPr>
          <p:cNvSpPr txBox="1"/>
          <p:nvPr/>
        </p:nvSpPr>
        <p:spPr>
          <a:xfrm>
            <a:off x="1816145" y="2996952"/>
            <a:ext cx="430311" cy="307777"/>
          </a:xfrm>
          <a:prstGeom prst="rect">
            <a:avLst/>
          </a:prstGeom>
          <a:noFill/>
        </p:spPr>
        <p:txBody>
          <a:bodyPr wrap="none" rtlCol="0">
            <a:spAutoFit/>
          </a:bodyPr>
          <a:lstStyle/>
          <a:p>
            <a:r>
              <a:rPr lang="en-US" sz="1400" dirty="0"/>
              <a:t>Tag</a:t>
            </a:r>
          </a:p>
        </p:txBody>
      </p:sp>
      <p:sp>
        <p:nvSpPr>
          <p:cNvPr id="66" name="TextBox 65">
            <a:extLst>
              <a:ext uri="{FF2B5EF4-FFF2-40B4-BE49-F238E27FC236}">
                <a16:creationId xmlns:a16="http://schemas.microsoft.com/office/drawing/2014/main" id="{530F6322-7D9B-46B6-91FF-400ED7D9A2BD}"/>
              </a:ext>
            </a:extLst>
          </p:cNvPr>
          <p:cNvSpPr txBox="1"/>
          <p:nvPr/>
        </p:nvSpPr>
        <p:spPr>
          <a:xfrm>
            <a:off x="2314397" y="2996952"/>
            <a:ext cx="841449" cy="307777"/>
          </a:xfrm>
          <a:prstGeom prst="rect">
            <a:avLst/>
          </a:prstGeom>
          <a:noFill/>
        </p:spPr>
        <p:txBody>
          <a:bodyPr wrap="none" rtlCol="0">
            <a:spAutoFit/>
          </a:bodyPr>
          <a:lstStyle/>
          <a:p>
            <a:r>
              <a:rPr lang="en-US" sz="1400" dirty="0"/>
              <a:t>Contents</a:t>
            </a:r>
          </a:p>
        </p:txBody>
      </p:sp>
      <p:sp>
        <p:nvSpPr>
          <p:cNvPr id="68" name="TextBox 67">
            <a:extLst>
              <a:ext uri="{FF2B5EF4-FFF2-40B4-BE49-F238E27FC236}">
                <a16:creationId xmlns:a16="http://schemas.microsoft.com/office/drawing/2014/main" id="{EB15E12E-E052-480E-8730-1BA6AB2563A6}"/>
              </a:ext>
            </a:extLst>
          </p:cNvPr>
          <p:cNvSpPr txBox="1"/>
          <p:nvPr/>
        </p:nvSpPr>
        <p:spPr>
          <a:xfrm>
            <a:off x="3744812" y="2300679"/>
            <a:ext cx="6385338" cy="1200329"/>
          </a:xfrm>
          <a:prstGeom prst="rect">
            <a:avLst/>
          </a:prstGeom>
          <a:noFill/>
        </p:spPr>
        <p:txBody>
          <a:bodyPr wrap="none" rtlCol="0">
            <a:spAutoFit/>
          </a:bodyPr>
          <a:lstStyle/>
          <a:p>
            <a:r>
              <a:rPr lang="en-US" sz="2400" dirty="0" err="1">
                <a:solidFill>
                  <a:srgbClr val="FF0000"/>
                </a:solidFill>
              </a:rPr>
              <a:t>Cache_Index</a:t>
            </a:r>
            <a:r>
              <a:rPr lang="en-US" sz="2400" dirty="0">
                <a:solidFill>
                  <a:srgbClr val="FF0000"/>
                </a:solidFill>
              </a:rPr>
              <a:t> = </a:t>
            </a:r>
            <a:r>
              <a:rPr lang="en-US" sz="2400" dirty="0" err="1">
                <a:solidFill>
                  <a:srgbClr val="FF0000"/>
                </a:solidFill>
              </a:rPr>
              <a:t>Memory_Address</a:t>
            </a:r>
            <a:r>
              <a:rPr lang="en-US" sz="2400" dirty="0">
                <a:solidFill>
                  <a:srgbClr val="FF0000"/>
                </a:solidFill>
              </a:rPr>
              <a:t> </a:t>
            </a:r>
            <a:r>
              <a:rPr lang="en-US" sz="2400" i="1" dirty="0">
                <a:solidFill>
                  <a:srgbClr val="FF0000"/>
                </a:solidFill>
              </a:rPr>
              <a:t>mod</a:t>
            </a:r>
            <a:r>
              <a:rPr lang="en-US" sz="2400" dirty="0">
                <a:solidFill>
                  <a:srgbClr val="FF0000"/>
                </a:solidFill>
              </a:rPr>
              <a:t> </a:t>
            </a:r>
            <a:r>
              <a:rPr lang="en-US" sz="2400" dirty="0" err="1">
                <a:solidFill>
                  <a:srgbClr val="FF0000"/>
                </a:solidFill>
              </a:rPr>
              <a:t>Cache_Size</a:t>
            </a:r>
            <a:endParaRPr lang="en-US" sz="2400" dirty="0">
              <a:solidFill>
                <a:srgbClr val="FF0000"/>
              </a:solidFill>
            </a:endParaRPr>
          </a:p>
          <a:p>
            <a:r>
              <a:rPr lang="en-US" sz="2400" dirty="0" err="1">
                <a:solidFill>
                  <a:srgbClr val="FF0000"/>
                </a:solidFill>
              </a:rPr>
              <a:t>Cache_Tag</a:t>
            </a:r>
            <a:r>
              <a:rPr lang="en-US" sz="2400" dirty="0">
                <a:solidFill>
                  <a:srgbClr val="FF0000"/>
                </a:solidFill>
              </a:rPr>
              <a:t> = </a:t>
            </a:r>
            <a:r>
              <a:rPr lang="en-US" sz="2400" dirty="0" err="1">
                <a:solidFill>
                  <a:srgbClr val="FF0000"/>
                </a:solidFill>
              </a:rPr>
              <a:t>Memory_Address</a:t>
            </a:r>
            <a:r>
              <a:rPr lang="en-US" sz="2400" dirty="0">
                <a:solidFill>
                  <a:srgbClr val="FF0000"/>
                </a:solidFill>
              </a:rPr>
              <a:t>/</a:t>
            </a:r>
            <a:r>
              <a:rPr lang="en-US" sz="2400" dirty="0" err="1">
                <a:solidFill>
                  <a:srgbClr val="FF0000"/>
                </a:solidFill>
              </a:rPr>
              <a:t>Cache_Size</a:t>
            </a:r>
            <a:r>
              <a:rPr lang="en-US" sz="2400" dirty="0">
                <a:solidFill>
                  <a:srgbClr val="FF0000"/>
                </a:solidFill>
              </a:rPr>
              <a:t> </a:t>
            </a:r>
          </a:p>
          <a:p>
            <a:r>
              <a:rPr lang="en-US" sz="2400" dirty="0">
                <a:solidFill>
                  <a:srgbClr val="FF0000"/>
                </a:solidFill>
              </a:rPr>
              <a:t> </a:t>
            </a:r>
          </a:p>
        </p:txBody>
      </p:sp>
      <p:sp>
        <p:nvSpPr>
          <p:cNvPr id="70" name="Rectangle 69">
            <a:extLst>
              <a:ext uri="{FF2B5EF4-FFF2-40B4-BE49-F238E27FC236}">
                <a16:creationId xmlns:a16="http://schemas.microsoft.com/office/drawing/2014/main" id="{45CBE486-6FD6-46AC-BB92-6282818AC78D}"/>
              </a:ext>
            </a:extLst>
          </p:cNvPr>
          <p:cNvSpPr/>
          <p:nvPr/>
        </p:nvSpPr>
        <p:spPr>
          <a:xfrm>
            <a:off x="315658" y="4752240"/>
            <a:ext cx="753732" cy="369332"/>
          </a:xfrm>
          <a:prstGeom prst="rect">
            <a:avLst/>
          </a:prstGeom>
        </p:spPr>
        <p:txBody>
          <a:bodyPr wrap="none">
            <a:spAutoFit/>
          </a:bodyPr>
          <a:lstStyle/>
          <a:p>
            <a:r>
              <a:rPr lang="en-US" dirty="0"/>
              <a:t>Cache</a:t>
            </a:r>
            <a:endParaRPr lang="fr-FR" dirty="0"/>
          </a:p>
        </p:txBody>
      </p:sp>
      <p:sp>
        <p:nvSpPr>
          <p:cNvPr id="71" name="Rectangle 70">
            <a:extLst>
              <a:ext uri="{FF2B5EF4-FFF2-40B4-BE49-F238E27FC236}">
                <a16:creationId xmlns:a16="http://schemas.microsoft.com/office/drawing/2014/main" id="{26FD38FA-433A-4564-8A66-8FD6A203C87D}"/>
              </a:ext>
            </a:extLst>
          </p:cNvPr>
          <p:cNvSpPr/>
          <p:nvPr/>
        </p:nvSpPr>
        <p:spPr>
          <a:xfrm>
            <a:off x="9696400" y="4749898"/>
            <a:ext cx="988925" cy="369332"/>
          </a:xfrm>
          <a:prstGeom prst="rect">
            <a:avLst/>
          </a:prstGeom>
        </p:spPr>
        <p:txBody>
          <a:bodyPr wrap="none">
            <a:spAutoFit/>
          </a:bodyPr>
          <a:lstStyle/>
          <a:p>
            <a:r>
              <a:rPr lang="en-US" dirty="0"/>
              <a:t>Memory</a:t>
            </a:r>
            <a:endParaRPr lang="fr-FR" dirty="0"/>
          </a:p>
        </p:txBody>
      </p:sp>
      <p:sp>
        <p:nvSpPr>
          <p:cNvPr id="72" name="TextBox 71">
            <a:extLst>
              <a:ext uri="{FF2B5EF4-FFF2-40B4-BE49-F238E27FC236}">
                <a16:creationId xmlns:a16="http://schemas.microsoft.com/office/drawing/2014/main" id="{0F859D8A-9409-45F8-B7DA-02807754E4AB}"/>
              </a:ext>
            </a:extLst>
          </p:cNvPr>
          <p:cNvSpPr txBox="1"/>
          <p:nvPr/>
        </p:nvSpPr>
        <p:spPr>
          <a:xfrm>
            <a:off x="1271464" y="2996952"/>
            <a:ext cx="584327" cy="307777"/>
          </a:xfrm>
          <a:prstGeom prst="rect">
            <a:avLst/>
          </a:prstGeom>
          <a:noFill/>
        </p:spPr>
        <p:txBody>
          <a:bodyPr wrap="none" rtlCol="0">
            <a:spAutoFit/>
          </a:bodyPr>
          <a:lstStyle/>
          <a:p>
            <a:r>
              <a:rPr lang="en-US" sz="1400" dirty="0"/>
              <a:t>Index</a:t>
            </a:r>
          </a:p>
        </p:txBody>
      </p:sp>
      <p:sp>
        <p:nvSpPr>
          <p:cNvPr id="74" name="文本框 6">
            <a:extLst>
              <a:ext uri="{FF2B5EF4-FFF2-40B4-BE49-F238E27FC236}">
                <a16:creationId xmlns:a16="http://schemas.microsoft.com/office/drawing/2014/main" id="{E0CF4C70-5870-4C49-A15A-25A7BBD329EC}"/>
              </a:ext>
            </a:extLst>
          </p:cNvPr>
          <p:cNvSpPr txBox="1"/>
          <p:nvPr/>
        </p:nvSpPr>
        <p:spPr>
          <a:xfrm>
            <a:off x="191344" y="1551902"/>
            <a:ext cx="3059588" cy="523220"/>
          </a:xfrm>
          <a:prstGeom prst="rect">
            <a:avLst/>
          </a:prstGeom>
          <a:noFill/>
          <a:ln>
            <a:solidFill>
              <a:srgbClr val="FF0000"/>
            </a:solidFill>
          </a:ln>
        </p:spPr>
        <p:txBody>
          <a:bodyPr wrap="square" rtlCol="0">
            <a:spAutoFit/>
          </a:bodyPr>
          <a:lstStyle/>
          <a:p>
            <a:pPr algn="ctr"/>
            <a:r>
              <a:rPr lang="en-US" altLang="zh-CN" sz="2800" dirty="0">
                <a:solidFill>
                  <a:srgbClr val="FF0000"/>
                </a:solidFill>
                <a:latin typeface="Calibri" panose="020F0502020204030204" pitchFamily="34" charset="0"/>
                <a:cs typeface="Calibri" panose="020F0502020204030204" pitchFamily="34" charset="0"/>
              </a:rPr>
              <a:t>Simplified Example</a:t>
            </a:r>
          </a:p>
        </p:txBody>
      </p:sp>
      <p:sp>
        <p:nvSpPr>
          <p:cNvPr id="75" name="Rectangle 74">
            <a:extLst>
              <a:ext uri="{FF2B5EF4-FFF2-40B4-BE49-F238E27FC236}">
                <a16:creationId xmlns:a16="http://schemas.microsoft.com/office/drawing/2014/main" id="{732A6F90-AAC1-48E0-A4CA-75DCD1157A1F}"/>
              </a:ext>
            </a:extLst>
          </p:cNvPr>
          <p:cNvSpPr/>
          <p:nvPr/>
        </p:nvSpPr>
        <p:spPr>
          <a:xfrm>
            <a:off x="3719736" y="1431932"/>
            <a:ext cx="7369133" cy="830997"/>
          </a:xfrm>
          <a:prstGeom prst="rect">
            <a:avLst/>
          </a:prstGeom>
        </p:spPr>
        <p:txBody>
          <a:bodyPr wrap="none">
            <a:spAutoFit/>
          </a:bodyPr>
          <a:lstStyle/>
          <a:p>
            <a:r>
              <a:rPr lang="en-US" altLang="zh-CN" sz="2400" dirty="0">
                <a:ea typeface="MS UI Gothic" panose="020B0600070205080204" pitchFamily="34" charset="-128"/>
                <a:cs typeface="Calibri" panose="020F0502020204030204" pitchFamily="34" charset="0"/>
              </a:rPr>
              <a:t>Suppose the cache has 8 lines, the memory has 32 words,</a:t>
            </a:r>
          </a:p>
          <a:p>
            <a:r>
              <a:rPr lang="en-US" sz="2400" dirty="0">
                <a:ea typeface="MS UI Gothic" panose="020B0600070205080204" pitchFamily="34" charset="-128"/>
                <a:cs typeface="Calibri" panose="020F0502020204030204" pitchFamily="34" charset="0"/>
              </a:rPr>
              <a:t>each cache line stores one word</a:t>
            </a:r>
            <a:endParaRPr lang="fr-FR" sz="2400" dirty="0"/>
          </a:p>
        </p:txBody>
      </p:sp>
      <p:cxnSp>
        <p:nvCxnSpPr>
          <p:cNvPr id="73" name="Straight Connector 72">
            <a:extLst>
              <a:ext uri="{FF2B5EF4-FFF2-40B4-BE49-F238E27FC236}">
                <a16:creationId xmlns:a16="http://schemas.microsoft.com/office/drawing/2014/main" id="{BCFAC11D-E3D6-4BC3-AE10-C7A3E6CC586A}"/>
              </a:ext>
            </a:extLst>
          </p:cNvPr>
          <p:cNvCxnSpPr>
            <a:cxnSpLocks/>
          </p:cNvCxnSpPr>
          <p:nvPr/>
        </p:nvCxnSpPr>
        <p:spPr>
          <a:xfrm>
            <a:off x="5159896" y="3370681"/>
            <a:ext cx="0" cy="2964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E03B046-B89B-457F-8D00-61A781B51C10}"/>
              </a:ext>
            </a:extLst>
          </p:cNvPr>
          <p:cNvCxnSpPr>
            <a:cxnSpLocks/>
          </p:cNvCxnSpPr>
          <p:nvPr/>
        </p:nvCxnSpPr>
        <p:spPr>
          <a:xfrm flipH="1">
            <a:off x="6447428" y="3370681"/>
            <a:ext cx="4306" cy="2940967"/>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E0EA77D-0CF5-426A-A0F3-B7789749286B}"/>
              </a:ext>
            </a:extLst>
          </p:cNvPr>
          <p:cNvCxnSpPr>
            <a:cxnSpLocks/>
          </p:cNvCxnSpPr>
          <p:nvPr/>
        </p:nvCxnSpPr>
        <p:spPr>
          <a:xfrm>
            <a:off x="9048328" y="3356992"/>
            <a:ext cx="0" cy="2964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CC1AB01-14D3-4AA3-9E76-D9AC6D599D85}"/>
              </a:ext>
            </a:extLst>
          </p:cNvPr>
          <p:cNvCxnSpPr>
            <a:cxnSpLocks/>
          </p:cNvCxnSpPr>
          <p:nvPr/>
        </p:nvCxnSpPr>
        <p:spPr>
          <a:xfrm>
            <a:off x="7752184" y="3354664"/>
            <a:ext cx="0" cy="296424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445925"/>
      </p:ext>
    </p:extLst>
  </p:cSld>
  <p:clrMapOvr>
    <a:masterClrMapping/>
  </p:clrMapOvr>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323232"/>
      </a:dk2>
      <a:lt2>
        <a:srgbClr val="E5C243"/>
      </a:lt2>
      <a:accent1>
        <a:srgbClr val="7A0450"/>
      </a:accent1>
      <a:accent2>
        <a:srgbClr val="D55816"/>
      </a:accent2>
      <a:accent3>
        <a:srgbClr val="E19825"/>
      </a:accent3>
      <a:accent4>
        <a:srgbClr val="EFE4DA"/>
      </a:accent4>
      <a:accent5>
        <a:srgbClr val="CFBDB5"/>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CB6D0143447345BC01F94D064BC753" ma:contentTypeVersion="14" ma:contentTypeDescription="Create a new document." ma:contentTypeScope="" ma:versionID="b32efb47b3937986e7584765175cbd4c">
  <xsd:schema xmlns:xsd="http://www.w3.org/2001/XMLSchema" xmlns:xs="http://www.w3.org/2001/XMLSchema" xmlns:p="http://schemas.microsoft.com/office/2006/metadata/properties" xmlns:ns3="b5674da8-9718-4e16-aebc-f0da23de9464" xmlns:ns4="7204a842-0bf8-462c-9254-9ca5808d63fc" targetNamespace="http://schemas.microsoft.com/office/2006/metadata/properties" ma:root="true" ma:fieldsID="1183c260e1c6ce08fe98529c279e0937" ns3:_="" ns4:_="">
    <xsd:import namespace="b5674da8-9718-4e16-aebc-f0da23de9464"/>
    <xsd:import namespace="7204a842-0bf8-462c-9254-9ca5808d63f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element ref="ns3:MediaServiceAutoTags" minOccurs="0"/>
                <xsd:element ref="ns3:MediaServiceGenerationTime" minOccurs="0"/>
                <xsd:element ref="ns3:MediaServiceEventHashCode" minOccurs="0"/>
                <xsd:element ref="ns3:MediaServiceOCR"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674da8-9718-4e16-aebc-f0da23de94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204a842-0bf8-462c-9254-9ca5808d63fc"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EAAE834-200F-49D1-B42E-0CAA94D974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674da8-9718-4e16-aebc-f0da23de9464"/>
    <ds:schemaRef ds:uri="7204a842-0bf8-462c-9254-9ca5808d63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C89F6FE-151C-4BB8-A2CD-6B37AEEC1314}">
  <ds:schemaRefs>
    <ds:schemaRef ds:uri="http://schemas.microsoft.com/sharepoint/v3/contenttype/forms"/>
  </ds:schemaRefs>
</ds:datastoreItem>
</file>

<file path=customXml/itemProps3.xml><?xml version="1.0" encoding="utf-8"?>
<ds:datastoreItem xmlns:ds="http://schemas.openxmlformats.org/officeDocument/2006/customXml" ds:itemID="{6A35FD61-B4CB-4F5F-8B31-C614F1BEDCF5}">
  <ds:schemaRefs>
    <ds:schemaRef ds:uri="http://schemas.openxmlformats.org/package/2006/metadata/core-properties"/>
    <ds:schemaRef ds:uri="http://schemas.microsoft.com/office/2006/documentManagement/types"/>
    <ds:schemaRef ds:uri="7204a842-0bf8-462c-9254-9ca5808d63fc"/>
    <ds:schemaRef ds:uri="http://purl.org/dc/elements/1.1/"/>
    <ds:schemaRef ds:uri="http://schemas.microsoft.com/office/infopath/2007/PartnerControls"/>
    <ds:schemaRef ds:uri="http://purl.org/dc/terms/"/>
    <ds:schemaRef ds:uri="b5674da8-9718-4e16-aebc-f0da23de9464"/>
    <ds:schemaRef ds:uri="http://purl.org/dc/dcmitype/"/>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24442</TotalTime>
  <Words>15312</Words>
  <Application>Microsoft Office PowerPoint</Application>
  <PresentationFormat>Widescreen</PresentationFormat>
  <Paragraphs>1005</Paragraphs>
  <Slides>45</Slides>
  <Notes>12</Notes>
  <HiddenSlides>0</HiddenSlides>
  <MMClips>0</MMClips>
  <ScaleCrop>false</ScaleCrop>
  <HeadingPairs>
    <vt:vector size="8" baseType="variant">
      <vt:variant>
        <vt:lpstr>Fonts Used</vt:lpstr>
      </vt:variant>
      <vt:variant>
        <vt:i4>17</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64" baseType="lpstr">
      <vt:lpstr>等线</vt:lpstr>
      <vt:lpstr>Dotum</vt:lpstr>
      <vt:lpstr>ＭＳ Ｐゴシック</vt:lpstr>
      <vt:lpstr>ＭＳ Ｐゴシック</vt:lpstr>
      <vt:lpstr>MS UI Gothic</vt:lpstr>
      <vt:lpstr>新細明體</vt:lpstr>
      <vt:lpstr>新細明體</vt:lpstr>
      <vt:lpstr>黑体</vt:lpstr>
      <vt:lpstr>宋体</vt:lpstr>
      <vt:lpstr>Arial</vt:lpstr>
      <vt:lpstr>Arial Nova Light</vt:lpstr>
      <vt:lpstr>Calibri</vt:lpstr>
      <vt:lpstr>Courier New</vt:lpstr>
      <vt:lpstr>Iskoola Pota</vt:lpstr>
      <vt:lpstr>Sitka Heading</vt:lpstr>
      <vt:lpstr>Times New Roman</vt:lpstr>
      <vt:lpstr>Wingdings</vt:lpstr>
      <vt:lpstr>Office Theme</vt:lpstr>
      <vt:lpstr>Worksheet</vt:lpstr>
      <vt:lpstr>CS2115 Computer Organization 2023/2024 Sem A</vt:lpstr>
      <vt:lpstr>Memory</vt:lpstr>
      <vt:lpstr>The Memory Wall</vt:lpstr>
      <vt:lpstr>Principle of Locality</vt:lpstr>
      <vt:lpstr>Memory Hierarchy</vt:lpstr>
      <vt:lpstr>Memory Hierarchy</vt:lpstr>
      <vt:lpstr>Cache Memory</vt:lpstr>
      <vt:lpstr>Direct-Mapped Caches</vt:lpstr>
      <vt:lpstr>Direct-Mapped Caches</vt:lpstr>
      <vt:lpstr>Direct-Mapped Caches</vt:lpstr>
      <vt:lpstr>Direct-Mapped Caches</vt:lpstr>
      <vt:lpstr>Direct-Mapped Caches</vt:lpstr>
      <vt:lpstr>Direct-Mapped Caches</vt:lpstr>
      <vt:lpstr>Fully-Associative Cache</vt:lpstr>
      <vt:lpstr>Fully-Associative Cache</vt:lpstr>
      <vt:lpstr>Fully-Associative Cache</vt:lpstr>
      <vt:lpstr>Fully-Associative Cache</vt:lpstr>
      <vt:lpstr>FIFO Algorithm</vt:lpstr>
      <vt:lpstr>LRU Algorithm</vt:lpstr>
      <vt:lpstr>Direct-Mapped v.s. Fully-Associative</vt:lpstr>
      <vt:lpstr>Set-Associative Cache</vt:lpstr>
      <vt:lpstr>Set-Associative Cache</vt:lpstr>
      <vt:lpstr>Set-Associative Cache</vt:lpstr>
      <vt:lpstr>Set-Associative Cache</vt:lpstr>
      <vt:lpstr>Quantifying Cache Performance</vt:lpstr>
      <vt:lpstr>Example #1</vt:lpstr>
      <vt:lpstr>Memory Hierarchy</vt:lpstr>
      <vt:lpstr>RAM</vt:lpstr>
      <vt:lpstr>SRAM vs DRAM</vt:lpstr>
      <vt:lpstr>SRAM vs DRAM</vt:lpstr>
      <vt:lpstr>Hard Disk Drive</vt:lpstr>
      <vt:lpstr>Solid State Disk</vt:lpstr>
      <vt:lpstr>Flash Memory</vt:lpstr>
      <vt:lpstr>Comparison of SSD and HDD</vt:lpstr>
      <vt:lpstr>Basic NAND Flash Cell</vt:lpstr>
      <vt:lpstr>Flash Cell Organization</vt:lpstr>
      <vt:lpstr>Read from Flash</vt:lpstr>
      <vt:lpstr>Write to Flash</vt:lpstr>
      <vt:lpstr>Garbage Collection</vt:lpstr>
      <vt:lpstr>SLC Threshold Voltage Distribution</vt:lpstr>
      <vt:lpstr>MLC Threshold Voltage Distribution</vt:lpstr>
      <vt:lpstr>Different Densities of Flash </vt:lpstr>
      <vt:lpstr>Comparison among Different Types</vt:lpstr>
      <vt:lpstr>Exercise</vt:lpstr>
      <vt:lpstr>Exercise</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CPRO</dc:creator>
  <cp:lastModifiedBy>Dr. GUAN Nan</cp:lastModifiedBy>
  <cp:revision>736</cp:revision>
  <cp:lastPrinted>2014-05-21T09:26:00Z</cp:lastPrinted>
  <dcterms:created xsi:type="dcterms:W3CDTF">2010-09-21T06:40:00Z</dcterms:created>
  <dcterms:modified xsi:type="dcterms:W3CDTF">2023-10-31T07:28:35Z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0x01010006CB6D0143447345BC01F94D064BC753</vt:lpwstr>
  </property>
  <property fmtid="{D5CDD505-2E9C-101B-9397-08002B2CF9AE}" pid="3" name="ICV">
    <vt:lpwstr>7C3332B64DB949E8938058C041661FF5</vt:lpwstr>
  </property>
  <property fmtid="{D5CDD505-2E9C-101B-9397-08002B2CF9AE}" pid="4" name="KSOProductBuildVer">
    <vt:lpwstr>2052-11.1.0.10503</vt:lpwstr>
  </property>
</Properties>
</file>