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334" r:id="rId5"/>
    <p:sldId id="671" r:id="rId6"/>
    <p:sldId id="672" r:id="rId7"/>
    <p:sldId id="678" r:id="rId8"/>
    <p:sldId id="690" r:id="rId9"/>
    <p:sldId id="679" r:id="rId10"/>
    <p:sldId id="680" r:id="rId11"/>
    <p:sldId id="682" r:id="rId12"/>
    <p:sldId id="681" r:id="rId13"/>
    <p:sldId id="685" r:id="rId14"/>
    <p:sldId id="683" r:id="rId15"/>
    <p:sldId id="684" r:id="rId16"/>
    <p:sldId id="686" r:id="rId17"/>
    <p:sldId id="687" r:id="rId18"/>
    <p:sldId id="688" r:id="rId19"/>
    <p:sldId id="689" r:id="rId20"/>
  </p:sldIdLst>
  <p:sldSz cx="12192000" cy="6858000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 GUAN" initials="NG" lastIdx="1" clrIdx="0">
    <p:extLst>
      <p:ext uri="{19B8F6BF-5375-455C-9EA6-DF929625EA0E}">
        <p15:presenceInfo xmlns:p15="http://schemas.microsoft.com/office/powerpoint/2012/main" userId="Nan GU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0CBCB"/>
    <a:srgbClr val="DAEAE9"/>
    <a:srgbClr val="7A0450"/>
    <a:srgbClr val="00C7F6"/>
    <a:srgbClr val="B27D49"/>
    <a:srgbClr val="E19825"/>
    <a:srgbClr val="580238"/>
    <a:srgbClr val="54B5CA"/>
    <a:srgbClr val="4F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4" autoAdjust="0"/>
    <p:restoredTop sz="79444" autoAdjust="0"/>
  </p:normalViewPr>
  <p:slideViewPr>
    <p:cSldViewPr>
      <p:cViewPr varScale="1">
        <p:scale>
          <a:sx n="64" d="100"/>
          <a:sy n="64" d="100"/>
        </p:scale>
        <p:origin x="1500" y="53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0" d="100"/>
        <a:sy n="90" d="100"/>
      </p:scale>
      <p:origin x="0" y="9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 GUAN" userId="ab010559-a596-492d-8202-131cbc6d328a" providerId="ADAL" clId="{88436317-77F4-494F-B830-3B99ABDF5976}"/>
  </pc:docChgLst>
  <pc:docChgLst>
    <pc:chgData name="Nan GUAN" userId="ab010559-a596-492d-8202-131cbc6d328a" providerId="ADAL" clId="{5C2C463F-06E7-4CBF-A42D-0FB2BEC1838C}"/>
    <pc:docChg chg="modSld">
      <pc:chgData name="Nan GUAN" userId="ab010559-a596-492d-8202-131cbc6d328a" providerId="ADAL" clId="{5C2C463F-06E7-4CBF-A42D-0FB2BEC1838C}" dt="2023-11-07T10:39:22.610" v="3" actId="20577"/>
      <pc:docMkLst>
        <pc:docMk/>
      </pc:docMkLst>
      <pc:sldChg chg="modSp">
        <pc:chgData name="Nan GUAN" userId="ab010559-a596-492d-8202-131cbc6d328a" providerId="ADAL" clId="{5C2C463F-06E7-4CBF-A42D-0FB2BEC1838C}" dt="2023-11-07T10:39:22.610" v="3" actId="20577"/>
        <pc:sldMkLst>
          <pc:docMk/>
          <pc:sldMk cId="954624876" sldId="334"/>
        </pc:sldMkLst>
        <pc:spChg chg="mod">
          <ac:chgData name="Nan GUAN" userId="ab010559-a596-492d-8202-131cbc6d328a" providerId="ADAL" clId="{5C2C463F-06E7-4CBF-A42D-0FB2BEC1838C}" dt="2023-11-07T10:39:22.610" v="3" actId="20577"/>
          <ac:spMkLst>
            <pc:docMk/>
            <pc:sldMk cId="954624876" sldId="334"/>
            <ac:spMk id="2" creationId="{923AD7DF-86FD-4555-AE89-E369B6CA5F2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B5164E-0DBC-4DF6-9EE9-F3B94B4CCB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C6FCD-7E41-4485-B9A9-F1C8D13C46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082E43-5679-4426-A016-8B1AEF0B5E8F}" type="datetimeFigureOut">
              <a:rPr lang="zh-TW" altLang="en-US"/>
              <a:pPr>
                <a:defRPr/>
              </a:pPr>
              <a:t>2023/11/7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29BC5-2CC6-4D71-8489-96561D3276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3AA64-E75F-42A8-983D-02D3B8AF20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DA788B-4FFB-4DC3-8127-C9CBCDCFCA1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79ED9A1-00FA-492B-AA63-8AEE2F733A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4752AF-D691-41C5-9664-69592D2811C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B9BD12B-238D-426E-A076-3C76A651F501}" type="datetimeFigureOut">
              <a:rPr lang="en-US"/>
              <a:pPr>
                <a:defRPr/>
              </a:pPr>
              <a:t>11/7/2023</a:t>
            </a:fld>
            <a:endParaRPr lang="en-US" dirty="0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5C2CFD30-8FEB-4249-AA97-BD718B16AE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ED08ECF8-D3F7-4B3D-BC3C-37A3479E4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9B1F2A-96BE-4870-91CC-16F2666D2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EB93B6-DE77-438F-BCCA-378D209891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AECB96-BC69-41F0-9BCC-DDAD46A1F8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727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598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4151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4211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117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48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34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73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320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4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47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549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808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ECB96-BC69-41F0-9BCC-DDAD46A1F82A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1243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EAF3F-AFD0-49E9-AF0A-D69AB110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7AA4-73EB-4538-8610-65388524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D22D-02C0-4A3D-802B-D6F257A0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636FE-B67F-47FD-98A6-F7B8FE171A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94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42E351-E37D-4923-8E5C-395D44F4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5D7255-0D0E-4287-84C8-A8B85A31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E29398-B4D2-44BD-AC41-8418E8E3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2693B-CC36-4304-B669-E6E28AE879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63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7E68A-B8CF-4FE0-BBD3-748DAE8F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6CCE8-A39F-4963-B568-09DE8664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82C16-F103-4B1D-82A4-FC7248D9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59B12-BD0F-4FDF-81EC-75CF93E94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62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C354-B60F-4DAE-AF8C-55068525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47CB-691B-492A-BCC2-30B1696D4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92E11-7B13-42DB-834B-1255E2C7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D0CCB2-D633-4BCC-A1CD-C5689A36F7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398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5040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A83C-A24B-4E72-A8B4-AF8B897A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6520" y="6525344"/>
            <a:ext cx="1309936" cy="268140"/>
          </a:xfrm>
        </p:spPr>
        <p:txBody>
          <a:bodyPr/>
          <a:lstStyle>
            <a:lvl1pPr>
              <a:defRPr/>
            </a:lvl1pPr>
          </a:lstStyle>
          <a:p>
            <a:fld id="{C22DC6D3-9347-42BE-948A-F7EB414DF65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682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9E02-3FEA-45A7-8BF2-BD3AD167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0BF3F-AB6B-4D26-8C11-407A4216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F7C56-0A90-40AC-93F6-F1296A97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5BD5F-4D5B-4617-ACE5-C0B8E0D2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BFB98-26D1-4236-B9A5-8722FBA9A39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86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14BE2-A5E5-4F5D-945D-E5D7681A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451F1-C44F-40C9-9146-E007A222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3BE2-06AF-424A-B9C9-6C6212C8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1F8D7-CD43-4814-AE61-BC0F702EBA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166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FD8F4E-0E4B-442A-A529-9A6C5C7D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E4E864-5D75-4EA4-ABEC-7989C84B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8FECEA-8B7E-4E92-9194-8770F5A2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BDA40-E21F-4284-82B1-D7E3C6D12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09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9DB6D08-2A14-43DD-8CDD-C4D17E6E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26960B-DE07-4DC6-B161-EEAC7B8A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774F2F6-CC09-4204-92D5-496D29AF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5263A-E660-4BF4-BF99-DFB2E5FC61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91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39C40C-A90E-4EEF-A228-5BC13059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FA27039-F92A-4284-A239-F727F051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15D9AE-577B-45D9-B831-2743D3B7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022E3-8EBE-43B3-B963-EB3A5243B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343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691BE34-DBDF-4350-98A3-2133221E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A18ACC-5492-42F5-BA96-4C1071BC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BAB7F12-1905-40AF-BC3C-7C8FC297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78DE6-E732-409B-B9C9-A9A8B8F70E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18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A09AAD-6E15-414A-A27D-3AC22D60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CEEAFD-3325-40F8-988D-84CFF425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71DD15F-8FE4-46F0-B415-6DA1FECA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5058F-6482-47E2-967E-5C313B011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7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EF1515A-F245-42FA-A6ED-B24067D5AB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A162012-DF59-4AF1-AF31-B892C7EC18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45915-A91A-482F-B603-F80D7891F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7E20-B9B9-43AC-B18B-8F69FCF01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34D50-1255-4A45-A83B-57572AB82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B1BFB98-26D1-4236-B9A5-8722FBA9A3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D7DF-86FD-4555-AE89-E369B6CA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404664"/>
            <a:ext cx="5634207" cy="504056"/>
          </a:xfrm>
        </p:spPr>
        <p:txBody>
          <a:bodyPr/>
          <a:lstStyle/>
          <a:p>
            <a:pPr algn="r"/>
            <a:r>
              <a:rPr lang="en-HK" sz="2800" dirty="0"/>
              <a:t>CS2115 Computer </a:t>
            </a:r>
            <a:r>
              <a:rPr lang="en-HK" sz="2800"/>
              <a:t>Organization 2023/2024 </a:t>
            </a:r>
            <a:r>
              <a:rPr lang="en-HK" sz="2800" dirty="0"/>
              <a:t>Sem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9B72-92EB-45C5-A7C2-6B0F9E58F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2852936"/>
            <a:ext cx="9594647" cy="936104"/>
          </a:xfrm>
        </p:spPr>
        <p:txBody>
          <a:bodyPr/>
          <a:lstStyle/>
          <a:p>
            <a:pPr marL="0" indent="0" algn="r">
              <a:buNone/>
            </a:pPr>
            <a:r>
              <a:rPr lang="en-HK" sz="4400" b="1" dirty="0"/>
              <a:t> Chapter 7: I/O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40853-7F2B-4E79-BA64-14A99ABC7FA5}"/>
              </a:ext>
            </a:extLst>
          </p:cNvPr>
          <p:cNvSpPr/>
          <p:nvPr/>
        </p:nvSpPr>
        <p:spPr>
          <a:xfrm>
            <a:off x="5634921" y="4725144"/>
            <a:ext cx="4367094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HK" altLang="zh-CN" sz="2800" b="1" dirty="0" err="1"/>
              <a:t>Dr.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Nan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Guan</a:t>
            </a:r>
          </a:p>
          <a:p>
            <a:pPr algn="r"/>
            <a:r>
              <a:rPr lang="en-HK" sz="2400" dirty="0"/>
              <a:t>Department of Computer Science</a:t>
            </a:r>
          </a:p>
          <a:p>
            <a:pPr algn="r"/>
            <a:r>
              <a:rPr lang="en-HK" sz="2400" dirty="0"/>
              <a:t>City University of Hong Kong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3A961-759F-46CD-BADF-8E267A3E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4624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F459-BF97-4DF5-818C-0F804B60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2"/>
            <a:ext cx="11103024" cy="6264695"/>
          </a:xfrm>
        </p:spPr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</a:rPr>
              <a:t>Memory mapped I/O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896938" indent="-360363" defTabSz="985838">
              <a:buFont typeface="Calibri" panose="020F0502020204030204" pitchFamily="34" charset="0"/>
              <a:buChar char="―"/>
              <a:tabLst>
                <a:tab pos="896938" algn="l"/>
              </a:tabLst>
            </a:pPr>
            <a:r>
              <a:rPr lang="en-US" altLang="zh-CN" sz="2400" dirty="0"/>
              <a:t> Devices and memory share same address space</a:t>
            </a:r>
          </a:p>
          <a:p>
            <a:pPr marL="989013" indent="-452438" defTabSz="985838">
              <a:buFont typeface="Calibri" panose="020F0502020204030204" pitchFamily="34" charset="0"/>
              <a:buChar char="―"/>
              <a:tabLst>
                <a:tab pos="900113" algn="l"/>
                <a:tab pos="989013" algn="l"/>
              </a:tabLst>
            </a:pPr>
            <a:r>
              <a:rPr lang="en-US" altLang="zh-CN" sz="2400" dirty="0"/>
              <a:t>I/O looks just like memory read/write</a:t>
            </a:r>
          </a:p>
          <a:p>
            <a:pPr marL="989013" indent="-452438" defTabSz="985838">
              <a:buFont typeface="Calibri" panose="020F0502020204030204" pitchFamily="34" charset="0"/>
              <a:buChar char="―"/>
              <a:tabLst>
                <a:tab pos="896938" algn="l"/>
              </a:tabLst>
            </a:pPr>
            <a:r>
              <a:rPr lang="en-US" altLang="zh-CN" sz="2400" dirty="0"/>
              <a:t>No special commands for I/O</a:t>
            </a:r>
          </a:p>
          <a:p>
            <a:pPr marL="989013" indent="-452438" defTabSz="985838">
              <a:buFont typeface="Calibri" panose="020F0502020204030204" pitchFamily="34" charset="0"/>
              <a:buChar char="―"/>
              <a:tabLst>
                <a:tab pos="896938" algn="l"/>
              </a:tabLst>
            </a:pPr>
            <a:endParaRPr lang="en-US" altLang="zh-CN" sz="2400" dirty="0">
              <a:solidFill>
                <a:prstClr val="black"/>
              </a:solidFill>
              <a:latin typeface="Calibri"/>
            </a:endParaRPr>
          </a:p>
          <a:p>
            <a:pPr marL="989013" indent="-452438" defTabSz="985838">
              <a:buFont typeface="Calibri" panose="020F0502020204030204" pitchFamily="34" charset="0"/>
              <a:buChar char="―"/>
              <a:tabLst>
                <a:tab pos="896938" algn="l"/>
              </a:tabLst>
            </a:pPr>
            <a:endParaRPr lang="en-US" altLang="zh-CN" sz="2400" dirty="0">
              <a:solidFill>
                <a:prstClr val="black"/>
              </a:solidFill>
              <a:latin typeface="Calibri"/>
            </a:endParaRPr>
          </a:p>
          <a:p>
            <a:pPr defTabSz="985838">
              <a:tabLst>
                <a:tab pos="896938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Isolated I/O</a:t>
            </a:r>
          </a:p>
          <a:p>
            <a:pPr marL="989013" indent="-452438" defTabSz="985838">
              <a:buFont typeface="Calibri" panose="020F0502020204030204" pitchFamily="34" charset="0"/>
              <a:buChar char="―"/>
              <a:tabLst>
                <a:tab pos="896938" algn="l"/>
              </a:tabLst>
            </a:pPr>
            <a:r>
              <a:rPr lang="en-US" altLang="zh-CN" sz="2400" dirty="0"/>
              <a:t>Separate address spaces</a:t>
            </a:r>
          </a:p>
          <a:p>
            <a:pPr marL="989013" indent="-452438" defTabSz="985838">
              <a:buFont typeface="Calibri" panose="020F0502020204030204" pitchFamily="34" charset="0"/>
              <a:buChar char="―"/>
              <a:tabLst>
                <a:tab pos="896938" algn="l"/>
              </a:tabLst>
            </a:pPr>
            <a:r>
              <a:rPr lang="en-US" altLang="zh-CN" sz="2400" dirty="0"/>
              <a:t>Need I/O or memory select lines</a:t>
            </a:r>
          </a:p>
          <a:p>
            <a:pPr marL="989013" indent="-452438" defTabSz="985838">
              <a:buFont typeface="Calibri" panose="020F0502020204030204" pitchFamily="34" charset="0"/>
              <a:buChar char="―"/>
              <a:tabLst>
                <a:tab pos="989013" algn="l"/>
              </a:tabLst>
            </a:pPr>
            <a:r>
              <a:rPr lang="en-US" altLang="zh-CN" sz="2400" dirty="0"/>
              <a:t>Special commands for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0473-2EE0-4E62-A2A0-AE492B12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113B5-56CB-44DB-A35D-51A80F4A8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362" y="4188108"/>
            <a:ext cx="3706038" cy="1775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C61A76-F3AF-4414-B704-06A307381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362" y="1605671"/>
            <a:ext cx="3706038" cy="182332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E1D7D576-09E4-487E-87CF-3FD2B092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 Addressing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6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F459-BF97-4DF5-818C-0F804B60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91056" cy="5452715"/>
          </a:xfrm>
        </p:spPr>
        <p:txBody>
          <a:bodyPr/>
          <a:lstStyle/>
          <a:p>
            <a:r>
              <a:rPr lang="en-US" altLang="zh-CN" sz="3600" dirty="0"/>
              <a:t>Three techniques for I/O Operations</a:t>
            </a:r>
          </a:p>
          <a:p>
            <a:endParaRPr lang="en-US" altLang="zh-CN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lvl="2">
              <a:buFont typeface="Calibri" panose="020F0502020204030204" pitchFamily="34" charset="0"/>
              <a:buChar char="―"/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pt-BR" altLang="zh-CN" sz="28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Programmed I/O</a:t>
            </a:r>
          </a:p>
          <a:p>
            <a:pPr lvl="2">
              <a:buFont typeface="Calibri" panose="020F0502020204030204" pitchFamily="34" charset="0"/>
              <a:buChar char="―"/>
              <a:defRPr/>
            </a:pPr>
            <a:endParaRPr lang="pt-BR" altLang="zh-CN" sz="2800" dirty="0">
              <a:solidFill>
                <a:srgbClr val="FF0000"/>
              </a:solidFill>
              <a:latin typeface="Calibri"/>
              <a:ea typeface="宋体" panose="02010600030101010101" pitchFamily="2" charset="-122"/>
            </a:endParaRPr>
          </a:p>
          <a:p>
            <a:pPr marL="1341438" lvl="2" indent="-427038">
              <a:buFont typeface="Calibri" panose="020F0502020204030204" pitchFamily="34" charset="0"/>
              <a:buChar char="―"/>
              <a:defRPr/>
            </a:pPr>
            <a:r>
              <a:rPr lang="en-US" altLang="zh-CN" sz="28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Interrupt driven I/O</a:t>
            </a:r>
          </a:p>
          <a:p>
            <a:pPr marL="1341438" lvl="2" indent="-427038">
              <a:buFont typeface="Calibri" panose="020F0502020204030204" pitchFamily="34" charset="0"/>
              <a:buChar char="―"/>
              <a:defRPr/>
            </a:pPr>
            <a:endParaRPr lang="en-US" altLang="zh-CN" sz="2800" dirty="0">
              <a:solidFill>
                <a:srgbClr val="FF0000"/>
              </a:solidFill>
              <a:latin typeface="Calibri"/>
              <a:ea typeface="宋体" panose="02010600030101010101" pitchFamily="2" charset="-122"/>
            </a:endParaRPr>
          </a:p>
          <a:p>
            <a:pPr marL="1341438" lvl="2" indent="-427038">
              <a:buFont typeface="Calibri" panose="020F0502020204030204" pitchFamily="34" charset="0"/>
              <a:buChar char="―"/>
              <a:defRPr/>
            </a:pPr>
            <a:r>
              <a:rPr lang="en-US" altLang="zh-CN" sz="2800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Direct Memory Access (DMA)</a:t>
            </a:r>
            <a:endParaRPr lang="en-HK" sz="2800" dirty="0">
              <a:solidFill>
                <a:srgbClr val="FF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0473-2EE0-4E62-A2A0-AE492B12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B73D99-EF80-4831-B0E5-285C82F9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I/O Techniques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6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F459-BF97-4DF5-818C-0F804B60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2"/>
            <a:ext cx="11103024" cy="6264695"/>
          </a:xfrm>
        </p:spPr>
        <p:txBody>
          <a:bodyPr/>
          <a:lstStyle/>
          <a:p>
            <a:r>
              <a:rPr lang="en-US" altLang="zh-CN" sz="2800" dirty="0"/>
              <a:t>CPU issues </a:t>
            </a:r>
            <a:r>
              <a:rPr lang="en-US" altLang="zh-CN" sz="2800" dirty="0">
                <a:solidFill>
                  <a:srgbClr val="FF0000"/>
                </a:solidFill>
              </a:rPr>
              <a:t>I/O commands </a:t>
            </a:r>
            <a:r>
              <a:rPr lang="en-US" altLang="zh-CN" sz="2800" dirty="0"/>
              <a:t>to I/O modules and </a:t>
            </a:r>
            <a:r>
              <a:rPr lang="en-US" altLang="zh-CN" sz="2800" dirty="0">
                <a:solidFill>
                  <a:srgbClr val="FF0000"/>
                </a:solidFill>
              </a:rPr>
              <a:t>directly controls I/O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marL="896938" indent="-360363" defTabSz="985838">
              <a:buFont typeface="Calibri" panose="020F0502020204030204" pitchFamily="34" charset="0"/>
              <a:buChar char="―"/>
              <a:tabLst>
                <a:tab pos="896938" algn="l"/>
              </a:tabLst>
            </a:pPr>
            <a:r>
              <a:rPr lang="en-US" altLang="zh-CN" sz="2000" dirty="0"/>
              <a:t>Sensing status</a:t>
            </a:r>
          </a:p>
          <a:p>
            <a:pPr marL="896938" indent="-360363" defTabSz="985838">
              <a:buFont typeface="Calibri" panose="020F0502020204030204" pitchFamily="34" charset="0"/>
              <a:buChar char="―"/>
              <a:tabLst>
                <a:tab pos="896938" algn="l"/>
              </a:tabLst>
            </a:pPr>
            <a:r>
              <a:rPr lang="en-US" altLang="zh-CN" sz="2000" dirty="0"/>
              <a:t>Read/write commands</a:t>
            </a:r>
          </a:p>
          <a:p>
            <a:pPr marL="896938" indent="-360363" defTabSz="985838">
              <a:buFont typeface="Calibri" panose="020F0502020204030204" pitchFamily="34" charset="0"/>
              <a:buChar char="―"/>
              <a:tabLst>
                <a:tab pos="896938" algn="l"/>
              </a:tabLst>
            </a:pPr>
            <a:r>
              <a:rPr lang="en-US" altLang="zh-CN" sz="2000" dirty="0"/>
              <a:t>Transferring data</a:t>
            </a:r>
          </a:p>
          <a:p>
            <a:pPr marL="896938" indent="-360363" defTabSz="985838">
              <a:buFont typeface="Calibri" panose="020F0502020204030204" pitchFamily="34" charset="0"/>
              <a:buChar char="―"/>
              <a:tabLst>
                <a:tab pos="896938" algn="l"/>
              </a:tabLst>
            </a:pPr>
            <a:r>
              <a:rPr lang="en-US" altLang="zh-CN" sz="2000" dirty="0"/>
              <a:t>Periodically poll I/O modules to check their status</a:t>
            </a:r>
          </a:p>
          <a:p>
            <a:pPr defTabSz="985838">
              <a:tabLst>
                <a:tab pos="896938" algn="l"/>
              </a:tabLst>
            </a:pPr>
            <a:r>
              <a:rPr lang="en-US" altLang="zh-CN" sz="2400" dirty="0"/>
              <a:t> </a:t>
            </a:r>
            <a:r>
              <a:rPr lang="en-US" altLang="zh-CN" sz="2800" dirty="0"/>
              <a:t>Disadvantages:</a:t>
            </a:r>
          </a:p>
          <a:p>
            <a:pPr marL="896938" indent="-360363" defTabSz="985838">
              <a:buFont typeface="Calibri" panose="020F0502020204030204" pitchFamily="34" charset="0"/>
              <a:buChar char="―"/>
              <a:tabLst>
                <a:tab pos="896938" algn="l"/>
              </a:tabLst>
            </a:pPr>
            <a:r>
              <a:rPr lang="en-US" altLang="zh-CN" sz="2000" dirty="0"/>
              <a:t>CPU </a:t>
            </a:r>
            <a:r>
              <a:rPr lang="en-US" altLang="zh-CN" sz="2000" dirty="0">
                <a:solidFill>
                  <a:srgbClr val="FF0000"/>
                </a:solidFill>
              </a:rPr>
              <a:t>waits </a:t>
            </a:r>
            <a:r>
              <a:rPr lang="en-US" altLang="zh-CN" sz="2000" dirty="0"/>
              <a:t>for I/O module to complete operation</a:t>
            </a:r>
          </a:p>
          <a:p>
            <a:pPr marL="896938" indent="-360363" defTabSz="985838">
              <a:buFont typeface="Calibri" panose="020F0502020204030204" pitchFamily="34" charset="0"/>
              <a:buChar char="―"/>
              <a:tabLst>
                <a:tab pos="896938" algn="l"/>
              </a:tabLst>
            </a:pPr>
            <a:r>
              <a:rPr lang="en-US" altLang="zh-CN" sz="2000" dirty="0">
                <a:solidFill>
                  <a:srgbClr val="FF0000"/>
                </a:solidFill>
              </a:rPr>
              <a:t>Waste CPU time </a:t>
            </a:r>
            <a:r>
              <a:rPr lang="en-US" altLang="zh-CN" sz="2000" dirty="0"/>
              <a:t>– CPU is slowed down to the speed of peripherals</a:t>
            </a:r>
          </a:p>
          <a:p>
            <a:pPr defTabSz="985838">
              <a:tabLst>
                <a:tab pos="896938" algn="l"/>
              </a:tabLst>
            </a:pPr>
            <a:r>
              <a:rPr lang="en-US" altLang="zh-CN" sz="2800" dirty="0"/>
              <a:t> Advantages: </a:t>
            </a:r>
          </a:p>
          <a:p>
            <a:pPr marL="989013" indent="-449263" defTabSz="985838">
              <a:buFont typeface="Calibri" panose="020F0502020204030204" pitchFamily="34" charset="0"/>
              <a:buChar char="―"/>
              <a:tabLst>
                <a:tab pos="896938" algn="l"/>
              </a:tabLst>
            </a:pPr>
            <a:r>
              <a:rPr lang="en-US" altLang="zh-CN" sz="2000" dirty="0">
                <a:solidFill>
                  <a:srgbClr val="FF0000"/>
                </a:solidFill>
              </a:rPr>
              <a:t>Simple</a:t>
            </a:r>
          </a:p>
          <a:p>
            <a:pPr marL="989013" indent="-449263" defTabSz="985838">
              <a:buFont typeface="Calibri" panose="020F0502020204030204" pitchFamily="34" charset="0"/>
              <a:buChar char="―"/>
              <a:tabLst>
                <a:tab pos="896938" algn="l"/>
              </a:tabLst>
            </a:pPr>
            <a:r>
              <a:rPr lang="en-US" altLang="zh-CN" sz="2000" dirty="0"/>
              <a:t>No extra hardware support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0473-2EE0-4E62-A2A0-AE492B12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1713D10-8BBC-4B74-B5CB-5D2A8CDD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Programmed I/O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F459-BF97-4DF5-818C-0F804B60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103024" cy="4608512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Interrupt-driven I/O:</a:t>
            </a:r>
          </a:p>
          <a:p>
            <a:pPr lvl="1">
              <a:defRPr/>
            </a:pPr>
            <a:r>
              <a:rPr lang="en-US" altLang="zh-CN" dirty="0"/>
              <a:t>To reduce the time CPU spends on I/O operations</a:t>
            </a:r>
          </a:p>
          <a:p>
            <a:pPr marL="989013" indent="-452438" defTabSz="985838">
              <a:buFont typeface="Calibri" panose="020F0502020204030204" pitchFamily="34" charset="0"/>
              <a:buChar char="―"/>
              <a:tabLst>
                <a:tab pos="900113" algn="l"/>
                <a:tab pos="989013" algn="l"/>
              </a:tabLst>
              <a:defRPr/>
            </a:pPr>
            <a:r>
              <a:rPr lang="en-US" altLang="zh-CN" sz="2400" dirty="0"/>
              <a:t>CPU issues </a:t>
            </a:r>
            <a:r>
              <a:rPr lang="en-US" altLang="zh-CN" sz="2400" dirty="0">
                <a:solidFill>
                  <a:srgbClr val="FF0000"/>
                </a:solidFill>
              </a:rPr>
              <a:t>I/O commands </a:t>
            </a:r>
            <a:r>
              <a:rPr lang="en-US" altLang="zh-CN" sz="2400" dirty="0"/>
              <a:t>to I/O module</a:t>
            </a:r>
          </a:p>
          <a:p>
            <a:pPr marL="989013" indent="-452438" defTabSz="985838">
              <a:buFont typeface="Calibri" panose="020F0502020204030204" pitchFamily="34" charset="0"/>
              <a:buChar char="―"/>
              <a:tabLst>
                <a:tab pos="900113" algn="l"/>
                <a:tab pos="989013" algn="l"/>
              </a:tabLst>
              <a:defRPr/>
            </a:pPr>
            <a:r>
              <a:rPr lang="en-US" altLang="zh-CN" sz="2400" dirty="0"/>
              <a:t>CPU continues for its </a:t>
            </a:r>
            <a:r>
              <a:rPr lang="en-US" altLang="zh-CN" sz="2400" dirty="0">
                <a:solidFill>
                  <a:srgbClr val="FF0000"/>
                </a:solidFill>
              </a:rPr>
              <a:t>other tasks </a:t>
            </a:r>
            <a:r>
              <a:rPr lang="en-US" altLang="zh-CN" sz="2400" dirty="0"/>
              <a:t>while the module </a:t>
            </a:r>
          </a:p>
          <a:p>
            <a:pPr marL="1341438" indent="-179388">
              <a:defRPr/>
            </a:pPr>
            <a:r>
              <a:rPr lang="en-US" altLang="zh-CN" sz="2000" dirty="0">
                <a:solidFill>
                  <a:prstClr val="black"/>
                </a:solidFill>
              </a:rPr>
              <a:t>performs I/O operations</a:t>
            </a:r>
          </a:p>
          <a:p>
            <a:pPr marL="989013" indent="-452438" defTabSz="985838">
              <a:buFont typeface="Calibri" panose="020F0502020204030204" pitchFamily="34" charset="0"/>
              <a:buChar char="―"/>
              <a:tabLst>
                <a:tab pos="900113" algn="l"/>
                <a:tab pos="989013" algn="l"/>
              </a:tabLst>
              <a:defRPr/>
            </a:pPr>
            <a:r>
              <a:rPr lang="en-US" altLang="zh-CN" sz="2400" dirty="0"/>
              <a:t>The module signals the CPU when I/O operations are finished (Interrupt)</a:t>
            </a:r>
          </a:p>
          <a:p>
            <a:pPr marL="989013" indent="-452438" defTabSz="985838">
              <a:buFont typeface="Calibri" panose="020F0502020204030204" pitchFamily="34" charset="0"/>
              <a:buChar char="―"/>
              <a:tabLst>
                <a:tab pos="900113" algn="l"/>
                <a:tab pos="989013" algn="l"/>
              </a:tabLst>
              <a:defRPr/>
            </a:pPr>
            <a:r>
              <a:rPr lang="en-US" altLang="zh-CN" sz="2400" dirty="0"/>
              <a:t>CPU responds to the interrupt by executing an </a:t>
            </a:r>
            <a:r>
              <a:rPr lang="en-US" altLang="zh-CN" sz="2400" dirty="0">
                <a:solidFill>
                  <a:srgbClr val="FF0000"/>
                </a:solidFill>
              </a:rPr>
              <a:t>interrupt service routine</a:t>
            </a:r>
          </a:p>
          <a:p>
            <a:pPr marL="989013" indent="-452438" defTabSz="985838">
              <a:buFont typeface="Calibri" panose="020F0502020204030204" pitchFamily="34" charset="0"/>
              <a:buChar char="―"/>
              <a:tabLst>
                <a:tab pos="900113" algn="l"/>
                <a:tab pos="989013" algn="l"/>
              </a:tabLst>
              <a:defRPr/>
            </a:pPr>
            <a:r>
              <a:rPr lang="en-US" altLang="zh-CN" sz="2400" dirty="0"/>
              <a:t>CPU recognizes and responds to interrupts </a:t>
            </a:r>
            <a:r>
              <a:rPr lang="en-US" altLang="zh-CN" sz="2400" dirty="0">
                <a:solidFill>
                  <a:srgbClr val="FF0000"/>
                </a:solidFill>
              </a:rPr>
              <a:t>at the end of an instruction execution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0473-2EE0-4E62-A2A0-AE492B12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7DA7497-1851-4168-914B-FB8032B3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Interrupt-Driven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F459-BF97-4DF5-818C-0F804B60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70" y="1110754"/>
            <a:ext cx="11656285" cy="6120679"/>
          </a:xfrm>
        </p:spPr>
        <p:txBody>
          <a:bodyPr/>
          <a:lstStyle/>
          <a:p>
            <a:pPr marL="1079500" indent="0">
              <a:buNone/>
              <a:defRPr/>
            </a:pPr>
            <a:endParaRPr lang="en-US" altLang="zh-CN" sz="240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lang="en-US" altLang="zh-CN" dirty="0"/>
              <a:t>How to identify which device issues the interrupt? </a:t>
            </a:r>
          </a:p>
          <a:p>
            <a:pPr>
              <a:defRPr/>
            </a:pPr>
            <a:r>
              <a:rPr lang="en-US" altLang="zh-CN" dirty="0"/>
              <a:t>How to decide which one to proceed if multiple interrupts occurs?</a:t>
            </a:r>
          </a:p>
          <a:p>
            <a:pPr marL="989013" indent="-452438" defTabSz="985838">
              <a:buFont typeface="Calibri" panose="020F0502020204030204" pitchFamily="34" charset="0"/>
              <a:buChar char="―"/>
              <a:tabLst>
                <a:tab pos="900113" algn="l"/>
                <a:tab pos="989013" algn="l"/>
              </a:tabLst>
              <a:defRPr/>
            </a:pPr>
            <a:r>
              <a:rPr lang="en-US" altLang="zh-CN" sz="2800" dirty="0"/>
              <a:t>Separate Interrupt Lines</a:t>
            </a:r>
          </a:p>
          <a:p>
            <a:pPr marL="1389063" lvl="1" indent="-452438" defTabSz="985838">
              <a:buFont typeface="Calibri" panose="020F0502020204030204" pitchFamily="34" charset="0"/>
              <a:buChar char="―"/>
              <a:tabLst>
                <a:tab pos="900113" algn="l"/>
                <a:tab pos="989013" algn="l"/>
              </a:tabLst>
              <a:defRPr/>
            </a:pPr>
            <a:r>
              <a:rPr lang="en-US" altLang="zh-CN" sz="2400" dirty="0"/>
              <a:t>Different device trigger different interrupt lines</a:t>
            </a:r>
          </a:p>
          <a:p>
            <a:pPr marL="989013" indent="-452438" defTabSz="985838">
              <a:buFont typeface="Calibri" panose="020F0502020204030204" pitchFamily="34" charset="0"/>
              <a:buChar char="―"/>
              <a:tabLst>
                <a:tab pos="900113" algn="l"/>
                <a:tab pos="989013" algn="l"/>
              </a:tabLst>
              <a:defRPr/>
            </a:pPr>
            <a:r>
              <a:rPr lang="en-US" altLang="zh-CN" sz="2800" dirty="0"/>
              <a:t>Pooling</a:t>
            </a:r>
          </a:p>
          <a:p>
            <a:pPr marL="1389063" lvl="1" indent="-452438" defTabSz="985838">
              <a:buFont typeface="Calibri" panose="020F0502020204030204" pitchFamily="34" charset="0"/>
              <a:buChar char="―"/>
              <a:tabLst>
                <a:tab pos="900113" algn="l"/>
                <a:tab pos="989013" algn="l"/>
              </a:tabLst>
              <a:defRPr/>
            </a:pPr>
            <a:r>
              <a:rPr lang="en-US" altLang="zh-CN" sz="2400" dirty="0"/>
              <a:t>Use software to check the status of different devices</a:t>
            </a:r>
          </a:p>
          <a:p>
            <a:pPr marL="989013" indent="-452438" defTabSz="985838">
              <a:buFont typeface="Calibri" panose="020F0502020204030204" pitchFamily="34" charset="0"/>
              <a:buChar char="―"/>
              <a:tabLst>
                <a:tab pos="900113" algn="l"/>
                <a:tab pos="989013" algn="l"/>
              </a:tabLst>
              <a:defRPr/>
            </a:pPr>
            <a:r>
              <a:rPr lang="en-US" altLang="zh-CN" sz="2800" dirty="0"/>
              <a:t>Priority control</a:t>
            </a:r>
          </a:p>
          <a:p>
            <a:pPr marL="1389063" lvl="1" indent="-452438" defTabSz="985838">
              <a:buFont typeface="Calibri" panose="020F0502020204030204" pitchFamily="34" charset="0"/>
              <a:buChar char="―"/>
              <a:tabLst>
                <a:tab pos="900113" algn="l"/>
                <a:tab pos="989013" algn="l"/>
              </a:tabLst>
              <a:defRPr/>
            </a:pPr>
            <a:r>
              <a:rPr lang="en-US" altLang="zh-CN" sz="2400" dirty="0"/>
              <a:t>Assign priorities to different devices; automatically arbitrated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0473-2EE0-4E62-A2A0-AE492B12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C65F428-BF67-4F39-9D35-3E60055A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Interrupt-Driven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4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F459-BF97-4DF5-818C-0F804B60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700809"/>
            <a:ext cx="5472608" cy="4176464"/>
          </a:xfrm>
        </p:spPr>
        <p:txBody>
          <a:bodyPr/>
          <a:lstStyle/>
          <a:p>
            <a:pPr>
              <a:spcAft>
                <a:spcPts val="200"/>
              </a:spcAft>
            </a:pPr>
            <a:r>
              <a:rPr lang="en-US" altLang="zh-CN" sz="2400" dirty="0"/>
              <a:t>Interrupt driven and programmed I/O require CPU involvement for I/O operations</a:t>
            </a:r>
          </a:p>
          <a:p>
            <a:pPr defTabSz="985838">
              <a:spcAft>
                <a:spcPts val="200"/>
              </a:spcAft>
              <a:tabLst>
                <a:tab pos="900113" algn="l"/>
              </a:tabLst>
            </a:pPr>
            <a:r>
              <a:rPr lang="en-US" altLang="zh-CN" sz="2400" dirty="0"/>
              <a:t>DMA (Direct Memory Access) does not need CPU except for initialization of I/O operations </a:t>
            </a:r>
          </a:p>
          <a:p>
            <a:pPr defTabSz="985838">
              <a:spcAft>
                <a:spcPts val="200"/>
              </a:spcAft>
              <a:tabLst>
                <a:tab pos="900113" algn="l"/>
              </a:tabLst>
            </a:pPr>
            <a:r>
              <a:rPr lang="en-US" altLang="zh-CN" sz="2400" dirty="0">
                <a:solidFill>
                  <a:srgbClr val="FF0000"/>
                </a:solidFill>
              </a:rPr>
              <a:t>Large amounts of data can be transferred between memory and the peripheral without severely impacting CPU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0473-2EE0-4E62-A2A0-AE492B12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CCE56A-49EC-471A-A8D3-D52749AD6D4B}"/>
              </a:ext>
            </a:extLst>
          </p:cNvPr>
          <p:cNvGrpSpPr/>
          <p:nvPr/>
        </p:nvGrpSpPr>
        <p:grpSpPr>
          <a:xfrm>
            <a:off x="6814539" y="1720300"/>
            <a:ext cx="4178005" cy="4032448"/>
            <a:chOff x="6814539" y="1720300"/>
            <a:chExt cx="4178005" cy="403244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0F690D4-4B2E-49D0-885E-CB0AE1E5BED5}"/>
                </a:ext>
              </a:extLst>
            </p:cNvPr>
            <p:cNvGrpSpPr/>
            <p:nvPr/>
          </p:nvGrpSpPr>
          <p:grpSpPr>
            <a:xfrm>
              <a:off x="9192344" y="1720300"/>
              <a:ext cx="1800200" cy="4032448"/>
              <a:chOff x="8688288" y="1844824"/>
              <a:chExt cx="1800200" cy="4032448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062FFD3-CA37-49CF-9F09-DCA702A49760}"/>
                  </a:ext>
                </a:extLst>
              </p:cNvPr>
              <p:cNvSpPr/>
              <p:nvPr/>
            </p:nvSpPr>
            <p:spPr>
              <a:xfrm flipV="1">
                <a:off x="8688288" y="2060848"/>
                <a:ext cx="1656184" cy="3816424"/>
              </a:xfrm>
              <a:prstGeom prst="rect">
                <a:avLst/>
              </a:prstGeom>
              <a:solidFill>
                <a:srgbClr val="DAEAE9"/>
              </a:solidFill>
              <a:ln>
                <a:solidFill>
                  <a:srgbClr val="7A04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平行四边形 7">
                <a:extLst>
                  <a:ext uri="{FF2B5EF4-FFF2-40B4-BE49-F238E27FC236}">
                    <a16:creationId xmlns:a16="http://schemas.microsoft.com/office/drawing/2014/main" id="{386A6A04-36EF-4280-A627-E9A4176DE954}"/>
                  </a:ext>
                </a:extLst>
              </p:cNvPr>
              <p:cNvSpPr/>
              <p:nvPr/>
            </p:nvSpPr>
            <p:spPr>
              <a:xfrm>
                <a:off x="8688288" y="1844824"/>
                <a:ext cx="1800200" cy="216024"/>
              </a:xfrm>
              <a:prstGeom prst="parallelogram">
                <a:avLst>
                  <a:gd name="adj" fmla="val 74156"/>
                </a:avLst>
              </a:prstGeom>
              <a:solidFill>
                <a:srgbClr val="A0CBC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平行四边形 9">
                <a:extLst>
                  <a:ext uri="{FF2B5EF4-FFF2-40B4-BE49-F238E27FC236}">
                    <a16:creationId xmlns:a16="http://schemas.microsoft.com/office/drawing/2014/main" id="{21A8641B-164A-4B69-B0D2-4F057D4C2531}"/>
                  </a:ext>
                </a:extLst>
              </p:cNvPr>
              <p:cNvSpPr/>
              <p:nvPr/>
            </p:nvSpPr>
            <p:spPr>
              <a:xfrm rot="16200000" flipH="1">
                <a:off x="8400256" y="3789040"/>
                <a:ext cx="4032448" cy="144016"/>
              </a:xfrm>
              <a:prstGeom prst="parallelogram">
                <a:avLst>
                  <a:gd name="adj" fmla="val 151318"/>
                </a:avLst>
              </a:prstGeom>
              <a:solidFill>
                <a:srgbClr val="A0CBCB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9A101FA-63EB-4F67-B372-6C2083429083}"/>
                </a:ext>
              </a:extLst>
            </p:cNvPr>
            <p:cNvSpPr txBox="1"/>
            <p:nvPr/>
          </p:nvSpPr>
          <p:spPr>
            <a:xfrm>
              <a:off x="7798786" y="3078661"/>
              <a:ext cx="1010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Data lines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0736549-27F8-46B9-B3CC-96C42F8C6925}"/>
                </a:ext>
              </a:extLst>
            </p:cNvPr>
            <p:cNvSpPr/>
            <p:nvPr/>
          </p:nvSpPr>
          <p:spPr>
            <a:xfrm>
              <a:off x="9552054" y="2312103"/>
              <a:ext cx="1080780" cy="427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7D4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count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6AA17E-02E7-4CB8-8324-CF4821C413BD}"/>
                </a:ext>
              </a:extLst>
            </p:cNvPr>
            <p:cNvSpPr/>
            <p:nvPr/>
          </p:nvSpPr>
          <p:spPr>
            <a:xfrm>
              <a:off x="9696400" y="4384596"/>
              <a:ext cx="792088" cy="123284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7D4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Control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logic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45593C4-7B13-48D5-972D-EBED27C524F8}"/>
                </a:ext>
              </a:extLst>
            </p:cNvPr>
            <p:cNvSpPr/>
            <p:nvPr/>
          </p:nvSpPr>
          <p:spPr>
            <a:xfrm>
              <a:off x="9552054" y="3034030"/>
              <a:ext cx="1080780" cy="427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7D4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register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92C765-5733-4326-B5D0-75846F2B6360}"/>
                </a:ext>
              </a:extLst>
            </p:cNvPr>
            <p:cNvSpPr/>
            <p:nvPr/>
          </p:nvSpPr>
          <p:spPr>
            <a:xfrm>
              <a:off x="9552054" y="3714063"/>
              <a:ext cx="1080780" cy="42781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B27D49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Address</a:t>
              </a:r>
            </a:p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register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9828C64-2FFD-4D29-BEE7-E0992215C900}"/>
                </a:ext>
              </a:extLst>
            </p:cNvPr>
            <p:cNvSpPr txBox="1"/>
            <p:nvPr/>
          </p:nvSpPr>
          <p:spPr>
            <a:xfrm>
              <a:off x="7110168" y="3863418"/>
              <a:ext cx="16946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600" dirty="0"/>
                <a:t>Address lines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A5E85FF-AEF0-4161-A7EE-767A9DB06E29}"/>
                </a:ext>
              </a:extLst>
            </p:cNvPr>
            <p:cNvSpPr txBox="1"/>
            <p:nvPr/>
          </p:nvSpPr>
          <p:spPr>
            <a:xfrm>
              <a:off x="6814539" y="4447892"/>
              <a:ext cx="200100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/>
                <a:t>Request to DMA</a:t>
              </a:r>
            </a:p>
            <a:p>
              <a:pPr algn="r"/>
              <a:r>
                <a:rPr lang="en-US" altLang="zh-CN" sz="1400" dirty="0"/>
                <a:t>Acknowledge from DMA</a:t>
              </a:r>
            </a:p>
            <a:p>
              <a:pPr algn="r"/>
              <a:r>
                <a:rPr lang="en-US" altLang="zh-CN" sz="1400" dirty="0"/>
                <a:t>Interrupt</a:t>
              </a:r>
            </a:p>
            <a:p>
              <a:pPr algn="r"/>
              <a:r>
                <a:rPr lang="en-US" altLang="zh-CN" sz="1400" dirty="0"/>
                <a:t>Read</a:t>
              </a:r>
            </a:p>
            <a:p>
              <a:pPr algn="r"/>
              <a:r>
                <a:rPr lang="en-US" altLang="zh-CN" sz="1400" dirty="0"/>
                <a:t>Write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ADB0298-BA13-417B-B976-1EE43EFAC64C}"/>
                </a:ext>
              </a:extLst>
            </p:cNvPr>
            <p:cNvCxnSpPr>
              <a:cxnSpLocks/>
            </p:cNvCxnSpPr>
            <p:nvPr/>
          </p:nvCxnSpPr>
          <p:spPr>
            <a:xfrm>
              <a:off x="8832304" y="5464716"/>
              <a:ext cx="864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7DA3C2A-CB4B-48AB-ABA8-0E6CB51C25D3}"/>
                </a:ext>
              </a:extLst>
            </p:cNvPr>
            <p:cNvCxnSpPr>
              <a:cxnSpLocks/>
            </p:cNvCxnSpPr>
            <p:nvPr/>
          </p:nvCxnSpPr>
          <p:spPr>
            <a:xfrm>
              <a:off x="8832304" y="5248692"/>
              <a:ext cx="8640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A49F9F5-4C6E-4660-8EDF-A0ED08708FFB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8815545" y="5028875"/>
              <a:ext cx="880856" cy="37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45C88E06-38DD-4C56-B349-0BF41DA27BBA}"/>
                </a:ext>
              </a:extLst>
            </p:cNvPr>
            <p:cNvCxnSpPr/>
            <p:nvPr/>
          </p:nvCxnSpPr>
          <p:spPr>
            <a:xfrm flipH="1">
              <a:off x="8832304" y="4816644"/>
              <a:ext cx="864096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C3C6014-54BE-47AB-AA15-3CE0AEC96C17}"/>
                </a:ext>
              </a:extLst>
            </p:cNvPr>
            <p:cNvCxnSpPr/>
            <p:nvPr/>
          </p:nvCxnSpPr>
          <p:spPr>
            <a:xfrm>
              <a:off x="8826498" y="4600620"/>
              <a:ext cx="869902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62447D9B-8098-43C2-AB31-9B60CCF83276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8804844" y="4032695"/>
              <a:ext cx="7472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488C937-84B6-449D-A806-0405AA5682DF}"/>
                </a:ext>
              </a:extLst>
            </p:cNvPr>
            <p:cNvCxnSpPr>
              <a:stCxn id="11" idx="3"/>
              <a:endCxn id="16" idx="1"/>
            </p:cNvCxnSpPr>
            <p:nvPr/>
          </p:nvCxnSpPr>
          <p:spPr>
            <a:xfrm>
              <a:off x="8809739" y="3247938"/>
              <a:ext cx="742315" cy="8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B44656F4-9CC2-43DA-8F11-F941AEE3F51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rot="5400000" flipH="1" flipV="1">
              <a:off x="8926094" y="2620458"/>
              <a:ext cx="720407" cy="5315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F5152CD2-E6D4-4B13-9940-A03115A6F87E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rot="16200000" flipH="1">
              <a:off x="8946282" y="3322198"/>
              <a:ext cx="680031" cy="5315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itle 4">
            <a:extLst>
              <a:ext uri="{FF2B5EF4-FFF2-40B4-BE49-F238E27FC236}">
                <a16:creationId xmlns:a16="http://schemas.microsoft.com/office/drawing/2014/main" id="{0DE7AE6D-5EC1-4F7A-81D9-D40F4C22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</p:spPr>
        <p:txBody>
          <a:bodyPr/>
          <a:lstStyle/>
          <a:p>
            <a:r>
              <a:rPr lang="en-US" altLang="zh-CN" dirty="0"/>
              <a:t>Direct Memory Access (DMA)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0473-2EE0-4E62-A2A0-AE492B12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9D804C-AC4B-4BCE-A763-E28312F8F6C1}"/>
              </a:ext>
            </a:extLst>
          </p:cNvPr>
          <p:cNvSpPr/>
          <p:nvPr/>
        </p:nvSpPr>
        <p:spPr>
          <a:xfrm>
            <a:off x="479377" y="1988840"/>
            <a:ext cx="4896544" cy="3836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Interrupt-driven and programmed I/O require CPU involvement for I/O operations</a:t>
            </a:r>
          </a:p>
          <a:p>
            <a:pPr marL="285750" indent="-285750" defTabSz="985838"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900113" algn="l"/>
              </a:tabLst>
            </a:pPr>
            <a:r>
              <a:rPr lang="en-US" altLang="zh-CN" sz="2400" dirty="0"/>
              <a:t>DMA (Direct Memory Access) does not need CPU except for initialization of I/O operations </a:t>
            </a:r>
          </a:p>
          <a:p>
            <a:pPr marL="285750" indent="-285750" defTabSz="985838">
              <a:spcAft>
                <a:spcPts val="200"/>
              </a:spcAft>
              <a:buFont typeface="Arial" panose="020B0604020202020204" pitchFamily="34" charset="0"/>
              <a:buChar char="•"/>
              <a:tabLst>
                <a:tab pos="900113" algn="l"/>
              </a:tabLst>
            </a:pPr>
            <a:r>
              <a:rPr lang="en-US" altLang="zh-CN" sz="2400" dirty="0">
                <a:solidFill>
                  <a:srgbClr val="FF0000"/>
                </a:solidFill>
              </a:rPr>
              <a:t>Large amounts of data can be transferred between memory and the peripheral without severely impacting CPU 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71B9FD-47F8-4634-ADC3-FB4F7BF853AD}"/>
              </a:ext>
            </a:extLst>
          </p:cNvPr>
          <p:cNvSpPr/>
          <p:nvPr/>
        </p:nvSpPr>
        <p:spPr>
          <a:xfrm>
            <a:off x="6960096" y="3265520"/>
            <a:ext cx="79208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BD4488-6883-473C-8FF5-C706AE6B4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1617773"/>
            <a:ext cx="5503361" cy="395157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6EA93E1-6E1F-437E-8B49-F50B3C80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Direct Memory Access (DMA)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3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A2D6-0DB4-48A8-B4A8-1142A0FC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Peripheral Devices (I/O Devices)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F459-BF97-4DF5-818C-0F804B60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648"/>
            <a:ext cx="11391056" cy="5040560"/>
          </a:xfrm>
        </p:spPr>
        <p:txBody>
          <a:bodyPr/>
          <a:lstStyle/>
          <a:p>
            <a:r>
              <a:rPr lang="en-HK" dirty="0"/>
              <a:t>Peripheral devices include :</a:t>
            </a:r>
          </a:p>
          <a:p>
            <a:pPr lvl="2">
              <a:buFont typeface="Calibri" panose="020F0502020204030204" pitchFamily="34" charset="0"/>
              <a:buChar char="―"/>
            </a:pPr>
            <a:r>
              <a:rPr lang="en-US" altLang="zh-CN" sz="2800" dirty="0"/>
              <a:t> Display peripherals - Video Display (Monitor) </a:t>
            </a:r>
          </a:p>
          <a:p>
            <a:pPr lvl="2">
              <a:buFont typeface="Calibri" panose="020F0502020204030204" pitchFamily="34" charset="0"/>
              <a:buChar char="―"/>
            </a:pPr>
            <a:r>
              <a:rPr lang="en-US" altLang="zh-CN" sz="2800" dirty="0"/>
              <a:t> Input peripherals - Keyboard, Mouse, Tracker ball, Joystick </a:t>
            </a:r>
          </a:p>
          <a:p>
            <a:pPr lvl="2">
              <a:buFont typeface="Calibri" panose="020F0502020204030204" pitchFamily="34" charset="0"/>
              <a:buChar char="―"/>
            </a:pPr>
            <a:r>
              <a:rPr lang="en-US" altLang="zh-CN" sz="2800" dirty="0"/>
              <a:t> Hardcopy peripherals – Dot Matrix and Laser Printers</a:t>
            </a:r>
          </a:p>
          <a:p>
            <a:pPr lvl="2">
              <a:buFont typeface="Calibri" panose="020F0502020204030204" pitchFamily="34" charset="0"/>
              <a:buChar char="―"/>
            </a:pPr>
            <a:r>
              <a:rPr lang="zh-CN" altLang="en-US" sz="2800" dirty="0"/>
              <a:t> </a:t>
            </a:r>
            <a:r>
              <a:rPr lang="en-HK" altLang="zh-CN" sz="2800" dirty="0"/>
              <a:t>…</a:t>
            </a:r>
            <a:r>
              <a:rPr lang="zh-CN" altLang="en-US" sz="2800" dirty="0"/>
              <a:t> </a:t>
            </a:r>
            <a:endParaRPr lang="en-HK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0473-2EE0-4E62-A2A0-AE492B12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FC7A69C-D634-4448-9115-8F3C4F1F7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3874840"/>
            <a:ext cx="3621649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ECBB5BA-3BAB-4E29-A92C-53257C636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188" y="3885051"/>
            <a:ext cx="3528392" cy="235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94C18F3C-BA91-46EB-AD0F-AF5FF4952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6" t="11227" r="19853" b="8693"/>
          <a:stretch/>
        </p:blipFill>
        <p:spPr bwMode="auto">
          <a:xfrm>
            <a:off x="8639744" y="3789040"/>
            <a:ext cx="2646237" cy="2232248"/>
          </a:xfrm>
          <a:prstGeom prst="roundRect">
            <a:avLst>
              <a:gd name="adj" fmla="val 352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43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A2D6-0DB4-48A8-B4A8-1142A0FC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Peripheral Devices (I/O Devices)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F459-BF97-4DF5-818C-0F804B60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91056" cy="3672407"/>
          </a:xfrm>
        </p:spPr>
        <p:txBody>
          <a:bodyPr/>
          <a:lstStyle/>
          <a:p>
            <a:r>
              <a:rPr lang="en-US" sz="2800" dirty="0"/>
              <a:t>The structure of a personal computer is to utilize a single bus to connect the CPU, memory, and I/O devices</a:t>
            </a:r>
          </a:p>
          <a:p>
            <a:r>
              <a:rPr lang="en-US" sz="2800" dirty="0"/>
              <a:t>Each I/O device requires a </a:t>
            </a:r>
            <a:r>
              <a:rPr lang="en-US" sz="2800" dirty="0">
                <a:solidFill>
                  <a:srgbClr val="FF0000"/>
                </a:solidFill>
              </a:rPr>
              <a:t>device controller</a:t>
            </a:r>
            <a:r>
              <a:rPr lang="en-US" sz="2800" dirty="0"/>
              <a:t>:</a:t>
            </a:r>
          </a:p>
          <a:p>
            <a:pPr marL="914400" lvl="2" indent="0">
              <a:buNone/>
            </a:pPr>
            <a:endParaRPr lang="en-HK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0473-2EE0-4E62-A2A0-AE492B12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104E97-71CE-4C1B-A2C0-D920F9BEB8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1" t="-712" r="4445" b="1974"/>
          <a:stretch/>
        </p:blipFill>
        <p:spPr>
          <a:xfrm>
            <a:off x="2495600" y="2780928"/>
            <a:ext cx="7289426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1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7E8265C-72DE-4038-A3EC-57B57B2E0633}"/>
              </a:ext>
            </a:extLst>
          </p:cNvPr>
          <p:cNvSpPr txBox="1"/>
          <p:nvPr/>
        </p:nvSpPr>
        <p:spPr>
          <a:xfrm>
            <a:off x="479376" y="2579927"/>
            <a:ext cx="6840760" cy="3490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6938" marR="0" lvl="0" indent="-360363" algn="l" defTabSz="98583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Char char="―"/>
              <a:tabLst>
                <a:tab pos="808038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Examples</a:t>
            </a:r>
          </a:p>
          <a:p>
            <a:pPr marL="985838" marR="0" lvl="0" indent="-1778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RS-232 serial cable connection</a:t>
            </a:r>
          </a:p>
          <a:p>
            <a:pPr marL="985838" marR="0" lvl="0" indent="-1778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985838" marR="0" lvl="0" indent="-1778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Universal Serial Bus (USB)</a:t>
            </a:r>
          </a:p>
          <a:p>
            <a:pPr marL="1443038" lvl="1" indent="-1778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 simple, low-cost, and easy to use interconnection system</a:t>
            </a:r>
          </a:p>
          <a:p>
            <a:pPr marL="985838" marR="0" lvl="0" indent="-1778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marL="985838" marR="0" lvl="0" indent="-1778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HDMI, VGA: video data interface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7A2D6-0DB4-48A8-B4A8-1142A0FC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6646"/>
            <a:ext cx="10972800" cy="922114"/>
          </a:xfrm>
        </p:spPr>
        <p:txBody>
          <a:bodyPr/>
          <a:lstStyle/>
          <a:p>
            <a:r>
              <a:rPr lang="en-US" altLang="zh-CN" dirty="0"/>
              <a:t>Communication Interface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F459-BF97-4DF5-818C-0F804B60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8" y="1339586"/>
            <a:ext cx="11103024" cy="1585358"/>
          </a:xfrm>
        </p:spPr>
        <p:txBody>
          <a:bodyPr/>
          <a:lstStyle/>
          <a:p>
            <a:r>
              <a:rPr lang="en-US" altLang="zh-CN" dirty="0"/>
              <a:t>Communication interface between two digital systems that transmits data as a series of voltage pulses down a wire.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0473-2EE0-4E62-A2A0-AE492B12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578E71-7B18-4183-B9BA-A2444E998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2553322"/>
            <a:ext cx="1217886" cy="922114"/>
          </a:xfrm>
          <a:prstGeom prst="rect">
            <a:avLst/>
          </a:prstGeom>
        </p:spPr>
      </p:pic>
      <p:pic>
        <p:nvPicPr>
          <p:cNvPr id="3076" name="Picture 4" descr="欧盟将数码设备充电接头统一为这种规格，苹果头大了- 有吧新闻">
            <a:extLst>
              <a:ext uri="{FF2B5EF4-FFF2-40B4-BE49-F238E27FC236}">
                <a16:creationId xmlns:a16="http://schemas.microsoft.com/office/drawing/2014/main" id="{9165865C-5866-40FB-8E20-9A6E11E7D3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5" r="-297" b="27959"/>
          <a:stretch/>
        </p:blipFill>
        <p:spPr bwMode="auto">
          <a:xfrm>
            <a:off x="6805861" y="3923341"/>
            <a:ext cx="3682627" cy="112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tarTech.com 1ft/30m HDMI Cable - 4K High Speed HDMI 1.4 Cable w/ Ethernet  - HDMM1 - Audio &amp;amp; Video Cables - CDW.CA">
            <a:extLst>
              <a:ext uri="{FF2B5EF4-FFF2-40B4-BE49-F238E27FC236}">
                <a16:creationId xmlns:a16="http://schemas.microsoft.com/office/drawing/2014/main" id="{71E3B730-FB91-4FE5-8CBA-BEE7085F8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861" y="5589240"/>
            <a:ext cx="937018" cy="6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6410DA-F2A6-48D3-8961-CBA2418D9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0216" y="5641984"/>
            <a:ext cx="1319903" cy="67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3508-D428-413C-9CA8-BAF4E4FB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Northbridge and Southbridge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9176-3A82-44B7-81CC-1EEFB466E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Northbridge: memory controller</a:t>
            </a:r>
          </a:p>
          <a:p>
            <a:r>
              <a:rPr lang="en-US" dirty="0"/>
              <a:t>Southbridge: I/O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C6B9E-88F9-4A40-8286-0AB2504E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1028" name="Picture 4" descr="PIC">
            <a:extLst>
              <a:ext uri="{FF2B5EF4-FFF2-40B4-BE49-F238E27FC236}">
                <a16:creationId xmlns:a16="http://schemas.microsoft.com/office/drawing/2014/main" id="{B36CBDFC-31AA-4188-AE96-3EFDADA26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924944"/>
            <a:ext cx="3285626" cy="298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ipset - Computer Essentials II">
            <a:extLst>
              <a:ext uri="{FF2B5EF4-FFF2-40B4-BE49-F238E27FC236}">
                <a16:creationId xmlns:a16="http://schemas.microsoft.com/office/drawing/2014/main" id="{DCF7A97C-87A1-490D-9E5D-38F834176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3861049"/>
            <a:ext cx="2664296" cy="227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fference Between Northbridge and Southbridge - Comparison Summary">
            <a:extLst>
              <a:ext uri="{FF2B5EF4-FFF2-40B4-BE49-F238E27FC236}">
                <a16:creationId xmlns:a16="http://schemas.microsoft.com/office/drawing/2014/main" id="{9C3A0049-3D73-4F34-B1CB-C9B17E16C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926" y="1487903"/>
            <a:ext cx="3947490" cy="449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05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0DA0E4B-82E3-4F58-9C71-91405C1D4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8" r="1488" b="2976"/>
          <a:stretch/>
        </p:blipFill>
        <p:spPr>
          <a:xfrm>
            <a:off x="6600056" y="1556792"/>
            <a:ext cx="4565851" cy="4320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07A2D6-0DB4-48A8-B4A8-1142A0FC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922114"/>
          </a:xfrm>
        </p:spPr>
        <p:txBody>
          <a:bodyPr/>
          <a:lstStyle/>
          <a:p>
            <a:r>
              <a:rPr lang="en-US" altLang="zh-CN" dirty="0"/>
              <a:t>I/O Controller (I/O Module)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F459-BF97-4DF5-818C-0F804B60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528" y="2258870"/>
            <a:ext cx="5191472" cy="2340260"/>
          </a:xfrm>
        </p:spPr>
        <p:txBody>
          <a:bodyPr/>
          <a:lstStyle/>
          <a:p>
            <a:r>
              <a:rPr lang="en-US" dirty="0"/>
              <a:t>Major Functions:</a:t>
            </a:r>
            <a:r>
              <a:rPr lang="en-US" sz="2800" dirty="0"/>
              <a:t> </a:t>
            </a:r>
          </a:p>
          <a:p>
            <a:pPr marL="896938" indent="-360363" defTabSz="985838">
              <a:buFont typeface="Calibri" panose="020F0502020204030204" pitchFamily="34" charset="0"/>
              <a:buChar char="―"/>
              <a:tabLst>
                <a:tab pos="900113" algn="l"/>
              </a:tabLst>
            </a:pPr>
            <a:r>
              <a:rPr lang="en-US" altLang="zh-CN" sz="2400" dirty="0"/>
              <a:t>Provide a standard interface for I/O operations.</a:t>
            </a:r>
          </a:p>
          <a:p>
            <a:pPr marL="896938" indent="-360363" defTabSz="985838">
              <a:buFont typeface="Calibri" panose="020F0502020204030204" pitchFamily="34" charset="0"/>
              <a:buChar char="―"/>
              <a:tabLst>
                <a:tab pos="900113" algn="l"/>
              </a:tabLst>
            </a:pPr>
            <a:r>
              <a:rPr lang="en-US" altLang="zh-CN" sz="2400" dirty="0"/>
              <a:t>Tailored to specific I/O devices and its interface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0473-2EE0-4E62-A2A0-AE492B12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043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A2D6-0DB4-48A8-B4A8-1142A0FC7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080" y="108211"/>
            <a:ext cx="10972800" cy="922114"/>
          </a:xfrm>
        </p:spPr>
        <p:txBody>
          <a:bodyPr/>
          <a:lstStyle/>
          <a:p>
            <a:r>
              <a:rPr lang="en-US" altLang="zh-CN" dirty="0"/>
              <a:t>I/O Controller Diagram </a:t>
            </a:r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0473-2EE0-4E62-A2A0-AE492B12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15E6291-A7F1-4F94-9558-9F2A936DAB5B}"/>
              </a:ext>
            </a:extLst>
          </p:cNvPr>
          <p:cNvGrpSpPr/>
          <p:nvPr/>
        </p:nvGrpSpPr>
        <p:grpSpPr>
          <a:xfrm>
            <a:off x="3286958" y="1916832"/>
            <a:ext cx="6192757" cy="4295707"/>
            <a:chOff x="3431635" y="1686339"/>
            <a:chExt cx="6192757" cy="429570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434E54E-430C-4911-AA96-5CB41146345E}"/>
                </a:ext>
              </a:extLst>
            </p:cNvPr>
            <p:cNvSpPr/>
            <p:nvPr/>
          </p:nvSpPr>
          <p:spPr>
            <a:xfrm>
              <a:off x="3431635" y="2127449"/>
              <a:ext cx="5832648" cy="3854595"/>
            </a:xfrm>
            <a:prstGeom prst="rect">
              <a:avLst/>
            </a:prstGeom>
            <a:solidFill>
              <a:srgbClr val="DAEA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平行四边形 7">
              <a:extLst>
                <a:ext uri="{FF2B5EF4-FFF2-40B4-BE49-F238E27FC236}">
                  <a16:creationId xmlns:a16="http://schemas.microsoft.com/office/drawing/2014/main" id="{5CB6EAE4-8423-47D3-A258-950097DFA542}"/>
                </a:ext>
              </a:extLst>
            </p:cNvPr>
            <p:cNvSpPr/>
            <p:nvPr/>
          </p:nvSpPr>
          <p:spPr>
            <a:xfrm>
              <a:off x="3441520" y="1686339"/>
              <a:ext cx="6182872" cy="439188"/>
            </a:xfrm>
            <a:prstGeom prst="parallelogram">
              <a:avLst>
                <a:gd name="adj" fmla="val 83202"/>
              </a:avLst>
            </a:prstGeom>
            <a:solidFill>
              <a:srgbClr val="A0CBC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平行四边形 8">
              <a:extLst>
                <a:ext uri="{FF2B5EF4-FFF2-40B4-BE49-F238E27FC236}">
                  <a16:creationId xmlns:a16="http://schemas.microsoft.com/office/drawing/2014/main" id="{FEA5F9AA-D6C8-401F-BBC1-A5E9B0E6BCB8}"/>
                </a:ext>
              </a:extLst>
            </p:cNvPr>
            <p:cNvSpPr/>
            <p:nvPr/>
          </p:nvSpPr>
          <p:spPr>
            <a:xfrm rot="16200000" flipH="1">
              <a:off x="7303718" y="3661373"/>
              <a:ext cx="4281237" cy="360109"/>
            </a:xfrm>
            <a:prstGeom prst="parallelogram">
              <a:avLst>
                <a:gd name="adj" fmla="val 120877"/>
              </a:avLst>
            </a:prstGeom>
            <a:solidFill>
              <a:srgbClr val="A0CBC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856B3E1-3D83-414C-9682-ACDFA874A02D}"/>
              </a:ext>
            </a:extLst>
          </p:cNvPr>
          <p:cNvSpPr txBox="1"/>
          <p:nvPr/>
        </p:nvSpPr>
        <p:spPr>
          <a:xfrm>
            <a:off x="2265256" y="3029592"/>
            <a:ext cx="72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Data</a:t>
            </a:r>
          </a:p>
          <a:p>
            <a:pPr algn="ctr"/>
            <a:r>
              <a:rPr lang="en-US" altLang="zh-CN" sz="1600" dirty="0"/>
              <a:t>Linea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7DEEA8-DBC3-4DB1-9DFF-B238E633A1FF}"/>
              </a:ext>
            </a:extLst>
          </p:cNvPr>
          <p:cNvSpPr txBox="1"/>
          <p:nvPr/>
        </p:nvSpPr>
        <p:spPr>
          <a:xfrm>
            <a:off x="2170898" y="4459056"/>
            <a:ext cx="936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Address Lines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B7DC78-B269-4254-95CE-25E8A6AAF744}"/>
              </a:ext>
            </a:extLst>
          </p:cNvPr>
          <p:cNvSpPr txBox="1"/>
          <p:nvPr/>
        </p:nvSpPr>
        <p:spPr>
          <a:xfrm>
            <a:off x="2170899" y="5088254"/>
            <a:ext cx="936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Control</a:t>
            </a:r>
          </a:p>
          <a:p>
            <a:pPr algn="ctr"/>
            <a:r>
              <a:rPr lang="en-US" altLang="zh-CN" sz="1600" dirty="0"/>
              <a:t>Lines</a:t>
            </a:r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BF4FF67-B9A3-4848-B4C7-0D9CC27F036C}"/>
              </a:ext>
            </a:extLst>
          </p:cNvPr>
          <p:cNvSpPr/>
          <p:nvPr/>
        </p:nvSpPr>
        <p:spPr>
          <a:xfrm>
            <a:off x="3536095" y="2789826"/>
            <a:ext cx="1944196" cy="390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Data Registers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5998F1F-4E7D-47D9-BEE5-88927E694045}"/>
              </a:ext>
            </a:extLst>
          </p:cNvPr>
          <p:cNvSpPr/>
          <p:nvPr/>
        </p:nvSpPr>
        <p:spPr>
          <a:xfrm>
            <a:off x="3536095" y="3463400"/>
            <a:ext cx="2376264" cy="390782"/>
          </a:xfrm>
          <a:prstGeom prst="rect">
            <a:avLst/>
          </a:prstGeom>
          <a:solidFill>
            <a:schemeClr val="bg1"/>
          </a:solidFill>
          <a:ln>
            <a:solidFill>
              <a:srgbClr val="B27D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Status/Control Registers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DDD920-7A97-48B1-B89B-A84EBFFE70ED}"/>
              </a:ext>
            </a:extLst>
          </p:cNvPr>
          <p:cNvSpPr/>
          <p:nvPr/>
        </p:nvSpPr>
        <p:spPr>
          <a:xfrm>
            <a:off x="6095339" y="4524694"/>
            <a:ext cx="792088" cy="1148335"/>
          </a:xfrm>
          <a:prstGeom prst="rect">
            <a:avLst/>
          </a:prstGeom>
          <a:solidFill>
            <a:schemeClr val="bg1"/>
          </a:solidFill>
          <a:ln>
            <a:solidFill>
              <a:srgbClr val="B27D4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I/O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Logic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E5E9392-1964-4028-91B6-E24434F9C97D}"/>
              </a:ext>
            </a:extLst>
          </p:cNvPr>
          <p:cNvSpPr/>
          <p:nvPr/>
        </p:nvSpPr>
        <p:spPr>
          <a:xfrm>
            <a:off x="7673623" y="2748888"/>
            <a:ext cx="941996" cy="1213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Interface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Logic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112ED4-E7CF-4AAF-B2BC-F39D2F1AC8E8}"/>
              </a:ext>
            </a:extLst>
          </p:cNvPr>
          <p:cNvSpPr/>
          <p:nvPr/>
        </p:nvSpPr>
        <p:spPr>
          <a:xfrm>
            <a:off x="7678026" y="4494288"/>
            <a:ext cx="1008112" cy="1347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External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Device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Interface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Logic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2564F2-F3DE-45BC-BEF2-00998F02B4F3}"/>
              </a:ext>
            </a:extLst>
          </p:cNvPr>
          <p:cNvSpPr txBox="1"/>
          <p:nvPr/>
        </p:nvSpPr>
        <p:spPr>
          <a:xfrm>
            <a:off x="9766327" y="286813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Data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33D2CBF-D299-4F24-ADEC-05AF5DB2D6A2}"/>
              </a:ext>
            </a:extLst>
          </p:cNvPr>
          <p:cNvSpPr txBox="1"/>
          <p:nvPr/>
        </p:nvSpPr>
        <p:spPr>
          <a:xfrm>
            <a:off x="9766329" y="324494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Status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EF13724-2F97-4906-B8A1-071D1C98A169}"/>
              </a:ext>
            </a:extLst>
          </p:cNvPr>
          <p:cNvSpPr txBox="1"/>
          <p:nvPr/>
        </p:nvSpPr>
        <p:spPr>
          <a:xfrm>
            <a:off x="9766327" y="3616622"/>
            <a:ext cx="1010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Control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5338C16-3E6E-47C2-A191-CD4F6B492F7C}"/>
              </a:ext>
            </a:extLst>
          </p:cNvPr>
          <p:cNvSpPr txBox="1"/>
          <p:nvPr/>
        </p:nvSpPr>
        <p:spPr>
          <a:xfrm>
            <a:off x="9766327" y="4584479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Data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BE4D873-6E7E-435F-B7CF-FCCA73EE4295}"/>
              </a:ext>
            </a:extLst>
          </p:cNvPr>
          <p:cNvSpPr txBox="1"/>
          <p:nvPr/>
        </p:nvSpPr>
        <p:spPr>
          <a:xfrm>
            <a:off x="9766329" y="4998703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Status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E94DF4-6285-4EA4-B952-B5333D360DCC}"/>
              </a:ext>
            </a:extLst>
          </p:cNvPr>
          <p:cNvSpPr txBox="1"/>
          <p:nvPr/>
        </p:nvSpPr>
        <p:spPr>
          <a:xfrm>
            <a:off x="9766327" y="5412927"/>
            <a:ext cx="1010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Control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4498809-CDED-4DED-A0F3-DDA87EB925DD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615619" y="3037409"/>
            <a:ext cx="11507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2CF5ACC-6A81-4461-AB6F-37A5C332622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07005" y="4751444"/>
            <a:ext cx="29883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A2A2F0-D6F3-43D0-BACA-82FB36C99E6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07007" y="5380642"/>
            <a:ext cx="2982473" cy="146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0A961B69-7006-4031-9DAD-9AD16637DEE0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2985336" y="2985217"/>
            <a:ext cx="550759" cy="3367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9662DAEE-3AE1-4985-9313-19C8938DC9EB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2985336" y="3321980"/>
            <a:ext cx="550759" cy="3368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19EA2F7-CBF5-4C76-964A-F3A9B7824640}"/>
              </a:ext>
            </a:extLst>
          </p:cNvPr>
          <p:cNvSpPr txBox="1"/>
          <p:nvPr/>
        </p:nvSpPr>
        <p:spPr>
          <a:xfrm>
            <a:off x="8039555" y="4075964"/>
            <a:ext cx="461665" cy="35648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.</a:t>
            </a:r>
            <a:endParaRPr lang="zh-CN" altLang="en-US" dirty="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5F2FD89A-3D44-41C0-8C99-544DEC1E037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912359" y="3658791"/>
            <a:ext cx="399004" cy="86398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4639F48F-A919-4EFF-AB98-237E95D1A726}"/>
              </a:ext>
            </a:extLst>
          </p:cNvPr>
          <p:cNvCxnSpPr>
            <a:stCxn id="13" idx="3"/>
          </p:cNvCxnSpPr>
          <p:nvPr/>
        </p:nvCxnSpPr>
        <p:spPr>
          <a:xfrm>
            <a:off x="5480291" y="2985217"/>
            <a:ext cx="1222667" cy="153755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A356F5E-4B64-43F6-AD1D-7828387DE4D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615619" y="3414220"/>
            <a:ext cx="1150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4E4E54F-1A9B-4D1E-A0E2-1F04B2D2759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615619" y="3785899"/>
            <a:ext cx="1150708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14BF0EC-78EC-4F35-9217-2D0D9A0927A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647154" y="4751443"/>
            <a:ext cx="1119173" cy="2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FF5ACDF-9FA3-499D-B5B8-66F7ADAEBCC7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 flipV="1">
            <a:off x="8686138" y="5167980"/>
            <a:ext cx="108019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B1A7E8B-20CC-425A-8A37-6A99AEA2ED6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8647154" y="5582203"/>
            <a:ext cx="1119173" cy="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14501167-F84A-4C60-B673-8300528733A1}"/>
              </a:ext>
            </a:extLst>
          </p:cNvPr>
          <p:cNvCxnSpPr>
            <a:cxnSpLocks/>
          </p:cNvCxnSpPr>
          <p:nvPr/>
        </p:nvCxnSpPr>
        <p:spPr>
          <a:xfrm flipH="1">
            <a:off x="6887427" y="4869160"/>
            <a:ext cx="359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854573FE-6D96-451A-8A39-0F65DC45E9EE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 flipH="1" flipV="1">
            <a:off x="6703873" y="3899411"/>
            <a:ext cx="1513276" cy="4262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82CAE6AE-F80E-4E57-B9F1-951D45521828}"/>
              </a:ext>
            </a:extLst>
          </p:cNvPr>
          <p:cNvCxnSpPr>
            <a:cxnSpLocks/>
          </p:cNvCxnSpPr>
          <p:nvPr/>
        </p:nvCxnSpPr>
        <p:spPr>
          <a:xfrm flipH="1">
            <a:off x="6887428" y="5395340"/>
            <a:ext cx="7861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左大括号 148">
            <a:extLst>
              <a:ext uri="{FF2B5EF4-FFF2-40B4-BE49-F238E27FC236}">
                <a16:creationId xmlns:a16="http://schemas.microsoft.com/office/drawing/2014/main" id="{C92DC079-258C-4034-B89E-43EDC56B039E}"/>
              </a:ext>
            </a:extLst>
          </p:cNvPr>
          <p:cNvSpPr/>
          <p:nvPr/>
        </p:nvSpPr>
        <p:spPr>
          <a:xfrm rot="5400000">
            <a:off x="3582333" y="1474192"/>
            <a:ext cx="240473" cy="601369"/>
          </a:xfrm>
          <a:prstGeom prst="leftBrace">
            <a:avLst>
              <a:gd name="adj1" fmla="val 10786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04C5549B-0475-467D-BD72-CD05BC10343F}"/>
              </a:ext>
            </a:extLst>
          </p:cNvPr>
          <p:cNvSpPr txBox="1"/>
          <p:nvPr/>
        </p:nvSpPr>
        <p:spPr>
          <a:xfrm>
            <a:off x="2495600" y="1068016"/>
            <a:ext cx="240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Interface to System</a:t>
            </a:r>
            <a:r>
              <a:rPr lang="zh-CN" altLang="en-US" dirty="0"/>
              <a:t> </a:t>
            </a:r>
            <a:r>
              <a:rPr lang="en-US" altLang="zh-CN" dirty="0"/>
              <a:t>Bus or I/O Controller</a:t>
            </a:r>
          </a:p>
        </p:txBody>
      </p:sp>
      <p:sp>
        <p:nvSpPr>
          <p:cNvPr id="151" name="左大括号 150">
            <a:extLst>
              <a:ext uri="{FF2B5EF4-FFF2-40B4-BE49-F238E27FC236}">
                <a16:creationId xmlns:a16="http://schemas.microsoft.com/office/drawing/2014/main" id="{D218F3F4-BCFA-46B6-9209-3AAFDFB79387}"/>
              </a:ext>
            </a:extLst>
          </p:cNvPr>
          <p:cNvSpPr/>
          <p:nvPr/>
        </p:nvSpPr>
        <p:spPr>
          <a:xfrm rot="5400000">
            <a:off x="9345406" y="1456157"/>
            <a:ext cx="240473" cy="601369"/>
          </a:xfrm>
          <a:prstGeom prst="leftBrace">
            <a:avLst>
              <a:gd name="adj1" fmla="val 10786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2ED1CA3B-104E-452E-AC0E-48977454C583}"/>
              </a:ext>
            </a:extLst>
          </p:cNvPr>
          <p:cNvSpPr txBox="1"/>
          <p:nvPr/>
        </p:nvSpPr>
        <p:spPr>
          <a:xfrm>
            <a:off x="8866227" y="1049981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Interface to External Device</a:t>
            </a:r>
          </a:p>
        </p:txBody>
      </p:sp>
    </p:spTree>
    <p:extLst>
      <p:ext uri="{BB962C8B-B14F-4D97-AF65-F5344CB8AC3E}">
        <p14:creationId xmlns:p14="http://schemas.microsoft.com/office/powerpoint/2010/main" val="381262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A2D6-0DB4-48A8-B4A8-1142A0FC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External Interface 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F459-BF97-4DF5-818C-0F804B60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1391056" cy="5452715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external interface</a:t>
            </a:r>
            <a:r>
              <a:rPr lang="en-US" altLang="zh-CN" dirty="0"/>
              <a:t>, must be tailored to the nature and operation of the peripheral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</a:p>
          <a:p>
            <a:pPr lvl="2">
              <a:buFont typeface="Calibri" panose="020F0502020204030204" pitchFamily="34" charset="0"/>
              <a:buChar char="―"/>
              <a:defRPr/>
            </a:pPr>
            <a:r>
              <a:rPr lang="pt-BR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Parallel vs. serial data transfers 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</a:p>
          <a:p>
            <a:pPr lvl="2">
              <a:buFont typeface="Calibri" panose="020F0502020204030204" pitchFamily="34" charset="0"/>
              <a:buChar char="―"/>
              <a:defRPr/>
            </a:pP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Data format conversions </a:t>
            </a:r>
          </a:p>
          <a:p>
            <a:pPr lvl="2">
              <a:buFont typeface="Calibri" panose="020F0502020204030204" pitchFamily="34" charset="0"/>
              <a:buChar char="―"/>
              <a:defRPr/>
            </a:pP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Transfer rates </a:t>
            </a:r>
          </a:p>
          <a:p>
            <a:pPr lvl="2">
              <a:buFont typeface="Calibri" panose="020F0502020204030204" pitchFamily="34" charset="0"/>
              <a:buChar char="―"/>
              <a:defRPr/>
            </a:pP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Number of devices supported</a:t>
            </a:r>
            <a:endParaRPr lang="en-HK" sz="2800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0473-2EE0-4E62-A2A0-AE492B12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505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F459-BF97-4DF5-818C-0F804B60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2204865"/>
            <a:ext cx="5191472" cy="2592288"/>
          </a:xfrm>
        </p:spPr>
        <p:txBody>
          <a:bodyPr/>
          <a:lstStyle/>
          <a:p>
            <a:r>
              <a:rPr lang="en-US" altLang="zh-CN" sz="3600" dirty="0">
                <a:solidFill>
                  <a:srgbClr val="FF0000"/>
                </a:solidFill>
              </a:rPr>
              <a:t>Three types of signals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</a:p>
          <a:p>
            <a:pPr marL="896938" indent="-360363" defTabSz="985838">
              <a:buFont typeface="Calibri" panose="020F0502020204030204" pitchFamily="34" charset="0"/>
              <a:buChar char="―"/>
              <a:tabLst>
                <a:tab pos="900113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Control Signals </a:t>
            </a:r>
          </a:p>
          <a:p>
            <a:pPr marL="896938" indent="-360363" defTabSz="985838">
              <a:buFont typeface="Calibri" panose="020F0502020204030204" pitchFamily="34" charset="0"/>
              <a:buChar char="―"/>
              <a:tabLst>
                <a:tab pos="900113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Status Signals  </a:t>
            </a:r>
          </a:p>
          <a:p>
            <a:pPr marL="896938" indent="-360363" defTabSz="985838">
              <a:buFont typeface="Calibri" panose="020F0502020204030204" pitchFamily="34" charset="0"/>
              <a:buChar char="―"/>
              <a:tabLst>
                <a:tab pos="900113" algn="l"/>
              </a:tabLst>
            </a:pPr>
            <a:r>
              <a:rPr lang="en-US" altLang="zh-CN" sz="2800" dirty="0">
                <a:solidFill>
                  <a:srgbClr val="FF0000"/>
                </a:solidFill>
              </a:rPr>
              <a:t>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0473-2EE0-4E62-A2A0-AE492B12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DC6D3-9347-42BE-948A-F7EB414DF65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29D0DB-23E8-4956-AC78-6CC5D66A4C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974" y="1326778"/>
            <a:ext cx="5191472" cy="449443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40E45D1-9F5D-4573-AB00-31668A84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External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99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7A0450"/>
      </a:accent1>
      <a:accent2>
        <a:srgbClr val="D55816"/>
      </a:accent2>
      <a:accent3>
        <a:srgbClr val="E19825"/>
      </a:accent3>
      <a:accent4>
        <a:srgbClr val="EFE4DA"/>
      </a:accent4>
      <a:accent5>
        <a:srgbClr val="CFBDB5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CB6D0143447345BC01F94D064BC753" ma:contentTypeVersion="14" ma:contentTypeDescription="Create a new document." ma:contentTypeScope="" ma:versionID="b32efb47b3937986e7584765175cbd4c">
  <xsd:schema xmlns:xsd="http://www.w3.org/2001/XMLSchema" xmlns:xs="http://www.w3.org/2001/XMLSchema" xmlns:p="http://schemas.microsoft.com/office/2006/metadata/properties" xmlns:ns3="b5674da8-9718-4e16-aebc-f0da23de9464" xmlns:ns4="7204a842-0bf8-462c-9254-9ca5808d63fc" targetNamespace="http://schemas.microsoft.com/office/2006/metadata/properties" ma:root="true" ma:fieldsID="1183c260e1c6ce08fe98529c279e0937" ns3:_="" ns4:_="">
    <xsd:import namespace="b5674da8-9718-4e16-aebc-f0da23de9464"/>
    <xsd:import namespace="7204a842-0bf8-462c-9254-9ca5808d63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74da8-9718-4e16-aebc-f0da23de94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04a842-0bf8-462c-9254-9ca5808d63f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C8D502-307D-4486-AF90-161DB99CEA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0BD3FA-497B-4EB4-B409-BB906D151E91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b5674da8-9718-4e16-aebc-f0da23de9464"/>
    <ds:schemaRef ds:uri="http://www.w3.org/XML/1998/namespace"/>
    <ds:schemaRef ds:uri="http://schemas.microsoft.com/office/2006/metadata/properties"/>
    <ds:schemaRef ds:uri="7204a842-0bf8-462c-9254-9ca5808d63fc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21EB4DD-9FFF-4804-9821-3C6EB3B609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674da8-9718-4e16-aebc-f0da23de9464"/>
    <ds:schemaRef ds:uri="7204a842-0bf8-462c-9254-9ca5808d63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40420</TotalTime>
  <Words>763</Words>
  <Application>Microsoft Office PowerPoint</Application>
  <PresentationFormat>Widescreen</PresentationFormat>
  <Paragraphs>171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新細明體</vt:lpstr>
      <vt:lpstr>宋体</vt:lpstr>
      <vt:lpstr>Arial</vt:lpstr>
      <vt:lpstr>Calibri</vt:lpstr>
      <vt:lpstr>Office Theme</vt:lpstr>
      <vt:lpstr>CS2115 Computer Organization 2023/2024 Sem A</vt:lpstr>
      <vt:lpstr>Peripheral Devices (I/O Devices) </vt:lpstr>
      <vt:lpstr>Peripheral Devices (I/O Devices) </vt:lpstr>
      <vt:lpstr>Communication Interface</vt:lpstr>
      <vt:lpstr>Northbridge and Southbridge</vt:lpstr>
      <vt:lpstr>I/O Controller (I/O Module)</vt:lpstr>
      <vt:lpstr>I/O Controller Diagram </vt:lpstr>
      <vt:lpstr>External Interface </vt:lpstr>
      <vt:lpstr>External Device </vt:lpstr>
      <vt:lpstr>I/O Addressing </vt:lpstr>
      <vt:lpstr>I/O Techniques </vt:lpstr>
      <vt:lpstr>Programmed I/O </vt:lpstr>
      <vt:lpstr>Interrupt-Driven I/O</vt:lpstr>
      <vt:lpstr>Interrupt-Driven I/O</vt:lpstr>
      <vt:lpstr>Direct Memory Access (DMA)</vt:lpstr>
      <vt:lpstr>Direct Memory Access (DMA)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CPRO</dc:creator>
  <cp:lastModifiedBy>Dr. GUAN Nan</cp:lastModifiedBy>
  <cp:revision>786</cp:revision>
  <cp:lastPrinted>2014-05-21T09:26:20Z</cp:lastPrinted>
  <dcterms:created xsi:type="dcterms:W3CDTF">2010-09-21T06:40:43Z</dcterms:created>
  <dcterms:modified xsi:type="dcterms:W3CDTF">2023-11-07T10:39:23Z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0x01010006CB6D0143447345BC01F94D064BC753</vt:lpwstr>
  </property>
</Properties>
</file>