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334" r:id="rId5"/>
    <p:sldId id="889" r:id="rId6"/>
    <p:sldId id="934" r:id="rId7"/>
    <p:sldId id="890" r:id="rId8"/>
    <p:sldId id="935" r:id="rId9"/>
    <p:sldId id="892" r:id="rId10"/>
    <p:sldId id="936" r:id="rId11"/>
    <p:sldId id="933" r:id="rId12"/>
    <p:sldId id="937" r:id="rId13"/>
    <p:sldId id="928" r:id="rId14"/>
    <p:sldId id="938" r:id="rId15"/>
    <p:sldId id="939" r:id="rId16"/>
  </p:sldIdLst>
  <p:sldSz cx="12192000" cy="6858000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 GUAN" initials="NG" lastIdx="1" clrIdx="0">
    <p:extLst>
      <p:ext uri="{19B8F6BF-5375-455C-9EA6-DF929625EA0E}">
        <p15:presenceInfo xmlns:p15="http://schemas.microsoft.com/office/powerpoint/2012/main" userId="Nan GU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C2E9"/>
    <a:srgbClr val="FFFFFF"/>
    <a:srgbClr val="C5D19C"/>
    <a:srgbClr val="0064FE"/>
    <a:srgbClr val="DD4C41"/>
    <a:srgbClr val="FFD661"/>
    <a:srgbClr val="5A7148"/>
    <a:srgbClr val="009A4F"/>
    <a:srgbClr val="F0F0F0"/>
    <a:srgbClr val="D21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98" autoAdjust="0"/>
    <p:restoredTop sz="52877" autoAdjust="0"/>
  </p:normalViewPr>
  <p:slideViewPr>
    <p:cSldViewPr>
      <p:cViewPr varScale="1">
        <p:scale>
          <a:sx n="42" d="100"/>
          <a:sy n="42" d="100"/>
        </p:scale>
        <p:origin x="1229" y="2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90" d="100"/>
        <a:sy n="90" d="100"/>
      </p:scale>
      <p:origin x="0" y="9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 GUAN" userId="ab010559-a596-492d-8202-131cbc6d328a" providerId="ADAL" clId="{444CDCDB-3425-4AF2-8774-61DABB719E25}"/>
  </pc:docChgLst>
  <pc:docChgLst>
    <pc:chgData name="Nan GUAN" userId="ab010559-a596-492d-8202-131cbc6d328a" providerId="ADAL" clId="{30833BE2-6A77-4AFD-B10C-CC490E3F2803}"/>
    <pc:docChg chg="modSld">
      <pc:chgData name="Nan GUAN" userId="ab010559-a596-492d-8202-131cbc6d328a" providerId="ADAL" clId="{30833BE2-6A77-4AFD-B10C-CC490E3F2803}" dt="2023-11-22T00:10:02.265" v="3" actId="20577"/>
      <pc:docMkLst>
        <pc:docMk/>
      </pc:docMkLst>
      <pc:sldChg chg="modSp">
        <pc:chgData name="Nan GUAN" userId="ab010559-a596-492d-8202-131cbc6d328a" providerId="ADAL" clId="{30833BE2-6A77-4AFD-B10C-CC490E3F2803}" dt="2023-11-22T00:10:02.265" v="3" actId="20577"/>
        <pc:sldMkLst>
          <pc:docMk/>
          <pc:sldMk cId="954624876" sldId="334"/>
        </pc:sldMkLst>
        <pc:spChg chg="mod">
          <ac:chgData name="Nan GUAN" userId="ab010559-a596-492d-8202-131cbc6d328a" providerId="ADAL" clId="{30833BE2-6A77-4AFD-B10C-CC490E3F2803}" dt="2023-11-22T00:10:02.265" v="3" actId="20577"/>
          <ac:spMkLst>
            <pc:docMk/>
            <pc:sldMk cId="954624876" sldId="334"/>
            <ac:spMk id="2" creationId="{923AD7DF-86FD-4555-AE89-E369B6CA5F2D}"/>
          </ac:spMkLst>
        </pc:spChg>
      </pc:sldChg>
    </pc:docChg>
  </pc:docChgLst>
  <pc:docChgLst>
    <pc:chgData name="Nan GUAN" userId="ab010559-a596-492d-8202-131cbc6d328a" providerId="ADAL" clId="{EBDDFB29-C2DC-4586-9560-63081F1DF422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B5164E-0DBC-4DF6-9EE9-F3B94B4CCB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C6FCD-7E41-4485-B9A9-F1C8D13C46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082E43-5679-4426-A016-8B1AEF0B5E8F}" type="datetimeFigureOut">
              <a:rPr lang="zh-TW" altLang="en-US"/>
              <a:pPr>
                <a:defRPr/>
              </a:pPr>
              <a:t>2023/11/22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29BC5-2CC6-4D71-8489-96561D3276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3AA64-E75F-42A8-983D-02D3B8AF20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DA788B-4FFB-4DC3-8127-C9CBCDCFCA1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79ED9A1-00FA-492B-AA63-8AEE2F733A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4752AF-D691-41C5-9664-69592D2811C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9BD12B-238D-426E-A076-3C76A651F501}" type="datetimeFigureOut">
              <a:rPr lang="en-US"/>
              <a:pPr>
                <a:defRPr/>
              </a:pPr>
              <a:t>11/22/2023</a:t>
            </a:fld>
            <a:endParaRPr lang="en-US" dirty="0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5C2CFD30-8FEB-4249-AA97-BD718B16AE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ED08ECF8-D3F7-4B3D-BC3C-37A3479E4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9B1F2A-96BE-4870-91CC-16F2666D28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EB93B6-DE77-438F-BCCA-378D209891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AECB96-BC69-41F0-9BCC-DDAD46A1F8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375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533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L2 </a:t>
            </a:r>
          </a:p>
          <a:p>
            <a:r>
              <a:rPr lang="en-US" dirty="0"/>
              <a:t>Time = X + X (120%) 5% * 100 = 7X</a:t>
            </a:r>
          </a:p>
          <a:p>
            <a:endParaRPr lang="en-US" dirty="0"/>
          </a:p>
          <a:p>
            <a:r>
              <a:rPr lang="en-US" dirty="0"/>
              <a:t>Remove L1</a:t>
            </a:r>
          </a:p>
          <a:p>
            <a:r>
              <a:rPr lang="en-US" dirty="0"/>
              <a:t>Time = X + X (120%) 100% * 10 + X (120%) 1% * 100 = X + 12X + 1.2X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Should remove L2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84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461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0414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43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186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EAF3F-AFD0-49E9-AF0A-D69AB110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67AA4-73EB-4538-8610-65388524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FD22D-02C0-4A3D-802B-D6F257A0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5636FE-B67F-47FD-98A6-F7B8FE171A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94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642E351-E37D-4923-8E5C-395D44F4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5D7255-0D0E-4287-84C8-A8B85A31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29398-B4D2-44BD-AC41-8418E8E3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2693B-CC36-4304-B669-E6E28AE879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63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7E68A-B8CF-4FE0-BBD3-748DAE8F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CCE8-A39F-4963-B568-09DE8664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82C16-F103-4B1D-82A4-FC7248D9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59B12-BD0F-4FDF-81EC-75CF93E94B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622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8C354-B60F-4DAE-AF8C-55068525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D47CB-691B-492A-BCC2-30B1696D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92E11-7B13-42DB-834B-1255E2C7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0CCB2-D633-4BCC-A1CD-C5689A36F7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98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9"/>
            <a:ext cx="10972800" cy="5040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2A83C-A24B-4E72-A8B4-AF8B897A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6520" y="6525344"/>
            <a:ext cx="1309936" cy="268140"/>
          </a:xfrm>
        </p:spPr>
        <p:txBody>
          <a:bodyPr/>
          <a:lstStyle>
            <a:lvl1pPr>
              <a:defRPr/>
            </a:lvl1pPr>
          </a:lstStyle>
          <a:p>
            <a:fld id="{C22DC6D3-9347-42BE-948A-F7EB414DF65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682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9E02-3FEA-45A7-8BF2-BD3AD167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0BF3F-AB6B-4D26-8C11-407A4216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F7C56-0A90-40AC-93F6-F1296A97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5BD5F-4D5B-4617-ACE5-C0B8E0D2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B98-26D1-4236-B9A5-8722FBA9A3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86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14BE2-A5E5-4F5D-945D-E5D7681A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451F1-C44F-40C9-9146-E007A222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3BE2-06AF-424A-B9C9-6C6212C8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1F8D7-CD43-4814-AE61-BC0F702EBA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16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FD8F4E-0E4B-442A-A529-9A6C5C7D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E4E864-5D75-4EA4-ABEC-7989C84B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8FECEA-8B7E-4E92-9194-8770F5A2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BDA40-E21F-4284-82B1-D7E3C6D12D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92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9DB6D08-2A14-43DD-8CDD-C4D17E6E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26960B-DE07-4DC6-B161-EEAC7B8A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774F2F6-CC09-4204-92D5-496D29AF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5263A-E660-4BF4-BF99-DFB2E5FC61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91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39C40C-A90E-4EEF-A228-5BC13059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FA27039-F92A-4284-A239-F727F051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15D9AE-577B-45D9-B831-2743D3B7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D022E3-8EBE-43B3-B963-EB3A5243B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43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691BE34-DBDF-4350-98A3-2133221E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5A18ACC-5492-42F5-BA96-4C1071BC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BAB7F12-1905-40AF-BC3C-7C8FC297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78DE6-E732-409B-B9C9-A9A8B8F70E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18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5A09AAD-6E15-414A-A27D-3AC22D60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CEEAFD-3325-40F8-988D-84CFF425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1DD15F-8FE4-46F0-B415-6DA1FECA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5058F-6482-47E2-967E-5C313B011C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7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EF1515A-F245-42FA-A6ED-B24067D5AB4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A162012-DF59-4AF1-AF31-B892C7EC18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45915-A91A-482F-B603-F80D7891F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47E20-B9B9-43AC-B18B-8F69FCF01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4D50-1255-4A45-A83B-57572AB82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B1BFB98-26D1-4236-B9A5-8722FBA9A3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7DF-86FD-4555-AE89-E369B6CA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404664"/>
            <a:ext cx="5634207" cy="504056"/>
          </a:xfrm>
        </p:spPr>
        <p:txBody>
          <a:bodyPr/>
          <a:lstStyle/>
          <a:p>
            <a:pPr algn="r"/>
            <a:r>
              <a:rPr lang="en-HK" sz="2800" dirty="0"/>
              <a:t>CS2115 Computer Organization 2023/2024 Sem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9B72-92EB-45C5-A7C2-6B0F9E58F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3" y="2780928"/>
            <a:ext cx="9391768" cy="720079"/>
          </a:xfrm>
        </p:spPr>
        <p:txBody>
          <a:bodyPr/>
          <a:lstStyle/>
          <a:p>
            <a:pPr marL="0" indent="0" algn="r">
              <a:buNone/>
            </a:pPr>
            <a:r>
              <a:rPr lang="en-HK" sz="4800" b="1" dirty="0"/>
              <a:t>Performance Analysis Exercise</a:t>
            </a:r>
            <a:r>
              <a:rPr lang="en-US" altLang="zh-CN" sz="4800" b="1" dirty="0"/>
              <a:t>s</a:t>
            </a:r>
            <a:endParaRPr lang="en-HK" sz="4800" b="1" dirty="0"/>
          </a:p>
          <a:p>
            <a:pPr marL="0" indent="0" algn="r">
              <a:buNone/>
            </a:pPr>
            <a:endParaRPr lang="en-HK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340853-7F2B-4E79-BA64-14A99ABC7FA5}"/>
              </a:ext>
            </a:extLst>
          </p:cNvPr>
          <p:cNvSpPr/>
          <p:nvPr/>
        </p:nvSpPr>
        <p:spPr>
          <a:xfrm>
            <a:off x="5634921" y="4725144"/>
            <a:ext cx="4367094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HK" altLang="zh-CN" sz="2800" b="1" dirty="0"/>
              <a:t>Dr.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Nan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Guan</a:t>
            </a:r>
          </a:p>
          <a:p>
            <a:pPr algn="r"/>
            <a:r>
              <a:rPr lang="en-HK" sz="2400" dirty="0"/>
              <a:t>Department of Computer Science</a:t>
            </a:r>
          </a:p>
          <a:p>
            <a:pPr algn="r"/>
            <a:r>
              <a:rPr lang="en-HK" sz="2400" dirty="0"/>
              <a:t>City University of Hong Kong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3A961-759F-46CD-BADF-8E267A3E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4624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A126-AA4B-468D-A805-BE581EBF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8314A-4AE6-4E28-B7FB-97CBF770D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40% of a program can be perfectly parallelized; 40% can be parallelized on at most 8 cores; 10% can be parallelized on at most 4 cores; the remaining has to execute sequentially</a:t>
            </a:r>
          </a:p>
          <a:p>
            <a:endParaRPr lang="en-US" dirty="0"/>
          </a:p>
          <a:p>
            <a:r>
              <a:rPr lang="en-US" dirty="0"/>
              <a:t>To achieve speedup of 4, how many cores are needed at least?</a:t>
            </a:r>
          </a:p>
          <a:p>
            <a:endParaRPr lang="en-US" dirty="0"/>
          </a:p>
          <a:p>
            <a:r>
              <a:rPr lang="en-US" dirty="0"/>
              <a:t>To achieve speedup of 8, how many cores are needed at least?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928B4-FD6D-4751-A6DC-66554214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272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3735-3D56-438E-8CD3-92C2BD41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1A5C-72E1-43BE-AB7D-A9AFCECA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(1) </a:t>
            </a:r>
          </a:p>
          <a:p>
            <a:r>
              <a:rPr lang="en-US" dirty="0" err="1"/>
              <a:t>exe_old</a:t>
            </a:r>
            <a:r>
              <a:rPr lang="en-US" dirty="0"/>
              <a:t> = x, speedup = 4, so </a:t>
            </a:r>
            <a:r>
              <a:rPr lang="en-US" dirty="0" err="1"/>
              <a:t>exe_new</a:t>
            </a:r>
            <a:r>
              <a:rPr lang="en-US" dirty="0"/>
              <a:t> = 0.25x</a:t>
            </a:r>
          </a:p>
          <a:p>
            <a:r>
              <a:rPr lang="en-US" dirty="0" err="1"/>
              <a:t>Exe_new</a:t>
            </a:r>
            <a:r>
              <a:rPr lang="en-US" dirty="0"/>
              <a:t> = 0.4 x / y + 0.4x / min(y,8) + 0.1x / min(y,4) + 0.1 x  &lt;= 0.25x  </a:t>
            </a:r>
          </a:p>
          <a:p>
            <a:r>
              <a:rPr lang="en-US" dirty="0"/>
              <a:t>y=7 is the minimal integer satisfying the above inequality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5E70E-970A-497B-8149-91345D2C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8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46BF-2042-4308-87ED-271A8616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3F70F-A5AA-432D-9247-439C7075B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(2) </a:t>
            </a:r>
          </a:p>
          <a:p>
            <a:r>
              <a:rPr lang="en-US" dirty="0" err="1"/>
              <a:t>exe_old</a:t>
            </a:r>
            <a:r>
              <a:rPr lang="en-US" dirty="0"/>
              <a:t> = x, speedup = 8, so </a:t>
            </a:r>
            <a:r>
              <a:rPr lang="en-US" dirty="0" err="1"/>
              <a:t>exe_new</a:t>
            </a:r>
            <a:r>
              <a:rPr lang="en-US" dirty="0"/>
              <a:t> = 0.125x</a:t>
            </a:r>
          </a:p>
          <a:p>
            <a:r>
              <a:rPr lang="en-US" dirty="0" err="1"/>
              <a:t>Exe_new</a:t>
            </a:r>
            <a:r>
              <a:rPr lang="en-US" dirty="0"/>
              <a:t> = 0.4 x / y + 0.4x / min(y,8) + 0.1x / min(y,4) + 0.1 x  &lt;= 0.25x  </a:t>
            </a:r>
          </a:p>
          <a:p>
            <a:endParaRPr lang="en-US" dirty="0"/>
          </a:p>
          <a:p>
            <a:r>
              <a:rPr lang="en-US" dirty="0"/>
              <a:t>Impossible to achieve speedup 8, since no positive y satisfies the above inequality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0AED2-69FC-4EC6-BF59-2984A8258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057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4B6A-5604-4211-A139-EB780F9A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0CB59-6F72-4746-983E-6B7E2C85A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0814992" cy="5040560"/>
          </a:xfrm>
        </p:spPr>
        <p:txBody>
          <a:bodyPr/>
          <a:lstStyle/>
          <a:p>
            <a:r>
              <a:rPr lang="en-US" sz="2800" dirty="0"/>
              <a:t>We execute a program on a processor</a:t>
            </a:r>
          </a:p>
          <a:p>
            <a:pPr lvl="1"/>
            <a:r>
              <a:rPr lang="en-US" sz="2400" dirty="0"/>
              <a:t>The processor has separate instruction cache and data cache (1 level)</a:t>
            </a:r>
          </a:p>
          <a:p>
            <a:pPr lvl="1"/>
            <a:r>
              <a:rPr lang="en-US" sz="2400" dirty="0"/>
              <a:t>Each instruction needs to first load the instruction from the instruction memory to CPU. After that, 15% instructions need to load data from memory to CPU.</a:t>
            </a:r>
          </a:p>
          <a:p>
            <a:pPr lvl="1"/>
            <a:r>
              <a:rPr lang="en-US" sz="2400" dirty="0"/>
              <a:t>With perfect cache, each instruction executes for 1 CPU cycle .</a:t>
            </a:r>
          </a:p>
          <a:p>
            <a:pPr lvl="1"/>
            <a:r>
              <a:rPr lang="en-US" sz="2400" dirty="0"/>
              <a:t>Suppose the miss rate of instruction cache is 1%, and the miss rate of data cache is 8%.</a:t>
            </a:r>
          </a:p>
          <a:p>
            <a:pPr lvl="1"/>
            <a:r>
              <a:rPr lang="en-US" sz="2400" dirty="0"/>
              <a:t>The extra cache miss penalty is 100 cycle</a:t>
            </a:r>
          </a:p>
          <a:p>
            <a:pPr lvl="2"/>
            <a:r>
              <a:rPr lang="en-US" sz="2000" dirty="0"/>
              <a:t>i.e., in case of a cache miss, 100 cycles are added to the execution time of this instruction</a:t>
            </a:r>
          </a:p>
          <a:p>
            <a:r>
              <a:rPr lang="en-US" sz="2800" dirty="0"/>
              <a:t>What is the CPI of this program?</a:t>
            </a:r>
          </a:p>
          <a:p>
            <a:pPr lvl="1"/>
            <a:r>
              <a:rPr lang="en-US" sz="2400" dirty="0"/>
              <a:t>CPI: (average) cycles per instruction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CBD45-17B0-4ED7-9E12-DC429598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285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FFA1-6325-4AD8-8B4F-6D877369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93FD-5912-4A5B-B227-D408E0F5B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program has X instructions</a:t>
            </a:r>
          </a:p>
          <a:p>
            <a:r>
              <a:rPr lang="en-US" dirty="0"/>
              <a:t>CPI = </a:t>
            </a:r>
            <a:r>
              <a:rPr lang="en-US" dirty="0" err="1"/>
              <a:t>Time</a:t>
            </a:r>
            <a:r>
              <a:rPr lang="en-US" baseline="-25000" dirty="0" err="1"/>
              <a:t>total</a:t>
            </a:r>
            <a:r>
              <a:rPr lang="en-US" dirty="0"/>
              <a:t> / X</a:t>
            </a:r>
          </a:p>
          <a:p>
            <a:r>
              <a:rPr lang="en-US" dirty="0" err="1"/>
              <a:t>Time</a:t>
            </a:r>
            <a:r>
              <a:rPr lang="en-US" baseline="-25000" dirty="0" err="1"/>
              <a:t>total</a:t>
            </a:r>
            <a:r>
              <a:rPr lang="en-US" baseline="-25000" dirty="0"/>
              <a:t> </a:t>
            </a:r>
            <a:r>
              <a:rPr lang="en-US" dirty="0"/>
              <a:t>= X * 1 + X * 1% * 100 + X * 15% * 8% * 100 </a:t>
            </a:r>
          </a:p>
          <a:p>
            <a:pPr marL="0" indent="0">
              <a:buNone/>
            </a:pPr>
            <a:r>
              <a:rPr lang="en-US" dirty="0"/>
              <a:t>                   = X (1 + 1 + 1.2)</a:t>
            </a:r>
          </a:p>
          <a:p>
            <a:r>
              <a:rPr lang="en-US" dirty="0"/>
              <a:t>So CPI = 3.2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A699E-D30A-4963-974F-28608465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402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4B6A-5604-4211-A139-EB780F9A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0CB59-6F72-4746-983E-6B7E2C85A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247040" cy="5040560"/>
          </a:xfrm>
        </p:spPr>
        <p:txBody>
          <a:bodyPr/>
          <a:lstStyle/>
          <a:p>
            <a:r>
              <a:rPr lang="en-US" sz="2800" dirty="0"/>
              <a:t>We execute a program on a processor</a:t>
            </a:r>
          </a:p>
          <a:p>
            <a:pPr lvl="1"/>
            <a:r>
              <a:rPr lang="en-US" sz="2400" dirty="0"/>
              <a:t>The processor has a separate level-1 instruction cache and data cache, and a unified level-2 cache </a:t>
            </a:r>
          </a:p>
          <a:p>
            <a:pPr lvl="1"/>
            <a:r>
              <a:rPr lang="en-US" sz="2400" dirty="0"/>
              <a:t>Each instruction needs to first load the instruction from the instruction memory to the CPU. Then, 20% of instructions need to load data from memory to the CPU.</a:t>
            </a:r>
          </a:p>
          <a:p>
            <a:pPr lvl="1"/>
            <a:r>
              <a:rPr lang="en-US" sz="2400" dirty="0"/>
              <a:t>With perfect cache, each instruction executes for 1 CPU cycle.</a:t>
            </a:r>
          </a:p>
          <a:p>
            <a:pPr lvl="1"/>
            <a:r>
              <a:rPr lang="en-US" sz="2400" dirty="0"/>
              <a:t>The total miss rate of level-1 cache is 5%</a:t>
            </a:r>
          </a:p>
          <a:p>
            <a:pPr lvl="1"/>
            <a:r>
              <a:rPr lang="en-US" sz="2400" dirty="0"/>
              <a:t>The total miss rate of level-2 cache is 1%</a:t>
            </a:r>
          </a:p>
          <a:p>
            <a:pPr lvl="1"/>
            <a:r>
              <a:rPr lang="en-US" sz="2400" dirty="0"/>
              <a:t>The extra miss penalty is 10 cycle on level-1 cache, and 100 cycles on level-2 cache</a:t>
            </a:r>
          </a:p>
          <a:p>
            <a:r>
              <a:rPr lang="en-US" sz="2800" dirty="0"/>
              <a:t>What is the speedup if we improve memory access speed by 2 times?</a:t>
            </a:r>
          </a:p>
          <a:p>
            <a:pPr lvl="1"/>
            <a:r>
              <a:rPr lang="en-US" sz="2400" dirty="0"/>
              <a:t>Level 2 cache miss penalty becomes 50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CBD45-17B0-4ED7-9E12-DC429598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630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A258-4BFD-43E7-8B17-C5B556CF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093-1412-4432-8DD0-9DAE9D87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Time_old</a:t>
            </a:r>
            <a:r>
              <a:rPr lang="en-US" dirty="0"/>
              <a:t> = X + X (120%) 5% * 10 + X (120%) 1% * 5% * 100 = 1.66</a:t>
            </a:r>
          </a:p>
          <a:p>
            <a:pPr marL="0" lvl="0" indent="0">
              <a:spcBef>
                <a:spcPct val="30000"/>
              </a:spcBef>
              <a:buNone/>
              <a:defRPr/>
            </a:pPr>
            <a:r>
              <a:rPr lang="en-US" dirty="0" err="1"/>
              <a:t>Time_new</a:t>
            </a:r>
            <a:r>
              <a:rPr lang="en-US" dirty="0"/>
              <a:t> = X + X (120%) 5% * 10 + X (120%) 1% * 5% * 50 = 1.63</a:t>
            </a:r>
          </a:p>
          <a:p>
            <a:endParaRPr lang="en-US" dirty="0"/>
          </a:p>
          <a:p>
            <a:r>
              <a:rPr lang="en-US" dirty="0"/>
              <a:t>Speedup = 1.</a:t>
            </a:r>
            <a:r>
              <a:rPr lang="en-HK" dirty="0"/>
              <a:t>66</a:t>
            </a:r>
            <a:r>
              <a:rPr lang="en-US" dirty="0"/>
              <a:t>/1.63=1.02</a:t>
            </a:r>
          </a:p>
          <a:p>
            <a:endParaRPr lang="en-US" dirty="0"/>
          </a:p>
          <a:p>
            <a:r>
              <a:rPr lang="en-US" dirty="0"/>
              <a:t>Notice: only those memory accesses that are misses on L1 cache will access L2 cache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76FDA-8A11-49EA-876F-61A9A627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467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4B6A-5604-4211-A139-EB780F9A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0CB59-6F72-4746-983E-6B7E2C85A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247040" cy="5040560"/>
          </a:xfrm>
        </p:spPr>
        <p:txBody>
          <a:bodyPr/>
          <a:lstStyle/>
          <a:p>
            <a:r>
              <a:rPr lang="en-US" sz="2800" dirty="0"/>
              <a:t>We execute a program on a processor</a:t>
            </a:r>
          </a:p>
          <a:p>
            <a:pPr lvl="1"/>
            <a:r>
              <a:rPr lang="en-US" sz="2400" dirty="0"/>
              <a:t>The processor has a separate level-1 instruction cache and data cache, and a unified level-2 cache </a:t>
            </a:r>
          </a:p>
          <a:p>
            <a:pPr lvl="1"/>
            <a:r>
              <a:rPr lang="en-US" sz="2400" dirty="0"/>
              <a:t>Each instruction needs to first load the instruction from the instruction memory to the CPU. Then, 20% of instructions need to load data from memory to the CPU.</a:t>
            </a:r>
          </a:p>
          <a:p>
            <a:pPr lvl="1"/>
            <a:r>
              <a:rPr lang="en-US" sz="2400" dirty="0"/>
              <a:t>With perfect cache, each instruction executes for 1 CPU cycle.</a:t>
            </a:r>
          </a:p>
          <a:p>
            <a:pPr lvl="1"/>
            <a:r>
              <a:rPr lang="en-US" sz="2400" dirty="0"/>
              <a:t>The total miss rate of level-1 cache is 5%</a:t>
            </a:r>
          </a:p>
          <a:p>
            <a:pPr lvl="1"/>
            <a:r>
              <a:rPr lang="en-US" sz="2400" dirty="0"/>
              <a:t>The total miss rate of level-2 cache is 1%</a:t>
            </a:r>
          </a:p>
          <a:p>
            <a:pPr lvl="1"/>
            <a:r>
              <a:rPr lang="en-US" sz="2400" dirty="0"/>
              <a:t>The extra miss penalty is 10 cycle on level-1 cache, and 100 cycles on level-2 cache</a:t>
            </a:r>
          </a:p>
          <a:p>
            <a:r>
              <a:rPr lang="en-US" sz="2800" dirty="0"/>
              <a:t>If you have to either remove level-1 or level-2 cache, which one would you remove?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CBD45-17B0-4ED7-9E12-DC429598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645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23A1-4F4E-4F24-A683-F0AF6ACA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77860-BD04-4824-90F0-C899FA507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L2 </a:t>
            </a:r>
          </a:p>
          <a:p>
            <a:r>
              <a:rPr lang="en-US" dirty="0"/>
              <a:t>Time = X + X (120%) 5% * 100 = 7X</a:t>
            </a:r>
          </a:p>
          <a:p>
            <a:endParaRPr lang="en-US" dirty="0"/>
          </a:p>
          <a:p>
            <a:r>
              <a:rPr lang="en-US" dirty="0"/>
              <a:t>Remove L1</a:t>
            </a:r>
          </a:p>
          <a:p>
            <a:r>
              <a:rPr lang="en-US" dirty="0"/>
              <a:t>Time = X + X (120%) 100% * 10 + X (120%) 1% * 100 = X + 12X + 1.2X</a:t>
            </a:r>
          </a:p>
          <a:p>
            <a:endParaRPr lang="en-US" dirty="0"/>
          </a:p>
          <a:p>
            <a:r>
              <a:rPr lang="en-US" dirty="0"/>
              <a:t>Should remove L2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2EF26-DAC3-4224-8D47-8101C38D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494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A126-AA4B-468D-A805-BE581EBF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8314A-4AE6-4E28-B7FB-97CBF770D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80% of a program can be perfectly parallelized; 10% can be parallelized on at most 4 cores; the remaining has to execute sequentially</a:t>
            </a:r>
          </a:p>
          <a:p>
            <a:r>
              <a:rPr lang="en-US" dirty="0"/>
              <a:t>What is the speedup if executed on 8 cores?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928B4-FD6D-4751-A6DC-66554214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078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009F-5CBE-4650-9D5B-F68EE2A8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27C91-1525-4168-8DDE-72A6309C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Exe_old</a:t>
            </a:r>
            <a:r>
              <a:rPr lang="en-US" dirty="0"/>
              <a:t> = x</a:t>
            </a:r>
          </a:p>
          <a:p>
            <a:r>
              <a:rPr lang="en-US" dirty="0" err="1"/>
              <a:t>Exe_new</a:t>
            </a:r>
            <a:r>
              <a:rPr lang="en-US" dirty="0"/>
              <a:t> = 0.8 x * 1/8 + 0.1x * ¼ + 0.1 x = 0.225x</a:t>
            </a:r>
          </a:p>
          <a:p>
            <a:endParaRPr lang="en-US" dirty="0"/>
          </a:p>
          <a:p>
            <a:r>
              <a:rPr lang="en-US" dirty="0"/>
              <a:t>X / 0.225x  = 4.44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E7670-C326-4C03-A3DF-A344D6FA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72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7A0450"/>
      </a:accent1>
      <a:accent2>
        <a:srgbClr val="D55816"/>
      </a:accent2>
      <a:accent3>
        <a:srgbClr val="E19825"/>
      </a:accent3>
      <a:accent4>
        <a:srgbClr val="EFE4DA"/>
      </a:accent4>
      <a:accent5>
        <a:srgbClr val="CFBDB5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CB6D0143447345BC01F94D064BC753" ma:contentTypeVersion="14" ma:contentTypeDescription="Create a new document." ma:contentTypeScope="" ma:versionID="b32efb47b3937986e7584765175cbd4c">
  <xsd:schema xmlns:xsd="http://www.w3.org/2001/XMLSchema" xmlns:xs="http://www.w3.org/2001/XMLSchema" xmlns:p="http://schemas.microsoft.com/office/2006/metadata/properties" xmlns:ns3="b5674da8-9718-4e16-aebc-f0da23de9464" xmlns:ns4="7204a842-0bf8-462c-9254-9ca5808d63fc" targetNamespace="http://schemas.microsoft.com/office/2006/metadata/properties" ma:root="true" ma:fieldsID="1183c260e1c6ce08fe98529c279e0937" ns3:_="" ns4:_="">
    <xsd:import namespace="b5674da8-9718-4e16-aebc-f0da23de9464"/>
    <xsd:import namespace="7204a842-0bf8-462c-9254-9ca5808d63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74da8-9718-4e16-aebc-f0da23de94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04a842-0bf8-462c-9254-9ca5808d63f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0BD3FA-497B-4EB4-B409-BB906D151E91}">
  <ds:schemaRefs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7204a842-0bf8-462c-9254-9ca5808d63fc"/>
    <ds:schemaRef ds:uri="b5674da8-9718-4e16-aebc-f0da23de9464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5440559-1314-4DAC-A825-A16E30186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674da8-9718-4e16-aebc-f0da23de9464"/>
    <ds:schemaRef ds:uri="7204a842-0bf8-462c-9254-9ca5808d63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C8D502-307D-4486-AF90-161DB99CEA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43384</TotalTime>
  <Words>899</Words>
  <Application>Microsoft Office PowerPoint</Application>
  <PresentationFormat>Widescreen</PresentationFormat>
  <Paragraphs>102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新細明體</vt:lpstr>
      <vt:lpstr>宋体</vt:lpstr>
      <vt:lpstr>Arial</vt:lpstr>
      <vt:lpstr>Calibri</vt:lpstr>
      <vt:lpstr>Office Theme</vt:lpstr>
      <vt:lpstr>CS2115 Computer Organization 2023/2024 Sem A</vt:lpstr>
      <vt:lpstr>Exercise</vt:lpstr>
      <vt:lpstr>PowerPoint Presentation</vt:lpstr>
      <vt:lpstr>Exercise</vt:lpstr>
      <vt:lpstr>PowerPoint Presentation</vt:lpstr>
      <vt:lpstr>Exercise</vt:lpstr>
      <vt:lpstr>PowerPoint Presentation</vt:lpstr>
      <vt:lpstr>Exercise</vt:lpstr>
      <vt:lpstr>PowerPoint Presentation</vt:lpstr>
      <vt:lpstr>Exercise</vt:lpstr>
      <vt:lpstr>PowerPoint Presentation</vt:lpstr>
      <vt:lpstr>PowerPoint Presentation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CPRO</dc:creator>
  <cp:lastModifiedBy>Dr. GUAN Nan</cp:lastModifiedBy>
  <cp:revision>815</cp:revision>
  <cp:lastPrinted>2014-05-21T09:26:20Z</cp:lastPrinted>
  <dcterms:created xsi:type="dcterms:W3CDTF">2010-09-21T06:40:43Z</dcterms:created>
  <dcterms:modified xsi:type="dcterms:W3CDTF">2023-11-22T00:10:03Z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0x01010006CB6D0143447345BC01F94D064BC753</vt:lpwstr>
  </property>
</Properties>
</file>