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368" r:id="rId1"/>
  </p:sldMasterIdLst>
  <p:notesMasterIdLst>
    <p:notesMasterId r:id="rId43"/>
  </p:notesMasterIdLst>
  <p:handoutMasterIdLst>
    <p:handoutMasterId r:id="rId44"/>
  </p:handoutMasterIdLst>
  <p:sldIdLst>
    <p:sldId id="256" r:id="rId2"/>
    <p:sldId id="389" r:id="rId3"/>
    <p:sldId id="391" r:id="rId4"/>
    <p:sldId id="392" r:id="rId5"/>
    <p:sldId id="453" r:id="rId6"/>
    <p:sldId id="393" r:id="rId7"/>
    <p:sldId id="443" r:id="rId8"/>
    <p:sldId id="444" r:id="rId9"/>
    <p:sldId id="403" r:id="rId10"/>
    <p:sldId id="408" r:id="rId11"/>
    <p:sldId id="409" r:id="rId12"/>
    <p:sldId id="410" r:id="rId13"/>
    <p:sldId id="419" r:id="rId14"/>
    <p:sldId id="431" r:id="rId15"/>
    <p:sldId id="401" r:id="rId16"/>
    <p:sldId id="434" r:id="rId17"/>
    <p:sldId id="426" r:id="rId18"/>
    <p:sldId id="427" r:id="rId19"/>
    <p:sldId id="402" r:id="rId20"/>
    <p:sldId id="413" r:id="rId21"/>
    <p:sldId id="421" r:id="rId22"/>
    <p:sldId id="423" r:id="rId23"/>
    <p:sldId id="422" r:id="rId24"/>
    <p:sldId id="420" r:id="rId25"/>
    <p:sldId id="405" r:id="rId26"/>
    <p:sldId id="435" r:id="rId27"/>
    <p:sldId id="436" r:id="rId28"/>
    <p:sldId id="437" r:id="rId29"/>
    <p:sldId id="442" r:id="rId30"/>
    <p:sldId id="400" r:id="rId31"/>
    <p:sldId id="439" r:id="rId32"/>
    <p:sldId id="440" r:id="rId33"/>
    <p:sldId id="441" r:id="rId34"/>
    <p:sldId id="406" r:id="rId35"/>
    <p:sldId id="445" r:id="rId36"/>
    <p:sldId id="446" r:id="rId37"/>
    <p:sldId id="447" r:id="rId38"/>
    <p:sldId id="424" r:id="rId39"/>
    <p:sldId id="450" r:id="rId40"/>
    <p:sldId id="451" r:id="rId41"/>
    <p:sldId id="452"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CF0"/>
    <a:srgbClr val="CDD7DF"/>
    <a:srgbClr val="472C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D3EF2-9077-6347-A64F-C01103FE75BC}" v="144" dt="2024-01-14T13:50:25.912"/>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88163" autoAdjust="0"/>
  </p:normalViewPr>
  <p:slideViewPr>
    <p:cSldViewPr snapToGrid="0" snapToObjects="1">
      <p:cViewPr varScale="1">
        <p:scale>
          <a:sx n="112" d="100"/>
          <a:sy n="112" d="100"/>
        </p:scale>
        <p:origin x="2168" y="1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6" d="100"/>
          <a:sy n="76" d="100"/>
        </p:scale>
        <p:origin x="3320"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f. MA Kede" userId="8e2e9ef6-c706-44f8-b4b4-1ac80fff312e" providerId="ADAL" clId="{440D3EF2-9077-6347-A64F-C01103FE75BC}"/>
    <pc:docChg chg="addSld delSld modSld">
      <pc:chgData name="Prof. MA Kede" userId="8e2e9ef6-c706-44f8-b4b4-1ac80fff312e" providerId="ADAL" clId="{440D3EF2-9077-6347-A64F-C01103FE75BC}" dt="2024-01-14T13:50:25.907" v="160"/>
      <pc:docMkLst>
        <pc:docMk/>
      </pc:docMkLst>
      <pc:sldChg chg="modSp">
        <pc:chgData name="Prof. MA Kede" userId="8e2e9ef6-c706-44f8-b4b4-1ac80fff312e" providerId="ADAL" clId="{440D3EF2-9077-6347-A64F-C01103FE75BC}" dt="2024-01-14T02:27:28.256" v="43" actId="20577"/>
        <pc:sldMkLst>
          <pc:docMk/>
          <pc:sldMk cId="3111124810" sldId="389"/>
        </pc:sldMkLst>
        <pc:spChg chg="mod">
          <ac:chgData name="Prof. MA Kede" userId="8e2e9ef6-c706-44f8-b4b4-1ac80fff312e" providerId="ADAL" clId="{440D3EF2-9077-6347-A64F-C01103FE75BC}" dt="2024-01-14T02:27:28.256" v="43" actId="20577"/>
          <ac:spMkLst>
            <pc:docMk/>
            <pc:sldMk cId="3111124810" sldId="389"/>
            <ac:spMk id="2" creationId="{00000000-0000-0000-0000-000000000000}"/>
          </ac:spMkLst>
        </pc:spChg>
      </pc:sldChg>
      <pc:sldChg chg="del">
        <pc:chgData name="Prof. MA Kede" userId="8e2e9ef6-c706-44f8-b4b4-1ac80fff312e" providerId="ADAL" clId="{440D3EF2-9077-6347-A64F-C01103FE75BC}" dt="2024-01-14T02:32:22.918" v="136" actId="2696"/>
        <pc:sldMkLst>
          <pc:docMk/>
          <pc:sldMk cId="1244408595" sldId="390"/>
        </pc:sldMkLst>
      </pc:sldChg>
      <pc:sldChg chg="modSp">
        <pc:chgData name="Prof. MA Kede" userId="8e2e9ef6-c706-44f8-b4b4-1ac80fff312e" providerId="ADAL" clId="{440D3EF2-9077-6347-A64F-C01103FE75BC}" dt="2024-01-14T02:28:01.636" v="69" actId="20577"/>
        <pc:sldMkLst>
          <pc:docMk/>
          <pc:sldMk cId="3370109157" sldId="391"/>
        </pc:sldMkLst>
        <pc:spChg chg="mod">
          <ac:chgData name="Prof. MA Kede" userId="8e2e9ef6-c706-44f8-b4b4-1ac80fff312e" providerId="ADAL" clId="{440D3EF2-9077-6347-A64F-C01103FE75BC}" dt="2024-01-14T02:28:01.636" v="69" actId="20577"/>
          <ac:spMkLst>
            <pc:docMk/>
            <pc:sldMk cId="3370109157" sldId="391"/>
            <ac:spMk id="2" creationId="{00000000-0000-0000-0000-000000000000}"/>
          </ac:spMkLst>
        </pc:spChg>
      </pc:sldChg>
      <pc:sldChg chg="modSp">
        <pc:chgData name="Prof. MA Kede" userId="8e2e9ef6-c706-44f8-b4b4-1ac80fff312e" providerId="ADAL" clId="{440D3EF2-9077-6347-A64F-C01103FE75BC}" dt="2024-01-14T04:11:00.315" v="146" actId="20577"/>
        <pc:sldMkLst>
          <pc:docMk/>
          <pc:sldMk cId="4084469550" sldId="403"/>
        </pc:sldMkLst>
        <pc:spChg chg="mod">
          <ac:chgData name="Prof. MA Kede" userId="8e2e9ef6-c706-44f8-b4b4-1ac80fff312e" providerId="ADAL" clId="{440D3EF2-9077-6347-A64F-C01103FE75BC}" dt="2024-01-14T04:11:00.315" v="146" actId="20577"/>
          <ac:spMkLst>
            <pc:docMk/>
            <pc:sldMk cId="4084469550" sldId="403"/>
            <ac:spMk id="3" creationId="{00000000-0000-0000-0000-000000000000}"/>
          </ac:spMkLst>
        </pc:spChg>
      </pc:sldChg>
      <pc:sldChg chg="add">
        <pc:chgData name="Prof. MA Kede" userId="8e2e9ef6-c706-44f8-b4b4-1ac80fff312e" providerId="ADAL" clId="{440D3EF2-9077-6347-A64F-C01103FE75BC}" dt="2024-01-14T13:50:25.907" v="160"/>
        <pc:sldMkLst>
          <pc:docMk/>
          <pc:sldMk cId="1190008564" sldId="406"/>
        </pc:sldMkLst>
      </pc:sldChg>
      <pc:sldChg chg="modAnim">
        <pc:chgData name="Prof. MA Kede" userId="8e2e9ef6-c706-44f8-b4b4-1ac80fff312e" providerId="ADAL" clId="{440D3EF2-9077-6347-A64F-C01103FE75BC}" dt="2024-01-14T13:39:29.385" v="159"/>
        <pc:sldMkLst>
          <pc:docMk/>
          <pc:sldMk cId="666207393" sldId="420"/>
        </pc:sldMkLst>
      </pc:sldChg>
      <pc:sldChg chg="modSp add mod modAnim">
        <pc:chgData name="Prof. MA Kede" userId="8e2e9ef6-c706-44f8-b4b4-1ac80fff312e" providerId="ADAL" clId="{440D3EF2-9077-6347-A64F-C01103FE75BC}" dt="2024-01-14T02:33:11.398" v="145"/>
        <pc:sldMkLst>
          <pc:docMk/>
          <pc:sldMk cId="1817883516" sldId="453"/>
        </pc:sldMkLst>
        <pc:spChg chg="mod">
          <ac:chgData name="Prof. MA Kede" userId="8e2e9ef6-c706-44f8-b4b4-1ac80fff312e" providerId="ADAL" clId="{440D3EF2-9077-6347-A64F-C01103FE75BC}" dt="2024-01-14T02:31:57.784" v="135" actId="20577"/>
          <ac:spMkLst>
            <pc:docMk/>
            <pc:sldMk cId="1817883516" sldId="453"/>
            <ac:spMk id="2" creationId="{00000000-0000-0000-0000-000000000000}"/>
          </ac:spMkLst>
        </pc:spChg>
        <pc:spChg chg="mod">
          <ac:chgData name="Prof. MA Kede" userId="8e2e9ef6-c706-44f8-b4b4-1ac80fff312e" providerId="ADAL" clId="{440D3EF2-9077-6347-A64F-C01103FE75BC}" dt="2024-01-14T02:30:48.410" v="86" actId="20577"/>
          <ac:spMkLst>
            <pc:docMk/>
            <pc:sldMk cId="1817883516" sldId="453"/>
            <ac:spMk id="3" creationId="{00000000-0000-0000-0000-000000000000}"/>
          </ac:spMkLst>
        </pc:spChg>
      </pc:sldChg>
    </pc:docChg>
  </pc:docChgLst>
  <pc:docChgLst>
    <pc:chgData name="Dr. MA Kede" userId="8e2e9ef6-c706-44f8-b4b4-1ac80fff312e" providerId="ADAL" clId="{E588756E-2C86-9541-A24E-25A6179B0C60}"/>
    <pc:docChg chg="undo custSel addSld modSld">
      <pc:chgData name="Dr. MA Kede" userId="8e2e9ef6-c706-44f8-b4b4-1ac80fff312e" providerId="ADAL" clId="{E588756E-2C86-9541-A24E-25A6179B0C60}" dt="2022-01-11T13:41:58.200" v="199" actId="20577"/>
      <pc:docMkLst>
        <pc:docMk/>
      </pc:docMkLst>
      <pc:sldChg chg="modSp add mod modNotesTx">
        <pc:chgData name="Dr. MA Kede" userId="8e2e9ef6-c706-44f8-b4b4-1ac80fff312e" providerId="ADAL" clId="{E588756E-2C86-9541-A24E-25A6179B0C60}" dt="2022-01-11T13:41:58.200" v="199" actId="20577"/>
        <pc:sldMkLst>
          <pc:docMk/>
          <pc:sldMk cId="2891557024" sldId="452"/>
        </pc:sldMkLst>
        <pc:spChg chg="mod">
          <ac:chgData name="Dr. MA Kede" userId="8e2e9ef6-c706-44f8-b4b4-1ac80fff312e" providerId="ADAL" clId="{E588756E-2C86-9541-A24E-25A6179B0C60}" dt="2022-01-11T13:41:47.120" v="182" actId="20577"/>
          <ac:spMkLst>
            <pc:docMk/>
            <pc:sldMk cId="2891557024" sldId="452"/>
            <ac:spMk id="2" creationId="{00000000-0000-0000-0000-000000000000}"/>
          </ac:spMkLst>
        </pc:spChg>
        <pc:spChg chg="mod">
          <ac:chgData name="Dr. MA Kede" userId="8e2e9ef6-c706-44f8-b4b4-1ac80fff312e" providerId="ADAL" clId="{E588756E-2C86-9541-A24E-25A6179B0C60}" dt="2022-01-11T13:41:11.689" v="158" actId="20577"/>
          <ac:spMkLst>
            <pc:docMk/>
            <pc:sldMk cId="2891557024" sldId="452"/>
            <ac:spMk id="3" creationId="{00000000-0000-0000-0000-000000000000}"/>
          </ac:spMkLst>
        </pc:spChg>
      </pc:sldChg>
    </pc:docChg>
  </pc:docChgLst>
  <pc:docChgLst>
    <pc:chgData name="Dr. MA Kede" userId="8e2e9ef6-c706-44f8-b4b4-1ac80fff312e" providerId="ADAL" clId="{34FC6803-9AF2-D94F-83B6-9FF1090440EB}"/>
    <pc:docChg chg="delSld">
      <pc:chgData name="Dr. MA Kede" userId="8e2e9ef6-c706-44f8-b4b4-1ac80fff312e" providerId="ADAL" clId="{34FC6803-9AF2-D94F-83B6-9FF1090440EB}" dt="2023-02-28T14:30:38.235" v="0" actId="2696"/>
      <pc:docMkLst>
        <pc:docMk/>
      </pc:docMkLst>
      <pc:sldChg chg="del">
        <pc:chgData name="Dr. MA Kede" userId="8e2e9ef6-c706-44f8-b4b4-1ac80fff312e" providerId="ADAL" clId="{34FC6803-9AF2-D94F-83B6-9FF1090440EB}" dt="2023-02-28T14:30:38.235" v="0" actId="2696"/>
        <pc:sldMkLst>
          <pc:docMk/>
          <pc:sldMk cId="1190008564" sldId="40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FC94BD-8ED2-401B-9F20-E6F30E093812}" type="datetime1">
              <a:rPr lang="en-US" altLang="zh-CN" smtClean="0"/>
              <a:t>1/14/24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6DDA37-F1DC-0A4D-983E-4F7C839DA29F}" type="slidenum">
              <a:rPr lang="en-US" smtClean="0"/>
              <a:t>‹#›</a:t>
            </a:fld>
            <a:endParaRPr lang="en-US"/>
          </a:p>
        </p:txBody>
      </p:sp>
    </p:spTree>
    <p:extLst>
      <p:ext uri="{BB962C8B-B14F-4D97-AF65-F5344CB8AC3E}">
        <p14:creationId xmlns:p14="http://schemas.microsoft.com/office/powerpoint/2010/main" val="188599402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1CB240-5690-45FF-A25B-ACFCCDAA33E3}" type="datetime1">
              <a:rPr lang="en-US" altLang="zh-CN" smtClean="0"/>
              <a:t>1/14/24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1C66C5-65D6-E94E-BA6A-11B95EF7C4B9}" type="slidenum">
              <a:rPr lang="en-US" smtClean="0"/>
              <a:t>‹#›</a:t>
            </a:fld>
            <a:endParaRPr lang="en-US"/>
          </a:p>
        </p:txBody>
      </p:sp>
    </p:spTree>
    <p:extLst>
      <p:ext uri="{BB962C8B-B14F-4D97-AF65-F5344CB8AC3E}">
        <p14:creationId xmlns:p14="http://schemas.microsoft.com/office/powerpoint/2010/main" val="839589893"/>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191C66C5-65D6-E94E-BA6A-11B95EF7C4B9}" type="slidenum">
              <a:rPr lang="en-US" smtClean="0"/>
              <a:t>1</a:t>
            </a:fld>
            <a:endParaRPr lang="en-US" dirty="0"/>
          </a:p>
        </p:txBody>
      </p:sp>
      <p:sp>
        <p:nvSpPr>
          <p:cNvPr id="5" name="日期占位符 4">
            <a:extLst>
              <a:ext uri="{FF2B5EF4-FFF2-40B4-BE49-F238E27FC236}">
                <a16:creationId xmlns:a16="http://schemas.microsoft.com/office/drawing/2014/main" id="{C55ADDA5-78D6-44FC-8E4B-361F5D38EBB2}"/>
              </a:ext>
            </a:extLst>
          </p:cNvPr>
          <p:cNvSpPr>
            <a:spLocks noGrp="1"/>
          </p:cNvSpPr>
          <p:nvPr>
            <p:ph type="dt" idx="1"/>
          </p:nvPr>
        </p:nvSpPr>
        <p:spPr/>
        <p:txBody>
          <a:bodyPr/>
          <a:lstStyle/>
          <a:p>
            <a:fld id="{4CE05EDC-897B-4BD6-B0AA-6D03A5B640CB}" type="datetime1">
              <a:rPr lang="en-US" altLang="zh-CN" smtClean="0"/>
              <a:t>1/14/24</a:t>
            </a:fld>
            <a:endParaRPr lang="en-US"/>
          </a:p>
        </p:txBody>
      </p:sp>
    </p:spTree>
    <p:extLst>
      <p:ext uri="{BB962C8B-B14F-4D97-AF65-F5344CB8AC3E}">
        <p14:creationId xmlns:p14="http://schemas.microsoft.com/office/powerpoint/2010/main" val="408556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C66C5-65D6-E94E-BA6A-11B95EF7C4B9}" type="slidenum">
              <a:rPr lang="en-US" smtClean="0"/>
              <a:t>15</a:t>
            </a:fld>
            <a:endParaRPr lang="en-US" dirty="0"/>
          </a:p>
        </p:txBody>
      </p:sp>
      <p:sp>
        <p:nvSpPr>
          <p:cNvPr id="5" name="日期占位符 4">
            <a:extLst>
              <a:ext uri="{FF2B5EF4-FFF2-40B4-BE49-F238E27FC236}">
                <a16:creationId xmlns:a16="http://schemas.microsoft.com/office/drawing/2014/main" id="{47C5EDFF-67FA-4D1B-BC0E-9A813B30D771}"/>
              </a:ext>
            </a:extLst>
          </p:cNvPr>
          <p:cNvSpPr>
            <a:spLocks noGrp="1"/>
          </p:cNvSpPr>
          <p:nvPr>
            <p:ph type="dt" idx="1"/>
          </p:nvPr>
        </p:nvSpPr>
        <p:spPr/>
        <p:txBody>
          <a:bodyPr/>
          <a:lstStyle/>
          <a:p>
            <a:fld id="{065E73EC-856A-4BA5-A81B-A06C921F5DA0}" type="datetime1">
              <a:rPr lang="en-US" altLang="zh-CN" smtClean="0"/>
              <a:t>1/14/24</a:t>
            </a:fld>
            <a:endParaRPr lang="en-US"/>
          </a:p>
        </p:txBody>
      </p:sp>
    </p:spTree>
    <p:extLst>
      <p:ext uri="{BB962C8B-B14F-4D97-AF65-F5344CB8AC3E}">
        <p14:creationId xmlns:p14="http://schemas.microsoft.com/office/powerpoint/2010/main" val="3930830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9250" marR="0" indent="-349250" algn="l" defTabSz="914400" rtl="0" eaLnBrk="1" fontAlgn="auto" latinLnBrk="0" hangingPunct="1">
              <a:lnSpc>
                <a:spcPct val="100000"/>
              </a:lnSpc>
              <a:spcBef>
                <a:spcPts val="2000"/>
              </a:spcBef>
              <a:spcAft>
                <a:spcPts val="0"/>
              </a:spcAft>
              <a:buClr>
                <a:schemeClr val="accent1">
                  <a:lumMod val="60000"/>
                  <a:lumOff val="40000"/>
                </a:schemeClr>
              </a:buClr>
              <a:buSzPct val="110000"/>
              <a:buFont typeface="Wingdings 2" pitchFamily="18" charset="2"/>
              <a:buChar char=""/>
              <a:tabLst/>
              <a:defRPr/>
            </a:pPr>
            <a:r>
              <a:rPr lang="en-US" dirty="0"/>
              <a:t>http://marilynvossavant.com/game-show-problem/</a:t>
            </a:r>
          </a:p>
          <a:p>
            <a:pPr marL="349250" marR="0" indent="-349250" algn="l" defTabSz="914400" rtl="0" eaLnBrk="1" fontAlgn="auto" latinLnBrk="0" hangingPunct="1">
              <a:lnSpc>
                <a:spcPct val="100000"/>
              </a:lnSpc>
              <a:spcBef>
                <a:spcPts val="2000"/>
              </a:spcBef>
              <a:spcAft>
                <a:spcPts val="0"/>
              </a:spcAft>
              <a:buClr>
                <a:schemeClr val="accent1">
                  <a:lumMod val="60000"/>
                  <a:lumOff val="40000"/>
                </a:schemeClr>
              </a:buClr>
              <a:buSzPct val="110000"/>
              <a:buFont typeface="Wingdings 2" pitchFamily="18" charset="2"/>
              <a:buChar char=""/>
              <a:tabLst/>
              <a:defRPr/>
            </a:pPr>
            <a:r>
              <a:rPr lang="en-US" dirty="0"/>
              <a:t>http://xkcd.com/1282/</a:t>
            </a:r>
          </a:p>
          <a:p>
            <a:pPr marL="349250" marR="0" indent="-349250" algn="l" defTabSz="914400" rtl="0" eaLnBrk="1" fontAlgn="auto" latinLnBrk="0" hangingPunct="1">
              <a:lnSpc>
                <a:spcPct val="100000"/>
              </a:lnSpc>
              <a:spcBef>
                <a:spcPts val="2000"/>
              </a:spcBef>
              <a:spcAft>
                <a:spcPts val="0"/>
              </a:spcAft>
              <a:buClr>
                <a:schemeClr val="accent1">
                  <a:lumMod val="60000"/>
                  <a:lumOff val="40000"/>
                </a:schemeClr>
              </a:buClr>
              <a:buSzPct val="110000"/>
              <a:buFont typeface="Wingdings 2" pitchFamily="18" charset="2"/>
              <a:buChar char=""/>
              <a:tabLst/>
              <a:defRPr/>
            </a:pPr>
            <a:r>
              <a:rPr lang="en-US" dirty="0"/>
              <a:t>21 movie:</a:t>
            </a:r>
            <a:r>
              <a:rPr lang="en-US" baseline="0" dirty="0"/>
              <a:t> </a:t>
            </a:r>
            <a:r>
              <a:rPr lang="en-US" dirty="0"/>
              <a:t>https://www.youtube.com/watch?v=cXqDIFUB7YU&amp;feature=kp</a:t>
            </a:r>
          </a:p>
          <a:p>
            <a:pPr marL="349250" marR="0" indent="-349250" algn="l" defTabSz="914400" rtl="0" eaLnBrk="1" fontAlgn="auto" latinLnBrk="0" hangingPunct="1">
              <a:lnSpc>
                <a:spcPct val="100000"/>
              </a:lnSpc>
              <a:spcBef>
                <a:spcPts val="2000"/>
              </a:spcBef>
              <a:spcAft>
                <a:spcPts val="0"/>
              </a:spcAft>
              <a:buClr>
                <a:schemeClr val="accent1">
                  <a:lumMod val="60000"/>
                  <a:lumOff val="40000"/>
                </a:schemeClr>
              </a:buClr>
              <a:buSzPct val="110000"/>
              <a:buFont typeface="Wingdings 2" pitchFamily="18" charset="2"/>
              <a:buChar char=""/>
              <a:tabLst/>
              <a:defRPr/>
            </a:pPr>
            <a:r>
              <a:rPr lang="en-US" dirty="0"/>
              <a:t>and various solutions</a:t>
            </a:r>
          </a:p>
          <a:p>
            <a:pPr marL="349250" marR="0" indent="-349250" algn="l" defTabSz="914400" rtl="0" eaLnBrk="1" fontAlgn="auto" latinLnBrk="0" hangingPunct="1">
              <a:lnSpc>
                <a:spcPct val="100000"/>
              </a:lnSpc>
              <a:spcBef>
                <a:spcPts val="2000"/>
              </a:spcBef>
              <a:spcAft>
                <a:spcPts val="0"/>
              </a:spcAft>
              <a:buClr>
                <a:schemeClr val="accent1">
                  <a:lumMod val="60000"/>
                  <a:lumOff val="40000"/>
                </a:schemeClr>
              </a:buClr>
              <a:buSzPct val="110000"/>
              <a:buFont typeface="Wingdings 2" pitchFamily="18" charset="2"/>
              <a:buChar char=""/>
              <a:tabLst/>
              <a:defRPr/>
            </a:pPr>
            <a:r>
              <a:rPr lang="en-US" dirty="0" err="1"/>
              <a:t>mythbusters</a:t>
            </a:r>
            <a:r>
              <a:rPr lang="en-US" dirty="0"/>
              <a:t>: https://</a:t>
            </a:r>
            <a:r>
              <a:rPr lang="en-US" dirty="0" err="1"/>
              <a:t>www.youtube.com</a:t>
            </a:r>
            <a:r>
              <a:rPr lang="en-US" dirty="0"/>
              <a:t>/</a:t>
            </a:r>
            <a:r>
              <a:rPr lang="en-US" dirty="0" err="1"/>
              <a:t>watch?v</a:t>
            </a:r>
            <a:r>
              <a:rPr lang="en-US" dirty="0"/>
              <a:t>=-</a:t>
            </a:r>
            <a:r>
              <a:rPr lang="en-US" dirty="0" err="1"/>
              <a:t>XWLynrvTzE#t</a:t>
            </a:r>
            <a:r>
              <a:rPr lang="en-US" dirty="0"/>
              <a:t>=772</a:t>
            </a:r>
          </a:p>
          <a:p>
            <a:endParaRPr lang="en-US" dirty="0"/>
          </a:p>
        </p:txBody>
      </p:sp>
      <p:sp>
        <p:nvSpPr>
          <p:cNvPr id="4" name="Slide Number Placeholder 3"/>
          <p:cNvSpPr>
            <a:spLocks noGrp="1"/>
          </p:cNvSpPr>
          <p:nvPr>
            <p:ph type="sldNum" sz="quarter" idx="10"/>
          </p:nvPr>
        </p:nvSpPr>
        <p:spPr/>
        <p:txBody>
          <a:bodyPr/>
          <a:lstStyle/>
          <a:p>
            <a:fld id="{191C66C5-65D6-E94E-BA6A-11B95EF7C4B9}" type="slidenum">
              <a:rPr lang="en-US" smtClean="0"/>
              <a:t>16</a:t>
            </a:fld>
            <a:endParaRPr lang="en-US"/>
          </a:p>
        </p:txBody>
      </p:sp>
      <p:sp>
        <p:nvSpPr>
          <p:cNvPr id="5" name="日期占位符 4">
            <a:extLst>
              <a:ext uri="{FF2B5EF4-FFF2-40B4-BE49-F238E27FC236}">
                <a16:creationId xmlns:a16="http://schemas.microsoft.com/office/drawing/2014/main" id="{AA58E403-0923-4669-A14B-AB29290E0BE3}"/>
              </a:ext>
            </a:extLst>
          </p:cNvPr>
          <p:cNvSpPr>
            <a:spLocks noGrp="1"/>
          </p:cNvSpPr>
          <p:nvPr>
            <p:ph type="dt" idx="1"/>
          </p:nvPr>
        </p:nvSpPr>
        <p:spPr/>
        <p:txBody>
          <a:bodyPr/>
          <a:lstStyle/>
          <a:p>
            <a:fld id="{0BFDD62D-CFBB-4958-8B3F-F29F5745AC4F}" type="datetime1">
              <a:rPr lang="en-US" altLang="zh-CN" smtClean="0"/>
              <a:t>1/14/24</a:t>
            </a:fld>
            <a:endParaRPr lang="en-US"/>
          </a:p>
        </p:txBody>
      </p:sp>
    </p:spTree>
    <p:extLst>
      <p:ext uri="{BB962C8B-B14F-4D97-AF65-F5344CB8AC3E}">
        <p14:creationId xmlns:p14="http://schemas.microsoft.com/office/powerpoint/2010/main" val="2030617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9250" marR="0" indent="-349250" algn="l" defTabSz="914400" rtl="0" eaLnBrk="1" fontAlgn="auto" latinLnBrk="0" hangingPunct="1">
              <a:lnSpc>
                <a:spcPct val="100000"/>
              </a:lnSpc>
              <a:spcBef>
                <a:spcPts val="2000"/>
              </a:spcBef>
              <a:spcAft>
                <a:spcPts val="0"/>
              </a:spcAft>
              <a:buClr>
                <a:schemeClr val="accent1">
                  <a:lumMod val="60000"/>
                  <a:lumOff val="40000"/>
                </a:schemeClr>
              </a:buClr>
              <a:buSzPct val="110000"/>
              <a:buFont typeface="Wingdings 2" pitchFamily="18" charset="2"/>
              <a:buChar char=""/>
              <a:tabLst/>
              <a:defRPr/>
            </a:pPr>
            <a:r>
              <a:rPr lang="en-US" dirty="0"/>
              <a:t>http://</a:t>
            </a:r>
            <a:r>
              <a:rPr lang="en-US" dirty="0" err="1"/>
              <a:t>marilynvossavant.com</a:t>
            </a:r>
            <a:r>
              <a:rPr lang="en-US" dirty="0"/>
              <a:t>/game-show-problem/</a:t>
            </a:r>
          </a:p>
          <a:p>
            <a:pPr marL="349250" marR="0" indent="-349250" algn="l" defTabSz="914400" rtl="0" eaLnBrk="1" fontAlgn="auto" latinLnBrk="0" hangingPunct="1">
              <a:lnSpc>
                <a:spcPct val="100000"/>
              </a:lnSpc>
              <a:spcBef>
                <a:spcPts val="2000"/>
              </a:spcBef>
              <a:spcAft>
                <a:spcPts val="0"/>
              </a:spcAft>
              <a:buClr>
                <a:schemeClr val="accent1">
                  <a:lumMod val="60000"/>
                  <a:lumOff val="40000"/>
                </a:schemeClr>
              </a:buClr>
              <a:buSzPct val="110000"/>
              <a:buFont typeface="Wingdings 2" pitchFamily="18" charset="2"/>
              <a:buChar char=""/>
              <a:tabLst/>
              <a:defRPr/>
            </a:pPr>
            <a:r>
              <a:rPr lang="en-US" dirty="0"/>
              <a:t>http://</a:t>
            </a:r>
            <a:r>
              <a:rPr lang="en-US" dirty="0" err="1"/>
              <a:t>xkcd.com</a:t>
            </a:r>
            <a:r>
              <a:rPr lang="en-US" dirty="0"/>
              <a:t>/1282/</a:t>
            </a:r>
          </a:p>
          <a:p>
            <a:pPr marL="349250" marR="0" indent="-349250" algn="l" defTabSz="914400" rtl="0" eaLnBrk="1" fontAlgn="auto" latinLnBrk="0" hangingPunct="1">
              <a:lnSpc>
                <a:spcPct val="100000"/>
              </a:lnSpc>
              <a:spcBef>
                <a:spcPts val="2000"/>
              </a:spcBef>
              <a:spcAft>
                <a:spcPts val="0"/>
              </a:spcAft>
              <a:buClr>
                <a:schemeClr val="accent1">
                  <a:lumMod val="60000"/>
                  <a:lumOff val="40000"/>
                </a:schemeClr>
              </a:buClr>
              <a:buSzPct val="110000"/>
              <a:buFont typeface="Wingdings 2" pitchFamily="18" charset="2"/>
              <a:buChar char=""/>
              <a:tabLst/>
              <a:defRPr/>
            </a:pPr>
            <a:r>
              <a:rPr lang="en-US" dirty="0"/>
              <a:t>21 movie:</a:t>
            </a:r>
            <a:r>
              <a:rPr lang="en-US" baseline="0" dirty="0"/>
              <a:t> </a:t>
            </a:r>
            <a:r>
              <a:rPr lang="en-US" dirty="0"/>
              <a:t>https://</a:t>
            </a:r>
            <a:r>
              <a:rPr lang="en-US" dirty="0" err="1"/>
              <a:t>www.youtube.com</a:t>
            </a:r>
            <a:r>
              <a:rPr lang="en-US" dirty="0"/>
              <a:t>/</a:t>
            </a:r>
            <a:r>
              <a:rPr lang="en-US" dirty="0" err="1"/>
              <a:t>watch?v</a:t>
            </a:r>
            <a:r>
              <a:rPr lang="en-US" dirty="0"/>
              <a:t>=cXqDIFUB7YU&amp;feature=</a:t>
            </a:r>
            <a:r>
              <a:rPr lang="en-US" dirty="0" err="1"/>
              <a:t>kp</a:t>
            </a:r>
            <a:endParaRPr lang="en-US" dirty="0"/>
          </a:p>
          <a:p>
            <a:pPr marL="349250" marR="0" indent="-349250" algn="l" defTabSz="914400" rtl="0" eaLnBrk="1" fontAlgn="auto" latinLnBrk="0" hangingPunct="1">
              <a:lnSpc>
                <a:spcPct val="100000"/>
              </a:lnSpc>
              <a:spcBef>
                <a:spcPts val="2000"/>
              </a:spcBef>
              <a:spcAft>
                <a:spcPts val="0"/>
              </a:spcAft>
              <a:buClr>
                <a:schemeClr val="accent1">
                  <a:lumMod val="60000"/>
                  <a:lumOff val="40000"/>
                </a:schemeClr>
              </a:buClr>
              <a:buSzPct val="110000"/>
              <a:buFont typeface="Wingdings 2" pitchFamily="18" charset="2"/>
              <a:buChar char=""/>
              <a:tabLst/>
              <a:defRPr/>
            </a:pPr>
            <a:r>
              <a:rPr lang="en-US" dirty="0"/>
              <a:t>and various solutions</a:t>
            </a:r>
          </a:p>
          <a:p>
            <a:pPr marL="349250" marR="0" indent="-349250" algn="l" defTabSz="914400" rtl="0" eaLnBrk="1" fontAlgn="auto" latinLnBrk="0" hangingPunct="1">
              <a:lnSpc>
                <a:spcPct val="100000"/>
              </a:lnSpc>
              <a:spcBef>
                <a:spcPts val="2000"/>
              </a:spcBef>
              <a:spcAft>
                <a:spcPts val="0"/>
              </a:spcAft>
              <a:buClr>
                <a:schemeClr val="accent1">
                  <a:lumMod val="60000"/>
                  <a:lumOff val="40000"/>
                </a:schemeClr>
              </a:buClr>
              <a:buSzPct val="110000"/>
              <a:buFont typeface="Wingdings 2" pitchFamily="18" charset="2"/>
              <a:buChar char=""/>
              <a:tabLst/>
              <a:defRPr/>
            </a:pPr>
            <a:r>
              <a:rPr lang="en-US" dirty="0" err="1"/>
              <a:t>mythbusters</a:t>
            </a:r>
            <a:r>
              <a:rPr lang="en-US" dirty="0"/>
              <a:t>: https://</a:t>
            </a:r>
            <a:r>
              <a:rPr lang="en-US" dirty="0" err="1"/>
              <a:t>www.youtube.com</a:t>
            </a:r>
            <a:r>
              <a:rPr lang="en-US" dirty="0"/>
              <a:t>/</a:t>
            </a:r>
            <a:r>
              <a:rPr lang="en-US" dirty="0" err="1"/>
              <a:t>watch?v</a:t>
            </a:r>
            <a:r>
              <a:rPr lang="en-US" dirty="0"/>
              <a:t>=-</a:t>
            </a:r>
            <a:r>
              <a:rPr lang="en-US" dirty="0" err="1"/>
              <a:t>XWLynrvTzE#t</a:t>
            </a:r>
            <a:r>
              <a:rPr lang="en-US" dirty="0"/>
              <a:t>=772</a:t>
            </a:r>
          </a:p>
          <a:p>
            <a:endParaRPr lang="en-US" dirty="0"/>
          </a:p>
        </p:txBody>
      </p:sp>
      <p:sp>
        <p:nvSpPr>
          <p:cNvPr id="4" name="Slide Number Placeholder 3"/>
          <p:cNvSpPr>
            <a:spLocks noGrp="1"/>
          </p:cNvSpPr>
          <p:nvPr>
            <p:ph type="sldNum" sz="quarter" idx="10"/>
          </p:nvPr>
        </p:nvSpPr>
        <p:spPr/>
        <p:txBody>
          <a:bodyPr/>
          <a:lstStyle/>
          <a:p>
            <a:fld id="{191C66C5-65D6-E94E-BA6A-11B95EF7C4B9}" type="slidenum">
              <a:rPr lang="en-US" smtClean="0"/>
              <a:t>17</a:t>
            </a:fld>
            <a:endParaRPr lang="en-US"/>
          </a:p>
        </p:txBody>
      </p:sp>
      <p:sp>
        <p:nvSpPr>
          <p:cNvPr id="5" name="日期占位符 4">
            <a:extLst>
              <a:ext uri="{FF2B5EF4-FFF2-40B4-BE49-F238E27FC236}">
                <a16:creationId xmlns:a16="http://schemas.microsoft.com/office/drawing/2014/main" id="{9C5D8DC3-CC5D-447A-B473-5D1B2E5A28B3}"/>
              </a:ext>
            </a:extLst>
          </p:cNvPr>
          <p:cNvSpPr>
            <a:spLocks noGrp="1"/>
          </p:cNvSpPr>
          <p:nvPr>
            <p:ph type="dt" idx="1"/>
          </p:nvPr>
        </p:nvSpPr>
        <p:spPr/>
        <p:txBody>
          <a:bodyPr/>
          <a:lstStyle/>
          <a:p>
            <a:fld id="{382BAB81-8262-40B5-A5E0-E2C66A8DE172}" type="datetime1">
              <a:rPr lang="en-US" altLang="zh-CN" smtClean="0"/>
              <a:t>1/14/24</a:t>
            </a:fld>
            <a:endParaRPr lang="en-US"/>
          </a:p>
        </p:txBody>
      </p:sp>
    </p:spTree>
    <p:extLst>
      <p:ext uri="{BB962C8B-B14F-4D97-AF65-F5344CB8AC3E}">
        <p14:creationId xmlns:p14="http://schemas.microsoft.com/office/powerpoint/2010/main" val="722644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9250" marR="0" indent="-349250" algn="l" defTabSz="914400" rtl="0" eaLnBrk="1" fontAlgn="auto" latinLnBrk="0" hangingPunct="1">
              <a:lnSpc>
                <a:spcPct val="100000"/>
              </a:lnSpc>
              <a:spcBef>
                <a:spcPts val="2000"/>
              </a:spcBef>
              <a:spcAft>
                <a:spcPts val="0"/>
              </a:spcAft>
              <a:buClr>
                <a:schemeClr val="accent1">
                  <a:lumMod val="60000"/>
                  <a:lumOff val="40000"/>
                </a:schemeClr>
              </a:buClr>
              <a:buSzPct val="110000"/>
              <a:buFont typeface="Wingdings 2" pitchFamily="18" charset="2"/>
              <a:buChar char=""/>
              <a:tabLst/>
              <a:defRPr/>
            </a:pPr>
            <a:r>
              <a:rPr lang="en-US" dirty="0"/>
              <a:t>http://</a:t>
            </a:r>
            <a:r>
              <a:rPr lang="en-US" dirty="0" err="1"/>
              <a:t>marilynvossavant.com</a:t>
            </a:r>
            <a:r>
              <a:rPr lang="en-US" dirty="0"/>
              <a:t>/game-show-problem/</a:t>
            </a:r>
          </a:p>
          <a:p>
            <a:pPr marL="349250" marR="0" indent="-349250" algn="l" defTabSz="914400" rtl="0" eaLnBrk="1" fontAlgn="auto" latinLnBrk="0" hangingPunct="1">
              <a:lnSpc>
                <a:spcPct val="100000"/>
              </a:lnSpc>
              <a:spcBef>
                <a:spcPts val="2000"/>
              </a:spcBef>
              <a:spcAft>
                <a:spcPts val="0"/>
              </a:spcAft>
              <a:buClr>
                <a:schemeClr val="accent1">
                  <a:lumMod val="60000"/>
                  <a:lumOff val="40000"/>
                </a:schemeClr>
              </a:buClr>
              <a:buSzPct val="110000"/>
              <a:buFont typeface="Wingdings 2" pitchFamily="18" charset="2"/>
              <a:buChar char=""/>
              <a:tabLst/>
              <a:defRPr/>
            </a:pPr>
            <a:r>
              <a:rPr lang="en-US" dirty="0"/>
              <a:t>http://</a:t>
            </a:r>
            <a:r>
              <a:rPr lang="en-US" dirty="0" err="1"/>
              <a:t>xkcd.com</a:t>
            </a:r>
            <a:r>
              <a:rPr lang="en-US" dirty="0"/>
              <a:t>/1282/</a:t>
            </a:r>
          </a:p>
          <a:p>
            <a:pPr marL="349250" marR="0" indent="-349250" algn="l" defTabSz="914400" rtl="0" eaLnBrk="1" fontAlgn="auto" latinLnBrk="0" hangingPunct="1">
              <a:lnSpc>
                <a:spcPct val="100000"/>
              </a:lnSpc>
              <a:spcBef>
                <a:spcPts val="2000"/>
              </a:spcBef>
              <a:spcAft>
                <a:spcPts val="0"/>
              </a:spcAft>
              <a:buClr>
                <a:schemeClr val="accent1">
                  <a:lumMod val="60000"/>
                  <a:lumOff val="40000"/>
                </a:schemeClr>
              </a:buClr>
              <a:buSzPct val="110000"/>
              <a:buFont typeface="Wingdings 2" pitchFamily="18" charset="2"/>
              <a:buChar char=""/>
              <a:tabLst/>
              <a:defRPr/>
            </a:pPr>
            <a:r>
              <a:rPr lang="en-US" dirty="0"/>
              <a:t>21 movie:</a:t>
            </a:r>
            <a:r>
              <a:rPr lang="en-US" baseline="0" dirty="0"/>
              <a:t> </a:t>
            </a:r>
            <a:r>
              <a:rPr lang="en-US" dirty="0"/>
              <a:t>https://</a:t>
            </a:r>
            <a:r>
              <a:rPr lang="en-US" dirty="0" err="1"/>
              <a:t>www.youtube.com</a:t>
            </a:r>
            <a:r>
              <a:rPr lang="en-US" dirty="0"/>
              <a:t>/</a:t>
            </a:r>
            <a:r>
              <a:rPr lang="en-US" dirty="0" err="1"/>
              <a:t>watch?v</a:t>
            </a:r>
            <a:r>
              <a:rPr lang="en-US" dirty="0"/>
              <a:t>=cXqDIFUB7YU&amp;feature=</a:t>
            </a:r>
            <a:r>
              <a:rPr lang="en-US" dirty="0" err="1"/>
              <a:t>kp</a:t>
            </a:r>
            <a:endParaRPr lang="en-US" dirty="0"/>
          </a:p>
          <a:p>
            <a:pPr marL="349250" marR="0" indent="-349250" algn="l" defTabSz="914400" rtl="0" eaLnBrk="1" fontAlgn="auto" latinLnBrk="0" hangingPunct="1">
              <a:lnSpc>
                <a:spcPct val="100000"/>
              </a:lnSpc>
              <a:spcBef>
                <a:spcPts val="2000"/>
              </a:spcBef>
              <a:spcAft>
                <a:spcPts val="0"/>
              </a:spcAft>
              <a:buClr>
                <a:schemeClr val="accent1">
                  <a:lumMod val="60000"/>
                  <a:lumOff val="40000"/>
                </a:schemeClr>
              </a:buClr>
              <a:buSzPct val="110000"/>
              <a:buFont typeface="Wingdings 2" pitchFamily="18" charset="2"/>
              <a:buChar char=""/>
              <a:tabLst/>
              <a:defRPr/>
            </a:pPr>
            <a:r>
              <a:rPr lang="en-US" dirty="0"/>
              <a:t>and various solutions</a:t>
            </a:r>
          </a:p>
          <a:p>
            <a:pPr marL="349250" marR="0" indent="-349250" algn="l" defTabSz="914400" rtl="0" eaLnBrk="1" fontAlgn="auto" latinLnBrk="0" hangingPunct="1">
              <a:lnSpc>
                <a:spcPct val="100000"/>
              </a:lnSpc>
              <a:spcBef>
                <a:spcPts val="2000"/>
              </a:spcBef>
              <a:spcAft>
                <a:spcPts val="0"/>
              </a:spcAft>
              <a:buClr>
                <a:schemeClr val="accent1">
                  <a:lumMod val="60000"/>
                  <a:lumOff val="40000"/>
                </a:schemeClr>
              </a:buClr>
              <a:buSzPct val="110000"/>
              <a:buFont typeface="Wingdings 2" pitchFamily="18" charset="2"/>
              <a:buChar char=""/>
              <a:tabLst/>
              <a:defRPr/>
            </a:pPr>
            <a:r>
              <a:rPr lang="en-US" dirty="0" err="1"/>
              <a:t>mythbusters</a:t>
            </a:r>
            <a:r>
              <a:rPr lang="en-US" dirty="0"/>
              <a:t>: https://</a:t>
            </a:r>
            <a:r>
              <a:rPr lang="en-US" dirty="0" err="1"/>
              <a:t>www.youtube.com</a:t>
            </a:r>
            <a:r>
              <a:rPr lang="en-US" dirty="0"/>
              <a:t>/</a:t>
            </a:r>
            <a:r>
              <a:rPr lang="en-US" dirty="0" err="1"/>
              <a:t>watch?v</a:t>
            </a:r>
            <a:r>
              <a:rPr lang="en-US" dirty="0"/>
              <a:t>=-</a:t>
            </a:r>
            <a:r>
              <a:rPr lang="en-US" dirty="0" err="1"/>
              <a:t>XWLynrvTzE#t</a:t>
            </a:r>
            <a:r>
              <a:rPr lang="en-US" dirty="0"/>
              <a:t>=772</a:t>
            </a:r>
          </a:p>
          <a:p>
            <a:endParaRPr lang="en-US" dirty="0"/>
          </a:p>
        </p:txBody>
      </p:sp>
      <p:sp>
        <p:nvSpPr>
          <p:cNvPr id="4" name="Slide Number Placeholder 3"/>
          <p:cNvSpPr>
            <a:spLocks noGrp="1"/>
          </p:cNvSpPr>
          <p:nvPr>
            <p:ph type="sldNum" sz="quarter" idx="10"/>
          </p:nvPr>
        </p:nvSpPr>
        <p:spPr/>
        <p:txBody>
          <a:bodyPr/>
          <a:lstStyle/>
          <a:p>
            <a:fld id="{191C66C5-65D6-E94E-BA6A-11B95EF7C4B9}" type="slidenum">
              <a:rPr lang="en-US" smtClean="0"/>
              <a:t>18</a:t>
            </a:fld>
            <a:endParaRPr lang="en-US"/>
          </a:p>
        </p:txBody>
      </p:sp>
      <p:sp>
        <p:nvSpPr>
          <p:cNvPr id="5" name="日期占位符 4">
            <a:extLst>
              <a:ext uri="{FF2B5EF4-FFF2-40B4-BE49-F238E27FC236}">
                <a16:creationId xmlns:a16="http://schemas.microsoft.com/office/drawing/2014/main" id="{BD93C7BE-B96B-40C0-8EC7-BE4ACF4CDA90}"/>
              </a:ext>
            </a:extLst>
          </p:cNvPr>
          <p:cNvSpPr>
            <a:spLocks noGrp="1"/>
          </p:cNvSpPr>
          <p:nvPr>
            <p:ph type="dt" idx="1"/>
          </p:nvPr>
        </p:nvSpPr>
        <p:spPr/>
        <p:txBody>
          <a:bodyPr/>
          <a:lstStyle/>
          <a:p>
            <a:fld id="{6A2AFDBF-F91D-4D43-A51B-A32DE531103F}" type="datetime1">
              <a:rPr lang="en-US" altLang="zh-CN" smtClean="0"/>
              <a:t>1/14/24</a:t>
            </a:fld>
            <a:endParaRPr lang="en-US"/>
          </a:p>
        </p:txBody>
      </p:sp>
    </p:spTree>
    <p:extLst>
      <p:ext uri="{BB962C8B-B14F-4D97-AF65-F5344CB8AC3E}">
        <p14:creationId xmlns:p14="http://schemas.microsoft.com/office/powerpoint/2010/main" val="722644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C66C5-65D6-E94E-BA6A-11B95EF7C4B9}" type="slidenum">
              <a:rPr lang="en-US" smtClean="0"/>
              <a:t>19</a:t>
            </a:fld>
            <a:endParaRPr lang="en-US"/>
          </a:p>
        </p:txBody>
      </p:sp>
      <p:sp>
        <p:nvSpPr>
          <p:cNvPr id="5" name="日期占位符 4">
            <a:extLst>
              <a:ext uri="{FF2B5EF4-FFF2-40B4-BE49-F238E27FC236}">
                <a16:creationId xmlns:a16="http://schemas.microsoft.com/office/drawing/2014/main" id="{548BD777-8416-4192-9E3F-DFE186870BD7}"/>
              </a:ext>
            </a:extLst>
          </p:cNvPr>
          <p:cNvSpPr>
            <a:spLocks noGrp="1"/>
          </p:cNvSpPr>
          <p:nvPr>
            <p:ph type="dt" idx="1"/>
          </p:nvPr>
        </p:nvSpPr>
        <p:spPr/>
        <p:txBody>
          <a:bodyPr/>
          <a:lstStyle/>
          <a:p>
            <a:fld id="{DB07DD56-DB53-415F-8206-888B3A09B4F4}" type="datetime1">
              <a:rPr lang="en-US" altLang="zh-CN" smtClean="0"/>
              <a:t>1/14/24</a:t>
            </a:fld>
            <a:endParaRPr lang="en-US"/>
          </a:p>
        </p:txBody>
      </p:sp>
    </p:spTree>
    <p:extLst>
      <p:ext uri="{BB962C8B-B14F-4D97-AF65-F5344CB8AC3E}">
        <p14:creationId xmlns:p14="http://schemas.microsoft.com/office/powerpoint/2010/main" val="337506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u="none" kern="1200" baseline="0" dirty="0">
                <a:solidFill>
                  <a:schemeClr val="tx1"/>
                </a:solidFill>
                <a:latin typeface="+mn-lt"/>
                <a:ea typeface="+mn-ea"/>
                <a:cs typeface="+mn-cs"/>
              </a:rPr>
              <a:t>applications [B Ch1, preface]</a:t>
            </a:r>
            <a:endParaRPr lang="en-US" i="0" dirty="0"/>
          </a:p>
          <a:p>
            <a:endParaRPr lang="en-US" dirty="0"/>
          </a:p>
        </p:txBody>
      </p:sp>
      <p:sp>
        <p:nvSpPr>
          <p:cNvPr id="4" name="Slide Number Placeholder 3"/>
          <p:cNvSpPr>
            <a:spLocks noGrp="1"/>
          </p:cNvSpPr>
          <p:nvPr>
            <p:ph type="sldNum" sz="quarter" idx="10"/>
          </p:nvPr>
        </p:nvSpPr>
        <p:spPr/>
        <p:txBody>
          <a:bodyPr/>
          <a:lstStyle/>
          <a:p>
            <a:fld id="{191C66C5-65D6-E94E-BA6A-11B95EF7C4B9}" type="slidenum">
              <a:rPr lang="en-US" smtClean="0"/>
              <a:t>20</a:t>
            </a:fld>
            <a:endParaRPr lang="en-US"/>
          </a:p>
        </p:txBody>
      </p:sp>
      <p:sp>
        <p:nvSpPr>
          <p:cNvPr id="5" name="日期占位符 4">
            <a:extLst>
              <a:ext uri="{FF2B5EF4-FFF2-40B4-BE49-F238E27FC236}">
                <a16:creationId xmlns:a16="http://schemas.microsoft.com/office/drawing/2014/main" id="{F6BAC521-D35F-486C-9842-5C6B28EE8BB5}"/>
              </a:ext>
            </a:extLst>
          </p:cNvPr>
          <p:cNvSpPr>
            <a:spLocks noGrp="1"/>
          </p:cNvSpPr>
          <p:nvPr>
            <p:ph type="dt" idx="1"/>
          </p:nvPr>
        </p:nvSpPr>
        <p:spPr/>
        <p:txBody>
          <a:bodyPr/>
          <a:lstStyle/>
          <a:p>
            <a:fld id="{35139159-D6FB-4D5A-95BB-B730B4E96F00}" type="datetime1">
              <a:rPr lang="en-US" altLang="zh-CN" smtClean="0"/>
              <a:t>1/14/24</a:t>
            </a:fld>
            <a:endParaRPr lang="en-US"/>
          </a:p>
        </p:txBody>
      </p:sp>
    </p:spTree>
    <p:extLst>
      <p:ext uri="{BB962C8B-B14F-4D97-AF65-F5344CB8AC3E}">
        <p14:creationId xmlns:p14="http://schemas.microsoft.com/office/powerpoint/2010/main" val="3256579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u="none" kern="1200" baseline="0" dirty="0">
                <a:solidFill>
                  <a:schemeClr val="tx1"/>
                </a:solidFill>
                <a:latin typeface="+mn-lt"/>
                <a:ea typeface="+mn-ea"/>
                <a:cs typeface="+mn-cs"/>
              </a:rPr>
              <a:t>applications [B Ch1, preface]</a:t>
            </a:r>
            <a:endParaRPr lang="en-US" i="0" dirty="0"/>
          </a:p>
          <a:p>
            <a:endParaRPr lang="en-US" dirty="0"/>
          </a:p>
        </p:txBody>
      </p:sp>
      <p:sp>
        <p:nvSpPr>
          <p:cNvPr id="4" name="Slide Number Placeholder 3"/>
          <p:cNvSpPr>
            <a:spLocks noGrp="1"/>
          </p:cNvSpPr>
          <p:nvPr>
            <p:ph type="sldNum" sz="quarter" idx="10"/>
          </p:nvPr>
        </p:nvSpPr>
        <p:spPr/>
        <p:txBody>
          <a:bodyPr/>
          <a:lstStyle/>
          <a:p>
            <a:fld id="{191C66C5-65D6-E94E-BA6A-11B95EF7C4B9}" type="slidenum">
              <a:rPr lang="en-US" smtClean="0"/>
              <a:t>24</a:t>
            </a:fld>
            <a:endParaRPr lang="en-US"/>
          </a:p>
        </p:txBody>
      </p:sp>
      <p:sp>
        <p:nvSpPr>
          <p:cNvPr id="5" name="日期占位符 4">
            <a:extLst>
              <a:ext uri="{FF2B5EF4-FFF2-40B4-BE49-F238E27FC236}">
                <a16:creationId xmlns:a16="http://schemas.microsoft.com/office/drawing/2014/main" id="{AD4806BC-D50B-43DE-AF9C-9CD05BED8D02}"/>
              </a:ext>
            </a:extLst>
          </p:cNvPr>
          <p:cNvSpPr>
            <a:spLocks noGrp="1"/>
          </p:cNvSpPr>
          <p:nvPr>
            <p:ph type="dt" idx="1"/>
          </p:nvPr>
        </p:nvSpPr>
        <p:spPr/>
        <p:txBody>
          <a:bodyPr/>
          <a:lstStyle/>
          <a:p>
            <a:fld id="{F06F6B4E-3D7A-48D3-AFFF-7EFC42FC0411}" type="datetime1">
              <a:rPr lang="en-US" altLang="zh-CN" smtClean="0"/>
              <a:t>1/14/24</a:t>
            </a:fld>
            <a:endParaRPr lang="en-US"/>
          </a:p>
        </p:txBody>
      </p:sp>
    </p:spTree>
    <p:extLst>
      <p:ext uri="{BB962C8B-B14F-4D97-AF65-F5344CB8AC3E}">
        <p14:creationId xmlns:p14="http://schemas.microsoft.com/office/powerpoint/2010/main" val="3256579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P(</a:t>
            </a:r>
            <a:r>
              <a:rPr lang="en-HK" dirty="0" err="1"/>
              <a:t>n,r</a:t>
            </a:r>
            <a:r>
              <a:rPr lang="en-HK" dirty="0"/>
              <a:t>),</a:t>
            </a:r>
            <a:r>
              <a:rPr lang="en-HK" baseline="0" dirty="0"/>
              <a:t> </a:t>
            </a:r>
            <a:r>
              <a:rPr lang="en-HK" baseline="0" dirty="0" err="1"/>
              <a:t>nPr</a:t>
            </a:r>
            <a:r>
              <a:rPr lang="en-HK" baseline="0" dirty="0"/>
              <a:t>, </a:t>
            </a:r>
            <a:r>
              <a:rPr lang="en-HK" baseline="0" dirty="0" err="1"/>
              <a:t>p^n_r</a:t>
            </a:r>
            <a:r>
              <a:rPr lang="en-HK" baseline="0" dirty="0"/>
              <a:t> = n!/(n-r)!</a:t>
            </a:r>
            <a:endParaRPr lang="en-US" dirty="0"/>
          </a:p>
        </p:txBody>
      </p:sp>
      <p:sp>
        <p:nvSpPr>
          <p:cNvPr id="4" name="Date Placeholder 3"/>
          <p:cNvSpPr>
            <a:spLocks noGrp="1"/>
          </p:cNvSpPr>
          <p:nvPr>
            <p:ph type="dt" idx="1"/>
          </p:nvPr>
        </p:nvSpPr>
        <p:spPr/>
        <p:txBody>
          <a:bodyPr/>
          <a:lstStyle/>
          <a:p>
            <a:fld id="{041CB240-5690-45FF-A25B-ACFCCDAA33E3}" type="datetime1">
              <a:rPr lang="en-US" altLang="zh-CN" smtClean="0"/>
              <a:t>1/14/24</a:t>
            </a:fld>
            <a:endParaRPr lang="en-US"/>
          </a:p>
        </p:txBody>
      </p:sp>
      <p:sp>
        <p:nvSpPr>
          <p:cNvPr id="5" name="Slide Number Placeholder 4"/>
          <p:cNvSpPr>
            <a:spLocks noGrp="1"/>
          </p:cNvSpPr>
          <p:nvPr>
            <p:ph type="sldNum" sz="quarter" idx="5"/>
          </p:nvPr>
        </p:nvSpPr>
        <p:spPr/>
        <p:txBody>
          <a:bodyPr/>
          <a:lstStyle/>
          <a:p>
            <a:fld id="{191C66C5-65D6-E94E-BA6A-11B95EF7C4B9}" type="slidenum">
              <a:rPr lang="en-US" smtClean="0"/>
              <a:t>25</a:t>
            </a:fld>
            <a:endParaRPr lang="en-US"/>
          </a:p>
        </p:txBody>
      </p:sp>
    </p:spTree>
    <p:extLst>
      <p:ext uri="{BB962C8B-B14F-4D97-AF65-F5344CB8AC3E}">
        <p14:creationId xmlns:p14="http://schemas.microsoft.com/office/powerpoint/2010/main" val="1124180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P(</a:t>
            </a:r>
            <a:r>
              <a:rPr lang="en-HK" dirty="0" err="1"/>
              <a:t>n,k</a:t>
            </a:r>
            <a:r>
              <a:rPr lang="en-HK" dirty="0"/>
              <a:t>)</a:t>
            </a:r>
            <a:r>
              <a:rPr lang="en-HK" baseline="0" dirty="0"/>
              <a:t>: k-permutations of n items, </a:t>
            </a:r>
            <a:r>
              <a:rPr lang="en-HK" baseline="0" dirty="0" err="1"/>
              <a:t>nPk</a:t>
            </a:r>
            <a:r>
              <a:rPr lang="en-HK" baseline="0" dirty="0"/>
              <a:t>, </a:t>
            </a:r>
            <a:r>
              <a:rPr lang="en-HK" baseline="0"/>
              <a:t>P^n_k</a:t>
            </a:r>
            <a:endParaRPr lang="en-HK"/>
          </a:p>
        </p:txBody>
      </p:sp>
      <p:sp>
        <p:nvSpPr>
          <p:cNvPr id="4" name="Date Placeholder 3"/>
          <p:cNvSpPr>
            <a:spLocks noGrp="1"/>
          </p:cNvSpPr>
          <p:nvPr>
            <p:ph type="dt" idx="10"/>
          </p:nvPr>
        </p:nvSpPr>
        <p:spPr/>
        <p:txBody>
          <a:bodyPr/>
          <a:lstStyle/>
          <a:p>
            <a:fld id="{041CB240-5690-45FF-A25B-ACFCCDAA33E3}" type="datetime1">
              <a:rPr lang="en-US" altLang="zh-CN" smtClean="0"/>
              <a:t>1/14/24</a:t>
            </a:fld>
            <a:endParaRPr lang="en-US"/>
          </a:p>
        </p:txBody>
      </p:sp>
      <p:sp>
        <p:nvSpPr>
          <p:cNvPr id="5" name="Slide Number Placeholder 4"/>
          <p:cNvSpPr>
            <a:spLocks noGrp="1"/>
          </p:cNvSpPr>
          <p:nvPr>
            <p:ph type="sldNum" sz="quarter" idx="11"/>
          </p:nvPr>
        </p:nvSpPr>
        <p:spPr/>
        <p:txBody>
          <a:bodyPr/>
          <a:lstStyle/>
          <a:p>
            <a:fld id="{191C66C5-65D6-E94E-BA6A-11B95EF7C4B9}" type="slidenum">
              <a:rPr lang="en-US" smtClean="0"/>
              <a:t>26</a:t>
            </a:fld>
            <a:endParaRPr lang="en-US"/>
          </a:p>
        </p:txBody>
      </p:sp>
    </p:spTree>
    <p:extLst>
      <p:ext uri="{BB962C8B-B14F-4D97-AF65-F5344CB8AC3E}">
        <p14:creationId xmlns:p14="http://schemas.microsoft.com/office/powerpoint/2010/main" val="3743528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1C66C5-65D6-E94E-BA6A-11B95EF7C4B9}" type="slidenum">
              <a:rPr lang="en-US" smtClean="0"/>
              <a:t>29</a:t>
            </a:fld>
            <a:endParaRPr lang="en-US"/>
          </a:p>
        </p:txBody>
      </p:sp>
      <p:sp>
        <p:nvSpPr>
          <p:cNvPr id="5" name="日期占位符 4">
            <a:extLst>
              <a:ext uri="{FF2B5EF4-FFF2-40B4-BE49-F238E27FC236}">
                <a16:creationId xmlns:a16="http://schemas.microsoft.com/office/drawing/2014/main" id="{6B911B08-630B-4BE8-A68C-D4B2DE5D33F8}"/>
              </a:ext>
            </a:extLst>
          </p:cNvPr>
          <p:cNvSpPr>
            <a:spLocks noGrp="1"/>
          </p:cNvSpPr>
          <p:nvPr>
            <p:ph type="dt" idx="1"/>
          </p:nvPr>
        </p:nvSpPr>
        <p:spPr/>
        <p:txBody>
          <a:bodyPr/>
          <a:lstStyle/>
          <a:p>
            <a:fld id="{702D256A-1757-4D4C-BC36-6DFD35B529C2}" type="datetime1">
              <a:rPr lang="en-US" altLang="zh-CN" smtClean="0"/>
              <a:t>1/14/24</a:t>
            </a:fld>
            <a:endParaRPr lang="en-US"/>
          </a:p>
        </p:txBody>
      </p:sp>
    </p:spTree>
    <p:extLst>
      <p:ext uri="{BB962C8B-B14F-4D97-AF65-F5344CB8AC3E}">
        <p14:creationId xmlns:p14="http://schemas.microsoft.com/office/powerpoint/2010/main" val="1564994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191C66C5-65D6-E94E-BA6A-11B95EF7C4B9}" type="slidenum">
              <a:rPr lang="en-US" smtClean="0"/>
              <a:t>4</a:t>
            </a:fld>
            <a:endParaRPr lang="en-US" dirty="0"/>
          </a:p>
        </p:txBody>
      </p:sp>
      <p:sp>
        <p:nvSpPr>
          <p:cNvPr id="5" name="日期占位符 4">
            <a:extLst>
              <a:ext uri="{FF2B5EF4-FFF2-40B4-BE49-F238E27FC236}">
                <a16:creationId xmlns:a16="http://schemas.microsoft.com/office/drawing/2014/main" id="{CCF87F6C-FDFC-458B-96CB-3C888B729EF9}"/>
              </a:ext>
            </a:extLst>
          </p:cNvPr>
          <p:cNvSpPr>
            <a:spLocks noGrp="1"/>
          </p:cNvSpPr>
          <p:nvPr>
            <p:ph type="dt" idx="1"/>
          </p:nvPr>
        </p:nvSpPr>
        <p:spPr/>
        <p:txBody>
          <a:bodyPr/>
          <a:lstStyle/>
          <a:p>
            <a:fld id="{28D7AAF4-83F5-4354-B814-CCCF94AA2A2B}" type="datetime1">
              <a:rPr lang="en-US" altLang="zh-CN" smtClean="0"/>
              <a:t>1/14/24</a:t>
            </a:fld>
            <a:endParaRPr lang="en-US"/>
          </a:p>
        </p:txBody>
      </p:sp>
    </p:spTree>
    <p:extLst>
      <p:ext uri="{BB962C8B-B14F-4D97-AF65-F5344CB8AC3E}">
        <p14:creationId xmlns:p14="http://schemas.microsoft.com/office/powerpoint/2010/main" val="3109162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HK" sz="1200" b="0" kern="1200" dirty="0">
                <a:solidFill>
                  <a:schemeClr val="tx1"/>
                </a:solidFill>
                <a:effectLst/>
                <a:latin typeface="+mn-lt"/>
                <a:ea typeface="+mn-ea"/>
                <a:cs typeface="+mn-cs"/>
              </a:rPr>
              <a:t>asterisk</a:t>
            </a:r>
            <a:endParaRPr lang="en-HK" sz="1200" b="1" kern="1200" dirty="0">
              <a:solidFill>
                <a:schemeClr val="tx1"/>
              </a:solidFill>
              <a:effectLst/>
              <a:latin typeface="+mn-lt"/>
              <a:ea typeface="+mn-ea"/>
              <a:cs typeface="+mn-cs"/>
            </a:endParaRPr>
          </a:p>
          <a:p>
            <a:endParaRPr lang="en-HK" dirty="0"/>
          </a:p>
        </p:txBody>
      </p:sp>
      <p:sp>
        <p:nvSpPr>
          <p:cNvPr id="4" name="Date Placeholder 3"/>
          <p:cNvSpPr>
            <a:spLocks noGrp="1"/>
          </p:cNvSpPr>
          <p:nvPr>
            <p:ph type="dt" idx="10"/>
          </p:nvPr>
        </p:nvSpPr>
        <p:spPr/>
        <p:txBody>
          <a:bodyPr/>
          <a:lstStyle/>
          <a:p>
            <a:fld id="{041CB240-5690-45FF-A25B-ACFCCDAA33E3}" type="datetime1">
              <a:rPr lang="en-US" altLang="zh-CN" smtClean="0"/>
              <a:t>1/14/24</a:t>
            </a:fld>
            <a:endParaRPr lang="en-US"/>
          </a:p>
        </p:txBody>
      </p:sp>
      <p:sp>
        <p:nvSpPr>
          <p:cNvPr id="5" name="Slide Number Placeholder 4"/>
          <p:cNvSpPr>
            <a:spLocks noGrp="1"/>
          </p:cNvSpPr>
          <p:nvPr>
            <p:ph type="sldNum" sz="quarter" idx="11"/>
          </p:nvPr>
        </p:nvSpPr>
        <p:spPr/>
        <p:txBody>
          <a:bodyPr/>
          <a:lstStyle/>
          <a:p>
            <a:fld id="{191C66C5-65D6-E94E-BA6A-11B95EF7C4B9}" type="slidenum">
              <a:rPr lang="en-US" smtClean="0"/>
              <a:t>32</a:t>
            </a:fld>
            <a:endParaRPr lang="en-US"/>
          </a:p>
        </p:txBody>
      </p:sp>
    </p:spTree>
    <p:extLst>
      <p:ext uri="{BB962C8B-B14F-4D97-AF65-F5344CB8AC3E}">
        <p14:creationId xmlns:p14="http://schemas.microsoft.com/office/powerpoint/2010/main" val="2469485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1C66C5-65D6-E94E-BA6A-11B95EF7C4B9}" type="slidenum">
              <a:rPr lang="en-US" smtClean="0"/>
              <a:t>38</a:t>
            </a:fld>
            <a:endParaRPr lang="en-US"/>
          </a:p>
        </p:txBody>
      </p:sp>
      <p:sp>
        <p:nvSpPr>
          <p:cNvPr id="5" name="日期占位符 4">
            <a:extLst>
              <a:ext uri="{FF2B5EF4-FFF2-40B4-BE49-F238E27FC236}">
                <a16:creationId xmlns:a16="http://schemas.microsoft.com/office/drawing/2014/main" id="{17FB8941-4156-4C6E-9C91-02D0EADACCAD}"/>
              </a:ext>
            </a:extLst>
          </p:cNvPr>
          <p:cNvSpPr>
            <a:spLocks noGrp="1"/>
          </p:cNvSpPr>
          <p:nvPr>
            <p:ph type="dt" idx="1"/>
          </p:nvPr>
        </p:nvSpPr>
        <p:spPr/>
        <p:txBody>
          <a:bodyPr/>
          <a:lstStyle/>
          <a:p>
            <a:fld id="{6BD9D6D1-535A-4DE0-9D59-96B309CE9982}" type="datetime1">
              <a:rPr lang="en-US" altLang="zh-CN" smtClean="0"/>
              <a:t>1/14/24</a:t>
            </a:fld>
            <a:endParaRPr lang="en-US"/>
          </a:p>
        </p:txBody>
      </p:sp>
    </p:spTree>
    <p:extLst>
      <p:ext uri="{BB962C8B-B14F-4D97-AF65-F5344CB8AC3E}">
        <p14:creationId xmlns:p14="http://schemas.microsoft.com/office/powerpoint/2010/main" val="277422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1C66C5-65D6-E94E-BA6A-11B95EF7C4B9}" type="slidenum">
              <a:rPr lang="en-US" smtClean="0"/>
              <a:t>39</a:t>
            </a:fld>
            <a:endParaRPr lang="en-US"/>
          </a:p>
        </p:txBody>
      </p:sp>
      <p:sp>
        <p:nvSpPr>
          <p:cNvPr id="5" name="日期占位符 4">
            <a:extLst>
              <a:ext uri="{FF2B5EF4-FFF2-40B4-BE49-F238E27FC236}">
                <a16:creationId xmlns:a16="http://schemas.microsoft.com/office/drawing/2014/main" id="{17FB8941-4156-4C6E-9C91-02D0EADACCAD}"/>
              </a:ext>
            </a:extLst>
          </p:cNvPr>
          <p:cNvSpPr>
            <a:spLocks noGrp="1"/>
          </p:cNvSpPr>
          <p:nvPr>
            <p:ph type="dt" idx="1"/>
          </p:nvPr>
        </p:nvSpPr>
        <p:spPr/>
        <p:txBody>
          <a:bodyPr/>
          <a:lstStyle/>
          <a:p>
            <a:fld id="{6BD9D6D1-535A-4DE0-9D59-96B309CE9982}" type="datetime1">
              <a:rPr lang="en-US" altLang="zh-CN" smtClean="0"/>
              <a:t>1/14/24</a:t>
            </a:fld>
            <a:endParaRPr lang="en-US"/>
          </a:p>
        </p:txBody>
      </p:sp>
    </p:spTree>
    <p:extLst>
      <p:ext uri="{BB962C8B-B14F-4D97-AF65-F5344CB8AC3E}">
        <p14:creationId xmlns:p14="http://schemas.microsoft.com/office/powerpoint/2010/main" val="4041021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1C66C5-65D6-E94E-BA6A-11B95EF7C4B9}" type="slidenum">
              <a:rPr lang="en-US" smtClean="0"/>
              <a:t>40</a:t>
            </a:fld>
            <a:endParaRPr lang="en-US"/>
          </a:p>
        </p:txBody>
      </p:sp>
      <p:sp>
        <p:nvSpPr>
          <p:cNvPr id="5" name="日期占位符 4">
            <a:extLst>
              <a:ext uri="{FF2B5EF4-FFF2-40B4-BE49-F238E27FC236}">
                <a16:creationId xmlns:a16="http://schemas.microsoft.com/office/drawing/2014/main" id="{17FB8941-4156-4C6E-9C91-02D0EADACCAD}"/>
              </a:ext>
            </a:extLst>
          </p:cNvPr>
          <p:cNvSpPr>
            <a:spLocks noGrp="1"/>
          </p:cNvSpPr>
          <p:nvPr>
            <p:ph type="dt" idx="1"/>
          </p:nvPr>
        </p:nvSpPr>
        <p:spPr/>
        <p:txBody>
          <a:bodyPr/>
          <a:lstStyle/>
          <a:p>
            <a:fld id="{6BD9D6D1-535A-4DE0-9D59-96B309CE9982}" type="datetime1">
              <a:rPr lang="en-US" altLang="zh-CN" smtClean="0"/>
              <a:t>1/14/24</a:t>
            </a:fld>
            <a:endParaRPr lang="en-US"/>
          </a:p>
        </p:txBody>
      </p:sp>
    </p:spTree>
    <p:extLst>
      <p:ext uri="{BB962C8B-B14F-4D97-AF65-F5344CB8AC3E}">
        <p14:creationId xmlns:p14="http://schemas.microsoft.com/office/powerpoint/2010/main" val="3481597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Bell number</a:t>
            </a:r>
            <a:endParaRPr lang="zh-CN" altLang="en-US" dirty="0"/>
          </a:p>
        </p:txBody>
      </p:sp>
      <p:sp>
        <p:nvSpPr>
          <p:cNvPr id="4" name="灯片编号占位符 3"/>
          <p:cNvSpPr>
            <a:spLocks noGrp="1"/>
          </p:cNvSpPr>
          <p:nvPr>
            <p:ph type="sldNum" sz="quarter" idx="5"/>
          </p:nvPr>
        </p:nvSpPr>
        <p:spPr/>
        <p:txBody>
          <a:bodyPr/>
          <a:lstStyle/>
          <a:p>
            <a:fld id="{191C66C5-65D6-E94E-BA6A-11B95EF7C4B9}" type="slidenum">
              <a:rPr lang="en-US" smtClean="0"/>
              <a:t>41</a:t>
            </a:fld>
            <a:endParaRPr lang="en-US"/>
          </a:p>
        </p:txBody>
      </p:sp>
      <p:sp>
        <p:nvSpPr>
          <p:cNvPr id="5" name="日期占位符 4">
            <a:extLst>
              <a:ext uri="{FF2B5EF4-FFF2-40B4-BE49-F238E27FC236}">
                <a16:creationId xmlns:a16="http://schemas.microsoft.com/office/drawing/2014/main" id="{17FB8941-4156-4C6E-9C91-02D0EADACCAD}"/>
              </a:ext>
            </a:extLst>
          </p:cNvPr>
          <p:cNvSpPr>
            <a:spLocks noGrp="1"/>
          </p:cNvSpPr>
          <p:nvPr>
            <p:ph type="dt" idx="1"/>
          </p:nvPr>
        </p:nvSpPr>
        <p:spPr/>
        <p:txBody>
          <a:bodyPr/>
          <a:lstStyle/>
          <a:p>
            <a:fld id="{6BD9D6D1-535A-4DE0-9D59-96B309CE9982}" type="datetime1">
              <a:rPr lang="en-US" altLang="zh-CN" smtClean="0"/>
              <a:t>1/14/24</a:t>
            </a:fld>
            <a:endParaRPr lang="en-US"/>
          </a:p>
        </p:txBody>
      </p:sp>
    </p:spTree>
    <p:extLst>
      <p:ext uri="{BB962C8B-B14F-4D97-AF65-F5344CB8AC3E}">
        <p14:creationId xmlns:p14="http://schemas.microsoft.com/office/powerpoint/2010/main" val="2600506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191C66C5-65D6-E94E-BA6A-11B95EF7C4B9}" type="slidenum">
              <a:rPr lang="en-US" smtClean="0"/>
              <a:t>5</a:t>
            </a:fld>
            <a:endParaRPr lang="en-US" dirty="0"/>
          </a:p>
        </p:txBody>
      </p:sp>
      <p:sp>
        <p:nvSpPr>
          <p:cNvPr id="5" name="日期占位符 4">
            <a:extLst>
              <a:ext uri="{FF2B5EF4-FFF2-40B4-BE49-F238E27FC236}">
                <a16:creationId xmlns:a16="http://schemas.microsoft.com/office/drawing/2014/main" id="{CCF87F6C-FDFC-458B-96CB-3C888B729EF9}"/>
              </a:ext>
            </a:extLst>
          </p:cNvPr>
          <p:cNvSpPr>
            <a:spLocks noGrp="1"/>
          </p:cNvSpPr>
          <p:nvPr>
            <p:ph type="dt" idx="1"/>
          </p:nvPr>
        </p:nvSpPr>
        <p:spPr/>
        <p:txBody>
          <a:bodyPr/>
          <a:lstStyle/>
          <a:p>
            <a:fld id="{28D7AAF4-83F5-4354-B814-CCCF94AA2A2B}" type="datetime1">
              <a:rPr lang="en-US" altLang="zh-CN" smtClean="0"/>
              <a:t>1/14/24</a:t>
            </a:fld>
            <a:endParaRPr lang="en-US"/>
          </a:p>
        </p:txBody>
      </p:sp>
    </p:spTree>
    <p:extLst>
      <p:ext uri="{BB962C8B-B14F-4D97-AF65-F5344CB8AC3E}">
        <p14:creationId xmlns:p14="http://schemas.microsoft.com/office/powerpoint/2010/main" val="2468118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LED 40,000-50,000 hours</a:t>
            </a:r>
          </a:p>
        </p:txBody>
      </p:sp>
      <p:sp>
        <p:nvSpPr>
          <p:cNvPr id="4" name="Date Placeholder 3"/>
          <p:cNvSpPr>
            <a:spLocks noGrp="1"/>
          </p:cNvSpPr>
          <p:nvPr>
            <p:ph type="dt" idx="1"/>
          </p:nvPr>
        </p:nvSpPr>
        <p:spPr/>
        <p:txBody>
          <a:bodyPr/>
          <a:lstStyle/>
          <a:p>
            <a:fld id="{041CB240-5690-45FF-A25B-ACFCCDAA33E3}" type="datetime1">
              <a:rPr lang="en-US" altLang="zh-CN" smtClean="0"/>
              <a:t>1/14/24</a:t>
            </a:fld>
            <a:endParaRPr lang="en-US"/>
          </a:p>
        </p:txBody>
      </p:sp>
      <p:sp>
        <p:nvSpPr>
          <p:cNvPr id="5" name="Slide Number Placeholder 4"/>
          <p:cNvSpPr>
            <a:spLocks noGrp="1"/>
          </p:cNvSpPr>
          <p:nvPr>
            <p:ph type="sldNum" sz="quarter" idx="5"/>
          </p:nvPr>
        </p:nvSpPr>
        <p:spPr/>
        <p:txBody>
          <a:bodyPr/>
          <a:lstStyle/>
          <a:p>
            <a:fld id="{191C66C5-65D6-E94E-BA6A-11B95EF7C4B9}" type="slidenum">
              <a:rPr lang="en-US" smtClean="0"/>
              <a:t>8</a:t>
            </a:fld>
            <a:endParaRPr lang="en-US"/>
          </a:p>
        </p:txBody>
      </p:sp>
    </p:spTree>
    <p:extLst>
      <p:ext uri="{BB962C8B-B14F-4D97-AF65-F5344CB8AC3E}">
        <p14:creationId xmlns:p14="http://schemas.microsoft.com/office/powerpoint/2010/main" val="848764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C66C5-65D6-E94E-BA6A-11B95EF7C4B9}" type="slidenum">
              <a:rPr lang="en-US" smtClean="0"/>
              <a:t>9</a:t>
            </a:fld>
            <a:endParaRPr lang="en-US" dirty="0"/>
          </a:p>
        </p:txBody>
      </p:sp>
      <p:sp>
        <p:nvSpPr>
          <p:cNvPr id="5" name="日期占位符 4">
            <a:extLst>
              <a:ext uri="{FF2B5EF4-FFF2-40B4-BE49-F238E27FC236}">
                <a16:creationId xmlns:a16="http://schemas.microsoft.com/office/drawing/2014/main" id="{89E6AA4D-9DF8-46B2-8DFD-580ED2A63639}"/>
              </a:ext>
            </a:extLst>
          </p:cNvPr>
          <p:cNvSpPr>
            <a:spLocks noGrp="1"/>
          </p:cNvSpPr>
          <p:nvPr>
            <p:ph type="dt" idx="1"/>
          </p:nvPr>
        </p:nvSpPr>
        <p:spPr/>
        <p:txBody>
          <a:bodyPr/>
          <a:lstStyle/>
          <a:p>
            <a:fld id="{9353661D-19A3-489B-99DC-736BA51891D7}" type="datetime1">
              <a:rPr lang="en-US" altLang="zh-CN" smtClean="0"/>
              <a:t>1/14/24</a:t>
            </a:fld>
            <a:endParaRPr lang="en-US"/>
          </a:p>
        </p:txBody>
      </p:sp>
    </p:spTree>
    <p:extLst>
      <p:ext uri="{BB962C8B-B14F-4D97-AF65-F5344CB8AC3E}">
        <p14:creationId xmlns:p14="http://schemas.microsoft.com/office/powerpoint/2010/main" val="58214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Head and tail</a:t>
            </a:r>
          </a:p>
        </p:txBody>
      </p:sp>
      <p:sp>
        <p:nvSpPr>
          <p:cNvPr id="4" name="Slide Number Placeholder 3"/>
          <p:cNvSpPr>
            <a:spLocks noGrp="1"/>
          </p:cNvSpPr>
          <p:nvPr>
            <p:ph type="sldNum" sz="quarter" idx="10"/>
          </p:nvPr>
        </p:nvSpPr>
        <p:spPr/>
        <p:txBody>
          <a:bodyPr/>
          <a:lstStyle/>
          <a:p>
            <a:fld id="{191C66C5-65D6-E94E-BA6A-11B95EF7C4B9}" type="slidenum">
              <a:rPr lang="en-US" smtClean="0"/>
              <a:t>10</a:t>
            </a:fld>
            <a:endParaRPr lang="en-US" dirty="0"/>
          </a:p>
        </p:txBody>
      </p:sp>
      <p:sp>
        <p:nvSpPr>
          <p:cNvPr id="5" name="日期占位符 4">
            <a:extLst>
              <a:ext uri="{FF2B5EF4-FFF2-40B4-BE49-F238E27FC236}">
                <a16:creationId xmlns:a16="http://schemas.microsoft.com/office/drawing/2014/main" id="{F4957DCA-075A-44E8-BE7D-3039002CCDBC}"/>
              </a:ext>
            </a:extLst>
          </p:cNvPr>
          <p:cNvSpPr>
            <a:spLocks noGrp="1"/>
          </p:cNvSpPr>
          <p:nvPr>
            <p:ph type="dt" idx="1"/>
          </p:nvPr>
        </p:nvSpPr>
        <p:spPr/>
        <p:txBody>
          <a:bodyPr/>
          <a:lstStyle/>
          <a:p>
            <a:fld id="{8DC66874-A80D-4226-89BA-8874F2AE1EBB}" type="datetime1">
              <a:rPr lang="en-US" altLang="zh-CN" smtClean="0"/>
              <a:t>1/14/24</a:t>
            </a:fld>
            <a:endParaRPr lang="en-US"/>
          </a:p>
        </p:txBody>
      </p:sp>
    </p:spTree>
    <p:extLst>
      <p:ext uri="{BB962C8B-B14F-4D97-AF65-F5344CB8AC3E}">
        <p14:creationId xmlns:p14="http://schemas.microsoft.com/office/powerpoint/2010/main" val="671539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HK" sz="1200" b="0" i="0" kern="1200" dirty="0">
                <a:solidFill>
                  <a:schemeClr val="tx1"/>
                </a:solidFill>
                <a:effectLst/>
                <a:latin typeface="+mn-lt"/>
                <a:ea typeface="+mn-ea"/>
                <a:cs typeface="+mn-cs"/>
              </a:rPr>
              <a:t>Andrew Wiles</a:t>
            </a:r>
          </a:p>
          <a:p>
            <a:r>
              <a:rPr lang="en-US" dirty="0" err="1"/>
              <a:t>a^n</a:t>
            </a:r>
            <a:r>
              <a:rPr lang="en-US" dirty="0"/>
              <a:t> + </a:t>
            </a:r>
            <a:r>
              <a:rPr lang="en-US" dirty="0" err="1"/>
              <a:t>b^n</a:t>
            </a:r>
            <a:r>
              <a:rPr lang="en-US" dirty="0"/>
              <a:t> =</a:t>
            </a:r>
            <a:r>
              <a:rPr lang="en-US" dirty="0" err="1"/>
              <a:t>c^n</a:t>
            </a:r>
            <a:endParaRPr lang="en-US" dirty="0"/>
          </a:p>
        </p:txBody>
      </p:sp>
      <p:sp>
        <p:nvSpPr>
          <p:cNvPr id="4" name="Date Placeholder 3"/>
          <p:cNvSpPr>
            <a:spLocks noGrp="1"/>
          </p:cNvSpPr>
          <p:nvPr>
            <p:ph type="dt" idx="1"/>
          </p:nvPr>
        </p:nvSpPr>
        <p:spPr/>
        <p:txBody>
          <a:bodyPr/>
          <a:lstStyle/>
          <a:p>
            <a:fld id="{041CB240-5690-45FF-A25B-ACFCCDAA33E3}" type="datetime1">
              <a:rPr lang="en-US" altLang="zh-CN" smtClean="0"/>
              <a:t>1/14/24</a:t>
            </a:fld>
            <a:endParaRPr lang="en-US"/>
          </a:p>
        </p:txBody>
      </p:sp>
      <p:sp>
        <p:nvSpPr>
          <p:cNvPr id="5" name="Slide Number Placeholder 4"/>
          <p:cNvSpPr>
            <a:spLocks noGrp="1"/>
          </p:cNvSpPr>
          <p:nvPr>
            <p:ph type="sldNum" sz="quarter" idx="5"/>
          </p:nvPr>
        </p:nvSpPr>
        <p:spPr/>
        <p:txBody>
          <a:bodyPr/>
          <a:lstStyle/>
          <a:p>
            <a:fld id="{191C66C5-65D6-E94E-BA6A-11B95EF7C4B9}" type="slidenum">
              <a:rPr lang="en-US" smtClean="0"/>
              <a:t>11</a:t>
            </a:fld>
            <a:endParaRPr lang="en-US"/>
          </a:p>
        </p:txBody>
      </p:sp>
    </p:spTree>
    <p:extLst>
      <p:ext uri="{BB962C8B-B14F-4D97-AF65-F5344CB8AC3E}">
        <p14:creationId xmlns:p14="http://schemas.microsoft.com/office/powerpoint/2010/main" val="503872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Marine insurance</a:t>
            </a:r>
            <a:r>
              <a:rPr lang="en-US" sz="1200" b="0" i="0" kern="1200" dirty="0">
                <a:solidFill>
                  <a:schemeClr val="tx1"/>
                </a:solidFill>
                <a:effectLst/>
                <a:latin typeface="+mn-lt"/>
                <a:ea typeface="+mn-ea"/>
                <a:cs typeface="+mn-cs"/>
              </a:rPr>
              <a:t> covers the physical loss or damage of ships, cargo, terminals, and any transport by which the property is transferred, acquired, or held between the points of origin and the final destination. </a:t>
            </a:r>
            <a:endParaRPr lang="en-US" dirty="0"/>
          </a:p>
        </p:txBody>
      </p:sp>
      <p:sp>
        <p:nvSpPr>
          <p:cNvPr id="4" name="Slide Number Placeholder 3"/>
          <p:cNvSpPr>
            <a:spLocks noGrp="1"/>
          </p:cNvSpPr>
          <p:nvPr>
            <p:ph type="sldNum" sz="quarter" idx="10"/>
          </p:nvPr>
        </p:nvSpPr>
        <p:spPr/>
        <p:txBody>
          <a:bodyPr/>
          <a:lstStyle/>
          <a:p>
            <a:fld id="{191C66C5-65D6-E94E-BA6A-11B95EF7C4B9}" type="slidenum">
              <a:rPr lang="en-US" smtClean="0"/>
              <a:t>12</a:t>
            </a:fld>
            <a:endParaRPr lang="en-US" dirty="0"/>
          </a:p>
        </p:txBody>
      </p:sp>
      <p:sp>
        <p:nvSpPr>
          <p:cNvPr id="5" name="日期占位符 4">
            <a:extLst>
              <a:ext uri="{FF2B5EF4-FFF2-40B4-BE49-F238E27FC236}">
                <a16:creationId xmlns:a16="http://schemas.microsoft.com/office/drawing/2014/main" id="{E93A97F1-2982-4C92-AABC-356E0678D38C}"/>
              </a:ext>
            </a:extLst>
          </p:cNvPr>
          <p:cNvSpPr>
            <a:spLocks noGrp="1"/>
          </p:cNvSpPr>
          <p:nvPr>
            <p:ph type="dt" idx="1"/>
          </p:nvPr>
        </p:nvSpPr>
        <p:spPr/>
        <p:txBody>
          <a:bodyPr/>
          <a:lstStyle/>
          <a:p>
            <a:fld id="{BE78969E-22A1-4DF7-B816-E4D4E1DE1480}" type="datetime1">
              <a:rPr lang="en-US" altLang="zh-CN" smtClean="0"/>
              <a:t>1/14/24</a:t>
            </a:fld>
            <a:endParaRPr lang="en-US"/>
          </a:p>
        </p:txBody>
      </p:sp>
    </p:spTree>
    <p:extLst>
      <p:ext uri="{BB962C8B-B14F-4D97-AF65-F5344CB8AC3E}">
        <p14:creationId xmlns:p14="http://schemas.microsoft.com/office/powerpoint/2010/main" val="4185454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91C66C5-65D6-E94E-BA6A-11B95EF7C4B9}" type="slidenum">
              <a:rPr lang="en-US" smtClean="0"/>
              <a:t>14</a:t>
            </a:fld>
            <a:endParaRPr lang="en-US" dirty="0"/>
          </a:p>
        </p:txBody>
      </p:sp>
      <p:sp>
        <p:nvSpPr>
          <p:cNvPr id="5" name="日期占位符 4">
            <a:extLst>
              <a:ext uri="{FF2B5EF4-FFF2-40B4-BE49-F238E27FC236}">
                <a16:creationId xmlns:a16="http://schemas.microsoft.com/office/drawing/2014/main" id="{2CDB3E06-37CD-4059-BFF6-62D3C810F482}"/>
              </a:ext>
            </a:extLst>
          </p:cNvPr>
          <p:cNvSpPr>
            <a:spLocks noGrp="1"/>
          </p:cNvSpPr>
          <p:nvPr>
            <p:ph type="dt" idx="1"/>
          </p:nvPr>
        </p:nvSpPr>
        <p:spPr/>
        <p:txBody>
          <a:bodyPr/>
          <a:lstStyle/>
          <a:p>
            <a:fld id="{555F7732-3296-450C-BAED-165F91A08C8F}" type="datetime1">
              <a:rPr lang="en-US" altLang="zh-CN" smtClean="0"/>
              <a:t>1/14/24</a:t>
            </a:fld>
            <a:endParaRPr lang="en-US"/>
          </a:p>
        </p:txBody>
      </p:sp>
    </p:spTree>
    <p:extLst>
      <p:ext uri="{BB962C8B-B14F-4D97-AF65-F5344CB8AC3E}">
        <p14:creationId xmlns:p14="http://schemas.microsoft.com/office/powerpoint/2010/main" val="2020428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p:txBody>
          <a:bodyPr/>
          <a:lstStyle/>
          <a:p>
            <a:fld id="{EF0A7C8E-0973-421F-A52D-2892701A0E26}" type="datetime1">
              <a:rPr lang="en-US" altLang="zh-CN" smtClean="0"/>
              <a:t>1/14/24</a:t>
            </a:fld>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430422-C7BF-495B-B75B-37FC65E4911B}" type="datetime1">
              <a:rPr lang="en-US" altLang="zh-CN" smtClean="0"/>
              <a:t>1/14/24</a:t>
            </a:fld>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1172F-E6BE-43F7-886E-BC7F3EE15ADE}" type="datetime1">
              <a:rPr lang="en-US" altLang="zh-CN" smtClean="0"/>
              <a:t>1/14/24</a:t>
            </a:fld>
            <a:endParaRPr lang="en-US"/>
          </a:p>
        </p:txBody>
      </p:sp>
      <p:sp>
        <p:nvSpPr>
          <p:cNvPr id="7" name="Slide Number Placeholder 6"/>
          <p:cNvSpPr>
            <a:spLocks noGrp="1"/>
          </p:cNvSpPr>
          <p:nvPr>
            <p:ph type="sldNum" sz="quarter" idx="12"/>
          </p:nvPr>
        </p:nvSpPr>
        <p:spPr/>
        <p:txBody>
          <a:bodyPr/>
          <a:lstStyle/>
          <a:p>
            <a:fld id="{52879864-58F7-E440-BAEE-A5FD1DF8B447}"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E6E941C4-1F82-471B-927C-A35F6B01E12A}" type="datetime1">
              <a:rPr lang="en-US" altLang="zh-CN" smtClean="0"/>
              <a:t>1/14/24</a:t>
            </a:fld>
            <a:endParaRPr lang="en-US"/>
          </a:p>
        </p:txBody>
      </p:sp>
      <p:sp>
        <p:nvSpPr>
          <p:cNvPr id="6" name="Slide Number Placeholder 5"/>
          <p:cNvSpPr>
            <a:spLocks noGrp="1"/>
          </p:cNvSpPr>
          <p:nvPr>
            <p:ph type="sldNum" sz="quarter" idx="12"/>
          </p:nvPr>
        </p:nvSpPr>
        <p:spPr/>
        <p:txBody>
          <a:bodyPr/>
          <a:lstStyle/>
          <a:p>
            <a:fld id="{52879864-58F7-E440-BAEE-A5FD1DF8B44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479418D-2A1A-40B7-A022-3BCAE1A7E628}" type="datetime1">
              <a:rPr lang="en-US" altLang="zh-CN" smtClean="0"/>
              <a:t>1/14/24</a:t>
            </a:fld>
            <a:endParaRPr lang="en-US"/>
          </a:p>
        </p:txBody>
      </p:sp>
      <p:sp>
        <p:nvSpPr>
          <p:cNvPr id="6" name="Slide Number Placeholder 5"/>
          <p:cNvSpPr>
            <a:spLocks noGrp="1"/>
          </p:cNvSpPr>
          <p:nvPr>
            <p:ph type="sldNum" sz="quarter" idx="12"/>
          </p:nvPr>
        </p:nvSpPr>
        <p:spPr/>
        <p:txBody>
          <a:bodyPr/>
          <a:lstStyle/>
          <a:p>
            <a:fld id="{52879864-58F7-E440-BAEE-A5FD1DF8B44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3AAB74C1-D0B2-41C1-A11C-B7A7022BBE53}" type="datetime1">
              <a:rPr lang="en-US" altLang="zh-CN" smtClean="0"/>
              <a:t>1/14/24</a:t>
            </a:fld>
            <a:endParaRPr lang="en-US" dirty="0"/>
          </a:p>
        </p:txBody>
      </p:sp>
      <p:sp>
        <p:nvSpPr>
          <p:cNvPr id="4" name="Slide Number Placeholder 3"/>
          <p:cNvSpPr>
            <a:spLocks noGrp="1"/>
          </p:cNvSpPr>
          <p:nvPr>
            <p:ph type="sldNum" sz="quarter" idx="11"/>
          </p:nvPr>
        </p:nvSpPr>
        <p:spPr/>
        <p:txBody>
          <a:bodyPr/>
          <a:lstStyle/>
          <a:p>
            <a:fld id="{52879864-58F7-E440-BAEE-A5FD1DF8B447}" type="slidenum">
              <a:rPr lang="en-US" smtClean="0"/>
              <a:t>‹#›</a:t>
            </a:fld>
            <a:endParaRPr lang="en-US" dirty="0"/>
          </a:p>
        </p:txBody>
      </p:sp>
    </p:spTree>
    <p:extLst>
      <p:ext uri="{BB962C8B-B14F-4D97-AF65-F5344CB8AC3E}">
        <p14:creationId xmlns:p14="http://schemas.microsoft.com/office/powerpoint/2010/main" val="388347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endParaRPr dirty="0"/>
          </a:p>
        </p:txBody>
      </p:sp>
      <p:sp>
        <p:nvSpPr>
          <p:cNvPr id="3" name="Content Placeholder 2"/>
          <p:cNvSpPr>
            <a:spLocks noGrp="1"/>
          </p:cNvSpPr>
          <p:nvPr>
            <p:ph idx="1"/>
          </p:nvPr>
        </p:nvSpPr>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65D869D9-8286-4AEC-AB78-6FB231E27836}" type="datetime1">
              <a:rPr lang="en-US" altLang="zh-CN" smtClean="0"/>
              <a:t>1/14/24</a:t>
            </a:fld>
            <a:endParaRPr lang="en-US"/>
          </a:p>
        </p:txBody>
      </p:sp>
      <p:sp>
        <p:nvSpPr>
          <p:cNvPr id="6" name="Slide Number Placeholder 5"/>
          <p:cNvSpPr>
            <a:spLocks noGrp="1"/>
          </p:cNvSpPr>
          <p:nvPr>
            <p:ph type="sldNum" sz="quarter" idx="12"/>
          </p:nvPr>
        </p:nvSpPr>
        <p:spPr/>
        <p:txBody>
          <a:bodyPr/>
          <a:lstStyle/>
          <a:p>
            <a:fld id="{52879864-58F7-E440-BAEE-A5FD1DF8B44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24FEB521-5BF1-4389-BE14-66D95880ED75}" type="datetime1">
              <a:rPr lang="en-US" altLang="zh-CN" smtClean="0"/>
              <a:t>1/14/24</a:t>
            </a:fld>
            <a:endParaRPr lang="en-US"/>
          </a:p>
        </p:txBody>
      </p:sp>
      <p:sp>
        <p:nvSpPr>
          <p:cNvPr id="6" name="Slide Number Placeholder 5"/>
          <p:cNvSpPr>
            <a:spLocks noGrp="1"/>
          </p:cNvSpPr>
          <p:nvPr>
            <p:ph type="sldNum" sz="quarter" idx="12"/>
          </p:nvPr>
        </p:nvSpPr>
        <p:spPr/>
        <p:txBody>
          <a:bodyPr/>
          <a:lstStyle/>
          <a:p>
            <a:fld id="{52879864-58F7-E440-BAEE-A5FD1DF8B447}"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C56492-1C57-487C-84FB-32544BF32DDC}" type="datetime1">
              <a:rPr lang="en-US" altLang="zh-CN" smtClean="0"/>
              <a:t>1/14/24</a:t>
            </a:fld>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FF60EBA5-49B8-41E3-B228-D8C389829DDF}" type="datetime1">
              <a:rPr lang="en-US" altLang="zh-CN" smtClean="0"/>
              <a:t>1/14/24</a:t>
            </a:fld>
            <a:endParaRPr lang="en-US"/>
          </a:p>
        </p:txBody>
      </p:sp>
      <p:sp>
        <p:nvSpPr>
          <p:cNvPr id="7" name="Slide Number Placeholder 6"/>
          <p:cNvSpPr>
            <a:spLocks noGrp="1"/>
          </p:cNvSpPr>
          <p:nvPr>
            <p:ph type="sldNum" sz="quarter" idx="12"/>
          </p:nvPr>
        </p:nvSpPr>
        <p:spPr/>
        <p:txBody>
          <a:bodyPr/>
          <a:lstStyle/>
          <a:p>
            <a:fld id="{52879864-58F7-E440-BAEE-A5FD1DF8B44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2">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2099189"/>
            <a:ext cx="3840480" cy="3844412"/>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51071" y="2099189"/>
            <a:ext cx="3840480" cy="3844412"/>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8CEF0F0-1DA1-4983-9BAD-5D8275F2F428}" type="datetime1">
              <a:rPr lang="en-US" altLang="zh-CN" smtClean="0"/>
              <a:t>1/14/24</a:t>
            </a:fld>
            <a:endParaRPr lang="en-US"/>
          </a:p>
        </p:txBody>
      </p:sp>
      <p:sp>
        <p:nvSpPr>
          <p:cNvPr id="7" name="Slide Number Placeholder 6"/>
          <p:cNvSpPr>
            <a:spLocks noGrp="1"/>
          </p:cNvSpPr>
          <p:nvPr>
            <p:ph type="sldNum" sz="quarter" idx="12"/>
          </p:nvPr>
        </p:nvSpPr>
        <p:spPr/>
        <p:txBody>
          <a:bodyPr/>
          <a:lstStyle/>
          <a:p>
            <a:fld id="{52879864-58F7-E440-BAEE-A5FD1DF8B447}" type="slidenum">
              <a:rPr lang="en-US" smtClean="0"/>
              <a:t>‹#›</a:t>
            </a:fld>
            <a:endParaRPr lang="en-US"/>
          </a:p>
        </p:txBody>
      </p:sp>
      <p:sp>
        <p:nvSpPr>
          <p:cNvPr id="8" name="Content Placeholder 2"/>
          <p:cNvSpPr>
            <a:spLocks noGrp="1"/>
          </p:cNvSpPr>
          <p:nvPr>
            <p:ph sz="half" idx="13"/>
          </p:nvPr>
        </p:nvSpPr>
        <p:spPr>
          <a:xfrm>
            <a:off x="549275" y="1590734"/>
            <a:ext cx="8042276" cy="508455"/>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775018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5D3E6D5E-1C1F-492B-A720-EBE0D6ED495E}" type="datetime1">
              <a:rPr lang="en-US" altLang="zh-CN" smtClean="0"/>
              <a:t>1/14/24</a:t>
            </a:fld>
            <a:endParaRPr lang="en-US"/>
          </a:p>
        </p:txBody>
      </p:sp>
      <p:sp>
        <p:nvSpPr>
          <p:cNvPr id="9" name="Slide Number Placeholder 8"/>
          <p:cNvSpPr>
            <a:spLocks noGrp="1"/>
          </p:cNvSpPr>
          <p:nvPr>
            <p:ph type="sldNum" sz="quarter" idx="12"/>
          </p:nvPr>
        </p:nvSpPr>
        <p:spPr/>
        <p:txBody>
          <a:bodyPr/>
          <a:lstStyle/>
          <a:p>
            <a:fld id="{52879864-58F7-E440-BAEE-A5FD1DF8B44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6EA76D9-E3CE-4B60-9B56-EB8A25BF4BE7}" type="datetime1">
              <a:rPr lang="en-US" altLang="zh-CN" smtClean="0"/>
              <a:t>1/14/24</a:t>
            </a:fld>
            <a:endParaRPr lang="en-US"/>
          </a:p>
        </p:txBody>
      </p:sp>
      <p:sp>
        <p:nvSpPr>
          <p:cNvPr id="5" name="Slide Number Placeholder 4"/>
          <p:cNvSpPr>
            <a:spLocks noGrp="1"/>
          </p:cNvSpPr>
          <p:nvPr>
            <p:ph type="sldNum" sz="quarter" idx="12"/>
          </p:nvPr>
        </p:nvSpPr>
        <p:spPr/>
        <p:txBody>
          <a:bodyPr/>
          <a:lstStyle/>
          <a:p>
            <a:fld id="{52879864-58F7-E440-BAEE-A5FD1DF8B44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D0226-E8A2-44C6-A979-AE962DC969BC}" type="datetime1">
              <a:rPr lang="en-US" altLang="zh-CN" smtClean="0"/>
              <a:t>1/14/24</a:t>
            </a:fld>
            <a:endParaRPr lang="en-US"/>
          </a:p>
        </p:txBody>
      </p:sp>
      <p:sp>
        <p:nvSpPr>
          <p:cNvPr id="4" name="Slide Number Placeholder 3"/>
          <p:cNvSpPr>
            <a:spLocks noGrp="1"/>
          </p:cNvSpPr>
          <p:nvPr>
            <p:ph type="sldNum" sz="quarter" idx="12"/>
          </p:nvPr>
        </p:nvSpPr>
        <p:spPr/>
        <p:txBody>
          <a:bodyPr/>
          <a:lstStyle/>
          <a:p>
            <a:fld id="{52879864-58F7-E440-BAEE-A5FD1DF8B44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dirty="0"/>
              <a:t>Click to edit Master title style</a:t>
            </a:r>
            <a:endParaRPr dirty="0"/>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03C2CD12-3224-459C-9042-3984EA284778}" type="datetime1">
              <a:rPr lang="en-US" altLang="zh-CN" smtClean="0"/>
              <a:t>1/14/24</a:t>
            </a:fld>
            <a:endParaRPr lang="en-US" dirty="0"/>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52879864-58F7-E440-BAEE-A5FD1DF8B44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81" r:id="rId6"/>
    <p:sldLayoutId id="2147484374" r:id="rId7"/>
    <p:sldLayoutId id="2147484375" r:id="rId8"/>
    <p:sldLayoutId id="2147484376" r:id="rId9"/>
    <p:sldLayoutId id="2147484377" r:id="rId10"/>
    <p:sldLayoutId id="2147484378" r:id="rId11"/>
    <p:sldLayoutId id="2147484379" r:id="rId12"/>
    <p:sldLayoutId id="2147484380" r:id="rId13"/>
    <p:sldLayoutId id="2147484382" r:id="rId14"/>
  </p:sldLayoutIdLst>
  <p:hf hdr="0" ftr="0"/>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6.png"/><Relationship Id="rId5" Type="http://schemas.openxmlformats.org/officeDocument/2006/relationships/image" Target="../media/image3.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microsoft.com/office/2007/relationships/hdphoto" Target="../media/hdphoto7.wdp"/><Relationship Id="rId4" Type="http://schemas.microsoft.com/office/2007/relationships/hdphoto" Target="../media/hdphoto5.wdp"/><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microsoft.com/office/2007/relationships/hdphoto" Target="../media/hdphoto9.wdp"/><Relationship Id="rId5" Type="http://schemas.openxmlformats.org/officeDocument/2006/relationships/image" Target="../media/image16.png"/><Relationship Id="rId4" Type="http://schemas.microsoft.com/office/2007/relationships/hdphoto" Target="../media/hdphoto8.wdp"/></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microsoft.com/office/2007/relationships/hdphoto" Target="../media/hdphoto11.wdp"/><Relationship Id="rId5" Type="http://schemas.openxmlformats.org/officeDocument/2006/relationships/image" Target="../media/image16.png"/><Relationship Id="rId4" Type="http://schemas.microsoft.com/office/2007/relationships/hdphoto" Target="../media/hdphoto10.wdp"/></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abchan@cityu.edu.h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microsoft.com/office/2007/relationships/hdphoto" Target="../media/hdphoto12.wdp"/><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7" Type="http://schemas.microsoft.com/office/2007/relationships/hdphoto" Target="../media/hdphoto13.wdp"/><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microsoft.com/office/2007/relationships/hdphoto" Target="../media/hdphoto12.wdp"/><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microsoft.com/office/2007/relationships/hdphoto" Target="../media/hdphoto13.wdp"/><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1.png"/><Relationship Id="rId5" Type="http://schemas.microsoft.com/office/2007/relationships/hdphoto" Target="../media/hdphoto12.wdp"/><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5577" y="2024374"/>
            <a:ext cx="7372844" cy="1724867"/>
          </a:xfrm>
        </p:spPr>
        <p:txBody>
          <a:bodyPr/>
          <a:lstStyle/>
          <a:p>
            <a:r>
              <a:rPr lang="en-US" altLang="zh-CN" sz="3600" b="1" dirty="0"/>
              <a:t>Introduction to Computational Probability Modeling</a:t>
            </a:r>
            <a:br>
              <a:rPr lang="en-US" altLang="zh-CN" sz="3600" b="1" dirty="0"/>
            </a:br>
            <a:br>
              <a:rPr lang="en-US" altLang="zh-CN" sz="3600" b="1" dirty="0"/>
            </a:br>
            <a:r>
              <a:rPr lang="en-US" altLang="zh-CN" sz="3600" dirty="0"/>
              <a:t>CS 2402</a:t>
            </a:r>
            <a:endParaRPr lang="en-US" sz="3600" dirty="0"/>
          </a:p>
        </p:txBody>
      </p:sp>
    </p:spTree>
    <p:extLst>
      <p:ext uri="{BB962C8B-B14F-4D97-AF65-F5344CB8AC3E}">
        <p14:creationId xmlns:p14="http://schemas.microsoft.com/office/powerpoint/2010/main" val="1035310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Unfinished Game</a:t>
            </a:r>
          </a:p>
        </p:txBody>
      </p:sp>
      <p:sp>
        <p:nvSpPr>
          <p:cNvPr id="3" name="Content Placeholder 2"/>
          <p:cNvSpPr>
            <a:spLocks noGrp="1"/>
          </p:cNvSpPr>
          <p:nvPr>
            <p:ph idx="1"/>
          </p:nvPr>
        </p:nvSpPr>
        <p:spPr>
          <a:xfrm>
            <a:off x="549275" y="1600200"/>
            <a:ext cx="8042276" cy="4675467"/>
          </a:xfrm>
        </p:spPr>
        <p:txBody>
          <a:bodyPr>
            <a:normAutofit/>
          </a:bodyPr>
          <a:lstStyle/>
          <a:p>
            <a:r>
              <a:rPr lang="en-US" dirty="0"/>
              <a:t>There are two players, Alice and Bob</a:t>
            </a:r>
          </a:p>
          <a:p>
            <a:pPr lvl="1"/>
            <a:r>
              <a:rPr lang="en-US" dirty="0"/>
              <a:t>They place equal bets ($50 each)</a:t>
            </a:r>
          </a:p>
          <a:p>
            <a:pPr lvl="1"/>
            <a:r>
              <a:rPr lang="en-US" dirty="0"/>
              <a:t>The pot ($100) goes to the winner of the best of 5 tosses of a fair coin (i.e., 3 out of 5)</a:t>
            </a:r>
          </a:p>
          <a:p>
            <a:endParaRPr lang="en-US" dirty="0"/>
          </a:p>
          <a:p>
            <a:endParaRPr lang="en-US" dirty="0"/>
          </a:p>
          <a:p>
            <a:endParaRPr lang="en-US" dirty="0"/>
          </a:p>
          <a:p>
            <a:r>
              <a:rPr lang="en-US" dirty="0"/>
              <a:t>They stop in the middle of the game….</a:t>
            </a:r>
          </a:p>
          <a:p>
            <a:pPr lvl="1"/>
            <a:r>
              <a:rPr lang="en-US" dirty="0"/>
              <a:t>How should they divide the pot?</a:t>
            </a:r>
          </a:p>
        </p:txBody>
      </p:sp>
      <p:sp>
        <p:nvSpPr>
          <p:cNvPr id="5" name="Slide Number Placeholder 4"/>
          <p:cNvSpPr>
            <a:spLocks noGrp="1"/>
          </p:cNvSpPr>
          <p:nvPr>
            <p:ph type="sldNum" sz="quarter" idx="12"/>
          </p:nvPr>
        </p:nvSpPr>
        <p:spPr/>
        <p:txBody>
          <a:bodyPr/>
          <a:lstStyle/>
          <a:p>
            <a:fld id="{52879864-58F7-E440-BAEE-A5FD1DF8B447}" type="slidenum">
              <a:rPr lang="en-US" smtClean="0"/>
              <a:t>10</a:t>
            </a:fld>
            <a:endParaRPr lang="en-US" dirty="0"/>
          </a:p>
        </p:txBody>
      </p:sp>
      <p:grpSp>
        <p:nvGrpSpPr>
          <p:cNvPr id="23" name="Group 22"/>
          <p:cNvGrpSpPr/>
          <p:nvPr/>
        </p:nvGrpSpPr>
        <p:grpSpPr>
          <a:xfrm>
            <a:off x="1610057" y="4787972"/>
            <a:ext cx="1099247" cy="366415"/>
            <a:chOff x="1541213" y="4424220"/>
            <a:chExt cx="1213510" cy="404502"/>
          </a:xfrm>
        </p:grpSpPr>
        <p:pic>
          <p:nvPicPr>
            <p:cNvPr id="26" name="Picture 25"/>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a:off x="1945715" y="4424220"/>
              <a:ext cx="404504" cy="404502"/>
            </a:xfrm>
            <a:prstGeom prst="rect">
              <a:avLst/>
            </a:prstGeom>
          </p:spPr>
        </p:pic>
        <p:pic>
          <p:nvPicPr>
            <p:cNvPr id="27" name="Picture 26"/>
            <p:cNvPicPr>
              <a:picLocks noChangeAspect="1"/>
            </p:cNvPicPr>
            <p:nvPr/>
          </p:nvPicPr>
          <p:blipFill>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a:ext>
              </a:extLst>
            </a:blip>
            <a:stretch>
              <a:fillRect/>
            </a:stretch>
          </p:blipFill>
          <p:spPr>
            <a:xfrm>
              <a:off x="2350219" y="4424220"/>
              <a:ext cx="404504" cy="404502"/>
            </a:xfrm>
            <a:prstGeom prst="rect">
              <a:avLst/>
            </a:prstGeom>
          </p:spPr>
        </p:pic>
        <p:pic>
          <p:nvPicPr>
            <p:cNvPr id="30" name="Picture 29"/>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a:off x="1541213" y="4424220"/>
              <a:ext cx="404503" cy="404502"/>
            </a:xfrm>
            <a:prstGeom prst="rect">
              <a:avLst/>
            </a:prstGeom>
          </p:spPr>
        </p:pic>
      </p:grpSp>
      <p:pic>
        <p:nvPicPr>
          <p:cNvPr id="31" name="Picture 30"/>
          <p:cNvPicPr>
            <a:picLocks noChangeAspect="1"/>
          </p:cNvPicPr>
          <p:nvPr/>
        </p:nvPicPr>
        <p:blipFill>
          <a:blip r:embed="rId7">
            <a:extLst>
              <a:ext uri="{BEBA8EAE-BF5A-486C-A8C5-ECC9F3942E4B}">
                <a14:imgProps xmlns:a14="http://schemas.microsoft.com/office/drawing/2010/main">
                  <a14:imgLayer r:embed="rId8">
                    <a14:imgEffect>
                      <a14:backgroundRemoval t="0" b="100000" l="6742" r="92978">
                        <a14:foregroundMark x1="40169" y1="40449" x2="40169" y2="40449"/>
                        <a14:foregroundMark x1="25562" y1="80618" x2="25562" y2="80618"/>
                        <a14:foregroundMark x1="73876" y1="82865" x2="73876" y2="82865"/>
                      </a14:backgroundRemoval>
                    </a14:imgEffect>
                  </a14:imgLayer>
                </a14:imgProps>
              </a:ext>
            </a:extLst>
          </a:blip>
          <a:stretch>
            <a:fillRect/>
          </a:stretch>
        </p:blipFill>
        <p:spPr>
          <a:xfrm>
            <a:off x="1357412" y="3274494"/>
            <a:ext cx="1441282" cy="1441283"/>
          </a:xfrm>
          <a:prstGeom prst="rect">
            <a:avLst/>
          </a:prstGeom>
        </p:spPr>
      </p:pic>
      <p:pic>
        <p:nvPicPr>
          <p:cNvPr id="32" name="Picture 31"/>
          <p:cNvPicPr>
            <a:picLocks noChangeAspect="1"/>
          </p:cNvPicPr>
          <p:nvPr/>
        </p:nvPicPr>
        <p:blipFill>
          <a:blip r:embed="rId9">
            <a:extLst>
              <a:ext uri="{BEBA8EAE-BF5A-486C-A8C5-ECC9F3942E4B}">
                <a14:imgProps xmlns:a14="http://schemas.microsoft.com/office/drawing/2010/main">
                  <a14:imgLayer r:embed="rId10">
                    <a14:imgEffect>
                      <a14:backgroundRemoval t="0" b="100000" l="5337" r="95225">
                        <a14:foregroundMark x1="80899" y1="82865" x2="80899" y2="82865"/>
                        <a14:foregroundMark x1="25281" y1="79775" x2="25281" y2="79775"/>
                      </a14:backgroundRemoval>
                    </a14:imgEffect>
                  </a14:imgLayer>
                </a14:imgProps>
              </a:ext>
            </a:extLst>
          </a:blip>
          <a:stretch>
            <a:fillRect/>
          </a:stretch>
        </p:blipFill>
        <p:spPr>
          <a:xfrm>
            <a:off x="6248595" y="3274494"/>
            <a:ext cx="1441282" cy="1441283"/>
          </a:xfrm>
          <a:prstGeom prst="rect">
            <a:avLst/>
          </a:prstGeom>
        </p:spPr>
      </p:pic>
      <p:grpSp>
        <p:nvGrpSpPr>
          <p:cNvPr id="33" name="Group 32"/>
          <p:cNvGrpSpPr/>
          <p:nvPr/>
        </p:nvGrpSpPr>
        <p:grpSpPr>
          <a:xfrm>
            <a:off x="3899805" y="3358626"/>
            <a:ext cx="1120896" cy="1530233"/>
            <a:chOff x="3172444" y="4115564"/>
            <a:chExt cx="1120896" cy="1530233"/>
          </a:xfrm>
        </p:grpSpPr>
        <p:pic>
          <p:nvPicPr>
            <p:cNvPr id="34" name="Picture 33" descr="Money-Bag-5-psd26087.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72444" y="4115564"/>
              <a:ext cx="1120896" cy="1530233"/>
            </a:xfrm>
            <a:prstGeom prst="rect">
              <a:avLst/>
            </a:prstGeom>
          </p:spPr>
        </p:pic>
        <p:sp>
          <p:nvSpPr>
            <p:cNvPr id="35" name="TextBox 34"/>
            <p:cNvSpPr txBox="1"/>
            <p:nvPr/>
          </p:nvSpPr>
          <p:spPr>
            <a:xfrm>
              <a:off x="3336844" y="4808550"/>
              <a:ext cx="774571" cy="369332"/>
            </a:xfrm>
            <a:prstGeom prst="rect">
              <a:avLst/>
            </a:prstGeom>
            <a:noFill/>
          </p:spPr>
          <p:txBody>
            <a:bodyPr wrap="none" rtlCol="0">
              <a:spAutoFit/>
            </a:bodyPr>
            <a:lstStyle/>
            <a:p>
              <a:r>
                <a:rPr lang="en-US" b="1" dirty="0"/>
                <a:t>$100</a:t>
              </a:r>
            </a:p>
          </p:txBody>
        </p:sp>
      </p:grpSp>
      <p:grpSp>
        <p:nvGrpSpPr>
          <p:cNvPr id="36" name="Group 35"/>
          <p:cNvGrpSpPr/>
          <p:nvPr/>
        </p:nvGrpSpPr>
        <p:grpSpPr>
          <a:xfrm>
            <a:off x="6489672" y="4787972"/>
            <a:ext cx="1099247" cy="366415"/>
            <a:chOff x="1541213" y="4424220"/>
            <a:chExt cx="1213510" cy="404502"/>
          </a:xfrm>
        </p:grpSpPr>
        <p:pic>
          <p:nvPicPr>
            <p:cNvPr id="37" name="Picture 36"/>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a:off x="1945715" y="4424220"/>
              <a:ext cx="404504" cy="404502"/>
            </a:xfrm>
            <a:prstGeom prst="rect">
              <a:avLst/>
            </a:prstGeom>
          </p:spPr>
        </p:pic>
        <p:pic>
          <p:nvPicPr>
            <p:cNvPr id="38" name="Picture 37"/>
            <p:cNvPicPr>
              <a:picLocks noChangeAspect="1"/>
            </p:cNvPicPr>
            <p:nvPr/>
          </p:nvPicPr>
          <p:blipFill>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a:ext>
              </a:extLst>
            </a:blip>
            <a:stretch>
              <a:fillRect/>
            </a:stretch>
          </p:blipFill>
          <p:spPr>
            <a:xfrm>
              <a:off x="2350219" y="4424220"/>
              <a:ext cx="404504" cy="404502"/>
            </a:xfrm>
            <a:prstGeom prst="rect">
              <a:avLst/>
            </a:prstGeom>
          </p:spPr>
        </p:pic>
        <p:pic>
          <p:nvPicPr>
            <p:cNvPr id="41" name="Picture 40"/>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a:off x="1541213" y="4424220"/>
              <a:ext cx="404503" cy="404502"/>
            </a:xfrm>
            <a:prstGeom prst="rect">
              <a:avLst/>
            </a:prstGeom>
          </p:spPr>
        </p:pic>
      </p:grpSp>
      <p:pic>
        <p:nvPicPr>
          <p:cNvPr id="42" name="Picture 41"/>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610057" y="4787972"/>
            <a:ext cx="366415" cy="366415"/>
          </a:xfrm>
          <a:prstGeom prst="rect">
            <a:avLst/>
          </a:prstGeom>
        </p:spPr>
      </p:pic>
      <p:pic>
        <p:nvPicPr>
          <p:cNvPr id="43" name="Picture 42"/>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976473" y="4787972"/>
            <a:ext cx="366415" cy="366415"/>
          </a:xfrm>
          <a:prstGeom prst="rect">
            <a:avLst/>
          </a:prstGeom>
        </p:spPr>
      </p:pic>
      <p:pic>
        <p:nvPicPr>
          <p:cNvPr id="47" name="Picture 46"/>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6489672" y="4787972"/>
            <a:ext cx="366415" cy="366415"/>
          </a:xfrm>
          <a:prstGeom prst="rect">
            <a:avLst/>
          </a:prstGeom>
        </p:spPr>
      </p:pic>
      <p:grpSp>
        <p:nvGrpSpPr>
          <p:cNvPr id="8" name="Group 7"/>
          <p:cNvGrpSpPr/>
          <p:nvPr/>
        </p:nvGrpSpPr>
        <p:grpSpPr>
          <a:xfrm>
            <a:off x="2726638" y="4014128"/>
            <a:ext cx="3431734" cy="406816"/>
            <a:chOff x="2726638" y="4014128"/>
            <a:chExt cx="3431734" cy="406816"/>
          </a:xfrm>
        </p:grpSpPr>
        <p:sp>
          <p:nvSpPr>
            <p:cNvPr id="50" name="TextBox 49"/>
            <p:cNvSpPr txBox="1"/>
            <p:nvPr/>
          </p:nvSpPr>
          <p:spPr>
            <a:xfrm>
              <a:off x="2726638" y="4051612"/>
              <a:ext cx="665830" cy="369332"/>
            </a:xfrm>
            <a:prstGeom prst="rect">
              <a:avLst/>
            </a:prstGeom>
            <a:noFill/>
          </p:spPr>
          <p:txBody>
            <a:bodyPr wrap="none" rtlCol="0">
              <a:spAutoFit/>
            </a:bodyPr>
            <a:lstStyle/>
            <a:p>
              <a:r>
                <a:rPr lang="en-US" b="1" dirty="0"/>
                <a:t>$???</a:t>
              </a:r>
            </a:p>
          </p:txBody>
        </p:sp>
        <p:cxnSp>
          <p:nvCxnSpPr>
            <p:cNvPr id="51" name="Straight Arrow Connector 50"/>
            <p:cNvCxnSpPr/>
            <p:nvPr/>
          </p:nvCxnSpPr>
          <p:spPr>
            <a:xfrm flipH="1">
              <a:off x="3384622" y="4231060"/>
              <a:ext cx="562996" cy="5218"/>
            </a:xfrm>
            <a:prstGeom prst="straightConnector1">
              <a:avLst/>
            </a:prstGeom>
            <a:ln w="28575" cmpd="sng">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flipH="1">
              <a:off x="5492542" y="4014128"/>
              <a:ext cx="665830" cy="369332"/>
            </a:xfrm>
            <a:prstGeom prst="rect">
              <a:avLst/>
            </a:prstGeom>
            <a:noFill/>
          </p:spPr>
          <p:txBody>
            <a:bodyPr wrap="none" rtlCol="0">
              <a:spAutoFit/>
            </a:bodyPr>
            <a:lstStyle/>
            <a:p>
              <a:r>
                <a:rPr lang="en-US" b="1" dirty="0"/>
                <a:t>$???</a:t>
              </a:r>
            </a:p>
          </p:txBody>
        </p:sp>
        <p:cxnSp>
          <p:nvCxnSpPr>
            <p:cNvPr id="53" name="Straight Arrow Connector 52"/>
            <p:cNvCxnSpPr/>
            <p:nvPr/>
          </p:nvCxnSpPr>
          <p:spPr>
            <a:xfrm>
              <a:off x="4982561" y="4198794"/>
              <a:ext cx="562996" cy="5218"/>
            </a:xfrm>
            <a:prstGeom prst="straightConnector1">
              <a:avLst/>
            </a:prstGeom>
            <a:ln w="28575" cmpd="sng">
              <a:headEnd type="none"/>
              <a:tailEnd type="triangle" w="lg" len="lg"/>
            </a:ln>
          </p:spPr>
          <p:style>
            <a:lnRef idx="2">
              <a:schemeClr val="accent1"/>
            </a:lnRef>
            <a:fillRef idx="0">
              <a:schemeClr val="accent1"/>
            </a:fillRef>
            <a:effectRef idx="1">
              <a:schemeClr val="accent1"/>
            </a:effectRef>
            <a:fontRef idx="minor">
              <a:schemeClr val="tx1"/>
            </a:fontRef>
          </p:style>
        </p:cxnSp>
      </p:grpSp>
      <p:sp>
        <p:nvSpPr>
          <p:cNvPr id="4" name="日期占位符 3">
            <a:extLst>
              <a:ext uri="{FF2B5EF4-FFF2-40B4-BE49-F238E27FC236}">
                <a16:creationId xmlns:a16="http://schemas.microsoft.com/office/drawing/2014/main" id="{DE13B666-4AFC-4584-AE78-0F64B850F8F8}"/>
              </a:ext>
            </a:extLst>
          </p:cNvPr>
          <p:cNvSpPr>
            <a:spLocks noGrp="1"/>
          </p:cNvSpPr>
          <p:nvPr>
            <p:ph type="dt" sz="half" idx="10"/>
          </p:nvPr>
        </p:nvSpPr>
        <p:spPr/>
        <p:txBody>
          <a:bodyPr/>
          <a:lstStyle/>
          <a:p>
            <a:fld id="{060B5BBC-057F-4909-AAC5-742CFEBD40AB}" type="datetime1">
              <a:rPr lang="en-US" altLang="zh-CN" smtClean="0"/>
              <a:t>1/14/24</a:t>
            </a:fld>
            <a:endParaRPr lang="en-US"/>
          </a:p>
        </p:txBody>
      </p:sp>
    </p:spTree>
    <p:extLst>
      <p:ext uri="{BB962C8B-B14F-4D97-AF65-F5344CB8AC3E}">
        <p14:creationId xmlns:p14="http://schemas.microsoft.com/office/powerpoint/2010/main" val="3319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 presetClass="entr" presetSubtype="8" fill="hold" nodeType="afterEffect">
                                  <p:stCondLst>
                                    <p:cond delay="0"/>
                                  </p:stCondLst>
                                  <p:childTnLst>
                                    <p:set>
                                      <p:cBhvr>
                                        <p:cTn id="9" dur="1" fill="hold">
                                          <p:stCondLst>
                                            <p:cond delay="0"/>
                                          </p:stCondLst>
                                        </p:cTn>
                                        <p:tgtEl>
                                          <p:spTgt spid="31"/>
                                        </p:tgtEl>
                                        <p:attrNameLst>
                                          <p:attrName>style.visibility</p:attrName>
                                        </p:attrNameLst>
                                      </p:cBhvr>
                                      <p:to>
                                        <p:strVal val="visible"/>
                                      </p:to>
                                    </p:set>
                                    <p:anim calcmode="lin" valueType="num">
                                      <p:cBhvr additive="base">
                                        <p:cTn id="10" dur="500" fill="hold"/>
                                        <p:tgtEl>
                                          <p:spTgt spid="31"/>
                                        </p:tgtEl>
                                        <p:attrNameLst>
                                          <p:attrName>ppt_x</p:attrName>
                                        </p:attrNameLst>
                                      </p:cBhvr>
                                      <p:tavLst>
                                        <p:tav tm="0">
                                          <p:val>
                                            <p:strVal val="0-#ppt_w/2"/>
                                          </p:val>
                                        </p:tav>
                                        <p:tav tm="100000">
                                          <p:val>
                                            <p:strVal val="#ppt_x"/>
                                          </p:val>
                                        </p:tav>
                                      </p:tavLst>
                                    </p:anim>
                                    <p:anim calcmode="lin" valueType="num">
                                      <p:cBhvr additive="base">
                                        <p:cTn id="11" dur="500" fill="hold"/>
                                        <p:tgtEl>
                                          <p:spTgt spid="31"/>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additive="base">
                                        <p:cTn id="14" dur="500" fill="hold"/>
                                        <p:tgtEl>
                                          <p:spTgt spid="32"/>
                                        </p:tgtEl>
                                        <p:attrNameLst>
                                          <p:attrName>ppt_x</p:attrName>
                                        </p:attrNameLst>
                                      </p:cBhvr>
                                      <p:tavLst>
                                        <p:tav tm="0">
                                          <p:val>
                                            <p:strVal val="1+#ppt_w/2"/>
                                          </p:val>
                                        </p:tav>
                                        <p:tav tm="100000">
                                          <p:val>
                                            <p:strVal val="#ppt_x"/>
                                          </p:val>
                                        </p:tav>
                                      </p:tavLst>
                                    </p:anim>
                                    <p:anim calcmode="lin" valueType="num">
                                      <p:cBhvr additive="base">
                                        <p:cTn id="15"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par>
                                <p:cTn id="20" presetID="2" presetClass="entr" presetSubtype="4"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ppt_x"/>
                                          </p:val>
                                        </p:tav>
                                        <p:tav tm="100000">
                                          <p:val>
                                            <p:strVal val="#ppt_x"/>
                                          </p:val>
                                        </p:tav>
                                      </p:tavLst>
                                    </p:anim>
                                    <p:anim calcmode="lin" valueType="num">
                                      <p:cBhvr additive="base">
                                        <p:cTn id="2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dissolve">
                                      <p:cBhvr>
                                        <p:cTn id="38" dur="500"/>
                                        <p:tgtEl>
                                          <p:spTgt spid="42"/>
                                        </p:tgtEl>
                                      </p:cBhvr>
                                    </p:animEffect>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dissolve">
                                      <p:cBhvr>
                                        <p:cTn id="42" dur="500"/>
                                        <p:tgtEl>
                                          <p:spTgt spid="47"/>
                                        </p:tgtEl>
                                      </p:cBhvr>
                                    </p:animEffect>
                                  </p:childTnLst>
                                </p:cTn>
                              </p:par>
                            </p:childTnLst>
                          </p:cTn>
                        </p:par>
                        <p:par>
                          <p:cTn id="43" fill="hold">
                            <p:stCondLst>
                              <p:cond delay="1000"/>
                            </p:stCondLst>
                            <p:childTnLst>
                              <p:par>
                                <p:cTn id="44" presetID="9" presetClass="entr" presetSubtype="0" fill="hold" nodeType="after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dissolve">
                                      <p:cBhvr>
                                        <p:cTn id="46" dur="5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par>
                          <p:cTn id="55" fill="hold">
                            <p:stCondLst>
                              <p:cond delay="0"/>
                            </p:stCondLst>
                            <p:childTnLst>
                              <p:par>
                                <p:cTn id="56" presetID="16" presetClass="entr" presetSubtype="37" fill="hold"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barn(outVertical)">
                                      <p:cBhvr>
                                        <p:cTn id="5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Unfinished Game</a:t>
            </a:r>
          </a:p>
        </p:txBody>
      </p:sp>
      <p:sp>
        <p:nvSpPr>
          <p:cNvPr id="3" name="Content Placeholder 2"/>
          <p:cNvSpPr>
            <a:spLocks noGrp="1"/>
          </p:cNvSpPr>
          <p:nvPr>
            <p:ph idx="1"/>
          </p:nvPr>
        </p:nvSpPr>
        <p:spPr/>
        <p:txBody>
          <a:bodyPr/>
          <a:lstStyle/>
          <a:p>
            <a:r>
              <a:rPr lang="en-US" dirty="0"/>
              <a:t>Many mathematicians looked at this problem but could not solve it correctly until in 1654…</a:t>
            </a:r>
          </a:p>
          <a:p>
            <a:r>
              <a:rPr lang="en-US" dirty="0"/>
              <a:t>One famous French mathematician, </a:t>
            </a:r>
            <a:r>
              <a:rPr lang="en-US" b="1" dirty="0"/>
              <a:t>Blaise Pascal</a:t>
            </a:r>
            <a:r>
              <a:rPr lang="en-US" dirty="0"/>
              <a:t>, wrote a letter to another equally famous French mathematician, </a:t>
            </a:r>
            <a:r>
              <a:rPr lang="en-US" b="1" dirty="0"/>
              <a:t>Pierre de Fermat</a:t>
            </a:r>
            <a:endParaRPr lang="en-US" dirty="0"/>
          </a:p>
          <a:p>
            <a:pPr lvl="1"/>
            <a:r>
              <a:rPr lang="en-US" dirty="0"/>
              <a:t>After several letters they solved the problem</a:t>
            </a:r>
          </a:p>
          <a:p>
            <a:pPr lvl="1"/>
            <a:r>
              <a:rPr lang="en-US" dirty="0"/>
              <a:t>Developed a method to predict the future by calculating the </a:t>
            </a:r>
            <a:r>
              <a:rPr lang="en-US" dirty="0">
                <a:solidFill>
                  <a:srgbClr val="FF0000"/>
                </a:solidFill>
              </a:rPr>
              <a:t>numerical likelihood (probability) </a:t>
            </a:r>
            <a:r>
              <a:rPr lang="en-US" dirty="0"/>
              <a:t>of an event</a:t>
            </a:r>
          </a:p>
        </p:txBody>
      </p:sp>
      <p:sp>
        <p:nvSpPr>
          <p:cNvPr id="5" name="Slide Number Placeholder 4"/>
          <p:cNvSpPr>
            <a:spLocks noGrp="1"/>
          </p:cNvSpPr>
          <p:nvPr>
            <p:ph type="sldNum" sz="quarter" idx="12"/>
          </p:nvPr>
        </p:nvSpPr>
        <p:spPr/>
        <p:txBody>
          <a:bodyPr/>
          <a:lstStyle/>
          <a:p>
            <a:fld id="{52879864-58F7-E440-BAEE-A5FD1DF8B447}" type="slidenum">
              <a:rPr lang="en-US" smtClean="0"/>
              <a:t>11</a:t>
            </a:fld>
            <a:endParaRPr lang="en-US" dirty="0"/>
          </a:p>
        </p:txBody>
      </p:sp>
      <p:pic>
        <p:nvPicPr>
          <p:cNvPr id="6" name="Picture 5"/>
          <p:cNvPicPr>
            <a:picLocks noChangeAspect="1"/>
          </p:cNvPicPr>
          <p:nvPr/>
        </p:nvPicPr>
        <p:blipFill>
          <a:blip r:embed="rId3"/>
          <a:stretch>
            <a:fillRect/>
          </a:stretch>
        </p:blipFill>
        <p:spPr>
          <a:xfrm flipH="1">
            <a:off x="138568" y="107576"/>
            <a:ext cx="1280864" cy="1357245"/>
          </a:xfrm>
          <a:prstGeom prst="rect">
            <a:avLst/>
          </a:prstGeom>
        </p:spPr>
      </p:pic>
      <p:pic>
        <p:nvPicPr>
          <p:cNvPr id="7" name="Picture 6"/>
          <p:cNvPicPr>
            <a:picLocks noChangeAspect="1"/>
          </p:cNvPicPr>
          <p:nvPr/>
        </p:nvPicPr>
        <p:blipFill rotWithShape="1">
          <a:blip r:embed="rId4"/>
          <a:srcRect b="25090"/>
          <a:stretch/>
        </p:blipFill>
        <p:spPr>
          <a:xfrm>
            <a:off x="7708957" y="128437"/>
            <a:ext cx="1319080" cy="1324289"/>
          </a:xfrm>
          <a:prstGeom prst="rect">
            <a:avLst/>
          </a:prstGeom>
        </p:spPr>
      </p:pic>
      <p:sp>
        <p:nvSpPr>
          <p:cNvPr id="4" name="日期占位符 3">
            <a:extLst>
              <a:ext uri="{FF2B5EF4-FFF2-40B4-BE49-F238E27FC236}">
                <a16:creationId xmlns:a16="http://schemas.microsoft.com/office/drawing/2014/main" id="{6BC31B8A-BBA7-467E-8345-B31EFFD2FC74}"/>
              </a:ext>
            </a:extLst>
          </p:cNvPr>
          <p:cNvSpPr>
            <a:spLocks noGrp="1"/>
          </p:cNvSpPr>
          <p:nvPr>
            <p:ph type="dt" sz="half" idx="10"/>
          </p:nvPr>
        </p:nvSpPr>
        <p:spPr/>
        <p:txBody>
          <a:bodyPr/>
          <a:lstStyle/>
          <a:p>
            <a:fld id="{FAA7B206-AA9D-481A-B497-FCDE267B9DFF}" type="datetime1">
              <a:rPr lang="en-US" altLang="zh-CN" smtClean="0"/>
              <a:t>1/14/24</a:t>
            </a:fld>
            <a:endParaRPr lang="en-US"/>
          </a:p>
        </p:txBody>
      </p:sp>
    </p:spTree>
    <p:extLst>
      <p:ext uri="{BB962C8B-B14F-4D97-AF65-F5344CB8AC3E}">
        <p14:creationId xmlns:p14="http://schemas.microsoft.com/office/powerpoint/2010/main" val="67247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671" y="-349639"/>
            <a:ext cx="11700511" cy="1336956"/>
          </a:xfrm>
        </p:spPr>
        <p:txBody>
          <a:bodyPr/>
          <a:lstStyle/>
          <a:p>
            <a:r>
              <a:rPr lang="en-US" dirty="0"/>
              <a:t>Birth of Probability Theory</a:t>
            </a:r>
          </a:p>
        </p:txBody>
      </p:sp>
      <p:sp>
        <p:nvSpPr>
          <p:cNvPr id="3" name="Content Placeholder 2"/>
          <p:cNvSpPr>
            <a:spLocks noGrp="1"/>
          </p:cNvSpPr>
          <p:nvPr>
            <p:ph idx="1"/>
          </p:nvPr>
        </p:nvSpPr>
        <p:spPr>
          <a:xfrm>
            <a:off x="549275" y="1037480"/>
            <a:ext cx="8042276" cy="4675467"/>
          </a:xfrm>
        </p:spPr>
        <p:txBody>
          <a:bodyPr/>
          <a:lstStyle/>
          <a:p>
            <a:r>
              <a:rPr lang="en-US" dirty="0"/>
              <a:t>The</a:t>
            </a:r>
            <a:r>
              <a:rPr lang="en-US" baseline="0" dirty="0"/>
              <a:t> solution of the “Unfinished </a:t>
            </a:r>
            <a:r>
              <a:rPr lang="en-US" dirty="0"/>
              <a:t>G</a:t>
            </a:r>
            <a:r>
              <a:rPr lang="en-US" baseline="0" dirty="0"/>
              <a:t>ame” marked the birth of probability theory</a:t>
            </a:r>
          </a:p>
          <a:p>
            <a:r>
              <a:rPr lang="en-US" dirty="0"/>
              <a:t>Impacts us in many ways:</a:t>
            </a:r>
          </a:p>
          <a:p>
            <a:pPr lvl="1"/>
            <a:r>
              <a:rPr lang="en-US" dirty="0"/>
              <a:t>Allows us to plan our lives around uncertain events with great precision</a:t>
            </a:r>
          </a:p>
          <a:p>
            <a:pPr lvl="2"/>
            <a:r>
              <a:rPr lang="en-US" dirty="0"/>
              <a:t>Insurance</a:t>
            </a:r>
          </a:p>
          <a:p>
            <a:pPr lvl="3"/>
            <a:r>
              <a:rPr lang="en-US" dirty="0"/>
              <a:t>Life expectancy and annuities, maritime insurance</a:t>
            </a:r>
          </a:p>
          <a:p>
            <a:pPr lvl="2"/>
            <a:r>
              <a:rPr lang="en-US" dirty="0"/>
              <a:t>Engineering and science</a:t>
            </a:r>
          </a:p>
          <a:p>
            <a:pPr lvl="3"/>
            <a:r>
              <a:rPr lang="en-US" dirty="0"/>
              <a:t>Likelihood of failure (e.g., the likelihood of a major disaster of the space shuttle), analysis of</a:t>
            </a:r>
            <a:r>
              <a:rPr lang="en-US" baseline="0" dirty="0"/>
              <a:t> </a:t>
            </a:r>
            <a:r>
              <a:rPr lang="en-US" dirty="0"/>
              <a:t>data</a:t>
            </a:r>
          </a:p>
          <a:p>
            <a:pPr lvl="2"/>
            <a:r>
              <a:rPr lang="en-US" dirty="0"/>
              <a:t>Business and government</a:t>
            </a:r>
          </a:p>
          <a:p>
            <a:pPr lvl="3"/>
            <a:r>
              <a:rPr lang="en-US" dirty="0"/>
              <a:t>Managing and quantifying risk, decision making, casinos, lotteries</a:t>
            </a:r>
          </a:p>
        </p:txBody>
      </p:sp>
      <p:sp>
        <p:nvSpPr>
          <p:cNvPr id="5" name="Slide Number Placeholder 4"/>
          <p:cNvSpPr>
            <a:spLocks noGrp="1"/>
          </p:cNvSpPr>
          <p:nvPr>
            <p:ph type="sldNum" sz="quarter" idx="12"/>
          </p:nvPr>
        </p:nvSpPr>
        <p:spPr/>
        <p:txBody>
          <a:bodyPr/>
          <a:lstStyle/>
          <a:p>
            <a:fld id="{52879864-58F7-E440-BAEE-A5FD1DF8B447}" type="slidenum">
              <a:rPr lang="en-US" smtClean="0"/>
              <a:t>12</a:t>
            </a:fld>
            <a:endParaRPr lang="en-US" dirty="0"/>
          </a:p>
        </p:txBody>
      </p:sp>
      <p:sp>
        <p:nvSpPr>
          <p:cNvPr id="4" name="日期占位符 3">
            <a:extLst>
              <a:ext uri="{FF2B5EF4-FFF2-40B4-BE49-F238E27FC236}">
                <a16:creationId xmlns:a16="http://schemas.microsoft.com/office/drawing/2014/main" id="{E9772356-B821-472C-967F-B600A437C3FB}"/>
              </a:ext>
            </a:extLst>
          </p:cNvPr>
          <p:cNvSpPr>
            <a:spLocks noGrp="1"/>
          </p:cNvSpPr>
          <p:nvPr>
            <p:ph type="dt" sz="half" idx="10"/>
          </p:nvPr>
        </p:nvSpPr>
        <p:spPr/>
        <p:txBody>
          <a:bodyPr/>
          <a:lstStyle/>
          <a:p>
            <a:fld id="{510B2E1D-C3A3-4F1C-B820-A2D3D0D6DC96}" type="datetime1">
              <a:rPr lang="en-US" altLang="zh-CN" smtClean="0"/>
              <a:t>1/14/24</a:t>
            </a:fld>
            <a:endParaRPr lang="en-US"/>
          </a:p>
        </p:txBody>
      </p:sp>
    </p:spTree>
    <p:extLst>
      <p:ext uri="{BB962C8B-B14F-4D97-AF65-F5344CB8AC3E}">
        <p14:creationId xmlns:p14="http://schemas.microsoft.com/office/powerpoint/2010/main" val="242241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none" kern="1200" baseline="0" dirty="0">
                <a:solidFill>
                  <a:schemeClr val="accent1"/>
                </a:solidFill>
              </a:rPr>
              <a:t>Frequentist Probability</a:t>
            </a:r>
            <a:endParaRPr lang="en-US" dirty="0"/>
          </a:p>
        </p:txBody>
      </p:sp>
      <p:sp>
        <p:nvSpPr>
          <p:cNvPr id="3" name="Content Placeholder 2"/>
          <p:cNvSpPr>
            <a:spLocks noGrp="1"/>
          </p:cNvSpPr>
          <p:nvPr>
            <p:ph idx="1"/>
          </p:nvPr>
        </p:nvSpPr>
        <p:spPr/>
        <p:txBody>
          <a:bodyPr/>
          <a:lstStyle/>
          <a:p>
            <a:r>
              <a:rPr lang="en-US" u="sng" dirty="0"/>
              <a:t>Probability</a:t>
            </a:r>
            <a:r>
              <a:rPr lang="en-US" dirty="0"/>
              <a:t>: the relative frequency that an event will occur over many trials or over a large population</a:t>
            </a:r>
          </a:p>
          <a:p>
            <a:r>
              <a:rPr lang="en-US" u="sng" dirty="0"/>
              <a:t>Example</a:t>
            </a:r>
            <a:r>
              <a:rPr lang="en-US" dirty="0"/>
              <a:t>: the probability of being struck by lightning in HK is 1/3,200,000</a:t>
            </a:r>
          </a:p>
          <a:p>
            <a:pPr lvl="1"/>
            <a:r>
              <a:rPr lang="en-US" i="1" dirty="0"/>
              <a:t>Empirical</a:t>
            </a:r>
            <a:r>
              <a:rPr lang="en-US" dirty="0"/>
              <a:t> or</a:t>
            </a:r>
            <a:r>
              <a:rPr lang="en-US" i="1" dirty="0"/>
              <a:t> experimental probability</a:t>
            </a:r>
            <a:r>
              <a:rPr lang="en-US" dirty="0"/>
              <a:t> – based on direct observation and data collection</a:t>
            </a:r>
            <a:endParaRPr lang="en-US" sz="2400" i="0" u="none" kern="1200" baseline="0" dirty="0">
              <a:solidFill>
                <a:schemeClr val="tx1"/>
              </a:solidFill>
              <a:latin typeface="+mn-lt"/>
              <a:ea typeface="+mn-ea"/>
              <a:cs typeface="+mn-cs"/>
            </a:endParaRPr>
          </a:p>
        </p:txBody>
      </p:sp>
      <p:sp>
        <p:nvSpPr>
          <p:cNvPr id="5" name="Slide Number Placeholder 4"/>
          <p:cNvSpPr>
            <a:spLocks noGrp="1"/>
          </p:cNvSpPr>
          <p:nvPr>
            <p:ph type="sldNum" sz="quarter" idx="12"/>
          </p:nvPr>
        </p:nvSpPr>
        <p:spPr/>
        <p:txBody>
          <a:bodyPr/>
          <a:lstStyle/>
          <a:p>
            <a:fld id="{52879864-58F7-E440-BAEE-A5FD1DF8B447}" type="slidenum">
              <a:rPr lang="en-US" smtClean="0"/>
              <a:t>13</a:t>
            </a:fld>
            <a:endParaRPr lang="en-US" dirty="0"/>
          </a:p>
        </p:txBody>
      </p:sp>
      <p:pic>
        <p:nvPicPr>
          <p:cNvPr id="6" name="Picture 5"/>
          <p:cNvPicPr>
            <a:picLocks noChangeAspect="1"/>
          </p:cNvPicPr>
          <p:nvPr/>
        </p:nvPicPr>
        <p:blipFill>
          <a:blip r:embed="rId2"/>
          <a:stretch>
            <a:fillRect/>
          </a:stretch>
        </p:blipFill>
        <p:spPr>
          <a:xfrm>
            <a:off x="3422273" y="4446302"/>
            <a:ext cx="2296279" cy="1497299"/>
          </a:xfrm>
          <a:prstGeom prst="rect">
            <a:avLst/>
          </a:prstGeom>
        </p:spPr>
      </p:pic>
      <p:sp>
        <p:nvSpPr>
          <p:cNvPr id="4" name="日期占位符 3">
            <a:extLst>
              <a:ext uri="{FF2B5EF4-FFF2-40B4-BE49-F238E27FC236}">
                <a16:creationId xmlns:a16="http://schemas.microsoft.com/office/drawing/2014/main" id="{37799F77-C75B-42B4-87A1-D474B1739CA8}"/>
              </a:ext>
            </a:extLst>
          </p:cNvPr>
          <p:cNvSpPr>
            <a:spLocks noGrp="1"/>
          </p:cNvSpPr>
          <p:nvPr>
            <p:ph type="dt" sz="half" idx="10"/>
          </p:nvPr>
        </p:nvSpPr>
        <p:spPr/>
        <p:txBody>
          <a:bodyPr/>
          <a:lstStyle/>
          <a:p>
            <a:fld id="{C829988E-441A-458F-A461-63858800CF62}" type="datetime1">
              <a:rPr lang="en-US" altLang="zh-CN" smtClean="0"/>
              <a:t>1/14/24</a:t>
            </a:fld>
            <a:endParaRPr lang="en-US"/>
          </a:p>
        </p:txBody>
      </p:sp>
    </p:spTree>
    <p:extLst>
      <p:ext uri="{BB962C8B-B14F-4D97-AF65-F5344CB8AC3E}">
        <p14:creationId xmlns:p14="http://schemas.microsoft.com/office/powerpoint/2010/main" val="335174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2" presetClass="entr" presetSubtype="4"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ppt_h*1.125000"/>
                                          </p:val>
                                        </p:tav>
                                        <p:tav tm="100000">
                                          <p:val>
                                            <p:strVal val="#ppt_y"/>
                                          </p:val>
                                        </p:tav>
                                      </p:tavLst>
                                    </p:anim>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none" kern="1200" baseline="0" dirty="0">
                <a:solidFill>
                  <a:schemeClr val="accent1"/>
                </a:solidFill>
              </a:rPr>
              <a:t>Frequentist Probability</a:t>
            </a:r>
            <a:endParaRPr lang="en-US" dirty="0"/>
          </a:p>
        </p:txBody>
      </p:sp>
      <p:sp>
        <p:nvSpPr>
          <p:cNvPr id="3" name="Content Placeholder 2"/>
          <p:cNvSpPr>
            <a:spLocks noGrp="1"/>
          </p:cNvSpPr>
          <p:nvPr>
            <p:ph idx="1"/>
          </p:nvPr>
        </p:nvSpPr>
        <p:spPr/>
        <p:txBody>
          <a:bodyPr/>
          <a:lstStyle/>
          <a:p>
            <a:r>
              <a:rPr lang="en-US" u="sng" dirty="0"/>
              <a:t>Probability</a:t>
            </a:r>
            <a:r>
              <a:rPr lang="en-US" dirty="0"/>
              <a:t>: the relative frequency that an event will occur over many trials or over a large population</a:t>
            </a:r>
          </a:p>
          <a:p>
            <a:r>
              <a:rPr lang="en-US" u="sng" dirty="0"/>
              <a:t>Example</a:t>
            </a:r>
            <a:r>
              <a:rPr lang="en-US" dirty="0"/>
              <a:t>: the probability of rolling two 6’s when you throw two dice is 1/36</a:t>
            </a:r>
          </a:p>
          <a:p>
            <a:pPr lvl="1"/>
            <a:r>
              <a:rPr lang="en-US" i="1" dirty="0"/>
              <a:t>Theoretical probability</a:t>
            </a:r>
            <a:r>
              <a:rPr lang="en-US" dirty="0"/>
              <a:t> – calculated via theoretical mathematical arguments, such as symmetry of dice</a:t>
            </a:r>
          </a:p>
        </p:txBody>
      </p:sp>
      <p:sp>
        <p:nvSpPr>
          <p:cNvPr id="5" name="Slide Number Placeholder 4"/>
          <p:cNvSpPr>
            <a:spLocks noGrp="1"/>
          </p:cNvSpPr>
          <p:nvPr>
            <p:ph type="sldNum" sz="quarter" idx="12"/>
          </p:nvPr>
        </p:nvSpPr>
        <p:spPr/>
        <p:txBody>
          <a:bodyPr/>
          <a:lstStyle/>
          <a:p>
            <a:fld id="{52879864-58F7-E440-BAEE-A5FD1DF8B447}" type="slidenum">
              <a:rPr lang="en-US" smtClean="0"/>
              <a:t>14</a:t>
            </a:fld>
            <a:endParaRPr lang="en-US" dirty="0"/>
          </a:p>
        </p:txBody>
      </p:sp>
      <p:pic>
        <p:nvPicPr>
          <p:cNvPr id="7" name="Picture 6"/>
          <p:cNvPicPr>
            <a:picLocks noChangeAspect="1"/>
          </p:cNvPicPr>
          <p:nvPr/>
        </p:nvPicPr>
        <p:blipFill>
          <a:blip r:embed="rId3"/>
          <a:stretch>
            <a:fillRect/>
          </a:stretch>
        </p:blipFill>
        <p:spPr>
          <a:xfrm flipH="1">
            <a:off x="3593234" y="4479719"/>
            <a:ext cx="1954358" cy="1463882"/>
          </a:xfrm>
          <a:prstGeom prst="rect">
            <a:avLst/>
          </a:prstGeom>
        </p:spPr>
      </p:pic>
      <p:sp>
        <p:nvSpPr>
          <p:cNvPr id="4" name="日期占位符 3">
            <a:extLst>
              <a:ext uri="{FF2B5EF4-FFF2-40B4-BE49-F238E27FC236}">
                <a16:creationId xmlns:a16="http://schemas.microsoft.com/office/drawing/2014/main" id="{218D1314-59F1-49C3-B030-BE839A2E13DD}"/>
              </a:ext>
            </a:extLst>
          </p:cNvPr>
          <p:cNvSpPr>
            <a:spLocks noGrp="1"/>
          </p:cNvSpPr>
          <p:nvPr>
            <p:ph type="dt" sz="half" idx="10"/>
          </p:nvPr>
        </p:nvSpPr>
        <p:spPr/>
        <p:txBody>
          <a:bodyPr/>
          <a:lstStyle/>
          <a:p>
            <a:fld id="{29919140-3509-49FF-808D-4E7976447C9D}" type="datetime1">
              <a:rPr lang="en-US" altLang="zh-CN" smtClean="0"/>
              <a:t>1/14/24</a:t>
            </a:fld>
            <a:endParaRPr lang="en-US"/>
          </a:p>
        </p:txBody>
      </p:sp>
    </p:spTree>
    <p:extLst>
      <p:ext uri="{BB962C8B-B14F-4D97-AF65-F5344CB8AC3E}">
        <p14:creationId xmlns:p14="http://schemas.microsoft.com/office/powerpoint/2010/main" val="4489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 presetClass="entr" presetSubtype="4"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none" kern="1200" baseline="0" dirty="0">
                <a:solidFill>
                  <a:schemeClr val="accent1"/>
                </a:solidFill>
              </a:rPr>
              <a:t>Conditional Probability </a:t>
            </a:r>
            <a:endParaRPr lang="en-US" dirty="0"/>
          </a:p>
        </p:txBody>
      </p:sp>
      <p:sp>
        <p:nvSpPr>
          <p:cNvPr id="3" name="Content Placeholder 2"/>
          <p:cNvSpPr>
            <a:spLocks noGrp="1"/>
          </p:cNvSpPr>
          <p:nvPr>
            <p:ph idx="1"/>
          </p:nvPr>
        </p:nvSpPr>
        <p:spPr/>
        <p:txBody>
          <a:bodyPr/>
          <a:lstStyle/>
          <a:p>
            <a:r>
              <a:rPr lang="en-US" u="sng" dirty="0"/>
              <a:t>Conditional probability</a:t>
            </a:r>
            <a:r>
              <a:rPr lang="en-US" dirty="0"/>
              <a:t>: the probability of one event given that another event has occurred</a:t>
            </a:r>
          </a:p>
          <a:p>
            <a:pPr lvl="1"/>
            <a:r>
              <a:rPr lang="en-US" dirty="0"/>
              <a:t>A revision of probability based on </a:t>
            </a:r>
            <a:r>
              <a:rPr lang="en-US" dirty="0">
                <a:solidFill>
                  <a:srgbClr val="FF0000"/>
                </a:solidFill>
              </a:rPr>
              <a:t>knowledge</a:t>
            </a:r>
            <a:r>
              <a:rPr lang="en-US" dirty="0"/>
              <a:t> or </a:t>
            </a:r>
            <a:r>
              <a:rPr lang="en-US" dirty="0">
                <a:solidFill>
                  <a:srgbClr val="FF0000"/>
                </a:solidFill>
              </a:rPr>
              <a:t>evidence</a:t>
            </a:r>
            <a:endParaRPr lang="en-US" dirty="0"/>
          </a:p>
          <a:p>
            <a:r>
              <a:rPr lang="en-US" sz="2600" u="sng" kern="1200" baseline="0" dirty="0">
                <a:solidFill>
                  <a:schemeClr val="tx1"/>
                </a:solidFill>
                <a:latin typeface="+mn-lt"/>
                <a:ea typeface="+mn-ea"/>
                <a:cs typeface="+mn-cs"/>
              </a:rPr>
              <a:t>Example</a:t>
            </a:r>
            <a:r>
              <a:rPr lang="en-US" sz="2600" u="none" kern="1200" baseline="0" dirty="0">
                <a:solidFill>
                  <a:schemeClr val="tx1"/>
                </a:solidFill>
                <a:latin typeface="+mn-lt"/>
                <a:ea typeface="+mn-ea"/>
                <a:cs typeface="+mn-cs"/>
              </a:rPr>
              <a:t>:</a:t>
            </a:r>
          </a:p>
          <a:p>
            <a:pPr lvl="1"/>
            <a:r>
              <a:rPr lang="en-US" dirty="0"/>
              <a:t>T</a:t>
            </a:r>
            <a:r>
              <a:rPr lang="en-US" sz="2200" u="none" kern="1200" baseline="0" dirty="0">
                <a:solidFill>
                  <a:schemeClr val="tx1"/>
                </a:solidFill>
                <a:latin typeface="+mn-lt"/>
                <a:ea typeface="+mn-ea"/>
                <a:cs typeface="+mn-cs"/>
              </a:rPr>
              <a:t>he probability</a:t>
            </a:r>
            <a:r>
              <a:rPr lang="en-US" sz="2200" u="none" kern="1200" dirty="0">
                <a:solidFill>
                  <a:schemeClr val="tx1"/>
                </a:solidFill>
                <a:latin typeface="+mn-lt"/>
                <a:ea typeface="+mn-ea"/>
                <a:cs typeface="+mn-cs"/>
              </a:rPr>
              <a:t> you will cough today is 5%</a:t>
            </a:r>
          </a:p>
          <a:p>
            <a:pPr lvl="1"/>
            <a:r>
              <a:rPr lang="en-US" dirty="0"/>
              <a:t>T</a:t>
            </a:r>
            <a:r>
              <a:rPr lang="en-US" baseline="0" dirty="0"/>
              <a:t>he</a:t>
            </a:r>
            <a:r>
              <a:rPr lang="en-US" dirty="0"/>
              <a:t> probability that you will cough today given that you have a cold is 75%</a:t>
            </a:r>
          </a:p>
          <a:p>
            <a:pPr lvl="2"/>
            <a:r>
              <a:rPr lang="en-US" dirty="0"/>
              <a:t>H</a:t>
            </a:r>
            <a:r>
              <a:rPr lang="en-US" sz="2000" u="none" kern="1200" baseline="0" dirty="0">
                <a:solidFill>
                  <a:schemeClr val="tx1"/>
                </a:solidFill>
                <a:latin typeface="+mn-lt"/>
                <a:ea typeface="+mn-ea"/>
                <a:cs typeface="+mn-cs"/>
              </a:rPr>
              <a:t>ere the evidence is</a:t>
            </a:r>
            <a:r>
              <a:rPr lang="en-US" sz="2000" u="none" kern="1200" dirty="0">
                <a:solidFill>
                  <a:schemeClr val="tx1"/>
                </a:solidFill>
                <a:latin typeface="+mn-lt"/>
                <a:ea typeface="+mn-ea"/>
                <a:cs typeface="+mn-cs"/>
              </a:rPr>
              <a:t> “</a:t>
            </a:r>
            <a:r>
              <a:rPr lang="en-US" sz="2000" u="none" kern="1200" baseline="0" dirty="0">
                <a:solidFill>
                  <a:srgbClr val="FF0000"/>
                </a:solidFill>
                <a:latin typeface="+mn-lt"/>
                <a:ea typeface="+mn-ea"/>
                <a:cs typeface="+mn-cs"/>
              </a:rPr>
              <a:t>you</a:t>
            </a:r>
            <a:r>
              <a:rPr lang="en-US" sz="2000" u="none" kern="1200" dirty="0">
                <a:solidFill>
                  <a:srgbClr val="FF0000"/>
                </a:solidFill>
                <a:latin typeface="+mn-lt"/>
                <a:ea typeface="+mn-ea"/>
                <a:cs typeface="+mn-cs"/>
              </a:rPr>
              <a:t> have a cold</a:t>
            </a:r>
            <a:r>
              <a:rPr lang="en-US" dirty="0"/>
              <a:t>,” </a:t>
            </a:r>
            <a:r>
              <a:rPr lang="en-US" sz="2000" u="none" kern="1200" dirty="0">
                <a:solidFill>
                  <a:schemeClr val="tx1"/>
                </a:solidFill>
                <a:latin typeface="+mn-lt"/>
                <a:ea typeface="+mn-ea"/>
                <a:cs typeface="+mn-cs"/>
              </a:rPr>
              <a:t>so it is much more likely that you will cough</a:t>
            </a:r>
            <a:endParaRPr lang="en-US" sz="2000" u="none" kern="1200" baseline="0" dirty="0">
              <a:solidFill>
                <a:schemeClr val="tx1"/>
              </a:solidFill>
              <a:latin typeface="+mn-lt"/>
              <a:ea typeface="+mn-ea"/>
              <a:cs typeface="+mn-cs"/>
            </a:endParaRPr>
          </a:p>
        </p:txBody>
      </p:sp>
      <p:sp>
        <p:nvSpPr>
          <p:cNvPr id="5" name="Slide Number Placeholder 4"/>
          <p:cNvSpPr>
            <a:spLocks noGrp="1"/>
          </p:cNvSpPr>
          <p:nvPr>
            <p:ph type="sldNum" sz="quarter" idx="12"/>
          </p:nvPr>
        </p:nvSpPr>
        <p:spPr/>
        <p:txBody>
          <a:bodyPr/>
          <a:lstStyle/>
          <a:p>
            <a:fld id="{52879864-58F7-E440-BAEE-A5FD1DF8B447}" type="slidenum">
              <a:rPr lang="en-US" smtClean="0"/>
              <a:t>15</a:t>
            </a:fld>
            <a:endParaRPr lang="en-US" dirty="0"/>
          </a:p>
        </p:txBody>
      </p:sp>
      <p:sp>
        <p:nvSpPr>
          <p:cNvPr id="4" name="日期占位符 3">
            <a:extLst>
              <a:ext uri="{FF2B5EF4-FFF2-40B4-BE49-F238E27FC236}">
                <a16:creationId xmlns:a16="http://schemas.microsoft.com/office/drawing/2014/main" id="{E7708231-7B21-458D-B211-F2617561D267}"/>
              </a:ext>
            </a:extLst>
          </p:cNvPr>
          <p:cNvSpPr>
            <a:spLocks noGrp="1"/>
          </p:cNvSpPr>
          <p:nvPr>
            <p:ph type="dt" sz="half" idx="10"/>
          </p:nvPr>
        </p:nvSpPr>
        <p:spPr/>
        <p:txBody>
          <a:bodyPr/>
          <a:lstStyle/>
          <a:p>
            <a:fld id="{0FF0A106-19E8-4AA9-AC13-F741E3D2C630}" type="datetime1">
              <a:rPr lang="en-US" altLang="zh-CN" smtClean="0"/>
              <a:t>1/14/24</a:t>
            </a:fld>
            <a:endParaRPr lang="en-US"/>
          </a:p>
        </p:txBody>
      </p:sp>
    </p:spTree>
    <p:extLst>
      <p:ext uri="{BB962C8B-B14F-4D97-AF65-F5344CB8AC3E}">
        <p14:creationId xmlns:p14="http://schemas.microsoft.com/office/powerpoint/2010/main" val="254512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116" y="107576"/>
            <a:ext cx="5457938" cy="1336956"/>
          </a:xfrm>
        </p:spPr>
        <p:txBody>
          <a:bodyPr/>
          <a:lstStyle/>
          <a:p>
            <a:r>
              <a:rPr lang="en-US" sz="4000" dirty="0"/>
              <a:t>Monty</a:t>
            </a:r>
            <a:r>
              <a:rPr lang="en-US" sz="4000" baseline="0" dirty="0"/>
              <a:t> Hall Problem</a:t>
            </a:r>
            <a:endParaRPr lang="en-US" sz="4000" dirty="0"/>
          </a:p>
        </p:txBody>
      </p:sp>
      <p:sp>
        <p:nvSpPr>
          <p:cNvPr id="5" name="Slide Number Placeholder 4"/>
          <p:cNvSpPr>
            <a:spLocks noGrp="1"/>
          </p:cNvSpPr>
          <p:nvPr>
            <p:ph type="sldNum" sz="quarter" idx="12"/>
          </p:nvPr>
        </p:nvSpPr>
        <p:spPr/>
        <p:txBody>
          <a:bodyPr/>
          <a:lstStyle/>
          <a:p>
            <a:fld id="{52879864-58F7-E440-BAEE-A5FD1DF8B447}" type="slidenum">
              <a:rPr lang="en-US" smtClean="0"/>
              <a:t>16</a:t>
            </a:fld>
            <a:endParaRPr lang="en-US" dirty="0"/>
          </a:p>
        </p:txBody>
      </p:sp>
      <p:sp>
        <p:nvSpPr>
          <p:cNvPr id="26" name="Content Placeholder 5">
            <a:extLst>
              <a:ext uri="{FF2B5EF4-FFF2-40B4-BE49-F238E27FC236}">
                <a16:creationId xmlns:a16="http://schemas.microsoft.com/office/drawing/2014/main" id="{864CECE1-EA53-4AF4-A5A3-73DCCB0633FF}"/>
              </a:ext>
            </a:extLst>
          </p:cNvPr>
          <p:cNvSpPr>
            <a:spLocks noGrp="1"/>
          </p:cNvSpPr>
          <p:nvPr>
            <p:ph idx="1"/>
          </p:nvPr>
        </p:nvSpPr>
        <p:spPr>
          <a:xfrm>
            <a:off x="549275" y="1600201"/>
            <a:ext cx="8042276" cy="4343400"/>
          </a:xfrm>
        </p:spPr>
        <p:txBody>
          <a:bodyPr/>
          <a:lstStyle/>
          <a:p>
            <a:r>
              <a:rPr lang="en-US" dirty="0"/>
              <a:t>You are on a TV game show</a:t>
            </a:r>
          </a:p>
          <a:p>
            <a:r>
              <a:rPr lang="en-US" dirty="0"/>
              <a:t>There are 3 closed doors, and you can pick one</a:t>
            </a:r>
          </a:p>
          <a:p>
            <a:pPr lvl="1"/>
            <a:r>
              <a:rPr lang="en-US" dirty="0"/>
              <a:t>A car is randomly placed behind one door</a:t>
            </a:r>
          </a:p>
          <a:p>
            <a:pPr lvl="1"/>
            <a:r>
              <a:rPr lang="en-US" dirty="0"/>
              <a:t>Goats are behind the two other doors</a:t>
            </a:r>
          </a:p>
          <a:p>
            <a:endParaRPr lang="en-US" dirty="0"/>
          </a:p>
          <a:p>
            <a:endParaRPr lang="en-US" dirty="0"/>
          </a:p>
          <a:p>
            <a:endParaRPr lang="en-US" dirty="0"/>
          </a:p>
          <a:p>
            <a:r>
              <a:rPr lang="en-US" dirty="0"/>
              <a:t>You pick door number 1</a:t>
            </a:r>
          </a:p>
          <a:p>
            <a:pPr lvl="1"/>
            <a:endParaRPr lang="en-US" dirty="0"/>
          </a:p>
          <a:p>
            <a:pPr lvl="1"/>
            <a:endParaRPr lang="en-US" dirty="0"/>
          </a:p>
          <a:p>
            <a:pPr lvl="1"/>
            <a:endParaRPr lang="en-US" dirty="0"/>
          </a:p>
          <a:p>
            <a:pPr lvl="1"/>
            <a:endParaRPr lang="en-US" dirty="0"/>
          </a:p>
        </p:txBody>
      </p:sp>
      <p:grpSp>
        <p:nvGrpSpPr>
          <p:cNvPr id="27" name="Group 9">
            <a:extLst>
              <a:ext uri="{FF2B5EF4-FFF2-40B4-BE49-F238E27FC236}">
                <a16:creationId xmlns:a16="http://schemas.microsoft.com/office/drawing/2014/main" id="{A3D84E8D-449E-4D46-B519-0D57B173B47F}"/>
              </a:ext>
            </a:extLst>
          </p:cNvPr>
          <p:cNvGrpSpPr/>
          <p:nvPr/>
        </p:nvGrpSpPr>
        <p:grpSpPr>
          <a:xfrm>
            <a:off x="1763605" y="3629340"/>
            <a:ext cx="1590341" cy="1552361"/>
            <a:chOff x="1204818" y="3549066"/>
            <a:chExt cx="2336371" cy="2280574"/>
          </a:xfrm>
        </p:grpSpPr>
        <p:sp>
          <p:nvSpPr>
            <p:cNvPr id="28" name="Rectangle 6">
              <a:extLst>
                <a:ext uri="{FF2B5EF4-FFF2-40B4-BE49-F238E27FC236}">
                  <a16:creationId xmlns:a16="http://schemas.microsoft.com/office/drawing/2014/main" id="{23E6C356-92CF-413D-8213-21A9DC1DD700}"/>
                </a:ext>
              </a:extLst>
            </p:cNvPr>
            <p:cNvSpPr/>
            <p:nvPr/>
          </p:nvSpPr>
          <p:spPr>
            <a:xfrm>
              <a:off x="1204818" y="3549066"/>
              <a:ext cx="2336371" cy="2280574"/>
            </a:xfrm>
            <a:prstGeom prst="rect">
              <a:avLst/>
            </a:prstGeom>
            <a:solidFill>
              <a:schemeClr val="tx2">
                <a:lumMod val="25000"/>
                <a:lumOff val="7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9" name="TextBox 7">
              <a:extLst>
                <a:ext uri="{FF2B5EF4-FFF2-40B4-BE49-F238E27FC236}">
                  <a16:creationId xmlns:a16="http://schemas.microsoft.com/office/drawing/2014/main" id="{F674B86D-B9EC-4490-9FFF-DB12714C780A}"/>
                </a:ext>
              </a:extLst>
            </p:cNvPr>
            <p:cNvSpPr txBox="1"/>
            <p:nvPr/>
          </p:nvSpPr>
          <p:spPr>
            <a:xfrm>
              <a:off x="2117588" y="3826957"/>
              <a:ext cx="409086" cy="523220"/>
            </a:xfrm>
            <a:prstGeom prst="rect">
              <a:avLst/>
            </a:prstGeom>
            <a:noFill/>
          </p:spPr>
          <p:txBody>
            <a:bodyPr wrap="none" rtlCol="0">
              <a:spAutoFit/>
            </a:bodyPr>
            <a:lstStyle/>
            <a:p>
              <a:r>
                <a:rPr lang="en-US" sz="2800" dirty="0"/>
                <a:t>1</a:t>
              </a:r>
            </a:p>
          </p:txBody>
        </p:sp>
        <p:sp>
          <p:nvSpPr>
            <p:cNvPr id="30" name="Oval 8">
              <a:extLst>
                <a:ext uri="{FF2B5EF4-FFF2-40B4-BE49-F238E27FC236}">
                  <a16:creationId xmlns:a16="http://schemas.microsoft.com/office/drawing/2014/main" id="{B56F31E5-6561-4424-9339-CEF6558549F7}"/>
                </a:ext>
              </a:extLst>
            </p:cNvPr>
            <p:cNvSpPr/>
            <p:nvPr/>
          </p:nvSpPr>
          <p:spPr>
            <a:xfrm>
              <a:off x="3158578" y="4558433"/>
              <a:ext cx="227938" cy="227938"/>
            </a:xfrm>
            <a:prstGeom prst="ellipse">
              <a:avLst/>
            </a:prstGeom>
            <a:solidFill>
              <a:schemeClr val="tx2">
                <a:lumMod val="75000"/>
                <a:lumOff val="2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grpSp>
        <p:nvGrpSpPr>
          <p:cNvPr id="31" name="Group 10">
            <a:extLst>
              <a:ext uri="{FF2B5EF4-FFF2-40B4-BE49-F238E27FC236}">
                <a16:creationId xmlns:a16="http://schemas.microsoft.com/office/drawing/2014/main" id="{B2346AC0-67C5-4962-BC8D-6123BBC2E99A}"/>
              </a:ext>
            </a:extLst>
          </p:cNvPr>
          <p:cNvGrpSpPr/>
          <p:nvPr/>
        </p:nvGrpSpPr>
        <p:grpSpPr>
          <a:xfrm>
            <a:off x="3886045" y="3629340"/>
            <a:ext cx="1590341" cy="1552361"/>
            <a:chOff x="1204818" y="3549066"/>
            <a:chExt cx="2336371" cy="2280574"/>
          </a:xfrm>
        </p:grpSpPr>
        <p:sp>
          <p:nvSpPr>
            <p:cNvPr id="32" name="Rectangle 11">
              <a:extLst>
                <a:ext uri="{FF2B5EF4-FFF2-40B4-BE49-F238E27FC236}">
                  <a16:creationId xmlns:a16="http://schemas.microsoft.com/office/drawing/2014/main" id="{476120C6-D6FB-4F88-AEFA-4F549CFDF222}"/>
                </a:ext>
              </a:extLst>
            </p:cNvPr>
            <p:cNvSpPr/>
            <p:nvPr/>
          </p:nvSpPr>
          <p:spPr>
            <a:xfrm>
              <a:off x="1204818" y="3549066"/>
              <a:ext cx="2336371" cy="2280574"/>
            </a:xfrm>
            <a:prstGeom prst="rect">
              <a:avLst/>
            </a:prstGeom>
            <a:solidFill>
              <a:schemeClr val="tx2">
                <a:lumMod val="25000"/>
                <a:lumOff val="7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3" name="TextBox 12">
              <a:extLst>
                <a:ext uri="{FF2B5EF4-FFF2-40B4-BE49-F238E27FC236}">
                  <a16:creationId xmlns:a16="http://schemas.microsoft.com/office/drawing/2014/main" id="{28D0793B-A738-4C75-88D3-25329CF32512}"/>
                </a:ext>
              </a:extLst>
            </p:cNvPr>
            <p:cNvSpPr txBox="1"/>
            <p:nvPr/>
          </p:nvSpPr>
          <p:spPr>
            <a:xfrm>
              <a:off x="2075109" y="3826957"/>
              <a:ext cx="533671" cy="682565"/>
            </a:xfrm>
            <a:prstGeom prst="rect">
              <a:avLst/>
            </a:prstGeom>
            <a:noFill/>
          </p:spPr>
          <p:txBody>
            <a:bodyPr wrap="none" rtlCol="0">
              <a:spAutoFit/>
            </a:bodyPr>
            <a:lstStyle/>
            <a:p>
              <a:r>
                <a:rPr lang="en-US" sz="2800" dirty="0"/>
                <a:t>2</a:t>
              </a:r>
            </a:p>
          </p:txBody>
        </p:sp>
        <p:sp>
          <p:nvSpPr>
            <p:cNvPr id="34" name="Oval 13">
              <a:extLst>
                <a:ext uri="{FF2B5EF4-FFF2-40B4-BE49-F238E27FC236}">
                  <a16:creationId xmlns:a16="http://schemas.microsoft.com/office/drawing/2014/main" id="{A5956860-B5EF-4ABF-823E-14CF928DD009}"/>
                </a:ext>
              </a:extLst>
            </p:cNvPr>
            <p:cNvSpPr/>
            <p:nvPr/>
          </p:nvSpPr>
          <p:spPr>
            <a:xfrm>
              <a:off x="3158578" y="4558433"/>
              <a:ext cx="227938" cy="227938"/>
            </a:xfrm>
            <a:prstGeom prst="ellipse">
              <a:avLst/>
            </a:prstGeom>
            <a:solidFill>
              <a:schemeClr val="tx2">
                <a:lumMod val="75000"/>
                <a:lumOff val="2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grpSp>
        <p:nvGrpSpPr>
          <p:cNvPr id="35" name="Group 14">
            <a:extLst>
              <a:ext uri="{FF2B5EF4-FFF2-40B4-BE49-F238E27FC236}">
                <a16:creationId xmlns:a16="http://schemas.microsoft.com/office/drawing/2014/main" id="{05477A86-4B29-4468-88A7-E3B74BA2B8ED}"/>
              </a:ext>
            </a:extLst>
          </p:cNvPr>
          <p:cNvGrpSpPr/>
          <p:nvPr/>
        </p:nvGrpSpPr>
        <p:grpSpPr>
          <a:xfrm>
            <a:off x="5970054" y="3629340"/>
            <a:ext cx="1590341" cy="1552361"/>
            <a:chOff x="1204818" y="3549066"/>
            <a:chExt cx="2336371" cy="2280574"/>
          </a:xfrm>
        </p:grpSpPr>
        <p:sp>
          <p:nvSpPr>
            <p:cNvPr id="36" name="Rectangle 15">
              <a:extLst>
                <a:ext uri="{FF2B5EF4-FFF2-40B4-BE49-F238E27FC236}">
                  <a16:creationId xmlns:a16="http://schemas.microsoft.com/office/drawing/2014/main" id="{DA0C7F5D-6EA8-446A-BCDA-3B53B2EA1494}"/>
                </a:ext>
              </a:extLst>
            </p:cNvPr>
            <p:cNvSpPr/>
            <p:nvPr/>
          </p:nvSpPr>
          <p:spPr>
            <a:xfrm>
              <a:off x="1204818" y="3549066"/>
              <a:ext cx="2336371" cy="2280574"/>
            </a:xfrm>
            <a:prstGeom prst="rect">
              <a:avLst/>
            </a:prstGeom>
            <a:solidFill>
              <a:schemeClr val="tx2">
                <a:lumMod val="25000"/>
                <a:lumOff val="7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7" name="TextBox 16">
              <a:extLst>
                <a:ext uri="{FF2B5EF4-FFF2-40B4-BE49-F238E27FC236}">
                  <a16:creationId xmlns:a16="http://schemas.microsoft.com/office/drawing/2014/main" id="{C1B5350B-4D14-4DAB-B277-325E5F9DBF12}"/>
                </a:ext>
              </a:extLst>
            </p:cNvPr>
            <p:cNvSpPr txBox="1"/>
            <p:nvPr/>
          </p:nvSpPr>
          <p:spPr>
            <a:xfrm>
              <a:off x="2053869" y="3826957"/>
              <a:ext cx="533671" cy="682565"/>
            </a:xfrm>
            <a:prstGeom prst="rect">
              <a:avLst/>
            </a:prstGeom>
            <a:noFill/>
          </p:spPr>
          <p:txBody>
            <a:bodyPr wrap="none" rtlCol="0">
              <a:spAutoFit/>
            </a:bodyPr>
            <a:lstStyle/>
            <a:p>
              <a:r>
                <a:rPr lang="en-US" sz="2800" dirty="0"/>
                <a:t>3</a:t>
              </a:r>
            </a:p>
          </p:txBody>
        </p:sp>
        <p:sp>
          <p:nvSpPr>
            <p:cNvPr id="38" name="Oval 17">
              <a:extLst>
                <a:ext uri="{FF2B5EF4-FFF2-40B4-BE49-F238E27FC236}">
                  <a16:creationId xmlns:a16="http://schemas.microsoft.com/office/drawing/2014/main" id="{FF833B5E-DA33-4B1F-BDC5-140C43103FF0}"/>
                </a:ext>
              </a:extLst>
            </p:cNvPr>
            <p:cNvSpPr/>
            <p:nvPr/>
          </p:nvSpPr>
          <p:spPr>
            <a:xfrm>
              <a:off x="3158578" y="4558433"/>
              <a:ext cx="227938" cy="227938"/>
            </a:xfrm>
            <a:prstGeom prst="ellipse">
              <a:avLst/>
            </a:prstGeom>
            <a:solidFill>
              <a:schemeClr val="tx2">
                <a:lumMod val="75000"/>
                <a:lumOff val="2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pic>
        <p:nvPicPr>
          <p:cNvPr id="39" name="Picture 18">
            <a:extLst>
              <a:ext uri="{FF2B5EF4-FFF2-40B4-BE49-F238E27FC236}">
                <a16:creationId xmlns:a16="http://schemas.microsoft.com/office/drawing/2014/main" id="{4E9857AF-D35F-4A52-A08F-2C25494B801B}"/>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311" b="99064" l="1862" r="88298"/>
                    </a14:imgEffect>
                  </a14:imgLayer>
                </a14:imgProps>
              </a:ext>
            </a:extLst>
          </a:blip>
          <a:srcRect r="10434"/>
          <a:stretch/>
        </p:blipFill>
        <p:spPr>
          <a:xfrm>
            <a:off x="2252137" y="4318009"/>
            <a:ext cx="800162" cy="1268787"/>
          </a:xfrm>
          <a:prstGeom prst="rect">
            <a:avLst/>
          </a:prstGeom>
        </p:spPr>
      </p:pic>
      <p:grpSp>
        <p:nvGrpSpPr>
          <p:cNvPr id="40" name="Group 21">
            <a:extLst>
              <a:ext uri="{FF2B5EF4-FFF2-40B4-BE49-F238E27FC236}">
                <a16:creationId xmlns:a16="http://schemas.microsoft.com/office/drawing/2014/main" id="{450D3896-D783-4CA8-B46E-74E58B07EFE2}"/>
              </a:ext>
            </a:extLst>
          </p:cNvPr>
          <p:cNvGrpSpPr/>
          <p:nvPr/>
        </p:nvGrpSpPr>
        <p:grpSpPr>
          <a:xfrm>
            <a:off x="6011711" y="107576"/>
            <a:ext cx="3023873" cy="2022376"/>
            <a:chOff x="6439577" y="1371864"/>
            <a:chExt cx="3426574" cy="2291704"/>
          </a:xfrm>
        </p:grpSpPr>
        <p:pic>
          <p:nvPicPr>
            <p:cNvPr id="41" name="Picture 19">
              <a:extLst>
                <a:ext uri="{FF2B5EF4-FFF2-40B4-BE49-F238E27FC236}">
                  <a16:creationId xmlns:a16="http://schemas.microsoft.com/office/drawing/2014/main" id="{B51B35AC-0419-4087-9AE6-C571C066EB9A}"/>
                </a:ext>
              </a:extLst>
            </p:cNvPr>
            <p:cNvPicPr>
              <a:picLocks noChangeAspect="1"/>
            </p:cNvPicPr>
            <p:nvPr/>
          </p:nvPicPr>
          <p:blipFill>
            <a:blip r:embed="rId5"/>
            <a:stretch>
              <a:fillRect/>
            </a:stretch>
          </p:blipFill>
          <p:spPr>
            <a:xfrm>
              <a:off x="6695906" y="1600201"/>
              <a:ext cx="2626277" cy="1967173"/>
            </a:xfrm>
            <a:prstGeom prst="rect">
              <a:avLst/>
            </a:prstGeom>
          </p:spPr>
        </p:pic>
        <p:pic>
          <p:nvPicPr>
            <p:cNvPr id="42" name="Picture 20">
              <a:extLst>
                <a:ext uri="{FF2B5EF4-FFF2-40B4-BE49-F238E27FC236}">
                  <a16:creationId xmlns:a16="http://schemas.microsoft.com/office/drawing/2014/main" id="{5EF60E05-0C08-4FED-B436-A093B3BA0A04}"/>
                </a:ext>
              </a:extLst>
            </p:cNvPr>
            <p:cNvPicPr>
              <a:picLocks noChangeAspect="1"/>
            </p:cNvPicPr>
            <p:nvPr/>
          </p:nvPicPr>
          <p:blipFill>
            <a:blip r:embed="rId6"/>
            <a:stretch>
              <a:fillRect/>
            </a:stretch>
          </p:blipFill>
          <p:spPr>
            <a:xfrm>
              <a:off x="6439577" y="1371864"/>
              <a:ext cx="3426574" cy="2291704"/>
            </a:xfrm>
            <a:prstGeom prst="rect">
              <a:avLst/>
            </a:prstGeom>
          </p:spPr>
        </p:pic>
      </p:grpSp>
      <p:pic>
        <p:nvPicPr>
          <p:cNvPr id="43" name="Picture 22">
            <a:extLst>
              <a:ext uri="{FF2B5EF4-FFF2-40B4-BE49-F238E27FC236}">
                <a16:creationId xmlns:a16="http://schemas.microsoft.com/office/drawing/2014/main" id="{347AED95-80E7-4BA1-8786-75ADABFB4D59}"/>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225" b="100000" l="0" r="99633">
                        <a14:foregroundMark x1="15125" y1="65315" x2="15125" y2="65315"/>
                        <a14:foregroundMark x1="15125" y1="81982" x2="15125" y2="81982"/>
                      </a14:backgroundRemoval>
                    </a14:imgEffect>
                  </a14:imgLayer>
                </a14:imgProps>
              </a:ext>
            </a:extLst>
          </a:blip>
          <a:stretch>
            <a:fillRect/>
          </a:stretch>
        </p:blipFill>
        <p:spPr>
          <a:xfrm flipH="1">
            <a:off x="7272634" y="2725065"/>
            <a:ext cx="1169722" cy="381319"/>
          </a:xfrm>
          <a:prstGeom prst="rect">
            <a:avLst/>
          </a:prstGeom>
        </p:spPr>
      </p:pic>
      <p:pic>
        <p:nvPicPr>
          <p:cNvPr id="44" name="Picture 23">
            <a:extLst>
              <a:ext uri="{FF2B5EF4-FFF2-40B4-BE49-F238E27FC236}">
                <a16:creationId xmlns:a16="http://schemas.microsoft.com/office/drawing/2014/main" id="{9459163D-BB91-4C9A-969A-8BFC8690E1D4}"/>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855" b="99573" l="1389" r="98843">
                        <a14:foregroundMark x1="25694" y1="22863" x2="25694" y2="22863"/>
                        <a14:foregroundMark x1="22917" y1="26068" x2="22917" y2="26068"/>
                        <a14:foregroundMark x1="39352" y1="25000" x2="39352" y2="25000"/>
                      </a14:backgroundRemoval>
                    </a14:imgEffect>
                  </a14:imgLayer>
                </a14:imgProps>
              </a:ext>
            </a:extLst>
          </a:blip>
          <a:stretch>
            <a:fillRect/>
          </a:stretch>
        </p:blipFill>
        <p:spPr>
          <a:xfrm>
            <a:off x="8327221" y="2974564"/>
            <a:ext cx="528659" cy="572713"/>
          </a:xfrm>
          <a:prstGeom prst="rect">
            <a:avLst/>
          </a:prstGeom>
        </p:spPr>
      </p:pic>
      <p:sp>
        <p:nvSpPr>
          <p:cNvPr id="3" name="日期占位符 2">
            <a:extLst>
              <a:ext uri="{FF2B5EF4-FFF2-40B4-BE49-F238E27FC236}">
                <a16:creationId xmlns:a16="http://schemas.microsoft.com/office/drawing/2014/main" id="{E3EF02FF-3998-43F6-BFCA-DADFB42D96DC}"/>
              </a:ext>
            </a:extLst>
          </p:cNvPr>
          <p:cNvSpPr>
            <a:spLocks noGrp="1"/>
          </p:cNvSpPr>
          <p:nvPr>
            <p:ph type="dt" sz="half" idx="10"/>
          </p:nvPr>
        </p:nvSpPr>
        <p:spPr/>
        <p:txBody>
          <a:bodyPr/>
          <a:lstStyle/>
          <a:p>
            <a:fld id="{6B7F532D-6BB3-468A-8498-5213C3107CD3}" type="datetime1">
              <a:rPr lang="en-US" altLang="zh-CN" smtClean="0"/>
              <a:t>1/14/24</a:t>
            </a:fld>
            <a:endParaRPr lang="en-US"/>
          </a:p>
        </p:txBody>
      </p:sp>
    </p:spTree>
    <p:extLst>
      <p:ext uri="{BB962C8B-B14F-4D97-AF65-F5344CB8AC3E}">
        <p14:creationId xmlns:p14="http://schemas.microsoft.com/office/powerpoint/2010/main" val="168302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par>
                          <p:cTn id="11" fill="hold">
                            <p:stCondLst>
                              <p:cond delay="0"/>
                            </p:stCondLst>
                            <p:childTnLst>
                              <p:par>
                                <p:cTn id="12" presetID="2" presetClass="entr" presetSubtype="4"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ppt_x"/>
                                          </p:val>
                                        </p:tav>
                                        <p:tav tm="100000">
                                          <p:val>
                                            <p:strVal val="#ppt_x"/>
                                          </p:val>
                                        </p:tav>
                                      </p:tavLst>
                                    </p:anim>
                                    <p:anim calcmode="lin" valueType="num">
                                      <p:cBhvr additive="base">
                                        <p:cTn id="15" dur="500" fill="hold"/>
                                        <p:tgtEl>
                                          <p:spTgt spid="27"/>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2" presetClass="entr" presetSubtype="4"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2" presetClass="entr" presetSubtype="4"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ppt_x"/>
                                          </p:val>
                                        </p:tav>
                                        <p:tav tm="100000">
                                          <p:val>
                                            <p:strVal val="#ppt_x"/>
                                          </p:val>
                                        </p:tav>
                                      </p:tavLst>
                                    </p:anim>
                                    <p:anim calcmode="lin" valueType="num">
                                      <p:cBhvr additive="base">
                                        <p:cTn id="2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6">
                                            <p:txEl>
                                              <p:pRg st="2" end="2"/>
                                            </p:txEl>
                                          </p:spTgt>
                                        </p:tgtEl>
                                        <p:attrNameLst>
                                          <p:attrName>style.visibility</p:attrName>
                                        </p:attrNameLst>
                                      </p:cBhvr>
                                      <p:to>
                                        <p:strVal val="visible"/>
                                      </p:to>
                                    </p:set>
                                  </p:childTnLst>
                                </p:cTn>
                              </p:par>
                              <p:par>
                                <p:cTn id="30" presetID="2" presetClass="entr" presetSubtype="2"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additive="base">
                                        <p:cTn id="32" dur="500" fill="hold"/>
                                        <p:tgtEl>
                                          <p:spTgt spid="43"/>
                                        </p:tgtEl>
                                        <p:attrNameLst>
                                          <p:attrName>ppt_x</p:attrName>
                                        </p:attrNameLst>
                                      </p:cBhvr>
                                      <p:tavLst>
                                        <p:tav tm="0">
                                          <p:val>
                                            <p:strVal val="1+#ppt_w/2"/>
                                          </p:val>
                                        </p:tav>
                                        <p:tav tm="100000">
                                          <p:val>
                                            <p:strVal val="#ppt_x"/>
                                          </p:val>
                                        </p:tav>
                                      </p:tavLst>
                                    </p:anim>
                                    <p:anim calcmode="lin" valueType="num">
                                      <p:cBhvr additive="base">
                                        <p:cTn id="33"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6">
                                            <p:txEl>
                                              <p:pRg st="3" end="3"/>
                                            </p:txEl>
                                          </p:spTgt>
                                        </p:tgtEl>
                                        <p:attrNameLst>
                                          <p:attrName>style.visibility</p:attrName>
                                        </p:attrNameLst>
                                      </p:cBhvr>
                                      <p:to>
                                        <p:strVal val="visible"/>
                                      </p:to>
                                    </p:set>
                                  </p:childTnLst>
                                </p:cTn>
                              </p:par>
                              <p:par>
                                <p:cTn id="38" presetID="2" presetClass="entr" presetSubtype="2"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additive="base">
                                        <p:cTn id="40" dur="500" fill="hold"/>
                                        <p:tgtEl>
                                          <p:spTgt spid="44"/>
                                        </p:tgtEl>
                                        <p:attrNameLst>
                                          <p:attrName>ppt_x</p:attrName>
                                        </p:attrNameLst>
                                      </p:cBhvr>
                                      <p:tavLst>
                                        <p:tav tm="0">
                                          <p:val>
                                            <p:strVal val="1+#ppt_w/2"/>
                                          </p:val>
                                        </p:tav>
                                        <p:tav tm="100000">
                                          <p:val>
                                            <p:strVal val="#ppt_x"/>
                                          </p:val>
                                        </p:tav>
                                      </p:tavLst>
                                    </p:anim>
                                    <p:anim calcmode="lin" valueType="num">
                                      <p:cBhvr additive="base">
                                        <p:cTn id="41"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6">
                                            <p:txEl>
                                              <p:pRg st="7" end="7"/>
                                            </p:txEl>
                                          </p:spTgt>
                                        </p:tgtEl>
                                        <p:attrNameLst>
                                          <p:attrName>style.visibility</p:attrName>
                                        </p:attrNameLst>
                                      </p:cBhvr>
                                      <p:to>
                                        <p:strVal val="visible"/>
                                      </p:to>
                                    </p:set>
                                  </p:childTnLst>
                                </p:cTn>
                              </p:par>
                              <p:par>
                                <p:cTn id="46" presetID="20" presetClass="entr" presetSubtype="0" fill="hold"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edge">
                                      <p:cBhvr>
                                        <p:cTn id="4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5972581" y="4274973"/>
            <a:ext cx="1590341" cy="1552361"/>
            <a:chOff x="1204818" y="3549066"/>
            <a:chExt cx="2336371" cy="2280574"/>
          </a:xfrm>
        </p:grpSpPr>
        <p:sp>
          <p:nvSpPr>
            <p:cNvPr id="40" name="Rectangle 39"/>
            <p:cNvSpPr/>
            <p:nvPr/>
          </p:nvSpPr>
          <p:spPr>
            <a:xfrm>
              <a:off x="1204818" y="3549066"/>
              <a:ext cx="2336371" cy="2280574"/>
            </a:xfrm>
            <a:prstGeom prst="rect">
              <a:avLst/>
            </a:prstGeom>
            <a:solidFill>
              <a:schemeClr val="tx2">
                <a:lumMod val="25000"/>
                <a:lumOff val="7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1" name="TextBox 40"/>
            <p:cNvSpPr txBox="1"/>
            <p:nvPr/>
          </p:nvSpPr>
          <p:spPr>
            <a:xfrm>
              <a:off x="2053869" y="3826957"/>
              <a:ext cx="533671" cy="682565"/>
            </a:xfrm>
            <a:prstGeom prst="rect">
              <a:avLst/>
            </a:prstGeom>
            <a:noFill/>
          </p:spPr>
          <p:txBody>
            <a:bodyPr wrap="none" rtlCol="0">
              <a:spAutoFit/>
            </a:bodyPr>
            <a:lstStyle/>
            <a:p>
              <a:r>
                <a:rPr lang="en-US" sz="2800" dirty="0"/>
                <a:t>3</a:t>
              </a:r>
            </a:p>
          </p:txBody>
        </p:sp>
        <p:sp>
          <p:nvSpPr>
            <p:cNvPr id="42" name="Oval 41"/>
            <p:cNvSpPr/>
            <p:nvPr/>
          </p:nvSpPr>
          <p:spPr>
            <a:xfrm>
              <a:off x="3158578" y="4558433"/>
              <a:ext cx="227938" cy="227938"/>
            </a:xfrm>
            <a:prstGeom prst="ellipse">
              <a:avLst/>
            </a:prstGeom>
            <a:solidFill>
              <a:schemeClr val="tx2">
                <a:lumMod val="75000"/>
                <a:lumOff val="2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a:t>Monty</a:t>
            </a:r>
            <a:r>
              <a:rPr lang="en-US" baseline="0" dirty="0"/>
              <a:t> Hall Problem</a:t>
            </a:r>
            <a:endParaRPr lang="en-US" dirty="0"/>
          </a:p>
        </p:txBody>
      </p:sp>
      <p:sp>
        <p:nvSpPr>
          <p:cNvPr id="5" name="Slide Number Placeholder 4"/>
          <p:cNvSpPr>
            <a:spLocks noGrp="1"/>
          </p:cNvSpPr>
          <p:nvPr>
            <p:ph type="sldNum" sz="quarter" idx="12"/>
          </p:nvPr>
        </p:nvSpPr>
        <p:spPr/>
        <p:txBody>
          <a:bodyPr/>
          <a:lstStyle/>
          <a:p>
            <a:fld id="{52879864-58F7-E440-BAEE-A5FD1DF8B447}" type="slidenum">
              <a:rPr lang="en-US" smtClean="0"/>
              <a:t>17</a:t>
            </a:fld>
            <a:endParaRPr lang="en-US"/>
          </a:p>
        </p:txBody>
      </p:sp>
      <p:sp>
        <p:nvSpPr>
          <p:cNvPr id="6" name="Content Placeholder 5"/>
          <p:cNvSpPr>
            <a:spLocks noGrp="1"/>
          </p:cNvSpPr>
          <p:nvPr>
            <p:ph idx="1"/>
          </p:nvPr>
        </p:nvSpPr>
        <p:spPr/>
        <p:txBody>
          <a:bodyPr/>
          <a:lstStyle/>
          <a:p>
            <a:r>
              <a:rPr lang="en-US" dirty="0"/>
              <a:t>The host will open one of the other doors (2 or 3) to reveal a goat</a:t>
            </a:r>
          </a:p>
          <a:p>
            <a:pPr lvl="1"/>
            <a:r>
              <a:rPr lang="en-US" dirty="0"/>
              <a:t>If both doors have goats, the host will randomly pick a door to open</a:t>
            </a:r>
          </a:p>
          <a:p>
            <a:r>
              <a:rPr lang="en-US" dirty="0"/>
              <a:t>Suppose the host opens Door 3, revealing a goat </a:t>
            </a:r>
          </a:p>
          <a:p>
            <a:endParaRPr lang="en-US" dirty="0"/>
          </a:p>
          <a:p>
            <a:pPr lvl="1"/>
            <a:endParaRPr lang="en-US" dirty="0"/>
          </a:p>
          <a:p>
            <a:pPr lvl="1"/>
            <a:endParaRPr lang="en-US" dirty="0"/>
          </a:p>
          <a:p>
            <a:pPr lvl="1"/>
            <a:endParaRPr lang="en-US" dirty="0"/>
          </a:p>
        </p:txBody>
      </p:sp>
      <p:grpSp>
        <p:nvGrpSpPr>
          <p:cNvPr id="20" name="Group 19"/>
          <p:cNvGrpSpPr/>
          <p:nvPr/>
        </p:nvGrpSpPr>
        <p:grpSpPr>
          <a:xfrm>
            <a:off x="1759008" y="4277761"/>
            <a:ext cx="1590341" cy="1552361"/>
            <a:chOff x="1204818" y="3549066"/>
            <a:chExt cx="2336371" cy="2280574"/>
          </a:xfrm>
        </p:grpSpPr>
        <p:sp>
          <p:nvSpPr>
            <p:cNvPr id="21" name="Rectangle 20"/>
            <p:cNvSpPr/>
            <p:nvPr/>
          </p:nvSpPr>
          <p:spPr>
            <a:xfrm>
              <a:off x="1204818" y="3549066"/>
              <a:ext cx="2336371" cy="2280574"/>
            </a:xfrm>
            <a:prstGeom prst="rect">
              <a:avLst/>
            </a:prstGeom>
            <a:solidFill>
              <a:schemeClr val="tx2">
                <a:lumMod val="25000"/>
                <a:lumOff val="7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TextBox 21"/>
            <p:cNvSpPr txBox="1"/>
            <p:nvPr/>
          </p:nvSpPr>
          <p:spPr>
            <a:xfrm>
              <a:off x="2117588" y="3826957"/>
              <a:ext cx="409086" cy="523220"/>
            </a:xfrm>
            <a:prstGeom prst="rect">
              <a:avLst/>
            </a:prstGeom>
            <a:noFill/>
          </p:spPr>
          <p:txBody>
            <a:bodyPr wrap="none" rtlCol="0">
              <a:spAutoFit/>
            </a:bodyPr>
            <a:lstStyle/>
            <a:p>
              <a:r>
                <a:rPr lang="en-US" sz="2800" dirty="0"/>
                <a:t>1</a:t>
              </a:r>
            </a:p>
          </p:txBody>
        </p:sp>
        <p:sp>
          <p:nvSpPr>
            <p:cNvPr id="23" name="Oval 22"/>
            <p:cNvSpPr/>
            <p:nvPr/>
          </p:nvSpPr>
          <p:spPr>
            <a:xfrm>
              <a:off x="3158578" y="4558433"/>
              <a:ext cx="227938" cy="227938"/>
            </a:xfrm>
            <a:prstGeom prst="ellipse">
              <a:avLst/>
            </a:prstGeom>
            <a:solidFill>
              <a:schemeClr val="tx2">
                <a:lumMod val="75000"/>
                <a:lumOff val="2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24" name="Group 23"/>
          <p:cNvGrpSpPr/>
          <p:nvPr/>
        </p:nvGrpSpPr>
        <p:grpSpPr>
          <a:xfrm>
            <a:off x="3881448" y="4277761"/>
            <a:ext cx="1590341" cy="1552361"/>
            <a:chOff x="1204818" y="3549066"/>
            <a:chExt cx="2336371" cy="2280574"/>
          </a:xfrm>
        </p:grpSpPr>
        <p:sp>
          <p:nvSpPr>
            <p:cNvPr id="25" name="Rectangle 24"/>
            <p:cNvSpPr/>
            <p:nvPr/>
          </p:nvSpPr>
          <p:spPr>
            <a:xfrm>
              <a:off x="1204818" y="3549066"/>
              <a:ext cx="2336371" cy="2280574"/>
            </a:xfrm>
            <a:prstGeom prst="rect">
              <a:avLst/>
            </a:prstGeom>
            <a:solidFill>
              <a:schemeClr val="tx2">
                <a:lumMod val="25000"/>
                <a:lumOff val="7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6" name="TextBox 25"/>
            <p:cNvSpPr txBox="1"/>
            <p:nvPr/>
          </p:nvSpPr>
          <p:spPr>
            <a:xfrm>
              <a:off x="2075109" y="3826957"/>
              <a:ext cx="533671" cy="682565"/>
            </a:xfrm>
            <a:prstGeom prst="rect">
              <a:avLst/>
            </a:prstGeom>
            <a:noFill/>
          </p:spPr>
          <p:txBody>
            <a:bodyPr wrap="none" rtlCol="0">
              <a:spAutoFit/>
            </a:bodyPr>
            <a:lstStyle/>
            <a:p>
              <a:r>
                <a:rPr lang="en-US" sz="2800" dirty="0"/>
                <a:t>2</a:t>
              </a:r>
            </a:p>
          </p:txBody>
        </p:sp>
        <p:sp>
          <p:nvSpPr>
            <p:cNvPr id="27" name="Oval 26"/>
            <p:cNvSpPr/>
            <p:nvPr/>
          </p:nvSpPr>
          <p:spPr>
            <a:xfrm>
              <a:off x="3158578" y="4558433"/>
              <a:ext cx="227938" cy="227938"/>
            </a:xfrm>
            <a:prstGeom prst="ellipse">
              <a:avLst/>
            </a:prstGeom>
            <a:solidFill>
              <a:schemeClr val="tx2">
                <a:lumMod val="75000"/>
                <a:lumOff val="2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pic>
        <p:nvPicPr>
          <p:cNvPr id="32" name="Picture 31"/>
          <p:cNvPicPr>
            <a:picLocks noChangeAspect="1"/>
          </p:cNvPicPr>
          <p:nvPr/>
        </p:nvPicPr>
        <p:blipFill rotWithShape="1">
          <a:blip r:embed="rId3">
            <a:extLst>
              <a:ext uri="{BEBA8EAE-BF5A-486C-A8C5-ECC9F3942E4B}">
                <a14:imgProps xmlns:a14="http://schemas.microsoft.com/office/drawing/2010/main">
                  <a14:imgLayer r:embed="rId4">
                    <a14:imgEffect>
                      <a14:backgroundRemoval t="1311" b="99064" l="1862" r="88298"/>
                    </a14:imgEffect>
                  </a14:imgLayer>
                </a14:imgProps>
              </a:ext>
            </a:extLst>
          </a:blip>
          <a:srcRect r="10434"/>
          <a:stretch/>
        </p:blipFill>
        <p:spPr>
          <a:xfrm>
            <a:off x="2247540" y="4966430"/>
            <a:ext cx="800162" cy="1268787"/>
          </a:xfrm>
          <a:prstGeom prst="rect">
            <a:avLst/>
          </a:prstGeom>
        </p:spPr>
      </p:pic>
      <p:grpSp>
        <p:nvGrpSpPr>
          <p:cNvPr id="44" name="Group 43"/>
          <p:cNvGrpSpPr/>
          <p:nvPr/>
        </p:nvGrpSpPr>
        <p:grpSpPr>
          <a:xfrm>
            <a:off x="5379341" y="4275429"/>
            <a:ext cx="2201320" cy="1680047"/>
            <a:chOff x="5379341" y="4275429"/>
            <a:chExt cx="2201320" cy="1680047"/>
          </a:xfrm>
        </p:grpSpPr>
        <p:sp>
          <p:nvSpPr>
            <p:cNvPr id="29" name="Rectangle 28"/>
            <p:cNvSpPr/>
            <p:nvPr/>
          </p:nvSpPr>
          <p:spPr>
            <a:xfrm>
              <a:off x="5965457" y="4277761"/>
              <a:ext cx="1590341" cy="1552361"/>
            </a:xfrm>
            <a:prstGeom prst="rect">
              <a:avLst/>
            </a:prstGeom>
            <a:solidFill>
              <a:schemeClr val="bg1">
                <a:lumMod val="9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extLst>
                <a:ext uri="{BEBA8EAE-BF5A-486C-A8C5-ECC9F3942E4B}">
                  <a14:imgProps xmlns:a14="http://schemas.microsoft.com/office/drawing/2010/main">
                    <a14:imgLayer r:embed="rId6">
                      <a14:imgEffect>
                        <a14:backgroundRemoval t="855" b="99573" l="1389" r="98843">
                          <a14:foregroundMark x1="25694" y1="22863" x2="25694" y2="22863"/>
                          <a14:foregroundMark x1="22917" y1="26068" x2="22917" y2="26068"/>
                          <a14:foregroundMark x1="39352" y1="25000" x2="39352" y2="25000"/>
                        </a14:backgroundRemoval>
                      </a14:imgEffect>
                    </a14:imgLayer>
                  </a14:imgProps>
                </a:ext>
              </a:extLst>
            </a:blip>
            <a:stretch>
              <a:fillRect/>
            </a:stretch>
          </p:blipFill>
          <p:spPr>
            <a:xfrm flipH="1">
              <a:off x="6148134" y="4275429"/>
              <a:ext cx="1432527" cy="1551905"/>
            </a:xfrm>
            <a:prstGeom prst="rect">
              <a:avLst/>
            </a:prstGeom>
          </p:spPr>
        </p:pic>
        <p:grpSp>
          <p:nvGrpSpPr>
            <p:cNvPr id="38" name="Group 37"/>
            <p:cNvGrpSpPr/>
            <p:nvPr/>
          </p:nvGrpSpPr>
          <p:grpSpPr>
            <a:xfrm>
              <a:off x="5379341" y="4403115"/>
              <a:ext cx="1590341" cy="1552361"/>
              <a:chOff x="-1751891" y="3598904"/>
              <a:chExt cx="1590341" cy="1552361"/>
            </a:xfrm>
            <a:scene3d>
              <a:camera prst="orthographicFront">
                <a:rot lat="600000" lon="4500000" rev="0"/>
              </a:camera>
              <a:lightRig rig="threePt" dir="t"/>
            </a:scene3d>
          </p:grpSpPr>
          <p:sp>
            <p:nvSpPr>
              <p:cNvPr id="35" name="Rectangle 34"/>
              <p:cNvSpPr/>
              <p:nvPr/>
            </p:nvSpPr>
            <p:spPr>
              <a:xfrm>
                <a:off x="-1751891" y="3598904"/>
                <a:ext cx="1590341" cy="1552361"/>
              </a:xfrm>
              <a:prstGeom prst="rect">
                <a:avLst/>
              </a:prstGeom>
              <a:solidFill>
                <a:schemeClr val="tx2">
                  <a:lumMod val="25000"/>
                  <a:lumOff val="7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 name="TextBox 35"/>
              <p:cNvSpPr txBox="1"/>
              <p:nvPr/>
            </p:nvSpPr>
            <p:spPr>
              <a:xfrm>
                <a:off x="-1173952" y="3788061"/>
                <a:ext cx="363264" cy="464614"/>
              </a:xfrm>
              <a:prstGeom prst="rect">
                <a:avLst/>
              </a:prstGeom>
              <a:noFill/>
            </p:spPr>
            <p:txBody>
              <a:bodyPr wrap="none" rtlCol="0">
                <a:spAutoFit/>
              </a:bodyPr>
              <a:lstStyle/>
              <a:p>
                <a:r>
                  <a:rPr lang="en-US" sz="2800" dirty="0"/>
                  <a:t>3</a:t>
                </a:r>
              </a:p>
            </p:txBody>
          </p:sp>
          <p:sp>
            <p:nvSpPr>
              <p:cNvPr id="37" name="Oval 36"/>
              <p:cNvSpPr/>
              <p:nvPr/>
            </p:nvSpPr>
            <p:spPr>
              <a:xfrm>
                <a:off x="-421989" y="4285969"/>
                <a:ext cx="155155" cy="155155"/>
              </a:xfrm>
              <a:prstGeom prst="ellipse">
                <a:avLst/>
              </a:prstGeom>
              <a:solidFill>
                <a:schemeClr val="tx2">
                  <a:lumMod val="75000"/>
                  <a:lumOff val="2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sp>
        <p:nvSpPr>
          <p:cNvPr id="3" name="日期占位符 2">
            <a:extLst>
              <a:ext uri="{FF2B5EF4-FFF2-40B4-BE49-F238E27FC236}">
                <a16:creationId xmlns:a16="http://schemas.microsoft.com/office/drawing/2014/main" id="{78230241-BC73-4ED4-BAEA-402105236D37}"/>
              </a:ext>
            </a:extLst>
          </p:cNvPr>
          <p:cNvSpPr>
            <a:spLocks noGrp="1"/>
          </p:cNvSpPr>
          <p:nvPr>
            <p:ph type="dt" sz="half" idx="10"/>
          </p:nvPr>
        </p:nvSpPr>
        <p:spPr/>
        <p:txBody>
          <a:bodyPr/>
          <a:lstStyle/>
          <a:p>
            <a:fld id="{8E6F0FC7-D05E-4B88-B4DC-021A7EFD1507}" type="datetime1">
              <a:rPr lang="en-US" altLang="zh-CN" smtClean="0"/>
              <a:t>1/14/24</a:t>
            </a:fld>
            <a:endParaRPr lang="en-US"/>
          </a:p>
        </p:txBody>
      </p:sp>
    </p:spTree>
    <p:extLst>
      <p:ext uri="{BB962C8B-B14F-4D97-AF65-F5344CB8AC3E}">
        <p14:creationId xmlns:p14="http://schemas.microsoft.com/office/powerpoint/2010/main" val="191112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55"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strVal val="#ppt_w*0.70"/>
                                          </p:val>
                                        </p:tav>
                                        <p:tav tm="100000">
                                          <p:val>
                                            <p:strVal val="#ppt_w"/>
                                          </p:val>
                                        </p:tav>
                                      </p:tavLst>
                                    </p:anim>
                                    <p:anim calcmode="lin" valueType="num">
                                      <p:cBhvr>
                                        <p:cTn id="18" dur="500" fill="hold"/>
                                        <p:tgtEl>
                                          <p:spTgt spid="44"/>
                                        </p:tgtEl>
                                        <p:attrNameLst>
                                          <p:attrName>ppt_h</p:attrName>
                                        </p:attrNameLst>
                                      </p:cBhvr>
                                      <p:tavLst>
                                        <p:tav tm="0">
                                          <p:val>
                                            <p:strVal val="#ppt_h"/>
                                          </p:val>
                                        </p:tav>
                                        <p:tav tm="100000">
                                          <p:val>
                                            <p:strVal val="#ppt_h"/>
                                          </p:val>
                                        </p:tav>
                                      </p:tavLst>
                                    </p:anim>
                                    <p:animEffect transition="in" filter="fade">
                                      <p:cBhvr>
                                        <p:cTn id="1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Monty</a:t>
            </a:r>
            <a:r>
              <a:rPr lang="en-US" baseline="0" dirty="0"/>
              <a:t> Hall Problem</a:t>
            </a:r>
            <a:endParaRPr lang="en-US" dirty="0"/>
          </a:p>
        </p:txBody>
      </p:sp>
      <p:sp>
        <p:nvSpPr>
          <p:cNvPr id="5" name="Slide Number Placeholder 4"/>
          <p:cNvSpPr>
            <a:spLocks noGrp="1"/>
          </p:cNvSpPr>
          <p:nvPr>
            <p:ph type="sldNum" sz="quarter" idx="12"/>
          </p:nvPr>
        </p:nvSpPr>
        <p:spPr/>
        <p:txBody>
          <a:bodyPr/>
          <a:lstStyle/>
          <a:p>
            <a:fld id="{52879864-58F7-E440-BAEE-A5FD1DF8B447}" type="slidenum">
              <a:rPr lang="en-US" smtClean="0"/>
              <a:t>18</a:t>
            </a:fld>
            <a:endParaRPr lang="en-US"/>
          </a:p>
        </p:txBody>
      </p:sp>
      <p:sp>
        <p:nvSpPr>
          <p:cNvPr id="6" name="Content Placeholder 5"/>
          <p:cNvSpPr>
            <a:spLocks noGrp="1"/>
          </p:cNvSpPr>
          <p:nvPr>
            <p:ph idx="1"/>
          </p:nvPr>
        </p:nvSpPr>
        <p:spPr>
          <a:xfrm>
            <a:off x="549274" y="1346977"/>
            <a:ext cx="8137525" cy="3752556"/>
          </a:xfrm>
        </p:spPr>
        <p:txBody>
          <a:bodyPr/>
          <a:lstStyle/>
          <a:p>
            <a:r>
              <a:rPr lang="en-US" dirty="0"/>
              <a:t>Now the host offers you a choice:</a:t>
            </a:r>
          </a:p>
          <a:p>
            <a:pPr lvl="1"/>
            <a:r>
              <a:rPr lang="en-US" i="1" dirty="0"/>
              <a:t>Stick </a:t>
            </a:r>
            <a:r>
              <a:rPr lang="en-US" dirty="0"/>
              <a:t>with your current Door 1 or </a:t>
            </a:r>
            <a:r>
              <a:rPr lang="en-US" i="1" dirty="0"/>
              <a:t>switch</a:t>
            </a:r>
            <a:r>
              <a:rPr lang="en-US" dirty="0"/>
              <a:t> to Door 2?</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What is the probability that the car is behind Door 2?</a:t>
            </a:r>
          </a:p>
        </p:txBody>
      </p:sp>
      <p:grpSp>
        <p:nvGrpSpPr>
          <p:cNvPr id="20" name="Group 19"/>
          <p:cNvGrpSpPr/>
          <p:nvPr/>
        </p:nvGrpSpPr>
        <p:grpSpPr>
          <a:xfrm>
            <a:off x="1759008" y="2727831"/>
            <a:ext cx="1590341" cy="1552361"/>
            <a:chOff x="1204818" y="3549066"/>
            <a:chExt cx="2336371" cy="2280574"/>
          </a:xfrm>
        </p:grpSpPr>
        <p:sp>
          <p:nvSpPr>
            <p:cNvPr id="21" name="Rectangle 20"/>
            <p:cNvSpPr/>
            <p:nvPr/>
          </p:nvSpPr>
          <p:spPr>
            <a:xfrm>
              <a:off x="1204818" y="3549066"/>
              <a:ext cx="2336371" cy="2280574"/>
            </a:xfrm>
            <a:prstGeom prst="rect">
              <a:avLst/>
            </a:prstGeom>
            <a:solidFill>
              <a:schemeClr val="tx2">
                <a:lumMod val="25000"/>
                <a:lumOff val="7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TextBox 21"/>
            <p:cNvSpPr txBox="1"/>
            <p:nvPr/>
          </p:nvSpPr>
          <p:spPr>
            <a:xfrm>
              <a:off x="2117588" y="3826957"/>
              <a:ext cx="409086" cy="523220"/>
            </a:xfrm>
            <a:prstGeom prst="rect">
              <a:avLst/>
            </a:prstGeom>
            <a:noFill/>
          </p:spPr>
          <p:txBody>
            <a:bodyPr wrap="none" rtlCol="0">
              <a:spAutoFit/>
            </a:bodyPr>
            <a:lstStyle/>
            <a:p>
              <a:r>
                <a:rPr lang="en-US" sz="2800" dirty="0"/>
                <a:t>1</a:t>
              </a:r>
            </a:p>
          </p:txBody>
        </p:sp>
        <p:sp>
          <p:nvSpPr>
            <p:cNvPr id="23" name="Oval 22"/>
            <p:cNvSpPr/>
            <p:nvPr/>
          </p:nvSpPr>
          <p:spPr>
            <a:xfrm>
              <a:off x="3158578" y="4558433"/>
              <a:ext cx="227938" cy="227938"/>
            </a:xfrm>
            <a:prstGeom prst="ellipse">
              <a:avLst/>
            </a:prstGeom>
            <a:solidFill>
              <a:schemeClr val="tx2">
                <a:lumMod val="75000"/>
                <a:lumOff val="2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24" name="Group 23"/>
          <p:cNvGrpSpPr/>
          <p:nvPr/>
        </p:nvGrpSpPr>
        <p:grpSpPr>
          <a:xfrm>
            <a:off x="3881448" y="2727831"/>
            <a:ext cx="1590341" cy="1552361"/>
            <a:chOff x="1204818" y="3549066"/>
            <a:chExt cx="2336371" cy="2280574"/>
          </a:xfrm>
        </p:grpSpPr>
        <p:sp>
          <p:nvSpPr>
            <p:cNvPr id="25" name="Rectangle 24"/>
            <p:cNvSpPr/>
            <p:nvPr/>
          </p:nvSpPr>
          <p:spPr>
            <a:xfrm>
              <a:off x="1204818" y="3549066"/>
              <a:ext cx="2336371" cy="2280574"/>
            </a:xfrm>
            <a:prstGeom prst="rect">
              <a:avLst/>
            </a:prstGeom>
            <a:solidFill>
              <a:schemeClr val="tx2">
                <a:lumMod val="25000"/>
                <a:lumOff val="7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6" name="TextBox 25"/>
            <p:cNvSpPr txBox="1"/>
            <p:nvPr/>
          </p:nvSpPr>
          <p:spPr>
            <a:xfrm>
              <a:off x="2075109" y="3826957"/>
              <a:ext cx="533671" cy="682565"/>
            </a:xfrm>
            <a:prstGeom prst="rect">
              <a:avLst/>
            </a:prstGeom>
            <a:noFill/>
          </p:spPr>
          <p:txBody>
            <a:bodyPr wrap="none" rtlCol="0">
              <a:spAutoFit/>
            </a:bodyPr>
            <a:lstStyle/>
            <a:p>
              <a:r>
                <a:rPr lang="en-US" sz="2800" dirty="0"/>
                <a:t>2</a:t>
              </a:r>
            </a:p>
          </p:txBody>
        </p:sp>
        <p:sp>
          <p:nvSpPr>
            <p:cNvPr id="27" name="Oval 26"/>
            <p:cNvSpPr/>
            <p:nvPr/>
          </p:nvSpPr>
          <p:spPr>
            <a:xfrm>
              <a:off x="3158578" y="4558433"/>
              <a:ext cx="227938" cy="227938"/>
            </a:xfrm>
            <a:prstGeom prst="ellipse">
              <a:avLst/>
            </a:prstGeom>
            <a:solidFill>
              <a:schemeClr val="tx2">
                <a:lumMod val="75000"/>
                <a:lumOff val="2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29" name="Rectangle 28"/>
          <p:cNvSpPr/>
          <p:nvPr/>
        </p:nvSpPr>
        <p:spPr>
          <a:xfrm>
            <a:off x="5965457" y="2727831"/>
            <a:ext cx="1590341" cy="1552361"/>
          </a:xfrm>
          <a:prstGeom prst="rect">
            <a:avLst/>
          </a:prstGeom>
          <a:solidFill>
            <a:schemeClr val="bg1">
              <a:lumMod val="9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32" name="Picture 31"/>
          <p:cNvPicPr>
            <a:picLocks noChangeAspect="1"/>
          </p:cNvPicPr>
          <p:nvPr/>
        </p:nvPicPr>
        <p:blipFill rotWithShape="1">
          <a:blip r:embed="rId3">
            <a:extLst>
              <a:ext uri="{BEBA8EAE-BF5A-486C-A8C5-ECC9F3942E4B}">
                <a14:imgProps xmlns:a14="http://schemas.microsoft.com/office/drawing/2010/main">
                  <a14:imgLayer r:embed="rId4">
                    <a14:imgEffect>
                      <a14:backgroundRemoval t="1311" b="99064" l="1862" r="88298"/>
                    </a14:imgEffect>
                  </a14:imgLayer>
                </a14:imgProps>
              </a:ext>
            </a:extLst>
          </a:blip>
          <a:srcRect r="10434"/>
          <a:stretch/>
        </p:blipFill>
        <p:spPr>
          <a:xfrm>
            <a:off x="2247540" y="3416500"/>
            <a:ext cx="800162" cy="1268787"/>
          </a:xfrm>
          <a:prstGeom prst="rect">
            <a:avLst/>
          </a:prstGeom>
        </p:spPr>
      </p:pic>
      <p:pic>
        <p:nvPicPr>
          <p:cNvPr id="33" name="Picture 32"/>
          <p:cNvPicPr>
            <a:picLocks noChangeAspect="1"/>
          </p:cNvPicPr>
          <p:nvPr/>
        </p:nvPicPr>
        <p:blipFill>
          <a:blip r:embed="rId5">
            <a:extLst>
              <a:ext uri="{BEBA8EAE-BF5A-486C-A8C5-ECC9F3942E4B}">
                <a14:imgProps xmlns:a14="http://schemas.microsoft.com/office/drawing/2010/main">
                  <a14:imgLayer r:embed="rId6">
                    <a14:imgEffect>
                      <a14:backgroundRemoval t="855" b="99573" l="1389" r="98843">
                        <a14:foregroundMark x1="25694" y1="22863" x2="25694" y2="22863"/>
                        <a14:foregroundMark x1="22917" y1="26068" x2="22917" y2="26068"/>
                        <a14:foregroundMark x1="39352" y1="25000" x2="39352" y2="25000"/>
                      </a14:backgroundRemoval>
                    </a14:imgEffect>
                  </a14:imgLayer>
                </a14:imgProps>
              </a:ext>
            </a:extLst>
          </a:blip>
          <a:stretch>
            <a:fillRect/>
          </a:stretch>
        </p:blipFill>
        <p:spPr>
          <a:xfrm flipH="1">
            <a:off x="6148134" y="2725499"/>
            <a:ext cx="1432527" cy="1551905"/>
          </a:xfrm>
          <a:prstGeom prst="rect">
            <a:avLst/>
          </a:prstGeom>
        </p:spPr>
      </p:pic>
      <p:grpSp>
        <p:nvGrpSpPr>
          <p:cNvPr id="38" name="Group 37"/>
          <p:cNvGrpSpPr/>
          <p:nvPr/>
        </p:nvGrpSpPr>
        <p:grpSpPr>
          <a:xfrm>
            <a:off x="5379341" y="2853185"/>
            <a:ext cx="1590341" cy="1552361"/>
            <a:chOff x="-1751891" y="3598904"/>
            <a:chExt cx="1590341" cy="1552361"/>
          </a:xfrm>
          <a:scene3d>
            <a:camera prst="orthographicFront">
              <a:rot lat="600000" lon="4500000" rev="0"/>
            </a:camera>
            <a:lightRig rig="threePt" dir="t"/>
          </a:scene3d>
        </p:grpSpPr>
        <p:sp>
          <p:nvSpPr>
            <p:cNvPr id="35" name="Rectangle 34"/>
            <p:cNvSpPr/>
            <p:nvPr/>
          </p:nvSpPr>
          <p:spPr>
            <a:xfrm>
              <a:off x="-1751891" y="3598904"/>
              <a:ext cx="1590341" cy="1552361"/>
            </a:xfrm>
            <a:prstGeom prst="rect">
              <a:avLst/>
            </a:prstGeom>
            <a:solidFill>
              <a:schemeClr val="tx2">
                <a:lumMod val="25000"/>
                <a:lumOff val="7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 name="TextBox 35"/>
            <p:cNvSpPr txBox="1"/>
            <p:nvPr/>
          </p:nvSpPr>
          <p:spPr>
            <a:xfrm>
              <a:off x="-1173952" y="3788061"/>
              <a:ext cx="363264" cy="464614"/>
            </a:xfrm>
            <a:prstGeom prst="rect">
              <a:avLst/>
            </a:prstGeom>
            <a:noFill/>
          </p:spPr>
          <p:txBody>
            <a:bodyPr wrap="none" rtlCol="0">
              <a:spAutoFit/>
            </a:bodyPr>
            <a:lstStyle/>
            <a:p>
              <a:r>
                <a:rPr lang="en-US" sz="2800" dirty="0"/>
                <a:t>3</a:t>
              </a:r>
            </a:p>
          </p:txBody>
        </p:sp>
        <p:sp>
          <p:nvSpPr>
            <p:cNvPr id="37" name="Oval 36"/>
            <p:cNvSpPr/>
            <p:nvPr/>
          </p:nvSpPr>
          <p:spPr>
            <a:xfrm>
              <a:off x="-421989" y="4285969"/>
              <a:ext cx="155155" cy="155155"/>
            </a:xfrm>
            <a:prstGeom prst="ellipse">
              <a:avLst/>
            </a:prstGeom>
            <a:solidFill>
              <a:schemeClr val="tx2">
                <a:lumMod val="75000"/>
                <a:lumOff val="25000"/>
              </a:schemeClr>
            </a:solidFill>
            <a:ln w="12700" cmpd="sng">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3" name="日期占位符 2">
            <a:extLst>
              <a:ext uri="{FF2B5EF4-FFF2-40B4-BE49-F238E27FC236}">
                <a16:creationId xmlns:a16="http://schemas.microsoft.com/office/drawing/2014/main" id="{3F2C76F8-43AC-4FD5-AFAB-E4F8C2210070}"/>
              </a:ext>
            </a:extLst>
          </p:cNvPr>
          <p:cNvSpPr>
            <a:spLocks noGrp="1"/>
          </p:cNvSpPr>
          <p:nvPr>
            <p:ph type="dt" sz="half" idx="10"/>
          </p:nvPr>
        </p:nvSpPr>
        <p:spPr/>
        <p:txBody>
          <a:bodyPr/>
          <a:lstStyle/>
          <a:p>
            <a:fld id="{28079B32-5401-4D26-85DB-C8F156257DA3}" type="datetime1">
              <a:rPr lang="en-US" altLang="zh-CN" smtClean="0"/>
              <a:t>1/14/24</a:t>
            </a:fld>
            <a:endParaRPr lang="en-US"/>
          </a:p>
        </p:txBody>
      </p:sp>
    </p:spTree>
    <p:extLst>
      <p:ext uri="{BB962C8B-B14F-4D97-AF65-F5344CB8AC3E}">
        <p14:creationId xmlns:p14="http://schemas.microsoft.com/office/powerpoint/2010/main" val="278405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none" kern="1200" baseline="0" dirty="0">
                <a:solidFill>
                  <a:schemeClr val="accent1"/>
                </a:solidFill>
              </a:rPr>
              <a:t>Subjective Probability</a:t>
            </a:r>
            <a:endParaRPr lang="en-US" dirty="0"/>
          </a:p>
        </p:txBody>
      </p:sp>
      <p:sp>
        <p:nvSpPr>
          <p:cNvPr id="3" name="Content Placeholder 2"/>
          <p:cNvSpPr>
            <a:spLocks noGrp="1"/>
          </p:cNvSpPr>
          <p:nvPr>
            <p:ph idx="1"/>
          </p:nvPr>
        </p:nvSpPr>
        <p:spPr/>
        <p:txBody>
          <a:bodyPr/>
          <a:lstStyle/>
          <a:p>
            <a:r>
              <a:rPr lang="en-US" i="1" dirty="0"/>
              <a:t>“I’m 95% sure that I locked the door today”</a:t>
            </a:r>
          </a:p>
          <a:p>
            <a:r>
              <a:rPr lang="en-US" dirty="0"/>
              <a:t>What does it mean?</a:t>
            </a:r>
          </a:p>
          <a:p>
            <a:pPr lvl="1"/>
            <a:r>
              <a:rPr lang="en-US" sz="2000" dirty="0"/>
              <a:t>You either locked the door or not</a:t>
            </a:r>
          </a:p>
          <a:p>
            <a:pPr lvl="1"/>
            <a:r>
              <a:rPr lang="en-US" sz="2000" dirty="0"/>
              <a:t>How can there be a probability of this event?</a:t>
            </a:r>
          </a:p>
          <a:p>
            <a:r>
              <a:rPr lang="en-US" i="0" u="sng" kern="1200" baseline="0" dirty="0">
                <a:solidFill>
                  <a:schemeClr val="tx1"/>
                </a:solidFill>
                <a:latin typeface="+mn-lt"/>
                <a:ea typeface="+mn-ea"/>
                <a:cs typeface="+mn-cs"/>
              </a:rPr>
              <a:t>Subjective probability</a:t>
            </a:r>
            <a:r>
              <a:rPr lang="en-US" dirty="0"/>
              <a:t>: r</a:t>
            </a:r>
            <a:r>
              <a:rPr lang="en-US" i="0" u="none" kern="1200" baseline="0" dirty="0">
                <a:solidFill>
                  <a:schemeClr val="tx1"/>
                </a:solidFill>
                <a:latin typeface="+mn-lt"/>
                <a:ea typeface="+mn-ea"/>
                <a:cs typeface="+mn-cs"/>
              </a:rPr>
              <a:t>epresents an individual’s </a:t>
            </a:r>
            <a:r>
              <a:rPr lang="en-US" i="1" u="none" kern="1200" baseline="0" dirty="0">
                <a:solidFill>
                  <a:schemeClr val="tx1"/>
                </a:solidFill>
                <a:latin typeface="+mn-lt"/>
                <a:ea typeface="+mn-ea"/>
                <a:cs typeface="+mn-cs"/>
              </a:rPr>
              <a:t>subjective</a:t>
            </a:r>
            <a:r>
              <a:rPr lang="en-US" i="0" u="none" kern="1200" baseline="0" dirty="0">
                <a:solidFill>
                  <a:schemeClr val="tx1"/>
                </a:solidFill>
                <a:latin typeface="+mn-lt"/>
                <a:ea typeface="+mn-ea"/>
                <a:cs typeface="+mn-cs"/>
              </a:rPr>
              <a:t> </a:t>
            </a:r>
            <a:r>
              <a:rPr lang="en-US" i="1" u="none" kern="1200" baseline="0" dirty="0">
                <a:solidFill>
                  <a:schemeClr val="tx1"/>
                </a:solidFill>
                <a:latin typeface="+mn-lt"/>
                <a:ea typeface="+mn-ea"/>
                <a:cs typeface="+mn-cs"/>
              </a:rPr>
              <a:t>belief</a:t>
            </a:r>
            <a:r>
              <a:rPr lang="en-US" dirty="0"/>
              <a:t> that an event occurred</a:t>
            </a:r>
          </a:p>
          <a:p>
            <a:pPr lvl="1"/>
            <a:r>
              <a:rPr lang="en-US" i="0" u="none" kern="1200" baseline="0" dirty="0">
                <a:solidFill>
                  <a:schemeClr val="tx1"/>
                </a:solidFill>
                <a:latin typeface="+mn-lt"/>
                <a:ea typeface="+mn-ea"/>
                <a:cs typeface="+mn-cs"/>
              </a:rPr>
              <a:t>“A numerical estimate</a:t>
            </a:r>
            <a:r>
              <a:rPr lang="en-US" i="0" u="none" kern="1200" dirty="0">
                <a:solidFill>
                  <a:schemeClr val="tx1"/>
                </a:solidFill>
                <a:latin typeface="+mn-lt"/>
                <a:ea typeface="+mn-ea"/>
                <a:cs typeface="+mn-cs"/>
              </a:rPr>
              <a:t> of the certainty of our </a:t>
            </a:r>
            <a:r>
              <a:rPr lang="en-US" i="0" u="none" kern="1200" dirty="0">
                <a:solidFill>
                  <a:srgbClr val="FF0000"/>
                </a:solidFill>
                <a:latin typeface="+mn-lt"/>
                <a:ea typeface="+mn-ea"/>
                <a:cs typeface="+mn-cs"/>
              </a:rPr>
              <a:t>knowledge</a:t>
            </a:r>
            <a:r>
              <a:rPr lang="en-US" i="0" u="none" kern="1200" dirty="0">
                <a:solidFill>
                  <a:schemeClr val="tx1"/>
                </a:solidFill>
                <a:latin typeface="+mn-lt"/>
                <a:ea typeface="+mn-ea"/>
                <a:cs typeface="+mn-cs"/>
              </a:rPr>
              <a:t>”</a:t>
            </a:r>
          </a:p>
          <a:p>
            <a:pPr lvl="1"/>
            <a:r>
              <a:rPr lang="en-US" dirty="0"/>
              <a:t>“Quantification of our ignorance”</a:t>
            </a:r>
            <a:endParaRPr lang="en-US" i="0" u="none" kern="1200" dirty="0">
              <a:solidFill>
                <a:schemeClr val="tx1"/>
              </a:solidFill>
              <a:latin typeface="+mn-lt"/>
              <a:ea typeface="+mn-ea"/>
              <a:cs typeface="+mn-cs"/>
            </a:endParaRPr>
          </a:p>
        </p:txBody>
      </p:sp>
      <p:sp>
        <p:nvSpPr>
          <p:cNvPr id="5" name="Slide Number Placeholder 4"/>
          <p:cNvSpPr>
            <a:spLocks noGrp="1"/>
          </p:cNvSpPr>
          <p:nvPr>
            <p:ph type="sldNum" sz="quarter" idx="12"/>
          </p:nvPr>
        </p:nvSpPr>
        <p:spPr/>
        <p:txBody>
          <a:bodyPr/>
          <a:lstStyle/>
          <a:p>
            <a:fld id="{52879864-58F7-E440-BAEE-A5FD1DF8B447}" type="slidenum">
              <a:rPr lang="en-US" smtClean="0"/>
              <a:t>19</a:t>
            </a:fld>
            <a:endParaRPr lang="en-US"/>
          </a:p>
        </p:txBody>
      </p:sp>
      <p:pic>
        <p:nvPicPr>
          <p:cNvPr id="7" name="Picture 6"/>
          <p:cNvPicPr>
            <a:picLocks noChangeAspect="1"/>
          </p:cNvPicPr>
          <p:nvPr/>
        </p:nvPicPr>
        <p:blipFill>
          <a:blip r:embed="rId3"/>
          <a:stretch>
            <a:fillRect/>
          </a:stretch>
        </p:blipFill>
        <p:spPr>
          <a:xfrm>
            <a:off x="6992097" y="1600201"/>
            <a:ext cx="1933903" cy="1344386"/>
          </a:xfrm>
          <a:prstGeom prst="rect">
            <a:avLst/>
          </a:prstGeom>
        </p:spPr>
      </p:pic>
      <p:sp>
        <p:nvSpPr>
          <p:cNvPr id="4" name="日期占位符 3">
            <a:extLst>
              <a:ext uri="{FF2B5EF4-FFF2-40B4-BE49-F238E27FC236}">
                <a16:creationId xmlns:a16="http://schemas.microsoft.com/office/drawing/2014/main" id="{68A637D3-2FD8-4D29-96CC-CCE75CDC9D16}"/>
              </a:ext>
            </a:extLst>
          </p:cNvPr>
          <p:cNvSpPr>
            <a:spLocks noGrp="1"/>
          </p:cNvSpPr>
          <p:nvPr>
            <p:ph type="dt" sz="half" idx="10"/>
          </p:nvPr>
        </p:nvSpPr>
        <p:spPr/>
        <p:txBody>
          <a:bodyPr/>
          <a:lstStyle/>
          <a:p>
            <a:fld id="{54B02FCB-A7B2-42F8-A601-DA90E23C9167}" type="datetime1">
              <a:rPr lang="en-US" altLang="zh-CN" smtClean="0"/>
              <a:t>1/14/24</a:t>
            </a:fld>
            <a:endParaRPr lang="en-US"/>
          </a:p>
        </p:txBody>
      </p:sp>
    </p:spTree>
    <p:extLst>
      <p:ext uri="{BB962C8B-B14F-4D97-AF65-F5344CB8AC3E}">
        <p14:creationId xmlns:p14="http://schemas.microsoft.com/office/powerpoint/2010/main" val="385262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 presetClass="entr" presetSubtype="2"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1+#ppt_w/2"/>
                                          </p:val>
                                        </p:tav>
                                        <p:tav tm="100000">
                                          <p:val>
                                            <p:strVal val="#ppt_x"/>
                                          </p:val>
                                        </p:tav>
                                      </p:tavLst>
                                    </p:anim>
                                    <p:anim calcmode="lin" valueType="num">
                                      <p:cBhvr additive="base">
                                        <p:cTn id="11"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Course General Info</a:t>
            </a:r>
          </a:p>
        </p:txBody>
      </p:sp>
      <p:sp>
        <p:nvSpPr>
          <p:cNvPr id="2" name="Content Placeholder 1"/>
          <p:cNvSpPr>
            <a:spLocks noGrp="1"/>
          </p:cNvSpPr>
          <p:nvPr>
            <p:ph idx="1"/>
          </p:nvPr>
        </p:nvSpPr>
        <p:spPr>
          <a:xfrm>
            <a:off x="204826" y="1600201"/>
            <a:ext cx="8386725" cy="4343400"/>
          </a:xfrm>
        </p:spPr>
        <p:txBody>
          <a:bodyPr>
            <a:noAutofit/>
          </a:bodyPr>
          <a:lstStyle/>
          <a:p>
            <a:r>
              <a:rPr lang="en-US" b="1" dirty="0"/>
              <a:t>Teaching Team</a:t>
            </a:r>
          </a:p>
          <a:p>
            <a:pPr lvl="1"/>
            <a:r>
              <a:rPr lang="en-US" dirty="0"/>
              <a:t>Lecturers: Prof. </a:t>
            </a:r>
            <a:r>
              <a:rPr lang="en-US" dirty="0" err="1"/>
              <a:t>Shuaicheng</a:t>
            </a:r>
            <a:r>
              <a:rPr lang="en-US" dirty="0"/>
              <a:t> Li/Prof. </a:t>
            </a:r>
            <a:r>
              <a:rPr lang="en-US" dirty="0" err="1"/>
              <a:t>Kede</a:t>
            </a:r>
            <a:r>
              <a:rPr lang="en-US" dirty="0"/>
              <a:t> Ma</a:t>
            </a:r>
            <a:endParaRPr lang="en-US" dirty="0">
              <a:hlinkClick r:id="rId2"/>
            </a:endParaRPr>
          </a:p>
          <a:p>
            <a:pPr lvl="2"/>
            <a:r>
              <a:rPr lang="en-US" dirty="0"/>
              <a:t>Email: </a:t>
            </a:r>
            <a:r>
              <a:rPr lang="en-US" dirty="0" err="1"/>
              <a:t>sc.li</a:t>
            </a:r>
            <a:r>
              <a:rPr lang="en-US" dirty="0"/>
              <a:t>/</a:t>
            </a:r>
            <a:r>
              <a:rPr lang="en-US" dirty="0" err="1"/>
              <a:t>kede.ma</a:t>
            </a:r>
            <a:r>
              <a:rPr lang="en-US" dirty="0"/>
              <a:t> </a:t>
            </a:r>
          </a:p>
          <a:p>
            <a:pPr lvl="2"/>
            <a:r>
              <a:rPr lang="en-US" dirty="0"/>
              <a:t>Office: AC1-G6520 (Li)/AC1-Y6424 (Ma)</a:t>
            </a:r>
          </a:p>
          <a:p>
            <a:pPr lvl="2"/>
            <a:r>
              <a:rPr lang="en-US" u="sng" dirty="0"/>
              <a:t>TAs</a:t>
            </a:r>
            <a:r>
              <a:rPr lang="en-US" dirty="0"/>
              <a:t>: 12 PhD students  </a:t>
            </a:r>
          </a:p>
          <a:p>
            <a:r>
              <a:rPr lang="en-US" b="1" dirty="0"/>
              <a:t>Canvas-based Course Site</a:t>
            </a:r>
          </a:p>
          <a:p>
            <a:pPr lvl="1"/>
            <a:r>
              <a:rPr lang="en-US" dirty="0"/>
              <a:t>It is </a:t>
            </a:r>
            <a:r>
              <a:rPr lang="en-US" dirty="0">
                <a:solidFill>
                  <a:srgbClr val="FF0000"/>
                </a:solidFill>
              </a:rPr>
              <a:t>your own responsibility </a:t>
            </a:r>
            <a:r>
              <a:rPr lang="en-US" dirty="0"/>
              <a:t>to check </a:t>
            </a:r>
            <a:r>
              <a:rPr lang="en-US" i="1" dirty="0"/>
              <a:t>Canvas</a:t>
            </a:r>
            <a:r>
              <a:rPr lang="en-US" dirty="0"/>
              <a:t> and University e-mail account </a:t>
            </a:r>
            <a:r>
              <a:rPr lang="en-US" dirty="0">
                <a:solidFill>
                  <a:srgbClr val="FF0000"/>
                </a:solidFill>
              </a:rPr>
              <a:t>regularly </a:t>
            </a:r>
            <a:r>
              <a:rPr lang="en-US" dirty="0"/>
              <a:t>for announcements and updates</a:t>
            </a:r>
          </a:p>
        </p:txBody>
      </p:sp>
      <p:sp>
        <p:nvSpPr>
          <p:cNvPr id="5" name="Slide Number Placeholder 4"/>
          <p:cNvSpPr>
            <a:spLocks noGrp="1"/>
          </p:cNvSpPr>
          <p:nvPr>
            <p:ph type="sldNum" sz="quarter" idx="12"/>
          </p:nvPr>
        </p:nvSpPr>
        <p:spPr/>
        <p:txBody>
          <a:bodyPr/>
          <a:lstStyle/>
          <a:p>
            <a:fld id="{52879864-58F7-E440-BAEE-A5FD1DF8B447}" type="slidenum">
              <a:rPr lang="en-US" smtClean="0"/>
              <a:t>2</a:t>
            </a:fld>
            <a:endParaRPr lang="en-US" dirty="0"/>
          </a:p>
        </p:txBody>
      </p:sp>
      <p:sp>
        <p:nvSpPr>
          <p:cNvPr id="4" name="日期占位符 3">
            <a:extLst>
              <a:ext uri="{FF2B5EF4-FFF2-40B4-BE49-F238E27FC236}">
                <a16:creationId xmlns:a16="http://schemas.microsoft.com/office/drawing/2014/main" id="{F4B0AD1F-C4BD-40DE-A29B-25E8F1471C08}"/>
              </a:ext>
            </a:extLst>
          </p:cNvPr>
          <p:cNvSpPr>
            <a:spLocks noGrp="1"/>
          </p:cNvSpPr>
          <p:nvPr>
            <p:ph type="dt" sz="half" idx="10"/>
          </p:nvPr>
        </p:nvSpPr>
        <p:spPr/>
        <p:txBody>
          <a:bodyPr/>
          <a:lstStyle/>
          <a:p>
            <a:fld id="{E624291A-285C-4982-8FA7-BE61AC04A7C6}" type="datetime1">
              <a:rPr lang="en-US" altLang="zh-CN" smtClean="0"/>
              <a:t>1/14/24</a:t>
            </a:fld>
            <a:endParaRPr lang="en-US"/>
          </a:p>
        </p:txBody>
      </p:sp>
    </p:spTree>
    <p:extLst>
      <p:ext uri="{BB962C8B-B14F-4D97-AF65-F5344CB8AC3E}">
        <p14:creationId xmlns:p14="http://schemas.microsoft.com/office/powerpoint/2010/main" val="311112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Revising Beliefs and Bayes’ Rule</a:t>
            </a:r>
          </a:p>
        </p:txBody>
      </p:sp>
      <p:sp>
        <p:nvSpPr>
          <p:cNvPr id="3" name="Content Placeholder 2"/>
          <p:cNvSpPr>
            <a:spLocks noGrp="1"/>
          </p:cNvSpPr>
          <p:nvPr>
            <p:ph idx="1"/>
          </p:nvPr>
        </p:nvSpPr>
        <p:spPr/>
        <p:txBody>
          <a:bodyPr/>
          <a:lstStyle/>
          <a:p>
            <a:r>
              <a:rPr lang="en-US" dirty="0"/>
              <a:t>Subjective probability is often combined with concrete data to obtain refined subjective probabilities</a:t>
            </a:r>
          </a:p>
          <a:p>
            <a:pPr lvl="1"/>
            <a:r>
              <a:rPr lang="en-US" sz="2000" i="1" dirty="0"/>
              <a:t>“By updating our initial belief about something with objective new information, we get a new and improved belief”</a:t>
            </a:r>
          </a:p>
          <a:p>
            <a:pPr lvl="1"/>
            <a:r>
              <a:rPr lang="en-US" sz="2000" dirty="0"/>
              <a:t>Allows us to reason about cause and effect</a:t>
            </a:r>
            <a:endParaRPr lang="en-US" i="0" kern="1200" baseline="0" dirty="0">
              <a:solidFill>
                <a:schemeClr val="tx1"/>
              </a:solidFill>
              <a:latin typeface="+mn-lt"/>
              <a:ea typeface="+mn-ea"/>
              <a:cs typeface="+mn-cs"/>
            </a:endParaRPr>
          </a:p>
        </p:txBody>
      </p:sp>
      <p:sp>
        <p:nvSpPr>
          <p:cNvPr id="5" name="Slide Number Placeholder 4"/>
          <p:cNvSpPr>
            <a:spLocks noGrp="1"/>
          </p:cNvSpPr>
          <p:nvPr>
            <p:ph type="sldNum" sz="quarter" idx="12"/>
          </p:nvPr>
        </p:nvSpPr>
        <p:spPr/>
        <p:txBody>
          <a:bodyPr/>
          <a:lstStyle/>
          <a:p>
            <a:fld id="{52879864-58F7-E440-BAEE-A5FD1DF8B447}" type="slidenum">
              <a:rPr lang="en-US" smtClean="0"/>
              <a:t>20</a:t>
            </a:fld>
            <a:endParaRPr lang="en-US"/>
          </a:p>
        </p:txBody>
      </p:sp>
      <p:pic>
        <p:nvPicPr>
          <p:cNvPr id="6" name="Picture 5"/>
          <p:cNvPicPr>
            <a:picLocks noChangeAspect="1"/>
          </p:cNvPicPr>
          <p:nvPr/>
        </p:nvPicPr>
        <p:blipFill rotWithShape="1">
          <a:blip r:embed="rId3"/>
          <a:srcRect l="22465" r="18810" b="48125"/>
          <a:stretch/>
        </p:blipFill>
        <p:spPr>
          <a:xfrm>
            <a:off x="5311463" y="4445390"/>
            <a:ext cx="1880178" cy="1781040"/>
          </a:xfrm>
          <a:prstGeom prst="rect">
            <a:avLst/>
          </a:prstGeom>
        </p:spPr>
      </p:pic>
      <p:sp>
        <p:nvSpPr>
          <p:cNvPr id="7" name="TextBox 6"/>
          <p:cNvSpPr txBox="1"/>
          <p:nvPr/>
        </p:nvSpPr>
        <p:spPr>
          <a:xfrm>
            <a:off x="7631723" y="5598942"/>
            <a:ext cx="1223412" cy="369332"/>
          </a:xfrm>
          <a:prstGeom prst="rect">
            <a:avLst/>
          </a:prstGeom>
          <a:noFill/>
        </p:spPr>
        <p:txBody>
          <a:bodyPr wrap="none" rtlCol="0">
            <a:spAutoFit/>
          </a:bodyPr>
          <a:lstStyle/>
          <a:p>
            <a:r>
              <a:rPr lang="en-US" dirty="0"/>
              <a:t>1701-1761</a:t>
            </a:r>
          </a:p>
        </p:txBody>
      </p:sp>
      <p:sp>
        <p:nvSpPr>
          <p:cNvPr id="4" name="日期占位符 3">
            <a:extLst>
              <a:ext uri="{FF2B5EF4-FFF2-40B4-BE49-F238E27FC236}">
                <a16:creationId xmlns:a16="http://schemas.microsoft.com/office/drawing/2014/main" id="{DD223FB9-6106-49F6-B7AF-32DBF2A480DC}"/>
              </a:ext>
            </a:extLst>
          </p:cNvPr>
          <p:cNvSpPr>
            <a:spLocks noGrp="1"/>
          </p:cNvSpPr>
          <p:nvPr>
            <p:ph type="dt" sz="half" idx="10"/>
          </p:nvPr>
        </p:nvSpPr>
        <p:spPr/>
        <p:txBody>
          <a:bodyPr/>
          <a:lstStyle/>
          <a:p>
            <a:fld id="{1CDB63E8-65BB-4713-AF07-815A4B5F2D10}" type="datetime1">
              <a:rPr lang="en-US" altLang="zh-CN" smtClean="0"/>
              <a:t>1/14/24</a:t>
            </a:fld>
            <a:endParaRPr lang="en-US"/>
          </a:p>
        </p:txBody>
      </p:sp>
    </p:spTree>
    <p:extLst>
      <p:ext uri="{BB962C8B-B14F-4D97-AF65-F5344CB8AC3E}">
        <p14:creationId xmlns:p14="http://schemas.microsoft.com/office/powerpoint/2010/main" val="220816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Original Experiment</a:t>
            </a:r>
          </a:p>
        </p:txBody>
      </p:sp>
      <p:sp>
        <p:nvSpPr>
          <p:cNvPr id="3" name="Content Placeholder 2"/>
          <p:cNvSpPr>
            <a:spLocks noGrp="1"/>
          </p:cNvSpPr>
          <p:nvPr>
            <p:ph idx="1"/>
          </p:nvPr>
        </p:nvSpPr>
        <p:spPr/>
        <p:txBody>
          <a:bodyPr/>
          <a:lstStyle/>
          <a:p>
            <a:r>
              <a:rPr lang="en-US" dirty="0"/>
              <a:t>Imagine I turn my back on a table</a:t>
            </a:r>
          </a:p>
          <a:p>
            <a:pPr lvl="1"/>
            <a:r>
              <a:rPr lang="en-US" dirty="0"/>
              <a:t>I throw the cue ball onto the table, and it has equal chance to stop anywhere on the table</a:t>
            </a:r>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I want to guess where the cue ball is…</a:t>
            </a:r>
          </a:p>
          <a:p>
            <a:pPr lvl="1"/>
            <a:endParaRPr lang="en-US" dirty="0"/>
          </a:p>
        </p:txBody>
      </p:sp>
      <p:sp>
        <p:nvSpPr>
          <p:cNvPr id="5" name="Slide Number Placeholder 4"/>
          <p:cNvSpPr>
            <a:spLocks noGrp="1"/>
          </p:cNvSpPr>
          <p:nvPr>
            <p:ph type="sldNum" sz="quarter" idx="12"/>
          </p:nvPr>
        </p:nvSpPr>
        <p:spPr/>
        <p:txBody>
          <a:bodyPr/>
          <a:lstStyle/>
          <a:p>
            <a:fld id="{52879864-58F7-E440-BAEE-A5FD1DF8B447}" type="slidenum">
              <a:rPr lang="en-US" smtClean="0"/>
              <a:t>21</a:t>
            </a:fld>
            <a:endParaRPr lang="en-US"/>
          </a:p>
        </p:txBody>
      </p:sp>
      <p:pic>
        <p:nvPicPr>
          <p:cNvPr id="6" name="Picture 5"/>
          <p:cNvPicPr>
            <a:picLocks noChangeAspect="1"/>
          </p:cNvPicPr>
          <p:nvPr/>
        </p:nvPicPr>
        <p:blipFill rotWithShape="1">
          <a:blip r:embed="rId2"/>
          <a:srcRect l="22465" r="18810" b="48125"/>
          <a:stretch/>
        </p:blipFill>
        <p:spPr>
          <a:xfrm>
            <a:off x="856075" y="2971031"/>
            <a:ext cx="2385849" cy="2260048"/>
          </a:xfrm>
          <a:prstGeom prst="rect">
            <a:avLst/>
          </a:prstGeom>
        </p:spPr>
      </p:pic>
      <p:pic>
        <p:nvPicPr>
          <p:cNvPr id="8" name="Picture 7"/>
          <p:cNvPicPr>
            <a:picLocks noChangeAspect="1"/>
          </p:cNvPicPr>
          <p:nvPr/>
        </p:nvPicPr>
        <p:blipFill>
          <a:blip r:embed="rId3"/>
          <a:stretch>
            <a:fillRect/>
          </a:stretch>
        </p:blipFill>
        <p:spPr>
          <a:xfrm>
            <a:off x="4135419" y="3082131"/>
            <a:ext cx="4180014" cy="1931812"/>
          </a:xfrm>
          <a:prstGeom prst="rect">
            <a:avLst/>
          </a:prstGeom>
          <a:ln w="76200" cap="sq" cmpd="sng">
            <a:solidFill>
              <a:schemeClr val="accent3">
                <a:lumMod val="50000"/>
              </a:schemeClr>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4">
            <a:extLst>
              <a:ext uri="{BEBA8EAE-BF5A-486C-A8C5-ECC9F3942E4B}">
                <a14:imgProps xmlns:a14="http://schemas.microsoft.com/office/drawing/2010/main">
                  <a14:imgLayer r:embed="rId5">
                    <a14:imgEffect>
                      <a14:backgroundRemoval t="7778" b="90667" l="10000" r="92444"/>
                    </a14:imgEffect>
                  </a14:imgLayer>
                </a14:imgProps>
              </a:ext>
            </a:extLst>
          </a:blip>
          <a:stretch>
            <a:fillRect/>
          </a:stretch>
        </p:blipFill>
        <p:spPr>
          <a:xfrm>
            <a:off x="2727599" y="3307148"/>
            <a:ext cx="514325" cy="514325"/>
          </a:xfrm>
          <a:prstGeom prst="rect">
            <a:avLst/>
          </a:prstGeom>
        </p:spPr>
      </p:pic>
      <p:sp>
        <p:nvSpPr>
          <p:cNvPr id="4" name="日期占位符 3">
            <a:extLst>
              <a:ext uri="{FF2B5EF4-FFF2-40B4-BE49-F238E27FC236}">
                <a16:creationId xmlns:a16="http://schemas.microsoft.com/office/drawing/2014/main" id="{270DEFEF-0C17-4CEB-8417-448AF2454E90}"/>
              </a:ext>
            </a:extLst>
          </p:cNvPr>
          <p:cNvSpPr>
            <a:spLocks noGrp="1"/>
          </p:cNvSpPr>
          <p:nvPr>
            <p:ph type="dt" sz="half" idx="10"/>
          </p:nvPr>
        </p:nvSpPr>
        <p:spPr/>
        <p:txBody>
          <a:bodyPr/>
          <a:lstStyle/>
          <a:p>
            <a:fld id="{E50C4473-EC7E-47EA-8AF0-E3B020718743}" type="datetime1">
              <a:rPr lang="en-US" altLang="zh-CN" smtClean="0"/>
              <a:t>1/14/24</a:t>
            </a:fld>
            <a:endParaRPr lang="en-US"/>
          </a:p>
        </p:txBody>
      </p:sp>
    </p:spTree>
    <p:extLst>
      <p:ext uri="{BB962C8B-B14F-4D97-AF65-F5344CB8AC3E}">
        <p14:creationId xmlns:p14="http://schemas.microsoft.com/office/powerpoint/2010/main" val="176364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ppt_x"/>
                                          </p:val>
                                        </p:tav>
                                        <p:tav tm="100000">
                                          <p:val>
                                            <p:strVal val="#ppt_x"/>
                                          </p:val>
                                        </p:tav>
                                      </p:tavLst>
                                    </p:anim>
                                    <p:anim calcmode="lin" valueType="num">
                                      <p:cBhvr additive="base">
                                        <p:cTn id="1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1" presetClass="path" presetSubtype="0" accel="50000" decel="50000" fill="hold" nodeType="clickEffect">
                                  <p:stCondLst>
                                    <p:cond delay="0"/>
                                  </p:stCondLst>
                                  <p:childTnLst>
                                    <p:animMotion origin="layout" path="M 1.11111E-6 -0.00139 C 0.00833 -0.00672 0.03837 -0.01204 0.04913 -0.01204 C 0.11614 -0.01204 0.18489 0.07291 0.18489 0.1581 C 0.18489 0.11481 0.21927 0.07291 0.25191 0.07291 C 0.28646 0.07291 0.3191 0.11551 0.3191 0.1581 C 0.3191 0.13657 0.33594 0.11481 0.35347 0.11481 C 0.37049 0.11481 0.38785 0.13634 0.38785 0.1581 C 0.38785 0.14722 0.39635 0.13657 0.40486 0.13657 C 0.41337 0.13657 0.42222 0.14745 0.42222 0.1581 C 0.42222 0.15254 0.42656 0.14722 0.43073 0.14722 C 0.43299 0.14722 0.43941 0.15254 0.43941 0.1581 C 0.43941 0.15509 0.44184 0.15254 0.44392 0.15254 C 0.44392 0.15185 0.44844 0.15509 0.44844 0.1581 C 0.44844 0.15625 0.44844 0.15509 0.45052 0.15509 C 0.45052 0.15578 0.45278 0.15648 0.45278 0.1581 C 0.45278 0.15717 0.45278 0.15625 0.45278 0.15578 C 0.45503 0.15578 0.45503 0.15648 0.45503 0.15717 C 0.45729 0.15717 0.45729 0.15648 0.45729 0.15578 C 0.45989 0.15578 0.45989 0.15648 0.45989 0.15717 " pathEditMode="relative" rAng="0" ptsTypes="fffffffffffffffffff">
                                      <p:cBhvr>
                                        <p:cTn id="23" dur="2000" fill="hold"/>
                                        <p:tgtEl>
                                          <p:spTgt spid="9"/>
                                        </p:tgtEl>
                                        <p:attrNameLst>
                                          <p:attrName>ppt_x</p:attrName>
                                          <p:attrName>ppt_y</p:attrName>
                                        </p:attrNameLst>
                                      </p:cBhvr>
                                      <p:rCtr x="22986" y="7431"/>
                                    </p:animMotion>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Original Experiment</a:t>
            </a:r>
          </a:p>
        </p:txBody>
      </p:sp>
      <p:sp>
        <p:nvSpPr>
          <p:cNvPr id="3" name="Content Placeholder 2"/>
          <p:cNvSpPr>
            <a:spLocks noGrp="1"/>
          </p:cNvSpPr>
          <p:nvPr>
            <p:ph idx="1"/>
          </p:nvPr>
        </p:nvSpPr>
        <p:spPr>
          <a:xfrm>
            <a:off x="549275" y="1600200"/>
            <a:ext cx="8042276" cy="4675467"/>
          </a:xfrm>
        </p:spPr>
        <p:txBody>
          <a:bodyPr/>
          <a:lstStyle/>
          <a:p>
            <a:pPr lvl="1"/>
            <a:r>
              <a:rPr lang="en-US" dirty="0"/>
              <a:t>I throw the 8-ball onto the table, and you tell me whether it stopped to the left or right of the cue ball</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If you say left, then the cue ball is more likely to be on the right side of the table, and vice versa</a:t>
            </a:r>
          </a:p>
          <a:p>
            <a:pPr lvl="2"/>
            <a:r>
              <a:rPr lang="en-US" dirty="0"/>
              <a:t>Keep repeating, and I can update the likely positions of the cue ball</a:t>
            </a:r>
          </a:p>
          <a:p>
            <a:pPr lvl="1"/>
            <a:endParaRPr lang="en-US" dirty="0"/>
          </a:p>
        </p:txBody>
      </p:sp>
      <p:sp>
        <p:nvSpPr>
          <p:cNvPr id="5" name="Slide Number Placeholder 4"/>
          <p:cNvSpPr>
            <a:spLocks noGrp="1"/>
          </p:cNvSpPr>
          <p:nvPr>
            <p:ph type="sldNum" sz="quarter" idx="12"/>
          </p:nvPr>
        </p:nvSpPr>
        <p:spPr/>
        <p:txBody>
          <a:bodyPr/>
          <a:lstStyle/>
          <a:p>
            <a:fld id="{52879864-58F7-E440-BAEE-A5FD1DF8B447}" type="slidenum">
              <a:rPr lang="en-US" smtClean="0"/>
              <a:t>22</a:t>
            </a:fld>
            <a:endParaRPr lang="en-US"/>
          </a:p>
        </p:txBody>
      </p:sp>
      <p:pic>
        <p:nvPicPr>
          <p:cNvPr id="6" name="Picture 5"/>
          <p:cNvPicPr>
            <a:picLocks noChangeAspect="1"/>
          </p:cNvPicPr>
          <p:nvPr/>
        </p:nvPicPr>
        <p:blipFill rotWithShape="1">
          <a:blip r:embed="rId2"/>
          <a:srcRect l="22465" r="18810" b="48125"/>
          <a:stretch/>
        </p:blipFill>
        <p:spPr>
          <a:xfrm>
            <a:off x="1013992" y="2601495"/>
            <a:ext cx="2106994" cy="1995896"/>
          </a:xfrm>
          <a:prstGeom prst="rect">
            <a:avLst/>
          </a:prstGeom>
        </p:spPr>
      </p:pic>
      <p:pic>
        <p:nvPicPr>
          <p:cNvPr id="8" name="Picture 7"/>
          <p:cNvPicPr>
            <a:picLocks noChangeAspect="1"/>
          </p:cNvPicPr>
          <p:nvPr/>
        </p:nvPicPr>
        <p:blipFill>
          <a:blip r:embed="rId3"/>
          <a:stretch>
            <a:fillRect/>
          </a:stretch>
        </p:blipFill>
        <p:spPr>
          <a:xfrm>
            <a:off x="3969945" y="2601495"/>
            <a:ext cx="4180014" cy="1931812"/>
          </a:xfrm>
          <a:prstGeom prst="rect">
            <a:avLst/>
          </a:prstGeom>
          <a:ln w="76200" cap="sq" cmpd="sng">
            <a:solidFill>
              <a:schemeClr val="accent3">
                <a:lumMod val="50000"/>
              </a:schemeClr>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4">
            <a:extLst>
              <a:ext uri="{BEBA8EAE-BF5A-486C-A8C5-ECC9F3942E4B}">
                <a14:imgProps xmlns:a14="http://schemas.microsoft.com/office/drawing/2010/main">
                  <a14:imgLayer r:embed="rId5">
                    <a14:imgEffect>
                      <a14:backgroundRemoval t="7778" b="90667" l="10000" r="92444"/>
                    </a14:imgEffect>
                  </a14:imgLayer>
                </a14:imgProps>
              </a:ext>
            </a:extLst>
          </a:blip>
          <a:stretch>
            <a:fillRect/>
          </a:stretch>
        </p:blipFill>
        <p:spPr>
          <a:xfrm>
            <a:off x="6935990" y="3757776"/>
            <a:ext cx="514325" cy="514325"/>
          </a:xfrm>
          <a:prstGeom prst="rect">
            <a:avLst/>
          </a:prstGeom>
        </p:spPr>
      </p:pic>
      <p:pic>
        <p:nvPicPr>
          <p:cNvPr id="10" name="Picture 9"/>
          <p:cNvPicPr>
            <a:picLocks noChangeAspect="1"/>
          </p:cNvPicPr>
          <p:nvPr/>
        </p:nvPicPr>
        <p:blipFill>
          <a:blip r:embed="rId6">
            <a:extLst>
              <a:ext uri="{BEBA8EAE-BF5A-486C-A8C5-ECC9F3942E4B}">
                <a14:imgProps xmlns:a14="http://schemas.microsoft.com/office/drawing/2010/main">
                  <a14:imgLayer r:embed="rId7">
                    <a14:imgEffect>
                      <a14:backgroundRemoval t="3509" b="94737" l="3620" r="99321">
                        <a14:foregroundMark x1="76018" y1="22588" x2="76018" y2="22588"/>
                        <a14:foregroundMark x1="81674" y1="31579" x2="81674" y2="31579"/>
                        <a14:foregroundMark x1="82579" y1="27851" x2="82579" y2="27851"/>
                        <a14:foregroundMark x1="80543" y1="23026" x2="80543" y2="23026"/>
                        <a14:foregroundMark x1="45701" y1="35965" x2="45701" y2="35965"/>
                        <a14:foregroundMark x1="48416" y1="40132" x2="48416" y2="40132"/>
                        <a14:foregroundMark x1="46154" y1="46053" x2="46154" y2="46053"/>
                        <a14:foregroundMark x1="38462" y1="37500" x2="38462" y2="37500"/>
                      </a14:backgroundRemoval>
                    </a14:imgEffect>
                  </a14:imgLayer>
                </a14:imgProps>
              </a:ext>
            </a:extLst>
          </a:blip>
          <a:stretch>
            <a:fillRect/>
          </a:stretch>
        </p:blipFill>
        <p:spPr>
          <a:xfrm>
            <a:off x="2549555" y="2756718"/>
            <a:ext cx="436419" cy="450241"/>
          </a:xfrm>
          <a:prstGeom prst="rect">
            <a:avLst/>
          </a:prstGeom>
        </p:spPr>
      </p:pic>
      <p:sp>
        <p:nvSpPr>
          <p:cNvPr id="4" name="日期占位符 3">
            <a:extLst>
              <a:ext uri="{FF2B5EF4-FFF2-40B4-BE49-F238E27FC236}">
                <a16:creationId xmlns:a16="http://schemas.microsoft.com/office/drawing/2014/main" id="{D9EE1371-0B9B-42CF-9F69-D275AC5A99E0}"/>
              </a:ext>
            </a:extLst>
          </p:cNvPr>
          <p:cNvSpPr>
            <a:spLocks noGrp="1"/>
          </p:cNvSpPr>
          <p:nvPr>
            <p:ph type="dt" sz="half" idx="10"/>
          </p:nvPr>
        </p:nvSpPr>
        <p:spPr/>
        <p:txBody>
          <a:bodyPr/>
          <a:lstStyle/>
          <a:p>
            <a:fld id="{6B3D6D49-416A-4BCD-BB52-D0EC266407AA}" type="datetime1">
              <a:rPr lang="en-US" altLang="zh-CN" smtClean="0"/>
              <a:t>1/14/24</a:t>
            </a:fld>
            <a:endParaRPr lang="en-US"/>
          </a:p>
        </p:txBody>
      </p:sp>
    </p:spTree>
    <p:extLst>
      <p:ext uri="{BB962C8B-B14F-4D97-AF65-F5344CB8AC3E}">
        <p14:creationId xmlns:p14="http://schemas.microsoft.com/office/powerpoint/2010/main" val="13023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1" presetClass="path" presetSubtype="0" accel="50000" decel="50000" fill="hold" nodeType="clickEffect">
                                  <p:stCondLst>
                                    <p:cond delay="0"/>
                                  </p:stCondLst>
                                  <p:childTnLst>
                                    <p:animMotion origin="layout" path="M -4.16667E-6 -0.00046 C 0.0073 -0.00602 0.03316 -0.01134 0.04219 -0.01134 C 0.09948 -0.01134 0.15868 0.07593 0.15868 0.1632 C 0.15868 0.11898 0.1882 0.07593 0.21615 0.07593 C 0.24566 0.07593 0.27362 0.11968 0.27362 0.1632 C 0.27362 0.14121 0.28837 0.11898 0.30313 0.11898 C 0.31789 0.11898 0.33264 0.14074 0.33264 0.1632 C 0.33264 0.15185 0.33993 0.14121 0.34757 0.14121 C 0.35487 0.14121 0.36216 0.15232 0.36216 0.1632 C 0.36216 0.15741 0.36598 0.15185 0.36962 0.15185 C 0.37153 0.15185 0.37691 0.15741 0.37691 0.1632 C 0.37691 0.16019 0.379 0.15741 0.38073 0.15741 C 0.38073 0.15672 0.38473 0.16019 0.38473 0.1632 C 0.38473 0.16158 0.38473 0.16019 0.38664 0.16019 C 0.38664 0.16088 0.38837 0.16181 0.38837 0.1632 C 0.38837 0.16227 0.38837 0.16158 0.38837 0.16088 C 0.39046 0.16088 0.39046 0.16181 0.39046 0.1625 C 0.39237 0.1625 0.39237 0.16181 0.39237 0.16088 C 0.39445 0.16088 0.39445 0.16181 0.39445 0.1625 " pathEditMode="relative" rAng="0" ptsTypes="fffffffffffffffffff">
                                      <p:cBhvr>
                                        <p:cTn id="14" dur="1000" fill="hold"/>
                                        <p:tgtEl>
                                          <p:spTgt spid="10"/>
                                        </p:tgtEl>
                                        <p:attrNameLst>
                                          <p:attrName>ppt_x</p:attrName>
                                          <p:attrName>ppt_y</p:attrName>
                                        </p:attrNameLst>
                                      </p:cBhvr>
                                      <p:rCtr x="19722" y="7639"/>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Bayes’ Guessing Game Demo</a:t>
            </a:r>
          </a:p>
        </p:txBody>
      </p:sp>
      <p:sp>
        <p:nvSpPr>
          <p:cNvPr id="3" name="Content Placeholder 2"/>
          <p:cNvSpPr>
            <a:spLocks noGrp="1"/>
          </p:cNvSpPr>
          <p:nvPr>
            <p:ph idx="1"/>
          </p:nvPr>
        </p:nvSpPr>
        <p:spPr/>
        <p:txBody>
          <a:bodyPr/>
          <a:lstStyle/>
          <a:p>
            <a:r>
              <a:rPr lang="en-US" dirty="0"/>
              <a:t>Replace the table with the number line between 1 and 100</a:t>
            </a:r>
          </a:p>
          <a:p>
            <a:pPr lvl="1"/>
            <a:r>
              <a:rPr lang="en-US" dirty="0"/>
              <a:t>Cue ball is the mystery number</a:t>
            </a:r>
          </a:p>
          <a:p>
            <a:pPr lvl="1"/>
            <a:r>
              <a:rPr lang="en-US" dirty="0"/>
              <a:t>Black ball is a random number between 1 and 100</a:t>
            </a:r>
          </a:p>
          <a:p>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52879864-58F7-E440-BAEE-A5FD1DF8B447}" type="slidenum">
              <a:rPr lang="en-US" smtClean="0"/>
              <a:t>23</a:t>
            </a:fld>
            <a:endParaRPr lang="en-US"/>
          </a:p>
        </p:txBody>
      </p:sp>
      <p:grpSp>
        <p:nvGrpSpPr>
          <p:cNvPr id="8" name="Group 7"/>
          <p:cNvGrpSpPr/>
          <p:nvPr/>
        </p:nvGrpSpPr>
        <p:grpSpPr>
          <a:xfrm>
            <a:off x="1956260" y="4061642"/>
            <a:ext cx="5323104" cy="846693"/>
            <a:chOff x="1240117" y="2451876"/>
            <a:chExt cx="6305177" cy="941841"/>
          </a:xfrm>
        </p:grpSpPr>
        <p:pic>
          <p:nvPicPr>
            <p:cNvPr id="6" name="Picture 5"/>
            <p:cNvPicPr>
              <a:picLocks noChangeAspect="1"/>
            </p:cNvPicPr>
            <p:nvPr/>
          </p:nvPicPr>
          <p:blipFill rotWithShape="1">
            <a:blip r:embed="rId2"/>
            <a:srcRect l="6525" t="74694" r="4662"/>
            <a:stretch/>
          </p:blipFill>
          <p:spPr>
            <a:xfrm>
              <a:off x="1240117" y="3136608"/>
              <a:ext cx="6305177" cy="257109"/>
            </a:xfrm>
            <a:prstGeom prst="rect">
              <a:avLst/>
            </a:prstGeom>
          </p:spPr>
        </p:pic>
        <p:pic>
          <p:nvPicPr>
            <p:cNvPr id="7" name="Picture 6"/>
            <p:cNvPicPr>
              <a:picLocks noChangeAspect="1"/>
            </p:cNvPicPr>
            <p:nvPr/>
          </p:nvPicPr>
          <p:blipFill rotWithShape="1">
            <a:blip r:embed="rId2"/>
            <a:srcRect l="7204" r="6688" b="29132"/>
            <a:stretch/>
          </p:blipFill>
          <p:spPr>
            <a:xfrm>
              <a:off x="1293037" y="2451876"/>
              <a:ext cx="6113218" cy="720014"/>
            </a:xfrm>
            <a:prstGeom prst="rect">
              <a:avLst/>
            </a:prstGeom>
          </p:spPr>
        </p:pic>
      </p:grpSp>
      <p:pic>
        <p:nvPicPr>
          <p:cNvPr id="9" name="Picture 8"/>
          <p:cNvPicPr>
            <a:picLocks noChangeAspect="1"/>
          </p:cNvPicPr>
          <p:nvPr/>
        </p:nvPicPr>
        <p:blipFill>
          <a:blip r:embed="rId3"/>
          <a:stretch>
            <a:fillRect/>
          </a:stretch>
        </p:blipFill>
        <p:spPr>
          <a:xfrm>
            <a:off x="2026818" y="3414894"/>
            <a:ext cx="5127827" cy="752715"/>
          </a:xfrm>
          <a:prstGeom prst="rect">
            <a:avLst/>
          </a:prstGeom>
          <a:ln w="76200" cap="sq" cmpd="sng">
            <a:solidFill>
              <a:schemeClr val="accent3">
                <a:lumMod val="50000"/>
              </a:schemeClr>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backgroundRemoval t="7778" b="90667" l="10000" r="92444"/>
                    </a14:imgEffect>
                  </a14:imgLayer>
                </a14:imgProps>
              </a:ext>
            </a:extLst>
          </a:blip>
          <a:stretch>
            <a:fillRect/>
          </a:stretch>
        </p:blipFill>
        <p:spPr>
          <a:xfrm>
            <a:off x="5698061" y="3547317"/>
            <a:ext cx="514325" cy="514325"/>
          </a:xfrm>
          <a:prstGeom prst="rect">
            <a:avLst/>
          </a:prstGeom>
        </p:spPr>
      </p:pic>
      <p:pic>
        <p:nvPicPr>
          <p:cNvPr id="11" name="Picture 10"/>
          <p:cNvPicPr>
            <a:picLocks noChangeAspect="1"/>
          </p:cNvPicPr>
          <p:nvPr/>
        </p:nvPicPr>
        <p:blipFill>
          <a:blip r:embed="rId6">
            <a:extLst>
              <a:ext uri="{BEBA8EAE-BF5A-486C-A8C5-ECC9F3942E4B}">
                <a14:imgProps xmlns:a14="http://schemas.microsoft.com/office/drawing/2010/main">
                  <a14:imgLayer r:embed="rId7">
                    <a14:imgEffect>
                      <a14:backgroundRemoval t="3509" b="94737" l="3620" r="99321">
                        <a14:foregroundMark x1="76018" y1="22588" x2="76018" y2="22588"/>
                        <a14:foregroundMark x1="81674" y1="31579" x2="81674" y2="31579"/>
                        <a14:foregroundMark x1="82579" y1="27851" x2="82579" y2="27851"/>
                        <a14:foregroundMark x1="80543" y1="23026" x2="80543" y2="23026"/>
                        <a14:foregroundMark x1="45701" y1="35965" x2="45701" y2="35965"/>
                        <a14:foregroundMark x1="48416" y1="40132" x2="48416" y2="40132"/>
                        <a14:foregroundMark x1="46154" y1="46053" x2="46154" y2="46053"/>
                        <a14:foregroundMark x1="38462" y1="37500" x2="38462" y2="37500"/>
                      </a14:backgroundRemoval>
                    </a14:imgEffect>
                  </a14:imgLayer>
                </a14:imgProps>
              </a:ext>
            </a:extLst>
          </a:blip>
          <a:stretch>
            <a:fillRect/>
          </a:stretch>
        </p:blipFill>
        <p:spPr>
          <a:xfrm>
            <a:off x="4976662" y="3611401"/>
            <a:ext cx="436419" cy="450241"/>
          </a:xfrm>
          <a:prstGeom prst="rect">
            <a:avLst/>
          </a:prstGeom>
        </p:spPr>
      </p:pic>
      <p:sp>
        <p:nvSpPr>
          <p:cNvPr id="4" name="日期占位符 3">
            <a:extLst>
              <a:ext uri="{FF2B5EF4-FFF2-40B4-BE49-F238E27FC236}">
                <a16:creationId xmlns:a16="http://schemas.microsoft.com/office/drawing/2014/main" id="{8C9C632B-76DE-43BD-B7DA-BE498CB813B2}"/>
              </a:ext>
            </a:extLst>
          </p:cNvPr>
          <p:cNvSpPr>
            <a:spLocks noGrp="1"/>
          </p:cNvSpPr>
          <p:nvPr>
            <p:ph type="dt" sz="half" idx="10"/>
          </p:nvPr>
        </p:nvSpPr>
        <p:spPr/>
        <p:txBody>
          <a:bodyPr/>
          <a:lstStyle/>
          <a:p>
            <a:fld id="{40E743E7-93D8-4B78-8C13-DD0695B10A3D}" type="datetime1">
              <a:rPr lang="en-US" altLang="zh-CN" smtClean="0"/>
              <a:t>1/14/24</a:t>
            </a:fld>
            <a:endParaRPr lang="en-US"/>
          </a:p>
        </p:txBody>
      </p:sp>
    </p:spTree>
    <p:extLst>
      <p:ext uri="{BB962C8B-B14F-4D97-AF65-F5344CB8AC3E}">
        <p14:creationId xmlns:p14="http://schemas.microsoft.com/office/powerpoint/2010/main" val="980937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547" y="-321498"/>
            <a:ext cx="8042276" cy="1336956"/>
          </a:xfrm>
        </p:spPr>
        <p:txBody>
          <a:bodyPr/>
          <a:lstStyle/>
          <a:p>
            <a:r>
              <a:rPr lang="en-US" dirty="0"/>
              <a:t>Revising Beliefs and Bayes</a:t>
            </a:r>
          </a:p>
        </p:txBody>
      </p:sp>
      <p:sp>
        <p:nvSpPr>
          <p:cNvPr id="3" name="Content Placeholder 2"/>
          <p:cNvSpPr>
            <a:spLocks noGrp="1"/>
          </p:cNvSpPr>
          <p:nvPr>
            <p:ph idx="1"/>
          </p:nvPr>
        </p:nvSpPr>
        <p:spPr>
          <a:xfrm>
            <a:off x="549274" y="1051549"/>
            <a:ext cx="8481837" cy="4343400"/>
          </a:xfrm>
        </p:spPr>
        <p:txBody>
          <a:bodyPr/>
          <a:lstStyle/>
          <a:p>
            <a:r>
              <a:rPr lang="en-US" dirty="0"/>
              <a:t>Subjective probability </a:t>
            </a:r>
            <a:r>
              <a:rPr lang="en-US" i="0" kern="1200" dirty="0">
                <a:solidFill>
                  <a:schemeClr val="tx1"/>
                </a:solidFill>
                <a:latin typeface="+mn-lt"/>
                <a:ea typeface="+mn-ea"/>
                <a:cs typeface="+mn-cs"/>
              </a:rPr>
              <a:t>has </a:t>
            </a:r>
            <a:r>
              <a:rPr lang="en-US" i="0" kern="1200" baseline="0" dirty="0">
                <a:solidFill>
                  <a:schemeClr val="tx1"/>
                </a:solidFill>
                <a:latin typeface="+mn-lt"/>
                <a:ea typeface="+mn-ea"/>
                <a:cs typeface="+mn-cs"/>
              </a:rPr>
              <a:t>many </a:t>
            </a:r>
            <a:r>
              <a:rPr lang="en-US" i="1" dirty="0"/>
              <a:t>practical</a:t>
            </a:r>
            <a:r>
              <a:rPr lang="en-US" dirty="0"/>
              <a:t> </a:t>
            </a:r>
            <a:r>
              <a:rPr lang="en-US" i="0" kern="1200" baseline="0" dirty="0">
                <a:solidFill>
                  <a:schemeClr val="tx1"/>
                </a:solidFill>
                <a:latin typeface="+mn-lt"/>
                <a:ea typeface="+mn-ea"/>
                <a:cs typeface="+mn-cs"/>
              </a:rPr>
              <a:t>applications for </a:t>
            </a:r>
            <a:r>
              <a:rPr lang="en-US" dirty="0"/>
              <a:t>making decisions under uncertainty</a:t>
            </a:r>
          </a:p>
          <a:p>
            <a:endParaRPr lang="en-US" dirty="0"/>
          </a:p>
          <a:p>
            <a:pPr lvl="1"/>
            <a:r>
              <a:rPr lang="en-US" dirty="0"/>
              <a:t>Accumulating evidence for decision making</a:t>
            </a:r>
          </a:p>
          <a:p>
            <a:pPr lvl="1"/>
            <a:r>
              <a:rPr lang="en-US" dirty="0"/>
              <a:t>Breaking secret codes (Enigma), directing artillery fire</a:t>
            </a:r>
          </a:p>
          <a:p>
            <a:pPr lvl="1"/>
            <a:r>
              <a:rPr lang="en-US" dirty="0"/>
              <a:t>Searching for missing things (nukes, U-boats, airplanes)</a:t>
            </a:r>
          </a:p>
          <a:p>
            <a:pPr lvl="1"/>
            <a:r>
              <a:rPr lang="en-US" dirty="0"/>
              <a:t>Artificial intelligence </a:t>
            </a:r>
          </a:p>
          <a:p>
            <a:pPr lvl="1"/>
            <a:endParaRPr lang="en-US" dirty="0"/>
          </a:p>
          <a:p>
            <a:pPr lvl="1"/>
            <a:endParaRPr lang="en-US" i="0" kern="1200" baseline="0" dirty="0">
              <a:solidFill>
                <a:schemeClr val="tx1"/>
              </a:solidFill>
              <a:latin typeface="+mn-lt"/>
              <a:ea typeface="+mn-ea"/>
              <a:cs typeface="+mn-cs"/>
            </a:endParaRPr>
          </a:p>
        </p:txBody>
      </p:sp>
      <p:sp>
        <p:nvSpPr>
          <p:cNvPr id="5" name="Slide Number Placeholder 4"/>
          <p:cNvSpPr>
            <a:spLocks noGrp="1"/>
          </p:cNvSpPr>
          <p:nvPr>
            <p:ph type="sldNum" sz="quarter" idx="12"/>
          </p:nvPr>
        </p:nvSpPr>
        <p:spPr/>
        <p:txBody>
          <a:bodyPr/>
          <a:lstStyle/>
          <a:p>
            <a:fld id="{52879864-58F7-E440-BAEE-A5FD1DF8B447}" type="slidenum">
              <a:rPr lang="en-US" smtClean="0"/>
              <a:t>24</a:t>
            </a:fld>
            <a:endParaRPr lang="en-US"/>
          </a:p>
        </p:txBody>
      </p:sp>
      <p:pic>
        <p:nvPicPr>
          <p:cNvPr id="7" name="Picture 6"/>
          <p:cNvPicPr>
            <a:picLocks noChangeAspect="1"/>
          </p:cNvPicPr>
          <p:nvPr/>
        </p:nvPicPr>
        <p:blipFill>
          <a:blip r:embed="rId3"/>
          <a:stretch>
            <a:fillRect/>
          </a:stretch>
        </p:blipFill>
        <p:spPr>
          <a:xfrm>
            <a:off x="3333034" y="5171641"/>
            <a:ext cx="2438399" cy="1365503"/>
          </a:xfrm>
          <a:prstGeom prst="rect">
            <a:avLst/>
          </a:prstGeom>
        </p:spPr>
      </p:pic>
      <p:pic>
        <p:nvPicPr>
          <p:cNvPr id="8" name="Picture 7"/>
          <p:cNvPicPr>
            <a:picLocks noChangeAspect="1"/>
          </p:cNvPicPr>
          <p:nvPr/>
        </p:nvPicPr>
        <p:blipFill rotWithShape="1">
          <a:blip r:embed="rId4"/>
          <a:srcRect b="12919"/>
          <a:stretch/>
        </p:blipFill>
        <p:spPr>
          <a:xfrm>
            <a:off x="6153786" y="4924598"/>
            <a:ext cx="2494037" cy="1625239"/>
          </a:xfrm>
          <a:prstGeom prst="rect">
            <a:avLst/>
          </a:prstGeom>
        </p:spPr>
      </p:pic>
      <p:sp>
        <p:nvSpPr>
          <p:cNvPr id="4" name="日期占位符 3">
            <a:extLst>
              <a:ext uri="{FF2B5EF4-FFF2-40B4-BE49-F238E27FC236}">
                <a16:creationId xmlns:a16="http://schemas.microsoft.com/office/drawing/2014/main" id="{B10B2501-94F0-4086-9DC4-A50E59A13DD2}"/>
              </a:ext>
            </a:extLst>
          </p:cNvPr>
          <p:cNvSpPr>
            <a:spLocks noGrp="1"/>
          </p:cNvSpPr>
          <p:nvPr>
            <p:ph type="dt" sz="half" idx="10"/>
          </p:nvPr>
        </p:nvSpPr>
        <p:spPr/>
        <p:txBody>
          <a:bodyPr/>
          <a:lstStyle/>
          <a:p>
            <a:fld id="{65BBD93D-ED85-40D4-847D-DE9336C81004}" type="datetime1">
              <a:rPr lang="en-US" altLang="zh-CN" smtClean="0"/>
              <a:t>1/14/24</a:t>
            </a:fld>
            <a:endParaRPr lang="en-US"/>
          </a:p>
        </p:txBody>
      </p:sp>
    </p:spTree>
    <p:extLst>
      <p:ext uri="{BB962C8B-B14F-4D97-AF65-F5344CB8AC3E}">
        <p14:creationId xmlns:p14="http://schemas.microsoft.com/office/powerpoint/2010/main" val="66620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par>
                          <p:cTn id="15" fill="hold">
                            <p:stCondLst>
                              <p:cond delay="0"/>
                            </p:stCondLst>
                            <p:childTnLst>
                              <p:par>
                                <p:cTn id="16" presetID="2" presetClass="entr" presetSubtype="4"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 and Combinations</a:t>
            </a:r>
          </a:p>
        </p:txBody>
      </p:sp>
      <p:sp>
        <p:nvSpPr>
          <p:cNvPr id="3" name="Content Placeholder 2"/>
          <p:cNvSpPr>
            <a:spLocks noGrp="1"/>
          </p:cNvSpPr>
          <p:nvPr>
            <p:ph idx="1"/>
          </p:nvPr>
        </p:nvSpPr>
        <p:spPr/>
        <p:txBody>
          <a:bodyPr>
            <a:normAutofit/>
          </a:bodyPr>
          <a:lstStyle/>
          <a:p>
            <a:r>
              <a:rPr lang="en-US" dirty="0"/>
              <a:t>Twelve people belong to the club, how many ways can they pick a president, vice president, secretary and treasurer?  </a:t>
            </a:r>
          </a:p>
          <a:p>
            <a:pPr lvl="1"/>
            <a:r>
              <a:rPr lang="en-US" dirty="0"/>
              <a:t>12 people can be the president</a:t>
            </a:r>
          </a:p>
          <a:p>
            <a:pPr lvl="1"/>
            <a:r>
              <a:rPr lang="en-US" dirty="0"/>
              <a:t>11 people for vice president</a:t>
            </a:r>
          </a:p>
          <a:p>
            <a:pPr lvl="1"/>
            <a:r>
              <a:rPr lang="en-US" dirty="0"/>
              <a:t>10 for the secretary</a:t>
            </a:r>
          </a:p>
          <a:p>
            <a:pPr lvl="1"/>
            <a:r>
              <a:rPr lang="en-US" dirty="0"/>
              <a:t>9 for treasurer</a:t>
            </a:r>
          </a:p>
          <a:p>
            <a:pPr marL="349250" lvl="1" indent="0">
              <a:buNone/>
            </a:pPr>
            <a:endParaRPr lang="en-US" dirty="0"/>
          </a:p>
          <a:p>
            <a:pPr marL="349250" lvl="1" indent="0">
              <a:buNone/>
            </a:pPr>
            <a:r>
              <a:rPr lang="en-US" dirty="0"/>
              <a:t>                12 x 11 x 10 x 9</a:t>
            </a:r>
          </a:p>
          <a:p>
            <a:pPr marL="349250" lvl="1" indent="0">
              <a:buNone/>
            </a:pPr>
            <a:endParaRPr lang="en-US" dirty="0"/>
          </a:p>
          <a:p>
            <a:pPr marL="349250" lvl="1" indent="0">
              <a:buNone/>
            </a:pPr>
            <a:endParaRPr lang="en-US" dirty="0"/>
          </a:p>
        </p:txBody>
      </p:sp>
      <p:sp>
        <p:nvSpPr>
          <p:cNvPr id="5" name="Slide Number Placeholder 4"/>
          <p:cNvSpPr>
            <a:spLocks noGrp="1"/>
          </p:cNvSpPr>
          <p:nvPr>
            <p:ph type="sldNum" sz="quarter" idx="12"/>
          </p:nvPr>
        </p:nvSpPr>
        <p:spPr/>
        <p:txBody>
          <a:bodyPr/>
          <a:lstStyle/>
          <a:p>
            <a:fld id="{52879864-58F7-E440-BAEE-A5FD1DF8B447}" type="slidenum">
              <a:rPr lang="en-US" smtClean="0"/>
              <a:t>25</a:t>
            </a:fld>
            <a:endParaRPr lang="en-US"/>
          </a:p>
        </p:txBody>
      </p:sp>
      <p:sp>
        <p:nvSpPr>
          <p:cNvPr id="6" name="日期占位符 5">
            <a:extLst>
              <a:ext uri="{FF2B5EF4-FFF2-40B4-BE49-F238E27FC236}">
                <a16:creationId xmlns:a16="http://schemas.microsoft.com/office/drawing/2014/main" id="{DE2E7807-42E0-4EC9-9A43-0CB798E6D9EF}"/>
              </a:ext>
            </a:extLst>
          </p:cNvPr>
          <p:cNvSpPr>
            <a:spLocks noGrp="1"/>
          </p:cNvSpPr>
          <p:nvPr>
            <p:ph type="dt" sz="half" idx="10"/>
          </p:nvPr>
        </p:nvSpPr>
        <p:spPr/>
        <p:txBody>
          <a:bodyPr/>
          <a:lstStyle/>
          <a:p>
            <a:fld id="{DA94F635-AF98-40E1-8864-01A39E4934B9}" type="datetime1">
              <a:rPr lang="en-US" altLang="zh-CN" smtClean="0"/>
              <a:t>1/14/24</a:t>
            </a:fld>
            <a:endParaRPr lang="en-US"/>
          </a:p>
        </p:txBody>
      </p:sp>
    </p:spTree>
    <p:extLst>
      <p:ext uri="{BB962C8B-B14F-4D97-AF65-F5344CB8AC3E}">
        <p14:creationId xmlns:p14="http://schemas.microsoft.com/office/powerpoint/2010/main" val="140198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 and Combinations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 club has 23 members, how many ways can they pick 4 people to be on a committee to play a party?</a:t>
                </a:r>
              </a:p>
              <a:p>
                <a:pPr marL="349250" lvl="1" indent="0">
                  <a:buNone/>
                </a:pPr>
                <a:endParaRPr lang="en-US" dirty="0"/>
              </a:p>
              <a:p>
                <a:pPr marL="349250" lvl="1" indent="0">
                  <a:buNone/>
                </a:pPr>
                <a:r>
                  <a:rPr lang="en-US" dirty="0"/>
                  <a:t>Picking 4 people </a:t>
                </a:r>
                <a:r>
                  <a:rPr lang="en-US" b="1" dirty="0">
                    <a:solidFill>
                      <a:srgbClr val="FF0000"/>
                    </a:solidFill>
                    <a:effectLst>
                      <a:outerShdw blurRad="38100" dist="38100" dir="2700000" algn="tl">
                        <a:srgbClr val="000000">
                          <a:alpha val="43137"/>
                        </a:srgbClr>
                      </a:outerShdw>
                    </a:effectLst>
                  </a:rPr>
                  <a:t>in order </a:t>
                </a:r>
                <a:r>
                  <a:rPr lang="en-US" dirty="0"/>
                  <a:t>can be done in 23x22x21x20 ways</a:t>
                </a:r>
              </a:p>
              <a:p>
                <a:pPr marL="349250" lvl="1" indent="0">
                  <a:buNone/>
                </a:pPr>
                <a:endParaRPr lang="en-US" dirty="0"/>
              </a:p>
              <a:p>
                <a:pPr marL="349250" lvl="1" indent="0">
                  <a:buNone/>
                </a:pPr>
                <a:r>
                  <a:rPr lang="en-US" dirty="0"/>
                  <a:t>Each committee can stand in line for 4! ways</a:t>
                </a:r>
              </a:p>
              <a:p>
                <a:pPr marL="349250" lvl="1" indent="0">
                  <a:buNone/>
                </a:pPr>
                <a:endParaRPr lang="en-US" dirty="0"/>
              </a:p>
              <a:p>
                <a:pPr marL="349250" lvl="1" indent="0">
                  <a:buNone/>
                </a:pPr>
                <a:r>
                  <a:rPr lang="en-US" dirty="0"/>
                  <a:t>So the number of possible committee is</a:t>
                </a:r>
              </a:p>
              <a:p>
                <a:pPr marL="349250" lvl="1" indent="0" algn="ctr">
                  <a:buNone/>
                </a:pPr>
                <a:r>
                  <a:rPr lang="en-US" dirty="0"/>
                  <a:t> </a:t>
                </a:r>
                <a14:m>
                  <m:oMath xmlns:m="http://schemas.openxmlformats.org/officeDocument/2006/math">
                    <m:f>
                      <m:fPr>
                        <m:ctrlPr>
                          <a:rPr lang="en-US" altLang="zh-CN" sz="3600" i="1" smtClean="0">
                            <a:latin typeface="Cambria Math" panose="02040503050406030204" pitchFamily="18" charset="0"/>
                          </a:rPr>
                        </m:ctrlPr>
                      </m:fPr>
                      <m:num>
                        <m:r>
                          <a:rPr lang="en-US" altLang="zh-CN" sz="3600" b="0" i="1" smtClean="0">
                            <a:latin typeface="Cambria Math" panose="02040503050406030204" pitchFamily="18" charset="0"/>
                          </a:rPr>
                          <m:t>23</m:t>
                        </m:r>
                        <m:r>
                          <a:rPr lang="en-US" altLang="zh-CN" sz="3600" i="1">
                            <a:latin typeface="Cambria Math" panose="02040503050406030204" pitchFamily="18" charset="0"/>
                            <a:ea typeface="Cambria Math" panose="02040503050406030204" pitchFamily="18" charset="0"/>
                          </a:rPr>
                          <m:t>×</m:t>
                        </m:r>
                        <m:r>
                          <a:rPr lang="en-US" altLang="zh-CN" sz="3600" b="0" i="1" smtClean="0">
                            <a:latin typeface="Cambria Math" panose="02040503050406030204" pitchFamily="18" charset="0"/>
                          </a:rPr>
                          <m:t>22</m:t>
                        </m:r>
                        <m:r>
                          <a:rPr lang="en-US" altLang="zh-CN" sz="3600" b="0" i="1" smtClean="0">
                            <a:latin typeface="Cambria Math" panose="02040503050406030204" pitchFamily="18" charset="0"/>
                            <a:ea typeface="Cambria Math" panose="02040503050406030204" pitchFamily="18" charset="0"/>
                          </a:rPr>
                          <m:t>×</m:t>
                        </m:r>
                        <m:r>
                          <a:rPr lang="en-US" altLang="zh-CN" sz="3600" b="0" i="1" smtClean="0">
                            <a:latin typeface="Cambria Math" panose="02040503050406030204" pitchFamily="18" charset="0"/>
                          </a:rPr>
                          <m:t>21</m:t>
                        </m:r>
                        <m:r>
                          <a:rPr lang="en-US" altLang="zh-CN" sz="3600" i="1">
                            <a:latin typeface="Cambria Math" panose="02040503050406030204" pitchFamily="18" charset="0"/>
                            <a:ea typeface="Cambria Math" panose="02040503050406030204" pitchFamily="18" charset="0"/>
                          </a:rPr>
                          <m:t>×</m:t>
                        </m:r>
                        <m:r>
                          <a:rPr lang="en-US" altLang="zh-CN" sz="3600" b="0" i="1" smtClean="0">
                            <a:latin typeface="Cambria Math" panose="02040503050406030204" pitchFamily="18" charset="0"/>
                          </a:rPr>
                          <m:t>20</m:t>
                        </m:r>
                      </m:num>
                      <m:den>
                        <m:r>
                          <a:rPr lang="en-US" altLang="zh-CN" sz="3600" b="0" i="1" smtClean="0">
                            <a:latin typeface="Cambria Math" panose="02040503050406030204" pitchFamily="18" charset="0"/>
                          </a:rPr>
                          <m:t>1</m:t>
                        </m:r>
                        <m:r>
                          <a:rPr lang="en-US" altLang="zh-CN" sz="3600" i="1">
                            <a:latin typeface="Cambria Math" panose="02040503050406030204" pitchFamily="18" charset="0"/>
                            <a:ea typeface="Cambria Math" panose="02040503050406030204" pitchFamily="18" charset="0"/>
                          </a:rPr>
                          <m:t>×</m:t>
                        </m:r>
                        <m:r>
                          <a:rPr lang="en-US" altLang="zh-CN" sz="3600" b="0" i="1" smtClean="0">
                            <a:latin typeface="Cambria Math" panose="02040503050406030204" pitchFamily="18" charset="0"/>
                            <a:ea typeface="Cambria Math" panose="02040503050406030204" pitchFamily="18" charset="0"/>
                          </a:rPr>
                          <m:t>2</m:t>
                        </m:r>
                        <m:r>
                          <a:rPr lang="en-US" altLang="zh-CN" sz="3600" i="1">
                            <a:latin typeface="Cambria Math" panose="02040503050406030204" pitchFamily="18" charset="0"/>
                            <a:ea typeface="Cambria Math" panose="02040503050406030204" pitchFamily="18" charset="0"/>
                          </a:rPr>
                          <m:t>×</m:t>
                        </m:r>
                        <m:r>
                          <a:rPr lang="en-US" altLang="zh-CN" sz="3600" b="0" i="1" smtClean="0">
                            <a:latin typeface="Cambria Math" panose="02040503050406030204" pitchFamily="18" charset="0"/>
                            <a:ea typeface="Cambria Math" panose="02040503050406030204" pitchFamily="18" charset="0"/>
                          </a:rPr>
                          <m:t>3</m:t>
                        </m:r>
                        <m:r>
                          <a:rPr lang="en-US" altLang="zh-CN" sz="3600" i="1">
                            <a:latin typeface="Cambria Math" panose="02040503050406030204" pitchFamily="18" charset="0"/>
                            <a:ea typeface="Cambria Math" panose="02040503050406030204" pitchFamily="18" charset="0"/>
                          </a:rPr>
                          <m:t>×</m:t>
                        </m:r>
                        <m:r>
                          <a:rPr lang="en-US" altLang="zh-CN" sz="3600" b="0" i="1" smtClean="0">
                            <a:latin typeface="Cambria Math" panose="02040503050406030204" pitchFamily="18" charset="0"/>
                            <a:ea typeface="Cambria Math" panose="02040503050406030204" pitchFamily="18" charset="0"/>
                          </a:rPr>
                          <m:t>4</m:t>
                        </m:r>
                      </m:den>
                    </m:f>
                  </m:oMath>
                </a14:m>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04" t="-145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2879864-58F7-E440-BAEE-A5FD1DF8B447}" type="slidenum">
              <a:rPr lang="en-US" smtClean="0"/>
              <a:t>26</a:t>
            </a:fld>
            <a:endParaRPr lang="en-US"/>
          </a:p>
        </p:txBody>
      </p:sp>
      <p:sp>
        <p:nvSpPr>
          <p:cNvPr id="6" name="日期占位符 5">
            <a:extLst>
              <a:ext uri="{FF2B5EF4-FFF2-40B4-BE49-F238E27FC236}">
                <a16:creationId xmlns:a16="http://schemas.microsoft.com/office/drawing/2014/main" id="{F60E34C8-7E44-4458-9439-A9E01994AEB6}"/>
              </a:ext>
            </a:extLst>
          </p:cNvPr>
          <p:cNvSpPr>
            <a:spLocks noGrp="1"/>
          </p:cNvSpPr>
          <p:nvPr>
            <p:ph type="dt" sz="half" idx="10"/>
          </p:nvPr>
        </p:nvSpPr>
        <p:spPr/>
        <p:txBody>
          <a:bodyPr/>
          <a:lstStyle/>
          <a:p>
            <a:fld id="{17262742-CEA6-4E88-BC64-4D20CA5FEE08}" type="datetime1">
              <a:rPr lang="en-US" altLang="zh-CN" smtClean="0"/>
              <a:t>1/14/24</a:t>
            </a:fld>
            <a:endParaRPr lang="en-US"/>
          </a:p>
        </p:txBody>
      </p:sp>
    </p:spTree>
    <p:extLst>
      <p:ext uri="{BB962C8B-B14F-4D97-AF65-F5344CB8AC3E}">
        <p14:creationId xmlns:p14="http://schemas.microsoft.com/office/powerpoint/2010/main" val="374695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a:t>In a group of 6 boys and 4 girls, four children are to be selected. In how many different ways can they be selected such that at least one boy should be there?</a:t>
                </a:r>
              </a:p>
              <a:p>
                <a:r>
                  <a:rPr lang="en-US" altLang="zh-CN" dirty="0"/>
                  <a:t>Clue:  </a:t>
                </a:r>
              </a:p>
              <a:p>
                <a:pPr marL="349250" lvl="1" indent="0">
                  <a:buNone/>
                </a:pPr>
                <a:r>
                  <a:rPr lang="en-US" altLang="zh-CN" dirty="0"/>
                  <a:t>      1) The number of ways for selecting four people: </a:t>
                </a:r>
              </a:p>
              <a:p>
                <a:pPr marL="0" indent="0">
                  <a:buNone/>
                </a:pPr>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b="0" i="1" smtClean="0">
                            <a:latin typeface="Cambria Math" panose="02040503050406030204" pitchFamily="18" charset="0"/>
                          </a:rPr>
                          <m:t>10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9</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8</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7</m:t>
                        </m:r>
                      </m:num>
                      <m:den>
                        <m:r>
                          <a:rPr lang="en-US" altLang="zh-CN" i="1">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×2×3×4</m:t>
                        </m:r>
                      </m:den>
                    </m:f>
                  </m:oMath>
                </a14:m>
                <a:endParaRPr lang="en-US" altLang="zh-CN" dirty="0"/>
              </a:p>
              <a:p>
                <a:pPr marL="0" indent="0">
                  <a:buNone/>
                </a:pPr>
                <a:r>
                  <a:rPr lang="en-US" altLang="zh-CN" dirty="0"/>
                  <a:t>            2) The number of ways for selecting 4 girls (no boys):  1  </a:t>
                </a:r>
              </a:p>
              <a:p>
                <a:pPr marL="0" indent="0">
                  <a:buNone/>
                </a:pPr>
                <a:endParaRPr lang="en-US" altLang="zh-CN" dirty="0"/>
              </a:p>
              <a:p>
                <a:pPr marL="0" indent="0">
                  <a:buNone/>
                </a:pPr>
                <a:endParaRPr lang="en-US" altLang="zh-C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04" t="-145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2879864-58F7-E440-BAEE-A5FD1DF8B447}" type="slidenum">
              <a:rPr lang="en-US" smtClean="0"/>
              <a:t>27</a:t>
            </a:fld>
            <a:endParaRPr lang="en-US"/>
          </a:p>
        </p:txBody>
      </p:sp>
      <p:sp>
        <p:nvSpPr>
          <p:cNvPr id="2" name="日期占位符 1">
            <a:extLst>
              <a:ext uri="{FF2B5EF4-FFF2-40B4-BE49-F238E27FC236}">
                <a16:creationId xmlns:a16="http://schemas.microsoft.com/office/drawing/2014/main" id="{01BF35B2-F609-499D-862A-6611F4146F20}"/>
              </a:ext>
            </a:extLst>
          </p:cNvPr>
          <p:cNvSpPr>
            <a:spLocks noGrp="1"/>
          </p:cNvSpPr>
          <p:nvPr>
            <p:ph type="dt" sz="half" idx="10"/>
          </p:nvPr>
        </p:nvSpPr>
        <p:spPr/>
        <p:txBody>
          <a:bodyPr/>
          <a:lstStyle/>
          <a:p>
            <a:fld id="{572D8FEA-B91D-4753-91FA-481157C80B9E}" type="datetime1">
              <a:rPr lang="en-US" altLang="zh-CN" smtClean="0"/>
              <a:t>1/14/24</a:t>
            </a:fld>
            <a:endParaRPr lang="en-US"/>
          </a:p>
        </p:txBody>
      </p:sp>
      <p:sp>
        <p:nvSpPr>
          <p:cNvPr id="6" name="Title 1">
            <a:extLst>
              <a:ext uri="{FF2B5EF4-FFF2-40B4-BE49-F238E27FC236}">
                <a16:creationId xmlns:a16="http://schemas.microsoft.com/office/drawing/2014/main" id="{19EFC470-4EC1-D64D-90A7-6DB9F9EC2EFC}"/>
              </a:ext>
            </a:extLst>
          </p:cNvPr>
          <p:cNvSpPr>
            <a:spLocks noGrp="1"/>
          </p:cNvSpPr>
          <p:nvPr>
            <p:ph type="title"/>
          </p:nvPr>
        </p:nvSpPr>
        <p:spPr>
          <a:xfrm>
            <a:off x="549275" y="107576"/>
            <a:ext cx="8042276" cy="1336956"/>
          </a:xfrm>
        </p:spPr>
        <p:txBody>
          <a:bodyPr/>
          <a:lstStyle/>
          <a:p>
            <a:r>
              <a:rPr lang="en-US" dirty="0"/>
              <a:t>Permutations and Combinations</a:t>
            </a:r>
            <a:endParaRPr lang="zh-CN" altLang="en-US" dirty="0"/>
          </a:p>
        </p:txBody>
      </p:sp>
    </p:spTree>
    <p:extLst>
      <p:ext uri="{BB962C8B-B14F-4D97-AF65-F5344CB8AC3E}">
        <p14:creationId xmlns:p14="http://schemas.microsoft.com/office/powerpoint/2010/main" val="412839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 and Combinations</a:t>
            </a:r>
            <a:endParaRPr lang="zh-CN" altLang="en-US" dirty="0"/>
          </a:p>
        </p:txBody>
      </p:sp>
      <p:sp>
        <p:nvSpPr>
          <p:cNvPr id="3" name="Content Placeholder 2"/>
          <p:cNvSpPr>
            <a:spLocks noGrp="1"/>
          </p:cNvSpPr>
          <p:nvPr>
            <p:ph idx="1"/>
          </p:nvPr>
        </p:nvSpPr>
        <p:spPr/>
        <p:txBody>
          <a:bodyPr/>
          <a:lstStyle/>
          <a:p>
            <a:r>
              <a:rPr lang="en-US" altLang="zh-CN" dirty="0"/>
              <a:t>In a birthday party, every person shakes hand with every other person. If there was a total of 28 handshakes in the party, how many persons were present in the party?</a:t>
            </a:r>
            <a:endParaRPr lang="zh-CN" altLang="en-US" dirty="0"/>
          </a:p>
        </p:txBody>
      </p:sp>
      <p:sp>
        <p:nvSpPr>
          <p:cNvPr id="5" name="Slide Number Placeholder 4"/>
          <p:cNvSpPr>
            <a:spLocks noGrp="1"/>
          </p:cNvSpPr>
          <p:nvPr>
            <p:ph type="sldNum" sz="quarter" idx="12"/>
          </p:nvPr>
        </p:nvSpPr>
        <p:spPr/>
        <p:txBody>
          <a:bodyPr/>
          <a:lstStyle/>
          <a:p>
            <a:fld id="{52879864-58F7-E440-BAEE-A5FD1DF8B447}" type="slidenum">
              <a:rPr lang="en-US" smtClean="0"/>
              <a:t>28</a:t>
            </a:fld>
            <a:endParaRPr lang="en-US"/>
          </a:p>
        </p:txBody>
      </p:sp>
      <p:sp>
        <p:nvSpPr>
          <p:cNvPr id="6" name="日期占位符 5">
            <a:extLst>
              <a:ext uri="{FF2B5EF4-FFF2-40B4-BE49-F238E27FC236}">
                <a16:creationId xmlns:a16="http://schemas.microsoft.com/office/drawing/2014/main" id="{B5D7629F-F0C4-47D7-87E3-A629A1853D1D}"/>
              </a:ext>
            </a:extLst>
          </p:cNvPr>
          <p:cNvSpPr>
            <a:spLocks noGrp="1"/>
          </p:cNvSpPr>
          <p:nvPr>
            <p:ph type="dt" sz="half" idx="10"/>
          </p:nvPr>
        </p:nvSpPr>
        <p:spPr/>
        <p:txBody>
          <a:bodyPr/>
          <a:lstStyle/>
          <a:p>
            <a:fld id="{B48F833E-AFA3-4BD6-9DA3-E5FB26201474}" type="datetime1">
              <a:rPr lang="en-US" altLang="zh-CN" smtClean="0"/>
              <a:t>1/14/24</a:t>
            </a:fld>
            <a:endParaRPr lang="en-US"/>
          </a:p>
        </p:txBody>
      </p:sp>
    </p:spTree>
    <p:extLst>
      <p:ext uri="{BB962C8B-B14F-4D97-AF65-F5344CB8AC3E}">
        <p14:creationId xmlns:p14="http://schemas.microsoft.com/office/powerpoint/2010/main" val="197194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World Series</a:t>
            </a:r>
          </a:p>
        </p:txBody>
      </p:sp>
      <p:sp>
        <p:nvSpPr>
          <p:cNvPr id="3" name="Content Placeholder 2"/>
          <p:cNvSpPr>
            <a:spLocks noGrp="1"/>
          </p:cNvSpPr>
          <p:nvPr>
            <p:ph idx="1"/>
          </p:nvPr>
        </p:nvSpPr>
        <p:spPr/>
        <p:txBody>
          <a:bodyPr>
            <a:normAutofit/>
          </a:bodyPr>
          <a:lstStyle/>
          <a:p>
            <a:r>
              <a:rPr lang="en-US" dirty="0"/>
              <a:t>In the basketball event, the first team to win four games wins the series. The series may last 4,5,6,7 games. However, a fan who wants to buy a ticket would like to know what are the probabilities of each of these outcomes </a:t>
            </a:r>
          </a:p>
          <a:p>
            <a:r>
              <a:rPr lang="en-US" dirty="0"/>
              <a:t>Here, we assume that the </a:t>
            </a:r>
            <a:r>
              <a:rPr lang="en-US" b="1" dirty="0">
                <a:solidFill>
                  <a:srgbClr val="FF0000"/>
                </a:solidFill>
              </a:rPr>
              <a:t>two teams are equally matched </a:t>
            </a:r>
          </a:p>
          <a:p>
            <a:r>
              <a:rPr lang="en-US" dirty="0"/>
              <a:t>At most, we can have 7 games</a:t>
            </a:r>
          </a:p>
        </p:txBody>
      </p:sp>
      <p:sp>
        <p:nvSpPr>
          <p:cNvPr id="5" name="Slide Number Placeholder 4"/>
          <p:cNvSpPr>
            <a:spLocks noGrp="1"/>
          </p:cNvSpPr>
          <p:nvPr>
            <p:ph type="sldNum" sz="quarter" idx="12"/>
          </p:nvPr>
        </p:nvSpPr>
        <p:spPr/>
        <p:txBody>
          <a:bodyPr/>
          <a:lstStyle/>
          <a:p>
            <a:fld id="{52879864-58F7-E440-BAEE-A5FD1DF8B447}" type="slidenum">
              <a:rPr lang="en-US" smtClean="0"/>
              <a:t>29</a:t>
            </a:fld>
            <a:endParaRPr lang="en-US"/>
          </a:p>
        </p:txBody>
      </p:sp>
      <p:sp>
        <p:nvSpPr>
          <p:cNvPr id="6" name="日期占位符 5">
            <a:extLst>
              <a:ext uri="{FF2B5EF4-FFF2-40B4-BE49-F238E27FC236}">
                <a16:creationId xmlns:a16="http://schemas.microsoft.com/office/drawing/2014/main" id="{96565D6A-6227-4FAB-BAB1-03E4FA4F09D4}"/>
              </a:ext>
            </a:extLst>
          </p:cNvPr>
          <p:cNvSpPr>
            <a:spLocks noGrp="1"/>
          </p:cNvSpPr>
          <p:nvPr>
            <p:ph type="dt" sz="half" idx="10"/>
          </p:nvPr>
        </p:nvSpPr>
        <p:spPr/>
        <p:txBody>
          <a:bodyPr/>
          <a:lstStyle/>
          <a:p>
            <a:fld id="{B4CDD413-3CA7-47EF-B45B-7DB495C84C4A}" type="datetime1">
              <a:rPr lang="en-US" altLang="zh-CN" smtClean="0"/>
              <a:t>1/14/24</a:t>
            </a:fld>
            <a:endParaRPr lang="en-US"/>
          </a:p>
        </p:txBody>
      </p:sp>
    </p:spTree>
    <p:extLst>
      <p:ext uri="{BB962C8B-B14F-4D97-AF65-F5344CB8AC3E}">
        <p14:creationId xmlns:p14="http://schemas.microsoft.com/office/powerpoint/2010/main" val="32381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Teaching Activities</a:t>
            </a:r>
          </a:p>
        </p:txBody>
      </p:sp>
      <p:sp>
        <p:nvSpPr>
          <p:cNvPr id="2" name="Content Placeholder 1"/>
          <p:cNvSpPr>
            <a:spLocks noGrp="1"/>
          </p:cNvSpPr>
          <p:nvPr>
            <p:ph idx="1"/>
          </p:nvPr>
        </p:nvSpPr>
        <p:spPr>
          <a:xfrm>
            <a:off x="549274" y="1600201"/>
            <a:ext cx="8042277" cy="4343400"/>
          </a:xfrm>
        </p:spPr>
        <p:txBody>
          <a:bodyPr>
            <a:noAutofit/>
          </a:bodyPr>
          <a:lstStyle/>
          <a:p>
            <a:r>
              <a:rPr lang="en-US" b="1" dirty="0"/>
              <a:t>Lecture/In-class Exercise</a:t>
            </a:r>
            <a:r>
              <a:rPr lang="en-US" dirty="0"/>
              <a:t> (3 hours/week)</a:t>
            </a:r>
          </a:p>
          <a:p>
            <a:pPr lvl="1"/>
            <a:r>
              <a:rPr lang="en-US" dirty="0"/>
              <a:t>Lecturers will present selected material</a:t>
            </a:r>
          </a:p>
          <a:p>
            <a:pPr lvl="1"/>
            <a:r>
              <a:rPr lang="en-US" dirty="0"/>
              <a:t>Students will do two </a:t>
            </a:r>
            <a:r>
              <a:rPr lang="en-US" altLang="zh-CN" dirty="0"/>
              <a:t>or more </a:t>
            </a:r>
            <a:r>
              <a:rPr lang="en-US" dirty="0"/>
              <a:t>in-class questions </a:t>
            </a:r>
            <a:r>
              <a:rPr lang="en-US" altLang="zh-CN" dirty="0"/>
              <a:t>in each lecture</a:t>
            </a:r>
            <a:endParaRPr lang="en-US" dirty="0"/>
          </a:p>
          <a:p>
            <a:r>
              <a:rPr lang="en-US" b="1" dirty="0"/>
              <a:t>Tutorial</a:t>
            </a:r>
            <a:r>
              <a:rPr lang="en-US" dirty="0"/>
              <a:t> (one hour)</a:t>
            </a:r>
          </a:p>
          <a:p>
            <a:pPr lvl="1"/>
            <a:r>
              <a:rPr lang="en-US" dirty="0"/>
              <a:t>8 tutorials </a:t>
            </a:r>
            <a:r>
              <a:rPr lang="en-US" altLang="zh-CN" dirty="0"/>
              <a:t>in total</a:t>
            </a:r>
            <a:r>
              <a:rPr lang="en-US" dirty="0"/>
              <a:t> for practicing learned concepts</a:t>
            </a:r>
          </a:p>
          <a:p>
            <a:pPr lvl="1"/>
            <a:r>
              <a:rPr lang="en-US" dirty="0"/>
              <a:t>Week TBD, and will be announced days prior to lectures</a:t>
            </a:r>
          </a:p>
          <a:p>
            <a:pPr marL="349250" lvl="1" indent="0">
              <a:buNone/>
            </a:pPr>
            <a:endParaRPr lang="en-US" dirty="0"/>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52879864-58F7-E440-BAEE-A5FD1DF8B447}" type="slidenum">
              <a:rPr lang="en-US" smtClean="0"/>
              <a:t>3</a:t>
            </a:fld>
            <a:endParaRPr lang="en-US" dirty="0"/>
          </a:p>
        </p:txBody>
      </p:sp>
      <p:sp>
        <p:nvSpPr>
          <p:cNvPr id="4" name="日期占位符 3">
            <a:extLst>
              <a:ext uri="{FF2B5EF4-FFF2-40B4-BE49-F238E27FC236}">
                <a16:creationId xmlns:a16="http://schemas.microsoft.com/office/drawing/2014/main" id="{D7247D3C-EFFF-4FD5-9A86-B81A012153A6}"/>
              </a:ext>
            </a:extLst>
          </p:cNvPr>
          <p:cNvSpPr>
            <a:spLocks noGrp="1"/>
          </p:cNvSpPr>
          <p:nvPr>
            <p:ph type="dt" sz="half" idx="10"/>
          </p:nvPr>
        </p:nvSpPr>
        <p:spPr/>
        <p:txBody>
          <a:bodyPr/>
          <a:lstStyle/>
          <a:p>
            <a:fld id="{7ACA12D1-4EB2-4C68-B223-7D8F56A32FB5}" type="datetime1">
              <a:rPr lang="en-US" altLang="zh-CN" smtClean="0"/>
              <a:t>1/14/24</a:t>
            </a:fld>
            <a:endParaRPr lang="en-US"/>
          </a:p>
        </p:txBody>
      </p:sp>
    </p:spTree>
    <p:extLst>
      <p:ext uri="{BB962C8B-B14F-4D97-AF65-F5344CB8AC3E}">
        <p14:creationId xmlns:p14="http://schemas.microsoft.com/office/powerpoint/2010/main" val="337010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 Series</a:t>
            </a:r>
          </a:p>
        </p:txBody>
      </p:sp>
      <p:sp>
        <p:nvSpPr>
          <p:cNvPr id="3" name="Content Placeholder 2"/>
          <p:cNvSpPr>
            <a:spLocks noGrp="1"/>
          </p:cNvSpPr>
          <p:nvPr>
            <p:ph idx="1"/>
          </p:nvPr>
        </p:nvSpPr>
        <p:spPr/>
        <p:txBody>
          <a:bodyPr>
            <a:normAutofit/>
          </a:bodyPr>
          <a:lstStyle/>
          <a:p>
            <a:r>
              <a:rPr lang="en-US" dirty="0"/>
              <a:t>Four games</a:t>
            </a:r>
          </a:p>
          <a:p>
            <a:pPr lvl="1"/>
            <a:r>
              <a:rPr lang="en-US" dirty="0"/>
              <a:t>Two possible ways: </a:t>
            </a:r>
          </a:p>
          <a:p>
            <a:pPr lvl="2"/>
            <a:r>
              <a:rPr lang="en-US" dirty="0"/>
              <a:t>A wins all four games: AAAA </a:t>
            </a:r>
          </a:p>
          <a:p>
            <a:pPr lvl="2"/>
            <a:r>
              <a:rPr lang="en-US" dirty="0"/>
              <a:t>B wins all four games: BBBB</a:t>
            </a:r>
          </a:p>
          <a:p>
            <a:pPr lvl="2"/>
            <a:endParaRPr lang="en-US" dirty="0"/>
          </a:p>
          <a:p>
            <a:pPr lvl="1"/>
            <a:r>
              <a:rPr lang="en-US" dirty="0"/>
              <a:t>2x2x2x2=16 possible outcomes for the first four games</a:t>
            </a:r>
          </a:p>
          <a:p>
            <a:pPr marL="349250" lvl="1" indent="0">
              <a:buNone/>
            </a:pPr>
            <a:endParaRPr lang="en-US" dirty="0"/>
          </a:p>
          <a:p>
            <a:pPr marL="349250" lvl="1" indent="0">
              <a:buNone/>
            </a:pPr>
            <a:r>
              <a:rPr lang="en-US" dirty="0"/>
              <a:t>      P(4) = 2/16 = 1/8</a:t>
            </a:r>
          </a:p>
        </p:txBody>
      </p:sp>
      <p:sp>
        <p:nvSpPr>
          <p:cNvPr id="5" name="Slide Number Placeholder 4"/>
          <p:cNvSpPr>
            <a:spLocks noGrp="1"/>
          </p:cNvSpPr>
          <p:nvPr>
            <p:ph type="sldNum" sz="quarter" idx="12"/>
          </p:nvPr>
        </p:nvSpPr>
        <p:spPr/>
        <p:txBody>
          <a:bodyPr/>
          <a:lstStyle/>
          <a:p>
            <a:fld id="{52879864-58F7-E440-BAEE-A5FD1DF8B447}" type="slidenum">
              <a:rPr lang="en-US" smtClean="0"/>
              <a:t>30</a:t>
            </a:fld>
            <a:endParaRPr lang="en-US"/>
          </a:p>
        </p:txBody>
      </p:sp>
      <p:sp>
        <p:nvSpPr>
          <p:cNvPr id="6" name="日期占位符 5">
            <a:extLst>
              <a:ext uri="{FF2B5EF4-FFF2-40B4-BE49-F238E27FC236}">
                <a16:creationId xmlns:a16="http://schemas.microsoft.com/office/drawing/2014/main" id="{F0CA0CD9-9155-426D-9817-F2B6C58FC7DC}"/>
              </a:ext>
            </a:extLst>
          </p:cNvPr>
          <p:cNvSpPr>
            <a:spLocks noGrp="1"/>
          </p:cNvSpPr>
          <p:nvPr>
            <p:ph type="dt" sz="half" idx="10"/>
          </p:nvPr>
        </p:nvSpPr>
        <p:spPr/>
        <p:txBody>
          <a:bodyPr/>
          <a:lstStyle/>
          <a:p>
            <a:fld id="{97C7331A-98D5-4AEB-B023-D707ACE4F0A0}" type="datetime1">
              <a:rPr lang="en-US" altLang="zh-CN" smtClean="0"/>
              <a:t>1/14/24</a:t>
            </a:fld>
            <a:endParaRPr lang="en-US"/>
          </a:p>
        </p:txBody>
      </p:sp>
    </p:spTree>
    <p:extLst>
      <p:ext uri="{BB962C8B-B14F-4D97-AF65-F5344CB8AC3E}">
        <p14:creationId xmlns:p14="http://schemas.microsoft.com/office/powerpoint/2010/main" val="275641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 Series</a:t>
            </a:r>
          </a:p>
        </p:txBody>
      </p:sp>
      <p:sp>
        <p:nvSpPr>
          <p:cNvPr id="3" name="Content Placeholder 2"/>
          <p:cNvSpPr>
            <a:spLocks noGrp="1"/>
          </p:cNvSpPr>
          <p:nvPr>
            <p:ph idx="1"/>
          </p:nvPr>
        </p:nvSpPr>
        <p:spPr/>
        <p:txBody>
          <a:bodyPr>
            <a:normAutofit/>
          </a:bodyPr>
          <a:lstStyle/>
          <a:p>
            <a:r>
              <a:rPr lang="en-US" dirty="0"/>
              <a:t>Five games</a:t>
            </a:r>
          </a:p>
          <a:p>
            <a:pPr lvl="1"/>
            <a:r>
              <a:rPr lang="en-US" dirty="0"/>
              <a:t>Ways that A wins the series:</a:t>
            </a:r>
          </a:p>
          <a:p>
            <a:pPr marL="349250" lvl="1" indent="0">
              <a:buNone/>
            </a:pPr>
            <a:r>
              <a:rPr lang="en-US" dirty="0"/>
              <a:t>BAAAA, ABAAA, AABAA, AAABA</a:t>
            </a:r>
          </a:p>
          <a:p>
            <a:pPr marL="349250" lvl="1" indent="0">
              <a:buNone/>
            </a:pPr>
            <a:endParaRPr lang="en-US" dirty="0"/>
          </a:p>
          <a:p>
            <a:pPr marL="349250" lvl="1" indent="0">
              <a:buNone/>
            </a:pPr>
            <a:r>
              <a:rPr lang="en-US" dirty="0"/>
              <a:t>AAAAB/AAAAA are not included, as they have been already included in the four</a:t>
            </a:r>
            <a:r>
              <a:rPr lang="en-US" altLang="zh-CN" dirty="0"/>
              <a:t>-</a:t>
            </a:r>
            <a:r>
              <a:rPr lang="en-US" dirty="0"/>
              <a:t>game case</a:t>
            </a:r>
          </a:p>
          <a:p>
            <a:pPr marL="349250" lvl="1" indent="0">
              <a:buNone/>
            </a:pPr>
            <a:r>
              <a:rPr lang="en-US" dirty="0"/>
              <a:t> </a:t>
            </a:r>
          </a:p>
          <a:p>
            <a:pPr lvl="1"/>
            <a:r>
              <a:rPr lang="en-US" dirty="0"/>
              <a:t>Ways that B wins the series: </a:t>
            </a:r>
          </a:p>
          <a:p>
            <a:pPr marL="349250" lvl="1" indent="0">
              <a:buNone/>
            </a:pPr>
            <a:endParaRPr lang="en-US" dirty="0"/>
          </a:p>
          <a:p>
            <a:pPr marL="349250" lvl="1" indent="0">
              <a:buNone/>
            </a:pPr>
            <a:r>
              <a:rPr lang="en-US" dirty="0"/>
              <a:t>P(5)=2*4/(2^5)=1/4</a:t>
            </a:r>
          </a:p>
        </p:txBody>
      </p:sp>
      <p:sp>
        <p:nvSpPr>
          <p:cNvPr id="5" name="Slide Number Placeholder 4"/>
          <p:cNvSpPr>
            <a:spLocks noGrp="1"/>
          </p:cNvSpPr>
          <p:nvPr>
            <p:ph type="sldNum" sz="quarter" idx="12"/>
          </p:nvPr>
        </p:nvSpPr>
        <p:spPr/>
        <p:txBody>
          <a:bodyPr/>
          <a:lstStyle/>
          <a:p>
            <a:fld id="{52879864-58F7-E440-BAEE-A5FD1DF8B447}" type="slidenum">
              <a:rPr lang="en-US" smtClean="0"/>
              <a:t>31</a:t>
            </a:fld>
            <a:endParaRPr lang="en-US"/>
          </a:p>
        </p:txBody>
      </p:sp>
      <p:sp>
        <p:nvSpPr>
          <p:cNvPr id="6" name="日期占位符 5">
            <a:extLst>
              <a:ext uri="{FF2B5EF4-FFF2-40B4-BE49-F238E27FC236}">
                <a16:creationId xmlns:a16="http://schemas.microsoft.com/office/drawing/2014/main" id="{822975D1-CAAA-48EB-855D-51E08AF17D53}"/>
              </a:ext>
            </a:extLst>
          </p:cNvPr>
          <p:cNvSpPr>
            <a:spLocks noGrp="1"/>
          </p:cNvSpPr>
          <p:nvPr>
            <p:ph type="dt" sz="half" idx="10"/>
          </p:nvPr>
        </p:nvSpPr>
        <p:spPr/>
        <p:txBody>
          <a:bodyPr/>
          <a:lstStyle/>
          <a:p>
            <a:fld id="{20E1D1AF-DE4B-4FBD-9924-C1AE05CC151E}" type="datetime1">
              <a:rPr lang="en-US" altLang="zh-CN" smtClean="0"/>
              <a:t>1/14/24</a:t>
            </a:fld>
            <a:endParaRPr lang="en-US"/>
          </a:p>
        </p:txBody>
      </p:sp>
    </p:spTree>
    <p:extLst>
      <p:ext uri="{BB962C8B-B14F-4D97-AF65-F5344CB8AC3E}">
        <p14:creationId xmlns:p14="http://schemas.microsoft.com/office/powerpoint/2010/main" val="115352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 Series</a:t>
            </a:r>
          </a:p>
        </p:txBody>
      </p:sp>
      <p:sp>
        <p:nvSpPr>
          <p:cNvPr id="3" name="Content Placeholder 2"/>
          <p:cNvSpPr>
            <a:spLocks noGrp="1"/>
          </p:cNvSpPr>
          <p:nvPr>
            <p:ph idx="1"/>
          </p:nvPr>
        </p:nvSpPr>
        <p:spPr/>
        <p:txBody>
          <a:bodyPr>
            <a:normAutofit lnSpcReduction="10000"/>
          </a:bodyPr>
          <a:lstStyle/>
          <a:p>
            <a:r>
              <a:rPr lang="en-US" dirty="0"/>
              <a:t>Six games</a:t>
            </a:r>
          </a:p>
          <a:p>
            <a:pPr lvl="1"/>
            <a:r>
              <a:rPr lang="en-US" dirty="0"/>
              <a:t>Enumerating all the ways that the series ends in 6 games and A wins</a:t>
            </a:r>
          </a:p>
          <a:p>
            <a:pPr marL="349250" lvl="1" indent="0">
              <a:buNone/>
            </a:pPr>
            <a:endParaRPr lang="en-US" dirty="0"/>
          </a:p>
          <a:p>
            <a:pPr marL="685800" lvl="2" indent="0">
              <a:buNone/>
            </a:pPr>
            <a:r>
              <a:rPr lang="en-US" dirty="0"/>
              <a:t>    BBAAAA   ABBAAA   AABBAA  AAABBA </a:t>
            </a:r>
          </a:p>
          <a:p>
            <a:pPr marL="685800" lvl="2" indent="0">
              <a:buNone/>
            </a:pPr>
            <a:r>
              <a:rPr lang="en-US" dirty="0"/>
              <a:t>    BABAAA   ABABAA   AABABA  BAABAA </a:t>
            </a:r>
          </a:p>
          <a:p>
            <a:pPr marL="685800" lvl="2" indent="0">
              <a:buNone/>
            </a:pPr>
            <a:r>
              <a:rPr lang="en-US" dirty="0"/>
              <a:t>    ABAABA   BAAABA</a:t>
            </a:r>
          </a:p>
          <a:p>
            <a:pPr marL="685800" lvl="2" indent="0">
              <a:buNone/>
            </a:pPr>
            <a:endParaRPr lang="en-US" dirty="0"/>
          </a:p>
          <a:p>
            <a:pPr marL="685800" lvl="2" indent="0">
              <a:buNone/>
            </a:pPr>
            <a:r>
              <a:rPr lang="en-US" dirty="0"/>
              <a:t>We need to exclude the cases that lead to early termination (the series ends in 4 or 5 games) </a:t>
            </a:r>
          </a:p>
          <a:p>
            <a:pPr marL="685800" lvl="2" indent="0">
              <a:buNone/>
            </a:pPr>
            <a:r>
              <a:rPr lang="en-US" dirty="0"/>
              <a:t> </a:t>
            </a:r>
          </a:p>
          <a:p>
            <a:pPr marL="685800" lvl="2" indent="0">
              <a:buNone/>
            </a:pPr>
            <a:r>
              <a:rPr lang="en-US" dirty="0"/>
              <a:t>P(6)=2*10/2^6=5/16</a:t>
            </a:r>
          </a:p>
        </p:txBody>
      </p:sp>
      <p:sp>
        <p:nvSpPr>
          <p:cNvPr id="5" name="Slide Number Placeholder 4"/>
          <p:cNvSpPr>
            <a:spLocks noGrp="1"/>
          </p:cNvSpPr>
          <p:nvPr>
            <p:ph type="sldNum" sz="quarter" idx="12"/>
          </p:nvPr>
        </p:nvSpPr>
        <p:spPr/>
        <p:txBody>
          <a:bodyPr/>
          <a:lstStyle/>
          <a:p>
            <a:fld id="{52879864-58F7-E440-BAEE-A5FD1DF8B447}" type="slidenum">
              <a:rPr lang="en-US" smtClean="0"/>
              <a:t>32</a:t>
            </a:fld>
            <a:endParaRPr lang="en-US"/>
          </a:p>
        </p:txBody>
      </p:sp>
      <p:sp>
        <p:nvSpPr>
          <p:cNvPr id="6" name="日期占位符 5">
            <a:extLst>
              <a:ext uri="{FF2B5EF4-FFF2-40B4-BE49-F238E27FC236}">
                <a16:creationId xmlns:a16="http://schemas.microsoft.com/office/drawing/2014/main" id="{5E3BD502-2017-4EC4-8906-D440E9CAEE5C}"/>
              </a:ext>
            </a:extLst>
          </p:cNvPr>
          <p:cNvSpPr>
            <a:spLocks noGrp="1"/>
          </p:cNvSpPr>
          <p:nvPr>
            <p:ph type="dt" sz="half" idx="10"/>
          </p:nvPr>
        </p:nvSpPr>
        <p:spPr/>
        <p:txBody>
          <a:bodyPr/>
          <a:lstStyle/>
          <a:p>
            <a:fld id="{4FCEEAB3-F030-4602-9310-0113EF1E7FE5}" type="datetime1">
              <a:rPr lang="en-US" altLang="zh-CN" smtClean="0"/>
              <a:t>1/14/24</a:t>
            </a:fld>
            <a:endParaRPr lang="en-US"/>
          </a:p>
        </p:txBody>
      </p:sp>
    </p:spTree>
    <p:extLst>
      <p:ext uri="{BB962C8B-B14F-4D97-AF65-F5344CB8AC3E}">
        <p14:creationId xmlns:p14="http://schemas.microsoft.com/office/powerpoint/2010/main" val="155795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 Series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Seven games</a:t>
                </a:r>
              </a:p>
              <a:p>
                <a:pPr lvl="1"/>
                <a:r>
                  <a:rPr lang="en-US" dirty="0"/>
                  <a:t>1</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P(4)</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dirty="0"/>
                  <a:t>P(5)</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dirty="0"/>
                  <a:t>P(6)</a:t>
                </a:r>
              </a:p>
              <a:p>
                <a:pPr marL="349250" lvl="1" indent="0">
                  <a:buNone/>
                </a:pPr>
                <a:endParaRPr lang="en-US" dirty="0"/>
              </a:p>
              <a:p>
                <a:pPr marL="349250" lvl="1" indent="0">
                  <a:buNone/>
                </a:pPr>
                <a:endParaRPr lang="en-US" dirty="0"/>
              </a:p>
              <a:p>
                <a:pPr marL="34925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61" t="-983"/>
                </a:stretch>
              </a:blipFill>
            </p:spPr>
            <p:txBody>
              <a:bodyPr/>
              <a:lstStyle/>
              <a:p>
                <a:r>
                  <a:rPr lang="zh-CN" altLang="en-US">
                    <a:noFill/>
                  </a:rPr>
                  <a:t> </a:t>
                </a:r>
              </a:p>
            </p:txBody>
          </p:sp>
        </mc:Fallback>
      </mc:AlternateContent>
      <p:sp>
        <p:nvSpPr>
          <p:cNvPr id="5" name="Slide Number Placeholder 4"/>
          <p:cNvSpPr>
            <a:spLocks noGrp="1"/>
          </p:cNvSpPr>
          <p:nvPr>
            <p:ph type="sldNum" sz="quarter" idx="12"/>
          </p:nvPr>
        </p:nvSpPr>
        <p:spPr/>
        <p:txBody>
          <a:bodyPr/>
          <a:lstStyle/>
          <a:p>
            <a:fld id="{52879864-58F7-E440-BAEE-A5FD1DF8B447}" type="slidenum">
              <a:rPr lang="en-US" smtClean="0"/>
              <a:t>33</a:t>
            </a:fld>
            <a:endParaRPr lang="en-US"/>
          </a:p>
        </p:txBody>
      </p:sp>
      <p:graphicFrame>
        <p:nvGraphicFramePr>
          <p:cNvPr id="7" name="表格 6">
            <a:extLst>
              <a:ext uri="{FF2B5EF4-FFF2-40B4-BE49-F238E27FC236}">
                <a16:creationId xmlns:a16="http://schemas.microsoft.com/office/drawing/2014/main" id="{112136A2-10A0-406D-A0E0-B6C41DED8ED2}"/>
              </a:ext>
            </a:extLst>
          </p:cNvPr>
          <p:cNvGraphicFramePr>
            <a:graphicFrameLocks noGrp="1"/>
          </p:cNvGraphicFramePr>
          <p:nvPr/>
        </p:nvGraphicFramePr>
        <p:xfrm>
          <a:off x="748145" y="3030221"/>
          <a:ext cx="6650185" cy="731520"/>
        </p:xfrm>
        <a:graphic>
          <a:graphicData uri="http://schemas.openxmlformats.org/drawingml/2006/table">
            <a:tbl>
              <a:tblPr firstRow="1" bandRow="1">
                <a:tableStyleId>{5C22544A-7EE6-4342-B048-85BDC9FD1C3A}</a:tableStyleId>
              </a:tblPr>
              <a:tblGrid>
                <a:gridCol w="1745673">
                  <a:extLst>
                    <a:ext uri="{9D8B030D-6E8A-4147-A177-3AD203B41FA5}">
                      <a16:colId xmlns:a16="http://schemas.microsoft.com/office/drawing/2014/main" val="4058325398"/>
                    </a:ext>
                  </a:extLst>
                </a:gridCol>
                <a:gridCol w="1288473">
                  <a:extLst>
                    <a:ext uri="{9D8B030D-6E8A-4147-A177-3AD203B41FA5}">
                      <a16:colId xmlns:a16="http://schemas.microsoft.com/office/drawing/2014/main" val="1867652370"/>
                    </a:ext>
                  </a:extLst>
                </a:gridCol>
                <a:gridCol w="1122218">
                  <a:extLst>
                    <a:ext uri="{9D8B030D-6E8A-4147-A177-3AD203B41FA5}">
                      <a16:colId xmlns:a16="http://schemas.microsoft.com/office/drawing/2014/main" val="38299789"/>
                    </a:ext>
                  </a:extLst>
                </a:gridCol>
                <a:gridCol w="1226127">
                  <a:extLst>
                    <a:ext uri="{9D8B030D-6E8A-4147-A177-3AD203B41FA5}">
                      <a16:colId xmlns:a16="http://schemas.microsoft.com/office/drawing/2014/main" val="2639351023"/>
                    </a:ext>
                  </a:extLst>
                </a:gridCol>
                <a:gridCol w="1267694">
                  <a:extLst>
                    <a:ext uri="{9D8B030D-6E8A-4147-A177-3AD203B41FA5}">
                      <a16:colId xmlns:a16="http://schemas.microsoft.com/office/drawing/2014/main" val="18771543"/>
                    </a:ext>
                  </a:extLst>
                </a:gridCol>
              </a:tblGrid>
              <a:tr h="360000">
                <a:tc>
                  <a:txBody>
                    <a:bodyPr/>
                    <a:lstStyle/>
                    <a:p>
                      <a:pPr algn="ctr"/>
                      <a:r>
                        <a:rPr lang="en-US" altLang="zh-CN" dirty="0"/>
                        <a:t>Games</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2186070493"/>
                  </a:ext>
                </a:extLst>
              </a:tr>
              <a:tr h="360000">
                <a:tc>
                  <a:txBody>
                    <a:bodyPr/>
                    <a:lstStyle/>
                    <a:p>
                      <a:pPr algn="ctr"/>
                      <a:r>
                        <a:rPr lang="en-US" altLang="zh-CN" dirty="0"/>
                        <a:t>Probabilities</a:t>
                      </a:r>
                      <a:endParaRPr lang="zh-CN" altLang="en-US" dirty="0"/>
                    </a:p>
                  </a:txBody>
                  <a:tcPr/>
                </a:tc>
                <a:tc>
                  <a:txBody>
                    <a:bodyPr/>
                    <a:lstStyle/>
                    <a:p>
                      <a:pPr algn="ctr"/>
                      <a:r>
                        <a:rPr lang="en-US" altLang="zh-CN" dirty="0"/>
                        <a:t>0.125</a:t>
                      </a:r>
                      <a:endParaRPr lang="zh-CN" altLang="en-US" dirty="0"/>
                    </a:p>
                  </a:txBody>
                  <a:tcPr/>
                </a:tc>
                <a:tc>
                  <a:txBody>
                    <a:bodyPr/>
                    <a:lstStyle/>
                    <a:p>
                      <a:pPr algn="ctr"/>
                      <a:r>
                        <a:rPr lang="en-US" altLang="zh-CN" dirty="0"/>
                        <a:t>0.25</a:t>
                      </a:r>
                      <a:endParaRPr lang="zh-CN" altLang="en-US" dirty="0"/>
                    </a:p>
                  </a:txBody>
                  <a:tcPr/>
                </a:tc>
                <a:tc>
                  <a:txBody>
                    <a:bodyPr/>
                    <a:lstStyle/>
                    <a:p>
                      <a:pPr algn="ctr"/>
                      <a:r>
                        <a:rPr lang="en-US" altLang="zh-CN" dirty="0"/>
                        <a:t>0.3125</a:t>
                      </a:r>
                      <a:endParaRPr lang="zh-CN" altLang="en-US" dirty="0"/>
                    </a:p>
                  </a:txBody>
                  <a:tcPr/>
                </a:tc>
                <a:tc>
                  <a:txBody>
                    <a:bodyPr/>
                    <a:lstStyle/>
                    <a:p>
                      <a:pPr algn="ctr"/>
                      <a:r>
                        <a:rPr lang="en-US" altLang="zh-CN" dirty="0"/>
                        <a:t>0.3125</a:t>
                      </a:r>
                      <a:endParaRPr lang="zh-CN" altLang="en-US" dirty="0"/>
                    </a:p>
                  </a:txBody>
                  <a:tcPr/>
                </a:tc>
                <a:extLst>
                  <a:ext uri="{0D108BD9-81ED-4DB2-BD59-A6C34878D82A}">
                    <a16:rowId xmlns:a16="http://schemas.microsoft.com/office/drawing/2014/main" val="1121624110"/>
                  </a:ext>
                </a:extLst>
              </a:tr>
            </a:tbl>
          </a:graphicData>
        </a:graphic>
      </p:graphicFrame>
      <p:sp>
        <p:nvSpPr>
          <p:cNvPr id="8" name="矩形: 圆角 7">
            <a:extLst>
              <a:ext uri="{FF2B5EF4-FFF2-40B4-BE49-F238E27FC236}">
                <a16:creationId xmlns:a16="http://schemas.microsoft.com/office/drawing/2014/main" id="{19330317-3839-42D3-A526-7BB3721313AF}"/>
              </a:ext>
            </a:extLst>
          </p:cNvPr>
          <p:cNvSpPr/>
          <p:nvPr/>
        </p:nvSpPr>
        <p:spPr>
          <a:xfrm>
            <a:off x="1690254" y="4488873"/>
            <a:ext cx="5397161" cy="116378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a:t>Are there any other ways to compute P(7), expect for enumerating all the possibilities?</a:t>
            </a:r>
            <a:endParaRPr lang="zh-CN" altLang="en-US" b="1" dirty="0"/>
          </a:p>
        </p:txBody>
      </p:sp>
      <p:sp>
        <p:nvSpPr>
          <p:cNvPr id="6" name="日期占位符 5">
            <a:extLst>
              <a:ext uri="{FF2B5EF4-FFF2-40B4-BE49-F238E27FC236}">
                <a16:creationId xmlns:a16="http://schemas.microsoft.com/office/drawing/2014/main" id="{AEFBE179-9743-4C66-B94C-C12C0C9A77A4}"/>
              </a:ext>
            </a:extLst>
          </p:cNvPr>
          <p:cNvSpPr>
            <a:spLocks noGrp="1"/>
          </p:cNvSpPr>
          <p:nvPr>
            <p:ph type="dt" sz="half" idx="10"/>
          </p:nvPr>
        </p:nvSpPr>
        <p:spPr/>
        <p:txBody>
          <a:bodyPr/>
          <a:lstStyle/>
          <a:p>
            <a:fld id="{320CD66F-7F3C-4E57-9A2E-E83685E326E6}" type="datetime1">
              <a:rPr lang="en-US" altLang="zh-CN" smtClean="0"/>
              <a:t>1/14/24</a:t>
            </a:fld>
            <a:endParaRPr lang="en-US"/>
          </a:p>
        </p:txBody>
      </p:sp>
    </p:spTree>
    <p:extLst>
      <p:ext uri="{BB962C8B-B14F-4D97-AF65-F5344CB8AC3E}">
        <p14:creationId xmlns:p14="http://schemas.microsoft.com/office/powerpoint/2010/main" val="302089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 Series  </a:t>
            </a:r>
          </a:p>
        </p:txBody>
      </p:sp>
      <p:sp>
        <p:nvSpPr>
          <p:cNvPr id="3" name="Content Placeholder 2"/>
          <p:cNvSpPr>
            <a:spLocks noGrp="1"/>
          </p:cNvSpPr>
          <p:nvPr>
            <p:ph idx="1"/>
          </p:nvPr>
        </p:nvSpPr>
        <p:spPr/>
        <p:txBody>
          <a:bodyPr>
            <a:normAutofit/>
          </a:bodyPr>
          <a:lstStyle/>
          <a:p>
            <a:r>
              <a:rPr lang="en-US" dirty="0"/>
              <a:t>Seven games</a:t>
            </a:r>
          </a:p>
          <a:p>
            <a:pPr lvl="1"/>
            <a:r>
              <a:rPr lang="en-US" dirty="0"/>
              <a:t>3 A for the first 6 games </a:t>
            </a:r>
          </a:p>
          <a:p>
            <a:pPr lvl="1"/>
            <a:r>
              <a:rPr lang="en-US" dirty="0"/>
              <a:t>3 B for the first 6 games</a:t>
            </a:r>
          </a:p>
          <a:p>
            <a:pPr lvl="1"/>
            <a:r>
              <a:rPr lang="en-US" dirty="0"/>
              <a:t>The number that ends in a 3-3 tie is</a:t>
            </a:r>
          </a:p>
          <a:p>
            <a:pPr lvl="1"/>
            <a:endParaRPr lang="en-US" dirty="0"/>
          </a:p>
          <a:p>
            <a:pPr lvl="1"/>
            <a:endParaRPr lang="en-US" dirty="0"/>
          </a:p>
          <a:p>
            <a:pPr lvl="1"/>
            <a:r>
              <a:rPr lang="en-US" dirty="0"/>
              <a:t>In total, there are 64 combinations, and this gives us the probability of </a:t>
            </a:r>
          </a:p>
          <a:p>
            <a:pPr marL="349250" lvl="1" indent="0">
              <a:buNone/>
            </a:pPr>
            <a:r>
              <a:rPr lang="en-US" dirty="0"/>
              <a:t>                               P(7)=20/64=5/16</a:t>
            </a:r>
          </a:p>
          <a:p>
            <a:pPr lvl="1"/>
            <a:endParaRPr lang="en-US" dirty="0"/>
          </a:p>
          <a:p>
            <a:pPr lvl="1"/>
            <a:endParaRPr lang="en-US" dirty="0"/>
          </a:p>
          <a:p>
            <a:pPr marL="349250" lvl="1" indent="0">
              <a:buNone/>
            </a:pPr>
            <a:endParaRPr lang="en-US" dirty="0"/>
          </a:p>
          <a:p>
            <a:pPr lvl="1"/>
            <a:endParaRPr lang="en-US" dirty="0"/>
          </a:p>
          <a:p>
            <a:pPr marL="349250" lvl="1" indent="0">
              <a:buNone/>
            </a:pPr>
            <a:endParaRPr lang="en-US" dirty="0"/>
          </a:p>
          <a:p>
            <a:pPr marL="349250" lvl="1" indent="0">
              <a:buNone/>
            </a:pPr>
            <a:endParaRPr lang="en-US" dirty="0"/>
          </a:p>
          <a:p>
            <a:pPr marL="349250" lvl="1" indent="0">
              <a:buNone/>
            </a:pPr>
            <a:endParaRPr lang="en-US" dirty="0"/>
          </a:p>
          <a:p>
            <a:pPr marL="349250" lvl="1" indent="0">
              <a:buNone/>
            </a:pPr>
            <a:endParaRPr lang="en-US" dirty="0"/>
          </a:p>
        </p:txBody>
      </p:sp>
      <p:sp>
        <p:nvSpPr>
          <p:cNvPr id="5" name="Slide Number Placeholder 4"/>
          <p:cNvSpPr>
            <a:spLocks noGrp="1"/>
          </p:cNvSpPr>
          <p:nvPr>
            <p:ph type="sldNum" sz="quarter" idx="12"/>
          </p:nvPr>
        </p:nvSpPr>
        <p:spPr/>
        <p:txBody>
          <a:bodyPr/>
          <a:lstStyle/>
          <a:p>
            <a:fld id="{52879864-58F7-E440-BAEE-A5FD1DF8B447}" type="slidenum">
              <a:rPr lang="en-US" smtClean="0"/>
              <a:t>34</a:t>
            </a:fld>
            <a:endParaRPr lang="en-US"/>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645B6C3C-9997-4148-939B-6B7CD27A0D52}"/>
                  </a:ext>
                </a:extLst>
              </p:cNvPr>
              <p:cNvSpPr/>
              <p:nvPr/>
            </p:nvSpPr>
            <p:spPr>
              <a:xfrm>
                <a:off x="1807707" y="3388829"/>
                <a:ext cx="4197349" cy="668516"/>
              </a:xfrm>
              <a:prstGeom prst="rect">
                <a:avLst/>
              </a:prstGeom>
            </p:spPr>
            <p:txBody>
              <a:bodyPr wrap="square">
                <a:spAutoFit/>
              </a:bodyPr>
              <a:lstStyle/>
              <a:p>
                <a:pPr marL="349250" lvl="1" indent="0" algn="ctr">
                  <a:buNone/>
                </a:pPr>
                <a:r>
                  <a:rPr lang="en-US" altLang="zh-CN" sz="2200" dirty="0"/>
                  <a:t> </a:t>
                </a:r>
                <a14:m>
                  <m:oMath xmlns:m="http://schemas.openxmlformats.org/officeDocument/2006/math">
                    <m:f>
                      <m:fPr>
                        <m:ctrlPr>
                          <a:rPr lang="en-US" altLang="zh-CN" sz="2600" i="1">
                            <a:latin typeface="Cambria Math" panose="02040503050406030204" pitchFamily="18" charset="0"/>
                          </a:rPr>
                        </m:ctrlPr>
                      </m:fPr>
                      <m:num>
                        <m:r>
                          <a:rPr lang="en-US" altLang="zh-CN" sz="2600" b="0" i="1" smtClean="0">
                            <a:latin typeface="Cambria Math" panose="02040503050406030204" pitchFamily="18" charset="0"/>
                          </a:rPr>
                          <m:t>6∗5∗4</m:t>
                        </m:r>
                      </m:num>
                      <m:den>
                        <m:r>
                          <a:rPr lang="en-US" altLang="zh-CN" sz="2600" b="0" i="1" smtClean="0">
                            <a:latin typeface="Cambria Math" panose="02040503050406030204" pitchFamily="18" charset="0"/>
                          </a:rPr>
                          <m:t>1∗2∗3</m:t>
                        </m:r>
                      </m:den>
                    </m:f>
                    <m:r>
                      <a:rPr lang="en-US" altLang="zh-CN" sz="2600" b="0" i="1" smtClean="0">
                        <a:latin typeface="Cambria Math" panose="02040503050406030204" pitchFamily="18" charset="0"/>
                        <a:ea typeface="Cambria Math" panose="02040503050406030204" pitchFamily="18" charset="0"/>
                      </a:rPr>
                      <m:t>=20</m:t>
                    </m:r>
                  </m:oMath>
                </a14:m>
                <a:endParaRPr lang="en-US" altLang="zh-CN" sz="2600" dirty="0"/>
              </a:p>
            </p:txBody>
          </p:sp>
        </mc:Choice>
        <mc:Fallback xmlns="">
          <p:sp>
            <p:nvSpPr>
              <p:cNvPr id="6" name="矩形 5">
                <a:extLst>
                  <a:ext uri="{FF2B5EF4-FFF2-40B4-BE49-F238E27FC236}">
                    <a16:creationId xmlns="" xmlns:a16="http://schemas.microsoft.com/office/drawing/2014/main" xmlns:a14="http://schemas.microsoft.com/office/drawing/2010/main" id="{645B6C3C-9997-4148-939B-6B7CD27A0D52}"/>
                  </a:ext>
                </a:extLst>
              </p:cNvPr>
              <p:cNvSpPr>
                <a:spLocks noRot="1" noChangeAspect="1" noMove="1" noResize="1" noEditPoints="1" noAdjustHandles="1" noChangeArrowheads="1" noChangeShapeType="1" noTextEdit="1"/>
              </p:cNvSpPr>
              <p:nvPr/>
            </p:nvSpPr>
            <p:spPr>
              <a:xfrm>
                <a:off x="1807707" y="3388829"/>
                <a:ext cx="4197349" cy="668516"/>
              </a:xfrm>
              <a:prstGeom prst="rect">
                <a:avLst/>
              </a:prstGeom>
              <a:blipFill rotWithShape="0">
                <a:blip r:embed="rId2"/>
                <a:stretch>
                  <a:fillRect/>
                </a:stretch>
              </a:blipFill>
            </p:spPr>
            <p:txBody>
              <a:bodyPr/>
              <a:lstStyle/>
              <a:p>
                <a:r>
                  <a:rPr lang="en-US">
                    <a:noFill/>
                  </a:rPr>
                  <a:t> </a:t>
                </a:r>
              </a:p>
            </p:txBody>
          </p:sp>
        </mc:Fallback>
      </mc:AlternateContent>
      <p:sp>
        <p:nvSpPr>
          <p:cNvPr id="7" name="日期占位符 6">
            <a:extLst>
              <a:ext uri="{FF2B5EF4-FFF2-40B4-BE49-F238E27FC236}">
                <a16:creationId xmlns:a16="http://schemas.microsoft.com/office/drawing/2014/main" id="{BF45FD9E-D4E5-4079-8CCA-0C6A41587408}"/>
              </a:ext>
            </a:extLst>
          </p:cNvPr>
          <p:cNvSpPr>
            <a:spLocks noGrp="1"/>
          </p:cNvSpPr>
          <p:nvPr>
            <p:ph type="dt" sz="half" idx="10"/>
          </p:nvPr>
        </p:nvSpPr>
        <p:spPr/>
        <p:txBody>
          <a:bodyPr/>
          <a:lstStyle/>
          <a:p>
            <a:fld id="{BCD684DD-FE7A-4216-88CD-8CC88BCF29C1}" type="datetime1">
              <a:rPr lang="en-US" altLang="zh-CN" smtClean="0"/>
              <a:t>1/14/24</a:t>
            </a:fld>
            <a:endParaRPr lang="en-US"/>
          </a:p>
        </p:txBody>
      </p:sp>
    </p:spTree>
    <p:extLst>
      <p:ext uri="{BB962C8B-B14F-4D97-AF65-F5344CB8AC3E}">
        <p14:creationId xmlns:p14="http://schemas.microsoft.com/office/powerpoint/2010/main" val="119000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Frequency Distributions</a:t>
            </a:r>
          </a:p>
        </p:txBody>
      </p:sp>
      <p:sp>
        <p:nvSpPr>
          <p:cNvPr id="38915" name="Rectangle 3"/>
          <p:cNvSpPr>
            <a:spLocks noGrp="1" noChangeArrowheads="1"/>
          </p:cNvSpPr>
          <p:nvPr>
            <p:ph type="body" idx="1"/>
          </p:nvPr>
        </p:nvSpPr>
        <p:spPr/>
        <p:txBody>
          <a:bodyPr/>
          <a:lstStyle/>
          <a:p>
            <a:pPr algn="just" eaLnBrk="1" hangingPunct="1"/>
            <a:r>
              <a:rPr lang="en-US" altLang="zh-CN" dirty="0">
                <a:ea typeface="宋体" panose="02010600030101010101" pitchFamily="2" charset="-122"/>
              </a:rPr>
              <a:t>The data is grouped into different intervals, and then the number of observations that belong to each interval is determined </a:t>
            </a:r>
          </a:p>
          <a:p>
            <a:pPr eaLnBrk="1" hangingPunct="1"/>
            <a:r>
              <a:rPr lang="en-US" altLang="zh-CN" dirty="0">
                <a:ea typeface="宋体" panose="02010600030101010101" pitchFamily="2" charset="-122"/>
              </a:rPr>
              <a:t>Data that is presented in this manner are known as </a:t>
            </a:r>
            <a:r>
              <a:rPr lang="en-US" altLang="zh-CN" b="1" dirty="0">
                <a:ea typeface="宋体" panose="02010600030101010101" pitchFamily="2" charset="-122"/>
              </a:rPr>
              <a:t>grouped data</a:t>
            </a:r>
            <a:endParaRPr lang="en-US" altLang="zh-CN" dirty="0">
              <a:ea typeface="宋体" panose="02010600030101010101" pitchFamily="2" charset="-122"/>
            </a:endParaRPr>
          </a:p>
        </p:txBody>
      </p:sp>
      <p:sp>
        <p:nvSpPr>
          <p:cNvPr id="2" name="灯片编号占位符 1">
            <a:extLst>
              <a:ext uri="{FF2B5EF4-FFF2-40B4-BE49-F238E27FC236}">
                <a16:creationId xmlns:a16="http://schemas.microsoft.com/office/drawing/2014/main" id="{4771FA1F-A594-45B8-80E7-369CB46FF380}"/>
              </a:ext>
            </a:extLst>
          </p:cNvPr>
          <p:cNvSpPr>
            <a:spLocks noGrp="1"/>
          </p:cNvSpPr>
          <p:nvPr>
            <p:ph type="sldNum" sz="quarter" idx="12"/>
          </p:nvPr>
        </p:nvSpPr>
        <p:spPr/>
        <p:txBody>
          <a:bodyPr/>
          <a:lstStyle/>
          <a:p>
            <a:fld id="{52879864-58F7-E440-BAEE-A5FD1DF8B447}" type="slidenum">
              <a:rPr lang="en-US" smtClean="0"/>
              <a:t>35</a:t>
            </a:fld>
            <a:endParaRPr lang="en-US"/>
          </a:p>
        </p:txBody>
      </p:sp>
      <p:sp>
        <p:nvSpPr>
          <p:cNvPr id="3" name="日期占位符 2">
            <a:extLst>
              <a:ext uri="{FF2B5EF4-FFF2-40B4-BE49-F238E27FC236}">
                <a16:creationId xmlns:a16="http://schemas.microsoft.com/office/drawing/2014/main" id="{37A05374-C83E-4C64-ABBB-4ED3CE056270}"/>
              </a:ext>
            </a:extLst>
          </p:cNvPr>
          <p:cNvSpPr>
            <a:spLocks noGrp="1"/>
          </p:cNvSpPr>
          <p:nvPr>
            <p:ph type="dt" sz="half" idx="10"/>
          </p:nvPr>
        </p:nvSpPr>
        <p:spPr/>
        <p:txBody>
          <a:bodyPr/>
          <a:lstStyle/>
          <a:p>
            <a:fld id="{20D45024-C99A-4D2A-B367-F98A76C941B5}" type="datetime1">
              <a:rPr lang="en-US" altLang="zh-CN" smtClean="0"/>
              <a:t>1/14/24</a:t>
            </a:fld>
            <a:endParaRPr lang="en-US"/>
          </a:p>
        </p:txBody>
      </p:sp>
    </p:spTree>
    <p:extLst>
      <p:ext uri="{BB962C8B-B14F-4D97-AF65-F5344CB8AC3E}">
        <p14:creationId xmlns:p14="http://schemas.microsoft.com/office/powerpoint/2010/main" val="4179138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sz="3400" dirty="0">
                <a:ea typeface="宋体" panose="02010600030101010101" pitchFamily="2" charset="-122"/>
              </a:rPr>
              <a:t>Data </a:t>
            </a:r>
          </a:p>
        </p:txBody>
      </p:sp>
      <p:sp>
        <p:nvSpPr>
          <p:cNvPr id="39939" name="Rectangle 3"/>
          <p:cNvSpPr>
            <a:spLocks noGrp="1" noChangeArrowheads="1"/>
          </p:cNvSpPr>
          <p:nvPr>
            <p:ph type="body" idx="1"/>
          </p:nvPr>
        </p:nvSpPr>
        <p:spPr/>
        <p:txBody>
          <a:bodyPr/>
          <a:lstStyle/>
          <a:p>
            <a:pPr eaLnBrk="1" hangingPunct="1">
              <a:lnSpc>
                <a:spcPct val="90000"/>
              </a:lnSpc>
            </a:pPr>
            <a:r>
              <a:rPr lang="en-US" altLang="zh-CN" sz="2100" dirty="0">
                <a:ea typeface="宋体" panose="02010600030101010101" pitchFamily="2" charset="-122"/>
              </a:rPr>
              <a:t>15.8 26.4 17.3 11.2 23.9 24.8 18.7 13.9 9.0 13.2 22.7 9.8 6.2 14.7 17.5 26.1 12.8 28.6 17.6 23.7 26.8 22.7  18.0 20.5 11.0 20.9 15.5 19.4 16.7 10.7 19.1 15.2 22.9 26.6 20.4 21.4 19.2 21.6 16.9  19.0 18.5 23.0 24.6  20.1 16.2 18.0 7.7 13.5 23.5  14.5 14.4 29.6 19.4 17.0 20.8 24.3 22.5 24.6 18.4 18.1 8.3 21.9 12.3 22.3  13.3 11.8 19.3 20.0 25.7 31.8 25.9 10.5 15.9 27.5 18.1 17.9 9.4  24.1 20.1  28.5</a:t>
            </a:r>
          </a:p>
          <a:p>
            <a:pPr eaLnBrk="1" hangingPunct="1">
              <a:lnSpc>
                <a:spcPct val="90000"/>
              </a:lnSpc>
            </a:pPr>
            <a:endParaRPr lang="en-US" altLang="zh-CN" sz="2100" dirty="0">
              <a:ea typeface="宋体" panose="02010600030101010101" pitchFamily="2" charset="-122"/>
            </a:endParaRPr>
          </a:p>
        </p:txBody>
      </p:sp>
      <p:sp>
        <p:nvSpPr>
          <p:cNvPr id="2" name="灯片编号占位符 1">
            <a:extLst>
              <a:ext uri="{FF2B5EF4-FFF2-40B4-BE49-F238E27FC236}">
                <a16:creationId xmlns:a16="http://schemas.microsoft.com/office/drawing/2014/main" id="{C1DFD2A4-91F1-4D3F-97B1-9F4DC509ACFD}"/>
              </a:ext>
            </a:extLst>
          </p:cNvPr>
          <p:cNvSpPr>
            <a:spLocks noGrp="1"/>
          </p:cNvSpPr>
          <p:nvPr>
            <p:ph type="sldNum" sz="quarter" idx="12"/>
          </p:nvPr>
        </p:nvSpPr>
        <p:spPr/>
        <p:txBody>
          <a:bodyPr/>
          <a:lstStyle/>
          <a:p>
            <a:fld id="{52879864-58F7-E440-BAEE-A5FD1DF8B447}" type="slidenum">
              <a:rPr lang="en-US" smtClean="0"/>
              <a:t>36</a:t>
            </a:fld>
            <a:endParaRPr lang="en-US"/>
          </a:p>
        </p:txBody>
      </p:sp>
      <p:sp>
        <p:nvSpPr>
          <p:cNvPr id="3" name="日期占位符 2">
            <a:extLst>
              <a:ext uri="{FF2B5EF4-FFF2-40B4-BE49-F238E27FC236}">
                <a16:creationId xmlns:a16="http://schemas.microsoft.com/office/drawing/2014/main" id="{C0998EA5-AA42-4049-B708-3FA07ABF5EA3}"/>
              </a:ext>
            </a:extLst>
          </p:cNvPr>
          <p:cNvSpPr>
            <a:spLocks noGrp="1"/>
          </p:cNvSpPr>
          <p:nvPr>
            <p:ph type="dt" sz="half" idx="10"/>
          </p:nvPr>
        </p:nvSpPr>
        <p:spPr/>
        <p:txBody>
          <a:bodyPr/>
          <a:lstStyle/>
          <a:p>
            <a:fld id="{A7FCF18C-6D79-4B7D-AC9C-62BC818AF344}" type="datetime1">
              <a:rPr lang="en-US" altLang="zh-CN" smtClean="0"/>
              <a:t>1/14/24</a:t>
            </a:fld>
            <a:endParaRPr lang="en-US"/>
          </a:p>
        </p:txBody>
      </p:sp>
    </p:spTree>
    <p:extLst>
      <p:ext uri="{BB962C8B-B14F-4D97-AF65-F5344CB8AC3E}">
        <p14:creationId xmlns:p14="http://schemas.microsoft.com/office/powerpoint/2010/main" val="660474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Class Limits &amp; Frequency</a:t>
            </a:r>
          </a:p>
        </p:txBody>
      </p:sp>
      <p:graphicFrame>
        <p:nvGraphicFramePr>
          <p:cNvPr id="183335" name="Group 39"/>
          <p:cNvGraphicFramePr>
            <a:graphicFrameLocks noGrp="1"/>
          </p:cNvGraphicFramePr>
          <p:nvPr>
            <p:extLst>
              <p:ext uri="{D42A27DB-BD31-4B8C-83A1-F6EECF244321}">
                <p14:modId xmlns:p14="http://schemas.microsoft.com/office/powerpoint/2010/main" val="2109582210"/>
              </p:ext>
            </p:extLst>
          </p:nvPr>
        </p:nvGraphicFramePr>
        <p:xfrm>
          <a:off x="1168400" y="1655763"/>
          <a:ext cx="6096000" cy="4322001"/>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36563">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Limits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55725">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5.0 </a:t>
                      </a:r>
                      <a:r>
                        <a:rPr kumimoji="0" lang="en-US" altLang="zh-CN" sz="2600" b="0" i="0" u="none" strike="noStrike" cap="none" normalizeH="0" baseline="0" dirty="0">
                          <a:ln>
                            <a:noFill/>
                          </a:ln>
                          <a:solidFill>
                            <a:schemeClr val="tx1"/>
                          </a:solidFill>
                          <a:effectLst/>
                          <a:latin typeface="Verdana" panose="020B0604030504040204" pitchFamily="34" charset="0"/>
                          <a:ea typeface="+mn-ea"/>
                        </a:rPr>
                        <a:t>– </a:t>
                      </a: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8.9</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9.0 – 12.9</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13.0 – 16.9</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17.0 – 20.9</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21.0 – 24.9</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25.0 – 28.9</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29.0 – 32.9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10</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14</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25</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17</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9</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3713">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marL="742950" indent="-285750"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marL="1143000" indent="-228600"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marL="1600200" indent="-228600"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marL="2057400" indent="-228600"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灯片编号占位符 1">
            <a:extLst>
              <a:ext uri="{FF2B5EF4-FFF2-40B4-BE49-F238E27FC236}">
                <a16:creationId xmlns:a16="http://schemas.microsoft.com/office/drawing/2014/main" id="{A9D887D2-5B39-4617-89DC-46F89953DD90}"/>
              </a:ext>
            </a:extLst>
          </p:cNvPr>
          <p:cNvSpPr>
            <a:spLocks noGrp="1"/>
          </p:cNvSpPr>
          <p:nvPr>
            <p:ph type="sldNum" sz="quarter" idx="12"/>
          </p:nvPr>
        </p:nvSpPr>
        <p:spPr/>
        <p:txBody>
          <a:bodyPr/>
          <a:lstStyle/>
          <a:p>
            <a:fld id="{52879864-58F7-E440-BAEE-A5FD1DF8B447}" type="slidenum">
              <a:rPr lang="en-US" smtClean="0"/>
              <a:t>37</a:t>
            </a:fld>
            <a:endParaRPr lang="en-US"/>
          </a:p>
        </p:txBody>
      </p:sp>
      <p:sp>
        <p:nvSpPr>
          <p:cNvPr id="3" name="日期占位符 2">
            <a:extLst>
              <a:ext uri="{FF2B5EF4-FFF2-40B4-BE49-F238E27FC236}">
                <a16:creationId xmlns:a16="http://schemas.microsoft.com/office/drawing/2014/main" id="{8DB82533-21F7-46FA-A9A1-B2672CE846CD}"/>
              </a:ext>
            </a:extLst>
          </p:cNvPr>
          <p:cNvSpPr>
            <a:spLocks noGrp="1"/>
          </p:cNvSpPr>
          <p:nvPr>
            <p:ph type="dt" sz="half" idx="10"/>
          </p:nvPr>
        </p:nvSpPr>
        <p:spPr/>
        <p:txBody>
          <a:bodyPr/>
          <a:lstStyle/>
          <a:p>
            <a:fld id="{6A62A76E-BB64-4CD4-84AF-F5E552B7B096}" type="datetime1">
              <a:rPr lang="en-US" altLang="zh-CN" smtClean="0"/>
              <a:t>1/14/24</a:t>
            </a:fld>
            <a:endParaRPr lang="en-US"/>
          </a:p>
        </p:txBody>
      </p:sp>
    </p:spTree>
    <p:extLst>
      <p:ext uri="{BB962C8B-B14F-4D97-AF65-F5344CB8AC3E}">
        <p14:creationId xmlns:p14="http://schemas.microsoft.com/office/powerpoint/2010/main" val="3993761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2" name="Content Placeholder 1"/>
          <p:cNvSpPr>
            <a:spLocks noGrp="1"/>
          </p:cNvSpPr>
          <p:nvPr>
            <p:ph idx="1"/>
          </p:nvPr>
        </p:nvSpPr>
        <p:spPr>
          <a:xfrm>
            <a:off x="549275" y="1600200"/>
            <a:ext cx="8042276" cy="4675467"/>
          </a:xfrm>
        </p:spPr>
        <p:txBody>
          <a:bodyPr>
            <a:normAutofit/>
          </a:bodyPr>
          <a:lstStyle/>
          <a:p>
            <a:r>
              <a:rPr lang="en-US" dirty="0"/>
              <a:t>The solution of the “Unfinished Game” by Pascal and Fermat marked the birth of probability theory</a:t>
            </a:r>
          </a:p>
          <a:p>
            <a:r>
              <a:rPr lang="en-US" dirty="0"/>
              <a:t>Further developments have enabled us to plan our lives and make decisions under uncertainty in the real world</a:t>
            </a:r>
          </a:p>
          <a:p>
            <a:pPr lvl="1"/>
            <a:r>
              <a:rPr lang="en-US" i="1" dirty="0"/>
              <a:t>Frequentist probability </a:t>
            </a:r>
            <a:r>
              <a:rPr lang="en-US" dirty="0"/>
              <a:t>– relative frequency of an event</a:t>
            </a:r>
          </a:p>
          <a:p>
            <a:pPr lvl="1"/>
            <a:r>
              <a:rPr lang="en-US" i="1" dirty="0"/>
              <a:t>Subjective probability </a:t>
            </a:r>
            <a:r>
              <a:rPr lang="en-US" dirty="0"/>
              <a:t>– measure of certainty about a belief</a:t>
            </a:r>
          </a:p>
          <a:p>
            <a:pPr lvl="1"/>
            <a:r>
              <a:rPr lang="en-US" i="1" dirty="0"/>
              <a:t>Conditional </a:t>
            </a:r>
            <a:r>
              <a:rPr lang="en-US" altLang="zh-CN" i="1" dirty="0"/>
              <a:t>p</a:t>
            </a:r>
            <a:r>
              <a:rPr lang="en-US" i="1" dirty="0"/>
              <a:t>robability and Bayes’ rule</a:t>
            </a:r>
            <a:endParaRPr lang="en-US" dirty="0"/>
          </a:p>
        </p:txBody>
      </p:sp>
      <p:sp>
        <p:nvSpPr>
          <p:cNvPr id="5" name="Slide Number Placeholder 4"/>
          <p:cNvSpPr>
            <a:spLocks noGrp="1"/>
          </p:cNvSpPr>
          <p:nvPr>
            <p:ph type="sldNum" sz="quarter" idx="12"/>
          </p:nvPr>
        </p:nvSpPr>
        <p:spPr/>
        <p:txBody>
          <a:bodyPr/>
          <a:lstStyle/>
          <a:p>
            <a:fld id="{52879864-58F7-E440-BAEE-A5FD1DF8B447}" type="slidenum">
              <a:rPr lang="en-US" smtClean="0"/>
              <a:t>38</a:t>
            </a:fld>
            <a:endParaRPr lang="en-US" dirty="0"/>
          </a:p>
        </p:txBody>
      </p:sp>
      <p:sp>
        <p:nvSpPr>
          <p:cNvPr id="4" name="日期占位符 3">
            <a:extLst>
              <a:ext uri="{FF2B5EF4-FFF2-40B4-BE49-F238E27FC236}">
                <a16:creationId xmlns:a16="http://schemas.microsoft.com/office/drawing/2014/main" id="{08C77614-423F-4147-8464-833034E6C872}"/>
              </a:ext>
            </a:extLst>
          </p:cNvPr>
          <p:cNvSpPr>
            <a:spLocks noGrp="1"/>
          </p:cNvSpPr>
          <p:nvPr>
            <p:ph type="dt" sz="half" idx="10"/>
          </p:nvPr>
        </p:nvSpPr>
        <p:spPr/>
        <p:txBody>
          <a:bodyPr/>
          <a:lstStyle/>
          <a:p>
            <a:fld id="{E0A25E0F-5A26-44E5-8D61-35967C147600}" type="datetime1">
              <a:rPr lang="en-US" altLang="zh-CN" smtClean="0"/>
              <a:t>1/14/24</a:t>
            </a:fld>
            <a:endParaRPr lang="en-US"/>
          </a:p>
        </p:txBody>
      </p:sp>
    </p:spTree>
    <p:extLst>
      <p:ext uri="{BB962C8B-B14F-4D97-AF65-F5344CB8AC3E}">
        <p14:creationId xmlns:p14="http://schemas.microsoft.com/office/powerpoint/2010/main" val="746034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The Exercise </a:t>
            </a:r>
            <a:endParaRPr lang="en-US" dirty="0"/>
          </a:p>
        </p:txBody>
      </p:sp>
      <p:sp>
        <p:nvSpPr>
          <p:cNvPr id="2" name="Content Placeholder 1"/>
          <p:cNvSpPr>
            <a:spLocks noGrp="1"/>
          </p:cNvSpPr>
          <p:nvPr>
            <p:ph idx="1"/>
          </p:nvPr>
        </p:nvSpPr>
        <p:spPr>
          <a:xfrm>
            <a:off x="549275" y="1600200"/>
            <a:ext cx="8042276" cy="4675467"/>
          </a:xfrm>
        </p:spPr>
        <p:txBody>
          <a:bodyPr>
            <a:normAutofit/>
          </a:bodyPr>
          <a:lstStyle/>
          <a:p>
            <a:pPr lvl="0"/>
            <a:r>
              <a:rPr lang="en-US" altLang="zh-CN" dirty="0">
                <a:solidFill>
                  <a:srgbClr val="333333"/>
                </a:solidFill>
                <a:latin typeface="Calibri" panose="020F0502020204030204" pitchFamily="34" charset="0"/>
                <a:ea typeface="Open Sans"/>
                <a:cs typeface="Calibri" panose="020F0502020204030204" pitchFamily="34" charset="0"/>
              </a:rPr>
              <a:t>Q1. </a:t>
            </a:r>
            <a:r>
              <a:rPr lang="zh-CN" altLang="zh-CN" dirty="0">
                <a:solidFill>
                  <a:srgbClr val="333333"/>
                </a:solidFill>
                <a:ea typeface="Open Sans"/>
                <a:cs typeface="Calibri" panose="020F0502020204030204" pitchFamily="34" charset="0"/>
              </a:rPr>
              <a:t>There are 7 women and 5 men in a class. The instructor must select 5 to be on a committee. How many ways can the instructor select</a:t>
            </a:r>
            <a:endParaRPr lang="en-US" altLang="zh-CN" dirty="0">
              <a:solidFill>
                <a:srgbClr val="333333"/>
              </a:solidFill>
              <a:ea typeface="Open Sans"/>
              <a:cs typeface="Calibri" panose="020F0502020204030204" pitchFamily="34" charset="0"/>
            </a:endParaRPr>
          </a:p>
          <a:p>
            <a:pPr lvl="1"/>
            <a:r>
              <a:rPr lang="en-US" altLang="zh-CN" dirty="0"/>
              <a:t>a</a:t>
            </a:r>
            <a:r>
              <a:rPr lang="zh-CN" altLang="zh-CN" dirty="0"/>
              <a:t> group of 3 women and 2 men?</a:t>
            </a:r>
            <a:endParaRPr lang="en-US" altLang="zh-CN" dirty="0"/>
          </a:p>
          <a:p>
            <a:pPr lvl="1"/>
            <a:r>
              <a:rPr lang="en-US" altLang="zh-CN" sz="2200" dirty="0"/>
              <a:t>a</a:t>
            </a:r>
            <a:r>
              <a:rPr lang="zh-CN" altLang="zh-CN" sz="2200" dirty="0"/>
              <a:t> group of 2 women and 3 men?</a:t>
            </a:r>
            <a:endParaRPr lang="en-US" altLang="zh-CN" sz="2200" dirty="0"/>
          </a:p>
          <a:p>
            <a:pPr lvl="1"/>
            <a:r>
              <a:rPr lang="en-US" altLang="zh-CN" sz="2200" dirty="0"/>
              <a:t>a</a:t>
            </a:r>
            <a:r>
              <a:rPr lang="zh-CN" altLang="zh-CN" sz="2200" dirty="0"/>
              <a:t> group of all women? </a:t>
            </a:r>
            <a:endParaRPr lang="en-US" altLang="zh-CN" sz="2200" dirty="0"/>
          </a:p>
          <a:p>
            <a:pPr lvl="1"/>
            <a:r>
              <a:rPr lang="en-US" altLang="zh-CN" sz="2200" dirty="0"/>
              <a:t>a</a:t>
            </a:r>
            <a:r>
              <a:rPr lang="zh-CN" altLang="zh-CN" sz="2200" dirty="0"/>
              <a:t> group of all men? </a:t>
            </a:r>
          </a:p>
          <a:p>
            <a:pPr lvl="1"/>
            <a:endParaRPr lang="en-US" dirty="0"/>
          </a:p>
        </p:txBody>
      </p:sp>
      <p:sp>
        <p:nvSpPr>
          <p:cNvPr id="5" name="Slide Number Placeholder 4"/>
          <p:cNvSpPr>
            <a:spLocks noGrp="1"/>
          </p:cNvSpPr>
          <p:nvPr>
            <p:ph type="sldNum" sz="quarter" idx="12"/>
          </p:nvPr>
        </p:nvSpPr>
        <p:spPr/>
        <p:txBody>
          <a:bodyPr/>
          <a:lstStyle/>
          <a:p>
            <a:fld id="{52879864-58F7-E440-BAEE-A5FD1DF8B447}" type="slidenum">
              <a:rPr lang="en-US" smtClean="0"/>
              <a:t>39</a:t>
            </a:fld>
            <a:endParaRPr lang="en-US" dirty="0"/>
          </a:p>
        </p:txBody>
      </p:sp>
      <p:sp>
        <p:nvSpPr>
          <p:cNvPr id="4" name="日期占位符 3">
            <a:extLst>
              <a:ext uri="{FF2B5EF4-FFF2-40B4-BE49-F238E27FC236}">
                <a16:creationId xmlns:a16="http://schemas.microsoft.com/office/drawing/2014/main" id="{08C77614-423F-4147-8464-833034E6C872}"/>
              </a:ext>
            </a:extLst>
          </p:cNvPr>
          <p:cNvSpPr>
            <a:spLocks noGrp="1"/>
          </p:cNvSpPr>
          <p:nvPr>
            <p:ph type="dt" sz="half" idx="10"/>
          </p:nvPr>
        </p:nvSpPr>
        <p:spPr/>
        <p:txBody>
          <a:bodyPr/>
          <a:lstStyle/>
          <a:p>
            <a:fld id="{E0A25E0F-5A26-44E5-8D61-35967C147600}" type="datetime1">
              <a:rPr lang="en-US" altLang="zh-CN" smtClean="0"/>
              <a:t>1/14/24</a:t>
            </a:fld>
            <a:endParaRPr lang="en-US"/>
          </a:p>
        </p:txBody>
      </p:sp>
    </p:spTree>
    <p:extLst>
      <p:ext uri="{BB962C8B-B14F-4D97-AF65-F5344CB8AC3E}">
        <p14:creationId xmlns:p14="http://schemas.microsoft.com/office/powerpoint/2010/main" val="327722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9275" y="-201920"/>
            <a:ext cx="8042276" cy="1336956"/>
          </a:xfrm>
        </p:spPr>
        <p:txBody>
          <a:bodyPr/>
          <a:lstStyle/>
          <a:p>
            <a:r>
              <a:rPr lang="en-US" dirty="0"/>
              <a:t>Assessment   </a:t>
            </a:r>
          </a:p>
        </p:txBody>
      </p:sp>
      <p:sp>
        <p:nvSpPr>
          <p:cNvPr id="2" name="Content Placeholder 1"/>
          <p:cNvSpPr>
            <a:spLocks noGrp="1"/>
          </p:cNvSpPr>
          <p:nvPr>
            <p:ph idx="1"/>
          </p:nvPr>
        </p:nvSpPr>
        <p:spPr>
          <a:xfrm>
            <a:off x="549275" y="1093758"/>
            <a:ext cx="8693199" cy="4675467"/>
          </a:xfrm>
        </p:spPr>
        <p:txBody>
          <a:bodyPr>
            <a:noAutofit/>
          </a:bodyPr>
          <a:lstStyle/>
          <a:p>
            <a:r>
              <a:rPr lang="en-US" b="1" dirty="0"/>
              <a:t>Coursework (50%)</a:t>
            </a:r>
          </a:p>
          <a:p>
            <a:pPr lvl="1"/>
            <a:r>
              <a:rPr lang="en-US" dirty="0"/>
              <a:t>Assignments (20%)</a:t>
            </a:r>
          </a:p>
          <a:p>
            <a:pPr lvl="1"/>
            <a:r>
              <a:rPr lang="en-US" dirty="0">
                <a:solidFill>
                  <a:srgbClr val="FF0000"/>
                </a:solidFill>
              </a:rPr>
              <a:t>In Class Exercises/Tutorials</a:t>
            </a:r>
            <a:r>
              <a:rPr lang="en-GB" dirty="0">
                <a:solidFill>
                  <a:srgbClr val="FF0000"/>
                </a:solidFill>
              </a:rPr>
              <a:t> </a:t>
            </a:r>
            <a:r>
              <a:rPr lang="en-US" dirty="0">
                <a:solidFill>
                  <a:srgbClr val="FF0000"/>
                </a:solidFill>
              </a:rPr>
              <a:t>(10%)</a:t>
            </a:r>
          </a:p>
          <a:p>
            <a:pPr lvl="1"/>
            <a:r>
              <a:rPr lang="en-US" dirty="0"/>
              <a:t>M</a:t>
            </a:r>
            <a:r>
              <a:rPr lang="en-US" altLang="zh-CN" dirty="0"/>
              <a:t>idterm (20%)</a:t>
            </a:r>
            <a:endParaRPr lang="en-US" dirty="0"/>
          </a:p>
          <a:p>
            <a:r>
              <a:rPr lang="en-US" b="1" dirty="0"/>
              <a:t>Examination (50%)</a:t>
            </a:r>
          </a:p>
          <a:p>
            <a:pPr lvl="1"/>
            <a:r>
              <a:rPr lang="en-GB" dirty="0"/>
              <a:t>For a student to pass the course, at least 30% of the maximum mark for the exam must be obtained</a:t>
            </a:r>
            <a:endParaRPr lang="en-US" dirty="0"/>
          </a:p>
        </p:txBody>
      </p:sp>
      <p:sp>
        <p:nvSpPr>
          <p:cNvPr id="5" name="Slide Number Placeholder 4"/>
          <p:cNvSpPr>
            <a:spLocks noGrp="1"/>
          </p:cNvSpPr>
          <p:nvPr>
            <p:ph type="sldNum" sz="quarter" idx="12"/>
          </p:nvPr>
        </p:nvSpPr>
        <p:spPr/>
        <p:txBody>
          <a:bodyPr/>
          <a:lstStyle/>
          <a:p>
            <a:fld id="{52879864-58F7-E440-BAEE-A5FD1DF8B447}" type="slidenum">
              <a:rPr lang="en-US" smtClean="0"/>
              <a:t>4</a:t>
            </a:fld>
            <a:endParaRPr lang="en-US" dirty="0"/>
          </a:p>
        </p:txBody>
      </p:sp>
      <p:sp>
        <p:nvSpPr>
          <p:cNvPr id="4" name="日期占位符 3">
            <a:extLst>
              <a:ext uri="{FF2B5EF4-FFF2-40B4-BE49-F238E27FC236}">
                <a16:creationId xmlns:a16="http://schemas.microsoft.com/office/drawing/2014/main" id="{FEEFFD69-CCD3-4EBC-8AB8-028EFEF6B8E7}"/>
              </a:ext>
            </a:extLst>
          </p:cNvPr>
          <p:cNvSpPr>
            <a:spLocks noGrp="1"/>
          </p:cNvSpPr>
          <p:nvPr>
            <p:ph type="dt" sz="half" idx="10"/>
          </p:nvPr>
        </p:nvSpPr>
        <p:spPr/>
        <p:txBody>
          <a:bodyPr/>
          <a:lstStyle/>
          <a:p>
            <a:fld id="{D6924D2F-0DA1-4D68-A637-22F756E1455B}" type="datetime1">
              <a:rPr lang="en-US" altLang="zh-CN" smtClean="0"/>
              <a:t>1/14/24</a:t>
            </a:fld>
            <a:endParaRPr lang="en-US"/>
          </a:p>
        </p:txBody>
      </p:sp>
    </p:spTree>
    <p:extLst>
      <p:ext uri="{BB962C8B-B14F-4D97-AF65-F5344CB8AC3E}">
        <p14:creationId xmlns:p14="http://schemas.microsoft.com/office/powerpoint/2010/main" val="356794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a:t>The Exercise </a:t>
            </a:r>
            <a:endParaRPr lang="en-US" dirty="0"/>
          </a:p>
        </p:txBody>
      </p:sp>
      <p:sp>
        <p:nvSpPr>
          <p:cNvPr id="2" name="Content Placeholder 1"/>
          <p:cNvSpPr>
            <a:spLocks noGrp="1"/>
          </p:cNvSpPr>
          <p:nvPr>
            <p:ph idx="1"/>
          </p:nvPr>
        </p:nvSpPr>
        <p:spPr>
          <a:xfrm>
            <a:off x="549275" y="1600200"/>
            <a:ext cx="8042276" cy="4675467"/>
          </a:xfrm>
        </p:spPr>
        <p:txBody>
          <a:bodyPr>
            <a:normAutofit/>
          </a:bodyPr>
          <a:lstStyle/>
          <a:p>
            <a:r>
              <a:rPr lang="en-US" altLang="zh-CN" sz="2200" dirty="0"/>
              <a:t>Q2</a:t>
            </a:r>
            <a:r>
              <a:rPr lang="en-US" altLang="zh-CN" sz="2200" i="1" dirty="0"/>
              <a:t>. </a:t>
            </a:r>
            <a:r>
              <a:rPr lang="en-US" altLang="zh-CN" dirty="0"/>
              <a:t>Suppose we have a basket of 7 good apples and 5 bad apples. If we randomly select 4 apples, what is the probability of getting</a:t>
            </a:r>
            <a:endParaRPr lang="en-US" altLang="zh-CN" dirty="0">
              <a:solidFill>
                <a:srgbClr val="333333"/>
              </a:solidFill>
              <a:latin typeface="Calibri" panose="020F0502020204030204" pitchFamily="34" charset="0"/>
              <a:ea typeface="Open Sans"/>
              <a:cs typeface="Calibri" panose="020F0502020204030204" pitchFamily="34" charset="0"/>
            </a:endParaRPr>
          </a:p>
          <a:p>
            <a:pPr lvl="1"/>
            <a:r>
              <a:rPr lang="en-US" altLang="zh-CN" dirty="0"/>
              <a:t>exactly 3 good apples? </a:t>
            </a:r>
          </a:p>
          <a:p>
            <a:pPr lvl="1"/>
            <a:r>
              <a:rPr lang="en-US" altLang="zh-CN" dirty="0"/>
              <a:t>exactly 4 good apples? </a:t>
            </a:r>
          </a:p>
          <a:p>
            <a:pPr lvl="1"/>
            <a:r>
              <a:rPr lang="en-US" altLang="zh-CN" dirty="0"/>
              <a:t>no good apples? </a:t>
            </a:r>
          </a:p>
          <a:p>
            <a:pPr lvl="1"/>
            <a:r>
              <a:rPr lang="en-US" altLang="zh-CN" dirty="0"/>
              <a:t>at least 3 good apples?</a:t>
            </a:r>
            <a:endParaRPr lang="zh-CN" altLang="zh-CN" dirty="0"/>
          </a:p>
          <a:p>
            <a:pPr marL="349250" lvl="1" indent="0">
              <a:buNone/>
            </a:pPr>
            <a:endParaRPr lang="zh-CN" altLang="zh-CN" sz="2200" i="1" dirty="0"/>
          </a:p>
          <a:p>
            <a:pPr lvl="1"/>
            <a:endParaRPr lang="en-US" dirty="0"/>
          </a:p>
        </p:txBody>
      </p:sp>
      <p:sp>
        <p:nvSpPr>
          <p:cNvPr id="5" name="Slide Number Placeholder 4"/>
          <p:cNvSpPr>
            <a:spLocks noGrp="1"/>
          </p:cNvSpPr>
          <p:nvPr>
            <p:ph type="sldNum" sz="quarter" idx="12"/>
          </p:nvPr>
        </p:nvSpPr>
        <p:spPr/>
        <p:txBody>
          <a:bodyPr/>
          <a:lstStyle/>
          <a:p>
            <a:fld id="{52879864-58F7-E440-BAEE-A5FD1DF8B447}" type="slidenum">
              <a:rPr lang="en-US" smtClean="0"/>
              <a:t>40</a:t>
            </a:fld>
            <a:endParaRPr lang="en-US" dirty="0"/>
          </a:p>
        </p:txBody>
      </p:sp>
      <p:sp>
        <p:nvSpPr>
          <p:cNvPr id="4" name="日期占位符 3">
            <a:extLst>
              <a:ext uri="{FF2B5EF4-FFF2-40B4-BE49-F238E27FC236}">
                <a16:creationId xmlns:a16="http://schemas.microsoft.com/office/drawing/2014/main" id="{08C77614-423F-4147-8464-833034E6C872}"/>
              </a:ext>
            </a:extLst>
          </p:cNvPr>
          <p:cNvSpPr>
            <a:spLocks noGrp="1"/>
          </p:cNvSpPr>
          <p:nvPr>
            <p:ph type="dt" sz="half" idx="10"/>
          </p:nvPr>
        </p:nvSpPr>
        <p:spPr/>
        <p:txBody>
          <a:bodyPr/>
          <a:lstStyle/>
          <a:p>
            <a:fld id="{E0A25E0F-5A26-44E5-8D61-35967C147600}" type="datetime1">
              <a:rPr lang="en-US" altLang="zh-CN" smtClean="0"/>
              <a:t>1/14/24</a:t>
            </a:fld>
            <a:endParaRPr lang="en-US"/>
          </a:p>
        </p:txBody>
      </p:sp>
    </p:spTree>
    <p:extLst>
      <p:ext uri="{BB962C8B-B14F-4D97-AF65-F5344CB8AC3E}">
        <p14:creationId xmlns:p14="http://schemas.microsoft.com/office/powerpoint/2010/main" val="212511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The Exercise (Optional)</a:t>
            </a:r>
            <a:endParaRPr lang="en-US" dirty="0"/>
          </a:p>
        </p:txBody>
      </p:sp>
      <p:sp>
        <p:nvSpPr>
          <p:cNvPr id="2" name="Content Placeholder 1"/>
          <p:cNvSpPr>
            <a:spLocks noGrp="1"/>
          </p:cNvSpPr>
          <p:nvPr>
            <p:ph idx="1"/>
          </p:nvPr>
        </p:nvSpPr>
        <p:spPr>
          <a:xfrm>
            <a:off x="549275" y="1600200"/>
            <a:ext cx="8042276" cy="4675467"/>
          </a:xfrm>
        </p:spPr>
        <p:txBody>
          <a:bodyPr>
            <a:normAutofit/>
          </a:bodyPr>
          <a:lstStyle/>
          <a:p>
            <a:r>
              <a:rPr lang="en-US" altLang="zh-CN" sz="2200" dirty="0"/>
              <a:t>Q3</a:t>
            </a:r>
            <a:r>
              <a:rPr lang="en-US" altLang="zh-CN" sz="2200" i="1" dirty="0"/>
              <a:t>. </a:t>
            </a:r>
            <a:r>
              <a:rPr lang="en-US" altLang="zh-CN" dirty="0"/>
              <a:t>How many ways to </a:t>
            </a:r>
            <a:r>
              <a:rPr lang="en-HK" dirty="0"/>
              <a:t>partition a set that has exactly </a:t>
            </a:r>
            <a:r>
              <a:rPr lang="en-HK" i="1" dirty="0"/>
              <a:t>n</a:t>
            </a:r>
            <a:r>
              <a:rPr lang="en-HK" dirty="0"/>
              <a:t> elements?</a:t>
            </a:r>
          </a:p>
          <a:p>
            <a:pPr lvl="1"/>
            <a:r>
              <a:rPr lang="en-US" altLang="zh-CN" dirty="0">
                <a:solidFill>
                  <a:srgbClr val="333333"/>
                </a:solidFill>
                <a:latin typeface="Calibri" panose="020F0502020204030204" pitchFamily="34" charset="0"/>
                <a:ea typeface="Open Sans"/>
                <a:cs typeface="Calibri" panose="020F0502020204030204" pitchFamily="34" charset="0"/>
              </a:rPr>
              <a:t>Hint</a:t>
            </a:r>
            <a:r>
              <a:rPr lang="en-HK" altLang="zh-CN" dirty="0">
                <a:solidFill>
                  <a:srgbClr val="333333"/>
                </a:solidFill>
                <a:latin typeface="Calibri" panose="020F0502020204030204" pitchFamily="34" charset="0"/>
                <a:ea typeface="Open Sans"/>
                <a:cs typeface="Calibri" panose="020F0502020204030204" pitchFamily="34" charset="0"/>
              </a:rPr>
              <a:t>: https://en.wikipedia.org/wiki/Bell_number</a:t>
            </a:r>
            <a:endParaRPr lang="en-US" altLang="zh-CN" dirty="0">
              <a:solidFill>
                <a:srgbClr val="333333"/>
              </a:solidFill>
              <a:latin typeface="Calibri" panose="020F0502020204030204" pitchFamily="34" charset="0"/>
              <a:ea typeface="Open Sans"/>
              <a:cs typeface="Calibri" panose="020F0502020204030204" pitchFamily="34" charset="0"/>
            </a:endParaRPr>
          </a:p>
          <a:p>
            <a:pPr marL="349250" lvl="1" indent="0">
              <a:buNone/>
            </a:pPr>
            <a:endParaRPr lang="zh-CN" altLang="zh-CN" sz="2200" i="1" dirty="0"/>
          </a:p>
          <a:p>
            <a:pPr lvl="1"/>
            <a:endParaRPr lang="en-US" dirty="0"/>
          </a:p>
        </p:txBody>
      </p:sp>
      <p:sp>
        <p:nvSpPr>
          <p:cNvPr id="5" name="Slide Number Placeholder 4"/>
          <p:cNvSpPr>
            <a:spLocks noGrp="1"/>
          </p:cNvSpPr>
          <p:nvPr>
            <p:ph type="sldNum" sz="quarter" idx="12"/>
          </p:nvPr>
        </p:nvSpPr>
        <p:spPr/>
        <p:txBody>
          <a:bodyPr/>
          <a:lstStyle/>
          <a:p>
            <a:fld id="{52879864-58F7-E440-BAEE-A5FD1DF8B447}" type="slidenum">
              <a:rPr lang="en-US" smtClean="0"/>
              <a:t>41</a:t>
            </a:fld>
            <a:endParaRPr lang="en-US" dirty="0"/>
          </a:p>
        </p:txBody>
      </p:sp>
      <p:sp>
        <p:nvSpPr>
          <p:cNvPr id="4" name="日期占位符 3">
            <a:extLst>
              <a:ext uri="{FF2B5EF4-FFF2-40B4-BE49-F238E27FC236}">
                <a16:creationId xmlns:a16="http://schemas.microsoft.com/office/drawing/2014/main" id="{08C77614-423F-4147-8464-833034E6C872}"/>
              </a:ext>
            </a:extLst>
          </p:cNvPr>
          <p:cNvSpPr>
            <a:spLocks noGrp="1"/>
          </p:cNvSpPr>
          <p:nvPr>
            <p:ph type="dt" sz="half" idx="10"/>
          </p:nvPr>
        </p:nvSpPr>
        <p:spPr/>
        <p:txBody>
          <a:bodyPr/>
          <a:lstStyle/>
          <a:p>
            <a:fld id="{E0A25E0F-5A26-44E5-8D61-35967C147600}" type="datetime1">
              <a:rPr lang="en-US" altLang="zh-CN" smtClean="0"/>
              <a:t>1/14/24</a:t>
            </a:fld>
            <a:endParaRPr lang="en-US"/>
          </a:p>
        </p:txBody>
      </p:sp>
    </p:spTree>
    <p:extLst>
      <p:ext uri="{BB962C8B-B14F-4D97-AF65-F5344CB8AC3E}">
        <p14:creationId xmlns:p14="http://schemas.microsoft.com/office/powerpoint/2010/main" val="289155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9275" y="-201920"/>
            <a:ext cx="8042276" cy="1336956"/>
          </a:xfrm>
        </p:spPr>
        <p:txBody>
          <a:bodyPr/>
          <a:lstStyle/>
          <a:p>
            <a:r>
              <a:rPr lang="en-US" dirty="0"/>
              <a:t>Resources   </a:t>
            </a:r>
          </a:p>
        </p:txBody>
      </p:sp>
      <p:sp>
        <p:nvSpPr>
          <p:cNvPr id="2" name="Content Placeholder 1"/>
          <p:cNvSpPr>
            <a:spLocks noGrp="1"/>
          </p:cNvSpPr>
          <p:nvPr>
            <p:ph idx="1"/>
          </p:nvPr>
        </p:nvSpPr>
        <p:spPr>
          <a:xfrm>
            <a:off x="549275" y="1093758"/>
            <a:ext cx="8693199" cy="4675467"/>
          </a:xfrm>
        </p:spPr>
        <p:txBody>
          <a:bodyPr>
            <a:noAutofit/>
          </a:bodyPr>
          <a:lstStyle/>
          <a:p>
            <a:r>
              <a:rPr lang="en-US" b="1" dirty="0"/>
              <a:t>Lecture Notes</a:t>
            </a:r>
          </a:p>
          <a:p>
            <a:r>
              <a:rPr lang="en-US" b="1" dirty="0"/>
              <a:t>Books (Optional)</a:t>
            </a:r>
          </a:p>
          <a:p>
            <a:pPr lvl="1"/>
            <a:r>
              <a:rPr lang="en-US" altLang="zh-CN" dirty="0"/>
              <a:t>Probability &amp; Statistics for Engineers &amp; Scientists, 9/E Ronald E. Walpole Raymond H. Myers</a:t>
            </a:r>
            <a:endParaRPr lang="en-US" dirty="0"/>
          </a:p>
          <a:p>
            <a:pPr lvl="1"/>
            <a:r>
              <a:rPr lang="en-US" dirty="0"/>
              <a:t>Think Stats: Probability and Statistics for Programmers. Allen B. Downey. O’Reilly. 2011</a:t>
            </a:r>
          </a:p>
          <a:p>
            <a:pPr lvl="1"/>
            <a:r>
              <a:rPr lang="en-US" dirty="0"/>
              <a:t>Introduction to Scientific Computing in Python. Robert Johansson</a:t>
            </a:r>
          </a:p>
          <a:p>
            <a:r>
              <a:rPr lang="en-US" b="1" dirty="0"/>
              <a:t>Online</a:t>
            </a:r>
            <a:endParaRPr lang="en-US" dirty="0"/>
          </a:p>
        </p:txBody>
      </p:sp>
      <p:sp>
        <p:nvSpPr>
          <p:cNvPr id="5" name="Slide Number Placeholder 4"/>
          <p:cNvSpPr>
            <a:spLocks noGrp="1"/>
          </p:cNvSpPr>
          <p:nvPr>
            <p:ph type="sldNum" sz="quarter" idx="12"/>
          </p:nvPr>
        </p:nvSpPr>
        <p:spPr/>
        <p:txBody>
          <a:bodyPr/>
          <a:lstStyle/>
          <a:p>
            <a:fld id="{52879864-58F7-E440-BAEE-A5FD1DF8B447}" type="slidenum">
              <a:rPr lang="en-US" smtClean="0"/>
              <a:t>5</a:t>
            </a:fld>
            <a:endParaRPr lang="en-US" dirty="0"/>
          </a:p>
        </p:txBody>
      </p:sp>
      <p:sp>
        <p:nvSpPr>
          <p:cNvPr id="4" name="日期占位符 3">
            <a:extLst>
              <a:ext uri="{FF2B5EF4-FFF2-40B4-BE49-F238E27FC236}">
                <a16:creationId xmlns:a16="http://schemas.microsoft.com/office/drawing/2014/main" id="{FEEFFD69-CCD3-4EBC-8AB8-028EFEF6B8E7}"/>
              </a:ext>
            </a:extLst>
          </p:cNvPr>
          <p:cNvSpPr>
            <a:spLocks noGrp="1"/>
          </p:cNvSpPr>
          <p:nvPr>
            <p:ph type="dt" sz="half" idx="10"/>
          </p:nvPr>
        </p:nvSpPr>
        <p:spPr/>
        <p:txBody>
          <a:bodyPr/>
          <a:lstStyle/>
          <a:p>
            <a:fld id="{D6924D2F-0DA1-4D68-A637-22F756E1455B}" type="datetime1">
              <a:rPr lang="en-US" altLang="zh-CN" smtClean="0"/>
              <a:t>1/14/24</a:t>
            </a:fld>
            <a:endParaRPr lang="en-US"/>
          </a:p>
        </p:txBody>
      </p:sp>
    </p:spTree>
    <p:extLst>
      <p:ext uri="{BB962C8B-B14F-4D97-AF65-F5344CB8AC3E}">
        <p14:creationId xmlns:p14="http://schemas.microsoft.com/office/powerpoint/2010/main" val="181788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Course Intended Learning Outcomes (CILOs)</a:t>
            </a:r>
          </a:p>
        </p:txBody>
      </p:sp>
      <p:sp>
        <p:nvSpPr>
          <p:cNvPr id="5" name="Slide Number Placeholder 4"/>
          <p:cNvSpPr>
            <a:spLocks noGrp="1"/>
          </p:cNvSpPr>
          <p:nvPr>
            <p:ph type="sldNum" sz="quarter" idx="12"/>
          </p:nvPr>
        </p:nvSpPr>
        <p:spPr/>
        <p:txBody>
          <a:bodyPr/>
          <a:lstStyle/>
          <a:p>
            <a:fld id="{52879864-58F7-E440-BAEE-A5FD1DF8B447}" type="slidenum">
              <a:rPr lang="en-US" smtClean="0"/>
              <a:t>6</a:t>
            </a:fld>
            <a:endParaRPr lang="en-US" dirty="0"/>
          </a:p>
        </p:txBody>
      </p:sp>
      <p:sp>
        <p:nvSpPr>
          <p:cNvPr id="6" name="内容占位符 5">
            <a:extLst>
              <a:ext uri="{FF2B5EF4-FFF2-40B4-BE49-F238E27FC236}">
                <a16:creationId xmlns:a16="http://schemas.microsoft.com/office/drawing/2014/main" id="{C67AD166-261A-4B57-BD90-3CE499FF1D65}"/>
              </a:ext>
            </a:extLst>
          </p:cNvPr>
          <p:cNvSpPr>
            <a:spLocks noGrp="1"/>
          </p:cNvSpPr>
          <p:nvPr>
            <p:ph idx="1"/>
          </p:nvPr>
        </p:nvSpPr>
        <p:spPr>
          <a:xfrm>
            <a:off x="549274" y="1600201"/>
            <a:ext cx="8472805" cy="4343400"/>
          </a:xfrm>
        </p:spPr>
        <p:txBody>
          <a:bodyPr/>
          <a:lstStyle/>
          <a:p>
            <a:r>
              <a:rPr lang="en-GB" altLang="zh-CN" dirty="0"/>
              <a:t>Understand and explain how computational probability models are used in computer science, information technology, and data science</a:t>
            </a:r>
          </a:p>
          <a:p>
            <a:r>
              <a:rPr lang="en-US" altLang="zh-CN" dirty="0"/>
              <a:t>Develop critical thinking skills to use computational probability models to explain random phenomenon through independent investigation</a:t>
            </a:r>
            <a:endParaRPr lang="en-GB" altLang="zh-CN" dirty="0"/>
          </a:p>
          <a:p>
            <a:r>
              <a:rPr lang="en-US" altLang="zh-CN" dirty="0"/>
              <a:t>Write computer programs to simulate random phenomenon, and analyze data with computational probability models			</a:t>
            </a:r>
          </a:p>
          <a:p>
            <a:endParaRPr lang="zh-CN" altLang="en-US" dirty="0"/>
          </a:p>
        </p:txBody>
      </p:sp>
      <p:sp>
        <p:nvSpPr>
          <p:cNvPr id="2" name="日期占位符 1">
            <a:extLst>
              <a:ext uri="{FF2B5EF4-FFF2-40B4-BE49-F238E27FC236}">
                <a16:creationId xmlns:a16="http://schemas.microsoft.com/office/drawing/2014/main" id="{70024081-F8FA-4950-A016-7F1C9D2F4F1A}"/>
              </a:ext>
            </a:extLst>
          </p:cNvPr>
          <p:cNvSpPr>
            <a:spLocks noGrp="1"/>
          </p:cNvSpPr>
          <p:nvPr>
            <p:ph type="dt" sz="half" idx="10"/>
          </p:nvPr>
        </p:nvSpPr>
        <p:spPr/>
        <p:txBody>
          <a:bodyPr/>
          <a:lstStyle/>
          <a:p>
            <a:fld id="{BB779D5B-8566-49F4-B0BB-0F6BD5AB8D9F}" type="datetime1">
              <a:rPr lang="en-US" altLang="zh-CN" smtClean="0"/>
              <a:t>1/14/24</a:t>
            </a:fld>
            <a:endParaRPr lang="en-US"/>
          </a:p>
        </p:txBody>
      </p:sp>
    </p:spTree>
    <p:extLst>
      <p:ext uri="{BB962C8B-B14F-4D97-AF65-F5344CB8AC3E}">
        <p14:creationId xmlns:p14="http://schemas.microsoft.com/office/powerpoint/2010/main" val="50653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dirty="0"/>
              <a:t>Probability</a:t>
            </a:r>
            <a:endParaRPr lang="en-US" altLang="zh-CN" dirty="0">
              <a:ea typeface="宋体" panose="02010600030101010101" pitchFamily="2" charset="-122"/>
            </a:endParaRPr>
          </a:p>
        </p:txBody>
      </p:sp>
      <p:sp>
        <p:nvSpPr>
          <p:cNvPr id="21507" name="Rectangle 3"/>
          <p:cNvSpPr>
            <a:spLocks noGrp="1" noChangeArrowheads="1"/>
          </p:cNvSpPr>
          <p:nvPr>
            <p:ph type="body" idx="1"/>
          </p:nvPr>
        </p:nvSpPr>
        <p:spPr/>
        <p:txBody>
          <a:bodyPr/>
          <a:lstStyle/>
          <a:p>
            <a:pPr eaLnBrk="1" hangingPunct="1">
              <a:lnSpc>
                <a:spcPct val="90000"/>
              </a:lnSpc>
            </a:pPr>
            <a:r>
              <a:rPr lang="en-US" altLang="zh-CN" sz="3000" dirty="0">
                <a:ea typeface="宋体" panose="02010600030101010101" pitchFamily="2" charset="-122"/>
              </a:rPr>
              <a:t>Probability Theory: the study of </a:t>
            </a:r>
            <a:r>
              <a:rPr lang="en-US" altLang="zh-CN" sz="3000" i="1" dirty="0">
                <a:ea typeface="宋体" panose="02010600030101010101" pitchFamily="2" charset="-122"/>
              </a:rPr>
              <a:t>uncertainty</a:t>
            </a:r>
          </a:p>
          <a:p>
            <a:pPr lvl="1" eaLnBrk="1" hangingPunct="1">
              <a:lnSpc>
                <a:spcPct val="90000"/>
              </a:lnSpc>
            </a:pPr>
            <a:r>
              <a:rPr lang="en-US" altLang="zh-CN" sz="2400" dirty="0">
                <a:ea typeface="宋体" panose="02010600030101010101" pitchFamily="2" charset="-122"/>
              </a:rPr>
              <a:t>Probability quantifies how uncertain we are about future / random events</a:t>
            </a:r>
          </a:p>
          <a:p>
            <a:pPr eaLnBrk="1" hangingPunct="1">
              <a:lnSpc>
                <a:spcPct val="90000"/>
              </a:lnSpc>
              <a:buFont typeface="Wingdings" panose="05000000000000000000" pitchFamily="2" charset="2"/>
              <a:buNone/>
            </a:pPr>
            <a:endParaRPr lang="en-US" altLang="zh-CN" dirty="0">
              <a:ea typeface="宋体" panose="02010600030101010101" pitchFamily="2" charset="-122"/>
            </a:endParaRPr>
          </a:p>
          <a:p>
            <a:pPr>
              <a:lnSpc>
                <a:spcPct val="90000"/>
              </a:lnSpc>
            </a:pPr>
            <a:r>
              <a:rPr lang="en-US" altLang="zh-CN" sz="3000" dirty="0">
                <a:ea typeface="宋体" panose="02010600030101010101" pitchFamily="2" charset="-122"/>
              </a:rPr>
              <a:t>Statistics: the study of how to make inference and decisions in face of uncertainty</a:t>
            </a:r>
          </a:p>
        </p:txBody>
      </p:sp>
      <p:sp>
        <p:nvSpPr>
          <p:cNvPr id="2" name="灯片编号占位符 1">
            <a:extLst>
              <a:ext uri="{FF2B5EF4-FFF2-40B4-BE49-F238E27FC236}">
                <a16:creationId xmlns:a16="http://schemas.microsoft.com/office/drawing/2014/main" id="{DB84D71E-BE66-4754-B00F-4551287BCE4E}"/>
              </a:ext>
            </a:extLst>
          </p:cNvPr>
          <p:cNvSpPr>
            <a:spLocks noGrp="1"/>
          </p:cNvSpPr>
          <p:nvPr>
            <p:ph type="sldNum" sz="quarter" idx="12"/>
          </p:nvPr>
        </p:nvSpPr>
        <p:spPr/>
        <p:txBody>
          <a:bodyPr/>
          <a:lstStyle/>
          <a:p>
            <a:fld id="{52879864-58F7-E440-BAEE-A5FD1DF8B447}" type="slidenum">
              <a:rPr lang="en-US" smtClean="0"/>
              <a:t>7</a:t>
            </a:fld>
            <a:endParaRPr lang="en-US"/>
          </a:p>
        </p:txBody>
      </p:sp>
      <p:sp>
        <p:nvSpPr>
          <p:cNvPr id="3" name="日期占位符 2">
            <a:extLst>
              <a:ext uri="{FF2B5EF4-FFF2-40B4-BE49-F238E27FC236}">
                <a16:creationId xmlns:a16="http://schemas.microsoft.com/office/drawing/2014/main" id="{D548B56D-59D7-427F-8651-85A2FFCB4CA6}"/>
              </a:ext>
            </a:extLst>
          </p:cNvPr>
          <p:cNvSpPr>
            <a:spLocks noGrp="1"/>
          </p:cNvSpPr>
          <p:nvPr>
            <p:ph type="dt" sz="half" idx="10"/>
          </p:nvPr>
        </p:nvSpPr>
        <p:spPr/>
        <p:txBody>
          <a:bodyPr/>
          <a:lstStyle/>
          <a:p>
            <a:fld id="{7806521A-E33F-471E-B29C-1616A5AA3347}" type="datetime1">
              <a:rPr lang="en-US" altLang="zh-CN" smtClean="0"/>
              <a:t>1/14/24</a:t>
            </a:fld>
            <a:endParaRPr lang="en-US"/>
          </a:p>
        </p:txBody>
      </p:sp>
    </p:spTree>
    <p:extLst>
      <p:ext uri="{BB962C8B-B14F-4D97-AF65-F5344CB8AC3E}">
        <p14:creationId xmlns:p14="http://schemas.microsoft.com/office/powerpoint/2010/main" val="3625933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Uncertainty Events</a:t>
            </a:r>
          </a:p>
        </p:txBody>
      </p:sp>
      <p:sp>
        <p:nvSpPr>
          <p:cNvPr id="208899" name="Rectangle 3"/>
          <p:cNvSpPr>
            <a:spLocks noGrp="1" noChangeArrowheads="1"/>
          </p:cNvSpPr>
          <p:nvPr>
            <p:ph type="body" idx="1"/>
          </p:nvPr>
        </p:nvSpPr>
        <p:spPr/>
        <p:txBody>
          <a:bodyPr/>
          <a:lstStyle/>
          <a:p>
            <a:pPr eaLnBrk="1" hangingPunct="1"/>
            <a:r>
              <a:rPr lang="en-US" altLang="zh-CN" dirty="0">
                <a:ea typeface="宋体" panose="02010600030101010101" pitchFamily="2" charset="-122"/>
              </a:rPr>
              <a:t>Coin toss</a:t>
            </a:r>
          </a:p>
          <a:p>
            <a:pPr eaLnBrk="1" hangingPunct="1"/>
            <a:r>
              <a:rPr lang="en-US" altLang="zh-CN" dirty="0">
                <a:ea typeface="宋体" panose="02010600030101010101" pitchFamily="2" charset="-122"/>
              </a:rPr>
              <a:t>Traffic </a:t>
            </a:r>
          </a:p>
          <a:p>
            <a:pPr eaLnBrk="1" hangingPunct="1"/>
            <a:r>
              <a:rPr lang="en-US" altLang="zh-CN" dirty="0">
                <a:ea typeface="宋体" panose="02010600030101010101" pitchFamily="2" charset="-122"/>
              </a:rPr>
              <a:t>The lifespan </a:t>
            </a:r>
          </a:p>
          <a:p>
            <a:pPr eaLnBrk="1" hangingPunct="1"/>
            <a:r>
              <a:rPr lang="en-US" altLang="zh-CN" dirty="0">
                <a:ea typeface="宋体" panose="02010600030101010101" pitchFamily="2" charset="-122"/>
              </a:rPr>
              <a:t>Lotteries</a:t>
            </a:r>
          </a:p>
          <a:p>
            <a:pPr eaLnBrk="1" hangingPunct="1"/>
            <a:endParaRPr lang="en-US" altLang="zh-CN" dirty="0">
              <a:ea typeface="宋体" panose="02010600030101010101" pitchFamily="2" charset="-122"/>
            </a:endParaRPr>
          </a:p>
        </p:txBody>
      </p:sp>
      <p:sp>
        <p:nvSpPr>
          <p:cNvPr id="2" name="灯片编号占位符 1">
            <a:extLst>
              <a:ext uri="{FF2B5EF4-FFF2-40B4-BE49-F238E27FC236}">
                <a16:creationId xmlns:a16="http://schemas.microsoft.com/office/drawing/2014/main" id="{827CDD64-E34B-46F7-BE66-66D4EDF1DDCE}"/>
              </a:ext>
            </a:extLst>
          </p:cNvPr>
          <p:cNvSpPr>
            <a:spLocks noGrp="1"/>
          </p:cNvSpPr>
          <p:nvPr>
            <p:ph type="sldNum" sz="quarter" idx="12"/>
          </p:nvPr>
        </p:nvSpPr>
        <p:spPr/>
        <p:txBody>
          <a:bodyPr/>
          <a:lstStyle/>
          <a:p>
            <a:fld id="{52879864-58F7-E440-BAEE-A5FD1DF8B447}" type="slidenum">
              <a:rPr lang="en-US" smtClean="0"/>
              <a:t>8</a:t>
            </a:fld>
            <a:endParaRPr lang="en-US"/>
          </a:p>
        </p:txBody>
      </p:sp>
      <p:sp>
        <p:nvSpPr>
          <p:cNvPr id="3" name="日期占位符 2">
            <a:extLst>
              <a:ext uri="{FF2B5EF4-FFF2-40B4-BE49-F238E27FC236}">
                <a16:creationId xmlns:a16="http://schemas.microsoft.com/office/drawing/2014/main" id="{BECCF853-EA95-4FD2-A58E-06E1162A21AA}"/>
              </a:ext>
            </a:extLst>
          </p:cNvPr>
          <p:cNvSpPr>
            <a:spLocks noGrp="1"/>
          </p:cNvSpPr>
          <p:nvPr>
            <p:ph type="dt" sz="half" idx="10"/>
          </p:nvPr>
        </p:nvSpPr>
        <p:spPr/>
        <p:txBody>
          <a:bodyPr/>
          <a:lstStyle/>
          <a:p>
            <a:fld id="{1A7A4E68-5D87-4586-9344-041D69F73BBD}" type="datetime1">
              <a:rPr lang="en-US" altLang="zh-CN" smtClean="0"/>
              <a:t>1/14/24</a:t>
            </a:fld>
            <a:endParaRPr lang="en-US"/>
          </a:p>
        </p:txBody>
      </p:sp>
    </p:spTree>
    <p:extLst>
      <p:ext uri="{BB962C8B-B14F-4D97-AF65-F5344CB8AC3E}">
        <p14:creationId xmlns:p14="http://schemas.microsoft.com/office/powerpoint/2010/main" val="2563473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Beginnings</a:t>
            </a:r>
          </a:p>
        </p:txBody>
      </p:sp>
      <p:sp>
        <p:nvSpPr>
          <p:cNvPr id="3" name="Content Placeholder 2"/>
          <p:cNvSpPr>
            <a:spLocks noGrp="1"/>
          </p:cNvSpPr>
          <p:nvPr>
            <p:ph idx="1"/>
          </p:nvPr>
        </p:nvSpPr>
        <p:spPr>
          <a:xfrm>
            <a:off x="549275" y="1600200"/>
            <a:ext cx="8042276" cy="4532085"/>
          </a:xfrm>
        </p:spPr>
        <p:txBody>
          <a:bodyPr/>
          <a:lstStyle/>
          <a:p>
            <a:r>
              <a:rPr lang="en-US" dirty="0"/>
              <a:t>The viewpoint that randomness was unknowable was held</a:t>
            </a:r>
            <a:r>
              <a:rPr lang="en-US" baseline="0" dirty="0"/>
              <a:t> for a long time during the Roman empire and throughout the middle ages…</a:t>
            </a:r>
          </a:p>
          <a:p>
            <a:r>
              <a:rPr lang="en-US" dirty="0"/>
              <a:t>Until 1400s when mathematicians started to study games of chance (dice and cards)</a:t>
            </a:r>
          </a:p>
          <a:p>
            <a:pPr lvl="1"/>
            <a:r>
              <a:rPr lang="en-US" dirty="0"/>
              <a:t>Improved their chances of winning at the gaming table</a:t>
            </a:r>
          </a:p>
          <a:p>
            <a:pPr lvl="2"/>
            <a:r>
              <a:rPr lang="en-US" dirty="0"/>
              <a:t>For themselves or for some wealthy noblemen</a:t>
            </a:r>
          </a:p>
          <a:p>
            <a:pPr lvl="1"/>
            <a:r>
              <a:rPr lang="en-US" dirty="0"/>
              <a:t>First, looked at which combinations of dice are more common to gain advantages when betting</a:t>
            </a:r>
          </a:p>
          <a:p>
            <a:pPr lvl="1"/>
            <a:r>
              <a:rPr lang="en-US" dirty="0"/>
              <a:t>Then started to study harder problems…</a:t>
            </a:r>
          </a:p>
        </p:txBody>
      </p:sp>
      <p:sp>
        <p:nvSpPr>
          <p:cNvPr id="5" name="Slide Number Placeholder 4"/>
          <p:cNvSpPr>
            <a:spLocks noGrp="1"/>
          </p:cNvSpPr>
          <p:nvPr>
            <p:ph type="sldNum" sz="quarter" idx="12"/>
          </p:nvPr>
        </p:nvSpPr>
        <p:spPr/>
        <p:txBody>
          <a:bodyPr/>
          <a:lstStyle/>
          <a:p>
            <a:fld id="{52879864-58F7-E440-BAEE-A5FD1DF8B447}" type="slidenum">
              <a:rPr lang="en-US" smtClean="0"/>
              <a:t>9</a:t>
            </a:fld>
            <a:endParaRPr lang="en-US" dirty="0"/>
          </a:p>
        </p:txBody>
      </p:sp>
      <p:sp>
        <p:nvSpPr>
          <p:cNvPr id="4" name="日期占位符 3">
            <a:extLst>
              <a:ext uri="{FF2B5EF4-FFF2-40B4-BE49-F238E27FC236}">
                <a16:creationId xmlns:a16="http://schemas.microsoft.com/office/drawing/2014/main" id="{291A98FA-B3A4-4C08-B901-683531F7C7C6}"/>
              </a:ext>
            </a:extLst>
          </p:cNvPr>
          <p:cNvSpPr>
            <a:spLocks noGrp="1"/>
          </p:cNvSpPr>
          <p:nvPr>
            <p:ph type="dt" sz="half" idx="10"/>
          </p:nvPr>
        </p:nvSpPr>
        <p:spPr/>
        <p:txBody>
          <a:bodyPr/>
          <a:lstStyle/>
          <a:p>
            <a:fld id="{2012BFA3-6FB6-4B1D-9C49-5E460A01CD29}" type="datetime1">
              <a:rPr lang="en-US" altLang="zh-CN" smtClean="0"/>
              <a:t>1/14/24</a:t>
            </a:fld>
            <a:endParaRPr lang="en-US"/>
          </a:p>
        </p:txBody>
      </p:sp>
    </p:spTree>
    <p:extLst>
      <p:ext uri="{BB962C8B-B14F-4D97-AF65-F5344CB8AC3E}">
        <p14:creationId xmlns:p14="http://schemas.microsoft.com/office/powerpoint/2010/main" val="408446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66673</TotalTime>
  <Words>2522</Words>
  <Application>Microsoft Macintosh PowerPoint</Application>
  <PresentationFormat>On-screen Show (4:3)</PresentationFormat>
  <Paragraphs>465</Paragraphs>
  <Slides>41</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宋体</vt:lpstr>
      <vt:lpstr>Calibri</vt:lpstr>
      <vt:lpstr>Calibri Light</vt:lpstr>
      <vt:lpstr>Cambria Math</vt:lpstr>
      <vt:lpstr>Open Sans</vt:lpstr>
      <vt:lpstr>Verdana</vt:lpstr>
      <vt:lpstr>Wingdings</vt:lpstr>
      <vt:lpstr>Wingdings 2</vt:lpstr>
      <vt:lpstr>Breeze</vt:lpstr>
      <vt:lpstr>Introduction to Computational Probability Modeling  CS 2402</vt:lpstr>
      <vt:lpstr>Course General Info</vt:lpstr>
      <vt:lpstr>Teaching Activities</vt:lpstr>
      <vt:lpstr>Assessment   </vt:lpstr>
      <vt:lpstr>Resources   </vt:lpstr>
      <vt:lpstr>Course Intended Learning Outcomes (CILOs)</vt:lpstr>
      <vt:lpstr>Probability</vt:lpstr>
      <vt:lpstr>Uncertainty Events</vt:lpstr>
      <vt:lpstr>Early Beginnings</vt:lpstr>
      <vt:lpstr>The Unfinished Game</vt:lpstr>
      <vt:lpstr>The Unfinished Game</vt:lpstr>
      <vt:lpstr>Birth of Probability Theory</vt:lpstr>
      <vt:lpstr>Frequentist Probability</vt:lpstr>
      <vt:lpstr>Frequentist Probability</vt:lpstr>
      <vt:lpstr>Conditional Probability </vt:lpstr>
      <vt:lpstr>Monty Hall Problem</vt:lpstr>
      <vt:lpstr>Monty Hall Problem</vt:lpstr>
      <vt:lpstr>Monty Hall Problem</vt:lpstr>
      <vt:lpstr>Subjective Probability</vt:lpstr>
      <vt:lpstr>Revising Beliefs and Bayes’ Rule</vt:lpstr>
      <vt:lpstr>Bayes’ Original Experiment</vt:lpstr>
      <vt:lpstr>Bayes’ Original Experiment</vt:lpstr>
      <vt:lpstr>Bayes’ Guessing Game Demo</vt:lpstr>
      <vt:lpstr>Revising Beliefs and Bayes</vt:lpstr>
      <vt:lpstr>Permutations and Combinations</vt:lpstr>
      <vt:lpstr>Permutations and Combinations</vt:lpstr>
      <vt:lpstr>Permutations and Combinations</vt:lpstr>
      <vt:lpstr>Permutations and Combinations</vt:lpstr>
      <vt:lpstr>Example: World Series</vt:lpstr>
      <vt:lpstr>World Series</vt:lpstr>
      <vt:lpstr>World Series</vt:lpstr>
      <vt:lpstr>World Series</vt:lpstr>
      <vt:lpstr>World Series</vt:lpstr>
      <vt:lpstr>World Series  </vt:lpstr>
      <vt:lpstr>Frequency Distributions</vt:lpstr>
      <vt:lpstr>Data </vt:lpstr>
      <vt:lpstr>Class Limits &amp; Frequency</vt:lpstr>
      <vt:lpstr>Summary</vt:lpstr>
      <vt:lpstr>The Exercise </vt:lpstr>
      <vt:lpstr>The Exercise </vt:lpstr>
      <vt:lpstr>The Exercise (Optional)</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Pure Probability</dc:title>
  <dc:creator>Antoni Chan</dc:creator>
  <cp:lastModifiedBy>Prof. MA Kede</cp:lastModifiedBy>
  <cp:revision>1066</cp:revision>
  <dcterms:created xsi:type="dcterms:W3CDTF">2014-07-02T05:52:17Z</dcterms:created>
  <dcterms:modified xsi:type="dcterms:W3CDTF">2024-01-14T13:50:36Z</dcterms:modified>
</cp:coreProperties>
</file>