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93" r:id="rId2"/>
    <p:sldId id="594" r:id="rId3"/>
    <p:sldId id="266" r:id="rId4"/>
    <p:sldId id="267" r:id="rId5"/>
    <p:sldId id="268" r:id="rId6"/>
    <p:sldId id="301" r:id="rId7"/>
    <p:sldId id="313" r:id="rId8"/>
    <p:sldId id="270" r:id="rId9"/>
    <p:sldId id="271" r:id="rId10"/>
    <p:sldId id="310" r:id="rId11"/>
    <p:sldId id="595" r:id="rId12"/>
    <p:sldId id="596" r:id="rId13"/>
    <p:sldId id="306" r:id="rId14"/>
    <p:sldId id="597" r:id="rId15"/>
    <p:sldId id="309" r:id="rId16"/>
    <p:sldId id="598" r:id="rId17"/>
    <p:sldId id="599" r:id="rId18"/>
    <p:sldId id="676" r:id="rId19"/>
    <p:sldId id="282" r:id="rId20"/>
    <p:sldId id="677" r:id="rId21"/>
    <p:sldId id="283" r:id="rId22"/>
    <p:sldId id="284" r:id="rId23"/>
    <p:sldId id="285" r:id="rId24"/>
    <p:sldId id="678" r:id="rId25"/>
    <p:sldId id="289" r:id="rId26"/>
    <p:sldId id="318" r:id="rId27"/>
    <p:sldId id="319" r:id="rId28"/>
    <p:sldId id="32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DD83E-8AF1-444C-B392-22A1895E0C22}" v="4" dt="2024-04-14T03:46:0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75714"/>
  </p:normalViewPr>
  <p:slideViewPr>
    <p:cSldViewPr snapToGrid="0">
      <p:cViewPr varScale="1">
        <p:scale>
          <a:sx n="95" d="100"/>
          <a:sy n="95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A Kede" userId="8e2e9ef6-c706-44f8-b4b4-1ac80fff312e" providerId="ADAL" clId="{92DDD83E-8AF1-444C-B392-22A1895E0C22}"/>
    <pc:docChg chg="undo custSel delSld modSld">
      <pc:chgData name="Prof. MA Kede" userId="8e2e9ef6-c706-44f8-b4b4-1ac80fff312e" providerId="ADAL" clId="{92DDD83E-8AF1-444C-B392-22A1895E0C22}" dt="2024-04-14T08:46:16.643" v="73" actId="5793"/>
      <pc:docMkLst>
        <pc:docMk/>
      </pc:docMkLst>
      <pc:sldChg chg="addSp delSp modSp mod">
        <pc:chgData name="Prof. MA Kede" userId="8e2e9ef6-c706-44f8-b4b4-1ac80fff312e" providerId="ADAL" clId="{92DDD83E-8AF1-444C-B392-22A1895E0C22}" dt="2024-04-14T02:19:24.168" v="53" actId="20577"/>
        <pc:sldMkLst>
          <pc:docMk/>
          <pc:sldMk cId="1806889963" sldId="266"/>
        </pc:sldMkLst>
        <pc:spChg chg="add del mod">
          <ac:chgData name="Prof. MA Kede" userId="8e2e9ef6-c706-44f8-b4b4-1ac80fff312e" providerId="ADAL" clId="{92DDD83E-8AF1-444C-B392-22A1895E0C22}" dt="2024-04-14T02:18:54.701" v="4"/>
          <ac:spMkLst>
            <pc:docMk/>
            <pc:sldMk cId="1806889963" sldId="266"/>
            <ac:spMk id="2" creationId="{32181D84-DBF6-5B1F-CB2D-9608DA66227A}"/>
          </ac:spMkLst>
        </pc:spChg>
        <pc:spChg chg="add mod">
          <ac:chgData name="Prof. MA Kede" userId="8e2e9ef6-c706-44f8-b4b4-1ac80fff312e" providerId="ADAL" clId="{92DDD83E-8AF1-444C-B392-22A1895E0C22}" dt="2024-04-14T02:19:24.168" v="53" actId="20577"/>
          <ac:spMkLst>
            <pc:docMk/>
            <pc:sldMk cId="1806889963" sldId="266"/>
            <ac:spMk id="4" creationId="{71D87C8D-12B6-5590-2979-2474C9224143}"/>
          </ac:spMkLst>
        </pc:spChg>
      </pc:sldChg>
      <pc:sldChg chg="addSp modSp">
        <pc:chgData name="Prof. MA Kede" userId="8e2e9ef6-c706-44f8-b4b4-1ac80fff312e" providerId="ADAL" clId="{92DDD83E-8AF1-444C-B392-22A1895E0C22}" dt="2024-04-14T03:46:01.019" v="68"/>
        <pc:sldMkLst>
          <pc:docMk/>
          <pc:sldMk cId="581213332" sldId="270"/>
        </pc:sldMkLst>
        <pc:spChg chg="add mod">
          <ac:chgData name="Prof. MA Kede" userId="8e2e9ef6-c706-44f8-b4b4-1ac80fff312e" providerId="ADAL" clId="{92DDD83E-8AF1-444C-B392-22A1895E0C22}" dt="2024-04-14T03:46:01.019" v="68"/>
          <ac:spMkLst>
            <pc:docMk/>
            <pc:sldMk cId="581213332" sldId="270"/>
            <ac:spMk id="2" creationId="{D2948E76-4905-A38E-4BC7-A492D39FE7CC}"/>
          </ac:spMkLst>
        </pc:spChg>
      </pc:sldChg>
      <pc:sldChg chg="del">
        <pc:chgData name="Prof. MA Kede" userId="8e2e9ef6-c706-44f8-b4b4-1ac80fff312e" providerId="ADAL" clId="{92DDD83E-8AF1-444C-B392-22A1895E0C22}" dt="2024-04-14T07:19:53.392" v="69" actId="2696"/>
        <pc:sldMkLst>
          <pc:docMk/>
          <pc:sldMk cId="599368167" sldId="307"/>
        </pc:sldMkLst>
      </pc:sldChg>
      <pc:sldChg chg="del">
        <pc:chgData name="Prof. MA Kede" userId="8e2e9ef6-c706-44f8-b4b4-1ac80fff312e" providerId="ADAL" clId="{92DDD83E-8AF1-444C-B392-22A1895E0C22}" dt="2024-04-14T07:43:51.702" v="70" actId="2696"/>
        <pc:sldMkLst>
          <pc:docMk/>
          <pc:sldMk cId="3741212147" sldId="308"/>
        </pc:sldMkLst>
      </pc:sldChg>
      <pc:sldChg chg="modSp mod">
        <pc:chgData name="Prof. MA Kede" userId="8e2e9ef6-c706-44f8-b4b4-1ac80fff312e" providerId="ADAL" clId="{92DDD83E-8AF1-444C-B392-22A1895E0C22}" dt="2024-04-14T03:45:52.116" v="67" actId="20577"/>
        <pc:sldMkLst>
          <pc:docMk/>
          <pc:sldMk cId="2474371368" sldId="313"/>
        </pc:sldMkLst>
        <pc:spChg chg="mod">
          <ac:chgData name="Prof. MA Kede" userId="8e2e9ef6-c706-44f8-b4b4-1ac80fff312e" providerId="ADAL" clId="{92DDD83E-8AF1-444C-B392-22A1895E0C22}" dt="2024-04-14T03:45:52.116" v="67" actId="20577"/>
          <ac:spMkLst>
            <pc:docMk/>
            <pc:sldMk cId="2474371368" sldId="313"/>
            <ac:spMk id="4" creationId="{A7EC8D56-ECFC-5340-84EB-D2CBAC5A2C4C}"/>
          </ac:spMkLst>
        </pc:spChg>
      </pc:sldChg>
      <pc:sldChg chg="modSp mod">
        <pc:chgData name="Prof. MA Kede" userId="8e2e9ef6-c706-44f8-b4b4-1ac80fff312e" providerId="ADAL" clId="{92DDD83E-8AF1-444C-B392-22A1895E0C22}" dt="2024-04-14T08:46:16.643" v="73" actId="5793"/>
        <pc:sldMkLst>
          <pc:docMk/>
          <pc:sldMk cId="3831931347" sldId="319"/>
        </pc:sldMkLst>
        <pc:spChg chg="mod">
          <ac:chgData name="Prof. MA Kede" userId="8e2e9ef6-c706-44f8-b4b4-1ac80fff312e" providerId="ADAL" clId="{92DDD83E-8AF1-444C-B392-22A1895E0C22}" dt="2024-04-14T08:46:16.643" v="73" actId="5793"/>
          <ac:spMkLst>
            <pc:docMk/>
            <pc:sldMk cId="3831931347" sldId="319"/>
            <ac:spMk id="3" creationId="{00000000-0000-0000-0000-000000000000}"/>
          </ac:spMkLst>
        </pc:spChg>
      </pc:sldChg>
      <pc:sldChg chg="modSp mod">
        <pc:chgData name="Prof. MA Kede" userId="8e2e9ef6-c706-44f8-b4b4-1ac80fff312e" providerId="ADAL" clId="{92DDD83E-8AF1-444C-B392-22A1895E0C22}" dt="2024-04-14T02:18:48.142" v="1" actId="20577"/>
        <pc:sldMkLst>
          <pc:docMk/>
          <pc:sldMk cId="0" sldId="593"/>
        </pc:sldMkLst>
        <pc:spChg chg="mod">
          <ac:chgData name="Prof. MA Kede" userId="8e2e9ef6-c706-44f8-b4b4-1ac80fff312e" providerId="ADAL" clId="{92DDD83E-8AF1-444C-B392-22A1895E0C22}" dt="2024-04-14T02:18:48.142" v="1" actId="20577"/>
          <ac:spMkLst>
            <pc:docMk/>
            <pc:sldMk cId="0" sldId="593"/>
            <ac:spMk id="3" creationId="{00000000-0000-0000-0000-000000000000}"/>
          </ac:spMkLst>
        </pc:spChg>
      </pc:sldChg>
      <pc:sldChg chg="del">
        <pc:chgData name="Prof. MA Kede" userId="8e2e9ef6-c706-44f8-b4b4-1ac80fff312e" providerId="ADAL" clId="{92DDD83E-8AF1-444C-B392-22A1895E0C22}" dt="2024-04-14T07:46:09.574" v="71" actId="2696"/>
        <pc:sldMkLst>
          <pc:docMk/>
          <pc:sldMk cId="1723814167" sldId="675"/>
        </pc:sldMkLst>
      </pc:sldChg>
    </pc:docChg>
  </pc:docChgLst>
  <pc:docChgLst>
    <pc:chgData name="Dr. MA Kede" userId="8e2e9ef6-c706-44f8-b4b4-1ac80fff312e" providerId="ADAL" clId="{BE6B7A27-E3B9-D047-8571-420711584F86}"/>
    <pc:docChg chg="custSel modSld">
      <pc:chgData name="Dr. MA Kede" userId="8e2e9ef6-c706-44f8-b4b4-1ac80fff312e" providerId="ADAL" clId="{BE6B7A27-E3B9-D047-8571-420711584F86}" dt="2023-04-02T03:51:25.998" v="128" actId="20577"/>
      <pc:docMkLst>
        <pc:docMk/>
      </pc:docMkLst>
      <pc:sldChg chg="modSp">
        <pc:chgData name="Dr. MA Kede" userId="8e2e9ef6-c706-44f8-b4b4-1ac80fff312e" providerId="ADAL" clId="{BE6B7A27-E3B9-D047-8571-420711584F86}" dt="2023-04-02T03:28:44.917" v="9" actId="20577"/>
        <pc:sldMkLst>
          <pc:docMk/>
          <pc:sldMk cId="1806889963" sldId="266"/>
        </pc:sldMkLst>
        <pc:spChg chg="mod">
          <ac:chgData name="Dr. MA Kede" userId="8e2e9ef6-c706-44f8-b4b4-1ac80fff312e" providerId="ADAL" clId="{BE6B7A27-E3B9-D047-8571-420711584F86}" dt="2023-04-02T03:28:44.917" v="9" actId="20577"/>
          <ac:spMkLst>
            <pc:docMk/>
            <pc:sldMk cId="1806889963" sldId="266"/>
            <ac:spMk id="3" creationId="{00000000-0000-0000-0000-000000000000}"/>
          </ac:spMkLst>
        </pc:spChg>
      </pc:sldChg>
      <pc:sldChg chg="modAnim">
        <pc:chgData name="Dr. MA Kede" userId="8e2e9ef6-c706-44f8-b4b4-1ac80fff312e" providerId="ADAL" clId="{BE6B7A27-E3B9-D047-8571-420711584F86}" dt="2023-04-02T03:49:07.585" v="94"/>
        <pc:sldMkLst>
          <pc:docMk/>
          <pc:sldMk cId="2494927418" sldId="285"/>
        </pc:sldMkLst>
      </pc:sldChg>
      <pc:sldChg chg="modSp mod modAnim">
        <pc:chgData name="Dr. MA Kede" userId="8e2e9ef6-c706-44f8-b4b4-1ac80fff312e" providerId="ADAL" clId="{BE6B7A27-E3B9-D047-8571-420711584F86}" dt="2023-04-02T03:35:28.355" v="91" actId="20577"/>
        <pc:sldMkLst>
          <pc:docMk/>
          <pc:sldMk cId="599368167" sldId="307"/>
        </pc:sldMkLst>
        <pc:spChg chg="mod">
          <ac:chgData name="Dr. MA Kede" userId="8e2e9ef6-c706-44f8-b4b4-1ac80fff312e" providerId="ADAL" clId="{BE6B7A27-E3B9-D047-8571-420711584F86}" dt="2023-04-02T03:35:28.355" v="91" actId="20577"/>
          <ac:spMkLst>
            <pc:docMk/>
            <pc:sldMk cId="599368167" sldId="307"/>
            <ac:spMk id="3" creationId="{00000000-0000-0000-0000-000000000000}"/>
          </ac:spMkLst>
        </pc:spChg>
      </pc:sldChg>
      <pc:sldChg chg="modSp mod">
        <pc:chgData name="Dr. MA Kede" userId="8e2e9ef6-c706-44f8-b4b4-1ac80fff312e" providerId="ADAL" clId="{BE6B7A27-E3B9-D047-8571-420711584F86}" dt="2023-04-02T03:51:25.998" v="128" actId="20577"/>
        <pc:sldMkLst>
          <pc:docMk/>
          <pc:sldMk cId="1780487582" sldId="320"/>
        </pc:sldMkLst>
        <pc:spChg chg="mod">
          <ac:chgData name="Dr. MA Kede" userId="8e2e9ef6-c706-44f8-b4b4-1ac80fff312e" providerId="ADAL" clId="{BE6B7A27-E3B9-D047-8571-420711584F86}" dt="2023-04-02T03:51:25.998" v="128" actId="20577"/>
          <ac:spMkLst>
            <pc:docMk/>
            <pc:sldMk cId="1780487582" sldId="320"/>
            <ac:spMk id="3" creationId="{00000000-0000-0000-0000-000000000000}"/>
          </ac:spMkLst>
        </pc:spChg>
      </pc:sldChg>
      <pc:sldChg chg="modSp">
        <pc:chgData name="Dr. MA Kede" userId="8e2e9ef6-c706-44f8-b4b4-1ac80fff312e" providerId="ADAL" clId="{BE6B7A27-E3B9-D047-8571-420711584F86}" dt="2023-04-02T03:45:43.559" v="92" actId="114"/>
        <pc:sldMkLst>
          <pc:docMk/>
          <pc:sldMk cId="1723814167" sldId="675"/>
        </pc:sldMkLst>
        <pc:spChg chg="mod">
          <ac:chgData name="Dr. MA Kede" userId="8e2e9ef6-c706-44f8-b4b4-1ac80fff312e" providerId="ADAL" clId="{BE6B7A27-E3B9-D047-8571-420711584F86}" dt="2023-04-02T03:45:43.559" v="92" actId="114"/>
          <ac:spMkLst>
            <pc:docMk/>
            <pc:sldMk cId="1723814167" sldId="6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2DCD-EC41-49F3-9748-093B53159B1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B284-573B-4B63-AD79-97B3604C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DB284-573B-4B63-AD79-97B3604C5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41CB240-5690-45FF-A25B-ACFCCDAA33E3}" type="datetime1">
              <a:rPr lang="en-US" altLang="zh-CN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1C66C5-65D6-E94E-BA6A-11B95EF7C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19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71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0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6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7994-8510-4C4E-B19E-27C802D47271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4640-3A23-4484-87A7-3792C319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1"/>
                </a:solidFill>
              </a:rPr>
              <a:t>CS 2402 Lecture 1</a:t>
            </a:r>
            <a:r>
              <a:rPr lang="en-US" altLang="zh-CN" sz="3000" dirty="0">
                <a:solidFill>
                  <a:schemeClr val="accent1"/>
                </a:solidFill>
              </a:rPr>
              <a:t>2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Two Inequalities for Estimating Probability Bounds</a:t>
            </a:r>
          </a:p>
        </p:txBody>
      </p:sp>
    </p:spTree>
    <p:extLst>
      <p:ext uri="{BB962C8B-B14F-4D97-AF65-F5344CB8AC3E}">
        <p14:creationId xmlns:p14="http://schemas.microsoft.com/office/powerpoint/2010/main" val="132679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Markov</a:t>
                </a:r>
                <a:r>
                  <a:rPr lang="en-US" sz="2400" dirty="0"/>
                  <a:t>'</a:t>
                </a:r>
                <a:r>
                  <a:rPr lang="en-US" sz="2400" dirty="0">
                    <a:solidFill>
                      <a:schemeClr val="tx1"/>
                    </a:solidFill>
                  </a:rPr>
                  <a:t>s Inequality: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sz="2400" dirty="0"/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every a&gt;0</a:t>
                </a:r>
                <a:endParaRPr lang="en-US" sz="2400" dirty="0"/>
              </a:p>
              <a:p>
                <a:pPr lvl="1"/>
                <a:r>
                  <a:rPr lang="en-US" altLang="zh-CN" sz="2200" dirty="0"/>
                  <a:t>A</a:t>
                </a:r>
                <a:r>
                  <a:rPr lang="en-US" sz="2200" dirty="0"/>
                  <a:t> tool for finding </a:t>
                </a:r>
                <a:r>
                  <a:rPr lang="en-US" sz="2200" b="1" dirty="0"/>
                  <a:t>a</a:t>
                </a:r>
                <a:r>
                  <a:rPr lang="en-US" altLang="zh-CN" sz="2200" b="1" dirty="0"/>
                  <a:t>n</a:t>
                </a:r>
                <a:r>
                  <a:rPr lang="en-US" sz="2200" b="1" dirty="0"/>
                  <a:t> upper bound </a:t>
                </a:r>
                <a:r>
                  <a:rPr lang="en-US" sz="2200" dirty="0"/>
                  <a:t>for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  <a:p>
                <a:pPr lvl="1"/>
                <a:endParaRPr lang="en-US" sz="2200" dirty="0"/>
              </a:p>
              <a:p>
                <a:r>
                  <a:rPr lang="en-US" sz="2400" dirty="0"/>
                  <a:t> Chebyshev's Inequality: For any random variable X and any number k&gt;0: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24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>
                <a:blip r:embed="rId2"/>
                <a:stretch>
                  <a:fillRect l="-845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C20DFF7-2B78-2F4F-AB94-0F7A8849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 Inequality</a:t>
            </a:r>
          </a:p>
        </p:txBody>
      </p:sp>
    </p:spTree>
    <p:extLst>
      <p:ext uri="{BB962C8B-B14F-4D97-AF65-F5344CB8AC3E}">
        <p14:creationId xmlns:p14="http://schemas.microsoft.com/office/powerpoint/2010/main" val="2697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3.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5322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1. 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Bernoulli random variable X takes two possible values {0, 1} with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sz="2200" dirty="0">
                    <a:solidFill>
                      <a:schemeClr val="tx1"/>
                    </a:solidFill>
                  </a:rPr>
                  <a:t>{X=1} denotes that the event happens (i.e.,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")</a:t>
                </a:r>
              </a:p>
              <a:p>
                <a:pPr lvl="1"/>
                <a:r>
                  <a:rPr lang="en-US" sz="2200" dirty="0"/>
                  <a:t>{X=0} denotes that the event does not happen (i.e.,</a:t>
                </a:r>
                <a:r>
                  <a:rPr lang="zh-CN" altLang="en-US" sz="2200" dirty="0"/>
                  <a:t>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no</a:t>
                </a:r>
                <a:r>
                  <a:rPr lang="en-US" sz="2200" dirty="0"/>
                  <a:t>")</a:t>
                </a:r>
              </a:p>
              <a:p>
                <a:pPr lvl="1"/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3655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2.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Binomial random variable X~B(n, p): </a:t>
                </a:r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or k = 0, 1, …, n</a:t>
                </a:r>
              </a:p>
              <a:p>
                <a:pPr marL="336550" lvl="1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Meaning: </a:t>
                </a:r>
              </a:p>
              <a:p>
                <a:pPr marL="679450" lvl="1" indent="-342900"/>
                <a:r>
                  <a:rPr lang="en-US" sz="2200" dirty="0">
                    <a:solidFill>
                      <a:schemeClr val="tx1"/>
                    </a:solidFill>
                  </a:rPr>
                  <a:t>Each trial produces a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</a:t>
                </a:r>
                <a:r>
                  <a:rPr lang="en-US" sz="2200" dirty="0">
                    <a:solidFill>
                      <a:schemeClr val="tx1"/>
                    </a:solidFill>
                  </a:rPr>
                  <a:t> with probability p, and a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no</a:t>
                </a:r>
                <a:r>
                  <a:rPr lang="en-US" sz="2200" dirty="0"/>
                  <a:t>" </a:t>
                </a:r>
                <a:r>
                  <a:rPr lang="en-US" sz="2200" dirty="0">
                    <a:solidFill>
                      <a:schemeClr val="tx1"/>
                    </a:solidFill>
                  </a:rPr>
                  <a:t>with probability 1-p</a:t>
                </a:r>
              </a:p>
              <a:p>
                <a:pPr marL="679450" lvl="1" indent="-342900"/>
                <a:r>
                  <a:rPr lang="en-US" sz="2200" dirty="0">
                    <a:solidFill>
                      <a:schemeClr val="tx1"/>
                    </a:solidFill>
                  </a:rPr>
                  <a:t>X is the number of </a:t>
                </a:r>
                <a:r>
                  <a:rPr lang="en-US" sz="2200" dirty="0"/>
                  <a:t>"</a:t>
                </a:r>
                <a:r>
                  <a:rPr lang="en-US" altLang="zh-CN" sz="2200" dirty="0"/>
                  <a:t>yes</a:t>
                </a:r>
                <a:r>
                  <a:rPr lang="en-US" sz="2200" dirty="0"/>
                  <a:t>" in </a:t>
                </a:r>
                <a:r>
                  <a:rPr lang="en-US" sz="2200" dirty="0">
                    <a:solidFill>
                      <a:schemeClr val="tx1"/>
                    </a:solidFill>
                  </a:rPr>
                  <a:t>n independent trials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3655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045648-611D-4CC5-AFE1-A50DC4BB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C820-5E38-4036-9241-0B31A6A3EC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A0EB0D4-1C01-4E32-B74F-7E292E3D1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 4. Normal (Gaussian) Distribution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27F2888-5ED4-45A7-B1B2-0220E3473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8833" y="1600201"/>
            <a:ext cx="8336718" cy="4343400"/>
          </a:xfrm>
        </p:spPr>
        <p:txBody>
          <a:bodyPr/>
          <a:lstStyle/>
          <a:p>
            <a:r>
              <a:rPr lang="en-US" altLang="en-US" dirty="0"/>
              <a:t>Normal probability density: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376CB3D4-0283-450D-B82F-ABD18C99E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5365" y="2174879"/>
          <a:ext cx="6463747" cy="115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05040" imgH="482400" progId="Equation.3">
                  <p:embed/>
                </p:oleObj>
              </mc:Choice>
              <mc:Fallback>
                <p:oleObj name="公式" r:id="rId2" imgW="2705040" imgH="4824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376CB3D4-0283-450D-B82F-ABD18C99E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365" y="2174879"/>
                        <a:ext cx="6463747" cy="115383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A3F961D2-467E-4A7F-BB7B-668508D62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120" imgH="215640" progId="Equation.3">
                  <p:embed/>
                </p:oleObj>
              </mc:Choice>
              <mc:Fallback>
                <p:oleObj name="公式" r:id="rId4" imgW="114120" imgH="21564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A3F961D2-467E-4A7F-BB7B-668508D62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>
            <a:extLst>
              <a:ext uri="{FF2B5EF4-FFF2-40B4-BE49-F238E27FC236}">
                <a16:creationId xmlns:a16="http://schemas.microsoft.com/office/drawing/2014/main" id="{11859E75-B32A-4619-967B-8B1B315ED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819" y="4013617"/>
            <a:ext cx="2098651" cy="108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9250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altLang="en-US" sz="2400" dirty="0"/>
              <a:t>E(X) = </a:t>
            </a:r>
            <a:r>
              <a:rPr lang="el-GR" alt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μ</a:t>
            </a:r>
            <a:r>
              <a:rPr lang="en-US" altLang="en-US" sz="2400" dirty="0"/>
              <a:t> </a:t>
            </a:r>
          </a:p>
          <a:p>
            <a:pPr marL="349250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anose="05020102010507070707" pitchFamily="18" charset="2"/>
              <a:buChar char=""/>
            </a:pPr>
            <a:r>
              <a:rPr lang="en-US" altLang="en-US" sz="2400" dirty="0"/>
              <a:t>Var(X) = </a:t>
            </a:r>
            <a:r>
              <a:rPr lang="el-GR" altLang="en-US" sz="2400" b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HK" altLang="en-US" sz="2400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4. Approximation</a:t>
            </a:r>
          </a:p>
        </p:txBody>
      </p:sp>
    </p:spTree>
    <p:extLst>
      <p:ext uri="{BB962C8B-B14F-4D97-AF65-F5344CB8AC3E}">
        <p14:creationId xmlns:p14="http://schemas.microsoft.com/office/powerpoint/2010/main" val="8237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38200" y="1825088"/>
                <a:ext cx="10515600" cy="4477947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be independent random variables with the same</a:t>
                </a:r>
                <a:r>
                  <a:rPr lang="zh-CN" altLang="en-US" dirty="0"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distribution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be their sum: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+mn-ea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 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b="0" i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b="0" i="0" dirty="0" smtClean="0">
                        <a:solidFill>
                          <a:schemeClr val="tx1"/>
                        </a:solidFill>
                        <a:latin typeface="+mn-ea"/>
                        <a:cs typeface="Calibri Light" panose="020F0302020204030204" pitchFamily="34" charset="0"/>
                      </a:rPr>
                      <m:t> 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𝜎</m:t>
                    </m:r>
                  </m:oMath>
                </a14:m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  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be the standardized random variable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𝑆𝐷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b="1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 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Then for any a &lt; b</a:t>
                </a:r>
                <a:endParaRPr lang="en-US" altLang="zh-CN" b="1" dirty="0">
                  <a:solidFill>
                    <a:schemeClr val="tx1"/>
                  </a:solidFill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)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sup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  <a:sym typeface="Wingdings" panose="05000000000000000000" pitchFamily="2" charset="2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= F(b) - F(a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) as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→∞</m:t>
                    </m:r>
                  </m:oMath>
                </a14:m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endParaRPr lang="en-US" altLang="zh-CN" dirty="0">
                  <a:latin typeface="+mn-ea"/>
                  <a:cs typeface="Calibri Light" panose="020F0302020204030204" pitchFamily="34" charset="0"/>
                </a:endParaRPr>
              </a:p>
              <a:p>
                <a:pPr algn="l"/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That is, t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he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+mn-ea"/>
                    <a:cs typeface="Calibri Light" panose="020F0302020204030204" pitchFamily="34" charset="0"/>
                  </a:rPr>
                  <a:t>a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pproaches to standard Normal as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→∞ 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cs typeface="Calibri Light" panose="020F0302020204030204" pitchFamily="34" charset="0"/>
                  </a:rPr>
                  <a:t> </a:t>
                </a:r>
              </a:p>
              <a:p>
                <a:pPr algn="l"/>
                <a:r>
                  <a:rPr lang="en-US" altLang="zh-CN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    </a:t>
                </a:r>
                <a:endParaRPr lang="en-US" altLang="zh-CN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en-US" altLang="zh-CN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zh-CN" b="1" dirty="0">
                  <a:solidFill>
                    <a:srgbClr val="FF000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endParaRPr lang="zh-CN" alt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8200" y="1825088"/>
                <a:ext cx="10515600" cy="4477947"/>
              </a:xfrm>
              <a:blipFill>
                <a:blip r:embed="rId2"/>
                <a:stretch>
                  <a:fillRect l="-965" t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EE14DDE-491C-8B4F-BD21-BD71E6DFA2FA}"/>
              </a:ext>
            </a:extLst>
          </p:cNvPr>
          <p:cNvSpPr txBox="1">
            <a:spLocks/>
          </p:cNvSpPr>
          <p:nvPr/>
        </p:nvSpPr>
        <p:spPr>
          <a:xfrm>
            <a:off x="838200" y="971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accent1"/>
                </a:solidFill>
              </a:rPr>
              <a:t>Normal Approximation by CLT</a:t>
            </a:r>
          </a:p>
        </p:txBody>
      </p:sp>
    </p:spTree>
    <p:extLst>
      <p:ext uri="{BB962C8B-B14F-4D97-AF65-F5344CB8AC3E}">
        <p14:creationId xmlns:p14="http://schemas.microsoft.com/office/powerpoint/2010/main" val="164580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5. Bayesian Method</a:t>
            </a:r>
          </a:p>
        </p:txBody>
      </p:sp>
    </p:spTree>
    <p:extLst>
      <p:ext uri="{BB962C8B-B14F-4D97-AF65-F5344CB8AC3E}">
        <p14:creationId xmlns:p14="http://schemas.microsoft.com/office/powerpoint/2010/main" val="395141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072"/>
            <a:ext cx="9622536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Goal: Use evidence to update the probability of hypotheses. I.e., compute the probability of hypotheses conditioned on evidence</a:t>
            </a:r>
          </a:p>
          <a:p>
            <a:pPr marL="0" indent="0">
              <a:buNone/>
            </a:pPr>
            <a:r>
              <a:rPr lang="en-US" sz="2400" dirty="0"/>
              <a:t>Basic Steps: </a:t>
            </a:r>
          </a:p>
          <a:p>
            <a:r>
              <a:rPr lang="en-US" sz="2400" dirty="0"/>
              <a:t>What are </a:t>
            </a:r>
            <a:r>
              <a:rPr lang="en-US" sz="2400" b="1" dirty="0"/>
              <a:t>hypotheses</a:t>
            </a:r>
            <a:r>
              <a:rPr lang="en-US" sz="2400" dirty="0"/>
              <a:t>? Make hypotheses</a:t>
            </a:r>
          </a:p>
          <a:p>
            <a:r>
              <a:rPr lang="en-US" sz="2400" dirty="0"/>
              <a:t>Compute </a:t>
            </a:r>
            <a:r>
              <a:rPr lang="en-US" sz="2400" b="1" dirty="0"/>
              <a:t>prior odds </a:t>
            </a:r>
            <a:r>
              <a:rPr lang="en-US" sz="2400" dirty="0"/>
              <a:t>(probability) of hypotheses (without evidence) </a:t>
            </a:r>
          </a:p>
          <a:p>
            <a:r>
              <a:rPr lang="en-US" sz="2400" dirty="0"/>
              <a:t>What is </a:t>
            </a:r>
            <a:r>
              <a:rPr lang="en-US" sz="2400" b="1" dirty="0"/>
              <a:t>evidence</a:t>
            </a:r>
            <a:r>
              <a:rPr lang="en-US" sz="2400" dirty="0"/>
              <a:t>? Compute the likelihood of evidence under different hypotheses (</a:t>
            </a:r>
            <a:r>
              <a:rPr lang="en-US" sz="2400" b="1" dirty="0"/>
              <a:t>conditional</a:t>
            </a:r>
            <a:r>
              <a:rPr lang="en-US" sz="2400" dirty="0"/>
              <a:t> probabilities of evidence given hypotheses)</a:t>
            </a:r>
          </a:p>
          <a:p>
            <a:r>
              <a:rPr lang="en-US" sz="2400" dirty="0"/>
              <a:t>Compute the </a:t>
            </a:r>
            <a:r>
              <a:rPr lang="en-US" sz="2400" b="1" dirty="0"/>
              <a:t>posterior odds </a:t>
            </a:r>
            <a:r>
              <a:rPr lang="en-US" sz="2400" dirty="0"/>
              <a:t>of hypotheses (conditional probabilities of hypotheses under evidence)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6D63B6-CBE2-414E-A122-4550A492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Bayesian Method</a:t>
            </a:r>
          </a:p>
        </p:txBody>
      </p:sp>
    </p:spTree>
    <p:extLst>
      <p:ext uri="{BB962C8B-B14F-4D97-AF65-F5344CB8AC3E}">
        <p14:creationId xmlns:p14="http://schemas.microsoft.com/office/powerpoint/2010/main" val="21108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1. Concepts</a:t>
            </a:r>
          </a:p>
        </p:txBody>
      </p:sp>
    </p:spTree>
    <p:extLst>
      <p:ext uri="{BB962C8B-B14F-4D97-AF65-F5344CB8AC3E}">
        <p14:creationId xmlns:p14="http://schemas.microsoft.com/office/powerpoint/2010/main" val="170074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6. Least Square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accent1"/>
                </a:solidFill>
              </a:rPr>
              <a:t> Estimation</a:t>
            </a:r>
          </a:p>
        </p:txBody>
      </p:sp>
    </p:spTree>
    <p:extLst>
      <p:ext uri="{BB962C8B-B14F-4D97-AF65-F5344CB8AC3E}">
        <p14:creationId xmlns:p14="http://schemas.microsoft.com/office/powerpoint/2010/main" val="104251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Principle of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3275" y="1600201"/>
                <a:ext cx="8042276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ea typeface="宋体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are given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are unknowns  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75" y="1600201"/>
                <a:ext cx="8042276" cy="4343400"/>
              </a:xfrm>
              <a:prstGeom prst="rect">
                <a:avLst/>
              </a:prstGeom>
              <a:blipFill>
                <a:blip r:embed="rId2"/>
                <a:stretch>
                  <a:fillRect l="-1262" t="-1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01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2733" y="1685088"/>
                <a:ext cx="9521317" cy="4520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Take the derivative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and set them to zero</a:t>
                </a:r>
              </a:p>
              <a:p>
                <a:r>
                  <a:rPr lang="en-US" altLang="zh-CN" dirty="0"/>
                  <a:t>D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efine</a:t>
                </a:r>
                <a:endParaRPr 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HK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HK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en-HK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HK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It can be shown that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/>
                        </m:sSup>
                      </m:e>
                    </m:nary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HK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HK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marL="349250" lvl="1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3" y="1685088"/>
                <a:ext cx="9521317" cy="4520639"/>
              </a:xfrm>
              <a:prstGeom prst="rect">
                <a:avLst/>
              </a:prstGeom>
              <a:blipFill>
                <a:blip r:embed="rId3"/>
                <a:stretch>
                  <a:fillRect l="-1067" t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03715" y="4542019"/>
            <a:ext cx="6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930E0-4B98-624F-94D4-6D32C6E0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Procedure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75158-9E96-2849-AE8E-FDD81244C938}"/>
              </a:ext>
            </a:extLst>
          </p:cNvPr>
          <p:cNvSpPr txBox="1"/>
          <p:nvPr/>
        </p:nvSpPr>
        <p:spPr>
          <a:xfrm>
            <a:off x="6230112" y="829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3617" y="1582496"/>
                <a:ext cx="8754383" cy="4963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9250" indent="-349250" algn="l" defTabSz="914400" rtl="0" eaLnBrk="1" latinLnBrk="0" hangingPunct="1">
                  <a:spcBef>
                    <a:spcPts val="2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36550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6837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3650" indent="-2952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6225" indent="-282575" algn="l" defTabSz="914400" rtl="0" eaLnBrk="1" latinLnBrk="0" hangingPunct="1">
                  <a:spcBef>
                    <a:spcPts val="6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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2880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1177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399030" indent="-282575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689225" indent="-282575" algn="l" defTabSz="9144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anose="05020102010507070707" pitchFamily="18" charset="2"/>
                  <a:buChar char=""/>
                  <a:defRPr lang="en-US" sz="1800" kern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How strong is the linear relationship between two variables?</a:t>
                </a:r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>
                    <a:ea typeface="宋体" panose="02010600030101010101" pitchFamily="2" charset="-122"/>
                  </a:rPr>
                  <a:t>The sample correlation coefficient </a:t>
                </a:r>
                <a:r>
                  <a:rPr lang="en-US" i="1" dirty="0">
                    <a:ea typeface="宋体" panose="02010600030101010101" pitchFamily="2" charset="-122"/>
                  </a:rPr>
                  <a:t>r </a:t>
                </a:r>
                <a:r>
                  <a:rPr lang="en-US" dirty="0">
                    <a:ea typeface="宋体" panose="02010600030101010101" pitchFamily="2" charset="-122"/>
                  </a:rPr>
                  <a:t>shows the strength of the linear relationship between two variables</a:t>
                </a:r>
              </a:p>
              <a:p>
                <a:r>
                  <a:rPr lang="en-US" dirty="0">
                    <a:ea typeface="宋体" panose="02010600030101010101" pitchFamily="2" charset="-122"/>
                  </a:rPr>
                  <a:t>The closer the data points are to the line, the closer the regression value is to 1 or -1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>
                  <a:ea typeface="宋体" panose="02010600030101010101" pitchFamily="2" charset="-122"/>
                </a:endParaRPr>
              </a:p>
              <a:p>
                <a:r>
                  <a:rPr lang="en-US" dirty="0"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: sample deviation of X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宋体" panose="02010600030101010101" pitchFamily="2" charset="-122"/>
                  </a:rPr>
                  <a:t>: sample deviation of Y</a:t>
                </a:r>
              </a:p>
              <a:p>
                <a:pPr marL="349250" lvl="1" indent="0">
                  <a:buNone/>
                </a:pPr>
                <a:endParaRPr lang="en-US" b="1" i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5E617FC-945F-4F42-B889-C28B34C24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17" y="1582496"/>
                <a:ext cx="8754383" cy="4963447"/>
              </a:xfrm>
              <a:prstGeom prst="rect">
                <a:avLst/>
              </a:prstGeom>
              <a:blipFill>
                <a:blip r:embed="rId3"/>
                <a:stretch>
                  <a:fillRect l="-1013" t="-1020" b="-5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278" y="267573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7. 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232413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Probability:</a:t>
            </a:r>
          </a:p>
          <a:p>
            <a:pPr lvl="1"/>
            <a:r>
              <a:rPr lang="en-US" sz="2200" dirty="0"/>
              <a:t>Knowing probability model </a:t>
            </a:r>
            <a:r>
              <a:rPr lang="en-US" sz="2200" dirty="0">
                <a:sym typeface="Wingdings" panose="05000000000000000000" pitchFamily="2" charset="2"/>
              </a:rPr>
              <a:t> distribution of outcomes</a:t>
            </a:r>
            <a:endParaRPr lang="en-US" sz="2200" dirty="0"/>
          </a:p>
          <a:p>
            <a:r>
              <a:rPr lang="en-US" sz="2400" dirty="0"/>
              <a:t>Maximum Likelihood</a:t>
            </a:r>
          </a:p>
          <a:p>
            <a:pPr lvl="1"/>
            <a:r>
              <a:rPr lang="en-US" dirty="0"/>
              <a:t>Observation of data </a:t>
            </a:r>
            <a:r>
              <a:rPr lang="en-US" dirty="0">
                <a:sym typeface="Wingdings" panose="05000000000000000000" pitchFamily="2" charset="2"/>
              </a:rPr>
              <a:t> Estimation of parameters in probability model</a:t>
            </a:r>
            <a:endParaRPr lang="en-US" dirty="0"/>
          </a:p>
          <a:p>
            <a:r>
              <a:rPr lang="en-US" sz="2400" dirty="0"/>
              <a:t>The aim of maximum likelihood estimation is to find the </a:t>
            </a:r>
            <a:r>
              <a:rPr lang="en-US" sz="2400" b="1" dirty="0"/>
              <a:t>parameter value</a:t>
            </a:r>
            <a:r>
              <a:rPr lang="en-US" sz="2400" dirty="0"/>
              <a:t>(s) that makes the observed data </a:t>
            </a:r>
            <a:r>
              <a:rPr lang="en-US" sz="2400" b="1" dirty="0"/>
              <a:t>most likely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758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write down the probability of each observation by using the model parameters</a:t>
            </a:r>
          </a:p>
          <a:p>
            <a:endParaRPr lang="en-US" sz="2400" dirty="0"/>
          </a:p>
          <a:p>
            <a:r>
              <a:rPr lang="en-US" sz="2400" b="1" dirty="0"/>
              <a:t>Step 2</a:t>
            </a:r>
            <a:r>
              <a:rPr lang="en-US" sz="2400" dirty="0"/>
              <a:t>: write down the probability of all the data</a:t>
            </a:r>
          </a:p>
          <a:p>
            <a:endParaRPr lang="en-US" sz="2400" dirty="0"/>
          </a:p>
          <a:p>
            <a:r>
              <a:rPr lang="en-US" sz="2400" b="1" dirty="0"/>
              <a:t>Step 3</a:t>
            </a:r>
            <a:r>
              <a:rPr lang="en-US" sz="2400" dirty="0"/>
              <a:t>: Find the values of the parameters that maximize this probability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4F05EE-03DE-D944-A5C8-4B0956D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252037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Unfinished game</a:t>
            </a:r>
          </a:p>
          <a:p>
            <a:endParaRPr lang="en-US" dirty="0"/>
          </a:p>
          <a:p>
            <a:r>
              <a:rPr lang="en-US" dirty="0"/>
              <a:t>Utility</a:t>
            </a:r>
          </a:p>
          <a:p>
            <a:endParaRPr lang="en-US" dirty="0"/>
          </a:p>
          <a:p>
            <a:r>
              <a:rPr lang="en-US" dirty="0"/>
              <a:t>False probability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931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856" y="1557401"/>
            <a:ext cx="10515600" cy="4351338"/>
          </a:xfrm>
        </p:spPr>
        <p:txBody>
          <a:bodyPr/>
          <a:lstStyle/>
          <a:p>
            <a:r>
              <a:rPr lang="en-US" dirty="0"/>
              <a:t>How to prepare final exam: </a:t>
            </a:r>
          </a:p>
          <a:p>
            <a:pPr lvl="1"/>
            <a:r>
              <a:rPr lang="en-US" dirty="0"/>
              <a:t>Go through </a:t>
            </a:r>
          </a:p>
          <a:p>
            <a:pPr lvl="2"/>
            <a:r>
              <a:rPr lang="en-US" dirty="0"/>
              <a:t>lecture notes</a:t>
            </a:r>
          </a:p>
          <a:p>
            <a:pPr lvl="2"/>
            <a:r>
              <a:rPr lang="en-US" dirty="0"/>
              <a:t>in-class exercises</a:t>
            </a:r>
          </a:p>
          <a:p>
            <a:pPr lvl="2"/>
            <a:r>
              <a:rPr lang="en-US" dirty="0"/>
              <a:t>tutorial questions and </a:t>
            </a:r>
          </a:p>
          <a:p>
            <a:pPr lvl="2"/>
            <a:r>
              <a:rPr lang="en-US" dirty="0"/>
              <a:t>assignments 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Final exam paper covers all </a:t>
            </a:r>
            <a:r>
              <a:rPr lang="en-US"/>
              <a:t>course materials</a:t>
            </a:r>
            <a:endParaRPr lang="en-US" dirty="0"/>
          </a:p>
          <a:p>
            <a:r>
              <a:rPr lang="en-US" dirty="0"/>
              <a:t>Python will not be tested in the final exam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140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outcome</a:t>
            </a:r>
            <a:r>
              <a:rPr lang="en-US" sz="2400" dirty="0"/>
              <a:t> (sample) is a possible result of a random experiment</a:t>
            </a:r>
          </a:p>
          <a:p>
            <a:pPr lvl="1"/>
            <a:r>
              <a:rPr lang="en-US" sz="2200" dirty="0"/>
              <a:t>Outcomes are </a:t>
            </a:r>
            <a:r>
              <a:rPr lang="en-US" sz="2200" b="1" dirty="0"/>
              <a:t>unique </a:t>
            </a:r>
            <a:r>
              <a:rPr lang="en-US" sz="2200" dirty="0"/>
              <a:t>(mutually exclusive, not overlapping)</a:t>
            </a:r>
          </a:p>
          <a:p>
            <a:pPr lvl="1"/>
            <a:endParaRPr lang="en-US" sz="2200" dirty="0"/>
          </a:p>
          <a:p>
            <a:pPr marL="355600" indent="-342900"/>
            <a:r>
              <a:rPr lang="en-HK" sz="2400" b="1" dirty="0"/>
              <a:t>Sample Space</a:t>
            </a:r>
            <a:r>
              <a:rPr lang="en-HK" sz="2400" dirty="0"/>
              <a:t> is the </a:t>
            </a:r>
            <a:r>
              <a:rPr lang="en-HK" sz="2400" b="1" dirty="0"/>
              <a:t>set</a:t>
            </a:r>
            <a:r>
              <a:rPr lang="en-HK" sz="2400" dirty="0"/>
              <a:t> of all the possible outcomes</a:t>
            </a:r>
          </a:p>
          <a:p>
            <a:pPr marL="355600" indent="-342900"/>
            <a:endParaRPr lang="en-HK" sz="2400" dirty="0"/>
          </a:p>
          <a:p>
            <a:pPr marL="355600" indent="-342900"/>
            <a:r>
              <a:rPr lang="en-HK" sz="2400" dirty="0"/>
              <a:t>An </a:t>
            </a:r>
            <a:r>
              <a:rPr lang="en-HK" sz="2400" b="1" dirty="0"/>
              <a:t>event</a:t>
            </a:r>
            <a:r>
              <a:rPr lang="en-HK" sz="2400" dirty="0"/>
              <a:t> A is a </a:t>
            </a:r>
            <a:r>
              <a:rPr lang="en-HK" sz="2400" b="1" dirty="0"/>
              <a:t>set</a:t>
            </a:r>
            <a:r>
              <a:rPr lang="en-HK" sz="2400" dirty="0"/>
              <a:t> of outcomes</a:t>
            </a:r>
          </a:p>
          <a:p>
            <a:pPr marL="12700" indent="0">
              <a:buNone/>
            </a:pPr>
            <a:r>
              <a:rPr lang="en-HK" sz="2400" dirty="0"/>
              <a:t>  </a:t>
            </a:r>
          </a:p>
          <a:p>
            <a:pPr marL="355600" indent="-342900"/>
            <a:r>
              <a:rPr lang="en-HK" sz="2400" b="1" dirty="0"/>
              <a:t>Random Variable</a:t>
            </a:r>
            <a:r>
              <a:rPr lang="en-HK" sz="2400" dirty="0">
                <a:solidFill>
                  <a:srgbClr val="FF0000"/>
                </a:solidFill>
              </a:rPr>
              <a:t> </a:t>
            </a:r>
            <a:r>
              <a:rPr lang="en-HK" sz="2400" dirty="0"/>
              <a:t>X: its value depends on outcomes of a random experiment </a:t>
            </a:r>
          </a:p>
          <a:p>
            <a:pPr marL="812800" lvl="1" indent="-342900"/>
            <a:r>
              <a:rPr lang="en-HK" sz="2200" dirty="0"/>
              <a:t>For example: X is the number of a rolling dice</a:t>
            </a:r>
          </a:p>
          <a:p>
            <a:pPr marL="1270000" lvl="2" indent="-342900"/>
            <a:r>
              <a:rPr lang="en-HK" sz="1800" dirty="0"/>
              <a:t>{X=1} is an event; {X&gt;2} is an event   </a:t>
            </a:r>
          </a:p>
          <a:p>
            <a:pPr marL="355600" indent="-342900"/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D87C8D-12B6-5590-2979-2474C922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Space and Random Variable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86"/>
            <a:ext cx="995072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probability of an event is the </a:t>
            </a:r>
            <a:r>
              <a:rPr lang="en-US" sz="2400" b="1" dirty="0"/>
              <a:t>relative frequency </a:t>
            </a:r>
            <a:r>
              <a:rPr lang="en-US" sz="2400" dirty="0"/>
              <a:t>of occurrence in the experiment</a:t>
            </a:r>
          </a:p>
          <a:p>
            <a:r>
              <a:rPr lang="en-US" sz="2400" dirty="0"/>
              <a:t>Probability of event E is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P(E) = </a:t>
            </a:r>
          </a:p>
          <a:p>
            <a:pPr lvl="1">
              <a:spcBef>
                <a:spcPts val="3000"/>
              </a:spcBef>
            </a:pPr>
            <a:r>
              <a:rPr lang="en-US" dirty="0"/>
              <a:t>The value of P is between 0 and 1, inclusive</a:t>
            </a:r>
          </a:p>
          <a:p>
            <a:pPr lvl="1">
              <a:spcBef>
                <a:spcPts val="3000"/>
              </a:spcBef>
            </a:pPr>
            <a:r>
              <a:rPr lang="en-HK" dirty="0"/>
              <a:t>Assume that each outcome has the same relative frequency</a:t>
            </a:r>
            <a:r>
              <a:rPr lang="en-HK" sz="2000" dirty="0"/>
              <a:t>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30161" y="3054167"/>
            <a:ext cx="3459409" cy="749666"/>
            <a:chOff x="2109165" y="3034501"/>
            <a:chExt cx="3459409" cy="749666"/>
          </a:xfrm>
        </p:grpSpPr>
        <p:sp>
          <p:nvSpPr>
            <p:cNvPr id="6" name="TextBox 5"/>
            <p:cNvSpPr txBox="1"/>
            <p:nvPr/>
          </p:nvSpPr>
          <p:spPr>
            <a:xfrm>
              <a:off x="2155625" y="3034501"/>
              <a:ext cx="2545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outcomes in 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09165" y="3414835"/>
              <a:ext cx="345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number of possible outcomes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2185857" y="3414835"/>
              <a:ext cx="3118960" cy="30726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323935" y="2336415"/>
            <a:ext cx="2088572" cy="1908246"/>
            <a:chOff x="6482695" y="-232385"/>
            <a:chExt cx="2907125" cy="2038378"/>
          </a:xfrm>
        </p:grpSpPr>
        <p:sp>
          <p:nvSpPr>
            <p:cNvPr id="13" name="Oval 12"/>
            <p:cNvSpPr/>
            <p:nvPr/>
          </p:nvSpPr>
          <p:spPr>
            <a:xfrm>
              <a:off x="6482695" y="107576"/>
              <a:ext cx="2907125" cy="16984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67932" y="660534"/>
              <a:ext cx="1455382" cy="82850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1378" y="-232385"/>
              <a:ext cx="2180502" cy="328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 sample space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51491" y="867435"/>
              <a:ext cx="1009686" cy="328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event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36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Math Definition of Probability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Probability is a way to assign numbers to events, which satisfies: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any event A</a:t>
            </a:r>
          </a:p>
          <a:p>
            <a:pPr eaLnBrk="1" hangingPunct="1"/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If S is the sample space, P(S) = 1 </a:t>
            </a:r>
          </a:p>
          <a:p>
            <a:pPr eaLnBrk="1" hangingPunct="1"/>
            <a:r>
              <a:rPr lang="en-US" altLang="zh-CN" sz="2400" dirty="0">
                <a:ea typeface="宋体" panose="02010600030101010101" pitchFamily="2" charset="-122"/>
              </a:rPr>
              <a:t>For a finite or infinite sequences of </a:t>
            </a:r>
            <a:r>
              <a:rPr lang="en-US" altLang="zh-CN" sz="2400" b="1" dirty="0">
                <a:ea typeface="宋体" panose="02010600030101010101" pitchFamily="2" charset="-122"/>
              </a:rPr>
              <a:t>disjoint</a:t>
            </a:r>
            <a:r>
              <a:rPr lang="en-US" altLang="zh-CN" sz="2400" dirty="0">
                <a:ea typeface="宋体" panose="02010600030101010101" pitchFamily="2" charset="-122"/>
              </a:rPr>
              <a:t> events </a:t>
            </a:r>
          </a:p>
          <a:p>
            <a:pPr marL="0" indent="0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09153"/>
              </p:ext>
            </p:extLst>
          </p:nvPr>
        </p:nvGraphicFramePr>
        <p:xfrm>
          <a:off x="4919870" y="2574236"/>
          <a:ext cx="1381538" cy="38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203040" progId="Equation.3">
                  <p:embed/>
                </p:oleObj>
              </mc:Choice>
              <mc:Fallback>
                <p:oleObj name="公式" r:id="rId2" imgW="774360" imgH="203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870" y="2574236"/>
                        <a:ext cx="1381538" cy="384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641579"/>
              </p:ext>
            </p:extLst>
          </p:nvPr>
        </p:nvGraphicFramePr>
        <p:xfrm>
          <a:off x="4505852" y="4186474"/>
          <a:ext cx="2198104" cy="63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42720" progId="Equation.3">
                  <p:embed/>
                </p:oleObj>
              </mc:Choice>
              <mc:Fallback>
                <p:oleObj name="Equation" r:id="rId4" imgW="1180800" imgH="34272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852" y="4186474"/>
                        <a:ext cx="2198104" cy="63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7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A and B be two events, where P(B) &gt; 0. The conditional probability of A given B is: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If A and B are </a:t>
                </a:r>
                <a:r>
                  <a:rPr lang="en-US" sz="2400" b="1" dirty="0"/>
                  <a:t>independent</a:t>
                </a:r>
                <a:r>
                  <a:rPr lang="en-US" sz="2400" dirty="0"/>
                  <a:t> of each other and P(B) &gt; 0,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P(A|B) = P(A)</a:t>
                </a:r>
              </a:p>
              <a:p>
                <a:pPr lvl="1"/>
                <a:r>
                  <a:rPr lang="en-US" dirty="0"/>
                  <a:t>Information that B happens does not affect the probability of 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69D9-8286-4AEC-AB78-6FB231E27836}" type="datetime1">
              <a:rPr lang="en-US" altLang="zh-CN" smtClean="0"/>
              <a:t>4/14/24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9864-58F7-E440-BAEE-A5FD1DF8B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634502" cy="497494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Probability distribution function of the random variable X: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Cumulative distribution function: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For two random variables X and Y, the joint distribution is: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Events A and B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P(AB) = P(A)P(B), where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Random variables X and Y are independent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for any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}={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}∩{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If X and Y are independent of each other, then f(X) and g(Y) are independent</a:t>
                </a:r>
              </a:p>
              <a:p>
                <a:pPr lvl="1"/>
                <a:r>
                  <a:rPr lang="en-US" sz="2000" dirty="0"/>
                  <a:t>E.g., X^2+2 and sin(Y) are independent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634502" cy="4974941"/>
              </a:xfrm>
              <a:blipFill>
                <a:blip r:embed="rId2"/>
                <a:stretch>
                  <a:fillRect l="-835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7EC8D56-ECFC-5340-84EB-D2CBAC5A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Joint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47437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5100" dirty="0">
                    <a:cs typeface="Arial" panose="020B0604020202020204" pitchFamily="34" charset="0"/>
                  </a:rPr>
                  <a:t>Formulas for computing probability</a:t>
                </a:r>
                <a:endParaRPr lang="en-US" sz="5100" i="1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𝐴𝑈𝐵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6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. How about P(AUBUC)=? 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AB=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</m:t>
                    </m:r>
                  </m:oMath>
                </a14:m>
                <a:r>
                  <a:rPr lang="en-US" sz="4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600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4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A and B are independent, P(AB) = P(A)P(B)</a:t>
                </a:r>
              </a:p>
              <a:p>
                <a:r>
                  <a:rPr lang="en-US" sz="5100" dirty="0">
                    <a:cs typeface="Arial" panose="020B0604020202020204" pitchFamily="34" charset="0"/>
                  </a:rPr>
                  <a:t>Expectation (Mean) of X: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51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Mean of random variable f(X): </a:t>
                </a:r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6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4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46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𝑙𝑙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E(</a:t>
                </a:r>
                <a:r>
                  <a:rPr lang="en-US" sz="4600" dirty="0" err="1">
                    <a:cs typeface="Arial" panose="020B0604020202020204" pitchFamily="34" charset="0"/>
                  </a:rPr>
                  <a:t>aX+bY</a:t>
                </a:r>
                <a:r>
                  <a:rPr lang="en-US" sz="4600" dirty="0">
                    <a:cs typeface="Arial" panose="020B0604020202020204" pitchFamily="34" charset="0"/>
                  </a:rPr>
                  <a:t>) = </a:t>
                </a:r>
                <a:r>
                  <a:rPr lang="en-US" sz="4600" dirty="0" err="1">
                    <a:cs typeface="Arial" panose="020B0604020202020204" pitchFamily="34" charset="0"/>
                  </a:rPr>
                  <a:t>aE</a:t>
                </a:r>
                <a:r>
                  <a:rPr lang="en-US" sz="4600" dirty="0">
                    <a:cs typeface="Arial" panose="020B0604020202020204" pitchFamily="34" charset="0"/>
                  </a:rPr>
                  <a:t>(X)+</a:t>
                </a:r>
                <a:r>
                  <a:rPr lang="en-US" sz="4600" dirty="0" err="1">
                    <a:cs typeface="Arial" panose="020B0604020202020204" pitchFamily="34" charset="0"/>
                  </a:rPr>
                  <a:t>bE</a:t>
                </a:r>
                <a:r>
                  <a:rPr lang="en-US" sz="4600" dirty="0">
                    <a:cs typeface="Arial" panose="020B0604020202020204" pitchFamily="34" charset="0"/>
                  </a:rPr>
                  <a:t>(Y)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P(X=c) = 1, E(X) = c. E.g., if P(X=-2) = 1, E(X) = -2 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If X and Y are independent, E(XY) = E(X)*E(Y)</a:t>
                </a:r>
              </a:p>
              <a:p>
                <a:pPr lvl="1"/>
                <a:r>
                  <a:rPr lang="en-US" sz="4600" dirty="0">
                    <a:cs typeface="Arial" panose="020B0604020202020204" pitchFamily="34" charset="0"/>
                  </a:rPr>
                  <a:t>Possible values for X are {0,1,2,..,n}. Then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 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1)+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≥2)+…+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4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sz="46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Variance: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51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51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sz="5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5100" dirty="0"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</m:t>
                    </m:r>
                    <m:d>
                      <m:d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46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)−</m:t>
                    </m:r>
                    <m:sSup>
                      <m:sSupPr>
                        <m:ctrlPr>
                          <a:rPr lang="en-US" sz="4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4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)]</m:t>
                        </m:r>
                      </m:e>
                      <m:sup>
                        <m:r>
                          <a:rPr lang="en-US" sz="46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600" dirty="0">
                  <a:cs typeface="Arial" panose="020B0604020202020204" pitchFamily="34" charset="0"/>
                </a:endParaRPr>
              </a:p>
              <a:p>
                <a:r>
                  <a:rPr lang="en-US" sz="5100" dirty="0">
                    <a:cs typeface="Arial" panose="020B0604020202020204" pitchFamily="34" charset="0"/>
                  </a:rPr>
                  <a:t>Standard Deviation: </a:t>
                </a:r>
                <a14:m>
                  <m:oMath xmlns:m="http://schemas.openxmlformats.org/officeDocument/2006/math"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𝑆𝐷</m:t>
                    </m:r>
                    <m:d>
                      <m:dPr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51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𝑉𝑎𝑟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5100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rad>
                    <m:r>
                      <a:rPr lang="en-US" sz="5100" b="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5100" dirty="0">
                    <a:cs typeface="Arial" panose="020B0604020202020204" pitchFamily="34" charset="0"/>
                  </a:rPr>
                  <a:t>: a measure of the spread of data</a:t>
                </a:r>
              </a:p>
              <a:p>
                <a:pPr marL="342900" lvl="1" indent="0">
                  <a:buNone/>
                </a:pP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0381"/>
                <a:ext cx="10515599" cy="5088835"/>
              </a:xfrm>
              <a:blipFill>
                <a:blip r:embed="rId2"/>
                <a:stretch>
                  <a:fillRect l="-724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1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independent of each other,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Var(-2X-7) = 4Var(X)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𝑆𝐷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/>
                  <a:t>. E.g., SD(-2X+6) = 2SD(X)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599" cy="4757049"/>
              </a:xfrm>
              <a:blipFill>
                <a:blip r:embed="rId2"/>
                <a:stretch>
                  <a:fillRect l="-845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79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1468</Words>
  <Application>Microsoft Macintosh PowerPoint</Application>
  <PresentationFormat>Widescreen</PresentationFormat>
  <Paragraphs>199</Paragraphs>
  <Slides>28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公式</vt:lpstr>
      <vt:lpstr>Equation</vt:lpstr>
      <vt:lpstr> Revision</vt:lpstr>
      <vt:lpstr>1. Concepts</vt:lpstr>
      <vt:lpstr>Sample Space and Random Variable</vt:lpstr>
      <vt:lpstr>Probability</vt:lpstr>
      <vt:lpstr>Math Definition of Probability</vt:lpstr>
      <vt:lpstr>Conditional Probability</vt:lpstr>
      <vt:lpstr>Joint Probability</vt:lpstr>
      <vt:lpstr>PowerPoint Presentation</vt:lpstr>
      <vt:lpstr>PowerPoint Presentation</vt:lpstr>
      <vt:lpstr>2. Two Inequalities for Estimating Probability Bounds</vt:lpstr>
      <vt:lpstr>Probability Inequality</vt:lpstr>
      <vt:lpstr>3. Distributions</vt:lpstr>
      <vt:lpstr>1. Bernoulli Distribution</vt:lpstr>
      <vt:lpstr>2. Binomial Distribution</vt:lpstr>
      <vt:lpstr> 4. Normal (Gaussian) Distribution </vt:lpstr>
      <vt:lpstr>4. Approximation</vt:lpstr>
      <vt:lpstr>PowerPoint Presentation</vt:lpstr>
      <vt:lpstr>5. Bayesian Method</vt:lpstr>
      <vt:lpstr>Bayesian Method</vt:lpstr>
      <vt:lpstr>6. Least Squares Estimation</vt:lpstr>
      <vt:lpstr>Principle of Least Squares</vt:lpstr>
      <vt:lpstr>Procedure</vt:lpstr>
      <vt:lpstr>Correlation Coefficient</vt:lpstr>
      <vt:lpstr>7. Maximum Likelihood Estimation</vt:lpstr>
      <vt:lpstr>Maximum Likelihood Estimation</vt:lpstr>
      <vt:lpstr>Procedure</vt:lpstr>
      <vt:lpstr>Others 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Jingjing</dc:creator>
  <cp:lastModifiedBy>Prof. MA Kede</cp:lastModifiedBy>
  <cp:revision>101</cp:revision>
  <dcterms:created xsi:type="dcterms:W3CDTF">2020-03-07T07:02:16Z</dcterms:created>
  <dcterms:modified xsi:type="dcterms:W3CDTF">2024-04-14T08:46:28Z</dcterms:modified>
</cp:coreProperties>
</file>