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notesSlides/notesSlide18.xml" ContentType="application/vnd.openxmlformats-officedocument.presentationml.notesSlide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ppt/notesSlides/notesSlide19.xml" ContentType="application/vnd.openxmlformats-officedocument.presentationml.notesSlide+xml"/>
  <Override PartName="/ppt/charts/chart3.xml" ContentType="application/vnd.openxmlformats-officedocument.drawingml.chart+xml"/>
  <Override PartName="/ppt/theme/themeOverride3.xml" ContentType="application/vnd.openxmlformats-officedocument.themeOverride+xml"/>
  <Override PartName="/ppt/notesSlides/notesSlide20.xml" ContentType="application/vnd.openxmlformats-officedocument.presentationml.notesSlide+xml"/>
  <Override PartName="/ppt/charts/chart4.xml" ContentType="application/vnd.openxmlformats-officedocument.drawingml.chart+xml"/>
  <Override PartName="/ppt/theme/themeOverride4.xml" ContentType="application/vnd.openxmlformats-officedocument.themeOverr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4368" r:id="rId1"/>
  </p:sldMasterIdLst>
  <p:notesMasterIdLst>
    <p:notesMasterId r:id="rId47"/>
  </p:notesMasterIdLst>
  <p:handoutMasterIdLst>
    <p:handoutMasterId r:id="rId48"/>
  </p:handoutMasterIdLst>
  <p:sldIdLst>
    <p:sldId id="535" r:id="rId2"/>
    <p:sldId id="593" r:id="rId3"/>
    <p:sldId id="486" r:id="rId4"/>
    <p:sldId id="603" r:id="rId5"/>
    <p:sldId id="604" r:id="rId6"/>
    <p:sldId id="605" r:id="rId7"/>
    <p:sldId id="525" r:id="rId8"/>
    <p:sldId id="622" r:id="rId9"/>
    <p:sldId id="597" r:id="rId10"/>
    <p:sldId id="598" r:id="rId11"/>
    <p:sldId id="576" r:id="rId12"/>
    <p:sldId id="578" r:id="rId13"/>
    <p:sldId id="579" r:id="rId14"/>
    <p:sldId id="580" r:id="rId15"/>
    <p:sldId id="321" r:id="rId16"/>
    <p:sldId id="322" r:id="rId17"/>
    <p:sldId id="592" r:id="rId18"/>
    <p:sldId id="589" r:id="rId19"/>
    <p:sldId id="582" r:id="rId20"/>
    <p:sldId id="583" r:id="rId21"/>
    <p:sldId id="618" r:id="rId22"/>
    <p:sldId id="542" r:id="rId23"/>
    <p:sldId id="544" r:id="rId24"/>
    <p:sldId id="545" r:id="rId25"/>
    <p:sldId id="546" r:id="rId26"/>
    <p:sldId id="620" r:id="rId27"/>
    <p:sldId id="549" r:id="rId28"/>
    <p:sldId id="550" r:id="rId29"/>
    <p:sldId id="551" r:id="rId30"/>
    <p:sldId id="552" r:id="rId31"/>
    <p:sldId id="553" r:id="rId32"/>
    <p:sldId id="554" r:id="rId33"/>
    <p:sldId id="555" r:id="rId34"/>
    <p:sldId id="621" r:id="rId35"/>
    <p:sldId id="607" r:id="rId36"/>
    <p:sldId id="608" r:id="rId37"/>
    <p:sldId id="616" r:id="rId38"/>
    <p:sldId id="609" r:id="rId39"/>
    <p:sldId id="610" r:id="rId40"/>
    <p:sldId id="611" r:id="rId41"/>
    <p:sldId id="612" r:id="rId42"/>
    <p:sldId id="613" r:id="rId43"/>
    <p:sldId id="614" r:id="rId44"/>
    <p:sldId id="615" r:id="rId45"/>
    <p:sldId id="574" r:id="rId4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CF0"/>
    <a:srgbClr val="CDD7DF"/>
    <a:srgbClr val="472C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0A89505-A97A-034A-899E-C9EE0557553E}" v="39" dt="2024-02-04T00:32:56.638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34" autoAdjust="0"/>
    <p:restoredTop sz="70680" autoAdjust="0"/>
  </p:normalViewPr>
  <p:slideViewPr>
    <p:cSldViewPr snapToGrid="0" snapToObjects="1">
      <p:cViewPr varScale="1">
        <p:scale>
          <a:sx n="88" d="100"/>
          <a:sy n="88" d="100"/>
        </p:scale>
        <p:origin x="2784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6" d="100"/>
          <a:sy n="76" d="100"/>
        </p:scale>
        <p:origin x="3320" y="6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of. MA Kede" userId="8e2e9ef6-c706-44f8-b4b4-1ac80fff312e" providerId="ADAL" clId="{30A89505-A97A-034A-899E-C9EE0557553E}"/>
    <pc:docChg chg="modSld">
      <pc:chgData name="Prof. MA Kede" userId="8e2e9ef6-c706-44f8-b4b4-1ac80fff312e" providerId="ADAL" clId="{30A89505-A97A-034A-899E-C9EE0557553E}" dt="2024-02-04T00:52:28.003" v="35"/>
      <pc:docMkLst>
        <pc:docMk/>
      </pc:docMkLst>
      <pc:sldChg chg="modNotesTx">
        <pc:chgData name="Prof. MA Kede" userId="8e2e9ef6-c706-44f8-b4b4-1ac80fff312e" providerId="ADAL" clId="{30A89505-A97A-034A-899E-C9EE0557553E}" dt="2024-02-04T00:52:28.003" v="35"/>
        <pc:sldMkLst>
          <pc:docMk/>
          <pc:sldMk cId="72226248" sldId="549"/>
        </pc:sldMkLst>
      </pc:sldChg>
      <pc:sldChg chg="modSp modAnim">
        <pc:chgData name="Prof. MA Kede" userId="8e2e9ef6-c706-44f8-b4b4-1ac80fff312e" providerId="ADAL" clId="{30A89505-A97A-034A-899E-C9EE0557553E}" dt="2024-02-04T00:30:34.370" v="26" actId="20577"/>
        <pc:sldMkLst>
          <pc:docMk/>
          <pc:sldMk cId="1079478125" sldId="603"/>
        </pc:sldMkLst>
        <pc:spChg chg="mod">
          <ac:chgData name="Prof. MA Kede" userId="8e2e9ef6-c706-44f8-b4b4-1ac80fff312e" providerId="ADAL" clId="{30A89505-A97A-034A-899E-C9EE0557553E}" dt="2024-02-04T00:30:34.370" v="26" actId="20577"/>
          <ac:spMkLst>
            <pc:docMk/>
            <pc:sldMk cId="1079478125" sldId="603"/>
            <ac:spMk id="3" creationId="{00000000-0000-0000-0000-000000000000}"/>
          </ac:spMkLst>
        </pc:spChg>
      </pc:sldChg>
      <pc:sldChg chg="modSp">
        <pc:chgData name="Prof. MA Kede" userId="8e2e9ef6-c706-44f8-b4b4-1ac80fff312e" providerId="ADAL" clId="{30A89505-A97A-034A-899E-C9EE0557553E}" dt="2024-02-04T00:31:02.808" v="28" actId="20577"/>
        <pc:sldMkLst>
          <pc:docMk/>
          <pc:sldMk cId="4037741666" sldId="604"/>
        </pc:sldMkLst>
        <pc:spChg chg="mod">
          <ac:chgData name="Prof. MA Kede" userId="8e2e9ef6-c706-44f8-b4b4-1ac80fff312e" providerId="ADAL" clId="{30A89505-A97A-034A-899E-C9EE0557553E}" dt="2024-02-04T00:31:02.808" v="28" actId="20577"/>
          <ac:spMkLst>
            <pc:docMk/>
            <pc:sldMk cId="4037741666" sldId="604"/>
            <ac:spMk id="3" creationId="{00000000-0000-0000-0000-000000000000}"/>
          </ac:spMkLst>
        </pc:spChg>
      </pc:sldChg>
      <pc:sldChg chg="modSp">
        <pc:chgData name="Prof. MA Kede" userId="8e2e9ef6-c706-44f8-b4b4-1ac80fff312e" providerId="ADAL" clId="{30A89505-A97A-034A-899E-C9EE0557553E}" dt="2024-02-04T00:32:56.638" v="34" actId="20577"/>
        <pc:sldMkLst>
          <pc:docMk/>
          <pc:sldMk cId="342595419" sldId="622"/>
        </pc:sldMkLst>
        <pc:spChg chg="mod">
          <ac:chgData name="Prof. MA Kede" userId="8e2e9ef6-c706-44f8-b4b4-1ac80fff312e" providerId="ADAL" clId="{30A89505-A97A-034A-899E-C9EE0557553E}" dt="2024-02-04T00:32:56.638" v="34" actId="20577"/>
          <ac:spMkLst>
            <pc:docMk/>
            <pc:sldMk cId="342595419" sldId="622"/>
            <ac:spMk id="4101" creationId="{00000000-0000-0000-0000-000000000000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.xlsx"/><Relationship Id="rId1" Type="http://schemas.openxmlformats.org/officeDocument/2006/relationships/themeOverride" Target="../theme/themeOverride1.xm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.xlsx"/><Relationship Id="rId1" Type="http://schemas.openxmlformats.org/officeDocument/2006/relationships/themeOverride" Target="../theme/themeOverride2.xml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.xlsx"/><Relationship Id="rId1" Type="http://schemas.openxmlformats.org/officeDocument/2006/relationships/themeOverride" Target="../theme/themeOverride3.xml"/></Relationships>
</file>

<file path=ppt/charts/_rels/chart4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3.xlsx"/><Relationship Id="rId1" Type="http://schemas.openxmlformats.org/officeDocument/2006/relationships/themeOverride" Target="../theme/themeOverrid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 b="1" i="0" u="none" strike="noStrike" kern="120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en-US" sz="2000" dirty="0"/>
              <a:t>Probability distribution</a:t>
            </a:r>
            <a:r>
              <a:rPr lang="en-US" sz="2000" baseline="0" dirty="0"/>
              <a:t> dying at a given </a:t>
            </a:r>
            <a:r>
              <a:rPr lang="en-US" sz="2000" dirty="0"/>
              <a:t>age</a:t>
            </a:r>
          </a:p>
        </c:rich>
      </c:tx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>
              <a:solidFill>
                <a:schemeClr val="tx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600"/>
                </a:pPr>
                <a:endParaRPr lang="en-001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Sheet1!$A$2:$A$11</c:f>
              <c:strCache>
                <c:ptCount val="10"/>
                <c:pt idx="0">
                  <c:v>Born</c:v>
                </c:pt>
                <c:pt idx="1">
                  <c:v>0–6</c:v>
                </c:pt>
                <c:pt idx="2">
                  <c:v>7–16</c:v>
                </c:pt>
                <c:pt idx="3">
                  <c:v>17–26</c:v>
                </c:pt>
                <c:pt idx="4">
                  <c:v>27–36</c:v>
                </c:pt>
                <c:pt idx="5">
                  <c:v>37–46</c:v>
                </c:pt>
                <c:pt idx="6">
                  <c:v>47–56</c:v>
                </c:pt>
                <c:pt idx="7">
                  <c:v>57–66</c:v>
                </c:pt>
                <c:pt idx="8">
                  <c:v>67–76</c:v>
                </c:pt>
                <c:pt idx="9">
                  <c:v>77–86</c:v>
                </c:pt>
              </c:strCache>
            </c:strRef>
          </c:cat>
          <c:val>
            <c:numRef>
              <c:f>Sheet1!$B$2:$B$11</c:f>
              <c:numCache>
                <c:formatCode>0%</c:formatCode>
                <c:ptCount val="10"/>
                <c:pt idx="0">
                  <c:v>0.04</c:v>
                </c:pt>
                <c:pt idx="1">
                  <c:v>0.32</c:v>
                </c:pt>
                <c:pt idx="2">
                  <c:v>0.24</c:v>
                </c:pt>
                <c:pt idx="3">
                  <c:v>0.15</c:v>
                </c:pt>
                <c:pt idx="4">
                  <c:v>0.09</c:v>
                </c:pt>
                <c:pt idx="5">
                  <c:v>0.06</c:v>
                </c:pt>
                <c:pt idx="6">
                  <c:v>0.04</c:v>
                </c:pt>
                <c:pt idx="7">
                  <c:v>0.03</c:v>
                </c:pt>
                <c:pt idx="8">
                  <c:v>0.02</c:v>
                </c:pt>
                <c:pt idx="9">
                  <c:v>0.01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C0D-4EDF-BCCE-1E5E579EF10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866600224"/>
        <c:axId val="866601008"/>
      </c:barChart>
      <c:catAx>
        <c:axId val="86660022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/>
                  <a:t>Age</a:t>
                </a:r>
                <a:r>
                  <a:rPr lang="en-US" baseline="0" dirty="0"/>
                  <a:t> Interval</a:t>
                </a:r>
                <a:endParaRPr lang="en-US" dirty="0"/>
              </a:p>
            </c:rich>
          </c:tx>
          <c:layout>
            <c:manualLayout>
              <c:xMode val="edge"/>
              <c:yMode val="edge"/>
              <c:x val="0.44931098987006984"/>
              <c:y val="0.90498627148060296"/>
            </c:manualLayout>
          </c:layout>
          <c:overlay val="0"/>
        </c:title>
        <c:numFmt formatCode="General" sourceLinked="0"/>
        <c:majorTickMark val="out"/>
        <c:minorTickMark val="none"/>
        <c:tickLblPos val="nextTo"/>
        <c:txPr>
          <a:bodyPr rot="0" vert="horz"/>
          <a:lstStyle/>
          <a:p>
            <a:pPr>
              <a:defRPr sz="1600"/>
            </a:pPr>
            <a:endParaRPr lang="en-001"/>
          </a:p>
        </c:txPr>
        <c:crossAx val="866601008"/>
        <c:crosses val="autoZero"/>
        <c:auto val="1"/>
        <c:lblAlgn val="ctr"/>
        <c:lblOffset val="100"/>
        <c:noMultiLvlLbl val="0"/>
      </c:catAx>
      <c:valAx>
        <c:axId val="866601008"/>
        <c:scaling>
          <c:orientation val="minMax"/>
        </c:scaling>
        <c:delete val="0"/>
        <c:axPos val="l"/>
        <c:majorGridlines/>
        <c:numFmt formatCode="0%" sourceLinked="1"/>
        <c:majorTickMark val="out"/>
        <c:minorTickMark val="none"/>
        <c:tickLblPos val="nextTo"/>
        <c:txPr>
          <a:bodyPr/>
          <a:lstStyle/>
          <a:p>
            <a:pPr>
              <a:defRPr sz="1600"/>
            </a:pPr>
            <a:endParaRPr lang="en-001"/>
          </a:p>
        </c:txPr>
        <c:crossAx val="86660022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001"/>
    </a:p>
  </c:txPr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 b="1" i="0" u="none" strike="noStrike" kern="120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en-US" sz="2000" dirty="0"/>
              <a:t>Probability distribution dying at a given age</a:t>
            </a:r>
          </a:p>
        </c:rich>
      </c:tx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>
              <a:solidFill>
                <a:schemeClr val="tx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600"/>
                </a:pPr>
                <a:endParaRPr lang="en-001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Sheet1!$A$2:$A$11</c:f>
              <c:strCache>
                <c:ptCount val="10"/>
                <c:pt idx="0">
                  <c:v>Born</c:v>
                </c:pt>
                <c:pt idx="1">
                  <c:v>0–6</c:v>
                </c:pt>
                <c:pt idx="2">
                  <c:v>7–16</c:v>
                </c:pt>
                <c:pt idx="3">
                  <c:v>17–26</c:v>
                </c:pt>
                <c:pt idx="4">
                  <c:v>27–36</c:v>
                </c:pt>
                <c:pt idx="5">
                  <c:v>37–46</c:v>
                </c:pt>
                <c:pt idx="6">
                  <c:v>47–56</c:v>
                </c:pt>
                <c:pt idx="7">
                  <c:v>57–66</c:v>
                </c:pt>
                <c:pt idx="8">
                  <c:v>67–76</c:v>
                </c:pt>
                <c:pt idx="9">
                  <c:v>77–86</c:v>
                </c:pt>
              </c:strCache>
            </c:strRef>
          </c:cat>
          <c:val>
            <c:numRef>
              <c:f>Sheet1!$B$2:$B$11</c:f>
              <c:numCache>
                <c:formatCode>0%</c:formatCode>
                <c:ptCount val="10"/>
                <c:pt idx="0">
                  <c:v>0.04</c:v>
                </c:pt>
                <c:pt idx="1">
                  <c:v>0.32</c:v>
                </c:pt>
                <c:pt idx="2">
                  <c:v>0.24</c:v>
                </c:pt>
                <c:pt idx="3">
                  <c:v>0.15</c:v>
                </c:pt>
                <c:pt idx="4">
                  <c:v>0.09</c:v>
                </c:pt>
                <c:pt idx="5">
                  <c:v>0.06</c:v>
                </c:pt>
                <c:pt idx="6">
                  <c:v>0.04</c:v>
                </c:pt>
                <c:pt idx="7">
                  <c:v>0.03</c:v>
                </c:pt>
                <c:pt idx="8">
                  <c:v>0.02</c:v>
                </c:pt>
                <c:pt idx="9">
                  <c:v>0.01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0F1-4F01-A8D0-7B377ABA802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866600616"/>
        <c:axId val="866602576"/>
      </c:barChart>
      <c:catAx>
        <c:axId val="86660061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/>
                  <a:t>Age</a:t>
                </a:r>
                <a:r>
                  <a:rPr lang="en-US" baseline="0" dirty="0"/>
                  <a:t> Interval</a:t>
                </a:r>
                <a:endParaRPr lang="en-US" dirty="0"/>
              </a:p>
            </c:rich>
          </c:tx>
          <c:overlay val="0"/>
        </c:title>
        <c:numFmt formatCode="General" sourceLinked="0"/>
        <c:majorTickMark val="out"/>
        <c:minorTickMark val="none"/>
        <c:tickLblPos val="nextTo"/>
        <c:txPr>
          <a:bodyPr rot="0" vert="horz"/>
          <a:lstStyle/>
          <a:p>
            <a:pPr>
              <a:defRPr sz="1600"/>
            </a:pPr>
            <a:endParaRPr lang="en-001"/>
          </a:p>
        </c:txPr>
        <c:crossAx val="866602576"/>
        <c:crosses val="autoZero"/>
        <c:auto val="1"/>
        <c:lblAlgn val="ctr"/>
        <c:lblOffset val="100"/>
        <c:noMultiLvlLbl val="0"/>
      </c:catAx>
      <c:valAx>
        <c:axId val="866602576"/>
        <c:scaling>
          <c:orientation val="minMax"/>
        </c:scaling>
        <c:delete val="0"/>
        <c:axPos val="l"/>
        <c:majorGridlines/>
        <c:numFmt formatCode="0%" sourceLinked="1"/>
        <c:majorTickMark val="out"/>
        <c:minorTickMark val="none"/>
        <c:tickLblPos val="nextTo"/>
        <c:txPr>
          <a:bodyPr/>
          <a:lstStyle/>
          <a:p>
            <a:pPr>
              <a:defRPr sz="1600"/>
            </a:pPr>
            <a:endParaRPr lang="en-001"/>
          </a:p>
        </c:txPr>
        <c:crossAx val="866600616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001"/>
    </a:p>
  </c:txPr>
  <c:externalData r:id="rId2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160" b="1" i="0" u="none" strike="noStrike" kern="120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Probability of</a:t>
            </a:r>
            <a:r>
              <a:rPr lang="en-US" baseline="0" dirty="0"/>
              <a:t> dying </a:t>
            </a:r>
            <a:r>
              <a:rPr lang="en-US" u="sng" dirty="0"/>
              <a:t>before</a:t>
            </a:r>
            <a:r>
              <a:rPr lang="en-US" dirty="0"/>
              <a:t> a given age</a:t>
            </a:r>
          </a:p>
        </c:rich>
      </c:tx>
      <c:layout>
        <c:manualLayout>
          <c:xMode val="edge"/>
          <c:yMode val="edge"/>
          <c:x val="0.14316371712180001"/>
          <c:y val="0"/>
        </c:manualLayout>
      </c:layout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>
              <a:solidFill>
                <a:schemeClr val="tx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600"/>
                </a:pPr>
                <a:endParaRPr lang="en-001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Sheet1!$A$2:$A$11</c:f>
              <c:strCache>
                <c:ptCount val="10"/>
                <c:pt idx="0">
                  <c:v>Born</c:v>
                </c:pt>
                <c:pt idx="1">
                  <c:v>7</c:v>
                </c:pt>
                <c:pt idx="2">
                  <c:v>17</c:v>
                </c:pt>
                <c:pt idx="3">
                  <c:v>27</c:v>
                </c:pt>
                <c:pt idx="4">
                  <c:v>37</c:v>
                </c:pt>
                <c:pt idx="5">
                  <c:v>47</c:v>
                </c:pt>
                <c:pt idx="6">
                  <c:v>57</c:v>
                </c:pt>
                <c:pt idx="7">
                  <c:v>67</c:v>
                </c:pt>
                <c:pt idx="8">
                  <c:v>77</c:v>
                </c:pt>
                <c:pt idx="9">
                  <c:v>87</c:v>
                </c:pt>
              </c:strCache>
            </c:strRef>
          </c:cat>
          <c:val>
            <c:numRef>
              <c:f>Sheet1!$B$2:$B$11</c:f>
              <c:numCache>
                <c:formatCode>0%</c:formatCode>
                <c:ptCount val="10"/>
                <c:pt idx="0">
                  <c:v>0.04</c:v>
                </c:pt>
                <c:pt idx="1">
                  <c:v>0.36</c:v>
                </c:pt>
                <c:pt idx="2">
                  <c:v>0.6</c:v>
                </c:pt>
                <c:pt idx="3">
                  <c:v>0.75</c:v>
                </c:pt>
                <c:pt idx="4">
                  <c:v>0.84</c:v>
                </c:pt>
                <c:pt idx="5">
                  <c:v>0.9</c:v>
                </c:pt>
                <c:pt idx="6">
                  <c:v>0.94</c:v>
                </c:pt>
                <c:pt idx="7">
                  <c:v>0.97</c:v>
                </c:pt>
                <c:pt idx="8">
                  <c:v>0.99</c:v>
                </c:pt>
                <c:pt idx="9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089-489A-88D3-424EC59DF3B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922825168"/>
        <c:axId val="922823600"/>
      </c:barChart>
      <c:catAx>
        <c:axId val="92282516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/>
                  <a:t>Age</a:t>
                </a:r>
              </a:p>
            </c:rich>
          </c:tx>
          <c:overlay val="0"/>
        </c:title>
        <c:numFmt formatCode="General" sourceLinked="0"/>
        <c:majorTickMark val="out"/>
        <c:minorTickMark val="none"/>
        <c:tickLblPos val="nextTo"/>
        <c:txPr>
          <a:bodyPr rot="0" vert="horz"/>
          <a:lstStyle/>
          <a:p>
            <a:pPr>
              <a:defRPr sz="1600"/>
            </a:pPr>
            <a:endParaRPr lang="en-001"/>
          </a:p>
        </c:txPr>
        <c:crossAx val="922823600"/>
        <c:crosses val="autoZero"/>
        <c:auto val="1"/>
        <c:lblAlgn val="ctr"/>
        <c:lblOffset val="100"/>
        <c:noMultiLvlLbl val="0"/>
      </c:catAx>
      <c:valAx>
        <c:axId val="922823600"/>
        <c:scaling>
          <c:orientation val="minMax"/>
          <c:max val="1"/>
        </c:scaling>
        <c:delete val="0"/>
        <c:axPos val="l"/>
        <c:majorGridlines/>
        <c:numFmt formatCode="0%" sourceLinked="1"/>
        <c:majorTickMark val="out"/>
        <c:minorTickMark val="none"/>
        <c:tickLblPos val="nextTo"/>
        <c:txPr>
          <a:bodyPr/>
          <a:lstStyle/>
          <a:p>
            <a:pPr>
              <a:defRPr sz="1600"/>
            </a:pPr>
            <a:endParaRPr lang="en-001"/>
          </a:p>
        </c:txPr>
        <c:crossAx val="922825168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001"/>
    </a:p>
  </c:txPr>
  <c:externalData r:id="rId2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160" b="1" i="0" u="none" strike="noStrike" kern="120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Probability of </a:t>
            </a:r>
            <a:r>
              <a:rPr lang="en-US" u="sng" dirty="0"/>
              <a:t>surviving</a:t>
            </a:r>
            <a:r>
              <a:rPr lang="en-US" dirty="0"/>
              <a:t> to a given age</a:t>
            </a:r>
          </a:p>
        </c:rich>
      </c:tx>
      <c:layout>
        <c:manualLayout>
          <c:xMode val="edge"/>
          <c:yMode val="edge"/>
          <c:x val="0.20992024220764199"/>
          <c:y val="0"/>
        </c:manualLayout>
      </c:layout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>
              <a:solidFill>
                <a:schemeClr val="tx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600"/>
                </a:pPr>
                <a:endParaRPr lang="en-001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Sheet1!$A$2:$A$11</c:f>
              <c:strCache>
                <c:ptCount val="10"/>
                <c:pt idx="0">
                  <c:v>Born</c:v>
                </c:pt>
                <c:pt idx="1">
                  <c:v>7</c:v>
                </c:pt>
                <c:pt idx="2">
                  <c:v>17</c:v>
                </c:pt>
                <c:pt idx="3">
                  <c:v>27</c:v>
                </c:pt>
                <c:pt idx="4">
                  <c:v>37</c:v>
                </c:pt>
                <c:pt idx="5">
                  <c:v>47</c:v>
                </c:pt>
                <c:pt idx="6">
                  <c:v>57</c:v>
                </c:pt>
                <c:pt idx="7">
                  <c:v>67</c:v>
                </c:pt>
                <c:pt idx="8">
                  <c:v>77</c:v>
                </c:pt>
                <c:pt idx="9">
                  <c:v>87</c:v>
                </c:pt>
              </c:strCache>
            </c:strRef>
          </c:cat>
          <c:val>
            <c:numRef>
              <c:f>Sheet1!$B$2:$B$11</c:f>
              <c:numCache>
                <c:formatCode>0%</c:formatCode>
                <c:ptCount val="10"/>
                <c:pt idx="0">
                  <c:v>0.96</c:v>
                </c:pt>
                <c:pt idx="1">
                  <c:v>0.64</c:v>
                </c:pt>
                <c:pt idx="2">
                  <c:v>0.4</c:v>
                </c:pt>
                <c:pt idx="3">
                  <c:v>0.25</c:v>
                </c:pt>
                <c:pt idx="4">
                  <c:v>0.16</c:v>
                </c:pt>
                <c:pt idx="5">
                  <c:v>0.1</c:v>
                </c:pt>
                <c:pt idx="6">
                  <c:v>0.06</c:v>
                </c:pt>
                <c:pt idx="7">
                  <c:v>0.03</c:v>
                </c:pt>
                <c:pt idx="8">
                  <c:v>0.01</c:v>
                </c:pt>
                <c:pt idx="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D90-4C67-92E7-F1C541BD008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922822424"/>
        <c:axId val="922822816"/>
      </c:barChart>
      <c:catAx>
        <c:axId val="92282242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/>
                  <a:t>Age</a:t>
                </a:r>
              </a:p>
            </c:rich>
          </c:tx>
          <c:overlay val="0"/>
        </c:title>
        <c:numFmt formatCode="General" sourceLinked="0"/>
        <c:majorTickMark val="out"/>
        <c:minorTickMark val="none"/>
        <c:tickLblPos val="nextTo"/>
        <c:txPr>
          <a:bodyPr rot="0" vert="horz"/>
          <a:lstStyle/>
          <a:p>
            <a:pPr>
              <a:defRPr sz="1600"/>
            </a:pPr>
            <a:endParaRPr lang="en-001"/>
          </a:p>
        </c:txPr>
        <c:crossAx val="922822816"/>
        <c:crosses val="autoZero"/>
        <c:auto val="1"/>
        <c:lblAlgn val="ctr"/>
        <c:lblOffset val="100"/>
        <c:noMultiLvlLbl val="0"/>
      </c:catAx>
      <c:valAx>
        <c:axId val="922822816"/>
        <c:scaling>
          <c:orientation val="minMax"/>
          <c:max val="1"/>
        </c:scaling>
        <c:delete val="0"/>
        <c:axPos val="l"/>
        <c:majorGridlines/>
        <c:numFmt formatCode="0%" sourceLinked="1"/>
        <c:majorTickMark val="out"/>
        <c:minorTickMark val="none"/>
        <c:tickLblPos val="nextTo"/>
        <c:txPr>
          <a:bodyPr/>
          <a:lstStyle/>
          <a:p>
            <a:pPr>
              <a:defRPr sz="1600"/>
            </a:pPr>
            <a:endParaRPr lang="en-001"/>
          </a:p>
        </c:txPr>
        <c:crossAx val="92282242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001"/>
    </a:p>
  </c:txPr>
  <c:externalData r:id="rId2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FC94BD-8ED2-401B-9F20-E6F30E093812}" type="datetime1">
              <a:rPr lang="en-US" altLang="zh-CN" smtClean="0"/>
              <a:t>2/4/24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6DDA37-F1DC-0A4D-983E-4F7C839DA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994021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1CB240-5690-45FF-A25B-ACFCCDAA33E3}" type="datetime1">
              <a:rPr lang="en-US" altLang="zh-CN" smtClean="0"/>
              <a:t>2/4/24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1C66C5-65D6-E94E-BA6A-11B95EF7C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589893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False_positive_paradox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1C66C5-65D6-E94E-BA6A-11B95EF7C4B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560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041CB240-5690-45FF-A25B-ACFCCDAA33E3}" type="datetime1">
              <a:rPr lang="en-US" altLang="zh-CN" smtClean="0"/>
              <a:t>2/4/24</a:t>
            </a:fld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1C66C5-65D6-E94E-BA6A-11B95EF7C4B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512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041CB240-5690-45FF-A25B-ACFCCDAA33E3}" type="datetime1">
              <a:rPr lang="en-US" altLang="zh-CN" smtClean="0"/>
              <a:t>2/4/24</a:t>
            </a:fld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1C66C5-65D6-E94E-BA6A-11B95EF7C4B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5603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1C66C5-65D6-E94E-BA6A-11B95EF7C4B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2658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1C66C5-65D6-E94E-BA6A-11B95EF7C4B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2658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false positive on test for rare disease</a:t>
            </a:r>
          </a:p>
          <a:p>
            <a:r>
              <a:rPr lang="en-US" dirty="0">
                <a:hlinkClick r:id="rId3"/>
              </a:rPr>
              <a:t>http://en.wikipedia.org/wiki/False_positive_paradox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1C66C5-65D6-E94E-BA6A-11B95EF7C4B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2658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1C66C5-65D6-E94E-BA6A-11B95EF7C4B9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5054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John </a:t>
            </a:r>
            <a:r>
              <a:rPr lang="en-US" dirty="0" err="1"/>
              <a:t>Graunt</a:t>
            </a:r>
            <a:r>
              <a:rPr lang="en-US" dirty="0"/>
              <a:t> (24 April 1620 – 18 April 1674) has been regarded as the founder of demography.[1] </a:t>
            </a:r>
            <a:r>
              <a:rPr lang="en-US" dirty="0" err="1"/>
              <a:t>Graunt</a:t>
            </a:r>
            <a:r>
              <a:rPr lang="en-US"/>
              <a:t> was one of the first demographers, and perhaps the first epidemiologist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1C66C5-65D6-E94E-BA6A-11B95EF7C4B9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0346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population statistics: mortality rates, life-expectancy tables (beginning of</a:t>
            </a:r>
            <a:r>
              <a:rPr lang="en-US" baseline="0" dirty="0"/>
              <a:t> </a:t>
            </a:r>
            <a:r>
              <a:rPr lang="en-US" dirty="0"/>
              <a:t>statistics)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1C66C5-65D6-E94E-BA6A-11B95EF7C4B9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0346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population statistics: mortality rates, life-expectancy tables (beginning of</a:t>
            </a:r>
            <a:r>
              <a:rPr lang="en-US" baseline="0" dirty="0"/>
              <a:t> </a:t>
            </a:r>
            <a:r>
              <a:rPr lang="en-US" dirty="0"/>
              <a:t>statistics)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1C66C5-65D6-E94E-BA6A-11B95EF7C4B9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03468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population statistics: mortality rates, life-expectancy tables (beginning of</a:t>
            </a:r>
            <a:r>
              <a:rPr lang="en-US" baseline="0" dirty="0"/>
              <a:t> </a:t>
            </a:r>
            <a:r>
              <a:rPr lang="en-US" dirty="0"/>
              <a:t>statistics)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1C66C5-65D6-E94E-BA6A-11B95EF7C4B9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0346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area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1C66C5-65D6-E94E-BA6A-11B95EF7C4B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99018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population statistics: mortality rates, life-expectancy tables (beginning of</a:t>
            </a:r>
            <a:r>
              <a:rPr lang="en-US" baseline="0" dirty="0"/>
              <a:t> </a:t>
            </a:r>
            <a:r>
              <a:rPr lang="en-US" dirty="0"/>
              <a:t>statistics)	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1C66C5-65D6-E94E-BA6A-11B95EF7C4B9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03468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for courts to declare missing people dead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1C66C5-65D6-E94E-BA6A-11B95EF7C4B9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59390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for courts to declare missing people dead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1C66C5-65D6-E94E-BA6A-11B95EF7C4B9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5939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1C66C5-65D6-E94E-BA6A-11B95EF7C4B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9791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1C66C5-65D6-E94E-BA6A-11B95EF7C4B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0978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1C66C5-65D6-E94E-BA6A-11B95EF7C4B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992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41CB240-5690-45FF-A25B-ACFCCDAA33E3}" type="datetime1">
              <a:rPr lang="en-US" altLang="zh-CN" smtClean="0"/>
              <a:t>2/4/24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1C66C5-65D6-E94E-BA6A-11B95EF7C4B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0008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041CB240-5690-45FF-A25B-ACFCCDAA33E3}" type="datetime1">
              <a:rPr lang="en-US" altLang="zh-CN" smtClean="0"/>
              <a:t>2/4/24</a:t>
            </a:fld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1C66C5-65D6-E94E-BA6A-11B95EF7C4B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3335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041CB240-5690-45FF-A25B-ACFCCDAA33E3}" type="datetime1">
              <a:rPr lang="en-US" altLang="zh-CN" smtClean="0"/>
              <a:t>2/4/24</a:t>
            </a:fld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1C66C5-65D6-E94E-BA6A-11B95EF7C4B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5094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041CB240-5690-45FF-A25B-ACFCCDAA33E3}" type="datetime1">
              <a:rPr lang="en-US" altLang="zh-CN" smtClean="0"/>
              <a:t>2/4/24</a:t>
            </a:fld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1C66C5-65D6-E94E-BA6A-11B95EF7C4B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2605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A7C8E-0973-421F-A52D-2892701A0E26}" type="datetime1">
              <a:rPr lang="en-US" altLang="zh-CN" smtClean="0"/>
              <a:t>2/4/24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30422-C7BF-495B-B75B-37FC65E4911B}" type="datetime1">
              <a:rPr lang="en-US" altLang="zh-CN" smtClean="0"/>
              <a:t>2/4/24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1172F-E6BE-43F7-886E-BC7F3EE15ADE}" type="datetime1">
              <a:rPr lang="en-US" altLang="zh-CN" smtClean="0"/>
              <a:t>2/4/24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79864-58F7-E440-BAEE-A5FD1DF8B44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941C4-1F82-471B-927C-A35F6B01E12A}" type="datetime1">
              <a:rPr lang="en-US" altLang="zh-CN" smtClean="0"/>
              <a:t>2/4/24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79864-58F7-E440-BAEE-A5FD1DF8B4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9418D-2A1A-40B7-A022-3BCAE1A7E628}" type="datetime1">
              <a:rPr lang="en-US" altLang="zh-CN" smtClean="0"/>
              <a:t>2/4/24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79864-58F7-E440-BAEE-A5FD1DF8B4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B74C1-D0B2-41C1-A11C-B7A7022BBE53}" type="datetime1">
              <a:rPr lang="en-US" altLang="zh-CN" smtClean="0"/>
              <a:t>2/4/24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2879864-58F7-E440-BAEE-A5FD1DF8B4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3479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869D9-8286-4AEC-AB78-6FB231E27836}" type="datetime1">
              <a:rPr lang="en-US" altLang="zh-CN" smtClean="0"/>
              <a:t>2/4/24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79864-58F7-E440-BAEE-A5FD1DF8B4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EB521-5BF1-4389-BE14-66D95880ED75}" type="datetime1">
              <a:rPr lang="en-US" altLang="zh-CN" smtClean="0"/>
              <a:t>2/4/24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79864-58F7-E440-BAEE-A5FD1DF8B44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56492-1C57-487C-84FB-32544BF32DDC}" type="datetime1">
              <a:rPr lang="en-US" altLang="zh-CN" smtClean="0"/>
              <a:t>2/4/24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0EBA5-49B8-41E3-B228-D8C389829DDF}" type="datetime1">
              <a:rPr lang="en-US" altLang="zh-CN" smtClean="0"/>
              <a:t>2/4/24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79864-58F7-E440-BAEE-A5FD1DF8B4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2099189"/>
            <a:ext cx="3840480" cy="3844412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2099189"/>
            <a:ext cx="3840480" cy="3844412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EF0F0-1DA1-4983-9BAD-5D8275F2F428}" type="datetime1">
              <a:rPr lang="en-US" altLang="zh-CN" smtClean="0"/>
              <a:t>2/4/24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79864-58F7-E440-BAEE-A5FD1DF8B44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549275" y="1590734"/>
            <a:ext cx="8042276" cy="50845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75018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E6D5E-1C1F-492B-A720-EBE0D6ED495E}" type="datetime1">
              <a:rPr lang="en-US" altLang="zh-CN" smtClean="0"/>
              <a:t>2/4/24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79864-58F7-E440-BAEE-A5FD1DF8B4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A76D9-E3CE-4B60-9B56-EB8A25BF4BE7}" type="datetime1">
              <a:rPr lang="en-US" altLang="zh-CN" smtClean="0"/>
              <a:t>2/4/24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79864-58F7-E440-BAEE-A5FD1DF8B4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D0226-E8A2-44C6-A979-AE962DC969BC}" type="datetime1">
              <a:rPr lang="en-US" altLang="zh-CN" smtClean="0"/>
              <a:t>2/4/24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79864-58F7-E440-BAEE-A5FD1DF8B4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03C2CD12-3224-459C-9042-3984EA284778}" type="datetime1">
              <a:rPr lang="en-US" altLang="zh-CN" smtClean="0"/>
              <a:t>2/4/24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52879864-58F7-E440-BAEE-A5FD1DF8B447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69" r:id="rId1"/>
    <p:sldLayoutId id="2147484370" r:id="rId2"/>
    <p:sldLayoutId id="2147484371" r:id="rId3"/>
    <p:sldLayoutId id="2147484372" r:id="rId4"/>
    <p:sldLayoutId id="2147484373" r:id="rId5"/>
    <p:sldLayoutId id="2147484381" r:id="rId6"/>
    <p:sldLayoutId id="2147484374" r:id="rId7"/>
    <p:sldLayoutId id="2147484375" r:id="rId8"/>
    <p:sldLayoutId id="2147484376" r:id="rId9"/>
    <p:sldLayoutId id="2147484377" r:id="rId10"/>
    <p:sldLayoutId id="2147484378" r:id="rId11"/>
    <p:sldLayoutId id="2147484379" r:id="rId12"/>
    <p:sldLayoutId id="2147484380" r:id="rId13"/>
    <p:sldLayoutId id="2147484382" r:id="rId14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hat-if.xkcd.com/55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2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1492" y="1523999"/>
            <a:ext cx="7461895" cy="1724867"/>
          </a:xfrm>
        </p:spPr>
        <p:txBody>
          <a:bodyPr/>
          <a:lstStyle/>
          <a:p>
            <a:r>
              <a:rPr lang="en-US" sz="3600" b="1" dirty="0"/>
              <a:t>Independence, False Positive Probability and Random Variable</a:t>
            </a:r>
            <a:r>
              <a:rPr lang="en-US" sz="3600" dirty="0"/>
              <a:t>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000" dirty="0">
                <a:solidFill>
                  <a:schemeClr val="accent1"/>
                </a:solidFill>
              </a:rPr>
              <a:t>CS 2402 Lecture 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32645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Electronic</a:t>
            </a:r>
            <a:r>
              <a:rPr lang="en-US" altLang="zh-CN" dirty="0"/>
              <a:t>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electronic system consists of several components, and the reliability is shown. Find the probability that the entire system works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869D9-8286-4AEC-AB78-6FB231E27836}" type="datetime1">
              <a:rPr lang="en-US" altLang="zh-CN" smtClean="0"/>
              <a:t>2/4/24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79864-58F7-E440-BAEE-A5FD1DF8B447}" type="slidenum">
              <a:rPr lang="en-US" smtClean="0"/>
              <a:t>10</a:t>
            </a:fld>
            <a:endParaRPr lang="en-US"/>
          </a:p>
        </p:txBody>
      </p:sp>
      <p:pic>
        <p:nvPicPr>
          <p:cNvPr id="6" name="Picture 6" descr="02_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3735" y="2877404"/>
            <a:ext cx="5035493" cy="21184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526193" y="4863139"/>
                <a:ext cx="5900841" cy="86664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endParaRPr lang="en-US" b="0" dirty="0"/>
              </a:p>
              <a:p>
                <a:r>
                  <a:rPr lang="en-US" b="0" dirty="0"/>
                  <a:t>The prob that B or C works 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1−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))(1−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= 0.94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6193" y="4863139"/>
                <a:ext cx="5900841" cy="866648"/>
              </a:xfrm>
              <a:prstGeom prst="rect">
                <a:avLst/>
              </a:prstGeom>
              <a:blipFill>
                <a:blip r:embed="rId3"/>
                <a:stretch>
                  <a:fillRect l="-2581" r="-23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276214" y="5652835"/>
                <a:ext cx="623634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b="0" dirty="0"/>
                  <a:t>The prob that the entire system works 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0.95</m:t>
                    </m:r>
                  </m:oMath>
                </a14:m>
                <a:r>
                  <a:rPr lang="en-US" dirty="0"/>
                  <a:t>*0.94*0.9 = 0.8037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6214" y="5652835"/>
                <a:ext cx="6236340" cy="276999"/>
              </a:xfrm>
              <a:prstGeom prst="rect">
                <a:avLst/>
              </a:prstGeom>
              <a:blipFill>
                <a:blip r:embed="rId4"/>
                <a:stretch>
                  <a:fillRect l="-2236" t="-20833" b="-458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0826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 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49274" y="1600201"/>
            <a:ext cx="8042277" cy="4343400"/>
          </a:xfrm>
        </p:spPr>
        <p:txBody>
          <a:bodyPr>
            <a:noAutofit/>
          </a:bodyPr>
          <a:lstStyle/>
          <a:p>
            <a:r>
              <a:rPr lang="en-US" dirty="0"/>
              <a:t>Independent event</a:t>
            </a:r>
          </a:p>
          <a:p>
            <a:r>
              <a:rPr lang="en-US" dirty="0"/>
              <a:t>False positive probability and its examples in the real world</a:t>
            </a:r>
          </a:p>
          <a:p>
            <a:r>
              <a:rPr lang="en-US" dirty="0"/>
              <a:t>Early work in population statistics and its impact</a:t>
            </a:r>
          </a:p>
          <a:p>
            <a:r>
              <a:rPr lang="en-US" dirty="0"/>
              <a:t>Random variable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79864-58F7-E440-BAEE-A5FD1DF8B44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694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2800" y="217207"/>
            <a:ext cx="8393461" cy="1336956"/>
          </a:xfrm>
        </p:spPr>
        <p:txBody>
          <a:bodyPr/>
          <a:lstStyle/>
          <a:p>
            <a:r>
              <a:rPr lang="en-US" dirty="0"/>
              <a:t>Math Definition of Independent Events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2800" y="1743215"/>
            <a:ext cx="8262216" cy="4343400"/>
          </a:xfrm>
        </p:spPr>
        <p:txBody>
          <a:bodyPr>
            <a:normAutofit/>
          </a:bodyPr>
          <a:lstStyle/>
          <a:p>
            <a:r>
              <a:rPr lang="en-US" dirty="0"/>
              <a:t>Two events A and B are called </a:t>
            </a:r>
            <a:r>
              <a:rPr lang="en-US" b="1" dirty="0"/>
              <a:t>independent </a:t>
            </a:r>
            <a:r>
              <a:rPr lang="en-US" dirty="0"/>
              <a:t>if their joint probability equals the product of their probabilities:   </a:t>
            </a:r>
          </a:p>
          <a:p>
            <a:pPr marL="0" indent="0" algn="ctr">
              <a:buNone/>
            </a:pPr>
            <a:r>
              <a:rPr lang="en-US" dirty="0"/>
              <a:t> P(AB) = P(A)P(B)</a:t>
            </a:r>
          </a:p>
          <a:p>
            <a:r>
              <a:rPr lang="en-US" dirty="0"/>
              <a:t>Meaning: A and B do not influence each other   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79864-58F7-E440-BAEE-A5FD1DF8B44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022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 1: Roll Two Dice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49274" y="1514587"/>
            <a:ext cx="8042277" cy="4343400"/>
          </a:xfrm>
        </p:spPr>
        <p:txBody>
          <a:bodyPr>
            <a:noAutofit/>
          </a:bodyPr>
          <a:lstStyle/>
          <a:p>
            <a:r>
              <a:rPr lang="en-US" dirty="0"/>
              <a:t>A = “The sum of the two dice is 9”</a:t>
            </a:r>
          </a:p>
          <a:p>
            <a:r>
              <a:rPr lang="en-US" dirty="0"/>
              <a:t>B = “The first dice is 2” </a:t>
            </a:r>
          </a:p>
          <a:p>
            <a:r>
              <a:rPr lang="en-US" altLang="zh-CN" dirty="0"/>
              <a:t>Are A and B independent of each other?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A = {(6,3),(5,4),(4,5),(3,6)}</a:t>
            </a:r>
          </a:p>
          <a:p>
            <a:pPr marL="0" indent="0">
              <a:buNone/>
            </a:pPr>
            <a:r>
              <a:rPr lang="en-US" dirty="0"/>
              <a:t>P(A) = 4/36</a:t>
            </a:r>
          </a:p>
          <a:p>
            <a:pPr marL="0" indent="0">
              <a:buNone/>
            </a:pPr>
            <a:r>
              <a:rPr lang="en-US" dirty="0"/>
              <a:t>P(B) = 1/6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GE2326 – Dr. Antoni Chan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79864-58F7-E440-BAEE-A5FD1DF8B447}" type="slidenum">
              <a:rPr lang="en-US" smtClean="0"/>
              <a:t>13</a:t>
            </a:fld>
            <a:endParaRPr 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2F7A568-0BC7-443D-A66A-0DD6560930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9735" y="1581523"/>
            <a:ext cx="2072820" cy="2278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683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 1: Roll Two Dice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549274" y="1514587"/>
                <a:ext cx="8042277" cy="4343400"/>
              </a:xfrm>
            </p:spPr>
            <p:txBody>
              <a:bodyPr>
                <a:noAutofit/>
              </a:bodyPr>
              <a:lstStyle/>
              <a:p>
                <a:r>
                  <a:rPr lang="en-US" dirty="0"/>
                  <a:t>A = “The sum of the two dice is 9”</a:t>
                </a:r>
              </a:p>
              <a:p>
                <a:r>
                  <a:rPr lang="en-US" dirty="0"/>
                  <a:t>B = “The first dice is 2” </a:t>
                </a:r>
              </a:p>
              <a:p>
                <a:pPr marL="0" indent="0">
                  <a:buNone/>
                </a:pPr>
                <a:r>
                  <a:rPr lang="en-US" dirty="0"/>
                  <a:t>P(A) = 4/36</a:t>
                </a:r>
              </a:p>
              <a:p>
                <a:pPr marL="0" indent="0">
                  <a:buNone/>
                </a:pPr>
                <a:r>
                  <a:rPr lang="en-US" dirty="0"/>
                  <a:t>P(B) = 1/6</a:t>
                </a:r>
              </a:p>
              <a:p>
                <a:pPr marL="0" indent="0">
                  <a:buNone/>
                </a:pPr>
                <a:r>
                  <a:rPr lang="en-US" dirty="0"/>
                  <a:t>Since it is impossible that A and B occur at the same time!</a:t>
                </a:r>
              </a:p>
              <a:p>
                <a:pPr marL="0" indent="0">
                  <a:buNone/>
                </a:pPr>
                <a:r>
                  <a:rPr lang="en-US" dirty="0"/>
                  <a:t>AB =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dirty="0"/>
                  <a:t>P(AB) = 0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𝐴𝐵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so A and B are not independent of each other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9274" y="1514587"/>
                <a:ext cx="8042277" cy="4343400"/>
              </a:xfrm>
              <a:blipFill>
                <a:blip r:embed="rId3"/>
                <a:stretch>
                  <a:fillRect l="-1262" t="-1166" b="-7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79864-58F7-E440-BAEE-A5FD1DF8B447}" type="slidenum">
              <a:rPr lang="en-US" smtClean="0"/>
              <a:t>14</a:t>
            </a:fld>
            <a:endParaRPr 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2F7A568-0BC7-443D-A66A-0DD6560930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9735" y="1581523"/>
            <a:ext cx="2072820" cy="2278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5256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>
            <a:extLst>
              <a:ext uri="{FF2B5EF4-FFF2-40B4-BE49-F238E27FC236}">
                <a16:creationId xmlns:a16="http://schemas.microsoft.com/office/drawing/2014/main" id="{D3028D53-376B-46E9-8C57-ED44FD73CD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Example 2</a:t>
            </a:r>
          </a:p>
        </p:txBody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6D2449B9-B242-4E5F-B75A-807F6697EA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Suppose that we toss 2 dice</a:t>
            </a: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Let E denote the event that the sum of the dice is 6 and </a:t>
            </a: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F denote the event that the first dice equals 4 </a:t>
            </a:r>
          </a:p>
          <a:p>
            <a:pPr eaLnBrk="1" hangingPunct="1"/>
            <a:endParaRPr lang="en-US" altLang="zh-CN" dirty="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b="1" dirty="0">
                <a:ea typeface="宋体" panose="02010600030101010101" pitchFamily="2" charset="-122"/>
              </a:rPr>
              <a:t>Q</a:t>
            </a:r>
            <a:r>
              <a:rPr lang="en-US" altLang="zh-CN" dirty="0">
                <a:ea typeface="宋体" panose="02010600030101010101" pitchFamily="2" charset="-122"/>
              </a:rPr>
              <a:t>: are events E and F independent?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>
            <a:extLst>
              <a:ext uri="{FF2B5EF4-FFF2-40B4-BE49-F238E27FC236}">
                <a16:creationId xmlns:a16="http://schemas.microsoft.com/office/drawing/2014/main" id="{AB6E0970-F651-47F0-BF34-3D21417496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Solution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8067" name="Rectangle 3">
                <a:extLst>
                  <a:ext uri="{FF2B5EF4-FFF2-40B4-BE49-F238E27FC236}">
                    <a16:creationId xmlns:a16="http://schemas.microsoft.com/office/drawing/2014/main" id="{6D31D0C4-AADB-4807-A434-43F3A17814E9}"/>
                  </a:ext>
                </a:extLst>
              </p:cNvPr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eaLnBrk="1" hangingPunct="1"/>
                <a:r>
                  <a:rPr lang="en-US" altLang="zh-CN" dirty="0">
                    <a:ea typeface="宋体" panose="02010600030101010101" pitchFamily="2" charset="-122"/>
                  </a:rPr>
                  <a:t>E = {(1,5), (2,4), (3,3), (4,2), (5,1)},   P(E) = 5/36</a:t>
                </a:r>
              </a:p>
              <a:p>
                <a:pPr eaLnBrk="1" hangingPunct="1"/>
                <a:r>
                  <a:rPr lang="en-US" altLang="zh-CN" dirty="0">
                    <a:ea typeface="宋体" panose="02010600030101010101" pitchFamily="2" charset="-122"/>
                  </a:rPr>
                  <a:t>P(F) = 1/6</a:t>
                </a:r>
              </a:p>
              <a:p>
                <a:pPr eaLnBrk="1" hangingPunct="1"/>
                <a:r>
                  <a:rPr lang="en-US" altLang="zh-CN" dirty="0">
                    <a:ea typeface="宋体" panose="02010600030101010101" pitchFamily="2" charset="-122"/>
                  </a:rPr>
                  <a:t>EF = {(4,2)}    P(EF) = 1/36</a:t>
                </a:r>
              </a:p>
              <a:p>
                <a:r>
                  <a:rPr lang="en-US" altLang="zh-CN" dirty="0">
                    <a:ea typeface="宋体" panose="02010600030101010101" pitchFamily="2" charset="-122"/>
                  </a:rPr>
                  <a:t>Since P(E) = 5/36,  P(F) = </a:t>
                </a:r>
                <a:r>
                  <a:rPr lang="en-US" altLang="zh-CN" dirty="0"/>
                  <a:t>1/6, P(E)P(F) = 5/216</a:t>
                </a:r>
                <a:endParaRPr lang="en-US" altLang="zh-CN" dirty="0">
                  <a:ea typeface="宋体" panose="02010600030101010101" pitchFamily="2" charset="-122"/>
                </a:endParaRPr>
              </a:p>
              <a:p>
                <a:pPr eaLnBrk="1" hangingPunct="1"/>
                <a:r>
                  <a:rPr lang="en-US" altLang="zh-CN" dirty="0">
                    <a:ea typeface="宋体" panose="02010600030101010101" pitchFamily="2" charset="-122"/>
                  </a:rPr>
                  <a:t> P(EF)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>
                    <a:ea typeface="宋体" panose="02010600030101010101" pitchFamily="2" charset="-122"/>
                  </a:rPr>
                  <a:t>P(E)P(F), so E and F are not independent!</a:t>
                </a:r>
              </a:p>
              <a:p>
                <a:pPr marL="0" indent="0" eaLnBrk="1" hangingPunct="1">
                  <a:buNone/>
                </a:pPr>
                <a:endParaRPr lang="en-US" altLang="zh-CN" dirty="0"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88067" name="Rectangle 3">
                <a:extLst>
                  <a:ext uri="{FF2B5EF4-FFF2-40B4-BE49-F238E27FC236}">
                    <a16:creationId xmlns:a16="http://schemas.microsoft.com/office/drawing/2014/main" id="{6D31D0C4-AADB-4807-A434-43F3A17814E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104" t="-14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 3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49274" y="1514587"/>
            <a:ext cx="8042277" cy="4343400"/>
          </a:xfrm>
        </p:spPr>
        <p:txBody>
          <a:bodyPr>
            <a:noAutofit/>
          </a:bodyPr>
          <a:lstStyle/>
          <a:p>
            <a:r>
              <a:rPr lang="en-US" dirty="0"/>
              <a:t>A = “The first dice is 4”</a:t>
            </a:r>
          </a:p>
          <a:p>
            <a:r>
              <a:rPr lang="en-US" dirty="0"/>
              <a:t>B = “The sum of two dice is 7”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Are A and B independent?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79864-58F7-E440-BAEE-A5FD1DF8B447}" type="slidenum">
              <a:rPr lang="en-US" smtClean="0"/>
              <a:t>17</a:t>
            </a:fld>
            <a:endParaRPr 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2F7A568-0BC7-443D-A66A-0DD6560930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4468" y="243595"/>
            <a:ext cx="1599025" cy="1706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2933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Solution 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49274" y="1514587"/>
            <a:ext cx="8042277" cy="4343400"/>
          </a:xfrm>
        </p:spPr>
        <p:txBody>
          <a:bodyPr>
            <a:noAutofit/>
          </a:bodyPr>
          <a:lstStyle/>
          <a:p>
            <a:r>
              <a:rPr lang="en-US" dirty="0"/>
              <a:t>A = “The first dice is 4”</a:t>
            </a:r>
          </a:p>
          <a:p>
            <a:r>
              <a:rPr lang="en-US" dirty="0"/>
              <a:t>B = “The sum of two dice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dirty="0"/>
              <a:t>7” </a:t>
            </a:r>
          </a:p>
          <a:p>
            <a:pPr marL="0" indent="0">
              <a:buNone/>
            </a:pPr>
            <a:r>
              <a:rPr lang="en-US" dirty="0"/>
              <a:t>P(A) = 1/6</a:t>
            </a:r>
          </a:p>
          <a:p>
            <a:pPr marL="0" indent="0">
              <a:buNone/>
            </a:pPr>
            <a:r>
              <a:rPr lang="en-US" dirty="0"/>
              <a:t>P(B) = P({(1,6), (2,5), (3,4), (4,3), (5,2), (6,1)}) = 6/36 = 1/6</a:t>
            </a:r>
          </a:p>
          <a:p>
            <a:pPr marL="0" indent="0">
              <a:buNone/>
            </a:pPr>
            <a:r>
              <a:rPr lang="en-US" dirty="0"/>
              <a:t>P(AB) = P({(4,3)}) = 1/36 = P(A)P(B)</a:t>
            </a:r>
          </a:p>
          <a:p>
            <a:pPr marL="0" indent="0">
              <a:buNone/>
            </a:pPr>
            <a:r>
              <a:rPr lang="en-US" dirty="0"/>
              <a:t>So, A and B are independent of each other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79864-58F7-E440-BAEE-A5FD1DF8B447}" type="slidenum">
              <a:rPr lang="en-US" smtClean="0"/>
              <a:t>18</a:t>
            </a:fld>
            <a:endParaRPr 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2F7A568-0BC7-443D-A66A-0DD6560930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4468" y="243595"/>
            <a:ext cx="1599025" cy="1706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670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Draw a Card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49274" y="1514587"/>
            <a:ext cx="8042277" cy="4343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Event A: First draw: I draw a card from a bag. Then I put it back in the bag (with replacement)</a:t>
            </a:r>
          </a:p>
          <a:p>
            <a:pPr marL="0" indent="0">
              <a:buNone/>
            </a:pPr>
            <a:r>
              <a:rPr lang="en-US" altLang="zh-CN" dirty="0"/>
              <a:t>Event B: Second draw: I draw a card from a bag</a:t>
            </a:r>
          </a:p>
          <a:p>
            <a:pPr marL="0" indent="0">
              <a:buNone/>
            </a:pPr>
            <a:r>
              <a:rPr lang="en-US" dirty="0"/>
              <a:t>Result of the first draw does not affect the second draw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79864-58F7-E440-BAEE-A5FD1DF8B44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967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/>
              <a:t>Revision on Lecture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7457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Draw a Card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49274" y="1514587"/>
            <a:ext cx="8042277" cy="4343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Event A: First draw: I draw a card from a bag. Then I don’t replace it (i.e., without replacement)</a:t>
            </a:r>
          </a:p>
          <a:p>
            <a:pPr marL="0" indent="0">
              <a:buNone/>
            </a:pPr>
            <a:r>
              <a:rPr lang="en-US" altLang="zh-CN" dirty="0"/>
              <a:t>Event B: Second draw: I draw a card from a bag</a:t>
            </a:r>
          </a:p>
          <a:p>
            <a:pPr marL="0" indent="0">
              <a:buNone/>
            </a:pPr>
            <a:r>
              <a:rPr lang="en-US" dirty="0"/>
              <a:t>Events A and B are dependent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79864-58F7-E440-BAEE-A5FD1DF8B44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3678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 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49274" y="1600201"/>
            <a:ext cx="8042277" cy="4343400"/>
          </a:xfrm>
        </p:spPr>
        <p:txBody>
          <a:bodyPr>
            <a:noAutofit/>
          </a:bodyPr>
          <a:lstStyle/>
          <a:p>
            <a:r>
              <a:rPr lang="en-US" dirty="0"/>
              <a:t>Independent event</a:t>
            </a:r>
          </a:p>
          <a:p>
            <a:r>
              <a:rPr lang="en-US" dirty="0"/>
              <a:t>False positive probability and its examples in the real world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Early work in population statistics and its impact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Random variable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79864-58F7-E440-BAEE-A5FD1DF8B44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297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94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258317"/>
            <a:ext cx="8042276" cy="858826"/>
          </a:xfrm>
        </p:spPr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 False Positive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4" y="3192098"/>
            <a:ext cx="8339231" cy="3294509"/>
          </a:xfrm>
        </p:spPr>
        <p:txBody>
          <a:bodyPr/>
          <a:lstStyle/>
          <a:p>
            <a:pPr lvl="1"/>
            <a:r>
              <a:rPr lang="en-US" dirty="0">
                <a:solidFill>
                  <a:schemeClr val="bg1"/>
                </a:solidFill>
              </a:rPr>
              <a:t>2% of people in this class have a</a:t>
            </a:r>
            <a:r>
              <a:rPr lang="en-US" altLang="zh-CN" dirty="0">
                <a:solidFill>
                  <a:schemeClr val="bg1"/>
                </a:solidFill>
              </a:rPr>
              <a:t> disease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Fortunately, we have a test to detect this disease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The test is 92% reliable…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It always tests positive when the disease is present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But 8% of the time it gives a positive result when no disease is present. This is called a “</a:t>
            </a:r>
            <a:r>
              <a:rPr lang="en-US" i="1" dirty="0">
                <a:solidFill>
                  <a:srgbClr val="FF0000"/>
                </a:solidFill>
              </a:rPr>
              <a:t>false positive</a:t>
            </a:r>
            <a:r>
              <a:rPr lang="en-US" dirty="0">
                <a:solidFill>
                  <a:schemeClr val="bg1"/>
                </a:solidFill>
              </a:rPr>
              <a:t>”</a:t>
            </a:r>
          </a:p>
          <a:p>
            <a:pPr marL="685800" lvl="2" indent="0">
              <a:buNone/>
            </a:pPr>
            <a:r>
              <a:rPr lang="en-US" sz="2400" b="1" dirty="0">
                <a:solidFill>
                  <a:schemeClr val="bg1"/>
                </a:solidFill>
              </a:rPr>
              <a:t>Q: </a:t>
            </a:r>
            <a:r>
              <a:rPr lang="en-US" sz="2400" dirty="0">
                <a:solidFill>
                  <a:schemeClr val="bg1"/>
                </a:solidFill>
              </a:rPr>
              <a:t>If you test positive for the disease, what is the probability that you actually have it?</a:t>
            </a:r>
          </a:p>
          <a:p>
            <a:pPr lvl="2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8334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94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934977"/>
            <a:ext cx="8042276" cy="712822"/>
          </a:xfrm>
        </p:spPr>
        <p:txBody>
          <a:bodyPr/>
          <a:lstStyle/>
          <a:p>
            <a:r>
              <a:rPr lang="en-US" sz="4400" dirty="0">
                <a:solidFill>
                  <a:srgbClr val="FFFFFF"/>
                </a:solidFill>
              </a:rPr>
              <a:t>Open Your Test Result…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84889" y="2830274"/>
            <a:ext cx="8042276" cy="325367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If you tested negative, you don’t have it!</a:t>
            </a:r>
          </a:p>
          <a:p>
            <a:r>
              <a:rPr lang="en-US" dirty="0">
                <a:solidFill>
                  <a:schemeClr val="bg1"/>
                </a:solidFill>
              </a:rPr>
              <a:t>How many tested positive?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If you tested positive, there are two possibilities: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1) your result is a </a:t>
            </a:r>
            <a:r>
              <a:rPr lang="en-US" i="1" dirty="0">
                <a:solidFill>
                  <a:schemeClr val="bg1"/>
                </a:solidFill>
              </a:rPr>
              <a:t>false positive</a:t>
            </a:r>
            <a:r>
              <a:rPr lang="en-US" dirty="0">
                <a:solidFill>
                  <a:schemeClr val="bg1"/>
                </a:solidFill>
              </a:rPr>
              <a:t>, and you don’t have it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2) your result is a </a:t>
            </a:r>
            <a:r>
              <a:rPr lang="en-US" i="1" dirty="0">
                <a:solidFill>
                  <a:schemeClr val="bg1"/>
                </a:solidFill>
              </a:rPr>
              <a:t>true positive</a:t>
            </a:r>
            <a:r>
              <a:rPr lang="en-US" dirty="0">
                <a:solidFill>
                  <a:schemeClr val="bg1"/>
                </a:solidFill>
              </a:rPr>
              <a:t>, and you have it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solidFill>
                  <a:schemeClr val="bg1"/>
                </a:solidFill>
              </a:rPr>
              <a:t>How many actually had the disease   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solidFill>
                  <a:schemeClr val="bg1"/>
                </a:solidFill>
              </a:rPr>
              <a:t>P(you have it | you test positive) =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414035" y="3277828"/>
            <a:ext cx="2357391" cy="69249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 (8%*98%+2%)*N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4796444" y="5561980"/>
                <a:ext cx="3684947" cy="46166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0000"/>
                    </a:solidFill>
                  </a:rPr>
                  <a:t>(2%*N) / [(8%*98%+2%)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a:rPr lang="en-US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US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]≈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20%</a:t>
                </a:r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6444" y="5561980"/>
                <a:ext cx="3684947" cy="461665"/>
              </a:xfrm>
              <a:prstGeom prst="rect">
                <a:avLst/>
              </a:prstGeom>
              <a:blipFill rotWithShape="0">
                <a:blip r:embed="rId4"/>
                <a:stretch>
                  <a:fillRect b="-10526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4920660" y="5062611"/>
            <a:ext cx="2016445" cy="41470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 2%*N</a:t>
            </a:r>
          </a:p>
        </p:txBody>
      </p:sp>
    </p:spTree>
    <p:extLst>
      <p:ext uri="{BB962C8B-B14F-4D97-AF65-F5344CB8AC3E}">
        <p14:creationId xmlns:p14="http://schemas.microsoft.com/office/powerpoint/2010/main" val="403638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94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303677"/>
            <a:ext cx="8042276" cy="712822"/>
          </a:xfrm>
        </p:spPr>
        <p:txBody>
          <a:bodyPr/>
          <a:lstStyle/>
          <a:p>
            <a:r>
              <a:rPr lang="en-US" sz="4400" dirty="0">
                <a:solidFill>
                  <a:srgbClr val="FFFFFF"/>
                </a:solidFill>
              </a:rPr>
              <a:t>False Positive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4" y="2976638"/>
            <a:ext cx="8182247" cy="3362548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In this example, the incidence rate (2%) is less than the false positive rate (8%)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Hence, the test will detect more </a:t>
            </a:r>
            <a:r>
              <a:rPr lang="en-US" i="1" dirty="0">
                <a:solidFill>
                  <a:schemeClr val="bg1"/>
                </a:solidFill>
              </a:rPr>
              <a:t>false</a:t>
            </a:r>
            <a:r>
              <a:rPr lang="en-US" dirty="0">
                <a:solidFill>
                  <a:schemeClr val="bg1"/>
                </a:solidFill>
              </a:rPr>
              <a:t> positives than true positives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When interpreting the test results, need to consider the rareness of the disease</a:t>
            </a:r>
          </a:p>
        </p:txBody>
      </p:sp>
    </p:spTree>
    <p:extLst>
      <p:ext uri="{BB962C8B-B14F-4D97-AF65-F5344CB8AC3E}">
        <p14:creationId xmlns:p14="http://schemas.microsoft.com/office/powerpoint/2010/main" val="3237007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alphaModFix amt="27000"/>
          </a:blip>
          <a:srcRect l="6254" r="50499"/>
          <a:stretch/>
        </p:blipFill>
        <p:spPr>
          <a:xfrm>
            <a:off x="1" y="-44025"/>
            <a:ext cx="9144000" cy="691095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Catching Terrorists in New York City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49275" y="1600200"/>
                <a:ext cx="8042276" cy="4675468"/>
              </a:xfrm>
            </p:spPr>
            <p:txBody>
              <a:bodyPr/>
              <a:lstStyle/>
              <a:p>
                <a:r>
                  <a:rPr lang="en-US" dirty="0"/>
                  <a:t>Suppose there are 10 terrorists in NYC</a:t>
                </a:r>
              </a:p>
              <a:p>
                <a:pPr lvl="1"/>
                <a:r>
                  <a:rPr lang="en-US" dirty="0"/>
                  <a:t>Population of New York City is 20 million (2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10^7) 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P(a terrorist) = 10/20,000,000 = 0.00005% </a:t>
                </a:r>
              </a:p>
              <a:p>
                <a:pPr lvl="1"/>
                <a:r>
                  <a:rPr lang="en-US" dirty="0"/>
                  <a:t>Terrorists are </a:t>
                </a:r>
                <a:r>
                  <a:rPr lang="en-US" i="1" dirty="0"/>
                  <a:t>very</a:t>
                </a:r>
                <a:r>
                  <a:rPr lang="en-US" dirty="0"/>
                  <a:t> rare</a:t>
                </a:r>
              </a:p>
              <a:p>
                <a:r>
                  <a:rPr lang="en-US" dirty="0"/>
                  <a:t>If we have a terrorist test that is 99% reliable,</a:t>
                </a:r>
              </a:p>
              <a:p>
                <a:pPr lvl="1"/>
                <a:r>
                  <a:rPr lang="en-US" dirty="0"/>
                  <a:t>If a person is a terrorist, the test result is always positive</a:t>
                </a:r>
              </a:p>
              <a:p>
                <a:pPr lvl="1"/>
                <a:r>
                  <a:rPr lang="en-US" dirty="0"/>
                  <a:t>If a person is not, the test is negative with 99% chance, and is positive with 1% chance</a:t>
                </a:r>
              </a:p>
              <a:p>
                <a:pPr lvl="1"/>
                <a:r>
                  <a:rPr lang="en-US" dirty="0"/>
                  <a:t>200,000 people will be identified as </a:t>
                </a:r>
                <a:r>
                  <a:rPr lang="en-US" b="1" dirty="0"/>
                  <a:t>suspects</a:t>
                </a:r>
              </a:p>
              <a:p>
                <a:pPr marL="0" indent="0">
                  <a:buNone/>
                </a:pPr>
                <a:r>
                  <a:rPr lang="en-US" dirty="0"/>
                  <a:t>The incidence rate (0.00005%) is much smaller than the false positive rate (1%)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9275" y="1600200"/>
                <a:ext cx="8042276" cy="4675468"/>
              </a:xfrm>
              <a:blipFill>
                <a:blip r:embed="rId4"/>
                <a:stretch>
                  <a:fillRect l="-1262" t="-1359" b="-73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5394096" y="6363794"/>
            <a:ext cx="25038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“Little Brother”, Cory Doctorow.</a:t>
            </a:r>
          </a:p>
        </p:txBody>
      </p:sp>
    </p:spTree>
    <p:extLst>
      <p:ext uri="{BB962C8B-B14F-4D97-AF65-F5344CB8AC3E}">
        <p14:creationId xmlns:p14="http://schemas.microsoft.com/office/powerpoint/2010/main" val="120092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 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49274" y="1600201"/>
            <a:ext cx="8042277" cy="4343400"/>
          </a:xfrm>
        </p:spPr>
        <p:txBody>
          <a:bodyPr>
            <a:noAutofit/>
          </a:bodyPr>
          <a:lstStyle/>
          <a:p>
            <a:r>
              <a:rPr lang="en-US" dirty="0"/>
              <a:t>Independent event</a:t>
            </a:r>
          </a:p>
          <a:p>
            <a:r>
              <a:rPr lang="en-US" dirty="0"/>
              <a:t>False positive probability and its examples in the real world</a:t>
            </a:r>
          </a:p>
          <a:p>
            <a:r>
              <a:rPr lang="en-US" dirty="0"/>
              <a:t>Early work in population statistics and its impact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Random variable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79864-58F7-E440-BAEE-A5FD1DF8B44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8889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Mortality Rates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4458" y="1600201"/>
            <a:ext cx="7002470" cy="4343400"/>
          </a:xfrm>
        </p:spPr>
        <p:txBody>
          <a:bodyPr/>
          <a:lstStyle/>
          <a:p>
            <a:r>
              <a:rPr lang="en-US" dirty="0"/>
              <a:t>The King (17</a:t>
            </a:r>
            <a:r>
              <a:rPr lang="en-US" baseline="30000" dirty="0"/>
              <a:t>th</a:t>
            </a:r>
            <a:r>
              <a:rPr lang="en-US" dirty="0"/>
              <a:t> century) was interested in the number of men in London of fighting age (16 to 56)</a:t>
            </a:r>
          </a:p>
          <a:p>
            <a:r>
              <a:rPr lang="en-US" dirty="0" err="1"/>
              <a:t>Graunt</a:t>
            </a:r>
            <a:r>
              <a:rPr lang="en-US" dirty="0"/>
              <a:t> calculated age-related mortality rates</a:t>
            </a:r>
          </a:p>
          <a:p>
            <a:pPr lvl="1"/>
            <a:r>
              <a:rPr lang="en-US" dirty="0"/>
              <a:t>Introduced </a:t>
            </a:r>
            <a:r>
              <a:rPr lang="en-US" i="1" dirty="0"/>
              <a:t>life-expectancy </a:t>
            </a:r>
            <a:r>
              <a:rPr lang="en-US" dirty="0"/>
              <a:t>tables</a:t>
            </a:r>
          </a:p>
          <a:p>
            <a:r>
              <a:rPr lang="en-US" dirty="0"/>
              <a:t>For example, </a:t>
            </a:r>
          </a:p>
          <a:p>
            <a:pPr lvl="1"/>
            <a:r>
              <a:rPr lang="en-US" dirty="0"/>
              <a:t>36% of deaths were children between 0-6</a:t>
            </a:r>
          </a:p>
          <a:p>
            <a:pPr lvl="1"/>
            <a:r>
              <a:rPr lang="en-US" dirty="0"/>
              <a:t>Deaths between 0-6, divided by the total deaths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79864-58F7-E440-BAEE-A5FD1DF8B447}" type="slidenum">
              <a:rPr lang="en-US" smtClean="0"/>
              <a:t>27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6149" y="0"/>
            <a:ext cx="1927851" cy="347013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928EF48-2DA2-2942-90A3-C827F28C1E7A}"/>
              </a:ext>
            </a:extLst>
          </p:cNvPr>
          <p:cNvSpPr txBox="1"/>
          <p:nvPr/>
        </p:nvSpPr>
        <p:spPr>
          <a:xfrm>
            <a:off x="3004457" y="107405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26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-330574"/>
            <a:ext cx="8042276" cy="1336956"/>
          </a:xfrm>
        </p:spPr>
        <p:txBody>
          <a:bodyPr/>
          <a:lstStyle/>
          <a:p>
            <a:r>
              <a:rPr lang="en-US" sz="4000" dirty="0" err="1"/>
              <a:t>Graunt’s</a:t>
            </a:r>
            <a:r>
              <a:rPr lang="en-US" sz="4000" dirty="0"/>
              <a:t> Table</a:t>
            </a:r>
            <a:r>
              <a:rPr lang="en-US" sz="3200" dirty="0"/>
              <a:t> (1600s London)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7824" y="1107094"/>
            <a:ext cx="8339231" cy="4847942"/>
          </a:xfrm>
        </p:spPr>
        <p:txBody>
          <a:bodyPr/>
          <a:lstStyle/>
          <a:p>
            <a:r>
              <a:rPr lang="en-US" dirty="0"/>
              <a:t>Calculated percentage of deaths in each age interval</a:t>
            </a:r>
          </a:p>
          <a:p>
            <a:pPr lvl="1"/>
            <a:r>
              <a:rPr lang="en-US" dirty="0"/>
              <a:t>I.e., the probability that a person will die in a given age interval</a:t>
            </a:r>
          </a:p>
          <a:p>
            <a:pPr lvl="1">
              <a:lnSpc>
                <a:spcPct val="150000"/>
              </a:lnSpc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This is called a </a:t>
            </a:r>
            <a:r>
              <a:rPr lang="en-US" b="1" i="1" dirty="0"/>
              <a:t>probability distribution </a:t>
            </a:r>
            <a:r>
              <a:rPr lang="en-US" sz="1800" dirty="0"/>
              <a:t>(total sum is 100%)</a:t>
            </a:r>
            <a:endParaRPr lang="en-US" dirty="0"/>
          </a:p>
          <a:p>
            <a:pPr lvl="1"/>
            <a:endParaRPr lang="en-US" sz="1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79864-58F7-E440-BAEE-A5FD1DF8B447}" type="slidenum">
              <a:rPr lang="en-US" smtClean="0"/>
              <a:t>28</a:t>
            </a:fld>
            <a:endParaRPr lang="en-US" dirty="0"/>
          </a:p>
        </p:txBody>
      </p:sp>
      <p:graphicFrame>
        <p:nvGraphicFramePr>
          <p:cNvPr id="7" name="Chart 6"/>
          <p:cNvGraphicFramePr/>
          <p:nvPr>
            <p:extLst>
              <p:ext uri="{D42A27DB-BD31-4B8C-83A1-F6EECF244321}">
                <p14:modId xmlns:p14="http://schemas.microsoft.com/office/powerpoint/2010/main" val="2832535051"/>
              </p:ext>
            </p:extLst>
          </p:nvPr>
        </p:nvGraphicFramePr>
        <p:xfrm>
          <a:off x="327442" y="1966669"/>
          <a:ext cx="8485942" cy="31678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221593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Summing Up </a:t>
            </a:r>
            <a:r>
              <a:rPr lang="en-US" dirty="0"/>
              <a:t>I</a:t>
            </a:r>
            <a:r>
              <a:rPr lang="en-US" sz="4000" dirty="0"/>
              <a:t>ntervals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600200"/>
            <a:ext cx="8042276" cy="4588758"/>
          </a:xfrm>
        </p:spPr>
        <p:txBody>
          <a:bodyPr/>
          <a:lstStyle/>
          <a:p>
            <a:pPr marL="34925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349250" lvl="1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79864-58F7-E440-BAEE-A5FD1DF8B447}" type="slidenum">
              <a:rPr lang="en-US" smtClean="0"/>
              <a:t>29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987722" y="4136887"/>
            <a:ext cx="3326010" cy="1044609"/>
            <a:chOff x="987722" y="4136887"/>
            <a:chExt cx="3326010" cy="1044609"/>
          </a:xfrm>
        </p:grpSpPr>
        <p:sp>
          <p:nvSpPr>
            <p:cNvPr id="6" name="Left Brace 5"/>
            <p:cNvSpPr/>
            <p:nvPr/>
          </p:nvSpPr>
          <p:spPr>
            <a:xfrm rot="16200000">
              <a:off x="1599963" y="3640455"/>
              <a:ext cx="433389" cy="1426253"/>
            </a:xfrm>
            <a:prstGeom prst="leftBrace">
              <a:avLst/>
            </a:prstGeom>
            <a:ln w="28575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987722" y="4535165"/>
              <a:ext cx="332601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P(died before reaching 7) = </a:t>
              </a:r>
            </a:p>
            <a:p>
              <a:r>
                <a:rPr lang="en-US" dirty="0"/>
                <a:t>4% + 32% = 36%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103531" y="5332958"/>
            <a:ext cx="5961715" cy="785656"/>
            <a:chOff x="1103531" y="5332958"/>
            <a:chExt cx="5961715" cy="785656"/>
          </a:xfrm>
        </p:grpSpPr>
        <p:sp>
          <p:nvSpPr>
            <p:cNvPr id="14" name="Left Brace 13"/>
            <p:cNvSpPr/>
            <p:nvPr/>
          </p:nvSpPr>
          <p:spPr>
            <a:xfrm rot="16200000">
              <a:off x="1982958" y="4453531"/>
              <a:ext cx="433389" cy="2192243"/>
            </a:xfrm>
            <a:prstGeom prst="leftBrace">
              <a:avLst/>
            </a:prstGeom>
            <a:ln w="28575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370708" y="5749282"/>
              <a:ext cx="56945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P(died before reaching 17) = 36%+24% = 60%</a:t>
              </a: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6595100" y="4479534"/>
            <a:ext cx="2230151" cy="923330"/>
          </a:xfrm>
          <a:prstGeom prst="rect">
            <a:avLst/>
          </a:prstGeom>
          <a:noFill/>
          <a:ln w="38100" cmpd="dbl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Repeat for all intervals starting at Born</a:t>
            </a:r>
          </a:p>
        </p:txBody>
      </p:sp>
      <p:graphicFrame>
        <p:nvGraphicFramePr>
          <p:cNvPr id="21" name="Chart 20"/>
          <p:cNvGraphicFramePr/>
          <p:nvPr>
            <p:extLst>
              <p:ext uri="{D42A27DB-BD31-4B8C-83A1-F6EECF244321}">
                <p14:modId xmlns:p14="http://schemas.microsoft.com/office/powerpoint/2010/main" val="492597663"/>
              </p:ext>
            </p:extLst>
          </p:nvPr>
        </p:nvGraphicFramePr>
        <p:xfrm>
          <a:off x="194025" y="1427491"/>
          <a:ext cx="8485942" cy="31427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369891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probability of an event is the </a:t>
            </a:r>
            <a:r>
              <a:rPr lang="en-US" i="1" dirty="0"/>
              <a:t>relative frequency </a:t>
            </a:r>
            <a:r>
              <a:rPr lang="en-US" dirty="0"/>
              <a:t>of occurrence in the experiment</a:t>
            </a:r>
          </a:p>
          <a:p>
            <a:r>
              <a:rPr lang="en-US" dirty="0"/>
              <a:t>Probability of event E is</a:t>
            </a:r>
          </a:p>
          <a:p>
            <a:pPr lvl="1">
              <a:spcBef>
                <a:spcPts val="1800"/>
              </a:spcBef>
            </a:pPr>
            <a:r>
              <a:rPr lang="en-US" sz="2000" dirty="0"/>
              <a:t>P(E) = </a:t>
            </a:r>
            <a:endParaRPr lang="en-US" dirty="0"/>
          </a:p>
          <a:p>
            <a:pPr lvl="1">
              <a:spcBef>
                <a:spcPts val="3000"/>
              </a:spcBef>
            </a:pPr>
            <a:r>
              <a:rPr lang="en-US" sz="2000" dirty="0"/>
              <a:t>The value of P is between 0 and 1, inclusive</a:t>
            </a:r>
          </a:p>
          <a:p>
            <a:pPr lvl="1">
              <a:spcBef>
                <a:spcPts val="3000"/>
              </a:spcBef>
            </a:pPr>
            <a:r>
              <a:rPr lang="en-HK" sz="2000" dirty="0"/>
              <a:t>Assume that each outcome has the same </a:t>
            </a:r>
            <a:r>
              <a:rPr lang="en-HK" sz="2000"/>
              <a:t>relative frequency</a:t>
            </a: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79864-58F7-E440-BAEE-A5FD1DF8B447}" type="slidenum">
              <a:rPr lang="en-US" smtClean="0"/>
              <a:t>3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2109165" y="3034501"/>
            <a:ext cx="4036340" cy="749666"/>
            <a:chOff x="2109165" y="3034501"/>
            <a:chExt cx="4036340" cy="749666"/>
          </a:xfrm>
        </p:grpSpPr>
        <p:sp>
          <p:nvSpPr>
            <p:cNvPr id="6" name="TextBox 5"/>
            <p:cNvSpPr txBox="1"/>
            <p:nvPr/>
          </p:nvSpPr>
          <p:spPr>
            <a:xfrm>
              <a:off x="2155625" y="3034501"/>
              <a:ext cx="25459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number of outcomes in E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109165" y="3414835"/>
              <a:ext cx="40310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total number of possible outcomes</a:t>
              </a:r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2185857" y="3445561"/>
              <a:ext cx="3959648" cy="0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6799935" y="2336415"/>
            <a:ext cx="2088572" cy="1908246"/>
            <a:chOff x="6482695" y="-232385"/>
            <a:chExt cx="2907125" cy="2038378"/>
          </a:xfrm>
        </p:grpSpPr>
        <p:sp>
          <p:nvSpPr>
            <p:cNvPr id="13" name="Oval 12"/>
            <p:cNvSpPr/>
            <p:nvPr/>
          </p:nvSpPr>
          <p:spPr>
            <a:xfrm>
              <a:off x="6482695" y="107576"/>
              <a:ext cx="2907125" cy="169841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7667932" y="660534"/>
              <a:ext cx="1455382" cy="82850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011378" y="-232385"/>
              <a:ext cx="2180502" cy="3287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The sample space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851491" y="867434"/>
              <a:ext cx="1113841" cy="3287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event 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25332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err="1"/>
              <a:t>Graunt’s</a:t>
            </a:r>
            <a:r>
              <a:rPr lang="en-US" sz="4000" dirty="0"/>
              <a:t> Table</a:t>
            </a:r>
            <a:r>
              <a:rPr lang="en-US" sz="3200" dirty="0"/>
              <a:t> (1600s London)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600200"/>
            <a:ext cx="8042276" cy="4588758"/>
          </a:xfrm>
        </p:spPr>
        <p:txBody>
          <a:bodyPr/>
          <a:lstStyle/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349250" lvl="1" indent="0">
              <a:buNone/>
            </a:pPr>
            <a:br>
              <a:rPr lang="en-US" dirty="0"/>
            </a:br>
            <a:endParaRPr lang="en-US" dirty="0"/>
          </a:p>
          <a:p>
            <a:pPr marL="349250" lvl="1" indent="0">
              <a:buNone/>
            </a:pPr>
            <a:endParaRPr lang="en-US" dirty="0"/>
          </a:p>
          <a:p>
            <a:pPr lvl="1"/>
            <a:r>
              <a:rPr lang="en-US" dirty="0"/>
              <a:t>This is called a </a:t>
            </a:r>
            <a:r>
              <a:rPr lang="en-US" i="1" dirty="0"/>
              <a:t>cumulative distribution</a:t>
            </a:r>
            <a:endParaRPr lang="en-US" dirty="0"/>
          </a:p>
          <a:p>
            <a:pPr lvl="2"/>
            <a:r>
              <a:rPr lang="en-US" dirty="0"/>
              <a:t>Probabilities are always increasing, and does not sum to 100%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79864-58F7-E440-BAEE-A5FD1DF8B447}" type="slidenum">
              <a:rPr lang="en-US" smtClean="0"/>
              <a:t>30</a:t>
            </a:fld>
            <a:endParaRPr lang="en-US"/>
          </a:p>
        </p:txBody>
      </p:sp>
      <p:graphicFrame>
        <p:nvGraphicFramePr>
          <p:cNvPr id="7" name="Chart 6"/>
          <p:cNvGraphicFramePr/>
          <p:nvPr/>
        </p:nvGraphicFramePr>
        <p:xfrm>
          <a:off x="292701" y="1590109"/>
          <a:ext cx="8485942" cy="36287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085771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-178174"/>
            <a:ext cx="8042276" cy="1336956"/>
          </a:xfrm>
        </p:spPr>
        <p:txBody>
          <a:bodyPr/>
          <a:lstStyle/>
          <a:p>
            <a:r>
              <a:rPr lang="en-US" sz="4000" dirty="0" err="1"/>
              <a:t>Graunt’s</a:t>
            </a:r>
            <a:r>
              <a:rPr lang="en-US" sz="4000" dirty="0"/>
              <a:t> Table</a:t>
            </a:r>
            <a:r>
              <a:rPr lang="en-US" sz="3200" dirty="0"/>
              <a:t> (1600s London)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343025"/>
            <a:ext cx="8042276" cy="4588758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i="1" dirty="0"/>
              <a:t>complement</a:t>
            </a:r>
            <a:r>
              <a:rPr lang="en-US" dirty="0"/>
              <a:t> </a:t>
            </a:r>
            <a:r>
              <a:rPr lang="en-US" i="1" dirty="0"/>
              <a:t>event </a:t>
            </a:r>
            <a:r>
              <a:rPr lang="en-US" dirty="0"/>
              <a:t>of “someone died before a given age” is “someone survived to a given age”</a:t>
            </a:r>
          </a:p>
          <a:p>
            <a:pPr lvl="1"/>
            <a:r>
              <a:rPr lang="en-US" dirty="0"/>
              <a:t>So, calculating 1 - </a:t>
            </a:r>
            <a:r>
              <a:rPr lang="en-US" i="1" dirty="0"/>
              <a:t>P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79864-58F7-E440-BAEE-A5FD1DF8B447}" type="slidenum">
              <a:rPr lang="en-US" smtClean="0"/>
              <a:t>31</a:t>
            </a:fld>
            <a:endParaRPr lang="en-US"/>
          </a:p>
        </p:txBody>
      </p:sp>
      <p:graphicFrame>
        <p:nvGraphicFramePr>
          <p:cNvPr id="7" name="Chart 6"/>
          <p:cNvGraphicFramePr/>
          <p:nvPr/>
        </p:nvGraphicFramePr>
        <p:xfrm>
          <a:off x="292701" y="2882800"/>
          <a:ext cx="8485942" cy="33767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498299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6" y="107576"/>
            <a:ext cx="6651734" cy="1336956"/>
          </a:xfrm>
        </p:spPr>
        <p:txBody>
          <a:bodyPr/>
          <a:lstStyle/>
          <a:p>
            <a:r>
              <a:rPr lang="en-US" sz="4400" dirty="0"/>
              <a:t>Solving Legal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7324" y="1962151"/>
            <a:ext cx="8480425" cy="4343400"/>
          </a:xfrm>
        </p:spPr>
        <p:txBody>
          <a:bodyPr/>
          <a:lstStyle/>
          <a:p>
            <a:r>
              <a:rPr lang="en-US" i="1" dirty="0"/>
              <a:t>How much time should elapse after an individual has become missing before a court can legally declare the person dead?</a:t>
            </a:r>
          </a:p>
          <a:p>
            <a:pPr lvl="1"/>
            <a:r>
              <a:rPr lang="en-US" dirty="0"/>
              <a:t>Common problem in cases of inheritance</a:t>
            </a:r>
          </a:p>
          <a:p>
            <a:r>
              <a:rPr lang="en-US" dirty="0"/>
              <a:t>Nikolaus Bernoulli proposed a solution using </a:t>
            </a:r>
            <a:r>
              <a:rPr lang="en-US" dirty="0" err="1"/>
              <a:t>Graunt’s</a:t>
            </a:r>
            <a:r>
              <a:rPr lang="en-US" dirty="0"/>
              <a:t> life tables</a:t>
            </a:r>
          </a:p>
          <a:p>
            <a:pPr lvl="1"/>
            <a:r>
              <a:rPr lang="en-US" dirty="0"/>
              <a:t>Starting from when the person becomes absent, Bernoulli calculated the age when </a:t>
            </a:r>
            <a:r>
              <a:rPr lang="en-US" b="1" dirty="0"/>
              <a:t>the probability of being dead is twice that of being alive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79864-58F7-E440-BAEE-A5FD1DF8B447}" type="slidenum">
              <a:rPr lang="en-US" smtClean="0"/>
              <a:t>32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6652" y="0"/>
            <a:ext cx="1957348" cy="1957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607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Legal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4456" y="1600201"/>
            <a:ext cx="8879544" cy="4343400"/>
          </a:xfrm>
        </p:spPr>
        <p:txBody>
          <a:bodyPr/>
          <a:lstStyle/>
          <a:p>
            <a:r>
              <a:rPr lang="en-US" dirty="0"/>
              <a:t>For example, suppose a 46-year-old person went missing, look at probability of death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685800" lvl="2" indent="0">
              <a:lnSpc>
                <a:spcPct val="150000"/>
              </a:lnSpc>
              <a:buNone/>
            </a:pPr>
            <a:endParaRPr lang="en-US" dirty="0"/>
          </a:p>
          <a:p>
            <a:r>
              <a:rPr lang="en-US" dirty="0"/>
              <a:t>Doing this for all ages gives the following table: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79864-58F7-E440-BAEE-A5FD1DF8B447}" type="slidenum">
              <a:rPr lang="en-US" smtClean="0"/>
              <a:t>33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64456" y="5233247"/>
          <a:ext cx="8624049" cy="7315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4925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1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1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1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1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1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81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81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812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8128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53050">
                <a:tc>
                  <a:txBody>
                    <a:bodyPr/>
                    <a:lstStyle/>
                    <a:p>
                      <a:r>
                        <a:rPr lang="en-US" sz="1800" b="1" dirty="0"/>
                        <a:t>Age</a:t>
                      </a:r>
                      <a:r>
                        <a:rPr lang="en-US" sz="1800" b="1" baseline="0" dirty="0"/>
                        <a:t> when last seen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baseline="0" dirty="0"/>
                        <a:t>0</a:t>
                      </a:r>
                      <a:endParaRPr lang="en-US" sz="1800" b="1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/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/>
                        <a:t>16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/>
                        <a:t>26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/>
                        <a:t>36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/>
                        <a:t>46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/>
                        <a:t>56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/>
                        <a:t>66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/>
                        <a:t>76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3050">
                <a:tc>
                  <a:txBody>
                    <a:bodyPr/>
                    <a:lstStyle/>
                    <a:p>
                      <a:r>
                        <a:rPr lang="en-US" sz="1800" dirty="0"/>
                        <a:t>Time</a:t>
                      </a:r>
                      <a:r>
                        <a:rPr lang="en-US" sz="1800" baseline="0" dirty="0"/>
                        <a:t> to wait (years)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aseline="0" dirty="0"/>
                        <a:t>21</a:t>
                      </a:r>
                      <a:endParaRPr lang="en-US" sz="1800" baseline="30000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aseline="0" dirty="0"/>
                        <a:t>24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aseline="0" dirty="0"/>
                        <a:t>25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aseline="0" dirty="0"/>
                        <a:t>25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aseline="0" dirty="0"/>
                        <a:t>23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aseline="0" dirty="0"/>
                        <a:t>20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aseline="0" dirty="0"/>
                        <a:t>15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aseline="0" dirty="0"/>
                        <a:t>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aseline="0" dirty="0"/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64456" y="2851569"/>
          <a:ext cx="8794880" cy="93217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0321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14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14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14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141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5141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5141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5141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5141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5141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53050">
                <a:tc>
                  <a:txBody>
                    <a:bodyPr/>
                    <a:lstStyle/>
                    <a:p>
                      <a:r>
                        <a:rPr lang="en-US" sz="1600" b="1" dirty="0"/>
                        <a:t>Age Interval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baseline="0" dirty="0"/>
                        <a:t>0-6</a:t>
                      </a:r>
                      <a:endParaRPr lang="en-US" sz="1600" b="0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/>
                        <a:t>7-16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/>
                        <a:t>17-26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/>
                        <a:t>27-36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/>
                        <a:t>37-46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/>
                        <a:t>47-56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/>
                        <a:t>57-66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/>
                        <a:t>67-76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/>
                        <a:t>77-86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3050">
                <a:tc>
                  <a:txBody>
                    <a:bodyPr/>
                    <a:lstStyle/>
                    <a:p>
                      <a:r>
                        <a:rPr lang="en-US" sz="1600" dirty="0"/>
                        <a:t>Probability</a:t>
                      </a:r>
                      <a:r>
                        <a:rPr lang="en-US" sz="1600" baseline="0" dirty="0"/>
                        <a:t> died within age interval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36%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24%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baseline="0" dirty="0"/>
                        <a:t>15%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baseline="0" dirty="0"/>
                        <a:t>9%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baseline="0" dirty="0"/>
                        <a:t>6%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baseline="0" dirty="0"/>
                        <a:t>4%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baseline="0" dirty="0"/>
                        <a:t>3%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baseline="0" dirty="0"/>
                        <a:t>2%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1%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6184572" y="3794321"/>
            <a:ext cx="1266093" cy="618117"/>
            <a:chOff x="6184572" y="3794321"/>
            <a:chExt cx="1266093" cy="618117"/>
          </a:xfrm>
        </p:grpSpPr>
        <p:sp>
          <p:nvSpPr>
            <p:cNvPr id="8" name="Left Brace 7"/>
            <p:cNvSpPr/>
            <p:nvPr/>
          </p:nvSpPr>
          <p:spPr>
            <a:xfrm rot="16200000">
              <a:off x="6693226" y="3285667"/>
              <a:ext cx="248785" cy="1266093"/>
            </a:xfrm>
            <a:prstGeom prst="leftBrace">
              <a:avLst/>
            </a:prstGeom>
            <a:ln w="28575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620399" y="4043106"/>
              <a:ext cx="5565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7%</a:t>
              </a:r>
            </a:p>
          </p:txBody>
        </p:sp>
      </p:grpSp>
      <p:sp>
        <p:nvSpPr>
          <p:cNvPr id="12" name="Right Arrow Callout 11"/>
          <p:cNvSpPr/>
          <p:nvPr/>
        </p:nvSpPr>
        <p:spPr>
          <a:xfrm>
            <a:off x="1962930" y="3855313"/>
            <a:ext cx="4353655" cy="645020"/>
          </a:xfrm>
          <a:prstGeom prst="rightArrowCallout">
            <a:avLst>
              <a:gd name="adj1" fmla="val 25000"/>
              <a:gd name="adj2" fmla="val 25000"/>
              <a:gd name="adj3" fmla="val 25000"/>
              <a:gd name="adj4" fmla="val 86612"/>
            </a:avLst>
          </a:prstGeom>
          <a:solidFill>
            <a:schemeClr val="bg2">
              <a:lumMod val="9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2.33 times more likely to be dead when 66 </a:t>
            </a:r>
            <a:r>
              <a:rPr lang="en-US" sz="1600" dirty="0">
                <a:solidFill>
                  <a:schemeClr val="tx1"/>
                </a:solidFill>
                <a:sym typeface="Wingdings"/>
              </a:rPr>
              <a:t> wait 20 years</a:t>
            </a:r>
            <a:endParaRPr lang="en-US" sz="1600" dirty="0">
              <a:solidFill>
                <a:schemeClr val="tx1"/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7655659" y="3794320"/>
            <a:ext cx="1329591" cy="618118"/>
            <a:chOff x="7655659" y="3794320"/>
            <a:chExt cx="1329591" cy="618118"/>
          </a:xfrm>
        </p:grpSpPr>
        <p:sp>
          <p:nvSpPr>
            <p:cNvPr id="9" name="Left Brace 8"/>
            <p:cNvSpPr/>
            <p:nvPr/>
          </p:nvSpPr>
          <p:spPr>
            <a:xfrm rot="16200000">
              <a:off x="8196062" y="3253917"/>
              <a:ext cx="248785" cy="1329591"/>
            </a:xfrm>
            <a:prstGeom prst="leftBrace">
              <a:avLst/>
            </a:prstGeom>
            <a:ln w="28575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058292" y="4043106"/>
              <a:ext cx="5565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3%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0476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 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49274" y="1600201"/>
            <a:ext cx="8042277" cy="4343400"/>
          </a:xfrm>
        </p:spPr>
        <p:txBody>
          <a:bodyPr>
            <a:noAutofit/>
          </a:bodyPr>
          <a:lstStyle/>
          <a:p>
            <a:r>
              <a:rPr lang="en-US" dirty="0"/>
              <a:t>Independent event</a:t>
            </a:r>
          </a:p>
          <a:p>
            <a:r>
              <a:rPr lang="en-US" dirty="0"/>
              <a:t>False positive probability and its examples in the real world</a:t>
            </a:r>
          </a:p>
          <a:p>
            <a:r>
              <a:rPr lang="en-US" dirty="0"/>
              <a:t>Early work in population statistics and its impact</a:t>
            </a:r>
          </a:p>
          <a:p>
            <a:r>
              <a:rPr lang="en-US" dirty="0"/>
              <a:t>Random variable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79864-58F7-E440-BAEE-A5FD1DF8B447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17588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Variable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261" y="1600201"/>
                <a:ext cx="8719715" cy="4343400"/>
              </a:xfrm>
            </p:spPr>
            <p:txBody>
              <a:bodyPr/>
              <a:lstStyle/>
              <a:p>
                <a:r>
                  <a:rPr lang="en-US" dirty="0"/>
                  <a:t>Random variable: Its value is random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679450" lvl="1" indent="-342900"/>
                <a:r>
                  <a:rPr lang="en-US" dirty="0"/>
                  <a:t>X: the outcome of tossing a fair dice, X can take values from {1,2,3,4,5,6}</a:t>
                </a:r>
              </a:p>
              <a:p>
                <a:pPr marL="336550" lvl="1" indent="0">
                  <a:buNone/>
                </a:pPr>
                <a:r>
                  <a:rPr lang="en-US" dirty="0"/>
                  <a:t>     P(X=1) = 1/6, P(X=3) = 1/6, P(1&lt;X&lt;5) = 1/2</a:t>
                </a:r>
              </a:p>
              <a:p>
                <a:pPr marL="336550" lvl="1" indent="0">
                  <a:buNone/>
                </a:pPr>
                <a:r>
                  <a:rPr lang="en-US" dirty="0"/>
                  <a:t>   </a:t>
                </a:r>
              </a:p>
              <a:p>
                <a:pPr marL="679450" lvl="1" indent="-342900"/>
                <a:r>
                  <a:rPr lang="en-US" dirty="0"/>
                  <a:t>X: waiting time for the next train in KLT station. X can take any real value from [0, 10]</a:t>
                </a:r>
              </a:p>
              <a:p>
                <a:pPr marL="336550" lvl="1" indent="0" algn="ctr">
                  <a:buNone/>
                </a:pPr>
                <a:r>
                  <a:rPr lang="en-US" dirty="0"/>
                  <a:t>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&lt;0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/10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&lt;10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≥10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pPr marL="336550" lvl="1" indent="0">
                  <a:buNone/>
                </a:pPr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61" y="1600201"/>
                <a:ext cx="8719715" cy="4343400"/>
              </a:xfrm>
              <a:blipFill>
                <a:blip r:embed="rId2"/>
                <a:stretch>
                  <a:fillRect l="-1019" t="-1458" b="-860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79864-58F7-E440-BAEE-A5FD1DF8B447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048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Variable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X: the number of heads in two tosses of a fair coin: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869D9-8286-4AEC-AB78-6FB231E27836}" type="datetime1">
              <a:rPr lang="en-US" altLang="zh-CN" smtClean="0"/>
              <a:t>2/4/24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79864-58F7-E440-BAEE-A5FD1DF8B447}" type="slidenum">
              <a:rPr lang="en-US" smtClean="0"/>
              <a:t>36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49821405"/>
                  </p:ext>
                </p:extLst>
              </p:nvPr>
            </p:nvGraphicFramePr>
            <p:xfrm>
              <a:off x="1135240" y="2662800"/>
              <a:ext cx="6096000" cy="7416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524000">
                      <a:extLst>
                        <a:ext uri="{9D8B030D-6E8A-4147-A177-3AD203B41FA5}">
                          <a16:colId xmlns:a16="http://schemas.microsoft.com/office/drawing/2014/main" val="3031210549"/>
                        </a:ext>
                      </a:extLst>
                    </a:gridCol>
                    <a:gridCol w="1524000">
                      <a:extLst>
                        <a:ext uri="{9D8B030D-6E8A-4147-A177-3AD203B41FA5}">
                          <a16:colId xmlns:a16="http://schemas.microsoft.com/office/drawing/2014/main" val="3590718696"/>
                        </a:ext>
                      </a:extLst>
                    </a:gridCol>
                    <a:gridCol w="1524000">
                      <a:extLst>
                        <a:ext uri="{9D8B030D-6E8A-4147-A177-3AD203B41FA5}">
                          <a16:colId xmlns:a16="http://schemas.microsoft.com/office/drawing/2014/main" val="1438719776"/>
                        </a:ext>
                      </a:extLst>
                    </a:gridCol>
                    <a:gridCol w="1524000">
                      <a:extLst>
                        <a:ext uri="{9D8B030D-6E8A-4147-A177-3AD203B41FA5}">
                          <a16:colId xmlns:a16="http://schemas.microsoft.com/office/drawing/2014/main" val="415373920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3601700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P(X=</a:t>
                          </a:r>
                          <a14:m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oMath>
                          </a14:m>
                          <a:r>
                            <a:rPr lang="en-US" dirty="0"/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1/4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1/4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0272942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49821405"/>
                  </p:ext>
                </p:extLst>
              </p:nvPr>
            </p:nvGraphicFramePr>
            <p:xfrm>
              <a:off x="1135240" y="2662800"/>
              <a:ext cx="6096000" cy="7416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524000">
                      <a:extLst>
                        <a:ext uri="{9D8B030D-6E8A-4147-A177-3AD203B41FA5}">
                          <a16:colId xmlns:a16="http://schemas.microsoft.com/office/drawing/2014/main" val="3031210549"/>
                        </a:ext>
                      </a:extLst>
                    </a:gridCol>
                    <a:gridCol w="1524000">
                      <a:extLst>
                        <a:ext uri="{9D8B030D-6E8A-4147-A177-3AD203B41FA5}">
                          <a16:colId xmlns:a16="http://schemas.microsoft.com/office/drawing/2014/main" val="3590718696"/>
                        </a:ext>
                      </a:extLst>
                    </a:gridCol>
                    <a:gridCol w="1524000">
                      <a:extLst>
                        <a:ext uri="{9D8B030D-6E8A-4147-A177-3AD203B41FA5}">
                          <a16:colId xmlns:a16="http://schemas.microsoft.com/office/drawing/2014/main" val="1438719776"/>
                        </a:ext>
                      </a:extLst>
                    </a:gridCol>
                    <a:gridCol w="1524000">
                      <a:extLst>
                        <a:ext uri="{9D8B030D-6E8A-4147-A177-3AD203B41FA5}">
                          <a16:colId xmlns:a16="http://schemas.microsoft.com/office/drawing/2014/main" val="415373920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833" t="-6667" r="-301667" b="-12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3601700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833" t="-106667" r="-301667" b="-2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1/4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1/4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0272942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971258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-82255" y="1047462"/>
                <a:ext cx="9068373" cy="4343400"/>
              </a:xfrm>
            </p:spPr>
            <p:txBody>
              <a:bodyPr>
                <a:normAutofit/>
              </a:bodyPr>
              <a:lstStyle/>
              <a:p>
                <a:r>
                  <a:rPr lang="en-US" sz="2000" dirty="0">
                    <a:solidFill>
                      <a:srgbClr val="222222"/>
                    </a:solidFill>
                    <a:latin typeface="Arial" panose="020B0604020202020204" pitchFamily="34" charset="0"/>
                  </a:rPr>
                  <a:t>The </a:t>
                </a:r>
                <a:r>
                  <a:rPr lang="en-US" sz="2000" b="1" dirty="0">
                    <a:latin typeface="Arial" panose="020B0604020202020204" pitchFamily="34" charset="0"/>
                  </a:rPr>
                  <a:t>cumulative distribution function </a:t>
                </a:r>
                <a:r>
                  <a:rPr lang="en-US" sz="2000" dirty="0">
                    <a:solidFill>
                      <a:srgbClr val="222222"/>
                    </a:solidFill>
                    <a:latin typeface="Arial" panose="020B0604020202020204" pitchFamily="34" charset="0"/>
                  </a:rPr>
                  <a:t>(CDF) of random variable is defined as:</a:t>
                </a:r>
              </a:p>
              <a:p>
                <a:pPr marL="0" indent="0">
                  <a:buNone/>
                </a:pPr>
                <a:r>
                  <a:rPr lang="en-US" sz="2000" b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                                  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sz="2000" b="0" dirty="0"/>
              </a:p>
              <a:p>
                <a:endParaRPr lang="en-US" b="0" dirty="0"/>
              </a:p>
              <a:p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-82255" y="1047462"/>
                <a:ext cx="9068373" cy="4343400"/>
              </a:xfrm>
              <a:blipFill>
                <a:blip r:embed="rId2"/>
                <a:stretch>
                  <a:fillRect l="-699" t="-875" r="-6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5303520" y="2887924"/>
            <a:ext cx="3840480" cy="4785800"/>
          </a:xfrm>
        </p:spPr>
        <p:txBody>
          <a:bodyPr>
            <a:normAutofit/>
          </a:bodyPr>
          <a:lstStyle/>
          <a:p>
            <a:r>
              <a:rPr lang="en-US" dirty="0"/>
              <a:t>P(X=-1)=1/5</a:t>
            </a:r>
          </a:p>
          <a:p>
            <a:r>
              <a:rPr lang="en-US" dirty="0"/>
              <a:t>P(X=0)=1/10</a:t>
            </a:r>
          </a:p>
          <a:p>
            <a:r>
              <a:rPr lang="en-US" dirty="0"/>
              <a:t>P(X=1)=1/10</a:t>
            </a:r>
          </a:p>
          <a:p>
            <a:r>
              <a:rPr lang="en-US" dirty="0"/>
              <a:t>P(X=2)=3/5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869D9-8286-4AEC-AB78-6FB231E27836}" type="datetime1">
              <a:rPr lang="en-US" altLang="zh-CN" smtClean="0"/>
              <a:t>2/4/24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79864-58F7-E440-BAEE-A5FD1DF8B447}" type="slidenum">
              <a:rPr lang="en-US" smtClean="0"/>
              <a:t>37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5" y="2378903"/>
            <a:ext cx="5552388" cy="4410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72240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862" y="-168302"/>
            <a:ext cx="8042276" cy="1336956"/>
          </a:xfrm>
        </p:spPr>
        <p:txBody>
          <a:bodyPr/>
          <a:lstStyle/>
          <a:p>
            <a:r>
              <a:rPr lang="en-US" dirty="0"/>
              <a:t>Joint Distributions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20528" y="1057425"/>
                <a:ext cx="8552432" cy="4343400"/>
              </a:xfrm>
            </p:spPr>
            <p:txBody>
              <a:bodyPr/>
              <a:lstStyle/>
              <a:p>
                <a:r>
                  <a:rPr lang="en-US" b="1" dirty="0"/>
                  <a:t>Joint Distributions</a:t>
                </a:r>
                <a:r>
                  <a:rPr lang="en-US" dirty="0"/>
                  <a:t>: </a:t>
                </a:r>
              </a:p>
              <a:p>
                <a:pPr marL="0" indent="0">
                  <a:buNone/>
                </a:pPr>
                <a:r>
                  <a:rPr lang="en-US" dirty="0"/>
                  <a:t>Given two random variables X and Y, their joint distribution is:</a:t>
                </a:r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Ex:  For a randomly selected person, Let</a:t>
                </a:r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he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has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disease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he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has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no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disease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  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i="0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his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test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is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+ </m:t>
                              </m:r>
                            </m:e>
                          </m:mr>
                          <m:mr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i="0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his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test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is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0528" y="1057425"/>
                <a:ext cx="8552432" cy="4343400"/>
              </a:xfrm>
              <a:blipFill>
                <a:blip r:embed="rId2"/>
                <a:stretch>
                  <a:fillRect l="-9347" t="-1166" b="-47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869D9-8286-4AEC-AB78-6FB231E27836}" type="datetime1">
              <a:rPr lang="en-US" altLang="zh-CN" smtClean="0"/>
              <a:t>2/4/24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79864-58F7-E440-BAEE-A5FD1DF8B447}" type="slidenum">
              <a:rPr lang="en-US" smtClean="0"/>
              <a:t>38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5393891"/>
              </p:ext>
            </p:extLst>
          </p:nvPr>
        </p:nvGraphicFramePr>
        <p:xfrm>
          <a:off x="1093694" y="5245304"/>
          <a:ext cx="60960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89940151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58852395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1732869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X=0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X=1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3992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Y=0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98%*92%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2223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Y=1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98%*8%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2%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1709141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180816" y="4835896"/>
            <a:ext cx="705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P(</a:t>
            </a:r>
            <a:r>
              <a:rPr lang="en-US" dirty="0" err="1"/>
              <a:t>x,y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6760757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Properties: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b="0" dirty="0">
                    <a:ea typeface="Cambria Math" panose="02040503050406030204" pitchFamily="18" charset="0"/>
                  </a:rPr>
                  <a:t> for any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𝑎𝑛𝑑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e>
                    </m:nary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349250" lvl="1" indent="0">
                  <a:buNone/>
                </a:pPr>
                <a:r>
                  <a:rPr lang="en-US" dirty="0">
                    <a:ea typeface="Cambria Math" panose="02040503050406030204" pitchFamily="18" charset="0"/>
                  </a:rPr>
                  <a:t>   E.g., P(0,0) + P(0,1) + P(1,0) + P(1,1) = 1</a:t>
                </a:r>
              </a:p>
              <a:p>
                <a:pPr marL="349250" lvl="1" indent="0">
                  <a:buNone/>
                </a:pP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:endParaRPr lang="en-US" b="0" dirty="0"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b="0" dirty="0"/>
              </a:p>
              <a:p>
                <a:pPr marL="349250" lvl="1" indent="0">
                  <a:buNone/>
                </a:pPr>
                <a:r>
                  <a:rPr lang="en-US" dirty="0"/>
                  <a:t> E.g.,  P(X=1) = P(1,0) + P(1,1)</a:t>
                </a:r>
              </a:p>
              <a:p>
                <a:pPr marL="349250" lvl="1" indent="0">
                  <a:buNone/>
                </a:pPr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𝑙𝑙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:pPr marL="349250" lvl="1" indent="0">
                  <a:buNone/>
                </a:pPr>
                <a:r>
                  <a:rPr lang="en-US" dirty="0"/>
                  <a:t>E.g., P(Y=0) = P(0,0) + P(1,0)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04" t="-1458" b="-69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869D9-8286-4AEC-AB78-6FB231E27836}" type="datetime1">
              <a:rPr lang="en-US" altLang="zh-CN" smtClean="0"/>
              <a:t>2/4/24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79864-58F7-E440-BAEE-A5FD1DF8B447}" type="slidenum">
              <a:rPr lang="en-US" smtClean="0"/>
              <a:t>39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6CB6C8B-CDD9-774B-A4E9-61495958A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275" y="97212"/>
            <a:ext cx="8042276" cy="1336956"/>
          </a:xfrm>
        </p:spPr>
        <p:txBody>
          <a:bodyPr/>
          <a:lstStyle/>
          <a:p>
            <a:r>
              <a:rPr lang="en-US" dirty="0"/>
              <a:t>Joint Distributions</a:t>
            </a:r>
          </a:p>
        </p:txBody>
      </p:sp>
    </p:spTree>
    <p:extLst>
      <p:ext uri="{BB962C8B-B14F-4D97-AF65-F5344CB8AC3E}">
        <p14:creationId xmlns:p14="http://schemas.microsoft.com/office/powerpoint/2010/main" val="259046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Lightning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4" y="1600200"/>
            <a:ext cx="8339232" cy="4675467"/>
          </a:xfrm>
        </p:spPr>
        <p:txBody>
          <a:bodyPr>
            <a:noAutofit/>
          </a:bodyPr>
          <a:lstStyle/>
          <a:p>
            <a:r>
              <a:rPr lang="en-US" dirty="0"/>
              <a:t>What is the probability of being </a:t>
            </a:r>
            <a:br>
              <a:rPr lang="en-US" dirty="0"/>
            </a:br>
            <a:r>
              <a:rPr lang="en-US" dirty="0"/>
              <a:t>struck by lightning in Hong Kong?</a:t>
            </a:r>
          </a:p>
          <a:p>
            <a:pPr lvl="1"/>
            <a:r>
              <a:rPr lang="en-US" dirty="0"/>
              <a:t>44 people struck in past 20 years</a:t>
            </a:r>
          </a:p>
          <a:p>
            <a:pPr lvl="2"/>
            <a:r>
              <a:rPr lang="en-US" dirty="0"/>
              <a:t>2.2 people per year (HK observatory)</a:t>
            </a:r>
          </a:p>
          <a:p>
            <a:pPr lvl="1"/>
            <a:r>
              <a:rPr lang="en-US" dirty="0"/>
              <a:t>HK population: 7.5 million</a:t>
            </a:r>
          </a:p>
          <a:p>
            <a:r>
              <a:rPr lang="en-US" dirty="0"/>
              <a:t>In one year:</a:t>
            </a:r>
          </a:p>
          <a:p>
            <a:pPr lvl="1"/>
            <a:r>
              <a:rPr lang="en-US" dirty="0"/>
              <a:t>P(struck by lightning) = 2.2/7,500,000 = 1/3,409,090</a:t>
            </a:r>
          </a:p>
          <a:p>
            <a:pPr lvl="1"/>
            <a:r>
              <a:rPr lang="en-US" dirty="0"/>
              <a:t>1 in 3.4 million chance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79864-58F7-E440-BAEE-A5FD1DF8B447}" type="slidenum">
              <a:rPr lang="en-US" smtClean="0"/>
              <a:t>4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046" y="1706040"/>
            <a:ext cx="2834144" cy="1848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478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49275" y="1600201"/>
                <a:ext cx="8428470" cy="4343400"/>
              </a:xfrm>
            </p:spPr>
            <p:txBody>
              <a:bodyPr/>
              <a:lstStyle/>
              <a:p>
                <a:r>
                  <a:rPr lang="en-US" dirty="0"/>
                  <a:t>Suppose X has uniform distribution on the 19 integers </a:t>
                </a:r>
              </a:p>
              <a:p>
                <a:pPr marL="0" indent="0">
                  <a:buNone/>
                </a:pPr>
                <a:r>
                  <a:rPr lang="en-US" dirty="0"/>
                  <a:t>  {-9, -8, …., 8, 9}  Then: 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&lt;5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b="0" dirty="0"/>
                  <a:t> ?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&lt;5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14/19</a:t>
                </a:r>
              </a:p>
              <a:p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−5≤5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?</a:t>
                </a:r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−5≤5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10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≤3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13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19</m:t>
                        </m:r>
                      </m:den>
                    </m:f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−2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≤5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−5≤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−2≤5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7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=?</m:t>
                    </m:r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9275" y="1600201"/>
                <a:ext cx="8428470" cy="4343400"/>
              </a:xfrm>
              <a:blipFill>
                <a:blip r:embed="rId2"/>
                <a:stretch>
                  <a:fillRect l="-1053" t="-1458" b="-34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869D9-8286-4AEC-AB78-6FB231E27836}" type="datetime1">
              <a:rPr lang="en-US" altLang="zh-CN" smtClean="0"/>
              <a:t>2/4/24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79864-58F7-E440-BAEE-A5FD1DF8B447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485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0043" y="1600201"/>
                <a:ext cx="8831050" cy="4343400"/>
              </a:xfrm>
            </p:spPr>
            <p:txBody>
              <a:bodyPr/>
              <a:lstStyle/>
              <a:p>
                <a:r>
                  <a:rPr lang="en-US" dirty="0"/>
                  <a:t>Let X and Y be two random draws from {1,2,3} with replacement Calculate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=4</m:t>
                        </m:r>
                      </m:e>
                    </m:d>
                  </m:oMath>
                </a14:m>
                <a:r>
                  <a:rPr lang="en-US" b="0" dirty="0">
                    <a:ea typeface="Cambria Math" panose="02040503050406030204" pitchFamily="18" charset="0"/>
                  </a:rPr>
                  <a:t>, P(min(X,Y)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≤1)</m:t>
                    </m:r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r>
                  <a:rPr lang="en-US" dirty="0"/>
                  <a:t>Solution:  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⇔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=3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=2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=3,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e>
                    </m:d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/>
                  <a:t>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=4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1,3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2,2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3,1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b="0" dirty="0">
                    <a:ea typeface="Cambria Math" panose="02040503050406030204" pitchFamily="18" charset="0"/>
                  </a:rPr>
                  <a:t>1/9 + 1/9 + 1/9 = 1/3 </a:t>
                </a:r>
              </a:p>
              <a:p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m</a:t>
                </a:r>
                <a:r>
                  <a:rPr lang="en-US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in(X, Y)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≤1 </m:t>
                    </m:r>
                    <m:r>
                      <a:rPr lang="en-US" i="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⇔</m:t>
                    </m:r>
                  </m:oMath>
                </a14:m>
                <a:r>
                  <a:rPr lang="en-US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(1,1), (1,2), (1,3), (2,1), (3,1) </a:t>
                </a:r>
              </a:p>
              <a:p>
                <a:pPr marL="0" indent="0">
                  <a:buNone/>
                </a:pPr>
                <a:r>
                  <a:rPr lang="en-US" dirty="0">
                    <a:ea typeface="Cambria Math" panose="02040503050406030204" pitchFamily="18" charset="0"/>
                  </a:rPr>
                  <a:t>P(min(X,Y)</a:t>
                </a:r>
                <a14:m>
                  <m:oMath xmlns:m="http://schemas.openxmlformats.org/officeDocument/2006/math">
                    <m:r>
                      <a:rPr lang="en-US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≤1)</m:t>
                    </m:r>
                  </m:oMath>
                </a14:m>
                <a:r>
                  <a:rPr lang="en-US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5/9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0043" y="1600201"/>
                <a:ext cx="8831050" cy="4343400"/>
              </a:xfrm>
              <a:blipFill>
                <a:blip r:embed="rId2"/>
                <a:stretch>
                  <a:fillRect l="-1149" t="-1458" r="-4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869D9-8286-4AEC-AB78-6FB231E27836}" type="datetime1">
              <a:rPr lang="en-US" altLang="zh-CN" smtClean="0"/>
              <a:t>2/4/24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79864-58F7-E440-BAEE-A5FD1DF8B447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2366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776" y="599656"/>
            <a:ext cx="8042276" cy="1336956"/>
          </a:xfrm>
        </p:spPr>
        <p:txBody>
          <a:bodyPr/>
          <a:lstStyle/>
          <a:p>
            <a:r>
              <a:rPr lang="en-US" dirty="0"/>
              <a:t>Bernoulli (Binomial) Distribution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1304" y="1600201"/>
            <a:ext cx="8433531" cy="4343400"/>
          </a:xfrm>
        </p:spPr>
        <p:txBody>
          <a:bodyPr/>
          <a:lstStyle/>
          <a:p>
            <a:r>
              <a:rPr lang="en-US" b="1" dirty="0"/>
              <a:t>Bernoulli trial</a:t>
            </a:r>
            <a:r>
              <a:rPr lang="en-US" dirty="0"/>
              <a:t>:  A random experiment with only two outcomes: 0 (failure), 1 (success)</a:t>
            </a:r>
          </a:p>
          <a:p>
            <a:pPr lvl="1"/>
            <a:r>
              <a:rPr lang="en-US" dirty="0"/>
              <a:t>p: the probability of outcome being 1</a:t>
            </a:r>
          </a:p>
          <a:p>
            <a:pPr lvl="1"/>
            <a:r>
              <a:rPr lang="en-US" dirty="0"/>
              <a:t>1-p: the probability of outcome being 0</a:t>
            </a:r>
          </a:p>
          <a:p>
            <a:pPr marL="12700" indent="0">
              <a:buNone/>
            </a:pPr>
            <a:r>
              <a:rPr lang="en-US" dirty="0"/>
              <a:t>Ex:  randomly select a person from HK</a:t>
            </a:r>
          </a:p>
          <a:p>
            <a:pPr lvl="1"/>
            <a:r>
              <a:rPr lang="en-US" dirty="0"/>
              <a:t>Outcome = 1 if the person is a </a:t>
            </a:r>
            <a:r>
              <a:rPr lang="en-US" dirty="0" err="1"/>
              <a:t>CityU</a:t>
            </a:r>
            <a:r>
              <a:rPr lang="en-US" dirty="0"/>
              <a:t> student, outcome = 0 if she/he is not</a:t>
            </a:r>
          </a:p>
          <a:p>
            <a:pPr lvl="1"/>
            <a:r>
              <a:rPr lang="en-US" dirty="0"/>
              <a:t>p = 1/700 (assume HK population = 7m, and the </a:t>
            </a:r>
            <a:r>
              <a:rPr lang="en-US" dirty="0" err="1"/>
              <a:t>CityU</a:t>
            </a:r>
            <a:r>
              <a:rPr lang="en-US" dirty="0"/>
              <a:t> student population = 10,000)</a:t>
            </a:r>
          </a:p>
          <a:p>
            <a:pPr marL="349250" lvl="1" indent="0">
              <a:buNone/>
            </a:pPr>
            <a:endParaRPr lang="en-US" dirty="0"/>
          </a:p>
          <a:p>
            <a:pPr marL="349250" lvl="1" indent="0">
              <a:buNone/>
            </a:pPr>
            <a:endParaRPr lang="en-US" dirty="0"/>
          </a:p>
          <a:p>
            <a:pPr marL="349250" lvl="1" indent="0">
              <a:buNone/>
            </a:pPr>
            <a:r>
              <a:rPr lang="en-US" dirty="0"/>
              <a:t> </a:t>
            </a:r>
          </a:p>
          <a:p>
            <a:pPr marL="12700" indent="0">
              <a:buNone/>
            </a:pPr>
            <a:r>
              <a:rPr lang="en-US" dirty="0"/>
              <a:t>              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869D9-8286-4AEC-AB78-6FB231E27836}" type="datetime1">
              <a:rPr lang="en-US" altLang="zh-CN" smtClean="0"/>
              <a:t>2/4/24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79864-58F7-E440-BAEE-A5FD1DF8B447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663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Bernoulli (Binomial) Distribution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Consider </a:t>
                </a:r>
                <a:r>
                  <a:rPr lang="en-US" b="1" dirty="0"/>
                  <a:t>n</a:t>
                </a:r>
                <a:r>
                  <a:rPr lang="en-US" dirty="0"/>
                  <a:t> independent Bernoulli trials. Let </a:t>
                </a:r>
              </a:p>
              <a:p>
                <a:pPr marL="0" indent="0">
                  <a:buNone/>
                </a:pPr>
                <a:r>
                  <a:rPr lang="en-US" dirty="0"/>
                  <a:t>      X = the number of successes among these </a:t>
                </a:r>
                <a:r>
                  <a:rPr lang="en-US" b="1" dirty="0"/>
                  <a:t>n</a:t>
                </a:r>
                <a:r>
                  <a:rPr lang="en-US" dirty="0"/>
                  <a:t> trials </a:t>
                </a:r>
              </a:p>
              <a:p>
                <a:pPr marL="0" indent="0">
                  <a:buNone/>
                </a:pPr>
                <a:r>
                  <a:rPr lang="en-US" dirty="0"/>
                  <a:t>It is called the </a:t>
                </a:r>
                <a:r>
                  <a:rPr lang="en-US" b="1" dirty="0"/>
                  <a:t>binomial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random variable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sup>
                      </m:sSubSup>
                      <m:sSup>
                        <m:s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tx1"/>
                    </a:solidFill>
                  </a:rPr>
                  <a:t>for r = 0,1,…,n. It is called the Binomial distribution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62" t="-14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869D9-8286-4AEC-AB78-6FB231E27836}" type="datetime1">
              <a:rPr lang="en-US" altLang="zh-CN" smtClean="0"/>
              <a:t>2/4/24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79864-58F7-E440-BAEE-A5FD1DF8B447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792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90070" y="179263"/>
                <a:ext cx="8398436" cy="674781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Idea of the proof: </a:t>
                </a:r>
              </a:p>
              <a:p>
                <a:pPr marL="0" indent="0">
                  <a:buNone/>
                </a:pPr>
                <a:r>
                  <a:rPr lang="en-US" dirty="0"/>
                  <a:t>Assume  n=4, r=2, p=0.2</a:t>
                </a:r>
              </a:p>
              <a:p>
                <a:r>
                  <a:rPr lang="en-US" sz="2000" dirty="0"/>
                  <a:t>The number of all the possible outcomes in 4 independent Bernoulli trials: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=16</m:t>
                    </m:r>
                  </m:oMath>
                </a14:m>
                <a:r>
                  <a:rPr lang="en-US" sz="2000" dirty="0"/>
                  <a:t>  (in general,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</m:sSup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b="1" i="1" dirty="0"/>
              </a:p>
              <a:p>
                <a:pPr marL="0" indent="0">
                  <a:buNone/>
                </a:pPr>
                <a:r>
                  <a:rPr lang="en-US" sz="2000" dirty="0"/>
                  <a:t>     (1111), (1110), (1101), (1100),(1011),(1010),(1001),(1000)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(0111), (0110), (0101), (0100),(0011),(0010),(0001),(0000)</a:t>
                </a:r>
              </a:p>
              <a:p>
                <a:r>
                  <a:rPr lang="en-US" sz="2000" dirty="0"/>
                  <a:t>The number of the outcomes with 2 successes: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2000" dirty="0"/>
                  <a:t>=4*3/2*1 = 6 (in general,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  <m:sup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sup>
                    </m:sSubSup>
                  </m:oMath>
                </a14:m>
                <a:r>
                  <a:rPr lang="en-US" sz="2000" b="1" dirty="0">
                    <a:solidFill>
                      <a:schemeClr val="tx1"/>
                    </a:solidFill>
                  </a:rPr>
                  <a:t> </a:t>
                </a:r>
                <a:r>
                  <a:rPr lang="en-US" sz="2000" dirty="0"/>
                  <a:t>)</a:t>
                </a:r>
              </a:p>
              <a:p>
                <a:r>
                  <a:rPr lang="en-US" sz="2000" dirty="0"/>
                  <a:t>Outcomes with 2 successes: (1100), (1010) (1001), (0110), (0101),(0011)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The probability of each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0.2</m:t>
                        </m:r>
                      </m:e>
                      <m:sup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1−0.2</m:t>
                            </m:r>
                          </m:e>
                        </m:d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/>
                  <a:t>   (in general,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p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sup>
                    </m:sSup>
                    <m:sSup>
                      <m:sSupPr>
                        <m:ctrlP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</m:d>
                      </m:e>
                      <m:sup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sup>
                    </m:sSup>
                  </m:oMath>
                </a14:m>
                <a:r>
                  <a:rPr lang="en-US" sz="2000" dirty="0"/>
                  <a:t> )</a:t>
                </a:r>
              </a:p>
              <a:p>
                <a:pPr marL="0" indent="0">
                  <a:buNone/>
                </a:pPr>
                <a:r>
                  <a:rPr lang="en-US" sz="2000" dirty="0"/>
                  <a:t>Therefore: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=2</m:t>
                            </m:r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0.2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0.2</m:t>
                            </m:r>
                          </m:e>
                        </m:d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In</m:t>
                        </m:r>
                        <m:r>
                          <a:rPr lang="en-US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general</m:t>
                        </m:r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 </m:t>
                        </m:r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  <m:d>
                          <m:dPr>
                            <m:ctrlPr>
                              <a:rPr lang="en-US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𝑿</m:t>
                            </m:r>
                            <m:r>
                              <a:rPr lang="en-US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𝒓</m:t>
                            </m:r>
                          </m:e>
                        </m:d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  <m:sup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sup>
                    </m:sSubSup>
                    <m:sSup>
                      <m:sSupPr>
                        <m:ctrlPr>
                          <a:rPr lang="en-US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p>
                        <m:r>
                          <a:rPr lang="en-US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sup>
                    </m:sSup>
                    <m:sSup>
                      <m:sSupPr>
                        <m:ctrlPr>
                          <a:rPr lang="en-US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sz="20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</m:d>
                      </m:e>
                      <m:sup>
                        <m:r>
                          <a:rPr lang="en-US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sup>
                    </m:sSup>
                  </m:oMath>
                </a14:m>
                <a:endParaRPr lang="en-US" sz="2000" b="1" dirty="0"/>
              </a:p>
              <a:p>
                <a:pPr marL="0" indent="0">
                  <a:buNone/>
                </a:pPr>
                <a:r>
                  <a:rPr lang="en-US" dirty="0"/>
                  <a:t>       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0070" y="179263"/>
                <a:ext cx="8398436" cy="6747810"/>
              </a:xfrm>
              <a:blipFill>
                <a:blip r:embed="rId2"/>
                <a:stretch>
                  <a:fillRect l="-1057" t="-563" r="-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869D9-8286-4AEC-AB78-6FB231E27836}" type="datetime1">
              <a:rPr lang="en-US" altLang="zh-CN" smtClean="0"/>
              <a:t>2/4/24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79864-58F7-E440-BAEE-A5FD1DF8B447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488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549275" y="1600200"/>
                <a:ext cx="8042276" cy="4675467"/>
              </a:xfrm>
            </p:spPr>
            <p:txBody>
              <a:bodyPr>
                <a:noAutofit/>
              </a:bodyPr>
              <a:lstStyle/>
              <a:p>
                <a:pPr lvl="1"/>
                <a:r>
                  <a:rPr lang="en-US" sz="2400" dirty="0"/>
                  <a:t>Independence:  A and B are independent of each other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⇔</m:t>
                    </m:r>
                  </m:oMath>
                </a14:m>
                <a:r>
                  <a:rPr lang="en-US" sz="2400" dirty="0"/>
                  <a:t> P(AB)=P(A)P(B)</a:t>
                </a:r>
              </a:p>
              <a:p>
                <a:pPr lvl="1"/>
                <a:endParaRPr lang="en-US" sz="2400" dirty="0"/>
              </a:p>
              <a:p>
                <a:pPr lvl="1"/>
                <a:r>
                  <a:rPr lang="en-US" sz="2400" dirty="0"/>
                  <a:t>False positive probability</a:t>
                </a:r>
              </a:p>
              <a:p>
                <a:pPr lvl="1"/>
                <a:endParaRPr lang="en-US" sz="2400" dirty="0"/>
              </a:p>
              <a:p>
                <a:pPr lvl="1"/>
                <a:r>
                  <a:rPr lang="en-US" sz="2400" dirty="0"/>
                  <a:t>Random variable, X  </a:t>
                </a:r>
              </a:p>
              <a:p>
                <a:pPr lvl="1"/>
                <a:endParaRPr lang="en-US" sz="2400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sz="2400" dirty="0">
                    <a:solidFill>
                      <a:schemeClr val="tx1"/>
                    </a:solidFill>
                  </a:rPr>
                  <a:t>C</a:t>
                </a:r>
                <a:r>
                  <a:rPr lang="en-US" sz="2400" dirty="0">
                    <a:solidFill>
                      <a:schemeClr val="tx1"/>
                    </a:solidFill>
                    <a:latin typeface="Arial" panose="020B0604020202020204" pitchFamily="34" charset="0"/>
                  </a:rPr>
                  <a:t>umulative distribution function,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sz="2400" b="0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</a:endParaRPr>
              </a:p>
              <a:p>
                <a:pPr lvl="1"/>
                <a:endParaRPr lang="en-US" sz="2400" dirty="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  <a:p>
                <a:pPr lvl="1"/>
                <a:r>
                  <a:rPr lang="en-US" sz="2400" dirty="0">
                    <a:latin typeface="Arial" panose="020B0604020202020204" pitchFamily="34" charset="0"/>
                  </a:rPr>
                  <a:t>Binomial Distribution </a:t>
                </a:r>
                <a:r>
                  <a:rPr lang="en-US" sz="2400" dirty="0">
                    <a:solidFill>
                      <a:schemeClr val="tx1"/>
                    </a:solidFill>
                    <a:latin typeface="Arial" panose="020B0604020202020204" pitchFamily="34" charset="0"/>
                  </a:rPr>
                  <a:t> </a:t>
                </a:r>
                <a:endParaRPr lang="en-US" sz="2400" dirty="0">
                  <a:solidFill>
                    <a:schemeClr val="tx1"/>
                  </a:solidFill>
                </a:endParaRP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9275" y="1600200"/>
                <a:ext cx="8042276" cy="4675467"/>
              </a:xfrm>
              <a:blipFill>
                <a:blip r:embed="rId2"/>
                <a:stretch>
                  <a:fillRect t="-13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79864-58F7-E440-BAEE-A5FD1DF8B447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912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Sneeze Call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If you call a random phone number and say “God bless you,” what are the chances that the person who answers just sneezed?</a:t>
            </a:r>
          </a:p>
          <a:p>
            <a:endParaRPr lang="en-US" b="1" i="1" dirty="0"/>
          </a:p>
          <a:p>
            <a:endParaRPr lang="en-US" b="1" i="1" dirty="0"/>
          </a:p>
          <a:p>
            <a:endParaRPr lang="en-US" b="1" i="1" dirty="0"/>
          </a:p>
          <a:p>
            <a:pPr marL="0" indent="0">
              <a:lnSpc>
                <a:spcPct val="150000"/>
              </a:lnSpc>
              <a:buNone/>
            </a:pPr>
            <a:endParaRPr lang="en-US" b="1" i="1" dirty="0"/>
          </a:p>
          <a:p>
            <a:pPr lvl="1"/>
            <a:r>
              <a:rPr lang="en-US" dirty="0"/>
              <a:t>Answer: 1 in 40,000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79864-58F7-E440-BAEE-A5FD1DF8B447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7755" y="2866637"/>
            <a:ext cx="5403759" cy="2402924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7" name="Rectangle 6"/>
          <p:cNvSpPr/>
          <p:nvPr/>
        </p:nvSpPr>
        <p:spPr>
          <a:xfrm>
            <a:off x="2861698" y="6065416"/>
            <a:ext cx="32153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hlinkClick r:id="rId4"/>
              </a:rPr>
              <a:t>http://what-if.xkcd.com/55/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741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Sneeze Call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One study estimates that a person sneezes 400 times a year</a:t>
            </a:r>
          </a:p>
          <a:p>
            <a:r>
              <a:rPr lang="en-US" dirty="0"/>
              <a:t>Each sneeze is around 2 seconds long (“a-</a:t>
            </a:r>
            <a:r>
              <a:rPr lang="en-US" dirty="0" err="1"/>
              <a:t>choo</a:t>
            </a:r>
            <a:r>
              <a:rPr lang="en-US" dirty="0"/>
              <a:t>”)</a:t>
            </a:r>
          </a:p>
          <a:p>
            <a:pPr lvl="1"/>
            <a:r>
              <a:rPr lang="en-US" dirty="0"/>
              <a:t>In one year:</a:t>
            </a:r>
          </a:p>
          <a:p>
            <a:pPr lvl="2"/>
            <a:r>
              <a:rPr lang="en-US" dirty="0"/>
              <a:t>365 days x 24 hours/day x 60 minutes/hour</a:t>
            </a:r>
            <a:br>
              <a:rPr lang="en-US" dirty="0"/>
            </a:br>
            <a:r>
              <a:rPr lang="en-US" dirty="0"/>
              <a:t>x 30 sneezes/minute</a:t>
            </a:r>
          </a:p>
          <a:p>
            <a:pPr lvl="2"/>
            <a:r>
              <a:rPr lang="en-US" dirty="0"/>
              <a:t>= 15,768,000 possible sneezes in one year</a:t>
            </a:r>
          </a:p>
          <a:p>
            <a:r>
              <a:rPr lang="en-US" dirty="0"/>
              <a:t>In each 2-second period, the chance to sneeze is:</a:t>
            </a:r>
          </a:p>
          <a:p>
            <a:pPr lvl="1"/>
            <a:r>
              <a:rPr lang="en-US" dirty="0"/>
              <a:t>P = 400 / 15,768,000 = ~1 / 40,000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79864-58F7-E440-BAEE-A5FD1DF8B44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471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Math Definition of Probability</a:t>
            </a:r>
          </a:p>
        </p:txBody>
      </p:sp>
      <p:sp>
        <p:nvSpPr>
          <p:cNvPr id="410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altLang="zh-CN" dirty="0">
                <a:ea typeface="宋体" panose="02010600030101010101" pitchFamily="2" charset="-122"/>
              </a:rPr>
              <a:t>Probability is a way to assign numbers to events, which satisfies: </a:t>
            </a:r>
          </a:p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For any event A</a:t>
            </a:r>
          </a:p>
          <a:p>
            <a:pPr eaLnBrk="1" hangingPunct="1"/>
            <a:endParaRPr lang="en-US" altLang="zh-CN" dirty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If S is the sample space,  P(S) = 1 </a:t>
            </a:r>
          </a:p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 For a finite or infinite sequences of </a:t>
            </a:r>
            <a:r>
              <a:rPr lang="en-US" altLang="zh-CN" b="1" dirty="0">
                <a:ea typeface="宋体" panose="02010600030101010101" pitchFamily="2" charset="-122"/>
              </a:rPr>
              <a:t>disjoint</a:t>
            </a:r>
            <a:r>
              <a:rPr lang="en-US" altLang="zh-CN" dirty="0">
                <a:ea typeface="宋体" panose="02010600030101010101" pitchFamily="2" charset="-122"/>
              </a:rPr>
              <a:t> events </a:t>
            </a:r>
          </a:p>
          <a:p>
            <a:pPr marL="0" indent="0" eaLnBrk="1" hangingPunct="1">
              <a:buNone/>
            </a:pPr>
            <a:endParaRPr lang="en-US" altLang="zh-CN" dirty="0">
              <a:ea typeface="宋体" panose="02010600030101010101" pitchFamily="2" charset="-122"/>
            </a:endParaRPr>
          </a:p>
        </p:txBody>
      </p:sp>
      <p:graphicFrame>
        <p:nvGraphicFramePr>
          <p:cNvPr id="4098" name="Object 4"/>
          <p:cNvGraphicFramePr>
            <a:graphicFrameLocks noChangeAspect="1"/>
          </p:cNvGraphicFramePr>
          <p:nvPr/>
        </p:nvGraphicFramePr>
        <p:xfrm>
          <a:off x="3271100" y="2769655"/>
          <a:ext cx="1300899" cy="36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774360" imgH="203040" progId="Equation.3">
                  <p:embed/>
                </p:oleObj>
              </mc:Choice>
              <mc:Fallback>
                <p:oleObj name="公式" r:id="rId2" imgW="774360" imgH="203040" progId="Equation.3">
                  <p:embed/>
                  <p:pic>
                    <p:nvPicPr>
                      <p:cNvPr id="409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1100" y="2769655"/>
                        <a:ext cx="1300899" cy="36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3019893"/>
              </p:ext>
            </p:extLst>
          </p:nvPr>
        </p:nvGraphicFramePr>
        <p:xfrm>
          <a:off x="3087688" y="4708525"/>
          <a:ext cx="2608262" cy="757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180800" imgH="342720" progId="Equation.3">
                  <p:embed/>
                </p:oleObj>
              </mc:Choice>
              <mc:Fallback>
                <p:oleObj name="Equation" r:id="rId4" imgW="1180800" imgH="342720" progId="Equation.3">
                  <p:embed/>
                  <p:pic>
                    <p:nvPicPr>
                      <p:cNvPr id="409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87688" y="4708525"/>
                        <a:ext cx="2608262" cy="757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829214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101" name="Rectangle 3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 eaLnBrk="1" hangingPunct="1">
                  <a:buNone/>
                </a:pPr>
                <a:r>
                  <a:rPr lang="en-US" altLang="zh-CN" dirty="0">
                    <a:solidFill>
                      <a:schemeClr val="tx1"/>
                    </a:solidFill>
                    <a:ea typeface="宋体" panose="02010600030101010101" pitchFamily="2" charset="-122"/>
                  </a:rPr>
                  <a:t>Meaning: </a:t>
                </a:r>
              </a:p>
              <a:p>
                <a:pPr lvl="1"/>
                <a:r>
                  <a:rPr lang="en-US" altLang="zh-CN" dirty="0">
                    <a:solidFill>
                      <a:schemeClr val="tx1"/>
                    </a:solidFill>
                    <a:ea typeface="宋体" panose="02010600030101010101" pitchFamily="2" charset="-122"/>
                  </a:rPr>
                  <a:t>Disjoint: any two different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𝐴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 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𝐴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𝑗</m:t>
                        </m:r>
                      </m:sub>
                    </m:sSub>
                    <m:r>
                      <a:rPr lang="en-US" altLang="zh-CN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 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ea typeface="宋体" panose="02010600030101010101" pitchFamily="2" charset="-122"/>
                  </a:rPr>
                  <a:t>have no overlap</a:t>
                </a:r>
              </a:p>
              <a:p>
                <a:pPr lvl="1"/>
                <a:endParaRPr lang="en-US" altLang="zh-CN" dirty="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  <a:p>
                <a:pPr lvl="1"/>
                <a:r>
                  <a:rPr lang="en-US" altLang="zh-CN" dirty="0">
                    <a:solidFill>
                      <a:schemeClr val="tx1"/>
                    </a:solidFill>
                    <a:ea typeface="宋体" panose="02010600030101010101" pitchFamily="2" charset="-122"/>
                  </a:rPr>
                  <a:t>If there are a finite number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𝐴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ea typeface="宋体" panose="02010600030101010101" pitchFamily="2" charset="-122"/>
                  </a:rPr>
                  <a:t>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𝐴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𝐴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,…, 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𝐴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ea typeface="宋体" panose="02010600030101010101" pitchFamily="2" charset="-122"/>
                  </a:rPr>
                  <a:t>,</a:t>
                </a:r>
              </a:p>
              <a:p>
                <a:pPr marL="349250" lvl="1" indent="0">
                  <a:buNone/>
                </a:pPr>
                <a:r>
                  <a:rPr lang="en-HK" dirty="0">
                    <a:solidFill>
                      <a:schemeClr val="tx1"/>
                    </a:solidFill>
                  </a:rPr>
                  <a:t>          </a:t>
                </a:r>
                <a14:m>
                  <m:oMath xmlns:m="http://schemas.openxmlformats.org/officeDocument/2006/math">
                    <m:r>
                      <a:rPr lang="en-HK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H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HK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HK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HK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H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  <m:sSub>
                          <m:sSubPr>
                            <m:ctrlPr>
                              <a:rPr lang="en-HK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HK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HK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H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…</m:t>
                        </m:r>
                        <m:r>
                          <a:rPr lang="en-H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  <m:sSub>
                          <m:sSubPr>
                            <m:ctrlPr>
                              <a:rPr lang="en-HK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HK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HK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HK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HK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H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HK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HK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HK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HK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HK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H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HK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HK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HK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HK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+…</m:t>
                    </m:r>
                    <m:r>
                      <a:rPr lang="en-HK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H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HK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HK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HK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dirty="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  <a:p>
                <a:pPr marL="349250" lvl="1" indent="0">
                  <a:buNone/>
                </a:pPr>
                <a:endParaRPr lang="en-US" altLang="zh-CN" dirty="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  <a:p>
                <a:pPr lvl="1"/>
                <a:r>
                  <a:rPr lang="en-US" altLang="zh-CN" dirty="0">
                    <a:solidFill>
                      <a:schemeClr val="tx1"/>
                    </a:solidFill>
                  </a:rPr>
                  <a:t>If  there are an infinite many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,: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.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HK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HK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HK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HK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HK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HK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  <m:sSub>
                            <m:sSubPr>
                              <m:ctrlPr>
                                <a:rPr lang="en-HK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HK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HK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HK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…</m:t>
                          </m:r>
                        </m:e>
                      </m:d>
                      <m:r>
                        <a:rPr lang="en-HK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HK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HK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HK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HK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HK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HK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HK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HK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HK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HK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HK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HK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+…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 eaLnBrk="1" hangingPunct="1">
                  <a:buNone/>
                </a:pPr>
                <a:endParaRPr lang="en-US" altLang="zh-CN" dirty="0">
                  <a:ea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410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3"/>
                <a:stretch>
                  <a:fillRect l="-1262" t="-1458"/>
                </a:stretch>
              </a:blipFill>
            </p:spPr>
            <p:txBody>
              <a:bodyPr/>
              <a:lstStyle/>
              <a:p>
                <a:r>
                  <a:rPr lang="en-001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Math Definition of Probability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954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HK" dirty="0"/>
                  <a:t>Techniques for computing probabilities: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HK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𝐴𝑈𝐵</m:t>
                        </m:r>
                      </m:e>
                    </m:d>
                    <m:r>
                      <a:rPr lang="en-HK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HK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HK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HK" dirty="0"/>
                  <a:t> if AB = </a:t>
                </a:r>
                <a14:m>
                  <m:oMath xmlns:m="http://schemas.openxmlformats.org/officeDocument/2006/math">
                    <m:r>
                      <a:rPr lang="en-HK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endParaRPr lang="en-HK" dirty="0">
                  <a:ea typeface="Cambria Math" panose="02040503050406030204" pitchFamily="18" charset="0"/>
                </a:endParaRPr>
              </a:p>
              <a:p>
                <a:pPr lvl="1"/>
                <a:r>
                  <a:rPr lang="en-HK" dirty="0"/>
                  <a:t>P(AB) = P(A)P(B)  if A and B are independent of each other</a:t>
                </a:r>
              </a:p>
              <a:p>
                <a:pPr lvl="1"/>
                <a:r>
                  <a:rPr lang="en-HK" dirty="0"/>
                  <a:t>P(AUB) = P(A) + P(B) - P(AB)</a:t>
                </a:r>
              </a:p>
              <a:p>
                <a:pPr lvl="1"/>
                <a:r>
                  <a:rPr lang="en-HK" dirty="0"/>
                  <a:t>P(A</a:t>
                </a:r>
                <a14:m>
                  <m:oMath xmlns:m="http://schemas.openxmlformats.org/officeDocument/2006/math">
                    <m:r>
                      <a:rPr lang="en-HK" b="0" i="1" smtClean="0">
                        <a:latin typeface="Cambria Math" panose="02040503050406030204" pitchFamily="18" charset="0"/>
                      </a:rPr>
                      <m:t>)=1−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̅"/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HK" b="0" i="1" smtClean="0">
                        <a:latin typeface="Cambria Math" panose="02040503050406030204" pitchFamily="18" charset="0"/>
                      </a:rPr>
                      <m:t> )</m:t>
                    </m:r>
                  </m:oMath>
                </a14:m>
                <a:endParaRPr lang="en-HK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04" t="-14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869D9-8286-4AEC-AB78-6FB231E27836}" type="datetime1">
              <a:rPr lang="en-US" altLang="zh-CN" smtClean="0"/>
              <a:t>2/4/24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79864-58F7-E440-BAEE-A5FD1DF8B44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559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Overr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Overr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Overr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Overr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Breeze">
    <a:dk1>
      <a:sysClr val="windowText" lastClr="000000"/>
    </a:dk1>
    <a:lt1>
      <a:sysClr val="window" lastClr="FFFFFF"/>
    </a:lt1>
    <a:dk2>
      <a:srgbClr val="09213B"/>
    </a:dk2>
    <a:lt2>
      <a:srgbClr val="D5EDF4"/>
    </a:lt2>
    <a:accent1>
      <a:srgbClr val="2C7C9F"/>
    </a:accent1>
    <a:accent2>
      <a:srgbClr val="244A58"/>
    </a:accent2>
    <a:accent3>
      <a:srgbClr val="E2751D"/>
    </a:accent3>
    <a:accent4>
      <a:srgbClr val="FFB400"/>
    </a:accent4>
    <a:accent5>
      <a:srgbClr val="7EB606"/>
    </a:accent5>
    <a:accent6>
      <a:srgbClr val="C00000"/>
    </a:accent6>
    <a:hlink>
      <a:srgbClr val="7030A0"/>
    </a:hlink>
    <a:folHlink>
      <a:srgbClr val="00B0F0"/>
    </a:folHlink>
  </a:clrScheme>
  <a:fontScheme name="Breeze">
    <a:majorFont>
      <a:latin typeface="News Gothic MT"/>
      <a:ea typeface=""/>
      <a:cs typeface=""/>
      <a:font script="Jpan" typeface="ＭＳ Ｐゴシック"/>
      <a:font script="Hans" typeface="宋体"/>
      <a:font script="Hant" typeface="新細明體"/>
    </a:majorFont>
    <a:minorFont>
      <a:latin typeface="News Gothic MT"/>
      <a:ea typeface=""/>
      <a:cs typeface=""/>
      <a:font script="Jpan" typeface="ＭＳ Ｐゴシック"/>
      <a:font script="Hans" typeface="宋体"/>
      <a:font script="Hant" typeface="新細明體"/>
    </a:minorFont>
  </a:fontScheme>
  <a:fmtScheme name="Breeze">
    <a:fillStyleLst>
      <a:solidFill>
        <a:schemeClr val="phClr"/>
      </a:solidFill>
      <a:gradFill rotWithShape="1">
        <a:gsLst>
          <a:gs pos="31000">
            <a:schemeClr val="phClr">
              <a:tint val="100000"/>
              <a:shade val="100000"/>
              <a:satMod val="120000"/>
            </a:schemeClr>
          </a:gs>
          <a:gs pos="100000">
            <a:schemeClr val="phClr">
              <a:tint val="50000"/>
              <a:satMod val="150000"/>
            </a:schemeClr>
          </a:gs>
        </a:gsLst>
        <a:lin ang="5400000" scaled="1"/>
      </a:gradFill>
      <a:gradFill rotWithShape="1">
        <a:gsLst>
          <a:gs pos="0">
            <a:schemeClr val="phClr">
              <a:shade val="100000"/>
              <a:satMod val="120000"/>
            </a:schemeClr>
          </a:gs>
          <a:gs pos="69000">
            <a:schemeClr val="phClr">
              <a:tint val="80000"/>
              <a:shade val="100000"/>
              <a:satMod val="150000"/>
            </a:schemeClr>
          </a:gs>
          <a:gs pos="100000">
            <a:schemeClr val="phClr">
              <a:tint val="50000"/>
              <a:shade val="100000"/>
              <a:satMod val="150000"/>
            </a:schemeClr>
          </a:gs>
        </a:gsLst>
        <a:path path="circle">
          <a:fillToRect l="100000" t="100000" r="100000" b="100000"/>
        </a:path>
      </a:gradFill>
    </a:fillStyleLst>
    <a:lnStyleLst>
      <a:ln w="12700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dbl" algn="ctr">
        <a:solidFill>
          <a:schemeClr val="phClr"/>
        </a:solidFill>
        <a:prstDash val="solid"/>
      </a:ln>
      <a:ln w="31750" cap="flat" cmpd="dbl" algn="ctr">
        <a:solidFill>
          <a:schemeClr val="phClr"/>
        </a:solidFill>
        <a:prstDash val="solid"/>
      </a:ln>
    </a:lnStyleLst>
    <a:effectStyleLst>
      <a:effectStyle>
        <a:effectLst/>
      </a:effectStyle>
      <a:effectStyle>
        <a:effectLst>
          <a:outerShdw blurRad="63500" dist="25400" dir="5400000" sx="101000" sy="101000" rotWithShape="0">
            <a:srgbClr val="000000">
              <a:alpha val="40000"/>
            </a:srgbClr>
          </a:outerShdw>
        </a:effectLst>
      </a:effectStyle>
      <a:effectStyle>
        <a:effectLst>
          <a:innerShdw blurRad="127000" dist="25400" dir="13500000">
            <a:srgbClr val="C0C0C0">
              <a:alpha val="75000"/>
            </a:srgbClr>
          </a:innerShdw>
          <a:outerShdw blurRad="88900" dist="25400" dir="5400000" sx="102000" sy="102000" algn="ctr" rotWithShape="0">
            <a:srgbClr val="C0C0C0">
              <a:alpha val="40000"/>
            </a:srgbClr>
          </a:outerShdw>
        </a:effectLst>
        <a:scene3d>
          <a:camera prst="perspectiveLeft" fov="300000"/>
          <a:lightRig rig="soft" dir="l">
            <a:rot lat="0" lon="0" rev="4200000"/>
          </a:lightRig>
        </a:scene3d>
        <a:sp3d extrusionH="38100" prstMaterial="powder">
          <a:bevelT w="50800" h="88900" prst="convex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blipFill rotWithShape="1">
        <a:blip xmlns:r="http://schemas.openxmlformats.org/officeDocument/2006/relationships" r:embed="rId1">
          <a:duotone>
            <a:schemeClr val="phClr">
              <a:shade val="40000"/>
              <a:satMod val="400000"/>
            </a:schemeClr>
            <a:schemeClr val="phClr">
              <a:tint val="10000"/>
              <a:satMod val="200000"/>
            </a:schemeClr>
          </a:duotone>
        </a:blip>
        <a:stretch/>
      </a:blipFill>
    </a:bgFillStyleLst>
  </a:fmtScheme>
</a:themeOverride>
</file>

<file path=ppt/theme/themeOverride2.xml><?xml version="1.0" encoding="utf-8"?>
<a:themeOverride xmlns:a="http://schemas.openxmlformats.org/drawingml/2006/main">
  <a:clrScheme name="Breeze">
    <a:dk1>
      <a:sysClr val="windowText" lastClr="000000"/>
    </a:dk1>
    <a:lt1>
      <a:sysClr val="window" lastClr="FFFFFF"/>
    </a:lt1>
    <a:dk2>
      <a:srgbClr val="09213B"/>
    </a:dk2>
    <a:lt2>
      <a:srgbClr val="D5EDF4"/>
    </a:lt2>
    <a:accent1>
      <a:srgbClr val="2C7C9F"/>
    </a:accent1>
    <a:accent2>
      <a:srgbClr val="244A58"/>
    </a:accent2>
    <a:accent3>
      <a:srgbClr val="E2751D"/>
    </a:accent3>
    <a:accent4>
      <a:srgbClr val="FFB400"/>
    </a:accent4>
    <a:accent5>
      <a:srgbClr val="7EB606"/>
    </a:accent5>
    <a:accent6>
      <a:srgbClr val="C00000"/>
    </a:accent6>
    <a:hlink>
      <a:srgbClr val="7030A0"/>
    </a:hlink>
    <a:folHlink>
      <a:srgbClr val="00B0F0"/>
    </a:folHlink>
  </a:clrScheme>
  <a:fontScheme name="Breeze">
    <a:majorFont>
      <a:latin typeface="News Gothic MT"/>
      <a:ea typeface=""/>
      <a:cs typeface=""/>
      <a:font script="Jpan" typeface="ＭＳ Ｐゴシック"/>
      <a:font script="Hans" typeface="宋体"/>
      <a:font script="Hant" typeface="新細明體"/>
    </a:majorFont>
    <a:minorFont>
      <a:latin typeface="News Gothic MT"/>
      <a:ea typeface=""/>
      <a:cs typeface=""/>
      <a:font script="Jpan" typeface="ＭＳ Ｐゴシック"/>
      <a:font script="Hans" typeface="宋体"/>
      <a:font script="Hant" typeface="新細明體"/>
    </a:minorFont>
  </a:fontScheme>
  <a:fmtScheme name="Breeze">
    <a:fillStyleLst>
      <a:solidFill>
        <a:schemeClr val="phClr"/>
      </a:solidFill>
      <a:gradFill rotWithShape="1">
        <a:gsLst>
          <a:gs pos="31000">
            <a:schemeClr val="phClr">
              <a:tint val="100000"/>
              <a:shade val="100000"/>
              <a:satMod val="120000"/>
            </a:schemeClr>
          </a:gs>
          <a:gs pos="100000">
            <a:schemeClr val="phClr">
              <a:tint val="50000"/>
              <a:satMod val="150000"/>
            </a:schemeClr>
          </a:gs>
        </a:gsLst>
        <a:lin ang="5400000" scaled="1"/>
      </a:gradFill>
      <a:gradFill rotWithShape="1">
        <a:gsLst>
          <a:gs pos="0">
            <a:schemeClr val="phClr">
              <a:shade val="100000"/>
              <a:satMod val="120000"/>
            </a:schemeClr>
          </a:gs>
          <a:gs pos="69000">
            <a:schemeClr val="phClr">
              <a:tint val="80000"/>
              <a:shade val="100000"/>
              <a:satMod val="150000"/>
            </a:schemeClr>
          </a:gs>
          <a:gs pos="100000">
            <a:schemeClr val="phClr">
              <a:tint val="50000"/>
              <a:shade val="100000"/>
              <a:satMod val="150000"/>
            </a:schemeClr>
          </a:gs>
        </a:gsLst>
        <a:path path="circle">
          <a:fillToRect l="100000" t="100000" r="100000" b="100000"/>
        </a:path>
      </a:gradFill>
    </a:fillStyleLst>
    <a:lnStyleLst>
      <a:ln w="12700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dbl" algn="ctr">
        <a:solidFill>
          <a:schemeClr val="phClr"/>
        </a:solidFill>
        <a:prstDash val="solid"/>
      </a:ln>
      <a:ln w="31750" cap="flat" cmpd="dbl" algn="ctr">
        <a:solidFill>
          <a:schemeClr val="phClr"/>
        </a:solidFill>
        <a:prstDash val="solid"/>
      </a:ln>
    </a:lnStyleLst>
    <a:effectStyleLst>
      <a:effectStyle>
        <a:effectLst/>
      </a:effectStyle>
      <a:effectStyle>
        <a:effectLst>
          <a:outerShdw blurRad="63500" dist="25400" dir="5400000" sx="101000" sy="101000" rotWithShape="0">
            <a:srgbClr val="000000">
              <a:alpha val="40000"/>
            </a:srgbClr>
          </a:outerShdw>
        </a:effectLst>
      </a:effectStyle>
      <a:effectStyle>
        <a:effectLst>
          <a:innerShdw blurRad="127000" dist="25400" dir="13500000">
            <a:srgbClr val="C0C0C0">
              <a:alpha val="75000"/>
            </a:srgbClr>
          </a:innerShdw>
          <a:outerShdw blurRad="88900" dist="25400" dir="5400000" sx="102000" sy="102000" algn="ctr" rotWithShape="0">
            <a:srgbClr val="C0C0C0">
              <a:alpha val="40000"/>
            </a:srgbClr>
          </a:outerShdw>
        </a:effectLst>
        <a:scene3d>
          <a:camera prst="perspectiveLeft" fov="300000"/>
          <a:lightRig rig="soft" dir="l">
            <a:rot lat="0" lon="0" rev="4200000"/>
          </a:lightRig>
        </a:scene3d>
        <a:sp3d extrusionH="38100" prstMaterial="powder">
          <a:bevelT w="50800" h="88900" prst="convex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blipFill rotWithShape="1">
        <a:blip xmlns:r="http://schemas.openxmlformats.org/officeDocument/2006/relationships" r:embed="rId1">
          <a:duotone>
            <a:schemeClr val="phClr">
              <a:shade val="40000"/>
              <a:satMod val="400000"/>
            </a:schemeClr>
            <a:schemeClr val="phClr">
              <a:tint val="10000"/>
              <a:satMod val="200000"/>
            </a:schemeClr>
          </a:duotone>
        </a:blip>
        <a:stretch/>
      </a:blipFill>
    </a:bgFillStyleLst>
  </a:fmtScheme>
</a:themeOverride>
</file>

<file path=ppt/theme/themeOverride3.xml><?xml version="1.0" encoding="utf-8"?>
<a:themeOverride xmlns:a="http://schemas.openxmlformats.org/drawingml/2006/main">
  <a:clrScheme name="Breeze">
    <a:dk1>
      <a:sysClr val="windowText" lastClr="000000"/>
    </a:dk1>
    <a:lt1>
      <a:sysClr val="window" lastClr="FFFFFF"/>
    </a:lt1>
    <a:dk2>
      <a:srgbClr val="09213B"/>
    </a:dk2>
    <a:lt2>
      <a:srgbClr val="D5EDF4"/>
    </a:lt2>
    <a:accent1>
      <a:srgbClr val="2C7C9F"/>
    </a:accent1>
    <a:accent2>
      <a:srgbClr val="244A58"/>
    </a:accent2>
    <a:accent3>
      <a:srgbClr val="E2751D"/>
    </a:accent3>
    <a:accent4>
      <a:srgbClr val="FFB400"/>
    </a:accent4>
    <a:accent5>
      <a:srgbClr val="7EB606"/>
    </a:accent5>
    <a:accent6>
      <a:srgbClr val="C00000"/>
    </a:accent6>
    <a:hlink>
      <a:srgbClr val="7030A0"/>
    </a:hlink>
    <a:folHlink>
      <a:srgbClr val="00B0F0"/>
    </a:folHlink>
  </a:clrScheme>
  <a:fontScheme name="Breeze">
    <a:majorFont>
      <a:latin typeface="News Gothic MT"/>
      <a:ea typeface=""/>
      <a:cs typeface=""/>
      <a:font script="Jpan" typeface="ＭＳ Ｐゴシック"/>
      <a:font script="Hans" typeface="宋体"/>
      <a:font script="Hant" typeface="新細明體"/>
    </a:majorFont>
    <a:minorFont>
      <a:latin typeface="News Gothic MT"/>
      <a:ea typeface=""/>
      <a:cs typeface=""/>
      <a:font script="Jpan" typeface="ＭＳ Ｐゴシック"/>
      <a:font script="Hans" typeface="宋体"/>
      <a:font script="Hant" typeface="新細明體"/>
    </a:minorFont>
  </a:fontScheme>
  <a:fmtScheme name="Breeze">
    <a:fillStyleLst>
      <a:solidFill>
        <a:schemeClr val="phClr"/>
      </a:solidFill>
      <a:gradFill rotWithShape="1">
        <a:gsLst>
          <a:gs pos="31000">
            <a:schemeClr val="phClr">
              <a:tint val="100000"/>
              <a:shade val="100000"/>
              <a:satMod val="120000"/>
            </a:schemeClr>
          </a:gs>
          <a:gs pos="100000">
            <a:schemeClr val="phClr">
              <a:tint val="50000"/>
              <a:satMod val="150000"/>
            </a:schemeClr>
          </a:gs>
        </a:gsLst>
        <a:lin ang="5400000" scaled="1"/>
      </a:gradFill>
      <a:gradFill rotWithShape="1">
        <a:gsLst>
          <a:gs pos="0">
            <a:schemeClr val="phClr">
              <a:shade val="100000"/>
              <a:satMod val="120000"/>
            </a:schemeClr>
          </a:gs>
          <a:gs pos="69000">
            <a:schemeClr val="phClr">
              <a:tint val="80000"/>
              <a:shade val="100000"/>
              <a:satMod val="150000"/>
            </a:schemeClr>
          </a:gs>
          <a:gs pos="100000">
            <a:schemeClr val="phClr">
              <a:tint val="50000"/>
              <a:shade val="100000"/>
              <a:satMod val="150000"/>
            </a:schemeClr>
          </a:gs>
        </a:gsLst>
        <a:path path="circle">
          <a:fillToRect l="100000" t="100000" r="100000" b="100000"/>
        </a:path>
      </a:gradFill>
    </a:fillStyleLst>
    <a:lnStyleLst>
      <a:ln w="12700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dbl" algn="ctr">
        <a:solidFill>
          <a:schemeClr val="phClr"/>
        </a:solidFill>
        <a:prstDash val="solid"/>
      </a:ln>
      <a:ln w="31750" cap="flat" cmpd="dbl" algn="ctr">
        <a:solidFill>
          <a:schemeClr val="phClr"/>
        </a:solidFill>
        <a:prstDash val="solid"/>
      </a:ln>
    </a:lnStyleLst>
    <a:effectStyleLst>
      <a:effectStyle>
        <a:effectLst/>
      </a:effectStyle>
      <a:effectStyle>
        <a:effectLst>
          <a:outerShdw blurRad="63500" dist="25400" dir="5400000" sx="101000" sy="101000" rotWithShape="0">
            <a:srgbClr val="000000">
              <a:alpha val="40000"/>
            </a:srgbClr>
          </a:outerShdw>
        </a:effectLst>
      </a:effectStyle>
      <a:effectStyle>
        <a:effectLst>
          <a:innerShdw blurRad="127000" dist="25400" dir="13500000">
            <a:srgbClr val="C0C0C0">
              <a:alpha val="75000"/>
            </a:srgbClr>
          </a:innerShdw>
          <a:outerShdw blurRad="88900" dist="25400" dir="5400000" sx="102000" sy="102000" algn="ctr" rotWithShape="0">
            <a:srgbClr val="C0C0C0">
              <a:alpha val="40000"/>
            </a:srgbClr>
          </a:outerShdw>
        </a:effectLst>
        <a:scene3d>
          <a:camera prst="perspectiveLeft" fov="300000"/>
          <a:lightRig rig="soft" dir="l">
            <a:rot lat="0" lon="0" rev="4200000"/>
          </a:lightRig>
        </a:scene3d>
        <a:sp3d extrusionH="38100" prstMaterial="powder">
          <a:bevelT w="50800" h="88900" prst="convex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blipFill rotWithShape="1">
        <a:blip xmlns:r="http://schemas.openxmlformats.org/officeDocument/2006/relationships" r:embed="rId1">
          <a:duotone>
            <a:schemeClr val="phClr">
              <a:shade val="40000"/>
              <a:satMod val="400000"/>
            </a:schemeClr>
            <a:schemeClr val="phClr">
              <a:tint val="10000"/>
              <a:satMod val="200000"/>
            </a:schemeClr>
          </a:duotone>
        </a:blip>
        <a:stretch/>
      </a:blipFill>
    </a:bgFillStyleLst>
  </a:fmtScheme>
</a:themeOverride>
</file>

<file path=ppt/theme/themeOverride4.xml><?xml version="1.0" encoding="utf-8"?>
<a:themeOverride xmlns:a="http://schemas.openxmlformats.org/drawingml/2006/main">
  <a:clrScheme name="Breeze">
    <a:dk1>
      <a:sysClr val="windowText" lastClr="000000"/>
    </a:dk1>
    <a:lt1>
      <a:sysClr val="window" lastClr="FFFFFF"/>
    </a:lt1>
    <a:dk2>
      <a:srgbClr val="09213B"/>
    </a:dk2>
    <a:lt2>
      <a:srgbClr val="D5EDF4"/>
    </a:lt2>
    <a:accent1>
      <a:srgbClr val="2C7C9F"/>
    </a:accent1>
    <a:accent2>
      <a:srgbClr val="244A58"/>
    </a:accent2>
    <a:accent3>
      <a:srgbClr val="E2751D"/>
    </a:accent3>
    <a:accent4>
      <a:srgbClr val="FFB400"/>
    </a:accent4>
    <a:accent5>
      <a:srgbClr val="7EB606"/>
    </a:accent5>
    <a:accent6>
      <a:srgbClr val="C00000"/>
    </a:accent6>
    <a:hlink>
      <a:srgbClr val="7030A0"/>
    </a:hlink>
    <a:folHlink>
      <a:srgbClr val="00B0F0"/>
    </a:folHlink>
  </a:clrScheme>
  <a:fontScheme name="Breeze">
    <a:majorFont>
      <a:latin typeface="News Gothic MT"/>
      <a:ea typeface=""/>
      <a:cs typeface=""/>
      <a:font script="Jpan" typeface="ＭＳ Ｐゴシック"/>
      <a:font script="Hans" typeface="宋体"/>
      <a:font script="Hant" typeface="新細明體"/>
    </a:majorFont>
    <a:minorFont>
      <a:latin typeface="News Gothic MT"/>
      <a:ea typeface=""/>
      <a:cs typeface=""/>
      <a:font script="Jpan" typeface="ＭＳ Ｐゴシック"/>
      <a:font script="Hans" typeface="宋体"/>
      <a:font script="Hant" typeface="新細明體"/>
    </a:minorFont>
  </a:fontScheme>
  <a:fmtScheme name="Breeze">
    <a:fillStyleLst>
      <a:solidFill>
        <a:schemeClr val="phClr"/>
      </a:solidFill>
      <a:gradFill rotWithShape="1">
        <a:gsLst>
          <a:gs pos="31000">
            <a:schemeClr val="phClr">
              <a:tint val="100000"/>
              <a:shade val="100000"/>
              <a:satMod val="120000"/>
            </a:schemeClr>
          </a:gs>
          <a:gs pos="100000">
            <a:schemeClr val="phClr">
              <a:tint val="50000"/>
              <a:satMod val="150000"/>
            </a:schemeClr>
          </a:gs>
        </a:gsLst>
        <a:lin ang="5400000" scaled="1"/>
      </a:gradFill>
      <a:gradFill rotWithShape="1">
        <a:gsLst>
          <a:gs pos="0">
            <a:schemeClr val="phClr">
              <a:shade val="100000"/>
              <a:satMod val="120000"/>
            </a:schemeClr>
          </a:gs>
          <a:gs pos="69000">
            <a:schemeClr val="phClr">
              <a:tint val="80000"/>
              <a:shade val="100000"/>
              <a:satMod val="150000"/>
            </a:schemeClr>
          </a:gs>
          <a:gs pos="100000">
            <a:schemeClr val="phClr">
              <a:tint val="50000"/>
              <a:shade val="100000"/>
              <a:satMod val="150000"/>
            </a:schemeClr>
          </a:gs>
        </a:gsLst>
        <a:path path="circle">
          <a:fillToRect l="100000" t="100000" r="100000" b="100000"/>
        </a:path>
      </a:gradFill>
    </a:fillStyleLst>
    <a:lnStyleLst>
      <a:ln w="12700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dbl" algn="ctr">
        <a:solidFill>
          <a:schemeClr val="phClr"/>
        </a:solidFill>
        <a:prstDash val="solid"/>
      </a:ln>
      <a:ln w="31750" cap="flat" cmpd="dbl" algn="ctr">
        <a:solidFill>
          <a:schemeClr val="phClr"/>
        </a:solidFill>
        <a:prstDash val="solid"/>
      </a:ln>
    </a:lnStyleLst>
    <a:effectStyleLst>
      <a:effectStyle>
        <a:effectLst/>
      </a:effectStyle>
      <a:effectStyle>
        <a:effectLst>
          <a:outerShdw blurRad="63500" dist="25400" dir="5400000" sx="101000" sy="101000" rotWithShape="0">
            <a:srgbClr val="000000">
              <a:alpha val="40000"/>
            </a:srgbClr>
          </a:outerShdw>
        </a:effectLst>
      </a:effectStyle>
      <a:effectStyle>
        <a:effectLst>
          <a:innerShdw blurRad="127000" dist="25400" dir="13500000">
            <a:srgbClr val="C0C0C0">
              <a:alpha val="75000"/>
            </a:srgbClr>
          </a:innerShdw>
          <a:outerShdw blurRad="88900" dist="25400" dir="5400000" sx="102000" sy="102000" algn="ctr" rotWithShape="0">
            <a:srgbClr val="C0C0C0">
              <a:alpha val="40000"/>
            </a:srgbClr>
          </a:outerShdw>
        </a:effectLst>
        <a:scene3d>
          <a:camera prst="perspectiveLeft" fov="300000"/>
          <a:lightRig rig="soft" dir="l">
            <a:rot lat="0" lon="0" rev="4200000"/>
          </a:lightRig>
        </a:scene3d>
        <a:sp3d extrusionH="38100" prstMaterial="powder">
          <a:bevelT w="50800" h="88900" prst="convex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blipFill rotWithShape="1">
        <a:blip xmlns:r="http://schemas.openxmlformats.org/officeDocument/2006/relationships" r:embed="rId1">
          <a:duotone>
            <a:schemeClr val="phClr">
              <a:shade val="40000"/>
              <a:satMod val="400000"/>
            </a:schemeClr>
            <a:schemeClr val="phClr">
              <a:tint val="10000"/>
              <a:satMod val="200000"/>
            </a:schemeClr>
          </a:duotone>
        </a:blip>
        <a:stretch/>
      </a:blip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214</TotalTime>
  <Words>2883</Words>
  <Application>Microsoft Macintosh PowerPoint</Application>
  <PresentationFormat>On-screen Show (4:3)</PresentationFormat>
  <Paragraphs>473</Paragraphs>
  <Slides>45</Slides>
  <Notes>22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45</vt:i4>
      </vt:variant>
    </vt:vector>
  </HeadingPairs>
  <TitlesOfParts>
    <vt:vector size="55" baseType="lpstr">
      <vt:lpstr>宋体</vt:lpstr>
      <vt:lpstr>Arial</vt:lpstr>
      <vt:lpstr>Calibri</vt:lpstr>
      <vt:lpstr>Calibri Light</vt:lpstr>
      <vt:lpstr>Cambria Math</vt:lpstr>
      <vt:lpstr>Wingdings</vt:lpstr>
      <vt:lpstr>Wingdings 2</vt:lpstr>
      <vt:lpstr>Breeze</vt:lpstr>
      <vt:lpstr>公式</vt:lpstr>
      <vt:lpstr>Equation</vt:lpstr>
      <vt:lpstr>Independence, False Positive Probability and Random Variable </vt:lpstr>
      <vt:lpstr>Revision on Lecture 3</vt:lpstr>
      <vt:lpstr>Probability</vt:lpstr>
      <vt:lpstr>Lightning</vt:lpstr>
      <vt:lpstr>Random Sneeze Call</vt:lpstr>
      <vt:lpstr>Random Sneeze Call</vt:lpstr>
      <vt:lpstr>Math Definition of Probability</vt:lpstr>
      <vt:lpstr>Math Definition of Probability</vt:lpstr>
      <vt:lpstr>Summary</vt:lpstr>
      <vt:lpstr>Electronic System</vt:lpstr>
      <vt:lpstr>Contents </vt:lpstr>
      <vt:lpstr>Math Definition of Independent Events</vt:lpstr>
      <vt:lpstr>Example 1: Roll Two Dice</vt:lpstr>
      <vt:lpstr>Example 1: Roll Two Dice</vt:lpstr>
      <vt:lpstr>Example 2</vt:lpstr>
      <vt:lpstr>Solution</vt:lpstr>
      <vt:lpstr>Example 3</vt:lpstr>
      <vt:lpstr>Solution </vt:lpstr>
      <vt:lpstr>Draw a Card</vt:lpstr>
      <vt:lpstr>Draw a Card</vt:lpstr>
      <vt:lpstr>Contents </vt:lpstr>
      <vt:lpstr> False Positive</vt:lpstr>
      <vt:lpstr>Open Your Test Result…</vt:lpstr>
      <vt:lpstr>False Positive</vt:lpstr>
      <vt:lpstr>Catching Terrorists in New York City</vt:lpstr>
      <vt:lpstr>Contents </vt:lpstr>
      <vt:lpstr>Mortality Rates</vt:lpstr>
      <vt:lpstr>Graunt’s Table (1600s London)</vt:lpstr>
      <vt:lpstr>Summing Up Intervals</vt:lpstr>
      <vt:lpstr>Graunt’s Table (1600s London)</vt:lpstr>
      <vt:lpstr>Graunt’s Table (1600s London)</vt:lpstr>
      <vt:lpstr>Solving Legal Problems</vt:lpstr>
      <vt:lpstr>Solving Legal Problems</vt:lpstr>
      <vt:lpstr>Contents </vt:lpstr>
      <vt:lpstr>Random Variable</vt:lpstr>
      <vt:lpstr>Random Variable</vt:lpstr>
      <vt:lpstr>PowerPoint Presentation</vt:lpstr>
      <vt:lpstr>Joint Distributions</vt:lpstr>
      <vt:lpstr>Joint Distributions</vt:lpstr>
      <vt:lpstr>Example</vt:lpstr>
      <vt:lpstr>Example</vt:lpstr>
      <vt:lpstr>Bernoulli (Binomial) Distribution </vt:lpstr>
      <vt:lpstr>Bernoulli (Binomial) Distribution</vt:lpstr>
      <vt:lpstr>PowerPoint Presentation</vt:lpstr>
      <vt:lpstr>Summary</vt:lpstr>
    </vt:vector>
  </TitlesOfParts>
  <Company>City University of Hong Kong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Pure Probability</dc:title>
  <dc:creator>Antoni Chan</dc:creator>
  <cp:lastModifiedBy>Prof. MA Kede</cp:lastModifiedBy>
  <cp:revision>1280</cp:revision>
  <dcterms:created xsi:type="dcterms:W3CDTF">2014-07-02T05:52:17Z</dcterms:created>
  <dcterms:modified xsi:type="dcterms:W3CDTF">2024-02-04T00:52:33Z</dcterms:modified>
</cp:coreProperties>
</file>