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93" r:id="rId2"/>
    <p:sldId id="594" r:id="rId3"/>
    <p:sldId id="695" r:id="rId4"/>
    <p:sldId id="696" r:id="rId5"/>
    <p:sldId id="697" r:id="rId6"/>
    <p:sldId id="698" r:id="rId7"/>
    <p:sldId id="676" r:id="rId8"/>
    <p:sldId id="681" r:id="rId9"/>
    <p:sldId id="679" r:id="rId10"/>
    <p:sldId id="680" r:id="rId11"/>
    <p:sldId id="701" r:id="rId12"/>
    <p:sldId id="684" r:id="rId13"/>
    <p:sldId id="686" r:id="rId14"/>
    <p:sldId id="683" r:id="rId15"/>
    <p:sldId id="687" r:id="rId16"/>
    <p:sldId id="688" r:id="rId17"/>
    <p:sldId id="699" r:id="rId18"/>
    <p:sldId id="595" r:id="rId19"/>
    <p:sldId id="596" r:id="rId20"/>
    <p:sldId id="700" r:id="rId21"/>
    <p:sldId id="599" r:id="rId22"/>
    <p:sldId id="600" r:id="rId23"/>
    <p:sldId id="601" r:id="rId24"/>
    <p:sldId id="602" r:id="rId25"/>
    <p:sldId id="603" r:id="rId26"/>
    <p:sldId id="604" r:id="rId27"/>
    <p:sldId id="605" r:id="rId28"/>
    <p:sldId id="606" r:id="rId29"/>
    <p:sldId id="607" r:id="rId30"/>
    <p:sldId id="60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08DC"/>
    <a:srgbClr val="E9ECF0"/>
    <a:srgbClr val="CDD7DF"/>
    <a:srgbClr val="472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C131D-661B-D94F-954A-48955AA72A91}" v="23" dt="2024-02-18T07:42:52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6" autoAdjust="0"/>
    <p:restoredTop sz="70712" autoAdjust="0"/>
  </p:normalViewPr>
  <p:slideViewPr>
    <p:cSldViewPr snapToGrid="0" snapToObjects="1">
      <p:cViewPr varScale="1">
        <p:scale>
          <a:sx n="91" d="100"/>
          <a:sy n="91" d="100"/>
        </p:scale>
        <p:origin x="1992" y="192"/>
      </p:cViewPr>
      <p:guideLst>
        <p:guide orient="horz" pos="2136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3320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. MA Kede" userId="8e2e9ef6-c706-44f8-b4b4-1ac80fff312e" providerId="ADAL" clId="{723C131D-661B-D94F-954A-48955AA72A91}"/>
    <pc:docChg chg="modSld">
      <pc:chgData name="Prof. MA Kede" userId="8e2e9ef6-c706-44f8-b4b4-1ac80fff312e" providerId="ADAL" clId="{723C131D-661B-D94F-954A-48955AA72A91}" dt="2024-02-18T07:42:52.195" v="22" actId="947"/>
      <pc:docMkLst>
        <pc:docMk/>
      </pc:docMkLst>
      <pc:sldChg chg="modAnim">
        <pc:chgData name="Prof. MA Kede" userId="8e2e9ef6-c706-44f8-b4b4-1ac80fff312e" providerId="ADAL" clId="{723C131D-661B-D94F-954A-48955AA72A91}" dt="2024-02-18T06:36:54.252" v="0"/>
        <pc:sldMkLst>
          <pc:docMk/>
          <pc:sldMk cId="2209130376" sldId="676"/>
        </pc:sldMkLst>
      </pc:sldChg>
      <pc:sldChg chg="modSp">
        <pc:chgData name="Prof. MA Kede" userId="8e2e9ef6-c706-44f8-b4b4-1ac80fff312e" providerId="ADAL" clId="{723C131D-661B-D94F-954A-48955AA72A91}" dt="2024-02-18T07:42:52.195" v="22" actId="947"/>
        <pc:sldMkLst>
          <pc:docMk/>
          <pc:sldMk cId="2333733977" sldId="680"/>
        </pc:sldMkLst>
        <pc:spChg chg="mod">
          <ac:chgData name="Prof. MA Kede" userId="8e2e9ef6-c706-44f8-b4b4-1ac80fff312e" providerId="ADAL" clId="{723C131D-661B-D94F-954A-48955AA72A91}" dt="2024-02-18T07:42:52.195" v="22" actId="947"/>
          <ac:spMkLst>
            <pc:docMk/>
            <pc:sldMk cId="2333733977" sldId="680"/>
            <ac:spMk id="3" creationId="{00000000-0000-0000-0000-000000000000}"/>
          </ac:spMkLst>
        </pc:spChg>
      </pc:sldChg>
      <pc:sldChg chg="modAnim">
        <pc:chgData name="Prof. MA Kede" userId="8e2e9ef6-c706-44f8-b4b4-1ac80fff312e" providerId="ADAL" clId="{723C131D-661B-D94F-954A-48955AA72A91}" dt="2024-02-18T07:40:53.122" v="21"/>
        <pc:sldMkLst>
          <pc:docMk/>
          <pc:sldMk cId="2399647770" sldId="68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126984126984133E-2"/>
          <c:y val="7.9283887468030695E-2"/>
          <c:w val="0.9015873015873016"/>
          <c:h val="0.762148337595907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bin(100,0.01)</c:v>
                </c:pt>
              </c:strCache>
            </c:strRef>
          </c:tx>
          <c:spPr>
            <a:gradFill rotWithShape="0">
              <a:gsLst>
                <a:gs pos="0">
                  <a:srgbClr xmlns:mc="http://schemas.openxmlformats.org/markup-compatibility/2006" xmlns:a14="http://schemas.microsoft.com/office/drawing/2010/main" val="339966" mc:Ignorable="a14" a14:legacySpreadsheetColorIndex="57"/>
                </a:gs>
                <a:gs pos="100000">
                  <a:srgbClr xmlns:mc="http://schemas.openxmlformats.org/markup-compatibility/2006" xmlns:a14="http://schemas.microsoft.com/office/drawing/2010/main" val="00FF00" mc:Ignorable="a14" a14:legacySpreadsheetColorIndex="11"/>
                </a:gs>
              </a:gsLst>
              <a:lin ang="5400000" scaled="1"/>
            </a:gradFill>
            <a:ln w="6440">
              <a:solidFill>
                <a:srgbClr val="FFFF00"/>
              </a:solidFill>
              <a:prstDash val="solid"/>
            </a:ln>
          </c:spPr>
          <c:invertIfNegative val="0"/>
          <c:cat>
            <c:numRef>
              <c:f>Sheet1!$B$1:$L$1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Sheet1!$B$2:$L$2</c:f>
              <c:numCache>
                <c:formatCode>General</c:formatCode>
                <c:ptCount val="11"/>
                <c:pt idx="0">
                  <c:v>9.7656299999999995E-4</c:v>
                </c:pt>
                <c:pt idx="1">
                  <c:v>9.765625E-3</c:v>
                </c:pt>
                <c:pt idx="2">
                  <c:v>4.3945313E-2</c:v>
                </c:pt>
                <c:pt idx="3">
                  <c:v>0.1171875</c:v>
                </c:pt>
                <c:pt idx="4">
                  <c:v>0.205078125</c:v>
                </c:pt>
                <c:pt idx="5">
                  <c:v>0.24609375</c:v>
                </c:pt>
                <c:pt idx="6">
                  <c:v>0.205078125</c:v>
                </c:pt>
                <c:pt idx="7">
                  <c:v>0.1171875</c:v>
                </c:pt>
                <c:pt idx="8">
                  <c:v>4.3945313E-2</c:v>
                </c:pt>
                <c:pt idx="9">
                  <c:v>9.765625E-3</c:v>
                </c:pt>
                <c:pt idx="10">
                  <c:v>9.7656299999999995E-4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BE-437C-A210-912F88756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790572063"/>
        <c:axId val="1"/>
      </c:barChart>
      <c:catAx>
        <c:axId val="17905720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61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659" b="0" i="0" u="none" strike="noStrike" baseline="0">
                <a:solidFill>
                  <a:schemeClr val="tx1"/>
                </a:solidFill>
                <a:latin typeface="Comic Sans MS"/>
                <a:ea typeface="Comic Sans MS"/>
                <a:cs typeface="Comic Sans MS"/>
              </a:defRPr>
            </a:pPr>
            <a:endParaRPr lang="en-001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numFmt formatCode="0.#" sourceLinked="0"/>
        <c:majorTickMark val="out"/>
        <c:minorTickMark val="none"/>
        <c:tickLblPos val="nextTo"/>
        <c:spPr>
          <a:ln w="161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659" b="0" i="0" u="none" strike="noStrike" baseline="0">
                <a:solidFill>
                  <a:schemeClr val="tx1"/>
                </a:solidFill>
                <a:latin typeface="Comic Sans MS"/>
                <a:ea typeface="Comic Sans MS"/>
                <a:cs typeface="Comic Sans MS"/>
              </a:defRPr>
            </a:pPr>
            <a:endParaRPr lang="en-001"/>
          </a:p>
        </c:txPr>
        <c:crossAx val="1790572063"/>
        <c:crosses val="autoZero"/>
        <c:crossBetween val="between"/>
        <c:majorUnit val="0.1"/>
      </c:valAx>
      <c:spPr>
        <a:noFill/>
        <a:ln w="1288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62" b="1" i="0" u="none" strike="noStrike" baseline="0">
          <a:solidFill>
            <a:schemeClr val="tx1"/>
          </a:solidFill>
          <a:latin typeface="Comic Sans MS"/>
          <a:ea typeface="Comic Sans MS"/>
          <a:cs typeface="Comic Sans MS"/>
        </a:defRPr>
      </a:pPr>
      <a:endParaRPr lang="en-001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marker>
            <c:symbol val="none"/>
          </c:marker>
          <c:xVal>
            <c:numRef>
              <c:f>Sheet1!$A$2:$A$43</c:f>
              <c:numCache>
                <c:formatCode>General</c:formatCode>
                <c:ptCount val="42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  <c:pt idx="21">
                  <c:v>100</c:v>
                </c:pt>
                <c:pt idx="22">
                  <c:v>105</c:v>
                </c:pt>
                <c:pt idx="23">
                  <c:v>110</c:v>
                </c:pt>
                <c:pt idx="24">
                  <c:v>115</c:v>
                </c:pt>
                <c:pt idx="25">
                  <c:v>120</c:v>
                </c:pt>
                <c:pt idx="26">
                  <c:v>125</c:v>
                </c:pt>
                <c:pt idx="27">
                  <c:v>130</c:v>
                </c:pt>
                <c:pt idx="28">
                  <c:v>135</c:v>
                </c:pt>
                <c:pt idx="29">
                  <c:v>140</c:v>
                </c:pt>
                <c:pt idx="30">
                  <c:v>145</c:v>
                </c:pt>
                <c:pt idx="31">
                  <c:v>150</c:v>
                </c:pt>
                <c:pt idx="32">
                  <c:v>155</c:v>
                </c:pt>
                <c:pt idx="33">
                  <c:v>160</c:v>
                </c:pt>
                <c:pt idx="34">
                  <c:v>165</c:v>
                </c:pt>
                <c:pt idx="35">
                  <c:v>170</c:v>
                </c:pt>
                <c:pt idx="36">
                  <c:v>175</c:v>
                </c:pt>
                <c:pt idx="37">
                  <c:v>180</c:v>
                </c:pt>
                <c:pt idx="38">
                  <c:v>185</c:v>
                </c:pt>
                <c:pt idx="39">
                  <c:v>190</c:v>
                </c:pt>
                <c:pt idx="40">
                  <c:v>195</c:v>
                </c:pt>
                <c:pt idx="41">
                  <c:v>200</c:v>
                </c:pt>
              </c:numCache>
            </c:numRef>
          </c:xVal>
          <c:yVal>
            <c:numRef>
              <c:f>Sheet1!$B$2:$B$43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0.69897000433601897</c:v>
                </c:pt>
                <c:pt idx="3">
                  <c:v>1</c:v>
                </c:pt>
                <c:pt idx="4">
                  <c:v>1.17609125905568</c:v>
                </c:pt>
                <c:pt idx="5">
                  <c:v>1.3010299956639799</c:v>
                </c:pt>
                <c:pt idx="6">
                  <c:v>1.3979400086720399</c:v>
                </c:pt>
                <c:pt idx="7">
                  <c:v>1.4771212547196599</c:v>
                </c:pt>
                <c:pt idx="8">
                  <c:v>1.5440680443502799</c:v>
                </c:pt>
                <c:pt idx="9">
                  <c:v>1.6020599913279601</c:v>
                </c:pt>
                <c:pt idx="10">
                  <c:v>1.65321251377534</c:v>
                </c:pt>
                <c:pt idx="11">
                  <c:v>1.6989700043360201</c:v>
                </c:pt>
                <c:pt idx="12">
                  <c:v>1.7403626894942399</c:v>
                </c:pt>
                <c:pt idx="13">
                  <c:v>1.7781512503836401</c:v>
                </c:pt>
                <c:pt idx="14">
                  <c:v>1.8129133566428599</c:v>
                </c:pt>
                <c:pt idx="15">
                  <c:v>1.84509804001426</c:v>
                </c:pt>
                <c:pt idx="16">
                  <c:v>1.8750612633917001</c:v>
                </c:pt>
                <c:pt idx="17">
                  <c:v>1.90308998699194</c:v>
                </c:pt>
                <c:pt idx="18">
                  <c:v>1.92941892571429</c:v>
                </c:pt>
                <c:pt idx="19">
                  <c:v>1.9542425094393201</c:v>
                </c:pt>
                <c:pt idx="20">
                  <c:v>1.9777236052888501</c:v>
                </c:pt>
                <c:pt idx="21">
                  <c:v>2</c:v>
                </c:pt>
                <c:pt idx="22">
                  <c:v>2.02118929906994</c:v>
                </c:pt>
                <c:pt idx="23">
                  <c:v>2.04139268515822</c:v>
                </c:pt>
                <c:pt idx="24">
                  <c:v>2.06069784035361</c:v>
                </c:pt>
                <c:pt idx="25">
                  <c:v>2.0791812460476198</c:v>
                </c:pt>
                <c:pt idx="26">
                  <c:v>2.0969100130080598</c:v>
                </c:pt>
                <c:pt idx="27">
                  <c:v>2.1139433523068401</c:v>
                </c:pt>
                <c:pt idx="28">
                  <c:v>2.1303337684950101</c:v>
                </c:pt>
                <c:pt idx="29">
                  <c:v>2.14612803567824</c:v>
                </c:pt>
                <c:pt idx="30">
                  <c:v>2.1613680022349699</c:v>
                </c:pt>
                <c:pt idx="31">
                  <c:v>2.17609125905568</c:v>
                </c:pt>
                <c:pt idx="32">
                  <c:v>2.1903316981702901</c:v>
                </c:pt>
                <c:pt idx="33">
                  <c:v>2.2041199826559201</c:v>
                </c:pt>
                <c:pt idx="34">
                  <c:v>2.2174839442139098</c:v>
                </c:pt>
                <c:pt idx="35">
                  <c:v>2.2304489213782599</c:v>
                </c:pt>
                <c:pt idx="36">
                  <c:v>2.24303804868629</c:v>
                </c:pt>
                <c:pt idx="37">
                  <c:v>2.25527250510331</c:v>
                </c:pt>
                <c:pt idx="38">
                  <c:v>2.2671717284030102</c:v>
                </c:pt>
                <c:pt idx="39">
                  <c:v>2.2787536009528302</c:v>
                </c:pt>
                <c:pt idx="40">
                  <c:v>2.2900346113625201</c:v>
                </c:pt>
                <c:pt idx="41">
                  <c:v>2.3010299956639799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5DD-408B-8EE8-AA407F394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7174640"/>
        <c:axId val="1107168760"/>
      </c:scatterChart>
      <c:valAx>
        <c:axId val="1107174640"/>
        <c:scaling>
          <c:orientation val="minMax"/>
          <c:max val="200"/>
        </c:scaling>
        <c:delete val="0"/>
        <c:axPos val="b"/>
        <c:majorGridlines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Wealth</a:t>
                </a:r>
              </a:p>
            </c:rich>
          </c:tx>
          <c:overlay val="0"/>
        </c:title>
        <c:numFmt formatCode="&quot;$&quot;#,##0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1107168760"/>
        <c:crosses val="autoZero"/>
        <c:crossBetween val="midCat"/>
      </c:valAx>
      <c:valAx>
        <c:axId val="1107168760"/>
        <c:scaling>
          <c:orientation val="minMax"/>
          <c:max val="2.5"/>
          <c:min val="0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Utility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11071746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en-001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marker>
            <c:symbol val="none"/>
          </c:marker>
          <c:xVal>
            <c:numRef>
              <c:f>Sheet1!$A$2:$A$43</c:f>
              <c:numCache>
                <c:formatCode>General</c:formatCode>
                <c:ptCount val="42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  <c:pt idx="21">
                  <c:v>100</c:v>
                </c:pt>
                <c:pt idx="22">
                  <c:v>105</c:v>
                </c:pt>
                <c:pt idx="23">
                  <c:v>110</c:v>
                </c:pt>
                <c:pt idx="24">
                  <c:v>115</c:v>
                </c:pt>
                <c:pt idx="25">
                  <c:v>120</c:v>
                </c:pt>
                <c:pt idx="26">
                  <c:v>125</c:v>
                </c:pt>
                <c:pt idx="27">
                  <c:v>130</c:v>
                </c:pt>
                <c:pt idx="28">
                  <c:v>135</c:v>
                </c:pt>
                <c:pt idx="29">
                  <c:v>140</c:v>
                </c:pt>
                <c:pt idx="30">
                  <c:v>145</c:v>
                </c:pt>
                <c:pt idx="31">
                  <c:v>150</c:v>
                </c:pt>
                <c:pt idx="32">
                  <c:v>155</c:v>
                </c:pt>
                <c:pt idx="33">
                  <c:v>160</c:v>
                </c:pt>
                <c:pt idx="34">
                  <c:v>165</c:v>
                </c:pt>
                <c:pt idx="35">
                  <c:v>170</c:v>
                </c:pt>
                <c:pt idx="36">
                  <c:v>175</c:v>
                </c:pt>
                <c:pt idx="37">
                  <c:v>180</c:v>
                </c:pt>
                <c:pt idx="38">
                  <c:v>185</c:v>
                </c:pt>
                <c:pt idx="39">
                  <c:v>190</c:v>
                </c:pt>
                <c:pt idx="40">
                  <c:v>195</c:v>
                </c:pt>
                <c:pt idx="41">
                  <c:v>200</c:v>
                </c:pt>
              </c:numCache>
            </c:numRef>
          </c:xVal>
          <c:yVal>
            <c:numRef>
              <c:f>Sheet1!$B$2:$B$43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0.69897000433601897</c:v>
                </c:pt>
                <c:pt idx="3">
                  <c:v>1</c:v>
                </c:pt>
                <c:pt idx="4">
                  <c:v>1.17609125905568</c:v>
                </c:pt>
                <c:pt idx="5">
                  <c:v>1.3010299956639799</c:v>
                </c:pt>
                <c:pt idx="6">
                  <c:v>1.3979400086720399</c:v>
                </c:pt>
                <c:pt idx="7">
                  <c:v>1.4771212547196599</c:v>
                </c:pt>
                <c:pt idx="8">
                  <c:v>1.5440680443502799</c:v>
                </c:pt>
                <c:pt idx="9">
                  <c:v>1.6020599913279601</c:v>
                </c:pt>
                <c:pt idx="10">
                  <c:v>1.65321251377534</c:v>
                </c:pt>
                <c:pt idx="11">
                  <c:v>1.6989700043360201</c:v>
                </c:pt>
                <c:pt idx="12">
                  <c:v>1.7403626894942399</c:v>
                </c:pt>
                <c:pt idx="13">
                  <c:v>1.7781512503836401</c:v>
                </c:pt>
                <c:pt idx="14">
                  <c:v>1.8129133566428599</c:v>
                </c:pt>
                <c:pt idx="15">
                  <c:v>1.84509804001426</c:v>
                </c:pt>
                <c:pt idx="16">
                  <c:v>1.8750612633917001</c:v>
                </c:pt>
                <c:pt idx="17">
                  <c:v>1.90308998699194</c:v>
                </c:pt>
                <c:pt idx="18">
                  <c:v>1.92941892571429</c:v>
                </c:pt>
                <c:pt idx="19">
                  <c:v>1.9542425094393201</c:v>
                </c:pt>
                <c:pt idx="20">
                  <c:v>1.9777236052888501</c:v>
                </c:pt>
                <c:pt idx="21">
                  <c:v>2</c:v>
                </c:pt>
                <c:pt idx="22">
                  <c:v>2.02118929906994</c:v>
                </c:pt>
                <c:pt idx="23">
                  <c:v>2.04139268515822</c:v>
                </c:pt>
                <c:pt idx="24">
                  <c:v>2.06069784035361</c:v>
                </c:pt>
                <c:pt idx="25">
                  <c:v>2.0791812460476198</c:v>
                </c:pt>
                <c:pt idx="26">
                  <c:v>2.0969100130080598</c:v>
                </c:pt>
                <c:pt idx="27">
                  <c:v>2.1139433523068401</c:v>
                </c:pt>
                <c:pt idx="28">
                  <c:v>2.1303337684950101</c:v>
                </c:pt>
                <c:pt idx="29">
                  <c:v>2.14612803567824</c:v>
                </c:pt>
                <c:pt idx="30">
                  <c:v>2.1613680022349699</c:v>
                </c:pt>
                <c:pt idx="31">
                  <c:v>2.17609125905568</c:v>
                </c:pt>
                <c:pt idx="32">
                  <c:v>2.1903316981702901</c:v>
                </c:pt>
                <c:pt idx="33">
                  <c:v>2.2041199826559201</c:v>
                </c:pt>
                <c:pt idx="34">
                  <c:v>2.2174839442139098</c:v>
                </c:pt>
                <c:pt idx="35">
                  <c:v>2.2304489213782701</c:v>
                </c:pt>
                <c:pt idx="36">
                  <c:v>2.24303804868629</c:v>
                </c:pt>
                <c:pt idx="37">
                  <c:v>2.25527250510331</c:v>
                </c:pt>
                <c:pt idx="38">
                  <c:v>2.2671717284030102</c:v>
                </c:pt>
                <c:pt idx="39">
                  <c:v>2.2787536009528302</c:v>
                </c:pt>
                <c:pt idx="40">
                  <c:v>2.2900346113625201</c:v>
                </c:pt>
                <c:pt idx="41">
                  <c:v>2.3010299956639799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ED4-4F50-A692-FA66FE5C6B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7169152"/>
        <c:axId val="1107169544"/>
      </c:scatterChart>
      <c:valAx>
        <c:axId val="1107169152"/>
        <c:scaling>
          <c:orientation val="minMax"/>
          <c:max val="200"/>
        </c:scaling>
        <c:delete val="0"/>
        <c:axPos val="b"/>
        <c:majorGridlines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Wealth</a:t>
                </a:r>
              </a:p>
            </c:rich>
          </c:tx>
          <c:overlay val="0"/>
        </c:title>
        <c:numFmt formatCode="&quot;$&quot;#,##0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1107169544"/>
        <c:crosses val="autoZero"/>
        <c:crossBetween val="midCat"/>
      </c:valAx>
      <c:valAx>
        <c:axId val="1107169544"/>
        <c:scaling>
          <c:orientation val="minMax"/>
          <c:max val="2.5"/>
          <c:min val="0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Utility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11071691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en-001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C94BD-8ED2-401B-9F20-E6F30E093812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DDA37-F1DC-0A4D-983E-4F7C839D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7786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CB240-5690-45FF-A25B-ACFCCDAA33E3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C66C5-65D6-E94E-BA6A-11B95EF7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22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0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6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05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65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7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7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posits that human beings wager with their lives that God either exists or does not.</a:t>
            </a:r>
            <a:endParaRPr lang="en-HK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0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None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t>18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27091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None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t>19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9909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8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47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80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7C8E-0973-421F-A52D-2892701A0E26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0422-C7BF-495B-B75B-37FC65E4911B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172F-E6BE-43F7-886E-BC7F3EE15ADE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41C4-1F82-471B-927C-A35F6B01E12A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418D-2A1A-40B7-A022-3BCAE1A7E628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74C1-D0B2-41C1-A11C-B7A7022BBE53}" type="datetime1">
              <a:rPr lang="en-US" altLang="zh-CN" smtClean="0"/>
              <a:t>2/18/24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B521-5BF1-4389-BE14-66D95880ED75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6492-1C57-487C-84FB-32544BF32DDC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EBA5-49B8-41E3-B228-D8C389829DDF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2099189"/>
            <a:ext cx="3840480" cy="3844412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2099189"/>
            <a:ext cx="3840480" cy="3844412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F0F0-1DA1-4983-9BAD-5D8275F2F428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49275" y="1590734"/>
            <a:ext cx="8042276" cy="50845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D5E-1C1F-492B-A720-EBE0D6ED495E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76D9-E3CE-4B60-9B56-EB8A25BF4BE7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0226-E8A2-44C6-A979-AE962DC969BC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2CD12-3224-459C-9042-3984EA284778}" type="datetime1">
              <a:rPr lang="en-US" altLang="zh-CN" smtClean="0"/>
              <a:t>2/18/24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52879864-58F7-E440-BAEE-A5FD1DF8B44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anose="05020102010507070707" pitchFamily="18" charset="2"/>
        <a:buChar char="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anose="05020102010507070707" pitchFamily="18" charset="2"/>
        <a:buChar char="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anose="05020102010507070707" pitchFamily="18" charset="2"/>
        <a:buChar char="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anose="05020102010507070707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anose="05020102010507070707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anose="05020102010507070707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anose="05020102010507070707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903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anose="05020102010507070707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anose="05020102010507070707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 Mean and </a:t>
            </a:r>
            <a:r>
              <a:rPr lang="en-US" sz="3600" b="1" baseline="0" dirty="0"/>
              <a:t>Utility</a:t>
            </a:r>
            <a:r>
              <a:rPr lang="en-US" sz="3600" b="1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accent1"/>
                </a:solidFill>
              </a:rPr>
              <a:t>CS 2402 Lecture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5494" y="1444533"/>
                <a:ext cx="8663776" cy="541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Solution: 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Let: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000" dirty="0"/>
                  <a:t>if the outcome=yes,  and = 0 if the outcome = no in the first trial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000" dirty="0"/>
                  <a:t>if the outcome=yes,  and = 0 if the outcome = no in the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trial</a:t>
                </a:r>
              </a:p>
              <a:p>
                <a:r>
                  <a:rPr lang="en-US" sz="2000" dirty="0"/>
                  <a:t>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000" dirty="0"/>
                  <a:t>if the outcome=yes,  and = 0 if the outcome = no in the n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trial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=…=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0" dirty="0"/>
                  <a:t> Note that: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/>
                  <a:t>https://</a:t>
                </a:r>
                <a:r>
                  <a:rPr lang="en-US" sz="2000" dirty="0" err="1"/>
                  <a:t>proofwiki.org</a:t>
                </a:r>
                <a:r>
                  <a:rPr lang="en-US" sz="2000" dirty="0"/>
                  <a:t>/wiki/</a:t>
                </a:r>
                <a:r>
                  <a:rPr lang="en-US" sz="2000" dirty="0" err="1"/>
                  <a:t>Expectation_of_Binomial_Distribution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494" y="1444533"/>
                <a:ext cx="8663776" cy="5413468"/>
              </a:xfrm>
              <a:blipFill>
                <a:blip r:embed="rId2"/>
                <a:stretch>
                  <a:fillRect l="-878" t="-703" b="-2342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240A8C-0037-B646-8345-995D26E7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/>
              <a:t>Mean of Binomial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233373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9" name="AutoShape 5"/>
          <p:cNvSpPr>
            <a:spLocks noChangeArrowheads="1"/>
          </p:cNvSpPr>
          <p:nvPr/>
        </p:nvSpPr>
        <p:spPr bwMode="auto">
          <a:xfrm>
            <a:off x="6296438" y="5103744"/>
            <a:ext cx="381000" cy="4572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99391" y="1787856"/>
                <a:ext cx="5778895" cy="3720152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000" dirty="0"/>
                  <a:t>X ~ B(10, ½):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algn="l"/>
                <a:r>
                  <a:rPr lang="en-US" sz="2000" dirty="0"/>
                  <a:t>for r = 0, 1, 2, …, 10</a:t>
                </a:r>
              </a:p>
              <a:p>
                <a:pPr algn="l"/>
                <a:endParaRPr lang="en-US" sz="2000" dirty="0"/>
              </a:p>
              <a:p>
                <a:pPr algn="l"/>
                <a:r>
                  <a:rPr lang="en-US" sz="2000" dirty="0"/>
                  <a:t>Note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algn="l"/>
                <a:endParaRPr lang="en-US" sz="2000" dirty="0"/>
              </a:p>
              <a:p>
                <a:pPr algn="l"/>
                <a:r>
                  <a:rPr lang="en-US" sz="2000" dirty="0"/>
                  <a:t>E(X) = n*p = 10*0.5 = 5 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99391" y="1787856"/>
                <a:ext cx="5778895" cy="3720152"/>
              </a:xfrm>
              <a:blipFill>
                <a:blip r:embed="rId2"/>
                <a:stretch>
                  <a:fillRect l="-1055" t="-81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3"/>
          <p:cNvGraphicFramePr>
            <a:graphicFrameLocks noGrp="1" noChangeAspect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171591884"/>
              </p:ext>
            </p:extLst>
          </p:nvPr>
        </p:nvGraphicFramePr>
        <p:xfrm>
          <a:off x="4239035" y="1431233"/>
          <a:ext cx="4224134" cy="4178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E75C505-7F6F-C949-AE33-65173945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z="4000" dirty="0"/>
              <a:t>Mean of Binomial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419821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6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6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9962" y="1299577"/>
                <a:ext cx="8377638" cy="6333370"/>
              </a:xfrm>
            </p:spPr>
            <p:txBody>
              <a:bodyPr/>
              <a:lstStyle/>
              <a:p>
                <a:r>
                  <a:rPr lang="en-US" dirty="0"/>
                  <a:t>Let X be a random variable, and </a:t>
                </a:r>
                <a:r>
                  <a:rPr lang="en-US" i="1" dirty="0"/>
                  <a:t>a</a:t>
                </a:r>
                <a:r>
                  <a:rPr lang="en-US" dirty="0"/>
                  <a:t> be a number. Then 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𝑎𝐸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b="1" dirty="0"/>
                  <a:t>Theorem: </a:t>
                </a:r>
                <a:r>
                  <a:rPr lang="en-US" dirty="0"/>
                  <a:t>For X with possible values {0, 1, 2, .., n}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How to prove it?  Let’s first consider a concrete case of n=3 </a:t>
                </a:r>
              </a:p>
              <a:p>
                <a:pPr marL="0" indent="0">
                  <a:buNone/>
                </a:pPr>
                <a:r>
                  <a:rPr lang="en-US" sz="2000" dirty="0"/>
                  <a:t>By def.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0∗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+2∗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≥3</m:t>
                        </m:r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dirty="0">
                    <a:ea typeface="Cambria Math" panose="020405030504060302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So: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. And it is easy to do it for general n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962" y="1299577"/>
                <a:ext cx="8377638" cy="6333370"/>
              </a:xfrm>
              <a:blipFill>
                <a:blip r:embed="rId2"/>
                <a:stretch>
                  <a:fillRect l="-1164" t="-77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E63333-09D9-244F-8064-1189AB9F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z="4000" dirty="0"/>
              <a:t>More on Expectation</a:t>
            </a:r>
          </a:p>
        </p:txBody>
      </p:sp>
    </p:spTree>
    <p:extLst>
      <p:ext uri="{BB962C8B-B14F-4D97-AF65-F5344CB8AC3E}">
        <p14:creationId xmlns:p14="http://schemas.microsoft.com/office/powerpoint/2010/main" val="237193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9275" y="1423121"/>
                <a:ext cx="8478611" cy="4499068"/>
              </a:xfrm>
            </p:spPr>
            <p:txBody>
              <a:bodyPr/>
              <a:lstStyle/>
              <a:p>
                <a:r>
                  <a:rPr lang="en-US" dirty="0"/>
                  <a:t>Ex: Suppose 2 dice are rolled independently. Let X be the smaller of 2 numbers rolled. Find E(X)</a:t>
                </a:r>
              </a:p>
              <a:p>
                <a:pPr marL="0" indent="0">
                  <a:buNone/>
                </a:pPr>
                <a:r>
                  <a:rPr lang="en-US" sz="1800" dirty="0"/>
                  <a:t>Solution: Possible values of X are {1, 2, 3, 4, 5, 6}.   For any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≤6,</m:t>
                    </m:r>
                  </m:oMath>
                </a14:m>
                <a:endParaRPr lang="en-US" sz="1800" dirty="0"/>
              </a:p>
              <a:p>
                <a:pPr marL="336550" lvl="1" indent="0">
                  <a:buNone/>
                </a:pPr>
                <a:r>
                  <a:rPr lang="en-US" sz="1800" dirty="0"/>
                  <a:t>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336550" lvl="1" indent="0">
                  <a:buNone/>
                </a:pPr>
                <a:r>
                  <a:rPr lang="en-US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800" b="0" i="0" dirty="0">
                    <a:latin typeface="+mj-lt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1800" b="0" i="0" dirty="0">
                    <a:latin typeface="+mj-lt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≥6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336550" lvl="1" indent="0">
                  <a:buNone/>
                </a:pPr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365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365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365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36550" lvl="1" indent="0">
                  <a:buNone/>
                </a:pPr>
                <a:r>
                  <a:rPr lang="en-US" sz="1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…..                        </a:t>
                </a:r>
                <a:endParaRPr lang="en-US" sz="1800" dirty="0">
                  <a:ea typeface="Cambria Math" panose="02040503050406030204" pitchFamily="18" charset="0"/>
                </a:endParaRPr>
              </a:p>
              <a:p>
                <a:pPr marL="3365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≥2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≥6</m:t>
                          </m:r>
                        </m:e>
                      </m:d>
                    </m:oMath>
                  </m:oMathPara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336550" lvl="1" indent="0">
                  <a:buNone/>
                </a:pPr>
                <a:r>
                  <a:rPr lang="en-US" sz="1800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=? </m:t>
                    </m:r>
                  </m:oMath>
                </a14:m>
                <a:endParaRPr lang="en-US" sz="1800" dirty="0"/>
              </a:p>
              <a:p>
                <a:pPr marL="3365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275" y="1423121"/>
                <a:ext cx="8478611" cy="4499068"/>
              </a:xfrm>
              <a:blipFill>
                <a:blip r:embed="rId2"/>
                <a:stretch>
                  <a:fillRect l="-1006" t="-1084" b="-2154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2/18/24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8B019B-1260-B54D-B050-249DC8B1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z="40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691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9275" y="1444532"/>
                <a:ext cx="8042276" cy="4721658"/>
              </a:xfrm>
            </p:spPr>
            <p:txBody>
              <a:bodyPr/>
              <a:lstStyle/>
              <a:p>
                <a:pPr lvl="1"/>
                <a:r>
                  <a:rPr lang="en-US" sz="2000" b="1" dirty="0"/>
                  <a:t>Markov’s Inequality</a:t>
                </a:r>
              </a:p>
              <a:p>
                <a:pPr marL="349250" lvl="1" indent="0" algn="ctr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for every a &gt; 0</a:t>
                </a:r>
              </a:p>
              <a:p>
                <a:pPr marL="349250" lvl="1" indent="0">
                  <a:buNone/>
                </a:pPr>
                <a:endParaRPr lang="en-US" sz="2000" b="1" dirty="0"/>
              </a:p>
              <a:p>
                <a:pPr marL="349250" lvl="1" indent="0">
                  <a:buNone/>
                </a:pPr>
                <a:r>
                  <a:rPr lang="en-US" sz="2000" dirty="0"/>
                  <a:t>How to prove it: </a:t>
                </a:r>
              </a:p>
              <a:p>
                <a:pPr marL="349250" lvl="1" indent="0">
                  <a:buNone/>
                </a:pPr>
                <a:r>
                  <a:rPr lang="en-US" sz="2000" dirty="0"/>
                  <a:t>Let Y be a random variable such that </a:t>
                </a:r>
              </a:p>
              <a:p>
                <a:pPr marL="3492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0≤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  <a:p>
                <a:pPr marL="349250" lvl="1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 so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92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9250" lvl="1" indent="0">
                  <a:buNone/>
                </a:pPr>
                <a:r>
                  <a:rPr lang="en-US" dirty="0"/>
                  <a:t>E(Y)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+0∗</m:t>
                    </m:r>
                  </m:oMath>
                </a14:m>
                <a:r>
                  <a:rPr lang="en-US" dirty="0"/>
                  <a:t> 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9250" lvl="1" indent="0">
                  <a:buNone/>
                </a:pPr>
                <a:r>
                  <a:rPr lang="en-US" dirty="0"/>
                  <a:t>Therefore, E(X)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 so,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pPr marL="349250" lvl="1" indent="0">
                  <a:buNone/>
                </a:pPr>
                <a:endParaRPr lang="en-US" dirty="0"/>
              </a:p>
              <a:p>
                <a:pPr marL="349250" lvl="1" indent="0">
                  <a:buNone/>
                </a:pPr>
                <a:endParaRPr lang="en-US" dirty="0"/>
              </a:p>
              <a:p>
                <a:pPr marL="349250" lvl="1" indent="0">
                  <a:buNone/>
                </a:pPr>
                <a:endParaRPr lang="en-US" dirty="0"/>
              </a:p>
              <a:p>
                <a:pPr marL="349250" lvl="1" indent="0">
                  <a:buNone/>
                </a:pPr>
                <a:r>
                  <a:rPr lang="en-US" dirty="0"/>
                  <a:t>                    </a:t>
                </a:r>
              </a:p>
              <a:p>
                <a:pPr marL="349250" lvl="1" indent="0">
                  <a:buNone/>
                </a:pPr>
                <a:endParaRPr lang="en-US" dirty="0"/>
              </a:p>
              <a:p>
                <a:pPr marL="349250" lvl="1" indent="0">
                  <a:buNone/>
                </a:pPr>
                <a:endParaRPr lang="en-US" dirty="0"/>
              </a:p>
              <a:p>
                <a:pPr marL="349250" lvl="1" indent="0">
                  <a:buNone/>
                </a:pPr>
                <a:endParaRPr lang="en-US" dirty="0"/>
              </a:p>
              <a:p>
                <a:pPr marL="349250" lvl="1" indent="0">
                  <a:buNone/>
                </a:pPr>
                <a:endParaRPr lang="en-US" dirty="0"/>
              </a:p>
              <a:p>
                <a:pPr marL="349250" lvl="1" indent="0">
                  <a:buNone/>
                </a:pPr>
                <a:endParaRPr lang="en-US" dirty="0"/>
              </a:p>
              <a:p>
                <a:pPr marL="349250" lvl="1" indent="0">
                  <a:buNone/>
                </a:pPr>
                <a:endParaRPr lang="en-US" dirty="0"/>
              </a:p>
              <a:p>
                <a:pPr marL="3492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275" y="1444532"/>
                <a:ext cx="8042276" cy="4721658"/>
              </a:xfrm>
              <a:blipFill>
                <a:blip r:embed="rId2"/>
                <a:stretch>
                  <a:fillRect t="-77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F0AA35-752D-3948-8D1D-3B2B81A2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z="4000" dirty="0"/>
              <a:t>Markov’s Inequality</a:t>
            </a:r>
          </a:p>
        </p:txBody>
      </p:sp>
    </p:spTree>
    <p:extLst>
      <p:ext uri="{BB962C8B-B14F-4D97-AF65-F5344CB8AC3E}">
        <p14:creationId xmlns:p14="http://schemas.microsoft.com/office/powerpoint/2010/main" val="21063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Markov’s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Ex: For a nonnegative random variable X with E(X) = 80, </a:t>
                </a:r>
              </a:p>
              <a:p>
                <a:pPr marL="0" indent="0">
                  <a:buNone/>
                </a:pPr>
                <a:r>
                  <a:rPr lang="en-US" dirty="0"/>
                  <a:t>     Then,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≥90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=8/9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X is a final mark for a randomly selected student. E(X) is the average mark.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≥90</m:t>
                        </m:r>
                      </m:e>
                    </m:d>
                  </m:oMath>
                </a14:m>
                <a:r>
                  <a:rPr lang="en-US" dirty="0"/>
                  <a:t> is the percentage of the students with 90+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37" t="-112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Expectation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Summary</a:t>
                </a:r>
              </a:p>
              <a:p>
                <a:pPr marL="679450" lvl="1" indent="-342900"/>
                <a:r>
                  <a:rPr lang="en-US" sz="2000" dirty="0">
                    <a:solidFill>
                      <a:schemeClr val="tx1"/>
                    </a:solidFill>
                  </a:rPr>
                  <a:t>Def</a:t>
                </a:r>
                <a:r>
                  <a:rPr lang="en-US" altLang="zh-CN" sz="2000" dirty="0"/>
                  <a:t>inition</a:t>
                </a:r>
                <a:r>
                  <a:rPr lang="zh-CN" alt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of expectation (mean)</a:t>
                </a:r>
              </a:p>
              <a:p>
                <a:pPr marL="679450" lvl="1" indent="-342900"/>
                <a:r>
                  <a:rPr lang="en-US" sz="2000" dirty="0">
                    <a:solidFill>
                      <a:schemeClr val="tx1"/>
                    </a:solidFill>
                  </a:rPr>
                  <a:t>E(X+Y) = E(X) + E(Y)</a:t>
                </a:r>
              </a:p>
              <a:p>
                <a:pPr marL="679450" lvl="1" indent="-342900"/>
                <a:r>
                  <a:rPr lang="en-US" sz="2000" dirty="0">
                    <a:solidFill>
                      <a:schemeClr val="tx1"/>
                    </a:solidFill>
                  </a:rPr>
                  <a:t>E(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aX</a:t>
                </a:r>
                <a:r>
                  <a:rPr lang="en-US" sz="2000" dirty="0">
                    <a:solidFill>
                      <a:schemeClr val="tx1"/>
                    </a:solidFill>
                  </a:rPr>
                  <a:t>) =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aE</a:t>
                </a:r>
                <a:r>
                  <a:rPr lang="en-US" sz="2000" dirty="0">
                    <a:solidFill>
                      <a:schemeClr val="tx1"/>
                    </a:solidFill>
                  </a:rPr>
                  <a:t>(X)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For X with possible values {0,1,2,..,n},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679450" lvl="1" indent="-342900"/>
                <a:r>
                  <a:rPr lang="en-US" sz="2000" dirty="0">
                    <a:solidFill>
                      <a:schemeClr val="tx1"/>
                    </a:solidFill>
                  </a:rPr>
                  <a:t>Markov’s inequality</a:t>
                </a:r>
              </a:p>
              <a:p>
                <a:pPr marL="3365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1" t="-112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6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274" y="1514587"/>
            <a:ext cx="8042277" cy="4343400"/>
          </a:xfrm>
        </p:spPr>
        <p:txBody>
          <a:bodyPr>
            <a:noAutofit/>
          </a:bodyPr>
          <a:lstStyle/>
          <a:p>
            <a:r>
              <a:rPr lang="en-US" dirty="0"/>
              <a:t>Independence of Random Variables</a:t>
            </a:r>
          </a:p>
          <a:p>
            <a:r>
              <a:rPr lang="en-US" dirty="0"/>
              <a:t>Expectation (Mean) </a:t>
            </a:r>
          </a:p>
          <a:p>
            <a:r>
              <a:rPr lang="en-US" dirty="0"/>
              <a:t>Pascal’s Wager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Expected Utility and the St. Petersburg Paradox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87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Pascal’s Wager (1658)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>
                <a:solidFill>
                  <a:prstClr val="white"/>
                </a:solidFill>
                <a:latin typeface="News Gothic MT"/>
              </a:rPr>
              <a:t>18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Pascal (French mathematician, 17</a:t>
            </a:r>
            <a:r>
              <a:rPr lang="en-US" baseline="30000" dirty="0"/>
              <a:t>th</a:t>
            </a:r>
            <a:r>
              <a:rPr lang="en-US" dirty="0"/>
              <a:t> century) argued that we should lead a pious life </a:t>
            </a:r>
          </a:p>
          <a:p>
            <a:pPr lvl="1"/>
            <a:r>
              <a:rPr lang="en-US" dirty="0"/>
              <a:t>Used expectation to calculate the reward of different actions</a:t>
            </a:r>
          </a:p>
          <a:p>
            <a:r>
              <a:rPr lang="en-US" dirty="0"/>
              <a:t>We do not know if God exists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the probability that God exists</a:t>
            </a:r>
          </a:p>
          <a:p>
            <a:pPr lvl="1"/>
            <a:r>
              <a:rPr lang="en-US" dirty="0"/>
              <a:t>So, 1-</a:t>
            </a:r>
            <a:r>
              <a:rPr lang="en-US" i="1" dirty="0"/>
              <a:t>p</a:t>
            </a:r>
            <a:r>
              <a:rPr lang="en-US" dirty="0"/>
              <a:t> is the probability that God doesn’t exist</a:t>
            </a:r>
          </a:p>
          <a:p>
            <a:r>
              <a:rPr lang="en-US" dirty="0"/>
              <a:t>There are two possible actions</a:t>
            </a:r>
          </a:p>
          <a:p>
            <a:pPr marL="806450" lvl="1" indent="-457200">
              <a:buFont typeface="+mj-lt"/>
              <a:buAutoNum type="arabicParenR"/>
            </a:pPr>
            <a:r>
              <a:rPr lang="en-US" dirty="0"/>
              <a:t>Live a pious (religious or spiritual) life full of self-sacrifice</a:t>
            </a:r>
          </a:p>
          <a:p>
            <a:pPr marL="806450" lvl="1" indent="-457200">
              <a:buFont typeface="+mj-lt"/>
              <a:buAutoNum type="arabicParenR"/>
            </a:pPr>
            <a:r>
              <a:rPr lang="en-US" dirty="0"/>
              <a:t>Live a material life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194" y="317881"/>
            <a:ext cx="9298057" cy="990621"/>
          </a:xfrm>
        </p:spPr>
        <p:txBody>
          <a:bodyPr/>
          <a:lstStyle/>
          <a:p>
            <a:r>
              <a:rPr lang="en-US" dirty="0"/>
              <a:t>Pascal’s Wager: Expected Gain (Expectation)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>
                <a:solidFill>
                  <a:prstClr val="white"/>
                </a:solidFill>
                <a:latin typeface="News Gothic MT"/>
              </a:rPr>
              <a:t>19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9275" y="1321086"/>
            <a:ext cx="8464096" cy="4675467"/>
          </a:xfrm>
        </p:spPr>
        <p:txBody>
          <a:bodyPr/>
          <a:lstStyle/>
          <a:p>
            <a:r>
              <a:rPr lang="en-US" dirty="0"/>
              <a:t>Consider the expected gain for each 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9250" lvl="1" indent="0">
              <a:lnSpc>
                <a:spcPct val="140000"/>
              </a:lnSpc>
              <a:buNone/>
            </a:pPr>
            <a:endParaRPr lang="en-US" dirty="0"/>
          </a:p>
          <a:p>
            <a:pPr lvl="1"/>
            <a:r>
              <a:rPr lang="en-US" sz="2000" dirty="0"/>
              <a:t>Since the expected gain for pious life is infinite, the rational thing is to lead a </a:t>
            </a:r>
            <a:r>
              <a:rPr lang="en-US" sz="2000" i="1" dirty="0"/>
              <a:t>pious life</a:t>
            </a:r>
            <a:endParaRPr lang="en-US" sz="2000" dirty="0"/>
          </a:p>
          <a:p>
            <a:pPr lvl="1"/>
            <a:r>
              <a:rPr lang="en-US" sz="2000" dirty="0"/>
              <a:t>Worldly life is better if </a:t>
            </a:r>
            <a:r>
              <a:rPr lang="en-US" sz="2000" i="1" dirty="0"/>
              <a:t>p </a:t>
            </a:r>
            <a:r>
              <a:rPr lang="en-US" sz="2000" dirty="0"/>
              <a:t>= 0, but </a:t>
            </a:r>
            <a:r>
              <a:rPr lang="en-US" sz="2000" i="1" dirty="0"/>
              <a:t>“no one is in a position to know that”</a:t>
            </a:r>
            <a:endParaRPr lang="en-US" dirty="0"/>
          </a:p>
          <a:p>
            <a:pPr lvl="1"/>
            <a:r>
              <a:rPr lang="en-US" sz="2000" dirty="0"/>
              <a:t>Pascal’s conclusion: </a:t>
            </a:r>
            <a:r>
              <a:rPr lang="en-US" sz="2000" i="1" dirty="0"/>
              <a:t>“we are compelled to gamble”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364778"/>
              </p:ext>
            </p:extLst>
          </p:nvPr>
        </p:nvGraphicFramePr>
        <p:xfrm>
          <a:off x="114300" y="2022091"/>
          <a:ext cx="8899071" cy="28156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9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251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baseline="0" dirty="0"/>
                        <a:t>God exists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/>
                        <a:t>God</a:t>
                      </a:r>
                      <a:r>
                        <a:rPr lang="en-US" sz="1600" b="1" baseline="0" dirty="0"/>
                        <a:t> doesn’t exist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/>
                        <a:t>Expected Gain (mean)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51">
                <a:tc>
                  <a:txBody>
                    <a:bodyPr/>
                    <a:lstStyle/>
                    <a:p>
                      <a:r>
                        <a:rPr lang="en-US" sz="1800" b="0" dirty="0"/>
                        <a:t>      </a:t>
                      </a:r>
                      <a:r>
                        <a:rPr lang="en-US" sz="1800" b="1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i="1" baseline="0" dirty="0"/>
                        <a:t>p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aseline="0" dirty="0"/>
                        <a:t>1–</a:t>
                      </a:r>
                      <a:r>
                        <a:rPr lang="en-US" sz="1800" i="1" baseline="0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i="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886">
                <a:tc>
                  <a:txBody>
                    <a:bodyPr/>
                    <a:lstStyle/>
                    <a:p>
                      <a:endParaRPr lang="en-US" sz="18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aseline="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245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aseline="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81241"/>
              </p:ext>
            </p:extLst>
          </p:nvPr>
        </p:nvGraphicFramePr>
        <p:xfrm>
          <a:off x="-39756" y="2889306"/>
          <a:ext cx="9298057" cy="9595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1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1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568">
                <a:tc>
                  <a:txBody>
                    <a:bodyPr/>
                    <a:lstStyle/>
                    <a:p>
                      <a:r>
                        <a:rPr lang="en-US" sz="1800" b="1" i="0" dirty="0"/>
                        <a:t>         Gain for</a:t>
                      </a:r>
                      <a:r>
                        <a:rPr lang="en-US" sz="1800" b="1" i="0" baseline="0" dirty="0"/>
                        <a:t> </a:t>
                      </a:r>
                      <a:r>
                        <a:rPr lang="en-US" sz="1800" b="1" i="0" dirty="0"/>
                        <a:t>pious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 i="0" dirty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∞</a:t>
                      </a:r>
                    </a:p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baseline="0" dirty="0">
                          <a:latin typeface="+mn-lt"/>
                          <a:ea typeface="MS Gothic" panose="020B0609070205080204" charset="-128"/>
                          <a:cs typeface="MS Gothic" panose="020B0609070205080204" charset="-128"/>
                        </a:rPr>
                        <a:t>(eternal life in heaven)</a:t>
                      </a:r>
                      <a:endParaRPr lang="en-US" sz="1400" baseline="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1" baseline="0" dirty="0"/>
                        <a:t>A</a:t>
                      </a:r>
                    </a:p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baseline="0" dirty="0"/>
                        <a:t>(self-sacrifice, possibly negative)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Gothic" panose="020B0609070205080204" charset="-128"/>
                          <a:cs typeface="MS Gothic" panose="020B0609070205080204" charset="-128"/>
                        </a:rPr>
                        <a:t>p </a:t>
                      </a:r>
                      <a:r>
                        <a:rPr kumimoji="0" 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MS Gothic" panose="020B0609070205080204" charset="-128"/>
                          <a:cs typeface="MS Gothic" panose="020B0609070205080204" charset="-128"/>
                        </a:rPr>
                        <a:t>×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∞ +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Gothic" panose="020B0609070205080204" charset="-128"/>
                          <a:cs typeface="MS Gothic" panose="020B0609070205080204" charset="-128"/>
                        </a:rPr>
                        <a:t> (1-</a:t>
                      </a:r>
                      <a:r>
                        <a:rPr kumimoji="0" 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Gothic" panose="020B0609070205080204" charset="-128"/>
                          <a:cs typeface="MS Gothic" panose="020B0609070205080204" charset="-128"/>
                        </a:rPr>
                        <a:t>p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Gothic" panose="020B0609070205080204" charset="-128"/>
                          <a:cs typeface="MS Gothic" panose="020B0609070205080204" charset="-128"/>
                        </a:rPr>
                        <a:t>)</a:t>
                      </a:r>
                      <a:r>
                        <a:rPr kumimoji="0" 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Gothic" panose="020B0609070205080204" charset="-128"/>
                          <a:cs typeface="MS Gothic" panose="020B0609070205080204" charset="-128"/>
                        </a:rPr>
                        <a:t>×A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42960"/>
              </p:ext>
            </p:extLst>
          </p:nvPr>
        </p:nvGraphicFramePr>
        <p:xfrm>
          <a:off x="442737" y="3861458"/>
          <a:ext cx="8357391" cy="9636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57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1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4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3682">
                <a:tc>
                  <a:txBody>
                    <a:bodyPr/>
                    <a:lstStyle/>
                    <a:p>
                      <a:r>
                        <a:rPr lang="en-US" sz="1600" b="1" dirty="0"/>
                        <a:t>Gain for worldly life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1" baseline="0" dirty="0"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i="1" baseline="0" dirty="0">
                        <a:latin typeface="MS Gothic" panose="020B0609070205080204" charset="-128"/>
                        <a:ea typeface="MS Gothic" panose="020B0609070205080204" charset="-128"/>
                        <a:cs typeface="+mn-cs"/>
                      </a:endParaRPr>
                    </a:p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baseline="0" dirty="0">
                          <a:latin typeface="+mn-lt"/>
                          <a:ea typeface="MS Gothic" panose="020B0609070205080204" charset="-128"/>
                          <a:cs typeface="MS Gothic" panose="020B0609070205080204" charset="-128"/>
                        </a:rPr>
                        <a:t>(Lesser reward, possibly negative)</a:t>
                      </a:r>
                      <a:endParaRPr lang="en-US" sz="1200" baseline="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1" baseline="0" dirty="0"/>
                        <a:t>    C</a:t>
                      </a:r>
                    </a:p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baseline="0" dirty="0"/>
                        <a:t>(material life)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Gothic" panose="020B0609070205080204" charset="-128"/>
                          <a:cs typeface="MS Gothic" panose="020B0609070205080204" charset="-128"/>
                        </a:rPr>
                        <a:t>p × B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 +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Gothic" panose="020B0609070205080204" charset="-128"/>
                          <a:cs typeface="MS Gothic" panose="020B0609070205080204" charset="-128"/>
                        </a:rPr>
                        <a:t>(1-</a:t>
                      </a:r>
                      <a:r>
                        <a:rPr kumimoji="0" 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Gothic" panose="020B0609070205080204" charset="-128"/>
                          <a:cs typeface="MS Gothic" panose="020B0609070205080204" charset="-128"/>
                        </a:rPr>
                        <a:t>p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Gothic" panose="020B0609070205080204" charset="-128"/>
                          <a:cs typeface="MS Gothic" panose="020B0609070205080204" charset="-128"/>
                        </a:rPr>
                        <a:t>)</a:t>
                      </a:r>
                      <a:r>
                        <a:rPr kumimoji="0" 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Gothic" panose="020B0609070205080204" charset="-128"/>
                          <a:cs typeface="MS Gothic" panose="020B0609070205080204" charset="-128"/>
                        </a:rPr>
                        <a:t>×C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274" y="1514587"/>
            <a:ext cx="8042277" cy="4343400"/>
          </a:xfrm>
        </p:spPr>
        <p:txBody>
          <a:bodyPr>
            <a:noAutofit/>
          </a:bodyPr>
          <a:lstStyle/>
          <a:p>
            <a:r>
              <a:rPr lang="en-US" dirty="0"/>
              <a:t>Independence of Random Variables</a:t>
            </a:r>
          </a:p>
          <a:p>
            <a:r>
              <a:rPr lang="en-US" dirty="0"/>
              <a:t>Expectation (Mean) </a:t>
            </a:r>
          </a:p>
          <a:p>
            <a:r>
              <a:rPr lang="en-US" dirty="0"/>
              <a:t>Pascal’s Wager</a:t>
            </a:r>
          </a:p>
          <a:p>
            <a:r>
              <a:rPr lang="en-US" dirty="0"/>
              <a:t>Expected Utility and the St. Petersburg Paradox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274" y="1514587"/>
            <a:ext cx="8042277" cy="4343400"/>
          </a:xfrm>
        </p:spPr>
        <p:txBody>
          <a:bodyPr>
            <a:noAutofit/>
          </a:bodyPr>
          <a:lstStyle/>
          <a:p>
            <a:r>
              <a:rPr lang="en-US" dirty="0"/>
              <a:t>Independence of Random Variables</a:t>
            </a:r>
          </a:p>
          <a:p>
            <a:r>
              <a:rPr lang="en-US" dirty="0"/>
              <a:t>Expectation (Mean) </a:t>
            </a:r>
          </a:p>
          <a:p>
            <a:r>
              <a:rPr lang="en-US" dirty="0"/>
              <a:t>Pascal’s Wager</a:t>
            </a:r>
          </a:p>
          <a:p>
            <a:r>
              <a:rPr lang="en-US" dirty="0"/>
              <a:t>Expected Utility and the St. Petersburg Paradox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60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u="none" kern="12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</a:t>
            </a:r>
            <a:r>
              <a:rPr lang="en-US" sz="4600" dirty="0"/>
              <a:t>. </a:t>
            </a:r>
            <a:r>
              <a:rPr lang="en-US" sz="4600" u="none" kern="12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Petersburg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70486" cy="4830416"/>
          </a:xfrm>
        </p:spPr>
        <p:txBody>
          <a:bodyPr/>
          <a:lstStyle/>
          <a:p>
            <a:r>
              <a:rPr lang="en-US" dirty="0"/>
              <a:t>Consider a game of repeated coin tosses</a:t>
            </a:r>
          </a:p>
          <a:p>
            <a:pPr lvl="1"/>
            <a:r>
              <a:rPr lang="en-US" dirty="0"/>
              <a:t>Throw a heads on the first toss (H), then win $2</a:t>
            </a:r>
          </a:p>
          <a:p>
            <a:pPr lvl="1"/>
            <a:r>
              <a:rPr lang="en-US" dirty="0"/>
              <a:t>Throw a tails then a heads (TH), then win $4</a:t>
            </a:r>
          </a:p>
          <a:p>
            <a:pPr lvl="1"/>
            <a:r>
              <a:rPr lang="en-US" dirty="0"/>
              <a:t>Throw 2 tails then a heads (TTH), then win $8</a:t>
            </a:r>
          </a:p>
          <a:p>
            <a:pPr lvl="1"/>
            <a:r>
              <a:rPr lang="en-US" dirty="0"/>
              <a:t>Throw 3 tails then a heads (TTTH), then win $16</a:t>
            </a:r>
          </a:p>
          <a:p>
            <a:pPr lvl="1"/>
            <a:r>
              <a:rPr lang="en-US" dirty="0"/>
              <a:t>…Every time tails is thrown, the game continues, and the reward is doubled</a:t>
            </a:r>
          </a:p>
          <a:p>
            <a:r>
              <a:rPr lang="en-US" dirty="0"/>
              <a:t>Now suppose you have been offered to play, and your friend offers to pay you to take your place?  How much is the game worth to you?</a:t>
            </a:r>
          </a:p>
          <a:p>
            <a:pPr lvl="1"/>
            <a:r>
              <a:rPr lang="en-US" dirty="0"/>
              <a:t>a) $2, b) $10, c) $20, d) $50, e) $100, f)$10,000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003" y="1444532"/>
            <a:ext cx="1426503" cy="1644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50" y="692141"/>
            <a:ext cx="8423640" cy="5766089"/>
          </a:xfrm>
        </p:spPr>
        <p:txBody>
          <a:bodyPr/>
          <a:lstStyle/>
          <a:p>
            <a:r>
              <a:rPr lang="en-US" dirty="0"/>
              <a:t>Let’s compute the expected gain of this offer: </a:t>
            </a:r>
          </a:p>
          <a:p>
            <a:pPr lvl="1"/>
            <a:r>
              <a:rPr lang="en-US" dirty="0"/>
              <a:t>Recall: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9250" lvl="1" indent="0">
              <a:lnSpc>
                <a:spcPct val="13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game can go on </a:t>
            </a:r>
            <a:r>
              <a:rPr lang="en-US" i="1" dirty="0"/>
              <a:t>indefinitely</a:t>
            </a:r>
            <a:r>
              <a:rPr lang="en-US" dirty="0"/>
              <a:t> (tails keeps being thrown), so the expected gain is </a:t>
            </a:r>
            <a:r>
              <a:rPr lang="en-US" i="1" dirty="0"/>
              <a:t>infinite</a:t>
            </a:r>
            <a:endParaRPr lang="en-US" dirty="0"/>
          </a:p>
          <a:p>
            <a:pPr lvl="1"/>
            <a:r>
              <a:rPr lang="en-US" dirty="0"/>
              <a:t>Oddly, 99% of games will end within 7 throws</a:t>
            </a:r>
          </a:p>
          <a:p>
            <a:r>
              <a:rPr lang="en-US" b="1" dirty="0"/>
              <a:t>In theory</a:t>
            </a:r>
            <a:r>
              <a:rPr lang="en-US" dirty="0"/>
              <a:t>, the value of this offer is infinity. You should </a:t>
            </a:r>
            <a:r>
              <a:rPr lang="en-US" b="1" dirty="0"/>
              <a:t>not</a:t>
            </a:r>
            <a:r>
              <a:rPr lang="en-US" dirty="0"/>
              <a:t> give up your place!</a:t>
            </a:r>
          </a:p>
          <a:p>
            <a:pPr lvl="1"/>
            <a:r>
              <a:rPr lang="en-US" dirty="0"/>
              <a:t>But most people will give up their game for $10-$20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9753" y="2140838"/>
          <a:ext cx="8830235" cy="16786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1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6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893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Game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TTH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TTTH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TTTTH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TTTTTH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TTTTTTH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3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en-US" sz="16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1/4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1/16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1/32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1/64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1/128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416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705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705">
                <a:tc>
                  <a:txBody>
                    <a:bodyPr/>
                    <a:lstStyle/>
                    <a:p>
                      <a:pPr algn="l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8">
                  <a:txBody>
                    <a:bodyPr/>
                    <a:lstStyle/>
                    <a:p>
                      <a:pPr marL="0" lvl="2" algn="ctr"/>
                      <a:endParaRPr lang="en-US" sz="1600" dirty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9753" y="2157674"/>
          <a:ext cx="8830235" cy="16786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1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5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8937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3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416"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Gain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$2</a:t>
                      </a: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$4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$8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$16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$32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$64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$128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705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705">
                <a:tc>
                  <a:txBody>
                    <a:bodyPr/>
                    <a:lstStyle/>
                    <a:p>
                      <a:pPr algn="l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8">
                  <a:txBody>
                    <a:bodyPr/>
                    <a:lstStyle/>
                    <a:p>
                      <a:pPr marL="0" lvl="2" algn="ctr"/>
                      <a:endParaRPr lang="en-US" sz="1600" dirty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9753" y="2157674"/>
          <a:ext cx="8830235" cy="16786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1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5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8937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3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416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70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Prob. x Gain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</a:t>
                      </a: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705">
                <a:tc>
                  <a:txBody>
                    <a:bodyPr/>
                    <a:lstStyle/>
                    <a:p>
                      <a:pPr algn="l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8">
                  <a:txBody>
                    <a:bodyPr/>
                    <a:lstStyle/>
                    <a:p>
                      <a:pPr marL="0" lvl="2" algn="ctr"/>
                      <a:endParaRPr lang="en-US" sz="1600" dirty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46483"/>
              </p:ext>
            </p:extLst>
          </p:nvPr>
        </p:nvGraphicFramePr>
        <p:xfrm>
          <a:off x="189753" y="2182518"/>
          <a:ext cx="8830235" cy="16786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1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5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8937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3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416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 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 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705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70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Mean 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8">
                  <a:txBody>
                    <a:bodyPr/>
                    <a:lstStyle/>
                    <a:p>
                      <a:pPr marL="0" lvl="2" algn="ctr"/>
                      <a:r>
                        <a:rPr lang="en-US" sz="1600" b="1" dirty="0"/>
                        <a:t>$1+1+1+1+… = </a:t>
                      </a:r>
                      <a:r>
                        <a:rPr lang="en-US" sz="1600" dirty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∞</a:t>
                      </a: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87663" y="1034237"/>
                <a:ext cx="2719591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663" y="1034237"/>
                <a:ext cx="2719591" cy="764505"/>
              </a:xfrm>
              <a:prstGeom prst="rect">
                <a:avLst/>
              </a:prstGeom>
              <a:blipFill>
                <a:blip r:embed="rId3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u="none" kern="12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resolve this paradox?</a:t>
            </a:r>
          </a:p>
          <a:p>
            <a:r>
              <a:rPr lang="en-US" dirty="0"/>
              <a:t>Bernoulli introduced the concept of “</a:t>
            </a:r>
            <a:r>
              <a:rPr lang="en-US" b="1" dirty="0"/>
              <a:t>utility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Utility measures the </a:t>
            </a:r>
            <a:r>
              <a:rPr lang="en-US" b="1" i="1" dirty="0"/>
              <a:t>significance</a:t>
            </a:r>
            <a:r>
              <a:rPr lang="en-US" dirty="0"/>
              <a:t> of an event to a </a:t>
            </a:r>
            <a:r>
              <a:rPr lang="en-US" i="1" dirty="0"/>
              <a:t>specific</a:t>
            </a:r>
            <a:r>
              <a:rPr lang="en-US" dirty="0"/>
              <a:t> individual</a:t>
            </a:r>
          </a:p>
          <a:p>
            <a:r>
              <a:rPr lang="en-US" dirty="0"/>
              <a:t>Bernoulli’s observation</a:t>
            </a:r>
          </a:p>
          <a:p>
            <a:pPr lvl="1"/>
            <a:r>
              <a:rPr lang="en-US" dirty="0"/>
              <a:t>Utility is different for each person and is based on their </a:t>
            </a:r>
            <a:r>
              <a:rPr lang="en-US" i="1" dirty="0"/>
              <a:t>current wealth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149" t="10037" r="26730" b="51158"/>
          <a:stretch>
            <a:fillRect/>
          </a:stretch>
        </p:blipFill>
        <p:spPr>
          <a:xfrm>
            <a:off x="7451064" y="107576"/>
            <a:ext cx="1437442" cy="1890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u="none" kern="12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Example: Bet</a:t>
            </a:r>
            <a:r>
              <a:rPr lang="en-US" sz="4600" u="none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u="none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on a 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have $100,000, and you are offered a bet on flipping a coin:</a:t>
            </a:r>
          </a:p>
          <a:p>
            <a:pPr lvl="1"/>
            <a:r>
              <a:rPr lang="en-US" dirty="0"/>
              <a:t>Heads, you win $50,000</a:t>
            </a:r>
          </a:p>
          <a:p>
            <a:pPr lvl="1"/>
            <a:r>
              <a:rPr lang="en-US" dirty="0"/>
              <a:t>Tails, you lose $50,000</a:t>
            </a:r>
          </a:p>
          <a:p>
            <a:r>
              <a:rPr lang="en-US" dirty="0"/>
              <a:t>Would you take the bet?</a:t>
            </a:r>
          </a:p>
          <a:p>
            <a:pPr marL="793750" lvl="1" indent="-457200">
              <a:buFont typeface="+mj-lt"/>
              <a:buAutoNum type="alphaLcParenR"/>
            </a:pPr>
            <a:r>
              <a:rPr lang="en-US" dirty="0"/>
              <a:t>No!</a:t>
            </a:r>
          </a:p>
          <a:p>
            <a:pPr marL="793750" lvl="1" indent="-457200">
              <a:buFont typeface="+mj-lt"/>
              <a:buAutoNum type="alphaLcParenR"/>
            </a:pPr>
            <a:r>
              <a:rPr lang="en-US" dirty="0"/>
              <a:t>Yes!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715" y="2448772"/>
            <a:ext cx="2446151" cy="2820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u="none" kern="12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Example: Bet on a</a:t>
            </a:r>
            <a:r>
              <a:rPr lang="en-US" sz="4600" u="none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3204040"/>
            <a:ext cx="8042276" cy="2739561"/>
          </a:xfrm>
        </p:spPr>
        <p:txBody>
          <a:bodyPr/>
          <a:lstStyle/>
          <a:p>
            <a:r>
              <a:rPr lang="en-US" dirty="0"/>
              <a:t>The expected gain is $0, so there is no preference to play or not</a:t>
            </a:r>
          </a:p>
          <a:p>
            <a:r>
              <a:rPr lang="en-US" dirty="0"/>
              <a:t>You probably wouldn’t play because the risk is unacceptable</a:t>
            </a:r>
          </a:p>
          <a:p>
            <a:pPr lvl="1"/>
            <a:r>
              <a:rPr lang="en-US" dirty="0"/>
              <a:t>The ½ probability of losing $50,000 (half of your wealth) </a:t>
            </a:r>
            <a:r>
              <a:rPr lang="en-US" b="1" dirty="0"/>
              <a:t>outweighs</a:t>
            </a:r>
            <a:r>
              <a:rPr lang="en-US" dirty="0"/>
              <a:t> the ½ probability of winning $50,000 (50% gain)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91868"/>
              </p:ext>
            </p:extLst>
          </p:nvPr>
        </p:nvGraphicFramePr>
        <p:xfrm>
          <a:off x="2076817" y="1525383"/>
          <a:ext cx="4806576" cy="16786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62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93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Game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3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en-US" sz="16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416"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Gain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$50,000</a:t>
                      </a: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$50,000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70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Prob. x Gain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$25,000</a:t>
                      </a: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$25,000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70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Expected Gain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lvl="2" algn="ctr"/>
                      <a:r>
                        <a:rPr lang="en-US" sz="1600" b="1" dirty="0">
                          <a:latin typeface="+mn-lt"/>
                          <a:ea typeface="+mn-ea"/>
                          <a:cs typeface="+mn-cs"/>
                        </a:rPr>
                        <a:t>$0</a:t>
                      </a:r>
                      <a:endParaRPr lang="en-US" sz="1600" dirty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u="none" kern="12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Bernoulli’s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96" y="1703294"/>
            <a:ext cx="8427555" cy="4240307"/>
          </a:xfrm>
        </p:spPr>
        <p:txBody>
          <a:bodyPr/>
          <a:lstStyle/>
          <a:p>
            <a:r>
              <a:rPr lang="en-US" dirty="0"/>
              <a:t>Bernoulli introduced a utility function that is based on the player’s wealth</a:t>
            </a:r>
          </a:p>
          <a:p>
            <a:pPr lvl="1"/>
            <a:r>
              <a:rPr lang="en-US" dirty="0"/>
              <a:t>utility = log( wealth )</a:t>
            </a:r>
          </a:p>
          <a:p>
            <a:pPr lvl="1"/>
            <a:r>
              <a:rPr lang="en-US" b="1" i="1" dirty="0"/>
              <a:t>Diminishing utility</a:t>
            </a:r>
            <a:r>
              <a:rPr lang="en-US" dirty="0"/>
              <a:t>: change in utility decreases as wealth increases – </a:t>
            </a:r>
            <a:r>
              <a:rPr lang="en-US" b="1" dirty="0"/>
              <a:t>concave function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11" name="Chart 10"/>
          <p:cNvGraphicFramePr/>
          <p:nvPr/>
        </p:nvGraphicFramePr>
        <p:xfrm>
          <a:off x="549275" y="3594137"/>
          <a:ext cx="8096624" cy="3029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225917" y="4225593"/>
            <a:ext cx="1658470" cy="236070"/>
            <a:chOff x="3257177" y="4186518"/>
            <a:chExt cx="1658470" cy="23607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257177" y="4422588"/>
              <a:ext cx="1658470" cy="0"/>
            </a:xfrm>
            <a:prstGeom prst="line">
              <a:avLst/>
            </a:prstGeom>
            <a:ln w="28575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15647" y="4186518"/>
              <a:ext cx="0" cy="236070"/>
            </a:xfrm>
            <a:prstGeom prst="line">
              <a:avLst/>
            </a:prstGeom>
            <a:ln w="28575" cmpd="sng">
              <a:solidFill>
                <a:srgbClr val="008000"/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915647" y="4029927"/>
            <a:ext cx="1658470" cy="156591"/>
            <a:chOff x="3257177" y="4265997"/>
            <a:chExt cx="1658470" cy="15659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257177" y="4422588"/>
              <a:ext cx="1658470" cy="0"/>
            </a:xfrm>
            <a:prstGeom prst="line">
              <a:avLst/>
            </a:prstGeom>
            <a:ln w="28575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15647" y="4265997"/>
              <a:ext cx="0" cy="156591"/>
            </a:xfrm>
            <a:prstGeom prst="line">
              <a:avLst/>
            </a:prstGeom>
            <a:ln w="22225" cmpd="sng">
              <a:solidFill>
                <a:srgbClr val="FF6600"/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V="1">
            <a:off x="3180524" y="4392089"/>
            <a:ext cx="0" cy="142230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u="none" kern="12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Risk Averse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703294"/>
            <a:ext cx="8042276" cy="4240307"/>
          </a:xfrm>
        </p:spPr>
        <p:txBody>
          <a:bodyPr/>
          <a:lstStyle/>
          <a:p>
            <a:r>
              <a:rPr lang="en-US" dirty="0"/>
              <a:t>For the same amount of money, the decrease in utility for a loss is larger than the increase in utility for a gain</a:t>
            </a:r>
          </a:p>
          <a:p>
            <a:pPr lvl="1"/>
            <a:r>
              <a:rPr lang="en-US" dirty="0"/>
              <a:t>I.e., the player is </a:t>
            </a:r>
            <a:r>
              <a:rPr lang="en-US" b="1" i="1" dirty="0"/>
              <a:t>risk averse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59488229"/>
              </p:ext>
            </p:extLst>
          </p:nvPr>
        </p:nvGraphicFramePr>
        <p:xfrm>
          <a:off x="549275" y="3046343"/>
          <a:ext cx="8096624" cy="3378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Group 6"/>
          <p:cNvGrpSpPr/>
          <p:nvPr/>
        </p:nvGrpSpPr>
        <p:grpSpPr>
          <a:xfrm flipH="1" flipV="1">
            <a:off x="3185491" y="3697713"/>
            <a:ext cx="1730156" cy="251467"/>
            <a:chOff x="3257177" y="4186518"/>
            <a:chExt cx="1658470" cy="2360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57177" y="4422588"/>
              <a:ext cx="1658470" cy="0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915647" y="4186518"/>
              <a:ext cx="0" cy="236070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915647" y="3541122"/>
            <a:ext cx="1658470" cy="156591"/>
            <a:chOff x="3257177" y="4265997"/>
            <a:chExt cx="1658470" cy="1565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57177" y="4422588"/>
              <a:ext cx="1658470" cy="0"/>
            </a:xfrm>
            <a:prstGeom prst="line">
              <a:avLst/>
            </a:prstGeom>
            <a:ln w="28575" cmpd="sng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915647" y="4265997"/>
              <a:ext cx="0" cy="156591"/>
            </a:xfrm>
            <a:prstGeom prst="line">
              <a:avLst/>
            </a:prstGeom>
            <a:ln w="22225" cmpd="sng">
              <a:solidFill>
                <a:schemeClr val="accent5">
                  <a:lumMod val="7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373684"/>
            <a:ext cx="8042276" cy="1336956"/>
          </a:xfrm>
        </p:spPr>
        <p:txBody>
          <a:bodyPr/>
          <a:lstStyle/>
          <a:p>
            <a:r>
              <a:rPr lang="en-US" sz="4600" u="none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Expected</a:t>
            </a:r>
            <a:r>
              <a:rPr lang="en-US" sz="4600" u="none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u="none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Utility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029530"/>
            <a:ext cx="8042276" cy="4240307"/>
          </a:xfrm>
        </p:spPr>
        <p:txBody>
          <a:bodyPr/>
          <a:lstStyle/>
          <a:p>
            <a:r>
              <a:rPr lang="en-US" dirty="0"/>
              <a:t>Rather than look at expected gain, Bernoulli suggested to look at </a:t>
            </a:r>
            <a:r>
              <a:rPr lang="en-US" i="1" dirty="0"/>
              <a:t>expected change in utility</a:t>
            </a:r>
            <a:r>
              <a:rPr lang="en-US" dirty="0"/>
              <a:t> </a:t>
            </a:r>
            <a:endParaRPr lang="en-US" i="1" dirty="0"/>
          </a:p>
          <a:p>
            <a:pPr lvl="1"/>
            <a:r>
              <a:rPr lang="en-US" dirty="0"/>
              <a:t>Change in Utility = log( wealth + gain ) – log( wealth )</a:t>
            </a:r>
          </a:p>
          <a:p>
            <a:r>
              <a:rPr lang="en-US" dirty="0"/>
              <a:t>Represents the significance of the bet to player</a:t>
            </a:r>
          </a:p>
          <a:p>
            <a:pPr lvl="1"/>
            <a:r>
              <a:rPr lang="en-US" dirty="0"/>
              <a:t>For a large amount (relative to the player’s wealth), </a:t>
            </a:r>
            <a:r>
              <a:rPr lang="en-US" b="1" dirty="0"/>
              <a:t>a loss has more negative utility than a profit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I.e., the player is </a:t>
            </a:r>
            <a:r>
              <a:rPr lang="en-US" i="1" dirty="0"/>
              <a:t>risk averse </a:t>
            </a:r>
            <a:r>
              <a:rPr lang="en-US" dirty="0"/>
              <a:t>if they might lose a large portion of their wealth</a:t>
            </a:r>
          </a:p>
          <a:p>
            <a:pPr lvl="1"/>
            <a:r>
              <a:rPr lang="en-US" dirty="0"/>
              <a:t>A small gain (relative to the player’s wealth) will give change of utility close to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379446"/>
            <a:ext cx="8042276" cy="1336956"/>
          </a:xfrm>
        </p:spPr>
        <p:txBody>
          <a:bodyPr/>
          <a:lstStyle/>
          <a:p>
            <a:r>
              <a:rPr lang="en-US" sz="4600" u="none" kern="12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Example: Expected</a:t>
            </a:r>
            <a:r>
              <a:rPr lang="en-US" sz="4600" u="none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Utility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7136" y="1241124"/>
            <a:ext cx="8042276" cy="4240307"/>
          </a:xfrm>
        </p:spPr>
        <p:txBody>
          <a:bodyPr/>
          <a:lstStyle/>
          <a:p>
            <a:pPr lvl="1"/>
            <a:r>
              <a:rPr lang="en-US" u="sng" dirty="0"/>
              <a:t>wealth=$100,000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u="sng" dirty="0"/>
          </a:p>
          <a:p>
            <a:pPr lvl="1"/>
            <a:endParaRPr lang="en-US" u="sng" dirty="0"/>
          </a:p>
          <a:p>
            <a:pPr lvl="1"/>
            <a:r>
              <a:rPr lang="en-US" u="sng" dirty="0"/>
              <a:t>For different wealth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60277"/>
              </p:ext>
            </p:extLst>
          </p:nvPr>
        </p:nvGraphicFramePr>
        <p:xfrm>
          <a:off x="3448879" y="909991"/>
          <a:ext cx="5259692" cy="33435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5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239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Game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6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en-US" sz="16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3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$50,000</a:t>
                      </a: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$50,000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39"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Change in Utility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.176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log(100k+50k)-log(100k)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/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News Gothic MT"/>
                        </a:rPr>
                        <a:t>0.301</a:t>
                      </a:r>
                    </a:p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log(100k-50k)-log(100k)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1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Prob. x Change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Utility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0.176*(1/2)=</a:t>
                      </a: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0.088</a:t>
                      </a: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-0.301*(1/2)=</a:t>
                      </a:r>
                    </a:p>
                    <a:p>
                      <a:pPr algn="ctr" fontAlgn="b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0.151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39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Expected Utility Change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lvl="2"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0.088+(-0.151)=–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0.063</a:t>
                      </a:r>
                      <a:endParaRPr lang="en-US" sz="1600" dirty="0">
                        <a:solidFill>
                          <a:schemeClr val="tx1"/>
                        </a:solidFill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965214"/>
              </p:ext>
            </p:extLst>
          </p:nvPr>
        </p:nvGraphicFramePr>
        <p:xfrm>
          <a:off x="2660476" y="4620015"/>
          <a:ext cx="3526227" cy="192249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84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9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Expected Utility Change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3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$50,000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–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∞</a:t>
                      </a:r>
                      <a:endParaRPr lang="en-US" sz="16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416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$55,000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–0.38028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$100,000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–0.06247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416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$1,000,000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–0.00054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Revision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Events A and B are </a:t>
            </a:r>
            <a:r>
              <a:rPr lang="en-US" b="1" dirty="0"/>
              <a:t>independent</a:t>
            </a:r>
            <a:r>
              <a:rPr lang="en-US" dirty="0"/>
              <a:t> of each other if </a:t>
            </a:r>
          </a:p>
          <a:p>
            <a:pPr marL="0" indent="0">
              <a:buNone/>
            </a:pPr>
            <a:r>
              <a:rPr lang="en-US" dirty="0"/>
              <a:t>           P(AB) = P(A)P(B) </a:t>
            </a:r>
          </a:p>
          <a:p>
            <a:pPr lvl="1"/>
            <a:r>
              <a:rPr lang="en-US" dirty="0"/>
              <a:t> AB: intersection of A and B, meaning that the event that makes both A and B occur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31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634482" cy="4343400"/>
          </a:xfrm>
        </p:spPr>
        <p:txBody>
          <a:bodyPr/>
          <a:lstStyle/>
          <a:p>
            <a:r>
              <a:rPr lang="en-US" b="1" dirty="0"/>
              <a:t>Summary:</a:t>
            </a:r>
          </a:p>
          <a:p>
            <a:pPr lvl="1"/>
            <a:r>
              <a:rPr lang="en-US" b="1" dirty="0"/>
              <a:t>Utility</a:t>
            </a:r>
            <a:r>
              <a:rPr lang="en-US" dirty="0"/>
              <a:t> measures the </a:t>
            </a:r>
            <a:r>
              <a:rPr lang="en-US" i="1" dirty="0"/>
              <a:t>significance</a:t>
            </a:r>
            <a:r>
              <a:rPr lang="en-US" dirty="0"/>
              <a:t> of an outcome of an event to a </a:t>
            </a:r>
            <a:r>
              <a:rPr lang="en-US" i="1" dirty="0"/>
              <a:t>specific</a:t>
            </a:r>
            <a:r>
              <a:rPr lang="en-US" dirty="0"/>
              <a:t> individual</a:t>
            </a:r>
          </a:p>
          <a:p>
            <a:pPr lvl="2"/>
            <a:r>
              <a:rPr lang="en-US" dirty="0"/>
              <a:t>Adds a personal aspect to probability calculations</a:t>
            </a:r>
          </a:p>
          <a:p>
            <a:pPr lvl="2"/>
            <a:r>
              <a:rPr lang="en-US" dirty="0"/>
              <a:t>For example, Bernoulli’s utility is based on the person’s current wealth</a:t>
            </a:r>
          </a:p>
          <a:p>
            <a:pPr lvl="1"/>
            <a:r>
              <a:rPr lang="en-US" dirty="0"/>
              <a:t>Bernoulli’s idea of utility eventually made its way into various fields</a:t>
            </a:r>
          </a:p>
          <a:p>
            <a:pPr lvl="2"/>
            <a:r>
              <a:rPr lang="en-US" dirty="0"/>
              <a:t>Economics, risk management, decision making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variables X and Y are </a:t>
                </a:r>
                <a:r>
                  <a:rPr lang="en-US" b="1" dirty="0"/>
                  <a:t>independent</a:t>
                </a:r>
                <a:r>
                  <a:rPr lang="en-US" dirty="0"/>
                  <a:t> if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for all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X and Y are independent,  A is an event totally determined by X, and B is an event totally determined by Y, then A and B are independent of each other</a:t>
                </a:r>
              </a:p>
              <a:p>
                <a:r>
                  <a:rPr lang="en-US" dirty="0"/>
                  <a:t>E</a:t>
                </a:r>
                <a:r>
                  <a:rPr lang="en-HK" dirty="0"/>
                  <a:t>.g.</a:t>
                </a:r>
                <a:r>
                  <a:rPr lang="en-US" dirty="0"/>
                  <a:t>: A = {X&gt;6},  B = {Y=5}. A and B are independent of each other if X and Y are independent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37" t="-1124" r="-1061" b="-435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5" y="1688400"/>
            <a:ext cx="9089335" cy="4343400"/>
          </a:xfrm>
        </p:spPr>
        <p:txBody>
          <a:bodyPr/>
          <a:lstStyle/>
          <a:p>
            <a:r>
              <a:rPr lang="en-US" dirty="0"/>
              <a:t>E.g.: Let X and Y be independent of each other, each uniformly distributed on {0, 1, 2, …, 9}.  Find P(X=Y) and P(X&lt;Y)</a:t>
            </a:r>
          </a:p>
          <a:p>
            <a:endParaRPr lang="en-US" sz="2000" dirty="0"/>
          </a:p>
          <a:p>
            <a:pPr lvl="1"/>
            <a:r>
              <a:rPr lang="en-US" sz="2000" dirty="0"/>
              <a:t>P(X=Y) = P(X=0, Y=0) + P(X=1, Y=1) + … + P(X=9, Y=9)</a:t>
            </a:r>
          </a:p>
          <a:p>
            <a:pPr marL="349250" lvl="1" indent="0">
              <a:buNone/>
            </a:pPr>
            <a:r>
              <a:rPr lang="en-US" sz="2000" dirty="0"/>
              <a:t>                 = P(X=0)P(Y=0) + P(X=1)(Y=1) + … + P(X=9)P(Y=9)=10*(1/10)*(1/10)=1/10</a:t>
            </a:r>
          </a:p>
          <a:p>
            <a:pPr marL="34925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P(X&lt;Y) = P(X=0,Y&gt;0) + P(X=1,Y&gt;1) + … + P(X=9,Y&gt;9)          </a:t>
            </a:r>
          </a:p>
          <a:p>
            <a:pPr marL="349250" lvl="1" indent="0">
              <a:buNone/>
            </a:pPr>
            <a:r>
              <a:rPr lang="en-US" sz="2000" dirty="0"/>
              <a:t>                 = P(X=0)P(Y&gt;0) + P(X=1)P(Y&gt;1) + … + P(X=9)P(Y&gt;9)</a:t>
            </a:r>
          </a:p>
          <a:p>
            <a:pPr marL="349250" lvl="1" indent="0">
              <a:buNone/>
            </a:pPr>
            <a:r>
              <a:rPr lang="en-US" sz="2000" dirty="0"/>
              <a:t>                 = (1/10)*9/10+1/10*8/10+….+(1/10)*0/10=(1/10)(9+8+7+.._1)/10=0.45</a:t>
            </a:r>
          </a:p>
          <a:p>
            <a:pPr marL="349250" lvl="1" indent="0">
              <a:buNone/>
            </a:pPr>
            <a:endParaRPr lang="en-US" sz="2000" dirty="0"/>
          </a:p>
          <a:p>
            <a:pPr lvl="2"/>
            <a:r>
              <a:rPr lang="en-US" sz="1800" dirty="0"/>
              <a:t>Another solution: note that P(X=Y)+P(X&gt;Y)+P(Y&gt;X) = 1  and P(X&gt;Y) = P(Y&gt;X) </a:t>
            </a:r>
          </a:p>
          <a:p>
            <a:pPr marL="349250" lvl="1" indent="0">
              <a:buNone/>
            </a:pPr>
            <a:r>
              <a:rPr lang="en-US" sz="1800" dirty="0"/>
              <a:t>                                            P(X&gt;Y) = P(Y&gt;X) = 0.45</a:t>
            </a:r>
          </a:p>
          <a:p>
            <a:pPr lvl="1"/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4E234E-01FD-1247-A999-2FD657C9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/>
              <a:t>Independence of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373711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274" y="1514587"/>
            <a:ext cx="8042277" cy="4343400"/>
          </a:xfrm>
        </p:spPr>
        <p:txBody>
          <a:bodyPr>
            <a:noAutofit/>
          </a:bodyPr>
          <a:lstStyle/>
          <a:p>
            <a:r>
              <a:rPr lang="en-US" dirty="0"/>
              <a:t>Independence of Random Variables </a:t>
            </a:r>
          </a:p>
          <a:p>
            <a:r>
              <a:rPr lang="en-US" dirty="0"/>
              <a:t>Expectation (Mean)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Pascal’s Wager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Expected Utility and the St. Petersburg Paradox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2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299931"/>
            <a:ext cx="8042276" cy="1336956"/>
          </a:xfrm>
        </p:spPr>
        <p:txBody>
          <a:bodyPr/>
          <a:lstStyle/>
          <a:p>
            <a:r>
              <a:rPr lang="en-US" dirty="0"/>
              <a:t>Expectation (Mean)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9274" y="1108214"/>
                <a:ext cx="8505273" cy="4343400"/>
              </a:xfrm>
            </p:spPr>
            <p:txBody>
              <a:bodyPr/>
              <a:lstStyle/>
              <a:p>
                <a:r>
                  <a:rPr lang="en-US" dirty="0"/>
                  <a:t>The expectation (mean) of random variable X is defined as: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𝑙𝑙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349250" lvl="1" indent="0">
                  <a:buNone/>
                </a:pPr>
                <a:r>
                  <a:rPr lang="en-US" sz="2400" dirty="0"/>
                  <a:t>i.e., the average of all possible values of X, weighted by their probabilities</a:t>
                </a:r>
              </a:p>
              <a:p>
                <a:pPr marL="355600" indent="-342900"/>
                <a:r>
                  <a:rPr lang="en-US" dirty="0"/>
                  <a:t>Ex1: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= the number produced by rolling a fair dice</a:t>
                </a:r>
              </a:p>
              <a:p>
                <a:pPr marL="12700" indent="0">
                  <a:buNone/>
                </a:pPr>
                <a:r>
                  <a:rPr lang="en-US" sz="1800" dirty="0"/>
                  <a:t>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+2∗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+…+6∗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</m:oMath>
                </a14:m>
                <a:endParaRPr lang="en-US" sz="1800" b="0" dirty="0"/>
              </a:p>
              <a:p>
                <a:pPr marL="12700" indent="0">
                  <a:buNone/>
                </a:pPr>
                <a:r>
                  <a:rPr lang="en-US" sz="1800" b="0" dirty="0"/>
                  <a:t>                = 1*1/6 + 2*1/6 + 3*1/6 + 4*1/6 + 5*1/6 + 6*1/6 = 3.5 </a:t>
                </a:r>
              </a:p>
              <a:p>
                <a:pPr marL="355600" indent="-342900"/>
                <a:r>
                  <a:rPr lang="en-US" dirty="0"/>
                  <a:t>Ex2: Suppose 10% of students have got 80 in a test, 40% have got 70, and the remaining have got 60.   What is the average?</a:t>
                </a:r>
              </a:p>
              <a:p>
                <a:pPr marL="12700" indent="0">
                  <a:buNone/>
                </a:pPr>
                <a:r>
                  <a:rPr lang="en-US" sz="1800" dirty="0"/>
                  <a:t>        Let X = the mark of a randomly selected student, E(X)=0.1*80+0.4*70+0.5*60=66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274" y="1108214"/>
                <a:ext cx="8505273" cy="4343400"/>
              </a:xfrm>
              <a:blipFill>
                <a:blip r:embed="rId2"/>
                <a:stretch>
                  <a:fillRect l="-1004" t="-1124" r="-645" b="-2542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3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34109"/>
            <a:ext cx="8042276" cy="1336956"/>
          </a:xfrm>
        </p:spPr>
        <p:txBody>
          <a:bodyPr/>
          <a:lstStyle/>
          <a:p>
            <a:r>
              <a:rPr lang="en-US" dirty="0"/>
              <a:t>Addition Rule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879" y="1028699"/>
                <a:ext cx="8042276" cy="4343400"/>
              </a:xfrm>
            </p:spPr>
            <p:txBody>
              <a:bodyPr/>
              <a:lstStyle/>
              <a:p>
                <a:r>
                  <a:rPr lang="en-US" dirty="0"/>
                  <a:t>For any two random variables X and Y, Z = X + Y is also a random variable: 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Ex: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total numbers obtained from n dice rolls Compute its mean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Solution:  Let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obtained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first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roll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=3.5</m:t>
                    </m:r>
                  </m:oMath>
                </a14:m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obtained</m:t>
                    </m:r>
                    <m: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nd</m:t>
                    </m:r>
                    <m: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roll</m:t>
                    </m:r>
                    <m: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=3.5            </m:t>
                    </m:r>
                  </m:oMath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…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obtained</m:t>
                    </m:r>
                    <m: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nth</m:t>
                    </m:r>
                    <m: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roll</m:t>
                    </m:r>
                    <m: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=3.5        </m:t>
                    </m:r>
                  </m:oMath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9250" lvl="1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9250" lvl="1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Then,</a:t>
                </a: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</a:p>
              <a:p>
                <a:pPr marL="349250" lvl="1" indent="0">
                  <a:buNone/>
                </a:pP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)=3.5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879" y="1028699"/>
                <a:ext cx="8042276" cy="4343400"/>
              </a:xfrm>
              <a:blipFill>
                <a:blip r:embed="rId3"/>
                <a:stretch>
                  <a:fillRect l="-1213" t="-1124" b="-6081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4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of Binomial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Binomial random variable X ~ B(n, p): </a:t>
                </a:r>
                <a:endParaRPr lang="en-US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for r = 0, 1, …, n. It is called the Binomial distribution</a:t>
                </a:r>
              </a:p>
              <a:p>
                <a:pPr marL="33655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Meaning: </a:t>
                </a:r>
              </a:p>
              <a:p>
                <a:pPr marL="679450" lvl="1" indent="-342900"/>
                <a:r>
                  <a:rPr lang="en-US" dirty="0">
                    <a:solidFill>
                      <a:schemeClr val="tx1"/>
                    </a:solidFill>
                  </a:rPr>
                  <a:t>Each trial produces “yes” with probability p, and “no” with probability 1-p</a:t>
                </a:r>
              </a:p>
              <a:p>
                <a:pPr marL="679450" lvl="1" indent="-342900"/>
                <a:r>
                  <a:rPr lang="en-US" dirty="0">
                    <a:solidFill>
                      <a:schemeClr val="tx1"/>
                    </a:solidFill>
                  </a:rPr>
                  <a:t>X = the number of “yes” in n independent trials </a:t>
                </a:r>
              </a:p>
              <a:p>
                <a:pPr marL="33655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  <a:p>
                <a:pPr marL="336550" lvl="1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Q: </a:t>
                </a:r>
                <a:r>
                  <a:rPr lang="en-US" dirty="0"/>
                  <a:t>E(X) = 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37" t="-1124" b="-575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2/18/24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2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  <a:font script="Hans" typeface="宋体"/>
      <a:font script="Hant" typeface="新細明體"/>
    </a:majorFont>
    <a:minorFont>
      <a:latin typeface="News Gothic MT"/>
      <a:ea typeface=""/>
      <a:cs typeface=""/>
      <a:font script="Jpan" typeface="ＭＳ Ｐゴシック"/>
      <a:font script="Hans" typeface="宋体"/>
      <a:font script="Hant" typeface="新細明體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>
          <a:fillRect/>
        </a:stretch>
      </a:blipFill>
    </a:bgFillStyleLst>
  </a:fmtScheme>
</a:themeOverride>
</file>

<file path=ppt/theme/themeOverride2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  <a:font script="Hans" typeface="宋体"/>
      <a:font script="Hant" typeface="新細明體"/>
    </a:majorFont>
    <a:minorFont>
      <a:latin typeface="News Gothic MT"/>
      <a:ea typeface=""/>
      <a:cs typeface=""/>
      <a:font script="Jpan" typeface="ＭＳ Ｐゴシック"/>
      <a:font script="Hans" typeface="宋体"/>
      <a:font script="Hant" typeface="新細明體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>
          <a:fillRect/>
        </a:stretch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539</TotalTime>
  <Words>2605</Words>
  <Application>Microsoft Macintosh PowerPoint</Application>
  <PresentationFormat>On-screen Show (4:3)</PresentationFormat>
  <Paragraphs>415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MS Gothic</vt:lpstr>
      <vt:lpstr>Calibri</vt:lpstr>
      <vt:lpstr>Calibri Light</vt:lpstr>
      <vt:lpstr>Cambria Math</vt:lpstr>
      <vt:lpstr>News Gothic MT</vt:lpstr>
      <vt:lpstr>Wingdings 2</vt:lpstr>
      <vt:lpstr>Breeze</vt:lpstr>
      <vt:lpstr> Mean and Utility </vt:lpstr>
      <vt:lpstr>Objectives</vt:lpstr>
      <vt:lpstr>Revision </vt:lpstr>
      <vt:lpstr>Independence of Random Variables</vt:lpstr>
      <vt:lpstr>Independence of Random Variables</vt:lpstr>
      <vt:lpstr>Objectives</vt:lpstr>
      <vt:lpstr>Expectation (Mean)</vt:lpstr>
      <vt:lpstr>Addition Rule </vt:lpstr>
      <vt:lpstr>Mean of Binomial Random Variable</vt:lpstr>
      <vt:lpstr>Mean of Binomial Random Variable</vt:lpstr>
      <vt:lpstr>Mean of Binomial Random Variable</vt:lpstr>
      <vt:lpstr>More on Expectation</vt:lpstr>
      <vt:lpstr>Example</vt:lpstr>
      <vt:lpstr>Markov’s Inequality</vt:lpstr>
      <vt:lpstr>Markov’s Inequality</vt:lpstr>
      <vt:lpstr>Expectation Summary</vt:lpstr>
      <vt:lpstr>Objectives</vt:lpstr>
      <vt:lpstr>Pascal’s Wager (1658)</vt:lpstr>
      <vt:lpstr>Pascal’s Wager: Expected Gain (Expectation)</vt:lpstr>
      <vt:lpstr>Objectives</vt:lpstr>
      <vt:lpstr>St. Petersburg Paradox</vt:lpstr>
      <vt:lpstr>PowerPoint Presentation</vt:lpstr>
      <vt:lpstr>Utility</vt:lpstr>
      <vt:lpstr>Example: Bet on a Coin</vt:lpstr>
      <vt:lpstr>Example: Bet on a Coin</vt:lpstr>
      <vt:lpstr>Bernoulli’s Utility</vt:lpstr>
      <vt:lpstr>Risk Averse</vt:lpstr>
      <vt:lpstr>Expected Utility Change</vt:lpstr>
      <vt:lpstr>Example: Expected Utility Change</vt:lpstr>
      <vt:lpstr>Summary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Probability</dc:title>
  <dc:creator>Antoni Chan</dc:creator>
  <cp:lastModifiedBy>Prof. MA Kede</cp:lastModifiedBy>
  <cp:revision>1393</cp:revision>
  <dcterms:created xsi:type="dcterms:W3CDTF">2014-07-02T05:52:00Z</dcterms:created>
  <dcterms:modified xsi:type="dcterms:W3CDTF">2024-02-18T07:43:03Z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