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93" r:id="rId2"/>
    <p:sldId id="601" r:id="rId3"/>
    <p:sldId id="603" r:id="rId4"/>
    <p:sldId id="604" r:id="rId5"/>
    <p:sldId id="609" r:id="rId6"/>
    <p:sldId id="608" r:id="rId7"/>
    <p:sldId id="607" r:id="rId8"/>
    <p:sldId id="594" r:id="rId9"/>
    <p:sldId id="266" r:id="rId10"/>
    <p:sldId id="267" r:id="rId11"/>
    <p:sldId id="268" r:id="rId12"/>
    <p:sldId id="269" r:id="rId13"/>
    <p:sldId id="270" r:id="rId14"/>
    <p:sldId id="271" r:id="rId15"/>
    <p:sldId id="595" r:id="rId16"/>
    <p:sldId id="596" r:id="rId17"/>
    <p:sldId id="597" r:id="rId18"/>
    <p:sldId id="598" r:id="rId19"/>
    <p:sldId id="599" r:id="rId20"/>
    <p:sldId id="259" r:id="rId21"/>
    <p:sldId id="260" r:id="rId22"/>
    <p:sldId id="602" r:id="rId23"/>
    <p:sldId id="276" r:id="rId24"/>
    <p:sldId id="600" r:id="rId25"/>
    <p:sldId id="261" r:id="rId26"/>
    <p:sldId id="274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2DCD-EC41-49F3-9748-093B53159B11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B284-573B-4B63-AD79-97B360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3/10/24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1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7994-8510-4C4E-B19E-27C802D472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3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Normal Approximation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</a:t>
            </a:r>
            <a:r>
              <a:rPr lang="en-US" sz="3000">
                <a:solidFill>
                  <a:schemeClr val="accent1"/>
                </a:solidFill>
              </a:rPr>
              <a:t>Lecture </a:t>
            </a:r>
            <a:r>
              <a:rPr lang="en-US" sz="3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probability of an event is the </a:t>
            </a:r>
            <a:r>
              <a:rPr lang="en-US" sz="2400" i="1" dirty="0"/>
              <a:t>relative frequency </a:t>
            </a:r>
            <a:r>
              <a:rPr lang="en-US" sz="2400" dirty="0"/>
              <a:t>of occurrence in the experiment</a:t>
            </a:r>
          </a:p>
          <a:p>
            <a:r>
              <a:rPr lang="en-US" sz="2400" dirty="0"/>
              <a:t>Probability of event E is</a:t>
            </a:r>
          </a:p>
          <a:p>
            <a:pPr lvl="1">
              <a:spcBef>
                <a:spcPts val="1800"/>
              </a:spcBef>
            </a:pPr>
            <a:r>
              <a:rPr lang="en-US" sz="2200" dirty="0"/>
              <a:t>P(E) = </a:t>
            </a:r>
          </a:p>
          <a:p>
            <a:pPr lvl="1">
              <a:spcBef>
                <a:spcPts val="3000"/>
              </a:spcBef>
            </a:pPr>
            <a:r>
              <a:rPr lang="en-US" sz="2200" dirty="0"/>
              <a:t>The value of P is between 0 and 1, inclusive</a:t>
            </a:r>
          </a:p>
          <a:p>
            <a:pPr lvl="1">
              <a:spcBef>
                <a:spcPts val="3000"/>
              </a:spcBef>
            </a:pPr>
            <a:r>
              <a:rPr lang="en-HK" sz="2200" dirty="0"/>
              <a:t>Assume that each outcome has the same relative frequency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05212" y="2994114"/>
            <a:ext cx="4036340" cy="749666"/>
            <a:chOff x="2109165" y="3034501"/>
            <a:chExt cx="4036340" cy="749666"/>
          </a:xfrm>
        </p:grpSpPr>
        <p:sp>
          <p:nvSpPr>
            <p:cNvPr id="6" name="TextBox 5"/>
            <p:cNvSpPr txBox="1"/>
            <p:nvPr/>
          </p:nvSpPr>
          <p:spPr>
            <a:xfrm>
              <a:off x="2155625" y="3034501"/>
              <a:ext cx="254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outcomes in 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165" y="3414835"/>
              <a:ext cx="345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number of possible outcomes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85857" y="3445561"/>
              <a:ext cx="3959648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933966" y="2406397"/>
            <a:ext cx="2088572" cy="1908246"/>
            <a:chOff x="6482695" y="-232385"/>
            <a:chExt cx="2907125" cy="2038378"/>
          </a:xfrm>
        </p:grpSpPr>
        <p:sp>
          <p:nvSpPr>
            <p:cNvPr id="13" name="Oval 12"/>
            <p:cNvSpPr/>
            <p:nvPr/>
          </p:nvSpPr>
          <p:spPr>
            <a:xfrm>
              <a:off x="6482695" y="107576"/>
              <a:ext cx="2907125" cy="169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7932" y="660534"/>
              <a:ext cx="1455382" cy="82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378" y="-232385"/>
              <a:ext cx="2180502" cy="32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sample 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1491" y="867435"/>
              <a:ext cx="1009686" cy="32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event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3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Math Definition of Probability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Probability is a way to assign numbers to events, which satisfies: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any event A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S is the sample space, P(S) = 1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 finite or infinite sequences of </a:t>
            </a:r>
            <a:r>
              <a:rPr lang="en-US" altLang="zh-CN" sz="2400" b="1" dirty="0">
                <a:ea typeface="宋体" panose="02010600030101010101" pitchFamily="2" charset="-122"/>
              </a:rPr>
              <a:t>disjoint</a:t>
            </a:r>
            <a:r>
              <a:rPr lang="en-US" altLang="zh-CN" sz="2400" dirty="0">
                <a:ea typeface="宋体" panose="02010600030101010101" pitchFamily="2" charset="-122"/>
              </a:rPr>
              <a:t> events 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64113"/>
              </p:ext>
            </p:extLst>
          </p:nvPr>
        </p:nvGraphicFramePr>
        <p:xfrm>
          <a:off x="4666558" y="2623932"/>
          <a:ext cx="1429442" cy="39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203040" progId="Equation.3">
                  <p:embed/>
                </p:oleObj>
              </mc:Choice>
              <mc:Fallback>
                <p:oleObj name="公式" r:id="rId2" imgW="774360" imgH="203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558" y="2623932"/>
                        <a:ext cx="1429442" cy="39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30337"/>
              </p:ext>
            </p:extLst>
          </p:nvPr>
        </p:nvGraphicFramePr>
        <p:xfrm>
          <a:off x="4520101" y="4355133"/>
          <a:ext cx="260826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42720" progId="Equation.3">
                  <p:embed/>
                </p:oleObj>
              </mc:Choice>
              <mc:Fallback>
                <p:oleObj name="Equation" r:id="rId4" imgW="1180800" imgH="3427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101" y="4355133"/>
                        <a:ext cx="260826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9202" y="5424467"/>
                <a:ext cx="45538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K" i="1" dirty="0">
                  <a:latin typeface="Cambria Math" panose="02040503050406030204" pitchFamily="18" charset="0"/>
                </a:endParaRPr>
              </a:p>
              <a:p>
                <a:r>
                  <a:rPr lang="en-HK" dirty="0"/>
                  <a:t>   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02" y="5424467"/>
                <a:ext cx="4553857" cy="553998"/>
              </a:xfrm>
              <a:prstGeom prst="rect">
                <a:avLst/>
              </a:prstGeom>
              <a:blipFill>
                <a:blip r:embed="rId7"/>
                <a:stretch>
                  <a:fillRect l="-133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135461" y="5268419"/>
            <a:ext cx="5377542" cy="86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722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Distribution function for random variable 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Cumulative distribution function: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For two random variables X and Y, their joint distribution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dirty="0"/>
              </a:p>
              <a:p>
                <a:r>
                  <a:rPr lang="en-US" sz="2400" dirty="0"/>
                  <a:t>Events A and B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P(AB) = P(A)P(B),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Random variables X and Y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for any x and y. 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}∩{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X and Y are independent of each other, then f(X) and g(Y) are independent</a:t>
                </a:r>
              </a:p>
              <a:p>
                <a:pPr lvl="1"/>
                <a:r>
                  <a:rPr lang="en-US" sz="2200" dirty="0"/>
                  <a:t>E.g., X^2+2 and sin(Y) are independent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72270"/>
              </a:xfrm>
              <a:blipFill>
                <a:blip r:embed="rId2"/>
                <a:stretch>
                  <a:fillRect l="-844" t="-1247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12FC-175C-D84B-917E-67A25C0C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94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5100" dirty="0">
                    <a:cs typeface="Arial" panose="020B0604020202020204" pitchFamily="34" charset="0"/>
                  </a:rPr>
                  <a:t>Formulas for computing probability</a:t>
                </a:r>
                <a:endParaRPr lang="en-US" sz="5100" i="1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. How about P(AUBUC)=?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AB=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</m:t>
                    </m:r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 and B are independent, P(AB) = P(A)P(B)</a:t>
                </a:r>
              </a:p>
              <a:p>
                <a:r>
                  <a:rPr lang="en-US" sz="5100" dirty="0">
                    <a:cs typeface="Arial" panose="020B0604020202020204" pitchFamily="34" charset="0"/>
                  </a:rPr>
                  <a:t>Expectation (Mean) of X: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51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Mean of random variable f(X): 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E(</a:t>
                </a:r>
                <a:r>
                  <a:rPr lang="en-US" sz="4600" dirty="0" err="1">
                    <a:cs typeface="Arial" panose="020B0604020202020204" pitchFamily="34" charset="0"/>
                  </a:rPr>
                  <a:t>aX+bY</a:t>
                </a:r>
                <a:r>
                  <a:rPr lang="en-US" sz="4600" dirty="0">
                    <a:cs typeface="Arial" panose="020B0604020202020204" pitchFamily="34" charset="0"/>
                  </a:rPr>
                  <a:t>) = </a:t>
                </a:r>
                <a:r>
                  <a:rPr lang="en-US" sz="4600" dirty="0" err="1">
                    <a:cs typeface="Arial" panose="020B0604020202020204" pitchFamily="34" charset="0"/>
                  </a:rPr>
                  <a:t>aE</a:t>
                </a:r>
                <a:r>
                  <a:rPr lang="en-US" sz="4600" dirty="0">
                    <a:cs typeface="Arial" panose="020B0604020202020204" pitchFamily="34" charset="0"/>
                  </a:rPr>
                  <a:t>(X)+</a:t>
                </a:r>
                <a:r>
                  <a:rPr lang="en-US" sz="4600" dirty="0" err="1">
                    <a:cs typeface="Arial" panose="020B0604020202020204" pitchFamily="34" charset="0"/>
                  </a:rPr>
                  <a:t>bE</a:t>
                </a:r>
                <a:r>
                  <a:rPr lang="en-US" sz="4600" dirty="0">
                    <a:cs typeface="Arial" panose="020B0604020202020204" pitchFamily="34" charset="0"/>
                  </a:rPr>
                  <a:t>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P(X=c) = 1, E(X) = c. E.g., if P(X=-2) = 1, E(X) = -2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X and Y are independent, E(XY) = E(X)*E(Y)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Possible values for X are {0,1,2,..,n}.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1)+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≥2)+…+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5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Standard Deviation: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𝑆𝐷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𝑉𝑎𝑟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ra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5100" dirty="0">
                    <a:cs typeface="Arial" panose="020B0604020202020204" pitchFamily="34" charset="0"/>
                  </a:rPr>
                  <a:t>: a measure of the spread of data</a:t>
                </a:r>
              </a:p>
              <a:p>
                <a:pPr marL="342900" lvl="1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  <a:blipFill>
                <a:blip r:embed="rId2"/>
                <a:stretch>
                  <a:fillRect l="-724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EACC3D4-1A66-124D-8449-8D21AC19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5812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independent of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Var(-2X-7) = 4Var(X)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SD(-2X+6) = 2SD(X)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Markov</a:t>
                </a:r>
                <a:r>
                  <a:rPr lang="en-US" sz="2400" dirty="0"/>
                  <a:t>'</a:t>
                </a:r>
                <a:r>
                  <a:rPr lang="en-US" sz="2400" dirty="0">
                    <a:solidFill>
                      <a:schemeClr val="tx1"/>
                    </a:solidFill>
                  </a:rPr>
                  <a:t>s Inequality: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a&gt;0</a:t>
                </a:r>
                <a:endParaRPr lang="en-US" sz="2400" dirty="0"/>
              </a:p>
              <a:p>
                <a:pPr lvl="1"/>
                <a:r>
                  <a:rPr lang="en-US" altLang="zh-CN" sz="2200" dirty="0"/>
                  <a:t>A</a:t>
                </a:r>
                <a:r>
                  <a:rPr lang="en-US" sz="2200" dirty="0"/>
                  <a:t> tool for finding a</a:t>
                </a:r>
                <a:r>
                  <a:rPr lang="en-US" altLang="zh-CN" sz="2200" dirty="0"/>
                  <a:t>n</a:t>
                </a:r>
                <a:r>
                  <a:rPr lang="en-US" sz="2200" dirty="0"/>
                  <a:t> upper bound for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400" dirty="0"/>
                  <a:t> Chebyshev's Inequality: For any random variable X and any number k&gt;0: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24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>
                <a:blip r:embed="rId2"/>
                <a:stretch>
                  <a:fillRect l="-845" t="-1330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C20DFF7-2B78-2F4F-AB94-0F7A8849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57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62512" y="2755987"/>
                <a:ext cx="10515600" cy="1325563"/>
              </a:xfrm>
            </p:spPr>
            <p:txBody>
              <a:bodyPr/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4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62512" y="2755987"/>
                <a:ext cx="10515600" cy="1325563"/>
              </a:xfrm>
              <a:blipFill>
                <a:blip r:embed="rId2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8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2E8826F-7D36-C640-9DB6-3617AE985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/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independent random variables with the same distribution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their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b="0" dirty="0">
                    <a:latin typeface="Calibri Light" panose="020F03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libri Light" panose="020F0302020204030204" pitchFamily="34" charset="0"/>
                  </a:rPr>
                  <a:t> be</a:t>
                </a:r>
                <a:r>
                  <a:rPr lang="en-US" altLang="zh-CN" sz="2400" dirty="0">
                    <a:latin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their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</a:t>
                </a:r>
              </a:p>
              <a:p>
                <a:pPr marL="800100" lvl="1" indent="-342900" algn="just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Ex1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Roll 100 dice independently.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the number obtained from the </a:t>
                </a:r>
                <a:r>
                  <a:rPr lang="en-US" altLang="zh-CN" sz="22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ith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dice.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the total number of these 100 rolls.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the average number </a:t>
                </a:r>
              </a:p>
              <a:p>
                <a:pPr marL="800100" lvl="1" indent="-342900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Ex2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Randomly select 200 people from HK.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the temperature of the </a:t>
                </a:r>
                <a:r>
                  <a:rPr lang="en-US" altLang="zh-CN" sz="22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ith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person.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the total temperature of these 200 people.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the average temperature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are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random variables</a:t>
                </a:r>
                <a:endParaRPr lang="en-US" altLang="zh-CN" sz="2400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𝑉𝑎𝑟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:r>
                  <a:rPr lang="en-US" altLang="zh-CN" sz="24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𝑉𝑎𝑟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endPara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endPara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2E8826F-7D36-C640-9DB6-3617AE985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6686" r="-724" b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62C9A4D0-2D78-C647-9B58-58C6018D3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690688"/>
                <a:ext cx="10591800" cy="4897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2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b="1" i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⋯+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2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200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2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⋯</m:t>
                    </m:r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2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are independent 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rad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𝑉𝑎𝑟</m:t>
                        </m:r>
                      </m:e>
                    </m:rad>
                  </m:oMath>
                </a14:m>
                <a:endParaRPr lang="en-US" altLang="zh-CN" sz="2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(the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expectation of the average is the same)</a:t>
                </a:r>
              </a:p>
              <a:p>
                <a:pPr lvl="1"/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2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2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b="1" i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2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(as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→∞, 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0)</a:t>
                </a:r>
              </a:p>
              <a:p>
                <a:pPr lvl="1"/>
                <a:r>
                  <a:rPr lang="en-US" altLang="zh-CN" sz="2200" b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Pf</a:t>
                </a:r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200" b="1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b="1" i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𝑉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𝑉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altLang="zh-CN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𝑉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en-US" altLang="zh-CN" sz="220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2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zh-CN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62C9A4D0-2D78-C647-9B58-58C6018D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90688"/>
                <a:ext cx="10591800" cy="4897218"/>
              </a:xfrm>
              <a:prstGeom prst="rect">
                <a:avLst/>
              </a:prstGeom>
              <a:blipFill>
                <a:blip r:embed="rId3"/>
                <a:stretch>
                  <a:fillRect l="-838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7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1140563-8C04-C64A-875D-C14373A927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690688"/>
                <a:ext cx="10515599" cy="4242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altLang="zh-CN" sz="2400" dirty="0">
                    <a:latin typeface="+mn-ea"/>
                    <a:cs typeface="Calibri Light" panose="020F0302020204030204" pitchFamily="34" charset="0"/>
                  </a:rPr>
                  <a:t>Binomial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  <a:cs typeface="Calibri Light" panose="020F03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ea"/>
                    <a:cs typeface="Calibri Light" panose="020F0302020204030204" pitchFamily="34" charset="0"/>
                  </a:rPr>
                  <a:t> have the same </a:t>
                </a:r>
                <a:r>
                  <a:rPr lang="en-US" altLang="zh-CN" sz="2000" b="1" dirty="0">
                    <a:latin typeface="+mn-ea"/>
                    <a:cs typeface="Calibri Light" panose="020F0302020204030204" pitchFamily="34" charset="0"/>
                  </a:rPr>
                  <a:t>Bernoulli</a:t>
                </a:r>
                <a:r>
                  <a:rPr lang="en-US" altLang="zh-CN" sz="2000" dirty="0">
                    <a:latin typeface="+mn-ea"/>
                    <a:cs typeface="Calibri Light" panose="020F0302020204030204" pitchFamily="34" charset="0"/>
                  </a:rPr>
                  <a:t>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rad>
                  </m:oMath>
                </a14:m>
                <a:endParaRPr lang="en-US" altLang="zh-CN" sz="2400" dirty="0"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𝑝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</a:t>
                </a:r>
                <a:endParaRPr lang="en-US" altLang="zh-CN" sz="2400" dirty="0">
                  <a:solidFill>
                    <a:srgbClr val="FF0000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/>
                <a:r>
                  <a:rPr lang="en-US" altLang="zh-CN" sz="2400" dirty="0">
                    <a:latin typeface="+mn-ea"/>
                    <a:cs typeface="Calibri Light" panose="020F0302020204030204" pitchFamily="34" charset="0"/>
                  </a:rPr>
                  <a:t>By Chebyshev's inequality: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endParaRPr lang="en-US" altLang="zh-CN" sz="2400" dirty="0">
                  <a:latin typeface="+mn-ea"/>
                  <a:cs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100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+mn-ea"/>
                    <a:cs typeface="Calibri Light" panose="020F03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100∗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400" dirty="0">
                  <a:latin typeface="+mn-ea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altLang="zh-CN" sz="22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=1,000,000,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≥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)≤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200" b="1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endParaRPr lang="en-US" altLang="zh-CN" sz="2400" b="1" dirty="0">
                  <a:latin typeface="+mn-ea"/>
                  <a:cs typeface="Calibri Light" panose="020F0302020204030204" pitchFamily="34" charset="0"/>
                </a:endParaRPr>
              </a:p>
              <a:p>
                <a:endParaRPr lang="zh-CN" altLang="zh-CN" sz="2400" b="1" dirty="0">
                  <a:solidFill>
                    <a:srgbClr val="FF0000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endParaRPr lang="zh-CN" alt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1140563-8C04-C64A-875D-C14373A9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515599" cy="4242973"/>
              </a:xfrm>
              <a:prstGeom prst="rect">
                <a:avLst/>
              </a:prstGeom>
              <a:blipFill>
                <a:blip r:embed="rId2"/>
                <a:stretch>
                  <a:fillRect l="-844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512" y="2755987"/>
            <a:ext cx="10515600" cy="1325563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2</a:t>
            </a:r>
            <a:r>
              <a:rPr lang="en-US" sz="4000" dirty="0">
                <a:solidFill>
                  <a:schemeClr val="accent1"/>
                </a:solidFill>
              </a:rPr>
              <a:t>. Standard Normal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361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Want to Practice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B49C9-E859-B140-BA79-33BE61F2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3" y="1432978"/>
            <a:ext cx="3328684" cy="5059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6E7AD-85DB-014E-B890-7FB1610DC3D1}"/>
              </a:ext>
            </a:extLst>
          </p:cNvPr>
          <p:cNvSpPr/>
          <p:nvPr/>
        </p:nvSpPr>
        <p:spPr>
          <a:xfrm>
            <a:off x="5509080" y="3890082"/>
            <a:ext cx="612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ramanujan.math.trinity.edu</a:t>
            </a:r>
            <a:r>
              <a:rPr lang="en-US" dirty="0"/>
              <a:t>/</a:t>
            </a:r>
            <a:r>
              <a:rPr lang="en-US" dirty="0" err="1"/>
              <a:t>polofsson</a:t>
            </a:r>
            <a:r>
              <a:rPr lang="en-US" dirty="0"/>
              <a:t>/teach/</a:t>
            </a:r>
            <a:r>
              <a:rPr lang="en-US" dirty="0" err="1"/>
              <a:t>Book.pdf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422752"/>
                <a:ext cx="10266316" cy="542896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Standard Normal Density Function: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1" dirty="0">
                  <a:latin typeface="+mn-ea"/>
                  <a:cs typeface="Calibri Light" panose="020F0302020204030204" pitchFamily="34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 </m:t>
                    </m:r>
                  </m:oMath>
                </a14:m>
                <a:r>
                  <a:rPr lang="en-US" altLang="zh-CN" sz="2200" dirty="0">
                    <a:latin typeface="+mn-ea"/>
                    <a:cs typeface="Calibri Light" panose="020F0302020204030204" pitchFamily="34" charset="0"/>
                  </a:rPr>
                  <a:t>for all x</a:t>
                </a:r>
                <a:endParaRPr lang="en-US" altLang="zh-CN" sz="2200" b="0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→0 </m:t>
                    </m:r>
                    <m:r>
                      <m:rPr>
                        <m:nor/>
                      </m:rPr>
                      <a:rPr lang="en-US" altLang="zh-CN" sz="2200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as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→+∞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or</m:t>
                    </m:r>
                    <m:r>
                      <a:rPr lang="en-US" altLang="zh-CN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</m:oMath>
                </a14:m>
                <a:r>
                  <a:rPr lang="en-US" altLang="zh-CN" sz="2200" dirty="0">
                    <a:latin typeface="+mn-ea"/>
                    <a:cs typeface="Calibri Light" panose="020F0302020204030204" pitchFamily="34" charset="0"/>
                  </a:rPr>
                  <a:t>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+∞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sz="2200" b="1" dirty="0">
                    <a:latin typeface="+mn-ea"/>
                    <a:cs typeface="Calibri Light" panose="020F0302020204030204" pitchFamily="34" charset="0"/>
                  </a:rPr>
                  <a:t> = </a:t>
                </a:r>
                <a:r>
                  <a:rPr lang="en-US" altLang="zh-CN" sz="2200" dirty="0">
                    <a:latin typeface="+mn-ea"/>
                    <a:cs typeface="Calibri Light" panose="020F0302020204030204" pitchFamily="34" charset="0"/>
                  </a:rPr>
                  <a:t>1 </a:t>
                </a:r>
              </a:p>
              <a:p>
                <a:pPr marL="1257300" lvl="2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+mn-ea"/>
                    <a:cs typeface="Calibri Light" panose="020F0302020204030204" pitchFamily="34" charset="0"/>
                  </a:rPr>
                  <a:t>I.e., the area btw the curve and X-Axis = 1</a:t>
                </a:r>
                <a:endParaRPr lang="en-US" altLang="zh-CN" i="1" dirty="0"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+mn-ea"/>
                    <a:cs typeface="Calibri Light" panose="020F0302020204030204" pitchFamily="34" charset="0"/>
                  </a:rPr>
                  <a:t>Cumulative Distribution Function: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</m:sup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E.g., F(1) is the area above the x-axis, below the curve, left to the x = 1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= F(1) - F(-1) = 0.68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= F(2) - F(-2) = 0.95 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= F(3) - F(-3) = 0.997 </a:t>
                </a: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422752"/>
                <a:ext cx="10266316" cy="5428968"/>
              </a:xfrm>
              <a:blipFill>
                <a:blip r:embed="rId2"/>
                <a:stretch>
                  <a:fillRect l="-865" t="-1166" b="-17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“standard normal distribu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179703"/>
            <a:ext cx="39814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tandard normal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8" y="3501448"/>
            <a:ext cx="2030413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A9AB7A-7EB5-604B-9326-A04B0C045460}"/>
              </a:ext>
            </a:extLst>
          </p:cNvPr>
          <p:cNvSpPr txBox="1">
            <a:spLocks/>
          </p:cNvSpPr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761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1" y="1647112"/>
                <a:ext cx="10515599" cy="356377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The standard Normal (Gaussian) distribution random variable: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takes real values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b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F(b)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-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F(a)</a:t>
                </a:r>
                <a:endParaRPr lang="en-US" altLang="zh-CN" b="1" dirty="0"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0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1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1</a:t>
                </a:r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We call this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standard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N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(0,1)</m:t>
                    </m:r>
                  </m:oMath>
                </a14:m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1" y="1647112"/>
                <a:ext cx="10515599" cy="3563776"/>
              </a:xfrm>
              <a:blipFill>
                <a:blip r:embed="rId2"/>
                <a:stretch>
                  <a:fillRect l="-965" t="-2128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E3961EA-A5B8-1B48-9A0A-6DCAB8DC7258}"/>
              </a:ext>
            </a:extLst>
          </p:cNvPr>
          <p:cNvSpPr txBox="1">
            <a:spLocks/>
          </p:cNvSpPr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846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10184363" cy="4343400"/>
              </a:xfrm>
            </p:spPr>
            <p:txBody>
              <a:bodyPr/>
              <a:lstStyle/>
              <a:p>
                <a:r>
                  <a:rPr lang="en-US" dirty="0"/>
                  <a:t>Normal (Gaussian) 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density function: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X is 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 variable: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Many random variables in application areas obey this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10184363" cy="4343400"/>
              </a:xfrm>
              <a:blipFill>
                <a:blip r:embed="rId3"/>
                <a:stretch>
                  <a:fillRect l="-1017" t="-238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3/10/24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Probability density function for the Normal distrib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2" y="1776600"/>
            <a:ext cx="2734771" cy="174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D30778-8500-D942-BEDF-6B919A2F3FCD}"/>
              </a:ext>
            </a:extLst>
          </p:cNvPr>
          <p:cNvSpPr txBox="1">
            <a:spLocks/>
          </p:cNvSpPr>
          <p:nvPr/>
        </p:nvSpPr>
        <p:spPr>
          <a:xfrm>
            <a:off x="889518" y="107576"/>
            <a:ext cx="9226033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694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Standard Normal Cumulative Probability Table</a:t>
            </a:r>
          </a:p>
        </p:txBody>
      </p:sp>
      <p:pic>
        <p:nvPicPr>
          <p:cNvPr id="2050" name="Picture 2" descr="2 sf standard normal distribution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15" y="1320266"/>
            <a:ext cx="4530883" cy="518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1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512" y="2755987"/>
            <a:ext cx="10515600" cy="1325563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3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Normal Approximation (Central Limit Theorem) </a:t>
            </a:r>
          </a:p>
        </p:txBody>
      </p:sp>
    </p:spTree>
    <p:extLst>
      <p:ext uri="{BB962C8B-B14F-4D97-AF65-F5344CB8AC3E}">
        <p14:creationId xmlns:p14="http://schemas.microsoft.com/office/powerpoint/2010/main" val="384565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422752"/>
                <a:ext cx="10515600" cy="4477947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independent random variables with the same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distribution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their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b="0" i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b="0" i="0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be the standardized random variable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Then for any a &lt; b</a:t>
                </a:r>
                <a:endParaRPr lang="en-US" altLang="zh-CN" b="1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)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= F(b) - F(a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) as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</m:t>
                    </m:r>
                  </m:oMath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That is, t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he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pproaches to standard Normal as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 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</a:t>
                </a:r>
                <a:endPara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Formal </a:t>
                </a:r>
                <a:r>
                  <a:rPr lang="en-US" altLang="zh-CN" sz="1400" b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Proof: https</a:t>
                </a:r>
                <a:r>
                  <a:rPr lang="en-US" altLang="zh-CN" sz="1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://</a:t>
                </a:r>
                <a:r>
                  <a:rPr lang="en-US" altLang="zh-CN" sz="1400" b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sites.chemengr.ucsb.edu</a:t>
                </a:r>
                <a:r>
                  <a:rPr lang="en-US" altLang="zh-CN" sz="1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/~</a:t>
                </a:r>
                <a:r>
                  <a:rPr lang="en-US" altLang="zh-CN" sz="1400" b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ceweb</a:t>
                </a:r>
                <a:r>
                  <a:rPr lang="en-US" altLang="zh-CN" sz="1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/courses/che132c/</a:t>
                </a:r>
                <a:r>
                  <a:rPr lang="en-US" altLang="zh-CN" sz="1400" b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Proof_Central_Limit_Theorem.pdf</a:t>
                </a:r>
                <a:endParaRPr lang="en-US" altLang="zh-CN" sz="14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422752"/>
                <a:ext cx="10515600" cy="4477947"/>
              </a:xfrm>
              <a:blipFill>
                <a:blip r:embed="rId2"/>
                <a:stretch>
                  <a:fillRect l="-965" t="-649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EE14DDE-491C-8B4F-BD21-BD71E6DFA2FA}"/>
              </a:ext>
            </a:extLst>
          </p:cNvPr>
          <p:cNvSpPr txBox="1">
            <a:spLocks/>
          </p:cNvSpPr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6088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2753"/>
                <a:ext cx="10515600" cy="53380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600" dirty="0"/>
                  <a:t>Random motion: A particle randomly moves along a line. At each step, it is equally likely to move one meter to the right, one meter to the left or stay where it is. Suppose at time = 0, its position is 0. Find the probability that after 10,000 steps the particle ends up more than 100 meters to the right of its starting position.  </a:t>
                </a:r>
              </a:p>
              <a:p>
                <a:r>
                  <a:rPr lang="en-US" sz="2600" b="1" dirty="0"/>
                  <a:t>Solution</a:t>
                </a:r>
                <a:r>
                  <a:rPr lang="en-US" sz="2600" dirty="0"/>
                  <a:t>: </a:t>
                </a:r>
              </a:p>
              <a:p>
                <a:r>
                  <a:rPr lang="en-US" sz="2600" dirty="0"/>
                  <a:t>Let X be the move at a single step. Then </a:t>
                </a:r>
              </a:p>
              <a:p>
                <a:pPr marL="0" indent="0">
                  <a:buNone/>
                </a:pPr>
                <a:r>
                  <a:rPr lang="en-US" sz="26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=−1∗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+0∗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]/3=2/3 </m:t>
                    </m:r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:r>
                  <a:rPr lang="en-US" sz="26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600" dirty="0"/>
                  <a:t> Then: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600" dirty="0"/>
                  <a:t> = 81.65  </a:t>
                </a:r>
              </a:p>
              <a:p>
                <a:pPr marL="0" indent="0">
                  <a:buNone/>
                </a:pPr>
                <a:r>
                  <a:rPr lang="en-US" sz="2600" dirty="0"/>
                  <a:t> Its standardized variable S* is:   </a:t>
                </a:r>
              </a:p>
              <a:p>
                <a:pPr marL="0" indent="0" algn="ctr">
                  <a:buNone/>
                </a:pPr>
                <a:r>
                  <a:rPr lang="en-US" sz="2600" b="0" dirty="0"/>
                  <a:t>S*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81.65</m:t>
                        </m:r>
                      </m:den>
                    </m:f>
                  </m:oMath>
                </a14:m>
                <a:endParaRPr lang="en-US" sz="2600" b="0" dirty="0"/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&gt;100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81.65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81.65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1.23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=1−0.89=11%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2753"/>
                <a:ext cx="10515600" cy="5338058"/>
              </a:xfrm>
              <a:blipFill>
                <a:blip r:embed="rId2"/>
                <a:stretch>
                  <a:fillRect l="-603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48F4F37-5E5B-FE40-900D-95F97BBDE59B}"/>
              </a:ext>
            </a:extLst>
          </p:cNvPr>
          <p:cNvSpPr txBox="1">
            <a:spLocks/>
          </p:cNvSpPr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828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independent random variables with the same distribution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their sum: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dirty="0">
                  <a:latin typeface="Calibri Light" panose="020F0302020204030204" pitchFamily="34" charset="0"/>
                </a:endParaRPr>
              </a:p>
              <a:p>
                <a:pPr marL="80010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0" dirty="0" smtClean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/>
                  <a:t>Normal Distribution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𝜎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2E0273-1C6A-4D6A-54F1-E7029A12CE16}"/>
              </a:ext>
            </a:extLst>
          </p:cNvPr>
          <p:cNvSpPr txBox="1">
            <a:spLocks/>
          </p:cNvSpPr>
          <p:nvPr/>
        </p:nvSpPr>
        <p:spPr>
          <a:xfrm>
            <a:off x="1152924" y="1842636"/>
            <a:ext cx="9985744" cy="3699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      Can GPT-4 Pass the Midterm Exam?</a:t>
            </a:r>
          </a:p>
          <a:p>
            <a:endParaRPr lang="en-US" sz="4000" dirty="0">
              <a:solidFill>
                <a:schemeClr val="accent1"/>
              </a:solidFill>
            </a:endParaRP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70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5" y="73856"/>
            <a:ext cx="10515600" cy="92135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How to use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E8826F-7D36-C640-9DB6-3617AE98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72" y="1067510"/>
            <a:ext cx="10827842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Step 1: Provide a sentence (prompt) to GPT-4 which describes the context about what you need. </a:t>
            </a:r>
            <a:r>
              <a:rPr lang="en-US" altLang="zh-C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example: “</a:t>
            </a:r>
            <a:r>
              <a:rPr lang="en-US" altLang="zh-CN" sz="2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Suppose that you are a college student, please take an exam on probability theory and answer all of the following questions.”</a:t>
            </a: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Step 2: Provide the questions.</a:t>
            </a:r>
            <a:endParaRPr lang="en-US" altLang="zh-CN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altLang="zh-C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CN" altLang="zh-CN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29C41-6730-8A6F-24B1-AF343CB7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3" y="2257114"/>
            <a:ext cx="9456546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B3E24-0B5B-CA05-FBD9-7DBA5E15AD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997" y="2962533"/>
            <a:ext cx="282202" cy="268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C3C5A-1427-9D69-A96E-31AC30FE94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3559" y="2525933"/>
            <a:ext cx="242255" cy="268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012000-1E70-ED96-7161-23AEDE6B4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53" y="3961225"/>
            <a:ext cx="9456546" cy="2595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A67EC1-2472-DCCC-4928-FB5C1C8C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5177" y="4257341"/>
            <a:ext cx="242255" cy="268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C7E6A-BE7B-B631-8E97-97B0DA7A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107" y="6388217"/>
            <a:ext cx="282202" cy="2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5" y="73856"/>
            <a:ext cx="10515600" cy="92135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E8826F-7D36-C640-9DB6-3617AE98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72" y="1067510"/>
            <a:ext cx="10587205" cy="2556066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Result:  When we use the prompt </a:t>
            </a:r>
            <a:r>
              <a:rPr lang="en-US" altLang="zh-C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altLang="zh-CN" sz="2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Suppose that you are a college student, please take an exam on probability theory and answer all of the following questions.”, </a:t>
            </a:r>
            <a:r>
              <a:rPr lang="en-US" altLang="zh-C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GPT-4 achieves a score of 87/100</a:t>
            </a:r>
            <a:r>
              <a:rPr lang="en-US" altLang="zh-CN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-US" altLang="zh-CN" sz="22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endParaRPr lang="en-US" altLang="zh-CN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Bad Examples: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5F67F1-989A-A213-974C-ABE5DFC27334}"/>
              </a:ext>
            </a:extLst>
          </p:cNvPr>
          <p:cNvGraphicFramePr>
            <a:graphicFrameLocks noGrp="1"/>
          </p:cNvGraphicFramePr>
          <p:nvPr/>
        </p:nvGraphicFramePr>
        <p:xfrm>
          <a:off x="1084373" y="2254823"/>
          <a:ext cx="995222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5603">
                  <a:extLst>
                    <a:ext uri="{9D8B030D-6E8A-4147-A177-3AD203B41FA5}">
                      <a16:colId xmlns:a16="http://schemas.microsoft.com/office/drawing/2014/main" val="2396701864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1048768464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205136588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3359728011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691618976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3635126976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349991502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474562721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73741695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159404918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3804916511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829625623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948595313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1590368996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2265065198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3387864463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3455111386"/>
                    </a:ext>
                  </a:extLst>
                </a:gridCol>
                <a:gridCol w="505603">
                  <a:extLst>
                    <a:ext uri="{9D8B030D-6E8A-4147-A177-3AD203B41FA5}">
                      <a16:colId xmlns:a16="http://schemas.microsoft.com/office/drawing/2014/main" val="1245442262"/>
                    </a:ext>
                  </a:extLst>
                </a:gridCol>
                <a:gridCol w="851368">
                  <a:extLst>
                    <a:ext uri="{9D8B030D-6E8A-4147-A177-3AD203B41FA5}">
                      <a16:colId xmlns:a16="http://schemas.microsoft.com/office/drawing/2014/main" val="39300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1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819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1A258C8-C7D9-14F2-1369-5E9B9A64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6" y="3874240"/>
            <a:ext cx="9246074" cy="222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3AE81-B4CB-C00E-1029-D772EEF53C77}"/>
              </a:ext>
            </a:extLst>
          </p:cNvPr>
          <p:cNvSpPr/>
          <p:nvPr/>
        </p:nvSpPr>
        <p:spPr>
          <a:xfrm>
            <a:off x="1538177" y="4810889"/>
            <a:ext cx="839264" cy="194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FE0B7-E02C-7640-0487-1AB0203B94D1}"/>
              </a:ext>
            </a:extLst>
          </p:cNvPr>
          <p:cNvSpPr/>
          <p:nvPr/>
        </p:nvSpPr>
        <p:spPr>
          <a:xfrm>
            <a:off x="3115339" y="5303530"/>
            <a:ext cx="4727235" cy="18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C752D-2BE2-A8EF-E20A-EE07FD1C7487}"/>
              </a:ext>
            </a:extLst>
          </p:cNvPr>
          <p:cNvSpPr txBox="1"/>
          <p:nvPr/>
        </p:nvSpPr>
        <p:spPr>
          <a:xfrm>
            <a:off x="3898961" y="6168538"/>
            <a:ext cx="294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correct answer is 0.5=1/2.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858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38AFC-820F-EBEC-D411-94B09026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4" y="1848387"/>
            <a:ext cx="10554586" cy="4084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5" y="73856"/>
            <a:ext cx="10515600" cy="92135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E8826F-7D36-C640-9DB6-3617AE98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72" y="1067510"/>
            <a:ext cx="10587205" cy="2556066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Bad Examples: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3AE81-B4CB-C00E-1029-D772EEF53C77}"/>
              </a:ext>
            </a:extLst>
          </p:cNvPr>
          <p:cNvSpPr/>
          <p:nvPr/>
        </p:nvSpPr>
        <p:spPr>
          <a:xfrm>
            <a:off x="1095862" y="5631723"/>
            <a:ext cx="2493690" cy="18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FE0B7-E02C-7640-0487-1AB0203B94D1}"/>
              </a:ext>
            </a:extLst>
          </p:cNvPr>
          <p:cNvSpPr/>
          <p:nvPr/>
        </p:nvSpPr>
        <p:spPr>
          <a:xfrm>
            <a:off x="1137683" y="5331045"/>
            <a:ext cx="1188721" cy="18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4A06B-0484-904C-C2D3-074E1BF14FF9}"/>
              </a:ext>
            </a:extLst>
          </p:cNvPr>
          <p:cNvSpPr txBox="1"/>
          <p:nvPr/>
        </p:nvSpPr>
        <p:spPr>
          <a:xfrm>
            <a:off x="3278019" y="6045956"/>
            <a:ext cx="467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correct answer:  (a)  0.8    (b)  1.0    (c)  0.2.</a:t>
            </a:r>
            <a:endParaRPr lang="en-H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D941E-4FFE-A3E4-A553-B88563E26B09}"/>
              </a:ext>
            </a:extLst>
          </p:cNvPr>
          <p:cNvSpPr/>
          <p:nvPr/>
        </p:nvSpPr>
        <p:spPr>
          <a:xfrm>
            <a:off x="7843992" y="5145220"/>
            <a:ext cx="2061299" cy="18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220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DD9FF68-05B9-A6FD-AF22-8A46232F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03" y="2639098"/>
            <a:ext cx="9440142" cy="4145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5" y="73856"/>
            <a:ext cx="10515600" cy="92135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E8826F-7D36-C640-9DB6-3617AE98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31" y="906921"/>
            <a:ext cx="10587205" cy="2556066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Prompt:  We can add another prompt </a:t>
            </a:r>
            <a:r>
              <a:rPr lang="en-US" altLang="zh-C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altLang="zh-CN" sz="2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Let’s think step by step.”.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Generally speaking, this prompt can make GPT-4 give detailed steps of the solution and result in a more accurate answer. </a:t>
            </a:r>
          </a:p>
          <a:p>
            <a:pPr marL="342900" indent="-342900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However, we only achieve </a:t>
            </a:r>
            <a:r>
              <a:rPr lang="en-US" altLang="zh-C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76/100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my trial.</a:t>
            </a:r>
          </a:p>
          <a:p>
            <a:pPr marL="342900" indent="-342900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bad example: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3AE81-B4CB-C00E-1029-D772EEF53C77}"/>
              </a:ext>
            </a:extLst>
          </p:cNvPr>
          <p:cNvSpPr/>
          <p:nvPr/>
        </p:nvSpPr>
        <p:spPr>
          <a:xfrm>
            <a:off x="10550333" y="2626338"/>
            <a:ext cx="1424612" cy="34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FE0B7-E02C-7640-0487-1AB0203B94D1}"/>
              </a:ext>
            </a:extLst>
          </p:cNvPr>
          <p:cNvSpPr/>
          <p:nvPr/>
        </p:nvSpPr>
        <p:spPr>
          <a:xfrm>
            <a:off x="4497572" y="5951079"/>
            <a:ext cx="1639541" cy="194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C752D-2BE2-A8EF-E20A-EE07FD1C7487}"/>
              </a:ext>
            </a:extLst>
          </p:cNvPr>
          <p:cNvSpPr txBox="1"/>
          <p:nvPr/>
        </p:nvSpPr>
        <p:spPr>
          <a:xfrm>
            <a:off x="679424" y="4326979"/>
            <a:ext cx="1293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correct answer is 0.25=1/4.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570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170074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outcome</a:t>
            </a:r>
            <a:r>
              <a:rPr lang="en-US" sz="2400" dirty="0"/>
              <a:t> (sample) is a possible result of a random experiment</a:t>
            </a:r>
          </a:p>
          <a:p>
            <a:pPr lvl="1"/>
            <a:r>
              <a:rPr lang="en-US" sz="2200" dirty="0"/>
              <a:t>Outcomes are </a:t>
            </a:r>
            <a:r>
              <a:rPr lang="en-US" sz="2200" b="1" dirty="0"/>
              <a:t>unique</a:t>
            </a:r>
            <a:r>
              <a:rPr lang="en-US" sz="2200" dirty="0"/>
              <a:t> (i.e., </a:t>
            </a:r>
            <a:r>
              <a:rPr lang="en-US" sz="2200" b="1" dirty="0"/>
              <a:t>mutually exclusive </a:t>
            </a:r>
            <a:r>
              <a:rPr lang="en-US" sz="2200" dirty="0"/>
              <a:t>and </a:t>
            </a:r>
            <a:r>
              <a:rPr lang="en-US" sz="2200" b="1" dirty="0"/>
              <a:t>not overlapping</a:t>
            </a:r>
            <a:r>
              <a:rPr lang="en-US" sz="2200" dirty="0"/>
              <a:t>)</a:t>
            </a:r>
          </a:p>
          <a:p>
            <a:pPr marL="342900" lvl="1" indent="0">
              <a:buNone/>
            </a:pPr>
            <a:endParaRPr lang="en-US" dirty="0"/>
          </a:p>
          <a:p>
            <a:pPr marL="355600" indent="-342900"/>
            <a:r>
              <a:rPr lang="en-HK" sz="2400" b="1" dirty="0"/>
              <a:t>Sample (Outcome) Space </a:t>
            </a:r>
            <a:r>
              <a:rPr lang="en-HK" sz="2400" dirty="0"/>
              <a:t>= the set of all the possible outcomes</a:t>
            </a:r>
          </a:p>
          <a:p>
            <a:pPr marL="355600" indent="-342900"/>
            <a:endParaRPr lang="en-HK" sz="2400" dirty="0"/>
          </a:p>
          <a:p>
            <a:pPr marL="355600" indent="-342900"/>
            <a:r>
              <a:rPr lang="en-HK" sz="2400" dirty="0"/>
              <a:t>An event A = a </a:t>
            </a:r>
            <a:r>
              <a:rPr lang="en-HK" sz="2400" b="1" dirty="0"/>
              <a:t>set</a:t>
            </a:r>
            <a:r>
              <a:rPr lang="en-HK" sz="2400" dirty="0"/>
              <a:t> of outcomes</a:t>
            </a:r>
          </a:p>
          <a:p>
            <a:pPr marL="12700" indent="0">
              <a:buNone/>
            </a:pPr>
            <a:r>
              <a:rPr lang="en-HK" sz="2400" dirty="0"/>
              <a:t>  </a:t>
            </a:r>
          </a:p>
          <a:p>
            <a:pPr marL="355600" indent="-342900"/>
            <a:r>
              <a:rPr lang="en-HK" sz="2400" dirty="0"/>
              <a:t>Random variable X: its value depends on outcomes of a random experiment</a:t>
            </a:r>
          </a:p>
          <a:p>
            <a:pPr marL="812800" lvl="1" indent="-342900"/>
            <a:r>
              <a:rPr lang="en-HK" sz="2200" dirty="0"/>
              <a:t>For example, X = the number of a rolling dice </a:t>
            </a:r>
          </a:p>
          <a:p>
            <a:pPr marL="812800" lvl="1" indent="-342900"/>
            <a:r>
              <a:rPr lang="en-HK" sz="2200" dirty="0"/>
              <a:t>(X = 1) is an event; (X &gt; 2) is an event   </a:t>
            </a:r>
          </a:p>
          <a:p>
            <a:pPr marL="355600" indent="-342900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2074</Words>
  <Application>Microsoft Macintosh PowerPoint</Application>
  <PresentationFormat>Widescreen</PresentationFormat>
  <Paragraphs>258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Theme</vt:lpstr>
      <vt:lpstr>公式</vt:lpstr>
      <vt:lpstr>Equation</vt:lpstr>
      <vt:lpstr> Normal Approximation</vt:lpstr>
      <vt:lpstr>Want to Practice More?</vt:lpstr>
      <vt:lpstr>PowerPoint Presentation</vt:lpstr>
      <vt:lpstr>How to use </vt:lpstr>
      <vt:lpstr>Results</vt:lpstr>
      <vt:lpstr>Results</vt:lpstr>
      <vt:lpstr>Results</vt:lpstr>
      <vt:lpstr>Revision</vt:lpstr>
      <vt:lpstr>Basic Concepts </vt:lpstr>
      <vt:lpstr>Probability</vt:lpstr>
      <vt:lpstr>Math Definition of Probability</vt:lpstr>
      <vt:lpstr>Probability Distributions</vt:lpstr>
      <vt:lpstr>More on Probability</vt:lpstr>
      <vt:lpstr>More on Probability</vt:lpstr>
      <vt:lpstr>1. S_n and X ̅_n</vt:lpstr>
      <vt:lpstr>S_n and X ̅_n</vt:lpstr>
      <vt:lpstr>S_n and X ̅_n</vt:lpstr>
      <vt:lpstr>Example</vt:lpstr>
      <vt:lpstr>2. Standard Normal Distribution </vt:lpstr>
      <vt:lpstr>PowerPoint Presentation</vt:lpstr>
      <vt:lpstr>PowerPoint Presentation</vt:lpstr>
      <vt:lpstr>PowerPoint Presentation</vt:lpstr>
      <vt:lpstr>Standard Normal Cumulative Probability Table</vt:lpstr>
      <vt:lpstr>3. Normal Approximation (Central Limit Theorem) </vt:lpstr>
      <vt:lpstr>PowerPoint Presentation</vt:lpstr>
      <vt:lpstr>PowerPoint Presentation</vt:lpstr>
      <vt:lpstr>Summary 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Jingjing</dc:creator>
  <cp:lastModifiedBy>Prof. MA Kede</cp:lastModifiedBy>
  <cp:revision>98</cp:revision>
  <dcterms:created xsi:type="dcterms:W3CDTF">2020-03-07T07:02:16Z</dcterms:created>
  <dcterms:modified xsi:type="dcterms:W3CDTF">2024-03-10T09:02:16Z</dcterms:modified>
</cp:coreProperties>
</file>