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37"/>
  </p:notesMasterIdLst>
  <p:handoutMasterIdLst>
    <p:handoutMasterId r:id="rId38"/>
  </p:handoutMasterIdLst>
  <p:sldIdLst>
    <p:sldId id="334" r:id="rId5"/>
    <p:sldId id="434" r:id="rId6"/>
    <p:sldId id="435" r:id="rId7"/>
    <p:sldId id="407" r:id="rId8"/>
    <p:sldId id="408" r:id="rId9"/>
    <p:sldId id="409" r:id="rId10"/>
    <p:sldId id="412" r:id="rId11"/>
    <p:sldId id="411" r:id="rId12"/>
    <p:sldId id="415" r:id="rId13"/>
    <p:sldId id="413" r:id="rId14"/>
    <p:sldId id="414" r:id="rId15"/>
    <p:sldId id="432" r:id="rId16"/>
    <p:sldId id="417" r:id="rId17"/>
    <p:sldId id="416" r:id="rId18"/>
    <p:sldId id="438" r:id="rId19"/>
    <p:sldId id="436" r:id="rId20"/>
    <p:sldId id="43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33" r:id="rId29"/>
    <p:sldId id="430" r:id="rId30"/>
    <p:sldId id="425" r:id="rId31"/>
    <p:sldId id="426" r:id="rId32"/>
    <p:sldId id="427" r:id="rId33"/>
    <p:sldId id="428" r:id="rId34"/>
    <p:sldId id="429" r:id="rId35"/>
    <p:sldId id="431" r:id="rId36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EE"/>
    <a:srgbClr val="A0F3FE"/>
    <a:srgbClr val="FFFFFF"/>
    <a:srgbClr val="99235E"/>
    <a:srgbClr val="DE3210"/>
    <a:srgbClr val="EECCE3"/>
    <a:srgbClr val="D4227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437" autoAdjust="0"/>
  </p:normalViewPr>
  <p:slideViewPr>
    <p:cSldViewPr>
      <p:cViewPr varScale="1">
        <p:scale>
          <a:sx n="75" d="100"/>
          <a:sy n="75" d="100"/>
        </p:scale>
        <p:origin x="919" y="36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B8D87C48-D84C-439F-9293-0D043D2470D7}"/>
  </pc:docChgLst>
  <pc:docChgLst>
    <pc:chgData name="Nan GUAN" userId="ab010559-a596-492d-8202-131cbc6d328a" providerId="ADAL" clId="{8C23D7A9-C9A7-4A64-A0C3-7239AC4F1933}"/>
    <pc:docChg chg="modSld">
      <pc:chgData name="Nan GUAN" userId="ab010559-a596-492d-8202-131cbc6d328a" providerId="ADAL" clId="{8C23D7A9-C9A7-4A64-A0C3-7239AC4F1933}" dt="2024-01-25T05:52:41.512" v="106" actId="20577"/>
      <pc:docMkLst>
        <pc:docMk/>
      </pc:docMkLst>
      <pc:sldChg chg="modSp">
        <pc:chgData name="Nan GUAN" userId="ab010559-a596-492d-8202-131cbc6d328a" providerId="ADAL" clId="{8C23D7A9-C9A7-4A64-A0C3-7239AC4F1933}" dt="2024-01-18T04:59:23.720" v="3" actId="20577"/>
        <pc:sldMkLst>
          <pc:docMk/>
          <pc:sldMk cId="954624876" sldId="334"/>
        </pc:sldMkLst>
        <pc:spChg chg="mod">
          <ac:chgData name="Nan GUAN" userId="ab010559-a596-492d-8202-131cbc6d328a" providerId="ADAL" clId="{8C23D7A9-C9A7-4A64-A0C3-7239AC4F1933}" dt="2024-01-18T04:59:23.720" v="3" actId="20577"/>
          <ac:spMkLst>
            <pc:docMk/>
            <pc:sldMk cId="954624876" sldId="334"/>
            <ac:spMk id="2" creationId="{923AD7DF-86FD-4555-AE89-E369B6CA5F2D}"/>
          </ac:spMkLst>
        </pc:spChg>
      </pc:sldChg>
      <pc:sldChg chg="addSp delSp modSp modAnim">
        <pc:chgData name="Nan GUAN" userId="ab010559-a596-492d-8202-131cbc6d328a" providerId="ADAL" clId="{8C23D7A9-C9A7-4A64-A0C3-7239AC4F1933}" dt="2024-01-25T05:38:39.695" v="76" actId="207"/>
        <pc:sldMkLst>
          <pc:docMk/>
          <pc:sldMk cId="493783599" sldId="416"/>
        </pc:sldMkLst>
        <pc:spChg chg="mod">
          <ac:chgData name="Nan GUAN" userId="ab010559-a596-492d-8202-131cbc6d328a" providerId="ADAL" clId="{8C23D7A9-C9A7-4A64-A0C3-7239AC4F1933}" dt="2024-01-25T05:38:39.695" v="76" actId="207"/>
          <ac:spMkLst>
            <pc:docMk/>
            <pc:sldMk cId="493783599" sldId="416"/>
            <ac:spMk id="3" creationId="{5D84A3FF-56D6-4FDA-872D-A033C8D9D152}"/>
          </ac:spMkLst>
        </pc:spChg>
        <pc:spChg chg="add del">
          <ac:chgData name="Nan GUAN" userId="ab010559-a596-492d-8202-131cbc6d328a" providerId="ADAL" clId="{8C23D7A9-C9A7-4A64-A0C3-7239AC4F1933}" dt="2024-01-25T05:36:46.849" v="7"/>
          <ac:spMkLst>
            <pc:docMk/>
            <pc:sldMk cId="493783599" sldId="416"/>
            <ac:spMk id="6" creationId="{EE41DD62-E1D3-4F79-9289-8159700D2C7C}"/>
          </ac:spMkLst>
        </pc:spChg>
      </pc:sldChg>
      <pc:sldChg chg="modSp modAnim">
        <pc:chgData name="Nan GUAN" userId="ab010559-a596-492d-8202-131cbc6d328a" providerId="ADAL" clId="{8C23D7A9-C9A7-4A64-A0C3-7239AC4F1933}" dt="2024-01-25T05:46:06.234" v="83" actId="5793"/>
        <pc:sldMkLst>
          <pc:docMk/>
          <pc:sldMk cId="1320004266" sldId="420"/>
        </pc:sldMkLst>
        <pc:spChg chg="mod">
          <ac:chgData name="Nan GUAN" userId="ab010559-a596-492d-8202-131cbc6d328a" providerId="ADAL" clId="{8C23D7A9-C9A7-4A64-A0C3-7239AC4F1933}" dt="2024-01-25T05:46:06.234" v="83" actId="5793"/>
          <ac:spMkLst>
            <pc:docMk/>
            <pc:sldMk cId="1320004266" sldId="420"/>
            <ac:spMk id="3" creationId="{48E624A9-E20A-407D-8188-0367125FA8EB}"/>
          </ac:spMkLst>
        </pc:spChg>
      </pc:sldChg>
      <pc:sldChg chg="modSp">
        <pc:chgData name="Nan GUAN" userId="ab010559-a596-492d-8202-131cbc6d328a" providerId="ADAL" clId="{8C23D7A9-C9A7-4A64-A0C3-7239AC4F1933}" dt="2024-01-25T05:52:41.512" v="106" actId="20577"/>
        <pc:sldMkLst>
          <pc:docMk/>
          <pc:sldMk cId="1942303048" sldId="427"/>
        </pc:sldMkLst>
        <pc:spChg chg="mod">
          <ac:chgData name="Nan GUAN" userId="ab010559-a596-492d-8202-131cbc6d328a" providerId="ADAL" clId="{8C23D7A9-C9A7-4A64-A0C3-7239AC4F1933}" dt="2024-01-25T05:52:41.512" v="106" actId="20577"/>
          <ac:spMkLst>
            <pc:docMk/>
            <pc:sldMk cId="1942303048" sldId="427"/>
            <ac:spMk id="3" creationId="{BB13C860-1A7E-46A2-9D72-B370937B8A8D}"/>
          </ac:spMkLst>
        </pc:spChg>
      </pc:sldChg>
      <pc:sldChg chg="modAnim">
        <pc:chgData name="Nan GUAN" userId="ab010559-a596-492d-8202-131cbc6d328a" providerId="ADAL" clId="{8C23D7A9-C9A7-4A64-A0C3-7239AC4F1933}" dt="2024-01-25T05:38:53.671" v="77"/>
        <pc:sldMkLst>
          <pc:docMk/>
          <pc:sldMk cId="1535827590" sldId="438"/>
        </pc:sldMkLst>
      </pc:sldChg>
    </pc:docChg>
  </pc:docChgLst>
  <pc:docChgLst>
    <pc:chgData name="Nan GUAN" userId="ab010559-a596-492d-8202-131cbc6d328a" providerId="ADAL" clId="{F81B96C5-E87C-4F10-B023-1A61DEA0DE05}"/>
  </pc:docChgLst>
  <pc:docChgLst>
    <pc:chgData name="Nan GUAN" userId="ab010559-a596-492d-8202-131cbc6d328a" providerId="ADAL" clId="{478508C4-8748-4C41-B23C-CDF95A4595E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2024/1/25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1/25/2024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09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71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possibilities to implement these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6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55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CS3103 </a:t>
            </a:r>
            <a:r>
              <a:rPr lang="en-US" altLang="zh-CN" sz="2800" dirty="0"/>
              <a:t>Operating System</a:t>
            </a:r>
            <a:br>
              <a:rPr lang="en-US" altLang="zh-CN" sz="2800" dirty="0"/>
            </a:br>
            <a:r>
              <a:rPr lang="en-HK" sz="2800"/>
              <a:t>2023/2024 </a:t>
            </a:r>
            <a:r>
              <a:rPr lang="en-HK" sz="2800" dirty="0"/>
              <a:t>Sem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726845"/>
            <a:ext cx="9450631" cy="720079"/>
          </a:xfrm>
        </p:spPr>
        <p:txBody>
          <a:bodyPr/>
          <a:lstStyle/>
          <a:p>
            <a:pPr marL="0" indent="0" algn="r">
              <a:buNone/>
            </a:pPr>
            <a:r>
              <a:rPr lang="en-HK" sz="4800" b="1" dirty="0"/>
              <a:t>Chapter 2: </a:t>
            </a: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</a:t>
            </a:r>
            <a:endParaRPr lang="en-HK" sz="4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921" y="4725144"/>
            <a:ext cx="436709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1AF6-4FF9-4870-9727-250E69F2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CPU-bound vs I/O-bound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6913-4459-4C7B-8E76-7B7229686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0"/>
            <a:ext cx="11247040" cy="504056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Processes can be classified into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CPU-bound process: spends more time doing computations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Few long CPU bursts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I/O-bound process: spends more time doing I/O than computations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Many short CPU bursts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4440-CE4D-428E-B113-C6187D00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45D603-48E4-4A3C-8608-42BFC8944E0E}"/>
              </a:ext>
            </a:extLst>
          </p:cNvPr>
          <p:cNvGrpSpPr/>
          <p:nvPr/>
        </p:nvGrpSpPr>
        <p:grpSpPr>
          <a:xfrm>
            <a:off x="1844160" y="3861048"/>
            <a:ext cx="7867830" cy="2448272"/>
            <a:chOff x="1844160" y="3861048"/>
            <a:chExt cx="7867830" cy="24482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C67BDD-4706-47DC-8F12-7B3363922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3752" y="3981455"/>
              <a:ext cx="5848238" cy="232786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B6EEC5-7226-447E-AAED-DEB7604BB2F7}"/>
                </a:ext>
              </a:extLst>
            </p:cNvPr>
            <p:cNvSpPr/>
            <p:nvPr/>
          </p:nvSpPr>
          <p:spPr>
            <a:xfrm>
              <a:off x="1844160" y="3861048"/>
              <a:ext cx="20195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ym typeface="Symbol" panose="05050102010706020507" pitchFamily="18" charset="2"/>
                </a:rPr>
                <a:t>CPU-bound process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FEE085-AB59-4F34-BAD5-D060701009BA}"/>
                </a:ext>
              </a:extLst>
            </p:cNvPr>
            <p:cNvSpPr/>
            <p:nvPr/>
          </p:nvSpPr>
          <p:spPr>
            <a:xfrm>
              <a:off x="1919536" y="5517232"/>
              <a:ext cx="1929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ym typeface="Symbol" panose="05050102010706020507" pitchFamily="18" charset="2"/>
                </a:rPr>
                <a:t>I/O-bound process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45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6630-18F7-492B-8ABD-B45E98BC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Context 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1B2-C4F3-4B3F-B5B6-FE96C357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6998568" cy="5040560"/>
          </a:xfrm>
        </p:spPr>
        <p:txBody>
          <a:bodyPr/>
          <a:lstStyle/>
          <a:p>
            <a:r>
              <a:rPr lang="en-US" altLang="en-US" dirty="0"/>
              <a:t>When CPU switches to another process, </a:t>
            </a:r>
            <a:r>
              <a:rPr lang="en-US" altLang="en-US" dirty="0">
                <a:solidFill>
                  <a:srgbClr val="FF0000"/>
                </a:solidFill>
              </a:rPr>
              <a:t>the system must save the state of the old process and load the saved state for the new process</a:t>
            </a:r>
          </a:p>
          <a:p>
            <a:pPr lvl="1"/>
            <a:r>
              <a:rPr lang="en-US" altLang="en-US" dirty="0"/>
              <a:t>Context-switch time is overhead; does no useful work while switching</a:t>
            </a:r>
          </a:p>
          <a:p>
            <a:pPr lvl="1"/>
            <a:r>
              <a:rPr lang="en-US" altLang="en-US" dirty="0"/>
              <a:t>Time dependent on hardware support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1ABD6-324F-430E-999E-CD82853D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C095F42-54E3-4E74-A37C-A241B79AD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7680176" y="1916832"/>
            <a:ext cx="4059267" cy="332862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12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3C82-F643-4DF5-82F7-ADDB5BCE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Context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DC83-486F-484D-8D3D-B57F0D67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switch scenario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8E759-D5A3-40A9-A619-066D7139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61626-CD24-4038-9341-73927E05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1964091"/>
            <a:ext cx="7848872" cy="42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6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0674-BBAB-40B7-B772-1AAB7D9E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CFA0-6E41-4F8F-AAC0-61E16744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6422504" cy="5040560"/>
          </a:xfrm>
        </p:spPr>
        <p:txBody>
          <a:bodyPr/>
          <a:lstStyle/>
          <a:p>
            <a:r>
              <a:rPr lang="en-US" dirty="0"/>
              <a:t>Unix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AC969-6ED4-4746-9573-4A88E73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6B8B032-9D2C-4D2F-8841-9BA1596E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t="757" r="8128" b="505"/>
          <a:stretch>
            <a:fillRect/>
          </a:stretch>
        </p:blipFill>
        <p:spPr bwMode="auto">
          <a:xfrm>
            <a:off x="3719736" y="1628800"/>
            <a:ext cx="5254136" cy="463534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01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18C4-C49B-42CA-B37F-0595A4B9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A3FF-56D6-4FDA-872D-A033C8D9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6710536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Child may duplicate parent’s memory space, or load new memory contents (in particularly, load a new program)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UNIX examples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fork</a:t>
            </a:r>
            <a:r>
              <a:rPr lang="en-US" altLang="en-US" dirty="0"/>
              <a:t> system calls creates new process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The return value of fork():</a:t>
            </a:r>
          </a:p>
          <a:p>
            <a:pPr lvl="3">
              <a:lnSpc>
                <a:spcPct val="90000"/>
              </a:lnSpc>
            </a:pPr>
            <a:r>
              <a:rPr lang="en-US" altLang="ja-JP" dirty="0">
                <a:solidFill>
                  <a:srgbClr val="FF0000"/>
                </a:solidFill>
              </a:rPr>
              <a:t>In the parent process: the process ID (PID) of the newly created child process</a:t>
            </a:r>
          </a:p>
          <a:p>
            <a:pPr lvl="3">
              <a:lnSpc>
                <a:spcPct val="90000"/>
              </a:lnSpc>
            </a:pPr>
            <a:r>
              <a:rPr lang="en-US" altLang="ja-JP" dirty="0">
                <a:solidFill>
                  <a:srgbClr val="FF0000"/>
                </a:solidFill>
              </a:rPr>
              <a:t>In the child process: 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exec</a:t>
            </a:r>
            <a:r>
              <a:rPr lang="en-US" altLang="en-US" dirty="0"/>
              <a:t> system calls used after a fork to replace the process’</a:t>
            </a:r>
            <a:r>
              <a:rPr lang="en-US" altLang="ja-JP" dirty="0"/>
              <a:t> memory space with a new program and execute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8B82-5DCE-4309-A762-9816CF20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AE246C-AC8F-4135-96AA-42847F6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1484784"/>
            <a:ext cx="4622304" cy="43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 err="1">
                <a:latin typeface="Monaco" charset="0"/>
              </a:rPr>
              <a:t>Pid_t</a:t>
            </a:r>
            <a:r>
              <a:rPr lang="en-US" altLang="en-US" sz="1600" dirty="0">
                <a:latin typeface="Monaco" charset="0"/>
              </a:rPr>
              <a:t>  </a:t>
            </a:r>
            <a:r>
              <a:rPr lang="en-US" altLang="en-US" sz="1600" dirty="0" err="1">
                <a:latin typeface="Monaco" charset="0"/>
              </a:rPr>
              <a:t>pid</a:t>
            </a:r>
            <a:r>
              <a:rPr lang="en-US" altLang="en-US" sz="1600" dirty="0">
                <a:latin typeface="Monaco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</a:t>
            </a:r>
            <a:r>
              <a:rPr lang="en-US" altLang="en-US" sz="1600" dirty="0" err="1">
                <a:latin typeface="Monaco" charset="0"/>
              </a:rPr>
              <a:t>pid</a:t>
            </a:r>
            <a:r>
              <a:rPr lang="en-US" altLang="en-US" sz="1600" dirty="0">
                <a:latin typeface="Monaco" charset="0"/>
              </a:rPr>
              <a:t> = </a:t>
            </a:r>
            <a:r>
              <a:rPr lang="en-US" altLang="en-US" sz="1800" b="1" dirty="0">
                <a:solidFill>
                  <a:srgbClr val="0066FF"/>
                </a:solidFill>
                <a:latin typeface="Monaco" charset="0"/>
              </a:rPr>
              <a:t>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if (</a:t>
            </a:r>
            <a:r>
              <a:rPr lang="en-US" altLang="en-US" sz="1600" dirty="0" err="1">
                <a:latin typeface="Monaco" charset="0"/>
              </a:rPr>
              <a:t>pid</a:t>
            </a:r>
            <a:r>
              <a:rPr lang="en-US" altLang="en-US" sz="1600" dirty="0">
                <a:latin typeface="Monaco" charset="0"/>
              </a:rPr>
              <a:t>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	</a:t>
            </a:r>
            <a:r>
              <a:rPr lang="en-US" altLang="en-US" sz="1600" dirty="0" err="1">
                <a:latin typeface="Monaco" charset="0"/>
              </a:rPr>
              <a:t>fprintf</a:t>
            </a:r>
            <a:r>
              <a:rPr lang="en-US" altLang="en-US" sz="1600" dirty="0">
                <a:latin typeface="Monaco" charset="0"/>
              </a:rPr>
              <a:t>(stderr,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	exit(-1);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else if (</a:t>
            </a:r>
            <a:r>
              <a:rPr lang="en-US" altLang="en-US" sz="1600" dirty="0" err="1">
                <a:latin typeface="Monaco" charset="0"/>
              </a:rPr>
              <a:t>pid</a:t>
            </a:r>
            <a:r>
              <a:rPr lang="en-US" altLang="en-US" sz="1600" dirty="0">
                <a:latin typeface="Monaco" charset="0"/>
              </a:rPr>
              <a:t>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	</a:t>
            </a:r>
            <a:r>
              <a:rPr lang="en-US" altLang="en-US" sz="1800" b="1" dirty="0" err="1">
                <a:solidFill>
                  <a:srgbClr val="0066FF"/>
                </a:solidFill>
                <a:latin typeface="Monaco" charset="0"/>
              </a:rPr>
              <a:t>execlp</a:t>
            </a:r>
            <a:r>
              <a:rPr lang="en-US" altLang="en-US" sz="1600" dirty="0">
                <a:latin typeface="Monaco" charset="0"/>
              </a:rPr>
              <a:t>("/bin/ls", "ls",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	/* parent wait for the child to complete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	</a:t>
            </a:r>
            <a:r>
              <a:rPr lang="en-US" altLang="en-US" sz="1600" dirty="0" err="1">
                <a:latin typeface="Monaco" charset="0"/>
              </a:rPr>
              <a:t>printf</a:t>
            </a:r>
            <a:r>
              <a:rPr lang="en-US" altLang="en-US" sz="1600" dirty="0">
                <a:latin typeface="Monaco" charset="0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	exit(0);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7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ECEE-8C45-44DF-BA28-88B450AE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4661-7C60-4EF0-ABE7-FD206FCA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r>
              <a:rPr lang="en-US" altLang="en-US" dirty="0"/>
              <a:t>Parent process creates children processes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96898-F335-406B-B7A1-B1063864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111335-6A62-465A-9DB6-0094798C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87" y="2060848"/>
            <a:ext cx="4935913" cy="4223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17D9F-472D-4DF1-B7FC-FA11CCC52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3573016"/>
            <a:ext cx="3078421" cy="9372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1DEDAB-8C11-42C1-A82F-EE15AB1D5C73}"/>
              </a:ext>
            </a:extLst>
          </p:cNvPr>
          <p:cNvSpPr/>
          <p:nvPr/>
        </p:nvSpPr>
        <p:spPr>
          <a:xfrm>
            <a:off x="7392144" y="3200276"/>
            <a:ext cx="76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502B-B9A5-485A-B48E-F7985565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D547-66FB-4CEA-A6A3-4B80084E0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8078688" cy="5040560"/>
          </a:xfrm>
        </p:spPr>
        <p:txBody>
          <a:bodyPr/>
          <a:lstStyle/>
          <a:p>
            <a:r>
              <a:rPr lang="en-US" dirty="0"/>
              <a:t>Steps:</a:t>
            </a:r>
          </a:p>
          <a:p>
            <a:pPr marL="857250" lvl="1" indent="-457200" hangingPunct="1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 into </a:t>
            </a:r>
            <a:r>
              <a:rPr lang="en-US" altLang="ko-KR" u="sng" dirty="0"/>
              <a:t>memory</a:t>
            </a:r>
            <a:r>
              <a:rPr lang="en-US" altLang="ko-KR" dirty="0"/>
              <a:t>.</a:t>
            </a:r>
          </a:p>
          <a:p>
            <a:pPr lvl="2" hangingPunct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</a:t>
            </a:r>
          </a:p>
          <a:p>
            <a:pPr lvl="2" hangingPunct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rgbClr val="FF0000"/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3" hangingPunct="1"/>
            <a:r>
              <a:rPr lang="en-US" altLang="ko-KR" dirty="0"/>
              <a:t>Loading pieces of code or data only as they are needed during program execution.</a:t>
            </a:r>
          </a:p>
          <a:p>
            <a:pPr marL="857250" lvl="1" indent="-457200" hangingPunct="1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2" hangingPunct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2" hangingPunct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1F9D7-292A-465B-9AC4-8C047041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40023-47BD-43A1-9B2D-31360A3E9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306" y="2276872"/>
            <a:ext cx="3353150" cy="26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9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4D7C-F004-4FFD-B173-683954E8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7A53-0C19-4AA3-A7DC-3CAB2C27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7862664" cy="5040560"/>
          </a:xfrm>
        </p:spPr>
        <p:txBody>
          <a:bodyPr/>
          <a:lstStyle/>
          <a:p>
            <a:pPr marL="857250" lvl="1" indent="-457200" hangingPunct="1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2" hangingPunct="1"/>
            <a:r>
              <a:rPr lang="en-US" altLang="ko-KR" dirty="0"/>
              <a:t>For explicitly requested dynamically allocated data.</a:t>
            </a:r>
          </a:p>
          <a:p>
            <a:pPr lvl="2" hangingPunct="1"/>
            <a:r>
              <a:rPr lang="en-US" altLang="ko-KR" dirty="0"/>
              <a:t>Program request such space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marL="857250" lvl="1" indent="-457200" hangingPunct="1">
              <a:buFont typeface="+mj-lt"/>
              <a:buAutoNum type="arabicPeriod" startAt="4"/>
            </a:pPr>
            <a:r>
              <a:rPr lang="en-US" altLang="ko-KR" dirty="0"/>
              <a:t>The OS does some other initialization tasks.</a:t>
            </a:r>
          </a:p>
          <a:p>
            <a:pPr lvl="2" hangingPunct="1"/>
            <a:r>
              <a:rPr lang="en-US" altLang="ko-KR" dirty="0"/>
              <a:t>E.g., input/output (I/O) setup</a:t>
            </a:r>
          </a:p>
          <a:p>
            <a:pPr lvl="3" hangingPunct="1"/>
            <a:r>
              <a:rPr lang="en-US" altLang="ko-KR" dirty="0"/>
              <a:t>Each process by default has three open file descriptors.</a:t>
            </a:r>
          </a:p>
          <a:p>
            <a:pPr lvl="3" hangingPunct="1"/>
            <a:r>
              <a:rPr lang="en-US" altLang="ko-KR" dirty="0"/>
              <a:t>Standard input, output and error</a:t>
            </a:r>
          </a:p>
          <a:p>
            <a:pPr marL="857250" lvl="1" indent="-457200" hangingPunct="1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2" hangingPunct="1"/>
            <a:r>
              <a:rPr lang="en-US" altLang="ko-KR"/>
              <a:t>The OS may </a:t>
            </a:r>
            <a:r>
              <a:rPr lang="en-US" altLang="ko-KR" i="1"/>
              <a:t>transfer </a:t>
            </a:r>
            <a:r>
              <a:rPr lang="en-US" altLang="ko-KR" i="1" dirty="0"/>
              <a:t>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D0E8-4B58-4A3E-8D54-C059879F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3D67C-A47C-45FE-822B-A4FF3172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306" y="2276872"/>
            <a:ext cx="3353150" cy="26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9A34-70D7-40A0-9909-98D6AB68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Process on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2411-0E51-4AB5-B63C-EF5F1FE66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By default, every app runs in its own Linux process</a:t>
            </a:r>
          </a:p>
          <a:p>
            <a:pPr lvl="1">
              <a:defRPr/>
            </a:pPr>
            <a:r>
              <a:rPr lang="en-US" altLang="en-US" dirty="0"/>
              <a:t>When launching Twitter, there is one process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altLang="en-US" dirty="0"/>
              <a:t>When playing </a:t>
            </a:r>
            <a:r>
              <a:rPr lang="en-US" altLang="en-US" dirty="0" err="1"/>
              <a:t>AngryBird</a:t>
            </a:r>
            <a:r>
              <a:rPr lang="en-US" altLang="en-US" dirty="0"/>
              <a:t>, there is one process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Some application may use several processes</a:t>
            </a:r>
          </a:p>
          <a:p>
            <a:pPr lvl="1">
              <a:defRPr/>
            </a:pPr>
            <a:r>
              <a:rPr lang="en-US" altLang="en-US" dirty="0"/>
              <a:t>When using Facebook, there are four processes</a:t>
            </a:r>
          </a:p>
          <a:p>
            <a:pPr lvl="1">
              <a:defRPr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1A1BC-090E-498D-985B-C142F3D1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BB9D1EF1-0DB1-4103-98F0-334E108E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64" y="2416894"/>
            <a:ext cx="8966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E407F4E-E148-49FA-94D7-87A4F3BC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64" y="5176416"/>
            <a:ext cx="89662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33727-5663-4ADF-B8F1-819BCDB8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64" y="3429000"/>
            <a:ext cx="89662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8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3231-BD1B-4219-84FC-A9A58BC3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Termination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DB31-111E-400C-8630-F77CE6D7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r>
              <a:rPr lang="en-US" altLang="en-US" dirty="0"/>
              <a:t>Process executes last statement and asks the OS to delete it (</a:t>
            </a:r>
            <a:r>
              <a:rPr lang="en-US" altLang="en-US" dirty="0">
                <a:solidFill>
                  <a:srgbClr val="FF0000"/>
                </a:solidFill>
              </a:rPr>
              <a:t>exit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Output data from child to parent (</a:t>
            </a:r>
            <a:r>
              <a:rPr lang="en-US" altLang="en-US" dirty="0">
                <a:solidFill>
                  <a:srgbClr val="FF0000"/>
                </a:solidFill>
              </a:rPr>
              <a:t>wait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Process’</a:t>
            </a:r>
            <a:r>
              <a:rPr lang="en-US" altLang="ja-JP" dirty="0"/>
              <a:t> resources are </a:t>
            </a:r>
            <a:r>
              <a:rPr lang="en-US" altLang="ja-JP" dirty="0">
                <a:solidFill>
                  <a:srgbClr val="FF0000"/>
                </a:solidFill>
              </a:rPr>
              <a:t>de-allocated</a:t>
            </a:r>
            <a:r>
              <a:rPr lang="en-US" altLang="ja-JP" b="1" dirty="0">
                <a:solidFill>
                  <a:srgbClr val="0066FF"/>
                </a:solidFill>
              </a:rPr>
              <a:t> </a:t>
            </a:r>
            <a:r>
              <a:rPr lang="en-US" altLang="ja-JP" dirty="0"/>
              <a:t>by OS</a:t>
            </a:r>
          </a:p>
          <a:p>
            <a:r>
              <a:rPr lang="en-US" altLang="en-US" dirty="0"/>
              <a:t>Parent may terminate execution of children processes (</a:t>
            </a:r>
            <a:r>
              <a:rPr lang="en-US" altLang="en-US" dirty="0">
                <a:solidFill>
                  <a:srgbClr val="FF0000"/>
                </a:solidFill>
              </a:rPr>
              <a:t>abort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Happens when</a:t>
            </a:r>
          </a:p>
          <a:p>
            <a:pPr lvl="2"/>
            <a:r>
              <a:rPr lang="en-US" altLang="en-US" dirty="0"/>
              <a:t>Child has exceeded allocated resources</a:t>
            </a:r>
          </a:p>
          <a:p>
            <a:pPr lvl="2"/>
            <a:r>
              <a:rPr lang="en-US" altLang="en-US" dirty="0"/>
              <a:t>Task assigned to child is no longer required</a:t>
            </a:r>
          </a:p>
          <a:p>
            <a:pPr lvl="2"/>
            <a:r>
              <a:rPr lang="en-US" altLang="en-US" dirty="0"/>
              <a:t>If parent is exiting</a:t>
            </a:r>
          </a:p>
          <a:p>
            <a:pPr lvl="3"/>
            <a:r>
              <a:rPr lang="en-US" altLang="en-US" dirty="0"/>
              <a:t>Some OS does not allow child to continue if its parent terminates</a:t>
            </a:r>
          </a:p>
          <a:p>
            <a:pPr lvl="4"/>
            <a:r>
              <a:rPr lang="en-US" altLang="en-US" dirty="0"/>
              <a:t>All children terminated - </a:t>
            </a:r>
            <a:r>
              <a:rPr lang="en-US" altLang="en-US" i="1" dirty="0"/>
              <a:t>cascading termination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90910-4D4C-42E2-9F00-0C133C9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859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38A4-0E1B-4522-A028-9BA151B8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35A3-4B6D-48E5-B90F-E7AE90B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4694312" cy="5040560"/>
          </a:xfrm>
        </p:spPr>
        <p:txBody>
          <a:bodyPr/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a program in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A0A3-09BF-46C2-846B-A18E999A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19A8FB-80B9-4A31-9102-4B3854B49E6D}"/>
              </a:ext>
            </a:extLst>
          </p:cNvPr>
          <p:cNvSpPr txBox="1">
            <a:spLocks/>
          </p:cNvSpPr>
          <p:nvPr/>
        </p:nvSpPr>
        <p:spPr bwMode="auto">
          <a:xfrm>
            <a:off x="5879976" y="1340768"/>
            <a:ext cx="532859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Thread:</a:t>
            </a:r>
          </a:p>
          <a:p>
            <a:pPr lvl="1"/>
            <a:r>
              <a:rPr lang="en-US" dirty="0"/>
              <a:t>A thread is the unit of execution within a process</a:t>
            </a:r>
          </a:p>
        </p:txBody>
      </p:sp>
      <p:pic>
        <p:nvPicPr>
          <p:cNvPr id="1026" name="Picture 2" descr="multithreading - Context Switch Time between two processes and threads in  two processes - Stack Overflow">
            <a:extLst>
              <a:ext uri="{FF2B5EF4-FFF2-40B4-BE49-F238E27FC236}">
                <a16:creationId xmlns:a16="http://schemas.microsoft.com/office/drawing/2014/main" id="{D9500D3E-EB6A-431A-8984-F8BC856DF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40" y="3645024"/>
            <a:ext cx="4608512" cy="24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24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7FAA-EBD1-40B0-9731-87DDF197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Processes Cooperation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24A9-E20A-407D-8188-0367125F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Independent</a:t>
            </a:r>
            <a:r>
              <a:rPr lang="en-US" altLang="en-US" dirty="0"/>
              <a:t> process cannot affect or be affected by the execution of another process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Cooperating</a:t>
            </a:r>
            <a:r>
              <a:rPr lang="en-US" altLang="en-US" dirty="0"/>
              <a:t> process can affect or be affected by the execution of another process</a:t>
            </a:r>
          </a:p>
          <a:p>
            <a:r>
              <a:rPr lang="en-US" altLang="en-US" dirty="0"/>
              <a:t>Advantages of process cooperation</a:t>
            </a:r>
          </a:p>
          <a:p>
            <a:pPr lvl="1"/>
            <a:r>
              <a:rPr lang="en-US" altLang="en-US" dirty="0"/>
              <a:t>Information sharing </a:t>
            </a:r>
          </a:p>
          <a:p>
            <a:pPr lvl="1"/>
            <a:r>
              <a:rPr lang="en-US" altLang="en-US" dirty="0"/>
              <a:t>Computation speed-up</a:t>
            </a:r>
          </a:p>
          <a:p>
            <a:pPr lvl="1"/>
            <a:r>
              <a:rPr lang="en-US" altLang="en-US" dirty="0"/>
              <a:t>Modularity</a:t>
            </a:r>
          </a:p>
          <a:p>
            <a:pPr lvl="1"/>
            <a:r>
              <a:rPr lang="en-US" alt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C61E8-5D33-49F8-A650-B3DAAFAE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00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68EB-97F0-4610-8C48-C19AB5F7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Producer-Consumer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91F6-1366-4CDB-BFC0-155F811E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Producer</a:t>
            </a:r>
            <a:r>
              <a:rPr lang="en-US" altLang="en-US" b="1" dirty="0">
                <a:solidFill>
                  <a:srgbClr val="0066FF"/>
                </a:solidFill>
              </a:rPr>
              <a:t> </a:t>
            </a:r>
            <a:r>
              <a:rPr lang="en-US" altLang="en-US" dirty="0"/>
              <a:t>produces information that is consumed by </a:t>
            </a:r>
            <a:r>
              <a:rPr lang="en-US" altLang="en-US" dirty="0">
                <a:solidFill>
                  <a:srgbClr val="FF0000"/>
                </a:solidFill>
              </a:rPr>
              <a:t>Consumer</a:t>
            </a:r>
          </a:p>
          <a:p>
            <a:pPr lvl="1"/>
            <a:r>
              <a:rPr lang="en-US" altLang="en-US" i="1" dirty="0"/>
              <a:t>unbounded-buffer</a:t>
            </a:r>
            <a:r>
              <a:rPr lang="en-US" altLang="en-US" dirty="0"/>
              <a:t> places no practical limit on the size of the buffer</a:t>
            </a:r>
          </a:p>
          <a:p>
            <a:pPr lvl="1"/>
            <a:r>
              <a:rPr lang="en-US" altLang="en-US" i="1" dirty="0"/>
              <a:t>bounded-buffer</a:t>
            </a:r>
            <a:r>
              <a:rPr lang="en-US" altLang="en-US" dirty="0"/>
              <a:t> assumes that there is a fixed buffer size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4AB5E-9A44-4B79-B4AF-DACD8178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pic>
        <p:nvPicPr>
          <p:cNvPr id="5122" name="Picture 2" descr="What is the Producer-Consumer problem?">
            <a:extLst>
              <a:ext uri="{FF2B5EF4-FFF2-40B4-BE49-F238E27FC236}">
                <a16:creationId xmlns:a16="http://schemas.microsoft.com/office/drawing/2014/main" id="{4D59ABB3-4FE6-49DD-8D71-E132DE77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3068961"/>
            <a:ext cx="45388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A5F8-CEFC-4D91-8466-D593176A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Interprocess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Communication (IPC)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E6CF-6B41-45E1-99B6-ECB2DFDA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Mechanism for processes to communicate and synchronize</a:t>
            </a:r>
          </a:p>
          <a:p>
            <a:r>
              <a:rPr lang="en-US" altLang="en-US" dirty="0"/>
              <a:t>Message system – processes communicate with each other without resorting to shared variables</a:t>
            </a:r>
          </a:p>
          <a:p>
            <a:r>
              <a:rPr lang="en-US" altLang="en-US" dirty="0"/>
              <a:t>IPC facilities provide two operations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send(</a:t>
            </a:r>
            <a:r>
              <a:rPr lang="en-US" altLang="en-US" i="1" dirty="0">
                <a:solidFill>
                  <a:srgbClr val="FF0000"/>
                </a:solidFill>
              </a:rPr>
              <a:t>message</a:t>
            </a:r>
            <a:r>
              <a:rPr lang="en-US" altLang="en-US" dirty="0">
                <a:solidFill>
                  <a:srgbClr val="FF0000"/>
                </a:solidFill>
              </a:rPr>
              <a:t>)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receive(</a:t>
            </a:r>
            <a:r>
              <a:rPr lang="en-US" altLang="en-US" i="1" dirty="0">
                <a:solidFill>
                  <a:srgbClr val="FF0000"/>
                </a:solidFill>
              </a:rPr>
              <a:t>message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wish to communicate, they need to</a:t>
            </a:r>
          </a:p>
          <a:p>
            <a:pPr lvl="1"/>
            <a:r>
              <a:rPr lang="en-US" altLang="en-US" dirty="0"/>
              <a:t>establish a </a:t>
            </a:r>
            <a:r>
              <a:rPr lang="en-US" altLang="en-US" i="1" dirty="0"/>
              <a:t>communication</a:t>
            </a:r>
            <a:r>
              <a:rPr lang="en-US" altLang="en-US" dirty="0"/>
              <a:t> </a:t>
            </a:r>
            <a:r>
              <a:rPr lang="en-US" altLang="en-US" i="1" dirty="0"/>
              <a:t>link</a:t>
            </a:r>
            <a:r>
              <a:rPr lang="en-US" altLang="en-US" dirty="0"/>
              <a:t> between them</a:t>
            </a:r>
          </a:p>
          <a:p>
            <a:pPr lvl="1"/>
            <a:r>
              <a:rPr lang="en-US" altLang="en-US" dirty="0"/>
              <a:t>exchange messages via send/receive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5D18D-4528-47F3-ADE6-9EB2E585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8D3A0-403F-4D07-9AFF-369F4A51BBE6}"/>
              </a:ext>
            </a:extLst>
          </p:cNvPr>
          <p:cNvSpPr/>
          <p:nvPr/>
        </p:nvSpPr>
        <p:spPr>
          <a:xfrm>
            <a:off x="4367808" y="3933056"/>
            <a:ext cx="3636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 </a:t>
            </a:r>
            <a:r>
              <a:rPr lang="en-US" altLang="en-US" i="1" dirty="0"/>
              <a:t>message size fixed or variable </a:t>
            </a:r>
          </a:p>
        </p:txBody>
      </p:sp>
    </p:spTree>
    <p:extLst>
      <p:ext uri="{BB962C8B-B14F-4D97-AF65-F5344CB8AC3E}">
        <p14:creationId xmlns:p14="http://schemas.microsoft.com/office/powerpoint/2010/main" val="16859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8405-E337-421B-87F6-41D8DA07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B90D-1B89-4B3C-9417-8627FBBC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are links established?</a:t>
            </a:r>
          </a:p>
          <a:p>
            <a:r>
              <a:rPr lang="en-US" altLang="en-US" dirty="0"/>
              <a:t>Can a link be associated with more than two processes?</a:t>
            </a:r>
          </a:p>
          <a:p>
            <a:r>
              <a:rPr lang="en-US" altLang="en-US" dirty="0"/>
              <a:t>How many links can there be between every pair of communicating processes?</a:t>
            </a:r>
          </a:p>
          <a:p>
            <a:r>
              <a:rPr lang="en-US" altLang="en-US" dirty="0"/>
              <a:t>What is the capacity of a link?</a:t>
            </a:r>
          </a:p>
          <a:p>
            <a:r>
              <a:rPr lang="en-US" altLang="en-US" dirty="0"/>
              <a:t>Is the size of a message that the link can accommodate fixed or variable?</a:t>
            </a:r>
          </a:p>
          <a:p>
            <a:r>
              <a:rPr lang="en-US" altLang="en-US" dirty="0"/>
              <a:t>Is a link unidirectional or bi-directional?</a:t>
            </a:r>
          </a:p>
          <a:p>
            <a:r>
              <a:rPr lang="en-US" alt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B2FD6-28E6-46B6-980D-3F62EE76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18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76A1-50FB-4E9C-904A-CCBFBC9E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Communication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80E9-D8F5-40A2-8F9A-6347E67D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FF134-D030-43F0-8F29-F0F8DABC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068568F-D146-4134-945E-B280FC0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6601" r="594" b="7129"/>
          <a:stretch>
            <a:fillRect/>
          </a:stretch>
        </p:blipFill>
        <p:spPr bwMode="auto">
          <a:xfrm>
            <a:off x="2855640" y="1700808"/>
            <a:ext cx="6337300" cy="414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0F48C0FF-2D51-4D65-8934-4611A69F1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265" y="5922540"/>
            <a:ext cx="598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(a) Message passing                          (b) Shared memory </a:t>
            </a:r>
          </a:p>
        </p:txBody>
      </p:sp>
    </p:spTree>
    <p:extLst>
      <p:ext uri="{BB962C8B-B14F-4D97-AF65-F5344CB8AC3E}">
        <p14:creationId xmlns:p14="http://schemas.microsoft.com/office/powerpoint/2010/main" val="145347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C1E3-7081-47B5-AC7A-48F99640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45AB562-60E0-4F80-9673-B7766896A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568856"/>
              </p:ext>
            </p:extLst>
          </p:nvPr>
        </p:nvGraphicFramePr>
        <p:xfrm>
          <a:off x="1127448" y="1772816"/>
          <a:ext cx="10009112" cy="35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556">
                  <a:extLst>
                    <a:ext uri="{9D8B030D-6E8A-4147-A177-3AD203B41FA5}">
                      <a16:colId xmlns:a16="http://schemas.microsoft.com/office/drawing/2014/main" val="1914367630"/>
                    </a:ext>
                  </a:extLst>
                </a:gridCol>
                <a:gridCol w="5004556">
                  <a:extLst>
                    <a:ext uri="{9D8B030D-6E8A-4147-A177-3AD203B41FA5}">
                      <a16:colId xmlns:a16="http://schemas.microsoft.com/office/drawing/2014/main" val="2860650020"/>
                    </a:ext>
                  </a:extLst>
                </a:gridCol>
              </a:tblGrid>
              <a:tr h="469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Passing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 Memory Model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18509126"/>
                  </a:ext>
                </a:extLst>
              </a:tr>
              <a:tr h="4759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Message passing facility is used for communication.</a:t>
                      </a: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Shared memory region is used for communication.</a:t>
                      </a:r>
                    </a:p>
                  </a:txBody>
                  <a:tcPr marL="38100" marR="38100" marT="53340" marB="53340" anchor="ctr"/>
                </a:tc>
                <a:extLst>
                  <a:ext uri="{0D108BD9-81ED-4DB2-BD59-A6C34878D82A}">
                    <a16:rowId xmlns:a16="http://schemas.microsoft.com/office/drawing/2014/main" val="2425577888"/>
                  </a:ext>
                </a:extLst>
              </a:tr>
              <a:tr h="8704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can be used in a distributed environment where communicating processes reside on remote machines connected through a network.</a:t>
                      </a: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is used for communication between processes on a single processor or multiprocessor systems where the communicating processes reside on the same machine.</a:t>
                      </a:r>
                    </a:p>
                  </a:txBody>
                  <a:tcPr marL="38100" marR="38100" marT="53340" marB="53340" anchor="ctr"/>
                </a:tc>
                <a:extLst>
                  <a:ext uri="{0D108BD9-81ED-4DB2-BD59-A6C34878D82A}">
                    <a16:rowId xmlns:a16="http://schemas.microsoft.com/office/drawing/2014/main" val="3780350024"/>
                  </a:ext>
                </a:extLst>
              </a:tr>
              <a:tr h="62595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OS provides mechanism for communication and synchronization of actions performed by the communicating processes.</a:t>
                      </a: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Need the programmer to write programs to explicitly coordinate the access of data by different processes.</a:t>
                      </a:r>
                    </a:p>
                  </a:txBody>
                  <a:tcPr marL="38100" marR="38100" marT="53340" marB="53340" anchor="ctr"/>
                </a:tc>
                <a:extLst>
                  <a:ext uri="{0D108BD9-81ED-4DB2-BD59-A6C34878D82A}">
                    <a16:rowId xmlns:a16="http://schemas.microsoft.com/office/drawing/2014/main" val="2692855059"/>
                  </a:ext>
                </a:extLst>
              </a:tr>
              <a:tr h="8704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is time consuming as message passing is implemented through kernel intervention (system calls).</a:t>
                      </a: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provides maximum speed of computation as communication is done through shared memory so system calls are made only to establish the shared memory.</a:t>
                      </a:r>
                    </a:p>
                  </a:txBody>
                  <a:tcPr marL="38100" marR="38100" marT="53340" marB="53340" anchor="ctr"/>
                </a:tc>
                <a:extLst>
                  <a:ext uri="{0D108BD9-81ED-4DB2-BD59-A6C34878D82A}">
                    <a16:rowId xmlns:a16="http://schemas.microsoft.com/office/drawing/2014/main" val="26563247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D0ED4-BBAA-4A5D-97A1-175E15FF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410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E32B-0DEF-4861-8E53-401B09E5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Direct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CAF9-8016-4D76-A278-0AAF9524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Processes must name each other explicitly: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send(</a:t>
            </a:r>
            <a:r>
              <a:rPr lang="en-US" altLang="en-US" i="1" dirty="0">
                <a:solidFill>
                  <a:srgbClr val="FF0000"/>
                </a:solidFill>
              </a:rPr>
              <a:t>P, message</a:t>
            </a:r>
            <a:r>
              <a:rPr lang="en-US" altLang="en-US" dirty="0">
                <a:solidFill>
                  <a:srgbClr val="FF0000"/>
                </a:solidFill>
              </a:rPr>
              <a:t>) </a:t>
            </a:r>
            <a:r>
              <a:rPr lang="en-US" altLang="en-US" dirty="0"/>
              <a:t>– send a message to process P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receive(</a:t>
            </a:r>
            <a:r>
              <a:rPr lang="en-US" altLang="en-US" i="1" dirty="0">
                <a:solidFill>
                  <a:srgbClr val="FF0000"/>
                </a:solidFill>
              </a:rPr>
              <a:t>Q, message</a:t>
            </a:r>
            <a:r>
              <a:rPr lang="en-US" altLang="en-US" dirty="0">
                <a:solidFill>
                  <a:srgbClr val="FF0000"/>
                </a:solidFill>
              </a:rPr>
              <a:t>) </a:t>
            </a:r>
            <a:r>
              <a:rPr lang="en-US" altLang="en-US" dirty="0"/>
              <a:t>– receive a message from process Q</a:t>
            </a:r>
          </a:p>
          <a:p>
            <a:r>
              <a:rPr lang="en-US" altLang="en-US" dirty="0"/>
              <a:t>Properties of communication link</a:t>
            </a:r>
          </a:p>
          <a:p>
            <a:pPr lvl="1"/>
            <a:r>
              <a:rPr lang="en-US" altLang="en-US" dirty="0"/>
              <a:t>Links are established automatically</a:t>
            </a:r>
          </a:p>
          <a:p>
            <a:pPr lvl="1"/>
            <a:r>
              <a:rPr lang="en-US" altLang="en-US" dirty="0"/>
              <a:t>A link is associated with exactly one pair of communicating processes</a:t>
            </a:r>
          </a:p>
          <a:p>
            <a:pPr lvl="1"/>
            <a:r>
              <a:rPr lang="en-US" altLang="en-US" dirty="0"/>
              <a:t>Between each pair there exists exactly one link</a:t>
            </a:r>
          </a:p>
          <a:p>
            <a:pPr lvl="1"/>
            <a:r>
              <a:rPr lang="en-US" altLang="en-US" dirty="0"/>
              <a:t>The link may be unidirectional, but is usually bi-directional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3DFB8-C078-41FE-B256-13340263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09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8193-3E17-47F8-9898-4BE15975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Indirect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C130-005E-4591-8001-3ADF80A7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Messages are directed and received from </a:t>
            </a:r>
            <a:r>
              <a:rPr lang="en-US" altLang="en-US" dirty="0">
                <a:solidFill>
                  <a:srgbClr val="FF0000"/>
                </a:solidFill>
              </a:rPr>
              <a:t>mailboxes</a:t>
            </a:r>
            <a:r>
              <a:rPr lang="en-US" altLang="en-US" dirty="0"/>
              <a:t> (also referred to as </a:t>
            </a:r>
            <a:r>
              <a:rPr lang="en-US" altLang="en-US" dirty="0">
                <a:solidFill>
                  <a:srgbClr val="FF0000"/>
                </a:solidFill>
              </a:rPr>
              <a:t>ports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Each mailbox has a unique id</a:t>
            </a:r>
          </a:p>
          <a:p>
            <a:pPr lvl="1"/>
            <a:r>
              <a:rPr lang="en-US" altLang="en-US" dirty="0"/>
              <a:t>Processes can communicate only if they share a mailbox</a:t>
            </a:r>
          </a:p>
          <a:p>
            <a:r>
              <a:rPr lang="en-US" altLang="en-US" dirty="0"/>
              <a:t>Properties of communication link</a:t>
            </a:r>
          </a:p>
          <a:p>
            <a:pPr lvl="1"/>
            <a:r>
              <a:rPr lang="en-US" altLang="en-US" dirty="0"/>
              <a:t>Link established only if processes share a common mailbox</a:t>
            </a:r>
          </a:p>
          <a:p>
            <a:pPr lvl="1"/>
            <a:r>
              <a:rPr lang="en-US" altLang="en-US" dirty="0"/>
              <a:t>A link may be associated with many processes</a:t>
            </a:r>
          </a:p>
          <a:p>
            <a:pPr lvl="1"/>
            <a:r>
              <a:rPr lang="en-US" altLang="en-US" dirty="0"/>
              <a:t>Each pair of processes may share several communication links</a:t>
            </a:r>
          </a:p>
          <a:p>
            <a:pPr lvl="1"/>
            <a:r>
              <a:rPr lang="en-US" altLang="en-US" dirty="0"/>
              <a:t>Link may be unidirectional or bi-directional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6B4AA-1B55-47C3-94C7-5734FE76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94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364E-A6EA-46D9-9818-E08D5DE6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Indirect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B20F-4B1D-4E82-ADE5-DA4560AC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Mailbox operations</a:t>
            </a:r>
          </a:p>
          <a:p>
            <a:pPr lvl="1"/>
            <a:r>
              <a:rPr lang="en-US" altLang="en-US" dirty="0"/>
              <a:t>create a new mailbox</a:t>
            </a:r>
          </a:p>
          <a:p>
            <a:pPr lvl="1"/>
            <a:r>
              <a:rPr lang="en-US" altLang="en-US" dirty="0"/>
              <a:t>send and receive messages through mailbox</a:t>
            </a:r>
          </a:p>
          <a:p>
            <a:pPr lvl="1"/>
            <a:r>
              <a:rPr lang="en-US" altLang="en-US" dirty="0"/>
              <a:t>destroy a mailbox</a:t>
            </a:r>
          </a:p>
          <a:p>
            <a:r>
              <a:rPr lang="en-US" altLang="en-US" dirty="0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solidFill>
                  <a:srgbClr val="FF0000"/>
                </a:solidFill>
              </a:rPr>
              <a:t>send(</a:t>
            </a:r>
            <a:r>
              <a:rPr lang="en-US" altLang="en-US" sz="2800" i="1" dirty="0">
                <a:solidFill>
                  <a:srgbClr val="FF0000"/>
                </a:solidFill>
              </a:rPr>
              <a:t>A, message</a:t>
            </a:r>
            <a:r>
              <a:rPr lang="en-US" altLang="en-US" sz="2800" dirty="0">
                <a:solidFill>
                  <a:srgbClr val="FF0000"/>
                </a:solidFill>
              </a:rPr>
              <a:t>) </a:t>
            </a:r>
            <a:r>
              <a:rPr lang="en-US" altLang="en-US" sz="2800" dirty="0"/>
              <a:t>– send a message to mailbox A</a:t>
            </a:r>
          </a:p>
          <a:p>
            <a:pPr>
              <a:buFont typeface="Monotype Sorts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	receive(</a:t>
            </a:r>
            <a:r>
              <a:rPr lang="en-US" altLang="en-US" sz="2800" i="1" dirty="0">
                <a:solidFill>
                  <a:srgbClr val="FF0000"/>
                </a:solidFill>
              </a:rPr>
              <a:t>A, message</a:t>
            </a:r>
            <a:r>
              <a:rPr lang="en-US" altLang="en-US" sz="2800" dirty="0">
                <a:solidFill>
                  <a:srgbClr val="FF0000"/>
                </a:solidFill>
              </a:rPr>
              <a:t>) </a:t>
            </a:r>
            <a:r>
              <a:rPr lang="en-US" altLang="en-US" sz="2800" dirty="0"/>
              <a:t>– receive a message from mailbox 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CC0-FD68-428D-98FF-BF5D21D0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62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DD07-7CBA-4378-B248-5847A8D5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Indirect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C860-1A7E-46A2-9D72-B370937B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Mailbox sharing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</a:t>
            </a:r>
            <a:r>
              <a:rPr lang="en-US" altLang="en-US" dirty="0"/>
              <a:t> and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3</a:t>
            </a:r>
            <a:r>
              <a:rPr lang="en-US" altLang="en-US" dirty="0"/>
              <a:t> share mailbox A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, sends;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3</a:t>
            </a:r>
            <a:r>
              <a:rPr lang="en-US" altLang="en-US" dirty="0"/>
              <a:t> receive</a:t>
            </a:r>
          </a:p>
          <a:p>
            <a:pPr lvl="1"/>
            <a:r>
              <a:rPr lang="en-US" altLang="en-US" dirty="0"/>
              <a:t>Who gets the message?</a:t>
            </a:r>
          </a:p>
          <a:p>
            <a:r>
              <a:rPr lang="en-US" altLang="en-US" dirty="0"/>
              <a:t>Possible choices:</a:t>
            </a:r>
          </a:p>
          <a:p>
            <a:pPr lvl="1"/>
            <a:r>
              <a:rPr lang="en-US" altLang="en-US" dirty="0"/>
              <a:t>Allow a link to be associated with at most two processes</a:t>
            </a:r>
          </a:p>
          <a:p>
            <a:pPr lvl="1"/>
            <a:r>
              <a:rPr lang="en-US" altLang="en-US" dirty="0"/>
              <a:t>Allow only one process at a time to execute a receive operation</a:t>
            </a:r>
          </a:p>
          <a:p>
            <a:pPr lvl="1"/>
            <a:r>
              <a:rPr lang="en-US" altLang="en-US" dirty="0"/>
              <a:t>Allow the system to select arbitrarily the receiver.  The sender is notified of who the receiver was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9F655-9CCD-4F15-8354-B54CFC2E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23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B03B-84D0-4302-BB4D-07BD0B09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A283-A00D-4E71-893D-8000466B6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D50-A78E-4D3A-9D5D-F808E11D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39908-0C6C-4A97-B202-E7F8D276B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196752"/>
            <a:ext cx="9793088" cy="49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59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1135-650E-427D-BF8A-E990839E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D738-06FB-480E-BF6A-38D5F369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en-US" dirty="0"/>
              <a:t>Message passing may be either </a:t>
            </a:r>
            <a:r>
              <a:rPr lang="en-US" altLang="en-US" dirty="0">
                <a:solidFill>
                  <a:srgbClr val="FF0000"/>
                </a:solidFill>
              </a:rPr>
              <a:t>blocking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non-blocking</a:t>
            </a:r>
          </a:p>
          <a:p>
            <a:pPr marL="781050" lvl="1" indent="-381000"/>
            <a:r>
              <a:rPr lang="en-US" altLang="en-US" dirty="0">
                <a:solidFill>
                  <a:srgbClr val="FF0000"/>
                </a:solidFill>
              </a:rPr>
              <a:t>Blocking</a:t>
            </a:r>
            <a:r>
              <a:rPr lang="en-US" altLang="en-US" dirty="0"/>
              <a:t> is considered </a:t>
            </a:r>
            <a:r>
              <a:rPr lang="en-US" altLang="en-US" dirty="0">
                <a:solidFill>
                  <a:srgbClr val="FF0000"/>
                </a:solidFill>
              </a:rPr>
              <a:t>synchronous</a:t>
            </a:r>
          </a:p>
          <a:p>
            <a:pPr marL="1200150" lvl="2" indent="-342900"/>
            <a:r>
              <a:rPr lang="en-US" altLang="en-US" b="1" dirty="0"/>
              <a:t>Blocking send </a:t>
            </a:r>
            <a:r>
              <a:rPr lang="en-US" altLang="en-US" dirty="0"/>
              <a:t>has the sender block until the message is received</a:t>
            </a:r>
          </a:p>
          <a:p>
            <a:pPr marL="1200150" lvl="2" indent="-342900"/>
            <a:r>
              <a:rPr lang="en-US" altLang="en-US" b="1" dirty="0"/>
              <a:t>Blocking receive </a:t>
            </a:r>
            <a:r>
              <a:rPr lang="en-US" altLang="en-US" dirty="0"/>
              <a:t>has the receiver block until a message is available</a:t>
            </a:r>
          </a:p>
          <a:p>
            <a:pPr marL="781050" lvl="1" indent="-381000"/>
            <a:r>
              <a:rPr lang="en-US" altLang="en-US" dirty="0">
                <a:solidFill>
                  <a:srgbClr val="FF0000"/>
                </a:solidFill>
              </a:rPr>
              <a:t>Non-blocking</a:t>
            </a:r>
            <a:r>
              <a:rPr lang="en-US" altLang="en-US" dirty="0"/>
              <a:t> is considered </a:t>
            </a:r>
            <a:r>
              <a:rPr lang="en-US" altLang="en-US" dirty="0">
                <a:solidFill>
                  <a:srgbClr val="FF0000"/>
                </a:solidFill>
              </a:rPr>
              <a:t>asynchronous</a:t>
            </a:r>
          </a:p>
          <a:p>
            <a:pPr marL="1200150" lvl="2" indent="-342900"/>
            <a:r>
              <a:rPr lang="en-US" altLang="en-US" b="1" dirty="0"/>
              <a:t>Non-blocking </a:t>
            </a:r>
            <a:r>
              <a:rPr lang="en-US" altLang="en-US" dirty="0"/>
              <a:t>send has the sender send the message and continue</a:t>
            </a:r>
          </a:p>
          <a:p>
            <a:pPr marL="1200150" lvl="2" indent="-342900"/>
            <a:r>
              <a:rPr lang="en-US" altLang="en-US" b="1" dirty="0"/>
              <a:t>Non-blocking </a:t>
            </a:r>
            <a:r>
              <a:rPr lang="en-US" altLang="en-US" dirty="0"/>
              <a:t>receive has the receiver receive a valid message or null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7C0BA-42A3-4DCD-8B0B-A93D5E3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580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C737-C513-49B3-8C26-DEECED9D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B55B-5010-4A05-89E3-4D3810E1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Internet sockets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A socket is defined as an </a:t>
            </a:r>
            <a:r>
              <a:rPr lang="en-US" altLang="en-US" i="1" dirty="0">
                <a:solidFill>
                  <a:srgbClr val="FF0000"/>
                </a:solidFill>
              </a:rPr>
              <a:t>endpoint for communication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Concatenation of </a:t>
            </a:r>
            <a:r>
              <a:rPr lang="en-US" altLang="en-US" dirty="0">
                <a:solidFill>
                  <a:srgbClr val="FF0000"/>
                </a:solidFill>
              </a:rPr>
              <a:t>IP address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FF0000"/>
                </a:solidFill>
              </a:rPr>
              <a:t>port</a:t>
            </a:r>
          </a:p>
          <a:p>
            <a:pPr lvl="2"/>
            <a:r>
              <a:rPr lang="en-US" altLang="en-US" dirty="0"/>
              <a:t>The socket </a:t>
            </a:r>
            <a:r>
              <a:rPr lang="en-US" altLang="en-US" b="1" dirty="0"/>
              <a:t>161.25.19.8:1625</a:t>
            </a:r>
            <a:r>
              <a:rPr lang="en-US" altLang="en-US" dirty="0"/>
              <a:t> refers to port </a:t>
            </a:r>
            <a:r>
              <a:rPr lang="en-US" altLang="en-US" b="1" dirty="0"/>
              <a:t>1625</a:t>
            </a:r>
            <a:r>
              <a:rPr lang="en-US" altLang="en-US" dirty="0"/>
              <a:t> on host </a:t>
            </a:r>
            <a:r>
              <a:rPr lang="en-US" altLang="en-US" b="1" dirty="0"/>
              <a:t>161.25.19.8</a:t>
            </a:r>
          </a:p>
          <a:p>
            <a:r>
              <a:rPr lang="en-US" altLang="en-US" dirty="0"/>
              <a:t>Unix sockets</a:t>
            </a:r>
          </a:p>
          <a:p>
            <a:pPr lvl="1"/>
            <a:r>
              <a:rPr lang="en-US" dirty="0"/>
              <a:t>Use essentially the same function calls as Internet sockets</a:t>
            </a:r>
          </a:p>
          <a:p>
            <a:pPr lvl="1"/>
            <a:r>
              <a:rPr lang="en-US" dirty="0"/>
              <a:t>all communication occurs entirely within the OS kernel, instead of using an underlying network protocol</a:t>
            </a:r>
          </a:p>
          <a:p>
            <a:pPr lvl="1"/>
            <a:r>
              <a:rPr lang="en-US" altLang="en-US" dirty="0"/>
              <a:t>two-way FIFO queues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56F4-DABB-4112-8D22-178B415F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8C48D35-9D97-429E-A0B0-1B728814B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" t="5057" r="632" b="4776"/>
          <a:stretch>
            <a:fillRect/>
          </a:stretch>
        </p:blipFill>
        <p:spPr bwMode="auto">
          <a:xfrm>
            <a:off x="9427920" y="1268760"/>
            <a:ext cx="2154480" cy="158417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3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B667-CF95-4C52-853B-22B47C3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Remote Procedure Calls (RPC)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5637-5061-41E9-82BC-596F7502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40769"/>
            <a:ext cx="7006137" cy="5040560"/>
          </a:xfrm>
        </p:spPr>
        <p:txBody>
          <a:bodyPr/>
          <a:lstStyle/>
          <a:p>
            <a:r>
              <a:rPr lang="en-US" altLang="en-US" dirty="0"/>
              <a:t>RPC abstracts procedure calls between processes on networked systems</a:t>
            </a:r>
          </a:p>
          <a:p>
            <a:r>
              <a:rPr lang="en-US" altLang="en-US" dirty="0"/>
              <a:t>The client-side stub locates the server and </a:t>
            </a:r>
            <a:r>
              <a:rPr lang="en-US" altLang="en-US" i="1" dirty="0" err="1"/>
              <a:t>marshalls</a:t>
            </a:r>
            <a:r>
              <a:rPr lang="en-US" altLang="en-US" dirty="0"/>
              <a:t> the parameters</a:t>
            </a:r>
          </a:p>
          <a:p>
            <a:r>
              <a:rPr lang="en-US" altLang="en-US" dirty="0"/>
              <a:t>The server-side stub receives this message, unpacks the marshalled parameters, and performs the procedure on the server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66955-E38F-49CC-8E57-F3115370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3074" name="Picture 2" descr="Remote Procedure Call (RPC) Protocol in Distributed System">
            <a:extLst>
              <a:ext uri="{FF2B5EF4-FFF2-40B4-BE49-F238E27FC236}">
                <a16:creationId xmlns:a16="http://schemas.microsoft.com/office/drawing/2014/main" id="{1FF9FFE3-3B9F-4ABC-89C0-887F0D34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736" y="1700808"/>
            <a:ext cx="4037933" cy="394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95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EFDA-BC8A-4FEC-8E3F-1A6B6D75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DD49-340E-474D-BAAB-D4680012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Process – a program in execution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process includes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 counter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 section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662C6-5E8B-420C-9EED-83E6DABA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B80C1D-4E6A-4BAA-BF00-F94ACC0B4080}"/>
              </a:ext>
            </a:extLst>
          </p:cNvPr>
          <p:cNvGrpSpPr/>
          <p:nvPr/>
        </p:nvGrpSpPr>
        <p:grpSpPr>
          <a:xfrm>
            <a:off x="7536160" y="1844824"/>
            <a:ext cx="3744416" cy="3884171"/>
            <a:chOff x="8902872" y="1556792"/>
            <a:chExt cx="3096344" cy="3108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DA6C22-F591-412A-B892-7F5938DF2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l="27092" t="1192" r="27121" b="1192"/>
            <a:stretch>
              <a:fillRect/>
            </a:stretch>
          </p:blipFill>
          <p:spPr bwMode="auto">
            <a:xfrm>
              <a:off x="9192344" y="1556792"/>
              <a:ext cx="1646237" cy="263207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DA0A6C-151A-4925-8C25-0CFEBF05705C}"/>
                </a:ext>
              </a:extLst>
            </p:cNvPr>
            <p:cNvSpPr/>
            <p:nvPr/>
          </p:nvSpPr>
          <p:spPr>
            <a:xfrm>
              <a:off x="8902872" y="4296172"/>
              <a:ext cx="30963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Memory layout of a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87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CFE9-1F24-46D5-9672-F3798796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1313-F2C3-4AF3-ABCA-E1D356E7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4839"/>
            <a:ext cx="10972800" cy="5040560"/>
          </a:xfrm>
        </p:spPr>
        <p:txBody>
          <a:bodyPr/>
          <a:lstStyle/>
          <a:p>
            <a:r>
              <a:rPr lang="en-US" dirty="0"/>
              <a:t>As a process executes, it changes state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: The process is being created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ready</a:t>
            </a:r>
            <a:r>
              <a:rPr lang="en-US" dirty="0"/>
              <a:t>: The process is waiting to be assigned to CPU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running</a:t>
            </a:r>
            <a:r>
              <a:rPr lang="en-US" dirty="0"/>
              <a:t>: Instructions are being executed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waiting</a:t>
            </a:r>
            <a:r>
              <a:rPr lang="en-US" dirty="0"/>
              <a:t>: The process is waiting for some event to occur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terminated</a:t>
            </a:r>
            <a:r>
              <a:rPr lang="en-US" dirty="0"/>
              <a:t>: The process has finished execution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F89DF-88B8-4EA9-9BDA-E8487DA9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F443EB4-C046-4AA4-B044-CE84C91DA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59" t="24142" r="690" b="24419"/>
          <a:stretch>
            <a:fillRect/>
          </a:stretch>
        </p:blipFill>
        <p:spPr bwMode="auto">
          <a:xfrm>
            <a:off x="3287688" y="4812962"/>
            <a:ext cx="4536504" cy="1770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12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8273-AAFA-4F34-84A5-0C45882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Control Block (PCB)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D97B-6679-45AA-B617-09E1B883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dirty="0"/>
              <a:t>Each process is represented in OS by a Process Control Block (PCB)</a:t>
            </a:r>
          </a:p>
          <a:p>
            <a:pPr lvl="1"/>
            <a:r>
              <a:rPr lang="en-US" sz="2400" dirty="0"/>
              <a:t>Also called a task control block</a:t>
            </a:r>
          </a:p>
          <a:p>
            <a:r>
              <a:rPr lang="en-US" dirty="0"/>
              <a:t>Information recorded in OS for each process</a:t>
            </a:r>
          </a:p>
          <a:p>
            <a:pPr lvl="1"/>
            <a:r>
              <a:rPr lang="en-US" altLang="en-US" sz="2400" dirty="0"/>
              <a:t>Process ID (PID)</a:t>
            </a:r>
          </a:p>
          <a:p>
            <a:pPr lvl="1"/>
            <a:r>
              <a:rPr lang="en-US" altLang="en-US" sz="2400" dirty="0"/>
              <a:t>Process state</a:t>
            </a:r>
          </a:p>
          <a:p>
            <a:pPr lvl="1"/>
            <a:r>
              <a:rPr lang="en-US" altLang="en-US" sz="2400" dirty="0"/>
              <a:t>Program counter</a:t>
            </a:r>
          </a:p>
          <a:p>
            <a:pPr lvl="1"/>
            <a:r>
              <a:rPr lang="en-US" altLang="en-US" sz="2400" dirty="0"/>
              <a:t>Register values</a:t>
            </a:r>
          </a:p>
          <a:p>
            <a:pPr lvl="1"/>
            <a:r>
              <a:rPr lang="en-US" altLang="en-US" sz="2400" dirty="0"/>
              <a:t>CPU scheduling information (e.g., priority)</a:t>
            </a:r>
          </a:p>
          <a:p>
            <a:pPr lvl="1"/>
            <a:r>
              <a:rPr lang="en-US" altLang="en-US" sz="2400" dirty="0"/>
              <a:t>List of open files</a:t>
            </a:r>
          </a:p>
          <a:p>
            <a:pPr lvl="1"/>
            <a:r>
              <a:rPr lang="en-US" altLang="en-US" sz="2400" dirty="0"/>
              <a:t>I/O status information</a:t>
            </a:r>
          </a:p>
          <a:p>
            <a:pPr lvl="1"/>
            <a:r>
              <a:rPr lang="en-US" altLang="en-US" sz="2400" dirty="0"/>
              <a:t>…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D2F0F-5A6A-4B1D-8EFF-8D692248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46DF9592-367E-446D-8B3B-55101BCB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068960"/>
            <a:ext cx="5166576" cy="29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3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6F3C-0375-4F7D-8D56-595F8F11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BB30-31A7-4815-B9D5-18B97DD7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7790656" cy="5040560"/>
          </a:xfrm>
        </p:spPr>
        <p:txBody>
          <a:bodyPr/>
          <a:lstStyle/>
          <a:p>
            <a:r>
              <a:rPr lang="en-US" dirty="0"/>
              <a:t>Several queues are involved in the scheduling of processes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Job queue</a:t>
            </a:r>
            <a:r>
              <a:rPr lang="en-US" altLang="en-US" dirty="0"/>
              <a:t> – set of all processes in the system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Ready queue</a:t>
            </a:r>
            <a:r>
              <a:rPr lang="en-US" altLang="en-US" dirty="0"/>
              <a:t> – set of all processes residing in main memory, ready and waiting to execute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Device queues</a:t>
            </a:r>
            <a:r>
              <a:rPr lang="en-US" altLang="en-US" dirty="0"/>
              <a:t> – set of processes waiting for an I/O device</a:t>
            </a:r>
          </a:p>
          <a:p>
            <a:r>
              <a:rPr lang="en-US" altLang="en-US" dirty="0"/>
              <a:t>Processes migrate among these queues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53122-9D7B-443F-9904-EA1263D1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86138FB8-8044-4224-B2A1-57A728C9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7364" t="517" r="7364" b="1550"/>
          <a:stretch>
            <a:fillRect/>
          </a:stretch>
        </p:blipFill>
        <p:spPr bwMode="auto">
          <a:xfrm>
            <a:off x="8616280" y="2132856"/>
            <a:ext cx="3405665" cy="293288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6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8B35-B203-4A96-BFBB-B4C8C0C6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0797-74DF-45EE-B023-104CFCF4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9469-B2DD-4507-A871-5275EA2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1026" name="Picture 2" descr="Process Scheduling In Operating System">
            <a:extLst>
              <a:ext uri="{FF2B5EF4-FFF2-40B4-BE49-F238E27FC236}">
                <a16:creationId xmlns:a16="http://schemas.microsoft.com/office/drawing/2014/main" id="{76873662-8EA3-4A1C-9DB9-AE2628E64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700808"/>
            <a:ext cx="705678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1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4465-E41A-4705-9431-D6CF8CBC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BC03-8AB8-46B9-95DD-2A246DE3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Long-term scheduler</a:t>
            </a:r>
            <a:r>
              <a:rPr lang="en-US" altLang="en-US" dirty="0"/>
              <a:t>  (or job scheduler) – selects which processes should be brought into the ready queue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Invoked infrequently (seconds, minutes)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To arrange the execution of some job at some time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Controls the degree of multiprogramming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Short-term scheduler</a:t>
            </a:r>
            <a:r>
              <a:rPr lang="en-US" altLang="en-US" dirty="0"/>
              <a:t>  (or CPU scheduler) – selects which process should be executed next and allocates CPU</a:t>
            </a:r>
          </a:p>
          <a:p>
            <a:pPr lvl="1"/>
            <a:r>
              <a:rPr lang="en-US" altLang="en-US" dirty="0"/>
              <a:t>Invoked frequently (milliseconds)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To create concurrency; switching must be sufficiently fast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4EEED-320B-4B76-AD94-D8FA4673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840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0BD3FA-497B-4EB4-B409-BB906D151E91}">
  <ds:schemaRefs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204a842-0bf8-462c-9254-9ca5808d63fc"/>
    <ds:schemaRef ds:uri="b5674da8-9718-4e16-aebc-f0da23de9464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011DAE-45C3-4BCF-8FE0-944479530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73512</TotalTime>
  <Words>1732</Words>
  <Application>Microsoft Office PowerPoint</Application>
  <PresentationFormat>Widescreen</PresentationFormat>
  <Paragraphs>275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Malgun Gothic</vt:lpstr>
      <vt:lpstr>Monaco</vt:lpstr>
      <vt:lpstr>Monotype Sorts</vt:lpstr>
      <vt:lpstr>MS PGothic</vt:lpstr>
      <vt:lpstr>PMingLiU</vt:lpstr>
      <vt:lpstr>SimSun</vt:lpstr>
      <vt:lpstr>Arial</vt:lpstr>
      <vt:lpstr>Calibri</vt:lpstr>
      <vt:lpstr>Courier New</vt:lpstr>
      <vt:lpstr>Helvetica</vt:lpstr>
      <vt:lpstr>Symbol</vt:lpstr>
      <vt:lpstr>Wingdings</vt:lpstr>
      <vt:lpstr>Office Theme</vt:lpstr>
      <vt:lpstr>CS3103 Operating System 2023/2024 Sem B</vt:lpstr>
      <vt:lpstr>Process and Thread</vt:lpstr>
      <vt:lpstr>Process</vt:lpstr>
      <vt:lpstr>Process</vt:lpstr>
      <vt:lpstr>Process State</vt:lpstr>
      <vt:lpstr>Process Control Block (PCB)</vt:lpstr>
      <vt:lpstr>Process Scheduling</vt:lpstr>
      <vt:lpstr>Process Scheduling</vt:lpstr>
      <vt:lpstr>Scheduler</vt:lpstr>
      <vt:lpstr>CPU-bound vs I/O-bound</vt:lpstr>
      <vt:lpstr>Context Switch</vt:lpstr>
      <vt:lpstr>Context Switch</vt:lpstr>
      <vt:lpstr>Process Tree</vt:lpstr>
      <vt:lpstr>Process Creation</vt:lpstr>
      <vt:lpstr>Process Creation</vt:lpstr>
      <vt:lpstr>Process Creation</vt:lpstr>
      <vt:lpstr>Process Creation</vt:lpstr>
      <vt:lpstr>Example: Process on Android</vt:lpstr>
      <vt:lpstr>Process Termination</vt:lpstr>
      <vt:lpstr>Processes Cooperation</vt:lpstr>
      <vt:lpstr>Producer-Consumer Problem</vt:lpstr>
      <vt:lpstr>Interprocess Communication (IPC)</vt:lpstr>
      <vt:lpstr>Implementation Issues</vt:lpstr>
      <vt:lpstr>Communication Models</vt:lpstr>
      <vt:lpstr>Communication Models</vt:lpstr>
      <vt:lpstr>Direct Communication</vt:lpstr>
      <vt:lpstr>Indirect Communication</vt:lpstr>
      <vt:lpstr>Indirect Communication</vt:lpstr>
      <vt:lpstr>Indirect Communication</vt:lpstr>
      <vt:lpstr>Synchronization</vt:lpstr>
      <vt:lpstr>Client-Server Communication</vt:lpstr>
      <vt:lpstr>Remote Procedure Calls (RPC)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690</cp:revision>
  <cp:lastPrinted>2014-05-21T09:26:20Z</cp:lastPrinted>
  <dcterms:created xsi:type="dcterms:W3CDTF">2010-09-21T06:40:43Z</dcterms:created>
  <dcterms:modified xsi:type="dcterms:W3CDTF">2024-01-25T05:56:40Z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