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46"/>
  </p:notesMasterIdLst>
  <p:handoutMasterIdLst>
    <p:handoutMasterId r:id="rId47"/>
  </p:handoutMasterIdLst>
  <p:sldIdLst>
    <p:sldId id="334" r:id="rId5"/>
    <p:sldId id="457" r:id="rId6"/>
    <p:sldId id="461" r:id="rId7"/>
    <p:sldId id="462" r:id="rId8"/>
    <p:sldId id="434" r:id="rId9"/>
    <p:sldId id="464" r:id="rId10"/>
    <p:sldId id="465" r:id="rId11"/>
    <p:sldId id="432" r:id="rId12"/>
    <p:sldId id="435" r:id="rId13"/>
    <p:sldId id="433" r:id="rId14"/>
    <p:sldId id="436" r:id="rId15"/>
    <p:sldId id="437" r:id="rId16"/>
    <p:sldId id="459" r:id="rId17"/>
    <p:sldId id="440" r:id="rId18"/>
    <p:sldId id="441" r:id="rId19"/>
    <p:sldId id="442" r:id="rId20"/>
    <p:sldId id="453" r:id="rId21"/>
    <p:sldId id="471" r:id="rId22"/>
    <p:sldId id="472" r:id="rId23"/>
    <p:sldId id="466" r:id="rId24"/>
    <p:sldId id="460" r:id="rId25"/>
    <p:sldId id="454" r:id="rId26"/>
    <p:sldId id="467" r:id="rId27"/>
    <p:sldId id="267" r:id="rId28"/>
    <p:sldId id="264" r:id="rId29"/>
    <p:sldId id="269" r:id="rId30"/>
    <p:sldId id="270" r:id="rId31"/>
    <p:sldId id="272" r:id="rId32"/>
    <p:sldId id="273" r:id="rId33"/>
    <p:sldId id="274" r:id="rId34"/>
    <p:sldId id="275" r:id="rId35"/>
    <p:sldId id="284" r:id="rId36"/>
    <p:sldId id="282" r:id="rId37"/>
    <p:sldId id="281" r:id="rId38"/>
    <p:sldId id="283" r:id="rId39"/>
    <p:sldId id="277" r:id="rId40"/>
    <p:sldId id="285" r:id="rId41"/>
    <p:sldId id="473" r:id="rId42"/>
    <p:sldId id="447" r:id="rId43"/>
    <p:sldId id="443" r:id="rId44"/>
    <p:sldId id="444" r:id="rId45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EECCE3"/>
    <a:srgbClr val="F5DFEE"/>
    <a:srgbClr val="A0F3FE"/>
    <a:srgbClr val="FFFFFF"/>
    <a:srgbClr val="99235E"/>
    <a:srgbClr val="DE3210"/>
    <a:srgbClr val="D42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959" autoAdjust="0"/>
  </p:normalViewPr>
  <p:slideViewPr>
    <p:cSldViewPr>
      <p:cViewPr varScale="1">
        <p:scale>
          <a:sx n="73" d="100"/>
          <a:sy n="73" d="100"/>
        </p:scale>
        <p:origin x="473" y="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85C62EC9-834F-4F28-B26B-F6E57381045A}"/>
  </pc:docChgLst>
  <pc:docChgLst>
    <pc:chgData name="Nan GUAN" userId="ab010559-a596-492d-8202-131cbc6d328a" providerId="ADAL" clId="{D6D1C89C-6EB9-4320-AA6F-2EE600BE2F49}"/>
  </pc:docChgLst>
  <pc:docChgLst>
    <pc:chgData name="Nan GUAN" userId="ab010559-a596-492d-8202-131cbc6d328a" providerId="ADAL" clId="{FE26E64F-7A8A-42E4-A1E8-DFA08F0CCDD9}"/>
  </pc:docChgLst>
  <pc:docChgLst>
    <pc:chgData name="Nan GUAN" userId="ab010559-a596-492d-8202-131cbc6d328a" providerId="ADAL" clId="{79D1BEA7-7E12-4CFA-A081-4E3C608522AB}"/>
    <pc:docChg chg="custSel modSld">
      <pc:chgData name="Nan GUAN" userId="ab010559-a596-492d-8202-131cbc6d328a" providerId="ADAL" clId="{79D1BEA7-7E12-4CFA-A081-4E3C608522AB}" dt="2024-02-01T04:58:00.342" v="17" actId="693"/>
      <pc:docMkLst>
        <pc:docMk/>
      </pc:docMkLst>
      <pc:sldChg chg="addSp modSp modAnim">
        <pc:chgData name="Nan GUAN" userId="ab010559-a596-492d-8202-131cbc6d328a" providerId="ADAL" clId="{79D1BEA7-7E12-4CFA-A081-4E3C608522AB}" dt="2024-02-01T04:58:00.342" v="17" actId="693"/>
        <pc:sldMkLst>
          <pc:docMk/>
          <pc:sldMk cId="1438910135" sldId="267"/>
        </pc:sldMkLst>
        <pc:spChg chg="add mod">
          <ac:chgData name="Nan GUAN" userId="ab010559-a596-492d-8202-131cbc6d328a" providerId="ADAL" clId="{79D1BEA7-7E12-4CFA-A081-4E3C608522AB}" dt="2024-02-01T04:58:00.342" v="17" actId="693"/>
          <ac:spMkLst>
            <pc:docMk/>
            <pc:sldMk cId="1438910135" sldId="267"/>
            <ac:spMk id="3" creationId="{4D6D5618-C6C9-4902-B1FC-50A4AA96D238}"/>
          </ac:spMkLst>
        </pc:spChg>
      </pc:sldChg>
      <pc:sldChg chg="modSp">
        <pc:chgData name="Nan GUAN" userId="ab010559-a596-492d-8202-131cbc6d328a" providerId="ADAL" clId="{79D1BEA7-7E12-4CFA-A081-4E3C608522AB}" dt="2024-02-01T04:50:23.067" v="3" actId="20577"/>
        <pc:sldMkLst>
          <pc:docMk/>
          <pc:sldMk cId="954624876" sldId="334"/>
        </pc:sldMkLst>
        <pc:spChg chg="mod">
          <ac:chgData name="Nan GUAN" userId="ab010559-a596-492d-8202-131cbc6d328a" providerId="ADAL" clId="{79D1BEA7-7E12-4CFA-A081-4E3C608522AB}" dt="2024-02-01T04:50:23.067" v="3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delSp delAnim">
        <pc:chgData name="Nan GUAN" userId="ab010559-a596-492d-8202-131cbc6d328a" providerId="ADAL" clId="{79D1BEA7-7E12-4CFA-A081-4E3C608522AB}" dt="2024-02-01T04:50:50.096" v="4" actId="478"/>
        <pc:sldMkLst>
          <pc:docMk/>
          <pc:sldMk cId="134828329" sldId="461"/>
        </pc:sldMkLst>
        <pc:spChg chg="del">
          <ac:chgData name="Nan GUAN" userId="ab010559-a596-492d-8202-131cbc6d328a" providerId="ADAL" clId="{79D1BEA7-7E12-4CFA-A081-4E3C608522AB}" dt="2024-02-01T04:50:50.096" v="4" actId="478"/>
          <ac:spMkLst>
            <pc:docMk/>
            <pc:sldMk cId="134828329" sldId="461"/>
            <ac:spMk id="6" creationId="{B7DBB547-7F62-4A68-ABA5-4322E24DFBB7}"/>
          </ac:spMkLst>
        </pc:spChg>
      </pc:sldChg>
    </pc:docChg>
  </pc:docChgLst>
  <pc:docChgLst>
    <pc:chgData name="Nan GUAN" userId="ab010559-a596-492d-8202-131cbc6d328a" providerId="ADAL" clId="{5713CDD8-F70F-4F9A-9031-5BD4CF18270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2024/2/1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2/1/2024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 dirty="0"/>
              <a:t>2023/2024 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3: 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HK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2F4-13E5-4E59-B2BE-13AEF75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823-BA36-4DA2-88CF-4A14961D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Many-to-One</a:t>
            </a:r>
            <a:r>
              <a:rPr lang="en-US" altLang="en-US" dirty="0"/>
              <a:t>: Many user threads mapped to one kernel thread</a:t>
            </a:r>
          </a:p>
          <a:p>
            <a:pPr lvl="1"/>
            <a:r>
              <a:rPr lang="en-US" altLang="en-US" dirty="0"/>
              <a:t>One thread can access kernel at a time</a:t>
            </a:r>
          </a:p>
          <a:p>
            <a:pPr lvl="1"/>
            <a:r>
              <a:rPr lang="en-US" altLang="en-US" dirty="0"/>
              <a:t>Multiple thread can not run in parallel</a:t>
            </a:r>
          </a:p>
          <a:p>
            <a:pPr lvl="1"/>
            <a:r>
              <a:rPr lang="en-US" altLang="en-US" dirty="0"/>
              <a:t>Examples: Solaris Green Threads, GNU Portable Threads</a:t>
            </a:r>
          </a:p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43681-A33C-40C5-8F1E-D08427C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0D3EDC8-F351-4A16-891D-AAEDF94D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4583832" y="3871164"/>
            <a:ext cx="2360707" cy="231448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16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B75-ECAA-4B7E-BBDD-931DE80B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E591-8A89-45A2-8CF0-8BC6B1B4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Many-to-Many: </a:t>
            </a:r>
            <a:r>
              <a:rPr lang="en-US" altLang="en-US" dirty="0"/>
              <a:t>Allows many user level threads to be mapped to many kernel threads</a:t>
            </a:r>
          </a:p>
          <a:p>
            <a:pPr lvl="1"/>
            <a:r>
              <a:rPr lang="en-US" altLang="en-US" dirty="0"/>
              <a:t>Allows OS to create a sufficient number of kernel threads</a:t>
            </a:r>
          </a:p>
          <a:p>
            <a:pPr lvl="1"/>
            <a:r>
              <a:rPr lang="en-US" altLang="en-US" dirty="0"/>
              <a:t>Examples: Solaris prior to version 9, Windows NT/2000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BD67-31D7-45E4-AE60-ECE16423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186CAA38-1350-4471-B989-FC14AF82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735960" y="3861049"/>
            <a:ext cx="2868142" cy="244827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A9D9-D9FB-4A82-853A-D8D1FF4D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7DF9-829A-45F2-A2E7-2CCAADF6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Combined Model</a:t>
            </a:r>
            <a:r>
              <a:rPr lang="en-US" dirty="0"/>
              <a:t>: </a:t>
            </a:r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  <a:p>
            <a:pPr lvl="1"/>
            <a:r>
              <a:rPr lang="en-US" altLang="en-US" dirty="0"/>
              <a:t>Coexistence of one-one and many-many</a:t>
            </a:r>
          </a:p>
          <a:p>
            <a:pPr lvl="1"/>
            <a:r>
              <a:rPr lang="en-US" altLang="en-US" dirty="0"/>
              <a:t>Examples: IRIX, HP-UX, Tru64 UNIX, Solaris 8 and earlier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6B2B1-32EE-4D99-8FC3-D8F4C2E4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BB100-6DCA-4452-A761-C00014EE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4421284" y="3933056"/>
            <a:ext cx="3349432" cy="225437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40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626F-4E46-4944-AD68-4AE8D58D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 vs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C9C-8A9F-4F1D-8891-C1C32402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44555-EDCE-47FF-84B0-D5B6B7B3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45CDE-97DB-4128-BB41-7A3071393B3C}"/>
              </a:ext>
            </a:extLst>
          </p:cNvPr>
          <p:cNvSpPr/>
          <p:nvPr/>
        </p:nvSpPr>
        <p:spPr>
          <a:xfrm>
            <a:off x="5962437" y="1340769"/>
            <a:ext cx="6096000" cy="24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43C9BD-C971-4D30-ADB5-FAB407AF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3730"/>
              </p:ext>
            </p:extLst>
          </p:nvPr>
        </p:nvGraphicFramePr>
        <p:xfrm>
          <a:off x="828660" y="1484785"/>
          <a:ext cx="1059896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484">
                  <a:extLst>
                    <a:ext uri="{9D8B030D-6E8A-4147-A177-3AD203B41FA5}">
                      <a16:colId xmlns:a16="http://schemas.microsoft.com/office/drawing/2014/main" val="2661980783"/>
                    </a:ext>
                  </a:extLst>
                </a:gridCol>
                <a:gridCol w="5299484">
                  <a:extLst>
                    <a:ext uri="{9D8B030D-6E8A-4147-A177-3AD203B41FA5}">
                      <a16:colId xmlns:a16="http://schemas.microsoft.com/office/drawing/2014/main" val="2846618189"/>
                    </a:ext>
                  </a:extLst>
                </a:gridCol>
              </a:tblGrid>
              <a:tr h="2010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Kernel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05893"/>
                  </a:ext>
                </a:extLst>
              </a:tr>
              <a:tr h="13860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User thread are implemented by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kernel threads are implemented inside 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348957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Oriented to users; users program with user threads, but do not worry about the implementation details (how they are mapped to kernel threads, and thus managed by the OS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Oriented to kernel; OS kernel actually manages the threads (e.g., scheduling, preemption, synchronization)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058683"/>
                  </a:ext>
                </a:extLst>
              </a:tr>
              <a:tr h="13860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OS doesn’t recognize user level threads.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Kernel threads are recognized by 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523197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Possible to schedule the user threads in user level without entering the kernel mode (M:1 mapping); in this case, the scheduling functionality is limited (some actions, e.g., preemption, impossible in user 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The OS kernel has full functionality to manage kernel threads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868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If one user level thread perform blocking operation then entire process will be blocked (in M:1 mapping)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If one kernel thread perform blocking operation then another thread can continue execution.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28263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Context switch overhead is 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Context switch overhead is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1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2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39E6-D2B7-474B-AEE2-5EBFD5B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7DDF-7B2A-483D-A484-F12A9E34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altLang="en-US" dirty="0"/>
              <a:t>Terminating a thread before it has finished</a:t>
            </a:r>
          </a:p>
          <a:p>
            <a:pPr lvl="1"/>
            <a:r>
              <a:rPr lang="en-US" altLang="en-US" dirty="0"/>
              <a:t>Example: In </a:t>
            </a:r>
            <a:r>
              <a:rPr lang="en-US" altLang="en-US" dirty="0" err="1"/>
              <a:t>Pthread</a:t>
            </a:r>
            <a:r>
              <a:rPr lang="en-US" altLang="en-US" dirty="0"/>
              <a:t>, use </a:t>
            </a:r>
            <a:r>
              <a:rPr lang="en-US" altLang="en-US" i="1" dirty="0" err="1"/>
              <a:t>pthread_cancel</a:t>
            </a:r>
            <a:r>
              <a:rPr lang="en-US" altLang="en-US" i="1" dirty="0"/>
              <a:t>() </a:t>
            </a:r>
            <a:r>
              <a:rPr lang="en-US" altLang="en-US" dirty="0"/>
              <a:t>to </a:t>
            </a:r>
            <a:r>
              <a:rPr lang="en-US" dirty="0"/>
              <a:t>cancel another thread</a:t>
            </a:r>
            <a:endParaRPr lang="en-US" altLang="en-US" dirty="0"/>
          </a:p>
          <a:p>
            <a:r>
              <a:rPr lang="en-US" altLang="en-US" dirty="0"/>
              <a:t>Two general approaches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at any time</a:t>
            </a:r>
          </a:p>
          <a:p>
            <a:pPr lvl="2"/>
            <a:r>
              <a:rPr lang="en-US" altLang="en-US" dirty="0"/>
              <a:t>Supposedly terminate immediately, but not guaranteed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be cancelled at certain </a:t>
            </a:r>
            <a:r>
              <a:rPr lang="en-US" altLang="en-US" dirty="0">
                <a:solidFill>
                  <a:srgbClr val="FF0000"/>
                </a:solidFill>
              </a:rPr>
              <a:t>cancellation point</a:t>
            </a:r>
          </a:p>
          <a:p>
            <a:pPr lvl="2"/>
            <a:r>
              <a:rPr lang="en-US" altLang="en-US" dirty="0"/>
              <a:t>To avoid improper cancellation, e.g., holding unreleased resource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19DC-2A13-4222-8847-C3010A25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1731-67C9-42B4-945F-141A48A2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A690-0650-47BD-B64A-8CDA30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Create a number of threads in a pool where they await to do tasks</a:t>
            </a:r>
          </a:p>
          <a:p>
            <a:pPr lvl="1"/>
            <a:r>
              <a:rPr lang="en-US" altLang="en-US" dirty="0"/>
              <a:t>Advantages:</a:t>
            </a:r>
          </a:p>
          <a:p>
            <a:pPr lvl="2"/>
            <a:r>
              <a:rPr lang="en-US" altLang="en-US" dirty="0"/>
              <a:t>Usually faster than creating a new thread</a:t>
            </a:r>
          </a:p>
          <a:p>
            <a:pPr lvl="2"/>
            <a:r>
              <a:rPr lang="en-US" altLang="en-US" dirty="0"/>
              <a:t>Allows to bound the number of threads in the application(s)</a:t>
            </a:r>
          </a:p>
          <a:p>
            <a:pPr lvl="1"/>
            <a:r>
              <a:rPr lang="en-US" altLang="en-US" dirty="0"/>
              <a:t>Example: Web servers, Oracle DB, OpenMP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4F7B2-D0A3-492F-88A2-789CB8F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13314" name="Picture 2" descr="Thread pool - Wikipedia">
            <a:extLst>
              <a:ext uri="{FF2B5EF4-FFF2-40B4-BE49-F238E27FC236}">
                <a16:creationId xmlns:a16="http://schemas.microsoft.com/office/drawing/2014/main" id="{7752AB06-BF68-412A-9A05-5B3154DF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384996"/>
            <a:ext cx="4135938" cy="214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8958-3F13-4706-88E0-59DF55DA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AA9A-E6CF-4323-B900-822F8764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POSIX Thread (</a:t>
            </a:r>
            <a:r>
              <a:rPr lang="en-US" altLang="en-US" dirty="0" err="1"/>
              <a:t>Pthread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POSIX standard (IEEE 1003.1c) API for thread creation and synchronization</a:t>
            </a:r>
          </a:p>
          <a:p>
            <a:r>
              <a:rPr lang="en-US" altLang="en-US" dirty="0"/>
              <a:t>API specifies behavior of the thread library, implementation is up to development of the library</a:t>
            </a:r>
          </a:p>
          <a:p>
            <a:r>
              <a:rPr lang="en-US" altLang="en-US" dirty="0"/>
              <a:t>Common in UNIX OS </a:t>
            </a:r>
          </a:p>
          <a:p>
            <a:pPr lvl="1"/>
            <a:r>
              <a:rPr lang="en-US" altLang="en-US" dirty="0"/>
              <a:t>e.g., Solaris, Linux, Mac OS X</a:t>
            </a:r>
          </a:p>
          <a:p>
            <a:pPr lvl="1"/>
            <a:r>
              <a:rPr lang="en-US" altLang="en-US" dirty="0"/>
              <a:t>these OS provides the </a:t>
            </a:r>
            <a:r>
              <a:rPr lang="en-US" altLang="en-US" dirty="0" err="1"/>
              <a:t>Pthread</a:t>
            </a:r>
            <a:r>
              <a:rPr lang="en-US" altLang="en-US" dirty="0"/>
              <a:t> library to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B7E3A-91B3-45FB-B3AE-503CFED4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4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AA91-031F-49E2-B3C2-FD6B8979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DD04-32F9-4F7F-BFB4-9FF93BA8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E1C91-B1A3-41F5-8897-95EF1773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0752FC-192A-45F9-867A-09326BD8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7" y="2132856"/>
            <a:ext cx="996370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15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C3E-47A3-4128-98CE-3E27DEDD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E46F-E63E-43BB-968B-7D00136E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Creation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Thread Completion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C0113-2796-42A1-809B-94115905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8AEEF-1B12-4BB6-B58A-78CFC1277D77}"/>
              </a:ext>
            </a:extLst>
          </p:cNvPr>
          <p:cNvSpPr/>
          <p:nvPr/>
        </p:nvSpPr>
        <p:spPr>
          <a:xfrm>
            <a:off x="39003" y="5014917"/>
            <a:ext cx="6927272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thread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E0BF-4B22-45D7-A312-B25D5C14C48F}"/>
              </a:ext>
            </a:extLst>
          </p:cNvPr>
          <p:cNvSpPr/>
          <p:nvPr/>
        </p:nvSpPr>
        <p:spPr>
          <a:xfrm>
            <a:off x="39003" y="2250738"/>
            <a:ext cx="6927273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thread,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void * (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)(void * 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4DCF6-7E8E-45C9-9E45-366BC25138F4}"/>
              </a:ext>
            </a:extLst>
          </p:cNvPr>
          <p:cNvSpPr/>
          <p:nvPr/>
        </p:nvSpPr>
        <p:spPr>
          <a:xfrm>
            <a:off x="6987228" y="1124744"/>
            <a:ext cx="53631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1 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0DA818"/>
                </a:solidFill>
                <a:latin typeface="Courier New" panose="02070309020205020404" pitchFamily="49" charset="0"/>
              </a:rPr>
              <a:t>stdio.h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2 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0DA818"/>
                </a:solidFill>
                <a:latin typeface="Courier New" panose="02070309020205020404" pitchFamily="49" charset="0"/>
              </a:rPr>
              <a:t>stdlib.h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3 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0DA818"/>
                </a:solidFill>
                <a:latin typeface="Courier New" panose="02070309020205020404" pitchFamily="49" charset="0"/>
              </a:rPr>
              <a:t>pthread.h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4 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5 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6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"%s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, (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7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2239A8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</a:rPr>
              <a:t> NULL;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8 </a:t>
            </a:r>
            <a:r>
              <a:rPr lang="en-US" sz="1400" dirty="0"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9 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10 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8227B"/>
                </a:solidFill>
                <a:latin typeface="Courier New" panose="02070309020205020404" pitchFamily="49" charset="0"/>
              </a:rPr>
              <a:t>main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</a:rPr>
              <a:t>[]) {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11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2239A8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</a:rPr>
              <a:t> != 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12 	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fprintf</a:t>
            </a:r>
            <a:r>
              <a:rPr lang="en-US" sz="1400" dirty="0">
                <a:latin typeface="Courier New" panose="02070309020205020404" pitchFamily="49" charset="0"/>
              </a:rPr>
              <a:t>(stderr, 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"usage: </a:t>
            </a:r>
            <a:r>
              <a:rPr lang="en-US" altLang="zh-CN" sz="1400" dirty="0">
                <a:solidFill>
                  <a:srgbClr val="A8660D"/>
                </a:solidFill>
                <a:latin typeface="Courier New" panose="02070309020205020404" pitchFamily="49" charset="0"/>
              </a:rPr>
              <a:t>./t0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A8660D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13 	</a:t>
            </a:r>
            <a:r>
              <a:rPr lang="en-US" sz="1400" dirty="0">
                <a:solidFill>
                  <a:srgbClr val="A8227B"/>
                </a:solidFill>
                <a:latin typeface="Courier New" panose="02070309020205020404" pitchFamily="49" charset="0"/>
              </a:rPr>
              <a:t>exit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14 </a:t>
            </a:r>
            <a:r>
              <a:rPr lang="en-US" sz="1400" dirty="0">
                <a:latin typeface="Courier New" panose="02070309020205020404" pitchFamily="49" charset="0"/>
              </a:rPr>
              <a:t>    }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15 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16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latin typeface="Courier New" panose="02070309020205020404" pitchFamily="49" charset="0"/>
              </a:rPr>
              <a:t>pthread_t</a:t>
            </a:r>
            <a:r>
              <a:rPr lang="en-US" sz="1400" dirty="0">
                <a:latin typeface="Courier New" panose="02070309020205020404" pitchFamily="49" charset="0"/>
              </a:rPr>
              <a:t> p1, p2;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17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"main: begin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A8660D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18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pthread_create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(&amp;p1, NULL,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</a:rPr>
              <a:t>mythread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A8660D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"A"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19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pthread_create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(&amp;p2, NULL,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</a:rPr>
              <a:t>mythread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A8660D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"B"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20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558817"/>
                </a:solidFill>
                <a:latin typeface="Courier New" panose="02070309020205020404" pitchFamily="49" charset="0"/>
              </a:rPr>
              <a:t>// join waits for the threads to finish</a:t>
            </a: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21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pthread_join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(p1, NULL);</a:t>
            </a: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22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pthread_join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(p2, NULL);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23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"main: end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A8660D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24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2239A8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25 </a:t>
            </a:r>
            <a:r>
              <a:rPr lang="en-US" sz="1400" dirty="0"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0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4135-9FF1-4423-8BB9-BA6ABAD8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9E07-6A0B-435C-8222-86C9F9B2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Thread Join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"Joining" is one way to accomplish synchronization between threads. 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 subroutine blocks the calling (master) thread until the (worker) thread identified by</a:t>
            </a:r>
            <a:r>
              <a:rPr lang="en-US" altLang="en-US" b="1" dirty="0"/>
              <a:t> thread identifier </a:t>
            </a:r>
            <a:r>
              <a:rPr lang="en-US" altLang="en-US" dirty="0"/>
              <a:t>terminates.</a:t>
            </a:r>
          </a:p>
          <a:p>
            <a:pPr marL="320040" lvl="1" indent="0">
              <a:spcBef>
                <a:spcPts val="600"/>
              </a:spcBef>
              <a:buNone/>
            </a:pPr>
            <a:r>
              <a:rPr lang="en-US" altLang="en-US" sz="1800" dirty="0"/>
              <a:t> 	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thread, void **</a:t>
            </a:r>
            <a:r>
              <a:rPr lang="en-US" altLang="en-US" sz="18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The worker thread's return value can be obtained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altLang="en-US" dirty="0"/>
              <a:t> if it was specified in the worker thread's call to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It is a logical error to attempt simultaneous multiple joins on the same worker thread.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D9E61-2DE1-447D-BE32-56A071B9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31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2A7B-3C3D-44B0-AC36-445F37FA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B439-63FC-49DD-9974-D69948F6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582400" cy="5040560"/>
          </a:xfrm>
        </p:spPr>
        <p:txBody>
          <a:bodyPr/>
          <a:lstStyle/>
          <a:p>
            <a:r>
              <a:rPr lang="en-US" dirty="0"/>
              <a:t>Thread is an execution unit that is part of a process</a:t>
            </a:r>
          </a:p>
          <a:p>
            <a:pPr lvl="1"/>
            <a:r>
              <a:rPr lang="en-US" dirty="0"/>
              <a:t>A process can have multiple threads, which can execute at the same time </a:t>
            </a:r>
          </a:p>
          <a:p>
            <a:r>
              <a:rPr lang="en-US" dirty="0"/>
              <a:t>Thread is an execution units managed by OS scheduler</a:t>
            </a:r>
          </a:p>
          <a:p>
            <a:r>
              <a:rPr lang="en-US" dirty="0"/>
              <a:t>Thread is a “lightweight process”</a:t>
            </a:r>
          </a:p>
          <a:p>
            <a:pPr lvl="1"/>
            <a:r>
              <a:rPr lang="en-US" dirty="0"/>
              <a:t>Threads in a process </a:t>
            </a:r>
            <a:r>
              <a:rPr lang="en-US" dirty="0">
                <a:solidFill>
                  <a:srgbClr val="FF0000"/>
                </a:solidFill>
              </a:rPr>
              <a:t>share the same address space </a:t>
            </a:r>
            <a:r>
              <a:rPr lang="en-US" dirty="0"/>
              <a:t>and many resources</a:t>
            </a:r>
          </a:p>
          <a:p>
            <a:pPr lvl="2"/>
            <a:r>
              <a:rPr lang="en-US" dirty="0"/>
              <a:t>While different processes do not share</a:t>
            </a:r>
          </a:p>
          <a:p>
            <a:r>
              <a:rPr lang="en-US" dirty="0"/>
              <a:t>Typical OS design</a:t>
            </a:r>
          </a:p>
          <a:p>
            <a:pPr lvl="1"/>
            <a:r>
              <a:rPr lang="en-US" dirty="0"/>
              <a:t>Multiple processes</a:t>
            </a:r>
          </a:p>
          <a:p>
            <a:pPr lvl="1"/>
            <a:r>
              <a:rPr lang="en-US" dirty="0"/>
              <a:t>Each process contains multiple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EB451-43E9-403D-94D6-61772808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A3171-C9B1-42FF-81E3-A5005C55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4199926"/>
            <a:ext cx="2305942" cy="25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5AA-9D26-4B6E-9764-21B069CC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8C47-AF89-424E-B8AF-D115C82D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29CD5-E065-4A90-AF03-7100EC32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26026-29E1-4B7A-8B34-ED366386627D}"/>
              </a:ext>
            </a:extLst>
          </p:cNvPr>
          <p:cNvSpPr/>
          <p:nvPr/>
        </p:nvSpPr>
        <p:spPr>
          <a:xfrm>
            <a:off x="2900789" y="2348880"/>
            <a:ext cx="3600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E412D-5655-4F4C-8865-85A253696366}"/>
              </a:ext>
            </a:extLst>
          </p:cNvPr>
          <p:cNvSpPr/>
          <p:nvPr/>
        </p:nvSpPr>
        <p:spPr>
          <a:xfrm>
            <a:off x="2900789" y="4153198"/>
            <a:ext cx="360040" cy="6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DFA5D-AB66-40DF-BC93-4BAD6753BDC8}"/>
              </a:ext>
            </a:extLst>
          </p:cNvPr>
          <p:cNvSpPr/>
          <p:nvPr/>
        </p:nvSpPr>
        <p:spPr>
          <a:xfrm>
            <a:off x="2753636" y="2012266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16377-39C5-4AE4-B87A-F92D6E6B4884}"/>
              </a:ext>
            </a:extLst>
          </p:cNvPr>
          <p:cNvSpPr/>
          <p:nvPr/>
        </p:nvSpPr>
        <p:spPr>
          <a:xfrm>
            <a:off x="3792946" y="3212976"/>
            <a:ext cx="360040" cy="940222"/>
          </a:xfrm>
          <a:prstGeom prst="rect">
            <a:avLst/>
          </a:prstGeom>
          <a:solidFill>
            <a:srgbClr val="EECC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C390D-D895-4851-ADCB-19DDC1E82F33}"/>
              </a:ext>
            </a:extLst>
          </p:cNvPr>
          <p:cNvSpPr/>
          <p:nvPr/>
        </p:nvSpPr>
        <p:spPr>
          <a:xfrm>
            <a:off x="4551351" y="3356992"/>
            <a:ext cx="360040" cy="1512168"/>
          </a:xfrm>
          <a:prstGeom prst="rect">
            <a:avLst/>
          </a:prstGeom>
          <a:solidFill>
            <a:srgbClr val="99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137743-A3A3-4583-864C-51E7EDBE80AB}"/>
              </a:ext>
            </a:extLst>
          </p:cNvPr>
          <p:cNvSpPr/>
          <p:nvPr/>
        </p:nvSpPr>
        <p:spPr>
          <a:xfrm>
            <a:off x="2920907" y="4873346"/>
            <a:ext cx="36004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93A9A8-32D2-490A-97ED-5919E5C626E8}"/>
              </a:ext>
            </a:extLst>
          </p:cNvPr>
          <p:cNvCxnSpPr>
            <a:cxnSpLocks/>
          </p:cNvCxnSpPr>
          <p:nvPr/>
        </p:nvCxnSpPr>
        <p:spPr>
          <a:xfrm>
            <a:off x="3080809" y="3501008"/>
            <a:ext cx="0" cy="504056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DA59AD-8700-45ED-9C57-F2980C317C78}"/>
              </a:ext>
            </a:extLst>
          </p:cNvPr>
          <p:cNvCxnSpPr>
            <a:cxnSpLocks/>
          </p:cNvCxnSpPr>
          <p:nvPr/>
        </p:nvCxnSpPr>
        <p:spPr>
          <a:xfrm>
            <a:off x="3080809" y="4293096"/>
            <a:ext cx="0" cy="504056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84091-9923-4226-A074-E2EDB1B4EDCF}"/>
              </a:ext>
            </a:extLst>
          </p:cNvPr>
          <p:cNvSpPr/>
          <p:nvPr/>
        </p:nvSpPr>
        <p:spPr>
          <a:xfrm>
            <a:off x="3774356" y="284364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C57B3-3CBB-4E0D-A553-7F83F33B1BE9}"/>
              </a:ext>
            </a:extLst>
          </p:cNvPr>
          <p:cNvSpPr/>
          <p:nvPr/>
        </p:nvSpPr>
        <p:spPr>
          <a:xfrm>
            <a:off x="4532761" y="302082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E86D85-D51A-4A3E-B0AC-DE49695581A1}"/>
              </a:ext>
            </a:extLst>
          </p:cNvPr>
          <p:cNvCxnSpPr/>
          <p:nvPr/>
        </p:nvCxnSpPr>
        <p:spPr>
          <a:xfrm>
            <a:off x="3280947" y="3218313"/>
            <a:ext cx="511999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A72CE9-E063-4642-B4A0-99D170140EAB}"/>
              </a:ext>
            </a:extLst>
          </p:cNvPr>
          <p:cNvCxnSpPr>
            <a:cxnSpLocks/>
          </p:cNvCxnSpPr>
          <p:nvPr/>
        </p:nvCxnSpPr>
        <p:spPr>
          <a:xfrm>
            <a:off x="3280947" y="3356992"/>
            <a:ext cx="1251814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C73A82-53D1-4DA8-B744-95E36EB5A237}"/>
              </a:ext>
            </a:extLst>
          </p:cNvPr>
          <p:cNvCxnSpPr>
            <a:cxnSpLocks/>
          </p:cNvCxnSpPr>
          <p:nvPr/>
        </p:nvCxnSpPr>
        <p:spPr>
          <a:xfrm flipH="1">
            <a:off x="3280947" y="4145995"/>
            <a:ext cx="559304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41355-6FA4-464C-9304-9C42AD281625}"/>
              </a:ext>
            </a:extLst>
          </p:cNvPr>
          <p:cNvCxnSpPr>
            <a:cxnSpLocks/>
          </p:cNvCxnSpPr>
          <p:nvPr/>
        </p:nvCxnSpPr>
        <p:spPr>
          <a:xfrm flipH="1">
            <a:off x="3280947" y="4873347"/>
            <a:ext cx="1359335" cy="0"/>
          </a:xfrm>
          <a:prstGeom prst="straightConnector1">
            <a:avLst/>
          </a:prstGeom>
          <a:ln>
            <a:solidFill>
              <a:schemeClr val="accent4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AD92D2-4A88-43E2-900F-FF6401CD1B85}"/>
              </a:ext>
            </a:extLst>
          </p:cNvPr>
          <p:cNvSpPr/>
          <p:nvPr/>
        </p:nvSpPr>
        <p:spPr>
          <a:xfrm>
            <a:off x="6987228" y="1124744"/>
            <a:ext cx="53631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1 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0DA818"/>
                </a:solidFill>
                <a:latin typeface="Courier New" panose="02070309020205020404" pitchFamily="49" charset="0"/>
              </a:rPr>
              <a:t>stdio.h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2 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0DA818"/>
                </a:solidFill>
                <a:latin typeface="Courier New" panose="02070309020205020404" pitchFamily="49" charset="0"/>
              </a:rPr>
              <a:t>stdlib.h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3 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400" dirty="0" err="1">
                <a:solidFill>
                  <a:srgbClr val="0DA818"/>
                </a:solidFill>
                <a:latin typeface="Courier New" panose="02070309020205020404" pitchFamily="49" charset="0"/>
              </a:rPr>
              <a:t>pthread.h</a:t>
            </a:r>
            <a:r>
              <a:rPr lang="en-US" sz="1400" dirty="0">
                <a:solidFill>
                  <a:srgbClr val="0DA818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4 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5 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6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"%s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, (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</a:rPr>
              <a:t>arg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7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2239A8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</a:rPr>
              <a:t> NULL;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8 </a:t>
            </a:r>
            <a:r>
              <a:rPr lang="en-US" sz="1400" dirty="0"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 9 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10 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8227B"/>
                </a:solidFill>
                <a:latin typeface="Courier New" panose="02070309020205020404" pitchFamily="49" charset="0"/>
              </a:rPr>
              <a:t>main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8C1D69"/>
                </a:solidFill>
                <a:latin typeface="Courier New" panose="02070309020205020404" pitchFamily="49" charset="0"/>
              </a:rPr>
              <a:t>char</a:t>
            </a:r>
            <a:r>
              <a:rPr lang="en-US" sz="1400" dirty="0">
                <a:latin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</a:rPr>
              <a:t>[]) {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11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2239A8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</a:rPr>
              <a:t> != 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12 	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fprintf</a:t>
            </a:r>
            <a:r>
              <a:rPr lang="en-US" sz="1400" dirty="0">
                <a:latin typeface="Courier New" panose="02070309020205020404" pitchFamily="49" charset="0"/>
              </a:rPr>
              <a:t>(stderr, 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"usage: </a:t>
            </a:r>
            <a:r>
              <a:rPr lang="en-US" altLang="zh-CN" sz="1400" dirty="0">
                <a:solidFill>
                  <a:srgbClr val="A8660D"/>
                </a:solidFill>
                <a:latin typeface="Courier New" panose="02070309020205020404" pitchFamily="49" charset="0"/>
              </a:rPr>
              <a:t>./t0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A8660D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13 	</a:t>
            </a:r>
            <a:r>
              <a:rPr lang="en-US" sz="1400" dirty="0">
                <a:solidFill>
                  <a:srgbClr val="A8227B"/>
                </a:solidFill>
                <a:latin typeface="Courier New" panose="02070309020205020404" pitchFamily="49" charset="0"/>
              </a:rPr>
              <a:t>exit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14 </a:t>
            </a:r>
            <a:r>
              <a:rPr lang="en-US" sz="1400" dirty="0">
                <a:latin typeface="Courier New" panose="02070309020205020404" pitchFamily="49" charset="0"/>
              </a:rPr>
              <a:t>    }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15 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16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latin typeface="Courier New" panose="02070309020205020404" pitchFamily="49" charset="0"/>
              </a:rPr>
              <a:t>pthread_t</a:t>
            </a:r>
            <a:r>
              <a:rPr lang="en-US" sz="1400" dirty="0">
                <a:latin typeface="Courier New" panose="02070309020205020404" pitchFamily="49" charset="0"/>
              </a:rPr>
              <a:t> p1, p2;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17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"main: begin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A8660D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18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pthread_create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(&amp;p1, NULL,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</a:rPr>
              <a:t>mythread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A8660D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"A"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19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pthread_create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(&amp;p2, NULL, </a:t>
            </a:r>
            <a:r>
              <a:rPr lang="en-US" sz="1400" dirty="0" err="1">
                <a:highlight>
                  <a:srgbClr val="FFFF00"/>
                </a:highlight>
                <a:latin typeface="Courier New" panose="02070309020205020404" pitchFamily="49" charset="0"/>
              </a:rPr>
              <a:t>mythread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A8660D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"B"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20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558817"/>
                </a:solidFill>
                <a:latin typeface="Courier New" panose="02070309020205020404" pitchFamily="49" charset="0"/>
              </a:rPr>
              <a:t>// join waits for the threads to finish</a:t>
            </a: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21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pthread_join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(p1, NULL);</a:t>
            </a:r>
          </a:p>
          <a:p>
            <a:r>
              <a:rPr lang="en-US" sz="1400" dirty="0">
                <a:solidFill>
                  <a:srgbClr val="006666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22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pthread_join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</a:rPr>
              <a:t>(p2, NULL);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23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dirty="0" err="1">
                <a:solidFill>
                  <a:srgbClr val="A8227B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"main: end</a:t>
            </a:r>
            <a:r>
              <a:rPr lang="en-US" sz="1400" dirty="0">
                <a:solidFill>
                  <a:srgbClr val="A80D9E"/>
                </a:solidFill>
                <a:latin typeface="Courier New" panose="02070309020205020404" pitchFamily="49" charset="0"/>
              </a:rPr>
              <a:t>\n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A8660D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24 </a:t>
            </a:r>
            <a:r>
              <a:rPr lang="en-US" sz="1400" dirty="0"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2239A8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8660D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6666"/>
                </a:solidFill>
                <a:latin typeface="Courier New" panose="02070309020205020404" pitchFamily="49" charset="0"/>
              </a:rPr>
              <a:t>25 </a:t>
            </a:r>
            <a:r>
              <a:rPr lang="en-US" sz="1400" dirty="0"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66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9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055-8E8F-49C7-AA09-57C90214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999A-8179-45EA-B363-32BE172A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of a thread</a:t>
            </a:r>
          </a:p>
          <a:p>
            <a:pPr lvl="1"/>
            <a:r>
              <a:rPr lang="en-US" dirty="0"/>
              <a:t>CPU registers</a:t>
            </a:r>
          </a:p>
          <a:p>
            <a:pPr lvl="1"/>
            <a:r>
              <a:rPr lang="en-US" dirty="0"/>
              <a:t>Stack</a:t>
            </a:r>
          </a:p>
          <a:p>
            <a:endParaRPr lang="en-US" dirty="0"/>
          </a:p>
          <a:p>
            <a:r>
              <a:rPr lang="en-US" dirty="0"/>
              <a:t>Context of a process</a:t>
            </a:r>
          </a:p>
          <a:p>
            <a:pPr lvl="1"/>
            <a:r>
              <a:rPr lang="en-US" dirty="0"/>
              <a:t>CPU registers</a:t>
            </a:r>
          </a:p>
          <a:p>
            <a:pPr lvl="1"/>
            <a:r>
              <a:rPr lang="en-US" dirty="0"/>
              <a:t>Entire address space (code, data, heap, stack …)</a:t>
            </a:r>
          </a:p>
          <a:p>
            <a:pPr lvl="1"/>
            <a:r>
              <a:rPr lang="en-US" dirty="0"/>
              <a:t>Many other resources: kernel resource, I/O, files,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36469-A6A5-4F5E-B475-A77ACEE9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3B966-0E28-4006-8787-B14BD490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36" y="2780928"/>
            <a:ext cx="505856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2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E5E5-37E1-47ED-8C67-68EDCE46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Protection for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2471-137C-4A4D-9BB3-27049A6F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0769"/>
            <a:ext cx="8475938" cy="5040560"/>
          </a:xfrm>
        </p:spPr>
        <p:txBody>
          <a:bodyPr/>
          <a:lstStyle/>
          <a:p>
            <a:r>
              <a:rPr lang="en-US" dirty="0"/>
              <a:t>When an interrupt occurs, before switching to the ISR, registers are saved to the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hardware assisted</a:t>
            </a:r>
          </a:p>
          <a:p>
            <a:pPr lvl="1"/>
            <a:r>
              <a:rPr lang="en-US" dirty="0"/>
              <a:t>Include: PC (program counter) SP (stack pointer), …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Need to protect the registers: ISR needs to use these register</a:t>
            </a:r>
          </a:p>
          <a:p>
            <a:pPr lvl="1"/>
            <a:r>
              <a:rPr lang="en-US" dirty="0"/>
              <a:t>Interrupt is asynchronous, so the compiler does not know which registers to be protected</a:t>
            </a:r>
          </a:p>
          <a:p>
            <a:pPr lvl="2"/>
            <a:r>
              <a:rPr lang="en-US" dirty="0"/>
              <a:t>Different from the function call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E4E47-6DCE-40AE-8CC5-01F688E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C260-0267-46E1-93D6-F4729982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1484784"/>
            <a:ext cx="1400750" cy="2954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94C5F-3EEF-4CF9-A34B-ADC3984A7581}"/>
              </a:ext>
            </a:extLst>
          </p:cNvPr>
          <p:cNvSpPr/>
          <p:nvPr/>
        </p:nvSpPr>
        <p:spPr>
          <a:xfrm>
            <a:off x="8568261" y="1136631"/>
            <a:ext cx="365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registers in ARM Cortex M4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320F43-A412-4102-9959-AC2E19E6C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216" y="5142774"/>
            <a:ext cx="1555625" cy="14087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A924A7-40C4-40D4-A5C3-5AA4177BD822}"/>
              </a:ext>
            </a:extLst>
          </p:cNvPr>
          <p:cNvSpPr/>
          <p:nvPr/>
        </p:nvSpPr>
        <p:spPr>
          <a:xfrm>
            <a:off x="10396774" y="4807396"/>
            <a:ext cx="14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Save registers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4CF2-3B0B-4E2C-922E-692C5DE10C15}"/>
              </a:ext>
            </a:extLst>
          </p:cNvPr>
          <p:cNvSpPr/>
          <p:nvPr/>
        </p:nvSpPr>
        <p:spPr>
          <a:xfrm>
            <a:off x="8403587" y="5721369"/>
            <a:ext cx="749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EEFADD-5D95-4251-9F14-5C0B950EE516}"/>
              </a:ext>
            </a:extLst>
          </p:cNvPr>
          <p:cNvGrpSpPr/>
          <p:nvPr/>
        </p:nvGrpSpPr>
        <p:grpSpPr>
          <a:xfrm>
            <a:off x="10722560" y="5301997"/>
            <a:ext cx="662314" cy="988249"/>
            <a:chOff x="10272464" y="4701435"/>
            <a:chExt cx="662314" cy="10605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E8622D-2326-4AF0-8486-A482553B032D}"/>
                </a:ext>
              </a:extLst>
            </p:cNvPr>
            <p:cNvSpPr/>
            <p:nvPr/>
          </p:nvSpPr>
          <p:spPr>
            <a:xfrm>
              <a:off x="10272464" y="4701435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ED3D36-2FB5-4309-86F2-17FBCA69511B}"/>
                </a:ext>
              </a:extLst>
            </p:cNvPr>
            <p:cNvSpPr/>
            <p:nvPr/>
          </p:nvSpPr>
          <p:spPr>
            <a:xfrm>
              <a:off x="10272464" y="483540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C09D9B-16A7-48A6-95F3-C3E6C585B075}"/>
                </a:ext>
              </a:extLst>
            </p:cNvPr>
            <p:cNvSpPr/>
            <p:nvPr/>
          </p:nvSpPr>
          <p:spPr>
            <a:xfrm>
              <a:off x="10272464" y="4968669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D4D13-437B-4E8E-B2C4-ED1B22B85CF5}"/>
                </a:ext>
              </a:extLst>
            </p:cNvPr>
            <p:cNvSpPr/>
            <p:nvPr/>
          </p:nvSpPr>
          <p:spPr>
            <a:xfrm>
              <a:off x="10272464" y="5097973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E5FF9A-B1B2-4786-B3DD-2CDEF1EF177D}"/>
                </a:ext>
              </a:extLst>
            </p:cNvPr>
            <p:cNvSpPr/>
            <p:nvPr/>
          </p:nvSpPr>
          <p:spPr>
            <a:xfrm>
              <a:off x="10272464" y="5231944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64346D-E22F-4895-A75D-86294D592C9A}"/>
                </a:ext>
              </a:extLst>
            </p:cNvPr>
            <p:cNvSpPr/>
            <p:nvPr/>
          </p:nvSpPr>
          <p:spPr>
            <a:xfrm>
              <a:off x="10272464" y="5365207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89C93-9FA5-4790-80F8-2A5CDCD654A4}"/>
                </a:ext>
              </a:extLst>
            </p:cNvPr>
            <p:cNvSpPr/>
            <p:nvPr/>
          </p:nvSpPr>
          <p:spPr>
            <a:xfrm>
              <a:off x="10272464" y="549863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C639F6-B76D-4479-B661-D421D5E8D6E7}"/>
                </a:ext>
              </a:extLst>
            </p:cNvPr>
            <p:cNvSpPr/>
            <p:nvPr/>
          </p:nvSpPr>
          <p:spPr>
            <a:xfrm>
              <a:off x="10272464" y="562989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xPSR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EA852A9-5029-42D5-87A3-9DCB2AB3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0769"/>
            <a:ext cx="8475938" cy="5040560"/>
          </a:xfrm>
        </p:spPr>
        <p:txBody>
          <a:bodyPr/>
          <a:lstStyle/>
          <a:p>
            <a:r>
              <a:rPr lang="en-US" dirty="0"/>
              <a:t>Sys</a:t>
            </a:r>
            <a:r>
              <a:rPr lang="en-HK" dirty="0" err="1"/>
              <a:t>tem</a:t>
            </a:r>
            <a:r>
              <a:rPr lang="zh-CN" altLang="en-US" dirty="0"/>
              <a:t> </a:t>
            </a:r>
            <a:r>
              <a:rPr lang="en-HK" altLang="zh-CN" dirty="0"/>
              <a:t>Tick</a:t>
            </a:r>
            <a:r>
              <a:rPr lang="zh-CN" altLang="en-US" dirty="0"/>
              <a:t> </a:t>
            </a:r>
            <a:r>
              <a:rPr lang="en-HK" altLang="zh-CN" dirty="0"/>
              <a:t>(</a:t>
            </a:r>
            <a:r>
              <a:rPr lang="en-HK" altLang="zh-CN" dirty="0" err="1"/>
              <a:t>SysTick</a:t>
            </a:r>
            <a:r>
              <a:rPr lang="en-HK" altLang="zh-CN" dirty="0"/>
              <a:t>)</a:t>
            </a:r>
          </a:p>
          <a:p>
            <a:pPr lvl="1"/>
            <a:r>
              <a:rPr lang="en-US" dirty="0"/>
              <a:t>time unit that OS timers and delays are based on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0" y="838855"/>
            <a:ext cx="3048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"include/tm4c_cmsis.h"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intrinsics.h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#define SYS_CLOCK_HZ 16000000U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counter_1=0;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counter_2=0;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counter_3=0;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SysTick_Handler</a:t>
            </a:r>
            <a:r>
              <a:rPr lang="en-US" sz="1200" dirty="0"/>
              <a:t>(void) { // ISR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counter_3++;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task_1()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counter_1++;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task_2()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counter_2++;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-&gt;LOAD = SYS_CLOCK_HZ - 1;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-&gt;VAL =  0;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-&gt;CTRL = (1U &lt;&lt; 2) | (1U &lt;&lt; 1) |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enable_interrupt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9FF8DB5-E689-4679-A833-60260765851F}"/>
              </a:ext>
            </a:extLst>
          </p:cNvPr>
          <p:cNvSpPr/>
          <p:nvPr/>
        </p:nvSpPr>
        <p:spPr>
          <a:xfrm>
            <a:off x="4511824" y="4221088"/>
            <a:ext cx="2808312" cy="1008112"/>
          </a:xfrm>
          <a:prstGeom prst="wedgeRoundRectCallout">
            <a:avLst>
              <a:gd name="adj1" fmla="val 138123"/>
              <a:gd name="adj2" fmla="val 444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SysTick</a:t>
            </a:r>
            <a:endParaRPr lang="en-US" dirty="0"/>
          </a:p>
          <a:p>
            <a:pPr algn="ctr"/>
            <a:r>
              <a:rPr lang="en-US" dirty="0"/>
              <a:t>(Trigger interrupt every system tick)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861C3774-2C5F-48B6-AE72-A3C9BF457F7D}"/>
              </a:ext>
            </a:extLst>
          </p:cNvPr>
          <p:cNvSpPr/>
          <p:nvPr/>
        </p:nvSpPr>
        <p:spPr>
          <a:xfrm>
            <a:off x="5528320" y="5589240"/>
            <a:ext cx="1944216" cy="881926"/>
          </a:xfrm>
          <a:prstGeom prst="wedgeRoundRectCallout">
            <a:avLst>
              <a:gd name="adj1" fmla="val 132765"/>
              <a:gd name="adj2" fmla="val -52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Interrupt</a:t>
            </a:r>
          </a:p>
        </p:txBody>
      </p:sp>
    </p:spTree>
    <p:extLst>
      <p:ext uri="{BB962C8B-B14F-4D97-AF65-F5344CB8AC3E}">
        <p14:creationId xmlns:p14="http://schemas.microsoft.com/office/powerpoint/2010/main" val="6613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6" name="Right Arrow 5"/>
          <p:cNvSpPr/>
          <p:nvPr/>
        </p:nvSpPr>
        <p:spPr>
          <a:xfrm flipH="1" flipV="1">
            <a:off x="7772924" y="2760858"/>
            <a:ext cx="711381" cy="1493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1" y="4304282"/>
            <a:ext cx="2511458" cy="255371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07539" y="2841791"/>
            <a:ext cx="2231060" cy="1342034"/>
            <a:chOff x="4806480" y="4932182"/>
            <a:chExt cx="2579040" cy="1538984"/>
          </a:xfrm>
        </p:grpSpPr>
        <p:sp>
          <p:nvSpPr>
            <p:cNvPr id="13" name="Rectangle 12"/>
            <p:cNvSpPr/>
            <p:nvPr/>
          </p:nvSpPr>
          <p:spPr>
            <a:xfrm>
              <a:off x="5888159" y="5476383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06480" y="4932182"/>
              <a:ext cx="2579040" cy="1538984"/>
              <a:chOff x="4905313" y="2327084"/>
              <a:chExt cx="2381372" cy="1280958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13" y="3055564"/>
                <a:ext cx="2355971" cy="55247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313" y="2327084"/>
                <a:ext cx="2381372" cy="539778"/>
              </a:xfrm>
              <a:prstGeom prst="rect">
                <a:avLst/>
              </a:prstGeom>
            </p:spPr>
          </p:pic>
        </p:grpSp>
      </p:grpSp>
      <p:sp>
        <p:nvSpPr>
          <p:cNvPr id="27" name="Rectangle 26"/>
          <p:cNvSpPr/>
          <p:nvPr/>
        </p:nvSpPr>
        <p:spPr>
          <a:xfrm>
            <a:off x="4576662" y="2036699"/>
            <a:ext cx="629265" cy="64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150066" y="2047062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05927" y="2679501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48459" y="2682536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Oval 39"/>
          <p:cNvSpPr/>
          <p:nvPr/>
        </p:nvSpPr>
        <p:spPr>
          <a:xfrm>
            <a:off x="1366684" y="2127613"/>
            <a:ext cx="739012" cy="1534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713325" y="6721167"/>
            <a:ext cx="2059372" cy="16223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76661" y="3031395"/>
            <a:ext cx="629265" cy="64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5205927" y="3028335"/>
            <a:ext cx="144253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64121" y="174499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2749" y="486123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C5E5E8-31A9-48C0-8646-FFC46076616A}"/>
              </a:ext>
            </a:extLst>
          </p:cNvPr>
          <p:cNvGrpSpPr/>
          <p:nvPr/>
        </p:nvGrpSpPr>
        <p:grpSpPr>
          <a:xfrm>
            <a:off x="56678" y="1300970"/>
            <a:ext cx="2729847" cy="1330191"/>
            <a:chOff x="56678" y="1300970"/>
            <a:chExt cx="2729847" cy="1330191"/>
          </a:xfrm>
        </p:grpSpPr>
        <p:sp>
          <p:nvSpPr>
            <p:cNvPr id="8" name="Rectangle 7"/>
            <p:cNvSpPr/>
            <p:nvPr/>
          </p:nvSpPr>
          <p:spPr>
            <a:xfrm>
              <a:off x="56678" y="1766010"/>
              <a:ext cx="7496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Stack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64" y="1300970"/>
              <a:ext cx="1297832" cy="1330191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45C4B08-D004-4FFF-8A81-67403B52CB9B}"/>
                </a:ext>
              </a:extLst>
            </p:cNvPr>
            <p:cNvGrpSpPr/>
            <p:nvPr/>
          </p:nvGrpSpPr>
          <p:grpSpPr>
            <a:xfrm>
              <a:off x="2124211" y="1451622"/>
              <a:ext cx="662314" cy="922114"/>
              <a:chOff x="10272464" y="4701435"/>
              <a:chExt cx="662314" cy="10605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D461DA-954B-46A7-AFEE-DC1A961BC3FE}"/>
                  </a:ext>
                </a:extLst>
              </p:cNvPr>
              <p:cNvSpPr/>
              <p:nvPr/>
            </p:nvSpPr>
            <p:spPr>
              <a:xfrm>
                <a:off x="10272464" y="4701435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C351702-BAB4-4166-9237-7DA5F61FC8D7}"/>
                  </a:ext>
                </a:extLst>
              </p:cNvPr>
              <p:cNvSpPr/>
              <p:nvPr/>
            </p:nvSpPr>
            <p:spPr>
              <a:xfrm>
                <a:off x="10272464" y="4835406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58F0A74-4DFB-4410-B114-C8A1983E9C81}"/>
                  </a:ext>
                </a:extLst>
              </p:cNvPr>
              <p:cNvSpPr/>
              <p:nvPr/>
            </p:nvSpPr>
            <p:spPr>
              <a:xfrm>
                <a:off x="10272464" y="4968669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5AA7228-2A99-4A0E-80E8-2A2E36714FCA}"/>
                  </a:ext>
                </a:extLst>
              </p:cNvPr>
              <p:cNvSpPr/>
              <p:nvPr/>
            </p:nvSpPr>
            <p:spPr>
              <a:xfrm>
                <a:off x="10272464" y="5097973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R3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750D43-DA2C-43E3-99EA-4C92F3A4A8CF}"/>
                  </a:ext>
                </a:extLst>
              </p:cNvPr>
              <p:cNvSpPr/>
              <p:nvPr/>
            </p:nvSpPr>
            <p:spPr>
              <a:xfrm>
                <a:off x="10272464" y="5231944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R12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81251FF-645D-4CAA-959A-F968215A5B96}"/>
                  </a:ext>
                </a:extLst>
              </p:cNvPr>
              <p:cNvSpPr/>
              <p:nvPr/>
            </p:nvSpPr>
            <p:spPr>
              <a:xfrm>
                <a:off x="10272464" y="5365207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LR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642540-6558-43DC-9AB9-444EDC1533C5}"/>
                  </a:ext>
                </a:extLst>
              </p:cNvPr>
              <p:cNvSpPr/>
              <p:nvPr/>
            </p:nvSpPr>
            <p:spPr>
              <a:xfrm>
                <a:off x="10272464" y="5498636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PC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3EEFB0-1CAB-4B22-81DA-D229679D9F2E}"/>
                  </a:ext>
                </a:extLst>
              </p:cNvPr>
              <p:cNvSpPr/>
              <p:nvPr/>
            </p:nvSpPr>
            <p:spPr>
              <a:xfrm>
                <a:off x="10272464" y="5629896"/>
                <a:ext cx="662314" cy="1321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xPSR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2BEF381-7972-404D-A714-04F26A05BE08}"/>
              </a:ext>
            </a:extLst>
          </p:cNvPr>
          <p:cNvSpPr/>
          <p:nvPr/>
        </p:nvSpPr>
        <p:spPr>
          <a:xfrm>
            <a:off x="8890000" y="838855"/>
            <a:ext cx="3048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"include/tm4c_cmsis.h"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intrinsics.h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#define SYS_CLOCK_HZ 16000000U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counter_1=0;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counter_2=0;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counter_3=0;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SysTick_Handler</a:t>
            </a:r>
            <a:r>
              <a:rPr lang="en-US" sz="1200" dirty="0"/>
              <a:t>(void) { // ISR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counter_3++;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task_1()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counter_1++;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task_2()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counter_2++;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-&gt;LOAD = SYS_CLOCK_HZ - 1;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-&gt;VAL =  0;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-&gt;CTRL = (1U &lt;&lt; 2) | (1U &lt;&lt; 1) |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enable_interrupt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6D5618-C6C9-4902-B1FC-50A4AA96D238}"/>
              </a:ext>
            </a:extLst>
          </p:cNvPr>
          <p:cNvSpPr/>
          <p:nvPr/>
        </p:nvSpPr>
        <p:spPr>
          <a:xfrm>
            <a:off x="1401294" y="2127279"/>
            <a:ext cx="662258" cy="16910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4" grpId="0" animBg="1"/>
      <p:bldP spid="40" grpId="0" animBg="1"/>
      <p:bldP spid="42" grpId="0" animBg="1"/>
      <p:bldP spid="43" grpId="0" animBg="1"/>
      <p:bldP spid="31" grpId="0"/>
      <p:bldP spid="32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6" name="Right Arrow 5"/>
          <p:cNvSpPr/>
          <p:nvPr/>
        </p:nvSpPr>
        <p:spPr>
          <a:xfrm flipH="1" flipV="1">
            <a:off x="7772924" y="2760858"/>
            <a:ext cx="711381" cy="1493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78" y="1766010"/>
            <a:ext cx="749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1" y="4304282"/>
            <a:ext cx="2511458" cy="255371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07539" y="2841791"/>
            <a:ext cx="2231060" cy="1342034"/>
            <a:chOff x="4806480" y="4932182"/>
            <a:chExt cx="2579040" cy="1538984"/>
          </a:xfrm>
        </p:grpSpPr>
        <p:sp>
          <p:nvSpPr>
            <p:cNvPr id="13" name="Rectangle 12"/>
            <p:cNvSpPr/>
            <p:nvPr/>
          </p:nvSpPr>
          <p:spPr>
            <a:xfrm>
              <a:off x="5888159" y="5476383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06480" y="4932182"/>
              <a:ext cx="2579040" cy="1538984"/>
              <a:chOff x="4905313" y="2327084"/>
              <a:chExt cx="2381372" cy="1280958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13" y="3055564"/>
                <a:ext cx="2355971" cy="55247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313" y="2327084"/>
                <a:ext cx="2381372" cy="539778"/>
              </a:xfrm>
              <a:prstGeom prst="rect">
                <a:avLst/>
              </a:prstGeom>
            </p:spPr>
          </p:pic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64" y="1300970"/>
            <a:ext cx="1297832" cy="13301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43271" y="4052803"/>
            <a:ext cx="297035" cy="322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6662" y="2036699"/>
            <a:ext cx="629265" cy="64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150066" y="2047062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05927" y="2679501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48459" y="2682536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64121" y="174499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47910" y="2124327"/>
            <a:ext cx="648161" cy="1568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0x40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05927" y="3028335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79869" y="2725583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58" name="Oval 57"/>
          <p:cNvSpPr/>
          <p:nvPr/>
        </p:nvSpPr>
        <p:spPr>
          <a:xfrm>
            <a:off x="627141" y="2941444"/>
            <a:ext cx="739012" cy="1534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835192" y="3028335"/>
            <a:ext cx="7971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582749" y="486123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EEFAE7-2B87-442A-AE57-6F1B80C9E86E}"/>
              </a:ext>
            </a:extLst>
          </p:cNvPr>
          <p:cNvGrpSpPr/>
          <p:nvPr/>
        </p:nvGrpSpPr>
        <p:grpSpPr>
          <a:xfrm>
            <a:off x="2124211" y="1451622"/>
            <a:ext cx="662314" cy="922114"/>
            <a:chOff x="10272464" y="4701435"/>
            <a:chExt cx="662314" cy="10605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31BB7A-7FEF-4808-A38B-DB68B5059893}"/>
                </a:ext>
              </a:extLst>
            </p:cNvPr>
            <p:cNvSpPr/>
            <p:nvPr/>
          </p:nvSpPr>
          <p:spPr>
            <a:xfrm>
              <a:off x="10272464" y="4701435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BF81EB-8644-4FE3-A4FD-33D080401D48}"/>
                </a:ext>
              </a:extLst>
            </p:cNvPr>
            <p:cNvSpPr/>
            <p:nvPr/>
          </p:nvSpPr>
          <p:spPr>
            <a:xfrm>
              <a:off x="10272464" y="483540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A8CFCA-ACFF-47CE-9E99-8AC6839A876A}"/>
                </a:ext>
              </a:extLst>
            </p:cNvPr>
            <p:cNvSpPr/>
            <p:nvPr/>
          </p:nvSpPr>
          <p:spPr>
            <a:xfrm>
              <a:off x="10272464" y="4968669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BBE084-E152-4E93-926A-FCE41D570D6A}"/>
                </a:ext>
              </a:extLst>
            </p:cNvPr>
            <p:cNvSpPr/>
            <p:nvPr/>
          </p:nvSpPr>
          <p:spPr>
            <a:xfrm>
              <a:off x="10272464" y="5097973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00340A-1227-4C18-9502-BBDB5B359584}"/>
                </a:ext>
              </a:extLst>
            </p:cNvPr>
            <p:cNvSpPr/>
            <p:nvPr/>
          </p:nvSpPr>
          <p:spPr>
            <a:xfrm>
              <a:off x="10272464" y="5231944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5176F0-23DD-489D-9D73-C4E4EB964904}"/>
                </a:ext>
              </a:extLst>
            </p:cNvPr>
            <p:cNvSpPr/>
            <p:nvPr/>
          </p:nvSpPr>
          <p:spPr>
            <a:xfrm>
              <a:off x="10272464" y="5365207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181889-38C0-4258-A038-33B7609B2C14}"/>
                </a:ext>
              </a:extLst>
            </p:cNvPr>
            <p:cNvSpPr/>
            <p:nvPr/>
          </p:nvSpPr>
          <p:spPr>
            <a:xfrm>
              <a:off x="10272464" y="549863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CF1ADD-E95B-4D39-BA83-FBAC07CF24C0}"/>
                </a:ext>
              </a:extLst>
            </p:cNvPr>
            <p:cNvSpPr/>
            <p:nvPr/>
          </p:nvSpPr>
          <p:spPr>
            <a:xfrm>
              <a:off x="10272464" y="562989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xPSR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86B7E92-34A3-4C6A-BE86-6029A323337E}"/>
              </a:ext>
            </a:extLst>
          </p:cNvPr>
          <p:cNvSpPr/>
          <p:nvPr/>
        </p:nvSpPr>
        <p:spPr>
          <a:xfrm>
            <a:off x="8890000" y="838855"/>
            <a:ext cx="3048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"include/tm4c_cmsis.h"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intrinsics.h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#define SYS_CLOCK_HZ 16000000U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counter_1=0;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counter_2=0;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counter_3=0;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SysTick_Handler</a:t>
            </a:r>
            <a:r>
              <a:rPr lang="en-US" sz="1200" dirty="0"/>
              <a:t>(void) { // ISR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counter_3++;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task_1()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counter_1++;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task_2()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counter_2++;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-&gt;LOAD = SYS_CLOCK_HZ - 1;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-&gt;VAL =  0;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-&gt;CTRL = (1U &lt;&lt; 2) | (1U &lt;&lt; 1) |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enable_interrupt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6" name="Right Arrow 5"/>
          <p:cNvSpPr/>
          <p:nvPr/>
        </p:nvSpPr>
        <p:spPr>
          <a:xfrm flipH="1" flipV="1">
            <a:off x="7772924" y="2760858"/>
            <a:ext cx="711381" cy="1493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78" y="1766010"/>
            <a:ext cx="749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1" y="4304282"/>
            <a:ext cx="2511458" cy="255371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07539" y="2841791"/>
            <a:ext cx="2231060" cy="1342034"/>
            <a:chOff x="4806480" y="4932182"/>
            <a:chExt cx="2579040" cy="1538984"/>
          </a:xfrm>
        </p:grpSpPr>
        <p:sp>
          <p:nvSpPr>
            <p:cNvPr id="13" name="Rectangle 12"/>
            <p:cNvSpPr/>
            <p:nvPr/>
          </p:nvSpPr>
          <p:spPr>
            <a:xfrm>
              <a:off x="5888159" y="5476383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06480" y="4932182"/>
              <a:ext cx="2579040" cy="1538984"/>
              <a:chOff x="4905313" y="2327084"/>
              <a:chExt cx="2381372" cy="1280958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13" y="3055564"/>
                <a:ext cx="2355971" cy="55247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313" y="2327084"/>
                <a:ext cx="2381372" cy="539778"/>
              </a:xfrm>
              <a:prstGeom prst="rect">
                <a:avLst/>
              </a:prstGeom>
            </p:spPr>
          </p:pic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64" y="1300970"/>
            <a:ext cx="1297832" cy="13301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43271" y="4052803"/>
            <a:ext cx="297035" cy="322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6662" y="2036699"/>
            <a:ext cx="629265" cy="64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150066" y="2047062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8850" y="3671137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48459" y="2682536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64121" y="174499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47910" y="2124327"/>
            <a:ext cx="648161" cy="1568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0x54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05927" y="3028335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79869" y="2725583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58" name="Oval 57"/>
          <p:cNvSpPr/>
          <p:nvPr/>
        </p:nvSpPr>
        <p:spPr>
          <a:xfrm>
            <a:off x="627141" y="3708364"/>
            <a:ext cx="739012" cy="1534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835192" y="3028335"/>
            <a:ext cx="7971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582749" y="486123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56089" y="3671137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462466" y="4016935"/>
            <a:ext cx="7971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35192" y="401693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14768" y="3711586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05927" y="2679501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E4BF06-6BED-444E-B924-23FB2A1223BB}"/>
              </a:ext>
            </a:extLst>
          </p:cNvPr>
          <p:cNvGrpSpPr/>
          <p:nvPr/>
        </p:nvGrpSpPr>
        <p:grpSpPr>
          <a:xfrm>
            <a:off x="2124211" y="1451622"/>
            <a:ext cx="662314" cy="922114"/>
            <a:chOff x="10272464" y="4701435"/>
            <a:chExt cx="662314" cy="106058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860597-84E6-4743-9410-FBEDE5209DF7}"/>
                </a:ext>
              </a:extLst>
            </p:cNvPr>
            <p:cNvSpPr/>
            <p:nvPr/>
          </p:nvSpPr>
          <p:spPr>
            <a:xfrm>
              <a:off x="10272464" y="4701435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DBB18F-A030-49C4-AC33-E424761AAC4F}"/>
                </a:ext>
              </a:extLst>
            </p:cNvPr>
            <p:cNvSpPr/>
            <p:nvPr/>
          </p:nvSpPr>
          <p:spPr>
            <a:xfrm>
              <a:off x="10272464" y="483540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1EDEC0-6DBE-4190-AAD1-2B4C4073B783}"/>
                </a:ext>
              </a:extLst>
            </p:cNvPr>
            <p:cNvSpPr/>
            <p:nvPr/>
          </p:nvSpPr>
          <p:spPr>
            <a:xfrm>
              <a:off x="10272464" y="4968669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6B5C89-48BC-451C-AB17-5956395B0D4F}"/>
                </a:ext>
              </a:extLst>
            </p:cNvPr>
            <p:cNvSpPr/>
            <p:nvPr/>
          </p:nvSpPr>
          <p:spPr>
            <a:xfrm>
              <a:off x="10272464" y="5097973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321387-52FA-41AD-9050-29686B0DA11D}"/>
                </a:ext>
              </a:extLst>
            </p:cNvPr>
            <p:cNvSpPr/>
            <p:nvPr/>
          </p:nvSpPr>
          <p:spPr>
            <a:xfrm>
              <a:off x="10272464" y="5231944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99CB50-787B-4412-BDC3-15B811532200}"/>
                </a:ext>
              </a:extLst>
            </p:cNvPr>
            <p:cNvSpPr/>
            <p:nvPr/>
          </p:nvSpPr>
          <p:spPr>
            <a:xfrm>
              <a:off x="10272464" y="5365207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E3971C-F4A9-4247-AB67-C740C94C7DE3}"/>
                </a:ext>
              </a:extLst>
            </p:cNvPr>
            <p:cNvSpPr/>
            <p:nvPr/>
          </p:nvSpPr>
          <p:spPr>
            <a:xfrm>
              <a:off x="10272464" y="549863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58BCDC-459E-41C0-A085-FB804FCE8FA7}"/>
                </a:ext>
              </a:extLst>
            </p:cNvPr>
            <p:cNvSpPr/>
            <p:nvPr/>
          </p:nvSpPr>
          <p:spPr>
            <a:xfrm>
              <a:off x="10272464" y="562989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xPSR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ACEDB95-70F4-4440-B8FA-DA2413809874}"/>
              </a:ext>
            </a:extLst>
          </p:cNvPr>
          <p:cNvSpPr/>
          <p:nvPr/>
        </p:nvSpPr>
        <p:spPr>
          <a:xfrm>
            <a:off x="8890000" y="838855"/>
            <a:ext cx="3048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"include/tm4c_cmsis.h"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intrinsics.h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#define SYS_CLOCK_HZ 16000000U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counter_1=0;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counter_2=0;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counter_3=0;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SysTick_Handler</a:t>
            </a:r>
            <a:r>
              <a:rPr lang="en-US" sz="1200" dirty="0"/>
              <a:t>(void) { // ISR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counter_3++;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task_1()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counter_1++;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task_2()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counter_2++;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-&gt;LOAD = SYS_CLOCK_HZ - 1;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-&gt;VAL =  0;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-&gt;CTRL = (1U &lt;&lt; 2) | (1U &lt;&lt; 1) |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enable_interrupt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1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28" grpId="0" animBg="1"/>
      <p:bldP spid="32" grpId="0" animBg="1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6" name="Right Arrow 5"/>
          <p:cNvSpPr/>
          <p:nvPr/>
        </p:nvSpPr>
        <p:spPr>
          <a:xfrm flipH="1" flipV="1">
            <a:off x="7772924" y="2760858"/>
            <a:ext cx="711381" cy="1493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78" y="1766010"/>
            <a:ext cx="749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1" y="4304282"/>
            <a:ext cx="2511458" cy="255371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907539" y="2841791"/>
            <a:ext cx="2231060" cy="1342034"/>
            <a:chOff x="4806480" y="4932182"/>
            <a:chExt cx="2579040" cy="1538984"/>
          </a:xfrm>
        </p:grpSpPr>
        <p:sp>
          <p:nvSpPr>
            <p:cNvPr id="13" name="Rectangle 12"/>
            <p:cNvSpPr/>
            <p:nvPr/>
          </p:nvSpPr>
          <p:spPr>
            <a:xfrm>
              <a:off x="5888159" y="5476383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06480" y="4932182"/>
              <a:ext cx="2579040" cy="1538984"/>
              <a:chOff x="4905313" y="2327084"/>
              <a:chExt cx="2381372" cy="1280958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13" y="3055564"/>
                <a:ext cx="2355971" cy="55247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313" y="2327084"/>
                <a:ext cx="2381372" cy="539778"/>
              </a:xfrm>
              <a:prstGeom prst="rect">
                <a:avLst/>
              </a:prstGeom>
            </p:spPr>
          </p:pic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64" y="1300970"/>
            <a:ext cx="1297832" cy="13301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843271" y="4052803"/>
            <a:ext cx="297035" cy="322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6662" y="2036699"/>
            <a:ext cx="629265" cy="64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150066" y="2047062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8850" y="3671137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48459" y="2682536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64121" y="174499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05927" y="3028335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79869" y="2725583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58" name="Oval 57"/>
          <p:cNvSpPr/>
          <p:nvPr/>
        </p:nvSpPr>
        <p:spPr>
          <a:xfrm>
            <a:off x="627141" y="2928717"/>
            <a:ext cx="739012" cy="15347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835192" y="3028335"/>
            <a:ext cx="7971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582749" y="4861234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56089" y="3671137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462466" y="4016935"/>
            <a:ext cx="7971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35192" y="401693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14768" y="3711586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05425" y="5002114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62240" y="4656315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35192" y="4656314"/>
            <a:ext cx="826515" cy="1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53169" y="5004563"/>
            <a:ext cx="7971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94876" y="5941988"/>
            <a:ext cx="4525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have cheated the processor to switch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between task 1 and task 2!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30571" y="6236654"/>
            <a:ext cx="2557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(but not completely …)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05927" y="2679501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62199" y="2015269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13597" y="2114329"/>
            <a:ext cx="648161" cy="1550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0x40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2F8EA4-C1DC-49B3-8F03-DEC0B6551F83}"/>
              </a:ext>
            </a:extLst>
          </p:cNvPr>
          <p:cNvGrpSpPr/>
          <p:nvPr/>
        </p:nvGrpSpPr>
        <p:grpSpPr>
          <a:xfrm>
            <a:off x="2124211" y="1451622"/>
            <a:ext cx="662314" cy="922114"/>
            <a:chOff x="10272464" y="4701435"/>
            <a:chExt cx="662314" cy="10605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A923A-6C17-46FD-8451-647DE839F20D}"/>
                </a:ext>
              </a:extLst>
            </p:cNvPr>
            <p:cNvSpPr/>
            <p:nvPr/>
          </p:nvSpPr>
          <p:spPr>
            <a:xfrm>
              <a:off x="10272464" y="4701435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30DA55-4063-492E-B7DC-CF933FA41FE1}"/>
                </a:ext>
              </a:extLst>
            </p:cNvPr>
            <p:cNvSpPr/>
            <p:nvPr/>
          </p:nvSpPr>
          <p:spPr>
            <a:xfrm>
              <a:off x="10272464" y="483540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43CDA9-36DB-45A5-BD81-DDD51334D258}"/>
                </a:ext>
              </a:extLst>
            </p:cNvPr>
            <p:cNvSpPr/>
            <p:nvPr/>
          </p:nvSpPr>
          <p:spPr>
            <a:xfrm>
              <a:off x="10272464" y="4968669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23B302-3C3A-4C93-B4E5-6E0E913F1367}"/>
                </a:ext>
              </a:extLst>
            </p:cNvPr>
            <p:cNvSpPr/>
            <p:nvPr/>
          </p:nvSpPr>
          <p:spPr>
            <a:xfrm>
              <a:off x="10272464" y="5097973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A7B4E5C-8967-4F18-93FB-3002E1DF5756}"/>
                </a:ext>
              </a:extLst>
            </p:cNvPr>
            <p:cNvSpPr/>
            <p:nvPr/>
          </p:nvSpPr>
          <p:spPr>
            <a:xfrm>
              <a:off x="10272464" y="5231944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9BC85D-5DF6-4726-874F-1EFC4DC6BA37}"/>
                </a:ext>
              </a:extLst>
            </p:cNvPr>
            <p:cNvSpPr/>
            <p:nvPr/>
          </p:nvSpPr>
          <p:spPr>
            <a:xfrm>
              <a:off x="10272464" y="5365207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C655D6-7043-4FC1-8085-3E442AADA48F}"/>
                </a:ext>
              </a:extLst>
            </p:cNvPr>
            <p:cNvSpPr/>
            <p:nvPr/>
          </p:nvSpPr>
          <p:spPr>
            <a:xfrm>
              <a:off x="10272464" y="549863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B3210B-DB09-4370-8D26-5C20F4AEF0D7}"/>
                </a:ext>
              </a:extLst>
            </p:cNvPr>
            <p:cNvSpPr/>
            <p:nvPr/>
          </p:nvSpPr>
          <p:spPr>
            <a:xfrm>
              <a:off x="10272464" y="562989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xPSR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73C5C-E654-4B36-80C5-E94DC60DCFA5}"/>
              </a:ext>
            </a:extLst>
          </p:cNvPr>
          <p:cNvSpPr/>
          <p:nvPr/>
        </p:nvSpPr>
        <p:spPr>
          <a:xfrm>
            <a:off x="8890000" y="838855"/>
            <a:ext cx="3048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"include/tm4c_cmsis.h"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intrinsics.h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#define SYS_CLOCK_HZ 16000000U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counter_1=0;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counter_2=0;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static uint32_t volatile counter_3=0;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SysTick_Handler</a:t>
            </a:r>
            <a:r>
              <a:rPr lang="en-US" sz="1200" dirty="0"/>
              <a:t>(void) { // ISR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counter_3++;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task_1()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counter_1++;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task_2()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counter_2++;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for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i=0; i&lt;10000; i++); 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-&gt;LOAD = SYS_CLOCK_HZ - 1;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-&gt;VAL =  0;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SysTick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-&gt;CTRL = (1U &lt;&lt; 2) | (1U &lt;&lt; 1) | 1;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enable_interrupt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200" dirty="0"/>
              <a:t>while (1);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6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5" grpId="0" animBg="1"/>
      <p:bldP spid="36" grpId="0" animBg="1"/>
      <p:bldP spid="5" grpId="0"/>
      <p:bldP spid="39" grpId="0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65718" y="2655528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539122" y="2665891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17906" y="4289966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37515" y="3301365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53177" y="2363826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91135" y="4632341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56625" y="4303345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584343" y="3641644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71805" y="548006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45145" y="4289966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02136" y="4625652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953177" y="364725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51296" y="5275144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24248" y="5275143"/>
            <a:ext cx="826515" cy="1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564529" y="5620943"/>
            <a:ext cx="1474873" cy="2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05143" y="329833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64529" y="3050674"/>
            <a:ext cx="1804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64529" y="3578302"/>
            <a:ext cx="1974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52817" y="4065723"/>
            <a:ext cx="1804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55699" y="4599673"/>
            <a:ext cx="1974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60680" y="5030812"/>
            <a:ext cx="1804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save the registers of task2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43007" y="5623349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564529" y="5581816"/>
            <a:ext cx="1974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6702" y="1563039"/>
            <a:ext cx="2729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actually illegal</a:t>
            </a:r>
          </a:p>
        </p:txBody>
      </p:sp>
    </p:spTree>
    <p:extLst>
      <p:ext uri="{BB962C8B-B14F-4D97-AF65-F5344CB8AC3E}">
        <p14:creationId xmlns:p14="http://schemas.microsoft.com/office/powerpoint/2010/main" val="284873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12867" y="258256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12867" y="248578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812867" y="239067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812867" y="229389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E583-0C6E-4A03-9E8F-4E5FA2A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433A-817B-48E4-900D-5A0D0FA7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Logical address </a:t>
            </a:r>
            <a:r>
              <a:rPr lang="en-US" altLang="en-US" dirty="0"/>
              <a:t>– generated by the CPU; also referred to as </a:t>
            </a:r>
            <a:r>
              <a:rPr lang="en-US" altLang="en-US" i="1" dirty="0"/>
              <a:t>virtual address</a:t>
            </a: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Physical address </a:t>
            </a:r>
            <a:r>
              <a:rPr lang="en-US" altLang="en-US" dirty="0"/>
              <a:t>– address seen by the memory unit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9EEFB-E67D-4C2E-9136-0F9A6BEB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B60D8-995E-4ACF-98B2-76381EBF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80" y="3343926"/>
            <a:ext cx="5156276" cy="2655725"/>
          </a:xfrm>
          <a:prstGeom prst="rect">
            <a:avLst/>
          </a:prstGeom>
        </p:spPr>
      </p:pic>
      <p:pic>
        <p:nvPicPr>
          <p:cNvPr id="1028" name="Picture 4" descr="What is Memory Management Unit (MMU)? | Engineer&amp;#39;s Portal">
            <a:extLst>
              <a:ext uri="{FF2B5EF4-FFF2-40B4-BE49-F238E27FC236}">
                <a16:creationId xmlns:a16="http://schemas.microsoft.com/office/drawing/2014/main" id="{1A1224DA-9AF4-469C-8BA0-5C5A8921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3573016"/>
            <a:ext cx="3096344" cy="20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E3FD5-FC6B-4166-A30C-AF4B0CFCC685}"/>
              </a:ext>
            </a:extLst>
          </p:cNvPr>
          <p:cNvSpPr/>
          <p:nvPr/>
        </p:nvSpPr>
        <p:spPr>
          <a:xfrm>
            <a:off x="8121720" y="5479524"/>
            <a:ext cx="119462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en-US" sz="1400" dirty="0"/>
              <a:t>memory </a:t>
            </a:r>
          </a:p>
          <a:p>
            <a:pPr algn="ctr">
              <a:lnSpc>
                <a:spcPts val="1500"/>
              </a:lnSpc>
            </a:pPr>
            <a:r>
              <a:rPr lang="en-US" altLang="en-US" sz="1400" dirty="0"/>
              <a:t>management </a:t>
            </a:r>
          </a:p>
          <a:p>
            <a:pPr algn="ctr">
              <a:lnSpc>
                <a:spcPts val="1500"/>
              </a:lnSpc>
            </a:pPr>
            <a:r>
              <a:rPr lang="en-US" altLang="en-US" sz="1400" dirty="0"/>
              <a:t>unit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2D552-37AF-4AEF-A721-C267E870E3E0}"/>
              </a:ext>
            </a:extLst>
          </p:cNvPr>
          <p:cNvSpPr/>
          <p:nvPr/>
        </p:nvSpPr>
        <p:spPr>
          <a:xfrm>
            <a:off x="8474256" y="4862208"/>
            <a:ext cx="489548" cy="28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4F6C5-1744-4096-B1DB-EA7A70417FA8}"/>
              </a:ext>
            </a:extLst>
          </p:cNvPr>
          <p:cNvSpPr/>
          <p:nvPr/>
        </p:nvSpPr>
        <p:spPr>
          <a:xfrm>
            <a:off x="9201233" y="4649594"/>
            <a:ext cx="489548" cy="288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F103A-42E2-44AA-B173-6C20317BC629}"/>
              </a:ext>
            </a:extLst>
          </p:cNvPr>
          <p:cNvSpPr/>
          <p:nvPr/>
        </p:nvSpPr>
        <p:spPr>
          <a:xfrm>
            <a:off x="7978447" y="4671789"/>
            <a:ext cx="286545" cy="24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</p:spTree>
    <p:extLst>
      <p:ext uri="{BB962C8B-B14F-4D97-AF65-F5344CB8AC3E}">
        <p14:creationId xmlns:p14="http://schemas.microsoft.com/office/powerpoint/2010/main" val="396924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15049" y="428337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42288" y="4283370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49960" y="403372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12867" y="258256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12867" y="248578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12867" y="239067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12867" y="229389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15049" y="428337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8278" y="462574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53768" y="4296749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42288" y="4283370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199279" y="4619056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49960" y="403372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52842" y="4593077"/>
            <a:ext cx="2816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from stack 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12867" y="258256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12867" y="248578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12867" y="239067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12867" y="229389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15049" y="428337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8278" y="462574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53768" y="4296749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42288" y="4283370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199279" y="4619056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49960" y="403372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52842" y="4593077"/>
            <a:ext cx="2816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from stack 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3" name="Rectangle 2"/>
          <p:cNvSpPr/>
          <p:nvPr/>
        </p:nvSpPr>
        <p:spPr>
          <a:xfrm>
            <a:off x="7961800" y="3482597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7812867" y="258256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12867" y="248578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12867" y="239067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12867" y="229389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15049" y="428337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8278" y="462574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53768" y="4296749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42288" y="4283370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199279" y="4619056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49960" y="403372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52842" y="4593077"/>
            <a:ext cx="2816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from stack 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12867" y="3809116"/>
            <a:ext cx="629265" cy="96781"/>
          </a:xfrm>
          <a:prstGeom prst="rect">
            <a:avLst/>
          </a:prstGeom>
          <a:solidFill>
            <a:srgbClr val="7030A0">
              <a:alpha val="52157"/>
            </a:srgbClr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12867" y="3712335"/>
            <a:ext cx="629265" cy="96781"/>
          </a:xfrm>
          <a:prstGeom prst="rect">
            <a:avLst/>
          </a:prstGeom>
          <a:solidFill>
            <a:srgbClr val="7030A0">
              <a:alpha val="52157"/>
            </a:srgbClr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12867" y="3617226"/>
            <a:ext cx="629265" cy="96781"/>
          </a:xfrm>
          <a:prstGeom prst="rect">
            <a:avLst/>
          </a:prstGeom>
          <a:solidFill>
            <a:srgbClr val="7030A0">
              <a:alpha val="52157"/>
            </a:srgbClr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12867" y="3520445"/>
            <a:ext cx="629265" cy="96781"/>
          </a:xfrm>
          <a:prstGeom prst="rect">
            <a:avLst/>
          </a:prstGeom>
          <a:solidFill>
            <a:srgbClr val="7030A0">
              <a:alpha val="52157"/>
            </a:srgbClr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95695" y="3576391"/>
            <a:ext cx="333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the initial stack frame of task2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12867" y="258256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12867" y="248578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12867" y="239067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12867" y="229389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814" y="3894524"/>
            <a:ext cx="1641364" cy="19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15049" y="428337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8278" y="462574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53768" y="4296749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42288" y="4283370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199279" y="4619056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48439" y="5268548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221391" y="5268547"/>
            <a:ext cx="826515" cy="1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49960" y="403372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52842" y="4593077"/>
            <a:ext cx="2816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from stack 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57823" y="502421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save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on stack 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12867" y="3809116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12867" y="3712335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12867" y="3617226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12867" y="3520445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12867" y="258256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12867" y="248578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2867" y="2390675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12867" y="2293894"/>
            <a:ext cx="629265" cy="967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98719" y="1455448"/>
            <a:ext cx="32718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solutions: use two stacks</a:t>
            </a:r>
          </a:p>
          <a:p>
            <a:r>
              <a:rPr lang="en-US" dirty="0">
                <a:solidFill>
                  <a:srgbClr val="FF0000"/>
                </a:solidFill>
              </a:rPr>
              <a:t>one stack per task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2861" y="264893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536265" y="2659295"/>
            <a:ext cx="153874" cy="299883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15049" y="4283370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34658" y="3294769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950320" y="2357230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8278" y="4625745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53768" y="4296749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581486" y="3635048"/>
            <a:ext cx="14259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968948" y="54734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42288" y="4283370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199279" y="4619056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50320" y="3640656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048439" y="5268548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221391" y="5268547"/>
            <a:ext cx="826515" cy="1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561672" y="5614347"/>
            <a:ext cx="1474873" cy="2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602286" y="3291734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1672" y="3044078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61672" y="3571706"/>
            <a:ext cx="2648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restore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49960" y="403372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52842" y="4593077"/>
            <a:ext cx="2816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from stack 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57823" y="5024216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save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on stack 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40150" y="5616753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538142" y="5597070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813780" y="2044432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812867" y="3297931"/>
            <a:ext cx="629265" cy="64280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40264" y="1695425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713250" y="2967564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12867" y="3809116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12867" y="3712335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12867" y="3617226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12867" y="3520445"/>
            <a:ext cx="629265" cy="96781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to be done (when switching from task 1 to task 2):</a:t>
            </a:r>
          </a:p>
          <a:p>
            <a:pPr lvl="1"/>
            <a:r>
              <a:rPr lang="en-US" dirty="0"/>
              <a:t>save the registers of the task 1 to stack 1</a:t>
            </a:r>
          </a:p>
          <a:p>
            <a:pPr lvl="1"/>
            <a:r>
              <a:rPr lang="en-US" dirty="0"/>
              <a:t>restoring the registers of task 2 from stack 2</a:t>
            </a:r>
          </a:p>
          <a:p>
            <a:pPr lvl="1"/>
            <a:r>
              <a:rPr lang="en-US" dirty="0"/>
              <a:t>using the PC value stored stack 2 to resume task 2</a:t>
            </a:r>
          </a:p>
          <a:p>
            <a:pPr lvl="2"/>
            <a:r>
              <a:rPr lang="en-US" dirty="0"/>
              <a:t>resume from the point where this task was interrupted last time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02668" y="5191786"/>
            <a:ext cx="141526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75897" y="5534161"/>
            <a:ext cx="629265" cy="6428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1387" y="5205165"/>
            <a:ext cx="68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9907" y="5191786"/>
            <a:ext cx="1113141" cy="345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SysTick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86898" y="5527472"/>
            <a:ext cx="808107" cy="6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7939" y="4549072"/>
            <a:ext cx="629265" cy="6428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7579" y="4942142"/>
            <a:ext cx="247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save the registers of task1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</a:rPr>
              <a:t>on stack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0461" y="5501493"/>
            <a:ext cx="2816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restore the registers of task2 </a:t>
            </a:r>
            <a:r>
              <a:rPr lang="en-US" sz="1200" b="1" u="sng" dirty="0">
                <a:solidFill>
                  <a:srgbClr val="7030A0"/>
                </a:solidFill>
              </a:rPr>
              <a:t>from stack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55314" y="4508740"/>
            <a:ext cx="789413" cy="179060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93123" y="4139408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6901" y="4160103"/>
            <a:ext cx="82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 2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1503195" y="4406315"/>
            <a:ext cx="146571" cy="207769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5878" y="629934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59975" y="4488415"/>
            <a:ext cx="788669" cy="18109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150716" y="5439357"/>
            <a:ext cx="304598" cy="8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3" y="3345038"/>
            <a:ext cx="1400750" cy="29543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022" y="54103"/>
            <a:ext cx="1179079" cy="139138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443165" y="1188927"/>
            <a:ext cx="130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372269" y="176487"/>
            <a:ext cx="1369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address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344407" y="5439359"/>
            <a:ext cx="304598" cy="8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410448" y="5639992"/>
            <a:ext cx="12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interrupted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21A008-7BEC-4D5D-B477-9F511DFAF962}"/>
              </a:ext>
            </a:extLst>
          </p:cNvPr>
          <p:cNvGrpSpPr/>
          <p:nvPr/>
        </p:nvGrpSpPr>
        <p:grpSpPr>
          <a:xfrm>
            <a:off x="6661159" y="5439357"/>
            <a:ext cx="770124" cy="843544"/>
            <a:chOff x="10272464" y="4701435"/>
            <a:chExt cx="662314" cy="10605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362231-2FCE-45D8-922E-B54346C118F0}"/>
                </a:ext>
              </a:extLst>
            </p:cNvPr>
            <p:cNvSpPr/>
            <p:nvPr/>
          </p:nvSpPr>
          <p:spPr>
            <a:xfrm>
              <a:off x="10272464" y="4701435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9EC1C9-C957-4A2A-A064-6B75DCD61521}"/>
                </a:ext>
              </a:extLst>
            </p:cNvPr>
            <p:cNvSpPr/>
            <p:nvPr/>
          </p:nvSpPr>
          <p:spPr>
            <a:xfrm>
              <a:off x="10272464" y="483540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4BDE09F-9AF1-43CE-984E-A95FF12B1560}"/>
                </a:ext>
              </a:extLst>
            </p:cNvPr>
            <p:cNvSpPr/>
            <p:nvPr/>
          </p:nvSpPr>
          <p:spPr>
            <a:xfrm>
              <a:off x="10272464" y="4968669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8F3092-F4B5-4B24-B15A-EF301313591A}"/>
                </a:ext>
              </a:extLst>
            </p:cNvPr>
            <p:cNvSpPr/>
            <p:nvPr/>
          </p:nvSpPr>
          <p:spPr>
            <a:xfrm>
              <a:off x="10272464" y="5097973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EFDD39-A9AD-45DE-97D7-499D76D4A203}"/>
                </a:ext>
              </a:extLst>
            </p:cNvPr>
            <p:cNvSpPr/>
            <p:nvPr/>
          </p:nvSpPr>
          <p:spPr>
            <a:xfrm>
              <a:off x="10272464" y="5231944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9D1C90-462D-407B-A817-D3C426E6164C}"/>
                </a:ext>
              </a:extLst>
            </p:cNvPr>
            <p:cNvSpPr/>
            <p:nvPr/>
          </p:nvSpPr>
          <p:spPr>
            <a:xfrm>
              <a:off x="10272464" y="5365207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702518-CBA1-49A4-B888-E8797736DE25}"/>
                </a:ext>
              </a:extLst>
            </p:cNvPr>
            <p:cNvSpPr/>
            <p:nvPr/>
          </p:nvSpPr>
          <p:spPr>
            <a:xfrm>
              <a:off x="10272464" y="549863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673F72-7D75-499E-A23F-B4C242D3A5E8}"/>
                </a:ext>
              </a:extLst>
            </p:cNvPr>
            <p:cNvSpPr/>
            <p:nvPr/>
          </p:nvSpPr>
          <p:spPr>
            <a:xfrm>
              <a:off x="10272464" y="562989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xPSR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10F2A6-847D-4DDC-A900-BB48DF1F462A}"/>
              </a:ext>
            </a:extLst>
          </p:cNvPr>
          <p:cNvGrpSpPr/>
          <p:nvPr/>
        </p:nvGrpSpPr>
        <p:grpSpPr>
          <a:xfrm>
            <a:off x="8441248" y="5439357"/>
            <a:ext cx="788668" cy="843544"/>
            <a:chOff x="10272464" y="4701435"/>
            <a:chExt cx="662314" cy="106058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6E9290F-9CFA-40AC-8A49-B301F71D1888}"/>
                </a:ext>
              </a:extLst>
            </p:cNvPr>
            <p:cNvSpPr/>
            <p:nvPr/>
          </p:nvSpPr>
          <p:spPr>
            <a:xfrm>
              <a:off x="10272464" y="4701435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DD0EE1E-BBB3-4092-B5FE-7F4DF8E3C35C}"/>
                </a:ext>
              </a:extLst>
            </p:cNvPr>
            <p:cNvSpPr/>
            <p:nvPr/>
          </p:nvSpPr>
          <p:spPr>
            <a:xfrm>
              <a:off x="10272464" y="483540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BE9C4-BACD-4034-802C-C9B3CE7A7823}"/>
                </a:ext>
              </a:extLst>
            </p:cNvPr>
            <p:cNvSpPr/>
            <p:nvPr/>
          </p:nvSpPr>
          <p:spPr>
            <a:xfrm>
              <a:off x="10272464" y="4968669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0482E9-E983-4FC4-AB05-351688071745}"/>
                </a:ext>
              </a:extLst>
            </p:cNvPr>
            <p:cNvSpPr/>
            <p:nvPr/>
          </p:nvSpPr>
          <p:spPr>
            <a:xfrm>
              <a:off x="10272464" y="5097973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0E4535-AC49-492F-9797-07A72398CA2C}"/>
                </a:ext>
              </a:extLst>
            </p:cNvPr>
            <p:cNvSpPr/>
            <p:nvPr/>
          </p:nvSpPr>
          <p:spPr>
            <a:xfrm>
              <a:off x="10272464" y="5231944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0C2176-00CC-49FC-BCB8-B05646012790}"/>
                </a:ext>
              </a:extLst>
            </p:cNvPr>
            <p:cNvSpPr/>
            <p:nvPr/>
          </p:nvSpPr>
          <p:spPr>
            <a:xfrm>
              <a:off x="10272464" y="5365207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333743-A68D-4D3D-8D51-BAB65F4C3261}"/>
                </a:ext>
              </a:extLst>
            </p:cNvPr>
            <p:cNvSpPr/>
            <p:nvPr/>
          </p:nvSpPr>
          <p:spPr>
            <a:xfrm>
              <a:off x="10272464" y="549863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28423C-140B-4479-B990-E9B3C1C1CC8B}"/>
                </a:ext>
              </a:extLst>
            </p:cNvPr>
            <p:cNvSpPr/>
            <p:nvPr/>
          </p:nvSpPr>
          <p:spPr>
            <a:xfrm>
              <a:off x="10272464" y="5629896"/>
              <a:ext cx="662314" cy="13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xPSR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0C854CB-2498-4039-B941-51A89296AE73}"/>
              </a:ext>
            </a:extLst>
          </p:cNvPr>
          <p:cNvSpPr/>
          <p:nvPr/>
        </p:nvSpPr>
        <p:spPr>
          <a:xfrm>
            <a:off x="10859188" y="72751"/>
            <a:ext cx="1076998" cy="314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F78F-4293-4B6C-89E8-A9A0C962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slides are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DD31-83DB-458B-9D66-C14F8AC9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FB16-E9CD-4480-8533-670792F7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573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02AC-9A6C-4265-96E3-8051AE8D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176B-E6EC-4BE6-B261-9FA09DD9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threads are managed by the JVM</a:t>
            </a:r>
          </a:p>
          <a:p>
            <a:pPr lvl="1"/>
            <a:r>
              <a:rPr lang="en-US" dirty="0"/>
              <a:t>JVM: Java Virtual Machine</a:t>
            </a:r>
          </a:p>
          <a:p>
            <a:r>
              <a:rPr lang="en-US" altLang="en-US" dirty="0"/>
              <a:t>Java threads may be created by:</a:t>
            </a:r>
          </a:p>
          <a:p>
            <a:pPr lvl="1"/>
            <a:r>
              <a:rPr lang="en-US" altLang="en-US" dirty="0"/>
              <a:t>Extending Thread class</a:t>
            </a:r>
          </a:p>
          <a:p>
            <a:pPr lvl="1"/>
            <a:r>
              <a:rPr lang="en-US" altLang="en-US" dirty="0"/>
              <a:t>Implementing the Runnable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Implemented by many-to-one or many-to-many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7244A-4120-4E06-8445-8A25E27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9DB87D5-1268-4887-8E55-DA9EF6BC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1876735" y="4227363"/>
            <a:ext cx="3888432" cy="144274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72D51-DE32-4FCB-A474-FDE24FEA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38" y="4396248"/>
            <a:ext cx="4663055" cy="1275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9BEFE-5185-4655-86A8-6842343E7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39" y="2003041"/>
            <a:ext cx="4663055" cy="18394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E02601-DD64-4F6A-940E-24A4AC856D1D}"/>
              </a:ext>
            </a:extLst>
          </p:cNvPr>
          <p:cNvSpPr/>
          <p:nvPr/>
        </p:nvSpPr>
        <p:spPr>
          <a:xfrm>
            <a:off x="8184232" y="1702299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Extending Thread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9478E2-E999-4EB2-B361-6B428791EF12}"/>
              </a:ext>
            </a:extLst>
          </p:cNvPr>
          <p:cNvSpPr/>
          <p:nvPr/>
        </p:nvSpPr>
        <p:spPr>
          <a:xfrm>
            <a:off x="7497344" y="4105851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Implementing the Runnable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5D38-ACD1-4F55-8EBF-D830F657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Process and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DA58-F435-4A96-8D59-600C3193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B6A0-314B-4CB3-BCA4-C006218E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EBAFE-9447-473D-A72D-3D311564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21" y="1376439"/>
            <a:ext cx="9622757" cy="4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8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35DB-E00B-4B06-8C26-D2E5215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7787-BACF-4364-914F-2C6186D9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implementation of </a:t>
            </a:r>
            <a:r>
              <a:rPr lang="en-US" dirty="0" err="1"/>
              <a:t>Pthread</a:t>
            </a:r>
            <a:r>
              <a:rPr lang="en-US" dirty="0"/>
              <a:t> on Linux</a:t>
            </a:r>
          </a:p>
          <a:p>
            <a:pPr lvl="1"/>
            <a:r>
              <a:rPr lang="en-US" altLang="en-US" dirty="0"/>
              <a:t>Linux refers to them as </a:t>
            </a:r>
            <a:r>
              <a:rPr lang="en-US" altLang="en-US" i="1" dirty="0"/>
              <a:t>tasks</a:t>
            </a:r>
            <a:r>
              <a:rPr lang="en-US" altLang="en-US" dirty="0"/>
              <a:t> rather than </a:t>
            </a:r>
            <a:r>
              <a:rPr lang="en-US" altLang="en-US" i="1" dirty="0"/>
              <a:t>threads</a:t>
            </a:r>
          </a:p>
          <a:p>
            <a:pPr lvl="1"/>
            <a:r>
              <a:rPr lang="en-US" altLang="en-US" dirty="0"/>
              <a:t>Thread creation is done through </a:t>
            </a:r>
            <a:r>
              <a:rPr lang="en-US" altLang="en-US" b="1" dirty="0"/>
              <a:t>clone()</a:t>
            </a:r>
            <a:r>
              <a:rPr lang="en-US" altLang="en-US" dirty="0"/>
              <a:t> system call</a:t>
            </a:r>
          </a:p>
          <a:p>
            <a:pPr lvl="2"/>
            <a:r>
              <a:rPr lang="en-US" altLang="en-US" b="1" dirty="0"/>
              <a:t>clone()</a:t>
            </a:r>
            <a:r>
              <a:rPr lang="en-US" altLang="en-US" dirty="0"/>
              <a:t> allows a child task to share address space of the parent task (process)</a:t>
            </a:r>
          </a:p>
          <a:p>
            <a:r>
              <a:rPr lang="en-US" dirty="0"/>
              <a:t>Later superseded by Native POSIX Thread Library (NPTL)</a:t>
            </a:r>
          </a:p>
          <a:p>
            <a:pPr lvl="1"/>
            <a:r>
              <a:rPr lang="en-HK" dirty="0"/>
              <a:t>One-to-one threads model</a:t>
            </a:r>
            <a:endParaRPr lang="en-US" altLang="en-US" dirty="0"/>
          </a:p>
          <a:p>
            <a:pPr lvl="1"/>
            <a:endParaRPr 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0B3EC-393A-4AF1-ACCE-55605B5A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8601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F55D-5BF7-45CE-B281-156738B1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XP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32CD-DE00-4FEA-800E-880DEFB2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US" altLang="en-US" dirty="0"/>
              <a:t>Implements the one-to-one model</a:t>
            </a:r>
          </a:p>
          <a:p>
            <a:r>
              <a:rPr lang="en-US" altLang="en-US" dirty="0"/>
              <a:t>Each thread contains</a:t>
            </a:r>
          </a:p>
          <a:p>
            <a:pPr lvl="1"/>
            <a:r>
              <a:rPr lang="en-US" altLang="en-US" dirty="0"/>
              <a:t>id, register set, separate user and kernel stacks, private data storage area</a:t>
            </a:r>
          </a:p>
          <a:p>
            <a:r>
              <a:rPr lang="en-US" altLang="en-US" dirty="0"/>
              <a:t>The register set, stacks, and private storage area are known as the </a:t>
            </a:r>
            <a:r>
              <a:rPr lang="en-US" altLang="en-US" b="1" dirty="0"/>
              <a:t>context </a:t>
            </a:r>
            <a:r>
              <a:rPr lang="en-US" altLang="en-US" dirty="0"/>
              <a:t>of the threads</a:t>
            </a:r>
          </a:p>
          <a:p>
            <a:r>
              <a:rPr lang="en-US" altLang="en-US" dirty="0"/>
              <a:t>The primary data structures of a thread include:</a:t>
            </a:r>
          </a:p>
          <a:p>
            <a:pPr lvl="1"/>
            <a:r>
              <a:rPr lang="en-US" altLang="en-US" dirty="0"/>
              <a:t>ETHREAD (executive thread block)</a:t>
            </a:r>
          </a:p>
          <a:p>
            <a:pPr lvl="1"/>
            <a:r>
              <a:rPr lang="en-US" altLang="en-US" dirty="0"/>
              <a:t>KTHREAD (kernel thread block)</a:t>
            </a:r>
          </a:p>
          <a:p>
            <a:pPr lvl="1"/>
            <a:r>
              <a:rPr lang="en-US" altLang="en-US" dirty="0"/>
              <a:t>TEB (thread environment block)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4F25F-883A-4E93-97AE-399E4613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61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EBF3-5375-44A7-8C73-63E45665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Multi-threads in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56C0-2052-494F-8BE6-7FA417F3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26718" cy="5040560"/>
          </a:xfrm>
        </p:spPr>
        <p:txBody>
          <a:bodyPr/>
          <a:lstStyle/>
          <a:p>
            <a:r>
              <a:rPr lang="en-US" dirty="0"/>
              <a:t>For parallel execution</a:t>
            </a:r>
          </a:p>
          <a:p>
            <a:pPr lvl="1"/>
            <a:r>
              <a:rPr lang="en-US" dirty="0"/>
              <a:t>Some program has inherent parallelism</a:t>
            </a:r>
          </a:p>
          <a:p>
            <a:pPr lvl="2"/>
            <a:r>
              <a:rPr lang="en-US" dirty="0"/>
              <a:t>E.g., adding two large arrays, or incrementing the value of each element in the array by some amount</a:t>
            </a:r>
          </a:p>
          <a:p>
            <a:pPr lvl="1"/>
            <a:r>
              <a:rPr lang="en-US" dirty="0"/>
              <a:t>If executed on computer with multiple CPU cores, we can run each thread on a CPU core, to speedup the execution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D64BF-7FC6-4761-9C5E-FC68672C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3074" name="Picture 2" descr="Overview of Performance Measurement and Analytical Modeling Techniques for  Multi-core Processors">
            <a:extLst>
              <a:ext uri="{FF2B5EF4-FFF2-40B4-BE49-F238E27FC236}">
                <a16:creationId xmlns:a16="http://schemas.microsoft.com/office/drawing/2014/main" id="{5F7F4E05-EC6B-49F7-BA1C-D989EB53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157665"/>
            <a:ext cx="3960440" cy="24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C4CC-E50B-46C4-85B2-0302945F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Multi-threads in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B429-9DE8-41F4-87F7-0A9FBFB9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higher CPU utilization in the presence of I/O blocking</a:t>
            </a:r>
          </a:p>
          <a:p>
            <a:pPr lvl="1"/>
            <a:r>
              <a:rPr lang="en-US" dirty="0"/>
              <a:t>I/O operation is usually slow, CPU wasted when waiting for I/O</a:t>
            </a:r>
          </a:p>
          <a:p>
            <a:pPr lvl="1"/>
            <a:r>
              <a:rPr lang="en-US" dirty="0"/>
              <a:t>Instead of waiting, a program may be able to do something else</a:t>
            </a:r>
          </a:p>
          <a:p>
            <a:pPr lvl="2"/>
            <a:r>
              <a:rPr lang="en-US" dirty="0"/>
              <a:t>utilizing the CPU to perform computation</a:t>
            </a:r>
          </a:p>
          <a:p>
            <a:pPr lvl="2"/>
            <a:r>
              <a:rPr lang="en-US" dirty="0"/>
              <a:t>issuing other I/O requests</a:t>
            </a:r>
          </a:p>
          <a:p>
            <a:pPr lvl="1"/>
            <a:r>
              <a:rPr lang="en-US" dirty="0"/>
              <a:t>Using multiple threads to avoid getting stuck: while one thread waits (i.e., is blocked waiting for I/O), the CPU scheduler can switch to other threads to do something useful</a:t>
            </a:r>
          </a:p>
          <a:p>
            <a:pPr lvl="1"/>
            <a:r>
              <a:rPr lang="en-US" dirty="0"/>
              <a:t>Helpful even if there is only one CPU core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47C8-3FDC-465C-8615-E2DD2999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323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6D9A-4106-4BDA-8C53-EF5F5D54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vs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65C2-FE57-4C75-BF01-F8EE64AD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Parallelism: running multiple threads/processes in parallel over different CPU cores </a:t>
            </a:r>
          </a:p>
          <a:p>
            <a:r>
              <a:rPr lang="en-US" dirty="0"/>
              <a:t>Concurrency: running multiple threads/processes at the same time, even on single CPU core, by interleaving their executions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D431A-79B6-4B02-8278-098F41A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BDEE4-F510-44F4-A6F9-FB04E164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645024"/>
            <a:ext cx="5400600" cy="26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1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626F-4E46-4944-AD68-4AE8D58D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 vs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C9C-8A9F-4F1D-8891-C1C32402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User Threads</a:t>
            </a:r>
          </a:p>
          <a:p>
            <a:pPr lvl="1"/>
            <a:r>
              <a:rPr lang="en-US" altLang="en-US" dirty="0"/>
              <a:t>Thread management done by user-level threads library</a:t>
            </a:r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POSIX </a:t>
            </a:r>
            <a:r>
              <a:rPr lang="en-US" altLang="en-US" dirty="0" err="1"/>
              <a:t>Pthreads</a:t>
            </a:r>
            <a:endParaRPr lang="en-US" altLang="en-US" i="1" dirty="0"/>
          </a:p>
          <a:p>
            <a:pPr lvl="2"/>
            <a:r>
              <a:rPr lang="en-US" altLang="en-US" dirty="0"/>
              <a:t>Java threads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Kernel Threads</a:t>
            </a:r>
          </a:p>
          <a:p>
            <a:pPr lvl="1"/>
            <a:r>
              <a:rPr lang="en-US" altLang="en-US" dirty="0"/>
              <a:t>Managed by the Kernel</a:t>
            </a:r>
          </a:p>
          <a:p>
            <a:pPr marL="400050"/>
            <a:endParaRPr lang="en-US" altLang="en-US" dirty="0"/>
          </a:p>
          <a:p>
            <a:pPr marL="400050"/>
            <a:r>
              <a:rPr lang="en-US" altLang="en-US" dirty="0"/>
              <a:t>User </a:t>
            </a:r>
            <a:r>
              <a:rPr lang="en-US" altLang="zh-CN" dirty="0"/>
              <a:t>threads are </a:t>
            </a:r>
            <a:r>
              <a:rPr lang="en-US" altLang="en-US" dirty="0"/>
              <a:t>mapped to kernel threads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44555-EDCE-47FF-84B0-D5B6B7B3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45CDE-97DB-4128-BB41-7A3071393B3C}"/>
              </a:ext>
            </a:extLst>
          </p:cNvPr>
          <p:cNvSpPr/>
          <p:nvPr/>
        </p:nvSpPr>
        <p:spPr>
          <a:xfrm>
            <a:off x="5962437" y="1340769"/>
            <a:ext cx="6096000" cy="24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9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4DE8-D1AC-40EB-9651-AD17CEC0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4265-7F60-4362-B403-4D8A952C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One-to-One</a:t>
            </a:r>
            <a:r>
              <a:rPr lang="en-US" altLang="en-US" dirty="0"/>
              <a:t>: Each user-level thread mapped to a kernel thread</a:t>
            </a:r>
          </a:p>
          <a:p>
            <a:pPr lvl="1"/>
            <a:r>
              <a:rPr lang="en-US" altLang="en-US" dirty="0"/>
              <a:t>Different user threads can execute in parallel simultaneously </a:t>
            </a:r>
          </a:p>
          <a:p>
            <a:pPr lvl="1"/>
            <a:r>
              <a:rPr lang="en-US" altLang="en-US" dirty="0"/>
              <a:t>Expensive in resource: Creating a user thread requires a kernel thread</a:t>
            </a:r>
          </a:p>
          <a:p>
            <a:pPr lvl="1"/>
            <a:r>
              <a:rPr lang="en-US" altLang="en-US" dirty="0"/>
              <a:t>Examples: Windows NT/XP/2000, Linux, Solaris 9 and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C07DF-8C8D-473F-964B-35CAC720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896C941B-10F2-44E7-A5B4-38584C7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944620" y="3933055"/>
            <a:ext cx="4302760" cy="158417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1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011DAE-45C3-4BCF-8FE0-944479530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0BD3FA-497B-4EB4-B409-BB906D151E91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204a842-0bf8-462c-9254-9ca5808d63fc"/>
    <ds:schemaRef ds:uri="b5674da8-9718-4e16-aebc-f0da23de9464"/>
  </ds:schemaRefs>
</ds:datastoreItem>
</file>

<file path=customXml/itemProps3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91240</TotalTime>
  <Words>3509</Words>
  <Application>Microsoft Office PowerPoint</Application>
  <PresentationFormat>Widescreen</PresentationFormat>
  <Paragraphs>640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PMingLiU</vt:lpstr>
      <vt:lpstr>SimSun</vt:lpstr>
      <vt:lpstr>Arial</vt:lpstr>
      <vt:lpstr>Calibri</vt:lpstr>
      <vt:lpstr>Courier New</vt:lpstr>
      <vt:lpstr>Office Theme</vt:lpstr>
      <vt:lpstr>CS3103 Operating System 2023/2024 Sem B</vt:lpstr>
      <vt:lpstr>Threads</vt:lpstr>
      <vt:lpstr>Address Space</vt:lpstr>
      <vt:lpstr>Comparing Process and Thread</vt:lpstr>
      <vt:lpstr>Why Multi-threads in a Process?</vt:lpstr>
      <vt:lpstr>Why Multi-threads in a Process?</vt:lpstr>
      <vt:lpstr>Parallelism vs Concurrency </vt:lpstr>
      <vt:lpstr>User Thread vs Kernel Threads</vt:lpstr>
      <vt:lpstr>Multithreading Models</vt:lpstr>
      <vt:lpstr>Multithreading Models</vt:lpstr>
      <vt:lpstr>Multithreading Models</vt:lpstr>
      <vt:lpstr>Multithreading Models</vt:lpstr>
      <vt:lpstr>User Thread vs Kernel Threads</vt:lpstr>
      <vt:lpstr>Thread Cancellation</vt:lpstr>
      <vt:lpstr>Thread Pools</vt:lpstr>
      <vt:lpstr>Pthreads</vt:lpstr>
      <vt:lpstr>Pthread</vt:lpstr>
      <vt:lpstr>Pthread</vt:lpstr>
      <vt:lpstr>Pthread</vt:lpstr>
      <vt:lpstr>Pthread</vt:lpstr>
      <vt:lpstr>Context Switch</vt:lpstr>
      <vt:lpstr>Context Protection for Interrupts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Context Switch</vt:lpstr>
      <vt:lpstr>The following slides are optional</vt:lpstr>
      <vt:lpstr>Java Threads</vt:lpstr>
      <vt:lpstr>Linux Threads</vt:lpstr>
      <vt:lpstr>Windows XP Threads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696</cp:revision>
  <cp:lastPrinted>2014-05-21T09:26:20Z</cp:lastPrinted>
  <dcterms:created xsi:type="dcterms:W3CDTF">2010-09-21T06:40:43Z</dcterms:created>
  <dcterms:modified xsi:type="dcterms:W3CDTF">2024-02-01T04:58:05Z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