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4"/>
  </p:sldMasterIdLst>
  <p:notesMasterIdLst>
    <p:notesMasterId r:id="rId37"/>
  </p:notesMasterIdLst>
  <p:handoutMasterIdLst>
    <p:handoutMasterId r:id="rId38"/>
  </p:handoutMasterIdLst>
  <p:sldIdLst>
    <p:sldId id="334" r:id="rId5"/>
    <p:sldId id="448" r:id="rId6"/>
    <p:sldId id="450" r:id="rId7"/>
    <p:sldId id="449" r:id="rId8"/>
    <p:sldId id="382" r:id="rId9"/>
    <p:sldId id="451" r:id="rId10"/>
    <p:sldId id="453" r:id="rId11"/>
    <p:sldId id="452" r:id="rId12"/>
    <p:sldId id="454" r:id="rId13"/>
    <p:sldId id="455" r:id="rId14"/>
    <p:sldId id="456" r:id="rId15"/>
    <p:sldId id="457" r:id="rId16"/>
    <p:sldId id="460" r:id="rId17"/>
    <p:sldId id="461" r:id="rId18"/>
    <p:sldId id="462" r:id="rId19"/>
    <p:sldId id="475" r:id="rId20"/>
    <p:sldId id="463" r:id="rId21"/>
    <p:sldId id="464" r:id="rId22"/>
    <p:sldId id="465" r:id="rId23"/>
    <p:sldId id="467" r:id="rId24"/>
    <p:sldId id="468" r:id="rId25"/>
    <p:sldId id="469" r:id="rId26"/>
    <p:sldId id="470" r:id="rId27"/>
    <p:sldId id="471" r:id="rId28"/>
    <p:sldId id="476" r:id="rId29"/>
    <p:sldId id="474" r:id="rId30"/>
    <p:sldId id="482" r:id="rId31"/>
    <p:sldId id="477" r:id="rId32"/>
    <p:sldId id="479" r:id="rId33"/>
    <p:sldId id="480" r:id="rId34"/>
    <p:sldId id="481" r:id="rId35"/>
    <p:sldId id="472" r:id="rId36"/>
  </p:sldIdLst>
  <p:sldSz cx="12192000" cy="685800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F3FE"/>
    <a:srgbClr val="F5DFEE"/>
    <a:srgbClr val="FFFFFF"/>
    <a:srgbClr val="99235E"/>
    <a:srgbClr val="DE3210"/>
    <a:srgbClr val="EECCE3"/>
    <a:srgbClr val="D42273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2612" autoAdjust="0"/>
  </p:normalViewPr>
  <p:slideViewPr>
    <p:cSldViewPr>
      <p:cViewPr varScale="1">
        <p:scale>
          <a:sx n="67" d="100"/>
          <a:sy n="67" d="100"/>
        </p:scale>
        <p:origin x="1238" y="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9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 GUAN" userId="ab010559-a596-492d-8202-131cbc6d328a" providerId="ADAL" clId="{EA05B48A-FF14-47DB-AD46-FDCEEE7AB7A4}"/>
  </pc:docChgLst>
  <pc:docChgLst>
    <pc:chgData name="Nan GUAN" userId="ab010559-a596-492d-8202-131cbc6d328a" providerId="ADAL" clId="{E78909FA-46B1-49A0-B638-CCDB91BC337A}"/>
  </pc:docChgLst>
  <pc:docChgLst>
    <pc:chgData name="Nan GUAN" userId="ab010559-a596-492d-8202-131cbc6d328a" providerId="ADAL" clId="{0425CB50-8FF7-43E2-9241-02E30E56C3A1}"/>
  </pc:docChgLst>
  <pc:docChgLst>
    <pc:chgData name="Nan GUAN" userId="ab010559-a596-492d-8202-131cbc6d328a" providerId="ADAL" clId="{25A9D77F-2E54-4590-B4A7-47E920059FEA}"/>
    <pc:docChg chg="modSld">
      <pc:chgData name="Nan GUAN" userId="ab010559-a596-492d-8202-131cbc6d328a" providerId="ADAL" clId="{25A9D77F-2E54-4590-B4A7-47E920059FEA}" dt="2024-02-08T04:09:12.991" v="2" actId="20577"/>
      <pc:docMkLst>
        <pc:docMk/>
      </pc:docMkLst>
      <pc:sldChg chg="modSp">
        <pc:chgData name="Nan GUAN" userId="ab010559-a596-492d-8202-131cbc6d328a" providerId="ADAL" clId="{25A9D77F-2E54-4590-B4A7-47E920059FEA}" dt="2024-02-08T04:09:12.991" v="2" actId="20577"/>
        <pc:sldMkLst>
          <pc:docMk/>
          <pc:sldMk cId="954624876" sldId="334"/>
        </pc:sldMkLst>
        <pc:spChg chg="mod">
          <ac:chgData name="Nan GUAN" userId="ab010559-a596-492d-8202-131cbc6d328a" providerId="ADAL" clId="{25A9D77F-2E54-4590-B4A7-47E920059FEA}" dt="2024-02-08T04:09:12.991" v="2" actId="20577"/>
          <ac:spMkLst>
            <pc:docMk/>
            <pc:sldMk cId="954624876" sldId="334"/>
            <ac:spMk id="2" creationId="{923AD7DF-86FD-4555-AE89-E369B6CA5F2D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B5164E-0DBC-4DF6-9EE9-F3B94B4CCB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C6FCD-7E41-4485-B9A9-F1C8D13C46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082E43-5679-4426-A016-8B1AEF0B5E8F}" type="datetimeFigureOut">
              <a:rPr lang="zh-TW" altLang="en-US"/>
              <a:pPr>
                <a:defRPr/>
              </a:pPr>
              <a:t>2024/2/21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29BC5-2CC6-4D71-8489-96561D3276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3AA64-E75F-42A8-983D-02D3B8AF20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DA788B-4FFB-4DC3-8127-C9CBCDCFCA13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79ED9A1-00FA-492B-AA63-8AEE2F733A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4752AF-D691-41C5-9664-69592D2811C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9BD12B-238D-426E-A076-3C76A651F501}" type="datetimeFigureOut">
              <a:rPr lang="en-US"/>
              <a:pPr>
                <a:defRPr/>
              </a:pPr>
              <a:t>2/21/2024</a:t>
            </a:fld>
            <a:endParaRPr lang="en-US" dirty="0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5C2CFD30-8FEB-4249-AA97-BD718B16AE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ED08ECF8-D3F7-4B3D-BC3C-37A3479E4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9B1F2A-96BE-4870-91CC-16F2666D2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EB93B6-DE77-438F-BCCA-378D209891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AECB96-BC69-41F0-9BCC-DDAD46A1F8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09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333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Task: process,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483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465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04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EAF3F-AFD0-49E9-AF0A-D69AB110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7AA4-73EB-4538-8610-65388524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D22D-02C0-4A3D-802B-D6F257A0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636FE-B67F-47FD-98A6-F7B8FE171A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94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42E351-E37D-4923-8E5C-395D44F4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5D7255-0D0E-4287-84C8-A8B85A31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29398-B4D2-44BD-AC41-8418E8E3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2693B-CC36-4304-B669-E6E28AE879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63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7E68A-B8CF-4FE0-BBD3-748DAE8F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CCE8-A39F-4963-B568-09DE8664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82C16-F103-4B1D-82A4-FC7248D9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59B12-BD0F-4FDF-81EC-75CF93E94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62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C354-B60F-4DAE-AF8C-55068525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47CB-691B-492A-BCC2-30B1696D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92E11-7B13-42DB-834B-1255E2C7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0CCB2-D633-4BCC-A1CD-C5689A36F7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98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5040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A83C-A24B-4E72-A8B4-AF8B897A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6520" y="6525344"/>
            <a:ext cx="1309936" cy="268140"/>
          </a:xfrm>
        </p:spPr>
        <p:txBody>
          <a:bodyPr/>
          <a:lstStyle>
            <a:lvl1pPr>
              <a:defRPr/>
            </a:lvl1pPr>
          </a:lstStyle>
          <a:p>
            <a:fld id="{C22DC6D3-9347-42BE-948A-F7EB414DF65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682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9E02-3FEA-45A7-8BF2-BD3AD167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0BF3F-AB6B-4D26-8C11-407A4216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F7C56-0A90-40AC-93F6-F1296A97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5BD5F-4D5B-4617-ACE5-C0B8E0D2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B98-26D1-4236-B9A5-8722FBA9A3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86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14BE2-A5E5-4F5D-945D-E5D7681A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51F1-C44F-40C9-9146-E007A222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3BE2-06AF-424A-B9C9-6C6212C8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1F8D7-CD43-4814-AE61-BC0F702EBA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16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FD8F4E-0E4B-442A-A529-9A6C5C7D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E4E864-5D75-4EA4-ABEC-7989C84B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8FECEA-8B7E-4E92-9194-8770F5A2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BDA40-E21F-4284-82B1-D7E3C6D12D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9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9DB6D08-2A14-43DD-8CDD-C4D17E6E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26960B-DE07-4DC6-B161-EEAC7B8A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774F2F6-CC09-4204-92D5-496D29AF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5263A-E660-4BF4-BF99-DFB2E5FC61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91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39C40C-A90E-4EEF-A228-5BC13059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FA27039-F92A-4284-A239-F727F051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15D9AE-577B-45D9-B831-2743D3B7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D022E3-8EBE-43B3-B963-EB3A5243B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43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691BE34-DBDF-4350-98A3-2133221E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5A18ACC-5492-42F5-BA96-4C1071BC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AB7F12-1905-40AF-BC3C-7C8FC297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78DE6-E732-409B-B9C9-A9A8B8F70E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18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5A09AAD-6E15-414A-A27D-3AC22D60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CEEAFD-3325-40F8-988D-84CFF425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1DD15F-8FE4-46F0-B415-6DA1FECA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5058F-6482-47E2-967E-5C313B011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7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EF1515A-F245-42FA-A6ED-B24067D5AB4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A162012-DF59-4AF1-AF31-B892C7EC18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5915-A91A-482F-B603-F80D7891F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47E20-B9B9-43AC-B18B-8F69FCF01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4D50-1255-4A45-A83B-57572AB82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B1BFB98-26D1-4236-B9A5-8722FBA9A3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7DF-86FD-4555-AE89-E369B6CA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404664"/>
            <a:ext cx="5634207" cy="504056"/>
          </a:xfrm>
        </p:spPr>
        <p:txBody>
          <a:bodyPr/>
          <a:lstStyle/>
          <a:p>
            <a:pPr algn="r"/>
            <a:r>
              <a:rPr lang="en-HK" sz="2800" dirty="0"/>
              <a:t>CS3103 </a:t>
            </a:r>
            <a:r>
              <a:rPr lang="en-US" altLang="zh-CN" sz="2800" dirty="0"/>
              <a:t>Operating System</a:t>
            </a:r>
            <a:br>
              <a:rPr lang="en-US" altLang="zh-CN" sz="2800" dirty="0"/>
            </a:br>
            <a:r>
              <a:rPr lang="en-HK" sz="2800"/>
              <a:t>2023/2024 </a:t>
            </a:r>
            <a:r>
              <a:rPr lang="en-HK" sz="2800" dirty="0"/>
              <a:t>Sem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9B72-92EB-45C5-A7C2-6B0F9E58F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2726845"/>
            <a:ext cx="9450631" cy="720079"/>
          </a:xfrm>
        </p:spPr>
        <p:txBody>
          <a:bodyPr/>
          <a:lstStyle/>
          <a:p>
            <a:pPr marL="0" indent="0" algn="r">
              <a:buNone/>
            </a:pPr>
            <a:r>
              <a:rPr lang="en-HK" sz="4800" b="1" dirty="0"/>
              <a:t>Chapter 4: </a:t>
            </a:r>
            <a:r>
              <a:rPr lang="en-HK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 </a:t>
            </a:r>
            <a:r>
              <a:rPr lang="en-US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Scheduling</a:t>
            </a:r>
            <a:endParaRPr lang="en-HK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340853-7F2B-4E79-BA64-14A99ABC7FA5}"/>
              </a:ext>
            </a:extLst>
          </p:cNvPr>
          <p:cNvSpPr/>
          <p:nvPr/>
        </p:nvSpPr>
        <p:spPr>
          <a:xfrm>
            <a:off x="5634921" y="4725144"/>
            <a:ext cx="4367094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HK" altLang="zh-CN" sz="2800" b="1" dirty="0"/>
              <a:t>Dr.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Nan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Guan</a:t>
            </a:r>
          </a:p>
          <a:p>
            <a:pPr algn="r"/>
            <a:r>
              <a:rPr lang="en-HK" sz="2400" dirty="0"/>
              <a:t>Department of Computer Science</a:t>
            </a:r>
          </a:p>
          <a:p>
            <a:pPr algn="r"/>
            <a:r>
              <a:rPr lang="en-HK" sz="2400" dirty="0"/>
              <a:t>City University of Hong Kong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3A961-759F-46CD-BADF-8E267A3E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462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75CB-0270-4608-AD6A-0DC3573E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Shortest-Job-First (SJ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80A3A-9B58-4609-B2AA-772F5356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Schedule the process with the shortest length of its next CPU burst time (execution time)</a:t>
            </a:r>
          </a:p>
          <a:p>
            <a:r>
              <a:rPr lang="en-US" altLang="en-US" dirty="0"/>
              <a:t>Two schemes:</a:t>
            </a:r>
          </a:p>
          <a:p>
            <a:pPr lvl="1"/>
            <a:r>
              <a:rPr lang="en-US" altLang="en-US" dirty="0" err="1">
                <a:solidFill>
                  <a:srgbClr val="FF0000"/>
                </a:solidFill>
              </a:rPr>
              <a:t>nonpreemptive</a:t>
            </a:r>
            <a:r>
              <a:rPr lang="en-US" altLang="en-US" dirty="0"/>
              <a:t> – once CPU given to a process, it cannot be preempted until completes its CPU burst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preemptive</a:t>
            </a:r>
            <a:r>
              <a:rPr lang="en-US" altLang="en-US" dirty="0"/>
              <a:t> – if a new process arrives with CPU burst length less than remaining time of current executing process, preempt. This scheme is also known as the </a:t>
            </a:r>
            <a:r>
              <a:rPr lang="en-US" altLang="en-US" dirty="0">
                <a:solidFill>
                  <a:srgbClr val="FF0000"/>
                </a:solidFill>
              </a:rPr>
              <a:t>Shortest-Remaining-Time-First (SRTF)</a:t>
            </a:r>
          </a:p>
          <a:p>
            <a:r>
              <a:rPr lang="en-US" altLang="en-US" dirty="0"/>
              <a:t>SJF is optimal regarding average waiting time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32C8A-D61E-4C3D-8E45-8715FACC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47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B47C-9B9F-4369-BC5A-2576EFFC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Non-Preemptive SJF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1F05-3FA7-420F-8312-A8AD9FC94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en-US" dirty="0"/>
          </a:p>
          <a:p>
            <a:r>
              <a:rPr lang="en-US" altLang="en-US" dirty="0"/>
              <a:t>Average waiting time = (0 + 6 + 3 + 7)/4  = 4</a:t>
            </a:r>
            <a:endParaRPr lang="en-US" altLang="en-US" i="1" baseline="-25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F64DC-C7D2-46FC-89A9-2660CA71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graphicFrame>
        <p:nvGraphicFramePr>
          <p:cNvPr id="5" name="Content Placeholder 36">
            <a:extLst>
              <a:ext uri="{FF2B5EF4-FFF2-40B4-BE49-F238E27FC236}">
                <a16:creationId xmlns:a16="http://schemas.microsoft.com/office/drawing/2014/main" id="{F989A4FE-0B1E-4D38-B3EE-E36726390D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6717074"/>
              </p:ext>
            </p:extLst>
          </p:nvPr>
        </p:nvGraphicFramePr>
        <p:xfrm>
          <a:off x="3496759" y="1456691"/>
          <a:ext cx="432047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982">
                  <a:extLst>
                    <a:ext uri="{9D8B030D-6E8A-4147-A177-3AD203B41FA5}">
                      <a16:colId xmlns:a16="http://schemas.microsoft.com/office/drawing/2014/main" val="4046776908"/>
                    </a:ext>
                  </a:extLst>
                </a:gridCol>
                <a:gridCol w="1530259">
                  <a:extLst>
                    <a:ext uri="{9D8B030D-6E8A-4147-A177-3AD203B41FA5}">
                      <a16:colId xmlns:a16="http://schemas.microsoft.com/office/drawing/2014/main" val="3680540449"/>
                    </a:ext>
                  </a:extLst>
                </a:gridCol>
                <a:gridCol w="1721232">
                  <a:extLst>
                    <a:ext uri="{9D8B030D-6E8A-4147-A177-3AD203B41FA5}">
                      <a16:colId xmlns:a16="http://schemas.microsoft.com/office/drawing/2014/main" val="2376028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u="none" dirty="0"/>
                        <a:t>Process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5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709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8645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12533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F090DC66-03E3-45D4-AC43-81E77F9A27A2}"/>
              </a:ext>
            </a:extLst>
          </p:cNvPr>
          <p:cNvGrpSpPr>
            <a:grpSpLocks/>
          </p:cNvGrpSpPr>
          <p:nvPr/>
        </p:nvGrpSpPr>
        <p:grpSpPr bwMode="auto">
          <a:xfrm>
            <a:off x="3071664" y="4221088"/>
            <a:ext cx="5575300" cy="1128712"/>
            <a:chOff x="864" y="2325"/>
            <a:chExt cx="3512" cy="711"/>
          </a:xfrm>
        </p:grpSpPr>
        <p:sp>
          <p:nvSpPr>
            <p:cNvPr id="39" name="Rectangle 5">
              <a:extLst>
                <a:ext uri="{FF2B5EF4-FFF2-40B4-BE49-F238E27FC236}">
                  <a16:creationId xmlns:a16="http://schemas.microsoft.com/office/drawing/2014/main" id="{12EE4799-EDAA-4758-A016-4818B1266B4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0" y="2325"/>
              <a:ext cx="3312" cy="384"/>
            </a:xfrm>
            <a:prstGeom prst="rect">
              <a:avLst/>
            </a:prstGeom>
            <a:solidFill>
              <a:srgbClr val="A0F3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40" name="Text Box 6">
              <a:extLst>
                <a:ext uri="{FF2B5EF4-FFF2-40B4-BE49-F238E27FC236}">
                  <a16:creationId xmlns:a16="http://schemas.microsoft.com/office/drawing/2014/main" id="{0B7AD00A-291A-4C95-9538-087ECA232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392" y="2373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en-US"/>
                <a:t>P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  <p:sp>
          <p:nvSpPr>
            <p:cNvPr id="41" name="Text Box 7">
              <a:extLst>
                <a:ext uri="{FF2B5EF4-FFF2-40B4-BE49-F238E27FC236}">
                  <a16:creationId xmlns:a16="http://schemas.microsoft.com/office/drawing/2014/main" id="{A3BEFE0F-9308-4AC5-93CD-2C5EA3EF4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439" y="2373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en-US" dirty="0"/>
                <a:t>P</a:t>
              </a:r>
              <a:r>
                <a:rPr lang="en-US" altLang="en-US" baseline="-25000" dirty="0"/>
                <a:t>3</a:t>
              </a:r>
              <a:endParaRPr lang="en-US" altLang="en-US" dirty="0"/>
            </a:p>
          </p:txBody>
        </p:sp>
        <p:sp>
          <p:nvSpPr>
            <p:cNvPr id="42" name="Text Box 8">
              <a:extLst>
                <a:ext uri="{FF2B5EF4-FFF2-40B4-BE49-F238E27FC236}">
                  <a16:creationId xmlns:a16="http://schemas.microsoft.com/office/drawing/2014/main" id="{DB243549-BB39-468B-A74B-70C82C30A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976" y="2373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en-US"/>
                <a:t>P</a:t>
              </a:r>
              <a:r>
                <a:rPr lang="en-US" altLang="en-US" baseline="-25000"/>
                <a:t>2</a:t>
              </a:r>
              <a:endParaRPr lang="en-US" altLang="en-US"/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id="{5B7640F6-9F94-498B-8E57-EDC7AD7DB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id="{09A12B2C-2027-4620-8B0A-0D4359A71B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id="{152E05A3-BCC4-42E5-97FF-26CB79282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id="{146EF49E-B3EE-4D11-8FD9-5A48645D28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2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47" name="Line 13">
              <a:extLst>
                <a:ext uri="{FF2B5EF4-FFF2-40B4-BE49-F238E27FC236}">
                  <a16:creationId xmlns:a16="http://schemas.microsoft.com/office/drawing/2014/main" id="{D5232F16-5721-4BC9-A2C5-6D0921B22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2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48" name="Line 14">
              <a:extLst>
                <a:ext uri="{FF2B5EF4-FFF2-40B4-BE49-F238E27FC236}">
                  <a16:creationId xmlns:a16="http://schemas.microsoft.com/office/drawing/2014/main" id="{B695BE58-6230-400B-ADCF-D18FD79D7C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49" name="Text Box 15">
              <a:extLst>
                <a:ext uri="{FF2B5EF4-FFF2-40B4-BE49-F238E27FC236}">
                  <a16:creationId xmlns:a16="http://schemas.microsoft.com/office/drawing/2014/main" id="{F876EC5C-0265-481F-8CAF-1D0FD12FD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392" y="28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latin typeface="Helvetica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0" name="Text Box 16">
              <a:extLst>
                <a:ext uri="{FF2B5EF4-FFF2-40B4-BE49-F238E27FC236}">
                  <a16:creationId xmlns:a16="http://schemas.microsoft.com/office/drawing/2014/main" id="{04967ECC-F801-4F25-A48F-95B4FFC01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782" y="28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dirty="0">
                  <a:latin typeface="Helvetica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1" name="Text Box 17">
              <a:extLst>
                <a:ext uri="{FF2B5EF4-FFF2-40B4-BE49-F238E27FC236}">
                  <a16:creationId xmlns:a16="http://schemas.microsoft.com/office/drawing/2014/main" id="{60ECA28E-4B4C-4F30-A708-73D19622F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100" y="280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latin typeface="Helvetica" charset="0"/>
                  <a:ea typeface="ＭＳ Ｐゴシック" charset="0"/>
                </a:rPr>
                <a:t>16</a:t>
              </a:r>
            </a:p>
          </p:txBody>
        </p:sp>
        <p:sp>
          <p:nvSpPr>
            <p:cNvPr id="52" name="Text Box 18">
              <a:extLst>
                <a:ext uri="{FF2B5EF4-FFF2-40B4-BE49-F238E27FC236}">
                  <a16:creationId xmlns:a16="http://schemas.microsoft.com/office/drawing/2014/main" id="{034D8091-A537-40DF-A597-A8189157E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64" y="28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latin typeface="Helvetica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53" name="Text Box 20">
              <a:extLst>
                <a:ext uri="{FF2B5EF4-FFF2-40B4-BE49-F238E27FC236}">
                  <a16:creationId xmlns:a16="http://schemas.microsoft.com/office/drawing/2014/main" id="{D24BC6EC-657C-40B2-A1B7-203EF000F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696" y="2373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en-US" dirty="0"/>
                <a:t>P</a:t>
              </a:r>
              <a:r>
                <a:rPr lang="en-US" altLang="en-US" baseline="-25000" dirty="0"/>
                <a:t>4</a:t>
              </a:r>
              <a:endParaRPr lang="en-US" altLang="en-US" dirty="0"/>
            </a:p>
          </p:txBody>
        </p:sp>
        <p:sp>
          <p:nvSpPr>
            <p:cNvPr id="54" name="Line 21">
              <a:extLst>
                <a:ext uri="{FF2B5EF4-FFF2-40B4-BE49-F238E27FC236}">
                  <a16:creationId xmlns:a16="http://schemas.microsoft.com/office/drawing/2014/main" id="{2DACCE4F-1FD7-4DA0-ABE5-7841B45890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55" name="Line 22">
              <a:extLst>
                <a:ext uri="{FF2B5EF4-FFF2-40B4-BE49-F238E27FC236}">
                  <a16:creationId xmlns:a16="http://schemas.microsoft.com/office/drawing/2014/main" id="{979909DE-8BCE-418B-8CE2-15937AE90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56" name="Line 23">
              <a:extLst>
                <a:ext uri="{FF2B5EF4-FFF2-40B4-BE49-F238E27FC236}">
                  <a16:creationId xmlns:a16="http://schemas.microsoft.com/office/drawing/2014/main" id="{FE7A7ADE-CF72-4D66-A6E9-76060CB4FB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57" name="Line 24">
              <a:extLst>
                <a:ext uri="{FF2B5EF4-FFF2-40B4-BE49-F238E27FC236}">
                  <a16:creationId xmlns:a16="http://schemas.microsoft.com/office/drawing/2014/main" id="{578ABE81-91D9-4D15-84FF-6E90088430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58" name="Line 25">
              <a:extLst>
                <a:ext uri="{FF2B5EF4-FFF2-40B4-BE49-F238E27FC236}">
                  <a16:creationId xmlns:a16="http://schemas.microsoft.com/office/drawing/2014/main" id="{84759251-43B0-41D6-BA4A-90ECD40544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59" name="Line 26">
              <a:extLst>
                <a:ext uri="{FF2B5EF4-FFF2-40B4-BE49-F238E27FC236}">
                  <a16:creationId xmlns:a16="http://schemas.microsoft.com/office/drawing/2014/main" id="{BA932B67-1E5E-46DB-9D0E-E423C1B16A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60" name="Line 27">
              <a:extLst>
                <a:ext uri="{FF2B5EF4-FFF2-40B4-BE49-F238E27FC236}">
                  <a16:creationId xmlns:a16="http://schemas.microsoft.com/office/drawing/2014/main" id="{6B5AAC10-5C83-441C-8F65-F0C7C4629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61" name="Text Box 28">
              <a:extLst>
                <a:ext uri="{FF2B5EF4-FFF2-40B4-BE49-F238E27FC236}">
                  <a16:creationId xmlns:a16="http://schemas.microsoft.com/office/drawing/2014/main" id="{432B5484-4417-41B7-8AEE-ECC58FD36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592" y="28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latin typeface="Helvetica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2" name="Line 29">
              <a:extLst>
                <a:ext uri="{FF2B5EF4-FFF2-40B4-BE49-F238E27FC236}">
                  <a16:creationId xmlns:a16="http://schemas.microsoft.com/office/drawing/2014/main" id="{BE9C81F7-EECA-4F95-BAC9-845264CA6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63" name="Line 30">
              <a:extLst>
                <a:ext uri="{FF2B5EF4-FFF2-40B4-BE49-F238E27FC236}">
                  <a16:creationId xmlns:a16="http://schemas.microsoft.com/office/drawing/2014/main" id="{C72E6E08-C1B4-48DD-B52C-6AA22DEEC8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64" name="Line 31">
              <a:extLst>
                <a:ext uri="{FF2B5EF4-FFF2-40B4-BE49-F238E27FC236}">
                  <a16:creationId xmlns:a16="http://schemas.microsoft.com/office/drawing/2014/main" id="{2FC18AC1-0DFC-4644-ABD1-CC1E60C88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65" name="Line 32">
              <a:extLst>
                <a:ext uri="{FF2B5EF4-FFF2-40B4-BE49-F238E27FC236}">
                  <a16:creationId xmlns:a16="http://schemas.microsoft.com/office/drawing/2014/main" id="{910210C7-9044-496D-A20E-29EB21A05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66" name="Text Box 33">
              <a:extLst>
                <a:ext uri="{FF2B5EF4-FFF2-40B4-BE49-F238E27FC236}">
                  <a16:creationId xmlns:a16="http://schemas.microsoft.com/office/drawing/2014/main" id="{9F775E10-547F-463B-9965-A1D0B0076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312" y="280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latin typeface="Helvetica" charset="0"/>
                  <a:ea typeface="ＭＳ Ｐゴシック" charset="0"/>
                </a:rPr>
                <a:t>12</a:t>
              </a:r>
            </a:p>
          </p:txBody>
        </p:sp>
        <p:sp>
          <p:nvSpPr>
            <p:cNvPr id="67" name="Line 34">
              <a:extLst>
                <a:ext uri="{FF2B5EF4-FFF2-40B4-BE49-F238E27FC236}">
                  <a16:creationId xmlns:a16="http://schemas.microsoft.com/office/drawing/2014/main" id="{36767EE1-9E2D-42EE-AA3D-B0FA540654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68" name="Line 35">
              <a:extLst>
                <a:ext uri="{FF2B5EF4-FFF2-40B4-BE49-F238E27FC236}">
                  <a16:creationId xmlns:a16="http://schemas.microsoft.com/office/drawing/2014/main" id="{37DABEEB-A280-4C0C-834C-A5B14BA94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69" name="Line 36">
              <a:extLst>
                <a:ext uri="{FF2B5EF4-FFF2-40B4-BE49-F238E27FC236}">
                  <a16:creationId xmlns:a16="http://schemas.microsoft.com/office/drawing/2014/main" id="{4C71F9B5-27A0-424C-976E-C2067DE545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32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3D37-2276-41A9-A8BA-4739F4B3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Preemptive SJF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36512-F0D1-45D7-9A34-779439CB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en-US" dirty="0"/>
              <a:t>Average waiting time = (9 + 1 + 0 +2)/4 = 3</a:t>
            </a:r>
            <a:endParaRPr lang="en-US" altLang="en-US" i="1" baseline="-25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091D4-74C9-4A31-AA42-63D7E12A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graphicFrame>
        <p:nvGraphicFramePr>
          <p:cNvPr id="5" name="Content Placeholder 36">
            <a:extLst>
              <a:ext uri="{FF2B5EF4-FFF2-40B4-BE49-F238E27FC236}">
                <a16:creationId xmlns:a16="http://schemas.microsoft.com/office/drawing/2014/main" id="{3AAF39CE-818D-46DB-AA36-8AE9F69525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324424"/>
              </p:ext>
            </p:extLst>
          </p:nvPr>
        </p:nvGraphicFramePr>
        <p:xfrm>
          <a:off x="3496759" y="1456691"/>
          <a:ext cx="432047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982">
                  <a:extLst>
                    <a:ext uri="{9D8B030D-6E8A-4147-A177-3AD203B41FA5}">
                      <a16:colId xmlns:a16="http://schemas.microsoft.com/office/drawing/2014/main" val="4046776908"/>
                    </a:ext>
                  </a:extLst>
                </a:gridCol>
                <a:gridCol w="1458251">
                  <a:extLst>
                    <a:ext uri="{9D8B030D-6E8A-4147-A177-3AD203B41FA5}">
                      <a16:colId xmlns:a16="http://schemas.microsoft.com/office/drawing/2014/main" val="3680540449"/>
                    </a:ext>
                  </a:extLst>
                </a:gridCol>
                <a:gridCol w="1793240">
                  <a:extLst>
                    <a:ext uri="{9D8B030D-6E8A-4147-A177-3AD203B41FA5}">
                      <a16:colId xmlns:a16="http://schemas.microsoft.com/office/drawing/2014/main" val="2376028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u="none" dirty="0"/>
                        <a:t>Process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5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709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8645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1253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1D2CEB15-0325-4979-973B-EF49C1299882}"/>
              </a:ext>
            </a:extLst>
          </p:cNvPr>
          <p:cNvGrpSpPr/>
          <p:nvPr/>
        </p:nvGrpSpPr>
        <p:grpSpPr>
          <a:xfrm>
            <a:off x="2639616" y="4077072"/>
            <a:ext cx="5924550" cy="1204913"/>
            <a:chOff x="1371600" y="3752850"/>
            <a:chExt cx="5924550" cy="120491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A3F4F8-1569-4296-8018-E477BD0FA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3767138"/>
              <a:ext cx="533400" cy="59531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7EDCE4-4C73-4E3A-BADB-0AF163721E76}"/>
                </a:ext>
              </a:extLst>
            </p:cNvPr>
            <p:cNvSpPr/>
            <p:nvPr/>
          </p:nvSpPr>
          <p:spPr bwMode="auto">
            <a:xfrm>
              <a:off x="4267200" y="3767138"/>
              <a:ext cx="1209675" cy="611187"/>
            </a:xfrm>
            <a:prstGeom prst="rect">
              <a:avLst/>
            </a:prstGeom>
            <a:solidFill>
              <a:srgbClr val="A0F3F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1E4345-1A9D-48F1-9A33-CBD926E1658A}"/>
                </a:ext>
              </a:extLst>
            </p:cNvPr>
            <p:cNvSpPr/>
            <p:nvPr/>
          </p:nvSpPr>
          <p:spPr bwMode="auto">
            <a:xfrm>
              <a:off x="3432175" y="3767138"/>
              <a:ext cx="835025" cy="59531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6170E7-8A1C-437D-A006-5F1D44F21894}"/>
                </a:ext>
              </a:extLst>
            </p:cNvPr>
            <p:cNvSpPr/>
            <p:nvPr/>
          </p:nvSpPr>
          <p:spPr bwMode="auto">
            <a:xfrm>
              <a:off x="5476875" y="3767138"/>
              <a:ext cx="1609725" cy="6096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9F90C6-FA79-4DD2-8498-849E6E51E34E}"/>
                </a:ext>
              </a:extLst>
            </p:cNvPr>
            <p:cNvSpPr/>
            <p:nvPr/>
          </p:nvSpPr>
          <p:spPr bwMode="auto">
            <a:xfrm>
              <a:off x="1527175" y="3767138"/>
              <a:ext cx="606425" cy="595312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80D672-6CE4-4FD6-BF6E-442BA0B5F93B}"/>
                </a:ext>
              </a:extLst>
            </p:cNvPr>
            <p:cNvSpPr/>
            <p:nvPr/>
          </p:nvSpPr>
          <p:spPr bwMode="auto">
            <a:xfrm>
              <a:off x="2133600" y="3767138"/>
              <a:ext cx="765175" cy="59531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3" name="Rectangle 37">
              <a:extLst>
                <a:ext uri="{FF2B5EF4-FFF2-40B4-BE49-F238E27FC236}">
                  <a16:creationId xmlns:a16="http://schemas.microsoft.com/office/drawing/2014/main" id="{7F9535BE-1CEE-4C22-88D2-DBC4FE679D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27175" y="3767138"/>
              <a:ext cx="5559425" cy="611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14" name="Text Box 38">
              <a:extLst>
                <a:ext uri="{FF2B5EF4-FFF2-40B4-BE49-F238E27FC236}">
                  <a16:creationId xmlns:a16="http://schemas.microsoft.com/office/drawing/2014/main" id="{6F56F8A7-7615-40A9-8334-1D309E407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600200" y="3829050"/>
              <a:ext cx="4206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en-US"/>
                <a:t>P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  <p:sp>
          <p:nvSpPr>
            <p:cNvPr id="15" name="Text Box 39">
              <a:extLst>
                <a:ext uri="{FF2B5EF4-FFF2-40B4-BE49-F238E27FC236}">
                  <a16:creationId xmlns:a16="http://schemas.microsoft.com/office/drawing/2014/main" id="{279FD2B1-5891-45A2-99AA-5A70F6B65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895600" y="3829050"/>
              <a:ext cx="4206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en-US" dirty="0"/>
                <a:t>P</a:t>
              </a:r>
              <a:r>
                <a:rPr lang="en-US" altLang="en-US" baseline="-25000" dirty="0"/>
                <a:t>3</a:t>
              </a:r>
              <a:endParaRPr lang="en-US" altLang="en-US" dirty="0"/>
            </a:p>
          </p:txBody>
        </p:sp>
        <p:sp>
          <p:nvSpPr>
            <p:cNvPr id="16" name="Text Box 40">
              <a:extLst>
                <a:ext uri="{FF2B5EF4-FFF2-40B4-BE49-F238E27FC236}">
                  <a16:creationId xmlns:a16="http://schemas.microsoft.com/office/drawing/2014/main" id="{42FC9B31-341A-46DA-993D-C289FC925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362200" y="3829050"/>
              <a:ext cx="4206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en-US" dirty="0"/>
                <a:t>P</a:t>
              </a:r>
              <a:r>
                <a:rPr lang="en-US" altLang="en-US" baseline="-25000" dirty="0"/>
                <a:t>2</a:t>
              </a:r>
              <a:endParaRPr lang="en-US" altLang="en-US" dirty="0"/>
            </a:p>
          </p:txBody>
        </p:sp>
        <p:sp>
          <p:nvSpPr>
            <p:cNvPr id="17" name="Line 41">
              <a:extLst>
                <a:ext uri="{FF2B5EF4-FFF2-40B4-BE49-F238E27FC236}">
                  <a16:creationId xmlns:a16="http://schemas.microsoft.com/office/drawing/2014/main" id="{0F535296-580C-4C8F-8CA0-4FCEC6A45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67550" y="43624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8" name="Line 42">
              <a:extLst>
                <a:ext uri="{FF2B5EF4-FFF2-40B4-BE49-F238E27FC236}">
                  <a16:creationId xmlns:a16="http://schemas.microsoft.com/office/drawing/2014/main" id="{D726FD07-B4D9-4BA0-BC7E-539D9A2E2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4000" y="437673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9" name="Line 43">
              <a:extLst>
                <a:ext uri="{FF2B5EF4-FFF2-40B4-BE49-F238E27FC236}">
                  <a16:creationId xmlns:a16="http://schemas.microsoft.com/office/drawing/2014/main" id="{EAAA7FBB-9F41-45CB-90DF-1463505F1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7200" y="376713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20" name="Line 44">
              <a:extLst>
                <a:ext uri="{FF2B5EF4-FFF2-40B4-BE49-F238E27FC236}">
                  <a16:creationId xmlns:a16="http://schemas.microsoft.com/office/drawing/2014/main" id="{9A06B07B-2A5B-413C-A2C5-CA9E4945E0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375285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21" name="Line 45">
              <a:extLst>
                <a:ext uri="{FF2B5EF4-FFF2-40B4-BE49-F238E27FC236}">
                  <a16:creationId xmlns:a16="http://schemas.microsoft.com/office/drawing/2014/main" id="{BBAC5C1B-F51F-470B-891F-EB7DA329A8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0000" y="437673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22" name="Text Box 47">
              <a:extLst>
                <a:ext uri="{FF2B5EF4-FFF2-40B4-BE49-F238E27FC236}">
                  <a16:creationId xmlns:a16="http://schemas.microsoft.com/office/drawing/2014/main" id="{A09FB225-C508-4C20-8E4E-70F8D80AE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743200" y="459105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latin typeface="Helvetica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" name="Text Box 48">
              <a:extLst>
                <a:ext uri="{FF2B5EF4-FFF2-40B4-BE49-F238E27FC236}">
                  <a16:creationId xmlns:a16="http://schemas.microsoft.com/office/drawing/2014/main" id="{429899A1-AF19-4278-B621-F5F75CBAD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981200" y="459105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latin typeface="Helvetica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4" name="Text Box 49">
              <a:extLst>
                <a:ext uri="{FF2B5EF4-FFF2-40B4-BE49-F238E27FC236}">
                  <a16:creationId xmlns:a16="http://schemas.microsoft.com/office/drawing/2014/main" id="{CB738FD4-1948-494A-B9FC-A039DBE6A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257800" y="451485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latin typeface="Helvetica" charset="0"/>
                  <a:ea typeface="ＭＳ Ｐゴシック" charset="0"/>
                </a:rPr>
                <a:t>11</a:t>
              </a:r>
            </a:p>
          </p:txBody>
        </p:sp>
        <p:sp>
          <p:nvSpPr>
            <p:cNvPr id="25" name="Text Box 50">
              <a:extLst>
                <a:ext uri="{FF2B5EF4-FFF2-40B4-BE49-F238E27FC236}">
                  <a16:creationId xmlns:a16="http://schemas.microsoft.com/office/drawing/2014/main" id="{97407EFF-57F3-4355-A228-E8217973E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371600" y="452913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latin typeface="Helvetica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" name="Text Box 51">
              <a:extLst>
                <a:ext uri="{FF2B5EF4-FFF2-40B4-BE49-F238E27FC236}">
                  <a16:creationId xmlns:a16="http://schemas.microsoft.com/office/drawing/2014/main" id="{2E510692-4AE7-4CB6-AB0A-4CC252D6D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724400" y="3829050"/>
              <a:ext cx="4206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en-US"/>
                <a:t>P</a:t>
              </a:r>
              <a:r>
                <a:rPr lang="en-US" altLang="en-US" baseline="-25000"/>
                <a:t>4</a:t>
              </a:r>
              <a:endParaRPr lang="en-US" altLang="en-US"/>
            </a:p>
          </p:txBody>
        </p:sp>
        <p:sp>
          <p:nvSpPr>
            <p:cNvPr id="27" name="Line 52">
              <a:extLst>
                <a:ext uri="{FF2B5EF4-FFF2-40B4-BE49-F238E27FC236}">
                  <a16:creationId xmlns:a16="http://schemas.microsoft.com/office/drawing/2014/main" id="{4E69CA2A-9C75-4C1F-9472-0D5EFE047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6400" y="376713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28" name="Line 53">
              <a:extLst>
                <a:ext uri="{FF2B5EF4-FFF2-40B4-BE49-F238E27FC236}">
                  <a16:creationId xmlns:a16="http://schemas.microsoft.com/office/drawing/2014/main" id="{733C0141-A32F-4B52-8EAB-77EF98E664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8800" y="427513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29" name="Line 54">
              <a:extLst>
                <a:ext uri="{FF2B5EF4-FFF2-40B4-BE49-F238E27FC236}">
                  <a16:creationId xmlns:a16="http://schemas.microsoft.com/office/drawing/2014/main" id="{9BA3E1F2-895D-4514-8BF5-F236ADF1F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0800" y="426402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30" name="Line 58">
              <a:extLst>
                <a:ext uri="{FF2B5EF4-FFF2-40B4-BE49-F238E27FC236}">
                  <a16:creationId xmlns:a16="http://schemas.microsoft.com/office/drawing/2014/main" id="{8A48C6EA-44F6-4D04-AECD-E5DFF0CD2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7200" y="437673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31" name="Text Box 59">
              <a:extLst>
                <a:ext uri="{FF2B5EF4-FFF2-40B4-BE49-F238E27FC236}">
                  <a16:creationId xmlns:a16="http://schemas.microsoft.com/office/drawing/2014/main" id="{702BE99B-E5AE-49DC-91E1-B10F86F3C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276600" y="459105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latin typeface="Helvetica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32" name="Line 60">
              <a:extLst>
                <a:ext uri="{FF2B5EF4-FFF2-40B4-BE49-F238E27FC236}">
                  <a16:creationId xmlns:a16="http://schemas.microsoft.com/office/drawing/2014/main" id="{F2CF8FFE-391B-4F81-B82D-DB3A1B010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8200" y="426402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33" name="Line 61">
              <a:extLst>
                <a:ext uri="{FF2B5EF4-FFF2-40B4-BE49-F238E27FC236}">
                  <a16:creationId xmlns:a16="http://schemas.microsoft.com/office/drawing/2014/main" id="{050C6ED1-5B11-49AD-BDF6-AE5BA59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53000" y="426402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34" name="Line 62">
              <a:extLst>
                <a:ext uri="{FF2B5EF4-FFF2-40B4-BE49-F238E27FC236}">
                  <a16:creationId xmlns:a16="http://schemas.microsoft.com/office/drawing/2014/main" id="{01547042-E32A-4607-8038-F84C0FA9F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7800" y="426402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35" name="Line 63">
              <a:extLst>
                <a:ext uri="{FF2B5EF4-FFF2-40B4-BE49-F238E27FC236}">
                  <a16:creationId xmlns:a16="http://schemas.microsoft.com/office/drawing/2014/main" id="{ED947396-89B2-4595-87FF-2B7E526D7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6400" y="437673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36" name="Text Box 64">
              <a:extLst>
                <a:ext uri="{FF2B5EF4-FFF2-40B4-BE49-F238E27FC236}">
                  <a16:creationId xmlns:a16="http://schemas.microsoft.com/office/drawing/2014/main" id="{3406E955-FEB4-4A7D-9397-CF99656EF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114800" y="459105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latin typeface="Helvetica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7" name="Line 65">
              <a:extLst>
                <a:ext uri="{FF2B5EF4-FFF2-40B4-BE49-F238E27FC236}">
                  <a16:creationId xmlns:a16="http://schemas.microsoft.com/office/drawing/2014/main" id="{6242A2E3-4407-4427-A30C-7F67625314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67400" y="426402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38" name="Line 66">
              <a:extLst>
                <a:ext uri="{FF2B5EF4-FFF2-40B4-BE49-F238E27FC236}">
                  <a16:creationId xmlns:a16="http://schemas.microsoft.com/office/drawing/2014/main" id="{DF74F8EC-B5F3-4C60-8A9E-DBBC805AC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72200" y="426402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39" name="Line 67">
              <a:extLst>
                <a:ext uri="{FF2B5EF4-FFF2-40B4-BE49-F238E27FC236}">
                  <a16:creationId xmlns:a16="http://schemas.microsoft.com/office/drawing/2014/main" id="{FDA49EE8-F31B-48C7-AAC1-7B8B37DBA9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77000" y="426402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40" name="Line 68">
              <a:extLst>
                <a:ext uri="{FF2B5EF4-FFF2-40B4-BE49-F238E27FC236}">
                  <a16:creationId xmlns:a16="http://schemas.microsoft.com/office/drawing/2014/main" id="{0BA93B06-4DBB-4DE1-8A0A-6361C959C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375285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41" name="Line 69">
              <a:extLst>
                <a:ext uri="{FF2B5EF4-FFF2-40B4-BE49-F238E27FC236}">
                  <a16:creationId xmlns:a16="http://schemas.microsoft.com/office/drawing/2014/main" id="{1AFC87C7-529F-43A1-AC8C-03001853AF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9000" y="375285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42" name="Text Box 70">
              <a:extLst>
                <a:ext uri="{FF2B5EF4-FFF2-40B4-BE49-F238E27FC236}">
                  <a16:creationId xmlns:a16="http://schemas.microsoft.com/office/drawing/2014/main" id="{F4165F8C-699F-4E50-B8E5-960C918D7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581400" y="3829050"/>
              <a:ext cx="4206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en-US"/>
                <a:t>P</a:t>
              </a:r>
              <a:r>
                <a:rPr lang="en-US" altLang="en-US" baseline="-25000"/>
                <a:t>2</a:t>
              </a:r>
              <a:endParaRPr lang="en-US" altLang="en-US"/>
            </a:p>
          </p:txBody>
        </p:sp>
        <p:sp>
          <p:nvSpPr>
            <p:cNvPr id="43" name="Text Box 71">
              <a:extLst>
                <a:ext uri="{FF2B5EF4-FFF2-40B4-BE49-F238E27FC236}">
                  <a16:creationId xmlns:a16="http://schemas.microsoft.com/office/drawing/2014/main" id="{A1778179-9B3E-463F-97DC-AEA873B56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096000" y="3829050"/>
              <a:ext cx="4206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en-US" dirty="0"/>
                <a:t>P</a:t>
              </a:r>
              <a:r>
                <a:rPr lang="en-US" altLang="en-US" baseline="-25000" dirty="0"/>
                <a:t>1</a:t>
              </a:r>
              <a:endParaRPr lang="en-US" altLang="en-US" dirty="0"/>
            </a:p>
          </p:txBody>
        </p:sp>
        <p:sp>
          <p:nvSpPr>
            <p:cNvPr id="44" name="Line 72">
              <a:extLst>
                <a:ext uri="{FF2B5EF4-FFF2-40B4-BE49-F238E27FC236}">
                  <a16:creationId xmlns:a16="http://schemas.microsoft.com/office/drawing/2014/main" id="{4FACB94C-D53E-48D3-810E-93E276776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81800" y="426402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45" name="Text Box 73">
              <a:extLst>
                <a:ext uri="{FF2B5EF4-FFF2-40B4-BE49-F238E27FC236}">
                  <a16:creationId xmlns:a16="http://schemas.microsoft.com/office/drawing/2014/main" id="{EA281F0F-5956-4650-B38F-F7EB1F7B7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858000" y="451485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latin typeface="Helvetica" charset="0"/>
                  <a:ea typeface="ＭＳ Ｐゴシック" charset="0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755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2734-03C8-4EED-9D4D-D2A5A42F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Determining Length of Next CPU Burst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D40B-3E58-42A3-841C-DE2711CB3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only </a:t>
            </a:r>
            <a:r>
              <a:rPr lang="en-US" dirty="0">
                <a:solidFill>
                  <a:srgbClr val="FF0000"/>
                </a:solidFill>
              </a:rPr>
              <a:t>estimate</a:t>
            </a:r>
            <a:r>
              <a:rPr lang="en-US" dirty="0"/>
              <a:t> the length of future CPU bursts</a:t>
            </a:r>
          </a:p>
          <a:p>
            <a:r>
              <a:rPr lang="en-US" dirty="0"/>
              <a:t>Can be done by </a:t>
            </a:r>
            <a:r>
              <a:rPr lang="en-US" altLang="en-US" dirty="0"/>
              <a:t>using the length of previous CPU bursts</a:t>
            </a:r>
          </a:p>
          <a:p>
            <a:pPr lvl="1"/>
            <a:r>
              <a:rPr lang="en-US" dirty="0"/>
              <a:t>For example, </a:t>
            </a:r>
            <a:r>
              <a:rPr lang="en-US" altLang="en-US" dirty="0"/>
              <a:t>exponential averaging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71AA9-F015-4122-85A1-A669DD55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FD8137-F7A6-4CE3-A548-A615F090FA29}"/>
              </a:ext>
            </a:extLst>
          </p:cNvPr>
          <p:cNvGrpSpPr/>
          <p:nvPr/>
        </p:nvGrpSpPr>
        <p:grpSpPr>
          <a:xfrm>
            <a:off x="983432" y="3573016"/>
            <a:ext cx="5257800" cy="1519807"/>
            <a:chOff x="983432" y="3573016"/>
            <a:chExt cx="5257800" cy="1519807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E87F863B-3080-4C3F-A003-18FCEF36F4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1946169"/>
                </p:ext>
              </p:extLst>
            </p:nvPr>
          </p:nvGraphicFramePr>
          <p:xfrm>
            <a:off x="983432" y="3573016"/>
            <a:ext cx="52578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3" imgW="5257800" imgH="1447800" progId="Equation.3">
                    <p:embed/>
                  </p:oleObj>
                </mc:Choice>
                <mc:Fallback>
                  <p:oleObj name="Equation" r:id="rId3" imgW="5257800" imgH="1447800" progId="Equation.3">
                    <p:embed/>
                    <p:pic>
                      <p:nvPicPr>
                        <p:cNvPr id="5" name="Object 4">
                          <a:extLst>
                            <a:ext uri="{FF2B5EF4-FFF2-40B4-BE49-F238E27FC236}">
                              <a16:creationId xmlns:a16="http://schemas.microsoft.com/office/drawing/2014/main" id="{E87F863B-3080-4C3F-A003-18FCEF36F4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432" y="3573016"/>
                          <a:ext cx="5257800" cy="1447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9FF222DB-314E-4D11-AD6D-4F21F206C2C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9109048"/>
                </p:ext>
              </p:extLst>
            </p:nvPr>
          </p:nvGraphicFramePr>
          <p:xfrm>
            <a:off x="2279576" y="4725144"/>
            <a:ext cx="2139219" cy="367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5" imgW="1320800" imgH="228600" progId="Equation.3">
                    <p:embed/>
                  </p:oleObj>
                </mc:Choice>
                <mc:Fallback>
                  <p:oleObj name="Equation" r:id="rId5" imgW="1320800" imgH="228600" progId="Equation.3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9FF222DB-314E-4D11-AD6D-4F21F206C2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9576" y="4725144"/>
                          <a:ext cx="2139219" cy="3676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8FDD085-2036-4F2F-9EC6-B68E464D9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 l="641" t="2280" r="641" b="2849"/>
          <a:stretch>
            <a:fillRect/>
          </a:stretch>
        </p:blipFill>
        <p:spPr bwMode="auto">
          <a:xfrm>
            <a:off x="6960096" y="3068959"/>
            <a:ext cx="3396353" cy="244827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63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CDBA-6B4E-4E00-A173-957021D7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Exponential Averaging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EB6D-08A5-47A4-BB80-63CD532D6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 =0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</a:t>
            </a:r>
            <a:r>
              <a:rPr lang="en-US" altLang="en-US" baseline="-25000" dirty="0">
                <a:sym typeface="Symbol" panose="05050102010706020507" pitchFamily="18" charset="2"/>
              </a:rPr>
              <a:t>n+1</a:t>
            </a:r>
            <a:r>
              <a:rPr lang="en-US" altLang="en-US" dirty="0">
                <a:sym typeface="Symbol" panose="05050102010706020507" pitchFamily="18" charset="2"/>
              </a:rPr>
              <a:t> = 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(recent history does not count)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 =1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 </a:t>
            </a:r>
            <a:r>
              <a:rPr lang="en-US" altLang="en-US" baseline="-25000" dirty="0">
                <a:sym typeface="Symbol" panose="05050102010706020507" pitchFamily="18" charset="2"/>
              </a:rPr>
              <a:t>n+1</a:t>
            </a:r>
            <a:r>
              <a:rPr lang="en-US" altLang="en-US" dirty="0">
                <a:sym typeface="Symbol" panose="05050102010706020507" pitchFamily="18" charset="2"/>
              </a:rPr>
              <a:t> = 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(only the actual last CPU burst counts)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In general: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</a:t>
            </a:r>
            <a:r>
              <a:rPr lang="en-US" altLang="en-US" i="1" baseline="-25000" dirty="0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+1</a:t>
            </a:r>
            <a:r>
              <a:rPr lang="en-US" altLang="en-US" dirty="0">
                <a:sym typeface="Symbol" panose="05050102010706020507" pitchFamily="18" charset="2"/>
              </a:rPr>
              <a:t> =  </a:t>
            </a:r>
            <a:r>
              <a:rPr lang="en-US" altLang="en-US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+(1</a:t>
            </a:r>
            <a:r>
              <a:rPr lang="en-US" altLang="en-US" i="1" dirty="0">
                <a:sym typeface="Symbol" panose="05050102010706020507" pitchFamily="18" charset="2"/>
              </a:rPr>
              <a:t> -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i="1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i="1" baseline="-25000" dirty="0">
                <a:sym typeface="Symbol" panose="05050102010706020507" pitchFamily="18" charset="2"/>
              </a:rPr>
              <a:t>n-1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+(</a:t>
            </a:r>
            <a:r>
              <a:rPr lang="en-US" altLang="en-US" dirty="0">
                <a:sym typeface="Symbol" panose="05050102010706020507" pitchFamily="18" charset="2"/>
              </a:rPr>
              <a:t>1 -  </a:t>
            </a:r>
            <a:r>
              <a:rPr lang="en-US" altLang="en-US" i="1" dirty="0">
                <a:sym typeface="Symbol" panose="05050102010706020507" pitchFamily="18" charset="2"/>
              </a:rPr>
              <a:t>)</a:t>
            </a:r>
            <a:r>
              <a:rPr lang="en-US" altLang="en-US" i="1" baseline="30000" dirty="0">
                <a:sym typeface="Symbol" panose="05050102010706020507" pitchFamily="18" charset="2"/>
              </a:rPr>
              <a:t>j</a:t>
            </a:r>
            <a:r>
              <a:rPr lang="en-US" altLang="en-US" baseline="30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-</a:t>
            </a:r>
            <a:r>
              <a:rPr lang="en-US" altLang="en-US" i="1" baseline="-25000" dirty="0">
                <a:sym typeface="Symbol" panose="05050102010706020507" pitchFamily="18" charset="2"/>
              </a:rPr>
              <a:t>j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+(</a:t>
            </a:r>
            <a:r>
              <a:rPr lang="en-US" altLang="en-US" dirty="0">
                <a:sym typeface="Symbol" panose="05050102010706020507" pitchFamily="18" charset="2"/>
              </a:rPr>
              <a:t>1 -  </a:t>
            </a:r>
            <a:r>
              <a:rPr lang="en-US" altLang="en-US" i="1" dirty="0">
                <a:sym typeface="Symbol" panose="05050102010706020507" pitchFamily="18" charset="2"/>
              </a:rPr>
              <a:t>)</a:t>
            </a:r>
            <a:r>
              <a:rPr lang="en-US" altLang="en-US" i="1" baseline="30000" dirty="0">
                <a:sym typeface="Symbol" panose="05050102010706020507" pitchFamily="18" charset="2"/>
              </a:rPr>
              <a:t>n</a:t>
            </a:r>
            <a:r>
              <a:rPr lang="en-US" altLang="en-US" baseline="30000" dirty="0">
                <a:sym typeface="Symbol" panose="05050102010706020507" pitchFamily="18" charset="2"/>
              </a:rPr>
              <a:t> +1 </a:t>
            </a:r>
            <a:r>
              <a:rPr lang="en-US" altLang="en-US" dirty="0">
                <a:sym typeface="Symbol" panose="05050102010706020507" pitchFamily="18" charset="2"/>
              </a:rPr>
              <a:t>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br>
              <a:rPr lang="en-US" altLang="en-US" baseline="-25000" dirty="0">
                <a:sym typeface="Symbol" panose="05050102010706020507" pitchFamily="18" charset="2"/>
              </a:rPr>
            </a:br>
            <a:endParaRPr lang="en-US" altLang="en-US" baseline="-25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Since both  and (1 - ) are less than or equal to 1, each successive term has less weight than its predecessor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1E3ED-E872-495F-B930-3CAA0684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712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2813-D28D-4616-962B-8CD741A2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Priority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BD52B-1776-477C-88F3-31584DF1E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391056" cy="5040560"/>
          </a:xfrm>
        </p:spPr>
        <p:txBody>
          <a:bodyPr/>
          <a:lstStyle/>
          <a:p>
            <a:r>
              <a:rPr lang="en-US" altLang="en-US" dirty="0"/>
              <a:t>A priority number (integer) is associated with each task</a:t>
            </a:r>
          </a:p>
          <a:p>
            <a:r>
              <a:rPr lang="en-US" altLang="en-US" dirty="0"/>
              <a:t>The CPU is allocated to the task with the highest priority (</a:t>
            </a:r>
            <a:r>
              <a:rPr lang="en-US" altLang="zh-CN" dirty="0"/>
              <a:t>usually, </a:t>
            </a:r>
            <a:r>
              <a:rPr lang="en-US" altLang="en-US" dirty="0"/>
              <a:t>smallest integer </a:t>
            </a:r>
            <a:r>
              <a:rPr lang="en-US" altLang="en-US" dirty="0">
                <a:sym typeface="Wingdings" panose="05000000000000000000" pitchFamily="2" charset="2"/>
              </a:rPr>
              <a:t></a:t>
            </a:r>
            <a:r>
              <a:rPr lang="en-US" altLang="en-US" dirty="0">
                <a:sym typeface="Symbol" panose="05050102010706020507" pitchFamily="18" charset="2"/>
              </a:rPr>
              <a:t> highest priority)</a:t>
            </a:r>
          </a:p>
          <a:p>
            <a:pPr lvl="1"/>
            <a:r>
              <a:rPr lang="en-US" altLang="en-US" dirty="0"/>
              <a:t>Preemptive or </a:t>
            </a:r>
            <a:r>
              <a:rPr lang="en-US" altLang="en-US" dirty="0" err="1"/>
              <a:t>Nonpreemptive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SJF is a priority scheduling where priority is the (predicted) CPU burst time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FFF4-290D-4EB2-ADA3-78AFC778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851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C763-9E16-4B04-93BD-AD39BB50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Priority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5A2F2-B903-4A4B-8C2A-FCDFF036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F5F89-AC56-40D7-9E0D-4EFEF71A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graphicFrame>
        <p:nvGraphicFramePr>
          <p:cNvPr id="5" name="Content Placeholder 36">
            <a:extLst>
              <a:ext uri="{FF2B5EF4-FFF2-40B4-BE49-F238E27FC236}">
                <a16:creationId xmlns:a16="http://schemas.microsoft.com/office/drawing/2014/main" id="{B7D950EC-D331-4B65-BCA7-9F4874EE64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671601"/>
              </p:ext>
            </p:extLst>
          </p:nvPr>
        </p:nvGraphicFramePr>
        <p:xfrm>
          <a:off x="3359120" y="1584960"/>
          <a:ext cx="5335545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134">
                  <a:extLst>
                    <a:ext uri="{9D8B030D-6E8A-4147-A177-3AD203B41FA5}">
                      <a16:colId xmlns:a16="http://schemas.microsoft.com/office/drawing/2014/main" val="4046776908"/>
                    </a:ext>
                  </a:extLst>
                </a:gridCol>
                <a:gridCol w="1639147">
                  <a:extLst>
                    <a:ext uri="{9D8B030D-6E8A-4147-A177-3AD203B41FA5}">
                      <a16:colId xmlns:a16="http://schemas.microsoft.com/office/drawing/2014/main" val="3680540449"/>
                    </a:ext>
                  </a:extLst>
                </a:gridCol>
                <a:gridCol w="1268988">
                  <a:extLst>
                    <a:ext uri="{9D8B030D-6E8A-4147-A177-3AD203B41FA5}">
                      <a16:colId xmlns:a16="http://schemas.microsoft.com/office/drawing/2014/main" val="2376028334"/>
                    </a:ext>
                  </a:extLst>
                </a:gridCol>
                <a:gridCol w="1107276">
                  <a:extLst>
                    <a:ext uri="{9D8B030D-6E8A-4147-A177-3AD203B41FA5}">
                      <a16:colId xmlns:a16="http://schemas.microsoft.com/office/drawing/2014/main" val="2079448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u="none" dirty="0"/>
                        <a:t>Process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Priority*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5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709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8645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1253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AC1C9F3-1295-4050-8A17-B6B64ECBC872}"/>
              </a:ext>
            </a:extLst>
          </p:cNvPr>
          <p:cNvSpPr/>
          <p:nvPr/>
        </p:nvSpPr>
        <p:spPr bwMode="auto">
          <a:xfrm>
            <a:off x="6592714" y="4746445"/>
            <a:ext cx="1135827" cy="6096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 anchorCtr="0"/>
          <a:lstStyle>
            <a:lvl1pPr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dirty="0">
                <a:latin typeface="Helvetica" panose="020B0604020202020204" pitchFamily="34" charset="0"/>
              </a:rPr>
              <a:t>P1</a:t>
            </a: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B46FB35A-A44A-409B-B169-18BCE2DA8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690" y="4755789"/>
            <a:ext cx="544602" cy="6096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 anchorCtr="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P1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B1BD13-F82C-49F3-9330-D990C9DA6AD1}"/>
              </a:ext>
            </a:extLst>
          </p:cNvPr>
          <p:cNvSpPr/>
          <p:nvPr/>
        </p:nvSpPr>
        <p:spPr bwMode="auto">
          <a:xfrm>
            <a:off x="4572849" y="4754065"/>
            <a:ext cx="580324" cy="60960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 anchorCtr="0"/>
          <a:lstStyle>
            <a:lvl1pPr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dirty="0">
                <a:latin typeface="Helvetica" panose="020B0604020202020204" pitchFamily="34" charset="0"/>
              </a:rPr>
              <a:t>P4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4BF65D7-7D64-4CD0-BF51-0C00D27B84F5}"/>
              </a:ext>
            </a:extLst>
          </p:cNvPr>
          <p:cNvGrpSpPr/>
          <p:nvPr/>
        </p:nvGrpSpPr>
        <p:grpSpPr>
          <a:xfrm>
            <a:off x="3074020" y="4755633"/>
            <a:ext cx="5989549" cy="977623"/>
            <a:chOff x="3074020" y="4755633"/>
            <a:chExt cx="5989549" cy="977623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7C4AC6A5-ACF4-4CB0-A9B7-945F2D628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420" y="4755633"/>
              <a:ext cx="56388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 algn="ctr">
                <a:defRPr/>
              </a:pPr>
              <a:endParaRPr lang="en-US" altLang="en-US" dirty="0"/>
            </a:p>
          </p:txBody>
        </p:sp>
        <p:sp>
          <p:nvSpPr>
            <p:cNvPr id="26" name="Text Box 15">
              <a:extLst>
                <a:ext uri="{FF2B5EF4-FFF2-40B4-BE49-F238E27FC236}">
                  <a16:creationId xmlns:a16="http://schemas.microsoft.com/office/drawing/2014/main" id="{A23BB948-ACBD-41FB-B9F3-9A0B8A5F3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4020" y="5365233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latin typeface="Helvetica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7" name="Text Box 16">
              <a:extLst>
                <a:ext uri="{FF2B5EF4-FFF2-40B4-BE49-F238E27FC236}">
                  <a16:creationId xmlns:a16="http://schemas.microsoft.com/office/drawing/2014/main" id="{4F30274F-82C2-457F-B09E-453BF832D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542" y="5363924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dirty="0">
                  <a:latin typeface="Helvetica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8" name="Text Box 17">
              <a:extLst>
                <a:ext uri="{FF2B5EF4-FFF2-40B4-BE49-F238E27FC236}">
                  <a16:creationId xmlns:a16="http://schemas.microsoft.com/office/drawing/2014/main" id="{68819DA8-8790-4BB8-B3F1-75ABF7BAF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9942" y="5363924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dirty="0">
                  <a:latin typeface="Helvetica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9" name="Text Box 18">
              <a:extLst>
                <a:ext uri="{FF2B5EF4-FFF2-40B4-BE49-F238E27FC236}">
                  <a16:creationId xmlns:a16="http://schemas.microsoft.com/office/drawing/2014/main" id="{45C1E681-248B-4D28-9683-097943283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3192" y="5363924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dirty="0">
                  <a:latin typeface="Helvetica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30" name="Text Box 19">
              <a:extLst>
                <a:ext uri="{FF2B5EF4-FFF2-40B4-BE49-F238E27FC236}">
                  <a16:creationId xmlns:a16="http://schemas.microsoft.com/office/drawing/2014/main" id="{6A5F6A7A-37F9-4B37-ACC6-494DD9F95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9142" y="5363924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dirty="0">
                  <a:latin typeface="Helvetica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1" name="Text Box 20">
              <a:extLst>
                <a:ext uri="{FF2B5EF4-FFF2-40B4-BE49-F238E27FC236}">
                  <a16:creationId xmlns:a16="http://schemas.microsoft.com/office/drawing/2014/main" id="{B2A664B6-F796-40DF-AD00-F89A733C5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8422" y="5363924"/>
              <a:ext cx="4411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dirty="0">
                  <a:latin typeface="Helvetica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32" name="Text Box 21">
              <a:extLst>
                <a:ext uri="{FF2B5EF4-FFF2-40B4-BE49-F238E27FC236}">
                  <a16:creationId xmlns:a16="http://schemas.microsoft.com/office/drawing/2014/main" id="{928CD51D-6AD9-4271-8A89-D568135BE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1822" y="5363924"/>
              <a:ext cx="4411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dirty="0">
                  <a:latin typeface="Helvetica" charset="0"/>
                  <a:ea typeface="ＭＳ Ｐゴシック" charset="0"/>
                </a:rPr>
                <a:t>12</a:t>
              </a:r>
            </a:p>
          </p:txBody>
        </p:sp>
        <p:sp>
          <p:nvSpPr>
            <p:cNvPr id="33" name="Text Box 22">
              <a:extLst>
                <a:ext uri="{FF2B5EF4-FFF2-40B4-BE49-F238E27FC236}">
                  <a16:creationId xmlns:a16="http://schemas.microsoft.com/office/drawing/2014/main" id="{AEA3C4E7-39CF-45C1-AA21-FE1F3C5B2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1422" y="5363924"/>
              <a:ext cx="4411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dirty="0">
                  <a:latin typeface="Helvetica" charset="0"/>
                  <a:ea typeface="ＭＳ Ｐゴシック" charset="0"/>
                </a:rPr>
                <a:t>14</a:t>
              </a:r>
            </a:p>
          </p:txBody>
        </p:sp>
        <p:sp>
          <p:nvSpPr>
            <p:cNvPr id="34" name="Text Box 24">
              <a:extLst>
                <a:ext uri="{FF2B5EF4-FFF2-40B4-BE49-F238E27FC236}">
                  <a16:creationId xmlns:a16="http://schemas.microsoft.com/office/drawing/2014/main" id="{F0C8846B-E451-47A6-B7D8-CD20BA1CB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4822" y="5363924"/>
              <a:ext cx="4411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dirty="0">
                  <a:latin typeface="Helvetica" charset="0"/>
                  <a:ea typeface="ＭＳ Ｐゴシック" charset="0"/>
                </a:rPr>
                <a:t>16</a:t>
              </a:r>
            </a:p>
          </p:txBody>
        </p:sp>
        <p:sp>
          <p:nvSpPr>
            <p:cNvPr id="35" name="Text Box 25">
              <a:extLst>
                <a:ext uri="{FF2B5EF4-FFF2-40B4-BE49-F238E27FC236}">
                  <a16:creationId xmlns:a16="http://schemas.microsoft.com/office/drawing/2014/main" id="{8B53A370-1105-45F9-99BE-DD9469827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9022" y="5363924"/>
              <a:ext cx="4411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dirty="0">
                  <a:latin typeface="Helvetica" charset="0"/>
                  <a:ea typeface="ＭＳ Ｐゴシック" charset="0"/>
                </a:rPr>
                <a:t>18</a:t>
              </a:r>
            </a:p>
          </p:txBody>
        </p:sp>
        <p:sp>
          <p:nvSpPr>
            <p:cNvPr id="36" name="Text Box 26">
              <a:extLst>
                <a:ext uri="{FF2B5EF4-FFF2-40B4-BE49-F238E27FC236}">
                  <a16:creationId xmlns:a16="http://schemas.microsoft.com/office/drawing/2014/main" id="{E677E8B7-FFB0-4C82-9086-3408A8710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2422" y="5363924"/>
              <a:ext cx="4411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dirty="0">
                  <a:latin typeface="Helvetica" charset="0"/>
                  <a:ea typeface="ＭＳ Ｐゴシック" charset="0"/>
                </a:rPr>
                <a:t>20</a:t>
              </a:r>
            </a:p>
          </p:txBody>
        </p:sp>
      </p:grpSp>
      <p:sp>
        <p:nvSpPr>
          <p:cNvPr id="37" name="Rectangle 28">
            <a:extLst>
              <a:ext uri="{FF2B5EF4-FFF2-40B4-BE49-F238E27FC236}">
                <a16:creationId xmlns:a16="http://schemas.microsoft.com/office/drawing/2014/main" id="{4467B9EF-BE22-402A-A6E9-A92E58CB2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198" y="4754168"/>
            <a:ext cx="823541" cy="6096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 anchorCtr="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P2</a:t>
            </a:r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C83EC77A-396C-4C17-8FB7-9954AE55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231" y="4746445"/>
            <a:ext cx="368706" cy="6096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 anchorCtr="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P2</a:t>
            </a:r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9856A9CD-F122-4F8D-A5AB-29C3A992A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666" y="4746445"/>
            <a:ext cx="1074389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 anchorCtr="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P3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F68B2E-CFF2-4DC5-9417-9BFFBCE673A1}"/>
              </a:ext>
            </a:extLst>
          </p:cNvPr>
          <p:cNvSpPr/>
          <p:nvPr/>
        </p:nvSpPr>
        <p:spPr>
          <a:xfrm>
            <a:off x="3359120" y="3529131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*smaller number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>
                <a:sym typeface="Symbol" panose="05050102010706020507" pitchFamily="18" charset="2"/>
              </a:rPr>
              <a:t> higher 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0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37" grpId="0" animBg="1"/>
      <p:bldP spid="38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80F4-5E83-41FC-8B72-EA2BCFA3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Round Robin (RR)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01DD-1836-4712-94F4-432B2331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476856" cy="5040560"/>
          </a:xfrm>
        </p:spPr>
        <p:txBody>
          <a:bodyPr/>
          <a:lstStyle/>
          <a:p>
            <a:r>
              <a:rPr lang="en-US" altLang="en-US" dirty="0"/>
              <a:t>Each task gets a small unit of CPU time (</a:t>
            </a:r>
            <a:r>
              <a:rPr lang="en-US" altLang="en-US" i="1" dirty="0"/>
              <a:t>time quantum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Typically 10-100 milliseconds</a:t>
            </a:r>
          </a:p>
          <a:p>
            <a:pPr lvl="1"/>
            <a:r>
              <a:rPr lang="en-US" altLang="en-US" dirty="0"/>
              <a:t>Once elapsed, preempted and added to the end of the ready queue</a:t>
            </a:r>
          </a:p>
          <a:p>
            <a:r>
              <a:rPr lang="en-US" altLang="en-US" dirty="0"/>
              <a:t>If there are </a:t>
            </a:r>
            <a:r>
              <a:rPr lang="en-US" altLang="en-US" i="1" dirty="0">
                <a:solidFill>
                  <a:srgbClr val="FF0000"/>
                </a:solidFill>
              </a:rPr>
              <a:t>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tasks and the time quantum is </a:t>
            </a:r>
            <a:r>
              <a:rPr lang="en-US" altLang="en-US" i="1" dirty="0">
                <a:solidFill>
                  <a:srgbClr val="FF0000"/>
                </a:solidFill>
              </a:rPr>
              <a:t>q</a:t>
            </a:r>
            <a:r>
              <a:rPr lang="en-US" altLang="en-US" dirty="0"/>
              <a:t>, then each process gets </a:t>
            </a:r>
            <a:r>
              <a:rPr lang="en-US" altLang="en-US" dirty="0">
                <a:solidFill>
                  <a:srgbClr val="FF0000"/>
                </a:solidFill>
              </a:rPr>
              <a:t>1/</a:t>
            </a:r>
            <a:r>
              <a:rPr lang="en-US" altLang="en-US" i="1" dirty="0">
                <a:solidFill>
                  <a:srgbClr val="FF0000"/>
                </a:solidFill>
              </a:rPr>
              <a:t>n</a:t>
            </a:r>
            <a:r>
              <a:rPr lang="en-US" altLang="en-US" dirty="0"/>
              <a:t> of the CPU time in chunks of at most </a:t>
            </a:r>
            <a:r>
              <a:rPr lang="en-US" altLang="en-US" i="1" dirty="0">
                <a:solidFill>
                  <a:srgbClr val="FF0000"/>
                </a:solidFill>
              </a:rPr>
              <a:t>q</a:t>
            </a:r>
            <a:r>
              <a:rPr lang="en-US" altLang="en-US" dirty="0"/>
              <a:t> time units at once </a:t>
            </a:r>
          </a:p>
          <a:p>
            <a:pPr lvl="1"/>
            <a:r>
              <a:rPr lang="en-US" altLang="en-US" dirty="0"/>
              <a:t>No task waits more than 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i="1" dirty="0">
                <a:solidFill>
                  <a:srgbClr val="FF0000"/>
                </a:solidFill>
              </a:rPr>
              <a:t>n</a:t>
            </a:r>
            <a:r>
              <a:rPr lang="en-US" altLang="en-US" dirty="0">
                <a:solidFill>
                  <a:srgbClr val="FF0000"/>
                </a:solidFill>
              </a:rPr>
              <a:t>-1)</a:t>
            </a:r>
            <a:r>
              <a:rPr lang="en-US" altLang="en-US" i="1" dirty="0">
                <a:solidFill>
                  <a:srgbClr val="FF0000"/>
                </a:solidFill>
              </a:rPr>
              <a:t>q </a:t>
            </a:r>
            <a:r>
              <a:rPr lang="en-US" altLang="en-US" dirty="0"/>
              <a:t>time units</a:t>
            </a:r>
          </a:p>
          <a:p>
            <a:r>
              <a:rPr lang="en-US" altLang="en-US" dirty="0"/>
              <a:t>Performance</a:t>
            </a:r>
          </a:p>
          <a:p>
            <a:pPr lvl="1"/>
            <a:r>
              <a:rPr lang="en-US" altLang="en-US" i="1" dirty="0"/>
              <a:t>q</a:t>
            </a:r>
            <a:r>
              <a:rPr lang="en-US" altLang="en-US" dirty="0"/>
              <a:t> large </a:t>
            </a:r>
            <a:r>
              <a:rPr lang="en-US" altLang="en-US" dirty="0">
                <a:sym typeface="Symbol" panose="05050102010706020507" pitchFamily="18" charset="2"/>
              </a:rPr>
              <a:t> slow responsiveness (wait for longer until the next turn to run)</a:t>
            </a:r>
          </a:p>
          <a:p>
            <a:pPr lvl="1"/>
            <a:r>
              <a:rPr lang="en-US" altLang="en-US" i="1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small  high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context switch overhead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36DF7-8AC7-4E40-A79B-3221B532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282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298E-4A7A-4EF7-92EF-18FCFC84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RR with Time Quantum = 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D070-A9D3-4FC3-A999-A2AE2AB7F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68EE0-B2E6-4287-A0AA-018B7769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graphicFrame>
        <p:nvGraphicFramePr>
          <p:cNvPr id="5" name="Content Placeholder 36">
            <a:extLst>
              <a:ext uri="{FF2B5EF4-FFF2-40B4-BE49-F238E27FC236}">
                <a16:creationId xmlns:a16="http://schemas.microsoft.com/office/drawing/2014/main" id="{3B6FBF2A-14E3-46C9-B517-E8D5FC1B46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849192"/>
              </p:ext>
            </p:extLst>
          </p:nvPr>
        </p:nvGraphicFramePr>
        <p:xfrm>
          <a:off x="4492526" y="1484784"/>
          <a:ext cx="3206948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982">
                  <a:extLst>
                    <a:ext uri="{9D8B030D-6E8A-4147-A177-3AD203B41FA5}">
                      <a16:colId xmlns:a16="http://schemas.microsoft.com/office/drawing/2014/main" val="4046776908"/>
                    </a:ext>
                  </a:extLst>
                </a:gridCol>
                <a:gridCol w="2137966">
                  <a:extLst>
                    <a:ext uri="{9D8B030D-6E8A-4147-A177-3AD203B41FA5}">
                      <a16:colId xmlns:a16="http://schemas.microsoft.com/office/drawing/2014/main" val="2376028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u="none" dirty="0"/>
                        <a:t>Process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5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709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8645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25151"/>
                  </a:ext>
                </a:extLst>
              </a:tr>
            </a:tbl>
          </a:graphicData>
        </a:graphic>
      </p:graphicFrame>
      <p:sp>
        <p:nvSpPr>
          <p:cNvPr id="6" name="Rectangle 34">
            <a:extLst>
              <a:ext uri="{FF2B5EF4-FFF2-40B4-BE49-F238E27FC236}">
                <a16:creationId xmlns:a16="http://schemas.microsoft.com/office/drawing/2014/main" id="{1EE2B4D2-E40F-4F5C-978E-FB5AED26E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6664" y="4192146"/>
            <a:ext cx="563563" cy="6096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 anchorCtr="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P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D8624FAA-B9C6-413C-9A39-86A5BF525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874" y="4186090"/>
            <a:ext cx="565150" cy="6096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 anchorCtr="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P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75C128-930C-4978-BE0F-668619A74C95}"/>
              </a:ext>
            </a:extLst>
          </p:cNvPr>
          <p:cNvSpPr/>
          <p:nvPr/>
        </p:nvSpPr>
        <p:spPr bwMode="auto">
          <a:xfrm>
            <a:off x="7176120" y="4187552"/>
            <a:ext cx="563563" cy="609600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 anchorCtr="0"/>
          <a:lstStyle>
            <a:lvl1pPr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dirty="0">
                <a:ea typeface="ＭＳ Ｐゴシック" charset="0"/>
              </a:rPr>
              <a:t>P</a:t>
            </a:r>
            <a:r>
              <a:rPr lang="en-US" baseline="-25000" dirty="0">
                <a:ea typeface="ＭＳ Ｐゴシック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55DDDE-40E9-48B6-B225-8D71D7F00CBA}"/>
              </a:ext>
            </a:extLst>
          </p:cNvPr>
          <p:cNvSpPr/>
          <p:nvPr/>
        </p:nvSpPr>
        <p:spPr bwMode="auto">
          <a:xfrm>
            <a:off x="6607715" y="4183955"/>
            <a:ext cx="563562" cy="609600"/>
          </a:xfrm>
          <a:prstGeom prst="rect">
            <a:avLst/>
          </a:prstGeom>
          <a:solidFill>
            <a:schemeClr val="accent4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 anchorCtr="0"/>
          <a:lstStyle>
            <a:lvl1pPr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dirty="0">
                <a:ea typeface="ＭＳ Ｐゴシック" charset="0"/>
              </a:rPr>
              <a:t>P</a:t>
            </a:r>
            <a:r>
              <a:rPr lang="en-US" baseline="-25000" dirty="0">
                <a:ea typeface="ＭＳ Ｐゴシック" charset="0"/>
              </a:rPr>
              <a:t>4</a:t>
            </a:r>
          </a:p>
        </p:txBody>
      </p:sp>
      <p:sp>
        <p:nvSpPr>
          <p:cNvPr id="10" name="Rectangle 33">
            <a:extLst>
              <a:ext uri="{FF2B5EF4-FFF2-40B4-BE49-F238E27FC236}">
                <a16:creationId xmlns:a16="http://schemas.microsoft.com/office/drawing/2014/main" id="{5A0217F0-6FAC-4C94-A0A2-DE7D12CA3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455" y="4187552"/>
            <a:ext cx="563563" cy="6096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 anchorCtr="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P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4BB396-C465-42D9-BFD0-DB83B3F665A4}"/>
              </a:ext>
            </a:extLst>
          </p:cNvPr>
          <p:cNvSpPr/>
          <p:nvPr/>
        </p:nvSpPr>
        <p:spPr bwMode="auto">
          <a:xfrm>
            <a:off x="5475114" y="4187552"/>
            <a:ext cx="563562" cy="609600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 anchorCtr="0"/>
          <a:lstStyle>
            <a:lvl1pPr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dirty="0">
                <a:ea typeface="ＭＳ Ｐゴシック" charset="0"/>
              </a:rPr>
              <a:t>P</a:t>
            </a:r>
            <a:r>
              <a:rPr lang="en-US" baseline="-25000" dirty="0">
                <a:ea typeface="ＭＳ Ｐゴシック" charset="0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AF1970-CB0A-4EDB-B933-DB9D97CE798A}"/>
              </a:ext>
            </a:extLst>
          </p:cNvPr>
          <p:cNvSpPr/>
          <p:nvPr/>
        </p:nvSpPr>
        <p:spPr bwMode="auto">
          <a:xfrm>
            <a:off x="4914099" y="4187552"/>
            <a:ext cx="563563" cy="609600"/>
          </a:xfrm>
          <a:prstGeom prst="rect">
            <a:avLst/>
          </a:prstGeom>
          <a:solidFill>
            <a:schemeClr val="accent4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 anchorCtr="0"/>
          <a:lstStyle>
            <a:lvl1pPr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dirty="0">
                <a:ea typeface="ＭＳ Ｐゴシック" charset="0"/>
              </a:rPr>
              <a:t>P</a:t>
            </a:r>
            <a:r>
              <a:rPr lang="en-US" baseline="-25000" dirty="0">
                <a:ea typeface="ＭＳ Ｐゴシック" charset="0"/>
              </a:rPr>
              <a:t>4</a:t>
            </a: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1730A8A0-7483-4078-9ADD-1B506189F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498" y="4187552"/>
            <a:ext cx="565150" cy="6096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 anchorCtr="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P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ED4BF9-2E67-41ED-A5D6-A59CBD6BCFE5}"/>
              </a:ext>
            </a:extLst>
          </p:cNvPr>
          <p:cNvSpPr/>
          <p:nvPr/>
        </p:nvSpPr>
        <p:spPr bwMode="auto">
          <a:xfrm>
            <a:off x="3791744" y="4187552"/>
            <a:ext cx="563562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 anchorCtr="0"/>
          <a:lstStyle>
            <a:lvl1pPr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>
                <a:ea typeface="ＭＳ Ｐゴシック" charset="0"/>
              </a:rPr>
              <a:t>P</a:t>
            </a:r>
            <a:r>
              <a:rPr lang="en-US" baseline="-25000">
                <a:ea typeface="ＭＳ Ｐゴシック" charset="0"/>
              </a:rPr>
              <a:t>2</a:t>
            </a:r>
            <a:endParaRPr lang="en-US" baseline="-25000" dirty="0">
              <a:ea typeface="ＭＳ Ｐゴシック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27099-7FB4-4679-B4C0-EE504BF5FF7B}"/>
              </a:ext>
            </a:extLst>
          </p:cNvPr>
          <p:cNvSpPr/>
          <p:nvPr/>
        </p:nvSpPr>
        <p:spPr bwMode="auto">
          <a:xfrm>
            <a:off x="3228181" y="4187552"/>
            <a:ext cx="563563" cy="609600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 anchorCtr="0"/>
          <a:lstStyle>
            <a:lvl1pPr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/>
              <a:t>P</a:t>
            </a:r>
            <a:r>
              <a:rPr lang="en-US" altLang="en-US" baseline="-25000"/>
              <a:t>1</a:t>
            </a:r>
            <a:endParaRPr lang="en-US" altLang="en-US" dirty="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097567FA-6DF7-4C89-BED8-D67B4D911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6420" y="4187552"/>
            <a:ext cx="5638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aseline="-25000" dirty="0">
              <a:latin typeface="Helvetica" charset="0"/>
              <a:ea typeface="ＭＳ Ｐゴシック" charset="0"/>
            </a:endParaRPr>
          </a:p>
        </p:txBody>
      </p:sp>
      <p:sp>
        <p:nvSpPr>
          <p:cNvPr id="26" name="Text Box 15">
            <a:extLst>
              <a:ext uri="{FF2B5EF4-FFF2-40B4-BE49-F238E27FC236}">
                <a16:creationId xmlns:a16="http://schemas.microsoft.com/office/drawing/2014/main" id="{3F20FCC1-692A-47A0-B82B-6C6D8373C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020" y="480634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charset="0"/>
                <a:ea typeface="ＭＳ Ｐゴシック" charset="0"/>
              </a:rPr>
              <a:t>0</a:t>
            </a:r>
          </a:p>
        </p:txBody>
      </p:sp>
      <p:sp>
        <p:nvSpPr>
          <p:cNvPr id="27" name="Text Box 16">
            <a:extLst>
              <a:ext uri="{FF2B5EF4-FFF2-40B4-BE49-F238E27FC236}">
                <a16:creationId xmlns:a16="http://schemas.microsoft.com/office/drawing/2014/main" id="{23286E9F-2BA8-4803-8BB0-F5B38339E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920" y="480634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20</a:t>
            </a:r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7A28B187-895D-47F3-8126-7F7E1B6BD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320" y="480634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charset="0"/>
                <a:ea typeface="ＭＳ Ｐゴシック" charset="0"/>
              </a:rPr>
              <a:t>37</a:t>
            </a:r>
          </a:p>
        </p:txBody>
      </p:sp>
      <p:sp>
        <p:nvSpPr>
          <p:cNvPr id="29" name="Text Box 18">
            <a:extLst>
              <a:ext uri="{FF2B5EF4-FFF2-40B4-BE49-F238E27FC236}">
                <a16:creationId xmlns:a16="http://schemas.microsoft.com/office/drawing/2014/main" id="{4CCF5197-CB33-4249-9177-472AF8D91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570" y="480634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charset="0"/>
                <a:ea typeface="ＭＳ Ｐゴシック" charset="0"/>
              </a:rPr>
              <a:t>57</a:t>
            </a:r>
          </a:p>
        </p:txBody>
      </p:sp>
      <p:sp>
        <p:nvSpPr>
          <p:cNvPr id="30" name="Text Box 19">
            <a:extLst>
              <a:ext uri="{FF2B5EF4-FFF2-40B4-BE49-F238E27FC236}">
                <a16:creationId xmlns:a16="http://schemas.microsoft.com/office/drawing/2014/main" id="{4423AF7D-6644-4787-96F4-A50AE34E3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520" y="480634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charset="0"/>
                <a:ea typeface="ＭＳ Ｐゴシック" charset="0"/>
              </a:rPr>
              <a:t>77</a:t>
            </a:r>
          </a:p>
        </p:txBody>
      </p:sp>
      <p:sp>
        <p:nvSpPr>
          <p:cNvPr id="31" name="Text Box 20">
            <a:extLst>
              <a:ext uri="{FF2B5EF4-FFF2-40B4-BE49-F238E27FC236}">
                <a16:creationId xmlns:a16="http://schemas.microsoft.com/office/drawing/2014/main" id="{C5211B58-F3E7-4671-82F0-7CB68E9D4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920" y="480634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charset="0"/>
                <a:ea typeface="ＭＳ Ｐゴシック" charset="0"/>
              </a:rPr>
              <a:t>97</a:t>
            </a:r>
          </a:p>
        </p:txBody>
      </p:sp>
      <p:sp>
        <p:nvSpPr>
          <p:cNvPr id="32" name="Text Box 21">
            <a:extLst>
              <a:ext uri="{FF2B5EF4-FFF2-40B4-BE49-F238E27FC236}">
                <a16:creationId xmlns:a16="http://schemas.microsoft.com/office/drawing/2014/main" id="{CAA2BC67-4AC9-4E95-A90C-5CCD63968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820" y="480634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charset="0"/>
                <a:ea typeface="ＭＳ Ｐゴシック" charset="0"/>
              </a:rPr>
              <a:t>117</a:t>
            </a:r>
          </a:p>
        </p:txBody>
      </p:sp>
      <p:sp>
        <p:nvSpPr>
          <p:cNvPr id="33" name="Text Box 22">
            <a:extLst>
              <a:ext uri="{FF2B5EF4-FFF2-40B4-BE49-F238E27FC236}">
                <a16:creationId xmlns:a16="http://schemas.microsoft.com/office/drawing/2014/main" id="{F134E8FB-8BFF-405D-AF31-1D721D258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9420" y="480634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charset="0"/>
                <a:ea typeface="ＭＳ Ｐゴシック" charset="0"/>
              </a:rPr>
              <a:t>121</a:t>
            </a:r>
          </a:p>
        </p:txBody>
      </p:sp>
      <p:sp>
        <p:nvSpPr>
          <p:cNvPr id="34" name="Text Box 24">
            <a:extLst>
              <a:ext uri="{FF2B5EF4-FFF2-40B4-BE49-F238E27FC236}">
                <a16:creationId xmlns:a16="http://schemas.microsoft.com/office/drawing/2014/main" id="{CB264B16-2890-4A6D-BF08-D9AEFD5AB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820" y="480634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charset="0"/>
                <a:ea typeface="ＭＳ Ｐゴシック" charset="0"/>
              </a:rPr>
              <a:t>134</a:t>
            </a:r>
          </a:p>
        </p:txBody>
      </p:sp>
      <p:sp>
        <p:nvSpPr>
          <p:cNvPr id="35" name="Text Box 25">
            <a:extLst>
              <a:ext uri="{FF2B5EF4-FFF2-40B4-BE49-F238E27FC236}">
                <a16:creationId xmlns:a16="http://schemas.microsoft.com/office/drawing/2014/main" id="{AC0586E1-D2D5-45DB-B08B-F389F6352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020" y="480634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charset="0"/>
                <a:ea typeface="ＭＳ Ｐゴシック" charset="0"/>
              </a:rPr>
              <a:t>154</a:t>
            </a:r>
          </a:p>
        </p:txBody>
      </p:sp>
      <p:sp>
        <p:nvSpPr>
          <p:cNvPr id="36" name="Text Box 26">
            <a:extLst>
              <a:ext uri="{FF2B5EF4-FFF2-40B4-BE49-F238E27FC236}">
                <a16:creationId xmlns:a16="http://schemas.microsoft.com/office/drawing/2014/main" id="{FFF85C9A-0B05-4BEC-9718-06EF3CC3C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0420" y="480634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charset="0"/>
                <a:ea typeface="ＭＳ Ｐゴシック" charset="0"/>
              </a:rPr>
              <a:t>162</a:t>
            </a:r>
          </a:p>
        </p:txBody>
      </p:sp>
    </p:spTree>
    <p:extLst>
      <p:ext uri="{BB962C8B-B14F-4D97-AF65-F5344CB8AC3E}">
        <p14:creationId xmlns:p14="http://schemas.microsoft.com/office/powerpoint/2010/main" val="237856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75AD-BD31-488B-A03A-FB95F2FA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 Quantum and Context Switch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Overhead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66E66-7178-4B0A-BA17-E248F7BAB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391056" cy="504056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SimSun" pitchFamily="2" charset="-122"/>
              </a:rPr>
              <a:t>If the time quantum is extremely large, the RR policy is the same as the FCFS policy</a:t>
            </a:r>
          </a:p>
          <a:p>
            <a:pPr>
              <a:defRPr/>
            </a:pPr>
            <a:r>
              <a:rPr lang="en-US" altLang="zh-CN" dirty="0">
                <a:ea typeface="SimSun" pitchFamily="2" charset="-122"/>
              </a:rPr>
              <a:t>If the time quantum is small, high context switch overhead</a:t>
            </a:r>
          </a:p>
          <a:p>
            <a:pPr lvl="1">
              <a:defRPr/>
            </a:pPr>
            <a:r>
              <a:rPr lang="en-US" altLang="zh-CN" dirty="0">
                <a:ea typeface="SimSun" pitchFamily="2" charset="-122"/>
              </a:rPr>
              <a:t>The time quantum must be much larger than context switch overhead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9817-895A-413C-8CAE-E4B34E68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3ED183B-52F4-4418-8E75-281A28B31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380" t="22278" r="569" b="22531"/>
          <a:stretch>
            <a:fillRect/>
          </a:stretch>
        </p:blipFill>
        <p:spPr bwMode="auto">
          <a:xfrm>
            <a:off x="3287688" y="3933056"/>
            <a:ext cx="5328592" cy="22269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47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505E-6682-4A4B-A3E9-3E8702CF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Scheduling is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F7418-0FE2-4BAC-8285-5C004B22E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8510736" cy="5040560"/>
          </a:xfrm>
        </p:spPr>
        <p:txBody>
          <a:bodyPr/>
          <a:lstStyle/>
          <a:p>
            <a:r>
              <a:rPr lang="en-US" altLang="en-US" dirty="0"/>
              <a:t>Maximum CPU utilization</a:t>
            </a:r>
          </a:p>
          <a:p>
            <a:pPr lvl="1"/>
            <a:r>
              <a:rPr lang="en-US" altLang="en-US" dirty="0"/>
              <a:t>CPU–I/O Burst Cycle: Process execution consists of a </a:t>
            </a:r>
            <a:r>
              <a:rPr lang="en-US" altLang="en-US" i="1" dirty="0"/>
              <a:t>cycle</a:t>
            </a:r>
            <a:r>
              <a:rPr lang="en-US" altLang="en-US" dirty="0"/>
              <a:t> of CPU execution and I/O wait</a:t>
            </a:r>
          </a:p>
          <a:p>
            <a:pPr lvl="1"/>
            <a:r>
              <a:rPr lang="en-US" altLang="en-US" dirty="0"/>
              <a:t>CPU burst distribution</a:t>
            </a:r>
          </a:p>
          <a:p>
            <a:pPr lvl="1"/>
            <a:r>
              <a:rPr lang="en-US" altLang="en-US" dirty="0"/>
              <a:t>Alternating Sequence of CPU and I/O Bursts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57566-BDD9-48BF-A0F6-1F705A68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336B354-51CB-414F-B4B4-EA9CCFE98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626" t="6123" r="418" b="6123"/>
          <a:stretch>
            <a:fillRect/>
          </a:stretch>
        </p:blipFill>
        <p:spPr bwMode="auto">
          <a:xfrm>
            <a:off x="3215680" y="4056895"/>
            <a:ext cx="3312368" cy="2203031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3B4BA5-A5DD-4721-AC22-E1D3B423E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30032" t="789" r="30032" b="1576"/>
          <a:stretch>
            <a:fillRect/>
          </a:stretch>
        </p:blipFill>
        <p:spPr bwMode="auto">
          <a:xfrm>
            <a:off x="9375292" y="1340769"/>
            <a:ext cx="2179427" cy="391104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49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561F-C14C-44AD-9B42-670AA6D7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Turnaround Time Varies With Time Quantum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8AA97-724A-449E-978A-5D95F86A7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11E60-B106-4CD1-BE69-A05EF71E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9E618DA-71E0-4C48-824F-59856B72B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5371" t="768" r="5179" b="1022"/>
          <a:stretch>
            <a:fillRect/>
          </a:stretch>
        </p:blipFill>
        <p:spPr bwMode="auto">
          <a:xfrm>
            <a:off x="2207568" y="1628800"/>
            <a:ext cx="5508612" cy="453568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A8DB8F-12E0-4031-B9F1-0463B34E5D69}"/>
              </a:ext>
            </a:extLst>
          </p:cNvPr>
          <p:cNvSpPr/>
          <p:nvPr/>
        </p:nvSpPr>
        <p:spPr>
          <a:xfrm>
            <a:off x="8034657" y="3250311"/>
            <a:ext cx="3541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Turnaround time </a:t>
            </a:r>
            <a:r>
              <a:rPr lang="en-US" altLang="en-US" sz="2000" dirty="0"/>
              <a:t>– amount of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time to execute a particular task</a:t>
            </a:r>
          </a:p>
        </p:txBody>
      </p:sp>
    </p:spTree>
    <p:extLst>
      <p:ext uri="{BB962C8B-B14F-4D97-AF65-F5344CB8AC3E}">
        <p14:creationId xmlns:p14="http://schemas.microsoft.com/office/powerpoint/2010/main" val="239205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2CA2-B4A5-45A9-8C67-16F8CF88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1AD88-63C4-4F59-832C-3CA98AB3E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4752527"/>
          </a:xfrm>
        </p:spPr>
        <p:txBody>
          <a:bodyPr/>
          <a:lstStyle/>
          <a:p>
            <a:r>
              <a:rPr lang="en-US" altLang="en-US" dirty="0"/>
              <a:t>Ready queue is partitioned into separate queues, e.g.,</a:t>
            </a:r>
          </a:p>
          <a:p>
            <a:pPr lvl="1"/>
            <a:r>
              <a:rPr lang="en-US" altLang="en-US" dirty="0"/>
              <a:t>foreground (interactive applications)</a:t>
            </a:r>
          </a:p>
          <a:p>
            <a:pPr lvl="1"/>
            <a:r>
              <a:rPr lang="en-US" altLang="en-US" dirty="0"/>
              <a:t>background (batch applications)</a:t>
            </a:r>
          </a:p>
          <a:p>
            <a:r>
              <a:rPr lang="en-US" altLang="en-US" dirty="0"/>
              <a:t>Each queue has its own scheduling algorithm, e.g.,</a:t>
            </a:r>
          </a:p>
          <a:p>
            <a:pPr lvl="1"/>
            <a:r>
              <a:rPr lang="en-US" altLang="en-US" dirty="0"/>
              <a:t>foreground – RR</a:t>
            </a:r>
          </a:p>
          <a:p>
            <a:pPr lvl="1"/>
            <a:r>
              <a:rPr lang="en-US" altLang="en-US" dirty="0"/>
              <a:t>background – FCFS</a:t>
            </a:r>
          </a:p>
          <a:p>
            <a:r>
              <a:rPr lang="en-US" altLang="en-US" dirty="0"/>
              <a:t>Scheduling must be done between the queues</a:t>
            </a:r>
          </a:p>
          <a:p>
            <a:pPr lvl="1"/>
            <a:r>
              <a:rPr lang="en-US" altLang="en-US" dirty="0"/>
              <a:t>Fixed priority (i.e., serve all from foreground then from background) </a:t>
            </a:r>
          </a:p>
          <a:p>
            <a:pPr lvl="1"/>
            <a:r>
              <a:rPr lang="en-US" altLang="en-US" dirty="0"/>
              <a:t>Time slice – each queue gets a certain amount of CPU e.g., i.e., 80% to foreground in RR and 20% to background in FCFS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1468-E86F-44C2-91CB-CDE3FAB3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982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807C-5BB7-42B6-A0CB-280DD55E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3168-0DE3-4F89-B4F5-A6D614527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5-level queues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60782-BF55-4C51-91BF-2B43730F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D85E91B-6CB5-4C91-AE22-21DCDAFA4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32" t="6743" r="459" b="6743"/>
          <a:stretch>
            <a:fillRect/>
          </a:stretch>
        </p:blipFill>
        <p:spPr bwMode="auto">
          <a:xfrm>
            <a:off x="3143672" y="2060848"/>
            <a:ext cx="6264696" cy="411752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44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9EA6-65C7-4FB6-B833-FAA318F1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Feedback 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C9149-52E0-4A30-AB77-FB919898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task can move between the various queues</a:t>
            </a:r>
          </a:p>
          <a:p>
            <a:r>
              <a:rPr lang="en-US" altLang="en-US" dirty="0"/>
              <a:t>Multilevel-feedback-queue scheduler defined by</a:t>
            </a:r>
          </a:p>
          <a:p>
            <a:pPr lvl="1"/>
            <a:r>
              <a:rPr lang="en-US" altLang="en-US" dirty="0"/>
              <a:t>number of queues</a:t>
            </a:r>
          </a:p>
          <a:p>
            <a:pPr lvl="1"/>
            <a:r>
              <a:rPr lang="en-US" altLang="en-US" dirty="0"/>
              <a:t>scheduling algorithms for each queue</a:t>
            </a:r>
          </a:p>
          <a:p>
            <a:pPr lvl="1"/>
            <a:r>
              <a:rPr lang="en-US" altLang="en-US" dirty="0"/>
              <a:t>method used to determine when to upgrade a task</a:t>
            </a:r>
          </a:p>
          <a:p>
            <a:pPr lvl="1"/>
            <a:r>
              <a:rPr lang="en-US" altLang="en-US" dirty="0"/>
              <a:t>method used to determine when to demote a task</a:t>
            </a:r>
          </a:p>
          <a:p>
            <a:pPr lvl="1"/>
            <a:r>
              <a:rPr lang="en-US" altLang="en-US" dirty="0"/>
              <a:t>method used to determine which queue a task will enter when that task needs service</a:t>
            </a:r>
          </a:p>
          <a:p>
            <a:r>
              <a:rPr lang="en-US" altLang="en-US" dirty="0"/>
              <a:t>Flexible yet complex algorithms to implement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386FB-F93E-4615-97F8-4A476703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425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C57A-8062-4B96-BB8B-358FB98A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Multilevel Feedback 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B15B6-D74D-482B-AE10-719F33D7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7862664" cy="5040560"/>
          </a:xfrm>
        </p:spPr>
        <p:txBody>
          <a:bodyPr/>
          <a:lstStyle/>
          <a:p>
            <a:r>
              <a:rPr lang="en-US" dirty="0"/>
              <a:t>Three queues</a:t>
            </a:r>
          </a:p>
          <a:p>
            <a:pPr lvl="1"/>
            <a:r>
              <a:rPr lang="en-US" dirty="0"/>
              <a:t>Q0 – RR with time quantum 8 milliseconds </a:t>
            </a:r>
          </a:p>
          <a:p>
            <a:pPr lvl="1"/>
            <a:r>
              <a:rPr lang="en-US" dirty="0"/>
              <a:t>Q1 – RR with time quantum 16 milliseconds </a:t>
            </a:r>
          </a:p>
          <a:p>
            <a:pPr lvl="1"/>
            <a:r>
              <a:rPr lang="en-US" dirty="0"/>
              <a:t>Q2 – FCFS </a:t>
            </a:r>
          </a:p>
          <a:p>
            <a:r>
              <a:rPr lang="en-US" dirty="0"/>
              <a:t>Scheduling </a:t>
            </a:r>
          </a:p>
          <a:p>
            <a:pPr lvl="1"/>
            <a:r>
              <a:rPr lang="en-US" dirty="0"/>
              <a:t>A new task enters queue Q0. When it gains CPU, task receives 8 milliseconds. If it does not finish in 8 milliseconds, moved to queue Q1</a:t>
            </a:r>
          </a:p>
          <a:p>
            <a:pPr lvl="1"/>
            <a:r>
              <a:rPr lang="en-US" dirty="0"/>
              <a:t>If it still does not complete in Q1, it is preempted and moved to queue Q2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3D185-928C-451C-9A17-22751B8A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D0CBF-8BA6-448C-8048-295407040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610" t="10027" r="1016" b="9756"/>
          <a:stretch>
            <a:fillRect/>
          </a:stretch>
        </p:blipFill>
        <p:spPr bwMode="auto">
          <a:xfrm>
            <a:off x="8112224" y="1988840"/>
            <a:ext cx="3675063" cy="22463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16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4253-053D-407D-893E-43EE9479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CPU Scheduling in Linux (2.6.23)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E3CC2-7A6A-4901-88C2-E987D7EF8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Scheduling classes</a:t>
            </a:r>
          </a:p>
          <a:p>
            <a:pPr lvl="1"/>
            <a:r>
              <a:rPr lang="en-US" dirty="0"/>
              <a:t>Default</a:t>
            </a:r>
            <a:r>
              <a:rPr lang="en-HK" dirty="0"/>
              <a:t>:</a:t>
            </a:r>
            <a:r>
              <a:rPr lang="zh-CN" altLang="en-US" dirty="0"/>
              <a:t> </a:t>
            </a:r>
            <a:r>
              <a:rPr lang="en-HK" altLang="zh-CN" dirty="0"/>
              <a:t>scheduled</a:t>
            </a:r>
            <a:r>
              <a:rPr lang="zh-CN" altLang="en-US" dirty="0"/>
              <a:t> </a:t>
            </a:r>
            <a:r>
              <a:rPr lang="en-HK" altLang="zh-CN" dirty="0"/>
              <a:t>by</a:t>
            </a:r>
            <a:r>
              <a:rPr lang="zh-CN" alt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Completely Fair Scheduler (CFS) </a:t>
            </a:r>
          </a:p>
          <a:p>
            <a:pPr lvl="1"/>
            <a:r>
              <a:rPr lang="en-US" dirty="0"/>
              <a:t>Real-time: scheduled according to priority</a:t>
            </a:r>
          </a:p>
          <a:p>
            <a:pPr lvl="1"/>
            <a:r>
              <a:rPr lang="en-US" dirty="0"/>
              <a:t>(other classes can be added)</a:t>
            </a:r>
          </a:p>
          <a:p>
            <a:r>
              <a:rPr lang="en-US" dirty="0"/>
              <a:t>Real-time tasks have priority over CFS tasks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3B8DC-E4B7-4E17-9B07-DDF74DA1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964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D322-79E7-470A-B33E-D3DB45AF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CPU Scheduling in Linux (2.6.23)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31500-7CC0-4763-853F-E01E4C308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391056" cy="504056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Completely Fair Scheduler (CFS) </a:t>
            </a:r>
          </a:p>
          <a:p>
            <a:pPr lvl="1"/>
            <a:r>
              <a:rPr lang="en-US" dirty="0"/>
              <a:t>Rather than quantum based on fixed time allotments, based on proportion of CPU time (</a:t>
            </a:r>
            <a:r>
              <a:rPr lang="en-US" dirty="0">
                <a:solidFill>
                  <a:srgbClr val="FF0000"/>
                </a:solidFill>
              </a:rPr>
              <a:t>nice value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Nice value from -20 to +19</a:t>
            </a:r>
          </a:p>
          <a:p>
            <a:pPr lvl="2"/>
            <a:r>
              <a:rPr lang="en-US" dirty="0"/>
              <a:t>Larger nice values correspond to a lower priority</a:t>
            </a:r>
          </a:p>
          <a:p>
            <a:pPr lvl="3"/>
            <a:r>
              <a:rPr lang="en-US" dirty="0"/>
              <a:t>you are “nice” to the other processes</a:t>
            </a:r>
          </a:p>
          <a:p>
            <a:pPr lvl="1"/>
            <a:r>
              <a:rPr lang="en-US" dirty="0"/>
              <a:t>Maintains task virtual run time</a:t>
            </a:r>
          </a:p>
          <a:p>
            <a:pPr lvl="2"/>
            <a:r>
              <a:rPr lang="en-US" dirty="0"/>
              <a:t>Associated with </a:t>
            </a:r>
            <a:r>
              <a:rPr lang="en-US" dirty="0">
                <a:solidFill>
                  <a:srgbClr val="FF0000"/>
                </a:solidFill>
              </a:rPr>
              <a:t>decay factor</a:t>
            </a:r>
            <a:r>
              <a:rPr lang="en-US" dirty="0"/>
              <a:t> based on nice value</a:t>
            </a:r>
          </a:p>
          <a:p>
            <a:pPr lvl="3"/>
            <a:r>
              <a:rPr lang="en-US" dirty="0"/>
              <a:t>Larger </a:t>
            </a:r>
            <a:r>
              <a:rPr lang="en-US"/>
              <a:t>nice value, higher </a:t>
            </a:r>
            <a:r>
              <a:rPr lang="en-US" dirty="0"/>
              <a:t>decay rate</a:t>
            </a:r>
          </a:p>
          <a:p>
            <a:pPr lvl="1"/>
            <a:r>
              <a:rPr lang="en-US" dirty="0"/>
              <a:t>Scheduler picks the task with </a:t>
            </a:r>
            <a:r>
              <a:rPr lang="en-US" dirty="0">
                <a:solidFill>
                  <a:srgbClr val="FF0000"/>
                </a:solidFill>
              </a:rPr>
              <a:t>lowest virtual run time </a:t>
            </a:r>
            <a:r>
              <a:rPr lang="en-US" dirty="0"/>
              <a:t>to run next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10683-18E0-4479-811B-7CCC26CF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B0665-D158-4647-848B-189AC805AAC1}"/>
              </a:ext>
            </a:extLst>
          </p:cNvPr>
          <p:cNvSpPr/>
          <p:nvPr/>
        </p:nvSpPr>
        <p:spPr>
          <a:xfrm>
            <a:off x="8040216" y="4653136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virtual_runtime</a:t>
            </a:r>
            <a:r>
              <a:rPr lang="en-US" dirty="0"/>
              <a:t> += t* (</a:t>
            </a:r>
            <a:r>
              <a:rPr lang="en-US" dirty="0" err="1"/>
              <a:t>weight_nice_value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53616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A5D0-E55A-412F-8C9B-2B33E704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HK" altLang="zh-CN" dirty="0"/>
              <a:t>following</a:t>
            </a:r>
            <a:r>
              <a:rPr lang="zh-CN" altLang="en-US" dirty="0"/>
              <a:t> </a:t>
            </a:r>
            <a:r>
              <a:rPr lang="en-HK" altLang="zh-CN" dirty="0"/>
              <a:t>slides</a:t>
            </a:r>
            <a:r>
              <a:rPr lang="zh-CN" altLang="en-US" dirty="0"/>
              <a:t> </a:t>
            </a:r>
            <a:r>
              <a:rPr lang="en-HK" altLang="zh-CN" dirty="0"/>
              <a:t>are</a:t>
            </a:r>
            <a:r>
              <a:rPr lang="zh-CN" altLang="en-US" dirty="0"/>
              <a:t> </a:t>
            </a:r>
            <a:r>
              <a:rPr lang="en-HK" altLang="zh-CN" dirty="0"/>
              <a:t>optional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98CB-B9D5-413B-9543-FE0B98DD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07504-190C-4DC4-B8E7-91051A89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0560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6C44-00FA-479E-A2F7-75129FE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Multipleprocessor</a:t>
            </a:r>
            <a:r>
              <a:rPr lang="en-US" dirty="0"/>
              <a:t>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3B19-135C-41EB-92CA-97685652D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Multiprocessor may be any one of the following architectures </a:t>
            </a:r>
          </a:p>
          <a:p>
            <a:pPr lvl="1"/>
            <a:r>
              <a:rPr lang="en-US" dirty="0"/>
              <a:t>Multicore CPUs</a:t>
            </a:r>
          </a:p>
          <a:p>
            <a:pPr lvl="1"/>
            <a:r>
              <a:rPr lang="en-US" dirty="0"/>
              <a:t>Multithreaded Cores</a:t>
            </a:r>
          </a:p>
          <a:p>
            <a:pPr lvl="1"/>
            <a:r>
              <a:rPr lang="en-US" dirty="0"/>
              <a:t>Heterogeneous multiprocessing</a:t>
            </a:r>
          </a:p>
          <a:p>
            <a:pPr lvl="1"/>
            <a:r>
              <a:rPr lang="en-US" dirty="0"/>
              <a:t>…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5957C-0594-4B78-9C07-BFBE077C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6031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BC48-6310-4252-A607-8FA8590D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Multipleprocessor</a:t>
            </a:r>
            <a:r>
              <a:rPr lang="en-US" dirty="0"/>
              <a:t>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08D6D-1440-41C9-80F6-E35544A6D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391056" cy="5040560"/>
          </a:xfrm>
        </p:spPr>
        <p:txBody>
          <a:bodyPr/>
          <a:lstStyle/>
          <a:p>
            <a:r>
              <a:rPr lang="en-US" dirty="0"/>
              <a:t>CPU scheduling more complex when multiple CPUs are available</a:t>
            </a:r>
          </a:p>
          <a:p>
            <a:pPr lvl="1"/>
            <a:r>
              <a:rPr lang="en-US" dirty="0"/>
              <a:t>Even if processors are </a:t>
            </a:r>
            <a:r>
              <a:rPr lang="en-US" dirty="0">
                <a:solidFill>
                  <a:srgbClr val="FF0000"/>
                </a:solidFill>
              </a:rPr>
              <a:t>identical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homogeneous</a:t>
            </a:r>
            <a:r>
              <a:rPr lang="en-US" dirty="0"/>
              <a:t>) in functionality</a:t>
            </a:r>
          </a:p>
          <a:p>
            <a:r>
              <a:rPr lang="en-US" dirty="0"/>
              <a:t>Approaches to multiple-processor scheduling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asymmetric multiprocessing (AMP)</a:t>
            </a:r>
            <a:r>
              <a:rPr lang="en-US" dirty="0"/>
              <a:t>: only one processor makes scheduling decisions, I/O processing, and other activity; other processors act as dummy processing units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symmetric multiprocessing (SMP)</a:t>
            </a:r>
            <a:r>
              <a:rPr lang="en-US" dirty="0"/>
              <a:t>: each processor is self-scheduling; scheduling data structure are shared, needs to be synchronized</a:t>
            </a:r>
          </a:p>
          <a:p>
            <a:pPr lvl="2"/>
            <a:r>
              <a:rPr lang="en-US" dirty="0"/>
              <a:t>Commonly used in modern OS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5BEBE-E6C3-4B44-86D5-F74EBA7F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90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8A29-B7A0-4D37-B9E2-42DD479C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Scheduling is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DFF4-DF67-4096-9C20-F2DBA9B4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multiple tasks concurrently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AD1AF-EF85-4C14-BED8-23BBD6B5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7C485F-140F-4D82-8C4D-26234D34C3B4}"/>
              </a:ext>
            </a:extLst>
          </p:cNvPr>
          <p:cNvGrpSpPr/>
          <p:nvPr/>
        </p:nvGrpSpPr>
        <p:grpSpPr>
          <a:xfrm>
            <a:off x="2423592" y="2060848"/>
            <a:ext cx="7848872" cy="4248472"/>
            <a:chOff x="2711624" y="2414167"/>
            <a:chExt cx="7472363" cy="396716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E949A11-BB67-4F0B-BB65-CFF4A72DEC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80" t="27419" r="4710" b="12779"/>
            <a:stretch>
              <a:fillRect/>
            </a:stretch>
          </p:blipFill>
          <p:spPr bwMode="auto">
            <a:xfrm>
              <a:off x="2711624" y="2414167"/>
              <a:ext cx="7472363" cy="3967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6F2D26-4304-4093-9907-AAB35201A428}"/>
                </a:ext>
              </a:extLst>
            </p:cNvPr>
            <p:cNvSpPr/>
            <p:nvPr/>
          </p:nvSpPr>
          <p:spPr bwMode="auto">
            <a:xfrm>
              <a:off x="5447928" y="2924944"/>
              <a:ext cx="1511300" cy="6450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 anchorCtr="0"/>
            <a:lstStyle/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Scheduler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645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7F70-3590-4860-878B-3BE906E5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Multipleprocessor</a:t>
            </a:r>
            <a:r>
              <a:rPr lang="en-US" dirty="0"/>
              <a:t>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DF696-73D9-4722-8282-06ACA9311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SMP, need to keep all CPUs loaded for efficiency</a:t>
            </a:r>
          </a:p>
          <a:p>
            <a:r>
              <a:rPr lang="en-US" dirty="0"/>
              <a:t>Load balancing attempts to keep workload evenly distributed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Push migration</a:t>
            </a:r>
            <a:r>
              <a:rPr lang="en-US" dirty="0"/>
              <a:t>: periodic task checks load on each processor, and if found pushes task from overloaded CPU to other CPUs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Pull migration</a:t>
            </a:r>
            <a:r>
              <a:rPr lang="en-US" dirty="0"/>
              <a:t>: idle processors pulls waiting task from busy processor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99E02-114E-4F6C-A867-EB4C6489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632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7D52-60FF-4B15-A8E7-153A9971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Multipleprocessor</a:t>
            </a:r>
            <a:r>
              <a:rPr lang="en-US" dirty="0"/>
              <a:t>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2B1D-338E-4844-8BBB-8DC175C8B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175032" cy="5040560"/>
          </a:xfrm>
        </p:spPr>
        <p:txBody>
          <a:bodyPr/>
          <a:lstStyle/>
          <a:p>
            <a:r>
              <a:rPr lang="en-US" dirty="0"/>
              <a:t>Thread having </a:t>
            </a:r>
            <a:r>
              <a:rPr lang="en-US" dirty="0">
                <a:solidFill>
                  <a:srgbClr val="FF0000"/>
                </a:solidFill>
              </a:rPr>
              <a:t>affinity</a:t>
            </a:r>
            <a:r>
              <a:rPr lang="en-US" dirty="0"/>
              <a:t> for a processor (i.e. “processor affinity”)</a:t>
            </a:r>
          </a:p>
          <a:p>
            <a:pPr lvl="1"/>
            <a:r>
              <a:rPr lang="en-US" dirty="0"/>
              <a:t>When a thread has been running on one processor, the </a:t>
            </a:r>
            <a:r>
              <a:rPr lang="en-US" dirty="0">
                <a:solidFill>
                  <a:srgbClr val="FF0000"/>
                </a:solidFill>
              </a:rPr>
              <a:t>cache contents of that processor stores the memory accesses by that thread</a:t>
            </a:r>
            <a:endParaRPr lang="en-US" dirty="0"/>
          </a:p>
          <a:p>
            <a:r>
              <a:rPr lang="en-US" dirty="0"/>
              <a:t>Load balancing may affect processor affinity as a thread may be moved from one processor to another to balance loads</a:t>
            </a:r>
          </a:p>
          <a:p>
            <a:r>
              <a:rPr lang="en-US" dirty="0">
                <a:solidFill>
                  <a:srgbClr val="FF0000"/>
                </a:solidFill>
              </a:rPr>
              <a:t>Soft affinity</a:t>
            </a:r>
            <a:r>
              <a:rPr lang="en-US" dirty="0"/>
              <a:t>: the operating system attempts to keep a thread running on the same processor, but no guarantees</a:t>
            </a:r>
          </a:p>
          <a:p>
            <a:r>
              <a:rPr lang="en-US" dirty="0">
                <a:solidFill>
                  <a:srgbClr val="FF0000"/>
                </a:solidFill>
              </a:rPr>
              <a:t>Hard affinity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allows a process to specify a set of processors it may run 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C88F-AF65-48CF-886F-75F19100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340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3646-AF7E-45A7-8F4D-E90EF984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CPU Scheduling in Solaris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941CB-2CCE-44ED-BDD0-322B06F08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41524-BF01-418A-BE7B-630581A0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8162FBB-3FF8-47B5-BD2D-13C50F934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3646" t="1086" r="13646" b="815"/>
          <a:stretch>
            <a:fillRect/>
          </a:stretch>
        </p:blipFill>
        <p:spPr bwMode="auto">
          <a:xfrm>
            <a:off x="1775521" y="1412777"/>
            <a:ext cx="3506414" cy="354886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D8DB4F80-DFAF-44FA-A0A6-6B1B374D0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8984" t="557" r="9402" b="1114"/>
          <a:stretch>
            <a:fillRect/>
          </a:stretch>
        </p:blipFill>
        <p:spPr bwMode="auto">
          <a:xfrm>
            <a:off x="6212422" y="1412777"/>
            <a:ext cx="3928703" cy="354886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9BA7D6-4B26-449D-A0DD-8EA451C3636F}"/>
              </a:ext>
            </a:extLst>
          </p:cNvPr>
          <p:cNvSpPr/>
          <p:nvPr/>
        </p:nvSpPr>
        <p:spPr>
          <a:xfrm>
            <a:off x="6106096" y="4988753"/>
            <a:ext cx="20970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ea typeface="SimSun" pitchFamily="2" charset="-122"/>
              </a:rPr>
              <a:t>*larger number </a:t>
            </a:r>
            <a:r>
              <a:rPr lang="en-US" altLang="zh-CN" sz="1100" dirty="0">
                <a:ea typeface="SimSun" pitchFamily="2" charset="-122"/>
                <a:sym typeface="Wingdings" panose="05000000000000000000" pitchFamily="2" charset="2"/>
              </a:rPr>
              <a:t> higher priority</a:t>
            </a:r>
            <a:endParaRPr lang="en-US" sz="1100" dirty="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0C6C39F5-69DC-4507-AE34-C2F7E517E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252" y="5388718"/>
            <a:ext cx="774833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>
              <a:buFontTx/>
              <a:buAutoNum type="arabicPeriod"/>
              <a:defRPr/>
            </a:pPr>
            <a:r>
              <a:rPr lang="en-US" altLang="zh-CN" sz="2000" dirty="0">
                <a:ea typeface="SimSun" pitchFamily="2" charset="-122"/>
              </a:rPr>
              <a:t>Inverse relationship between priorities and time slices. </a:t>
            </a:r>
          </a:p>
          <a:p>
            <a:pPr>
              <a:buFontTx/>
              <a:buAutoNum type="arabicPeriod"/>
              <a:defRPr/>
            </a:pPr>
            <a:r>
              <a:rPr lang="en-US" altLang="zh-CN" sz="2000" dirty="0">
                <a:ea typeface="SimSun" pitchFamily="2" charset="-122"/>
              </a:rPr>
              <a:t>Priority lowered after time quantum expired.</a:t>
            </a:r>
          </a:p>
          <a:p>
            <a:pPr>
              <a:buFontTx/>
              <a:buAutoNum type="arabicPeriod"/>
              <a:defRPr/>
            </a:pPr>
            <a:r>
              <a:rPr lang="en-US" altLang="zh-CN" sz="2000" dirty="0">
                <a:ea typeface="SimSun" pitchFamily="2" charset="-122"/>
              </a:rPr>
              <a:t>Priority boosted when return from sleep ( When I/O is ready ).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481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E5DD-259D-4DD5-8085-23E75B31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89D3-B139-41D6-B9FF-725B5971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Scheduler (Short-term Scheduler)</a:t>
            </a:r>
          </a:p>
          <a:p>
            <a:pPr lvl="1"/>
            <a:r>
              <a:rPr lang="en-US" dirty="0"/>
              <a:t>Selects from among the tasks (processes, threads) in memory that are ready to execute, and allocates the CPU to one of them </a:t>
            </a:r>
          </a:p>
          <a:p>
            <a:pPr lvl="1"/>
            <a:r>
              <a:rPr lang="en-US" dirty="0"/>
              <a:t>CPU scheduling decisions may take place when a task </a:t>
            </a:r>
          </a:p>
          <a:p>
            <a:pPr lvl="2"/>
            <a:r>
              <a:rPr lang="en-US" dirty="0"/>
              <a:t>Switches from running to waiting state </a:t>
            </a:r>
          </a:p>
          <a:p>
            <a:pPr lvl="2"/>
            <a:r>
              <a:rPr lang="en-US" dirty="0"/>
              <a:t>Switches from running to ready state </a:t>
            </a:r>
          </a:p>
          <a:p>
            <a:pPr lvl="2"/>
            <a:r>
              <a:rPr lang="en-US" dirty="0"/>
              <a:t>Switches from waiting to ready </a:t>
            </a:r>
          </a:p>
          <a:p>
            <a:pPr lvl="2"/>
            <a:r>
              <a:rPr lang="en-US" dirty="0"/>
              <a:t>Terminates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5CF39-2EE6-45E1-9F35-29E3CAA1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37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1046-6E82-4CAA-B626-AC5A0DF7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9A3A8-11C3-4A21-BAE7-E35AF0F41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Dispatcher </a:t>
            </a:r>
          </a:p>
          <a:p>
            <a:pPr lvl="1"/>
            <a:r>
              <a:rPr lang="en-US" dirty="0"/>
              <a:t>Dispatcher module gives control of the CPU to the task selected by the short-term scheduler; this involves: </a:t>
            </a:r>
          </a:p>
          <a:p>
            <a:pPr lvl="2"/>
            <a:r>
              <a:rPr lang="en-US" dirty="0"/>
              <a:t>switching context </a:t>
            </a:r>
          </a:p>
          <a:p>
            <a:pPr lvl="2"/>
            <a:r>
              <a:rPr lang="en-US" dirty="0"/>
              <a:t>switching to user mode </a:t>
            </a:r>
          </a:p>
          <a:p>
            <a:pPr lvl="2"/>
            <a:r>
              <a:rPr lang="en-US" dirty="0"/>
              <a:t>jumping to the proper location in the user program to restart that program </a:t>
            </a:r>
          </a:p>
          <a:p>
            <a:pPr lvl="1"/>
            <a:r>
              <a:rPr lang="en-US" dirty="0"/>
              <a:t>Dispatch latency – time it takes for the dispatcher to stop one task and start another running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4805C-D097-4C0F-A609-75CE8C9D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F08E1-6D62-483E-B126-15AD0817B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8" y="4892061"/>
            <a:ext cx="4464496" cy="165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220B-1B87-4548-A2D1-26E7C047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05BA-D587-4F48-A8FF-0D4692B6C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8870776" cy="5040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CPU utilization </a:t>
            </a:r>
            <a:r>
              <a:rPr lang="en-US" altLang="en-US" dirty="0"/>
              <a:t>– keep the CPU as busy as possible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Throughput</a:t>
            </a:r>
            <a:r>
              <a:rPr lang="en-US" altLang="en-US" dirty="0"/>
              <a:t> – # of tasks that complete their execution per time unit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Waiting time </a:t>
            </a:r>
            <a:r>
              <a:rPr lang="en-US" altLang="en-US" dirty="0"/>
              <a:t>– amount of time a task has been waiting in the ready queue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Turnaround time </a:t>
            </a:r>
            <a:r>
              <a:rPr lang="en-US" altLang="en-US" dirty="0"/>
              <a:t>– time takes from when a request was submitted until the task is finished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Response time </a:t>
            </a:r>
            <a:r>
              <a:rPr lang="en-US" altLang="en-US" dirty="0"/>
              <a:t>– time takes from when a request was submitted until the start of </a:t>
            </a:r>
            <a:r>
              <a:rPr lang="en-US" altLang="en-US"/>
              <a:t>its execution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BF9CB-165E-4FE4-B587-26800425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465BB8-E194-4D21-A5C0-9E7BD5E6988B}"/>
              </a:ext>
            </a:extLst>
          </p:cNvPr>
          <p:cNvSpPr/>
          <p:nvPr/>
        </p:nvSpPr>
        <p:spPr>
          <a:xfrm>
            <a:off x="9480376" y="1466856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E0DD9-682B-441B-95FB-809AD4DBD0DF}"/>
              </a:ext>
            </a:extLst>
          </p:cNvPr>
          <p:cNvSpPr/>
          <p:nvPr/>
        </p:nvSpPr>
        <p:spPr>
          <a:xfrm>
            <a:off x="10416480" y="1385556"/>
            <a:ext cx="1369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i="1" dirty="0"/>
              <a:t>maximize</a:t>
            </a:r>
            <a:endParaRPr lang="en-US" sz="2400" i="1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1F42D16-B2F5-4592-A6CF-639E0AC3D574}"/>
              </a:ext>
            </a:extLst>
          </p:cNvPr>
          <p:cNvSpPr/>
          <p:nvPr/>
        </p:nvSpPr>
        <p:spPr>
          <a:xfrm>
            <a:off x="9477835" y="2282391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77F489-9B53-491B-81EA-5699FA60CE40}"/>
              </a:ext>
            </a:extLst>
          </p:cNvPr>
          <p:cNvSpPr/>
          <p:nvPr/>
        </p:nvSpPr>
        <p:spPr>
          <a:xfrm>
            <a:off x="10413939" y="2201091"/>
            <a:ext cx="1369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i="1" dirty="0"/>
              <a:t>maximize</a:t>
            </a:r>
            <a:endParaRPr lang="en-US" sz="2400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FF3F6F-060C-4DB2-A1B3-C6692F3BC7E1}"/>
              </a:ext>
            </a:extLst>
          </p:cNvPr>
          <p:cNvGrpSpPr/>
          <p:nvPr/>
        </p:nvGrpSpPr>
        <p:grpSpPr>
          <a:xfrm>
            <a:off x="9477835" y="3097926"/>
            <a:ext cx="2243321" cy="461665"/>
            <a:chOff x="9477835" y="3097926"/>
            <a:chExt cx="2243321" cy="461665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B75F0473-D4A3-471C-AC68-89557D9A0031}"/>
                </a:ext>
              </a:extLst>
            </p:cNvPr>
            <p:cNvSpPr/>
            <p:nvPr/>
          </p:nvSpPr>
          <p:spPr>
            <a:xfrm>
              <a:off x="9477835" y="3179226"/>
              <a:ext cx="648072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3B01AB-B911-4922-9374-A82967FCE3F1}"/>
                </a:ext>
              </a:extLst>
            </p:cNvPr>
            <p:cNvSpPr/>
            <p:nvPr/>
          </p:nvSpPr>
          <p:spPr>
            <a:xfrm>
              <a:off x="10413939" y="3097926"/>
              <a:ext cx="13072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i="1" dirty="0"/>
                <a:t>minimize</a:t>
              </a:r>
              <a:endParaRPr lang="en-US" sz="2400" i="1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77C6A7-625D-448B-92DF-09E3E2140531}"/>
              </a:ext>
            </a:extLst>
          </p:cNvPr>
          <p:cNvGrpSpPr/>
          <p:nvPr/>
        </p:nvGrpSpPr>
        <p:grpSpPr>
          <a:xfrm>
            <a:off x="9480376" y="4047455"/>
            <a:ext cx="2243321" cy="461665"/>
            <a:chOff x="9480376" y="3889664"/>
            <a:chExt cx="2243321" cy="461665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3A4494A6-570D-4BB7-9004-14914854A4D5}"/>
                </a:ext>
              </a:extLst>
            </p:cNvPr>
            <p:cNvSpPr/>
            <p:nvPr/>
          </p:nvSpPr>
          <p:spPr>
            <a:xfrm>
              <a:off x="9480376" y="3970964"/>
              <a:ext cx="648072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1805AD-7DB5-4216-ABCF-68269DD250BA}"/>
                </a:ext>
              </a:extLst>
            </p:cNvPr>
            <p:cNvSpPr/>
            <p:nvPr/>
          </p:nvSpPr>
          <p:spPr>
            <a:xfrm>
              <a:off x="10416480" y="3889664"/>
              <a:ext cx="13072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i="1" dirty="0"/>
                <a:t>minimize</a:t>
              </a:r>
              <a:endParaRPr lang="en-US" sz="2400" i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CF55F6-84DB-4075-9AD5-1D91E8581CBC}"/>
              </a:ext>
            </a:extLst>
          </p:cNvPr>
          <p:cNvGrpSpPr/>
          <p:nvPr/>
        </p:nvGrpSpPr>
        <p:grpSpPr>
          <a:xfrm>
            <a:off x="9477835" y="5054196"/>
            <a:ext cx="2243321" cy="461665"/>
            <a:chOff x="9477835" y="5054196"/>
            <a:chExt cx="2243321" cy="461665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6410F194-85A5-4F34-99FC-A87B174FA3D5}"/>
                </a:ext>
              </a:extLst>
            </p:cNvPr>
            <p:cNvSpPr/>
            <p:nvPr/>
          </p:nvSpPr>
          <p:spPr>
            <a:xfrm>
              <a:off x="9477835" y="5135496"/>
              <a:ext cx="648072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837BB5-6EE8-4793-BFB1-C18D080114D4}"/>
                </a:ext>
              </a:extLst>
            </p:cNvPr>
            <p:cNvSpPr/>
            <p:nvPr/>
          </p:nvSpPr>
          <p:spPr>
            <a:xfrm>
              <a:off x="10413939" y="5054196"/>
              <a:ext cx="13072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i="1" dirty="0"/>
                <a:t>minimize</a:t>
              </a:r>
              <a:endParaRPr lang="en-US" sz="2400" i="1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540B4B8-519B-410C-9D61-9C573F013561}"/>
              </a:ext>
            </a:extLst>
          </p:cNvPr>
          <p:cNvSpPr/>
          <p:nvPr/>
        </p:nvSpPr>
        <p:spPr>
          <a:xfrm>
            <a:off x="10267168" y="729943"/>
            <a:ext cx="1663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We want to</a:t>
            </a:r>
            <a:endParaRPr lang="en-US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E686D6-1F97-4ACE-997C-C47ACEBD373D}"/>
              </a:ext>
            </a:extLst>
          </p:cNvPr>
          <p:cNvSpPr/>
          <p:nvPr/>
        </p:nvSpPr>
        <p:spPr>
          <a:xfrm>
            <a:off x="3912695" y="6045751"/>
            <a:ext cx="5889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i="1" dirty="0"/>
              <a:t>Optimizing for different criteria often conflicts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925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E38F-9D5F-49DA-BA2F-00D19518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26C61-1C3F-4EB2-AA21-3D1EAE396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040560"/>
          </a:xfrm>
        </p:spPr>
        <p:txBody>
          <a:bodyPr/>
          <a:lstStyle/>
          <a:p>
            <a:r>
              <a:rPr lang="en-US" dirty="0"/>
              <a:t>An algorithm used for distributing resources among parties which simultaneously and asynchronously request them</a:t>
            </a:r>
          </a:p>
          <a:p>
            <a:pPr lvl="1"/>
            <a:r>
              <a:rPr lang="en-US" dirty="0"/>
              <a:t>In the context of CPU scheduling, an algorithm decides which task to execute on CPU at which time</a:t>
            </a:r>
          </a:p>
          <a:p>
            <a:r>
              <a:rPr lang="en-US" dirty="0"/>
              <a:t>Many scheduling policies</a:t>
            </a:r>
          </a:p>
          <a:p>
            <a:pPr lvl="1"/>
            <a:r>
              <a:rPr kumimoji="1" lang="en-US" dirty="0">
                <a:ea typeface="MS PGothic" pitchFamily="34" charset="-128"/>
              </a:rPr>
              <a:t>First-Come First-Served (FCFS)</a:t>
            </a:r>
          </a:p>
          <a:p>
            <a:pPr lvl="1"/>
            <a:r>
              <a:rPr kumimoji="1" lang="en-US" dirty="0">
                <a:ea typeface="MS PGothic" pitchFamily="34" charset="-128"/>
              </a:rPr>
              <a:t>Shortest-Job-First (SJ</a:t>
            </a:r>
            <a:r>
              <a:rPr kumimoji="1" lang="en-US" altLang="zh-CN" dirty="0">
                <a:ea typeface="MS PGothic" pitchFamily="34" charset="-128"/>
              </a:rPr>
              <a:t>F</a:t>
            </a:r>
            <a:r>
              <a:rPr kumimoji="1" lang="en-US" dirty="0">
                <a:ea typeface="MS PGothic" pitchFamily="34" charset="-128"/>
              </a:rPr>
              <a:t>)</a:t>
            </a:r>
          </a:p>
          <a:p>
            <a:pPr lvl="1"/>
            <a:r>
              <a:rPr kumimoji="1" lang="en-US" dirty="0">
                <a:ea typeface="MS PGothic" pitchFamily="34" charset="-128"/>
              </a:rPr>
              <a:t>Round Robin (RR)</a:t>
            </a:r>
          </a:p>
          <a:p>
            <a:pPr lvl="1"/>
            <a:r>
              <a:rPr kumimoji="1" lang="en-US" dirty="0">
                <a:ea typeface="MS PGothic" pitchFamily="34" charset="-128"/>
              </a:rPr>
              <a:t>Priority Scheduling</a:t>
            </a:r>
          </a:p>
          <a:p>
            <a:pPr lvl="1"/>
            <a:r>
              <a:rPr kumimoji="1" lang="en-US" dirty="0">
                <a:ea typeface="MS PGothic" pitchFamily="34" charset="-128"/>
              </a:rPr>
              <a:t>…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015A2-A647-4EC3-8810-AB691AC0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236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D3FE-19CB-4494-A366-B5A034EE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First-Come First-Served (FCFS)</a:t>
            </a:r>
          </a:p>
        </p:txBody>
      </p:sp>
      <p:graphicFrame>
        <p:nvGraphicFramePr>
          <p:cNvPr id="37" name="Content Placeholder 36">
            <a:extLst>
              <a:ext uri="{FF2B5EF4-FFF2-40B4-BE49-F238E27FC236}">
                <a16:creationId xmlns:a16="http://schemas.microsoft.com/office/drawing/2014/main" id="{E77B6951-F8A3-4D1E-8A3B-7B369533D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474000"/>
              </p:ext>
            </p:extLst>
          </p:nvPr>
        </p:nvGraphicFramePr>
        <p:xfrm>
          <a:off x="3496759" y="1456691"/>
          <a:ext cx="43204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982">
                  <a:extLst>
                    <a:ext uri="{9D8B030D-6E8A-4147-A177-3AD203B41FA5}">
                      <a16:colId xmlns:a16="http://schemas.microsoft.com/office/drawing/2014/main" val="4046776908"/>
                    </a:ext>
                  </a:extLst>
                </a:gridCol>
                <a:gridCol w="1458251">
                  <a:extLst>
                    <a:ext uri="{9D8B030D-6E8A-4147-A177-3AD203B41FA5}">
                      <a16:colId xmlns:a16="http://schemas.microsoft.com/office/drawing/2014/main" val="3680540449"/>
                    </a:ext>
                  </a:extLst>
                </a:gridCol>
                <a:gridCol w="1793240">
                  <a:extLst>
                    <a:ext uri="{9D8B030D-6E8A-4147-A177-3AD203B41FA5}">
                      <a16:colId xmlns:a16="http://schemas.microsoft.com/office/drawing/2014/main" val="2376028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u="none" dirty="0"/>
                        <a:t>Process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5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70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8645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8E658-15FF-420A-8E26-D014074F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pSp>
        <p:nvGrpSpPr>
          <p:cNvPr id="38" name="Group 18">
            <a:extLst>
              <a:ext uri="{FF2B5EF4-FFF2-40B4-BE49-F238E27FC236}">
                <a16:creationId xmlns:a16="http://schemas.microsoft.com/office/drawing/2014/main" id="{66FACCC7-2CD8-4B85-97CA-F9DEF59006CC}"/>
              </a:ext>
            </a:extLst>
          </p:cNvPr>
          <p:cNvGrpSpPr>
            <a:grpSpLocks/>
          </p:cNvGrpSpPr>
          <p:nvPr/>
        </p:nvGrpSpPr>
        <p:grpSpPr bwMode="auto">
          <a:xfrm>
            <a:off x="2878870" y="3469230"/>
            <a:ext cx="5556250" cy="1128713"/>
            <a:chOff x="856" y="2688"/>
            <a:chExt cx="3500" cy="711"/>
          </a:xfrm>
        </p:grpSpPr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002A7020-30A9-4067-9BEE-2FCE9CC3A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rgbClr val="A0F3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40" name="Text Box 5">
              <a:extLst>
                <a:ext uri="{FF2B5EF4-FFF2-40B4-BE49-F238E27FC236}">
                  <a16:creationId xmlns:a16="http://schemas.microsoft.com/office/drawing/2014/main" id="{58BBB5CC-82B6-43F4-B6FF-C98DFE949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en-US"/>
                <a:t>P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  <p:sp>
          <p:nvSpPr>
            <p:cNvPr id="41" name="Text Box 6">
              <a:extLst>
                <a:ext uri="{FF2B5EF4-FFF2-40B4-BE49-F238E27FC236}">
                  <a16:creationId xmlns:a16="http://schemas.microsoft.com/office/drawing/2014/main" id="{9AB1ADA8-D3D2-4A67-8C4C-856ECE302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en-US" dirty="0"/>
                <a:t>P</a:t>
              </a:r>
              <a:r>
                <a:rPr lang="en-US" altLang="en-US" baseline="-25000" dirty="0"/>
                <a:t>2</a:t>
              </a:r>
              <a:endParaRPr lang="en-US" altLang="en-US" dirty="0"/>
            </a:p>
          </p:txBody>
        </p:sp>
        <p:sp>
          <p:nvSpPr>
            <p:cNvPr id="42" name="Text Box 7">
              <a:extLst>
                <a:ext uri="{FF2B5EF4-FFF2-40B4-BE49-F238E27FC236}">
                  <a16:creationId xmlns:a16="http://schemas.microsoft.com/office/drawing/2014/main" id="{7AA643F0-E422-447E-8F98-BED48D234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en-US" dirty="0"/>
                <a:t>P</a:t>
              </a:r>
              <a:r>
                <a:rPr lang="en-US" altLang="en-US" baseline="-25000" dirty="0"/>
                <a:t>3</a:t>
              </a:r>
              <a:endParaRPr lang="en-US" altLang="en-US" dirty="0"/>
            </a:p>
          </p:txBody>
        </p:sp>
        <p:sp>
          <p:nvSpPr>
            <p:cNvPr id="43" name="Line 8">
              <a:extLst>
                <a:ext uri="{FF2B5EF4-FFF2-40B4-BE49-F238E27FC236}">
                  <a16:creationId xmlns:a16="http://schemas.microsoft.com/office/drawing/2014/main" id="{5C81E2BF-B6DD-47D3-A2BB-A9011FB01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44" name="Line 9">
              <a:extLst>
                <a:ext uri="{FF2B5EF4-FFF2-40B4-BE49-F238E27FC236}">
                  <a16:creationId xmlns:a16="http://schemas.microsoft.com/office/drawing/2014/main" id="{29BB4244-89E6-42E1-BAA6-AC7A1BD77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50296067-A7AA-4E3C-A674-924E434F9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B81A9E8D-E914-4763-9A3B-27AAE0DA5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1850B168-225F-4526-A686-1C530FB3D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845C93A9-BBEE-431B-9262-F67C0432D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49" name="Text Box 14">
              <a:extLst>
                <a:ext uri="{FF2B5EF4-FFF2-40B4-BE49-F238E27FC236}">
                  <a16:creationId xmlns:a16="http://schemas.microsoft.com/office/drawing/2014/main" id="{45FA681D-4BC3-4F71-BC82-98967DB70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latin typeface="Helvetica" charset="0"/>
                  <a:ea typeface="ＭＳ Ｐゴシック" charset="0"/>
                </a:rPr>
                <a:t>24</a:t>
              </a:r>
            </a:p>
          </p:txBody>
        </p:sp>
        <p:sp>
          <p:nvSpPr>
            <p:cNvPr id="50" name="Text Box 15">
              <a:extLst>
                <a:ext uri="{FF2B5EF4-FFF2-40B4-BE49-F238E27FC236}">
                  <a16:creationId xmlns:a16="http://schemas.microsoft.com/office/drawing/2014/main" id="{8CB588D1-A816-4996-B954-AA2236BB7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latin typeface="Helvetica" charset="0"/>
                  <a:ea typeface="ＭＳ Ｐゴシック" charset="0"/>
                </a:rPr>
                <a:t>27</a:t>
              </a:r>
            </a:p>
          </p:txBody>
        </p:sp>
        <p:sp>
          <p:nvSpPr>
            <p:cNvPr id="51" name="Text Box 16">
              <a:extLst>
                <a:ext uri="{FF2B5EF4-FFF2-40B4-BE49-F238E27FC236}">
                  <a16:creationId xmlns:a16="http://schemas.microsoft.com/office/drawing/2014/main" id="{831DDD18-50D2-4396-B185-CC3044D52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latin typeface="Helvetica" charset="0"/>
                  <a:ea typeface="ＭＳ Ｐゴシック" charset="0"/>
                </a:rPr>
                <a:t>30</a:t>
              </a:r>
            </a:p>
          </p:txBody>
        </p:sp>
        <p:sp>
          <p:nvSpPr>
            <p:cNvPr id="52" name="Text Box 17">
              <a:extLst>
                <a:ext uri="{FF2B5EF4-FFF2-40B4-BE49-F238E27FC236}">
                  <a16:creationId xmlns:a16="http://schemas.microsoft.com/office/drawing/2014/main" id="{325F650C-BCF3-4B73-8741-F796626E2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latin typeface="Helvetica" charset="0"/>
                  <a:ea typeface="ＭＳ Ｐゴシック" charset="0"/>
                </a:rPr>
                <a:t>0</a:t>
              </a:r>
            </a:p>
          </p:txBody>
        </p:sp>
      </p:grp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D25191A8-FF41-4B0A-A829-F6CEE0EF6953}"/>
              </a:ext>
            </a:extLst>
          </p:cNvPr>
          <p:cNvSpPr txBox="1">
            <a:spLocks/>
          </p:cNvSpPr>
          <p:nvPr/>
        </p:nvSpPr>
        <p:spPr bwMode="auto">
          <a:xfrm>
            <a:off x="609600" y="4750344"/>
            <a:ext cx="10972800" cy="148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Waiting time for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= 0;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= 22;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</a:t>
            </a:r>
            <a:r>
              <a:rPr lang="en-US" altLang="en-US" dirty="0"/>
              <a:t>= 23</a:t>
            </a:r>
          </a:p>
          <a:p>
            <a:r>
              <a:rPr lang="en-US" altLang="en-US" dirty="0"/>
              <a:t>Average waiting time:  (0 + 22 + 23)/3 = 15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kumimoji="1" lang="en-US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97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9867-B24B-4B60-904B-7A57860A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First-Come First-Served (FCFS)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F1A6-98C9-49D1-BAFE-4D70AE579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5040560"/>
          </a:xfrm>
        </p:spPr>
        <p:txBody>
          <a:bodyPr/>
          <a:lstStyle/>
          <a:p>
            <a:r>
              <a:rPr lang="en-US" altLang="en-US" dirty="0"/>
              <a:t>Suppose that the processes all arrive at time 0, but in the order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tabLst>
                <a:tab pos="3651250" algn="ctr"/>
              </a:tabLst>
            </a:pPr>
            <a:endParaRPr lang="en-US" altLang="en-US" dirty="0"/>
          </a:p>
          <a:p>
            <a:pPr>
              <a:tabLst>
                <a:tab pos="3651250" algn="ctr"/>
              </a:tabLst>
            </a:pPr>
            <a:r>
              <a:rPr lang="en-US" altLang="en-US" dirty="0"/>
              <a:t>Waiting time for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 </a:t>
            </a:r>
            <a:r>
              <a:rPr lang="en-US" altLang="en-US" i="1" dirty="0"/>
              <a:t>=</a:t>
            </a:r>
            <a:r>
              <a:rPr lang="en-US" altLang="en-US" dirty="0"/>
              <a:t> 6</a:t>
            </a:r>
            <a:r>
              <a:rPr lang="en-US" altLang="en-US" i="1" dirty="0"/>
              <a:t>;</a:t>
            </a:r>
            <a:r>
              <a:rPr lang="en-US" altLang="en-US" i="1" baseline="-25000" dirty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= 0</a:t>
            </a:r>
            <a:r>
              <a:rPr lang="en-US" altLang="en-US" i="1" baseline="-25000" dirty="0"/>
              <a:t>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</a:t>
            </a:r>
            <a:r>
              <a:rPr lang="en-US" altLang="en-US" i="1" dirty="0"/>
              <a:t>= </a:t>
            </a:r>
            <a:r>
              <a:rPr lang="en-US" altLang="en-US" dirty="0"/>
              <a:t>3</a:t>
            </a:r>
            <a:endParaRPr lang="en-US" altLang="en-US" i="1" dirty="0"/>
          </a:p>
          <a:p>
            <a:pPr>
              <a:tabLst>
                <a:tab pos="3651250" algn="ctr"/>
              </a:tabLst>
            </a:pPr>
            <a:r>
              <a:rPr lang="en-US" altLang="en-US" dirty="0"/>
              <a:t>Average waiting time:   (6 + 0 + 3)/3 = 3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6C0EF-C157-4D86-9C27-5E164561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grpSp>
        <p:nvGrpSpPr>
          <p:cNvPr id="5" name="Group 20">
            <a:extLst>
              <a:ext uri="{FF2B5EF4-FFF2-40B4-BE49-F238E27FC236}">
                <a16:creationId xmlns:a16="http://schemas.microsoft.com/office/drawing/2014/main" id="{2F4C5FCA-A016-49D7-926F-FC3792AC2523}"/>
              </a:ext>
            </a:extLst>
          </p:cNvPr>
          <p:cNvGrpSpPr>
            <a:grpSpLocks/>
          </p:cNvGrpSpPr>
          <p:nvPr/>
        </p:nvGrpSpPr>
        <p:grpSpPr bwMode="auto">
          <a:xfrm>
            <a:off x="3308350" y="2864644"/>
            <a:ext cx="5575300" cy="1128712"/>
            <a:chOff x="852" y="1650"/>
            <a:chExt cx="3512" cy="711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33DA32F-C4EB-431A-BA90-9E7FE913D69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rgbClr val="A0F3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7541E971-082D-44C5-905C-BFA092392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179" y="169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en-US"/>
                <a:t>P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4F1E8E9F-F79E-423A-9BAA-32ED85588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691" y="169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en-US"/>
                <a:t>P</a:t>
              </a:r>
              <a:r>
                <a:rPr lang="en-US" altLang="en-US" baseline="-25000"/>
                <a:t>3</a:t>
              </a:r>
              <a:endParaRPr lang="en-US" altLang="en-US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17816951-37EA-42DD-98C9-D73C6A66B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115" y="169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en-US"/>
                <a:t>P</a:t>
              </a:r>
              <a:r>
                <a:rPr lang="en-US" altLang="en-US" baseline="-25000"/>
                <a:t>2</a:t>
              </a:r>
              <a:endParaRPr lang="en-US" alt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FBEF1C5A-2D81-412B-B8AA-F6516B71D9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E3B1BCA3-DB64-46BD-A940-1CF2A285BF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4255F55B-284D-407E-9162-9DCAE91CC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FE03FAF0-C4DE-43A1-912E-FEFFFD7AC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49FD83F7-74EE-47BE-AB28-5A1CEEBA6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0C0A87E4-A0C4-4EEE-91A3-7DE925E3C0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30B9C330-4FDD-42F5-86A4-00DF916A5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056" y="213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latin typeface="Helvetica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20C497E8-144E-47D7-A0DA-6D0DA0B44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480" y="213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latin typeface="Helvetica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25F150F-7917-4A6A-997A-0B65CC5A2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088" y="2130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latin typeface="Helvetica" charset="0"/>
                  <a:ea typeface="ＭＳ Ｐゴシック" charset="0"/>
                </a:rPr>
                <a:t>30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A0D1CA57-7A32-49B3-897D-1F5F2811D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52" y="213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latin typeface="Helvetica" charset="0"/>
                  <a:ea typeface="ＭＳ Ｐゴシック" charset="0"/>
                </a:rPr>
                <a:t>0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BCC04F7-9741-4B93-A149-C6717EEBDBD8}"/>
              </a:ext>
            </a:extLst>
          </p:cNvPr>
          <p:cNvSpPr/>
          <p:nvPr/>
        </p:nvSpPr>
        <p:spPr>
          <a:xfrm>
            <a:off x="5456077" y="2025582"/>
            <a:ext cx="2000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Monotype Sorts" charset="2"/>
              <a:buNone/>
              <a:tabLst>
                <a:tab pos="3651250" algn="ctr"/>
              </a:tabLst>
            </a:pPr>
            <a:r>
              <a:rPr lang="en-US" altLang="en-US" sz="3200" dirty="0"/>
              <a:t> </a:t>
            </a:r>
            <a:r>
              <a:rPr lang="en-US" altLang="en-US" sz="3200" i="1" dirty="0"/>
              <a:t>P</a:t>
            </a:r>
            <a:r>
              <a:rPr lang="en-US" altLang="en-US" sz="3200" i="1" baseline="-25000" dirty="0"/>
              <a:t>2</a:t>
            </a:r>
            <a:r>
              <a:rPr lang="en-US" altLang="en-US" sz="3200" dirty="0"/>
              <a:t> , </a:t>
            </a:r>
            <a:r>
              <a:rPr lang="en-US" altLang="en-US" sz="3200" i="1" dirty="0"/>
              <a:t>P</a:t>
            </a:r>
            <a:r>
              <a:rPr lang="en-US" altLang="en-US" sz="3200" i="1" baseline="-25000" dirty="0"/>
              <a:t>3</a:t>
            </a:r>
            <a:r>
              <a:rPr lang="en-US" altLang="en-US" sz="3200" dirty="0"/>
              <a:t> , </a:t>
            </a:r>
            <a:r>
              <a:rPr lang="en-US" altLang="en-US" sz="3200" i="1" dirty="0"/>
              <a:t>P</a:t>
            </a:r>
            <a:r>
              <a:rPr lang="en-US" altLang="en-US" sz="3200" i="1" baseline="-25000" dirty="0"/>
              <a:t>1</a:t>
            </a:r>
            <a:r>
              <a:rPr lang="en-US" alt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800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7A0450"/>
      </a:accent1>
      <a:accent2>
        <a:srgbClr val="D55816"/>
      </a:accent2>
      <a:accent3>
        <a:srgbClr val="E19825"/>
      </a:accent3>
      <a:accent4>
        <a:srgbClr val="EFE4DA"/>
      </a:accent4>
      <a:accent5>
        <a:srgbClr val="CFBDB5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CB6D0143447345BC01F94D064BC753" ma:contentTypeVersion="14" ma:contentTypeDescription="Create a new document." ma:contentTypeScope="" ma:versionID="b32efb47b3937986e7584765175cbd4c">
  <xsd:schema xmlns:xsd="http://www.w3.org/2001/XMLSchema" xmlns:xs="http://www.w3.org/2001/XMLSchema" xmlns:p="http://schemas.microsoft.com/office/2006/metadata/properties" xmlns:ns3="b5674da8-9718-4e16-aebc-f0da23de9464" xmlns:ns4="7204a842-0bf8-462c-9254-9ca5808d63fc" targetNamespace="http://schemas.microsoft.com/office/2006/metadata/properties" ma:root="true" ma:fieldsID="1183c260e1c6ce08fe98529c279e0937" ns3:_="" ns4:_="">
    <xsd:import namespace="b5674da8-9718-4e16-aebc-f0da23de9464"/>
    <xsd:import namespace="7204a842-0bf8-462c-9254-9ca5808d63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74da8-9718-4e16-aebc-f0da23de94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04a842-0bf8-462c-9254-9ca5808d63f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C8D502-307D-4486-AF90-161DB99CEA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011DAE-45C3-4BCF-8FE0-9444795308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674da8-9718-4e16-aebc-f0da23de9464"/>
    <ds:schemaRef ds:uri="7204a842-0bf8-462c-9254-9ca5808d63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0BD3FA-497B-4EB4-B409-BB906D151E91}">
  <ds:schemaRefs>
    <ds:schemaRef ds:uri="b5674da8-9718-4e16-aebc-f0da23de9464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7204a842-0bf8-462c-9254-9ca5808d63fc"/>
    <ds:schemaRef ds:uri="http://schemas.microsoft.com/office/2006/documentManagement/types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88089</TotalTime>
  <Words>1796</Words>
  <Application>Microsoft Office PowerPoint</Application>
  <PresentationFormat>Widescreen</PresentationFormat>
  <Paragraphs>389</Paragraphs>
  <Slides>32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Monotype Sorts</vt:lpstr>
      <vt:lpstr>MS PGothic</vt:lpstr>
      <vt:lpstr>MS PGothic</vt:lpstr>
      <vt:lpstr>PMingLiU</vt:lpstr>
      <vt:lpstr>SimSun</vt:lpstr>
      <vt:lpstr>SimSun</vt:lpstr>
      <vt:lpstr>Arial</vt:lpstr>
      <vt:lpstr>Calibri</vt:lpstr>
      <vt:lpstr>Helvetica</vt:lpstr>
      <vt:lpstr>Symbol</vt:lpstr>
      <vt:lpstr>Webdings</vt:lpstr>
      <vt:lpstr>Wingdings</vt:lpstr>
      <vt:lpstr>Office Theme</vt:lpstr>
      <vt:lpstr>Equation</vt:lpstr>
      <vt:lpstr>CS3103 Operating System 2023/2024 Sem B</vt:lpstr>
      <vt:lpstr>Why Scheduling is Needed?</vt:lpstr>
      <vt:lpstr>Why Scheduling is Needed?</vt:lpstr>
      <vt:lpstr>Scheduler</vt:lpstr>
      <vt:lpstr>Dispatcher</vt:lpstr>
      <vt:lpstr>Scheduling Criteria</vt:lpstr>
      <vt:lpstr>Scheduling Policy</vt:lpstr>
      <vt:lpstr>First-Come First-Served (FCFS)</vt:lpstr>
      <vt:lpstr>First-Come First-Served (FCFS)</vt:lpstr>
      <vt:lpstr>Shortest-Job-First (SJF)</vt:lpstr>
      <vt:lpstr>Non-Preemptive SJF</vt:lpstr>
      <vt:lpstr>Preemptive SJF</vt:lpstr>
      <vt:lpstr>Determining Length of Next CPU Burst</vt:lpstr>
      <vt:lpstr>Examples of Exponential Averaging</vt:lpstr>
      <vt:lpstr>Priority Scheduling</vt:lpstr>
      <vt:lpstr>Example of Priority Scheduling</vt:lpstr>
      <vt:lpstr>Round Robin (RR)</vt:lpstr>
      <vt:lpstr>Example of RR with Time Quantum = 20</vt:lpstr>
      <vt:lpstr>Time Quantum and Context Switch Overhead</vt:lpstr>
      <vt:lpstr>Turnaround Time Varies With Time Quantum</vt:lpstr>
      <vt:lpstr>Multilevel Queue</vt:lpstr>
      <vt:lpstr>Multilevel Queue</vt:lpstr>
      <vt:lpstr>Multilevel Feedback Queue</vt:lpstr>
      <vt:lpstr>Example of Multilevel Feedback Queue</vt:lpstr>
      <vt:lpstr>Example: CPU Scheduling in Linux (2.6.23)</vt:lpstr>
      <vt:lpstr>Example: CPU Scheduling in Linux (2.6.23)</vt:lpstr>
      <vt:lpstr>The following slides are optional</vt:lpstr>
      <vt:lpstr>Multipleprocessor Scheduling</vt:lpstr>
      <vt:lpstr>Multipleprocessor Scheduling</vt:lpstr>
      <vt:lpstr>Multipleprocessor Scheduling</vt:lpstr>
      <vt:lpstr>Multipleprocessor Scheduling</vt:lpstr>
      <vt:lpstr>Example: CPU Scheduling in Solaris 2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CPRO</dc:creator>
  <cp:lastModifiedBy>Dr. GUAN Nan</cp:lastModifiedBy>
  <cp:revision>698</cp:revision>
  <cp:lastPrinted>2014-05-21T09:26:20Z</cp:lastPrinted>
  <dcterms:created xsi:type="dcterms:W3CDTF">2010-09-21T06:40:43Z</dcterms:created>
  <dcterms:modified xsi:type="dcterms:W3CDTF">2024-02-21T06:17:20Z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0x01010006CB6D0143447345BC01F94D064BC753</vt:lpwstr>
  </property>
</Properties>
</file>