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4"/>
  </p:sldMasterIdLst>
  <p:notesMasterIdLst>
    <p:notesMasterId r:id="rId53"/>
  </p:notesMasterIdLst>
  <p:handoutMasterIdLst>
    <p:handoutMasterId r:id="rId54"/>
  </p:handoutMasterIdLst>
  <p:sldIdLst>
    <p:sldId id="334" r:id="rId5"/>
    <p:sldId id="463" r:id="rId6"/>
    <p:sldId id="494" r:id="rId7"/>
    <p:sldId id="468" r:id="rId8"/>
    <p:sldId id="469" r:id="rId9"/>
    <p:sldId id="521" r:id="rId10"/>
    <p:sldId id="522" r:id="rId11"/>
    <p:sldId id="467" r:id="rId12"/>
    <p:sldId id="490" r:id="rId13"/>
    <p:sldId id="492" r:id="rId14"/>
    <p:sldId id="493" r:id="rId15"/>
    <p:sldId id="472" r:id="rId16"/>
    <p:sldId id="470" r:id="rId17"/>
    <p:sldId id="471" r:id="rId18"/>
    <p:sldId id="476" r:id="rId19"/>
    <p:sldId id="474" r:id="rId20"/>
    <p:sldId id="477" r:id="rId21"/>
    <p:sldId id="524" r:id="rId22"/>
    <p:sldId id="479" r:id="rId23"/>
    <p:sldId id="481" r:id="rId24"/>
    <p:sldId id="480" r:id="rId25"/>
    <p:sldId id="482" r:id="rId26"/>
    <p:sldId id="483" r:id="rId27"/>
    <p:sldId id="484" r:id="rId28"/>
    <p:sldId id="486" r:id="rId29"/>
    <p:sldId id="487" r:id="rId30"/>
    <p:sldId id="495" r:id="rId31"/>
    <p:sldId id="496" r:id="rId32"/>
    <p:sldId id="497" r:id="rId33"/>
    <p:sldId id="498" r:id="rId34"/>
    <p:sldId id="499" r:id="rId35"/>
    <p:sldId id="500" r:id="rId36"/>
    <p:sldId id="502" r:id="rId37"/>
    <p:sldId id="501" r:id="rId38"/>
    <p:sldId id="503" r:id="rId39"/>
    <p:sldId id="504" r:id="rId40"/>
    <p:sldId id="505" r:id="rId41"/>
    <p:sldId id="506" r:id="rId42"/>
    <p:sldId id="507" r:id="rId43"/>
    <p:sldId id="508" r:id="rId44"/>
    <p:sldId id="509" r:id="rId45"/>
    <p:sldId id="514" r:id="rId46"/>
    <p:sldId id="510" r:id="rId47"/>
    <p:sldId id="511" r:id="rId48"/>
    <p:sldId id="519" r:id="rId49"/>
    <p:sldId id="520" r:id="rId50"/>
    <p:sldId id="523" r:id="rId51"/>
    <p:sldId id="525" r:id="rId52"/>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A0F3FE"/>
    <a:srgbClr val="F5DFEE"/>
    <a:srgbClr val="FFFFFF"/>
    <a:srgbClr val="99235E"/>
    <a:srgbClr val="DE3210"/>
    <a:srgbClr val="EECCE3"/>
    <a:srgbClr val="D42273"/>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8752" autoAdjust="0"/>
  </p:normalViewPr>
  <p:slideViewPr>
    <p:cSldViewPr>
      <p:cViewPr varScale="1">
        <p:scale>
          <a:sx n="72" d="100"/>
          <a:sy n="72" d="100"/>
        </p:scale>
        <p:origin x="1046" y="38"/>
      </p:cViewPr>
      <p:guideLst>
        <p:guide orient="horz" pos="2160"/>
        <p:guide pos="3840"/>
      </p:guideLst>
    </p:cSldViewPr>
  </p:slideViewPr>
  <p:notesTextViewPr>
    <p:cViewPr>
      <p:scale>
        <a:sx n="100" d="100"/>
        <a:sy n="100" d="100"/>
      </p:scale>
      <p:origin x="0" y="0"/>
    </p:cViewPr>
  </p:notesTextViewPr>
  <p:sorterViewPr>
    <p:cViewPr>
      <p:scale>
        <a:sx n="90" d="100"/>
        <a:sy n="90" d="100"/>
      </p:scale>
      <p:origin x="0" y="9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 GUAN" userId="ab010559-a596-492d-8202-131cbc6d328a" providerId="ADAL" clId="{568CFEEC-C50B-41F5-BB57-5096B8B0EB62}"/>
  </pc:docChgLst>
  <pc:docChgLst>
    <pc:chgData name="Nan GUAN" userId="ab010559-a596-492d-8202-131cbc6d328a" providerId="ADAL" clId="{C0CF1CE6-8441-4A3B-907E-9E4FD4E2FE42}"/>
    <pc:docChg chg="undo modSld">
      <pc:chgData name="Nan GUAN" userId="ab010559-a596-492d-8202-131cbc6d328a" providerId="ADAL" clId="{C0CF1CE6-8441-4A3B-907E-9E4FD4E2FE42}" dt="2024-02-08T06:46:38.676" v="39" actId="20577"/>
      <pc:docMkLst>
        <pc:docMk/>
      </pc:docMkLst>
      <pc:sldChg chg="modSp">
        <pc:chgData name="Nan GUAN" userId="ab010559-a596-492d-8202-131cbc6d328a" providerId="ADAL" clId="{C0CF1CE6-8441-4A3B-907E-9E4FD4E2FE42}" dt="2024-02-08T06:46:38.676" v="39" actId="20577"/>
        <pc:sldMkLst>
          <pc:docMk/>
          <pc:sldMk cId="954624876" sldId="334"/>
        </pc:sldMkLst>
        <pc:spChg chg="mod">
          <ac:chgData name="Nan GUAN" userId="ab010559-a596-492d-8202-131cbc6d328a" providerId="ADAL" clId="{C0CF1CE6-8441-4A3B-907E-9E4FD4E2FE42}" dt="2024-02-08T06:46:38.676" v="39" actId="20577"/>
          <ac:spMkLst>
            <pc:docMk/>
            <pc:sldMk cId="954624876" sldId="334"/>
            <ac:spMk id="2" creationId="{923AD7DF-86FD-4555-AE89-E369B6CA5F2D}"/>
          </ac:spMkLst>
        </pc:spChg>
      </pc:sldChg>
      <pc:sldChg chg="modSp">
        <pc:chgData name="Nan GUAN" userId="ab010559-a596-492d-8202-131cbc6d328a" providerId="ADAL" clId="{C0CF1CE6-8441-4A3B-907E-9E4FD4E2FE42}" dt="2024-02-08T06:46:03.226" v="36" actId="20577"/>
        <pc:sldMkLst>
          <pc:docMk/>
          <pc:sldMk cId="1660378600" sldId="523"/>
        </pc:sldMkLst>
        <pc:spChg chg="mod">
          <ac:chgData name="Nan GUAN" userId="ab010559-a596-492d-8202-131cbc6d328a" providerId="ADAL" clId="{C0CF1CE6-8441-4A3B-907E-9E4FD4E2FE42}" dt="2024-02-08T06:46:03.226" v="36" actId="20577"/>
          <ac:spMkLst>
            <pc:docMk/>
            <pc:sldMk cId="1660378600" sldId="523"/>
            <ac:spMk id="3" creationId="{1951378F-4B8B-45AA-9E86-6EBA890C1736}"/>
          </ac:spMkLst>
        </pc:spChg>
      </pc:sldChg>
      <pc:sldChg chg="modSp">
        <pc:chgData name="Nan GUAN" userId="ab010559-a596-492d-8202-131cbc6d328a" providerId="ADAL" clId="{C0CF1CE6-8441-4A3B-907E-9E4FD4E2FE42}" dt="2024-02-08T06:46:22.262" v="37" actId="6549"/>
        <pc:sldMkLst>
          <pc:docMk/>
          <pc:sldMk cId="1725584728" sldId="524"/>
        </pc:sldMkLst>
        <pc:spChg chg="mod">
          <ac:chgData name="Nan GUAN" userId="ab010559-a596-492d-8202-131cbc6d328a" providerId="ADAL" clId="{C0CF1CE6-8441-4A3B-907E-9E4FD4E2FE42}" dt="2024-02-08T06:46:22.262" v="37" actId="6549"/>
          <ac:spMkLst>
            <pc:docMk/>
            <pc:sldMk cId="1725584728" sldId="524"/>
            <ac:spMk id="3" creationId="{C8223B40-BBEF-4D71-9633-A04CDBA2B445}"/>
          </ac:spMkLst>
        </pc:spChg>
      </pc:sldChg>
    </pc:docChg>
  </pc:docChgLst>
  <pc:docChgLst>
    <pc:chgData name="Nan GUAN" userId="ab010559-a596-492d-8202-131cbc6d328a" providerId="ADAL" clId="{F25BBD59-7169-40FB-BBBC-F0DE3825E4E8}"/>
  </pc:docChgLst>
  <pc:docChgLst>
    <pc:chgData name="Nan GUAN" userId="ab010559-a596-492d-8202-131cbc6d328a" providerId="ADAL" clId="{CBBAE46C-50AC-4C10-BFB1-EF422550BF50}"/>
  </pc:docChgLst>
  <pc:docChgLst>
    <pc:chgData name="Nan GUAN" userId="ab010559-a596-492d-8202-131cbc6d328a" providerId="ADAL" clId="{B8D7A4EE-622F-4C53-B5DF-0D8432DC28DA}"/>
  </pc:docChgLst>
  <pc:docChgLst>
    <pc:chgData name="Nan GUAN" userId="ab010559-a596-492d-8202-131cbc6d328a" providerId="ADAL" clId="{D6D1C89C-6EB9-4320-AA6F-2EE600BE2F49}"/>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B5164E-0DBC-4DF6-9EE9-F3B94B4CCBCA}"/>
              </a:ext>
            </a:extLst>
          </p:cNvPr>
          <p:cNvSpPr>
            <a:spLocks noGrp="1"/>
          </p:cNvSpPr>
          <p:nvPr>
            <p:ph type="hdr" sz="quarter"/>
          </p:nvPr>
        </p:nvSpPr>
        <p:spPr>
          <a:xfrm>
            <a:off x="0" y="0"/>
            <a:ext cx="3038604" cy="465341"/>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3" name="Date Placeholder 2">
            <a:extLst>
              <a:ext uri="{FF2B5EF4-FFF2-40B4-BE49-F238E27FC236}">
                <a16:creationId xmlns:a16="http://schemas.microsoft.com/office/drawing/2014/main" id="{E62C6FCD-7E41-4485-B9A9-F1C8D13C4632}"/>
              </a:ext>
            </a:extLst>
          </p:cNvPr>
          <p:cNvSpPr>
            <a:spLocks noGrp="1"/>
          </p:cNvSpPr>
          <p:nvPr>
            <p:ph type="dt" sz="quarter" idx="1"/>
          </p:nvPr>
        </p:nvSpPr>
        <p:spPr>
          <a:xfrm>
            <a:off x="3970159" y="0"/>
            <a:ext cx="3038604" cy="465341"/>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14082E43-5679-4426-A016-8B1AEF0B5E8F}" type="datetimeFigureOut">
              <a:rPr lang="zh-TW" altLang="en-US"/>
              <a:pPr>
                <a:defRPr/>
              </a:pPr>
              <a:t>2024/3/7</a:t>
            </a:fld>
            <a:endParaRPr lang="zh-TW" altLang="en-US"/>
          </a:p>
        </p:txBody>
      </p:sp>
      <p:sp>
        <p:nvSpPr>
          <p:cNvPr id="4" name="Footer Placeholder 3">
            <a:extLst>
              <a:ext uri="{FF2B5EF4-FFF2-40B4-BE49-F238E27FC236}">
                <a16:creationId xmlns:a16="http://schemas.microsoft.com/office/drawing/2014/main" id="{D3E29BC5-2CC6-4D71-8489-96561D327634}"/>
              </a:ext>
            </a:extLst>
          </p:cNvPr>
          <p:cNvSpPr>
            <a:spLocks noGrp="1"/>
          </p:cNvSpPr>
          <p:nvPr>
            <p:ph type="ftr" sz="quarter" idx="2"/>
          </p:nvPr>
        </p:nvSpPr>
        <p:spPr>
          <a:xfrm>
            <a:off x="0" y="8829573"/>
            <a:ext cx="3038604" cy="46534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5" name="Slide Number Placeholder 4">
            <a:extLst>
              <a:ext uri="{FF2B5EF4-FFF2-40B4-BE49-F238E27FC236}">
                <a16:creationId xmlns:a16="http://schemas.microsoft.com/office/drawing/2014/main" id="{DCE3AA64-E75F-42A8-983D-02D3B8AF20F1}"/>
              </a:ext>
            </a:extLst>
          </p:cNvPr>
          <p:cNvSpPr>
            <a:spLocks noGrp="1"/>
          </p:cNvSpPr>
          <p:nvPr>
            <p:ph type="sldNum" sz="quarter" idx="3"/>
          </p:nvPr>
        </p:nvSpPr>
        <p:spPr>
          <a:xfrm>
            <a:off x="3970159" y="8829573"/>
            <a:ext cx="3038604" cy="46534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EDA788B-4FFB-4DC3-8127-C9CBCDCFCA13}" type="slidenum">
              <a:rPr lang="zh-TW" altLang="en-US"/>
              <a:pPr/>
              <a:t>‹#›</a:t>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B79ED9A1-00FA-492B-AA63-8AEE2F733A82}"/>
              </a:ext>
            </a:extLst>
          </p:cNvPr>
          <p:cNvSpPr>
            <a:spLocks noGrp="1"/>
          </p:cNvSpPr>
          <p:nvPr>
            <p:ph type="hdr" sz="quarter"/>
          </p:nvPr>
        </p:nvSpPr>
        <p:spPr>
          <a:xfrm>
            <a:off x="0" y="0"/>
            <a:ext cx="3038604" cy="465341"/>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日期版面配置區 2">
            <a:extLst>
              <a:ext uri="{FF2B5EF4-FFF2-40B4-BE49-F238E27FC236}">
                <a16:creationId xmlns:a16="http://schemas.microsoft.com/office/drawing/2014/main" id="{CC4752AF-D691-41C5-9664-69592D2811C7}"/>
              </a:ext>
            </a:extLst>
          </p:cNvPr>
          <p:cNvSpPr>
            <a:spLocks noGrp="1"/>
          </p:cNvSpPr>
          <p:nvPr>
            <p:ph type="dt" idx="1"/>
          </p:nvPr>
        </p:nvSpPr>
        <p:spPr>
          <a:xfrm>
            <a:off x="3970159" y="0"/>
            <a:ext cx="3038604" cy="465341"/>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FB9BD12B-238D-426E-A076-3C76A651F501}" type="datetimeFigureOut">
              <a:rPr lang="en-US"/>
              <a:pPr>
                <a:defRPr/>
              </a:pPr>
              <a:t>3/6/2024</a:t>
            </a:fld>
            <a:endParaRPr lang="en-US" dirty="0"/>
          </a:p>
        </p:txBody>
      </p:sp>
      <p:sp>
        <p:nvSpPr>
          <p:cNvPr id="4" name="投影片圖像版面配置區 3">
            <a:extLst>
              <a:ext uri="{FF2B5EF4-FFF2-40B4-BE49-F238E27FC236}">
                <a16:creationId xmlns:a16="http://schemas.microsoft.com/office/drawing/2014/main" id="{5C2CFD30-8FEB-4249-AA97-BD718B16AE1E}"/>
              </a:ext>
            </a:extLst>
          </p:cNvPr>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備忘稿版面配置區 4">
            <a:extLst>
              <a:ext uri="{FF2B5EF4-FFF2-40B4-BE49-F238E27FC236}">
                <a16:creationId xmlns:a16="http://schemas.microsoft.com/office/drawing/2014/main" id="{ED08ECF8-D3F7-4B3D-BC3C-37A3479E4135}"/>
              </a:ext>
            </a:extLst>
          </p:cNvPr>
          <p:cNvSpPr>
            <a:spLocks noGrp="1"/>
          </p:cNvSpPr>
          <p:nvPr>
            <p:ph type="body" sz="quarter" idx="3"/>
          </p:nvPr>
        </p:nvSpPr>
        <p:spPr>
          <a:xfrm>
            <a:off x="700713" y="4415530"/>
            <a:ext cx="5608975" cy="4183603"/>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endParaRPr lang="en-US" noProof="0"/>
          </a:p>
        </p:txBody>
      </p:sp>
      <p:sp>
        <p:nvSpPr>
          <p:cNvPr id="6" name="頁尾版面配置區 5">
            <a:extLst>
              <a:ext uri="{FF2B5EF4-FFF2-40B4-BE49-F238E27FC236}">
                <a16:creationId xmlns:a16="http://schemas.microsoft.com/office/drawing/2014/main" id="{5F9B1F2A-96BE-4870-91CC-16F2666D2817}"/>
              </a:ext>
            </a:extLst>
          </p:cNvPr>
          <p:cNvSpPr>
            <a:spLocks noGrp="1"/>
          </p:cNvSpPr>
          <p:nvPr>
            <p:ph type="ftr" sz="quarter" idx="4"/>
          </p:nvPr>
        </p:nvSpPr>
        <p:spPr>
          <a:xfrm>
            <a:off x="0" y="8829573"/>
            <a:ext cx="3038604" cy="46534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投影片編號版面配置區 6">
            <a:extLst>
              <a:ext uri="{FF2B5EF4-FFF2-40B4-BE49-F238E27FC236}">
                <a16:creationId xmlns:a16="http://schemas.microsoft.com/office/drawing/2014/main" id="{89EB93B6-DE77-438F-BCCA-378D209891D5}"/>
              </a:ext>
            </a:extLst>
          </p:cNvPr>
          <p:cNvSpPr>
            <a:spLocks noGrp="1"/>
          </p:cNvSpPr>
          <p:nvPr>
            <p:ph type="sldNum" sz="quarter" idx="5"/>
          </p:nvPr>
        </p:nvSpPr>
        <p:spPr>
          <a:xfrm>
            <a:off x="3970159" y="8829573"/>
            <a:ext cx="3038604" cy="46534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FAECB96-BC69-41F0-9BCC-DDAD46A1F82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1</a:t>
            </a:fld>
            <a:endParaRPr lang="en-US" altLang="en-US"/>
          </a:p>
        </p:txBody>
      </p:sp>
    </p:spTree>
    <p:extLst>
      <p:ext uri="{BB962C8B-B14F-4D97-AF65-F5344CB8AC3E}">
        <p14:creationId xmlns:p14="http://schemas.microsoft.com/office/powerpoint/2010/main" val="224209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400"/>
              </a:spcBef>
              <a:spcAft>
                <a:spcPts val="0"/>
              </a:spcAft>
              <a:buClrTx/>
              <a:buSzTx/>
              <a:buFontTx/>
              <a:buNone/>
              <a:tabLst/>
              <a:defRPr/>
            </a:pPr>
            <a:r>
              <a:rPr lang="en-HK" sz="1200" dirty="0">
                <a:effectLst/>
                <a:latin typeface="+mn-lt"/>
                <a:ea typeface="+mn-ea"/>
                <a:cs typeface="+mn-cs"/>
                <a:sym typeface="Helvetica"/>
              </a:rPr>
              <a:t>The problem occurs when two consumers run first (Tc1 and Tc2) and both go to sleep (c3). Then, the producer runs, puts a value in the buffer, and wakes one of the consumers (say Tc1). The producer then loops back (releasing and reacquiring the lock along the way) and tries to put more data in the buffer; because the buffer is full, the producer instead waits on the condition (thus sleeping). Now, one consumer is ready to run (Tc1), and two threads are sleeping on a condition (Tc2 and </a:t>
            </a:r>
            <a:r>
              <a:rPr lang="en-HK" sz="1200" dirty="0" err="1">
                <a:effectLst/>
                <a:latin typeface="+mn-lt"/>
                <a:ea typeface="+mn-ea"/>
                <a:cs typeface="+mn-cs"/>
                <a:sym typeface="Helvetica"/>
              </a:rPr>
              <a:t>Tp</a:t>
            </a:r>
            <a:r>
              <a:rPr lang="en-HK" sz="1200" dirty="0">
                <a:effectLst/>
                <a:latin typeface="+mn-lt"/>
                <a:ea typeface="+mn-ea"/>
                <a:cs typeface="+mn-cs"/>
                <a:sym typeface="Helvetica"/>
              </a:rPr>
              <a:t>). </a:t>
            </a:r>
            <a:r>
              <a:rPr lang="en-US" altLang="zh-CN" sz="1200" dirty="0">
                <a:effectLst/>
                <a:latin typeface="+mn-lt"/>
                <a:ea typeface="+mn-ea"/>
                <a:cs typeface="+mn-cs"/>
                <a:sym typeface="Helvetica"/>
              </a:rPr>
              <a:t>T</a:t>
            </a:r>
            <a:r>
              <a:rPr lang="en-HK" sz="1200" dirty="0">
                <a:effectLst/>
                <a:latin typeface="+mn-lt"/>
                <a:ea typeface="+mn-ea"/>
                <a:cs typeface="+mn-cs"/>
                <a:sym typeface="Helvetica"/>
              </a:rPr>
              <a:t>he consumer Tc1 then wakes by returning from wait() (c3), re-checks the condition (c2), and finding the buffer full, consumes the value (c4). This consumer then, critically, signals on the condition (c5), waking only one thread that is sleeping. </a:t>
            </a:r>
          </a:p>
          <a:p>
            <a:pPr marL="0" marR="0" lvl="0" indent="0" defTabSz="914400" eaLnBrk="1" fontAlgn="auto" latinLnBrk="0" hangingPunct="1">
              <a:lnSpc>
                <a:spcPct val="100000"/>
              </a:lnSpc>
              <a:spcBef>
                <a:spcPts val="400"/>
              </a:spcBef>
              <a:spcAft>
                <a:spcPts val="0"/>
              </a:spcAft>
              <a:buClrTx/>
              <a:buSzTx/>
              <a:buFontTx/>
              <a:buNone/>
              <a:tabLst/>
              <a:defRPr/>
            </a:pPr>
            <a:r>
              <a:rPr lang="en-HK" sz="1200" dirty="0">
                <a:effectLst/>
                <a:latin typeface="+mn-lt"/>
                <a:ea typeface="+mn-ea"/>
                <a:cs typeface="+mn-cs"/>
                <a:sym typeface="Helvetica"/>
              </a:rPr>
              <a:t>Because the consumer has emptied the buffer, it clearly should wake the producer. However, if it wakes the consumer Tc2</a:t>
            </a:r>
            <a:r>
              <a:rPr lang="en-US" altLang="zh-CN" sz="1200" dirty="0">
                <a:effectLst/>
                <a:latin typeface="+mn-lt"/>
                <a:ea typeface="+mn-ea"/>
                <a:cs typeface="+mn-cs"/>
                <a:sym typeface="Helvetica"/>
              </a:rPr>
              <a:t>,</a:t>
            </a:r>
            <a:r>
              <a:rPr lang="zh-CN" altLang="en-US" sz="1200" dirty="0">
                <a:effectLst/>
                <a:latin typeface="+mn-lt"/>
                <a:ea typeface="+mn-ea"/>
                <a:cs typeface="+mn-cs"/>
                <a:sym typeface="Helvetica"/>
              </a:rPr>
              <a:t> </a:t>
            </a:r>
            <a:r>
              <a:rPr lang="en-HK" sz="1200" dirty="0">
                <a:effectLst/>
                <a:latin typeface="+mn-lt"/>
                <a:ea typeface="+mn-ea"/>
                <a:cs typeface="+mn-cs"/>
                <a:sym typeface="Helvetica"/>
              </a:rPr>
              <a:t>we have a problem.</a:t>
            </a:r>
          </a:p>
          <a:p>
            <a:endParaRPr lang="en-US"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42</a:t>
            </a:fld>
            <a:endParaRPr lang="en-US" altLang="en-US"/>
          </a:p>
        </p:txBody>
      </p:sp>
    </p:spTree>
    <p:extLst>
      <p:ext uri="{BB962C8B-B14F-4D97-AF65-F5344CB8AC3E}">
        <p14:creationId xmlns:p14="http://schemas.microsoft.com/office/powerpoint/2010/main" val="2836591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400"/>
              </a:spcBef>
              <a:spcAft>
                <a:spcPts val="0"/>
              </a:spcAft>
              <a:buClrTx/>
              <a:buSzTx/>
              <a:buFontTx/>
              <a:buNone/>
              <a:tabLst/>
              <a:defRPr/>
            </a:pPr>
            <a:r>
              <a:rPr lang="en-HK" sz="1200" dirty="0">
                <a:effectLst/>
                <a:latin typeface="+mn-lt"/>
                <a:ea typeface="+mn-ea"/>
                <a:cs typeface="+mn-cs"/>
                <a:sym typeface="Helvetica"/>
              </a:rPr>
              <a:t>Specifically, the consumer Tc2 will wake up and find the buffer empty (c2), and go back to sleep (c3). The producer </a:t>
            </a:r>
            <a:r>
              <a:rPr lang="en-HK" sz="1200" dirty="0" err="1">
                <a:effectLst/>
                <a:latin typeface="+mn-lt"/>
                <a:ea typeface="+mn-ea"/>
                <a:cs typeface="+mn-cs"/>
                <a:sym typeface="Helvetica"/>
              </a:rPr>
              <a:t>Tp</a:t>
            </a:r>
            <a:r>
              <a:rPr lang="en-HK" sz="1200" dirty="0">
                <a:effectLst/>
                <a:latin typeface="+mn-lt"/>
                <a:ea typeface="+mn-ea"/>
                <a:cs typeface="+mn-cs"/>
                <a:sym typeface="Helvetica"/>
              </a:rPr>
              <a:t>, which has a value</a:t>
            </a:r>
            <a:r>
              <a:rPr lang="zh-CN" altLang="en-US" sz="1200" dirty="0">
                <a:effectLst/>
                <a:latin typeface="+mn-lt"/>
                <a:ea typeface="+mn-ea"/>
                <a:cs typeface="+mn-cs"/>
                <a:sym typeface="Helvetica"/>
              </a:rPr>
              <a:t> </a:t>
            </a:r>
            <a:r>
              <a:rPr lang="en-HK" sz="1200" dirty="0">
                <a:effectLst/>
                <a:latin typeface="+mn-lt"/>
                <a:ea typeface="+mn-ea"/>
                <a:cs typeface="+mn-cs"/>
                <a:sym typeface="Helvetica"/>
              </a:rPr>
              <a:t>to put into the buffer, is left sleeping. The other consumer thread, Tc1, also goes back to sleep. All three threads are left sleeping, a clear bug</a:t>
            </a:r>
            <a:r>
              <a:rPr lang="zh-CN" altLang="en-US" sz="1200" dirty="0">
                <a:effectLst/>
                <a:latin typeface="+mn-lt"/>
                <a:ea typeface="+mn-ea"/>
                <a:cs typeface="+mn-cs"/>
                <a:sym typeface="Helvetica"/>
              </a:rPr>
              <a:t>。</a:t>
            </a:r>
            <a:endParaRPr lang="en-HK" sz="1200" dirty="0">
              <a:effectLst/>
              <a:latin typeface="+mn-lt"/>
              <a:ea typeface="+mn-ea"/>
              <a:cs typeface="+mn-cs"/>
              <a:sym typeface="Helvetica"/>
            </a:endParaRPr>
          </a:p>
          <a:p>
            <a:pPr marL="0" marR="0" lvl="0" indent="0" defTabSz="914400" eaLnBrk="1" fontAlgn="auto" latinLnBrk="0" hangingPunct="1">
              <a:lnSpc>
                <a:spcPct val="100000"/>
              </a:lnSpc>
              <a:spcBef>
                <a:spcPts val="400"/>
              </a:spcBef>
              <a:spcAft>
                <a:spcPts val="0"/>
              </a:spcAft>
              <a:buClrTx/>
              <a:buSzTx/>
              <a:buFontTx/>
              <a:buNone/>
              <a:tabLst/>
              <a:defRPr/>
            </a:pPr>
            <a:endParaRPr lang="en-HK" sz="1200" dirty="0">
              <a:effectLst/>
              <a:latin typeface="+mn-lt"/>
              <a:ea typeface="+mn-ea"/>
              <a:cs typeface="+mn-cs"/>
              <a:sym typeface="Helvetica"/>
            </a:endParaRPr>
          </a:p>
          <a:p>
            <a:pPr marL="0" marR="0" lvl="0" indent="0" defTabSz="914400" eaLnBrk="1" fontAlgn="auto" latinLnBrk="0" hangingPunct="1">
              <a:lnSpc>
                <a:spcPct val="100000"/>
              </a:lnSpc>
              <a:spcBef>
                <a:spcPts val="400"/>
              </a:spcBef>
              <a:spcAft>
                <a:spcPts val="0"/>
              </a:spcAft>
              <a:buClrTx/>
              <a:buSzTx/>
              <a:buFontTx/>
              <a:buNone/>
              <a:tabLst/>
              <a:defRPr/>
            </a:pPr>
            <a:r>
              <a:rPr lang="en-HK" sz="1200" dirty="0" err="1">
                <a:effectLst/>
                <a:latin typeface="+mn-lt"/>
                <a:ea typeface="+mn-ea"/>
                <a:cs typeface="+mn-cs"/>
                <a:sym typeface="Helvetica"/>
              </a:rPr>
              <a:t>Signaling</a:t>
            </a:r>
            <a:r>
              <a:rPr lang="en-HK" sz="1200" dirty="0">
                <a:effectLst/>
                <a:latin typeface="+mn-lt"/>
                <a:ea typeface="+mn-ea"/>
                <a:cs typeface="+mn-cs"/>
                <a:sym typeface="Helvetica"/>
              </a:rPr>
              <a:t> is clearly needed, but must be more directed. A consumer should not wake other consumers, only producers, and vice-versa.</a:t>
            </a:r>
          </a:p>
          <a:p>
            <a:endParaRPr lang="en-US"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43</a:t>
            </a:fld>
            <a:endParaRPr lang="en-US" altLang="en-US"/>
          </a:p>
        </p:txBody>
      </p:sp>
    </p:spTree>
    <p:extLst>
      <p:ext uri="{BB962C8B-B14F-4D97-AF65-F5344CB8AC3E}">
        <p14:creationId xmlns:p14="http://schemas.microsoft.com/office/powerpoint/2010/main" val="944451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400"/>
              </a:spcBef>
              <a:spcAft>
                <a:spcPts val="0"/>
              </a:spcAft>
              <a:buClrTx/>
              <a:buSzTx/>
              <a:buFontTx/>
              <a:buNone/>
              <a:tabLst/>
              <a:defRPr/>
            </a:pPr>
            <a:r>
              <a:rPr lang="en-HK" sz="1200" dirty="0">
                <a:effectLst/>
                <a:latin typeface="+mn-lt"/>
                <a:ea typeface="+mn-ea"/>
                <a:cs typeface="+mn-cs"/>
                <a:sym typeface="Helvetica"/>
              </a:rPr>
              <a:t>The solution here is once again a small one: use two condition variables, instead of one, in order to properly signal which type of thread should wake up when the state of the system changes. </a:t>
            </a:r>
          </a:p>
          <a:p>
            <a:pPr marL="0" marR="0" lvl="0" indent="0" defTabSz="914400" eaLnBrk="1" fontAlgn="auto" latinLnBrk="0" hangingPunct="1">
              <a:lnSpc>
                <a:spcPct val="100000"/>
              </a:lnSpc>
              <a:spcBef>
                <a:spcPts val="400"/>
              </a:spcBef>
              <a:spcAft>
                <a:spcPts val="0"/>
              </a:spcAft>
              <a:buClrTx/>
              <a:buSzTx/>
              <a:buFontTx/>
              <a:buNone/>
              <a:tabLst/>
              <a:defRPr/>
            </a:pPr>
            <a:r>
              <a:rPr lang="en-HK" sz="1200" dirty="0">
                <a:effectLst/>
                <a:latin typeface="+mn-lt"/>
                <a:ea typeface="+mn-ea"/>
                <a:cs typeface="+mn-cs"/>
                <a:sym typeface="Helvetica"/>
              </a:rPr>
              <a:t>In the code, producer threads wait on the condition empty, and sig- </a:t>
            </a:r>
            <a:r>
              <a:rPr lang="en-HK" sz="1200" dirty="0" err="1">
                <a:effectLst/>
                <a:latin typeface="+mn-lt"/>
                <a:ea typeface="+mn-ea"/>
                <a:cs typeface="+mn-cs"/>
                <a:sym typeface="Helvetica"/>
              </a:rPr>
              <a:t>nals</a:t>
            </a:r>
            <a:r>
              <a:rPr lang="en-HK" sz="1200" dirty="0">
                <a:effectLst/>
                <a:latin typeface="+mn-lt"/>
                <a:ea typeface="+mn-ea"/>
                <a:cs typeface="+mn-cs"/>
                <a:sym typeface="Helvetica"/>
              </a:rPr>
              <a:t> fill. Conversely, consumer threads wait on fill and signal empty. By doing so, the second problem above is avoided by design: a consumer can never accidentally wake a consumer, and a producer can never </a:t>
            </a:r>
            <a:r>
              <a:rPr lang="en-HK" sz="1200" dirty="0" err="1">
                <a:effectLst/>
                <a:latin typeface="+mn-lt"/>
                <a:ea typeface="+mn-ea"/>
                <a:cs typeface="+mn-cs"/>
                <a:sym typeface="Helvetica"/>
              </a:rPr>
              <a:t>acci</a:t>
            </a:r>
            <a:r>
              <a:rPr lang="en-HK" sz="1200" dirty="0">
                <a:effectLst/>
                <a:latin typeface="+mn-lt"/>
                <a:ea typeface="+mn-ea"/>
                <a:cs typeface="+mn-cs"/>
                <a:sym typeface="Helvetica"/>
              </a:rPr>
              <a:t>- dentally wake a producer.</a:t>
            </a:r>
          </a:p>
          <a:p>
            <a:endParaRPr lang="en-US"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44</a:t>
            </a:fld>
            <a:endParaRPr lang="en-US" altLang="en-US"/>
          </a:p>
        </p:txBody>
      </p:sp>
    </p:spTree>
    <p:extLst>
      <p:ext uri="{BB962C8B-B14F-4D97-AF65-F5344CB8AC3E}">
        <p14:creationId xmlns:p14="http://schemas.microsoft.com/office/powerpoint/2010/main" val="957269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400"/>
              </a:spcBef>
              <a:spcAft>
                <a:spcPts val="0"/>
              </a:spcAft>
              <a:buClrTx/>
              <a:buSzTx/>
              <a:buFontTx/>
              <a:buNone/>
              <a:tabLst/>
              <a:defRPr/>
            </a:pPr>
            <a:r>
              <a:rPr lang="en-HK" sz="1200" dirty="0">
                <a:effectLst/>
                <a:latin typeface="+mn-lt"/>
                <a:ea typeface="+mn-ea"/>
                <a:cs typeface="+mn-cs"/>
                <a:sym typeface="Helvetica"/>
              </a:rPr>
              <a:t>We now have a working producer/consumer solution, albeit not a fully general one. The last change we make is to enable more concurrency and efficiency; specifically, we add more buffer slots, so that multiple values can be produced before sleeping, and similarly multiple values can be consumed before sleeping.</a:t>
            </a:r>
          </a:p>
          <a:p>
            <a:pPr marL="0" marR="0" lvl="0" indent="0" defTabSz="914400" eaLnBrk="1" fontAlgn="auto" latinLnBrk="0" hangingPunct="1">
              <a:lnSpc>
                <a:spcPct val="100000"/>
              </a:lnSpc>
              <a:spcBef>
                <a:spcPts val="400"/>
              </a:spcBef>
              <a:spcAft>
                <a:spcPts val="0"/>
              </a:spcAft>
              <a:buClrTx/>
              <a:buSzTx/>
              <a:buFontTx/>
              <a:buNone/>
              <a:tabLst/>
              <a:defRPr/>
            </a:pPr>
            <a:r>
              <a:rPr lang="en-HK" sz="1200" dirty="0">
                <a:effectLst/>
                <a:latin typeface="+mn-lt"/>
                <a:ea typeface="+mn-ea"/>
                <a:cs typeface="+mn-cs"/>
                <a:sym typeface="Helvetica"/>
              </a:rPr>
              <a:t>With just a single producer and consumer, this approach is more efficient as it reduces context switches; with multiple producers or consumers (or both), it even allows concurrent producing or consuming to take place, thus increasing concurrency. </a:t>
            </a:r>
          </a:p>
          <a:p>
            <a:endParaRPr lang="en-US"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45</a:t>
            </a:fld>
            <a:endParaRPr lang="en-US" altLang="en-US"/>
          </a:p>
        </p:txBody>
      </p:sp>
    </p:spTree>
    <p:extLst>
      <p:ext uri="{BB962C8B-B14F-4D97-AF65-F5344CB8AC3E}">
        <p14:creationId xmlns:p14="http://schemas.microsoft.com/office/powerpoint/2010/main" val="2395200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8</a:t>
            </a:fld>
            <a:endParaRPr lang="en-US" altLang="en-US"/>
          </a:p>
        </p:txBody>
      </p:sp>
    </p:spTree>
    <p:extLst>
      <p:ext uri="{BB962C8B-B14F-4D97-AF65-F5344CB8AC3E}">
        <p14:creationId xmlns:p14="http://schemas.microsoft.com/office/powerpoint/2010/main" val="204145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400"/>
              </a:spcBef>
              <a:spcAft>
                <a:spcPts val="0"/>
              </a:spcAft>
              <a:buClrTx/>
              <a:buSzTx/>
              <a:buFontTx/>
              <a:buNone/>
              <a:tabLst/>
              <a:defRPr/>
            </a:pPr>
            <a:r>
              <a:rPr lang="en-HK" sz="1200" dirty="0">
                <a:effectLst/>
                <a:latin typeface="+mn-lt"/>
                <a:ea typeface="+mn-ea"/>
                <a:cs typeface="+mn-cs"/>
                <a:sym typeface="Helvetica"/>
              </a:rPr>
              <a:t>To wait for a condition to become true, a thread can make use of what is known as a condition variable.</a:t>
            </a:r>
            <a:r>
              <a:rPr lang="zh-CN" altLang="en-US" sz="1200" dirty="0">
                <a:effectLst/>
                <a:latin typeface="+mn-lt"/>
                <a:ea typeface="+mn-ea"/>
                <a:cs typeface="+mn-cs"/>
                <a:sym typeface="Helvetica"/>
              </a:rPr>
              <a:t> </a:t>
            </a:r>
            <a:endParaRPr lang="en-HK" sz="1200" dirty="0">
              <a:effectLst/>
              <a:latin typeface="+mn-lt"/>
              <a:ea typeface="+mn-ea"/>
              <a:cs typeface="+mn-cs"/>
              <a:sym typeface="Helvetica"/>
            </a:endParaRPr>
          </a:p>
          <a:p>
            <a:pPr marL="0" marR="0" lvl="0" indent="0" defTabSz="914400" eaLnBrk="1" fontAlgn="auto" latinLnBrk="0" hangingPunct="1">
              <a:lnSpc>
                <a:spcPct val="100000"/>
              </a:lnSpc>
              <a:spcBef>
                <a:spcPts val="400"/>
              </a:spcBef>
              <a:spcAft>
                <a:spcPts val="0"/>
              </a:spcAft>
              <a:buClrTx/>
              <a:buSzTx/>
              <a:buFontTx/>
              <a:buNone/>
              <a:tabLst/>
              <a:defRPr/>
            </a:pPr>
            <a:r>
              <a:rPr lang="en-HK" sz="1200" dirty="0">
                <a:effectLst/>
                <a:latin typeface="+mn-lt"/>
                <a:ea typeface="+mn-ea"/>
                <a:cs typeface="+mn-cs"/>
                <a:sym typeface="Helvetica"/>
              </a:rPr>
              <a:t>The idea goes back to Dijkstra’s use of “private semaphores” [D68]; a similar idea was later named a “condition variable” by Hoare in his work on monitors </a:t>
            </a:r>
          </a:p>
          <a:p>
            <a:pPr marL="0" marR="0" lvl="0" indent="0" defTabSz="914400" eaLnBrk="1" fontAlgn="auto" latinLnBrk="0" hangingPunct="1">
              <a:lnSpc>
                <a:spcPct val="100000"/>
              </a:lnSpc>
              <a:spcBef>
                <a:spcPts val="400"/>
              </a:spcBef>
              <a:spcAft>
                <a:spcPts val="0"/>
              </a:spcAft>
              <a:buClrTx/>
              <a:buSzTx/>
              <a:buFontTx/>
              <a:buNone/>
              <a:tabLst/>
              <a:defRPr/>
            </a:pPr>
            <a:endParaRPr lang="en-HK" sz="1200" dirty="0">
              <a:effectLst/>
              <a:latin typeface="+mn-lt"/>
              <a:ea typeface="+mn-ea"/>
              <a:cs typeface="+mn-cs"/>
              <a:sym typeface="Helvetica"/>
            </a:endParaRPr>
          </a:p>
          <a:p>
            <a:endParaRPr lang="en-US"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30</a:t>
            </a:fld>
            <a:endParaRPr lang="en-US" altLang="en-US"/>
          </a:p>
        </p:txBody>
      </p:sp>
    </p:spTree>
    <p:extLst>
      <p:ext uri="{BB962C8B-B14F-4D97-AF65-F5344CB8AC3E}">
        <p14:creationId xmlns:p14="http://schemas.microsoft.com/office/powerpoint/2010/main" val="767194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400"/>
              </a:spcBef>
              <a:spcAft>
                <a:spcPts val="0"/>
              </a:spcAft>
              <a:buClrTx/>
              <a:buSzTx/>
              <a:buFontTx/>
              <a:buNone/>
              <a:tabLst/>
              <a:defRPr/>
            </a:pPr>
            <a:r>
              <a:rPr lang="en-HK" sz="1200" dirty="0">
                <a:effectLst/>
                <a:latin typeface="+mn-lt"/>
                <a:ea typeface="+mn-ea"/>
                <a:cs typeface="+mn-cs"/>
                <a:sym typeface="Helvetica"/>
              </a:rPr>
              <a:t>To declare such a condition variable, one simply writes something like this: </a:t>
            </a:r>
            <a:r>
              <a:rPr lang="en-HK" sz="1200" dirty="0" err="1">
                <a:effectLst/>
                <a:latin typeface="+mn-lt"/>
                <a:ea typeface="+mn-ea"/>
                <a:cs typeface="+mn-cs"/>
                <a:sym typeface="Helvetica"/>
              </a:rPr>
              <a:t>pthread</a:t>
            </a:r>
            <a:r>
              <a:rPr lang="en-HK" sz="1200" dirty="0">
                <a:effectLst/>
                <a:latin typeface="+mn-lt"/>
                <a:ea typeface="+mn-ea"/>
                <a:cs typeface="+mn-cs"/>
                <a:sym typeface="Helvetica"/>
              </a:rPr>
              <a:t> </a:t>
            </a:r>
            <a:r>
              <a:rPr lang="en-HK" sz="1200" dirty="0" err="1">
                <a:effectLst/>
                <a:latin typeface="+mn-lt"/>
                <a:ea typeface="+mn-ea"/>
                <a:cs typeface="+mn-cs"/>
                <a:sym typeface="Helvetica"/>
              </a:rPr>
              <a:t>cond</a:t>
            </a:r>
            <a:r>
              <a:rPr lang="en-HK" sz="1200" dirty="0">
                <a:effectLst/>
                <a:latin typeface="+mn-lt"/>
                <a:ea typeface="+mn-ea"/>
                <a:cs typeface="+mn-cs"/>
                <a:sym typeface="Helvetica"/>
              </a:rPr>
              <a:t> t c;, which declares c as a condition variable</a:t>
            </a:r>
            <a:r>
              <a:rPr lang="en-US" altLang="zh-CN" sz="1200" dirty="0">
                <a:effectLst/>
                <a:latin typeface="+mn-lt"/>
                <a:ea typeface="+mn-ea"/>
                <a:cs typeface="+mn-cs"/>
                <a:sym typeface="Helvetica"/>
              </a:rPr>
              <a:t>.</a:t>
            </a:r>
            <a:endParaRPr lang="en-HK" sz="1200" dirty="0">
              <a:effectLst/>
              <a:latin typeface="+mn-lt"/>
              <a:ea typeface="+mn-ea"/>
              <a:cs typeface="+mn-cs"/>
              <a:sym typeface="Helvetica"/>
            </a:endParaRPr>
          </a:p>
          <a:p>
            <a:pPr marL="0" marR="0" lvl="0" indent="0" defTabSz="914400" eaLnBrk="1" fontAlgn="auto" latinLnBrk="0" hangingPunct="1">
              <a:lnSpc>
                <a:spcPct val="100000"/>
              </a:lnSpc>
              <a:spcBef>
                <a:spcPts val="400"/>
              </a:spcBef>
              <a:spcAft>
                <a:spcPts val="0"/>
              </a:spcAft>
              <a:buClrTx/>
              <a:buSzTx/>
              <a:buFontTx/>
              <a:buNone/>
              <a:tabLst/>
              <a:defRPr/>
            </a:pPr>
            <a:r>
              <a:rPr lang="en-HK" sz="1200" dirty="0">
                <a:effectLst/>
                <a:latin typeface="+mn-lt"/>
                <a:ea typeface="+mn-ea"/>
                <a:cs typeface="+mn-cs"/>
                <a:sym typeface="Helvetica"/>
              </a:rPr>
              <a:t>A condition variable has two operations associated with it: wait() and signal(). The wait() call is executed when a thread wishes to put itself to sleep; the signal() call</a:t>
            </a:r>
            <a:r>
              <a:rPr lang="zh-CN" altLang="en-US" sz="1200" dirty="0">
                <a:effectLst/>
                <a:latin typeface="+mn-lt"/>
                <a:ea typeface="+mn-ea"/>
                <a:cs typeface="+mn-cs"/>
                <a:sym typeface="Helvetica"/>
              </a:rPr>
              <a:t> </a:t>
            </a:r>
            <a:r>
              <a:rPr lang="en-HK" sz="1200" dirty="0">
                <a:effectLst/>
                <a:latin typeface="+mn-lt"/>
                <a:ea typeface="+mn-ea"/>
                <a:cs typeface="+mn-cs"/>
                <a:sym typeface="Helvetica"/>
              </a:rPr>
              <a:t>is executed when a thread has changed something in the program and thus wants to wake a sleeping thread waiting on this condition. We will often refer to these as wait() and signal() for simplicity</a:t>
            </a:r>
          </a:p>
          <a:p>
            <a:pPr marL="0" marR="0" lvl="0" indent="0" defTabSz="914400" eaLnBrk="1" fontAlgn="auto" latinLnBrk="0" hangingPunct="1">
              <a:lnSpc>
                <a:spcPct val="100000"/>
              </a:lnSpc>
              <a:spcBef>
                <a:spcPts val="400"/>
              </a:spcBef>
              <a:spcAft>
                <a:spcPts val="0"/>
              </a:spcAft>
              <a:buClrTx/>
              <a:buSzTx/>
              <a:buFontTx/>
              <a:buNone/>
              <a:tabLst/>
              <a:defRPr/>
            </a:pPr>
            <a:endParaRPr lang="en-HK" sz="1200" dirty="0">
              <a:effectLst/>
              <a:latin typeface="+mn-lt"/>
              <a:ea typeface="+mn-ea"/>
              <a:cs typeface="+mn-cs"/>
              <a:sym typeface="Helvetica"/>
            </a:endParaRPr>
          </a:p>
          <a:p>
            <a:pPr marL="0" marR="0" lvl="0" indent="0" defTabSz="914400" eaLnBrk="1" fontAlgn="auto" latinLnBrk="0" hangingPunct="1">
              <a:lnSpc>
                <a:spcPct val="100000"/>
              </a:lnSpc>
              <a:spcBef>
                <a:spcPts val="400"/>
              </a:spcBef>
              <a:spcAft>
                <a:spcPts val="0"/>
              </a:spcAft>
              <a:buClrTx/>
              <a:buSzTx/>
              <a:buFontTx/>
              <a:buNone/>
              <a:tabLst/>
              <a:defRPr/>
            </a:pPr>
            <a:r>
              <a:rPr lang="en-US" altLang="zh-CN" sz="1200" dirty="0">
                <a:effectLst/>
                <a:latin typeface="+mn-lt"/>
                <a:ea typeface="+mn-ea"/>
                <a:cs typeface="+mn-cs"/>
                <a:sym typeface="Helvetica"/>
              </a:rPr>
              <a:t>N</a:t>
            </a:r>
            <a:r>
              <a:rPr lang="en-HK" sz="1200" dirty="0" err="1">
                <a:effectLst/>
                <a:latin typeface="+mn-lt"/>
                <a:ea typeface="+mn-ea"/>
                <a:cs typeface="+mn-cs"/>
                <a:sym typeface="Helvetica"/>
              </a:rPr>
              <a:t>otice</a:t>
            </a:r>
            <a:r>
              <a:rPr lang="en-HK" sz="1200" dirty="0">
                <a:effectLst/>
                <a:latin typeface="+mn-lt"/>
                <a:ea typeface="+mn-ea"/>
                <a:cs typeface="+mn-cs"/>
                <a:sym typeface="Helvetica"/>
              </a:rPr>
              <a:t> </a:t>
            </a:r>
            <a:r>
              <a:rPr lang="en-US" altLang="zh-CN" sz="1200" dirty="0">
                <a:effectLst/>
                <a:latin typeface="+mn-lt"/>
                <a:ea typeface="+mn-ea"/>
                <a:cs typeface="+mn-cs"/>
                <a:sym typeface="Helvetica"/>
              </a:rPr>
              <a:t>that:</a:t>
            </a:r>
            <a:r>
              <a:rPr lang="en-HK" sz="1200" dirty="0">
                <a:effectLst/>
                <a:latin typeface="+mn-lt"/>
                <a:ea typeface="+mn-ea"/>
                <a:cs typeface="+mn-cs"/>
                <a:sym typeface="Helvetica"/>
              </a:rPr>
              <a:t> the wait() call takes a mutex as a parameter; it assumes that this mutex is locked when wait() is called</a:t>
            </a:r>
            <a:r>
              <a:rPr lang="en-US" altLang="zh-CN" sz="1200" dirty="0">
                <a:effectLst/>
                <a:latin typeface="+mn-lt"/>
                <a:ea typeface="+mn-ea"/>
                <a:cs typeface="+mn-cs"/>
                <a:sym typeface="Helvetica"/>
              </a:rPr>
              <a:t>.</a:t>
            </a:r>
            <a:r>
              <a:rPr lang="zh-CN" altLang="en-US" sz="1200" dirty="0">
                <a:effectLst/>
                <a:latin typeface="+mn-lt"/>
                <a:ea typeface="+mn-ea"/>
                <a:cs typeface="+mn-cs"/>
                <a:sym typeface="Helvetica"/>
              </a:rPr>
              <a:t> </a:t>
            </a:r>
            <a:r>
              <a:rPr lang="en-HK" sz="1200" dirty="0">
                <a:effectLst/>
                <a:latin typeface="+mn-lt"/>
                <a:ea typeface="+mn-ea"/>
                <a:cs typeface="+mn-cs"/>
                <a:sym typeface="Helvetica"/>
              </a:rPr>
              <a:t>Let’s take a look at the solution to the join problem to understand this better.</a:t>
            </a:r>
          </a:p>
          <a:p>
            <a:pPr marL="0" marR="0" lvl="0" indent="0" defTabSz="914400" eaLnBrk="1" fontAlgn="auto" latinLnBrk="0" hangingPunct="1">
              <a:lnSpc>
                <a:spcPct val="100000"/>
              </a:lnSpc>
              <a:spcBef>
                <a:spcPts val="400"/>
              </a:spcBef>
              <a:spcAft>
                <a:spcPts val="0"/>
              </a:spcAft>
              <a:buClrTx/>
              <a:buSzTx/>
              <a:buFontTx/>
              <a:buNone/>
              <a:tabLst/>
              <a:defRPr/>
            </a:pPr>
            <a:endParaRPr lang="en-HK" sz="1200" dirty="0">
              <a:effectLst/>
              <a:latin typeface="+mn-lt"/>
              <a:ea typeface="+mn-ea"/>
              <a:cs typeface="+mn-cs"/>
              <a:sym typeface="Helvetica"/>
            </a:endParaRPr>
          </a:p>
          <a:p>
            <a:pPr marL="0" marR="0" lvl="0" indent="0" defTabSz="914400" eaLnBrk="1" fontAlgn="auto" latinLnBrk="0" hangingPunct="1">
              <a:lnSpc>
                <a:spcPct val="100000"/>
              </a:lnSpc>
              <a:spcBef>
                <a:spcPts val="400"/>
              </a:spcBef>
              <a:spcAft>
                <a:spcPts val="0"/>
              </a:spcAft>
              <a:buClrTx/>
              <a:buSzTx/>
              <a:buFontTx/>
              <a:buNone/>
              <a:tabLst/>
              <a:defRPr/>
            </a:pPr>
            <a:endParaRPr lang="en-HK" sz="1200" dirty="0">
              <a:effectLst/>
              <a:latin typeface="+mn-lt"/>
              <a:ea typeface="+mn-ea"/>
              <a:cs typeface="+mn-cs"/>
              <a:sym typeface="Helvetica"/>
            </a:endParaRPr>
          </a:p>
          <a:p>
            <a:pPr marL="0" marR="0" lvl="0" indent="0" defTabSz="914400" eaLnBrk="1" fontAlgn="auto" latinLnBrk="0" hangingPunct="1">
              <a:lnSpc>
                <a:spcPct val="100000"/>
              </a:lnSpc>
              <a:spcBef>
                <a:spcPts val="400"/>
              </a:spcBef>
              <a:spcAft>
                <a:spcPts val="0"/>
              </a:spcAft>
              <a:buClrTx/>
              <a:buSzTx/>
              <a:buFontTx/>
              <a:buNone/>
              <a:tabLst/>
              <a:defRPr/>
            </a:pPr>
            <a:endParaRPr lang="en-HK" sz="1200" dirty="0">
              <a:effectLst/>
              <a:latin typeface="+mn-lt"/>
              <a:ea typeface="+mn-ea"/>
              <a:cs typeface="+mn-cs"/>
              <a:sym typeface="Helvetica"/>
            </a:endParaRPr>
          </a:p>
          <a:p>
            <a:endParaRPr lang="en-US" dirty="0"/>
          </a:p>
          <a:p>
            <a:endParaRPr lang="en-US"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31</a:t>
            </a:fld>
            <a:endParaRPr lang="en-US" altLang="en-US"/>
          </a:p>
        </p:txBody>
      </p:sp>
    </p:spTree>
    <p:extLst>
      <p:ext uri="{BB962C8B-B14F-4D97-AF65-F5344CB8AC3E}">
        <p14:creationId xmlns:p14="http://schemas.microsoft.com/office/powerpoint/2010/main" val="1889371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34</a:t>
            </a:fld>
            <a:endParaRPr lang="en-US" altLang="en-US"/>
          </a:p>
        </p:txBody>
      </p:sp>
    </p:spTree>
    <p:extLst>
      <p:ext uri="{BB962C8B-B14F-4D97-AF65-F5344CB8AC3E}">
        <p14:creationId xmlns:p14="http://schemas.microsoft.com/office/powerpoint/2010/main" val="92878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HK" sz="1200" dirty="0">
                <a:effectLst/>
                <a:latin typeface="+mn-lt"/>
                <a:ea typeface="+mn-ea"/>
                <a:cs typeface="+mn-cs"/>
                <a:sym typeface="Helvetica"/>
              </a:rPr>
              <a:t>The put() </a:t>
            </a:r>
            <a:r>
              <a:rPr lang="en-US" altLang="zh-CN" sz="1200" dirty="0">
                <a:effectLst/>
                <a:latin typeface="+mn-lt"/>
                <a:ea typeface="+mn-ea"/>
                <a:cs typeface="+mn-cs"/>
                <a:sym typeface="Helvetica"/>
              </a:rPr>
              <a:t>function</a:t>
            </a:r>
            <a:r>
              <a:rPr lang="en-HK" sz="1200" dirty="0">
                <a:effectLst/>
                <a:latin typeface="+mn-lt"/>
                <a:ea typeface="+mn-ea"/>
                <a:cs typeface="+mn-cs"/>
                <a:sym typeface="Helvetica"/>
              </a:rPr>
              <a:t> assumes the buffer is empty (and checks this with an assertion), and then simply puts a value into the shared buffer and marks it full by setting count to 1. The get() </a:t>
            </a:r>
            <a:r>
              <a:rPr lang="en-US" altLang="zh-CN" sz="1200" dirty="0">
                <a:effectLst/>
                <a:latin typeface="+mn-lt"/>
                <a:ea typeface="+mn-ea"/>
                <a:cs typeface="+mn-cs"/>
                <a:sym typeface="Helvetica"/>
              </a:rPr>
              <a:t>function</a:t>
            </a:r>
            <a:r>
              <a:rPr lang="en-HK" sz="1200" dirty="0">
                <a:effectLst/>
                <a:latin typeface="+mn-lt"/>
                <a:ea typeface="+mn-ea"/>
                <a:cs typeface="+mn-cs"/>
                <a:sym typeface="Helvetica"/>
              </a:rPr>
              <a:t> does the opposite, setting the buffer to empty (i.e., setting count to 0) and returning the value. </a:t>
            </a:r>
          </a:p>
          <a:p>
            <a:endParaRPr lang="en-US"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37</a:t>
            </a:fld>
            <a:endParaRPr lang="en-US" altLang="en-US"/>
          </a:p>
        </p:txBody>
      </p:sp>
    </p:spTree>
    <p:extLst>
      <p:ext uri="{BB962C8B-B14F-4D97-AF65-F5344CB8AC3E}">
        <p14:creationId xmlns:p14="http://schemas.microsoft.com/office/powerpoint/2010/main" val="3320667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HK" sz="1200" dirty="0">
                <a:effectLst/>
                <a:latin typeface="+mn-lt"/>
                <a:ea typeface="+mn-ea"/>
                <a:cs typeface="+mn-cs"/>
                <a:sym typeface="Helvetica"/>
              </a:rPr>
              <a:t>Now we need to write some routines that know when it is OK to access the buffer to either put data into it or get data out of it.</a:t>
            </a:r>
            <a:r>
              <a:rPr lang="zh-CN" altLang="en-US" sz="1200" dirty="0">
                <a:effectLst/>
                <a:latin typeface="+mn-lt"/>
                <a:ea typeface="+mn-ea"/>
                <a:cs typeface="+mn-cs"/>
                <a:sym typeface="Helvetica"/>
              </a:rPr>
              <a:t> </a:t>
            </a:r>
            <a:r>
              <a:rPr lang="en-HK" sz="1200" dirty="0">
                <a:effectLst/>
                <a:latin typeface="+mn-lt"/>
                <a:ea typeface="+mn-ea"/>
                <a:cs typeface="+mn-cs"/>
                <a:sym typeface="Helvetica"/>
              </a:rPr>
              <a:t>This work is going to be done by two types of threads, one set of which we’ll call the producer threads, and the other set which we’ll call consumer threads.</a:t>
            </a:r>
            <a:r>
              <a:rPr lang="zh-CN" altLang="en-US" sz="1200" dirty="0">
                <a:effectLst/>
                <a:latin typeface="+mn-lt"/>
                <a:ea typeface="+mn-ea"/>
                <a:cs typeface="+mn-cs"/>
                <a:sym typeface="Helvetica"/>
              </a:rPr>
              <a:t> </a:t>
            </a:r>
            <a:r>
              <a:rPr lang="en-HK" sz="1200" dirty="0">
                <a:effectLst/>
                <a:latin typeface="+mn-lt"/>
                <a:ea typeface="+mn-ea"/>
                <a:cs typeface="+mn-cs"/>
                <a:sym typeface="Helvetica"/>
              </a:rPr>
              <a:t>Now imagine that we have just a single producer and a single consumer.</a:t>
            </a:r>
            <a:r>
              <a:rPr lang="zh-CN" altLang="en-US" sz="1200" dirty="0">
                <a:effectLst/>
                <a:latin typeface="+mn-lt"/>
                <a:ea typeface="+mn-ea"/>
                <a:cs typeface="+mn-cs"/>
                <a:sym typeface="Helvetica"/>
              </a:rPr>
              <a:t> </a:t>
            </a:r>
            <a:r>
              <a:rPr lang="en-HK" sz="1200" dirty="0">
                <a:effectLst/>
                <a:latin typeface="+mn-lt"/>
                <a:ea typeface="+mn-ea"/>
                <a:cs typeface="+mn-cs"/>
                <a:sym typeface="Helvetica"/>
              </a:rPr>
              <a:t>we have a single condition variable </a:t>
            </a:r>
            <a:r>
              <a:rPr lang="en-HK" sz="1200" dirty="0" err="1">
                <a:effectLst/>
                <a:latin typeface="+mn-lt"/>
                <a:ea typeface="+mn-ea"/>
                <a:cs typeface="+mn-cs"/>
                <a:sym typeface="Helvetica"/>
              </a:rPr>
              <a:t>cond</a:t>
            </a:r>
            <a:r>
              <a:rPr lang="en-HK" sz="1200" dirty="0">
                <a:effectLst/>
                <a:latin typeface="+mn-lt"/>
                <a:ea typeface="+mn-ea"/>
                <a:cs typeface="+mn-cs"/>
                <a:sym typeface="Helvetica"/>
              </a:rPr>
              <a:t> and associated lock mutex.</a:t>
            </a:r>
          </a:p>
          <a:p>
            <a:endParaRPr lang="en-US"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38</a:t>
            </a:fld>
            <a:endParaRPr lang="en-US" altLang="en-US"/>
          </a:p>
        </p:txBody>
      </p:sp>
    </p:spTree>
    <p:extLst>
      <p:ext uri="{BB962C8B-B14F-4D97-AF65-F5344CB8AC3E}">
        <p14:creationId xmlns:p14="http://schemas.microsoft.com/office/powerpoint/2010/main" val="2732015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400"/>
              </a:spcBef>
              <a:spcAft>
                <a:spcPts val="0"/>
              </a:spcAft>
              <a:buClrTx/>
              <a:buSzTx/>
              <a:buFontTx/>
              <a:buNone/>
              <a:tabLst/>
              <a:defRPr/>
            </a:pPr>
            <a:r>
              <a:rPr lang="en-HK" sz="1200" dirty="0">
                <a:effectLst/>
                <a:latin typeface="+mn-lt"/>
                <a:ea typeface="+mn-ea"/>
                <a:cs typeface="+mn-cs"/>
                <a:sym typeface="Helvetica"/>
              </a:rPr>
              <a:t>Assume there are two consumers (Tc1 and Tc2) and one producer (</a:t>
            </a:r>
            <a:r>
              <a:rPr lang="en-HK" sz="1200" dirty="0" err="1">
                <a:effectLst/>
                <a:latin typeface="+mn-lt"/>
                <a:ea typeface="+mn-ea"/>
                <a:cs typeface="+mn-cs"/>
                <a:sym typeface="Helvetica"/>
              </a:rPr>
              <a:t>Tp</a:t>
            </a:r>
            <a:r>
              <a:rPr lang="en-HK" sz="1200" dirty="0">
                <a:effectLst/>
                <a:latin typeface="+mn-lt"/>
                <a:ea typeface="+mn-ea"/>
                <a:cs typeface="+mn-cs"/>
                <a:sym typeface="Helvetica"/>
              </a:rPr>
              <a:t>). First, a consumer (Tc1) runs; it acquires the lock (c1), checks if any buffers are ready for consumption (c2), and finding that none are, waits (c3) (which releases the lock).</a:t>
            </a:r>
          </a:p>
          <a:p>
            <a:pPr marL="0" marR="0" lvl="0" indent="0" defTabSz="914400" eaLnBrk="1" fontAlgn="auto" latinLnBrk="0" hangingPunct="1">
              <a:lnSpc>
                <a:spcPct val="100000"/>
              </a:lnSpc>
              <a:spcBef>
                <a:spcPts val="400"/>
              </a:spcBef>
              <a:spcAft>
                <a:spcPts val="0"/>
              </a:spcAft>
              <a:buClrTx/>
              <a:buSzTx/>
              <a:buFontTx/>
              <a:buNone/>
              <a:tabLst/>
              <a:defRPr/>
            </a:pPr>
            <a:r>
              <a:rPr lang="en-HK" sz="1200" dirty="0">
                <a:effectLst/>
                <a:latin typeface="+mn-lt"/>
                <a:ea typeface="+mn-ea"/>
                <a:cs typeface="+mn-cs"/>
                <a:sym typeface="Helvetica"/>
              </a:rPr>
              <a:t>Then the producer (</a:t>
            </a:r>
            <a:r>
              <a:rPr lang="en-HK" sz="1200" dirty="0" err="1">
                <a:effectLst/>
                <a:latin typeface="+mn-lt"/>
                <a:ea typeface="+mn-ea"/>
                <a:cs typeface="+mn-cs"/>
                <a:sym typeface="Helvetica"/>
              </a:rPr>
              <a:t>Tp</a:t>
            </a:r>
            <a:r>
              <a:rPr lang="en-HK" sz="1200" dirty="0">
                <a:effectLst/>
                <a:latin typeface="+mn-lt"/>
                <a:ea typeface="+mn-ea"/>
                <a:cs typeface="+mn-cs"/>
                <a:sym typeface="Helvetica"/>
              </a:rPr>
              <a:t>) runs. It acquires the lock (p1), checks if all</a:t>
            </a:r>
            <a:r>
              <a:rPr lang="zh-CN" altLang="en-US" sz="1200" dirty="0">
                <a:effectLst/>
                <a:latin typeface="+mn-lt"/>
                <a:ea typeface="+mn-ea"/>
                <a:cs typeface="+mn-cs"/>
                <a:sym typeface="Helvetica"/>
              </a:rPr>
              <a:t> </a:t>
            </a:r>
            <a:r>
              <a:rPr lang="en-HK" sz="1200" dirty="0">
                <a:effectLst/>
                <a:latin typeface="+mn-lt"/>
                <a:ea typeface="+mn-ea"/>
                <a:cs typeface="+mn-cs"/>
                <a:sym typeface="Helvetica"/>
              </a:rPr>
              <a:t>buffers are full (p2), and finding that not to be the case, goes ahead and fills the buffer (p4). The producer then signals that a buffer has been filled (p5). Critically, this moves the first consumer (Tc1) from sleeping on a condition variable to the ready queue; Tc1 is now able to run (but not yet running). The producer then continues until realizing the buffer is full, at which point it sleeps (p6, p1–p3).</a:t>
            </a:r>
          </a:p>
          <a:p>
            <a:pPr marL="0" marR="0" lvl="0" indent="0" defTabSz="914400" eaLnBrk="1" fontAlgn="auto" latinLnBrk="0" hangingPunct="1">
              <a:lnSpc>
                <a:spcPct val="100000"/>
              </a:lnSpc>
              <a:spcBef>
                <a:spcPts val="400"/>
              </a:spcBef>
              <a:spcAft>
                <a:spcPts val="0"/>
              </a:spcAft>
              <a:buClrTx/>
              <a:buSzTx/>
              <a:buFontTx/>
              <a:buNone/>
              <a:tabLst/>
              <a:defRPr/>
            </a:pPr>
            <a:endParaRPr lang="en-HK" sz="1200" dirty="0">
              <a:effectLst/>
              <a:latin typeface="+mn-lt"/>
              <a:ea typeface="+mn-ea"/>
              <a:cs typeface="+mn-cs"/>
              <a:sym typeface="Helvetica"/>
            </a:endParaRPr>
          </a:p>
          <a:p>
            <a:pPr marL="0" marR="0" lvl="0" indent="0" defTabSz="914400" eaLnBrk="1" fontAlgn="auto" latinLnBrk="0" hangingPunct="1">
              <a:lnSpc>
                <a:spcPct val="100000"/>
              </a:lnSpc>
              <a:spcBef>
                <a:spcPts val="400"/>
              </a:spcBef>
              <a:spcAft>
                <a:spcPts val="0"/>
              </a:spcAft>
              <a:buClrTx/>
              <a:buSzTx/>
              <a:buFontTx/>
              <a:buNone/>
              <a:tabLst/>
              <a:defRPr/>
            </a:pPr>
            <a:r>
              <a:rPr lang="en-HK" sz="1200" dirty="0">
                <a:effectLst/>
                <a:latin typeface="+mn-lt"/>
                <a:ea typeface="+mn-ea"/>
                <a:cs typeface="+mn-cs"/>
                <a:sym typeface="Helvetica"/>
              </a:rPr>
              <a:t>Here is where the problem occurs: another consumer (Tc2) sneaks in and consumes the one existing value in the buffer (c1, c2, c4, c5, c6, skip- ping the wait at c3 because the buffer is full). Now assume Tc1 runs; just before returning from the wait, it re-acquires the lock and then returns. It then calls get() (c4), but there are no buffers to consume! </a:t>
            </a:r>
            <a:r>
              <a:rPr lang="zh-CN" altLang="en-US" sz="1200" dirty="0">
                <a:effectLst/>
                <a:latin typeface="+mn-lt"/>
                <a:ea typeface="+mn-ea"/>
                <a:cs typeface="+mn-cs"/>
                <a:sym typeface="Helvetica"/>
              </a:rPr>
              <a:t> </a:t>
            </a:r>
            <a:r>
              <a:rPr lang="en-HK" sz="1200" dirty="0">
                <a:effectLst/>
                <a:latin typeface="+mn-lt"/>
                <a:ea typeface="+mn-ea"/>
                <a:cs typeface="+mn-cs"/>
                <a:sym typeface="Helvetica"/>
              </a:rPr>
              <a:t>the code has not functioned as desired.</a:t>
            </a:r>
          </a:p>
          <a:p>
            <a:pPr marL="0" marR="0" lvl="0" indent="0" defTabSz="914400" eaLnBrk="1" fontAlgn="auto" latinLnBrk="0" hangingPunct="1">
              <a:lnSpc>
                <a:spcPct val="100000"/>
              </a:lnSpc>
              <a:spcBef>
                <a:spcPts val="400"/>
              </a:spcBef>
              <a:spcAft>
                <a:spcPts val="0"/>
              </a:spcAft>
              <a:buClrTx/>
              <a:buSzTx/>
              <a:buFontTx/>
              <a:buNone/>
              <a:tabLst/>
              <a:defRPr/>
            </a:pPr>
            <a:endParaRPr lang="en-HK" sz="1200" dirty="0">
              <a:effectLst/>
              <a:latin typeface="+mn-lt"/>
              <a:ea typeface="+mn-ea"/>
              <a:cs typeface="+mn-cs"/>
              <a:sym typeface="Helvetica"/>
            </a:endParaRPr>
          </a:p>
          <a:p>
            <a:pPr marL="0" marR="0" lvl="0" indent="0" defTabSz="914400" eaLnBrk="1" fontAlgn="auto" latinLnBrk="0" hangingPunct="1">
              <a:lnSpc>
                <a:spcPct val="100000"/>
              </a:lnSpc>
              <a:spcBef>
                <a:spcPts val="400"/>
              </a:spcBef>
              <a:spcAft>
                <a:spcPts val="0"/>
              </a:spcAft>
              <a:buClrTx/>
              <a:buSzTx/>
              <a:buFontTx/>
              <a:buNone/>
              <a:tabLst/>
              <a:defRPr/>
            </a:pPr>
            <a:endParaRPr lang="en-HK" sz="1200" dirty="0">
              <a:effectLst/>
              <a:latin typeface="+mn-lt"/>
              <a:ea typeface="+mn-ea"/>
              <a:cs typeface="+mn-cs"/>
              <a:sym typeface="Helvetica"/>
            </a:endParaRPr>
          </a:p>
          <a:p>
            <a:endParaRPr lang="en-US" dirty="0"/>
          </a:p>
          <a:p>
            <a:endParaRPr lang="en-US"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39</a:t>
            </a:fld>
            <a:endParaRPr lang="en-US" altLang="en-US"/>
          </a:p>
        </p:txBody>
      </p:sp>
    </p:spTree>
    <p:extLst>
      <p:ext uri="{BB962C8B-B14F-4D97-AF65-F5344CB8AC3E}">
        <p14:creationId xmlns:p14="http://schemas.microsoft.com/office/powerpoint/2010/main" val="3001747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HK" sz="1200" dirty="0">
                <a:effectLst/>
                <a:latin typeface="+mn-lt"/>
                <a:ea typeface="+mn-ea"/>
                <a:cs typeface="+mn-cs"/>
                <a:sym typeface="Helvetica"/>
              </a:rPr>
              <a:t>Fortunately, this fix is easy: change the if to a while. Think about why this works; now consumer Tc1 wakes up and (with the lock held) immediately re-checks the state of the shared variable (c2). If the buffer is empty at that point, the consumer simply goes back to sleep (c3). The corollary if is also changed to a while in the producer (p2).</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HK" sz="1200" dirty="0">
              <a:effectLst/>
              <a:latin typeface="+mn-lt"/>
              <a:ea typeface="+mn-ea"/>
              <a:cs typeface="+mn-cs"/>
              <a:sym typeface="Helvetica"/>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ko-KR" dirty="0"/>
              <a:t>A simple rule to remember with condition variables is to </a:t>
            </a:r>
            <a:r>
              <a:rPr lang="en-US" altLang="ko-KR" b="1" dirty="0"/>
              <a:t>always use while loops</a:t>
            </a:r>
            <a:r>
              <a:rPr lang="en-US" altLang="ko-KR"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HK" sz="1200" dirty="0">
              <a:effectLst/>
              <a:latin typeface="+mn-lt"/>
              <a:ea typeface="+mn-ea"/>
              <a:cs typeface="+mn-cs"/>
              <a:sym typeface="Helvetica"/>
            </a:endParaRPr>
          </a:p>
          <a:p>
            <a:endParaRPr lang="en-US"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41</a:t>
            </a:fld>
            <a:endParaRPr lang="en-US" altLang="en-US"/>
          </a:p>
        </p:txBody>
      </p:sp>
    </p:spTree>
    <p:extLst>
      <p:ext uri="{BB962C8B-B14F-4D97-AF65-F5344CB8AC3E}">
        <p14:creationId xmlns:p14="http://schemas.microsoft.com/office/powerpoint/2010/main" val="538363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4AAEAF3F-AFD0-49E9-AF0A-D69AB110D40B}"/>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B1167AA4-73EB-4538-8610-65388524A8F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3EFD22D-02C0-4A3D-802B-D6F257A0687E}"/>
              </a:ext>
            </a:extLst>
          </p:cNvPr>
          <p:cNvSpPr>
            <a:spLocks noGrp="1"/>
          </p:cNvSpPr>
          <p:nvPr>
            <p:ph type="sldNum" sz="quarter" idx="12"/>
          </p:nvPr>
        </p:nvSpPr>
        <p:spPr/>
        <p:txBody>
          <a:bodyPr/>
          <a:lstStyle>
            <a:lvl1pPr>
              <a:defRPr/>
            </a:lvl1pPr>
          </a:lstStyle>
          <a:p>
            <a:fld id="{195636FE-B67F-47FD-98A6-F7B8FE171AF8}" type="slidenum">
              <a:rPr lang="en-US" altLang="en-US"/>
              <a:pPr/>
              <a:t>‹#›</a:t>
            </a:fld>
            <a:endParaRPr lang="en-US" altLang="en-US"/>
          </a:p>
        </p:txBody>
      </p:sp>
    </p:spTree>
    <p:extLst>
      <p:ext uri="{BB962C8B-B14F-4D97-AF65-F5344CB8AC3E}">
        <p14:creationId xmlns:p14="http://schemas.microsoft.com/office/powerpoint/2010/main" val="200494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642E351-E37D-4923-8E5C-395D44F47D93}"/>
              </a:ext>
            </a:extLst>
          </p:cNvPr>
          <p:cNvSpPr>
            <a:spLocks noGrp="1"/>
          </p:cNvSpPr>
          <p:nvPr>
            <p:ph type="dt" sz="half" idx="10"/>
          </p:nvPr>
        </p:nvSpPr>
        <p:spPr/>
        <p:txBody>
          <a:bodyPr/>
          <a:lstStyle>
            <a:lvl1pPr>
              <a:defRPr/>
            </a:lvl1pPr>
          </a:lstStyle>
          <a:p>
            <a:pPr>
              <a:defRPr/>
            </a:pPr>
            <a:endParaRPr lang="en-US" dirty="0"/>
          </a:p>
        </p:txBody>
      </p:sp>
      <p:sp>
        <p:nvSpPr>
          <p:cNvPr id="6" name="Footer Placeholder 4">
            <a:extLst>
              <a:ext uri="{FF2B5EF4-FFF2-40B4-BE49-F238E27FC236}">
                <a16:creationId xmlns:a16="http://schemas.microsoft.com/office/drawing/2014/main" id="{CB5D7255-0D0E-4287-84C8-A8B85A31F63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2E29398-B4D2-44BD-AC41-8418E8E37050}"/>
              </a:ext>
            </a:extLst>
          </p:cNvPr>
          <p:cNvSpPr>
            <a:spLocks noGrp="1"/>
          </p:cNvSpPr>
          <p:nvPr>
            <p:ph type="sldNum" sz="quarter" idx="12"/>
          </p:nvPr>
        </p:nvSpPr>
        <p:spPr/>
        <p:txBody>
          <a:bodyPr/>
          <a:lstStyle>
            <a:lvl1pPr>
              <a:defRPr/>
            </a:lvl1pPr>
          </a:lstStyle>
          <a:p>
            <a:fld id="{0112693B-CC36-4304-B669-E6E28AE879BC}" type="slidenum">
              <a:rPr lang="en-US" altLang="en-US"/>
              <a:pPr/>
              <a:t>‹#›</a:t>
            </a:fld>
            <a:endParaRPr lang="en-US" altLang="en-US"/>
          </a:p>
        </p:txBody>
      </p:sp>
    </p:spTree>
    <p:extLst>
      <p:ext uri="{BB962C8B-B14F-4D97-AF65-F5344CB8AC3E}">
        <p14:creationId xmlns:p14="http://schemas.microsoft.com/office/powerpoint/2010/main" val="391263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7E68A-B8CF-4FE0-BBD3-748DAE8F9150}"/>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F7A6CCE8-A39F-4963-B568-09DE8664A0E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A582C16-F103-4B1D-82A4-FC7248D99BDF}"/>
              </a:ext>
            </a:extLst>
          </p:cNvPr>
          <p:cNvSpPr>
            <a:spLocks noGrp="1"/>
          </p:cNvSpPr>
          <p:nvPr>
            <p:ph type="sldNum" sz="quarter" idx="12"/>
          </p:nvPr>
        </p:nvSpPr>
        <p:spPr/>
        <p:txBody>
          <a:bodyPr/>
          <a:lstStyle>
            <a:lvl1pPr>
              <a:defRPr/>
            </a:lvl1pPr>
          </a:lstStyle>
          <a:p>
            <a:fld id="{1D859B12-BD0F-4FDF-81EC-75CF93E94B22}" type="slidenum">
              <a:rPr lang="en-US" altLang="en-US"/>
              <a:pPr/>
              <a:t>‹#›</a:t>
            </a:fld>
            <a:endParaRPr lang="en-US" altLang="en-US"/>
          </a:p>
        </p:txBody>
      </p:sp>
    </p:spTree>
    <p:extLst>
      <p:ext uri="{BB962C8B-B14F-4D97-AF65-F5344CB8AC3E}">
        <p14:creationId xmlns:p14="http://schemas.microsoft.com/office/powerpoint/2010/main" val="1628622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8C354-B60F-4DAE-AF8C-5506852509BE}"/>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DFCD47CB-691B-492A-BCC2-30B1696D45C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BD92E11-7B13-42DB-834B-1255E2C7A08F}"/>
              </a:ext>
            </a:extLst>
          </p:cNvPr>
          <p:cNvSpPr>
            <a:spLocks noGrp="1"/>
          </p:cNvSpPr>
          <p:nvPr>
            <p:ph type="sldNum" sz="quarter" idx="12"/>
          </p:nvPr>
        </p:nvSpPr>
        <p:spPr/>
        <p:txBody>
          <a:bodyPr/>
          <a:lstStyle>
            <a:lvl1pPr>
              <a:defRPr/>
            </a:lvl1pPr>
          </a:lstStyle>
          <a:p>
            <a:fld id="{7BD0CCB2-D633-4BCC-A1CD-C5689A36F7EC}" type="slidenum">
              <a:rPr lang="en-US" altLang="en-US"/>
              <a:pPr/>
              <a:t>‹#›</a:t>
            </a:fld>
            <a:endParaRPr lang="en-US" altLang="en-US"/>
          </a:p>
        </p:txBody>
      </p:sp>
    </p:spTree>
    <p:extLst>
      <p:ext uri="{BB962C8B-B14F-4D97-AF65-F5344CB8AC3E}">
        <p14:creationId xmlns:p14="http://schemas.microsoft.com/office/powerpoint/2010/main" val="108398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2114"/>
          </a:xfrm>
        </p:spPr>
        <p:txBody>
          <a:bodyPr/>
          <a:lstStyle/>
          <a:p>
            <a:r>
              <a:rPr lang="en-US" dirty="0"/>
              <a:t>Click to edit Master title style</a:t>
            </a:r>
          </a:p>
        </p:txBody>
      </p:sp>
      <p:sp>
        <p:nvSpPr>
          <p:cNvPr id="3" name="Content Placeholder 2"/>
          <p:cNvSpPr>
            <a:spLocks noGrp="1"/>
          </p:cNvSpPr>
          <p:nvPr>
            <p:ph idx="1"/>
          </p:nvPr>
        </p:nvSpPr>
        <p:spPr>
          <a:xfrm>
            <a:off x="609600" y="1340769"/>
            <a:ext cx="10972800" cy="5040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812A83C-A24B-4E72-A8B4-AF8B897A03D6}"/>
              </a:ext>
            </a:extLst>
          </p:cNvPr>
          <p:cNvSpPr>
            <a:spLocks noGrp="1"/>
          </p:cNvSpPr>
          <p:nvPr>
            <p:ph type="sldNum" sz="quarter" idx="12"/>
          </p:nvPr>
        </p:nvSpPr>
        <p:spPr>
          <a:xfrm>
            <a:off x="10776520" y="6525344"/>
            <a:ext cx="1309936" cy="268140"/>
          </a:xfrm>
        </p:spPr>
        <p:txBody>
          <a:bodyPr/>
          <a:lstStyle>
            <a:lvl1pPr>
              <a:defRPr/>
            </a:lvl1pPr>
          </a:lstStyle>
          <a:p>
            <a:fld id="{C22DC6D3-9347-42BE-948A-F7EB414DF657}" type="slidenum">
              <a:rPr lang="en-US" altLang="en-US"/>
              <a:pPr/>
              <a:t>‹#›</a:t>
            </a:fld>
            <a:endParaRPr lang="en-US" altLang="en-US" dirty="0"/>
          </a:p>
        </p:txBody>
      </p:sp>
    </p:spTree>
    <p:extLst>
      <p:ext uri="{BB962C8B-B14F-4D97-AF65-F5344CB8AC3E}">
        <p14:creationId xmlns:p14="http://schemas.microsoft.com/office/powerpoint/2010/main" val="327682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9E02-3FEA-45A7-8BF2-BD3AD167ACFF}"/>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C960BF3F-AB6B-4D26-8C11-407A421632D6}"/>
              </a:ext>
            </a:extLst>
          </p:cNvPr>
          <p:cNvSpPr>
            <a:spLocks noGrp="1"/>
          </p:cNvSpPr>
          <p:nvPr>
            <p:ph type="dt" sz="half" idx="10"/>
          </p:nvPr>
        </p:nvSpPr>
        <p:spPr/>
        <p:txBody>
          <a:bodyPr/>
          <a:lstStyle/>
          <a:p>
            <a:pPr>
              <a:defRPr/>
            </a:pPr>
            <a:endParaRPr lang="en-US" dirty="0"/>
          </a:p>
        </p:txBody>
      </p:sp>
      <p:sp>
        <p:nvSpPr>
          <p:cNvPr id="4" name="Footer Placeholder 3">
            <a:extLst>
              <a:ext uri="{FF2B5EF4-FFF2-40B4-BE49-F238E27FC236}">
                <a16:creationId xmlns:a16="http://schemas.microsoft.com/office/drawing/2014/main" id="{C25F7C56-0A90-40AC-93F6-F1296A978A80}"/>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1995BD5F-4D5B-4617-ACE5-C0B8E0D2B540}"/>
              </a:ext>
            </a:extLst>
          </p:cNvPr>
          <p:cNvSpPr>
            <a:spLocks noGrp="1"/>
          </p:cNvSpPr>
          <p:nvPr>
            <p:ph type="sldNum" sz="quarter" idx="12"/>
          </p:nvPr>
        </p:nvSpPr>
        <p:spPr/>
        <p:txBody>
          <a:bodyPr/>
          <a:lstStyle/>
          <a:p>
            <a:fld id="{CB1BFB98-26D1-4236-B9A5-8722FBA9A399}" type="slidenum">
              <a:rPr lang="en-US" altLang="en-US" smtClean="0"/>
              <a:pPr/>
              <a:t>‹#›</a:t>
            </a:fld>
            <a:endParaRPr lang="en-US" altLang="en-US"/>
          </a:p>
        </p:txBody>
      </p:sp>
    </p:spTree>
    <p:extLst>
      <p:ext uri="{BB962C8B-B14F-4D97-AF65-F5344CB8AC3E}">
        <p14:creationId xmlns:p14="http://schemas.microsoft.com/office/powerpoint/2010/main" val="381486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514BE2-A5E5-4F5D-945D-E5D7681AB9D0}"/>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CC7451F1-C44F-40C9-9146-E007A222667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08A3BE2-06AF-424A-B9C9-6C6212C8DCFC}"/>
              </a:ext>
            </a:extLst>
          </p:cNvPr>
          <p:cNvSpPr>
            <a:spLocks noGrp="1"/>
          </p:cNvSpPr>
          <p:nvPr>
            <p:ph type="sldNum" sz="quarter" idx="12"/>
          </p:nvPr>
        </p:nvSpPr>
        <p:spPr/>
        <p:txBody>
          <a:bodyPr/>
          <a:lstStyle>
            <a:lvl1pPr>
              <a:defRPr/>
            </a:lvl1pPr>
          </a:lstStyle>
          <a:p>
            <a:fld id="{5F11F8D7-CD43-4814-AE61-BC0F702EBA32}" type="slidenum">
              <a:rPr lang="en-US" altLang="en-US"/>
              <a:pPr/>
              <a:t>‹#›</a:t>
            </a:fld>
            <a:endParaRPr lang="en-US" altLang="en-US"/>
          </a:p>
        </p:txBody>
      </p:sp>
    </p:spTree>
    <p:extLst>
      <p:ext uri="{BB962C8B-B14F-4D97-AF65-F5344CB8AC3E}">
        <p14:creationId xmlns:p14="http://schemas.microsoft.com/office/powerpoint/2010/main" val="294816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3FD8F4E-0E4B-442A-A529-9A6C5C7D1251}"/>
              </a:ext>
            </a:extLst>
          </p:cNvPr>
          <p:cNvSpPr>
            <a:spLocks noGrp="1"/>
          </p:cNvSpPr>
          <p:nvPr>
            <p:ph type="dt" sz="half" idx="10"/>
          </p:nvPr>
        </p:nvSpPr>
        <p:spPr/>
        <p:txBody>
          <a:bodyPr/>
          <a:lstStyle>
            <a:lvl1pPr>
              <a:defRPr/>
            </a:lvl1pPr>
          </a:lstStyle>
          <a:p>
            <a:pPr>
              <a:defRPr/>
            </a:pPr>
            <a:endParaRPr lang="en-US" dirty="0"/>
          </a:p>
        </p:txBody>
      </p:sp>
      <p:sp>
        <p:nvSpPr>
          <p:cNvPr id="6" name="Footer Placeholder 4">
            <a:extLst>
              <a:ext uri="{FF2B5EF4-FFF2-40B4-BE49-F238E27FC236}">
                <a16:creationId xmlns:a16="http://schemas.microsoft.com/office/drawing/2014/main" id="{5BE4E864-5D75-4EA4-ABEC-7989C84B9D2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38FECEA-8B7E-4E92-9194-8770F5A21129}"/>
              </a:ext>
            </a:extLst>
          </p:cNvPr>
          <p:cNvSpPr>
            <a:spLocks noGrp="1"/>
          </p:cNvSpPr>
          <p:nvPr>
            <p:ph type="sldNum" sz="quarter" idx="12"/>
          </p:nvPr>
        </p:nvSpPr>
        <p:spPr/>
        <p:txBody>
          <a:bodyPr/>
          <a:lstStyle>
            <a:lvl1pPr>
              <a:defRPr/>
            </a:lvl1pPr>
          </a:lstStyle>
          <a:p>
            <a:fld id="{0C2BDA40-E21F-4284-82B1-D7E3C6D12DA5}" type="slidenum">
              <a:rPr lang="en-US" altLang="en-US"/>
              <a:pPr/>
              <a:t>‹#›</a:t>
            </a:fld>
            <a:endParaRPr lang="en-US" altLang="en-US"/>
          </a:p>
        </p:txBody>
      </p:sp>
    </p:spTree>
    <p:extLst>
      <p:ext uri="{BB962C8B-B14F-4D97-AF65-F5344CB8AC3E}">
        <p14:creationId xmlns:p14="http://schemas.microsoft.com/office/powerpoint/2010/main" val="420092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9DB6D08-2A14-43DD-8CDD-C4D17E6E9B01}"/>
              </a:ext>
            </a:extLst>
          </p:cNvPr>
          <p:cNvSpPr>
            <a:spLocks noGrp="1"/>
          </p:cNvSpPr>
          <p:nvPr>
            <p:ph type="dt" sz="half" idx="10"/>
          </p:nvPr>
        </p:nvSpPr>
        <p:spPr/>
        <p:txBody>
          <a:bodyPr/>
          <a:lstStyle>
            <a:lvl1pPr>
              <a:defRPr/>
            </a:lvl1pPr>
          </a:lstStyle>
          <a:p>
            <a:pPr>
              <a:defRPr/>
            </a:pPr>
            <a:endParaRPr lang="en-US" dirty="0"/>
          </a:p>
        </p:txBody>
      </p:sp>
      <p:sp>
        <p:nvSpPr>
          <p:cNvPr id="8" name="Footer Placeholder 4">
            <a:extLst>
              <a:ext uri="{FF2B5EF4-FFF2-40B4-BE49-F238E27FC236}">
                <a16:creationId xmlns:a16="http://schemas.microsoft.com/office/drawing/2014/main" id="{6B26960B-DE07-4DC6-B161-EEAC7B8AE07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774F2F6-CC09-4204-92D5-496D29AFE4E4}"/>
              </a:ext>
            </a:extLst>
          </p:cNvPr>
          <p:cNvSpPr>
            <a:spLocks noGrp="1"/>
          </p:cNvSpPr>
          <p:nvPr>
            <p:ph type="sldNum" sz="quarter" idx="12"/>
          </p:nvPr>
        </p:nvSpPr>
        <p:spPr/>
        <p:txBody>
          <a:bodyPr/>
          <a:lstStyle>
            <a:lvl1pPr>
              <a:defRPr/>
            </a:lvl1pPr>
          </a:lstStyle>
          <a:p>
            <a:fld id="{D8B5263A-E660-4BF4-BF99-DFB2E5FC61D8}" type="slidenum">
              <a:rPr lang="en-US" altLang="en-US"/>
              <a:pPr/>
              <a:t>‹#›</a:t>
            </a:fld>
            <a:endParaRPr lang="en-US" altLang="en-US"/>
          </a:p>
        </p:txBody>
      </p:sp>
    </p:spTree>
    <p:extLst>
      <p:ext uri="{BB962C8B-B14F-4D97-AF65-F5344CB8AC3E}">
        <p14:creationId xmlns:p14="http://schemas.microsoft.com/office/powerpoint/2010/main" val="63891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339C40C-A90E-4EEF-A228-5BC13059A0E0}"/>
              </a:ext>
            </a:extLst>
          </p:cNvPr>
          <p:cNvSpPr>
            <a:spLocks noGrp="1"/>
          </p:cNvSpPr>
          <p:nvPr>
            <p:ph type="dt" sz="half" idx="10"/>
          </p:nvPr>
        </p:nvSpPr>
        <p:spPr/>
        <p:txBody>
          <a:bodyPr/>
          <a:lstStyle>
            <a:lvl1pPr>
              <a:defRPr/>
            </a:lvl1pPr>
          </a:lstStyle>
          <a:p>
            <a:pPr>
              <a:defRPr/>
            </a:pPr>
            <a:endParaRPr lang="en-US" dirty="0"/>
          </a:p>
        </p:txBody>
      </p:sp>
      <p:sp>
        <p:nvSpPr>
          <p:cNvPr id="4" name="Footer Placeholder 4">
            <a:extLst>
              <a:ext uri="{FF2B5EF4-FFF2-40B4-BE49-F238E27FC236}">
                <a16:creationId xmlns:a16="http://schemas.microsoft.com/office/drawing/2014/main" id="{8FA27039-F92A-4284-A239-F727F051E36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415D9AE-577B-45D9-B831-2743D3B7FD1E}"/>
              </a:ext>
            </a:extLst>
          </p:cNvPr>
          <p:cNvSpPr>
            <a:spLocks noGrp="1"/>
          </p:cNvSpPr>
          <p:nvPr>
            <p:ph type="sldNum" sz="quarter" idx="12"/>
          </p:nvPr>
        </p:nvSpPr>
        <p:spPr/>
        <p:txBody>
          <a:bodyPr/>
          <a:lstStyle>
            <a:lvl1pPr>
              <a:defRPr/>
            </a:lvl1pPr>
          </a:lstStyle>
          <a:p>
            <a:fld id="{D6D022E3-8EBE-43B3-B963-EB3A5243B5B2}" type="slidenum">
              <a:rPr lang="en-US" altLang="en-US"/>
              <a:pPr/>
              <a:t>‹#›</a:t>
            </a:fld>
            <a:endParaRPr lang="en-US" altLang="en-US"/>
          </a:p>
        </p:txBody>
      </p:sp>
    </p:spTree>
    <p:extLst>
      <p:ext uri="{BB962C8B-B14F-4D97-AF65-F5344CB8AC3E}">
        <p14:creationId xmlns:p14="http://schemas.microsoft.com/office/powerpoint/2010/main" val="354343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691BE34-DBDF-4350-98A3-2133221E69C2}"/>
              </a:ext>
            </a:extLst>
          </p:cNvPr>
          <p:cNvSpPr>
            <a:spLocks noGrp="1"/>
          </p:cNvSpPr>
          <p:nvPr>
            <p:ph type="dt" sz="half" idx="10"/>
          </p:nvPr>
        </p:nvSpPr>
        <p:spPr/>
        <p:txBody>
          <a:bodyPr/>
          <a:lstStyle>
            <a:lvl1pPr>
              <a:defRPr/>
            </a:lvl1pPr>
          </a:lstStyle>
          <a:p>
            <a:pPr>
              <a:defRPr/>
            </a:pPr>
            <a:endParaRPr lang="en-US" dirty="0"/>
          </a:p>
        </p:txBody>
      </p:sp>
      <p:sp>
        <p:nvSpPr>
          <p:cNvPr id="3" name="Footer Placeholder 4">
            <a:extLst>
              <a:ext uri="{FF2B5EF4-FFF2-40B4-BE49-F238E27FC236}">
                <a16:creationId xmlns:a16="http://schemas.microsoft.com/office/drawing/2014/main" id="{E5A18ACC-5492-42F5-BA96-4C1071BC16A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BAB7F12-1905-40AF-BC3C-7C8FC2978703}"/>
              </a:ext>
            </a:extLst>
          </p:cNvPr>
          <p:cNvSpPr>
            <a:spLocks noGrp="1"/>
          </p:cNvSpPr>
          <p:nvPr>
            <p:ph type="sldNum" sz="quarter" idx="12"/>
          </p:nvPr>
        </p:nvSpPr>
        <p:spPr/>
        <p:txBody>
          <a:bodyPr/>
          <a:lstStyle>
            <a:lvl1pPr>
              <a:defRPr/>
            </a:lvl1pPr>
          </a:lstStyle>
          <a:p>
            <a:fld id="{0E678DE6-E732-409B-B9C9-A9A8B8F70E2C}" type="slidenum">
              <a:rPr lang="en-US" altLang="en-US"/>
              <a:pPr/>
              <a:t>‹#›</a:t>
            </a:fld>
            <a:endParaRPr lang="en-US" altLang="en-US"/>
          </a:p>
        </p:txBody>
      </p:sp>
    </p:spTree>
    <p:extLst>
      <p:ext uri="{BB962C8B-B14F-4D97-AF65-F5344CB8AC3E}">
        <p14:creationId xmlns:p14="http://schemas.microsoft.com/office/powerpoint/2010/main" val="76918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5A09AAD-6E15-414A-A27D-3AC22D60A1C8}"/>
              </a:ext>
            </a:extLst>
          </p:cNvPr>
          <p:cNvSpPr>
            <a:spLocks noGrp="1"/>
          </p:cNvSpPr>
          <p:nvPr>
            <p:ph type="dt" sz="half" idx="10"/>
          </p:nvPr>
        </p:nvSpPr>
        <p:spPr/>
        <p:txBody>
          <a:bodyPr/>
          <a:lstStyle>
            <a:lvl1pPr>
              <a:defRPr/>
            </a:lvl1pPr>
          </a:lstStyle>
          <a:p>
            <a:pPr>
              <a:defRPr/>
            </a:pPr>
            <a:endParaRPr lang="en-US" dirty="0"/>
          </a:p>
        </p:txBody>
      </p:sp>
      <p:sp>
        <p:nvSpPr>
          <p:cNvPr id="6" name="Footer Placeholder 4">
            <a:extLst>
              <a:ext uri="{FF2B5EF4-FFF2-40B4-BE49-F238E27FC236}">
                <a16:creationId xmlns:a16="http://schemas.microsoft.com/office/drawing/2014/main" id="{B0CEEAFD-3325-40F8-988D-84CFF4252C0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71DD15F-8FE4-46F0-B415-6DA1FECA60DD}"/>
              </a:ext>
            </a:extLst>
          </p:cNvPr>
          <p:cNvSpPr>
            <a:spLocks noGrp="1"/>
          </p:cNvSpPr>
          <p:nvPr>
            <p:ph type="sldNum" sz="quarter" idx="12"/>
          </p:nvPr>
        </p:nvSpPr>
        <p:spPr/>
        <p:txBody>
          <a:bodyPr/>
          <a:lstStyle>
            <a:lvl1pPr>
              <a:defRPr/>
            </a:lvl1pPr>
          </a:lstStyle>
          <a:p>
            <a:fld id="{BB15058F-6482-47E2-967E-5C313B011CB7}" type="slidenum">
              <a:rPr lang="en-US" altLang="en-US"/>
              <a:pPr/>
              <a:t>‹#›</a:t>
            </a:fld>
            <a:endParaRPr lang="en-US" altLang="en-US"/>
          </a:p>
        </p:txBody>
      </p:sp>
    </p:spTree>
    <p:extLst>
      <p:ext uri="{BB962C8B-B14F-4D97-AF65-F5344CB8AC3E}">
        <p14:creationId xmlns:p14="http://schemas.microsoft.com/office/powerpoint/2010/main" val="147870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EF1515A-F245-42FA-A6ED-B24067D5AB4D}"/>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A162012-DF59-4AF1-AF31-B892C7EC1880}"/>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D945915-A91A-482F-B603-F80D7891F11B}"/>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cs typeface="Arial" pitchFamily="34" charset="0"/>
              </a:defRPr>
            </a:lvl1pPr>
          </a:lstStyle>
          <a:p>
            <a:pPr>
              <a:defRPr/>
            </a:pPr>
            <a:endParaRPr lang="en-US" dirty="0"/>
          </a:p>
        </p:txBody>
      </p:sp>
      <p:sp>
        <p:nvSpPr>
          <p:cNvPr id="5" name="Footer Placeholder 4">
            <a:extLst>
              <a:ext uri="{FF2B5EF4-FFF2-40B4-BE49-F238E27FC236}">
                <a16:creationId xmlns:a16="http://schemas.microsoft.com/office/drawing/2014/main" id="{98447E20-B9B9-43AC-B18B-8F69FCF01BE5}"/>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0BB34D50-1255-4A45-A83B-57572AB82231}"/>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B1BFB98-26D1-4236-B9A5-8722FBA9A39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D7DF-86FD-4555-AE89-E369B6CA5F2D}"/>
              </a:ext>
            </a:extLst>
          </p:cNvPr>
          <p:cNvSpPr>
            <a:spLocks noGrp="1"/>
          </p:cNvSpPr>
          <p:nvPr>
            <p:ph type="title"/>
          </p:nvPr>
        </p:nvSpPr>
        <p:spPr>
          <a:xfrm>
            <a:off x="4367808" y="404664"/>
            <a:ext cx="5634207" cy="504056"/>
          </a:xfrm>
        </p:spPr>
        <p:txBody>
          <a:bodyPr/>
          <a:lstStyle/>
          <a:p>
            <a:pPr algn="r"/>
            <a:r>
              <a:rPr lang="en-HK" sz="2800" dirty="0"/>
              <a:t>CS3103 </a:t>
            </a:r>
            <a:r>
              <a:rPr lang="en-US" altLang="zh-CN" sz="2800" dirty="0"/>
              <a:t>Operating System</a:t>
            </a:r>
            <a:br>
              <a:rPr lang="en-US" altLang="zh-CN" sz="2800" dirty="0"/>
            </a:br>
            <a:r>
              <a:rPr lang="en-HK" sz="2800"/>
              <a:t>2023/2024 </a:t>
            </a:r>
            <a:r>
              <a:rPr lang="en-HK" sz="2800" dirty="0"/>
              <a:t>Sem B</a:t>
            </a:r>
          </a:p>
        </p:txBody>
      </p:sp>
      <p:sp>
        <p:nvSpPr>
          <p:cNvPr id="3" name="Content Placeholder 2">
            <a:extLst>
              <a:ext uri="{FF2B5EF4-FFF2-40B4-BE49-F238E27FC236}">
                <a16:creationId xmlns:a16="http://schemas.microsoft.com/office/drawing/2014/main" id="{55AC9B72-92EB-45C5-A7C2-6B0F9E58F0EC}"/>
              </a:ext>
            </a:extLst>
          </p:cNvPr>
          <p:cNvSpPr>
            <a:spLocks noGrp="1"/>
          </p:cNvSpPr>
          <p:nvPr>
            <p:ph idx="1"/>
          </p:nvPr>
        </p:nvSpPr>
        <p:spPr>
          <a:xfrm>
            <a:off x="551384" y="2726845"/>
            <a:ext cx="9450631" cy="720079"/>
          </a:xfrm>
        </p:spPr>
        <p:txBody>
          <a:bodyPr/>
          <a:lstStyle/>
          <a:p>
            <a:pPr marL="0" indent="0" algn="r">
              <a:buNone/>
            </a:pPr>
            <a:r>
              <a:rPr lang="en-HK" sz="4800" b="1" dirty="0"/>
              <a:t>Chapter 5: Synchronization</a:t>
            </a:r>
            <a:endParaRPr lang="en-HK" sz="4800" b="1" dirty="0">
              <a:effectLst>
                <a:outerShdw blurRad="38100" dist="38100" dir="2700000" algn="tl">
                  <a:srgbClr val="C0C0C0"/>
                </a:outerShdw>
              </a:effectLst>
            </a:endParaRPr>
          </a:p>
        </p:txBody>
      </p:sp>
      <p:sp>
        <p:nvSpPr>
          <p:cNvPr id="4" name="Rectangle 3">
            <a:extLst>
              <a:ext uri="{FF2B5EF4-FFF2-40B4-BE49-F238E27FC236}">
                <a16:creationId xmlns:a16="http://schemas.microsoft.com/office/drawing/2014/main" id="{FC340853-7F2B-4E79-BA64-14A99ABC7FA5}"/>
              </a:ext>
            </a:extLst>
          </p:cNvPr>
          <p:cNvSpPr/>
          <p:nvPr/>
        </p:nvSpPr>
        <p:spPr>
          <a:xfrm>
            <a:off x="5634921" y="4725144"/>
            <a:ext cx="4367094" cy="1261884"/>
          </a:xfrm>
          <a:prstGeom prst="rect">
            <a:avLst/>
          </a:prstGeom>
        </p:spPr>
        <p:txBody>
          <a:bodyPr wrap="none">
            <a:spAutoFit/>
          </a:bodyPr>
          <a:lstStyle/>
          <a:p>
            <a:pPr algn="r"/>
            <a:r>
              <a:rPr lang="en-HK" altLang="zh-CN" sz="2800" b="1" dirty="0"/>
              <a:t>Dr.</a:t>
            </a:r>
            <a:r>
              <a:rPr lang="zh-CN" altLang="en-US" sz="2800" b="1" dirty="0"/>
              <a:t> </a:t>
            </a:r>
            <a:r>
              <a:rPr lang="en-HK" altLang="zh-CN" sz="2800" b="1" dirty="0"/>
              <a:t>Nan</a:t>
            </a:r>
            <a:r>
              <a:rPr lang="zh-CN" altLang="en-US" sz="2800" b="1" dirty="0"/>
              <a:t> </a:t>
            </a:r>
            <a:r>
              <a:rPr lang="en-HK" altLang="zh-CN" sz="2800" b="1" dirty="0"/>
              <a:t>Guan</a:t>
            </a:r>
          </a:p>
          <a:p>
            <a:pPr algn="r"/>
            <a:r>
              <a:rPr lang="en-HK" sz="2400" dirty="0"/>
              <a:t>Department of Computer Science</a:t>
            </a:r>
          </a:p>
          <a:p>
            <a:pPr algn="r"/>
            <a:r>
              <a:rPr lang="en-HK" sz="2400" dirty="0"/>
              <a:t>City University of Hong Kong</a:t>
            </a:r>
          </a:p>
        </p:txBody>
      </p:sp>
      <p:sp>
        <p:nvSpPr>
          <p:cNvPr id="5" name="Slide Number Placeholder 4">
            <a:extLst>
              <a:ext uri="{FF2B5EF4-FFF2-40B4-BE49-F238E27FC236}">
                <a16:creationId xmlns:a16="http://schemas.microsoft.com/office/drawing/2014/main" id="{D2A3A961-759F-46CD-BADF-8E267A3EC8C8}"/>
              </a:ext>
            </a:extLst>
          </p:cNvPr>
          <p:cNvSpPr>
            <a:spLocks noGrp="1"/>
          </p:cNvSpPr>
          <p:nvPr>
            <p:ph type="sldNum" sz="quarter" idx="12"/>
          </p:nvPr>
        </p:nvSpPr>
        <p:spPr/>
        <p:txBody>
          <a:bodyPr/>
          <a:lstStyle/>
          <a:p>
            <a:fld id="{C22DC6D3-9347-42BE-948A-F7EB414DF657}" type="slidenum">
              <a:rPr lang="en-US" altLang="en-US" smtClean="0"/>
              <a:pPr/>
              <a:t>1</a:t>
            </a:fld>
            <a:endParaRPr lang="en-US" altLang="en-US" dirty="0"/>
          </a:p>
        </p:txBody>
      </p:sp>
    </p:spTree>
    <p:extLst>
      <p:ext uri="{BB962C8B-B14F-4D97-AF65-F5344CB8AC3E}">
        <p14:creationId xmlns:p14="http://schemas.microsoft.com/office/powerpoint/2010/main" val="954624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098D-678A-4DFB-8C10-F859CCF6E671}"/>
              </a:ext>
            </a:extLst>
          </p:cNvPr>
          <p:cNvSpPr>
            <a:spLocks noGrp="1"/>
          </p:cNvSpPr>
          <p:nvPr>
            <p:ph type="title"/>
          </p:nvPr>
        </p:nvSpPr>
        <p:spPr/>
        <p:txBody>
          <a:bodyPr/>
          <a:lstStyle/>
          <a:p>
            <a:r>
              <a:rPr lang="en-US" dirty="0"/>
              <a:t>Peterson’s Solution</a:t>
            </a:r>
          </a:p>
        </p:txBody>
      </p:sp>
      <p:sp>
        <p:nvSpPr>
          <p:cNvPr id="3" name="Content Placeholder 2">
            <a:extLst>
              <a:ext uri="{FF2B5EF4-FFF2-40B4-BE49-F238E27FC236}">
                <a16:creationId xmlns:a16="http://schemas.microsoft.com/office/drawing/2014/main" id="{2F496A38-12F7-46F9-99EF-C67BDC7CE146}"/>
              </a:ext>
            </a:extLst>
          </p:cNvPr>
          <p:cNvSpPr>
            <a:spLocks noGrp="1"/>
          </p:cNvSpPr>
          <p:nvPr>
            <p:ph idx="1"/>
          </p:nvPr>
        </p:nvSpPr>
        <p:spPr/>
        <p:txBody>
          <a:bodyPr/>
          <a:lstStyle/>
          <a:p>
            <a:r>
              <a:rPr lang="en-US" dirty="0"/>
              <a:t>Progress</a:t>
            </a:r>
          </a:p>
          <a:p>
            <a:pPr lvl="1"/>
            <a:endParaRPr lang="en-US" dirty="0"/>
          </a:p>
          <a:p>
            <a:pPr lvl="1"/>
            <a:endParaRPr lang="en-US" dirty="0"/>
          </a:p>
          <a:p>
            <a:pPr lvl="1"/>
            <a:r>
              <a:rPr lang="en-US" altLang="zh-CN" dirty="0"/>
              <a:t>If only one process wants to enter CS, it can enter</a:t>
            </a:r>
          </a:p>
          <a:p>
            <a:pPr lvl="2"/>
            <a:r>
              <a:rPr lang="en-HK" altLang="zh-CN" dirty="0"/>
              <a:t>When </a:t>
            </a:r>
            <a:r>
              <a:rPr lang="en-US" altLang="zh-CN" b="1" dirty="0"/>
              <a:t>P0</a:t>
            </a:r>
            <a:r>
              <a:rPr lang="en-US" altLang="zh-CN" dirty="0"/>
              <a:t> tests the while condition, </a:t>
            </a:r>
            <a:r>
              <a:rPr lang="en-US" altLang="zh-CN" b="1" dirty="0"/>
              <a:t>P1</a:t>
            </a:r>
            <a:r>
              <a:rPr lang="en-US" altLang="zh-CN" dirty="0"/>
              <a:t> does not set </a:t>
            </a:r>
            <a:r>
              <a:rPr lang="en-US" altLang="zh-CN" dirty="0">
                <a:solidFill>
                  <a:srgbClr val="0066FF"/>
                </a:solidFill>
              </a:rPr>
              <a:t>flag[1]=TRUE</a:t>
            </a:r>
            <a:r>
              <a:rPr lang="en-US" altLang="zh-CN" dirty="0"/>
              <a:t>, i.e., </a:t>
            </a:r>
            <a:r>
              <a:rPr lang="en-US" altLang="zh-CN" dirty="0">
                <a:solidFill>
                  <a:srgbClr val="0066FF"/>
                </a:solidFill>
              </a:rPr>
              <a:t>flag[1]==FALSE</a:t>
            </a:r>
            <a:r>
              <a:rPr lang="en-US" altLang="zh-CN" dirty="0"/>
              <a:t>, so </a:t>
            </a:r>
            <a:r>
              <a:rPr lang="en-US" altLang="zh-CN" b="1" dirty="0"/>
              <a:t>P0</a:t>
            </a:r>
            <a:r>
              <a:rPr lang="en-US" altLang="zh-CN" dirty="0"/>
              <a:t> can enter CS</a:t>
            </a:r>
          </a:p>
          <a:p>
            <a:pPr lvl="1"/>
            <a:r>
              <a:rPr lang="en-US" altLang="zh-CN" dirty="0"/>
              <a:t>If both processes want to enter CS, one of them can enter</a:t>
            </a:r>
          </a:p>
          <a:p>
            <a:pPr lvl="2"/>
            <a:r>
              <a:rPr lang="en-HK" altLang="zh-CN" dirty="0"/>
              <a:t>If both </a:t>
            </a:r>
            <a:r>
              <a:rPr lang="en-HK" altLang="zh-CN" b="1" dirty="0"/>
              <a:t>P0</a:t>
            </a:r>
            <a:r>
              <a:rPr lang="en-HK" altLang="zh-CN" dirty="0"/>
              <a:t> and </a:t>
            </a:r>
            <a:r>
              <a:rPr lang="en-HK" altLang="zh-CN" b="1" dirty="0"/>
              <a:t>P1</a:t>
            </a:r>
            <a:r>
              <a:rPr lang="en-HK" altLang="zh-CN" dirty="0"/>
              <a:t> have set the </a:t>
            </a:r>
            <a:r>
              <a:rPr lang="en-HK" altLang="zh-CN" dirty="0">
                <a:solidFill>
                  <a:srgbClr val="0066FF"/>
                </a:solidFill>
              </a:rPr>
              <a:t>flag</a:t>
            </a:r>
            <a:r>
              <a:rPr lang="en-HK" altLang="zh-CN" dirty="0"/>
              <a:t> to be </a:t>
            </a:r>
            <a:r>
              <a:rPr lang="en-HK" altLang="zh-CN" dirty="0">
                <a:solidFill>
                  <a:srgbClr val="0066FF"/>
                </a:solidFill>
              </a:rPr>
              <a:t>TRUE</a:t>
            </a:r>
            <a:r>
              <a:rPr lang="en-HK" altLang="zh-CN" dirty="0"/>
              <a:t>, then they continue to set </a:t>
            </a:r>
            <a:r>
              <a:rPr lang="en-HK" altLang="zh-CN" dirty="0">
                <a:solidFill>
                  <a:srgbClr val="0066FF"/>
                </a:solidFill>
              </a:rPr>
              <a:t>turn</a:t>
            </a:r>
            <a:r>
              <a:rPr lang="en-HK" altLang="zh-CN" dirty="0"/>
              <a:t> </a:t>
            </a:r>
          </a:p>
          <a:p>
            <a:pPr lvl="2"/>
            <a:r>
              <a:rPr lang="en-HK" altLang="zh-CN" dirty="0"/>
              <a:t>Eventually, </a:t>
            </a:r>
            <a:r>
              <a:rPr lang="en-HK" altLang="zh-CN" dirty="0">
                <a:solidFill>
                  <a:srgbClr val="0066FF"/>
                </a:solidFill>
              </a:rPr>
              <a:t>turn</a:t>
            </a:r>
            <a:r>
              <a:rPr lang="en-HK" altLang="zh-CN" dirty="0"/>
              <a:t> is either </a:t>
            </a:r>
            <a:r>
              <a:rPr lang="en-HK" altLang="zh-CN" dirty="0">
                <a:solidFill>
                  <a:srgbClr val="0066FF"/>
                </a:solidFill>
              </a:rPr>
              <a:t>0</a:t>
            </a:r>
            <a:r>
              <a:rPr lang="en-HK" altLang="zh-CN" dirty="0"/>
              <a:t> or </a:t>
            </a:r>
            <a:r>
              <a:rPr lang="en-HK" altLang="zh-CN" dirty="0">
                <a:solidFill>
                  <a:srgbClr val="0066FF"/>
                </a:solidFill>
              </a:rPr>
              <a:t>1</a:t>
            </a:r>
            <a:r>
              <a:rPr lang="en-HK" altLang="zh-CN" dirty="0"/>
              <a:t> (depending the order for </a:t>
            </a:r>
            <a:r>
              <a:rPr lang="en-HK" altLang="zh-CN" b="1" dirty="0"/>
              <a:t>P0</a:t>
            </a:r>
            <a:r>
              <a:rPr lang="en-HK" altLang="zh-CN" dirty="0"/>
              <a:t> and </a:t>
            </a:r>
            <a:r>
              <a:rPr lang="en-HK" altLang="zh-CN" b="1" dirty="0"/>
              <a:t>P1</a:t>
            </a:r>
            <a:r>
              <a:rPr lang="en-HK" altLang="zh-CN" dirty="0"/>
              <a:t> to set </a:t>
            </a:r>
            <a:r>
              <a:rPr lang="en-HK" altLang="zh-CN" dirty="0">
                <a:solidFill>
                  <a:srgbClr val="0066FF"/>
                </a:solidFill>
              </a:rPr>
              <a:t>turn</a:t>
            </a:r>
            <a:r>
              <a:rPr lang="en-HK" altLang="zh-CN" dirty="0"/>
              <a:t>), and the corresponding process can enter CS</a:t>
            </a:r>
            <a:endParaRPr lang="en-US" altLang="zh-CN" dirty="0"/>
          </a:p>
          <a:p>
            <a:endParaRPr lang="en-US" dirty="0"/>
          </a:p>
        </p:txBody>
      </p:sp>
      <p:sp>
        <p:nvSpPr>
          <p:cNvPr id="4" name="Slide Number Placeholder 3">
            <a:extLst>
              <a:ext uri="{FF2B5EF4-FFF2-40B4-BE49-F238E27FC236}">
                <a16:creationId xmlns:a16="http://schemas.microsoft.com/office/drawing/2014/main" id="{AEF5BF13-F42F-4BFA-B5EC-15CBA04F8876}"/>
              </a:ext>
            </a:extLst>
          </p:cNvPr>
          <p:cNvSpPr>
            <a:spLocks noGrp="1"/>
          </p:cNvSpPr>
          <p:nvPr>
            <p:ph type="sldNum" sz="quarter" idx="12"/>
          </p:nvPr>
        </p:nvSpPr>
        <p:spPr/>
        <p:txBody>
          <a:bodyPr/>
          <a:lstStyle/>
          <a:p>
            <a:fld id="{C22DC6D3-9347-42BE-948A-F7EB414DF657}" type="slidenum">
              <a:rPr lang="en-US" altLang="en-US" smtClean="0"/>
              <a:pPr/>
              <a:t>10</a:t>
            </a:fld>
            <a:endParaRPr lang="en-US" altLang="en-US" dirty="0"/>
          </a:p>
        </p:txBody>
      </p:sp>
      <p:pic>
        <p:nvPicPr>
          <p:cNvPr id="7" name="Picture 6">
            <a:extLst>
              <a:ext uri="{FF2B5EF4-FFF2-40B4-BE49-F238E27FC236}">
                <a16:creationId xmlns:a16="http://schemas.microsoft.com/office/drawing/2014/main" id="{168ECE9A-0ED8-4BE8-9222-84DF3B06F899}"/>
              </a:ext>
            </a:extLst>
          </p:cNvPr>
          <p:cNvPicPr>
            <a:picLocks noChangeAspect="1"/>
          </p:cNvPicPr>
          <p:nvPr/>
        </p:nvPicPr>
        <p:blipFill>
          <a:blip r:embed="rId2"/>
          <a:stretch>
            <a:fillRect/>
          </a:stretch>
        </p:blipFill>
        <p:spPr>
          <a:xfrm>
            <a:off x="7102013" y="1196752"/>
            <a:ext cx="4480387" cy="1811635"/>
          </a:xfrm>
          <a:prstGeom prst="rect">
            <a:avLst/>
          </a:prstGeom>
        </p:spPr>
      </p:pic>
    </p:spTree>
    <p:extLst>
      <p:ext uri="{BB962C8B-B14F-4D97-AF65-F5344CB8AC3E}">
        <p14:creationId xmlns:p14="http://schemas.microsoft.com/office/powerpoint/2010/main" val="332839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078C-EEDC-444D-8C7B-7B3620A5ED7E}"/>
              </a:ext>
            </a:extLst>
          </p:cNvPr>
          <p:cNvSpPr>
            <a:spLocks noGrp="1"/>
          </p:cNvSpPr>
          <p:nvPr>
            <p:ph type="title"/>
          </p:nvPr>
        </p:nvSpPr>
        <p:spPr/>
        <p:txBody>
          <a:bodyPr/>
          <a:lstStyle/>
          <a:p>
            <a:r>
              <a:rPr lang="en-US" dirty="0"/>
              <a:t>Peterson’s Solution</a:t>
            </a:r>
          </a:p>
        </p:txBody>
      </p:sp>
      <p:sp>
        <p:nvSpPr>
          <p:cNvPr id="3" name="Content Placeholder 2">
            <a:extLst>
              <a:ext uri="{FF2B5EF4-FFF2-40B4-BE49-F238E27FC236}">
                <a16:creationId xmlns:a16="http://schemas.microsoft.com/office/drawing/2014/main" id="{4556F7D3-2BF1-419D-9CF6-66048E06A996}"/>
              </a:ext>
            </a:extLst>
          </p:cNvPr>
          <p:cNvSpPr>
            <a:spLocks noGrp="1"/>
          </p:cNvSpPr>
          <p:nvPr>
            <p:ph idx="1"/>
          </p:nvPr>
        </p:nvSpPr>
        <p:spPr/>
        <p:txBody>
          <a:bodyPr/>
          <a:lstStyle/>
          <a:p>
            <a:r>
              <a:rPr lang="en-US" dirty="0"/>
              <a:t>Bounded waiting</a:t>
            </a:r>
          </a:p>
          <a:p>
            <a:endParaRPr lang="en-US" dirty="0"/>
          </a:p>
          <a:p>
            <a:endParaRPr lang="en-US" dirty="0"/>
          </a:p>
          <a:p>
            <a:pPr lvl="1"/>
            <a:r>
              <a:rPr lang="en-US" altLang="zh-CN" dirty="0"/>
              <a:t>If both want to repeatedly enter CS, they will do so in turn</a:t>
            </a:r>
          </a:p>
          <a:p>
            <a:pPr lvl="2"/>
            <a:r>
              <a:rPr lang="en-US" altLang="zh-CN" dirty="0"/>
              <a:t>When </a:t>
            </a:r>
            <a:r>
              <a:rPr lang="en-US" altLang="zh-CN" b="1" dirty="0"/>
              <a:t>P0</a:t>
            </a:r>
            <a:r>
              <a:rPr lang="en-US" altLang="zh-CN" dirty="0"/>
              <a:t> leaves CS, it sets </a:t>
            </a:r>
            <a:r>
              <a:rPr lang="en-US" altLang="zh-CN" dirty="0">
                <a:solidFill>
                  <a:srgbClr val="0066FF"/>
                </a:solidFill>
              </a:rPr>
              <a:t>flag[0]==FALSE</a:t>
            </a:r>
            <a:r>
              <a:rPr lang="en-US" altLang="zh-CN" dirty="0"/>
              <a:t>, so </a:t>
            </a:r>
            <a:r>
              <a:rPr lang="en-US" altLang="zh-CN" b="1" dirty="0"/>
              <a:t>P1</a:t>
            </a:r>
            <a:r>
              <a:rPr lang="en-US" altLang="zh-CN" dirty="0"/>
              <a:t> immediately can enter CS</a:t>
            </a:r>
          </a:p>
          <a:p>
            <a:pPr lvl="2"/>
            <a:r>
              <a:rPr lang="en-US" altLang="zh-CN" dirty="0"/>
              <a:t>If </a:t>
            </a:r>
            <a:r>
              <a:rPr lang="en-US" altLang="zh-CN" b="1" dirty="0"/>
              <a:t>P0</a:t>
            </a:r>
            <a:r>
              <a:rPr lang="en-US" altLang="zh-CN" dirty="0"/>
              <a:t> set </a:t>
            </a:r>
            <a:r>
              <a:rPr lang="en-US" altLang="zh-CN" dirty="0">
                <a:solidFill>
                  <a:srgbClr val="0066FF"/>
                </a:solidFill>
              </a:rPr>
              <a:t>flag[0]==TRUE </a:t>
            </a:r>
            <a:r>
              <a:rPr lang="en-US" altLang="zh-CN" dirty="0"/>
              <a:t>before </a:t>
            </a:r>
            <a:r>
              <a:rPr lang="en-US" altLang="zh-CN" b="1" dirty="0"/>
              <a:t>P1</a:t>
            </a:r>
            <a:r>
              <a:rPr lang="en-US" altLang="zh-CN" dirty="0"/>
              <a:t> enters CS, </a:t>
            </a:r>
            <a:r>
              <a:rPr lang="en-US" altLang="zh-CN" b="1" dirty="0"/>
              <a:t>P1</a:t>
            </a:r>
            <a:r>
              <a:rPr lang="en-US" altLang="zh-CN" dirty="0"/>
              <a:t> cannot leave the while loop</a:t>
            </a:r>
          </a:p>
          <a:p>
            <a:pPr lvl="2"/>
            <a:r>
              <a:rPr lang="en-US" altLang="zh-CN" dirty="0"/>
              <a:t>However, before </a:t>
            </a:r>
            <a:r>
              <a:rPr lang="en-US" altLang="zh-CN" b="1" dirty="0"/>
              <a:t>P0</a:t>
            </a:r>
            <a:r>
              <a:rPr lang="en-US" altLang="zh-CN" dirty="0"/>
              <a:t> enters CS again, it has to set </a:t>
            </a:r>
            <a:r>
              <a:rPr lang="en-US" altLang="zh-CN" dirty="0">
                <a:solidFill>
                  <a:srgbClr val="0066FF"/>
                </a:solidFill>
              </a:rPr>
              <a:t>turn==1</a:t>
            </a:r>
            <a:r>
              <a:rPr lang="en-US" altLang="zh-CN" dirty="0"/>
              <a:t>, so </a:t>
            </a:r>
            <a:r>
              <a:rPr lang="en-US" altLang="zh-CN" b="1" dirty="0"/>
              <a:t>P1</a:t>
            </a:r>
            <a:r>
              <a:rPr lang="en-US" altLang="zh-CN" dirty="0"/>
              <a:t> still can leave the while loop and enter CS</a:t>
            </a:r>
          </a:p>
          <a:p>
            <a:pPr lvl="3"/>
            <a:r>
              <a:rPr lang="en-US" altLang="zh-CN" dirty="0"/>
              <a:t>P0 cannot enter CS again before P1 since currently </a:t>
            </a:r>
            <a:r>
              <a:rPr lang="en-US" altLang="zh-CN" dirty="0">
                <a:solidFill>
                  <a:srgbClr val="0066FF"/>
                </a:solidFill>
              </a:rPr>
              <a:t>flag[1]==TRUE </a:t>
            </a:r>
            <a:r>
              <a:rPr lang="en-US" altLang="zh-CN" dirty="0"/>
              <a:t>and turn == 1</a:t>
            </a:r>
          </a:p>
        </p:txBody>
      </p:sp>
      <p:sp>
        <p:nvSpPr>
          <p:cNvPr id="4" name="Slide Number Placeholder 3">
            <a:extLst>
              <a:ext uri="{FF2B5EF4-FFF2-40B4-BE49-F238E27FC236}">
                <a16:creationId xmlns:a16="http://schemas.microsoft.com/office/drawing/2014/main" id="{C5CB10AF-E048-4B57-943E-C9E0CCD72C26}"/>
              </a:ext>
            </a:extLst>
          </p:cNvPr>
          <p:cNvSpPr>
            <a:spLocks noGrp="1"/>
          </p:cNvSpPr>
          <p:nvPr>
            <p:ph type="sldNum" sz="quarter" idx="12"/>
          </p:nvPr>
        </p:nvSpPr>
        <p:spPr/>
        <p:txBody>
          <a:bodyPr/>
          <a:lstStyle/>
          <a:p>
            <a:fld id="{C22DC6D3-9347-42BE-948A-F7EB414DF657}" type="slidenum">
              <a:rPr lang="en-US" altLang="en-US" smtClean="0"/>
              <a:pPr/>
              <a:t>11</a:t>
            </a:fld>
            <a:endParaRPr lang="en-US" altLang="en-US" dirty="0"/>
          </a:p>
        </p:txBody>
      </p:sp>
      <p:pic>
        <p:nvPicPr>
          <p:cNvPr id="16" name="Picture 15">
            <a:extLst>
              <a:ext uri="{FF2B5EF4-FFF2-40B4-BE49-F238E27FC236}">
                <a16:creationId xmlns:a16="http://schemas.microsoft.com/office/drawing/2014/main" id="{F2C203D4-DE7B-4442-A598-7FA2FA78E44F}"/>
              </a:ext>
            </a:extLst>
          </p:cNvPr>
          <p:cNvPicPr>
            <a:picLocks noChangeAspect="1"/>
          </p:cNvPicPr>
          <p:nvPr/>
        </p:nvPicPr>
        <p:blipFill>
          <a:blip r:embed="rId2"/>
          <a:stretch>
            <a:fillRect/>
          </a:stretch>
        </p:blipFill>
        <p:spPr>
          <a:xfrm>
            <a:off x="7102013" y="1196752"/>
            <a:ext cx="4480387" cy="1811635"/>
          </a:xfrm>
          <a:prstGeom prst="rect">
            <a:avLst/>
          </a:prstGeom>
        </p:spPr>
      </p:pic>
    </p:spTree>
    <p:extLst>
      <p:ext uri="{BB962C8B-B14F-4D97-AF65-F5344CB8AC3E}">
        <p14:creationId xmlns:p14="http://schemas.microsoft.com/office/powerpoint/2010/main" val="199536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5A16-F2F2-4C25-8036-BE663C26D096}"/>
              </a:ext>
            </a:extLst>
          </p:cNvPr>
          <p:cNvSpPr>
            <a:spLocks noGrp="1"/>
          </p:cNvSpPr>
          <p:nvPr>
            <p:ph type="title"/>
          </p:nvPr>
        </p:nvSpPr>
        <p:spPr/>
        <p:txBody>
          <a:bodyPr/>
          <a:lstStyle/>
          <a:p>
            <a:r>
              <a:rPr lang="en-US" dirty="0"/>
              <a:t>Hardware </a:t>
            </a:r>
            <a:r>
              <a:rPr lang="en-US" altLang="zh-CN" dirty="0"/>
              <a:t>Support for </a:t>
            </a:r>
            <a:r>
              <a:rPr lang="en-US" dirty="0"/>
              <a:t>Synchronization</a:t>
            </a:r>
          </a:p>
        </p:txBody>
      </p:sp>
      <p:sp>
        <p:nvSpPr>
          <p:cNvPr id="3" name="Content Placeholder 2">
            <a:extLst>
              <a:ext uri="{FF2B5EF4-FFF2-40B4-BE49-F238E27FC236}">
                <a16:creationId xmlns:a16="http://schemas.microsoft.com/office/drawing/2014/main" id="{D37D2EFE-3D62-490F-A4C3-2C802F892DC4}"/>
              </a:ext>
            </a:extLst>
          </p:cNvPr>
          <p:cNvSpPr>
            <a:spLocks noGrp="1"/>
          </p:cNvSpPr>
          <p:nvPr>
            <p:ph idx="1"/>
          </p:nvPr>
        </p:nvSpPr>
        <p:spPr>
          <a:xfrm>
            <a:off x="609600" y="1340769"/>
            <a:ext cx="11391056" cy="5040560"/>
          </a:xfrm>
        </p:spPr>
        <p:txBody>
          <a:bodyPr/>
          <a:lstStyle/>
          <a:p>
            <a:r>
              <a:rPr lang="en-US" altLang="en-US" dirty="0"/>
              <a:t>Many systems provide hardware support for critical section code</a:t>
            </a:r>
          </a:p>
          <a:p>
            <a:pPr>
              <a:lnSpc>
                <a:spcPct val="90000"/>
              </a:lnSpc>
              <a:tabLst>
                <a:tab pos="744538" algn="l"/>
                <a:tab pos="1025525" algn="l"/>
                <a:tab pos="1260475" algn="l"/>
              </a:tabLst>
            </a:pPr>
            <a:r>
              <a:rPr lang="en-US" altLang="en-US" dirty="0"/>
              <a:t>Uniprocessors – could disable interrupts</a:t>
            </a:r>
          </a:p>
          <a:p>
            <a:pPr lvl="1">
              <a:lnSpc>
                <a:spcPct val="90000"/>
              </a:lnSpc>
              <a:tabLst>
                <a:tab pos="744538" algn="l"/>
                <a:tab pos="1025525" algn="l"/>
                <a:tab pos="1260475" algn="l"/>
              </a:tabLst>
            </a:pPr>
            <a:r>
              <a:rPr lang="en-US" altLang="en-US" dirty="0"/>
              <a:t>Currently running code would execute without preemption</a:t>
            </a:r>
          </a:p>
          <a:p>
            <a:pPr lvl="1">
              <a:lnSpc>
                <a:spcPct val="90000"/>
              </a:lnSpc>
              <a:tabLst>
                <a:tab pos="744538" algn="l"/>
                <a:tab pos="1025525" algn="l"/>
                <a:tab pos="1260475" algn="l"/>
              </a:tabLst>
            </a:pPr>
            <a:r>
              <a:rPr lang="en-US" altLang="en-US" dirty="0"/>
              <a:t>Generally too inefficient: OS using this not broadly scalable</a:t>
            </a:r>
          </a:p>
          <a:p>
            <a:r>
              <a:rPr lang="en-US" altLang="en-US" dirty="0"/>
              <a:t>Modern machines provide special </a:t>
            </a:r>
            <a:r>
              <a:rPr lang="en-US" altLang="en-US" dirty="0">
                <a:solidFill>
                  <a:srgbClr val="FF0000"/>
                </a:solidFill>
              </a:rPr>
              <a:t>atomic</a:t>
            </a:r>
            <a:r>
              <a:rPr lang="en-US" altLang="en-US" dirty="0"/>
              <a:t> hardware instructions</a:t>
            </a:r>
          </a:p>
          <a:p>
            <a:pPr lvl="1">
              <a:lnSpc>
                <a:spcPct val="90000"/>
              </a:lnSpc>
              <a:tabLst>
                <a:tab pos="744538" algn="l"/>
                <a:tab pos="1025525" algn="l"/>
                <a:tab pos="1260475" algn="l"/>
              </a:tabLst>
            </a:pPr>
            <a:r>
              <a:rPr lang="en-US" altLang="en-US" dirty="0"/>
              <a:t>Two widely used types:</a:t>
            </a:r>
          </a:p>
          <a:p>
            <a:pPr lvl="2">
              <a:lnSpc>
                <a:spcPct val="90000"/>
              </a:lnSpc>
              <a:tabLst>
                <a:tab pos="744538" algn="l"/>
                <a:tab pos="1025525" algn="l"/>
                <a:tab pos="1260475" algn="l"/>
              </a:tabLst>
            </a:pPr>
            <a:r>
              <a:rPr lang="en-US" altLang="en-US" dirty="0"/>
              <a:t>Test memory word and set value</a:t>
            </a:r>
          </a:p>
          <a:p>
            <a:pPr lvl="2">
              <a:lnSpc>
                <a:spcPct val="90000"/>
              </a:lnSpc>
              <a:tabLst>
                <a:tab pos="744538" algn="l"/>
                <a:tab pos="1025525" algn="l"/>
                <a:tab pos="1260475" algn="l"/>
              </a:tabLst>
            </a:pPr>
            <a:r>
              <a:rPr lang="en-US" altLang="en-US" dirty="0"/>
              <a:t>Swap contents of two memory words</a:t>
            </a:r>
          </a:p>
          <a:p>
            <a:pPr lvl="1"/>
            <a:endParaRPr lang="en-US" altLang="en-US" dirty="0"/>
          </a:p>
          <a:p>
            <a:endParaRPr lang="en-US" dirty="0"/>
          </a:p>
        </p:txBody>
      </p:sp>
      <p:sp>
        <p:nvSpPr>
          <p:cNvPr id="4" name="Slide Number Placeholder 3">
            <a:extLst>
              <a:ext uri="{FF2B5EF4-FFF2-40B4-BE49-F238E27FC236}">
                <a16:creationId xmlns:a16="http://schemas.microsoft.com/office/drawing/2014/main" id="{CB09D9BB-8B9B-4528-9029-289D726B0BE7}"/>
              </a:ext>
            </a:extLst>
          </p:cNvPr>
          <p:cNvSpPr>
            <a:spLocks noGrp="1"/>
          </p:cNvSpPr>
          <p:nvPr>
            <p:ph type="sldNum" sz="quarter" idx="12"/>
          </p:nvPr>
        </p:nvSpPr>
        <p:spPr/>
        <p:txBody>
          <a:bodyPr/>
          <a:lstStyle/>
          <a:p>
            <a:fld id="{C22DC6D3-9347-42BE-948A-F7EB414DF657}" type="slidenum">
              <a:rPr lang="en-US" altLang="en-US" smtClean="0"/>
              <a:pPr/>
              <a:t>12</a:t>
            </a:fld>
            <a:endParaRPr lang="en-US" altLang="en-US" dirty="0"/>
          </a:p>
        </p:txBody>
      </p:sp>
    </p:spTree>
    <p:extLst>
      <p:ext uri="{BB962C8B-B14F-4D97-AF65-F5344CB8AC3E}">
        <p14:creationId xmlns:p14="http://schemas.microsoft.com/office/powerpoint/2010/main" val="204501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B8BE-7C87-4E2B-8C25-E3CEE6C9E97C}"/>
              </a:ext>
            </a:extLst>
          </p:cNvPr>
          <p:cNvSpPr>
            <a:spLocks noGrp="1"/>
          </p:cNvSpPr>
          <p:nvPr>
            <p:ph type="title"/>
          </p:nvPr>
        </p:nvSpPr>
        <p:spPr>
          <a:xfrm>
            <a:off x="609600" y="274638"/>
            <a:ext cx="10972800" cy="922114"/>
          </a:xfrm>
        </p:spPr>
        <p:txBody>
          <a:bodyPr/>
          <a:lstStyle/>
          <a:p>
            <a:r>
              <a:rPr lang="en-US" dirty="0" err="1"/>
              <a:t>TestAndSet</a:t>
            </a:r>
            <a:r>
              <a:rPr lang="en-US" dirty="0"/>
              <a:t> Instruction </a:t>
            </a:r>
          </a:p>
        </p:txBody>
      </p:sp>
      <p:sp>
        <p:nvSpPr>
          <p:cNvPr id="3" name="Content Placeholder 2">
            <a:extLst>
              <a:ext uri="{FF2B5EF4-FFF2-40B4-BE49-F238E27FC236}">
                <a16:creationId xmlns:a16="http://schemas.microsoft.com/office/drawing/2014/main" id="{C374692D-5AE6-4F31-ADB9-0FF7A3B65186}"/>
              </a:ext>
            </a:extLst>
          </p:cNvPr>
          <p:cNvSpPr>
            <a:spLocks noGrp="1"/>
          </p:cNvSpPr>
          <p:nvPr>
            <p:ph idx="1"/>
          </p:nvPr>
        </p:nvSpPr>
        <p:spPr>
          <a:xfrm>
            <a:off x="609600" y="3056947"/>
            <a:ext cx="10972800" cy="3324381"/>
          </a:xfrm>
        </p:spPr>
        <p:txBody>
          <a:bodyPr/>
          <a:lstStyle/>
          <a:p>
            <a:pPr marL="914400" lvl="2" indent="0">
              <a:lnSpc>
                <a:spcPct val="90000"/>
              </a:lnSpc>
              <a:buNone/>
              <a:tabLst>
                <a:tab pos="744538" algn="l"/>
                <a:tab pos="1025525" algn="l"/>
                <a:tab pos="1260475" algn="l"/>
              </a:tabLst>
            </a:pPr>
            <a:endParaRPr lang="en-US" altLang="en-US" sz="2000" dirty="0"/>
          </a:p>
          <a:p>
            <a:pPr>
              <a:lnSpc>
                <a:spcPct val="90000"/>
              </a:lnSpc>
              <a:buFont typeface="Monotype Sorts" charset="2"/>
              <a:buNone/>
              <a:tabLst>
                <a:tab pos="744538" algn="l"/>
                <a:tab pos="1025525" algn="l"/>
                <a:tab pos="1260475" algn="l"/>
              </a:tabLst>
            </a:pPr>
            <a:r>
              <a:rPr lang="en-US" altLang="en-US" dirty="0"/>
              <a:t> </a:t>
            </a:r>
            <a:endParaRPr lang="en-US" dirty="0"/>
          </a:p>
        </p:txBody>
      </p:sp>
      <p:sp>
        <p:nvSpPr>
          <p:cNvPr id="4" name="Slide Number Placeholder 3">
            <a:extLst>
              <a:ext uri="{FF2B5EF4-FFF2-40B4-BE49-F238E27FC236}">
                <a16:creationId xmlns:a16="http://schemas.microsoft.com/office/drawing/2014/main" id="{F574546A-F651-4E76-9F44-EB1CB2381CD5}"/>
              </a:ext>
            </a:extLst>
          </p:cNvPr>
          <p:cNvSpPr>
            <a:spLocks noGrp="1"/>
          </p:cNvSpPr>
          <p:nvPr>
            <p:ph type="sldNum" sz="quarter" idx="12"/>
          </p:nvPr>
        </p:nvSpPr>
        <p:spPr/>
        <p:txBody>
          <a:bodyPr/>
          <a:lstStyle/>
          <a:p>
            <a:fld id="{C22DC6D3-9347-42BE-948A-F7EB414DF657}" type="slidenum">
              <a:rPr lang="en-US" altLang="en-US" smtClean="0"/>
              <a:pPr/>
              <a:t>13</a:t>
            </a:fld>
            <a:endParaRPr lang="en-US" altLang="en-US" dirty="0"/>
          </a:p>
        </p:txBody>
      </p:sp>
      <p:sp>
        <p:nvSpPr>
          <p:cNvPr id="5" name="Rectangle 4">
            <a:extLst>
              <a:ext uri="{FF2B5EF4-FFF2-40B4-BE49-F238E27FC236}">
                <a16:creationId xmlns:a16="http://schemas.microsoft.com/office/drawing/2014/main" id="{2DE2E992-DC60-46F0-B59A-208F36503834}"/>
              </a:ext>
            </a:extLst>
          </p:cNvPr>
          <p:cNvSpPr/>
          <p:nvPr/>
        </p:nvSpPr>
        <p:spPr>
          <a:xfrm>
            <a:off x="479376" y="1196752"/>
            <a:ext cx="5256584" cy="2086725"/>
          </a:xfrm>
          <a:prstGeom prst="rect">
            <a:avLst/>
          </a:prstGeom>
          <a:ln>
            <a:solidFill>
              <a:schemeClr val="accent1">
                <a:lumMod val="50000"/>
              </a:schemeClr>
            </a:solidFill>
          </a:ln>
        </p:spPr>
        <p:txBody>
          <a:bodyPr wrap="square">
            <a:spAutoFit/>
          </a:bodyPr>
          <a:lstStyle/>
          <a:p>
            <a:pPr>
              <a:lnSpc>
                <a:spcPct val="90000"/>
              </a:lnSpc>
              <a:buFont typeface="Monotype Sorts" charset="2"/>
              <a:buNone/>
              <a:tabLst>
                <a:tab pos="744538" algn="l"/>
                <a:tab pos="1025525" algn="l"/>
                <a:tab pos="1260475" algn="l"/>
              </a:tabLst>
            </a:pPr>
            <a:r>
              <a:rPr lang="en-US" altLang="en-US" sz="2400" dirty="0"/>
              <a:t> </a:t>
            </a:r>
            <a:r>
              <a:rPr lang="en-US" altLang="en-US" sz="2400" dirty="0" err="1"/>
              <a:t>boolean</a:t>
            </a:r>
            <a:r>
              <a:rPr lang="en-US" altLang="en-US" sz="2400" dirty="0"/>
              <a:t> </a:t>
            </a:r>
            <a:r>
              <a:rPr lang="en-US" altLang="en-US" sz="2400" dirty="0" err="1"/>
              <a:t>TestAndSet</a:t>
            </a:r>
            <a:r>
              <a:rPr lang="en-US" altLang="en-US" sz="2400" dirty="0"/>
              <a:t> (</a:t>
            </a:r>
            <a:r>
              <a:rPr lang="en-US" altLang="en-US" sz="2400" dirty="0" err="1"/>
              <a:t>boolean</a:t>
            </a:r>
            <a:r>
              <a:rPr lang="en-US" altLang="en-US" sz="2400" dirty="0"/>
              <a:t> *lock)</a:t>
            </a:r>
          </a:p>
          <a:p>
            <a:pPr>
              <a:lnSpc>
                <a:spcPct val="90000"/>
              </a:lnSpc>
              <a:buFont typeface="Monotype Sorts" charset="2"/>
              <a:buNone/>
              <a:tabLst>
                <a:tab pos="744538" algn="l"/>
                <a:tab pos="1025525" algn="l"/>
                <a:tab pos="1260475" algn="l"/>
              </a:tabLst>
            </a:pPr>
            <a:r>
              <a:rPr lang="en-US" altLang="en-US" sz="2400" dirty="0"/>
              <a:t>          {</a:t>
            </a:r>
          </a:p>
          <a:p>
            <a:pPr>
              <a:lnSpc>
                <a:spcPct val="90000"/>
              </a:lnSpc>
              <a:buFont typeface="Monotype Sorts" charset="2"/>
              <a:buNone/>
              <a:tabLst>
                <a:tab pos="744538" algn="l"/>
                <a:tab pos="1025525" algn="l"/>
                <a:tab pos="1260475" algn="l"/>
              </a:tabLst>
            </a:pPr>
            <a:r>
              <a:rPr lang="en-US" altLang="en-US" sz="2400" dirty="0"/>
              <a:t>               </a:t>
            </a:r>
            <a:r>
              <a:rPr lang="en-US" altLang="en-US" sz="2400" dirty="0" err="1"/>
              <a:t>boolean</a:t>
            </a:r>
            <a:r>
              <a:rPr lang="en-US" altLang="en-US" sz="2400" dirty="0"/>
              <a:t> </a:t>
            </a:r>
            <a:r>
              <a:rPr lang="en-US" altLang="en-US" sz="2400" dirty="0" err="1"/>
              <a:t>rv</a:t>
            </a:r>
            <a:r>
              <a:rPr lang="en-US" altLang="en-US" sz="2400" dirty="0"/>
              <a:t> </a:t>
            </a:r>
            <a:r>
              <a:rPr lang="en-US" altLang="en-US" sz="2400"/>
              <a:t>= *lock</a:t>
            </a:r>
            <a:r>
              <a:rPr lang="en-US" altLang="en-US" sz="2400" dirty="0"/>
              <a:t>;</a:t>
            </a:r>
          </a:p>
          <a:p>
            <a:pPr>
              <a:lnSpc>
                <a:spcPct val="90000"/>
              </a:lnSpc>
              <a:buFont typeface="Monotype Sorts" charset="2"/>
              <a:buNone/>
              <a:tabLst>
                <a:tab pos="744538" algn="l"/>
                <a:tab pos="1025525" algn="l"/>
                <a:tab pos="1260475" algn="l"/>
              </a:tabLst>
            </a:pPr>
            <a:r>
              <a:rPr lang="en-US" altLang="en-US" sz="2400" dirty="0"/>
              <a:t>               *lock = TRUE;</a:t>
            </a:r>
          </a:p>
          <a:p>
            <a:pPr>
              <a:lnSpc>
                <a:spcPct val="90000"/>
              </a:lnSpc>
              <a:buFont typeface="Monotype Sorts" charset="2"/>
              <a:buNone/>
              <a:tabLst>
                <a:tab pos="744538" algn="l"/>
                <a:tab pos="1025525" algn="l"/>
                <a:tab pos="1260475" algn="l"/>
              </a:tabLst>
            </a:pPr>
            <a:r>
              <a:rPr lang="en-US" altLang="en-US" sz="2400" dirty="0"/>
              <a:t>               return </a:t>
            </a:r>
            <a:r>
              <a:rPr lang="en-US" altLang="en-US" sz="2400" dirty="0" err="1"/>
              <a:t>rv</a:t>
            </a:r>
            <a:r>
              <a:rPr lang="en-US" altLang="en-US" sz="2400" dirty="0"/>
              <a:t>;</a:t>
            </a:r>
          </a:p>
          <a:p>
            <a:pPr>
              <a:lnSpc>
                <a:spcPct val="90000"/>
              </a:lnSpc>
              <a:buFont typeface="Monotype Sorts" charset="2"/>
              <a:buNone/>
              <a:tabLst>
                <a:tab pos="744538" algn="l"/>
                <a:tab pos="1025525" algn="l"/>
                <a:tab pos="1260475" algn="l"/>
              </a:tabLst>
            </a:pPr>
            <a:r>
              <a:rPr lang="en-US" altLang="en-US" sz="2400" dirty="0"/>
              <a:t>          }</a:t>
            </a:r>
            <a:endParaRPr lang="en-US" sz="2400" dirty="0"/>
          </a:p>
        </p:txBody>
      </p:sp>
      <p:pic>
        <p:nvPicPr>
          <p:cNvPr id="4098" name="Picture 2" descr="Synchronization Hardware - HackMD">
            <a:extLst>
              <a:ext uri="{FF2B5EF4-FFF2-40B4-BE49-F238E27FC236}">
                <a16:creationId xmlns:a16="http://schemas.microsoft.com/office/drawing/2014/main" id="{A66BB8D8-B69D-4082-A957-EC4AB11B6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3734080"/>
            <a:ext cx="8671368" cy="219664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C2C6650-06F7-4A8D-B482-9FF1320F3DA0}"/>
              </a:ext>
            </a:extLst>
          </p:cNvPr>
          <p:cNvSpPr/>
          <p:nvPr/>
        </p:nvSpPr>
        <p:spPr>
          <a:xfrm>
            <a:off x="5447928" y="1803684"/>
            <a:ext cx="6552728" cy="590931"/>
          </a:xfrm>
          <a:prstGeom prst="rect">
            <a:avLst/>
          </a:prstGeom>
        </p:spPr>
        <p:txBody>
          <a:bodyPr wrap="square">
            <a:spAutoFit/>
          </a:bodyPr>
          <a:lstStyle/>
          <a:p>
            <a:pPr lvl="1">
              <a:lnSpc>
                <a:spcPct val="90000"/>
              </a:lnSpc>
              <a:tabLst>
                <a:tab pos="744538" algn="l"/>
                <a:tab pos="1025525" algn="l"/>
                <a:tab pos="1260475" algn="l"/>
              </a:tabLst>
            </a:pPr>
            <a:r>
              <a:rPr lang="en-US" altLang="en-US" dirty="0"/>
              <a:t>If *lock = TRUE  - &gt;  </a:t>
            </a:r>
            <a:r>
              <a:rPr lang="en-US" altLang="en-US" dirty="0" err="1"/>
              <a:t>TestAndSet</a:t>
            </a:r>
            <a:r>
              <a:rPr lang="en-HK" altLang="en-US" dirty="0"/>
              <a:t>()</a:t>
            </a:r>
            <a:r>
              <a:rPr lang="en-US" altLang="en-US" dirty="0"/>
              <a:t> = TRUE; *lock = TRUE</a:t>
            </a:r>
          </a:p>
          <a:p>
            <a:pPr lvl="1">
              <a:lnSpc>
                <a:spcPct val="90000"/>
              </a:lnSpc>
              <a:tabLst>
                <a:tab pos="744538" algn="l"/>
                <a:tab pos="1025525" algn="l"/>
                <a:tab pos="1260475" algn="l"/>
              </a:tabLst>
            </a:pPr>
            <a:r>
              <a:rPr lang="en-US" altLang="en-US" dirty="0"/>
              <a:t>If *lock = FALSE  - &gt; </a:t>
            </a:r>
            <a:r>
              <a:rPr lang="en-US" altLang="en-US" dirty="0" err="1"/>
              <a:t>TestAndSet</a:t>
            </a:r>
            <a:r>
              <a:rPr lang="en-US" altLang="en-US" dirty="0"/>
              <a:t>() = FALSE; *lock = TRUE</a:t>
            </a:r>
          </a:p>
        </p:txBody>
      </p:sp>
    </p:spTree>
    <p:extLst>
      <p:ext uri="{BB962C8B-B14F-4D97-AF65-F5344CB8AC3E}">
        <p14:creationId xmlns:p14="http://schemas.microsoft.com/office/powerpoint/2010/main" val="262282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20F3-D49B-4EB1-AC4A-4B4471E34624}"/>
              </a:ext>
            </a:extLst>
          </p:cNvPr>
          <p:cNvSpPr>
            <a:spLocks noGrp="1"/>
          </p:cNvSpPr>
          <p:nvPr>
            <p:ph type="title"/>
          </p:nvPr>
        </p:nvSpPr>
        <p:spPr/>
        <p:txBody>
          <a:bodyPr/>
          <a:lstStyle/>
          <a:p>
            <a:r>
              <a:rPr lang="en-US" dirty="0"/>
              <a:t>Swap Instruction</a:t>
            </a:r>
          </a:p>
        </p:txBody>
      </p:sp>
      <p:sp>
        <p:nvSpPr>
          <p:cNvPr id="3" name="Content Placeholder 2">
            <a:extLst>
              <a:ext uri="{FF2B5EF4-FFF2-40B4-BE49-F238E27FC236}">
                <a16:creationId xmlns:a16="http://schemas.microsoft.com/office/drawing/2014/main" id="{7C03E19C-C727-49AE-9FCC-889492E1504C}"/>
              </a:ext>
            </a:extLst>
          </p:cNvPr>
          <p:cNvSpPr>
            <a:spLocks noGrp="1"/>
          </p:cNvSpPr>
          <p:nvPr>
            <p:ph idx="1"/>
          </p:nvPr>
        </p:nvSpPr>
        <p:spPr>
          <a:xfrm>
            <a:off x="609600" y="3283477"/>
            <a:ext cx="10972800" cy="3097851"/>
          </a:xfrm>
        </p:spPr>
        <p:txBody>
          <a:bodyPr/>
          <a:lstStyle/>
          <a:p>
            <a:r>
              <a:rPr lang="en-US" altLang="en-US" sz="2800" u="sng" dirty="0"/>
              <a:t>Shared</a:t>
            </a:r>
            <a:r>
              <a:rPr lang="en-US" altLang="en-US" sz="2800" dirty="0"/>
              <a:t> </a:t>
            </a:r>
            <a:r>
              <a:rPr lang="en-US" altLang="en-US" sz="2800" dirty="0">
                <a:solidFill>
                  <a:srgbClr val="FF0000"/>
                </a:solidFill>
              </a:rPr>
              <a:t>lock</a:t>
            </a:r>
            <a:r>
              <a:rPr lang="en-US" altLang="en-US" sz="2800" dirty="0"/>
              <a:t> initialized to FALSE; </a:t>
            </a:r>
          </a:p>
          <a:p>
            <a:r>
              <a:rPr lang="en-US" altLang="en-US" sz="2800" dirty="0"/>
              <a:t>Each process has a </a:t>
            </a:r>
            <a:r>
              <a:rPr lang="en-US" altLang="en-US" sz="2800" u="sng" dirty="0"/>
              <a:t>local</a:t>
            </a:r>
            <a:r>
              <a:rPr lang="en-US" altLang="en-US" sz="2800" dirty="0"/>
              <a:t> </a:t>
            </a:r>
            <a:r>
              <a:rPr lang="en-US" altLang="en-US" sz="2800" dirty="0" err="1"/>
              <a:t>boolean</a:t>
            </a:r>
            <a:r>
              <a:rPr lang="en-US" altLang="en-US" sz="2800" dirty="0"/>
              <a:t> </a:t>
            </a:r>
            <a:r>
              <a:rPr lang="en-US" altLang="en-US" sz="2800" dirty="0">
                <a:solidFill>
                  <a:srgbClr val="0066FF"/>
                </a:solidFill>
              </a:rPr>
              <a:t>key</a:t>
            </a:r>
          </a:p>
          <a:p>
            <a:endParaRPr lang="en-US" sz="2800" dirty="0"/>
          </a:p>
        </p:txBody>
      </p:sp>
      <p:sp>
        <p:nvSpPr>
          <p:cNvPr id="4" name="Slide Number Placeholder 3">
            <a:extLst>
              <a:ext uri="{FF2B5EF4-FFF2-40B4-BE49-F238E27FC236}">
                <a16:creationId xmlns:a16="http://schemas.microsoft.com/office/drawing/2014/main" id="{E0B3F3CB-3B8E-4818-8A32-B334D0FC6450}"/>
              </a:ext>
            </a:extLst>
          </p:cNvPr>
          <p:cNvSpPr>
            <a:spLocks noGrp="1"/>
          </p:cNvSpPr>
          <p:nvPr>
            <p:ph type="sldNum" sz="quarter" idx="12"/>
          </p:nvPr>
        </p:nvSpPr>
        <p:spPr/>
        <p:txBody>
          <a:bodyPr/>
          <a:lstStyle/>
          <a:p>
            <a:fld id="{C22DC6D3-9347-42BE-948A-F7EB414DF657}" type="slidenum">
              <a:rPr lang="en-US" altLang="en-US" smtClean="0"/>
              <a:pPr/>
              <a:t>14</a:t>
            </a:fld>
            <a:endParaRPr lang="en-US" altLang="en-US" dirty="0"/>
          </a:p>
        </p:txBody>
      </p:sp>
      <p:sp>
        <p:nvSpPr>
          <p:cNvPr id="6" name="Rectangle 5">
            <a:extLst>
              <a:ext uri="{FF2B5EF4-FFF2-40B4-BE49-F238E27FC236}">
                <a16:creationId xmlns:a16="http://schemas.microsoft.com/office/drawing/2014/main" id="{4B1A5D44-AF1B-4AA9-8DCE-267316FC15D5}"/>
              </a:ext>
            </a:extLst>
          </p:cNvPr>
          <p:cNvSpPr/>
          <p:nvPr/>
        </p:nvSpPr>
        <p:spPr>
          <a:xfrm>
            <a:off x="479376" y="1196752"/>
            <a:ext cx="5256584" cy="2086725"/>
          </a:xfrm>
          <a:prstGeom prst="rect">
            <a:avLst/>
          </a:prstGeom>
          <a:ln>
            <a:solidFill>
              <a:schemeClr val="accent1">
                <a:lumMod val="50000"/>
              </a:schemeClr>
            </a:solidFill>
          </a:ln>
        </p:spPr>
        <p:txBody>
          <a:bodyPr wrap="square">
            <a:spAutoFit/>
          </a:bodyPr>
          <a:lstStyle/>
          <a:p>
            <a:pPr>
              <a:lnSpc>
                <a:spcPct val="90000"/>
              </a:lnSpc>
              <a:tabLst>
                <a:tab pos="744538" algn="l"/>
                <a:tab pos="1025525" algn="l"/>
                <a:tab pos="1260475" algn="l"/>
              </a:tabLst>
            </a:pPr>
            <a:r>
              <a:rPr lang="en-US" altLang="en-US" sz="2400" dirty="0"/>
              <a:t> void Swap (</a:t>
            </a:r>
            <a:r>
              <a:rPr lang="en-US" altLang="en-US" sz="2400" dirty="0" err="1"/>
              <a:t>boolean</a:t>
            </a:r>
            <a:r>
              <a:rPr lang="en-US" altLang="en-US" sz="2400" dirty="0"/>
              <a:t> *a, </a:t>
            </a:r>
            <a:r>
              <a:rPr lang="en-US" altLang="en-US" sz="2400" dirty="0" err="1"/>
              <a:t>boolean</a:t>
            </a:r>
            <a:r>
              <a:rPr lang="en-US" altLang="en-US" sz="2400" dirty="0"/>
              <a:t> *b)</a:t>
            </a:r>
          </a:p>
          <a:p>
            <a:pPr>
              <a:lnSpc>
                <a:spcPct val="90000"/>
              </a:lnSpc>
              <a:tabLst>
                <a:tab pos="744538" algn="l"/>
                <a:tab pos="1025525" algn="l"/>
                <a:tab pos="1260475" algn="l"/>
              </a:tabLst>
            </a:pPr>
            <a:r>
              <a:rPr lang="en-US" altLang="en-US" sz="2400" dirty="0"/>
              <a:t>          {</a:t>
            </a:r>
          </a:p>
          <a:p>
            <a:pPr>
              <a:lnSpc>
                <a:spcPct val="90000"/>
              </a:lnSpc>
              <a:tabLst>
                <a:tab pos="744538" algn="l"/>
                <a:tab pos="1025525" algn="l"/>
                <a:tab pos="1260475" algn="l"/>
              </a:tabLst>
            </a:pPr>
            <a:r>
              <a:rPr lang="en-US" altLang="en-US" sz="2400" dirty="0"/>
              <a:t>               </a:t>
            </a:r>
            <a:r>
              <a:rPr lang="en-US" altLang="en-US" sz="2400" dirty="0" err="1"/>
              <a:t>boolean</a:t>
            </a:r>
            <a:r>
              <a:rPr lang="en-US" altLang="en-US" sz="2400" dirty="0"/>
              <a:t> temp = *a;</a:t>
            </a:r>
          </a:p>
          <a:p>
            <a:pPr>
              <a:lnSpc>
                <a:spcPct val="90000"/>
              </a:lnSpc>
              <a:tabLst>
                <a:tab pos="744538" algn="l"/>
                <a:tab pos="1025525" algn="l"/>
                <a:tab pos="1260475" algn="l"/>
              </a:tabLst>
            </a:pPr>
            <a:r>
              <a:rPr lang="en-US" altLang="en-US" sz="2400" dirty="0"/>
              <a:t>               *a = *b;</a:t>
            </a:r>
          </a:p>
          <a:p>
            <a:pPr>
              <a:lnSpc>
                <a:spcPct val="90000"/>
              </a:lnSpc>
              <a:tabLst>
                <a:tab pos="744538" algn="l"/>
                <a:tab pos="1025525" algn="l"/>
                <a:tab pos="1260475" algn="l"/>
              </a:tabLst>
            </a:pPr>
            <a:r>
              <a:rPr lang="en-US" altLang="en-US" sz="2400" dirty="0"/>
              <a:t>               *b = temp:</a:t>
            </a:r>
          </a:p>
          <a:p>
            <a:pPr>
              <a:lnSpc>
                <a:spcPct val="90000"/>
              </a:lnSpc>
              <a:tabLst>
                <a:tab pos="744538" algn="l"/>
                <a:tab pos="1025525" algn="l"/>
                <a:tab pos="1260475" algn="l"/>
              </a:tabLst>
            </a:pPr>
            <a:r>
              <a:rPr lang="en-US" altLang="en-US" sz="2400" dirty="0"/>
              <a:t>          }</a:t>
            </a:r>
            <a:endParaRPr lang="en-US" sz="2400" dirty="0"/>
          </a:p>
        </p:txBody>
      </p:sp>
      <p:sp>
        <p:nvSpPr>
          <p:cNvPr id="7" name="Rectangle 6">
            <a:extLst>
              <a:ext uri="{FF2B5EF4-FFF2-40B4-BE49-F238E27FC236}">
                <a16:creationId xmlns:a16="http://schemas.microsoft.com/office/drawing/2014/main" id="{984FB23B-3E1B-4189-B440-2C9A6E451D46}"/>
              </a:ext>
            </a:extLst>
          </p:cNvPr>
          <p:cNvSpPr/>
          <p:nvPr/>
        </p:nvSpPr>
        <p:spPr>
          <a:xfrm>
            <a:off x="2531604" y="4334608"/>
            <a:ext cx="3384376" cy="2086725"/>
          </a:xfrm>
          <a:prstGeom prst="rect">
            <a:avLst/>
          </a:prstGeom>
        </p:spPr>
        <p:txBody>
          <a:bodyPr wrap="square">
            <a:spAutoFit/>
          </a:bodyPr>
          <a:lstStyle/>
          <a:p>
            <a:pPr>
              <a:lnSpc>
                <a:spcPct val="90000"/>
              </a:lnSpc>
              <a:buFont typeface="Monotype Sorts" charset="2"/>
              <a:buNone/>
            </a:pPr>
            <a:r>
              <a:rPr lang="en-US" altLang="en-US" dirty="0"/>
              <a:t>do {</a:t>
            </a:r>
          </a:p>
          <a:p>
            <a:pPr>
              <a:lnSpc>
                <a:spcPct val="90000"/>
              </a:lnSpc>
              <a:buFont typeface="Monotype Sorts" charset="2"/>
              <a:buNone/>
            </a:pPr>
            <a:r>
              <a:rPr lang="en-US" altLang="en-US" dirty="0"/>
              <a:t>           </a:t>
            </a:r>
            <a:r>
              <a:rPr lang="en-US" altLang="en-US" dirty="0">
                <a:solidFill>
                  <a:srgbClr val="0066FF"/>
                </a:solidFill>
              </a:rPr>
              <a:t>key</a:t>
            </a:r>
            <a:r>
              <a:rPr lang="en-US" altLang="en-US" dirty="0"/>
              <a:t> = TRUE;</a:t>
            </a:r>
          </a:p>
          <a:p>
            <a:pPr>
              <a:lnSpc>
                <a:spcPct val="90000"/>
              </a:lnSpc>
              <a:buFont typeface="Monotype Sorts" charset="2"/>
              <a:buNone/>
            </a:pPr>
            <a:r>
              <a:rPr lang="en-US" altLang="en-US" dirty="0"/>
              <a:t>           while ( </a:t>
            </a:r>
            <a:r>
              <a:rPr lang="en-US" altLang="en-US" dirty="0">
                <a:solidFill>
                  <a:srgbClr val="0066FF"/>
                </a:solidFill>
              </a:rPr>
              <a:t>key</a:t>
            </a:r>
            <a:r>
              <a:rPr lang="en-US" altLang="en-US" dirty="0"/>
              <a:t> == TRUE)</a:t>
            </a:r>
          </a:p>
          <a:p>
            <a:pPr>
              <a:lnSpc>
                <a:spcPct val="90000"/>
              </a:lnSpc>
              <a:buFont typeface="Monotype Sorts" charset="2"/>
              <a:buNone/>
            </a:pPr>
            <a:r>
              <a:rPr lang="en-US" altLang="en-US" dirty="0"/>
              <a:t>                 Swap (&amp;</a:t>
            </a:r>
            <a:r>
              <a:rPr lang="en-US" altLang="en-US" dirty="0">
                <a:solidFill>
                  <a:srgbClr val="FF0000"/>
                </a:solidFill>
              </a:rPr>
              <a:t>lock</a:t>
            </a:r>
            <a:r>
              <a:rPr lang="en-US" altLang="en-US" dirty="0"/>
              <a:t>, &amp;</a:t>
            </a:r>
            <a:r>
              <a:rPr lang="en-US" altLang="en-US" dirty="0">
                <a:solidFill>
                  <a:srgbClr val="0066FF"/>
                </a:solidFill>
              </a:rPr>
              <a:t>key</a:t>
            </a:r>
            <a:r>
              <a:rPr lang="en-US" altLang="en-US" dirty="0"/>
              <a:t> );</a:t>
            </a:r>
          </a:p>
          <a:p>
            <a:pPr>
              <a:lnSpc>
                <a:spcPct val="90000"/>
              </a:lnSpc>
              <a:buFont typeface="Monotype Sorts" charset="2"/>
              <a:buNone/>
            </a:pPr>
            <a:r>
              <a:rPr lang="en-US" altLang="en-US" dirty="0"/>
              <a:t>           //     critical section</a:t>
            </a:r>
          </a:p>
          <a:p>
            <a:pPr>
              <a:lnSpc>
                <a:spcPct val="90000"/>
              </a:lnSpc>
              <a:buFont typeface="Monotype Sorts" charset="2"/>
              <a:buNone/>
            </a:pPr>
            <a:r>
              <a:rPr lang="en-US" altLang="en-US" dirty="0"/>
              <a:t>           </a:t>
            </a:r>
            <a:r>
              <a:rPr lang="en-US" altLang="en-US" dirty="0">
                <a:solidFill>
                  <a:srgbClr val="0066FF"/>
                </a:solidFill>
              </a:rPr>
              <a:t>lock</a:t>
            </a:r>
            <a:r>
              <a:rPr lang="en-US" altLang="en-US" dirty="0"/>
              <a:t> = FALSE;</a:t>
            </a:r>
          </a:p>
          <a:p>
            <a:pPr>
              <a:lnSpc>
                <a:spcPct val="90000"/>
              </a:lnSpc>
              <a:buFont typeface="Monotype Sorts" charset="2"/>
              <a:buNone/>
            </a:pPr>
            <a:r>
              <a:rPr lang="en-US" altLang="en-US" dirty="0"/>
              <a:t>           //      remainder section </a:t>
            </a:r>
          </a:p>
          <a:p>
            <a:pPr>
              <a:lnSpc>
                <a:spcPct val="90000"/>
              </a:lnSpc>
              <a:buFont typeface="Monotype Sorts" charset="2"/>
              <a:buNone/>
            </a:pPr>
            <a:r>
              <a:rPr lang="en-US" altLang="en-US" dirty="0"/>
              <a:t>} while (1);</a:t>
            </a:r>
          </a:p>
        </p:txBody>
      </p:sp>
      <p:sp>
        <p:nvSpPr>
          <p:cNvPr id="8" name="Rectangle 7">
            <a:extLst>
              <a:ext uri="{FF2B5EF4-FFF2-40B4-BE49-F238E27FC236}">
                <a16:creationId xmlns:a16="http://schemas.microsoft.com/office/drawing/2014/main" id="{9A4BFB81-0AE4-467D-9EF1-ACDF0AF0B377}"/>
              </a:ext>
            </a:extLst>
          </p:cNvPr>
          <p:cNvSpPr/>
          <p:nvPr/>
        </p:nvSpPr>
        <p:spPr>
          <a:xfrm>
            <a:off x="6600056" y="4334608"/>
            <a:ext cx="3384376" cy="2086725"/>
          </a:xfrm>
          <a:prstGeom prst="rect">
            <a:avLst/>
          </a:prstGeom>
        </p:spPr>
        <p:txBody>
          <a:bodyPr wrap="square">
            <a:spAutoFit/>
          </a:bodyPr>
          <a:lstStyle/>
          <a:p>
            <a:pPr>
              <a:lnSpc>
                <a:spcPct val="90000"/>
              </a:lnSpc>
              <a:buFont typeface="Monotype Sorts" charset="2"/>
              <a:buNone/>
            </a:pPr>
            <a:r>
              <a:rPr lang="en-US" altLang="en-US" dirty="0"/>
              <a:t>do {</a:t>
            </a:r>
          </a:p>
          <a:p>
            <a:pPr>
              <a:lnSpc>
                <a:spcPct val="90000"/>
              </a:lnSpc>
              <a:buFont typeface="Monotype Sorts" charset="2"/>
              <a:buNone/>
            </a:pPr>
            <a:r>
              <a:rPr lang="en-US" altLang="en-US" dirty="0"/>
              <a:t>           </a:t>
            </a:r>
            <a:r>
              <a:rPr lang="en-US" altLang="en-US" dirty="0">
                <a:solidFill>
                  <a:srgbClr val="0066FF"/>
                </a:solidFill>
              </a:rPr>
              <a:t>key</a:t>
            </a:r>
            <a:r>
              <a:rPr lang="en-US" altLang="en-US" dirty="0"/>
              <a:t> = TRUE;</a:t>
            </a:r>
          </a:p>
          <a:p>
            <a:pPr>
              <a:lnSpc>
                <a:spcPct val="90000"/>
              </a:lnSpc>
              <a:buFont typeface="Monotype Sorts" charset="2"/>
              <a:buNone/>
            </a:pPr>
            <a:r>
              <a:rPr lang="en-US" altLang="en-US" dirty="0"/>
              <a:t>           while ( </a:t>
            </a:r>
            <a:r>
              <a:rPr lang="en-US" altLang="en-US" dirty="0">
                <a:solidFill>
                  <a:srgbClr val="0066FF"/>
                </a:solidFill>
              </a:rPr>
              <a:t>key</a:t>
            </a:r>
            <a:r>
              <a:rPr lang="en-US" altLang="en-US" dirty="0"/>
              <a:t> == TRUE)</a:t>
            </a:r>
          </a:p>
          <a:p>
            <a:pPr>
              <a:lnSpc>
                <a:spcPct val="90000"/>
              </a:lnSpc>
              <a:buFont typeface="Monotype Sorts" charset="2"/>
              <a:buNone/>
            </a:pPr>
            <a:r>
              <a:rPr lang="en-US" altLang="en-US" dirty="0"/>
              <a:t>                 Swap (&amp;</a:t>
            </a:r>
            <a:r>
              <a:rPr lang="en-US" altLang="en-US" dirty="0">
                <a:solidFill>
                  <a:srgbClr val="FF0000"/>
                </a:solidFill>
              </a:rPr>
              <a:t>lock</a:t>
            </a:r>
            <a:r>
              <a:rPr lang="en-US" altLang="en-US" dirty="0"/>
              <a:t>, &amp;</a:t>
            </a:r>
            <a:r>
              <a:rPr lang="en-US" altLang="en-US" dirty="0">
                <a:solidFill>
                  <a:srgbClr val="0066FF"/>
                </a:solidFill>
              </a:rPr>
              <a:t>key</a:t>
            </a:r>
            <a:r>
              <a:rPr lang="en-US" altLang="en-US" dirty="0"/>
              <a:t> );</a:t>
            </a:r>
          </a:p>
          <a:p>
            <a:pPr>
              <a:lnSpc>
                <a:spcPct val="90000"/>
              </a:lnSpc>
              <a:buFont typeface="Monotype Sorts" charset="2"/>
              <a:buNone/>
            </a:pPr>
            <a:r>
              <a:rPr lang="en-US" altLang="en-US" dirty="0"/>
              <a:t>            //     critical section</a:t>
            </a:r>
          </a:p>
          <a:p>
            <a:pPr>
              <a:lnSpc>
                <a:spcPct val="90000"/>
              </a:lnSpc>
              <a:buFont typeface="Monotype Sorts" charset="2"/>
              <a:buNone/>
            </a:pPr>
            <a:r>
              <a:rPr lang="en-US" altLang="en-US" dirty="0"/>
              <a:t>            </a:t>
            </a:r>
            <a:r>
              <a:rPr lang="en-US" altLang="en-US" dirty="0">
                <a:solidFill>
                  <a:srgbClr val="0066FF"/>
                </a:solidFill>
              </a:rPr>
              <a:t>lock</a:t>
            </a:r>
            <a:r>
              <a:rPr lang="en-US" altLang="en-US" dirty="0"/>
              <a:t> = FALSE;</a:t>
            </a:r>
          </a:p>
          <a:p>
            <a:pPr>
              <a:lnSpc>
                <a:spcPct val="90000"/>
              </a:lnSpc>
              <a:buFont typeface="Monotype Sorts" charset="2"/>
              <a:buNone/>
            </a:pPr>
            <a:r>
              <a:rPr lang="en-US" altLang="en-US" dirty="0"/>
              <a:t>            //      remainder section </a:t>
            </a:r>
          </a:p>
          <a:p>
            <a:pPr>
              <a:lnSpc>
                <a:spcPct val="90000"/>
              </a:lnSpc>
              <a:buFont typeface="Monotype Sorts" charset="2"/>
              <a:buNone/>
            </a:pPr>
            <a:r>
              <a:rPr lang="en-US" altLang="en-US" dirty="0"/>
              <a:t>} while (1);</a:t>
            </a:r>
          </a:p>
        </p:txBody>
      </p:sp>
    </p:spTree>
    <p:extLst>
      <p:ext uri="{BB962C8B-B14F-4D97-AF65-F5344CB8AC3E}">
        <p14:creationId xmlns:p14="http://schemas.microsoft.com/office/powerpoint/2010/main" val="27656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F792-288C-483B-863A-3ACFFB885508}"/>
              </a:ext>
            </a:extLst>
          </p:cNvPr>
          <p:cNvSpPr>
            <a:spLocks noGrp="1"/>
          </p:cNvSpPr>
          <p:nvPr>
            <p:ph type="title"/>
          </p:nvPr>
        </p:nvSpPr>
        <p:spPr/>
        <p:txBody>
          <a:bodyPr/>
          <a:lstStyle/>
          <a:p>
            <a:r>
              <a:rPr lang="en-US" dirty="0"/>
              <a:t>Semaphore</a:t>
            </a:r>
          </a:p>
        </p:txBody>
      </p:sp>
      <p:sp>
        <p:nvSpPr>
          <p:cNvPr id="3" name="Content Placeholder 2">
            <a:extLst>
              <a:ext uri="{FF2B5EF4-FFF2-40B4-BE49-F238E27FC236}">
                <a16:creationId xmlns:a16="http://schemas.microsoft.com/office/drawing/2014/main" id="{631CE77E-AB76-40C8-A77C-D7EF47A7DF4A}"/>
              </a:ext>
            </a:extLst>
          </p:cNvPr>
          <p:cNvSpPr>
            <a:spLocks noGrp="1"/>
          </p:cNvSpPr>
          <p:nvPr>
            <p:ph idx="1"/>
          </p:nvPr>
        </p:nvSpPr>
        <p:spPr>
          <a:xfrm>
            <a:off x="609600" y="1340769"/>
            <a:ext cx="11319048" cy="4824535"/>
          </a:xfrm>
        </p:spPr>
        <p:txBody>
          <a:bodyPr/>
          <a:lstStyle/>
          <a:p>
            <a:r>
              <a:rPr lang="en-US" dirty="0">
                <a:solidFill>
                  <a:srgbClr val="FF0000"/>
                </a:solidFill>
              </a:rPr>
              <a:t>Semaphore S </a:t>
            </a:r>
            <a:r>
              <a:rPr lang="en-US" dirty="0"/>
              <a:t>– integer variable </a:t>
            </a:r>
          </a:p>
          <a:p>
            <a:r>
              <a:rPr lang="en-US" dirty="0"/>
              <a:t>Two standard operations modify S: </a:t>
            </a:r>
            <a:r>
              <a:rPr lang="en-US" dirty="0">
                <a:solidFill>
                  <a:srgbClr val="FF0000"/>
                </a:solidFill>
              </a:rPr>
              <a:t>wait() </a:t>
            </a:r>
            <a:r>
              <a:rPr lang="en-US" dirty="0"/>
              <a:t>and </a:t>
            </a:r>
            <a:r>
              <a:rPr lang="en-US" dirty="0">
                <a:solidFill>
                  <a:srgbClr val="FF0000"/>
                </a:solidFill>
              </a:rPr>
              <a:t>signal()</a:t>
            </a:r>
          </a:p>
          <a:p>
            <a:pPr lvl="1"/>
            <a:r>
              <a:rPr lang="en-US" dirty="0"/>
              <a:t>Originally called P() and V()</a:t>
            </a:r>
          </a:p>
          <a:p>
            <a:pPr lvl="1"/>
            <a:r>
              <a:rPr lang="en-US" dirty="0"/>
              <a:t>Semantics</a:t>
            </a:r>
          </a:p>
          <a:p>
            <a:pPr lvl="2"/>
            <a:endParaRPr lang="en-US" dirty="0"/>
          </a:p>
          <a:p>
            <a:pPr lvl="2"/>
            <a:endParaRPr lang="en-US" dirty="0"/>
          </a:p>
          <a:p>
            <a:pPr>
              <a:tabLst>
                <a:tab pos="2005013" algn="ctr"/>
                <a:tab pos="4518025" algn="ctr"/>
              </a:tabLst>
            </a:pPr>
            <a:r>
              <a:rPr lang="en-US" altLang="en-US" dirty="0">
                <a:solidFill>
                  <a:srgbClr val="FF0000"/>
                </a:solidFill>
              </a:rPr>
              <a:t>Counting semaphore </a:t>
            </a:r>
            <a:r>
              <a:rPr lang="en-US" altLang="en-US" dirty="0"/>
              <a:t>– S value can be positive integers</a:t>
            </a:r>
          </a:p>
          <a:p>
            <a:pPr lvl="1">
              <a:tabLst>
                <a:tab pos="2005013" algn="ctr"/>
                <a:tab pos="4518025" algn="ctr"/>
              </a:tabLst>
            </a:pPr>
            <a:r>
              <a:rPr lang="en-US" altLang="en-US" dirty="0"/>
              <a:t>Multiple copies of the shared resource</a:t>
            </a:r>
          </a:p>
          <a:p>
            <a:pPr>
              <a:tabLst>
                <a:tab pos="2005013" algn="ctr"/>
                <a:tab pos="4518025" algn="ctr"/>
              </a:tabLst>
            </a:pPr>
            <a:r>
              <a:rPr lang="en-US" altLang="en-US" dirty="0">
                <a:solidFill>
                  <a:srgbClr val="FF0000"/>
                </a:solidFill>
              </a:rPr>
              <a:t>Binary semaphore </a:t>
            </a:r>
            <a:r>
              <a:rPr lang="en-US" altLang="en-US" dirty="0"/>
              <a:t>– S value can be 0 or 1;</a:t>
            </a:r>
          </a:p>
          <a:p>
            <a:pPr lvl="1"/>
            <a:endParaRPr lang="en-US" dirty="0"/>
          </a:p>
        </p:txBody>
      </p:sp>
      <p:sp>
        <p:nvSpPr>
          <p:cNvPr id="4" name="Slide Number Placeholder 3">
            <a:extLst>
              <a:ext uri="{FF2B5EF4-FFF2-40B4-BE49-F238E27FC236}">
                <a16:creationId xmlns:a16="http://schemas.microsoft.com/office/drawing/2014/main" id="{3270FE38-6396-4D69-B7B7-00828A9C77EC}"/>
              </a:ext>
            </a:extLst>
          </p:cNvPr>
          <p:cNvSpPr>
            <a:spLocks noGrp="1"/>
          </p:cNvSpPr>
          <p:nvPr>
            <p:ph type="sldNum" sz="quarter" idx="12"/>
          </p:nvPr>
        </p:nvSpPr>
        <p:spPr/>
        <p:txBody>
          <a:bodyPr/>
          <a:lstStyle/>
          <a:p>
            <a:fld id="{C22DC6D3-9347-42BE-948A-F7EB414DF657}" type="slidenum">
              <a:rPr lang="en-US" altLang="en-US" smtClean="0"/>
              <a:pPr/>
              <a:t>15</a:t>
            </a:fld>
            <a:endParaRPr lang="en-US" altLang="en-US" dirty="0"/>
          </a:p>
        </p:txBody>
      </p:sp>
      <p:sp>
        <p:nvSpPr>
          <p:cNvPr id="5" name="Rectangle 4">
            <a:extLst>
              <a:ext uri="{FF2B5EF4-FFF2-40B4-BE49-F238E27FC236}">
                <a16:creationId xmlns:a16="http://schemas.microsoft.com/office/drawing/2014/main" id="{1FEE3A00-680B-4341-B4FE-C3D7C774C42F}"/>
              </a:ext>
            </a:extLst>
          </p:cNvPr>
          <p:cNvSpPr/>
          <p:nvPr/>
        </p:nvSpPr>
        <p:spPr>
          <a:xfrm>
            <a:off x="2711624" y="3212976"/>
            <a:ext cx="2880320" cy="1200329"/>
          </a:xfrm>
          <a:prstGeom prst="rect">
            <a:avLst/>
          </a:prstGeom>
        </p:spPr>
        <p:txBody>
          <a:bodyPr wrap="square">
            <a:spAutoFit/>
          </a:bodyPr>
          <a:lstStyle/>
          <a:p>
            <a:pPr lvl="1">
              <a:lnSpc>
                <a:spcPct val="90000"/>
              </a:lnSpc>
            </a:pPr>
            <a:r>
              <a:rPr lang="en-US" altLang="en-US" sz="2000" dirty="0">
                <a:solidFill>
                  <a:srgbClr val="0000FF"/>
                </a:solidFill>
                <a:sym typeface="Symbol" panose="05050102010706020507" pitchFamily="18" charset="2"/>
              </a:rPr>
              <a:t>wait (S) { </a:t>
            </a:r>
          </a:p>
          <a:p>
            <a:pPr lvl="1">
              <a:lnSpc>
                <a:spcPct val="90000"/>
              </a:lnSpc>
              <a:buFont typeface="Monotype Sorts" charset="2"/>
              <a:buNone/>
            </a:pPr>
            <a:r>
              <a:rPr lang="en-US" altLang="en-US" sz="2000" dirty="0">
                <a:solidFill>
                  <a:srgbClr val="0000FF"/>
                </a:solidFill>
                <a:sym typeface="Symbol" panose="05050102010706020507" pitchFamily="18" charset="2"/>
              </a:rPr>
              <a:t>           while (S &lt;= 0); </a:t>
            </a:r>
          </a:p>
          <a:p>
            <a:pPr lvl="1">
              <a:lnSpc>
                <a:spcPct val="90000"/>
              </a:lnSpc>
              <a:buFont typeface="Monotype Sorts" charset="2"/>
              <a:buNone/>
            </a:pPr>
            <a:r>
              <a:rPr lang="en-US" altLang="en-US" sz="2000" dirty="0">
                <a:solidFill>
                  <a:srgbClr val="0000FF"/>
                </a:solidFill>
                <a:sym typeface="Symbol" panose="05050102010706020507" pitchFamily="18" charset="2"/>
              </a:rPr>
              <a:t>           S--;</a:t>
            </a:r>
          </a:p>
          <a:p>
            <a:pPr lvl="1">
              <a:lnSpc>
                <a:spcPct val="90000"/>
              </a:lnSpc>
              <a:buFont typeface="Monotype Sorts" charset="2"/>
              <a:buNone/>
            </a:pPr>
            <a:r>
              <a:rPr lang="en-US" altLang="en-US" sz="2000" dirty="0">
                <a:solidFill>
                  <a:srgbClr val="0000FF"/>
                </a:solidFill>
                <a:sym typeface="Symbol" panose="05050102010706020507" pitchFamily="18" charset="2"/>
              </a:rPr>
              <a:t>      }</a:t>
            </a:r>
          </a:p>
        </p:txBody>
      </p:sp>
      <p:sp>
        <p:nvSpPr>
          <p:cNvPr id="6" name="Rectangle 5">
            <a:extLst>
              <a:ext uri="{FF2B5EF4-FFF2-40B4-BE49-F238E27FC236}">
                <a16:creationId xmlns:a16="http://schemas.microsoft.com/office/drawing/2014/main" id="{5D160FFE-9BF1-416C-BAAC-5D29451B8BDD}"/>
              </a:ext>
            </a:extLst>
          </p:cNvPr>
          <p:cNvSpPr/>
          <p:nvPr/>
        </p:nvSpPr>
        <p:spPr>
          <a:xfrm>
            <a:off x="5375920" y="3212976"/>
            <a:ext cx="1800200" cy="923330"/>
          </a:xfrm>
          <a:prstGeom prst="rect">
            <a:avLst/>
          </a:prstGeom>
        </p:spPr>
        <p:txBody>
          <a:bodyPr wrap="square">
            <a:spAutoFit/>
          </a:bodyPr>
          <a:lstStyle/>
          <a:p>
            <a:pPr lvl="1">
              <a:lnSpc>
                <a:spcPct val="90000"/>
              </a:lnSpc>
            </a:pPr>
            <a:r>
              <a:rPr lang="en-US" altLang="en-US" sz="2000" dirty="0">
                <a:solidFill>
                  <a:srgbClr val="0000FF"/>
                </a:solidFill>
                <a:sym typeface="Symbol" panose="05050102010706020507" pitchFamily="18" charset="2"/>
              </a:rPr>
              <a:t>signal (S) { </a:t>
            </a:r>
          </a:p>
          <a:p>
            <a:pPr lvl="1">
              <a:lnSpc>
                <a:spcPct val="90000"/>
              </a:lnSpc>
              <a:buFont typeface="Monotype Sorts" charset="2"/>
              <a:buNone/>
            </a:pPr>
            <a:r>
              <a:rPr lang="en-US" altLang="en-US" sz="2000" dirty="0">
                <a:solidFill>
                  <a:srgbClr val="0000FF"/>
                </a:solidFill>
                <a:sym typeface="Symbol" panose="05050102010706020507" pitchFamily="18" charset="2"/>
              </a:rPr>
              <a:t>        S++;</a:t>
            </a:r>
          </a:p>
          <a:p>
            <a:pPr lvl="1">
              <a:lnSpc>
                <a:spcPct val="90000"/>
              </a:lnSpc>
              <a:buFont typeface="Monotype Sorts" charset="2"/>
              <a:buNone/>
            </a:pPr>
            <a:r>
              <a:rPr lang="en-US" altLang="en-US" sz="2000" dirty="0">
                <a:solidFill>
                  <a:srgbClr val="0000FF"/>
                </a:solidFill>
                <a:sym typeface="Symbol" panose="05050102010706020507" pitchFamily="18" charset="2"/>
              </a:rPr>
              <a:t>     }</a:t>
            </a:r>
          </a:p>
        </p:txBody>
      </p:sp>
      <p:sp>
        <p:nvSpPr>
          <p:cNvPr id="7" name="Rectangle 6">
            <a:extLst>
              <a:ext uri="{FF2B5EF4-FFF2-40B4-BE49-F238E27FC236}">
                <a16:creationId xmlns:a16="http://schemas.microsoft.com/office/drawing/2014/main" id="{355D9AAF-01BF-4C2A-B0B2-74B982839F60}"/>
              </a:ext>
            </a:extLst>
          </p:cNvPr>
          <p:cNvSpPr/>
          <p:nvPr/>
        </p:nvSpPr>
        <p:spPr>
          <a:xfrm>
            <a:off x="7579524" y="2924944"/>
            <a:ext cx="4368268" cy="1323439"/>
          </a:xfrm>
          <a:prstGeom prst="rect">
            <a:avLst/>
          </a:prstGeom>
        </p:spPr>
        <p:txBody>
          <a:bodyPr wrap="square">
            <a:spAutoFit/>
          </a:bodyPr>
          <a:lstStyle/>
          <a:p>
            <a:pPr lvl="1">
              <a:tabLst>
                <a:tab pos="2005013" algn="ctr"/>
                <a:tab pos="4518025" algn="ctr"/>
              </a:tabLst>
            </a:pPr>
            <a:r>
              <a:rPr lang="en-US" altLang="en-US" sz="2000" i="1" dirty="0">
                <a:sym typeface="MT Extra" panose="05050102010205020202" pitchFamily="18" charset="2"/>
              </a:rPr>
              <a:t>Process:</a:t>
            </a:r>
          </a:p>
          <a:p>
            <a:pPr lvl="1">
              <a:tabLst>
                <a:tab pos="2005013" algn="ctr"/>
                <a:tab pos="4518025" algn="ctr"/>
              </a:tabLst>
            </a:pPr>
            <a:r>
              <a:rPr lang="en-US" altLang="en-US" sz="2000" dirty="0">
                <a:sym typeface="MT Extra" panose="05050102010205020202" pitchFamily="18" charset="2"/>
              </a:rPr>
              <a:t>wait (S);</a:t>
            </a:r>
          </a:p>
          <a:p>
            <a:pPr lvl="1">
              <a:buFont typeface="Monotype Sorts" charset="2"/>
              <a:buNone/>
              <a:tabLst>
                <a:tab pos="2005013" algn="ctr"/>
                <a:tab pos="4518025" algn="ctr"/>
              </a:tabLst>
            </a:pPr>
            <a:r>
              <a:rPr lang="en-US" altLang="en-US" sz="2000" dirty="0">
                <a:sym typeface="MT Extra" panose="05050102010205020202" pitchFamily="18" charset="2"/>
              </a:rPr>
              <a:t>       Critical Section</a:t>
            </a:r>
          </a:p>
          <a:p>
            <a:pPr lvl="1">
              <a:buFont typeface="Monotype Sorts" charset="2"/>
              <a:buNone/>
              <a:tabLst>
                <a:tab pos="2005013" algn="ctr"/>
                <a:tab pos="4518025" algn="ctr"/>
              </a:tabLst>
            </a:pPr>
            <a:r>
              <a:rPr lang="en-US" altLang="en-US" sz="2000" dirty="0">
                <a:sym typeface="MT Extra" panose="05050102010205020202" pitchFamily="18" charset="2"/>
              </a:rPr>
              <a:t>signal (S);</a:t>
            </a:r>
          </a:p>
        </p:txBody>
      </p:sp>
      <p:sp>
        <p:nvSpPr>
          <p:cNvPr id="8" name="Rectangle 7">
            <a:extLst>
              <a:ext uri="{FF2B5EF4-FFF2-40B4-BE49-F238E27FC236}">
                <a16:creationId xmlns:a16="http://schemas.microsoft.com/office/drawing/2014/main" id="{6D844A9E-2408-45F4-AF06-72DE25CFDA2D}"/>
              </a:ext>
            </a:extLst>
          </p:cNvPr>
          <p:cNvSpPr/>
          <p:nvPr/>
        </p:nvSpPr>
        <p:spPr>
          <a:xfrm>
            <a:off x="2927648" y="6008513"/>
            <a:ext cx="5195653" cy="461665"/>
          </a:xfrm>
          <a:prstGeom prst="rect">
            <a:avLst/>
          </a:prstGeom>
        </p:spPr>
        <p:txBody>
          <a:bodyPr wrap="none">
            <a:spAutoFit/>
          </a:bodyPr>
          <a:lstStyle/>
          <a:p>
            <a:pPr lvl="1">
              <a:tabLst>
                <a:tab pos="2005013" algn="ctr"/>
                <a:tab pos="4518025" algn="ctr"/>
              </a:tabLst>
            </a:pPr>
            <a:r>
              <a:rPr lang="en-US" altLang="en-US" sz="2400" dirty="0">
                <a:solidFill>
                  <a:schemeClr val="tx2"/>
                </a:solidFill>
              </a:rPr>
              <a:t>Similar functionality with mutex lock</a:t>
            </a:r>
          </a:p>
        </p:txBody>
      </p:sp>
    </p:spTree>
    <p:extLst>
      <p:ext uri="{BB962C8B-B14F-4D97-AF65-F5344CB8AC3E}">
        <p14:creationId xmlns:p14="http://schemas.microsoft.com/office/powerpoint/2010/main" val="380088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07EE-33EC-4AEA-B766-379CC6F7FDC5}"/>
              </a:ext>
            </a:extLst>
          </p:cNvPr>
          <p:cNvSpPr>
            <a:spLocks noGrp="1"/>
          </p:cNvSpPr>
          <p:nvPr>
            <p:ph type="title"/>
          </p:nvPr>
        </p:nvSpPr>
        <p:spPr/>
        <p:txBody>
          <a:bodyPr/>
          <a:lstStyle/>
          <a:p>
            <a:r>
              <a:rPr lang="en-US" dirty="0"/>
              <a:t>Semaphore with Busy Waiting</a:t>
            </a:r>
          </a:p>
        </p:txBody>
      </p:sp>
      <p:sp>
        <p:nvSpPr>
          <p:cNvPr id="3" name="Content Placeholder 2">
            <a:extLst>
              <a:ext uri="{FF2B5EF4-FFF2-40B4-BE49-F238E27FC236}">
                <a16:creationId xmlns:a16="http://schemas.microsoft.com/office/drawing/2014/main" id="{AE0B1C89-EA37-443C-BD8C-E1944602EB0D}"/>
              </a:ext>
            </a:extLst>
          </p:cNvPr>
          <p:cNvSpPr>
            <a:spLocks noGrp="1"/>
          </p:cNvSpPr>
          <p:nvPr>
            <p:ph idx="1"/>
          </p:nvPr>
        </p:nvSpPr>
        <p:spPr/>
        <p:txBody>
          <a:bodyPr/>
          <a:lstStyle/>
          <a:p>
            <a:r>
              <a:rPr lang="en-US" altLang="en-US" dirty="0">
                <a:solidFill>
                  <a:srgbClr val="FF0000"/>
                </a:solidFill>
              </a:rPr>
              <a:t>Spinlock: </a:t>
            </a:r>
          </a:p>
          <a:p>
            <a:endParaRPr lang="en-US" altLang="en-US" b="1" dirty="0">
              <a:solidFill>
                <a:srgbClr val="0033CC"/>
              </a:solidFill>
            </a:endParaRPr>
          </a:p>
          <a:p>
            <a:endParaRPr lang="en-US" altLang="en-US" b="1" dirty="0">
              <a:solidFill>
                <a:srgbClr val="0033CC"/>
              </a:solidFill>
            </a:endParaRPr>
          </a:p>
          <a:p>
            <a:endParaRPr lang="en-US" altLang="en-US" b="1" dirty="0">
              <a:solidFill>
                <a:srgbClr val="0033CC"/>
              </a:solidFill>
            </a:endParaRPr>
          </a:p>
          <a:p>
            <a:pPr lvl="2"/>
            <a:r>
              <a:rPr lang="en-US" altLang="en-US" dirty="0"/>
              <a:t>Implementation is simple</a:t>
            </a:r>
          </a:p>
          <a:p>
            <a:pPr lvl="2"/>
            <a:r>
              <a:rPr lang="en-US" altLang="en-US" dirty="0"/>
              <a:t>Little busy waiting if critical section rarely occupied</a:t>
            </a:r>
          </a:p>
          <a:p>
            <a:pPr lvl="2"/>
            <a:r>
              <a:rPr lang="en-US" altLang="en-US" dirty="0"/>
              <a:t>Not a good solution if applications spend lots of time in critical sections</a:t>
            </a:r>
            <a:endParaRPr lang="en-US" altLang="en-US" b="1" dirty="0">
              <a:solidFill>
                <a:srgbClr val="0033CC"/>
              </a:solidFill>
            </a:endParaRPr>
          </a:p>
          <a:p>
            <a:endParaRPr lang="en-US" dirty="0"/>
          </a:p>
        </p:txBody>
      </p:sp>
      <p:sp>
        <p:nvSpPr>
          <p:cNvPr id="4" name="Slide Number Placeholder 3">
            <a:extLst>
              <a:ext uri="{FF2B5EF4-FFF2-40B4-BE49-F238E27FC236}">
                <a16:creationId xmlns:a16="http://schemas.microsoft.com/office/drawing/2014/main" id="{C5990B46-9F4F-4761-94CD-7A3747DA0486}"/>
              </a:ext>
            </a:extLst>
          </p:cNvPr>
          <p:cNvSpPr>
            <a:spLocks noGrp="1"/>
          </p:cNvSpPr>
          <p:nvPr>
            <p:ph type="sldNum" sz="quarter" idx="12"/>
          </p:nvPr>
        </p:nvSpPr>
        <p:spPr/>
        <p:txBody>
          <a:bodyPr/>
          <a:lstStyle/>
          <a:p>
            <a:fld id="{C22DC6D3-9347-42BE-948A-F7EB414DF657}" type="slidenum">
              <a:rPr lang="en-US" altLang="en-US" smtClean="0"/>
              <a:pPr/>
              <a:t>16</a:t>
            </a:fld>
            <a:endParaRPr lang="en-US" altLang="en-US" dirty="0"/>
          </a:p>
        </p:txBody>
      </p:sp>
      <p:sp>
        <p:nvSpPr>
          <p:cNvPr id="5" name="Rectangle 4">
            <a:extLst>
              <a:ext uri="{FF2B5EF4-FFF2-40B4-BE49-F238E27FC236}">
                <a16:creationId xmlns:a16="http://schemas.microsoft.com/office/drawing/2014/main" id="{66706E94-3CF2-4D1A-BB5F-AE846B8BD28C}"/>
              </a:ext>
            </a:extLst>
          </p:cNvPr>
          <p:cNvSpPr/>
          <p:nvPr/>
        </p:nvSpPr>
        <p:spPr>
          <a:xfrm>
            <a:off x="3215680" y="2132856"/>
            <a:ext cx="2592288" cy="1200329"/>
          </a:xfrm>
          <a:prstGeom prst="rect">
            <a:avLst/>
          </a:prstGeom>
        </p:spPr>
        <p:txBody>
          <a:bodyPr wrap="square">
            <a:spAutoFit/>
          </a:bodyPr>
          <a:lstStyle/>
          <a:p>
            <a:pPr lvl="1">
              <a:lnSpc>
                <a:spcPct val="90000"/>
              </a:lnSpc>
            </a:pPr>
            <a:r>
              <a:rPr lang="en-US" altLang="en-US" sz="2000" dirty="0">
                <a:solidFill>
                  <a:srgbClr val="0000FF"/>
                </a:solidFill>
                <a:sym typeface="Symbol" panose="05050102010706020507" pitchFamily="18" charset="2"/>
              </a:rPr>
              <a:t>wait (S) { </a:t>
            </a:r>
          </a:p>
          <a:p>
            <a:pPr lvl="1">
              <a:lnSpc>
                <a:spcPct val="90000"/>
              </a:lnSpc>
              <a:buFont typeface="Monotype Sorts" charset="2"/>
              <a:buNone/>
            </a:pPr>
            <a:r>
              <a:rPr lang="en-US" altLang="en-US" sz="2000" dirty="0">
                <a:solidFill>
                  <a:srgbClr val="0000FF"/>
                </a:solidFill>
                <a:sym typeface="Symbol" panose="05050102010706020507" pitchFamily="18" charset="2"/>
              </a:rPr>
              <a:t>       while (S &lt;= 0); </a:t>
            </a:r>
          </a:p>
          <a:p>
            <a:pPr lvl="1">
              <a:lnSpc>
                <a:spcPct val="90000"/>
              </a:lnSpc>
              <a:buFont typeface="Monotype Sorts" charset="2"/>
              <a:buNone/>
            </a:pPr>
            <a:r>
              <a:rPr lang="en-US" altLang="en-US" sz="2000" dirty="0">
                <a:solidFill>
                  <a:srgbClr val="0000FF"/>
                </a:solidFill>
                <a:sym typeface="Symbol" panose="05050102010706020507" pitchFamily="18" charset="2"/>
              </a:rPr>
              <a:t>       S--;</a:t>
            </a:r>
          </a:p>
          <a:p>
            <a:pPr lvl="1">
              <a:lnSpc>
                <a:spcPct val="90000"/>
              </a:lnSpc>
              <a:buFont typeface="Monotype Sorts" charset="2"/>
              <a:buNone/>
            </a:pPr>
            <a:r>
              <a:rPr lang="en-US" altLang="en-US" sz="2000" dirty="0">
                <a:solidFill>
                  <a:srgbClr val="0000FF"/>
                </a:solidFill>
                <a:sym typeface="Symbol" panose="05050102010706020507" pitchFamily="18" charset="2"/>
              </a:rPr>
              <a:t>}</a:t>
            </a:r>
          </a:p>
        </p:txBody>
      </p:sp>
    </p:spTree>
    <p:extLst>
      <p:ext uri="{BB962C8B-B14F-4D97-AF65-F5344CB8AC3E}">
        <p14:creationId xmlns:p14="http://schemas.microsoft.com/office/powerpoint/2010/main" val="92142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15422-DFAB-4A1D-A8CD-8139DBC7F5B5}"/>
              </a:ext>
            </a:extLst>
          </p:cNvPr>
          <p:cNvSpPr>
            <a:spLocks noGrp="1"/>
          </p:cNvSpPr>
          <p:nvPr>
            <p:ph type="title"/>
          </p:nvPr>
        </p:nvSpPr>
        <p:spPr/>
        <p:txBody>
          <a:bodyPr/>
          <a:lstStyle/>
          <a:p>
            <a:r>
              <a:rPr lang="en-US" dirty="0"/>
              <a:t>Semaphore with No Busy Waiting</a:t>
            </a:r>
          </a:p>
        </p:txBody>
      </p:sp>
      <p:sp>
        <p:nvSpPr>
          <p:cNvPr id="3" name="Content Placeholder 2">
            <a:extLst>
              <a:ext uri="{FF2B5EF4-FFF2-40B4-BE49-F238E27FC236}">
                <a16:creationId xmlns:a16="http://schemas.microsoft.com/office/drawing/2014/main" id="{E608F00E-5C35-4C1B-AB25-A5BD2CE8DB5F}"/>
              </a:ext>
            </a:extLst>
          </p:cNvPr>
          <p:cNvSpPr>
            <a:spLocks noGrp="1"/>
          </p:cNvSpPr>
          <p:nvPr>
            <p:ph idx="1"/>
          </p:nvPr>
        </p:nvSpPr>
        <p:spPr>
          <a:xfrm>
            <a:off x="609600" y="1340769"/>
            <a:ext cx="11031016" cy="5040560"/>
          </a:xfrm>
        </p:spPr>
        <p:txBody>
          <a:bodyPr/>
          <a:lstStyle/>
          <a:p>
            <a:r>
              <a:rPr lang="en-US" altLang="en-US" dirty="0"/>
              <a:t>Each semaphore has an associated waiting queue</a:t>
            </a:r>
          </a:p>
          <a:p>
            <a:pPr lvl="1"/>
            <a:r>
              <a:rPr lang="en-US" altLang="en-US" dirty="0"/>
              <a:t>Each entry in a waiting queue has two data items</a:t>
            </a:r>
          </a:p>
          <a:p>
            <a:pPr lvl="2"/>
            <a:r>
              <a:rPr lang="en-US" altLang="en-US" dirty="0"/>
              <a:t> value (integer type)</a:t>
            </a:r>
          </a:p>
          <a:p>
            <a:pPr lvl="2"/>
            <a:r>
              <a:rPr lang="en-US" altLang="en-US" dirty="0"/>
              <a:t> pointer to next record in the list</a:t>
            </a:r>
          </a:p>
          <a:p>
            <a:r>
              <a:rPr lang="en-US" altLang="en-US" dirty="0"/>
              <a:t>Two operations:</a:t>
            </a:r>
          </a:p>
          <a:p>
            <a:pPr lvl="1"/>
            <a:r>
              <a:rPr lang="en-US" altLang="en-US" dirty="0">
                <a:solidFill>
                  <a:srgbClr val="FF0000"/>
                </a:solidFill>
              </a:rPr>
              <a:t>block</a:t>
            </a:r>
            <a:r>
              <a:rPr lang="en-US" altLang="en-US" dirty="0"/>
              <a:t> – place the process invoking the operation in the appropriate waiting queue</a:t>
            </a:r>
          </a:p>
          <a:p>
            <a:pPr lvl="1"/>
            <a:r>
              <a:rPr lang="en-US" altLang="en-US" dirty="0">
                <a:solidFill>
                  <a:srgbClr val="FF0000"/>
                </a:solidFill>
              </a:rPr>
              <a:t>wakeup</a:t>
            </a:r>
            <a:r>
              <a:rPr lang="en-US" altLang="en-US" dirty="0"/>
              <a:t> – remove one of processes in the waiting queue and place it in the ready queue</a:t>
            </a:r>
          </a:p>
          <a:p>
            <a:endParaRPr lang="en-US" dirty="0"/>
          </a:p>
        </p:txBody>
      </p:sp>
      <p:sp>
        <p:nvSpPr>
          <p:cNvPr id="4" name="Slide Number Placeholder 3">
            <a:extLst>
              <a:ext uri="{FF2B5EF4-FFF2-40B4-BE49-F238E27FC236}">
                <a16:creationId xmlns:a16="http://schemas.microsoft.com/office/drawing/2014/main" id="{83495DFE-AE01-48C3-9210-CEBE6F588FD3}"/>
              </a:ext>
            </a:extLst>
          </p:cNvPr>
          <p:cNvSpPr>
            <a:spLocks noGrp="1"/>
          </p:cNvSpPr>
          <p:nvPr>
            <p:ph type="sldNum" sz="quarter" idx="12"/>
          </p:nvPr>
        </p:nvSpPr>
        <p:spPr/>
        <p:txBody>
          <a:bodyPr/>
          <a:lstStyle/>
          <a:p>
            <a:fld id="{C22DC6D3-9347-42BE-948A-F7EB414DF657}" type="slidenum">
              <a:rPr lang="en-US" altLang="en-US" smtClean="0"/>
              <a:pPr/>
              <a:t>17</a:t>
            </a:fld>
            <a:endParaRPr lang="en-US" altLang="en-US" dirty="0"/>
          </a:p>
        </p:txBody>
      </p:sp>
    </p:spTree>
    <p:extLst>
      <p:ext uri="{BB962C8B-B14F-4D97-AF65-F5344CB8AC3E}">
        <p14:creationId xmlns:p14="http://schemas.microsoft.com/office/powerpoint/2010/main" val="3844006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B18F8-B3FC-4AC6-87C4-C07538DDD10F}"/>
              </a:ext>
            </a:extLst>
          </p:cNvPr>
          <p:cNvSpPr>
            <a:spLocks noGrp="1"/>
          </p:cNvSpPr>
          <p:nvPr>
            <p:ph type="title"/>
          </p:nvPr>
        </p:nvSpPr>
        <p:spPr/>
        <p:txBody>
          <a:bodyPr/>
          <a:lstStyle/>
          <a:p>
            <a:r>
              <a:rPr lang="en-US" dirty="0"/>
              <a:t>Semaphore with No Busy Waiting</a:t>
            </a:r>
          </a:p>
        </p:txBody>
      </p:sp>
      <p:sp>
        <p:nvSpPr>
          <p:cNvPr id="4" name="Slide Number Placeholder 3">
            <a:extLst>
              <a:ext uri="{FF2B5EF4-FFF2-40B4-BE49-F238E27FC236}">
                <a16:creationId xmlns:a16="http://schemas.microsoft.com/office/drawing/2014/main" id="{28AFBD0B-5FB1-48E2-890B-B9845DA2EF62}"/>
              </a:ext>
            </a:extLst>
          </p:cNvPr>
          <p:cNvSpPr>
            <a:spLocks noGrp="1"/>
          </p:cNvSpPr>
          <p:nvPr>
            <p:ph type="sldNum" sz="quarter" idx="12"/>
          </p:nvPr>
        </p:nvSpPr>
        <p:spPr/>
        <p:txBody>
          <a:bodyPr/>
          <a:lstStyle/>
          <a:p>
            <a:fld id="{C22DC6D3-9347-42BE-948A-F7EB414DF657}" type="slidenum">
              <a:rPr lang="en-US" altLang="en-US" smtClean="0"/>
              <a:pPr/>
              <a:t>18</a:t>
            </a:fld>
            <a:endParaRPr lang="en-US" altLang="en-US" dirty="0"/>
          </a:p>
        </p:txBody>
      </p:sp>
      <p:sp>
        <p:nvSpPr>
          <p:cNvPr id="5" name="Rectangle 4">
            <a:extLst>
              <a:ext uri="{FF2B5EF4-FFF2-40B4-BE49-F238E27FC236}">
                <a16:creationId xmlns:a16="http://schemas.microsoft.com/office/drawing/2014/main" id="{62197CF2-2723-4B27-B931-008B34E48929}"/>
              </a:ext>
            </a:extLst>
          </p:cNvPr>
          <p:cNvSpPr/>
          <p:nvPr/>
        </p:nvSpPr>
        <p:spPr>
          <a:xfrm>
            <a:off x="839416" y="1340768"/>
            <a:ext cx="10657184" cy="4801314"/>
          </a:xfrm>
          <a:prstGeom prst="rect">
            <a:avLst/>
          </a:prstGeom>
          <a:ln>
            <a:solidFill>
              <a:schemeClr val="tx1"/>
            </a:solidFill>
          </a:ln>
        </p:spPr>
        <p:txBody>
          <a:bodyPr wrap="square">
            <a:spAutoFit/>
          </a:bodyPr>
          <a:lstStyle/>
          <a:p>
            <a:r>
              <a:rPr lang="en-US" dirty="0">
                <a:solidFill>
                  <a:srgbClr val="0000FF"/>
                </a:solidFill>
                <a:latin typeface="Consolas" panose="020B0609020204030204" pitchFamily="49" charset="0"/>
              </a:rPr>
              <a:t>semaphore { </a:t>
            </a:r>
          </a:p>
          <a:p>
            <a:r>
              <a:rPr lang="en-US" dirty="0">
                <a:solidFill>
                  <a:srgbClr val="0000FF"/>
                </a:solidFill>
                <a:latin typeface="Consolas" panose="020B0609020204030204" pitchFamily="49" charset="0"/>
              </a:rPr>
              <a:t>	int value; </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queueType</a:t>
            </a:r>
            <a:r>
              <a:rPr lang="en-US" dirty="0">
                <a:solidFill>
                  <a:srgbClr val="0000FF"/>
                </a:solidFill>
                <a:latin typeface="Consolas" panose="020B0609020204030204" pitchFamily="49" charset="0"/>
              </a:rPr>
              <a:t> queue </a:t>
            </a:r>
          </a:p>
          <a:p>
            <a:r>
              <a:rPr lang="en-US" dirty="0">
                <a:solidFill>
                  <a:srgbClr val="0000FF"/>
                </a:solidFill>
                <a:latin typeface="Consolas" panose="020B0609020204030204" pitchFamily="49" charset="0"/>
              </a:rPr>
              <a:t>} </a:t>
            </a:r>
          </a:p>
          <a:p>
            <a:r>
              <a:rPr lang="en-US" dirty="0">
                <a:solidFill>
                  <a:srgbClr val="0000FF"/>
                </a:solidFill>
                <a:latin typeface="Consolas" panose="020B0609020204030204" pitchFamily="49" charset="0"/>
              </a:rPr>
              <a:t>P(semaphore S) {  // wait operation or "down" operation </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S.value</a:t>
            </a:r>
            <a:r>
              <a:rPr lang="en-US" dirty="0">
                <a:solidFill>
                  <a:srgbClr val="0000FF"/>
                </a:solidFill>
                <a:latin typeface="Consolas" panose="020B0609020204030204" pitchFamily="49" charset="0"/>
              </a:rPr>
              <a:t>– </a:t>
            </a:r>
          </a:p>
          <a:p>
            <a:r>
              <a:rPr lang="en-US" dirty="0">
                <a:solidFill>
                  <a:srgbClr val="0000FF"/>
                </a:solidFill>
                <a:latin typeface="Consolas" panose="020B0609020204030204" pitchFamily="49" charset="0"/>
              </a:rPr>
              <a:t>	if (</a:t>
            </a:r>
            <a:r>
              <a:rPr lang="en-US" dirty="0" err="1">
                <a:solidFill>
                  <a:srgbClr val="0000FF"/>
                </a:solidFill>
                <a:latin typeface="Consolas" panose="020B0609020204030204" pitchFamily="49" charset="0"/>
              </a:rPr>
              <a:t>S.value</a:t>
            </a:r>
            <a:r>
              <a:rPr lang="en-US" dirty="0">
                <a:solidFill>
                  <a:srgbClr val="0000FF"/>
                </a:solidFill>
                <a:latin typeface="Consolas" panose="020B0609020204030204" pitchFamily="49" charset="0"/>
              </a:rPr>
              <a:t> &lt; 0) { add this process/thread to </a:t>
            </a:r>
            <a:r>
              <a:rPr lang="en-US" dirty="0" err="1">
                <a:solidFill>
                  <a:srgbClr val="0000FF"/>
                </a:solidFill>
                <a:latin typeface="Consolas" panose="020B0609020204030204" pitchFamily="49" charset="0"/>
              </a:rPr>
              <a:t>S.queue</a:t>
            </a:r>
            <a:r>
              <a:rPr lang="en-US" dirty="0">
                <a:solidFill>
                  <a:srgbClr val="0000FF"/>
                </a:solidFill>
                <a:latin typeface="Consolas" panose="020B0609020204030204" pitchFamily="49" charset="0"/>
              </a:rPr>
              <a:t> 			block() // blocks the process/thread and hands over control to the OS </a:t>
            </a:r>
          </a:p>
          <a:p>
            <a:r>
              <a:rPr lang="en-US" dirty="0">
                <a:solidFill>
                  <a:srgbClr val="0000FF"/>
                </a:solidFill>
                <a:latin typeface="Consolas" panose="020B0609020204030204" pitchFamily="49" charset="0"/>
              </a:rPr>
              <a:t>	} </a:t>
            </a:r>
          </a:p>
          <a:p>
            <a:r>
              <a:rPr lang="en-US" dirty="0">
                <a:solidFill>
                  <a:srgbClr val="0000FF"/>
                </a:solidFill>
                <a:latin typeface="Consolas" panose="020B0609020204030204" pitchFamily="49" charset="0"/>
              </a:rPr>
              <a:t>} </a:t>
            </a:r>
          </a:p>
          <a:p>
            <a:r>
              <a:rPr lang="en-US" dirty="0">
                <a:solidFill>
                  <a:srgbClr val="0000FF"/>
                </a:solidFill>
                <a:latin typeface="Consolas" panose="020B0609020204030204" pitchFamily="49" charset="0"/>
              </a:rPr>
              <a:t>V(semaphore S) { // signal operation or "up" operation </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S.value</a:t>
            </a:r>
            <a:r>
              <a:rPr lang="en-US" dirty="0">
                <a:solidFill>
                  <a:srgbClr val="0000FF"/>
                </a:solidFill>
                <a:latin typeface="Consolas" panose="020B0609020204030204" pitchFamily="49" charset="0"/>
              </a:rPr>
              <a:t>++ </a:t>
            </a:r>
          </a:p>
          <a:p>
            <a:r>
              <a:rPr lang="en-US" dirty="0">
                <a:solidFill>
                  <a:srgbClr val="0000FF"/>
                </a:solidFill>
                <a:latin typeface="Consolas" panose="020B0609020204030204" pitchFamily="49" charset="0"/>
              </a:rPr>
              <a:t>	if (</a:t>
            </a:r>
            <a:r>
              <a:rPr lang="en-US" dirty="0" err="1">
                <a:solidFill>
                  <a:srgbClr val="0000FF"/>
                </a:solidFill>
                <a:latin typeface="Consolas" panose="020B0609020204030204" pitchFamily="49" charset="0"/>
              </a:rPr>
              <a:t>S.value</a:t>
            </a:r>
            <a:r>
              <a:rPr lang="en-US" dirty="0">
                <a:solidFill>
                  <a:srgbClr val="0000FF"/>
                </a:solidFill>
                <a:latin typeface="Consolas" panose="020B0609020204030204" pitchFamily="49" charset="0"/>
              </a:rPr>
              <a:t> &lt;= 0) { </a:t>
            </a:r>
          </a:p>
          <a:p>
            <a:r>
              <a:rPr lang="en-US" dirty="0">
                <a:solidFill>
                  <a:srgbClr val="0000FF"/>
                </a:solidFill>
                <a:latin typeface="Consolas" panose="020B0609020204030204" pitchFamily="49" charset="0"/>
              </a:rPr>
              <a:t>		process/thread T = remove a process/thread from </a:t>
            </a:r>
            <a:r>
              <a:rPr lang="en-US" dirty="0" err="1">
                <a:solidFill>
                  <a:srgbClr val="0000FF"/>
                </a:solidFill>
                <a:latin typeface="Consolas" panose="020B0609020204030204" pitchFamily="49" charset="0"/>
              </a:rPr>
              <a:t>S.queue</a:t>
            </a:r>
            <a:r>
              <a:rPr lang="en-US" dirty="0">
                <a:solidFill>
                  <a:srgbClr val="0000FF"/>
                </a:solidFill>
                <a:latin typeface="Consolas" panose="020B0609020204030204" pitchFamily="49" charset="0"/>
              </a:rPr>
              <a:t> 				wakeup(T) // system call that wakes up the blocked process/thread </a:t>
            </a:r>
          </a:p>
          <a:p>
            <a:r>
              <a:rPr lang="en-US" dirty="0">
                <a:solidFill>
                  <a:srgbClr val="0000FF"/>
                </a:solidFill>
                <a:latin typeface="Consolas" panose="020B0609020204030204" pitchFamily="49" charset="0"/>
              </a:rPr>
              <a:t>	} </a:t>
            </a:r>
          </a:p>
          <a:p>
            <a:r>
              <a:rPr lang="en-US" dirty="0">
                <a:solidFill>
                  <a:srgbClr val="0000FF"/>
                </a:solidFill>
                <a:latin typeface="Consolas" panose="020B0609020204030204" pitchFamily="49" charset="0"/>
              </a:rPr>
              <a:t>}</a:t>
            </a:r>
            <a:endParaRPr lang="en-US" dirty="0">
              <a:solidFill>
                <a:srgbClr val="0000FF"/>
              </a:solidFill>
            </a:endParaRPr>
          </a:p>
        </p:txBody>
      </p:sp>
    </p:spTree>
    <p:extLst>
      <p:ext uri="{BB962C8B-B14F-4D97-AF65-F5344CB8AC3E}">
        <p14:creationId xmlns:p14="http://schemas.microsoft.com/office/powerpoint/2010/main" val="2862516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AC6EE-85BF-4185-98DA-DFEE8037BEB9}"/>
              </a:ext>
            </a:extLst>
          </p:cNvPr>
          <p:cNvSpPr>
            <a:spLocks noGrp="1"/>
          </p:cNvSpPr>
          <p:nvPr>
            <p:ph type="title"/>
          </p:nvPr>
        </p:nvSpPr>
        <p:spPr/>
        <p:txBody>
          <a:bodyPr/>
          <a:lstStyle/>
          <a:p>
            <a:r>
              <a:rPr lang="en-US" dirty="0"/>
              <a:t>Deadlock</a:t>
            </a:r>
          </a:p>
        </p:txBody>
      </p:sp>
      <p:sp>
        <p:nvSpPr>
          <p:cNvPr id="3" name="Content Placeholder 2">
            <a:extLst>
              <a:ext uri="{FF2B5EF4-FFF2-40B4-BE49-F238E27FC236}">
                <a16:creationId xmlns:a16="http://schemas.microsoft.com/office/drawing/2014/main" id="{EAAD2749-AF9B-43F6-8830-0BF93033BF79}"/>
              </a:ext>
            </a:extLst>
          </p:cNvPr>
          <p:cNvSpPr>
            <a:spLocks noGrp="1"/>
          </p:cNvSpPr>
          <p:nvPr>
            <p:ph idx="1"/>
          </p:nvPr>
        </p:nvSpPr>
        <p:spPr/>
        <p:txBody>
          <a:bodyPr/>
          <a:lstStyle/>
          <a:p>
            <a:pPr>
              <a:lnSpc>
                <a:spcPct val="90000"/>
              </a:lnSpc>
              <a:tabLst>
                <a:tab pos="1887538" algn="ctr"/>
                <a:tab pos="4572000" algn="ctr"/>
              </a:tabLst>
            </a:pPr>
            <a:r>
              <a:rPr lang="en-US" altLang="en-US" b="1" dirty="0">
                <a:solidFill>
                  <a:schemeClr val="tx2"/>
                </a:solidFill>
              </a:rPr>
              <a:t>Deadlock</a:t>
            </a:r>
            <a:r>
              <a:rPr lang="en-US" altLang="en-US" dirty="0">
                <a:solidFill>
                  <a:schemeClr val="tx2"/>
                </a:solidFill>
              </a:rPr>
              <a:t> </a:t>
            </a:r>
            <a:r>
              <a:rPr lang="en-US" altLang="en-US" dirty="0"/>
              <a:t>– is a situation in which no process can proceed because each waits for another to release a lock</a:t>
            </a:r>
          </a:p>
          <a:p>
            <a:pPr>
              <a:lnSpc>
                <a:spcPct val="90000"/>
              </a:lnSpc>
              <a:tabLst>
                <a:tab pos="1887538" algn="ctr"/>
                <a:tab pos="4572000" algn="ctr"/>
              </a:tabLst>
            </a:pPr>
            <a:r>
              <a:rPr lang="en-US" altLang="en-US" dirty="0"/>
              <a:t>Let </a:t>
            </a:r>
            <a:r>
              <a:rPr lang="en-US" altLang="en-US" sz="2800" dirty="0">
                <a:solidFill>
                  <a:srgbClr val="0000FF"/>
                </a:solidFill>
              </a:rPr>
              <a:t>S</a:t>
            </a:r>
            <a:r>
              <a:rPr lang="en-US" altLang="en-US" dirty="0"/>
              <a:t> and </a:t>
            </a:r>
            <a:r>
              <a:rPr lang="en-US" altLang="en-US" sz="2800" dirty="0">
                <a:solidFill>
                  <a:srgbClr val="0000FF"/>
                </a:solidFill>
              </a:rPr>
              <a:t>Q</a:t>
            </a:r>
            <a:r>
              <a:rPr lang="en-US" altLang="en-US" dirty="0"/>
              <a:t> be two semaphores initialized to 1</a:t>
            </a:r>
          </a:p>
          <a:p>
            <a:pPr>
              <a:lnSpc>
                <a:spcPct val="90000"/>
              </a:lnSpc>
              <a:buFont typeface="Monotype Sorts" charset="2"/>
              <a:buNone/>
              <a:tabLst>
                <a:tab pos="1887538" algn="ctr"/>
                <a:tab pos="4572000" algn="ctr"/>
              </a:tabLst>
            </a:pPr>
            <a:r>
              <a:rPr lang="en-US" altLang="en-US" i="1" dirty="0"/>
              <a:t>		</a:t>
            </a:r>
            <a:r>
              <a:rPr lang="en-US" altLang="en-US" sz="2800" i="1" dirty="0">
                <a:solidFill>
                  <a:srgbClr val="0000FF"/>
                </a:solidFill>
              </a:rPr>
              <a:t>P</a:t>
            </a:r>
            <a:r>
              <a:rPr lang="en-US" altLang="en-US" sz="2800" baseline="-25000" dirty="0">
                <a:solidFill>
                  <a:srgbClr val="0000FF"/>
                </a:solidFill>
              </a:rPr>
              <a:t>0</a:t>
            </a:r>
            <a:r>
              <a:rPr lang="en-US" altLang="en-US" sz="2800" dirty="0">
                <a:solidFill>
                  <a:srgbClr val="0000FF"/>
                </a:solidFill>
              </a:rPr>
              <a:t>		</a:t>
            </a:r>
            <a:r>
              <a:rPr lang="en-US" altLang="en-US" sz="2800" i="1" dirty="0">
                <a:solidFill>
                  <a:srgbClr val="0000FF"/>
                </a:solidFill>
              </a:rPr>
              <a:t>P</a:t>
            </a:r>
            <a:r>
              <a:rPr lang="en-US" altLang="en-US" sz="2800" baseline="-25000" dirty="0">
                <a:solidFill>
                  <a:srgbClr val="0000FF"/>
                </a:solidFill>
              </a:rPr>
              <a:t>1</a:t>
            </a:r>
          </a:p>
          <a:p>
            <a:pPr>
              <a:lnSpc>
                <a:spcPct val="90000"/>
              </a:lnSpc>
              <a:buFont typeface="Monotype Sorts" charset="2"/>
              <a:buNone/>
              <a:tabLst>
                <a:tab pos="1887538" algn="ctr"/>
                <a:tab pos="4572000" algn="ctr"/>
              </a:tabLst>
            </a:pPr>
            <a:r>
              <a:rPr lang="en-US" altLang="en-US" sz="2800" dirty="0">
                <a:solidFill>
                  <a:srgbClr val="0000FF"/>
                </a:solidFill>
              </a:rPr>
              <a:t>		     wait (S); 	                               wait (Q);</a:t>
            </a:r>
          </a:p>
          <a:p>
            <a:pPr>
              <a:lnSpc>
                <a:spcPct val="90000"/>
              </a:lnSpc>
              <a:buFont typeface="Monotype Sorts" charset="2"/>
              <a:buNone/>
              <a:tabLst>
                <a:tab pos="1887538" algn="ctr"/>
                <a:tab pos="4572000" algn="ctr"/>
              </a:tabLst>
            </a:pPr>
            <a:r>
              <a:rPr lang="en-US" altLang="en-US" sz="2800" dirty="0">
                <a:solidFill>
                  <a:srgbClr val="0000FF"/>
                </a:solidFill>
              </a:rPr>
              <a:t>		      wait (Q); 	                              wait (S);</a:t>
            </a:r>
          </a:p>
          <a:p>
            <a:pPr>
              <a:lnSpc>
                <a:spcPct val="50000"/>
              </a:lnSpc>
              <a:buFont typeface="Monotype Sorts" charset="2"/>
              <a:buNone/>
              <a:tabLst>
                <a:tab pos="1887538" algn="ctr"/>
                <a:tab pos="4572000" algn="ctr"/>
              </a:tabLst>
            </a:pPr>
            <a:r>
              <a:rPr lang="en-US" altLang="en-US" sz="2800" b="1" dirty="0">
                <a:solidFill>
                  <a:srgbClr val="0000FF"/>
                </a:solidFill>
              </a:rPr>
              <a:t>		. 		  .</a:t>
            </a:r>
          </a:p>
          <a:p>
            <a:pPr>
              <a:lnSpc>
                <a:spcPct val="50000"/>
              </a:lnSpc>
              <a:buFont typeface="Monotype Sorts" charset="2"/>
              <a:buNone/>
              <a:tabLst>
                <a:tab pos="1887538" algn="ctr"/>
                <a:tab pos="4572000" algn="ctr"/>
              </a:tabLst>
            </a:pPr>
            <a:r>
              <a:rPr lang="en-US" altLang="en-US" sz="2800" b="1" dirty="0">
                <a:solidFill>
                  <a:srgbClr val="0000FF"/>
                </a:solidFill>
              </a:rPr>
              <a:t>		. 		  .</a:t>
            </a:r>
          </a:p>
          <a:p>
            <a:pPr>
              <a:lnSpc>
                <a:spcPct val="50000"/>
              </a:lnSpc>
              <a:buFont typeface="Monotype Sorts" charset="2"/>
              <a:buNone/>
              <a:tabLst>
                <a:tab pos="1887538" algn="ctr"/>
                <a:tab pos="4572000" algn="ctr"/>
              </a:tabLst>
            </a:pPr>
            <a:r>
              <a:rPr lang="en-US" altLang="en-US" sz="2800" b="1" dirty="0">
                <a:solidFill>
                  <a:srgbClr val="0000FF"/>
                </a:solidFill>
              </a:rPr>
              <a:t>		. 		  .</a:t>
            </a:r>
          </a:p>
          <a:p>
            <a:pPr>
              <a:lnSpc>
                <a:spcPct val="90000"/>
              </a:lnSpc>
              <a:buFont typeface="Monotype Sorts" charset="2"/>
              <a:buNone/>
              <a:tabLst>
                <a:tab pos="1887538" algn="ctr"/>
                <a:tab pos="4572000" algn="ctr"/>
              </a:tabLst>
            </a:pPr>
            <a:r>
              <a:rPr lang="en-US" altLang="en-US" sz="2800" dirty="0">
                <a:solidFill>
                  <a:srgbClr val="0000FF"/>
                </a:solidFill>
              </a:rPr>
              <a:t>		        signal  (S); 	                            signal (Q);</a:t>
            </a:r>
          </a:p>
          <a:p>
            <a:pPr>
              <a:lnSpc>
                <a:spcPct val="90000"/>
              </a:lnSpc>
              <a:buFont typeface="Monotype Sorts" charset="2"/>
              <a:buNone/>
              <a:tabLst>
                <a:tab pos="1887538" algn="ctr"/>
                <a:tab pos="4572000" algn="ctr"/>
              </a:tabLst>
            </a:pPr>
            <a:r>
              <a:rPr lang="en-US" altLang="en-US" sz="2800" dirty="0">
                <a:solidFill>
                  <a:srgbClr val="0000FF"/>
                </a:solidFill>
              </a:rPr>
              <a:t>		        signal (Q); 	                            signal (S);</a:t>
            </a:r>
          </a:p>
          <a:p>
            <a:endParaRPr lang="en-US" dirty="0"/>
          </a:p>
        </p:txBody>
      </p:sp>
      <p:sp>
        <p:nvSpPr>
          <p:cNvPr id="4" name="Slide Number Placeholder 3">
            <a:extLst>
              <a:ext uri="{FF2B5EF4-FFF2-40B4-BE49-F238E27FC236}">
                <a16:creationId xmlns:a16="http://schemas.microsoft.com/office/drawing/2014/main" id="{6DCAEB33-0488-4CE1-A967-DD41E7E75188}"/>
              </a:ext>
            </a:extLst>
          </p:cNvPr>
          <p:cNvSpPr>
            <a:spLocks noGrp="1"/>
          </p:cNvSpPr>
          <p:nvPr>
            <p:ph type="sldNum" sz="quarter" idx="12"/>
          </p:nvPr>
        </p:nvSpPr>
        <p:spPr/>
        <p:txBody>
          <a:bodyPr/>
          <a:lstStyle/>
          <a:p>
            <a:fld id="{C22DC6D3-9347-42BE-948A-F7EB414DF657}" type="slidenum">
              <a:rPr lang="en-US" altLang="en-US" smtClean="0"/>
              <a:pPr/>
              <a:t>19</a:t>
            </a:fld>
            <a:endParaRPr lang="en-US" altLang="en-US" dirty="0"/>
          </a:p>
        </p:txBody>
      </p:sp>
      <p:sp>
        <p:nvSpPr>
          <p:cNvPr id="5" name="Rectangle 4">
            <a:extLst>
              <a:ext uri="{FF2B5EF4-FFF2-40B4-BE49-F238E27FC236}">
                <a16:creationId xmlns:a16="http://schemas.microsoft.com/office/drawing/2014/main" id="{9CE9B959-DF21-434D-8E3E-1DCA07B34588}"/>
              </a:ext>
            </a:extLst>
          </p:cNvPr>
          <p:cNvSpPr/>
          <p:nvPr/>
        </p:nvSpPr>
        <p:spPr>
          <a:xfrm>
            <a:off x="8184232" y="5085184"/>
            <a:ext cx="3709221" cy="369332"/>
          </a:xfrm>
          <a:prstGeom prst="rect">
            <a:avLst/>
          </a:prstGeom>
        </p:spPr>
        <p:txBody>
          <a:bodyPr wrap="none">
            <a:spAutoFit/>
          </a:bodyPr>
          <a:lstStyle/>
          <a:p>
            <a:r>
              <a:rPr lang="en-US" altLang="en-US" i="1" dirty="0"/>
              <a:t>Will be elaborated in the next chapter</a:t>
            </a:r>
            <a:endParaRPr lang="en-US" i="1" dirty="0"/>
          </a:p>
        </p:txBody>
      </p:sp>
    </p:spTree>
    <p:extLst>
      <p:ext uri="{BB962C8B-B14F-4D97-AF65-F5344CB8AC3E}">
        <p14:creationId xmlns:p14="http://schemas.microsoft.com/office/powerpoint/2010/main" val="58179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4662-DC8D-494B-9E70-4B25EECA450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B3011F66-0C91-48D2-9D8F-EEB6D6A043DC}"/>
              </a:ext>
            </a:extLst>
          </p:cNvPr>
          <p:cNvSpPr>
            <a:spLocks noGrp="1"/>
          </p:cNvSpPr>
          <p:nvPr>
            <p:ph idx="1"/>
          </p:nvPr>
        </p:nvSpPr>
        <p:spPr/>
        <p:txBody>
          <a:bodyPr/>
          <a:lstStyle/>
          <a:p>
            <a:r>
              <a:rPr lang="en-US" altLang="en-US" dirty="0"/>
              <a:t>Concurrent access to shared data may result in data inconsistency </a:t>
            </a:r>
            <a:r>
              <a:rPr lang="en-US" altLang="zh-CN" dirty="0"/>
              <a:t>-- </a:t>
            </a:r>
            <a:r>
              <a:rPr lang="en-US" altLang="en-US" dirty="0">
                <a:solidFill>
                  <a:srgbClr val="FF0000"/>
                </a:solidFill>
              </a:rPr>
              <a:t>race condition</a:t>
            </a:r>
          </a:p>
          <a:p>
            <a:endParaRPr lang="en-US" altLang="en-US" dirty="0"/>
          </a:p>
          <a:p>
            <a:r>
              <a:rPr lang="en-US" altLang="en-US" dirty="0"/>
              <a:t>Maintaining data consistency requires mechanisms to ensure the orderly execution of cooperating processes/threads</a:t>
            </a:r>
          </a:p>
          <a:p>
            <a:endParaRPr lang="en-US" altLang="en-US" dirty="0"/>
          </a:p>
          <a:p>
            <a:endParaRPr lang="en-US" altLang="en-US" dirty="0"/>
          </a:p>
          <a:p>
            <a:endParaRPr lang="en-US" dirty="0"/>
          </a:p>
        </p:txBody>
      </p:sp>
      <p:sp>
        <p:nvSpPr>
          <p:cNvPr id="4" name="Slide Number Placeholder 3">
            <a:extLst>
              <a:ext uri="{FF2B5EF4-FFF2-40B4-BE49-F238E27FC236}">
                <a16:creationId xmlns:a16="http://schemas.microsoft.com/office/drawing/2014/main" id="{6E184BC6-8859-409F-BB5F-34428D21E18D}"/>
              </a:ext>
            </a:extLst>
          </p:cNvPr>
          <p:cNvSpPr>
            <a:spLocks noGrp="1"/>
          </p:cNvSpPr>
          <p:nvPr>
            <p:ph type="sldNum" sz="quarter" idx="12"/>
          </p:nvPr>
        </p:nvSpPr>
        <p:spPr/>
        <p:txBody>
          <a:bodyPr/>
          <a:lstStyle/>
          <a:p>
            <a:fld id="{C22DC6D3-9347-42BE-948A-F7EB414DF657}" type="slidenum">
              <a:rPr lang="en-US" altLang="en-US" smtClean="0"/>
              <a:pPr/>
              <a:t>2</a:t>
            </a:fld>
            <a:endParaRPr lang="en-US" altLang="en-US" dirty="0"/>
          </a:p>
        </p:txBody>
      </p:sp>
    </p:spTree>
    <p:extLst>
      <p:ext uri="{BB962C8B-B14F-4D97-AF65-F5344CB8AC3E}">
        <p14:creationId xmlns:p14="http://schemas.microsoft.com/office/powerpoint/2010/main" val="276356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0EDD-DEA9-4D0F-929F-E142EB5E1426}"/>
              </a:ext>
            </a:extLst>
          </p:cNvPr>
          <p:cNvSpPr>
            <a:spLocks noGrp="1"/>
          </p:cNvSpPr>
          <p:nvPr>
            <p:ph type="title"/>
          </p:nvPr>
        </p:nvSpPr>
        <p:spPr/>
        <p:txBody>
          <a:bodyPr/>
          <a:lstStyle/>
          <a:p>
            <a:r>
              <a:rPr lang="en-US" dirty="0"/>
              <a:t>Classical Synchronization Problems</a:t>
            </a:r>
          </a:p>
        </p:txBody>
      </p:sp>
      <p:sp>
        <p:nvSpPr>
          <p:cNvPr id="3" name="Content Placeholder 2">
            <a:extLst>
              <a:ext uri="{FF2B5EF4-FFF2-40B4-BE49-F238E27FC236}">
                <a16:creationId xmlns:a16="http://schemas.microsoft.com/office/drawing/2014/main" id="{EB529138-FF69-44EC-8CDF-A09ED3B331E3}"/>
              </a:ext>
            </a:extLst>
          </p:cNvPr>
          <p:cNvSpPr>
            <a:spLocks noGrp="1"/>
          </p:cNvSpPr>
          <p:nvPr>
            <p:ph idx="1"/>
          </p:nvPr>
        </p:nvSpPr>
        <p:spPr/>
        <p:txBody>
          <a:bodyPr/>
          <a:lstStyle/>
          <a:p>
            <a:r>
              <a:rPr lang="en-US" dirty="0"/>
              <a:t>Producer-Consumer</a:t>
            </a:r>
            <a:r>
              <a:rPr lang="en-US" altLang="en-US" dirty="0"/>
              <a:t> Problem</a:t>
            </a:r>
          </a:p>
          <a:p>
            <a:r>
              <a:rPr lang="en-US" altLang="en-US" dirty="0"/>
              <a:t>Readers and Writers Problem</a:t>
            </a:r>
          </a:p>
          <a:p>
            <a:r>
              <a:rPr lang="en-US" altLang="en-US" dirty="0"/>
              <a:t>Dining-Philosophers Problem</a:t>
            </a:r>
          </a:p>
          <a:p>
            <a:endParaRPr lang="en-US" dirty="0"/>
          </a:p>
        </p:txBody>
      </p:sp>
      <p:sp>
        <p:nvSpPr>
          <p:cNvPr id="4" name="Slide Number Placeholder 3">
            <a:extLst>
              <a:ext uri="{FF2B5EF4-FFF2-40B4-BE49-F238E27FC236}">
                <a16:creationId xmlns:a16="http://schemas.microsoft.com/office/drawing/2014/main" id="{C6F0E818-BA43-4BA6-9764-6BF04EB9CEC7}"/>
              </a:ext>
            </a:extLst>
          </p:cNvPr>
          <p:cNvSpPr>
            <a:spLocks noGrp="1"/>
          </p:cNvSpPr>
          <p:nvPr>
            <p:ph type="sldNum" sz="quarter" idx="12"/>
          </p:nvPr>
        </p:nvSpPr>
        <p:spPr/>
        <p:txBody>
          <a:bodyPr/>
          <a:lstStyle/>
          <a:p>
            <a:fld id="{C22DC6D3-9347-42BE-948A-F7EB414DF657}" type="slidenum">
              <a:rPr lang="en-US" altLang="en-US" smtClean="0"/>
              <a:pPr/>
              <a:t>20</a:t>
            </a:fld>
            <a:endParaRPr lang="en-US" altLang="en-US" dirty="0"/>
          </a:p>
        </p:txBody>
      </p:sp>
    </p:spTree>
    <p:extLst>
      <p:ext uri="{BB962C8B-B14F-4D97-AF65-F5344CB8AC3E}">
        <p14:creationId xmlns:p14="http://schemas.microsoft.com/office/powerpoint/2010/main" val="1120907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0ECC-53B4-4413-A2B9-7BD43DF057F9}"/>
              </a:ext>
            </a:extLst>
          </p:cNvPr>
          <p:cNvSpPr>
            <a:spLocks noGrp="1"/>
          </p:cNvSpPr>
          <p:nvPr>
            <p:ph type="title"/>
          </p:nvPr>
        </p:nvSpPr>
        <p:spPr/>
        <p:txBody>
          <a:bodyPr/>
          <a:lstStyle/>
          <a:p>
            <a:r>
              <a:rPr lang="en-US" dirty="0"/>
              <a:t>Producer-Consumer Problem</a:t>
            </a:r>
          </a:p>
        </p:txBody>
      </p:sp>
      <p:sp>
        <p:nvSpPr>
          <p:cNvPr id="3" name="Content Placeholder 2">
            <a:extLst>
              <a:ext uri="{FF2B5EF4-FFF2-40B4-BE49-F238E27FC236}">
                <a16:creationId xmlns:a16="http://schemas.microsoft.com/office/drawing/2014/main" id="{9795F2DD-3FF1-4A54-9D71-6C14B99094EB}"/>
              </a:ext>
            </a:extLst>
          </p:cNvPr>
          <p:cNvSpPr>
            <a:spLocks noGrp="1"/>
          </p:cNvSpPr>
          <p:nvPr>
            <p:ph idx="1"/>
          </p:nvPr>
        </p:nvSpPr>
        <p:spPr>
          <a:xfrm>
            <a:off x="609600" y="1340769"/>
            <a:ext cx="11476856" cy="5040560"/>
          </a:xfrm>
        </p:spPr>
        <p:txBody>
          <a:bodyPr/>
          <a:lstStyle/>
          <a:p>
            <a:r>
              <a:rPr lang="en-US" dirty="0"/>
              <a:t>Multiple </a:t>
            </a:r>
            <a:r>
              <a:rPr lang="en-US" dirty="0">
                <a:solidFill>
                  <a:srgbClr val="FF0000"/>
                </a:solidFill>
              </a:rPr>
              <a:t>producers</a:t>
            </a:r>
            <a:r>
              <a:rPr lang="en-US" dirty="0"/>
              <a:t> and </a:t>
            </a:r>
            <a:r>
              <a:rPr lang="en-US" dirty="0">
                <a:solidFill>
                  <a:srgbClr val="FF0000"/>
                </a:solidFill>
              </a:rPr>
              <a:t>consumers</a:t>
            </a:r>
            <a:r>
              <a:rPr lang="en-US" dirty="0"/>
              <a:t> share a single buffer of size </a:t>
            </a:r>
            <a:r>
              <a:rPr lang="en-US" dirty="0">
                <a:solidFill>
                  <a:srgbClr val="FF0000"/>
                </a:solidFill>
              </a:rPr>
              <a:t>N</a:t>
            </a:r>
          </a:p>
          <a:p>
            <a:pPr lvl="1"/>
            <a:r>
              <a:rPr lang="en-US" dirty="0"/>
              <a:t>Producers write data to the buffer; must block if the buffer is full</a:t>
            </a:r>
          </a:p>
          <a:p>
            <a:pPr lvl="1"/>
            <a:r>
              <a:rPr lang="en-US" dirty="0"/>
              <a:t>Consumers read data from the buffer; must block if the buffer is empty</a:t>
            </a:r>
          </a:p>
          <a:p>
            <a:r>
              <a:rPr lang="en-US" dirty="0"/>
              <a:t>A solution: use three semaphores</a:t>
            </a:r>
          </a:p>
          <a:p>
            <a:pPr lvl="1"/>
            <a:r>
              <a:rPr lang="en-US" altLang="en-US" dirty="0">
                <a:solidFill>
                  <a:srgbClr val="FF0000"/>
                </a:solidFill>
              </a:rPr>
              <a:t>mutex </a:t>
            </a:r>
            <a:r>
              <a:rPr lang="en-US" altLang="en-US" dirty="0"/>
              <a:t>(</a:t>
            </a:r>
            <a:r>
              <a:rPr lang="en-US" altLang="en-US" dirty="0" err="1"/>
              <a:t>boolean</a:t>
            </a:r>
            <a:r>
              <a:rPr lang="en-US" altLang="en-US" dirty="0"/>
              <a:t>, initialized to be 1): </a:t>
            </a:r>
            <a:r>
              <a:rPr lang="en-US" dirty="0"/>
              <a:t>protect access to the critical sections</a:t>
            </a:r>
            <a:endParaRPr lang="en-US" altLang="en-US" dirty="0"/>
          </a:p>
          <a:p>
            <a:pPr lvl="1"/>
            <a:r>
              <a:rPr lang="en-US" altLang="en-US" dirty="0">
                <a:solidFill>
                  <a:srgbClr val="FF0000"/>
                </a:solidFill>
              </a:rPr>
              <a:t>full </a:t>
            </a:r>
            <a:r>
              <a:rPr lang="en-US" altLang="en-US" dirty="0"/>
              <a:t>(initialized to be 0): </a:t>
            </a:r>
            <a:r>
              <a:rPr lang="en-US" dirty="0"/>
              <a:t>to count the occupied slots in the buffer</a:t>
            </a:r>
          </a:p>
          <a:p>
            <a:pPr lvl="1"/>
            <a:r>
              <a:rPr lang="en-US" altLang="en-US" dirty="0">
                <a:solidFill>
                  <a:srgbClr val="FF0000"/>
                </a:solidFill>
              </a:rPr>
              <a:t>empty</a:t>
            </a:r>
            <a:r>
              <a:rPr lang="en-US" altLang="en-US" dirty="0"/>
              <a:t> (initialized to be N): </a:t>
            </a:r>
            <a:r>
              <a:rPr lang="en-US" dirty="0"/>
              <a:t>to count the available slots in the buffer</a:t>
            </a:r>
          </a:p>
          <a:p>
            <a:pPr lvl="1"/>
            <a:endParaRPr lang="en-US" alt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E3510EEF-22BB-4625-B5D6-D7EF5326B781}"/>
              </a:ext>
            </a:extLst>
          </p:cNvPr>
          <p:cNvSpPr>
            <a:spLocks noGrp="1"/>
          </p:cNvSpPr>
          <p:nvPr>
            <p:ph type="sldNum" sz="quarter" idx="12"/>
          </p:nvPr>
        </p:nvSpPr>
        <p:spPr/>
        <p:txBody>
          <a:bodyPr/>
          <a:lstStyle/>
          <a:p>
            <a:fld id="{C22DC6D3-9347-42BE-948A-F7EB414DF657}" type="slidenum">
              <a:rPr lang="en-US" altLang="en-US" smtClean="0"/>
              <a:pPr/>
              <a:t>21</a:t>
            </a:fld>
            <a:endParaRPr lang="en-US" altLang="en-US" dirty="0"/>
          </a:p>
        </p:txBody>
      </p:sp>
    </p:spTree>
    <p:extLst>
      <p:ext uri="{BB962C8B-B14F-4D97-AF65-F5344CB8AC3E}">
        <p14:creationId xmlns:p14="http://schemas.microsoft.com/office/powerpoint/2010/main" val="39229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E3ED5-846A-474B-9A08-5BDB5DB88A84}"/>
              </a:ext>
            </a:extLst>
          </p:cNvPr>
          <p:cNvSpPr>
            <a:spLocks noGrp="1"/>
          </p:cNvSpPr>
          <p:nvPr>
            <p:ph type="title"/>
          </p:nvPr>
        </p:nvSpPr>
        <p:spPr/>
        <p:txBody>
          <a:bodyPr/>
          <a:lstStyle/>
          <a:p>
            <a:r>
              <a:rPr lang="en-US" dirty="0"/>
              <a:t>Producer-Consumer Problem</a:t>
            </a:r>
          </a:p>
        </p:txBody>
      </p:sp>
      <p:sp>
        <p:nvSpPr>
          <p:cNvPr id="4" name="Slide Number Placeholder 3">
            <a:extLst>
              <a:ext uri="{FF2B5EF4-FFF2-40B4-BE49-F238E27FC236}">
                <a16:creationId xmlns:a16="http://schemas.microsoft.com/office/drawing/2014/main" id="{E31F4167-EA73-442D-8939-D663C7E434E8}"/>
              </a:ext>
            </a:extLst>
          </p:cNvPr>
          <p:cNvSpPr>
            <a:spLocks noGrp="1"/>
          </p:cNvSpPr>
          <p:nvPr>
            <p:ph type="sldNum" sz="quarter" idx="12"/>
          </p:nvPr>
        </p:nvSpPr>
        <p:spPr/>
        <p:txBody>
          <a:bodyPr/>
          <a:lstStyle/>
          <a:p>
            <a:fld id="{C22DC6D3-9347-42BE-948A-F7EB414DF657}" type="slidenum">
              <a:rPr lang="en-US" altLang="en-US" smtClean="0"/>
              <a:pPr/>
              <a:t>22</a:t>
            </a:fld>
            <a:endParaRPr lang="en-US" altLang="en-US" dirty="0"/>
          </a:p>
        </p:txBody>
      </p:sp>
      <p:sp>
        <p:nvSpPr>
          <p:cNvPr id="5" name="Rectangle 3">
            <a:extLst>
              <a:ext uri="{FF2B5EF4-FFF2-40B4-BE49-F238E27FC236}">
                <a16:creationId xmlns:a16="http://schemas.microsoft.com/office/drawing/2014/main" id="{9BC154E8-1E42-453A-8E3B-E9F13696BFF1}"/>
              </a:ext>
            </a:extLst>
          </p:cNvPr>
          <p:cNvSpPr txBox="1">
            <a:spLocks noChangeArrowheads="1"/>
          </p:cNvSpPr>
          <p:nvPr/>
        </p:nvSpPr>
        <p:spPr bwMode="auto">
          <a:xfrm>
            <a:off x="479376" y="1607343"/>
            <a:ext cx="5400600" cy="364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en-US" sz="2400" dirty="0"/>
              <a:t>The structure of the </a:t>
            </a:r>
            <a:r>
              <a:rPr kumimoji="1" lang="en-US" altLang="en-US" sz="2400" dirty="0">
                <a:solidFill>
                  <a:srgbClr val="FF0000"/>
                </a:solidFill>
              </a:rPr>
              <a:t>producer</a:t>
            </a:r>
            <a:r>
              <a:rPr lang="en-US" altLang="en-US" sz="2400" dirty="0"/>
              <a:t> process</a:t>
            </a:r>
          </a:p>
          <a:p>
            <a:endParaRPr lang="en-US" altLang="en-US" sz="2400" dirty="0"/>
          </a:p>
          <a:p>
            <a:pPr>
              <a:spcBef>
                <a:spcPts val="0"/>
              </a:spcBef>
              <a:buFont typeface="Monotype Sorts" charset="2"/>
              <a:buNone/>
            </a:pPr>
            <a:r>
              <a:rPr lang="en-US" altLang="en-US" sz="2400" dirty="0"/>
              <a:t>           do {</a:t>
            </a:r>
            <a:br>
              <a:rPr lang="en-US" altLang="en-US" sz="2400" dirty="0"/>
            </a:br>
            <a:r>
              <a:rPr lang="en-US" altLang="en-US" sz="2400" dirty="0"/>
              <a:t>         //   produce an item</a:t>
            </a:r>
          </a:p>
          <a:p>
            <a:pPr>
              <a:spcBef>
                <a:spcPts val="0"/>
              </a:spcBef>
              <a:buFont typeface="Monotype Sorts" charset="2"/>
              <a:buNone/>
            </a:pPr>
            <a:r>
              <a:rPr lang="en-US" altLang="en-US" sz="2400" dirty="0"/>
              <a:t>               wait (empty);</a:t>
            </a:r>
          </a:p>
          <a:p>
            <a:pPr>
              <a:spcBef>
                <a:spcPts val="0"/>
              </a:spcBef>
              <a:buFont typeface="Monotype Sorts" charset="2"/>
              <a:buNone/>
            </a:pPr>
            <a:r>
              <a:rPr lang="en-US" altLang="en-US" sz="2400" dirty="0"/>
              <a:t>               wait (mutex);</a:t>
            </a:r>
          </a:p>
          <a:p>
            <a:pPr>
              <a:spcBef>
                <a:spcPts val="0"/>
              </a:spcBef>
              <a:buFont typeface="Monotype Sorts" charset="2"/>
              <a:buNone/>
            </a:pPr>
            <a:r>
              <a:rPr lang="en-US" altLang="en-US" sz="2400" dirty="0"/>
              <a:t>              //  add the item to the  buffer</a:t>
            </a:r>
          </a:p>
          <a:p>
            <a:pPr>
              <a:spcBef>
                <a:spcPts val="0"/>
              </a:spcBef>
              <a:buFont typeface="Monotype Sorts" charset="2"/>
              <a:buNone/>
            </a:pPr>
            <a:r>
              <a:rPr lang="en-US" altLang="en-US" sz="2400" dirty="0"/>
              <a:t>               signal (mutex);</a:t>
            </a:r>
          </a:p>
          <a:p>
            <a:pPr>
              <a:spcBef>
                <a:spcPts val="0"/>
              </a:spcBef>
              <a:buFont typeface="Monotype Sorts" charset="2"/>
              <a:buNone/>
            </a:pPr>
            <a:r>
              <a:rPr lang="en-US" altLang="en-US" sz="2400" dirty="0"/>
              <a:t>               signal (full);</a:t>
            </a:r>
          </a:p>
          <a:p>
            <a:pPr>
              <a:spcBef>
                <a:spcPts val="0"/>
              </a:spcBef>
              <a:buFont typeface="Monotype Sorts" charset="2"/>
              <a:buNone/>
            </a:pPr>
            <a:r>
              <a:rPr lang="en-US" altLang="en-US" sz="2400" dirty="0"/>
              <a:t>             } while (true);</a:t>
            </a:r>
          </a:p>
        </p:txBody>
      </p:sp>
      <p:sp>
        <p:nvSpPr>
          <p:cNvPr id="6" name="Rectangle 4">
            <a:extLst>
              <a:ext uri="{FF2B5EF4-FFF2-40B4-BE49-F238E27FC236}">
                <a16:creationId xmlns:a16="http://schemas.microsoft.com/office/drawing/2014/main" id="{1B21617E-88D6-4071-ACED-665D98F7822E}"/>
              </a:ext>
            </a:extLst>
          </p:cNvPr>
          <p:cNvSpPr>
            <a:spLocks noChangeArrowheads="1"/>
          </p:cNvSpPr>
          <p:nvPr/>
        </p:nvSpPr>
        <p:spPr bwMode="auto">
          <a:xfrm>
            <a:off x="6096000" y="1607343"/>
            <a:ext cx="5638655" cy="2901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35000"/>
              </a:spcBef>
              <a:buClr>
                <a:srgbClr val="993300"/>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9pPr>
          </a:lstStyle>
          <a:p>
            <a:pPr marL="0" indent="0">
              <a:buNone/>
            </a:pPr>
            <a:r>
              <a:rPr lang="en-US" altLang="en-US" sz="2400" dirty="0">
                <a:latin typeface="+mn-lt"/>
                <a:ea typeface="+mn-ea"/>
                <a:cs typeface="+mn-cs"/>
              </a:rPr>
              <a:t>The structure of the </a:t>
            </a:r>
            <a:r>
              <a:rPr lang="en-US" altLang="en-US" sz="2400" dirty="0">
                <a:solidFill>
                  <a:srgbClr val="FF0000"/>
                </a:solidFill>
                <a:latin typeface="+mn-lt"/>
                <a:ea typeface="+mn-ea"/>
                <a:cs typeface="+mn-cs"/>
              </a:rPr>
              <a:t>consumer</a:t>
            </a:r>
            <a:r>
              <a:rPr lang="en-US" altLang="en-US" sz="2400" dirty="0">
                <a:latin typeface="+mn-lt"/>
                <a:ea typeface="+mn-ea"/>
                <a:cs typeface="+mn-cs"/>
              </a:rPr>
              <a:t> proces</a:t>
            </a:r>
            <a:r>
              <a:rPr lang="en-US" altLang="en-US" sz="2000" b="0" dirty="0"/>
              <a:t>s</a:t>
            </a:r>
          </a:p>
          <a:p>
            <a:pPr>
              <a:buFont typeface="Monotype Sorts" charset="2"/>
              <a:buNone/>
            </a:pPr>
            <a:endParaRPr lang="en-US" altLang="en-US" sz="2000" b="0" dirty="0"/>
          </a:p>
          <a:p>
            <a:pPr>
              <a:spcBef>
                <a:spcPts val="0"/>
              </a:spcBef>
              <a:buFont typeface="Monotype Sorts" charset="2"/>
              <a:buNone/>
            </a:pPr>
            <a:r>
              <a:rPr lang="en-US" altLang="en-US" sz="2400" dirty="0">
                <a:solidFill>
                  <a:srgbClr val="0000FF"/>
                </a:solidFill>
                <a:latin typeface="+mn-lt"/>
                <a:ea typeface="+mn-ea"/>
                <a:cs typeface="+mn-cs"/>
              </a:rPr>
              <a:t>           </a:t>
            </a:r>
            <a:r>
              <a:rPr lang="en-US" altLang="en-US" sz="2400" dirty="0">
                <a:latin typeface="+mn-lt"/>
                <a:ea typeface="+mn-ea"/>
                <a:cs typeface="+mn-cs"/>
              </a:rPr>
              <a:t>do {</a:t>
            </a:r>
          </a:p>
          <a:p>
            <a:pPr>
              <a:spcBef>
                <a:spcPts val="0"/>
              </a:spcBef>
              <a:buFont typeface="Monotype Sorts" charset="2"/>
              <a:buNone/>
            </a:pPr>
            <a:r>
              <a:rPr lang="en-US" altLang="en-US" sz="2400" dirty="0">
                <a:latin typeface="+mn-lt"/>
                <a:ea typeface="+mn-ea"/>
                <a:cs typeface="+mn-cs"/>
              </a:rPr>
              <a:t>               wait (full);</a:t>
            </a:r>
          </a:p>
          <a:p>
            <a:pPr>
              <a:spcBef>
                <a:spcPts val="0"/>
              </a:spcBef>
              <a:buFont typeface="Monotype Sorts" charset="2"/>
              <a:buNone/>
            </a:pPr>
            <a:r>
              <a:rPr lang="en-US" altLang="en-US" sz="2400" dirty="0">
                <a:latin typeface="+mn-lt"/>
                <a:ea typeface="+mn-ea"/>
                <a:cs typeface="+mn-cs"/>
              </a:rPr>
              <a:t>               wait (mutex);</a:t>
            </a:r>
          </a:p>
          <a:p>
            <a:pPr>
              <a:spcBef>
                <a:spcPts val="0"/>
              </a:spcBef>
              <a:buFont typeface="Monotype Sorts" charset="2"/>
              <a:buNone/>
            </a:pPr>
            <a:r>
              <a:rPr lang="en-US" altLang="en-US" sz="2400" dirty="0">
                <a:latin typeface="+mn-lt"/>
                <a:ea typeface="+mn-ea"/>
                <a:cs typeface="+mn-cs"/>
              </a:rPr>
              <a:t>               //  remove an item from  buffer</a:t>
            </a:r>
          </a:p>
          <a:p>
            <a:pPr>
              <a:spcBef>
                <a:spcPts val="0"/>
              </a:spcBef>
              <a:buFont typeface="Monotype Sorts" charset="2"/>
              <a:buNone/>
            </a:pPr>
            <a:r>
              <a:rPr lang="en-US" altLang="en-US" sz="2400" dirty="0">
                <a:latin typeface="+mn-lt"/>
                <a:ea typeface="+mn-ea"/>
                <a:cs typeface="+mn-cs"/>
              </a:rPr>
              <a:t>               signal (mutex);</a:t>
            </a:r>
          </a:p>
          <a:p>
            <a:pPr>
              <a:spcBef>
                <a:spcPts val="0"/>
              </a:spcBef>
              <a:buFont typeface="Monotype Sorts" charset="2"/>
              <a:buNone/>
            </a:pPr>
            <a:r>
              <a:rPr lang="en-US" altLang="en-US" sz="2400" dirty="0">
                <a:latin typeface="+mn-lt"/>
                <a:ea typeface="+mn-ea"/>
                <a:cs typeface="+mn-cs"/>
              </a:rPr>
              <a:t>               signal (empty);</a:t>
            </a:r>
          </a:p>
          <a:p>
            <a:pPr>
              <a:spcBef>
                <a:spcPts val="0"/>
              </a:spcBef>
              <a:buFont typeface="Monotype Sorts" charset="2"/>
              <a:buNone/>
            </a:pPr>
            <a:r>
              <a:rPr lang="en-US" altLang="en-US" sz="2400" dirty="0">
                <a:latin typeface="+mn-lt"/>
                <a:ea typeface="+mn-ea"/>
                <a:cs typeface="+mn-cs"/>
              </a:rPr>
              <a:t>               //  consume the removed item</a:t>
            </a:r>
          </a:p>
          <a:p>
            <a:pPr>
              <a:spcBef>
                <a:spcPts val="0"/>
              </a:spcBef>
              <a:buFont typeface="Monotype Sorts" charset="2"/>
              <a:buNone/>
            </a:pPr>
            <a:r>
              <a:rPr lang="en-US" altLang="en-US" sz="2400" dirty="0">
                <a:latin typeface="+mn-lt"/>
                <a:ea typeface="+mn-ea"/>
                <a:cs typeface="+mn-cs"/>
              </a:rPr>
              <a:t>           } while (true);</a:t>
            </a:r>
          </a:p>
        </p:txBody>
      </p:sp>
    </p:spTree>
    <p:extLst>
      <p:ext uri="{BB962C8B-B14F-4D97-AF65-F5344CB8AC3E}">
        <p14:creationId xmlns:p14="http://schemas.microsoft.com/office/powerpoint/2010/main" val="841913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94AF0-AE91-4DDC-AA6F-163504F0584B}"/>
              </a:ext>
            </a:extLst>
          </p:cNvPr>
          <p:cNvSpPr>
            <a:spLocks noGrp="1"/>
          </p:cNvSpPr>
          <p:nvPr>
            <p:ph type="title"/>
          </p:nvPr>
        </p:nvSpPr>
        <p:spPr/>
        <p:txBody>
          <a:bodyPr/>
          <a:lstStyle/>
          <a:p>
            <a:r>
              <a:rPr lang="en-US" dirty="0"/>
              <a:t>Readers-Writers Problem</a:t>
            </a:r>
          </a:p>
        </p:txBody>
      </p:sp>
      <p:sp>
        <p:nvSpPr>
          <p:cNvPr id="3" name="Content Placeholder 2">
            <a:extLst>
              <a:ext uri="{FF2B5EF4-FFF2-40B4-BE49-F238E27FC236}">
                <a16:creationId xmlns:a16="http://schemas.microsoft.com/office/drawing/2014/main" id="{9E03AC82-9A58-4C3B-B44E-DBF1BBCD6032}"/>
              </a:ext>
            </a:extLst>
          </p:cNvPr>
          <p:cNvSpPr>
            <a:spLocks noGrp="1"/>
          </p:cNvSpPr>
          <p:nvPr>
            <p:ph idx="1"/>
          </p:nvPr>
        </p:nvSpPr>
        <p:spPr/>
        <p:txBody>
          <a:bodyPr/>
          <a:lstStyle/>
          <a:p>
            <a:r>
              <a:rPr lang="en-US" sz="2800" dirty="0"/>
              <a:t>A data set is shared among a number of processes </a:t>
            </a:r>
          </a:p>
          <a:p>
            <a:pPr lvl="1"/>
            <a:r>
              <a:rPr lang="en-US" sz="2400" dirty="0"/>
              <a:t>Readers</a:t>
            </a:r>
            <a:r>
              <a:rPr lang="en-HK" sz="2400" dirty="0"/>
              <a:t>:</a:t>
            </a:r>
            <a:r>
              <a:rPr lang="en-US" sz="2400" dirty="0"/>
              <a:t> only read the data set; do not perform any write </a:t>
            </a:r>
          </a:p>
          <a:p>
            <a:pPr lvl="1"/>
            <a:r>
              <a:rPr lang="en-US" sz="2400" dirty="0"/>
              <a:t>Writers: can both read and write</a:t>
            </a:r>
          </a:p>
          <a:p>
            <a:r>
              <a:rPr lang="en-US" altLang="en-US" sz="2800" dirty="0"/>
              <a:t>Target: </a:t>
            </a:r>
          </a:p>
          <a:p>
            <a:pPr lvl="1"/>
            <a:r>
              <a:rPr lang="en-US" altLang="en-US" sz="2400" dirty="0"/>
              <a:t>Multiple readers can access at the same time.</a:t>
            </a:r>
          </a:p>
          <a:p>
            <a:pPr lvl="1"/>
            <a:r>
              <a:rPr lang="en-US" altLang="en-US" sz="2400" dirty="0"/>
              <a:t>Only one single writer can access at the same time (no reader access)</a:t>
            </a:r>
          </a:p>
          <a:p>
            <a:r>
              <a:rPr lang="en-US" altLang="en-US" sz="2800" dirty="0"/>
              <a:t>A solution: two semaphores and a shared variable</a:t>
            </a:r>
          </a:p>
          <a:p>
            <a:pPr lvl="1">
              <a:lnSpc>
                <a:spcPct val="90000"/>
              </a:lnSpc>
            </a:pPr>
            <a:r>
              <a:rPr lang="en-US" altLang="en-US" sz="2400" dirty="0"/>
              <a:t>Two </a:t>
            </a:r>
            <a:r>
              <a:rPr lang="en-US" altLang="en-US" sz="2400" dirty="0" err="1"/>
              <a:t>boolean</a:t>
            </a:r>
            <a:r>
              <a:rPr lang="en-US" altLang="en-US" sz="2400" dirty="0"/>
              <a:t> semaphores</a:t>
            </a:r>
          </a:p>
          <a:p>
            <a:pPr lvl="2">
              <a:lnSpc>
                <a:spcPct val="90000"/>
              </a:lnSpc>
            </a:pPr>
            <a:r>
              <a:rPr lang="en-US" altLang="en-US" sz="2000" dirty="0">
                <a:solidFill>
                  <a:srgbClr val="FF0000"/>
                </a:solidFill>
              </a:rPr>
              <a:t>mutex</a:t>
            </a:r>
            <a:r>
              <a:rPr lang="en-US" altLang="en-US" sz="2000" dirty="0"/>
              <a:t> initialized to 1</a:t>
            </a:r>
          </a:p>
          <a:p>
            <a:pPr lvl="2">
              <a:lnSpc>
                <a:spcPct val="90000"/>
              </a:lnSpc>
            </a:pPr>
            <a:r>
              <a:rPr lang="en-US" altLang="en-US" sz="2000" dirty="0" err="1">
                <a:solidFill>
                  <a:srgbClr val="FF0000"/>
                </a:solidFill>
              </a:rPr>
              <a:t>wrt</a:t>
            </a:r>
            <a:r>
              <a:rPr lang="en-US" altLang="en-US" sz="2000" dirty="0"/>
              <a:t> initialized to 1</a:t>
            </a:r>
          </a:p>
          <a:p>
            <a:pPr lvl="1">
              <a:lnSpc>
                <a:spcPct val="90000"/>
              </a:lnSpc>
            </a:pPr>
            <a:r>
              <a:rPr lang="en-US" altLang="en-US" sz="2400" dirty="0"/>
              <a:t>Shared integer variable </a:t>
            </a:r>
            <a:r>
              <a:rPr lang="en-US" altLang="en-US" sz="2400" dirty="0" err="1">
                <a:solidFill>
                  <a:srgbClr val="FF0000"/>
                </a:solidFill>
              </a:rPr>
              <a:t>readcount</a:t>
            </a:r>
            <a:r>
              <a:rPr lang="en-US" altLang="en-US" sz="2400" dirty="0"/>
              <a:t> initialized to 0</a:t>
            </a:r>
          </a:p>
          <a:p>
            <a:pPr lvl="1">
              <a:lnSpc>
                <a:spcPct val="90000"/>
              </a:lnSpc>
            </a:pPr>
            <a:endParaRPr lang="en-US" altLang="en-US" sz="2400" dirty="0"/>
          </a:p>
          <a:p>
            <a:pPr lvl="1"/>
            <a:endParaRPr lang="en-US" altLang="en-US" sz="2400" dirty="0"/>
          </a:p>
          <a:p>
            <a:pPr lvl="1"/>
            <a:endParaRPr lang="en-US" sz="2400" dirty="0"/>
          </a:p>
        </p:txBody>
      </p:sp>
      <p:sp>
        <p:nvSpPr>
          <p:cNvPr id="4" name="Slide Number Placeholder 3">
            <a:extLst>
              <a:ext uri="{FF2B5EF4-FFF2-40B4-BE49-F238E27FC236}">
                <a16:creationId xmlns:a16="http://schemas.microsoft.com/office/drawing/2014/main" id="{8AC638F2-1CD1-4962-A30A-5F0CD2120ECC}"/>
              </a:ext>
            </a:extLst>
          </p:cNvPr>
          <p:cNvSpPr>
            <a:spLocks noGrp="1"/>
          </p:cNvSpPr>
          <p:nvPr>
            <p:ph type="sldNum" sz="quarter" idx="12"/>
          </p:nvPr>
        </p:nvSpPr>
        <p:spPr/>
        <p:txBody>
          <a:bodyPr/>
          <a:lstStyle/>
          <a:p>
            <a:fld id="{C22DC6D3-9347-42BE-948A-F7EB414DF657}" type="slidenum">
              <a:rPr lang="en-US" altLang="en-US" smtClean="0"/>
              <a:pPr/>
              <a:t>23</a:t>
            </a:fld>
            <a:endParaRPr lang="en-US" altLang="en-US" dirty="0"/>
          </a:p>
        </p:txBody>
      </p:sp>
    </p:spTree>
    <p:extLst>
      <p:ext uri="{BB962C8B-B14F-4D97-AF65-F5344CB8AC3E}">
        <p14:creationId xmlns:p14="http://schemas.microsoft.com/office/powerpoint/2010/main" val="340707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91AE-1874-45B5-A57E-9F54DDFAEB86}"/>
              </a:ext>
            </a:extLst>
          </p:cNvPr>
          <p:cNvSpPr>
            <a:spLocks noGrp="1"/>
          </p:cNvSpPr>
          <p:nvPr>
            <p:ph type="title"/>
          </p:nvPr>
        </p:nvSpPr>
        <p:spPr/>
        <p:txBody>
          <a:bodyPr/>
          <a:lstStyle/>
          <a:p>
            <a:r>
              <a:rPr lang="en-US" dirty="0"/>
              <a:t>Readers-Writers Problem</a:t>
            </a:r>
          </a:p>
        </p:txBody>
      </p:sp>
      <p:sp>
        <p:nvSpPr>
          <p:cNvPr id="4" name="Slide Number Placeholder 3">
            <a:extLst>
              <a:ext uri="{FF2B5EF4-FFF2-40B4-BE49-F238E27FC236}">
                <a16:creationId xmlns:a16="http://schemas.microsoft.com/office/drawing/2014/main" id="{07C39D91-AF71-45A7-ABE1-6480CDA0C47D}"/>
              </a:ext>
            </a:extLst>
          </p:cNvPr>
          <p:cNvSpPr>
            <a:spLocks noGrp="1"/>
          </p:cNvSpPr>
          <p:nvPr>
            <p:ph type="sldNum" sz="quarter" idx="12"/>
          </p:nvPr>
        </p:nvSpPr>
        <p:spPr/>
        <p:txBody>
          <a:bodyPr/>
          <a:lstStyle/>
          <a:p>
            <a:fld id="{C22DC6D3-9347-42BE-948A-F7EB414DF657}" type="slidenum">
              <a:rPr lang="en-US" altLang="en-US" smtClean="0"/>
              <a:pPr/>
              <a:t>24</a:t>
            </a:fld>
            <a:endParaRPr lang="en-US" altLang="en-US" dirty="0"/>
          </a:p>
        </p:txBody>
      </p:sp>
      <p:sp>
        <p:nvSpPr>
          <p:cNvPr id="5" name="Rectangle 3">
            <a:extLst>
              <a:ext uri="{FF2B5EF4-FFF2-40B4-BE49-F238E27FC236}">
                <a16:creationId xmlns:a16="http://schemas.microsoft.com/office/drawing/2014/main" id="{10785954-7570-4353-9957-0C7D03B137D3}"/>
              </a:ext>
            </a:extLst>
          </p:cNvPr>
          <p:cNvSpPr txBox="1">
            <a:spLocks noChangeArrowheads="1"/>
          </p:cNvSpPr>
          <p:nvPr/>
        </p:nvSpPr>
        <p:spPr bwMode="auto">
          <a:xfrm>
            <a:off x="479376" y="1607343"/>
            <a:ext cx="5400600" cy="364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en-US" sz="2400" dirty="0"/>
              <a:t>The structure of the </a:t>
            </a:r>
            <a:r>
              <a:rPr kumimoji="1" lang="en-US" altLang="en-US" sz="2400" b="1" dirty="0">
                <a:solidFill>
                  <a:srgbClr val="0000FF"/>
                </a:solidFill>
              </a:rPr>
              <a:t>writer</a:t>
            </a:r>
            <a:r>
              <a:rPr lang="en-US" altLang="en-US" sz="2400" dirty="0"/>
              <a:t> process</a:t>
            </a:r>
          </a:p>
          <a:p>
            <a:pPr>
              <a:spcBef>
                <a:spcPts val="0"/>
              </a:spcBef>
              <a:buFont typeface="Monotype Sorts" charset="2"/>
              <a:buNone/>
            </a:pPr>
            <a:endParaRPr lang="en-US" altLang="en-US" sz="2400" dirty="0">
              <a:solidFill>
                <a:srgbClr val="0000FF"/>
              </a:solidFill>
            </a:endParaRPr>
          </a:p>
        </p:txBody>
      </p:sp>
      <p:sp>
        <p:nvSpPr>
          <p:cNvPr id="6" name="Rectangle 4">
            <a:extLst>
              <a:ext uri="{FF2B5EF4-FFF2-40B4-BE49-F238E27FC236}">
                <a16:creationId xmlns:a16="http://schemas.microsoft.com/office/drawing/2014/main" id="{DC7443DB-AD05-4F36-9955-42EFCFC09F37}"/>
              </a:ext>
            </a:extLst>
          </p:cNvPr>
          <p:cNvSpPr>
            <a:spLocks noChangeArrowheads="1"/>
          </p:cNvSpPr>
          <p:nvPr/>
        </p:nvSpPr>
        <p:spPr bwMode="auto">
          <a:xfrm>
            <a:off x="6096000" y="1607343"/>
            <a:ext cx="5638655" cy="3671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35000"/>
              </a:spcBef>
              <a:buClr>
                <a:srgbClr val="993300"/>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9pPr>
          </a:lstStyle>
          <a:p>
            <a:pPr marL="0" indent="0">
              <a:buNone/>
            </a:pPr>
            <a:r>
              <a:rPr lang="en-US" altLang="en-US" sz="2400" dirty="0">
                <a:latin typeface="+mn-lt"/>
                <a:ea typeface="+mn-ea"/>
                <a:cs typeface="+mn-cs"/>
              </a:rPr>
              <a:t>The structure of the </a:t>
            </a:r>
            <a:r>
              <a:rPr lang="en-US" altLang="en-US" sz="2400" b="1" dirty="0">
                <a:solidFill>
                  <a:srgbClr val="0000FF"/>
                </a:solidFill>
                <a:latin typeface="+mn-lt"/>
                <a:ea typeface="+mn-ea"/>
                <a:cs typeface="+mn-cs"/>
              </a:rPr>
              <a:t>reader</a:t>
            </a:r>
            <a:r>
              <a:rPr lang="en-US" altLang="en-US" sz="2400" dirty="0">
                <a:latin typeface="+mn-lt"/>
                <a:ea typeface="+mn-ea"/>
                <a:cs typeface="+mn-cs"/>
              </a:rPr>
              <a:t> proces</a:t>
            </a:r>
            <a:r>
              <a:rPr lang="en-US" altLang="en-US" sz="2000" b="0" dirty="0"/>
              <a:t>s</a:t>
            </a:r>
          </a:p>
          <a:p>
            <a:pPr>
              <a:buFont typeface="Monotype Sorts" charset="2"/>
              <a:buNone/>
            </a:pPr>
            <a:endParaRPr lang="en-US" altLang="en-US" sz="2000" b="0" dirty="0"/>
          </a:p>
          <a:p>
            <a:pPr>
              <a:spcBef>
                <a:spcPts val="0"/>
              </a:spcBef>
              <a:buFont typeface="Monotype Sorts" charset="2"/>
              <a:buNone/>
            </a:pPr>
            <a:r>
              <a:rPr lang="en-US" altLang="en-US" sz="2400" dirty="0">
                <a:solidFill>
                  <a:srgbClr val="0000FF"/>
                </a:solidFill>
                <a:latin typeface="+mn-lt"/>
                <a:ea typeface="+mn-ea"/>
                <a:cs typeface="+mn-cs"/>
              </a:rPr>
              <a:t>           </a:t>
            </a:r>
          </a:p>
        </p:txBody>
      </p:sp>
      <p:sp>
        <p:nvSpPr>
          <p:cNvPr id="8" name="Rectangle 7">
            <a:extLst>
              <a:ext uri="{FF2B5EF4-FFF2-40B4-BE49-F238E27FC236}">
                <a16:creationId xmlns:a16="http://schemas.microsoft.com/office/drawing/2014/main" id="{984CDF64-DA28-4779-B178-08716E574C74}"/>
              </a:ext>
            </a:extLst>
          </p:cNvPr>
          <p:cNvSpPr/>
          <p:nvPr/>
        </p:nvSpPr>
        <p:spPr>
          <a:xfrm>
            <a:off x="958135" y="2420888"/>
            <a:ext cx="4680520" cy="1754326"/>
          </a:xfrm>
          <a:prstGeom prst="rect">
            <a:avLst/>
          </a:prstGeom>
        </p:spPr>
        <p:txBody>
          <a:bodyPr wrap="square">
            <a:spAutoFit/>
          </a:bodyPr>
          <a:lstStyle/>
          <a:p>
            <a:pPr>
              <a:lnSpc>
                <a:spcPct val="90000"/>
              </a:lnSpc>
              <a:buFont typeface="Monotype Sorts" charset="2"/>
              <a:buNone/>
            </a:pPr>
            <a:r>
              <a:rPr lang="en-US" altLang="en-US" sz="2400" dirty="0"/>
              <a:t> do {</a:t>
            </a:r>
          </a:p>
          <a:p>
            <a:pPr>
              <a:lnSpc>
                <a:spcPct val="90000"/>
              </a:lnSpc>
              <a:buFont typeface="Monotype Sorts" charset="2"/>
              <a:buNone/>
            </a:pPr>
            <a:r>
              <a:rPr lang="en-US" altLang="en-US" sz="2400" dirty="0"/>
              <a:t>            wait (</a:t>
            </a:r>
            <a:r>
              <a:rPr lang="en-US" altLang="en-US" sz="2400" dirty="0" err="1"/>
              <a:t>wrt</a:t>
            </a:r>
            <a:r>
              <a:rPr lang="en-US" altLang="en-US" sz="2400" dirty="0"/>
              <a:t>) ;</a:t>
            </a:r>
          </a:p>
          <a:p>
            <a:pPr>
              <a:lnSpc>
                <a:spcPct val="90000"/>
              </a:lnSpc>
              <a:buFont typeface="Monotype Sorts" charset="2"/>
              <a:buNone/>
            </a:pPr>
            <a:r>
              <a:rPr lang="en-US" altLang="en-US" sz="2400" dirty="0"/>
              <a:t>            // writing is performed</a:t>
            </a:r>
          </a:p>
          <a:p>
            <a:pPr>
              <a:lnSpc>
                <a:spcPct val="90000"/>
              </a:lnSpc>
              <a:buFont typeface="Monotype Sorts" charset="2"/>
              <a:buNone/>
            </a:pPr>
            <a:r>
              <a:rPr lang="en-US" altLang="en-US" sz="2400" dirty="0"/>
              <a:t>            signal (</a:t>
            </a:r>
            <a:r>
              <a:rPr lang="en-US" altLang="en-US" sz="2400" dirty="0" err="1"/>
              <a:t>wrt</a:t>
            </a:r>
            <a:r>
              <a:rPr lang="en-US" altLang="en-US" sz="2400" dirty="0"/>
              <a:t>) ;</a:t>
            </a:r>
          </a:p>
          <a:p>
            <a:pPr>
              <a:lnSpc>
                <a:spcPct val="90000"/>
              </a:lnSpc>
              <a:buFont typeface="Monotype Sorts" charset="2"/>
              <a:buNone/>
            </a:pPr>
            <a:r>
              <a:rPr lang="en-US" altLang="en-US" sz="2400" dirty="0"/>
              <a:t>} while (true)</a:t>
            </a:r>
            <a:endParaRPr lang="en-US" sz="2400" dirty="0"/>
          </a:p>
        </p:txBody>
      </p:sp>
      <p:sp>
        <p:nvSpPr>
          <p:cNvPr id="9" name="Rectangle 8">
            <a:extLst>
              <a:ext uri="{FF2B5EF4-FFF2-40B4-BE49-F238E27FC236}">
                <a16:creationId xmlns:a16="http://schemas.microsoft.com/office/drawing/2014/main" id="{4ECE9FC0-31BB-47AC-B57A-D672073D1567}"/>
              </a:ext>
            </a:extLst>
          </p:cNvPr>
          <p:cNvSpPr/>
          <p:nvPr/>
        </p:nvSpPr>
        <p:spPr>
          <a:xfrm>
            <a:off x="5615105" y="2204864"/>
            <a:ext cx="6096000" cy="3571427"/>
          </a:xfrm>
          <a:prstGeom prst="rect">
            <a:avLst/>
          </a:prstGeom>
        </p:spPr>
        <p:txBody>
          <a:bodyPr>
            <a:spAutoFit/>
          </a:bodyPr>
          <a:lstStyle/>
          <a:p>
            <a:pPr>
              <a:lnSpc>
                <a:spcPct val="80000"/>
              </a:lnSpc>
              <a:buFont typeface="Monotype Sorts" charset="2"/>
              <a:buNone/>
            </a:pPr>
            <a:endParaRPr lang="en-US" altLang="en-US" dirty="0">
              <a:solidFill>
                <a:srgbClr val="0000FF"/>
              </a:solidFill>
            </a:endParaRPr>
          </a:p>
          <a:p>
            <a:pPr>
              <a:lnSpc>
                <a:spcPct val="80000"/>
              </a:lnSpc>
            </a:pPr>
            <a:r>
              <a:rPr lang="en-US" altLang="en-US" sz="2400" dirty="0">
                <a:latin typeface="+mn-lt"/>
                <a:ea typeface="+mn-ea"/>
                <a:cs typeface="+mn-cs"/>
              </a:rPr>
              <a:t>              do  {</a:t>
            </a:r>
          </a:p>
          <a:p>
            <a:pPr>
              <a:lnSpc>
                <a:spcPct val="80000"/>
              </a:lnSpc>
              <a:buFont typeface="Monotype Sorts" charset="2"/>
              <a:buNone/>
            </a:pPr>
            <a:r>
              <a:rPr lang="en-US" altLang="en-US" sz="2400" dirty="0">
                <a:latin typeface="+mn-lt"/>
                <a:ea typeface="+mn-ea"/>
                <a:cs typeface="+mn-cs"/>
              </a:rPr>
              <a:t>                     wait (mutex) ;</a:t>
            </a:r>
          </a:p>
          <a:p>
            <a:pPr>
              <a:lnSpc>
                <a:spcPct val="80000"/>
              </a:lnSpc>
              <a:buFont typeface="Monotype Sorts" charset="2"/>
              <a:buNone/>
            </a:pPr>
            <a:r>
              <a:rPr lang="en-US" altLang="en-US" sz="2400" dirty="0">
                <a:latin typeface="+mn-lt"/>
                <a:ea typeface="+mn-ea"/>
                <a:cs typeface="+mn-cs"/>
              </a:rPr>
              <a:t>                     </a:t>
            </a:r>
            <a:r>
              <a:rPr lang="en-US" altLang="en-US" sz="2400" dirty="0" err="1">
                <a:latin typeface="+mn-lt"/>
                <a:ea typeface="+mn-ea"/>
                <a:cs typeface="+mn-cs"/>
              </a:rPr>
              <a:t>readcount</a:t>
            </a:r>
            <a:r>
              <a:rPr lang="en-US" altLang="en-US" sz="2400" dirty="0">
                <a:latin typeface="+mn-lt"/>
                <a:ea typeface="+mn-ea"/>
                <a:cs typeface="+mn-cs"/>
              </a:rPr>
              <a:t> ++ ;</a:t>
            </a:r>
          </a:p>
          <a:p>
            <a:pPr>
              <a:lnSpc>
                <a:spcPct val="80000"/>
              </a:lnSpc>
              <a:buFont typeface="Monotype Sorts" charset="2"/>
              <a:buNone/>
            </a:pPr>
            <a:r>
              <a:rPr lang="en-US" altLang="en-US" sz="2400" dirty="0">
                <a:latin typeface="+mn-lt"/>
                <a:ea typeface="+mn-ea"/>
                <a:cs typeface="+mn-cs"/>
              </a:rPr>
              <a:t>                     if (</a:t>
            </a:r>
            <a:r>
              <a:rPr lang="en-US" altLang="en-US" sz="2400" dirty="0" err="1">
                <a:latin typeface="+mn-lt"/>
                <a:ea typeface="+mn-ea"/>
                <a:cs typeface="+mn-cs"/>
              </a:rPr>
              <a:t>readcount</a:t>
            </a:r>
            <a:r>
              <a:rPr lang="en-US" altLang="en-US" sz="2400" dirty="0">
                <a:latin typeface="+mn-lt"/>
                <a:ea typeface="+mn-ea"/>
                <a:cs typeface="+mn-cs"/>
              </a:rPr>
              <a:t> == 1)  wait (</a:t>
            </a:r>
            <a:r>
              <a:rPr lang="en-US" altLang="en-US" sz="2400" dirty="0" err="1">
                <a:latin typeface="+mn-lt"/>
                <a:ea typeface="+mn-ea"/>
                <a:cs typeface="+mn-cs"/>
              </a:rPr>
              <a:t>wrt</a:t>
            </a:r>
            <a:r>
              <a:rPr lang="en-US" altLang="en-US" sz="2400" dirty="0">
                <a:latin typeface="+mn-lt"/>
                <a:ea typeface="+mn-ea"/>
                <a:cs typeface="+mn-cs"/>
              </a:rPr>
              <a:t>) ;</a:t>
            </a:r>
          </a:p>
          <a:p>
            <a:pPr>
              <a:lnSpc>
                <a:spcPct val="80000"/>
              </a:lnSpc>
              <a:buFont typeface="Monotype Sorts" charset="2"/>
              <a:buNone/>
            </a:pPr>
            <a:r>
              <a:rPr lang="en-US" altLang="en-US" sz="2400" dirty="0">
                <a:latin typeface="+mn-lt"/>
                <a:ea typeface="+mn-ea"/>
                <a:cs typeface="+mn-cs"/>
              </a:rPr>
              <a:t>                     signal (mutex)</a:t>
            </a:r>
          </a:p>
          <a:p>
            <a:pPr>
              <a:lnSpc>
                <a:spcPct val="80000"/>
              </a:lnSpc>
              <a:buFont typeface="Monotype Sorts" charset="2"/>
              <a:buNone/>
            </a:pPr>
            <a:r>
              <a:rPr lang="en-US" altLang="en-US" sz="2400" dirty="0">
                <a:latin typeface="+mn-lt"/>
                <a:ea typeface="+mn-ea"/>
                <a:cs typeface="+mn-cs"/>
              </a:rPr>
              <a:t>                     // reading is performed</a:t>
            </a:r>
          </a:p>
          <a:p>
            <a:pPr>
              <a:lnSpc>
                <a:spcPct val="80000"/>
              </a:lnSpc>
              <a:buFont typeface="Monotype Sorts" charset="2"/>
              <a:buNone/>
            </a:pPr>
            <a:r>
              <a:rPr lang="en-US" altLang="en-US" sz="2400" dirty="0">
                <a:latin typeface="+mn-lt"/>
                <a:ea typeface="+mn-ea"/>
                <a:cs typeface="+mn-cs"/>
              </a:rPr>
              <a:t>                     wait (mutex) ;</a:t>
            </a:r>
          </a:p>
          <a:p>
            <a:pPr>
              <a:lnSpc>
                <a:spcPct val="80000"/>
              </a:lnSpc>
              <a:buFont typeface="Monotype Sorts" charset="2"/>
              <a:buNone/>
            </a:pPr>
            <a:r>
              <a:rPr lang="en-US" altLang="en-US" sz="2400" dirty="0">
                <a:latin typeface="+mn-lt"/>
                <a:ea typeface="+mn-ea"/>
                <a:cs typeface="+mn-cs"/>
              </a:rPr>
              <a:t>                     </a:t>
            </a:r>
            <a:r>
              <a:rPr lang="en-US" altLang="en-US" sz="2400" dirty="0" err="1">
                <a:latin typeface="+mn-lt"/>
                <a:ea typeface="+mn-ea"/>
                <a:cs typeface="+mn-cs"/>
              </a:rPr>
              <a:t>readcount</a:t>
            </a:r>
            <a:r>
              <a:rPr lang="en-US" altLang="en-US" sz="2400" dirty="0">
                <a:latin typeface="+mn-lt"/>
                <a:ea typeface="+mn-ea"/>
                <a:cs typeface="+mn-cs"/>
              </a:rPr>
              <a:t> - - ;</a:t>
            </a:r>
          </a:p>
          <a:p>
            <a:pPr>
              <a:lnSpc>
                <a:spcPct val="80000"/>
              </a:lnSpc>
              <a:buFont typeface="Monotype Sorts" charset="2"/>
              <a:buNone/>
            </a:pPr>
            <a:r>
              <a:rPr lang="en-US" altLang="en-US" sz="2400" dirty="0">
                <a:latin typeface="+mn-lt"/>
                <a:ea typeface="+mn-ea"/>
                <a:cs typeface="+mn-cs"/>
              </a:rPr>
              <a:t>                     if (</a:t>
            </a:r>
            <a:r>
              <a:rPr lang="en-US" altLang="en-US" sz="2400" dirty="0" err="1">
                <a:latin typeface="+mn-lt"/>
                <a:ea typeface="+mn-ea"/>
                <a:cs typeface="+mn-cs"/>
              </a:rPr>
              <a:t>readcount</a:t>
            </a:r>
            <a:r>
              <a:rPr lang="en-US" altLang="en-US" sz="2400" dirty="0">
                <a:latin typeface="+mn-lt"/>
                <a:ea typeface="+mn-ea"/>
                <a:cs typeface="+mn-cs"/>
              </a:rPr>
              <a:t> == 0)  signal (</a:t>
            </a:r>
            <a:r>
              <a:rPr lang="en-US" altLang="en-US" sz="2400" dirty="0" err="1">
                <a:latin typeface="+mn-lt"/>
                <a:ea typeface="+mn-ea"/>
                <a:cs typeface="+mn-cs"/>
              </a:rPr>
              <a:t>wrt</a:t>
            </a:r>
            <a:r>
              <a:rPr lang="en-US" altLang="en-US" sz="2400" dirty="0">
                <a:latin typeface="+mn-lt"/>
                <a:ea typeface="+mn-ea"/>
                <a:cs typeface="+mn-cs"/>
              </a:rPr>
              <a:t>) ;</a:t>
            </a:r>
          </a:p>
          <a:p>
            <a:pPr>
              <a:lnSpc>
                <a:spcPct val="80000"/>
              </a:lnSpc>
              <a:buFont typeface="Monotype Sorts" charset="2"/>
              <a:buNone/>
            </a:pPr>
            <a:r>
              <a:rPr lang="en-US" altLang="en-US" sz="2400" dirty="0">
                <a:latin typeface="+mn-lt"/>
                <a:ea typeface="+mn-ea"/>
                <a:cs typeface="+mn-cs"/>
              </a:rPr>
              <a:t>                     signal (mutex) ;</a:t>
            </a:r>
          </a:p>
          <a:p>
            <a:pPr>
              <a:lnSpc>
                <a:spcPct val="80000"/>
              </a:lnSpc>
              <a:buFont typeface="Monotype Sorts" charset="2"/>
              <a:buNone/>
            </a:pPr>
            <a:r>
              <a:rPr lang="en-US" altLang="en-US" sz="2400" dirty="0">
                <a:latin typeface="+mn-lt"/>
                <a:ea typeface="+mn-ea"/>
                <a:cs typeface="+mn-cs"/>
              </a:rPr>
              <a:t>                } while (true)</a:t>
            </a:r>
          </a:p>
        </p:txBody>
      </p:sp>
      <p:sp>
        <p:nvSpPr>
          <p:cNvPr id="3" name="Rectangle 2">
            <a:extLst>
              <a:ext uri="{FF2B5EF4-FFF2-40B4-BE49-F238E27FC236}">
                <a16:creationId xmlns:a16="http://schemas.microsoft.com/office/drawing/2014/main" id="{2EE1AA73-7940-4928-98FC-549A252FA3A4}"/>
              </a:ext>
            </a:extLst>
          </p:cNvPr>
          <p:cNvSpPr/>
          <p:nvPr/>
        </p:nvSpPr>
        <p:spPr>
          <a:xfrm>
            <a:off x="5601570" y="6004480"/>
            <a:ext cx="4235775" cy="369332"/>
          </a:xfrm>
          <a:prstGeom prst="rect">
            <a:avLst/>
          </a:prstGeom>
        </p:spPr>
        <p:txBody>
          <a:bodyPr wrap="none">
            <a:spAutoFit/>
          </a:bodyPr>
          <a:lstStyle/>
          <a:p>
            <a:r>
              <a:rPr lang="en-US" altLang="en-US" dirty="0">
                <a:solidFill>
                  <a:srgbClr val="FF0000"/>
                </a:solidFill>
              </a:rPr>
              <a:t>Need mutex to protect access to </a:t>
            </a:r>
            <a:r>
              <a:rPr lang="en-US" altLang="en-US" dirty="0" err="1">
                <a:solidFill>
                  <a:srgbClr val="FF0000"/>
                </a:solidFill>
              </a:rPr>
              <a:t>readcount</a:t>
            </a:r>
            <a:endParaRPr lang="en-US" dirty="0">
              <a:solidFill>
                <a:srgbClr val="FF0000"/>
              </a:solidFill>
            </a:endParaRPr>
          </a:p>
        </p:txBody>
      </p:sp>
    </p:spTree>
    <p:extLst>
      <p:ext uri="{BB962C8B-B14F-4D97-AF65-F5344CB8AC3E}">
        <p14:creationId xmlns:p14="http://schemas.microsoft.com/office/powerpoint/2010/main" val="387818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CCDE-2372-4E2E-9D0A-55170AC1DC51}"/>
              </a:ext>
            </a:extLst>
          </p:cNvPr>
          <p:cNvSpPr>
            <a:spLocks noGrp="1"/>
          </p:cNvSpPr>
          <p:nvPr>
            <p:ph type="title"/>
          </p:nvPr>
        </p:nvSpPr>
        <p:spPr/>
        <p:txBody>
          <a:bodyPr/>
          <a:lstStyle/>
          <a:p>
            <a:r>
              <a:rPr lang="en-US" dirty="0"/>
              <a:t>Dining-Philosophers Problem</a:t>
            </a:r>
          </a:p>
        </p:txBody>
      </p:sp>
      <p:sp>
        <p:nvSpPr>
          <p:cNvPr id="3" name="Content Placeholder 2">
            <a:extLst>
              <a:ext uri="{FF2B5EF4-FFF2-40B4-BE49-F238E27FC236}">
                <a16:creationId xmlns:a16="http://schemas.microsoft.com/office/drawing/2014/main" id="{62653D9C-D712-4D41-A115-4D72CBA8247C}"/>
              </a:ext>
            </a:extLst>
          </p:cNvPr>
          <p:cNvSpPr>
            <a:spLocks noGrp="1"/>
          </p:cNvSpPr>
          <p:nvPr>
            <p:ph idx="1"/>
          </p:nvPr>
        </p:nvSpPr>
        <p:spPr>
          <a:xfrm>
            <a:off x="609600" y="1340769"/>
            <a:ext cx="7366986" cy="5040560"/>
          </a:xfrm>
        </p:spPr>
        <p:txBody>
          <a:bodyPr/>
          <a:lstStyle/>
          <a:p>
            <a:r>
              <a:rPr lang="en-US" dirty="0"/>
              <a:t>Five philosophers</a:t>
            </a:r>
          </a:p>
          <a:p>
            <a:r>
              <a:rPr lang="en-US" dirty="0"/>
              <a:t>Two chopsticks next to each philosopher</a:t>
            </a:r>
          </a:p>
          <a:p>
            <a:r>
              <a:rPr lang="en-US" dirty="0"/>
              <a:t>A philosopher sometimes thinks, sometimes eats, repeatedly</a:t>
            </a:r>
          </a:p>
          <a:p>
            <a:r>
              <a:rPr lang="en-US" dirty="0"/>
              <a:t>Need two chopsticks to eat</a:t>
            </a:r>
          </a:p>
          <a:p>
            <a:r>
              <a:rPr lang="en-US" dirty="0"/>
              <a:t>Hold the chopstick(s) until this time of eating finished</a:t>
            </a:r>
          </a:p>
          <a:p>
            <a:endParaRPr lang="en-US" dirty="0"/>
          </a:p>
          <a:p>
            <a:pPr lvl="1"/>
            <a:endParaRPr lang="en-US" dirty="0"/>
          </a:p>
        </p:txBody>
      </p:sp>
      <p:sp>
        <p:nvSpPr>
          <p:cNvPr id="4" name="Slide Number Placeholder 3">
            <a:extLst>
              <a:ext uri="{FF2B5EF4-FFF2-40B4-BE49-F238E27FC236}">
                <a16:creationId xmlns:a16="http://schemas.microsoft.com/office/drawing/2014/main" id="{FD038CB0-A6B4-4B78-8426-D4F48B1C36B7}"/>
              </a:ext>
            </a:extLst>
          </p:cNvPr>
          <p:cNvSpPr>
            <a:spLocks noGrp="1"/>
          </p:cNvSpPr>
          <p:nvPr>
            <p:ph type="sldNum" sz="quarter" idx="12"/>
          </p:nvPr>
        </p:nvSpPr>
        <p:spPr/>
        <p:txBody>
          <a:bodyPr/>
          <a:lstStyle/>
          <a:p>
            <a:fld id="{C22DC6D3-9347-42BE-948A-F7EB414DF657}" type="slidenum">
              <a:rPr lang="en-US" altLang="en-US" smtClean="0"/>
              <a:pPr/>
              <a:t>25</a:t>
            </a:fld>
            <a:endParaRPr lang="en-US" altLang="en-US" dirty="0"/>
          </a:p>
        </p:txBody>
      </p:sp>
      <p:grpSp>
        <p:nvGrpSpPr>
          <p:cNvPr id="7" name="Group 6">
            <a:extLst>
              <a:ext uri="{FF2B5EF4-FFF2-40B4-BE49-F238E27FC236}">
                <a16:creationId xmlns:a16="http://schemas.microsoft.com/office/drawing/2014/main" id="{4ED5BF80-781C-4CBE-80CD-01E02F9C2370}"/>
              </a:ext>
            </a:extLst>
          </p:cNvPr>
          <p:cNvGrpSpPr/>
          <p:nvPr/>
        </p:nvGrpSpPr>
        <p:grpSpPr>
          <a:xfrm>
            <a:off x="8400256" y="2275026"/>
            <a:ext cx="3456384" cy="2954174"/>
            <a:chOff x="7536160" y="3629188"/>
            <a:chExt cx="3456384" cy="2954174"/>
          </a:xfrm>
        </p:grpSpPr>
        <p:pic>
          <p:nvPicPr>
            <p:cNvPr id="8" name="Picture 4" descr="Dining Philosopher Problem Using Semaphores - GeeksforGeeks">
              <a:extLst>
                <a:ext uri="{FF2B5EF4-FFF2-40B4-BE49-F238E27FC236}">
                  <a16:creationId xmlns:a16="http://schemas.microsoft.com/office/drawing/2014/main" id="{4F8CA959-4445-46B5-90B2-639EA2D36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6160" y="3629188"/>
              <a:ext cx="3456384" cy="295417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0168D0F-FDBB-4B9C-B180-7097D628F4BC}"/>
                </a:ext>
              </a:extLst>
            </p:cNvPr>
            <p:cNvSpPr/>
            <p:nvPr/>
          </p:nvSpPr>
          <p:spPr>
            <a:xfrm>
              <a:off x="8767866" y="4005064"/>
              <a:ext cx="399468" cy="369332"/>
            </a:xfrm>
            <a:prstGeom prst="rect">
              <a:avLst/>
            </a:prstGeom>
          </p:spPr>
          <p:txBody>
            <a:bodyPr wrap="none">
              <a:spAutoFit/>
            </a:bodyPr>
            <a:lstStyle/>
            <a:p>
              <a:r>
                <a:rPr lang="en-US" altLang="en-US" dirty="0"/>
                <a:t>c1</a:t>
              </a:r>
              <a:endParaRPr lang="en-US" dirty="0"/>
            </a:p>
          </p:txBody>
        </p:sp>
        <p:sp>
          <p:nvSpPr>
            <p:cNvPr id="10" name="Rectangle 9">
              <a:extLst>
                <a:ext uri="{FF2B5EF4-FFF2-40B4-BE49-F238E27FC236}">
                  <a16:creationId xmlns:a16="http://schemas.microsoft.com/office/drawing/2014/main" id="{A04CCCF0-7C70-43E5-813A-B05F4581F575}"/>
                </a:ext>
              </a:extLst>
            </p:cNvPr>
            <p:cNvSpPr/>
            <p:nvPr/>
          </p:nvSpPr>
          <p:spPr>
            <a:xfrm>
              <a:off x="9696400" y="4797152"/>
              <a:ext cx="399468" cy="369332"/>
            </a:xfrm>
            <a:prstGeom prst="rect">
              <a:avLst/>
            </a:prstGeom>
          </p:spPr>
          <p:txBody>
            <a:bodyPr wrap="none">
              <a:spAutoFit/>
            </a:bodyPr>
            <a:lstStyle/>
            <a:p>
              <a:r>
                <a:rPr lang="en-US" altLang="en-US" dirty="0"/>
                <a:t>c2</a:t>
              </a:r>
              <a:endParaRPr lang="en-US" dirty="0"/>
            </a:p>
          </p:txBody>
        </p:sp>
        <p:sp>
          <p:nvSpPr>
            <p:cNvPr id="11" name="Rectangle 10">
              <a:extLst>
                <a:ext uri="{FF2B5EF4-FFF2-40B4-BE49-F238E27FC236}">
                  <a16:creationId xmlns:a16="http://schemas.microsoft.com/office/drawing/2014/main" id="{62D3080B-ADEF-400B-93D1-9E87FB88989A}"/>
                </a:ext>
              </a:extLst>
            </p:cNvPr>
            <p:cNvSpPr/>
            <p:nvPr/>
          </p:nvSpPr>
          <p:spPr>
            <a:xfrm>
              <a:off x="9296932" y="5821086"/>
              <a:ext cx="399468" cy="369332"/>
            </a:xfrm>
            <a:prstGeom prst="rect">
              <a:avLst/>
            </a:prstGeom>
          </p:spPr>
          <p:txBody>
            <a:bodyPr wrap="none">
              <a:spAutoFit/>
            </a:bodyPr>
            <a:lstStyle/>
            <a:p>
              <a:r>
                <a:rPr lang="en-US" altLang="en-US" dirty="0"/>
                <a:t>c3</a:t>
              </a:r>
              <a:endParaRPr lang="en-US" dirty="0"/>
            </a:p>
          </p:txBody>
        </p:sp>
        <p:sp>
          <p:nvSpPr>
            <p:cNvPr id="12" name="Rectangle 11">
              <a:extLst>
                <a:ext uri="{FF2B5EF4-FFF2-40B4-BE49-F238E27FC236}">
                  <a16:creationId xmlns:a16="http://schemas.microsoft.com/office/drawing/2014/main" id="{8C572DF5-E6E1-48E7-923A-B7BA11CB2D8E}"/>
                </a:ext>
              </a:extLst>
            </p:cNvPr>
            <p:cNvSpPr/>
            <p:nvPr/>
          </p:nvSpPr>
          <p:spPr>
            <a:xfrm>
              <a:off x="8225819" y="5733256"/>
              <a:ext cx="399468" cy="369332"/>
            </a:xfrm>
            <a:prstGeom prst="rect">
              <a:avLst/>
            </a:prstGeom>
          </p:spPr>
          <p:txBody>
            <a:bodyPr wrap="none">
              <a:spAutoFit/>
            </a:bodyPr>
            <a:lstStyle/>
            <a:p>
              <a:r>
                <a:rPr lang="en-US" altLang="en-US" dirty="0"/>
                <a:t>c4</a:t>
              </a:r>
              <a:endParaRPr lang="en-US" dirty="0"/>
            </a:p>
          </p:txBody>
        </p:sp>
        <p:sp>
          <p:nvSpPr>
            <p:cNvPr id="13" name="Rectangle 12">
              <a:extLst>
                <a:ext uri="{FF2B5EF4-FFF2-40B4-BE49-F238E27FC236}">
                  <a16:creationId xmlns:a16="http://schemas.microsoft.com/office/drawing/2014/main" id="{E738B700-D67E-4778-8F47-9C2EF2DC0070}"/>
                </a:ext>
              </a:extLst>
            </p:cNvPr>
            <p:cNvSpPr/>
            <p:nvPr/>
          </p:nvSpPr>
          <p:spPr>
            <a:xfrm>
              <a:off x="7856143" y="4736943"/>
              <a:ext cx="399468" cy="369332"/>
            </a:xfrm>
            <a:prstGeom prst="rect">
              <a:avLst/>
            </a:prstGeom>
          </p:spPr>
          <p:txBody>
            <a:bodyPr wrap="none">
              <a:spAutoFit/>
            </a:bodyPr>
            <a:lstStyle/>
            <a:p>
              <a:r>
                <a:rPr lang="en-US" altLang="en-US" dirty="0"/>
                <a:t>c5</a:t>
              </a:r>
              <a:endParaRPr lang="en-US" dirty="0"/>
            </a:p>
          </p:txBody>
        </p:sp>
      </p:grpSp>
    </p:spTree>
    <p:extLst>
      <p:ext uri="{BB962C8B-B14F-4D97-AF65-F5344CB8AC3E}">
        <p14:creationId xmlns:p14="http://schemas.microsoft.com/office/powerpoint/2010/main" val="261127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132C9-82B5-4F7D-B118-CEC708455CF2}"/>
              </a:ext>
            </a:extLst>
          </p:cNvPr>
          <p:cNvSpPr>
            <a:spLocks noGrp="1"/>
          </p:cNvSpPr>
          <p:nvPr>
            <p:ph type="title"/>
          </p:nvPr>
        </p:nvSpPr>
        <p:spPr/>
        <p:txBody>
          <a:bodyPr/>
          <a:lstStyle/>
          <a:p>
            <a:r>
              <a:rPr lang="en-US" dirty="0"/>
              <a:t>Dining-Philosophers Problem</a:t>
            </a:r>
          </a:p>
        </p:txBody>
      </p:sp>
      <p:sp>
        <p:nvSpPr>
          <p:cNvPr id="3" name="Content Placeholder 2">
            <a:extLst>
              <a:ext uri="{FF2B5EF4-FFF2-40B4-BE49-F238E27FC236}">
                <a16:creationId xmlns:a16="http://schemas.microsoft.com/office/drawing/2014/main" id="{EFCE8BA1-9AA4-477B-97F8-69BAB755F04F}"/>
              </a:ext>
            </a:extLst>
          </p:cNvPr>
          <p:cNvSpPr>
            <a:spLocks noGrp="1"/>
          </p:cNvSpPr>
          <p:nvPr>
            <p:ph idx="1"/>
          </p:nvPr>
        </p:nvSpPr>
        <p:spPr/>
        <p:txBody>
          <a:bodyPr/>
          <a:lstStyle/>
          <a:p>
            <a:r>
              <a:rPr lang="en-US" dirty="0"/>
              <a:t>A solution:</a:t>
            </a:r>
          </a:p>
          <a:p>
            <a:pPr lvl="1"/>
            <a:r>
              <a:rPr lang="en-US" altLang="en-US" dirty="0"/>
              <a:t>Binary semaphores </a:t>
            </a:r>
            <a:r>
              <a:rPr lang="en-US" altLang="en-US" dirty="0">
                <a:solidFill>
                  <a:srgbClr val="FF0000"/>
                </a:solidFill>
              </a:rPr>
              <a:t>chopstick [5]</a:t>
            </a:r>
            <a:r>
              <a:rPr lang="en-US" altLang="en-US" dirty="0"/>
              <a:t>, all initialized to 1</a:t>
            </a:r>
          </a:p>
          <a:p>
            <a:endParaRPr lang="en-US" dirty="0"/>
          </a:p>
        </p:txBody>
      </p:sp>
      <p:sp>
        <p:nvSpPr>
          <p:cNvPr id="4" name="Slide Number Placeholder 3">
            <a:extLst>
              <a:ext uri="{FF2B5EF4-FFF2-40B4-BE49-F238E27FC236}">
                <a16:creationId xmlns:a16="http://schemas.microsoft.com/office/drawing/2014/main" id="{14F1E5E7-AA4A-43D2-ACAF-AD50BA8DFFC4}"/>
              </a:ext>
            </a:extLst>
          </p:cNvPr>
          <p:cNvSpPr>
            <a:spLocks noGrp="1"/>
          </p:cNvSpPr>
          <p:nvPr>
            <p:ph type="sldNum" sz="quarter" idx="12"/>
          </p:nvPr>
        </p:nvSpPr>
        <p:spPr/>
        <p:txBody>
          <a:bodyPr/>
          <a:lstStyle/>
          <a:p>
            <a:fld id="{C22DC6D3-9347-42BE-948A-F7EB414DF657}" type="slidenum">
              <a:rPr lang="en-US" altLang="en-US" smtClean="0"/>
              <a:pPr/>
              <a:t>26</a:t>
            </a:fld>
            <a:endParaRPr lang="en-US" altLang="en-US" dirty="0"/>
          </a:p>
        </p:txBody>
      </p:sp>
      <p:sp>
        <p:nvSpPr>
          <p:cNvPr id="5" name="Rectangle 4">
            <a:extLst>
              <a:ext uri="{FF2B5EF4-FFF2-40B4-BE49-F238E27FC236}">
                <a16:creationId xmlns:a16="http://schemas.microsoft.com/office/drawing/2014/main" id="{33A78721-623E-4B88-ADB8-2035DDD8C716}"/>
              </a:ext>
            </a:extLst>
          </p:cNvPr>
          <p:cNvSpPr/>
          <p:nvPr/>
        </p:nvSpPr>
        <p:spPr>
          <a:xfrm>
            <a:off x="995839" y="2880758"/>
            <a:ext cx="6794049" cy="2788456"/>
          </a:xfrm>
          <a:prstGeom prst="rect">
            <a:avLst/>
          </a:prstGeom>
        </p:spPr>
        <p:txBody>
          <a:bodyPr wrap="square">
            <a:spAutoFit/>
          </a:bodyPr>
          <a:lstStyle/>
          <a:p>
            <a:pPr marL="1200150" lvl="2" indent="-342900">
              <a:lnSpc>
                <a:spcPct val="80000"/>
              </a:lnSpc>
              <a:buFont typeface="Webdings" panose="05030102010509060703" pitchFamily="18" charset="2"/>
              <a:buNone/>
              <a:tabLst>
                <a:tab pos="1712913" algn="l"/>
                <a:tab pos="2005013" algn="l"/>
                <a:tab pos="2232025" algn="l"/>
                <a:tab pos="2459038" algn="l"/>
              </a:tabLst>
            </a:pPr>
            <a:r>
              <a:rPr lang="en-US" altLang="en-US" sz="2400" dirty="0">
                <a:solidFill>
                  <a:srgbClr val="0000FF"/>
                </a:solidFill>
              </a:rPr>
              <a:t>do  { </a:t>
            </a:r>
          </a:p>
          <a:p>
            <a:pPr marL="1200150" lvl="2" indent="-342900">
              <a:lnSpc>
                <a:spcPct val="80000"/>
              </a:lnSpc>
              <a:buFont typeface="Webdings" panose="05030102010509060703" pitchFamily="18" charset="2"/>
              <a:buNone/>
              <a:tabLst>
                <a:tab pos="1712913" algn="l"/>
                <a:tab pos="2005013" algn="l"/>
                <a:tab pos="2232025" algn="l"/>
                <a:tab pos="2459038" algn="l"/>
              </a:tabLst>
            </a:pPr>
            <a:r>
              <a:rPr lang="en-US" altLang="en-US" sz="2400" dirty="0">
                <a:solidFill>
                  <a:srgbClr val="0000FF"/>
                </a:solidFill>
              </a:rPr>
              <a:t>      wait ( chopstick[</a:t>
            </a:r>
            <a:r>
              <a:rPr lang="en-US" altLang="en-US" sz="2400" dirty="0" err="1">
                <a:solidFill>
                  <a:srgbClr val="0000FF"/>
                </a:solidFill>
              </a:rPr>
              <a:t>i</a:t>
            </a:r>
            <a:r>
              <a:rPr lang="en-US" altLang="en-US" sz="2400" dirty="0">
                <a:solidFill>
                  <a:srgbClr val="0000FF"/>
                </a:solidFill>
              </a:rPr>
              <a:t>] );</a:t>
            </a:r>
          </a:p>
          <a:p>
            <a:pPr marL="1200150" lvl="2" indent="-342900">
              <a:lnSpc>
                <a:spcPct val="80000"/>
              </a:lnSpc>
              <a:buFont typeface="Webdings" panose="05030102010509060703" pitchFamily="18" charset="2"/>
              <a:buNone/>
              <a:tabLst>
                <a:tab pos="1712913" algn="l"/>
                <a:tab pos="2005013" algn="l"/>
                <a:tab pos="2232025" algn="l"/>
                <a:tab pos="2459038" algn="l"/>
              </a:tabLst>
            </a:pPr>
            <a:r>
              <a:rPr lang="en-US" altLang="en-US" sz="2400" dirty="0">
                <a:solidFill>
                  <a:srgbClr val="0000FF"/>
                </a:solidFill>
              </a:rPr>
              <a:t>	 wait ( chopstick[ (</a:t>
            </a:r>
            <a:r>
              <a:rPr lang="en-US" altLang="en-US" sz="2400" dirty="0" err="1">
                <a:solidFill>
                  <a:srgbClr val="0000FF"/>
                </a:solidFill>
              </a:rPr>
              <a:t>i</a:t>
            </a:r>
            <a:r>
              <a:rPr lang="en-US" altLang="en-US" sz="2400" dirty="0">
                <a:solidFill>
                  <a:srgbClr val="0000FF"/>
                </a:solidFill>
              </a:rPr>
              <a:t> + 1) % 5]);</a:t>
            </a:r>
          </a:p>
          <a:p>
            <a:pPr marL="1200150" lvl="2" indent="-342900">
              <a:lnSpc>
                <a:spcPct val="80000"/>
              </a:lnSpc>
              <a:buFont typeface="Webdings" panose="05030102010509060703" pitchFamily="18" charset="2"/>
              <a:buNone/>
              <a:tabLst>
                <a:tab pos="1712913" algn="l"/>
                <a:tab pos="2005013" algn="l"/>
                <a:tab pos="2232025" algn="l"/>
                <a:tab pos="2459038" algn="l"/>
              </a:tabLst>
            </a:pPr>
            <a:r>
              <a:rPr lang="en-US" altLang="en-US" sz="2400" dirty="0">
                <a:solidFill>
                  <a:srgbClr val="0000FF"/>
                </a:solidFill>
              </a:rPr>
              <a:t>	       //  eat</a:t>
            </a:r>
          </a:p>
          <a:p>
            <a:pPr marL="1200150" lvl="2" indent="-342900">
              <a:lnSpc>
                <a:spcPct val="80000"/>
              </a:lnSpc>
              <a:buFont typeface="Webdings" panose="05030102010509060703" pitchFamily="18" charset="2"/>
              <a:buNone/>
              <a:tabLst>
                <a:tab pos="1712913" algn="l"/>
                <a:tab pos="2005013" algn="l"/>
                <a:tab pos="2232025" algn="l"/>
                <a:tab pos="2459038" algn="l"/>
              </a:tabLst>
            </a:pPr>
            <a:r>
              <a:rPr lang="en-US" altLang="en-US" sz="2400" dirty="0">
                <a:solidFill>
                  <a:srgbClr val="0000FF"/>
                </a:solidFill>
              </a:rPr>
              <a:t>	 signal ( chopstick[</a:t>
            </a:r>
            <a:r>
              <a:rPr lang="en-US" altLang="en-US" sz="2400" dirty="0" err="1">
                <a:solidFill>
                  <a:srgbClr val="0000FF"/>
                </a:solidFill>
              </a:rPr>
              <a:t>i</a:t>
            </a:r>
            <a:r>
              <a:rPr lang="en-US" altLang="en-US" sz="2400" dirty="0">
                <a:solidFill>
                  <a:srgbClr val="0000FF"/>
                </a:solidFill>
              </a:rPr>
              <a:t>] );</a:t>
            </a:r>
          </a:p>
          <a:p>
            <a:pPr marL="1200150" lvl="2" indent="-342900">
              <a:lnSpc>
                <a:spcPct val="80000"/>
              </a:lnSpc>
              <a:buFont typeface="Webdings" panose="05030102010509060703" pitchFamily="18" charset="2"/>
              <a:buNone/>
              <a:tabLst>
                <a:tab pos="1712913" algn="l"/>
                <a:tab pos="2005013" algn="l"/>
                <a:tab pos="2232025" algn="l"/>
                <a:tab pos="2459038" algn="l"/>
              </a:tabLst>
            </a:pPr>
            <a:r>
              <a:rPr lang="en-US" altLang="en-US" sz="2400" dirty="0">
                <a:solidFill>
                  <a:srgbClr val="0000FF"/>
                </a:solidFill>
              </a:rPr>
              <a:t>	 signal (chopstick[ (</a:t>
            </a:r>
            <a:r>
              <a:rPr lang="en-US" altLang="en-US" sz="2400" dirty="0" err="1">
                <a:solidFill>
                  <a:srgbClr val="0000FF"/>
                </a:solidFill>
              </a:rPr>
              <a:t>i</a:t>
            </a:r>
            <a:r>
              <a:rPr lang="en-US" altLang="en-US" sz="2400" dirty="0">
                <a:solidFill>
                  <a:srgbClr val="0000FF"/>
                </a:solidFill>
              </a:rPr>
              <a:t> + 1) % 5]);</a:t>
            </a:r>
          </a:p>
          <a:p>
            <a:pPr marL="1200150" lvl="2" indent="-342900">
              <a:lnSpc>
                <a:spcPct val="80000"/>
              </a:lnSpc>
              <a:buFont typeface="Webdings" panose="05030102010509060703" pitchFamily="18" charset="2"/>
              <a:buNone/>
              <a:tabLst>
                <a:tab pos="1712913" algn="l"/>
                <a:tab pos="2005013" algn="l"/>
                <a:tab pos="2232025" algn="l"/>
                <a:tab pos="2459038" algn="l"/>
              </a:tabLst>
            </a:pPr>
            <a:r>
              <a:rPr lang="en-US" altLang="en-US" sz="2400" dirty="0">
                <a:solidFill>
                  <a:srgbClr val="0000FF"/>
                </a:solidFill>
              </a:rPr>
              <a:t>           //  think</a:t>
            </a:r>
          </a:p>
          <a:p>
            <a:pPr marL="1200150" lvl="2" indent="-342900">
              <a:lnSpc>
                <a:spcPct val="80000"/>
              </a:lnSpc>
              <a:buFont typeface="Webdings" panose="05030102010509060703" pitchFamily="18" charset="2"/>
              <a:buNone/>
              <a:tabLst>
                <a:tab pos="1712913" algn="l"/>
                <a:tab pos="2005013" algn="l"/>
                <a:tab pos="2232025" algn="l"/>
                <a:tab pos="2459038" algn="l"/>
              </a:tabLst>
            </a:pPr>
            <a:r>
              <a:rPr lang="en-US" altLang="en-US" sz="2400" dirty="0">
                <a:solidFill>
                  <a:srgbClr val="0000FF"/>
                </a:solidFill>
              </a:rPr>
              <a:t>} while (true) ;</a:t>
            </a:r>
          </a:p>
          <a:p>
            <a:pPr>
              <a:lnSpc>
                <a:spcPct val="90000"/>
              </a:lnSpc>
              <a:buFont typeface="Monotype Sorts" charset="2"/>
              <a:buNone/>
            </a:pPr>
            <a:endParaRPr lang="en-US" sz="2400" dirty="0">
              <a:solidFill>
                <a:srgbClr val="0000FF"/>
              </a:solidFill>
            </a:endParaRPr>
          </a:p>
        </p:txBody>
      </p:sp>
      <p:sp>
        <p:nvSpPr>
          <p:cNvPr id="6" name="Rectangle 5">
            <a:extLst>
              <a:ext uri="{FF2B5EF4-FFF2-40B4-BE49-F238E27FC236}">
                <a16:creationId xmlns:a16="http://schemas.microsoft.com/office/drawing/2014/main" id="{C41B09E5-844E-4A37-88C4-F6135B120CBF}"/>
              </a:ext>
            </a:extLst>
          </p:cNvPr>
          <p:cNvSpPr/>
          <p:nvPr/>
        </p:nvSpPr>
        <p:spPr>
          <a:xfrm>
            <a:off x="1847528" y="2488994"/>
            <a:ext cx="3776868" cy="395173"/>
          </a:xfrm>
          <a:prstGeom prst="rect">
            <a:avLst/>
          </a:prstGeom>
        </p:spPr>
        <p:txBody>
          <a:bodyPr wrap="none">
            <a:spAutoFit/>
          </a:bodyPr>
          <a:lstStyle/>
          <a:p>
            <a:pPr marL="381000" indent="-381000">
              <a:lnSpc>
                <a:spcPct val="80000"/>
              </a:lnSpc>
              <a:tabLst>
                <a:tab pos="1712913" algn="l"/>
                <a:tab pos="2005013" algn="l"/>
                <a:tab pos="2232025" algn="l"/>
                <a:tab pos="2459038" algn="l"/>
              </a:tabLst>
            </a:pPr>
            <a:r>
              <a:rPr lang="en-US" altLang="en-US" sz="2400" dirty="0"/>
              <a:t>The process of Philosopher</a:t>
            </a:r>
            <a:r>
              <a:rPr lang="en-US" altLang="en-US" sz="2400" i="1" dirty="0">
                <a:solidFill>
                  <a:srgbClr val="0000FF"/>
                </a:solidFill>
              </a:rPr>
              <a:t> i</a:t>
            </a:r>
            <a:r>
              <a:rPr lang="en-US" altLang="en-US" sz="2400" dirty="0"/>
              <a:t>:</a:t>
            </a:r>
          </a:p>
        </p:txBody>
      </p:sp>
      <p:sp>
        <p:nvSpPr>
          <p:cNvPr id="7" name="Rectangle 6">
            <a:extLst>
              <a:ext uri="{FF2B5EF4-FFF2-40B4-BE49-F238E27FC236}">
                <a16:creationId xmlns:a16="http://schemas.microsoft.com/office/drawing/2014/main" id="{09D9535F-6517-4B69-B0F0-FA6CFECF6098}"/>
              </a:ext>
            </a:extLst>
          </p:cNvPr>
          <p:cNvSpPr/>
          <p:nvPr/>
        </p:nvSpPr>
        <p:spPr>
          <a:xfrm>
            <a:off x="804321" y="5445224"/>
            <a:ext cx="7369701" cy="344710"/>
          </a:xfrm>
          <a:prstGeom prst="rect">
            <a:avLst/>
          </a:prstGeom>
        </p:spPr>
        <p:txBody>
          <a:bodyPr wrap="square">
            <a:spAutoFit/>
          </a:bodyPr>
          <a:lstStyle/>
          <a:p>
            <a:pPr marL="381000" indent="-381000">
              <a:lnSpc>
                <a:spcPct val="80000"/>
              </a:lnSpc>
              <a:tabLst>
                <a:tab pos="1712913" algn="l"/>
                <a:tab pos="2005013" algn="l"/>
                <a:tab pos="2232025" algn="l"/>
                <a:tab pos="2459038" algn="l"/>
              </a:tabLst>
            </a:pPr>
            <a:r>
              <a:rPr lang="en-US" altLang="en-US" sz="2000" b="1" dirty="0">
                <a:solidFill>
                  <a:srgbClr val="FF0000"/>
                </a:solidFill>
              </a:rPr>
              <a:t>Problems: could cause deadlock!</a:t>
            </a:r>
          </a:p>
        </p:txBody>
      </p:sp>
      <p:sp>
        <p:nvSpPr>
          <p:cNvPr id="15" name="Rectangle 14">
            <a:extLst>
              <a:ext uri="{FF2B5EF4-FFF2-40B4-BE49-F238E27FC236}">
                <a16:creationId xmlns:a16="http://schemas.microsoft.com/office/drawing/2014/main" id="{8873A02D-D1C5-4A84-A56B-92A7A812E965}"/>
              </a:ext>
            </a:extLst>
          </p:cNvPr>
          <p:cNvSpPr/>
          <p:nvPr/>
        </p:nvSpPr>
        <p:spPr>
          <a:xfrm>
            <a:off x="804321" y="5748586"/>
            <a:ext cx="6718634" cy="344710"/>
          </a:xfrm>
          <a:prstGeom prst="rect">
            <a:avLst/>
          </a:prstGeom>
        </p:spPr>
        <p:txBody>
          <a:bodyPr wrap="none">
            <a:spAutoFit/>
          </a:bodyPr>
          <a:lstStyle/>
          <a:p>
            <a:pPr marL="381000" indent="-381000">
              <a:lnSpc>
                <a:spcPct val="80000"/>
              </a:lnSpc>
              <a:tabLst>
                <a:tab pos="1712913" algn="l"/>
                <a:tab pos="2005013" algn="l"/>
                <a:tab pos="2232025" algn="l"/>
                <a:tab pos="2459038" algn="l"/>
              </a:tabLst>
            </a:pPr>
            <a:r>
              <a:rPr lang="en-US" altLang="en-US" sz="2000" b="1" dirty="0">
                <a:solidFill>
                  <a:srgbClr val="FF0000"/>
                </a:solidFill>
              </a:rPr>
              <a:t>Possible solution: pick up chopsticks only if both are available</a:t>
            </a:r>
          </a:p>
        </p:txBody>
      </p:sp>
      <p:grpSp>
        <p:nvGrpSpPr>
          <p:cNvPr id="16" name="Group 15">
            <a:extLst>
              <a:ext uri="{FF2B5EF4-FFF2-40B4-BE49-F238E27FC236}">
                <a16:creationId xmlns:a16="http://schemas.microsoft.com/office/drawing/2014/main" id="{BC0F8806-4E08-450C-B98D-825639AD1AB7}"/>
              </a:ext>
            </a:extLst>
          </p:cNvPr>
          <p:cNvGrpSpPr/>
          <p:nvPr/>
        </p:nvGrpSpPr>
        <p:grpSpPr>
          <a:xfrm>
            <a:off x="8400256" y="2275026"/>
            <a:ext cx="3456384" cy="2954174"/>
            <a:chOff x="7536160" y="3629188"/>
            <a:chExt cx="3456384" cy="2954174"/>
          </a:xfrm>
        </p:grpSpPr>
        <p:pic>
          <p:nvPicPr>
            <p:cNvPr id="17" name="Picture 4" descr="Dining Philosopher Problem Using Semaphores - GeeksforGeeks">
              <a:extLst>
                <a:ext uri="{FF2B5EF4-FFF2-40B4-BE49-F238E27FC236}">
                  <a16:creationId xmlns:a16="http://schemas.microsoft.com/office/drawing/2014/main" id="{DC3BF68F-F60D-497C-ACFC-D5F075F12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6160" y="3629188"/>
              <a:ext cx="3456384" cy="295417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5970FCD-BC09-47AB-BFF6-5637D11D07FD}"/>
                </a:ext>
              </a:extLst>
            </p:cNvPr>
            <p:cNvSpPr/>
            <p:nvPr/>
          </p:nvSpPr>
          <p:spPr>
            <a:xfrm>
              <a:off x="8767866" y="4005064"/>
              <a:ext cx="399468" cy="369332"/>
            </a:xfrm>
            <a:prstGeom prst="rect">
              <a:avLst/>
            </a:prstGeom>
          </p:spPr>
          <p:txBody>
            <a:bodyPr wrap="none">
              <a:spAutoFit/>
            </a:bodyPr>
            <a:lstStyle/>
            <a:p>
              <a:r>
                <a:rPr lang="en-US" altLang="en-US" dirty="0"/>
                <a:t>c1</a:t>
              </a:r>
              <a:endParaRPr lang="en-US" dirty="0"/>
            </a:p>
          </p:txBody>
        </p:sp>
        <p:sp>
          <p:nvSpPr>
            <p:cNvPr id="19" name="Rectangle 18">
              <a:extLst>
                <a:ext uri="{FF2B5EF4-FFF2-40B4-BE49-F238E27FC236}">
                  <a16:creationId xmlns:a16="http://schemas.microsoft.com/office/drawing/2014/main" id="{9BCF448C-5459-48E7-A978-C4385004DEDA}"/>
                </a:ext>
              </a:extLst>
            </p:cNvPr>
            <p:cNvSpPr/>
            <p:nvPr/>
          </p:nvSpPr>
          <p:spPr>
            <a:xfrm>
              <a:off x="9696400" y="4797152"/>
              <a:ext cx="399468" cy="369332"/>
            </a:xfrm>
            <a:prstGeom prst="rect">
              <a:avLst/>
            </a:prstGeom>
          </p:spPr>
          <p:txBody>
            <a:bodyPr wrap="none">
              <a:spAutoFit/>
            </a:bodyPr>
            <a:lstStyle/>
            <a:p>
              <a:r>
                <a:rPr lang="en-US" altLang="en-US" dirty="0"/>
                <a:t>c2</a:t>
              </a:r>
              <a:endParaRPr lang="en-US" dirty="0"/>
            </a:p>
          </p:txBody>
        </p:sp>
        <p:sp>
          <p:nvSpPr>
            <p:cNvPr id="20" name="Rectangle 19">
              <a:extLst>
                <a:ext uri="{FF2B5EF4-FFF2-40B4-BE49-F238E27FC236}">
                  <a16:creationId xmlns:a16="http://schemas.microsoft.com/office/drawing/2014/main" id="{CAC5B32B-F754-41AB-9051-575631010C99}"/>
                </a:ext>
              </a:extLst>
            </p:cNvPr>
            <p:cNvSpPr/>
            <p:nvPr/>
          </p:nvSpPr>
          <p:spPr>
            <a:xfrm>
              <a:off x="9296932" y="5821086"/>
              <a:ext cx="399468" cy="369332"/>
            </a:xfrm>
            <a:prstGeom prst="rect">
              <a:avLst/>
            </a:prstGeom>
          </p:spPr>
          <p:txBody>
            <a:bodyPr wrap="none">
              <a:spAutoFit/>
            </a:bodyPr>
            <a:lstStyle/>
            <a:p>
              <a:r>
                <a:rPr lang="en-US" altLang="en-US" dirty="0"/>
                <a:t>c3</a:t>
              </a:r>
              <a:endParaRPr lang="en-US" dirty="0"/>
            </a:p>
          </p:txBody>
        </p:sp>
        <p:sp>
          <p:nvSpPr>
            <p:cNvPr id="21" name="Rectangle 20">
              <a:extLst>
                <a:ext uri="{FF2B5EF4-FFF2-40B4-BE49-F238E27FC236}">
                  <a16:creationId xmlns:a16="http://schemas.microsoft.com/office/drawing/2014/main" id="{107ABBEF-BF1B-465A-B41D-3BF408A7296B}"/>
                </a:ext>
              </a:extLst>
            </p:cNvPr>
            <p:cNvSpPr/>
            <p:nvPr/>
          </p:nvSpPr>
          <p:spPr>
            <a:xfrm>
              <a:off x="8225819" y="5733256"/>
              <a:ext cx="399468" cy="369332"/>
            </a:xfrm>
            <a:prstGeom prst="rect">
              <a:avLst/>
            </a:prstGeom>
          </p:spPr>
          <p:txBody>
            <a:bodyPr wrap="none">
              <a:spAutoFit/>
            </a:bodyPr>
            <a:lstStyle/>
            <a:p>
              <a:r>
                <a:rPr lang="en-US" altLang="en-US" dirty="0"/>
                <a:t>c4</a:t>
              </a:r>
              <a:endParaRPr lang="en-US" dirty="0"/>
            </a:p>
          </p:txBody>
        </p:sp>
        <p:sp>
          <p:nvSpPr>
            <p:cNvPr id="22" name="Rectangle 21">
              <a:extLst>
                <a:ext uri="{FF2B5EF4-FFF2-40B4-BE49-F238E27FC236}">
                  <a16:creationId xmlns:a16="http://schemas.microsoft.com/office/drawing/2014/main" id="{4F575532-24D0-4459-8831-4394E5DB1471}"/>
                </a:ext>
              </a:extLst>
            </p:cNvPr>
            <p:cNvSpPr/>
            <p:nvPr/>
          </p:nvSpPr>
          <p:spPr>
            <a:xfrm>
              <a:off x="7856143" y="4736943"/>
              <a:ext cx="399468" cy="369332"/>
            </a:xfrm>
            <a:prstGeom prst="rect">
              <a:avLst/>
            </a:prstGeom>
          </p:spPr>
          <p:txBody>
            <a:bodyPr wrap="none">
              <a:spAutoFit/>
            </a:bodyPr>
            <a:lstStyle/>
            <a:p>
              <a:r>
                <a:rPr lang="en-US" altLang="en-US" dirty="0"/>
                <a:t>c5</a:t>
              </a:r>
              <a:endParaRPr lang="en-US" dirty="0"/>
            </a:p>
          </p:txBody>
        </p:sp>
      </p:grpSp>
    </p:spTree>
    <p:extLst>
      <p:ext uri="{BB962C8B-B14F-4D97-AF65-F5344CB8AC3E}">
        <p14:creationId xmlns:p14="http://schemas.microsoft.com/office/powerpoint/2010/main" val="180771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975C-3046-4927-99FF-3BB04EC0F483}"/>
              </a:ext>
            </a:extLst>
          </p:cNvPr>
          <p:cNvSpPr>
            <a:spLocks noGrp="1"/>
          </p:cNvSpPr>
          <p:nvPr>
            <p:ph type="title"/>
          </p:nvPr>
        </p:nvSpPr>
        <p:spPr/>
        <p:txBody>
          <a:bodyPr/>
          <a:lstStyle/>
          <a:p>
            <a:r>
              <a:rPr lang="en-US" altLang="ko-KR" dirty="0"/>
              <a:t>Condition Variables</a:t>
            </a:r>
            <a:endParaRPr lang="en-US" dirty="0"/>
          </a:p>
        </p:txBody>
      </p:sp>
      <p:sp>
        <p:nvSpPr>
          <p:cNvPr id="3" name="Content Placeholder 2">
            <a:extLst>
              <a:ext uri="{FF2B5EF4-FFF2-40B4-BE49-F238E27FC236}">
                <a16:creationId xmlns:a16="http://schemas.microsoft.com/office/drawing/2014/main" id="{C92E7FD2-7991-44A2-B3CA-BE72A5986670}"/>
              </a:ext>
            </a:extLst>
          </p:cNvPr>
          <p:cNvSpPr>
            <a:spLocks noGrp="1"/>
          </p:cNvSpPr>
          <p:nvPr>
            <p:ph idx="1"/>
          </p:nvPr>
        </p:nvSpPr>
        <p:spPr/>
        <p:txBody>
          <a:bodyPr/>
          <a:lstStyle/>
          <a:p>
            <a:r>
              <a:rPr lang="en-US" altLang="ko-KR" dirty="0"/>
              <a:t>There are many cases where a thread wishes to </a:t>
            </a:r>
            <a:r>
              <a:rPr lang="en-US" altLang="ko-KR" u="sng" dirty="0"/>
              <a:t>check</a:t>
            </a:r>
            <a:r>
              <a:rPr lang="en-US" altLang="ko-KR" dirty="0"/>
              <a:t> whether a </a:t>
            </a:r>
            <a:r>
              <a:rPr lang="en-US" altLang="ko-KR" b="1" dirty="0"/>
              <a:t>condition</a:t>
            </a:r>
            <a:r>
              <a:rPr lang="en-US" altLang="ko-KR" dirty="0"/>
              <a:t> is true before continuing its execution.</a:t>
            </a:r>
          </a:p>
          <a:p>
            <a:r>
              <a:rPr lang="en-US" altLang="ko-KR" dirty="0"/>
              <a:t>Example:</a:t>
            </a:r>
          </a:p>
          <a:p>
            <a:pPr lvl="1"/>
            <a:r>
              <a:rPr lang="en-US" altLang="ko-KR" dirty="0"/>
              <a:t>A parent thread might wish to check whether a child thread has been </a:t>
            </a:r>
            <a:r>
              <a:rPr lang="en-US" altLang="ko-KR" i="1" dirty="0"/>
              <a:t>completed, </a:t>
            </a:r>
            <a:r>
              <a:rPr lang="en-US" altLang="ko-KR" dirty="0"/>
              <a:t>before continue to execute</a:t>
            </a:r>
          </a:p>
          <a:p>
            <a:pPr lvl="2"/>
            <a:r>
              <a:rPr lang="en-HK" altLang="ko-KR" i="1" dirty="0"/>
              <a:t>“join”</a:t>
            </a:r>
            <a:endParaRPr lang="en-US" altLang="ko-KR" dirty="0"/>
          </a:p>
          <a:p>
            <a:endParaRPr lang="en-US" dirty="0"/>
          </a:p>
        </p:txBody>
      </p:sp>
      <p:sp>
        <p:nvSpPr>
          <p:cNvPr id="4" name="Slide Number Placeholder 3">
            <a:extLst>
              <a:ext uri="{FF2B5EF4-FFF2-40B4-BE49-F238E27FC236}">
                <a16:creationId xmlns:a16="http://schemas.microsoft.com/office/drawing/2014/main" id="{AD25FE80-E1B6-4C98-A82F-34C41368F842}"/>
              </a:ext>
            </a:extLst>
          </p:cNvPr>
          <p:cNvSpPr>
            <a:spLocks noGrp="1"/>
          </p:cNvSpPr>
          <p:nvPr>
            <p:ph type="sldNum" sz="quarter" idx="12"/>
          </p:nvPr>
        </p:nvSpPr>
        <p:spPr/>
        <p:txBody>
          <a:bodyPr/>
          <a:lstStyle/>
          <a:p>
            <a:fld id="{C22DC6D3-9347-42BE-948A-F7EB414DF657}" type="slidenum">
              <a:rPr lang="en-US" altLang="en-US" smtClean="0"/>
              <a:pPr/>
              <a:t>27</a:t>
            </a:fld>
            <a:endParaRPr lang="en-US" altLang="en-US" dirty="0"/>
          </a:p>
        </p:txBody>
      </p:sp>
    </p:spTree>
    <p:extLst>
      <p:ext uri="{BB962C8B-B14F-4D97-AF65-F5344CB8AC3E}">
        <p14:creationId xmlns:p14="http://schemas.microsoft.com/office/powerpoint/2010/main" val="313365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3D9F-5A45-4692-8506-1D9C667D8597}"/>
              </a:ext>
            </a:extLst>
          </p:cNvPr>
          <p:cNvSpPr>
            <a:spLocks noGrp="1"/>
          </p:cNvSpPr>
          <p:nvPr>
            <p:ph type="title"/>
          </p:nvPr>
        </p:nvSpPr>
        <p:spPr/>
        <p:txBody>
          <a:bodyPr/>
          <a:lstStyle/>
          <a:p>
            <a:r>
              <a:rPr lang="en-US" altLang="ko-KR" dirty="0"/>
              <a:t>Condition Variables</a:t>
            </a:r>
            <a:endParaRPr lang="en-US" dirty="0"/>
          </a:p>
        </p:txBody>
      </p:sp>
      <p:sp>
        <p:nvSpPr>
          <p:cNvPr id="3" name="Content Placeholder 2">
            <a:extLst>
              <a:ext uri="{FF2B5EF4-FFF2-40B4-BE49-F238E27FC236}">
                <a16:creationId xmlns:a16="http://schemas.microsoft.com/office/drawing/2014/main" id="{9A7F5AEC-5BDC-426E-9F35-3B34E54D5EA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F555F75-C1BB-4BA4-8206-7ADF781B8492}"/>
              </a:ext>
            </a:extLst>
          </p:cNvPr>
          <p:cNvSpPr>
            <a:spLocks noGrp="1"/>
          </p:cNvSpPr>
          <p:nvPr>
            <p:ph type="sldNum" sz="quarter" idx="12"/>
          </p:nvPr>
        </p:nvSpPr>
        <p:spPr/>
        <p:txBody>
          <a:bodyPr/>
          <a:lstStyle/>
          <a:p>
            <a:fld id="{C22DC6D3-9347-42BE-948A-F7EB414DF657}" type="slidenum">
              <a:rPr lang="en-US" altLang="en-US" smtClean="0"/>
              <a:pPr/>
              <a:t>28</a:t>
            </a:fld>
            <a:endParaRPr lang="en-US" altLang="en-US" dirty="0"/>
          </a:p>
        </p:txBody>
      </p:sp>
      <p:sp>
        <p:nvSpPr>
          <p:cNvPr id="5" name="직사각형 5">
            <a:extLst>
              <a:ext uri="{FF2B5EF4-FFF2-40B4-BE49-F238E27FC236}">
                <a16:creationId xmlns:a16="http://schemas.microsoft.com/office/drawing/2014/main" id="{444E1DB7-8571-45F8-8B4A-F90707DFF007}"/>
              </a:ext>
            </a:extLst>
          </p:cNvPr>
          <p:cNvSpPr/>
          <p:nvPr/>
        </p:nvSpPr>
        <p:spPr>
          <a:xfrm>
            <a:off x="2279576" y="1688610"/>
            <a:ext cx="7632848" cy="3108543"/>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latin typeface="Courier New" pitchFamily="49" charset="0"/>
                <a:ea typeface="맑은 고딕" pitchFamily="50" charset="-127"/>
                <a:cs typeface="Courier New" pitchFamily="49" charset="0"/>
              </a:rPr>
              <a:t>1 	</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*child(</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arg</a:t>
            </a:r>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2 	    </a:t>
            </a:r>
            <a:r>
              <a:rPr lang="en-US" altLang="ko-KR" sz="1400" dirty="0" err="1">
                <a:solidFill>
                  <a:prstClr val="black"/>
                </a:solidFill>
                <a:latin typeface="Courier New" pitchFamily="49" charset="0"/>
                <a:ea typeface="맑은 고딕" pitchFamily="50" charset="-127"/>
                <a:cs typeface="Courier New" pitchFamily="49" charset="0"/>
              </a:rPr>
              <a:t>printf</a:t>
            </a:r>
            <a:r>
              <a:rPr lang="en-US" altLang="ko-KR" sz="1400" dirty="0">
                <a:solidFill>
                  <a:prstClr val="black"/>
                </a:solidFill>
                <a:latin typeface="Courier New" pitchFamily="49" charset="0"/>
                <a:ea typeface="맑은 고딕" pitchFamily="50" charset="-127"/>
                <a:cs typeface="Courier New" pitchFamily="49" charset="0"/>
              </a:rPr>
              <a:t>("child\n");</a:t>
            </a:r>
          </a:p>
          <a:p>
            <a:r>
              <a:rPr lang="en-US" altLang="ko-KR" sz="1400" dirty="0">
                <a:solidFill>
                  <a:prstClr val="black"/>
                </a:solidFill>
                <a:latin typeface="Courier New" pitchFamily="49" charset="0"/>
                <a:ea typeface="맑은 고딕" pitchFamily="50" charset="-127"/>
                <a:cs typeface="Courier New" pitchFamily="49" charset="0"/>
              </a:rPr>
              <a:t>3 	    </a:t>
            </a:r>
            <a:r>
              <a:rPr lang="en-US" altLang="ko-KR" sz="1400" dirty="0">
                <a:solidFill>
                  <a:srgbClr val="00B0F0"/>
                </a:solidFill>
                <a:latin typeface="Courier New" pitchFamily="49" charset="0"/>
                <a:ea typeface="맑은 고딕" pitchFamily="50" charset="-127"/>
                <a:cs typeface="Courier New" pitchFamily="49" charset="0"/>
              </a:rPr>
              <a:t>// XXX how to indicate we are done?</a:t>
            </a:r>
          </a:p>
          <a:p>
            <a:r>
              <a:rPr lang="en-US" altLang="ko-KR" sz="1400" dirty="0">
                <a:solidFill>
                  <a:prstClr val="black"/>
                </a:solidFill>
                <a:latin typeface="Courier New" pitchFamily="49" charset="0"/>
                <a:ea typeface="맑은 고딕" pitchFamily="50" charset="-127"/>
                <a:cs typeface="Courier New" pitchFamily="49" charset="0"/>
              </a:rPr>
              <a:t>4 	    </a:t>
            </a:r>
            <a:r>
              <a:rPr lang="en-US" altLang="ko-KR" sz="1400" dirty="0">
                <a:solidFill>
                  <a:srgbClr val="F79646">
                    <a:lumMod val="75000"/>
                  </a:srgbClr>
                </a:solidFill>
                <a:latin typeface="Courier New" pitchFamily="49" charset="0"/>
                <a:ea typeface="맑은 고딕" pitchFamily="50" charset="-127"/>
                <a:cs typeface="Courier New" pitchFamily="49" charset="0"/>
              </a:rPr>
              <a:t>return</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F0000"/>
                </a:solidFill>
                <a:latin typeface="Courier New" pitchFamily="49" charset="0"/>
                <a:ea typeface="맑은 고딕" pitchFamily="50" charset="-127"/>
                <a:cs typeface="Courier New" pitchFamily="49" charset="0"/>
              </a:rPr>
              <a:t>NULL</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5 	}</a:t>
            </a:r>
          </a:p>
          <a:p>
            <a:r>
              <a:rPr lang="en-US" altLang="ko-KR" sz="1400" dirty="0">
                <a:solidFill>
                  <a:prstClr val="black"/>
                </a:solidFill>
                <a:latin typeface="Courier New" pitchFamily="49" charset="0"/>
                <a:ea typeface="맑은 고딕" pitchFamily="50" charset="-127"/>
                <a:cs typeface="Courier New" pitchFamily="49" charset="0"/>
              </a:rPr>
              <a:t>6</a:t>
            </a:r>
          </a:p>
          <a:p>
            <a:r>
              <a:rPr lang="en-US" altLang="ko-KR" sz="1400" dirty="0">
                <a:solidFill>
                  <a:prstClr val="black"/>
                </a:solidFill>
                <a:latin typeface="Courier New" pitchFamily="49" charset="0"/>
                <a:ea typeface="맑은 고딕" pitchFamily="50" charset="-127"/>
                <a:cs typeface="Courier New" pitchFamily="49" charset="0"/>
              </a:rPr>
              <a:t>7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main(</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argc</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50"/>
                </a:solidFill>
                <a:latin typeface="Courier New" pitchFamily="49" charset="0"/>
                <a:ea typeface="맑은 고딕" pitchFamily="50" charset="-127"/>
                <a:cs typeface="Courier New" pitchFamily="49" charset="0"/>
              </a:rPr>
              <a:t>char</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argv</a:t>
            </a:r>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8 	    </a:t>
            </a:r>
            <a:r>
              <a:rPr lang="en-US" altLang="ko-KR" sz="1400" dirty="0" err="1">
                <a:solidFill>
                  <a:prstClr val="black"/>
                </a:solidFill>
                <a:latin typeface="Courier New" pitchFamily="49" charset="0"/>
                <a:ea typeface="맑은 고딕" pitchFamily="50" charset="-127"/>
                <a:cs typeface="Courier New" pitchFamily="49" charset="0"/>
              </a:rPr>
              <a:t>printf</a:t>
            </a:r>
            <a:r>
              <a:rPr lang="en-US" altLang="ko-KR" sz="1400" dirty="0">
                <a:solidFill>
                  <a:prstClr val="black"/>
                </a:solidFill>
                <a:latin typeface="Courier New" pitchFamily="49" charset="0"/>
                <a:ea typeface="맑은 고딕" pitchFamily="50" charset="-127"/>
                <a:cs typeface="Courier New" pitchFamily="49" charset="0"/>
              </a:rPr>
              <a:t>("parent: begin\n");</a:t>
            </a:r>
          </a:p>
          <a:p>
            <a:r>
              <a:rPr lang="en-US" altLang="ko-KR" sz="1400" dirty="0">
                <a:solidFill>
                  <a:prstClr val="black"/>
                </a:solidFill>
                <a:latin typeface="Courier New" pitchFamily="49" charset="0"/>
                <a:ea typeface="맑은 고딕" pitchFamily="50" charset="-127"/>
                <a:cs typeface="Courier New" pitchFamily="49" charset="0"/>
              </a:rPr>
              <a:t>9 	    </a:t>
            </a:r>
            <a:r>
              <a:rPr lang="en-US" altLang="ko-KR" sz="1400" dirty="0" err="1">
                <a:solidFill>
                  <a:prstClr val="black"/>
                </a:solidFill>
                <a:latin typeface="Courier New" pitchFamily="49" charset="0"/>
                <a:ea typeface="맑은 고딕" pitchFamily="50" charset="-127"/>
                <a:cs typeface="Courier New" pitchFamily="49" charset="0"/>
              </a:rPr>
              <a:t>pthread_t</a:t>
            </a:r>
            <a:r>
              <a:rPr lang="en-US" altLang="ko-KR" sz="1400" dirty="0">
                <a:solidFill>
                  <a:prstClr val="black"/>
                </a:solidFill>
                <a:latin typeface="Courier New" pitchFamily="49" charset="0"/>
                <a:ea typeface="맑은 고딕" pitchFamily="50" charset="-127"/>
                <a:cs typeface="Courier New" pitchFamily="49" charset="0"/>
              </a:rPr>
              <a:t> c;</a:t>
            </a:r>
          </a:p>
          <a:p>
            <a:r>
              <a:rPr lang="en-US" altLang="ko-KR" sz="1400" dirty="0">
                <a:solidFill>
                  <a:prstClr val="black"/>
                </a:solidFill>
                <a:latin typeface="Courier New" pitchFamily="49" charset="0"/>
                <a:ea typeface="맑은 고딕" pitchFamily="50" charset="-127"/>
                <a:cs typeface="Courier New" pitchFamily="49" charset="0"/>
              </a:rPr>
              <a:t>10 	    </a:t>
            </a:r>
            <a:r>
              <a:rPr lang="en-US" altLang="ko-KR" sz="1400" dirty="0" err="1">
                <a:solidFill>
                  <a:prstClr val="black"/>
                </a:solidFill>
                <a:latin typeface="Courier New" pitchFamily="49" charset="0"/>
                <a:ea typeface="맑은 고딕" pitchFamily="50" charset="-127"/>
                <a:cs typeface="Courier New" pitchFamily="49" charset="0"/>
              </a:rPr>
              <a:t>Pthread_create</a:t>
            </a:r>
            <a:r>
              <a:rPr lang="en-US" altLang="ko-KR" sz="1400" dirty="0">
                <a:solidFill>
                  <a:prstClr val="black"/>
                </a:solidFill>
                <a:latin typeface="Courier New" pitchFamily="49" charset="0"/>
                <a:ea typeface="맑은 고딕" pitchFamily="50" charset="-127"/>
                <a:cs typeface="Courier New" pitchFamily="49" charset="0"/>
              </a:rPr>
              <a:t>(&amp;c, </a:t>
            </a:r>
            <a:r>
              <a:rPr lang="en-US" altLang="ko-KR" sz="1400" dirty="0">
                <a:solidFill>
                  <a:srgbClr val="FF0000"/>
                </a:solidFill>
                <a:latin typeface="Courier New" pitchFamily="49" charset="0"/>
                <a:ea typeface="맑은 고딕" pitchFamily="50" charset="-127"/>
                <a:cs typeface="Courier New" pitchFamily="49" charset="0"/>
              </a:rPr>
              <a:t>NULL</a:t>
            </a:r>
            <a:r>
              <a:rPr lang="en-US" altLang="ko-KR" sz="1400" dirty="0">
                <a:solidFill>
                  <a:prstClr val="black"/>
                </a:solidFill>
                <a:latin typeface="Courier New" pitchFamily="49" charset="0"/>
                <a:ea typeface="맑은 고딕" pitchFamily="50" charset="-127"/>
                <a:cs typeface="Courier New" pitchFamily="49" charset="0"/>
              </a:rPr>
              <a:t>, child, </a:t>
            </a:r>
            <a:r>
              <a:rPr lang="en-US" altLang="ko-KR" sz="1400" dirty="0">
                <a:solidFill>
                  <a:srgbClr val="FF0000"/>
                </a:solidFill>
                <a:latin typeface="Courier New" pitchFamily="49" charset="0"/>
                <a:ea typeface="맑은 고딕" pitchFamily="50" charset="-127"/>
                <a:cs typeface="Courier New" pitchFamily="49" charset="0"/>
              </a:rPr>
              <a:t>NULL</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create child</a:t>
            </a:r>
          </a:p>
          <a:p>
            <a:r>
              <a:rPr lang="en-US" altLang="ko-KR" sz="1400" dirty="0">
                <a:solidFill>
                  <a:prstClr val="black"/>
                </a:solidFill>
                <a:latin typeface="Courier New" pitchFamily="49" charset="0"/>
                <a:ea typeface="맑은 고딕" pitchFamily="50" charset="-127"/>
                <a:cs typeface="Courier New" pitchFamily="49" charset="0"/>
              </a:rPr>
              <a:t>11 	    </a:t>
            </a:r>
            <a:r>
              <a:rPr lang="en-US" altLang="ko-KR" sz="1400" dirty="0">
                <a:solidFill>
                  <a:srgbClr val="00B0F0"/>
                </a:solidFill>
                <a:latin typeface="Courier New" pitchFamily="49" charset="0"/>
                <a:ea typeface="맑은 고딕" pitchFamily="50" charset="-127"/>
                <a:cs typeface="Courier New" pitchFamily="49" charset="0"/>
              </a:rPr>
              <a:t>// XXX how to wait for child?</a:t>
            </a:r>
          </a:p>
          <a:p>
            <a:r>
              <a:rPr lang="en-US" altLang="ko-KR" sz="1400" dirty="0">
                <a:solidFill>
                  <a:prstClr val="black"/>
                </a:solidFill>
                <a:latin typeface="Courier New" pitchFamily="49" charset="0"/>
                <a:ea typeface="맑은 고딕" pitchFamily="50" charset="-127"/>
                <a:cs typeface="Courier New" pitchFamily="49" charset="0"/>
              </a:rPr>
              <a:t>12 	    </a:t>
            </a:r>
            <a:r>
              <a:rPr lang="en-US" altLang="ko-KR" sz="1400" dirty="0" err="1">
                <a:solidFill>
                  <a:prstClr val="black"/>
                </a:solidFill>
                <a:latin typeface="Courier New" pitchFamily="49" charset="0"/>
                <a:ea typeface="맑은 고딕" pitchFamily="50" charset="-127"/>
                <a:cs typeface="Courier New" pitchFamily="49" charset="0"/>
              </a:rPr>
              <a:t>printf</a:t>
            </a:r>
            <a:r>
              <a:rPr lang="en-US" altLang="ko-KR" sz="1400" dirty="0">
                <a:solidFill>
                  <a:prstClr val="black"/>
                </a:solidFill>
                <a:latin typeface="Courier New" pitchFamily="49" charset="0"/>
                <a:ea typeface="맑은 고딕" pitchFamily="50" charset="-127"/>
                <a:cs typeface="Courier New" pitchFamily="49" charset="0"/>
              </a:rPr>
              <a:t>("parent: end\n");</a:t>
            </a:r>
          </a:p>
          <a:p>
            <a:r>
              <a:rPr lang="en-US" altLang="ko-KR" sz="1400" dirty="0">
                <a:solidFill>
                  <a:prstClr val="black"/>
                </a:solidFill>
                <a:latin typeface="Courier New" pitchFamily="49" charset="0"/>
                <a:ea typeface="맑은 고딕" pitchFamily="50" charset="-127"/>
                <a:cs typeface="Courier New" pitchFamily="49" charset="0"/>
              </a:rPr>
              <a:t>13 	    </a:t>
            </a:r>
            <a:r>
              <a:rPr lang="en-US" altLang="ko-KR" sz="1400" dirty="0">
                <a:solidFill>
                  <a:srgbClr val="F79646">
                    <a:lumMod val="75000"/>
                  </a:srgbClr>
                </a:solidFill>
                <a:latin typeface="Courier New" pitchFamily="49" charset="0"/>
                <a:ea typeface="맑은 고딕" pitchFamily="50" charset="-127"/>
                <a:cs typeface="Courier New" pitchFamily="49" charset="0"/>
              </a:rPr>
              <a:t>return</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14 	}</a:t>
            </a:r>
          </a:p>
        </p:txBody>
      </p:sp>
      <p:sp>
        <p:nvSpPr>
          <p:cNvPr id="6" name="직사각형 7">
            <a:extLst>
              <a:ext uri="{FF2B5EF4-FFF2-40B4-BE49-F238E27FC236}">
                <a16:creationId xmlns:a16="http://schemas.microsoft.com/office/drawing/2014/main" id="{DBCD2085-456C-46E7-BB91-7E28B04403D4}"/>
              </a:ext>
            </a:extLst>
          </p:cNvPr>
          <p:cNvSpPr/>
          <p:nvPr/>
        </p:nvSpPr>
        <p:spPr>
          <a:xfrm>
            <a:off x="2279576" y="5477162"/>
            <a:ext cx="7632848" cy="738664"/>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latin typeface="Courier New" pitchFamily="49" charset="0"/>
                <a:ea typeface="맑은 고딕" pitchFamily="50" charset="-127"/>
                <a:cs typeface="Courier New" pitchFamily="49" charset="0"/>
              </a:rPr>
              <a:t>parent: begin</a:t>
            </a:r>
          </a:p>
          <a:p>
            <a:r>
              <a:rPr lang="en-US" altLang="ko-KR" sz="1400" dirty="0">
                <a:solidFill>
                  <a:prstClr val="black"/>
                </a:solidFill>
                <a:latin typeface="Courier New" pitchFamily="49" charset="0"/>
                <a:ea typeface="맑은 고딕" pitchFamily="50" charset="-127"/>
                <a:cs typeface="Courier New" pitchFamily="49" charset="0"/>
              </a:rPr>
              <a:t>child</a:t>
            </a:r>
          </a:p>
          <a:p>
            <a:r>
              <a:rPr lang="en-US" altLang="ko-KR" sz="1400" dirty="0">
                <a:solidFill>
                  <a:prstClr val="black"/>
                </a:solidFill>
                <a:latin typeface="Courier New" pitchFamily="49" charset="0"/>
                <a:ea typeface="맑은 고딕" pitchFamily="50" charset="-127"/>
                <a:cs typeface="Courier New" pitchFamily="49" charset="0"/>
              </a:rPr>
              <a:t>parent: end</a:t>
            </a:r>
          </a:p>
        </p:txBody>
      </p:sp>
      <p:sp>
        <p:nvSpPr>
          <p:cNvPr id="7" name="TextBox 6">
            <a:extLst>
              <a:ext uri="{FF2B5EF4-FFF2-40B4-BE49-F238E27FC236}">
                <a16:creationId xmlns:a16="http://schemas.microsoft.com/office/drawing/2014/main" id="{1B0C43A1-4DF6-4610-B63F-608CABF3579C}"/>
              </a:ext>
            </a:extLst>
          </p:cNvPr>
          <p:cNvSpPr txBox="1"/>
          <p:nvPr/>
        </p:nvSpPr>
        <p:spPr>
          <a:xfrm>
            <a:off x="2279576" y="1340768"/>
            <a:ext cx="3384376" cy="338554"/>
          </a:xfrm>
          <a:prstGeom prst="rect">
            <a:avLst/>
          </a:prstGeom>
          <a:noFill/>
        </p:spPr>
        <p:txBody>
          <a:bodyPr wrap="square" rtlCol="0">
            <a:spAutoFit/>
          </a:bodyPr>
          <a:lstStyle/>
          <a:p>
            <a:r>
              <a:rPr lang="en-US" altLang="ko-KR" sz="1600" b="1" dirty="0">
                <a:solidFill>
                  <a:prstClr val="black"/>
                </a:solidFill>
                <a:latin typeface="맑은 고딕" pitchFamily="50" charset="-127"/>
                <a:ea typeface="맑은 고딕" pitchFamily="50" charset="-127"/>
              </a:rPr>
              <a:t>A Parent Waiting For Its Child</a:t>
            </a:r>
            <a:endParaRPr lang="ko-KR" altLang="en-US" sz="1600" b="1" dirty="0">
              <a:solidFill>
                <a:prstClr val="black"/>
              </a:solidFill>
              <a:latin typeface="맑은 고딕" pitchFamily="50" charset="-127"/>
              <a:ea typeface="맑은 고딕" pitchFamily="50" charset="-127"/>
            </a:endParaRPr>
          </a:p>
        </p:txBody>
      </p:sp>
      <p:sp>
        <p:nvSpPr>
          <p:cNvPr id="8" name="TextBox 7">
            <a:extLst>
              <a:ext uri="{FF2B5EF4-FFF2-40B4-BE49-F238E27FC236}">
                <a16:creationId xmlns:a16="http://schemas.microsoft.com/office/drawing/2014/main" id="{EDDFE722-C239-44CC-81CA-B0C83BB6B769}"/>
              </a:ext>
            </a:extLst>
          </p:cNvPr>
          <p:cNvSpPr txBox="1"/>
          <p:nvPr/>
        </p:nvSpPr>
        <p:spPr>
          <a:xfrm>
            <a:off x="2279576" y="5106670"/>
            <a:ext cx="4752528" cy="338554"/>
          </a:xfrm>
          <a:prstGeom prst="rect">
            <a:avLst/>
          </a:prstGeom>
          <a:noFill/>
        </p:spPr>
        <p:txBody>
          <a:bodyPr wrap="square" rtlCol="0">
            <a:spAutoFit/>
          </a:bodyPr>
          <a:lstStyle/>
          <a:p>
            <a:r>
              <a:rPr lang="en-US" altLang="ko-KR" sz="1600" b="1" dirty="0">
                <a:solidFill>
                  <a:prstClr val="black"/>
                </a:solidFill>
                <a:latin typeface="맑은 고딕" pitchFamily="50" charset="-127"/>
                <a:ea typeface="맑은 고딕" pitchFamily="50" charset="-127"/>
              </a:rPr>
              <a:t>What we would like to see here is:</a:t>
            </a:r>
            <a:endParaRPr lang="ko-KR" altLang="en-US" sz="1600" b="1" dirty="0">
              <a:solidFill>
                <a:prstClr val="black"/>
              </a:solidFill>
              <a:latin typeface="맑은 고딕" pitchFamily="50" charset="-127"/>
              <a:ea typeface="맑은 고딕" pitchFamily="50" charset="-127"/>
            </a:endParaRPr>
          </a:p>
        </p:txBody>
      </p:sp>
    </p:spTree>
    <p:extLst>
      <p:ext uri="{BB962C8B-B14F-4D97-AF65-F5344CB8AC3E}">
        <p14:creationId xmlns:p14="http://schemas.microsoft.com/office/powerpoint/2010/main" val="3512445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DB48-BBDA-4B58-9696-49092C819C55}"/>
              </a:ext>
            </a:extLst>
          </p:cNvPr>
          <p:cNvSpPr>
            <a:spLocks noGrp="1"/>
          </p:cNvSpPr>
          <p:nvPr>
            <p:ph type="title"/>
          </p:nvPr>
        </p:nvSpPr>
        <p:spPr/>
        <p:txBody>
          <a:bodyPr/>
          <a:lstStyle/>
          <a:p>
            <a:r>
              <a:rPr lang="en-US" altLang="ko-KR" dirty="0"/>
              <a:t>Parent Waiting for Child: Spin-based Approach</a:t>
            </a:r>
            <a:endParaRPr lang="en-US" dirty="0"/>
          </a:p>
        </p:txBody>
      </p:sp>
      <p:sp>
        <p:nvSpPr>
          <p:cNvPr id="3" name="Content Placeholder 2">
            <a:extLst>
              <a:ext uri="{FF2B5EF4-FFF2-40B4-BE49-F238E27FC236}">
                <a16:creationId xmlns:a16="http://schemas.microsoft.com/office/drawing/2014/main" id="{46B586D6-808E-4FFB-805F-30D1F0E6FE3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FA3CFE7-B303-422A-AEB1-E813951F1371}"/>
              </a:ext>
            </a:extLst>
          </p:cNvPr>
          <p:cNvSpPr>
            <a:spLocks noGrp="1"/>
          </p:cNvSpPr>
          <p:nvPr>
            <p:ph type="sldNum" sz="quarter" idx="12"/>
          </p:nvPr>
        </p:nvSpPr>
        <p:spPr/>
        <p:txBody>
          <a:bodyPr/>
          <a:lstStyle/>
          <a:p>
            <a:fld id="{C22DC6D3-9347-42BE-948A-F7EB414DF657}" type="slidenum">
              <a:rPr lang="en-US" altLang="en-US" smtClean="0"/>
              <a:pPr/>
              <a:t>29</a:t>
            </a:fld>
            <a:endParaRPr lang="en-US" altLang="en-US" dirty="0"/>
          </a:p>
        </p:txBody>
      </p:sp>
      <p:sp>
        <p:nvSpPr>
          <p:cNvPr id="5" name="직사각형 5">
            <a:extLst>
              <a:ext uri="{FF2B5EF4-FFF2-40B4-BE49-F238E27FC236}">
                <a16:creationId xmlns:a16="http://schemas.microsoft.com/office/drawing/2014/main" id="{60280789-AC28-4487-9880-96ED7C535828}"/>
              </a:ext>
            </a:extLst>
          </p:cNvPr>
          <p:cNvSpPr/>
          <p:nvPr/>
        </p:nvSpPr>
        <p:spPr>
          <a:xfrm>
            <a:off x="2279576" y="1412776"/>
            <a:ext cx="7632848" cy="3754874"/>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latin typeface="Courier New" pitchFamily="49" charset="0"/>
                <a:ea typeface="맑은 고딕" pitchFamily="50" charset="-127"/>
                <a:cs typeface="Courier New" pitchFamily="49" charset="0"/>
              </a:rPr>
              <a:t>1 	</a:t>
            </a:r>
            <a:r>
              <a:rPr lang="en-US" altLang="ko-KR" sz="1400" dirty="0">
                <a:solidFill>
                  <a:srgbClr val="00B050"/>
                </a:solidFill>
                <a:latin typeface="Courier New" pitchFamily="49" charset="0"/>
                <a:ea typeface="맑은 고딕" pitchFamily="50" charset="-127"/>
                <a:cs typeface="Courier New" pitchFamily="49" charset="0"/>
              </a:rPr>
              <a:t>volatile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srgbClr val="00B050"/>
                </a:solidFill>
                <a:latin typeface="Courier New" pitchFamily="49" charset="0"/>
                <a:ea typeface="맑은 고딕" pitchFamily="50" charset="-127"/>
                <a:cs typeface="Courier New" pitchFamily="49" charset="0"/>
              </a:rPr>
              <a:t> </a:t>
            </a:r>
            <a:r>
              <a:rPr lang="en-US" altLang="ko-KR" sz="1400" dirty="0">
                <a:solidFill>
                  <a:prstClr val="black"/>
                </a:solidFill>
                <a:latin typeface="Courier New" pitchFamily="49" charset="0"/>
                <a:ea typeface="맑은 고딕" pitchFamily="50" charset="-127"/>
                <a:cs typeface="Courier New" pitchFamily="49" charset="0"/>
              </a:rPr>
              <a:t>done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2</a:t>
            </a:r>
          </a:p>
          <a:p>
            <a:r>
              <a:rPr lang="en-US" altLang="ko-KR" sz="1400" dirty="0">
                <a:solidFill>
                  <a:prstClr val="black"/>
                </a:solidFill>
                <a:latin typeface="Courier New" pitchFamily="49" charset="0"/>
                <a:ea typeface="맑은 고딕" pitchFamily="50" charset="-127"/>
                <a:cs typeface="Courier New" pitchFamily="49" charset="0"/>
              </a:rPr>
              <a:t>3 	</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*child(</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arg</a:t>
            </a:r>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4 	    </a:t>
            </a:r>
            <a:r>
              <a:rPr lang="en-US" altLang="ko-KR" sz="1400" dirty="0" err="1">
                <a:solidFill>
                  <a:prstClr val="black"/>
                </a:solidFill>
                <a:latin typeface="Courier New" pitchFamily="49" charset="0"/>
                <a:ea typeface="맑은 고딕" pitchFamily="50" charset="-127"/>
                <a:cs typeface="Courier New" pitchFamily="49" charset="0"/>
              </a:rPr>
              <a:t>printf</a:t>
            </a:r>
            <a:r>
              <a:rPr lang="en-US" altLang="ko-KR" sz="1400" dirty="0">
                <a:solidFill>
                  <a:prstClr val="black"/>
                </a:solidFill>
                <a:latin typeface="Courier New" pitchFamily="49" charset="0"/>
                <a:ea typeface="맑은 고딕" pitchFamily="50" charset="-127"/>
                <a:cs typeface="Courier New" pitchFamily="49" charset="0"/>
              </a:rPr>
              <a:t>("child\n");</a:t>
            </a:r>
          </a:p>
          <a:p>
            <a:r>
              <a:rPr lang="en-US" altLang="ko-KR" sz="1400" dirty="0">
                <a:solidFill>
                  <a:prstClr val="black"/>
                </a:solidFill>
                <a:latin typeface="Courier New" pitchFamily="49" charset="0"/>
                <a:ea typeface="맑은 고딕" pitchFamily="50" charset="-127"/>
                <a:cs typeface="Courier New" pitchFamily="49" charset="0"/>
              </a:rPr>
              <a:t>5 	    done = </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6 	    </a:t>
            </a:r>
            <a:r>
              <a:rPr lang="en-US" altLang="ko-KR" sz="1400" dirty="0">
                <a:solidFill>
                  <a:srgbClr val="F79646">
                    <a:lumMod val="75000"/>
                  </a:srgbClr>
                </a:solidFill>
                <a:latin typeface="Courier New" pitchFamily="49" charset="0"/>
                <a:ea typeface="맑은 고딕" pitchFamily="50" charset="-127"/>
                <a:cs typeface="Courier New" pitchFamily="49" charset="0"/>
              </a:rPr>
              <a:t>return</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F0000"/>
                </a:solidFill>
                <a:latin typeface="Courier New" pitchFamily="49" charset="0"/>
                <a:ea typeface="맑은 고딕" pitchFamily="50" charset="-127"/>
                <a:cs typeface="Courier New" pitchFamily="49" charset="0"/>
              </a:rPr>
              <a:t>NULL</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7 	}</a:t>
            </a:r>
          </a:p>
          <a:p>
            <a:r>
              <a:rPr lang="en-US" altLang="ko-KR" sz="1400" dirty="0">
                <a:solidFill>
                  <a:prstClr val="black"/>
                </a:solidFill>
                <a:latin typeface="Courier New" pitchFamily="49" charset="0"/>
                <a:ea typeface="맑은 고딕" pitchFamily="50" charset="-127"/>
                <a:cs typeface="Courier New" pitchFamily="49" charset="0"/>
              </a:rPr>
              <a:t>8</a:t>
            </a:r>
          </a:p>
          <a:p>
            <a:r>
              <a:rPr lang="en-US" altLang="ko-KR" sz="1400" dirty="0">
                <a:solidFill>
                  <a:prstClr val="black"/>
                </a:solidFill>
                <a:latin typeface="Courier New" pitchFamily="49" charset="0"/>
                <a:ea typeface="맑은 고딕" pitchFamily="50" charset="-127"/>
                <a:cs typeface="Courier New" pitchFamily="49" charset="0"/>
              </a:rPr>
              <a:t>9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main(</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argc</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50"/>
                </a:solidFill>
                <a:latin typeface="Courier New" pitchFamily="49" charset="0"/>
                <a:ea typeface="맑은 고딕" pitchFamily="50" charset="-127"/>
                <a:cs typeface="Courier New" pitchFamily="49" charset="0"/>
              </a:rPr>
              <a:t>char </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err="1">
                <a:solidFill>
                  <a:prstClr val="black"/>
                </a:solidFill>
                <a:latin typeface="Courier New" pitchFamily="49" charset="0"/>
                <a:ea typeface="맑은 고딕" pitchFamily="50" charset="-127"/>
                <a:cs typeface="Courier New" pitchFamily="49" charset="0"/>
              </a:rPr>
              <a:t>argv</a:t>
            </a:r>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10 	    </a:t>
            </a:r>
            <a:r>
              <a:rPr lang="en-US" altLang="ko-KR" sz="1400" dirty="0" err="1">
                <a:solidFill>
                  <a:prstClr val="black"/>
                </a:solidFill>
                <a:latin typeface="Courier New" pitchFamily="49" charset="0"/>
                <a:ea typeface="맑은 고딕" pitchFamily="50" charset="-127"/>
                <a:cs typeface="Courier New" pitchFamily="49" charset="0"/>
              </a:rPr>
              <a:t>printf</a:t>
            </a:r>
            <a:r>
              <a:rPr lang="en-US" altLang="ko-KR" sz="1400" dirty="0">
                <a:solidFill>
                  <a:prstClr val="black"/>
                </a:solidFill>
                <a:latin typeface="Courier New" pitchFamily="49" charset="0"/>
                <a:ea typeface="맑은 고딕" pitchFamily="50" charset="-127"/>
                <a:cs typeface="Courier New" pitchFamily="49" charset="0"/>
              </a:rPr>
              <a:t>("parent: begin\n");</a:t>
            </a:r>
          </a:p>
          <a:p>
            <a:r>
              <a:rPr lang="en-US" altLang="ko-KR" sz="1400" dirty="0">
                <a:solidFill>
                  <a:prstClr val="black"/>
                </a:solidFill>
                <a:latin typeface="Courier New" pitchFamily="49" charset="0"/>
                <a:ea typeface="맑은 고딕" pitchFamily="50" charset="-127"/>
                <a:cs typeface="Courier New" pitchFamily="49" charset="0"/>
              </a:rPr>
              <a:t>11 	    </a:t>
            </a:r>
            <a:r>
              <a:rPr lang="en-US" altLang="ko-KR" sz="1400" dirty="0" err="1">
                <a:solidFill>
                  <a:prstClr val="black"/>
                </a:solidFill>
                <a:latin typeface="Courier New" pitchFamily="49" charset="0"/>
                <a:ea typeface="맑은 고딕" pitchFamily="50" charset="-127"/>
                <a:cs typeface="Courier New" pitchFamily="49" charset="0"/>
              </a:rPr>
              <a:t>pthread_t</a:t>
            </a:r>
            <a:r>
              <a:rPr lang="en-US" altLang="ko-KR" sz="1400" dirty="0">
                <a:solidFill>
                  <a:prstClr val="black"/>
                </a:solidFill>
                <a:latin typeface="Courier New" pitchFamily="49" charset="0"/>
                <a:ea typeface="맑은 고딕" pitchFamily="50" charset="-127"/>
                <a:cs typeface="Courier New" pitchFamily="49" charset="0"/>
              </a:rPr>
              <a:t> c;</a:t>
            </a:r>
          </a:p>
          <a:p>
            <a:r>
              <a:rPr lang="en-US" altLang="ko-KR" sz="1400" dirty="0">
                <a:solidFill>
                  <a:prstClr val="black"/>
                </a:solidFill>
                <a:latin typeface="Courier New" pitchFamily="49" charset="0"/>
                <a:ea typeface="맑은 고딕" pitchFamily="50" charset="-127"/>
                <a:cs typeface="Courier New" pitchFamily="49" charset="0"/>
              </a:rPr>
              <a:t>12 	    </a:t>
            </a:r>
            <a:r>
              <a:rPr lang="en-US" altLang="ko-KR" sz="1400" dirty="0" err="1">
                <a:solidFill>
                  <a:prstClr val="black"/>
                </a:solidFill>
                <a:latin typeface="Courier New" pitchFamily="49" charset="0"/>
                <a:ea typeface="맑은 고딕" pitchFamily="50" charset="-127"/>
                <a:cs typeface="Courier New" pitchFamily="49" charset="0"/>
              </a:rPr>
              <a:t>Pthread_create</a:t>
            </a:r>
            <a:r>
              <a:rPr lang="en-US" altLang="ko-KR" sz="1400" dirty="0">
                <a:solidFill>
                  <a:prstClr val="black"/>
                </a:solidFill>
                <a:latin typeface="Courier New" pitchFamily="49" charset="0"/>
                <a:ea typeface="맑은 고딕" pitchFamily="50" charset="-127"/>
                <a:cs typeface="Courier New" pitchFamily="49" charset="0"/>
              </a:rPr>
              <a:t>(&amp;c, </a:t>
            </a:r>
            <a:r>
              <a:rPr lang="en-US" altLang="ko-KR" sz="1400" dirty="0">
                <a:solidFill>
                  <a:srgbClr val="FF0000"/>
                </a:solidFill>
                <a:latin typeface="Courier New" pitchFamily="49" charset="0"/>
                <a:ea typeface="맑은 고딕" pitchFamily="50" charset="-127"/>
                <a:cs typeface="Courier New" pitchFamily="49" charset="0"/>
              </a:rPr>
              <a:t>NULL</a:t>
            </a:r>
            <a:r>
              <a:rPr lang="en-US" altLang="ko-KR" sz="1400" dirty="0">
                <a:solidFill>
                  <a:prstClr val="black"/>
                </a:solidFill>
                <a:latin typeface="Courier New" pitchFamily="49" charset="0"/>
                <a:ea typeface="맑은 고딕" pitchFamily="50" charset="-127"/>
                <a:cs typeface="Courier New" pitchFamily="49" charset="0"/>
              </a:rPr>
              <a:t>, child, </a:t>
            </a:r>
            <a:r>
              <a:rPr lang="en-US" altLang="ko-KR" sz="1400" dirty="0">
                <a:solidFill>
                  <a:srgbClr val="FF0000"/>
                </a:solidFill>
                <a:latin typeface="Courier New" pitchFamily="49" charset="0"/>
                <a:ea typeface="맑은 고딕" pitchFamily="50" charset="-127"/>
                <a:cs typeface="Courier New" pitchFamily="49" charset="0"/>
              </a:rPr>
              <a:t>NULL</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create child</a:t>
            </a:r>
          </a:p>
          <a:p>
            <a:r>
              <a:rPr lang="en-US" altLang="ko-KR" sz="1400" dirty="0">
                <a:solidFill>
                  <a:prstClr val="black"/>
                </a:solidFill>
                <a:highlight>
                  <a:srgbClr val="FFFF00"/>
                </a:highlight>
                <a:latin typeface="Courier New" pitchFamily="49" charset="0"/>
                <a:ea typeface="맑은 고딕" pitchFamily="50" charset="-127"/>
                <a:cs typeface="Courier New" pitchFamily="49" charset="0"/>
              </a:rPr>
              <a:t>13 	    </a:t>
            </a:r>
            <a:r>
              <a:rPr lang="en-US" altLang="ko-KR" sz="1400" dirty="0">
                <a:solidFill>
                  <a:srgbClr val="F79646">
                    <a:lumMod val="75000"/>
                  </a:srgbClr>
                </a:solidFill>
                <a:highlight>
                  <a:srgbClr val="FFFF00"/>
                </a:highlight>
                <a:latin typeface="Courier New" pitchFamily="49" charset="0"/>
                <a:ea typeface="맑은 고딕" pitchFamily="50" charset="-127"/>
                <a:cs typeface="Courier New" pitchFamily="49" charset="0"/>
              </a:rPr>
              <a:t>while</a:t>
            </a:r>
            <a:r>
              <a:rPr lang="en-US" altLang="ko-KR" sz="1400" dirty="0">
                <a:solidFill>
                  <a:prstClr val="black"/>
                </a:solidFill>
                <a:highlight>
                  <a:srgbClr val="FFFF00"/>
                </a:highlight>
                <a:latin typeface="Courier New" pitchFamily="49" charset="0"/>
                <a:ea typeface="맑은 고딕" pitchFamily="50" charset="-127"/>
                <a:cs typeface="Courier New" pitchFamily="49" charset="0"/>
              </a:rPr>
              <a:t> (done == </a:t>
            </a:r>
            <a:r>
              <a:rPr lang="en-US" altLang="ko-KR" sz="1400" dirty="0">
                <a:solidFill>
                  <a:srgbClr val="FF0000"/>
                </a:solidFill>
                <a:highlight>
                  <a:srgbClr val="FFFF00"/>
                </a:highlight>
                <a:latin typeface="Courier New" pitchFamily="49" charset="0"/>
                <a:ea typeface="맑은 고딕" pitchFamily="50" charset="-127"/>
                <a:cs typeface="Courier New" pitchFamily="49" charset="0"/>
              </a:rPr>
              <a:t>0</a:t>
            </a:r>
            <a:r>
              <a:rPr lang="en-US" altLang="ko-KR" sz="1400" dirty="0">
                <a:solidFill>
                  <a:prstClr val="black"/>
                </a:solidFill>
                <a:highlight>
                  <a:srgbClr val="FFFF00"/>
                </a:highlight>
                <a:latin typeface="Courier New" pitchFamily="49" charset="0"/>
                <a:ea typeface="맑은 고딕" pitchFamily="50" charset="-127"/>
                <a:cs typeface="Courier New" pitchFamily="49" charset="0"/>
              </a:rPr>
              <a:t>)</a:t>
            </a:r>
          </a:p>
          <a:p>
            <a:r>
              <a:rPr lang="en-US" altLang="ko-KR" sz="1400" dirty="0">
                <a:solidFill>
                  <a:prstClr val="black"/>
                </a:solidFill>
                <a:highlight>
                  <a:srgbClr val="FFFF00"/>
                </a:highlight>
                <a:latin typeface="Courier New" pitchFamily="49" charset="0"/>
                <a:ea typeface="맑은 고딕" pitchFamily="50" charset="-127"/>
                <a:cs typeface="Courier New" pitchFamily="49" charset="0"/>
              </a:rPr>
              <a:t>14 	        ; </a:t>
            </a:r>
            <a:r>
              <a:rPr lang="en-US" altLang="ko-KR" sz="1400" dirty="0">
                <a:solidFill>
                  <a:srgbClr val="00B0F0"/>
                </a:solidFill>
                <a:highlight>
                  <a:srgbClr val="FFFF00"/>
                </a:highlight>
                <a:latin typeface="Courier New" pitchFamily="49" charset="0"/>
                <a:ea typeface="맑은 고딕" pitchFamily="50" charset="-127"/>
                <a:cs typeface="Courier New" pitchFamily="49" charset="0"/>
              </a:rPr>
              <a:t>// spin</a:t>
            </a:r>
          </a:p>
          <a:p>
            <a:r>
              <a:rPr lang="en-US" altLang="ko-KR" sz="1400" dirty="0">
                <a:solidFill>
                  <a:prstClr val="black"/>
                </a:solidFill>
                <a:latin typeface="Courier New" pitchFamily="49" charset="0"/>
                <a:ea typeface="맑은 고딕" pitchFamily="50" charset="-127"/>
                <a:cs typeface="Courier New" pitchFamily="49" charset="0"/>
              </a:rPr>
              <a:t>15 	    </a:t>
            </a:r>
            <a:r>
              <a:rPr lang="en-US" altLang="ko-KR" sz="1400" dirty="0" err="1">
                <a:solidFill>
                  <a:prstClr val="black"/>
                </a:solidFill>
                <a:latin typeface="Courier New" pitchFamily="49" charset="0"/>
                <a:ea typeface="맑은 고딕" pitchFamily="50" charset="-127"/>
                <a:cs typeface="Courier New" pitchFamily="49" charset="0"/>
              </a:rPr>
              <a:t>printf</a:t>
            </a:r>
            <a:r>
              <a:rPr lang="en-US" altLang="ko-KR" sz="1400" dirty="0">
                <a:solidFill>
                  <a:prstClr val="black"/>
                </a:solidFill>
                <a:latin typeface="Courier New" pitchFamily="49" charset="0"/>
                <a:ea typeface="맑은 고딕" pitchFamily="50" charset="-127"/>
                <a:cs typeface="Courier New" pitchFamily="49" charset="0"/>
              </a:rPr>
              <a:t>("parent: end\n");</a:t>
            </a:r>
          </a:p>
          <a:p>
            <a:r>
              <a:rPr lang="en-US" altLang="ko-KR" sz="1400" dirty="0">
                <a:solidFill>
                  <a:prstClr val="black"/>
                </a:solidFill>
                <a:latin typeface="Courier New" pitchFamily="49" charset="0"/>
                <a:ea typeface="맑은 고딕" pitchFamily="50" charset="-127"/>
                <a:cs typeface="Courier New" pitchFamily="49" charset="0"/>
              </a:rPr>
              <a:t>16 	    </a:t>
            </a:r>
            <a:r>
              <a:rPr lang="en-US" altLang="ko-KR" sz="1400" dirty="0">
                <a:solidFill>
                  <a:srgbClr val="F79646">
                    <a:lumMod val="75000"/>
                  </a:srgbClr>
                </a:solidFill>
                <a:latin typeface="Courier New" pitchFamily="49" charset="0"/>
                <a:ea typeface="맑은 고딕" pitchFamily="50" charset="-127"/>
                <a:cs typeface="Courier New" pitchFamily="49" charset="0"/>
              </a:rPr>
              <a:t>return</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17 	}</a:t>
            </a:r>
          </a:p>
        </p:txBody>
      </p:sp>
      <p:sp>
        <p:nvSpPr>
          <p:cNvPr id="6" name="Rectangle 5">
            <a:extLst>
              <a:ext uri="{FF2B5EF4-FFF2-40B4-BE49-F238E27FC236}">
                <a16:creationId xmlns:a16="http://schemas.microsoft.com/office/drawing/2014/main" id="{6D923540-2B51-47F0-BA74-D55987FCB7AD}"/>
              </a:ext>
            </a:extLst>
          </p:cNvPr>
          <p:cNvSpPr/>
          <p:nvPr/>
        </p:nvSpPr>
        <p:spPr>
          <a:xfrm>
            <a:off x="2423592" y="5314370"/>
            <a:ext cx="7632848" cy="1066959"/>
          </a:xfrm>
          <a:prstGeom prst="rect">
            <a:avLst/>
          </a:prstGeom>
        </p:spPr>
        <p:txBody>
          <a:bodyPr wrap="square">
            <a:spAutoFit/>
          </a:bodyPr>
          <a:lstStyle/>
          <a:p>
            <a:pPr marL="285750" marR="0" lvl="0" indent="-285750" defTabSz="914400" eaLnBrk="1" fontAlgn="auto" latinLnBrk="0" hangingPunct="1">
              <a:lnSpc>
                <a:spcPct val="100000"/>
              </a:lnSpc>
              <a:spcBef>
                <a:spcPts val="400"/>
              </a:spcBef>
              <a:spcAft>
                <a:spcPts val="0"/>
              </a:spcAft>
              <a:buClrTx/>
              <a:buSzTx/>
              <a:buFont typeface="Arial" panose="020B0604020202020204" pitchFamily="34" charset="0"/>
              <a:buChar char="•"/>
              <a:tabLst/>
              <a:defRPr/>
            </a:pPr>
            <a:r>
              <a:rPr lang="en-HK" sz="2000" dirty="0">
                <a:sym typeface="Helvetica"/>
              </a:rPr>
              <a:t>Inefficient as the parent spins</a:t>
            </a:r>
            <a:r>
              <a:rPr lang="zh-CN" altLang="en-US" sz="2000" dirty="0">
                <a:sym typeface="Helvetica"/>
              </a:rPr>
              <a:t> </a:t>
            </a:r>
            <a:r>
              <a:rPr lang="en-HK" sz="2000" dirty="0">
                <a:sym typeface="Helvetica"/>
              </a:rPr>
              <a:t>and wastes CPU time. </a:t>
            </a:r>
          </a:p>
          <a:p>
            <a:pPr marL="285750" marR="0" lvl="0" indent="-285750" defTabSz="914400" eaLnBrk="1" fontAlgn="auto" latinLnBrk="0" hangingPunct="1">
              <a:lnSpc>
                <a:spcPct val="100000"/>
              </a:lnSpc>
              <a:spcBef>
                <a:spcPts val="400"/>
              </a:spcBef>
              <a:spcAft>
                <a:spcPts val="0"/>
              </a:spcAft>
              <a:buClrTx/>
              <a:buSzTx/>
              <a:buFont typeface="Arial" panose="020B0604020202020204" pitchFamily="34" charset="0"/>
              <a:buChar char="•"/>
              <a:tabLst/>
              <a:defRPr/>
            </a:pPr>
            <a:r>
              <a:rPr lang="en-HK" sz="2000" dirty="0">
                <a:sym typeface="Helvetica"/>
              </a:rPr>
              <a:t>Can we put the parent to sleep until the condition we are waiting for (e.g., the child is done executing) comes true?</a:t>
            </a:r>
          </a:p>
        </p:txBody>
      </p:sp>
    </p:spTree>
    <p:extLst>
      <p:ext uri="{BB962C8B-B14F-4D97-AF65-F5344CB8AC3E}">
        <p14:creationId xmlns:p14="http://schemas.microsoft.com/office/powerpoint/2010/main" val="85110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B8798EA-90BD-4870-B888-FF6EB4D8DC8F}"/>
              </a:ext>
            </a:extLst>
          </p:cNvPr>
          <p:cNvGrpSpPr/>
          <p:nvPr/>
        </p:nvGrpSpPr>
        <p:grpSpPr>
          <a:xfrm>
            <a:off x="3431704" y="2492896"/>
            <a:ext cx="7272808" cy="3390368"/>
            <a:chOff x="1775520" y="1409217"/>
            <a:chExt cx="9145016" cy="4474047"/>
          </a:xfrm>
        </p:grpSpPr>
        <p:pic>
          <p:nvPicPr>
            <p:cNvPr id="9218" name="Picture 2" descr="Race condition testing | Rapita Systems">
              <a:extLst>
                <a:ext uri="{FF2B5EF4-FFF2-40B4-BE49-F238E27FC236}">
                  <a16:creationId xmlns:a16="http://schemas.microsoft.com/office/drawing/2014/main" id="{508CA1F8-D46B-4154-9372-37E5E70F9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409217"/>
              <a:ext cx="9145016" cy="447404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9CB1A838-814D-4E10-9712-3B169D7E2368}"/>
                </a:ext>
              </a:extLst>
            </p:cNvPr>
            <p:cNvSpPr/>
            <p:nvPr/>
          </p:nvSpPr>
          <p:spPr>
            <a:xfrm>
              <a:off x="1847528" y="1424737"/>
              <a:ext cx="1008112" cy="5856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EEB2E7D-FD33-423D-980D-20771C0790AE}"/>
              </a:ext>
            </a:extLst>
          </p:cNvPr>
          <p:cNvSpPr>
            <a:spLocks noGrp="1"/>
          </p:cNvSpPr>
          <p:nvPr>
            <p:ph type="title"/>
          </p:nvPr>
        </p:nvSpPr>
        <p:spPr/>
        <p:txBody>
          <a:bodyPr/>
          <a:lstStyle/>
          <a:p>
            <a:r>
              <a:rPr lang="en-US" dirty="0"/>
              <a:t>Race Condition</a:t>
            </a:r>
          </a:p>
        </p:txBody>
      </p:sp>
      <p:sp>
        <p:nvSpPr>
          <p:cNvPr id="3" name="Content Placeholder 2">
            <a:extLst>
              <a:ext uri="{FF2B5EF4-FFF2-40B4-BE49-F238E27FC236}">
                <a16:creationId xmlns:a16="http://schemas.microsoft.com/office/drawing/2014/main" id="{E7735215-E5C0-40F2-8928-63F911094200}"/>
              </a:ext>
            </a:extLst>
          </p:cNvPr>
          <p:cNvSpPr>
            <a:spLocks noGrp="1"/>
          </p:cNvSpPr>
          <p:nvPr>
            <p:ph idx="1"/>
          </p:nvPr>
        </p:nvSpPr>
        <p:spPr/>
        <p:txBody>
          <a:bodyPr/>
          <a:lstStyle/>
          <a:p>
            <a:r>
              <a:rPr lang="en-US" dirty="0"/>
              <a:t>Example: two threads access shared variable Y</a:t>
            </a:r>
          </a:p>
          <a:p>
            <a:pPr lvl="1"/>
            <a:r>
              <a:rPr lang="en-US" dirty="0"/>
              <a:t>Thread 1: Y=Y+1</a:t>
            </a:r>
          </a:p>
          <a:p>
            <a:pPr lvl="1"/>
            <a:r>
              <a:rPr lang="en-US" dirty="0"/>
              <a:t>Thread 2: Y=Y</a:t>
            </a:r>
            <a:r>
              <a:rPr lang="zh-CN" altLang="en-US" dirty="0"/>
              <a:t>*</a:t>
            </a:r>
            <a:r>
              <a:rPr lang="en-HK" altLang="zh-CN" dirty="0"/>
              <a:t>2</a:t>
            </a:r>
            <a:endParaRPr lang="en-US" dirty="0"/>
          </a:p>
        </p:txBody>
      </p:sp>
      <p:sp>
        <p:nvSpPr>
          <p:cNvPr id="4" name="Slide Number Placeholder 3">
            <a:extLst>
              <a:ext uri="{FF2B5EF4-FFF2-40B4-BE49-F238E27FC236}">
                <a16:creationId xmlns:a16="http://schemas.microsoft.com/office/drawing/2014/main" id="{E67E25B6-1A18-468E-BA11-97FE8CA618B7}"/>
              </a:ext>
            </a:extLst>
          </p:cNvPr>
          <p:cNvSpPr>
            <a:spLocks noGrp="1"/>
          </p:cNvSpPr>
          <p:nvPr>
            <p:ph type="sldNum" sz="quarter" idx="12"/>
          </p:nvPr>
        </p:nvSpPr>
        <p:spPr/>
        <p:txBody>
          <a:bodyPr/>
          <a:lstStyle/>
          <a:p>
            <a:fld id="{C22DC6D3-9347-42BE-948A-F7EB414DF657}" type="slidenum">
              <a:rPr lang="en-US" altLang="en-US" smtClean="0"/>
              <a:pPr/>
              <a:t>3</a:t>
            </a:fld>
            <a:endParaRPr lang="en-US" altLang="en-US" dirty="0"/>
          </a:p>
        </p:txBody>
      </p:sp>
    </p:spTree>
    <p:extLst>
      <p:ext uri="{BB962C8B-B14F-4D97-AF65-F5344CB8AC3E}">
        <p14:creationId xmlns:p14="http://schemas.microsoft.com/office/powerpoint/2010/main" val="426667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1C64C-A125-4888-8566-3A2C928F6649}"/>
              </a:ext>
            </a:extLst>
          </p:cNvPr>
          <p:cNvSpPr>
            <a:spLocks noGrp="1"/>
          </p:cNvSpPr>
          <p:nvPr>
            <p:ph type="title"/>
          </p:nvPr>
        </p:nvSpPr>
        <p:spPr/>
        <p:txBody>
          <a:bodyPr/>
          <a:lstStyle/>
          <a:p>
            <a:r>
              <a:rPr lang="en-US" altLang="ko-KR" dirty="0"/>
              <a:t>Condition Variable</a:t>
            </a:r>
            <a:endParaRPr lang="en-US" dirty="0"/>
          </a:p>
        </p:txBody>
      </p:sp>
      <p:sp>
        <p:nvSpPr>
          <p:cNvPr id="3" name="Content Placeholder 2">
            <a:extLst>
              <a:ext uri="{FF2B5EF4-FFF2-40B4-BE49-F238E27FC236}">
                <a16:creationId xmlns:a16="http://schemas.microsoft.com/office/drawing/2014/main" id="{02E43CB0-1E16-4E54-8A30-F05CD08CE03E}"/>
              </a:ext>
            </a:extLst>
          </p:cNvPr>
          <p:cNvSpPr>
            <a:spLocks noGrp="1"/>
          </p:cNvSpPr>
          <p:nvPr>
            <p:ph idx="1"/>
          </p:nvPr>
        </p:nvSpPr>
        <p:spPr/>
        <p:txBody>
          <a:bodyPr/>
          <a:lstStyle/>
          <a:p>
            <a:r>
              <a:rPr lang="en-US" altLang="ko-KR" dirty="0"/>
              <a:t>Condition variable</a:t>
            </a:r>
          </a:p>
          <a:p>
            <a:pPr lvl="1"/>
            <a:r>
              <a:rPr lang="en-US" altLang="ko-KR" b="1" dirty="0"/>
              <a:t>Waiting</a:t>
            </a:r>
            <a:r>
              <a:rPr lang="en-US" altLang="ko-KR" dirty="0"/>
              <a:t> on the condition</a:t>
            </a:r>
          </a:p>
          <a:p>
            <a:pPr lvl="2"/>
            <a:r>
              <a:rPr lang="en-US" altLang="ko-KR" u="sng" dirty="0"/>
              <a:t>An explicit queue</a:t>
            </a:r>
            <a:r>
              <a:rPr lang="en-US" altLang="ko-KR" dirty="0"/>
              <a:t> that threads can put themselves on when some state of execution is not as desired.</a:t>
            </a:r>
          </a:p>
          <a:p>
            <a:pPr lvl="1"/>
            <a:r>
              <a:rPr lang="en-US" altLang="ko-KR" b="1" dirty="0"/>
              <a:t>Signaling</a:t>
            </a:r>
            <a:r>
              <a:rPr lang="en-US" altLang="ko-KR" dirty="0"/>
              <a:t> on the condition</a:t>
            </a:r>
          </a:p>
          <a:p>
            <a:pPr lvl="2"/>
            <a:r>
              <a:rPr lang="en-US" altLang="ko-KR" dirty="0"/>
              <a:t>Some other thread, </a:t>
            </a:r>
            <a:r>
              <a:rPr lang="en-US" altLang="ko-KR" i="1" dirty="0"/>
              <a:t>when it changes said state</a:t>
            </a:r>
            <a:r>
              <a:rPr lang="en-US" altLang="ko-KR" dirty="0"/>
              <a:t>, can wake one of those waiting threads and allow them to continue.</a:t>
            </a:r>
            <a:endParaRPr lang="ko-KR" altLang="en-US" dirty="0"/>
          </a:p>
          <a:p>
            <a:endParaRPr lang="en-US" dirty="0"/>
          </a:p>
        </p:txBody>
      </p:sp>
      <p:sp>
        <p:nvSpPr>
          <p:cNvPr id="4" name="Slide Number Placeholder 3">
            <a:extLst>
              <a:ext uri="{FF2B5EF4-FFF2-40B4-BE49-F238E27FC236}">
                <a16:creationId xmlns:a16="http://schemas.microsoft.com/office/drawing/2014/main" id="{42BBC270-3049-4FD2-A905-6270130F49CD}"/>
              </a:ext>
            </a:extLst>
          </p:cNvPr>
          <p:cNvSpPr>
            <a:spLocks noGrp="1"/>
          </p:cNvSpPr>
          <p:nvPr>
            <p:ph type="sldNum" sz="quarter" idx="12"/>
          </p:nvPr>
        </p:nvSpPr>
        <p:spPr/>
        <p:txBody>
          <a:bodyPr/>
          <a:lstStyle/>
          <a:p>
            <a:fld id="{C22DC6D3-9347-42BE-948A-F7EB414DF657}" type="slidenum">
              <a:rPr lang="en-US" altLang="en-US" smtClean="0"/>
              <a:pPr/>
              <a:t>30</a:t>
            </a:fld>
            <a:endParaRPr lang="en-US" altLang="en-US" dirty="0"/>
          </a:p>
        </p:txBody>
      </p:sp>
    </p:spTree>
    <p:extLst>
      <p:ext uri="{BB962C8B-B14F-4D97-AF65-F5344CB8AC3E}">
        <p14:creationId xmlns:p14="http://schemas.microsoft.com/office/powerpoint/2010/main" val="3757033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8EDC-1660-4880-BA59-DD3B275CFB8C}"/>
              </a:ext>
            </a:extLst>
          </p:cNvPr>
          <p:cNvSpPr>
            <a:spLocks noGrp="1"/>
          </p:cNvSpPr>
          <p:nvPr>
            <p:ph type="title"/>
          </p:nvPr>
        </p:nvSpPr>
        <p:spPr/>
        <p:txBody>
          <a:bodyPr/>
          <a:lstStyle/>
          <a:p>
            <a:r>
              <a:rPr lang="en-US" altLang="ko-KR" dirty="0"/>
              <a:t>Condition Variable</a:t>
            </a:r>
            <a:endParaRPr lang="en-US" dirty="0"/>
          </a:p>
        </p:txBody>
      </p:sp>
      <p:sp>
        <p:nvSpPr>
          <p:cNvPr id="3" name="Content Placeholder 2">
            <a:extLst>
              <a:ext uri="{FF2B5EF4-FFF2-40B4-BE49-F238E27FC236}">
                <a16:creationId xmlns:a16="http://schemas.microsoft.com/office/drawing/2014/main" id="{3D20E37F-D4AB-485D-8FE1-147C351988B8}"/>
              </a:ext>
            </a:extLst>
          </p:cNvPr>
          <p:cNvSpPr>
            <a:spLocks noGrp="1"/>
          </p:cNvSpPr>
          <p:nvPr>
            <p:ph idx="1"/>
          </p:nvPr>
        </p:nvSpPr>
        <p:spPr/>
        <p:txBody>
          <a:bodyPr/>
          <a:lstStyle/>
          <a:p>
            <a:r>
              <a:rPr lang="en-US" altLang="ko-KR" dirty="0"/>
              <a:t>Declare condition variable (in </a:t>
            </a:r>
            <a:r>
              <a:rPr lang="en-US" altLang="ko-KR" dirty="0" err="1"/>
              <a:t>pthread</a:t>
            </a:r>
            <a:r>
              <a:rPr lang="en-US" altLang="ko-KR" dirty="0"/>
              <a:t>)</a:t>
            </a:r>
          </a:p>
          <a:p>
            <a:endParaRPr lang="en-US" altLang="ko-KR" dirty="0"/>
          </a:p>
          <a:p>
            <a:pPr lvl="1"/>
            <a:r>
              <a:rPr lang="en-US" altLang="ko-KR" dirty="0"/>
              <a:t>Proper initialization is required</a:t>
            </a:r>
          </a:p>
          <a:p>
            <a:pPr lvl="1"/>
            <a:endParaRPr lang="en-US" altLang="ko-KR" dirty="0"/>
          </a:p>
          <a:p>
            <a:r>
              <a:rPr lang="en-US" altLang="ko-KR" dirty="0"/>
              <a:t>Operation (the POSIX calls)</a:t>
            </a:r>
          </a:p>
          <a:p>
            <a:pPr lvl="1"/>
            <a:endParaRPr lang="en-US" altLang="ko-KR" dirty="0"/>
          </a:p>
          <a:p>
            <a:pPr lvl="1"/>
            <a:r>
              <a:rPr lang="en-US" altLang="ko-KR" dirty="0"/>
              <a:t>The wait() call takes a </a:t>
            </a:r>
            <a:r>
              <a:rPr lang="en-US" altLang="ko-KR" u="sng" dirty="0"/>
              <a:t>mutex</a:t>
            </a:r>
            <a:r>
              <a:rPr lang="en-US" altLang="ko-KR" dirty="0"/>
              <a:t> as a parameter.</a:t>
            </a:r>
          </a:p>
          <a:p>
            <a:pPr lvl="2"/>
            <a:r>
              <a:rPr lang="en-US" altLang="ko-KR" dirty="0"/>
              <a:t>The wait() call release the lock and put the calling thread to sleep.</a:t>
            </a:r>
          </a:p>
          <a:p>
            <a:pPr lvl="2"/>
            <a:r>
              <a:rPr lang="en-US" altLang="ko-KR" dirty="0"/>
              <a:t>When the thread wakes up, it must re-acquire the lock.</a:t>
            </a:r>
            <a:endParaRPr lang="ko-KR" altLang="en-US" dirty="0"/>
          </a:p>
          <a:p>
            <a:endParaRPr lang="en-US" dirty="0"/>
          </a:p>
        </p:txBody>
      </p:sp>
      <p:sp>
        <p:nvSpPr>
          <p:cNvPr id="4" name="Slide Number Placeholder 3">
            <a:extLst>
              <a:ext uri="{FF2B5EF4-FFF2-40B4-BE49-F238E27FC236}">
                <a16:creationId xmlns:a16="http://schemas.microsoft.com/office/drawing/2014/main" id="{39931201-4AC3-4429-9E4D-6A93EAF4870E}"/>
              </a:ext>
            </a:extLst>
          </p:cNvPr>
          <p:cNvSpPr>
            <a:spLocks noGrp="1"/>
          </p:cNvSpPr>
          <p:nvPr>
            <p:ph type="sldNum" sz="quarter" idx="12"/>
          </p:nvPr>
        </p:nvSpPr>
        <p:spPr/>
        <p:txBody>
          <a:bodyPr/>
          <a:lstStyle/>
          <a:p>
            <a:fld id="{C22DC6D3-9347-42BE-948A-F7EB414DF657}" type="slidenum">
              <a:rPr lang="en-US" altLang="en-US" smtClean="0"/>
              <a:pPr/>
              <a:t>31</a:t>
            </a:fld>
            <a:endParaRPr lang="en-US" altLang="en-US" dirty="0"/>
          </a:p>
        </p:txBody>
      </p:sp>
      <p:sp>
        <p:nvSpPr>
          <p:cNvPr id="7" name="직사각형 5">
            <a:extLst>
              <a:ext uri="{FF2B5EF4-FFF2-40B4-BE49-F238E27FC236}">
                <a16:creationId xmlns:a16="http://schemas.microsoft.com/office/drawing/2014/main" id="{A99B2B51-1F55-4007-B318-F04FDEA5B2FC}"/>
              </a:ext>
            </a:extLst>
          </p:cNvPr>
          <p:cNvSpPr/>
          <p:nvPr/>
        </p:nvSpPr>
        <p:spPr>
          <a:xfrm>
            <a:off x="2567608" y="2060848"/>
            <a:ext cx="2448272" cy="307777"/>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err="1">
                <a:solidFill>
                  <a:prstClr val="black"/>
                </a:solidFill>
                <a:latin typeface="Courier New" pitchFamily="49" charset="0"/>
                <a:ea typeface="맑은 고딕" pitchFamily="50" charset="-127"/>
                <a:cs typeface="Courier New" pitchFamily="49" charset="0"/>
              </a:rPr>
              <a:t>Pthread</a:t>
            </a:r>
            <a:r>
              <a:rPr lang="en-US" altLang="zh-CN" sz="1400" dirty="0" err="1">
                <a:solidFill>
                  <a:prstClr val="black"/>
                </a:solidFill>
                <a:latin typeface="Courier New" pitchFamily="49" charset="0"/>
                <a:ea typeface="맑은 고딕" pitchFamily="50" charset="-127"/>
                <a:cs typeface="Courier New" pitchFamily="49" charset="0"/>
              </a:rPr>
              <a:t>_</a:t>
            </a:r>
            <a:r>
              <a:rPr lang="en-US" altLang="ko-KR" sz="1400" dirty="0" err="1">
                <a:solidFill>
                  <a:prstClr val="black"/>
                </a:solidFill>
                <a:latin typeface="Courier New" pitchFamily="49" charset="0"/>
                <a:ea typeface="맑은 고딕" pitchFamily="50" charset="-127"/>
                <a:cs typeface="Courier New" pitchFamily="49" charset="0"/>
              </a:rPr>
              <a:t>cond</a:t>
            </a:r>
            <a:r>
              <a:rPr lang="en-US" altLang="zh-CN" sz="1400" dirty="0" err="1">
                <a:solidFill>
                  <a:prstClr val="black"/>
                </a:solidFill>
                <a:latin typeface="Courier New" pitchFamily="49" charset="0"/>
                <a:ea typeface="맑은 고딕" pitchFamily="50" charset="-127"/>
                <a:cs typeface="Courier New" pitchFamily="49" charset="0"/>
              </a:rPr>
              <a:t>_</a:t>
            </a:r>
            <a:r>
              <a:rPr lang="en-US" altLang="ko-KR" sz="1400" dirty="0" err="1">
                <a:solidFill>
                  <a:prstClr val="black"/>
                </a:solidFill>
                <a:latin typeface="Courier New" pitchFamily="49" charset="0"/>
                <a:ea typeface="맑은 고딕" pitchFamily="50" charset="-127"/>
                <a:cs typeface="Courier New" pitchFamily="49" charset="0"/>
              </a:rPr>
              <a:t>t</a:t>
            </a:r>
            <a:r>
              <a:rPr lang="en-US" altLang="ko-KR" sz="1400" dirty="0">
                <a:solidFill>
                  <a:prstClr val="black"/>
                </a:solidFill>
                <a:latin typeface="Courier New" pitchFamily="49" charset="0"/>
                <a:ea typeface="맑은 고딕" pitchFamily="50" charset="-127"/>
                <a:cs typeface="Courier New" pitchFamily="49" charset="0"/>
              </a:rPr>
              <a:t> c;</a:t>
            </a:r>
          </a:p>
        </p:txBody>
      </p:sp>
      <p:sp>
        <p:nvSpPr>
          <p:cNvPr id="8" name="직사각형 6">
            <a:extLst>
              <a:ext uri="{FF2B5EF4-FFF2-40B4-BE49-F238E27FC236}">
                <a16:creationId xmlns:a16="http://schemas.microsoft.com/office/drawing/2014/main" id="{B5317314-11A3-4B4C-A822-F4630CB3DA05}"/>
              </a:ext>
            </a:extLst>
          </p:cNvPr>
          <p:cNvSpPr/>
          <p:nvPr/>
        </p:nvSpPr>
        <p:spPr>
          <a:xfrm>
            <a:off x="2063552" y="4077072"/>
            <a:ext cx="7920880" cy="523220"/>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err="1">
                <a:solidFill>
                  <a:prstClr val="black"/>
                </a:solidFill>
                <a:latin typeface="Courier New" pitchFamily="49" charset="0"/>
                <a:ea typeface="맑은 고딕" pitchFamily="50" charset="-127"/>
                <a:cs typeface="Courier New" pitchFamily="49" charset="0"/>
              </a:rPr>
              <a:t>pthread_cond_wait</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err="1">
                <a:solidFill>
                  <a:prstClr val="black"/>
                </a:solidFill>
                <a:latin typeface="Courier New" pitchFamily="49" charset="0"/>
                <a:ea typeface="맑은 고딕" pitchFamily="50" charset="-127"/>
                <a:cs typeface="Courier New" pitchFamily="49" charset="0"/>
              </a:rPr>
              <a:t>pthread_cond_t</a:t>
            </a:r>
            <a:r>
              <a:rPr lang="en-US" altLang="ko-KR" sz="1400" dirty="0">
                <a:solidFill>
                  <a:prstClr val="black"/>
                </a:solidFill>
                <a:latin typeface="Courier New" pitchFamily="49" charset="0"/>
                <a:ea typeface="맑은 고딕" pitchFamily="50" charset="-127"/>
                <a:cs typeface="Courier New" pitchFamily="49" charset="0"/>
              </a:rPr>
              <a:t> *c, </a:t>
            </a:r>
            <a:r>
              <a:rPr lang="en-US" altLang="ko-KR" sz="1400" dirty="0" err="1">
                <a:solidFill>
                  <a:srgbClr val="FF0000"/>
                </a:solidFill>
                <a:highlight>
                  <a:srgbClr val="FFFF00"/>
                </a:highlight>
                <a:latin typeface="Courier New" pitchFamily="49" charset="0"/>
                <a:ea typeface="맑은 고딕" pitchFamily="50" charset="-127"/>
                <a:cs typeface="Courier New" pitchFamily="49" charset="0"/>
              </a:rPr>
              <a:t>pthread_mutex_t</a:t>
            </a:r>
            <a:r>
              <a:rPr lang="en-US" altLang="ko-KR" sz="1400" dirty="0">
                <a:solidFill>
                  <a:srgbClr val="FF0000"/>
                </a:solidFill>
                <a:highlight>
                  <a:srgbClr val="FFFF00"/>
                </a:highlight>
                <a:latin typeface="Courier New" pitchFamily="49" charset="0"/>
                <a:ea typeface="맑은 고딕" pitchFamily="50" charset="-127"/>
                <a:cs typeface="Courier New" pitchFamily="49" charset="0"/>
              </a:rPr>
              <a:t> *m</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wait()</a:t>
            </a:r>
          </a:p>
          <a:p>
            <a:r>
              <a:rPr lang="en-US" altLang="ko-KR" sz="1400" dirty="0" err="1">
                <a:solidFill>
                  <a:prstClr val="black"/>
                </a:solidFill>
                <a:latin typeface="Courier New" pitchFamily="49" charset="0"/>
                <a:ea typeface="맑은 고딕" pitchFamily="50" charset="-127"/>
                <a:cs typeface="Courier New" pitchFamily="49" charset="0"/>
              </a:rPr>
              <a:t>pthread_cond_signal</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err="1">
                <a:solidFill>
                  <a:prstClr val="black"/>
                </a:solidFill>
                <a:latin typeface="Courier New" pitchFamily="49" charset="0"/>
                <a:ea typeface="맑은 고딕" pitchFamily="50" charset="-127"/>
                <a:cs typeface="Courier New" pitchFamily="49" charset="0"/>
              </a:rPr>
              <a:t>pthread_cond_t</a:t>
            </a:r>
            <a:r>
              <a:rPr lang="en-US" altLang="ko-KR" sz="1400" dirty="0">
                <a:solidFill>
                  <a:prstClr val="black"/>
                </a:solidFill>
                <a:latin typeface="Courier New" pitchFamily="49" charset="0"/>
                <a:ea typeface="맑은 고딕" pitchFamily="50" charset="-127"/>
                <a:cs typeface="Courier New" pitchFamily="49" charset="0"/>
              </a:rPr>
              <a:t> *c);			</a:t>
            </a:r>
            <a:r>
              <a:rPr lang="en-US" altLang="ko-KR" sz="1400" dirty="0">
                <a:solidFill>
                  <a:srgbClr val="00B0F0"/>
                </a:solidFill>
                <a:latin typeface="Courier New" pitchFamily="49" charset="0"/>
                <a:ea typeface="맑은 고딕" pitchFamily="50" charset="-127"/>
                <a:cs typeface="Courier New" pitchFamily="49" charset="0"/>
              </a:rPr>
              <a:t>// signal()</a:t>
            </a:r>
          </a:p>
        </p:txBody>
      </p:sp>
    </p:spTree>
    <p:extLst>
      <p:ext uri="{BB962C8B-B14F-4D97-AF65-F5344CB8AC3E}">
        <p14:creationId xmlns:p14="http://schemas.microsoft.com/office/powerpoint/2010/main" val="1928898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EC272-136E-41F4-A4B8-F636D97E4962}"/>
              </a:ext>
            </a:extLst>
          </p:cNvPr>
          <p:cNvSpPr>
            <a:spLocks noGrp="1"/>
          </p:cNvSpPr>
          <p:nvPr>
            <p:ph type="title"/>
          </p:nvPr>
        </p:nvSpPr>
        <p:spPr/>
        <p:txBody>
          <a:bodyPr/>
          <a:lstStyle/>
          <a:p>
            <a:r>
              <a:rPr lang="en-US" altLang="ko-KR" dirty="0"/>
              <a:t>Parent waiting for Child: Use Condition Variable</a:t>
            </a:r>
            <a:endParaRPr lang="en-US" dirty="0"/>
          </a:p>
        </p:txBody>
      </p:sp>
      <p:sp>
        <p:nvSpPr>
          <p:cNvPr id="3" name="Content Placeholder 2">
            <a:extLst>
              <a:ext uri="{FF2B5EF4-FFF2-40B4-BE49-F238E27FC236}">
                <a16:creationId xmlns:a16="http://schemas.microsoft.com/office/drawing/2014/main" id="{787C5612-4F2B-43CC-8943-B3DFD80CBFCA}"/>
              </a:ext>
            </a:extLst>
          </p:cNvPr>
          <p:cNvSpPr>
            <a:spLocks noGrp="1"/>
          </p:cNvSpPr>
          <p:nvPr>
            <p:ph idx="1"/>
          </p:nvPr>
        </p:nvSpPr>
        <p:spPr>
          <a:xfrm>
            <a:off x="407368" y="1340769"/>
            <a:ext cx="10972800" cy="5040560"/>
          </a:xfrm>
        </p:spPr>
        <p:txBody>
          <a:bodyPr/>
          <a:lstStyle/>
          <a:p>
            <a:r>
              <a:rPr lang="en-US" altLang="ko-KR" sz="2000" b="1" dirty="0"/>
              <a:t>Parent:</a:t>
            </a:r>
          </a:p>
          <a:p>
            <a:pPr lvl="1"/>
            <a:r>
              <a:rPr lang="en-US" altLang="ko-KR" sz="1800" dirty="0"/>
              <a:t>Create the child thread and continues running itself</a:t>
            </a:r>
            <a:r>
              <a:rPr lang="zh-CN" altLang="en-US" sz="1800" dirty="0"/>
              <a:t> </a:t>
            </a:r>
            <a:r>
              <a:rPr lang="en-US" altLang="zh-CN" sz="1800" dirty="0"/>
              <a:t>(</a:t>
            </a:r>
            <a:r>
              <a:rPr lang="en-US" altLang="zh-CN" sz="1800" dirty="0">
                <a:solidFill>
                  <a:srgbClr val="FF0000"/>
                </a:solidFill>
              </a:rPr>
              <a:t>L28</a:t>
            </a:r>
            <a:r>
              <a:rPr lang="en-US" altLang="zh-CN" sz="1800" dirty="0"/>
              <a:t>)</a:t>
            </a:r>
            <a:endParaRPr lang="en-US" altLang="ko-KR" sz="1800" dirty="0"/>
          </a:p>
          <a:p>
            <a:pPr lvl="1"/>
            <a:r>
              <a:rPr lang="en-US" altLang="ko-KR" sz="1800" dirty="0"/>
              <a:t>Call into </a:t>
            </a:r>
            <a:r>
              <a:rPr lang="en-US" altLang="ko-KR" sz="1800" dirty="0" err="1">
                <a:latin typeface="Courier New" pitchFamily="49" charset="0"/>
                <a:cs typeface="Courier New" pitchFamily="49" charset="0"/>
              </a:rPr>
              <a:t>thr_join</a:t>
            </a:r>
            <a:r>
              <a:rPr lang="en-US" altLang="ko-KR" sz="1800" dirty="0">
                <a:latin typeface="Courier New" pitchFamily="49" charset="0"/>
                <a:cs typeface="Courier New" pitchFamily="49" charset="0"/>
              </a:rPr>
              <a:t>() </a:t>
            </a:r>
            <a:r>
              <a:rPr lang="en-US" altLang="ko-KR" sz="1800" dirty="0"/>
              <a:t>to wait for the child thread to complete</a:t>
            </a:r>
            <a:r>
              <a:rPr lang="zh-CN" altLang="en-US" sz="1800" dirty="0"/>
              <a:t> </a:t>
            </a:r>
            <a:r>
              <a:rPr lang="en-US" altLang="zh-CN" sz="1800" dirty="0"/>
              <a:t>(</a:t>
            </a:r>
            <a:r>
              <a:rPr lang="en-US" altLang="zh-CN" sz="1800" dirty="0">
                <a:solidFill>
                  <a:srgbClr val="FF0000"/>
                </a:solidFill>
              </a:rPr>
              <a:t>L29</a:t>
            </a:r>
            <a:r>
              <a:rPr lang="en-US" altLang="zh-CN" sz="1800" dirty="0"/>
              <a:t>)</a:t>
            </a:r>
            <a:endParaRPr lang="en-US" altLang="ko-KR" sz="1800" dirty="0"/>
          </a:p>
          <a:p>
            <a:pPr lvl="2"/>
            <a:r>
              <a:rPr lang="en-US" altLang="ko-KR" sz="1600" dirty="0"/>
              <a:t>Acquire the lock</a:t>
            </a:r>
            <a:r>
              <a:rPr lang="zh-CN" altLang="en-US" sz="1600" dirty="0"/>
              <a:t> </a:t>
            </a:r>
            <a:r>
              <a:rPr lang="en-US" altLang="zh-CN" sz="1600" dirty="0"/>
              <a:t>(</a:t>
            </a:r>
            <a:r>
              <a:rPr lang="en-US" altLang="zh-CN" sz="1600" dirty="0">
                <a:solidFill>
                  <a:srgbClr val="FF0000"/>
                </a:solidFill>
              </a:rPr>
              <a:t>L19</a:t>
            </a:r>
            <a:r>
              <a:rPr lang="en-US" altLang="zh-CN" sz="1600" dirty="0"/>
              <a:t>)</a:t>
            </a:r>
            <a:endParaRPr lang="en-US" altLang="ko-KR" sz="1600" dirty="0"/>
          </a:p>
          <a:p>
            <a:pPr lvl="2"/>
            <a:r>
              <a:rPr lang="en-US" altLang="ko-KR" sz="1600" dirty="0"/>
              <a:t>Check if the child is done</a:t>
            </a:r>
            <a:r>
              <a:rPr lang="zh-CN" altLang="en-US" sz="1600" dirty="0"/>
              <a:t> </a:t>
            </a:r>
            <a:r>
              <a:rPr lang="en-US" altLang="zh-CN" sz="1600" dirty="0"/>
              <a:t>(</a:t>
            </a:r>
            <a:r>
              <a:rPr lang="en-US" altLang="zh-CN" sz="1600" dirty="0">
                <a:solidFill>
                  <a:srgbClr val="FF0000"/>
                </a:solidFill>
              </a:rPr>
              <a:t>L20</a:t>
            </a:r>
            <a:r>
              <a:rPr lang="en-US" altLang="zh-CN" sz="1600" dirty="0"/>
              <a:t>)</a:t>
            </a:r>
            <a:endParaRPr lang="en-US" altLang="ko-KR" sz="1600" dirty="0"/>
          </a:p>
          <a:p>
            <a:pPr lvl="3"/>
            <a:r>
              <a:rPr lang="en-US" altLang="ko-KR" sz="1200" dirty="0"/>
              <a:t>Either put itself to sleep by calling </a:t>
            </a:r>
            <a:r>
              <a:rPr lang="en-US" altLang="ko-KR" sz="1200" dirty="0">
                <a:latin typeface="Courier New" pitchFamily="49" charset="0"/>
                <a:cs typeface="Courier New" pitchFamily="49" charset="0"/>
              </a:rPr>
              <a:t>wait()</a:t>
            </a:r>
            <a:r>
              <a:rPr lang="en-US" altLang="zh-CN" sz="1200" dirty="0">
                <a:cs typeface="Courier New" pitchFamily="49" charset="0"/>
              </a:rPr>
              <a:t>(hence releasing the lock)</a:t>
            </a:r>
            <a:r>
              <a:rPr lang="zh-CN" altLang="en-US" sz="1200" dirty="0">
                <a:cs typeface="Courier New" pitchFamily="49" charset="0"/>
              </a:rPr>
              <a:t> </a:t>
            </a:r>
            <a:r>
              <a:rPr lang="en-US" altLang="zh-CN" sz="1200" dirty="0"/>
              <a:t>(L21)</a:t>
            </a:r>
          </a:p>
          <a:p>
            <a:pPr lvl="3"/>
            <a:r>
              <a:rPr lang="en-US" altLang="zh-CN" sz="1200" dirty="0">
                <a:cs typeface="Courier New" pitchFamily="49" charset="0"/>
              </a:rPr>
              <a:t>Or returning from wait() with the lock held</a:t>
            </a:r>
            <a:endParaRPr lang="en-US" altLang="ko-KR" sz="1200" dirty="0">
              <a:cs typeface="Courier New" pitchFamily="49" charset="0"/>
            </a:endParaRPr>
          </a:p>
          <a:p>
            <a:pPr lvl="2"/>
            <a:r>
              <a:rPr lang="en-US" altLang="ko-KR" sz="1600" dirty="0"/>
              <a:t>Release the lock</a:t>
            </a:r>
            <a:r>
              <a:rPr lang="zh-CN" altLang="en-US" sz="1600" dirty="0"/>
              <a:t> </a:t>
            </a:r>
            <a:r>
              <a:rPr lang="en-US" altLang="zh-CN" sz="1600" dirty="0"/>
              <a:t>(</a:t>
            </a:r>
            <a:r>
              <a:rPr lang="en-US" altLang="zh-CN" sz="1600" dirty="0">
                <a:solidFill>
                  <a:srgbClr val="FF0000"/>
                </a:solidFill>
              </a:rPr>
              <a:t>L22</a:t>
            </a:r>
            <a:r>
              <a:rPr lang="en-US" altLang="zh-CN" sz="1600" dirty="0"/>
              <a:t>)</a:t>
            </a:r>
            <a:endParaRPr lang="en-US" altLang="ko-KR" sz="2000" b="1" dirty="0"/>
          </a:p>
          <a:p>
            <a:pPr marL="0" indent="0">
              <a:buNone/>
            </a:pPr>
            <a:endParaRPr lang="en-US" altLang="ko-KR" sz="2000" b="1" dirty="0"/>
          </a:p>
          <a:p>
            <a:r>
              <a:rPr lang="en-US" altLang="ko-KR" sz="2000" b="1" dirty="0"/>
              <a:t>Child:</a:t>
            </a:r>
          </a:p>
          <a:p>
            <a:pPr lvl="1"/>
            <a:r>
              <a:rPr lang="en-US" altLang="ko-KR" sz="1800" dirty="0"/>
              <a:t>Print the message “child”</a:t>
            </a:r>
            <a:r>
              <a:rPr lang="zh-CN" altLang="en-US" sz="1800" dirty="0"/>
              <a:t> </a:t>
            </a:r>
            <a:r>
              <a:rPr lang="en-US" altLang="zh-CN" sz="1800" dirty="0"/>
              <a:t>(</a:t>
            </a:r>
            <a:r>
              <a:rPr lang="en-US" altLang="zh-CN" sz="1800" dirty="0">
                <a:solidFill>
                  <a:srgbClr val="FF0000"/>
                </a:solidFill>
              </a:rPr>
              <a:t>L13</a:t>
            </a:r>
            <a:r>
              <a:rPr lang="en-US" altLang="zh-CN" sz="1800" dirty="0"/>
              <a:t>)</a:t>
            </a:r>
            <a:endParaRPr lang="en-US" altLang="ko-KR" sz="1800" dirty="0"/>
          </a:p>
          <a:p>
            <a:pPr lvl="1"/>
            <a:r>
              <a:rPr lang="en-US" altLang="ko-KR" sz="1800" dirty="0"/>
              <a:t>Call </a:t>
            </a:r>
            <a:r>
              <a:rPr lang="en-US" altLang="ko-KR" sz="1800" dirty="0" err="1">
                <a:latin typeface="Courier New" pitchFamily="49" charset="0"/>
                <a:cs typeface="Courier New" pitchFamily="49" charset="0"/>
              </a:rPr>
              <a:t>thr_exit</a:t>
            </a:r>
            <a:r>
              <a:rPr lang="en-US" altLang="ko-KR" sz="1800" dirty="0">
                <a:latin typeface="Courier New" pitchFamily="49" charset="0"/>
                <a:cs typeface="Courier New" pitchFamily="49" charset="0"/>
              </a:rPr>
              <a:t>()</a:t>
            </a:r>
            <a:r>
              <a:rPr lang="en-US" altLang="ko-KR" sz="1800" dirty="0"/>
              <a:t> to wake the parent thread</a:t>
            </a:r>
            <a:r>
              <a:rPr lang="zh-CN" altLang="en-US" sz="1800" dirty="0"/>
              <a:t> </a:t>
            </a:r>
            <a:r>
              <a:rPr lang="en-US" altLang="zh-CN" sz="1800" dirty="0"/>
              <a:t>(</a:t>
            </a:r>
            <a:r>
              <a:rPr lang="en-US" altLang="zh-CN" sz="1800" dirty="0">
                <a:solidFill>
                  <a:srgbClr val="FF0000"/>
                </a:solidFill>
              </a:rPr>
              <a:t>L14</a:t>
            </a:r>
            <a:r>
              <a:rPr lang="en-US" altLang="zh-CN" sz="1800" dirty="0"/>
              <a:t>)</a:t>
            </a:r>
            <a:endParaRPr lang="en-US" altLang="ko-KR" sz="1800" dirty="0"/>
          </a:p>
          <a:p>
            <a:pPr lvl="2"/>
            <a:r>
              <a:rPr lang="en-US" altLang="ko-KR" sz="1600" dirty="0"/>
              <a:t>Grab the lock</a:t>
            </a:r>
            <a:r>
              <a:rPr lang="zh-CN" altLang="en-US" sz="1600" dirty="0"/>
              <a:t> </a:t>
            </a:r>
            <a:r>
              <a:rPr lang="en-US" altLang="zh-CN" sz="1600" dirty="0"/>
              <a:t>(</a:t>
            </a:r>
            <a:r>
              <a:rPr lang="en-US" altLang="zh-CN" sz="1600" dirty="0">
                <a:solidFill>
                  <a:srgbClr val="FF0000"/>
                </a:solidFill>
              </a:rPr>
              <a:t>L6</a:t>
            </a:r>
            <a:r>
              <a:rPr lang="en-US" altLang="zh-CN" sz="1600" dirty="0"/>
              <a:t>)</a:t>
            </a:r>
            <a:endParaRPr lang="en-US" altLang="ko-KR" sz="1600" dirty="0"/>
          </a:p>
          <a:p>
            <a:pPr lvl="2"/>
            <a:r>
              <a:rPr lang="en-US" altLang="ko-KR" sz="1600" dirty="0"/>
              <a:t>Set the state variable </a:t>
            </a:r>
            <a:r>
              <a:rPr lang="en-US" altLang="ko-KR" sz="1600" dirty="0">
                <a:latin typeface="Courier New" pitchFamily="49" charset="0"/>
                <a:cs typeface="Courier New" pitchFamily="49" charset="0"/>
              </a:rPr>
              <a:t>done</a:t>
            </a:r>
            <a:r>
              <a:rPr lang="zh-CN" altLang="en-US" sz="1600" dirty="0">
                <a:latin typeface="Courier New" pitchFamily="49" charset="0"/>
                <a:cs typeface="Courier New" pitchFamily="49" charset="0"/>
              </a:rPr>
              <a:t> </a:t>
            </a:r>
            <a:r>
              <a:rPr lang="en-US" altLang="zh-CN" sz="1600" dirty="0"/>
              <a:t>(</a:t>
            </a:r>
            <a:r>
              <a:rPr lang="en-US" altLang="zh-CN" sz="1600" dirty="0">
                <a:solidFill>
                  <a:srgbClr val="FF0000"/>
                </a:solidFill>
              </a:rPr>
              <a:t>L7</a:t>
            </a:r>
            <a:r>
              <a:rPr lang="en-US" altLang="zh-CN" sz="1600" dirty="0"/>
              <a:t>)</a:t>
            </a:r>
            <a:endParaRPr lang="en-US" altLang="ko-KR" sz="1600" dirty="0"/>
          </a:p>
          <a:p>
            <a:pPr lvl="2"/>
            <a:r>
              <a:rPr lang="en-US" altLang="ko-KR" sz="1600" dirty="0"/>
              <a:t>Signal the parent thus waking it</a:t>
            </a:r>
            <a:r>
              <a:rPr lang="zh-CN" altLang="en-US" sz="1600" dirty="0"/>
              <a:t> </a:t>
            </a:r>
            <a:r>
              <a:rPr lang="en-US" altLang="zh-CN" sz="1600" dirty="0"/>
              <a:t>(</a:t>
            </a:r>
            <a:r>
              <a:rPr lang="en-US" altLang="zh-CN" sz="1600" dirty="0">
                <a:solidFill>
                  <a:srgbClr val="FF0000"/>
                </a:solidFill>
              </a:rPr>
              <a:t>L8</a:t>
            </a:r>
            <a:r>
              <a:rPr lang="en-US" altLang="zh-CN" sz="1600" dirty="0"/>
              <a:t>)</a:t>
            </a:r>
            <a:endParaRPr lang="en-US" altLang="ko-KR" sz="1600" dirty="0"/>
          </a:p>
          <a:p>
            <a:endParaRPr lang="en-US" dirty="0"/>
          </a:p>
        </p:txBody>
      </p:sp>
      <p:sp>
        <p:nvSpPr>
          <p:cNvPr id="4" name="Slide Number Placeholder 3">
            <a:extLst>
              <a:ext uri="{FF2B5EF4-FFF2-40B4-BE49-F238E27FC236}">
                <a16:creationId xmlns:a16="http://schemas.microsoft.com/office/drawing/2014/main" id="{CAB05574-1305-4EF3-A4A0-002F2DE0C216}"/>
              </a:ext>
            </a:extLst>
          </p:cNvPr>
          <p:cNvSpPr>
            <a:spLocks noGrp="1"/>
          </p:cNvSpPr>
          <p:nvPr>
            <p:ph type="sldNum" sz="quarter" idx="12"/>
          </p:nvPr>
        </p:nvSpPr>
        <p:spPr/>
        <p:txBody>
          <a:bodyPr/>
          <a:lstStyle/>
          <a:p>
            <a:fld id="{C22DC6D3-9347-42BE-948A-F7EB414DF657}" type="slidenum">
              <a:rPr lang="en-US" altLang="en-US" smtClean="0"/>
              <a:pPr/>
              <a:t>32</a:t>
            </a:fld>
            <a:endParaRPr lang="en-US" altLang="en-US" dirty="0"/>
          </a:p>
        </p:txBody>
      </p:sp>
      <p:sp>
        <p:nvSpPr>
          <p:cNvPr id="6" name="직사각형 5">
            <a:extLst>
              <a:ext uri="{FF2B5EF4-FFF2-40B4-BE49-F238E27FC236}">
                <a16:creationId xmlns:a16="http://schemas.microsoft.com/office/drawing/2014/main" id="{4D829141-A3EA-4DFC-BFF1-151B2607E180}"/>
              </a:ext>
            </a:extLst>
          </p:cNvPr>
          <p:cNvSpPr/>
          <p:nvPr/>
        </p:nvSpPr>
        <p:spPr>
          <a:xfrm>
            <a:off x="7824192" y="1390268"/>
            <a:ext cx="4214356" cy="517064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000" dirty="0">
                <a:solidFill>
                  <a:prstClr val="black"/>
                </a:solidFill>
                <a:latin typeface="Courier New" pitchFamily="49" charset="0"/>
                <a:ea typeface="맑은 고딕" pitchFamily="50" charset="-127"/>
                <a:cs typeface="Courier New" pitchFamily="49" charset="0"/>
              </a:rPr>
              <a:t>1 </a:t>
            </a:r>
            <a:r>
              <a:rPr lang="en-US" altLang="ko-KR" sz="1000" dirty="0">
                <a:solidFill>
                  <a:srgbClr val="00B050"/>
                </a:solidFill>
                <a:latin typeface="Courier New" pitchFamily="49" charset="0"/>
                <a:ea typeface="맑은 고딕" pitchFamily="50" charset="-127"/>
                <a:cs typeface="Courier New" pitchFamily="49" charset="0"/>
              </a:rPr>
              <a:t>int</a:t>
            </a:r>
            <a:r>
              <a:rPr lang="en-US" altLang="ko-KR" sz="1000" dirty="0">
                <a:solidFill>
                  <a:prstClr val="black"/>
                </a:solidFill>
                <a:latin typeface="Courier New" pitchFamily="49" charset="0"/>
                <a:ea typeface="맑은 고딕" pitchFamily="50" charset="-127"/>
                <a:cs typeface="Courier New" pitchFamily="49" charset="0"/>
              </a:rPr>
              <a:t> done = 0;</a:t>
            </a:r>
          </a:p>
          <a:p>
            <a:r>
              <a:rPr lang="en-US" altLang="ko-KR" sz="1000" dirty="0">
                <a:solidFill>
                  <a:prstClr val="black"/>
                </a:solidFill>
                <a:latin typeface="Courier New" pitchFamily="49" charset="0"/>
                <a:ea typeface="맑은 고딕" pitchFamily="50" charset="-127"/>
                <a:cs typeface="Courier New" pitchFamily="49" charset="0"/>
              </a:rPr>
              <a:t>2 </a:t>
            </a:r>
            <a:r>
              <a:rPr lang="en-US" altLang="ko-KR" sz="1000" dirty="0" err="1">
                <a:solidFill>
                  <a:prstClr val="black"/>
                </a:solidFill>
                <a:latin typeface="Courier New" pitchFamily="49" charset="0"/>
                <a:ea typeface="맑은 고딕" pitchFamily="50" charset="-127"/>
                <a:cs typeface="Courier New" pitchFamily="49" charset="0"/>
              </a:rPr>
              <a:t>pthread_mutex_t</a:t>
            </a:r>
            <a:r>
              <a:rPr lang="en-US" altLang="ko-KR" sz="1000" dirty="0">
                <a:solidFill>
                  <a:prstClr val="black"/>
                </a:solidFill>
                <a:latin typeface="Courier New" pitchFamily="49" charset="0"/>
                <a:ea typeface="맑은 고딕" pitchFamily="50" charset="-127"/>
                <a:cs typeface="Courier New" pitchFamily="49" charset="0"/>
              </a:rPr>
              <a:t> m = PTHREAD_MUTEX_INITIALIZER;</a:t>
            </a:r>
          </a:p>
          <a:p>
            <a:r>
              <a:rPr lang="en-US" altLang="ko-KR" sz="1000" dirty="0">
                <a:solidFill>
                  <a:prstClr val="black"/>
                </a:solidFill>
                <a:latin typeface="Courier New" pitchFamily="49" charset="0"/>
                <a:ea typeface="맑은 고딕" pitchFamily="50" charset="-127"/>
                <a:cs typeface="Courier New" pitchFamily="49" charset="0"/>
              </a:rPr>
              <a:t>3 </a:t>
            </a:r>
            <a:r>
              <a:rPr lang="en-US" altLang="ko-KR" sz="1000" dirty="0" err="1">
                <a:solidFill>
                  <a:prstClr val="black"/>
                </a:solidFill>
                <a:latin typeface="Courier New" pitchFamily="49" charset="0"/>
                <a:ea typeface="맑은 고딕" pitchFamily="50" charset="-127"/>
                <a:cs typeface="Courier New" pitchFamily="49" charset="0"/>
              </a:rPr>
              <a:t>pthread_cond_t</a:t>
            </a:r>
            <a:r>
              <a:rPr lang="en-US" altLang="ko-KR" sz="1000" dirty="0">
                <a:solidFill>
                  <a:prstClr val="black"/>
                </a:solidFill>
                <a:latin typeface="Courier New" pitchFamily="49" charset="0"/>
                <a:ea typeface="맑은 고딕" pitchFamily="50" charset="-127"/>
                <a:cs typeface="Courier New" pitchFamily="49" charset="0"/>
              </a:rPr>
              <a:t> c = PTHREAD_COND_INITIALIZER;</a:t>
            </a:r>
          </a:p>
          <a:p>
            <a:r>
              <a:rPr lang="en-US" altLang="ko-KR" sz="1000" dirty="0">
                <a:solidFill>
                  <a:prstClr val="black"/>
                </a:solidFill>
                <a:latin typeface="Courier New" pitchFamily="49" charset="0"/>
                <a:ea typeface="맑은 고딕" pitchFamily="50" charset="-127"/>
                <a:cs typeface="Courier New" pitchFamily="49" charset="0"/>
              </a:rPr>
              <a:t>4</a:t>
            </a:r>
          </a:p>
          <a:p>
            <a:r>
              <a:rPr lang="en-US" altLang="ko-KR" sz="1000" dirty="0">
                <a:solidFill>
                  <a:prstClr val="black"/>
                </a:solidFill>
                <a:latin typeface="Courier New" pitchFamily="49" charset="0"/>
                <a:ea typeface="맑은 고딕" pitchFamily="50" charset="-127"/>
                <a:cs typeface="Courier New" pitchFamily="49" charset="0"/>
              </a:rPr>
              <a:t>5 </a:t>
            </a:r>
            <a:r>
              <a:rPr lang="en-US" altLang="ko-KR" sz="1000" dirty="0">
                <a:solidFill>
                  <a:srgbClr val="00B050"/>
                </a:solidFill>
                <a:latin typeface="Courier New" pitchFamily="49" charset="0"/>
                <a:ea typeface="맑은 고딕" pitchFamily="50" charset="-127"/>
                <a:cs typeface="Courier New" pitchFamily="49" charset="0"/>
              </a:rPr>
              <a:t>void</a:t>
            </a:r>
            <a:r>
              <a:rPr lang="en-US" altLang="ko-KR" sz="1000" dirty="0">
                <a:solidFill>
                  <a:prstClr val="black"/>
                </a:solidFill>
                <a:latin typeface="Courier New" pitchFamily="49" charset="0"/>
                <a:ea typeface="맑은 고딕" pitchFamily="50" charset="-127"/>
                <a:cs typeface="Courier New" pitchFamily="49" charset="0"/>
              </a:rPr>
              <a:t> </a:t>
            </a:r>
            <a:r>
              <a:rPr lang="en-US" altLang="ko-KR" sz="1000" dirty="0" err="1">
                <a:solidFill>
                  <a:prstClr val="black"/>
                </a:solidFill>
                <a:latin typeface="Courier New" pitchFamily="49" charset="0"/>
                <a:ea typeface="맑은 고딕" pitchFamily="50" charset="-127"/>
                <a:cs typeface="Courier New" pitchFamily="49" charset="0"/>
              </a:rPr>
              <a:t>thr_exit</a:t>
            </a:r>
            <a:r>
              <a:rPr lang="en-US" altLang="ko-KR" sz="1000" dirty="0">
                <a:solidFill>
                  <a:prstClr val="black"/>
                </a:solidFill>
                <a:latin typeface="Courier New" pitchFamily="49" charset="0"/>
                <a:ea typeface="맑은 고딕" pitchFamily="50" charset="-127"/>
                <a:cs typeface="Courier New" pitchFamily="49" charset="0"/>
              </a:rPr>
              <a:t>() {</a:t>
            </a:r>
          </a:p>
          <a:p>
            <a:r>
              <a:rPr lang="en-US" altLang="ko-KR" sz="1000" dirty="0">
                <a:solidFill>
                  <a:prstClr val="black"/>
                </a:solidFill>
                <a:latin typeface="Courier New" pitchFamily="49" charset="0"/>
                <a:ea typeface="맑은 고딕" pitchFamily="50" charset="-127"/>
                <a:cs typeface="Courier New" pitchFamily="49" charset="0"/>
              </a:rPr>
              <a:t>6 	</a:t>
            </a:r>
            <a:r>
              <a:rPr lang="en-US" altLang="ko-KR" sz="1000" dirty="0" err="1">
                <a:solidFill>
                  <a:prstClr val="black"/>
                </a:solidFill>
                <a:latin typeface="Courier New" pitchFamily="49" charset="0"/>
                <a:ea typeface="맑은 고딕" pitchFamily="50" charset="-127"/>
                <a:cs typeface="Courier New" pitchFamily="49" charset="0"/>
              </a:rPr>
              <a:t>Pthread_mutex_lock</a:t>
            </a:r>
            <a:r>
              <a:rPr lang="en-US" altLang="ko-KR" sz="1000" dirty="0">
                <a:solidFill>
                  <a:prstClr val="black"/>
                </a:solidFill>
                <a:latin typeface="Courier New" pitchFamily="49" charset="0"/>
                <a:ea typeface="맑은 고딕" pitchFamily="50" charset="-127"/>
                <a:cs typeface="Courier New" pitchFamily="49" charset="0"/>
              </a:rPr>
              <a:t>(&amp;m);</a:t>
            </a:r>
          </a:p>
          <a:p>
            <a:r>
              <a:rPr lang="en-US" altLang="ko-KR" sz="1000" dirty="0">
                <a:solidFill>
                  <a:prstClr val="black"/>
                </a:solidFill>
                <a:latin typeface="Courier New" pitchFamily="49" charset="0"/>
                <a:ea typeface="맑은 고딕" pitchFamily="50" charset="-127"/>
                <a:cs typeface="Courier New" pitchFamily="49" charset="0"/>
              </a:rPr>
              <a:t>7 	done = </a:t>
            </a:r>
            <a:r>
              <a:rPr lang="en-US" altLang="ko-KR" sz="1000" dirty="0">
                <a:solidFill>
                  <a:srgbClr val="FF0000"/>
                </a:solidFill>
                <a:latin typeface="Courier New" pitchFamily="49" charset="0"/>
                <a:ea typeface="맑은 고딕" pitchFamily="50" charset="-127"/>
                <a:cs typeface="Courier New" pitchFamily="49" charset="0"/>
              </a:rPr>
              <a:t>1</a:t>
            </a:r>
            <a:r>
              <a:rPr lang="en-US" altLang="ko-KR" sz="1000" dirty="0">
                <a:solidFill>
                  <a:prstClr val="black"/>
                </a:solidFill>
                <a:latin typeface="Courier New" pitchFamily="49" charset="0"/>
                <a:ea typeface="맑은 고딕" pitchFamily="50" charset="-127"/>
                <a:cs typeface="Courier New" pitchFamily="49" charset="0"/>
              </a:rPr>
              <a:t>;</a:t>
            </a:r>
          </a:p>
          <a:p>
            <a:r>
              <a:rPr lang="en-US" altLang="ko-KR" sz="1000" dirty="0">
                <a:solidFill>
                  <a:prstClr val="black"/>
                </a:solidFill>
                <a:latin typeface="Courier New" pitchFamily="49" charset="0"/>
                <a:ea typeface="맑은 고딕" pitchFamily="50" charset="-127"/>
                <a:cs typeface="Courier New" pitchFamily="49" charset="0"/>
              </a:rPr>
              <a:t>8 	</a:t>
            </a:r>
            <a:r>
              <a:rPr lang="en-US" altLang="ko-KR" sz="1000" dirty="0" err="1">
                <a:solidFill>
                  <a:prstClr val="black"/>
                </a:solidFill>
                <a:latin typeface="Courier New" pitchFamily="49" charset="0"/>
                <a:ea typeface="맑은 고딕" pitchFamily="50" charset="-127"/>
                <a:cs typeface="Courier New" pitchFamily="49" charset="0"/>
              </a:rPr>
              <a:t>Pthread_cond_signal</a:t>
            </a:r>
            <a:r>
              <a:rPr lang="en-US" altLang="ko-KR" sz="1000" dirty="0">
                <a:solidFill>
                  <a:prstClr val="black"/>
                </a:solidFill>
                <a:latin typeface="Courier New" pitchFamily="49" charset="0"/>
                <a:ea typeface="맑은 고딕" pitchFamily="50" charset="-127"/>
                <a:cs typeface="Courier New" pitchFamily="49" charset="0"/>
              </a:rPr>
              <a:t>(&amp;c);</a:t>
            </a:r>
          </a:p>
          <a:p>
            <a:r>
              <a:rPr lang="en-US" altLang="ko-KR" sz="1000" dirty="0">
                <a:solidFill>
                  <a:prstClr val="black"/>
                </a:solidFill>
                <a:latin typeface="Courier New" pitchFamily="49" charset="0"/>
                <a:ea typeface="맑은 고딕" pitchFamily="50" charset="-127"/>
                <a:cs typeface="Courier New" pitchFamily="49" charset="0"/>
              </a:rPr>
              <a:t>9 	</a:t>
            </a:r>
            <a:r>
              <a:rPr lang="en-US" altLang="ko-KR" sz="1000" dirty="0" err="1">
                <a:solidFill>
                  <a:prstClr val="black"/>
                </a:solidFill>
                <a:latin typeface="Courier New" pitchFamily="49" charset="0"/>
                <a:ea typeface="맑은 고딕" pitchFamily="50" charset="-127"/>
                <a:cs typeface="Courier New" pitchFamily="49" charset="0"/>
              </a:rPr>
              <a:t>Pthread_mutex_unlock</a:t>
            </a:r>
            <a:r>
              <a:rPr lang="en-US" altLang="ko-KR" sz="1000" dirty="0">
                <a:solidFill>
                  <a:prstClr val="black"/>
                </a:solidFill>
                <a:latin typeface="Courier New" pitchFamily="49" charset="0"/>
                <a:ea typeface="맑은 고딕" pitchFamily="50" charset="-127"/>
                <a:cs typeface="Courier New" pitchFamily="49" charset="0"/>
              </a:rPr>
              <a:t>(&amp;m);</a:t>
            </a:r>
          </a:p>
          <a:p>
            <a:r>
              <a:rPr lang="en-US" altLang="ko-KR" sz="1000" dirty="0">
                <a:solidFill>
                  <a:prstClr val="black"/>
                </a:solidFill>
                <a:latin typeface="Courier New" pitchFamily="49" charset="0"/>
                <a:ea typeface="맑은 고딕" pitchFamily="50" charset="-127"/>
                <a:cs typeface="Courier New" pitchFamily="49" charset="0"/>
              </a:rPr>
              <a:t>10 }</a:t>
            </a:r>
          </a:p>
          <a:p>
            <a:r>
              <a:rPr lang="en-US" altLang="ko-KR" sz="1000" dirty="0">
                <a:solidFill>
                  <a:prstClr val="black"/>
                </a:solidFill>
                <a:latin typeface="Courier New" pitchFamily="49" charset="0"/>
                <a:ea typeface="맑은 고딕" pitchFamily="50" charset="-127"/>
                <a:cs typeface="Courier New" pitchFamily="49" charset="0"/>
              </a:rPr>
              <a:t>11</a:t>
            </a:r>
          </a:p>
          <a:p>
            <a:r>
              <a:rPr lang="en-US" altLang="ko-KR" sz="1000" dirty="0">
                <a:solidFill>
                  <a:prstClr val="black"/>
                </a:solidFill>
                <a:latin typeface="Courier New" pitchFamily="49" charset="0"/>
                <a:ea typeface="맑은 고딕" pitchFamily="50" charset="-127"/>
                <a:cs typeface="Courier New" pitchFamily="49" charset="0"/>
              </a:rPr>
              <a:t>12 </a:t>
            </a:r>
            <a:r>
              <a:rPr lang="en-US" altLang="ko-KR" sz="1000" dirty="0">
                <a:solidFill>
                  <a:srgbClr val="00B050"/>
                </a:solidFill>
                <a:latin typeface="Courier New" pitchFamily="49" charset="0"/>
                <a:ea typeface="맑은 고딕" pitchFamily="50" charset="-127"/>
                <a:cs typeface="Courier New" pitchFamily="49" charset="0"/>
              </a:rPr>
              <a:t>void</a:t>
            </a:r>
            <a:r>
              <a:rPr lang="en-US" altLang="ko-KR" sz="1000" dirty="0">
                <a:solidFill>
                  <a:prstClr val="black"/>
                </a:solidFill>
                <a:latin typeface="Courier New" pitchFamily="49" charset="0"/>
                <a:ea typeface="맑은 고딕" pitchFamily="50" charset="-127"/>
                <a:cs typeface="Courier New" pitchFamily="49" charset="0"/>
              </a:rPr>
              <a:t> *child(</a:t>
            </a:r>
            <a:r>
              <a:rPr lang="en-US" altLang="ko-KR" sz="1000" dirty="0">
                <a:solidFill>
                  <a:srgbClr val="00B050"/>
                </a:solidFill>
                <a:latin typeface="Courier New" pitchFamily="49" charset="0"/>
                <a:ea typeface="맑은 고딕" pitchFamily="50" charset="-127"/>
                <a:cs typeface="Courier New" pitchFamily="49" charset="0"/>
              </a:rPr>
              <a:t>void</a:t>
            </a:r>
            <a:r>
              <a:rPr lang="en-US" altLang="ko-KR" sz="1000" dirty="0">
                <a:solidFill>
                  <a:prstClr val="black"/>
                </a:solidFill>
                <a:latin typeface="Courier New" pitchFamily="49" charset="0"/>
                <a:ea typeface="맑은 고딕" pitchFamily="50" charset="-127"/>
                <a:cs typeface="Courier New" pitchFamily="49" charset="0"/>
              </a:rPr>
              <a:t> *</a:t>
            </a:r>
            <a:r>
              <a:rPr lang="en-US" altLang="ko-KR" sz="1000" dirty="0" err="1">
                <a:solidFill>
                  <a:prstClr val="black"/>
                </a:solidFill>
                <a:latin typeface="Courier New" pitchFamily="49" charset="0"/>
                <a:ea typeface="맑은 고딕" pitchFamily="50" charset="-127"/>
                <a:cs typeface="Courier New" pitchFamily="49" charset="0"/>
              </a:rPr>
              <a:t>arg</a:t>
            </a:r>
            <a:r>
              <a:rPr lang="en-US" altLang="ko-KR" sz="1000" dirty="0">
                <a:solidFill>
                  <a:prstClr val="black"/>
                </a:solidFill>
                <a:latin typeface="Courier New" pitchFamily="49" charset="0"/>
                <a:ea typeface="맑은 고딕" pitchFamily="50" charset="-127"/>
                <a:cs typeface="Courier New" pitchFamily="49" charset="0"/>
              </a:rPr>
              <a:t>) {</a:t>
            </a:r>
          </a:p>
          <a:p>
            <a:r>
              <a:rPr lang="en-US" altLang="ko-KR" sz="1000" dirty="0">
                <a:solidFill>
                  <a:prstClr val="black"/>
                </a:solidFill>
                <a:latin typeface="Courier New" pitchFamily="49" charset="0"/>
                <a:ea typeface="맑은 고딕" pitchFamily="50" charset="-127"/>
                <a:cs typeface="Courier New" pitchFamily="49" charset="0"/>
              </a:rPr>
              <a:t>13 	</a:t>
            </a:r>
            <a:r>
              <a:rPr lang="en-US" altLang="ko-KR" sz="1000" dirty="0" err="1">
                <a:solidFill>
                  <a:prstClr val="black"/>
                </a:solidFill>
                <a:latin typeface="Courier New" pitchFamily="49" charset="0"/>
                <a:ea typeface="맑은 고딕" pitchFamily="50" charset="-127"/>
                <a:cs typeface="Courier New" pitchFamily="49" charset="0"/>
              </a:rPr>
              <a:t>printf</a:t>
            </a:r>
            <a:r>
              <a:rPr lang="en-US" altLang="ko-KR" sz="1000" dirty="0">
                <a:solidFill>
                  <a:prstClr val="black"/>
                </a:solidFill>
                <a:latin typeface="Courier New" pitchFamily="49" charset="0"/>
                <a:ea typeface="맑은 고딕" pitchFamily="50" charset="-127"/>
                <a:cs typeface="Courier New" pitchFamily="49" charset="0"/>
              </a:rPr>
              <a:t>("child\n");</a:t>
            </a:r>
          </a:p>
          <a:p>
            <a:r>
              <a:rPr lang="en-US" altLang="ko-KR" sz="1000" dirty="0">
                <a:solidFill>
                  <a:prstClr val="black"/>
                </a:solidFill>
                <a:latin typeface="Courier New" pitchFamily="49" charset="0"/>
                <a:ea typeface="맑은 고딕" pitchFamily="50" charset="-127"/>
                <a:cs typeface="Courier New" pitchFamily="49" charset="0"/>
              </a:rPr>
              <a:t>14 	</a:t>
            </a:r>
            <a:r>
              <a:rPr lang="en-US" altLang="ko-KR" sz="1000" dirty="0" err="1">
                <a:solidFill>
                  <a:prstClr val="black"/>
                </a:solidFill>
                <a:latin typeface="Courier New" pitchFamily="49" charset="0"/>
                <a:ea typeface="맑은 고딕" pitchFamily="50" charset="-127"/>
                <a:cs typeface="Courier New" pitchFamily="49" charset="0"/>
              </a:rPr>
              <a:t>thr_exit</a:t>
            </a:r>
            <a:r>
              <a:rPr lang="en-US" altLang="ko-KR" sz="1000" dirty="0">
                <a:solidFill>
                  <a:prstClr val="black"/>
                </a:solidFill>
                <a:latin typeface="Courier New" pitchFamily="49" charset="0"/>
                <a:ea typeface="맑은 고딕" pitchFamily="50" charset="-127"/>
                <a:cs typeface="Courier New" pitchFamily="49" charset="0"/>
              </a:rPr>
              <a:t>();</a:t>
            </a:r>
          </a:p>
          <a:p>
            <a:r>
              <a:rPr lang="en-US" altLang="ko-KR" sz="1000" dirty="0">
                <a:solidFill>
                  <a:prstClr val="black"/>
                </a:solidFill>
                <a:latin typeface="Courier New" pitchFamily="49" charset="0"/>
                <a:ea typeface="맑은 고딕" pitchFamily="50" charset="-127"/>
                <a:cs typeface="Courier New" pitchFamily="49" charset="0"/>
              </a:rPr>
              <a:t>15 	</a:t>
            </a:r>
            <a:r>
              <a:rPr lang="en-US" altLang="ko-KR" sz="1000" dirty="0">
                <a:solidFill>
                  <a:srgbClr val="F79646">
                    <a:lumMod val="75000"/>
                  </a:srgbClr>
                </a:solidFill>
                <a:latin typeface="Courier New" pitchFamily="49" charset="0"/>
                <a:ea typeface="맑은 고딕" pitchFamily="50" charset="-127"/>
                <a:cs typeface="Courier New" pitchFamily="49" charset="0"/>
              </a:rPr>
              <a:t>return</a:t>
            </a:r>
            <a:r>
              <a:rPr lang="en-US" altLang="ko-KR" sz="1000" dirty="0">
                <a:solidFill>
                  <a:prstClr val="black"/>
                </a:solidFill>
                <a:latin typeface="Courier New" pitchFamily="49" charset="0"/>
                <a:ea typeface="맑은 고딕" pitchFamily="50" charset="-127"/>
                <a:cs typeface="Courier New" pitchFamily="49" charset="0"/>
              </a:rPr>
              <a:t> </a:t>
            </a:r>
            <a:r>
              <a:rPr lang="en-US" altLang="ko-KR" sz="1000" dirty="0">
                <a:solidFill>
                  <a:srgbClr val="FF0000"/>
                </a:solidFill>
                <a:latin typeface="Courier New" pitchFamily="49" charset="0"/>
                <a:ea typeface="맑은 고딕" pitchFamily="50" charset="-127"/>
                <a:cs typeface="Courier New" pitchFamily="49" charset="0"/>
              </a:rPr>
              <a:t>NULL</a:t>
            </a:r>
            <a:r>
              <a:rPr lang="en-US" altLang="ko-KR" sz="1000" dirty="0">
                <a:solidFill>
                  <a:prstClr val="black"/>
                </a:solidFill>
                <a:latin typeface="Courier New" pitchFamily="49" charset="0"/>
                <a:ea typeface="맑은 고딕" pitchFamily="50" charset="-127"/>
                <a:cs typeface="Courier New" pitchFamily="49" charset="0"/>
              </a:rPr>
              <a:t>;</a:t>
            </a:r>
          </a:p>
          <a:p>
            <a:r>
              <a:rPr lang="en-US" altLang="ko-KR" sz="1000" dirty="0">
                <a:solidFill>
                  <a:prstClr val="black"/>
                </a:solidFill>
                <a:latin typeface="Courier New" pitchFamily="49" charset="0"/>
                <a:ea typeface="맑은 고딕" pitchFamily="50" charset="-127"/>
                <a:cs typeface="Courier New" pitchFamily="49" charset="0"/>
              </a:rPr>
              <a:t>16 }</a:t>
            </a:r>
          </a:p>
          <a:p>
            <a:r>
              <a:rPr lang="en-US" altLang="ko-KR" sz="1000" dirty="0">
                <a:solidFill>
                  <a:prstClr val="black"/>
                </a:solidFill>
                <a:latin typeface="Courier New" pitchFamily="49" charset="0"/>
                <a:ea typeface="맑은 고딕" pitchFamily="50" charset="-127"/>
                <a:cs typeface="Courier New" pitchFamily="49" charset="0"/>
              </a:rPr>
              <a:t>17</a:t>
            </a:r>
          </a:p>
          <a:p>
            <a:r>
              <a:rPr lang="en-US" altLang="ko-KR" sz="1000" dirty="0">
                <a:solidFill>
                  <a:prstClr val="black"/>
                </a:solidFill>
                <a:latin typeface="Courier New" pitchFamily="49" charset="0"/>
                <a:ea typeface="맑은 고딕" pitchFamily="50" charset="-127"/>
                <a:cs typeface="Courier New" pitchFamily="49" charset="0"/>
              </a:rPr>
              <a:t>18 </a:t>
            </a:r>
            <a:r>
              <a:rPr lang="en-US" altLang="ko-KR" sz="1000" dirty="0">
                <a:solidFill>
                  <a:srgbClr val="00B050"/>
                </a:solidFill>
                <a:latin typeface="Courier New" pitchFamily="49" charset="0"/>
                <a:ea typeface="맑은 고딕" pitchFamily="50" charset="-127"/>
                <a:cs typeface="Courier New" pitchFamily="49" charset="0"/>
              </a:rPr>
              <a:t>void</a:t>
            </a:r>
            <a:r>
              <a:rPr lang="en-US" altLang="ko-KR" sz="1000" dirty="0">
                <a:solidFill>
                  <a:prstClr val="black"/>
                </a:solidFill>
                <a:latin typeface="Courier New" pitchFamily="49" charset="0"/>
                <a:ea typeface="맑은 고딕" pitchFamily="50" charset="-127"/>
                <a:cs typeface="Courier New" pitchFamily="49" charset="0"/>
              </a:rPr>
              <a:t> </a:t>
            </a:r>
            <a:r>
              <a:rPr lang="en-US" altLang="ko-KR" sz="1000" dirty="0" err="1">
                <a:solidFill>
                  <a:prstClr val="black"/>
                </a:solidFill>
                <a:latin typeface="Courier New" pitchFamily="49" charset="0"/>
                <a:ea typeface="맑은 고딕" pitchFamily="50" charset="-127"/>
                <a:cs typeface="Courier New" pitchFamily="49" charset="0"/>
              </a:rPr>
              <a:t>thr_join</a:t>
            </a:r>
            <a:r>
              <a:rPr lang="en-US" altLang="ko-KR" sz="1000" dirty="0">
                <a:solidFill>
                  <a:prstClr val="black"/>
                </a:solidFill>
                <a:latin typeface="Courier New" pitchFamily="49" charset="0"/>
                <a:ea typeface="맑은 고딕" pitchFamily="50" charset="-127"/>
                <a:cs typeface="Courier New" pitchFamily="49" charset="0"/>
              </a:rPr>
              <a:t>() {</a:t>
            </a:r>
          </a:p>
          <a:p>
            <a:r>
              <a:rPr lang="en-US" altLang="ko-KR" sz="1000" dirty="0">
                <a:solidFill>
                  <a:prstClr val="black"/>
                </a:solidFill>
                <a:latin typeface="Courier New" pitchFamily="49" charset="0"/>
                <a:ea typeface="맑은 고딕" pitchFamily="50" charset="-127"/>
                <a:cs typeface="Courier New" pitchFamily="49" charset="0"/>
              </a:rPr>
              <a:t>19 	</a:t>
            </a:r>
            <a:r>
              <a:rPr lang="en-US" altLang="ko-KR" sz="1000" dirty="0" err="1">
                <a:solidFill>
                  <a:prstClr val="black"/>
                </a:solidFill>
                <a:latin typeface="Courier New" pitchFamily="49" charset="0"/>
                <a:ea typeface="맑은 고딕" pitchFamily="50" charset="-127"/>
                <a:cs typeface="Courier New" pitchFamily="49" charset="0"/>
              </a:rPr>
              <a:t>Pthread_mutex_lock</a:t>
            </a:r>
            <a:r>
              <a:rPr lang="en-US" altLang="ko-KR" sz="1000" dirty="0">
                <a:solidFill>
                  <a:prstClr val="black"/>
                </a:solidFill>
                <a:latin typeface="Courier New" pitchFamily="49" charset="0"/>
                <a:ea typeface="맑은 고딕" pitchFamily="50" charset="-127"/>
                <a:cs typeface="Courier New" pitchFamily="49" charset="0"/>
              </a:rPr>
              <a:t>(&amp;m);</a:t>
            </a:r>
          </a:p>
          <a:p>
            <a:r>
              <a:rPr lang="en-US" altLang="ko-KR" sz="1000" dirty="0">
                <a:solidFill>
                  <a:prstClr val="black"/>
                </a:solidFill>
                <a:latin typeface="Courier New" pitchFamily="49" charset="0"/>
                <a:ea typeface="맑은 고딕" pitchFamily="50" charset="-127"/>
                <a:cs typeface="Courier New" pitchFamily="49" charset="0"/>
              </a:rPr>
              <a:t>20 	</a:t>
            </a:r>
            <a:r>
              <a:rPr lang="en-US" altLang="ko-KR" sz="1000" dirty="0">
                <a:solidFill>
                  <a:srgbClr val="F79646">
                    <a:lumMod val="75000"/>
                  </a:srgbClr>
                </a:solidFill>
                <a:latin typeface="Courier New" pitchFamily="49" charset="0"/>
                <a:ea typeface="맑은 고딕" pitchFamily="50" charset="-127"/>
                <a:cs typeface="Courier New" pitchFamily="49" charset="0"/>
              </a:rPr>
              <a:t>if</a:t>
            </a:r>
            <a:r>
              <a:rPr lang="en-US" altLang="ko-KR" sz="1000" dirty="0">
                <a:solidFill>
                  <a:prstClr val="black"/>
                </a:solidFill>
                <a:latin typeface="Courier New" pitchFamily="49" charset="0"/>
                <a:ea typeface="맑은 고딕" pitchFamily="50" charset="-127"/>
                <a:cs typeface="Courier New" pitchFamily="49" charset="0"/>
              </a:rPr>
              <a:t> (done == </a:t>
            </a:r>
            <a:r>
              <a:rPr lang="en-US" altLang="ko-KR" sz="1000" dirty="0">
                <a:solidFill>
                  <a:srgbClr val="FF0000"/>
                </a:solidFill>
                <a:latin typeface="Courier New" pitchFamily="49" charset="0"/>
                <a:ea typeface="맑은 고딕" pitchFamily="50" charset="-127"/>
                <a:cs typeface="Courier New" pitchFamily="49" charset="0"/>
              </a:rPr>
              <a:t>0</a:t>
            </a:r>
            <a:r>
              <a:rPr lang="en-US" altLang="ko-KR" sz="1000" dirty="0">
                <a:solidFill>
                  <a:prstClr val="black"/>
                </a:solidFill>
                <a:latin typeface="Courier New" pitchFamily="49" charset="0"/>
                <a:ea typeface="맑은 고딕" pitchFamily="50" charset="-127"/>
                <a:cs typeface="Courier New" pitchFamily="49" charset="0"/>
              </a:rPr>
              <a:t>)</a:t>
            </a:r>
          </a:p>
          <a:p>
            <a:r>
              <a:rPr lang="en-US" altLang="ko-KR" sz="1000" dirty="0">
                <a:solidFill>
                  <a:prstClr val="black"/>
                </a:solidFill>
                <a:latin typeface="Courier New" pitchFamily="49" charset="0"/>
                <a:ea typeface="맑은 고딕" pitchFamily="50" charset="-127"/>
                <a:cs typeface="Courier New" pitchFamily="49" charset="0"/>
              </a:rPr>
              <a:t>21 	    </a:t>
            </a:r>
            <a:r>
              <a:rPr lang="en-US" altLang="ko-KR" sz="1000" dirty="0" err="1">
                <a:solidFill>
                  <a:prstClr val="black"/>
                </a:solidFill>
                <a:latin typeface="Courier New" pitchFamily="49" charset="0"/>
                <a:ea typeface="맑은 고딕" pitchFamily="50" charset="-127"/>
                <a:cs typeface="Courier New" pitchFamily="49" charset="0"/>
              </a:rPr>
              <a:t>Pthread_cond_wait</a:t>
            </a:r>
            <a:r>
              <a:rPr lang="en-US" altLang="ko-KR" sz="1000" dirty="0">
                <a:solidFill>
                  <a:prstClr val="black"/>
                </a:solidFill>
                <a:latin typeface="Courier New" pitchFamily="49" charset="0"/>
                <a:ea typeface="맑은 고딕" pitchFamily="50" charset="-127"/>
                <a:cs typeface="Courier New" pitchFamily="49" charset="0"/>
              </a:rPr>
              <a:t>(&amp;c, &amp;m);</a:t>
            </a:r>
          </a:p>
          <a:p>
            <a:r>
              <a:rPr lang="en-US" altLang="ko-KR" sz="1000" dirty="0">
                <a:solidFill>
                  <a:prstClr val="black"/>
                </a:solidFill>
                <a:latin typeface="Courier New" pitchFamily="49" charset="0"/>
                <a:ea typeface="맑은 고딕" pitchFamily="50" charset="-127"/>
                <a:cs typeface="Courier New" pitchFamily="49" charset="0"/>
              </a:rPr>
              <a:t>22 	</a:t>
            </a:r>
            <a:r>
              <a:rPr lang="en-US" altLang="ko-KR" sz="1000" dirty="0" err="1">
                <a:solidFill>
                  <a:prstClr val="black"/>
                </a:solidFill>
                <a:latin typeface="Courier New" pitchFamily="49" charset="0"/>
                <a:ea typeface="맑은 고딕" pitchFamily="50" charset="-127"/>
                <a:cs typeface="Courier New" pitchFamily="49" charset="0"/>
              </a:rPr>
              <a:t>Pthread_mutex_unlock</a:t>
            </a:r>
            <a:r>
              <a:rPr lang="en-US" altLang="ko-KR" sz="1000" dirty="0">
                <a:solidFill>
                  <a:prstClr val="black"/>
                </a:solidFill>
                <a:latin typeface="Courier New" pitchFamily="49" charset="0"/>
                <a:ea typeface="맑은 고딕" pitchFamily="50" charset="-127"/>
                <a:cs typeface="Courier New" pitchFamily="49" charset="0"/>
              </a:rPr>
              <a:t>(&amp;m);</a:t>
            </a:r>
          </a:p>
          <a:p>
            <a:r>
              <a:rPr lang="en-US" altLang="ko-KR" sz="1000" dirty="0">
                <a:solidFill>
                  <a:prstClr val="black"/>
                </a:solidFill>
                <a:latin typeface="Courier New" pitchFamily="49" charset="0"/>
                <a:ea typeface="맑은 고딕" pitchFamily="50" charset="-127"/>
                <a:cs typeface="Courier New" pitchFamily="49" charset="0"/>
              </a:rPr>
              <a:t>23 </a:t>
            </a:r>
            <a:r>
              <a:rPr lang="en-US" altLang="zh-CN" sz="1000" dirty="0">
                <a:solidFill>
                  <a:prstClr val="black"/>
                </a:solidFill>
                <a:latin typeface="Courier New" pitchFamily="49" charset="0"/>
                <a:ea typeface="맑은 고딕" pitchFamily="50" charset="-127"/>
                <a:cs typeface="Courier New" pitchFamily="49" charset="0"/>
              </a:rPr>
              <a:t>}</a:t>
            </a:r>
            <a:endParaRPr lang="en-US" altLang="ko-KR" sz="1000" dirty="0">
              <a:solidFill>
                <a:prstClr val="black"/>
              </a:solidFill>
              <a:latin typeface="Courier New" pitchFamily="49" charset="0"/>
              <a:ea typeface="맑은 고딕" pitchFamily="50" charset="-127"/>
              <a:cs typeface="Courier New" pitchFamily="49" charset="0"/>
            </a:endParaRPr>
          </a:p>
          <a:p>
            <a:r>
              <a:rPr lang="en-US" altLang="ko-KR" sz="1000" dirty="0">
                <a:solidFill>
                  <a:prstClr val="black"/>
                </a:solidFill>
                <a:latin typeface="Courier New" pitchFamily="49" charset="0"/>
                <a:ea typeface="맑은 고딕" pitchFamily="50" charset="-127"/>
                <a:cs typeface="Courier New" pitchFamily="49" charset="0"/>
              </a:rPr>
              <a:t>24</a:t>
            </a:r>
            <a:endParaRPr lang="en-US" altLang="ko-KR" sz="1000" i="1" dirty="0">
              <a:solidFill>
                <a:prstClr val="black"/>
              </a:solidFill>
              <a:latin typeface="Courier New" pitchFamily="49" charset="0"/>
              <a:ea typeface="맑은 고딕" pitchFamily="50" charset="-127"/>
              <a:cs typeface="Courier New" pitchFamily="49" charset="0"/>
            </a:endParaRPr>
          </a:p>
          <a:p>
            <a:r>
              <a:rPr lang="en-US" altLang="ko-KR" sz="1000" dirty="0">
                <a:solidFill>
                  <a:prstClr val="black"/>
                </a:solidFill>
                <a:latin typeface="Courier New" pitchFamily="49" charset="0"/>
                <a:ea typeface="맑은 고딕" pitchFamily="50" charset="-127"/>
                <a:cs typeface="Courier New" pitchFamily="49" charset="0"/>
              </a:rPr>
              <a:t>25 </a:t>
            </a:r>
            <a:r>
              <a:rPr lang="en-US" altLang="ko-KR" sz="1000" dirty="0">
                <a:solidFill>
                  <a:srgbClr val="00B050"/>
                </a:solidFill>
                <a:latin typeface="Courier New" pitchFamily="49" charset="0"/>
                <a:ea typeface="맑은 고딕" pitchFamily="50" charset="-127"/>
                <a:cs typeface="Courier New" pitchFamily="49" charset="0"/>
              </a:rPr>
              <a:t>int</a:t>
            </a:r>
            <a:r>
              <a:rPr lang="en-US" altLang="ko-KR" sz="1000" dirty="0">
                <a:solidFill>
                  <a:prstClr val="black"/>
                </a:solidFill>
                <a:latin typeface="Courier New" pitchFamily="49" charset="0"/>
                <a:ea typeface="맑은 고딕" pitchFamily="50" charset="-127"/>
                <a:cs typeface="Courier New" pitchFamily="49" charset="0"/>
              </a:rPr>
              <a:t> main(</a:t>
            </a:r>
            <a:r>
              <a:rPr lang="en-US" altLang="ko-KR" sz="1000" dirty="0">
                <a:solidFill>
                  <a:srgbClr val="00B050"/>
                </a:solidFill>
                <a:latin typeface="Courier New" pitchFamily="49" charset="0"/>
                <a:ea typeface="맑은 고딕" pitchFamily="50" charset="-127"/>
                <a:cs typeface="Courier New" pitchFamily="49" charset="0"/>
              </a:rPr>
              <a:t>int</a:t>
            </a:r>
            <a:r>
              <a:rPr lang="en-US" altLang="ko-KR" sz="1000" dirty="0">
                <a:solidFill>
                  <a:prstClr val="black"/>
                </a:solidFill>
                <a:latin typeface="Courier New" pitchFamily="49" charset="0"/>
                <a:ea typeface="맑은 고딕" pitchFamily="50" charset="-127"/>
                <a:cs typeface="Courier New" pitchFamily="49" charset="0"/>
              </a:rPr>
              <a:t> </a:t>
            </a:r>
            <a:r>
              <a:rPr lang="en-US" altLang="ko-KR" sz="1000" dirty="0" err="1">
                <a:solidFill>
                  <a:prstClr val="black"/>
                </a:solidFill>
                <a:latin typeface="Courier New" pitchFamily="49" charset="0"/>
                <a:ea typeface="맑은 고딕" pitchFamily="50" charset="-127"/>
                <a:cs typeface="Courier New" pitchFamily="49" charset="0"/>
              </a:rPr>
              <a:t>argc</a:t>
            </a:r>
            <a:r>
              <a:rPr lang="en-US" altLang="ko-KR" sz="1000" dirty="0">
                <a:solidFill>
                  <a:prstClr val="black"/>
                </a:solidFill>
                <a:latin typeface="Courier New" pitchFamily="49" charset="0"/>
                <a:ea typeface="맑은 고딕" pitchFamily="50" charset="-127"/>
                <a:cs typeface="Courier New" pitchFamily="49" charset="0"/>
              </a:rPr>
              <a:t>, </a:t>
            </a:r>
            <a:r>
              <a:rPr lang="en-US" altLang="ko-KR" sz="1000" dirty="0">
                <a:solidFill>
                  <a:srgbClr val="00B050"/>
                </a:solidFill>
                <a:latin typeface="Courier New" pitchFamily="49" charset="0"/>
                <a:ea typeface="맑은 고딕" pitchFamily="50" charset="-127"/>
                <a:cs typeface="Courier New" pitchFamily="49" charset="0"/>
              </a:rPr>
              <a:t>char</a:t>
            </a:r>
            <a:r>
              <a:rPr lang="en-US" altLang="ko-KR" sz="1000" dirty="0">
                <a:solidFill>
                  <a:prstClr val="black"/>
                </a:solidFill>
                <a:latin typeface="Courier New" pitchFamily="49" charset="0"/>
                <a:ea typeface="맑은 고딕" pitchFamily="50" charset="-127"/>
                <a:cs typeface="Courier New" pitchFamily="49" charset="0"/>
              </a:rPr>
              <a:t> *</a:t>
            </a:r>
            <a:r>
              <a:rPr lang="en-US" altLang="ko-KR" sz="1000" dirty="0" err="1">
                <a:solidFill>
                  <a:prstClr val="black"/>
                </a:solidFill>
                <a:latin typeface="Courier New" pitchFamily="49" charset="0"/>
                <a:ea typeface="맑은 고딕" pitchFamily="50" charset="-127"/>
                <a:cs typeface="Courier New" pitchFamily="49" charset="0"/>
              </a:rPr>
              <a:t>argv</a:t>
            </a:r>
            <a:r>
              <a:rPr lang="en-US" altLang="ko-KR" sz="1000" dirty="0">
                <a:solidFill>
                  <a:prstClr val="black"/>
                </a:solidFill>
                <a:latin typeface="Courier New" pitchFamily="49" charset="0"/>
                <a:ea typeface="맑은 고딕" pitchFamily="50" charset="-127"/>
                <a:cs typeface="Courier New" pitchFamily="49" charset="0"/>
              </a:rPr>
              <a:t>[]) {</a:t>
            </a:r>
          </a:p>
          <a:p>
            <a:r>
              <a:rPr lang="en-US" altLang="ko-KR" sz="1000" dirty="0">
                <a:solidFill>
                  <a:prstClr val="black"/>
                </a:solidFill>
                <a:latin typeface="Courier New" pitchFamily="49" charset="0"/>
                <a:ea typeface="맑은 고딕" pitchFamily="50" charset="-127"/>
                <a:cs typeface="Courier New" pitchFamily="49" charset="0"/>
              </a:rPr>
              <a:t>26 	</a:t>
            </a:r>
            <a:r>
              <a:rPr lang="en-US" altLang="ko-KR" sz="1000" dirty="0" err="1">
                <a:solidFill>
                  <a:prstClr val="black"/>
                </a:solidFill>
                <a:latin typeface="Courier New" pitchFamily="49" charset="0"/>
                <a:ea typeface="맑은 고딕" pitchFamily="50" charset="-127"/>
                <a:cs typeface="Courier New" pitchFamily="49" charset="0"/>
              </a:rPr>
              <a:t>printf</a:t>
            </a:r>
            <a:r>
              <a:rPr lang="en-US" altLang="ko-KR" sz="1000" dirty="0">
                <a:solidFill>
                  <a:prstClr val="black"/>
                </a:solidFill>
                <a:latin typeface="Courier New" pitchFamily="49" charset="0"/>
                <a:ea typeface="맑은 고딕" pitchFamily="50" charset="-127"/>
                <a:cs typeface="Courier New" pitchFamily="49" charset="0"/>
              </a:rPr>
              <a:t>("parent: begin\n");</a:t>
            </a:r>
          </a:p>
          <a:p>
            <a:r>
              <a:rPr lang="en-US" altLang="ko-KR" sz="1000" dirty="0">
                <a:solidFill>
                  <a:prstClr val="black"/>
                </a:solidFill>
                <a:latin typeface="Courier New" pitchFamily="49" charset="0"/>
                <a:ea typeface="맑은 고딕" pitchFamily="50" charset="-127"/>
                <a:cs typeface="Courier New" pitchFamily="49" charset="0"/>
              </a:rPr>
              <a:t>27 	</a:t>
            </a:r>
            <a:r>
              <a:rPr lang="en-US" altLang="ko-KR" sz="1000" dirty="0" err="1">
                <a:solidFill>
                  <a:prstClr val="black"/>
                </a:solidFill>
                <a:latin typeface="Courier New" pitchFamily="49" charset="0"/>
                <a:ea typeface="맑은 고딕" pitchFamily="50" charset="-127"/>
                <a:cs typeface="Courier New" pitchFamily="49" charset="0"/>
              </a:rPr>
              <a:t>pthread_t</a:t>
            </a:r>
            <a:r>
              <a:rPr lang="en-US" altLang="ko-KR" sz="1000" dirty="0">
                <a:solidFill>
                  <a:prstClr val="black"/>
                </a:solidFill>
                <a:latin typeface="Courier New" pitchFamily="49" charset="0"/>
                <a:ea typeface="맑은 고딕" pitchFamily="50" charset="-127"/>
                <a:cs typeface="Courier New" pitchFamily="49" charset="0"/>
              </a:rPr>
              <a:t> p;</a:t>
            </a:r>
          </a:p>
          <a:p>
            <a:r>
              <a:rPr lang="en-US" altLang="ko-KR" sz="1000" dirty="0">
                <a:solidFill>
                  <a:prstClr val="black"/>
                </a:solidFill>
                <a:latin typeface="Courier New" pitchFamily="49" charset="0"/>
                <a:ea typeface="맑은 고딕" pitchFamily="50" charset="-127"/>
                <a:cs typeface="Courier New" pitchFamily="49" charset="0"/>
              </a:rPr>
              <a:t>28 	</a:t>
            </a:r>
            <a:r>
              <a:rPr lang="en-US" altLang="ko-KR" sz="1000" dirty="0" err="1">
                <a:solidFill>
                  <a:prstClr val="black"/>
                </a:solidFill>
                <a:latin typeface="Courier New" pitchFamily="49" charset="0"/>
                <a:ea typeface="맑은 고딕" pitchFamily="50" charset="-127"/>
                <a:cs typeface="Courier New" pitchFamily="49" charset="0"/>
              </a:rPr>
              <a:t>Pthread_create</a:t>
            </a:r>
            <a:r>
              <a:rPr lang="en-US" altLang="ko-KR" sz="1000" dirty="0">
                <a:solidFill>
                  <a:prstClr val="black"/>
                </a:solidFill>
                <a:latin typeface="Courier New" pitchFamily="49" charset="0"/>
                <a:ea typeface="맑은 고딕" pitchFamily="50" charset="-127"/>
                <a:cs typeface="Courier New" pitchFamily="49" charset="0"/>
              </a:rPr>
              <a:t>(&amp;p, </a:t>
            </a:r>
            <a:r>
              <a:rPr lang="en-US" altLang="ko-KR" sz="1000" dirty="0">
                <a:solidFill>
                  <a:srgbClr val="FF0000"/>
                </a:solidFill>
                <a:latin typeface="Courier New" pitchFamily="49" charset="0"/>
                <a:ea typeface="맑은 고딕" pitchFamily="50" charset="-127"/>
                <a:cs typeface="Courier New" pitchFamily="49" charset="0"/>
              </a:rPr>
              <a:t>NULL</a:t>
            </a:r>
            <a:r>
              <a:rPr lang="en-US" altLang="ko-KR" sz="1000" dirty="0">
                <a:solidFill>
                  <a:prstClr val="black"/>
                </a:solidFill>
                <a:latin typeface="Courier New" pitchFamily="49" charset="0"/>
                <a:ea typeface="맑은 고딕" pitchFamily="50" charset="-127"/>
                <a:cs typeface="Courier New" pitchFamily="49" charset="0"/>
              </a:rPr>
              <a:t>, child, </a:t>
            </a:r>
            <a:r>
              <a:rPr lang="en-US" altLang="ko-KR" sz="1000" dirty="0">
                <a:solidFill>
                  <a:srgbClr val="FF0000"/>
                </a:solidFill>
                <a:latin typeface="Courier New" pitchFamily="49" charset="0"/>
                <a:ea typeface="맑은 고딕" pitchFamily="50" charset="-127"/>
                <a:cs typeface="Courier New" pitchFamily="49" charset="0"/>
              </a:rPr>
              <a:t>NULL</a:t>
            </a:r>
            <a:r>
              <a:rPr lang="en-US" altLang="ko-KR" sz="1000" dirty="0">
                <a:solidFill>
                  <a:prstClr val="black"/>
                </a:solidFill>
                <a:latin typeface="Courier New" pitchFamily="49" charset="0"/>
                <a:ea typeface="맑은 고딕" pitchFamily="50" charset="-127"/>
                <a:cs typeface="Courier New" pitchFamily="49" charset="0"/>
              </a:rPr>
              <a:t>);</a:t>
            </a:r>
          </a:p>
          <a:p>
            <a:r>
              <a:rPr lang="en-US" altLang="ko-KR" sz="1000" dirty="0">
                <a:solidFill>
                  <a:prstClr val="black"/>
                </a:solidFill>
                <a:latin typeface="Courier New" pitchFamily="49" charset="0"/>
                <a:ea typeface="맑은 고딕" pitchFamily="50" charset="-127"/>
                <a:cs typeface="Courier New" pitchFamily="49" charset="0"/>
              </a:rPr>
              <a:t>29 	</a:t>
            </a:r>
            <a:r>
              <a:rPr lang="en-US" altLang="ko-KR" sz="1000" dirty="0" err="1">
                <a:solidFill>
                  <a:prstClr val="black"/>
                </a:solidFill>
                <a:latin typeface="Courier New" pitchFamily="49" charset="0"/>
                <a:ea typeface="맑은 고딕" pitchFamily="50" charset="-127"/>
                <a:cs typeface="Courier New" pitchFamily="49" charset="0"/>
              </a:rPr>
              <a:t>thr_join</a:t>
            </a:r>
            <a:r>
              <a:rPr lang="en-US" altLang="ko-KR" sz="1000" dirty="0">
                <a:solidFill>
                  <a:prstClr val="black"/>
                </a:solidFill>
                <a:latin typeface="Courier New" pitchFamily="49" charset="0"/>
                <a:ea typeface="맑은 고딕" pitchFamily="50" charset="-127"/>
                <a:cs typeface="Courier New" pitchFamily="49" charset="0"/>
              </a:rPr>
              <a:t>();</a:t>
            </a:r>
          </a:p>
          <a:p>
            <a:r>
              <a:rPr lang="en-US" altLang="ko-KR" sz="1000" dirty="0">
                <a:solidFill>
                  <a:prstClr val="black"/>
                </a:solidFill>
                <a:latin typeface="Courier New" pitchFamily="49" charset="0"/>
                <a:ea typeface="맑은 고딕" pitchFamily="50" charset="-127"/>
                <a:cs typeface="Courier New" pitchFamily="49" charset="0"/>
              </a:rPr>
              <a:t>30 	</a:t>
            </a:r>
            <a:r>
              <a:rPr lang="en-US" altLang="ko-KR" sz="1000" dirty="0" err="1">
                <a:solidFill>
                  <a:prstClr val="black"/>
                </a:solidFill>
                <a:latin typeface="Courier New" pitchFamily="49" charset="0"/>
                <a:ea typeface="맑은 고딕" pitchFamily="50" charset="-127"/>
                <a:cs typeface="Courier New" pitchFamily="49" charset="0"/>
              </a:rPr>
              <a:t>printf</a:t>
            </a:r>
            <a:r>
              <a:rPr lang="en-US" altLang="ko-KR" sz="1000" dirty="0">
                <a:solidFill>
                  <a:prstClr val="black"/>
                </a:solidFill>
                <a:latin typeface="Courier New" pitchFamily="49" charset="0"/>
                <a:ea typeface="맑은 고딕" pitchFamily="50" charset="-127"/>
                <a:cs typeface="Courier New" pitchFamily="49" charset="0"/>
              </a:rPr>
              <a:t>("parent: end\n");</a:t>
            </a:r>
          </a:p>
          <a:p>
            <a:r>
              <a:rPr lang="en-US" altLang="ko-KR" sz="1000" dirty="0">
                <a:solidFill>
                  <a:prstClr val="black"/>
                </a:solidFill>
                <a:latin typeface="Courier New" pitchFamily="49" charset="0"/>
                <a:ea typeface="맑은 고딕" pitchFamily="50" charset="-127"/>
                <a:cs typeface="Courier New" pitchFamily="49" charset="0"/>
              </a:rPr>
              <a:t>31 	</a:t>
            </a:r>
            <a:r>
              <a:rPr lang="en-US" altLang="ko-KR" sz="1000" dirty="0">
                <a:solidFill>
                  <a:srgbClr val="F79646">
                    <a:lumMod val="75000"/>
                  </a:srgbClr>
                </a:solidFill>
                <a:latin typeface="Courier New" pitchFamily="49" charset="0"/>
                <a:ea typeface="맑은 고딕" pitchFamily="50" charset="-127"/>
                <a:cs typeface="Courier New" pitchFamily="49" charset="0"/>
              </a:rPr>
              <a:t>return</a:t>
            </a:r>
            <a:r>
              <a:rPr lang="en-US" altLang="ko-KR" sz="1000" dirty="0">
                <a:solidFill>
                  <a:prstClr val="black"/>
                </a:solidFill>
                <a:latin typeface="Courier New" pitchFamily="49" charset="0"/>
                <a:ea typeface="맑은 고딕" pitchFamily="50" charset="-127"/>
                <a:cs typeface="Courier New" pitchFamily="49" charset="0"/>
              </a:rPr>
              <a:t> </a:t>
            </a:r>
            <a:r>
              <a:rPr lang="en-US" altLang="ko-KR" sz="1000" dirty="0">
                <a:solidFill>
                  <a:srgbClr val="FF0000"/>
                </a:solidFill>
                <a:latin typeface="Courier New" pitchFamily="49" charset="0"/>
                <a:ea typeface="맑은 고딕" pitchFamily="50" charset="-127"/>
                <a:cs typeface="Courier New" pitchFamily="49" charset="0"/>
              </a:rPr>
              <a:t>0</a:t>
            </a:r>
            <a:r>
              <a:rPr lang="en-US" altLang="ko-KR" sz="1000" dirty="0">
                <a:solidFill>
                  <a:prstClr val="black"/>
                </a:solidFill>
                <a:latin typeface="Courier New" pitchFamily="49" charset="0"/>
                <a:ea typeface="맑은 고딕" pitchFamily="50" charset="-127"/>
                <a:cs typeface="Courier New" pitchFamily="49" charset="0"/>
              </a:rPr>
              <a:t>;</a:t>
            </a:r>
          </a:p>
          <a:p>
            <a:r>
              <a:rPr lang="en-US" altLang="ko-KR" sz="1000">
                <a:solidFill>
                  <a:prstClr val="black"/>
                </a:solidFill>
                <a:latin typeface="Courier New" pitchFamily="49" charset="0"/>
                <a:ea typeface="맑은 고딕" pitchFamily="50" charset="-127"/>
                <a:cs typeface="Courier New" pitchFamily="49" charset="0"/>
              </a:rPr>
              <a:t>32 }</a:t>
            </a:r>
            <a:endParaRPr lang="en-US" altLang="ko-KR" sz="1000" dirty="0">
              <a:solidFill>
                <a:prstClr val="black"/>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3445153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57A6-062E-4D27-A0E8-6CF62D2D81CF}"/>
              </a:ext>
            </a:extLst>
          </p:cNvPr>
          <p:cNvSpPr>
            <a:spLocks noGrp="1"/>
          </p:cNvSpPr>
          <p:nvPr>
            <p:ph type="title"/>
          </p:nvPr>
        </p:nvSpPr>
        <p:spPr/>
        <p:txBody>
          <a:bodyPr/>
          <a:lstStyle/>
          <a:p>
            <a:r>
              <a:rPr lang="en-US" altLang="ko-KR" dirty="0"/>
              <a:t>The importance of the mutex</a:t>
            </a:r>
            <a:endParaRPr lang="en-US" dirty="0"/>
          </a:p>
        </p:txBody>
      </p:sp>
      <p:sp>
        <p:nvSpPr>
          <p:cNvPr id="3" name="Content Placeholder 2">
            <a:extLst>
              <a:ext uri="{FF2B5EF4-FFF2-40B4-BE49-F238E27FC236}">
                <a16:creationId xmlns:a16="http://schemas.microsoft.com/office/drawing/2014/main" id="{D12B29BD-A7F0-4496-9195-B0EDEDD6A75F}"/>
              </a:ext>
            </a:extLst>
          </p:cNvPr>
          <p:cNvSpPr>
            <a:spLocks noGrp="1"/>
          </p:cNvSpPr>
          <p:nvPr>
            <p:ph idx="1"/>
          </p:nvPr>
        </p:nvSpPr>
        <p:spPr>
          <a:xfrm>
            <a:off x="609600" y="1340769"/>
            <a:ext cx="11476856" cy="5040560"/>
          </a:xfrm>
        </p:spPr>
        <p:txBody>
          <a:bodyPr/>
          <a:lstStyle/>
          <a:p>
            <a:r>
              <a:rPr lang="en-HK" sz="2800" dirty="0"/>
              <a:t>If one does not need to hold a lock in order to signal and wait.</a:t>
            </a:r>
          </a:p>
          <a:p>
            <a:r>
              <a:rPr lang="en-US" altLang="ko-KR" sz="2800" dirty="0"/>
              <a:t>There is </a:t>
            </a:r>
            <a:r>
              <a:rPr lang="en-US" altLang="ko-KR" sz="2800" b="1" dirty="0"/>
              <a:t>race condition</a:t>
            </a:r>
            <a:r>
              <a:rPr lang="en-US" altLang="ko-KR" sz="2800" dirty="0"/>
              <a:t>.</a:t>
            </a:r>
          </a:p>
          <a:p>
            <a:pPr lvl="1"/>
            <a:r>
              <a:rPr lang="en-US" altLang="ko-KR" sz="2400" dirty="0"/>
              <a:t>The parent calls </a:t>
            </a:r>
            <a:r>
              <a:rPr lang="en-US" altLang="ko-KR" sz="2400" dirty="0" err="1">
                <a:latin typeface="Courier New" pitchFamily="49" charset="0"/>
                <a:cs typeface="Courier New" pitchFamily="49" charset="0"/>
              </a:rPr>
              <a:t>thr_join</a:t>
            </a:r>
            <a:r>
              <a:rPr lang="en-US" altLang="ko-KR" sz="2400" dirty="0">
                <a:latin typeface="Courier New" pitchFamily="49" charset="0"/>
                <a:cs typeface="Courier New" pitchFamily="49" charset="0"/>
              </a:rPr>
              <a:t>()</a:t>
            </a:r>
            <a:endParaRPr lang="en-US" altLang="ko-KR" sz="2400" dirty="0"/>
          </a:p>
          <a:p>
            <a:pPr lvl="2"/>
            <a:r>
              <a:rPr lang="en-US" altLang="ko-KR" sz="2000" dirty="0"/>
              <a:t>The parent checks </a:t>
            </a:r>
            <a:r>
              <a:rPr lang="en-US" altLang="ko-KR" sz="2000" dirty="0">
                <a:latin typeface="Courier New" pitchFamily="49" charset="0"/>
                <a:cs typeface="Courier New" pitchFamily="49" charset="0"/>
              </a:rPr>
              <a:t>done</a:t>
            </a:r>
            <a:r>
              <a:rPr lang="en-HK" altLang="ko-KR" sz="2000" dirty="0">
                <a:latin typeface="Courier New" pitchFamily="49" charset="0"/>
                <a:cs typeface="Courier New" pitchFamily="49" charset="0"/>
              </a:rPr>
              <a:t>,</a:t>
            </a:r>
            <a:r>
              <a:rPr lang="zh-CN" altLang="en-US" sz="2000" dirty="0">
                <a:latin typeface="Courier New" pitchFamily="49" charset="0"/>
                <a:cs typeface="Courier New" pitchFamily="49" charset="0"/>
              </a:rPr>
              <a:t> </a:t>
            </a:r>
            <a:r>
              <a:rPr lang="en-HK" altLang="zh-CN" sz="2000" dirty="0" err="1"/>
              <a:t>i</a:t>
            </a:r>
            <a:r>
              <a:rPr lang="en-US" altLang="ko-KR" sz="2000" dirty="0"/>
              <a:t>t will see that it is 0 and try to go to sleep.</a:t>
            </a:r>
          </a:p>
          <a:p>
            <a:pPr lvl="2"/>
            <a:r>
              <a:rPr lang="en-US" altLang="ko-KR" sz="2000" i="1" dirty="0"/>
              <a:t>Just before </a:t>
            </a:r>
            <a:r>
              <a:rPr lang="en-US" altLang="ko-KR" sz="2000" dirty="0"/>
              <a:t>it calls wait to go to sleep, the parent is </a:t>
            </a:r>
            <a:r>
              <a:rPr lang="en-US" altLang="ko-KR" sz="2000" u="sng" dirty="0"/>
              <a:t>interrupted</a:t>
            </a:r>
            <a:r>
              <a:rPr lang="en-US" altLang="ko-KR" sz="2000" dirty="0"/>
              <a:t> and the child runs.</a:t>
            </a:r>
          </a:p>
          <a:p>
            <a:pPr lvl="1"/>
            <a:r>
              <a:rPr lang="en-US" altLang="ko-KR" sz="2400" dirty="0"/>
              <a:t>The child changes the state variable </a:t>
            </a:r>
            <a:r>
              <a:rPr lang="en-US" altLang="ko-KR" sz="2400" dirty="0">
                <a:latin typeface="Courier New" pitchFamily="49" charset="0"/>
                <a:cs typeface="Courier New" pitchFamily="49" charset="0"/>
              </a:rPr>
              <a:t>done</a:t>
            </a:r>
            <a:r>
              <a:rPr lang="en-US" altLang="ko-KR" sz="2400" dirty="0"/>
              <a:t> to 1 and signals.</a:t>
            </a:r>
          </a:p>
          <a:p>
            <a:pPr lvl="2"/>
            <a:r>
              <a:rPr lang="en-US" altLang="ko-KR" sz="2000" dirty="0"/>
              <a:t>But no thread is waiting and thus no thread is woken.</a:t>
            </a:r>
          </a:p>
          <a:p>
            <a:pPr lvl="2"/>
            <a:r>
              <a:rPr lang="en-US" altLang="ko-KR" sz="2000" dirty="0"/>
              <a:t>When the parent runs again, it sleeps forever.</a:t>
            </a:r>
            <a:endParaRPr lang="ko-KR" altLang="en-US" sz="2000" dirty="0"/>
          </a:p>
          <a:p>
            <a:endParaRPr lang="en-US" dirty="0"/>
          </a:p>
        </p:txBody>
      </p:sp>
      <p:sp>
        <p:nvSpPr>
          <p:cNvPr id="4" name="Slide Number Placeholder 3">
            <a:extLst>
              <a:ext uri="{FF2B5EF4-FFF2-40B4-BE49-F238E27FC236}">
                <a16:creationId xmlns:a16="http://schemas.microsoft.com/office/drawing/2014/main" id="{813D7851-2F58-42A8-A39C-8C4337EE8FFD}"/>
              </a:ext>
            </a:extLst>
          </p:cNvPr>
          <p:cNvSpPr>
            <a:spLocks noGrp="1"/>
          </p:cNvSpPr>
          <p:nvPr>
            <p:ph type="sldNum" sz="quarter" idx="12"/>
          </p:nvPr>
        </p:nvSpPr>
        <p:spPr/>
        <p:txBody>
          <a:bodyPr/>
          <a:lstStyle/>
          <a:p>
            <a:fld id="{C22DC6D3-9347-42BE-948A-F7EB414DF657}" type="slidenum">
              <a:rPr lang="en-US" altLang="en-US" smtClean="0"/>
              <a:pPr/>
              <a:t>33</a:t>
            </a:fld>
            <a:endParaRPr lang="en-US" altLang="en-US" dirty="0"/>
          </a:p>
        </p:txBody>
      </p:sp>
      <p:sp>
        <p:nvSpPr>
          <p:cNvPr id="5" name="직사각형 5">
            <a:extLst>
              <a:ext uri="{FF2B5EF4-FFF2-40B4-BE49-F238E27FC236}">
                <a16:creationId xmlns:a16="http://schemas.microsoft.com/office/drawing/2014/main" id="{FF89037F-B8ED-4689-8279-34D371A5EBC6}"/>
              </a:ext>
            </a:extLst>
          </p:cNvPr>
          <p:cNvSpPr/>
          <p:nvPr/>
        </p:nvSpPr>
        <p:spPr>
          <a:xfrm>
            <a:off x="2531604" y="4762159"/>
            <a:ext cx="7632848" cy="2031325"/>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latin typeface="Courier New" pitchFamily="49" charset="0"/>
                <a:ea typeface="맑은 고딕" pitchFamily="50" charset="-127"/>
                <a:cs typeface="Courier New" pitchFamily="49" charset="0"/>
              </a:rPr>
              <a:t>1 	</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thr_exit</a:t>
            </a:r>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2 		done = </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3 		</a:t>
            </a:r>
            <a:r>
              <a:rPr lang="en-US" altLang="ko-KR" sz="1400" dirty="0" err="1">
                <a:solidFill>
                  <a:prstClr val="black"/>
                </a:solidFill>
                <a:latin typeface="Courier New" pitchFamily="49" charset="0"/>
                <a:ea typeface="맑은 고딕" pitchFamily="50" charset="-127"/>
                <a:cs typeface="Courier New" pitchFamily="49" charset="0"/>
              </a:rPr>
              <a:t>Pthread_cond_signal</a:t>
            </a:r>
            <a:r>
              <a:rPr lang="en-US" altLang="ko-KR" sz="1400" dirty="0">
                <a:solidFill>
                  <a:prstClr val="black"/>
                </a:solidFill>
                <a:latin typeface="Courier New" pitchFamily="49" charset="0"/>
                <a:ea typeface="맑은 고딕" pitchFamily="50" charset="-127"/>
                <a:cs typeface="Courier New" pitchFamily="49" charset="0"/>
              </a:rPr>
              <a:t>(&amp;c);</a:t>
            </a:r>
          </a:p>
          <a:p>
            <a:r>
              <a:rPr lang="en-US" altLang="ko-KR" sz="1400" dirty="0">
                <a:solidFill>
                  <a:prstClr val="black"/>
                </a:solidFill>
                <a:latin typeface="Courier New" pitchFamily="49" charset="0"/>
                <a:ea typeface="맑은 고딕" pitchFamily="50" charset="-127"/>
                <a:cs typeface="Courier New" pitchFamily="49" charset="0"/>
              </a:rPr>
              <a:t>4 	}</a:t>
            </a:r>
          </a:p>
          <a:p>
            <a:r>
              <a:rPr lang="en-US" altLang="ko-KR" sz="1400" dirty="0">
                <a:solidFill>
                  <a:prstClr val="black"/>
                </a:solidFill>
                <a:latin typeface="Courier New" pitchFamily="49" charset="0"/>
                <a:ea typeface="맑은 고딕" pitchFamily="50" charset="-127"/>
                <a:cs typeface="Courier New" pitchFamily="49" charset="0"/>
              </a:rPr>
              <a:t>5</a:t>
            </a:r>
          </a:p>
          <a:p>
            <a:r>
              <a:rPr lang="en-US" altLang="ko-KR" sz="1400" dirty="0">
                <a:solidFill>
                  <a:prstClr val="black"/>
                </a:solidFill>
                <a:latin typeface="Courier New" pitchFamily="49" charset="0"/>
                <a:ea typeface="맑은 고딕" pitchFamily="50" charset="-127"/>
                <a:cs typeface="Courier New" pitchFamily="49" charset="0"/>
              </a:rPr>
              <a:t>6 	</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thr_join</a:t>
            </a:r>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7 		</a:t>
            </a:r>
            <a:r>
              <a:rPr lang="en-US" altLang="ko-KR" sz="1400" dirty="0">
                <a:solidFill>
                  <a:srgbClr val="F79646">
                    <a:lumMod val="75000"/>
                  </a:srgbClr>
                </a:solidFill>
                <a:latin typeface="Courier New" pitchFamily="49" charset="0"/>
                <a:ea typeface="맑은 고딕" pitchFamily="50" charset="-127"/>
                <a:cs typeface="Courier New" pitchFamily="49" charset="0"/>
              </a:rPr>
              <a:t>if </a:t>
            </a:r>
            <a:r>
              <a:rPr lang="en-US" altLang="ko-KR" sz="1400" dirty="0">
                <a:solidFill>
                  <a:prstClr val="black"/>
                </a:solidFill>
                <a:latin typeface="Courier New" pitchFamily="49" charset="0"/>
                <a:ea typeface="맑은 고딕" pitchFamily="50" charset="-127"/>
                <a:cs typeface="Courier New" pitchFamily="49" charset="0"/>
              </a:rPr>
              <a:t>(done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8 			</a:t>
            </a:r>
            <a:r>
              <a:rPr lang="en-US" altLang="ko-KR" sz="1400" dirty="0" err="1">
                <a:solidFill>
                  <a:prstClr val="black"/>
                </a:solidFill>
                <a:latin typeface="Courier New" pitchFamily="49" charset="0"/>
                <a:ea typeface="맑은 고딕" pitchFamily="50" charset="-127"/>
                <a:cs typeface="Courier New" pitchFamily="49" charset="0"/>
              </a:rPr>
              <a:t>Pthread_cond_wait</a:t>
            </a:r>
            <a:r>
              <a:rPr lang="en-US" altLang="ko-KR" sz="1400" dirty="0">
                <a:solidFill>
                  <a:prstClr val="black"/>
                </a:solidFill>
                <a:latin typeface="Courier New" pitchFamily="49" charset="0"/>
                <a:ea typeface="맑은 고딕" pitchFamily="50" charset="-127"/>
                <a:cs typeface="Courier New" pitchFamily="49" charset="0"/>
              </a:rPr>
              <a:t>(&amp;c);</a:t>
            </a:r>
          </a:p>
          <a:p>
            <a:r>
              <a:rPr lang="en-US" altLang="ko-KR" sz="1400" dirty="0">
                <a:solidFill>
                  <a:prstClr val="black"/>
                </a:solidFill>
                <a:latin typeface="Courier New" pitchFamily="49" charset="0"/>
                <a:ea typeface="맑은 고딕" pitchFamily="50" charset="-127"/>
                <a:cs typeface="Courier New" pitchFamily="49" charset="0"/>
              </a:rPr>
              <a:t>9 	}</a:t>
            </a:r>
          </a:p>
        </p:txBody>
      </p:sp>
      <p:sp>
        <p:nvSpPr>
          <p:cNvPr id="6" name="Rectangle 5">
            <a:extLst>
              <a:ext uri="{FF2B5EF4-FFF2-40B4-BE49-F238E27FC236}">
                <a16:creationId xmlns:a16="http://schemas.microsoft.com/office/drawing/2014/main" id="{D23C22C2-311F-4DF0-94E0-59E442418404}"/>
              </a:ext>
            </a:extLst>
          </p:cNvPr>
          <p:cNvSpPr/>
          <p:nvPr/>
        </p:nvSpPr>
        <p:spPr>
          <a:xfrm rot="19794858">
            <a:off x="8303652" y="5469647"/>
            <a:ext cx="1624868" cy="338554"/>
          </a:xfrm>
          <a:prstGeom prst="rect">
            <a:avLst/>
          </a:prstGeom>
        </p:spPr>
        <p:txBody>
          <a:bodyPr wrap="none">
            <a:spAutoFit/>
          </a:bodyPr>
          <a:lstStyle/>
          <a:p>
            <a:r>
              <a:rPr lang="en-US" altLang="ko-KR" sz="1600" b="1" dirty="0">
                <a:solidFill>
                  <a:prstClr val="black"/>
                </a:solidFill>
                <a:latin typeface="맑은 고딕" pitchFamily="50" charset="-127"/>
                <a:ea typeface="맑은 고딕" pitchFamily="50" charset="-127"/>
              </a:rPr>
              <a:t>without mutex</a:t>
            </a:r>
            <a:endParaRPr lang="en-US" sz="1600" dirty="0">
              <a:solidFill>
                <a:srgbClr val="FF0000"/>
              </a:solidFill>
            </a:endParaRPr>
          </a:p>
        </p:txBody>
      </p:sp>
    </p:spTree>
    <p:extLst>
      <p:ext uri="{BB962C8B-B14F-4D97-AF65-F5344CB8AC3E}">
        <p14:creationId xmlns:p14="http://schemas.microsoft.com/office/powerpoint/2010/main" val="1521511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5F4E-9F0C-4B12-9702-E850899AA63F}"/>
              </a:ext>
            </a:extLst>
          </p:cNvPr>
          <p:cNvSpPr>
            <a:spLocks noGrp="1"/>
          </p:cNvSpPr>
          <p:nvPr>
            <p:ph type="title"/>
          </p:nvPr>
        </p:nvSpPr>
        <p:spPr/>
        <p:txBody>
          <a:bodyPr/>
          <a:lstStyle/>
          <a:p>
            <a:r>
              <a:rPr lang="en-US" altLang="ko-KR" dirty="0"/>
              <a:t>The importance of the state variable </a:t>
            </a:r>
            <a:r>
              <a:rPr lang="en-US" altLang="ko-KR" dirty="0">
                <a:latin typeface="Courier New" pitchFamily="49" charset="0"/>
                <a:cs typeface="Courier New" pitchFamily="49" charset="0"/>
              </a:rPr>
              <a:t>done</a:t>
            </a:r>
            <a:endParaRPr lang="en-US" dirty="0"/>
          </a:p>
        </p:txBody>
      </p:sp>
      <p:sp>
        <p:nvSpPr>
          <p:cNvPr id="3" name="Content Placeholder 2">
            <a:extLst>
              <a:ext uri="{FF2B5EF4-FFF2-40B4-BE49-F238E27FC236}">
                <a16:creationId xmlns:a16="http://schemas.microsoft.com/office/drawing/2014/main" id="{7C49692C-63A3-4F68-8B7D-89EAF808D9CE}"/>
              </a:ext>
            </a:extLst>
          </p:cNvPr>
          <p:cNvSpPr>
            <a:spLocks noGrp="1"/>
          </p:cNvSpPr>
          <p:nvPr>
            <p:ph idx="1"/>
          </p:nvPr>
        </p:nvSpPr>
        <p:spPr/>
        <p:txBody>
          <a:bodyPr/>
          <a:lstStyle/>
          <a:p>
            <a:r>
              <a:rPr lang="en-US" altLang="ko-KR" dirty="0"/>
              <a:t>Imagine the case where the </a:t>
            </a:r>
            <a:r>
              <a:rPr lang="en-US" altLang="ko-KR" i="1" dirty="0"/>
              <a:t>child runs immediately</a:t>
            </a:r>
            <a:r>
              <a:rPr lang="en-US" altLang="ko-KR" dirty="0"/>
              <a:t>.</a:t>
            </a:r>
          </a:p>
          <a:p>
            <a:pPr lvl="1"/>
            <a:r>
              <a:rPr lang="en-US" altLang="ko-KR" dirty="0"/>
              <a:t>The child will signal, but there is </a:t>
            </a:r>
            <a:r>
              <a:rPr lang="en-US" altLang="ko-KR" u="sng" dirty="0"/>
              <a:t>no thread asleep</a:t>
            </a:r>
            <a:r>
              <a:rPr lang="en-US" altLang="ko-KR" dirty="0"/>
              <a:t> on the condition.</a:t>
            </a:r>
          </a:p>
          <a:p>
            <a:pPr lvl="1"/>
            <a:r>
              <a:rPr lang="en-US" altLang="ko-KR" dirty="0"/>
              <a:t>When the parent runs, it will call wait and be stuck.</a:t>
            </a:r>
          </a:p>
          <a:p>
            <a:pPr lvl="1"/>
            <a:r>
              <a:rPr lang="en-US" altLang="ko-KR" dirty="0">
                <a:solidFill>
                  <a:schemeClr val="accent6">
                    <a:lumMod val="75000"/>
                  </a:schemeClr>
                </a:solidFill>
              </a:rPr>
              <a:t>No thread will ever wake it</a:t>
            </a:r>
            <a:r>
              <a:rPr lang="en-US" altLang="ko-KR" dirty="0"/>
              <a:t>.</a:t>
            </a:r>
            <a:endParaRPr lang="ko-KR" alt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A592D07-2A3C-449D-81F3-DEA7FCE269E1}"/>
              </a:ext>
            </a:extLst>
          </p:cNvPr>
          <p:cNvSpPr>
            <a:spLocks noGrp="1"/>
          </p:cNvSpPr>
          <p:nvPr>
            <p:ph type="sldNum" sz="quarter" idx="12"/>
          </p:nvPr>
        </p:nvSpPr>
        <p:spPr/>
        <p:txBody>
          <a:bodyPr/>
          <a:lstStyle/>
          <a:p>
            <a:fld id="{C22DC6D3-9347-42BE-948A-F7EB414DF657}" type="slidenum">
              <a:rPr lang="en-US" altLang="en-US" smtClean="0"/>
              <a:pPr/>
              <a:t>34</a:t>
            </a:fld>
            <a:endParaRPr lang="en-US" altLang="en-US" dirty="0"/>
          </a:p>
        </p:txBody>
      </p:sp>
      <p:sp>
        <p:nvSpPr>
          <p:cNvPr id="5" name="직사각형 5">
            <a:extLst>
              <a:ext uri="{FF2B5EF4-FFF2-40B4-BE49-F238E27FC236}">
                <a16:creationId xmlns:a16="http://schemas.microsoft.com/office/drawing/2014/main" id="{A095FA25-350E-4A68-8F5B-E553F3A021DE}"/>
              </a:ext>
            </a:extLst>
          </p:cNvPr>
          <p:cNvSpPr/>
          <p:nvPr/>
        </p:nvSpPr>
        <p:spPr>
          <a:xfrm>
            <a:off x="2423592" y="3501008"/>
            <a:ext cx="7632848" cy="2462213"/>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i="1" dirty="0">
                <a:solidFill>
                  <a:prstClr val="black"/>
                </a:solidFill>
                <a:latin typeface="Courier New" pitchFamily="49" charset="0"/>
                <a:ea typeface="맑은 고딕" pitchFamily="50" charset="-127"/>
                <a:cs typeface="Courier New" pitchFamily="49" charset="0"/>
              </a:rPr>
              <a:t>1 	</a:t>
            </a:r>
            <a:r>
              <a:rPr lang="en-US" altLang="ko-KR" sz="1400" i="1" dirty="0">
                <a:solidFill>
                  <a:srgbClr val="00B050"/>
                </a:solidFill>
                <a:latin typeface="Courier New" pitchFamily="49" charset="0"/>
                <a:ea typeface="맑은 고딕" pitchFamily="50" charset="-127"/>
                <a:cs typeface="Courier New" pitchFamily="49" charset="0"/>
              </a:rPr>
              <a:t>void </a:t>
            </a:r>
            <a:r>
              <a:rPr lang="en-US" altLang="ko-KR" sz="1400" i="1" dirty="0" err="1">
                <a:solidFill>
                  <a:prstClr val="black"/>
                </a:solidFill>
                <a:latin typeface="Courier New" pitchFamily="49" charset="0"/>
                <a:ea typeface="맑은 고딕" pitchFamily="50" charset="-127"/>
                <a:cs typeface="Courier New" pitchFamily="49" charset="0"/>
              </a:rPr>
              <a:t>thr_exit</a:t>
            </a:r>
            <a:r>
              <a:rPr lang="en-US" altLang="ko-KR" sz="1400" i="1" dirty="0">
                <a:solidFill>
                  <a:prstClr val="black"/>
                </a:solidFill>
                <a:latin typeface="Courier New" pitchFamily="49" charset="0"/>
                <a:ea typeface="맑은 고딕" pitchFamily="50" charset="-127"/>
                <a:cs typeface="Courier New" pitchFamily="49" charset="0"/>
              </a:rPr>
              <a:t>() {</a:t>
            </a:r>
          </a:p>
          <a:p>
            <a:r>
              <a:rPr lang="en-US" altLang="ko-KR" sz="1400" i="1" dirty="0">
                <a:solidFill>
                  <a:prstClr val="black"/>
                </a:solidFill>
                <a:latin typeface="Courier New" pitchFamily="49" charset="0"/>
                <a:ea typeface="맑은 고딕" pitchFamily="50" charset="-127"/>
                <a:cs typeface="Courier New" pitchFamily="49" charset="0"/>
              </a:rPr>
              <a:t>2 		</a:t>
            </a:r>
            <a:r>
              <a:rPr lang="en-US" altLang="ko-KR" sz="1400" i="1" dirty="0" err="1">
                <a:solidFill>
                  <a:prstClr val="black"/>
                </a:solidFill>
                <a:latin typeface="Courier New" pitchFamily="49" charset="0"/>
                <a:ea typeface="맑은 고딕" pitchFamily="50" charset="-127"/>
                <a:cs typeface="Courier New" pitchFamily="49" charset="0"/>
              </a:rPr>
              <a:t>Pthread_mutex_lock</a:t>
            </a:r>
            <a:r>
              <a:rPr lang="en-US" altLang="ko-KR" sz="1400" i="1" dirty="0">
                <a:solidFill>
                  <a:prstClr val="black"/>
                </a:solidFill>
                <a:latin typeface="Courier New" pitchFamily="49" charset="0"/>
                <a:ea typeface="맑은 고딕" pitchFamily="50" charset="-127"/>
                <a:cs typeface="Courier New" pitchFamily="49" charset="0"/>
              </a:rPr>
              <a:t>(&amp;m);</a:t>
            </a:r>
          </a:p>
          <a:p>
            <a:r>
              <a:rPr lang="en-US" altLang="ko-KR" sz="1400" i="1" dirty="0">
                <a:solidFill>
                  <a:prstClr val="black"/>
                </a:solidFill>
                <a:latin typeface="Courier New" pitchFamily="49" charset="0"/>
                <a:ea typeface="맑은 고딕" pitchFamily="50" charset="-127"/>
                <a:cs typeface="Courier New" pitchFamily="49" charset="0"/>
              </a:rPr>
              <a:t>3 		</a:t>
            </a:r>
            <a:r>
              <a:rPr lang="en-US" altLang="ko-KR" sz="1400" i="1" dirty="0" err="1">
                <a:solidFill>
                  <a:prstClr val="black"/>
                </a:solidFill>
                <a:latin typeface="Courier New" pitchFamily="49" charset="0"/>
                <a:ea typeface="맑은 고딕" pitchFamily="50" charset="-127"/>
                <a:cs typeface="Courier New" pitchFamily="49" charset="0"/>
              </a:rPr>
              <a:t>Pthread_cond_signal</a:t>
            </a:r>
            <a:r>
              <a:rPr lang="en-US" altLang="ko-KR" sz="1400" i="1" dirty="0">
                <a:solidFill>
                  <a:prstClr val="black"/>
                </a:solidFill>
                <a:latin typeface="Courier New" pitchFamily="49" charset="0"/>
                <a:ea typeface="맑은 고딕" pitchFamily="50" charset="-127"/>
                <a:cs typeface="Courier New" pitchFamily="49" charset="0"/>
              </a:rPr>
              <a:t>(&amp;c);</a:t>
            </a:r>
          </a:p>
          <a:p>
            <a:r>
              <a:rPr lang="en-US" altLang="ko-KR" sz="1400" i="1" dirty="0">
                <a:solidFill>
                  <a:prstClr val="black"/>
                </a:solidFill>
                <a:latin typeface="Courier New" pitchFamily="49" charset="0"/>
                <a:ea typeface="맑은 고딕" pitchFamily="50" charset="-127"/>
                <a:cs typeface="Courier New" pitchFamily="49" charset="0"/>
              </a:rPr>
              <a:t>4 		</a:t>
            </a:r>
            <a:r>
              <a:rPr lang="en-US" altLang="ko-KR" sz="1400" i="1" dirty="0" err="1">
                <a:solidFill>
                  <a:prstClr val="black"/>
                </a:solidFill>
                <a:latin typeface="Courier New" pitchFamily="49" charset="0"/>
                <a:ea typeface="맑은 고딕" pitchFamily="50" charset="-127"/>
                <a:cs typeface="Courier New" pitchFamily="49" charset="0"/>
              </a:rPr>
              <a:t>Pthread_mutex_unlock</a:t>
            </a:r>
            <a:r>
              <a:rPr lang="en-US" altLang="ko-KR" sz="1400" i="1" dirty="0">
                <a:solidFill>
                  <a:prstClr val="black"/>
                </a:solidFill>
                <a:latin typeface="Courier New" pitchFamily="49" charset="0"/>
                <a:ea typeface="맑은 고딕" pitchFamily="50" charset="-127"/>
                <a:cs typeface="Courier New" pitchFamily="49" charset="0"/>
              </a:rPr>
              <a:t>(&amp;m);</a:t>
            </a:r>
          </a:p>
          <a:p>
            <a:r>
              <a:rPr lang="en-US" altLang="ko-KR" sz="1400" i="1" dirty="0">
                <a:solidFill>
                  <a:prstClr val="black"/>
                </a:solidFill>
                <a:latin typeface="Courier New" pitchFamily="49" charset="0"/>
                <a:ea typeface="맑은 고딕" pitchFamily="50" charset="-127"/>
                <a:cs typeface="Courier New" pitchFamily="49" charset="0"/>
              </a:rPr>
              <a:t>5 	}</a:t>
            </a:r>
          </a:p>
          <a:p>
            <a:r>
              <a:rPr lang="en-US" altLang="ko-KR" sz="1400" i="1" dirty="0">
                <a:solidFill>
                  <a:prstClr val="black"/>
                </a:solidFill>
                <a:latin typeface="Courier New" pitchFamily="49" charset="0"/>
                <a:ea typeface="맑은 고딕" pitchFamily="50" charset="-127"/>
                <a:cs typeface="Courier New" pitchFamily="49" charset="0"/>
              </a:rPr>
              <a:t>6</a:t>
            </a:r>
          </a:p>
          <a:p>
            <a:r>
              <a:rPr lang="en-US" altLang="ko-KR" sz="1400" i="1" dirty="0">
                <a:solidFill>
                  <a:prstClr val="black"/>
                </a:solidFill>
                <a:latin typeface="Courier New" pitchFamily="49" charset="0"/>
                <a:ea typeface="맑은 고딕" pitchFamily="50" charset="-127"/>
                <a:cs typeface="Courier New" pitchFamily="49" charset="0"/>
              </a:rPr>
              <a:t>7 	</a:t>
            </a:r>
            <a:r>
              <a:rPr lang="en-US" altLang="ko-KR" sz="1400" i="1" dirty="0">
                <a:solidFill>
                  <a:srgbClr val="00B050"/>
                </a:solidFill>
                <a:latin typeface="Courier New" pitchFamily="49" charset="0"/>
                <a:ea typeface="맑은 고딕" pitchFamily="50" charset="-127"/>
                <a:cs typeface="Courier New" pitchFamily="49" charset="0"/>
              </a:rPr>
              <a:t>void</a:t>
            </a:r>
            <a:r>
              <a:rPr lang="en-US" altLang="ko-KR" sz="1400" i="1" dirty="0">
                <a:solidFill>
                  <a:prstClr val="black"/>
                </a:solidFill>
                <a:latin typeface="Courier New" pitchFamily="49" charset="0"/>
                <a:ea typeface="맑은 고딕" pitchFamily="50" charset="-127"/>
                <a:cs typeface="Courier New" pitchFamily="49" charset="0"/>
              </a:rPr>
              <a:t> </a:t>
            </a:r>
            <a:r>
              <a:rPr lang="en-US" altLang="ko-KR" sz="1400" i="1" dirty="0" err="1">
                <a:solidFill>
                  <a:prstClr val="black"/>
                </a:solidFill>
                <a:latin typeface="Courier New" pitchFamily="49" charset="0"/>
                <a:ea typeface="맑은 고딕" pitchFamily="50" charset="-127"/>
                <a:cs typeface="Courier New" pitchFamily="49" charset="0"/>
              </a:rPr>
              <a:t>thr_join</a:t>
            </a:r>
            <a:r>
              <a:rPr lang="en-US" altLang="ko-KR" sz="1400" i="1" dirty="0">
                <a:solidFill>
                  <a:prstClr val="black"/>
                </a:solidFill>
                <a:latin typeface="Courier New" pitchFamily="49" charset="0"/>
                <a:ea typeface="맑은 고딕" pitchFamily="50" charset="-127"/>
                <a:cs typeface="Courier New" pitchFamily="49" charset="0"/>
              </a:rPr>
              <a:t>() {</a:t>
            </a:r>
          </a:p>
          <a:p>
            <a:r>
              <a:rPr lang="en-US" altLang="ko-KR" sz="1400" i="1" dirty="0">
                <a:solidFill>
                  <a:prstClr val="black"/>
                </a:solidFill>
                <a:latin typeface="Courier New" pitchFamily="49" charset="0"/>
                <a:ea typeface="맑은 고딕" pitchFamily="50" charset="-127"/>
                <a:cs typeface="Courier New" pitchFamily="49" charset="0"/>
              </a:rPr>
              <a:t>8 		</a:t>
            </a:r>
            <a:r>
              <a:rPr lang="en-US" altLang="ko-KR" sz="1400" i="1" dirty="0" err="1">
                <a:solidFill>
                  <a:prstClr val="black"/>
                </a:solidFill>
                <a:latin typeface="Courier New" pitchFamily="49" charset="0"/>
                <a:ea typeface="맑은 고딕" pitchFamily="50" charset="-127"/>
                <a:cs typeface="Courier New" pitchFamily="49" charset="0"/>
              </a:rPr>
              <a:t>Pthread_mutex_lock</a:t>
            </a:r>
            <a:r>
              <a:rPr lang="en-US" altLang="ko-KR" sz="1400" i="1" dirty="0">
                <a:solidFill>
                  <a:prstClr val="black"/>
                </a:solidFill>
                <a:latin typeface="Courier New" pitchFamily="49" charset="0"/>
                <a:ea typeface="맑은 고딕" pitchFamily="50" charset="-127"/>
                <a:cs typeface="Courier New" pitchFamily="49" charset="0"/>
              </a:rPr>
              <a:t>(&amp;m);</a:t>
            </a:r>
          </a:p>
          <a:p>
            <a:r>
              <a:rPr lang="en-US" altLang="ko-KR" sz="1400" i="1" dirty="0">
                <a:solidFill>
                  <a:prstClr val="black"/>
                </a:solidFill>
                <a:latin typeface="Courier New" pitchFamily="49" charset="0"/>
                <a:ea typeface="맑은 고딕" pitchFamily="50" charset="-127"/>
                <a:cs typeface="Courier New" pitchFamily="49" charset="0"/>
              </a:rPr>
              <a:t>9 		</a:t>
            </a:r>
            <a:r>
              <a:rPr lang="en-US" altLang="ko-KR" sz="1400" i="1" dirty="0" err="1">
                <a:solidFill>
                  <a:prstClr val="black"/>
                </a:solidFill>
                <a:latin typeface="Courier New" pitchFamily="49" charset="0"/>
                <a:ea typeface="맑은 고딕" pitchFamily="50" charset="-127"/>
                <a:cs typeface="Courier New" pitchFamily="49" charset="0"/>
              </a:rPr>
              <a:t>Pthread_cond_wait</a:t>
            </a:r>
            <a:r>
              <a:rPr lang="en-US" altLang="ko-KR" sz="1400" i="1" dirty="0">
                <a:solidFill>
                  <a:prstClr val="black"/>
                </a:solidFill>
                <a:latin typeface="Courier New" pitchFamily="49" charset="0"/>
                <a:ea typeface="맑은 고딕" pitchFamily="50" charset="-127"/>
                <a:cs typeface="Courier New" pitchFamily="49" charset="0"/>
              </a:rPr>
              <a:t>(&amp;c, &amp;m);</a:t>
            </a:r>
          </a:p>
          <a:p>
            <a:r>
              <a:rPr lang="en-US" altLang="ko-KR" sz="1400" i="1" dirty="0">
                <a:solidFill>
                  <a:prstClr val="black"/>
                </a:solidFill>
                <a:latin typeface="Courier New" pitchFamily="49" charset="0"/>
                <a:ea typeface="맑은 고딕" pitchFamily="50" charset="-127"/>
                <a:cs typeface="Courier New" pitchFamily="49" charset="0"/>
              </a:rPr>
              <a:t>10 		</a:t>
            </a:r>
            <a:r>
              <a:rPr lang="en-US" altLang="ko-KR" sz="1400" i="1" dirty="0" err="1">
                <a:solidFill>
                  <a:prstClr val="black"/>
                </a:solidFill>
                <a:latin typeface="Courier New" pitchFamily="49" charset="0"/>
                <a:ea typeface="맑은 고딕" pitchFamily="50" charset="-127"/>
                <a:cs typeface="Courier New" pitchFamily="49" charset="0"/>
              </a:rPr>
              <a:t>Pthread_mutex_unlock</a:t>
            </a:r>
            <a:r>
              <a:rPr lang="en-US" altLang="ko-KR" sz="1400" i="1" dirty="0">
                <a:solidFill>
                  <a:prstClr val="black"/>
                </a:solidFill>
                <a:latin typeface="Courier New" pitchFamily="49" charset="0"/>
                <a:ea typeface="맑은 고딕" pitchFamily="50" charset="-127"/>
                <a:cs typeface="Courier New" pitchFamily="49" charset="0"/>
              </a:rPr>
              <a:t>(&amp;m);</a:t>
            </a:r>
          </a:p>
          <a:p>
            <a:r>
              <a:rPr lang="en-US" altLang="ko-KR" sz="1400" i="1" dirty="0">
                <a:solidFill>
                  <a:prstClr val="black"/>
                </a:solidFill>
                <a:latin typeface="Courier New" pitchFamily="49" charset="0"/>
                <a:ea typeface="맑은 고딕" pitchFamily="50" charset="-127"/>
                <a:cs typeface="Courier New" pitchFamily="49" charset="0"/>
              </a:rPr>
              <a:t>11 	}</a:t>
            </a:r>
            <a:endParaRPr lang="en-US" altLang="ko-KR" sz="1400" dirty="0">
              <a:solidFill>
                <a:prstClr val="black"/>
              </a:solidFill>
              <a:latin typeface="Courier New" pitchFamily="49" charset="0"/>
              <a:ea typeface="맑은 고딕" pitchFamily="50" charset="-127"/>
              <a:cs typeface="Courier New" pitchFamily="49" charset="0"/>
            </a:endParaRPr>
          </a:p>
        </p:txBody>
      </p:sp>
      <p:sp>
        <p:nvSpPr>
          <p:cNvPr id="7" name="Rectangle 6">
            <a:extLst>
              <a:ext uri="{FF2B5EF4-FFF2-40B4-BE49-F238E27FC236}">
                <a16:creationId xmlns:a16="http://schemas.microsoft.com/office/drawing/2014/main" id="{91612262-F4F9-47F8-8616-B66EDB3033FD}"/>
              </a:ext>
            </a:extLst>
          </p:cNvPr>
          <p:cNvSpPr/>
          <p:nvPr/>
        </p:nvSpPr>
        <p:spPr>
          <a:xfrm rot="19794858">
            <a:off x="7660107" y="4530521"/>
            <a:ext cx="2341218" cy="338554"/>
          </a:xfrm>
          <a:prstGeom prst="rect">
            <a:avLst/>
          </a:prstGeom>
        </p:spPr>
        <p:txBody>
          <a:bodyPr wrap="none">
            <a:spAutoFit/>
          </a:bodyPr>
          <a:lstStyle/>
          <a:p>
            <a:r>
              <a:rPr lang="en-US" altLang="ko-KR" sz="1600" b="1" dirty="0">
                <a:solidFill>
                  <a:prstClr val="black"/>
                </a:solidFill>
                <a:latin typeface="맑은 고딕" pitchFamily="50" charset="-127"/>
                <a:ea typeface="맑은 고딕" pitchFamily="50" charset="-127"/>
              </a:rPr>
              <a:t>without variable </a:t>
            </a:r>
            <a:r>
              <a:rPr lang="en-US" altLang="ko-KR" sz="1600" b="1" dirty="0">
                <a:solidFill>
                  <a:srgbClr val="FF0000"/>
                </a:solidFill>
                <a:latin typeface="Courier New" pitchFamily="49" charset="0"/>
                <a:ea typeface="맑은 고딕" pitchFamily="50" charset="-127"/>
                <a:cs typeface="Courier New" pitchFamily="49" charset="0"/>
              </a:rPr>
              <a:t>done</a:t>
            </a:r>
            <a:endParaRPr lang="en-US" sz="1600" dirty="0">
              <a:solidFill>
                <a:srgbClr val="FF0000"/>
              </a:solidFill>
            </a:endParaRPr>
          </a:p>
        </p:txBody>
      </p:sp>
    </p:spTree>
    <p:extLst>
      <p:ext uri="{BB962C8B-B14F-4D97-AF65-F5344CB8AC3E}">
        <p14:creationId xmlns:p14="http://schemas.microsoft.com/office/powerpoint/2010/main" val="44206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64C9-749F-4DB1-8770-90C5F88429DC}"/>
              </a:ext>
            </a:extLst>
          </p:cNvPr>
          <p:cNvSpPr>
            <a:spLocks noGrp="1"/>
          </p:cNvSpPr>
          <p:nvPr>
            <p:ph type="title"/>
          </p:nvPr>
        </p:nvSpPr>
        <p:spPr/>
        <p:txBody>
          <a:bodyPr/>
          <a:lstStyle/>
          <a:p>
            <a:r>
              <a:rPr lang="en-US" altLang="ko-KR" dirty="0"/>
              <a:t>Producer-Consumer Problem</a:t>
            </a:r>
            <a:endParaRPr lang="en-US" dirty="0"/>
          </a:p>
        </p:txBody>
      </p:sp>
      <p:sp>
        <p:nvSpPr>
          <p:cNvPr id="3" name="Content Placeholder 2">
            <a:extLst>
              <a:ext uri="{FF2B5EF4-FFF2-40B4-BE49-F238E27FC236}">
                <a16:creationId xmlns:a16="http://schemas.microsoft.com/office/drawing/2014/main" id="{FD222A6A-ABA2-4E9D-96BA-CB095F324CA5}"/>
              </a:ext>
            </a:extLst>
          </p:cNvPr>
          <p:cNvSpPr>
            <a:spLocks noGrp="1"/>
          </p:cNvSpPr>
          <p:nvPr>
            <p:ph idx="1"/>
          </p:nvPr>
        </p:nvSpPr>
        <p:spPr/>
        <p:txBody>
          <a:bodyPr/>
          <a:lstStyle/>
          <a:p>
            <a:r>
              <a:rPr lang="en-US" altLang="ko-KR" dirty="0"/>
              <a:t>Suppose the buffer size is 1</a:t>
            </a:r>
          </a:p>
          <a:p>
            <a:endParaRPr lang="en-US" altLang="ko-KR" b="1" dirty="0"/>
          </a:p>
          <a:p>
            <a:r>
              <a:rPr lang="en-US" altLang="ko-KR" b="1" dirty="0"/>
              <a:t>Producer</a:t>
            </a:r>
          </a:p>
          <a:p>
            <a:pPr lvl="1"/>
            <a:r>
              <a:rPr lang="en-US" altLang="ko-KR" dirty="0">
                <a:solidFill>
                  <a:srgbClr val="FF0000"/>
                </a:solidFill>
              </a:rPr>
              <a:t>Produce</a:t>
            </a:r>
            <a:r>
              <a:rPr lang="en-US" altLang="ko-KR" dirty="0"/>
              <a:t> data items</a:t>
            </a:r>
          </a:p>
          <a:p>
            <a:pPr lvl="1"/>
            <a:r>
              <a:rPr lang="en-US" altLang="ko-KR" dirty="0"/>
              <a:t>Wish to place data items in a buffer</a:t>
            </a:r>
          </a:p>
          <a:p>
            <a:endParaRPr lang="en-US" altLang="ko-KR" b="1" dirty="0"/>
          </a:p>
          <a:p>
            <a:r>
              <a:rPr lang="en-US" altLang="ko-KR" b="1" dirty="0"/>
              <a:t>Consumer</a:t>
            </a:r>
          </a:p>
          <a:p>
            <a:pPr lvl="1"/>
            <a:r>
              <a:rPr lang="en-US" altLang="ko-KR" dirty="0"/>
              <a:t>Grab data items out of the buffer and </a:t>
            </a:r>
            <a:r>
              <a:rPr lang="en-US" altLang="ko-KR" dirty="0">
                <a:solidFill>
                  <a:srgbClr val="FF0000"/>
                </a:solidFill>
              </a:rPr>
              <a:t>consume</a:t>
            </a:r>
            <a:r>
              <a:rPr lang="en-US" altLang="ko-KR" dirty="0"/>
              <a:t> them in some way</a:t>
            </a:r>
          </a:p>
          <a:p>
            <a:endParaRPr lang="en-US" dirty="0"/>
          </a:p>
        </p:txBody>
      </p:sp>
      <p:sp>
        <p:nvSpPr>
          <p:cNvPr id="4" name="Slide Number Placeholder 3">
            <a:extLst>
              <a:ext uri="{FF2B5EF4-FFF2-40B4-BE49-F238E27FC236}">
                <a16:creationId xmlns:a16="http://schemas.microsoft.com/office/drawing/2014/main" id="{24B4C99D-A50B-46A5-9AAD-AC17F3E03D5B}"/>
              </a:ext>
            </a:extLst>
          </p:cNvPr>
          <p:cNvSpPr>
            <a:spLocks noGrp="1"/>
          </p:cNvSpPr>
          <p:nvPr>
            <p:ph type="sldNum" sz="quarter" idx="12"/>
          </p:nvPr>
        </p:nvSpPr>
        <p:spPr/>
        <p:txBody>
          <a:bodyPr/>
          <a:lstStyle/>
          <a:p>
            <a:fld id="{C22DC6D3-9347-42BE-948A-F7EB414DF657}" type="slidenum">
              <a:rPr lang="en-US" altLang="en-US" smtClean="0"/>
              <a:pPr/>
              <a:t>35</a:t>
            </a:fld>
            <a:endParaRPr lang="en-US" altLang="en-US" dirty="0"/>
          </a:p>
        </p:txBody>
      </p:sp>
    </p:spTree>
    <p:extLst>
      <p:ext uri="{BB962C8B-B14F-4D97-AF65-F5344CB8AC3E}">
        <p14:creationId xmlns:p14="http://schemas.microsoft.com/office/powerpoint/2010/main" val="2782946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9B44-F686-492D-8E42-D929C4A829AD}"/>
              </a:ext>
            </a:extLst>
          </p:cNvPr>
          <p:cNvSpPr>
            <a:spLocks noGrp="1"/>
          </p:cNvSpPr>
          <p:nvPr>
            <p:ph type="title"/>
          </p:nvPr>
        </p:nvSpPr>
        <p:spPr/>
        <p:txBody>
          <a:bodyPr/>
          <a:lstStyle/>
          <a:p>
            <a:r>
              <a:rPr lang="en-US" altLang="ko-KR" dirty="0"/>
              <a:t>Producer/Consumer Threads</a:t>
            </a:r>
            <a:endParaRPr lang="en-US" dirty="0"/>
          </a:p>
        </p:txBody>
      </p:sp>
      <p:sp>
        <p:nvSpPr>
          <p:cNvPr id="3" name="Content Placeholder 2">
            <a:extLst>
              <a:ext uri="{FF2B5EF4-FFF2-40B4-BE49-F238E27FC236}">
                <a16:creationId xmlns:a16="http://schemas.microsoft.com/office/drawing/2014/main" id="{1659C7F4-F77E-4958-B78A-C4DBD3215748}"/>
              </a:ext>
            </a:extLst>
          </p:cNvPr>
          <p:cNvSpPr>
            <a:spLocks noGrp="1"/>
          </p:cNvSpPr>
          <p:nvPr>
            <p:ph idx="1"/>
          </p:nvPr>
        </p:nvSpPr>
        <p:spPr/>
        <p:txBody>
          <a:bodyPr/>
          <a:lstStyle/>
          <a:p>
            <a:r>
              <a:rPr lang="en-US" altLang="ko-KR" sz="2800" b="1" dirty="0"/>
              <a:t>Producer</a:t>
            </a:r>
            <a:r>
              <a:rPr lang="en-US" altLang="ko-KR" sz="2800" dirty="0"/>
              <a:t> puts an integer into the shared buffer and loops.</a:t>
            </a:r>
          </a:p>
          <a:p>
            <a:r>
              <a:rPr lang="en-US" altLang="ko-KR" sz="2800" b="1" dirty="0"/>
              <a:t>Consumer</a:t>
            </a:r>
            <a:r>
              <a:rPr lang="en-US" altLang="ko-KR" sz="2800" dirty="0"/>
              <a:t> gets the data out of that shared buffer.</a:t>
            </a:r>
            <a:endParaRPr lang="ko-KR" altLang="en-US" sz="2800" dirty="0"/>
          </a:p>
          <a:p>
            <a:endParaRPr lang="en-US" dirty="0"/>
          </a:p>
        </p:txBody>
      </p:sp>
      <p:sp>
        <p:nvSpPr>
          <p:cNvPr id="4" name="Slide Number Placeholder 3">
            <a:extLst>
              <a:ext uri="{FF2B5EF4-FFF2-40B4-BE49-F238E27FC236}">
                <a16:creationId xmlns:a16="http://schemas.microsoft.com/office/drawing/2014/main" id="{B504FA0F-C482-4CCC-B297-8F43CFCB803C}"/>
              </a:ext>
            </a:extLst>
          </p:cNvPr>
          <p:cNvSpPr>
            <a:spLocks noGrp="1"/>
          </p:cNvSpPr>
          <p:nvPr>
            <p:ph type="sldNum" sz="quarter" idx="12"/>
          </p:nvPr>
        </p:nvSpPr>
        <p:spPr/>
        <p:txBody>
          <a:bodyPr/>
          <a:lstStyle/>
          <a:p>
            <a:fld id="{C22DC6D3-9347-42BE-948A-F7EB414DF657}" type="slidenum">
              <a:rPr lang="en-US" altLang="en-US" smtClean="0"/>
              <a:pPr/>
              <a:t>36</a:t>
            </a:fld>
            <a:endParaRPr lang="en-US" altLang="en-US" dirty="0"/>
          </a:p>
        </p:txBody>
      </p:sp>
      <p:sp>
        <p:nvSpPr>
          <p:cNvPr id="5" name="직사각형 5">
            <a:extLst>
              <a:ext uri="{FF2B5EF4-FFF2-40B4-BE49-F238E27FC236}">
                <a16:creationId xmlns:a16="http://schemas.microsoft.com/office/drawing/2014/main" id="{5B5BE5BF-8E9E-4088-BF28-FB875D8B0D91}"/>
              </a:ext>
            </a:extLst>
          </p:cNvPr>
          <p:cNvSpPr/>
          <p:nvPr/>
        </p:nvSpPr>
        <p:spPr>
          <a:xfrm>
            <a:off x="2279576" y="2780928"/>
            <a:ext cx="7632848" cy="3323987"/>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latin typeface="Courier New" pitchFamily="49" charset="0"/>
                <a:ea typeface="맑은 고딕" pitchFamily="50" charset="-127"/>
                <a:cs typeface="Courier New" pitchFamily="49" charset="0"/>
              </a:rPr>
              <a:t>1 	</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*producer(</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arg</a:t>
            </a:r>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2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3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loops =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arg</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4 		</a:t>
            </a:r>
            <a:r>
              <a:rPr lang="en-US" altLang="ko-KR" sz="1400" dirty="0">
                <a:solidFill>
                  <a:srgbClr val="F79646">
                    <a:lumMod val="75000"/>
                  </a:srgbClr>
                </a:solidFill>
                <a:latin typeface="Courier New" pitchFamily="49" charset="0"/>
                <a:ea typeface="맑은 고딕" pitchFamily="50" charset="-127"/>
                <a:cs typeface="Courier New" pitchFamily="49" charset="0"/>
              </a:rPr>
              <a:t>for</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 &lt; loops;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5 			put(</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6 		}</a:t>
            </a:r>
          </a:p>
          <a:p>
            <a:r>
              <a:rPr lang="en-US" altLang="ko-KR" sz="1400" dirty="0">
                <a:solidFill>
                  <a:prstClr val="black"/>
                </a:solidFill>
                <a:latin typeface="Courier New" pitchFamily="49" charset="0"/>
                <a:ea typeface="맑은 고딕" pitchFamily="50" charset="-127"/>
                <a:cs typeface="Courier New" pitchFamily="49" charset="0"/>
              </a:rPr>
              <a:t>7 	}</a:t>
            </a:r>
          </a:p>
          <a:p>
            <a:r>
              <a:rPr lang="en-US" altLang="ko-KR" sz="1400" dirty="0">
                <a:solidFill>
                  <a:prstClr val="black"/>
                </a:solidFill>
                <a:latin typeface="Courier New" pitchFamily="49" charset="0"/>
                <a:ea typeface="맑은 고딕" pitchFamily="50" charset="-127"/>
                <a:cs typeface="Courier New" pitchFamily="49" charset="0"/>
              </a:rPr>
              <a:t>8</a:t>
            </a:r>
          </a:p>
          <a:p>
            <a:r>
              <a:rPr lang="en-US" altLang="ko-KR" sz="1400" dirty="0">
                <a:solidFill>
                  <a:prstClr val="black"/>
                </a:solidFill>
                <a:latin typeface="Courier New" pitchFamily="49" charset="0"/>
                <a:ea typeface="맑은 고딕" pitchFamily="50" charset="-127"/>
                <a:cs typeface="Courier New" pitchFamily="49" charset="0"/>
              </a:rPr>
              <a:t>9 	</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*consumer(</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arg</a:t>
            </a:r>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10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11 		</a:t>
            </a:r>
            <a:r>
              <a:rPr lang="en-US" altLang="ko-KR" sz="1400" dirty="0">
                <a:solidFill>
                  <a:srgbClr val="F79646">
                    <a:lumMod val="75000"/>
                  </a:srgbClr>
                </a:solidFill>
                <a:latin typeface="Courier New" pitchFamily="49" charset="0"/>
                <a:ea typeface="맑은 고딕" pitchFamily="50" charset="-127"/>
                <a:cs typeface="Courier New" pitchFamily="49" charset="0"/>
              </a:rPr>
              <a:t>while</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12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tmp</a:t>
            </a:r>
            <a:r>
              <a:rPr lang="en-US" altLang="ko-KR" sz="1400" dirty="0">
                <a:solidFill>
                  <a:prstClr val="black"/>
                </a:solidFill>
                <a:latin typeface="Courier New" pitchFamily="49" charset="0"/>
                <a:ea typeface="맑은 고딕" pitchFamily="50" charset="-127"/>
                <a:cs typeface="Courier New" pitchFamily="49" charset="0"/>
              </a:rPr>
              <a:t> = get();</a:t>
            </a:r>
          </a:p>
          <a:p>
            <a:r>
              <a:rPr lang="en-US" altLang="ko-KR" sz="1400" dirty="0">
                <a:solidFill>
                  <a:prstClr val="black"/>
                </a:solidFill>
                <a:latin typeface="Courier New" pitchFamily="49" charset="0"/>
                <a:ea typeface="맑은 고딕" pitchFamily="50" charset="-127"/>
                <a:cs typeface="Courier New" pitchFamily="49" charset="0"/>
              </a:rPr>
              <a:t>13 			</a:t>
            </a:r>
            <a:r>
              <a:rPr lang="en-US" altLang="ko-KR" sz="1400" dirty="0" err="1">
                <a:solidFill>
                  <a:prstClr val="black"/>
                </a:solidFill>
                <a:latin typeface="Courier New" pitchFamily="49" charset="0"/>
                <a:ea typeface="맑은 고딕" pitchFamily="50" charset="-127"/>
                <a:cs typeface="Courier New" pitchFamily="49" charset="0"/>
              </a:rPr>
              <a:t>printf</a:t>
            </a:r>
            <a:r>
              <a:rPr lang="en-US" altLang="ko-KR" sz="1400" dirty="0">
                <a:solidFill>
                  <a:prstClr val="black"/>
                </a:solidFill>
                <a:latin typeface="Courier New" pitchFamily="49" charset="0"/>
                <a:ea typeface="맑은 고딕" pitchFamily="50" charset="-127"/>
                <a:cs typeface="Courier New" pitchFamily="49" charset="0"/>
              </a:rPr>
              <a:t>("%d\n", </a:t>
            </a:r>
            <a:r>
              <a:rPr lang="en-US" altLang="ko-KR" sz="1400" dirty="0" err="1">
                <a:solidFill>
                  <a:prstClr val="black"/>
                </a:solidFill>
                <a:latin typeface="Courier New" pitchFamily="49" charset="0"/>
                <a:ea typeface="맑은 고딕" pitchFamily="50" charset="-127"/>
                <a:cs typeface="Courier New" pitchFamily="49" charset="0"/>
              </a:rPr>
              <a:t>tmp</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14 		}</a:t>
            </a:r>
          </a:p>
          <a:p>
            <a:r>
              <a:rPr lang="en-US" altLang="ko-KR" sz="1400" dirty="0">
                <a:solidFill>
                  <a:prstClr val="black"/>
                </a:solidFill>
                <a:latin typeface="Courier New" pitchFamily="49" charset="0"/>
                <a:ea typeface="맑은 고딕" pitchFamily="50" charset="-127"/>
                <a:cs typeface="Courier New" pitchFamily="49" charset="0"/>
              </a:rPr>
              <a:t>15 	}</a:t>
            </a:r>
          </a:p>
        </p:txBody>
      </p:sp>
    </p:spTree>
    <p:extLst>
      <p:ext uri="{BB962C8B-B14F-4D97-AF65-F5344CB8AC3E}">
        <p14:creationId xmlns:p14="http://schemas.microsoft.com/office/powerpoint/2010/main" val="3153883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87FB-E35F-4070-97B3-3879DDD74D8F}"/>
              </a:ext>
            </a:extLst>
          </p:cNvPr>
          <p:cNvSpPr>
            <a:spLocks noGrp="1"/>
          </p:cNvSpPr>
          <p:nvPr>
            <p:ph type="title"/>
          </p:nvPr>
        </p:nvSpPr>
        <p:spPr/>
        <p:txBody>
          <a:bodyPr/>
          <a:lstStyle/>
          <a:p>
            <a:r>
              <a:rPr lang="en-US" altLang="ko-KR" dirty="0"/>
              <a:t>The Put and Get Routines</a:t>
            </a:r>
            <a:endParaRPr lang="en-US" dirty="0"/>
          </a:p>
        </p:txBody>
      </p:sp>
      <p:sp>
        <p:nvSpPr>
          <p:cNvPr id="3" name="Content Placeholder 2">
            <a:extLst>
              <a:ext uri="{FF2B5EF4-FFF2-40B4-BE49-F238E27FC236}">
                <a16:creationId xmlns:a16="http://schemas.microsoft.com/office/drawing/2014/main" id="{48A77DFC-2FBE-4B1E-8368-1CD088A39F9A}"/>
              </a:ext>
            </a:extLst>
          </p:cNvPr>
          <p:cNvSpPr>
            <a:spLocks noGrp="1"/>
          </p:cNvSpPr>
          <p:nvPr>
            <p:ph idx="1"/>
          </p:nvPr>
        </p:nvSpPr>
        <p:spPr/>
        <p:txBody>
          <a:bodyPr/>
          <a:lstStyle/>
          <a:p>
            <a:r>
              <a:rPr lang="en-US" altLang="ko-KR" sz="2800" dirty="0"/>
              <a:t>Only put data into the buffer when </a:t>
            </a:r>
            <a:r>
              <a:rPr lang="en-US" altLang="ko-KR" sz="2800" dirty="0">
                <a:latin typeface="Courier New" pitchFamily="49" charset="0"/>
                <a:cs typeface="Courier New" pitchFamily="49" charset="0"/>
              </a:rPr>
              <a:t>count</a:t>
            </a:r>
            <a:r>
              <a:rPr lang="en-US" altLang="ko-KR" sz="2800" dirty="0"/>
              <a:t> is zero.</a:t>
            </a:r>
          </a:p>
          <a:p>
            <a:pPr lvl="1"/>
            <a:r>
              <a:rPr lang="en-US" altLang="ko-KR" sz="2400" dirty="0"/>
              <a:t>i.e., when the buffer is </a:t>
            </a:r>
            <a:r>
              <a:rPr lang="en-US" altLang="ko-KR" sz="2400" i="1" dirty="0"/>
              <a:t>empty</a:t>
            </a:r>
            <a:r>
              <a:rPr lang="en-US" altLang="ko-KR" sz="2400" dirty="0"/>
              <a:t>.</a:t>
            </a:r>
          </a:p>
          <a:p>
            <a:r>
              <a:rPr lang="en-US" altLang="ko-KR" sz="2800" dirty="0"/>
              <a:t>Only get data from the buffer when </a:t>
            </a:r>
            <a:r>
              <a:rPr lang="en-US" altLang="ko-KR" sz="2800" dirty="0">
                <a:latin typeface="Courier New" pitchFamily="49" charset="0"/>
                <a:cs typeface="Courier New" pitchFamily="49" charset="0"/>
              </a:rPr>
              <a:t>count</a:t>
            </a:r>
            <a:r>
              <a:rPr lang="en-US" altLang="ko-KR" sz="2800" dirty="0"/>
              <a:t> is one.</a:t>
            </a:r>
          </a:p>
          <a:p>
            <a:pPr lvl="1"/>
            <a:r>
              <a:rPr lang="en-US" altLang="ko-KR" sz="2400" dirty="0"/>
              <a:t>i.e., when the buffer is </a:t>
            </a:r>
            <a:r>
              <a:rPr lang="en-US" altLang="ko-KR" sz="2400" i="1" dirty="0"/>
              <a:t>full</a:t>
            </a:r>
            <a:r>
              <a:rPr lang="en-US" altLang="ko-KR" sz="2400" dirty="0"/>
              <a:t>.</a:t>
            </a:r>
            <a:endParaRPr lang="ko-KR" altLang="en-US" sz="2400" dirty="0"/>
          </a:p>
          <a:p>
            <a:endParaRPr lang="en-US" dirty="0"/>
          </a:p>
        </p:txBody>
      </p:sp>
      <p:sp>
        <p:nvSpPr>
          <p:cNvPr id="4" name="Slide Number Placeholder 3">
            <a:extLst>
              <a:ext uri="{FF2B5EF4-FFF2-40B4-BE49-F238E27FC236}">
                <a16:creationId xmlns:a16="http://schemas.microsoft.com/office/drawing/2014/main" id="{D5985015-128C-433B-A463-EB834EE06356}"/>
              </a:ext>
            </a:extLst>
          </p:cNvPr>
          <p:cNvSpPr>
            <a:spLocks noGrp="1"/>
          </p:cNvSpPr>
          <p:nvPr>
            <p:ph type="sldNum" sz="quarter" idx="12"/>
          </p:nvPr>
        </p:nvSpPr>
        <p:spPr/>
        <p:txBody>
          <a:bodyPr/>
          <a:lstStyle/>
          <a:p>
            <a:fld id="{C22DC6D3-9347-42BE-948A-F7EB414DF657}" type="slidenum">
              <a:rPr lang="en-US" altLang="en-US" smtClean="0"/>
              <a:pPr/>
              <a:t>37</a:t>
            </a:fld>
            <a:endParaRPr lang="en-US" altLang="en-US" dirty="0"/>
          </a:p>
        </p:txBody>
      </p:sp>
      <p:sp>
        <p:nvSpPr>
          <p:cNvPr id="5" name="직사각형 5">
            <a:extLst>
              <a:ext uri="{FF2B5EF4-FFF2-40B4-BE49-F238E27FC236}">
                <a16:creationId xmlns:a16="http://schemas.microsoft.com/office/drawing/2014/main" id="{62C3BFBE-B1B6-4AAA-8C50-4D159C24654D}"/>
              </a:ext>
            </a:extLst>
          </p:cNvPr>
          <p:cNvSpPr/>
          <p:nvPr/>
        </p:nvSpPr>
        <p:spPr>
          <a:xfrm>
            <a:off x="2279576" y="3550871"/>
            <a:ext cx="5400600" cy="3108543"/>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latin typeface="Courier New" pitchFamily="49" charset="0"/>
                <a:ea typeface="맑은 고딕" pitchFamily="50" charset="-127"/>
                <a:cs typeface="Courier New" pitchFamily="49" charset="0"/>
              </a:rPr>
              <a:t>1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buffer;</a:t>
            </a:r>
          </a:p>
          <a:p>
            <a:r>
              <a:rPr lang="en-US" altLang="ko-KR" sz="1400" dirty="0">
                <a:solidFill>
                  <a:prstClr val="black"/>
                </a:solidFill>
                <a:latin typeface="Courier New" pitchFamily="49" charset="0"/>
                <a:ea typeface="맑은 고딕" pitchFamily="50" charset="-127"/>
                <a:cs typeface="Courier New" pitchFamily="49" charset="0"/>
              </a:rPr>
              <a:t>2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count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initially, empty</a:t>
            </a:r>
          </a:p>
          <a:p>
            <a:r>
              <a:rPr lang="en-US" altLang="ko-KR" sz="1400" dirty="0">
                <a:solidFill>
                  <a:prstClr val="black"/>
                </a:solidFill>
                <a:latin typeface="Courier New" pitchFamily="49" charset="0"/>
                <a:ea typeface="맑은 고딕" pitchFamily="50" charset="-127"/>
                <a:cs typeface="Courier New" pitchFamily="49" charset="0"/>
              </a:rPr>
              <a:t>3</a:t>
            </a:r>
          </a:p>
          <a:p>
            <a:r>
              <a:rPr lang="en-US" altLang="ko-KR" sz="1400" dirty="0">
                <a:solidFill>
                  <a:prstClr val="black"/>
                </a:solidFill>
                <a:latin typeface="Courier New" pitchFamily="49" charset="0"/>
                <a:ea typeface="맑은 고딕" pitchFamily="50" charset="-127"/>
                <a:cs typeface="Courier New" pitchFamily="49" charset="0"/>
              </a:rPr>
              <a:t>4 	</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put(</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value) {</a:t>
            </a:r>
          </a:p>
          <a:p>
            <a:r>
              <a:rPr lang="en-US" altLang="ko-KR" sz="1400" dirty="0">
                <a:solidFill>
                  <a:prstClr val="black"/>
                </a:solidFill>
                <a:latin typeface="Courier New" pitchFamily="49" charset="0"/>
                <a:ea typeface="맑은 고딕" pitchFamily="50" charset="-127"/>
                <a:cs typeface="Courier New" pitchFamily="49" charset="0"/>
              </a:rPr>
              <a:t>5 		assert(count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6 		count = </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7 		buffer = value;</a:t>
            </a:r>
          </a:p>
          <a:p>
            <a:r>
              <a:rPr lang="en-US" altLang="ko-KR" sz="1400" dirty="0">
                <a:solidFill>
                  <a:prstClr val="black"/>
                </a:solidFill>
                <a:latin typeface="Courier New" pitchFamily="49" charset="0"/>
                <a:ea typeface="맑은 고딕" pitchFamily="50" charset="-127"/>
                <a:cs typeface="Courier New" pitchFamily="49" charset="0"/>
              </a:rPr>
              <a:t>8 	}</a:t>
            </a:r>
          </a:p>
          <a:p>
            <a:r>
              <a:rPr lang="en-US" altLang="ko-KR" sz="1400" dirty="0">
                <a:solidFill>
                  <a:prstClr val="black"/>
                </a:solidFill>
                <a:latin typeface="Courier New" pitchFamily="49" charset="0"/>
                <a:ea typeface="맑은 고딕" pitchFamily="50" charset="-127"/>
                <a:cs typeface="Courier New" pitchFamily="49" charset="0"/>
              </a:rPr>
              <a:t>9</a:t>
            </a:r>
          </a:p>
          <a:p>
            <a:r>
              <a:rPr lang="en-US" altLang="ko-KR" sz="1400" dirty="0">
                <a:solidFill>
                  <a:prstClr val="black"/>
                </a:solidFill>
                <a:latin typeface="Courier New" pitchFamily="49" charset="0"/>
                <a:ea typeface="맑은 고딕" pitchFamily="50" charset="-127"/>
                <a:cs typeface="Courier New" pitchFamily="49" charset="0"/>
              </a:rPr>
              <a:t>10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get() {</a:t>
            </a:r>
          </a:p>
          <a:p>
            <a:r>
              <a:rPr lang="en-US" altLang="ko-KR" sz="1400" dirty="0">
                <a:solidFill>
                  <a:prstClr val="black"/>
                </a:solidFill>
                <a:latin typeface="Courier New" pitchFamily="49" charset="0"/>
                <a:ea typeface="맑은 고딕" pitchFamily="50" charset="-127"/>
                <a:cs typeface="Courier New" pitchFamily="49" charset="0"/>
              </a:rPr>
              <a:t>11 		assert(count == </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12 		count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13 		</a:t>
            </a:r>
            <a:r>
              <a:rPr lang="en-US" altLang="ko-KR" sz="1400" dirty="0">
                <a:solidFill>
                  <a:srgbClr val="F79646">
                    <a:lumMod val="75000"/>
                  </a:srgbClr>
                </a:solidFill>
                <a:latin typeface="Courier New" pitchFamily="49" charset="0"/>
                <a:ea typeface="맑은 고딕" pitchFamily="50" charset="-127"/>
                <a:cs typeface="Courier New" pitchFamily="49" charset="0"/>
              </a:rPr>
              <a:t>return</a:t>
            </a:r>
            <a:r>
              <a:rPr lang="en-US" altLang="ko-KR" sz="1400" dirty="0">
                <a:solidFill>
                  <a:prstClr val="black"/>
                </a:solidFill>
                <a:latin typeface="Courier New" pitchFamily="49" charset="0"/>
                <a:ea typeface="맑은 고딕" pitchFamily="50" charset="-127"/>
                <a:cs typeface="Courier New" pitchFamily="49" charset="0"/>
              </a:rPr>
              <a:t> buffer;</a:t>
            </a:r>
          </a:p>
          <a:p>
            <a:r>
              <a:rPr lang="en-US" altLang="ko-KR" sz="1400" dirty="0">
                <a:solidFill>
                  <a:prstClr val="black"/>
                </a:solidFill>
                <a:latin typeface="Courier New" pitchFamily="49" charset="0"/>
                <a:ea typeface="맑은 고딕" pitchFamily="50" charset="-127"/>
                <a:cs typeface="Courier New" pitchFamily="49" charset="0"/>
              </a:rPr>
              <a:t>14 	}</a:t>
            </a:r>
          </a:p>
        </p:txBody>
      </p:sp>
      <p:sp>
        <p:nvSpPr>
          <p:cNvPr id="6" name="Rectangle 5">
            <a:extLst>
              <a:ext uri="{FF2B5EF4-FFF2-40B4-BE49-F238E27FC236}">
                <a16:creationId xmlns:a16="http://schemas.microsoft.com/office/drawing/2014/main" id="{5153CD00-CF37-43E9-871E-50C071244E3C}"/>
              </a:ext>
            </a:extLst>
          </p:cNvPr>
          <p:cNvSpPr/>
          <p:nvPr/>
        </p:nvSpPr>
        <p:spPr>
          <a:xfrm>
            <a:off x="8112224" y="3501008"/>
            <a:ext cx="3888432" cy="2031325"/>
          </a:xfrm>
          <a:prstGeom prst="rect">
            <a:avLst/>
          </a:prstGeom>
        </p:spPr>
        <p:txBody>
          <a:bodyPr wrap="square">
            <a:spAutoFit/>
          </a:bodyPr>
          <a:lstStyle/>
          <a:p>
            <a:r>
              <a:rPr lang="en-US" i="1" dirty="0">
                <a:solidFill>
                  <a:srgbClr val="333333"/>
                </a:solidFill>
                <a:latin typeface="inter-regular"/>
              </a:rPr>
              <a:t>assert(expression)</a:t>
            </a:r>
          </a:p>
          <a:p>
            <a:pPr marL="285750" indent="-285750">
              <a:buFont typeface="Arial" panose="020B0604020202020204" pitchFamily="34" charset="0"/>
              <a:buChar char="•"/>
            </a:pPr>
            <a:r>
              <a:rPr lang="en-US" dirty="0">
                <a:solidFill>
                  <a:srgbClr val="333333"/>
                </a:solidFill>
                <a:latin typeface="inter-regular"/>
              </a:rPr>
              <a:t>The </a:t>
            </a:r>
            <a:r>
              <a:rPr lang="en-US" i="1" dirty="0">
                <a:solidFill>
                  <a:srgbClr val="333333"/>
                </a:solidFill>
                <a:latin typeface="inter-regular"/>
              </a:rPr>
              <a:t>expression</a:t>
            </a:r>
            <a:r>
              <a:rPr lang="en-US" dirty="0">
                <a:solidFill>
                  <a:srgbClr val="333333"/>
                </a:solidFill>
                <a:latin typeface="inter-regular"/>
              </a:rPr>
              <a:t> is evaluated. </a:t>
            </a:r>
          </a:p>
          <a:p>
            <a:pPr marL="285750" indent="-285750">
              <a:buFont typeface="Arial" panose="020B0604020202020204" pitchFamily="34" charset="0"/>
              <a:buChar char="•"/>
            </a:pPr>
            <a:r>
              <a:rPr lang="en-US" dirty="0">
                <a:solidFill>
                  <a:srgbClr val="333333"/>
                </a:solidFill>
                <a:latin typeface="inter-regular"/>
              </a:rPr>
              <a:t>If the value returned after evaluation of the expression is FALSE, it quits with an error</a:t>
            </a:r>
          </a:p>
          <a:p>
            <a:pPr marL="285750" indent="-285750">
              <a:buFont typeface="Arial" panose="020B0604020202020204" pitchFamily="34" charset="0"/>
              <a:buChar char="•"/>
            </a:pPr>
            <a:r>
              <a:rPr lang="en-US" dirty="0">
                <a:solidFill>
                  <a:srgbClr val="333333"/>
                </a:solidFill>
                <a:latin typeface="inter-regular"/>
              </a:rPr>
              <a:t>If the expression is evaluated TRUE, it does not do anything</a:t>
            </a:r>
            <a:endParaRPr lang="en-US" dirty="0"/>
          </a:p>
        </p:txBody>
      </p:sp>
    </p:spTree>
    <p:extLst>
      <p:ext uri="{BB962C8B-B14F-4D97-AF65-F5344CB8AC3E}">
        <p14:creationId xmlns:p14="http://schemas.microsoft.com/office/powerpoint/2010/main" val="1801830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94E7-9DEE-4664-91AC-988185B483DB}"/>
              </a:ext>
            </a:extLst>
          </p:cNvPr>
          <p:cNvSpPr>
            <a:spLocks noGrp="1"/>
          </p:cNvSpPr>
          <p:nvPr>
            <p:ph type="title"/>
          </p:nvPr>
        </p:nvSpPr>
        <p:spPr/>
        <p:txBody>
          <a:bodyPr/>
          <a:lstStyle/>
          <a:p>
            <a:r>
              <a:rPr lang="en-US" altLang="ko-KR" dirty="0"/>
              <a:t>Using Condition Variable</a:t>
            </a:r>
            <a:endParaRPr lang="en-US" dirty="0"/>
          </a:p>
        </p:txBody>
      </p:sp>
      <p:sp>
        <p:nvSpPr>
          <p:cNvPr id="3" name="Content Placeholder 2">
            <a:extLst>
              <a:ext uri="{FF2B5EF4-FFF2-40B4-BE49-F238E27FC236}">
                <a16:creationId xmlns:a16="http://schemas.microsoft.com/office/drawing/2014/main" id="{E234D10B-2E8F-45C2-98E2-46E432F490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966B854-3B84-42F9-B74A-AC0514C27B2F}"/>
              </a:ext>
            </a:extLst>
          </p:cNvPr>
          <p:cNvSpPr>
            <a:spLocks noGrp="1"/>
          </p:cNvSpPr>
          <p:nvPr>
            <p:ph type="sldNum" sz="quarter" idx="12"/>
          </p:nvPr>
        </p:nvSpPr>
        <p:spPr/>
        <p:txBody>
          <a:bodyPr/>
          <a:lstStyle/>
          <a:p>
            <a:fld id="{C22DC6D3-9347-42BE-948A-F7EB414DF657}" type="slidenum">
              <a:rPr lang="en-US" altLang="en-US" smtClean="0"/>
              <a:pPr/>
              <a:t>38</a:t>
            </a:fld>
            <a:endParaRPr lang="en-US" altLang="en-US" dirty="0"/>
          </a:p>
        </p:txBody>
      </p:sp>
      <p:sp>
        <p:nvSpPr>
          <p:cNvPr id="7" name="Rectangle 6">
            <a:extLst>
              <a:ext uri="{FF2B5EF4-FFF2-40B4-BE49-F238E27FC236}">
                <a16:creationId xmlns:a16="http://schemas.microsoft.com/office/drawing/2014/main" id="{4C59F88D-51C6-406F-B414-7BFCC147AF0F}"/>
              </a:ext>
            </a:extLst>
          </p:cNvPr>
          <p:cNvSpPr/>
          <p:nvPr/>
        </p:nvSpPr>
        <p:spPr>
          <a:xfrm>
            <a:off x="621871" y="2044762"/>
            <a:ext cx="3452947" cy="646331"/>
          </a:xfrm>
          <a:prstGeom prst="rect">
            <a:avLst/>
          </a:prstGeom>
        </p:spPr>
        <p:txBody>
          <a:bodyPr wrap="square">
            <a:spAutoFit/>
          </a:bodyPr>
          <a:lstStyle/>
          <a:p>
            <a:r>
              <a:rPr lang="en-US" altLang="ko-KR" dirty="0"/>
              <a:t>A condition variable </a:t>
            </a:r>
            <a:r>
              <a:rPr lang="en-US" altLang="ko-KR" dirty="0" err="1">
                <a:latin typeface="Courier New" pitchFamily="49" charset="0"/>
                <a:cs typeface="Courier New" pitchFamily="49" charset="0"/>
              </a:rPr>
              <a:t>cond</a:t>
            </a:r>
            <a:r>
              <a:rPr lang="en-US" altLang="ko-KR" dirty="0"/>
              <a:t> and associated lock </a:t>
            </a:r>
            <a:r>
              <a:rPr lang="en-US" altLang="ko-KR" dirty="0">
                <a:latin typeface="Courier New" pitchFamily="49" charset="0"/>
                <a:cs typeface="Courier New" pitchFamily="49" charset="0"/>
              </a:rPr>
              <a:t>mutex</a:t>
            </a:r>
          </a:p>
        </p:txBody>
      </p:sp>
      <p:sp>
        <p:nvSpPr>
          <p:cNvPr id="8" name="Rectangle 7">
            <a:extLst>
              <a:ext uri="{FF2B5EF4-FFF2-40B4-BE49-F238E27FC236}">
                <a16:creationId xmlns:a16="http://schemas.microsoft.com/office/drawing/2014/main" id="{8F176746-3874-46D2-8E88-3E9EE0C355D5}"/>
              </a:ext>
            </a:extLst>
          </p:cNvPr>
          <p:cNvSpPr/>
          <p:nvPr/>
        </p:nvSpPr>
        <p:spPr>
          <a:xfrm>
            <a:off x="0" y="3002566"/>
            <a:ext cx="5807968" cy="923330"/>
          </a:xfrm>
          <a:prstGeom prst="rect">
            <a:avLst/>
          </a:prstGeom>
        </p:spPr>
        <p:txBody>
          <a:bodyPr wrap="square">
            <a:spAutoFit/>
          </a:bodyPr>
          <a:lstStyle/>
          <a:p>
            <a:pPr marL="742950" lvl="1" indent="-285750">
              <a:buFont typeface="Arial" panose="020B0604020202020204" pitchFamily="34" charset="0"/>
              <a:buChar char="•"/>
            </a:pPr>
            <a:r>
              <a:rPr lang="en-US" altLang="ko-KR" dirty="0"/>
              <a:t>p1-p3: A producer waits for the buffer to be empty.</a:t>
            </a:r>
          </a:p>
          <a:p>
            <a:pPr marL="742950" lvl="1" indent="-285750">
              <a:buFont typeface="Arial" panose="020B0604020202020204" pitchFamily="34" charset="0"/>
              <a:buChar char="•"/>
            </a:pPr>
            <a:endParaRPr lang="en-US" altLang="ko-KR" dirty="0"/>
          </a:p>
          <a:p>
            <a:pPr marL="742950" lvl="1" indent="-285750">
              <a:buFont typeface="Arial" panose="020B0604020202020204" pitchFamily="34" charset="0"/>
              <a:buChar char="•"/>
            </a:pPr>
            <a:r>
              <a:rPr lang="en-US" altLang="ko-KR" dirty="0"/>
              <a:t>c1-c3: A consumer waits for the buffer to be full.</a:t>
            </a:r>
          </a:p>
        </p:txBody>
      </p:sp>
      <p:sp>
        <p:nvSpPr>
          <p:cNvPr id="9" name="Rectangle 8">
            <a:extLst>
              <a:ext uri="{FF2B5EF4-FFF2-40B4-BE49-F238E27FC236}">
                <a16:creationId xmlns:a16="http://schemas.microsoft.com/office/drawing/2014/main" id="{0D99EDD4-0245-4531-AD0D-F7260A73524C}"/>
              </a:ext>
            </a:extLst>
          </p:cNvPr>
          <p:cNvSpPr/>
          <p:nvPr/>
        </p:nvSpPr>
        <p:spPr>
          <a:xfrm>
            <a:off x="130152" y="4473648"/>
            <a:ext cx="3946648" cy="646331"/>
          </a:xfrm>
          <a:prstGeom prst="rect">
            <a:avLst/>
          </a:prstGeom>
        </p:spPr>
        <p:txBody>
          <a:bodyPr wrap="square">
            <a:spAutoFit/>
          </a:bodyPr>
          <a:lstStyle/>
          <a:p>
            <a:pPr lvl="1"/>
            <a:r>
              <a:rPr lang="en-US" altLang="ko-KR" dirty="0"/>
              <a:t>With just </a:t>
            </a:r>
            <a:r>
              <a:rPr lang="en-US" altLang="ko-KR" i="1" dirty="0"/>
              <a:t>a single producer </a:t>
            </a:r>
            <a:r>
              <a:rPr lang="en-US" altLang="ko-KR" dirty="0"/>
              <a:t>and </a:t>
            </a:r>
            <a:r>
              <a:rPr lang="en-US" altLang="ko-KR" i="1" dirty="0"/>
              <a:t>a single consumer</a:t>
            </a:r>
            <a:r>
              <a:rPr lang="en-US" altLang="ko-KR" dirty="0"/>
              <a:t>, the code works.</a:t>
            </a:r>
          </a:p>
        </p:txBody>
      </p:sp>
      <p:sp>
        <p:nvSpPr>
          <p:cNvPr id="10" name="모서리가 둥근 직사각형 7">
            <a:extLst>
              <a:ext uri="{FF2B5EF4-FFF2-40B4-BE49-F238E27FC236}">
                <a16:creationId xmlns:a16="http://schemas.microsoft.com/office/drawing/2014/main" id="{1EBB1803-BB16-4EB3-94EF-DA73F92C26EF}"/>
              </a:ext>
            </a:extLst>
          </p:cNvPr>
          <p:cNvSpPr/>
          <p:nvPr/>
        </p:nvSpPr>
        <p:spPr>
          <a:xfrm>
            <a:off x="609600" y="5417872"/>
            <a:ext cx="3322723" cy="732556"/>
          </a:xfrm>
          <a:prstGeom prst="roundRect">
            <a:avLst/>
          </a:prstGeom>
          <a:solidFill>
            <a:srgbClr val="FFC000"/>
          </a:solidFill>
          <a:ln w="15875">
            <a:solidFill>
              <a:schemeClr val="accent6">
                <a:lumMod val="50000"/>
              </a:schemeClr>
            </a:solid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algn="ctr"/>
            <a:r>
              <a:rPr lang="en-US" altLang="ko-KR" b="1" dirty="0">
                <a:solidFill>
                  <a:prstClr val="black"/>
                </a:solidFill>
                <a:latin typeface="맑은 고딕" panose="020B0503020000020004" pitchFamily="50" charset="-127"/>
                <a:ea typeface="맑은 고딕" panose="020B0503020000020004" pitchFamily="50" charset="-127"/>
              </a:rPr>
              <a:t>If we have </a:t>
            </a:r>
            <a:r>
              <a:rPr lang="en-US" altLang="ko-KR" b="1" dirty="0">
                <a:solidFill>
                  <a:srgbClr val="FF0000"/>
                </a:solidFill>
                <a:latin typeface="맑은 고딕" panose="020B0503020000020004" pitchFamily="50" charset="-127"/>
                <a:ea typeface="맑은 고딕" panose="020B0503020000020004" pitchFamily="50" charset="-127"/>
              </a:rPr>
              <a:t>more than </a:t>
            </a:r>
            <a:r>
              <a:rPr lang="en-US" altLang="ko-KR" b="1" dirty="0">
                <a:solidFill>
                  <a:prstClr val="black"/>
                </a:solidFill>
                <a:latin typeface="맑은 고딕" panose="020B0503020000020004" pitchFamily="50" charset="-127"/>
                <a:ea typeface="맑은 고딕" panose="020B0503020000020004" pitchFamily="50" charset="-127"/>
              </a:rPr>
              <a:t>one of producer and consumer?</a:t>
            </a:r>
          </a:p>
        </p:txBody>
      </p:sp>
      <p:sp>
        <p:nvSpPr>
          <p:cNvPr id="13" name="직사각형 6">
            <a:extLst>
              <a:ext uri="{FF2B5EF4-FFF2-40B4-BE49-F238E27FC236}">
                <a16:creationId xmlns:a16="http://schemas.microsoft.com/office/drawing/2014/main" id="{DEB69002-D403-4DD6-AC91-F87B43887A37}"/>
              </a:ext>
            </a:extLst>
          </p:cNvPr>
          <p:cNvSpPr/>
          <p:nvPr/>
        </p:nvSpPr>
        <p:spPr>
          <a:xfrm>
            <a:off x="6768753" y="1312240"/>
            <a:ext cx="5128758" cy="4770537"/>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cond_t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mutex_t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mutex;</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3</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4 </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void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*producer(</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void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arg</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5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int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6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F79646">
                    <a:lumMod val="75000"/>
                  </a:srgbClr>
                </a:solidFill>
                <a:latin typeface="Courier New" panose="02070309020205020404" pitchFamily="49" charset="0"/>
                <a:ea typeface="맑은 고딕" pitchFamily="50" charset="-127"/>
                <a:cs typeface="Courier New" panose="02070309020205020404" pitchFamily="49" charset="0"/>
              </a:rPr>
              <a:t>for </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 </a:t>
            </a:r>
            <a:r>
              <a:rPr lang="en-US" altLang="ko-KR" sz="1100" dirty="0">
                <a:solidFill>
                  <a:srgbClr val="FF0000"/>
                </a:solidFill>
                <a:latin typeface="Courier New" panose="02070309020205020404" pitchFamily="49" charset="0"/>
                <a:ea typeface="맑은 고딕" pitchFamily="50" charset="-127"/>
                <a:cs typeface="Courier New" panose="02070309020205020404" pitchFamily="49" charset="0"/>
              </a:rPr>
              <a:t>0</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&lt; loops;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7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Pthread_mutex_lock</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(&amp;mutex);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p1</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8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F79646">
                    <a:lumMod val="75000"/>
                  </a:srgbClr>
                </a:solidFill>
                <a:latin typeface="Courier New" panose="02070309020205020404" pitchFamily="49" charset="0"/>
                <a:ea typeface="맑은 고딕" pitchFamily="50" charset="-127"/>
                <a:cs typeface="Courier New" panose="02070309020205020404" pitchFamily="49" charset="0"/>
              </a:rPr>
              <a:t>if</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(count == </a:t>
            </a:r>
            <a:r>
              <a:rPr lang="en-US" altLang="ko-KR" sz="1100" dirty="0">
                <a:solidFill>
                  <a:srgbClr val="FF0000"/>
                </a:solidFill>
                <a:latin typeface="Courier New" panose="02070309020205020404" pitchFamily="49" charset="0"/>
                <a:ea typeface="맑은 고딕" pitchFamily="50" charset="-127"/>
                <a:cs typeface="Courier New" panose="02070309020205020404" pitchFamily="49" charset="0"/>
              </a:rPr>
              <a:t>1</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p2</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9</a:t>
            </a:r>
            <a:r>
              <a:rPr lang="zh-CN" altLang="en-US" sz="1100" dirty="0">
                <a:latin typeface="Courier New" panose="02070309020205020404" pitchFamily="49" charset="0"/>
                <a:cs typeface="Courier New" panose="02070309020205020404" pitchFamily="49" charset="0"/>
              </a:rPr>
              <a:t>        </a:t>
            </a:r>
            <a:r>
              <a:rPr lang="en-US" altLang="zh-CN" sz="1100" dirty="0">
                <a:latin typeface="Courier New" panose="02070309020205020404" pitchFamily="49" charset="0"/>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Pthread_cond_wait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&amp;mutex);</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p3</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10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put(</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p4</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11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Pthread_cond_signal</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p5</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12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Pthread_mutex_unlock</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(&amp;mutex);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p6</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13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14 }</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15</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16 </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void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*consumer(</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void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arg</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17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int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18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F79646">
                    <a:lumMod val="75000"/>
                  </a:srgbClr>
                </a:solidFill>
                <a:latin typeface="Courier New" panose="02070309020205020404" pitchFamily="49" charset="0"/>
                <a:ea typeface="맑은 고딕" pitchFamily="50" charset="-127"/>
                <a:cs typeface="Courier New" panose="02070309020205020404" pitchFamily="49" charset="0"/>
              </a:rPr>
              <a:t>for</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 </a:t>
            </a:r>
            <a:r>
              <a:rPr lang="en-US" altLang="ko-KR" sz="1100" dirty="0">
                <a:solidFill>
                  <a:srgbClr val="FF0000"/>
                </a:solidFill>
                <a:latin typeface="Courier New" panose="02070309020205020404" pitchFamily="49" charset="0"/>
                <a:ea typeface="맑은 고딕" pitchFamily="50" charset="-127"/>
                <a:cs typeface="Courier New" panose="02070309020205020404" pitchFamily="49" charset="0"/>
              </a:rPr>
              <a:t>0</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&lt; loops;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19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Pthread_mutex_lock</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(&amp;mutex);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c1</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20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F79646">
                    <a:lumMod val="75000"/>
                  </a:srgbClr>
                </a:solidFill>
                <a:latin typeface="Courier New" panose="02070309020205020404" pitchFamily="49" charset="0"/>
                <a:ea typeface="맑은 고딕" pitchFamily="50" charset="-127"/>
                <a:cs typeface="Courier New" panose="02070309020205020404" pitchFamily="49" charset="0"/>
              </a:rPr>
              <a:t>if </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(count == </a:t>
            </a:r>
            <a:r>
              <a:rPr lang="en-US" altLang="ko-KR" sz="1100" dirty="0">
                <a:solidFill>
                  <a:srgbClr val="FF0000"/>
                </a:solidFill>
                <a:latin typeface="Courier New" panose="02070309020205020404" pitchFamily="49" charset="0"/>
                <a:ea typeface="맑은 고딕" pitchFamily="50" charset="-127"/>
                <a:cs typeface="Courier New" panose="02070309020205020404" pitchFamily="49" charset="0"/>
              </a:rPr>
              <a:t>0</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c2</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21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Pthread_cond_wait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&amp;mutex);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c3</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22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int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tmp</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 get();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c4</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23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Pthread_cond_signal</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c5</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24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Pthread_mutex_unlock</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(&amp;mutex);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c6</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25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printf</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("%d\n",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tmp</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26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27 }</a:t>
            </a:r>
          </a:p>
        </p:txBody>
      </p:sp>
    </p:spTree>
    <p:extLst>
      <p:ext uri="{BB962C8B-B14F-4D97-AF65-F5344CB8AC3E}">
        <p14:creationId xmlns:p14="http://schemas.microsoft.com/office/powerpoint/2010/main" val="418060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8771-B038-44A7-B1EB-191F77763D8E}"/>
              </a:ext>
            </a:extLst>
          </p:cNvPr>
          <p:cNvSpPr>
            <a:spLocks noGrp="1"/>
          </p:cNvSpPr>
          <p:nvPr>
            <p:ph type="title"/>
          </p:nvPr>
        </p:nvSpPr>
        <p:spPr/>
        <p:txBody>
          <a:bodyPr/>
          <a:lstStyle/>
          <a:p>
            <a:r>
              <a:rPr lang="en-US" altLang="ko-KR" dirty="0"/>
              <a:t>Trace</a:t>
            </a:r>
            <a:endParaRPr lang="en-US" dirty="0"/>
          </a:p>
        </p:txBody>
      </p:sp>
      <p:sp>
        <p:nvSpPr>
          <p:cNvPr id="4" name="Slide Number Placeholder 3">
            <a:extLst>
              <a:ext uri="{FF2B5EF4-FFF2-40B4-BE49-F238E27FC236}">
                <a16:creationId xmlns:a16="http://schemas.microsoft.com/office/drawing/2014/main" id="{D05C792B-9B97-46D3-94EC-255A2942384B}"/>
              </a:ext>
            </a:extLst>
          </p:cNvPr>
          <p:cNvSpPr>
            <a:spLocks noGrp="1"/>
          </p:cNvSpPr>
          <p:nvPr>
            <p:ph type="sldNum" sz="quarter" idx="12"/>
          </p:nvPr>
        </p:nvSpPr>
        <p:spPr/>
        <p:txBody>
          <a:bodyPr/>
          <a:lstStyle/>
          <a:p>
            <a:fld id="{C22DC6D3-9347-42BE-948A-F7EB414DF657}" type="slidenum">
              <a:rPr lang="en-US" altLang="en-US" smtClean="0"/>
              <a:pPr/>
              <a:t>39</a:t>
            </a:fld>
            <a:endParaRPr lang="en-US" altLang="en-US" dirty="0"/>
          </a:p>
        </p:txBody>
      </p:sp>
      <mc:AlternateContent xmlns:mc="http://schemas.openxmlformats.org/markup-compatibility/2006" xmlns:a14="http://schemas.microsoft.com/office/drawing/2010/main">
        <mc:Choice Requires="a14">
          <p:graphicFrame>
            <p:nvGraphicFramePr>
              <p:cNvPr id="6" name="내용 개체 틀 5">
                <a:extLst>
                  <a:ext uri="{FF2B5EF4-FFF2-40B4-BE49-F238E27FC236}">
                    <a16:creationId xmlns:a16="http://schemas.microsoft.com/office/drawing/2014/main" id="{3731DA23-686B-425D-A99D-83B33D07DC92}"/>
                  </a:ext>
                </a:extLst>
              </p:cNvPr>
              <p:cNvGraphicFramePr>
                <a:graphicFrameLocks/>
              </p:cNvGraphicFramePr>
              <p:nvPr>
                <p:extLst>
                  <p:ext uri="{D42A27DB-BD31-4B8C-83A1-F6EECF244321}">
                    <p14:modId xmlns:p14="http://schemas.microsoft.com/office/powerpoint/2010/main" val="2664936872"/>
                  </p:ext>
                </p:extLst>
              </p:nvPr>
            </p:nvGraphicFramePr>
            <p:xfrm>
              <a:off x="47328" y="1196750"/>
              <a:ext cx="6768753" cy="5001515"/>
            </p:xfrm>
            <a:graphic>
              <a:graphicData uri="http://schemas.openxmlformats.org/drawingml/2006/table">
                <a:tbl>
                  <a:tblPr firstRow="1" bandRow="1">
                    <a:tableStyleId>{5940675A-B579-460E-94D1-54222C63F5DA}</a:tableStyleId>
                  </a:tblPr>
                  <a:tblGrid>
                    <a:gridCol w="432047">
                      <a:extLst>
                        <a:ext uri="{9D8B030D-6E8A-4147-A177-3AD203B41FA5}">
                          <a16:colId xmlns:a16="http://schemas.microsoft.com/office/drawing/2014/main" val="20000"/>
                        </a:ext>
                      </a:extLst>
                    </a:gridCol>
                    <a:gridCol w="1028687">
                      <a:extLst>
                        <a:ext uri="{9D8B030D-6E8A-4147-A177-3AD203B41FA5}">
                          <a16:colId xmlns:a16="http://schemas.microsoft.com/office/drawing/2014/main" val="20001"/>
                        </a:ext>
                      </a:extLst>
                    </a:gridCol>
                    <a:gridCol w="411473">
                      <a:extLst>
                        <a:ext uri="{9D8B030D-6E8A-4147-A177-3AD203B41FA5}">
                          <a16:colId xmlns:a16="http://schemas.microsoft.com/office/drawing/2014/main" val="20002"/>
                        </a:ext>
                      </a:extLst>
                    </a:gridCol>
                    <a:gridCol w="1049261">
                      <a:extLst>
                        <a:ext uri="{9D8B030D-6E8A-4147-A177-3AD203B41FA5}">
                          <a16:colId xmlns:a16="http://schemas.microsoft.com/office/drawing/2014/main" val="20003"/>
                        </a:ext>
                      </a:extLst>
                    </a:gridCol>
                    <a:gridCol w="462907">
                      <a:extLst>
                        <a:ext uri="{9D8B030D-6E8A-4147-A177-3AD203B41FA5}">
                          <a16:colId xmlns:a16="http://schemas.microsoft.com/office/drawing/2014/main" val="20004"/>
                        </a:ext>
                      </a:extLst>
                    </a:gridCol>
                    <a:gridCol w="997827">
                      <a:extLst>
                        <a:ext uri="{9D8B030D-6E8A-4147-A177-3AD203B41FA5}">
                          <a16:colId xmlns:a16="http://schemas.microsoft.com/office/drawing/2014/main" val="20005"/>
                        </a:ext>
                      </a:extLst>
                    </a:gridCol>
                    <a:gridCol w="730367">
                      <a:extLst>
                        <a:ext uri="{9D8B030D-6E8A-4147-A177-3AD203B41FA5}">
                          <a16:colId xmlns:a16="http://schemas.microsoft.com/office/drawing/2014/main" val="20006"/>
                        </a:ext>
                      </a:extLst>
                    </a:gridCol>
                    <a:gridCol w="1656184">
                      <a:extLst>
                        <a:ext uri="{9D8B030D-6E8A-4147-A177-3AD203B41FA5}">
                          <a16:colId xmlns:a16="http://schemas.microsoft.com/office/drawing/2014/main" val="20007"/>
                        </a:ext>
                      </a:extLst>
                    </a:gridCol>
                  </a:tblGrid>
                  <a:tr h="129189">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400" b="1" i="1" smtClean="0">
                                        <a:latin typeface="Cambria Math" panose="02040503050406030204" pitchFamily="18" charset="0"/>
                                        <a:ea typeface="맑은 고딕" pitchFamily="50" charset="-127"/>
                                      </a:rPr>
                                    </m:ctrlPr>
                                  </m:sSubPr>
                                  <m:e>
                                    <m:r>
                                      <a:rPr lang="en-US" altLang="ko-KR" sz="1400" b="1" i="1" smtClean="0">
                                        <a:latin typeface="Cambria Math"/>
                                        <a:ea typeface="맑은 고딕" pitchFamily="50" charset="-127"/>
                                      </a:rPr>
                                      <m:t>𝑻</m:t>
                                    </m:r>
                                  </m:e>
                                  <m:sub>
                                    <m:r>
                                      <a:rPr lang="en-US" altLang="ko-KR" sz="1400" b="1" i="1" smtClean="0">
                                        <a:latin typeface="Cambria Math"/>
                                        <a:ea typeface="맑은 고딕" pitchFamily="50" charset="-127"/>
                                      </a:rPr>
                                      <m:t>𝒄</m:t>
                                    </m:r>
                                    <m:r>
                                      <a:rPr lang="en-US" altLang="ko-KR" sz="1400" b="1" i="1" smtClean="0">
                                        <a:latin typeface="Cambria Math"/>
                                        <a:ea typeface="맑은 고딕" pitchFamily="50" charset="-127"/>
                                      </a:rPr>
                                      <m:t>𝟏</m:t>
                                    </m:r>
                                  </m:sub>
                                </m:sSub>
                              </m:oMath>
                            </m:oMathPara>
                          </a14:m>
                          <a:endParaRPr lang="ko-KR" altLang="en-US" sz="1400" b="1"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latinLnBrk="1"/>
                          <a:r>
                            <a:rPr lang="en-US" altLang="ko-KR" sz="1400" b="1" dirty="0">
                              <a:latin typeface="맑은 고딕" pitchFamily="50" charset="-127"/>
                              <a:ea typeface="맑은 고딕" pitchFamily="50" charset="-127"/>
                            </a:rPr>
                            <a:t>State</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400" b="1" i="1" smtClean="0">
                                        <a:latin typeface="Cambria Math" panose="02040503050406030204" pitchFamily="18" charset="0"/>
                                        <a:ea typeface="맑은 고딕" pitchFamily="50" charset="-127"/>
                                      </a:rPr>
                                    </m:ctrlPr>
                                  </m:sSubPr>
                                  <m:e>
                                    <m:r>
                                      <a:rPr lang="en-US" altLang="ko-KR" sz="1400" b="1" i="1" smtClean="0">
                                        <a:latin typeface="Cambria Math"/>
                                        <a:ea typeface="맑은 고딕" pitchFamily="50" charset="-127"/>
                                      </a:rPr>
                                      <m:t>𝑻</m:t>
                                    </m:r>
                                  </m:e>
                                  <m:sub>
                                    <m:r>
                                      <a:rPr lang="en-US" altLang="ko-KR" sz="1400" b="1" i="1" smtClean="0">
                                        <a:latin typeface="Cambria Math"/>
                                        <a:ea typeface="맑은 고딕" pitchFamily="50" charset="-127"/>
                                      </a:rPr>
                                      <m:t>𝒄</m:t>
                                    </m:r>
                                    <m:r>
                                      <a:rPr lang="en-US" altLang="ko-KR" sz="1400" b="1" i="1" smtClean="0">
                                        <a:latin typeface="Cambria Math"/>
                                        <a:ea typeface="맑은 고딕" pitchFamily="50" charset="-127"/>
                                      </a:rPr>
                                      <m:t>𝟐</m:t>
                                    </m:r>
                                  </m:sub>
                                </m:sSub>
                              </m:oMath>
                            </m:oMathPara>
                          </a14:m>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r>
                            <a:rPr lang="en-US" altLang="ko-KR" sz="1400" b="1" dirty="0">
                              <a:latin typeface="맑은 고딕" pitchFamily="50" charset="-127"/>
                              <a:ea typeface="맑은 고딕" pitchFamily="50" charset="-127"/>
                            </a:rPr>
                            <a:t>State</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400" b="1" i="1" smtClean="0">
                                        <a:latin typeface="Cambria Math" panose="02040503050406030204" pitchFamily="18" charset="0"/>
                                        <a:ea typeface="맑은 고딕" pitchFamily="50" charset="-127"/>
                                      </a:rPr>
                                    </m:ctrlPr>
                                  </m:sSubPr>
                                  <m:e>
                                    <m:r>
                                      <a:rPr lang="en-US" altLang="ko-KR" sz="1400" b="1" i="1" smtClean="0">
                                        <a:latin typeface="Cambria Math"/>
                                        <a:ea typeface="맑은 고딕" pitchFamily="50" charset="-127"/>
                                      </a:rPr>
                                      <m:t>𝑻</m:t>
                                    </m:r>
                                  </m:e>
                                  <m:sub>
                                    <m:r>
                                      <a:rPr lang="en-US" altLang="ko-KR" sz="1400" b="1" i="1" smtClean="0">
                                        <a:latin typeface="Cambria Math"/>
                                        <a:ea typeface="맑은 고딕" pitchFamily="50" charset="-127"/>
                                      </a:rPr>
                                      <m:t>𝒑</m:t>
                                    </m:r>
                                  </m:sub>
                                </m:sSub>
                              </m:oMath>
                            </m:oMathPara>
                          </a14:m>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r>
                            <a:rPr lang="en-US" altLang="ko-KR" sz="1400" b="1" dirty="0">
                              <a:latin typeface="맑은 고딕" pitchFamily="50" charset="-127"/>
                              <a:ea typeface="맑은 고딕" pitchFamily="50" charset="-127"/>
                            </a:rPr>
                            <a:t>State</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r>
                            <a:rPr lang="en-US" altLang="ko-KR" sz="1400" b="1" dirty="0">
                              <a:latin typeface="맑은 고딕" pitchFamily="50" charset="-127"/>
                              <a:ea typeface="맑은 고딕" pitchFamily="50" charset="-127"/>
                            </a:rPr>
                            <a:t>Count</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r>
                            <a:rPr lang="en-US" altLang="ko-KR" sz="1400" b="1" dirty="0">
                              <a:latin typeface="맑은 고딕" pitchFamily="50" charset="-127"/>
                              <a:ea typeface="맑은 고딕" pitchFamily="50" charset="-127"/>
                            </a:rPr>
                            <a:t>Comment</a:t>
                          </a:r>
                          <a:endParaRPr lang="ko-KR" altLang="en-US" sz="1400" b="1"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29189">
                    <a:tc>
                      <a:txBody>
                        <a:bodyPr/>
                        <a:lstStyle/>
                        <a:p>
                          <a:pPr algn="ctr" latinLnBrk="1"/>
                          <a:r>
                            <a:rPr lang="en-US" altLang="ko-KR" sz="1200" dirty="0">
                              <a:latin typeface="맑은 고딕" pitchFamily="50" charset="-127"/>
                              <a:ea typeface="맑은 고딕" pitchFamily="50" charset="-127"/>
                            </a:rPr>
                            <a:t>c1</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29189">
                    <a:tc>
                      <a:txBody>
                        <a:bodyPr/>
                        <a:lstStyle/>
                        <a:p>
                          <a:pPr algn="ctr" latinLnBrk="1"/>
                          <a:r>
                            <a:rPr lang="en-US" altLang="ko-KR" sz="1200" dirty="0">
                              <a:latin typeface="맑은 고딕" pitchFamily="50" charset="-127"/>
                              <a:ea typeface="맑은 고딕" pitchFamily="50" charset="-127"/>
                            </a:rPr>
                            <a:t>c2</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29189">
                    <a:tc>
                      <a:txBody>
                        <a:bodyPr/>
                        <a:lstStyle/>
                        <a:p>
                          <a:pPr algn="ctr" latinLnBrk="1"/>
                          <a:r>
                            <a:rPr lang="en-US" altLang="ko-KR" sz="1200" dirty="0">
                              <a:latin typeface="맑은 고딕" pitchFamily="50" charset="-127"/>
                              <a:ea typeface="맑은 고딕" pitchFamily="50" charset="-127"/>
                            </a:rPr>
                            <a:t>c3</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Nothing to get</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p2</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p4</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Buffer now full</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p5</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14:m>
                            <m:oMath xmlns:m="http://schemas.openxmlformats.org/officeDocument/2006/math">
                              <m:sSub>
                                <m:sSubPr>
                                  <m:ctrlPr>
                                    <a:rPr lang="en-US" altLang="ko-KR" sz="1200" i="1" smtClean="0">
                                      <a:latin typeface="Cambria Math" panose="02040503050406030204" pitchFamily="18" charset="0"/>
                                      <a:ea typeface="맑은 고딕" pitchFamily="50" charset="-127"/>
                                    </a:rPr>
                                  </m:ctrlPr>
                                </m:sSubPr>
                                <m:e>
                                  <m:r>
                                    <a:rPr lang="en-US" altLang="ko-KR" sz="1200" b="0" i="1" smtClean="0">
                                      <a:latin typeface="Cambria Math"/>
                                      <a:ea typeface="맑은 고딕" pitchFamily="50" charset="-127"/>
                                    </a:rPr>
                                    <m:t>𝑇</m:t>
                                  </m:r>
                                </m:e>
                                <m:sub>
                                  <m:r>
                                    <a:rPr lang="en-US" altLang="ko-KR" sz="1200" b="0" i="1" smtClean="0">
                                      <a:latin typeface="Cambria Math"/>
                                      <a:ea typeface="맑은 고딕" pitchFamily="50" charset="-127"/>
                                    </a:rPr>
                                    <m:t>𝑐</m:t>
                                  </m:r>
                                  <m:r>
                                    <a:rPr lang="en-US" altLang="ko-KR" sz="1200" b="0" i="1" smtClean="0">
                                      <a:latin typeface="Cambria Math"/>
                                      <a:ea typeface="맑은 고딕" pitchFamily="50" charset="-127"/>
                                    </a:rPr>
                                    <m:t>1</m:t>
                                  </m:r>
                                </m:sub>
                              </m:sSub>
                            </m:oMath>
                          </a14:m>
                          <a:r>
                            <a:rPr lang="ko-KR" altLang="en-US" sz="1200" dirty="0">
                              <a:latin typeface="맑은 고딕" pitchFamily="50" charset="-127"/>
                              <a:ea typeface="맑은 고딕" pitchFamily="50" charset="-127"/>
                            </a:rPr>
                            <a:t> </a:t>
                          </a:r>
                          <a:r>
                            <a:rPr lang="en-US" altLang="ko-KR" sz="1200" dirty="0">
                              <a:latin typeface="맑은 고딕" pitchFamily="50" charset="-127"/>
                              <a:ea typeface="맑은 고딕" pitchFamily="50" charset="-127"/>
                            </a:rPr>
                            <a:t>awoken</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p6</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8"/>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9"/>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p2</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0"/>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p3</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Buffer full; sleep</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1"/>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c1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14:m>
                            <m:oMath xmlns:m="http://schemas.openxmlformats.org/officeDocument/2006/math">
                              <m:sSub>
                                <m:sSubPr>
                                  <m:ctrlPr>
                                    <a:rPr lang="en-US" altLang="ko-KR" sz="1200" i="1" smtClean="0">
                                      <a:latin typeface="Cambria Math" panose="02040503050406030204" pitchFamily="18" charset="0"/>
                                      <a:ea typeface="맑은 고딕" pitchFamily="50" charset="-127"/>
                                    </a:rPr>
                                  </m:ctrlPr>
                                </m:sSubPr>
                                <m:e>
                                  <m:r>
                                    <a:rPr lang="en-US" altLang="ko-KR" sz="1200" b="0" i="1" smtClean="0">
                                      <a:latin typeface="Cambria Math"/>
                                      <a:ea typeface="맑은 고딕" pitchFamily="50" charset="-127"/>
                                    </a:rPr>
                                    <m:t>𝑇</m:t>
                                  </m:r>
                                </m:e>
                                <m:sub>
                                  <m:r>
                                    <a:rPr lang="en-US" altLang="ko-KR" sz="1200" b="0" i="1" smtClean="0">
                                      <a:latin typeface="Cambria Math"/>
                                      <a:ea typeface="맑은 고딕" pitchFamily="50" charset="-127"/>
                                    </a:rPr>
                                    <m:t>𝑐</m:t>
                                  </m:r>
                                  <m:r>
                                    <a:rPr lang="en-US" altLang="ko-KR" sz="1200" b="0" i="1" smtClean="0">
                                      <a:latin typeface="Cambria Math"/>
                                      <a:ea typeface="맑은 고딕" pitchFamily="50" charset="-127"/>
                                    </a:rPr>
                                    <m:t>2</m:t>
                                  </m:r>
                                </m:sub>
                              </m:sSub>
                            </m:oMath>
                          </a14:m>
                          <a:r>
                            <a:rPr lang="ko-KR" altLang="en-US" sz="1200" dirty="0">
                              <a:latin typeface="맑은 고딕" pitchFamily="50" charset="-127"/>
                              <a:ea typeface="맑은 고딕" pitchFamily="50" charset="-127"/>
                            </a:rPr>
                            <a:t> </a:t>
                          </a:r>
                          <a:r>
                            <a:rPr lang="en-US" altLang="ko-KR" sz="1200" dirty="0">
                              <a:latin typeface="맑은 고딕" pitchFamily="50" charset="-127"/>
                              <a:ea typeface="맑은 고딕" pitchFamily="50" charset="-127"/>
                            </a:rPr>
                            <a:t>sneaks in …</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2"/>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c2</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3"/>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c4</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 and grabs data</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4"/>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c5</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14:m>
                            <m:oMath xmlns:m="http://schemas.openxmlformats.org/officeDocument/2006/math">
                              <m:sSub>
                                <m:sSubPr>
                                  <m:ctrlPr>
                                    <a:rPr lang="en-US" altLang="ko-KR" sz="1200" i="1" smtClean="0">
                                      <a:latin typeface="Cambria Math" panose="02040503050406030204" pitchFamily="18" charset="0"/>
                                      <a:ea typeface="맑은 고딕" pitchFamily="50" charset="-127"/>
                                    </a:rPr>
                                  </m:ctrlPr>
                                </m:sSubPr>
                                <m:e>
                                  <m:r>
                                    <a:rPr lang="en-US" altLang="ko-KR" sz="1200" b="0" i="1" smtClean="0">
                                      <a:latin typeface="Cambria Math"/>
                                      <a:ea typeface="맑은 고딕" pitchFamily="50" charset="-127"/>
                                    </a:rPr>
                                    <m:t>𝑇</m:t>
                                  </m:r>
                                </m:e>
                                <m:sub>
                                  <m:r>
                                    <a:rPr lang="en-US" altLang="ko-KR" sz="1200" b="0" i="1" smtClean="0">
                                      <a:latin typeface="Cambria Math"/>
                                      <a:ea typeface="맑은 고딕" pitchFamily="50" charset="-127"/>
                                    </a:rPr>
                                    <m:t>𝑝</m:t>
                                  </m:r>
                                </m:sub>
                              </m:sSub>
                            </m:oMath>
                          </a14:m>
                          <a:r>
                            <a:rPr lang="ko-KR" altLang="en-US" sz="1200" dirty="0">
                              <a:latin typeface="맑은 고딕" pitchFamily="50" charset="-127"/>
                              <a:ea typeface="맑은 고딕" pitchFamily="50" charset="-127"/>
                            </a:rPr>
                            <a:t> </a:t>
                          </a:r>
                          <a:r>
                            <a:rPr lang="en-US" altLang="ko-KR" sz="1200" dirty="0">
                              <a:latin typeface="맑은 고딕" pitchFamily="50" charset="-127"/>
                              <a:ea typeface="맑은 고딕" pitchFamily="50" charset="-127"/>
                            </a:rPr>
                            <a:t>awoken</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5"/>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c6</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6"/>
                      </a:ext>
                    </a:extLst>
                  </a:tr>
                  <a:tr h="129189">
                    <a:tc>
                      <a:txBody>
                        <a:bodyPr/>
                        <a:lstStyle/>
                        <a:p>
                          <a:pPr algn="ctr" latinLnBrk="1"/>
                          <a:r>
                            <a:rPr lang="en-US" altLang="ko-KR" sz="1200" dirty="0">
                              <a:latin typeface="맑은 고딕" pitchFamily="50" charset="-127"/>
                              <a:ea typeface="맑은 고딕" pitchFamily="50" charset="-127"/>
                            </a:rPr>
                            <a:t>c4</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b="1" dirty="0">
                              <a:solidFill>
                                <a:srgbClr val="FF0000"/>
                              </a:solidFill>
                              <a:latin typeface="맑은 고딕" pitchFamily="50" charset="-127"/>
                              <a:ea typeface="맑은 고딕" pitchFamily="50" charset="-127"/>
                            </a:rPr>
                            <a:t>Oh </a:t>
                          </a:r>
                          <a:r>
                            <a:rPr lang="en-US" altLang="ko-KR" sz="1200" b="1" dirty="0" err="1">
                              <a:solidFill>
                                <a:srgbClr val="FF0000"/>
                              </a:solidFill>
                              <a:latin typeface="맑은 고딕" pitchFamily="50" charset="-127"/>
                              <a:ea typeface="맑은 고딕" pitchFamily="50" charset="-127"/>
                            </a:rPr>
                            <a:t>oh</a:t>
                          </a:r>
                          <a:r>
                            <a:rPr lang="en-US" altLang="ko-KR" sz="1200" b="1" dirty="0">
                              <a:solidFill>
                                <a:srgbClr val="FF0000"/>
                              </a:solidFill>
                              <a:latin typeface="맑은 고딕" pitchFamily="50" charset="-127"/>
                              <a:ea typeface="맑은 고딕" pitchFamily="50" charset="-127"/>
                            </a:rPr>
                            <a:t>! No data</a:t>
                          </a:r>
                          <a:endParaRPr lang="ko-KR" altLang="en-US" sz="1200" b="1" dirty="0">
                            <a:solidFill>
                              <a:srgbClr val="FF0000"/>
                            </a:solidFill>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mc:Choice>
        <mc:Fallback xmlns="">
          <p:graphicFrame>
            <p:nvGraphicFramePr>
              <p:cNvPr id="6" name="내용 개체 틀 5">
                <a:extLst>
                  <a:ext uri="{FF2B5EF4-FFF2-40B4-BE49-F238E27FC236}">
                    <a16:creationId xmlns:a16="http://schemas.microsoft.com/office/drawing/2014/main" id="{3731DA23-686B-425D-A99D-83B33D07DC92}"/>
                  </a:ext>
                </a:extLst>
              </p:cNvPr>
              <p:cNvGraphicFramePr>
                <a:graphicFrameLocks/>
              </p:cNvGraphicFramePr>
              <p:nvPr>
                <p:extLst>
                  <p:ext uri="{D42A27DB-BD31-4B8C-83A1-F6EECF244321}">
                    <p14:modId xmlns:p14="http://schemas.microsoft.com/office/powerpoint/2010/main" val="2664936872"/>
                  </p:ext>
                </p:extLst>
              </p:nvPr>
            </p:nvGraphicFramePr>
            <p:xfrm>
              <a:off x="47328" y="1196750"/>
              <a:ext cx="6768753" cy="5001515"/>
            </p:xfrm>
            <a:graphic>
              <a:graphicData uri="http://schemas.openxmlformats.org/drawingml/2006/table">
                <a:tbl>
                  <a:tblPr firstRow="1" bandRow="1">
                    <a:tableStyleId>{5940675A-B579-460E-94D1-54222C63F5DA}</a:tableStyleId>
                  </a:tblPr>
                  <a:tblGrid>
                    <a:gridCol w="432047">
                      <a:extLst>
                        <a:ext uri="{9D8B030D-6E8A-4147-A177-3AD203B41FA5}">
                          <a16:colId xmlns:a16="http://schemas.microsoft.com/office/drawing/2014/main" val="20000"/>
                        </a:ext>
                      </a:extLst>
                    </a:gridCol>
                    <a:gridCol w="1028687">
                      <a:extLst>
                        <a:ext uri="{9D8B030D-6E8A-4147-A177-3AD203B41FA5}">
                          <a16:colId xmlns:a16="http://schemas.microsoft.com/office/drawing/2014/main" val="20001"/>
                        </a:ext>
                      </a:extLst>
                    </a:gridCol>
                    <a:gridCol w="411473">
                      <a:extLst>
                        <a:ext uri="{9D8B030D-6E8A-4147-A177-3AD203B41FA5}">
                          <a16:colId xmlns:a16="http://schemas.microsoft.com/office/drawing/2014/main" val="20002"/>
                        </a:ext>
                      </a:extLst>
                    </a:gridCol>
                    <a:gridCol w="1049261">
                      <a:extLst>
                        <a:ext uri="{9D8B030D-6E8A-4147-A177-3AD203B41FA5}">
                          <a16:colId xmlns:a16="http://schemas.microsoft.com/office/drawing/2014/main" val="20003"/>
                        </a:ext>
                      </a:extLst>
                    </a:gridCol>
                    <a:gridCol w="462907">
                      <a:extLst>
                        <a:ext uri="{9D8B030D-6E8A-4147-A177-3AD203B41FA5}">
                          <a16:colId xmlns:a16="http://schemas.microsoft.com/office/drawing/2014/main" val="20004"/>
                        </a:ext>
                      </a:extLst>
                    </a:gridCol>
                    <a:gridCol w="997827">
                      <a:extLst>
                        <a:ext uri="{9D8B030D-6E8A-4147-A177-3AD203B41FA5}">
                          <a16:colId xmlns:a16="http://schemas.microsoft.com/office/drawing/2014/main" val="20005"/>
                        </a:ext>
                      </a:extLst>
                    </a:gridCol>
                    <a:gridCol w="730367">
                      <a:extLst>
                        <a:ext uri="{9D8B030D-6E8A-4147-A177-3AD203B41FA5}">
                          <a16:colId xmlns:a16="http://schemas.microsoft.com/office/drawing/2014/main" val="20006"/>
                        </a:ext>
                      </a:extLst>
                    </a:gridCol>
                    <a:gridCol w="1656184">
                      <a:extLst>
                        <a:ext uri="{9D8B030D-6E8A-4147-A177-3AD203B41FA5}">
                          <a16:colId xmlns:a16="http://schemas.microsoft.com/office/drawing/2014/main" val="20007"/>
                        </a:ext>
                      </a:extLst>
                    </a:gridCol>
                  </a:tblGrid>
                  <a:tr h="323914">
                    <a:tc>
                      <a:txBody>
                        <a:bodyPr/>
                        <a:lstStyle/>
                        <a:p>
                          <a:endParaRPr lang="en-US"/>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blipFill>
                          <a:blip r:embed="rId3"/>
                          <a:stretch>
                            <a:fillRect r="-1467606" b="-1464151"/>
                          </a:stretch>
                        </a:blipFill>
                      </a:tcPr>
                    </a:tc>
                    <a:tc>
                      <a:txBody>
                        <a:bodyPr/>
                        <a:lstStyle/>
                        <a:p>
                          <a:pPr algn="ctr" latinLnBrk="1"/>
                          <a:r>
                            <a:rPr lang="en-US" altLang="ko-KR" sz="1400" b="1" dirty="0">
                              <a:latin typeface="맑은 고딕" pitchFamily="50" charset="-127"/>
                              <a:ea typeface="맑은 고딕" pitchFamily="50" charset="-127"/>
                            </a:rPr>
                            <a:t>State</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endParaRPr lang="en-US"/>
                        </a:p>
                      </a:txBody>
                      <a:tcPr anchor="ctr">
                        <a:lnT w="12700" cap="flat" cmpd="sng" algn="ctr">
                          <a:noFill/>
                          <a:prstDash val="solid"/>
                          <a:round/>
                          <a:headEnd type="none" w="med" len="med"/>
                          <a:tailEnd type="none" w="med" len="med"/>
                        </a:lnT>
                        <a:blipFill>
                          <a:blip r:embed="rId3"/>
                          <a:stretch>
                            <a:fillRect l="-352941" r="-1183824" b="-1464151"/>
                          </a:stretch>
                        </a:blipFill>
                      </a:tcPr>
                    </a:tc>
                    <a:tc>
                      <a:txBody>
                        <a:bodyPr/>
                        <a:lstStyle/>
                        <a:p>
                          <a:pPr algn="ctr" latinLnBrk="1"/>
                          <a:r>
                            <a:rPr lang="en-US" altLang="ko-KR" sz="1400" b="1" dirty="0">
                              <a:latin typeface="맑은 고딕" pitchFamily="50" charset="-127"/>
                              <a:ea typeface="맑은 고딕" pitchFamily="50" charset="-127"/>
                            </a:rPr>
                            <a:t>State</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endParaRPr lang="en-US"/>
                        </a:p>
                      </a:txBody>
                      <a:tcPr anchor="ctr">
                        <a:lnT w="12700" cap="flat" cmpd="sng" algn="ctr">
                          <a:noFill/>
                          <a:prstDash val="solid"/>
                          <a:round/>
                          <a:headEnd type="none" w="med" len="med"/>
                          <a:tailEnd type="none" w="med" len="med"/>
                        </a:lnT>
                        <a:blipFill>
                          <a:blip r:embed="rId3"/>
                          <a:stretch>
                            <a:fillRect l="-631579" r="-732895" b="-1464151"/>
                          </a:stretch>
                        </a:blipFill>
                      </a:tcPr>
                    </a:tc>
                    <a:tc>
                      <a:txBody>
                        <a:bodyPr/>
                        <a:lstStyle/>
                        <a:p>
                          <a:pPr algn="ctr" latinLnBrk="1"/>
                          <a:r>
                            <a:rPr lang="en-US" altLang="ko-KR" sz="1400" b="1" dirty="0">
                              <a:latin typeface="맑은 고딕" pitchFamily="50" charset="-127"/>
                              <a:ea typeface="맑은 고딕" pitchFamily="50" charset="-127"/>
                            </a:rPr>
                            <a:t>State</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r>
                            <a:rPr lang="en-US" altLang="ko-KR" sz="1400" b="1" dirty="0">
                              <a:latin typeface="맑은 고딕" pitchFamily="50" charset="-127"/>
                              <a:ea typeface="맑은 고딕" pitchFamily="50" charset="-127"/>
                            </a:rPr>
                            <a:t>Count</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r>
                            <a:rPr lang="en-US" altLang="ko-KR" sz="1400" b="1" dirty="0">
                              <a:latin typeface="맑은 고딕" pitchFamily="50" charset="-127"/>
                              <a:ea typeface="맑은 고딕" pitchFamily="50" charset="-127"/>
                            </a:rPr>
                            <a:t>Comment</a:t>
                          </a:r>
                          <a:endParaRPr lang="ko-KR" altLang="en-US" sz="1400" b="1"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274320">
                    <a:tc>
                      <a:txBody>
                        <a:bodyPr/>
                        <a:lstStyle/>
                        <a:p>
                          <a:pPr algn="ctr" latinLnBrk="1"/>
                          <a:r>
                            <a:rPr lang="en-US" altLang="ko-KR" sz="1200" dirty="0">
                              <a:latin typeface="맑은 고딕" pitchFamily="50" charset="-127"/>
                              <a:ea typeface="맑은 고딕" pitchFamily="50" charset="-127"/>
                            </a:rPr>
                            <a:t>c1</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74320">
                    <a:tc>
                      <a:txBody>
                        <a:bodyPr/>
                        <a:lstStyle/>
                        <a:p>
                          <a:pPr algn="ctr" latinLnBrk="1"/>
                          <a:r>
                            <a:rPr lang="en-US" altLang="ko-KR" sz="1200" dirty="0">
                              <a:latin typeface="맑은 고딕" pitchFamily="50" charset="-127"/>
                              <a:ea typeface="맑은 고딕" pitchFamily="50" charset="-127"/>
                            </a:rPr>
                            <a:t>c2</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274320">
                    <a:tc>
                      <a:txBody>
                        <a:bodyPr/>
                        <a:lstStyle/>
                        <a:p>
                          <a:pPr algn="ctr" latinLnBrk="1"/>
                          <a:r>
                            <a:rPr lang="en-US" altLang="ko-KR" sz="1200" dirty="0">
                              <a:latin typeface="맑은 고딕" pitchFamily="50" charset="-127"/>
                              <a:ea typeface="맑은 고딕" pitchFamily="50" charset="-127"/>
                            </a:rPr>
                            <a:t>c3</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Nothing to get</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p2</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p4</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Buffer now full</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p5</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308824" t="-717778" r="-368" b="-1024444"/>
                          </a:stretch>
                        </a:blipFill>
                      </a:tcPr>
                    </a:tc>
                    <a:extLst>
                      <a:ext uri="{0D108BD9-81ED-4DB2-BD59-A6C34878D82A}">
                        <a16:rowId xmlns:a16="http://schemas.microsoft.com/office/drawing/2014/main" val="10007"/>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p6</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8"/>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9"/>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p2</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0"/>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p3</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Buffer full; sleep</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1"/>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c1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308824" t="-1191304" r="-368" b="-510870"/>
                          </a:stretch>
                        </a:blipFill>
                      </a:tcPr>
                    </a:tc>
                    <a:extLst>
                      <a:ext uri="{0D108BD9-81ED-4DB2-BD59-A6C34878D82A}">
                        <a16:rowId xmlns:a16="http://schemas.microsoft.com/office/drawing/2014/main" val="10012"/>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c2</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3"/>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c4</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 and grabs data</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4"/>
                      </a:ext>
                    </a:extLst>
                  </a:tr>
                  <a:tr h="288481">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c5</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308824" t="-1455319" r="-368" b="-208511"/>
                          </a:stretch>
                        </a:blipFill>
                      </a:tcPr>
                    </a:tc>
                    <a:extLst>
                      <a:ext uri="{0D108BD9-81ED-4DB2-BD59-A6C34878D82A}">
                        <a16:rowId xmlns:a16="http://schemas.microsoft.com/office/drawing/2014/main" val="10015"/>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c6</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6"/>
                      </a:ext>
                    </a:extLst>
                  </a:tr>
                  <a:tr h="274320">
                    <a:tc>
                      <a:txBody>
                        <a:bodyPr/>
                        <a:lstStyle/>
                        <a:p>
                          <a:pPr algn="ctr" latinLnBrk="1"/>
                          <a:r>
                            <a:rPr lang="en-US" altLang="ko-KR" sz="1200" dirty="0">
                              <a:latin typeface="맑은 고딕" pitchFamily="50" charset="-127"/>
                              <a:ea typeface="맑은 고딕" pitchFamily="50" charset="-127"/>
                            </a:rPr>
                            <a:t>c4</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b="1" dirty="0">
                              <a:solidFill>
                                <a:srgbClr val="FF0000"/>
                              </a:solidFill>
                              <a:latin typeface="맑은 고딕" pitchFamily="50" charset="-127"/>
                              <a:ea typeface="맑은 고딕" pitchFamily="50" charset="-127"/>
                            </a:rPr>
                            <a:t>Oh </a:t>
                          </a:r>
                          <a:r>
                            <a:rPr lang="en-US" altLang="ko-KR" sz="1200" b="1" dirty="0" err="1">
                              <a:solidFill>
                                <a:srgbClr val="FF0000"/>
                              </a:solidFill>
                              <a:latin typeface="맑은 고딕" pitchFamily="50" charset="-127"/>
                              <a:ea typeface="맑은 고딕" pitchFamily="50" charset="-127"/>
                            </a:rPr>
                            <a:t>oh</a:t>
                          </a:r>
                          <a:r>
                            <a:rPr lang="en-US" altLang="ko-KR" sz="1200" b="1" dirty="0">
                              <a:solidFill>
                                <a:srgbClr val="FF0000"/>
                              </a:solidFill>
                              <a:latin typeface="맑은 고딕" pitchFamily="50" charset="-127"/>
                              <a:ea typeface="맑은 고딕" pitchFamily="50" charset="-127"/>
                            </a:rPr>
                            <a:t>! No data</a:t>
                          </a:r>
                          <a:endParaRPr lang="ko-KR" altLang="en-US" sz="1200" b="1" dirty="0">
                            <a:solidFill>
                              <a:srgbClr val="FF0000"/>
                            </a:solidFill>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mc:Fallback>
      </mc:AlternateContent>
      <p:sp>
        <p:nvSpPr>
          <p:cNvPr id="7" name="직사각형 6">
            <a:extLst>
              <a:ext uri="{FF2B5EF4-FFF2-40B4-BE49-F238E27FC236}">
                <a16:creationId xmlns:a16="http://schemas.microsoft.com/office/drawing/2014/main" id="{E9E139C8-7549-4005-A785-B0BFBFF2CA47}"/>
              </a:ext>
            </a:extLst>
          </p:cNvPr>
          <p:cNvSpPr/>
          <p:nvPr/>
        </p:nvSpPr>
        <p:spPr>
          <a:xfrm>
            <a:off x="6768753" y="1312240"/>
            <a:ext cx="5128758" cy="4770537"/>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cond_t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mutex_t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mutex;</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3</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4 </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void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*producer(</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void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arg</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5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int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6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F79646">
                    <a:lumMod val="75000"/>
                  </a:srgbClr>
                </a:solidFill>
                <a:latin typeface="Courier New" panose="02070309020205020404" pitchFamily="49" charset="0"/>
                <a:ea typeface="맑은 고딕" pitchFamily="50" charset="-127"/>
                <a:cs typeface="Courier New" panose="02070309020205020404" pitchFamily="49" charset="0"/>
              </a:rPr>
              <a:t>for </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 </a:t>
            </a:r>
            <a:r>
              <a:rPr lang="en-US" altLang="ko-KR" sz="1100" dirty="0">
                <a:solidFill>
                  <a:srgbClr val="FF0000"/>
                </a:solidFill>
                <a:latin typeface="Courier New" panose="02070309020205020404" pitchFamily="49" charset="0"/>
                <a:ea typeface="맑은 고딕" pitchFamily="50" charset="-127"/>
                <a:cs typeface="Courier New" panose="02070309020205020404" pitchFamily="49" charset="0"/>
              </a:rPr>
              <a:t>0</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&lt; loops;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7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Pthread_mutex_lock</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(&amp;mutex);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p1</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8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F79646">
                    <a:lumMod val="75000"/>
                  </a:srgbClr>
                </a:solidFill>
                <a:latin typeface="Courier New" panose="02070309020205020404" pitchFamily="49" charset="0"/>
                <a:ea typeface="맑은 고딕" pitchFamily="50" charset="-127"/>
                <a:cs typeface="Courier New" panose="02070309020205020404" pitchFamily="49" charset="0"/>
              </a:rPr>
              <a:t>if</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(count == </a:t>
            </a:r>
            <a:r>
              <a:rPr lang="en-US" altLang="ko-KR" sz="1100" dirty="0">
                <a:solidFill>
                  <a:srgbClr val="FF0000"/>
                </a:solidFill>
                <a:latin typeface="Courier New" panose="02070309020205020404" pitchFamily="49" charset="0"/>
                <a:ea typeface="맑은 고딕" pitchFamily="50" charset="-127"/>
                <a:cs typeface="Courier New" panose="02070309020205020404" pitchFamily="49" charset="0"/>
              </a:rPr>
              <a:t>1</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p2</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9</a:t>
            </a:r>
            <a:r>
              <a:rPr lang="zh-CN" altLang="en-US" sz="1100" dirty="0">
                <a:latin typeface="Courier New" panose="02070309020205020404" pitchFamily="49" charset="0"/>
                <a:cs typeface="Courier New" panose="02070309020205020404" pitchFamily="49" charset="0"/>
              </a:rPr>
              <a:t>        </a:t>
            </a:r>
            <a:r>
              <a:rPr lang="en-US" altLang="zh-CN" sz="1100" dirty="0">
                <a:latin typeface="Courier New" panose="02070309020205020404" pitchFamily="49" charset="0"/>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Pthread_cond_wait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&amp;mutex);</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p3</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10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put(</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p4</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11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Pthread_cond_signal</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p5</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12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Pthread_mutex_unlock</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(&amp;mutex);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p6</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13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14 }</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15</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16 </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void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*consumer(</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void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arg</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17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int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18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F79646">
                    <a:lumMod val="75000"/>
                  </a:srgbClr>
                </a:solidFill>
                <a:latin typeface="Courier New" panose="02070309020205020404" pitchFamily="49" charset="0"/>
                <a:ea typeface="맑은 고딕" pitchFamily="50" charset="-127"/>
                <a:cs typeface="Courier New" panose="02070309020205020404" pitchFamily="49" charset="0"/>
              </a:rPr>
              <a:t>for</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 </a:t>
            </a:r>
            <a:r>
              <a:rPr lang="en-US" altLang="ko-KR" sz="1100" dirty="0">
                <a:solidFill>
                  <a:srgbClr val="FF0000"/>
                </a:solidFill>
                <a:latin typeface="Courier New" panose="02070309020205020404" pitchFamily="49" charset="0"/>
                <a:ea typeface="맑은 고딕" pitchFamily="50" charset="-127"/>
                <a:cs typeface="Courier New" panose="02070309020205020404" pitchFamily="49" charset="0"/>
              </a:rPr>
              <a:t>0</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&lt; loops;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19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Pthread_mutex_lock</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(&amp;mutex);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c1</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20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F79646">
                    <a:lumMod val="75000"/>
                  </a:srgbClr>
                </a:solidFill>
                <a:latin typeface="Courier New" panose="02070309020205020404" pitchFamily="49" charset="0"/>
                <a:ea typeface="맑은 고딕" pitchFamily="50" charset="-127"/>
                <a:cs typeface="Courier New" panose="02070309020205020404" pitchFamily="49" charset="0"/>
              </a:rPr>
              <a:t>if </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(count == </a:t>
            </a:r>
            <a:r>
              <a:rPr lang="en-US" altLang="ko-KR" sz="1100" dirty="0">
                <a:solidFill>
                  <a:srgbClr val="FF0000"/>
                </a:solidFill>
                <a:latin typeface="Courier New" panose="02070309020205020404" pitchFamily="49" charset="0"/>
                <a:ea typeface="맑은 고딕" pitchFamily="50" charset="-127"/>
                <a:cs typeface="Courier New" panose="02070309020205020404" pitchFamily="49" charset="0"/>
              </a:rPr>
              <a:t>0</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c2</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21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Pthread_cond_wait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&amp;mutex);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c3</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22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int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tmp</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 get();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c4</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23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Pthread_cond_signal</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c5</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24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Pthread_mutex_unlock</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(&amp;mutex);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c6</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25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printf</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("%d\n",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tmp</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26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27 }</a:t>
            </a:r>
          </a:p>
        </p:txBody>
      </p:sp>
    </p:spTree>
    <p:extLst>
      <p:ext uri="{BB962C8B-B14F-4D97-AF65-F5344CB8AC3E}">
        <p14:creationId xmlns:p14="http://schemas.microsoft.com/office/powerpoint/2010/main" val="213708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B2C0B-9B47-4CA4-9A7D-335D5F9314FE}"/>
              </a:ext>
            </a:extLst>
          </p:cNvPr>
          <p:cNvSpPr>
            <a:spLocks noGrp="1"/>
          </p:cNvSpPr>
          <p:nvPr>
            <p:ph type="title"/>
          </p:nvPr>
        </p:nvSpPr>
        <p:spPr/>
        <p:txBody>
          <a:bodyPr/>
          <a:lstStyle/>
          <a:p>
            <a:r>
              <a:rPr lang="en-US" dirty="0"/>
              <a:t>Critical Section</a:t>
            </a:r>
          </a:p>
        </p:txBody>
      </p:sp>
      <p:sp>
        <p:nvSpPr>
          <p:cNvPr id="3" name="Content Placeholder 2">
            <a:extLst>
              <a:ext uri="{FF2B5EF4-FFF2-40B4-BE49-F238E27FC236}">
                <a16:creationId xmlns:a16="http://schemas.microsoft.com/office/drawing/2014/main" id="{DA3036BC-2FFD-4918-988B-EA776012FC9E}"/>
              </a:ext>
            </a:extLst>
          </p:cNvPr>
          <p:cNvSpPr>
            <a:spLocks noGrp="1"/>
          </p:cNvSpPr>
          <p:nvPr>
            <p:ph idx="1"/>
          </p:nvPr>
        </p:nvSpPr>
        <p:spPr>
          <a:xfrm>
            <a:off x="609600" y="1340769"/>
            <a:ext cx="11247040" cy="5040560"/>
          </a:xfrm>
        </p:spPr>
        <p:txBody>
          <a:bodyPr/>
          <a:lstStyle/>
          <a:p>
            <a:r>
              <a:rPr lang="en-US" dirty="0"/>
              <a:t>Parts of the program where the shared resource is accessed need to be protected in ways that avoid the concurrent access</a:t>
            </a:r>
          </a:p>
          <a:p>
            <a:r>
              <a:rPr lang="en-US" dirty="0"/>
              <a:t>This protected section is the </a:t>
            </a:r>
            <a:r>
              <a:rPr lang="en-US" dirty="0">
                <a:solidFill>
                  <a:srgbClr val="FF0000"/>
                </a:solidFill>
              </a:rPr>
              <a:t>critical section </a:t>
            </a:r>
            <a:r>
              <a:rPr lang="en-US" dirty="0"/>
              <a:t>or </a:t>
            </a:r>
            <a:r>
              <a:rPr lang="en-US" dirty="0">
                <a:solidFill>
                  <a:srgbClr val="FF0000"/>
                </a:solidFill>
              </a:rPr>
              <a:t>critical region</a:t>
            </a:r>
            <a:endParaRPr lang="en-US" dirty="0"/>
          </a:p>
          <a:p>
            <a:pPr marL="0" indent="0">
              <a:buNone/>
            </a:pPr>
            <a:endParaRPr lang="en-US" altLang="zh-CN" dirty="0"/>
          </a:p>
          <a:p>
            <a:pPr lvl="1"/>
            <a:endParaRPr lang="en-US" dirty="0"/>
          </a:p>
        </p:txBody>
      </p:sp>
      <p:sp>
        <p:nvSpPr>
          <p:cNvPr id="4" name="Slide Number Placeholder 3">
            <a:extLst>
              <a:ext uri="{FF2B5EF4-FFF2-40B4-BE49-F238E27FC236}">
                <a16:creationId xmlns:a16="http://schemas.microsoft.com/office/drawing/2014/main" id="{0A1E2807-99F8-4BCB-9B9C-2D35B7FFF275}"/>
              </a:ext>
            </a:extLst>
          </p:cNvPr>
          <p:cNvSpPr>
            <a:spLocks noGrp="1"/>
          </p:cNvSpPr>
          <p:nvPr>
            <p:ph type="sldNum" sz="quarter" idx="12"/>
          </p:nvPr>
        </p:nvSpPr>
        <p:spPr/>
        <p:txBody>
          <a:bodyPr/>
          <a:lstStyle/>
          <a:p>
            <a:fld id="{C22DC6D3-9347-42BE-948A-F7EB414DF657}" type="slidenum">
              <a:rPr lang="en-US" altLang="en-US" smtClean="0"/>
              <a:pPr/>
              <a:t>4</a:t>
            </a:fld>
            <a:endParaRPr lang="en-US" altLang="en-US" dirty="0"/>
          </a:p>
        </p:txBody>
      </p:sp>
      <p:pic>
        <p:nvPicPr>
          <p:cNvPr id="1026" name="Picture 2" descr="Critical Section | Critical Section Problem | Gate Vidyalay">
            <a:extLst>
              <a:ext uri="{FF2B5EF4-FFF2-40B4-BE49-F238E27FC236}">
                <a16:creationId xmlns:a16="http://schemas.microsoft.com/office/drawing/2014/main" id="{B7AAB414-53E8-4D95-811F-9E4F2930A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944" y="3113999"/>
            <a:ext cx="1872208" cy="32540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00DB9A7-0B8F-477B-AF76-BC79BC3659C1}"/>
              </a:ext>
            </a:extLst>
          </p:cNvPr>
          <p:cNvSpPr/>
          <p:nvPr/>
        </p:nvSpPr>
        <p:spPr>
          <a:xfrm>
            <a:off x="8946867" y="5085184"/>
            <a:ext cx="2462063" cy="646331"/>
          </a:xfrm>
          <a:prstGeom prst="rect">
            <a:avLst/>
          </a:prstGeom>
        </p:spPr>
        <p:txBody>
          <a:bodyPr wrap="square">
            <a:spAutoFit/>
          </a:bodyPr>
          <a:lstStyle/>
          <a:p>
            <a:r>
              <a:rPr lang="en-US" i="1" dirty="0"/>
              <a:t>Use </a:t>
            </a:r>
            <a:r>
              <a:rPr lang="en-US" b="1" i="1" dirty="0">
                <a:solidFill>
                  <a:srgbClr val="FF0000"/>
                </a:solidFill>
              </a:rPr>
              <a:t>CS</a:t>
            </a:r>
            <a:r>
              <a:rPr lang="en-US" i="1" dirty="0"/>
              <a:t> to represent </a:t>
            </a:r>
            <a:r>
              <a:rPr lang="en-US" b="1" i="1" dirty="0">
                <a:solidFill>
                  <a:srgbClr val="FF0000"/>
                </a:solidFill>
              </a:rPr>
              <a:t>Critical Section </a:t>
            </a:r>
            <a:r>
              <a:rPr lang="en-US" i="1" dirty="0"/>
              <a:t>for short</a:t>
            </a:r>
          </a:p>
        </p:txBody>
      </p:sp>
    </p:spTree>
    <p:extLst>
      <p:ext uri="{BB962C8B-B14F-4D97-AF65-F5344CB8AC3E}">
        <p14:creationId xmlns:p14="http://schemas.microsoft.com/office/powerpoint/2010/main" val="69499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B0133-38A2-4B52-9123-2834A96E3EBA}"/>
              </a:ext>
            </a:extLst>
          </p:cNvPr>
          <p:cNvSpPr>
            <a:spLocks noGrp="1"/>
          </p:cNvSpPr>
          <p:nvPr>
            <p:ph type="title"/>
          </p:nvPr>
        </p:nvSpPr>
        <p:spPr/>
        <p:txBody>
          <a:bodyPr/>
          <a:lstStyle/>
          <a:p>
            <a:r>
              <a:rPr lang="en-HK" altLang="ko-KR" dirty="0"/>
              <a:t>Why the Solution is Broken?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21CC7A-DBCC-4397-BD50-72222309CA03}"/>
                  </a:ext>
                </a:extLst>
              </p:cNvPr>
              <p:cNvSpPr>
                <a:spLocks noGrp="1"/>
              </p:cNvSpPr>
              <p:nvPr>
                <p:ph idx="1"/>
              </p:nvPr>
            </p:nvSpPr>
            <p:spPr/>
            <p:txBody>
              <a:bodyPr/>
              <a:lstStyle/>
              <a:p>
                <a:r>
                  <a:rPr lang="en-US" altLang="ko-KR" dirty="0"/>
                  <a:t>The problem arises because:</a:t>
                </a:r>
              </a:p>
              <a:p>
                <a:pPr lvl="1"/>
                <a:r>
                  <a:rPr lang="en-US" altLang="ko-KR" dirty="0"/>
                  <a:t>After the producer woke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a:rPr>
                          <m:t>𝑇</m:t>
                        </m:r>
                      </m:e>
                      <m:sub>
                        <m:r>
                          <a:rPr lang="en-US" altLang="ko-KR" i="1">
                            <a:latin typeface="Cambria Math"/>
                          </a:rPr>
                          <m:t>𝑐</m:t>
                        </m:r>
                        <m:r>
                          <a:rPr lang="en-US" altLang="ko-KR" i="1">
                            <a:latin typeface="Cambria Math"/>
                          </a:rPr>
                          <m:t>1</m:t>
                        </m:r>
                      </m:sub>
                    </m:sSub>
                  </m:oMath>
                </a14:m>
                <a:r>
                  <a:rPr lang="en-US" altLang="ko-KR" dirty="0"/>
                  <a:t>, but before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a:rPr>
                          <m:t>𝑇</m:t>
                        </m:r>
                      </m:e>
                      <m:sub>
                        <m:r>
                          <a:rPr lang="en-US" altLang="ko-KR" i="1">
                            <a:latin typeface="Cambria Math"/>
                          </a:rPr>
                          <m:t>𝑐</m:t>
                        </m:r>
                        <m:r>
                          <a:rPr lang="en-US" altLang="ko-KR" i="1">
                            <a:latin typeface="Cambria Math"/>
                          </a:rPr>
                          <m:t>1</m:t>
                        </m:r>
                      </m:sub>
                    </m:sSub>
                  </m:oMath>
                </a14:m>
                <a:r>
                  <a:rPr lang="ko-KR" altLang="en-US" dirty="0"/>
                  <a:t> </a:t>
                </a:r>
                <a:r>
                  <a:rPr lang="en-US" altLang="ko-KR" dirty="0"/>
                  <a:t>ever ran, the state of the bounded buffer </a:t>
                </a:r>
                <a:r>
                  <a:rPr lang="en-US" altLang="ko-KR" i="1" dirty="0"/>
                  <a:t>changed by</a:t>
                </a:r>
                <a:r>
                  <a:rPr lang="en-US" altLang="ko-KR" dirty="0"/>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a:rPr>
                          <m:t>𝑇</m:t>
                        </m:r>
                      </m:e>
                      <m:sub>
                        <m:r>
                          <a:rPr lang="en-US" altLang="ko-KR" i="1">
                            <a:latin typeface="Cambria Math"/>
                          </a:rPr>
                          <m:t>𝑐</m:t>
                        </m:r>
                        <m:r>
                          <a:rPr lang="en-US" altLang="ko-KR" i="1">
                            <a:latin typeface="Cambria Math"/>
                          </a:rPr>
                          <m:t>2</m:t>
                        </m:r>
                      </m:sub>
                    </m:sSub>
                  </m:oMath>
                </a14:m>
                <a:r>
                  <a:rPr lang="en-US" altLang="ko-KR" dirty="0"/>
                  <a:t>.</a:t>
                </a:r>
              </a:p>
              <a:p>
                <a:pPr lvl="1"/>
                <a:r>
                  <a:rPr lang="en-US" altLang="ko-KR" dirty="0"/>
                  <a:t>There is no guarantee that when the woken thread runs, the state will still be as desired </a:t>
                </a:r>
                <a:r>
                  <a:rPr lang="en-US" altLang="ko-KR" dirty="0">
                    <a:sym typeface="Wingdings" pitchFamily="2" charset="2"/>
                  </a:rPr>
                  <a:t> </a:t>
                </a:r>
                <a:r>
                  <a:rPr lang="en-US" altLang="ko-KR" u="sng" dirty="0">
                    <a:solidFill>
                      <a:srgbClr val="FF0000"/>
                    </a:solidFill>
                    <a:sym typeface="Wingdings" pitchFamily="2" charset="2"/>
                  </a:rPr>
                  <a:t>Mesa semantics</a:t>
                </a:r>
                <a:r>
                  <a:rPr lang="en-US" altLang="ko-KR" dirty="0">
                    <a:sym typeface="Wingdings" pitchFamily="2" charset="2"/>
                  </a:rPr>
                  <a:t>.</a:t>
                </a:r>
              </a:p>
              <a:p>
                <a:pPr lvl="2"/>
                <a:r>
                  <a:rPr lang="en-US" altLang="ko-KR" dirty="0"/>
                  <a:t>Virtually every system ever built employs </a:t>
                </a:r>
                <a:r>
                  <a:rPr lang="en-US" altLang="ko-KR" i="1" dirty="0"/>
                  <a:t>Mesa semantics</a:t>
                </a:r>
                <a:r>
                  <a:rPr lang="en-US" altLang="ko-KR" dirty="0"/>
                  <a:t>.</a:t>
                </a:r>
              </a:p>
              <a:p>
                <a:pPr lvl="1"/>
                <a:r>
                  <a:rPr lang="en-US" altLang="ko-KR" u="sng" dirty="0">
                    <a:solidFill>
                      <a:srgbClr val="FF0000"/>
                    </a:solidFill>
                  </a:rPr>
                  <a:t>Hoare semantics</a:t>
                </a:r>
                <a:r>
                  <a:rPr lang="en-US" altLang="ko-KR" dirty="0">
                    <a:solidFill>
                      <a:srgbClr val="FF0000"/>
                    </a:solidFill>
                  </a:rPr>
                  <a:t> </a:t>
                </a:r>
                <a:r>
                  <a:rPr lang="en-US" altLang="ko-KR" dirty="0"/>
                  <a:t>provides a stronger guarantee that the woken thread will run immediately upon being woken.</a:t>
                </a:r>
              </a:p>
              <a:p>
                <a:endParaRPr lang="en-US" dirty="0"/>
              </a:p>
            </p:txBody>
          </p:sp>
        </mc:Choice>
        <mc:Fallback xmlns="">
          <p:sp>
            <p:nvSpPr>
              <p:cNvPr id="3" name="Content Placeholder 2">
                <a:extLst>
                  <a:ext uri="{FF2B5EF4-FFF2-40B4-BE49-F238E27FC236}">
                    <a16:creationId xmlns:a16="http://schemas.microsoft.com/office/drawing/2014/main" id="{8421CC7A-DBCC-4397-BD50-72222309CA03}"/>
                  </a:ext>
                </a:extLst>
              </p:cNvPr>
              <p:cNvSpPr>
                <a:spLocks noGrp="1" noRot="1" noChangeAspect="1" noMove="1" noResize="1" noEditPoints="1" noAdjustHandles="1" noChangeArrowheads="1" noChangeShapeType="1" noTextEdit="1"/>
              </p:cNvSpPr>
              <p:nvPr>
                <p:ph idx="1"/>
              </p:nvPr>
            </p:nvSpPr>
            <p:spPr>
              <a:blipFill>
                <a:blip r:embed="rId2"/>
                <a:stretch>
                  <a:fillRect l="-1278" t="-1572" r="-12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1933D77-1E51-483B-B686-170F2A40BE32}"/>
              </a:ext>
            </a:extLst>
          </p:cNvPr>
          <p:cNvSpPr>
            <a:spLocks noGrp="1"/>
          </p:cNvSpPr>
          <p:nvPr>
            <p:ph type="sldNum" sz="quarter" idx="12"/>
          </p:nvPr>
        </p:nvSpPr>
        <p:spPr/>
        <p:txBody>
          <a:bodyPr/>
          <a:lstStyle/>
          <a:p>
            <a:fld id="{C22DC6D3-9347-42BE-948A-F7EB414DF657}" type="slidenum">
              <a:rPr lang="en-US" altLang="en-US" smtClean="0"/>
              <a:pPr/>
              <a:t>40</a:t>
            </a:fld>
            <a:endParaRPr lang="en-US" altLang="en-US" dirty="0"/>
          </a:p>
        </p:txBody>
      </p:sp>
    </p:spTree>
    <p:extLst>
      <p:ext uri="{BB962C8B-B14F-4D97-AF65-F5344CB8AC3E}">
        <p14:creationId xmlns:p14="http://schemas.microsoft.com/office/powerpoint/2010/main" val="16057012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E839C-D62B-492E-8D11-D828FBB9B446}"/>
              </a:ext>
            </a:extLst>
          </p:cNvPr>
          <p:cNvSpPr>
            <a:spLocks noGrp="1"/>
          </p:cNvSpPr>
          <p:nvPr>
            <p:ph type="title"/>
          </p:nvPr>
        </p:nvSpPr>
        <p:spPr/>
        <p:txBody>
          <a:bodyPr/>
          <a:lstStyle/>
          <a:p>
            <a:r>
              <a:rPr lang="en-US" dirty="0"/>
              <a:t>Fix the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0BC044-5611-42CC-928D-25C8E5556550}"/>
                  </a:ext>
                </a:extLst>
              </p:cNvPr>
              <p:cNvSpPr>
                <a:spLocks noGrp="1"/>
              </p:cNvSpPr>
              <p:nvPr>
                <p:ph idx="1"/>
              </p:nvPr>
            </p:nvSpPr>
            <p:spPr/>
            <p:txBody>
              <a:bodyPr/>
              <a:lstStyle/>
              <a:p>
                <a:r>
                  <a:rPr lang="en-US" altLang="ko-KR" dirty="0"/>
                  <a:t>Consumer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a:rPr>
                          <m:t>𝑇</m:t>
                        </m:r>
                      </m:e>
                      <m:sub>
                        <m:r>
                          <a:rPr lang="en-US" altLang="ko-KR" i="1">
                            <a:latin typeface="Cambria Math"/>
                          </a:rPr>
                          <m:t>𝑐</m:t>
                        </m:r>
                        <m:r>
                          <a:rPr lang="en-US" altLang="ko-KR" i="1">
                            <a:latin typeface="Cambria Math"/>
                          </a:rPr>
                          <m:t>1</m:t>
                        </m:r>
                      </m:sub>
                    </m:sSub>
                  </m:oMath>
                </a14:m>
                <a:r>
                  <a:rPr lang="ko-KR" altLang="en-US" dirty="0"/>
                  <a:t> </a:t>
                </a:r>
                <a:r>
                  <a:rPr lang="en-US" altLang="ko-KR" dirty="0"/>
                  <a:t>wakes up and</a:t>
                </a:r>
                <a:r>
                  <a:rPr lang="en-US" altLang="ko-KR" dirty="0">
                    <a:solidFill>
                      <a:srgbClr val="FF0000"/>
                    </a:solidFill>
                  </a:rPr>
                  <a:t> re-checks</a:t>
                </a:r>
                <a:r>
                  <a:rPr lang="en-US" altLang="ko-KR" dirty="0"/>
                  <a:t> the shared variable.</a:t>
                </a:r>
              </a:p>
              <a:p>
                <a:pPr lvl="1"/>
                <a:r>
                  <a:rPr lang="en-US" altLang="ko-KR" dirty="0"/>
                  <a:t>If the buffer is empty, the consumer simply goes back to sleep.</a:t>
                </a:r>
                <a:endParaRPr lang="ko-KR" altLang="en-US" dirty="0"/>
              </a:p>
              <a:p>
                <a:r>
                  <a:rPr lang="en-US" altLang="zh-CN" dirty="0"/>
                  <a:t>Is it correct now?</a:t>
                </a:r>
                <a:endParaRPr lang="en-US" dirty="0"/>
              </a:p>
            </p:txBody>
          </p:sp>
        </mc:Choice>
        <mc:Fallback xmlns="">
          <p:sp>
            <p:nvSpPr>
              <p:cNvPr id="3" name="Content Placeholder 2">
                <a:extLst>
                  <a:ext uri="{FF2B5EF4-FFF2-40B4-BE49-F238E27FC236}">
                    <a16:creationId xmlns:a16="http://schemas.microsoft.com/office/drawing/2014/main" id="{140BC044-5611-42CC-928D-25C8E5556550}"/>
                  </a:ext>
                </a:extLst>
              </p:cNvPr>
              <p:cNvSpPr>
                <a:spLocks noGrp="1" noRot="1" noChangeAspect="1" noMove="1" noResize="1" noEditPoints="1" noAdjustHandles="1" noChangeArrowheads="1" noChangeShapeType="1" noTextEdit="1"/>
              </p:cNvSpPr>
              <p:nvPr>
                <p:ph idx="1"/>
              </p:nvPr>
            </p:nvSpPr>
            <p:spPr>
              <a:blipFill>
                <a:blip r:embed="rId3"/>
                <a:stretch>
                  <a:fillRect l="-1278" t="-145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6D0ED57-B29B-4AB6-8467-491E26ED1697}"/>
              </a:ext>
            </a:extLst>
          </p:cNvPr>
          <p:cNvSpPr>
            <a:spLocks noGrp="1"/>
          </p:cNvSpPr>
          <p:nvPr>
            <p:ph type="sldNum" sz="quarter" idx="12"/>
          </p:nvPr>
        </p:nvSpPr>
        <p:spPr/>
        <p:txBody>
          <a:bodyPr/>
          <a:lstStyle/>
          <a:p>
            <a:fld id="{C22DC6D3-9347-42BE-948A-F7EB414DF657}" type="slidenum">
              <a:rPr lang="en-US" altLang="en-US" smtClean="0"/>
              <a:pPr/>
              <a:t>41</a:t>
            </a:fld>
            <a:endParaRPr lang="en-US" altLang="en-US" dirty="0"/>
          </a:p>
        </p:txBody>
      </p:sp>
      <p:sp>
        <p:nvSpPr>
          <p:cNvPr id="5" name="직사각형 5">
            <a:extLst>
              <a:ext uri="{FF2B5EF4-FFF2-40B4-BE49-F238E27FC236}">
                <a16:creationId xmlns:a16="http://schemas.microsoft.com/office/drawing/2014/main" id="{522B5AB4-549F-4486-8E1E-ACF5B6F233F4}"/>
              </a:ext>
            </a:extLst>
          </p:cNvPr>
          <p:cNvSpPr/>
          <p:nvPr/>
        </p:nvSpPr>
        <p:spPr>
          <a:xfrm>
            <a:off x="2495600" y="3335427"/>
            <a:ext cx="7632848" cy="3323987"/>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latin typeface="Courier New" pitchFamily="49" charset="0"/>
                <a:ea typeface="맑은 고딕" pitchFamily="50" charset="-127"/>
                <a:cs typeface="Courier New" pitchFamily="49" charset="0"/>
              </a:rPr>
              <a:t>1 	</a:t>
            </a:r>
            <a:r>
              <a:rPr lang="en-US" altLang="ko-KR" sz="1400" dirty="0" err="1">
                <a:solidFill>
                  <a:prstClr val="black"/>
                </a:solidFill>
                <a:latin typeface="Courier New" pitchFamily="49" charset="0"/>
                <a:ea typeface="맑은 고딕" pitchFamily="50" charset="-127"/>
                <a:cs typeface="Courier New" pitchFamily="49" charset="0"/>
              </a:rPr>
              <a:t>cond_t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cond</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2 	</a:t>
            </a:r>
            <a:r>
              <a:rPr lang="en-US" altLang="ko-KR" sz="1400" dirty="0" err="1">
                <a:solidFill>
                  <a:prstClr val="black"/>
                </a:solidFill>
                <a:latin typeface="Courier New" pitchFamily="49" charset="0"/>
                <a:ea typeface="맑은 고딕" pitchFamily="50" charset="-127"/>
                <a:cs typeface="Courier New" pitchFamily="49" charset="0"/>
              </a:rPr>
              <a:t>mutex_t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mutex</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3</a:t>
            </a:r>
          </a:p>
          <a:p>
            <a:r>
              <a:rPr lang="en-US" altLang="ko-KR" sz="1400" dirty="0">
                <a:solidFill>
                  <a:prstClr val="black"/>
                </a:solidFill>
                <a:latin typeface="Courier New" pitchFamily="49" charset="0"/>
                <a:ea typeface="맑은 고딕" pitchFamily="50" charset="-127"/>
                <a:cs typeface="Courier New" pitchFamily="49" charset="0"/>
              </a:rPr>
              <a:t>4 	</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*producer(</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arg</a:t>
            </a:r>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5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6 	    </a:t>
            </a:r>
            <a:r>
              <a:rPr lang="en-US" altLang="ko-KR" sz="1400" dirty="0">
                <a:solidFill>
                  <a:srgbClr val="F79646">
                    <a:lumMod val="75000"/>
                  </a:srgbClr>
                </a:solidFill>
                <a:latin typeface="Courier New" pitchFamily="49" charset="0"/>
                <a:ea typeface="맑은 고딕" pitchFamily="50" charset="-127"/>
                <a:cs typeface="Courier New" pitchFamily="49" charset="0"/>
              </a:rPr>
              <a:t>for</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 &lt; loops;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7 	        </a:t>
            </a:r>
            <a:r>
              <a:rPr lang="en-US" altLang="ko-KR" sz="1400" dirty="0" err="1">
                <a:solidFill>
                  <a:prstClr val="black"/>
                </a:solidFill>
                <a:latin typeface="Courier New" pitchFamily="49" charset="0"/>
                <a:ea typeface="맑은 고딕" pitchFamily="50" charset="-127"/>
                <a:cs typeface="Courier New" pitchFamily="49" charset="0"/>
              </a:rPr>
              <a:t>Pthread_mutex_lock</a:t>
            </a:r>
            <a:r>
              <a:rPr lang="en-US" altLang="ko-KR" sz="1400" dirty="0">
                <a:solidFill>
                  <a:prstClr val="black"/>
                </a:solidFill>
                <a:latin typeface="Courier New" pitchFamily="49" charset="0"/>
                <a:ea typeface="맑은 고딕" pitchFamily="50" charset="-127"/>
                <a:cs typeface="Courier New" pitchFamily="49" charset="0"/>
              </a:rPr>
              <a:t>(&amp;</a:t>
            </a:r>
            <a:r>
              <a:rPr lang="en-US" altLang="ko-KR" sz="1400" dirty="0" err="1">
                <a:solidFill>
                  <a:prstClr val="black"/>
                </a:solidFill>
                <a:latin typeface="Courier New" pitchFamily="49" charset="0"/>
                <a:ea typeface="맑은 고딕" pitchFamily="50" charset="-127"/>
                <a:cs typeface="Courier New" pitchFamily="49" charset="0"/>
              </a:rPr>
              <a:t>mutex</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p1</a:t>
            </a:r>
          </a:p>
          <a:p>
            <a:r>
              <a:rPr lang="en-US" altLang="ko-KR" sz="1400" dirty="0">
                <a:solidFill>
                  <a:prstClr val="black"/>
                </a:solidFill>
                <a:highlight>
                  <a:srgbClr val="FFFF00"/>
                </a:highlight>
                <a:latin typeface="Courier New" pitchFamily="49" charset="0"/>
                <a:ea typeface="맑은 고딕" pitchFamily="50" charset="-127"/>
                <a:cs typeface="Courier New" pitchFamily="49" charset="0"/>
              </a:rPr>
              <a:t>8 	        </a:t>
            </a:r>
            <a:r>
              <a:rPr lang="en-US" altLang="ko-KR" sz="1400" dirty="0">
                <a:solidFill>
                  <a:srgbClr val="F79646">
                    <a:lumMod val="75000"/>
                  </a:srgbClr>
                </a:solidFill>
                <a:highlight>
                  <a:srgbClr val="FFFF00"/>
                </a:highlight>
                <a:latin typeface="Courier New" pitchFamily="49" charset="0"/>
                <a:ea typeface="맑은 고딕" pitchFamily="50" charset="-127"/>
                <a:cs typeface="Courier New" pitchFamily="49" charset="0"/>
              </a:rPr>
              <a:t>while</a:t>
            </a:r>
            <a:r>
              <a:rPr lang="en-US" altLang="ko-KR" sz="1400" dirty="0">
                <a:solidFill>
                  <a:prstClr val="black"/>
                </a:solidFill>
                <a:highlight>
                  <a:srgbClr val="FFFF00"/>
                </a:highlight>
                <a:latin typeface="Courier New" pitchFamily="49" charset="0"/>
                <a:ea typeface="맑은 고딕" pitchFamily="50" charset="-127"/>
                <a:cs typeface="Courier New" pitchFamily="49" charset="0"/>
              </a:rPr>
              <a:t> (count == </a:t>
            </a:r>
            <a:r>
              <a:rPr lang="en-US" altLang="ko-KR" sz="1400" dirty="0">
                <a:solidFill>
                  <a:srgbClr val="FF0000"/>
                </a:solidFill>
                <a:highlight>
                  <a:srgbClr val="FFFF00"/>
                </a:highlight>
                <a:latin typeface="Courier New" pitchFamily="49" charset="0"/>
                <a:ea typeface="맑은 고딕" pitchFamily="50" charset="-127"/>
                <a:cs typeface="Courier New" pitchFamily="49" charset="0"/>
              </a:rPr>
              <a:t>1</a:t>
            </a:r>
            <a:r>
              <a:rPr lang="en-US" altLang="ko-KR" sz="1400" dirty="0">
                <a:solidFill>
                  <a:prstClr val="black"/>
                </a:solidFill>
                <a:highlight>
                  <a:srgbClr val="FFFF00"/>
                </a:highlight>
                <a:latin typeface="Courier New" pitchFamily="49" charset="0"/>
                <a:ea typeface="맑은 고딕" pitchFamily="50" charset="-127"/>
                <a:cs typeface="Courier New" pitchFamily="49" charset="0"/>
              </a:rPr>
              <a:t>) 			</a:t>
            </a:r>
            <a:r>
              <a:rPr lang="en-US" altLang="ko-KR" sz="1400" dirty="0">
                <a:solidFill>
                  <a:srgbClr val="00B0F0"/>
                </a:solidFill>
                <a:highlight>
                  <a:srgbClr val="FFFF00"/>
                </a:highlight>
                <a:latin typeface="Courier New" pitchFamily="49" charset="0"/>
                <a:ea typeface="맑은 고딕" pitchFamily="50" charset="-127"/>
                <a:cs typeface="Courier New" pitchFamily="49" charset="0"/>
              </a:rPr>
              <a:t>// p2</a:t>
            </a:r>
          </a:p>
          <a:p>
            <a:r>
              <a:rPr lang="en-US" altLang="ko-KR" sz="1400" dirty="0">
                <a:solidFill>
                  <a:prstClr val="black"/>
                </a:solidFill>
                <a:latin typeface="Courier New" pitchFamily="49" charset="0"/>
                <a:ea typeface="맑은 고딕" pitchFamily="50" charset="-127"/>
                <a:cs typeface="Courier New" pitchFamily="49" charset="0"/>
              </a:rPr>
              <a:t>9 	            </a:t>
            </a:r>
            <a:r>
              <a:rPr lang="en-US" altLang="ko-KR" sz="1400" dirty="0" err="1">
                <a:solidFill>
                  <a:prstClr val="black"/>
                </a:solidFill>
                <a:latin typeface="Courier New" pitchFamily="49" charset="0"/>
                <a:ea typeface="맑은 고딕" pitchFamily="50" charset="-127"/>
                <a:cs typeface="Courier New" pitchFamily="49" charset="0"/>
              </a:rPr>
              <a:t>Pthread_cond_wait</a:t>
            </a:r>
            <a:r>
              <a:rPr lang="en-US" altLang="ko-KR" sz="1400" dirty="0">
                <a:solidFill>
                  <a:prstClr val="black"/>
                </a:solidFill>
                <a:latin typeface="Courier New" pitchFamily="49" charset="0"/>
                <a:ea typeface="맑은 고딕" pitchFamily="50" charset="-127"/>
                <a:cs typeface="Courier New" pitchFamily="49" charset="0"/>
              </a:rPr>
              <a:t>(&amp;</a:t>
            </a:r>
            <a:r>
              <a:rPr lang="en-US" altLang="ko-KR" sz="1400" dirty="0" err="1">
                <a:solidFill>
                  <a:prstClr val="black"/>
                </a:solidFill>
                <a:latin typeface="Courier New" pitchFamily="49" charset="0"/>
                <a:ea typeface="맑은 고딕" pitchFamily="50" charset="-127"/>
                <a:cs typeface="Courier New" pitchFamily="49" charset="0"/>
              </a:rPr>
              <a:t>cond</a:t>
            </a:r>
            <a:r>
              <a:rPr lang="en-US" altLang="ko-KR" sz="1400" dirty="0">
                <a:solidFill>
                  <a:prstClr val="black"/>
                </a:solidFill>
                <a:latin typeface="Courier New" pitchFamily="49" charset="0"/>
                <a:ea typeface="맑은 고딕" pitchFamily="50" charset="-127"/>
                <a:cs typeface="Courier New" pitchFamily="49" charset="0"/>
              </a:rPr>
              <a:t>, &amp;</a:t>
            </a:r>
            <a:r>
              <a:rPr lang="en-US" altLang="ko-KR" sz="1400" dirty="0" err="1">
                <a:solidFill>
                  <a:prstClr val="black"/>
                </a:solidFill>
                <a:latin typeface="Courier New" pitchFamily="49" charset="0"/>
                <a:ea typeface="맑은 고딕" pitchFamily="50" charset="-127"/>
                <a:cs typeface="Courier New" pitchFamily="49" charset="0"/>
              </a:rPr>
              <a:t>mutex</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p3</a:t>
            </a:r>
          </a:p>
          <a:p>
            <a:r>
              <a:rPr lang="en-US" altLang="ko-KR" sz="1400" dirty="0">
                <a:solidFill>
                  <a:prstClr val="black"/>
                </a:solidFill>
                <a:latin typeface="Courier New" pitchFamily="49" charset="0"/>
                <a:ea typeface="맑은 고딕" pitchFamily="50" charset="-127"/>
                <a:cs typeface="Courier New" pitchFamily="49" charset="0"/>
              </a:rPr>
              <a:t>10 	        put(</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p4</a:t>
            </a:r>
          </a:p>
          <a:p>
            <a:r>
              <a:rPr lang="en-US" altLang="ko-KR" sz="1400" dirty="0">
                <a:solidFill>
                  <a:prstClr val="black"/>
                </a:solidFill>
                <a:latin typeface="Courier New" pitchFamily="49" charset="0"/>
                <a:ea typeface="맑은 고딕" pitchFamily="50" charset="-127"/>
                <a:cs typeface="Courier New" pitchFamily="49" charset="0"/>
              </a:rPr>
              <a:t>11 	        </a:t>
            </a:r>
            <a:r>
              <a:rPr lang="en-US" altLang="ko-KR" sz="1400" dirty="0" err="1">
                <a:solidFill>
                  <a:prstClr val="black"/>
                </a:solidFill>
                <a:latin typeface="Courier New" pitchFamily="49" charset="0"/>
                <a:ea typeface="맑은 고딕" pitchFamily="50" charset="-127"/>
                <a:cs typeface="Courier New" pitchFamily="49" charset="0"/>
              </a:rPr>
              <a:t>Pthread_cond_signal</a:t>
            </a:r>
            <a:r>
              <a:rPr lang="en-US" altLang="ko-KR" sz="1400" dirty="0">
                <a:solidFill>
                  <a:prstClr val="black"/>
                </a:solidFill>
                <a:latin typeface="Courier New" pitchFamily="49" charset="0"/>
                <a:ea typeface="맑은 고딕" pitchFamily="50" charset="-127"/>
                <a:cs typeface="Courier New" pitchFamily="49" charset="0"/>
              </a:rPr>
              <a:t>(&amp;</a:t>
            </a:r>
            <a:r>
              <a:rPr lang="en-US" altLang="ko-KR" sz="1400" dirty="0" err="1">
                <a:solidFill>
                  <a:prstClr val="black"/>
                </a:solidFill>
                <a:latin typeface="Courier New" pitchFamily="49" charset="0"/>
                <a:ea typeface="맑은 고딕" pitchFamily="50" charset="-127"/>
                <a:cs typeface="Courier New" pitchFamily="49" charset="0"/>
              </a:rPr>
              <a:t>cond</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p5</a:t>
            </a:r>
          </a:p>
          <a:p>
            <a:r>
              <a:rPr lang="en-US" altLang="ko-KR" sz="1400" dirty="0">
                <a:solidFill>
                  <a:prstClr val="black"/>
                </a:solidFill>
                <a:latin typeface="Courier New" pitchFamily="49" charset="0"/>
                <a:ea typeface="맑은 고딕" pitchFamily="50" charset="-127"/>
                <a:cs typeface="Courier New" pitchFamily="49" charset="0"/>
              </a:rPr>
              <a:t>12 	        </a:t>
            </a:r>
            <a:r>
              <a:rPr lang="en-US" altLang="ko-KR" sz="1400" dirty="0" err="1">
                <a:solidFill>
                  <a:prstClr val="black"/>
                </a:solidFill>
                <a:latin typeface="Courier New" pitchFamily="49" charset="0"/>
                <a:ea typeface="맑은 고딕" pitchFamily="50" charset="-127"/>
                <a:cs typeface="Courier New" pitchFamily="49" charset="0"/>
              </a:rPr>
              <a:t>Pthread_mutex_unlock</a:t>
            </a:r>
            <a:r>
              <a:rPr lang="en-US" altLang="ko-KR" sz="1400" dirty="0">
                <a:solidFill>
                  <a:prstClr val="black"/>
                </a:solidFill>
                <a:latin typeface="Courier New" pitchFamily="49" charset="0"/>
                <a:ea typeface="맑은 고딕" pitchFamily="50" charset="-127"/>
                <a:cs typeface="Courier New" pitchFamily="49" charset="0"/>
              </a:rPr>
              <a:t>(&amp;</a:t>
            </a:r>
            <a:r>
              <a:rPr lang="en-US" altLang="ko-KR" sz="1400" dirty="0" err="1">
                <a:solidFill>
                  <a:prstClr val="black"/>
                </a:solidFill>
                <a:latin typeface="Courier New" pitchFamily="49" charset="0"/>
                <a:ea typeface="맑은 고딕" pitchFamily="50" charset="-127"/>
                <a:cs typeface="Courier New" pitchFamily="49" charset="0"/>
              </a:rPr>
              <a:t>mutex</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p6</a:t>
            </a:r>
          </a:p>
          <a:p>
            <a:r>
              <a:rPr lang="en-US" altLang="ko-KR" sz="1400" dirty="0">
                <a:solidFill>
                  <a:prstClr val="black"/>
                </a:solidFill>
                <a:latin typeface="Courier New" pitchFamily="49" charset="0"/>
                <a:ea typeface="맑은 고딕" pitchFamily="50" charset="-127"/>
                <a:cs typeface="Courier New" pitchFamily="49" charset="0"/>
              </a:rPr>
              <a:t>13 	    }</a:t>
            </a:r>
          </a:p>
          <a:p>
            <a:r>
              <a:rPr lang="en-US" altLang="ko-KR" sz="1400" dirty="0">
                <a:solidFill>
                  <a:prstClr val="black"/>
                </a:solidFill>
                <a:latin typeface="Courier New" pitchFamily="49" charset="0"/>
                <a:ea typeface="맑은 고딕" pitchFamily="50" charset="-127"/>
                <a:cs typeface="Courier New" pitchFamily="49" charset="0"/>
              </a:rPr>
              <a:t>14 	}</a:t>
            </a:r>
          </a:p>
          <a:p>
            <a:r>
              <a:rPr lang="en-US" altLang="ko-KR" sz="1400" dirty="0">
                <a:solidFill>
                  <a:prstClr val="black"/>
                </a:solidFill>
                <a:latin typeface="Courier New" pitchFamily="49" charset="0"/>
                <a:ea typeface="맑은 고딕" pitchFamily="50" charset="-127"/>
                <a:cs typeface="Courier New" pitchFamily="49" charset="0"/>
              </a:rPr>
              <a:t>15</a:t>
            </a:r>
          </a:p>
        </p:txBody>
      </p:sp>
    </p:spTree>
    <p:extLst>
      <p:ext uri="{BB962C8B-B14F-4D97-AF65-F5344CB8AC3E}">
        <p14:creationId xmlns:p14="http://schemas.microsoft.com/office/powerpoint/2010/main" val="2968981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7842-3015-40AA-8052-6627EE100D93}"/>
              </a:ext>
            </a:extLst>
          </p:cNvPr>
          <p:cNvSpPr>
            <a:spLocks noGrp="1"/>
          </p:cNvSpPr>
          <p:nvPr>
            <p:ph type="title"/>
          </p:nvPr>
        </p:nvSpPr>
        <p:spPr/>
        <p:txBody>
          <a:bodyPr/>
          <a:lstStyle/>
          <a:p>
            <a:r>
              <a:rPr lang="en-US" dirty="0"/>
              <a:t>Trace</a:t>
            </a:r>
          </a:p>
        </p:txBody>
      </p:sp>
      <p:sp>
        <p:nvSpPr>
          <p:cNvPr id="4" name="Slide Number Placeholder 3">
            <a:extLst>
              <a:ext uri="{FF2B5EF4-FFF2-40B4-BE49-F238E27FC236}">
                <a16:creationId xmlns:a16="http://schemas.microsoft.com/office/drawing/2014/main" id="{3DDEBE09-0CCC-46D3-B6F9-BDCAAF72CE2B}"/>
              </a:ext>
            </a:extLst>
          </p:cNvPr>
          <p:cNvSpPr>
            <a:spLocks noGrp="1"/>
          </p:cNvSpPr>
          <p:nvPr>
            <p:ph type="sldNum" sz="quarter" idx="12"/>
          </p:nvPr>
        </p:nvSpPr>
        <p:spPr/>
        <p:txBody>
          <a:bodyPr/>
          <a:lstStyle/>
          <a:p>
            <a:fld id="{C22DC6D3-9347-42BE-948A-F7EB414DF657}" type="slidenum">
              <a:rPr lang="en-US" altLang="en-US" smtClean="0"/>
              <a:pPr/>
              <a:t>42</a:t>
            </a:fld>
            <a:endParaRPr lang="en-US" altLang="en-US" dirty="0"/>
          </a:p>
        </p:txBody>
      </p:sp>
      <p:sp>
        <p:nvSpPr>
          <p:cNvPr id="5" name="직사각형 6">
            <a:extLst>
              <a:ext uri="{FF2B5EF4-FFF2-40B4-BE49-F238E27FC236}">
                <a16:creationId xmlns:a16="http://schemas.microsoft.com/office/drawing/2014/main" id="{918D9ADD-2323-48CD-B902-7C9539990B1F}"/>
              </a:ext>
            </a:extLst>
          </p:cNvPr>
          <p:cNvSpPr/>
          <p:nvPr/>
        </p:nvSpPr>
        <p:spPr>
          <a:xfrm>
            <a:off x="6989237" y="1425801"/>
            <a:ext cx="5128758" cy="4832092"/>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cond_t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mutex_t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mutex;</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3</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4 </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void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*producer(</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void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arg</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5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int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6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F79646">
                    <a:lumMod val="75000"/>
                  </a:srgbClr>
                </a:solidFill>
                <a:latin typeface="Courier New" panose="02070309020205020404" pitchFamily="49" charset="0"/>
                <a:ea typeface="맑은 고딕" pitchFamily="50" charset="-127"/>
                <a:cs typeface="Courier New" panose="02070309020205020404" pitchFamily="49" charset="0"/>
              </a:rPr>
              <a:t>for </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 </a:t>
            </a:r>
            <a:r>
              <a:rPr lang="en-US" altLang="ko-KR" sz="1100" dirty="0">
                <a:solidFill>
                  <a:srgbClr val="FF0000"/>
                </a:solidFill>
                <a:latin typeface="Courier New" panose="02070309020205020404" pitchFamily="49" charset="0"/>
                <a:ea typeface="맑은 고딕" pitchFamily="50" charset="-127"/>
                <a:cs typeface="Courier New" panose="02070309020205020404" pitchFamily="49" charset="0"/>
              </a:rPr>
              <a:t>0</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&lt; loops;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7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Pthread_mutex_lock</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(&amp;mutex);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p1</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8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F79646">
                    <a:lumMod val="75000"/>
                  </a:srgbClr>
                </a:solidFill>
                <a:latin typeface="Courier New" panose="02070309020205020404" pitchFamily="49" charset="0"/>
                <a:ea typeface="맑은 고딕" pitchFamily="50" charset="-127"/>
                <a:cs typeface="Courier New" panose="02070309020205020404" pitchFamily="49" charset="0"/>
              </a:rPr>
              <a:t>while</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(count == </a:t>
            </a:r>
            <a:r>
              <a:rPr lang="en-US" altLang="ko-KR" sz="1100" dirty="0">
                <a:solidFill>
                  <a:srgbClr val="FF0000"/>
                </a:solidFill>
                <a:latin typeface="Courier New" panose="02070309020205020404" pitchFamily="49" charset="0"/>
                <a:ea typeface="맑은 고딕" pitchFamily="50" charset="-127"/>
                <a:cs typeface="Courier New" panose="02070309020205020404" pitchFamily="49" charset="0"/>
              </a:rPr>
              <a:t>1</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p2</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9</a:t>
            </a:r>
            <a:r>
              <a:rPr lang="zh-CN" altLang="en-US" sz="1100" dirty="0">
                <a:latin typeface="Courier New" panose="02070309020205020404" pitchFamily="49" charset="0"/>
                <a:cs typeface="Courier New" panose="02070309020205020404" pitchFamily="49" charset="0"/>
              </a:rPr>
              <a:t>        </a:t>
            </a:r>
            <a:r>
              <a:rPr lang="en-US" altLang="zh-CN" sz="1100" dirty="0">
                <a:latin typeface="Courier New" panose="02070309020205020404" pitchFamily="49" charset="0"/>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Pthread_cond_wait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&amp;mutex);</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p3</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10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put(</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p4</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11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Pthread_cond_signal</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p5</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12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Pthread_mutex_unlock</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(&amp;mutex);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p6</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13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14 }</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15</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16 </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void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*consumer(</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void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arg</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17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int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18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F79646">
                    <a:lumMod val="75000"/>
                  </a:srgbClr>
                </a:solidFill>
                <a:latin typeface="Courier New" panose="02070309020205020404" pitchFamily="49" charset="0"/>
                <a:ea typeface="맑은 고딕" pitchFamily="50" charset="-127"/>
                <a:cs typeface="Courier New" panose="02070309020205020404" pitchFamily="49" charset="0"/>
              </a:rPr>
              <a:t>for</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 </a:t>
            </a:r>
            <a:r>
              <a:rPr lang="en-US" altLang="ko-KR" sz="1100" dirty="0">
                <a:solidFill>
                  <a:srgbClr val="FF0000"/>
                </a:solidFill>
                <a:latin typeface="Courier New" panose="02070309020205020404" pitchFamily="49" charset="0"/>
                <a:ea typeface="맑은 고딕" pitchFamily="50" charset="-127"/>
                <a:cs typeface="Courier New" panose="02070309020205020404" pitchFamily="49" charset="0"/>
              </a:rPr>
              <a:t>0</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&lt; loops;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19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Pthread_mutex_lock</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(&amp;mutex);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c1</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20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F79646">
                    <a:lumMod val="75000"/>
                  </a:srgbClr>
                </a:solidFill>
                <a:latin typeface="Courier New" panose="02070309020205020404" pitchFamily="49" charset="0"/>
                <a:ea typeface="맑은 고딕" pitchFamily="50" charset="-127"/>
                <a:cs typeface="Courier New" panose="02070309020205020404" pitchFamily="49" charset="0"/>
              </a:rPr>
              <a:t>while </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(count == </a:t>
            </a:r>
            <a:r>
              <a:rPr lang="en-US" altLang="ko-KR" sz="1100" dirty="0">
                <a:solidFill>
                  <a:srgbClr val="FF0000"/>
                </a:solidFill>
                <a:latin typeface="Courier New" panose="02070309020205020404" pitchFamily="49" charset="0"/>
                <a:ea typeface="맑은 고딕" pitchFamily="50" charset="-127"/>
                <a:cs typeface="Courier New" panose="02070309020205020404" pitchFamily="49" charset="0"/>
              </a:rPr>
              <a:t>0</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c2</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21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Pthread_cond_wait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&amp;mutex);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c3</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22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int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tmp</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 get();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c4</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23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Pthread_cond_signal</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c5</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24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Pthread_mutex_unlock</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(&amp;mutex);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c6</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25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printf</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("%d\n",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tmp</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26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27 }</a:t>
            </a:r>
          </a:p>
        </p:txBody>
      </p:sp>
      <mc:AlternateContent xmlns:mc="http://schemas.openxmlformats.org/markup-compatibility/2006" xmlns:a14="http://schemas.microsoft.com/office/drawing/2010/main">
        <mc:Choice Requires="a14">
          <p:graphicFrame>
            <p:nvGraphicFramePr>
              <p:cNvPr id="6" name="내용 개체 틀 5">
                <a:extLst>
                  <a:ext uri="{FF2B5EF4-FFF2-40B4-BE49-F238E27FC236}">
                    <a16:creationId xmlns:a16="http://schemas.microsoft.com/office/drawing/2014/main" id="{A356432D-5BCA-4CAF-B516-42D54BCB8D8F}"/>
                  </a:ext>
                </a:extLst>
              </p:cNvPr>
              <p:cNvGraphicFramePr>
                <a:graphicFrameLocks/>
              </p:cNvGraphicFramePr>
              <p:nvPr>
                <p:extLst>
                  <p:ext uri="{D42A27DB-BD31-4B8C-83A1-F6EECF244321}">
                    <p14:modId xmlns:p14="http://schemas.microsoft.com/office/powerpoint/2010/main" val="949873409"/>
                  </p:ext>
                </p:extLst>
              </p:nvPr>
            </p:nvGraphicFramePr>
            <p:xfrm>
              <a:off x="74005" y="1270539"/>
              <a:ext cx="6768753" cy="4987354"/>
            </p:xfrm>
            <a:graphic>
              <a:graphicData uri="http://schemas.openxmlformats.org/drawingml/2006/table">
                <a:tbl>
                  <a:tblPr firstRow="1" bandRow="1">
                    <a:tableStyleId>{5940675A-B579-460E-94D1-54222C63F5DA}</a:tableStyleId>
                  </a:tblPr>
                  <a:tblGrid>
                    <a:gridCol w="432047">
                      <a:extLst>
                        <a:ext uri="{9D8B030D-6E8A-4147-A177-3AD203B41FA5}">
                          <a16:colId xmlns:a16="http://schemas.microsoft.com/office/drawing/2014/main" val="20000"/>
                        </a:ext>
                      </a:extLst>
                    </a:gridCol>
                    <a:gridCol w="1028687">
                      <a:extLst>
                        <a:ext uri="{9D8B030D-6E8A-4147-A177-3AD203B41FA5}">
                          <a16:colId xmlns:a16="http://schemas.microsoft.com/office/drawing/2014/main" val="20001"/>
                        </a:ext>
                      </a:extLst>
                    </a:gridCol>
                    <a:gridCol w="411473">
                      <a:extLst>
                        <a:ext uri="{9D8B030D-6E8A-4147-A177-3AD203B41FA5}">
                          <a16:colId xmlns:a16="http://schemas.microsoft.com/office/drawing/2014/main" val="20002"/>
                        </a:ext>
                      </a:extLst>
                    </a:gridCol>
                    <a:gridCol w="1049261">
                      <a:extLst>
                        <a:ext uri="{9D8B030D-6E8A-4147-A177-3AD203B41FA5}">
                          <a16:colId xmlns:a16="http://schemas.microsoft.com/office/drawing/2014/main" val="20003"/>
                        </a:ext>
                      </a:extLst>
                    </a:gridCol>
                    <a:gridCol w="462907">
                      <a:extLst>
                        <a:ext uri="{9D8B030D-6E8A-4147-A177-3AD203B41FA5}">
                          <a16:colId xmlns:a16="http://schemas.microsoft.com/office/drawing/2014/main" val="20004"/>
                        </a:ext>
                      </a:extLst>
                    </a:gridCol>
                    <a:gridCol w="997827">
                      <a:extLst>
                        <a:ext uri="{9D8B030D-6E8A-4147-A177-3AD203B41FA5}">
                          <a16:colId xmlns:a16="http://schemas.microsoft.com/office/drawing/2014/main" val="20005"/>
                        </a:ext>
                      </a:extLst>
                    </a:gridCol>
                    <a:gridCol w="730367">
                      <a:extLst>
                        <a:ext uri="{9D8B030D-6E8A-4147-A177-3AD203B41FA5}">
                          <a16:colId xmlns:a16="http://schemas.microsoft.com/office/drawing/2014/main" val="20006"/>
                        </a:ext>
                      </a:extLst>
                    </a:gridCol>
                    <a:gridCol w="1656184">
                      <a:extLst>
                        <a:ext uri="{9D8B030D-6E8A-4147-A177-3AD203B41FA5}">
                          <a16:colId xmlns:a16="http://schemas.microsoft.com/office/drawing/2014/main" val="20007"/>
                        </a:ext>
                      </a:extLst>
                    </a:gridCol>
                  </a:tblGrid>
                  <a:tr h="129189">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400" b="1" i="1" smtClean="0">
                                        <a:latin typeface="Cambria Math" panose="02040503050406030204" pitchFamily="18" charset="0"/>
                                        <a:ea typeface="맑은 고딕" pitchFamily="50" charset="-127"/>
                                      </a:rPr>
                                    </m:ctrlPr>
                                  </m:sSubPr>
                                  <m:e>
                                    <m:r>
                                      <a:rPr lang="en-US" altLang="ko-KR" sz="1400" b="1" i="1" smtClean="0">
                                        <a:latin typeface="Cambria Math"/>
                                        <a:ea typeface="맑은 고딕" pitchFamily="50" charset="-127"/>
                                      </a:rPr>
                                      <m:t>𝑻</m:t>
                                    </m:r>
                                  </m:e>
                                  <m:sub>
                                    <m:r>
                                      <a:rPr lang="en-US" altLang="ko-KR" sz="1400" b="1" i="1" smtClean="0">
                                        <a:latin typeface="Cambria Math"/>
                                        <a:ea typeface="맑은 고딕" pitchFamily="50" charset="-127"/>
                                      </a:rPr>
                                      <m:t>𝒄</m:t>
                                    </m:r>
                                    <m:r>
                                      <a:rPr lang="en-US" altLang="ko-KR" sz="1400" b="1" i="1" smtClean="0">
                                        <a:latin typeface="Cambria Math"/>
                                        <a:ea typeface="맑은 고딕" pitchFamily="50" charset="-127"/>
                                      </a:rPr>
                                      <m:t>𝟏</m:t>
                                    </m:r>
                                  </m:sub>
                                </m:sSub>
                              </m:oMath>
                            </m:oMathPara>
                          </a14:m>
                          <a:endParaRPr lang="ko-KR" altLang="en-US" sz="1400" b="1"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latinLnBrk="1"/>
                          <a:r>
                            <a:rPr lang="en-US" altLang="ko-KR" sz="1400" b="1" dirty="0">
                              <a:latin typeface="맑은 고딕" pitchFamily="50" charset="-127"/>
                              <a:ea typeface="맑은 고딕" pitchFamily="50" charset="-127"/>
                            </a:rPr>
                            <a:t>State</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400" b="1" i="1" smtClean="0">
                                        <a:latin typeface="Cambria Math" panose="02040503050406030204" pitchFamily="18" charset="0"/>
                                        <a:ea typeface="맑은 고딕" pitchFamily="50" charset="-127"/>
                                      </a:rPr>
                                    </m:ctrlPr>
                                  </m:sSubPr>
                                  <m:e>
                                    <m:r>
                                      <a:rPr lang="en-US" altLang="ko-KR" sz="1400" b="1" i="1" smtClean="0">
                                        <a:latin typeface="Cambria Math"/>
                                        <a:ea typeface="맑은 고딕" pitchFamily="50" charset="-127"/>
                                      </a:rPr>
                                      <m:t>𝑻</m:t>
                                    </m:r>
                                  </m:e>
                                  <m:sub>
                                    <m:r>
                                      <a:rPr lang="en-US" altLang="ko-KR" sz="1400" b="1" i="1" smtClean="0">
                                        <a:latin typeface="Cambria Math"/>
                                        <a:ea typeface="맑은 고딕" pitchFamily="50" charset="-127"/>
                                      </a:rPr>
                                      <m:t>𝒄</m:t>
                                    </m:r>
                                    <m:r>
                                      <a:rPr lang="en-US" altLang="ko-KR" sz="1400" b="1" i="1" smtClean="0">
                                        <a:latin typeface="Cambria Math"/>
                                        <a:ea typeface="맑은 고딕" pitchFamily="50" charset="-127"/>
                                      </a:rPr>
                                      <m:t>𝟐</m:t>
                                    </m:r>
                                  </m:sub>
                                </m:sSub>
                              </m:oMath>
                            </m:oMathPara>
                          </a14:m>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r>
                            <a:rPr lang="en-US" altLang="ko-KR" sz="1400" b="1" dirty="0">
                              <a:latin typeface="맑은 고딕" pitchFamily="50" charset="-127"/>
                              <a:ea typeface="맑은 고딕" pitchFamily="50" charset="-127"/>
                            </a:rPr>
                            <a:t>State</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400" b="1" i="1" smtClean="0">
                                        <a:latin typeface="Cambria Math" panose="02040503050406030204" pitchFamily="18" charset="0"/>
                                        <a:ea typeface="맑은 고딕" pitchFamily="50" charset="-127"/>
                                      </a:rPr>
                                    </m:ctrlPr>
                                  </m:sSubPr>
                                  <m:e>
                                    <m:r>
                                      <a:rPr lang="en-US" altLang="ko-KR" sz="1400" b="1" i="1" smtClean="0">
                                        <a:latin typeface="Cambria Math"/>
                                        <a:ea typeface="맑은 고딕" pitchFamily="50" charset="-127"/>
                                      </a:rPr>
                                      <m:t>𝑻</m:t>
                                    </m:r>
                                  </m:e>
                                  <m:sub>
                                    <m:r>
                                      <a:rPr lang="en-US" altLang="ko-KR" sz="1400" b="1" i="1" smtClean="0">
                                        <a:latin typeface="Cambria Math"/>
                                        <a:ea typeface="맑은 고딕" pitchFamily="50" charset="-127"/>
                                      </a:rPr>
                                      <m:t>𝒑</m:t>
                                    </m:r>
                                  </m:sub>
                                </m:sSub>
                              </m:oMath>
                            </m:oMathPara>
                          </a14:m>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r>
                            <a:rPr lang="en-US" altLang="ko-KR" sz="1400" b="1" dirty="0">
                              <a:latin typeface="맑은 고딕" pitchFamily="50" charset="-127"/>
                              <a:ea typeface="맑은 고딕" pitchFamily="50" charset="-127"/>
                            </a:rPr>
                            <a:t>State</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r>
                            <a:rPr lang="en-US" altLang="ko-KR" sz="1400" b="1" dirty="0">
                              <a:latin typeface="맑은 고딕" pitchFamily="50" charset="-127"/>
                              <a:ea typeface="맑은 고딕" pitchFamily="50" charset="-127"/>
                            </a:rPr>
                            <a:t>Count</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r>
                            <a:rPr lang="en-US" altLang="ko-KR" sz="1400" b="1" dirty="0">
                              <a:latin typeface="맑은 고딕" pitchFamily="50" charset="-127"/>
                              <a:ea typeface="맑은 고딕" pitchFamily="50" charset="-127"/>
                            </a:rPr>
                            <a:t>Comment</a:t>
                          </a:r>
                          <a:endParaRPr lang="ko-KR" altLang="en-US" sz="1400" b="1"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29189">
                    <a:tc>
                      <a:txBody>
                        <a:bodyPr/>
                        <a:lstStyle/>
                        <a:p>
                          <a:pPr algn="ctr" latinLnBrk="1"/>
                          <a:r>
                            <a:rPr lang="en-US" altLang="ko-KR" sz="1200" dirty="0">
                              <a:latin typeface="맑은 고딕" pitchFamily="50" charset="-127"/>
                              <a:ea typeface="맑은 고딕" pitchFamily="50" charset="-127"/>
                            </a:rPr>
                            <a:t>c1</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29189">
                    <a:tc>
                      <a:txBody>
                        <a:bodyPr/>
                        <a:lstStyle/>
                        <a:p>
                          <a:pPr algn="ctr" latinLnBrk="1"/>
                          <a:r>
                            <a:rPr lang="en-US" altLang="ko-KR" sz="1200" dirty="0">
                              <a:latin typeface="맑은 고딕" pitchFamily="50" charset="-127"/>
                              <a:ea typeface="맑은 고딕" pitchFamily="50" charset="-127"/>
                            </a:rPr>
                            <a:t>c2</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29189">
                    <a:tc>
                      <a:txBody>
                        <a:bodyPr/>
                        <a:lstStyle/>
                        <a:p>
                          <a:pPr algn="ctr" latinLnBrk="1"/>
                          <a:r>
                            <a:rPr lang="en-US" altLang="ko-KR" sz="1200" dirty="0">
                              <a:latin typeface="맑은 고딕" pitchFamily="50" charset="-127"/>
                              <a:ea typeface="맑은 고딕" pitchFamily="50" charset="-127"/>
                            </a:rPr>
                            <a:t>c3</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Nothing to get</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c1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c2</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c3</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맑은 고딕" pitchFamily="50" charset="-127"/>
                              <a:ea typeface="맑은 고딕" pitchFamily="50" charset="-127"/>
                            </a:rPr>
                            <a:t>Nothing to get</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p2</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8"/>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p4</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Buffer now full</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9"/>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p5</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14:m>
                            <m:oMath xmlns:m="http://schemas.openxmlformats.org/officeDocument/2006/math">
                              <m:sSub>
                                <m:sSubPr>
                                  <m:ctrlPr>
                                    <a:rPr lang="en-US" altLang="ko-KR" sz="1200" i="1" smtClean="0">
                                      <a:latin typeface="Cambria Math" panose="02040503050406030204" pitchFamily="18" charset="0"/>
                                      <a:ea typeface="맑은 고딕" pitchFamily="50" charset="-127"/>
                                    </a:rPr>
                                  </m:ctrlPr>
                                </m:sSubPr>
                                <m:e>
                                  <m:r>
                                    <a:rPr lang="en-US" altLang="ko-KR" sz="1200" b="0" i="1" smtClean="0">
                                      <a:latin typeface="Cambria Math"/>
                                      <a:ea typeface="맑은 고딕" pitchFamily="50" charset="-127"/>
                                    </a:rPr>
                                    <m:t>𝑇</m:t>
                                  </m:r>
                                </m:e>
                                <m:sub>
                                  <m:r>
                                    <a:rPr lang="en-US" altLang="ko-KR" sz="1200" b="0" i="1" smtClean="0">
                                      <a:latin typeface="Cambria Math"/>
                                      <a:ea typeface="맑은 고딕" pitchFamily="50" charset="-127"/>
                                    </a:rPr>
                                    <m:t>𝑐</m:t>
                                  </m:r>
                                  <m:r>
                                    <a:rPr lang="en-US" altLang="ko-KR" sz="1200" b="0" i="1" smtClean="0">
                                      <a:latin typeface="Cambria Math"/>
                                      <a:ea typeface="맑은 고딕" pitchFamily="50" charset="-127"/>
                                    </a:rPr>
                                    <m:t>1</m:t>
                                  </m:r>
                                </m:sub>
                              </m:sSub>
                            </m:oMath>
                          </a14:m>
                          <a:r>
                            <a:rPr lang="ko-KR" altLang="en-US" sz="1200" dirty="0">
                              <a:latin typeface="맑은 고딕" pitchFamily="50" charset="-127"/>
                              <a:ea typeface="맑은 고딕" pitchFamily="50" charset="-127"/>
                            </a:rPr>
                            <a:t> </a:t>
                          </a:r>
                          <a:r>
                            <a:rPr lang="en-US" altLang="ko-KR" sz="1200" dirty="0">
                              <a:latin typeface="맑은 고딕" pitchFamily="50" charset="-127"/>
                              <a:ea typeface="맑은 고딕" pitchFamily="50" charset="-127"/>
                            </a:rPr>
                            <a:t>awoken</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0"/>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p6</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1"/>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2"/>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p2</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3"/>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p3</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Must sleep (full)</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4"/>
                      </a:ext>
                    </a:extLst>
                  </a:tr>
                  <a:tr h="129189">
                    <a:tc>
                      <a:txBody>
                        <a:bodyPr/>
                        <a:lstStyle/>
                        <a:p>
                          <a:pPr algn="ctr" latinLnBrk="1"/>
                          <a:r>
                            <a:rPr lang="en-US" altLang="ko-KR" sz="1200" dirty="0">
                              <a:latin typeface="맑은 고딕" pitchFamily="50" charset="-127"/>
                              <a:ea typeface="맑은 고딕" pitchFamily="50" charset="-127"/>
                            </a:rPr>
                            <a:t>c2</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Recheck condition</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5"/>
                      </a:ext>
                    </a:extLst>
                  </a:tr>
                  <a:tr h="129189">
                    <a:tc>
                      <a:txBody>
                        <a:bodyPr/>
                        <a:lstStyle/>
                        <a:p>
                          <a:pPr algn="ctr" latinLnBrk="1"/>
                          <a:r>
                            <a:rPr lang="en-US" altLang="ko-KR" sz="1200" dirty="0">
                              <a:latin typeface="맑은 고딕" pitchFamily="50" charset="-127"/>
                              <a:ea typeface="맑은 고딕" pitchFamily="50" charset="-127"/>
                            </a:rPr>
                            <a:t>c4</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14:m>
                            <m:oMath xmlns:m="http://schemas.openxmlformats.org/officeDocument/2006/math">
                              <m:sSub>
                                <m:sSubPr>
                                  <m:ctrlPr>
                                    <a:rPr lang="en-US" altLang="ko-KR" sz="1200" i="1" smtClean="0">
                                      <a:latin typeface="Cambria Math" panose="02040503050406030204" pitchFamily="18" charset="0"/>
                                      <a:ea typeface="맑은 고딕" pitchFamily="50" charset="-127"/>
                                    </a:rPr>
                                  </m:ctrlPr>
                                </m:sSubPr>
                                <m:e>
                                  <m:r>
                                    <a:rPr lang="en-US" altLang="ko-KR" sz="1200" b="0" i="1" smtClean="0">
                                      <a:latin typeface="Cambria Math"/>
                                      <a:ea typeface="맑은 고딕" pitchFamily="50" charset="-127"/>
                                    </a:rPr>
                                    <m:t>𝑇</m:t>
                                  </m:r>
                                </m:e>
                                <m:sub>
                                  <m:r>
                                    <a:rPr lang="en-US" altLang="ko-KR" sz="1200" b="0" i="1" smtClean="0">
                                      <a:latin typeface="Cambria Math"/>
                                      <a:ea typeface="맑은 고딕" pitchFamily="50" charset="-127"/>
                                    </a:rPr>
                                    <m:t>𝑐</m:t>
                                  </m:r>
                                  <m:r>
                                    <a:rPr lang="en-US" altLang="ko-KR" sz="1200" b="0" i="1" smtClean="0">
                                      <a:latin typeface="Cambria Math"/>
                                      <a:ea typeface="맑은 고딕" pitchFamily="50" charset="-127"/>
                                    </a:rPr>
                                    <m:t>1</m:t>
                                  </m:r>
                                </m:sub>
                              </m:sSub>
                            </m:oMath>
                          </a14:m>
                          <a:r>
                            <a:rPr lang="ko-KR" altLang="en-US" sz="1200" dirty="0">
                              <a:latin typeface="맑은 고딕" pitchFamily="50" charset="-127"/>
                              <a:ea typeface="맑은 고딕" pitchFamily="50" charset="-127"/>
                            </a:rPr>
                            <a:t> </a:t>
                          </a:r>
                          <a:r>
                            <a:rPr lang="en-US" altLang="ko-KR" sz="1200" dirty="0">
                              <a:latin typeface="맑은 고딕" pitchFamily="50" charset="-127"/>
                              <a:ea typeface="맑은 고딕" pitchFamily="50" charset="-127"/>
                            </a:rPr>
                            <a:t>grabs data</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6"/>
                      </a:ext>
                    </a:extLst>
                  </a:tr>
                  <a:tr h="129189">
                    <a:tc>
                      <a:txBody>
                        <a:bodyPr/>
                        <a:lstStyle/>
                        <a:p>
                          <a:pPr algn="ctr" latinLnBrk="1"/>
                          <a:r>
                            <a:rPr lang="en-US" altLang="ko-KR" sz="1200" dirty="0">
                              <a:latin typeface="맑은 고딕" pitchFamily="50" charset="-127"/>
                              <a:ea typeface="맑은 고딕" pitchFamily="50" charset="-127"/>
                            </a:rPr>
                            <a:t>c5</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b="1" dirty="0">
                              <a:solidFill>
                                <a:srgbClr val="FF0000"/>
                              </a:solidFill>
                              <a:latin typeface="맑은 고딕" pitchFamily="50" charset="-127"/>
                              <a:ea typeface="맑은 고딕" pitchFamily="50" charset="-127"/>
                            </a:rPr>
                            <a:t>Oops! Woke </a:t>
                          </a:r>
                          <a14:m>
                            <m:oMath xmlns:m="http://schemas.openxmlformats.org/officeDocument/2006/math">
                              <m:sSub>
                                <m:sSubPr>
                                  <m:ctrlPr>
                                    <a:rPr lang="en-US" altLang="ko-KR" sz="1200" b="1" i="1" smtClean="0">
                                      <a:solidFill>
                                        <a:srgbClr val="FF0000"/>
                                      </a:solidFill>
                                      <a:latin typeface="Cambria Math" panose="02040503050406030204" pitchFamily="18" charset="0"/>
                                      <a:ea typeface="맑은 고딕" pitchFamily="50" charset="-127"/>
                                    </a:rPr>
                                  </m:ctrlPr>
                                </m:sSubPr>
                                <m:e>
                                  <m:r>
                                    <a:rPr lang="en-US" altLang="ko-KR" sz="1200" b="1" i="1" smtClean="0">
                                      <a:solidFill>
                                        <a:srgbClr val="FF0000"/>
                                      </a:solidFill>
                                      <a:latin typeface="Cambria Math"/>
                                      <a:ea typeface="맑은 고딕" pitchFamily="50" charset="-127"/>
                                    </a:rPr>
                                    <m:t>𝑻</m:t>
                                  </m:r>
                                </m:e>
                                <m:sub>
                                  <m:r>
                                    <a:rPr lang="en-US" altLang="ko-KR" sz="1200" b="1" i="1" smtClean="0">
                                      <a:solidFill>
                                        <a:srgbClr val="FF0000"/>
                                      </a:solidFill>
                                      <a:latin typeface="Cambria Math"/>
                                      <a:ea typeface="맑은 고딕" pitchFamily="50" charset="-127"/>
                                    </a:rPr>
                                    <m:t>𝒄</m:t>
                                  </m:r>
                                  <m:r>
                                    <a:rPr lang="en-US" altLang="ko-KR" sz="1200" b="1" i="1" smtClean="0">
                                      <a:solidFill>
                                        <a:srgbClr val="FF0000"/>
                                      </a:solidFill>
                                      <a:latin typeface="Cambria Math"/>
                                      <a:ea typeface="맑은 고딕" pitchFamily="50" charset="-127"/>
                                    </a:rPr>
                                    <m:t>𝟐</m:t>
                                  </m:r>
                                </m:sub>
                              </m:sSub>
                            </m:oMath>
                          </a14:m>
                          <a:endParaRPr lang="ko-KR" altLang="en-US" sz="1200" b="1" dirty="0">
                            <a:solidFill>
                              <a:srgbClr val="FF0000"/>
                            </a:solidFill>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mc:Choice>
        <mc:Fallback xmlns="">
          <p:graphicFrame>
            <p:nvGraphicFramePr>
              <p:cNvPr id="6" name="내용 개체 틀 5">
                <a:extLst>
                  <a:ext uri="{FF2B5EF4-FFF2-40B4-BE49-F238E27FC236}">
                    <a16:creationId xmlns:a16="http://schemas.microsoft.com/office/drawing/2014/main" id="{A356432D-5BCA-4CAF-B516-42D54BCB8D8F}"/>
                  </a:ext>
                </a:extLst>
              </p:cNvPr>
              <p:cNvGraphicFramePr>
                <a:graphicFrameLocks/>
              </p:cNvGraphicFramePr>
              <p:nvPr>
                <p:extLst>
                  <p:ext uri="{D42A27DB-BD31-4B8C-83A1-F6EECF244321}">
                    <p14:modId xmlns:p14="http://schemas.microsoft.com/office/powerpoint/2010/main" val="949873409"/>
                  </p:ext>
                </p:extLst>
              </p:nvPr>
            </p:nvGraphicFramePr>
            <p:xfrm>
              <a:off x="74005" y="1270539"/>
              <a:ext cx="6768753" cy="4987354"/>
            </p:xfrm>
            <a:graphic>
              <a:graphicData uri="http://schemas.openxmlformats.org/drawingml/2006/table">
                <a:tbl>
                  <a:tblPr firstRow="1" bandRow="1">
                    <a:tableStyleId>{5940675A-B579-460E-94D1-54222C63F5DA}</a:tableStyleId>
                  </a:tblPr>
                  <a:tblGrid>
                    <a:gridCol w="432047">
                      <a:extLst>
                        <a:ext uri="{9D8B030D-6E8A-4147-A177-3AD203B41FA5}">
                          <a16:colId xmlns:a16="http://schemas.microsoft.com/office/drawing/2014/main" val="20000"/>
                        </a:ext>
                      </a:extLst>
                    </a:gridCol>
                    <a:gridCol w="1028687">
                      <a:extLst>
                        <a:ext uri="{9D8B030D-6E8A-4147-A177-3AD203B41FA5}">
                          <a16:colId xmlns:a16="http://schemas.microsoft.com/office/drawing/2014/main" val="20001"/>
                        </a:ext>
                      </a:extLst>
                    </a:gridCol>
                    <a:gridCol w="411473">
                      <a:extLst>
                        <a:ext uri="{9D8B030D-6E8A-4147-A177-3AD203B41FA5}">
                          <a16:colId xmlns:a16="http://schemas.microsoft.com/office/drawing/2014/main" val="20002"/>
                        </a:ext>
                      </a:extLst>
                    </a:gridCol>
                    <a:gridCol w="1049261">
                      <a:extLst>
                        <a:ext uri="{9D8B030D-6E8A-4147-A177-3AD203B41FA5}">
                          <a16:colId xmlns:a16="http://schemas.microsoft.com/office/drawing/2014/main" val="20003"/>
                        </a:ext>
                      </a:extLst>
                    </a:gridCol>
                    <a:gridCol w="462907">
                      <a:extLst>
                        <a:ext uri="{9D8B030D-6E8A-4147-A177-3AD203B41FA5}">
                          <a16:colId xmlns:a16="http://schemas.microsoft.com/office/drawing/2014/main" val="20004"/>
                        </a:ext>
                      </a:extLst>
                    </a:gridCol>
                    <a:gridCol w="997827">
                      <a:extLst>
                        <a:ext uri="{9D8B030D-6E8A-4147-A177-3AD203B41FA5}">
                          <a16:colId xmlns:a16="http://schemas.microsoft.com/office/drawing/2014/main" val="20005"/>
                        </a:ext>
                      </a:extLst>
                    </a:gridCol>
                    <a:gridCol w="730367">
                      <a:extLst>
                        <a:ext uri="{9D8B030D-6E8A-4147-A177-3AD203B41FA5}">
                          <a16:colId xmlns:a16="http://schemas.microsoft.com/office/drawing/2014/main" val="20006"/>
                        </a:ext>
                      </a:extLst>
                    </a:gridCol>
                    <a:gridCol w="1656184">
                      <a:extLst>
                        <a:ext uri="{9D8B030D-6E8A-4147-A177-3AD203B41FA5}">
                          <a16:colId xmlns:a16="http://schemas.microsoft.com/office/drawing/2014/main" val="20007"/>
                        </a:ext>
                      </a:extLst>
                    </a:gridCol>
                  </a:tblGrid>
                  <a:tr h="323914">
                    <a:tc>
                      <a:txBody>
                        <a:bodyPr/>
                        <a:lstStyle/>
                        <a:p>
                          <a:endParaRPr lang="en-US"/>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blipFill>
                          <a:blip r:embed="rId3"/>
                          <a:stretch>
                            <a:fillRect r="-1466197" b="-1460377"/>
                          </a:stretch>
                        </a:blipFill>
                      </a:tcPr>
                    </a:tc>
                    <a:tc>
                      <a:txBody>
                        <a:bodyPr/>
                        <a:lstStyle/>
                        <a:p>
                          <a:pPr algn="ctr" latinLnBrk="1"/>
                          <a:r>
                            <a:rPr lang="en-US" altLang="ko-KR" sz="1400" b="1" dirty="0">
                              <a:latin typeface="맑은 고딕" pitchFamily="50" charset="-127"/>
                              <a:ea typeface="맑은 고딕" pitchFamily="50" charset="-127"/>
                            </a:rPr>
                            <a:t>State</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endParaRPr lang="en-US"/>
                        </a:p>
                      </a:txBody>
                      <a:tcPr anchor="ctr">
                        <a:lnT w="12700" cap="flat" cmpd="sng" algn="ctr">
                          <a:noFill/>
                          <a:prstDash val="solid"/>
                          <a:round/>
                          <a:headEnd type="none" w="med" len="med"/>
                          <a:tailEnd type="none" w="med" len="med"/>
                        </a:lnT>
                        <a:blipFill>
                          <a:blip r:embed="rId3"/>
                          <a:stretch>
                            <a:fillRect l="-358209" r="-1201493" b="-1460377"/>
                          </a:stretch>
                        </a:blipFill>
                      </a:tcPr>
                    </a:tc>
                    <a:tc>
                      <a:txBody>
                        <a:bodyPr/>
                        <a:lstStyle/>
                        <a:p>
                          <a:pPr algn="ctr" latinLnBrk="1"/>
                          <a:r>
                            <a:rPr lang="en-US" altLang="ko-KR" sz="1400" b="1" dirty="0">
                              <a:latin typeface="맑은 고딕" pitchFamily="50" charset="-127"/>
                              <a:ea typeface="맑은 고딕" pitchFamily="50" charset="-127"/>
                            </a:rPr>
                            <a:t>State</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endParaRPr lang="en-US"/>
                        </a:p>
                      </a:txBody>
                      <a:tcPr anchor="ctr">
                        <a:lnT w="12700" cap="flat" cmpd="sng" algn="ctr">
                          <a:noFill/>
                          <a:prstDash val="solid"/>
                          <a:round/>
                          <a:headEnd type="none" w="med" len="med"/>
                          <a:tailEnd type="none" w="med" len="med"/>
                        </a:lnT>
                        <a:blipFill>
                          <a:blip r:embed="rId3"/>
                          <a:stretch>
                            <a:fillRect l="-640000" r="-742667" b="-1460377"/>
                          </a:stretch>
                        </a:blipFill>
                      </a:tcPr>
                    </a:tc>
                    <a:tc>
                      <a:txBody>
                        <a:bodyPr/>
                        <a:lstStyle/>
                        <a:p>
                          <a:pPr algn="ctr" latinLnBrk="1"/>
                          <a:r>
                            <a:rPr lang="en-US" altLang="ko-KR" sz="1400" b="1" dirty="0">
                              <a:latin typeface="맑은 고딕" pitchFamily="50" charset="-127"/>
                              <a:ea typeface="맑은 고딕" pitchFamily="50" charset="-127"/>
                            </a:rPr>
                            <a:t>State</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r>
                            <a:rPr lang="en-US" altLang="ko-KR" sz="1400" b="1" dirty="0">
                              <a:latin typeface="맑은 고딕" pitchFamily="50" charset="-127"/>
                              <a:ea typeface="맑은 고딕" pitchFamily="50" charset="-127"/>
                            </a:rPr>
                            <a:t>Count</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r>
                            <a:rPr lang="en-US" altLang="ko-KR" sz="1400" b="1" dirty="0">
                              <a:latin typeface="맑은 고딕" pitchFamily="50" charset="-127"/>
                              <a:ea typeface="맑은 고딕" pitchFamily="50" charset="-127"/>
                            </a:rPr>
                            <a:t>Comment</a:t>
                          </a:r>
                          <a:endParaRPr lang="ko-KR" altLang="en-US" sz="1400" b="1"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274320">
                    <a:tc>
                      <a:txBody>
                        <a:bodyPr/>
                        <a:lstStyle/>
                        <a:p>
                          <a:pPr algn="ctr" latinLnBrk="1"/>
                          <a:r>
                            <a:rPr lang="en-US" altLang="ko-KR" sz="1200" dirty="0">
                              <a:latin typeface="맑은 고딕" pitchFamily="50" charset="-127"/>
                              <a:ea typeface="맑은 고딕" pitchFamily="50" charset="-127"/>
                            </a:rPr>
                            <a:t>c1</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74320">
                    <a:tc>
                      <a:txBody>
                        <a:bodyPr/>
                        <a:lstStyle/>
                        <a:p>
                          <a:pPr algn="ctr" latinLnBrk="1"/>
                          <a:r>
                            <a:rPr lang="en-US" altLang="ko-KR" sz="1200" dirty="0">
                              <a:latin typeface="맑은 고딕" pitchFamily="50" charset="-127"/>
                              <a:ea typeface="맑은 고딕" pitchFamily="50" charset="-127"/>
                            </a:rPr>
                            <a:t>c2</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274320">
                    <a:tc>
                      <a:txBody>
                        <a:bodyPr/>
                        <a:lstStyle/>
                        <a:p>
                          <a:pPr algn="ctr" latinLnBrk="1"/>
                          <a:r>
                            <a:rPr lang="en-US" altLang="ko-KR" sz="1200" dirty="0">
                              <a:latin typeface="맑은 고딕" pitchFamily="50" charset="-127"/>
                              <a:ea typeface="맑은 고딕" pitchFamily="50" charset="-127"/>
                            </a:rPr>
                            <a:t>c3</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Nothing to get</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c1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c2</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c3</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맑은 고딕" pitchFamily="50" charset="-127"/>
                              <a:ea typeface="맑은 고딕" pitchFamily="50" charset="-127"/>
                            </a:rPr>
                            <a:t>Nothing to get</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p2</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8"/>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p4</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Buffer now full</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9"/>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p5</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308456" t="-1020000" r="-368" b="-717778"/>
                          </a:stretch>
                        </a:blipFill>
                      </a:tcPr>
                    </a:tc>
                    <a:extLst>
                      <a:ext uri="{0D108BD9-81ED-4DB2-BD59-A6C34878D82A}">
                        <a16:rowId xmlns:a16="http://schemas.microsoft.com/office/drawing/2014/main" val="10010"/>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p6</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1"/>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2"/>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p2</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3"/>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p3</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Must sleep (full)</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4"/>
                      </a:ext>
                    </a:extLst>
                  </a:tr>
                  <a:tr h="274320">
                    <a:tc>
                      <a:txBody>
                        <a:bodyPr/>
                        <a:lstStyle/>
                        <a:p>
                          <a:pPr algn="ctr" latinLnBrk="1"/>
                          <a:r>
                            <a:rPr lang="en-US" altLang="ko-KR" sz="1200" dirty="0">
                              <a:latin typeface="맑은 고딕" pitchFamily="50" charset="-127"/>
                              <a:ea typeface="맑은 고딕" pitchFamily="50" charset="-127"/>
                            </a:rPr>
                            <a:t>c2</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1</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Recheck condition</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5"/>
                      </a:ext>
                    </a:extLst>
                  </a:tr>
                  <a:tr h="274320">
                    <a:tc>
                      <a:txBody>
                        <a:bodyPr/>
                        <a:lstStyle/>
                        <a:p>
                          <a:pPr algn="ctr" latinLnBrk="1"/>
                          <a:r>
                            <a:rPr lang="en-US" altLang="ko-KR" sz="1200" dirty="0">
                              <a:latin typeface="맑은 고딕" pitchFamily="50" charset="-127"/>
                              <a:ea typeface="맑은 고딕" pitchFamily="50" charset="-127"/>
                            </a:rPr>
                            <a:t>c4</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308456" t="-1620000" r="-368" b="-117778"/>
                          </a:stretch>
                        </a:blipFill>
                      </a:tcPr>
                    </a:tc>
                    <a:extLst>
                      <a:ext uri="{0D108BD9-81ED-4DB2-BD59-A6C34878D82A}">
                        <a16:rowId xmlns:a16="http://schemas.microsoft.com/office/drawing/2014/main" val="10016"/>
                      </a:ext>
                    </a:extLst>
                  </a:tr>
                  <a:tr h="274320">
                    <a:tc>
                      <a:txBody>
                        <a:bodyPr/>
                        <a:lstStyle/>
                        <a:p>
                          <a:pPr algn="ctr" latinLnBrk="1"/>
                          <a:r>
                            <a:rPr lang="en-US" altLang="ko-KR" sz="1200" dirty="0">
                              <a:latin typeface="맑은 고딕" pitchFamily="50" charset="-127"/>
                              <a:ea typeface="맑은 고딕" pitchFamily="50" charset="-127"/>
                            </a:rPr>
                            <a:t>c5</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308456" t="-1720000" r="-368" b="-17778"/>
                          </a:stretch>
                        </a:blipFill>
                      </a:tcPr>
                    </a:tc>
                    <a:extLst>
                      <a:ext uri="{0D108BD9-81ED-4DB2-BD59-A6C34878D82A}">
                        <a16:rowId xmlns:a16="http://schemas.microsoft.com/office/drawing/2014/main" val="10017"/>
                      </a:ext>
                    </a:extLst>
                  </a:tr>
                </a:tbl>
              </a:graphicData>
            </a:graphic>
          </p:graphicFrame>
        </mc:Fallback>
      </mc:AlternateContent>
    </p:spTree>
    <p:extLst>
      <p:ext uri="{BB962C8B-B14F-4D97-AF65-F5344CB8AC3E}">
        <p14:creationId xmlns:p14="http://schemas.microsoft.com/office/powerpoint/2010/main" val="26905255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12BF-2B35-4EEA-9ADB-C3A0C87A436E}"/>
              </a:ext>
            </a:extLst>
          </p:cNvPr>
          <p:cNvSpPr>
            <a:spLocks noGrp="1"/>
          </p:cNvSpPr>
          <p:nvPr>
            <p:ph type="title"/>
          </p:nvPr>
        </p:nvSpPr>
        <p:spPr/>
        <p:txBody>
          <a:bodyPr/>
          <a:lstStyle/>
          <a:p>
            <a:r>
              <a:rPr lang="en-US" dirty="0"/>
              <a:t>Trace</a:t>
            </a:r>
          </a:p>
        </p:txBody>
      </p:sp>
      <p:sp>
        <p:nvSpPr>
          <p:cNvPr id="4" name="Slide Number Placeholder 3">
            <a:extLst>
              <a:ext uri="{FF2B5EF4-FFF2-40B4-BE49-F238E27FC236}">
                <a16:creationId xmlns:a16="http://schemas.microsoft.com/office/drawing/2014/main" id="{9140C8C7-3C12-465B-A609-CA38C16852D7}"/>
              </a:ext>
            </a:extLst>
          </p:cNvPr>
          <p:cNvSpPr>
            <a:spLocks noGrp="1"/>
          </p:cNvSpPr>
          <p:nvPr>
            <p:ph type="sldNum" sz="quarter" idx="12"/>
          </p:nvPr>
        </p:nvSpPr>
        <p:spPr/>
        <p:txBody>
          <a:bodyPr/>
          <a:lstStyle/>
          <a:p>
            <a:fld id="{C22DC6D3-9347-42BE-948A-F7EB414DF657}" type="slidenum">
              <a:rPr lang="en-US" altLang="en-US" smtClean="0"/>
              <a:pPr/>
              <a:t>43</a:t>
            </a:fld>
            <a:endParaRPr lang="en-US" altLang="en-US" dirty="0"/>
          </a:p>
        </p:txBody>
      </p:sp>
      <p:sp>
        <p:nvSpPr>
          <p:cNvPr id="5" name="직사각형 6">
            <a:extLst>
              <a:ext uri="{FF2B5EF4-FFF2-40B4-BE49-F238E27FC236}">
                <a16:creationId xmlns:a16="http://schemas.microsoft.com/office/drawing/2014/main" id="{7D4807BF-6C11-4CA9-AC2D-895F86271F19}"/>
              </a:ext>
            </a:extLst>
          </p:cNvPr>
          <p:cNvSpPr/>
          <p:nvPr/>
        </p:nvSpPr>
        <p:spPr>
          <a:xfrm>
            <a:off x="6989237" y="1425801"/>
            <a:ext cx="5128758" cy="4832092"/>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cond_t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mutex_t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mutex;</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3</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4 </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void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*producer(</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void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arg</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5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int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6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F79646">
                    <a:lumMod val="75000"/>
                  </a:srgbClr>
                </a:solidFill>
                <a:latin typeface="Courier New" panose="02070309020205020404" pitchFamily="49" charset="0"/>
                <a:ea typeface="맑은 고딕" pitchFamily="50" charset="-127"/>
                <a:cs typeface="Courier New" panose="02070309020205020404" pitchFamily="49" charset="0"/>
              </a:rPr>
              <a:t>for </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 </a:t>
            </a:r>
            <a:r>
              <a:rPr lang="en-US" altLang="ko-KR" sz="1100" dirty="0">
                <a:solidFill>
                  <a:srgbClr val="FF0000"/>
                </a:solidFill>
                <a:latin typeface="Courier New" panose="02070309020205020404" pitchFamily="49" charset="0"/>
                <a:ea typeface="맑은 고딕" pitchFamily="50" charset="-127"/>
                <a:cs typeface="Courier New" panose="02070309020205020404" pitchFamily="49" charset="0"/>
              </a:rPr>
              <a:t>0</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&lt; loops;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7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Pthread_mutex_lock</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(&amp;mutex);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p1</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8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F79646">
                    <a:lumMod val="75000"/>
                  </a:srgbClr>
                </a:solidFill>
                <a:latin typeface="Courier New" panose="02070309020205020404" pitchFamily="49" charset="0"/>
                <a:ea typeface="맑은 고딕" pitchFamily="50" charset="-127"/>
                <a:cs typeface="Courier New" panose="02070309020205020404" pitchFamily="49" charset="0"/>
              </a:rPr>
              <a:t>while</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(count == </a:t>
            </a:r>
            <a:r>
              <a:rPr lang="en-US" altLang="ko-KR" sz="1100" dirty="0">
                <a:solidFill>
                  <a:srgbClr val="FF0000"/>
                </a:solidFill>
                <a:latin typeface="Courier New" panose="02070309020205020404" pitchFamily="49" charset="0"/>
                <a:ea typeface="맑은 고딕" pitchFamily="50" charset="-127"/>
                <a:cs typeface="Courier New" panose="02070309020205020404" pitchFamily="49" charset="0"/>
              </a:rPr>
              <a:t>1</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p2</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9</a:t>
            </a:r>
            <a:r>
              <a:rPr lang="zh-CN" altLang="en-US" sz="1100" dirty="0">
                <a:latin typeface="Courier New" panose="02070309020205020404" pitchFamily="49" charset="0"/>
                <a:cs typeface="Courier New" panose="02070309020205020404" pitchFamily="49" charset="0"/>
              </a:rPr>
              <a:t>        </a:t>
            </a:r>
            <a:r>
              <a:rPr lang="en-US" altLang="zh-CN" sz="1100" dirty="0">
                <a:latin typeface="Courier New" panose="02070309020205020404" pitchFamily="49" charset="0"/>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Pthread_cond_wait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&amp;mutex);</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p3</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10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put(</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p4</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11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Pthread_cond_signal</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p5</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12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Pthread_mutex_unlock</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(&amp;mutex);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p6</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13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14 }</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15</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16 </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void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*consumer(</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void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arg</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17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int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18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F79646">
                    <a:lumMod val="75000"/>
                  </a:srgbClr>
                </a:solidFill>
                <a:latin typeface="Courier New" panose="02070309020205020404" pitchFamily="49" charset="0"/>
                <a:ea typeface="맑은 고딕" pitchFamily="50" charset="-127"/>
                <a:cs typeface="Courier New" panose="02070309020205020404" pitchFamily="49" charset="0"/>
              </a:rPr>
              <a:t>for</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 </a:t>
            </a:r>
            <a:r>
              <a:rPr lang="en-US" altLang="ko-KR" sz="1100" dirty="0">
                <a:solidFill>
                  <a:srgbClr val="FF0000"/>
                </a:solidFill>
                <a:latin typeface="Courier New" panose="02070309020205020404" pitchFamily="49" charset="0"/>
                <a:ea typeface="맑은 고딕" pitchFamily="50" charset="-127"/>
                <a:cs typeface="Courier New" panose="02070309020205020404" pitchFamily="49" charset="0"/>
              </a:rPr>
              <a:t>0</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&lt; loops;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i</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19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Pthread_mutex_lock</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(&amp;mutex);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c1</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20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F79646">
                    <a:lumMod val="75000"/>
                  </a:srgbClr>
                </a:solidFill>
                <a:latin typeface="Courier New" panose="02070309020205020404" pitchFamily="49" charset="0"/>
                <a:ea typeface="맑은 고딕" pitchFamily="50" charset="-127"/>
                <a:cs typeface="Courier New" panose="02070309020205020404" pitchFamily="49" charset="0"/>
              </a:rPr>
              <a:t>while </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(count == </a:t>
            </a:r>
            <a:r>
              <a:rPr lang="en-US" altLang="ko-KR" sz="1100" dirty="0">
                <a:solidFill>
                  <a:srgbClr val="FF0000"/>
                </a:solidFill>
                <a:latin typeface="Courier New" panose="02070309020205020404" pitchFamily="49" charset="0"/>
                <a:ea typeface="맑은 고딕" pitchFamily="50" charset="-127"/>
                <a:cs typeface="Courier New" panose="02070309020205020404" pitchFamily="49" charset="0"/>
              </a:rPr>
              <a:t>0</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c2</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21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Pthread_cond_wait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&amp;mutex);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c3</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22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50"/>
                </a:solidFill>
                <a:latin typeface="Courier New" panose="02070309020205020404" pitchFamily="49" charset="0"/>
                <a:ea typeface="맑은 고딕" pitchFamily="50" charset="-127"/>
                <a:cs typeface="Courier New" panose="02070309020205020404" pitchFamily="49" charset="0"/>
              </a:rPr>
              <a:t>int</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tmp</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 get();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c4</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23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Pthread_cond_signal</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cond</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c5</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24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Pthread_mutex_unlock</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(&amp;mutex);         </a:t>
            </a:r>
            <a:r>
              <a:rPr lang="en-US" altLang="ko-KR" sz="1100" dirty="0">
                <a:solidFill>
                  <a:srgbClr val="00B0F0"/>
                </a:solidFill>
                <a:latin typeface="Courier New" panose="02070309020205020404" pitchFamily="49" charset="0"/>
                <a:ea typeface="맑은 고딕" pitchFamily="50" charset="-127"/>
                <a:cs typeface="Courier New" panose="02070309020205020404" pitchFamily="49" charset="0"/>
              </a:rPr>
              <a:t>// c6</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25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printf</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("%d\n", </a:t>
            </a:r>
            <a:r>
              <a:rPr lang="en-US" altLang="ko-KR" sz="1100" dirty="0" err="1">
                <a:solidFill>
                  <a:prstClr val="black"/>
                </a:solidFill>
                <a:latin typeface="Courier New" panose="02070309020205020404" pitchFamily="49" charset="0"/>
                <a:ea typeface="맑은 고딕" pitchFamily="50" charset="-127"/>
                <a:cs typeface="Courier New" panose="02070309020205020404" pitchFamily="49" charset="0"/>
              </a:rPr>
              <a:t>tmp</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26 </a:t>
            </a:r>
            <a:r>
              <a:rPr lang="zh-CN" altLang="en-US" sz="1100" dirty="0">
                <a:solidFill>
                  <a:prstClr val="black"/>
                </a:solidFill>
                <a:latin typeface="Courier New" panose="02070309020205020404" pitchFamily="49" charset="0"/>
                <a:ea typeface="맑은 고딕" pitchFamily="50" charset="-127"/>
                <a:cs typeface="Courier New" panose="02070309020205020404" pitchFamily="49" charset="0"/>
              </a:rPr>
              <a:t>    </a:t>
            </a:r>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a:t>
            </a:r>
          </a:p>
          <a:p>
            <a:r>
              <a:rPr lang="en-US" altLang="ko-KR" sz="1100" dirty="0">
                <a:solidFill>
                  <a:prstClr val="black"/>
                </a:solidFill>
                <a:latin typeface="Courier New" panose="02070309020205020404" pitchFamily="49" charset="0"/>
                <a:ea typeface="맑은 고딕" pitchFamily="50" charset="-127"/>
                <a:cs typeface="Courier New" panose="02070309020205020404" pitchFamily="49" charset="0"/>
              </a:rPr>
              <a:t>27 }</a:t>
            </a:r>
          </a:p>
        </p:txBody>
      </p:sp>
      <mc:AlternateContent xmlns:mc="http://schemas.openxmlformats.org/markup-compatibility/2006" xmlns:a14="http://schemas.microsoft.com/office/drawing/2010/main">
        <mc:Choice Requires="a14">
          <p:graphicFrame>
            <p:nvGraphicFramePr>
              <p:cNvPr id="6" name="내용 개체 틀 5">
                <a:extLst>
                  <a:ext uri="{FF2B5EF4-FFF2-40B4-BE49-F238E27FC236}">
                    <a16:creationId xmlns:a16="http://schemas.microsoft.com/office/drawing/2014/main" id="{181F2B46-5B8E-4CD0-9FC3-B3A09F1C5914}"/>
                  </a:ext>
                </a:extLst>
              </p:cNvPr>
              <p:cNvGraphicFramePr>
                <a:graphicFrameLocks/>
              </p:cNvGraphicFramePr>
              <p:nvPr>
                <p:extLst>
                  <p:ext uri="{D42A27DB-BD31-4B8C-83A1-F6EECF244321}">
                    <p14:modId xmlns:p14="http://schemas.microsoft.com/office/powerpoint/2010/main" val="3604096146"/>
                  </p:ext>
                </p:extLst>
              </p:nvPr>
            </p:nvGraphicFramePr>
            <p:xfrm>
              <a:off x="74005" y="1384062"/>
              <a:ext cx="6768753" cy="2244154"/>
            </p:xfrm>
            <a:graphic>
              <a:graphicData uri="http://schemas.openxmlformats.org/drawingml/2006/table">
                <a:tbl>
                  <a:tblPr firstRow="1" bandRow="1">
                    <a:tableStyleId>{5940675A-B579-460E-94D1-54222C63F5DA}</a:tableStyleId>
                  </a:tblPr>
                  <a:tblGrid>
                    <a:gridCol w="432047">
                      <a:extLst>
                        <a:ext uri="{9D8B030D-6E8A-4147-A177-3AD203B41FA5}">
                          <a16:colId xmlns:a16="http://schemas.microsoft.com/office/drawing/2014/main" val="20000"/>
                        </a:ext>
                      </a:extLst>
                    </a:gridCol>
                    <a:gridCol w="1028687">
                      <a:extLst>
                        <a:ext uri="{9D8B030D-6E8A-4147-A177-3AD203B41FA5}">
                          <a16:colId xmlns:a16="http://schemas.microsoft.com/office/drawing/2014/main" val="20001"/>
                        </a:ext>
                      </a:extLst>
                    </a:gridCol>
                    <a:gridCol w="411473">
                      <a:extLst>
                        <a:ext uri="{9D8B030D-6E8A-4147-A177-3AD203B41FA5}">
                          <a16:colId xmlns:a16="http://schemas.microsoft.com/office/drawing/2014/main" val="20002"/>
                        </a:ext>
                      </a:extLst>
                    </a:gridCol>
                    <a:gridCol w="1049261">
                      <a:extLst>
                        <a:ext uri="{9D8B030D-6E8A-4147-A177-3AD203B41FA5}">
                          <a16:colId xmlns:a16="http://schemas.microsoft.com/office/drawing/2014/main" val="20003"/>
                        </a:ext>
                      </a:extLst>
                    </a:gridCol>
                    <a:gridCol w="462907">
                      <a:extLst>
                        <a:ext uri="{9D8B030D-6E8A-4147-A177-3AD203B41FA5}">
                          <a16:colId xmlns:a16="http://schemas.microsoft.com/office/drawing/2014/main" val="20004"/>
                        </a:ext>
                      </a:extLst>
                    </a:gridCol>
                    <a:gridCol w="997827">
                      <a:extLst>
                        <a:ext uri="{9D8B030D-6E8A-4147-A177-3AD203B41FA5}">
                          <a16:colId xmlns:a16="http://schemas.microsoft.com/office/drawing/2014/main" val="20005"/>
                        </a:ext>
                      </a:extLst>
                    </a:gridCol>
                    <a:gridCol w="730367">
                      <a:extLst>
                        <a:ext uri="{9D8B030D-6E8A-4147-A177-3AD203B41FA5}">
                          <a16:colId xmlns:a16="http://schemas.microsoft.com/office/drawing/2014/main" val="20006"/>
                        </a:ext>
                      </a:extLst>
                    </a:gridCol>
                    <a:gridCol w="1656184">
                      <a:extLst>
                        <a:ext uri="{9D8B030D-6E8A-4147-A177-3AD203B41FA5}">
                          <a16:colId xmlns:a16="http://schemas.microsoft.com/office/drawing/2014/main" val="20007"/>
                        </a:ext>
                      </a:extLst>
                    </a:gridCol>
                  </a:tblGrid>
                  <a:tr h="129189">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400" b="1" i="1" smtClean="0">
                                        <a:latin typeface="Cambria Math" panose="02040503050406030204" pitchFamily="18" charset="0"/>
                                        <a:ea typeface="맑은 고딕" pitchFamily="50" charset="-127"/>
                                      </a:rPr>
                                    </m:ctrlPr>
                                  </m:sSubPr>
                                  <m:e>
                                    <m:r>
                                      <a:rPr lang="en-US" altLang="ko-KR" sz="1400" b="1" i="1" smtClean="0">
                                        <a:latin typeface="Cambria Math"/>
                                        <a:ea typeface="맑은 고딕" pitchFamily="50" charset="-127"/>
                                      </a:rPr>
                                      <m:t>𝑻</m:t>
                                    </m:r>
                                  </m:e>
                                  <m:sub>
                                    <m:r>
                                      <a:rPr lang="en-US" altLang="ko-KR" sz="1400" b="1" i="1" smtClean="0">
                                        <a:latin typeface="Cambria Math"/>
                                        <a:ea typeface="맑은 고딕" pitchFamily="50" charset="-127"/>
                                      </a:rPr>
                                      <m:t>𝒄</m:t>
                                    </m:r>
                                    <m:r>
                                      <a:rPr lang="en-US" altLang="ko-KR" sz="1400" b="1" i="1" smtClean="0">
                                        <a:latin typeface="Cambria Math"/>
                                        <a:ea typeface="맑은 고딕" pitchFamily="50" charset="-127"/>
                                      </a:rPr>
                                      <m:t>𝟏</m:t>
                                    </m:r>
                                  </m:sub>
                                </m:sSub>
                              </m:oMath>
                            </m:oMathPara>
                          </a14:m>
                          <a:endParaRPr lang="ko-KR" altLang="en-US" sz="1400" b="1"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latinLnBrk="1"/>
                          <a:r>
                            <a:rPr lang="en-US" altLang="ko-KR" sz="1400" b="1" dirty="0">
                              <a:latin typeface="맑은 고딕" pitchFamily="50" charset="-127"/>
                              <a:ea typeface="맑은 고딕" pitchFamily="50" charset="-127"/>
                            </a:rPr>
                            <a:t>State</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400" b="1" i="1" smtClean="0">
                                        <a:latin typeface="Cambria Math" panose="02040503050406030204" pitchFamily="18" charset="0"/>
                                        <a:ea typeface="맑은 고딕" pitchFamily="50" charset="-127"/>
                                      </a:rPr>
                                    </m:ctrlPr>
                                  </m:sSubPr>
                                  <m:e>
                                    <m:r>
                                      <a:rPr lang="en-US" altLang="ko-KR" sz="1400" b="1" i="1" smtClean="0">
                                        <a:latin typeface="Cambria Math"/>
                                        <a:ea typeface="맑은 고딕" pitchFamily="50" charset="-127"/>
                                      </a:rPr>
                                      <m:t>𝑻</m:t>
                                    </m:r>
                                  </m:e>
                                  <m:sub>
                                    <m:r>
                                      <a:rPr lang="en-US" altLang="ko-KR" sz="1400" b="1" i="1" smtClean="0">
                                        <a:latin typeface="Cambria Math"/>
                                        <a:ea typeface="맑은 고딕" pitchFamily="50" charset="-127"/>
                                      </a:rPr>
                                      <m:t>𝒄</m:t>
                                    </m:r>
                                    <m:r>
                                      <a:rPr lang="en-US" altLang="ko-KR" sz="1400" b="1" i="1" smtClean="0">
                                        <a:latin typeface="Cambria Math"/>
                                        <a:ea typeface="맑은 고딕" pitchFamily="50" charset="-127"/>
                                      </a:rPr>
                                      <m:t>𝟐</m:t>
                                    </m:r>
                                  </m:sub>
                                </m:sSub>
                              </m:oMath>
                            </m:oMathPara>
                          </a14:m>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r>
                            <a:rPr lang="en-US" altLang="ko-KR" sz="1400" b="1" dirty="0">
                              <a:latin typeface="맑은 고딕" pitchFamily="50" charset="-127"/>
                              <a:ea typeface="맑은 고딕" pitchFamily="50" charset="-127"/>
                            </a:rPr>
                            <a:t>State</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400" b="1" i="1" smtClean="0">
                                        <a:latin typeface="Cambria Math" panose="02040503050406030204" pitchFamily="18" charset="0"/>
                                        <a:ea typeface="맑은 고딕" pitchFamily="50" charset="-127"/>
                                      </a:rPr>
                                    </m:ctrlPr>
                                  </m:sSubPr>
                                  <m:e>
                                    <m:r>
                                      <a:rPr lang="en-US" altLang="ko-KR" sz="1400" b="1" i="1" smtClean="0">
                                        <a:latin typeface="Cambria Math"/>
                                        <a:ea typeface="맑은 고딕" pitchFamily="50" charset="-127"/>
                                      </a:rPr>
                                      <m:t>𝑻</m:t>
                                    </m:r>
                                  </m:e>
                                  <m:sub>
                                    <m:r>
                                      <a:rPr lang="en-US" altLang="ko-KR" sz="1400" b="1" i="1" smtClean="0">
                                        <a:latin typeface="Cambria Math"/>
                                        <a:ea typeface="맑은 고딕" pitchFamily="50" charset="-127"/>
                                      </a:rPr>
                                      <m:t>𝒑</m:t>
                                    </m:r>
                                  </m:sub>
                                </m:sSub>
                              </m:oMath>
                            </m:oMathPara>
                          </a14:m>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r>
                            <a:rPr lang="en-US" altLang="ko-KR" sz="1400" b="1" dirty="0">
                              <a:latin typeface="맑은 고딕" pitchFamily="50" charset="-127"/>
                              <a:ea typeface="맑은 고딕" pitchFamily="50" charset="-127"/>
                            </a:rPr>
                            <a:t>State</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r>
                            <a:rPr lang="en-US" altLang="ko-KR" sz="1400" b="1" dirty="0">
                              <a:latin typeface="맑은 고딕" pitchFamily="50" charset="-127"/>
                              <a:ea typeface="맑은 고딕" pitchFamily="50" charset="-127"/>
                            </a:rPr>
                            <a:t>Count</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r>
                            <a:rPr lang="en-US" altLang="ko-KR" sz="1400" b="1" dirty="0">
                              <a:latin typeface="맑은 고딕" pitchFamily="50" charset="-127"/>
                              <a:ea typeface="맑은 고딕" pitchFamily="50" charset="-127"/>
                            </a:rPr>
                            <a:t>Comment</a:t>
                          </a:r>
                          <a:endParaRPr lang="ko-KR" altLang="en-US" sz="1400" b="1"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29189">
                    <a:tc>
                      <a:txBody>
                        <a:bodyPr/>
                        <a:lstStyle/>
                        <a:p>
                          <a:pPr algn="ctr" latinLnBrk="1"/>
                          <a:r>
                            <a:rPr lang="en-US" altLang="ko-KR" sz="1200" dirty="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a:t>
                          </a:r>
                          <a:r>
                            <a:rPr lang="en-US" altLang="ko-KR" sz="1200" i="1" dirty="0">
                              <a:latin typeface="맑은 고딕" pitchFamily="50" charset="-127"/>
                              <a:ea typeface="맑은 고딕" pitchFamily="50" charset="-127"/>
                            </a:rPr>
                            <a:t>cont.</a:t>
                          </a:r>
                          <a:r>
                            <a:rPr lang="en-US" altLang="ko-KR" sz="1200" dirty="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29189">
                    <a:tc>
                      <a:txBody>
                        <a:bodyPr/>
                        <a:lstStyle/>
                        <a:p>
                          <a:pPr algn="ctr" latinLnBrk="1"/>
                          <a:r>
                            <a:rPr lang="en-US" altLang="ko-KR" sz="1200" dirty="0">
                              <a:latin typeface="맑은 고딕" pitchFamily="50" charset="-127"/>
                              <a:ea typeface="맑은 고딕" pitchFamily="50" charset="-127"/>
                            </a:rPr>
                            <a:t>c6</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29189">
                    <a:tc>
                      <a:txBody>
                        <a:bodyPr/>
                        <a:lstStyle/>
                        <a:p>
                          <a:pPr algn="ctr" latinLnBrk="1"/>
                          <a:r>
                            <a:rPr lang="en-US" altLang="ko-KR" sz="1200" dirty="0">
                              <a:latin typeface="맑은 고딕" pitchFamily="50" charset="-127"/>
                              <a:ea typeface="맑은 고딕" pitchFamily="50" charset="-127"/>
                            </a:rPr>
                            <a:t>c1</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29189">
                    <a:tc>
                      <a:txBody>
                        <a:bodyPr/>
                        <a:lstStyle/>
                        <a:p>
                          <a:pPr algn="ctr" latinLnBrk="1"/>
                          <a:r>
                            <a:rPr lang="en-US" altLang="ko-KR" sz="1200" dirty="0">
                              <a:latin typeface="맑은 고딕" pitchFamily="50" charset="-127"/>
                              <a:ea typeface="맑은 고딕" pitchFamily="50" charset="-127"/>
                            </a:rPr>
                            <a:t>c2</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129189">
                    <a:tc>
                      <a:txBody>
                        <a:bodyPr/>
                        <a:lstStyle/>
                        <a:p>
                          <a:pPr algn="ctr" latinLnBrk="1"/>
                          <a:r>
                            <a:rPr lang="en-US" altLang="ko-KR" sz="1200" dirty="0">
                              <a:latin typeface="맑은 고딕" pitchFamily="50" charset="-127"/>
                              <a:ea typeface="맑은 고딕" pitchFamily="50" charset="-127"/>
                            </a:rPr>
                            <a:t>c3</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Nothing to get</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c2</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129189">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c3</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FF0000"/>
                              </a:solidFill>
                              <a:latin typeface="맑은 고딕" pitchFamily="50" charset="-127"/>
                              <a:ea typeface="맑은 고딕" pitchFamily="50" charset="-127"/>
                            </a:rPr>
                            <a:t>Everyone asleep …</a:t>
                          </a:r>
                          <a:endParaRPr lang="ko-KR" altLang="en-US" sz="1200" b="1" dirty="0">
                            <a:solidFill>
                              <a:srgbClr val="FF0000"/>
                            </a:solidFill>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mc:Choice>
        <mc:Fallback xmlns="">
          <p:graphicFrame>
            <p:nvGraphicFramePr>
              <p:cNvPr id="6" name="내용 개체 틀 5">
                <a:extLst>
                  <a:ext uri="{FF2B5EF4-FFF2-40B4-BE49-F238E27FC236}">
                    <a16:creationId xmlns:a16="http://schemas.microsoft.com/office/drawing/2014/main" id="{181F2B46-5B8E-4CD0-9FC3-B3A09F1C5914}"/>
                  </a:ext>
                </a:extLst>
              </p:cNvPr>
              <p:cNvGraphicFramePr>
                <a:graphicFrameLocks/>
              </p:cNvGraphicFramePr>
              <p:nvPr>
                <p:extLst>
                  <p:ext uri="{D42A27DB-BD31-4B8C-83A1-F6EECF244321}">
                    <p14:modId xmlns:p14="http://schemas.microsoft.com/office/powerpoint/2010/main" val="3604096146"/>
                  </p:ext>
                </p:extLst>
              </p:nvPr>
            </p:nvGraphicFramePr>
            <p:xfrm>
              <a:off x="74005" y="1384062"/>
              <a:ext cx="6768753" cy="2244154"/>
            </p:xfrm>
            <a:graphic>
              <a:graphicData uri="http://schemas.openxmlformats.org/drawingml/2006/table">
                <a:tbl>
                  <a:tblPr firstRow="1" bandRow="1">
                    <a:tableStyleId>{5940675A-B579-460E-94D1-54222C63F5DA}</a:tableStyleId>
                  </a:tblPr>
                  <a:tblGrid>
                    <a:gridCol w="432047">
                      <a:extLst>
                        <a:ext uri="{9D8B030D-6E8A-4147-A177-3AD203B41FA5}">
                          <a16:colId xmlns:a16="http://schemas.microsoft.com/office/drawing/2014/main" val="20000"/>
                        </a:ext>
                      </a:extLst>
                    </a:gridCol>
                    <a:gridCol w="1028687">
                      <a:extLst>
                        <a:ext uri="{9D8B030D-6E8A-4147-A177-3AD203B41FA5}">
                          <a16:colId xmlns:a16="http://schemas.microsoft.com/office/drawing/2014/main" val="20001"/>
                        </a:ext>
                      </a:extLst>
                    </a:gridCol>
                    <a:gridCol w="411473">
                      <a:extLst>
                        <a:ext uri="{9D8B030D-6E8A-4147-A177-3AD203B41FA5}">
                          <a16:colId xmlns:a16="http://schemas.microsoft.com/office/drawing/2014/main" val="20002"/>
                        </a:ext>
                      </a:extLst>
                    </a:gridCol>
                    <a:gridCol w="1049261">
                      <a:extLst>
                        <a:ext uri="{9D8B030D-6E8A-4147-A177-3AD203B41FA5}">
                          <a16:colId xmlns:a16="http://schemas.microsoft.com/office/drawing/2014/main" val="20003"/>
                        </a:ext>
                      </a:extLst>
                    </a:gridCol>
                    <a:gridCol w="462907">
                      <a:extLst>
                        <a:ext uri="{9D8B030D-6E8A-4147-A177-3AD203B41FA5}">
                          <a16:colId xmlns:a16="http://schemas.microsoft.com/office/drawing/2014/main" val="20004"/>
                        </a:ext>
                      </a:extLst>
                    </a:gridCol>
                    <a:gridCol w="997827">
                      <a:extLst>
                        <a:ext uri="{9D8B030D-6E8A-4147-A177-3AD203B41FA5}">
                          <a16:colId xmlns:a16="http://schemas.microsoft.com/office/drawing/2014/main" val="20005"/>
                        </a:ext>
                      </a:extLst>
                    </a:gridCol>
                    <a:gridCol w="730367">
                      <a:extLst>
                        <a:ext uri="{9D8B030D-6E8A-4147-A177-3AD203B41FA5}">
                          <a16:colId xmlns:a16="http://schemas.microsoft.com/office/drawing/2014/main" val="20006"/>
                        </a:ext>
                      </a:extLst>
                    </a:gridCol>
                    <a:gridCol w="1656184">
                      <a:extLst>
                        <a:ext uri="{9D8B030D-6E8A-4147-A177-3AD203B41FA5}">
                          <a16:colId xmlns:a16="http://schemas.microsoft.com/office/drawing/2014/main" val="20007"/>
                        </a:ext>
                      </a:extLst>
                    </a:gridCol>
                  </a:tblGrid>
                  <a:tr h="323914">
                    <a:tc>
                      <a:txBody>
                        <a:bodyPr/>
                        <a:lstStyle/>
                        <a:p>
                          <a:endParaRPr lang="en-US"/>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blipFill>
                          <a:blip r:embed="rId3"/>
                          <a:stretch>
                            <a:fillRect r="-1466197" b="-609434"/>
                          </a:stretch>
                        </a:blipFill>
                      </a:tcPr>
                    </a:tc>
                    <a:tc>
                      <a:txBody>
                        <a:bodyPr/>
                        <a:lstStyle/>
                        <a:p>
                          <a:pPr algn="ctr" latinLnBrk="1"/>
                          <a:r>
                            <a:rPr lang="en-US" altLang="ko-KR" sz="1400" b="1" dirty="0">
                              <a:latin typeface="맑은 고딕" pitchFamily="50" charset="-127"/>
                              <a:ea typeface="맑은 고딕" pitchFamily="50" charset="-127"/>
                            </a:rPr>
                            <a:t>State</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endParaRPr lang="en-US"/>
                        </a:p>
                      </a:txBody>
                      <a:tcPr anchor="ctr">
                        <a:lnT w="12700" cap="flat" cmpd="sng" algn="ctr">
                          <a:noFill/>
                          <a:prstDash val="solid"/>
                          <a:round/>
                          <a:headEnd type="none" w="med" len="med"/>
                          <a:tailEnd type="none" w="med" len="med"/>
                        </a:lnT>
                        <a:blipFill>
                          <a:blip r:embed="rId3"/>
                          <a:stretch>
                            <a:fillRect l="-358209" r="-1201493" b="-609434"/>
                          </a:stretch>
                        </a:blipFill>
                      </a:tcPr>
                    </a:tc>
                    <a:tc>
                      <a:txBody>
                        <a:bodyPr/>
                        <a:lstStyle/>
                        <a:p>
                          <a:pPr algn="ctr" latinLnBrk="1"/>
                          <a:r>
                            <a:rPr lang="en-US" altLang="ko-KR" sz="1400" b="1" dirty="0">
                              <a:latin typeface="맑은 고딕" pitchFamily="50" charset="-127"/>
                              <a:ea typeface="맑은 고딕" pitchFamily="50" charset="-127"/>
                            </a:rPr>
                            <a:t>State</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endParaRPr lang="en-US"/>
                        </a:p>
                      </a:txBody>
                      <a:tcPr anchor="ctr">
                        <a:lnT w="12700" cap="flat" cmpd="sng" algn="ctr">
                          <a:noFill/>
                          <a:prstDash val="solid"/>
                          <a:round/>
                          <a:headEnd type="none" w="med" len="med"/>
                          <a:tailEnd type="none" w="med" len="med"/>
                        </a:lnT>
                        <a:blipFill>
                          <a:blip r:embed="rId3"/>
                          <a:stretch>
                            <a:fillRect l="-640000" r="-742667" b="-609434"/>
                          </a:stretch>
                        </a:blipFill>
                      </a:tcPr>
                    </a:tc>
                    <a:tc>
                      <a:txBody>
                        <a:bodyPr/>
                        <a:lstStyle/>
                        <a:p>
                          <a:pPr algn="ctr" latinLnBrk="1"/>
                          <a:r>
                            <a:rPr lang="en-US" altLang="ko-KR" sz="1400" b="1" dirty="0">
                              <a:latin typeface="맑은 고딕" pitchFamily="50" charset="-127"/>
                              <a:ea typeface="맑은 고딕" pitchFamily="50" charset="-127"/>
                            </a:rPr>
                            <a:t>State</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r>
                            <a:rPr lang="en-US" altLang="ko-KR" sz="1400" b="1" dirty="0">
                              <a:latin typeface="맑은 고딕" pitchFamily="50" charset="-127"/>
                              <a:ea typeface="맑은 고딕" pitchFamily="50" charset="-127"/>
                            </a:rPr>
                            <a:t>Count</a:t>
                          </a:r>
                          <a:endParaRPr lang="ko-KR" altLang="en-US" sz="1400" b="1"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tcPr>
                    </a:tc>
                    <a:tc>
                      <a:txBody>
                        <a:bodyPr/>
                        <a:lstStyle/>
                        <a:p>
                          <a:pPr algn="ctr" latinLnBrk="1"/>
                          <a:r>
                            <a:rPr lang="en-US" altLang="ko-KR" sz="1400" b="1" dirty="0">
                              <a:latin typeface="맑은 고딕" pitchFamily="50" charset="-127"/>
                              <a:ea typeface="맑은 고딕" pitchFamily="50" charset="-127"/>
                            </a:rPr>
                            <a:t>Comment</a:t>
                          </a:r>
                          <a:endParaRPr lang="ko-KR" altLang="en-US" sz="1400" b="1"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274320">
                    <a:tc>
                      <a:txBody>
                        <a:bodyPr/>
                        <a:lstStyle/>
                        <a:p>
                          <a:pPr algn="ctr" latinLnBrk="1"/>
                          <a:r>
                            <a:rPr lang="en-US" altLang="ko-KR" sz="1200" dirty="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a:txBody>
                      <a:tcPr anchor="ctr">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a:t>
                          </a:r>
                          <a:r>
                            <a:rPr lang="en-US" altLang="ko-KR" sz="1200" i="1" dirty="0">
                              <a:latin typeface="맑은 고딕" pitchFamily="50" charset="-127"/>
                              <a:ea typeface="맑은 고딕" pitchFamily="50" charset="-127"/>
                            </a:rPr>
                            <a:t>cont.</a:t>
                          </a:r>
                          <a:r>
                            <a:rPr lang="en-US" altLang="ko-KR" sz="1200" dirty="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74320">
                    <a:tc>
                      <a:txBody>
                        <a:bodyPr/>
                        <a:lstStyle/>
                        <a:p>
                          <a:pPr algn="ctr" latinLnBrk="1"/>
                          <a:r>
                            <a:rPr lang="en-US" altLang="ko-KR" sz="1200" dirty="0">
                              <a:latin typeface="맑은 고딕" pitchFamily="50" charset="-127"/>
                              <a:ea typeface="맑은 고딕" pitchFamily="50" charset="-127"/>
                            </a:rPr>
                            <a:t>c6</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274320">
                    <a:tc>
                      <a:txBody>
                        <a:bodyPr/>
                        <a:lstStyle/>
                        <a:p>
                          <a:pPr algn="ctr" latinLnBrk="1"/>
                          <a:r>
                            <a:rPr lang="en-US" altLang="ko-KR" sz="1200" dirty="0">
                              <a:latin typeface="맑은 고딕" pitchFamily="50" charset="-127"/>
                              <a:ea typeface="맑은 고딕" pitchFamily="50" charset="-127"/>
                            </a:rPr>
                            <a:t>c1</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274320">
                    <a:tc>
                      <a:txBody>
                        <a:bodyPr/>
                        <a:lstStyle/>
                        <a:p>
                          <a:pPr algn="ctr" latinLnBrk="1"/>
                          <a:r>
                            <a:rPr lang="en-US" altLang="ko-KR" sz="1200" dirty="0">
                              <a:latin typeface="맑은 고딕" pitchFamily="50" charset="-127"/>
                              <a:ea typeface="맑은 고딕" pitchFamily="50" charset="-127"/>
                            </a:rPr>
                            <a:t>c2</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274320">
                    <a:tc>
                      <a:txBody>
                        <a:bodyPr/>
                        <a:lstStyle/>
                        <a:p>
                          <a:pPr algn="ctr" latinLnBrk="1"/>
                          <a:r>
                            <a:rPr lang="en-US" altLang="ko-KR" sz="1200" dirty="0">
                              <a:latin typeface="맑은 고딕" pitchFamily="50" charset="-127"/>
                              <a:ea typeface="맑은 고딕" pitchFamily="50" charset="-127"/>
                            </a:rPr>
                            <a:t>c3</a:t>
                          </a:r>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Ready</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Nothing to get</a:t>
                          </a: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c2</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Running</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274320">
                    <a:tc>
                      <a:txBody>
                        <a:bodyPr/>
                        <a:lstStyle/>
                        <a:p>
                          <a:pPr algn="ctr" latinLnBrk="1"/>
                          <a:endParaRPr lang="ko-KR" altLang="en-US" sz="1200" dirty="0">
                            <a:latin typeface="맑은 고딕" pitchFamily="50" charset="-127"/>
                            <a:ea typeface="맑은 고딕" pitchFamily="50" charset="-127"/>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c3</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Sleep</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latinLnBrk="1"/>
                          <a:r>
                            <a:rPr lang="en-US" altLang="ko-KR" sz="1200" dirty="0">
                              <a:latin typeface="맑은 고딕" pitchFamily="50" charset="-127"/>
                              <a:ea typeface="맑은 고딕" pitchFamily="50" charset="-127"/>
                            </a:rPr>
                            <a:t>0</a:t>
                          </a:r>
                          <a:endParaRPr lang="ko-KR" altLang="en-US" sz="1200" dirty="0">
                            <a:latin typeface="맑은 고딕" pitchFamily="50" charset="-127"/>
                            <a:ea typeface="맑은 고딕" pitchFamily="50" charset="-127"/>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FF0000"/>
                              </a:solidFill>
                              <a:latin typeface="맑은 고딕" pitchFamily="50" charset="-127"/>
                              <a:ea typeface="맑은 고딕" pitchFamily="50" charset="-127"/>
                            </a:rPr>
                            <a:t>Everyone asleep …</a:t>
                          </a:r>
                          <a:endParaRPr lang="ko-KR" altLang="en-US" sz="1200" b="1" dirty="0">
                            <a:solidFill>
                              <a:srgbClr val="FF0000"/>
                            </a:solidFill>
                            <a:latin typeface="맑은 고딕" pitchFamily="50" charset="-127"/>
                            <a:ea typeface="맑은 고딕" pitchFamily="50" charset="-127"/>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mc:Fallback>
      </mc:AlternateContent>
      <p:sp>
        <p:nvSpPr>
          <p:cNvPr id="7" name="Rectangle 6">
            <a:extLst>
              <a:ext uri="{FF2B5EF4-FFF2-40B4-BE49-F238E27FC236}">
                <a16:creationId xmlns:a16="http://schemas.microsoft.com/office/drawing/2014/main" id="{1575FDE4-F7B5-4CC3-9E79-2387A49EF550}"/>
              </a:ext>
            </a:extLst>
          </p:cNvPr>
          <p:cNvSpPr/>
          <p:nvPr/>
        </p:nvSpPr>
        <p:spPr>
          <a:xfrm>
            <a:off x="609600" y="4581128"/>
            <a:ext cx="6096000" cy="646331"/>
          </a:xfrm>
          <a:prstGeom prst="rect">
            <a:avLst/>
          </a:prstGeom>
        </p:spPr>
        <p:txBody>
          <a:bodyPr>
            <a:spAutoFit/>
          </a:bodyPr>
          <a:lstStyle/>
          <a:p>
            <a:pPr lvl="1"/>
            <a:r>
              <a:rPr lang="en-US" altLang="ko-KR" dirty="0">
                <a:solidFill>
                  <a:prstClr val="black"/>
                </a:solidFill>
              </a:rPr>
              <a:t>A consumer should not wake other consumers, only producers, and vice-versa.</a:t>
            </a:r>
            <a:endParaRPr lang="ko-KR" altLang="en-US" dirty="0">
              <a:solidFill>
                <a:prstClr val="black"/>
              </a:solidFill>
            </a:endParaRPr>
          </a:p>
        </p:txBody>
      </p:sp>
    </p:spTree>
    <p:extLst>
      <p:ext uri="{BB962C8B-B14F-4D97-AF65-F5344CB8AC3E}">
        <p14:creationId xmlns:p14="http://schemas.microsoft.com/office/powerpoint/2010/main" val="2304279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F64B0-6945-40C0-9401-ABCE61A3DCBB}"/>
              </a:ext>
            </a:extLst>
          </p:cNvPr>
          <p:cNvSpPr>
            <a:spLocks noGrp="1"/>
          </p:cNvSpPr>
          <p:nvPr>
            <p:ph type="title"/>
          </p:nvPr>
        </p:nvSpPr>
        <p:spPr/>
        <p:txBody>
          <a:bodyPr/>
          <a:lstStyle/>
          <a:p>
            <a:r>
              <a:rPr lang="en-US" dirty="0"/>
              <a:t>Fix the Problem</a:t>
            </a:r>
          </a:p>
        </p:txBody>
      </p:sp>
      <p:sp>
        <p:nvSpPr>
          <p:cNvPr id="3" name="Content Placeholder 2">
            <a:extLst>
              <a:ext uri="{FF2B5EF4-FFF2-40B4-BE49-F238E27FC236}">
                <a16:creationId xmlns:a16="http://schemas.microsoft.com/office/drawing/2014/main" id="{2C832DEB-E2E0-41B7-81B9-E30FF72554C5}"/>
              </a:ext>
            </a:extLst>
          </p:cNvPr>
          <p:cNvSpPr>
            <a:spLocks noGrp="1"/>
          </p:cNvSpPr>
          <p:nvPr>
            <p:ph idx="1"/>
          </p:nvPr>
        </p:nvSpPr>
        <p:spPr/>
        <p:txBody>
          <a:bodyPr/>
          <a:lstStyle/>
          <a:p>
            <a:r>
              <a:rPr lang="en-US" altLang="ko-KR" dirty="0"/>
              <a:t>Use </a:t>
            </a:r>
            <a:r>
              <a:rPr lang="en-US" altLang="ko-KR" dirty="0">
                <a:solidFill>
                  <a:srgbClr val="FF0000"/>
                </a:solidFill>
              </a:rPr>
              <a:t>two </a:t>
            </a:r>
            <a:r>
              <a:rPr lang="en-US" altLang="ko-KR" dirty="0"/>
              <a:t>condition variables and while</a:t>
            </a:r>
          </a:p>
          <a:p>
            <a:pPr lvl="1"/>
            <a:r>
              <a:rPr lang="en-US" altLang="ko-KR" b="1" dirty="0"/>
              <a:t>Producer</a:t>
            </a:r>
            <a:r>
              <a:rPr lang="en-US" altLang="ko-KR" dirty="0"/>
              <a:t> threads wait on the condition </a:t>
            </a:r>
            <a:r>
              <a:rPr lang="en-US" altLang="ko-KR" dirty="0">
                <a:latin typeface="Courier New" pitchFamily="49" charset="0"/>
                <a:cs typeface="Courier New" pitchFamily="49" charset="0"/>
              </a:rPr>
              <a:t>empty</a:t>
            </a:r>
            <a:r>
              <a:rPr lang="en-US" altLang="ko-KR" dirty="0"/>
              <a:t>, and signals </a:t>
            </a:r>
            <a:r>
              <a:rPr lang="en-US" altLang="ko-KR" dirty="0">
                <a:latin typeface="Courier New" pitchFamily="49" charset="0"/>
                <a:cs typeface="Courier New" pitchFamily="49" charset="0"/>
              </a:rPr>
              <a:t>fill</a:t>
            </a:r>
            <a:r>
              <a:rPr lang="en-US" altLang="ko-KR" dirty="0"/>
              <a:t>.</a:t>
            </a:r>
          </a:p>
          <a:p>
            <a:pPr lvl="1"/>
            <a:r>
              <a:rPr lang="en-US" altLang="ko-KR" b="1" dirty="0"/>
              <a:t>Consumer</a:t>
            </a:r>
            <a:r>
              <a:rPr lang="en-US" altLang="ko-KR" dirty="0"/>
              <a:t> threads wait on </a:t>
            </a:r>
            <a:r>
              <a:rPr lang="en-US" altLang="ko-KR" dirty="0">
                <a:latin typeface="Courier New" pitchFamily="49" charset="0"/>
                <a:cs typeface="Courier New" pitchFamily="49" charset="0"/>
              </a:rPr>
              <a:t>fill</a:t>
            </a:r>
            <a:r>
              <a:rPr lang="en-US" altLang="ko-KR" dirty="0"/>
              <a:t> and signal </a:t>
            </a:r>
            <a:r>
              <a:rPr lang="en-US" altLang="ko-KR" dirty="0">
                <a:latin typeface="Courier New" pitchFamily="49" charset="0"/>
                <a:cs typeface="Courier New" pitchFamily="49" charset="0"/>
              </a:rPr>
              <a:t>empty</a:t>
            </a:r>
            <a:r>
              <a:rPr lang="en-US" altLang="ko-KR" dirty="0"/>
              <a:t>.</a:t>
            </a:r>
            <a:endParaRPr lang="ko-KR" altLang="en-US" dirty="0"/>
          </a:p>
          <a:p>
            <a:endParaRPr lang="en-US" dirty="0"/>
          </a:p>
        </p:txBody>
      </p:sp>
      <p:sp>
        <p:nvSpPr>
          <p:cNvPr id="4" name="Slide Number Placeholder 3">
            <a:extLst>
              <a:ext uri="{FF2B5EF4-FFF2-40B4-BE49-F238E27FC236}">
                <a16:creationId xmlns:a16="http://schemas.microsoft.com/office/drawing/2014/main" id="{0959187B-0AE5-470F-BC5F-CB6B9CDF6EC6}"/>
              </a:ext>
            </a:extLst>
          </p:cNvPr>
          <p:cNvSpPr>
            <a:spLocks noGrp="1"/>
          </p:cNvSpPr>
          <p:nvPr>
            <p:ph type="sldNum" sz="quarter" idx="12"/>
          </p:nvPr>
        </p:nvSpPr>
        <p:spPr/>
        <p:txBody>
          <a:bodyPr/>
          <a:lstStyle/>
          <a:p>
            <a:fld id="{C22DC6D3-9347-42BE-948A-F7EB414DF657}" type="slidenum">
              <a:rPr lang="en-US" altLang="en-US" smtClean="0"/>
              <a:pPr/>
              <a:t>44</a:t>
            </a:fld>
            <a:endParaRPr lang="en-US" altLang="en-US" dirty="0"/>
          </a:p>
        </p:txBody>
      </p:sp>
      <p:sp>
        <p:nvSpPr>
          <p:cNvPr id="5" name="직사각형 5">
            <a:extLst>
              <a:ext uri="{FF2B5EF4-FFF2-40B4-BE49-F238E27FC236}">
                <a16:creationId xmlns:a16="http://schemas.microsoft.com/office/drawing/2014/main" id="{8B29F20D-4FBC-4DBF-9E61-601BE854A9DE}"/>
              </a:ext>
            </a:extLst>
          </p:cNvPr>
          <p:cNvSpPr/>
          <p:nvPr/>
        </p:nvSpPr>
        <p:spPr>
          <a:xfrm>
            <a:off x="335360" y="3140969"/>
            <a:ext cx="5425091" cy="3323987"/>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highlight>
                  <a:srgbClr val="FFFF00"/>
                </a:highlight>
                <a:latin typeface="Courier New" pitchFamily="49" charset="0"/>
                <a:ea typeface="맑은 고딕" pitchFamily="50" charset="-127"/>
                <a:cs typeface="Courier New" pitchFamily="49" charset="0"/>
              </a:rPr>
              <a:t>1 </a:t>
            </a:r>
            <a:r>
              <a:rPr lang="en-US" altLang="ko-KR" sz="1400" dirty="0" err="1">
                <a:solidFill>
                  <a:prstClr val="black"/>
                </a:solidFill>
                <a:highlight>
                  <a:srgbClr val="FFFF00"/>
                </a:highlight>
                <a:latin typeface="Courier New" pitchFamily="49" charset="0"/>
                <a:ea typeface="맑은 고딕" pitchFamily="50" charset="-127"/>
                <a:cs typeface="Courier New" pitchFamily="49" charset="0"/>
              </a:rPr>
              <a:t>cond_t</a:t>
            </a:r>
            <a:r>
              <a:rPr lang="en-US" altLang="ko-KR" sz="1400" dirty="0">
                <a:solidFill>
                  <a:prstClr val="black"/>
                </a:solidFill>
                <a:highlight>
                  <a:srgbClr val="FFFF00"/>
                </a:highlight>
                <a:latin typeface="Courier New" pitchFamily="49" charset="0"/>
                <a:ea typeface="맑은 고딕" pitchFamily="50" charset="-127"/>
                <a:cs typeface="Courier New" pitchFamily="49" charset="0"/>
              </a:rPr>
              <a:t> empty, fill;</a:t>
            </a:r>
          </a:p>
          <a:p>
            <a:r>
              <a:rPr lang="en-US" altLang="ko-KR" sz="1400" dirty="0">
                <a:solidFill>
                  <a:prstClr val="black"/>
                </a:solidFill>
                <a:latin typeface="Courier New" pitchFamily="49" charset="0"/>
                <a:ea typeface="맑은 고딕" pitchFamily="50" charset="-127"/>
                <a:cs typeface="Courier New" pitchFamily="49" charset="0"/>
              </a:rPr>
              <a:t>2 </a:t>
            </a:r>
            <a:r>
              <a:rPr lang="en-US" altLang="ko-KR" sz="1400" dirty="0" err="1">
                <a:solidFill>
                  <a:prstClr val="black"/>
                </a:solidFill>
                <a:latin typeface="Courier New" pitchFamily="49" charset="0"/>
                <a:ea typeface="맑은 고딕" pitchFamily="50" charset="-127"/>
                <a:cs typeface="Courier New" pitchFamily="49" charset="0"/>
              </a:rPr>
              <a:t>mutex_t</a:t>
            </a:r>
            <a:r>
              <a:rPr lang="en-US" altLang="ko-KR" sz="1400" dirty="0">
                <a:solidFill>
                  <a:prstClr val="black"/>
                </a:solidFill>
                <a:latin typeface="Courier New" pitchFamily="49" charset="0"/>
                <a:ea typeface="맑은 고딕" pitchFamily="50" charset="-127"/>
                <a:cs typeface="Courier New" pitchFamily="49" charset="0"/>
              </a:rPr>
              <a:t> mutex;</a:t>
            </a:r>
          </a:p>
          <a:p>
            <a:r>
              <a:rPr lang="en-US" altLang="ko-KR" sz="1400" dirty="0">
                <a:solidFill>
                  <a:prstClr val="black"/>
                </a:solidFill>
                <a:latin typeface="Courier New" pitchFamily="49" charset="0"/>
                <a:ea typeface="맑은 고딕" pitchFamily="50" charset="-127"/>
                <a:cs typeface="Courier New" pitchFamily="49" charset="0"/>
              </a:rPr>
              <a:t>3</a:t>
            </a:r>
          </a:p>
          <a:p>
            <a:r>
              <a:rPr lang="en-US" altLang="ko-KR" sz="1400" dirty="0">
                <a:solidFill>
                  <a:prstClr val="black"/>
                </a:solidFill>
                <a:latin typeface="Courier New" pitchFamily="49" charset="0"/>
                <a:ea typeface="맑은 고딕" pitchFamily="50" charset="-127"/>
                <a:cs typeface="Courier New" pitchFamily="49" charset="0"/>
              </a:rPr>
              <a:t>4 </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*producer(</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arg</a:t>
            </a:r>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5 </a:t>
            </a:r>
            <a:r>
              <a:rPr lang="zh-CN" altLang="en-US"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6 </a:t>
            </a:r>
            <a:r>
              <a:rPr lang="zh-CN" altLang="en-US"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lumMod val="75000"/>
                  </a:srgbClr>
                </a:solidFill>
                <a:latin typeface="Courier New" pitchFamily="49" charset="0"/>
                <a:ea typeface="맑은 고딕" pitchFamily="50" charset="-127"/>
                <a:cs typeface="Courier New" pitchFamily="49" charset="0"/>
              </a:rPr>
              <a:t>for</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 &lt; loops;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7 </a:t>
            </a:r>
            <a:r>
              <a:rPr lang="zh-CN" altLang="en-US"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Pthread_mutex_lock</a:t>
            </a:r>
            <a:r>
              <a:rPr lang="en-US" altLang="ko-KR" sz="1400" dirty="0">
                <a:solidFill>
                  <a:prstClr val="black"/>
                </a:solidFill>
                <a:latin typeface="Courier New" pitchFamily="49" charset="0"/>
                <a:ea typeface="맑은 고딕" pitchFamily="50" charset="-127"/>
                <a:cs typeface="Courier New" pitchFamily="49" charset="0"/>
              </a:rPr>
              <a:t>(&amp;mutex);</a:t>
            </a:r>
          </a:p>
          <a:p>
            <a:r>
              <a:rPr lang="en-US" altLang="ko-KR" sz="1400" dirty="0">
                <a:solidFill>
                  <a:prstClr val="black"/>
                </a:solidFill>
                <a:latin typeface="Courier New" pitchFamily="49" charset="0"/>
                <a:ea typeface="맑은 고딕" pitchFamily="50" charset="-127"/>
                <a:cs typeface="Courier New" pitchFamily="49" charset="0"/>
              </a:rPr>
              <a:t>8 </a:t>
            </a:r>
            <a:r>
              <a:rPr lang="zh-CN" altLang="en-US"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lumMod val="75000"/>
                  </a:srgbClr>
                </a:solidFill>
                <a:latin typeface="Courier New" pitchFamily="49" charset="0"/>
                <a:ea typeface="맑은 고딕" pitchFamily="50" charset="-127"/>
                <a:cs typeface="Courier New" pitchFamily="49" charset="0"/>
              </a:rPr>
              <a:t>while</a:t>
            </a:r>
            <a:r>
              <a:rPr lang="en-US" altLang="ko-KR" sz="1400" dirty="0">
                <a:solidFill>
                  <a:prstClr val="black"/>
                </a:solidFill>
                <a:latin typeface="Courier New" pitchFamily="49" charset="0"/>
                <a:ea typeface="맑은 고딕" pitchFamily="50" charset="-127"/>
                <a:cs typeface="Courier New" pitchFamily="49" charset="0"/>
              </a:rPr>
              <a:t> (count == </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highlight>
                  <a:srgbClr val="FFFF00"/>
                </a:highlight>
                <a:latin typeface="Courier New" pitchFamily="49" charset="0"/>
                <a:ea typeface="맑은 고딕" pitchFamily="50" charset="-127"/>
                <a:cs typeface="Courier New" pitchFamily="49" charset="0"/>
              </a:rPr>
              <a:t>9 </a:t>
            </a:r>
            <a:r>
              <a:rPr lang="zh-CN" altLang="en-US" sz="1400" dirty="0">
                <a:solidFill>
                  <a:prstClr val="black"/>
                </a:solidFill>
                <a:highlight>
                  <a:srgbClr val="FFFF00"/>
                </a:highlight>
                <a:latin typeface="Courier New" pitchFamily="49" charset="0"/>
                <a:ea typeface="맑은 고딕" pitchFamily="50" charset="-127"/>
                <a:cs typeface="Courier New" pitchFamily="49" charset="0"/>
              </a:rPr>
              <a:t>            </a:t>
            </a:r>
            <a:r>
              <a:rPr lang="en-US" altLang="ko-KR" sz="1400" dirty="0" err="1">
                <a:solidFill>
                  <a:prstClr val="black"/>
                </a:solidFill>
                <a:highlight>
                  <a:srgbClr val="FFFF00"/>
                </a:highlight>
                <a:latin typeface="Courier New" pitchFamily="49" charset="0"/>
                <a:ea typeface="맑은 고딕" pitchFamily="50" charset="-127"/>
                <a:cs typeface="Courier New" pitchFamily="49" charset="0"/>
              </a:rPr>
              <a:t>Pthread_cond_wait</a:t>
            </a:r>
            <a:r>
              <a:rPr lang="en-US" altLang="ko-KR" sz="1400" dirty="0">
                <a:solidFill>
                  <a:prstClr val="black"/>
                </a:solidFill>
                <a:highlight>
                  <a:srgbClr val="FFFF00"/>
                </a:highlight>
                <a:latin typeface="Courier New" pitchFamily="49" charset="0"/>
                <a:ea typeface="맑은 고딕" pitchFamily="50" charset="-127"/>
                <a:cs typeface="Courier New" pitchFamily="49" charset="0"/>
              </a:rPr>
              <a:t>(&amp;</a:t>
            </a:r>
            <a:r>
              <a:rPr lang="en-US" altLang="ko-KR" sz="1400" dirty="0">
                <a:solidFill>
                  <a:srgbClr val="BF165E"/>
                </a:solidFill>
                <a:highlight>
                  <a:srgbClr val="FFFF00"/>
                </a:highlight>
                <a:latin typeface="Courier New" pitchFamily="49" charset="0"/>
                <a:ea typeface="맑은 고딕" pitchFamily="50" charset="-127"/>
                <a:cs typeface="Courier New" pitchFamily="49" charset="0"/>
              </a:rPr>
              <a:t>empty</a:t>
            </a:r>
            <a:r>
              <a:rPr lang="en-US" altLang="ko-KR" sz="1400" dirty="0">
                <a:solidFill>
                  <a:prstClr val="black"/>
                </a:solidFill>
                <a:highlight>
                  <a:srgbClr val="FFFF00"/>
                </a:highlight>
                <a:latin typeface="Courier New" pitchFamily="49" charset="0"/>
                <a:ea typeface="맑은 고딕" pitchFamily="50" charset="-127"/>
                <a:cs typeface="Courier New" pitchFamily="49" charset="0"/>
              </a:rPr>
              <a:t>, &amp;mutex);</a:t>
            </a:r>
          </a:p>
          <a:p>
            <a:r>
              <a:rPr lang="en-US" altLang="ko-KR" sz="1400" dirty="0">
                <a:solidFill>
                  <a:prstClr val="black"/>
                </a:solidFill>
                <a:latin typeface="Courier New" pitchFamily="49" charset="0"/>
                <a:ea typeface="맑은 고딕" pitchFamily="50" charset="-127"/>
                <a:cs typeface="Courier New" pitchFamily="49" charset="0"/>
              </a:rPr>
              <a:t>10        put(</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highlight>
                  <a:srgbClr val="FFFF00"/>
                </a:highlight>
                <a:latin typeface="Courier New" pitchFamily="49" charset="0"/>
                <a:ea typeface="맑은 고딕" pitchFamily="50" charset="-127"/>
                <a:cs typeface="Courier New" pitchFamily="49" charset="0"/>
              </a:rPr>
              <a:t>11 </a:t>
            </a:r>
            <a:r>
              <a:rPr lang="zh-CN" altLang="en-US" sz="1400" dirty="0">
                <a:solidFill>
                  <a:prstClr val="black"/>
                </a:solidFill>
                <a:highlight>
                  <a:srgbClr val="FFFF00"/>
                </a:highlight>
                <a:latin typeface="Courier New" pitchFamily="49" charset="0"/>
                <a:ea typeface="맑은 고딕" pitchFamily="50" charset="-127"/>
                <a:cs typeface="Courier New" pitchFamily="49" charset="0"/>
              </a:rPr>
              <a:t>    </a:t>
            </a:r>
            <a:r>
              <a:rPr lang="en-US" altLang="ko-KR" sz="1400" dirty="0" err="1">
                <a:solidFill>
                  <a:prstClr val="black"/>
                </a:solidFill>
                <a:highlight>
                  <a:srgbClr val="FFFF00"/>
                </a:highlight>
                <a:latin typeface="Courier New" pitchFamily="49" charset="0"/>
                <a:ea typeface="맑은 고딕" pitchFamily="50" charset="-127"/>
                <a:cs typeface="Courier New" pitchFamily="49" charset="0"/>
              </a:rPr>
              <a:t>Pthread_cond_signal</a:t>
            </a:r>
            <a:r>
              <a:rPr lang="en-US" altLang="ko-KR" sz="1400" dirty="0">
                <a:solidFill>
                  <a:prstClr val="black"/>
                </a:solidFill>
                <a:highlight>
                  <a:srgbClr val="FFFF00"/>
                </a:highlight>
                <a:latin typeface="Courier New" pitchFamily="49" charset="0"/>
                <a:ea typeface="맑은 고딕" pitchFamily="50" charset="-127"/>
                <a:cs typeface="Courier New" pitchFamily="49" charset="0"/>
              </a:rPr>
              <a:t>(&amp;</a:t>
            </a:r>
            <a:r>
              <a:rPr lang="en-US" altLang="ko-KR" sz="1400" dirty="0">
                <a:solidFill>
                  <a:srgbClr val="BF165E"/>
                </a:solidFill>
                <a:highlight>
                  <a:srgbClr val="FFFF00"/>
                </a:highlight>
                <a:latin typeface="Courier New" pitchFamily="49" charset="0"/>
                <a:ea typeface="맑은 고딕" pitchFamily="50" charset="-127"/>
                <a:cs typeface="Courier New" pitchFamily="49" charset="0"/>
              </a:rPr>
              <a:t>fill</a:t>
            </a:r>
            <a:r>
              <a:rPr lang="en-US" altLang="ko-KR" sz="1400" dirty="0">
                <a:solidFill>
                  <a:prstClr val="black"/>
                </a:solidFill>
                <a:highlight>
                  <a:srgbClr val="FFFF00"/>
                </a:highlight>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12 </a:t>
            </a:r>
            <a:r>
              <a:rPr lang="zh-CN" altLang="en-US"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Pthread_mutex_unlock</a:t>
            </a:r>
            <a:r>
              <a:rPr lang="en-US" altLang="ko-KR" sz="1400" dirty="0">
                <a:solidFill>
                  <a:prstClr val="black"/>
                </a:solidFill>
                <a:latin typeface="Courier New" pitchFamily="49" charset="0"/>
                <a:ea typeface="맑은 고딕" pitchFamily="50" charset="-127"/>
                <a:cs typeface="Courier New" pitchFamily="49" charset="0"/>
              </a:rPr>
              <a:t>(&amp;mutex);</a:t>
            </a:r>
          </a:p>
          <a:p>
            <a:r>
              <a:rPr lang="en-US" altLang="ko-KR" sz="1400" dirty="0">
                <a:solidFill>
                  <a:prstClr val="black"/>
                </a:solidFill>
                <a:latin typeface="Courier New" pitchFamily="49" charset="0"/>
                <a:ea typeface="맑은 고딕" pitchFamily="50" charset="-127"/>
                <a:cs typeface="Courier New" pitchFamily="49" charset="0"/>
              </a:rPr>
              <a:t>13    }</a:t>
            </a:r>
          </a:p>
          <a:p>
            <a:r>
              <a:rPr lang="en-US" altLang="ko-KR" sz="1400" dirty="0">
                <a:solidFill>
                  <a:prstClr val="black"/>
                </a:solidFill>
                <a:latin typeface="Courier New" pitchFamily="49" charset="0"/>
                <a:ea typeface="맑은 고딕" pitchFamily="50" charset="-127"/>
                <a:cs typeface="Courier New" pitchFamily="49" charset="0"/>
              </a:rPr>
              <a:t>14 }</a:t>
            </a:r>
          </a:p>
          <a:p>
            <a:r>
              <a:rPr lang="en-US" altLang="ko-KR" sz="1400" dirty="0">
                <a:solidFill>
                  <a:prstClr val="black"/>
                </a:solidFill>
                <a:latin typeface="Courier New" pitchFamily="49" charset="0"/>
                <a:ea typeface="맑은 고딕" pitchFamily="50" charset="-127"/>
                <a:cs typeface="Courier New" pitchFamily="49" charset="0"/>
              </a:rPr>
              <a:t>15</a:t>
            </a:r>
          </a:p>
        </p:txBody>
      </p:sp>
      <p:sp>
        <p:nvSpPr>
          <p:cNvPr id="6" name="직사각형 5">
            <a:extLst>
              <a:ext uri="{FF2B5EF4-FFF2-40B4-BE49-F238E27FC236}">
                <a16:creationId xmlns:a16="http://schemas.microsoft.com/office/drawing/2014/main" id="{5870C493-6CC3-4433-92C5-9FDFD7A0A7B8}"/>
              </a:ext>
            </a:extLst>
          </p:cNvPr>
          <p:cNvSpPr/>
          <p:nvPr/>
        </p:nvSpPr>
        <p:spPr>
          <a:xfrm>
            <a:off x="5912851" y="3140968"/>
            <a:ext cx="5774265" cy="3323987"/>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latin typeface="Courier New" pitchFamily="49" charset="0"/>
                <a:ea typeface="맑은 고딕" pitchFamily="50" charset="-127"/>
                <a:cs typeface="Courier New" pitchFamily="49" charset="0"/>
              </a:rPr>
              <a:t>16 </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*consumer(</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arg</a:t>
            </a:r>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17 </a:t>
            </a:r>
            <a:r>
              <a:rPr lang="zh-CN" altLang="en-US"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18 </a:t>
            </a:r>
            <a:r>
              <a:rPr lang="zh-CN" altLang="en-US"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lumMod val="75000"/>
                  </a:srgbClr>
                </a:solidFill>
                <a:latin typeface="Courier New" pitchFamily="49" charset="0"/>
                <a:ea typeface="맑은 고딕" pitchFamily="50" charset="-127"/>
                <a:cs typeface="Courier New" pitchFamily="49" charset="0"/>
              </a:rPr>
              <a:t>for</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 &lt; loops;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19 </a:t>
            </a:r>
            <a:r>
              <a:rPr lang="zh-CN" altLang="en-US"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Pthread_mutex_lock</a:t>
            </a:r>
            <a:r>
              <a:rPr lang="en-US" altLang="ko-KR" sz="1400" dirty="0">
                <a:solidFill>
                  <a:prstClr val="black"/>
                </a:solidFill>
                <a:latin typeface="Courier New" pitchFamily="49" charset="0"/>
                <a:ea typeface="맑은 고딕" pitchFamily="50" charset="-127"/>
                <a:cs typeface="Courier New" pitchFamily="49" charset="0"/>
              </a:rPr>
              <a:t>(&amp;mutex);</a:t>
            </a:r>
          </a:p>
          <a:p>
            <a:r>
              <a:rPr lang="en-US" altLang="ko-KR" sz="1400" dirty="0">
                <a:solidFill>
                  <a:prstClr val="black"/>
                </a:solidFill>
                <a:latin typeface="Courier New" pitchFamily="49" charset="0"/>
                <a:ea typeface="맑은 고딕" pitchFamily="50" charset="-127"/>
                <a:cs typeface="Courier New" pitchFamily="49" charset="0"/>
              </a:rPr>
              <a:t>20 </a:t>
            </a:r>
            <a:r>
              <a:rPr lang="zh-CN" altLang="en-US"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lumMod val="75000"/>
                  </a:srgbClr>
                </a:solidFill>
                <a:latin typeface="Courier New" pitchFamily="49" charset="0"/>
                <a:ea typeface="맑은 고딕" pitchFamily="50" charset="-127"/>
                <a:cs typeface="Courier New" pitchFamily="49" charset="0"/>
              </a:rPr>
              <a:t>while</a:t>
            </a:r>
            <a:r>
              <a:rPr lang="en-US" altLang="ko-KR" sz="1400" dirty="0">
                <a:solidFill>
                  <a:prstClr val="black"/>
                </a:solidFill>
                <a:latin typeface="Courier New" pitchFamily="49" charset="0"/>
                <a:ea typeface="맑은 고딕" pitchFamily="50" charset="-127"/>
                <a:cs typeface="Courier New" pitchFamily="49" charset="0"/>
              </a:rPr>
              <a:t> (count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highlight>
                  <a:srgbClr val="FFFF00"/>
                </a:highlight>
                <a:latin typeface="Courier New" pitchFamily="49" charset="0"/>
                <a:ea typeface="맑은 고딕" pitchFamily="50" charset="-127"/>
                <a:cs typeface="Courier New" pitchFamily="49" charset="0"/>
              </a:rPr>
              <a:t>21 </a:t>
            </a:r>
            <a:r>
              <a:rPr lang="zh-CN" altLang="en-US" sz="1400" dirty="0">
                <a:solidFill>
                  <a:prstClr val="black"/>
                </a:solidFill>
                <a:highlight>
                  <a:srgbClr val="FFFF00"/>
                </a:highlight>
                <a:latin typeface="Courier New" pitchFamily="49" charset="0"/>
                <a:ea typeface="맑은 고딕" pitchFamily="50" charset="-127"/>
                <a:cs typeface="Courier New" pitchFamily="49" charset="0"/>
              </a:rPr>
              <a:t>            </a:t>
            </a:r>
            <a:r>
              <a:rPr lang="en-US" altLang="ko-KR" sz="1400" dirty="0" err="1">
                <a:solidFill>
                  <a:prstClr val="black"/>
                </a:solidFill>
                <a:highlight>
                  <a:srgbClr val="FFFF00"/>
                </a:highlight>
                <a:latin typeface="Courier New" pitchFamily="49" charset="0"/>
                <a:ea typeface="맑은 고딕" pitchFamily="50" charset="-127"/>
                <a:cs typeface="Courier New" pitchFamily="49" charset="0"/>
              </a:rPr>
              <a:t>Pthread_cond_wait</a:t>
            </a:r>
            <a:r>
              <a:rPr lang="en-US" altLang="ko-KR" sz="1400" dirty="0">
                <a:solidFill>
                  <a:prstClr val="black"/>
                </a:solidFill>
                <a:highlight>
                  <a:srgbClr val="FFFF00"/>
                </a:highlight>
                <a:latin typeface="Courier New" pitchFamily="49" charset="0"/>
                <a:ea typeface="맑은 고딕" pitchFamily="50" charset="-127"/>
                <a:cs typeface="Courier New" pitchFamily="49" charset="0"/>
              </a:rPr>
              <a:t>(&amp;</a:t>
            </a:r>
            <a:r>
              <a:rPr lang="en-US" altLang="ko-KR" sz="1400" dirty="0">
                <a:solidFill>
                  <a:srgbClr val="BF165E"/>
                </a:solidFill>
                <a:highlight>
                  <a:srgbClr val="FFFF00"/>
                </a:highlight>
                <a:latin typeface="Courier New" pitchFamily="49" charset="0"/>
                <a:ea typeface="맑은 고딕" pitchFamily="50" charset="-127"/>
                <a:cs typeface="Courier New" pitchFamily="49" charset="0"/>
              </a:rPr>
              <a:t>fill</a:t>
            </a:r>
            <a:r>
              <a:rPr lang="en-US" altLang="ko-KR" sz="1400" dirty="0">
                <a:solidFill>
                  <a:prstClr val="black"/>
                </a:solidFill>
                <a:highlight>
                  <a:srgbClr val="FFFF00"/>
                </a:highlight>
                <a:latin typeface="Courier New" pitchFamily="49" charset="0"/>
                <a:ea typeface="맑은 고딕" pitchFamily="50" charset="-127"/>
                <a:cs typeface="Courier New" pitchFamily="49" charset="0"/>
              </a:rPr>
              <a:t>, &amp;mutex);</a:t>
            </a:r>
          </a:p>
          <a:p>
            <a:r>
              <a:rPr lang="en-US" altLang="ko-KR" sz="1400" dirty="0">
                <a:solidFill>
                  <a:prstClr val="black"/>
                </a:solidFill>
                <a:latin typeface="Courier New" pitchFamily="49" charset="0"/>
                <a:ea typeface="맑은 고딕" pitchFamily="50" charset="-127"/>
                <a:cs typeface="Courier New" pitchFamily="49" charset="0"/>
              </a:rPr>
              <a:t>22 </a:t>
            </a:r>
            <a:r>
              <a:rPr lang="zh-CN" altLang="en-US"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50"/>
                </a:solidFill>
                <a:latin typeface="Courier New" pitchFamily="49" charset="0"/>
                <a:ea typeface="맑은 고딕" pitchFamily="50" charset="-127"/>
                <a:cs typeface="Courier New" pitchFamily="49" charset="0"/>
              </a:rPr>
              <a:t>int </a:t>
            </a:r>
            <a:r>
              <a:rPr lang="en-US" altLang="ko-KR" sz="1400" dirty="0" err="1">
                <a:solidFill>
                  <a:prstClr val="black"/>
                </a:solidFill>
                <a:latin typeface="Courier New" pitchFamily="49" charset="0"/>
                <a:ea typeface="맑은 고딕" pitchFamily="50" charset="-127"/>
                <a:cs typeface="Courier New" pitchFamily="49" charset="0"/>
              </a:rPr>
              <a:t>tmp</a:t>
            </a:r>
            <a:r>
              <a:rPr lang="en-US" altLang="ko-KR" sz="1400" dirty="0">
                <a:solidFill>
                  <a:prstClr val="black"/>
                </a:solidFill>
                <a:latin typeface="Courier New" pitchFamily="49" charset="0"/>
                <a:ea typeface="맑은 고딕" pitchFamily="50" charset="-127"/>
                <a:cs typeface="Courier New" pitchFamily="49" charset="0"/>
              </a:rPr>
              <a:t> = get();</a:t>
            </a:r>
          </a:p>
          <a:p>
            <a:r>
              <a:rPr lang="en-US" altLang="ko-KR" sz="1400" dirty="0">
                <a:solidFill>
                  <a:prstClr val="black"/>
                </a:solidFill>
                <a:highlight>
                  <a:srgbClr val="FFFF00"/>
                </a:highlight>
                <a:latin typeface="Courier New" pitchFamily="49" charset="0"/>
                <a:ea typeface="맑은 고딕" pitchFamily="50" charset="-127"/>
                <a:cs typeface="Courier New" pitchFamily="49" charset="0"/>
              </a:rPr>
              <a:t>23 </a:t>
            </a:r>
            <a:r>
              <a:rPr lang="zh-CN" altLang="en-US" sz="1400" dirty="0">
                <a:solidFill>
                  <a:prstClr val="black"/>
                </a:solidFill>
                <a:highlight>
                  <a:srgbClr val="FFFF00"/>
                </a:highlight>
                <a:latin typeface="Courier New" pitchFamily="49" charset="0"/>
                <a:ea typeface="맑은 고딕" pitchFamily="50" charset="-127"/>
                <a:cs typeface="Courier New" pitchFamily="49" charset="0"/>
              </a:rPr>
              <a:t>        </a:t>
            </a:r>
            <a:r>
              <a:rPr lang="en-US" altLang="ko-KR" sz="1400" dirty="0" err="1">
                <a:solidFill>
                  <a:prstClr val="black"/>
                </a:solidFill>
                <a:highlight>
                  <a:srgbClr val="FFFF00"/>
                </a:highlight>
                <a:latin typeface="Courier New" pitchFamily="49" charset="0"/>
                <a:ea typeface="맑은 고딕" pitchFamily="50" charset="-127"/>
                <a:cs typeface="Courier New" pitchFamily="49" charset="0"/>
              </a:rPr>
              <a:t>Pthread_cond_signal</a:t>
            </a:r>
            <a:r>
              <a:rPr lang="en-US" altLang="ko-KR" sz="1400" dirty="0">
                <a:solidFill>
                  <a:prstClr val="black"/>
                </a:solidFill>
                <a:highlight>
                  <a:srgbClr val="FFFF00"/>
                </a:highlight>
                <a:latin typeface="Courier New" pitchFamily="49" charset="0"/>
                <a:ea typeface="맑은 고딕" pitchFamily="50" charset="-127"/>
                <a:cs typeface="Courier New" pitchFamily="49" charset="0"/>
              </a:rPr>
              <a:t>(&amp;</a:t>
            </a:r>
            <a:r>
              <a:rPr lang="en-US" altLang="ko-KR" sz="1400" dirty="0">
                <a:solidFill>
                  <a:srgbClr val="BF165E"/>
                </a:solidFill>
                <a:highlight>
                  <a:srgbClr val="FFFF00"/>
                </a:highlight>
                <a:latin typeface="Courier New" pitchFamily="49" charset="0"/>
                <a:ea typeface="맑은 고딕" pitchFamily="50" charset="-127"/>
                <a:cs typeface="Courier New" pitchFamily="49" charset="0"/>
              </a:rPr>
              <a:t>empty</a:t>
            </a:r>
            <a:r>
              <a:rPr lang="en-US" altLang="ko-KR" sz="1400" dirty="0">
                <a:solidFill>
                  <a:prstClr val="black"/>
                </a:solidFill>
                <a:highlight>
                  <a:srgbClr val="FFFF00"/>
                </a:highlight>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24 </a:t>
            </a:r>
            <a:r>
              <a:rPr lang="zh-CN" altLang="en-US"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Pthread_mutex_unlock</a:t>
            </a:r>
            <a:r>
              <a:rPr lang="en-US" altLang="ko-KR" sz="1400" dirty="0">
                <a:solidFill>
                  <a:prstClr val="black"/>
                </a:solidFill>
                <a:latin typeface="Courier New" pitchFamily="49" charset="0"/>
                <a:ea typeface="맑은 고딕" pitchFamily="50" charset="-127"/>
                <a:cs typeface="Courier New" pitchFamily="49" charset="0"/>
              </a:rPr>
              <a:t>(&amp;mutex);</a:t>
            </a:r>
          </a:p>
          <a:p>
            <a:r>
              <a:rPr lang="en-US" altLang="ko-KR" sz="1400" dirty="0">
                <a:solidFill>
                  <a:prstClr val="black"/>
                </a:solidFill>
                <a:latin typeface="Courier New" pitchFamily="49" charset="0"/>
                <a:ea typeface="맑은 고딕" pitchFamily="50" charset="-127"/>
                <a:cs typeface="Courier New" pitchFamily="49" charset="0"/>
              </a:rPr>
              <a:t>25 </a:t>
            </a:r>
            <a:r>
              <a:rPr lang="zh-CN" altLang="en-US"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printf</a:t>
            </a:r>
            <a:r>
              <a:rPr lang="en-US" altLang="ko-KR" sz="1400" dirty="0">
                <a:solidFill>
                  <a:prstClr val="black"/>
                </a:solidFill>
                <a:latin typeface="Courier New" pitchFamily="49" charset="0"/>
                <a:ea typeface="맑은 고딕" pitchFamily="50" charset="-127"/>
                <a:cs typeface="Courier New" pitchFamily="49" charset="0"/>
              </a:rPr>
              <a:t>("%d\n", </a:t>
            </a:r>
            <a:r>
              <a:rPr lang="en-US" altLang="ko-KR" sz="1400" dirty="0" err="1">
                <a:solidFill>
                  <a:prstClr val="black"/>
                </a:solidFill>
                <a:latin typeface="Courier New" pitchFamily="49" charset="0"/>
                <a:ea typeface="맑은 고딕" pitchFamily="50" charset="-127"/>
                <a:cs typeface="Courier New" pitchFamily="49" charset="0"/>
              </a:rPr>
              <a:t>tmp</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26     }</a:t>
            </a:r>
          </a:p>
          <a:p>
            <a:r>
              <a:rPr lang="en-US" altLang="ko-KR" sz="1400" dirty="0">
                <a:solidFill>
                  <a:prstClr val="black"/>
                </a:solidFill>
                <a:latin typeface="Courier New" pitchFamily="49" charset="0"/>
                <a:ea typeface="맑은 고딕" pitchFamily="50" charset="-127"/>
                <a:cs typeface="Courier New" pitchFamily="49" charset="0"/>
              </a:rPr>
              <a:t>27 }</a:t>
            </a:r>
          </a:p>
          <a:p>
            <a:endParaRPr lang="en-US" altLang="ko-KR" sz="1400" dirty="0">
              <a:solidFill>
                <a:prstClr val="black"/>
              </a:solidFill>
              <a:latin typeface="Courier New" pitchFamily="49" charset="0"/>
              <a:ea typeface="맑은 고딕" pitchFamily="50" charset="-127"/>
              <a:cs typeface="Courier New" pitchFamily="49" charset="0"/>
            </a:endParaRPr>
          </a:p>
          <a:p>
            <a:endParaRPr lang="en-US" altLang="ko-KR" sz="1400" dirty="0">
              <a:solidFill>
                <a:prstClr val="black"/>
              </a:solidFill>
              <a:latin typeface="Courier New" pitchFamily="49" charset="0"/>
              <a:ea typeface="맑은 고딕" pitchFamily="50" charset="-127"/>
              <a:cs typeface="Courier New" pitchFamily="49" charset="0"/>
            </a:endParaRPr>
          </a:p>
          <a:p>
            <a:endParaRPr lang="en-US" altLang="ko-KR" sz="1400" dirty="0">
              <a:solidFill>
                <a:prstClr val="black"/>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886143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FE34E-9C8F-44A0-9F0D-D70CC6406089}"/>
              </a:ext>
            </a:extLst>
          </p:cNvPr>
          <p:cNvSpPr>
            <a:spLocks noGrp="1"/>
          </p:cNvSpPr>
          <p:nvPr>
            <p:ph type="title"/>
          </p:nvPr>
        </p:nvSpPr>
        <p:spPr/>
        <p:txBody>
          <a:bodyPr/>
          <a:lstStyle/>
          <a:p>
            <a:r>
              <a:rPr lang="en-US" dirty="0"/>
              <a:t>Multiple Buffer Slots</a:t>
            </a:r>
          </a:p>
        </p:txBody>
      </p:sp>
      <p:sp>
        <p:nvSpPr>
          <p:cNvPr id="3" name="Content Placeholder 2">
            <a:extLst>
              <a:ext uri="{FF2B5EF4-FFF2-40B4-BE49-F238E27FC236}">
                <a16:creationId xmlns:a16="http://schemas.microsoft.com/office/drawing/2014/main" id="{F63C39AD-925E-4480-8FB9-EB606D935C7D}"/>
              </a:ext>
            </a:extLst>
          </p:cNvPr>
          <p:cNvSpPr>
            <a:spLocks noGrp="1"/>
          </p:cNvSpPr>
          <p:nvPr>
            <p:ph idx="1"/>
          </p:nvPr>
        </p:nvSpPr>
        <p:spPr/>
        <p:txBody>
          <a:bodyPr/>
          <a:lstStyle/>
          <a:p>
            <a:r>
              <a:rPr lang="en-US" altLang="ko-KR" dirty="0"/>
              <a:t>More </a:t>
            </a:r>
            <a:r>
              <a:rPr lang="en-US" altLang="ko-KR" b="1" dirty="0"/>
              <a:t>concurrency</a:t>
            </a:r>
            <a:r>
              <a:rPr lang="en-US" altLang="ko-KR" dirty="0"/>
              <a:t> and </a:t>
            </a:r>
            <a:r>
              <a:rPr lang="en-US" altLang="ko-KR" b="1" dirty="0"/>
              <a:t>efficiency </a:t>
            </a:r>
            <a:r>
              <a:rPr lang="en-US" altLang="ko-KR" b="1" dirty="0">
                <a:sym typeface="Wingdings" pitchFamily="2" charset="2"/>
              </a:rPr>
              <a:t> </a:t>
            </a:r>
            <a:r>
              <a:rPr lang="en-US" altLang="ko-KR" dirty="0"/>
              <a:t>Add more buffer slots.</a:t>
            </a:r>
          </a:p>
          <a:p>
            <a:pPr lvl="1"/>
            <a:r>
              <a:rPr lang="en-US" altLang="ko-KR" dirty="0"/>
              <a:t>Allow concurrent production or consuming to take place.</a:t>
            </a:r>
          </a:p>
          <a:p>
            <a:pPr lvl="1"/>
            <a:r>
              <a:rPr lang="en-US" altLang="ko-KR" dirty="0"/>
              <a:t>Reduce context switches.</a:t>
            </a:r>
            <a:endParaRPr lang="ko-KR" altLang="en-US" dirty="0"/>
          </a:p>
          <a:p>
            <a:endParaRPr lang="en-US" dirty="0"/>
          </a:p>
        </p:txBody>
      </p:sp>
      <p:sp>
        <p:nvSpPr>
          <p:cNvPr id="4" name="Slide Number Placeholder 3">
            <a:extLst>
              <a:ext uri="{FF2B5EF4-FFF2-40B4-BE49-F238E27FC236}">
                <a16:creationId xmlns:a16="http://schemas.microsoft.com/office/drawing/2014/main" id="{AFC3A747-CCD2-4688-A717-99539B6AE8ED}"/>
              </a:ext>
            </a:extLst>
          </p:cNvPr>
          <p:cNvSpPr>
            <a:spLocks noGrp="1"/>
          </p:cNvSpPr>
          <p:nvPr>
            <p:ph type="sldNum" sz="quarter" idx="12"/>
          </p:nvPr>
        </p:nvSpPr>
        <p:spPr/>
        <p:txBody>
          <a:bodyPr/>
          <a:lstStyle/>
          <a:p>
            <a:fld id="{C22DC6D3-9347-42BE-948A-F7EB414DF657}" type="slidenum">
              <a:rPr lang="en-US" altLang="en-US" smtClean="0"/>
              <a:pPr/>
              <a:t>45</a:t>
            </a:fld>
            <a:endParaRPr lang="en-US" altLang="en-US" dirty="0"/>
          </a:p>
        </p:txBody>
      </p:sp>
      <p:sp>
        <p:nvSpPr>
          <p:cNvPr id="5" name="직사각형 5">
            <a:extLst>
              <a:ext uri="{FF2B5EF4-FFF2-40B4-BE49-F238E27FC236}">
                <a16:creationId xmlns:a16="http://schemas.microsoft.com/office/drawing/2014/main" id="{59DD8339-B44C-442D-8C87-6EDAC5618133}"/>
              </a:ext>
            </a:extLst>
          </p:cNvPr>
          <p:cNvSpPr/>
          <p:nvPr/>
        </p:nvSpPr>
        <p:spPr>
          <a:xfrm>
            <a:off x="2423592" y="2968381"/>
            <a:ext cx="7632848" cy="3754874"/>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latin typeface="Courier New" pitchFamily="49" charset="0"/>
                <a:ea typeface="맑은 고딕" pitchFamily="50" charset="-127"/>
                <a:cs typeface="Courier New" pitchFamily="49" charset="0"/>
              </a:rPr>
              <a:t>1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srgbClr val="00B050"/>
                </a:solidFill>
                <a:latin typeface="Courier New" pitchFamily="49" charset="0"/>
                <a:ea typeface="맑은 고딕" pitchFamily="50" charset="-127"/>
                <a:cs typeface="Courier New" pitchFamily="49" charset="0"/>
              </a:rPr>
              <a:t> </a:t>
            </a:r>
            <a:r>
              <a:rPr lang="en-US" altLang="ko-KR" sz="1400" dirty="0">
                <a:solidFill>
                  <a:prstClr val="black"/>
                </a:solidFill>
                <a:latin typeface="Courier New" pitchFamily="49" charset="0"/>
                <a:ea typeface="맑은 고딕" pitchFamily="50" charset="-127"/>
                <a:cs typeface="Courier New" pitchFamily="49" charset="0"/>
              </a:rPr>
              <a:t>buffer[MAX];</a:t>
            </a:r>
          </a:p>
          <a:p>
            <a:r>
              <a:rPr lang="en-US" altLang="ko-KR" sz="1400" dirty="0">
                <a:solidFill>
                  <a:prstClr val="black"/>
                </a:solidFill>
                <a:latin typeface="Courier New" pitchFamily="49" charset="0"/>
                <a:ea typeface="맑은 고딕" pitchFamily="50" charset="-127"/>
                <a:cs typeface="Courier New" pitchFamily="49" charset="0"/>
              </a:rPr>
              <a:t>2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fill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3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use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4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srgbClr val="00B050"/>
                </a:solidFill>
                <a:latin typeface="Courier New" pitchFamily="49" charset="0"/>
                <a:ea typeface="맑은 고딕" pitchFamily="50" charset="-127"/>
                <a:cs typeface="Courier New" pitchFamily="49" charset="0"/>
              </a:rPr>
              <a:t> </a:t>
            </a:r>
            <a:r>
              <a:rPr lang="en-US" altLang="ko-KR" sz="1400" dirty="0">
                <a:solidFill>
                  <a:prstClr val="black"/>
                </a:solidFill>
                <a:latin typeface="Courier New" pitchFamily="49" charset="0"/>
                <a:ea typeface="맑은 고딕" pitchFamily="50" charset="-127"/>
                <a:cs typeface="Courier New" pitchFamily="49" charset="0"/>
              </a:rPr>
              <a:t>count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5</a:t>
            </a:r>
          </a:p>
          <a:p>
            <a:r>
              <a:rPr lang="en-US" altLang="ko-KR" sz="1400" dirty="0">
                <a:solidFill>
                  <a:prstClr val="black"/>
                </a:solidFill>
                <a:latin typeface="Courier New" pitchFamily="49" charset="0"/>
                <a:ea typeface="맑은 고딕" pitchFamily="50" charset="-127"/>
                <a:cs typeface="Courier New" pitchFamily="49" charset="0"/>
              </a:rPr>
              <a:t>6 	</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put(</a:t>
            </a:r>
            <a:r>
              <a:rPr lang="en-US" altLang="ko-KR" sz="1400" dirty="0" err="1">
                <a:solidFill>
                  <a:prstClr val="black"/>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value) {</a:t>
            </a:r>
          </a:p>
          <a:p>
            <a:r>
              <a:rPr lang="en-US" altLang="ko-KR" sz="1400" dirty="0">
                <a:solidFill>
                  <a:prstClr val="black"/>
                </a:solidFill>
                <a:latin typeface="Courier New" pitchFamily="49" charset="0"/>
                <a:ea typeface="맑은 고딕" pitchFamily="50" charset="-127"/>
                <a:cs typeface="Courier New" pitchFamily="49" charset="0"/>
              </a:rPr>
              <a:t>7 	    buffer[fill] = value;</a:t>
            </a:r>
          </a:p>
          <a:p>
            <a:r>
              <a:rPr lang="en-US" altLang="ko-KR" sz="1400" dirty="0">
                <a:solidFill>
                  <a:prstClr val="black"/>
                </a:solidFill>
                <a:latin typeface="Courier New" pitchFamily="49" charset="0"/>
                <a:ea typeface="맑은 고딕" pitchFamily="50" charset="-127"/>
                <a:cs typeface="Courier New" pitchFamily="49" charset="0"/>
              </a:rPr>
              <a:t>8 	    fill = (fill + </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 % MAX;</a:t>
            </a:r>
          </a:p>
          <a:p>
            <a:r>
              <a:rPr lang="en-US" altLang="ko-KR" sz="1400" dirty="0">
                <a:solidFill>
                  <a:prstClr val="black"/>
                </a:solidFill>
                <a:latin typeface="Courier New" pitchFamily="49" charset="0"/>
                <a:ea typeface="맑은 고딕" pitchFamily="50" charset="-127"/>
                <a:cs typeface="Courier New" pitchFamily="49" charset="0"/>
              </a:rPr>
              <a:t>9 	    count++;</a:t>
            </a:r>
          </a:p>
          <a:p>
            <a:r>
              <a:rPr lang="en-US" altLang="ko-KR" sz="1400" dirty="0">
                <a:solidFill>
                  <a:prstClr val="black"/>
                </a:solidFill>
                <a:latin typeface="Courier New" pitchFamily="49" charset="0"/>
                <a:ea typeface="맑은 고딕" pitchFamily="50" charset="-127"/>
                <a:cs typeface="Courier New" pitchFamily="49" charset="0"/>
              </a:rPr>
              <a:t>10 	}</a:t>
            </a:r>
          </a:p>
          <a:p>
            <a:r>
              <a:rPr lang="en-US" altLang="ko-KR" sz="1400" dirty="0">
                <a:solidFill>
                  <a:prstClr val="black"/>
                </a:solidFill>
                <a:latin typeface="Courier New" pitchFamily="49" charset="0"/>
                <a:ea typeface="맑은 고딕" pitchFamily="50" charset="-127"/>
                <a:cs typeface="Courier New" pitchFamily="49" charset="0"/>
              </a:rPr>
              <a:t>11</a:t>
            </a:r>
          </a:p>
          <a:p>
            <a:r>
              <a:rPr lang="en-US" altLang="ko-KR" sz="1400" dirty="0">
                <a:solidFill>
                  <a:prstClr val="black"/>
                </a:solidFill>
                <a:latin typeface="Courier New" pitchFamily="49" charset="0"/>
                <a:ea typeface="맑은 고딕" pitchFamily="50" charset="-127"/>
                <a:cs typeface="Courier New" pitchFamily="49" charset="0"/>
              </a:rPr>
              <a:t>12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get() {</a:t>
            </a:r>
          </a:p>
          <a:p>
            <a:r>
              <a:rPr lang="en-US" altLang="ko-KR" sz="1400" dirty="0">
                <a:solidFill>
                  <a:prstClr val="black"/>
                </a:solidFill>
                <a:latin typeface="Courier New" pitchFamily="49" charset="0"/>
                <a:ea typeface="맑은 고딕" pitchFamily="50" charset="-127"/>
                <a:cs typeface="Courier New" pitchFamily="49" charset="0"/>
              </a:rPr>
              <a:t>13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tmp</a:t>
            </a:r>
            <a:r>
              <a:rPr lang="en-US" altLang="ko-KR" sz="1400" dirty="0">
                <a:solidFill>
                  <a:prstClr val="black"/>
                </a:solidFill>
                <a:latin typeface="Courier New" pitchFamily="49" charset="0"/>
                <a:ea typeface="맑은 고딕" pitchFamily="50" charset="-127"/>
                <a:cs typeface="Courier New" pitchFamily="49" charset="0"/>
              </a:rPr>
              <a:t> = buffer[use];</a:t>
            </a:r>
          </a:p>
          <a:p>
            <a:r>
              <a:rPr lang="en-US" altLang="ko-KR" sz="1400" dirty="0">
                <a:solidFill>
                  <a:prstClr val="black"/>
                </a:solidFill>
                <a:latin typeface="Courier New" pitchFamily="49" charset="0"/>
                <a:ea typeface="맑은 고딕" pitchFamily="50" charset="-127"/>
                <a:cs typeface="Courier New" pitchFamily="49" charset="0"/>
              </a:rPr>
              <a:t>14 	    use = (use + </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 % MAX;</a:t>
            </a:r>
          </a:p>
          <a:p>
            <a:r>
              <a:rPr lang="en-US" altLang="ko-KR" sz="1400" dirty="0">
                <a:solidFill>
                  <a:prstClr val="black"/>
                </a:solidFill>
                <a:latin typeface="Courier New" pitchFamily="49" charset="0"/>
                <a:ea typeface="맑은 고딕" pitchFamily="50" charset="-127"/>
                <a:cs typeface="Courier New" pitchFamily="49" charset="0"/>
              </a:rPr>
              <a:t>15 	    count--;</a:t>
            </a:r>
          </a:p>
          <a:p>
            <a:r>
              <a:rPr lang="en-US" altLang="ko-KR" sz="1400" dirty="0">
                <a:solidFill>
                  <a:prstClr val="black"/>
                </a:solidFill>
                <a:latin typeface="Courier New" pitchFamily="49" charset="0"/>
                <a:ea typeface="맑은 고딕" pitchFamily="50" charset="-127"/>
                <a:cs typeface="Courier New" pitchFamily="49" charset="0"/>
              </a:rPr>
              <a:t>16 	    </a:t>
            </a:r>
            <a:r>
              <a:rPr lang="en-US" altLang="ko-KR" sz="1400" dirty="0">
                <a:solidFill>
                  <a:srgbClr val="F79646">
                    <a:lumMod val="75000"/>
                  </a:srgbClr>
                </a:solidFill>
                <a:latin typeface="Courier New" pitchFamily="49" charset="0"/>
                <a:ea typeface="맑은 고딕" pitchFamily="50" charset="-127"/>
                <a:cs typeface="Courier New" pitchFamily="49" charset="0"/>
              </a:rPr>
              <a:t>return</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tmp</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17 	}</a:t>
            </a:r>
          </a:p>
        </p:txBody>
      </p:sp>
    </p:spTree>
    <p:extLst>
      <p:ext uri="{BB962C8B-B14F-4D97-AF65-F5344CB8AC3E}">
        <p14:creationId xmlns:p14="http://schemas.microsoft.com/office/powerpoint/2010/main" val="3092203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EEA1-E725-4CA4-B5BA-24E5DCD23C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DBEBCE-168B-4794-9E5A-7880CDC0AB2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5E5D361-BDF4-4EB4-91E3-4141FA0D30D4}"/>
              </a:ext>
            </a:extLst>
          </p:cNvPr>
          <p:cNvSpPr>
            <a:spLocks noGrp="1"/>
          </p:cNvSpPr>
          <p:nvPr>
            <p:ph type="sldNum" sz="quarter" idx="12"/>
          </p:nvPr>
        </p:nvSpPr>
        <p:spPr/>
        <p:txBody>
          <a:bodyPr/>
          <a:lstStyle/>
          <a:p>
            <a:fld id="{C22DC6D3-9347-42BE-948A-F7EB414DF657}" type="slidenum">
              <a:rPr lang="en-US" altLang="en-US" smtClean="0"/>
              <a:pPr/>
              <a:t>46</a:t>
            </a:fld>
            <a:endParaRPr lang="en-US" altLang="en-US" dirty="0"/>
          </a:p>
        </p:txBody>
      </p:sp>
      <p:sp>
        <p:nvSpPr>
          <p:cNvPr id="6" name="직사각형 5">
            <a:extLst>
              <a:ext uri="{FF2B5EF4-FFF2-40B4-BE49-F238E27FC236}">
                <a16:creationId xmlns:a16="http://schemas.microsoft.com/office/drawing/2014/main" id="{99E22BFE-C609-475D-9D2F-DA7C389D4DB8}"/>
              </a:ext>
            </a:extLst>
          </p:cNvPr>
          <p:cNvSpPr/>
          <p:nvPr/>
        </p:nvSpPr>
        <p:spPr>
          <a:xfrm>
            <a:off x="3988771" y="458608"/>
            <a:ext cx="7632848" cy="6124754"/>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latin typeface="Courier New" pitchFamily="49" charset="0"/>
                <a:ea typeface="맑은 고딕" pitchFamily="50" charset="-127"/>
                <a:cs typeface="Courier New" pitchFamily="49" charset="0"/>
              </a:rPr>
              <a:t>1 	</a:t>
            </a:r>
            <a:r>
              <a:rPr lang="en-US" altLang="ko-KR" sz="1400" dirty="0" err="1">
                <a:solidFill>
                  <a:prstClr val="black"/>
                </a:solidFill>
                <a:latin typeface="Courier New" pitchFamily="49" charset="0"/>
                <a:ea typeface="맑은 고딕" pitchFamily="50" charset="-127"/>
                <a:cs typeface="Courier New" pitchFamily="49" charset="0"/>
              </a:rPr>
              <a:t>cond_t</a:t>
            </a:r>
            <a:r>
              <a:rPr lang="en-US" altLang="ko-KR" sz="1400" dirty="0">
                <a:solidFill>
                  <a:prstClr val="black"/>
                </a:solidFill>
                <a:latin typeface="Courier New" pitchFamily="49" charset="0"/>
                <a:ea typeface="맑은 고딕" pitchFamily="50" charset="-127"/>
                <a:cs typeface="Courier New" pitchFamily="49" charset="0"/>
              </a:rPr>
              <a:t> empty, fill;</a:t>
            </a:r>
          </a:p>
          <a:p>
            <a:r>
              <a:rPr lang="en-US" altLang="ko-KR" sz="1400" dirty="0">
                <a:solidFill>
                  <a:prstClr val="black"/>
                </a:solidFill>
                <a:latin typeface="Courier New" pitchFamily="49" charset="0"/>
                <a:ea typeface="맑은 고딕" pitchFamily="50" charset="-127"/>
                <a:cs typeface="Courier New" pitchFamily="49" charset="0"/>
              </a:rPr>
              <a:t>2 	</a:t>
            </a:r>
            <a:r>
              <a:rPr lang="en-US" altLang="ko-KR" sz="1400" dirty="0" err="1">
                <a:solidFill>
                  <a:prstClr val="black"/>
                </a:solidFill>
                <a:latin typeface="Courier New" pitchFamily="49" charset="0"/>
                <a:ea typeface="맑은 고딕" pitchFamily="50" charset="-127"/>
                <a:cs typeface="Courier New" pitchFamily="49" charset="0"/>
              </a:rPr>
              <a:t>mutex_t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mutex</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3</a:t>
            </a:r>
          </a:p>
          <a:p>
            <a:r>
              <a:rPr lang="en-US" altLang="ko-KR" sz="1400" dirty="0">
                <a:solidFill>
                  <a:prstClr val="black"/>
                </a:solidFill>
                <a:latin typeface="Courier New" pitchFamily="49" charset="0"/>
                <a:ea typeface="맑은 고딕" pitchFamily="50" charset="-127"/>
                <a:cs typeface="Courier New" pitchFamily="49" charset="0"/>
              </a:rPr>
              <a:t>4 	</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*producer(</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arg</a:t>
            </a:r>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5 	   </a:t>
            </a:r>
            <a:r>
              <a:rPr lang="en-US" altLang="ko-KR" sz="1400" dirty="0">
                <a:solidFill>
                  <a:srgbClr val="00B050"/>
                </a:solidFill>
                <a:latin typeface="Courier New" pitchFamily="49" charset="0"/>
                <a:ea typeface="맑은 고딕" pitchFamily="50" charset="-127"/>
                <a:cs typeface="Courier New" pitchFamily="49" charset="0"/>
              </a:rPr>
              <a:t>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srgbClr val="00B050"/>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6 	    </a:t>
            </a:r>
            <a:r>
              <a:rPr lang="en-US" altLang="ko-KR" sz="1400" dirty="0">
                <a:solidFill>
                  <a:srgbClr val="F79646">
                    <a:lumMod val="75000"/>
                  </a:srgbClr>
                </a:solidFill>
                <a:latin typeface="Courier New" pitchFamily="49" charset="0"/>
                <a:ea typeface="맑은 고딕" pitchFamily="50" charset="-127"/>
                <a:cs typeface="Courier New" pitchFamily="49" charset="0"/>
              </a:rPr>
              <a:t>for</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 &lt; loops;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7 	        </a:t>
            </a:r>
            <a:r>
              <a:rPr lang="en-US" altLang="ko-KR" sz="1400" dirty="0" err="1">
                <a:solidFill>
                  <a:prstClr val="black"/>
                </a:solidFill>
                <a:latin typeface="Courier New" pitchFamily="49" charset="0"/>
                <a:ea typeface="맑은 고딕" pitchFamily="50" charset="-127"/>
                <a:cs typeface="Courier New" pitchFamily="49" charset="0"/>
              </a:rPr>
              <a:t>Pthread_mutex_lock</a:t>
            </a:r>
            <a:r>
              <a:rPr lang="en-US" altLang="ko-KR" sz="1400" dirty="0">
                <a:solidFill>
                  <a:prstClr val="black"/>
                </a:solidFill>
                <a:latin typeface="Courier New" pitchFamily="49" charset="0"/>
                <a:ea typeface="맑은 고딕" pitchFamily="50" charset="-127"/>
                <a:cs typeface="Courier New" pitchFamily="49" charset="0"/>
              </a:rPr>
              <a:t>(&amp;</a:t>
            </a:r>
            <a:r>
              <a:rPr lang="en-US" altLang="ko-KR" sz="1400" dirty="0" err="1">
                <a:solidFill>
                  <a:prstClr val="black"/>
                </a:solidFill>
                <a:latin typeface="Courier New" pitchFamily="49" charset="0"/>
                <a:ea typeface="맑은 고딕" pitchFamily="50" charset="-127"/>
                <a:cs typeface="Courier New" pitchFamily="49" charset="0"/>
              </a:rPr>
              <a:t>mutex</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p1</a:t>
            </a:r>
          </a:p>
          <a:p>
            <a:r>
              <a:rPr lang="en-US" altLang="ko-KR" sz="1400" dirty="0">
                <a:solidFill>
                  <a:prstClr val="black"/>
                </a:solidFill>
                <a:latin typeface="Courier New" pitchFamily="49" charset="0"/>
                <a:ea typeface="맑은 고딕" pitchFamily="50" charset="-127"/>
                <a:cs typeface="Courier New" pitchFamily="49" charset="0"/>
              </a:rPr>
              <a:t>8 	        </a:t>
            </a:r>
            <a:r>
              <a:rPr lang="en-US" altLang="ko-KR" sz="1400" dirty="0">
                <a:solidFill>
                  <a:srgbClr val="F79646">
                    <a:lumMod val="75000"/>
                  </a:srgbClr>
                </a:solidFill>
                <a:latin typeface="Courier New" pitchFamily="49" charset="0"/>
                <a:ea typeface="맑은 고딕" pitchFamily="50" charset="-127"/>
                <a:cs typeface="Courier New" pitchFamily="49" charset="0"/>
              </a:rPr>
              <a:t>while </a:t>
            </a:r>
            <a:r>
              <a:rPr lang="en-US" altLang="ko-KR" sz="1400" dirty="0">
                <a:solidFill>
                  <a:prstClr val="black"/>
                </a:solidFill>
                <a:latin typeface="Courier New" pitchFamily="49" charset="0"/>
                <a:ea typeface="맑은 고딕" pitchFamily="50" charset="-127"/>
                <a:cs typeface="Courier New" pitchFamily="49" charset="0"/>
              </a:rPr>
              <a:t>(count == MAX) 			</a:t>
            </a:r>
            <a:r>
              <a:rPr lang="en-US" altLang="ko-KR" sz="1400" dirty="0">
                <a:solidFill>
                  <a:srgbClr val="00B0F0"/>
                </a:solidFill>
                <a:latin typeface="Courier New" pitchFamily="49" charset="0"/>
                <a:ea typeface="맑은 고딕" pitchFamily="50" charset="-127"/>
                <a:cs typeface="Courier New" pitchFamily="49" charset="0"/>
              </a:rPr>
              <a:t>// p2</a:t>
            </a:r>
          </a:p>
          <a:p>
            <a:r>
              <a:rPr lang="en-US" altLang="ko-KR" sz="1400" dirty="0">
                <a:solidFill>
                  <a:prstClr val="black"/>
                </a:solidFill>
                <a:latin typeface="Courier New" pitchFamily="49" charset="0"/>
                <a:ea typeface="맑은 고딕" pitchFamily="50" charset="-127"/>
                <a:cs typeface="Courier New" pitchFamily="49" charset="0"/>
              </a:rPr>
              <a:t>9 	            </a:t>
            </a:r>
            <a:r>
              <a:rPr lang="en-US" altLang="ko-KR" sz="1400" dirty="0" err="1">
                <a:solidFill>
                  <a:prstClr val="black"/>
                </a:solidFill>
                <a:latin typeface="Courier New" pitchFamily="49" charset="0"/>
                <a:ea typeface="맑은 고딕" pitchFamily="50" charset="-127"/>
                <a:cs typeface="Courier New" pitchFamily="49" charset="0"/>
              </a:rPr>
              <a:t>Pthread_cond_wait</a:t>
            </a:r>
            <a:r>
              <a:rPr lang="en-US" altLang="ko-KR" sz="1400" dirty="0">
                <a:solidFill>
                  <a:prstClr val="black"/>
                </a:solidFill>
                <a:latin typeface="Courier New" pitchFamily="49" charset="0"/>
                <a:ea typeface="맑은 고딕" pitchFamily="50" charset="-127"/>
                <a:cs typeface="Courier New" pitchFamily="49" charset="0"/>
              </a:rPr>
              <a:t>(&amp;empty, &amp;</a:t>
            </a:r>
            <a:r>
              <a:rPr lang="en-US" altLang="ko-KR" sz="1400" dirty="0" err="1">
                <a:solidFill>
                  <a:prstClr val="black"/>
                </a:solidFill>
                <a:latin typeface="Courier New" pitchFamily="49" charset="0"/>
                <a:ea typeface="맑은 고딕" pitchFamily="50" charset="-127"/>
                <a:cs typeface="Courier New" pitchFamily="49" charset="0"/>
              </a:rPr>
              <a:t>mutex</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p3</a:t>
            </a:r>
          </a:p>
          <a:p>
            <a:r>
              <a:rPr lang="en-US" altLang="ko-KR" sz="1400" dirty="0">
                <a:solidFill>
                  <a:prstClr val="black"/>
                </a:solidFill>
                <a:latin typeface="Courier New" pitchFamily="49" charset="0"/>
                <a:ea typeface="맑은 고딕" pitchFamily="50" charset="-127"/>
                <a:cs typeface="Courier New" pitchFamily="49" charset="0"/>
              </a:rPr>
              <a:t>10 	        put(</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p4</a:t>
            </a:r>
          </a:p>
          <a:p>
            <a:r>
              <a:rPr lang="en-US" altLang="ko-KR" sz="1400" dirty="0">
                <a:solidFill>
                  <a:prstClr val="black"/>
                </a:solidFill>
                <a:latin typeface="Courier New" pitchFamily="49" charset="0"/>
                <a:ea typeface="맑은 고딕" pitchFamily="50" charset="-127"/>
                <a:cs typeface="Courier New" pitchFamily="49" charset="0"/>
              </a:rPr>
              <a:t>11 	        </a:t>
            </a:r>
            <a:r>
              <a:rPr lang="en-US" altLang="ko-KR" sz="1400" dirty="0" err="1">
                <a:solidFill>
                  <a:prstClr val="black"/>
                </a:solidFill>
                <a:latin typeface="Courier New" pitchFamily="49" charset="0"/>
                <a:ea typeface="맑은 고딕" pitchFamily="50" charset="-127"/>
                <a:cs typeface="Courier New" pitchFamily="49" charset="0"/>
              </a:rPr>
              <a:t>Pthread_cond_signal</a:t>
            </a:r>
            <a:r>
              <a:rPr lang="en-US" altLang="ko-KR" sz="1400" dirty="0">
                <a:solidFill>
                  <a:prstClr val="black"/>
                </a:solidFill>
                <a:latin typeface="Courier New" pitchFamily="49" charset="0"/>
                <a:ea typeface="맑은 고딕" pitchFamily="50" charset="-127"/>
                <a:cs typeface="Courier New" pitchFamily="49" charset="0"/>
              </a:rPr>
              <a:t>(&amp;fill); 		</a:t>
            </a:r>
            <a:r>
              <a:rPr lang="en-US" altLang="ko-KR" sz="1400" dirty="0">
                <a:solidFill>
                  <a:srgbClr val="00B0F0"/>
                </a:solidFill>
                <a:latin typeface="Courier New" pitchFamily="49" charset="0"/>
                <a:ea typeface="맑은 고딕" pitchFamily="50" charset="-127"/>
                <a:cs typeface="Courier New" pitchFamily="49" charset="0"/>
              </a:rPr>
              <a:t>// p5</a:t>
            </a:r>
          </a:p>
          <a:p>
            <a:r>
              <a:rPr lang="en-US" altLang="ko-KR" sz="1400" dirty="0">
                <a:solidFill>
                  <a:prstClr val="black"/>
                </a:solidFill>
                <a:latin typeface="Courier New" pitchFamily="49" charset="0"/>
                <a:ea typeface="맑은 고딕" pitchFamily="50" charset="-127"/>
                <a:cs typeface="Courier New" pitchFamily="49" charset="0"/>
              </a:rPr>
              <a:t>12 	        </a:t>
            </a:r>
            <a:r>
              <a:rPr lang="en-US" altLang="ko-KR" sz="1400" dirty="0" err="1">
                <a:solidFill>
                  <a:prstClr val="black"/>
                </a:solidFill>
                <a:latin typeface="Courier New" pitchFamily="49" charset="0"/>
                <a:ea typeface="맑은 고딕" pitchFamily="50" charset="-127"/>
                <a:cs typeface="Courier New" pitchFamily="49" charset="0"/>
              </a:rPr>
              <a:t>Pthread_mutex_unlock</a:t>
            </a:r>
            <a:r>
              <a:rPr lang="en-US" altLang="ko-KR" sz="1400" dirty="0">
                <a:solidFill>
                  <a:prstClr val="black"/>
                </a:solidFill>
                <a:latin typeface="Courier New" pitchFamily="49" charset="0"/>
                <a:ea typeface="맑은 고딕" pitchFamily="50" charset="-127"/>
                <a:cs typeface="Courier New" pitchFamily="49" charset="0"/>
              </a:rPr>
              <a:t>(&amp;</a:t>
            </a:r>
            <a:r>
              <a:rPr lang="en-US" altLang="ko-KR" sz="1400" dirty="0" err="1">
                <a:solidFill>
                  <a:prstClr val="black"/>
                </a:solidFill>
                <a:latin typeface="Courier New" pitchFamily="49" charset="0"/>
                <a:ea typeface="맑은 고딕" pitchFamily="50" charset="-127"/>
                <a:cs typeface="Courier New" pitchFamily="49" charset="0"/>
              </a:rPr>
              <a:t>mutex</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p6</a:t>
            </a:r>
          </a:p>
          <a:p>
            <a:r>
              <a:rPr lang="en-US" altLang="ko-KR" sz="1400" dirty="0">
                <a:solidFill>
                  <a:prstClr val="black"/>
                </a:solidFill>
                <a:latin typeface="Courier New" pitchFamily="49" charset="0"/>
                <a:ea typeface="맑은 고딕" pitchFamily="50" charset="-127"/>
                <a:cs typeface="Courier New" pitchFamily="49" charset="0"/>
              </a:rPr>
              <a:t>13 	    }</a:t>
            </a:r>
          </a:p>
          <a:p>
            <a:r>
              <a:rPr lang="en-US" altLang="ko-KR" sz="1400" dirty="0">
                <a:solidFill>
                  <a:prstClr val="black"/>
                </a:solidFill>
                <a:latin typeface="Courier New" pitchFamily="49" charset="0"/>
                <a:ea typeface="맑은 고딕" pitchFamily="50" charset="-127"/>
                <a:cs typeface="Courier New" pitchFamily="49" charset="0"/>
              </a:rPr>
              <a:t>14 	}</a:t>
            </a:r>
          </a:p>
          <a:p>
            <a:r>
              <a:rPr lang="en-US" altLang="ko-KR" sz="1400" dirty="0">
                <a:solidFill>
                  <a:prstClr val="black"/>
                </a:solidFill>
                <a:latin typeface="Courier New" pitchFamily="49" charset="0"/>
                <a:ea typeface="맑은 고딕" pitchFamily="50" charset="-127"/>
                <a:cs typeface="Courier New" pitchFamily="49" charset="0"/>
              </a:rPr>
              <a:t>15</a:t>
            </a:r>
          </a:p>
          <a:p>
            <a:r>
              <a:rPr lang="en-US" altLang="ko-KR" sz="1400" dirty="0">
                <a:solidFill>
                  <a:prstClr val="black"/>
                </a:solidFill>
                <a:latin typeface="Courier New" pitchFamily="49" charset="0"/>
                <a:ea typeface="맑은 고딕" pitchFamily="50" charset="-127"/>
                <a:cs typeface="Courier New" pitchFamily="49" charset="0"/>
              </a:rPr>
              <a:t>16 	</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*consumer(</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arg</a:t>
            </a:r>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17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18 	   </a:t>
            </a:r>
            <a:r>
              <a:rPr lang="en-US" altLang="ko-KR" sz="1400" dirty="0">
                <a:solidFill>
                  <a:srgbClr val="F79646">
                    <a:lumMod val="75000"/>
                  </a:srgbClr>
                </a:solidFill>
                <a:latin typeface="Courier New" pitchFamily="49" charset="0"/>
                <a:ea typeface="맑은 고딕" pitchFamily="50" charset="-127"/>
                <a:cs typeface="Courier New" pitchFamily="49" charset="0"/>
              </a:rPr>
              <a:t> for </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 &lt; loops; </a:t>
            </a:r>
            <a:r>
              <a:rPr lang="en-US" altLang="ko-KR" sz="1400" dirty="0" err="1">
                <a:solidFill>
                  <a:prstClr val="black"/>
                </a:solidFill>
                <a:latin typeface="Courier New" pitchFamily="49" charset="0"/>
                <a:ea typeface="맑은 고딕" pitchFamily="50" charset="-127"/>
                <a:cs typeface="Courier New" pitchFamily="49" charset="0"/>
              </a:rPr>
              <a:t>i</a:t>
            </a:r>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19 	        </a:t>
            </a:r>
            <a:r>
              <a:rPr lang="en-US" altLang="ko-KR" sz="1400" dirty="0" err="1">
                <a:solidFill>
                  <a:prstClr val="black"/>
                </a:solidFill>
                <a:latin typeface="Courier New" pitchFamily="49" charset="0"/>
                <a:ea typeface="맑은 고딕" pitchFamily="50" charset="-127"/>
                <a:cs typeface="Courier New" pitchFamily="49" charset="0"/>
              </a:rPr>
              <a:t>Pthread_mutex_lock</a:t>
            </a:r>
            <a:r>
              <a:rPr lang="en-US" altLang="ko-KR" sz="1400" dirty="0">
                <a:solidFill>
                  <a:prstClr val="black"/>
                </a:solidFill>
                <a:latin typeface="Courier New" pitchFamily="49" charset="0"/>
                <a:ea typeface="맑은 고딕" pitchFamily="50" charset="-127"/>
                <a:cs typeface="Courier New" pitchFamily="49" charset="0"/>
              </a:rPr>
              <a:t>(&amp;</a:t>
            </a:r>
            <a:r>
              <a:rPr lang="en-US" altLang="ko-KR" sz="1400" dirty="0" err="1">
                <a:solidFill>
                  <a:prstClr val="black"/>
                </a:solidFill>
                <a:latin typeface="Courier New" pitchFamily="49" charset="0"/>
                <a:ea typeface="맑은 고딕" pitchFamily="50" charset="-127"/>
                <a:cs typeface="Courier New" pitchFamily="49" charset="0"/>
              </a:rPr>
              <a:t>mutex</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c1</a:t>
            </a:r>
          </a:p>
          <a:p>
            <a:r>
              <a:rPr lang="en-US" altLang="ko-KR" sz="1400" dirty="0">
                <a:solidFill>
                  <a:prstClr val="black"/>
                </a:solidFill>
                <a:latin typeface="Courier New" pitchFamily="49" charset="0"/>
                <a:ea typeface="맑은 고딕" pitchFamily="50" charset="-127"/>
                <a:cs typeface="Courier New" pitchFamily="49" charset="0"/>
              </a:rPr>
              <a:t>20 	        while (count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c2</a:t>
            </a:r>
          </a:p>
          <a:p>
            <a:r>
              <a:rPr lang="en-US" altLang="ko-KR" sz="1400" dirty="0">
                <a:solidFill>
                  <a:prstClr val="black"/>
                </a:solidFill>
                <a:latin typeface="Courier New" pitchFamily="49" charset="0"/>
                <a:ea typeface="맑은 고딕" pitchFamily="50" charset="-127"/>
                <a:cs typeface="Courier New" pitchFamily="49" charset="0"/>
              </a:rPr>
              <a:t>21 	            </a:t>
            </a:r>
            <a:r>
              <a:rPr lang="en-US" altLang="ko-KR" sz="1400" dirty="0" err="1">
                <a:solidFill>
                  <a:prstClr val="black"/>
                </a:solidFill>
                <a:latin typeface="Courier New" pitchFamily="49" charset="0"/>
                <a:ea typeface="맑은 고딕" pitchFamily="50" charset="-127"/>
                <a:cs typeface="Courier New" pitchFamily="49" charset="0"/>
              </a:rPr>
              <a:t>Pthread_cond_wait</a:t>
            </a:r>
            <a:r>
              <a:rPr lang="en-US" altLang="ko-KR" sz="1400" dirty="0">
                <a:solidFill>
                  <a:prstClr val="black"/>
                </a:solidFill>
                <a:latin typeface="Courier New" pitchFamily="49" charset="0"/>
                <a:ea typeface="맑은 고딕" pitchFamily="50" charset="-127"/>
                <a:cs typeface="Courier New" pitchFamily="49" charset="0"/>
              </a:rPr>
              <a:t>(&amp;fill, &amp;</a:t>
            </a:r>
            <a:r>
              <a:rPr lang="en-US" altLang="ko-KR" sz="1400" dirty="0" err="1">
                <a:solidFill>
                  <a:prstClr val="black"/>
                </a:solidFill>
                <a:latin typeface="Courier New" pitchFamily="49" charset="0"/>
                <a:ea typeface="맑은 고딕" pitchFamily="50" charset="-127"/>
                <a:cs typeface="Courier New" pitchFamily="49" charset="0"/>
              </a:rPr>
              <a:t>mutex</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c3</a:t>
            </a:r>
          </a:p>
          <a:p>
            <a:pPr marL="342900" indent="-342900">
              <a:buAutoNum type="arabicPlain" startAt="22"/>
            </a:pPr>
            <a:r>
              <a:rPr lang="en-US" altLang="ko-KR" sz="1400" dirty="0">
                <a:solidFill>
                  <a:srgbClr val="00B050"/>
                </a:solidFill>
                <a:latin typeface="Courier New" pitchFamily="49" charset="0"/>
                <a:ea typeface="맑은 고딕" pitchFamily="50" charset="-127"/>
                <a:cs typeface="Courier New" pitchFamily="49" charset="0"/>
              </a:rPr>
              <a:t>         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tmp</a:t>
            </a:r>
            <a:r>
              <a:rPr lang="en-US" altLang="ko-KR" sz="1400" dirty="0">
                <a:solidFill>
                  <a:prstClr val="black"/>
                </a:solidFill>
                <a:latin typeface="Courier New" pitchFamily="49" charset="0"/>
                <a:ea typeface="맑은 고딕" pitchFamily="50" charset="-127"/>
                <a:cs typeface="Courier New" pitchFamily="49" charset="0"/>
              </a:rPr>
              <a:t> = get(); 				</a:t>
            </a:r>
            <a:r>
              <a:rPr lang="en-US" altLang="ko-KR" sz="1400" dirty="0">
                <a:solidFill>
                  <a:srgbClr val="00B0F0"/>
                </a:solidFill>
                <a:latin typeface="Courier New" pitchFamily="49" charset="0"/>
                <a:ea typeface="맑은 고딕" pitchFamily="50" charset="-127"/>
                <a:cs typeface="Courier New" pitchFamily="49" charset="0"/>
              </a:rPr>
              <a:t>// c4</a:t>
            </a:r>
          </a:p>
          <a:p>
            <a:r>
              <a:rPr lang="en-US" altLang="ko-KR" sz="1400" dirty="0">
                <a:solidFill>
                  <a:prstClr val="black"/>
                </a:solidFill>
                <a:latin typeface="Courier New" pitchFamily="49" charset="0"/>
                <a:ea typeface="맑은 고딕" pitchFamily="50" charset="-127"/>
                <a:cs typeface="Courier New" pitchFamily="49" charset="0"/>
              </a:rPr>
              <a:t>23 	        </a:t>
            </a:r>
            <a:r>
              <a:rPr lang="en-US" altLang="ko-KR" sz="1400" dirty="0" err="1">
                <a:solidFill>
                  <a:prstClr val="black"/>
                </a:solidFill>
                <a:latin typeface="Courier New" pitchFamily="49" charset="0"/>
                <a:ea typeface="맑은 고딕" pitchFamily="50" charset="-127"/>
                <a:cs typeface="Courier New" pitchFamily="49" charset="0"/>
              </a:rPr>
              <a:t>Pthread_cond_signal</a:t>
            </a:r>
            <a:r>
              <a:rPr lang="en-US" altLang="ko-KR" sz="1400" dirty="0">
                <a:solidFill>
                  <a:prstClr val="black"/>
                </a:solidFill>
                <a:latin typeface="Courier New" pitchFamily="49" charset="0"/>
                <a:ea typeface="맑은 고딕" pitchFamily="50" charset="-127"/>
                <a:cs typeface="Courier New" pitchFamily="49" charset="0"/>
              </a:rPr>
              <a:t>(&amp;empty); 		</a:t>
            </a:r>
            <a:r>
              <a:rPr lang="en-US" altLang="ko-KR" sz="1400" dirty="0">
                <a:solidFill>
                  <a:srgbClr val="00B0F0"/>
                </a:solidFill>
                <a:latin typeface="Courier New" pitchFamily="49" charset="0"/>
                <a:ea typeface="맑은 고딕" pitchFamily="50" charset="-127"/>
                <a:cs typeface="Courier New" pitchFamily="49" charset="0"/>
              </a:rPr>
              <a:t>// c5</a:t>
            </a:r>
          </a:p>
          <a:p>
            <a:r>
              <a:rPr lang="en-US" altLang="ko-KR" sz="1400" dirty="0">
                <a:solidFill>
                  <a:prstClr val="black"/>
                </a:solidFill>
                <a:latin typeface="Courier New" pitchFamily="49" charset="0"/>
                <a:ea typeface="맑은 고딕" pitchFamily="50" charset="-127"/>
                <a:cs typeface="Courier New" pitchFamily="49" charset="0"/>
              </a:rPr>
              <a:t>24 	        </a:t>
            </a:r>
            <a:r>
              <a:rPr lang="en-US" altLang="ko-KR" sz="1400" dirty="0" err="1">
                <a:solidFill>
                  <a:prstClr val="black"/>
                </a:solidFill>
                <a:latin typeface="Courier New" pitchFamily="49" charset="0"/>
                <a:ea typeface="맑은 고딕" pitchFamily="50" charset="-127"/>
                <a:cs typeface="Courier New" pitchFamily="49" charset="0"/>
              </a:rPr>
              <a:t>Pthread_mutex_unlock</a:t>
            </a:r>
            <a:r>
              <a:rPr lang="en-US" altLang="ko-KR" sz="1400" dirty="0">
                <a:solidFill>
                  <a:prstClr val="black"/>
                </a:solidFill>
                <a:latin typeface="Courier New" pitchFamily="49" charset="0"/>
                <a:ea typeface="맑은 고딕" pitchFamily="50" charset="-127"/>
                <a:cs typeface="Courier New" pitchFamily="49" charset="0"/>
              </a:rPr>
              <a:t>(&amp;mutex); 		</a:t>
            </a:r>
            <a:r>
              <a:rPr lang="en-US" altLang="ko-KR" sz="1400" dirty="0">
                <a:solidFill>
                  <a:srgbClr val="00B0F0"/>
                </a:solidFill>
                <a:latin typeface="Courier New" pitchFamily="49" charset="0"/>
                <a:ea typeface="맑은 고딕" pitchFamily="50" charset="-127"/>
                <a:cs typeface="Courier New" pitchFamily="49" charset="0"/>
              </a:rPr>
              <a:t>// c6</a:t>
            </a:r>
          </a:p>
          <a:p>
            <a:r>
              <a:rPr lang="en-US" altLang="ko-KR" sz="1400" dirty="0">
                <a:solidFill>
                  <a:prstClr val="black"/>
                </a:solidFill>
                <a:latin typeface="Courier New" pitchFamily="49" charset="0"/>
                <a:ea typeface="맑은 고딕" pitchFamily="50" charset="-127"/>
                <a:cs typeface="Courier New" pitchFamily="49" charset="0"/>
              </a:rPr>
              <a:t>25 	        </a:t>
            </a:r>
            <a:r>
              <a:rPr lang="en-US" altLang="ko-KR" sz="1400" dirty="0" err="1">
                <a:solidFill>
                  <a:prstClr val="black"/>
                </a:solidFill>
                <a:latin typeface="Courier New" pitchFamily="49" charset="0"/>
                <a:ea typeface="맑은 고딕" pitchFamily="50" charset="-127"/>
                <a:cs typeface="Courier New" pitchFamily="49" charset="0"/>
              </a:rPr>
              <a:t>printf</a:t>
            </a:r>
            <a:r>
              <a:rPr lang="en-US" altLang="ko-KR" sz="1400" dirty="0">
                <a:solidFill>
                  <a:prstClr val="black"/>
                </a:solidFill>
                <a:latin typeface="Courier New" pitchFamily="49" charset="0"/>
                <a:ea typeface="맑은 고딕" pitchFamily="50" charset="-127"/>
                <a:cs typeface="Courier New" pitchFamily="49" charset="0"/>
              </a:rPr>
              <a:t>("%d\n", </a:t>
            </a:r>
            <a:r>
              <a:rPr lang="en-US" altLang="ko-KR" sz="1400" dirty="0" err="1">
                <a:solidFill>
                  <a:prstClr val="black"/>
                </a:solidFill>
                <a:latin typeface="Courier New" pitchFamily="49" charset="0"/>
                <a:ea typeface="맑은 고딕" pitchFamily="50" charset="-127"/>
                <a:cs typeface="Courier New" pitchFamily="49" charset="0"/>
              </a:rPr>
              <a:t>tmp</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26 	    }</a:t>
            </a:r>
          </a:p>
          <a:p>
            <a:r>
              <a:rPr lang="en-US" altLang="ko-KR" sz="1400" dirty="0">
                <a:solidFill>
                  <a:prstClr val="black"/>
                </a:solidFill>
                <a:latin typeface="Courier New" pitchFamily="49" charset="0"/>
                <a:ea typeface="맑은 고딕" pitchFamily="50" charset="-127"/>
                <a:cs typeface="Courier New" pitchFamily="49" charset="0"/>
              </a:rPr>
              <a:t>27 	}</a:t>
            </a:r>
          </a:p>
          <a:p>
            <a:pPr marL="342900" indent="-342900">
              <a:buAutoNum type="arabicPlain" startAt="22"/>
            </a:pPr>
            <a:endParaRPr lang="en-US" altLang="ko-KR" sz="1400" dirty="0">
              <a:solidFill>
                <a:srgbClr val="00B0F0"/>
              </a:solidFill>
              <a:latin typeface="Courier New" pitchFamily="49" charset="0"/>
              <a:ea typeface="맑은 고딕" pitchFamily="50" charset="-127"/>
              <a:cs typeface="Courier New" pitchFamily="49" charset="0"/>
            </a:endParaRPr>
          </a:p>
        </p:txBody>
      </p:sp>
      <p:sp>
        <p:nvSpPr>
          <p:cNvPr id="7" name="Rectangle 6">
            <a:extLst>
              <a:ext uri="{FF2B5EF4-FFF2-40B4-BE49-F238E27FC236}">
                <a16:creationId xmlns:a16="http://schemas.microsoft.com/office/drawing/2014/main" id="{5D9E49F3-05D1-451F-8376-A176BCA4F5CE}"/>
              </a:ext>
            </a:extLst>
          </p:cNvPr>
          <p:cNvSpPr/>
          <p:nvPr/>
        </p:nvSpPr>
        <p:spPr>
          <a:xfrm>
            <a:off x="-168696" y="2597655"/>
            <a:ext cx="4157467" cy="1477328"/>
          </a:xfrm>
          <a:prstGeom prst="rect">
            <a:avLst/>
          </a:prstGeom>
        </p:spPr>
        <p:txBody>
          <a:bodyPr wrap="square">
            <a:spAutoFit/>
          </a:bodyPr>
          <a:lstStyle/>
          <a:p>
            <a:pPr lvl="1"/>
            <a:r>
              <a:rPr lang="en-US" altLang="ko-KR" dirty="0"/>
              <a:t>p2: </a:t>
            </a:r>
            <a:r>
              <a:rPr lang="en-US" altLang="ko-KR" b="1" dirty="0"/>
              <a:t>A producer</a:t>
            </a:r>
            <a:r>
              <a:rPr lang="en-US" altLang="ko-KR" dirty="0"/>
              <a:t> only sleeps if all buffers are currently filled.</a:t>
            </a:r>
          </a:p>
          <a:p>
            <a:pPr lvl="1"/>
            <a:endParaRPr lang="en-US" altLang="ko-KR" dirty="0"/>
          </a:p>
          <a:p>
            <a:pPr lvl="1"/>
            <a:r>
              <a:rPr lang="en-US" altLang="ko-KR" dirty="0"/>
              <a:t>c2: </a:t>
            </a:r>
            <a:r>
              <a:rPr lang="en-US" altLang="ko-KR" b="1" dirty="0"/>
              <a:t>A consumer </a:t>
            </a:r>
            <a:r>
              <a:rPr lang="en-US" altLang="ko-KR" dirty="0"/>
              <a:t>only sleeps if all buffers are currently empty.</a:t>
            </a:r>
            <a:endParaRPr lang="ko-KR" altLang="en-US" dirty="0"/>
          </a:p>
        </p:txBody>
      </p:sp>
    </p:spTree>
    <p:extLst>
      <p:ext uri="{BB962C8B-B14F-4D97-AF65-F5344CB8AC3E}">
        <p14:creationId xmlns:p14="http://schemas.microsoft.com/office/powerpoint/2010/main" val="25265710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BEE99-A781-42B9-9068-D4DB2A3FAA8E}"/>
              </a:ext>
            </a:extLst>
          </p:cNvPr>
          <p:cNvSpPr>
            <a:spLocks noGrp="1"/>
          </p:cNvSpPr>
          <p:nvPr>
            <p:ph type="title"/>
          </p:nvPr>
        </p:nvSpPr>
        <p:spPr/>
        <p:txBody>
          <a:bodyPr/>
          <a:lstStyle/>
          <a:p>
            <a:r>
              <a:rPr lang="en-HK" dirty="0"/>
              <a:t>Midterm</a:t>
            </a:r>
            <a:endParaRPr lang="en-US" dirty="0"/>
          </a:p>
        </p:txBody>
      </p:sp>
      <p:sp>
        <p:nvSpPr>
          <p:cNvPr id="3" name="Content Placeholder 2">
            <a:extLst>
              <a:ext uri="{FF2B5EF4-FFF2-40B4-BE49-F238E27FC236}">
                <a16:creationId xmlns:a16="http://schemas.microsoft.com/office/drawing/2014/main" id="{1951378F-4B8B-45AA-9E86-6EBA890C1736}"/>
              </a:ext>
            </a:extLst>
          </p:cNvPr>
          <p:cNvSpPr>
            <a:spLocks noGrp="1"/>
          </p:cNvSpPr>
          <p:nvPr>
            <p:ph idx="1"/>
          </p:nvPr>
        </p:nvSpPr>
        <p:spPr/>
        <p:txBody>
          <a:bodyPr/>
          <a:lstStyle/>
          <a:p>
            <a:r>
              <a:rPr lang="en-US" dirty="0"/>
              <a:t>March 14 (Week 8, Thu) in-class</a:t>
            </a:r>
          </a:p>
          <a:p>
            <a:r>
              <a:rPr lang="en-US" dirty="0"/>
              <a:t>Closed-book, calculator allowed</a:t>
            </a:r>
          </a:p>
          <a:p>
            <a:r>
              <a:rPr lang="en-US" dirty="0"/>
              <a:t>Scope: Chapter 1-5</a:t>
            </a:r>
          </a:p>
          <a:p>
            <a:r>
              <a:rPr lang="en-US" b="1" dirty="0">
                <a:solidFill>
                  <a:srgbClr val="FF0000"/>
                </a:solidFill>
              </a:rPr>
              <a:t>Bring your own draft paper</a:t>
            </a:r>
          </a:p>
          <a:p>
            <a:r>
              <a:rPr lang="en-US" dirty="0"/>
              <a:t>Midterm exam time length: 2 hours</a:t>
            </a:r>
          </a:p>
          <a:p>
            <a:pPr lvl="1"/>
            <a:r>
              <a:rPr lang="en-US" dirty="0"/>
              <a:t>Schedule</a:t>
            </a:r>
          </a:p>
          <a:p>
            <a:pPr lvl="2"/>
            <a:r>
              <a:rPr lang="en-US" b="1" dirty="0"/>
              <a:t>2 hours midterm exam</a:t>
            </a:r>
          </a:p>
          <a:p>
            <a:pPr lvl="2"/>
            <a:r>
              <a:rPr lang="en-US" dirty="0"/>
              <a:t>20 mins overhead &amp; break</a:t>
            </a:r>
          </a:p>
          <a:p>
            <a:pPr lvl="2"/>
            <a:r>
              <a:rPr lang="en-US" dirty="0"/>
              <a:t>30 mins Q&amp;A</a:t>
            </a:r>
          </a:p>
          <a:p>
            <a:endParaRPr lang="en-US" dirty="0"/>
          </a:p>
        </p:txBody>
      </p:sp>
      <p:sp>
        <p:nvSpPr>
          <p:cNvPr id="4" name="Slide Number Placeholder 3">
            <a:extLst>
              <a:ext uri="{FF2B5EF4-FFF2-40B4-BE49-F238E27FC236}">
                <a16:creationId xmlns:a16="http://schemas.microsoft.com/office/drawing/2014/main" id="{8F4EF1C0-2B1A-4735-9E1D-921C968978A6}"/>
              </a:ext>
            </a:extLst>
          </p:cNvPr>
          <p:cNvSpPr>
            <a:spLocks noGrp="1"/>
          </p:cNvSpPr>
          <p:nvPr>
            <p:ph type="sldNum" sz="quarter" idx="12"/>
          </p:nvPr>
        </p:nvSpPr>
        <p:spPr/>
        <p:txBody>
          <a:bodyPr/>
          <a:lstStyle/>
          <a:p>
            <a:fld id="{C22DC6D3-9347-42BE-948A-F7EB414DF657}" type="slidenum">
              <a:rPr lang="en-US" altLang="en-US" smtClean="0"/>
              <a:pPr/>
              <a:t>47</a:t>
            </a:fld>
            <a:endParaRPr lang="en-US" altLang="en-US" dirty="0"/>
          </a:p>
        </p:txBody>
      </p:sp>
    </p:spTree>
    <p:extLst>
      <p:ext uri="{BB962C8B-B14F-4D97-AF65-F5344CB8AC3E}">
        <p14:creationId xmlns:p14="http://schemas.microsoft.com/office/powerpoint/2010/main" val="1660378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DE38-9EB0-4506-AD80-F16CE9F5FB42}"/>
              </a:ext>
            </a:extLst>
          </p:cNvPr>
          <p:cNvSpPr>
            <a:spLocks noGrp="1"/>
          </p:cNvSpPr>
          <p:nvPr>
            <p:ph type="title"/>
          </p:nvPr>
        </p:nvSpPr>
        <p:spPr/>
        <p:txBody>
          <a:bodyPr/>
          <a:lstStyle/>
          <a:p>
            <a:r>
              <a:rPr lang="en-US" dirty="0"/>
              <a:t>Tutorial Schedule Revised</a:t>
            </a:r>
          </a:p>
        </p:txBody>
      </p:sp>
      <p:sp>
        <p:nvSpPr>
          <p:cNvPr id="3" name="Content Placeholder 2">
            <a:extLst>
              <a:ext uri="{FF2B5EF4-FFF2-40B4-BE49-F238E27FC236}">
                <a16:creationId xmlns:a16="http://schemas.microsoft.com/office/drawing/2014/main" id="{D0F90E79-DA2A-4B5C-8C19-23960CC7BAB6}"/>
              </a:ext>
            </a:extLst>
          </p:cNvPr>
          <p:cNvSpPr>
            <a:spLocks noGrp="1"/>
          </p:cNvSpPr>
          <p:nvPr>
            <p:ph idx="1"/>
          </p:nvPr>
        </p:nvSpPr>
        <p:spPr/>
        <p:txBody>
          <a:bodyPr/>
          <a:lstStyle/>
          <a:p>
            <a:r>
              <a:rPr lang="en-US" dirty="0"/>
              <a:t>Original schedule</a:t>
            </a:r>
          </a:p>
          <a:p>
            <a:pPr lvl="1"/>
            <a:r>
              <a:rPr lang="en-US" dirty="0"/>
              <a:t>Week 4 – 11</a:t>
            </a:r>
          </a:p>
          <a:p>
            <a:endParaRPr lang="en-US" dirty="0"/>
          </a:p>
          <a:p>
            <a:r>
              <a:rPr lang="en-US" dirty="0">
                <a:solidFill>
                  <a:srgbClr val="FF0000"/>
                </a:solidFill>
              </a:rPr>
              <a:t>Revised schedule:</a:t>
            </a:r>
          </a:p>
          <a:p>
            <a:pPr lvl="1"/>
            <a:r>
              <a:rPr lang="en-US" dirty="0">
                <a:solidFill>
                  <a:srgbClr val="FF0000"/>
                </a:solidFill>
              </a:rPr>
              <a:t>Week 4 – 9</a:t>
            </a:r>
          </a:p>
          <a:p>
            <a:pPr lvl="1"/>
            <a:r>
              <a:rPr lang="en-US" dirty="0">
                <a:solidFill>
                  <a:srgbClr val="FF0000"/>
                </a:solidFill>
              </a:rPr>
              <a:t>Week 11 – 12</a:t>
            </a:r>
          </a:p>
          <a:p>
            <a:pPr marL="457200" lvl="1" indent="0">
              <a:buNone/>
            </a:pPr>
            <a:r>
              <a:rPr lang="en-US" dirty="0">
                <a:solidFill>
                  <a:srgbClr val="FF0000"/>
                </a:solidFill>
              </a:rPr>
              <a:t>(i.e., no tutorial on Week 10)</a:t>
            </a:r>
          </a:p>
        </p:txBody>
      </p:sp>
      <p:sp>
        <p:nvSpPr>
          <p:cNvPr id="4" name="Slide Number Placeholder 3">
            <a:extLst>
              <a:ext uri="{FF2B5EF4-FFF2-40B4-BE49-F238E27FC236}">
                <a16:creationId xmlns:a16="http://schemas.microsoft.com/office/drawing/2014/main" id="{33684AD0-94A6-4AD5-BA9F-E54C406E7A06}"/>
              </a:ext>
            </a:extLst>
          </p:cNvPr>
          <p:cNvSpPr>
            <a:spLocks noGrp="1"/>
          </p:cNvSpPr>
          <p:nvPr>
            <p:ph type="sldNum" sz="quarter" idx="12"/>
          </p:nvPr>
        </p:nvSpPr>
        <p:spPr/>
        <p:txBody>
          <a:bodyPr/>
          <a:lstStyle/>
          <a:p>
            <a:fld id="{C22DC6D3-9347-42BE-948A-F7EB414DF657}" type="slidenum">
              <a:rPr lang="en-US" altLang="en-US" smtClean="0"/>
              <a:pPr/>
              <a:t>48</a:t>
            </a:fld>
            <a:endParaRPr lang="en-US" altLang="en-US" dirty="0"/>
          </a:p>
        </p:txBody>
      </p:sp>
    </p:spTree>
    <p:extLst>
      <p:ext uri="{BB962C8B-B14F-4D97-AF65-F5344CB8AC3E}">
        <p14:creationId xmlns:p14="http://schemas.microsoft.com/office/powerpoint/2010/main" val="18653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E5B3-2293-44DB-9D95-E6E15A1B782F}"/>
              </a:ext>
            </a:extLst>
          </p:cNvPr>
          <p:cNvSpPr>
            <a:spLocks noGrp="1"/>
          </p:cNvSpPr>
          <p:nvPr>
            <p:ph type="title"/>
          </p:nvPr>
        </p:nvSpPr>
        <p:spPr/>
        <p:txBody>
          <a:bodyPr/>
          <a:lstStyle/>
          <a:p>
            <a:r>
              <a:rPr lang="en-US" dirty="0"/>
              <a:t>Critical Section</a:t>
            </a:r>
          </a:p>
        </p:txBody>
      </p:sp>
      <p:sp>
        <p:nvSpPr>
          <p:cNvPr id="3" name="Content Placeholder 2">
            <a:extLst>
              <a:ext uri="{FF2B5EF4-FFF2-40B4-BE49-F238E27FC236}">
                <a16:creationId xmlns:a16="http://schemas.microsoft.com/office/drawing/2014/main" id="{E5DAA8ED-FDBB-42FB-9B4A-C3E718DD7893}"/>
              </a:ext>
            </a:extLst>
          </p:cNvPr>
          <p:cNvSpPr>
            <a:spLocks noGrp="1"/>
          </p:cNvSpPr>
          <p:nvPr>
            <p:ph idx="1"/>
          </p:nvPr>
        </p:nvSpPr>
        <p:spPr>
          <a:xfrm>
            <a:off x="609600" y="1340769"/>
            <a:ext cx="11476856" cy="5040560"/>
          </a:xfrm>
        </p:spPr>
        <p:txBody>
          <a:bodyPr/>
          <a:lstStyle/>
          <a:p>
            <a:r>
              <a:rPr lang="en-US" dirty="0"/>
              <a:t>A good solution </a:t>
            </a:r>
            <a:r>
              <a:rPr lang="en-US" altLang="zh-CN" dirty="0"/>
              <a:t>of CS satisfies following conditions</a:t>
            </a:r>
          </a:p>
          <a:p>
            <a:pPr lvl="1"/>
            <a:r>
              <a:rPr lang="en-US" dirty="0">
                <a:solidFill>
                  <a:srgbClr val="FF0000"/>
                </a:solidFill>
              </a:rPr>
              <a:t>Mutual Exclusion</a:t>
            </a:r>
            <a:r>
              <a:rPr lang="en-US" dirty="0"/>
              <a:t>: If one process is executing in its CS, then no other processes can be executing in CS</a:t>
            </a:r>
          </a:p>
          <a:p>
            <a:pPr lvl="1"/>
            <a:r>
              <a:rPr lang="en-US" dirty="0">
                <a:solidFill>
                  <a:srgbClr val="FF0000"/>
                </a:solidFill>
              </a:rPr>
              <a:t>Progress</a:t>
            </a:r>
            <a:r>
              <a:rPr lang="en-US" dirty="0"/>
              <a:t>: If no process is executing in CS and some processes wish to enter CS, then the selection of the processes to enter the CS next should not be postponed forever. </a:t>
            </a:r>
          </a:p>
          <a:p>
            <a:pPr lvl="1"/>
            <a:r>
              <a:rPr lang="en-US" dirty="0">
                <a:solidFill>
                  <a:srgbClr val="FF0000"/>
                </a:solidFill>
              </a:rPr>
              <a:t>Bounded Waiting</a:t>
            </a:r>
            <a:r>
              <a:rPr lang="en-US" dirty="0"/>
              <a:t>:  A bound must exist on the number of times that other processes are allowed to enter their CS after a process has made a request to enter its CS and before that request is granted</a:t>
            </a:r>
          </a:p>
        </p:txBody>
      </p:sp>
      <p:sp>
        <p:nvSpPr>
          <p:cNvPr id="4" name="Slide Number Placeholder 3">
            <a:extLst>
              <a:ext uri="{FF2B5EF4-FFF2-40B4-BE49-F238E27FC236}">
                <a16:creationId xmlns:a16="http://schemas.microsoft.com/office/drawing/2014/main" id="{B52A1D05-9CE3-4C6D-BFDF-6EC1FBCAEF54}"/>
              </a:ext>
            </a:extLst>
          </p:cNvPr>
          <p:cNvSpPr>
            <a:spLocks noGrp="1"/>
          </p:cNvSpPr>
          <p:nvPr>
            <p:ph type="sldNum" sz="quarter" idx="12"/>
          </p:nvPr>
        </p:nvSpPr>
        <p:spPr/>
        <p:txBody>
          <a:bodyPr/>
          <a:lstStyle/>
          <a:p>
            <a:fld id="{C22DC6D3-9347-42BE-948A-F7EB414DF657}" type="slidenum">
              <a:rPr lang="en-US" altLang="en-US" smtClean="0"/>
              <a:pPr/>
              <a:t>5</a:t>
            </a:fld>
            <a:endParaRPr lang="en-US" altLang="en-US" dirty="0"/>
          </a:p>
        </p:txBody>
      </p:sp>
    </p:spTree>
    <p:extLst>
      <p:ext uri="{BB962C8B-B14F-4D97-AF65-F5344CB8AC3E}">
        <p14:creationId xmlns:p14="http://schemas.microsoft.com/office/powerpoint/2010/main" val="332234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8542-7B61-40E7-8D16-CDCB0F26E389}"/>
              </a:ext>
            </a:extLst>
          </p:cNvPr>
          <p:cNvSpPr>
            <a:spLocks noGrp="1"/>
          </p:cNvSpPr>
          <p:nvPr>
            <p:ph type="title"/>
          </p:nvPr>
        </p:nvSpPr>
        <p:spPr/>
        <p:txBody>
          <a:bodyPr/>
          <a:lstStyle/>
          <a:p>
            <a:r>
              <a:rPr lang="en-US" dirty="0"/>
              <a:t>Critical Section</a:t>
            </a:r>
          </a:p>
        </p:txBody>
      </p:sp>
      <p:sp>
        <p:nvSpPr>
          <p:cNvPr id="3" name="Content Placeholder 2">
            <a:extLst>
              <a:ext uri="{FF2B5EF4-FFF2-40B4-BE49-F238E27FC236}">
                <a16:creationId xmlns:a16="http://schemas.microsoft.com/office/drawing/2014/main" id="{DB8C50D7-22A9-406F-AFAE-9A58FDD26AAC}"/>
              </a:ext>
            </a:extLst>
          </p:cNvPr>
          <p:cNvSpPr>
            <a:spLocks noGrp="1"/>
          </p:cNvSpPr>
          <p:nvPr>
            <p:ph idx="1"/>
          </p:nvPr>
        </p:nvSpPr>
        <p:spPr/>
        <p:txBody>
          <a:bodyPr/>
          <a:lstStyle/>
          <a:p>
            <a:pPr lvl="1"/>
            <a:r>
              <a:rPr lang="en-US" dirty="0">
                <a:solidFill>
                  <a:srgbClr val="FF0000"/>
                </a:solidFill>
              </a:rPr>
              <a:t>Independence</a:t>
            </a:r>
            <a:r>
              <a:rPr lang="en-US" dirty="0"/>
              <a:t>: The solution should not depend on the speed or the number of processors, as well as other factors that can affect the execution of the processes. The solution should be able to handle any number of processes, and any processing speed without being affected by external factors</a:t>
            </a:r>
          </a:p>
          <a:p>
            <a:pPr lvl="2"/>
            <a:r>
              <a:rPr lang="en-US" dirty="0">
                <a:solidFill>
                  <a:srgbClr val="FF0000"/>
                </a:solidFill>
              </a:rPr>
              <a:t>(not required in this course)</a:t>
            </a:r>
          </a:p>
          <a:p>
            <a:endParaRPr lang="en-US" dirty="0"/>
          </a:p>
        </p:txBody>
      </p:sp>
      <p:sp>
        <p:nvSpPr>
          <p:cNvPr id="4" name="Slide Number Placeholder 3">
            <a:extLst>
              <a:ext uri="{FF2B5EF4-FFF2-40B4-BE49-F238E27FC236}">
                <a16:creationId xmlns:a16="http://schemas.microsoft.com/office/drawing/2014/main" id="{4E075787-44F4-4E56-97A4-52CD49697F84}"/>
              </a:ext>
            </a:extLst>
          </p:cNvPr>
          <p:cNvSpPr>
            <a:spLocks noGrp="1"/>
          </p:cNvSpPr>
          <p:nvPr>
            <p:ph type="sldNum" sz="quarter" idx="12"/>
          </p:nvPr>
        </p:nvSpPr>
        <p:spPr/>
        <p:txBody>
          <a:bodyPr/>
          <a:lstStyle/>
          <a:p>
            <a:fld id="{C22DC6D3-9347-42BE-948A-F7EB414DF657}" type="slidenum">
              <a:rPr lang="en-US" altLang="en-US" smtClean="0"/>
              <a:pPr/>
              <a:t>6</a:t>
            </a:fld>
            <a:endParaRPr lang="en-US" altLang="en-US" dirty="0"/>
          </a:p>
        </p:txBody>
      </p:sp>
    </p:spTree>
    <p:extLst>
      <p:ext uri="{BB962C8B-B14F-4D97-AF65-F5344CB8AC3E}">
        <p14:creationId xmlns:p14="http://schemas.microsoft.com/office/powerpoint/2010/main" val="22901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C990-64DE-4E3D-BF94-EC9854A3939C}"/>
              </a:ext>
            </a:extLst>
          </p:cNvPr>
          <p:cNvSpPr>
            <a:spLocks noGrp="1"/>
          </p:cNvSpPr>
          <p:nvPr>
            <p:ph type="title"/>
          </p:nvPr>
        </p:nvSpPr>
        <p:spPr/>
        <p:txBody>
          <a:bodyPr/>
          <a:lstStyle/>
          <a:p>
            <a:r>
              <a:rPr lang="en-US" dirty="0"/>
              <a:t>Mutex Lock</a:t>
            </a:r>
          </a:p>
        </p:txBody>
      </p:sp>
      <p:sp>
        <p:nvSpPr>
          <p:cNvPr id="3" name="Content Placeholder 2">
            <a:extLst>
              <a:ext uri="{FF2B5EF4-FFF2-40B4-BE49-F238E27FC236}">
                <a16:creationId xmlns:a16="http://schemas.microsoft.com/office/drawing/2014/main" id="{3D87BD1F-0611-4885-BE27-E818DC47AD9F}"/>
              </a:ext>
            </a:extLst>
          </p:cNvPr>
          <p:cNvSpPr>
            <a:spLocks noGrp="1"/>
          </p:cNvSpPr>
          <p:nvPr>
            <p:ph idx="1"/>
          </p:nvPr>
        </p:nvSpPr>
        <p:spPr>
          <a:xfrm>
            <a:off x="609600" y="1340769"/>
            <a:ext cx="11319048" cy="5040560"/>
          </a:xfrm>
        </p:spPr>
        <p:txBody>
          <a:bodyPr/>
          <a:lstStyle/>
          <a:p>
            <a:r>
              <a:rPr lang="en-US" dirty="0"/>
              <a:t>A mutex lock (called mutex for short) is a mechanism providing mutual exclusion</a:t>
            </a:r>
          </a:p>
          <a:p>
            <a:pPr lvl="1"/>
            <a:r>
              <a:rPr lang="en-US" dirty="0"/>
              <a:t>Mutex ensures that only one thread has access to a critical section </a:t>
            </a:r>
          </a:p>
          <a:p>
            <a:pPr lvl="1"/>
            <a:r>
              <a:rPr lang="en-US" dirty="0"/>
              <a:t>Using operations like a lock and unlock</a:t>
            </a:r>
          </a:p>
          <a:p>
            <a:pPr lvl="1"/>
            <a:r>
              <a:rPr lang="en-US" dirty="0"/>
              <a:t>Used to protect the critical sections</a:t>
            </a:r>
          </a:p>
        </p:txBody>
      </p:sp>
      <p:sp>
        <p:nvSpPr>
          <p:cNvPr id="4" name="Slide Number Placeholder 3">
            <a:extLst>
              <a:ext uri="{FF2B5EF4-FFF2-40B4-BE49-F238E27FC236}">
                <a16:creationId xmlns:a16="http://schemas.microsoft.com/office/drawing/2014/main" id="{3D912833-76EB-41BE-9930-B46E333F092B}"/>
              </a:ext>
            </a:extLst>
          </p:cNvPr>
          <p:cNvSpPr>
            <a:spLocks noGrp="1"/>
          </p:cNvSpPr>
          <p:nvPr>
            <p:ph type="sldNum" sz="quarter" idx="12"/>
          </p:nvPr>
        </p:nvSpPr>
        <p:spPr/>
        <p:txBody>
          <a:bodyPr/>
          <a:lstStyle/>
          <a:p>
            <a:fld id="{C22DC6D3-9347-42BE-948A-F7EB414DF657}" type="slidenum">
              <a:rPr lang="en-US" altLang="en-US" smtClean="0"/>
              <a:pPr/>
              <a:t>7</a:t>
            </a:fld>
            <a:endParaRPr lang="en-US" altLang="en-US" dirty="0"/>
          </a:p>
        </p:txBody>
      </p:sp>
    </p:spTree>
    <p:extLst>
      <p:ext uri="{BB962C8B-B14F-4D97-AF65-F5344CB8AC3E}">
        <p14:creationId xmlns:p14="http://schemas.microsoft.com/office/powerpoint/2010/main" val="67857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C75A3-30D6-4A77-A861-9192D7F333E2}"/>
              </a:ext>
            </a:extLst>
          </p:cNvPr>
          <p:cNvSpPr>
            <a:spLocks noGrp="1"/>
          </p:cNvSpPr>
          <p:nvPr>
            <p:ph type="title"/>
          </p:nvPr>
        </p:nvSpPr>
        <p:spPr/>
        <p:txBody>
          <a:bodyPr/>
          <a:lstStyle/>
          <a:p>
            <a:r>
              <a:rPr lang="en-US" dirty="0"/>
              <a:t>Peterson’s Solution</a:t>
            </a:r>
          </a:p>
        </p:txBody>
      </p:sp>
      <p:sp>
        <p:nvSpPr>
          <p:cNvPr id="3" name="Content Placeholder 2">
            <a:extLst>
              <a:ext uri="{FF2B5EF4-FFF2-40B4-BE49-F238E27FC236}">
                <a16:creationId xmlns:a16="http://schemas.microsoft.com/office/drawing/2014/main" id="{1251FD1B-642B-4AFD-A89E-D01D7A77C96B}"/>
              </a:ext>
            </a:extLst>
          </p:cNvPr>
          <p:cNvSpPr>
            <a:spLocks noGrp="1"/>
          </p:cNvSpPr>
          <p:nvPr>
            <p:ph idx="1"/>
          </p:nvPr>
        </p:nvSpPr>
        <p:spPr>
          <a:xfrm>
            <a:off x="609600" y="1340769"/>
            <a:ext cx="11476856" cy="5040560"/>
          </a:xfrm>
        </p:spPr>
        <p:txBody>
          <a:bodyPr/>
          <a:lstStyle/>
          <a:p>
            <a:r>
              <a:rPr lang="en-US" altLang="en-US" sz="2800" dirty="0"/>
              <a:t>Two processes running on two cores: index </a:t>
            </a:r>
            <a:r>
              <a:rPr lang="en-US" altLang="en-US" sz="2800" dirty="0">
                <a:solidFill>
                  <a:srgbClr val="0066FF"/>
                </a:solidFill>
              </a:rPr>
              <a:t>0</a:t>
            </a:r>
            <a:r>
              <a:rPr lang="en-US" altLang="en-US" sz="2800" dirty="0"/>
              <a:t> and </a:t>
            </a:r>
            <a:r>
              <a:rPr lang="en-US" altLang="en-US" sz="2800" dirty="0">
                <a:solidFill>
                  <a:srgbClr val="0066FF"/>
                </a:solidFill>
              </a:rPr>
              <a:t>1</a:t>
            </a:r>
          </a:p>
          <a:p>
            <a:r>
              <a:rPr lang="en-US" altLang="en-US" sz="2800" dirty="0"/>
              <a:t>Assume that the LOAD and STORE instructions are atomic</a:t>
            </a:r>
          </a:p>
          <a:p>
            <a:pPr lvl="1"/>
            <a:r>
              <a:rPr lang="en-US" altLang="en-US" sz="2400" dirty="0">
                <a:solidFill>
                  <a:srgbClr val="FF0000"/>
                </a:solidFill>
              </a:rPr>
              <a:t>Atomic</a:t>
            </a:r>
            <a:r>
              <a:rPr lang="en-US" altLang="en-US" sz="2400" dirty="0"/>
              <a:t>: non-</a:t>
            </a:r>
            <a:r>
              <a:rPr lang="en-US" altLang="en-US" sz="2400" dirty="0" err="1"/>
              <a:t>interruptable</a:t>
            </a:r>
            <a:r>
              <a:rPr lang="en-US" altLang="en-US" sz="2400" dirty="0"/>
              <a:t> </a:t>
            </a:r>
          </a:p>
          <a:p>
            <a:r>
              <a:rPr lang="en-US" altLang="en-US" sz="2800" dirty="0"/>
              <a:t>The processes share two variables: </a:t>
            </a:r>
            <a:r>
              <a:rPr lang="en-US" altLang="en-US" sz="2800" i="1" dirty="0">
                <a:solidFill>
                  <a:srgbClr val="0066FF"/>
                </a:solidFill>
              </a:rPr>
              <a:t>int turn </a:t>
            </a:r>
            <a:r>
              <a:rPr lang="en-US" altLang="en-US" sz="2800" dirty="0"/>
              <a:t>and </a:t>
            </a:r>
            <a:r>
              <a:rPr lang="en-US" altLang="en-US" sz="2800" i="1" dirty="0">
                <a:solidFill>
                  <a:srgbClr val="0066FF"/>
                </a:solidFill>
              </a:rPr>
              <a:t>Boolean flag[n] (n=0 or 1)</a:t>
            </a:r>
          </a:p>
          <a:p>
            <a:pPr lvl="1">
              <a:lnSpc>
                <a:spcPct val="90000"/>
              </a:lnSpc>
              <a:tabLst>
                <a:tab pos="744538" algn="l"/>
                <a:tab pos="1025525" algn="l"/>
                <a:tab pos="1260475" algn="l"/>
              </a:tabLst>
            </a:pPr>
            <a:r>
              <a:rPr lang="en-US" altLang="en-US" sz="2400" i="1" dirty="0">
                <a:solidFill>
                  <a:srgbClr val="0066FF"/>
                </a:solidFill>
              </a:rPr>
              <a:t>turn</a:t>
            </a:r>
            <a:r>
              <a:rPr lang="en-US" altLang="en-US" sz="2400" dirty="0"/>
              <a:t> indicates whose turn it is to enter CS</a:t>
            </a:r>
          </a:p>
          <a:p>
            <a:pPr lvl="1">
              <a:lnSpc>
                <a:spcPct val="90000"/>
              </a:lnSpc>
              <a:tabLst>
                <a:tab pos="744538" algn="l"/>
                <a:tab pos="1025525" algn="l"/>
                <a:tab pos="1260475" algn="l"/>
              </a:tabLst>
            </a:pPr>
            <a:r>
              <a:rPr lang="en-US" altLang="en-US" sz="2400" i="1" dirty="0">
                <a:solidFill>
                  <a:srgbClr val="0066FF"/>
                </a:solidFill>
              </a:rPr>
              <a:t>flag [0] = TRUE </a:t>
            </a:r>
            <a:r>
              <a:rPr lang="en-US" altLang="en-US" sz="2400" dirty="0"/>
              <a:t>implies that process </a:t>
            </a:r>
            <a:r>
              <a:rPr lang="en-US" altLang="en-US" sz="2400" b="1" dirty="0"/>
              <a:t>P0</a:t>
            </a:r>
            <a:r>
              <a:rPr lang="en-US" altLang="en-US" sz="2400" dirty="0"/>
              <a:t> is ready to enter CS (similar for </a:t>
            </a:r>
            <a:r>
              <a:rPr lang="en-US" altLang="en-US" sz="2400" i="1" dirty="0">
                <a:solidFill>
                  <a:srgbClr val="0066FF"/>
                </a:solidFill>
              </a:rPr>
              <a:t>flag [1])</a:t>
            </a:r>
            <a:endParaRPr lang="en-US" altLang="en-US" sz="2400" dirty="0"/>
          </a:p>
          <a:p>
            <a:pPr lvl="1">
              <a:lnSpc>
                <a:spcPct val="90000"/>
              </a:lnSpc>
              <a:tabLst>
                <a:tab pos="744538" algn="l"/>
                <a:tab pos="1025525" algn="l"/>
                <a:tab pos="1260475" algn="l"/>
              </a:tabLst>
            </a:pPr>
            <a:endParaRPr lang="en-US" altLang="en-US" sz="2400" dirty="0"/>
          </a:p>
          <a:p>
            <a:endParaRPr lang="en-US" altLang="en-US" sz="2800" dirty="0"/>
          </a:p>
          <a:p>
            <a:endParaRPr lang="en-US" altLang="en-US" sz="2800" dirty="0"/>
          </a:p>
          <a:p>
            <a:endParaRPr lang="en-US" sz="2800" dirty="0"/>
          </a:p>
        </p:txBody>
      </p:sp>
      <p:sp>
        <p:nvSpPr>
          <p:cNvPr id="4" name="Slide Number Placeholder 3">
            <a:extLst>
              <a:ext uri="{FF2B5EF4-FFF2-40B4-BE49-F238E27FC236}">
                <a16:creationId xmlns:a16="http://schemas.microsoft.com/office/drawing/2014/main" id="{CA0D716C-A4BD-4564-ACC8-BC81EA9A75BC}"/>
              </a:ext>
            </a:extLst>
          </p:cNvPr>
          <p:cNvSpPr>
            <a:spLocks noGrp="1"/>
          </p:cNvSpPr>
          <p:nvPr>
            <p:ph type="sldNum" sz="quarter" idx="12"/>
          </p:nvPr>
        </p:nvSpPr>
        <p:spPr/>
        <p:txBody>
          <a:bodyPr/>
          <a:lstStyle/>
          <a:p>
            <a:fld id="{C22DC6D3-9347-42BE-948A-F7EB414DF657}" type="slidenum">
              <a:rPr lang="en-US" altLang="en-US" smtClean="0"/>
              <a:pPr/>
              <a:t>8</a:t>
            </a:fld>
            <a:endParaRPr lang="en-US" altLang="en-US" dirty="0"/>
          </a:p>
        </p:txBody>
      </p:sp>
      <p:sp>
        <p:nvSpPr>
          <p:cNvPr id="7" name="Rectangle 6">
            <a:extLst>
              <a:ext uri="{FF2B5EF4-FFF2-40B4-BE49-F238E27FC236}">
                <a16:creationId xmlns:a16="http://schemas.microsoft.com/office/drawing/2014/main" id="{A76C5987-67B7-470A-93E4-12DB24B8EA22}"/>
              </a:ext>
            </a:extLst>
          </p:cNvPr>
          <p:cNvSpPr/>
          <p:nvPr/>
        </p:nvSpPr>
        <p:spPr>
          <a:xfrm>
            <a:off x="8470115" y="4860775"/>
            <a:ext cx="1090042" cy="369332"/>
          </a:xfrm>
          <a:prstGeom prst="rect">
            <a:avLst/>
          </a:prstGeom>
        </p:spPr>
        <p:txBody>
          <a:bodyPr wrap="none">
            <a:spAutoFit/>
          </a:bodyPr>
          <a:lstStyle/>
          <a:p>
            <a:r>
              <a:rPr lang="en-US" altLang="en-US" dirty="0">
                <a:solidFill>
                  <a:srgbClr val="FF0000"/>
                </a:solidFill>
              </a:rPr>
              <a:t>Progress?</a:t>
            </a:r>
            <a:endParaRPr lang="en-US" dirty="0">
              <a:solidFill>
                <a:srgbClr val="FF0000"/>
              </a:solidFill>
            </a:endParaRPr>
          </a:p>
        </p:txBody>
      </p:sp>
      <p:sp>
        <p:nvSpPr>
          <p:cNvPr id="9" name="Rectangle 8">
            <a:extLst>
              <a:ext uri="{FF2B5EF4-FFF2-40B4-BE49-F238E27FC236}">
                <a16:creationId xmlns:a16="http://schemas.microsoft.com/office/drawing/2014/main" id="{4ECAC449-49B2-4028-8261-306BCD50FF8A}"/>
              </a:ext>
            </a:extLst>
          </p:cNvPr>
          <p:cNvSpPr/>
          <p:nvPr/>
        </p:nvSpPr>
        <p:spPr>
          <a:xfrm>
            <a:off x="8472264" y="4437112"/>
            <a:ext cx="1896417" cy="369332"/>
          </a:xfrm>
          <a:prstGeom prst="rect">
            <a:avLst/>
          </a:prstGeom>
        </p:spPr>
        <p:txBody>
          <a:bodyPr wrap="none">
            <a:spAutoFit/>
          </a:bodyPr>
          <a:lstStyle/>
          <a:p>
            <a:r>
              <a:rPr lang="en-US" altLang="en-US" dirty="0">
                <a:solidFill>
                  <a:srgbClr val="FF0000"/>
                </a:solidFill>
              </a:rPr>
              <a:t>Mutual exclusion?</a:t>
            </a:r>
            <a:endParaRPr lang="en-US" dirty="0">
              <a:solidFill>
                <a:srgbClr val="FF0000"/>
              </a:solidFill>
            </a:endParaRPr>
          </a:p>
        </p:txBody>
      </p:sp>
      <p:sp>
        <p:nvSpPr>
          <p:cNvPr id="10" name="Rectangle 9">
            <a:extLst>
              <a:ext uri="{FF2B5EF4-FFF2-40B4-BE49-F238E27FC236}">
                <a16:creationId xmlns:a16="http://schemas.microsoft.com/office/drawing/2014/main" id="{3E54C34E-264C-4E94-9387-0013ABBA1E46}"/>
              </a:ext>
            </a:extLst>
          </p:cNvPr>
          <p:cNvSpPr/>
          <p:nvPr/>
        </p:nvSpPr>
        <p:spPr>
          <a:xfrm>
            <a:off x="8476107" y="5283531"/>
            <a:ext cx="1881284" cy="369332"/>
          </a:xfrm>
          <a:prstGeom prst="rect">
            <a:avLst/>
          </a:prstGeom>
        </p:spPr>
        <p:txBody>
          <a:bodyPr wrap="none">
            <a:spAutoFit/>
          </a:bodyPr>
          <a:lstStyle/>
          <a:p>
            <a:r>
              <a:rPr lang="en-US" altLang="en-US" dirty="0">
                <a:solidFill>
                  <a:srgbClr val="FF0000"/>
                </a:solidFill>
              </a:rPr>
              <a:t>Bounded waiting?</a:t>
            </a:r>
            <a:endParaRPr lang="en-US" dirty="0">
              <a:solidFill>
                <a:srgbClr val="FF0000"/>
              </a:solidFill>
            </a:endParaRPr>
          </a:p>
        </p:txBody>
      </p:sp>
      <p:pic>
        <p:nvPicPr>
          <p:cNvPr id="13" name="Picture 12">
            <a:extLst>
              <a:ext uri="{FF2B5EF4-FFF2-40B4-BE49-F238E27FC236}">
                <a16:creationId xmlns:a16="http://schemas.microsoft.com/office/drawing/2014/main" id="{8B45261E-DCF4-492A-BA82-A76C5B7F9D17}"/>
              </a:ext>
            </a:extLst>
          </p:cNvPr>
          <p:cNvPicPr>
            <a:picLocks noChangeAspect="1"/>
          </p:cNvPicPr>
          <p:nvPr/>
        </p:nvPicPr>
        <p:blipFill>
          <a:blip r:embed="rId3"/>
          <a:stretch>
            <a:fillRect/>
          </a:stretch>
        </p:blipFill>
        <p:spPr>
          <a:xfrm>
            <a:off x="1487488" y="4211383"/>
            <a:ext cx="5544616" cy="2241954"/>
          </a:xfrm>
          <a:prstGeom prst="rect">
            <a:avLst/>
          </a:prstGeom>
        </p:spPr>
      </p:pic>
    </p:spTree>
    <p:extLst>
      <p:ext uri="{BB962C8B-B14F-4D97-AF65-F5344CB8AC3E}">
        <p14:creationId xmlns:p14="http://schemas.microsoft.com/office/powerpoint/2010/main" val="161207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7F4F-A12E-4A9C-9009-E38C0D3DF095}"/>
              </a:ext>
            </a:extLst>
          </p:cNvPr>
          <p:cNvSpPr>
            <a:spLocks noGrp="1"/>
          </p:cNvSpPr>
          <p:nvPr>
            <p:ph type="title"/>
          </p:nvPr>
        </p:nvSpPr>
        <p:spPr/>
        <p:txBody>
          <a:bodyPr/>
          <a:lstStyle/>
          <a:p>
            <a:r>
              <a:rPr lang="en-US" dirty="0"/>
              <a:t>Peterson’s Solution</a:t>
            </a:r>
          </a:p>
        </p:txBody>
      </p:sp>
      <p:sp>
        <p:nvSpPr>
          <p:cNvPr id="3" name="Content Placeholder 2">
            <a:extLst>
              <a:ext uri="{FF2B5EF4-FFF2-40B4-BE49-F238E27FC236}">
                <a16:creationId xmlns:a16="http://schemas.microsoft.com/office/drawing/2014/main" id="{C3C76197-CDFD-4E84-8B4C-022F2B9C0360}"/>
              </a:ext>
            </a:extLst>
          </p:cNvPr>
          <p:cNvSpPr>
            <a:spLocks noGrp="1"/>
          </p:cNvSpPr>
          <p:nvPr>
            <p:ph idx="1"/>
          </p:nvPr>
        </p:nvSpPr>
        <p:spPr>
          <a:xfrm>
            <a:off x="609600" y="1340769"/>
            <a:ext cx="11103024" cy="5040560"/>
          </a:xfrm>
        </p:spPr>
        <p:txBody>
          <a:bodyPr/>
          <a:lstStyle/>
          <a:p>
            <a:r>
              <a:rPr lang="en-US" altLang="zh-CN" dirty="0"/>
              <a:t>Mutual exclusive</a:t>
            </a:r>
          </a:p>
          <a:p>
            <a:endParaRPr lang="en-US" sz="2800" dirty="0"/>
          </a:p>
          <a:p>
            <a:pPr lvl="1"/>
            <a:endParaRPr lang="en-US" altLang="zh-CN" dirty="0"/>
          </a:p>
          <a:p>
            <a:pPr lvl="1"/>
            <a:r>
              <a:rPr lang="en-US" altLang="zh-CN" dirty="0"/>
              <a:t>If one process is in CS, the other process cannot enter CS </a:t>
            </a:r>
          </a:p>
          <a:p>
            <a:pPr lvl="2"/>
            <a:r>
              <a:rPr lang="en-HK" altLang="zh-CN" dirty="0"/>
              <a:t>Say, </a:t>
            </a:r>
            <a:r>
              <a:rPr lang="en-HK" altLang="zh-CN" b="1" dirty="0"/>
              <a:t>P0</a:t>
            </a:r>
            <a:r>
              <a:rPr lang="en-HK" altLang="zh-CN" dirty="0"/>
              <a:t> is in CS, then </a:t>
            </a:r>
            <a:r>
              <a:rPr lang="en-US" altLang="zh-CN" dirty="0">
                <a:solidFill>
                  <a:srgbClr val="0066FF"/>
                </a:solidFill>
              </a:rPr>
              <a:t>flag[0] == TRUE</a:t>
            </a:r>
            <a:endParaRPr lang="en-US" altLang="zh-CN" dirty="0"/>
          </a:p>
          <a:p>
            <a:pPr lvl="2"/>
            <a:r>
              <a:rPr lang="en-US" altLang="zh-CN" dirty="0"/>
              <a:t>When </a:t>
            </a:r>
            <a:r>
              <a:rPr lang="en-US" altLang="zh-CN" b="1" dirty="0"/>
              <a:t>P1</a:t>
            </a:r>
            <a:r>
              <a:rPr lang="en-US" altLang="zh-CN" dirty="0"/>
              <a:t> tests while condition, </a:t>
            </a:r>
            <a:r>
              <a:rPr lang="en-US" altLang="zh-CN" dirty="0">
                <a:solidFill>
                  <a:srgbClr val="0066FF"/>
                </a:solidFill>
              </a:rPr>
              <a:t>turn==0</a:t>
            </a:r>
            <a:r>
              <a:rPr lang="en-US" altLang="zh-CN" dirty="0"/>
              <a:t>, so </a:t>
            </a:r>
            <a:r>
              <a:rPr lang="en-US" altLang="zh-CN" b="1" dirty="0"/>
              <a:t>P1</a:t>
            </a:r>
            <a:r>
              <a:rPr lang="en-US" altLang="zh-CN" dirty="0"/>
              <a:t> is blocked at the while loop until </a:t>
            </a:r>
            <a:r>
              <a:rPr lang="en-US" altLang="zh-CN" b="1" dirty="0"/>
              <a:t>P0</a:t>
            </a:r>
            <a:r>
              <a:rPr lang="en-US" altLang="zh-CN" dirty="0"/>
              <a:t> leaves CS and set </a:t>
            </a:r>
            <a:r>
              <a:rPr lang="en-US" altLang="zh-CN" dirty="0">
                <a:solidFill>
                  <a:srgbClr val="0066FF"/>
                </a:solidFill>
              </a:rPr>
              <a:t>flag[0] = FALSE</a:t>
            </a:r>
            <a:endParaRPr lang="en-HK" altLang="zh-CN" dirty="0">
              <a:solidFill>
                <a:srgbClr val="0066FF"/>
              </a:solidFill>
            </a:endParaRPr>
          </a:p>
          <a:p>
            <a:pPr lvl="1"/>
            <a:r>
              <a:rPr lang="en-US" altLang="zh-CN" dirty="0"/>
              <a:t>If both processes try to enter the CS</a:t>
            </a:r>
          </a:p>
          <a:p>
            <a:pPr lvl="2"/>
            <a:r>
              <a:rPr lang="en-HK" altLang="zh-CN" dirty="0"/>
              <a:t>If both of them enters,</a:t>
            </a:r>
            <a:r>
              <a:rPr lang="zh-CN" altLang="en-US" dirty="0"/>
              <a:t> </a:t>
            </a:r>
            <a:r>
              <a:rPr lang="en-HK" altLang="zh-CN" dirty="0"/>
              <a:t>it must be </a:t>
            </a:r>
            <a:r>
              <a:rPr lang="en-US" altLang="zh-CN" dirty="0">
                <a:solidFill>
                  <a:srgbClr val="0066FF"/>
                </a:solidFill>
              </a:rPr>
              <a:t>flag[0]==flag[1]==TRUE</a:t>
            </a:r>
          </a:p>
          <a:p>
            <a:pPr lvl="2"/>
            <a:r>
              <a:rPr lang="en-HK" altLang="zh-CN" b="1" dirty="0"/>
              <a:t>P0</a:t>
            </a:r>
            <a:r>
              <a:rPr lang="en-HK" altLang="zh-CN" dirty="0"/>
              <a:t> entering CS requires </a:t>
            </a:r>
            <a:r>
              <a:rPr lang="en-HK" altLang="zh-CN" dirty="0">
                <a:solidFill>
                  <a:srgbClr val="0066FF"/>
                </a:solidFill>
              </a:rPr>
              <a:t>turn==0</a:t>
            </a:r>
            <a:r>
              <a:rPr lang="en-HK" altLang="zh-CN" dirty="0"/>
              <a:t>; </a:t>
            </a:r>
            <a:r>
              <a:rPr lang="en-HK" altLang="zh-CN" b="1" dirty="0"/>
              <a:t>P1</a:t>
            </a:r>
            <a:r>
              <a:rPr lang="en-HK" altLang="zh-CN" dirty="0"/>
              <a:t> enter CS requires </a:t>
            </a:r>
            <a:r>
              <a:rPr lang="en-HK" altLang="zh-CN" dirty="0">
                <a:solidFill>
                  <a:srgbClr val="0066FF"/>
                </a:solidFill>
              </a:rPr>
              <a:t>turn==1</a:t>
            </a:r>
          </a:p>
          <a:p>
            <a:pPr lvl="3"/>
            <a:r>
              <a:rPr lang="en-HK" altLang="zh-CN" dirty="0"/>
              <a:t>Both </a:t>
            </a:r>
            <a:r>
              <a:rPr lang="en-HK" altLang="zh-CN" dirty="0">
                <a:solidFill>
                  <a:srgbClr val="0066FF"/>
                </a:solidFill>
              </a:rPr>
              <a:t>t</a:t>
            </a:r>
            <a:r>
              <a:rPr lang="en-US" altLang="zh-CN" dirty="0">
                <a:solidFill>
                  <a:srgbClr val="0066FF"/>
                </a:solidFill>
              </a:rPr>
              <a:t>urn==0 </a:t>
            </a:r>
            <a:r>
              <a:rPr lang="en-US" altLang="zh-CN" dirty="0"/>
              <a:t>and</a:t>
            </a:r>
            <a:r>
              <a:rPr lang="zh-CN" altLang="en-US" dirty="0"/>
              <a:t> </a:t>
            </a:r>
            <a:r>
              <a:rPr lang="en-US" altLang="zh-CN" dirty="0">
                <a:solidFill>
                  <a:srgbClr val="0066FF"/>
                </a:solidFill>
              </a:rPr>
              <a:t>turn==1</a:t>
            </a:r>
            <a:r>
              <a:rPr lang="en-US" altLang="zh-CN" dirty="0"/>
              <a:t>, which is impossible</a:t>
            </a:r>
            <a:endParaRPr lang="en-US" sz="2400" dirty="0"/>
          </a:p>
        </p:txBody>
      </p:sp>
      <p:sp>
        <p:nvSpPr>
          <p:cNvPr id="4" name="Slide Number Placeholder 3">
            <a:extLst>
              <a:ext uri="{FF2B5EF4-FFF2-40B4-BE49-F238E27FC236}">
                <a16:creationId xmlns:a16="http://schemas.microsoft.com/office/drawing/2014/main" id="{1506AB38-923B-4AFF-BF6D-896E17EA1E00}"/>
              </a:ext>
            </a:extLst>
          </p:cNvPr>
          <p:cNvSpPr>
            <a:spLocks noGrp="1"/>
          </p:cNvSpPr>
          <p:nvPr>
            <p:ph type="sldNum" sz="quarter" idx="12"/>
          </p:nvPr>
        </p:nvSpPr>
        <p:spPr/>
        <p:txBody>
          <a:bodyPr/>
          <a:lstStyle/>
          <a:p>
            <a:fld id="{C22DC6D3-9347-42BE-948A-F7EB414DF657}" type="slidenum">
              <a:rPr lang="en-US" altLang="en-US" smtClean="0"/>
              <a:pPr/>
              <a:t>9</a:t>
            </a:fld>
            <a:endParaRPr lang="en-US" altLang="en-US" dirty="0"/>
          </a:p>
        </p:txBody>
      </p:sp>
      <p:pic>
        <p:nvPicPr>
          <p:cNvPr id="6" name="Picture 5">
            <a:extLst>
              <a:ext uri="{FF2B5EF4-FFF2-40B4-BE49-F238E27FC236}">
                <a16:creationId xmlns:a16="http://schemas.microsoft.com/office/drawing/2014/main" id="{C22CA5F8-271A-4D8F-B64C-9B7A10767671}"/>
              </a:ext>
            </a:extLst>
          </p:cNvPr>
          <p:cNvPicPr>
            <a:picLocks noChangeAspect="1"/>
          </p:cNvPicPr>
          <p:nvPr/>
        </p:nvPicPr>
        <p:blipFill>
          <a:blip r:embed="rId2"/>
          <a:stretch>
            <a:fillRect/>
          </a:stretch>
        </p:blipFill>
        <p:spPr>
          <a:xfrm>
            <a:off x="7102013" y="1196752"/>
            <a:ext cx="4480387" cy="1811635"/>
          </a:xfrm>
          <a:prstGeom prst="rect">
            <a:avLst/>
          </a:prstGeom>
        </p:spPr>
      </p:pic>
    </p:spTree>
    <p:extLst>
      <p:ext uri="{BB962C8B-B14F-4D97-AF65-F5344CB8AC3E}">
        <p14:creationId xmlns:p14="http://schemas.microsoft.com/office/powerpoint/2010/main" val="197160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323232"/>
      </a:dk2>
      <a:lt2>
        <a:srgbClr val="E5C243"/>
      </a:lt2>
      <a:accent1>
        <a:srgbClr val="7A0450"/>
      </a:accent1>
      <a:accent2>
        <a:srgbClr val="D55816"/>
      </a:accent2>
      <a:accent3>
        <a:srgbClr val="E19825"/>
      </a:accent3>
      <a:accent4>
        <a:srgbClr val="EFE4DA"/>
      </a:accent4>
      <a:accent5>
        <a:srgbClr val="CFBDB5"/>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CB6D0143447345BC01F94D064BC753" ma:contentTypeVersion="14" ma:contentTypeDescription="Create a new document." ma:contentTypeScope="" ma:versionID="b32efb47b3937986e7584765175cbd4c">
  <xsd:schema xmlns:xsd="http://www.w3.org/2001/XMLSchema" xmlns:xs="http://www.w3.org/2001/XMLSchema" xmlns:p="http://schemas.microsoft.com/office/2006/metadata/properties" xmlns:ns3="b5674da8-9718-4e16-aebc-f0da23de9464" xmlns:ns4="7204a842-0bf8-462c-9254-9ca5808d63fc" targetNamespace="http://schemas.microsoft.com/office/2006/metadata/properties" ma:root="true" ma:fieldsID="1183c260e1c6ce08fe98529c279e0937" ns3:_="" ns4:_="">
    <xsd:import namespace="b5674da8-9718-4e16-aebc-f0da23de9464"/>
    <xsd:import namespace="7204a842-0bf8-462c-9254-9ca5808d63f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674da8-9718-4e16-aebc-f0da23de94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04a842-0bf8-462c-9254-9ca5808d63fc"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C8D502-307D-4486-AF90-161DB99CEAEC}">
  <ds:schemaRefs>
    <ds:schemaRef ds:uri="http://schemas.microsoft.com/sharepoint/v3/contenttype/forms"/>
  </ds:schemaRefs>
</ds:datastoreItem>
</file>

<file path=customXml/itemProps2.xml><?xml version="1.0" encoding="utf-8"?>
<ds:datastoreItem xmlns:ds="http://schemas.openxmlformats.org/officeDocument/2006/customXml" ds:itemID="{480BD3FA-497B-4EB4-B409-BB906D151E91}">
  <ds:schemaRefs>
    <ds:schemaRef ds:uri="b5674da8-9718-4e16-aebc-f0da23de9464"/>
    <ds:schemaRef ds:uri="http://schemas.microsoft.com/office/2006/documentManagement/types"/>
    <ds:schemaRef ds:uri="7204a842-0bf8-462c-9254-9ca5808d63fc"/>
    <ds:schemaRef ds:uri="http://schemas.microsoft.com/office/2006/metadata/properties"/>
    <ds:schemaRef ds:uri="http://purl.org/dc/terms/"/>
    <ds:schemaRef ds:uri="http://purl.org/dc/dcmitype/"/>
    <ds:schemaRef ds:uri="http://www.w3.org/XML/1998/namespace"/>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22011DAE-45C3-4BCF-8FE0-9444795308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674da8-9718-4e16-aebc-f0da23de9464"/>
    <ds:schemaRef ds:uri="7204a842-0bf8-462c-9254-9ca5808d63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99287</TotalTime>
  <Words>7051</Words>
  <Application>Microsoft Office PowerPoint</Application>
  <PresentationFormat>Widescreen</PresentationFormat>
  <Paragraphs>1074</Paragraphs>
  <Slides>48</Slides>
  <Notes>13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48</vt:i4>
      </vt:variant>
    </vt:vector>
  </HeadingPairs>
  <TitlesOfParts>
    <vt:vector size="64" baseType="lpstr">
      <vt:lpstr>inter-regular</vt:lpstr>
      <vt:lpstr>맑은 고딕</vt:lpstr>
      <vt:lpstr>Monotype Sorts</vt:lpstr>
      <vt:lpstr>新細明體</vt:lpstr>
      <vt:lpstr>宋体</vt:lpstr>
      <vt:lpstr>Arial</vt:lpstr>
      <vt:lpstr>Calibri</vt:lpstr>
      <vt:lpstr>Cambria Math</vt:lpstr>
      <vt:lpstr>Consolas</vt:lpstr>
      <vt:lpstr>Courier New</vt:lpstr>
      <vt:lpstr>Helvetica</vt:lpstr>
      <vt:lpstr>MT Extra</vt:lpstr>
      <vt:lpstr>Symbol</vt:lpstr>
      <vt:lpstr>Webdings</vt:lpstr>
      <vt:lpstr>Wingdings</vt:lpstr>
      <vt:lpstr>Office Theme</vt:lpstr>
      <vt:lpstr>CS3103 Operating System 2023/2024 Sem B</vt:lpstr>
      <vt:lpstr>Background</vt:lpstr>
      <vt:lpstr>Race Condition</vt:lpstr>
      <vt:lpstr>Critical Section</vt:lpstr>
      <vt:lpstr>Critical Section</vt:lpstr>
      <vt:lpstr>Critical Section</vt:lpstr>
      <vt:lpstr>Mutex Lock</vt:lpstr>
      <vt:lpstr>Peterson’s Solution</vt:lpstr>
      <vt:lpstr>Peterson’s Solution</vt:lpstr>
      <vt:lpstr>Peterson’s Solution</vt:lpstr>
      <vt:lpstr>Peterson’s Solution</vt:lpstr>
      <vt:lpstr>Hardware Support for Synchronization</vt:lpstr>
      <vt:lpstr>TestAndSet Instruction </vt:lpstr>
      <vt:lpstr>Swap Instruction</vt:lpstr>
      <vt:lpstr>Semaphore</vt:lpstr>
      <vt:lpstr>Semaphore with Busy Waiting</vt:lpstr>
      <vt:lpstr>Semaphore with No Busy Waiting</vt:lpstr>
      <vt:lpstr>Semaphore with No Busy Waiting</vt:lpstr>
      <vt:lpstr>Deadlock</vt:lpstr>
      <vt:lpstr>Classical Synchronization Problems</vt:lpstr>
      <vt:lpstr>Producer-Consumer Problem</vt:lpstr>
      <vt:lpstr>Producer-Consumer Problem</vt:lpstr>
      <vt:lpstr>Readers-Writers Problem</vt:lpstr>
      <vt:lpstr>Readers-Writers Problem</vt:lpstr>
      <vt:lpstr>Dining-Philosophers Problem</vt:lpstr>
      <vt:lpstr>Dining-Philosophers Problem</vt:lpstr>
      <vt:lpstr>Condition Variables</vt:lpstr>
      <vt:lpstr>Condition Variables</vt:lpstr>
      <vt:lpstr>Parent Waiting for Child: Spin-based Approach</vt:lpstr>
      <vt:lpstr>Condition Variable</vt:lpstr>
      <vt:lpstr>Condition Variable</vt:lpstr>
      <vt:lpstr>Parent waiting for Child: Use Condition Variable</vt:lpstr>
      <vt:lpstr>The importance of the mutex</vt:lpstr>
      <vt:lpstr>The importance of the state variable done</vt:lpstr>
      <vt:lpstr>Producer-Consumer Problem</vt:lpstr>
      <vt:lpstr>Producer/Consumer Threads</vt:lpstr>
      <vt:lpstr>The Put and Get Routines</vt:lpstr>
      <vt:lpstr>Using Condition Variable</vt:lpstr>
      <vt:lpstr>Trace</vt:lpstr>
      <vt:lpstr>Why the Solution is Broken?</vt:lpstr>
      <vt:lpstr>Fix the Problem</vt:lpstr>
      <vt:lpstr>Trace</vt:lpstr>
      <vt:lpstr>Trace</vt:lpstr>
      <vt:lpstr>Fix the Problem</vt:lpstr>
      <vt:lpstr>Multiple Buffer Slots</vt:lpstr>
      <vt:lpstr>PowerPoint Presentation</vt:lpstr>
      <vt:lpstr>Midterm</vt:lpstr>
      <vt:lpstr>Tutorial Schedule Revised</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CPRO</dc:creator>
  <cp:lastModifiedBy>Dr. GUAN Nan</cp:lastModifiedBy>
  <cp:revision>728</cp:revision>
  <cp:lastPrinted>2024-02-29T06:26:03Z</cp:lastPrinted>
  <dcterms:created xsi:type="dcterms:W3CDTF">2010-09-21T06:40:43Z</dcterms:created>
  <dcterms:modified xsi:type="dcterms:W3CDTF">2024-03-07T02:41:00Z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0x01010006CB6D0143447345BC01F94D064BC753</vt:lpwstr>
  </property>
</Properties>
</file>