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50"/>
  </p:notesMasterIdLst>
  <p:handoutMasterIdLst>
    <p:handoutMasterId r:id="rId51"/>
  </p:handoutMasterIdLst>
  <p:sldIdLst>
    <p:sldId id="334" r:id="rId5"/>
    <p:sldId id="531" r:id="rId6"/>
    <p:sldId id="490" r:id="rId7"/>
    <p:sldId id="499" r:id="rId8"/>
    <p:sldId id="492" r:id="rId9"/>
    <p:sldId id="532" r:id="rId10"/>
    <p:sldId id="491" r:id="rId11"/>
    <p:sldId id="496" r:id="rId12"/>
    <p:sldId id="497" r:id="rId13"/>
    <p:sldId id="498" r:id="rId14"/>
    <p:sldId id="493" r:id="rId15"/>
    <p:sldId id="494" r:id="rId16"/>
    <p:sldId id="500" r:id="rId17"/>
    <p:sldId id="533" r:id="rId18"/>
    <p:sldId id="535" r:id="rId19"/>
    <p:sldId id="536" r:id="rId20"/>
    <p:sldId id="537" r:id="rId21"/>
    <p:sldId id="538" r:id="rId22"/>
    <p:sldId id="534" r:id="rId23"/>
    <p:sldId id="539" r:id="rId24"/>
    <p:sldId id="540" r:id="rId25"/>
    <p:sldId id="510" r:id="rId26"/>
    <p:sldId id="506" r:id="rId27"/>
    <p:sldId id="507" r:id="rId28"/>
    <p:sldId id="530" r:id="rId29"/>
    <p:sldId id="509" r:id="rId30"/>
    <p:sldId id="512" r:id="rId31"/>
    <p:sldId id="505" r:id="rId32"/>
    <p:sldId id="513" r:id="rId33"/>
    <p:sldId id="514" r:id="rId34"/>
    <p:sldId id="515" r:id="rId35"/>
    <p:sldId id="516" r:id="rId36"/>
    <p:sldId id="518" r:id="rId37"/>
    <p:sldId id="511" r:id="rId38"/>
    <p:sldId id="519" r:id="rId39"/>
    <p:sldId id="543" r:id="rId40"/>
    <p:sldId id="541" r:id="rId41"/>
    <p:sldId id="542" r:id="rId42"/>
    <p:sldId id="520" r:id="rId43"/>
    <p:sldId id="521" r:id="rId44"/>
    <p:sldId id="523" r:id="rId45"/>
    <p:sldId id="524" r:id="rId46"/>
    <p:sldId id="528" r:id="rId47"/>
    <p:sldId id="525" r:id="rId48"/>
    <p:sldId id="529" r:id="rId49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FF"/>
    <a:srgbClr val="A0F3FE"/>
    <a:srgbClr val="F5DFEE"/>
    <a:srgbClr val="99235E"/>
    <a:srgbClr val="DE3210"/>
    <a:srgbClr val="EECCE3"/>
    <a:srgbClr val="D4227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79444" autoAdjust="0"/>
  </p:normalViewPr>
  <p:slideViewPr>
    <p:cSldViewPr>
      <p:cViewPr varScale="1">
        <p:scale>
          <a:sx n="82" d="100"/>
          <a:sy n="82" d="100"/>
        </p:scale>
        <p:origin x="662" y="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C7998D0B-C791-445F-BB51-B0A35592B39A}"/>
    <pc:docChg chg="undo custSel modSld">
      <pc:chgData name="Nan GUAN" userId="ab010559-a596-492d-8202-131cbc6d328a" providerId="ADAL" clId="{C7998D0B-C791-445F-BB51-B0A35592B39A}" dt="2024-03-07T02:52:24.253" v="14" actId="20577"/>
      <pc:docMkLst>
        <pc:docMk/>
      </pc:docMkLst>
      <pc:sldChg chg="modSp">
        <pc:chgData name="Nan GUAN" userId="ab010559-a596-492d-8202-131cbc6d328a" providerId="ADAL" clId="{C7998D0B-C791-445F-BB51-B0A35592B39A}" dt="2024-03-07T02:43:15.404" v="5" actId="20577"/>
        <pc:sldMkLst>
          <pc:docMk/>
          <pc:sldMk cId="954624876" sldId="334"/>
        </pc:sldMkLst>
        <pc:spChg chg="mod">
          <ac:chgData name="Nan GUAN" userId="ab010559-a596-492d-8202-131cbc6d328a" providerId="ADAL" clId="{C7998D0B-C791-445F-BB51-B0A35592B39A}" dt="2024-03-07T02:43:15.404" v="5" actId="20577"/>
          <ac:spMkLst>
            <pc:docMk/>
            <pc:sldMk cId="954624876" sldId="334"/>
            <ac:spMk id="2" creationId="{923AD7DF-86FD-4555-AE89-E369B6CA5F2D}"/>
          </ac:spMkLst>
        </pc:spChg>
      </pc:sldChg>
      <pc:sldChg chg="modSp">
        <pc:chgData name="Nan GUAN" userId="ab010559-a596-492d-8202-131cbc6d328a" providerId="ADAL" clId="{C7998D0B-C791-445F-BB51-B0A35592B39A}" dt="2024-03-07T02:46:01.609" v="8" actId="20577"/>
        <pc:sldMkLst>
          <pc:docMk/>
          <pc:sldMk cId="39510200" sldId="497"/>
        </pc:sldMkLst>
        <pc:spChg chg="mod">
          <ac:chgData name="Nan GUAN" userId="ab010559-a596-492d-8202-131cbc6d328a" providerId="ADAL" clId="{C7998D0B-C791-445F-BB51-B0A35592B39A}" dt="2024-03-07T02:46:01.609" v="8" actId="20577"/>
          <ac:spMkLst>
            <pc:docMk/>
            <pc:sldMk cId="39510200" sldId="497"/>
            <ac:spMk id="3" creationId="{2FDAC5B3-65AC-4875-BC23-1CE589F96A61}"/>
          </ac:spMkLst>
        </pc:spChg>
      </pc:sldChg>
      <pc:sldChg chg="delSp delAnim">
        <pc:chgData name="Nan GUAN" userId="ab010559-a596-492d-8202-131cbc6d328a" providerId="ADAL" clId="{C7998D0B-C791-445F-BB51-B0A35592B39A}" dt="2024-03-07T02:50:34.100" v="9" actId="478"/>
        <pc:sldMkLst>
          <pc:docMk/>
          <pc:sldMk cId="1445435729" sldId="533"/>
        </pc:sldMkLst>
        <pc:picChg chg="del">
          <ac:chgData name="Nan GUAN" userId="ab010559-a596-492d-8202-131cbc6d328a" providerId="ADAL" clId="{C7998D0B-C791-445F-BB51-B0A35592B39A}" dt="2024-03-07T02:50:34.100" v="9" actId="478"/>
          <ac:picMkLst>
            <pc:docMk/>
            <pc:sldMk cId="1445435729" sldId="533"/>
            <ac:picMk id="5" creationId="{4B681D9F-3775-4E55-A557-0E834BC9B35E}"/>
          </ac:picMkLst>
        </pc:picChg>
      </pc:sldChg>
      <pc:sldChg chg="modSp">
        <pc:chgData name="Nan GUAN" userId="ab010559-a596-492d-8202-131cbc6d328a" providerId="ADAL" clId="{C7998D0B-C791-445F-BB51-B0A35592B39A}" dt="2024-03-07T02:52:24.253" v="14" actId="20577"/>
        <pc:sldMkLst>
          <pc:docMk/>
          <pc:sldMk cId="1750084601" sldId="537"/>
        </pc:sldMkLst>
        <pc:spChg chg="mod">
          <ac:chgData name="Nan GUAN" userId="ab010559-a596-492d-8202-131cbc6d328a" providerId="ADAL" clId="{C7998D0B-C791-445F-BB51-B0A35592B39A}" dt="2024-03-07T02:52:24.253" v="14" actId="20577"/>
          <ac:spMkLst>
            <pc:docMk/>
            <pc:sldMk cId="1750084601" sldId="537"/>
            <ac:spMk id="3" creationId="{C089F624-2C11-40A9-922D-700F1DD17035}"/>
          </ac:spMkLst>
        </pc:spChg>
      </pc:sldChg>
    </pc:docChg>
  </pc:docChgLst>
  <pc:docChgLst>
    <pc:chgData name="Nan GUAN" userId="ab010559-a596-492d-8202-131cbc6d328a" providerId="ADAL" clId="{5A82A842-65D7-4396-BA1C-838F7653A7A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2024/3/7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0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86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CS3103 </a:t>
            </a:r>
            <a:r>
              <a:rPr lang="en-US" altLang="zh-CN" sz="2800" dirty="0"/>
              <a:t>Operating System</a:t>
            </a:r>
            <a:br>
              <a:rPr lang="en-US" altLang="zh-CN" sz="2800" dirty="0"/>
            </a:br>
            <a:r>
              <a:rPr lang="en-HK" sz="2800" dirty="0"/>
              <a:t>2023/2024 Sem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6: Deadlock</a:t>
            </a:r>
            <a:endParaRPr lang="en-HK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2E35-6944-4AE9-9CDC-86C82DAF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8D47-B75F-4BCB-BE51-41A5613C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deadlock?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/>
              <a:t>But will be deadlock if P3 starts to wait for R2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3246B-2DF8-4F94-BC14-B46CFCF3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59764-0054-4F70-81CB-33BD182D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810" y="1700808"/>
            <a:ext cx="2664296" cy="398180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316D-C35B-43AB-AE44-68B2D1602650}"/>
              </a:ext>
            </a:extLst>
          </p:cNvPr>
          <p:cNvCxnSpPr/>
          <p:nvPr/>
        </p:nvCxnSpPr>
        <p:spPr>
          <a:xfrm flipH="1">
            <a:off x="9192344" y="3429000"/>
            <a:ext cx="1152128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D7F2-C067-4C5D-A108-5490911D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9A88-9CF2-4FD9-ACCF-8BBC7C69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deadlock?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circular wait does not necessarily lead to deadlock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06297-EB6D-47BB-BD88-CA7003CD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C3F87-91E6-44DD-9D78-D5CF9752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708920"/>
            <a:ext cx="1981458" cy="2665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B89F3-79E1-4E49-8EA9-F0714CA4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3789040"/>
            <a:ext cx="2355577" cy="7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757D-718D-4F4A-B790-C702C7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7FA7-EF1E-431A-A464-082AE53A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graph contains </a:t>
            </a:r>
            <a:r>
              <a:rPr lang="en-US" dirty="0">
                <a:solidFill>
                  <a:srgbClr val="FF0000"/>
                </a:solidFill>
              </a:rPr>
              <a:t>no cycles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no deadlock</a:t>
            </a:r>
          </a:p>
          <a:p>
            <a:r>
              <a:rPr lang="en-US" dirty="0"/>
              <a:t>If graph contains a cycle </a:t>
            </a:r>
          </a:p>
          <a:p>
            <a:pPr lvl="1"/>
            <a:r>
              <a:rPr lang="en-US" dirty="0"/>
              <a:t>if only 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FF0000"/>
                </a:solidFill>
              </a:rPr>
              <a:t> instance per resource type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deadlock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several</a:t>
            </a:r>
            <a:r>
              <a:rPr lang="en-US" dirty="0">
                <a:solidFill>
                  <a:srgbClr val="FF0000"/>
                </a:solidFill>
              </a:rPr>
              <a:t> instances per resource type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possibility</a:t>
            </a:r>
            <a:r>
              <a:rPr lang="en-US" dirty="0">
                <a:solidFill>
                  <a:srgbClr val="FF0000"/>
                </a:solidFill>
              </a:rPr>
              <a:t> of deadlock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F45F7-E4EB-4233-A477-461253AC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619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A7E1-DCAE-421E-BD06-8F984A7B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F160-8F2D-4E8A-BD03-EB80BC56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the system will never enter a deadlock 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Prevention</a:t>
            </a:r>
            <a:r>
              <a:rPr lang="en-US" b="1" dirty="0"/>
              <a:t>: </a:t>
            </a:r>
            <a:r>
              <a:rPr lang="en-US" dirty="0"/>
              <a:t>ensures that at least one of the necessary conditions to cause a deadlock will never occur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Avoidance</a:t>
            </a:r>
            <a:r>
              <a:rPr lang="en-US" b="1" dirty="0"/>
              <a:t>: </a:t>
            </a:r>
            <a:r>
              <a:rPr lang="en-US" dirty="0"/>
              <a:t>ensures that the system will not enter an unsafe state</a:t>
            </a:r>
          </a:p>
          <a:p>
            <a:endParaRPr lang="en-US" dirty="0"/>
          </a:p>
          <a:p>
            <a:r>
              <a:rPr lang="en-US" dirty="0"/>
              <a:t>Allow the system to enter a deadlock state and then recover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Deadlock detection and recovery</a:t>
            </a:r>
            <a:r>
              <a:rPr lang="en-US" b="1" dirty="0"/>
              <a:t>: </a:t>
            </a:r>
            <a:r>
              <a:rPr lang="en-US" dirty="0"/>
              <a:t>detect the existence of deadlock and recovery to a safe state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988C5-0CCC-467A-8AE9-5FBCC04F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97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A2EE-2A28-4879-BD3A-7A57291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- </a:t>
            </a:r>
            <a:r>
              <a:rPr lang="en-US" altLang="ko-KR" dirty="0"/>
              <a:t>Circular 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1DEA-486D-425C-BD82-D5A23B56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total ordering </a:t>
            </a:r>
            <a:r>
              <a:rPr lang="en-US" altLang="ko-KR" dirty="0"/>
              <a:t>on lock acquisition</a:t>
            </a:r>
          </a:p>
          <a:p>
            <a:pPr lvl="1"/>
            <a:r>
              <a:rPr lang="en-US" altLang="ko-KR" dirty="0"/>
              <a:t>This approach requires </a:t>
            </a:r>
            <a:r>
              <a:rPr lang="en-US" altLang="ko-KR" i="1" dirty="0"/>
              <a:t>careful design </a:t>
            </a:r>
            <a:r>
              <a:rPr lang="en-US" altLang="ko-KR" dirty="0"/>
              <a:t>of global locking strategies. </a:t>
            </a:r>
          </a:p>
          <a:p>
            <a:r>
              <a:rPr lang="en-US" altLang="ko-KR" b="1" dirty="0"/>
              <a:t>Example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There are two locks in the system (L1 and L2)</a:t>
            </a:r>
          </a:p>
          <a:p>
            <a:pPr lvl="1"/>
            <a:r>
              <a:rPr lang="en-US" altLang="ko-KR" dirty="0"/>
              <a:t>We can prevent deadlock by always acquiring L1 before L2.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43148-0548-4011-896A-36E7443D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543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1B13-9039-4DC1-B4BB-9C1B027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- </a:t>
            </a:r>
            <a:r>
              <a:rPr lang="en-US" altLang="ko-KR" dirty="0"/>
              <a:t>Hold-and-wait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3C40-43C7-4455-9297-0B1AA29E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can request a resource only if not hold other resources</a:t>
            </a:r>
          </a:p>
          <a:p>
            <a:pPr lvl="1"/>
            <a:r>
              <a:rPr lang="en-US" dirty="0"/>
              <a:t>require process to request </a:t>
            </a:r>
            <a:r>
              <a:rPr lang="en-US" b="1" i="1" dirty="0"/>
              <a:t>all </a:t>
            </a:r>
            <a:r>
              <a:rPr lang="en-US" dirty="0"/>
              <a:t>its resources before it begins execution; allow process to request resources only when the process has none</a:t>
            </a:r>
          </a:p>
          <a:p>
            <a:r>
              <a:rPr lang="en-US" dirty="0"/>
              <a:t>low resource utilization</a:t>
            </a:r>
          </a:p>
          <a:p>
            <a:r>
              <a:rPr lang="en-US" dirty="0"/>
              <a:t>possible starvation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15CC7-94BE-46FB-89E9-4F387478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31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3031-4F69-454A-8883-A8583428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- </a:t>
            </a:r>
            <a:r>
              <a:rPr lang="en-US" altLang="ko-KR" dirty="0"/>
              <a:t>Hold-and-wait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B281-5A02-47E4-9775-77681F41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Acquire all locks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 once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b="1" dirty="0"/>
              <a:t>no thread switch can occur </a:t>
            </a:r>
            <a:r>
              <a:rPr lang="en-US" altLang="ko-KR" i="1" dirty="0"/>
              <a:t>in the midst of</a:t>
            </a:r>
            <a:r>
              <a:rPr lang="en-US" altLang="ko-KR" dirty="0"/>
              <a:t> lock acquisition.</a:t>
            </a:r>
          </a:p>
          <a:p>
            <a:r>
              <a:rPr lang="en-US" altLang="ko-KR" b="1" dirty="0"/>
              <a:t>Problem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Require us to know exactly which locks to acquire in prior</a:t>
            </a:r>
          </a:p>
          <a:p>
            <a:pPr lvl="1"/>
            <a:r>
              <a:rPr lang="en-US" altLang="ko-KR" dirty="0"/>
              <a:t>Decrease </a:t>
            </a:r>
            <a:r>
              <a:rPr lang="en-US" altLang="ko-KR" i="1" dirty="0"/>
              <a:t>concurrency</a:t>
            </a:r>
            <a:endParaRPr lang="ko-KR" alt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11191-2380-4742-9F2C-D0A6AD2A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3072A-3AC4-4B89-85D6-932BFACD5300}"/>
              </a:ext>
            </a:extLst>
          </p:cNvPr>
          <p:cNvGrpSpPr/>
          <p:nvPr/>
        </p:nvGrpSpPr>
        <p:grpSpPr>
          <a:xfrm>
            <a:off x="2711624" y="1916832"/>
            <a:ext cx="5184576" cy="2232248"/>
            <a:chOff x="2351584" y="2060848"/>
            <a:chExt cx="5620845" cy="25022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451D8F-2D87-488A-BFE8-5EE6F5343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584" y="2060848"/>
              <a:ext cx="5620845" cy="25022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8A2951-E6F4-43A8-A579-74A75667B860}"/>
                </a:ext>
              </a:extLst>
            </p:cNvPr>
            <p:cNvSpPr/>
            <p:nvPr/>
          </p:nvSpPr>
          <p:spPr>
            <a:xfrm>
              <a:off x="2706747" y="2507922"/>
              <a:ext cx="3468414" cy="708043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53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8AD2-AAB1-4E0F-978E-66A2B3C0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- </a:t>
            </a:r>
            <a:r>
              <a:rPr lang="en-US" altLang="ko-KR" dirty="0"/>
              <a:t>No Preemption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F624-2C11-40A9-922D-700F1DD1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679088" cy="5040560"/>
          </a:xfrm>
        </p:spPr>
        <p:txBody>
          <a:bodyPr/>
          <a:lstStyle/>
          <a:p>
            <a:r>
              <a:rPr lang="en-US" altLang="ko-KR" b="1" dirty="0"/>
              <a:t>Multiple lock acquisition </a:t>
            </a:r>
            <a:r>
              <a:rPr lang="en-US" altLang="ko-KR" dirty="0"/>
              <a:t>often gets us into trouble because when waiting for one lock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we are holding another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Used to build </a:t>
            </a:r>
            <a:r>
              <a:rPr lang="en-US" altLang="ko-KR">
                <a:cs typeface="Courier New" panose="02070309020205020404" pitchFamily="49" charset="0"/>
              </a:rPr>
              <a:t>a </a:t>
            </a:r>
            <a:r>
              <a:rPr lang="en-US" altLang="ko-KR" i="1">
                <a:cs typeface="Courier New" panose="02070309020205020404" pitchFamily="49" charset="0"/>
              </a:rPr>
              <a:t>deadlock-free</a:t>
            </a:r>
            <a:r>
              <a:rPr lang="en-US" altLang="ko-KR"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anose="02070309020205020404" pitchFamily="49" charset="0"/>
              </a:rPr>
              <a:t>lock acquisition protocol.</a:t>
            </a:r>
          </a:p>
          <a:p>
            <a:pPr lvl="1"/>
            <a:r>
              <a:rPr lang="en-US" altLang="ko-KR" dirty="0"/>
              <a:t>Grab the lock (if it is available).</a:t>
            </a:r>
          </a:p>
          <a:p>
            <a:pPr lvl="1"/>
            <a:r>
              <a:rPr lang="en-US" altLang="ko-KR" dirty="0"/>
              <a:t>Or, return -1: you should try again later.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B857A-77C0-40E0-A41B-790C6388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5A3C1C-8228-40DF-B0FB-6F82272E56DE}"/>
              </a:ext>
            </a:extLst>
          </p:cNvPr>
          <p:cNvGrpSpPr/>
          <p:nvPr/>
        </p:nvGrpSpPr>
        <p:grpSpPr>
          <a:xfrm>
            <a:off x="7392144" y="3717032"/>
            <a:ext cx="4448955" cy="2524453"/>
            <a:chOff x="2605032" y="3794234"/>
            <a:chExt cx="5203619" cy="2879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277BEA-CCB6-4FF3-B5D9-BA0B60BC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5032" y="3794234"/>
              <a:ext cx="5203619" cy="287929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FC15F0-39DD-4864-A899-CBA8FF5B4548}"/>
                </a:ext>
              </a:extLst>
            </p:cNvPr>
            <p:cNvSpPr/>
            <p:nvPr/>
          </p:nvSpPr>
          <p:spPr>
            <a:xfrm>
              <a:off x="2785242" y="4009697"/>
              <a:ext cx="4519448" cy="1497724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08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191A-1638-490C-94FC-A1C6F743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F73-DE49-4A52-97B3-310A04B2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751096" cy="5040560"/>
          </a:xfrm>
        </p:spPr>
        <p:txBody>
          <a:bodyPr/>
          <a:lstStyle/>
          <a:p>
            <a:r>
              <a:rPr lang="en-US" altLang="ko-KR" dirty="0"/>
              <a:t>Problem: </a:t>
            </a:r>
            <a:r>
              <a:rPr lang="en-US" altLang="ko-KR" b="1" dirty="0" err="1">
                <a:solidFill>
                  <a:srgbClr val="FF0000"/>
                </a:solidFill>
              </a:rPr>
              <a:t>livelock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Both systems are running through the code sequence </a:t>
            </a:r>
            <a:r>
              <a:rPr lang="en-US" altLang="ko-KR" i="1" dirty="0"/>
              <a:t>over and over again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u="sng" dirty="0"/>
              <a:t>Progress is not being made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Solution: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b="1" dirty="0"/>
              <a:t>a random delay </a:t>
            </a:r>
            <a:r>
              <a:rPr lang="en-US" altLang="ko-KR" dirty="0"/>
              <a:t>before looping back and trying the entire thing over again.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BF3E5-C4B0-43B1-AF83-50524936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8B759-413F-4631-A69A-63AB9383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2896"/>
            <a:ext cx="5203619" cy="28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8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F883-152E-406F-AF5F-ED22DC1C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D9C2-D4CD-4DD9-AB45-7137F2C5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wait-free</a:t>
            </a:r>
          </a:p>
          <a:p>
            <a:pPr lvl="1"/>
            <a:r>
              <a:rPr lang="en-US" altLang="ko-KR" dirty="0"/>
              <a:t>Using powerful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 hardware instruction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You can build data structures in a manner that </a:t>
            </a:r>
            <a:r>
              <a:rPr lang="en-US" altLang="ko-KR" i="1" dirty="0"/>
              <a:t>does not require </a:t>
            </a:r>
            <a:r>
              <a:rPr lang="en-US" altLang="ko-KR" u="sng" dirty="0"/>
              <a:t>explicit locking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0C4F2-DA6D-46FE-B69E-DBC9748D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D4A81F0D-5B13-4896-B862-5469B6143721}"/>
              </a:ext>
            </a:extLst>
          </p:cNvPr>
          <p:cNvSpPr/>
          <p:nvPr/>
        </p:nvSpPr>
        <p:spPr>
          <a:xfrm>
            <a:off x="1171904" y="3573016"/>
            <a:ext cx="9848192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ko-K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*address,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new){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(*address == expected){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*address = new;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success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308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FB20-F6AC-4490-9DA5-D4A266C5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Deadlock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F134-39C7-42C7-B173-6D362328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Deadlock</a:t>
            </a:r>
            <a:r>
              <a:rPr lang="en-US" dirty="0"/>
              <a:t>: a set of blocked processes each holding a resource and waiting to acquire a resource held by another process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system has 2 disk drives, P1 and P2 each hold one disk drive and each needs another one</a:t>
            </a:r>
          </a:p>
          <a:p>
            <a:pPr lvl="1"/>
            <a:r>
              <a:rPr lang="en-US" dirty="0"/>
              <a:t>semaphores A and B, initialized to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105F-1664-432D-A029-A51FF071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23A97-D039-4882-8B09-0519303E3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3933056"/>
            <a:ext cx="3036285" cy="19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9386-73F6-4FD0-BCF2-B9A8D2B6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CFB3-7995-46E0-8ED3-050CFD5F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now wanted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by a certain amount: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Repeatedly tries to update the value to </a:t>
            </a:r>
            <a:r>
              <a:rPr lang="en-US" altLang="ko-KR" i="1" dirty="0"/>
              <a:t>the new amount </a:t>
            </a:r>
            <a:r>
              <a:rPr lang="en-US" altLang="ko-KR" dirty="0"/>
              <a:t>and uses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to do so.</a:t>
            </a:r>
          </a:p>
          <a:p>
            <a:pPr lvl="1"/>
            <a:r>
              <a:rPr lang="en-US" altLang="ko-KR" b="1" dirty="0"/>
              <a:t>No lock </a:t>
            </a:r>
            <a:r>
              <a:rPr lang="en-US" altLang="ko-KR" dirty="0"/>
              <a:t>is acquired</a:t>
            </a:r>
          </a:p>
          <a:p>
            <a:pPr lvl="1"/>
            <a:r>
              <a:rPr lang="en-US" altLang="ko-KR" b="1" dirty="0"/>
              <a:t>No deadlock </a:t>
            </a:r>
            <a:r>
              <a:rPr lang="en-US" altLang="ko-KR" dirty="0"/>
              <a:t>can arise</a:t>
            </a:r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9A24-DCE4-4270-83DF-EB0D5CCD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FECA3225-4956-41C9-98D0-82AD1561CBBB}"/>
              </a:ext>
            </a:extLst>
          </p:cNvPr>
          <p:cNvSpPr/>
          <p:nvPr/>
        </p:nvSpPr>
        <p:spPr>
          <a:xfrm>
            <a:off x="1813892" y="2420888"/>
            <a:ext cx="8942784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AtomicIncrement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*value,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amount){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old = *value;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old, </a:t>
            </a:r>
            <a:r>
              <a:rPr lang="en-US" altLang="ko-K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old+amount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3684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9628-2387-4374-8381-AB80C86B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30CE8-88AF-4910-9653-D49D24C6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Start by copying the simulator to a directory in which you plan to do your work. For example, to copy the file named process-run.py in the directory /public/cs3103/tutorial2 to your current directory, enter:">
            <a:extLst>
              <a:ext uri="{FF2B5EF4-FFF2-40B4-BE49-F238E27FC236}">
                <a16:creationId xmlns:a16="http://schemas.microsoft.com/office/drawing/2014/main" id="{6D953947-5998-48D2-B122-33C19D9775A6}"/>
              </a:ext>
            </a:extLst>
          </p:cNvPr>
          <p:cNvSpPr txBox="1">
            <a:spLocks/>
          </p:cNvSpPr>
          <p:nvPr/>
        </p:nvSpPr>
        <p:spPr bwMode="auto">
          <a:xfrm>
            <a:off x="-194588" y="1196752"/>
            <a:ext cx="4465536" cy="458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pPr lvl="1"/>
            <a:r>
              <a:rPr lang="en-US" altLang="ko-KR" sz="2400" dirty="0"/>
              <a:t>Surrounding this code with a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lock acquire </a:t>
            </a:r>
            <a:r>
              <a:rPr lang="en-US" altLang="ko-KR" sz="2400" dirty="0"/>
              <a:t>and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wait-free manner </a:t>
            </a:r>
            <a:r>
              <a:rPr lang="en-US" altLang="ko-KR" sz="2400" dirty="0"/>
              <a:t>using the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sz="2400" dirty="0"/>
              <a:t> instruction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B8827C-6625-4AA2-954B-6B541592EEEF}"/>
              </a:ext>
            </a:extLst>
          </p:cNvPr>
          <p:cNvSpPr/>
          <p:nvPr/>
        </p:nvSpPr>
        <p:spPr>
          <a:xfrm>
            <a:off x="4295800" y="1316265"/>
            <a:ext cx="7780588" cy="2585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assert(n !=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zh-CN" alt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begin critical section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	= head;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unlock(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;  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//end critical section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305A9F-FF03-4DC9-8E62-79A712A75670}"/>
              </a:ext>
            </a:extLst>
          </p:cNvPr>
          <p:cNvSpPr/>
          <p:nvPr/>
        </p:nvSpPr>
        <p:spPr>
          <a:xfrm>
            <a:off x="4295802" y="4299371"/>
            <a:ext cx="77805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*n = malloc(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assert(n !=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n-&gt;next = head;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(&amp;head, n-&gt;next, n)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zh-CN" alt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F045E09-3694-4E63-932B-9CF26ECA314C}"/>
              </a:ext>
            </a:extLst>
          </p:cNvPr>
          <p:cNvSpPr/>
          <p:nvPr/>
        </p:nvSpPr>
        <p:spPr>
          <a:xfrm rot="10800000" flipV="1">
            <a:off x="1665134" y="3429000"/>
            <a:ext cx="595901" cy="516052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799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8521-77F9-4895-9B87-2EB99E1E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299D-1208-4AAD-A525-07D50DA5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Dead avoidance</a:t>
            </a:r>
            <a:r>
              <a:rPr lang="en-US" dirty="0"/>
              <a:t>: require </a:t>
            </a:r>
            <a:r>
              <a:rPr lang="en-US" dirty="0">
                <a:solidFill>
                  <a:srgbClr val="FF0000"/>
                </a:solidFill>
              </a:rPr>
              <a:t>extra information </a:t>
            </a:r>
            <a:r>
              <a:rPr lang="en-US" dirty="0"/>
              <a:t>about how resources are to be requested</a:t>
            </a:r>
          </a:p>
          <a:p>
            <a:pPr lvl="1"/>
            <a:r>
              <a:rPr lang="en-US" dirty="0"/>
              <a:t>Each process declares a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b="1" dirty="0"/>
              <a:t> </a:t>
            </a:r>
            <a:r>
              <a:rPr lang="en-US" dirty="0"/>
              <a:t>number of resources it may need</a:t>
            </a:r>
          </a:p>
          <a:p>
            <a:r>
              <a:rPr lang="en-US" dirty="0"/>
              <a:t>Deadlock-avoidance algorithm ensure there can never</a:t>
            </a:r>
            <a:r>
              <a:rPr lang="en-US" b="1" dirty="0"/>
              <a:t> </a:t>
            </a:r>
            <a:r>
              <a:rPr lang="en-US" dirty="0"/>
              <a:t>be a circular-wait</a:t>
            </a:r>
            <a:r>
              <a:rPr lang="en-US" b="1" dirty="0"/>
              <a:t> </a:t>
            </a:r>
            <a:r>
              <a:rPr lang="en-US" dirty="0"/>
              <a:t>condition</a:t>
            </a:r>
          </a:p>
          <a:p>
            <a:r>
              <a:rPr lang="en-US" dirty="0"/>
              <a:t>Resource-allocation state: </a:t>
            </a:r>
          </a:p>
          <a:p>
            <a:pPr lvl="1"/>
            <a:r>
              <a:rPr lang="en-US" dirty="0"/>
              <a:t>the number of </a:t>
            </a:r>
            <a:r>
              <a:rPr lang="en-US" dirty="0">
                <a:solidFill>
                  <a:srgbClr val="FF0000"/>
                </a:solidFill>
              </a:rPr>
              <a:t>available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allocated</a:t>
            </a:r>
            <a:r>
              <a:rPr lang="en-US" b="1" dirty="0"/>
              <a:t> </a:t>
            </a:r>
            <a:r>
              <a:rPr lang="en-US" dirty="0"/>
              <a:t>resources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maximum demands </a:t>
            </a:r>
            <a:r>
              <a:rPr lang="en-US" dirty="0"/>
              <a:t>of the 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EA133-91FD-4161-968D-C03A103A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53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915C-5729-4BFB-94DC-6D85AE40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B5CA-08BB-4297-AD5F-128C282F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dirty="0"/>
              <a:t>When a process requests an available resource, system must decide if immediate allocation leaves the system in a </a:t>
            </a:r>
            <a:r>
              <a:rPr lang="en-US" dirty="0">
                <a:solidFill>
                  <a:srgbClr val="FF0000"/>
                </a:solidFill>
              </a:rPr>
              <a:t>safe state</a:t>
            </a:r>
          </a:p>
          <a:p>
            <a:pPr lvl="1"/>
            <a:r>
              <a:rPr lang="en-US" dirty="0"/>
              <a:t>there exists a </a:t>
            </a:r>
            <a:r>
              <a:rPr lang="en-US" dirty="0">
                <a:solidFill>
                  <a:srgbClr val="FF0000"/>
                </a:solidFill>
              </a:rPr>
              <a:t>sequence &lt;P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P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…, 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sz="1600" dirty="0" err="1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of all processes in the system</a:t>
            </a:r>
          </a:p>
          <a:p>
            <a:pPr lvl="1"/>
            <a:r>
              <a:rPr lang="en-US" dirty="0"/>
              <a:t>for each P</a:t>
            </a:r>
            <a:r>
              <a:rPr lang="en-US" sz="1600" dirty="0"/>
              <a:t>i</a:t>
            </a:r>
            <a:r>
              <a:rPr lang="en-US" dirty="0"/>
              <a:t>, resources that P</a:t>
            </a:r>
            <a:r>
              <a:rPr lang="en-US" sz="1600" dirty="0"/>
              <a:t>i</a:t>
            </a:r>
            <a:r>
              <a:rPr lang="en-US" dirty="0"/>
              <a:t> may still request can be satisfied by currently </a:t>
            </a:r>
            <a:r>
              <a:rPr lang="en-US" dirty="0">
                <a:solidFill>
                  <a:srgbClr val="FF0000"/>
                </a:solidFill>
              </a:rPr>
              <a:t>available resources + resources held by all the 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sz="16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, with j &lt;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Safe state can guarantee no deadlock</a:t>
            </a:r>
          </a:p>
          <a:p>
            <a:pPr lvl="1"/>
            <a:r>
              <a:rPr lang="en-US" dirty="0"/>
              <a:t>if P</a:t>
            </a:r>
            <a:r>
              <a:rPr lang="en-US" sz="2000" dirty="0"/>
              <a:t>i</a:t>
            </a:r>
            <a:r>
              <a:rPr lang="en-US" dirty="0"/>
              <a:t>’s resource needs are not immediately available: </a:t>
            </a:r>
          </a:p>
          <a:p>
            <a:pPr lvl="2"/>
            <a:r>
              <a:rPr lang="en-US" dirty="0"/>
              <a:t>wait until all </a:t>
            </a:r>
            <a:r>
              <a:rPr lang="en-US" dirty="0" err="1"/>
              <a:t>P</a:t>
            </a:r>
            <a:r>
              <a:rPr lang="en-US" sz="1600" dirty="0" err="1"/>
              <a:t>j</a:t>
            </a:r>
            <a:r>
              <a:rPr lang="en-US" dirty="0"/>
              <a:t> have finished (j &lt;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when all </a:t>
            </a:r>
            <a:r>
              <a:rPr lang="en-US" dirty="0" err="1"/>
              <a:t>P</a:t>
            </a:r>
            <a:r>
              <a:rPr lang="en-US" sz="1200" dirty="0" err="1"/>
              <a:t>j</a:t>
            </a:r>
            <a:r>
              <a:rPr lang="en-US" dirty="0"/>
              <a:t> (j &lt; </a:t>
            </a:r>
            <a:r>
              <a:rPr lang="en-US" dirty="0" err="1"/>
              <a:t>i</a:t>
            </a:r>
            <a:r>
              <a:rPr lang="en-US" dirty="0"/>
              <a:t>) has finished, P</a:t>
            </a:r>
            <a:r>
              <a:rPr lang="en-US" sz="1200" dirty="0"/>
              <a:t>i</a:t>
            </a:r>
            <a:r>
              <a:rPr lang="en-US" dirty="0"/>
              <a:t> can obtain needed resources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0F4C5-3E04-4BDB-86DC-550BB61A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55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3699-96D7-428E-B1ED-3B946614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8C9C-DB3A-4E80-9C5D-6387C015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8726760" cy="5040560"/>
          </a:xfrm>
        </p:spPr>
        <p:txBody>
          <a:bodyPr/>
          <a:lstStyle/>
          <a:p>
            <a:r>
              <a:rPr lang="en-US" dirty="0"/>
              <a:t>System in </a:t>
            </a:r>
            <a:r>
              <a:rPr lang="en-US" dirty="0">
                <a:solidFill>
                  <a:srgbClr val="FF0000"/>
                </a:solidFill>
              </a:rPr>
              <a:t>safe state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no deadlocks</a:t>
            </a:r>
          </a:p>
          <a:p>
            <a:r>
              <a:rPr lang="en-US" dirty="0"/>
              <a:t>System in </a:t>
            </a:r>
            <a:r>
              <a:rPr lang="en-US" dirty="0">
                <a:solidFill>
                  <a:srgbClr val="FF0000"/>
                </a:solidFill>
              </a:rPr>
              <a:t>unsafe state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p</a:t>
            </a:r>
            <a:r>
              <a:rPr lang="en-US" dirty="0">
                <a:solidFill>
                  <a:srgbClr val="FF0000"/>
                </a:solidFill>
              </a:rPr>
              <a:t>ossibility of deadlock</a:t>
            </a:r>
          </a:p>
          <a:p>
            <a:pPr lvl="4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Deadlock avoidance:</a:t>
            </a:r>
            <a:r>
              <a:rPr lang="en-US" b="1" dirty="0"/>
              <a:t> </a:t>
            </a:r>
            <a:r>
              <a:rPr lang="en-US" dirty="0"/>
              <a:t>ensure a system </a:t>
            </a:r>
            <a:r>
              <a:rPr lang="en-US" dirty="0">
                <a:solidFill>
                  <a:srgbClr val="FF0000"/>
                </a:solidFill>
              </a:rPr>
              <a:t>never enters an unsafe state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F5D12-D27C-4E8B-A908-6BEA4E2F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1026" name="Picture 2" descr="Deadlock Avoidance - Dextutor Operating System -">
            <a:extLst>
              <a:ext uri="{FF2B5EF4-FFF2-40B4-BE49-F238E27FC236}">
                <a16:creationId xmlns:a16="http://schemas.microsoft.com/office/drawing/2014/main" id="{4910B39C-84C8-4442-988C-0837A9F6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832329"/>
            <a:ext cx="2492214" cy="31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6E5250-60BF-4750-9B48-C257042C5660}"/>
              </a:ext>
            </a:extLst>
          </p:cNvPr>
          <p:cNvSpPr txBox="1">
            <a:spLocks/>
          </p:cNvSpPr>
          <p:nvPr/>
        </p:nvSpPr>
        <p:spPr bwMode="auto">
          <a:xfrm>
            <a:off x="607762" y="4221087"/>
            <a:ext cx="9806880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Deadlock Avoidance Algorithms </a:t>
            </a:r>
          </a:p>
          <a:p>
            <a:pPr lvl="1"/>
            <a:r>
              <a:rPr lang="en-US" dirty="0"/>
              <a:t>Single instance of a resource type: resource-allocation graph </a:t>
            </a:r>
          </a:p>
          <a:p>
            <a:pPr lvl="1"/>
            <a:r>
              <a:rPr lang="en-US" dirty="0"/>
              <a:t>Multiple instances of a resource type: banker’s algorithm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CCE-79B7-431E-941A-2BE834B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9ED9-7B45-4833-920D-21A53CD0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US" dirty="0"/>
              <a:t>Two types of nodes: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= {P1, P2, …, </a:t>
            </a:r>
            <a:r>
              <a:rPr lang="en-US" dirty="0" err="1"/>
              <a:t>Pn</a:t>
            </a:r>
            <a:r>
              <a:rPr lang="en-US" dirty="0"/>
              <a:t>}, the set of all the </a:t>
            </a:r>
            <a:r>
              <a:rPr lang="en-US" dirty="0">
                <a:solidFill>
                  <a:srgbClr val="FF0000"/>
                </a:solidFill>
              </a:rPr>
              <a:t>processes</a:t>
            </a:r>
            <a:r>
              <a:rPr lang="en-US" b="1" dirty="0"/>
              <a:t> </a:t>
            </a:r>
            <a:r>
              <a:rPr lang="en-US" dirty="0"/>
              <a:t>in the system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= {R1, R2, …, Rm}, the set of all </a:t>
            </a:r>
            <a:r>
              <a:rPr lang="en-US" dirty="0">
                <a:solidFill>
                  <a:srgbClr val="FF0000"/>
                </a:solidFill>
              </a:rPr>
              <a:t>resource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types </a:t>
            </a:r>
            <a:r>
              <a:rPr lang="en-US" dirty="0"/>
              <a:t>in the system</a:t>
            </a:r>
          </a:p>
          <a:p>
            <a:pPr lvl="1"/>
            <a:endParaRPr lang="en-US" dirty="0"/>
          </a:p>
          <a:p>
            <a:r>
              <a:rPr lang="en-US" dirty="0"/>
              <a:t>Two types of edges: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request edge</a:t>
            </a:r>
            <a:r>
              <a:rPr lang="en-US" dirty="0"/>
              <a:t>: directed edge </a:t>
            </a:r>
            <a:r>
              <a:rPr lang="en-US" dirty="0" err="1"/>
              <a:t>Pi➞Rj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assignment edge</a:t>
            </a:r>
            <a:r>
              <a:rPr lang="en-US" dirty="0"/>
              <a:t>: directed edge </a:t>
            </a:r>
            <a:r>
              <a:rPr lang="en-US" dirty="0" err="1"/>
              <a:t>Rj➞Pi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claim edge</a:t>
            </a:r>
            <a:r>
              <a:rPr lang="en-US" dirty="0"/>
              <a:t>: directed edge </a:t>
            </a:r>
            <a:r>
              <a:rPr lang="en-US" dirty="0" err="1"/>
              <a:t>Pi➞Rj</a:t>
            </a:r>
            <a:endParaRPr lang="en-US" dirty="0"/>
          </a:p>
          <a:p>
            <a:pPr lvl="2"/>
            <a:r>
              <a:rPr lang="en-US" dirty="0"/>
              <a:t>process P</a:t>
            </a:r>
            <a:r>
              <a:rPr lang="en-US" sz="1400" dirty="0"/>
              <a:t>i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may</a:t>
            </a:r>
            <a:r>
              <a:rPr lang="en-US" dirty="0"/>
              <a:t> request resource </a:t>
            </a:r>
            <a:r>
              <a:rPr lang="en-US" dirty="0" err="1"/>
              <a:t>R</a:t>
            </a:r>
            <a:r>
              <a:rPr lang="en-US" sz="1400" dirty="0" err="1"/>
              <a:t>j</a:t>
            </a:r>
            <a:endParaRPr lang="en-US" sz="1400" dirty="0"/>
          </a:p>
          <a:p>
            <a:pPr lvl="2"/>
            <a:r>
              <a:rPr lang="en-HK" dirty="0"/>
              <a:t>dash line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3933F-9631-43A1-8DE9-0DA93816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/>
          <a:p>
            <a:fld id="{C22DC6D3-9347-42BE-948A-F7EB414DF65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9851E-DE84-4C81-B5BC-7172E5B6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79" y="1773792"/>
            <a:ext cx="697982" cy="697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5AD87-A90D-4608-B752-BEB93970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039" y="2325513"/>
            <a:ext cx="947863" cy="1023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944FD-90DF-464B-A8DA-D5489806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3650631"/>
            <a:ext cx="1440160" cy="884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AA442-2710-486B-AD2B-8B7F705E1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193" y="4463179"/>
            <a:ext cx="1421037" cy="799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722D3EF-8BE1-4A02-A82D-9BA40A20A0F8}"/>
              </a:ext>
            </a:extLst>
          </p:cNvPr>
          <p:cNvGrpSpPr/>
          <p:nvPr/>
        </p:nvGrpSpPr>
        <p:grpSpPr>
          <a:xfrm>
            <a:off x="8107070" y="5191211"/>
            <a:ext cx="1440160" cy="884506"/>
            <a:chOff x="8107070" y="5191211"/>
            <a:chExt cx="1440160" cy="8845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C4FEA1-05F4-4BB6-A54E-0DBBADF54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7070" y="5191211"/>
              <a:ext cx="1440160" cy="88450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382D7D-BED6-4928-AE05-AC3415513324}"/>
                </a:ext>
              </a:extLst>
            </p:cNvPr>
            <p:cNvSpPr/>
            <p:nvPr/>
          </p:nvSpPr>
          <p:spPr>
            <a:xfrm>
              <a:off x="8688288" y="5361824"/>
              <a:ext cx="41550" cy="3874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6ADC4E-6542-4CFE-AB12-702F7B1D975D}"/>
                </a:ext>
              </a:extLst>
            </p:cNvPr>
            <p:cNvSpPr/>
            <p:nvPr/>
          </p:nvSpPr>
          <p:spPr>
            <a:xfrm>
              <a:off x="8804832" y="5373216"/>
              <a:ext cx="41550" cy="3874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2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7276-D3D9-450F-A375-EB470CCC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Single-instance 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2EEF-B9C6-440C-B8ED-0694E964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dirty="0"/>
              <a:t>Using resource-allocation graph </a:t>
            </a:r>
          </a:p>
          <a:p>
            <a:r>
              <a:rPr lang="en-US" dirty="0"/>
              <a:t>Transitions in between edges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claim edge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request edge </a:t>
            </a:r>
            <a:r>
              <a:rPr lang="en-US" dirty="0"/>
              <a:t>when a process requests resource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request edge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assignment edge </a:t>
            </a:r>
            <a:r>
              <a:rPr lang="en-US" dirty="0"/>
              <a:t>when resource allocated to process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assignment edge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claim edge </a:t>
            </a:r>
            <a:r>
              <a:rPr lang="en-US" dirty="0"/>
              <a:t>when resource released by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DB9AC-6E0C-4855-A5FA-B269449E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BC747-BF79-4203-91FA-1C501175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69" y="4509120"/>
            <a:ext cx="1364704" cy="1383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BBEA4-1711-45EC-90CD-F9AE5CB1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05" y="4509120"/>
            <a:ext cx="1322264" cy="138376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395AE1B-7CF0-49C7-BBF8-E1E00D5D7AC9}"/>
              </a:ext>
            </a:extLst>
          </p:cNvPr>
          <p:cNvSpPr/>
          <p:nvPr/>
        </p:nvSpPr>
        <p:spPr>
          <a:xfrm rot="16200000">
            <a:off x="3790419" y="5119975"/>
            <a:ext cx="144016" cy="21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05B345-47AA-4F91-9A4E-EBA5BDD53894}"/>
              </a:ext>
            </a:extLst>
          </p:cNvPr>
          <p:cNvGrpSpPr/>
          <p:nvPr/>
        </p:nvGrpSpPr>
        <p:grpSpPr>
          <a:xfrm>
            <a:off x="4204181" y="4509120"/>
            <a:ext cx="1364704" cy="1383764"/>
            <a:chOff x="10341024" y="1844824"/>
            <a:chExt cx="1364704" cy="13837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CBB92C-F95C-4208-8C18-8DFE43E72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1024" y="1844824"/>
              <a:ext cx="1364704" cy="1383764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96D45C-3CF9-44CE-9C0D-DE1ED3484DB0}"/>
                </a:ext>
              </a:extLst>
            </p:cNvPr>
            <p:cNvCxnSpPr/>
            <p:nvPr/>
          </p:nvCxnSpPr>
          <p:spPr>
            <a:xfrm flipH="1">
              <a:off x="11201672" y="2580144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63F9CA0-FF2D-4556-B275-D8D18815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4509120"/>
            <a:ext cx="1364704" cy="138376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1F9EB3D3-06DA-481E-94EA-3FE667B655E2}"/>
              </a:ext>
            </a:extLst>
          </p:cNvPr>
          <p:cNvSpPr/>
          <p:nvPr/>
        </p:nvSpPr>
        <p:spPr>
          <a:xfrm rot="16200000">
            <a:off x="5859886" y="5119976"/>
            <a:ext cx="144016" cy="21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A93BAFB-2C32-47BD-BFCB-EF7EC849F938}"/>
              </a:ext>
            </a:extLst>
          </p:cNvPr>
          <p:cNvSpPr/>
          <p:nvPr/>
        </p:nvSpPr>
        <p:spPr>
          <a:xfrm rot="16200000">
            <a:off x="8016200" y="5119975"/>
            <a:ext cx="144016" cy="21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11C-BB2C-4DAA-8FAD-819C16A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Single-instance 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C0B0-EC10-454F-919E-8E101BDC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can be granted only if converting a </a:t>
            </a:r>
            <a:r>
              <a:rPr lang="en-US" dirty="0">
                <a:solidFill>
                  <a:srgbClr val="FF0000"/>
                </a:solidFill>
              </a:rPr>
              <a:t>request edge </a:t>
            </a:r>
            <a:r>
              <a:rPr lang="en-US" dirty="0"/>
              <a:t>to an </a:t>
            </a:r>
            <a:r>
              <a:rPr lang="en-US" dirty="0">
                <a:solidFill>
                  <a:srgbClr val="FF0000"/>
                </a:solidFill>
              </a:rPr>
              <a:t>assignment edge </a:t>
            </a:r>
            <a:r>
              <a:rPr lang="en-US" dirty="0"/>
              <a:t>does not result in a </a:t>
            </a:r>
            <a:r>
              <a:rPr lang="en-US" dirty="0">
                <a:solidFill>
                  <a:srgbClr val="FF0000"/>
                </a:solidFill>
              </a:rPr>
              <a:t>cycle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cycle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safe state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3DB11-EB25-4665-AB0A-8CC52C33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90C06-09F2-4952-B771-1872CFB1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429000"/>
            <a:ext cx="2304256" cy="2323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46546C-A6AD-4132-9D7D-1C6BCDDB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3437837"/>
            <a:ext cx="2160240" cy="21766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74475D-2AB4-4571-AC40-83C827D85EC8}"/>
              </a:ext>
            </a:extLst>
          </p:cNvPr>
          <p:cNvSpPr/>
          <p:nvPr/>
        </p:nvSpPr>
        <p:spPr>
          <a:xfrm>
            <a:off x="3863752" y="5712080"/>
            <a:ext cx="56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safe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3E1C2-1608-4791-AC1C-0D3770E08D0D}"/>
              </a:ext>
            </a:extLst>
          </p:cNvPr>
          <p:cNvSpPr/>
          <p:nvPr/>
        </p:nvSpPr>
        <p:spPr>
          <a:xfrm>
            <a:off x="7974304" y="5712080"/>
            <a:ext cx="807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unsafe</a:t>
            </a:r>
          </a:p>
        </p:txBody>
      </p:sp>
    </p:spTree>
    <p:extLst>
      <p:ext uri="{BB962C8B-B14F-4D97-AF65-F5344CB8AC3E}">
        <p14:creationId xmlns:p14="http://schemas.microsoft.com/office/powerpoint/2010/main" val="144194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DBFF-D0CD-4482-8A8A-5B856A3F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FA22-0E44-4FF6-8E9F-41B12374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03024" cy="5040560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multiple-instance resource deadlock avoidance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each process must a </a:t>
            </a:r>
            <a:r>
              <a:rPr lang="en-US" dirty="0">
                <a:solidFill>
                  <a:srgbClr val="FF0000"/>
                </a:solidFill>
              </a:rPr>
              <a:t>priori</a:t>
            </a:r>
            <a:r>
              <a:rPr lang="en-US" b="1" dirty="0"/>
              <a:t> </a:t>
            </a:r>
            <a:r>
              <a:rPr lang="en-US" dirty="0"/>
              <a:t>claim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b="1" dirty="0"/>
              <a:t> </a:t>
            </a:r>
            <a:r>
              <a:rPr lang="en-US" dirty="0"/>
              <a:t>use of each resource type</a:t>
            </a:r>
          </a:p>
          <a:p>
            <a:pPr lvl="1"/>
            <a:r>
              <a:rPr lang="en-US" dirty="0"/>
              <a:t>when a process requests a resource, it may have to wait</a:t>
            </a:r>
          </a:p>
          <a:p>
            <a:pPr lvl="1"/>
            <a:r>
              <a:rPr lang="en-US" dirty="0"/>
              <a:t>when a process gets all its resources it must release them in a finite amount of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3FB-2239-4DCB-94E4-B291008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95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2E99-7168-4AC7-83C1-8D238F0A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State 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5F77-2CB8-4408-A390-C76FE4D4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="1" dirty="0"/>
              <a:t> </a:t>
            </a:r>
            <a:r>
              <a:rPr lang="en-US" dirty="0"/>
              <a:t>processes,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="1" dirty="0"/>
              <a:t> </a:t>
            </a:r>
            <a:r>
              <a:rPr lang="en-US" dirty="0"/>
              <a:t>types of resources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available</a:t>
            </a:r>
            <a:r>
              <a:rPr lang="en-US" dirty="0"/>
              <a:t>: an array of length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, instances of available resource</a:t>
            </a:r>
          </a:p>
          <a:p>
            <a:pPr lvl="2"/>
            <a:r>
              <a:rPr lang="en-US" dirty="0"/>
              <a:t>available[j] = k: k instances of resource type </a:t>
            </a:r>
            <a:r>
              <a:rPr lang="en-US" dirty="0" err="1"/>
              <a:t>R</a:t>
            </a:r>
            <a:r>
              <a:rPr lang="en-US" sz="1400" dirty="0" err="1"/>
              <a:t>j</a:t>
            </a:r>
            <a:r>
              <a:rPr lang="en-US" dirty="0"/>
              <a:t> available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 × m </a:t>
            </a:r>
            <a:r>
              <a:rPr lang="en-US" dirty="0"/>
              <a:t>matrix</a:t>
            </a:r>
          </a:p>
          <a:p>
            <a:pPr lvl="2"/>
            <a:r>
              <a:rPr lang="en-US" dirty="0"/>
              <a:t>max [</a:t>
            </a:r>
            <a:r>
              <a:rPr lang="en-US" dirty="0" err="1"/>
              <a:t>i,j</a:t>
            </a:r>
            <a:r>
              <a:rPr lang="en-US" dirty="0"/>
              <a:t>] = k: process P</a:t>
            </a:r>
            <a:r>
              <a:rPr lang="en-US" sz="1400" dirty="0"/>
              <a:t>i</a:t>
            </a:r>
            <a:r>
              <a:rPr lang="en-US" dirty="0"/>
              <a:t> may request at most k instances of resource </a:t>
            </a:r>
            <a:r>
              <a:rPr lang="en-US" dirty="0" err="1"/>
              <a:t>R</a:t>
            </a:r>
            <a:r>
              <a:rPr lang="en-US" sz="1400" dirty="0" err="1"/>
              <a:t>j</a:t>
            </a:r>
            <a:endParaRPr lang="en-US" sz="14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allocation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 × m </a:t>
            </a:r>
            <a:r>
              <a:rPr lang="en-US" dirty="0"/>
              <a:t>matrix </a:t>
            </a:r>
          </a:p>
          <a:p>
            <a:pPr lvl="2"/>
            <a:r>
              <a:rPr lang="en-US" dirty="0"/>
              <a:t>allocation[</a:t>
            </a:r>
            <a:r>
              <a:rPr lang="en-US" dirty="0" err="1"/>
              <a:t>i,j</a:t>
            </a:r>
            <a:r>
              <a:rPr lang="en-US" dirty="0"/>
              <a:t>] = k: P</a:t>
            </a:r>
            <a:r>
              <a:rPr lang="en-US" sz="1400" dirty="0"/>
              <a:t>i</a:t>
            </a:r>
            <a:r>
              <a:rPr lang="en-US" dirty="0"/>
              <a:t> is currently allocated k instances of </a:t>
            </a:r>
            <a:r>
              <a:rPr lang="en-US" dirty="0" err="1"/>
              <a:t>R</a:t>
            </a:r>
            <a:r>
              <a:rPr lang="en-US" sz="1400" dirty="0" err="1"/>
              <a:t>j</a:t>
            </a:r>
            <a:endParaRPr lang="en-US" sz="14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need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 × m </a:t>
            </a:r>
            <a:r>
              <a:rPr lang="en-US" dirty="0"/>
              <a:t>matrix</a:t>
            </a:r>
          </a:p>
          <a:p>
            <a:pPr lvl="2"/>
            <a:r>
              <a:rPr lang="en-US" dirty="0"/>
              <a:t>need[</a:t>
            </a:r>
            <a:r>
              <a:rPr lang="en-US" dirty="0" err="1"/>
              <a:t>i,j</a:t>
            </a:r>
            <a:r>
              <a:rPr lang="en-US" dirty="0"/>
              <a:t>] = k: P</a:t>
            </a:r>
            <a:r>
              <a:rPr lang="en-US" sz="1400" dirty="0"/>
              <a:t>i</a:t>
            </a:r>
            <a:r>
              <a:rPr lang="en-US" dirty="0"/>
              <a:t> may need k more instances of </a:t>
            </a:r>
            <a:r>
              <a:rPr lang="en-US" dirty="0" err="1"/>
              <a:t>R</a:t>
            </a:r>
            <a:r>
              <a:rPr lang="en-US" sz="1400" dirty="0" err="1"/>
              <a:t>j</a:t>
            </a:r>
            <a:r>
              <a:rPr lang="en-US" dirty="0"/>
              <a:t> to complete its task</a:t>
            </a:r>
          </a:p>
          <a:p>
            <a:pPr lvl="2"/>
            <a:r>
              <a:rPr lang="en-US" dirty="0"/>
              <a:t>need[</a:t>
            </a:r>
            <a:r>
              <a:rPr lang="en-US" dirty="0" err="1"/>
              <a:t>i,j</a:t>
            </a:r>
            <a:r>
              <a:rPr lang="en-US" dirty="0"/>
              <a:t>] = max[</a:t>
            </a:r>
            <a:r>
              <a:rPr lang="en-US" dirty="0" err="1"/>
              <a:t>i,j</a:t>
            </a:r>
            <a:r>
              <a:rPr lang="en-US" dirty="0"/>
              <a:t>] –allocation 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6939-715D-4FDE-8089-33E6491E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24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FB20-F6AC-4490-9DA5-D4A266C5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Deadlock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F134-39C7-42C7-B173-6D362328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Deadlock</a:t>
            </a:r>
            <a:r>
              <a:rPr lang="en-US" dirty="0"/>
              <a:t>: a set of blocked processes each holding a resource and waiting to acquire a resource held by another process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system has 2 disk drives, P1 and P2 each hold one disk drive and each needs another one</a:t>
            </a:r>
          </a:p>
          <a:p>
            <a:pPr lvl="1"/>
            <a:r>
              <a:rPr lang="en-US" dirty="0"/>
              <a:t>semaphores A and B, initialized to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105F-1664-432D-A029-A51FF071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23A97-D039-4882-8B09-0519303E3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3933056"/>
            <a:ext cx="3036285" cy="19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275D-336D-410E-B5D2-0C2AB911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Safe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5CEDE-178E-426C-9B6C-8C8A57A0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40769"/>
                <a:ext cx="11582400" cy="5040560"/>
              </a:xfrm>
            </p:spPr>
            <p:txBody>
              <a:bodyPr/>
              <a:lstStyle/>
              <a:p>
                <a:r>
                  <a:rPr lang="en-US" sz="2800" dirty="0"/>
                  <a:t>Data structure to compute whether the system is in a safe state</a:t>
                </a:r>
              </a:p>
              <a:p>
                <a:pPr lvl="1"/>
                <a:r>
                  <a:rPr lang="en-US" sz="2400" dirty="0"/>
                  <a:t>use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work[j]</a:t>
                </a:r>
                <a:r>
                  <a:rPr lang="en-US" sz="2400" b="1" dirty="0"/>
                  <a:t> </a:t>
                </a:r>
                <a:r>
                  <a:rPr lang="en-US" sz="2400" dirty="0"/>
                  <a:t>to track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allocatable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resources </a:t>
                </a:r>
                <a:r>
                  <a:rPr lang="en-US" sz="2400" dirty="0"/>
                  <a:t>of type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R</a:t>
                </a:r>
                <a:r>
                  <a:rPr lang="en-US" sz="2400" baseline="-25000" dirty="0" err="1">
                    <a:solidFill>
                      <a:srgbClr val="FF0000"/>
                    </a:solidFill>
                  </a:rPr>
                  <a:t>j</a:t>
                </a:r>
                <a:endParaRPr lang="en-US" sz="2400" baseline="-25000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sz="2000" dirty="0"/>
                  <a:t>unallocated+ released by finished processes</a:t>
                </a:r>
              </a:p>
              <a:p>
                <a:pPr lvl="1"/>
                <a:r>
                  <a:rPr lang="en-US" sz="2400" dirty="0"/>
                  <a:t>use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finish[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]</a:t>
                </a:r>
                <a:r>
                  <a:rPr lang="en-US" sz="2400" b="1" dirty="0"/>
                  <a:t> </a:t>
                </a:r>
                <a:r>
                  <a:rPr lang="en-US" sz="2400" dirty="0"/>
                  <a:t>to track whether process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/>
                  <a:t> is finished</a:t>
                </a:r>
              </a:p>
              <a:p>
                <a:pPr lvl="1"/>
                <a:r>
                  <a:rPr lang="en-US" sz="2400" dirty="0"/>
                  <a:t>initialize: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work[j]= available[j] </a:t>
                </a:r>
                <a:r>
                  <a:rPr lang="en-US" sz="2400" dirty="0"/>
                  <a:t>for all j,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finish[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]= false </a:t>
                </a:r>
                <a:r>
                  <a:rPr lang="en-US" sz="2400" dirty="0"/>
                  <a:t>for all 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r>
                  <a:rPr lang="en-US" sz="2800" dirty="0"/>
                  <a:t>Algorithm: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find an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/>
                  <a:t> satisfying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finish[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= false &amp;&amp;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HK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HK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need[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≤ work[j]; </a:t>
                </a:r>
                <a:r>
                  <a:rPr lang="en-US" sz="2400" dirty="0"/>
                  <a:t>if not exist, go to step 3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with the above found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do</a:t>
                </a:r>
                <a:r>
                  <a:rPr lang="en-US" sz="2400" dirty="0">
                    <a:solidFill>
                      <a:srgbClr val="FF0000"/>
                    </a:solidFill>
                  </a:rPr>
                  <a:t> work[j] = work[j] + allocation[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for all j, finish[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= true</a:t>
                </a:r>
                <a:r>
                  <a:rPr lang="en-US" sz="2400" dirty="0"/>
                  <a:t>, go to step 1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HK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HK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HK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finish[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== true</a:t>
                </a:r>
                <a:r>
                  <a:rPr lang="en-US" sz="2400" dirty="0"/>
                  <a:t>, then the system is in a safe state, </a:t>
                </a:r>
                <a:r>
                  <a:rPr lang="en-US" sz="2400"/>
                  <a:t>otherwise unsafe</a:t>
                </a:r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5CEDE-178E-426C-9B6C-8C8A57A0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40769"/>
                <a:ext cx="11582400" cy="5040560"/>
              </a:xfrm>
              <a:blipFill>
                <a:blip r:embed="rId2"/>
                <a:stretch>
                  <a:fillRect l="-947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85125-2B7D-41A1-AEFC-3BE2E190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38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C30-79A3-4F1C-9C4C-8A003EE6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Resource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6C9F6-C2D6-4CA4-941D-A2D2FA99D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40769"/>
                <a:ext cx="11391056" cy="5040560"/>
              </a:xfrm>
            </p:spPr>
            <p:txBody>
              <a:bodyPr/>
              <a:lstStyle/>
              <a:p>
                <a:r>
                  <a:rPr lang="en-US" sz="2800" dirty="0"/>
                  <a:t>Data structure: request for each process P</a:t>
                </a:r>
                <a:r>
                  <a:rPr lang="en-US" sz="1800" dirty="0"/>
                  <a:t>i </a:t>
                </a:r>
                <a:r>
                  <a:rPr lang="en-US" sz="2800" dirty="0"/>
                  <a:t>and resource type </a:t>
                </a:r>
                <a:r>
                  <a:rPr lang="en-US" sz="2800" dirty="0" err="1"/>
                  <a:t>R</a:t>
                </a:r>
                <a:r>
                  <a:rPr lang="en-US" sz="2800" baseline="-25000" dirty="0" err="1"/>
                  <a:t>j</a:t>
                </a:r>
                <a:endParaRPr lang="en-US" sz="2800" baseline="-25000" dirty="0"/>
              </a:p>
              <a:p>
                <a:pPr lvl="1"/>
                <a:r>
                  <a:rPr lang="en-US" sz="2400" dirty="0">
                    <a:solidFill>
                      <a:srgbClr val="FF0000"/>
                    </a:solidFill>
                  </a:rPr>
                  <a:t>request[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</a:t>
                </a:r>
                <a:r>
                  <a:rPr lang="en-US" sz="2400" dirty="0"/>
                  <a:t>= k </a:t>
                </a:r>
                <a:r>
                  <a:rPr 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sz="2400" dirty="0"/>
                  <a:t> process P</a:t>
                </a:r>
                <a:r>
                  <a:rPr lang="en-US" sz="1400" dirty="0"/>
                  <a:t>i</a:t>
                </a:r>
                <a:r>
                  <a:rPr lang="en-US" sz="2400" dirty="0"/>
                  <a:t> wants k instances of resource type </a:t>
                </a:r>
                <a:r>
                  <a:rPr lang="en-US" sz="2400" dirty="0" err="1"/>
                  <a:t>R</a:t>
                </a:r>
                <a:r>
                  <a:rPr lang="en-US" sz="1400" dirty="0" err="1"/>
                  <a:t>j</a:t>
                </a:r>
                <a:endParaRPr lang="en-US" sz="1400" dirty="0"/>
              </a:p>
              <a:p>
                <a:r>
                  <a:rPr lang="en-US" sz="2800" dirty="0"/>
                  <a:t>Algorithm (assuming allocating resource for Pi):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HK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HK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HK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request[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]≤need[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] go to 2; otherwise, raise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error</a:t>
                </a:r>
                <a:r>
                  <a:rPr lang="en-US" sz="2400" dirty="0"/>
                  <a:t> (exceed maximum claim)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HK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HK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HK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request[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]≤available[j], go to 3; otherwise P</a:t>
                </a:r>
                <a:r>
                  <a:rPr lang="en-US" sz="1400" dirty="0"/>
                  <a:t>i</a:t>
                </a:r>
                <a:r>
                  <a:rPr lang="en-US" sz="2400" dirty="0"/>
                  <a:t> must wait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pretend to allocate requested resources to P</a:t>
                </a:r>
                <a:r>
                  <a:rPr lang="en-US" sz="1600" dirty="0"/>
                  <a:t>i </a:t>
                </a:r>
                <a:r>
                  <a:rPr lang="en-US" sz="2400" dirty="0"/>
                  <a:t>by modifying the states</a:t>
                </a:r>
              </a:p>
              <a:p>
                <a:pPr lvl="2"/>
                <a:r>
                  <a:rPr lang="en-US" sz="2000" dirty="0"/>
                  <a:t>available[j] = available[j] – request[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] for all j</a:t>
                </a:r>
                <a:endParaRPr lang="en-US" sz="1100" dirty="0"/>
              </a:p>
              <a:p>
                <a:pPr lvl="2"/>
                <a:r>
                  <a:rPr lang="en-US" sz="2000" dirty="0"/>
                  <a:t>allocation[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] = allocation[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] + request[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] for all j</a:t>
                </a:r>
                <a:endParaRPr lang="en-US" sz="1100" dirty="0"/>
              </a:p>
              <a:p>
                <a:pPr lvl="2"/>
                <a:r>
                  <a:rPr lang="en-US" sz="2000" dirty="0"/>
                  <a:t>need[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] = need[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] – request[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] for all j</a:t>
                </a:r>
                <a:endParaRPr lang="en-US" sz="11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use previous algorithm to test if it is a safe state</a:t>
                </a:r>
              </a:p>
              <a:p>
                <a:pPr marL="1314450" lvl="2" indent="-457200"/>
                <a:r>
                  <a:rPr lang="en-US" sz="2000" dirty="0"/>
                  <a:t>if yes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/>
                  <a:t>allocate the resources to P</a:t>
                </a:r>
                <a:r>
                  <a:rPr lang="en-US" sz="1200" dirty="0"/>
                  <a:t>i</a:t>
                </a:r>
              </a:p>
              <a:p>
                <a:pPr marL="1314450" lvl="2" indent="-457200"/>
                <a:r>
                  <a:rPr lang="en-US" sz="2000" dirty="0"/>
                  <a:t>if no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/>
                  <a:t>P</a:t>
                </a:r>
                <a:r>
                  <a:rPr lang="en-US" sz="1200" dirty="0"/>
                  <a:t>i </a:t>
                </a:r>
                <a:r>
                  <a:rPr lang="en-US" sz="2000" dirty="0"/>
                  <a:t>must wait, and the old resource-allocation state is restored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6C9F6-C2D6-4CA4-941D-A2D2FA99D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40769"/>
                <a:ext cx="11391056" cy="5040560"/>
              </a:xfrm>
              <a:blipFill>
                <a:blip r:embed="rId2"/>
                <a:stretch>
                  <a:fillRect l="-963" t="-1209" b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B19D3-FC77-45EA-8B41-C4BB514A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2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A96F-97F4-4472-8A62-1DB3DE8E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206E-340A-4ED5-9743-A42E0B99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state:</a:t>
            </a:r>
          </a:p>
          <a:p>
            <a:pPr lvl="1"/>
            <a:r>
              <a:rPr lang="en-US" b="1" dirty="0"/>
              <a:t>5 processes 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through P</a:t>
            </a:r>
            <a:r>
              <a:rPr lang="en-US" baseline="-25000" dirty="0"/>
              <a:t>4</a:t>
            </a:r>
          </a:p>
          <a:p>
            <a:pPr lvl="1"/>
            <a:r>
              <a:rPr lang="en-US" b="1" dirty="0"/>
              <a:t>3 resource types</a:t>
            </a:r>
            <a:r>
              <a:rPr lang="en-US" dirty="0"/>
              <a:t>: A (10 instances), B (5 instances) and C (7 instances)</a:t>
            </a:r>
          </a:p>
          <a:p>
            <a:r>
              <a:rPr lang="en-US" dirty="0"/>
              <a:t>Snapshot at time T</a:t>
            </a:r>
            <a:r>
              <a:rPr lang="en-US" sz="2000" dirty="0"/>
              <a:t>0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E932-33A3-49CB-BD43-75F04245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61773C-F4D2-4B67-8788-C459A425455E}"/>
              </a:ext>
            </a:extLst>
          </p:cNvPr>
          <p:cNvGrpSpPr/>
          <p:nvPr/>
        </p:nvGrpSpPr>
        <p:grpSpPr>
          <a:xfrm>
            <a:off x="4583832" y="3468272"/>
            <a:ext cx="3284640" cy="2773789"/>
            <a:chOff x="4583832" y="3468272"/>
            <a:chExt cx="3284640" cy="2773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0EEE95-3863-41AF-82F2-0E903831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832" y="3816850"/>
              <a:ext cx="3110050" cy="242521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A719AE-AC3C-49F3-90C4-9A93C564B7BE}"/>
                </a:ext>
              </a:extLst>
            </p:cNvPr>
            <p:cNvSpPr/>
            <p:nvPr/>
          </p:nvSpPr>
          <p:spPr>
            <a:xfrm>
              <a:off x="4848419" y="3483902"/>
              <a:ext cx="110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allocation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A90327-BBE7-4FE2-A0BA-254766EC33BF}"/>
                </a:ext>
              </a:extLst>
            </p:cNvPr>
            <p:cNvSpPr/>
            <p:nvPr/>
          </p:nvSpPr>
          <p:spPr>
            <a:xfrm>
              <a:off x="6068057" y="3468272"/>
              <a:ext cx="5768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2AD8B9-0256-412D-A1FA-71AF842812BB}"/>
                </a:ext>
              </a:extLst>
            </p:cNvPr>
            <p:cNvSpPr/>
            <p:nvPr/>
          </p:nvSpPr>
          <p:spPr>
            <a:xfrm>
              <a:off x="6859093" y="3476087"/>
              <a:ext cx="1009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available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59C7560-2527-4F0A-B369-3446DE11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19" y="3503071"/>
            <a:ext cx="572751" cy="26622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9C5FD5-36CC-48A3-855B-FC033B6E06EB}"/>
              </a:ext>
            </a:extLst>
          </p:cNvPr>
          <p:cNvSpPr/>
          <p:nvPr/>
        </p:nvSpPr>
        <p:spPr>
          <a:xfrm>
            <a:off x="8961155" y="4701308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need= max–allocation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F8CA4F-72CA-4070-AB69-028E5FEF5489}"/>
              </a:ext>
            </a:extLst>
          </p:cNvPr>
          <p:cNvSpPr/>
          <p:nvPr/>
        </p:nvSpPr>
        <p:spPr>
          <a:xfrm>
            <a:off x="4768171" y="6295860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system is in safe state</a:t>
            </a:r>
            <a:r>
              <a:rPr lang="en-HK" dirty="0"/>
              <a:t>:</a:t>
            </a:r>
            <a:r>
              <a:rPr lang="zh-CN" altLang="en-US" dirty="0"/>
              <a:t> </a:t>
            </a:r>
            <a:r>
              <a:rPr lang="en-US" dirty="0"/>
              <a:t>sequence &lt; P1, P3, P4, P2, P0&gt;</a:t>
            </a:r>
          </a:p>
        </p:txBody>
      </p:sp>
    </p:spTree>
    <p:extLst>
      <p:ext uri="{BB962C8B-B14F-4D97-AF65-F5344CB8AC3E}">
        <p14:creationId xmlns:p14="http://schemas.microsoft.com/office/powerpoint/2010/main" val="31116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758E-091F-44A3-99C5-ACCF5D6E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E4F-444F-471A-A88F-800FB9A1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dirty="0"/>
              <a:t>Why &lt; P1, P3, P4, P2, P0&gt; is in safe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needed[1] &lt;= work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needed[3] &lt;= work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needed[4] &lt;= work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needed[2] &lt;= work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needed[0] &lt;= work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97160-F0FC-4D84-9745-50E97B26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9168C-CF0E-41DD-93CE-8C17F018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278983"/>
            <a:ext cx="4331147" cy="23428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F707D0-5BD4-4370-A541-C5E096422A02}"/>
              </a:ext>
            </a:extLst>
          </p:cNvPr>
          <p:cNvSpPr/>
          <p:nvPr/>
        </p:nvSpPr>
        <p:spPr>
          <a:xfrm>
            <a:off x="3941310" y="1935655"/>
            <a:ext cx="110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FA480-6224-4DB6-8F82-1CC1F272A453}"/>
              </a:ext>
            </a:extLst>
          </p:cNvPr>
          <p:cNvSpPr/>
          <p:nvPr/>
        </p:nvSpPr>
        <p:spPr>
          <a:xfrm>
            <a:off x="5278173" y="1920025"/>
            <a:ext cx="576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4AE95-BFB0-4B7E-92E6-8F5055A55FC3}"/>
              </a:ext>
            </a:extLst>
          </p:cNvPr>
          <p:cNvSpPr/>
          <p:nvPr/>
        </p:nvSpPr>
        <p:spPr>
          <a:xfrm>
            <a:off x="5951984" y="1927840"/>
            <a:ext cx="100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available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BE2D5-A2C8-4A0C-81A8-D80E73AA97BE}"/>
              </a:ext>
            </a:extLst>
          </p:cNvPr>
          <p:cNvSpPr/>
          <p:nvPr/>
        </p:nvSpPr>
        <p:spPr>
          <a:xfrm>
            <a:off x="7113954" y="191483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9018A-244D-45EF-BAF0-B8CD7E7998BF}"/>
              </a:ext>
            </a:extLst>
          </p:cNvPr>
          <p:cNvSpPr/>
          <p:nvPr/>
        </p:nvSpPr>
        <p:spPr>
          <a:xfrm>
            <a:off x="8328248" y="3429000"/>
            <a:ext cx="27497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Initially: </a:t>
            </a:r>
          </a:p>
          <a:p>
            <a:r>
              <a:rPr lang="en-US" dirty="0"/>
              <a:t>work == available == [3 3 2]</a:t>
            </a:r>
          </a:p>
          <a:p>
            <a:r>
              <a:rPr lang="en-US" dirty="0"/>
              <a:t>finish[</a:t>
            </a:r>
            <a:r>
              <a:rPr lang="en-US" dirty="0" err="1"/>
              <a:t>i</a:t>
            </a:r>
            <a:r>
              <a:rPr lang="en-US" dirty="0"/>
              <a:t>]==false for all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E8BEE-B012-464D-B744-97079C376822}"/>
              </a:ext>
            </a:extLst>
          </p:cNvPr>
          <p:cNvSpPr/>
          <p:nvPr/>
        </p:nvSpPr>
        <p:spPr>
          <a:xfrm>
            <a:off x="3524896" y="4765871"/>
            <a:ext cx="5609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work = work + allocation = [5 3 2], </a:t>
            </a:r>
            <a:r>
              <a:rPr lang="en-US" altLang="zh-CN" sz="2000" dirty="0"/>
              <a:t>f</a:t>
            </a:r>
            <a:r>
              <a:rPr lang="en-US" sz="2000" dirty="0"/>
              <a:t>inish[1] =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4C5D0-022D-4B19-9C2B-63A8BD5C05B6}"/>
              </a:ext>
            </a:extLst>
          </p:cNvPr>
          <p:cNvSpPr/>
          <p:nvPr/>
        </p:nvSpPr>
        <p:spPr>
          <a:xfrm>
            <a:off x="3524896" y="5082355"/>
            <a:ext cx="5609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work = work + allocation = [7 4 3], finish[3] = 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96E6A-6EC8-4418-90BB-1B574F14A8AE}"/>
              </a:ext>
            </a:extLst>
          </p:cNvPr>
          <p:cNvSpPr/>
          <p:nvPr/>
        </p:nvSpPr>
        <p:spPr>
          <a:xfrm>
            <a:off x="3524896" y="5388880"/>
            <a:ext cx="5609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work = work + allocation = [7 4 5], finish[4] = true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4B432-3B4A-4EF2-8C25-287F92C70F54}"/>
              </a:ext>
            </a:extLst>
          </p:cNvPr>
          <p:cNvSpPr/>
          <p:nvPr/>
        </p:nvSpPr>
        <p:spPr>
          <a:xfrm>
            <a:off x="3524896" y="5685049"/>
            <a:ext cx="5739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work = work + allocation = [10 4 7], finish[2] = 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537BE-0385-482D-A3F7-65F9D6E1CB0A}"/>
              </a:ext>
            </a:extLst>
          </p:cNvPr>
          <p:cNvSpPr/>
          <p:nvPr/>
        </p:nvSpPr>
        <p:spPr>
          <a:xfrm>
            <a:off x="3524896" y="6005913"/>
            <a:ext cx="5739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work = work + allocation = [10 5 7], finish[0] = true</a:t>
            </a:r>
          </a:p>
        </p:txBody>
      </p:sp>
    </p:spTree>
    <p:extLst>
      <p:ext uri="{BB962C8B-B14F-4D97-AF65-F5344CB8AC3E}">
        <p14:creationId xmlns:p14="http://schemas.microsoft.com/office/powerpoint/2010/main" val="361071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F7B-3C03-4C75-A4EB-0B14B168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E582-A259-4FB9-823E-CBF13561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requests 1 0 2, still in safe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needed[1] &lt; work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needed[3] &lt; work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needed[4] &lt; work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needed[2] &lt; work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needed[0] &lt;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B646-F6AB-49A0-A974-07932AC3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CFB64-8A38-447D-94A2-1F4661BD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03" y="2004470"/>
            <a:ext cx="4631272" cy="2736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9B294-4E2C-4C9A-9266-AD97AAC42CDD}"/>
              </a:ext>
            </a:extLst>
          </p:cNvPr>
          <p:cNvSpPr/>
          <p:nvPr/>
        </p:nvSpPr>
        <p:spPr>
          <a:xfrm>
            <a:off x="4079776" y="3093162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3 0 2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F7B0A-62CC-416F-A0DE-51E37AF7F8B3}"/>
              </a:ext>
            </a:extLst>
          </p:cNvPr>
          <p:cNvSpPr/>
          <p:nvPr/>
        </p:nvSpPr>
        <p:spPr>
          <a:xfrm>
            <a:off x="6091064" y="2636912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2 3 0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8C239-AD2D-4E8F-B00E-532649AC5F35}"/>
              </a:ext>
            </a:extLst>
          </p:cNvPr>
          <p:cNvSpPr/>
          <p:nvPr/>
        </p:nvSpPr>
        <p:spPr>
          <a:xfrm>
            <a:off x="7071179" y="3066135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0 2 0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84101-1672-4F45-89E7-98134947AC1C}"/>
              </a:ext>
            </a:extLst>
          </p:cNvPr>
          <p:cNvSpPr/>
          <p:nvPr/>
        </p:nvSpPr>
        <p:spPr>
          <a:xfrm>
            <a:off x="8328248" y="3429000"/>
            <a:ext cx="27497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Initially: </a:t>
            </a:r>
          </a:p>
          <a:p>
            <a:r>
              <a:rPr lang="en-US" dirty="0"/>
              <a:t>work == available == [2 3 0]</a:t>
            </a:r>
          </a:p>
          <a:p>
            <a:r>
              <a:rPr lang="en-US" dirty="0"/>
              <a:t>finish[</a:t>
            </a:r>
            <a:r>
              <a:rPr lang="en-US" dirty="0" err="1"/>
              <a:t>i</a:t>
            </a:r>
            <a:r>
              <a:rPr lang="en-US" dirty="0"/>
              <a:t>]==false for all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78ACE-7672-44E2-AF3B-74518C916E02}"/>
              </a:ext>
            </a:extLst>
          </p:cNvPr>
          <p:cNvSpPr/>
          <p:nvPr/>
        </p:nvSpPr>
        <p:spPr>
          <a:xfrm>
            <a:off x="3415200" y="4765871"/>
            <a:ext cx="5609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work = work + allocation = [5 3 2], </a:t>
            </a:r>
            <a:r>
              <a:rPr lang="en-US" altLang="zh-CN" sz="2000" dirty="0"/>
              <a:t>f</a:t>
            </a:r>
            <a:r>
              <a:rPr lang="en-US" sz="2000" dirty="0"/>
              <a:t>inish[1] = 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A21B0-1D70-47F1-A7AC-BEE670CD02BE}"/>
              </a:ext>
            </a:extLst>
          </p:cNvPr>
          <p:cNvSpPr/>
          <p:nvPr/>
        </p:nvSpPr>
        <p:spPr>
          <a:xfrm>
            <a:off x="3415200" y="5082355"/>
            <a:ext cx="5609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work = work + allocation = [7 4 3], finish[3] = true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E24C3-A8D4-4786-8A95-00B03B2F5182}"/>
              </a:ext>
            </a:extLst>
          </p:cNvPr>
          <p:cNvSpPr/>
          <p:nvPr/>
        </p:nvSpPr>
        <p:spPr>
          <a:xfrm>
            <a:off x="3415200" y="5388880"/>
            <a:ext cx="5609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work = work + allocation = [7 4 5], finish[4] = 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F3FE1D-8D89-4264-A13A-D28B43EAE35E}"/>
              </a:ext>
            </a:extLst>
          </p:cNvPr>
          <p:cNvSpPr/>
          <p:nvPr/>
        </p:nvSpPr>
        <p:spPr>
          <a:xfrm>
            <a:off x="3415200" y="5685049"/>
            <a:ext cx="5739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work = work + allocation = [10 4 7], finish[2] = true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48F2B-88DF-4A77-857E-FA8BFC27F171}"/>
              </a:ext>
            </a:extLst>
          </p:cNvPr>
          <p:cNvSpPr/>
          <p:nvPr/>
        </p:nvSpPr>
        <p:spPr>
          <a:xfrm>
            <a:off x="3415200" y="6005913"/>
            <a:ext cx="5739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work = work + allocation = [10 5 7], finish[0] = true</a:t>
            </a:r>
          </a:p>
        </p:txBody>
      </p:sp>
    </p:spTree>
    <p:extLst>
      <p:ext uri="{BB962C8B-B14F-4D97-AF65-F5344CB8AC3E}">
        <p14:creationId xmlns:p14="http://schemas.microsoft.com/office/powerpoint/2010/main" val="12712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475D-3BF9-4291-8E2E-E14C42CB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486C-06BC-4ACF-9841-822CE8C3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requests 0 2 0</a:t>
            </a:r>
            <a:r>
              <a:rPr lang="en-HK" dirty="0"/>
              <a:t>,</a:t>
            </a:r>
            <a:r>
              <a:rPr lang="zh-CN" altLang="en-US" dirty="0"/>
              <a:t> </a:t>
            </a:r>
            <a:r>
              <a:rPr lang="en-US" dirty="0"/>
              <a:t>still in safe state?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FA6F-9855-4237-B82B-F08ADAC8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E0FE3-2894-4A3F-B383-E32ABD9E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03" y="2004470"/>
            <a:ext cx="4631272" cy="2736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174328-82FF-4983-846A-167D51B21D5B}"/>
              </a:ext>
            </a:extLst>
          </p:cNvPr>
          <p:cNvSpPr/>
          <p:nvPr/>
        </p:nvSpPr>
        <p:spPr>
          <a:xfrm>
            <a:off x="4111036" y="3491717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3 0 2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4B79D-7BBC-4226-8624-3FB593644E58}"/>
              </a:ext>
            </a:extLst>
          </p:cNvPr>
          <p:cNvSpPr/>
          <p:nvPr/>
        </p:nvSpPr>
        <p:spPr>
          <a:xfrm>
            <a:off x="6091064" y="2636912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2 3 0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C3DDA-B218-4D5F-B3D7-D0C125D6BDCD}"/>
              </a:ext>
            </a:extLst>
          </p:cNvPr>
          <p:cNvSpPr/>
          <p:nvPr/>
        </p:nvSpPr>
        <p:spPr>
          <a:xfrm>
            <a:off x="7071179" y="3066135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0 2 0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8B4FD-A261-4AA9-A4D2-4CA9EADA18F9}"/>
              </a:ext>
            </a:extLst>
          </p:cNvPr>
          <p:cNvSpPr/>
          <p:nvPr/>
        </p:nvSpPr>
        <p:spPr>
          <a:xfrm>
            <a:off x="4106591" y="2668617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0 3 0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EC90F8-614A-41A5-8446-643B2CDE978E}"/>
              </a:ext>
            </a:extLst>
          </p:cNvPr>
          <p:cNvSpPr/>
          <p:nvPr/>
        </p:nvSpPr>
        <p:spPr>
          <a:xfrm>
            <a:off x="6091064" y="2668617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2 1 0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F9BAF-45F5-4253-869D-7400EA20B974}"/>
              </a:ext>
            </a:extLst>
          </p:cNvPr>
          <p:cNvSpPr/>
          <p:nvPr/>
        </p:nvSpPr>
        <p:spPr>
          <a:xfrm>
            <a:off x="7049971" y="2668617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7 2 3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27286-BFC1-4896-9EBE-BA56E537B1F8}"/>
              </a:ext>
            </a:extLst>
          </p:cNvPr>
          <p:cNvSpPr/>
          <p:nvPr/>
        </p:nvSpPr>
        <p:spPr>
          <a:xfrm>
            <a:off x="1847528" y="5162595"/>
            <a:ext cx="7740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ctr"/>
            <a:r>
              <a:rPr lang="en-US" sz="2400" dirty="0">
                <a:latin typeface="Arial Nova Light" panose="020B0304020202020204" pitchFamily="34" charset="0"/>
              </a:rPr>
              <a:t>We cannot find a process that the need[</a:t>
            </a:r>
            <a:r>
              <a:rPr lang="en-US" sz="2400" dirty="0" err="1">
                <a:latin typeface="Arial Nova Light" panose="020B0304020202020204" pitchFamily="34" charset="0"/>
              </a:rPr>
              <a:t>i</a:t>
            </a:r>
            <a:r>
              <a:rPr lang="en-US" sz="2400" dirty="0">
                <a:latin typeface="Arial Nova Light" panose="020B0304020202020204" pitchFamily="34" charset="0"/>
              </a:rPr>
              <a:t>] &lt; work[</a:t>
            </a:r>
            <a:r>
              <a:rPr lang="en-US" sz="2400" dirty="0" err="1">
                <a:latin typeface="Arial Nova Light" panose="020B0304020202020204" pitchFamily="34" charset="0"/>
              </a:rPr>
              <a:t>i</a:t>
            </a:r>
            <a:r>
              <a:rPr lang="en-US" sz="2400" dirty="0">
                <a:latin typeface="Arial Nova Light" panose="020B030402020202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8734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22E7-F17E-4309-B114-1898B53A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Avoidance via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AEEC-015C-46A4-B07D-013C267A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scenarios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 avoidance </a:t>
            </a:r>
            <a:r>
              <a:rPr lang="en-US" altLang="ko-KR" dirty="0"/>
              <a:t>is preferable.</a:t>
            </a:r>
          </a:p>
          <a:p>
            <a:pPr lvl="1"/>
            <a:r>
              <a:rPr lang="en-US" altLang="ko-KR" b="1" dirty="0"/>
              <a:t>Global knowledge </a:t>
            </a:r>
            <a:r>
              <a:rPr lang="en-US" altLang="ko-KR" dirty="0"/>
              <a:t>is required:</a:t>
            </a:r>
          </a:p>
          <a:p>
            <a:pPr lvl="2"/>
            <a:r>
              <a:rPr lang="en-US" altLang="ko-KR" dirty="0"/>
              <a:t>Which locks various threads might grab during their execution.</a:t>
            </a:r>
          </a:p>
          <a:p>
            <a:pPr lvl="2"/>
            <a:r>
              <a:rPr lang="en-US" altLang="ko-KR" dirty="0"/>
              <a:t>Subsequently schedules said threads in a way as </a:t>
            </a:r>
            <a:r>
              <a:rPr lang="en-US" altLang="ko-KR" u="sng" dirty="0"/>
              <a:t>to guarantee</a:t>
            </a:r>
            <a:r>
              <a:rPr lang="en-US" altLang="ko-KR" dirty="0"/>
              <a:t> no deadlock can occur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C84E-D1E2-4F67-B193-77F260D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7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B09F-C959-4AB3-9E36-BE077A18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Avoidance via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0FDD-0B44-4DC8-8D4F-567B153B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two processors and four threads.</a:t>
            </a:r>
          </a:p>
          <a:p>
            <a:pPr lvl="1"/>
            <a:r>
              <a:rPr lang="en-US" altLang="ko-KR" dirty="0"/>
              <a:t>Lock acquisition demands of the threads: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smart scheduler could compute that as long as </a:t>
            </a:r>
            <a:r>
              <a:rPr lang="en-US" altLang="ko-KR" u="sng" dirty="0"/>
              <a:t>T1 and T2 are not run at the same time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deadlock </a:t>
            </a:r>
            <a:r>
              <a:rPr lang="en-US" altLang="ko-KR" dirty="0"/>
              <a:t>could ever arise.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4076-B78B-4FC1-89B5-4B78F77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C58718-6360-4F08-B2D6-F71E994A0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8467"/>
              </p:ext>
            </p:extLst>
          </p:nvPr>
        </p:nvGraphicFramePr>
        <p:xfrm>
          <a:off x="3071664" y="2708920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3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그룹 18">
            <a:extLst>
              <a:ext uri="{FF2B5EF4-FFF2-40B4-BE49-F238E27FC236}">
                <a16:creationId xmlns:a16="http://schemas.microsoft.com/office/drawing/2014/main" id="{84E6BBB1-FAF0-4C9A-A7DA-7F2B1E180121}"/>
              </a:ext>
            </a:extLst>
          </p:cNvPr>
          <p:cNvGrpSpPr/>
          <p:nvPr/>
        </p:nvGrpSpPr>
        <p:grpSpPr>
          <a:xfrm>
            <a:off x="3071664" y="5157192"/>
            <a:ext cx="3528392" cy="1011435"/>
            <a:chOff x="2483768" y="4509120"/>
            <a:chExt cx="3528392" cy="10114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5A3E08-15A4-4005-BD51-D245925DD021}"/>
                </a:ext>
              </a:extLst>
            </p:cNvPr>
            <p:cNvSpPr txBox="1"/>
            <p:nvPr/>
          </p:nvSpPr>
          <p:spPr>
            <a:xfrm>
              <a:off x="2483769" y="4571256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6092A2-A1E3-4713-9D2A-5AE1EE09D84F}"/>
                </a:ext>
              </a:extLst>
            </p:cNvPr>
            <p:cNvSpPr txBox="1"/>
            <p:nvPr/>
          </p:nvSpPr>
          <p:spPr>
            <a:xfrm>
              <a:off x="2483768" y="5095057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14">
              <a:extLst>
                <a:ext uri="{FF2B5EF4-FFF2-40B4-BE49-F238E27FC236}">
                  <a16:creationId xmlns:a16="http://schemas.microsoft.com/office/drawing/2014/main" id="{8A496949-D654-4DF2-80FC-7123B9AFCC8D}"/>
                </a:ext>
              </a:extLst>
            </p:cNvPr>
            <p:cNvSpPr/>
            <p:nvPr/>
          </p:nvSpPr>
          <p:spPr>
            <a:xfrm>
              <a:off x="3347864" y="4509120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15">
              <a:extLst>
                <a:ext uri="{FF2B5EF4-FFF2-40B4-BE49-F238E27FC236}">
                  <a16:creationId xmlns:a16="http://schemas.microsoft.com/office/drawing/2014/main" id="{6A405AA8-1846-47DE-9851-F3C92F1A8165}"/>
                </a:ext>
              </a:extLst>
            </p:cNvPr>
            <p:cNvSpPr/>
            <p:nvPr/>
          </p:nvSpPr>
          <p:spPr>
            <a:xfrm>
              <a:off x="4355976" y="4509120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6">
              <a:extLst>
                <a:ext uri="{FF2B5EF4-FFF2-40B4-BE49-F238E27FC236}">
                  <a16:creationId xmlns:a16="http://schemas.microsoft.com/office/drawing/2014/main" id="{B0029B66-08E8-4B10-8BF4-BA7803E79AD8}"/>
                </a:ext>
              </a:extLst>
            </p:cNvPr>
            <p:cNvSpPr/>
            <p:nvPr/>
          </p:nvSpPr>
          <p:spPr>
            <a:xfrm>
              <a:off x="3347864" y="5088507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7">
              <a:extLst>
                <a:ext uri="{FF2B5EF4-FFF2-40B4-BE49-F238E27FC236}">
                  <a16:creationId xmlns:a16="http://schemas.microsoft.com/office/drawing/2014/main" id="{6E7C771D-3016-41BA-8B9B-CD76A4C59C48}"/>
                </a:ext>
              </a:extLst>
            </p:cNvPr>
            <p:cNvSpPr/>
            <p:nvPr/>
          </p:nvSpPr>
          <p:spPr>
            <a:xfrm>
              <a:off x="4932040" y="5088507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259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78B-FB03-4B88-AC11-0CF8398E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Avoidance via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9B74-2EA8-41A0-979C-8389F8C6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altLang="ko-KR" dirty="0"/>
              <a:t>More contention for the same resources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possible schedule that guarantees that </a:t>
            </a:r>
            <a:r>
              <a:rPr lang="en-US" altLang="ko-KR" i="1" dirty="0"/>
              <a:t>no deadlock </a:t>
            </a:r>
            <a:r>
              <a:rPr lang="en-US" altLang="ko-KR" dirty="0"/>
              <a:t>could ever occur.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 total time to complete the jobs is lengthened considerably.</a:t>
            </a:r>
          </a:p>
          <a:p>
            <a:pPr lvl="2"/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9A43-5335-4BD7-9EAF-0189FA5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63E95D0-1020-40CB-AA9D-CB6D2B2F7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93953"/>
              </p:ext>
            </p:extLst>
          </p:nvPr>
        </p:nvGraphicFramePr>
        <p:xfrm>
          <a:off x="3071664" y="1916832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그룹 6">
            <a:extLst>
              <a:ext uri="{FF2B5EF4-FFF2-40B4-BE49-F238E27FC236}">
                <a16:creationId xmlns:a16="http://schemas.microsoft.com/office/drawing/2014/main" id="{4AE0F473-E434-4EFD-B222-D3C2D6A967C1}"/>
              </a:ext>
            </a:extLst>
          </p:cNvPr>
          <p:cNvGrpSpPr/>
          <p:nvPr/>
        </p:nvGrpSpPr>
        <p:grpSpPr>
          <a:xfrm>
            <a:off x="3071664" y="3978881"/>
            <a:ext cx="4536504" cy="1011435"/>
            <a:chOff x="1979712" y="3645024"/>
            <a:chExt cx="4536504" cy="10114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15E547-19DC-4340-9DB1-A0793ED81D0D}"/>
                </a:ext>
              </a:extLst>
            </p:cNvPr>
            <p:cNvSpPr txBox="1"/>
            <p:nvPr/>
          </p:nvSpPr>
          <p:spPr>
            <a:xfrm>
              <a:off x="1979713" y="3707160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32E2E5-F2B4-44FF-861B-DC4B096A0E39}"/>
                </a:ext>
              </a:extLst>
            </p:cNvPr>
            <p:cNvSpPr txBox="1"/>
            <p:nvPr/>
          </p:nvSpPr>
          <p:spPr>
            <a:xfrm>
              <a:off x="1979712" y="4230961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14">
              <a:extLst>
                <a:ext uri="{FF2B5EF4-FFF2-40B4-BE49-F238E27FC236}">
                  <a16:creationId xmlns:a16="http://schemas.microsoft.com/office/drawing/2014/main" id="{37377846-793A-40F3-AD62-99FB0DAF7268}"/>
                </a:ext>
              </a:extLst>
            </p:cNvPr>
            <p:cNvSpPr/>
            <p:nvPr/>
          </p:nvSpPr>
          <p:spPr>
            <a:xfrm>
              <a:off x="5508104" y="4224411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15">
              <a:extLst>
                <a:ext uri="{FF2B5EF4-FFF2-40B4-BE49-F238E27FC236}">
                  <a16:creationId xmlns:a16="http://schemas.microsoft.com/office/drawing/2014/main" id="{5ED09641-1602-420C-803F-D66264D68983}"/>
                </a:ext>
              </a:extLst>
            </p:cNvPr>
            <p:cNvSpPr/>
            <p:nvPr/>
          </p:nvSpPr>
          <p:spPr>
            <a:xfrm>
              <a:off x="2843808" y="3645024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6">
              <a:extLst>
                <a:ext uri="{FF2B5EF4-FFF2-40B4-BE49-F238E27FC236}">
                  <a16:creationId xmlns:a16="http://schemas.microsoft.com/office/drawing/2014/main" id="{A7947E15-32A1-454B-9715-C3FE78295B78}"/>
                </a:ext>
              </a:extLst>
            </p:cNvPr>
            <p:cNvSpPr/>
            <p:nvPr/>
          </p:nvSpPr>
          <p:spPr>
            <a:xfrm>
              <a:off x="2843808" y="4224411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7">
              <a:extLst>
                <a:ext uri="{FF2B5EF4-FFF2-40B4-BE49-F238E27FC236}">
                  <a16:creationId xmlns:a16="http://schemas.microsoft.com/office/drawing/2014/main" id="{6A72A374-046B-4B43-AEF2-AD6AEA8418B1}"/>
                </a:ext>
              </a:extLst>
            </p:cNvPr>
            <p:cNvSpPr/>
            <p:nvPr/>
          </p:nvSpPr>
          <p:spPr>
            <a:xfrm>
              <a:off x="4427984" y="4224411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192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8FF7-E629-4BD6-A6A7-1B093446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3AA8-26F9-46EC-AAAB-21A9755B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dirty="0"/>
              <a:t>System may enter deadlock state, but detect and recover from it</a:t>
            </a:r>
          </a:p>
          <a:p>
            <a:r>
              <a:rPr lang="en-US" dirty="0"/>
              <a:t>Detection algorithm and recovery scheme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A18E-DE1C-4CE5-AFCE-106DF346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824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DCE5-CA81-4575-9A56-D0D33368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DC3F-1C60-4D67-9568-5896DBF9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Resources: R</a:t>
            </a:r>
            <a:r>
              <a:rPr lang="en-US" sz="2400" dirty="0"/>
              <a:t>1</a:t>
            </a:r>
            <a:r>
              <a:rPr lang="en-US" dirty="0"/>
              <a:t>, R</a:t>
            </a:r>
            <a:r>
              <a:rPr lang="en-US" sz="2400" dirty="0"/>
              <a:t>2</a:t>
            </a:r>
            <a:r>
              <a:rPr lang="en-US" dirty="0"/>
              <a:t>, . . ., R</a:t>
            </a:r>
            <a:r>
              <a:rPr lang="en-US" sz="2400" dirty="0"/>
              <a:t>m</a:t>
            </a:r>
          </a:p>
          <a:p>
            <a:pPr lvl="1"/>
            <a:r>
              <a:rPr lang="en-US" dirty="0"/>
              <a:t>each represents a different </a:t>
            </a:r>
            <a:r>
              <a:rPr lang="en-US" b="1" dirty="0"/>
              <a:t>resource type</a:t>
            </a:r>
          </a:p>
          <a:p>
            <a:pPr lvl="2"/>
            <a:r>
              <a:rPr lang="en-US" dirty="0"/>
              <a:t>e.g., </a:t>
            </a:r>
            <a:r>
              <a:rPr lang="en-US" altLang="zh-CN" dirty="0"/>
              <a:t>share data structure, </a:t>
            </a:r>
            <a:r>
              <a:rPr lang="en-US" dirty="0"/>
              <a:t>memory space, I/O devices</a:t>
            </a:r>
          </a:p>
          <a:p>
            <a:pPr lvl="1"/>
            <a:r>
              <a:rPr lang="en-US" dirty="0"/>
              <a:t>each resource type R</a:t>
            </a:r>
            <a:r>
              <a:rPr lang="en-US" sz="1600" dirty="0"/>
              <a:t>i</a:t>
            </a:r>
            <a:r>
              <a:rPr lang="en-US" dirty="0"/>
              <a:t> has W</a:t>
            </a:r>
            <a:r>
              <a:rPr lang="en-US" sz="1600" dirty="0"/>
              <a:t>i</a:t>
            </a:r>
            <a:r>
              <a:rPr lang="en-US" dirty="0"/>
              <a:t> </a:t>
            </a:r>
            <a:r>
              <a:rPr lang="en-US" b="1" dirty="0"/>
              <a:t>instances</a:t>
            </a:r>
            <a:r>
              <a:rPr lang="en-US" dirty="0"/>
              <a:t>.</a:t>
            </a:r>
          </a:p>
          <a:p>
            <a:r>
              <a:rPr lang="en-US" dirty="0"/>
              <a:t>Each process utilizes a resource in the following pattern</a:t>
            </a:r>
          </a:p>
          <a:p>
            <a:pPr lvl="1"/>
            <a:r>
              <a:rPr lang="en-US" dirty="0"/>
              <a:t>request </a:t>
            </a:r>
          </a:p>
          <a:p>
            <a:pPr lvl="1"/>
            <a:r>
              <a:rPr lang="en-US" dirty="0"/>
              <a:t>use </a:t>
            </a:r>
          </a:p>
          <a:p>
            <a:pPr lvl="1"/>
            <a:r>
              <a:rPr lang="en-US" dirty="0"/>
              <a:t>release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39A83-E8BC-4FED-A661-27BE44A5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855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99E-E200-4355-88A8-B19FB77F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Detection: Single Instance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EFC2-3D68-4EE1-A13A-E9AF9DC5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Wait-for graph: </a:t>
            </a:r>
            <a:r>
              <a:rPr lang="en-US" dirty="0"/>
              <a:t>nodes are processes</a:t>
            </a:r>
          </a:p>
          <a:p>
            <a:r>
              <a:rPr lang="en-US" dirty="0" err="1"/>
              <a:t>P</a:t>
            </a:r>
            <a:r>
              <a:rPr lang="en-US" sz="2000" dirty="0" err="1"/>
              <a:t>i</a:t>
            </a:r>
            <a:r>
              <a:rPr lang="en-US" dirty="0" err="1"/>
              <a:t>➞P</a:t>
            </a:r>
            <a:r>
              <a:rPr lang="en-US" sz="2000" dirty="0" err="1"/>
              <a:t>j</a:t>
            </a:r>
            <a:r>
              <a:rPr lang="en-US" dirty="0"/>
              <a:t> if P</a:t>
            </a:r>
            <a:r>
              <a:rPr lang="en-US" sz="2000" dirty="0"/>
              <a:t>i</a:t>
            </a:r>
            <a:r>
              <a:rPr lang="en-US" dirty="0"/>
              <a:t> is waiting for </a:t>
            </a:r>
            <a:r>
              <a:rPr lang="en-US" dirty="0" err="1"/>
              <a:t>P</a:t>
            </a:r>
            <a:r>
              <a:rPr lang="en-US" sz="2000" dirty="0" err="1"/>
              <a:t>j</a:t>
            </a:r>
            <a:endParaRPr lang="en-US" sz="2000" dirty="0"/>
          </a:p>
          <a:p>
            <a:r>
              <a:rPr lang="en-US" dirty="0"/>
              <a:t>Periodically searches for a cycle in the graph</a:t>
            </a:r>
          </a:p>
          <a:p>
            <a:pPr lvl="1"/>
            <a:r>
              <a:rPr lang="en-US" dirty="0"/>
              <a:t>if there is a cycle, there exists a deadlock</a:t>
            </a:r>
          </a:p>
          <a:p>
            <a:pPr lvl="1"/>
            <a:r>
              <a:rPr lang="en-US" dirty="0"/>
              <a:t>detecting cycles in a graph requires O(n</a:t>
            </a:r>
            <a:r>
              <a:rPr lang="en-US" baseline="30000" dirty="0"/>
              <a:t>2</a:t>
            </a:r>
            <a:r>
              <a:rPr lang="en-US" dirty="0"/>
              <a:t>) operations</a:t>
            </a:r>
          </a:p>
          <a:p>
            <a:pPr lvl="2"/>
            <a:r>
              <a:rPr lang="en-US" dirty="0"/>
              <a:t>n is the number of nodes in the graph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174C-01AA-4711-8173-F6BBCE1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6EB8A-068A-4809-AF32-9DFD0CC0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528" y="1484784"/>
            <a:ext cx="2788044" cy="2632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E245A-5370-46E9-BF8B-D48A097E545C}"/>
              </a:ext>
            </a:extLst>
          </p:cNvPr>
          <p:cNvSpPr txBox="1"/>
          <p:nvPr/>
        </p:nvSpPr>
        <p:spPr>
          <a:xfrm>
            <a:off x="9628096" y="4437112"/>
            <a:ext cx="2211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wait-for graph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61620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E82D-BD52-475B-A94A-D46B9EEB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Detection: Multi-instance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CF61-04C8-44E8-B8B2-1DE0B997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1679088" cy="5242593"/>
          </a:xfrm>
        </p:spPr>
        <p:txBody>
          <a:bodyPr/>
          <a:lstStyle/>
          <a:p>
            <a:r>
              <a:rPr lang="en-US" sz="2800" dirty="0"/>
              <a:t>Similar to Banker’s algorithm’s safety condition </a:t>
            </a:r>
          </a:p>
          <a:p>
            <a:pPr lvl="1"/>
            <a:r>
              <a:rPr lang="en-US" sz="2400" dirty="0"/>
              <a:t>to prove it is </a:t>
            </a:r>
            <a:r>
              <a:rPr lang="en-US" sz="2400" dirty="0">
                <a:solidFill>
                  <a:srgbClr val="FF0000"/>
                </a:solidFill>
              </a:rPr>
              <a:t>impossible</a:t>
            </a:r>
            <a:r>
              <a:rPr lang="en-US" sz="2400" b="1" dirty="0"/>
              <a:t> </a:t>
            </a:r>
            <a:r>
              <a:rPr lang="en-US" sz="2400" dirty="0"/>
              <a:t>to enter a </a:t>
            </a:r>
            <a:r>
              <a:rPr lang="en-US" sz="2400" b="1" dirty="0">
                <a:solidFill>
                  <a:srgbClr val="FF0000"/>
                </a:solidFill>
              </a:rPr>
              <a:t>safe state</a:t>
            </a:r>
          </a:p>
          <a:p>
            <a:pPr lvl="2"/>
            <a:r>
              <a:rPr lang="en-HK" sz="2000" i="1" dirty="0"/>
              <a:t>Banker’s algorithm is to prove it is impossible to enter an </a:t>
            </a:r>
            <a:r>
              <a:rPr lang="en-HK" sz="2000" b="1" i="1" dirty="0"/>
              <a:t>unsafe state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800" dirty="0"/>
              <a:t>Data structures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available</a:t>
            </a:r>
            <a:r>
              <a:rPr lang="en-US" sz="2400" dirty="0"/>
              <a:t>: an array of length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, instances of available resource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allocation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n × m </a:t>
            </a:r>
            <a:r>
              <a:rPr lang="en-US" sz="2400" dirty="0"/>
              <a:t>matrix, </a:t>
            </a:r>
            <a:r>
              <a:rPr lang="en-US" altLang="en-US" sz="2400" dirty="0"/>
              <a:t>the current resource allocated to each process</a:t>
            </a:r>
            <a:r>
              <a:rPr lang="en-US" sz="24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request</a:t>
            </a:r>
            <a:r>
              <a:rPr lang="en-US" altLang="en-US" sz="2400" dirty="0"/>
              <a:t>:</a:t>
            </a:r>
            <a:r>
              <a:rPr lang="en-US" altLang="en-US" sz="2400" dirty="0">
                <a:solidFill>
                  <a:srgbClr val="FF0000"/>
                </a:solidFill>
              </a:rPr>
              <a:t> n x m </a:t>
            </a:r>
            <a:r>
              <a:rPr lang="en-US" altLang="en-US" sz="2400" dirty="0"/>
              <a:t>matrix, the current resource request  of each process.  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work</a:t>
            </a:r>
            <a:r>
              <a:rPr lang="en-US" sz="2400" dirty="0"/>
              <a:t>: an array of length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, the allocatable instances of resources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finish</a:t>
            </a:r>
            <a:r>
              <a:rPr lang="en-US" sz="2400" dirty="0"/>
              <a:t>: a vector of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, whether the process has been “finished”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if allocation[</a:t>
            </a:r>
            <a:r>
              <a:rPr lang="en-US" sz="2000" dirty="0" err="1"/>
              <a:t>i</a:t>
            </a:r>
            <a:r>
              <a:rPr lang="en-US" sz="2000" dirty="0"/>
              <a:t>] ≠0 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finish[</a:t>
            </a:r>
            <a:r>
              <a:rPr lang="en-US" sz="2000" dirty="0" err="1"/>
              <a:t>i</a:t>
            </a:r>
            <a:r>
              <a:rPr lang="en-US" sz="2000" dirty="0"/>
              <a:t>] = false; otherwise, finish[</a:t>
            </a:r>
            <a:r>
              <a:rPr lang="en-US" sz="2000" dirty="0" err="1"/>
              <a:t>i</a:t>
            </a:r>
            <a:r>
              <a:rPr lang="en-US" sz="2000" dirty="0"/>
              <a:t>] = true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E908-D780-406B-9570-654060B3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87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8489-5813-4BAB-ACA2-88F56A32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Detection: Multi-instance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F16E7-0505-4D8F-BA32-B0DDDC07E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40769"/>
                <a:ext cx="11582400" cy="5040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initialize: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work[j]= available[j] </a:t>
                </a:r>
                <a:r>
                  <a:rPr lang="en-US" sz="2800" dirty="0"/>
                  <a:t>for all j,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finish[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800" dirty="0">
                    <a:solidFill>
                      <a:srgbClr val="FF0000"/>
                    </a:solidFill>
                  </a:rPr>
                  <a:t>]= false </a:t>
                </a:r>
                <a:r>
                  <a:rPr lang="en-US" sz="2800" dirty="0"/>
                  <a:t>for all </a:t>
                </a:r>
                <a:r>
                  <a:rPr lang="en-US" sz="2800" dirty="0" err="1"/>
                  <a:t>i</a:t>
                </a:r>
                <a:endParaRPr lang="en-US" sz="28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/>
                  <a:t>Find process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/>
                  <a:t> so 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finish[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= false &amp;&amp;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HK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HK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request[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≤ work[j]; </a:t>
                </a:r>
                <a:r>
                  <a:rPr lang="en-US" sz="2400" dirty="0"/>
                  <a:t>if no such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exists, go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/>
                  <a:t>with the above found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do</a:t>
                </a:r>
                <a:r>
                  <a:rPr lang="en-US" sz="2400" dirty="0">
                    <a:solidFill>
                      <a:srgbClr val="FF0000"/>
                    </a:solidFill>
                  </a:rPr>
                  <a:t> work[j] = work[j] + allocation[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for all j, finish[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= true</a:t>
                </a:r>
                <a:r>
                  <a:rPr lang="en-US" sz="2400" dirty="0"/>
                  <a:t>, go to step 1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finish[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] == false</a:t>
                </a:r>
                <a:r>
                  <a:rPr lang="en-US" sz="2400" dirty="0"/>
                  <a:t>, then Pi is deadlocked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r>
                  <a:rPr lang="en-US" sz="2800" dirty="0"/>
                  <a:t>Key difference from Banker’s algorithm: using </a:t>
                </a:r>
                <a:r>
                  <a:rPr lang="en-US" sz="2800" dirty="0">
                    <a:solidFill>
                      <a:srgbClr val="FF0000"/>
                    </a:solidFill>
                  </a:rPr>
                  <a:t>request[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sz="2800" dirty="0">
                    <a:solidFill>
                      <a:srgbClr val="FF0000"/>
                    </a:solidFill>
                  </a:rPr>
                  <a:t>]</a:t>
                </a:r>
                <a:r>
                  <a:rPr lang="en-US" sz="2800" dirty="0"/>
                  <a:t> instead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need[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sz="2800" dirty="0">
                    <a:solidFill>
                      <a:srgbClr val="FF0000"/>
                    </a:solidFill>
                  </a:rPr>
                  <a:t>]</a:t>
                </a:r>
              </a:p>
              <a:p>
                <a:pPr lvl="1"/>
                <a:r>
                  <a:rPr lang="en-US" sz="2400" dirty="0"/>
                  <a:t>Detecting whether currently is deadlocked, rather than predicting the future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F16E7-0505-4D8F-BA32-B0DDDC07E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40769"/>
                <a:ext cx="11582400" cy="5040560"/>
              </a:xfrm>
              <a:blipFill>
                <a:blip r:embed="rId2"/>
                <a:stretch>
                  <a:fillRect l="-1053" t="-1209" r="-100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C81C-13DC-419C-9223-E2BFAA45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27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288A-C24F-40D5-96F7-76121838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4140-2331-466E-882A-E9D1A212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221460" cy="5040560"/>
          </a:xfrm>
        </p:spPr>
        <p:txBody>
          <a:bodyPr/>
          <a:lstStyle/>
          <a:p>
            <a:r>
              <a:rPr lang="en-US" dirty="0"/>
              <a:t>five processes P0 through P4</a:t>
            </a:r>
          </a:p>
          <a:p>
            <a:r>
              <a:rPr lang="en-US" dirty="0"/>
              <a:t>three resource types: A (7 instances), B (2 instances), and C (6 instances)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E06A6-2759-499C-84C5-6DEC7D35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FE580A-EA67-40B1-8101-3109DCD1108C}"/>
              </a:ext>
            </a:extLst>
          </p:cNvPr>
          <p:cNvGrpSpPr/>
          <p:nvPr/>
        </p:nvGrpSpPr>
        <p:grpSpPr>
          <a:xfrm>
            <a:off x="609600" y="3140968"/>
            <a:ext cx="4331147" cy="2748320"/>
            <a:chOff x="2351584" y="3214058"/>
            <a:chExt cx="4331147" cy="27483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2DF281-F78B-4BEB-A372-7B91B651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1584" y="3573016"/>
              <a:ext cx="4331147" cy="234287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746213-00D0-4549-A5F3-F77B69E57C5C}"/>
                </a:ext>
              </a:extLst>
            </p:cNvPr>
            <p:cNvSpPr/>
            <p:nvPr/>
          </p:nvSpPr>
          <p:spPr>
            <a:xfrm>
              <a:off x="2933198" y="3229688"/>
              <a:ext cx="110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allocation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1BBEBF-7809-44A4-96A8-31E5FE4DAF63}"/>
                </a:ext>
              </a:extLst>
            </p:cNvPr>
            <p:cNvSpPr/>
            <p:nvPr/>
          </p:nvSpPr>
          <p:spPr>
            <a:xfrm>
              <a:off x="4079776" y="3214058"/>
              <a:ext cx="900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C64E96-8A0E-4DA0-BD4C-B73043E9716D}"/>
                </a:ext>
              </a:extLst>
            </p:cNvPr>
            <p:cNvSpPr/>
            <p:nvPr/>
          </p:nvSpPr>
          <p:spPr>
            <a:xfrm>
              <a:off x="4943872" y="3221873"/>
              <a:ext cx="1009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available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2FBDB3-2B62-43D5-909F-70D3F195C2D5}"/>
                </a:ext>
              </a:extLst>
            </p:cNvPr>
            <p:cNvSpPr/>
            <p:nvPr/>
          </p:nvSpPr>
          <p:spPr>
            <a:xfrm>
              <a:off x="4247237" y="3942348"/>
              <a:ext cx="641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0 0 0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2CEECB-074E-4B1F-A814-C92DB2D33354}"/>
                </a:ext>
              </a:extLst>
            </p:cNvPr>
            <p:cNvSpPr/>
            <p:nvPr/>
          </p:nvSpPr>
          <p:spPr>
            <a:xfrm>
              <a:off x="3102924" y="4793270"/>
              <a:ext cx="641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3 0 3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262D90-7FC1-4BAE-8893-DA2602A46C6F}"/>
                </a:ext>
              </a:extLst>
            </p:cNvPr>
            <p:cNvSpPr/>
            <p:nvPr/>
          </p:nvSpPr>
          <p:spPr>
            <a:xfrm>
              <a:off x="4247237" y="4324898"/>
              <a:ext cx="641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2 0 2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B5F2F4-B4A8-4862-986D-2D291F6162E2}"/>
                </a:ext>
              </a:extLst>
            </p:cNvPr>
            <p:cNvSpPr/>
            <p:nvPr/>
          </p:nvSpPr>
          <p:spPr>
            <a:xfrm>
              <a:off x="4247237" y="4787211"/>
              <a:ext cx="641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0 0 0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B26EF5-3D01-414B-B90D-7269EDE6658E}"/>
                </a:ext>
              </a:extLst>
            </p:cNvPr>
            <p:cNvSpPr/>
            <p:nvPr/>
          </p:nvSpPr>
          <p:spPr>
            <a:xfrm>
              <a:off x="4247237" y="5183635"/>
              <a:ext cx="641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1 0 0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08B4E1-435A-47B8-921F-DD9DF1CB2A0D}"/>
                </a:ext>
              </a:extLst>
            </p:cNvPr>
            <p:cNvSpPr/>
            <p:nvPr/>
          </p:nvSpPr>
          <p:spPr>
            <a:xfrm>
              <a:off x="4247237" y="5593046"/>
              <a:ext cx="641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0 0 2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77185E-5199-4CAF-B0FC-C56226B3E772}"/>
                </a:ext>
              </a:extLst>
            </p:cNvPr>
            <p:cNvSpPr/>
            <p:nvPr/>
          </p:nvSpPr>
          <p:spPr>
            <a:xfrm>
              <a:off x="5127800" y="3934533"/>
              <a:ext cx="641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0 0 0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1D59C9-4717-4333-BCB5-45A91409C703}"/>
                </a:ext>
              </a:extLst>
            </p:cNvPr>
            <p:cNvSpPr/>
            <p:nvPr/>
          </p:nvSpPr>
          <p:spPr>
            <a:xfrm>
              <a:off x="6023992" y="3789040"/>
              <a:ext cx="658739" cy="2173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8B41E-DF72-4655-91BB-3A569F00812E}"/>
              </a:ext>
            </a:extLst>
          </p:cNvPr>
          <p:cNvSpPr/>
          <p:nvPr/>
        </p:nvSpPr>
        <p:spPr>
          <a:xfrm>
            <a:off x="2423592" y="5776117"/>
            <a:ext cx="815509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rgbClr val="000000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latin typeface="Arial Nova Light" panose="020B0304020202020204" pitchFamily="34" charset="0"/>
              </a:rPr>
              <a:t>Sequence &lt;P</a:t>
            </a:r>
            <a:r>
              <a:rPr lang="en-US" sz="1200" dirty="0">
                <a:latin typeface="Arial Nova Light" panose="020B0304020202020204" pitchFamily="34" charset="0"/>
              </a:rPr>
              <a:t>0</a:t>
            </a:r>
            <a:r>
              <a:rPr lang="en-US" dirty="0">
                <a:latin typeface="Arial Nova Light" panose="020B0304020202020204" pitchFamily="34" charset="0"/>
              </a:rPr>
              <a:t>, P</a:t>
            </a:r>
            <a:r>
              <a:rPr lang="en-US" sz="1200" dirty="0">
                <a:latin typeface="Arial Nova Light" panose="020B0304020202020204" pitchFamily="34" charset="0"/>
              </a:rPr>
              <a:t>2</a:t>
            </a:r>
            <a:r>
              <a:rPr lang="en-US" dirty="0">
                <a:latin typeface="Arial Nova Light" panose="020B0304020202020204" pitchFamily="34" charset="0"/>
              </a:rPr>
              <a:t>, P</a:t>
            </a:r>
            <a:r>
              <a:rPr lang="en-US" sz="1200" dirty="0">
                <a:latin typeface="Arial Nova Light" panose="020B0304020202020204" pitchFamily="34" charset="0"/>
              </a:rPr>
              <a:t>3</a:t>
            </a:r>
            <a:r>
              <a:rPr lang="en-US" dirty="0">
                <a:latin typeface="Arial Nova Light" panose="020B0304020202020204" pitchFamily="34" charset="0"/>
              </a:rPr>
              <a:t>, P</a:t>
            </a:r>
            <a:r>
              <a:rPr lang="en-US" sz="1200" dirty="0">
                <a:latin typeface="Arial Nova Light" panose="020B0304020202020204" pitchFamily="34" charset="0"/>
              </a:rPr>
              <a:t>1</a:t>
            </a:r>
            <a:r>
              <a:rPr lang="en-US" dirty="0">
                <a:latin typeface="Arial Nova Light" panose="020B0304020202020204" pitchFamily="34" charset="0"/>
              </a:rPr>
              <a:t>, P</a:t>
            </a:r>
            <a:r>
              <a:rPr lang="en-US" sz="1200" dirty="0">
                <a:latin typeface="Arial Nova Light" panose="020B0304020202020204" pitchFamily="34" charset="0"/>
              </a:rPr>
              <a:t>4</a:t>
            </a:r>
            <a:r>
              <a:rPr lang="en-US" dirty="0">
                <a:latin typeface="Arial Nova Light" panose="020B0304020202020204" pitchFamily="34" charset="0"/>
              </a:rPr>
              <a:t>&gt; will result in finish[</a:t>
            </a:r>
            <a:r>
              <a:rPr lang="en-US" dirty="0" err="1">
                <a:latin typeface="Arial Nova Light" panose="020B0304020202020204" pitchFamily="34" charset="0"/>
              </a:rPr>
              <a:t>i</a:t>
            </a:r>
            <a:r>
              <a:rPr lang="en-US" dirty="0">
                <a:latin typeface="Arial Nova Light" panose="020B0304020202020204" pitchFamily="34" charset="0"/>
              </a:rPr>
              <a:t>] = true for all </a:t>
            </a:r>
            <a:r>
              <a:rPr lang="en-US" dirty="0" err="1">
                <a:latin typeface="Arial Nova Light" panose="020B0304020202020204" pitchFamily="34" charset="0"/>
              </a:rPr>
              <a:t>i</a:t>
            </a:r>
            <a:r>
              <a:rPr lang="en-US" dirty="0">
                <a:latin typeface="Arial Nova Light" panose="020B0304020202020204" pitchFamily="34" charset="0"/>
              </a:rPr>
              <a:t> </a:t>
            </a:r>
            <a:r>
              <a:rPr lang="en-US" dirty="0">
                <a:latin typeface="Arial Nova Light" panose="020B0304020202020204" pitchFamily="34" charset="0"/>
                <a:sym typeface="Wingdings" panose="05000000000000000000" pitchFamily="2" charset="2"/>
              </a:rPr>
              <a:t> no deadlock </a:t>
            </a:r>
            <a:endParaRPr lang="en-US" dirty="0">
              <a:latin typeface="Arial Nova Light" panose="020B03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0F1CF-5284-4CEA-B56F-1D524C71C66C}"/>
              </a:ext>
            </a:extLst>
          </p:cNvPr>
          <p:cNvSpPr txBox="1"/>
          <p:nvPr/>
        </p:nvSpPr>
        <p:spPr>
          <a:xfrm>
            <a:off x="4096243" y="4057615"/>
            <a:ext cx="30798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request[0] &lt;= work</a:t>
            </a:r>
          </a:p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request[2] &lt;= work</a:t>
            </a:r>
          </a:p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request[3] &lt;= work</a:t>
            </a:r>
          </a:p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request[1] &lt;= work</a:t>
            </a:r>
          </a:p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request[4] &lt;= 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923B8-F9F4-4C08-B026-8392A403BEE2}"/>
              </a:ext>
            </a:extLst>
          </p:cNvPr>
          <p:cNvSpPr/>
          <p:nvPr/>
        </p:nvSpPr>
        <p:spPr>
          <a:xfrm>
            <a:off x="6812810" y="4039900"/>
            <a:ext cx="507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work = work + allocation = [0 1 0], </a:t>
            </a:r>
            <a:r>
              <a:rPr lang="en-US" altLang="zh-CN" dirty="0"/>
              <a:t>f</a:t>
            </a:r>
            <a:r>
              <a:rPr lang="en-US" dirty="0"/>
              <a:t>inish[0] = 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7A918-2EC2-4077-B58E-588AD7011345}"/>
              </a:ext>
            </a:extLst>
          </p:cNvPr>
          <p:cNvSpPr/>
          <p:nvPr/>
        </p:nvSpPr>
        <p:spPr>
          <a:xfrm>
            <a:off x="6812810" y="4356384"/>
            <a:ext cx="507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work = work + allocation = [3 1 3], finish[2] = true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CC6E2-F0DC-4C0D-A263-0DC1DF209BEF}"/>
              </a:ext>
            </a:extLst>
          </p:cNvPr>
          <p:cNvSpPr/>
          <p:nvPr/>
        </p:nvSpPr>
        <p:spPr>
          <a:xfrm>
            <a:off x="6812810" y="4662909"/>
            <a:ext cx="507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work = work + allocation = [5 2 4], finish[3] = 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CA8E46-D6CD-4C91-A49C-3650620EC402}"/>
              </a:ext>
            </a:extLst>
          </p:cNvPr>
          <p:cNvSpPr/>
          <p:nvPr/>
        </p:nvSpPr>
        <p:spPr>
          <a:xfrm>
            <a:off x="6812810" y="4959078"/>
            <a:ext cx="507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work = work + allocation = [7 2 4], finish[1] = true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E8B507-3E0B-4E59-87E6-00F1F2427695}"/>
              </a:ext>
            </a:extLst>
          </p:cNvPr>
          <p:cNvSpPr/>
          <p:nvPr/>
        </p:nvSpPr>
        <p:spPr>
          <a:xfrm>
            <a:off x="6812810" y="5279942"/>
            <a:ext cx="507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work = work + allocation = [7 2 6], finish[4] = true</a:t>
            </a:r>
          </a:p>
        </p:txBody>
      </p:sp>
    </p:spTree>
    <p:extLst>
      <p:ext uri="{BB962C8B-B14F-4D97-AF65-F5344CB8AC3E}">
        <p14:creationId xmlns:p14="http://schemas.microsoft.com/office/powerpoint/2010/main" val="35091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AFD4-E307-4275-9C3F-9131FD60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96DB-5A65-4F11-859B-F1A02179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P2 requests an additional instance of type 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06C1A-8ABB-4C26-9F09-ACBE99E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9BF6C-9794-4BA8-BB38-BB98A134192D}"/>
              </a:ext>
            </a:extLst>
          </p:cNvPr>
          <p:cNvGrpSpPr/>
          <p:nvPr/>
        </p:nvGrpSpPr>
        <p:grpSpPr>
          <a:xfrm>
            <a:off x="623392" y="3128952"/>
            <a:ext cx="4331147" cy="2748320"/>
            <a:chOff x="4367808" y="1916832"/>
            <a:chExt cx="4331147" cy="27483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74F86F-78FC-424B-8B84-A1DB673A4B2D}"/>
                </a:ext>
              </a:extLst>
            </p:cNvPr>
            <p:cNvGrpSpPr/>
            <p:nvPr/>
          </p:nvGrpSpPr>
          <p:grpSpPr>
            <a:xfrm>
              <a:off x="4367808" y="1916832"/>
              <a:ext cx="4331147" cy="2748320"/>
              <a:chOff x="2351584" y="3214058"/>
              <a:chExt cx="4331147" cy="274832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5311424-4CA4-453C-90DE-955552E45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1584" y="3573016"/>
                <a:ext cx="4331147" cy="2342871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D7B4E8-F8FC-4884-90FD-2564A230DEFD}"/>
                  </a:ext>
                </a:extLst>
              </p:cNvPr>
              <p:cNvSpPr/>
              <p:nvPr/>
            </p:nvSpPr>
            <p:spPr>
              <a:xfrm>
                <a:off x="2933198" y="3229688"/>
                <a:ext cx="11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allocation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95C37E-70A8-4E3C-BD0C-83077BDA5E10}"/>
                  </a:ext>
                </a:extLst>
              </p:cNvPr>
              <p:cNvSpPr/>
              <p:nvPr/>
            </p:nvSpPr>
            <p:spPr>
              <a:xfrm>
                <a:off x="4079776" y="3214058"/>
                <a:ext cx="900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request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C6253F-0B7E-4719-A121-FFB0908137E5}"/>
                  </a:ext>
                </a:extLst>
              </p:cNvPr>
              <p:cNvSpPr/>
              <p:nvPr/>
            </p:nvSpPr>
            <p:spPr>
              <a:xfrm>
                <a:off x="4943872" y="3221873"/>
                <a:ext cx="1009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available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2A9018-94B9-450F-8C22-8D231595412C}"/>
                  </a:ext>
                </a:extLst>
              </p:cNvPr>
              <p:cNvSpPr/>
              <p:nvPr/>
            </p:nvSpPr>
            <p:spPr>
              <a:xfrm>
                <a:off x="4247237" y="3942348"/>
                <a:ext cx="641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0 0 0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21D8FE-78F0-47CF-AC98-3B851F6373FD}"/>
                  </a:ext>
                </a:extLst>
              </p:cNvPr>
              <p:cNvSpPr/>
              <p:nvPr/>
            </p:nvSpPr>
            <p:spPr>
              <a:xfrm>
                <a:off x="3102924" y="4793270"/>
                <a:ext cx="641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3 0 3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C5E920-FEC0-48C8-B6C5-CDBF6C28A447}"/>
                  </a:ext>
                </a:extLst>
              </p:cNvPr>
              <p:cNvSpPr/>
              <p:nvPr/>
            </p:nvSpPr>
            <p:spPr>
              <a:xfrm>
                <a:off x="4247237" y="4324898"/>
                <a:ext cx="641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2 0 2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AC2B51-B223-4301-B7EF-046491350E56}"/>
                  </a:ext>
                </a:extLst>
              </p:cNvPr>
              <p:cNvSpPr/>
              <p:nvPr/>
            </p:nvSpPr>
            <p:spPr>
              <a:xfrm>
                <a:off x="4247237" y="4787211"/>
                <a:ext cx="641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0 0 0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717242-6C84-4D0A-93FA-B083BF4852DE}"/>
                  </a:ext>
                </a:extLst>
              </p:cNvPr>
              <p:cNvSpPr/>
              <p:nvPr/>
            </p:nvSpPr>
            <p:spPr>
              <a:xfrm>
                <a:off x="4247237" y="5183635"/>
                <a:ext cx="641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1 0 0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815259-48B8-4E03-8EB6-6034A38662A2}"/>
                  </a:ext>
                </a:extLst>
              </p:cNvPr>
              <p:cNvSpPr/>
              <p:nvPr/>
            </p:nvSpPr>
            <p:spPr>
              <a:xfrm>
                <a:off x="4247237" y="5593046"/>
                <a:ext cx="641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0 0 2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8D1649-78D7-45DB-8913-FD7CBA169586}"/>
                  </a:ext>
                </a:extLst>
              </p:cNvPr>
              <p:cNvSpPr/>
              <p:nvPr/>
            </p:nvSpPr>
            <p:spPr>
              <a:xfrm>
                <a:off x="5127800" y="3934533"/>
                <a:ext cx="641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0 0 0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E05C40-3414-4234-9D88-769966CC0E5B}"/>
                  </a:ext>
                </a:extLst>
              </p:cNvPr>
              <p:cNvSpPr/>
              <p:nvPr/>
            </p:nvSpPr>
            <p:spPr>
              <a:xfrm>
                <a:off x="6023992" y="3789040"/>
                <a:ext cx="658739" cy="21733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4AAAB6-2C8F-4CDC-84B9-EBEB061D8477}"/>
                </a:ext>
              </a:extLst>
            </p:cNvPr>
            <p:cNvSpPr txBox="1"/>
            <p:nvPr/>
          </p:nvSpPr>
          <p:spPr>
            <a:xfrm>
              <a:off x="6685806" y="3488763"/>
              <a:ext cx="5826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en-HK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BB16922-4D83-435F-BD2E-5FBF0D6CD673}"/>
              </a:ext>
            </a:extLst>
          </p:cNvPr>
          <p:cNvSpPr txBox="1"/>
          <p:nvPr/>
        </p:nvSpPr>
        <p:spPr>
          <a:xfrm>
            <a:off x="4096243" y="4057615"/>
            <a:ext cx="307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request[0] &lt;= 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24946A-823C-4E38-8CE6-9167329ACA97}"/>
              </a:ext>
            </a:extLst>
          </p:cNvPr>
          <p:cNvSpPr/>
          <p:nvPr/>
        </p:nvSpPr>
        <p:spPr>
          <a:xfrm>
            <a:off x="6812810" y="4039900"/>
            <a:ext cx="507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work = work + allocation = [0 1 0], </a:t>
            </a:r>
            <a:r>
              <a:rPr lang="en-US" altLang="zh-CN" dirty="0"/>
              <a:t>f</a:t>
            </a:r>
            <a:r>
              <a:rPr lang="en-US" dirty="0"/>
              <a:t>inish[0] = 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8755B-96C1-4108-A622-563276D3FEC0}"/>
              </a:ext>
            </a:extLst>
          </p:cNvPr>
          <p:cNvSpPr txBox="1"/>
          <p:nvPr/>
        </p:nvSpPr>
        <p:spPr>
          <a:xfrm>
            <a:off x="4813675" y="4944198"/>
            <a:ext cx="6617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Now we cannot find any process with request &lt; work </a:t>
            </a:r>
            <a:r>
              <a:rPr lang="en-US" altLang="zh-CN" dirty="0">
                <a:sym typeface="Wingdings" panose="05000000000000000000" pitchFamily="2" charset="2"/>
              </a:rPr>
              <a:t> deadlock</a:t>
            </a:r>
            <a:r>
              <a:rPr lang="en-US" altLang="zh-CN" dirty="0"/>
              <a:t>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8849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22D1-8664-4354-B0B3-AFD4C75D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7E0-EE7A-4364-9F02-ECF5D3F6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terminate deadlocked processes</a:t>
            </a:r>
          </a:p>
          <a:p>
            <a:pPr lvl="1"/>
            <a:r>
              <a:rPr lang="en-US" dirty="0"/>
              <a:t>abort all deadlocked processes</a:t>
            </a:r>
          </a:p>
          <a:p>
            <a:pPr lvl="1"/>
            <a:r>
              <a:rPr lang="en-US" dirty="0"/>
              <a:t>abort one process at a time until the deadlock cycle is eliminated</a:t>
            </a:r>
          </a:p>
          <a:p>
            <a:pPr lvl="2"/>
            <a:r>
              <a:rPr lang="en-US" dirty="0"/>
              <a:t>In which order should we choose to abort?</a:t>
            </a:r>
          </a:p>
          <a:p>
            <a:pPr lvl="2"/>
            <a:endParaRPr lang="en-US" dirty="0"/>
          </a:p>
          <a:p>
            <a:r>
              <a:rPr lang="en-US" dirty="0"/>
              <a:t>Option 2: resource preemption</a:t>
            </a:r>
          </a:p>
          <a:p>
            <a:pPr lvl="1"/>
            <a:r>
              <a:rPr lang="en-US" dirty="0"/>
              <a:t>Select a victim; rollback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4748-8714-4DF7-8F71-D0A326F2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00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DE4-9096-49DC-A1BB-A2A070C3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program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A0B2-2A8B-42EE-8111-72C505DE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8438728" cy="5040560"/>
          </a:xfrm>
        </p:spPr>
        <p:txBody>
          <a:bodyPr/>
          <a:lstStyle/>
          <a:p>
            <a:r>
              <a:rPr lang="en-US" dirty="0"/>
              <a:t>Two mutex locks are created and initialized</a:t>
            </a:r>
          </a:p>
          <a:p>
            <a:pPr lvl="1"/>
            <a:r>
              <a:rPr lang="en-US" dirty="0"/>
              <a:t>Deadlock is possible if </a:t>
            </a:r>
          </a:p>
          <a:p>
            <a:pPr lvl="2"/>
            <a:r>
              <a:rPr lang="en-US" dirty="0"/>
              <a:t>Thread 1 requests </a:t>
            </a:r>
            <a:r>
              <a:rPr lang="en-US" b="1" dirty="0" err="1"/>
              <a:t>first_mutex</a:t>
            </a:r>
            <a:r>
              <a:rPr lang="en-US" b="1" dirty="0"/>
              <a:t> </a:t>
            </a:r>
            <a:r>
              <a:rPr lang="en-US" dirty="0"/>
              <a:t>and thread 2 requests </a:t>
            </a:r>
            <a:r>
              <a:rPr lang="en-US" b="1" dirty="0" err="1"/>
              <a:t>second_mutex</a:t>
            </a:r>
            <a:endParaRPr lang="en-US" b="1" dirty="0"/>
          </a:p>
          <a:p>
            <a:pPr lvl="3"/>
            <a:r>
              <a:rPr lang="en-US" dirty="0"/>
              <a:t>Thread 1 then waits for </a:t>
            </a:r>
            <a:r>
              <a:rPr lang="en-US" b="1" dirty="0" err="1"/>
              <a:t>second_mutex</a:t>
            </a:r>
            <a:r>
              <a:rPr lang="en-US" b="1" dirty="0"/>
              <a:t> </a:t>
            </a:r>
            <a:r>
              <a:rPr lang="en-US" dirty="0"/>
              <a:t>and thread 2 waits for </a:t>
            </a:r>
            <a:r>
              <a:rPr lang="en-US" b="1" dirty="0" err="1"/>
              <a:t>first_mutex</a:t>
            </a:r>
            <a:endParaRPr lang="en-US" dirty="0"/>
          </a:p>
          <a:p>
            <a:pPr lvl="2"/>
            <a:r>
              <a:rPr lang="en-US" dirty="0"/>
              <a:t>illustrated by a </a:t>
            </a:r>
            <a:r>
              <a:rPr lang="en-US" dirty="0">
                <a:solidFill>
                  <a:srgbClr val="FF0000"/>
                </a:solidFill>
              </a:rPr>
              <a:t>resource allocation graph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070A-8947-49FD-B0FE-2810DDFF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2948C8-9BF4-49FB-A90F-54BA968DB1C1}"/>
              </a:ext>
            </a:extLst>
          </p:cNvPr>
          <p:cNvGrpSpPr/>
          <p:nvPr/>
        </p:nvGrpSpPr>
        <p:grpSpPr>
          <a:xfrm>
            <a:off x="9120336" y="1412776"/>
            <a:ext cx="2681843" cy="4320480"/>
            <a:chOff x="1430720" y="1988840"/>
            <a:chExt cx="2179278" cy="37661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3A0B81-CBD2-4563-B28D-2D4F53F55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720" y="1988840"/>
              <a:ext cx="2179278" cy="6362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F6AA75-8C8C-49F3-8E9D-85D958EA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3579" y="2710837"/>
              <a:ext cx="2103080" cy="304413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EC0090-2DA8-4459-95B4-2C409A9BC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509120"/>
            <a:ext cx="3864415" cy="17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9004-2EB4-49F9-9A2F-585E07A5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2366-8B88-4413-A0DB-ED17540F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 1:</a:t>
            </a:r>
          </a:p>
          <a:p>
            <a:pPr lvl="1"/>
            <a:r>
              <a:rPr lang="en-US" altLang="ko-KR" dirty="0"/>
              <a:t>In large code bases,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complex dependencies </a:t>
            </a:r>
            <a:r>
              <a:rPr lang="en-US" altLang="ko-KR" dirty="0"/>
              <a:t>arise between components </a:t>
            </a:r>
            <a:endParaRPr lang="en-US" dirty="0"/>
          </a:p>
          <a:p>
            <a:r>
              <a:rPr lang="en-US" altLang="ko-KR" dirty="0"/>
              <a:t>Reason 2:</a:t>
            </a:r>
          </a:p>
          <a:p>
            <a:pPr lvl="1"/>
            <a:r>
              <a:rPr lang="en-US" altLang="ko-KR" dirty="0"/>
              <a:t>Due to the nature of </a:t>
            </a:r>
            <a:r>
              <a:rPr lang="en-US" altLang="ko-KR" dirty="0">
                <a:solidFill>
                  <a:srgbClr val="FF0000"/>
                </a:solidFill>
              </a:rPr>
              <a:t>encapsulation</a:t>
            </a:r>
          </a:p>
          <a:p>
            <a:pPr lvl="2"/>
            <a:r>
              <a:rPr lang="en-US" altLang="ko-KR" dirty="0"/>
              <a:t>Hide details of implementations and make software easier to build in a modular way</a:t>
            </a:r>
          </a:p>
          <a:p>
            <a:pPr lvl="2"/>
            <a:r>
              <a:rPr lang="en-US" altLang="ko-KR" dirty="0"/>
              <a:t>Such </a:t>
            </a:r>
            <a:r>
              <a:rPr lang="en-US" altLang="ko-KR" dirty="0">
                <a:solidFill>
                  <a:srgbClr val="FF0000"/>
                </a:solidFill>
              </a:rPr>
              <a:t>modularity</a:t>
            </a:r>
            <a:r>
              <a:rPr lang="en-US" altLang="ko-KR" dirty="0"/>
              <a:t> </a:t>
            </a:r>
            <a:r>
              <a:rPr lang="en-US" altLang="ko-KR" i="1" dirty="0"/>
              <a:t>does not mesh</a:t>
            </a:r>
            <a:r>
              <a:rPr lang="en-US" altLang="ko-KR" dirty="0"/>
              <a:t> well with </a:t>
            </a:r>
            <a:r>
              <a:rPr lang="en-US" altLang="ko-KR" u="sng" dirty="0"/>
              <a:t>locking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0745D-31D5-47D7-8D83-6713D6FB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85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B54C-E658-426B-9D64-487D657E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of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D43F-FCFD-45F2-A895-4D2AED71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Mutual exclusion</a:t>
            </a:r>
            <a:r>
              <a:rPr lang="en-US" dirty="0"/>
              <a:t>: only one process at a time can use a resource</a:t>
            </a:r>
          </a:p>
          <a:p>
            <a:r>
              <a:rPr lang="en-US" dirty="0">
                <a:solidFill>
                  <a:srgbClr val="FF0000"/>
                </a:solidFill>
              </a:rPr>
              <a:t>Hold and wait</a:t>
            </a:r>
            <a:r>
              <a:rPr lang="en-US" dirty="0"/>
              <a:t>: a process holding at least one resource is waiting to acquire additional resources held by other processes</a:t>
            </a:r>
          </a:p>
          <a:p>
            <a:r>
              <a:rPr lang="en-US" dirty="0">
                <a:solidFill>
                  <a:srgbClr val="FF0000"/>
                </a:solidFill>
              </a:rPr>
              <a:t>No resource preemption</a:t>
            </a:r>
            <a:r>
              <a:rPr lang="en-US" dirty="0"/>
              <a:t>: a resource can be released only voluntarily by the process holding it, after it has completed its task</a:t>
            </a:r>
          </a:p>
          <a:p>
            <a:r>
              <a:rPr lang="en-US" dirty="0">
                <a:solidFill>
                  <a:srgbClr val="FF0000"/>
                </a:solidFill>
              </a:rPr>
              <a:t>Circular wait</a:t>
            </a:r>
            <a:r>
              <a:rPr lang="en-US" dirty="0"/>
              <a:t>: there exists a set of waiting processes {P0, P1, …, </a:t>
            </a:r>
            <a:r>
              <a:rPr lang="en-US" dirty="0" err="1"/>
              <a:t>Pn</a:t>
            </a:r>
            <a:r>
              <a:rPr lang="en-US" dirty="0"/>
              <a:t>}</a:t>
            </a:r>
          </a:p>
          <a:p>
            <a:pPr lvl="1"/>
            <a:r>
              <a:rPr lang="en-US" sz="2400" dirty="0"/>
              <a:t>P0 is waiting for a resource that is held by P1</a:t>
            </a:r>
          </a:p>
          <a:p>
            <a:pPr lvl="1"/>
            <a:r>
              <a:rPr lang="en-US" sz="2400" dirty="0"/>
              <a:t>P1 is waiting for a resource that is held by P2 … </a:t>
            </a:r>
          </a:p>
          <a:p>
            <a:pPr lvl="1"/>
            <a:r>
              <a:rPr lang="en-US" sz="2400" dirty="0" err="1"/>
              <a:t>Pn</a:t>
            </a:r>
            <a:r>
              <a:rPr lang="en-US" sz="2400" dirty="0"/>
              <a:t>–1 is waiting for a resource that is held by </a:t>
            </a:r>
            <a:r>
              <a:rPr lang="en-US" sz="2400" dirty="0" err="1"/>
              <a:t>Pn</a:t>
            </a:r>
            <a:endParaRPr lang="en-US" sz="2400" dirty="0"/>
          </a:p>
          <a:p>
            <a:pPr lvl="1"/>
            <a:r>
              <a:rPr lang="en-US" sz="2400" dirty="0" err="1"/>
              <a:t>Pn</a:t>
            </a:r>
            <a:r>
              <a:rPr lang="en-US" sz="2400" dirty="0"/>
              <a:t> is waiting for a resource that is held by P0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1F1AE-2D06-496F-B0A6-CD21B39B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1026" name="Picture 2" descr="https://www.gatevidyalay.com/wp-content/uploads/2018/10/Conditions-for-deadlock-Circular-Wait.png">
            <a:extLst>
              <a:ext uri="{FF2B5EF4-FFF2-40B4-BE49-F238E27FC236}">
                <a16:creationId xmlns:a16="http://schemas.microsoft.com/office/drawing/2014/main" id="{8649A5FC-1BB4-49DA-AB8B-82EFC9146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4749671"/>
            <a:ext cx="1944216" cy="163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7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CCE-79B7-431E-941A-2BE834B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9ED9-7B45-4833-920D-21A53CD0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nodes: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= {P1, P2, …, </a:t>
            </a:r>
            <a:r>
              <a:rPr lang="en-US" dirty="0" err="1"/>
              <a:t>Pn</a:t>
            </a:r>
            <a:r>
              <a:rPr lang="en-US" dirty="0"/>
              <a:t>}, the set of all the </a:t>
            </a:r>
            <a:r>
              <a:rPr lang="en-US" dirty="0">
                <a:solidFill>
                  <a:srgbClr val="FF0000"/>
                </a:solidFill>
              </a:rPr>
              <a:t>processes</a:t>
            </a:r>
            <a:r>
              <a:rPr lang="en-US" b="1" dirty="0"/>
              <a:t> </a:t>
            </a:r>
            <a:r>
              <a:rPr lang="en-US" dirty="0"/>
              <a:t>in the system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= {R1, R2, …, Rm}, the set of all </a:t>
            </a:r>
            <a:r>
              <a:rPr lang="en-US" dirty="0">
                <a:solidFill>
                  <a:srgbClr val="FF0000"/>
                </a:solidFill>
              </a:rPr>
              <a:t>resource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types </a:t>
            </a:r>
            <a:r>
              <a:rPr lang="en-US" dirty="0"/>
              <a:t>in the system</a:t>
            </a:r>
          </a:p>
          <a:p>
            <a:pPr lvl="1"/>
            <a:endParaRPr lang="en-US" dirty="0"/>
          </a:p>
          <a:p>
            <a:r>
              <a:rPr lang="en-US" dirty="0"/>
              <a:t>Two types of edges: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request edge</a:t>
            </a:r>
            <a:r>
              <a:rPr lang="en-US" dirty="0"/>
              <a:t>: directed edge </a:t>
            </a:r>
            <a:r>
              <a:rPr lang="en-US" dirty="0" err="1"/>
              <a:t>Pi➞Rj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assignment edge</a:t>
            </a:r>
            <a:r>
              <a:rPr lang="en-US" dirty="0"/>
              <a:t>: directed edge </a:t>
            </a:r>
            <a:r>
              <a:rPr lang="en-US" dirty="0" err="1"/>
              <a:t>Rj➞Pi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3933F-9631-43A1-8DE9-0DA93816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9851E-DE84-4C81-B5BC-7172E5B6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79" y="1773792"/>
            <a:ext cx="697982" cy="697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5AD87-A90D-4608-B752-BEB93970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039" y="2325513"/>
            <a:ext cx="947863" cy="1023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944FD-90DF-464B-A8DA-D5489806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653" y="3678644"/>
            <a:ext cx="1440160" cy="884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AA442-2710-486B-AD2B-8B7F705E1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027" y="4509120"/>
            <a:ext cx="1421037" cy="7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EA29-B5D1-4564-B10D-448CE9FB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C5B3-65AC-4875-BC23-1CE589F9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7574632" cy="504056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1 instance of R1</a:t>
            </a:r>
          </a:p>
          <a:p>
            <a:pPr lvl="1"/>
            <a:r>
              <a:rPr lang="en-US" dirty="0"/>
              <a:t>2 instances of R2</a:t>
            </a:r>
          </a:p>
          <a:p>
            <a:pPr lvl="1"/>
            <a:r>
              <a:rPr lang="en-US" dirty="0"/>
              <a:t>1 instance of R3</a:t>
            </a:r>
          </a:p>
          <a:p>
            <a:pPr lvl="1"/>
            <a:r>
              <a:rPr lang="en-US" dirty="0"/>
              <a:t>3 instances of R4</a:t>
            </a:r>
          </a:p>
          <a:p>
            <a:pPr lvl="1"/>
            <a:r>
              <a:rPr lang="en-US" dirty="0"/>
              <a:t>P1 holds an instance of R2 and is waiting for an instance of R1</a:t>
            </a:r>
          </a:p>
          <a:p>
            <a:pPr lvl="1"/>
            <a:r>
              <a:rPr lang="en-US" dirty="0"/>
              <a:t>P2 holds an instance of R1, an instance of R2, and is waiting for an instance of R3</a:t>
            </a:r>
          </a:p>
          <a:p>
            <a:pPr lvl="1"/>
            <a:r>
              <a:rPr lang="en-US" dirty="0"/>
              <a:t>P3 holds an instance of R3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8E1BD-7990-4944-B116-363BA597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76983-6A67-45EA-91A0-5281599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810" y="1700808"/>
            <a:ext cx="2664296" cy="39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0BD3FA-497B-4EB4-B409-BB906D151E91}">
  <ds:schemaRefs>
    <ds:schemaRef ds:uri="http://purl.org/dc/elements/1.1/"/>
    <ds:schemaRef ds:uri="http://purl.org/dc/dcmitype/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purl.org/dc/terms/"/>
    <ds:schemaRef ds:uri="b5674da8-9718-4e16-aebc-f0da23de9464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11DAE-45C3-4BCF-8FE0-944479530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96265</TotalTime>
  <Words>3463</Words>
  <Application>Microsoft Office PowerPoint</Application>
  <PresentationFormat>Widescreen</PresentationFormat>
  <Paragraphs>535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맑은 고딕</vt:lpstr>
      <vt:lpstr>新細明體</vt:lpstr>
      <vt:lpstr>宋体</vt:lpstr>
      <vt:lpstr>Arial</vt:lpstr>
      <vt:lpstr>Arial Nova Light</vt:lpstr>
      <vt:lpstr>Calibri</vt:lpstr>
      <vt:lpstr>Cambria Math</vt:lpstr>
      <vt:lpstr>Courier New</vt:lpstr>
      <vt:lpstr>Helvetica</vt:lpstr>
      <vt:lpstr>Wingdings</vt:lpstr>
      <vt:lpstr>Office Theme</vt:lpstr>
      <vt:lpstr>CS3103 Operating System 2023/2024 Sem B</vt:lpstr>
      <vt:lpstr>The Deadlock Problem</vt:lpstr>
      <vt:lpstr>The Deadlock Problem</vt:lpstr>
      <vt:lpstr>System Model</vt:lpstr>
      <vt:lpstr>Deadlock program example</vt:lpstr>
      <vt:lpstr>Why Do Deadlocks Occur?</vt:lpstr>
      <vt:lpstr>Necessary Conditions of Deadlock</vt:lpstr>
      <vt:lpstr>Resource-Allocation Graph</vt:lpstr>
      <vt:lpstr>Resource Allocation Graph</vt:lpstr>
      <vt:lpstr>Resource Allocation Graph</vt:lpstr>
      <vt:lpstr>Resource Allocation Graph</vt:lpstr>
      <vt:lpstr>Facts</vt:lpstr>
      <vt:lpstr>How to Handle Deadlocks</vt:lpstr>
      <vt:lpstr>Deadlock Prevention - Circular Wait</vt:lpstr>
      <vt:lpstr>Deadlock Prevention - Hold-and-wait</vt:lpstr>
      <vt:lpstr>Deadlock Prevention - Hold-and-wait</vt:lpstr>
      <vt:lpstr>Deadlock Prevention - No Preemption</vt:lpstr>
      <vt:lpstr>Prevention – No Preemption</vt:lpstr>
      <vt:lpstr>Prevention – Mutual Exclusion</vt:lpstr>
      <vt:lpstr>Prevention – Mutual Exclusion</vt:lpstr>
      <vt:lpstr>Prevention – Mutual Exclusion</vt:lpstr>
      <vt:lpstr>Deadlock Avoidance</vt:lpstr>
      <vt:lpstr>Safe State</vt:lpstr>
      <vt:lpstr>Safe State</vt:lpstr>
      <vt:lpstr>Resource-Allocation Graph</vt:lpstr>
      <vt:lpstr>Single-instance Deadlock Avoidance</vt:lpstr>
      <vt:lpstr>Single-instance Deadlock Avoidance</vt:lpstr>
      <vt:lpstr>Banker’s Algorithm</vt:lpstr>
      <vt:lpstr>Banker’s Algorithm: State Data Structures </vt:lpstr>
      <vt:lpstr>Banker’s Algorithm: Safe State</vt:lpstr>
      <vt:lpstr>Banker’s Algorithm: Resource Allocation</vt:lpstr>
      <vt:lpstr>Banker’s Algorithm: Example</vt:lpstr>
      <vt:lpstr>Banker’s Algorithm: Example</vt:lpstr>
      <vt:lpstr>Banker’s Algorithm: Example</vt:lpstr>
      <vt:lpstr>Banker’s Algorithm: Example</vt:lpstr>
      <vt:lpstr>Deadlock Avoidance via Scheduling</vt:lpstr>
      <vt:lpstr>Deadlock Avoidance via Scheduling</vt:lpstr>
      <vt:lpstr>Deadlock Avoidance via Scheduling</vt:lpstr>
      <vt:lpstr>Deadlock Detection</vt:lpstr>
      <vt:lpstr>Deadlock Detection: Single Instance Resources</vt:lpstr>
      <vt:lpstr>Deadlock Detection: Multi-instance Resources</vt:lpstr>
      <vt:lpstr>Deadlock Detection: Multi-instance Resources</vt:lpstr>
      <vt:lpstr>Example</vt:lpstr>
      <vt:lpstr>Example</vt:lpstr>
      <vt:lpstr>Deadlock Recovery 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916</cp:revision>
  <cp:lastPrinted>2014-05-21T09:26:20Z</cp:lastPrinted>
  <dcterms:created xsi:type="dcterms:W3CDTF">2010-09-21T06:40:43Z</dcterms:created>
  <dcterms:modified xsi:type="dcterms:W3CDTF">2024-03-07T02:52:25Z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