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49"/>
  </p:notesMasterIdLst>
  <p:handoutMasterIdLst>
    <p:handoutMasterId r:id="rId50"/>
  </p:handoutMasterIdLst>
  <p:sldIdLst>
    <p:sldId id="334" r:id="rId5"/>
    <p:sldId id="544" r:id="rId6"/>
    <p:sldId id="545" r:id="rId7"/>
    <p:sldId id="546" r:id="rId8"/>
    <p:sldId id="532" r:id="rId9"/>
    <p:sldId id="534" r:id="rId10"/>
    <p:sldId id="575" r:id="rId11"/>
    <p:sldId id="538" r:id="rId12"/>
    <p:sldId id="539" r:id="rId13"/>
    <p:sldId id="576" r:id="rId14"/>
    <p:sldId id="549" r:id="rId15"/>
    <p:sldId id="578" r:id="rId16"/>
    <p:sldId id="579" r:id="rId17"/>
    <p:sldId id="591" r:id="rId18"/>
    <p:sldId id="592" r:id="rId19"/>
    <p:sldId id="580" r:id="rId20"/>
    <p:sldId id="581" r:id="rId21"/>
    <p:sldId id="584" r:id="rId22"/>
    <p:sldId id="582" r:id="rId23"/>
    <p:sldId id="583" r:id="rId24"/>
    <p:sldId id="585" r:id="rId25"/>
    <p:sldId id="586" r:id="rId26"/>
    <p:sldId id="587" r:id="rId27"/>
    <p:sldId id="593" r:id="rId28"/>
    <p:sldId id="594" r:id="rId29"/>
    <p:sldId id="595" r:id="rId30"/>
    <p:sldId id="588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603" r:id="rId39"/>
    <p:sldId id="604" r:id="rId40"/>
    <p:sldId id="605" r:id="rId41"/>
    <p:sldId id="606" r:id="rId42"/>
    <p:sldId id="589" r:id="rId43"/>
    <p:sldId id="562" r:id="rId44"/>
    <p:sldId id="607" r:id="rId45"/>
    <p:sldId id="561" r:id="rId46"/>
    <p:sldId id="559" r:id="rId47"/>
    <p:sldId id="553" r:id="rId48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A0F3FE"/>
    <a:srgbClr val="F5DFEE"/>
    <a:srgbClr val="FFFFFF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65" autoAdjust="0"/>
    <p:restoredTop sz="84464" autoAdjust="0"/>
  </p:normalViewPr>
  <p:slideViewPr>
    <p:cSldViewPr>
      <p:cViewPr varScale="1">
        <p:scale>
          <a:sx n="68" d="100"/>
          <a:sy n="68" d="100"/>
        </p:scale>
        <p:origin x="727" y="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BD629B51-AA0B-4059-A4E5-11D0FE850156}"/>
    <pc:docChg chg="delSld modSld">
      <pc:chgData name="Nan GUAN" userId="ab010559-a596-492d-8202-131cbc6d328a" providerId="ADAL" clId="{BD629B51-AA0B-4059-A4E5-11D0FE850156}" dt="2024-03-21T06:10:48.645" v="43" actId="20577"/>
      <pc:docMkLst>
        <pc:docMk/>
      </pc:docMkLst>
      <pc:sldChg chg="modSp">
        <pc:chgData name="Nan GUAN" userId="ab010559-a596-492d-8202-131cbc6d328a" providerId="ADAL" clId="{BD629B51-AA0B-4059-A4E5-11D0FE850156}" dt="2024-03-13T12:49:27.159" v="2" actId="20577"/>
        <pc:sldMkLst>
          <pc:docMk/>
          <pc:sldMk cId="954624876" sldId="334"/>
        </pc:sldMkLst>
        <pc:spChg chg="mod">
          <ac:chgData name="Nan GUAN" userId="ab010559-a596-492d-8202-131cbc6d328a" providerId="ADAL" clId="{BD629B51-AA0B-4059-A4E5-11D0FE850156}" dt="2024-03-13T12:49:27.159" v="2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modSp">
        <pc:chgData name="Nan GUAN" userId="ab010559-a596-492d-8202-131cbc6d328a" providerId="ADAL" clId="{BD629B51-AA0B-4059-A4E5-11D0FE850156}" dt="2024-03-21T06:07:24.916" v="17" actId="20577"/>
        <pc:sldMkLst>
          <pc:docMk/>
          <pc:sldMk cId="3229920626" sldId="538"/>
        </pc:sldMkLst>
        <pc:spChg chg="mod">
          <ac:chgData name="Nan GUAN" userId="ab010559-a596-492d-8202-131cbc6d328a" providerId="ADAL" clId="{BD629B51-AA0B-4059-A4E5-11D0FE850156}" dt="2024-03-21T06:07:24.916" v="17" actId="20577"/>
          <ac:spMkLst>
            <pc:docMk/>
            <pc:sldMk cId="3229920626" sldId="538"/>
            <ac:spMk id="3" creationId="{4A957AE4-42EA-43FE-8B4F-F86F1C24FB1B}"/>
          </ac:spMkLst>
        </pc:spChg>
      </pc:sldChg>
      <pc:sldChg chg="modSp modAnim">
        <pc:chgData name="Nan GUAN" userId="ab010559-a596-492d-8202-131cbc6d328a" providerId="ADAL" clId="{BD629B51-AA0B-4059-A4E5-11D0FE850156}" dt="2024-03-21T06:08:15.100" v="18" actId="6549"/>
        <pc:sldMkLst>
          <pc:docMk/>
          <pc:sldMk cId="518258499" sldId="539"/>
        </pc:sldMkLst>
        <pc:spChg chg="mod">
          <ac:chgData name="Nan GUAN" userId="ab010559-a596-492d-8202-131cbc6d328a" providerId="ADAL" clId="{BD629B51-AA0B-4059-A4E5-11D0FE850156}" dt="2024-03-21T06:08:15.100" v="18" actId="6549"/>
          <ac:spMkLst>
            <pc:docMk/>
            <pc:sldMk cId="518258499" sldId="539"/>
            <ac:spMk id="3" creationId="{0E51E453-2CE3-4254-B8EE-B9674277BB8F}"/>
          </ac:spMkLst>
        </pc:spChg>
      </pc:sldChg>
      <pc:sldChg chg="modSp">
        <pc:chgData name="Nan GUAN" userId="ab010559-a596-492d-8202-131cbc6d328a" providerId="ADAL" clId="{BD629B51-AA0B-4059-A4E5-11D0FE850156}" dt="2024-03-21T06:09:06.692" v="19" actId="6549"/>
        <pc:sldMkLst>
          <pc:docMk/>
          <pc:sldMk cId="1399034299" sldId="549"/>
        </pc:sldMkLst>
        <pc:spChg chg="mod">
          <ac:chgData name="Nan GUAN" userId="ab010559-a596-492d-8202-131cbc6d328a" providerId="ADAL" clId="{BD629B51-AA0B-4059-A4E5-11D0FE850156}" dt="2024-03-21T06:09:06.692" v="19" actId="6549"/>
          <ac:spMkLst>
            <pc:docMk/>
            <pc:sldMk cId="1399034299" sldId="549"/>
            <ac:spMk id="3" creationId="{7EF55AB6-C08B-4C0C-B972-3AD358ADB00E}"/>
          </ac:spMkLst>
        </pc:spChg>
      </pc:sldChg>
      <pc:sldChg chg="modSp">
        <pc:chgData name="Nan GUAN" userId="ab010559-a596-492d-8202-131cbc6d328a" providerId="ADAL" clId="{BD629B51-AA0B-4059-A4E5-11D0FE850156}" dt="2024-03-21T06:10:48.645" v="43" actId="20577"/>
        <pc:sldMkLst>
          <pc:docMk/>
          <pc:sldMk cId="2597205144" sldId="579"/>
        </pc:sldMkLst>
        <pc:spChg chg="mod">
          <ac:chgData name="Nan GUAN" userId="ab010559-a596-492d-8202-131cbc6d328a" providerId="ADAL" clId="{BD629B51-AA0B-4059-A4E5-11D0FE850156}" dt="2024-03-21T06:10:32.336" v="25" actId="6549"/>
          <ac:spMkLst>
            <pc:docMk/>
            <pc:sldMk cId="2597205144" sldId="579"/>
            <ac:spMk id="39" creationId="{B15AA616-C11E-412A-A7D4-74A64FF8C452}"/>
          </ac:spMkLst>
        </pc:spChg>
        <pc:spChg chg="mod">
          <ac:chgData name="Nan GUAN" userId="ab010559-a596-492d-8202-131cbc6d328a" providerId="ADAL" clId="{BD629B51-AA0B-4059-A4E5-11D0FE850156}" dt="2024-03-21T06:10:39.231" v="31" actId="20577"/>
          <ac:spMkLst>
            <pc:docMk/>
            <pc:sldMk cId="2597205144" sldId="579"/>
            <ac:spMk id="41" creationId="{E0C3D5B0-2BB0-456B-BA8F-82E3F9A67E01}"/>
          </ac:spMkLst>
        </pc:spChg>
        <pc:spChg chg="mod">
          <ac:chgData name="Nan GUAN" userId="ab010559-a596-492d-8202-131cbc6d328a" providerId="ADAL" clId="{BD629B51-AA0B-4059-A4E5-11D0FE850156}" dt="2024-03-21T06:10:44.979" v="37" actId="20577"/>
          <ac:spMkLst>
            <pc:docMk/>
            <pc:sldMk cId="2597205144" sldId="579"/>
            <ac:spMk id="43" creationId="{FD4E1AEF-353B-408C-B810-C736318443F5}"/>
          </ac:spMkLst>
        </pc:spChg>
        <pc:spChg chg="mod">
          <ac:chgData name="Nan GUAN" userId="ab010559-a596-492d-8202-131cbc6d328a" providerId="ADAL" clId="{BD629B51-AA0B-4059-A4E5-11D0FE850156}" dt="2024-03-21T06:10:48.645" v="43" actId="20577"/>
          <ac:spMkLst>
            <pc:docMk/>
            <pc:sldMk cId="2597205144" sldId="579"/>
            <ac:spMk id="46" creationId="{FE0C4DF7-CD02-45C3-A270-04EDB3DEFAB5}"/>
          </ac:spMkLst>
        </pc:spChg>
      </pc:sldChg>
    </pc:docChg>
  </pc:docChgLst>
  <pc:docChgLst>
    <pc:chgData name="Nan GUAN" userId="ab010559-a596-492d-8202-131cbc6d328a" providerId="ADAL" clId="{091F536F-8FFC-42EE-B6DF-E1795E404DD7}"/>
  </pc:docChgLst>
  <pc:docChgLst>
    <pc:chgData name="Nan GUAN" userId="ab010559-a596-492d-8202-131cbc6d328a" providerId="ADAL" clId="{BFA40BA3-1E1C-4DEE-BDDB-9C834D10677A}"/>
    <pc:docChg chg="undo custSel addSld delSld modSld">
      <pc:chgData name="Nan GUAN" userId="ab010559-a596-492d-8202-131cbc6d328a" providerId="ADAL" clId="{BFA40BA3-1E1C-4DEE-BDDB-9C834D10677A}" dt="2024-03-28T05:18:04.001" v="26"/>
      <pc:docMkLst>
        <pc:docMk/>
      </pc:docMkLst>
      <pc:sldChg chg="add del">
        <pc:chgData name="Nan GUAN" userId="ab010559-a596-492d-8202-131cbc6d328a" providerId="ADAL" clId="{BFA40BA3-1E1C-4DEE-BDDB-9C834D10677A}" dt="2024-03-28T05:18:01.583" v="25" actId="2696"/>
        <pc:sldMkLst>
          <pc:docMk/>
          <pc:sldMk cId="966554128" sldId="553"/>
        </pc:sldMkLst>
      </pc:sldChg>
      <pc:sldChg chg="add">
        <pc:chgData name="Nan GUAN" userId="ab010559-a596-492d-8202-131cbc6d328a" providerId="ADAL" clId="{BFA40BA3-1E1C-4DEE-BDDB-9C834D10677A}" dt="2024-03-28T05:18:04.001" v="26"/>
        <pc:sldMkLst>
          <pc:docMk/>
          <pc:sldMk cId="1241505286" sldId="553"/>
        </pc:sldMkLst>
      </pc:sldChg>
      <pc:sldChg chg="add">
        <pc:chgData name="Nan GUAN" userId="ab010559-a596-492d-8202-131cbc6d328a" providerId="ADAL" clId="{BFA40BA3-1E1C-4DEE-BDDB-9C834D10677A}" dt="2024-03-28T05:18:04.001" v="26"/>
        <pc:sldMkLst>
          <pc:docMk/>
          <pc:sldMk cId="2608125915" sldId="559"/>
        </pc:sldMkLst>
      </pc:sldChg>
      <pc:sldChg chg="add del">
        <pc:chgData name="Nan GUAN" userId="ab010559-a596-492d-8202-131cbc6d328a" providerId="ADAL" clId="{BFA40BA3-1E1C-4DEE-BDDB-9C834D10677A}" dt="2024-03-28T05:18:01.553" v="24" actId="2696"/>
        <pc:sldMkLst>
          <pc:docMk/>
          <pc:sldMk cId="3527350220" sldId="559"/>
        </pc:sldMkLst>
      </pc:sldChg>
      <pc:sldChg chg="add del">
        <pc:chgData name="Nan GUAN" userId="ab010559-a596-492d-8202-131cbc6d328a" providerId="ADAL" clId="{BFA40BA3-1E1C-4DEE-BDDB-9C834D10677A}" dt="2024-03-28T05:17:56.993" v="22" actId="2696"/>
        <pc:sldMkLst>
          <pc:docMk/>
          <pc:sldMk cId="492776412" sldId="561"/>
        </pc:sldMkLst>
      </pc:sldChg>
      <pc:sldChg chg="delSp modSp">
        <pc:chgData name="Nan GUAN" userId="ab010559-a596-492d-8202-131cbc6d328a" providerId="ADAL" clId="{BFA40BA3-1E1C-4DEE-BDDB-9C834D10677A}" dt="2024-03-28T05:03:56.012" v="12" actId="20577"/>
        <pc:sldMkLst>
          <pc:docMk/>
          <pc:sldMk cId="2440103570" sldId="586"/>
        </pc:sldMkLst>
        <pc:spChg chg="mod">
          <ac:chgData name="Nan GUAN" userId="ab010559-a596-492d-8202-131cbc6d328a" providerId="ADAL" clId="{BFA40BA3-1E1C-4DEE-BDDB-9C834D10677A}" dt="2024-03-28T05:03:56.012" v="12" actId="20577"/>
          <ac:spMkLst>
            <pc:docMk/>
            <pc:sldMk cId="2440103570" sldId="586"/>
            <ac:spMk id="3" creationId="{2429D89E-5E44-4EF9-9B3D-4C5FA897427F}"/>
          </ac:spMkLst>
        </pc:spChg>
        <pc:spChg chg="del mod">
          <ac:chgData name="Nan GUAN" userId="ab010559-a596-492d-8202-131cbc6d328a" providerId="ADAL" clId="{BFA40BA3-1E1C-4DEE-BDDB-9C834D10677A}" dt="2024-03-28T05:03:48.999" v="9" actId="478"/>
          <ac:spMkLst>
            <pc:docMk/>
            <pc:sldMk cId="2440103570" sldId="586"/>
            <ac:spMk id="5" creationId="{E41ADA74-0171-4C5B-B62C-CDF01BF5F0FE}"/>
          </ac:spMkLst>
        </pc:spChg>
      </pc:sldChg>
      <pc:sldChg chg="modSp">
        <pc:chgData name="Nan GUAN" userId="ab010559-a596-492d-8202-131cbc6d328a" providerId="ADAL" clId="{BFA40BA3-1E1C-4DEE-BDDB-9C834D10677A}" dt="2024-03-28T05:10:27.308" v="13" actId="20577"/>
        <pc:sldMkLst>
          <pc:docMk/>
          <pc:sldMk cId="1200954413" sldId="599"/>
        </pc:sldMkLst>
        <pc:spChg chg="mod">
          <ac:chgData name="Nan GUAN" userId="ab010559-a596-492d-8202-131cbc6d328a" providerId="ADAL" clId="{BFA40BA3-1E1C-4DEE-BDDB-9C834D10677A}" dt="2024-03-28T05:10:27.308" v="13" actId="20577"/>
          <ac:spMkLst>
            <pc:docMk/>
            <pc:sldMk cId="1200954413" sldId="599"/>
            <ac:spMk id="27" creationId="{8CCB8E94-07F2-42E8-8A5C-8805351B78E8}"/>
          </ac:spMkLst>
        </pc:spChg>
      </pc:sldChg>
      <pc:sldChg chg="modSp">
        <pc:chgData name="Nan GUAN" userId="ab010559-a596-492d-8202-131cbc6d328a" providerId="ADAL" clId="{BFA40BA3-1E1C-4DEE-BDDB-9C834D10677A}" dt="2024-03-28T05:12:34.140" v="15" actId="20577"/>
        <pc:sldMkLst>
          <pc:docMk/>
          <pc:sldMk cId="2177109646" sldId="604"/>
        </pc:sldMkLst>
        <pc:spChg chg="mod">
          <ac:chgData name="Nan GUAN" userId="ab010559-a596-492d-8202-131cbc6d328a" providerId="ADAL" clId="{BFA40BA3-1E1C-4DEE-BDDB-9C834D10677A}" dt="2024-03-28T05:12:34.140" v="15" actId="20577"/>
          <ac:spMkLst>
            <pc:docMk/>
            <pc:sldMk cId="2177109646" sldId="604"/>
            <ac:spMk id="3" creationId="{5233A8FF-03B9-403D-B9E8-CB47E987ADD3}"/>
          </ac:spMkLst>
        </pc:spChg>
      </pc:sldChg>
      <pc:sldChg chg="add del">
        <pc:chgData name="Nan GUAN" userId="ab010559-a596-492d-8202-131cbc6d328a" providerId="ADAL" clId="{BFA40BA3-1E1C-4DEE-BDDB-9C834D10677A}" dt="2024-03-28T05:17:58.991" v="23" actId="2696"/>
        <pc:sldMkLst>
          <pc:docMk/>
          <pc:sldMk cId="796430816" sldId="6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2024/3/28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3/28/2024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6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83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27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33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2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63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6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 dirty="0"/>
              <a:t>2023/2024 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7: </a:t>
            </a:r>
            <a:r>
              <a:rPr lang="en-US" altLang="zh-CN" sz="4800" b="1" dirty="0"/>
              <a:t>Memory Management</a:t>
            </a:r>
            <a:endParaRPr lang="en-HK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FE5F-4669-43AE-BE27-F0BCB409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Memory Management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4D99-FAFB-40F3-B872-2CC7D6A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major memory management techniques</a:t>
            </a:r>
          </a:p>
          <a:p>
            <a:pPr lvl="1"/>
            <a:r>
              <a:rPr lang="en-HK" dirty="0"/>
              <a:t>Paging</a:t>
            </a:r>
          </a:p>
          <a:p>
            <a:pPr lvl="1"/>
            <a:r>
              <a:rPr lang="en-HK" dirty="0"/>
              <a:t>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0D1A8-6E06-481A-8A09-E0BDE4B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0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E35-CBED-409C-83E9-E07E8E9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5AB6-C08B-4C0C-B972-3AD358AD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dirty="0">
                <a:solidFill>
                  <a:srgbClr val="FF0000"/>
                </a:solidFill>
              </a:rPr>
              <a:t>physical memory</a:t>
            </a:r>
            <a:r>
              <a:rPr lang="en-US" altLang="en-US" dirty="0"/>
              <a:t> into fixed-sized blocks called </a:t>
            </a:r>
            <a:r>
              <a:rPr lang="en-US" altLang="en-US" dirty="0">
                <a:solidFill>
                  <a:srgbClr val="FF0000"/>
                </a:solidFill>
              </a:rPr>
              <a:t>frames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size is power of 2,  typically between 512 bytes and 8192 bytes</a:t>
            </a:r>
          </a:p>
          <a:p>
            <a:r>
              <a:rPr lang="en-US" altLang="en-US" dirty="0"/>
              <a:t>Divide </a:t>
            </a:r>
            <a:r>
              <a:rPr lang="en-US" altLang="en-US" dirty="0">
                <a:solidFill>
                  <a:srgbClr val="FF0000"/>
                </a:solidFill>
              </a:rPr>
              <a:t>logical memory </a:t>
            </a:r>
            <a:r>
              <a:rPr lang="en-US" altLang="en-US" dirty="0"/>
              <a:t>into blocks of same size called </a:t>
            </a:r>
            <a:r>
              <a:rPr lang="en-US" altLang="en-US" dirty="0">
                <a:solidFill>
                  <a:srgbClr val="FF0000"/>
                </a:solidFill>
              </a:rPr>
              <a:t>pages</a:t>
            </a:r>
            <a:endParaRPr lang="en-US" altLang="en-US" dirty="0"/>
          </a:p>
          <a:p>
            <a:r>
              <a:rPr lang="en-US" altLang="en-US" dirty="0"/>
              <a:t>Keep track of all free frames</a:t>
            </a:r>
          </a:p>
          <a:p>
            <a:pPr lvl="1"/>
            <a:r>
              <a:rPr lang="en-US" altLang="en-US" dirty="0"/>
              <a:t>To run a program of 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pages, need to find 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free frames</a:t>
            </a:r>
          </a:p>
          <a:p>
            <a:r>
              <a:rPr lang="en-US" altLang="en-US" dirty="0"/>
              <a:t>Set up a </a:t>
            </a:r>
            <a:r>
              <a:rPr lang="en-US" altLang="en-US" dirty="0">
                <a:solidFill>
                  <a:srgbClr val="FF0000"/>
                </a:solidFill>
              </a:rPr>
              <a:t>page table </a:t>
            </a:r>
            <a:r>
              <a:rPr lang="en-US" altLang="en-US" dirty="0"/>
              <a:t>to translate logical to physical addresses</a:t>
            </a:r>
          </a:p>
          <a:p>
            <a:r>
              <a:rPr lang="en-US" altLang="en-US" dirty="0"/>
              <a:t>External fragmentation eliminated</a:t>
            </a:r>
          </a:p>
          <a:p>
            <a:r>
              <a:rPr lang="en-US" altLang="en-US" dirty="0"/>
              <a:t>Internal fragmentation still exists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14AF-D6EE-4091-B454-4431DFF9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0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7B1C-634F-4FC7-9AC1-E16DB5EF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9411-88FF-4284-9316-9286CC3B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Flexibility</a:t>
            </a:r>
            <a:r>
              <a:rPr lang="en-US" altLang="ko-KR" dirty="0"/>
              <a:t>: Supporting the abstraction of address space effectively</a:t>
            </a:r>
            <a:endParaRPr lang="ko-KR" altLang="en-US" dirty="0"/>
          </a:p>
          <a:p>
            <a:pPr lvl="1"/>
            <a:r>
              <a:rPr lang="en-US" altLang="ko-KR" dirty="0"/>
              <a:t>Don’t need assumption how heap and stack grow and are used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751-B89C-4177-940D-204BAF8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185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424F-2BAD-4AD2-9471-0B3F556B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E5DB-3F46-4296-89ED-EF76DE01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128-byte physical memory with 16 bytes page frames</a:t>
            </a:r>
            <a:endParaRPr lang="ko-KR" altLang="en-US" dirty="0"/>
          </a:p>
          <a:p>
            <a:r>
              <a:rPr lang="en-US" altLang="ko-KR" dirty="0"/>
              <a:t>64-byte logical address space with 16 bytes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2D825-6384-4C3A-B666-C8FB38BE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191674-75F4-482F-A11D-6C97D0129304}"/>
              </a:ext>
            </a:extLst>
          </p:cNvPr>
          <p:cNvGrpSpPr/>
          <p:nvPr/>
        </p:nvGrpSpPr>
        <p:grpSpPr>
          <a:xfrm>
            <a:off x="335361" y="2492896"/>
            <a:ext cx="11521280" cy="3960440"/>
            <a:chOff x="999279" y="1844824"/>
            <a:chExt cx="11144466" cy="4536504"/>
          </a:xfrm>
        </p:grpSpPr>
        <p:grpSp>
          <p:nvGrpSpPr>
            <p:cNvPr id="20" name="그룹 20">
              <a:extLst>
                <a:ext uri="{FF2B5EF4-FFF2-40B4-BE49-F238E27FC236}">
                  <a16:creationId xmlns:a16="http://schemas.microsoft.com/office/drawing/2014/main" id="{3448ED43-3583-4CCF-BED6-B085A25D63AE}"/>
                </a:ext>
              </a:extLst>
            </p:cNvPr>
            <p:cNvGrpSpPr/>
            <p:nvPr/>
          </p:nvGrpSpPr>
          <p:grpSpPr>
            <a:xfrm>
              <a:off x="999279" y="3655129"/>
              <a:ext cx="4930345" cy="2332746"/>
              <a:chOff x="2017433" y="3207007"/>
              <a:chExt cx="4987764" cy="2332746"/>
            </a:xfrm>
          </p:grpSpPr>
          <p:sp>
            <p:nvSpPr>
              <p:cNvPr id="21" name="직사각형 5">
                <a:extLst>
                  <a:ext uri="{FF2B5EF4-FFF2-40B4-BE49-F238E27FC236}">
                    <a16:creationId xmlns:a16="http://schemas.microsoft.com/office/drawing/2014/main" id="{795A8DFD-B712-4F32-B3B8-B9B2F5008D3F}"/>
                  </a:ext>
                </a:extLst>
              </p:cNvPr>
              <p:cNvSpPr/>
              <p:nvPr/>
            </p:nvSpPr>
            <p:spPr>
              <a:xfrm>
                <a:off x="2726259" y="3367162"/>
                <a:ext cx="1584176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36000" rtlCol="0" anchor="ctr">
                <a:noAutofit/>
              </a:bodyPr>
              <a:lstStyle/>
              <a:p>
                <a:pPr algn="ctr"/>
                <a:endParaRPr lang="ko-KR" alt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직사각형 6">
                <a:extLst>
                  <a:ext uri="{FF2B5EF4-FFF2-40B4-BE49-F238E27FC236}">
                    <a16:creationId xmlns:a16="http://schemas.microsoft.com/office/drawing/2014/main" id="{0F31B158-3FC0-4D87-9E72-D34A11D58E9A}"/>
                  </a:ext>
                </a:extLst>
              </p:cNvPr>
              <p:cNvSpPr/>
              <p:nvPr/>
            </p:nvSpPr>
            <p:spPr>
              <a:xfrm>
                <a:off x="2726259" y="3799210"/>
                <a:ext cx="1584176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36000" rtlCol="0" anchor="ctr">
                <a:noAutofit/>
              </a:bodyPr>
              <a:lstStyle/>
              <a:p>
                <a:pPr algn="ctr"/>
                <a:endParaRPr lang="ko-KR" alt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직사각형 7">
                <a:extLst>
                  <a:ext uri="{FF2B5EF4-FFF2-40B4-BE49-F238E27FC236}">
                    <a16:creationId xmlns:a16="http://schemas.microsoft.com/office/drawing/2014/main" id="{A288AA62-1FF4-4D32-83C2-48EBBD184ECA}"/>
                  </a:ext>
                </a:extLst>
              </p:cNvPr>
              <p:cNvSpPr/>
              <p:nvPr/>
            </p:nvSpPr>
            <p:spPr>
              <a:xfrm>
                <a:off x="2726259" y="4227458"/>
                <a:ext cx="1584176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36000" rtlCol="0" anchor="ctr">
                <a:noAutofit/>
              </a:bodyPr>
              <a:lstStyle/>
              <a:p>
                <a:pPr algn="ctr"/>
                <a:endParaRPr lang="ko-KR" alt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직사각형 8">
                <a:extLst>
                  <a:ext uri="{FF2B5EF4-FFF2-40B4-BE49-F238E27FC236}">
                    <a16:creationId xmlns:a16="http://schemas.microsoft.com/office/drawing/2014/main" id="{A15E3154-DE46-40B1-9A2D-5C0097C56CDA}"/>
                  </a:ext>
                </a:extLst>
              </p:cNvPr>
              <p:cNvSpPr/>
              <p:nvPr/>
            </p:nvSpPr>
            <p:spPr>
              <a:xfrm>
                <a:off x="2726259" y="4659506"/>
                <a:ext cx="1584176" cy="4320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36000" rtlCol="0" anchor="ctr">
                <a:noAutofit/>
              </a:bodyPr>
              <a:lstStyle/>
              <a:p>
                <a:pPr algn="ctr"/>
                <a:endParaRPr lang="ko-KR" alt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300488-D7B5-4121-BFC2-EF0F28F68542}"/>
                  </a:ext>
                </a:extLst>
              </p:cNvPr>
              <p:cNvSpPr txBox="1"/>
              <p:nvPr/>
            </p:nvSpPr>
            <p:spPr>
              <a:xfrm>
                <a:off x="2366219" y="3207007"/>
                <a:ext cx="360040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86E92-9A12-4F6D-8774-694EF82B0264}"/>
                  </a:ext>
                </a:extLst>
              </p:cNvPr>
              <p:cNvSpPr txBox="1"/>
              <p:nvPr/>
            </p:nvSpPr>
            <p:spPr>
              <a:xfrm>
                <a:off x="2294211" y="3600480"/>
                <a:ext cx="43204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0F012-0DD8-4EA0-9BDC-C0FA0579AE3B}"/>
                  </a:ext>
                </a:extLst>
              </p:cNvPr>
              <p:cNvSpPr txBox="1"/>
              <p:nvPr/>
            </p:nvSpPr>
            <p:spPr>
              <a:xfrm>
                <a:off x="2294211" y="4067303"/>
                <a:ext cx="43204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158AF-C0DE-47BD-A76D-64F272C44569}"/>
                  </a:ext>
                </a:extLst>
              </p:cNvPr>
              <p:cNvSpPr txBox="1"/>
              <p:nvPr/>
            </p:nvSpPr>
            <p:spPr>
              <a:xfrm>
                <a:off x="2294211" y="4499351"/>
                <a:ext cx="43204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F0F68D-EAE8-4040-8E7A-1045CAF76CE6}"/>
                  </a:ext>
                </a:extLst>
              </p:cNvPr>
              <p:cNvSpPr txBox="1"/>
              <p:nvPr/>
            </p:nvSpPr>
            <p:spPr>
              <a:xfrm>
                <a:off x="2294211" y="4931399"/>
                <a:ext cx="43204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2B499-76E8-4C20-B445-930669AB0C67}"/>
                  </a:ext>
                </a:extLst>
              </p:cNvPr>
              <p:cNvSpPr txBox="1"/>
              <p:nvPr/>
            </p:nvSpPr>
            <p:spPr>
              <a:xfrm>
                <a:off x="4371043" y="3357219"/>
                <a:ext cx="2634154" cy="49775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(page 0 of the address space)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32C353-AC9C-4A2A-915C-7E736B799ABC}"/>
                  </a:ext>
                </a:extLst>
              </p:cNvPr>
              <p:cNvSpPr txBox="1"/>
              <p:nvPr/>
            </p:nvSpPr>
            <p:spPr>
              <a:xfrm>
                <a:off x="4404373" y="3855079"/>
                <a:ext cx="994049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(page 1)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78062F-FC90-4130-9908-F43F1FE09FFB}"/>
                  </a:ext>
                </a:extLst>
              </p:cNvPr>
              <p:cNvSpPr txBox="1"/>
              <p:nvPr/>
            </p:nvSpPr>
            <p:spPr>
              <a:xfrm>
                <a:off x="4393698" y="4283326"/>
                <a:ext cx="1220104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(page 2)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476524-5250-47D3-9D52-68E1BAC428A8}"/>
                  </a:ext>
                </a:extLst>
              </p:cNvPr>
              <p:cNvSpPr txBox="1"/>
              <p:nvPr/>
            </p:nvSpPr>
            <p:spPr>
              <a:xfrm>
                <a:off x="4404373" y="4715374"/>
                <a:ext cx="994047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(page 3)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3B768-710D-4848-B98D-775979751186}"/>
                  </a:ext>
                </a:extLst>
              </p:cNvPr>
              <p:cNvSpPr txBox="1"/>
              <p:nvPr/>
            </p:nvSpPr>
            <p:spPr>
              <a:xfrm>
                <a:off x="2017433" y="5219444"/>
                <a:ext cx="300182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 Simple 64-byte Address Space</a:t>
                </a: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5" name="그룹 47">
              <a:extLst>
                <a:ext uri="{FF2B5EF4-FFF2-40B4-BE49-F238E27FC236}">
                  <a16:creationId xmlns:a16="http://schemas.microsoft.com/office/drawing/2014/main" id="{4FBDD5E9-C317-4E11-A594-3DE17015602A}"/>
                </a:ext>
              </a:extLst>
            </p:cNvPr>
            <p:cNvGrpSpPr/>
            <p:nvPr/>
          </p:nvGrpSpPr>
          <p:grpSpPr>
            <a:xfrm>
              <a:off x="5956560" y="1844824"/>
              <a:ext cx="6187185" cy="4536504"/>
              <a:chOff x="2024895" y="1733326"/>
              <a:chExt cx="6684972" cy="453650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C867A5-6665-48A2-9118-8097F51EA447}"/>
                  </a:ext>
                </a:extLst>
              </p:cNvPr>
              <p:cNvSpPr txBox="1"/>
              <p:nvPr/>
            </p:nvSpPr>
            <p:spPr>
              <a:xfrm>
                <a:off x="2746987" y="1733326"/>
                <a:ext cx="602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330CA1-9721-4E3F-ABBE-56CCEEE9476E}"/>
                  </a:ext>
                </a:extLst>
              </p:cNvPr>
              <p:cNvSpPr txBox="1"/>
              <p:nvPr/>
            </p:nvSpPr>
            <p:spPr>
              <a:xfrm>
                <a:off x="2713522" y="2217637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16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직사각형 50">
                <a:extLst>
                  <a:ext uri="{FF2B5EF4-FFF2-40B4-BE49-F238E27FC236}">
                    <a16:creationId xmlns:a16="http://schemas.microsoft.com/office/drawing/2014/main" id="{5E8E6BC4-B7B6-4E2C-80AC-A651EDF1982E}"/>
                  </a:ext>
                </a:extLst>
              </p:cNvPr>
              <p:cNvSpPr/>
              <p:nvPr/>
            </p:nvSpPr>
            <p:spPr>
              <a:xfrm>
                <a:off x="3411957" y="1887700"/>
                <a:ext cx="1456785" cy="4988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reserved for OS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51">
                <a:extLst>
                  <a:ext uri="{FF2B5EF4-FFF2-40B4-BE49-F238E27FC236}">
                    <a16:creationId xmlns:a16="http://schemas.microsoft.com/office/drawing/2014/main" id="{B15AA616-C11E-412A-A7D4-74A64FF8C452}"/>
                  </a:ext>
                </a:extLst>
              </p:cNvPr>
              <p:cNvSpPr/>
              <p:nvPr/>
            </p:nvSpPr>
            <p:spPr>
              <a:xfrm>
                <a:off x="3411957" y="2890633"/>
                <a:ext cx="1456785" cy="4988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3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52">
                <a:extLst>
                  <a:ext uri="{FF2B5EF4-FFF2-40B4-BE49-F238E27FC236}">
                    <a16:creationId xmlns:a16="http://schemas.microsoft.com/office/drawing/2014/main" id="{52F9208C-4C25-424D-B7BA-FC4595E59452}"/>
                  </a:ext>
                </a:extLst>
              </p:cNvPr>
              <p:cNvSpPr/>
              <p:nvPr/>
            </p:nvSpPr>
            <p:spPr>
              <a:xfrm>
                <a:off x="3411957" y="2386577"/>
                <a:ext cx="1456785" cy="504056"/>
              </a:xfrm>
              <a:prstGeom prst="rect">
                <a:avLst/>
              </a:prstGeom>
              <a:pattFill prst="dkUp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(unused)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53">
                <a:extLst>
                  <a:ext uri="{FF2B5EF4-FFF2-40B4-BE49-F238E27FC236}">
                    <a16:creationId xmlns:a16="http://schemas.microsoft.com/office/drawing/2014/main" id="{E0C3D5B0-2BB0-456B-BA8F-82E3F9A67E01}"/>
                  </a:ext>
                </a:extLst>
              </p:cNvPr>
              <p:cNvSpPr/>
              <p:nvPr/>
            </p:nvSpPr>
            <p:spPr>
              <a:xfrm>
                <a:off x="3411957" y="3389510"/>
                <a:ext cx="1456785" cy="4988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0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2" name="직사각형 54">
                <a:extLst>
                  <a:ext uri="{FF2B5EF4-FFF2-40B4-BE49-F238E27FC236}">
                    <a16:creationId xmlns:a16="http://schemas.microsoft.com/office/drawing/2014/main" id="{8B03A592-917B-4B88-A22D-16C80BB51CEE}"/>
                  </a:ext>
                </a:extLst>
              </p:cNvPr>
              <p:cNvSpPr/>
              <p:nvPr/>
            </p:nvSpPr>
            <p:spPr>
              <a:xfrm>
                <a:off x="3411957" y="3888387"/>
                <a:ext cx="1456785" cy="504056"/>
              </a:xfrm>
              <a:prstGeom prst="rect">
                <a:avLst/>
              </a:prstGeom>
              <a:pattFill prst="dkUp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(unused)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55">
                <a:extLst>
                  <a:ext uri="{FF2B5EF4-FFF2-40B4-BE49-F238E27FC236}">
                    <a16:creationId xmlns:a16="http://schemas.microsoft.com/office/drawing/2014/main" id="{FD4E1AEF-353B-408C-B810-C736318443F5}"/>
                  </a:ext>
                </a:extLst>
              </p:cNvPr>
              <p:cNvSpPr/>
              <p:nvPr/>
            </p:nvSpPr>
            <p:spPr>
              <a:xfrm>
                <a:off x="3411957" y="4392443"/>
                <a:ext cx="1456785" cy="4988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2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52B92B-EE46-4B86-9F3F-4128CC8D2D17}"/>
                  </a:ext>
                </a:extLst>
              </p:cNvPr>
              <p:cNvSpPr txBox="1"/>
              <p:nvPr/>
            </p:nvSpPr>
            <p:spPr>
              <a:xfrm>
                <a:off x="2024895" y="5962053"/>
                <a:ext cx="48965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64-Byte Address Space Placed In Physical Memory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직사각형 57">
                <a:extLst>
                  <a:ext uri="{FF2B5EF4-FFF2-40B4-BE49-F238E27FC236}">
                    <a16:creationId xmlns:a16="http://schemas.microsoft.com/office/drawing/2014/main" id="{1911FB60-966D-4919-B36E-06113E93EE02}"/>
                  </a:ext>
                </a:extLst>
              </p:cNvPr>
              <p:cNvSpPr/>
              <p:nvPr/>
            </p:nvSpPr>
            <p:spPr>
              <a:xfrm>
                <a:off x="3411956" y="4891320"/>
                <a:ext cx="1455993" cy="504056"/>
              </a:xfrm>
              <a:prstGeom prst="rect">
                <a:avLst/>
              </a:prstGeom>
              <a:pattFill prst="dkUp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(unused)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58">
                <a:extLst>
                  <a:ext uri="{FF2B5EF4-FFF2-40B4-BE49-F238E27FC236}">
                    <a16:creationId xmlns:a16="http://schemas.microsoft.com/office/drawing/2014/main" id="{FE0C4DF7-CD02-45C3-A270-04EDB3DEFAB5}"/>
                  </a:ext>
                </a:extLst>
              </p:cNvPr>
              <p:cNvSpPr/>
              <p:nvPr/>
            </p:nvSpPr>
            <p:spPr>
              <a:xfrm>
                <a:off x="3411957" y="5395376"/>
                <a:ext cx="1456784" cy="504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1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0B25-E4F2-4BFB-A672-254E38DF5D5E}"/>
                  </a:ext>
                </a:extLst>
              </p:cNvPr>
              <p:cNvSpPr txBox="1"/>
              <p:nvPr/>
            </p:nvSpPr>
            <p:spPr>
              <a:xfrm>
                <a:off x="2713522" y="2720113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32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C919E9-7FA0-456B-9177-20D7114A576A}"/>
                  </a:ext>
                </a:extLst>
              </p:cNvPr>
              <p:cNvSpPr txBox="1"/>
              <p:nvPr/>
            </p:nvSpPr>
            <p:spPr>
              <a:xfrm>
                <a:off x="2713523" y="3251010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48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A9AD50-0085-4203-AB81-E82D7E0E35CE}"/>
                  </a:ext>
                </a:extLst>
              </p:cNvPr>
              <p:cNvSpPr txBox="1"/>
              <p:nvPr/>
            </p:nvSpPr>
            <p:spPr>
              <a:xfrm>
                <a:off x="2713521" y="3749887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64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816187-25F8-4E28-B9A6-F7C9FD8B87FD}"/>
                  </a:ext>
                </a:extLst>
              </p:cNvPr>
              <p:cNvSpPr txBox="1"/>
              <p:nvPr/>
            </p:nvSpPr>
            <p:spPr>
              <a:xfrm>
                <a:off x="2713525" y="4253943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01BC1F-D10E-4488-8A4D-656EFE9B73FD}"/>
                  </a:ext>
                </a:extLst>
              </p:cNvPr>
              <p:cNvSpPr txBox="1"/>
              <p:nvPr/>
            </p:nvSpPr>
            <p:spPr>
              <a:xfrm>
                <a:off x="2713525" y="4752820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96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06D8D6-AF00-4CCA-90C7-614F679ED061}"/>
                  </a:ext>
                </a:extLst>
              </p:cNvPr>
              <p:cNvSpPr txBox="1"/>
              <p:nvPr/>
            </p:nvSpPr>
            <p:spPr>
              <a:xfrm>
                <a:off x="2713522" y="5260138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112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74928C-493F-491B-84FC-FCD8B11AC3BB}"/>
                  </a:ext>
                </a:extLst>
              </p:cNvPr>
              <p:cNvSpPr txBox="1"/>
              <p:nvPr/>
            </p:nvSpPr>
            <p:spPr>
              <a:xfrm>
                <a:off x="2713521" y="5724544"/>
                <a:ext cx="6693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128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20E4DE-FD09-417B-ABF7-8972DA5F8EBD}"/>
                  </a:ext>
                </a:extLst>
              </p:cNvPr>
              <p:cNvSpPr txBox="1"/>
              <p:nvPr/>
            </p:nvSpPr>
            <p:spPr>
              <a:xfrm>
                <a:off x="4960116" y="1956864"/>
                <a:ext cx="3749751" cy="3791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0 of physical memory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BE4A167-9097-46FC-8DA1-D1C9A038875D}"/>
                  </a:ext>
                </a:extLst>
              </p:cNvPr>
              <p:cNvSpPr txBox="1"/>
              <p:nvPr/>
            </p:nvSpPr>
            <p:spPr>
              <a:xfrm>
                <a:off x="4960116" y="2478450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19F0AB-2358-4EB8-8669-0B9794357978}"/>
                  </a:ext>
                </a:extLst>
              </p:cNvPr>
              <p:cNvSpPr txBox="1"/>
              <p:nvPr/>
            </p:nvSpPr>
            <p:spPr>
              <a:xfrm>
                <a:off x="4960116" y="2979915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407EBC8-70E5-4F22-9B06-BB7BB9D6689E}"/>
                  </a:ext>
                </a:extLst>
              </p:cNvPr>
              <p:cNvSpPr txBox="1"/>
              <p:nvPr/>
            </p:nvSpPr>
            <p:spPr>
              <a:xfrm>
                <a:off x="4960116" y="3478792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F72D30-45A4-4224-9B05-AC4ED0F94B61}"/>
                  </a:ext>
                </a:extLst>
              </p:cNvPr>
              <p:cNvSpPr txBox="1"/>
              <p:nvPr/>
            </p:nvSpPr>
            <p:spPr>
              <a:xfrm>
                <a:off x="4960116" y="3980259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FBEAEC-40DB-4A80-8101-FC80ECF690F6}"/>
                  </a:ext>
                </a:extLst>
              </p:cNvPr>
              <p:cNvSpPr txBox="1"/>
              <p:nvPr/>
            </p:nvSpPr>
            <p:spPr>
              <a:xfrm>
                <a:off x="4960116" y="4481726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54EA36-AF53-44F3-AC40-B16874F9613C}"/>
                  </a:ext>
                </a:extLst>
              </p:cNvPr>
              <p:cNvSpPr txBox="1"/>
              <p:nvPr/>
            </p:nvSpPr>
            <p:spPr>
              <a:xfrm>
                <a:off x="4960116" y="4983193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227F16-12BE-471A-AF77-291BC7612930}"/>
                  </a:ext>
                </a:extLst>
              </p:cNvPr>
              <p:cNvSpPr txBox="1"/>
              <p:nvPr/>
            </p:nvSpPr>
            <p:spPr>
              <a:xfrm>
                <a:off x="4960116" y="5487249"/>
                <a:ext cx="1512168" cy="3203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frame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0719E07-F20F-4BDE-B1A9-32026E979EC0}"/>
                </a:ext>
              </a:extLst>
            </p:cNvPr>
            <p:cNvCxnSpPr>
              <a:cxnSpLocks/>
              <a:stCxn id="31" idx="3"/>
              <a:endCxn id="46" idx="1"/>
            </p:cNvCxnSpPr>
            <p:nvPr/>
          </p:nvCxnSpPr>
          <p:spPr>
            <a:xfrm>
              <a:off x="4341345" y="4463356"/>
              <a:ext cx="2898991" cy="129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8B1FFB-FF4F-455C-949B-1E964DB1F082}"/>
                </a:ext>
              </a:extLst>
            </p:cNvPr>
            <p:cNvCxnSpPr>
              <a:cxnSpLocks/>
              <a:stCxn id="30" idx="3"/>
              <a:endCxn id="41" idx="1"/>
            </p:cNvCxnSpPr>
            <p:nvPr/>
          </p:nvCxnSpPr>
          <p:spPr>
            <a:xfrm flipV="1">
              <a:off x="5929624" y="3750447"/>
              <a:ext cx="1310712" cy="30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4E4FFFD-BCAE-4B64-9728-18E472BCBB08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341345" y="4753380"/>
              <a:ext cx="2898991" cy="160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5539A8D-1526-4682-808C-DB2AD98B3D6F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 flipV="1">
              <a:off x="4341345" y="3251570"/>
              <a:ext cx="2898991" cy="207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20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710C-2D0B-44A4-94DA-A0D0A6AC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Paging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8B87-912A-4C13-BE42-2477BA8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8AFFDE-215E-45D9-8579-3B4C4803D92B}"/>
              </a:ext>
            </a:extLst>
          </p:cNvPr>
          <p:cNvGrpSpPr/>
          <p:nvPr/>
        </p:nvGrpSpPr>
        <p:grpSpPr>
          <a:xfrm>
            <a:off x="4367808" y="1479004"/>
            <a:ext cx="3689350" cy="4764088"/>
            <a:chOff x="6403206" y="1255117"/>
            <a:chExt cx="3689350" cy="4764088"/>
          </a:xfrm>
        </p:grpSpPr>
        <p:pic>
          <p:nvPicPr>
            <p:cNvPr id="6" name="Picture 1030">
              <a:extLst>
                <a:ext uri="{FF2B5EF4-FFF2-40B4-BE49-F238E27FC236}">
                  <a16:creationId xmlns:a16="http://schemas.microsoft.com/office/drawing/2014/main" id="{082F9EB5-29FF-45DF-9DF4-6EF096A0E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8" t="639" r="20580" b="639"/>
            <a:stretch>
              <a:fillRect/>
            </a:stretch>
          </p:blipFill>
          <p:spPr bwMode="auto">
            <a:xfrm>
              <a:off x="6403206" y="1424980"/>
              <a:ext cx="3689350" cy="45942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039">
              <a:extLst>
                <a:ext uri="{FF2B5EF4-FFF2-40B4-BE49-F238E27FC236}">
                  <a16:creationId xmlns:a16="http://schemas.microsoft.com/office/drawing/2014/main" id="{FE4818B5-13D8-4DF7-AD48-9F9912973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056" y="5157192"/>
              <a:ext cx="2357437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Page size = 4 bytes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Physical memory= 32 bytes</a:t>
              </a:r>
            </a:p>
          </p:txBody>
        </p:sp>
        <p:sp>
          <p:nvSpPr>
            <p:cNvPr id="16" name="Line 1040">
              <a:extLst>
                <a:ext uri="{FF2B5EF4-FFF2-40B4-BE49-F238E27FC236}">
                  <a16:creationId xmlns:a16="http://schemas.microsoft.com/office/drawing/2014/main" id="{F110E531-D93F-4215-BC42-55C7B64DD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6318" y="1769467"/>
              <a:ext cx="835025" cy="484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041">
              <a:extLst>
                <a:ext uri="{FF2B5EF4-FFF2-40B4-BE49-F238E27FC236}">
                  <a16:creationId xmlns:a16="http://schemas.microsoft.com/office/drawing/2014/main" id="{D10AAFE6-7E73-4286-B05F-D23868175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281" y="2320330"/>
              <a:ext cx="849312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E2619E3D-4BC1-41BC-A798-2028415E0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281" y="2629892"/>
              <a:ext cx="882650" cy="65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03D95C0-6CDE-4ECF-A742-6A45ED4A0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9168" y="2848967"/>
              <a:ext cx="83820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044">
              <a:extLst>
                <a:ext uri="{FF2B5EF4-FFF2-40B4-BE49-F238E27FC236}">
                  <a16:creationId xmlns:a16="http://schemas.microsoft.com/office/drawing/2014/main" id="{6D5DC2E3-F0DC-48D0-B1A4-6DAE6C34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5356" y="2231430"/>
              <a:ext cx="1001712" cy="2292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0117996D-8AC6-4AA0-BC04-9E6CA1851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8" y="1517055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0</a:t>
              </a:r>
            </a:p>
          </p:txBody>
        </p:sp>
        <p:sp>
          <p:nvSpPr>
            <p:cNvPr id="22" name="Text Box 1046">
              <a:extLst>
                <a:ext uri="{FF2B5EF4-FFF2-40B4-BE49-F238E27FC236}">
                  <a16:creationId xmlns:a16="http://schemas.microsoft.com/office/drawing/2014/main" id="{36EBB089-2A73-4F3C-81F1-E72145931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2581" y="2066330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1</a:t>
              </a:r>
            </a:p>
          </p:txBody>
        </p:sp>
        <p:sp>
          <p:nvSpPr>
            <p:cNvPr id="23" name="Text Box 1047">
              <a:extLst>
                <a:ext uri="{FF2B5EF4-FFF2-40B4-BE49-F238E27FC236}">
                  <a16:creationId xmlns:a16="http://schemas.microsoft.com/office/drawing/2014/main" id="{C0F1D175-3888-48DB-9373-D6165B343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9406" y="2693392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2</a:t>
              </a:r>
            </a:p>
          </p:txBody>
        </p:sp>
        <p:sp>
          <p:nvSpPr>
            <p:cNvPr id="24" name="Text Box 1048">
              <a:extLst>
                <a:ext uri="{FF2B5EF4-FFF2-40B4-BE49-F238E27FC236}">
                  <a16:creationId xmlns:a16="http://schemas.microsoft.com/office/drawing/2014/main" id="{77DEB953-04AF-466D-AFC1-52EEE3DD0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6068" y="3231555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3</a:t>
              </a:r>
            </a:p>
          </p:txBody>
        </p:sp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DFB87828-091B-41E3-90ED-C3660AEB3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6706" y="3712567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4</a:t>
              </a:r>
            </a:p>
          </p:txBody>
        </p:sp>
        <p:sp>
          <p:nvSpPr>
            <p:cNvPr id="26" name="Text Box 1050">
              <a:extLst>
                <a:ext uri="{FF2B5EF4-FFF2-40B4-BE49-F238E27FC236}">
                  <a16:creationId xmlns:a16="http://schemas.microsoft.com/office/drawing/2014/main" id="{C8E81BE0-A447-4C9C-A518-1FC964DA7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781" y="4217392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5</a:t>
              </a:r>
            </a:p>
          </p:txBody>
        </p:sp>
        <p:sp>
          <p:nvSpPr>
            <p:cNvPr id="27" name="Text Box 1051">
              <a:extLst>
                <a:ext uri="{FF2B5EF4-FFF2-40B4-BE49-F238E27FC236}">
                  <a16:creationId xmlns:a16="http://schemas.microsoft.com/office/drawing/2014/main" id="{0B4F236A-7FD8-4D9D-99DA-4B3629DA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8606" y="4833342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6</a:t>
              </a:r>
            </a:p>
          </p:txBody>
        </p:sp>
        <p:sp>
          <p:nvSpPr>
            <p:cNvPr id="28" name="Text Box 1052">
              <a:extLst>
                <a:ext uri="{FF2B5EF4-FFF2-40B4-BE49-F238E27FC236}">
                  <a16:creationId xmlns:a16="http://schemas.microsoft.com/office/drawing/2014/main" id="{56880B5C-8CB6-4776-A0A7-94C23CA2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5906" y="5393730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7</a:t>
              </a:r>
            </a:p>
          </p:txBody>
        </p:sp>
        <p:sp>
          <p:nvSpPr>
            <p:cNvPr id="29" name="Line 1053">
              <a:extLst>
                <a:ext uri="{FF2B5EF4-FFF2-40B4-BE49-F238E27FC236}">
                  <a16:creationId xmlns:a16="http://schemas.microsoft.com/office/drawing/2014/main" id="{6FF0CBDF-8BF8-439D-9D76-FD05EF6E3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1068" y="2461617"/>
              <a:ext cx="992188" cy="257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F676CC0C-7C6F-45D5-9DAE-30E9E18DA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2656" y="2364780"/>
              <a:ext cx="1058862" cy="265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425666BC-4935-400E-B2E5-361FFB3B4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9956" y="2737842"/>
              <a:ext cx="992187" cy="88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Rectangle 1056">
              <a:extLst>
                <a:ext uri="{FF2B5EF4-FFF2-40B4-BE49-F238E27FC236}">
                  <a16:creationId xmlns:a16="http://schemas.microsoft.com/office/drawing/2014/main" id="{8300402A-382D-4D97-9B16-3C5BD6D0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493" y="1255117"/>
              <a:ext cx="698500" cy="736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3" name="Rectangle 1057">
              <a:extLst>
                <a:ext uri="{FF2B5EF4-FFF2-40B4-BE49-F238E27FC236}">
                  <a16:creationId xmlns:a16="http://schemas.microsoft.com/office/drawing/2014/main" id="{89676723-1F20-48F6-AB0A-52480AED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3393" y="1940917"/>
              <a:ext cx="635000" cy="431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4" name="Rectangle 1058">
              <a:extLst>
                <a:ext uri="{FF2B5EF4-FFF2-40B4-BE49-F238E27FC236}">
                  <a16:creationId xmlns:a16="http://schemas.microsoft.com/office/drawing/2014/main" id="{54201C7E-D5F1-4FA5-957D-B043988C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193" y="4163417"/>
              <a:ext cx="10795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2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06CF-5FDA-4615-A535-B07B44D2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DC2-ACF2-4DD3-876D-ED1C38AA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DE3C2-4C1F-466E-A92F-BDCEED7A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540480C-0EF7-46E7-AADD-57A6568C1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356" y="5702041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Before allocation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20FCF9-0E48-4E07-A4EE-9D3B449E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3231356" y="1982528"/>
            <a:ext cx="5729287" cy="4114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8A6D7690-3EA1-42F7-B23B-C58FD721C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7268" y="1441191"/>
            <a:ext cx="11113" cy="5100637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4076D81-B799-485B-8773-0B12EE90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281" y="1382453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Before Allocation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A9074A4-99A7-4BA1-8A4D-F1B9AFF2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268" y="1384041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After Allocation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9687F17-6938-4987-B29B-DA1F9D6E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31" y="2177791"/>
            <a:ext cx="457200" cy="717550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BD03-9628-4B8D-AE43-FBC9CC7AD41A}"/>
              </a:ext>
            </a:extLst>
          </p:cNvPr>
          <p:cNvSpPr txBox="1"/>
          <p:nvPr/>
        </p:nvSpPr>
        <p:spPr>
          <a:xfrm>
            <a:off x="4968875" y="2177791"/>
            <a:ext cx="599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600" dirty="0">
                <a:solidFill>
                  <a:schemeClr val="bg1">
                    <a:lumMod val="65000"/>
                  </a:schemeClr>
                </a:solidFill>
              </a:rPr>
              <a:t>free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E1087B-5C78-4919-AAC9-385081F952CC}"/>
              </a:ext>
            </a:extLst>
          </p:cNvPr>
          <p:cNvSpPr txBox="1"/>
          <p:nvPr/>
        </p:nvSpPr>
        <p:spPr>
          <a:xfrm>
            <a:off x="4959350" y="2598805"/>
            <a:ext cx="599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600" dirty="0">
                <a:solidFill>
                  <a:schemeClr val="bg1">
                    <a:lumMod val="65000"/>
                  </a:schemeClr>
                </a:solidFill>
              </a:rPr>
              <a:t>free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A163D-38D4-43FC-975B-FE29D936ED9F}"/>
              </a:ext>
            </a:extLst>
          </p:cNvPr>
          <p:cNvSpPr txBox="1"/>
          <p:nvPr/>
        </p:nvSpPr>
        <p:spPr>
          <a:xfrm>
            <a:off x="4968875" y="3007877"/>
            <a:ext cx="599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600" dirty="0">
                <a:solidFill>
                  <a:schemeClr val="bg1">
                    <a:lumMod val="65000"/>
                  </a:schemeClr>
                </a:solidFill>
              </a:rPr>
              <a:t>free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F492B0-0331-46C7-93DD-96915F966EB9}"/>
              </a:ext>
            </a:extLst>
          </p:cNvPr>
          <p:cNvSpPr txBox="1"/>
          <p:nvPr/>
        </p:nvSpPr>
        <p:spPr>
          <a:xfrm>
            <a:off x="4983956" y="4232221"/>
            <a:ext cx="599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600" dirty="0">
                <a:solidFill>
                  <a:schemeClr val="bg1">
                    <a:lumMod val="65000"/>
                  </a:schemeClr>
                </a:solidFill>
              </a:rPr>
              <a:t>free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C4C02-28DA-4B2B-9E87-86FA3BF1A88D}"/>
              </a:ext>
            </a:extLst>
          </p:cNvPr>
          <p:cNvSpPr txBox="1"/>
          <p:nvPr/>
        </p:nvSpPr>
        <p:spPr>
          <a:xfrm>
            <a:off x="4959350" y="5050551"/>
            <a:ext cx="599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600" dirty="0">
                <a:solidFill>
                  <a:schemeClr val="bg1">
                    <a:lumMod val="65000"/>
                  </a:schemeClr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61261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DD60-1486-4946-B0D1-F57A703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EA6B-44AE-4AAE-BF81-A41068F6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Virtual page number (VPN)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1CF3F-79F9-41B6-858A-97ECE88E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F34EF400-3365-4CAE-B0B2-EFDBC3EB10BC}"/>
              </a:ext>
            </a:extLst>
          </p:cNvPr>
          <p:cNvGrpSpPr/>
          <p:nvPr/>
        </p:nvGrpSpPr>
        <p:grpSpPr>
          <a:xfrm>
            <a:off x="4367808" y="2869446"/>
            <a:ext cx="3024336" cy="1063610"/>
            <a:chOff x="2915816" y="3429000"/>
            <a:chExt cx="3024336" cy="1063610"/>
          </a:xfrm>
        </p:grpSpPr>
        <p:sp>
          <p:nvSpPr>
            <p:cNvPr id="6" name="직사각형 12">
              <a:extLst>
                <a:ext uri="{FF2B5EF4-FFF2-40B4-BE49-F238E27FC236}">
                  <a16:creationId xmlns:a16="http://schemas.microsoft.com/office/drawing/2014/main" id="{DBB74F38-6B0B-4C8C-AC4D-03C77A66C965}"/>
                </a:ext>
              </a:extLst>
            </p:cNvPr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13">
              <a:extLst>
                <a:ext uri="{FF2B5EF4-FFF2-40B4-BE49-F238E27FC236}">
                  <a16:creationId xmlns:a16="http://schemas.microsoft.com/office/drawing/2014/main" id="{4A76D152-2041-4006-9DD3-D28515C1DCA3}"/>
                </a:ext>
              </a:extLst>
            </p:cNvPr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14">
              <a:extLst>
                <a:ext uri="{FF2B5EF4-FFF2-40B4-BE49-F238E27FC236}">
                  <a16:creationId xmlns:a16="http://schemas.microsoft.com/office/drawing/2014/main" id="{45D24ED9-13EE-4BB0-A3AB-3F06DEAA07E6}"/>
                </a:ext>
              </a:extLst>
            </p:cNvPr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15">
              <a:extLst>
                <a:ext uri="{FF2B5EF4-FFF2-40B4-BE49-F238E27FC236}">
                  <a16:creationId xmlns:a16="http://schemas.microsoft.com/office/drawing/2014/main" id="{F84C0B99-221C-48CB-B46B-CBFC6163406E}"/>
                </a:ext>
              </a:extLst>
            </p:cNvPr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16">
              <a:extLst>
                <a:ext uri="{FF2B5EF4-FFF2-40B4-BE49-F238E27FC236}">
                  <a16:creationId xmlns:a16="http://schemas.microsoft.com/office/drawing/2014/main" id="{B2B9A1EE-9F2C-4248-9913-685319086476}"/>
                </a:ext>
              </a:extLst>
            </p:cNvPr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7">
              <a:extLst>
                <a:ext uri="{FF2B5EF4-FFF2-40B4-BE49-F238E27FC236}">
                  <a16:creationId xmlns:a16="http://schemas.microsoft.com/office/drawing/2014/main" id="{DD1F4637-1103-40BE-8CA2-545048D3D605}"/>
                </a:ext>
              </a:extLst>
            </p:cNvPr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12" name="그룹 26">
              <a:extLst>
                <a:ext uri="{FF2B5EF4-FFF2-40B4-BE49-F238E27FC236}">
                  <a16:creationId xmlns:a16="http://schemas.microsoft.com/office/drawing/2014/main" id="{AAC652CE-5ECD-4AD0-BE74-435054F0A571}"/>
                </a:ext>
              </a:extLst>
            </p:cNvPr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8" name="왼쪽 대괄호 18">
                <a:extLst>
                  <a:ext uri="{FF2B5EF4-FFF2-40B4-BE49-F238E27FC236}">
                    <a16:creationId xmlns:a16="http://schemas.microsoft.com/office/drawing/2014/main" id="{8B4712E3-7F73-4985-9273-D0A97E922919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21">
                <a:extLst>
                  <a:ext uri="{FF2B5EF4-FFF2-40B4-BE49-F238E27FC236}">
                    <a16:creationId xmlns:a16="http://schemas.microsoft.com/office/drawing/2014/main" id="{274ECCAF-43D6-4186-B2E3-C238FD8B1A34}"/>
                  </a:ext>
                </a:extLst>
              </p:cNvPr>
              <p:cNvCxnSpPr>
                <a:stCxn id="18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27">
              <a:extLst>
                <a:ext uri="{FF2B5EF4-FFF2-40B4-BE49-F238E27FC236}">
                  <a16:creationId xmlns:a16="http://schemas.microsoft.com/office/drawing/2014/main" id="{EBBA8BDB-5C59-4136-9B47-453007F537C0}"/>
                </a:ext>
              </a:extLst>
            </p:cNvPr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16" name="왼쪽 대괄호 19">
                <a:extLst>
                  <a:ext uri="{FF2B5EF4-FFF2-40B4-BE49-F238E27FC236}">
                    <a16:creationId xmlns:a16="http://schemas.microsoft.com/office/drawing/2014/main" id="{8B886402-4E4A-40EA-9470-2D173E0195A6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24">
                <a:extLst>
                  <a:ext uri="{FF2B5EF4-FFF2-40B4-BE49-F238E27FC236}">
                    <a16:creationId xmlns:a16="http://schemas.microsoft.com/office/drawing/2014/main" id="{E8C212C8-9FEE-439E-9A39-C1B0872D8699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C5D297-380E-4BC6-8294-BD8BA0109310}"/>
                </a:ext>
              </a:extLst>
            </p:cNvPr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2B537-D1D4-4849-A2B7-00238ECB004C}"/>
                </a:ext>
              </a:extLst>
            </p:cNvPr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직사각형 87">
            <a:extLst>
              <a:ext uri="{FF2B5EF4-FFF2-40B4-BE49-F238E27FC236}">
                <a16:creationId xmlns:a16="http://schemas.microsoft.com/office/drawing/2014/main" id="{104A9397-2F88-41DF-AA5C-39A853B24F62}"/>
              </a:ext>
            </a:extLst>
          </p:cNvPr>
          <p:cNvSpPr/>
          <p:nvPr/>
        </p:nvSpPr>
        <p:spPr>
          <a:xfrm>
            <a:off x="4367808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직사각형 88">
            <a:extLst>
              <a:ext uri="{FF2B5EF4-FFF2-40B4-BE49-F238E27FC236}">
                <a16:creationId xmlns:a16="http://schemas.microsoft.com/office/drawing/2014/main" id="{DBE3154C-F2BC-440D-AC73-B099BD21F9FC}"/>
              </a:ext>
            </a:extLst>
          </p:cNvPr>
          <p:cNvSpPr/>
          <p:nvPr/>
        </p:nvSpPr>
        <p:spPr>
          <a:xfrm>
            <a:off x="4871864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2" name="직사각형 89">
            <a:extLst>
              <a:ext uri="{FF2B5EF4-FFF2-40B4-BE49-F238E27FC236}">
                <a16:creationId xmlns:a16="http://schemas.microsoft.com/office/drawing/2014/main" id="{4852F45E-190A-421D-8A57-9C8976C18997}"/>
              </a:ext>
            </a:extLst>
          </p:cNvPr>
          <p:cNvSpPr/>
          <p:nvPr/>
        </p:nvSpPr>
        <p:spPr>
          <a:xfrm>
            <a:off x="5375920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3" name="직사각형 90">
            <a:extLst>
              <a:ext uri="{FF2B5EF4-FFF2-40B4-BE49-F238E27FC236}">
                <a16:creationId xmlns:a16="http://schemas.microsoft.com/office/drawing/2014/main" id="{6B1B0162-C874-4892-B8BD-9ED0AA9A66A5}"/>
              </a:ext>
            </a:extLst>
          </p:cNvPr>
          <p:cNvSpPr/>
          <p:nvPr/>
        </p:nvSpPr>
        <p:spPr>
          <a:xfrm>
            <a:off x="5879976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4" name="직사각형 91">
            <a:extLst>
              <a:ext uri="{FF2B5EF4-FFF2-40B4-BE49-F238E27FC236}">
                <a16:creationId xmlns:a16="http://schemas.microsoft.com/office/drawing/2014/main" id="{2CDAFE30-805D-40A1-92DC-58061EAF1E33}"/>
              </a:ext>
            </a:extLst>
          </p:cNvPr>
          <p:cNvSpPr/>
          <p:nvPr/>
        </p:nvSpPr>
        <p:spPr>
          <a:xfrm>
            <a:off x="6384032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5" name="직사각형 92">
            <a:extLst>
              <a:ext uri="{FF2B5EF4-FFF2-40B4-BE49-F238E27FC236}">
                <a16:creationId xmlns:a16="http://schemas.microsoft.com/office/drawing/2014/main" id="{C576C174-AAFC-41B0-B047-C475441EBD7D}"/>
              </a:ext>
            </a:extLst>
          </p:cNvPr>
          <p:cNvSpPr/>
          <p:nvPr/>
        </p:nvSpPr>
        <p:spPr>
          <a:xfrm>
            <a:off x="6888088" y="5661248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26" name="그룹 93">
            <a:extLst>
              <a:ext uri="{FF2B5EF4-FFF2-40B4-BE49-F238E27FC236}">
                <a16:creationId xmlns:a16="http://schemas.microsoft.com/office/drawing/2014/main" id="{37E3CEC9-304B-4747-B06B-0E25EF0E2C4E}"/>
              </a:ext>
            </a:extLst>
          </p:cNvPr>
          <p:cNvGrpSpPr/>
          <p:nvPr/>
        </p:nvGrpSpPr>
        <p:grpSpPr>
          <a:xfrm>
            <a:off x="4367808" y="5427223"/>
            <a:ext cx="936104" cy="162022"/>
            <a:chOff x="1763688" y="3699031"/>
            <a:chExt cx="1008112" cy="162022"/>
          </a:xfrm>
        </p:grpSpPr>
        <p:sp>
          <p:nvSpPr>
            <p:cNvPr id="27" name="왼쪽 대괄호 94">
              <a:extLst>
                <a:ext uri="{FF2B5EF4-FFF2-40B4-BE49-F238E27FC236}">
                  <a16:creationId xmlns:a16="http://schemas.microsoft.com/office/drawing/2014/main" id="{22049407-9B37-44C1-A69E-5CF9D9E1C1F5}"/>
                </a:ext>
              </a:extLst>
            </p:cNvPr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95">
              <a:extLst>
                <a:ext uri="{FF2B5EF4-FFF2-40B4-BE49-F238E27FC236}">
                  <a16:creationId xmlns:a16="http://schemas.microsoft.com/office/drawing/2014/main" id="{112A81EA-A66A-496A-8363-C0E0F9AA4CE3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96">
            <a:extLst>
              <a:ext uri="{FF2B5EF4-FFF2-40B4-BE49-F238E27FC236}">
                <a16:creationId xmlns:a16="http://schemas.microsoft.com/office/drawing/2014/main" id="{B7F36D63-1D77-4A38-A763-BD78806C2CD4}"/>
              </a:ext>
            </a:extLst>
          </p:cNvPr>
          <p:cNvGrpSpPr/>
          <p:nvPr/>
        </p:nvGrpSpPr>
        <p:grpSpPr>
          <a:xfrm>
            <a:off x="5447928" y="5427224"/>
            <a:ext cx="1944216" cy="162023"/>
            <a:chOff x="2771800" y="3700791"/>
            <a:chExt cx="2016224" cy="160263"/>
          </a:xfrm>
        </p:grpSpPr>
        <p:sp>
          <p:nvSpPr>
            <p:cNvPr id="30" name="왼쪽 대괄호 97">
              <a:extLst>
                <a:ext uri="{FF2B5EF4-FFF2-40B4-BE49-F238E27FC236}">
                  <a16:creationId xmlns:a16="http://schemas.microsoft.com/office/drawing/2014/main" id="{CBFA3E76-B4FB-4E06-BA89-9075B7CC191E}"/>
                </a:ext>
              </a:extLst>
            </p:cNvPr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98">
              <a:extLst>
                <a:ext uri="{FF2B5EF4-FFF2-40B4-BE49-F238E27FC236}">
                  <a16:creationId xmlns:a16="http://schemas.microsoft.com/office/drawing/2014/main" id="{5EE03C62-ED0B-4FB3-A40C-66448CF8D7C3}"/>
                </a:ext>
              </a:extLst>
            </p:cNvPr>
            <p:cNvCxnSpPr>
              <a:stCxn id="30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A824BC-9251-443E-B53A-39FEC80F74C6}"/>
              </a:ext>
            </a:extLst>
          </p:cNvPr>
          <p:cNvSpPr txBox="1"/>
          <p:nvPr/>
        </p:nvSpPr>
        <p:spPr>
          <a:xfrm>
            <a:off x="4511824" y="5047688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42F04-4602-434E-AF62-673EB8D0D846}"/>
              </a:ext>
            </a:extLst>
          </p:cNvPr>
          <p:cNvSpPr txBox="1"/>
          <p:nvPr/>
        </p:nvSpPr>
        <p:spPr>
          <a:xfrm>
            <a:off x="6096980" y="5047688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0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74EB-0FEC-474A-8A8B-AD73454A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0B72-EA23-41D5-8C9A-0204CEAB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virtual address 21 in 64-byte address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FA5E-B0EB-4E38-ACAF-606F1EE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pSp>
        <p:nvGrpSpPr>
          <p:cNvPr id="5" name="그룹 44">
            <a:extLst>
              <a:ext uri="{FF2B5EF4-FFF2-40B4-BE49-F238E27FC236}">
                <a16:creationId xmlns:a16="http://schemas.microsoft.com/office/drawing/2014/main" id="{9D608372-701C-41F1-92FF-965ACE17788F}"/>
              </a:ext>
            </a:extLst>
          </p:cNvPr>
          <p:cNvGrpSpPr/>
          <p:nvPr/>
        </p:nvGrpSpPr>
        <p:grpSpPr>
          <a:xfrm>
            <a:off x="5087888" y="2132856"/>
            <a:ext cx="4680520" cy="3979936"/>
            <a:chOff x="1403648" y="1465288"/>
            <a:chExt cx="4680520" cy="3979936"/>
          </a:xfrm>
        </p:grpSpPr>
        <p:sp>
          <p:nvSpPr>
            <p:cNvPr id="6" name="직사각형 45">
              <a:extLst>
                <a:ext uri="{FF2B5EF4-FFF2-40B4-BE49-F238E27FC236}">
                  <a16:creationId xmlns:a16="http://schemas.microsoft.com/office/drawing/2014/main" id="{D98066D3-48FF-43D8-99AE-B3096F82E4EE}"/>
                </a:ext>
              </a:extLst>
            </p:cNvPr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46">
              <a:extLst>
                <a:ext uri="{FF2B5EF4-FFF2-40B4-BE49-F238E27FC236}">
                  <a16:creationId xmlns:a16="http://schemas.microsoft.com/office/drawing/2014/main" id="{F35C1FCA-1466-4500-8F5B-62CADB0C030B}"/>
                </a:ext>
              </a:extLst>
            </p:cNvPr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47">
              <a:extLst>
                <a:ext uri="{FF2B5EF4-FFF2-40B4-BE49-F238E27FC236}">
                  <a16:creationId xmlns:a16="http://schemas.microsoft.com/office/drawing/2014/main" id="{B6834541-B9CD-4DB2-BC35-BD197654FF8A}"/>
                </a:ext>
              </a:extLst>
            </p:cNvPr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48">
              <a:extLst>
                <a:ext uri="{FF2B5EF4-FFF2-40B4-BE49-F238E27FC236}">
                  <a16:creationId xmlns:a16="http://schemas.microsoft.com/office/drawing/2014/main" id="{4501A2C7-B4B5-439F-9B4C-3552BCD0C138}"/>
                </a:ext>
              </a:extLst>
            </p:cNvPr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49">
              <a:extLst>
                <a:ext uri="{FF2B5EF4-FFF2-40B4-BE49-F238E27FC236}">
                  <a16:creationId xmlns:a16="http://schemas.microsoft.com/office/drawing/2014/main" id="{4FD6EF0C-0CF4-4325-8A19-9B20F16FA306}"/>
                </a:ext>
              </a:extLst>
            </p:cNvPr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50">
              <a:extLst>
                <a:ext uri="{FF2B5EF4-FFF2-40B4-BE49-F238E27FC236}">
                  <a16:creationId xmlns:a16="http://schemas.microsoft.com/office/drawing/2014/main" id="{4CB7D38B-727B-407F-96D0-334EAC53725B}"/>
                </a:ext>
              </a:extLst>
            </p:cNvPr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12" name="그룹 51">
              <a:extLst>
                <a:ext uri="{FF2B5EF4-FFF2-40B4-BE49-F238E27FC236}">
                  <a16:creationId xmlns:a16="http://schemas.microsoft.com/office/drawing/2014/main" id="{EBF7351F-4B02-4BD8-900B-9C584588B3F1}"/>
                </a:ext>
              </a:extLst>
            </p:cNvPr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45" name="왼쪽 대괄호 84">
                <a:extLst>
                  <a:ext uri="{FF2B5EF4-FFF2-40B4-BE49-F238E27FC236}">
                    <a16:creationId xmlns:a16="http://schemas.microsoft.com/office/drawing/2014/main" id="{18706206-021B-4E42-813D-A1D9689DF201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85">
                <a:extLst>
                  <a:ext uri="{FF2B5EF4-FFF2-40B4-BE49-F238E27FC236}">
                    <a16:creationId xmlns:a16="http://schemas.microsoft.com/office/drawing/2014/main" id="{BE23756B-E336-49AA-A13A-32070FBFFD39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52">
              <a:extLst>
                <a:ext uri="{FF2B5EF4-FFF2-40B4-BE49-F238E27FC236}">
                  <a16:creationId xmlns:a16="http://schemas.microsoft.com/office/drawing/2014/main" id="{1E532505-4177-4A09-B9FC-B71D289B5D3C}"/>
                </a:ext>
              </a:extLst>
            </p:cNvPr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43" name="왼쪽 대괄호 82">
                <a:extLst>
                  <a:ext uri="{FF2B5EF4-FFF2-40B4-BE49-F238E27FC236}">
                    <a16:creationId xmlns:a16="http://schemas.microsoft.com/office/drawing/2014/main" id="{EF9D92AF-2B32-4769-82B6-9FB131459AA0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83">
                <a:extLst>
                  <a:ext uri="{FF2B5EF4-FFF2-40B4-BE49-F238E27FC236}">
                    <a16:creationId xmlns:a16="http://schemas.microsoft.com/office/drawing/2014/main" id="{91EC8E9A-47C4-469F-BCF6-885C3F5CE168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2C4AD1-C2E2-46B0-93E5-0AAA196309EA}"/>
                </a:ext>
              </a:extLst>
            </p:cNvPr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F7573-4500-40DC-B6C2-3DCEE0B96C87}"/>
                </a:ext>
              </a:extLst>
            </p:cNvPr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55">
              <a:extLst>
                <a:ext uri="{FF2B5EF4-FFF2-40B4-BE49-F238E27FC236}">
                  <a16:creationId xmlns:a16="http://schemas.microsoft.com/office/drawing/2014/main" id="{F20099F2-2240-4A6F-AA6D-776B94C9DC7A}"/>
                </a:ext>
              </a:extLst>
            </p:cNvPr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56">
              <a:extLst>
                <a:ext uri="{FF2B5EF4-FFF2-40B4-BE49-F238E27FC236}">
                  <a16:creationId xmlns:a16="http://schemas.microsoft.com/office/drawing/2014/main" id="{AADA5718-C790-4DBB-ACA5-3E73ABEE140B}"/>
                </a:ext>
              </a:extLst>
            </p:cNvPr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57">
              <a:extLst>
                <a:ext uri="{FF2B5EF4-FFF2-40B4-BE49-F238E27FC236}">
                  <a16:creationId xmlns:a16="http://schemas.microsoft.com/office/drawing/2014/main" id="{89EDAEA5-972F-42C2-AFBB-65086EB0FBE9}"/>
                </a:ext>
              </a:extLst>
            </p:cNvPr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9" name="직사각형 58">
              <a:extLst>
                <a:ext uri="{FF2B5EF4-FFF2-40B4-BE49-F238E27FC236}">
                  <a16:creationId xmlns:a16="http://schemas.microsoft.com/office/drawing/2014/main" id="{E484EF3B-2C26-44DB-A2C6-4A97215E0491}"/>
                </a:ext>
              </a:extLst>
            </p:cNvPr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59">
              <a:extLst>
                <a:ext uri="{FF2B5EF4-FFF2-40B4-BE49-F238E27FC236}">
                  <a16:creationId xmlns:a16="http://schemas.microsoft.com/office/drawing/2014/main" id="{14E18221-240C-47C6-AD64-035E509C208E}"/>
                </a:ext>
              </a:extLst>
            </p:cNvPr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60">
              <a:extLst>
                <a:ext uri="{FF2B5EF4-FFF2-40B4-BE49-F238E27FC236}">
                  <a16:creationId xmlns:a16="http://schemas.microsoft.com/office/drawing/2014/main" id="{FA562A86-2427-4EE1-AE8C-E4595A4CA703}"/>
                </a:ext>
              </a:extLst>
            </p:cNvPr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2" name="그룹 61">
              <a:extLst>
                <a:ext uri="{FF2B5EF4-FFF2-40B4-BE49-F238E27FC236}">
                  <a16:creationId xmlns:a16="http://schemas.microsoft.com/office/drawing/2014/main" id="{FA19D296-C98F-4034-ABB4-C0E02323C0A0}"/>
                </a:ext>
              </a:extLst>
            </p:cNvPr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41" name="왼쪽 대괄호 80">
                <a:extLst>
                  <a:ext uri="{FF2B5EF4-FFF2-40B4-BE49-F238E27FC236}">
                    <a16:creationId xmlns:a16="http://schemas.microsoft.com/office/drawing/2014/main" id="{14085A55-EF7F-40D3-A2D1-71F53DE879AA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81">
                <a:extLst>
                  <a:ext uri="{FF2B5EF4-FFF2-40B4-BE49-F238E27FC236}">
                    <a16:creationId xmlns:a16="http://schemas.microsoft.com/office/drawing/2014/main" id="{AE64632D-8444-475E-B4B5-357B2F55BD97}"/>
                  </a:ext>
                </a:extLst>
              </p:cNvPr>
              <p:cNvCxnSpPr>
                <a:stCxn id="4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62">
              <a:extLst>
                <a:ext uri="{FF2B5EF4-FFF2-40B4-BE49-F238E27FC236}">
                  <a16:creationId xmlns:a16="http://schemas.microsoft.com/office/drawing/2014/main" id="{AEA1C0B3-676E-4EAE-B75D-FE0D8CC8698A}"/>
                </a:ext>
              </a:extLst>
            </p:cNvPr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39" name="왼쪽 대괄호 78">
                <a:extLst>
                  <a:ext uri="{FF2B5EF4-FFF2-40B4-BE49-F238E27FC236}">
                    <a16:creationId xmlns:a16="http://schemas.microsoft.com/office/drawing/2014/main" id="{DD18D623-57D3-492C-8FED-63A3B90F7AD7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79">
                <a:extLst>
                  <a:ext uri="{FF2B5EF4-FFF2-40B4-BE49-F238E27FC236}">
                    <a16:creationId xmlns:a16="http://schemas.microsoft.com/office/drawing/2014/main" id="{2A90121A-8275-4919-8765-8E767F6F0624}"/>
                  </a:ext>
                </a:extLst>
              </p:cNvPr>
              <p:cNvCxnSpPr>
                <a:stCxn id="3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C0399B-F470-4B90-B3DF-A050F9C588CD}"/>
                </a:ext>
              </a:extLst>
            </p:cNvPr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DF72E8-A4F6-4FEA-854B-CE5D2B54D99F}"/>
                </a:ext>
              </a:extLst>
            </p:cNvPr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65">
              <a:extLst>
                <a:ext uri="{FF2B5EF4-FFF2-40B4-BE49-F238E27FC236}">
                  <a16:creationId xmlns:a16="http://schemas.microsoft.com/office/drawing/2014/main" id="{43E2A91E-FF5D-465B-8A7E-6F5108813F7B}"/>
                </a:ext>
              </a:extLst>
            </p:cNvPr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0D600-55BA-42CF-BEED-4943EA2A47B6}"/>
                </a:ext>
              </a:extLst>
            </p:cNvPr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F19B1B-8A91-4DBA-967B-C28EEF9BD39C}"/>
                </a:ext>
              </a:extLst>
            </p:cNvPr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68">
              <a:extLst>
                <a:ext uri="{FF2B5EF4-FFF2-40B4-BE49-F238E27FC236}">
                  <a16:creationId xmlns:a16="http://schemas.microsoft.com/office/drawing/2014/main" id="{83D6BCF9-7C82-49D7-AC44-75828199E1C0}"/>
                </a:ext>
              </a:extLst>
            </p:cNvPr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30" name="직선 화살표 연결선 69">
              <a:extLst>
                <a:ext uri="{FF2B5EF4-FFF2-40B4-BE49-F238E27FC236}">
                  <a16:creationId xmlns:a16="http://schemas.microsoft.com/office/drawing/2014/main" id="{A5F33E1B-7FEF-446B-806C-B534C94A6C80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70">
              <a:extLst>
                <a:ext uri="{FF2B5EF4-FFF2-40B4-BE49-F238E27FC236}">
                  <a16:creationId xmlns:a16="http://schemas.microsoft.com/office/drawing/2014/main" id="{0A6E4D93-8A9E-493C-B77B-5B2A0B35F466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71">
              <a:extLst>
                <a:ext uri="{FF2B5EF4-FFF2-40B4-BE49-F238E27FC236}">
                  <a16:creationId xmlns:a16="http://schemas.microsoft.com/office/drawing/2014/main" id="{0719CBEB-7F75-4896-A3B7-7075A2D989E3}"/>
                </a:ext>
              </a:extLst>
            </p:cNvPr>
            <p:cNvCxnSpPr>
              <a:stCxn id="9" idx="2"/>
              <a:endCxn id="1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72">
              <a:extLst>
                <a:ext uri="{FF2B5EF4-FFF2-40B4-BE49-F238E27FC236}">
                  <a16:creationId xmlns:a16="http://schemas.microsoft.com/office/drawing/2014/main" id="{982556CC-3D4B-426A-B26D-A563D74EF335}"/>
                </a:ext>
              </a:extLst>
            </p:cNvPr>
            <p:cNvCxnSpPr>
              <a:stCxn id="8" idx="2"/>
              <a:endCxn id="1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73">
              <a:extLst>
                <a:ext uri="{FF2B5EF4-FFF2-40B4-BE49-F238E27FC236}">
                  <a16:creationId xmlns:a16="http://schemas.microsoft.com/office/drawing/2014/main" id="{DB1F964C-858E-461A-B837-6993E13B3431}"/>
                </a:ext>
              </a:extLst>
            </p:cNvPr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74">
              <a:extLst>
                <a:ext uri="{FF2B5EF4-FFF2-40B4-BE49-F238E27FC236}">
                  <a16:creationId xmlns:a16="http://schemas.microsoft.com/office/drawing/2014/main" id="{95D6A685-D7BF-418F-91F1-AE42109CEE18}"/>
                </a:ext>
              </a:extLst>
            </p:cNvPr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75">
              <a:extLst>
                <a:ext uri="{FF2B5EF4-FFF2-40B4-BE49-F238E27FC236}">
                  <a16:creationId xmlns:a16="http://schemas.microsoft.com/office/drawing/2014/main" id="{38B985BD-9DDF-42DB-8F40-E4F5D5149A9F}"/>
                </a:ext>
              </a:extLst>
            </p:cNvPr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76">
              <a:extLst>
                <a:ext uri="{FF2B5EF4-FFF2-40B4-BE49-F238E27FC236}">
                  <a16:creationId xmlns:a16="http://schemas.microsoft.com/office/drawing/2014/main" id="{00740794-97F6-422E-8B13-A382B3C1C3D8}"/>
                </a:ext>
              </a:extLst>
            </p:cNvPr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77">
              <a:extLst>
                <a:ext uri="{FF2B5EF4-FFF2-40B4-BE49-F238E27FC236}">
                  <a16:creationId xmlns:a16="http://schemas.microsoft.com/office/drawing/2014/main" id="{167092F7-E039-4795-A856-50C8D8E9A9E7}"/>
                </a:ext>
              </a:extLst>
            </p:cNvPr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83A6698-A5DB-4553-9586-7CE07573F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9818"/>
              </p:ext>
            </p:extLst>
          </p:nvPr>
        </p:nvGraphicFramePr>
        <p:xfrm>
          <a:off x="1954947" y="2983160"/>
          <a:ext cx="3192750" cy="2123440"/>
        </p:xfrm>
        <a:graphic>
          <a:graphicData uri="http://schemas.openxmlformats.org/drawingml/2006/table">
            <a:tbl>
              <a:tblPr firstRow="1" bandRow="1"/>
              <a:tblGrid>
                <a:gridCol w="1596375">
                  <a:extLst>
                    <a:ext uri="{9D8B030D-6E8A-4147-A177-3AD203B41FA5}">
                      <a16:colId xmlns:a16="http://schemas.microsoft.com/office/drawing/2014/main" val="3265416475"/>
                    </a:ext>
                  </a:extLst>
                </a:gridCol>
                <a:gridCol w="1596375">
                  <a:extLst>
                    <a:ext uri="{9D8B030D-6E8A-4147-A177-3AD203B41FA5}">
                      <a16:colId xmlns:a16="http://schemas.microsoft.com/office/drawing/2014/main" val="41798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Page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Frame No.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6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5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424268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D05A13-8A6A-45D1-8DD1-565D916BAA23}"/>
              </a:ext>
            </a:extLst>
          </p:cNvPr>
          <p:cNvCxnSpPr/>
          <p:nvPr/>
        </p:nvCxnSpPr>
        <p:spPr>
          <a:xfrm>
            <a:off x="5147697" y="2998445"/>
            <a:ext cx="1092319" cy="6660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C78AAA-16EF-4F6B-B9CD-12F93B373C7D}"/>
              </a:ext>
            </a:extLst>
          </p:cNvPr>
          <p:cNvCxnSpPr/>
          <p:nvPr/>
        </p:nvCxnSpPr>
        <p:spPr>
          <a:xfrm flipH="1">
            <a:off x="5105593" y="4600624"/>
            <a:ext cx="1134423" cy="2009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58B6A3-97C4-4F21-B747-D15A8DA01E5C}"/>
              </a:ext>
            </a:extLst>
          </p:cNvPr>
          <p:cNvSpPr/>
          <p:nvPr/>
        </p:nvSpPr>
        <p:spPr>
          <a:xfrm>
            <a:off x="1832572" y="2257793"/>
            <a:ext cx="3801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page table would have the following four entries:</a:t>
            </a:r>
          </a:p>
        </p:txBody>
      </p:sp>
    </p:spTree>
    <p:extLst>
      <p:ext uri="{BB962C8B-B14F-4D97-AF65-F5344CB8AC3E}">
        <p14:creationId xmlns:p14="http://schemas.microsoft.com/office/powerpoint/2010/main" val="301597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AA82-A2FD-443A-946D-C9DBB438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2082-D489-42F5-ABE5-B4F8DF4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75032" cy="5040560"/>
          </a:xfrm>
        </p:spPr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D56B-1A5D-4A2F-A088-92F77D7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8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CDB3-24ED-4200-BCE9-20019223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5E77-1C35-4704-9733-240A5102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valid.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 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 (Accessed Bit): </a:t>
            </a:r>
            <a:r>
              <a:rPr lang="en-US" altLang="ko-KR" dirty="0"/>
              <a:t>Indicating that a page has been accessed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FC74-7119-41B7-A001-7AF17EBF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17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A065-333A-4322-B991-D687FF95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3A79-13E8-4E9B-AD88-01A01391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programs must be brought into memory and placed within a process for it to run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User programs go through several steps before running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AA98-DF22-4A09-BDEB-8ABE2BC9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018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051F-4841-4425-8AD2-3EBC50D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44AD-C68D-4E15-8B40-8D1BA53F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linear page table:</a:t>
            </a:r>
          </a:p>
          <a:p>
            <a:pPr lvl="1"/>
            <a:r>
              <a:rPr lang="en-US" altLang="ko-KR" dirty="0"/>
              <a:t>The high-order (left-most) bit is the VALID bit.</a:t>
            </a:r>
          </a:p>
          <a:p>
            <a:pPr lvl="1"/>
            <a:r>
              <a:rPr lang="en-US" altLang="ko-KR" dirty="0"/>
              <a:t>If the bit is 1, the rest of the entry is the physical frame no. (PFN).</a:t>
            </a:r>
          </a:p>
          <a:p>
            <a:pPr lvl="1"/>
            <a:r>
              <a:rPr lang="en-US" altLang="ko-KR" dirty="0"/>
              <a:t>If the bit is 0, the page is not valid.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B29C-34E9-4321-B5F5-EA2A1AD4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57BA6-832D-4D7A-A73D-F58FABFA26DB}"/>
              </a:ext>
            </a:extLst>
          </p:cNvPr>
          <p:cNvGrpSpPr/>
          <p:nvPr/>
        </p:nvGrpSpPr>
        <p:grpSpPr>
          <a:xfrm>
            <a:off x="5015880" y="4005064"/>
            <a:ext cx="4400237" cy="504056"/>
            <a:chOff x="2258019" y="3804284"/>
            <a:chExt cx="4615528" cy="504056"/>
          </a:xfrm>
        </p:grpSpPr>
        <p:sp>
          <p:nvSpPr>
            <p:cNvPr id="6" name="직사각형 18">
              <a:extLst>
                <a:ext uri="{FF2B5EF4-FFF2-40B4-BE49-F238E27FC236}">
                  <a16:creationId xmlns:a16="http://schemas.microsoft.com/office/drawing/2014/main" id="{B89FDB68-9EB8-4A1E-9D49-BF80379AF124}"/>
                </a:ext>
              </a:extLst>
            </p:cNvPr>
            <p:cNvSpPr/>
            <p:nvPr/>
          </p:nvSpPr>
          <p:spPr>
            <a:xfrm>
              <a:off x="2481059" y="3804284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29">
              <a:extLst>
                <a:ext uri="{FF2B5EF4-FFF2-40B4-BE49-F238E27FC236}">
                  <a16:creationId xmlns:a16="http://schemas.microsoft.com/office/drawing/2014/main" id="{A83D0B4D-3FFA-46E7-B604-79124139A621}"/>
                </a:ext>
              </a:extLst>
            </p:cNvPr>
            <p:cNvSpPr/>
            <p:nvPr/>
          </p:nvSpPr>
          <p:spPr>
            <a:xfrm>
              <a:off x="2258019" y="3804284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Valid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7987C98-35C9-4E8B-B93B-54DF2C8431E3}"/>
              </a:ext>
            </a:extLst>
          </p:cNvPr>
          <p:cNvSpPr/>
          <p:nvPr/>
        </p:nvSpPr>
        <p:spPr>
          <a:xfrm>
            <a:off x="1415792" y="4509120"/>
            <a:ext cx="8515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[       0]   0x8000000c  ‭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0000000000000000000000000001100‬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[       1]   0x00000000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0000000000000000000000000000000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[       2]   0x00000000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0000000000000000000000000000000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[       3]   0x80000006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0000000000000000000000000000110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5621-3FE2-4333-BD1F-86B0F1F8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en-US" altLang="ko-KR" dirty="0"/>
              <a:t>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CEBBA-3108-42EC-BBCA-6C592F2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46A0D8-36C2-4230-9B00-51F95C019F98}"/>
              </a:ext>
            </a:extLst>
          </p:cNvPr>
          <p:cNvSpPr txBox="1">
            <a:spLocks/>
          </p:cNvSpPr>
          <p:nvPr/>
        </p:nvSpPr>
        <p:spPr bwMode="auto">
          <a:xfrm>
            <a:off x="584200" y="1119564"/>
            <a:ext cx="5492451" cy="471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Some basic assumptions:</a:t>
            </a:r>
          </a:p>
          <a:p>
            <a:pPr lvl="1"/>
            <a:r>
              <a:rPr lang="en-US" altLang="ko-KR" sz="2400" dirty="0"/>
              <a:t>address space size 16k</a:t>
            </a:r>
          </a:p>
          <a:p>
            <a:pPr lvl="2"/>
            <a:r>
              <a:rPr lang="en-US" altLang="ko-KR" sz="2000" dirty="0"/>
              <a:t>Virtual address: 14 bits</a:t>
            </a:r>
          </a:p>
          <a:p>
            <a:pPr lvl="1"/>
            <a:r>
              <a:rPr lang="en-US" altLang="ko-KR" sz="2400" dirty="0"/>
              <a:t>physical memory size 64k</a:t>
            </a:r>
          </a:p>
          <a:p>
            <a:pPr lvl="1"/>
            <a:r>
              <a:rPr lang="en-US" altLang="ko-KR" sz="2400" dirty="0"/>
              <a:t>page size 4k (offset: 12 bits)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87A7AD-6DD6-414A-B0FF-7EC09A2E3AB1}"/>
              </a:ext>
            </a:extLst>
          </p:cNvPr>
          <p:cNvGrpSpPr/>
          <p:nvPr/>
        </p:nvGrpSpPr>
        <p:grpSpPr>
          <a:xfrm>
            <a:off x="2115729" y="3524607"/>
            <a:ext cx="4383763" cy="504056"/>
            <a:chOff x="2258019" y="3804284"/>
            <a:chExt cx="4212663" cy="504056"/>
          </a:xfrm>
        </p:grpSpPr>
        <p:sp>
          <p:nvSpPr>
            <p:cNvPr id="7" name="직사각형 18">
              <a:extLst>
                <a:ext uri="{FF2B5EF4-FFF2-40B4-BE49-F238E27FC236}">
                  <a16:creationId xmlns:a16="http://schemas.microsoft.com/office/drawing/2014/main" id="{F59529FF-0D0A-4759-8E1D-AA046AA956C6}"/>
                </a:ext>
              </a:extLst>
            </p:cNvPr>
            <p:cNvSpPr/>
            <p:nvPr/>
          </p:nvSpPr>
          <p:spPr>
            <a:xfrm>
              <a:off x="2481059" y="3804284"/>
              <a:ext cx="3989623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29">
              <a:extLst>
                <a:ext uri="{FF2B5EF4-FFF2-40B4-BE49-F238E27FC236}">
                  <a16:creationId xmlns:a16="http://schemas.microsoft.com/office/drawing/2014/main" id="{79D66A77-915A-43C8-AAD5-C5CB72E71FE5}"/>
                </a:ext>
              </a:extLst>
            </p:cNvPr>
            <p:cNvSpPr/>
            <p:nvPr/>
          </p:nvSpPr>
          <p:spPr>
            <a:xfrm>
              <a:off x="2258019" y="3804284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Valid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C1A903-7FDF-4112-A80C-235A2E919E80}"/>
              </a:ext>
            </a:extLst>
          </p:cNvPr>
          <p:cNvSpPr/>
          <p:nvPr/>
        </p:nvSpPr>
        <p:spPr>
          <a:xfrm>
            <a:off x="49684" y="4009792"/>
            <a:ext cx="6973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[0] 0x8000000c 10000000000000000000000000001100‬</a:t>
            </a:r>
          </a:p>
          <a:p>
            <a:pPr algn="just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[1] 0x00000000 00000000000000000000000000000000</a:t>
            </a:r>
          </a:p>
          <a:p>
            <a:pPr algn="just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[2] 0x00000000 00000000000000000000000000000000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[3] 0x80000006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0000000000000000000000000000110</a:t>
            </a:r>
          </a:p>
        </p:txBody>
      </p:sp>
      <p:grpSp>
        <p:nvGrpSpPr>
          <p:cNvPr id="10" name="그룹 44">
            <a:extLst>
              <a:ext uri="{FF2B5EF4-FFF2-40B4-BE49-F238E27FC236}">
                <a16:creationId xmlns:a16="http://schemas.microsoft.com/office/drawing/2014/main" id="{D6EE7DB1-EA36-4353-99E8-D454FF4DFA69}"/>
              </a:ext>
            </a:extLst>
          </p:cNvPr>
          <p:cNvGrpSpPr/>
          <p:nvPr/>
        </p:nvGrpSpPr>
        <p:grpSpPr>
          <a:xfrm>
            <a:off x="4145477" y="2636912"/>
            <a:ext cx="6415019" cy="3979936"/>
            <a:chOff x="-330851" y="1465288"/>
            <a:chExt cx="6415019" cy="3979936"/>
          </a:xfrm>
        </p:grpSpPr>
        <p:sp>
          <p:nvSpPr>
            <p:cNvPr id="11" name="직사각형 45">
              <a:extLst>
                <a:ext uri="{FF2B5EF4-FFF2-40B4-BE49-F238E27FC236}">
                  <a16:creationId xmlns:a16="http://schemas.microsoft.com/office/drawing/2014/main" id="{F3363E0B-4BC3-4B9F-86A8-CE65A9F3E47E}"/>
                </a:ext>
              </a:extLst>
            </p:cNvPr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46">
              <a:extLst>
                <a:ext uri="{FF2B5EF4-FFF2-40B4-BE49-F238E27FC236}">
                  <a16:creationId xmlns:a16="http://schemas.microsoft.com/office/drawing/2014/main" id="{86A23E3C-BDB2-4CC7-BB1B-1BB233587A8C}"/>
                </a:ext>
              </a:extLst>
            </p:cNvPr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47">
              <a:extLst>
                <a:ext uri="{FF2B5EF4-FFF2-40B4-BE49-F238E27FC236}">
                  <a16:creationId xmlns:a16="http://schemas.microsoft.com/office/drawing/2014/main" id="{EA3F80A6-0ED1-43D7-A583-456BA7923F7C}"/>
                </a:ext>
              </a:extLst>
            </p:cNvPr>
            <p:cNvSpPr/>
            <p:nvPr/>
          </p:nvSpPr>
          <p:spPr>
            <a:xfrm>
              <a:off x="4067943" y="2078849"/>
              <a:ext cx="2016221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0010 0010 1001</a:t>
              </a:r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14" name="그룹 51">
              <a:extLst>
                <a:ext uri="{FF2B5EF4-FFF2-40B4-BE49-F238E27FC236}">
                  <a16:creationId xmlns:a16="http://schemas.microsoft.com/office/drawing/2014/main" id="{39B5FE0A-43C3-4FBA-A140-EB8AF46CF139}"/>
                </a:ext>
              </a:extLst>
            </p:cNvPr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41" name="왼쪽 대괄호 84">
                <a:extLst>
                  <a:ext uri="{FF2B5EF4-FFF2-40B4-BE49-F238E27FC236}">
                    <a16:creationId xmlns:a16="http://schemas.microsoft.com/office/drawing/2014/main" id="{5DD9DF37-2B83-432F-9F67-833BA008C889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85">
                <a:extLst>
                  <a:ext uri="{FF2B5EF4-FFF2-40B4-BE49-F238E27FC236}">
                    <a16:creationId xmlns:a16="http://schemas.microsoft.com/office/drawing/2014/main" id="{360D80CC-78B2-4F3F-877B-96DA2CD0E59A}"/>
                  </a:ext>
                </a:extLst>
              </p:cNvPr>
              <p:cNvCxnSpPr>
                <a:stCxn id="4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52">
              <a:extLst>
                <a:ext uri="{FF2B5EF4-FFF2-40B4-BE49-F238E27FC236}">
                  <a16:creationId xmlns:a16="http://schemas.microsoft.com/office/drawing/2014/main" id="{3D9EB97A-F0ED-4563-BC9D-EB96976349D2}"/>
                </a:ext>
              </a:extLst>
            </p:cNvPr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39" name="왼쪽 대괄호 82">
                <a:extLst>
                  <a:ext uri="{FF2B5EF4-FFF2-40B4-BE49-F238E27FC236}">
                    <a16:creationId xmlns:a16="http://schemas.microsoft.com/office/drawing/2014/main" id="{B513DF28-0A52-4A77-AD5F-B242DDC2B3AE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83">
                <a:extLst>
                  <a:ext uri="{FF2B5EF4-FFF2-40B4-BE49-F238E27FC236}">
                    <a16:creationId xmlns:a16="http://schemas.microsoft.com/office/drawing/2014/main" id="{ED7B23B1-C06B-47B3-8266-7C57B8582522}"/>
                  </a:ext>
                </a:extLst>
              </p:cNvPr>
              <p:cNvCxnSpPr>
                <a:stCxn id="3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C98A5-E489-46B2-B6C3-15FDDEF7CE7E}"/>
                </a:ext>
              </a:extLst>
            </p:cNvPr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C3573A-A0D4-4E82-844C-60D0C3D0CDC8}"/>
                </a:ext>
              </a:extLst>
            </p:cNvPr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56">
              <a:extLst>
                <a:ext uri="{FF2B5EF4-FFF2-40B4-BE49-F238E27FC236}">
                  <a16:creationId xmlns:a16="http://schemas.microsoft.com/office/drawing/2014/main" id="{D7209957-8B8B-41EE-99EC-09F630970647}"/>
                </a:ext>
              </a:extLst>
            </p:cNvPr>
            <p:cNvSpPr/>
            <p:nvPr/>
          </p:nvSpPr>
          <p:spPr>
            <a:xfrm>
              <a:off x="610520" y="4344935"/>
              <a:ext cx="3457424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0000000000000000000000000000110</a:t>
              </a:r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9" name="직사각형 57">
              <a:extLst>
                <a:ext uri="{FF2B5EF4-FFF2-40B4-BE49-F238E27FC236}">
                  <a16:creationId xmlns:a16="http://schemas.microsoft.com/office/drawing/2014/main" id="{7E063BAD-1298-422A-8591-02ED72AA31B9}"/>
                </a:ext>
              </a:extLst>
            </p:cNvPr>
            <p:cNvSpPr/>
            <p:nvPr/>
          </p:nvSpPr>
          <p:spPr>
            <a:xfrm>
              <a:off x="4067943" y="4344935"/>
              <a:ext cx="2016211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0010 0010 1001</a:t>
              </a:r>
              <a:endParaRPr lang="ko-KR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0" name="그룹 61">
              <a:extLst>
                <a:ext uri="{FF2B5EF4-FFF2-40B4-BE49-F238E27FC236}">
                  <a16:creationId xmlns:a16="http://schemas.microsoft.com/office/drawing/2014/main" id="{8B6C914D-1522-4260-954E-27F7A35B51BD}"/>
                </a:ext>
              </a:extLst>
            </p:cNvPr>
            <p:cNvGrpSpPr/>
            <p:nvPr/>
          </p:nvGrpSpPr>
          <p:grpSpPr>
            <a:xfrm rot="10800000">
              <a:off x="826996" y="4902978"/>
              <a:ext cx="3240000" cy="120346"/>
              <a:chOff x="1713948" y="3753039"/>
              <a:chExt cx="2268000" cy="108015"/>
            </a:xfrm>
          </p:grpSpPr>
          <p:sp>
            <p:nvSpPr>
              <p:cNvPr id="37" name="왼쪽 대괄호 80">
                <a:extLst>
                  <a:ext uri="{FF2B5EF4-FFF2-40B4-BE49-F238E27FC236}">
                    <a16:creationId xmlns:a16="http://schemas.microsoft.com/office/drawing/2014/main" id="{FDD498BF-68CE-4719-A223-47B4BBCC2792}"/>
                  </a:ext>
                </a:extLst>
              </p:cNvPr>
              <p:cNvSpPr/>
              <p:nvPr/>
            </p:nvSpPr>
            <p:spPr>
              <a:xfrm rot="5400000">
                <a:off x="2793940" y="2673047"/>
                <a:ext cx="108015" cy="2268000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81">
                <a:extLst>
                  <a:ext uri="{FF2B5EF4-FFF2-40B4-BE49-F238E27FC236}">
                    <a16:creationId xmlns:a16="http://schemas.microsoft.com/office/drawing/2014/main" id="{F2088610-3E1E-4A5C-90C9-30DB0625F10D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>
                <a:off x="2847947" y="3753040"/>
                <a:ext cx="125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62">
              <a:extLst>
                <a:ext uri="{FF2B5EF4-FFF2-40B4-BE49-F238E27FC236}">
                  <a16:creationId xmlns:a16="http://schemas.microsoft.com/office/drawing/2014/main" id="{B20AFC2B-24DB-4372-8536-52223492D7D3}"/>
                </a:ext>
              </a:extLst>
            </p:cNvPr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35" name="왼쪽 대괄호 78">
                <a:extLst>
                  <a:ext uri="{FF2B5EF4-FFF2-40B4-BE49-F238E27FC236}">
                    <a16:creationId xmlns:a16="http://schemas.microsoft.com/office/drawing/2014/main" id="{8F8C4FF9-08A6-4942-BA69-B1041FC339C8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79">
                <a:extLst>
                  <a:ext uri="{FF2B5EF4-FFF2-40B4-BE49-F238E27FC236}">
                    <a16:creationId xmlns:a16="http://schemas.microsoft.com/office/drawing/2014/main" id="{39B53146-63EA-4508-8BF4-F191764A0975}"/>
                  </a:ext>
                </a:extLst>
              </p:cNvPr>
              <p:cNvCxnSpPr>
                <a:stCxn id="35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EA78-F4B7-4901-93AB-56DCFAC37EEB}"/>
                </a:ext>
              </a:extLst>
            </p:cNvPr>
            <p:cNvSpPr txBox="1"/>
            <p:nvPr/>
          </p:nvSpPr>
          <p:spPr>
            <a:xfrm>
              <a:off x="880996" y="5124915"/>
              <a:ext cx="2970923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 frame no. (PFN)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9F668-713D-48BD-910E-5E3BB04C7ABA}"/>
                </a:ext>
              </a:extLst>
            </p:cNvPr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1EBB4F-933A-4C9D-A86E-7CA8E4E5A46E}"/>
                </a:ext>
              </a:extLst>
            </p:cNvPr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32BA87-56D9-461C-9C16-8E64C6EECEB3}"/>
                </a:ext>
              </a:extLst>
            </p:cNvPr>
            <p:cNvSpPr txBox="1"/>
            <p:nvPr/>
          </p:nvSpPr>
          <p:spPr>
            <a:xfrm>
              <a:off x="-330851" y="4377995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68">
              <a:extLst>
                <a:ext uri="{FF2B5EF4-FFF2-40B4-BE49-F238E27FC236}">
                  <a16:creationId xmlns:a16="http://schemas.microsoft.com/office/drawing/2014/main" id="{B1DCAA19-98AF-4F2E-8485-FB01AEBAC6FB}"/>
                </a:ext>
              </a:extLst>
            </p:cNvPr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27" name="직선 화살표 연결선 69">
              <a:extLst>
                <a:ext uri="{FF2B5EF4-FFF2-40B4-BE49-F238E27FC236}">
                  <a16:creationId xmlns:a16="http://schemas.microsoft.com/office/drawing/2014/main" id="{69D503D4-FA84-47A1-9B44-13B67FF8687A}"/>
                </a:ext>
              </a:extLst>
            </p:cNvPr>
            <p:cNvCxnSpPr>
              <a:cxnSpLocks/>
            </p:cNvCxnSpPr>
            <p:nvPr/>
          </p:nvCxnSpPr>
          <p:spPr>
            <a:xfrm>
              <a:off x="553135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70">
              <a:extLst>
                <a:ext uri="{FF2B5EF4-FFF2-40B4-BE49-F238E27FC236}">
                  <a16:creationId xmlns:a16="http://schemas.microsoft.com/office/drawing/2014/main" id="{A42273E5-7C98-4D28-B191-6F07EACB0D9F}"/>
                </a:ext>
              </a:extLst>
            </p:cNvPr>
            <p:cNvCxnSpPr>
              <a:cxnSpLocks/>
            </p:cNvCxnSpPr>
            <p:nvPr/>
          </p:nvCxnSpPr>
          <p:spPr>
            <a:xfrm>
              <a:off x="507542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71">
              <a:extLst>
                <a:ext uri="{FF2B5EF4-FFF2-40B4-BE49-F238E27FC236}">
                  <a16:creationId xmlns:a16="http://schemas.microsoft.com/office/drawing/2014/main" id="{C358BB3C-863D-4583-B0E6-423472CAACE4}"/>
                </a:ext>
              </a:extLst>
            </p:cNvPr>
            <p:cNvCxnSpPr>
              <a:cxnSpLocks/>
            </p:cNvCxnSpPr>
            <p:nvPr/>
          </p:nvCxnSpPr>
          <p:spPr>
            <a:xfrm>
              <a:off x="4595426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73">
              <a:extLst>
                <a:ext uri="{FF2B5EF4-FFF2-40B4-BE49-F238E27FC236}">
                  <a16:creationId xmlns:a16="http://schemas.microsoft.com/office/drawing/2014/main" id="{0637CB89-8194-4533-9C73-4196366136E5}"/>
                </a:ext>
              </a:extLst>
            </p:cNvPr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74">
              <a:extLst>
                <a:ext uri="{FF2B5EF4-FFF2-40B4-BE49-F238E27FC236}">
                  <a16:creationId xmlns:a16="http://schemas.microsoft.com/office/drawing/2014/main" id="{368840BD-FA5F-46E5-97BD-C453932A045A}"/>
                </a:ext>
              </a:extLst>
            </p:cNvPr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75">
              <a:extLst>
                <a:ext uri="{FF2B5EF4-FFF2-40B4-BE49-F238E27FC236}">
                  <a16:creationId xmlns:a16="http://schemas.microsoft.com/office/drawing/2014/main" id="{3714C566-5669-498E-B617-916D547E91C0}"/>
                </a:ext>
              </a:extLst>
            </p:cNvPr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76">
              <a:extLst>
                <a:ext uri="{FF2B5EF4-FFF2-40B4-BE49-F238E27FC236}">
                  <a16:creationId xmlns:a16="http://schemas.microsoft.com/office/drawing/2014/main" id="{D0B3A8D7-A627-4BEC-8AC6-6250916E6AA0}"/>
                </a:ext>
              </a:extLst>
            </p:cNvPr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77">
              <a:extLst>
                <a:ext uri="{FF2B5EF4-FFF2-40B4-BE49-F238E27FC236}">
                  <a16:creationId xmlns:a16="http://schemas.microsoft.com/office/drawing/2014/main" id="{952D27E7-E61A-4A7A-9E0C-372A7085FB71}"/>
                </a:ext>
              </a:extLst>
            </p:cNvPr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4588E8F-2E15-4655-B497-541E1BEB377C}"/>
              </a:ext>
            </a:extLst>
          </p:cNvPr>
          <p:cNvSpPr txBox="1"/>
          <p:nvPr/>
        </p:nvSpPr>
        <p:spPr>
          <a:xfrm>
            <a:off x="2040534" y="5549619"/>
            <a:ext cx="6052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Valid</a:t>
            </a:r>
            <a:endParaRPr lang="en-US" dirty="0"/>
          </a:p>
        </p:txBody>
      </p:sp>
      <p:cxnSp>
        <p:nvCxnSpPr>
          <p:cNvPr id="44" name="직선 화살표 연결선 74">
            <a:extLst>
              <a:ext uri="{FF2B5EF4-FFF2-40B4-BE49-F238E27FC236}">
                <a16:creationId xmlns:a16="http://schemas.microsoft.com/office/drawing/2014/main" id="{1C20A69E-7DDB-492F-B071-FA0103310782}"/>
              </a:ext>
            </a:extLst>
          </p:cNvPr>
          <p:cNvCxnSpPr/>
          <p:nvPr/>
        </p:nvCxnSpPr>
        <p:spPr>
          <a:xfrm>
            <a:off x="2229988" y="5199644"/>
            <a:ext cx="0" cy="31691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3F0228F6-FBEE-491A-8CCA-D98195198260}"/>
              </a:ext>
            </a:extLst>
          </p:cNvPr>
          <p:cNvSpPr txBox="1">
            <a:spLocks/>
          </p:cNvSpPr>
          <p:nvPr/>
        </p:nvSpPr>
        <p:spPr>
          <a:xfrm>
            <a:off x="5804782" y="1119564"/>
            <a:ext cx="5952190" cy="145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marL="342899" marR="0" indent="-342899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83771" marR="0" indent="-326571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219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737359" marR="0" indent="-365759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235200" marR="0" indent="-4064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altLang="ko-KR" sz="2800" dirty="0"/>
              <a:t>Translate virtual address: 0x3229:</a:t>
            </a:r>
          </a:p>
          <a:p>
            <a:pPr lvl="1" hangingPunct="1"/>
            <a:r>
              <a:rPr lang="en-US" sz="2400" dirty="0"/>
              <a:t>Binary: 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11</a:t>
            </a:r>
            <a:r>
              <a:rPr lang="en-US" sz="2400" dirty="0"/>
              <a:t> 0010 0010 1001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416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4271-D58E-4C88-861B-F8088DD1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 Linear Page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9D89E-5E44-4EF9-9B3D-4C5FA897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0769"/>
                <a:ext cx="6710536" cy="5040560"/>
              </a:xfrm>
            </p:spPr>
            <p:txBody>
              <a:bodyPr/>
              <a:lstStyle/>
              <a:p>
                <a:r>
                  <a:rPr lang="en-US" altLang="ko-KR" dirty="0"/>
                  <a:t>Page tables for each process are stored in memory.</a:t>
                </a:r>
                <a:endParaRPr lang="ko-KR" altLang="en-US" dirty="0"/>
              </a:p>
              <a:p>
                <a:r>
                  <a:rPr lang="en-US" altLang="zh-CN" dirty="0"/>
                  <a:t>Page table are too big and thus consume too much memory.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  <m:r>
                          <a:rPr lang="en-US" altLang="ko-KR" i="1">
                            <a:latin typeface="Cambria Math"/>
                          </a:rPr>
                          <m:t>𝑀𝐵</m:t>
                        </m:r>
                        <m:r>
                          <a:rPr lang="en-US" altLang="ko-KR" i="1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𝑒𝑛𝑡𝑟𝑖𝑒𝑠</m:t>
                    </m:r>
                    <m:r>
                      <a:rPr lang="en-US" altLang="ko-KR" i="1">
                        <a:latin typeface="Cambria Math"/>
                      </a:rPr>
                      <m:t> ∗4 </m:t>
                    </m:r>
                    <m:r>
                      <a:rPr lang="en-US" altLang="ko-KR" i="1">
                        <a:latin typeface="Cambria Math"/>
                      </a:rPr>
                      <m:t>𝐵𝑦𝑡𝑒𝑠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𝑝𝑒𝑟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𝑝𝑎𝑔𝑒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𝑡𝑎𝑏𝑙𝑒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there are 100 processes: the OS would need 400MB of memory just for all those address translations!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9D89E-5E44-4EF9-9B3D-4C5FA897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0769"/>
                <a:ext cx="6710536" cy="5040560"/>
              </a:xfrm>
              <a:blipFill>
                <a:blip r:embed="rId2"/>
                <a:stretch>
                  <a:fillRect l="-2089" t="-1572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5142-F413-443C-8886-798E6426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6" name="그룹 30">
            <a:extLst>
              <a:ext uri="{FF2B5EF4-FFF2-40B4-BE49-F238E27FC236}">
                <a16:creationId xmlns:a16="http://schemas.microsoft.com/office/drawing/2014/main" id="{47F23B5D-2EE4-48C7-9D0C-40B1BF9EAE0A}"/>
              </a:ext>
            </a:extLst>
          </p:cNvPr>
          <p:cNvGrpSpPr/>
          <p:nvPr/>
        </p:nvGrpSpPr>
        <p:grpSpPr>
          <a:xfrm>
            <a:off x="10177764" y="1932971"/>
            <a:ext cx="1755379" cy="1963961"/>
            <a:chOff x="3320677" y="1195118"/>
            <a:chExt cx="1755379" cy="1963961"/>
          </a:xfrm>
        </p:grpSpPr>
        <p:sp>
          <p:nvSpPr>
            <p:cNvPr id="7" name="직사각형 31">
              <a:extLst>
                <a:ext uri="{FF2B5EF4-FFF2-40B4-BE49-F238E27FC236}">
                  <a16:creationId xmlns:a16="http://schemas.microsoft.com/office/drawing/2014/main" id="{D272868D-3E7B-46B2-BB44-AD507789C054}"/>
                </a:ext>
              </a:extLst>
            </p:cNvPr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B909765F-574B-46F8-8513-6E27CF6BF4CB}"/>
                </a:ext>
              </a:extLst>
            </p:cNvPr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33">
              <a:extLst>
                <a:ext uri="{FF2B5EF4-FFF2-40B4-BE49-F238E27FC236}">
                  <a16:creationId xmlns:a16="http://schemas.microsoft.com/office/drawing/2014/main" id="{F5371634-904F-4B9D-9655-214DC37FFC80}"/>
                </a:ext>
              </a:extLst>
            </p:cNvPr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34">
              <a:extLst>
                <a:ext uri="{FF2B5EF4-FFF2-40B4-BE49-F238E27FC236}">
                  <a16:creationId xmlns:a16="http://schemas.microsoft.com/office/drawing/2014/main" id="{4CCA6D91-C0EF-4721-9168-7A465E70A32A}"/>
                </a:ext>
              </a:extLst>
            </p:cNvPr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69AE7-EA94-4A44-80FC-2F958FF0DCA8}"/>
                </a:ext>
              </a:extLst>
            </p:cNvPr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12" name="직사각형 36">
              <a:extLst>
                <a:ext uri="{FF2B5EF4-FFF2-40B4-BE49-F238E27FC236}">
                  <a16:creationId xmlns:a16="http://schemas.microsoft.com/office/drawing/2014/main" id="{5D2C77EF-4F5A-4DA8-8394-B31BA5531CC2}"/>
                </a:ext>
              </a:extLst>
            </p:cNvPr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BC5D3-C5A6-4B18-9B03-1B8520378B5A}"/>
                </a:ext>
              </a:extLst>
            </p:cNvPr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8EF962AE-55D0-4088-951B-C65A8634BAF6}"/>
              </a:ext>
            </a:extLst>
          </p:cNvPr>
          <p:cNvSpPr/>
          <p:nvPr/>
        </p:nvSpPr>
        <p:spPr>
          <a:xfrm>
            <a:off x="8503434" y="1919214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39">
            <a:extLst>
              <a:ext uri="{FF2B5EF4-FFF2-40B4-BE49-F238E27FC236}">
                <a16:creationId xmlns:a16="http://schemas.microsoft.com/office/drawing/2014/main" id="{CCB11EBC-9090-47D0-9AFD-DD79EA56B08F}"/>
              </a:ext>
            </a:extLst>
          </p:cNvPr>
          <p:cNvSpPr/>
          <p:nvPr/>
        </p:nvSpPr>
        <p:spPr>
          <a:xfrm>
            <a:off x="8504483" y="1922108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DA237-7835-44A5-A081-4D4A5E15859B}"/>
              </a:ext>
            </a:extLst>
          </p:cNvPr>
          <p:cNvSpPr txBox="1"/>
          <p:nvPr/>
        </p:nvSpPr>
        <p:spPr>
          <a:xfrm>
            <a:off x="8884816" y="2749268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7" name="직사각형 41">
            <a:extLst>
              <a:ext uri="{FF2B5EF4-FFF2-40B4-BE49-F238E27FC236}">
                <a16:creationId xmlns:a16="http://schemas.microsoft.com/office/drawing/2014/main" id="{0F2D92EF-AD7E-4E62-8590-1C6619A0D369}"/>
              </a:ext>
            </a:extLst>
          </p:cNvPr>
          <p:cNvSpPr/>
          <p:nvPr/>
        </p:nvSpPr>
        <p:spPr>
          <a:xfrm>
            <a:off x="8504483" y="2152308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42">
            <a:extLst>
              <a:ext uri="{FF2B5EF4-FFF2-40B4-BE49-F238E27FC236}">
                <a16:creationId xmlns:a16="http://schemas.microsoft.com/office/drawing/2014/main" id="{0EC9C914-2F64-4193-9702-6E724F726FC6}"/>
              </a:ext>
            </a:extLst>
          </p:cNvPr>
          <p:cNvSpPr/>
          <p:nvPr/>
        </p:nvSpPr>
        <p:spPr>
          <a:xfrm>
            <a:off x="8504483" y="2368332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43">
            <a:extLst>
              <a:ext uri="{FF2B5EF4-FFF2-40B4-BE49-F238E27FC236}">
                <a16:creationId xmlns:a16="http://schemas.microsoft.com/office/drawing/2014/main" id="{78F42CF6-F80D-4BCF-9DDA-EDF36D15BC19}"/>
              </a:ext>
            </a:extLst>
          </p:cNvPr>
          <p:cNvSpPr/>
          <p:nvPr/>
        </p:nvSpPr>
        <p:spPr>
          <a:xfrm>
            <a:off x="8504484" y="3362268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489D7-0F72-4873-B412-714DEDFDD9FA}"/>
              </a:ext>
            </a:extLst>
          </p:cNvPr>
          <p:cNvSpPr txBox="1"/>
          <p:nvPr/>
        </p:nvSpPr>
        <p:spPr>
          <a:xfrm>
            <a:off x="8188216" y="3592468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21" name="직사각형 45">
            <a:extLst>
              <a:ext uri="{FF2B5EF4-FFF2-40B4-BE49-F238E27FC236}">
                <a16:creationId xmlns:a16="http://schemas.microsoft.com/office/drawing/2014/main" id="{B21A8AF1-F186-4604-9CE2-CA07FE23F0C3}"/>
              </a:ext>
            </a:extLst>
          </p:cNvPr>
          <p:cNvSpPr/>
          <p:nvPr/>
        </p:nvSpPr>
        <p:spPr>
          <a:xfrm>
            <a:off x="7945515" y="1909575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46">
            <a:extLst>
              <a:ext uri="{FF2B5EF4-FFF2-40B4-BE49-F238E27FC236}">
                <a16:creationId xmlns:a16="http://schemas.microsoft.com/office/drawing/2014/main" id="{637FFE00-7291-422A-8AB0-8AE5AAD3991C}"/>
              </a:ext>
            </a:extLst>
          </p:cNvPr>
          <p:cNvSpPr/>
          <p:nvPr/>
        </p:nvSpPr>
        <p:spPr>
          <a:xfrm>
            <a:off x="9624826" y="2017856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cxnSp>
        <p:nvCxnSpPr>
          <p:cNvPr id="23" name="직선 연결선 10">
            <a:extLst>
              <a:ext uri="{FF2B5EF4-FFF2-40B4-BE49-F238E27FC236}">
                <a16:creationId xmlns:a16="http://schemas.microsoft.com/office/drawing/2014/main" id="{4F411B62-3906-4CCF-B362-8F4887ECC249}"/>
              </a:ext>
            </a:extLst>
          </p:cNvPr>
          <p:cNvCxnSpPr/>
          <p:nvPr/>
        </p:nvCxnSpPr>
        <p:spPr>
          <a:xfrm>
            <a:off x="8233547" y="191921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12">
            <a:extLst>
              <a:ext uri="{FF2B5EF4-FFF2-40B4-BE49-F238E27FC236}">
                <a16:creationId xmlns:a16="http://schemas.microsoft.com/office/drawing/2014/main" id="{D0648911-8D84-4356-AF6A-9D8886E46637}"/>
              </a:ext>
            </a:extLst>
          </p:cNvPr>
          <p:cNvCxnSpPr/>
          <p:nvPr/>
        </p:nvCxnSpPr>
        <p:spPr>
          <a:xfrm>
            <a:off x="8377563" y="192210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50">
            <a:extLst>
              <a:ext uri="{FF2B5EF4-FFF2-40B4-BE49-F238E27FC236}">
                <a16:creationId xmlns:a16="http://schemas.microsoft.com/office/drawing/2014/main" id="{D14C5CC6-0A27-48A6-85D4-D0D8497CF879}"/>
              </a:ext>
            </a:extLst>
          </p:cNvPr>
          <p:cNvCxnSpPr/>
          <p:nvPr/>
        </p:nvCxnSpPr>
        <p:spPr>
          <a:xfrm>
            <a:off x="8232498" y="215230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51">
            <a:extLst>
              <a:ext uri="{FF2B5EF4-FFF2-40B4-BE49-F238E27FC236}">
                <a16:creationId xmlns:a16="http://schemas.microsoft.com/office/drawing/2014/main" id="{07512A59-3A19-4D90-9FF6-28FA2C34C265}"/>
              </a:ext>
            </a:extLst>
          </p:cNvPr>
          <p:cNvCxnSpPr/>
          <p:nvPr/>
        </p:nvCxnSpPr>
        <p:spPr>
          <a:xfrm>
            <a:off x="10249987" y="202143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52">
            <a:extLst>
              <a:ext uri="{FF2B5EF4-FFF2-40B4-BE49-F238E27FC236}">
                <a16:creationId xmlns:a16="http://schemas.microsoft.com/office/drawing/2014/main" id="{1F8CE298-E3A2-4C40-A45F-7F3F000CB074}"/>
              </a:ext>
            </a:extLst>
          </p:cNvPr>
          <p:cNvCxnSpPr/>
          <p:nvPr/>
        </p:nvCxnSpPr>
        <p:spPr>
          <a:xfrm>
            <a:off x="10394003" y="2024330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53">
            <a:extLst>
              <a:ext uri="{FF2B5EF4-FFF2-40B4-BE49-F238E27FC236}">
                <a16:creationId xmlns:a16="http://schemas.microsoft.com/office/drawing/2014/main" id="{F0FB561D-D98B-4F3A-86BA-EEAFC1FBDA36}"/>
              </a:ext>
            </a:extLst>
          </p:cNvPr>
          <p:cNvCxnSpPr/>
          <p:nvPr/>
        </p:nvCxnSpPr>
        <p:spPr>
          <a:xfrm>
            <a:off x="10248938" y="2254530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0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B88-FC09-444D-9943-AA24F6F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Page Size vs Page Table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A7A2-C1AE-4682-A1F0-8123063E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/>
              <a:t>We could reduce the size of the page table in one simple way: use bigger pages.</a:t>
            </a:r>
            <a:endParaRPr lang="en-US" altLang="ko-KR" dirty="0"/>
          </a:p>
          <a:p>
            <a:pPr lvl="1"/>
            <a:r>
              <a:rPr lang="en-US" altLang="ko-KR" dirty="0"/>
              <a:t>assume 32-bit address space with </a:t>
            </a:r>
            <a:r>
              <a:rPr lang="en-US" altLang="ko-KR" dirty="0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</a:t>
            </a:r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79DA-B833-4F2B-9150-247C57E3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5" name="그룹 30">
            <a:extLst>
              <a:ext uri="{FF2B5EF4-FFF2-40B4-BE49-F238E27FC236}">
                <a16:creationId xmlns:a16="http://schemas.microsoft.com/office/drawing/2014/main" id="{174B541B-5B6A-4224-BE54-BB28961BE716}"/>
              </a:ext>
            </a:extLst>
          </p:cNvPr>
          <p:cNvGrpSpPr/>
          <p:nvPr/>
        </p:nvGrpSpPr>
        <p:grpSpPr>
          <a:xfrm>
            <a:off x="6096000" y="3135598"/>
            <a:ext cx="1755379" cy="1963961"/>
            <a:chOff x="3320677" y="1195118"/>
            <a:chExt cx="1755379" cy="1963961"/>
          </a:xfrm>
        </p:grpSpPr>
        <p:sp>
          <p:nvSpPr>
            <p:cNvPr id="6" name="직사각형 31">
              <a:extLst>
                <a:ext uri="{FF2B5EF4-FFF2-40B4-BE49-F238E27FC236}">
                  <a16:creationId xmlns:a16="http://schemas.microsoft.com/office/drawing/2014/main" id="{4B3D9A65-DD7F-4CDA-BD37-104E449CCBC7}"/>
                </a:ext>
              </a:extLst>
            </p:cNvPr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32">
              <a:extLst>
                <a:ext uri="{FF2B5EF4-FFF2-40B4-BE49-F238E27FC236}">
                  <a16:creationId xmlns:a16="http://schemas.microsoft.com/office/drawing/2014/main" id="{D23096A6-F3BD-4660-9182-A107F1A6014E}"/>
                </a:ext>
              </a:extLst>
            </p:cNvPr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33">
              <a:extLst>
                <a:ext uri="{FF2B5EF4-FFF2-40B4-BE49-F238E27FC236}">
                  <a16:creationId xmlns:a16="http://schemas.microsoft.com/office/drawing/2014/main" id="{7F093F73-CA2A-48C1-A48C-DC7293FE9C83}"/>
                </a:ext>
              </a:extLst>
            </p:cNvPr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34">
              <a:extLst>
                <a:ext uri="{FF2B5EF4-FFF2-40B4-BE49-F238E27FC236}">
                  <a16:creationId xmlns:a16="http://schemas.microsoft.com/office/drawing/2014/main" id="{F7C3FD89-FFAD-4D18-BC9A-6883828BA7D1}"/>
                </a:ext>
              </a:extLst>
            </p:cNvPr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DD919F-8C4E-43DD-9870-ECDB42C0BBC1}"/>
                </a:ext>
              </a:extLst>
            </p:cNvPr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11" name="직사각형 36">
              <a:extLst>
                <a:ext uri="{FF2B5EF4-FFF2-40B4-BE49-F238E27FC236}">
                  <a16:creationId xmlns:a16="http://schemas.microsoft.com/office/drawing/2014/main" id="{EECA1393-B917-493B-AB57-1D11C74A006C}"/>
                </a:ext>
              </a:extLst>
            </p:cNvPr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6FC57E-05E8-443D-BE4A-2C4A954FCB00}"/>
                </a:ext>
              </a:extLst>
            </p:cNvPr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13" name="직사각형 38">
            <a:extLst>
              <a:ext uri="{FF2B5EF4-FFF2-40B4-BE49-F238E27FC236}">
                <a16:creationId xmlns:a16="http://schemas.microsoft.com/office/drawing/2014/main" id="{F43E9577-DCF8-4300-91A9-425F0AB858B4}"/>
              </a:ext>
            </a:extLst>
          </p:cNvPr>
          <p:cNvSpPr/>
          <p:nvPr/>
        </p:nvSpPr>
        <p:spPr>
          <a:xfrm>
            <a:off x="4421670" y="312184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39">
            <a:extLst>
              <a:ext uri="{FF2B5EF4-FFF2-40B4-BE49-F238E27FC236}">
                <a16:creationId xmlns:a16="http://schemas.microsoft.com/office/drawing/2014/main" id="{37F9C43C-B87C-47F7-8B0E-DD6066DF67A9}"/>
              </a:ext>
            </a:extLst>
          </p:cNvPr>
          <p:cNvSpPr/>
          <p:nvPr/>
        </p:nvSpPr>
        <p:spPr>
          <a:xfrm>
            <a:off x="4422719" y="3124735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85E94-0BE3-4108-A33D-8302698A1151}"/>
              </a:ext>
            </a:extLst>
          </p:cNvPr>
          <p:cNvSpPr txBox="1"/>
          <p:nvPr/>
        </p:nvSpPr>
        <p:spPr>
          <a:xfrm>
            <a:off x="4803052" y="3951895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41">
            <a:extLst>
              <a:ext uri="{FF2B5EF4-FFF2-40B4-BE49-F238E27FC236}">
                <a16:creationId xmlns:a16="http://schemas.microsoft.com/office/drawing/2014/main" id="{8FBBF362-8E5F-46FE-AD6B-497C7DB76387}"/>
              </a:ext>
            </a:extLst>
          </p:cNvPr>
          <p:cNvSpPr/>
          <p:nvPr/>
        </p:nvSpPr>
        <p:spPr>
          <a:xfrm>
            <a:off x="4422719" y="3354935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42">
            <a:extLst>
              <a:ext uri="{FF2B5EF4-FFF2-40B4-BE49-F238E27FC236}">
                <a16:creationId xmlns:a16="http://schemas.microsoft.com/office/drawing/2014/main" id="{7E1B3E05-0687-471B-BAFA-7326CAFDD014}"/>
              </a:ext>
            </a:extLst>
          </p:cNvPr>
          <p:cNvSpPr/>
          <p:nvPr/>
        </p:nvSpPr>
        <p:spPr>
          <a:xfrm>
            <a:off x="4422719" y="3570959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43">
            <a:extLst>
              <a:ext uri="{FF2B5EF4-FFF2-40B4-BE49-F238E27FC236}">
                <a16:creationId xmlns:a16="http://schemas.microsoft.com/office/drawing/2014/main" id="{217783D0-C9C1-4606-8168-9AB9BA502CCA}"/>
              </a:ext>
            </a:extLst>
          </p:cNvPr>
          <p:cNvSpPr/>
          <p:nvPr/>
        </p:nvSpPr>
        <p:spPr>
          <a:xfrm>
            <a:off x="4422720" y="4564895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EE3BC-1B0E-4565-B9E9-38E931B6B271}"/>
              </a:ext>
            </a:extLst>
          </p:cNvPr>
          <p:cNvSpPr txBox="1"/>
          <p:nvPr/>
        </p:nvSpPr>
        <p:spPr>
          <a:xfrm>
            <a:off x="4106452" y="4795095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20" name="직사각형 45">
            <a:extLst>
              <a:ext uri="{FF2B5EF4-FFF2-40B4-BE49-F238E27FC236}">
                <a16:creationId xmlns:a16="http://schemas.microsoft.com/office/drawing/2014/main" id="{27EF7E6E-FF95-4E2D-B23C-31A16FB62046}"/>
              </a:ext>
            </a:extLst>
          </p:cNvPr>
          <p:cNvSpPr/>
          <p:nvPr/>
        </p:nvSpPr>
        <p:spPr>
          <a:xfrm>
            <a:off x="3863751" y="3112202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직선 연결선 10">
            <a:extLst>
              <a:ext uri="{FF2B5EF4-FFF2-40B4-BE49-F238E27FC236}">
                <a16:creationId xmlns:a16="http://schemas.microsoft.com/office/drawing/2014/main" id="{DF766DA6-681D-4C11-A6CF-16B5B9904CE4}"/>
              </a:ext>
            </a:extLst>
          </p:cNvPr>
          <p:cNvCxnSpPr/>
          <p:nvPr/>
        </p:nvCxnSpPr>
        <p:spPr>
          <a:xfrm>
            <a:off x="4151783" y="3121841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2">
            <a:extLst>
              <a:ext uri="{FF2B5EF4-FFF2-40B4-BE49-F238E27FC236}">
                <a16:creationId xmlns:a16="http://schemas.microsoft.com/office/drawing/2014/main" id="{C156910B-7BE9-494E-8F67-47D1E8EBE715}"/>
              </a:ext>
            </a:extLst>
          </p:cNvPr>
          <p:cNvCxnSpPr/>
          <p:nvPr/>
        </p:nvCxnSpPr>
        <p:spPr>
          <a:xfrm>
            <a:off x="4295799" y="3124735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50">
            <a:extLst>
              <a:ext uri="{FF2B5EF4-FFF2-40B4-BE49-F238E27FC236}">
                <a16:creationId xmlns:a16="http://schemas.microsoft.com/office/drawing/2014/main" id="{E389739A-0B3C-4BDB-B6A7-38E27D84FDF5}"/>
              </a:ext>
            </a:extLst>
          </p:cNvPr>
          <p:cNvCxnSpPr/>
          <p:nvPr/>
        </p:nvCxnSpPr>
        <p:spPr>
          <a:xfrm>
            <a:off x="4150734" y="3354935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51">
            <a:extLst>
              <a:ext uri="{FF2B5EF4-FFF2-40B4-BE49-F238E27FC236}">
                <a16:creationId xmlns:a16="http://schemas.microsoft.com/office/drawing/2014/main" id="{53E2BA77-C698-4130-9F49-4BCA724362D5}"/>
              </a:ext>
            </a:extLst>
          </p:cNvPr>
          <p:cNvCxnSpPr/>
          <p:nvPr/>
        </p:nvCxnSpPr>
        <p:spPr>
          <a:xfrm>
            <a:off x="6168223" y="3224063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52">
            <a:extLst>
              <a:ext uri="{FF2B5EF4-FFF2-40B4-BE49-F238E27FC236}">
                <a16:creationId xmlns:a16="http://schemas.microsoft.com/office/drawing/2014/main" id="{55DF8D09-AA64-4037-AAE3-DD1F574B7567}"/>
              </a:ext>
            </a:extLst>
          </p:cNvPr>
          <p:cNvCxnSpPr/>
          <p:nvPr/>
        </p:nvCxnSpPr>
        <p:spPr>
          <a:xfrm>
            <a:off x="6312239" y="3226957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53">
            <a:extLst>
              <a:ext uri="{FF2B5EF4-FFF2-40B4-BE49-F238E27FC236}">
                <a16:creationId xmlns:a16="http://schemas.microsoft.com/office/drawing/2014/main" id="{8895CD63-8EA5-4742-B696-B634B9ED0940}"/>
              </a:ext>
            </a:extLst>
          </p:cNvPr>
          <p:cNvCxnSpPr/>
          <p:nvPr/>
        </p:nvCxnSpPr>
        <p:spPr>
          <a:xfrm>
            <a:off x="6167174" y="3457157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47">
            <a:extLst>
              <a:ext uri="{FF2B5EF4-FFF2-40B4-BE49-F238E27FC236}">
                <a16:creationId xmlns:a16="http://schemas.microsoft.com/office/drawing/2014/main" id="{EDDFE0E7-2DCF-4CCB-AE33-0F9DDE85A17A}"/>
              </a:ext>
            </a:extLst>
          </p:cNvPr>
          <p:cNvSpPr/>
          <p:nvPr/>
        </p:nvSpPr>
        <p:spPr>
          <a:xfrm>
            <a:off x="5496933" y="3222547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49B17B-AAB0-41B0-B5EA-288C73A400DE}"/>
                  </a:ext>
                </a:extLst>
              </p:cNvPr>
              <p:cNvSpPr txBox="1"/>
              <p:nvPr/>
            </p:nvSpPr>
            <p:spPr>
              <a:xfrm>
                <a:off x="4314167" y="5353331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49B17B-AAB0-41B0-B5EA-288C73A40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7" y="5353331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모서리가 둥근 직사각형 49">
            <a:extLst>
              <a:ext uri="{FF2B5EF4-FFF2-40B4-BE49-F238E27FC236}">
                <a16:creationId xmlns:a16="http://schemas.microsoft.com/office/drawing/2014/main" id="{C29AF507-0F9C-40F9-847B-EAE9DC138F1A}"/>
              </a:ext>
            </a:extLst>
          </p:cNvPr>
          <p:cNvSpPr/>
          <p:nvPr/>
        </p:nvSpPr>
        <p:spPr>
          <a:xfrm>
            <a:off x="2735294" y="5980164"/>
            <a:ext cx="7539501" cy="69336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37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E01-5A56-476E-B1DA-FA9FDE22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4369-0C38-41FA-B3AE-0E520C0F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altLang="en-US" sz="2800" dirty="0"/>
              <a:t>Page table is stored in main memory</a:t>
            </a:r>
          </a:p>
          <a:p>
            <a:r>
              <a:rPr lang="en-US" altLang="en-US" sz="2800" dirty="0"/>
              <a:t>The access to the page table can speedup by using a special fast-lookup hardware </a:t>
            </a:r>
            <a:r>
              <a:rPr lang="en-US" altLang="en-US" sz="2800" dirty="0">
                <a:solidFill>
                  <a:srgbClr val="FF0000"/>
                </a:solidFill>
              </a:rPr>
              <a:t>translation look-aside buffers (TLBs)</a:t>
            </a:r>
          </a:p>
          <a:p>
            <a:pPr lvl="1"/>
            <a:r>
              <a:rPr lang="en-US" altLang="en-US" sz="2400" dirty="0"/>
              <a:t>TLB is small, typically between 64 and 1024 entries</a:t>
            </a:r>
          </a:p>
          <a:p>
            <a:pPr lvl="1"/>
            <a:r>
              <a:rPr lang="en-US" altLang="en-US" sz="2400" dirty="0"/>
              <a:t>A cache for the page table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98605-9EA7-443C-90C4-BB4C269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25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CD1F-CBC8-4858-96DB-04FB1DF3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98F9-619F-496F-A64C-205829C6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TLB hardware supports parallel search</a:t>
            </a:r>
          </a:p>
          <a:p>
            <a:r>
              <a:rPr lang="en-US" altLang="en-US" dirty="0"/>
              <a:t>Address translation (A</a:t>
            </a:r>
            <a:r>
              <a:rPr lang="en-HK" altLang="en-US" dirty="0"/>
              <a:t>’</a:t>
            </a:r>
            <a:r>
              <a:rPr lang="en-US" altLang="en-US" dirty="0"/>
              <a:t>, A’’)</a:t>
            </a:r>
          </a:p>
          <a:p>
            <a:pPr marL="628650" lvl="1"/>
            <a:r>
              <a:rPr lang="en-US" altLang="en-US" dirty="0"/>
              <a:t>If A’ is found, get frame # out</a:t>
            </a:r>
          </a:p>
          <a:p>
            <a:pPr marL="628650" lvl="1"/>
            <a:r>
              <a:rPr lang="en-US" altLang="en-US" dirty="0"/>
              <a:t>Otherwise get frame # from page table in memory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5AFD-2044-407B-A9C3-369806C3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DB69B4CB-A5C4-486A-9D68-0BE0000E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68" y="1653952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6" name="Line 2053">
            <a:extLst>
              <a:ext uri="{FF2B5EF4-FFF2-40B4-BE49-F238E27FC236}">
                <a16:creationId xmlns:a16="http://schemas.microsoft.com/office/drawing/2014/main" id="{266AC86B-A9E0-45ED-A162-B6C50D3B1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168" y="1196752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054">
            <a:extLst>
              <a:ext uri="{FF2B5EF4-FFF2-40B4-BE49-F238E27FC236}">
                <a16:creationId xmlns:a16="http://schemas.microsoft.com/office/drawing/2014/main" id="{9C1BA0B5-C080-45F8-9CE6-15AA48DBB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6368" y="195875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055">
            <a:extLst>
              <a:ext uri="{FF2B5EF4-FFF2-40B4-BE49-F238E27FC236}">
                <a16:creationId xmlns:a16="http://schemas.microsoft.com/office/drawing/2014/main" id="{D1D7F359-E0F1-4513-9CB9-BACD94BA4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6368" y="226355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056">
            <a:extLst>
              <a:ext uri="{FF2B5EF4-FFF2-40B4-BE49-F238E27FC236}">
                <a16:creationId xmlns:a16="http://schemas.microsoft.com/office/drawing/2014/main" id="{61B3CFCD-20D2-4B5D-B06D-00E6ED9F2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7480" y="255724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57">
            <a:extLst>
              <a:ext uri="{FF2B5EF4-FFF2-40B4-BE49-F238E27FC236}">
                <a16:creationId xmlns:a16="http://schemas.microsoft.com/office/drawing/2014/main" id="{1AF65BB7-B220-4E44-898B-18F8B542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168" y="1272952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Page #</a:t>
            </a:r>
          </a:p>
        </p:txBody>
      </p:sp>
      <p:sp>
        <p:nvSpPr>
          <p:cNvPr id="11" name="Rectangle 2058">
            <a:extLst>
              <a:ext uri="{FF2B5EF4-FFF2-40B4-BE49-F238E27FC236}">
                <a16:creationId xmlns:a16="http://schemas.microsoft.com/office/drawing/2014/main" id="{E1348360-4DD8-4035-87DC-6B1C62F3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68" y="1272952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Frame #</a:t>
            </a:r>
          </a:p>
        </p:txBody>
      </p:sp>
    </p:spTree>
    <p:extLst>
      <p:ext uri="{BB962C8B-B14F-4D97-AF65-F5344CB8AC3E}">
        <p14:creationId xmlns:p14="http://schemas.microsoft.com/office/powerpoint/2010/main" val="30042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F458-39AB-41E9-A7A7-DB032A1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Paging Hardware With TLB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6309-6DE6-453B-A9BC-6EAAF670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0A7E-DA29-4197-A991-1CE2BF6A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83588-2B43-4235-835C-1C12EC51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3215680" y="1425457"/>
            <a:ext cx="6549876" cy="495587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67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ADE-C362-4C7F-83E2-AFEBA9CB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(Hierarchical) Page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1523-5031-4566-A565-22CAF08C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reduce the memory overhead of page tables.</a:t>
            </a:r>
          </a:p>
          <a:p>
            <a:r>
              <a:rPr lang="en-US" altLang="ko-KR" dirty="0"/>
              <a:t>Turns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Use a new structure, called a </a:t>
            </a:r>
            <a:r>
              <a:rPr lang="en-US" altLang="ko-KR" dirty="0">
                <a:solidFill>
                  <a:srgbClr val="FF0000"/>
                </a:solidFill>
              </a:rPr>
              <a:t>page directory (outer page table)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8A6B6-F5F6-4E96-B215-9638FF63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25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1191-5DA1-4471-A1B1-7DCDEC25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Directory (Outer Page Table)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5549-B379-4CC1-9A92-068D1E73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48801-7D48-4BA4-B4D0-1968B135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231A70B-41E3-4075-9836-E5265112897A}"/>
              </a:ext>
            </a:extLst>
          </p:cNvPr>
          <p:cNvSpPr txBox="1">
            <a:spLocks/>
          </p:cNvSpPr>
          <p:nvPr/>
        </p:nvSpPr>
        <p:spPr bwMode="auto">
          <a:xfrm>
            <a:off x="1755428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A343F-A80E-4FDC-8744-879293BD0411}"/>
              </a:ext>
            </a:extLst>
          </p:cNvPr>
          <p:cNvSpPr txBox="1"/>
          <p:nvPr/>
        </p:nvSpPr>
        <p:spPr>
          <a:xfrm>
            <a:off x="5290560" y="1052737"/>
            <a:ext cx="231760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rPr>
              <a:t>Multi-level Page Table</a:t>
            </a:r>
          </a:p>
        </p:txBody>
      </p:sp>
      <p:cxnSp>
        <p:nvCxnSpPr>
          <p:cNvPr id="7" name="직선 연결선 119">
            <a:extLst>
              <a:ext uri="{FF2B5EF4-FFF2-40B4-BE49-F238E27FC236}">
                <a16:creationId xmlns:a16="http://schemas.microsoft.com/office/drawing/2014/main" id="{34249440-D589-4BB9-AF76-D3FAEAE6F34E}"/>
              </a:ext>
            </a:extLst>
          </p:cNvPr>
          <p:cNvCxnSpPr/>
          <p:nvPr/>
        </p:nvCxnSpPr>
        <p:spPr>
          <a:xfrm>
            <a:off x="7342123" y="1635250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20">
            <a:extLst>
              <a:ext uri="{FF2B5EF4-FFF2-40B4-BE49-F238E27FC236}">
                <a16:creationId xmlns:a16="http://schemas.microsoft.com/office/drawing/2014/main" id="{0585CA21-5256-4A2E-9E2A-C133C108F608}"/>
              </a:ext>
            </a:extLst>
          </p:cNvPr>
          <p:cNvCxnSpPr/>
          <p:nvPr/>
        </p:nvCxnSpPr>
        <p:spPr>
          <a:xfrm>
            <a:off x="7550265" y="1634151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1">
            <a:extLst>
              <a:ext uri="{FF2B5EF4-FFF2-40B4-BE49-F238E27FC236}">
                <a16:creationId xmlns:a16="http://schemas.microsoft.com/office/drawing/2014/main" id="{54E89314-DD84-4700-A12B-173D70CFC3FF}"/>
              </a:ext>
            </a:extLst>
          </p:cNvPr>
          <p:cNvCxnSpPr/>
          <p:nvPr/>
        </p:nvCxnSpPr>
        <p:spPr>
          <a:xfrm flipH="1">
            <a:off x="7018752" y="2604583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22">
            <a:extLst>
              <a:ext uri="{FF2B5EF4-FFF2-40B4-BE49-F238E27FC236}">
                <a16:creationId xmlns:a16="http://schemas.microsoft.com/office/drawing/2014/main" id="{61CB2A25-F9EC-4369-A6F0-787DF0C7767B}"/>
              </a:ext>
            </a:extLst>
          </p:cNvPr>
          <p:cNvCxnSpPr/>
          <p:nvPr/>
        </p:nvCxnSpPr>
        <p:spPr>
          <a:xfrm>
            <a:off x="5283516" y="2623633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24">
            <a:extLst>
              <a:ext uri="{FF2B5EF4-FFF2-40B4-BE49-F238E27FC236}">
                <a16:creationId xmlns:a16="http://schemas.microsoft.com/office/drawing/2014/main" id="{A8D4F969-7EB2-4237-994C-3BF5B9FC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38215"/>
              </p:ext>
            </p:extLst>
          </p:nvPr>
        </p:nvGraphicFramePr>
        <p:xfrm>
          <a:off x="5761161" y="2640522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직선 연결선 123">
            <a:extLst>
              <a:ext uri="{FF2B5EF4-FFF2-40B4-BE49-F238E27FC236}">
                <a16:creationId xmlns:a16="http://schemas.microsoft.com/office/drawing/2014/main" id="{3CC8BCC0-7281-460D-B826-7BCAAFC698C9}"/>
              </a:ext>
            </a:extLst>
          </p:cNvPr>
          <p:cNvCxnSpPr/>
          <p:nvPr/>
        </p:nvCxnSpPr>
        <p:spPr>
          <a:xfrm>
            <a:off x="5283516" y="3750156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E647FC-A8C2-4CAF-861C-49ED94F4A9CA}"/>
              </a:ext>
            </a:extLst>
          </p:cNvPr>
          <p:cNvSpPr txBox="1"/>
          <p:nvPr/>
        </p:nvSpPr>
        <p:spPr>
          <a:xfrm>
            <a:off x="4943872" y="3776197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14" name="직선 연결선 127">
            <a:extLst>
              <a:ext uri="{FF2B5EF4-FFF2-40B4-BE49-F238E27FC236}">
                <a16:creationId xmlns:a16="http://schemas.microsoft.com/office/drawing/2014/main" id="{A9852215-FC53-457F-8768-FEB0DE26FD36}"/>
              </a:ext>
            </a:extLst>
          </p:cNvPr>
          <p:cNvCxnSpPr/>
          <p:nvPr/>
        </p:nvCxnSpPr>
        <p:spPr>
          <a:xfrm>
            <a:off x="6960097" y="2752698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D2E3CB-E07C-4749-9032-61F5E118A654}"/>
              </a:ext>
            </a:extLst>
          </p:cNvPr>
          <p:cNvSpPr txBox="1"/>
          <p:nvPr/>
        </p:nvSpPr>
        <p:spPr>
          <a:xfrm rot="16200000">
            <a:off x="5109936" y="30304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DE0A5-2E1C-41F8-A306-2E11C3886D47}"/>
              </a:ext>
            </a:extLst>
          </p:cNvPr>
          <p:cNvSpPr txBox="1"/>
          <p:nvPr/>
        </p:nvSpPr>
        <p:spPr>
          <a:xfrm rot="16200000">
            <a:off x="5575165" y="222865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1D57D-DA1C-4631-98BF-EFB89B718174}"/>
              </a:ext>
            </a:extLst>
          </p:cNvPr>
          <p:cNvSpPr txBox="1"/>
          <p:nvPr/>
        </p:nvSpPr>
        <p:spPr>
          <a:xfrm>
            <a:off x="6175210" y="232913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40">
            <a:extLst>
              <a:ext uri="{FF2B5EF4-FFF2-40B4-BE49-F238E27FC236}">
                <a16:creationId xmlns:a16="http://schemas.microsoft.com/office/drawing/2014/main" id="{17E36BB5-68DB-40E5-8007-233E5778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24652"/>
              </p:ext>
            </p:extLst>
          </p:nvPr>
        </p:nvGraphicFramePr>
        <p:xfrm>
          <a:off x="8141184" y="264526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D336C7-4515-4560-A7C2-AA7DEF2DE9D8}"/>
              </a:ext>
            </a:extLst>
          </p:cNvPr>
          <p:cNvSpPr txBox="1"/>
          <p:nvPr/>
        </p:nvSpPr>
        <p:spPr>
          <a:xfrm rot="16200000">
            <a:off x="9533105" y="309585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0F4C7-8DA2-45B2-9D93-E08259C2026B}"/>
              </a:ext>
            </a:extLst>
          </p:cNvPr>
          <p:cNvSpPr txBox="1"/>
          <p:nvPr/>
        </p:nvSpPr>
        <p:spPr>
          <a:xfrm rot="16200000">
            <a:off x="7951968" y="2222726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9795F-150D-4C48-9D08-CBA13D2AFF40}"/>
              </a:ext>
            </a:extLst>
          </p:cNvPr>
          <p:cNvSpPr txBox="1"/>
          <p:nvPr/>
        </p:nvSpPr>
        <p:spPr>
          <a:xfrm rot="16200000">
            <a:off x="8338674" y="224485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3022D-4B1F-46FC-96EA-99C45B002BB5}"/>
              </a:ext>
            </a:extLst>
          </p:cNvPr>
          <p:cNvSpPr txBox="1"/>
          <p:nvPr/>
        </p:nvSpPr>
        <p:spPr>
          <a:xfrm>
            <a:off x="9076903" y="228154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43F7F698-CE41-47A8-B306-386A8C35EF69}"/>
              </a:ext>
            </a:extLst>
          </p:cNvPr>
          <p:cNvGrpSpPr/>
          <p:nvPr/>
        </p:nvGrpSpPr>
        <p:grpSpPr>
          <a:xfrm>
            <a:off x="7010048" y="3590864"/>
            <a:ext cx="984379" cy="1432978"/>
            <a:chOff x="6081232" y="3909161"/>
            <a:chExt cx="984379" cy="1432978"/>
          </a:xfrm>
        </p:grpSpPr>
        <p:cxnSp>
          <p:nvCxnSpPr>
            <p:cNvPr id="24" name="직선 연결선 135">
              <a:extLst>
                <a:ext uri="{FF2B5EF4-FFF2-40B4-BE49-F238E27FC236}">
                  <a16:creationId xmlns:a16="http://schemas.microsoft.com/office/drawing/2014/main" id="{4817644F-6879-4AA4-B398-C52B0A28F397}"/>
                </a:ext>
              </a:extLst>
            </p:cNvPr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136">
              <a:extLst>
                <a:ext uri="{FF2B5EF4-FFF2-40B4-BE49-F238E27FC236}">
                  <a16:creationId xmlns:a16="http://schemas.microsoft.com/office/drawing/2014/main" id="{F9E9CB93-6540-466F-8579-98E66712F977}"/>
                </a:ext>
              </a:extLst>
            </p:cNvPr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152">
              <a:extLst>
                <a:ext uri="{FF2B5EF4-FFF2-40B4-BE49-F238E27FC236}">
                  <a16:creationId xmlns:a16="http://schemas.microsoft.com/office/drawing/2014/main" id="{210FA1A7-7CE1-44E8-A151-2E3F2224914C}"/>
                </a:ext>
              </a:extLst>
            </p:cNvPr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158">
            <a:extLst>
              <a:ext uri="{FF2B5EF4-FFF2-40B4-BE49-F238E27FC236}">
                <a16:creationId xmlns:a16="http://schemas.microsoft.com/office/drawing/2014/main" id="{DF8B8E2E-CEE4-4990-BEAA-7D5204361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95129"/>
              </p:ext>
            </p:extLst>
          </p:nvPr>
        </p:nvGraphicFramePr>
        <p:xfrm>
          <a:off x="8111258" y="4915624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FFB4995-AC0A-46BB-AFB6-06E04F29F745}"/>
              </a:ext>
            </a:extLst>
          </p:cNvPr>
          <p:cNvSpPr txBox="1"/>
          <p:nvPr/>
        </p:nvSpPr>
        <p:spPr>
          <a:xfrm rot="16200000">
            <a:off x="9537565" y="530847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49">
            <a:extLst>
              <a:ext uri="{FF2B5EF4-FFF2-40B4-BE49-F238E27FC236}">
                <a16:creationId xmlns:a16="http://schemas.microsoft.com/office/drawing/2014/main" id="{B58848D3-C978-456D-8B51-272D0B1A7341}"/>
              </a:ext>
            </a:extLst>
          </p:cNvPr>
          <p:cNvCxnSpPr/>
          <p:nvPr/>
        </p:nvCxnSpPr>
        <p:spPr>
          <a:xfrm>
            <a:off x="7980168" y="373207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51">
            <a:extLst>
              <a:ext uri="{FF2B5EF4-FFF2-40B4-BE49-F238E27FC236}">
                <a16:creationId xmlns:a16="http://schemas.microsoft.com/office/drawing/2014/main" id="{78B4DE62-4681-450C-84C1-1AAB99FA6EB8}"/>
              </a:ext>
            </a:extLst>
          </p:cNvPr>
          <p:cNvCxnSpPr/>
          <p:nvPr/>
        </p:nvCxnSpPr>
        <p:spPr>
          <a:xfrm>
            <a:off x="7979626" y="4902314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53">
            <a:extLst>
              <a:ext uri="{FF2B5EF4-FFF2-40B4-BE49-F238E27FC236}">
                <a16:creationId xmlns:a16="http://schemas.microsoft.com/office/drawing/2014/main" id="{A574C00A-D54E-4074-A355-04D143447C03}"/>
              </a:ext>
            </a:extLst>
          </p:cNvPr>
          <p:cNvCxnSpPr/>
          <p:nvPr/>
        </p:nvCxnSpPr>
        <p:spPr>
          <a:xfrm>
            <a:off x="8000965" y="263691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5">
            <a:extLst>
              <a:ext uri="{FF2B5EF4-FFF2-40B4-BE49-F238E27FC236}">
                <a16:creationId xmlns:a16="http://schemas.microsoft.com/office/drawing/2014/main" id="{D17F8639-7158-487A-A46F-2311E03E5E3E}"/>
              </a:ext>
            </a:extLst>
          </p:cNvPr>
          <p:cNvCxnSpPr/>
          <p:nvPr/>
        </p:nvCxnSpPr>
        <p:spPr>
          <a:xfrm>
            <a:off x="8000377" y="6021288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72">
            <a:extLst>
              <a:ext uri="{FF2B5EF4-FFF2-40B4-BE49-F238E27FC236}">
                <a16:creationId xmlns:a16="http://schemas.microsoft.com/office/drawing/2014/main" id="{08B87992-FBA5-4115-B8BB-06DF99297F84}"/>
              </a:ext>
            </a:extLst>
          </p:cNvPr>
          <p:cNvSpPr/>
          <p:nvPr/>
        </p:nvSpPr>
        <p:spPr>
          <a:xfrm>
            <a:off x="5559606" y="1491874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4F9F9-C2DD-4052-8F83-5DE99BAC3E61}"/>
              </a:ext>
            </a:extLst>
          </p:cNvPr>
          <p:cNvSpPr txBox="1"/>
          <p:nvPr/>
        </p:nvSpPr>
        <p:spPr>
          <a:xfrm>
            <a:off x="4945934" y="1441351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PDBR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861277-BCD2-4EC3-9D9B-AA3938EA20B7}"/>
              </a:ext>
            </a:extLst>
          </p:cNvPr>
          <p:cNvSpPr txBox="1"/>
          <p:nvPr/>
        </p:nvSpPr>
        <p:spPr>
          <a:xfrm>
            <a:off x="3917771" y="6191441"/>
            <a:ext cx="6421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PTBR: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register,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PDBR: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directory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register.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D8A54CC-3470-4FEE-BA7F-DF56DD38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9" y="1032530"/>
            <a:ext cx="3568957" cy="4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4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792E-A96F-4E52-A058-44457F1B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(Hierarchical) Page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7726-B911-4D73-A43B-25599A1B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</a:t>
            </a:r>
          </a:p>
          <a:p>
            <a:pPr lvl="1"/>
            <a:r>
              <a:rPr lang="en-US" altLang="ko-KR" dirty="0"/>
              <a:t>The OS can grab the next free page when it needs to allocate or grow a page table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1F21-A7CF-4645-9423-DB3A1D3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00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F9DE-0AE5-4872-B326-66476294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9872-62EA-4C8F-85EC-52E846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/>
              <a:t>The concept of a logical </a:t>
            </a:r>
            <a:r>
              <a:rPr lang="en-US" altLang="en-US" i="1" dirty="0"/>
              <a:t>address space</a:t>
            </a:r>
            <a:r>
              <a:rPr lang="en-US" altLang="en-US" dirty="0"/>
              <a:t> that is bound to a separate </a:t>
            </a:r>
            <a:r>
              <a:rPr lang="en-US" altLang="en-US" i="1" dirty="0"/>
              <a:t>physical</a:t>
            </a:r>
            <a:r>
              <a:rPr lang="en-US" altLang="en-US" dirty="0"/>
              <a:t> </a:t>
            </a:r>
            <a:r>
              <a:rPr lang="en-US" altLang="en-US" i="1" dirty="0"/>
              <a:t>address space</a:t>
            </a:r>
            <a:r>
              <a:rPr lang="en-US" altLang="en-US" dirty="0"/>
              <a:t> is central to memory management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Logical address </a:t>
            </a:r>
            <a:r>
              <a:rPr lang="en-US" altLang="en-US" dirty="0"/>
              <a:t>– generated by the CPU; also called </a:t>
            </a:r>
            <a:r>
              <a:rPr lang="en-US" altLang="en-US" i="1" dirty="0"/>
              <a:t>virtual address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Physical address </a:t>
            </a:r>
            <a:r>
              <a:rPr lang="en-US" altLang="en-US" dirty="0"/>
              <a:t>– address seen by the memory unit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B0460-0977-46D1-955E-AA0140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4115F-E32C-4680-BA19-CD505ADC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3573016"/>
            <a:ext cx="4896544" cy="25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9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19F-1CD5-4A6E-AB3E-821E95B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Multi-Level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2035-C04A-48C5-A45E-2E058D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idea behind multi-level page tables better, let's do an example.</a:t>
            </a:r>
            <a:endParaRPr lang="en-US" altLang="ko-KR" dirty="0"/>
          </a:p>
          <a:p>
            <a:r>
              <a:rPr lang="en-US" altLang="ko-KR" dirty="0"/>
              <a:t>Some basic assumptions: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008F-556B-4C29-BB63-052DE09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aphicFrame>
        <p:nvGraphicFramePr>
          <p:cNvPr id="5" name="내용 개체 틀 13">
            <a:extLst>
              <a:ext uri="{FF2B5EF4-FFF2-40B4-BE49-F238E27FC236}">
                <a16:creationId xmlns:a16="http://schemas.microsoft.com/office/drawing/2014/main" id="{1FAD8EE4-9BFA-4DAE-A8E1-1A102360E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7431"/>
              </p:ext>
            </p:extLst>
          </p:nvPr>
        </p:nvGraphicFramePr>
        <p:xfrm>
          <a:off x="880419" y="3012297"/>
          <a:ext cx="5184472" cy="302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Flag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Detail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Address space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600" dirty="0"/>
                        <a:t>32</a:t>
                      </a:r>
                      <a:r>
                        <a:rPr lang="en-US" altLang="ko-KR" sz="1600" dirty="0"/>
                        <a:t> KB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(1024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pages)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Page size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600" dirty="0"/>
                        <a:t>32</a:t>
                      </a:r>
                      <a:r>
                        <a:rPr lang="en-US" altLang="ko-KR" sz="1600" dirty="0"/>
                        <a:t> byte</a:t>
                      </a:r>
                      <a:r>
                        <a:rPr lang="en-US" altLang="zh-CN" sz="1600" dirty="0"/>
                        <a:t>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Virtual address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</a:t>
                      </a:r>
                      <a:r>
                        <a:rPr lang="en-US" altLang="zh-CN" sz="1600" dirty="0"/>
                        <a:t>5</a:t>
                      </a:r>
                      <a:r>
                        <a:rPr lang="en-US" altLang="ko-KR" sz="1600" dirty="0"/>
                        <a:t> bit</a:t>
                      </a:r>
                      <a:r>
                        <a:rPr lang="en-US" altLang="zh-CN" sz="1600" dirty="0"/>
                        <a:t>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VPN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600" dirty="0"/>
                        <a:t>10</a:t>
                      </a:r>
                      <a:r>
                        <a:rPr lang="en-US" altLang="ko-KR" sz="1600" dirty="0"/>
                        <a:t> bit</a:t>
                      </a:r>
                      <a:r>
                        <a:rPr lang="en-US" altLang="zh-CN" sz="1600" dirty="0"/>
                        <a:t>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Offset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dirty="0"/>
                        <a:t>  </a:t>
                      </a:r>
                      <a:r>
                        <a:rPr lang="en-US" altLang="zh-CN" sz="1600" dirty="0"/>
                        <a:t>5</a:t>
                      </a:r>
                      <a:r>
                        <a:rPr lang="en-US" altLang="ko-KR" sz="1600" dirty="0"/>
                        <a:t> bit</a:t>
                      </a:r>
                      <a:r>
                        <a:rPr lang="en-US" altLang="zh-CN" sz="1600" dirty="0"/>
                        <a:t>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Page entry per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PTEs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10506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600" dirty="0"/>
                        <a:t>Physical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memory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size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600" dirty="0"/>
                        <a:t>  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(128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pages)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78856"/>
                  </a:ext>
                </a:extLst>
              </a:tr>
            </a:tbl>
          </a:graphicData>
        </a:graphic>
      </p:graphicFrame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25F209A8-9560-4BD2-960B-23773864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89748"/>
              </p:ext>
            </p:extLst>
          </p:nvPr>
        </p:nvGraphicFramePr>
        <p:xfrm>
          <a:off x="6360972" y="3489606"/>
          <a:ext cx="561069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3">
                  <a:extLst>
                    <a:ext uri="{9D8B030D-6E8A-4147-A177-3AD203B41FA5}">
                      <a16:colId xmlns:a16="http://schemas.microsoft.com/office/drawing/2014/main" val="2346473314"/>
                    </a:ext>
                  </a:extLst>
                </a:gridCol>
                <a:gridCol w="3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863F38-F282-452C-AB07-E41FFC49F582}"/>
              </a:ext>
            </a:extLst>
          </p:cNvPr>
          <p:cNvSpPr txBox="1"/>
          <p:nvPr/>
        </p:nvSpPr>
        <p:spPr>
          <a:xfrm>
            <a:off x="7221452" y="3939678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page no. (VPN)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3B847-3B83-4ECE-945F-A4BB53A43917}"/>
              </a:ext>
            </a:extLst>
          </p:cNvPr>
          <p:cNvSpPr txBox="1"/>
          <p:nvPr/>
        </p:nvSpPr>
        <p:spPr>
          <a:xfrm>
            <a:off x="10394999" y="392813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3E114EDE-5E2A-4FA9-99AA-17D164CF5C2B}"/>
              </a:ext>
            </a:extLst>
          </p:cNvPr>
          <p:cNvCxnSpPr/>
          <p:nvPr/>
        </p:nvCxnSpPr>
        <p:spPr>
          <a:xfrm flipH="1">
            <a:off x="6353599" y="381774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C07B0EB5-5091-4299-B8D8-1F7FCC3ED226}"/>
              </a:ext>
            </a:extLst>
          </p:cNvPr>
          <p:cNvCxnSpPr/>
          <p:nvPr/>
        </p:nvCxnSpPr>
        <p:spPr>
          <a:xfrm flipH="1">
            <a:off x="10102648" y="381774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4">
            <a:extLst>
              <a:ext uri="{FF2B5EF4-FFF2-40B4-BE49-F238E27FC236}">
                <a16:creationId xmlns:a16="http://schemas.microsoft.com/office/drawing/2014/main" id="{569CAB60-1416-40D7-8A1A-2DB6C7A30A68}"/>
              </a:ext>
            </a:extLst>
          </p:cNvPr>
          <p:cNvCxnSpPr>
            <a:cxnSpLocks/>
          </p:cNvCxnSpPr>
          <p:nvPr/>
        </p:nvCxnSpPr>
        <p:spPr>
          <a:xfrm>
            <a:off x="6360972" y="3923965"/>
            <a:ext cx="373697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2">
            <a:extLst>
              <a:ext uri="{FF2B5EF4-FFF2-40B4-BE49-F238E27FC236}">
                <a16:creationId xmlns:a16="http://schemas.microsoft.com/office/drawing/2014/main" id="{243A1B3C-B054-4446-B6D2-E3CC39F143FB}"/>
              </a:ext>
            </a:extLst>
          </p:cNvPr>
          <p:cNvCxnSpPr>
            <a:cxnSpLocks/>
          </p:cNvCxnSpPr>
          <p:nvPr/>
        </p:nvCxnSpPr>
        <p:spPr>
          <a:xfrm>
            <a:off x="10097942" y="3923965"/>
            <a:ext cx="1881232" cy="417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5">
            <a:extLst>
              <a:ext uri="{FF2B5EF4-FFF2-40B4-BE49-F238E27FC236}">
                <a16:creationId xmlns:a16="http://schemas.microsoft.com/office/drawing/2014/main" id="{3168FC5A-5D01-4F64-BDB5-3B7EBD3D21D6}"/>
              </a:ext>
            </a:extLst>
          </p:cNvPr>
          <p:cNvCxnSpPr/>
          <p:nvPr/>
        </p:nvCxnSpPr>
        <p:spPr>
          <a:xfrm flipH="1">
            <a:off x="11971801" y="38219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BCD6D7-BE99-47F7-9FF7-D29E91F27F28}"/>
              </a:ext>
            </a:extLst>
          </p:cNvPr>
          <p:cNvSpPr txBox="1"/>
          <p:nvPr/>
        </p:nvSpPr>
        <p:spPr>
          <a:xfrm>
            <a:off x="6353599" y="2973949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15</a:t>
            </a:r>
            <a:r>
              <a:rPr lang="en-US" altLang="zh-CN" dirty="0"/>
              <a:t>-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bits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72A2EC74-5F59-4EC8-AD62-5009653B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27847"/>
              </p:ext>
            </p:extLst>
          </p:nvPr>
        </p:nvGraphicFramePr>
        <p:xfrm>
          <a:off x="7450879" y="5057778"/>
          <a:ext cx="449088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D76219-0E89-4A9E-B0F3-F772DBF3C1DF}"/>
              </a:ext>
            </a:extLst>
          </p:cNvPr>
          <p:cNvSpPr txBox="1"/>
          <p:nvPr/>
        </p:nvSpPr>
        <p:spPr>
          <a:xfrm>
            <a:off x="7629676" y="5524392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frame no. (PFN)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57AF5-98DF-4082-82BD-71CFE1460999}"/>
              </a:ext>
            </a:extLst>
          </p:cNvPr>
          <p:cNvSpPr txBox="1"/>
          <p:nvPr/>
        </p:nvSpPr>
        <p:spPr>
          <a:xfrm>
            <a:off x="10387626" y="54963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5">
            <a:extLst>
              <a:ext uri="{FF2B5EF4-FFF2-40B4-BE49-F238E27FC236}">
                <a16:creationId xmlns:a16="http://schemas.microsoft.com/office/drawing/2014/main" id="{0C084A97-665D-42F8-99D1-59F89C0A8727}"/>
              </a:ext>
            </a:extLst>
          </p:cNvPr>
          <p:cNvCxnSpPr/>
          <p:nvPr/>
        </p:nvCxnSpPr>
        <p:spPr>
          <a:xfrm flipH="1">
            <a:off x="7450879" y="538591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1">
            <a:extLst>
              <a:ext uri="{FF2B5EF4-FFF2-40B4-BE49-F238E27FC236}">
                <a16:creationId xmlns:a16="http://schemas.microsoft.com/office/drawing/2014/main" id="{007A4E7E-9FE8-40D8-B832-9BA85B126BC7}"/>
              </a:ext>
            </a:extLst>
          </p:cNvPr>
          <p:cNvCxnSpPr/>
          <p:nvPr/>
        </p:nvCxnSpPr>
        <p:spPr>
          <a:xfrm flipH="1">
            <a:off x="10068771" y="538591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4">
            <a:extLst>
              <a:ext uri="{FF2B5EF4-FFF2-40B4-BE49-F238E27FC236}">
                <a16:creationId xmlns:a16="http://schemas.microsoft.com/office/drawing/2014/main" id="{CE9EE207-7B86-42F9-83BC-58427AD7D90D}"/>
              </a:ext>
            </a:extLst>
          </p:cNvPr>
          <p:cNvCxnSpPr>
            <a:cxnSpLocks/>
          </p:cNvCxnSpPr>
          <p:nvPr/>
        </p:nvCxnSpPr>
        <p:spPr>
          <a:xfrm>
            <a:off x="7444253" y="5492137"/>
            <a:ext cx="263969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id="{BFADE53C-249F-483F-BE30-88C5139FB134}"/>
              </a:ext>
            </a:extLst>
          </p:cNvPr>
          <p:cNvCxnSpPr>
            <a:cxnSpLocks/>
          </p:cNvCxnSpPr>
          <p:nvPr/>
        </p:nvCxnSpPr>
        <p:spPr>
          <a:xfrm>
            <a:off x="10070691" y="5492137"/>
            <a:ext cx="1881232" cy="417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5">
            <a:extLst>
              <a:ext uri="{FF2B5EF4-FFF2-40B4-BE49-F238E27FC236}">
                <a16:creationId xmlns:a16="http://schemas.microsoft.com/office/drawing/2014/main" id="{FE72A5AC-AA12-4143-81E1-549B3A41DAF7}"/>
              </a:ext>
            </a:extLst>
          </p:cNvPr>
          <p:cNvCxnSpPr/>
          <p:nvPr/>
        </p:nvCxnSpPr>
        <p:spPr>
          <a:xfrm flipH="1">
            <a:off x="11964428" y="539008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8E3947-638A-49D6-BE45-47D0E7EBBF2B}"/>
              </a:ext>
            </a:extLst>
          </p:cNvPr>
          <p:cNvSpPr txBox="1"/>
          <p:nvPr/>
        </p:nvSpPr>
        <p:spPr>
          <a:xfrm>
            <a:off x="6346226" y="4542121"/>
            <a:ext cx="26186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12</a:t>
            </a:r>
            <a:r>
              <a:rPr lang="en-US" altLang="zh-CN" dirty="0"/>
              <a:t>-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bits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BE39A9-8E9D-42EE-A1BE-8ABB53A6F8E0}"/>
                  </a:ext>
                </a:extLst>
              </p:cNvPr>
              <p:cNvSpPr txBox="1"/>
              <p:nvPr/>
            </p:nvSpPr>
            <p:spPr>
              <a:xfrm>
                <a:off x="5523218" y="52713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2=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BE39A9-8E9D-42EE-A1BE-8ABB53A6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18" y="5271358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7">
            <a:extLst>
              <a:ext uri="{FF2B5EF4-FFF2-40B4-BE49-F238E27FC236}">
                <a16:creationId xmlns:a16="http://schemas.microsoft.com/office/drawing/2014/main" id="{6ABA97EA-EC38-4AC2-B22E-B5D90FB83D61}"/>
              </a:ext>
            </a:extLst>
          </p:cNvPr>
          <p:cNvCxnSpPr/>
          <p:nvPr/>
        </p:nvCxnSpPr>
        <p:spPr>
          <a:xfrm>
            <a:off x="4468498" y="5456024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51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3917-54AF-4AA9-98F3-FE3F33DD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ko-KR" sz="4000" dirty="0"/>
              <a:t>: Page Directory </a:t>
            </a:r>
            <a:r>
              <a:rPr lang="en-US" altLang="zh-CN" sz="4000" dirty="0"/>
              <a:t>Index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E721-8AE4-4082-8145-340D17BC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needs one entry per </a:t>
            </a:r>
            <a:r>
              <a:rPr lang="en-US" altLang="ko-KR" dirty="0">
                <a:solidFill>
                  <a:srgbClr val="FF0000"/>
                </a:solidFill>
              </a:rPr>
              <a:t>page of the page table</a:t>
            </a:r>
          </a:p>
          <a:p>
            <a:pPr lvl="1"/>
            <a:r>
              <a:rPr lang="en-US" altLang="ko-KR" dirty="0"/>
              <a:t>it has </a:t>
            </a:r>
            <a:r>
              <a:rPr lang="en-US" altLang="zh-CN" dirty="0"/>
              <a:t>32</a:t>
            </a:r>
            <a:r>
              <a:rPr lang="en-US" altLang="ko-KR" dirty="0"/>
              <a:t> </a:t>
            </a:r>
            <a:r>
              <a:rPr lang="en-US" altLang="zh-CN" dirty="0"/>
              <a:t>page-directory</a:t>
            </a:r>
            <a:r>
              <a:rPr lang="zh-CN" altLang="en-US" dirty="0"/>
              <a:t> </a:t>
            </a:r>
            <a:r>
              <a:rPr lang="en-US" altLang="ko-KR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(PDEs)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page-directory entry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invalid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Raise an exception (The access is invalid)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The format of a </a:t>
            </a:r>
            <a:r>
              <a:rPr lang="en-US" altLang="zh-CN" dirty="0"/>
              <a:t>page-directory</a:t>
            </a:r>
            <a:r>
              <a:rPr lang="zh-CN" altLang="en-US" dirty="0"/>
              <a:t> </a:t>
            </a:r>
            <a:r>
              <a:rPr lang="en-US" altLang="ko-KR" dirty="0"/>
              <a:t>entry</a:t>
            </a:r>
            <a:r>
              <a:rPr lang="en-US" dirty="0"/>
              <a:t> is</a:t>
            </a:r>
            <a:r>
              <a:rPr lang="zh-CN" altLang="en-US" dirty="0"/>
              <a:t> </a:t>
            </a:r>
            <a:r>
              <a:rPr lang="en-US" altLang="zh-CN" dirty="0"/>
              <a:t>(8</a:t>
            </a:r>
            <a:r>
              <a:rPr lang="zh-CN" altLang="en-US" dirty="0"/>
              <a:t> </a:t>
            </a:r>
            <a:r>
              <a:rPr lang="en-US" altLang="zh-CN" dirty="0"/>
              <a:t>bits)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VALID | PT6 ... PT0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2C5D2-60D6-48E5-B478-9DA9816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cxnSp>
        <p:nvCxnSpPr>
          <p:cNvPr id="5" name="직선 연결선 22">
            <a:extLst>
              <a:ext uri="{FF2B5EF4-FFF2-40B4-BE49-F238E27FC236}">
                <a16:creationId xmlns:a16="http://schemas.microsoft.com/office/drawing/2014/main" id="{11D0F258-980D-46EC-9E5A-9B1AC159013A}"/>
              </a:ext>
            </a:extLst>
          </p:cNvPr>
          <p:cNvCxnSpPr/>
          <p:nvPr/>
        </p:nvCxnSpPr>
        <p:spPr>
          <a:xfrm flipH="1">
            <a:off x="2375036" y="421330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3">
            <a:extLst>
              <a:ext uri="{FF2B5EF4-FFF2-40B4-BE49-F238E27FC236}">
                <a16:creationId xmlns:a16="http://schemas.microsoft.com/office/drawing/2014/main" id="{4F418AF5-E8E9-43B1-9E08-F1BA1310FBEE}"/>
              </a:ext>
            </a:extLst>
          </p:cNvPr>
          <p:cNvCxnSpPr/>
          <p:nvPr/>
        </p:nvCxnSpPr>
        <p:spPr>
          <a:xfrm flipH="1">
            <a:off x="4225614" y="419095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24">
            <a:extLst>
              <a:ext uri="{FF2B5EF4-FFF2-40B4-BE49-F238E27FC236}">
                <a16:creationId xmlns:a16="http://schemas.microsoft.com/office/drawing/2014/main" id="{17A62482-DFCA-4E1B-964B-9CC86533D38D}"/>
              </a:ext>
            </a:extLst>
          </p:cNvPr>
          <p:cNvCxnSpPr/>
          <p:nvPr/>
        </p:nvCxnSpPr>
        <p:spPr>
          <a:xfrm>
            <a:off x="2375036" y="428885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7C7782-7801-464D-81DB-5FB51C2E237A}"/>
              </a:ext>
            </a:extLst>
          </p:cNvPr>
          <p:cNvSpPr txBox="1"/>
          <p:nvPr/>
        </p:nvSpPr>
        <p:spPr>
          <a:xfrm>
            <a:off x="2433325" y="3981876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CB70D062-2D13-4F1B-9480-9251E4CB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22105"/>
              </p:ext>
            </p:extLst>
          </p:nvPr>
        </p:nvGraphicFramePr>
        <p:xfrm>
          <a:off x="2375036" y="4473359"/>
          <a:ext cx="561069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3">
                  <a:extLst>
                    <a:ext uri="{9D8B030D-6E8A-4147-A177-3AD203B41FA5}">
                      <a16:colId xmlns:a16="http://schemas.microsoft.com/office/drawing/2014/main" val="2346473314"/>
                    </a:ext>
                  </a:extLst>
                </a:gridCol>
                <a:gridCol w="3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D882F6-383B-4F19-9DEA-B5B2A52EF267}"/>
              </a:ext>
            </a:extLst>
          </p:cNvPr>
          <p:cNvSpPr txBox="1"/>
          <p:nvPr/>
        </p:nvSpPr>
        <p:spPr>
          <a:xfrm>
            <a:off x="3774124" y="495899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5A39A-6482-47C6-8EC6-D445FCBFF37F}"/>
              </a:ext>
            </a:extLst>
          </p:cNvPr>
          <p:cNvSpPr txBox="1"/>
          <p:nvPr/>
        </p:nvSpPr>
        <p:spPr>
          <a:xfrm>
            <a:off x="6409063" y="491188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8732138E-7F7B-4351-99E5-1DB913D161A1}"/>
              </a:ext>
            </a:extLst>
          </p:cNvPr>
          <p:cNvCxnSpPr/>
          <p:nvPr/>
        </p:nvCxnSpPr>
        <p:spPr>
          <a:xfrm flipH="1">
            <a:off x="2367663" y="48014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1">
            <a:extLst>
              <a:ext uri="{FF2B5EF4-FFF2-40B4-BE49-F238E27FC236}">
                <a16:creationId xmlns:a16="http://schemas.microsoft.com/office/drawing/2014/main" id="{0D829873-C5F0-4576-B724-DD401DF2822B}"/>
              </a:ext>
            </a:extLst>
          </p:cNvPr>
          <p:cNvCxnSpPr/>
          <p:nvPr/>
        </p:nvCxnSpPr>
        <p:spPr>
          <a:xfrm flipH="1">
            <a:off x="6116712" y="48014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4">
            <a:extLst>
              <a:ext uri="{FF2B5EF4-FFF2-40B4-BE49-F238E27FC236}">
                <a16:creationId xmlns:a16="http://schemas.microsoft.com/office/drawing/2014/main" id="{8BDA47EB-A28F-4DD7-B2C2-E04C6FBF9B2A}"/>
              </a:ext>
            </a:extLst>
          </p:cNvPr>
          <p:cNvCxnSpPr>
            <a:cxnSpLocks/>
          </p:cNvCxnSpPr>
          <p:nvPr/>
        </p:nvCxnSpPr>
        <p:spPr>
          <a:xfrm>
            <a:off x="2375036" y="4907718"/>
            <a:ext cx="373697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2">
            <a:extLst>
              <a:ext uri="{FF2B5EF4-FFF2-40B4-BE49-F238E27FC236}">
                <a16:creationId xmlns:a16="http://schemas.microsoft.com/office/drawing/2014/main" id="{A681DCA6-9E33-42A1-A1E8-B80BCD118178}"/>
              </a:ext>
            </a:extLst>
          </p:cNvPr>
          <p:cNvCxnSpPr>
            <a:cxnSpLocks/>
          </p:cNvCxnSpPr>
          <p:nvPr/>
        </p:nvCxnSpPr>
        <p:spPr>
          <a:xfrm>
            <a:off x="6112006" y="4907718"/>
            <a:ext cx="1881232" cy="417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5">
            <a:extLst>
              <a:ext uri="{FF2B5EF4-FFF2-40B4-BE49-F238E27FC236}">
                <a16:creationId xmlns:a16="http://schemas.microsoft.com/office/drawing/2014/main" id="{23258548-9035-4FB0-8C16-2E9886EFF64F}"/>
              </a:ext>
            </a:extLst>
          </p:cNvPr>
          <p:cNvCxnSpPr/>
          <p:nvPr/>
        </p:nvCxnSpPr>
        <p:spPr>
          <a:xfrm flipH="1">
            <a:off x="6417783" y="453285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530E48-2AA7-4396-A1CE-198AE8891F78}"/>
              </a:ext>
            </a:extLst>
          </p:cNvPr>
          <p:cNvSpPr txBox="1"/>
          <p:nvPr/>
        </p:nvSpPr>
        <p:spPr>
          <a:xfrm>
            <a:off x="4487433" y="3552905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15</a:t>
            </a:r>
            <a:r>
              <a:rPr lang="en-US" altLang="zh-CN" dirty="0"/>
              <a:t>-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bits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031802-24CA-4693-95E2-7309C93D224F}"/>
              </a:ext>
            </a:extLst>
          </p:cNvPr>
          <p:cNvGrpSpPr/>
          <p:nvPr/>
        </p:nvGrpSpPr>
        <p:grpSpPr>
          <a:xfrm>
            <a:off x="7959201" y="2924944"/>
            <a:ext cx="3752023" cy="2071696"/>
            <a:chOff x="7556721" y="2186806"/>
            <a:chExt cx="3752023" cy="207169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1B3C9C-F7AD-4F9F-945D-67D76145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5739" y="2830373"/>
              <a:ext cx="956264" cy="74859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0F2350-D78E-49FF-BB1E-1357B914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2455" y="2186806"/>
              <a:ext cx="956264" cy="76501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E56A4-7B41-4E03-9C22-AE7508D4DEB1}"/>
                </a:ext>
              </a:extLst>
            </p:cNvPr>
            <p:cNvSpPr txBox="1"/>
            <p:nvPr/>
          </p:nvSpPr>
          <p:spPr>
            <a:xfrm>
              <a:off x="7556721" y="2856061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PDBR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D70908-C2B6-4AD4-85BC-54D9ED455C4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251142" y="2951817"/>
              <a:ext cx="644597" cy="7352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35F964-46DF-4F11-882E-F7D58381B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7506" y="2358256"/>
              <a:ext cx="594773" cy="66708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88F773B-C8D5-412F-8994-FED53D02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2455" y="3468335"/>
              <a:ext cx="966289" cy="79016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4CF343-E570-4BC6-8092-A50F6956D282}"/>
                </a:ext>
              </a:extLst>
            </p:cNvPr>
            <p:cNvCxnSpPr>
              <a:cxnSpLocks/>
            </p:cNvCxnSpPr>
            <p:nvPr/>
          </p:nvCxnSpPr>
          <p:spPr>
            <a:xfrm>
              <a:off x="9805002" y="3500306"/>
              <a:ext cx="587277" cy="8701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CB8E94-07F2-42E8-8A5C-8805351B78E8}"/>
              </a:ext>
            </a:extLst>
          </p:cNvPr>
          <p:cNvSpPr txBox="1"/>
          <p:nvPr/>
        </p:nvSpPr>
        <p:spPr>
          <a:xfrm>
            <a:off x="9272020" y="4277588"/>
            <a:ext cx="11129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directory</a:t>
            </a:r>
            <a:endParaRPr lang="en-HK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A5ED8-6485-4EEC-B0E5-524FAF62B347}"/>
              </a:ext>
            </a:extLst>
          </p:cNvPr>
          <p:cNvSpPr txBox="1"/>
          <p:nvPr/>
        </p:nvSpPr>
        <p:spPr>
          <a:xfrm>
            <a:off x="10480446" y="3632625"/>
            <a:ext cx="15032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of page table</a:t>
            </a:r>
            <a:endParaRPr lang="en-HK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3843B-E896-40B3-B474-15EE9E558DE0}"/>
              </a:ext>
            </a:extLst>
          </p:cNvPr>
          <p:cNvSpPr txBox="1"/>
          <p:nvPr/>
        </p:nvSpPr>
        <p:spPr>
          <a:xfrm>
            <a:off x="10497371" y="4907431"/>
            <a:ext cx="15032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of page table</a:t>
            </a:r>
            <a:endParaRPr lang="en-HK" sz="12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DBE39A0-8EED-4B7D-AC48-570E396D8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02511"/>
              </p:ext>
            </p:extLst>
          </p:nvPr>
        </p:nvGraphicFramePr>
        <p:xfrm>
          <a:off x="5542774" y="6001624"/>
          <a:ext cx="4989280" cy="383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660">
                  <a:extLst>
                    <a:ext uri="{9D8B030D-6E8A-4147-A177-3AD203B41FA5}">
                      <a16:colId xmlns:a16="http://schemas.microsoft.com/office/drawing/2014/main" val="429859473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1782122789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1397110278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3662574074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2981340041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3759882190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2673469104"/>
                    </a:ext>
                  </a:extLst>
                </a:gridCol>
                <a:gridCol w="623660">
                  <a:extLst>
                    <a:ext uri="{9D8B030D-6E8A-4147-A177-3AD203B41FA5}">
                      <a16:colId xmlns:a16="http://schemas.microsoft.com/office/drawing/2014/main" val="4258789479"/>
                    </a:ext>
                  </a:extLst>
                </a:gridCol>
              </a:tblGrid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PT0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85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5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1017-56F4-46FF-A037-4B5D35B3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ko-KR" sz="4000" dirty="0"/>
              <a:t>: Page Table </a:t>
            </a:r>
            <a:r>
              <a:rPr lang="en-US" altLang="zh-CN" sz="4000" dirty="0"/>
              <a:t>Index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E0E3-7CEF-4A68-914F-0E70BA87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9950896" cy="5040560"/>
          </a:xfrm>
        </p:spPr>
        <p:txBody>
          <a:bodyPr/>
          <a:lstStyle/>
          <a:p>
            <a:r>
              <a:rPr lang="en-US" altLang="ko-KR" dirty="0"/>
              <a:t>If the page directory entry (PDE) is valid</a:t>
            </a:r>
          </a:p>
          <a:p>
            <a:pPr lvl="1"/>
            <a:r>
              <a:rPr lang="en-US" altLang="ko-KR" dirty="0"/>
              <a:t>To fetch the page table entry</a:t>
            </a:r>
            <a:r>
              <a:rPr lang="zh-CN" altLang="en-US" dirty="0"/>
              <a:t> </a:t>
            </a:r>
            <a:r>
              <a:rPr lang="en-US" altLang="ko-KR" dirty="0"/>
              <a:t>(PTE) from the page of the page table pointed to by this page-directory entry.</a:t>
            </a:r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chemeClr val="accent6"/>
                </a:solidFill>
              </a:rPr>
              <a:t>page-table index</a:t>
            </a:r>
            <a:r>
              <a:rPr lang="en-US" altLang="ko-KR" dirty="0"/>
              <a:t> can then be used to index into the page of page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The format of a </a:t>
            </a:r>
            <a:r>
              <a:rPr lang="en-US" altLang="ko-KR" dirty="0"/>
              <a:t>page table entry</a:t>
            </a:r>
            <a:r>
              <a:rPr lang="zh-CN" altLang="en-US" dirty="0"/>
              <a:t> </a:t>
            </a:r>
            <a:r>
              <a:rPr lang="en-HK" altLang="zh-CN" dirty="0"/>
              <a:t>(</a:t>
            </a:r>
            <a:r>
              <a:rPr lang="en-US" dirty="0"/>
              <a:t>P</a:t>
            </a:r>
            <a:r>
              <a:rPr lang="en-US" altLang="zh-CN" dirty="0"/>
              <a:t>T</a:t>
            </a:r>
            <a:r>
              <a:rPr lang="en-US" dirty="0"/>
              <a:t>E) is</a:t>
            </a:r>
            <a:r>
              <a:rPr lang="zh-CN" altLang="en-US" dirty="0"/>
              <a:t> </a:t>
            </a:r>
            <a:r>
              <a:rPr lang="en-US" altLang="zh-CN" dirty="0"/>
              <a:t>(8</a:t>
            </a:r>
            <a:r>
              <a:rPr lang="zh-CN" altLang="en-US" dirty="0"/>
              <a:t> </a:t>
            </a:r>
            <a:r>
              <a:rPr lang="en-US" altLang="zh-CN" dirty="0"/>
              <a:t>bits)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VALID | P</a:t>
            </a:r>
            <a:r>
              <a:rPr lang="en-US" altLang="zh-CN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FN</a:t>
            </a:r>
            <a:r>
              <a:rPr lang="en-US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6 ... P</a:t>
            </a:r>
            <a:r>
              <a:rPr lang="en-US" altLang="zh-CN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FN</a:t>
            </a:r>
            <a:r>
              <a:rPr lang="en-US" dirty="0">
                <a:latin typeface="Consolas" panose="020B0609020204030204" pitchFamily="49" charset="0"/>
                <a:ea typeface="TimesNewRomanPSMT"/>
                <a:cs typeface="Times New Roman" panose="02020603050405020304" pitchFamily="18" charset="0"/>
              </a:rPr>
              <a:t>0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D8FA2-053A-4DD3-9732-0582234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cxnSp>
        <p:nvCxnSpPr>
          <p:cNvPr id="5" name="직선 연결선 22">
            <a:extLst>
              <a:ext uri="{FF2B5EF4-FFF2-40B4-BE49-F238E27FC236}">
                <a16:creationId xmlns:a16="http://schemas.microsoft.com/office/drawing/2014/main" id="{1194E6D9-C5EE-460E-B770-3E61063B7F57}"/>
              </a:ext>
            </a:extLst>
          </p:cNvPr>
          <p:cNvCxnSpPr/>
          <p:nvPr/>
        </p:nvCxnSpPr>
        <p:spPr>
          <a:xfrm flipH="1">
            <a:off x="2375036" y="421330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3">
            <a:extLst>
              <a:ext uri="{FF2B5EF4-FFF2-40B4-BE49-F238E27FC236}">
                <a16:creationId xmlns:a16="http://schemas.microsoft.com/office/drawing/2014/main" id="{E35355C8-9305-45BE-9141-6D7484B3032D}"/>
              </a:ext>
            </a:extLst>
          </p:cNvPr>
          <p:cNvCxnSpPr/>
          <p:nvPr/>
        </p:nvCxnSpPr>
        <p:spPr>
          <a:xfrm flipH="1">
            <a:off x="4225614" y="419095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24">
            <a:extLst>
              <a:ext uri="{FF2B5EF4-FFF2-40B4-BE49-F238E27FC236}">
                <a16:creationId xmlns:a16="http://schemas.microsoft.com/office/drawing/2014/main" id="{B020146F-102A-499F-92EA-C0BE20DCDC7A}"/>
              </a:ext>
            </a:extLst>
          </p:cNvPr>
          <p:cNvCxnSpPr/>
          <p:nvPr/>
        </p:nvCxnSpPr>
        <p:spPr>
          <a:xfrm>
            <a:off x="2375036" y="428885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C186AA-337A-4B5A-94AD-4FE98E1539E2}"/>
              </a:ext>
            </a:extLst>
          </p:cNvPr>
          <p:cNvSpPr txBox="1"/>
          <p:nvPr/>
        </p:nvSpPr>
        <p:spPr>
          <a:xfrm>
            <a:off x="2433325" y="3981876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61DD9ED-C443-4D98-A839-989A7D5F2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8890"/>
              </p:ext>
            </p:extLst>
          </p:nvPr>
        </p:nvGraphicFramePr>
        <p:xfrm>
          <a:off x="2375036" y="4473359"/>
          <a:ext cx="561069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3">
                  <a:extLst>
                    <a:ext uri="{9D8B030D-6E8A-4147-A177-3AD203B41FA5}">
                      <a16:colId xmlns:a16="http://schemas.microsoft.com/office/drawing/2014/main" val="2346473314"/>
                    </a:ext>
                  </a:extLst>
                </a:gridCol>
                <a:gridCol w="3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33B980-C301-4C33-992C-D5AEF88886F8}"/>
              </a:ext>
            </a:extLst>
          </p:cNvPr>
          <p:cNvSpPr txBox="1"/>
          <p:nvPr/>
        </p:nvSpPr>
        <p:spPr>
          <a:xfrm>
            <a:off x="3774124" y="495899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0A61-2C31-4160-8996-4725ECD2E835}"/>
              </a:ext>
            </a:extLst>
          </p:cNvPr>
          <p:cNvSpPr txBox="1"/>
          <p:nvPr/>
        </p:nvSpPr>
        <p:spPr>
          <a:xfrm>
            <a:off x="6409063" y="491188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1C94B0C6-0A81-4437-80AC-97542A6D0351}"/>
              </a:ext>
            </a:extLst>
          </p:cNvPr>
          <p:cNvCxnSpPr/>
          <p:nvPr/>
        </p:nvCxnSpPr>
        <p:spPr>
          <a:xfrm flipH="1">
            <a:off x="2367663" y="48014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1">
            <a:extLst>
              <a:ext uri="{FF2B5EF4-FFF2-40B4-BE49-F238E27FC236}">
                <a16:creationId xmlns:a16="http://schemas.microsoft.com/office/drawing/2014/main" id="{794ECC07-0721-4AA1-B0B4-2E91A9ACE863}"/>
              </a:ext>
            </a:extLst>
          </p:cNvPr>
          <p:cNvCxnSpPr/>
          <p:nvPr/>
        </p:nvCxnSpPr>
        <p:spPr>
          <a:xfrm flipH="1">
            <a:off x="6116712" y="48014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4">
            <a:extLst>
              <a:ext uri="{FF2B5EF4-FFF2-40B4-BE49-F238E27FC236}">
                <a16:creationId xmlns:a16="http://schemas.microsoft.com/office/drawing/2014/main" id="{B10AF77A-6C06-4057-8110-FB0188853FA4}"/>
              </a:ext>
            </a:extLst>
          </p:cNvPr>
          <p:cNvCxnSpPr>
            <a:cxnSpLocks/>
          </p:cNvCxnSpPr>
          <p:nvPr/>
        </p:nvCxnSpPr>
        <p:spPr>
          <a:xfrm>
            <a:off x="2375036" y="4907718"/>
            <a:ext cx="373697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2">
            <a:extLst>
              <a:ext uri="{FF2B5EF4-FFF2-40B4-BE49-F238E27FC236}">
                <a16:creationId xmlns:a16="http://schemas.microsoft.com/office/drawing/2014/main" id="{1231FEFB-5A7F-414D-AB86-D198ED4236BE}"/>
              </a:ext>
            </a:extLst>
          </p:cNvPr>
          <p:cNvCxnSpPr>
            <a:cxnSpLocks/>
          </p:cNvCxnSpPr>
          <p:nvPr/>
        </p:nvCxnSpPr>
        <p:spPr>
          <a:xfrm>
            <a:off x="6112006" y="4907718"/>
            <a:ext cx="1881232" cy="417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5">
            <a:extLst>
              <a:ext uri="{FF2B5EF4-FFF2-40B4-BE49-F238E27FC236}">
                <a16:creationId xmlns:a16="http://schemas.microsoft.com/office/drawing/2014/main" id="{E79B6B65-CA77-4070-A2CA-02EC1770677C}"/>
              </a:ext>
            </a:extLst>
          </p:cNvPr>
          <p:cNvCxnSpPr/>
          <p:nvPr/>
        </p:nvCxnSpPr>
        <p:spPr>
          <a:xfrm flipH="1">
            <a:off x="6417783" y="453285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8A2778-66BA-42BD-91FE-1DCBD68343E6}"/>
              </a:ext>
            </a:extLst>
          </p:cNvPr>
          <p:cNvSpPr txBox="1"/>
          <p:nvPr/>
        </p:nvSpPr>
        <p:spPr>
          <a:xfrm>
            <a:off x="4487433" y="3552905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15</a:t>
            </a:r>
            <a:r>
              <a:rPr lang="en-US" altLang="zh-CN" dirty="0"/>
              <a:t>-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bits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1BB2F1-EDD4-4B97-B579-5385119F8E50}"/>
              </a:ext>
            </a:extLst>
          </p:cNvPr>
          <p:cNvGrpSpPr/>
          <p:nvPr/>
        </p:nvGrpSpPr>
        <p:grpSpPr>
          <a:xfrm>
            <a:off x="7959201" y="2924944"/>
            <a:ext cx="3752023" cy="2071696"/>
            <a:chOff x="7556721" y="2186806"/>
            <a:chExt cx="3752023" cy="20716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84137C-F3CD-4D53-B1DB-3022F2F4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5739" y="2830373"/>
              <a:ext cx="956264" cy="7485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1C3D21E-272B-4DAE-B78E-A37405069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2455" y="2186806"/>
              <a:ext cx="956264" cy="76501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8ED48D-08EA-4EF5-B95B-3DD089455490}"/>
                </a:ext>
              </a:extLst>
            </p:cNvPr>
            <p:cNvSpPr txBox="1"/>
            <p:nvPr/>
          </p:nvSpPr>
          <p:spPr>
            <a:xfrm>
              <a:off x="7556721" y="2856061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PDBR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A50312-29C9-4043-945B-4A30504017F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8251142" y="2951817"/>
              <a:ext cx="644597" cy="7352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BC622B-F188-4763-9F7E-2CD3B99EF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7506" y="2358256"/>
              <a:ext cx="594773" cy="66708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53CF71E-D9ED-43B9-A33D-FCF56C3B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2455" y="3468335"/>
              <a:ext cx="966289" cy="790167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FFB7C6-106A-4D23-A5FD-BE0FFEC89BA7}"/>
                </a:ext>
              </a:extLst>
            </p:cNvPr>
            <p:cNvCxnSpPr>
              <a:cxnSpLocks/>
            </p:cNvCxnSpPr>
            <p:nvPr/>
          </p:nvCxnSpPr>
          <p:spPr>
            <a:xfrm>
              <a:off x="9805002" y="3500306"/>
              <a:ext cx="587277" cy="8701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255CFA-A5C8-4AD6-AB91-F549703F2B12}"/>
              </a:ext>
            </a:extLst>
          </p:cNvPr>
          <p:cNvSpPr txBox="1"/>
          <p:nvPr/>
        </p:nvSpPr>
        <p:spPr>
          <a:xfrm>
            <a:off x="9272020" y="4277588"/>
            <a:ext cx="11129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director</a:t>
            </a:r>
            <a:endParaRPr lang="en-HK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CD884-877F-494D-9A3A-0AE1CAEFB139}"/>
              </a:ext>
            </a:extLst>
          </p:cNvPr>
          <p:cNvSpPr txBox="1"/>
          <p:nvPr/>
        </p:nvSpPr>
        <p:spPr>
          <a:xfrm>
            <a:off x="10480446" y="3632625"/>
            <a:ext cx="15032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of page table</a:t>
            </a:r>
            <a:endParaRPr lang="en-HK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4B96B-29C2-4440-81C1-55CBF5777A3F}"/>
              </a:ext>
            </a:extLst>
          </p:cNvPr>
          <p:cNvSpPr txBox="1"/>
          <p:nvPr/>
        </p:nvSpPr>
        <p:spPr>
          <a:xfrm>
            <a:off x="10497371" y="4907431"/>
            <a:ext cx="15032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200" dirty="0"/>
              <a:t>page of page table</a:t>
            </a:r>
            <a:endParaRPr lang="en-HK" sz="1200" dirty="0"/>
          </a:p>
        </p:txBody>
      </p:sp>
      <p:cxnSp>
        <p:nvCxnSpPr>
          <p:cNvPr id="29" name="직선 연결선 29">
            <a:extLst>
              <a:ext uri="{FF2B5EF4-FFF2-40B4-BE49-F238E27FC236}">
                <a16:creationId xmlns:a16="http://schemas.microsoft.com/office/drawing/2014/main" id="{372122E8-29C6-431E-B0FF-71166C21CBD6}"/>
              </a:ext>
            </a:extLst>
          </p:cNvPr>
          <p:cNvCxnSpPr/>
          <p:nvPr/>
        </p:nvCxnSpPr>
        <p:spPr>
          <a:xfrm>
            <a:off x="4241153" y="429523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B1F863-F872-407D-87D1-BD63A6DA0141}"/>
              </a:ext>
            </a:extLst>
          </p:cNvPr>
          <p:cNvSpPr txBox="1"/>
          <p:nvPr/>
        </p:nvSpPr>
        <p:spPr>
          <a:xfrm>
            <a:off x="4483969" y="3987703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4C6221E-32CF-41C0-9B0E-78289D6D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04829"/>
              </p:ext>
            </p:extLst>
          </p:nvPr>
        </p:nvGraphicFramePr>
        <p:xfrm>
          <a:off x="5785880" y="5802826"/>
          <a:ext cx="4599040" cy="383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80">
                  <a:extLst>
                    <a:ext uri="{9D8B030D-6E8A-4147-A177-3AD203B41FA5}">
                      <a16:colId xmlns:a16="http://schemas.microsoft.com/office/drawing/2014/main" val="429859473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1782122789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1397110278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3662574074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2981340041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3759882190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2673469104"/>
                    </a:ext>
                  </a:extLst>
                </a:gridCol>
                <a:gridCol w="574880">
                  <a:extLst>
                    <a:ext uri="{9D8B030D-6E8A-4147-A177-3AD203B41FA5}">
                      <a16:colId xmlns:a16="http://schemas.microsoft.com/office/drawing/2014/main" val="4258789479"/>
                    </a:ext>
                  </a:extLst>
                </a:gridCol>
              </a:tblGrid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VALID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PFN0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85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4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63A2-F29D-4E6D-BF34-99A22BA9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age directory base register (PDBR)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page number used by the page directory,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108</a:t>
            </a:r>
            <a:r>
              <a:rPr lang="zh-CN" altLang="en-US" dirty="0"/>
              <a:t> </a:t>
            </a:r>
            <a:r>
              <a:rPr lang="en-US" altLang="zh-CN" dirty="0"/>
              <a:t>(decimal)</a:t>
            </a:r>
            <a:r>
              <a:rPr lang="en-US" dirty="0"/>
              <a:t>.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dirty="0"/>
              <a:t>dump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shows the 32 bytes found on pages 0, 1, 2, and so forth. The first byte (0th byte) on page 0 has the value 0x</a:t>
            </a:r>
            <a:r>
              <a:rPr lang="en-US" altLang="zh-CN" dirty="0"/>
              <a:t>1b</a:t>
            </a:r>
            <a:r>
              <a:rPr lang="en-US" dirty="0"/>
              <a:t>, the second is 0x</a:t>
            </a:r>
            <a:r>
              <a:rPr lang="en-US" altLang="zh-CN" dirty="0"/>
              <a:t>1d</a:t>
            </a:r>
            <a:r>
              <a:rPr lang="en-US" dirty="0"/>
              <a:t>, the third 0x0</a:t>
            </a:r>
            <a:r>
              <a:rPr lang="en-US" altLang="zh-CN" dirty="0"/>
              <a:t>5</a:t>
            </a:r>
            <a:r>
              <a:rPr lang="en-US" dirty="0"/>
              <a:t>, and so forth.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5BD2-1A89-47AA-9353-4178521B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85790-7D53-4593-9EC2-27F64FD03032}"/>
              </a:ext>
            </a:extLst>
          </p:cNvPr>
          <p:cNvSpPr/>
          <p:nvPr/>
        </p:nvSpPr>
        <p:spPr>
          <a:xfrm>
            <a:off x="460054" y="4399944"/>
            <a:ext cx="11271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00 01 02 03 04 05 06 07 08 09 10 11 12 13 14 15 16 17 18 19 20 21 21 23 24 25 26 27 28 29 30 31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--------: -- -- -- -- -- -- -- -- -- -- -- -- -- -- -- -- -- -- -- -- -- -- -- -- -- -- -- -- -- -- -- --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  0: 1b 1d 05 05 1d 0b 19 00 1e 00 12 1c 19 09 19 0c 0f 0b 0a 12 18 15 17 00 10 0a 06 1c 06 05 05 14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  1: 00 00 00 00 00 00 00 00 00 00 00 00 00 00 00 00 00 00 00 00 00 00 00 00 00 00 00 00 00 00 00 00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  2: 12 1b 0c 06 00 1e 04 13 0f 0b 10 02 1e 0f 00 0c 17 09 17 17 07 1e 00 1a 0f 04 08 12 08 19 06 0b</a:t>
            </a:r>
          </a:p>
          <a:p>
            <a:r>
              <a:rPr lang="en-US" altLang="zh-CN" sz="15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D39686-E009-4E74-A24A-698C0488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56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52D-E864-4A08-B511-2817374B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B0A4-746A-4139-94A1-DA9F4F38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Steps:</a:t>
            </a:r>
          </a:p>
          <a:p>
            <a:pPr lvl="1"/>
            <a:r>
              <a:rPr lang="en-US" dirty="0"/>
              <a:t>Use the PDBR to find the relevant page table entries for this virtual page. </a:t>
            </a:r>
          </a:p>
          <a:p>
            <a:pPr lvl="1"/>
            <a:r>
              <a:rPr lang="en-US" dirty="0"/>
              <a:t>Then find if it is valid. If so, use the translation to form a final physical address. Using this address, you can find the VALUE that the memory reference is looking for.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 virtual address may not be valid and thus generate a fault.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F2CF7-40EF-433D-963F-5A28B7D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3425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1585-77D1-483C-847F-0E2B9D10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0x611c</a:t>
            </a:r>
            <a:r>
              <a:rPr lang="zh-CN" altLang="en-US" dirty="0"/>
              <a:t> </a:t>
            </a:r>
            <a:r>
              <a:rPr lang="ga-IE" dirty="0"/>
              <a:t>to </a:t>
            </a:r>
            <a:r>
              <a:rPr lang="en-US" altLang="zh-CN" dirty="0"/>
              <a:t>p</a:t>
            </a:r>
            <a:r>
              <a:rPr lang="ga-IE" dirty="0"/>
              <a:t>hysical </a:t>
            </a:r>
            <a:r>
              <a:rPr lang="en-US" altLang="zh-CN" dirty="0"/>
              <a:t>a</a:t>
            </a:r>
            <a:r>
              <a:rPr lang="ga-IE" dirty="0"/>
              <a:t>ddress and fetch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ga-IE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address.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666A-5307-46C9-B556-1FA0628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1CDF-FE95-4DB2-9683-F8D3C174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EF4C0-9C14-4E29-8E5B-7F28FB16F91F}"/>
              </a:ext>
            </a:extLst>
          </p:cNvPr>
          <p:cNvSpPr/>
          <p:nvPr/>
        </p:nvSpPr>
        <p:spPr>
          <a:xfrm>
            <a:off x="203200" y="2543652"/>
            <a:ext cx="121031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00 01 02 03 04 05 06 07 08 09 10 11 12 13 14 15 16 17 18 19 20 21 21 23 24 25 26 27 28 29 30 31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--------: -- -- -- -- -- -- -- -- -- -- -- -- -- -- -- -- -- -- -- -- -- -- -- -- -- -- -- -- -- -- -- --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  0: 1b 1d 05 05 1d 0b 19 00 1e 00 12 1c 19 09 19 0c 0f 0b 0a 12 18 15 17 00 10 0a 06 1c 06 05 05 14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  1: 00 00 00 00 00 00 00 00 00 00 00 00 00 00 00 00 00 00 00 00 00 00 00 00 00 00 00 00 00 00 00 00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  2: 12 1b 0c 06 00 1e 04 13 0f 0b 10 02 1e 0f 00 0c 17 09 17 17 07 1e 00 1a 0f 04 08 12 08 19 06 0b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page  33: 7f 7f 7f 7f 7f 7f 7f 7f b5 7f 9d 7f 7f 7f 7f 7f 7f 7f 7f 7f 7f 7f 7f 7f 7f 7f f6 b1 7f 7f 7f 7f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page  53: 0f 0c 18 09 0e 12 1c 0f 08 17 13 07 1c 1e 19 1b 09 16 1b 15 0e 03 0d 12 1c 1d 0e 1a 08 18 11 00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page 108: 83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e0 da 7f d4 7f eb be 9e d5 ad e4 ac 90 d6 92 d8 c1 f8 9f e1 ed e9 a1 e8 c7 c2 a9 d1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ff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127: 7f 7f 7f 7f 7f 7f 7f 7f 7f 7f 7f 7f 7f 7f 7f 7f df 7f 7f 7f 7f 7f 7f 7f 7f 7f 7f 7f 7f 95 7f 7f</a:t>
            </a:r>
          </a:p>
        </p:txBody>
      </p:sp>
    </p:spTree>
    <p:extLst>
      <p:ext uri="{BB962C8B-B14F-4D97-AF65-F5344CB8AC3E}">
        <p14:creationId xmlns:p14="http://schemas.microsoft.com/office/powerpoint/2010/main" val="2049129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A8FF-03B9-403D-B9E8-CB47E987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dirty="0"/>
              <a:t>Use the PDBR to find the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108</a:t>
            </a:r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en-US" dirty="0"/>
              <a:t>irtual </a:t>
            </a:r>
            <a:r>
              <a:rPr lang="en-US" altLang="zh-CN" dirty="0"/>
              <a:t>a</a:t>
            </a:r>
            <a:r>
              <a:rPr lang="en-US" dirty="0"/>
              <a:t>ddress 0x611c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(15</a:t>
            </a:r>
            <a:r>
              <a:rPr lang="zh-CN" altLang="en-US" dirty="0"/>
              <a:t> </a:t>
            </a:r>
            <a:r>
              <a:rPr lang="en-US" altLang="zh-CN" dirty="0"/>
              <a:t>bits):</a:t>
            </a:r>
            <a:r>
              <a:rPr lang="zh-CN" altLang="en-US" dirty="0"/>
              <a:t> </a:t>
            </a:r>
            <a:r>
              <a:rPr lang="en-US" altLang="zh-CN" dirty="0"/>
              <a:t>11000 01000 11100.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HK" altLang="zh-CN" dirty="0"/>
              <a:t>page directory entry PDE</a:t>
            </a:r>
            <a:endParaRPr lang="en-US" altLang="zh-CN" dirty="0"/>
          </a:p>
          <a:p>
            <a:pPr lvl="1"/>
            <a:r>
              <a:rPr lang="en-US" altLang="zh-CN" dirty="0"/>
              <a:t>PDE</a:t>
            </a:r>
            <a:r>
              <a:rPr lang="zh-CN" altLang="en-US" dirty="0"/>
              <a:t> </a:t>
            </a:r>
            <a:r>
              <a:rPr lang="en-US" altLang="zh-CN" dirty="0"/>
              <a:t>index:</a:t>
            </a:r>
            <a:r>
              <a:rPr lang="zh-CN" altLang="en-US" dirty="0"/>
              <a:t> </a:t>
            </a:r>
            <a:r>
              <a:rPr lang="en-US" altLang="zh-CN" dirty="0"/>
              <a:t>0b11000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0x18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24</a:t>
            </a:r>
            <a:endParaRPr lang="en-US" altLang="zh-CN" dirty="0"/>
          </a:p>
          <a:p>
            <a:pPr lvl="1"/>
            <a:r>
              <a:rPr lang="en-US" altLang="zh-CN" dirty="0"/>
              <a:t>PDE</a:t>
            </a:r>
            <a:r>
              <a:rPr lang="en-US" dirty="0"/>
              <a:t> content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108</a:t>
            </a:r>
          </a:p>
          <a:p>
            <a:pPr lvl="2"/>
            <a:r>
              <a:rPr lang="en-US" altLang="zh-CN" dirty="0"/>
              <a:t>0xa1=</a:t>
            </a:r>
            <a:r>
              <a:rPr lang="zh-CN" altLang="en-US" dirty="0"/>
              <a:t> </a:t>
            </a:r>
            <a:r>
              <a:rPr lang="en-US" altLang="zh-CN" dirty="0"/>
              <a:t>0b10100001</a:t>
            </a:r>
          </a:p>
          <a:p>
            <a:pPr lvl="2"/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bit: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PT</a:t>
            </a:r>
            <a:r>
              <a:rPr lang="zh-CN" altLang="en-US" dirty="0"/>
              <a:t> </a:t>
            </a:r>
            <a:r>
              <a:rPr lang="en-US" altLang="zh-CN" dirty="0"/>
              <a:t>(PFN):</a:t>
            </a:r>
            <a:r>
              <a:rPr lang="zh-CN" altLang="en-US" dirty="0"/>
              <a:t> </a:t>
            </a:r>
            <a:r>
              <a:rPr lang="en-US" altLang="zh-CN" dirty="0"/>
              <a:t>0b0100001=0x21=33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B4BB1-CCA8-41B4-953F-414047E5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EE4592-4D7D-4357-B273-A84DE11A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14B1E-4CB0-406E-8F2D-472ADA8C8858}"/>
              </a:ext>
            </a:extLst>
          </p:cNvPr>
          <p:cNvSpPr/>
          <p:nvPr/>
        </p:nvSpPr>
        <p:spPr>
          <a:xfrm>
            <a:off x="578492" y="1996098"/>
            <a:ext cx="112233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00 01 02 03 04 05 06 07 08 09 10 11 12 13 14 15 16 17 18 19 20 21 21 23 24 25 26 27 28 29 30 31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--------: -- -- -- -- -- -- -- -- -- -- -- -- -- -- -- -- -- -- -- -- -- -- -- -- -- -- -- -- -- -- -- --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108: 83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e0 da 7f d4 7f eb be 9e d5 ad e4 ac 90 d6 92 d8 c1 f8 9f e1 ed e9 </a:t>
            </a: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e8 c7 c2 a9 d1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56E8D-6D3A-4452-BBB7-D24A66390053}"/>
              </a:ext>
            </a:extLst>
          </p:cNvPr>
          <p:cNvSpPr txBox="1"/>
          <p:nvPr/>
        </p:nvSpPr>
        <p:spPr>
          <a:xfrm>
            <a:off x="8099542" y="478822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201A-1A7E-48E7-B435-466A02C935F4}"/>
              </a:ext>
            </a:extLst>
          </p:cNvPr>
          <p:cNvSpPr txBox="1"/>
          <p:nvPr/>
        </p:nvSpPr>
        <p:spPr>
          <a:xfrm>
            <a:off x="11413637" y="474929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2EE04DD5-8313-4A00-B4ED-A150761894B2}"/>
              </a:ext>
            </a:extLst>
          </p:cNvPr>
          <p:cNvCxnSpPr/>
          <p:nvPr/>
        </p:nvCxnSpPr>
        <p:spPr>
          <a:xfrm flipH="1">
            <a:off x="6529654" y="46424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1">
            <a:extLst>
              <a:ext uri="{FF2B5EF4-FFF2-40B4-BE49-F238E27FC236}">
                <a16:creationId xmlns:a16="http://schemas.microsoft.com/office/drawing/2014/main" id="{01B8FDFE-0844-4690-9370-FFDA3F11F849}"/>
              </a:ext>
            </a:extLst>
          </p:cNvPr>
          <p:cNvCxnSpPr/>
          <p:nvPr/>
        </p:nvCxnSpPr>
        <p:spPr>
          <a:xfrm flipH="1">
            <a:off x="10276962" y="46303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9CCECCAC-B39B-48C0-917C-3ED86E657354}"/>
              </a:ext>
            </a:extLst>
          </p:cNvPr>
          <p:cNvCxnSpPr>
            <a:cxnSpLocks/>
          </p:cNvCxnSpPr>
          <p:nvPr/>
        </p:nvCxnSpPr>
        <p:spPr>
          <a:xfrm>
            <a:off x="6548702" y="4745122"/>
            <a:ext cx="37153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A6DE4A5E-DE3C-4376-BD77-A5438B89E943}"/>
              </a:ext>
            </a:extLst>
          </p:cNvPr>
          <p:cNvCxnSpPr>
            <a:cxnSpLocks/>
          </p:cNvCxnSpPr>
          <p:nvPr/>
        </p:nvCxnSpPr>
        <p:spPr>
          <a:xfrm>
            <a:off x="10272898" y="4745122"/>
            <a:ext cx="1877132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4">
            <a:extLst>
              <a:ext uri="{FF2B5EF4-FFF2-40B4-BE49-F238E27FC236}">
                <a16:creationId xmlns:a16="http://schemas.microsoft.com/office/drawing/2014/main" id="{26FAE391-690A-43EF-B050-91206C7FEE7E}"/>
              </a:ext>
            </a:extLst>
          </p:cNvPr>
          <p:cNvCxnSpPr/>
          <p:nvPr/>
        </p:nvCxnSpPr>
        <p:spPr>
          <a:xfrm flipH="1">
            <a:off x="12158866" y="463890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>
            <a:extLst>
              <a:ext uri="{FF2B5EF4-FFF2-40B4-BE49-F238E27FC236}">
                <a16:creationId xmlns:a16="http://schemas.microsoft.com/office/drawing/2014/main" id="{45DCD6E1-A88D-426D-A496-CF92D6A6D432}"/>
              </a:ext>
            </a:extLst>
          </p:cNvPr>
          <p:cNvCxnSpPr/>
          <p:nvPr/>
        </p:nvCxnSpPr>
        <p:spPr>
          <a:xfrm flipH="1">
            <a:off x="6528048" y="37719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26">
            <a:extLst>
              <a:ext uri="{FF2B5EF4-FFF2-40B4-BE49-F238E27FC236}">
                <a16:creationId xmlns:a16="http://schemas.microsoft.com/office/drawing/2014/main" id="{5242F1CC-3BBF-4B3D-BF49-78B8DE87C246}"/>
              </a:ext>
            </a:extLst>
          </p:cNvPr>
          <p:cNvCxnSpPr/>
          <p:nvPr/>
        </p:nvCxnSpPr>
        <p:spPr>
          <a:xfrm flipH="1">
            <a:off x="8378626" y="37730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7">
            <a:extLst>
              <a:ext uri="{FF2B5EF4-FFF2-40B4-BE49-F238E27FC236}">
                <a16:creationId xmlns:a16="http://schemas.microsoft.com/office/drawing/2014/main" id="{B59797CB-2E81-4757-B832-CBDF5E63E10A}"/>
              </a:ext>
            </a:extLst>
          </p:cNvPr>
          <p:cNvCxnSpPr/>
          <p:nvPr/>
        </p:nvCxnSpPr>
        <p:spPr>
          <a:xfrm>
            <a:off x="6528048" y="3878770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74D962-C3C9-4E2A-8639-CA6867F03C4D}"/>
              </a:ext>
            </a:extLst>
          </p:cNvPr>
          <p:cNvSpPr txBox="1"/>
          <p:nvPr/>
        </p:nvSpPr>
        <p:spPr>
          <a:xfrm>
            <a:off x="6596637" y="3575321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9">
            <a:extLst>
              <a:ext uri="{FF2B5EF4-FFF2-40B4-BE49-F238E27FC236}">
                <a16:creationId xmlns:a16="http://schemas.microsoft.com/office/drawing/2014/main" id="{8FCF2C7B-8041-4189-B857-38245CAC5303}"/>
              </a:ext>
            </a:extLst>
          </p:cNvPr>
          <p:cNvCxnSpPr/>
          <p:nvPr/>
        </p:nvCxnSpPr>
        <p:spPr>
          <a:xfrm>
            <a:off x="8374746" y="3880550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32">
            <a:extLst>
              <a:ext uri="{FF2B5EF4-FFF2-40B4-BE49-F238E27FC236}">
                <a16:creationId xmlns:a16="http://schemas.microsoft.com/office/drawing/2014/main" id="{5EA36D51-A9F3-4AA8-A0B8-90E5C1CAFED4}"/>
              </a:ext>
            </a:extLst>
          </p:cNvPr>
          <p:cNvCxnSpPr/>
          <p:nvPr/>
        </p:nvCxnSpPr>
        <p:spPr>
          <a:xfrm flipH="1">
            <a:off x="10216268" y="37666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69FA1-7204-406E-8247-0EAA20E78928}"/>
              </a:ext>
            </a:extLst>
          </p:cNvPr>
          <p:cNvSpPr txBox="1"/>
          <p:nvPr/>
        </p:nvSpPr>
        <p:spPr>
          <a:xfrm>
            <a:off x="8617562" y="357301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8B3F14D0-EF88-4012-8F0E-4F14FA6C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1757"/>
              </p:ext>
            </p:extLst>
          </p:nvPr>
        </p:nvGraphicFramePr>
        <p:xfrm>
          <a:off x="6539338" y="4027240"/>
          <a:ext cx="5610692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3">
                  <a:extLst>
                    <a:ext uri="{9D8B030D-6E8A-4147-A177-3AD203B41FA5}">
                      <a16:colId xmlns:a16="http://schemas.microsoft.com/office/drawing/2014/main" val="2346473314"/>
                    </a:ext>
                  </a:extLst>
                </a:gridCol>
                <a:gridCol w="3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0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772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B141BB-1677-4A33-BC33-363C7094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79406"/>
              </p:ext>
            </p:extLst>
          </p:nvPr>
        </p:nvGraphicFramePr>
        <p:xfrm>
          <a:off x="7493532" y="5666556"/>
          <a:ext cx="4339760" cy="766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70">
                  <a:extLst>
                    <a:ext uri="{9D8B030D-6E8A-4147-A177-3AD203B41FA5}">
                      <a16:colId xmlns:a16="http://schemas.microsoft.com/office/drawing/2014/main" val="429859473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1782122789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1397110278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3662574074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2981340041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3759882190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2673469104"/>
                    </a:ext>
                  </a:extLst>
                </a:gridCol>
                <a:gridCol w="542470">
                  <a:extLst>
                    <a:ext uri="{9D8B030D-6E8A-4147-A177-3AD203B41FA5}">
                      <a16:colId xmlns:a16="http://schemas.microsoft.com/office/drawing/2014/main" val="4258789479"/>
                    </a:ext>
                  </a:extLst>
                </a:gridCol>
              </a:tblGrid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VALID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PT6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PT5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PT4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PT3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PT2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PT1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PT0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53829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0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1D4A-691D-4843-8520-203D3E3A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PTE</a:t>
            </a:r>
          </a:p>
          <a:p>
            <a:pPr lvl="1"/>
            <a:r>
              <a:rPr lang="en-US" altLang="zh-CN" dirty="0"/>
              <a:t>PTE</a:t>
            </a:r>
            <a:r>
              <a:rPr lang="zh-CN" altLang="en-US" dirty="0"/>
              <a:t> </a:t>
            </a:r>
            <a:r>
              <a:rPr lang="en-US" altLang="zh-CN" dirty="0"/>
              <a:t>index:</a:t>
            </a:r>
            <a:r>
              <a:rPr lang="zh-CN" altLang="en-US" dirty="0"/>
              <a:t> </a:t>
            </a:r>
            <a:r>
              <a:rPr lang="en-US" altLang="zh-CN" dirty="0"/>
              <a:t>0b01000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</a:p>
          <a:p>
            <a:pPr lvl="1"/>
            <a:r>
              <a:rPr lang="en-US" altLang="zh-CN" dirty="0"/>
              <a:t>PTE</a:t>
            </a:r>
            <a:r>
              <a:rPr lang="en-US" dirty="0"/>
              <a:t> content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b5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33</a:t>
            </a:r>
          </a:p>
          <a:p>
            <a:pPr lvl="2"/>
            <a:r>
              <a:rPr lang="en-US" altLang="zh-CN" dirty="0"/>
              <a:t>0xb5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0b10110101</a:t>
            </a:r>
          </a:p>
          <a:p>
            <a:pPr lvl="2"/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bit: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PFN:</a:t>
            </a:r>
            <a:r>
              <a:rPr lang="zh-CN" altLang="en-US" dirty="0"/>
              <a:t> </a:t>
            </a:r>
            <a:r>
              <a:rPr lang="en-US" altLang="zh-CN" dirty="0"/>
              <a:t>0b0110101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0x35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53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91B6-DEFF-4D85-85F5-4287CD1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C5B200-2A1F-4C00-AFF9-3B9BE161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9D8EA-4D0F-4BD5-BA7B-5809B1B83011}"/>
              </a:ext>
            </a:extLst>
          </p:cNvPr>
          <p:cNvSpPr/>
          <p:nvPr/>
        </p:nvSpPr>
        <p:spPr>
          <a:xfrm>
            <a:off x="578492" y="1996098"/>
            <a:ext cx="112233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00 01 02 03 04 05 06 07 08 09 10 11 12 13 14 15 16 17 18 19 20 21 21 23 24 25 26 27 28 29 30 31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--------: -- -- -- -- -- -- -- -- -- -- -- -- -- -- -- -- -- -- -- -- -- -- -- -- -- -- -- -- -- -- -- --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 33: 7f 7f 7f 7f 7f 7f 7f 7f </a:t>
            </a: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b5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7f 9d 7f 7f 7f 7f 7f 7f 7f 7f 7f 7f 7f 7f 7f 7f 7f f6 b1 7f 7f 7f 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4EDEA-BD52-4C83-9D4E-2B5B9F1DBC3C}"/>
              </a:ext>
            </a:extLst>
          </p:cNvPr>
          <p:cNvSpPr txBox="1"/>
          <p:nvPr/>
        </p:nvSpPr>
        <p:spPr>
          <a:xfrm>
            <a:off x="8099542" y="426991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557DE-3E4D-4A2C-9053-50E1117D035E}"/>
              </a:ext>
            </a:extLst>
          </p:cNvPr>
          <p:cNvSpPr txBox="1"/>
          <p:nvPr/>
        </p:nvSpPr>
        <p:spPr>
          <a:xfrm>
            <a:off x="11413637" y="423098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20">
            <a:extLst>
              <a:ext uri="{FF2B5EF4-FFF2-40B4-BE49-F238E27FC236}">
                <a16:creationId xmlns:a16="http://schemas.microsoft.com/office/drawing/2014/main" id="{25479F42-27CE-4067-A6CF-39194C832ACB}"/>
              </a:ext>
            </a:extLst>
          </p:cNvPr>
          <p:cNvCxnSpPr/>
          <p:nvPr/>
        </p:nvCxnSpPr>
        <p:spPr>
          <a:xfrm flipH="1">
            <a:off x="6529654" y="40663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A9C7331C-2C35-420D-A676-C81938A15521}"/>
              </a:ext>
            </a:extLst>
          </p:cNvPr>
          <p:cNvCxnSpPr/>
          <p:nvPr/>
        </p:nvCxnSpPr>
        <p:spPr>
          <a:xfrm flipH="1">
            <a:off x="10276962" y="405433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2">
            <a:extLst>
              <a:ext uri="{FF2B5EF4-FFF2-40B4-BE49-F238E27FC236}">
                <a16:creationId xmlns:a16="http://schemas.microsoft.com/office/drawing/2014/main" id="{F21F1AA5-8D76-408B-BD0B-7F7B53CA99E5}"/>
              </a:ext>
            </a:extLst>
          </p:cNvPr>
          <p:cNvCxnSpPr>
            <a:cxnSpLocks/>
          </p:cNvCxnSpPr>
          <p:nvPr/>
        </p:nvCxnSpPr>
        <p:spPr>
          <a:xfrm>
            <a:off x="6548702" y="4169058"/>
            <a:ext cx="37153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3">
            <a:extLst>
              <a:ext uri="{FF2B5EF4-FFF2-40B4-BE49-F238E27FC236}">
                <a16:creationId xmlns:a16="http://schemas.microsoft.com/office/drawing/2014/main" id="{EADFCE0A-DC3A-4843-9E11-037879094E99}"/>
              </a:ext>
            </a:extLst>
          </p:cNvPr>
          <p:cNvCxnSpPr>
            <a:cxnSpLocks/>
          </p:cNvCxnSpPr>
          <p:nvPr/>
        </p:nvCxnSpPr>
        <p:spPr>
          <a:xfrm>
            <a:off x="10272898" y="4169058"/>
            <a:ext cx="1877132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4">
            <a:extLst>
              <a:ext uri="{FF2B5EF4-FFF2-40B4-BE49-F238E27FC236}">
                <a16:creationId xmlns:a16="http://schemas.microsoft.com/office/drawing/2014/main" id="{FBB2964E-7694-4623-AED1-125325E2B185}"/>
              </a:ext>
            </a:extLst>
          </p:cNvPr>
          <p:cNvCxnSpPr/>
          <p:nvPr/>
        </p:nvCxnSpPr>
        <p:spPr>
          <a:xfrm flipH="1">
            <a:off x="12158866" y="406283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5">
            <a:extLst>
              <a:ext uri="{FF2B5EF4-FFF2-40B4-BE49-F238E27FC236}">
                <a16:creationId xmlns:a16="http://schemas.microsoft.com/office/drawing/2014/main" id="{E7C2DA63-C88D-4E3B-A5E9-27DA31290BCB}"/>
              </a:ext>
            </a:extLst>
          </p:cNvPr>
          <p:cNvCxnSpPr/>
          <p:nvPr/>
        </p:nvCxnSpPr>
        <p:spPr>
          <a:xfrm flipH="1">
            <a:off x="6528048" y="31958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6">
            <a:extLst>
              <a:ext uri="{FF2B5EF4-FFF2-40B4-BE49-F238E27FC236}">
                <a16:creationId xmlns:a16="http://schemas.microsoft.com/office/drawing/2014/main" id="{90AED19B-8D21-48C6-B3EB-648DF2B7BB73}"/>
              </a:ext>
            </a:extLst>
          </p:cNvPr>
          <p:cNvCxnSpPr/>
          <p:nvPr/>
        </p:nvCxnSpPr>
        <p:spPr>
          <a:xfrm flipH="1">
            <a:off x="8378626" y="31969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4C984639-05A9-49A9-A9F6-0F767A80DD2C}"/>
              </a:ext>
            </a:extLst>
          </p:cNvPr>
          <p:cNvCxnSpPr/>
          <p:nvPr/>
        </p:nvCxnSpPr>
        <p:spPr>
          <a:xfrm>
            <a:off x="6528048" y="3302706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4DA563-39D1-4CA7-89DA-3CF9281C8943}"/>
              </a:ext>
            </a:extLst>
          </p:cNvPr>
          <p:cNvSpPr txBox="1"/>
          <p:nvPr/>
        </p:nvSpPr>
        <p:spPr>
          <a:xfrm>
            <a:off x="6596637" y="29992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29">
            <a:extLst>
              <a:ext uri="{FF2B5EF4-FFF2-40B4-BE49-F238E27FC236}">
                <a16:creationId xmlns:a16="http://schemas.microsoft.com/office/drawing/2014/main" id="{3D21D21F-F32A-43F6-B374-F4D3991476AE}"/>
              </a:ext>
            </a:extLst>
          </p:cNvPr>
          <p:cNvCxnSpPr/>
          <p:nvPr/>
        </p:nvCxnSpPr>
        <p:spPr>
          <a:xfrm>
            <a:off x="8374746" y="3304486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32">
            <a:extLst>
              <a:ext uri="{FF2B5EF4-FFF2-40B4-BE49-F238E27FC236}">
                <a16:creationId xmlns:a16="http://schemas.microsoft.com/office/drawing/2014/main" id="{CD565DEE-9CCC-414E-AF00-181A773D1AFD}"/>
              </a:ext>
            </a:extLst>
          </p:cNvPr>
          <p:cNvCxnSpPr/>
          <p:nvPr/>
        </p:nvCxnSpPr>
        <p:spPr>
          <a:xfrm flipH="1">
            <a:off x="10216268" y="31905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02EBE3-9CB1-4AC8-97B0-F4A084F3DF61}"/>
              </a:ext>
            </a:extLst>
          </p:cNvPr>
          <p:cNvSpPr txBox="1"/>
          <p:nvPr/>
        </p:nvSpPr>
        <p:spPr>
          <a:xfrm>
            <a:off x="8617562" y="2996952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B0268A2A-71DC-4ACF-AB43-DC732D035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19973"/>
              </p:ext>
            </p:extLst>
          </p:nvPr>
        </p:nvGraphicFramePr>
        <p:xfrm>
          <a:off x="6539338" y="3451176"/>
          <a:ext cx="5610692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3">
                  <a:extLst>
                    <a:ext uri="{9D8B030D-6E8A-4147-A177-3AD203B41FA5}">
                      <a16:colId xmlns:a16="http://schemas.microsoft.com/office/drawing/2014/main" val="2346473314"/>
                    </a:ext>
                  </a:extLst>
                </a:gridCol>
                <a:gridCol w="3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0</a:t>
                      </a:r>
                      <a:endParaRPr lang="ko-KR" alt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7729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25AF2ED-E283-4E82-8EC7-F29B48F1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6062"/>
              </p:ext>
            </p:extLst>
          </p:nvPr>
        </p:nvGraphicFramePr>
        <p:xfrm>
          <a:off x="6767830" y="5278665"/>
          <a:ext cx="5212240" cy="766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530">
                  <a:extLst>
                    <a:ext uri="{9D8B030D-6E8A-4147-A177-3AD203B41FA5}">
                      <a16:colId xmlns:a16="http://schemas.microsoft.com/office/drawing/2014/main" val="429859473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1782122789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1397110278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3662574074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2981340041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3759882190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2673469104"/>
                    </a:ext>
                  </a:extLst>
                </a:gridCol>
                <a:gridCol w="651530">
                  <a:extLst>
                    <a:ext uri="{9D8B030D-6E8A-4147-A177-3AD203B41FA5}">
                      <a16:colId xmlns:a16="http://schemas.microsoft.com/office/drawing/2014/main" val="4258789479"/>
                    </a:ext>
                  </a:extLst>
                </a:gridCol>
              </a:tblGrid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VALID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PFN6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PFN4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PFN3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PFN0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53829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73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421D-678F-4837-B99F-F0350EBC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pPr lvl="1"/>
            <a:r>
              <a:rPr lang="en-US" altLang="zh-CN" dirty="0"/>
              <a:t>PFN:</a:t>
            </a:r>
            <a:r>
              <a:rPr lang="zh-CN" altLang="en-US" dirty="0"/>
              <a:t> </a:t>
            </a:r>
            <a:r>
              <a:rPr lang="en-US" altLang="zh-CN" dirty="0"/>
              <a:t>0b0110101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53,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0b11100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28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Address:</a:t>
            </a:r>
            <a:r>
              <a:rPr lang="zh-CN" altLang="en-US" dirty="0"/>
              <a:t> </a:t>
            </a:r>
            <a:r>
              <a:rPr lang="en-US" altLang="zh-CN" dirty="0"/>
              <a:t>0b011010111100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0x6bc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53.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offset:</a:t>
            </a:r>
            <a:r>
              <a:rPr lang="zh-CN" altLang="en-US" dirty="0"/>
              <a:t> </a:t>
            </a:r>
            <a:r>
              <a:rPr lang="en-US" altLang="zh-CN" dirty="0"/>
              <a:t>0b11100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0x</a:t>
            </a:r>
            <a:r>
              <a:rPr lang="en-US" altLang="zh-CN" dirty="0"/>
              <a:t>1c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28</a:t>
            </a:r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08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53</a:t>
            </a:r>
          </a:p>
          <a:p>
            <a:pPr lvl="2"/>
            <a:r>
              <a:rPr lang="en-US" altLang="zh-CN" dirty="0"/>
              <a:t>0x08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0b00001000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36FB-42BC-42DA-9FE4-624D29A1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125BDC-D3F3-4B28-B971-1F18677F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67F81B8E-C3D5-4FD1-B076-87EC5DD1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5006"/>
              </p:ext>
            </p:extLst>
          </p:nvPr>
        </p:nvGraphicFramePr>
        <p:xfrm>
          <a:off x="7701120" y="1844824"/>
          <a:ext cx="449088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5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Helvetica"/>
                        </a:rPr>
                        <a:t>1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02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BF5E1C-C1DE-4710-A70E-F894A70388A5}"/>
              </a:ext>
            </a:extLst>
          </p:cNvPr>
          <p:cNvSpPr txBox="1"/>
          <p:nvPr/>
        </p:nvSpPr>
        <p:spPr>
          <a:xfrm>
            <a:off x="8193102" y="255078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2D3BD-2D2D-4544-9743-E9B5617E6567}"/>
              </a:ext>
            </a:extLst>
          </p:cNvPr>
          <p:cNvSpPr txBox="1"/>
          <p:nvPr/>
        </p:nvSpPr>
        <p:spPr>
          <a:xfrm>
            <a:off x="11481548" y="257610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E569B32A-C0B0-4B29-A496-B9670EBBD9CE}"/>
              </a:ext>
            </a:extLst>
          </p:cNvPr>
          <p:cNvCxnSpPr/>
          <p:nvPr/>
        </p:nvCxnSpPr>
        <p:spPr>
          <a:xfrm flipH="1">
            <a:off x="7701120" y="245956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6ACF1690-D960-44DB-A471-071AC1EA9383}"/>
              </a:ext>
            </a:extLst>
          </p:cNvPr>
          <p:cNvCxnSpPr/>
          <p:nvPr/>
        </p:nvCxnSpPr>
        <p:spPr>
          <a:xfrm flipH="1">
            <a:off x="10319012" y="245956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4">
            <a:extLst>
              <a:ext uri="{FF2B5EF4-FFF2-40B4-BE49-F238E27FC236}">
                <a16:creationId xmlns:a16="http://schemas.microsoft.com/office/drawing/2014/main" id="{90B16667-BC40-444C-BF05-AAFC8F4A2F3D}"/>
              </a:ext>
            </a:extLst>
          </p:cNvPr>
          <p:cNvCxnSpPr>
            <a:cxnSpLocks/>
          </p:cNvCxnSpPr>
          <p:nvPr/>
        </p:nvCxnSpPr>
        <p:spPr>
          <a:xfrm>
            <a:off x="7694494" y="2565785"/>
            <a:ext cx="263969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2">
            <a:extLst>
              <a:ext uri="{FF2B5EF4-FFF2-40B4-BE49-F238E27FC236}">
                <a16:creationId xmlns:a16="http://schemas.microsoft.com/office/drawing/2014/main" id="{3493BE83-17CE-49AC-9E28-A1366803911B}"/>
              </a:ext>
            </a:extLst>
          </p:cNvPr>
          <p:cNvCxnSpPr>
            <a:cxnSpLocks/>
          </p:cNvCxnSpPr>
          <p:nvPr/>
        </p:nvCxnSpPr>
        <p:spPr>
          <a:xfrm>
            <a:off x="10320932" y="2565785"/>
            <a:ext cx="1881232" cy="417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5">
            <a:extLst>
              <a:ext uri="{FF2B5EF4-FFF2-40B4-BE49-F238E27FC236}">
                <a16:creationId xmlns:a16="http://schemas.microsoft.com/office/drawing/2014/main" id="{D193B428-936A-41F3-8E6B-B71DCF9D187F}"/>
              </a:ext>
            </a:extLst>
          </p:cNvPr>
          <p:cNvCxnSpPr/>
          <p:nvPr/>
        </p:nvCxnSpPr>
        <p:spPr>
          <a:xfrm flipH="1">
            <a:off x="12214669" y="246373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3AB8E-5B3C-41E7-8CC3-DFF01D73353E}"/>
              </a:ext>
            </a:extLst>
          </p:cNvPr>
          <p:cNvSpPr/>
          <p:nvPr/>
        </p:nvSpPr>
        <p:spPr>
          <a:xfrm>
            <a:off x="553877" y="3573016"/>
            <a:ext cx="112233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00 01 02 03 04 05 06 07 08 09 10 11 12 13 14 15 16 17 18 19 20 21 21 23 24 25 26 27 28 29 30 31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--------: -- -- -- -- -- -- -- -- -- -- -- -- -- -- -- -- -- -- -- -- -- -- -- -- -- -- -- -- -- -- -- --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page  53: 0f 0c 18 09 0e 12 1c 0f 08 17 13 07 1c 1e 19 1b 09 16 1b 15 0e 03 0d 12 1c 1d 0e 1a </a:t>
            </a: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18 11 00</a:t>
            </a:r>
          </a:p>
        </p:txBody>
      </p:sp>
    </p:spTree>
    <p:extLst>
      <p:ext uri="{BB962C8B-B14F-4D97-AF65-F5344CB8AC3E}">
        <p14:creationId xmlns:p14="http://schemas.microsoft.com/office/powerpoint/2010/main" val="128630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A501-51BF-402A-B7E9-FE561F4B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751096" cy="5040560"/>
          </a:xfrm>
        </p:spPr>
        <p:txBody>
          <a:bodyPr/>
          <a:lstStyle/>
          <a:p>
            <a:r>
              <a:rPr lang="en-US" altLang="zh-CN" dirty="0"/>
              <a:t>Summary:</a:t>
            </a:r>
            <a:endParaRPr lang="en-US" dirty="0"/>
          </a:p>
          <a:p>
            <a:r>
              <a:rPr lang="en-US" dirty="0"/>
              <a:t>Virtual Address </a:t>
            </a:r>
            <a:r>
              <a:rPr lang="en-US" altLang="zh-CN" dirty="0"/>
              <a:t>0x</a:t>
            </a:r>
            <a:r>
              <a:rPr lang="en-US" dirty="0"/>
              <a:t>611c:</a:t>
            </a:r>
          </a:p>
          <a:p>
            <a:pPr lvl="1"/>
            <a:r>
              <a:rPr lang="en-US" dirty="0"/>
              <a:t>PDE index:0x18 (24)</a:t>
            </a:r>
            <a:r>
              <a:rPr lang="en-US" baseline="-25000" dirty="0"/>
              <a:t>10</a:t>
            </a:r>
            <a:r>
              <a:rPr lang="en-US" dirty="0"/>
              <a:t> PED contents:0xa1 (valid 1, </a:t>
            </a:r>
            <a:r>
              <a:rPr lang="en-US" dirty="0" err="1"/>
              <a:t>pfn</a:t>
            </a:r>
            <a:r>
              <a:rPr lang="en-US" dirty="0"/>
              <a:t> 0x21 (33)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PTE index:0x8 (8)</a:t>
            </a:r>
            <a:r>
              <a:rPr lang="en-US" baseline="-25000" dirty="0"/>
              <a:t>10</a:t>
            </a:r>
            <a:r>
              <a:rPr lang="en-US" dirty="0"/>
              <a:t> PET contents:0xb5 (valid 1, </a:t>
            </a:r>
            <a:r>
              <a:rPr lang="en-US" dirty="0" err="1"/>
              <a:t>pfn</a:t>
            </a:r>
            <a:r>
              <a:rPr lang="en-US" dirty="0"/>
              <a:t> 0x35 (53)</a:t>
            </a:r>
            <a:r>
              <a:rPr lang="en-US" baseline="-25000" dirty="0"/>
              <a:t>10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Translates to Physical Address 0x6bc --&gt; Value: 08</a:t>
            </a:r>
          </a:p>
          <a:p>
            <a:r>
              <a:rPr lang="en-US" dirty="0"/>
              <a:t>the virtual address may not be valid and thus generate a fault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translating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0x3da8,</a:t>
            </a:r>
            <a:r>
              <a:rPr lang="zh-CN" altLang="en-US" dirty="0"/>
              <a:t> </a:t>
            </a:r>
            <a:r>
              <a:rPr lang="en-HK" altLang="zh-CN" dirty="0"/>
              <a:t>PTE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 valid.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6E728-138B-42BB-927D-B12BD846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71F45E-A698-4E14-83B0-D91EA3B9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274638"/>
            <a:ext cx="11967120" cy="922114"/>
          </a:xfrm>
        </p:spPr>
        <p:txBody>
          <a:bodyPr/>
          <a:lstStyle/>
          <a:p>
            <a:r>
              <a:rPr lang="en-US" sz="4000" dirty="0"/>
              <a:t>A Multi-Level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sz="4000" dirty="0"/>
              <a:t>Example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r>
              <a:rPr lang="en-US" altLang="zh-CN" sz="4000" dirty="0"/>
              <a:t>Address</a:t>
            </a:r>
            <a:r>
              <a:rPr lang="zh-CN" altLang="en-US" sz="4000" dirty="0"/>
              <a:t> </a:t>
            </a:r>
            <a:r>
              <a:rPr lang="en-US" altLang="zh-CN" sz="4000" dirty="0"/>
              <a:t>Translation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63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B7FB-F602-458E-8ABC-78AFBFC3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B467-3939-4866-9111-AD44A576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altLang="en-US" dirty="0"/>
              <a:t>The concept of a logical </a:t>
            </a:r>
            <a:r>
              <a:rPr lang="en-US" altLang="en-US" i="1" dirty="0"/>
              <a:t>address space</a:t>
            </a:r>
            <a:r>
              <a:rPr lang="en-US" altLang="en-US" dirty="0"/>
              <a:t> that is bound to a separate </a:t>
            </a:r>
            <a:r>
              <a:rPr lang="en-US" altLang="en-US" i="1" dirty="0"/>
              <a:t>physical</a:t>
            </a:r>
            <a:r>
              <a:rPr lang="en-US" altLang="en-US" dirty="0"/>
              <a:t> </a:t>
            </a:r>
            <a:r>
              <a:rPr lang="en-US" altLang="en-US" i="1" dirty="0"/>
              <a:t>address space</a:t>
            </a:r>
            <a:r>
              <a:rPr lang="en-US" altLang="en-US" dirty="0"/>
              <a:t> is central to memory management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Logical address </a:t>
            </a:r>
            <a:r>
              <a:rPr lang="en-US" altLang="en-US" dirty="0"/>
              <a:t>– generated by the CPU; also called </a:t>
            </a:r>
            <a:r>
              <a:rPr lang="en-US" altLang="en-US" i="1" dirty="0"/>
              <a:t>virtual address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Physical address </a:t>
            </a:r>
            <a:r>
              <a:rPr lang="en-US" altLang="en-US" dirty="0"/>
              <a:t>– address seen by the memory unit</a:t>
            </a:r>
          </a:p>
          <a:p>
            <a:endParaRPr lang="en-US" altLang="en-US" dirty="0"/>
          </a:p>
          <a:p>
            <a:r>
              <a:rPr lang="en-US" altLang="en-US" dirty="0"/>
              <a:t>Logical and physical addresses are the </a:t>
            </a:r>
            <a:r>
              <a:rPr lang="en-US" altLang="en-US" dirty="0">
                <a:solidFill>
                  <a:srgbClr val="FF0000"/>
                </a:solidFill>
              </a:rPr>
              <a:t>same</a:t>
            </a:r>
            <a:r>
              <a:rPr lang="en-US" altLang="en-US" dirty="0"/>
              <a:t> in compile-time and load-time address-binding schemes </a:t>
            </a:r>
          </a:p>
          <a:p>
            <a:r>
              <a:rPr lang="en-US" altLang="en-US" dirty="0"/>
              <a:t>Logical (virtual) and physical addresses </a:t>
            </a:r>
            <a:r>
              <a:rPr lang="en-US" altLang="en-US" dirty="0">
                <a:solidFill>
                  <a:srgbClr val="FF0000"/>
                </a:solidFill>
              </a:rPr>
              <a:t>differ</a:t>
            </a:r>
            <a:r>
              <a:rPr lang="en-US" altLang="en-US" dirty="0"/>
              <a:t> in execution-time address-binding scheme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DD2F-83F2-4688-905D-A43E468C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933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E6C7-975A-410F-87F7-9E5FB5D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A2AA-EF52-4C71-849B-FFCC48DF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en-US" dirty="0"/>
              <a:t>Memory-management scheme supports user view of memory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en-US" dirty="0"/>
              <a:t>A program is a collection of segments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en-US" dirty="0"/>
              <a:t>Each segment is a logical unit such as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400" dirty="0"/>
              <a:t>	</a:t>
            </a:r>
            <a:r>
              <a:rPr lang="en-US" altLang="en-US" sz="2000" dirty="0"/>
              <a:t>main program,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procedure,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function,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method,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object,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local variables, global variables,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common block,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stack,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	symbol table, arrays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3563" algn="l"/>
              </a:tabLst>
            </a:pPr>
            <a:r>
              <a:rPr lang="en-US" altLang="en-US" sz="2000" dirty="0"/>
              <a:t>      ...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8614-D55B-4105-914E-BA49C2B1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0C3CFE-DD61-45C7-A44F-26D89D422C7A}"/>
              </a:ext>
            </a:extLst>
          </p:cNvPr>
          <p:cNvGrpSpPr/>
          <p:nvPr/>
        </p:nvGrpSpPr>
        <p:grpSpPr>
          <a:xfrm>
            <a:off x="4991301" y="3099438"/>
            <a:ext cx="2736304" cy="3131731"/>
            <a:chOff x="4986833" y="3293145"/>
            <a:chExt cx="2736304" cy="3131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19458-B729-425C-B985-392332CE2CAE}"/>
                </a:ext>
              </a:extLst>
            </p:cNvPr>
            <p:cNvSpPr/>
            <p:nvPr/>
          </p:nvSpPr>
          <p:spPr>
            <a:xfrm>
              <a:off x="4986833" y="3293145"/>
              <a:ext cx="2736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anose="02010600030101010101" pitchFamily="2" charset="-122"/>
                </a:rPr>
                <a:t>User’s View of a Program</a:t>
              </a:r>
              <a:endParaRPr lang="en-US" dirty="0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A5D42BB-01EB-4177-9A04-9D4B49331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2" t="632" r="21811" b="964"/>
            <a:stretch>
              <a:fillRect/>
            </a:stretch>
          </p:blipFill>
          <p:spPr bwMode="auto">
            <a:xfrm>
              <a:off x="5197741" y="3706402"/>
              <a:ext cx="2231719" cy="271847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C6FAC96-BAB9-4FD5-BA6A-885E3DA221FF}"/>
              </a:ext>
            </a:extLst>
          </p:cNvPr>
          <p:cNvGrpSpPr/>
          <p:nvPr/>
        </p:nvGrpSpPr>
        <p:grpSpPr>
          <a:xfrm>
            <a:off x="8022243" y="2420888"/>
            <a:ext cx="3756262" cy="3208540"/>
            <a:chOff x="6487648" y="1455334"/>
            <a:chExt cx="4317327" cy="45952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E81C77-9ED3-4F8E-A808-84140F70E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263" y="1948531"/>
              <a:ext cx="1612900" cy="35687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E1413C-7A73-427B-A762-0FDD1F1BE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8113" y="2839119"/>
              <a:ext cx="552450" cy="4810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7E157E-8CEC-49E2-8514-76134092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675" y="3842419"/>
              <a:ext cx="509588" cy="823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FD93F6-64A6-4651-BC11-CFF7DB9F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175" y="2888331"/>
              <a:ext cx="509588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9AAB5-3293-4177-A353-2D7D41B58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975" y="3893219"/>
              <a:ext cx="509588" cy="4810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4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3B08E6-93BF-4EA6-82A0-622C027E8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5375" y="1923131"/>
              <a:ext cx="636588" cy="3568700"/>
              <a:chOff x="3888" y="1056"/>
              <a:chExt cx="720" cy="249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B7C31F1-2DE6-4C53-A919-F54E9DCFB6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30" name="Rectangle 13">
                  <a:extLst>
                    <a:ext uri="{FF2B5EF4-FFF2-40B4-BE49-F238E27FC236}">
                      <a16:creationId xmlns:a16="http://schemas.microsoft.com/office/drawing/2014/main" id="{DF2EA8DE-B5DE-474E-9676-9FE2D82C1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31" name="Line 14">
                  <a:extLst>
                    <a:ext uri="{FF2B5EF4-FFF2-40B4-BE49-F238E27FC236}">
                      <a16:creationId xmlns:a16="http://schemas.microsoft.com/office/drawing/2014/main" id="{EB5B0093-EBD8-4428-B61D-2F3F434E3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5">
                <a:extLst>
                  <a:ext uri="{FF2B5EF4-FFF2-40B4-BE49-F238E27FC236}">
                    <a16:creationId xmlns:a16="http://schemas.microsoft.com/office/drawing/2014/main" id="{FF18AA20-1858-40E7-BE1F-BFB4733A1F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28" name="Rectangle 16">
                  <a:extLst>
                    <a:ext uri="{FF2B5EF4-FFF2-40B4-BE49-F238E27FC236}">
                      <a16:creationId xmlns:a16="http://schemas.microsoft.com/office/drawing/2014/main" id="{D94B9474-205E-4A0C-80A1-5DBE90388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CC8A3680-1EB7-43FA-B7F3-9A96D1236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1AC297EA-E9EE-487C-8271-993A1C67B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1120"/>
                <a:ext cx="35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1</a:t>
                </a: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5B1C0800-22FE-4316-B311-CAF149412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0" y="1428"/>
                <a:ext cx="352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4</a:t>
                </a: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8B11D144-EBA4-47CC-A5DF-B8A89C78E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2954C1B2-ABE9-43E3-80D4-F56768ED6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83AC5939-AFCE-4518-8B33-80AF9720A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F52F192F-ECB6-4FC0-9921-5288F2375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0" y="2417"/>
                <a:ext cx="35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2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E3252857-7E13-4FCE-BB44-DA4A11BC6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0" y="2877"/>
                <a:ext cx="352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3</a:t>
                </a:r>
              </a:p>
            </p:txBody>
          </p:sp>
        </p:grp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F489EE8-821E-4634-A39F-6C15C5B35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650" y="5683919"/>
              <a:ext cx="1365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user space 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0F3BC109-40E5-4283-AF02-665DBA130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3225" y="5633119"/>
              <a:ext cx="2571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physical memory space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6B1792-5989-45E3-9AAA-FC0F367DD06C}"/>
                </a:ext>
              </a:extLst>
            </p:cNvPr>
            <p:cNvSpPr/>
            <p:nvPr/>
          </p:nvSpPr>
          <p:spPr>
            <a:xfrm>
              <a:off x="6487648" y="1455334"/>
              <a:ext cx="3386185" cy="429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anose="02010600030101010101" pitchFamily="2" charset="-122"/>
                </a:rPr>
                <a:t>Logical View of 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1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74A0-09DB-46A4-B9E0-2C603694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following slides are optional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BBD0-5F92-4F75-B9AD-F305D9A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4EDD-CFD6-4CA2-9158-B290AD5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6430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2246-388A-412F-B689-B20B49B2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418-73C7-448C-95C7-E28AD777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7502624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copy of read-only (reentrant) code shared among processes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code must appear in same location in the logical address space of all processes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Private code and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process keeps a separate copy of the code and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pages for the private code and data can appear anywhere in the logical address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1889-21AE-48B5-8658-0006F2A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13F71-684B-41D2-8ADE-864ECC10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t="1540" r="13159" b="609"/>
          <a:stretch>
            <a:fillRect/>
          </a:stretch>
        </p:blipFill>
        <p:spPr bwMode="auto">
          <a:xfrm>
            <a:off x="8112224" y="1772816"/>
            <a:ext cx="3819798" cy="381642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7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E752-A2E4-416F-B8A4-30ED758F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49B2-1FE4-4E12-ACA5-2F43D9F3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/>
              <a:t>Common when address space &gt; 32 bits</a:t>
            </a:r>
          </a:p>
          <a:p>
            <a:r>
              <a:rPr lang="en-US" altLang="en-US" dirty="0"/>
              <a:t>The virtual page number is hashed into a (small) page table</a:t>
            </a:r>
          </a:p>
          <a:p>
            <a:pPr lvl="1"/>
            <a:r>
              <a:rPr lang="en-US" altLang="en-US" dirty="0"/>
              <a:t>Contains a chain of elements hashing to same location in hash table</a:t>
            </a:r>
          </a:p>
          <a:p>
            <a:pPr lvl="1"/>
            <a:r>
              <a:rPr lang="en-US" altLang="en-US" dirty="0"/>
              <a:t>Virtual page numbers compared in this chain searching for a match. If a match is found, the corresponding physical frame is extracted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4C4D-1BF8-4E45-8684-556B00B8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E534D-9D9F-4654-89D0-B8C9B8F7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609600" y="4088565"/>
            <a:ext cx="4608512" cy="251323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36A82-CD44-412C-BDB1-3BF8DA2EFD10}"/>
              </a:ext>
            </a:extLst>
          </p:cNvPr>
          <p:cNvSpPr txBox="1"/>
          <p:nvPr/>
        </p:nvSpPr>
        <p:spPr>
          <a:xfrm>
            <a:off x="5438110" y="3933056"/>
            <a:ext cx="6274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Maps a large number of keys to much fewer items in the 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2400" dirty="0"/>
              <a:t>Potential collision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2400" dirty="0"/>
              <a:t>Efficient if very few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Each process typically only uses a small part of the entire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6081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9EA3-927D-4795-AB22-F59D3A1D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EC1-E225-495E-B859-10FD0E01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/>
              <a:t>Use the physical page number as index</a:t>
            </a:r>
          </a:p>
          <a:p>
            <a:pPr lvl="1"/>
            <a:r>
              <a:rPr lang="en-US" altLang="en-US" dirty="0"/>
              <a:t>Maps to an entry consists of the virtual address and which process</a:t>
            </a:r>
          </a:p>
          <a:p>
            <a:r>
              <a:rPr lang="en-US" altLang="en-US" dirty="0"/>
              <a:t>Save memory: as only store pages actually used by processes</a:t>
            </a:r>
          </a:p>
          <a:p>
            <a:r>
              <a:rPr lang="en-US" altLang="en-US" dirty="0"/>
              <a:t>Increases time: search the table when a page reference occurs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B391D-2B9E-43C9-97CC-7219A258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A2A2C1-AC3A-408E-893B-66C25615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4347" r="706" b="4672"/>
          <a:stretch>
            <a:fillRect/>
          </a:stretch>
        </p:blipFill>
        <p:spPr bwMode="auto">
          <a:xfrm>
            <a:off x="3827748" y="3573200"/>
            <a:ext cx="4536504" cy="313938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 is Memory Management Unit (MMU)? | Engineer&amp;#39;s Portal">
            <a:extLst>
              <a:ext uri="{FF2B5EF4-FFF2-40B4-BE49-F238E27FC236}">
                <a16:creationId xmlns:a16="http://schemas.microsoft.com/office/drawing/2014/main" id="{3507290F-AEA8-4B42-B6E5-06FA3CFE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3573016"/>
            <a:ext cx="4320480" cy="282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63D0A-604E-4DCE-ABC8-7AD34A5E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Memory-Management Unit (MMU)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7E93-F6CD-4734-9EC8-42052BE7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Hardware device that maps virtual to physical address</a:t>
            </a:r>
          </a:p>
          <a:p>
            <a:pPr lvl="1"/>
            <a:r>
              <a:rPr lang="en-US" altLang="en-US" dirty="0"/>
              <a:t>The value in the </a:t>
            </a:r>
            <a:r>
              <a:rPr lang="en-US" altLang="en-US" dirty="0">
                <a:solidFill>
                  <a:srgbClr val="FF0000"/>
                </a:solidFill>
              </a:rPr>
              <a:t>relocation register </a:t>
            </a:r>
            <a:r>
              <a:rPr lang="en-US" altLang="en-US" dirty="0"/>
              <a:t>is added to every address generated by a user process when sent to memory</a:t>
            </a:r>
          </a:p>
          <a:p>
            <a:r>
              <a:rPr lang="en-US" altLang="en-US" dirty="0"/>
              <a:t>The user program deals with </a:t>
            </a:r>
            <a:r>
              <a:rPr lang="en-US" altLang="en-US" dirty="0">
                <a:solidFill>
                  <a:srgbClr val="FF0000"/>
                </a:solidFill>
              </a:rPr>
              <a:t>logical</a:t>
            </a:r>
            <a:r>
              <a:rPr lang="en-US" altLang="en-US" dirty="0"/>
              <a:t> addresses; it never sees the </a:t>
            </a:r>
            <a:r>
              <a:rPr lang="en-US" altLang="en-US" dirty="0">
                <a:solidFill>
                  <a:srgbClr val="FF0000"/>
                </a:solidFill>
              </a:rPr>
              <a:t>real</a:t>
            </a:r>
            <a:r>
              <a:rPr lang="en-US" altLang="en-US" dirty="0"/>
              <a:t> physical addresses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7EA2-D38C-4682-B80D-B04B7E11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83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391-D481-4D47-9D53-46F381F6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29BD-26CE-4FD0-A196-22657C46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can be swapped temporarily out of memory, and brought back into memory later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Major part of swap time is transfer time, directly proportional to the amount of memory swapped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Commonly used in many OS (i.e., UNIX, Linux, and Windows)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342FD-119E-4B52-BA01-91001D3D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026" name="Picture 2" descr="What is Swapping in Operating System (OS)? - Binary Terms">
            <a:extLst>
              <a:ext uri="{FF2B5EF4-FFF2-40B4-BE49-F238E27FC236}">
                <a16:creationId xmlns:a16="http://schemas.microsoft.com/office/drawing/2014/main" id="{A879FAB0-2EC8-471B-B78A-C296C692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533" y="3762925"/>
            <a:ext cx="3280989" cy="26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39B5-0DAC-49BE-A618-0D9EC057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Storage-Allocation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33CF-41B8-4ACE-B292-7F1E2E00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Hole</a:t>
            </a:r>
            <a:r>
              <a:rPr lang="en-US" altLang="en-US" dirty="0"/>
              <a:t>: block of available memory; holes of various size are scattered throughout memory</a:t>
            </a:r>
          </a:p>
          <a:p>
            <a:r>
              <a:rPr lang="en-US" altLang="en-US" dirty="0"/>
              <a:t>When a process arrives, it is allocated memory from a hole  large enough to accommodate it</a:t>
            </a:r>
          </a:p>
          <a:p>
            <a:r>
              <a:rPr lang="en-US" altLang="en-US" dirty="0"/>
              <a:t>OS maintains: allocated partitions and free partitions (hole)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307E-233B-401B-AECD-19B8139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AC1B78-0497-4F95-BB06-63311E9C77CE}"/>
              </a:ext>
            </a:extLst>
          </p:cNvPr>
          <p:cNvGrpSpPr/>
          <p:nvPr/>
        </p:nvGrpSpPr>
        <p:grpSpPr>
          <a:xfrm>
            <a:off x="2854474" y="4869160"/>
            <a:ext cx="6483052" cy="1321489"/>
            <a:chOff x="1104900" y="4033041"/>
            <a:chExt cx="6629400" cy="216773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26BA422-92AB-452F-A0A0-C9CD1D8B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2F269F2-FBB2-4B2E-BBCA-45205F86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3FB60125-542C-4BF9-9C5B-3192F171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CF1DC2F-A56F-4E2A-96CD-AAD1ED483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6936C2B8-CC5A-4E65-800A-5E44F41A6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021" y="4033041"/>
              <a:ext cx="416683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OS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F85068EF-9A37-4B65-9D58-D07C96364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4477541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5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3A0BBE9-561B-431A-A480-1EE6C43C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5160166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8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D125344F-B340-407D-BDB5-6F9801F1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5757067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0FF276-7780-47CD-A27F-FF65F544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648FD39-C716-4355-AFDB-5753751FB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7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51E4AE47-70DA-497E-8C4C-EC827BFC7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7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5443CE9-DBD3-49B5-A7CD-36ED7E4D5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7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AF7F101-8B59-430E-B0B8-023710AF7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820" y="4033041"/>
              <a:ext cx="416683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OS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E36C5BD-D98C-462D-957F-E9D6118C5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00" y="4477541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5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A5E8F444-DE57-477A-8512-01A4717B4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00" y="5757067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2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E88187B5-079D-4DDD-9275-7F00C129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EC75E05B-C5BB-4196-9496-71A21AB5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5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834BE6DA-BE3A-4583-9E5D-AA885543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5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BB52BFE-4BFE-4E1B-A737-ECAFFDB8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5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43DDF9BA-5EE2-4A56-AF9E-E81F654E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621" y="4033041"/>
              <a:ext cx="416683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OS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C5D6B43D-FAE0-4CB6-80F6-2226A6F2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4477541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5</a:t>
              </a:r>
            </a:p>
          </p:txBody>
        </p:sp>
        <p:sp>
          <p:nvSpPr>
            <p:cNvPr id="28" name="Text Box 30">
              <a:extLst>
                <a:ext uri="{FF2B5EF4-FFF2-40B4-BE49-F238E27FC236}">
                  <a16:creationId xmlns:a16="http://schemas.microsoft.com/office/drawing/2014/main" id="{230E67C1-EC32-4B13-87CE-F34F997BD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5757067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2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F9297A33-323F-4946-9F7D-14348818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3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668B48E0-D261-453C-9001-D2B46BF27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13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229BF5DF-E1F3-49DC-BA27-EAFC5CA22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13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564A3F6-CBA8-4220-95B4-5487EB51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13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4FECB53C-83EA-433A-BA96-71B883F68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421" y="4033041"/>
              <a:ext cx="416683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OS</a:t>
              </a: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E8576DEA-38F5-45FE-B92B-D9B5C3105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4477541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5</a:t>
              </a: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BBDE7C05-0C8A-4B21-B5B1-27B2AC183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4795042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9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DB54BDCC-252B-4362-9AEF-63AE9C3F4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5757067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process 2</a:t>
              </a:r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3AD4FC08-D3FA-4CF9-AED3-940F33A2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29175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9F718CA5-46DC-4C49-B86A-2E9FFF38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210175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A8B182B5-FDD7-48D5-BE55-17B02E5BA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4795042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 dirty="0"/>
                <a:t>process 9</a:t>
              </a:r>
            </a:p>
          </p:txBody>
        </p:sp>
        <p:sp>
          <p:nvSpPr>
            <p:cNvPr id="40" name="Rectangle 44">
              <a:extLst>
                <a:ext uri="{FF2B5EF4-FFF2-40B4-BE49-F238E27FC236}">
                  <a16:creationId xmlns:a16="http://schemas.microsoft.com/office/drawing/2014/main" id="{9E029D9E-2DCB-47A6-A0A3-85829EF9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300" y="5514975"/>
              <a:ext cx="11430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18773EE-7521-48B7-B7F9-DDEC67F88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1300" y="516572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" name="Text Box 46">
              <a:extLst>
                <a:ext uri="{FF2B5EF4-FFF2-40B4-BE49-F238E27FC236}">
                  <a16:creationId xmlns:a16="http://schemas.microsoft.com/office/drawing/2014/main" id="{FC75CA6D-12DD-4563-8D56-9A2F06DC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5176041"/>
              <a:ext cx="1066800" cy="37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 dirty="0"/>
                <a:t>process 10</a:t>
              </a:r>
            </a:p>
          </p:txBody>
        </p:sp>
        <p:sp>
          <p:nvSpPr>
            <p:cNvPr id="43" name="AutoShape 47">
              <a:extLst>
                <a:ext uri="{FF2B5EF4-FFF2-40B4-BE49-F238E27FC236}">
                  <a16:creationId xmlns:a16="http://schemas.microsoft.com/office/drawing/2014/main" id="{8F998FE7-5AF7-4FC4-9701-71E802FA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1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44" name="AutoShape 48">
              <a:extLst>
                <a:ext uri="{FF2B5EF4-FFF2-40B4-BE49-F238E27FC236}">
                  <a16:creationId xmlns:a16="http://schemas.microsoft.com/office/drawing/2014/main" id="{0C7E1D8E-6D04-4837-BEF2-90044B3B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45" name="AutoShape 49">
              <a:extLst>
                <a:ext uri="{FF2B5EF4-FFF2-40B4-BE49-F238E27FC236}">
                  <a16:creationId xmlns:a16="http://schemas.microsoft.com/office/drawing/2014/main" id="{D8219242-40D3-41DE-BD37-EF809A8D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5547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41490-59BB-4CA4-8301-971E2B6C5138}"/>
              </a:ext>
            </a:extLst>
          </p:cNvPr>
          <p:cNvGrpSpPr/>
          <p:nvPr/>
        </p:nvGrpSpPr>
        <p:grpSpPr>
          <a:xfrm>
            <a:off x="6600056" y="3645024"/>
            <a:ext cx="3312368" cy="3024335"/>
            <a:chOff x="7608168" y="2175222"/>
            <a:chExt cx="1687242" cy="15263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045296-BF88-44D8-A716-37678432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175222"/>
              <a:ext cx="383384" cy="15263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793906-BDD6-4123-939C-5F46EE046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6320" y="2246760"/>
              <a:ext cx="319090" cy="14287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7EBE21-44F4-4951-A562-AC756B450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0216" y="2250828"/>
              <a:ext cx="300040" cy="1416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3607AB-015B-4F7B-865F-071ADF252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8168" y="2251478"/>
              <a:ext cx="276227" cy="143828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35CD4-4208-403D-863D-A4EFE41C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Storage-Allocation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7AE4-42EA-43FE-8B4F-F86F1C24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/>
              <a:t>How to satisfy a request of a certain size from a list of free holes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First-fit</a:t>
            </a:r>
            <a:r>
              <a:rPr lang="en-US" altLang="en-US" dirty="0"/>
              <a:t>: Allocate the </a:t>
            </a:r>
            <a:r>
              <a:rPr lang="en-US" altLang="en-US" i="1" dirty="0"/>
              <a:t>first</a:t>
            </a:r>
            <a:r>
              <a:rPr lang="en-US" altLang="en-US" dirty="0"/>
              <a:t> hole that is big enough. Simple.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Best-fit:</a:t>
            </a:r>
            <a:r>
              <a:rPr lang="en-US" altLang="en-US" dirty="0"/>
              <a:t> Allocate the </a:t>
            </a:r>
            <a:r>
              <a:rPr lang="en-US" altLang="en-US" i="1" dirty="0"/>
              <a:t>smallest</a:t>
            </a:r>
            <a:r>
              <a:rPr lang="en-US" altLang="en-US" dirty="0"/>
              <a:t> hole that is big enough; must search entire list, unless ordered by size. Produces the smallest leftover hole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Worst-fit</a:t>
            </a:r>
            <a:r>
              <a:rPr lang="en-US" altLang="en-US" dirty="0"/>
              <a:t>: Allocate the </a:t>
            </a:r>
            <a:r>
              <a:rPr lang="en-US" altLang="en-US" i="1" dirty="0"/>
              <a:t>largest</a:t>
            </a:r>
            <a:r>
              <a:rPr lang="en-US" altLang="en-US" dirty="0"/>
              <a:t> hole; must also search entire list.  Produces the largest leftover hole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88C1-FB04-467F-BEC9-99686034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99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1DC-73EE-4B96-861B-66D8C1AF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E453-2CE3-4254-B8EE-B9674277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External Fragmentation</a:t>
            </a:r>
            <a:r>
              <a:rPr lang="en-US" altLang="en-US" dirty="0"/>
              <a:t>: total memory space enough to satisfy a request, but not contiguous</a:t>
            </a:r>
          </a:p>
          <a:p>
            <a:pPr lvl="1"/>
            <a:r>
              <a:rPr lang="en-US" altLang="en-US" dirty="0"/>
              <a:t>Reduce external fragmentation by </a:t>
            </a:r>
            <a:r>
              <a:rPr lang="en-US" altLang="en-US" dirty="0">
                <a:solidFill>
                  <a:srgbClr val="FF0000"/>
                </a:solidFill>
              </a:rPr>
              <a:t>compaction</a:t>
            </a:r>
          </a:p>
          <a:p>
            <a:pPr lvl="2"/>
            <a:r>
              <a:rPr lang="en-US" altLang="en-US" dirty="0"/>
              <a:t>Shuffle memory contents to place all free memory together in one block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Internal Fragmentation</a:t>
            </a:r>
            <a:r>
              <a:rPr lang="en-US" altLang="en-US" dirty="0"/>
              <a:t>: allocated memory may be larger than requested memory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7482-3C88-47AF-9AAB-72599ECE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2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0BD3FA-497B-4EB4-B409-BB906D151E91}">
  <ds:schemaRefs>
    <ds:schemaRef ds:uri="http://purl.org/dc/dcmitype/"/>
    <ds:schemaRef ds:uri="7204a842-0bf8-462c-9254-9ca5808d63fc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b5674da8-9718-4e16-aebc-f0da23de946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97174</TotalTime>
  <Words>3666</Words>
  <Application>Microsoft Office PowerPoint</Application>
  <PresentationFormat>Widescreen</PresentationFormat>
  <Paragraphs>800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맑은 고딕</vt:lpstr>
      <vt:lpstr>Monotype Sorts</vt:lpstr>
      <vt:lpstr>新細明體</vt:lpstr>
      <vt:lpstr>宋体</vt:lpstr>
      <vt:lpstr>宋体</vt:lpstr>
      <vt:lpstr>TimesNewRomanPSMT</vt:lpstr>
      <vt:lpstr>Arial</vt:lpstr>
      <vt:lpstr>Calibri</vt:lpstr>
      <vt:lpstr>Cambria Math</vt:lpstr>
      <vt:lpstr>Consolas</vt:lpstr>
      <vt:lpstr>Courier New</vt:lpstr>
      <vt:lpstr>Helvetica</vt:lpstr>
      <vt:lpstr>Times New Roman</vt:lpstr>
      <vt:lpstr>Wingdings</vt:lpstr>
      <vt:lpstr>Office Theme</vt:lpstr>
      <vt:lpstr>CS3103 Operating System 2023/2024 Sem B</vt:lpstr>
      <vt:lpstr>Background</vt:lpstr>
      <vt:lpstr>Logical vs. Physical Address Space</vt:lpstr>
      <vt:lpstr>Logical vs. Physical Address Space</vt:lpstr>
      <vt:lpstr>Memory-Management Unit (MMU)</vt:lpstr>
      <vt:lpstr>Swapping</vt:lpstr>
      <vt:lpstr>Dynamic Storage-Allocation Problem</vt:lpstr>
      <vt:lpstr>Dynamic Storage-Allocation Problem</vt:lpstr>
      <vt:lpstr>Fragmentation</vt:lpstr>
      <vt:lpstr>Memory Management Techniques</vt:lpstr>
      <vt:lpstr>Paging</vt:lpstr>
      <vt:lpstr>Advantages of Paging</vt:lpstr>
      <vt:lpstr>Example: A Simple Paging</vt:lpstr>
      <vt:lpstr>Paging Example </vt:lpstr>
      <vt:lpstr>Free Frames</vt:lpstr>
      <vt:lpstr>Address Translation</vt:lpstr>
      <vt:lpstr>Address Translation</vt:lpstr>
      <vt:lpstr>What Is In The Page Table?</vt:lpstr>
      <vt:lpstr>Common Flags Of Page Table Entry</vt:lpstr>
      <vt:lpstr>Page Table</vt:lpstr>
      <vt:lpstr>A Linear Page Table Example</vt:lpstr>
      <vt:lpstr>Storing Linear Page Tables</vt:lpstr>
      <vt:lpstr>Page Size vs Page Table Size</vt:lpstr>
      <vt:lpstr>TLB</vt:lpstr>
      <vt:lpstr>TLB</vt:lpstr>
      <vt:lpstr>Paging Hardware With TLB</vt:lpstr>
      <vt:lpstr>Multi-level (Hierarchical) Page Tables</vt:lpstr>
      <vt:lpstr>Page Directory (Outer Page Table)</vt:lpstr>
      <vt:lpstr>Multi-level (Hierarchical) Page Tables</vt:lpstr>
      <vt:lpstr>A Multi-Level Page Table Example</vt:lpstr>
      <vt:lpstr>A Multi-Level Page Table Example: Page Directory Index</vt:lpstr>
      <vt:lpstr>A Multi-Level Page Table Example: Page Table Index</vt:lpstr>
      <vt:lpstr>A Multi-Level Page Table Example: Address Translation</vt:lpstr>
      <vt:lpstr>A Multi-Level Page Table Example: Address Translation</vt:lpstr>
      <vt:lpstr>A Multi-Level Page Table Example: Address Translation</vt:lpstr>
      <vt:lpstr>A Multi-Level Page Table Example: Address Translation</vt:lpstr>
      <vt:lpstr>A Multi-Level Page Table Example: Address Translation</vt:lpstr>
      <vt:lpstr>A Multi-Level Page Table Example: Address Translation</vt:lpstr>
      <vt:lpstr>A Multi-Level Page Table Example: Address Translation</vt:lpstr>
      <vt:lpstr>Segmentation</vt:lpstr>
      <vt:lpstr>The following slides are optional</vt:lpstr>
      <vt:lpstr>Shared Pages</vt:lpstr>
      <vt:lpstr>Hashed Page Tables</vt:lpstr>
      <vt:lpstr>Inverted Page Table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858</cp:revision>
  <cp:lastPrinted>2014-05-21T09:26:20Z</cp:lastPrinted>
  <dcterms:created xsi:type="dcterms:W3CDTF">2010-09-21T06:40:43Z</dcterms:created>
  <dcterms:modified xsi:type="dcterms:W3CDTF">2024-03-28T05:18:04Z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