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63"/>
  </p:notesMasterIdLst>
  <p:handoutMasterIdLst>
    <p:handoutMasterId r:id="rId64"/>
  </p:handoutMasterIdLst>
  <p:sldIdLst>
    <p:sldId id="334" r:id="rId5"/>
    <p:sldId id="623" r:id="rId6"/>
    <p:sldId id="624" r:id="rId7"/>
    <p:sldId id="625" r:id="rId8"/>
    <p:sldId id="626" r:id="rId9"/>
    <p:sldId id="627" r:id="rId10"/>
    <p:sldId id="700" r:id="rId11"/>
    <p:sldId id="629" r:id="rId12"/>
    <p:sldId id="630" r:id="rId13"/>
    <p:sldId id="633" r:id="rId14"/>
    <p:sldId id="635" r:id="rId15"/>
    <p:sldId id="631" r:id="rId16"/>
    <p:sldId id="634" r:id="rId17"/>
    <p:sldId id="632" r:id="rId18"/>
    <p:sldId id="636" r:id="rId19"/>
    <p:sldId id="637" r:id="rId20"/>
    <p:sldId id="638" r:id="rId21"/>
    <p:sldId id="641" r:id="rId22"/>
    <p:sldId id="645" r:id="rId23"/>
    <p:sldId id="642" r:id="rId24"/>
    <p:sldId id="643" r:id="rId25"/>
    <p:sldId id="640" r:id="rId26"/>
    <p:sldId id="646" r:id="rId27"/>
    <p:sldId id="647" r:id="rId28"/>
    <p:sldId id="648" r:id="rId29"/>
    <p:sldId id="649" r:id="rId30"/>
    <p:sldId id="650" r:id="rId31"/>
    <p:sldId id="651" r:id="rId32"/>
    <p:sldId id="652" r:id="rId33"/>
    <p:sldId id="679" r:id="rId34"/>
    <p:sldId id="682" r:id="rId35"/>
    <p:sldId id="680" r:id="rId36"/>
    <p:sldId id="683" r:id="rId37"/>
    <p:sldId id="681" r:id="rId38"/>
    <p:sldId id="653" r:id="rId39"/>
    <p:sldId id="654" r:id="rId40"/>
    <p:sldId id="690" r:id="rId41"/>
    <p:sldId id="671" r:id="rId42"/>
    <p:sldId id="689" r:id="rId43"/>
    <p:sldId id="672" r:id="rId44"/>
    <p:sldId id="673" r:id="rId45"/>
    <p:sldId id="694" r:id="rId46"/>
    <p:sldId id="656" r:id="rId47"/>
    <p:sldId id="685" r:id="rId48"/>
    <p:sldId id="677" r:id="rId49"/>
    <p:sldId id="657" r:id="rId50"/>
    <p:sldId id="696" r:id="rId51"/>
    <p:sldId id="658" r:id="rId52"/>
    <p:sldId id="659" r:id="rId53"/>
    <p:sldId id="674" r:id="rId54"/>
    <p:sldId id="661" r:id="rId55"/>
    <p:sldId id="662" r:id="rId56"/>
    <p:sldId id="663" r:id="rId57"/>
    <p:sldId id="698" r:id="rId58"/>
    <p:sldId id="699" r:id="rId59"/>
    <p:sldId id="666" r:id="rId60"/>
    <p:sldId id="701" r:id="rId61"/>
    <p:sldId id="688" r:id="rId6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66CCFF"/>
    <a:srgbClr val="A0F3FE"/>
    <a:srgbClr val="00CCFF"/>
    <a:srgbClr val="0066FF"/>
    <a:srgbClr val="F5DFEE"/>
    <a:srgbClr val="FFFFFF"/>
    <a:srgbClr val="99235E"/>
    <a:srgbClr val="DE3210"/>
    <a:srgbClr val="EECC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570" autoAdjust="0"/>
  </p:normalViewPr>
  <p:slideViewPr>
    <p:cSldViewPr>
      <p:cViewPr varScale="1">
        <p:scale>
          <a:sx n="77" d="100"/>
          <a:sy n="77" d="100"/>
        </p:scale>
        <p:origin x="854" y="3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 GUAN" userId="ab010559-a596-492d-8202-131cbc6d328a" providerId="ADAL" clId="{7B636E19-F9C7-4D58-B783-4EA89E3A72F5}"/>
  </pc:docChgLst>
  <pc:docChgLst>
    <pc:chgData name="Nan GUAN" userId="ab010559-a596-492d-8202-131cbc6d328a" providerId="ADAL" clId="{56BB55A1-444D-4F30-A308-FBFD533909EF}"/>
    <pc:docChg chg="custSel modSld modNotesMaster modHandout">
      <pc:chgData name="Nan GUAN" userId="ab010559-a596-492d-8202-131cbc6d328a" providerId="ADAL" clId="{56BB55A1-444D-4F30-A308-FBFD533909EF}" dt="2024-04-02T05:38:24.993" v="110" actId="20577"/>
      <pc:docMkLst>
        <pc:docMk/>
      </pc:docMkLst>
      <pc:sldChg chg="modSp modAnim">
        <pc:chgData name="Nan GUAN" userId="ab010559-a596-492d-8202-131cbc6d328a" providerId="ADAL" clId="{56BB55A1-444D-4F30-A308-FBFD533909EF}" dt="2024-04-02T01:53:56.870" v="44" actId="20577"/>
        <pc:sldMkLst>
          <pc:docMk/>
          <pc:sldMk cId="3485153016" sldId="627"/>
        </pc:sldMkLst>
        <pc:spChg chg="mod">
          <ac:chgData name="Nan GUAN" userId="ab010559-a596-492d-8202-131cbc6d328a" providerId="ADAL" clId="{56BB55A1-444D-4F30-A308-FBFD533909EF}" dt="2024-04-02T01:53:56.870" v="44" actId="20577"/>
          <ac:spMkLst>
            <pc:docMk/>
            <pc:sldMk cId="3485153016" sldId="627"/>
            <ac:spMk id="3" creationId="{7C36283F-C907-4771-9926-B1E4DDEAB4EF}"/>
          </ac:spMkLst>
        </pc:spChg>
      </pc:sldChg>
      <pc:sldChg chg="modSp">
        <pc:chgData name="Nan GUAN" userId="ab010559-a596-492d-8202-131cbc6d328a" providerId="ADAL" clId="{56BB55A1-444D-4F30-A308-FBFD533909EF}" dt="2024-04-02T02:00:12.340" v="106" actId="108"/>
        <pc:sldMkLst>
          <pc:docMk/>
          <pc:sldMk cId="1440132661" sldId="632"/>
        </pc:sldMkLst>
        <pc:spChg chg="mod">
          <ac:chgData name="Nan GUAN" userId="ab010559-a596-492d-8202-131cbc6d328a" providerId="ADAL" clId="{56BB55A1-444D-4F30-A308-FBFD533909EF}" dt="2024-04-02T02:00:12.340" v="106" actId="108"/>
          <ac:spMkLst>
            <pc:docMk/>
            <pc:sldMk cId="1440132661" sldId="632"/>
            <ac:spMk id="3" creationId="{9B8901C5-36B9-4C5E-9B66-804B930CB287}"/>
          </ac:spMkLst>
        </pc:spChg>
      </pc:sldChg>
      <pc:sldChg chg="delSp delAnim">
        <pc:chgData name="Nan GUAN" userId="ab010559-a596-492d-8202-131cbc6d328a" providerId="ADAL" clId="{56BB55A1-444D-4F30-A308-FBFD533909EF}" dt="2024-04-02T05:12:51.301" v="108" actId="478"/>
        <pc:sldMkLst>
          <pc:docMk/>
          <pc:sldMk cId="2453976882" sldId="651"/>
        </pc:sldMkLst>
        <pc:spChg chg="del">
          <ac:chgData name="Nan GUAN" userId="ab010559-a596-492d-8202-131cbc6d328a" providerId="ADAL" clId="{56BB55A1-444D-4F30-A308-FBFD533909EF}" dt="2024-04-02T05:12:51.301" v="108" actId="478"/>
          <ac:spMkLst>
            <pc:docMk/>
            <pc:sldMk cId="2453976882" sldId="651"/>
            <ac:spMk id="7" creationId="{05B1CFB7-001D-4DBB-955E-150F180AD118}"/>
          </ac:spMkLst>
        </pc:spChg>
      </pc:sldChg>
      <pc:sldChg chg="modSp modAnim">
        <pc:chgData name="Nan GUAN" userId="ab010559-a596-492d-8202-131cbc6d328a" providerId="ADAL" clId="{56BB55A1-444D-4F30-A308-FBFD533909EF}" dt="2024-04-02T05:21:42.390" v="109" actId="20577"/>
        <pc:sldMkLst>
          <pc:docMk/>
          <pc:sldMk cId="1299953290" sldId="671"/>
        </pc:sldMkLst>
        <pc:spChg chg="mod">
          <ac:chgData name="Nan GUAN" userId="ab010559-a596-492d-8202-131cbc6d328a" providerId="ADAL" clId="{56BB55A1-444D-4F30-A308-FBFD533909EF}" dt="2024-04-02T05:21:42.390" v="109" actId="20577"/>
          <ac:spMkLst>
            <pc:docMk/>
            <pc:sldMk cId="1299953290" sldId="671"/>
            <ac:spMk id="3" creationId="{3CDFF0EF-EF1D-4B81-AE34-E21C62EEF1F3}"/>
          </ac:spMkLst>
        </pc:spChg>
      </pc:sldChg>
      <pc:sldChg chg="modSp">
        <pc:chgData name="Nan GUAN" userId="ab010559-a596-492d-8202-131cbc6d328a" providerId="ADAL" clId="{56BB55A1-444D-4F30-A308-FBFD533909EF}" dt="2024-04-02T05:38:24.993" v="110" actId="20577"/>
        <pc:sldMkLst>
          <pc:docMk/>
          <pc:sldMk cId="2609557646" sldId="677"/>
        </pc:sldMkLst>
        <pc:graphicFrameChg chg="modGraphic">
          <ac:chgData name="Nan GUAN" userId="ab010559-a596-492d-8202-131cbc6d328a" providerId="ADAL" clId="{56BB55A1-444D-4F30-A308-FBFD533909EF}" dt="2024-04-02T05:38:24.993" v="110" actId="20577"/>
          <ac:graphicFrameMkLst>
            <pc:docMk/>
            <pc:sldMk cId="2609557646" sldId="677"/>
            <ac:graphicFrameMk id="5" creationId="{D4203E98-6B9B-4447-A70B-10BE977B898E}"/>
          </ac:graphicFrameMkLst>
        </pc:graphicFrameChg>
      </pc:sldChg>
      <pc:sldChg chg="modSp modAnim">
        <pc:chgData name="Nan GUAN" userId="ab010559-a596-492d-8202-131cbc6d328a" providerId="ADAL" clId="{56BB55A1-444D-4F30-A308-FBFD533909EF}" dt="2024-04-02T01:58:02.666" v="105" actId="20577"/>
        <pc:sldMkLst>
          <pc:docMk/>
          <pc:sldMk cId="671248829" sldId="700"/>
        </pc:sldMkLst>
        <pc:spChg chg="mod">
          <ac:chgData name="Nan GUAN" userId="ab010559-a596-492d-8202-131cbc6d328a" providerId="ADAL" clId="{56BB55A1-444D-4F30-A308-FBFD533909EF}" dt="2024-04-02T01:58:02.666" v="105" actId="20577"/>
          <ac:spMkLst>
            <pc:docMk/>
            <pc:sldMk cId="671248829" sldId="700"/>
            <ac:spMk id="3" creationId="{4529C9E9-E832-4607-8101-C352D4BF4810}"/>
          </ac:spMkLst>
        </pc:spChg>
      </pc:sldChg>
    </pc:docChg>
  </pc:docChgLst>
  <pc:docChgLst>
    <pc:chgData name="Nan GUAN" userId="ab010559-a596-492d-8202-131cbc6d328a" providerId="ADAL" clId="{0FE3F2B0-31B4-42CD-AAB3-14725DAF21B6}"/>
    <pc:docChg chg="modSld">
      <pc:chgData name="Nan GUAN" userId="ab010559-a596-492d-8202-131cbc6d328a" providerId="ADAL" clId="{0FE3F2B0-31B4-42CD-AAB3-14725DAF21B6}" dt="2024-03-14T10:29:57.661" v="3" actId="20577"/>
      <pc:docMkLst>
        <pc:docMk/>
      </pc:docMkLst>
      <pc:sldChg chg="modSp">
        <pc:chgData name="Nan GUAN" userId="ab010559-a596-492d-8202-131cbc6d328a" providerId="ADAL" clId="{0FE3F2B0-31B4-42CD-AAB3-14725DAF21B6}" dt="2024-03-14T10:29:57.661" v="3" actId="20577"/>
        <pc:sldMkLst>
          <pc:docMk/>
          <pc:sldMk cId="954624876" sldId="334"/>
        </pc:sldMkLst>
        <pc:spChg chg="mod">
          <ac:chgData name="Nan GUAN" userId="ab010559-a596-492d-8202-131cbc6d328a" providerId="ADAL" clId="{0FE3F2B0-31B4-42CD-AAB3-14725DAF21B6}" dt="2024-03-14T10:29:57.661" v="3" actId="20577"/>
          <ac:spMkLst>
            <pc:docMk/>
            <pc:sldMk cId="954624876" sldId="334"/>
            <ac:spMk id="2" creationId="{923AD7DF-86FD-4555-AE89-E369B6CA5F2D}"/>
          </ac:spMkLst>
        </pc:spChg>
      </pc:sldChg>
    </pc:docChg>
  </pc:docChgLst>
  <pc:docChgLst>
    <pc:chgData name="Nan GUAN" userId="ab010559-a596-492d-8202-131cbc6d328a" providerId="ADAL" clId="{608F793C-111B-4623-B376-9C26C77B5BFA}"/>
  </pc:docChgLst>
  <pc:docChgLst>
    <pc:chgData name="Nan GUAN" userId="ab010559-a596-492d-8202-131cbc6d328a" providerId="ADAL" clId="{D6D1C89C-6EB9-4320-AA6F-2EE600BE2F49}"/>
  </pc:docChgLst>
  <pc:docChgLst>
    <pc:chgData name="Nan GUAN" userId="ab010559-a596-492d-8202-131cbc6d328a" providerId="ADAL" clId="{B8D7A4EE-622F-4C53-B5DF-0D8432DC28DA}"/>
  </pc:docChgLst>
  <pc:docChgLst>
    <pc:chgData name="Nan GUAN" userId="ab010559-a596-492d-8202-131cbc6d328a" providerId="ADAL" clId="{F25BBD59-7169-40FB-BBBC-F0DE3825E4E8}"/>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5164E-0DBC-4DF6-9EE9-F3B94B4CCBCA}"/>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E62C6FCD-7E41-4485-B9A9-F1C8D13C4632}"/>
              </a:ext>
            </a:extLst>
          </p:cNvPr>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pPr>
                <a:defRPr/>
              </a:pPr>
              <a:t>2024/4/2</a:t>
            </a:fld>
            <a:endParaRPr lang="zh-TW" altLang="en-US"/>
          </a:p>
        </p:txBody>
      </p:sp>
      <p:sp>
        <p:nvSpPr>
          <p:cNvPr id="4" name="Footer Placeholder 3">
            <a:extLst>
              <a:ext uri="{FF2B5EF4-FFF2-40B4-BE49-F238E27FC236}">
                <a16:creationId xmlns:a16="http://schemas.microsoft.com/office/drawing/2014/main" id="{D3E29BC5-2CC6-4D71-8489-96561D327634}"/>
              </a:ext>
            </a:extLst>
          </p:cNvPr>
          <p:cNvSpPr>
            <a:spLocks noGrp="1"/>
          </p:cNvSpPr>
          <p:nvPr>
            <p:ph type="ftr" sz="quarter" idx="2"/>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CE3AA64-E75F-42A8-983D-02D3B8AF20F1}"/>
              </a:ext>
            </a:extLst>
          </p:cNvPr>
          <p:cNvSpPr>
            <a:spLocks noGrp="1"/>
          </p:cNvSpPr>
          <p:nvPr>
            <p:ph type="sldNum" sz="quarter" idx="3"/>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DA788B-4FFB-4DC3-8127-C9CBCDCFCA13}"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79ED9A1-00FA-492B-AA63-8AEE2F733A82}"/>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CC4752AF-D691-41C5-9664-69592D2811C7}"/>
              </a:ext>
            </a:extLst>
          </p:cNvPr>
          <p:cNvSpPr>
            <a:spLocks noGrp="1"/>
          </p:cNvSpPr>
          <p:nvPr>
            <p:ph type="dt"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pPr>
                <a:defRPr/>
              </a:pPr>
              <a:t>4/2/2024</a:t>
            </a:fld>
            <a:endParaRPr lang="en-US" dirty="0"/>
          </a:p>
        </p:txBody>
      </p:sp>
      <p:sp>
        <p:nvSpPr>
          <p:cNvPr id="4" name="投影片圖像版面配置區 3">
            <a:extLst>
              <a:ext uri="{FF2B5EF4-FFF2-40B4-BE49-F238E27FC236}">
                <a16:creationId xmlns:a16="http://schemas.microsoft.com/office/drawing/2014/main" id="{5C2CFD30-8FEB-4249-AA97-BD718B16AE1E}"/>
              </a:ext>
            </a:extLst>
          </p:cNvPr>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D08ECF8-D3F7-4B3D-BC3C-37A3479E4135}"/>
              </a:ext>
            </a:extLst>
          </p:cNvPr>
          <p:cNvSpPr>
            <a:spLocks noGrp="1"/>
          </p:cNvSpPr>
          <p:nvPr>
            <p:ph type="body" sz="quarter" idx="3"/>
          </p:nvPr>
        </p:nvSpPr>
        <p:spPr>
          <a:xfrm>
            <a:off x="700713" y="4415530"/>
            <a:ext cx="5608975" cy="4183603"/>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5F9B1F2A-96BE-4870-91CC-16F2666D2817}"/>
              </a:ext>
            </a:extLst>
          </p:cNvPr>
          <p:cNvSpPr>
            <a:spLocks noGrp="1"/>
          </p:cNvSpPr>
          <p:nvPr>
            <p:ph type="ftr" sz="quarter" idx="4"/>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89EB93B6-DE77-438F-BCCA-378D209891D5}"/>
              </a:ext>
            </a:extLst>
          </p:cNvPr>
          <p:cNvSpPr>
            <a:spLocks noGrp="1"/>
          </p:cNvSpPr>
          <p:nvPr>
            <p:ph type="sldNum" sz="quarter" idx="5"/>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AECB96-BC69-41F0-9BCC-DDAD46A1F8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a:t>
            </a:fld>
            <a:endParaRPr lang="en-US" altLang="en-US"/>
          </a:p>
        </p:txBody>
      </p:sp>
    </p:spTree>
    <p:extLst>
      <p:ext uri="{BB962C8B-B14F-4D97-AF65-F5344CB8AC3E}">
        <p14:creationId xmlns:p14="http://schemas.microsoft.com/office/powerpoint/2010/main" val="224209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extent map is a data structure used by some file systems to track the layout of file data on disk.</a:t>
            </a:r>
          </a:p>
          <a:p>
            <a:r>
              <a:rPr lang="en-US" sz="1200" b="0" i="0" kern="1200" dirty="0">
                <a:solidFill>
                  <a:schemeClr val="tx1"/>
                </a:solidFill>
                <a:effectLst/>
                <a:latin typeface="+mn-lt"/>
                <a:ea typeface="+mn-ea"/>
                <a:cs typeface="+mn-cs"/>
              </a:rPr>
              <a:t>In a file system, a file's data is typically stored on disk in one or more contiguous blocks or fragments. An extent map tracks the location and size of each of these contiguous blocks or fragments, allowing the file system to efficiently read or write large portions of a file without having to perform multiple disk seeks.</a:t>
            </a:r>
          </a:p>
          <a:p>
            <a:r>
              <a:rPr lang="en-US" sz="1200" b="0" i="0" kern="1200" dirty="0">
                <a:solidFill>
                  <a:schemeClr val="tx1"/>
                </a:solidFill>
                <a:effectLst/>
                <a:latin typeface="+mn-lt"/>
                <a:ea typeface="+mn-ea"/>
                <a:cs typeface="+mn-cs"/>
              </a:rPr>
              <a:t>An extent map can be thought of as a map of the file's data on disk, with each extent representing a contiguous block or fragment. The extent map typically includes information such as the starting block number, the length of the extent, and the file offset of the extent within the file.</a:t>
            </a:r>
          </a:p>
          <a:p>
            <a:r>
              <a:rPr lang="en-US" sz="1200" b="0" i="0" kern="1200" dirty="0">
                <a:solidFill>
                  <a:schemeClr val="tx1"/>
                </a:solidFill>
                <a:effectLst/>
                <a:latin typeface="+mn-lt"/>
                <a:ea typeface="+mn-ea"/>
                <a:cs typeface="+mn-cs"/>
              </a:rPr>
              <a:t>Using an extent map can provide several benefits, including reduced fragmentation, faster file access times, and improved disk usage efficiency.</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50</a:t>
            </a:fld>
            <a:endParaRPr lang="en-US" altLang="en-US"/>
          </a:p>
        </p:txBody>
      </p:sp>
    </p:spTree>
    <p:extLst>
      <p:ext uri="{BB962C8B-B14F-4D97-AF65-F5344CB8AC3E}">
        <p14:creationId xmlns:p14="http://schemas.microsoft.com/office/powerpoint/2010/main" val="363313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r>
              <a:rPr lang="en-US" dirty="0"/>
              <a:t>Simple </a:t>
            </a:r>
            <a:r>
              <a:rPr lang="en-US" sz="1200" kern="1200" dirty="0">
                <a:solidFill>
                  <a:schemeClr val="tx1"/>
                </a:solidFill>
                <a:latin typeface="+mn-lt"/>
                <a:ea typeface="+mn-ea"/>
                <a:cs typeface="+mn-cs"/>
              </a:rPr>
              <a:t>linked list of free-space is inefficient </a:t>
            </a:r>
          </a:p>
          <a:p>
            <a:pPr marL="457200" indent="-457200"/>
            <a:r>
              <a:rPr lang="en-US" sz="1200" kern="1200" dirty="0">
                <a:solidFill>
                  <a:schemeClr val="tx1"/>
                </a:solidFill>
                <a:latin typeface="+mn-lt"/>
                <a:ea typeface="+mn-ea"/>
                <a:cs typeface="+mn-cs"/>
              </a:rPr>
              <a:t>		one extra disk I/O to allocate one free block disk I/O is extremely slow</a:t>
            </a:r>
          </a:p>
          <a:p>
            <a:pPr marL="1371600" lvl="2" indent="-457200"/>
            <a:r>
              <a:rPr lang="en-US" sz="1200" kern="1200" dirty="0">
                <a:solidFill>
                  <a:schemeClr val="tx1"/>
                </a:solidFill>
                <a:latin typeface="+mn-lt"/>
                <a:ea typeface="+mn-ea"/>
                <a:cs typeface="+mn-cs"/>
              </a:rPr>
              <a:t>allocating multiple free blocks require traverse the list </a:t>
            </a:r>
          </a:p>
          <a:p>
            <a:pPr marL="1371600" lvl="2" indent="-457200"/>
            <a:r>
              <a:rPr lang="en-US" sz="1200" kern="1200" dirty="0">
                <a:solidFill>
                  <a:schemeClr val="tx1"/>
                </a:solidFill>
                <a:latin typeface="+mn-lt"/>
                <a:ea typeface="+mn-ea"/>
                <a:cs typeface="+mn-cs"/>
              </a:rPr>
              <a:t>difficult to allocate contiguous free blocks</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53</a:t>
            </a:fld>
            <a:endParaRPr lang="en-US" altLang="en-US"/>
          </a:p>
        </p:txBody>
      </p:sp>
    </p:spTree>
    <p:extLst>
      <p:ext uri="{BB962C8B-B14F-4D97-AF65-F5344CB8AC3E}">
        <p14:creationId xmlns:p14="http://schemas.microsoft.com/office/powerpoint/2010/main" val="340243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directory /proc contains (among other things) one subdirectory for each process running on the system, which is named after the process ID (PID). The link ‘self’ points to the process reading the file system.</a:t>
            </a: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2</a:t>
            </a:fld>
            <a:endParaRPr lang="en-US" altLang="en-US"/>
          </a:p>
        </p:txBody>
      </p:sp>
    </p:spTree>
    <p:extLst>
      <p:ext uri="{BB962C8B-B14F-4D97-AF65-F5344CB8AC3E}">
        <p14:creationId xmlns:p14="http://schemas.microsoft.com/office/powerpoint/2010/main" val="343915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is useful:</a:t>
            </a:r>
          </a:p>
          <a:p>
            <a:r>
              <a:rPr lang="en-US" sz="1200" b="0" i="0" kern="1200" dirty="0">
                <a:solidFill>
                  <a:schemeClr val="tx1"/>
                </a:solidFill>
                <a:effectLst/>
                <a:latin typeface="+mn-lt"/>
                <a:ea typeface="+mn-ea"/>
                <a:cs typeface="+mn-cs"/>
              </a:rPr>
              <a:t>When you need to free up disk space: If a file is very large and contains data that is no longer needed, truncating the file can help you reclaim disk space.</a:t>
            </a:r>
          </a:p>
          <a:p>
            <a:r>
              <a:rPr lang="en-US" sz="1200" b="0" i="0" kern="1200" dirty="0">
                <a:solidFill>
                  <a:schemeClr val="tx1"/>
                </a:solidFill>
                <a:effectLst/>
                <a:latin typeface="+mn-lt"/>
                <a:ea typeface="+mn-ea"/>
                <a:cs typeface="+mn-cs"/>
              </a:rPr>
              <a:t>When you need to start writing to a file from the beginning: Truncating a file can erase all of its contents, allowing you to start writing new data to it from the beginning.</a:t>
            </a:r>
          </a:p>
          <a:p>
            <a:r>
              <a:rPr lang="en-US" sz="1200" b="0" i="0" kern="1200" dirty="0">
                <a:solidFill>
                  <a:schemeClr val="tx1"/>
                </a:solidFill>
                <a:effectLst/>
                <a:latin typeface="+mn-lt"/>
                <a:ea typeface="+mn-ea"/>
                <a:cs typeface="+mn-cs"/>
              </a:rPr>
              <a:t>When you need to reduce the size of a log file: Log files can grow very large over time, which can slow down system performance. Truncating a log file can help reduce its size and improve system performance.</a:t>
            </a:r>
          </a:p>
          <a:p>
            <a:r>
              <a:rPr lang="en-US" sz="1200" b="0" i="0" kern="1200" dirty="0">
                <a:solidFill>
                  <a:schemeClr val="tx1"/>
                </a:solidFill>
                <a:effectLst/>
                <a:latin typeface="+mn-lt"/>
                <a:ea typeface="+mn-ea"/>
                <a:cs typeface="+mn-cs"/>
              </a:rPr>
              <a:t>When you need to reset a file to its default state: Truncating a file can erase all of its contents and reset it to its default state, which can be useful in certain situations (e.g., when troubleshooting software issues).</a:t>
            </a:r>
          </a:p>
          <a:p>
            <a:br>
              <a:rPr lang="en-US" dirty="0"/>
            </a:br>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a:t>
            </a:fld>
            <a:endParaRPr lang="en-US" altLang="en-US"/>
          </a:p>
        </p:txBody>
      </p:sp>
    </p:spTree>
    <p:extLst>
      <p:ext uri="{BB962C8B-B14F-4D97-AF65-F5344CB8AC3E}">
        <p14:creationId xmlns:p14="http://schemas.microsoft.com/office/powerpoint/2010/main" val="145176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used in “mainstream” operating systems</a:t>
            </a:r>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20</a:t>
            </a:fld>
            <a:endParaRPr lang="en-US" altLang="en-US"/>
          </a:p>
        </p:txBody>
      </p:sp>
    </p:spTree>
    <p:extLst>
      <p:ext uri="{BB962C8B-B14F-4D97-AF65-F5344CB8AC3E}">
        <p14:creationId xmlns:p14="http://schemas.microsoft.com/office/powerpoint/2010/main" val="275318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file structure it is considered to be a logical storage unit and it is a collection of related information </a:t>
            </a:r>
          </a:p>
          <a:p>
            <a:pPr marL="0" indent="0">
              <a:buFont typeface="Arial" panose="020B0604020202020204" pitchFamily="34" charset="0"/>
              <a:buNone/>
            </a:pPr>
            <a:endParaRPr lang="en-US" dirty="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example: if you have a file a very large video file so we can see that as one file in our folder but in in reality in the hard drive uh there is a possibility that this large video file um it is stored in an </a:t>
            </a:r>
            <a:r>
              <a:rPr lang="en-US" dirty="0" err="1"/>
              <a:t>uncontiguous</a:t>
            </a:r>
            <a:r>
              <a:rPr lang="en-US" dirty="0"/>
              <a:t> fashion so the chunks of its part or parts of its file are scattered in the disk </a:t>
            </a:r>
          </a:p>
          <a:p>
            <a:pPr marL="171450" indent="-171450">
              <a:buFont typeface="Arial" panose="020B0604020202020204" pitchFamily="34" charset="0"/>
              <a:buChar char="•"/>
            </a:pPr>
            <a:r>
              <a:rPr lang="en-US" dirty="0"/>
              <a:t>and then file system resides on secondary storage or disks so file system provided user interface to storage mapping logical to physical provides efficient convenient access to disk by allowing data to be stored located retrieved easily so that is the function of file system and for us users actually we do not care how does our file is stored as long as if we save that file in our in our hard drive we already seen that it is already saved but how it is implemented and how it is</a:t>
            </a: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28</a:t>
            </a:fld>
            <a:endParaRPr lang="en-US" altLang="en-US"/>
          </a:p>
        </p:txBody>
      </p:sp>
    </p:spTree>
    <p:extLst>
      <p:ext uri="{BB962C8B-B14F-4D97-AF65-F5344CB8AC3E}">
        <p14:creationId xmlns:p14="http://schemas.microsoft.com/office/powerpoint/2010/main" val="347975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00000"/>
                </a:solidFill>
                <a:effectLst/>
                <a:latin typeface="Times New Roman" panose="02020603050405020304" pitchFamily="18" charset="0"/>
              </a:rPr>
              <a:t> </a:t>
            </a:r>
            <a:r>
              <a:rPr lang="en-US" b="1" i="1" dirty="0">
                <a:solidFill>
                  <a:srgbClr val="000000"/>
                </a:solidFill>
                <a:effectLst/>
                <a:latin typeface="Times New Roman" panose="02020603050405020304" pitchFamily="18" charset="0"/>
              </a:rPr>
              <a:t>boot block</a:t>
            </a:r>
            <a:r>
              <a:rPr lang="en-US" b="0" i="0" dirty="0">
                <a:solidFill>
                  <a:srgbClr val="000000"/>
                </a:solidFill>
                <a:effectLst/>
                <a:latin typeface="Times New Roman" panose="02020603050405020304" pitchFamily="18" charset="0"/>
              </a:rPr>
              <a:t> in UNIX or the </a:t>
            </a:r>
            <a:r>
              <a:rPr lang="en-US" b="1" i="1" dirty="0">
                <a:solidFill>
                  <a:srgbClr val="000000"/>
                </a:solidFill>
                <a:effectLst/>
                <a:latin typeface="Times New Roman" panose="02020603050405020304" pitchFamily="18" charset="0"/>
              </a:rPr>
              <a:t>partition boot sector</a:t>
            </a:r>
            <a:r>
              <a:rPr lang="en-US" b="0" i="0" dirty="0">
                <a:solidFill>
                  <a:srgbClr val="000000"/>
                </a:solidFill>
                <a:effectLst/>
                <a:latin typeface="Times New Roman" panose="02020603050405020304" pitchFamily="18" charset="0"/>
              </a:rPr>
              <a:t> in Windows contains information about how to boot the system off of this disk. This will generally be the first sector of the volume if there is a bootable system loaded on that volume, or the block will be left vacant otherwise.</a:t>
            </a:r>
          </a:p>
          <a:p>
            <a:pPr marL="171450" indent="-171450">
              <a:buFont typeface="Arial" panose="020B0604020202020204" pitchFamily="34" charset="0"/>
              <a:buChar char="•"/>
            </a:pPr>
            <a:r>
              <a:rPr lang="en-US" b="0" i="0" dirty="0">
                <a:solidFill>
                  <a:srgbClr val="000000"/>
                </a:solidFill>
                <a:effectLst/>
                <a:latin typeface="Times New Roman" panose="02020603050405020304" pitchFamily="18" charset="0"/>
              </a:rPr>
              <a:t> volume control block: </a:t>
            </a:r>
            <a:r>
              <a:rPr lang="en-US" b="1" i="1" dirty="0">
                <a:solidFill>
                  <a:srgbClr val="000000"/>
                </a:solidFill>
                <a:effectLst/>
                <a:latin typeface="Times New Roman" panose="02020603050405020304" pitchFamily="18" charset="0"/>
              </a:rPr>
              <a:t>master file table</a:t>
            </a:r>
            <a:r>
              <a:rPr lang="en-US" b="0" i="0" dirty="0">
                <a:solidFill>
                  <a:srgbClr val="000000"/>
                </a:solidFill>
                <a:effectLst/>
                <a:latin typeface="Times New Roman" panose="02020603050405020304" pitchFamily="18" charset="0"/>
              </a:rPr>
              <a:t> in UNIX or the</a:t>
            </a:r>
            <a:r>
              <a:rPr lang="en-US" b="1" i="1" dirty="0">
                <a:solidFill>
                  <a:srgbClr val="000000"/>
                </a:solidFill>
                <a:effectLst/>
                <a:latin typeface="Times New Roman" panose="02020603050405020304" pitchFamily="18" charset="0"/>
              </a:rPr>
              <a:t> superblock</a:t>
            </a:r>
            <a:r>
              <a:rPr lang="en-US" b="0" i="0" dirty="0">
                <a:solidFill>
                  <a:srgbClr val="000000"/>
                </a:solidFill>
                <a:effectLst/>
                <a:latin typeface="Times New Roman" panose="02020603050405020304" pitchFamily="18" charset="0"/>
              </a:rPr>
              <a:t> in Windows, which contains information such as the partition table, number of blocks on each filesystem, and pointers to free blocks and free FCB blocks.</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36</a:t>
            </a:fld>
            <a:endParaRPr lang="en-US" altLang="en-US"/>
          </a:p>
        </p:txBody>
      </p:sp>
    </p:spTree>
    <p:extLst>
      <p:ext uri="{BB962C8B-B14F-4D97-AF65-F5344CB8AC3E}">
        <p14:creationId xmlns:p14="http://schemas.microsoft.com/office/powerpoint/2010/main" val="159114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In the hash table for each pair in the directory key-value pair is generated. The hash function on the file name determines the key and this key points to the corresponding file stored in the directory. This method efficiently decreases the directory search time as the entire list will not be searched on every operation. Using the keys the hash table entries are checked and when the file is found it is fetched. </a:t>
            </a: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38</a:t>
            </a:fld>
            <a:endParaRPr lang="en-US" altLang="en-US"/>
          </a:p>
        </p:txBody>
      </p:sp>
    </p:spTree>
    <p:extLst>
      <p:ext uri="{BB962C8B-B14F-4D97-AF65-F5344CB8AC3E}">
        <p14:creationId xmlns:p14="http://schemas.microsoft.com/office/powerpoint/2010/main" val="338520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File size can be increased easily since the system does not have to look for a contiguous chunk of memory. This method </a:t>
            </a: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44</a:t>
            </a:fld>
            <a:endParaRPr lang="en-US" altLang="en-US"/>
          </a:p>
        </p:txBody>
      </p:sp>
    </p:spTree>
    <p:extLst>
      <p:ext uri="{BB962C8B-B14F-4D97-AF65-F5344CB8AC3E}">
        <p14:creationId xmlns:p14="http://schemas.microsoft.com/office/powerpoint/2010/main" val="301523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allocation method depends on file access type </a:t>
            </a:r>
          </a:p>
          <a:p>
            <a:pPr lvl="1"/>
            <a:r>
              <a:rPr lang="en-US" dirty="0"/>
              <a:t>contiguous is great for sequential and random</a:t>
            </a:r>
          </a:p>
          <a:p>
            <a:pPr lvl="1"/>
            <a:r>
              <a:rPr lang="en-US" dirty="0"/>
              <a:t>linked is good for sequential, not random</a:t>
            </a:r>
          </a:p>
          <a:p>
            <a:pPr lvl="1"/>
            <a:r>
              <a:rPr lang="en-US" dirty="0"/>
              <a:t>indexed is great for sequential and random </a:t>
            </a:r>
          </a:p>
          <a:p>
            <a:pPr lvl="2"/>
            <a:r>
              <a:rPr lang="en-US" dirty="0"/>
              <a:t>single block access require multiple block reads</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49</a:t>
            </a:fld>
            <a:endParaRPr lang="en-US" altLang="en-US"/>
          </a:p>
        </p:txBody>
      </p:sp>
    </p:spTree>
    <p:extLst>
      <p:ext uri="{BB962C8B-B14F-4D97-AF65-F5344CB8AC3E}">
        <p14:creationId xmlns:p14="http://schemas.microsoft.com/office/powerpoint/2010/main" val="84966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AEAF3F-AFD0-49E9-AF0A-D69AB110D40B}"/>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B1167AA4-73EB-4538-8610-65388524A8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EFD22D-02C0-4A3D-802B-D6F257A0687E}"/>
              </a:ext>
            </a:extLst>
          </p:cNvPr>
          <p:cNvSpPr>
            <a:spLocks noGrp="1"/>
          </p:cNvSpPr>
          <p:nvPr>
            <p:ph type="sldNum" sz="quarter" idx="12"/>
          </p:nvPr>
        </p:nvSpPr>
        <p:spPr/>
        <p:txBody>
          <a:bodyPr/>
          <a:lstStyle>
            <a:lvl1pPr>
              <a:defRPr/>
            </a:lvl1pPr>
          </a:lstStyle>
          <a:p>
            <a:fld id="{195636FE-B67F-47FD-98A6-F7B8FE171AF8}" type="slidenum">
              <a:rPr lang="en-US" altLang="en-US"/>
              <a:pPr/>
              <a:t>‹#›</a:t>
            </a:fld>
            <a:endParaRPr lang="en-US" altLang="en-US"/>
          </a:p>
        </p:txBody>
      </p:sp>
    </p:spTree>
    <p:extLst>
      <p:ext uri="{BB962C8B-B14F-4D97-AF65-F5344CB8AC3E}">
        <p14:creationId xmlns:p14="http://schemas.microsoft.com/office/powerpoint/2010/main" val="200494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42E351-E37D-4923-8E5C-395D44F47D93}"/>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CB5D7255-0D0E-4287-84C8-A8B85A31F6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E29398-B4D2-44BD-AC41-8418E8E37050}"/>
              </a:ext>
            </a:extLst>
          </p:cNvPr>
          <p:cNvSpPr>
            <a:spLocks noGrp="1"/>
          </p:cNvSpPr>
          <p:nvPr>
            <p:ph type="sldNum" sz="quarter" idx="12"/>
          </p:nvPr>
        </p:nvSpPr>
        <p:spPr/>
        <p:txBody>
          <a:bodyPr/>
          <a:lstStyle>
            <a:lvl1pPr>
              <a:defRPr/>
            </a:lvl1pPr>
          </a:lstStyle>
          <a:p>
            <a:fld id="{0112693B-CC36-4304-B669-E6E28AE879BC}" type="slidenum">
              <a:rPr lang="en-US" altLang="en-US"/>
              <a:pPr/>
              <a:t>‹#›</a:t>
            </a:fld>
            <a:endParaRPr lang="en-US" altLang="en-US"/>
          </a:p>
        </p:txBody>
      </p:sp>
    </p:spTree>
    <p:extLst>
      <p:ext uri="{BB962C8B-B14F-4D97-AF65-F5344CB8AC3E}">
        <p14:creationId xmlns:p14="http://schemas.microsoft.com/office/powerpoint/2010/main" val="39126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E68A-B8CF-4FE0-BBD3-748DAE8F915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F7A6CCE8-A39F-4963-B568-09DE8664A0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582C16-F103-4B1D-82A4-FC7248D99BDF}"/>
              </a:ext>
            </a:extLst>
          </p:cNvPr>
          <p:cNvSpPr>
            <a:spLocks noGrp="1"/>
          </p:cNvSpPr>
          <p:nvPr>
            <p:ph type="sldNum" sz="quarter" idx="12"/>
          </p:nvPr>
        </p:nvSpPr>
        <p:spPr/>
        <p:txBody>
          <a:bodyPr/>
          <a:lstStyle>
            <a:lvl1pPr>
              <a:defRPr/>
            </a:lvl1pPr>
          </a:lstStyle>
          <a:p>
            <a:fld id="{1D859B12-BD0F-4FDF-81EC-75CF93E94B22}" type="slidenum">
              <a:rPr lang="en-US" altLang="en-US"/>
              <a:pPr/>
              <a:t>‹#›</a:t>
            </a:fld>
            <a:endParaRPr lang="en-US" altLang="en-US"/>
          </a:p>
        </p:txBody>
      </p:sp>
    </p:spTree>
    <p:extLst>
      <p:ext uri="{BB962C8B-B14F-4D97-AF65-F5344CB8AC3E}">
        <p14:creationId xmlns:p14="http://schemas.microsoft.com/office/powerpoint/2010/main" val="16286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C354-B60F-4DAE-AF8C-5506852509BE}"/>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DFCD47CB-691B-492A-BCC2-30B1696D45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92E11-7B13-42DB-834B-1255E2C7A08F}"/>
              </a:ext>
            </a:extLst>
          </p:cNvPr>
          <p:cNvSpPr>
            <a:spLocks noGrp="1"/>
          </p:cNvSpPr>
          <p:nvPr>
            <p:ph type="sldNum" sz="quarter" idx="12"/>
          </p:nvPr>
        </p:nvSpPr>
        <p:spPr/>
        <p:txBody>
          <a:bodyPr/>
          <a:lstStyle>
            <a:lvl1pPr>
              <a:defRPr/>
            </a:lvl1pPr>
          </a:lstStyle>
          <a:p>
            <a:fld id="{7BD0CCB2-D633-4BCC-A1CD-C5689A36F7EC}" type="slidenum">
              <a:rPr lang="en-US" altLang="en-US"/>
              <a:pPr/>
              <a:t>‹#›</a:t>
            </a:fld>
            <a:endParaRPr lang="en-US" altLang="en-US"/>
          </a:p>
        </p:txBody>
      </p:sp>
    </p:spTree>
    <p:extLst>
      <p:ext uri="{BB962C8B-B14F-4D97-AF65-F5344CB8AC3E}">
        <p14:creationId xmlns:p14="http://schemas.microsoft.com/office/powerpoint/2010/main" val="108398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812A83C-A24B-4E72-A8B4-AF8B897A03D6}"/>
              </a:ext>
            </a:extLst>
          </p:cNvPr>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pPr/>
              <a:t>‹#›</a:t>
            </a:fld>
            <a:endParaRPr lang="en-US" altLang="en-US" dirty="0"/>
          </a:p>
        </p:txBody>
      </p:sp>
    </p:spTree>
    <p:extLst>
      <p:ext uri="{BB962C8B-B14F-4D97-AF65-F5344CB8AC3E}">
        <p14:creationId xmlns:p14="http://schemas.microsoft.com/office/powerpoint/2010/main" val="327682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02-3FEA-45A7-8BF2-BD3AD167ACF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960BF3F-AB6B-4D26-8C11-407A421632D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C25F7C56-0A90-40AC-93F6-F1296A978A8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95BD5F-4D5B-4617-ACE5-C0B8E0D2B540}"/>
              </a:ext>
            </a:extLst>
          </p:cNvPr>
          <p:cNvSpPr>
            <a:spLocks noGrp="1"/>
          </p:cNvSpPr>
          <p:nvPr>
            <p:ph type="sldNum" sz="quarter" idx="12"/>
          </p:nvPr>
        </p:nvSpPr>
        <p:spPr/>
        <p:txBody>
          <a:bodyPr/>
          <a:lstStyle/>
          <a:p>
            <a:fld id="{CB1BFB98-26D1-4236-B9A5-8722FBA9A399}" type="slidenum">
              <a:rPr lang="en-US" altLang="en-US" smtClean="0"/>
              <a:pPr/>
              <a:t>‹#›</a:t>
            </a:fld>
            <a:endParaRPr lang="en-US" altLang="en-US"/>
          </a:p>
        </p:txBody>
      </p:sp>
    </p:spTree>
    <p:extLst>
      <p:ext uri="{BB962C8B-B14F-4D97-AF65-F5344CB8AC3E}">
        <p14:creationId xmlns:p14="http://schemas.microsoft.com/office/powerpoint/2010/main" val="38148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14BE2-A5E5-4F5D-945D-E5D7681AB9D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CC7451F1-C44F-40C9-9146-E007A22266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8A3BE2-06AF-424A-B9C9-6C6212C8DCFC}"/>
              </a:ext>
            </a:extLst>
          </p:cNvPr>
          <p:cNvSpPr>
            <a:spLocks noGrp="1"/>
          </p:cNvSpPr>
          <p:nvPr>
            <p:ph type="sldNum" sz="quarter" idx="12"/>
          </p:nvPr>
        </p:nvSpPr>
        <p:spPr/>
        <p:txBody>
          <a:bodyPr/>
          <a:lstStyle>
            <a:lvl1pPr>
              <a:defRPr/>
            </a:lvl1pPr>
          </a:lstStyle>
          <a:p>
            <a:fld id="{5F11F8D7-CD43-4814-AE61-BC0F702EBA32}" type="slidenum">
              <a:rPr lang="en-US" altLang="en-US"/>
              <a:pPr/>
              <a:t>‹#›</a:t>
            </a:fld>
            <a:endParaRPr lang="en-US" altLang="en-US"/>
          </a:p>
        </p:txBody>
      </p:sp>
    </p:spTree>
    <p:extLst>
      <p:ext uri="{BB962C8B-B14F-4D97-AF65-F5344CB8AC3E}">
        <p14:creationId xmlns:p14="http://schemas.microsoft.com/office/powerpoint/2010/main" val="29481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FD8F4E-0E4B-442A-A529-9A6C5C7D1251}"/>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5BE4E864-5D75-4EA4-ABEC-7989C84B9D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8FECEA-8B7E-4E92-9194-8770F5A21129}"/>
              </a:ext>
            </a:extLst>
          </p:cNvPr>
          <p:cNvSpPr>
            <a:spLocks noGrp="1"/>
          </p:cNvSpPr>
          <p:nvPr>
            <p:ph type="sldNum" sz="quarter" idx="12"/>
          </p:nvPr>
        </p:nvSpPr>
        <p:spPr/>
        <p:txBody>
          <a:bodyPr/>
          <a:lstStyle>
            <a:lvl1pPr>
              <a:defRPr/>
            </a:lvl1pPr>
          </a:lstStyle>
          <a:p>
            <a:fld id="{0C2BDA40-E21F-4284-82B1-D7E3C6D12DA5}" type="slidenum">
              <a:rPr lang="en-US" altLang="en-US"/>
              <a:pPr/>
              <a:t>‹#›</a:t>
            </a:fld>
            <a:endParaRPr lang="en-US" altLang="en-US"/>
          </a:p>
        </p:txBody>
      </p:sp>
    </p:spTree>
    <p:extLst>
      <p:ext uri="{BB962C8B-B14F-4D97-AF65-F5344CB8AC3E}">
        <p14:creationId xmlns:p14="http://schemas.microsoft.com/office/powerpoint/2010/main" val="42009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9DB6D08-2A14-43DD-8CDD-C4D17E6E9B0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6B26960B-DE07-4DC6-B161-EEAC7B8AE0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74F2F6-CC09-4204-92D5-496D29AFE4E4}"/>
              </a:ext>
            </a:extLst>
          </p:cNvPr>
          <p:cNvSpPr>
            <a:spLocks noGrp="1"/>
          </p:cNvSpPr>
          <p:nvPr>
            <p:ph type="sldNum" sz="quarter" idx="12"/>
          </p:nvPr>
        </p:nvSpPr>
        <p:spPr/>
        <p:txBody>
          <a:bodyPr/>
          <a:lstStyle>
            <a:lvl1pPr>
              <a:defRPr/>
            </a:lvl1pPr>
          </a:lstStyle>
          <a:p>
            <a:fld id="{D8B5263A-E660-4BF4-BF99-DFB2E5FC61D8}" type="slidenum">
              <a:rPr lang="en-US" altLang="en-US"/>
              <a:pPr/>
              <a:t>‹#›</a:t>
            </a:fld>
            <a:endParaRPr lang="en-US" altLang="en-US"/>
          </a:p>
        </p:txBody>
      </p:sp>
    </p:spTree>
    <p:extLst>
      <p:ext uri="{BB962C8B-B14F-4D97-AF65-F5344CB8AC3E}">
        <p14:creationId xmlns:p14="http://schemas.microsoft.com/office/powerpoint/2010/main" val="63891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39C40C-A90E-4EEF-A228-5BC13059A0E0}"/>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8FA27039-F92A-4284-A239-F727F051E36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415D9AE-577B-45D9-B831-2743D3B7FD1E}"/>
              </a:ext>
            </a:extLst>
          </p:cNvPr>
          <p:cNvSpPr>
            <a:spLocks noGrp="1"/>
          </p:cNvSpPr>
          <p:nvPr>
            <p:ph type="sldNum" sz="quarter" idx="12"/>
          </p:nvPr>
        </p:nvSpPr>
        <p:spPr/>
        <p:txBody>
          <a:bodyPr/>
          <a:lstStyle>
            <a:lvl1pPr>
              <a:defRPr/>
            </a:lvl1pPr>
          </a:lstStyle>
          <a:p>
            <a:fld id="{D6D022E3-8EBE-43B3-B963-EB3A5243B5B2}" type="slidenum">
              <a:rPr lang="en-US" altLang="en-US"/>
              <a:pPr/>
              <a:t>‹#›</a:t>
            </a:fld>
            <a:endParaRPr lang="en-US" altLang="en-US"/>
          </a:p>
        </p:txBody>
      </p:sp>
    </p:spTree>
    <p:extLst>
      <p:ext uri="{BB962C8B-B14F-4D97-AF65-F5344CB8AC3E}">
        <p14:creationId xmlns:p14="http://schemas.microsoft.com/office/powerpoint/2010/main" val="354343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1BE34-DBDF-4350-98A3-2133221E69C2}"/>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E5A18ACC-5492-42F5-BA96-4C1071BC16A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AB7F12-1905-40AF-BC3C-7C8FC2978703}"/>
              </a:ext>
            </a:extLst>
          </p:cNvPr>
          <p:cNvSpPr>
            <a:spLocks noGrp="1"/>
          </p:cNvSpPr>
          <p:nvPr>
            <p:ph type="sldNum" sz="quarter" idx="12"/>
          </p:nvPr>
        </p:nvSpPr>
        <p:spPr/>
        <p:txBody>
          <a:bodyPr/>
          <a:lstStyle>
            <a:lvl1pPr>
              <a:defRPr/>
            </a:lvl1pPr>
          </a:lstStyle>
          <a:p>
            <a:fld id="{0E678DE6-E732-409B-B9C9-A9A8B8F70E2C}" type="slidenum">
              <a:rPr lang="en-US" altLang="en-US"/>
              <a:pPr/>
              <a:t>‹#›</a:t>
            </a:fld>
            <a:endParaRPr lang="en-US" altLang="en-US"/>
          </a:p>
        </p:txBody>
      </p:sp>
    </p:spTree>
    <p:extLst>
      <p:ext uri="{BB962C8B-B14F-4D97-AF65-F5344CB8AC3E}">
        <p14:creationId xmlns:p14="http://schemas.microsoft.com/office/powerpoint/2010/main" val="7691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A09AAD-6E15-414A-A27D-3AC22D60A1C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B0CEEAFD-3325-40F8-988D-84CFF4252C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1DD15F-8FE4-46F0-B415-6DA1FECA60DD}"/>
              </a:ext>
            </a:extLst>
          </p:cNvPr>
          <p:cNvSpPr>
            <a:spLocks noGrp="1"/>
          </p:cNvSpPr>
          <p:nvPr>
            <p:ph type="sldNum" sz="quarter" idx="12"/>
          </p:nvPr>
        </p:nvSpPr>
        <p:spPr/>
        <p:txBody>
          <a:bodyPr/>
          <a:lstStyle>
            <a:lvl1pPr>
              <a:defRPr/>
            </a:lvl1pPr>
          </a:lstStyle>
          <a:p>
            <a:fld id="{BB15058F-6482-47E2-967E-5C313B011CB7}" type="slidenum">
              <a:rPr lang="en-US" altLang="en-US"/>
              <a:pPr/>
              <a:t>‹#›</a:t>
            </a:fld>
            <a:endParaRPr lang="en-US" altLang="en-US"/>
          </a:p>
        </p:txBody>
      </p:sp>
    </p:spTree>
    <p:extLst>
      <p:ext uri="{BB962C8B-B14F-4D97-AF65-F5344CB8AC3E}">
        <p14:creationId xmlns:p14="http://schemas.microsoft.com/office/powerpoint/2010/main" val="147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F1515A-F245-42FA-A6ED-B24067D5AB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A162012-DF59-4AF1-AF31-B892C7EC18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945915-A91A-482F-B603-F80D7891F11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98447E20-B9B9-43AC-B18B-8F69FCF01BE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BB34D50-1255-4A45-A83B-57572AB8223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1BFB98-26D1-4236-B9A5-8722FBA9A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computerhope.com/jargon/m/modify.htm" TargetMode="External"/><Relationship Id="rId2" Type="http://schemas.openxmlformats.org/officeDocument/2006/relationships/hyperlink" Target="https://www.computerhope.com/jargon/c/copy.htm"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D7DF-86FD-4555-AE89-E369B6CA5F2D}"/>
              </a:ext>
            </a:extLst>
          </p:cNvPr>
          <p:cNvSpPr>
            <a:spLocks noGrp="1"/>
          </p:cNvSpPr>
          <p:nvPr>
            <p:ph type="title"/>
          </p:nvPr>
        </p:nvSpPr>
        <p:spPr>
          <a:xfrm>
            <a:off x="4367808" y="404664"/>
            <a:ext cx="5634207" cy="504056"/>
          </a:xfrm>
        </p:spPr>
        <p:txBody>
          <a:bodyPr/>
          <a:lstStyle/>
          <a:p>
            <a:pPr algn="r"/>
            <a:r>
              <a:rPr lang="en-HK" sz="2800" dirty="0"/>
              <a:t>CS3103 </a:t>
            </a:r>
            <a:r>
              <a:rPr lang="en-US" altLang="zh-CN" sz="2800" dirty="0"/>
              <a:t>Operating System</a:t>
            </a:r>
            <a:br>
              <a:rPr lang="en-US" altLang="zh-CN" sz="2800" dirty="0"/>
            </a:br>
            <a:r>
              <a:rPr lang="en-HK" sz="2800"/>
              <a:t>2023/2024 </a:t>
            </a:r>
            <a:r>
              <a:rPr lang="en-HK" sz="2800" dirty="0"/>
              <a:t>Sem B</a:t>
            </a:r>
          </a:p>
        </p:txBody>
      </p:sp>
      <p:sp>
        <p:nvSpPr>
          <p:cNvPr id="3" name="Content Placeholder 2">
            <a:extLst>
              <a:ext uri="{FF2B5EF4-FFF2-40B4-BE49-F238E27FC236}">
                <a16:creationId xmlns:a16="http://schemas.microsoft.com/office/drawing/2014/main" id="{55AC9B72-92EB-45C5-A7C2-6B0F9E58F0EC}"/>
              </a:ext>
            </a:extLst>
          </p:cNvPr>
          <p:cNvSpPr>
            <a:spLocks noGrp="1"/>
          </p:cNvSpPr>
          <p:nvPr>
            <p:ph idx="1"/>
          </p:nvPr>
        </p:nvSpPr>
        <p:spPr>
          <a:xfrm>
            <a:off x="551384" y="2726845"/>
            <a:ext cx="9450631" cy="720079"/>
          </a:xfrm>
        </p:spPr>
        <p:txBody>
          <a:bodyPr/>
          <a:lstStyle/>
          <a:p>
            <a:pPr marL="0" indent="0" algn="r">
              <a:buNone/>
            </a:pPr>
            <a:r>
              <a:rPr lang="en-HK" sz="4800" b="1" dirty="0"/>
              <a:t>Chapter 9: </a:t>
            </a:r>
            <a:r>
              <a:rPr lang="en-US" altLang="zh-CN" sz="4800" b="1" dirty="0"/>
              <a:t>File System</a:t>
            </a:r>
            <a:endParaRPr lang="en-HK" sz="4800" b="1" dirty="0">
              <a:effectLst>
                <a:outerShdw blurRad="38100" dist="38100" dir="2700000" algn="tl">
                  <a:srgbClr val="C0C0C0"/>
                </a:outerShdw>
              </a:effectLst>
            </a:endParaRPr>
          </a:p>
        </p:txBody>
      </p:sp>
      <p:sp>
        <p:nvSpPr>
          <p:cNvPr id="4" name="Rectangle 3">
            <a:extLst>
              <a:ext uri="{FF2B5EF4-FFF2-40B4-BE49-F238E27FC236}">
                <a16:creationId xmlns:a16="http://schemas.microsoft.com/office/drawing/2014/main" id="{FC340853-7F2B-4E79-BA64-14A99ABC7FA5}"/>
              </a:ext>
            </a:extLst>
          </p:cNvPr>
          <p:cNvSpPr/>
          <p:nvPr/>
        </p:nvSpPr>
        <p:spPr>
          <a:xfrm>
            <a:off x="5634921" y="4725144"/>
            <a:ext cx="4367094" cy="1261884"/>
          </a:xfrm>
          <a:prstGeom prst="rect">
            <a:avLst/>
          </a:prstGeom>
        </p:spPr>
        <p:txBody>
          <a:bodyPr wrap="none">
            <a:spAutoFit/>
          </a:bodyPr>
          <a:lstStyle/>
          <a:p>
            <a:pPr algn="r"/>
            <a:r>
              <a:rPr lang="en-HK" altLang="zh-CN" sz="2800" b="1" dirty="0"/>
              <a:t>Dr.</a:t>
            </a:r>
            <a:r>
              <a:rPr lang="zh-CN" altLang="en-US" sz="2800" b="1" dirty="0"/>
              <a:t> </a:t>
            </a:r>
            <a:r>
              <a:rPr lang="en-HK" altLang="zh-CN" sz="2800" b="1" dirty="0"/>
              <a:t>Nan</a:t>
            </a:r>
            <a:r>
              <a:rPr lang="zh-CN" altLang="en-US" sz="2800" b="1" dirty="0"/>
              <a:t> </a:t>
            </a:r>
            <a:r>
              <a:rPr lang="en-HK" altLang="zh-CN" sz="2800" b="1" dirty="0"/>
              <a:t>Guan</a:t>
            </a:r>
          </a:p>
          <a:p>
            <a:pPr algn="r"/>
            <a:r>
              <a:rPr lang="en-HK" sz="2400" dirty="0"/>
              <a:t>Department of Computer Science</a:t>
            </a:r>
          </a:p>
          <a:p>
            <a:pPr algn="r"/>
            <a:r>
              <a:rPr lang="en-HK" sz="2400" dirty="0"/>
              <a:t>City University of Hong Kong</a:t>
            </a:r>
          </a:p>
        </p:txBody>
      </p:sp>
      <p:sp>
        <p:nvSpPr>
          <p:cNvPr id="5" name="Slide Number Placeholder 4">
            <a:extLst>
              <a:ext uri="{FF2B5EF4-FFF2-40B4-BE49-F238E27FC236}">
                <a16:creationId xmlns:a16="http://schemas.microsoft.com/office/drawing/2014/main" id="{D2A3A961-759F-46CD-BADF-8E267A3EC8C8}"/>
              </a:ext>
            </a:extLst>
          </p:cNvPr>
          <p:cNvSpPr>
            <a:spLocks noGrp="1"/>
          </p:cNvSpPr>
          <p:nvPr>
            <p:ph type="sldNum" sz="quarter" idx="12"/>
          </p:nvPr>
        </p:nvSpPr>
        <p:spPr/>
        <p:txBody>
          <a:bodyPr/>
          <a:lstStyle/>
          <a:p>
            <a:fld id="{C22DC6D3-9347-42BE-948A-F7EB414DF657}" type="slidenum">
              <a:rPr lang="en-US" altLang="en-US" smtClean="0"/>
              <a:pPr/>
              <a:t>1</a:t>
            </a:fld>
            <a:endParaRPr lang="en-US" altLang="en-US" dirty="0"/>
          </a:p>
        </p:txBody>
      </p:sp>
    </p:spTree>
    <p:extLst>
      <p:ext uri="{BB962C8B-B14F-4D97-AF65-F5344CB8AC3E}">
        <p14:creationId xmlns:p14="http://schemas.microsoft.com/office/powerpoint/2010/main" val="9546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DFD7-3936-42DE-8253-13E7F86C7CD8}"/>
              </a:ext>
            </a:extLst>
          </p:cNvPr>
          <p:cNvSpPr>
            <a:spLocks noGrp="1"/>
          </p:cNvSpPr>
          <p:nvPr>
            <p:ph type="title"/>
          </p:nvPr>
        </p:nvSpPr>
        <p:spPr/>
        <p:txBody>
          <a:bodyPr/>
          <a:lstStyle/>
          <a:p>
            <a:r>
              <a:rPr lang="en-US" dirty="0"/>
              <a:t>Directory Structure</a:t>
            </a:r>
            <a:endParaRPr lang="en-HK" dirty="0"/>
          </a:p>
        </p:txBody>
      </p:sp>
      <p:sp>
        <p:nvSpPr>
          <p:cNvPr id="3" name="Content Placeholder 2">
            <a:extLst>
              <a:ext uri="{FF2B5EF4-FFF2-40B4-BE49-F238E27FC236}">
                <a16:creationId xmlns:a16="http://schemas.microsoft.com/office/drawing/2014/main" id="{2AE56368-2B0A-48D6-A714-A8803929303F}"/>
              </a:ext>
            </a:extLst>
          </p:cNvPr>
          <p:cNvSpPr>
            <a:spLocks noGrp="1"/>
          </p:cNvSpPr>
          <p:nvPr>
            <p:ph idx="1"/>
          </p:nvPr>
        </p:nvSpPr>
        <p:spPr>
          <a:xfrm>
            <a:off x="609600" y="1340769"/>
            <a:ext cx="11582400" cy="5040560"/>
          </a:xfrm>
        </p:spPr>
        <p:txBody>
          <a:bodyPr/>
          <a:lstStyle/>
          <a:p>
            <a:r>
              <a:rPr lang="en-US" dirty="0">
                <a:solidFill>
                  <a:srgbClr val="FF0000"/>
                </a:solidFill>
              </a:rPr>
              <a:t>Directory</a:t>
            </a:r>
            <a:r>
              <a:rPr lang="en-US" dirty="0"/>
              <a:t>: a collection of nodes containing information about files</a:t>
            </a:r>
          </a:p>
          <a:p>
            <a:pPr marL="0" indent="0">
              <a:buNone/>
            </a:pPr>
            <a:endParaRPr lang="en-HK" dirty="0"/>
          </a:p>
        </p:txBody>
      </p:sp>
      <p:sp>
        <p:nvSpPr>
          <p:cNvPr id="4" name="Slide Number Placeholder 3">
            <a:extLst>
              <a:ext uri="{FF2B5EF4-FFF2-40B4-BE49-F238E27FC236}">
                <a16:creationId xmlns:a16="http://schemas.microsoft.com/office/drawing/2014/main" id="{3F4749A3-38CD-45B0-9BA2-55395C5C7FEE}"/>
              </a:ext>
            </a:extLst>
          </p:cNvPr>
          <p:cNvSpPr>
            <a:spLocks noGrp="1"/>
          </p:cNvSpPr>
          <p:nvPr>
            <p:ph type="sldNum" sz="quarter" idx="12"/>
          </p:nvPr>
        </p:nvSpPr>
        <p:spPr/>
        <p:txBody>
          <a:bodyPr/>
          <a:lstStyle/>
          <a:p>
            <a:fld id="{C22DC6D3-9347-42BE-948A-F7EB414DF657}" type="slidenum">
              <a:rPr lang="en-US" altLang="en-US" smtClean="0"/>
              <a:pPr/>
              <a:t>10</a:t>
            </a:fld>
            <a:endParaRPr lang="en-US" altLang="en-US" dirty="0"/>
          </a:p>
        </p:txBody>
      </p:sp>
      <p:pic>
        <p:nvPicPr>
          <p:cNvPr id="6" name="Picture 5">
            <a:extLst>
              <a:ext uri="{FF2B5EF4-FFF2-40B4-BE49-F238E27FC236}">
                <a16:creationId xmlns:a16="http://schemas.microsoft.com/office/drawing/2014/main" id="{48C4BFC7-7F28-49CD-AB9A-8A60E705FECF}"/>
              </a:ext>
            </a:extLst>
          </p:cNvPr>
          <p:cNvPicPr>
            <a:picLocks noChangeAspect="1"/>
          </p:cNvPicPr>
          <p:nvPr/>
        </p:nvPicPr>
        <p:blipFill>
          <a:blip r:embed="rId2"/>
          <a:stretch>
            <a:fillRect/>
          </a:stretch>
        </p:blipFill>
        <p:spPr>
          <a:xfrm>
            <a:off x="3071664" y="1988840"/>
            <a:ext cx="6264696" cy="4251044"/>
          </a:xfrm>
          <a:prstGeom prst="rect">
            <a:avLst/>
          </a:prstGeom>
        </p:spPr>
      </p:pic>
    </p:spTree>
    <p:extLst>
      <p:ext uri="{BB962C8B-B14F-4D97-AF65-F5344CB8AC3E}">
        <p14:creationId xmlns:p14="http://schemas.microsoft.com/office/powerpoint/2010/main" val="26538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F823-05BF-4322-94F2-C0E28C9FF48E}"/>
              </a:ext>
            </a:extLst>
          </p:cNvPr>
          <p:cNvSpPr>
            <a:spLocks noGrp="1"/>
          </p:cNvSpPr>
          <p:nvPr>
            <p:ph type="title"/>
          </p:nvPr>
        </p:nvSpPr>
        <p:spPr/>
        <p:txBody>
          <a:bodyPr/>
          <a:lstStyle/>
          <a:p>
            <a:r>
              <a:rPr lang="en-US" dirty="0"/>
              <a:t>A Typical File-system Organization</a:t>
            </a:r>
            <a:endParaRPr lang="en-HK" dirty="0"/>
          </a:p>
        </p:txBody>
      </p:sp>
      <p:sp>
        <p:nvSpPr>
          <p:cNvPr id="3" name="Content Placeholder 2">
            <a:extLst>
              <a:ext uri="{FF2B5EF4-FFF2-40B4-BE49-F238E27FC236}">
                <a16:creationId xmlns:a16="http://schemas.microsoft.com/office/drawing/2014/main" id="{D06DF6D6-FABC-4F1F-819B-C98D5DEBE03C}"/>
              </a:ext>
            </a:extLst>
          </p:cNvPr>
          <p:cNvSpPr>
            <a:spLocks noGrp="1"/>
          </p:cNvSpPr>
          <p:nvPr>
            <p:ph idx="1"/>
          </p:nvPr>
        </p:nvSpPr>
        <p:spPr/>
        <p:txBody>
          <a:bodyPr/>
          <a:lstStyle/>
          <a:p>
            <a:r>
              <a:rPr lang="en-US" altLang="en-US" dirty="0"/>
              <a:t>Operations performed on directory </a:t>
            </a:r>
          </a:p>
          <a:p>
            <a:pPr lvl="1"/>
            <a:r>
              <a:rPr lang="en-US" altLang="en-US" dirty="0"/>
              <a:t>Search for a file</a:t>
            </a:r>
          </a:p>
          <a:p>
            <a:pPr lvl="1"/>
            <a:r>
              <a:rPr lang="en-US" altLang="en-US" dirty="0"/>
              <a:t>Create a file</a:t>
            </a:r>
          </a:p>
          <a:p>
            <a:pPr lvl="1"/>
            <a:r>
              <a:rPr lang="en-US" altLang="en-US" dirty="0"/>
              <a:t>Delete a file</a:t>
            </a:r>
          </a:p>
          <a:p>
            <a:pPr lvl="1"/>
            <a:r>
              <a:rPr lang="en-US" altLang="en-US" dirty="0"/>
              <a:t>List a directory</a:t>
            </a:r>
          </a:p>
          <a:p>
            <a:pPr lvl="1"/>
            <a:r>
              <a:rPr lang="en-US" altLang="en-US" dirty="0"/>
              <a:t>Rename a file</a:t>
            </a:r>
          </a:p>
          <a:p>
            <a:pPr lvl="1"/>
            <a:r>
              <a:rPr lang="en-US" altLang="en-US" dirty="0"/>
              <a:t>Traverse the file system</a:t>
            </a:r>
          </a:p>
          <a:p>
            <a:pPr lvl="1"/>
            <a:r>
              <a:rPr lang="en-US" dirty="0"/>
              <a:t>…</a:t>
            </a:r>
            <a:endParaRPr lang="en-HK" dirty="0"/>
          </a:p>
        </p:txBody>
      </p:sp>
      <p:sp>
        <p:nvSpPr>
          <p:cNvPr id="4" name="Slide Number Placeholder 3">
            <a:extLst>
              <a:ext uri="{FF2B5EF4-FFF2-40B4-BE49-F238E27FC236}">
                <a16:creationId xmlns:a16="http://schemas.microsoft.com/office/drawing/2014/main" id="{5A529920-616A-4F9C-94C7-D9D4D7AA0569}"/>
              </a:ext>
            </a:extLst>
          </p:cNvPr>
          <p:cNvSpPr>
            <a:spLocks noGrp="1"/>
          </p:cNvSpPr>
          <p:nvPr>
            <p:ph type="sldNum" sz="quarter" idx="12"/>
          </p:nvPr>
        </p:nvSpPr>
        <p:spPr/>
        <p:txBody>
          <a:bodyPr/>
          <a:lstStyle/>
          <a:p>
            <a:fld id="{C22DC6D3-9347-42BE-948A-F7EB414DF657}" type="slidenum">
              <a:rPr lang="en-US" altLang="en-US" smtClean="0"/>
              <a:pPr/>
              <a:t>11</a:t>
            </a:fld>
            <a:endParaRPr lang="en-US" altLang="en-US" dirty="0"/>
          </a:p>
        </p:txBody>
      </p:sp>
      <p:pic>
        <p:nvPicPr>
          <p:cNvPr id="6" name="Picture 5">
            <a:extLst>
              <a:ext uri="{FF2B5EF4-FFF2-40B4-BE49-F238E27FC236}">
                <a16:creationId xmlns:a16="http://schemas.microsoft.com/office/drawing/2014/main" id="{BF29DB36-805A-453E-A2AC-7E3B517E7121}"/>
              </a:ext>
            </a:extLst>
          </p:cNvPr>
          <p:cNvPicPr>
            <a:picLocks noChangeAspect="1"/>
          </p:cNvPicPr>
          <p:nvPr/>
        </p:nvPicPr>
        <p:blipFill>
          <a:blip r:embed="rId2"/>
          <a:stretch>
            <a:fillRect/>
          </a:stretch>
        </p:blipFill>
        <p:spPr>
          <a:xfrm>
            <a:off x="5957325" y="2517853"/>
            <a:ext cx="5616624" cy="2999378"/>
          </a:xfrm>
          <a:prstGeom prst="rect">
            <a:avLst/>
          </a:prstGeom>
        </p:spPr>
      </p:pic>
    </p:spTree>
    <p:extLst>
      <p:ext uri="{BB962C8B-B14F-4D97-AF65-F5344CB8AC3E}">
        <p14:creationId xmlns:p14="http://schemas.microsoft.com/office/powerpoint/2010/main" val="37831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4767-3F9A-4BB3-992B-44F1015340DA}"/>
              </a:ext>
            </a:extLst>
          </p:cNvPr>
          <p:cNvSpPr>
            <a:spLocks noGrp="1"/>
          </p:cNvSpPr>
          <p:nvPr>
            <p:ph type="title"/>
          </p:nvPr>
        </p:nvSpPr>
        <p:spPr/>
        <p:txBody>
          <a:bodyPr/>
          <a:lstStyle/>
          <a:p>
            <a:r>
              <a:rPr lang="en-HK" dirty="0"/>
              <a:t>Directory Organization</a:t>
            </a:r>
          </a:p>
        </p:txBody>
      </p:sp>
      <p:sp>
        <p:nvSpPr>
          <p:cNvPr id="3" name="Content Placeholder 2">
            <a:extLst>
              <a:ext uri="{FF2B5EF4-FFF2-40B4-BE49-F238E27FC236}">
                <a16:creationId xmlns:a16="http://schemas.microsoft.com/office/drawing/2014/main" id="{10F113F5-AE77-439D-A384-ADBAEC93E29B}"/>
              </a:ext>
            </a:extLst>
          </p:cNvPr>
          <p:cNvSpPr>
            <a:spLocks noGrp="1"/>
          </p:cNvSpPr>
          <p:nvPr>
            <p:ph idx="1"/>
          </p:nvPr>
        </p:nvSpPr>
        <p:spPr/>
        <p:txBody>
          <a:bodyPr/>
          <a:lstStyle/>
          <a:p>
            <a:r>
              <a:rPr lang="en-US" sz="3200" dirty="0"/>
              <a:t>Organize the directory (logically) to obtain</a:t>
            </a:r>
          </a:p>
          <a:p>
            <a:pPr lvl="1"/>
            <a:r>
              <a:rPr lang="en-US" altLang="en-US" dirty="0"/>
              <a:t>Efficiency – locating a file quickly</a:t>
            </a:r>
          </a:p>
          <a:p>
            <a:pPr lvl="1"/>
            <a:r>
              <a:rPr lang="en-US" altLang="en-US" dirty="0"/>
              <a:t>Naming – convenient to users</a:t>
            </a:r>
          </a:p>
          <a:p>
            <a:pPr lvl="2"/>
            <a:r>
              <a:rPr lang="en-US" altLang="en-US" dirty="0"/>
              <a:t>Two users can have the same name for different files</a:t>
            </a:r>
          </a:p>
          <a:p>
            <a:pPr lvl="2"/>
            <a:r>
              <a:rPr lang="en-US" altLang="en-US" dirty="0"/>
              <a:t>The same file can have several different names</a:t>
            </a:r>
          </a:p>
          <a:p>
            <a:pPr lvl="1"/>
            <a:r>
              <a:rPr lang="en-US" altLang="en-US" dirty="0"/>
              <a:t>Grouping – logical grouping of files by properties, (e.g., all Java programs, all games, …)</a:t>
            </a:r>
          </a:p>
          <a:p>
            <a:endParaRPr lang="en-HK" dirty="0"/>
          </a:p>
        </p:txBody>
      </p:sp>
      <p:sp>
        <p:nvSpPr>
          <p:cNvPr id="4" name="Slide Number Placeholder 3">
            <a:extLst>
              <a:ext uri="{FF2B5EF4-FFF2-40B4-BE49-F238E27FC236}">
                <a16:creationId xmlns:a16="http://schemas.microsoft.com/office/drawing/2014/main" id="{0CBCA79C-D50C-46C7-8B5A-F249069BFDD5}"/>
              </a:ext>
            </a:extLst>
          </p:cNvPr>
          <p:cNvSpPr>
            <a:spLocks noGrp="1"/>
          </p:cNvSpPr>
          <p:nvPr>
            <p:ph type="sldNum" sz="quarter" idx="12"/>
          </p:nvPr>
        </p:nvSpPr>
        <p:spPr/>
        <p:txBody>
          <a:bodyPr/>
          <a:lstStyle/>
          <a:p>
            <a:fld id="{C22DC6D3-9347-42BE-948A-F7EB414DF657}" type="slidenum">
              <a:rPr lang="en-US" altLang="en-US" smtClean="0"/>
              <a:pPr/>
              <a:t>12</a:t>
            </a:fld>
            <a:endParaRPr lang="en-US" altLang="en-US" dirty="0"/>
          </a:p>
        </p:txBody>
      </p:sp>
    </p:spTree>
    <p:extLst>
      <p:ext uri="{BB962C8B-B14F-4D97-AF65-F5344CB8AC3E}">
        <p14:creationId xmlns:p14="http://schemas.microsoft.com/office/powerpoint/2010/main" val="39121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CC4-7EA8-49AA-9885-D4FD5C858C0E}"/>
              </a:ext>
            </a:extLst>
          </p:cNvPr>
          <p:cNvSpPr>
            <a:spLocks noGrp="1"/>
          </p:cNvSpPr>
          <p:nvPr>
            <p:ph type="title"/>
          </p:nvPr>
        </p:nvSpPr>
        <p:spPr/>
        <p:txBody>
          <a:bodyPr/>
          <a:lstStyle/>
          <a:p>
            <a:r>
              <a:rPr lang="en-US" altLang="en-US" dirty="0">
                <a:effectLst>
                  <a:outerShdw blurRad="38100" dist="38100" dir="2700000" algn="tl">
                    <a:srgbClr val="C0C0C0"/>
                  </a:outerShdw>
                </a:effectLst>
              </a:rPr>
              <a:t>Single-Level Directory</a:t>
            </a:r>
            <a:endParaRPr lang="en-HK" dirty="0"/>
          </a:p>
        </p:txBody>
      </p:sp>
      <p:sp>
        <p:nvSpPr>
          <p:cNvPr id="3" name="Content Placeholder 2">
            <a:extLst>
              <a:ext uri="{FF2B5EF4-FFF2-40B4-BE49-F238E27FC236}">
                <a16:creationId xmlns:a16="http://schemas.microsoft.com/office/drawing/2014/main" id="{99E01A67-B8F6-4279-801C-17E99BF16CD0}"/>
              </a:ext>
            </a:extLst>
          </p:cNvPr>
          <p:cNvSpPr>
            <a:spLocks noGrp="1"/>
          </p:cNvSpPr>
          <p:nvPr>
            <p:ph idx="1"/>
          </p:nvPr>
        </p:nvSpPr>
        <p:spPr/>
        <p:txBody>
          <a:bodyPr/>
          <a:lstStyle/>
          <a:p>
            <a:r>
              <a:rPr lang="en-US" altLang="en-US" dirty="0"/>
              <a:t>A single directory for all users</a:t>
            </a:r>
          </a:p>
          <a:p>
            <a:pPr lvl="1"/>
            <a:r>
              <a:rPr lang="en-US" dirty="0"/>
              <a:t>naming problems and grouping problems</a:t>
            </a:r>
          </a:p>
          <a:p>
            <a:pPr lvl="2"/>
            <a:r>
              <a:rPr lang="en-US" dirty="0"/>
              <a:t>Two users want to have same file names </a:t>
            </a:r>
          </a:p>
          <a:p>
            <a:pPr lvl="2"/>
            <a:r>
              <a:rPr lang="en-US" dirty="0"/>
              <a:t>Hard to group files</a:t>
            </a:r>
            <a:endParaRPr lang="en-HK" dirty="0"/>
          </a:p>
        </p:txBody>
      </p:sp>
      <p:sp>
        <p:nvSpPr>
          <p:cNvPr id="4" name="Slide Number Placeholder 3">
            <a:extLst>
              <a:ext uri="{FF2B5EF4-FFF2-40B4-BE49-F238E27FC236}">
                <a16:creationId xmlns:a16="http://schemas.microsoft.com/office/drawing/2014/main" id="{6B2E8BD9-C408-47CE-AC2A-6D77B6D303EC}"/>
              </a:ext>
            </a:extLst>
          </p:cNvPr>
          <p:cNvSpPr>
            <a:spLocks noGrp="1"/>
          </p:cNvSpPr>
          <p:nvPr>
            <p:ph type="sldNum" sz="quarter" idx="12"/>
          </p:nvPr>
        </p:nvSpPr>
        <p:spPr/>
        <p:txBody>
          <a:bodyPr/>
          <a:lstStyle/>
          <a:p>
            <a:fld id="{C22DC6D3-9347-42BE-948A-F7EB414DF657}" type="slidenum">
              <a:rPr lang="en-US" altLang="en-US" smtClean="0"/>
              <a:pPr/>
              <a:t>13</a:t>
            </a:fld>
            <a:endParaRPr lang="en-US" altLang="en-US" dirty="0"/>
          </a:p>
        </p:txBody>
      </p:sp>
      <p:pic>
        <p:nvPicPr>
          <p:cNvPr id="6" name="Picture 5">
            <a:extLst>
              <a:ext uri="{FF2B5EF4-FFF2-40B4-BE49-F238E27FC236}">
                <a16:creationId xmlns:a16="http://schemas.microsoft.com/office/drawing/2014/main" id="{638A9D89-E897-4BFB-97F1-CFB67E5D4CE9}"/>
              </a:ext>
            </a:extLst>
          </p:cNvPr>
          <p:cNvPicPr>
            <a:picLocks noChangeAspect="1"/>
          </p:cNvPicPr>
          <p:nvPr/>
        </p:nvPicPr>
        <p:blipFill>
          <a:blip r:embed="rId2"/>
          <a:stretch>
            <a:fillRect/>
          </a:stretch>
        </p:blipFill>
        <p:spPr>
          <a:xfrm>
            <a:off x="1199456" y="4221088"/>
            <a:ext cx="8752381" cy="1646458"/>
          </a:xfrm>
          <a:prstGeom prst="rect">
            <a:avLst/>
          </a:prstGeom>
        </p:spPr>
      </p:pic>
    </p:spTree>
    <p:extLst>
      <p:ext uri="{BB962C8B-B14F-4D97-AF65-F5344CB8AC3E}">
        <p14:creationId xmlns:p14="http://schemas.microsoft.com/office/powerpoint/2010/main" val="410932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5B1-A95B-4AEA-9F05-A67874F5039D}"/>
              </a:ext>
            </a:extLst>
          </p:cNvPr>
          <p:cNvSpPr>
            <a:spLocks noGrp="1"/>
          </p:cNvSpPr>
          <p:nvPr>
            <p:ph type="title"/>
          </p:nvPr>
        </p:nvSpPr>
        <p:spPr/>
        <p:txBody>
          <a:bodyPr/>
          <a:lstStyle/>
          <a:p>
            <a:r>
              <a:rPr lang="en-US" altLang="en-US" dirty="0">
                <a:effectLst>
                  <a:outerShdw blurRad="38100" dist="38100" dir="2700000" algn="tl">
                    <a:srgbClr val="C0C0C0"/>
                  </a:outerShdw>
                </a:effectLst>
              </a:rPr>
              <a:t>Two-Level Directory</a:t>
            </a:r>
            <a:endParaRPr lang="en-HK" dirty="0"/>
          </a:p>
        </p:txBody>
      </p:sp>
      <p:sp>
        <p:nvSpPr>
          <p:cNvPr id="3" name="Content Placeholder 2">
            <a:extLst>
              <a:ext uri="{FF2B5EF4-FFF2-40B4-BE49-F238E27FC236}">
                <a16:creationId xmlns:a16="http://schemas.microsoft.com/office/drawing/2014/main" id="{9B8901C5-36B9-4C5E-9B66-804B930CB287}"/>
              </a:ext>
            </a:extLst>
          </p:cNvPr>
          <p:cNvSpPr>
            <a:spLocks noGrp="1"/>
          </p:cNvSpPr>
          <p:nvPr>
            <p:ph idx="1"/>
          </p:nvPr>
        </p:nvSpPr>
        <p:spPr/>
        <p:txBody>
          <a:bodyPr/>
          <a:lstStyle/>
          <a:p>
            <a:r>
              <a:rPr lang="en-US" dirty="0"/>
              <a:t>Separate directory for each user</a:t>
            </a:r>
          </a:p>
          <a:p>
            <a:pPr lvl="1"/>
            <a:r>
              <a:rPr lang="en-US" dirty="0"/>
              <a:t>different users can have the same name for different files</a:t>
            </a:r>
          </a:p>
          <a:p>
            <a:pPr lvl="2"/>
            <a:r>
              <a:rPr lang="en-US" dirty="0"/>
              <a:t>Each user has his own user file directory (UFD), it is in the master file directory (MFD)</a:t>
            </a:r>
          </a:p>
          <a:p>
            <a:pPr lvl="1"/>
            <a:r>
              <a:rPr lang="en-US" dirty="0"/>
              <a:t>efficient to search</a:t>
            </a:r>
          </a:p>
          <a:p>
            <a:pPr lvl="1"/>
            <a:r>
              <a:rPr lang="en-US" dirty="0"/>
              <a:t>cannot group files</a:t>
            </a:r>
          </a:p>
          <a:p>
            <a:pPr lvl="1"/>
            <a:r>
              <a:rPr lang="en-US" dirty="0"/>
              <a:t>How to share files between</a:t>
            </a:r>
          </a:p>
          <a:p>
            <a:pPr marL="457200" lvl="1" indent="0">
              <a:buNone/>
            </a:pPr>
            <a:r>
              <a:rPr lang="en-US" dirty="0"/>
              <a:t>   different users, and how to </a:t>
            </a:r>
          </a:p>
          <a:p>
            <a:pPr marL="457200" lvl="1" indent="0">
              <a:spcBef>
                <a:spcPts val="0"/>
              </a:spcBef>
              <a:buNone/>
            </a:pPr>
            <a:r>
              <a:rPr lang="en-US" dirty="0"/>
              <a:t>   share the system files?</a:t>
            </a:r>
            <a:endParaRPr lang="en-HK" dirty="0"/>
          </a:p>
        </p:txBody>
      </p:sp>
      <p:sp>
        <p:nvSpPr>
          <p:cNvPr id="4" name="Slide Number Placeholder 3">
            <a:extLst>
              <a:ext uri="{FF2B5EF4-FFF2-40B4-BE49-F238E27FC236}">
                <a16:creationId xmlns:a16="http://schemas.microsoft.com/office/drawing/2014/main" id="{A0B7E5C0-C72B-42CC-BEEC-34F4A2C73D0B}"/>
              </a:ext>
            </a:extLst>
          </p:cNvPr>
          <p:cNvSpPr>
            <a:spLocks noGrp="1"/>
          </p:cNvSpPr>
          <p:nvPr>
            <p:ph type="sldNum" sz="quarter" idx="12"/>
          </p:nvPr>
        </p:nvSpPr>
        <p:spPr/>
        <p:txBody>
          <a:bodyPr/>
          <a:lstStyle/>
          <a:p>
            <a:fld id="{C22DC6D3-9347-42BE-948A-F7EB414DF657}" type="slidenum">
              <a:rPr lang="en-US" altLang="en-US" smtClean="0"/>
              <a:pPr/>
              <a:t>14</a:t>
            </a:fld>
            <a:endParaRPr lang="en-US" altLang="en-US" dirty="0"/>
          </a:p>
        </p:txBody>
      </p:sp>
      <p:pic>
        <p:nvPicPr>
          <p:cNvPr id="6" name="Picture 5">
            <a:extLst>
              <a:ext uri="{FF2B5EF4-FFF2-40B4-BE49-F238E27FC236}">
                <a16:creationId xmlns:a16="http://schemas.microsoft.com/office/drawing/2014/main" id="{A5D8C8EB-C088-40EA-A81E-51A5D9C7F4EC}"/>
              </a:ext>
            </a:extLst>
          </p:cNvPr>
          <p:cNvPicPr>
            <a:picLocks noChangeAspect="1"/>
          </p:cNvPicPr>
          <p:nvPr/>
        </p:nvPicPr>
        <p:blipFill>
          <a:blip r:embed="rId2"/>
          <a:stretch>
            <a:fillRect/>
          </a:stretch>
        </p:blipFill>
        <p:spPr>
          <a:xfrm>
            <a:off x="5447928" y="3356992"/>
            <a:ext cx="6380607" cy="2113017"/>
          </a:xfrm>
          <a:prstGeom prst="rect">
            <a:avLst/>
          </a:prstGeom>
        </p:spPr>
      </p:pic>
    </p:spTree>
    <p:extLst>
      <p:ext uri="{BB962C8B-B14F-4D97-AF65-F5344CB8AC3E}">
        <p14:creationId xmlns:p14="http://schemas.microsoft.com/office/powerpoint/2010/main" val="144013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DD50-3E50-486B-93EC-3594491A7249}"/>
              </a:ext>
            </a:extLst>
          </p:cNvPr>
          <p:cNvSpPr>
            <a:spLocks noGrp="1"/>
          </p:cNvSpPr>
          <p:nvPr>
            <p:ph type="title"/>
          </p:nvPr>
        </p:nvSpPr>
        <p:spPr/>
        <p:txBody>
          <a:bodyPr/>
          <a:lstStyle/>
          <a:p>
            <a:r>
              <a:rPr lang="en-US" dirty="0"/>
              <a:t>Tree-Structured Directories</a:t>
            </a:r>
            <a:endParaRPr lang="en-HK" dirty="0"/>
          </a:p>
        </p:txBody>
      </p:sp>
      <p:sp>
        <p:nvSpPr>
          <p:cNvPr id="3" name="Content Placeholder 2">
            <a:extLst>
              <a:ext uri="{FF2B5EF4-FFF2-40B4-BE49-F238E27FC236}">
                <a16:creationId xmlns:a16="http://schemas.microsoft.com/office/drawing/2014/main" id="{5FC29114-EF15-4236-A4EB-DB3D979ABE9F}"/>
              </a:ext>
            </a:extLst>
          </p:cNvPr>
          <p:cNvSpPr>
            <a:spLocks noGrp="1"/>
          </p:cNvSpPr>
          <p:nvPr>
            <p:ph idx="1"/>
          </p:nvPr>
        </p:nvSpPr>
        <p:spPr/>
        <p:txBody>
          <a:bodyPr/>
          <a:lstStyle/>
          <a:p>
            <a:r>
              <a:rPr lang="en-US" dirty="0"/>
              <a:t>Files organized into trees</a:t>
            </a:r>
          </a:p>
          <a:p>
            <a:pPr lvl="1"/>
            <a:r>
              <a:rPr lang="en-US" dirty="0"/>
              <a:t>efficient in searching, can group files, convenient naming</a:t>
            </a:r>
            <a:endParaRPr lang="en-HK" dirty="0"/>
          </a:p>
        </p:txBody>
      </p:sp>
      <p:sp>
        <p:nvSpPr>
          <p:cNvPr id="4" name="Slide Number Placeholder 3">
            <a:extLst>
              <a:ext uri="{FF2B5EF4-FFF2-40B4-BE49-F238E27FC236}">
                <a16:creationId xmlns:a16="http://schemas.microsoft.com/office/drawing/2014/main" id="{65779620-400F-441A-A7E9-97DA32D5075C}"/>
              </a:ext>
            </a:extLst>
          </p:cNvPr>
          <p:cNvSpPr>
            <a:spLocks noGrp="1"/>
          </p:cNvSpPr>
          <p:nvPr>
            <p:ph type="sldNum" sz="quarter" idx="12"/>
          </p:nvPr>
        </p:nvSpPr>
        <p:spPr/>
        <p:txBody>
          <a:bodyPr/>
          <a:lstStyle/>
          <a:p>
            <a:fld id="{C22DC6D3-9347-42BE-948A-F7EB414DF657}" type="slidenum">
              <a:rPr lang="en-US" altLang="en-US" smtClean="0"/>
              <a:pPr/>
              <a:t>15</a:t>
            </a:fld>
            <a:endParaRPr lang="en-US" altLang="en-US" dirty="0"/>
          </a:p>
        </p:txBody>
      </p:sp>
      <p:pic>
        <p:nvPicPr>
          <p:cNvPr id="6" name="Picture 5">
            <a:extLst>
              <a:ext uri="{FF2B5EF4-FFF2-40B4-BE49-F238E27FC236}">
                <a16:creationId xmlns:a16="http://schemas.microsoft.com/office/drawing/2014/main" id="{A7B6E9CB-3D33-4FD2-A8CB-2A399775125C}"/>
              </a:ext>
            </a:extLst>
          </p:cNvPr>
          <p:cNvPicPr>
            <a:picLocks noChangeAspect="1"/>
          </p:cNvPicPr>
          <p:nvPr/>
        </p:nvPicPr>
        <p:blipFill>
          <a:blip r:embed="rId2"/>
          <a:stretch>
            <a:fillRect/>
          </a:stretch>
        </p:blipFill>
        <p:spPr>
          <a:xfrm>
            <a:off x="3359696" y="2492896"/>
            <a:ext cx="5294809" cy="3672409"/>
          </a:xfrm>
          <a:prstGeom prst="rect">
            <a:avLst/>
          </a:prstGeom>
        </p:spPr>
      </p:pic>
    </p:spTree>
    <p:extLst>
      <p:ext uri="{BB962C8B-B14F-4D97-AF65-F5344CB8AC3E}">
        <p14:creationId xmlns:p14="http://schemas.microsoft.com/office/powerpoint/2010/main" val="240932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E530-E502-4254-A17D-E2DC3DD8AB70}"/>
              </a:ext>
            </a:extLst>
          </p:cNvPr>
          <p:cNvSpPr>
            <a:spLocks noGrp="1"/>
          </p:cNvSpPr>
          <p:nvPr>
            <p:ph type="title"/>
          </p:nvPr>
        </p:nvSpPr>
        <p:spPr/>
        <p:txBody>
          <a:bodyPr/>
          <a:lstStyle/>
          <a:p>
            <a:r>
              <a:rPr lang="en-US" dirty="0"/>
              <a:t>Tree-Structured Directories</a:t>
            </a:r>
            <a:endParaRPr lang="en-HK" dirty="0"/>
          </a:p>
        </p:txBody>
      </p:sp>
      <p:sp>
        <p:nvSpPr>
          <p:cNvPr id="3" name="Content Placeholder 2">
            <a:extLst>
              <a:ext uri="{FF2B5EF4-FFF2-40B4-BE49-F238E27FC236}">
                <a16:creationId xmlns:a16="http://schemas.microsoft.com/office/drawing/2014/main" id="{87290C62-67A1-4815-AB30-6D02A76ECB0D}"/>
              </a:ext>
            </a:extLst>
          </p:cNvPr>
          <p:cNvSpPr>
            <a:spLocks noGrp="1"/>
          </p:cNvSpPr>
          <p:nvPr>
            <p:ph idx="1"/>
          </p:nvPr>
        </p:nvSpPr>
        <p:spPr/>
        <p:txBody>
          <a:bodyPr/>
          <a:lstStyle/>
          <a:p>
            <a:r>
              <a:rPr lang="en-US" dirty="0"/>
              <a:t>File can be accessed using absolute or relative path name</a:t>
            </a:r>
          </a:p>
          <a:p>
            <a:pPr lvl="1"/>
            <a:r>
              <a:rPr lang="en-US" dirty="0"/>
              <a:t>absolute path name: /home/</a:t>
            </a:r>
            <a:r>
              <a:rPr lang="en-US" dirty="0" err="1"/>
              <a:t>alice</a:t>
            </a:r>
            <a:r>
              <a:rPr lang="en-US" dirty="0"/>
              <a:t>/..</a:t>
            </a:r>
          </a:p>
          <a:p>
            <a:pPr lvl="1"/>
            <a:r>
              <a:rPr lang="en-US" dirty="0"/>
              <a:t>relative path is relative to the current directory (</a:t>
            </a:r>
            <a:r>
              <a:rPr lang="en-US" dirty="0" err="1"/>
              <a:t>pwd</a:t>
            </a:r>
            <a:r>
              <a:rPr lang="en-US" dirty="0"/>
              <a:t>)</a:t>
            </a:r>
          </a:p>
          <a:p>
            <a:pPr lvl="2"/>
            <a:r>
              <a:rPr lang="en-US" dirty="0"/>
              <a:t>creating a new file, delete a file, or create a sub-directory</a:t>
            </a:r>
          </a:p>
          <a:p>
            <a:pPr lvl="3"/>
            <a:r>
              <a:rPr lang="en-US" dirty="0"/>
              <a:t>e.g., if current directory is /mail, a </a:t>
            </a:r>
            <a:r>
              <a:rPr lang="en-US" i="1" dirty="0" err="1"/>
              <a:t>mkdir</a:t>
            </a:r>
            <a:r>
              <a:rPr lang="en-US" i="1" dirty="0"/>
              <a:t> count </a:t>
            </a:r>
            <a:r>
              <a:rPr lang="en-US" dirty="0"/>
              <a:t>will create /mail/count</a:t>
            </a:r>
          </a:p>
          <a:p>
            <a:pPr lvl="1"/>
            <a:endParaRPr lang="en-US" dirty="0"/>
          </a:p>
          <a:p>
            <a:pPr lvl="1"/>
            <a:r>
              <a:rPr lang="en-US" dirty="0"/>
              <a:t>How to share a file/directory?</a:t>
            </a:r>
          </a:p>
          <a:p>
            <a:pPr lvl="2"/>
            <a:r>
              <a:rPr lang="en-US" dirty="0"/>
              <a:t>It’s not allowed</a:t>
            </a:r>
            <a:endParaRPr lang="en-HK" dirty="0"/>
          </a:p>
        </p:txBody>
      </p:sp>
      <p:sp>
        <p:nvSpPr>
          <p:cNvPr id="4" name="Slide Number Placeholder 3">
            <a:extLst>
              <a:ext uri="{FF2B5EF4-FFF2-40B4-BE49-F238E27FC236}">
                <a16:creationId xmlns:a16="http://schemas.microsoft.com/office/drawing/2014/main" id="{9980BF2A-86AF-4743-BD7B-0680557137FB}"/>
              </a:ext>
            </a:extLst>
          </p:cNvPr>
          <p:cNvSpPr>
            <a:spLocks noGrp="1"/>
          </p:cNvSpPr>
          <p:nvPr>
            <p:ph type="sldNum" sz="quarter" idx="12"/>
          </p:nvPr>
        </p:nvSpPr>
        <p:spPr/>
        <p:txBody>
          <a:bodyPr/>
          <a:lstStyle/>
          <a:p>
            <a:fld id="{C22DC6D3-9347-42BE-948A-F7EB414DF657}" type="slidenum">
              <a:rPr lang="en-US" altLang="en-US" smtClean="0"/>
              <a:pPr/>
              <a:t>16</a:t>
            </a:fld>
            <a:endParaRPr lang="en-US" altLang="en-US" dirty="0"/>
          </a:p>
        </p:txBody>
      </p:sp>
    </p:spTree>
    <p:extLst>
      <p:ext uri="{BB962C8B-B14F-4D97-AF65-F5344CB8AC3E}">
        <p14:creationId xmlns:p14="http://schemas.microsoft.com/office/powerpoint/2010/main" val="280233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3855-0C10-4FC6-882C-1BAE2D95F4A4}"/>
              </a:ext>
            </a:extLst>
          </p:cNvPr>
          <p:cNvSpPr>
            <a:spLocks noGrp="1"/>
          </p:cNvSpPr>
          <p:nvPr>
            <p:ph type="title"/>
          </p:nvPr>
        </p:nvSpPr>
        <p:spPr/>
        <p:txBody>
          <a:bodyPr/>
          <a:lstStyle/>
          <a:p>
            <a:r>
              <a:rPr lang="en-HK" dirty="0"/>
              <a:t>Tree-Structured Directories</a:t>
            </a:r>
          </a:p>
        </p:txBody>
      </p:sp>
      <p:sp>
        <p:nvSpPr>
          <p:cNvPr id="3" name="Content Placeholder 2">
            <a:extLst>
              <a:ext uri="{FF2B5EF4-FFF2-40B4-BE49-F238E27FC236}">
                <a16:creationId xmlns:a16="http://schemas.microsoft.com/office/drawing/2014/main" id="{2EF4839B-F13F-43FE-A4B6-D95010595A8D}"/>
              </a:ext>
            </a:extLst>
          </p:cNvPr>
          <p:cNvSpPr>
            <a:spLocks noGrp="1"/>
          </p:cNvSpPr>
          <p:nvPr>
            <p:ph idx="1"/>
          </p:nvPr>
        </p:nvSpPr>
        <p:spPr/>
        <p:txBody>
          <a:bodyPr/>
          <a:lstStyle/>
          <a:p>
            <a:r>
              <a:rPr lang="en-US" dirty="0"/>
              <a:t>Delete directory</a:t>
            </a:r>
          </a:p>
          <a:p>
            <a:pPr lvl="1"/>
            <a:r>
              <a:rPr lang="en-US" dirty="0"/>
              <a:t>If directory is empty, then it’s easy to handle</a:t>
            </a:r>
          </a:p>
          <a:p>
            <a:pPr lvl="1"/>
            <a:r>
              <a:rPr lang="en-US" dirty="0"/>
              <a:t>If not</a:t>
            </a:r>
          </a:p>
          <a:p>
            <a:pPr lvl="2"/>
            <a:r>
              <a:rPr lang="en-US" dirty="0"/>
              <a:t>Option I: directory cannot be deleted, unless it’s empty</a:t>
            </a:r>
          </a:p>
          <a:p>
            <a:pPr lvl="2"/>
            <a:r>
              <a:rPr lang="en-US" dirty="0"/>
              <a:t>Option II: delete all the files, directories and sub-directories</a:t>
            </a:r>
          </a:p>
          <a:p>
            <a:pPr lvl="2"/>
            <a:r>
              <a:rPr lang="en-US" dirty="0"/>
              <a:t>rm -rf /</a:t>
            </a:r>
            <a:endParaRPr lang="en-HK" dirty="0"/>
          </a:p>
        </p:txBody>
      </p:sp>
      <p:sp>
        <p:nvSpPr>
          <p:cNvPr id="4" name="Slide Number Placeholder 3">
            <a:extLst>
              <a:ext uri="{FF2B5EF4-FFF2-40B4-BE49-F238E27FC236}">
                <a16:creationId xmlns:a16="http://schemas.microsoft.com/office/drawing/2014/main" id="{C118FB12-CBE9-4E6F-9E2D-DBFB8B398A5B}"/>
              </a:ext>
            </a:extLst>
          </p:cNvPr>
          <p:cNvSpPr>
            <a:spLocks noGrp="1"/>
          </p:cNvSpPr>
          <p:nvPr>
            <p:ph type="sldNum" sz="quarter" idx="12"/>
          </p:nvPr>
        </p:nvSpPr>
        <p:spPr/>
        <p:txBody>
          <a:bodyPr/>
          <a:lstStyle/>
          <a:p>
            <a:fld id="{C22DC6D3-9347-42BE-948A-F7EB414DF657}" type="slidenum">
              <a:rPr lang="en-US" altLang="en-US" smtClean="0"/>
              <a:pPr/>
              <a:t>17</a:t>
            </a:fld>
            <a:endParaRPr lang="en-US" altLang="en-US" dirty="0"/>
          </a:p>
        </p:txBody>
      </p:sp>
    </p:spTree>
    <p:extLst>
      <p:ext uri="{BB962C8B-B14F-4D97-AF65-F5344CB8AC3E}">
        <p14:creationId xmlns:p14="http://schemas.microsoft.com/office/powerpoint/2010/main" val="12663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8E55-A463-4572-BDA4-DEF0BFB98708}"/>
              </a:ext>
            </a:extLst>
          </p:cNvPr>
          <p:cNvSpPr>
            <a:spLocks noGrp="1"/>
          </p:cNvSpPr>
          <p:nvPr>
            <p:ph type="title"/>
          </p:nvPr>
        </p:nvSpPr>
        <p:spPr/>
        <p:txBody>
          <a:bodyPr/>
          <a:lstStyle/>
          <a:p>
            <a:r>
              <a:rPr lang="en-HK" dirty="0"/>
              <a:t>Acyclic-Graph Directories</a:t>
            </a:r>
          </a:p>
        </p:txBody>
      </p:sp>
      <p:sp>
        <p:nvSpPr>
          <p:cNvPr id="3" name="Content Placeholder 2">
            <a:extLst>
              <a:ext uri="{FF2B5EF4-FFF2-40B4-BE49-F238E27FC236}">
                <a16:creationId xmlns:a16="http://schemas.microsoft.com/office/drawing/2014/main" id="{68C3ADB8-B2A7-44BC-8C2C-C2E3DC98C226}"/>
              </a:ext>
            </a:extLst>
          </p:cNvPr>
          <p:cNvSpPr>
            <a:spLocks noGrp="1"/>
          </p:cNvSpPr>
          <p:nvPr>
            <p:ph idx="1"/>
          </p:nvPr>
        </p:nvSpPr>
        <p:spPr>
          <a:xfrm>
            <a:off x="609600" y="1340769"/>
            <a:ext cx="7214592" cy="5040560"/>
          </a:xfrm>
        </p:spPr>
        <p:txBody>
          <a:bodyPr/>
          <a:lstStyle/>
          <a:p>
            <a:r>
              <a:rPr lang="en-US" dirty="0"/>
              <a:t>Organize directories into acyclic-graphs</a:t>
            </a:r>
          </a:p>
          <a:p>
            <a:pPr lvl="1"/>
            <a:r>
              <a:rPr lang="en-US" dirty="0"/>
              <a:t>Allow links to a directory entry/files for aliasing (no longer a tree)</a:t>
            </a:r>
          </a:p>
          <a:p>
            <a:r>
              <a:rPr lang="en-US" dirty="0"/>
              <a:t>Dangling pointer problem</a:t>
            </a:r>
          </a:p>
          <a:p>
            <a:pPr lvl="1"/>
            <a:r>
              <a:rPr lang="en-US" dirty="0"/>
              <a:t>e.g., if delete file </a:t>
            </a:r>
            <a:r>
              <a:rPr lang="en-US" dirty="0">
                <a:solidFill>
                  <a:srgbClr val="0070C0"/>
                </a:solidFill>
              </a:rPr>
              <a:t>/</a:t>
            </a:r>
            <a:r>
              <a:rPr lang="en-US" dirty="0" err="1">
                <a:solidFill>
                  <a:srgbClr val="0070C0"/>
                </a:solidFill>
              </a:rPr>
              <a:t>dict</a:t>
            </a:r>
            <a:r>
              <a:rPr lang="en-US" dirty="0">
                <a:solidFill>
                  <a:srgbClr val="0070C0"/>
                </a:solidFill>
              </a:rPr>
              <a:t>/all</a:t>
            </a:r>
            <a:r>
              <a:rPr lang="en-US" dirty="0"/>
              <a:t>, </a:t>
            </a:r>
            <a:r>
              <a:rPr lang="en-HK" dirty="0"/>
              <a:t>then</a:t>
            </a:r>
            <a:r>
              <a:rPr lang="zh-CN" altLang="en-US" dirty="0"/>
              <a:t> </a:t>
            </a:r>
            <a:r>
              <a:rPr lang="en-US" dirty="0">
                <a:solidFill>
                  <a:srgbClr val="0070C0"/>
                </a:solidFill>
              </a:rPr>
              <a:t>/</a:t>
            </a:r>
            <a:r>
              <a:rPr lang="en-US" dirty="0" err="1">
                <a:solidFill>
                  <a:srgbClr val="0070C0"/>
                </a:solidFill>
              </a:rPr>
              <a:t>dict</a:t>
            </a:r>
            <a:r>
              <a:rPr lang="en-US" dirty="0">
                <a:solidFill>
                  <a:srgbClr val="0070C0"/>
                </a:solidFill>
              </a:rPr>
              <a:t>/w/list </a:t>
            </a:r>
            <a:r>
              <a:rPr lang="en-US" dirty="0"/>
              <a:t>and </a:t>
            </a:r>
            <a:r>
              <a:rPr lang="en-US" dirty="0">
                <a:solidFill>
                  <a:srgbClr val="0070C0"/>
                </a:solidFill>
              </a:rPr>
              <a:t>/spell/words/list </a:t>
            </a:r>
            <a:r>
              <a:rPr lang="en-US" dirty="0"/>
              <a:t>are dangling pointers</a:t>
            </a:r>
          </a:p>
          <a:p>
            <a:pPr lvl="1"/>
            <a:r>
              <a:rPr lang="en-US" dirty="0"/>
              <a:t>Solution: </a:t>
            </a:r>
            <a:r>
              <a:rPr lang="en-US" dirty="0" err="1"/>
              <a:t>backpointers</a:t>
            </a:r>
            <a:r>
              <a:rPr lang="en-US" dirty="0"/>
              <a:t>/reference counter</a:t>
            </a:r>
          </a:p>
          <a:p>
            <a:pPr lvl="2"/>
            <a:r>
              <a:rPr lang="en-US" dirty="0" err="1"/>
              <a:t>backpointers</a:t>
            </a:r>
            <a:r>
              <a:rPr lang="en-US" dirty="0"/>
              <a:t> record all the pointers to the entity, a variable size record</a:t>
            </a:r>
          </a:p>
          <a:p>
            <a:pPr lvl="2"/>
            <a:r>
              <a:rPr lang="en-US" dirty="0"/>
              <a:t>Or count # of links to it and only (physically) delete it when counter is zero</a:t>
            </a:r>
            <a:endParaRPr lang="en-HK" dirty="0"/>
          </a:p>
        </p:txBody>
      </p:sp>
      <p:sp>
        <p:nvSpPr>
          <p:cNvPr id="4" name="Slide Number Placeholder 3">
            <a:extLst>
              <a:ext uri="{FF2B5EF4-FFF2-40B4-BE49-F238E27FC236}">
                <a16:creationId xmlns:a16="http://schemas.microsoft.com/office/drawing/2014/main" id="{1317F3C0-0F08-4B98-8911-251903BA2F4B}"/>
              </a:ext>
            </a:extLst>
          </p:cNvPr>
          <p:cNvSpPr>
            <a:spLocks noGrp="1"/>
          </p:cNvSpPr>
          <p:nvPr>
            <p:ph type="sldNum" sz="quarter" idx="12"/>
          </p:nvPr>
        </p:nvSpPr>
        <p:spPr/>
        <p:txBody>
          <a:bodyPr/>
          <a:lstStyle/>
          <a:p>
            <a:fld id="{C22DC6D3-9347-42BE-948A-F7EB414DF657}" type="slidenum">
              <a:rPr lang="en-US" altLang="en-US" smtClean="0"/>
              <a:pPr/>
              <a:t>18</a:t>
            </a:fld>
            <a:endParaRPr lang="en-US" altLang="en-US" dirty="0"/>
          </a:p>
        </p:txBody>
      </p:sp>
      <p:pic>
        <p:nvPicPr>
          <p:cNvPr id="6" name="Picture 5">
            <a:extLst>
              <a:ext uri="{FF2B5EF4-FFF2-40B4-BE49-F238E27FC236}">
                <a16:creationId xmlns:a16="http://schemas.microsoft.com/office/drawing/2014/main" id="{D43256D1-9842-4C34-A2E3-5869D4C9CCC4}"/>
              </a:ext>
            </a:extLst>
          </p:cNvPr>
          <p:cNvPicPr>
            <a:picLocks noChangeAspect="1"/>
          </p:cNvPicPr>
          <p:nvPr/>
        </p:nvPicPr>
        <p:blipFill>
          <a:blip r:embed="rId2"/>
          <a:stretch>
            <a:fillRect/>
          </a:stretch>
        </p:blipFill>
        <p:spPr>
          <a:xfrm>
            <a:off x="7608168" y="1196752"/>
            <a:ext cx="4568701" cy="3812293"/>
          </a:xfrm>
          <a:prstGeom prst="rect">
            <a:avLst/>
          </a:prstGeom>
        </p:spPr>
      </p:pic>
    </p:spTree>
    <p:extLst>
      <p:ext uri="{BB962C8B-B14F-4D97-AF65-F5344CB8AC3E}">
        <p14:creationId xmlns:p14="http://schemas.microsoft.com/office/powerpoint/2010/main" val="24109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7C2B-4165-4271-8FD2-81A8D2E89DDB}"/>
              </a:ext>
            </a:extLst>
          </p:cNvPr>
          <p:cNvSpPr>
            <a:spLocks noGrp="1"/>
          </p:cNvSpPr>
          <p:nvPr>
            <p:ph type="title"/>
          </p:nvPr>
        </p:nvSpPr>
        <p:spPr/>
        <p:txBody>
          <a:bodyPr/>
          <a:lstStyle/>
          <a:p>
            <a:r>
              <a:rPr lang="en-HK" dirty="0"/>
              <a:t>Acyclic-Graph Directories</a:t>
            </a:r>
          </a:p>
        </p:txBody>
      </p:sp>
      <p:sp>
        <p:nvSpPr>
          <p:cNvPr id="3" name="Content Placeholder 2">
            <a:extLst>
              <a:ext uri="{FF2B5EF4-FFF2-40B4-BE49-F238E27FC236}">
                <a16:creationId xmlns:a16="http://schemas.microsoft.com/office/drawing/2014/main" id="{DE227586-4B59-4744-A462-F282414A92C2}"/>
              </a:ext>
            </a:extLst>
          </p:cNvPr>
          <p:cNvSpPr>
            <a:spLocks noGrp="1"/>
          </p:cNvSpPr>
          <p:nvPr>
            <p:ph idx="1"/>
          </p:nvPr>
        </p:nvSpPr>
        <p:spPr>
          <a:xfrm>
            <a:off x="609600" y="1124744"/>
            <a:ext cx="7718648" cy="5256585"/>
          </a:xfrm>
        </p:spPr>
        <p:txBody>
          <a:bodyPr/>
          <a:lstStyle/>
          <a:p>
            <a:r>
              <a:rPr lang="en-US" sz="2800" dirty="0" err="1"/>
              <a:t>Hardlink</a:t>
            </a:r>
            <a:endParaRPr lang="en-US" sz="2800" dirty="0"/>
          </a:p>
          <a:p>
            <a:pPr lvl="1"/>
            <a:r>
              <a:rPr lang="en-US" sz="2400" dirty="0"/>
              <a:t>Accesses the data available in the original file</a:t>
            </a:r>
          </a:p>
          <a:p>
            <a:pPr lvl="1"/>
            <a:r>
              <a:rPr lang="en-US" sz="2400" dirty="0"/>
              <a:t>If earlier selected file deleted, the hard link still contain the data of that file</a:t>
            </a:r>
          </a:p>
          <a:p>
            <a:pPr lvl="1"/>
            <a:endParaRPr lang="en-US" sz="2400" dirty="0"/>
          </a:p>
          <a:p>
            <a:pPr lvl="1"/>
            <a:endParaRPr lang="en-US" sz="2400" dirty="0"/>
          </a:p>
          <a:p>
            <a:r>
              <a:rPr lang="en-US" sz="2800" dirty="0" err="1"/>
              <a:t>Softlink</a:t>
            </a:r>
            <a:r>
              <a:rPr lang="en-US" sz="2800" dirty="0"/>
              <a:t> </a:t>
            </a:r>
            <a:r>
              <a:rPr lang="en-HK" sz="2800" dirty="0"/>
              <a:t>(Symbolic link)</a:t>
            </a:r>
          </a:p>
          <a:p>
            <a:pPr lvl="1"/>
            <a:r>
              <a:rPr lang="en-US" sz="2400" b="0" i="0" dirty="0">
                <a:solidFill>
                  <a:srgbClr val="273239"/>
                </a:solidFill>
                <a:effectLst/>
                <a:latin typeface="urw-din"/>
              </a:rPr>
              <a:t>Does not access the data available in the original file</a:t>
            </a:r>
          </a:p>
          <a:p>
            <a:pPr lvl="1"/>
            <a:r>
              <a:rPr lang="en-US" sz="2400" b="0" i="0" dirty="0">
                <a:solidFill>
                  <a:srgbClr val="273239"/>
                </a:solidFill>
                <a:effectLst/>
                <a:latin typeface="urw-din"/>
              </a:rPr>
              <a:t>If earlier file deleted, the soft link will point to a file that does not exist anymore</a:t>
            </a:r>
            <a:endParaRPr lang="en-HK" sz="2400" dirty="0"/>
          </a:p>
          <a:p>
            <a:pPr lvl="2"/>
            <a:endParaRPr lang="en-HK" dirty="0"/>
          </a:p>
        </p:txBody>
      </p:sp>
      <p:sp>
        <p:nvSpPr>
          <p:cNvPr id="4" name="Slide Number Placeholder 3">
            <a:extLst>
              <a:ext uri="{FF2B5EF4-FFF2-40B4-BE49-F238E27FC236}">
                <a16:creationId xmlns:a16="http://schemas.microsoft.com/office/drawing/2014/main" id="{031BC805-DD8D-4942-A171-151FBB745273}"/>
              </a:ext>
            </a:extLst>
          </p:cNvPr>
          <p:cNvSpPr>
            <a:spLocks noGrp="1"/>
          </p:cNvSpPr>
          <p:nvPr>
            <p:ph type="sldNum" sz="quarter" idx="12"/>
          </p:nvPr>
        </p:nvSpPr>
        <p:spPr/>
        <p:txBody>
          <a:bodyPr/>
          <a:lstStyle/>
          <a:p>
            <a:fld id="{C22DC6D3-9347-42BE-948A-F7EB414DF657}" type="slidenum">
              <a:rPr lang="en-US" altLang="en-US" smtClean="0"/>
              <a:pPr/>
              <a:t>19</a:t>
            </a:fld>
            <a:endParaRPr lang="en-US" altLang="en-US" dirty="0"/>
          </a:p>
        </p:txBody>
      </p:sp>
      <p:pic>
        <p:nvPicPr>
          <p:cNvPr id="10" name="Picture 9">
            <a:extLst>
              <a:ext uri="{FF2B5EF4-FFF2-40B4-BE49-F238E27FC236}">
                <a16:creationId xmlns:a16="http://schemas.microsoft.com/office/drawing/2014/main" id="{166AF4B8-B439-46CE-8309-B074D2C7C3F0}"/>
              </a:ext>
            </a:extLst>
          </p:cNvPr>
          <p:cNvPicPr>
            <a:picLocks noChangeAspect="1"/>
          </p:cNvPicPr>
          <p:nvPr/>
        </p:nvPicPr>
        <p:blipFill>
          <a:blip r:embed="rId2"/>
          <a:stretch>
            <a:fillRect/>
          </a:stretch>
        </p:blipFill>
        <p:spPr>
          <a:xfrm>
            <a:off x="8771389" y="3933056"/>
            <a:ext cx="2520279" cy="2388129"/>
          </a:xfrm>
          <a:prstGeom prst="rect">
            <a:avLst/>
          </a:prstGeom>
        </p:spPr>
      </p:pic>
      <p:pic>
        <p:nvPicPr>
          <p:cNvPr id="12" name="Picture 11">
            <a:extLst>
              <a:ext uri="{FF2B5EF4-FFF2-40B4-BE49-F238E27FC236}">
                <a16:creationId xmlns:a16="http://schemas.microsoft.com/office/drawing/2014/main" id="{132A60F8-9B75-4292-B99F-1D412E5639A8}"/>
              </a:ext>
            </a:extLst>
          </p:cNvPr>
          <p:cNvPicPr>
            <a:picLocks noChangeAspect="1"/>
          </p:cNvPicPr>
          <p:nvPr/>
        </p:nvPicPr>
        <p:blipFill>
          <a:blip r:embed="rId3"/>
          <a:stretch>
            <a:fillRect/>
          </a:stretch>
        </p:blipFill>
        <p:spPr>
          <a:xfrm>
            <a:off x="8779794" y="1196752"/>
            <a:ext cx="2520279" cy="2325699"/>
          </a:xfrm>
          <a:prstGeom prst="rect">
            <a:avLst/>
          </a:prstGeom>
        </p:spPr>
      </p:pic>
      <p:pic>
        <p:nvPicPr>
          <p:cNvPr id="5" name="Picture 4">
            <a:extLst>
              <a:ext uri="{FF2B5EF4-FFF2-40B4-BE49-F238E27FC236}">
                <a16:creationId xmlns:a16="http://schemas.microsoft.com/office/drawing/2014/main" id="{0AC26B24-AD42-49A9-B9CD-AD729DC107CE}"/>
              </a:ext>
            </a:extLst>
          </p:cNvPr>
          <p:cNvPicPr>
            <a:picLocks noChangeAspect="1"/>
          </p:cNvPicPr>
          <p:nvPr/>
        </p:nvPicPr>
        <p:blipFill>
          <a:blip r:embed="rId4"/>
          <a:stretch>
            <a:fillRect/>
          </a:stretch>
        </p:blipFill>
        <p:spPr>
          <a:xfrm>
            <a:off x="3359696" y="3034794"/>
            <a:ext cx="3046802" cy="474210"/>
          </a:xfrm>
          <a:prstGeom prst="rect">
            <a:avLst/>
          </a:prstGeom>
        </p:spPr>
      </p:pic>
      <p:pic>
        <p:nvPicPr>
          <p:cNvPr id="7" name="Picture 6">
            <a:extLst>
              <a:ext uri="{FF2B5EF4-FFF2-40B4-BE49-F238E27FC236}">
                <a16:creationId xmlns:a16="http://schemas.microsoft.com/office/drawing/2014/main" id="{9403482F-D3A6-4E35-BB03-E4543134E106}"/>
              </a:ext>
            </a:extLst>
          </p:cNvPr>
          <p:cNvPicPr>
            <a:picLocks noChangeAspect="1"/>
          </p:cNvPicPr>
          <p:nvPr/>
        </p:nvPicPr>
        <p:blipFill>
          <a:blip r:embed="rId5"/>
          <a:stretch>
            <a:fillRect/>
          </a:stretch>
        </p:blipFill>
        <p:spPr>
          <a:xfrm>
            <a:off x="3170668" y="5717312"/>
            <a:ext cx="3424858" cy="371905"/>
          </a:xfrm>
          <a:prstGeom prst="rect">
            <a:avLst/>
          </a:prstGeom>
        </p:spPr>
      </p:pic>
    </p:spTree>
    <p:extLst>
      <p:ext uri="{BB962C8B-B14F-4D97-AF65-F5344CB8AC3E}">
        <p14:creationId xmlns:p14="http://schemas.microsoft.com/office/powerpoint/2010/main" val="273229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2B58-6EE8-4E9B-840A-1C519B8CDBFE}"/>
              </a:ext>
            </a:extLst>
          </p:cNvPr>
          <p:cNvSpPr>
            <a:spLocks noGrp="1"/>
          </p:cNvSpPr>
          <p:nvPr>
            <p:ph type="title"/>
          </p:nvPr>
        </p:nvSpPr>
        <p:spPr/>
        <p:txBody>
          <a:bodyPr/>
          <a:lstStyle/>
          <a:p>
            <a:r>
              <a:rPr lang="en-HK" dirty="0"/>
              <a:t>File Concept </a:t>
            </a:r>
          </a:p>
        </p:txBody>
      </p:sp>
      <p:sp>
        <p:nvSpPr>
          <p:cNvPr id="3" name="Content Placeholder 2">
            <a:extLst>
              <a:ext uri="{FF2B5EF4-FFF2-40B4-BE49-F238E27FC236}">
                <a16:creationId xmlns:a16="http://schemas.microsoft.com/office/drawing/2014/main" id="{E320FA4A-25DF-4F4F-A1A2-D969AECA9A64}"/>
              </a:ext>
            </a:extLst>
          </p:cNvPr>
          <p:cNvSpPr>
            <a:spLocks noGrp="1"/>
          </p:cNvSpPr>
          <p:nvPr>
            <p:ph idx="1"/>
          </p:nvPr>
        </p:nvSpPr>
        <p:spPr>
          <a:xfrm>
            <a:off x="609600" y="1340769"/>
            <a:ext cx="11476856" cy="5040560"/>
          </a:xfrm>
        </p:spPr>
        <p:txBody>
          <a:bodyPr/>
          <a:lstStyle/>
          <a:p>
            <a:r>
              <a:rPr lang="en-US" dirty="0"/>
              <a:t>File is a contiguous logical address space for storing information</a:t>
            </a:r>
          </a:p>
          <a:p>
            <a:pPr lvl="1"/>
            <a:r>
              <a:rPr lang="en-US" dirty="0"/>
              <a:t>database, audio, video, web pages…</a:t>
            </a:r>
          </a:p>
          <a:p>
            <a:r>
              <a:rPr lang="en-US" dirty="0"/>
              <a:t>There are different types of file</a:t>
            </a:r>
          </a:p>
          <a:p>
            <a:pPr lvl="1"/>
            <a:r>
              <a:rPr lang="en-US" dirty="0"/>
              <a:t>data: numeric, character, binary, multimedia</a:t>
            </a:r>
          </a:p>
          <a:p>
            <a:pPr lvl="1"/>
            <a:r>
              <a:rPr lang="en-US" dirty="0"/>
              <a:t>program</a:t>
            </a:r>
          </a:p>
          <a:p>
            <a:pPr lvl="1"/>
            <a:r>
              <a:rPr lang="en-HK" altLang="zh-CN" dirty="0"/>
              <a:t>device</a:t>
            </a:r>
          </a:p>
          <a:p>
            <a:pPr lvl="1"/>
            <a:r>
              <a:rPr lang="en-US" dirty="0"/>
              <a:t>proc file system</a:t>
            </a:r>
          </a:p>
          <a:p>
            <a:pPr lvl="2"/>
            <a:r>
              <a:rPr lang="en-US" dirty="0"/>
              <a:t>file-system interface to retrieve system information</a:t>
            </a:r>
          </a:p>
          <a:p>
            <a:pPr lvl="1"/>
            <a:r>
              <a:rPr lang="en-HK" altLang="zh-CN" dirty="0"/>
              <a:t>… </a:t>
            </a:r>
            <a:endParaRPr lang="en-HK" dirty="0"/>
          </a:p>
        </p:txBody>
      </p:sp>
      <p:sp>
        <p:nvSpPr>
          <p:cNvPr id="4" name="Slide Number Placeholder 3">
            <a:extLst>
              <a:ext uri="{FF2B5EF4-FFF2-40B4-BE49-F238E27FC236}">
                <a16:creationId xmlns:a16="http://schemas.microsoft.com/office/drawing/2014/main" id="{5EAC4A14-E50C-4148-A1B6-825F7F775B8A}"/>
              </a:ext>
            </a:extLst>
          </p:cNvPr>
          <p:cNvSpPr>
            <a:spLocks noGrp="1"/>
          </p:cNvSpPr>
          <p:nvPr>
            <p:ph type="sldNum" sz="quarter" idx="12"/>
          </p:nvPr>
        </p:nvSpPr>
        <p:spPr/>
        <p:txBody>
          <a:bodyPr/>
          <a:lstStyle/>
          <a:p>
            <a:fld id="{C22DC6D3-9347-42BE-948A-F7EB414DF657}" type="slidenum">
              <a:rPr lang="en-US" altLang="en-US" smtClean="0"/>
              <a:pPr/>
              <a:t>2</a:t>
            </a:fld>
            <a:endParaRPr lang="en-US" altLang="en-US" dirty="0"/>
          </a:p>
        </p:txBody>
      </p:sp>
    </p:spTree>
    <p:extLst>
      <p:ext uri="{BB962C8B-B14F-4D97-AF65-F5344CB8AC3E}">
        <p14:creationId xmlns:p14="http://schemas.microsoft.com/office/powerpoint/2010/main" val="296011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36DC-ADB5-4855-8D11-5692E34D3DC8}"/>
              </a:ext>
            </a:extLst>
          </p:cNvPr>
          <p:cNvSpPr>
            <a:spLocks noGrp="1"/>
          </p:cNvSpPr>
          <p:nvPr>
            <p:ph type="title"/>
          </p:nvPr>
        </p:nvSpPr>
        <p:spPr/>
        <p:txBody>
          <a:bodyPr/>
          <a:lstStyle/>
          <a:p>
            <a:r>
              <a:rPr lang="en-US" altLang="en-US" dirty="0">
                <a:effectLst>
                  <a:outerShdw blurRad="38100" dist="38100" dir="2700000" algn="tl">
                    <a:srgbClr val="C0C0C0"/>
                  </a:outerShdw>
                </a:effectLst>
              </a:rPr>
              <a:t>General Graph Directory</a:t>
            </a:r>
            <a:endParaRPr lang="en-HK" dirty="0"/>
          </a:p>
        </p:txBody>
      </p:sp>
      <p:sp>
        <p:nvSpPr>
          <p:cNvPr id="3" name="Content Placeholder 2">
            <a:extLst>
              <a:ext uri="{FF2B5EF4-FFF2-40B4-BE49-F238E27FC236}">
                <a16:creationId xmlns:a16="http://schemas.microsoft.com/office/drawing/2014/main" id="{BB350977-C862-404E-882F-C72F3827920F}"/>
              </a:ext>
            </a:extLst>
          </p:cNvPr>
          <p:cNvSpPr>
            <a:spLocks noGrp="1"/>
          </p:cNvSpPr>
          <p:nvPr>
            <p:ph idx="1"/>
          </p:nvPr>
        </p:nvSpPr>
        <p:spPr/>
        <p:txBody>
          <a:bodyPr/>
          <a:lstStyle/>
          <a:p>
            <a:r>
              <a:rPr lang="en-US" dirty="0"/>
              <a:t>Allowing arbitrary links may generate cycles in the directory structure</a:t>
            </a:r>
          </a:p>
          <a:p>
            <a:endParaRPr lang="en-US" dirty="0"/>
          </a:p>
          <a:p>
            <a:endParaRPr lang="en-US" dirty="0"/>
          </a:p>
          <a:p>
            <a:endParaRPr lang="en-US" dirty="0"/>
          </a:p>
          <a:p>
            <a:r>
              <a:rPr lang="en-US" dirty="0"/>
              <a:t>Solution</a:t>
            </a:r>
          </a:p>
          <a:p>
            <a:pPr lvl="1"/>
            <a:r>
              <a:rPr lang="en-US" dirty="0"/>
              <a:t>Allow cycles, but use garbage collection to reclaim disk spaces</a:t>
            </a:r>
          </a:p>
          <a:p>
            <a:pPr lvl="1"/>
            <a:r>
              <a:rPr lang="en-US" dirty="0"/>
              <a:t>Detect the cycle every time a new link is added</a:t>
            </a:r>
            <a:endParaRPr lang="en-HK" dirty="0"/>
          </a:p>
        </p:txBody>
      </p:sp>
      <p:sp>
        <p:nvSpPr>
          <p:cNvPr id="4" name="Slide Number Placeholder 3">
            <a:extLst>
              <a:ext uri="{FF2B5EF4-FFF2-40B4-BE49-F238E27FC236}">
                <a16:creationId xmlns:a16="http://schemas.microsoft.com/office/drawing/2014/main" id="{FEC33245-C284-4F19-9E5D-8CA44CF8C19A}"/>
              </a:ext>
            </a:extLst>
          </p:cNvPr>
          <p:cNvSpPr>
            <a:spLocks noGrp="1"/>
          </p:cNvSpPr>
          <p:nvPr>
            <p:ph type="sldNum" sz="quarter" idx="12"/>
          </p:nvPr>
        </p:nvSpPr>
        <p:spPr/>
        <p:txBody>
          <a:bodyPr/>
          <a:lstStyle/>
          <a:p>
            <a:fld id="{C22DC6D3-9347-42BE-948A-F7EB414DF657}" type="slidenum">
              <a:rPr lang="en-US" altLang="en-US" smtClean="0"/>
              <a:pPr/>
              <a:t>20</a:t>
            </a:fld>
            <a:endParaRPr lang="en-US" altLang="en-US" dirty="0"/>
          </a:p>
        </p:txBody>
      </p:sp>
      <p:pic>
        <p:nvPicPr>
          <p:cNvPr id="6" name="Picture 5">
            <a:extLst>
              <a:ext uri="{FF2B5EF4-FFF2-40B4-BE49-F238E27FC236}">
                <a16:creationId xmlns:a16="http://schemas.microsoft.com/office/drawing/2014/main" id="{B9CE0129-7707-4C7C-A7A4-CFEE0F939D06}"/>
              </a:ext>
            </a:extLst>
          </p:cNvPr>
          <p:cNvPicPr>
            <a:picLocks noChangeAspect="1"/>
          </p:cNvPicPr>
          <p:nvPr/>
        </p:nvPicPr>
        <p:blipFill>
          <a:blip r:embed="rId3"/>
          <a:stretch>
            <a:fillRect/>
          </a:stretch>
        </p:blipFill>
        <p:spPr>
          <a:xfrm>
            <a:off x="3935760" y="1908622"/>
            <a:ext cx="4676835" cy="2808312"/>
          </a:xfrm>
          <a:prstGeom prst="rect">
            <a:avLst/>
          </a:prstGeom>
        </p:spPr>
      </p:pic>
    </p:spTree>
    <p:extLst>
      <p:ext uri="{BB962C8B-B14F-4D97-AF65-F5344CB8AC3E}">
        <p14:creationId xmlns:p14="http://schemas.microsoft.com/office/powerpoint/2010/main" val="184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A2C8-A431-4612-B6A8-C88049DCBC75}"/>
              </a:ext>
            </a:extLst>
          </p:cNvPr>
          <p:cNvSpPr>
            <a:spLocks noGrp="1"/>
          </p:cNvSpPr>
          <p:nvPr>
            <p:ph type="title"/>
          </p:nvPr>
        </p:nvSpPr>
        <p:spPr/>
        <p:txBody>
          <a:bodyPr/>
          <a:lstStyle/>
          <a:p>
            <a:r>
              <a:rPr lang="en-HK" dirty="0"/>
              <a:t>File System Mounting</a:t>
            </a:r>
          </a:p>
        </p:txBody>
      </p:sp>
      <p:sp>
        <p:nvSpPr>
          <p:cNvPr id="3" name="Content Placeholder 2">
            <a:extLst>
              <a:ext uri="{FF2B5EF4-FFF2-40B4-BE49-F238E27FC236}">
                <a16:creationId xmlns:a16="http://schemas.microsoft.com/office/drawing/2014/main" id="{59BF3617-CCE2-42AC-AB2E-BDCCB4BE8A8B}"/>
              </a:ext>
            </a:extLst>
          </p:cNvPr>
          <p:cNvSpPr>
            <a:spLocks noGrp="1"/>
          </p:cNvSpPr>
          <p:nvPr>
            <p:ph idx="1"/>
          </p:nvPr>
        </p:nvSpPr>
        <p:spPr/>
        <p:txBody>
          <a:bodyPr/>
          <a:lstStyle/>
          <a:p>
            <a:r>
              <a:rPr lang="en-US" dirty="0"/>
              <a:t>A file system must be mounted before it can be accessed</a:t>
            </a:r>
          </a:p>
          <a:p>
            <a:pPr lvl="1"/>
            <a:r>
              <a:rPr lang="en-US" dirty="0"/>
              <a:t>Mounting a file system attaches that file system to a directory (</a:t>
            </a:r>
            <a:r>
              <a:rPr lang="en-US" dirty="0">
                <a:solidFill>
                  <a:srgbClr val="FF0000"/>
                </a:solidFill>
              </a:rPr>
              <a:t>mount point</a:t>
            </a:r>
            <a:r>
              <a:rPr lang="en-US" dirty="0"/>
              <a:t>) and makes it available to the system</a:t>
            </a:r>
          </a:p>
          <a:p>
            <a:pPr lvl="2"/>
            <a:r>
              <a:rPr lang="en-US" dirty="0"/>
              <a:t>The root (/) file system is always mounted. Any other file system can be connected or disconnected from the root (/) file system</a:t>
            </a:r>
          </a:p>
          <a:p>
            <a:pPr lvl="1"/>
            <a:r>
              <a:rPr lang="en-US" altLang="zh-CN" dirty="0"/>
              <a:t>The old directories connected to the mount point becomes invisible</a:t>
            </a:r>
            <a:endParaRPr lang="en-US" dirty="0"/>
          </a:p>
          <a:p>
            <a:pPr lvl="1"/>
            <a:endParaRPr lang="en-HK" dirty="0"/>
          </a:p>
        </p:txBody>
      </p:sp>
      <p:sp>
        <p:nvSpPr>
          <p:cNvPr id="4" name="Slide Number Placeholder 3">
            <a:extLst>
              <a:ext uri="{FF2B5EF4-FFF2-40B4-BE49-F238E27FC236}">
                <a16:creationId xmlns:a16="http://schemas.microsoft.com/office/drawing/2014/main" id="{45C286EC-F311-4FA8-B934-C9578F5FA052}"/>
              </a:ext>
            </a:extLst>
          </p:cNvPr>
          <p:cNvSpPr>
            <a:spLocks noGrp="1"/>
          </p:cNvSpPr>
          <p:nvPr>
            <p:ph type="sldNum" sz="quarter" idx="12"/>
          </p:nvPr>
        </p:nvSpPr>
        <p:spPr/>
        <p:txBody>
          <a:bodyPr/>
          <a:lstStyle/>
          <a:p>
            <a:fld id="{C22DC6D3-9347-42BE-948A-F7EB414DF657}" type="slidenum">
              <a:rPr lang="en-US" altLang="en-US" smtClean="0"/>
              <a:pPr/>
              <a:t>21</a:t>
            </a:fld>
            <a:endParaRPr lang="en-US" altLang="en-US" dirty="0"/>
          </a:p>
        </p:txBody>
      </p:sp>
      <p:pic>
        <p:nvPicPr>
          <p:cNvPr id="6" name="Picture 5">
            <a:extLst>
              <a:ext uri="{FF2B5EF4-FFF2-40B4-BE49-F238E27FC236}">
                <a16:creationId xmlns:a16="http://schemas.microsoft.com/office/drawing/2014/main" id="{2FD63A2E-24DC-4C73-A13D-E1BFF2B5A09B}"/>
              </a:ext>
            </a:extLst>
          </p:cNvPr>
          <p:cNvPicPr>
            <a:picLocks noChangeAspect="1"/>
          </p:cNvPicPr>
          <p:nvPr/>
        </p:nvPicPr>
        <p:blipFill>
          <a:blip r:embed="rId2"/>
          <a:stretch>
            <a:fillRect/>
          </a:stretch>
        </p:blipFill>
        <p:spPr>
          <a:xfrm>
            <a:off x="2831090" y="4092387"/>
            <a:ext cx="6073222" cy="2175161"/>
          </a:xfrm>
          <a:prstGeom prst="rect">
            <a:avLst/>
          </a:prstGeom>
        </p:spPr>
      </p:pic>
      <p:sp>
        <p:nvSpPr>
          <p:cNvPr id="8" name="TextBox 7">
            <a:extLst>
              <a:ext uri="{FF2B5EF4-FFF2-40B4-BE49-F238E27FC236}">
                <a16:creationId xmlns:a16="http://schemas.microsoft.com/office/drawing/2014/main" id="{5127769D-2215-451F-825B-BB6D68EA7C81}"/>
              </a:ext>
            </a:extLst>
          </p:cNvPr>
          <p:cNvSpPr txBox="1"/>
          <p:nvPr/>
        </p:nvSpPr>
        <p:spPr>
          <a:xfrm>
            <a:off x="2831090" y="6181228"/>
            <a:ext cx="1968766" cy="338554"/>
          </a:xfrm>
          <a:prstGeom prst="rect">
            <a:avLst/>
          </a:prstGeom>
          <a:noFill/>
        </p:spPr>
        <p:txBody>
          <a:bodyPr wrap="square">
            <a:spAutoFit/>
          </a:bodyPr>
          <a:lstStyle/>
          <a:p>
            <a:r>
              <a:rPr lang="en-US" sz="1600" dirty="0"/>
              <a:t>existing file system</a:t>
            </a:r>
            <a:endParaRPr lang="en-HK" sz="1600" dirty="0"/>
          </a:p>
        </p:txBody>
      </p:sp>
      <p:sp>
        <p:nvSpPr>
          <p:cNvPr id="10" name="TextBox 9">
            <a:extLst>
              <a:ext uri="{FF2B5EF4-FFF2-40B4-BE49-F238E27FC236}">
                <a16:creationId xmlns:a16="http://schemas.microsoft.com/office/drawing/2014/main" id="{EB130601-AF76-46B0-9346-86E25120EDDC}"/>
              </a:ext>
            </a:extLst>
          </p:cNvPr>
          <p:cNvSpPr txBox="1"/>
          <p:nvPr/>
        </p:nvSpPr>
        <p:spPr>
          <a:xfrm>
            <a:off x="4788053" y="6186790"/>
            <a:ext cx="2460075" cy="338554"/>
          </a:xfrm>
          <a:prstGeom prst="rect">
            <a:avLst/>
          </a:prstGeom>
          <a:noFill/>
        </p:spPr>
        <p:txBody>
          <a:bodyPr wrap="square">
            <a:spAutoFit/>
          </a:bodyPr>
          <a:lstStyle/>
          <a:p>
            <a:pPr algn="ctr"/>
            <a:r>
              <a:rPr lang="en-US" sz="1600" dirty="0"/>
              <a:t>an unmounted partition</a:t>
            </a:r>
          </a:p>
        </p:txBody>
      </p:sp>
      <p:sp>
        <p:nvSpPr>
          <p:cNvPr id="12" name="TextBox 11">
            <a:extLst>
              <a:ext uri="{FF2B5EF4-FFF2-40B4-BE49-F238E27FC236}">
                <a16:creationId xmlns:a16="http://schemas.microsoft.com/office/drawing/2014/main" id="{4C4A601D-0506-498E-A9B1-8B23CC78A91D}"/>
              </a:ext>
            </a:extLst>
          </p:cNvPr>
          <p:cNvSpPr txBox="1"/>
          <p:nvPr/>
        </p:nvSpPr>
        <p:spPr>
          <a:xfrm>
            <a:off x="7122462" y="6186790"/>
            <a:ext cx="2861970" cy="338554"/>
          </a:xfrm>
          <a:prstGeom prst="rect">
            <a:avLst/>
          </a:prstGeom>
          <a:noFill/>
        </p:spPr>
        <p:txBody>
          <a:bodyPr wrap="square">
            <a:spAutoFit/>
          </a:bodyPr>
          <a:lstStyle/>
          <a:p>
            <a:r>
              <a:rPr lang="en-US" sz="1600" dirty="0"/>
              <a:t>the partition mounted at /users</a:t>
            </a:r>
            <a:endParaRPr lang="en-HK" sz="1600" dirty="0"/>
          </a:p>
        </p:txBody>
      </p:sp>
    </p:spTree>
    <p:extLst>
      <p:ext uri="{BB962C8B-B14F-4D97-AF65-F5344CB8AC3E}">
        <p14:creationId xmlns:p14="http://schemas.microsoft.com/office/powerpoint/2010/main" val="42477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DA4F-3DCB-4F07-BAAA-D2718EA70823}"/>
              </a:ext>
            </a:extLst>
          </p:cNvPr>
          <p:cNvSpPr>
            <a:spLocks noGrp="1"/>
          </p:cNvSpPr>
          <p:nvPr>
            <p:ph type="title"/>
          </p:nvPr>
        </p:nvSpPr>
        <p:spPr/>
        <p:txBody>
          <a:bodyPr/>
          <a:lstStyle/>
          <a:p>
            <a:r>
              <a:rPr lang="en-HK" dirty="0"/>
              <a:t>File Sharing</a:t>
            </a:r>
          </a:p>
        </p:txBody>
      </p:sp>
      <p:sp>
        <p:nvSpPr>
          <p:cNvPr id="3" name="Content Placeholder 2">
            <a:extLst>
              <a:ext uri="{FF2B5EF4-FFF2-40B4-BE49-F238E27FC236}">
                <a16:creationId xmlns:a16="http://schemas.microsoft.com/office/drawing/2014/main" id="{303DB2AB-412B-4548-8DE6-2D356B835B36}"/>
              </a:ext>
            </a:extLst>
          </p:cNvPr>
          <p:cNvSpPr>
            <a:spLocks noGrp="1"/>
          </p:cNvSpPr>
          <p:nvPr>
            <p:ph idx="1"/>
          </p:nvPr>
        </p:nvSpPr>
        <p:spPr/>
        <p:txBody>
          <a:bodyPr/>
          <a:lstStyle/>
          <a:p>
            <a:r>
              <a:rPr lang="en-US" dirty="0"/>
              <a:t>Sharing of files on multi-user systems is desirable</a:t>
            </a:r>
          </a:p>
          <a:p>
            <a:pPr lvl="1"/>
            <a:r>
              <a:rPr lang="en-US" dirty="0"/>
              <a:t>Sharing must be done through a protection scheme</a:t>
            </a:r>
          </a:p>
          <a:p>
            <a:pPr lvl="2"/>
            <a:r>
              <a:rPr lang="en-US" dirty="0"/>
              <a:t>User IDs identify users, allowing protections to be per user</a:t>
            </a:r>
          </a:p>
          <a:p>
            <a:pPr lvl="2"/>
            <a:r>
              <a:rPr lang="en-US" dirty="0"/>
              <a:t>Group IDs allow users to be in groups, permitting group access rights</a:t>
            </a:r>
          </a:p>
          <a:p>
            <a:pPr lvl="1"/>
            <a:r>
              <a:rPr lang="en-US" dirty="0"/>
              <a:t>On distributed systems, files may be shared across a network </a:t>
            </a:r>
          </a:p>
          <a:p>
            <a:pPr lvl="2"/>
            <a:r>
              <a:rPr lang="en-US" dirty="0"/>
              <a:t>Network File System (NFS) is a common distributed filesharing method</a:t>
            </a:r>
            <a:endParaRPr lang="en-HK" dirty="0"/>
          </a:p>
        </p:txBody>
      </p:sp>
      <p:sp>
        <p:nvSpPr>
          <p:cNvPr id="4" name="Slide Number Placeholder 3">
            <a:extLst>
              <a:ext uri="{FF2B5EF4-FFF2-40B4-BE49-F238E27FC236}">
                <a16:creationId xmlns:a16="http://schemas.microsoft.com/office/drawing/2014/main" id="{9BEBD1E6-8D8D-4188-8070-FE4577FE8853}"/>
              </a:ext>
            </a:extLst>
          </p:cNvPr>
          <p:cNvSpPr>
            <a:spLocks noGrp="1"/>
          </p:cNvSpPr>
          <p:nvPr>
            <p:ph type="sldNum" sz="quarter" idx="12"/>
          </p:nvPr>
        </p:nvSpPr>
        <p:spPr/>
        <p:txBody>
          <a:bodyPr/>
          <a:lstStyle/>
          <a:p>
            <a:fld id="{C22DC6D3-9347-42BE-948A-F7EB414DF657}" type="slidenum">
              <a:rPr lang="en-US" altLang="en-US" smtClean="0"/>
              <a:pPr/>
              <a:t>22</a:t>
            </a:fld>
            <a:endParaRPr lang="en-US" altLang="en-US" dirty="0"/>
          </a:p>
        </p:txBody>
      </p:sp>
    </p:spTree>
    <p:extLst>
      <p:ext uri="{BB962C8B-B14F-4D97-AF65-F5344CB8AC3E}">
        <p14:creationId xmlns:p14="http://schemas.microsoft.com/office/powerpoint/2010/main" val="270720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C40B-3FA9-4A7C-BE96-752A3B999789}"/>
              </a:ext>
            </a:extLst>
          </p:cNvPr>
          <p:cNvSpPr>
            <a:spLocks noGrp="1"/>
          </p:cNvSpPr>
          <p:nvPr>
            <p:ph type="title"/>
          </p:nvPr>
        </p:nvSpPr>
        <p:spPr/>
        <p:txBody>
          <a:bodyPr/>
          <a:lstStyle/>
          <a:p>
            <a:r>
              <a:rPr lang="en-HK" dirty="0"/>
              <a:t>Remote File Sharing</a:t>
            </a:r>
          </a:p>
        </p:txBody>
      </p:sp>
      <p:sp>
        <p:nvSpPr>
          <p:cNvPr id="3" name="Content Placeholder 2">
            <a:extLst>
              <a:ext uri="{FF2B5EF4-FFF2-40B4-BE49-F238E27FC236}">
                <a16:creationId xmlns:a16="http://schemas.microsoft.com/office/drawing/2014/main" id="{15718E87-7DC4-4B2B-A91D-FF732E28169D}"/>
              </a:ext>
            </a:extLst>
          </p:cNvPr>
          <p:cNvSpPr>
            <a:spLocks noGrp="1"/>
          </p:cNvSpPr>
          <p:nvPr>
            <p:ph idx="1"/>
          </p:nvPr>
        </p:nvSpPr>
        <p:spPr>
          <a:xfrm>
            <a:off x="609600" y="1340769"/>
            <a:ext cx="11476856" cy="5040560"/>
          </a:xfrm>
        </p:spPr>
        <p:txBody>
          <a:bodyPr/>
          <a:lstStyle/>
          <a:p>
            <a:r>
              <a:rPr lang="en-US" sz="2800" dirty="0"/>
              <a:t>Use networking to allow file system access between systems</a:t>
            </a:r>
          </a:p>
          <a:p>
            <a:pPr lvl="1"/>
            <a:r>
              <a:rPr lang="en-US" sz="2400" dirty="0"/>
              <a:t>manually via programs like FTP (File Transfer Protocol) clients</a:t>
            </a:r>
          </a:p>
          <a:p>
            <a:pPr lvl="1"/>
            <a:r>
              <a:rPr lang="en-US" sz="2400" dirty="0"/>
              <a:t>automatically, seamlessly using distributed file systems</a:t>
            </a:r>
          </a:p>
          <a:p>
            <a:pPr lvl="1"/>
            <a:r>
              <a:rPr lang="en-US" sz="2400" dirty="0"/>
              <a:t>semi-automatically via the world wide web (e.g., hyperlinked documents)</a:t>
            </a:r>
          </a:p>
          <a:p>
            <a:r>
              <a:rPr lang="en-US" sz="2800" dirty="0"/>
              <a:t>Client-server model allows clients to mount remote FS from servers</a:t>
            </a:r>
          </a:p>
          <a:p>
            <a:pPr lvl="1"/>
            <a:r>
              <a:rPr lang="en-US" sz="2400" dirty="0"/>
              <a:t>a server can serve multiple clients</a:t>
            </a:r>
          </a:p>
          <a:p>
            <a:pPr lvl="1"/>
            <a:r>
              <a:rPr lang="en-US" sz="2400" dirty="0"/>
              <a:t>client and user-on-client identification is complicated</a:t>
            </a:r>
          </a:p>
          <a:p>
            <a:pPr lvl="2"/>
            <a:r>
              <a:rPr lang="en-US" sz="2000" dirty="0"/>
              <a:t>server cannot assume the client is trusted</a:t>
            </a:r>
          </a:p>
          <a:p>
            <a:pPr lvl="2"/>
            <a:r>
              <a:rPr lang="en-US" sz="2000" dirty="0"/>
              <a:t>standard OS file calls are translated into remote calls</a:t>
            </a:r>
          </a:p>
          <a:p>
            <a:r>
              <a:rPr lang="en-US" sz="2800" dirty="0"/>
              <a:t>NFS (Network File System) is standard for UNIX</a:t>
            </a:r>
          </a:p>
          <a:p>
            <a:r>
              <a:rPr lang="en-US" sz="2800" dirty="0"/>
              <a:t>CIFS (Common Internet File System) is standard for Windows</a:t>
            </a:r>
            <a:endParaRPr lang="en-HK" sz="2800" dirty="0"/>
          </a:p>
        </p:txBody>
      </p:sp>
      <p:sp>
        <p:nvSpPr>
          <p:cNvPr id="4" name="Slide Number Placeholder 3">
            <a:extLst>
              <a:ext uri="{FF2B5EF4-FFF2-40B4-BE49-F238E27FC236}">
                <a16:creationId xmlns:a16="http://schemas.microsoft.com/office/drawing/2014/main" id="{709DCE31-D515-4BE1-ABB5-54BC4FC5072C}"/>
              </a:ext>
            </a:extLst>
          </p:cNvPr>
          <p:cNvSpPr>
            <a:spLocks noGrp="1"/>
          </p:cNvSpPr>
          <p:nvPr>
            <p:ph type="sldNum" sz="quarter" idx="12"/>
          </p:nvPr>
        </p:nvSpPr>
        <p:spPr/>
        <p:txBody>
          <a:bodyPr/>
          <a:lstStyle/>
          <a:p>
            <a:fld id="{C22DC6D3-9347-42BE-948A-F7EB414DF657}" type="slidenum">
              <a:rPr lang="en-US" altLang="en-US" smtClean="0"/>
              <a:pPr/>
              <a:t>23</a:t>
            </a:fld>
            <a:endParaRPr lang="en-US" altLang="en-US" dirty="0"/>
          </a:p>
        </p:txBody>
      </p:sp>
    </p:spTree>
    <p:extLst>
      <p:ext uri="{BB962C8B-B14F-4D97-AF65-F5344CB8AC3E}">
        <p14:creationId xmlns:p14="http://schemas.microsoft.com/office/powerpoint/2010/main" val="127344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4060-3CA5-407E-8EFC-A9E5DCDE1550}"/>
              </a:ext>
            </a:extLst>
          </p:cNvPr>
          <p:cNvSpPr>
            <a:spLocks noGrp="1"/>
          </p:cNvSpPr>
          <p:nvPr>
            <p:ph type="title"/>
          </p:nvPr>
        </p:nvSpPr>
        <p:spPr/>
        <p:txBody>
          <a:bodyPr/>
          <a:lstStyle/>
          <a:p>
            <a:r>
              <a:rPr lang="en-HK" dirty="0"/>
              <a:t>Protection</a:t>
            </a:r>
          </a:p>
        </p:txBody>
      </p:sp>
      <p:sp>
        <p:nvSpPr>
          <p:cNvPr id="3" name="Content Placeholder 2">
            <a:extLst>
              <a:ext uri="{FF2B5EF4-FFF2-40B4-BE49-F238E27FC236}">
                <a16:creationId xmlns:a16="http://schemas.microsoft.com/office/drawing/2014/main" id="{4388214E-2A0B-499D-ACDF-197A293E8B96}"/>
              </a:ext>
            </a:extLst>
          </p:cNvPr>
          <p:cNvSpPr>
            <a:spLocks noGrp="1"/>
          </p:cNvSpPr>
          <p:nvPr>
            <p:ph idx="1"/>
          </p:nvPr>
        </p:nvSpPr>
        <p:spPr/>
        <p:txBody>
          <a:bodyPr/>
          <a:lstStyle/>
          <a:p>
            <a:r>
              <a:rPr lang="en-US" dirty="0"/>
              <a:t>File owner/creator should be able to control</a:t>
            </a:r>
          </a:p>
          <a:p>
            <a:pPr lvl="1"/>
            <a:r>
              <a:rPr lang="en-US" dirty="0"/>
              <a:t>what can be done</a:t>
            </a:r>
          </a:p>
          <a:p>
            <a:pPr lvl="1"/>
            <a:r>
              <a:rPr lang="en-US" dirty="0"/>
              <a:t>by whom</a:t>
            </a:r>
          </a:p>
          <a:p>
            <a:r>
              <a:rPr lang="en-US" dirty="0"/>
              <a:t>Types of access</a:t>
            </a:r>
          </a:p>
          <a:p>
            <a:pPr lvl="1"/>
            <a:r>
              <a:rPr lang="en-US" dirty="0"/>
              <a:t>read</a:t>
            </a:r>
          </a:p>
          <a:p>
            <a:pPr lvl="1"/>
            <a:r>
              <a:rPr lang="en-US" dirty="0"/>
              <a:t>write, append</a:t>
            </a:r>
          </a:p>
          <a:p>
            <a:pPr lvl="1"/>
            <a:r>
              <a:rPr lang="en-US" dirty="0"/>
              <a:t>execute</a:t>
            </a:r>
          </a:p>
          <a:p>
            <a:pPr lvl="1"/>
            <a:r>
              <a:rPr lang="en-US" dirty="0"/>
              <a:t>delete</a:t>
            </a:r>
          </a:p>
          <a:p>
            <a:pPr lvl="1"/>
            <a:r>
              <a:rPr lang="en-US" dirty="0"/>
              <a:t>list</a:t>
            </a:r>
            <a:endParaRPr lang="en-HK" dirty="0"/>
          </a:p>
        </p:txBody>
      </p:sp>
      <p:sp>
        <p:nvSpPr>
          <p:cNvPr id="4" name="Slide Number Placeholder 3">
            <a:extLst>
              <a:ext uri="{FF2B5EF4-FFF2-40B4-BE49-F238E27FC236}">
                <a16:creationId xmlns:a16="http://schemas.microsoft.com/office/drawing/2014/main" id="{DF7EC89E-A9C9-447D-ADC4-FFD0BAA12AF9}"/>
              </a:ext>
            </a:extLst>
          </p:cNvPr>
          <p:cNvSpPr>
            <a:spLocks noGrp="1"/>
          </p:cNvSpPr>
          <p:nvPr>
            <p:ph type="sldNum" sz="quarter" idx="12"/>
          </p:nvPr>
        </p:nvSpPr>
        <p:spPr/>
        <p:txBody>
          <a:bodyPr/>
          <a:lstStyle/>
          <a:p>
            <a:fld id="{C22DC6D3-9347-42BE-948A-F7EB414DF657}" type="slidenum">
              <a:rPr lang="en-US" altLang="en-US" smtClean="0"/>
              <a:pPr/>
              <a:t>24</a:t>
            </a:fld>
            <a:endParaRPr lang="en-US" altLang="en-US" dirty="0"/>
          </a:p>
        </p:txBody>
      </p:sp>
    </p:spTree>
    <p:extLst>
      <p:ext uri="{BB962C8B-B14F-4D97-AF65-F5344CB8AC3E}">
        <p14:creationId xmlns:p14="http://schemas.microsoft.com/office/powerpoint/2010/main" val="197160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BAFC-72ED-4E0B-9A29-773D1C6FAAA7}"/>
              </a:ext>
            </a:extLst>
          </p:cNvPr>
          <p:cNvSpPr>
            <a:spLocks noGrp="1"/>
          </p:cNvSpPr>
          <p:nvPr>
            <p:ph type="title"/>
          </p:nvPr>
        </p:nvSpPr>
        <p:spPr/>
        <p:txBody>
          <a:bodyPr/>
          <a:lstStyle/>
          <a:p>
            <a:r>
              <a:rPr lang="en-US" dirty="0"/>
              <a:t>Access Control List</a:t>
            </a:r>
            <a:endParaRPr lang="en-HK" dirty="0"/>
          </a:p>
        </p:txBody>
      </p:sp>
      <p:sp>
        <p:nvSpPr>
          <p:cNvPr id="3" name="Content Placeholder 2">
            <a:extLst>
              <a:ext uri="{FF2B5EF4-FFF2-40B4-BE49-F238E27FC236}">
                <a16:creationId xmlns:a16="http://schemas.microsoft.com/office/drawing/2014/main" id="{23324D10-8B34-4F89-8C35-5DEF413204EA}"/>
              </a:ext>
            </a:extLst>
          </p:cNvPr>
          <p:cNvSpPr>
            <a:spLocks noGrp="1"/>
          </p:cNvSpPr>
          <p:nvPr>
            <p:ph idx="1"/>
          </p:nvPr>
        </p:nvSpPr>
        <p:spPr/>
        <p:txBody>
          <a:bodyPr/>
          <a:lstStyle/>
          <a:p>
            <a:r>
              <a:rPr lang="en-US" dirty="0"/>
              <a:t>Assign each file and directory with an access control list (ACL)</a:t>
            </a:r>
          </a:p>
          <a:p>
            <a:r>
              <a:rPr lang="en-US" dirty="0"/>
              <a:t>Fine-grained control</a:t>
            </a:r>
          </a:p>
          <a:p>
            <a:r>
              <a:rPr lang="en-US" dirty="0"/>
              <a:t>Issues</a:t>
            </a:r>
          </a:p>
          <a:p>
            <a:pPr lvl="1"/>
            <a:r>
              <a:rPr lang="en-US" dirty="0"/>
              <a:t>How to construct the list?</a:t>
            </a:r>
          </a:p>
          <a:p>
            <a:pPr lvl="1"/>
            <a:r>
              <a:rPr lang="en-US" dirty="0"/>
              <a:t>How to store the list in directory?</a:t>
            </a:r>
          </a:p>
          <a:p>
            <a:pPr lvl="1"/>
            <a:endParaRPr lang="en-US" dirty="0"/>
          </a:p>
          <a:p>
            <a:r>
              <a:rPr lang="en-US" dirty="0"/>
              <a:t>Not widely used in modern file systems</a:t>
            </a:r>
            <a:endParaRPr lang="en-HK" dirty="0"/>
          </a:p>
        </p:txBody>
      </p:sp>
      <p:sp>
        <p:nvSpPr>
          <p:cNvPr id="4" name="Slide Number Placeholder 3">
            <a:extLst>
              <a:ext uri="{FF2B5EF4-FFF2-40B4-BE49-F238E27FC236}">
                <a16:creationId xmlns:a16="http://schemas.microsoft.com/office/drawing/2014/main" id="{B2CA2F54-0F38-4425-B36A-0BD9243233DB}"/>
              </a:ext>
            </a:extLst>
          </p:cNvPr>
          <p:cNvSpPr>
            <a:spLocks noGrp="1"/>
          </p:cNvSpPr>
          <p:nvPr>
            <p:ph type="sldNum" sz="quarter" idx="12"/>
          </p:nvPr>
        </p:nvSpPr>
        <p:spPr/>
        <p:txBody>
          <a:bodyPr/>
          <a:lstStyle/>
          <a:p>
            <a:fld id="{C22DC6D3-9347-42BE-948A-F7EB414DF657}" type="slidenum">
              <a:rPr lang="en-US" altLang="en-US" smtClean="0"/>
              <a:pPr/>
              <a:t>25</a:t>
            </a:fld>
            <a:endParaRPr lang="en-US" altLang="en-US" dirty="0"/>
          </a:p>
        </p:txBody>
      </p:sp>
    </p:spTree>
    <p:extLst>
      <p:ext uri="{BB962C8B-B14F-4D97-AF65-F5344CB8AC3E}">
        <p14:creationId xmlns:p14="http://schemas.microsoft.com/office/powerpoint/2010/main" val="27492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4BB-9EE9-42CB-9541-441A26561769}"/>
              </a:ext>
            </a:extLst>
          </p:cNvPr>
          <p:cNvSpPr>
            <a:spLocks noGrp="1"/>
          </p:cNvSpPr>
          <p:nvPr>
            <p:ph type="title"/>
          </p:nvPr>
        </p:nvSpPr>
        <p:spPr/>
        <p:txBody>
          <a:bodyPr/>
          <a:lstStyle/>
          <a:p>
            <a:r>
              <a:rPr lang="en-HK" dirty="0"/>
              <a:t>Unix Access Control</a:t>
            </a:r>
          </a:p>
        </p:txBody>
      </p:sp>
      <p:sp>
        <p:nvSpPr>
          <p:cNvPr id="3" name="Content Placeholder 2">
            <a:extLst>
              <a:ext uri="{FF2B5EF4-FFF2-40B4-BE49-F238E27FC236}">
                <a16:creationId xmlns:a16="http://schemas.microsoft.com/office/drawing/2014/main" id="{527307DA-9F5E-469C-BF88-A88A6D159E81}"/>
              </a:ext>
            </a:extLst>
          </p:cNvPr>
          <p:cNvSpPr>
            <a:spLocks noGrp="1"/>
          </p:cNvSpPr>
          <p:nvPr>
            <p:ph idx="1"/>
          </p:nvPr>
        </p:nvSpPr>
        <p:spPr>
          <a:xfrm>
            <a:off x="609600" y="1340769"/>
            <a:ext cx="11476856" cy="5040560"/>
          </a:xfrm>
        </p:spPr>
        <p:txBody>
          <a:bodyPr/>
          <a:lstStyle/>
          <a:p>
            <a:r>
              <a:rPr lang="en-US" dirty="0"/>
              <a:t>Three access modes: read, write, execute (encoded in three bits)</a:t>
            </a:r>
          </a:p>
          <a:p>
            <a:r>
              <a:rPr lang="en-US" dirty="0"/>
              <a:t>Three classes of users: owner, group and others</a:t>
            </a:r>
          </a:p>
          <a:p>
            <a:pPr lvl="1"/>
            <a:endParaRPr lang="en-US" dirty="0"/>
          </a:p>
          <a:p>
            <a:pPr lvl="1"/>
            <a:endParaRPr lang="en-US" dirty="0"/>
          </a:p>
          <a:p>
            <a:pPr marL="0" indent="0">
              <a:buNone/>
            </a:pPr>
            <a:endParaRPr lang="en-US" dirty="0"/>
          </a:p>
          <a:p>
            <a:r>
              <a:rPr lang="en-US" dirty="0"/>
              <a:t>To grant access to users, change access mode </a:t>
            </a:r>
          </a:p>
          <a:p>
            <a:pPr lvl="1"/>
            <a:r>
              <a:rPr lang="en-US" dirty="0"/>
              <a:t>E.g., use </a:t>
            </a:r>
            <a:r>
              <a:rPr lang="en-US" dirty="0" err="1"/>
              <a:t>chmod</a:t>
            </a:r>
            <a:endParaRPr lang="en-HK" dirty="0"/>
          </a:p>
        </p:txBody>
      </p:sp>
      <p:sp>
        <p:nvSpPr>
          <p:cNvPr id="4" name="Slide Number Placeholder 3">
            <a:extLst>
              <a:ext uri="{FF2B5EF4-FFF2-40B4-BE49-F238E27FC236}">
                <a16:creationId xmlns:a16="http://schemas.microsoft.com/office/drawing/2014/main" id="{A306FBCF-9A58-407F-8418-7191BC99B384}"/>
              </a:ext>
            </a:extLst>
          </p:cNvPr>
          <p:cNvSpPr>
            <a:spLocks noGrp="1"/>
          </p:cNvSpPr>
          <p:nvPr>
            <p:ph type="sldNum" sz="quarter" idx="12"/>
          </p:nvPr>
        </p:nvSpPr>
        <p:spPr/>
        <p:txBody>
          <a:bodyPr/>
          <a:lstStyle/>
          <a:p>
            <a:fld id="{C22DC6D3-9347-42BE-948A-F7EB414DF657}" type="slidenum">
              <a:rPr lang="en-US" altLang="en-US" smtClean="0"/>
              <a:pPr/>
              <a:t>26</a:t>
            </a:fld>
            <a:endParaRPr lang="en-US" altLang="en-US" dirty="0"/>
          </a:p>
        </p:txBody>
      </p:sp>
      <p:pic>
        <p:nvPicPr>
          <p:cNvPr id="6" name="Picture 5">
            <a:extLst>
              <a:ext uri="{FF2B5EF4-FFF2-40B4-BE49-F238E27FC236}">
                <a16:creationId xmlns:a16="http://schemas.microsoft.com/office/drawing/2014/main" id="{9B45C1A0-599D-4000-9FCE-24EFE467A314}"/>
              </a:ext>
            </a:extLst>
          </p:cNvPr>
          <p:cNvPicPr>
            <a:picLocks noChangeAspect="1"/>
          </p:cNvPicPr>
          <p:nvPr/>
        </p:nvPicPr>
        <p:blipFill>
          <a:blip r:embed="rId2"/>
          <a:stretch>
            <a:fillRect/>
          </a:stretch>
        </p:blipFill>
        <p:spPr>
          <a:xfrm>
            <a:off x="4568192" y="2492896"/>
            <a:ext cx="3461718" cy="1584176"/>
          </a:xfrm>
          <a:prstGeom prst="rect">
            <a:avLst/>
          </a:prstGeom>
        </p:spPr>
      </p:pic>
      <p:grpSp>
        <p:nvGrpSpPr>
          <p:cNvPr id="21" name="Group 20">
            <a:extLst>
              <a:ext uri="{FF2B5EF4-FFF2-40B4-BE49-F238E27FC236}">
                <a16:creationId xmlns:a16="http://schemas.microsoft.com/office/drawing/2014/main" id="{DBF57E7D-7044-494F-A0C1-4EC026FA25CC}"/>
              </a:ext>
            </a:extLst>
          </p:cNvPr>
          <p:cNvGrpSpPr/>
          <p:nvPr/>
        </p:nvGrpSpPr>
        <p:grpSpPr>
          <a:xfrm>
            <a:off x="4727848" y="4797152"/>
            <a:ext cx="5590098" cy="1545603"/>
            <a:chOff x="4943872" y="4979741"/>
            <a:chExt cx="5590098" cy="1545603"/>
          </a:xfrm>
        </p:grpSpPr>
        <p:pic>
          <p:nvPicPr>
            <p:cNvPr id="10" name="Picture 9">
              <a:extLst>
                <a:ext uri="{FF2B5EF4-FFF2-40B4-BE49-F238E27FC236}">
                  <a16:creationId xmlns:a16="http://schemas.microsoft.com/office/drawing/2014/main" id="{E20A6EFD-8A11-43C2-A0C0-D6DB0FDEAAF0}"/>
                </a:ext>
              </a:extLst>
            </p:cNvPr>
            <p:cNvPicPr>
              <a:picLocks noChangeAspect="1"/>
            </p:cNvPicPr>
            <p:nvPr/>
          </p:nvPicPr>
          <p:blipFill>
            <a:blip r:embed="rId3"/>
            <a:stretch>
              <a:fillRect/>
            </a:stretch>
          </p:blipFill>
          <p:spPr>
            <a:xfrm>
              <a:off x="4943872" y="5457384"/>
              <a:ext cx="5590098" cy="1067960"/>
            </a:xfrm>
            <a:prstGeom prst="rect">
              <a:avLst/>
            </a:prstGeom>
          </p:spPr>
        </p:pic>
        <p:sp>
          <p:nvSpPr>
            <p:cNvPr id="12" name="TextBox 11">
              <a:extLst>
                <a:ext uri="{FF2B5EF4-FFF2-40B4-BE49-F238E27FC236}">
                  <a16:creationId xmlns:a16="http://schemas.microsoft.com/office/drawing/2014/main" id="{6E2EF860-E787-4A3B-BDD8-D86019EDAE0D}"/>
                </a:ext>
              </a:extLst>
            </p:cNvPr>
            <p:cNvSpPr txBox="1"/>
            <p:nvPr/>
          </p:nvSpPr>
          <p:spPr>
            <a:xfrm>
              <a:off x="5231904" y="4979741"/>
              <a:ext cx="2376264" cy="369332"/>
            </a:xfrm>
            <a:prstGeom prst="rect">
              <a:avLst/>
            </a:prstGeom>
            <a:noFill/>
          </p:spPr>
          <p:txBody>
            <a:bodyPr wrap="square">
              <a:spAutoFit/>
            </a:bodyPr>
            <a:lstStyle/>
            <a:p>
              <a:r>
                <a:rPr lang="en-US" dirty="0"/>
                <a:t>owner   group   others</a:t>
              </a:r>
              <a:endParaRPr lang="en-HK" dirty="0"/>
            </a:p>
          </p:txBody>
        </p:sp>
        <p:cxnSp>
          <p:nvCxnSpPr>
            <p:cNvPr id="14" name="Straight Connector 13">
              <a:extLst>
                <a:ext uri="{FF2B5EF4-FFF2-40B4-BE49-F238E27FC236}">
                  <a16:creationId xmlns:a16="http://schemas.microsoft.com/office/drawing/2014/main" id="{D7D7F847-E23B-49CB-8965-459CEC752005}"/>
                </a:ext>
              </a:extLst>
            </p:cNvPr>
            <p:cNvCxnSpPr/>
            <p:nvPr/>
          </p:nvCxnSpPr>
          <p:spPr>
            <a:xfrm flipH="1" flipV="1">
              <a:off x="5807968" y="5349073"/>
              <a:ext cx="288032" cy="240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F6030A-4944-4EAB-9368-DBE113009DFB}"/>
                </a:ext>
              </a:extLst>
            </p:cNvPr>
            <p:cNvCxnSpPr>
              <a:cxnSpLocks/>
            </p:cNvCxnSpPr>
            <p:nvPr/>
          </p:nvCxnSpPr>
          <p:spPr>
            <a:xfrm flipV="1">
              <a:off x="6299051" y="5349073"/>
              <a:ext cx="0" cy="238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E056E9C-5548-4E22-9BD6-3249FA76F399}"/>
                </a:ext>
              </a:extLst>
            </p:cNvPr>
            <p:cNvCxnSpPr>
              <a:cxnSpLocks/>
            </p:cNvCxnSpPr>
            <p:nvPr/>
          </p:nvCxnSpPr>
          <p:spPr>
            <a:xfrm flipV="1">
              <a:off x="6420036" y="5349073"/>
              <a:ext cx="540060" cy="23817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9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656-D23E-4274-8CB3-89DD23910B38}"/>
              </a:ext>
            </a:extLst>
          </p:cNvPr>
          <p:cNvSpPr>
            <a:spLocks noGrp="1"/>
          </p:cNvSpPr>
          <p:nvPr>
            <p:ph type="title"/>
          </p:nvPr>
        </p:nvSpPr>
        <p:spPr/>
        <p:txBody>
          <a:bodyPr/>
          <a:lstStyle/>
          <a:p>
            <a:r>
              <a:rPr lang="en-HK" dirty="0"/>
              <a:t>File Access Control Examples</a:t>
            </a:r>
          </a:p>
        </p:txBody>
      </p:sp>
      <p:sp>
        <p:nvSpPr>
          <p:cNvPr id="3" name="Content Placeholder 2">
            <a:extLst>
              <a:ext uri="{FF2B5EF4-FFF2-40B4-BE49-F238E27FC236}">
                <a16:creationId xmlns:a16="http://schemas.microsoft.com/office/drawing/2014/main" id="{DFF46AB0-A2C9-45B8-817E-5B794D86A2A8}"/>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9787509E-0846-4B74-9B90-129E0BEC86EE}"/>
              </a:ext>
            </a:extLst>
          </p:cNvPr>
          <p:cNvSpPr>
            <a:spLocks noGrp="1"/>
          </p:cNvSpPr>
          <p:nvPr>
            <p:ph type="sldNum" sz="quarter" idx="12"/>
          </p:nvPr>
        </p:nvSpPr>
        <p:spPr/>
        <p:txBody>
          <a:bodyPr/>
          <a:lstStyle/>
          <a:p>
            <a:fld id="{C22DC6D3-9347-42BE-948A-F7EB414DF657}" type="slidenum">
              <a:rPr lang="en-US" altLang="en-US" smtClean="0"/>
              <a:pPr/>
              <a:t>27</a:t>
            </a:fld>
            <a:endParaRPr lang="en-US" altLang="en-US" dirty="0"/>
          </a:p>
        </p:txBody>
      </p:sp>
      <p:pic>
        <p:nvPicPr>
          <p:cNvPr id="6" name="Picture 5">
            <a:extLst>
              <a:ext uri="{FF2B5EF4-FFF2-40B4-BE49-F238E27FC236}">
                <a16:creationId xmlns:a16="http://schemas.microsoft.com/office/drawing/2014/main" id="{A4F4336A-2679-407C-BEC8-42EFA6011BF5}"/>
              </a:ext>
            </a:extLst>
          </p:cNvPr>
          <p:cNvPicPr>
            <a:picLocks noChangeAspect="1"/>
          </p:cNvPicPr>
          <p:nvPr/>
        </p:nvPicPr>
        <p:blipFill>
          <a:blip r:embed="rId2"/>
          <a:stretch>
            <a:fillRect/>
          </a:stretch>
        </p:blipFill>
        <p:spPr>
          <a:xfrm>
            <a:off x="950836" y="1702844"/>
            <a:ext cx="3723809" cy="4695238"/>
          </a:xfrm>
          <a:prstGeom prst="rect">
            <a:avLst/>
          </a:prstGeom>
        </p:spPr>
      </p:pic>
      <p:sp>
        <p:nvSpPr>
          <p:cNvPr id="8" name="TextBox 7">
            <a:extLst>
              <a:ext uri="{FF2B5EF4-FFF2-40B4-BE49-F238E27FC236}">
                <a16:creationId xmlns:a16="http://schemas.microsoft.com/office/drawing/2014/main" id="{4DB0A69A-0481-40F1-B8CB-DBB549F194EE}"/>
              </a:ext>
            </a:extLst>
          </p:cNvPr>
          <p:cNvSpPr txBox="1"/>
          <p:nvPr/>
        </p:nvSpPr>
        <p:spPr>
          <a:xfrm>
            <a:off x="1847528" y="1241179"/>
            <a:ext cx="1895872" cy="461665"/>
          </a:xfrm>
          <a:prstGeom prst="rect">
            <a:avLst/>
          </a:prstGeom>
          <a:noFill/>
        </p:spPr>
        <p:txBody>
          <a:bodyPr wrap="square">
            <a:spAutoFit/>
          </a:bodyPr>
          <a:lstStyle/>
          <a:p>
            <a:r>
              <a:rPr lang="en-HK" sz="2400" b="0" i="0" u="none" strike="noStrike" baseline="0" dirty="0">
                <a:solidFill>
                  <a:srgbClr val="000000"/>
                </a:solidFill>
                <a:latin typeface="NEPTHW+HelveticaNeue-Light"/>
              </a:rPr>
              <a:t>Windows 8 </a:t>
            </a:r>
            <a:endParaRPr lang="en-HK" sz="2400" dirty="0"/>
          </a:p>
        </p:txBody>
      </p:sp>
      <p:sp>
        <p:nvSpPr>
          <p:cNvPr id="10" name="TextBox 9">
            <a:extLst>
              <a:ext uri="{FF2B5EF4-FFF2-40B4-BE49-F238E27FC236}">
                <a16:creationId xmlns:a16="http://schemas.microsoft.com/office/drawing/2014/main" id="{D87A4FB0-9982-40D7-8108-19B3029987BE}"/>
              </a:ext>
            </a:extLst>
          </p:cNvPr>
          <p:cNvSpPr txBox="1"/>
          <p:nvPr/>
        </p:nvSpPr>
        <p:spPr>
          <a:xfrm>
            <a:off x="7896200" y="1340767"/>
            <a:ext cx="3863752" cy="369332"/>
          </a:xfrm>
          <a:prstGeom prst="rect">
            <a:avLst/>
          </a:prstGeom>
          <a:noFill/>
        </p:spPr>
        <p:txBody>
          <a:bodyPr wrap="square">
            <a:spAutoFit/>
          </a:bodyPr>
          <a:lstStyle/>
          <a:p>
            <a:r>
              <a:rPr lang="en-HK" sz="1800" b="0" i="0" u="none" strike="noStrike" baseline="0" dirty="0">
                <a:solidFill>
                  <a:srgbClr val="000000"/>
                </a:solidFill>
                <a:latin typeface="NEPTHW+HelveticaNeue-Light"/>
              </a:rPr>
              <a:t>Linux </a:t>
            </a:r>
            <a:endParaRPr lang="en-HK" dirty="0"/>
          </a:p>
        </p:txBody>
      </p:sp>
      <p:pic>
        <p:nvPicPr>
          <p:cNvPr id="3074" name="Picture 2" descr="Linux文件权限- Understanding Linux File Permissions - 知乎">
            <a:extLst>
              <a:ext uri="{FF2B5EF4-FFF2-40B4-BE49-F238E27FC236}">
                <a16:creationId xmlns:a16="http://schemas.microsoft.com/office/drawing/2014/main" id="{06A4FC2B-8D68-4B1D-A1E2-96DB71425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702" y="1975193"/>
            <a:ext cx="5904786" cy="162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18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D54F-C515-4BD9-8687-B42268F9CEF6}"/>
              </a:ext>
            </a:extLst>
          </p:cNvPr>
          <p:cNvSpPr>
            <a:spLocks noGrp="1"/>
          </p:cNvSpPr>
          <p:nvPr>
            <p:ph type="title"/>
          </p:nvPr>
        </p:nvSpPr>
        <p:spPr/>
        <p:txBody>
          <a:bodyPr/>
          <a:lstStyle/>
          <a:p>
            <a:r>
              <a:rPr lang="en-US" dirty="0"/>
              <a:t>File-System Structure</a:t>
            </a:r>
            <a:endParaRPr lang="en-HK" dirty="0"/>
          </a:p>
        </p:txBody>
      </p:sp>
      <p:sp>
        <p:nvSpPr>
          <p:cNvPr id="3" name="Content Placeholder 2">
            <a:extLst>
              <a:ext uri="{FF2B5EF4-FFF2-40B4-BE49-F238E27FC236}">
                <a16:creationId xmlns:a16="http://schemas.microsoft.com/office/drawing/2014/main" id="{BBC092C9-CFA1-4192-91D4-1D85622A327B}"/>
              </a:ext>
            </a:extLst>
          </p:cNvPr>
          <p:cNvSpPr>
            <a:spLocks noGrp="1"/>
          </p:cNvSpPr>
          <p:nvPr>
            <p:ph idx="1"/>
          </p:nvPr>
        </p:nvSpPr>
        <p:spPr>
          <a:xfrm>
            <a:off x="609600" y="1340769"/>
            <a:ext cx="11476856" cy="4536503"/>
          </a:xfrm>
        </p:spPr>
        <p:txBody>
          <a:bodyPr/>
          <a:lstStyle/>
          <a:p>
            <a:r>
              <a:rPr lang="en-US" altLang="en-US" sz="2800" dirty="0"/>
              <a:t>File structure</a:t>
            </a:r>
          </a:p>
          <a:p>
            <a:pPr lvl="1"/>
            <a:r>
              <a:rPr lang="en-US" altLang="en-US" sz="2400" dirty="0"/>
              <a:t>Logical storage unit</a:t>
            </a:r>
          </a:p>
          <a:p>
            <a:pPr lvl="1"/>
            <a:r>
              <a:rPr lang="en-US" altLang="en-US" sz="2400" dirty="0"/>
              <a:t>Collection of related information</a:t>
            </a:r>
          </a:p>
          <a:p>
            <a:r>
              <a:rPr lang="en-US" altLang="en-US" sz="2800" dirty="0">
                <a:solidFill>
                  <a:srgbClr val="FF0000"/>
                </a:solidFill>
              </a:rPr>
              <a:t>File system </a:t>
            </a:r>
            <a:r>
              <a:rPr lang="en-US" altLang="en-US" sz="2800" dirty="0"/>
              <a:t>on secondary storage (disks)</a:t>
            </a:r>
          </a:p>
          <a:p>
            <a:pPr lvl="1"/>
            <a:r>
              <a:rPr lang="en-US" altLang="en-US" sz="2400" dirty="0"/>
              <a:t>Provides user interface to storage, mapping logical to physical</a:t>
            </a:r>
          </a:p>
          <a:p>
            <a:pPr lvl="1"/>
            <a:r>
              <a:rPr lang="en-US" altLang="en-US" sz="2400" dirty="0"/>
              <a:t>Provides efficient and convenient access to disk by allowing data to be stored, located retrieved easily</a:t>
            </a:r>
          </a:p>
          <a:p>
            <a:r>
              <a:rPr lang="en-US" altLang="en-US" sz="2800" dirty="0">
                <a:solidFill>
                  <a:srgbClr val="FF0000"/>
                </a:solidFill>
              </a:rPr>
              <a:t>File control block (FCB): </a:t>
            </a:r>
            <a:r>
              <a:rPr lang="en-US" altLang="en-US" sz="2800" dirty="0"/>
              <a:t>structure consisting of information of a file</a:t>
            </a:r>
          </a:p>
          <a:p>
            <a:pPr lvl="1"/>
            <a:r>
              <a:rPr lang="en-US" altLang="en-US" sz="2400" dirty="0"/>
              <a:t>E.g., </a:t>
            </a:r>
            <a:r>
              <a:rPr lang="en-HK" sz="2400" dirty="0"/>
              <a:t>Unix </a:t>
            </a:r>
            <a:r>
              <a:rPr lang="en-HK" sz="2400" dirty="0" err="1"/>
              <a:t>inode</a:t>
            </a:r>
            <a:r>
              <a:rPr lang="en-HK" sz="2400" dirty="0"/>
              <a:t> structure</a:t>
            </a:r>
            <a:endParaRPr lang="en-US" altLang="en-US" sz="2400" dirty="0"/>
          </a:p>
          <a:p>
            <a:r>
              <a:rPr lang="en-US" altLang="en-US" sz="2800" dirty="0">
                <a:solidFill>
                  <a:srgbClr val="FF0000"/>
                </a:solidFill>
              </a:rPr>
              <a:t>Device driver </a:t>
            </a:r>
            <a:r>
              <a:rPr lang="en-US" altLang="en-US" sz="2800" dirty="0"/>
              <a:t>controls the physical device</a:t>
            </a:r>
          </a:p>
        </p:txBody>
      </p:sp>
      <p:sp>
        <p:nvSpPr>
          <p:cNvPr id="4" name="Slide Number Placeholder 3">
            <a:extLst>
              <a:ext uri="{FF2B5EF4-FFF2-40B4-BE49-F238E27FC236}">
                <a16:creationId xmlns:a16="http://schemas.microsoft.com/office/drawing/2014/main" id="{463C6DB1-72AA-4D98-9256-5F6D9576EDBD}"/>
              </a:ext>
            </a:extLst>
          </p:cNvPr>
          <p:cNvSpPr>
            <a:spLocks noGrp="1"/>
          </p:cNvSpPr>
          <p:nvPr>
            <p:ph type="sldNum" sz="quarter" idx="12"/>
          </p:nvPr>
        </p:nvSpPr>
        <p:spPr/>
        <p:txBody>
          <a:bodyPr/>
          <a:lstStyle/>
          <a:p>
            <a:fld id="{C22DC6D3-9347-42BE-948A-F7EB414DF657}" type="slidenum">
              <a:rPr lang="en-US" altLang="en-US" smtClean="0"/>
              <a:pPr/>
              <a:t>28</a:t>
            </a:fld>
            <a:endParaRPr lang="en-US" altLang="en-US" dirty="0"/>
          </a:p>
        </p:txBody>
      </p:sp>
    </p:spTree>
    <p:extLst>
      <p:ext uri="{BB962C8B-B14F-4D97-AF65-F5344CB8AC3E}">
        <p14:creationId xmlns:p14="http://schemas.microsoft.com/office/powerpoint/2010/main" val="24539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8CE9-FD1C-4D27-A6C3-44192F370BFD}"/>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731464B4-D56F-4107-BFC6-34BA7226B84A}"/>
              </a:ext>
            </a:extLst>
          </p:cNvPr>
          <p:cNvSpPr>
            <a:spLocks noGrp="1"/>
          </p:cNvSpPr>
          <p:nvPr>
            <p:ph idx="1"/>
          </p:nvPr>
        </p:nvSpPr>
        <p:spPr/>
        <p:txBody>
          <a:bodyPr/>
          <a:lstStyle/>
          <a:p>
            <a:r>
              <a:rPr lang="en-US" altLang="en-US" sz="3200" dirty="0"/>
              <a:t>File system organized into layers</a:t>
            </a:r>
          </a:p>
          <a:p>
            <a:endParaRPr lang="en-HK" dirty="0"/>
          </a:p>
        </p:txBody>
      </p:sp>
      <p:sp>
        <p:nvSpPr>
          <p:cNvPr id="4" name="Slide Number Placeholder 3">
            <a:extLst>
              <a:ext uri="{FF2B5EF4-FFF2-40B4-BE49-F238E27FC236}">
                <a16:creationId xmlns:a16="http://schemas.microsoft.com/office/drawing/2014/main" id="{58CAB0AD-AE2C-4DD0-B5C5-F264A33F87AC}"/>
              </a:ext>
            </a:extLst>
          </p:cNvPr>
          <p:cNvSpPr>
            <a:spLocks noGrp="1"/>
          </p:cNvSpPr>
          <p:nvPr>
            <p:ph type="sldNum" sz="quarter" idx="12"/>
          </p:nvPr>
        </p:nvSpPr>
        <p:spPr/>
        <p:txBody>
          <a:bodyPr/>
          <a:lstStyle/>
          <a:p>
            <a:fld id="{C22DC6D3-9347-42BE-948A-F7EB414DF657}" type="slidenum">
              <a:rPr lang="en-US" altLang="en-US" smtClean="0"/>
              <a:pPr/>
              <a:t>29</a:t>
            </a:fld>
            <a:endParaRPr lang="en-US" altLang="en-US" dirty="0"/>
          </a:p>
        </p:txBody>
      </p:sp>
      <p:pic>
        <p:nvPicPr>
          <p:cNvPr id="7" name="Picture 6">
            <a:extLst>
              <a:ext uri="{FF2B5EF4-FFF2-40B4-BE49-F238E27FC236}">
                <a16:creationId xmlns:a16="http://schemas.microsoft.com/office/drawing/2014/main" id="{B7F804E7-965A-48CD-8CAD-79416577E807}"/>
              </a:ext>
            </a:extLst>
          </p:cNvPr>
          <p:cNvPicPr>
            <a:picLocks noChangeAspect="1"/>
          </p:cNvPicPr>
          <p:nvPr/>
        </p:nvPicPr>
        <p:blipFill>
          <a:blip r:embed="rId2"/>
          <a:stretch>
            <a:fillRect/>
          </a:stretch>
        </p:blipFill>
        <p:spPr>
          <a:xfrm>
            <a:off x="8128992" y="1468801"/>
            <a:ext cx="2664296" cy="4844174"/>
          </a:xfrm>
          <a:prstGeom prst="rect">
            <a:avLst/>
          </a:prstGeom>
        </p:spPr>
      </p:pic>
    </p:spTree>
    <p:extLst>
      <p:ext uri="{BB962C8B-B14F-4D97-AF65-F5344CB8AC3E}">
        <p14:creationId xmlns:p14="http://schemas.microsoft.com/office/powerpoint/2010/main" val="147798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A94C-BF81-4921-8C71-1524FFA1C2CF}"/>
              </a:ext>
            </a:extLst>
          </p:cNvPr>
          <p:cNvSpPr>
            <a:spLocks noGrp="1"/>
          </p:cNvSpPr>
          <p:nvPr>
            <p:ph type="title"/>
          </p:nvPr>
        </p:nvSpPr>
        <p:spPr/>
        <p:txBody>
          <a:bodyPr/>
          <a:lstStyle/>
          <a:p>
            <a:r>
              <a:rPr lang="en-HK" dirty="0"/>
              <a:t>File Attributes</a:t>
            </a:r>
          </a:p>
        </p:txBody>
      </p:sp>
      <p:sp>
        <p:nvSpPr>
          <p:cNvPr id="3" name="Content Placeholder 2">
            <a:extLst>
              <a:ext uri="{FF2B5EF4-FFF2-40B4-BE49-F238E27FC236}">
                <a16:creationId xmlns:a16="http://schemas.microsoft.com/office/drawing/2014/main" id="{0270A226-174C-47D8-9829-9903334A7495}"/>
              </a:ext>
            </a:extLst>
          </p:cNvPr>
          <p:cNvSpPr>
            <a:spLocks noGrp="1"/>
          </p:cNvSpPr>
          <p:nvPr>
            <p:ph idx="1"/>
          </p:nvPr>
        </p:nvSpPr>
        <p:spPr>
          <a:xfrm>
            <a:off x="609600" y="1340769"/>
            <a:ext cx="11476856" cy="5040560"/>
          </a:xfrm>
        </p:spPr>
        <p:txBody>
          <a:bodyPr/>
          <a:lstStyle/>
          <a:p>
            <a:r>
              <a:rPr lang="en-US" sz="2800" b="1" dirty="0"/>
              <a:t>Name</a:t>
            </a:r>
            <a:r>
              <a:rPr lang="en-US" sz="2800" dirty="0"/>
              <a:t> – the only information kept in human-readable form</a:t>
            </a:r>
          </a:p>
          <a:p>
            <a:r>
              <a:rPr lang="en-US" sz="2800" b="1" dirty="0"/>
              <a:t>Identifier</a:t>
            </a:r>
            <a:r>
              <a:rPr lang="en-US" sz="2800" dirty="0"/>
              <a:t> – unique tag (number) identifies file within file system</a:t>
            </a:r>
          </a:p>
          <a:p>
            <a:r>
              <a:rPr lang="en-US" sz="2800" b="1" dirty="0"/>
              <a:t>Type</a:t>
            </a:r>
            <a:r>
              <a:rPr lang="en-US" sz="2800" dirty="0"/>
              <a:t> – needed for systems that support different types</a:t>
            </a:r>
          </a:p>
          <a:p>
            <a:r>
              <a:rPr lang="en-US" sz="2800" b="1" dirty="0"/>
              <a:t>Location</a:t>
            </a:r>
            <a:r>
              <a:rPr lang="en-US" sz="2800" dirty="0"/>
              <a:t> – pointer to file location on device</a:t>
            </a:r>
          </a:p>
          <a:p>
            <a:r>
              <a:rPr lang="en-US" sz="2800" b="1" dirty="0"/>
              <a:t>Size</a:t>
            </a:r>
            <a:r>
              <a:rPr lang="en-US" sz="2800" dirty="0"/>
              <a:t> – current file size</a:t>
            </a:r>
          </a:p>
          <a:p>
            <a:r>
              <a:rPr lang="en-US" sz="2800" b="1" dirty="0"/>
              <a:t>Protection</a:t>
            </a:r>
            <a:r>
              <a:rPr lang="en-US" sz="2800" dirty="0"/>
              <a:t> – controls who can do reading, writing, executing</a:t>
            </a:r>
          </a:p>
          <a:p>
            <a:r>
              <a:rPr lang="en-US" sz="2800" b="1" dirty="0"/>
              <a:t>Time, date, and user identification </a:t>
            </a:r>
            <a:r>
              <a:rPr lang="en-US" sz="2800" dirty="0"/>
              <a:t>– data for protection, security, and usage monitoring</a:t>
            </a:r>
          </a:p>
          <a:p>
            <a:r>
              <a:rPr lang="en-US" sz="2800" dirty="0"/>
              <a:t>Many variations, including extended file attributes such as file </a:t>
            </a:r>
            <a:r>
              <a:rPr lang="en-US" sz="2800" i="1" dirty="0"/>
              <a:t>checksum</a:t>
            </a:r>
          </a:p>
          <a:p>
            <a:r>
              <a:rPr lang="en-US" sz="2800" dirty="0"/>
              <a:t>… …</a:t>
            </a:r>
            <a:endParaRPr lang="en-HK" sz="2800" dirty="0"/>
          </a:p>
        </p:txBody>
      </p:sp>
      <p:sp>
        <p:nvSpPr>
          <p:cNvPr id="4" name="Slide Number Placeholder 3">
            <a:extLst>
              <a:ext uri="{FF2B5EF4-FFF2-40B4-BE49-F238E27FC236}">
                <a16:creationId xmlns:a16="http://schemas.microsoft.com/office/drawing/2014/main" id="{19061C0F-F796-4AC4-B47F-4FB966B53CD8}"/>
              </a:ext>
            </a:extLst>
          </p:cNvPr>
          <p:cNvSpPr>
            <a:spLocks noGrp="1"/>
          </p:cNvSpPr>
          <p:nvPr>
            <p:ph type="sldNum" sz="quarter" idx="12"/>
          </p:nvPr>
        </p:nvSpPr>
        <p:spPr/>
        <p:txBody>
          <a:bodyPr/>
          <a:lstStyle/>
          <a:p>
            <a:fld id="{C22DC6D3-9347-42BE-948A-F7EB414DF657}" type="slidenum">
              <a:rPr lang="en-US" altLang="en-US" smtClean="0"/>
              <a:pPr/>
              <a:t>3</a:t>
            </a:fld>
            <a:endParaRPr lang="en-US" altLang="en-US" dirty="0"/>
          </a:p>
        </p:txBody>
      </p:sp>
    </p:spTree>
    <p:extLst>
      <p:ext uri="{BB962C8B-B14F-4D97-AF65-F5344CB8AC3E}">
        <p14:creationId xmlns:p14="http://schemas.microsoft.com/office/powerpoint/2010/main" val="35204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0176-4DED-4A83-961C-B1D1FEE75F32}"/>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DCF2DC7B-A377-4AEC-9C29-A615F9956187}"/>
              </a:ext>
            </a:extLst>
          </p:cNvPr>
          <p:cNvSpPr>
            <a:spLocks noGrp="1"/>
          </p:cNvSpPr>
          <p:nvPr>
            <p:ph idx="1"/>
          </p:nvPr>
        </p:nvSpPr>
        <p:spPr>
          <a:xfrm>
            <a:off x="609600" y="1340769"/>
            <a:ext cx="6638528" cy="5040560"/>
          </a:xfrm>
        </p:spPr>
        <p:txBody>
          <a:bodyPr/>
          <a:lstStyle/>
          <a:p>
            <a:pPr>
              <a:defRPr/>
            </a:pPr>
            <a:r>
              <a:rPr lang="en-US" altLang="en-US" dirty="0">
                <a:solidFill>
                  <a:srgbClr val="FF0000"/>
                </a:solidFill>
                <a:latin typeface="+mj-lt"/>
              </a:rPr>
              <a:t>Device</a:t>
            </a:r>
            <a:r>
              <a:rPr lang="en-US" altLang="en-US" dirty="0">
                <a:solidFill>
                  <a:srgbClr val="FF0000"/>
                </a:solidFill>
              </a:rPr>
              <a:t> </a:t>
            </a:r>
            <a:r>
              <a:rPr lang="en-US" altLang="en-US" dirty="0">
                <a:solidFill>
                  <a:srgbClr val="FF0000"/>
                </a:solidFill>
                <a:latin typeface="+mj-lt"/>
              </a:rPr>
              <a:t>drivers</a:t>
            </a:r>
            <a:r>
              <a:rPr lang="en-US" altLang="en-US" dirty="0">
                <a:solidFill>
                  <a:srgbClr val="FF0000"/>
                </a:solidFill>
              </a:rPr>
              <a:t> </a:t>
            </a:r>
            <a:r>
              <a:rPr lang="en-US" altLang="en-US" dirty="0"/>
              <a:t>manage I/O devices at the I/O control layer</a:t>
            </a:r>
          </a:p>
          <a:p>
            <a:pPr lvl="1">
              <a:defRPr/>
            </a:pPr>
            <a:r>
              <a:rPr lang="en-US" altLang="en-US" dirty="0"/>
              <a:t>Receive commands like “</a:t>
            </a:r>
            <a:r>
              <a:rPr lang="en-US" altLang="ja-JP" dirty="0"/>
              <a:t>read drive1, cylinder 72, track 2, sector 10, into memory location 1060”</a:t>
            </a:r>
          </a:p>
          <a:p>
            <a:pPr lvl="1">
              <a:defRPr/>
            </a:pPr>
            <a:r>
              <a:rPr lang="en-US" altLang="ja-JP" dirty="0"/>
              <a:t>Outputs low-level hardware-specific commands to hardware controller</a:t>
            </a:r>
            <a:endParaRPr lang="en-US" altLang="ja-JP" b="1" dirty="0">
              <a:solidFill>
                <a:srgbClr val="3366FF"/>
              </a:solidFill>
            </a:endParaRPr>
          </a:p>
        </p:txBody>
      </p:sp>
      <p:sp>
        <p:nvSpPr>
          <p:cNvPr id="4" name="Slide Number Placeholder 3">
            <a:extLst>
              <a:ext uri="{FF2B5EF4-FFF2-40B4-BE49-F238E27FC236}">
                <a16:creationId xmlns:a16="http://schemas.microsoft.com/office/drawing/2014/main" id="{7C6ADBB4-FD49-4689-B8BF-C42970C846C4}"/>
              </a:ext>
            </a:extLst>
          </p:cNvPr>
          <p:cNvSpPr>
            <a:spLocks noGrp="1"/>
          </p:cNvSpPr>
          <p:nvPr>
            <p:ph type="sldNum" sz="quarter" idx="12"/>
          </p:nvPr>
        </p:nvSpPr>
        <p:spPr/>
        <p:txBody>
          <a:bodyPr/>
          <a:lstStyle/>
          <a:p>
            <a:fld id="{C22DC6D3-9347-42BE-948A-F7EB414DF657}" type="slidenum">
              <a:rPr lang="en-US" altLang="en-US" smtClean="0"/>
              <a:pPr/>
              <a:t>30</a:t>
            </a:fld>
            <a:endParaRPr lang="en-US" altLang="en-US" dirty="0"/>
          </a:p>
        </p:txBody>
      </p:sp>
      <p:pic>
        <p:nvPicPr>
          <p:cNvPr id="5" name="Picture 4">
            <a:extLst>
              <a:ext uri="{FF2B5EF4-FFF2-40B4-BE49-F238E27FC236}">
                <a16:creationId xmlns:a16="http://schemas.microsoft.com/office/drawing/2014/main" id="{C478702C-4C6B-485B-BFA8-8F287D7743A9}"/>
              </a:ext>
            </a:extLst>
          </p:cNvPr>
          <p:cNvPicPr>
            <a:picLocks noChangeAspect="1"/>
          </p:cNvPicPr>
          <p:nvPr/>
        </p:nvPicPr>
        <p:blipFill>
          <a:blip r:embed="rId2"/>
          <a:stretch>
            <a:fillRect/>
          </a:stretch>
        </p:blipFill>
        <p:spPr>
          <a:xfrm>
            <a:off x="8128992" y="1468801"/>
            <a:ext cx="2664296" cy="4844174"/>
          </a:xfrm>
          <a:prstGeom prst="rect">
            <a:avLst/>
          </a:prstGeom>
        </p:spPr>
      </p:pic>
    </p:spTree>
    <p:extLst>
      <p:ext uri="{BB962C8B-B14F-4D97-AF65-F5344CB8AC3E}">
        <p14:creationId xmlns:p14="http://schemas.microsoft.com/office/powerpoint/2010/main" val="117955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0176-4DED-4A83-961C-B1D1FEE75F32}"/>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DCF2DC7B-A377-4AEC-9C29-A615F9956187}"/>
              </a:ext>
            </a:extLst>
          </p:cNvPr>
          <p:cNvSpPr>
            <a:spLocks noGrp="1"/>
          </p:cNvSpPr>
          <p:nvPr>
            <p:ph idx="1"/>
          </p:nvPr>
        </p:nvSpPr>
        <p:spPr>
          <a:xfrm>
            <a:off x="609600" y="1340769"/>
            <a:ext cx="7070576" cy="5040560"/>
          </a:xfrm>
        </p:spPr>
        <p:txBody>
          <a:bodyPr/>
          <a:lstStyle/>
          <a:p>
            <a:pPr>
              <a:defRPr/>
            </a:pPr>
            <a:r>
              <a:rPr lang="en-US" altLang="en-US" dirty="0">
                <a:solidFill>
                  <a:srgbClr val="FF0000"/>
                </a:solidFill>
                <a:latin typeface="+mj-lt"/>
              </a:rPr>
              <a:t>Basic</a:t>
            </a:r>
            <a:r>
              <a:rPr lang="en-US" altLang="en-US" dirty="0">
                <a:solidFill>
                  <a:srgbClr val="FF0000"/>
                </a:solidFill>
              </a:rPr>
              <a:t> </a:t>
            </a:r>
            <a:r>
              <a:rPr lang="en-US" altLang="en-US" dirty="0">
                <a:solidFill>
                  <a:srgbClr val="FF0000"/>
                </a:solidFill>
                <a:latin typeface="+mj-lt"/>
              </a:rPr>
              <a:t>file</a:t>
            </a:r>
            <a:r>
              <a:rPr lang="en-US" altLang="en-US" dirty="0">
                <a:solidFill>
                  <a:srgbClr val="FF0000"/>
                </a:solidFill>
              </a:rPr>
              <a:t> </a:t>
            </a:r>
            <a:r>
              <a:rPr lang="en-US" altLang="en-US" dirty="0">
                <a:solidFill>
                  <a:srgbClr val="FF0000"/>
                </a:solidFill>
                <a:latin typeface="+mj-lt"/>
              </a:rPr>
              <a:t>system</a:t>
            </a:r>
            <a:r>
              <a:rPr lang="en-US" altLang="en-US" dirty="0">
                <a:solidFill>
                  <a:srgbClr val="FF0000"/>
                </a:solidFill>
              </a:rPr>
              <a:t> </a:t>
            </a:r>
            <a:r>
              <a:rPr lang="en-US" altLang="en-US" dirty="0"/>
              <a:t>given command like </a:t>
            </a:r>
            <a:r>
              <a:rPr lang="ja-JP" altLang="en-US" dirty="0"/>
              <a:t>“</a:t>
            </a:r>
            <a:r>
              <a:rPr lang="en-US" altLang="ja-JP" dirty="0"/>
              <a:t>retrieve block 123</a:t>
            </a:r>
            <a:r>
              <a:rPr lang="ja-JP" altLang="en-US" dirty="0"/>
              <a:t>”</a:t>
            </a:r>
            <a:r>
              <a:rPr lang="en-US" altLang="ja-JP" dirty="0"/>
              <a:t> translates to device driver</a:t>
            </a:r>
          </a:p>
          <a:p>
            <a:pPr lvl="1">
              <a:defRPr/>
            </a:pPr>
            <a:r>
              <a:rPr lang="en-US" altLang="en-US" dirty="0"/>
              <a:t>Also manages memory buffers and caches (allocation, freeing, replacement) </a:t>
            </a:r>
          </a:p>
          <a:p>
            <a:pPr lvl="2">
              <a:defRPr/>
            </a:pPr>
            <a:r>
              <a:rPr lang="en-US" altLang="en-US" dirty="0"/>
              <a:t>Buffers hold data in transit</a:t>
            </a:r>
          </a:p>
          <a:p>
            <a:pPr lvl="2">
              <a:defRPr/>
            </a:pPr>
            <a:r>
              <a:rPr lang="en-US" altLang="en-US" dirty="0"/>
              <a:t>Caches hold frequently used data</a:t>
            </a:r>
            <a:endParaRPr lang="en-US" altLang="ja-JP" b="1" dirty="0">
              <a:solidFill>
                <a:srgbClr val="3366FF"/>
              </a:solidFill>
            </a:endParaRPr>
          </a:p>
        </p:txBody>
      </p:sp>
      <p:sp>
        <p:nvSpPr>
          <p:cNvPr id="4" name="Slide Number Placeholder 3">
            <a:extLst>
              <a:ext uri="{FF2B5EF4-FFF2-40B4-BE49-F238E27FC236}">
                <a16:creationId xmlns:a16="http://schemas.microsoft.com/office/drawing/2014/main" id="{7C6ADBB4-FD49-4689-B8BF-C42970C846C4}"/>
              </a:ext>
            </a:extLst>
          </p:cNvPr>
          <p:cNvSpPr>
            <a:spLocks noGrp="1"/>
          </p:cNvSpPr>
          <p:nvPr>
            <p:ph type="sldNum" sz="quarter" idx="12"/>
          </p:nvPr>
        </p:nvSpPr>
        <p:spPr/>
        <p:txBody>
          <a:bodyPr/>
          <a:lstStyle/>
          <a:p>
            <a:fld id="{C22DC6D3-9347-42BE-948A-F7EB414DF657}" type="slidenum">
              <a:rPr lang="en-US" altLang="en-US" smtClean="0"/>
              <a:pPr/>
              <a:t>31</a:t>
            </a:fld>
            <a:endParaRPr lang="en-US" altLang="en-US" dirty="0"/>
          </a:p>
        </p:txBody>
      </p:sp>
      <p:pic>
        <p:nvPicPr>
          <p:cNvPr id="5" name="Picture 4">
            <a:extLst>
              <a:ext uri="{FF2B5EF4-FFF2-40B4-BE49-F238E27FC236}">
                <a16:creationId xmlns:a16="http://schemas.microsoft.com/office/drawing/2014/main" id="{C478702C-4C6B-485B-BFA8-8F287D7743A9}"/>
              </a:ext>
            </a:extLst>
          </p:cNvPr>
          <p:cNvPicPr>
            <a:picLocks noChangeAspect="1"/>
          </p:cNvPicPr>
          <p:nvPr/>
        </p:nvPicPr>
        <p:blipFill>
          <a:blip r:embed="rId2"/>
          <a:stretch>
            <a:fillRect/>
          </a:stretch>
        </p:blipFill>
        <p:spPr>
          <a:xfrm>
            <a:off x="8128992" y="1468801"/>
            <a:ext cx="2664296" cy="4844174"/>
          </a:xfrm>
          <a:prstGeom prst="rect">
            <a:avLst/>
          </a:prstGeom>
        </p:spPr>
      </p:pic>
    </p:spTree>
    <p:extLst>
      <p:ext uri="{BB962C8B-B14F-4D97-AF65-F5344CB8AC3E}">
        <p14:creationId xmlns:p14="http://schemas.microsoft.com/office/powerpoint/2010/main" val="345663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97AA-B945-4420-8876-51E19F8DB7B9}"/>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7C0574B9-BC49-44A4-B995-98137A69699A}"/>
              </a:ext>
            </a:extLst>
          </p:cNvPr>
          <p:cNvSpPr>
            <a:spLocks noGrp="1"/>
          </p:cNvSpPr>
          <p:nvPr>
            <p:ph idx="1"/>
          </p:nvPr>
        </p:nvSpPr>
        <p:spPr>
          <a:xfrm>
            <a:off x="609600" y="1340769"/>
            <a:ext cx="7430616" cy="5040560"/>
          </a:xfrm>
        </p:spPr>
        <p:txBody>
          <a:bodyPr/>
          <a:lstStyle/>
          <a:p>
            <a:pPr>
              <a:defRPr/>
            </a:pPr>
            <a:r>
              <a:rPr lang="en-US" altLang="en-US" dirty="0">
                <a:solidFill>
                  <a:srgbClr val="FF0000"/>
                </a:solidFill>
                <a:latin typeface="+mj-lt"/>
              </a:rPr>
              <a:t>File-organization</a:t>
            </a:r>
            <a:r>
              <a:rPr lang="en-US" altLang="en-US" dirty="0">
                <a:solidFill>
                  <a:srgbClr val="FF0000"/>
                </a:solidFill>
              </a:rPr>
              <a:t> </a:t>
            </a:r>
            <a:r>
              <a:rPr lang="en-US" altLang="en-US" dirty="0">
                <a:solidFill>
                  <a:srgbClr val="FF0000"/>
                </a:solidFill>
                <a:latin typeface="+mj-lt"/>
              </a:rPr>
              <a:t>module</a:t>
            </a:r>
            <a:r>
              <a:rPr lang="en-US" altLang="en-US" dirty="0">
                <a:solidFill>
                  <a:srgbClr val="FF0000"/>
                </a:solidFill>
              </a:rPr>
              <a:t> </a:t>
            </a:r>
            <a:r>
              <a:rPr lang="en-US" altLang="en-US" dirty="0"/>
              <a:t>understands files, logical address, and physical blocks</a:t>
            </a:r>
          </a:p>
          <a:p>
            <a:pPr lvl="1">
              <a:defRPr/>
            </a:pPr>
            <a:r>
              <a:rPr lang="en-US" altLang="en-US" dirty="0"/>
              <a:t>Translates logical block # to physical block #</a:t>
            </a:r>
          </a:p>
          <a:p>
            <a:pPr lvl="1">
              <a:defRPr/>
            </a:pPr>
            <a:r>
              <a:rPr lang="en-US" altLang="en-US" dirty="0"/>
              <a:t>Manages free space</a:t>
            </a:r>
          </a:p>
          <a:p>
            <a:pPr lvl="2">
              <a:defRPr/>
            </a:pPr>
            <a:r>
              <a:rPr lang="en-US" altLang="en-US" dirty="0"/>
              <a:t>maintains the list of free blocks, and allocates free blocks to files as needed</a:t>
            </a:r>
          </a:p>
          <a:p>
            <a:endParaRPr lang="en-HK" dirty="0"/>
          </a:p>
        </p:txBody>
      </p:sp>
      <p:sp>
        <p:nvSpPr>
          <p:cNvPr id="4" name="Slide Number Placeholder 3">
            <a:extLst>
              <a:ext uri="{FF2B5EF4-FFF2-40B4-BE49-F238E27FC236}">
                <a16:creationId xmlns:a16="http://schemas.microsoft.com/office/drawing/2014/main" id="{931DCA51-7945-400F-9555-00B4F945D42F}"/>
              </a:ext>
            </a:extLst>
          </p:cNvPr>
          <p:cNvSpPr>
            <a:spLocks noGrp="1"/>
          </p:cNvSpPr>
          <p:nvPr>
            <p:ph type="sldNum" sz="quarter" idx="12"/>
          </p:nvPr>
        </p:nvSpPr>
        <p:spPr/>
        <p:txBody>
          <a:bodyPr/>
          <a:lstStyle/>
          <a:p>
            <a:fld id="{C22DC6D3-9347-42BE-948A-F7EB414DF657}" type="slidenum">
              <a:rPr lang="en-US" altLang="en-US" smtClean="0"/>
              <a:pPr/>
              <a:t>32</a:t>
            </a:fld>
            <a:endParaRPr lang="en-US" altLang="en-US" dirty="0"/>
          </a:p>
        </p:txBody>
      </p:sp>
      <p:pic>
        <p:nvPicPr>
          <p:cNvPr id="5" name="Picture 4">
            <a:extLst>
              <a:ext uri="{FF2B5EF4-FFF2-40B4-BE49-F238E27FC236}">
                <a16:creationId xmlns:a16="http://schemas.microsoft.com/office/drawing/2014/main" id="{67A61091-EBCE-4A52-AA04-B42C9F0BDB6C}"/>
              </a:ext>
            </a:extLst>
          </p:cNvPr>
          <p:cNvPicPr>
            <a:picLocks noChangeAspect="1"/>
          </p:cNvPicPr>
          <p:nvPr/>
        </p:nvPicPr>
        <p:blipFill>
          <a:blip r:embed="rId2"/>
          <a:stretch>
            <a:fillRect/>
          </a:stretch>
        </p:blipFill>
        <p:spPr>
          <a:xfrm>
            <a:off x="8128992" y="1468801"/>
            <a:ext cx="2664296" cy="4844174"/>
          </a:xfrm>
          <a:prstGeom prst="rect">
            <a:avLst/>
          </a:prstGeom>
        </p:spPr>
      </p:pic>
    </p:spTree>
    <p:extLst>
      <p:ext uri="{BB962C8B-B14F-4D97-AF65-F5344CB8AC3E}">
        <p14:creationId xmlns:p14="http://schemas.microsoft.com/office/powerpoint/2010/main" val="243384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97AA-B945-4420-8876-51E19F8DB7B9}"/>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7C0574B9-BC49-44A4-B995-98137A69699A}"/>
              </a:ext>
            </a:extLst>
          </p:cNvPr>
          <p:cNvSpPr>
            <a:spLocks noGrp="1"/>
          </p:cNvSpPr>
          <p:nvPr>
            <p:ph idx="1"/>
          </p:nvPr>
        </p:nvSpPr>
        <p:spPr>
          <a:xfrm>
            <a:off x="609600" y="1340769"/>
            <a:ext cx="7214592" cy="5040560"/>
          </a:xfrm>
        </p:spPr>
        <p:txBody>
          <a:bodyPr/>
          <a:lstStyle/>
          <a:p>
            <a:r>
              <a:rPr lang="en-US" altLang="en-US" sz="2800" dirty="0">
                <a:solidFill>
                  <a:srgbClr val="FF0000"/>
                </a:solidFill>
                <a:latin typeface="+mj-lt"/>
              </a:rPr>
              <a:t>Logical</a:t>
            </a:r>
            <a:r>
              <a:rPr lang="en-US" altLang="en-US" sz="2800" dirty="0">
                <a:solidFill>
                  <a:srgbClr val="FF0000"/>
                </a:solidFill>
              </a:rPr>
              <a:t> </a:t>
            </a:r>
            <a:r>
              <a:rPr lang="en-US" altLang="en-US" sz="2800" dirty="0">
                <a:solidFill>
                  <a:srgbClr val="FF0000"/>
                </a:solidFill>
                <a:latin typeface="+mj-lt"/>
              </a:rPr>
              <a:t>file</a:t>
            </a:r>
            <a:r>
              <a:rPr lang="en-US" altLang="en-US" sz="2800" dirty="0">
                <a:solidFill>
                  <a:srgbClr val="FF0000"/>
                </a:solidFill>
              </a:rPr>
              <a:t> </a:t>
            </a:r>
            <a:r>
              <a:rPr lang="en-US" altLang="en-US" sz="2800" dirty="0">
                <a:solidFill>
                  <a:srgbClr val="FF0000"/>
                </a:solidFill>
                <a:latin typeface="+mj-lt"/>
              </a:rPr>
              <a:t>system</a:t>
            </a:r>
            <a:r>
              <a:rPr lang="en-US" altLang="en-US" sz="2800" dirty="0">
                <a:solidFill>
                  <a:srgbClr val="FF0000"/>
                </a:solidFill>
              </a:rPr>
              <a:t> </a:t>
            </a:r>
            <a:r>
              <a:rPr lang="en-US" altLang="en-US" sz="2800" dirty="0"/>
              <a:t>manages metadata information</a:t>
            </a:r>
          </a:p>
          <a:p>
            <a:pPr lvl="1"/>
            <a:r>
              <a:rPr lang="en-US" altLang="en-US" sz="2400" dirty="0"/>
              <a:t>The level at which users can request file operations by system calls</a:t>
            </a:r>
          </a:p>
          <a:p>
            <a:pPr lvl="1"/>
            <a:r>
              <a:rPr lang="en-US" altLang="en-US" sz="2400" dirty="0"/>
              <a:t>Provides a consistent view of what might be multiple physical file systems and multiple file system implementations</a:t>
            </a:r>
          </a:p>
          <a:p>
            <a:pPr lvl="1"/>
            <a:r>
              <a:rPr lang="en-US" altLang="en-US" sz="2400" dirty="0"/>
              <a:t>Translates file name into file number, file handle, location by maintaining file control blocks</a:t>
            </a:r>
          </a:p>
          <a:p>
            <a:pPr lvl="1"/>
            <a:r>
              <a:rPr lang="en-US" altLang="en-US" sz="2400" dirty="0"/>
              <a:t>Directory management</a:t>
            </a:r>
          </a:p>
          <a:p>
            <a:pPr lvl="1"/>
            <a:r>
              <a:rPr lang="en-US" altLang="en-US" sz="2400" dirty="0"/>
              <a:t>Protection</a:t>
            </a:r>
          </a:p>
          <a:p>
            <a:endParaRPr lang="en-HK" sz="2800" dirty="0"/>
          </a:p>
        </p:txBody>
      </p:sp>
      <p:sp>
        <p:nvSpPr>
          <p:cNvPr id="4" name="Slide Number Placeholder 3">
            <a:extLst>
              <a:ext uri="{FF2B5EF4-FFF2-40B4-BE49-F238E27FC236}">
                <a16:creationId xmlns:a16="http://schemas.microsoft.com/office/drawing/2014/main" id="{931DCA51-7945-400F-9555-00B4F945D42F}"/>
              </a:ext>
            </a:extLst>
          </p:cNvPr>
          <p:cNvSpPr>
            <a:spLocks noGrp="1"/>
          </p:cNvSpPr>
          <p:nvPr>
            <p:ph type="sldNum" sz="quarter" idx="12"/>
          </p:nvPr>
        </p:nvSpPr>
        <p:spPr/>
        <p:txBody>
          <a:bodyPr/>
          <a:lstStyle/>
          <a:p>
            <a:fld id="{C22DC6D3-9347-42BE-948A-F7EB414DF657}" type="slidenum">
              <a:rPr lang="en-US" altLang="en-US" smtClean="0"/>
              <a:pPr/>
              <a:t>33</a:t>
            </a:fld>
            <a:endParaRPr lang="en-US" altLang="en-US" dirty="0"/>
          </a:p>
        </p:txBody>
      </p:sp>
      <p:pic>
        <p:nvPicPr>
          <p:cNvPr id="5" name="Picture 4">
            <a:extLst>
              <a:ext uri="{FF2B5EF4-FFF2-40B4-BE49-F238E27FC236}">
                <a16:creationId xmlns:a16="http://schemas.microsoft.com/office/drawing/2014/main" id="{FE235B44-18B7-4F2E-8220-72490BC9DBA7}"/>
              </a:ext>
            </a:extLst>
          </p:cNvPr>
          <p:cNvPicPr>
            <a:picLocks noChangeAspect="1"/>
          </p:cNvPicPr>
          <p:nvPr/>
        </p:nvPicPr>
        <p:blipFill>
          <a:blip r:embed="rId2"/>
          <a:stretch>
            <a:fillRect/>
          </a:stretch>
        </p:blipFill>
        <p:spPr>
          <a:xfrm>
            <a:off x="8128992" y="1468801"/>
            <a:ext cx="2664296" cy="4844174"/>
          </a:xfrm>
          <a:prstGeom prst="rect">
            <a:avLst/>
          </a:prstGeom>
        </p:spPr>
      </p:pic>
    </p:spTree>
    <p:extLst>
      <p:ext uri="{BB962C8B-B14F-4D97-AF65-F5344CB8AC3E}">
        <p14:creationId xmlns:p14="http://schemas.microsoft.com/office/powerpoint/2010/main" val="26446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A3B9-FA4A-4F81-9039-5FF51C085539}"/>
              </a:ext>
            </a:extLst>
          </p:cNvPr>
          <p:cNvSpPr>
            <a:spLocks noGrp="1"/>
          </p:cNvSpPr>
          <p:nvPr>
            <p:ph type="title"/>
          </p:nvPr>
        </p:nvSpPr>
        <p:spPr/>
        <p:txBody>
          <a:bodyPr/>
          <a:lstStyle/>
          <a:p>
            <a:r>
              <a:rPr lang="en-US" dirty="0"/>
              <a:t>File System Layers</a:t>
            </a:r>
            <a:endParaRPr lang="en-HK" dirty="0"/>
          </a:p>
        </p:txBody>
      </p:sp>
      <p:sp>
        <p:nvSpPr>
          <p:cNvPr id="3" name="Content Placeholder 2">
            <a:extLst>
              <a:ext uri="{FF2B5EF4-FFF2-40B4-BE49-F238E27FC236}">
                <a16:creationId xmlns:a16="http://schemas.microsoft.com/office/drawing/2014/main" id="{C35EEC22-A7A3-4867-A19E-C301E0EA61A4}"/>
              </a:ext>
            </a:extLst>
          </p:cNvPr>
          <p:cNvSpPr>
            <a:spLocks noGrp="1"/>
          </p:cNvSpPr>
          <p:nvPr>
            <p:ph idx="1"/>
          </p:nvPr>
        </p:nvSpPr>
        <p:spPr>
          <a:xfrm>
            <a:off x="609600" y="1340769"/>
            <a:ext cx="11247040" cy="5040560"/>
          </a:xfrm>
        </p:spPr>
        <p:txBody>
          <a:bodyPr/>
          <a:lstStyle/>
          <a:p>
            <a:pPr>
              <a:defRPr/>
            </a:pPr>
            <a:r>
              <a:rPr lang="en-US" altLang="en-US" dirty="0"/>
              <a:t>Many file systems, sometimes many within an OS</a:t>
            </a:r>
          </a:p>
          <a:p>
            <a:pPr lvl="1">
              <a:defRPr/>
            </a:pPr>
            <a:r>
              <a:rPr lang="en-US" altLang="en-US" dirty="0"/>
              <a:t>CD-ROM is ISO 9660</a:t>
            </a:r>
          </a:p>
          <a:p>
            <a:pPr lvl="1">
              <a:defRPr/>
            </a:pPr>
            <a:r>
              <a:rPr lang="en-US" altLang="en-US" dirty="0"/>
              <a:t>Unix has </a:t>
            </a:r>
            <a:r>
              <a:rPr lang="en-US" altLang="en-US" dirty="0">
                <a:latin typeface="+mj-lt"/>
              </a:rPr>
              <a:t>UFS</a:t>
            </a:r>
            <a:r>
              <a:rPr lang="en-US" altLang="en-US" dirty="0"/>
              <a:t>, FFS</a:t>
            </a:r>
          </a:p>
          <a:p>
            <a:pPr lvl="1">
              <a:defRPr/>
            </a:pPr>
            <a:r>
              <a:rPr lang="en-US" altLang="en-US" dirty="0"/>
              <a:t>Windows has FAT, FAT32, NTFS </a:t>
            </a:r>
          </a:p>
          <a:p>
            <a:pPr lvl="1">
              <a:defRPr/>
            </a:pPr>
            <a:r>
              <a:rPr lang="en-US" altLang="en-US" dirty="0"/>
              <a:t>Linux has more than 130 types, with </a:t>
            </a:r>
            <a:r>
              <a:rPr lang="en-US" altLang="en-US" dirty="0">
                <a:solidFill>
                  <a:srgbClr val="FF0000"/>
                </a:solidFill>
                <a:latin typeface="+mj-lt"/>
              </a:rPr>
              <a:t>extended</a:t>
            </a:r>
            <a:r>
              <a:rPr lang="en-US" altLang="en-US" dirty="0">
                <a:solidFill>
                  <a:srgbClr val="FF0000"/>
                </a:solidFill>
              </a:rPr>
              <a:t> </a:t>
            </a:r>
            <a:r>
              <a:rPr lang="en-US" altLang="en-US" dirty="0">
                <a:solidFill>
                  <a:srgbClr val="FF0000"/>
                </a:solidFill>
                <a:latin typeface="+mj-lt"/>
              </a:rPr>
              <a:t>file</a:t>
            </a:r>
            <a:r>
              <a:rPr lang="en-US" altLang="en-US" dirty="0">
                <a:solidFill>
                  <a:srgbClr val="FF0000"/>
                </a:solidFill>
              </a:rPr>
              <a:t> </a:t>
            </a:r>
            <a:r>
              <a:rPr lang="en-US" altLang="en-US" dirty="0">
                <a:solidFill>
                  <a:srgbClr val="FF0000"/>
                </a:solidFill>
                <a:latin typeface="+mj-lt"/>
              </a:rPr>
              <a:t>system</a:t>
            </a:r>
            <a:r>
              <a:rPr lang="en-US" altLang="en-US" dirty="0">
                <a:solidFill>
                  <a:srgbClr val="FF0000"/>
                </a:solidFill>
              </a:rPr>
              <a:t> </a:t>
            </a:r>
            <a:r>
              <a:rPr lang="en-US" altLang="en-US" dirty="0"/>
              <a:t>ext3 and ext4 leading; plus distributed file systems, etc.</a:t>
            </a:r>
          </a:p>
          <a:p>
            <a:pPr lvl="1">
              <a:defRPr/>
            </a:pPr>
            <a:r>
              <a:rPr lang="en-US" altLang="en-US" dirty="0"/>
              <a:t>New ones still arriving – ZFS, </a:t>
            </a:r>
            <a:r>
              <a:rPr lang="en-US" altLang="en-US" dirty="0" err="1"/>
              <a:t>GoogleFS</a:t>
            </a:r>
            <a:r>
              <a:rPr lang="en-US" altLang="en-US" dirty="0"/>
              <a:t>, Oracle ASM, FUSE</a:t>
            </a:r>
          </a:p>
          <a:p>
            <a:pPr lvl="1">
              <a:defRPr/>
            </a:pPr>
            <a:r>
              <a:rPr lang="en-US" altLang="en-US" dirty="0"/>
              <a:t>… …</a:t>
            </a:r>
          </a:p>
          <a:p>
            <a:endParaRPr lang="en-HK" dirty="0"/>
          </a:p>
        </p:txBody>
      </p:sp>
      <p:sp>
        <p:nvSpPr>
          <p:cNvPr id="4" name="Slide Number Placeholder 3">
            <a:extLst>
              <a:ext uri="{FF2B5EF4-FFF2-40B4-BE49-F238E27FC236}">
                <a16:creationId xmlns:a16="http://schemas.microsoft.com/office/drawing/2014/main" id="{BD8C4053-8A9C-41E4-86D8-1C3B87E4BE52}"/>
              </a:ext>
            </a:extLst>
          </p:cNvPr>
          <p:cNvSpPr>
            <a:spLocks noGrp="1"/>
          </p:cNvSpPr>
          <p:nvPr>
            <p:ph type="sldNum" sz="quarter" idx="12"/>
          </p:nvPr>
        </p:nvSpPr>
        <p:spPr/>
        <p:txBody>
          <a:bodyPr/>
          <a:lstStyle/>
          <a:p>
            <a:fld id="{C22DC6D3-9347-42BE-948A-F7EB414DF657}" type="slidenum">
              <a:rPr lang="en-US" altLang="en-US" smtClean="0"/>
              <a:pPr/>
              <a:t>34</a:t>
            </a:fld>
            <a:endParaRPr lang="en-US" altLang="en-US" dirty="0"/>
          </a:p>
        </p:txBody>
      </p:sp>
    </p:spTree>
    <p:extLst>
      <p:ext uri="{BB962C8B-B14F-4D97-AF65-F5344CB8AC3E}">
        <p14:creationId xmlns:p14="http://schemas.microsoft.com/office/powerpoint/2010/main" val="28464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579F-DB85-495F-93EE-FACDD10671A7}"/>
              </a:ext>
            </a:extLst>
          </p:cNvPr>
          <p:cNvSpPr>
            <a:spLocks noGrp="1"/>
          </p:cNvSpPr>
          <p:nvPr>
            <p:ph type="title"/>
          </p:nvPr>
        </p:nvSpPr>
        <p:spPr/>
        <p:txBody>
          <a:bodyPr/>
          <a:lstStyle/>
          <a:p>
            <a:r>
              <a:rPr lang="en-US" dirty="0"/>
              <a:t>File Control Block (FCB)</a:t>
            </a:r>
            <a:endParaRPr lang="en-HK" dirty="0"/>
          </a:p>
        </p:txBody>
      </p:sp>
      <p:sp>
        <p:nvSpPr>
          <p:cNvPr id="3" name="Content Placeholder 2">
            <a:extLst>
              <a:ext uri="{FF2B5EF4-FFF2-40B4-BE49-F238E27FC236}">
                <a16:creationId xmlns:a16="http://schemas.microsoft.com/office/drawing/2014/main" id="{6E0AFE83-E8B5-4B03-B1BA-40B4213A5E59}"/>
              </a:ext>
            </a:extLst>
          </p:cNvPr>
          <p:cNvSpPr>
            <a:spLocks noGrp="1"/>
          </p:cNvSpPr>
          <p:nvPr>
            <p:ph idx="1"/>
          </p:nvPr>
        </p:nvSpPr>
        <p:spPr/>
        <p:txBody>
          <a:bodyPr/>
          <a:lstStyle/>
          <a:p>
            <a:r>
              <a:rPr lang="en-US" altLang="en-US" dirty="0"/>
              <a:t>OS maintains </a:t>
            </a:r>
            <a:r>
              <a:rPr lang="en-US" altLang="en-US" dirty="0">
                <a:solidFill>
                  <a:srgbClr val="FF0000"/>
                </a:solidFill>
                <a:latin typeface="+mj-lt"/>
              </a:rPr>
              <a:t>FCB</a:t>
            </a:r>
            <a:r>
              <a:rPr lang="en-US" altLang="en-US" b="1" dirty="0">
                <a:solidFill>
                  <a:srgbClr val="006699"/>
                </a:solidFill>
                <a:latin typeface="+mj-lt"/>
              </a:rPr>
              <a:t> </a:t>
            </a:r>
            <a:r>
              <a:rPr lang="en-US" altLang="en-US" dirty="0"/>
              <a:t>per file, contains many details about the file</a:t>
            </a:r>
          </a:p>
          <a:p>
            <a:pPr lvl="1"/>
            <a:r>
              <a:rPr lang="en-US" altLang="en-US" dirty="0"/>
              <a:t>E.g., </a:t>
            </a:r>
            <a:r>
              <a:rPr lang="en-US" altLang="en-US" dirty="0" err="1">
                <a:solidFill>
                  <a:srgbClr val="FF0000"/>
                </a:solidFill>
              </a:rPr>
              <a:t>inode</a:t>
            </a:r>
            <a:r>
              <a:rPr lang="en-US" altLang="en-US" dirty="0"/>
              <a:t> number, permissions, size, dates</a:t>
            </a:r>
          </a:p>
          <a:p>
            <a:pPr lvl="1"/>
            <a:r>
              <a:rPr lang="en-US" altLang="en-US" dirty="0"/>
              <a:t>Example</a:t>
            </a:r>
          </a:p>
          <a:p>
            <a:endParaRPr lang="en-HK" dirty="0"/>
          </a:p>
        </p:txBody>
      </p:sp>
      <p:sp>
        <p:nvSpPr>
          <p:cNvPr id="4" name="Slide Number Placeholder 3">
            <a:extLst>
              <a:ext uri="{FF2B5EF4-FFF2-40B4-BE49-F238E27FC236}">
                <a16:creationId xmlns:a16="http://schemas.microsoft.com/office/drawing/2014/main" id="{2E31ED1D-4F10-44F5-8EE8-2F4063FFF619}"/>
              </a:ext>
            </a:extLst>
          </p:cNvPr>
          <p:cNvSpPr>
            <a:spLocks noGrp="1"/>
          </p:cNvSpPr>
          <p:nvPr>
            <p:ph type="sldNum" sz="quarter" idx="12"/>
          </p:nvPr>
        </p:nvSpPr>
        <p:spPr/>
        <p:txBody>
          <a:bodyPr/>
          <a:lstStyle/>
          <a:p>
            <a:fld id="{C22DC6D3-9347-42BE-948A-F7EB414DF657}" type="slidenum">
              <a:rPr lang="en-US" altLang="en-US" smtClean="0"/>
              <a:pPr/>
              <a:t>35</a:t>
            </a:fld>
            <a:endParaRPr lang="en-US" altLang="en-US" dirty="0"/>
          </a:p>
        </p:txBody>
      </p:sp>
      <p:pic>
        <p:nvPicPr>
          <p:cNvPr id="5" name="Picture 4">
            <a:extLst>
              <a:ext uri="{FF2B5EF4-FFF2-40B4-BE49-F238E27FC236}">
                <a16:creationId xmlns:a16="http://schemas.microsoft.com/office/drawing/2014/main" id="{AF47FC23-7B5A-488A-AD46-3DD66071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7463" r="706" b="7787"/>
          <a:stretch>
            <a:fillRect/>
          </a:stretch>
        </p:blipFill>
        <p:spPr bwMode="auto">
          <a:xfrm>
            <a:off x="5015880" y="3356992"/>
            <a:ext cx="4468113" cy="288032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97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A486-36C5-483D-B3A3-9036FD361874}"/>
              </a:ext>
            </a:extLst>
          </p:cNvPr>
          <p:cNvSpPr>
            <a:spLocks noGrp="1"/>
          </p:cNvSpPr>
          <p:nvPr>
            <p:ph type="title"/>
          </p:nvPr>
        </p:nvSpPr>
        <p:spPr/>
        <p:txBody>
          <a:bodyPr/>
          <a:lstStyle/>
          <a:p>
            <a:r>
              <a:rPr lang="en-US" dirty="0"/>
              <a:t>Structures to Implement a File System</a:t>
            </a:r>
            <a:endParaRPr lang="en-HK" dirty="0"/>
          </a:p>
        </p:txBody>
      </p:sp>
      <p:sp>
        <p:nvSpPr>
          <p:cNvPr id="3" name="Content Placeholder 2">
            <a:extLst>
              <a:ext uri="{FF2B5EF4-FFF2-40B4-BE49-F238E27FC236}">
                <a16:creationId xmlns:a16="http://schemas.microsoft.com/office/drawing/2014/main" id="{84C4E606-9EC4-4006-9511-48F38946E187}"/>
              </a:ext>
            </a:extLst>
          </p:cNvPr>
          <p:cNvSpPr>
            <a:spLocks noGrp="1"/>
          </p:cNvSpPr>
          <p:nvPr>
            <p:ph idx="1"/>
          </p:nvPr>
        </p:nvSpPr>
        <p:spPr>
          <a:xfrm>
            <a:off x="609600" y="1196752"/>
            <a:ext cx="10972800" cy="5040560"/>
          </a:xfrm>
        </p:spPr>
        <p:txBody>
          <a:bodyPr/>
          <a:lstStyle/>
          <a:p>
            <a:r>
              <a:rPr lang="en-US" altLang="en-US" dirty="0"/>
              <a:t>On-Disk</a:t>
            </a:r>
          </a:p>
          <a:p>
            <a:pPr lvl="1"/>
            <a:r>
              <a:rPr lang="en-US" altLang="en-US" dirty="0"/>
              <a:t>Boot control block per volume</a:t>
            </a:r>
          </a:p>
          <a:p>
            <a:pPr lvl="1"/>
            <a:r>
              <a:rPr lang="en-US" altLang="en-US" dirty="0"/>
              <a:t>Volume control block per volume</a:t>
            </a:r>
          </a:p>
          <a:p>
            <a:pPr lvl="1"/>
            <a:r>
              <a:rPr lang="en-US" altLang="en-US" dirty="0"/>
              <a:t>Directory structure per file system</a:t>
            </a:r>
          </a:p>
          <a:p>
            <a:pPr lvl="1"/>
            <a:r>
              <a:rPr lang="en-US" altLang="en-US" dirty="0"/>
              <a:t>A FCB per file</a:t>
            </a:r>
          </a:p>
          <a:p>
            <a:r>
              <a:rPr lang="en-US" altLang="en-US" dirty="0"/>
              <a:t>In-memory</a:t>
            </a:r>
          </a:p>
          <a:p>
            <a:pPr lvl="1"/>
            <a:r>
              <a:rPr lang="en-US" altLang="en-US" dirty="0"/>
              <a:t>In-memory mount table with entries for each mounted volume</a:t>
            </a:r>
          </a:p>
          <a:p>
            <a:pPr lvl="1"/>
            <a:r>
              <a:rPr lang="en-US" altLang="en-US" dirty="0"/>
              <a:t>In-memory directory structure cache</a:t>
            </a:r>
          </a:p>
          <a:p>
            <a:pPr lvl="1"/>
            <a:r>
              <a:rPr lang="en-US" altLang="en-US" dirty="0"/>
              <a:t>System-wide open-file table : contain FCB, </a:t>
            </a:r>
            <a:r>
              <a:rPr lang="en-US" altLang="en-US" dirty="0" err="1"/>
              <a:t>etc</a:t>
            </a:r>
            <a:endParaRPr lang="en-US" altLang="en-US" dirty="0"/>
          </a:p>
          <a:p>
            <a:pPr lvl="1"/>
            <a:r>
              <a:rPr lang="en-US" altLang="en-US" dirty="0"/>
              <a:t>Per-process open-file table : Pointers to system-wide entries</a:t>
            </a:r>
          </a:p>
          <a:p>
            <a:endParaRPr lang="en-HK" dirty="0"/>
          </a:p>
        </p:txBody>
      </p:sp>
      <p:sp>
        <p:nvSpPr>
          <p:cNvPr id="4" name="Slide Number Placeholder 3">
            <a:extLst>
              <a:ext uri="{FF2B5EF4-FFF2-40B4-BE49-F238E27FC236}">
                <a16:creationId xmlns:a16="http://schemas.microsoft.com/office/drawing/2014/main" id="{F5ED0EF0-1C01-49ED-9902-0A21FAECD383}"/>
              </a:ext>
            </a:extLst>
          </p:cNvPr>
          <p:cNvSpPr>
            <a:spLocks noGrp="1"/>
          </p:cNvSpPr>
          <p:nvPr>
            <p:ph type="sldNum" sz="quarter" idx="12"/>
          </p:nvPr>
        </p:nvSpPr>
        <p:spPr/>
        <p:txBody>
          <a:bodyPr/>
          <a:lstStyle/>
          <a:p>
            <a:fld id="{C22DC6D3-9347-42BE-948A-F7EB414DF657}" type="slidenum">
              <a:rPr lang="en-US" altLang="en-US" smtClean="0"/>
              <a:pPr/>
              <a:t>36</a:t>
            </a:fld>
            <a:endParaRPr lang="en-US" altLang="en-US" dirty="0"/>
          </a:p>
        </p:txBody>
      </p:sp>
      <p:sp>
        <p:nvSpPr>
          <p:cNvPr id="6" name="TextBox 5">
            <a:extLst>
              <a:ext uri="{FF2B5EF4-FFF2-40B4-BE49-F238E27FC236}">
                <a16:creationId xmlns:a16="http://schemas.microsoft.com/office/drawing/2014/main" id="{E373D5E1-CFE8-47E2-B318-2894764A44CA}"/>
              </a:ext>
            </a:extLst>
          </p:cNvPr>
          <p:cNvSpPr txBox="1"/>
          <p:nvPr/>
        </p:nvSpPr>
        <p:spPr>
          <a:xfrm>
            <a:off x="7025208" y="1490008"/>
            <a:ext cx="4406280" cy="1938992"/>
          </a:xfrm>
          <a:prstGeom prst="rect">
            <a:avLst/>
          </a:prstGeom>
          <a:noFill/>
          <a:ln>
            <a:solidFill>
              <a:schemeClr val="tx1"/>
            </a:solidFill>
          </a:ln>
        </p:spPr>
        <p:txBody>
          <a:bodyPr wrap="square">
            <a:spAutoFit/>
          </a:bodyPr>
          <a:lstStyle/>
          <a:p>
            <a:pPr algn="just"/>
            <a:r>
              <a:rPr lang="en-HK" sz="2400" dirty="0">
                <a:solidFill>
                  <a:srgbClr val="FF0000"/>
                </a:solidFill>
              </a:rPr>
              <a:t>Volume</a:t>
            </a:r>
            <a:r>
              <a:rPr lang="en-HK" sz="2400" dirty="0"/>
              <a:t> or </a:t>
            </a:r>
            <a:r>
              <a:rPr lang="en-HK" sz="2400" dirty="0">
                <a:solidFill>
                  <a:srgbClr val="FF0000"/>
                </a:solidFill>
              </a:rPr>
              <a:t>logical drive</a:t>
            </a:r>
            <a:r>
              <a:rPr lang="en-HK" sz="2400" dirty="0"/>
              <a:t> is a single accessible storage area with a single file system, typically (not necessarily) resident on a single partition of a hard disk.</a:t>
            </a:r>
          </a:p>
        </p:txBody>
      </p:sp>
    </p:spTree>
    <p:extLst>
      <p:ext uri="{BB962C8B-B14F-4D97-AF65-F5344CB8AC3E}">
        <p14:creationId xmlns:p14="http://schemas.microsoft.com/office/powerpoint/2010/main" val="20291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FF6B-AA7C-4C6D-9503-1DB6150EF2BC}"/>
              </a:ext>
            </a:extLst>
          </p:cNvPr>
          <p:cNvSpPr>
            <a:spLocks noGrp="1"/>
          </p:cNvSpPr>
          <p:nvPr>
            <p:ph type="title"/>
          </p:nvPr>
        </p:nvSpPr>
        <p:spPr/>
        <p:txBody>
          <a:bodyPr/>
          <a:lstStyle/>
          <a:p>
            <a:r>
              <a:rPr lang="en-HK" dirty="0" err="1"/>
              <a:t>Inode</a:t>
            </a:r>
            <a:endParaRPr lang="en-HK" dirty="0"/>
          </a:p>
        </p:txBody>
      </p:sp>
      <p:sp>
        <p:nvSpPr>
          <p:cNvPr id="3" name="Content Placeholder 2">
            <a:extLst>
              <a:ext uri="{FF2B5EF4-FFF2-40B4-BE49-F238E27FC236}">
                <a16:creationId xmlns:a16="http://schemas.microsoft.com/office/drawing/2014/main" id="{A8FECF4A-77CE-466A-805A-F9643399B761}"/>
              </a:ext>
            </a:extLst>
          </p:cNvPr>
          <p:cNvSpPr>
            <a:spLocks noGrp="1"/>
          </p:cNvSpPr>
          <p:nvPr>
            <p:ph idx="1"/>
          </p:nvPr>
        </p:nvSpPr>
        <p:spPr>
          <a:xfrm>
            <a:off x="609600" y="1340769"/>
            <a:ext cx="6638528" cy="5040560"/>
          </a:xfrm>
        </p:spPr>
        <p:txBody>
          <a:bodyPr/>
          <a:lstStyle/>
          <a:p>
            <a:r>
              <a:rPr lang="en-HK" dirty="0"/>
              <a:t>An </a:t>
            </a:r>
            <a:r>
              <a:rPr lang="en-HK" dirty="0" err="1"/>
              <a:t>inode</a:t>
            </a:r>
            <a:r>
              <a:rPr lang="en-HK" dirty="0"/>
              <a:t> is a data structure in Unix that denotes a file or a directory on file system</a:t>
            </a:r>
          </a:p>
          <a:p>
            <a:pPr lvl="1"/>
            <a:r>
              <a:rPr lang="en-HK" dirty="0"/>
              <a:t>It contains information about file, such as location of file on the disk, access mode, ownership, file type …</a:t>
            </a:r>
          </a:p>
          <a:p>
            <a:r>
              <a:rPr lang="en-HK" dirty="0"/>
              <a:t>Each </a:t>
            </a:r>
            <a:r>
              <a:rPr lang="en-HK" dirty="0" err="1"/>
              <a:t>inode</a:t>
            </a:r>
            <a:r>
              <a:rPr lang="en-HK" dirty="0"/>
              <a:t> has a number that is used in the index table</a:t>
            </a:r>
          </a:p>
          <a:p>
            <a:pPr lvl="1"/>
            <a:r>
              <a:rPr lang="en-HK" dirty="0"/>
              <a:t>Unix kernel uses </a:t>
            </a:r>
            <a:r>
              <a:rPr lang="en-HK" dirty="0" err="1"/>
              <a:t>inode</a:t>
            </a:r>
            <a:r>
              <a:rPr lang="en-HK" dirty="0"/>
              <a:t> number to access the contents of an </a:t>
            </a:r>
            <a:r>
              <a:rPr lang="en-HK" dirty="0" err="1"/>
              <a:t>inode</a:t>
            </a:r>
            <a:endParaRPr lang="en-HK" dirty="0"/>
          </a:p>
        </p:txBody>
      </p:sp>
      <p:sp>
        <p:nvSpPr>
          <p:cNvPr id="4" name="Slide Number Placeholder 3">
            <a:extLst>
              <a:ext uri="{FF2B5EF4-FFF2-40B4-BE49-F238E27FC236}">
                <a16:creationId xmlns:a16="http://schemas.microsoft.com/office/drawing/2014/main" id="{DAF2F004-9194-455E-8FB3-1E4F62E55797}"/>
              </a:ext>
            </a:extLst>
          </p:cNvPr>
          <p:cNvSpPr>
            <a:spLocks noGrp="1"/>
          </p:cNvSpPr>
          <p:nvPr>
            <p:ph type="sldNum" sz="quarter" idx="12"/>
          </p:nvPr>
        </p:nvSpPr>
        <p:spPr/>
        <p:txBody>
          <a:bodyPr/>
          <a:lstStyle/>
          <a:p>
            <a:fld id="{C22DC6D3-9347-42BE-948A-F7EB414DF657}" type="slidenum">
              <a:rPr lang="en-US" altLang="en-US" smtClean="0"/>
              <a:pPr/>
              <a:t>37</a:t>
            </a:fld>
            <a:endParaRPr lang="en-US" altLang="en-US" dirty="0"/>
          </a:p>
        </p:txBody>
      </p:sp>
      <p:pic>
        <p:nvPicPr>
          <p:cNvPr id="7" name="Picture 6">
            <a:extLst>
              <a:ext uri="{FF2B5EF4-FFF2-40B4-BE49-F238E27FC236}">
                <a16:creationId xmlns:a16="http://schemas.microsoft.com/office/drawing/2014/main" id="{380FC36C-5C40-4200-A306-5FCCBBD5B46B}"/>
              </a:ext>
            </a:extLst>
          </p:cNvPr>
          <p:cNvPicPr>
            <a:picLocks noChangeAspect="1"/>
          </p:cNvPicPr>
          <p:nvPr/>
        </p:nvPicPr>
        <p:blipFill>
          <a:blip r:embed="rId2"/>
          <a:stretch>
            <a:fillRect/>
          </a:stretch>
        </p:blipFill>
        <p:spPr>
          <a:xfrm>
            <a:off x="7032104" y="2065683"/>
            <a:ext cx="4990190" cy="3451548"/>
          </a:xfrm>
          <a:prstGeom prst="rect">
            <a:avLst/>
          </a:prstGeom>
        </p:spPr>
      </p:pic>
    </p:spTree>
    <p:extLst>
      <p:ext uri="{BB962C8B-B14F-4D97-AF65-F5344CB8AC3E}">
        <p14:creationId xmlns:p14="http://schemas.microsoft.com/office/powerpoint/2010/main" val="5798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798-9627-43F6-A87F-A43502E8B48D}"/>
              </a:ext>
            </a:extLst>
          </p:cNvPr>
          <p:cNvSpPr>
            <a:spLocks noGrp="1"/>
          </p:cNvSpPr>
          <p:nvPr>
            <p:ph type="title"/>
          </p:nvPr>
        </p:nvSpPr>
        <p:spPr/>
        <p:txBody>
          <a:bodyPr/>
          <a:lstStyle/>
          <a:p>
            <a:r>
              <a:rPr lang="en-US" dirty="0"/>
              <a:t>Directory Implementation</a:t>
            </a:r>
            <a:endParaRPr lang="en-HK" dirty="0"/>
          </a:p>
        </p:txBody>
      </p:sp>
      <p:sp>
        <p:nvSpPr>
          <p:cNvPr id="3" name="Content Placeholder 2">
            <a:extLst>
              <a:ext uri="{FF2B5EF4-FFF2-40B4-BE49-F238E27FC236}">
                <a16:creationId xmlns:a16="http://schemas.microsoft.com/office/drawing/2014/main" id="{3CDFF0EF-EF1D-4B81-AE34-E21C62EEF1F3}"/>
              </a:ext>
            </a:extLst>
          </p:cNvPr>
          <p:cNvSpPr>
            <a:spLocks noGrp="1"/>
          </p:cNvSpPr>
          <p:nvPr>
            <p:ph idx="1"/>
          </p:nvPr>
        </p:nvSpPr>
        <p:spPr/>
        <p:txBody>
          <a:bodyPr/>
          <a:lstStyle/>
          <a:p>
            <a:r>
              <a:rPr lang="en-US" altLang="en-US" dirty="0">
                <a:solidFill>
                  <a:srgbClr val="FF0000"/>
                </a:solidFill>
              </a:rPr>
              <a:t>Linear list </a:t>
            </a:r>
            <a:r>
              <a:rPr lang="en-US" altLang="en-US" dirty="0"/>
              <a:t>of file names with pointer to the data blocks</a:t>
            </a:r>
          </a:p>
          <a:p>
            <a:pPr lvl="1"/>
            <a:r>
              <a:rPr lang="en-US" altLang="en-US" dirty="0"/>
              <a:t>simple to program</a:t>
            </a:r>
          </a:p>
          <a:p>
            <a:pPr lvl="1"/>
            <a:r>
              <a:rPr lang="en-US" altLang="en-US" dirty="0"/>
              <a:t>time-consuming to execute</a:t>
            </a:r>
            <a:br>
              <a:rPr lang="en-US" altLang="en-US" dirty="0"/>
            </a:br>
            <a:endParaRPr lang="en-US" altLang="en-US" dirty="0"/>
          </a:p>
          <a:p>
            <a:r>
              <a:rPr lang="en-US" altLang="en-US" dirty="0">
                <a:solidFill>
                  <a:srgbClr val="FF0000"/>
                </a:solidFill>
              </a:rPr>
              <a:t>Hash Table</a:t>
            </a:r>
            <a:r>
              <a:rPr lang="en-US" altLang="en-US" dirty="0"/>
              <a:t>: linear list with hash data structure</a:t>
            </a:r>
          </a:p>
          <a:p>
            <a:pPr lvl="1"/>
            <a:r>
              <a:rPr lang="en-US" dirty="0">
                <a:solidFill>
                  <a:srgbClr val="273239"/>
                </a:solidFill>
                <a:latin typeface="urw-din"/>
              </a:rPr>
              <a:t>hash function on the file name determines the key directory</a:t>
            </a:r>
            <a:endParaRPr lang="en-US" altLang="en-US" dirty="0">
              <a:solidFill>
                <a:srgbClr val="FF0000"/>
              </a:solidFill>
            </a:endParaRPr>
          </a:p>
          <a:p>
            <a:pPr lvl="2"/>
            <a:r>
              <a:rPr lang="en-US" altLang="en-US" dirty="0">
                <a:solidFill>
                  <a:srgbClr val="FF0000"/>
                </a:solidFill>
              </a:rPr>
              <a:t>Potential collisions</a:t>
            </a:r>
            <a:endParaRPr lang="en-US" altLang="en-US" dirty="0"/>
          </a:p>
          <a:p>
            <a:pPr lvl="1"/>
            <a:r>
              <a:rPr lang="en-US" altLang="en-US" dirty="0"/>
              <a:t>decreases directory search time</a:t>
            </a:r>
          </a:p>
          <a:p>
            <a:endParaRPr lang="en-HK" dirty="0"/>
          </a:p>
        </p:txBody>
      </p:sp>
      <p:sp>
        <p:nvSpPr>
          <p:cNvPr id="4" name="Slide Number Placeholder 3">
            <a:extLst>
              <a:ext uri="{FF2B5EF4-FFF2-40B4-BE49-F238E27FC236}">
                <a16:creationId xmlns:a16="http://schemas.microsoft.com/office/drawing/2014/main" id="{EDD1D7E2-F59D-47F0-8554-357F3CE21C38}"/>
              </a:ext>
            </a:extLst>
          </p:cNvPr>
          <p:cNvSpPr>
            <a:spLocks noGrp="1"/>
          </p:cNvSpPr>
          <p:nvPr>
            <p:ph type="sldNum" sz="quarter" idx="12"/>
          </p:nvPr>
        </p:nvSpPr>
        <p:spPr/>
        <p:txBody>
          <a:bodyPr/>
          <a:lstStyle/>
          <a:p>
            <a:fld id="{C22DC6D3-9347-42BE-948A-F7EB414DF657}" type="slidenum">
              <a:rPr lang="en-US" altLang="en-US" smtClean="0"/>
              <a:pPr/>
              <a:t>38</a:t>
            </a:fld>
            <a:endParaRPr lang="en-US" altLang="en-US" dirty="0"/>
          </a:p>
        </p:txBody>
      </p:sp>
      <p:pic>
        <p:nvPicPr>
          <p:cNvPr id="6" name="Picture 5">
            <a:extLst>
              <a:ext uri="{FF2B5EF4-FFF2-40B4-BE49-F238E27FC236}">
                <a16:creationId xmlns:a16="http://schemas.microsoft.com/office/drawing/2014/main" id="{ED2A4BC2-1DCA-4F65-BEF1-26F3F21061E6}"/>
              </a:ext>
            </a:extLst>
          </p:cNvPr>
          <p:cNvPicPr>
            <a:picLocks noChangeAspect="1"/>
          </p:cNvPicPr>
          <p:nvPr/>
        </p:nvPicPr>
        <p:blipFill>
          <a:blip r:embed="rId3"/>
          <a:stretch>
            <a:fillRect/>
          </a:stretch>
        </p:blipFill>
        <p:spPr>
          <a:xfrm>
            <a:off x="6843637" y="1892531"/>
            <a:ext cx="4680520" cy="1378425"/>
          </a:xfrm>
          <a:prstGeom prst="rect">
            <a:avLst/>
          </a:prstGeom>
        </p:spPr>
      </p:pic>
      <p:pic>
        <p:nvPicPr>
          <p:cNvPr id="8" name="Picture 7">
            <a:extLst>
              <a:ext uri="{FF2B5EF4-FFF2-40B4-BE49-F238E27FC236}">
                <a16:creationId xmlns:a16="http://schemas.microsoft.com/office/drawing/2014/main" id="{8BF37894-DD4D-4EA0-B164-502F08E1F2E3}"/>
              </a:ext>
            </a:extLst>
          </p:cNvPr>
          <p:cNvPicPr>
            <a:picLocks noChangeAspect="1"/>
          </p:cNvPicPr>
          <p:nvPr/>
        </p:nvPicPr>
        <p:blipFill>
          <a:blip r:embed="rId4"/>
          <a:stretch>
            <a:fillRect/>
          </a:stretch>
        </p:blipFill>
        <p:spPr>
          <a:xfrm>
            <a:off x="6672064" y="4403193"/>
            <a:ext cx="5023666" cy="2338175"/>
          </a:xfrm>
          <a:prstGeom prst="rect">
            <a:avLst/>
          </a:prstGeom>
        </p:spPr>
      </p:pic>
    </p:spTree>
    <p:extLst>
      <p:ext uri="{BB962C8B-B14F-4D97-AF65-F5344CB8AC3E}">
        <p14:creationId xmlns:p14="http://schemas.microsoft.com/office/powerpoint/2010/main" val="12999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8A49-E380-42B6-91E8-4F8B45F676B0}"/>
              </a:ext>
            </a:extLst>
          </p:cNvPr>
          <p:cNvSpPr>
            <a:spLocks noGrp="1"/>
          </p:cNvSpPr>
          <p:nvPr>
            <p:ph type="title"/>
          </p:nvPr>
        </p:nvSpPr>
        <p:spPr/>
        <p:txBody>
          <a:bodyPr/>
          <a:lstStyle/>
          <a:p>
            <a:r>
              <a:rPr lang="en-HK" dirty="0"/>
              <a:t>File Creation</a:t>
            </a:r>
          </a:p>
        </p:txBody>
      </p:sp>
      <p:sp>
        <p:nvSpPr>
          <p:cNvPr id="3" name="Content Placeholder 2">
            <a:extLst>
              <a:ext uri="{FF2B5EF4-FFF2-40B4-BE49-F238E27FC236}">
                <a16:creationId xmlns:a16="http://schemas.microsoft.com/office/drawing/2014/main" id="{D5B9CD42-2DC4-4CDF-ABB6-8E1A5CFF259C}"/>
              </a:ext>
            </a:extLst>
          </p:cNvPr>
          <p:cNvSpPr>
            <a:spLocks noGrp="1"/>
          </p:cNvSpPr>
          <p:nvPr>
            <p:ph idx="1"/>
          </p:nvPr>
        </p:nvSpPr>
        <p:spPr/>
        <p:txBody>
          <a:bodyPr/>
          <a:lstStyle/>
          <a:p>
            <a:r>
              <a:rPr lang="en-US" dirty="0"/>
              <a:t>Application process requests the creation of a new file</a:t>
            </a:r>
          </a:p>
          <a:p>
            <a:r>
              <a:rPr lang="en-US" dirty="0"/>
              <a:t>Logical file system allocates a new FCB</a:t>
            </a:r>
          </a:p>
          <a:p>
            <a:r>
              <a:rPr lang="en-US" dirty="0"/>
              <a:t>Appropriate directory updated with the new file name and FCB</a:t>
            </a:r>
          </a:p>
          <a:p>
            <a:r>
              <a:rPr lang="en-US" dirty="0"/>
              <a:t>Disk blocks allocated for files</a:t>
            </a:r>
            <a:endParaRPr lang="en-HK" dirty="0"/>
          </a:p>
        </p:txBody>
      </p:sp>
      <p:sp>
        <p:nvSpPr>
          <p:cNvPr id="4" name="Slide Number Placeholder 3">
            <a:extLst>
              <a:ext uri="{FF2B5EF4-FFF2-40B4-BE49-F238E27FC236}">
                <a16:creationId xmlns:a16="http://schemas.microsoft.com/office/drawing/2014/main" id="{BF99D7DC-7E97-426F-93F7-C2D8DE7AFAD6}"/>
              </a:ext>
            </a:extLst>
          </p:cNvPr>
          <p:cNvSpPr>
            <a:spLocks noGrp="1"/>
          </p:cNvSpPr>
          <p:nvPr>
            <p:ph type="sldNum" sz="quarter" idx="12"/>
          </p:nvPr>
        </p:nvSpPr>
        <p:spPr/>
        <p:txBody>
          <a:bodyPr/>
          <a:lstStyle/>
          <a:p>
            <a:fld id="{C22DC6D3-9347-42BE-948A-F7EB414DF657}" type="slidenum">
              <a:rPr lang="en-US" altLang="en-US" smtClean="0"/>
              <a:pPr/>
              <a:t>39</a:t>
            </a:fld>
            <a:endParaRPr lang="en-US" altLang="en-US" dirty="0"/>
          </a:p>
        </p:txBody>
      </p:sp>
    </p:spTree>
    <p:extLst>
      <p:ext uri="{BB962C8B-B14F-4D97-AF65-F5344CB8AC3E}">
        <p14:creationId xmlns:p14="http://schemas.microsoft.com/office/powerpoint/2010/main" val="31727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9EB8-FF3B-466D-A441-4E51E0812B18}"/>
              </a:ext>
            </a:extLst>
          </p:cNvPr>
          <p:cNvSpPr>
            <a:spLocks noGrp="1"/>
          </p:cNvSpPr>
          <p:nvPr>
            <p:ph type="title"/>
          </p:nvPr>
        </p:nvSpPr>
        <p:spPr/>
        <p:txBody>
          <a:bodyPr/>
          <a:lstStyle/>
          <a:p>
            <a:r>
              <a:rPr lang="en-HK" dirty="0"/>
              <a:t>File Operations</a:t>
            </a:r>
          </a:p>
        </p:txBody>
      </p:sp>
      <p:sp>
        <p:nvSpPr>
          <p:cNvPr id="3" name="Content Placeholder 2">
            <a:extLst>
              <a:ext uri="{FF2B5EF4-FFF2-40B4-BE49-F238E27FC236}">
                <a16:creationId xmlns:a16="http://schemas.microsoft.com/office/drawing/2014/main" id="{80B5ABAB-3F02-46F2-854A-1C7AB4F41CA3}"/>
              </a:ext>
            </a:extLst>
          </p:cNvPr>
          <p:cNvSpPr>
            <a:spLocks noGrp="1"/>
          </p:cNvSpPr>
          <p:nvPr>
            <p:ph idx="1"/>
          </p:nvPr>
        </p:nvSpPr>
        <p:spPr/>
        <p:txBody>
          <a:bodyPr/>
          <a:lstStyle/>
          <a:p>
            <a:r>
              <a:rPr lang="en-US" dirty="0"/>
              <a:t>OS provides file operations to</a:t>
            </a:r>
          </a:p>
          <a:p>
            <a:pPr lvl="1"/>
            <a:r>
              <a:rPr lang="en-US" dirty="0"/>
              <a:t>create:</a:t>
            </a:r>
          </a:p>
          <a:p>
            <a:pPr lvl="2"/>
            <a:r>
              <a:rPr lang="en-US" dirty="0"/>
              <a:t>space in the file system should be found</a:t>
            </a:r>
          </a:p>
          <a:p>
            <a:pPr lvl="2"/>
            <a:r>
              <a:rPr lang="en-US" dirty="0"/>
              <a:t>an entry must be allocated in the directory</a:t>
            </a:r>
          </a:p>
          <a:p>
            <a:pPr lvl="1"/>
            <a:r>
              <a:rPr lang="en-US" dirty="0"/>
              <a:t>open: </a:t>
            </a:r>
          </a:p>
          <a:p>
            <a:pPr lvl="2"/>
            <a:r>
              <a:rPr lang="en-US" dirty="0"/>
              <a:t>return a handler for other operations</a:t>
            </a:r>
          </a:p>
          <a:p>
            <a:pPr lvl="2"/>
            <a:r>
              <a:rPr lang="en-US" dirty="0"/>
              <a:t>most operations need the file to be opened first</a:t>
            </a:r>
          </a:p>
          <a:p>
            <a:pPr lvl="1"/>
            <a:r>
              <a:rPr lang="en-US" dirty="0"/>
              <a:t>read/write: </a:t>
            </a:r>
          </a:p>
          <a:p>
            <a:pPr lvl="2"/>
            <a:r>
              <a:rPr lang="en-US" dirty="0"/>
              <a:t>need to maintain a </a:t>
            </a:r>
            <a:r>
              <a:rPr lang="en-US" dirty="0">
                <a:solidFill>
                  <a:srgbClr val="FF0000"/>
                </a:solidFill>
              </a:rPr>
              <a:t>pointer</a:t>
            </a:r>
            <a:endParaRPr lang="en-HK" dirty="0">
              <a:solidFill>
                <a:srgbClr val="FF0000"/>
              </a:solidFill>
            </a:endParaRPr>
          </a:p>
        </p:txBody>
      </p:sp>
      <p:sp>
        <p:nvSpPr>
          <p:cNvPr id="4" name="Slide Number Placeholder 3">
            <a:extLst>
              <a:ext uri="{FF2B5EF4-FFF2-40B4-BE49-F238E27FC236}">
                <a16:creationId xmlns:a16="http://schemas.microsoft.com/office/drawing/2014/main" id="{7103A9BA-1ED3-46ED-A9DB-8BA6DE32CA52}"/>
              </a:ext>
            </a:extLst>
          </p:cNvPr>
          <p:cNvSpPr>
            <a:spLocks noGrp="1"/>
          </p:cNvSpPr>
          <p:nvPr>
            <p:ph type="sldNum" sz="quarter" idx="12"/>
          </p:nvPr>
        </p:nvSpPr>
        <p:spPr/>
        <p:txBody>
          <a:bodyPr/>
          <a:lstStyle/>
          <a:p>
            <a:fld id="{C22DC6D3-9347-42BE-948A-F7EB414DF657}" type="slidenum">
              <a:rPr lang="en-US" altLang="en-US" smtClean="0"/>
              <a:pPr/>
              <a:t>4</a:t>
            </a:fld>
            <a:endParaRPr lang="en-US" altLang="en-US" dirty="0"/>
          </a:p>
        </p:txBody>
      </p:sp>
    </p:spTree>
    <p:extLst>
      <p:ext uri="{BB962C8B-B14F-4D97-AF65-F5344CB8AC3E}">
        <p14:creationId xmlns:p14="http://schemas.microsoft.com/office/powerpoint/2010/main" val="26391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520C-3F45-4A89-B63D-471688DECF7B}"/>
              </a:ext>
            </a:extLst>
          </p:cNvPr>
          <p:cNvSpPr>
            <a:spLocks noGrp="1"/>
          </p:cNvSpPr>
          <p:nvPr>
            <p:ph type="title"/>
          </p:nvPr>
        </p:nvSpPr>
        <p:spPr/>
        <p:txBody>
          <a:bodyPr/>
          <a:lstStyle/>
          <a:p>
            <a:r>
              <a:rPr lang="en-US" dirty="0"/>
              <a:t>Allocation Methods</a:t>
            </a:r>
            <a:endParaRPr lang="en-HK" dirty="0"/>
          </a:p>
        </p:txBody>
      </p:sp>
      <p:sp>
        <p:nvSpPr>
          <p:cNvPr id="3" name="Content Placeholder 2">
            <a:extLst>
              <a:ext uri="{FF2B5EF4-FFF2-40B4-BE49-F238E27FC236}">
                <a16:creationId xmlns:a16="http://schemas.microsoft.com/office/drawing/2014/main" id="{99EABC69-AFAA-476E-83E6-596ED066E15C}"/>
              </a:ext>
            </a:extLst>
          </p:cNvPr>
          <p:cNvSpPr>
            <a:spLocks noGrp="1"/>
          </p:cNvSpPr>
          <p:nvPr>
            <p:ph idx="1"/>
          </p:nvPr>
        </p:nvSpPr>
        <p:spPr/>
        <p:txBody>
          <a:bodyPr/>
          <a:lstStyle/>
          <a:p>
            <a:r>
              <a:rPr lang="en-US" dirty="0"/>
              <a:t>Allocation method: how disk blocks are allocated for files</a:t>
            </a:r>
          </a:p>
          <a:p>
            <a:r>
              <a:rPr lang="en-US" dirty="0"/>
              <a:t>The main problem is how to allocate space to files so that disk space is utilized effectively and files can be accessed quickly</a:t>
            </a:r>
          </a:p>
          <a:p>
            <a:r>
              <a:rPr lang="en-US" dirty="0"/>
              <a:t>Three major methods:</a:t>
            </a:r>
          </a:p>
          <a:p>
            <a:pPr lvl="1"/>
            <a:r>
              <a:rPr lang="en-US" dirty="0"/>
              <a:t>Contiguous allocation</a:t>
            </a:r>
          </a:p>
          <a:p>
            <a:pPr lvl="1"/>
            <a:r>
              <a:rPr lang="en-US" dirty="0"/>
              <a:t>Linked allocation</a:t>
            </a:r>
          </a:p>
          <a:p>
            <a:pPr lvl="1"/>
            <a:r>
              <a:rPr lang="en-US" dirty="0"/>
              <a:t>Indexed allocation</a:t>
            </a:r>
          </a:p>
          <a:p>
            <a:endParaRPr lang="en-HK" dirty="0"/>
          </a:p>
        </p:txBody>
      </p:sp>
      <p:sp>
        <p:nvSpPr>
          <p:cNvPr id="4" name="Slide Number Placeholder 3">
            <a:extLst>
              <a:ext uri="{FF2B5EF4-FFF2-40B4-BE49-F238E27FC236}">
                <a16:creationId xmlns:a16="http://schemas.microsoft.com/office/drawing/2014/main" id="{E3EFEF44-0F69-4589-95FC-57B6665D50FE}"/>
              </a:ext>
            </a:extLst>
          </p:cNvPr>
          <p:cNvSpPr>
            <a:spLocks noGrp="1"/>
          </p:cNvSpPr>
          <p:nvPr>
            <p:ph type="sldNum" sz="quarter" idx="12"/>
          </p:nvPr>
        </p:nvSpPr>
        <p:spPr/>
        <p:txBody>
          <a:bodyPr/>
          <a:lstStyle/>
          <a:p>
            <a:fld id="{C22DC6D3-9347-42BE-948A-F7EB414DF657}" type="slidenum">
              <a:rPr lang="en-US" altLang="en-US" smtClean="0"/>
              <a:pPr/>
              <a:t>40</a:t>
            </a:fld>
            <a:endParaRPr lang="en-US" altLang="en-US" dirty="0"/>
          </a:p>
        </p:txBody>
      </p:sp>
    </p:spTree>
    <p:extLst>
      <p:ext uri="{BB962C8B-B14F-4D97-AF65-F5344CB8AC3E}">
        <p14:creationId xmlns:p14="http://schemas.microsoft.com/office/powerpoint/2010/main" val="2269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7603-6D35-41C4-B636-1591237AB782}"/>
              </a:ext>
            </a:extLst>
          </p:cNvPr>
          <p:cNvSpPr>
            <a:spLocks noGrp="1"/>
          </p:cNvSpPr>
          <p:nvPr>
            <p:ph type="title"/>
          </p:nvPr>
        </p:nvSpPr>
        <p:spPr/>
        <p:txBody>
          <a:bodyPr/>
          <a:lstStyle/>
          <a:p>
            <a:r>
              <a:rPr lang="en-US" dirty="0"/>
              <a:t>Contiguous Allocation</a:t>
            </a:r>
            <a:endParaRPr lang="en-HK" dirty="0"/>
          </a:p>
        </p:txBody>
      </p:sp>
      <p:sp>
        <p:nvSpPr>
          <p:cNvPr id="3" name="Content Placeholder 2">
            <a:extLst>
              <a:ext uri="{FF2B5EF4-FFF2-40B4-BE49-F238E27FC236}">
                <a16:creationId xmlns:a16="http://schemas.microsoft.com/office/drawing/2014/main" id="{8684F69F-BB8D-4847-9126-BB485BD021C8}"/>
              </a:ext>
            </a:extLst>
          </p:cNvPr>
          <p:cNvSpPr>
            <a:spLocks noGrp="1"/>
          </p:cNvSpPr>
          <p:nvPr>
            <p:ph idx="1"/>
          </p:nvPr>
        </p:nvSpPr>
        <p:spPr>
          <a:xfrm>
            <a:off x="609600" y="1340769"/>
            <a:ext cx="8654752" cy="5040560"/>
          </a:xfrm>
        </p:spPr>
        <p:txBody>
          <a:bodyPr/>
          <a:lstStyle/>
          <a:p>
            <a:r>
              <a:rPr lang="en-US" altLang="en-US" sz="2800" dirty="0"/>
              <a:t>Each file occupies a set of contiguous blocks on the disk</a:t>
            </a:r>
          </a:p>
          <a:p>
            <a:r>
              <a:rPr lang="en-US" altLang="en-US" sz="2800" dirty="0"/>
              <a:t>Simple – only starting location (block #) and length (number of blocks) are required</a:t>
            </a:r>
          </a:p>
          <a:p>
            <a:r>
              <a:rPr lang="en-US" altLang="en-US" sz="2800" dirty="0"/>
              <a:t>Random access</a:t>
            </a:r>
          </a:p>
          <a:p>
            <a:pPr lvl="1"/>
            <a:r>
              <a:rPr lang="en-US" sz="2400" dirty="0"/>
              <a:t>the address of the k</a:t>
            </a:r>
            <a:r>
              <a:rPr lang="en-US" sz="2400" baseline="30000" dirty="0"/>
              <a:t>th</a:t>
            </a:r>
            <a:r>
              <a:rPr lang="en-US" sz="2400" dirty="0"/>
              <a:t> block starting at block b can easily be obtained as (</a:t>
            </a:r>
            <a:r>
              <a:rPr lang="en-US" sz="2400" dirty="0" err="1"/>
              <a:t>b+k</a:t>
            </a:r>
            <a:r>
              <a:rPr lang="en-US" sz="2400" dirty="0"/>
              <a:t>)</a:t>
            </a:r>
            <a:endParaRPr lang="en-US" altLang="en-US" sz="2400" dirty="0"/>
          </a:p>
          <a:p>
            <a:endParaRPr lang="en-HK" sz="2800" dirty="0"/>
          </a:p>
        </p:txBody>
      </p:sp>
      <p:sp>
        <p:nvSpPr>
          <p:cNvPr id="4" name="Slide Number Placeholder 3">
            <a:extLst>
              <a:ext uri="{FF2B5EF4-FFF2-40B4-BE49-F238E27FC236}">
                <a16:creationId xmlns:a16="http://schemas.microsoft.com/office/drawing/2014/main" id="{10750A15-466D-4574-9A0E-7061EA928E54}"/>
              </a:ext>
            </a:extLst>
          </p:cNvPr>
          <p:cNvSpPr>
            <a:spLocks noGrp="1"/>
          </p:cNvSpPr>
          <p:nvPr>
            <p:ph type="sldNum" sz="quarter" idx="12"/>
          </p:nvPr>
        </p:nvSpPr>
        <p:spPr/>
        <p:txBody>
          <a:bodyPr/>
          <a:lstStyle/>
          <a:p>
            <a:fld id="{C22DC6D3-9347-42BE-948A-F7EB414DF657}" type="slidenum">
              <a:rPr lang="en-US" altLang="en-US" smtClean="0"/>
              <a:pPr/>
              <a:t>41</a:t>
            </a:fld>
            <a:endParaRPr lang="en-US" altLang="en-US" dirty="0"/>
          </a:p>
        </p:txBody>
      </p:sp>
      <p:pic>
        <p:nvPicPr>
          <p:cNvPr id="6" name="Picture 5">
            <a:extLst>
              <a:ext uri="{FF2B5EF4-FFF2-40B4-BE49-F238E27FC236}">
                <a16:creationId xmlns:a16="http://schemas.microsoft.com/office/drawing/2014/main" id="{115C2B13-9AAA-4EE7-8F6D-4D7992DB1FBC}"/>
              </a:ext>
            </a:extLst>
          </p:cNvPr>
          <p:cNvPicPr>
            <a:picLocks noChangeAspect="1"/>
          </p:cNvPicPr>
          <p:nvPr/>
        </p:nvPicPr>
        <p:blipFill>
          <a:blip r:embed="rId2"/>
          <a:stretch>
            <a:fillRect/>
          </a:stretch>
        </p:blipFill>
        <p:spPr>
          <a:xfrm>
            <a:off x="9504874" y="2492896"/>
            <a:ext cx="1771744" cy="4166518"/>
          </a:xfrm>
          <a:prstGeom prst="rect">
            <a:avLst/>
          </a:prstGeom>
        </p:spPr>
      </p:pic>
      <p:pic>
        <p:nvPicPr>
          <p:cNvPr id="8" name="Picture 7">
            <a:extLst>
              <a:ext uri="{FF2B5EF4-FFF2-40B4-BE49-F238E27FC236}">
                <a16:creationId xmlns:a16="http://schemas.microsoft.com/office/drawing/2014/main" id="{1A059323-4977-4FDD-A71E-E69F574EB6A1}"/>
              </a:ext>
            </a:extLst>
          </p:cNvPr>
          <p:cNvPicPr>
            <a:picLocks noChangeAspect="1"/>
          </p:cNvPicPr>
          <p:nvPr/>
        </p:nvPicPr>
        <p:blipFill>
          <a:blip r:embed="rId3"/>
          <a:stretch>
            <a:fillRect/>
          </a:stretch>
        </p:blipFill>
        <p:spPr>
          <a:xfrm>
            <a:off x="9504874" y="508205"/>
            <a:ext cx="1701282" cy="1696659"/>
          </a:xfrm>
          <a:prstGeom prst="rect">
            <a:avLst/>
          </a:prstGeom>
        </p:spPr>
      </p:pic>
    </p:spTree>
    <p:extLst>
      <p:ext uri="{BB962C8B-B14F-4D97-AF65-F5344CB8AC3E}">
        <p14:creationId xmlns:p14="http://schemas.microsoft.com/office/powerpoint/2010/main" val="198599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D031-630C-4B3F-B1B6-4F29F0E6157E}"/>
              </a:ext>
            </a:extLst>
          </p:cNvPr>
          <p:cNvSpPr>
            <a:spLocks noGrp="1"/>
          </p:cNvSpPr>
          <p:nvPr>
            <p:ph type="title"/>
          </p:nvPr>
        </p:nvSpPr>
        <p:spPr/>
        <p:txBody>
          <a:bodyPr/>
          <a:lstStyle/>
          <a:p>
            <a:r>
              <a:rPr lang="en-US" dirty="0"/>
              <a:t>Contiguous Allocation</a:t>
            </a:r>
            <a:endParaRPr lang="en-HK" dirty="0"/>
          </a:p>
        </p:txBody>
      </p:sp>
      <p:sp>
        <p:nvSpPr>
          <p:cNvPr id="3" name="Content Placeholder 2">
            <a:extLst>
              <a:ext uri="{FF2B5EF4-FFF2-40B4-BE49-F238E27FC236}">
                <a16:creationId xmlns:a16="http://schemas.microsoft.com/office/drawing/2014/main" id="{E9B9BAFF-10DA-42A8-B502-A6C3221CE9FB}"/>
              </a:ext>
            </a:extLst>
          </p:cNvPr>
          <p:cNvSpPr>
            <a:spLocks noGrp="1"/>
          </p:cNvSpPr>
          <p:nvPr>
            <p:ph idx="1"/>
          </p:nvPr>
        </p:nvSpPr>
        <p:spPr>
          <a:xfrm>
            <a:off x="609600" y="1340769"/>
            <a:ext cx="8654752" cy="5040560"/>
          </a:xfrm>
        </p:spPr>
        <p:txBody>
          <a:bodyPr/>
          <a:lstStyle/>
          <a:p>
            <a:pPr algn="l" fontAlgn="base"/>
            <a:r>
              <a:rPr lang="en-US" i="0" dirty="0">
                <a:solidFill>
                  <a:srgbClr val="273239"/>
                </a:solidFill>
                <a:effectLst/>
                <a:latin typeface="urw-din"/>
              </a:rPr>
              <a:t>Advantages:</a:t>
            </a:r>
          </a:p>
          <a:p>
            <a:pPr lvl="1">
              <a:buFont typeface="Arial" panose="020B0604020202020204" pitchFamily="34" charset="0"/>
              <a:buChar char="•"/>
            </a:pPr>
            <a:r>
              <a:rPr lang="en-US" b="0" i="0" dirty="0">
                <a:solidFill>
                  <a:srgbClr val="273239"/>
                </a:solidFill>
                <a:effectLst/>
                <a:latin typeface="urw-din"/>
              </a:rPr>
              <a:t>Both the Sequential and Random Accesses are supported</a:t>
            </a:r>
          </a:p>
          <a:p>
            <a:pPr lvl="1">
              <a:buFont typeface="Arial" panose="020B0604020202020204" pitchFamily="34" charset="0"/>
              <a:buChar char="•"/>
            </a:pPr>
            <a:r>
              <a:rPr lang="en-US" b="0" i="0" dirty="0">
                <a:solidFill>
                  <a:srgbClr val="273239"/>
                </a:solidFill>
                <a:effectLst/>
                <a:latin typeface="urw-din"/>
              </a:rPr>
              <a:t>Extremely fast since the number of seeks are minimal because of contiguous allocation of file blocks</a:t>
            </a:r>
          </a:p>
          <a:p>
            <a:pPr algn="l" fontAlgn="base"/>
            <a:r>
              <a:rPr lang="en-US" i="0" dirty="0">
                <a:solidFill>
                  <a:srgbClr val="273239"/>
                </a:solidFill>
                <a:effectLst/>
                <a:latin typeface="urw-din"/>
              </a:rPr>
              <a:t>Disadvantages:</a:t>
            </a:r>
          </a:p>
          <a:p>
            <a:pPr lvl="1">
              <a:buFont typeface="Arial" panose="020B0604020202020204" pitchFamily="34" charset="0"/>
              <a:buChar char="•"/>
            </a:pPr>
            <a:r>
              <a:rPr lang="en-US" b="0" i="0" dirty="0">
                <a:solidFill>
                  <a:srgbClr val="273239"/>
                </a:solidFill>
                <a:effectLst/>
                <a:latin typeface="urw-din"/>
              </a:rPr>
              <a:t>Suffers external fragmentation (similar to memory allocation)</a:t>
            </a:r>
          </a:p>
          <a:p>
            <a:pPr lvl="1">
              <a:buFont typeface="Arial" panose="020B0604020202020204" pitchFamily="34" charset="0"/>
              <a:buChar char="•"/>
            </a:pPr>
            <a:r>
              <a:rPr lang="en-US" b="0" i="0" dirty="0">
                <a:solidFill>
                  <a:srgbClr val="273239"/>
                </a:solidFill>
                <a:effectLst/>
                <a:latin typeface="urw-din"/>
              </a:rPr>
              <a:t>Increasing file size is difficult as it depends on the availability of contiguous space</a:t>
            </a:r>
          </a:p>
          <a:p>
            <a:endParaRPr lang="en-HK" dirty="0"/>
          </a:p>
        </p:txBody>
      </p:sp>
      <p:sp>
        <p:nvSpPr>
          <p:cNvPr id="4" name="Slide Number Placeholder 3">
            <a:extLst>
              <a:ext uri="{FF2B5EF4-FFF2-40B4-BE49-F238E27FC236}">
                <a16:creationId xmlns:a16="http://schemas.microsoft.com/office/drawing/2014/main" id="{D1ECDDD6-4F11-43B3-9829-24F18F50D827}"/>
              </a:ext>
            </a:extLst>
          </p:cNvPr>
          <p:cNvSpPr>
            <a:spLocks noGrp="1"/>
          </p:cNvSpPr>
          <p:nvPr>
            <p:ph type="sldNum" sz="quarter" idx="12"/>
          </p:nvPr>
        </p:nvSpPr>
        <p:spPr/>
        <p:txBody>
          <a:bodyPr/>
          <a:lstStyle/>
          <a:p>
            <a:fld id="{C22DC6D3-9347-42BE-948A-F7EB414DF657}" type="slidenum">
              <a:rPr lang="en-US" altLang="en-US" smtClean="0"/>
              <a:pPr/>
              <a:t>42</a:t>
            </a:fld>
            <a:endParaRPr lang="en-US" altLang="en-US" dirty="0"/>
          </a:p>
        </p:txBody>
      </p:sp>
      <p:pic>
        <p:nvPicPr>
          <p:cNvPr id="5" name="Picture 4">
            <a:extLst>
              <a:ext uri="{FF2B5EF4-FFF2-40B4-BE49-F238E27FC236}">
                <a16:creationId xmlns:a16="http://schemas.microsoft.com/office/drawing/2014/main" id="{D7DE0FAF-4A38-499B-86DB-784DBCAF18A5}"/>
              </a:ext>
            </a:extLst>
          </p:cNvPr>
          <p:cNvPicPr>
            <a:picLocks noChangeAspect="1"/>
          </p:cNvPicPr>
          <p:nvPr/>
        </p:nvPicPr>
        <p:blipFill>
          <a:blip r:embed="rId2"/>
          <a:stretch>
            <a:fillRect/>
          </a:stretch>
        </p:blipFill>
        <p:spPr>
          <a:xfrm>
            <a:off x="9504874" y="2492896"/>
            <a:ext cx="1771744" cy="4166518"/>
          </a:xfrm>
          <a:prstGeom prst="rect">
            <a:avLst/>
          </a:prstGeom>
        </p:spPr>
      </p:pic>
      <p:pic>
        <p:nvPicPr>
          <p:cNvPr id="6" name="Picture 5">
            <a:extLst>
              <a:ext uri="{FF2B5EF4-FFF2-40B4-BE49-F238E27FC236}">
                <a16:creationId xmlns:a16="http://schemas.microsoft.com/office/drawing/2014/main" id="{E340E6FF-FF92-4729-91A3-45BC574E8955}"/>
              </a:ext>
            </a:extLst>
          </p:cNvPr>
          <p:cNvPicPr>
            <a:picLocks noChangeAspect="1"/>
          </p:cNvPicPr>
          <p:nvPr/>
        </p:nvPicPr>
        <p:blipFill>
          <a:blip r:embed="rId3"/>
          <a:stretch>
            <a:fillRect/>
          </a:stretch>
        </p:blipFill>
        <p:spPr>
          <a:xfrm>
            <a:off x="9504874" y="508205"/>
            <a:ext cx="1701282" cy="1696659"/>
          </a:xfrm>
          <a:prstGeom prst="rect">
            <a:avLst/>
          </a:prstGeom>
        </p:spPr>
      </p:pic>
    </p:spTree>
    <p:extLst>
      <p:ext uri="{BB962C8B-B14F-4D97-AF65-F5344CB8AC3E}">
        <p14:creationId xmlns:p14="http://schemas.microsoft.com/office/powerpoint/2010/main" val="15504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B038-04DF-4E4D-A475-3261C6FA601B}"/>
              </a:ext>
            </a:extLst>
          </p:cNvPr>
          <p:cNvSpPr>
            <a:spLocks noGrp="1"/>
          </p:cNvSpPr>
          <p:nvPr>
            <p:ph type="title"/>
          </p:nvPr>
        </p:nvSpPr>
        <p:spPr/>
        <p:txBody>
          <a:bodyPr/>
          <a:lstStyle/>
          <a:p>
            <a:r>
              <a:rPr lang="en-US" dirty="0"/>
              <a:t>Linked Allocation</a:t>
            </a:r>
            <a:endParaRPr lang="en-HK" dirty="0"/>
          </a:p>
        </p:txBody>
      </p:sp>
      <p:sp>
        <p:nvSpPr>
          <p:cNvPr id="3" name="Content Placeholder 2">
            <a:extLst>
              <a:ext uri="{FF2B5EF4-FFF2-40B4-BE49-F238E27FC236}">
                <a16:creationId xmlns:a16="http://schemas.microsoft.com/office/drawing/2014/main" id="{693F63AB-D7BB-4CA5-B1EF-7861671EF092}"/>
              </a:ext>
            </a:extLst>
          </p:cNvPr>
          <p:cNvSpPr>
            <a:spLocks noGrp="1"/>
          </p:cNvSpPr>
          <p:nvPr>
            <p:ph idx="1"/>
          </p:nvPr>
        </p:nvSpPr>
        <p:spPr>
          <a:xfrm>
            <a:off x="609600" y="1340769"/>
            <a:ext cx="6422504" cy="5040560"/>
          </a:xfrm>
        </p:spPr>
        <p:txBody>
          <a:bodyPr/>
          <a:lstStyle/>
          <a:p>
            <a:r>
              <a:rPr lang="en-US" dirty="0"/>
              <a:t>Linked allocation: each file is a linked list of disk blocks</a:t>
            </a:r>
          </a:p>
          <a:p>
            <a:pPr lvl="1"/>
            <a:r>
              <a:rPr lang="en-US" dirty="0"/>
              <a:t>each block contains pointer to next block, file ends at null pointer</a:t>
            </a:r>
          </a:p>
          <a:p>
            <a:pPr lvl="1"/>
            <a:r>
              <a:rPr lang="en-US" dirty="0"/>
              <a:t>blocks may be scattered anywhere on the disk (no external fragmentation)</a:t>
            </a:r>
          </a:p>
        </p:txBody>
      </p:sp>
      <p:sp>
        <p:nvSpPr>
          <p:cNvPr id="4" name="Slide Number Placeholder 3">
            <a:extLst>
              <a:ext uri="{FF2B5EF4-FFF2-40B4-BE49-F238E27FC236}">
                <a16:creationId xmlns:a16="http://schemas.microsoft.com/office/drawing/2014/main" id="{C65216F4-EB10-4FEA-9689-F2BA8E439CFA}"/>
              </a:ext>
            </a:extLst>
          </p:cNvPr>
          <p:cNvSpPr>
            <a:spLocks noGrp="1"/>
          </p:cNvSpPr>
          <p:nvPr>
            <p:ph type="sldNum" sz="quarter" idx="12"/>
          </p:nvPr>
        </p:nvSpPr>
        <p:spPr/>
        <p:txBody>
          <a:bodyPr/>
          <a:lstStyle/>
          <a:p>
            <a:fld id="{C22DC6D3-9347-42BE-948A-F7EB414DF657}" type="slidenum">
              <a:rPr lang="en-US" altLang="en-US" smtClean="0"/>
              <a:pPr/>
              <a:t>43</a:t>
            </a:fld>
            <a:endParaRPr lang="en-US" altLang="en-US" dirty="0"/>
          </a:p>
        </p:txBody>
      </p:sp>
      <p:grpSp>
        <p:nvGrpSpPr>
          <p:cNvPr id="6" name="Group 5">
            <a:extLst>
              <a:ext uri="{FF2B5EF4-FFF2-40B4-BE49-F238E27FC236}">
                <a16:creationId xmlns:a16="http://schemas.microsoft.com/office/drawing/2014/main" id="{815EE558-E493-4A07-A7A4-12008CA6498C}"/>
              </a:ext>
            </a:extLst>
          </p:cNvPr>
          <p:cNvGrpSpPr/>
          <p:nvPr/>
        </p:nvGrpSpPr>
        <p:grpSpPr>
          <a:xfrm>
            <a:off x="7248128" y="1529915"/>
            <a:ext cx="4500226" cy="4680521"/>
            <a:chOff x="7248128" y="1529915"/>
            <a:chExt cx="4500226" cy="4680521"/>
          </a:xfrm>
        </p:grpSpPr>
        <p:pic>
          <p:nvPicPr>
            <p:cNvPr id="7" name="Picture 6">
              <a:extLst>
                <a:ext uri="{FF2B5EF4-FFF2-40B4-BE49-F238E27FC236}">
                  <a16:creationId xmlns:a16="http://schemas.microsoft.com/office/drawing/2014/main" id="{1AD3CC3F-DA8D-404A-98F8-0A00FD690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516" t="638" r="14516" b="975"/>
            <a:stretch>
              <a:fillRect/>
            </a:stretch>
          </p:blipFill>
          <p:spPr bwMode="auto">
            <a:xfrm>
              <a:off x="7248128" y="1529915"/>
              <a:ext cx="4500226" cy="468052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1C957FD8-7456-4D1F-B244-EE19D72AE490}"/>
                </a:ext>
              </a:extLst>
            </p:cNvPr>
            <p:cNvPicPr>
              <a:picLocks noChangeAspect="1"/>
            </p:cNvPicPr>
            <p:nvPr/>
          </p:nvPicPr>
          <p:blipFill>
            <a:blip r:embed="rId3"/>
            <a:stretch>
              <a:fillRect/>
            </a:stretch>
          </p:blipFill>
          <p:spPr>
            <a:xfrm>
              <a:off x="8047359" y="3325461"/>
              <a:ext cx="123811" cy="153974"/>
            </a:xfrm>
            <a:prstGeom prst="rect">
              <a:avLst/>
            </a:prstGeom>
          </p:spPr>
        </p:pic>
        <p:pic>
          <p:nvPicPr>
            <p:cNvPr id="9" name="Picture 8">
              <a:extLst>
                <a:ext uri="{FF2B5EF4-FFF2-40B4-BE49-F238E27FC236}">
                  <a16:creationId xmlns:a16="http://schemas.microsoft.com/office/drawing/2014/main" id="{D8DA5BA1-3A25-41AE-B461-6117A12C4DD4}"/>
                </a:ext>
              </a:extLst>
            </p:cNvPr>
            <p:cNvPicPr>
              <a:picLocks noChangeAspect="1"/>
            </p:cNvPicPr>
            <p:nvPr/>
          </p:nvPicPr>
          <p:blipFill>
            <a:blip r:embed="rId3"/>
            <a:stretch>
              <a:fillRect/>
            </a:stretch>
          </p:blipFill>
          <p:spPr>
            <a:xfrm>
              <a:off x="8498456" y="3325461"/>
              <a:ext cx="123811" cy="153974"/>
            </a:xfrm>
            <a:prstGeom prst="rect">
              <a:avLst/>
            </a:prstGeom>
          </p:spPr>
        </p:pic>
        <p:pic>
          <p:nvPicPr>
            <p:cNvPr id="10" name="Picture 9">
              <a:extLst>
                <a:ext uri="{FF2B5EF4-FFF2-40B4-BE49-F238E27FC236}">
                  <a16:creationId xmlns:a16="http://schemas.microsoft.com/office/drawing/2014/main" id="{7DCD5E08-E44C-4D85-83AC-0DB88A2DEE85}"/>
                </a:ext>
              </a:extLst>
            </p:cNvPr>
            <p:cNvPicPr>
              <a:picLocks noChangeAspect="1"/>
            </p:cNvPicPr>
            <p:nvPr/>
          </p:nvPicPr>
          <p:blipFill>
            <a:blip r:embed="rId3"/>
            <a:stretch>
              <a:fillRect/>
            </a:stretch>
          </p:blipFill>
          <p:spPr>
            <a:xfrm>
              <a:off x="8047359" y="2393989"/>
              <a:ext cx="123811" cy="153974"/>
            </a:xfrm>
            <a:prstGeom prst="rect">
              <a:avLst/>
            </a:prstGeom>
          </p:spPr>
        </p:pic>
      </p:grpSp>
    </p:spTree>
    <p:extLst>
      <p:ext uri="{BB962C8B-B14F-4D97-AF65-F5344CB8AC3E}">
        <p14:creationId xmlns:p14="http://schemas.microsoft.com/office/powerpoint/2010/main" val="407945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B038-04DF-4E4D-A475-3261C6FA601B}"/>
              </a:ext>
            </a:extLst>
          </p:cNvPr>
          <p:cNvSpPr>
            <a:spLocks noGrp="1"/>
          </p:cNvSpPr>
          <p:nvPr>
            <p:ph type="title"/>
          </p:nvPr>
        </p:nvSpPr>
        <p:spPr/>
        <p:txBody>
          <a:bodyPr/>
          <a:lstStyle/>
          <a:p>
            <a:r>
              <a:rPr lang="en-US" dirty="0"/>
              <a:t>Linked Allocation</a:t>
            </a:r>
            <a:endParaRPr lang="en-HK" dirty="0"/>
          </a:p>
        </p:txBody>
      </p:sp>
      <p:sp>
        <p:nvSpPr>
          <p:cNvPr id="3" name="Content Placeholder 2">
            <a:extLst>
              <a:ext uri="{FF2B5EF4-FFF2-40B4-BE49-F238E27FC236}">
                <a16:creationId xmlns:a16="http://schemas.microsoft.com/office/drawing/2014/main" id="{693F63AB-D7BB-4CA5-B1EF-7861671EF092}"/>
              </a:ext>
            </a:extLst>
          </p:cNvPr>
          <p:cNvSpPr>
            <a:spLocks noGrp="1"/>
          </p:cNvSpPr>
          <p:nvPr>
            <p:ph idx="1"/>
          </p:nvPr>
        </p:nvSpPr>
        <p:spPr>
          <a:xfrm>
            <a:off x="609600" y="1340769"/>
            <a:ext cx="6638528" cy="5040560"/>
          </a:xfrm>
        </p:spPr>
        <p:txBody>
          <a:bodyPr/>
          <a:lstStyle/>
          <a:p>
            <a:r>
              <a:rPr lang="en-US" sz="2800" i="0" dirty="0">
                <a:solidFill>
                  <a:srgbClr val="273239"/>
                </a:solidFill>
                <a:effectLst/>
                <a:latin typeface="urw-din"/>
              </a:rPr>
              <a:t>Advantages</a:t>
            </a:r>
          </a:p>
          <a:p>
            <a:pPr lvl="1"/>
            <a:r>
              <a:rPr lang="en-US" sz="2400" dirty="0"/>
              <a:t>Flexible in terms of file size</a:t>
            </a:r>
          </a:p>
          <a:p>
            <a:pPr lvl="1"/>
            <a:r>
              <a:rPr lang="en-US" sz="2400" dirty="0"/>
              <a:t>Does not suffer from external fragmentation</a:t>
            </a:r>
          </a:p>
          <a:p>
            <a:r>
              <a:rPr lang="en-US" sz="2800" dirty="0"/>
              <a:t>Disadvantages</a:t>
            </a:r>
          </a:p>
          <a:p>
            <a:pPr lvl="1"/>
            <a:r>
              <a:rPr lang="en-US" sz="2400" dirty="0"/>
              <a:t>Slow: locating a file block can take many I/</a:t>
            </a:r>
            <a:r>
              <a:rPr lang="en-US" sz="2400" dirty="0" err="1"/>
              <a:t>Os</a:t>
            </a:r>
            <a:r>
              <a:rPr lang="en-US" sz="2400" dirty="0"/>
              <a:t> and disk seeks</a:t>
            </a:r>
          </a:p>
          <a:p>
            <a:pPr lvl="2"/>
            <a:r>
              <a:rPr lang="en-US" sz="2000" dirty="0"/>
              <a:t>Possible improvements: cluster blocks;  however, has internal fragmentation</a:t>
            </a:r>
          </a:p>
          <a:p>
            <a:pPr lvl="1"/>
            <a:r>
              <a:rPr lang="en-US" sz="2400" dirty="0"/>
              <a:t>Does not support random/direct access</a:t>
            </a:r>
          </a:p>
          <a:p>
            <a:pPr lvl="1"/>
            <a:r>
              <a:rPr lang="en-US" sz="2400" dirty="0"/>
              <a:t>Pointer size overhead</a:t>
            </a:r>
          </a:p>
          <a:p>
            <a:pPr lvl="1"/>
            <a:r>
              <a:rPr lang="en-US" sz="2400" dirty="0"/>
              <a:t>Reliability: what if the pointer has corrupted</a:t>
            </a:r>
          </a:p>
          <a:p>
            <a:pPr lvl="1"/>
            <a:endParaRPr lang="en-US" sz="2400" dirty="0"/>
          </a:p>
        </p:txBody>
      </p:sp>
      <p:sp>
        <p:nvSpPr>
          <p:cNvPr id="4" name="Slide Number Placeholder 3">
            <a:extLst>
              <a:ext uri="{FF2B5EF4-FFF2-40B4-BE49-F238E27FC236}">
                <a16:creationId xmlns:a16="http://schemas.microsoft.com/office/drawing/2014/main" id="{C65216F4-EB10-4FEA-9689-F2BA8E439CFA}"/>
              </a:ext>
            </a:extLst>
          </p:cNvPr>
          <p:cNvSpPr>
            <a:spLocks noGrp="1"/>
          </p:cNvSpPr>
          <p:nvPr>
            <p:ph type="sldNum" sz="quarter" idx="12"/>
          </p:nvPr>
        </p:nvSpPr>
        <p:spPr/>
        <p:txBody>
          <a:bodyPr/>
          <a:lstStyle/>
          <a:p>
            <a:fld id="{C22DC6D3-9347-42BE-948A-F7EB414DF657}" type="slidenum">
              <a:rPr lang="en-US" altLang="en-US" smtClean="0"/>
              <a:pPr/>
              <a:t>44</a:t>
            </a:fld>
            <a:endParaRPr lang="en-US" altLang="en-US" dirty="0"/>
          </a:p>
        </p:txBody>
      </p:sp>
      <p:grpSp>
        <p:nvGrpSpPr>
          <p:cNvPr id="12" name="Group 11">
            <a:extLst>
              <a:ext uri="{FF2B5EF4-FFF2-40B4-BE49-F238E27FC236}">
                <a16:creationId xmlns:a16="http://schemas.microsoft.com/office/drawing/2014/main" id="{48CA5530-C806-445E-BD09-1D8B29E9EA20}"/>
              </a:ext>
            </a:extLst>
          </p:cNvPr>
          <p:cNvGrpSpPr/>
          <p:nvPr/>
        </p:nvGrpSpPr>
        <p:grpSpPr>
          <a:xfrm>
            <a:off x="7248128" y="1529915"/>
            <a:ext cx="4500226" cy="4680521"/>
            <a:chOff x="7248128" y="1529915"/>
            <a:chExt cx="4500226" cy="4680521"/>
          </a:xfrm>
        </p:grpSpPr>
        <p:pic>
          <p:nvPicPr>
            <p:cNvPr id="5" name="Picture 4">
              <a:extLst>
                <a:ext uri="{FF2B5EF4-FFF2-40B4-BE49-F238E27FC236}">
                  <a16:creationId xmlns:a16="http://schemas.microsoft.com/office/drawing/2014/main" id="{522B8345-24C4-4440-B8AC-839FB16FE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16" t="638" r="14516" b="975"/>
            <a:stretch>
              <a:fillRect/>
            </a:stretch>
          </p:blipFill>
          <p:spPr bwMode="auto">
            <a:xfrm>
              <a:off x="7248128" y="1529915"/>
              <a:ext cx="4500226" cy="468052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F15C8075-71F7-4F0C-B98E-3BB6894BA1D2}"/>
                </a:ext>
              </a:extLst>
            </p:cNvPr>
            <p:cNvPicPr>
              <a:picLocks noChangeAspect="1"/>
            </p:cNvPicPr>
            <p:nvPr/>
          </p:nvPicPr>
          <p:blipFill>
            <a:blip r:embed="rId4"/>
            <a:stretch>
              <a:fillRect/>
            </a:stretch>
          </p:blipFill>
          <p:spPr>
            <a:xfrm>
              <a:off x="8047359" y="3325461"/>
              <a:ext cx="123811" cy="153974"/>
            </a:xfrm>
            <a:prstGeom prst="rect">
              <a:avLst/>
            </a:prstGeom>
          </p:spPr>
        </p:pic>
        <p:pic>
          <p:nvPicPr>
            <p:cNvPr id="10" name="Picture 9">
              <a:extLst>
                <a:ext uri="{FF2B5EF4-FFF2-40B4-BE49-F238E27FC236}">
                  <a16:creationId xmlns:a16="http://schemas.microsoft.com/office/drawing/2014/main" id="{29B9209A-89D4-450A-AEED-5EBE6EC8FF46}"/>
                </a:ext>
              </a:extLst>
            </p:cNvPr>
            <p:cNvPicPr>
              <a:picLocks noChangeAspect="1"/>
            </p:cNvPicPr>
            <p:nvPr/>
          </p:nvPicPr>
          <p:blipFill>
            <a:blip r:embed="rId4"/>
            <a:stretch>
              <a:fillRect/>
            </a:stretch>
          </p:blipFill>
          <p:spPr>
            <a:xfrm>
              <a:off x="8498456" y="3325461"/>
              <a:ext cx="123811" cy="153974"/>
            </a:xfrm>
            <a:prstGeom prst="rect">
              <a:avLst/>
            </a:prstGeom>
          </p:spPr>
        </p:pic>
        <p:pic>
          <p:nvPicPr>
            <p:cNvPr id="11" name="Picture 10">
              <a:extLst>
                <a:ext uri="{FF2B5EF4-FFF2-40B4-BE49-F238E27FC236}">
                  <a16:creationId xmlns:a16="http://schemas.microsoft.com/office/drawing/2014/main" id="{EBAB1AAA-A226-4F20-B60D-151B00D3F505}"/>
                </a:ext>
              </a:extLst>
            </p:cNvPr>
            <p:cNvPicPr>
              <a:picLocks noChangeAspect="1"/>
            </p:cNvPicPr>
            <p:nvPr/>
          </p:nvPicPr>
          <p:blipFill>
            <a:blip r:embed="rId4"/>
            <a:stretch>
              <a:fillRect/>
            </a:stretch>
          </p:blipFill>
          <p:spPr>
            <a:xfrm>
              <a:off x="8047359" y="2393989"/>
              <a:ext cx="123811" cy="153974"/>
            </a:xfrm>
            <a:prstGeom prst="rect">
              <a:avLst/>
            </a:prstGeom>
          </p:spPr>
        </p:pic>
      </p:grpSp>
    </p:spTree>
    <p:extLst>
      <p:ext uri="{BB962C8B-B14F-4D97-AF65-F5344CB8AC3E}">
        <p14:creationId xmlns:p14="http://schemas.microsoft.com/office/powerpoint/2010/main" val="3905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0191-712C-409C-AF81-1E0D07A2FD5A}"/>
              </a:ext>
            </a:extLst>
          </p:cNvPr>
          <p:cNvSpPr>
            <a:spLocks noGrp="1"/>
          </p:cNvSpPr>
          <p:nvPr>
            <p:ph type="title"/>
          </p:nvPr>
        </p:nvSpPr>
        <p:spPr/>
        <p:txBody>
          <a:bodyPr/>
          <a:lstStyle/>
          <a:p>
            <a:r>
              <a:rPr lang="en-US" dirty="0"/>
              <a:t>File Allocation Table</a:t>
            </a:r>
            <a:endParaRPr lang="en-HK" dirty="0"/>
          </a:p>
        </p:txBody>
      </p:sp>
      <p:sp>
        <p:nvSpPr>
          <p:cNvPr id="3" name="Content Placeholder 2">
            <a:extLst>
              <a:ext uri="{FF2B5EF4-FFF2-40B4-BE49-F238E27FC236}">
                <a16:creationId xmlns:a16="http://schemas.microsoft.com/office/drawing/2014/main" id="{FD6DE4B1-153F-4669-860C-B5FBF3BD787A}"/>
              </a:ext>
            </a:extLst>
          </p:cNvPr>
          <p:cNvSpPr>
            <a:spLocks noGrp="1"/>
          </p:cNvSpPr>
          <p:nvPr>
            <p:ph idx="1"/>
          </p:nvPr>
        </p:nvSpPr>
        <p:spPr/>
        <p:txBody>
          <a:bodyPr/>
          <a:lstStyle/>
          <a:p>
            <a:r>
              <a:rPr lang="en-US" sz="3200" dirty="0">
                <a:solidFill>
                  <a:srgbClr val="273239"/>
                </a:solidFill>
                <a:latin typeface="urw-din"/>
              </a:rPr>
              <a:t>A file allocation table (FAT) is a table that an OS maintains on a disk that provides a map of the blocks that a file is stored in</a:t>
            </a:r>
            <a:endParaRPr lang="en-HK" sz="3200" dirty="0">
              <a:solidFill>
                <a:srgbClr val="273239"/>
              </a:solidFill>
              <a:latin typeface="urw-din"/>
            </a:endParaRPr>
          </a:p>
          <a:p>
            <a:r>
              <a:rPr lang="en-GB" altLang="zh-TW" sz="3200" dirty="0">
                <a:ea typeface="新細明體" panose="02020500000000000000" pitchFamily="18" charset="-120"/>
              </a:rPr>
              <a:t>Example:</a:t>
            </a:r>
          </a:p>
          <a:p>
            <a:endParaRPr lang="en-HK" dirty="0"/>
          </a:p>
        </p:txBody>
      </p:sp>
      <p:sp>
        <p:nvSpPr>
          <p:cNvPr id="4" name="Slide Number Placeholder 3">
            <a:extLst>
              <a:ext uri="{FF2B5EF4-FFF2-40B4-BE49-F238E27FC236}">
                <a16:creationId xmlns:a16="http://schemas.microsoft.com/office/drawing/2014/main" id="{886C9D4D-4301-40ED-A045-286E3F8B584C}"/>
              </a:ext>
            </a:extLst>
          </p:cNvPr>
          <p:cNvSpPr>
            <a:spLocks noGrp="1"/>
          </p:cNvSpPr>
          <p:nvPr>
            <p:ph type="sldNum" sz="quarter" idx="12"/>
          </p:nvPr>
        </p:nvSpPr>
        <p:spPr/>
        <p:txBody>
          <a:bodyPr/>
          <a:lstStyle/>
          <a:p>
            <a:fld id="{C22DC6D3-9347-42BE-948A-F7EB414DF657}" type="slidenum">
              <a:rPr lang="en-US" altLang="en-US" smtClean="0"/>
              <a:pPr/>
              <a:t>45</a:t>
            </a:fld>
            <a:endParaRPr lang="en-US" altLang="en-US" dirty="0"/>
          </a:p>
        </p:txBody>
      </p:sp>
      <p:graphicFrame>
        <p:nvGraphicFramePr>
          <p:cNvPr id="5" name="Group 141">
            <a:extLst>
              <a:ext uri="{FF2B5EF4-FFF2-40B4-BE49-F238E27FC236}">
                <a16:creationId xmlns:a16="http://schemas.microsoft.com/office/drawing/2014/main" id="{D4203E98-6B9B-4447-A70B-10BE977B898E}"/>
              </a:ext>
            </a:extLst>
          </p:cNvPr>
          <p:cNvGraphicFramePr>
            <a:graphicFrameLocks/>
          </p:cNvGraphicFramePr>
          <p:nvPr>
            <p:extLst>
              <p:ext uri="{D42A27DB-BD31-4B8C-83A1-F6EECF244321}">
                <p14:modId xmlns:p14="http://schemas.microsoft.com/office/powerpoint/2010/main" val="976319816"/>
              </p:ext>
            </p:extLst>
          </p:nvPr>
        </p:nvGraphicFramePr>
        <p:xfrm>
          <a:off x="4295800" y="2337450"/>
          <a:ext cx="6705600" cy="431301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68600">
                <a:tc gridSpan="5">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cap="flat">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16">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Block No.</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 Blocks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795">
                <a:tc rowSpan="2" gridSpan="2">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cap="flat">
                      <a:noFill/>
                    </a:lnL>
                    <a:lnR>
                      <a:noFill/>
                    </a:lnR>
                    <a:lnT>
                      <a:noFill/>
                    </a:lnT>
                    <a:lnB>
                      <a:noFill/>
                    </a:lnB>
                    <a:lnTlToBr>
                      <a:noFill/>
                    </a:lnTlToBr>
                    <a:lnBlToTr>
                      <a:noFill/>
                    </a:lnBlToTr>
                    <a:noFill/>
                  </a:tcPr>
                </a:tc>
                <a:tc rowSpan="2" hMerge="1">
                  <a:txBody>
                    <a:bodyPr/>
                    <a:lstStyle/>
                    <a:p>
                      <a:endParaRPr lang="en-US"/>
                    </a:p>
                  </a:txBody>
                  <a:tcPr/>
                </a:tc>
                <a:tc rowSpan="15">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dirty="0">
                        <a:ln>
                          <a:noFill/>
                        </a:ln>
                        <a:solidFill>
                          <a:schemeClr val="tx1"/>
                        </a:solidFill>
                        <a:effectLst/>
                        <a:latin typeface="Helvetica" pitchFamily="34" charset="0"/>
                      </a:endParaRPr>
                    </a:p>
                  </a:txBody>
                  <a:tcPr marT="45723" marB="45723"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File1 Blk3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795">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File3 Last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795">
                <a:tc gridSpan="2">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cap="flat">
                      <a:noFill/>
                    </a:lnL>
                    <a:lnR>
                      <a:noFill/>
                    </a:lnR>
                    <a:lnT>
                      <a:noFill/>
                    </a:lnT>
                    <a:lnB>
                      <a:noFill/>
                    </a:lnB>
                    <a:lnTlToBr>
                      <a:noFill/>
                    </a:lnTlToBr>
                    <a:lnBlToTr>
                      <a:noFill/>
                    </a:lnBlToTr>
                    <a:noFill/>
                  </a:tcPr>
                </a:tc>
                <a:tc h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dirty="0">
                          <a:ln>
                            <a:noFill/>
                          </a:ln>
                          <a:solidFill>
                            <a:schemeClr val="tx1"/>
                          </a:solidFill>
                          <a:effectLst/>
                          <a:latin typeface="Helvetica" pitchFamily="34" charset="0"/>
                          <a:ea typeface="新細明體" charset="-120"/>
                        </a:rPr>
                        <a:t>null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File1 Last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Directory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dirty="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null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File1 Blk1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File 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dirty="0">
                          <a:ln>
                            <a:noFill/>
                          </a:ln>
                          <a:solidFill>
                            <a:srgbClr val="0066FF"/>
                          </a:solidFill>
                          <a:effectLst/>
                          <a:latin typeface="Helvetica" pitchFamily="34" charset="0"/>
                          <a:ea typeface="新細明體" charset="-120"/>
                        </a:rPr>
                        <a:t>15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File3 Blk3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 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 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dirty="0">
                          <a:ln>
                            <a:noFill/>
                          </a:ln>
                          <a:solidFill>
                            <a:schemeClr val="tx1"/>
                          </a:solidFill>
                          <a:effectLst/>
                          <a:latin typeface="Helvetica" pitchFamily="34" charset="0"/>
                          <a:ea typeface="新細明體" charset="-120"/>
                        </a:rPr>
                        <a:t>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dirty="0">
                          <a:ln>
                            <a:noFill/>
                          </a:ln>
                          <a:solidFill>
                            <a:schemeClr val="tx1"/>
                          </a:solidFill>
                          <a:effectLst/>
                          <a:latin typeface="Helvetica" pitchFamily="34" charset="0"/>
                          <a:ea typeface="新細明體" charset="-120"/>
                        </a:rPr>
                        <a:t>free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File3 Blk1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 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57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File3 Blk2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3795">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File3 Blk4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3795">
                <a:tc rowSpan="3" gridSpan="2">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cap="flat">
                      <a:noFill/>
                    </a:lnL>
                    <a:lnR>
                      <a:noFill/>
                    </a:lnR>
                    <a:lnT>
                      <a:noFill/>
                    </a:lnT>
                    <a:lnB>
                      <a:noFill/>
                    </a:lnB>
                    <a:lnTlToBr>
                      <a:noFill/>
                    </a:lnTlToBr>
                    <a:lnBlToTr>
                      <a:noFill/>
                    </a:lnBlToTr>
                    <a:noFill/>
                  </a:tcPr>
                </a:tc>
                <a:tc rowSpan="3" h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3795">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3795">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15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15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rgbClr val="0066FF"/>
                          </a:solidFill>
                          <a:effectLst/>
                          <a:latin typeface="Helvetica" pitchFamily="34" charset="0"/>
                          <a:ea typeface="新細明體" charset="-120"/>
                        </a:rPr>
                        <a:t>File1 Blk2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3795">
                <a:tc rowSpan="3" gridSpan="2">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cap="flat">
                      <a:noFill/>
                    </a:lnL>
                    <a:lnR>
                      <a:noFill/>
                    </a:lnR>
                    <a:lnT>
                      <a:noFill/>
                    </a:lnT>
                    <a:lnB cap="flat">
                      <a:noFill/>
                    </a:lnB>
                    <a:lnTlToBr>
                      <a:noFill/>
                    </a:lnTlToBr>
                    <a:lnBlToTr>
                      <a:noFill/>
                    </a:lnBlToTr>
                    <a:noFill/>
                  </a:tcPr>
                </a:tc>
                <a:tc rowSpan="3" hMerge="1">
                  <a:txBody>
                    <a:bodyPr/>
                    <a:lstStyle/>
                    <a:p>
                      <a:endParaRPr lang="en-US"/>
                    </a:p>
                  </a:txBody>
                  <a:tcPr/>
                </a:tc>
                <a:tc vMerge="1">
                  <a:txBody>
                    <a:bodyPr/>
                    <a:lstStyle/>
                    <a:p>
                      <a:endParaRPr lang="en-US"/>
                    </a:p>
                  </a:txBody>
                  <a:tcPr/>
                </a:tc>
                <a:tc rowSpan="3" gridSpan="2">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altLang="zh-TW" sz="1100" b="0" i="0" u="none" strike="noStrike" cap="none" normalizeH="0" baseline="0" dirty="0">
                        <a:ln>
                          <a:noFill/>
                        </a:ln>
                        <a:solidFill>
                          <a:schemeClr val="tx1"/>
                        </a:solidFill>
                        <a:effectLst/>
                        <a:latin typeface="Helvetica" pitchFamily="34" charset="0"/>
                        <a:ea typeface="新細明體" charset="-120"/>
                      </a:endParaRPr>
                    </a:p>
                  </a:txBody>
                  <a:tcPr marT="45723" marB="45723" horzOverflow="overflow">
                    <a:lnL>
                      <a:noFill/>
                    </a:lnL>
                    <a:lnR>
                      <a:noFill/>
                    </a:lnR>
                    <a:lnT>
                      <a:noFill/>
                    </a:lnT>
                    <a:lnB cap="flat">
                      <a:noFill/>
                    </a:lnB>
                    <a:lnTlToBr>
                      <a:noFill/>
                    </a:lnTlToBr>
                    <a:lnBlToTr>
                      <a:noFill/>
                    </a:lnBlToTr>
                    <a:noFill/>
                  </a:tcPr>
                </a:tc>
                <a:tc rowSpan="3" h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3795">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17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3795">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100" b="0" i="0" u="none" strike="noStrike" cap="none" normalizeH="0" baseline="0">
                          <a:ln>
                            <a:noFill/>
                          </a:ln>
                          <a:solidFill>
                            <a:schemeClr val="tx1"/>
                          </a:solidFill>
                          <a:effectLst/>
                          <a:latin typeface="Helvetica" pitchFamily="34" charset="0"/>
                          <a:ea typeface="新細明體" charset="-12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endParaRPr kumimoji="1" lang="en-US" sz="1100" b="0" i="0" u="none" strike="noStrike" cap="none" normalizeH="0" baseline="0" dirty="0">
                        <a:ln>
                          <a:noFill/>
                        </a:ln>
                        <a:solidFill>
                          <a:schemeClr val="tx1"/>
                        </a:solidFill>
                        <a:effectLst/>
                        <a:latin typeface="Helvetic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 name="TextBox 6">
            <a:extLst>
              <a:ext uri="{FF2B5EF4-FFF2-40B4-BE49-F238E27FC236}">
                <a16:creationId xmlns:a16="http://schemas.microsoft.com/office/drawing/2014/main" id="{B76FA47C-1B10-4FEC-97F0-D9B0FCDB6FBE}"/>
              </a:ext>
            </a:extLst>
          </p:cNvPr>
          <p:cNvSpPr txBox="1"/>
          <p:nvPr/>
        </p:nvSpPr>
        <p:spPr>
          <a:xfrm>
            <a:off x="479376" y="3826878"/>
            <a:ext cx="3600400" cy="646331"/>
          </a:xfrm>
          <a:prstGeom prst="rect">
            <a:avLst/>
          </a:prstGeom>
          <a:noFill/>
        </p:spPr>
        <p:txBody>
          <a:bodyPr wrap="square">
            <a:spAutoFit/>
          </a:bodyPr>
          <a:lstStyle/>
          <a:p>
            <a:pPr lvl="1"/>
            <a:r>
              <a:rPr lang="en-GB" altLang="zh-TW" dirty="0">
                <a:ea typeface="新細明體" panose="02020500000000000000" pitchFamily="18" charset="-120"/>
              </a:rPr>
              <a:t>File1 consist of </a:t>
            </a:r>
            <a:r>
              <a:rPr lang="en-GB" altLang="zh-TW" dirty="0">
                <a:solidFill>
                  <a:srgbClr val="0066FF"/>
                </a:solidFill>
                <a:ea typeface="新細明體" panose="02020500000000000000" pitchFamily="18" charset="-120"/>
              </a:rPr>
              <a:t>7, 15, 4, 6</a:t>
            </a:r>
          </a:p>
          <a:p>
            <a:pPr lvl="1"/>
            <a:r>
              <a:rPr lang="en-GB" altLang="zh-TW" dirty="0">
                <a:ea typeface="新細明體" panose="02020500000000000000" pitchFamily="18" charset="-120"/>
              </a:rPr>
              <a:t>File3 consist of 10, 11, 8, 12, 5 </a:t>
            </a:r>
          </a:p>
        </p:txBody>
      </p:sp>
    </p:spTree>
    <p:extLst>
      <p:ext uri="{BB962C8B-B14F-4D97-AF65-F5344CB8AC3E}">
        <p14:creationId xmlns:p14="http://schemas.microsoft.com/office/powerpoint/2010/main" val="260955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8A27-EB63-47BD-A5B4-7AD26A3926CE}"/>
              </a:ext>
            </a:extLst>
          </p:cNvPr>
          <p:cNvSpPr>
            <a:spLocks noGrp="1"/>
          </p:cNvSpPr>
          <p:nvPr>
            <p:ph type="title"/>
          </p:nvPr>
        </p:nvSpPr>
        <p:spPr/>
        <p:txBody>
          <a:bodyPr/>
          <a:lstStyle/>
          <a:p>
            <a:r>
              <a:rPr lang="en-HK" dirty="0"/>
              <a:t>Index Allocation</a:t>
            </a:r>
          </a:p>
        </p:txBody>
      </p:sp>
      <p:sp>
        <p:nvSpPr>
          <p:cNvPr id="3" name="Content Placeholder 2">
            <a:extLst>
              <a:ext uri="{FF2B5EF4-FFF2-40B4-BE49-F238E27FC236}">
                <a16:creationId xmlns:a16="http://schemas.microsoft.com/office/drawing/2014/main" id="{CA28DF2E-7380-4DBC-98C1-77937F6715EF}"/>
              </a:ext>
            </a:extLst>
          </p:cNvPr>
          <p:cNvSpPr>
            <a:spLocks noGrp="1"/>
          </p:cNvSpPr>
          <p:nvPr>
            <p:ph idx="1"/>
          </p:nvPr>
        </p:nvSpPr>
        <p:spPr>
          <a:xfrm>
            <a:off x="609600" y="1340769"/>
            <a:ext cx="5558408" cy="5040560"/>
          </a:xfrm>
        </p:spPr>
        <p:txBody>
          <a:bodyPr/>
          <a:lstStyle/>
          <a:p>
            <a:r>
              <a:rPr lang="en-US" dirty="0"/>
              <a:t>Indexed allocation: each file has its own index blocks of pointers to its data blocks</a:t>
            </a:r>
          </a:p>
          <a:p>
            <a:pPr algn="l" fontAlgn="base"/>
            <a:endParaRPr lang="en-US" b="1" i="0" dirty="0">
              <a:solidFill>
                <a:srgbClr val="273239"/>
              </a:solidFill>
              <a:effectLst/>
              <a:latin typeface="urw-din"/>
            </a:endParaRPr>
          </a:p>
          <a:p>
            <a:pPr algn="l" fontAlgn="base"/>
            <a:r>
              <a:rPr lang="en-US" i="0" dirty="0">
                <a:solidFill>
                  <a:srgbClr val="273239"/>
                </a:solidFill>
                <a:effectLst/>
                <a:latin typeface="urw-din"/>
              </a:rPr>
              <a:t>Advantages:</a:t>
            </a:r>
          </a:p>
          <a:p>
            <a:pPr lvl="1">
              <a:buFont typeface="Arial" panose="020B0604020202020204" pitchFamily="34" charset="0"/>
              <a:buChar char="•"/>
            </a:pPr>
            <a:r>
              <a:rPr lang="en-US" b="0" i="0" dirty="0">
                <a:solidFill>
                  <a:srgbClr val="273239"/>
                </a:solidFill>
                <a:effectLst/>
                <a:latin typeface="urw-din"/>
              </a:rPr>
              <a:t>Fast</a:t>
            </a:r>
          </a:p>
          <a:p>
            <a:pPr lvl="1">
              <a:buFont typeface="Arial" panose="020B0604020202020204" pitchFamily="34" charset="0"/>
              <a:buChar char="•"/>
            </a:pPr>
            <a:r>
              <a:rPr lang="en-US" b="0" i="0" dirty="0">
                <a:solidFill>
                  <a:srgbClr val="273239"/>
                </a:solidFill>
                <a:effectLst/>
                <a:latin typeface="urw-din"/>
              </a:rPr>
              <a:t>Supports random/direct access to the blocks </a:t>
            </a:r>
          </a:p>
          <a:p>
            <a:pPr lvl="1">
              <a:buFont typeface="Arial" panose="020B0604020202020204" pitchFamily="34" charset="0"/>
              <a:buChar char="•"/>
            </a:pPr>
            <a:r>
              <a:rPr lang="en-US" b="0" i="0" dirty="0">
                <a:solidFill>
                  <a:srgbClr val="273239"/>
                </a:solidFill>
                <a:effectLst/>
                <a:latin typeface="urw-din"/>
              </a:rPr>
              <a:t>No external fragmentation</a:t>
            </a:r>
          </a:p>
        </p:txBody>
      </p:sp>
      <p:sp>
        <p:nvSpPr>
          <p:cNvPr id="4" name="Slide Number Placeholder 3">
            <a:extLst>
              <a:ext uri="{FF2B5EF4-FFF2-40B4-BE49-F238E27FC236}">
                <a16:creationId xmlns:a16="http://schemas.microsoft.com/office/drawing/2014/main" id="{835D796A-D141-4D13-9CF6-D002B24062DE}"/>
              </a:ext>
            </a:extLst>
          </p:cNvPr>
          <p:cNvSpPr>
            <a:spLocks noGrp="1"/>
          </p:cNvSpPr>
          <p:nvPr>
            <p:ph type="sldNum" sz="quarter" idx="12"/>
          </p:nvPr>
        </p:nvSpPr>
        <p:spPr/>
        <p:txBody>
          <a:bodyPr/>
          <a:lstStyle/>
          <a:p>
            <a:fld id="{C22DC6D3-9347-42BE-948A-F7EB414DF657}" type="slidenum">
              <a:rPr lang="en-US" altLang="en-US" smtClean="0"/>
              <a:pPr/>
              <a:t>46</a:t>
            </a:fld>
            <a:endParaRPr lang="en-US" altLang="en-US" dirty="0"/>
          </a:p>
        </p:txBody>
      </p:sp>
      <p:pic>
        <p:nvPicPr>
          <p:cNvPr id="6" name="Picture 5">
            <a:extLst>
              <a:ext uri="{FF2B5EF4-FFF2-40B4-BE49-F238E27FC236}">
                <a16:creationId xmlns:a16="http://schemas.microsoft.com/office/drawing/2014/main" id="{E1CC8C82-3B1D-407A-BC69-1644396D52A3}"/>
              </a:ext>
            </a:extLst>
          </p:cNvPr>
          <p:cNvPicPr>
            <a:picLocks noChangeAspect="1"/>
          </p:cNvPicPr>
          <p:nvPr/>
        </p:nvPicPr>
        <p:blipFill>
          <a:blip r:embed="rId2"/>
          <a:stretch>
            <a:fillRect/>
          </a:stretch>
        </p:blipFill>
        <p:spPr>
          <a:xfrm>
            <a:off x="6168008" y="1409576"/>
            <a:ext cx="5535891" cy="4869160"/>
          </a:xfrm>
          <a:prstGeom prst="rect">
            <a:avLst/>
          </a:prstGeom>
        </p:spPr>
      </p:pic>
    </p:spTree>
    <p:extLst>
      <p:ext uri="{BB962C8B-B14F-4D97-AF65-F5344CB8AC3E}">
        <p14:creationId xmlns:p14="http://schemas.microsoft.com/office/powerpoint/2010/main" val="18826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933C-DE04-45D3-A639-52238D24D46C}"/>
              </a:ext>
            </a:extLst>
          </p:cNvPr>
          <p:cNvSpPr>
            <a:spLocks noGrp="1"/>
          </p:cNvSpPr>
          <p:nvPr>
            <p:ph type="title"/>
          </p:nvPr>
        </p:nvSpPr>
        <p:spPr/>
        <p:txBody>
          <a:bodyPr/>
          <a:lstStyle/>
          <a:p>
            <a:r>
              <a:rPr lang="en-HK" dirty="0"/>
              <a:t>Index Allocation</a:t>
            </a:r>
          </a:p>
        </p:txBody>
      </p:sp>
      <p:sp>
        <p:nvSpPr>
          <p:cNvPr id="3" name="Content Placeholder 2">
            <a:extLst>
              <a:ext uri="{FF2B5EF4-FFF2-40B4-BE49-F238E27FC236}">
                <a16:creationId xmlns:a16="http://schemas.microsoft.com/office/drawing/2014/main" id="{72F2F90F-9586-4F6C-88D1-1C5422E70545}"/>
              </a:ext>
            </a:extLst>
          </p:cNvPr>
          <p:cNvSpPr>
            <a:spLocks noGrp="1"/>
          </p:cNvSpPr>
          <p:nvPr>
            <p:ph idx="1"/>
          </p:nvPr>
        </p:nvSpPr>
        <p:spPr>
          <a:xfrm>
            <a:off x="609600" y="1340769"/>
            <a:ext cx="5342384" cy="5040560"/>
          </a:xfrm>
        </p:spPr>
        <p:txBody>
          <a:bodyPr/>
          <a:lstStyle/>
          <a:p>
            <a:pPr algn="l" fontAlgn="base"/>
            <a:r>
              <a:rPr lang="en-US" i="0" dirty="0">
                <a:solidFill>
                  <a:srgbClr val="273239"/>
                </a:solidFill>
                <a:effectLst/>
                <a:latin typeface="urw-din"/>
              </a:rPr>
              <a:t>Disadvantages:</a:t>
            </a:r>
          </a:p>
          <a:p>
            <a:pPr lvl="1">
              <a:buFont typeface="Arial" panose="020B0604020202020204" pitchFamily="34" charset="0"/>
              <a:buChar char="•"/>
            </a:pPr>
            <a:r>
              <a:rPr lang="en-US" b="0" i="0" dirty="0">
                <a:solidFill>
                  <a:srgbClr val="273239"/>
                </a:solidFill>
                <a:effectLst/>
                <a:latin typeface="urw-din"/>
              </a:rPr>
              <a:t>The pointer overhead for indexed allocation is greater than linked allocation</a:t>
            </a:r>
          </a:p>
          <a:p>
            <a:pPr lvl="2"/>
            <a:r>
              <a:rPr lang="en-US" dirty="0">
                <a:solidFill>
                  <a:srgbClr val="273239"/>
                </a:solidFill>
                <a:latin typeface="urw-din"/>
              </a:rPr>
              <a:t>f</a:t>
            </a:r>
            <a:r>
              <a:rPr lang="en-US" b="0" i="0" dirty="0">
                <a:solidFill>
                  <a:srgbClr val="273239"/>
                </a:solidFill>
                <a:effectLst/>
                <a:latin typeface="urw-din"/>
              </a:rPr>
              <a:t>or very small files, say files that expand only 2-3 blocks, the indexed allocation would keep one entire block (index block) for the pointers</a:t>
            </a:r>
            <a:endParaRPr lang="en-HK" dirty="0"/>
          </a:p>
        </p:txBody>
      </p:sp>
      <p:sp>
        <p:nvSpPr>
          <p:cNvPr id="4" name="Slide Number Placeholder 3">
            <a:extLst>
              <a:ext uri="{FF2B5EF4-FFF2-40B4-BE49-F238E27FC236}">
                <a16:creationId xmlns:a16="http://schemas.microsoft.com/office/drawing/2014/main" id="{5A99853E-7D08-4501-BB53-2AC74200A26F}"/>
              </a:ext>
            </a:extLst>
          </p:cNvPr>
          <p:cNvSpPr>
            <a:spLocks noGrp="1"/>
          </p:cNvSpPr>
          <p:nvPr>
            <p:ph type="sldNum" sz="quarter" idx="12"/>
          </p:nvPr>
        </p:nvSpPr>
        <p:spPr/>
        <p:txBody>
          <a:bodyPr/>
          <a:lstStyle/>
          <a:p>
            <a:fld id="{C22DC6D3-9347-42BE-948A-F7EB414DF657}" type="slidenum">
              <a:rPr lang="en-US" altLang="en-US" smtClean="0"/>
              <a:pPr/>
              <a:t>47</a:t>
            </a:fld>
            <a:endParaRPr lang="en-US" altLang="en-US" dirty="0"/>
          </a:p>
        </p:txBody>
      </p:sp>
      <p:pic>
        <p:nvPicPr>
          <p:cNvPr id="5" name="Picture 4">
            <a:extLst>
              <a:ext uri="{FF2B5EF4-FFF2-40B4-BE49-F238E27FC236}">
                <a16:creationId xmlns:a16="http://schemas.microsoft.com/office/drawing/2014/main" id="{AFCA5FF5-D442-4558-A247-E3F6C50BEFB1}"/>
              </a:ext>
            </a:extLst>
          </p:cNvPr>
          <p:cNvPicPr>
            <a:picLocks noChangeAspect="1"/>
          </p:cNvPicPr>
          <p:nvPr/>
        </p:nvPicPr>
        <p:blipFill>
          <a:blip r:embed="rId2"/>
          <a:stretch>
            <a:fillRect/>
          </a:stretch>
        </p:blipFill>
        <p:spPr>
          <a:xfrm>
            <a:off x="6168008" y="1409576"/>
            <a:ext cx="5535891" cy="4869160"/>
          </a:xfrm>
          <a:prstGeom prst="rect">
            <a:avLst/>
          </a:prstGeom>
        </p:spPr>
      </p:pic>
    </p:spTree>
    <p:extLst>
      <p:ext uri="{BB962C8B-B14F-4D97-AF65-F5344CB8AC3E}">
        <p14:creationId xmlns:p14="http://schemas.microsoft.com/office/powerpoint/2010/main" val="233569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0BBA-1BA8-43B9-99E0-5BA88C11986A}"/>
              </a:ext>
            </a:extLst>
          </p:cNvPr>
          <p:cNvSpPr>
            <a:spLocks noGrp="1"/>
          </p:cNvSpPr>
          <p:nvPr>
            <p:ph type="title"/>
          </p:nvPr>
        </p:nvSpPr>
        <p:spPr/>
        <p:txBody>
          <a:bodyPr/>
          <a:lstStyle/>
          <a:p>
            <a:r>
              <a:rPr lang="en-HK" dirty="0"/>
              <a:t>Index Allocation</a:t>
            </a:r>
          </a:p>
        </p:txBody>
      </p:sp>
      <p:sp>
        <p:nvSpPr>
          <p:cNvPr id="3" name="Content Placeholder 2">
            <a:extLst>
              <a:ext uri="{FF2B5EF4-FFF2-40B4-BE49-F238E27FC236}">
                <a16:creationId xmlns:a16="http://schemas.microsoft.com/office/drawing/2014/main" id="{0E4B7068-E0A4-4EFC-ABEA-2008D0A1D12E}"/>
              </a:ext>
            </a:extLst>
          </p:cNvPr>
          <p:cNvSpPr>
            <a:spLocks noGrp="1"/>
          </p:cNvSpPr>
          <p:nvPr>
            <p:ph idx="1"/>
          </p:nvPr>
        </p:nvSpPr>
        <p:spPr/>
        <p:txBody>
          <a:bodyPr/>
          <a:lstStyle/>
          <a:p>
            <a:r>
              <a:rPr lang="en-US" dirty="0"/>
              <a:t>Multiple-level index blocks (e.g., 2-level)</a:t>
            </a:r>
          </a:p>
        </p:txBody>
      </p:sp>
      <p:sp>
        <p:nvSpPr>
          <p:cNvPr id="4" name="Slide Number Placeholder 3">
            <a:extLst>
              <a:ext uri="{FF2B5EF4-FFF2-40B4-BE49-F238E27FC236}">
                <a16:creationId xmlns:a16="http://schemas.microsoft.com/office/drawing/2014/main" id="{A7783923-4A2F-4534-968A-30F3915D2632}"/>
              </a:ext>
            </a:extLst>
          </p:cNvPr>
          <p:cNvSpPr>
            <a:spLocks noGrp="1"/>
          </p:cNvSpPr>
          <p:nvPr>
            <p:ph type="sldNum" sz="quarter" idx="12"/>
          </p:nvPr>
        </p:nvSpPr>
        <p:spPr/>
        <p:txBody>
          <a:bodyPr/>
          <a:lstStyle/>
          <a:p>
            <a:fld id="{C22DC6D3-9347-42BE-948A-F7EB414DF657}" type="slidenum">
              <a:rPr lang="en-US" altLang="en-US" smtClean="0"/>
              <a:pPr/>
              <a:t>48</a:t>
            </a:fld>
            <a:endParaRPr lang="en-US" altLang="en-US" dirty="0"/>
          </a:p>
        </p:txBody>
      </p:sp>
      <p:pic>
        <p:nvPicPr>
          <p:cNvPr id="1026" name="Picture 2" descr="DBMS - Indexing">
            <a:extLst>
              <a:ext uri="{FF2B5EF4-FFF2-40B4-BE49-F238E27FC236}">
                <a16:creationId xmlns:a16="http://schemas.microsoft.com/office/drawing/2014/main" id="{61E83A2E-2634-4E20-9812-FAD5F3EEA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1709550"/>
            <a:ext cx="4478688" cy="481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8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2B01-AE5D-4E98-BAB9-F477FD90AEA9}"/>
              </a:ext>
            </a:extLst>
          </p:cNvPr>
          <p:cNvSpPr>
            <a:spLocks noGrp="1"/>
          </p:cNvSpPr>
          <p:nvPr>
            <p:ph type="title"/>
          </p:nvPr>
        </p:nvSpPr>
        <p:spPr/>
        <p:txBody>
          <a:bodyPr/>
          <a:lstStyle/>
          <a:p>
            <a:r>
              <a:rPr lang="en-HK" dirty="0"/>
              <a:t>Index Allocation</a:t>
            </a:r>
          </a:p>
        </p:txBody>
      </p:sp>
      <p:sp>
        <p:nvSpPr>
          <p:cNvPr id="3" name="Content Placeholder 2">
            <a:extLst>
              <a:ext uri="{FF2B5EF4-FFF2-40B4-BE49-F238E27FC236}">
                <a16:creationId xmlns:a16="http://schemas.microsoft.com/office/drawing/2014/main" id="{3F439B14-A5B0-4201-9BBC-957BFC68963E}"/>
              </a:ext>
            </a:extLst>
          </p:cNvPr>
          <p:cNvSpPr>
            <a:spLocks noGrp="1"/>
          </p:cNvSpPr>
          <p:nvPr>
            <p:ph idx="1"/>
          </p:nvPr>
        </p:nvSpPr>
        <p:spPr/>
        <p:txBody>
          <a:bodyPr/>
          <a:lstStyle/>
          <a:p>
            <a:r>
              <a:rPr lang="en-US" dirty="0"/>
              <a:t>Combined approach</a:t>
            </a:r>
          </a:p>
          <a:p>
            <a:pPr lvl="1"/>
            <a:r>
              <a:rPr lang="en-US" dirty="0"/>
              <a:t>Used in Unix</a:t>
            </a:r>
            <a:endParaRPr lang="en-HK" dirty="0"/>
          </a:p>
          <a:p>
            <a:endParaRPr lang="en-HK" dirty="0"/>
          </a:p>
        </p:txBody>
      </p:sp>
      <p:sp>
        <p:nvSpPr>
          <p:cNvPr id="4" name="Slide Number Placeholder 3">
            <a:extLst>
              <a:ext uri="{FF2B5EF4-FFF2-40B4-BE49-F238E27FC236}">
                <a16:creationId xmlns:a16="http://schemas.microsoft.com/office/drawing/2014/main" id="{A1907B8C-C8E1-4FE8-86CB-2EAEDDBA643A}"/>
              </a:ext>
            </a:extLst>
          </p:cNvPr>
          <p:cNvSpPr>
            <a:spLocks noGrp="1"/>
          </p:cNvSpPr>
          <p:nvPr>
            <p:ph type="sldNum" sz="quarter" idx="12"/>
          </p:nvPr>
        </p:nvSpPr>
        <p:spPr/>
        <p:txBody>
          <a:bodyPr/>
          <a:lstStyle/>
          <a:p>
            <a:fld id="{C22DC6D3-9347-42BE-948A-F7EB414DF657}" type="slidenum">
              <a:rPr lang="en-US" altLang="en-US" smtClean="0"/>
              <a:pPr/>
              <a:t>49</a:t>
            </a:fld>
            <a:endParaRPr lang="en-US" altLang="en-US" dirty="0"/>
          </a:p>
        </p:txBody>
      </p:sp>
      <p:pic>
        <p:nvPicPr>
          <p:cNvPr id="5" name="Picture 4">
            <a:extLst>
              <a:ext uri="{FF2B5EF4-FFF2-40B4-BE49-F238E27FC236}">
                <a16:creationId xmlns:a16="http://schemas.microsoft.com/office/drawing/2014/main" id="{08CBB830-6270-4EA2-9626-71FC33639117}"/>
              </a:ext>
            </a:extLst>
          </p:cNvPr>
          <p:cNvPicPr>
            <a:picLocks noChangeAspect="1"/>
          </p:cNvPicPr>
          <p:nvPr/>
        </p:nvPicPr>
        <p:blipFill>
          <a:blip r:embed="rId3"/>
          <a:stretch>
            <a:fillRect/>
          </a:stretch>
        </p:blipFill>
        <p:spPr>
          <a:xfrm>
            <a:off x="4439816" y="1929856"/>
            <a:ext cx="5904656" cy="4458482"/>
          </a:xfrm>
          <a:prstGeom prst="rect">
            <a:avLst/>
          </a:prstGeom>
        </p:spPr>
      </p:pic>
    </p:spTree>
    <p:extLst>
      <p:ext uri="{BB962C8B-B14F-4D97-AF65-F5344CB8AC3E}">
        <p14:creationId xmlns:p14="http://schemas.microsoft.com/office/powerpoint/2010/main" val="51761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D3AF-6088-4633-88D8-2B51BD3426BA}"/>
              </a:ext>
            </a:extLst>
          </p:cNvPr>
          <p:cNvSpPr>
            <a:spLocks noGrp="1"/>
          </p:cNvSpPr>
          <p:nvPr>
            <p:ph type="title"/>
          </p:nvPr>
        </p:nvSpPr>
        <p:spPr/>
        <p:txBody>
          <a:bodyPr/>
          <a:lstStyle/>
          <a:p>
            <a:r>
              <a:rPr lang="en-US" dirty="0"/>
              <a:t>File Operations</a:t>
            </a:r>
            <a:endParaRPr lang="en-HK" dirty="0"/>
          </a:p>
        </p:txBody>
      </p:sp>
      <p:sp>
        <p:nvSpPr>
          <p:cNvPr id="3" name="Content Placeholder 2">
            <a:extLst>
              <a:ext uri="{FF2B5EF4-FFF2-40B4-BE49-F238E27FC236}">
                <a16:creationId xmlns:a16="http://schemas.microsoft.com/office/drawing/2014/main" id="{1E2EA2BF-F899-403A-804C-01FBF44E3719}"/>
              </a:ext>
            </a:extLst>
          </p:cNvPr>
          <p:cNvSpPr>
            <a:spLocks noGrp="1"/>
          </p:cNvSpPr>
          <p:nvPr>
            <p:ph idx="1"/>
          </p:nvPr>
        </p:nvSpPr>
        <p:spPr>
          <a:xfrm>
            <a:off x="609600" y="1340769"/>
            <a:ext cx="11476856" cy="5040560"/>
          </a:xfrm>
        </p:spPr>
        <p:txBody>
          <a:bodyPr/>
          <a:lstStyle/>
          <a:p>
            <a:r>
              <a:rPr lang="en-US" dirty="0"/>
              <a:t>OS provides file operations to</a:t>
            </a:r>
          </a:p>
          <a:p>
            <a:pPr lvl="1"/>
            <a:r>
              <a:rPr lang="en-US" dirty="0"/>
              <a:t>reposition within file - seek</a:t>
            </a:r>
          </a:p>
          <a:p>
            <a:pPr lvl="1"/>
            <a:r>
              <a:rPr lang="en-US" dirty="0"/>
              <a:t>delete</a:t>
            </a:r>
          </a:p>
          <a:p>
            <a:pPr lvl="2"/>
            <a:r>
              <a:rPr lang="en-US" dirty="0"/>
              <a:t>release file space</a:t>
            </a:r>
          </a:p>
          <a:p>
            <a:pPr lvl="1"/>
            <a:r>
              <a:rPr lang="en-US" dirty="0"/>
              <a:t>truncate: </a:t>
            </a:r>
          </a:p>
          <a:p>
            <a:pPr lvl="2"/>
            <a:r>
              <a:rPr lang="en-US" dirty="0"/>
              <a:t>shortening the length of a file. When truncated, its contents are preserved up to a certain point, after which any data that falls beyond that point is deleted or lost.</a:t>
            </a:r>
          </a:p>
          <a:p>
            <a:pPr lvl="1"/>
            <a:r>
              <a:rPr lang="en-US" dirty="0"/>
              <a:t>other operations can be implemented using these ones</a:t>
            </a:r>
          </a:p>
          <a:p>
            <a:pPr lvl="2"/>
            <a:r>
              <a:rPr lang="en-US" dirty="0"/>
              <a:t>copy: create and read/write</a:t>
            </a:r>
            <a:endParaRPr lang="en-HK" dirty="0"/>
          </a:p>
        </p:txBody>
      </p:sp>
      <p:sp>
        <p:nvSpPr>
          <p:cNvPr id="4" name="Slide Number Placeholder 3">
            <a:extLst>
              <a:ext uri="{FF2B5EF4-FFF2-40B4-BE49-F238E27FC236}">
                <a16:creationId xmlns:a16="http://schemas.microsoft.com/office/drawing/2014/main" id="{A4FA738A-39CE-46DA-99B9-BCF4CEBD2AA5}"/>
              </a:ext>
            </a:extLst>
          </p:cNvPr>
          <p:cNvSpPr>
            <a:spLocks noGrp="1"/>
          </p:cNvSpPr>
          <p:nvPr>
            <p:ph type="sldNum" sz="quarter" idx="12"/>
          </p:nvPr>
        </p:nvSpPr>
        <p:spPr/>
        <p:txBody>
          <a:bodyPr/>
          <a:lstStyle/>
          <a:p>
            <a:fld id="{C22DC6D3-9347-42BE-948A-F7EB414DF657}" type="slidenum">
              <a:rPr lang="en-US" altLang="en-US" smtClean="0"/>
              <a:pPr/>
              <a:t>5</a:t>
            </a:fld>
            <a:endParaRPr lang="en-US" altLang="en-US" dirty="0"/>
          </a:p>
        </p:txBody>
      </p:sp>
    </p:spTree>
    <p:extLst>
      <p:ext uri="{BB962C8B-B14F-4D97-AF65-F5344CB8AC3E}">
        <p14:creationId xmlns:p14="http://schemas.microsoft.com/office/powerpoint/2010/main" val="400468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0630-99E1-4885-BCB5-B4EEBBE2DE51}"/>
              </a:ext>
            </a:extLst>
          </p:cNvPr>
          <p:cNvSpPr>
            <a:spLocks noGrp="1"/>
          </p:cNvSpPr>
          <p:nvPr>
            <p:ph type="title"/>
          </p:nvPr>
        </p:nvSpPr>
        <p:spPr/>
        <p:txBody>
          <a:bodyPr/>
          <a:lstStyle/>
          <a:p>
            <a:r>
              <a:rPr lang="en-US" dirty="0"/>
              <a:t>Extent-Based Systems</a:t>
            </a:r>
            <a:endParaRPr lang="en-HK" dirty="0"/>
          </a:p>
        </p:txBody>
      </p:sp>
      <p:sp>
        <p:nvSpPr>
          <p:cNvPr id="3" name="Content Placeholder 2">
            <a:extLst>
              <a:ext uri="{FF2B5EF4-FFF2-40B4-BE49-F238E27FC236}">
                <a16:creationId xmlns:a16="http://schemas.microsoft.com/office/drawing/2014/main" id="{571B71F8-E2FB-4020-AA10-D0F41A16E9D1}"/>
              </a:ext>
            </a:extLst>
          </p:cNvPr>
          <p:cNvSpPr>
            <a:spLocks noGrp="1"/>
          </p:cNvSpPr>
          <p:nvPr>
            <p:ph idx="1"/>
          </p:nvPr>
        </p:nvSpPr>
        <p:spPr>
          <a:xfrm>
            <a:off x="609600" y="1340769"/>
            <a:ext cx="7142584" cy="5040560"/>
          </a:xfrm>
        </p:spPr>
        <p:txBody>
          <a:bodyPr/>
          <a:lstStyle/>
          <a:p>
            <a:r>
              <a:rPr lang="en-US" altLang="en-US" dirty="0"/>
              <a:t>Many new file systems (e.g., Veritas File System) use a partially contiguous allocation scheme</a:t>
            </a:r>
          </a:p>
          <a:p>
            <a:r>
              <a:rPr lang="en-US" altLang="en-US" dirty="0"/>
              <a:t>Extent-based file systems allocate disk blocks in </a:t>
            </a:r>
            <a:r>
              <a:rPr lang="en-US" altLang="en-US" dirty="0">
                <a:solidFill>
                  <a:srgbClr val="FF0000"/>
                </a:solidFill>
              </a:rPr>
              <a:t>extents</a:t>
            </a:r>
          </a:p>
          <a:p>
            <a:r>
              <a:rPr lang="en-US" altLang="en-US" dirty="0"/>
              <a:t>An </a:t>
            </a:r>
            <a:r>
              <a:rPr lang="en-US" altLang="en-US" dirty="0">
                <a:solidFill>
                  <a:srgbClr val="FF0000"/>
                </a:solidFill>
              </a:rPr>
              <a:t>extent</a:t>
            </a:r>
            <a:r>
              <a:rPr lang="en-US" altLang="en-US" dirty="0"/>
              <a:t> is a contiguous block of disks</a:t>
            </a:r>
          </a:p>
          <a:p>
            <a:pPr lvl="1"/>
            <a:r>
              <a:rPr lang="en-US" altLang="en-US" dirty="0"/>
              <a:t>Extents are allocated for file allocation</a:t>
            </a:r>
          </a:p>
          <a:p>
            <a:pPr lvl="1"/>
            <a:r>
              <a:rPr lang="en-US" altLang="en-US" dirty="0"/>
              <a:t>A file consists of one or more extents</a:t>
            </a:r>
          </a:p>
          <a:p>
            <a:r>
              <a:rPr lang="en-US" altLang="en-US" dirty="0"/>
              <a:t>Mitigate external fragmentation</a:t>
            </a:r>
          </a:p>
          <a:p>
            <a:endParaRPr lang="en-HK" dirty="0"/>
          </a:p>
        </p:txBody>
      </p:sp>
      <p:sp>
        <p:nvSpPr>
          <p:cNvPr id="4" name="Slide Number Placeholder 3">
            <a:extLst>
              <a:ext uri="{FF2B5EF4-FFF2-40B4-BE49-F238E27FC236}">
                <a16:creationId xmlns:a16="http://schemas.microsoft.com/office/drawing/2014/main" id="{14FFD857-60FA-4464-AB71-397966440AD1}"/>
              </a:ext>
            </a:extLst>
          </p:cNvPr>
          <p:cNvSpPr>
            <a:spLocks noGrp="1"/>
          </p:cNvSpPr>
          <p:nvPr>
            <p:ph type="sldNum" sz="quarter" idx="12"/>
          </p:nvPr>
        </p:nvSpPr>
        <p:spPr/>
        <p:txBody>
          <a:bodyPr/>
          <a:lstStyle/>
          <a:p>
            <a:fld id="{C22DC6D3-9347-42BE-948A-F7EB414DF657}" type="slidenum">
              <a:rPr lang="en-US" altLang="en-US" smtClean="0"/>
              <a:pPr/>
              <a:t>50</a:t>
            </a:fld>
            <a:endParaRPr lang="en-US" altLang="en-US" dirty="0"/>
          </a:p>
        </p:txBody>
      </p:sp>
      <p:pic>
        <p:nvPicPr>
          <p:cNvPr id="6" name="Picture 5">
            <a:extLst>
              <a:ext uri="{FF2B5EF4-FFF2-40B4-BE49-F238E27FC236}">
                <a16:creationId xmlns:a16="http://schemas.microsoft.com/office/drawing/2014/main" id="{1D41D475-AD9C-4A2A-9C37-6BFDB9EFE789}"/>
              </a:ext>
            </a:extLst>
          </p:cNvPr>
          <p:cNvPicPr>
            <a:picLocks noChangeAspect="1"/>
          </p:cNvPicPr>
          <p:nvPr/>
        </p:nvPicPr>
        <p:blipFill>
          <a:blip r:embed="rId3"/>
          <a:stretch>
            <a:fillRect/>
          </a:stretch>
        </p:blipFill>
        <p:spPr>
          <a:xfrm>
            <a:off x="7896200" y="2193852"/>
            <a:ext cx="3830216" cy="2893235"/>
          </a:xfrm>
          <a:prstGeom prst="rect">
            <a:avLst/>
          </a:prstGeom>
        </p:spPr>
      </p:pic>
    </p:spTree>
    <p:extLst>
      <p:ext uri="{BB962C8B-B14F-4D97-AF65-F5344CB8AC3E}">
        <p14:creationId xmlns:p14="http://schemas.microsoft.com/office/powerpoint/2010/main" val="18317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0CAA-38F6-4C6D-BFC1-C7B8E0737E2C}"/>
              </a:ext>
            </a:extLst>
          </p:cNvPr>
          <p:cNvSpPr>
            <a:spLocks noGrp="1"/>
          </p:cNvSpPr>
          <p:nvPr>
            <p:ph type="title"/>
          </p:nvPr>
        </p:nvSpPr>
        <p:spPr/>
        <p:txBody>
          <a:bodyPr/>
          <a:lstStyle/>
          <a:p>
            <a:r>
              <a:rPr lang="en-US" dirty="0"/>
              <a:t>Free-Space Management</a:t>
            </a:r>
            <a:endParaRPr lang="en-HK" dirty="0"/>
          </a:p>
        </p:txBody>
      </p:sp>
      <p:sp>
        <p:nvSpPr>
          <p:cNvPr id="3" name="Content Placeholder 2">
            <a:extLst>
              <a:ext uri="{FF2B5EF4-FFF2-40B4-BE49-F238E27FC236}">
                <a16:creationId xmlns:a16="http://schemas.microsoft.com/office/drawing/2014/main" id="{C6D2C2BE-84DB-4F4A-94B6-8785E8B9B8A5}"/>
              </a:ext>
            </a:extLst>
          </p:cNvPr>
          <p:cNvSpPr>
            <a:spLocks noGrp="1"/>
          </p:cNvSpPr>
          <p:nvPr>
            <p:ph idx="1"/>
          </p:nvPr>
        </p:nvSpPr>
        <p:spPr/>
        <p:txBody>
          <a:bodyPr/>
          <a:lstStyle/>
          <a:p>
            <a:r>
              <a:rPr lang="en-US" dirty="0"/>
              <a:t>File system maintains free-space list to track available blocks</a:t>
            </a:r>
          </a:p>
          <a:p>
            <a:pPr lvl="1"/>
            <a:r>
              <a:rPr lang="en-US" dirty="0"/>
              <a:t>The space of deleted files should be reclaimed</a:t>
            </a:r>
          </a:p>
          <a:p>
            <a:r>
              <a:rPr lang="en-US" dirty="0"/>
              <a:t>Many management methods:</a:t>
            </a:r>
          </a:p>
          <a:p>
            <a:pPr lvl="1"/>
            <a:r>
              <a:rPr lang="en-US" dirty="0"/>
              <a:t>bit vector (bit map)</a:t>
            </a:r>
          </a:p>
          <a:p>
            <a:pPr lvl="1"/>
            <a:r>
              <a:rPr lang="en-US" dirty="0"/>
              <a:t>linked free space</a:t>
            </a:r>
          </a:p>
          <a:p>
            <a:pPr lvl="1"/>
            <a:r>
              <a:rPr lang="en-US" dirty="0"/>
              <a:t>…</a:t>
            </a:r>
            <a:endParaRPr lang="en-HK" dirty="0"/>
          </a:p>
        </p:txBody>
      </p:sp>
      <p:sp>
        <p:nvSpPr>
          <p:cNvPr id="4" name="Slide Number Placeholder 3">
            <a:extLst>
              <a:ext uri="{FF2B5EF4-FFF2-40B4-BE49-F238E27FC236}">
                <a16:creationId xmlns:a16="http://schemas.microsoft.com/office/drawing/2014/main" id="{1FF63E56-1CBD-41EB-B114-377FC7A4828C}"/>
              </a:ext>
            </a:extLst>
          </p:cNvPr>
          <p:cNvSpPr>
            <a:spLocks noGrp="1"/>
          </p:cNvSpPr>
          <p:nvPr>
            <p:ph type="sldNum" sz="quarter" idx="12"/>
          </p:nvPr>
        </p:nvSpPr>
        <p:spPr/>
        <p:txBody>
          <a:bodyPr/>
          <a:lstStyle/>
          <a:p>
            <a:fld id="{C22DC6D3-9347-42BE-948A-F7EB414DF657}" type="slidenum">
              <a:rPr lang="en-US" altLang="en-US" smtClean="0"/>
              <a:pPr/>
              <a:t>51</a:t>
            </a:fld>
            <a:endParaRPr lang="en-US" altLang="en-US" dirty="0"/>
          </a:p>
        </p:txBody>
      </p:sp>
    </p:spTree>
    <p:extLst>
      <p:ext uri="{BB962C8B-B14F-4D97-AF65-F5344CB8AC3E}">
        <p14:creationId xmlns:p14="http://schemas.microsoft.com/office/powerpoint/2010/main" val="88841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F6D7-094D-41F0-AB68-75BB86373A6D}"/>
              </a:ext>
            </a:extLst>
          </p:cNvPr>
          <p:cNvSpPr>
            <a:spLocks noGrp="1"/>
          </p:cNvSpPr>
          <p:nvPr>
            <p:ph type="title"/>
          </p:nvPr>
        </p:nvSpPr>
        <p:spPr/>
        <p:txBody>
          <a:bodyPr/>
          <a:lstStyle/>
          <a:p>
            <a:r>
              <a:rPr lang="en-HK" dirty="0"/>
              <a:t>Bitmap Free-Space Management</a:t>
            </a:r>
          </a:p>
        </p:txBody>
      </p:sp>
      <p:sp>
        <p:nvSpPr>
          <p:cNvPr id="3" name="Content Placeholder 2">
            <a:extLst>
              <a:ext uri="{FF2B5EF4-FFF2-40B4-BE49-F238E27FC236}">
                <a16:creationId xmlns:a16="http://schemas.microsoft.com/office/drawing/2014/main" id="{5B51CD25-AF53-424B-8617-2BE839444B79}"/>
              </a:ext>
            </a:extLst>
          </p:cNvPr>
          <p:cNvSpPr>
            <a:spLocks noGrp="1"/>
          </p:cNvSpPr>
          <p:nvPr>
            <p:ph idx="1"/>
          </p:nvPr>
        </p:nvSpPr>
        <p:spPr/>
        <p:txBody>
          <a:bodyPr/>
          <a:lstStyle/>
          <a:p>
            <a:r>
              <a:rPr lang="en-US" dirty="0"/>
              <a:t>Use one bit for each block, track its allocation status</a:t>
            </a:r>
          </a:p>
          <a:p>
            <a:pPr lvl="1"/>
            <a:r>
              <a:rPr lang="en-US" dirty="0"/>
              <a:t>Searching contiguous blocks is easy/efficient</a:t>
            </a:r>
          </a:p>
          <a:p>
            <a:pPr lvl="1"/>
            <a:r>
              <a:rPr lang="en-US" dirty="0"/>
              <a:t>requires extra space</a:t>
            </a:r>
          </a:p>
          <a:p>
            <a:pPr lvl="2"/>
            <a:r>
              <a:rPr lang="en-US" dirty="0"/>
              <a:t>example: </a:t>
            </a:r>
          </a:p>
          <a:p>
            <a:pPr lvl="3"/>
            <a:r>
              <a:rPr lang="en-US" dirty="0"/>
              <a:t>block size = 4KB = 2</a:t>
            </a:r>
            <a:r>
              <a:rPr lang="en-US" baseline="30000" dirty="0"/>
              <a:t>12</a:t>
            </a:r>
            <a:r>
              <a:rPr lang="en-US" dirty="0"/>
              <a:t> bytes </a:t>
            </a:r>
          </a:p>
          <a:p>
            <a:pPr lvl="3"/>
            <a:r>
              <a:rPr lang="en-US" dirty="0"/>
              <a:t>disk size = 2</a:t>
            </a:r>
            <a:r>
              <a:rPr lang="en-US" baseline="30000" dirty="0"/>
              <a:t>40</a:t>
            </a:r>
            <a:r>
              <a:rPr lang="en-US" dirty="0"/>
              <a:t> bytes (1 terabyte) </a:t>
            </a:r>
          </a:p>
          <a:p>
            <a:pPr lvl="3"/>
            <a:r>
              <a:rPr lang="en-US" dirty="0"/>
              <a:t>n = 2</a:t>
            </a:r>
            <a:r>
              <a:rPr lang="en-US" baseline="30000" dirty="0"/>
              <a:t>40</a:t>
            </a:r>
            <a:r>
              <a:rPr lang="en-US" dirty="0"/>
              <a:t>/2</a:t>
            </a:r>
            <a:r>
              <a:rPr lang="en-US" baseline="30000" dirty="0"/>
              <a:t>12</a:t>
            </a:r>
            <a:r>
              <a:rPr lang="en-US" dirty="0"/>
              <a:t> = 2</a:t>
            </a:r>
            <a:r>
              <a:rPr lang="en-US" baseline="30000" dirty="0"/>
              <a:t>28</a:t>
            </a:r>
            <a:r>
              <a:rPr lang="en-US" dirty="0"/>
              <a:t> bits (or 256 MB) </a:t>
            </a:r>
          </a:p>
          <a:p>
            <a:pPr lvl="4"/>
            <a:r>
              <a:rPr lang="en-US" dirty="0"/>
              <a:t>if clusters of 4 blocks -&gt; 64MB of memory</a:t>
            </a:r>
            <a:endParaRPr lang="en-HK" dirty="0"/>
          </a:p>
        </p:txBody>
      </p:sp>
      <p:sp>
        <p:nvSpPr>
          <p:cNvPr id="4" name="Slide Number Placeholder 3">
            <a:extLst>
              <a:ext uri="{FF2B5EF4-FFF2-40B4-BE49-F238E27FC236}">
                <a16:creationId xmlns:a16="http://schemas.microsoft.com/office/drawing/2014/main" id="{A251D43C-06E8-43F7-A2FF-37B581C3139D}"/>
              </a:ext>
            </a:extLst>
          </p:cNvPr>
          <p:cNvSpPr>
            <a:spLocks noGrp="1"/>
          </p:cNvSpPr>
          <p:nvPr>
            <p:ph type="sldNum" sz="quarter" idx="12"/>
          </p:nvPr>
        </p:nvSpPr>
        <p:spPr/>
        <p:txBody>
          <a:bodyPr/>
          <a:lstStyle/>
          <a:p>
            <a:fld id="{C22DC6D3-9347-42BE-948A-F7EB414DF657}" type="slidenum">
              <a:rPr lang="en-US" altLang="en-US" smtClean="0"/>
              <a:pPr/>
              <a:t>52</a:t>
            </a:fld>
            <a:endParaRPr lang="en-US" altLang="en-US" dirty="0"/>
          </a:p>
        </p:txBody>
      </p:sp>
      <p:pic>
        <p:nvPicPr>
          <p:cNvPr id="6" name="Picture 5">
            <a:extLst>
              <a:ext uri="{FF2B5EF4-FFF2-40B4-BE49-F238E27FC236}">
                <a16:creationId xmlns:a16="http://schemas.microsoft.com/office/drawing/2014/main" id="{F461CFF6-D02B-41A5-BC76-51EB520DAC95}"/>
              </a:ext>
            </a:extLst>
          </p:cNvPr>
          <p:cNvPicPr>
            <a:picLocks noChangeAspect="1"/>
          </p:cNvPicPr>
          <p:nvPr/>
        </p:nvPicPr>
        <p:blipFill>
          <a:blip r:embed="rId2"/>
          <a:stretch>
            <a:fillRect/>
          </a:stretch>
        </p:blipFill>
        <p:spPr>
          <a:xfrm>
            <a:off x="7896200" y="2204864"/>
            <a:ext cx="3240360" cy="1483903"/>
          </a:xfrm>
          <a:prstGeom prst="rect">
            <a:avLst/>
          </a:prstGeom>
        </p:spPr>
      </p:pic>
    </p:spTree>
    <p:extLst>
      <p:ext uri="{BB962C8B-B14F-4D97-AF65-F5344CB8AC3E}">
        <p14:creationId xmlns:p14="http://schemas.microsoft.com/office/powerpoint/2010/main" val="150800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1B27-37AF-4765-ADA1-2B1344FA0198}"/>
              </a:ext>
            </a:extLst>
          </p:cNvPr>
          <p:cNvSpPr>
            <a:spLocks noGrp="1"/>
          </p:cNvSpPr>
          <p:nvPr>
            <p:ph type="title"/>
          </p:nvPr>
        </p:nvSpPr>
        <p:spPr/>
        <p:txBody>
          <a:bodyPr/>
          <a:lstStyle/>
          <a:p>
            <a:r>
              <a:rPr lang="en-US" dirty="0"/>
              <a:t>Linked Free Space</a:t>
            </a:r>
            <a:endParaRPr lang="en-HK" dirty="0"/>
          </a:p>
        </p:txBody>
      </p:sp>
      <p:sp>
        <p:nvSpPr>
          <p:cNvPr id="3" name="Content Placeholder 2">
            <a:extLst>
              <a:ext uri="{FF2B5EF4-FFF2-40B4-BE49-F238E27FC236}">
                <a16:creationId xmlns:a16="http://schemas.microsoft.com/office/drawing/2014/main" id="{55564CD8-8B71-44D2-A518-64657A694419}"/>
              </a:ext>
            </a:extLst>
          </p:cNvPr>
          <p:cNvSpPr>
            <a:spLocks noGrp="1"/>
          </p:cNvSpPr>
          <p:nvPr>
            <p:ph idx="1"/>
          </p:nvPr>
        </p:nvSpPr>
        <p:spPr>
          <a:xfrm>
            <a:off x="609600" y="1340769"/>
            <a:ext cx="6854552" cy="5040560"/>
          </a:xfrm>
        </p:spPr>
        <p:txBody>
          <a:bodyPr/>
          <a:lstStyle/>
          <a:p>
            <a:r>
              <a:rPr lang="en-US" sz="2800" dirty="0"/>
              <a:t>Keep free blocks in linked list</a:t>
            </a:r>
          </a:p>
          <a:p>
            <a:pPr lvl="1"/>
            <a:r>
              <a:rPr lang="en-US" sz="2400" dirty="0"/>
              <a:t>no waste of space, just use the memory in the free block for pointers </a:t>
            </a:r>
          </a:p>
          <a:p>
            <a:pPr lvl="1"/>
            <a:r>
              <a:rPr lang="en-US" sz="2400" dirty="0"/>
              <a:t>usually no need to traverse the entire list: return the first one</a:t>
            </a:r>
            <a:endParaRPr lang="en-HK" sz="2400" dirty="0"/>
          </a:p>
          <a:p>
            <a:pPr lvl="1"/>
            <a:r>
              <a:rPr lang="en-US" sz="2400" dirty="0"/>
              <a:t>cannot get contiguous space easily</a:t>
            </a:r>
          </a:p>
          <a:p>
            <a:endParaRPr lang="en-US" sz="2800" dirty="0"/>
          </a:p>
        </p:txBody>
      </p:sp>
      <p:sp>
        <p:nvSpPr>
          <p:cNvPr id="4" name="Slide Number Placeholder 3">
            <a:extLst>
              <a:ext uri="{FF2B5EF4-FFF2-40B4-BE49-F238E27FC236}">
                <a16:creationId xmlns:a16="http://schemas.microsoft.com/office/drawing/2014/main" id="{8BF255AB-22D0-497D-90DE-EB0711710468}"/>
              </a:ext>
            </a:extLst>
          </p:cNvPr>
          <p:cNvSpPr>
            <a:spLocks noGrp="1"/>
          </p:cNvSpPr>
          <p:nvPr>
            <p:ph type="sldNum" sz="quarter" idx="12"/>
          </p:nvPr>
        </p:nvSpPr>
        <p:spPr/>
        <p:txBody>
          <a:bodyPr/>
          <a:lstStyle/>
          <a:p>
            <a:fld id="{C22DC6D3-9347-42BE-948A-F7EB414DF657}" type="slidenum">
              <a:rPr lang="en-US" altLang="en-US" smtClean="0"/>
              <a:pPr/>
              <a:t>53</a:t>
            </a:fld>
            <a:endParaRPr lang="en-US" altLang="en-US" dirty="0"/>
          </a:p>
        </p:txBody>
      </p:sp>
      <p:pic>
        <p:nvPicPr>
          <p:cNvPr id="6" name="Picture 5">
            <a:extLst>
              <a:ext uri="{FF2B5EF4-FFF2-40B4-BE49-F238E27FC236}">
                <a16:creationId xmlns:a16="http://schemas.microsoft.com/office/drawing/2014/main" id="{CFCECB3E-DCDE-4C87-A9BF-60744D934355}"/>
              </a:ext>
            </a:extLst>
          </p:cNvPr>
          <p:cNvPicPr>
            <a:picLocks noChangeAspect="1"/>
          </p:cNvPicPr>
          <p:nvPr/>
        </p:nvPicPr>
        <p:blipFill>
          <a:blip r:embed="rId3"/>
          <a:stretch>
            <a:fillRect/>
          </a:stretch>
        </p:blipFill>
        <p:spPr>
          <a:xfrm>
            <a:off x="7680176" y="1200200"/>
            <a:ext cx="4190750" cy="4968553"/>
          </a:xfrm>
          <a:prstGeom prst="rect">
            <a:avLst/>
          </a:prstGeom>
        </p:spPr>
      </p:pic>
      <p:sp>
        <p:nvSpPr>
          <p:cNvPr id="8" name="Content Placeholder 2">
            <a:extLst>
              <a:ext uri="{FF2B5EF4-FFF2-40B4-BE49-F238E27FC236}">
                <a16:creationId xmlns:a16="http://schemas.microsoft.com/office/drawing/2014/main" id="{A168331F-1560-46D7-BB8E-1FE83A9B219D}"/>
              </a:ext>
            </a:extLst>
          </p:cNvPr>
          <p:cNvSpPr txBox="1">
            <a:spLocks/>
          </p:cNvSpPr>
          <p:nvPr/>
        </p:nvSpPr>
        <p:spPr bwMode="auto">
          <a:xfrm>
            <a:off x="609600" y="4005064"/>
            <a:ext cx="11175032" cy="2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Simple linked list of free-space is inefficient</a:t>
            </a:r>
          </a:p>
          <a:p>
            <a:pPr lvl="1"/>
            <a:r>
              <a:rPr lang="en-US" sz="2400" dirty="0"/>
              <a:t>one extra disk I/O to allocate one free block disk </a:t>
            </a:r>
          </a:p>
          <a:p>
            <a:pPr lvl="2"/>
            <a:r>
              <a:rPr lang="en-US" sz="2000" dirty="0"/>
              <a:t>I/O is extremely slow</a:t>
            </a:r>
          </a:p>
          <a:p>
            <a:pPr lvl="1"/>
            <a:r>
              <a:rPr lang="en-US" sz="2400" dirty="0"/>
              <a:t>allocating multiple free blocks require traverse the list</a:t>
            </a:r>
          </a:p>
          <a:p>
            <a:pPr lvl="1"/>
            <a:r>
              <a:rPr lang="en-US" sz="2400" dirty="0"/>
              <a:t>difficult to allocate contiguous free blocks</a:t>
            </a:r>
          </a:p>
          <a:p>
            <a:pPr lvl="1"/>
            <a:endParaRPr lang="en-US" sz="2400" dirty="0"/>
          </a:p>
        </p:txBody>
      </p:sp>
    </p:spTree>
    <p:extLst>
      <p:ext uri="{BB962C8B-B14F-4D97-AF65-F5344CB8AC3E}">
        <p14:creationId xmlns:p14="http://schemas.microsoft.com/office/powerpoint/2010/main" val="16954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183-3C74-4E73-BBA4-BE2EAE46A664}"/>
              </a:ext>
            </a:extLst>
          </p:cNvPr>
          <p:cNvSpPr>
            <a:spLocks noGrp="1"/>
          </p:cNvSpPr>
          <p:nvPr>
            <p:ph type="title"/>
          </p:nvPr>
        </p:nvSpPr>
        <p:spPr/>
        <p:txBody>
          <a:bodyPr/>
          <a:lstStyle/>
          <a:p>
            <a:r>
              <a:rPr lang="en-US" sz="4400" dirty="0"/>
              <a:t>Grouping</a:t>
            </a:r>
            <a:endParaRPr lang="en-HK" dirty="0"/>
          </a:p>
        </p:txBody>
      </p:sp>
      <p:sp>
        <p:nvSpPr>
          <p:cNvPr id="3" name="Content Placeholder 2">
            <a:extLst>
              <a:ext uri="{FF2B5EF4-FFF2-40B4-BE49-F238E27FC236}">
                <a16:creationId xmlns:a16="http://schemas.microsoft.com/office/drawing/2014/main" id="{C10E4DAB-27F9-4798-8430-2A2616E0FD16}"/>
              </a:ext>
            </a:extLst>
          </p:cNvPr>
          <p:cNvSpPr>
            <a:spLocks noGrp="1"/>
          </p:cNvSpPr>
          <p:nvPr>
            <p:ph idx="1"/>
          </p:nvPr>
        </p:nvSpPr>
        <p:spPr>
          <a:xfrm>
            <a:off x="609600" y="1340769"/>
            <a:ext cx="5918448" cy="5040560"/>
          </a:xfrm>
        </p:spPr>
        <p:txBody>
          <a:bodyPr/>
          <a:lstStyle/>
          <a:p>
            <a:r>
              <a:rPr lang="en-US" dirty="0"/>
              <a:t>Grouping: use indexes to group free blocks</a:t>
            </a:r>
          </a:p>
          <a:p>
            <a:pPr lvl="1"/>
            <a:r>
              <a:rPr lang="en-US" dirty="0"/>
              <a:t>store address of n-1 free blocks in the first free block, and the next index block</a:t>
            </a:r>
          </a:p>
          <a:p>
            <a:pPr lvl="1"/>
            <a:r>
              <a:rPr lang="en-US" dirty="0"/>
              <a:t>…</a:t>
            </a:r>
          </a:p>
          <a:p>
            <a:endParaRPr lang="en-HK" sz="3600" dirty="0"/>
          </a:p>
        </p:txBody>
      </p:sp>
      <p:sp>
        <p:nvSpPr>
          <p:cNvPr id="4" name="Slide Number Placeholder 3">
            <a:extLst>
              <a:ext uri="{FF2B5EF4-FFF2-40B4-BE49-F238E27FC236}">
                <a16:creationId xmlns:a16="http://schemas.microsoft.com/office/drawing/2014/main" id="{E92BE899-88A5-4679-909E-D0F9D470BC57}"/>
              </a:ext>
            </a:extLst>
          </p:cNvPr>
          <p:cNvSpPr>
            <a:spLocks noGrp="1"/>
          </p:cNvSpPr>
          <p:nvPr>
            <p:ph type="sldNum" sz="quarter" idx="12"/>
          </p:nvPr>
        </p:nvSpPr>
        <p:spPr/>
        <p:txBody>
          <a:bodyPr/>
          <a:lstStyle/>
          <a:p>
            <a:fld id="{C22DC6D3-9347-42BE-948A-F7EB414DF657}" type="slidenum">
              <a:rPr lang="en-US" altLang="en-US" smtClean="0"/>
              <a:pPr/>
              <a:t>54</a:t>
            </a:fld>
            <a:endParaRPr lang="en-US" altLang="en-US" dirty="0"/>
          </a:p>
        </p:txBody>
      </p:sp>
      <p:pic>
        <p:nvPicPr>
          <p:cNvPr id="5" name="Picture 4">
            <a:extLst>
              <a:ext uri="{FF2B5EF4-FFF2-40B4-BE49-F238E27FC236}">
                <a16:creationId xmlns:a16="http://schemas.microsoft.com/office/drawing/2014/main" id="{F9CD983B-A103-44B6-8D31-557380E2531D}"/>
              </a:ext>
            </a:extLst>
          </p:cNvPr>
          <p:cNvPicPr>
            <a:picLocks noChangeAspect="1"/>
          </p:cNvPicPr>
          <p:nvPr/>
        </p:nvPicPr>
        <p:blipFill>
          <a:blip r:embed="rId2"/>
          <a:stretch>
            <a:fillRect/>
          </a:stretch>
        </p:blipFill>
        <p:spPr>
          <a:xfrm>
            <a:off x="7680176" y="1200200"/>
            <a:ext cx="4190750" cy="4968553"/>
          </a:xfrm>
          <a:prstGeom prst="rect">
            <a:avLst/>
          </a:prstGeom>
        </p:spPr>
      </p:pic>
      <p:grpSp>
        <p:nvGrpSpPr>
          <p:cNvPr id="18" name="Group 17">
            <a:extLst>
              <a:ext uri="{FF2B5EF4-FFF2-40B4-BE49-F238E27FC236}">
                <a16:creationId xmlns:a16="http://schemas.microsoft.com/office/drawing/2014/main" id="{6CFDAFC9-4C7C-42B2-B14A-5A97D85C5C93}"/>
              </a:ext>
            </a:extLst>
          </p:cNvPr>
          <p:cNvGrpSpPr/>
          <p:nvPr/>
        </p:nvGrpSpPr>
        <p:grpSpPr>
          <a:xfrm>
            <a:off x="6816080" y="2974640"/>
            <a:ext cx="2736304" cy="2742096"/>
            <a:chOff x="6816080" y="2974640"/>
            <a:chExt cx="2736304" cy="2742096"/>
          </a:xfrm>
        </p:grpSpPr>
        <p:sp>
          <p:nvSpPr>
            <p:cNvPr id="8" name="Rectangle 7">
              <a:extLst>
                <a:ext uri="{FF2B5EF4-FFF2-40B4-BE49-F238E27FC236}">
                  <a16:creationId xmlns:a16="http://schemas.microsoft.com/office/drawing/2014/main" id="{483285CC-C847-4426-AA5C-EBCB01EE82F2}"/>
                </a:ext>
              </a:extLst>
            </p:cNvPr>
            <p:cNvSpPr/>
            <p:nvPr/>
          </p:nvSpPr>
          <p:spPr>
            <a:xfrm>
              <a:off x="7248128" y="3463280"/>
              <a:ext cx="23042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3, 4, 5, 8, 9, 10 </a:t>
              </a:r>
            </a:p>
          </p:txBody>
        </p:sp>
        <p:sp>
          <p:nvSpPr>
            <p:cNvPr id="9" name="Rectangle 8">
              <a:extLst>
                <a:ext uri="{FF2B5EF4-FFF2-40B4-BE49-F238E27FC236}">
                  <a16:creationId xmlns:a16="http://schemas.microsoft.com/office/drawing/2014/main" id="{8CE83596-C15B-40A8-8E09-B3DCCCB6B0BE}"/>
                </a:ext>
              </a:extLst>
            </p:cNvPr>
            <p:cNvSpPr/>
            <p:nvPr/>
          </p:nvSpPr>
          <p:spPr>
            <a:xfrm>
              <a:off x="7248128" y="4383968"/>
              <a:ext cx="23042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11, 12, 13, 17, 18, 25</a:t>
              </a:r>
            </a:p>
          </p:txBody>
        </p:sp>
        <p:sp>
          <p:nvSpPr>
            <p:cNvPr id="10" name="Rectangle 9">
              <a:extLst>
                <a:ext uri="{FF2B5EF4-FFF2-40B4-BE49-F238E27FC236}">
                  <a16:creationId xmlns:a16="http://schemas.microsoft.com/office/drawing/2014/main" id="{BA18BEEE-7D29-49BE-AB4C-0610F1873360}"/>
                </a:ext>
              </a:extLst>
            </p:cNvPr>
            <p:cNvSpPr/>
            <p:nvPr/>
          </p:nvSpPr>
          <p:spPr>
            <a:xfrm>
              <a:off x="7244804" y="5284688"/>
              <a:ext cx="23042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26, 27</a:t>
              </a:r>
            </a:p>
          </p:txBody>
        </p:sp>
        <p:sp>
          <p:nvSpPr>
            <p:cNvPr id="12" name="TextBox 11">
              <a:extLst>
                <a:ext uri="{FF2B5EF4-FFF2-40B4-BE49-F238E27FC236}">
                  <a16:creationId xmlns:a16="http://schemas.microsoft.com/office/drawing/2014/main" id="{0E33A4F0-C128-442E-A287-21CF40547686}"/>
                </a:ext>
              </a:extLst>
            </p:cNvPr>
            <p:cNvSpPr txBox="1"/>
            <p:nvPr/>
          </p:nvSpPr>
          <p:spPr>
            <a:xfrm>
              <a:off x="7680176" y="2974640"/>
              <a:ext cx="920328" cy="369332"/>
            </a:xfrm>
            <a:prstGeom prst="rect">
              <a:avLst/>
            </a:prstGeom>
            <a:noFill/>
          </p:spPr>
          <p:txBody>
            <a:bodyPr wrap="square">
              <a:spAutoFit/>
            </a:bodyPr>
            <a:lstStyle/>
            <a:p>
              <a:r>
                <a:rPr lang="en-US" dirty="0"/>
                <a:t>n=6</a:t>
              </a:r>
              <a:endParaRPr lang="en-HK" dirty="0"/>
            </a:p>
          </p:txBody>
        </p:sp>
        <p:sp>
          <p:nvSpPr>
            <p:cNvPr id="14" name="TextBox 13">
              <a:extLst>
                <a:ext uri="{FF2B5EF4-FFF2-40B4-BE49-F238E27FC236}">
                  <a16:creationId xmlns:a16="http://schemas.microsoft.com/office/drawing/2014/main" id="{EFAE953E-47EB-498C-A5E6-001F0E475EF7}"/>
                </a:ext>
              </a:extLst>
            </p:cNvPr>
            <p:cNvSpPr txBox="1"/>
            <p:nvPr/>
          </p:nvSpPr>
          <p:spPr>
            <a:xfrm>
              <a:off x="6888088" y="3463280"/>
              <a:ext cx="360040" cy="369332"/>
            </a:xfrm>
            <a:prstGeom prst="rect">
              <a:avLst/>
            </a:prstGeom>
            <a:noFill/>
          </p:spPr>
          <p:txBody>
            <a:bodyPr wrap="square">
              <a:spAutoFit/>
            </a:bodyPr>
            <a:lstStyle/>
            <a:p>
              <a:r>
                <a:rPr lang="en-HK" dirty="0">
                  <a:solidFill>
                    <a:srgbClr val="FF0000"/>
                  </a:solidFill>
                </a:rPr>
                <a:t>2</a:t>
              </a:r>
              <a:endParaRPr lang="en-HK" dirty="0"/>
            </a:p>
          </p:txBody>
        </p:sp>
        <p:sp>
          <p:nvSpPr>
            <p:cNvPr id="16" name="TextBox 15">
              <a:extLst>
                <a:ext uri="{FF2B5EF4-FFF2-40B4-BE49-F238E27FC236}">
                  <a16:creationId xmlns:a16="http://schemas.microsoft.com/office/drawing/2014/main" id="{128F5548-E9B8-41EA-82A9-88A67E2AAB21}"/>
                </a:ext>
              </a:extLst>
            </p:cNvPr>
            <p:cNvSpPr txBox="1"/>
            <p:nvPr/>
          </p:nvSpPr>
          <p:spPr>
            <a:xfrm>
              <a:off x="6816080" y="4424127"/>
              <a:ext cx="632296" cy="369332"/>
            </a:xfrm>
            <a:prstGeom prst="rect">
              <a:avLst/>
            </a:prstGeom>
            <a:noFill/>
          </p:spPr>
          <p:txBody>
            <a:bodyPr wrap="square">
              <a:spAutoFit/>
            </a:bodyPr>
            <a:lstStyle/>
            <a:p>
              <a:r>
                <a:rPr lang="en-HK" dirty="0">
                  <a:solidFill>
                    <a:srgbClr val="FF0000"/>
                  </a:solidFill>
                </a:rPr>
                <a:t>10</a:t>
              </a:r>
              <a:endParaRPr lang="en-HK" dirty="0"/>
            </a:p>
          </p:txBody>
        </p:sp>
        <p:sp>
          <p:nvSpPr>
            <p:cNvPr id="17" name="TextBox 16">
              <a:extLst>
                <a:ext uri="{FF2B5EF4-FFF2-40B4-BE49-F238E27FC236}">
                  <a16:creationId xmlns:a16="http://schemas.microsoft.com/office/drawing/2014/main" id="{38B15487-A114-4A99-90D8-B3CB0DD06662}"/>
                </a:ext>
              </a:extLst>
            </p:cNvPr>
            <p:cNvSpPr txBox="1"/>
            <p:nvPr/>
          </p:nvSpPr>
          <p:spPr>
            <a:xfrm>
              <a:off x="6816080" y="5304656"/>
              <a:ext cx="632296" cy="369332"/>
            </a:xfrm>
            <a:prstGeom prst="rect">
              <a:avLst/>
            </a:prstGeom>
            <a:noFill/>
          </p:spPr>
          <p:txBody>
            <a:bodyPr wrap="square">
              <a:spAutoFit/>
            </a:bodyPr>
            <a:lstStyle/>
            <a:p>
              <a:r>
                <a:rPr lang="en-HK" dirty="0">
                  <a:solidFill>
                    <a:srgbClr val="FF0000"/>
                  </a:solidFill>
                </a:rPr>
                <a:t>25</a:t>
              </a:r>
              <a:endParaRPr lang="en-HK" dirty="0"/>
            </a:p>
          </p:txBody>
        </p:sp>
      </p:grpSp>
    </p:spTree>
    <p:extLst>
      <p:ext uri="{BB962C8B-B14F-4D97-AF65-F5344CB8AC3E}">
        <p14:creationId xmlns:p14="http://schemas.microsoft.com/office/powerpoint/2010/main" val="40303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D6DC-50A6-4776-9AFD-770B6A422CE6}"/>
              </a:ext>
            </a:extLst>
          </p:cNvPr>
          <p:cNvSpPr>
            <a:spLocks noGrp="1"/>
          </p:cNvSpPr>
          <p:nvPr>
            <p:ph type="title"/>
          </p:nvPr>
        </p:nvSpPr>
        <p:spPr/>
        <p:txBody>
          <a:bodyPr/>
          <a:lstStyle/>
          <a:p>
            <a:r>
              <a:rPr lang="en-US" dirty="0"/>
              <a:t>Counting</a:t>
            </a:r>
            <a:endParaRPr lang="en-HK" dirty="0"/>
          </a:p>
        </p:txBody>
      </p:sp>
      <p:sp>
        <p:nvSpPr>
          <p:cNvPr id="3" name="Content Placeholder 2">
            <a:extLst>
              <a:ext uri="{FF2B5EF4-FFF2-40B4-BE49-F238E27FC236}">
                <a16:creationId xmlns:a16="http://schemas.microsoft.com/office/drawing/2014/main" id="{2B024AD3-0B40-426F-840A-2270ED182DEC}"/>
              </a:ext>
            </a:extLst>
          </p:cNvPr>
          <p:cNvSpPr>
            <a:spLocks noGrp="1"/>
          </p:cNvSpPr>
          <p:nvPr>
            <p:ph idx="1"/>
          </p:nvPr>
        </p:nvSpPr>
        <p:spPr>
          <a:xfrm>
            <a:off x="609600" y="1340769"/>
            <a:ext cx="5774432" cy="5040560"/>
          </a:xfrm>
        </p:spPr>
        <p:txBody>
          <a:bodyPr/>
          <a:lstStyle/>
          <a:p>
            <a:r>
              <a:rPr lang="en-US" dirty="0"/>
              <a:t>Counting: a link of clusters (starting block + # of contiguous blocks)</a:t>
            </a:r>
          </a:p>
          <a:p>
            <a:pPr lvl="1"/>
            <a:r>
              <a:rPr lang="en-US" dirty="0"/>
              <a:t>space is frequently contiguously used and freed, so typically more efficient than simple linked list</a:t>
            </a:r>
          </a:p>
          <a:p>
            <a:endParaRPr lang="en-HK" sz="3600" dirty="0"/>
          </a:p>
        </p:txBody>
      </p:sp>
      <p:sp>
        <p:nvSpPr>
          <p:cNvPr id="4" name="Slide Number Placeholder 3">
            <a:extLst>
              <a:ext uri="{FF2B5EF4-FFF2-40B4-BE49-F238E27FC236}">
                <a16:creationId xmlns:a16="http://schemas.microsoft.com/office/drawing/2014/main" id="{5996CD31-F5E0-4CC2-940B-916ED55373FB}"/>
              </a:ext>
            </a:extLst>
          </p:cNvPr>
          <p:cNvSpPr>
            <a:spLocks noGrp="1"/>
          </p:cNvSpPr>
          <p:nvPr>
            <p:ph type="sldNum" sz="quarter" idx="12"/>
          </p:nvPr>
        </p:nvSpPr>
        <p:spPr/>
        <p:txBody>
          <a:bodyPr/>
          <a:lstStyle/>
          <a:p>
            <a:fld id="{C22DC6D3-9347-42BE-948A-F7EB414DF657}" type="slidenum">
              <a:rPr lang="en-US" altLang="en-US" smtClean="0"/>
              <a:pPr/>
              <a:t>55</a:t>
            </a:fld>
            <a:endParaRPr lang="en-US" altLang="en-US" dirty="0"/>
          </a:p>
        </p:txBody>
      </p:sp>
      <p:pic>
        <p:nvPicPr>
          <p:cNvPr id="5" name="Picture 4">
            <a:extLst>
              <a:ext uri="{FF2B5EF4-FFF2-40B4-BE49-F238E27FC236}">
                <a16:creationId xmlns:a16="http://schemas.microsoft.com/office/drawing/2014/main" id="{D05099A5-B5FC-47DC-A7D6-7DA084884679}"/>
              </a:ext>
            </a:extLst>
          </p:cNvPr>
          <p:cNvPicPr>
            <a:picLocks noChangeAspect="1"/>
          </p:cNvPicPr>
          <p:nvPr/>
        </p:nvPicPr>
        <p:blipFill>
          <a:blip r:embed="rId2"/>
          <a:stretch>
            <a:fillRect/>
          </a:stretch>
        </p:blipFill>
        <p:spPr>
          <a:xfrm>
            <a:off x="7680176" y="1200200"/>
            <a:ext cx="4190750" cy="4968553"/>
          </a:xfrm>
          <a:prstGeom prst="rect">
            <a:avLst/>
          </a:prstGeom>
        </p:spPr>
      </p:pic>
      <p:grpSp>
        <p:nvGrpSpPr>
          <p:cNvPr id="22" name="Group 21">
            <a:extLst>
              <a:ext uri="{FF2B5EF4-FFF2-40B4-BE49-F238E27FC236}">
                <a16:creationId xmlns:a16="http://schemas.microsoft.com/office/drawing/2014/main" id="{7ECB8007-FD48-4341-B1D0-C211FBA37430}"/>
              </a:ext>
            </a:extLst>
          </p:cNvPr>
          <p:cNvGrpSpPr/>
          <p:nvPr/>
        </p:nvGrpSpPr>
        <p:grpSpPr>
          <a:xfrm>
            <a:off x="7968208" y="2983510"/>
            <a:ext cx="867420" cy="3185243"/>
            <a:chOff x="7680176" y="3052069"/>
            <a:chExt cx="867420" cy="3185243"/>
          </a:xfrm>
        </p:grpSpPr>
        <p:grpSp>
          <p:nvGrpSpPr>
            <p:cNvPr id="15" name="Group 14">
              <a:extLst>
                <a:ext uri="{FF2B5EF4-FFF2-40B4-BE49-F238E27FC236}">
                  <a16:creationId xmlns:a16="http://schemas.microsoft.com/office/drawing/2014/main" id="{70ACD608-887D-43C8-AE20-8730F48CADF6}"/>
                </a:ext>
              </a:extLst>
            </p:cNvPr>
            <p:cNvGrpSpPr/>
            <p:nvPr/>
          </p:nvGrpSpPr>
          <p:grpSpPr>
            <a:xfrm>
              <a:off x="7680176" y="3052069"/>
              <a:ext cx="867420" cy="3185243"/>
              <a:chOff x="7244804" y="3463280"/>
              <a:chExt cx="867420" cy="3185243"/>
            </a:xfrm>
          </p:grpSpPr>
          <p:grpSp>
            <p:nvGrpSpPr>
              <p:cNvPr id="6" name="Group 5">
                <a:extLst>
                  <a:ext uri="{FF2B5EF4-FFF2-40B4-BE49-F238E27FC236}">
                    <a16:creationId xmlns:a16="http://schemas.microsoft.com/office/drawing/2014/main" id="{64F87C9A-3E89-4EC9-9DC5-7625F56DCC76}"/>
                  </a:ext>
                </a:extLst>
              </p:cNvPr>
              <p:cNvGrpSpPr/>
              <p:nvPr/>
            </p:nvGrpSpPr>
            <p:grpSpPr>
              <a:xfrm>
                <a:off x="7244804" y="3463280"/>
                <a:ext cx="867420" cy="2253456"/>
                <a:chOff x="7244804" y="3463280"/>
                <a:chExt cx="867420" cy="2253456"/>
              </a:xfrm>
            </p:grpSpPr>
            <p:sp>
              <p:nvSpPr>
                <p:cNvPr id="7" name="Rectangle 6">
                  <a:extLst>
                    <a:ext uri="{FF2B5EF4-FFF2-40B4-BE49-F238E27FC236}">
                      <a16:creationId xmlns:a16="http://schemas.microsoft.com/office/drawing/2014/main" id="{7BCE7D38-227D-45A7-94F8-BDA862C78899}"/>
                    </a:ext>
                  </a:extLst>
                </p:cNvPr>
                <p:cNvSpPr/>
                <p:nvPr/>
              </p:nvSpPr>
              <p:spPr>
                <a:xfrm>
                  <a:off x="7248128" y="3463280"/>
                  <a:ext cx="8640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(2, 4)</a:t>
                  </a:r>
                </a:p>
              </p:txBody>
            </p:sp>
            <p:sp>
              <p:nvSpPr>
                <p:cNvPr id="8" name="Rectangle 7">
                  <a:extLst>
                    <a:ext uri="{FF2B5EF4-FFF2-40B4-BE49-F238E27FC236}">
                      <a16:creationId xmlns:a16="http://schemas.microsoft.com/office/drawing/2014/main" id="{E27C7079-35BB-4FE1-B156-BA99192EEE36}"/>
                    </a:ext>
                  </a:extLst>
                </p:cNvPr>
                <p:cNvSpPr/>
                <p:nvPr/>
              </p:nvSpPr>
              <p:spPr>
                <a:xfrm>
                  <a:off x="7248128" y="4383968"/>
                  <a:ext cx="8640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(8, 6)</a:t>
                  </a:r>
                </a:p>
              </p:txBody>
            </p:sp>
            <p:sp>
              <p:nvSpPr>
                <p:cNvPr id="9" name="Rectangle 8">
                  <a:extLst>
                    <a:ext uri="{FF2B5EF4-FFF2-40B4-BE49-F238E27FC236}">
                      <a16:creationId xmlns:a16="http://schemas.microsoft.com/office/drawing/2014/main" id="{0D3A1C5D-8D89-4172-8256-2B31D1FBFFF2}"/>
                    </a:ext>
                  </a:extLst>
                </p:cNvPr>
                <p:cNvSpPr/>
                <p:nvPr/>
              </p:nvSpPr>
              <p:spPr>
                <a:xfrm>
                  <a:off x="7244804" y="5284688"/>
                  <a:ext cx="8640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(17,2)</a:t>
                  </a:r>
                </a:p>
              </p:txBody>
            </p:sp>
          </p:grpSp>
          <p:sp>
            <p:nvSpPr>
              <p:cNvPr id="14" name="Rectangle 13">
                <a:extLst>
                  <a:ext uri="{FF2B5EF4-FFF2-40B4-BE49-F238E27FC236}">
                    <a16:creationId xmlns:a16="http://schemas.microsoft.com/office/drawing/2014/main" id="{19F1AC6F-544B-4C6F-B318-35E6F5BF2AEB}"/>
                  </a:ext>
                </a:extLst>
              </p:cNvPr>
              <p:cNvSpPr/>
              <p:nvPr/>
            </p:nvSpPr>
            <p:spPr>
              <a:xfrm>
                <a:off x="7244804" y="6216475"/>
                <a:ext cx="8640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dirty="0">
                    <a:solidFill>
                      <a:srgbClr val="FF0000"/>
                    </a:solidFill>
                  </a:rPr>
                  <a:t>(25,3)</a:t>
                </a:r>
              </a:p>
            </p:txBody>
          </p:sp>
        </p:grpSp>
        <p:cxnSp>
          <p:nvCxnSpPr>
            <p:cNvPr id="19" name="Straight Arrow Connector 18">
              <a:extLst>
                <a:ext uri="{FF2B5EF4-FFF2-40B4-BE49-F238E27FC236}">
                  <a16:creationId xmlns:a16="http://schemas.microsoft.com/office/drawing/2014/main" id="{098A97C1-FB18-4055-9E8E-6E65455C205C}"/>
                </a:ext>
              </a:extLst>
            </p:cNvPr>
            <p:cNvCxnSpPr>
              <a:stCxn id="7" idx="2"/>
              <a:endCxn id="8" idx="0"/>
            </p:cNvCxnSpPr>
            <p:nvPr/>
          </p:nvCxnSpPr>
          <p:spPr>
            <a:xfrm>
              <a:off x="8115548" y="3484117"/>
              <a:ext cx="0" cy="48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09E47D-7B7A-41CB-8102-96AC993B4E9D}"/>
                </a:ext>
              </a:extLst>
            </p:cNvPr>
            <p:cNvCxnSpPr/>
            <p:nvPr/>
          </p:nvCxnSpPr>
          <p:spPr>
            <a:xfrm>
              <a:off x="8112224" y="4404805"/>
              <a:ext cx="0" cy="48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A1F41E-022C-45A7-9684-C66FFEA98329}"/>
                </a:ext>
              </a:extLst>
            </p:cNvPr>
            <p:cNvCxnSpPr/>
            <p:nvPr/>
          </p:nvCxnSpPr>
          <p:spPr>
            <a:xfrm>
              <a:off x="8096448" y="5305525"/>
              <a:ext cx="0" cy="48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02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850F-710E-4B88-93B9-74757F088984}"/>
              </a:ext>
            </a:extLst>
          </p:cNvPr>
          <p:cNvSpPr>
            <a:spLocks noGrp="1"/>
          </p:cNvSpPr>
          <p:nvPr>
            <p:ph type="title"/>
          </p:nvPr>
        </p:nvSpPr>
        <p:spPr/>
        <p:txBody>
          <a:bodyPr/>
          <a:lstStyle/>
          <a:p>
            <a:r>
              <a:rPr lang="en-HK" dirty="0"/>
              <a:t>File System Performance</a:t>
            </a:r>
          </a:p>
        </p:txBody>
      </p:sp>
      <p:sp>
        <p:nvSpPr>
          <p:cNvPr id="3" name="Content Placeholder 2">
            <a:extLst>
              <a:ext uri="{FF2B5EF4-FFF2-40B4-BE49-F238E27FC236}">
                <a16:creationId xmlns:a16="http://schemas.microsoft.com/office/drawing/2014/main" id="{AE13B06C-1E5E-4DF0-AA9A-FD9638812E35}"/>
              </a:ext>
            </a:extLst>
          </p:cNvPr>
          <p:cNvSpPr>
            <a:spLocks noGrp="1"/>
          </p:cNvSpPr>
          <p:nvPr>
            <p:ph idx="1"/>
          </p:nvPr>
        </p:nvSpPr>
        <p:spPr>
          <a:xfrm>
            <a:off x="609600" y="1340769"/>
            <a:ext cx="11319048" cy="5040560"/>
          </a:xfrm>
        </p:spPr>
        <p:txBody>
          <a:bodyPr/>
          <a:lstStyle/>
          <a:p>
            <a:r>
              <a:rPr lang="en-US" dirty="0"/>
              <a:t>To improve file system performance:</a:t>
            </a:r>
          </a:p>
          <a:p>
            <a:pPr lvl="1"/>
            <a:r>
              <a:rPr lang="en-US" dirty="0"/>
              <a:t>keeping data and metadata close together</a:t>
            </a:r>
          </a:p>
          <a:p>
            <a:pPr lvl="1"/>
            <a:r>
              <a:rPr lang="en-US" dirty="0"/>
              <a:t>use cache: separate section of main memory for frequently used blocks</a:t>
            </a:r>
          </a:p>
          <a:p>
            <a:pPr lvl="1"/>
            <a:r>
              <a:rPr lang="en-US" dirty="0"/>
              <a:t>use asynchronous writes, it can be buffered/cached, thus faster</a:t>
            </a:r>
          </a:p>
          <a:p>
            <a:pPr lvl="2"/>
            <a:r>
              <a:rPr lang="en-US" dirty="0"/>
              <a:t>cannot cache synchronous write, which must hit disk before return</a:t>
            </a:r>
          </a:p>
          <a:p>
            <a:pPr lvl="2"/>
            <a:r>
              <a:rPr lang="en-US" dirty="0"/>
              <a:t>synchronous writes sometimes requested by apps or needed by OS</a:t>
            </a:r>
          </a:p>
          <a:p>
            <a:pPr lvl="1"/>
            <a:r>
              <a:rPr lang="en-US" dirty="0"/>
              <a:t>free-behind and read-ahead</a:t>
            </a:r>
          </a:p>
          <a:p>
            <a:pPr lvl="1"/>
            <a:r>
              <a:rPr lang="en-US" dirty="0"/>
              <a:t>… …</a:t>
            </a:r>
            <a:endParaRPr lang="en-HK" dirty="0"/>
          </a:p>
        </p:txBody>
      </p:sp>
      <p:sp>
        <p:nvSpPr>
          <p:cNvPr id="4" name="Slide Number Placeholder 3">
            <a:extLst>
              <a:ext uri="{FF2B5EF4-FFF2-40B4-BE49-F238E27FC236}">
                <a16:creationId xmlns:a16="http://schemas.microsoft.com/office/drawing/2014/main" id="{7170F363-7366-4441-A707-B8E3D1DF1401}"/>
              </a:ext>
            </a:extLst>
          </p:cNvPr>
          <p:cNvSpPr>
            <a:spLocks noGrp="1"/>
          </p:cNvSpPr>
          <p:nvPr>
            <p:ph type="sldNum" sz="quarter" idx="12"/>
          </p:nvPr>
        </p:nvSpPr>
        <p:spPr/>
        <p:txBody>
          <a:bodyPr/>
          <a:lstStyle/>
          <a:p>
            <a:fld id="{C22DC6D3-9347-42BE-948A-F7EB414DF657}" type="slidenum">
              <a:rPr lang="en-US" altLang="en-US" smtClean="0"/>
              <a:pPr/>
              <a:t>56</a:t>
            </a:fld>
            <a:endParaRPr lang="en-US" altLang="en-US" dirty="0"/>
          </a:p>
        </p:txBody>
      </p:sp>
    </p:spTree>
    <p:extLst>
      <p:ext uri="{BB962C8B-B14F-4D97-AF65-F5344CB8AC3E}">
        <p14:creationId xmlns:p14="http://schemas.microsoft.com/office/powerpoint/2010/main" val="39105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7F0-CA21-40D4-9DA3-1F416BD86280}"/>
              </a:ext>
            </a:extLst>
          </p:cNvPr>
          <p:cNvSpPr>
            <a:spLocks noGrp="1"/>
          </p:cNvSpPr>
          <p:nvPr>
            <p:ph type="title"/>
          </p:nvPr>
        </p:nvSpPr>
        <p:spPr/>
        <p:txBody>
          <a:bodyPr/>
          <a:lstStyle/>
          <a:p>
            <a:r>
              <a:rPr lang="en-US" dirty="0"/>
              <a:t>Copy-on-write (COW)</a:t>
            </a:r>
          </a:p>
        </p:txBody>
      </p:sp>
      <p:sp>
        <p:nvSpPr>
          <p:cNvPr id="3" name="Content Placeholder 2">
            <a:extLst>
              <a:ext uri="{FF2B5EF4-FFF2-40B4-BE49-F238E27FC236}">
                <a16:creationId xmlns:a16="http://schemas.microsoft.com/office/drawing/2014/main" id="{8753D9C4-14A5-49C2-ABF1-115DF6E4A2A2}"/>
              </a:ext>
            </a:extLst>
          </p:cNvPr>
          <p:cNvSpPr>
            <a:spLocks noGrp="1"/>
          </p:cNvSpPr>
          <p:nvPr>
            <p:ph idx="1"/>
          </p:nvPr>
        </p:nvSpPr>
        <p:spPr/>
        <p:txBody>
          <a:bodyPr/>
          <a:lstStyle/>
          <a:p>
            <a:r>
              <a:rPr lang="en-US" b="1" dirty="0"/>
              <a:t>Copy-on-write</a:t>
            </a:r>
            <a:r>
              <a:rPr lang="en-US" dirty="0"/>
              <a:t> or </a:t>
            </a:r>
            <a:r>
              <a:rPr lang="en-US" b="1" dirty="0" err="1"/>
              <a:t>CoW</a:t>
            </a:r>
            <a:r>
              <a:rPr lang="en-US" dirty="0"/>
              <a:t> is a technique to efficiently </a:t>
            </a:r>
            <a:r>
              <a:rPr lang="en-US" dirty="0">
                <a:hlinkClick r:id="rId2"/>
              </a:rPr>
              <a:t>copy</a:t>
            </a:r>
            <a:r>
              <a:rPr lang="en-US" dirty="0"/>
              <a:t> data resources in a computer system. If a unit of data is copied but not modified, the "copy" can exist as a reference to the original data. Only when the copied data is </a:t>
            </a:r>
            <a:r>
              <a:rPr lang="en-US" dirty="0">
                <a:hlinkClick r:id="rId3"/>
              </a:rPr>
              <a:t>modified</a:t>
            </a:r>
            <a:r>
              <a:rPr lang="en-US" dirty="0"/>
              <a:t> is a copy created, and new bytes are actually written.</a:t>
            </a:r>
          </a:p>
          <a:p>
            <a:endParaRPr lang="en-US" dirty="0"/>
          </a:p>
        </p:txBody>
      </p:sp>
      <p:sp>
        <p:nvSpPr>
          <p:cNvPr id="4" name="Slide Number Placeholder 3">
            <a:extLst>
              <a:ext uri="{FF2B5EF4-FFF2-40B4-BE49-F238E27FC236}">
                <a16:creationId xmlns:a16="http://schemas.microsoft.com/office/drawing/2014/main" id="{9EA96B1F-618E-49E9-ABD4-9216E6D8E577}"/>
              </a:ext>
            </a:extLst>
          </p:cNvPr>
          <p:cNvSpPr>
            <a:spLocks noGrp="1"/>
          </p:cNvSpPr>
          <p:nvPr>
            <p:ph type="sldNum" sz="quarter" idx="12"/>
          </p:nvPr>
        </p:nvSpPr>
        <p:spPr/>
        <p:txBody>
          <a:bodyPr/>
          <a:lstStyle/>
          <a:p>
            <a:fld id="{C22DC6D3-9347-42BE-948A-F7EB414DF657}" type="slidenum">
              <a:rPr lang="en-US" altLang="en-US" smtClean="0"/>
              <a:pPr/>
              <a:t>57</a:t>
            </a:fld>
            <a:endParaRPr lang="en-US" altLang="en-US" dirty="0"/>
          </a:p>
        </p:txBody>
      </p:sp>
      <p:grpSp>
        <p:nvGrpSpPr>
          <p:cNvPr id="15" name="Group 14">
            <a:extLst>
              <a:ext uri="{FF2B5EF4-FFF2-40B4-BE49-F238E27FC236}">
                <a16:creationId xmlns:a16="http://schemas.microsoft.com/office/drawing/2014/main" id="{8CC9AD25-3C6F-4A93-B897-EA02D7B66C66}"/>
              </a:ext>
            </a:extLst>
          </p:cNvPr>
          <p:cNvGrpSpPr/>
          <p:nvPr/>
        </p:nvGrpSpPr>
        <p:grpSpPr>
          <a:xfrm>
            <a:off x="1415480" y="4263354"/>
            <a:ext cx="8844770" cy="1687060"/>
            <a:chOff x="1415480" y="4263354"/>
            <a:chExt cx="8844770" cy="1687060"/>
          </a:xfrm>
        </p:grpSpPr>
        <p:pic>
          <p:nvPicPr>
            <p:cNvPr id="5" name="Picture 4">
              <a:extLst>
                <a:ext uri="{FF2B5EF4-FFF2-40B4-BE49-F238E27FC236}">
                  <a16:creationId xmlns:a16="http://schemas.microsoft.com/office/drawing/2014/main" id="{37DB0D54-0CC1-41FA-B1C2-2EA14F72A390}"/>
                </a:ext>
              </a:extLst>
            </p:cNvPr>
            <p:cNvPicPr>
              <a:picLocks noChangeAspect="1"/>
            </p:cNvPicPr>
            <p:nvPr/>
          </p:nvPicPr>
          <p:blipFill>
            <a:blip r:embed="rId4"/>
            <a:stretch>
              <a:fillRect/>
            </a:stretch>
          </p:blipFill>
          <p:spPr>
            <a:xfrm>
              <a:off x="1415480" y="4293096"/>
              <a:ext cx="4084242" cy="1657318"/>
            </a:xfrm>
            <a:prstGeom prst="rect">
              <a:avLst/>
            </a:prstGeom>
          </p:spPr>
        </p:pic>
        <p:sp>
          <p:nvSpPr>
            <p:cNvPr id="6" name="Rectangle 5">
              <a:extLst>
                <a:ext uri="{FF2B5EF4-FFF2-40B4-BE49-F238E27FC236}">
                  <a16:creationId xmlns:a16="http://schemas.microsoft.com/office/drawing/2014/main" id="{DE0F26C2-5396-44DD-8DA8-49D7AFF38892}"/>
                </a:ext>
              </a:extLst>
            </p:cNvPr>
            <p:cNvSpPr/>
            <p:nvPr/>
          </p:nvSpPr>
          <p:spPr>
            <a:xfrm>
              <a:off x="3133565" y="4386440"/>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1</a:t>
              </a:r>
            </a:p>
          </p:txBody>
        </p:sp>
        <p:sp>
          <p:nvSpPr>
            <p:cNvPr id="7" name="Rectangle 6">
              <a:extLst>
                <a:ext uri="{FF2B5EF4-FFF2-40B4-BE49-F238E27FC236}">
                  <a16:creationId xmlns:a16="http://schemas.microsoft.com/office/drawing/2014/main" id="{D31A358B-B970-42EF-8A09-72B5B67FC356}"/>
                </a:ext>
              </a:extLst>
            </p:cNvPr>
            <p:cNvSpPr/>
            <p:nvPr/>
          </p:nvSpPr>
          <p:spPr>
            <a:xfrm>
              <a:off x="3133565" y="4598270"/>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2</a:t>
              </a:r>
            </a:p>
          </p:txBody>
        </p:sp>
        <p:sp>
          <p:nvSpPr>
            <p:cNvPr id="8" name="Rectangle 7">
              <a:extLst>
                <a:ext uri="{FF2B5EF4-FFF2-40B4-BE49-F238E27FC236}">
                  <a16:creationId xmlns:a16="http://schemas.microsoft.com/office/drawing/2014/main" id="{36BFDC37-05BF-4D4B-9A59-DF0EDC57013F}"/>
                </a:ext>
              </a:extLst>
            </p:cNvPr>
            <p:cNvSpPr/>
            <p:nvPr/>
          </p:nvSpPr>
          <p:spPr>
            <a:xfrm>
              <a:off x="3133565" y="4807411"/>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3</a:t>
              </a:r>
            </a:p>
          </p:txBody>
        </p:sp>
        <p:pic>
          <p:nvPicPr>
            <p:cNvPr id="9" name="Picture 8">
              <a:extLst>
                <a:ext uri="{FF2B5EF4-FFF2-40B4-BE49-F238E27FC236}">
                  <a16:creationId xmlns:a16="http://schemas.microsoft.com/office/drawing/2014/main" id="{8892143A-9C59-43C0-93AA-9065782F3E2B}"/>
                </a:ext>
              </a:extLst>
            </p:cNvPr>
            <p:cNvPicPr>
              <a:picLocks noChangeAspect="1"/>
            </p:cNvPicPr>
            <p:nvPr/>
          </p:nvPicPr>
          <p:blipFill>
            <a:blip r:embed="rId5"/>
            <a:stretch>
              <a:fillRect/>
            </a:stretch>
          </p:blipFill>
          <p:spPr>
            <a:xfrm>
              <a:off x="6096000" y="4263354"/>
              <a:ext cx="4164250" cy="1363954"/>
            </a:xfrm>
            <a:prstGeom prst="rect">
              <a:avLst/>
            </a:prstGeom>
          </p:spPr>
        </p:pic>
        <p:sp>
          <p:nvSpPr>
            <p:cNvPr id="10" name="Rectangle 9">
              <a:extLst>
                <a:ext uri="{FF2B5EF4-FFF2-40B4-BE49-F238E27FC236}">
                  <a16:creationId xmlns:a16="http://schemas.microsoft.com/office/drawing/2014/main" id="{C8587DE0-1143-47C3-9358-66A62354423B}"/>
                </a:ext>
              </a:extLst>
            </p:cNvPr>
            <p:cNvSpPr/>
            <p:nvPr/>
          </p:nvSpPr>
          <p:spPr>
            <a:xfrm>
              <a:off x="2423592" y="5799578"/>
              <a:ext cx="2304256"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B050"/>
                </a:solidFill>
              </a:endParaRPr>
            </a:p>
          </p:txBody>
        </p:sp>
        <p:sp>
          <p:nvSpPr>
            <p:cNvPr id="11" name="Rectangle 10">
              <a:extLst>
                <a:ext uri="{FF2B5EF4-FFF2-40B4-BE49-F238E27FC236}">
                  <a16:creationId xmlns:a16="http://schemas.microsoft.com/office/drawing/2014/main" id="{4705200C-D2A5-47FF-BAF9-F2CB1D373F02}"/>
                </a:ext>
              </a:extLst>
            </p:cNvPr>
            <p:cNvSpPr/>
            <p:nvPr/>
          </p:nvSpPr>
          <p:spPr>
            <a:xfrm>
              <a:off x="7853127" y="4367737"/>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1</a:t>
              </a:r>
            </a:p>
          </p:txBody>
        </p:sp>
        <p:sp>
          <p:nvSpPr>
            <p:cNvPr id="12" name="Rectangle 11">
              <a:extLst>
                <a:ext uri="{FF2B5EF4-FFF2-40B4-BE49-F238E27FC236}">
                  <a16:creationId xmlns:a16="http://schemas.microsoft.com/office/drawing/2014/main" id="{BB042075-6D20-4DEF-AA46-83A8294779D2}"/>
                </a:ext>
              </a:extLst>
            </p:cNvPr>
            <p:cNvSpPr/>
            <p:nvPr/>
          </p:nvSpPr>
          <p:spPr>
            <a:xfrm>
              <a:off x="7853127" y="4579567"/>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2</a:t>
              </a:r>
            </a:p>
          </p:txBody>
        </p:sp>
        <p:sp>
          <p:nvSpPr>
            <p:cNvPr id="13" name="Rectangle 12">
              <a:extLst>
                <a:ext uri="{FF2B5EF4-FFF2-40B4-BE49-F238E27FC236}">
                  <a16:creationId xmlns:a16="http://schemas.microsoft.com/office/drawing/2014/main" id="{234DF90E-1CDA-4CC3-ACD8-FC58D9B2B26C}"/>
                </a:ext>
              </a:extLst>
            </p:cNvPr>
            <p:cNvSpPr/>
            <p:nvPr/>
          </p:nvSpPr>
          <p:spPr>
            <a:xfrm>
              <a:off x="7853127" y="4788708"/>
              <a:ext cx="648072"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Block 3</a:t>
              </a:r>
            </a:p>
          </p:txBody>
        </p:sp>
        <p:sp>
          <p:nvSpPr>
            <p:cNvPr id="14" name="Rectangle 13">
              <a:extLst>
                <a:ext uri="{FF2B5EF4-FFF2-40B4-BE49-F238E27FC236}">
                  <a16:creationId xmlns:a16="http://schemas.microsoft.com/office/drawing/2014/main" id="{C7B948CA-1F63-41DB-A1C7-949913A3B17D}"/>
                </a:ext>
              </a:extLst>
            </p:cNvPr>
            <p:cNvSpPr/>
            <p:nvPr/>
          </p:nvSpPr>
          <p:spPr>
            <a:xfrm>
              <a:off x="7536160" y="5223104"/>
              <a:ext cx="1296144" cy="137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Copy of Block 3</a:t>
              </a:r>
            </a:p>
          </p:txBody>
        </p:sp>
      </p:grpSp>
    </p:spTree>
    <p:extLst>
      <p:ext uri="{BB962C8B-B14F-4D97-AF65-F5344CB8AC3E}">
        <p14:creationId xmlns:p14="http://schemas.microsoft.com/office/powerpoint/2010/main" val="3321527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CEA2-66C7-49AD-88F4-C26267556503}"/>
              </a:ext>
            </a:extLst>
          </p:cNvPr>
          <p:cNvSpPr>
            <a:spLocks noGrp="1"/>
          </p:cNvSpPr>
          <p:nvPr>
            <p:ph type="title"/>
          </p:nvPr>
        </p:nvSpPr>
        <p:spPr/>
        <p:txBody>
          <a:bodyPr/>
          <a:lstStyle/>
          <a:p>
            <a:r>
              <a:rPr lang="en-HK" dirty="0"/>
              <a:t>Recovery</a:t>
            </a:r>
          </a:p>
        </p:txBody>
      </p:sp>
      <p:sp>
        <p:nvSpPr>
          <p:cNvPr id="3" name="Content Placeholder 2">
            <a:extLst>
              <a:ext uri="{FF2B5EF4-FFF2-40B4-BE49-F238E27FC236}">
                <a16:creationId xmlns:a16="http://schemas.microsoft.com/office/drawing/2014/main" id="{4BEFAC31-2F45-4AB2-8D7B-97FE64B5A306}"/>
              </a:ext>
            </a:extLst>
          </p:cNvPr>
          <p:cNvSpPr>
            <a:spLocks noGrp="1"/>
          </p:cNvSpPr>
          <p:nvPr>
            <p:ph idx="1"/>
          </p:nvPr>
        </p:nvSpPr>
        <p:spPr/>
        <p:txBody>
          <a:bodyPr/>
          <a:lstStyle/>
          <a:p>
            <a:r>
              <a:rPr lang="en-US" dirty="0"/>
              <a:t>File system needs consistency checking to ensure consistency </a:t>
            </a:r>
          </a:p>
          <a:p>
            <a:pPr lvl="1"/>
            <a:r>
              <a:rPr lang="en-US" dirty="0"/>
              <a:t>compares data in directory with some metadata on disk for consistency</a:t>
            </a:r>
          </a:p>
          <a:p>
            <a:pPr lvl="1"/>
            <a:r>
              <a:rPr lang="en-US" dirty="0"/>
              <a:t>file system recovery can be slow and sometimes fails</a:t>
            </a:r>
          </a:p>
          <a:p>
            <a:r>
              <a:rPr lang="en-US" dirty="0"/>
              <a:t>File system recovery methods</a:t>
            </a:r>
          </a:p>
          <a:p>
            <a:pPr lvl="1"/>
            <a:r>
              <a:rPr lang="en-US" dirty="0"/>
              <a:t>backup</a:t>
            </a:r>
          </a:p>
          <a:p>
            <a:pPr lvl="1"/>
            <a:r>
              <a:rPr lang="en-US" dirty="0"/>
              <a:t>log-structured file system</a:t>
            </a:r>
            <a:endParaRPr lang="en-HK" dirty="0"/>
          </a:p>
        </p:txBody>
      </p:sp>
      <p:sp>
        <p:nvSpPr>
          <p:cNvPr id="4" name="Slide Number Placeholder 3">
            <a:extLst>
              <a:ext uri="{FF2B5EF4-FFF2-40B4-BE49-F238E27FC236}">
                <a16:creationId xmlns:a16="http://schemas.microsoft.com/office/drawing/2014/main" id="{BA1BD1FD-4B93-441D-BC01-A8334D93CC64}"/>
              </a:ext>
            </a:extLst>
          </p:cNvPr>
          <p:cNvSpPr>
            <a:spLocks noGrp="1"/>
          </p:cNvSpPr>
          <p:nvPr>
            <p:ph type="sldNum" sz="quarter" idx="12"/>
          </p:nvPr>
        </p:nvSpPr>
        <p:spPr/>
        <p:txBody>
          <a:bodyPr/>
          <a:lstStyle/>
          <a:p>
            <a:fld id="{C22DC6D3-9347-42BE-948A-F7EB414DF657}" type="slidenum">
              <a:rPr lang="en-US" altLang="en-US" smtClean="0"/>
              <a:pPr/>
              <a:t>58</a:t>
            </a:fld>
            <a:endParaRPr lang="en-US" altLang="en-US" dirty="0"/>
          </a:p>
        </p:txBody>
      </p:sp>
    </p:spTree>
    <p:extLst>
      <p:ext uri="{BB962C8B-B14F-4D97-AF65-F5344CB8AC3E}">
        <p14:creationId xmlns:p14="http://schemas.microsoft.com/office/powerpoint/2010/main" val="183071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6C4F-F232-47BC-856D-1378C57A8BC3}"/>
              </a:ext>
            </a:extLst>
          </p:cNvPr>
          <p:cNvSpPr>
            <a:spLocks noGrp="1"/>
          </p:cNvSpPr>
          <p:nvPr>
            <p:ph type="title"/>
          </p:nvPr>
        </p:nvSpPr>
        <p:spPr/>
        <p:txBody>
          <a:bodyPr/>
          <a:lstStyle/>
          <a:p>
            <a:r>
              <a:rPr lang="en-US" dirty="0"/>
              <a:t>Open Files</a:t>
            </a:r>
            <a:endParaRPr lang="en-HK" dirty="0"/>
          </a:p>
        </p:txBody>
      </p:sp>
      <p:sp>
        <p:nvSpPr>
          <p:cNvPr id="3" name="Content Placeholder 2">
            <a:extLst>
              <a:ext uri="{FF2B5EF4-FFF2-40B4-BE49-F238E27FC236}">
                <a16:creationId xmlns:a16="http://schemas.microsoft.com/office/drawing/2014/main" id="{7C36283F-C907-4771-9926-B1E4DDEAB4EF}"/>
              </a:ext>
            </a:extLst>
          </p:cNvPr>
          <p:cNvSpPr>
            <a:spLocks noGrp="1"/>
          </p:cNvSpPr>
          <p:nvPr>
            <p:ph idx="1"/>
          </p:nvPr>
        </p:nvSpPr>
        <p:spPr>
          <a:xfrm>
            <a:off x="609600" y="1340769"/>
            <a:ext cx="11391056" cy="5040560"/>
          </a:xfrm>
        </p:spPr>
        <p:txBody>
          <a:bodyPr/>
          <a:lstStyle/>
          <a:p>
            <a:r>
              <a:rPr lang="en-US" altLang="en-US" dirty="0"/>
              <a:t>Data needed to manage open files:</a:t>
            </a:r>
          </a:p>
          <a:p>
            <a:pPr lvl="1"/>
            <a:r>
              <a:rPr lang="en-US" dirty="0">
                <a:solidFill>
                  <a:srgbClr val="FF0000"/>
                </a:solidFill>
              </a:rPr>
              <a:t>File handle</a:t>
            </a:r>
            <a:r>
              <a:rPr lang="en-US" dirty="0"/>
              <a:t>: a data structure that represents an open file</a:t>
            </a:r>
          </a:p>
          <a:p>
            <a:pPr lvl="1"/>
            <a:endParaRPr lang="en-US" dirty="0"/>
          </a:p>
          <a:p>
            <a:pPr lvl="1"/>
            <a:r>
              <a:rPr lang="en-US" dirty="0">
                <a:solidFill>
                  <a:srgbClr val="FF0000"/>
                </a:solidFill>
              </a:rPr>
              <a:t>File descriptor</a:t>
            </a:r>
            <a:r>
              <a:rPr lang="en-US" dirty="0"/>
              <a:t>: a small integer that identifies an open file within a process. It is used by the operating system to manage the file's access permissions and to track its usage by various processes.</a:t>
            </a:r>
          </a:p>
        </p:txBody>
      </p:sp>
      <p:sp>
        <p:nvSpPr>
          <p:cNvPr id="4" name="Slide Number Placeholder 3">
            <a:extLst>
              <a:ext uri="{FF2B5EF4-FFF2-40B4-BE49-F238E27FC236}">
                <a16:creationId xmlns:a16="http://schemas.microsoft.com/office/drawing/2014/main" id="{727A7676-8708-4186-AAF7-2FEDB33DB89D}"/>
              </a:ext>
            </a:extLst>
          </p:cNvPr>
          <p:cNvSpPr>
            <a:spLocks noGrp="1"/>
          </p:cNvSpPr>
          <p:nvPr>
            <p:ph type="sldNum" sz="quarter" idx="12"/>
          </p:nvPr>
        </p:nvSpPr>
        <p:spPr/>
        <p:txBody>
          <a:bodyPr/>
          <a:lstStyle/>
          <a:p>
            <a:fld id="{C22DC6D3-9347-42BE-948A-F7EB414DF657}" type="slidenum">
              <a:rPr lang="en-US" altLang="en-US" smtClean="0"/>
              <a:pPr/>
              <a:t>6</a:t>
            </a:fld>
            <a:endParaRPr lang="en-US" altLang="en-US" dirty="0"/>
          </a:p>
        </p:txBody>
      </p:sp>
    </p:spTree>
    <p:extLst>
      <p:ext uri="{BB962C8B-B14F-4D97-AF65-F5344CB8AC3E}">
        <p14:creationId xmlns:p14="http://schemas.microsoft.com/office/powerpoint/2010/main" val="348515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8305-3772-4B67-AA10-196F90829C8A}"/>
              </a:ext>
            </a:extLst>
          </p:cNvPr>
          <p:cNvSpPr>
            <a:spLocks noGrp="1"/>
          </p:cNvSpPr>
          <p:nvPr>
            <p:ph type="title"/>
          </p:nvPr>
        </p:nvSpPr>
        <p:spPr/>
        <p:txBody>
          <a:bodyPr/>
          <a:lstStyle/>
          <a:p>
            <a:r>
              <a:rPr lang="en-US" dirty="0"/>
              <a:t>Open Files</a:t>
            </a:r>
          </a:p>
        </p:txBody>
      </p:sp>
      <p:sp>
        <p:nvSpPr>
          <p:cNvPr id="3" name="Content Placeholder 2">
            <a:extLst>
              <a:ext uri="{FF2B5EF4-FFF2-40B4-BE49-F238E27FC236}">
                <a16:creationId xmlns:a16="http://schemas.microsoft.com/office/drawing/2014/main" id="{4529C9E9-E832-4607-8101-C352D4BF4810}"/>
              </a:ext>
            </a:extLst>
          </p:cNvPr>
          <p:cNvSpPr>
            <a:spLocks noGrp="1"/>
          </p:cNvSpPr>
          <p:nvPr>
            <p:ph idx="1"/>
          </p:nvPr>
        </p:nvSpPr>
        <p:spPr/>
        <p:txBody>
          <a:bodyPr/>
          <a:lstStyle/>
          <a:p>
            <a:r>
              <a:rPr lang="en-US" altLang="en-US" dirty="0"/>
              <a:t>Data needed to manage open files:</a:t>
            </a:r>
          </a:p>
          <a:p>
            <a:pPr lvl="1"/>
            <a:r>
              <a:rPr lang="en-US" dirty="0">
                <a:solidFill>
                  <a:srgbClr val="FF0000"/>
                </a:solidFill>
              </a:rPr>
              <a:t>File table</a:t>
            </a:r>
            <a:r>
              <a:rPr lang="en-US" dirty="0"/>
              <a:t>: a data structure that maintains a list of all open files in the system, along with their associated file handles and file descriptors</a:t>
            </a:r>
          </a:p>
          <a:p>
            <a:pPr lvl="1"/>
            <a:r>
              <a:rPr lang="en-US" dirty="0">
                <a:solidFill>
                  <a:srgbClr val="FF0000"/>
                </a:solidFill>
              </a:rPr>
              <a:t>Lock table</a:t>
            </a:r>
            <a:r>
              <a:rPr lang="en-US" dirty="0"/>
              <a:t>: keeps track of which processes have locked which files and ensures that conflicting lock requests are resolved appropriately</a:t>
            </a:r>
          </a:p>
          <a:p>
            <a:pPr lvl="1"/>
            <a:r>
              <a:rPr lang="en-US" dirty="0">
                <a:solidFill>
                  <a:srgbClr val="FF0000"/>
                </a:solidFill>
              </a:rPr>
              <a:t>File cache</a:t>
            </a:r>
            <a:r>
              <a:rPr lang="en-US" dirty="0"/>
              <a:t>: a portion of memory that the OS uses to store recently accessed portions of open files</a:t>
            </a:r>
          </a:p>
          <a:p>
            <a:pPr lvl="1"/>
            <a:r>
              <a:rPr lang="en-US" dirty="0">
                <a:solidFill>
                  <a:srgbClr val="FF0000"/>
                </a:solidFill>
              </a:rPr>
              <a:t>I/O buffer</a:t>
            </a:r>
            <a:r>
              <a:rPr lang="en-US" dirty="0"/>
              <a:t>: a portion of memory that is used to temporarily store transferred data</a:t>
            </a:r>
          </a:p>
          <a:p>
            <a:pPr lvl="2"/>
            <a:r>
              <a:rPr lang="en-US" altLang="en-US" dirty="0"/>
              <a:t>usually associated with a specific I/O operation</a:t>
            </a:r>
          </a:p>
          <a:p>
            <a:endParaRPr lang="en-US" dirty="0"/>
          </a:p>
        </p:txBody>
      </p:sp>
      <p:sp>
        <p:nvSpPr>
          <p:cNvPr id="4" name="Slide Number Placeholder 3">
            <a:extLst>
              <a:ext uri="{FF2B5EF4-FFF2-40B4-BE49-F238E27FC236}">
                <a16:creationId xmlns:a16="http://schemas.microsoft.com/office/drawing/2014/main" id="{B210DE60-30C5-42E4-835E-2B1A77BF01BF}"/>
              </a:ext>
            </a:extLst>
          </p:cNvPr>
          <p:cNvSpPr>
            <a:spLocks noGrp="1"/>
          </p:cNvSpPr>
          <p:nvPr>
            <p:ph type="sldNum" sz="quarter" idx="12"/>
          </p:nvPr>
        </p:nvSpPr>
        <p:spPr/>
        <p:txBody>
          <a:bodyPr/>
          <a:lstStyle/>
          <a:p>
            <a:fld id="{C22DC6D3-9347-42BE-948A-F7EB414DF657}" type="slidenum">
              <a:rPr lang="en-US" altLang="en-US" smtClean="0"/>
              <a:pPr/>
              <a:t>7</a:t>
            </a:fld>
            <a:endParaRPr lang="en-US" altLang="en-US" dirty="0"/>
          </a:p>
        </p:txBody>
      </p:sp>
    </p:spTree>
    <p:extLst>
      <p:ext uri="{BB962C8B-B14F-4D97-AF65-F5344CB8AC3E}">
        <p14:creationId xmlns:p14="http://schemas.microsoft.com/office/powerpoint/2010/main" val="67124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15-3F56-4201-8983-EA8BE8E2CCAB}"/>
              </a:ext>
            </a:extLst>
          </p:cNvPr>
          <p:cNvSpPr>
            <a:spLocks noGrp="1"/>
          </p:cNvSpPr>
          <p:nvPr>
            <p:ph type="title"/>
          </p:nvPr>
        </p:nvSpPr>
        <p:spPr/>
        <p:txBody>
          <a:bodyPr/>
          <a:lstStyle/>
          <a:p>
            <a:r>
              <a:rPr lang="en-US" dirty="0"/>
              <a:t>File Types – Name, Extension</a:t>
            </a:r>
            <a:endParaRPr lang="en-HK" dirty="0"/>
          </a:p>
        </p:txBody>
      </p:sp>
      <p:sp>
        <p:nvSpPr>
          <p:cNvPr id="3" name="Content Placeholder 2">
            <a:extLst>
              <a:ext uri="{FF2B5EF4-FFF2-40B4-BE49-F238E27FC236}">
                <a16:creationId xmlns:a16="http://schemas.microsoft.com/office/drawing/2014/main" id="{DAA12AED-FD4F-4F83-A2EE-6B2968C83158}"/>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B9DF42BA-7950-4C86-B107-E6371CF67D2D}"/>
              </a:ext>
            </a:extLst>
          </p:cNvPr>
          <p:cNvSpPr>
            <a:spLocks noGrp="1"/>
          </p:cNvSpPr>
          <p:nvPr>
            <p:ph type="sldNum" sz="quarter" idx="12"/>
          </p:nvPr>
        </p:nvSpPr>
        <p:spPr/>
        <p:txBody>
          <a:bodyPr/>
          <a:lstStyle/>
          <a:p>
            <a:fld id="{C22DC6D3-9347-42BE-948A-F7EB414DF657}" type="slidenum">
              <a:rPr lang="en-US" altLang="en-US" smtClean="0"/>
              <a:pPr/>
              <a:t>8</a:t>
            </a:fld>
            <a:endParaRPr lang="en-US" altLang="en-US" dirty="0"/>
          </a:p>
        </p:txBody>
      </p:sp>
      <p:pic>
        <p:nvPicPr>
          <p:cNvPr id="6" name="Picture 5">
            <a:extLst>
              <a:ext uri="{FF2B5EF4-FFF2-40B4-BE49-F238E27FC236}">
                <a16:creationId xmlns:a16="http://schemas.microsoft.com/office/drawing/2014/main" id="{CCE0F8E6-AB5A-4321-A8CC-B52CA3764AA0}"/>
              </a:ext>
            </a:extLst>
          </p:cNvPr>
          <p:cNvPicPr>
            <a:picLocks noChangeAspect="1"/>
          </p:cNvPicPr>
          <p:nvPr/>
        </p:nvPicPr>
        <p:blipFill>
          <a:blip r:embed="rId2"/>
          <a:stretch>
            <a:fillRect/>
          </a:stretch>
        </p:blipFill>
        <p:spPr>
          <a:xfrm>
            <a:off x="3734434" y="1310482"/>
            <a:ext cx="4723132" cy="5070847"/>
          </a:xfrm>
          <a:prstGeom prst="rect">
            <a:avLst/>
          </a:prstGeom>
        </p:spPr>
      </p:pic>
    </p:spTree>
    <p:extLst>
      <p:ext uri="{BB962C8B-B14F-4D97-AF65-F5344CB8AC3E}">
        <p14:creationId xmlns:p14="http://schemas.microsoft.com/office/powerpoint/2010/main" val="118563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C56B-EABA-4433-9567-2755F4AC440C}"/>
              </a:ext>
            </a:extLst>
          </p:cNvPr>
          <p:cNvSpPr>
            <a:spLocks noGrp="1"/>
          </p:cNvSpPr>
          <p:nvPr>
            <p:ph type="title"/>
          </p:nvPr>
        </p:nvSpPr>
        <p:spPr/>
        <p:txBody>
          <a:bodyPr/>
          <a:lstStyle/>
          <a:p>
            <a:r>
              <a:rPr lang="en-US" dirty="0"/>
              <a:t>Access Methods</a:t>
            </a:r>
            <a:endParaRPr lang="en-HK" dirty="0"/>
          </a:p>
        </p:txBody>
      </p:sp>
      <p:sp>
        <p:nvSpPr>
          <p:cNvPr id="3" name="Content Placeholder 2">
            <a:extLst>
              <a:ext uri="{FF2B5EF4-FFF2-40B4-BE49-F238E27FC236}">
                <a16:creationId xmlns:a16="http://schemas.microsoft.com/office/drawing/2014/main" id="{581F068E-58F4-4B2E-9E56-836AA304FFC8}"/>
              </a:ext>
            </a:extLst>
          </p:cNvPr>
          <p:cNvSpPr>
            <a:spLocks noGrp="1"/>
          </p:cNvSpPr>
          <p:nvPr>
            <p:ph idx="1"/>
          </p:nvPr>
        </p:nvSpPr>
        <p:spPr>
          <a:xfrm>
            <a:off x="609600" y="1340769"/>
            <a:ext cx="10972800" cy="5040560"/>
          </a:xfrm>
        </p:spPr>
        <p:txBody>
          <a:bodyPr/>
          <a:lstStyle/>
          <a:p>
            <a:r>
              <a:rPr lang="en-US" sz="2800" dirty="0">
                <a:solidFill>
                  <a:srgbClr val="FF0000"/>
                </a:solidFill>
              </a:rPr>
              <a:t>Sequential access</a:t>
            </a:r>
          </a:p>
          <a:p>
            <a:pPr lvl="1"/>
            <a:r>
              <a:rPr lang="en-US" sz="2400" dirty="0"/>
              <a:t>a group of elements is access in a predetermined order</a:t>
            </a:r>
          </a:p>
          <a:p>
            <a:pPr lvl="1"/>
            <a:r>
              <a:rPr lang="en-US" sz="2400" dirty="0"/>
              <a:t>for some media types, the only access mode (e.g., tape)</a:t>
            </a:r>
          </a:p>
          <a:p>
            <a:r>
              <a:rPr lang="en-US" sz="2800" dirty="0">
                <a:solidFill>
                  <a:srgbClr val="FF0000"/>
                </a:solidFill>
              </a:rPr>
              <a:t>Direct access</a:t>
            </a:r>
          </a:p>
          <a:p>
            <a:pPr lvl="1"/>
            <a:r>
              <a:rPr lang="en-US" sz="2400" dirty="0"/>
              <a:t>access an element at an arbitrary position in a sequence in (roughly) equal time, independent of sequence size</a:t>
            </a:r>
          </a:p>
          <a:p>
            <a:pPr lvl="2"/>
            <a:r>
              <a:rPr lang="en-US" sz="2000" dirty="0"/>
              <a:t>it is possible to emulate random access in a tape, but access time varies</a:t>
            </a:r>
          </a:p>
          <a:p>
            <a:pPr lvl="1"/>
            <a:r>
              <a:rPr lang="en-US" sz="2400" dirty="0"/>
              <a:t>sometime called </a:t>
            </a:r>
            <a:r>
              <a:rPr lang="en-US" sz="2400" dirty="0">
                <a:solidFill>
                  <a:srgbClr val="FF0000"/>
                </a:solidFill>
              </a:rPr>
              <a:t>random access</a:t>
            </a:r>
            <a:endParaRPr lang="en-HK" sz="2400" dirty="0">
              <a:solidFill>
                <a:srgbClr val="FF0000"/>
              </a:solidFill>
            </a:endParaRPr>
          </a:p>
        </p:txBody>
      </p:sp>
      <p:sp>
        <p:nvSpPr>
          <p:cNvPr id="4" name="Slide Number Placeholder 3">
            <a:extLst>
              <a:ext uri="{FF2B5EF4-FFF2-40B4-BE49-F238E27FC236}">
                <a16:creationId xmlns:a16="http://schemas.microsoft.com/office/drawing/2014/main" id="{DCF39EEB-CD20-4AC0-82FD-AFBE064F19FA}"/>
              </a:ext>
            </a:extLst>
          </p:cNvPr>
          <p:cNvSpPr>
            <a:spLocks noGrp="1"/>
          </p:cNvSpPr>
          <p:nvPr>
            <p:ph type="sldNum" sz="quarter" idx="12"/>
          </p:nvPr>
        </p:nvSpPr>
        <p:spPr/>
        <p:txBody>
          <a:bodyPr/>
          <a:lstStyle/>
          <a:p>
            <a:fld id="{C22DC6D3-9347-42BE-948A-F7EB414DF657}" type="slidenum">
              <a:rPr lang="en-US" altLang="en-US" smtClean="0"/>
              <a:pPr/>
              <a:t>9</a:t>
            </a:fld>
            <a:endParaRPr lang="en-US" altLang="en-US" dirty="0"/>
          </a:p>
        </p:txBody>
      </p:sp>
      <p:pic>
        <p:nvPicPr>
          <p:cNvPr id="6" name="Picture 5">
            <a:extLst>
              <a:ext uri="{FF2B5EF4-FFF2-40B4-BE49-F238E27FC236}">
                <a16:creationId xmlns:a16="http://schemas.microsoft.com/office/drawing/2014/main" id="{EE5719E5-81EC-490D-95B2-0A4E3EEB9E34}"/>
              </a:ext>
            </a:extLst>
          </p:cNvPr>
          <p:cNvPicPr>
            <a:picLocks noChangeAspect="1"/>
          </p:cNvPicPr>
          <p:nvPr/>
        </p:nvPicPr>
        <p:blipFill>
          <a:blip r:embed="rId2"/>
          <a:stretch>
            <a:fillRect/>
          </a:stretch>
        </p:blipFill>
        <p:spPr>
          <a:xfrm>
            <a:off x="6528048" y="4560342"/>
            <a:ext cx="3317096" cy="2109018"/>
          </a:xfrm>
          <a:prstGeom prst="rect">
            <a:avLst/>
          </a:prstGeom>
        </p:spPr>
      </p:pic>
    </p:spTree>
    <p:extLst>
      <p:ext uri="{BB962C8B-B14F-4D97-AF65-F5344CB8AC3E}">
        <p14:creationId xmlns:p14="http://schemas.microsoft.com/office/powerpoint/2010/main" val="29261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4" ma:contentTypeDescription="Create a new document." ma:contentTypeScope="" ma:versionID="b32efb47b3937986e7584765175cbd4c">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1183c260e1c6ce08fe98529c279e0937"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0BD3FA-497B-4EB4-B409-BB906D151E91}">
  <ds:schemaRefs>
    <ds:schemaRef ds:uri="http://schemas.microsoft.com/office/infopath/2007/PartnerControls"/>
    <ds:schemaRef ds:uri="b5674da8-9718-4e16-aebc-f0da23de9464"/>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openxmlformats.org/package/2006/metadata/core-properties"/>
    <ds:schemaRef ds:uri="7204a842-0bf8-462c-9254-9ca5808d63fc"/>
    <ds:schemaRef ds:uri="http://purl.org/dc/terms/"/>
  </ds:schemaRefs>
</ds:datastoreItem>
</file>

<file path=customXml/itemProps2.xml><?xml version="1.0" encoding="utf-8"?>
<ds:datastoreItem xmlns:ds="http://schemas.openxmlformats.org/officeDocument/2006/customXml" ds:itemID="{13C8D502-307D-4486-AF90-161DB99CEAEC}">
  <ds:schemaRefs>
    <ds:schemaRef ds:uri="http://schemas.microsoft.com/sharepoint/v3/contenttype/forms"/>
  </ds:schemaRefs>
</ds:datastoreItem>
</file>

<file path=customXml/itemProps3.xml><?xml version="1.0" encoding="utf-8"?>
<ds:datastoreItem xmlns:ds="http://schemas.openxmlformats.org/officeDocument/2006/customXml" ds:itemID="{22011DAE-45C3-4BCF-8FE0-944479530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105192</TotalTime>
  <Words>3892</Words>
  <Application>Microsoft Office PowerPoint</Application>
  <PresentationFormat>Widescreen</PresentationFormat>
  <Paragraphs>558</Paragraphs>
  <Slides>58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Monotype Sorts</vt:lpstr>
      <vt:lpstr>ＭＳ Ｐゴシック</vt:lpstr>
      <vt:lpstr>NEPTHW+HelveticaNeue-Light</vt:lpstr>
      <vt:lpstr>新細明體</vt:lpstr>
      <vt:lpstr>宋体</vt:lpstr>
      <vt:lpstr>urw-din</vt:lpstr>
      <vt:lpstr>Arial</vt:lpstr>
      <vt:lpstr>Calibri</vt:lpstr>
      <vt:lpstr>Helvetica</vt:lpstr>
      <vt:lpstr>Times New Roman</vt:lpstr>
      <vt:lpstr>Office Theme</vt:lpstr>
      <vt:lpstr>CS3103 Operating System 2023/2024 Sem B</vt:lpstr>
      <vt:lpstr>File Concept </vt:lpstr>
      <vt:lpstr>File Attributes</vt:lpstr>
      <vt:lpstr>File Operations</vt:lpstr>
      <vt:lpstr>File Operations</vt:lpstr>
      <vt:lpstr>Open Files</vt:lpstr>
      <vt:lpstr>Open Files</vt:lpstr>
      <vt:lpstr>File Types – Name, Extension</vt:lpstr>
      <vt:lpstr>Access Methods</vt:lpstr>
      <vt:lpstr>Directory Structure</vt:lpstr>
      <vt:lpstr>A Typical File-system Organization</vt:lpstr>
      <vt:lpstr>Directory Organization</vt:lpstr>
      <vt:lpstr>Single-Level Directory</vt:lpstr>
      <vt:lpstr>Two-Level Directory</vt:lpstr>
      <vt:lpstr>Tree-Structured Directories</vt:lpstr>
      <vt:lpstr>Tree-Structured Directories</vt:lpstr>
      <vt:lpstr>Tree-Structured Directories</vt:lpstr>
      <vt:lpstr>Acyclic-Graph Directories</vt:lpstr>
      <vt:lpstr>Acyclic-Graph Directories</vt:lpstr>
      <vt:lpstr>General Graph Directory</vt:lpstr>
      <vt:lpstr>File System Mounting</vt:lpstr>
      <vt:lpstr>File Sharing</vt:lpstr>
      <vt:lpstr>Remote File Sharing</vt:lpstr>
      <vt:lpstr>Protection</vt:lpstr>
      <vt:lpstr>Access Control List</vt:lpstr>
      <vt:lpstr>Unix Access Control</vt:lpstr>
      <vt:lpstr>File Access Control Examples</vt:lpstr>
      <vt:lpstr>File-System Structure</vt:lpstr>
      <vt:lpstr>File System Layers</vt:lpstr>
      <vt:lpstr>File System Layers</vt:lpstr>
      <vt:lpstr>File System Layers</vt:lpstr>
      <vt:lpstr>File System Layers</vt:lpstr>
      <vt:lpstr>File System Layers</vt:lpstr>
      <vt:lpstr>File System Layers</vt:lpstr>
      <vt:lpstr>File Control Block (FCB)</vt:lpstr>
      <vt:lpstr>Structures to Implement a File System</vt:lpstr>
      <vt:lpstr>Inode</vt:lpstr>
      <vt:lpstr>Directory Implementation</vt:lpstr>
      <vt:lpstr>File Creation</vt:lpstr>
      <vt:lpstr>Allocation Methods</vt:lpstr>
      <vt:lpstr>Contiguous Allocation</vt:lpstr>
      <vt:lpstr>Contiguous Allocation</vt:lpstr>
      <vt:lpstr>Linked Allocation</vt:lpstr>
      <vt:lpstr>Linked Allocation</vt:lpstr>
      <vt:lpstr>File Allocation Table</vt:lpstr>
      <vt:lpstr>Index Allocation</vt:lpstr>
      <vt:lpstr>Index Allocation</vt:lpstr>
      <vt:lpstr>Index Allocation</vt:lpstr>
      <vt:lpstr>Index Allocation</vt:lpstr>
      <vt:lpstr>Extent-Based Systems</vt:lpstr>
      <vt:lpstr>Free-Space Management</vt:lpstr>
      <vt:lpstr>Bitmap Free-Space Management</vt:lpstr>
      <vt:lpstr>Linked Free Space</vt:lpstr>
      <vt:lpstr>Grouping</vt:lpstr>
      <vt:lpstr>Counting</vt:lpstr>
      <vt:lpstr>File System Performance</vt:lpstr>
      <vt:lpstr>Copy-on-write (COW)</vt:lpstr>
      <vt:lpstr>Recovery</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GUAN Nan</cp:lastModifiedBy>
  <cp:revision>944</cp:revision>
  <cp:lastPrinted>2024-04-02T04:57:52Z</cp:lastPrinted>
  <dcterms:created xsi:type="dcterms:W3CDTF">2010-09-21T06:40:43Z</dcterms:created>
  <dcterms:modified xsi:type="dcterms:W3CDTF">2024-04-03T06:20:07Z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ies>
</file>