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34" r:id="rId5"/>
    <p:sldId id="329" r:id="rId6"/>
    <p:sldId id="340" r:id="rId7"/>
    <p:sldId id="336" r:id="rId8"/>
    <p:sldId id="346" r:id="rId9"/>
    <p:sldId id="335" r:id="rId10"/>
    <p:sldId id="347" r:id="rId11"/>
    <p:sldId id="339" r:id="rId12"/>
    <p:sldId id="348" r:id="rId13"/>
    <p:sldId id="345" r:id="rId14"/>
    <p:sldId id="350" r:id="rId15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EE"/>
    <a:srgbClr val="A0F3FE"/>
    <a:srgbClr val="FFFFFF"/>
    <a:srgbClr val="99235E"/>
    <a:srgbClr val="DE3210"/>
    <a:srgbClr val="EECCE3"/>
    <a:srgbClr val="D4227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29" autoAdjust="0"/>
  </p:normalViewPr>
  <p:slideViewPr>
    <p:cSldViewPr>
      <p:cViewPr varScale="1">
        <p:scale>
          <a:sx n="77" d="100"/>
          <a:sy n="77" d="100"/>
        </p:scale>
        <p:origin x="854" y="43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2D263654-3CB6-4853-8056-46762CB180F6}"/>
    <pc:docChg chg="modSld">
      <pc:chgData name="Nan GUAN" userId="ab010559-a596-492d-8202-131cbc6d328a" providerId="ADAL" clId="{2D263654-3CB6-4853-8056-46762CB180F6}" dt="2024-01-16T08:08:17.539" v="39" actId="20577"/>
      <pc:docMkLst>
        <pc:docMk/>
      </pc:docMkLst>
      <pc:sldChg chg="modSp">
        <pc:chgData name="Nan GUAN" userId="ab010559-a596-492d-8202-131cbc6d328a" providerId="ADAL" clId="{2D263654-3CB6-4853-8056-46762CB180F6}" dt="2024-01-16T08:08:17.539" v="39" actId="20577"/>
        <pc:sldMkLst>
          <pc:docMk/>
          <pc:sldMk cId="2273730495" sldId="350"/>
        </pc:sldMkLst>
        <pc:spChg chg="mod">
          <ac:chgData name="Nan GUAN" userId="ab010559-a596-492d-8202-131cbc6d328a" providerId="ADAL" clId="{2D263654-3CB6-4853-8056-46762CB180F6}" dt="2024-01-16T08:08:17.539" v="39" actId="20577"/>
          <ac:spMkLst>
            <pc:docMk/>
            <pc:sldMk cId="2273730495" sldId="350"/>
            <ac:spMk id="3" creationId="{23ADA9EB-2252-451A-A01E-3D5D3610F180}"/>
          </ac:spMkLst>
        </pc:spChg>
      </pc:sldChg>
    </pc:docChg>
  </pc:docChgLst>
  <pc:docChgLst>
    <pc:chgData name="Nan GUAN" userId="ab010559-a596-492d-8202-131cbc6d328a" providerId="ADAL" clId="{ECB7A94A-9AA1-4294-A0B6-9507D62EB630}"/>
  </pc:docChgLst>
  <pc:docChgLst>
    <pc:chgData name="Nan GUAN" userId="ab010559-a596-492d-8202-131cbc6d328a" providerId="ADAL" clId="{61ADA590-D121-4EE7-91CF-6E51E7CE0B01}"/>
    <pc:docChg chg="undo custSel addSld delSld modSld sldOrd">
      <pc:chgData name="Nan GUAN" userId="ab010559-a596-492d-8202-131cbc6d328a" providerId="ADAL" clId="{61ADA590-D121-4EE7-91CF-6E51E7CE0B01}" dt="2024-01-03T10:26:54.918" v="755" actId="6549"/>
      <pc:docMkLst>
        <pc:docMk/>
      </pc:docMkLst>
      <pc:sldChg chg="modSp modAnim">
        <pc:chgData name="Nan GUAN" userId="ab010559-a596-492d-8202-131cbc6d328a" providerId="ADAL" clId="{61ADA590-D121-4EE7-91CF-6E51E7CE0B01}" dt="2024-01-03T07:41:03.036" v="735" actId="6549"/>
        <pc:sldMkLst>
          <pc:docMk/>
          <pc:sldMk cId="3717630886" sldId="329"/>
        </pc:sldMkLst>
        <pc:spChg chg="mod">
          <ac:chgData name="Nan GUAN" userId="ab010559-a596-492d-8202-131cbc6d328a" providerId="ADAL" clId="{61ADA590-D121-4EE7-91CF-6E51E7CE0B01}" dt="2024-01-03T07:41:03.036" v="735" actId="6549"/>
          <ac:spMkLst>
            <pc:docMk/>
            <pc:sldMk cId="3717630886" sldId="329"/>
            <ac:spMk id="3" creationId="{55AC9B72-92EB-45C5-A7C2-6B0F9E58F0EC}"/>
          </ac:spMkLst>
        </pc:spChg>
      </pc:sldChg>
      <pc:sldChg chg="modSp">
        <pc:chgData name="Nan GUAN" userId="ab010559-a596-492d-8202-131cbc6d328a" providerId="ADAL" clId="{61ADA590-D121-4EE7-91CF-6E51E7CE0B01}" dt="2023-12-27T00:19:04.545" v="3" actId="20577"/>
        <pc:sldMkLst>
          <pc:docMk/>
          <pc:sldMk cId="954624876" sldId="334"/>
        </pc:sldMkLst>
        <pc:spChg chg="mod">
          <ac:chgData name="Nan GUAN" userId="ab010559-a596-492d-8202-131cbc6d328a" providerId="ADAL" clId="{61ADA590-D121-4EE7-91CF-6E51E7CE0B01}" dt="2023-12-27T00:19:04.545" v="3" actId="20577"/>
          <ac:spMkLst>
            <pc:docMk/>
            <pc:sldMk cId="954624876" sldId="334"/>
            <ac:spMk id="2" creationId="{923AD7DF-86FD-4555-AE89-E369B6CA5F2D}"/>
          </ac:spMkLst>
        </pc:spChg>
      </pc:sldChg>
      <pc:sldChg chg="modSp">
        <pc:chgData name="Nan GUAN" userId="ab010559-a596-492d-8202-131cbc6d328a" providerId="ADAL" clId="{61ADA590-D121-4EE7-91CF-6E51E7CE0B01}" dt="2023-12-27T02:14:39.020" v="371"/>
        <pc:sldMkLst>
          <pc:docMk/>
          <pc:sldMk cId="3484351004" sldId="335"/>
        </pc:sldMkLst>
        <pc:graphicFrameChg chg="mod modGraphic">
          <ac:chgData name="Nan GUAN" userId="ab010559-a596-492d-8202-131cbc6d328a" providerId="ADAL" clId="{61ADA590-D121-4EE7-91CF-6E51E7CE0B01}" dt="2023-12-27T02:14:39.020" v="371"/>
          <ac:graphicFrameMkLst>
            <pc:docMk/>
            <pc:sldMk cId="3484351004" sldId="335"/>
            <ac:graphicFrameMk id="5" creationId="{0B1887BC-DD86-4F9A-AC11-75ED2951FA76}"/>
          </ac:graphicFrameMkLst>
        </pc:graphicFrameChg>
      </pc:sldChg>
      <pc:sldChg chg="modSp modAnim">
        <pc:chgData name="Nan GUAN" userId="ab010559-a596-492d-8202-131cbc6d328a" providerId="ADAL" clId="{61ADA590-D121-4EE7-91CF-6E51E7CE0B01}" dt="2023-12-27T00:25:41.251" v="243" actId="20577"/>
        <pc:sldMkLst>
          <pc:docMk/>
          <pc:sldMk cId="799723190" sldId="336"/>
        </pc:sldMkLst>
        <pc:spChg chg="mod">
          <ac:chgData name="Nan GUAN" userId="ab010559-a596-492d-8202-131cbc6d328a" providerId="ADAL" clId="{61ADA590-D121-4EE7-91CF-6E51E7CE0B01}" dt="2023-12-27T00:25:41.251" v="243" actId="20577"/>
          <ac:spMkLst>
            <pc:docMk/>
            <pc:sldMk cId="799723190" sldId="336"/>
            <ac:spMk id="3" creationId="{9A2AFC00-4A40-4D3A-814D-CF5C133BD53A}"/>
          </ac:spMkLst>
        </pc:spChg>
      </pc:sldChg>
      <pc:sldChg chg="modSp">
        <pc:chgData name="Nan GUAN" userId="ab010559-a596-492d-8202-131cbc6d328a" providerId="ADAL" clId="{61ADA590-D121-4EE7-91CF-6E51E7CE0B01}" dt="2023-12-27T02:19:31.221" v="472" actId="207"/>
        <pc:sldMkLst>
          <pc:docMk/>
          <pc:sldMk cId="298842811" sldId="340"/>
        </pc:sldMkLst>
        <pc:spChg chg="mod">
          <ac:chgData name="Nan GUAN" userId="ab010559-a596-492d-8202-131cbc6d328a" providerId="ADAL" clId="{61ADA590-D121-4EE7-91CF-6E51E7CE0B01}" dt="2023-12-27T02:19:31.221" v="472" actId="207"/>
          <ac:spMkLst>
            <pc:docMk/>
            <pc:sldMk cId="298842811" sldId="340"/>
            <ac:spMk id="3" creationId="{66578D8C-9EAD-43B9-A2BA-2AB485B9AFB2}"/>
          </ac:spMkLst>
        </pc:spChg>
      </pc:sldChg>
      <pc:sldChg chg="delSp modSp">
        <pc:chgData name="Nan GUAN" userId="ab010559-a596-492d-8202-131cbc6d328a" providerId="ADAL" clId="{61ADA590-D121-4EE7-91CF-6E51E7CE0B01}" dt="2023-12-27T02:17:45.138" v="418" actId="20577"/>
        <pc:sldMkLst>
          <pc:docMk/>
          <pc:sldMk cId="200514690" sldId="346"/>
        </pc:sldMkLst>
        <pc:spChg chg="mod">
          <ac:chgData name="Nan GUAN" userId="ab010559-a596-492d-8202-131cbc6d328a" providerId="ADAL" clId="{61ADA590-D121-4EE7-91CF-6E51E7CE0B01}" dt="2023-12-27T02:17:45.138" v="418" actId="20577"/>
          <ac:spMkLst>
            <pc:docMk/>
            <pc:sldMk cId="200514690" sldId="346"/>
            <ac:spMk id="3" creationId="{62E72941-1AFD-4D56-A61E-687E9537AEAD}"/>
          </ac:spMkLst>
        </pc:spChg>
        <pc:picChg chg="del">
          <ac:chgData name="Nan GUAN" userId="ab010559-a596-492d-8202-131cbc6d328a" providerId="ADAL" clId="{61ADA590-D121-4EE7-91CF-6E51E7CE0B01}" dt="2023-12-27T02:06:56.532" v="244" actId="478"/>
          <ac:picMkLst>
            <pc:docMk/>
            <pc:sldMk cId="200514690" sldId="346"/>
            <ac:picMk id="5" creationId="{B19D7AAB-0B18-42B7-B98A-A9626F18EABB}"/>
          </ac:picMkLst>
        </pc:picChg>
      </pc:sldChg>
      <pc:sldChg chg="modSp">
        <pc:chgData name="Nan GUAN" userId="ab010559-a596-492d-8202-131cbc6d328a" providerId="ADAL" clId="{61ADA590-D121-4EE7-91CF-6E51E7CE0B01}" dt="2024-01-03T10:26:54.918" v="755" actId="6549"/>
        <pc:sldMkLst>
          <pc:docMk/>
          <pc:sldMk cId="1837792167" sldId="347"/>
        </pc:sldMkLst>
        <pc:spChg chg="mod">
          <ac:chgData name="Nan GUAN" userId="ab010559-a596-492d-8202-131cbc6d328a" providerId="ADAL" clId="{61ADA590-D121-4EE7-91CF-6E51E7CE0B01}" dt="2024-01-03T10:26:54.918" v="755" actId="6549"/>
          <ac:spMkLst>
            <pc:docMk/>
            <pc:sldMk cId="1837792167" sldId="347"/>
            <ac:spMk id="3" creationId="{34B727DE-FBBC-48CF-93EB-959C7CE1EC7F}"/>
          </ac:spMkLst>
        </pc:spChg>
      </pc:sldChg>
      <pc:sldChg chg="modSp add ord">
        <pc:chgData name="Nan GUAN" userId="ab010559-a596-492d-8202-131cbc6d328a" providerId="ADAL" clId="{61ADA590-D121-4EE7-91CF-6E51E7CE0B01}" dt="2023-12-27T05:46:21.658" v="726" actId="20577"/>
        <pc:sldMkLst>
          <pc:docMk/>
          <pc:sldMk cId="2273730495" sldId="350"/>
        </pc:sldMkLst>
        <pc:spChg chg="mod">
          <ac:chgData name="Nan GUAN" userId="ab010559-a596-492d-8202-131cbc6d328a" providerId="ADAL" clId="{61ADA590-D121-4EE7-91CF-6E51E7CE0B01}" dt="2023-12-27T02:18:41.107" v="425" actId="20577"/>
          <ac:spMkLst>
            <pc:docMk/>
            <pc:sldMk cId="2273730495" sldId="350"/>
            <ac:spMk id="2" creationId="{2450531B-D2F1-42CA-9B0A-9BD1E0FFC44F}"/>
          </ac:spMkLst>
        </pc:spChg>
        <pc:spChg chg="mod">
          <ac:chgData name="Nan GUAN" userId="ab010559-a596-492d-8202-131cbc6d328a" providerId="ADAL" clId="{61ADA590-D121-4EE7-91CF-6E51E7CE0B01}" dt="2023-12-27T05:46:21.658" v="726" actId="20577"/>
          <ac:spMkLst>
            <pc:docMk/>
            <pc:sldMk cId="2273730495" sldId="350"/>
            <ac:spMk id="3" creationId="{23ADA9EB-2252-451A-A01E-3D5D3610F180}"/>
          </ac:spMkLst>
        </pc:spChg>
      </pc:sldChg>
    </pc:docChg>
  </pc:docChgLst>
  <pc:docChgLst>
    <pc:chgData name="Nan GUAN" userId="ab010559-a596-492d-8202-131cbc6d328a" providerId="ADAL" clId="{95CB24CB-6B55-458A-A62C-A398AF5FCFA6}"/>
  </pc:docChgLst>
  <pc:docChgLst>
    <pc:chgData name="Dr. GUAN Nan" userId="ab010559-a596-492d-8202-131cbc6d328a" providerId="ADAL" clId="{A2709837-EE4C-4745-BCD9-A033CC1E9B2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2024/1/16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1/16/2024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09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87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32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04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76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nguan@cityu.edu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lmta23.com/cityu/cs3103-2024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nguan@cityu.edu.h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v4mXBsv6TI&amp;list=PLacuG5pysFbDQU8kKxbUh4K5c1iL5_k7k" TargetMode="External"/><Relationship Id="rId2" Type="http://schemas.openxmlformats.org/officeDocument/2006/relationships/hyperlink" Target="https://www.youtube.com/watch?v=vBURTt97EkA&amp;list=PLBlnK6fEyqRiVhbXDGLXDk_OQAeuVcp2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CS3103 </a:t>
            </a:r>
            <a:r>
              <a:rPr lang="en-US" altLang="zh-CN" sz="2800" dirty="0"/>
              <a:t>Operating System</a:t>
            </a:r>
            <a:br>
              <a:rPr lang="en-US" altLang="zh-CN" sz="2800" dirty="0"/>
            </a:br>
            <a:r>
              <a:rPr lang="en-HK" sz="2800" dirty="0"/>
              <a:t>2023/2024 Sem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726845"/>
            <a:ext cx="9450631" cy="720079"/>
          </a:xfrm>
        </p:spPr>
        <p:txBody>
          <a:bodyPr/>
          <a:lstStyle/>
          <a:p>
            <a:pPr marL="0" indent="0" algn="r">
              <a:buNone/>
            </a:pPr>
            <a:r>
              <a:rPr lang="en-HK" sz="4800" b="1" dirty="0"/>
              <a:t>Chapter 0: Course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858" y="4725144"/>
            <a:ext cx="4367157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  <a:p>
            <a:pPr algn="r"/>
            <a:r>
              <a:rPr lang="en-HK" sz="2400" dirty="0">
                <a:hlinkClick r:id="rId3"/>
              </a:rPr>
              <a:t>nanguan@cityu.edu.hk</a:t>
            </a:r>
            <a:endParaRPr lang="en-HK" sz="2400" dirty="0"/>
          </a:p>
          <a:p>
            <a:pPr algn="r"/>
            <a:endParaRPr lang="en-H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2E2A-186A-44C4-AB09-55CB5A66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You are Expected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C2D42-D615-4C11-8BBB-3B33A7D2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040560"/>
          </a:xfrm>
        </p:spPr>
        <p:txBody>
          <a:bodyPr/>
          <a:lstStyle/>
          <a:p>
            <a:r>
              <a:rPr lang="en-US" sz="2800" dirty="0"/>
              <a:t>Attend all lectures and tutorials</a:t>
            </a:r>
          </a:p>
          <a:p>
            <a:pPr lvl="1"/>
            <a:r>
              <a:rPr lang="en-US" sz="2400" dirty="0"/>
              <a:t>Think and ask questions</a:t>
            </a:r>
          </a:p>
          <a:p>
            <a:pPr lvl="1"/>
            <a:r>
              <a:rPr lang="en-US" sz="2400" dirty="0"/>
              <a:t>Be active and have your own ideas/opinions</a:t>
            </a:r>
          </a:p>
          <a:p>
            <a:r>
              <a:rPr lang="en-US" sz="2800" dirty="0"/>
              <a:t>Learn to learn (via internet)</a:t>
            </a:r>
          </a:p>
          <a:p>
            <a:r>
              <a:rPr lang="en-US" sz="2800" dirty="0"/>
              <a:t>Start to do your assignment/project early and finish them on time</a:t>
            </a:r>
          </a:p>
          <a:p>
            <a:pPr lvl="1"/>
            <a:r>
              <a:rPr lang="en-US" sz="2400" dirty="0"/>
              <a:t>Late submissions not accepted</a:t>
            </a:r>
          </a:p>
          <a:p>
            <a:r>
              <a:rPr lang="en-US" sz="2800" dirty="0"/>
              <a:t>No cheating or plagiarism in any exam, assignment, and project</a:t>
            </a:r>
          </a:p>
          <a:p>
            <a:pPr lvl="1"/>
            <a:r>
              <a:rPr lang="en-US" sz="2400" dirty="0"/>
              <a:t>Penalty to the giver and receiver</a:t>
            </a:r>
          </a:p>
          <a:p>
            <a:pPr lvl="1"/>
            <a:r>
              <a:rPr lang="en-US" sz="2400" dirty="0"/>
              <a:t>Subject to disciplinary actions for serious cases</a:t>
            </a:r>
          </a:p>
          <a:p>
            <a:r>
              <a:rPr lang="en-US" sz="2800" dirty="0"/>
              <a:t>Let me have your feedback as much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6B6E9-2A02-44F3-9DE8-C2B865DE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6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531B-D2F1-42CA-9B0A-9BD1E0FF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A9EB-2252-451A-A01E-3D5D361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https://www.llmta23.com/cityu/cs3103/2024b</a:t>
            </a:r>
            <a:endParaRPr lang="en-US" dirty="0"/>
          </a:p>
          <a:p>
            <a:r>
              <a:rPr lang="en-US" dirty="0"/>
              <a:t>You can ask the LLM-TA for</a:t>
            </a:r>
          </a:p>
          <a:p>
            <a:pPr lvl="1"/>
            <a:r>
              <a:rPr lang="en-US" dirty="0"/>
              <a:t>Arrangement of the course</a:t>
            </a:r>
          </a:p>
          <a:p>
            <a:pPr lvl="2"/>
            <a:r>
              <a:rPr lang="en-US" dirty="0"/>
              <a:t>Time, venue, schedule, exam scope, … …</a:t>
            </a:r>
          </a:p>
          <a:p>
            <a:pPr lvl="1"/>
            <a:r>
              <a:rPr lang="en-US" dirty="0"/>
              <a:t>Clarification of the assignment questions, project instructions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E837C-1306-4C48-B0AD-EE8D8F5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73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Lecture and Course Leader: Dr. </a:t>
            </a:r>
            <a:r>
              <a:rPr lang="en-HK" b="1" dirty="0"/>
              <a:t>Nan GUAN (</a:t>
            </a:r>
            <a:r>
              <a:rPr lang="zh-CN" altLang="en-US" b="1" dirty="0"/>
              <a:t>關楠</a:t>
            </a:r>
            <a:r>
              <a:rPr lang="en-HK" b="1" dirty="0"/>
              <a:t>)</a:t>
            </a:r>
          </a:p>
          <a:p>
            <a:pPr lvl="1"/>
            <a:r>
              <a:rPr lang="en-HK" dirty="0"/>
              <a:t>Associate Professor, Department of Computing</a:t>
            </a:r>
          </a:p>
          <a:p>
            <a:pPr lvl="1"/>
            <a:r>
              <a:rPr lang="en-HK" dirty="0"/>
              <a:t>Office: YEUNG Y7719</a:t>
            </a:r>
          </a:p>
          <a:p>
            <a:pPr lvl="1"/>
            <a:r>
              <a:rPr lang="en-HK" dirty="0"/>
              <a:t>Email: </a:t>
            </a:r>
            <a:r>
              <a:rPr lang="en-HK" dirty="0">
                <a:hlinkClick r:id="rId3"/>
              </a:rPr>
              <a:t>nanguan@cityu.edu.hk</a:t>
            </a:r>
            <a:endParaRPr lang="en-HK" dirty="0"/>
          </a:p>
          <a:p>
            <a:r>
              <a:rPr lang="en-HK" dirty="0"/>
              <a:t>Tutor: </a:t>
            </a:r>
          </a:p>
          <a:p>
            <a:pPr lvl="1"/>
            <a:r>
              <a:rPr lang="en-HK" dirty="0"/>
              <a:t>Ruoxiang LI, </a:t>
            </a:r>
            <a:r>
              <a:rPr lang="en-HK" dirty="0" err="1"/>
              <a:t>Yuxin</a:t>
            </a:r>
            <a:r>
              <a:rPr lang="en-HK" dirty="0"/>
              <a:t> DU, Tao HU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92958-8757-47C6-8E1C-3B05C92C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76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7EE9-ED23-4029-8E8F-562BD9A0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Course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8D8C-9EAD-43B9-A2BA-2AB485B9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Lecture: </a:t>
            </a:r>
          </a:p>
          <a:p>
            <a:pPr lvl="1"/>
            <a:r>
              <a:rPr lang="en-HK" dirty="0"/>
              <a:t>Face-to-face (with Zoom streaming and recording)</a:t>
            </a:r>
          </a:p>
          <a:p>
            <a:r>
              <a:rPr lang="en-HK" dirty="0"/>
              <a:t>Tutorials: </a:t>
            </a:r>
          </a:p>
          <a:p>
            <a:pPr lvl="1"/>
            <a:r>
              <a:rPr lang="en-HK" dirty="0"/>
              <a:t>Face-to-face (with Zoom streaming and recording)</a:t>
            </a:r>
          </a:p>
          <a:p>
            <a:r>
              <a:rPr lang="en-HK" dirty="0"/>
              <a:t>Canvas for teaching materials, zoom links, assignments…</a:t>
            </a:r>
          </a:p>
          <a:p>
            <a:endParaRPr lang="en-HK" dirty="0"/>
          </a:p>
          <a:p>
            <a:r>
              <a:rPr lang="en-HK" dirty="0">
                <a:solidFill>
                  <a:srgbClr val="FF0000"/>
                </a:solidFill>
              </a:rPr>
              <a:t>LLM-TA: an AI Teaching Assistant system </a:t>
            </a:r>
          </a:p>
          <a:p>
            <a:pPr lvl="1"/>
            <a:r>
              <a:rPr lang="en-HK" dirty="0"/>
              <a:t>based on the Large Language Model (LLM)</a:t>
            </a:r>
          </a:p>
          <a:p>
            <a:pPr lvl="1"/>
            <a:r>
              <a:rPr lang="en-HK" dirty="0"/>
              <a:t>I Will explain this in 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7477-327F-4C9E-86C4-3294956E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AB34-8FC2-451A-B66A-7A4B012B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FC00-4A40-4D3A-814D-CF5C133B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Coursework: 40%</a:t>
            </a:r>
          </a:p>
          <a:p>
            <a:pPr lvl="1"/>
            <a:r>
              <a:rPr lang="en-US" altLang="zh-TW" dirty="0"/>
              <a:t>10% for 2 assignments (5% for each)</a:t>
            </a:r>
          </a:p>
          <a:p>
            <a:pPr lvl="1"/>
            <a:r>
              <a:rPr lang="en-US" altLang="zh-TW" dirty="0"/>
              <a:t>10% for 1 group project </a:t>
            </a:r>
          </a:p>
          <a:p>
            <a:pPr lvl="3"/>
            <a:r>
              <a:rPr lang="en-US" altLang="zh-TW" sz="2800" dirty="0"/>
              <a:t>3-person group, programming (C/C++) needed</a:t>
            </a:r>
          </a:p>
          <a:p>
            <a:pPr lvl="1"/>
            <a:r>
              <a:rPr lang="en-US" altLang="zh-TW" dirty="0"/>
              <a:t>4% for 8 tutorial exercises (0.5% each)</a:t>
            </a:r>
          </a:p>
          <a:p>
            <a:pPr lvl="1"/>
            <a:r>
              <a:rPr lang="en-US" altLang="zh-TW" dirty="0"/>
              <a:t>16% for Mid-term exam </a:t>
            </a:r>
          </a:p>
          <a:p>
            <a:r>
              <a:rPr lang="en-US" altLang="zh-TW" dirty="0"/>
              <a:t>Final exam: 60%</a:t>
            </a:r>
          </a:p>
          <a:p>
            <a:pPr lvl="1"/>
            <a:r>
              <a:rPr lang="en-US" altLang="en-US" dirty="0"/>
              <a:t>Minimum requirement for Pass: </a:t>
            </a:r>
          </a:p>
          <a:p>
            <a:pPr lvl="2"/>
            <a:r>
              <a:rPr lang="en-US" altLang="en-US" dirty="0"/>
              <a:t>30% of final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D32D1-6384-48D7-8CAF-6C6FCA49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97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F39A-2C4C-42C4-82D2-FE0B4E0A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2941-1AFD-4D56-A61E-687E9537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(</a:t>
            </a:r>
            <a:r>
              <a:rPr lang="en-HK" dirty="0"/>
              <a:t>YEUNG LT-18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Thu. 15:00-17:50, Nan GUAN</a:t>
            </a:r>
          </a:p>
          <a:p>
            <a:r>
              <a:rPr lang="en-US" dirty="0"/>
              <a:t>Tutorial (</a:t>
            </a:r>
            <a:r>
              <a:rPr lang="en-HK" dirty="0"/>
              <a:t>MMW 2450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TA1/TB1: Tue. 16:00-16:50, Tutor</a:t>
            </a:r>
          </a:p>
          <a:p>
            <a:pPr lvl="1"/>
            <a:r>
              <a:rPr lang="en-US" dirty="0"/>
              <a:t>TA2/TB2: Wed. 10:00-10:50, Tutor</a:t>
            </a:r>
          </a:p>
          <a:p>
            <a:pPr lvl="1"/>
            <a:r>
              <a:rPr lang="en-US" dirty="0"/>
              <a:t>TA3/TB3: Wed. 18:00-18:50, Tutor</a:t>
            </a:r>
          </a:p>
          <a:p>
            <a:pPr lvl="1"/>
            <a:r>
              <a:rPr lang="en-US" dirty="0"/>
              <a:t>TA4/TB4: Fri. 11:00-11:50, Nan GUAN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tutorials are in week 4-11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7AEB6-9F00-437D-8404-357764F1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51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3BBF-58E1-4B4A-AEDE-C02C95A7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HK" dirty="0"/>
              <a:t>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6D51-D5B8-4D6F-86CD-DBDE2F65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1887BC-DD86-4F9A-AC11-75ED2951F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82691"/>
              </p:ext>
            </p:extLst>
          </p:nvPr>
        </p:nvGraphicFramePr>
        <p:xfrm>
          <a:off x="3791744" y="1268760"/>
          <a:ext cx="3831750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449">
                  <a:extLst>
                    <a:ext uri="{9D8B030D-6E8A-4147-A177-3AD203B41FA5}">
                      <a16:colId xmlns:a16="http://schemas.microsoft.com/office/drawing/2014/main" val="281908689"/>
                    </a:ext>
                  </a:extLst>
                </a:gridCol>
                <a:gridCol w="167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solidFill>
                            <a:schemeClr val="bg1"/>
                          </a:solidFill>
                        </a:rPr>
                        <a:t>Week</a:t>
                      </a:r>
                      <a:endParaRPr lang="zh-HK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dirty="0" err="1">
                          <a:solidFill>
                            <a:schemeClr val="bg1"/>
                          </a:solidFill>
                        </a:rPr>
                        <a:t>Lec</a:t>
                      </a:r>
                      <a:r>
                        <a:rPr lang="en-HK" altLang="zh-HK" sz="1600" dirty="0">
                          <a:solidFill>
                            <a:schemeClr val="bg1"/>
                          </a:solidFill>
                        </a:rPr>
                        <a:t>. date</a:t>
                      </a:r>
                      <a:endParaRPr lang="zh-HK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solidFill>
                            <a:schemeClr val="bg1"/>
                          </a:solidFill>
                        </a:rPr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Jan. 18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Jan. 25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Feb. 1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Feb. 8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altLang="zh-HK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Feb. 22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Feb. 29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Mar. 7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en-US" altLang="zh-HK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Mar. 14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Midterm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Mar. 21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Mar. 28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Apr. 4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Apr. 11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Apr. 18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958E85-170F-4A9F-8D85-418D38AE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23033"/>
              </p:ext>
            </p:extLst>
          </p:nvPr>
        </p:nvGraphicFramePr>
        <p:xfrm>
          <a:off x="7637575" y="1272704"/>
          <a:ext cx="936104" cy="496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54966419"/>
                    </a:ext>
                  </a:extLst>
                </a:gridCol>
              </a:tblGrid>
              <a:tr h="553397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solidFill>
                            <a:schemeClr val="bg1"/>
                          </a:solidFill>
                        </a:rPr>
                        <a:t>Tutorial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49741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374689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21648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33443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5935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38725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37196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34356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6604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741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386"/>
                  </a:ext>
                </a:extLst>
              </a:tr>
              <a:tr h="356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1600" b="1" dirty="0">
                          <a:solidFill>
                            <a:schemeClr val="tx1"/>
                          </a:solidFill>
                        </a:rPr>
                        <a:t>✓</a:t>
                      </a:r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59367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73469"/>
                  </a:ext>
                </a:extLst>
              </a:tr>
              <a:tr h="338187">
                <a:tc>
                  <a:txBody>
                    <a:bodyPr/>
                    <a:lstStyle/>
                    <a:p>
                      <a:pPr algn="ctr"/>
                      <a:endParaRPr lang="zh-HK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27A6-B1D4-42EF-BB95-8F97913F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27DE-FBBC-48CF-93EB-959C7CE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Mid-term: Week 8</a:t>
            </a:r>
          </a:p>
          <a:p>
            <a:r>
              <a:rPr lang="en-US" dirty="0"/>
              <a:t>Project: Release week 8, Due week 13</a:t>
            </a:r>
          </a:p>
          <a:p>
            <a:r>
              <a:rPr lang="en-US" dirty="0"/>
              <a:t>Assignment 1: Release week 5, due week 7</a:t>
            </a:r>
          </a:p>
          <a:p>
            <a:r>
              <a:rPr lang="en-US" dirty="0"/>
              <a:t>Assignment 2: Release week 9, due week 11</a:t>
            </a:r>
          </a:p>
          <a:p>
            <a:r>
              <a:rPr lang="en-US" dirty="0"/>
              <a:t>Tutorial, due </a:t>
            </a:r>
            <a:r>
              <a:rPr lang="en-US"/>
              <a:t>every Sunday </a:t>
            </a:r>
            <a:r>
              <a:rPr lang="en-US" dirty="0"/>
              <a:t>23:59PM</a:t>
            </a:r>
          </a:p>
          <a:p>
            <a:pPr lvl="1"/>
            <a:r>
              <a:rPr lang="en-US" i="1" dirty="0"/>
              <a:t>The Schedule is tentative and subject to change. Please stay tuned.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61BDD-4339-4F8B-8283-A9CB60D6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77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8920-E3A7-40CD-8149-6D76D629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Textbook &amp;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1B7D-8869-484F-8185-32E85C86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64EE-A375-480E-90E1-2F8D856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12" name="Picture 4" descr="bookcover">
            <a:extLst>
              <a:ext uri="{FF2B5EF4-FFF2-40B4-BE49-F238E27FC236}">
                <a16:creationId xmlns:a16="http://schemas.microsoft.com/office/drawing/2014/main" id="{44FE36C5-8ADB-4570-B987-0D8FE96D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700808"/>
            <a:ext cx="2808312" cy="397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31EC058C-AF18-4CF1-B454-BC969D386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484784"/>
            <a:ext cx="1298005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481B5-076B-49F4-BEC6-F3FF3654C221}"/>
              </a:ext>
            </a:extLst>
          </p:cNvPr>
          <p:cNvSpPr/>
          <p:nvPr/>
        </p:nvSpPr>
        <p:spPr>
          <a:xfrm>
            <a:off x="2135560" y="5733256"/>
            <a:ext cx="1130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dirty="0"/>
              <a:t>Textbook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653631-9AE8-4711-A1C6-CC59DBDF57FB}"/>
              </a:ext>
            </a:extLst>
          </p:cNvPr>
          <p:cNvSpPr/>
          <p:nvPr/>
        </p:nvSpPr>
        <p:spPr>
          <a:xfrm>
            <a:off x="7248128" y="5727364"/>
            <a:ext cx="1121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Reading</a:t>
            </a:r>
            <a:r>
              <a:rPr lang="en-HK" altLang="zh-CN" sz="2000" dirty="0"/>
              <a:t>s</a:t>
            </a:r>
            <a:endParaRPr lang="en-US" sz="2000" dirty="0"/>
          </a:p>
        </p:txBody>
      </p:sp>
      <p:pic>
        <p:nvPicPr>
          <p:cNvPr id="8" name="Picture 2" descr="Download GTU Operating System PDF Online 2020 by Rohit Khurana">
            <a:extLst>
              <a:ext uri="{FF2B5EF4-FFF2-40B4-BE49-F238E27FC236}">
                <a16:creationId xmlns:a16="http://schemas.microsoft.com/office/drawing/2014/main" id="{5C9E61D2-CD61-45EE-A75B-59E76D68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484784"/>
            <a:ext cx="1289322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perating Systems: Design and Implementation - Wikipedia">
            <a:extLst>
              <a:ext uri="{FF2B5EF4-FFF2-40B4-BE49-F238E27FC236}">
                <a16:creationId xmlns:a16="http://schemas.microsoft.com/office/drawing/2014/main" id="{4154E1F6-A518-43C2-BC0A-CEB107F9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670" y="1484785"/>
            <a:ext cx="1341890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Operating Systems">
            <a:extLst>
              <a:ext uri="{FF2B5EF4-FFF2-40B4-BE49-F238E27FC236}">
                <a16:creationId xmlns:a16="http://schemas.microsoft.com/office/drawing/2014/main" id="{FF6771A2-D633-4E8B-A491-9EFB4A996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85" y="3918754"/>
            <a:ext cx="1305140" cy="159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Modern Operating Systems: Global Edition">
            <a:extLst>
              <a:ext uri="{FF2B5EF4-FFF2-40B4-BE49-F238E27FC236}">
                <a16:creationId xmlns:a16="http://schemas.microsoft.com/office/drawing/2014/main" id="{B2735767-04D6-4D3E-9FC6-1209059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06" y="3861049"/>
            <a:ext cx="1291767" cy="16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Operating Systems: Internals and Design Principles, 9/e: WILLIAM STALLINGS:  9789352866717: Amazon.com: Books">
            <a:extLst>
              <a:ext uri="{FF2B5EF4-FFF2-40B4-BE49-F238E27FC236}">
                <a16:creationId xmlns:a16="http://schemas.microsoft.com/office/drawing/2014/main" id="{60C64B35-6E15-4874-91C3-8083FCC4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381" y="3861049"/>
            <a:ext cx="1328877" cy="168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1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750-1289-4E4A-B5ED-ECC96E85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Online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7A80-3DD5-46B7-8666-1BBC8972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“Introduction to Operating System”, Neso Academy</a:t>
            </a:r>
          </a:p>
          <a:p>
            <a:pPr lvl="1"/>
            <a:r>
              <a:rPr lang="en-US" dirty="0">
                <a:hlinkClick r:id="rId2"/>
              </a:rPr>
              <a:t>https://www.youtube.com/watch?v=vBURTt97EkA&amp;list=PLBlnK6fEyqRiVhbXDGLXDk_OQAeuVcp2O</a:t>
            </a:r>
            <a:endParaRPr lang="en-US" dirty="0"/>
          </a:p>
          <a:p>
            <a:r>
              <a:rPr lang="en-HK" dirty="0"/>
              <a:t>“Operating Systems Introduction”, UMass OS</a:t>
            </a:r>
          </a:p>
          <a:p>
            <a:pPr lvl="1"/>
            <a:r>
              <a:rPr lang="en-US" dirty="0">
                <a:hlinkClick r:id="rId3"/>
              </a:rPr>
              <a:t>https://www.youtube.com/watch?v=dv4mXBsv6TI&amp;list=PLacuG5pysFbDQU8kKxbUh4K5c1iL5_k7k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HK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5D46-B549-44CE-873D-1A957918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10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A623A-8591-4D8B-B319-BE2FF3876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0BD3FA-497B-4EB4-B409-BB906D151E91}">
  <ds:schemaRefs>
    <ds:schemaRef ds:uri="b5674da8-9718-4e16-aebc-f0da23de9464"/>
    <ds:schemaRef ds:uri="http://purl.org/dc/terms/"/>
    <ds:schemaRef ds:uri="http://schemas.microsoft.com/office/2006/documentManagement/types"/>
    <ds:schemaRef ds:uri="7204a842-0bf8-462c-9254-9ca5808d63fc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62908</TotalTime>
  <Words>590</Words>
  <Application>Microsoft Office PowerPoint</Application>
  <PresentationFormat>Widescreen</PresentationFormat>
  <Paragraphs>147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宋体</vt:lpstr>
      <vt:lpstr>Arial</vt:lpstr>
      <vt:lpstr>Calibri</vt:lpstr>
      <vt:lpstr>Office Theme</vt:lpstr>
      <vt:lpstr>CS3103 Operating System 2023/2024 Sem B</vt:lpstr>
      <vt:lpstr>Teaching Team</vt:lpstr>
      <vt:lpstr>Course Delivery</vt:lpstr>
      <vt:lpstr>Assessment</vt:lpstr>
      <vt:lpstr>Schedule</vt:lpstr>
      <vt:lpstr>Schedule</vt:lpstr>
      <vt:lpstr>Schedule</vt:lpstr>
      <vt:lpstr>Textbook &amp; Readings</vt:lpstr>
      <vt:lpstr>Some Online Courses</vt:lpstr>
      <vt:lpstr>You are Expected to</vt:lpstr>
      <vt:lpstr>LLM-TA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684</cp:revision>
  <cp:lastPrinted>2014-05-21T09:26:20Z</cp:lastPrinted>
  <dcterms:created xsi:type="dcterms:W3CDTF">2010-09-21T06:40:43Z</dcterms:created>
  <dcterms:modified xsi:type="dcterms:W3CDTF">2024-01-16T08:08:22Z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