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52"/>
  </p:notesMasterIdLst>
  <p:handoutMasterIdLst>
    <p:handoutMasterId r:id="rId53"/>
  </p:handoutMasterIdLst>
  <p:sldIdLst>
    <p:sldId id="334" r:id="rId5"/>
    <p:sldId id="348" r:id="rId6"/>
    <p:sldId id="349" r:id="rId7"/>
    <p:sldId id="350" r:id="rId8"/>
    <p:sldId id="415" r:id="rId9"/>
    <p:sldId id="416" r:id="rId10"/>
    <p:sldId id="383" r:id="rId11"/>
    <p:sldId id="417" r:id="rId12"/>
    <p:sldId id="351" r:id="rId13"/>
    <p:sldId id="353" r:id="rId14"/>
    <p:sldId id="384" r:id="rId15"/>
    <p:sldId id="385" r:id="rId16"/>
    <p:sldId id="370" r:id="rId17"/>
    <p:sldId id="359" r:id="rId18"/>
    <p:sldId id="374" r:id="rId19"/>
    <p:sldId id="375" r:id="rId20"/>
    <p:sldId id="376" r:id="rId21"/>
    <p:sldId id="365" r:id="rId22"/>
    <p:sldId id="367" r:id="rId23"/>
    <p:sldId id="371" r:id="rId24"/>
    <p:sldId id="426" r:id="rId25"/>
    <p:sldId id="427" r:id="rId26"/>
    <p:sldId id="368" r:id="rId27"/>
    <p:sldId id="389" r:id="rId28"/>
    <p:sldId id="420" r:id="rId29"/>
    <p:sldId id="391" r:id="rId30"/>
    <p:sldId id="392" r:id="rId31"/>
    <p:sldId id="397" r:id="rId32"/>
    <p:sldId id="398" r:id="rId33"/>
    <p:sldId id="399" r:id="rId34"/>
    <p:sldId id="400" r:id="rId35"/>
    <p:sldId id="418" r:id="rId36"/>
    <p:sldId id="419" r:id="rId37"/>
    <p:sldId id="404" r:id="rId38"/>
    <p:sldId id="428" r:id="rId39"/>
    <p:sldId id="406" r:id="rId40"/>
    <p:sldId id="393" r:id="rId41"/>
    <p:sldId id="410" r:id="rId42"/>
    <p:sldId id="411" r:id="rId43"/>
    <p:sldId id="432" r:id="rId44"/>
    <p:sldId id="429" r:id="rId45"/>
    <p:sldId id="390" r:id="rId46"/>
    <p:sldId id="395" r:id="rId47"/>
    <p:sldId id="396" r:id="rId48"/>
    <p:sldId id="430" r:id="rId49"/>
    <p:sldId id="423" r:id="rId50"/>
    <p:sldId id="424" r:id="rId51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CCECFF"/>
    <a:srgbClr val="F5DFEE"/>
    <a:srgbClr val="A0F3FE"/>
    <a:srgbClr val="FFFFFF"/>
    <a:srgbClr val="99235E"/>
    <a:srgbClr val="DE3210"/>
    <a:srgbClr val="EECCE3"/>
    <a:srgbClr val="D4227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8" autoAdjust="0"/>
    <p:restoredTop sz="79444" autoAdjust="0"/>
  </p:normalViewPr>
  <p:slideViewPr>
    <p:cSldViewPr>
      <p:cViewPr varScale="1">
        <p:scale>
          <a:sx n="64" d="100"/>
          <a:sy n="64" d="100"/>
        </p:scale>
        <p:origin x="1361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74F26C09-6ED1-4811-A630-F1413B2FF616}"/>
  </pc:docChgLst>
  <pc:docChgLst>
    <pc:chgData name="Nan GUAN" userId="ab010559-a596-492d-8202-131cbc6d328a" providerId="ADAL" clId="{BF34EDDB-48EB-4A8F-B972-684EF9BA8CE3}"/>
  </pc:docChgLst>
  <pc:docChgLst>
    <pc:chgData name="Nan GUAN" userId="ab010559-a596-492d-8202-131cbc6d328a" providerId="ADAL" clId="{945C5B40-ED6E-4624-98C6-949C852A6E06}"/>
    <pc:docChg chg="modSld">
      <pc:chgData name="Nan GUAN" userId="ab010559-a596-492d-8202-131cbc6d328a" providerId="ADAL" clId="{945C5B40-ED6E-4624-98C6-949C852A6E06}" dt="2024-01-18T04:59:50.006" v="2" actId="20577"/>
      <pc:docMkLst>
        <pc:docMk/>
      </pc:docMkLst>
      <pc:sldChg chg="modSp">
        <pc:chgData name="Nan GUAN" userId="ab010559-a596-492d-8202-131cbc6d328a" providerId="ADAL" clId="{945C5B40-ED6E-4624-98C6-949C852A6E06}" dt="2024-01-18T04:59:50.006" v="2" actId="20577"/>
        <pc:sldMkLst>
          <pc:docMk/>
          <pc:sldMk cId="954624876" sldId="334"/>
        </pc:sldMkLst>
        <pc:spChg chg="mod">
          <ac:chgData name="Nan GUAN" userId="ab010559-a596-492d-8202-131cbc6d328a" providerId="ADAL" clId="{945C5B40-ED6E-4624-98C6-949C852A6E06}" dt="2024-01-18T04:59:50.006" v="2" actId="20577"/>
          <ac:spMkLst>
            <pc:docMk/>
            <pc:sldMk cId="954624876" sldId="334"/>
            <ac:spMk id="2" creationId="{923AD7DF-86FD-4555-AE89-E369B6CA5F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2024/1/18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1/18/2024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09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7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our own OS?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81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39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42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51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nguan@cityu.edu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x_shel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CS3103 </a:t>
            </a:r>
            <a:r>
              <a:rPr lang="en-US" altLang="zh-CN" sz="2800" dirty="0"/>
              <a:t>Operating System</a:t>
            </a:r>
            <a:br>
              <a:rPr lang="en-US" altLang="zh-CN" sz="2800" dirty="0"/>
            </a:br>
            <a:r>
              <a:rPr lang="en-HK" sz="2800" dirty="0"/>
              <a:t>2023/2024 Sem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726845"/>
            <a:ext cx="945063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1: Overview of 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858" y="4725144"/>
            <a:ext cx="4367157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  <a:p>
            <a:pPr algn="r"/>
            <a:r>
              <a:rPr lang="en-HK" sz="2400" dirty="0">
                <a:hlinkClick r:id="rId3"/>
              </a:rPr>
              <a:t>nanguan@cityu.edu.hk</a:t>
            </a:r>
            <a:endParaRPr lang="en-HK" sz="2400" dirty="0"/>
          </a:p>
          <a:p>
            <a:pPr algn="r"/>
            <a:endParaRPr lang="en-HK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C0D-49C8-40F9-B674-856D9B9F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26EB-C5CC-4E79-81F5-C9CB1460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altLang="en-US" dirty="0"/>
              <a:t>Transfers control from the running program to the </a:t>
            </a:r>
            <a:r>
              <a:rPr lang="en-US" altLang="en-US" dirty="0">
                <a:solidFill>
                  <a:srgbClr val="FF0000"/>
                </a:solidFill>
              </a:rPr>
              <a:t>interrupt service routine (ISR)</a:t>
            </a:r>
            <a:r>
              <a:rPr lang="en-US" altLang="en-US" dirty="0"/>
              <a:t>, and save the address interrupted instruction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interrupt vector </a:t>
            </a:r>
            <a:r>
              <a:rPr lang="en-US" altLang="en-US" dirty="0"/>
              <a:t>contains the addresses of all the service routines.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Operating systems are interrupt-driven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81DE5-059F-40C7-96A2-05C9BBCE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8196" name="Picture 4" descr="Arduino Software Interrupts - picseng">
            <a:extLst>
              <a:ext uri="{FF2B5EF4-FFF2-40B4-BE49-F238E27FC236}">
                <a16:creationId xmlns:a16="http://schemas.microsoft.com/office/drawing/2014/main" id="{60DDBF60-536E-44F7-A2C7-D2E1E978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284984"/>
            <a:ext cx="385326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8B62F-A273-4CA5-B6D4-E351282B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64" y="3068960"/>
            <a:ext cx="35159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7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5622-B8B4-46E7-B4DA-B9D74D85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D5E1-84F6-4F29-9AEB-191BF39C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0"/>
            <a:ext cx="11247040" cy="511256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Hardware Interrupt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caused by hardware device such as request of I/O,  hardware failure ... </a:t>
            </a:r>
          </a:p>
          <a:p>
            <a:pPr lvl="1"/>
            <a:r>
              <a:rPr lang="en-US" dirty="0"/>
              <a:t>to avoid wasting the processor’s time waiting for external events </a:t>
            </a:r>
          </a:p>
          <a:p>
            <a:r>
              <a:rPr lang="en-US" dirty="0">
                <a:solidFill>
                  <a:srgbClr val="FF0000"/>
                </a:solidFill>
              </a:rPr>
              <a:t>Software Interrupt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invoked by the use of some special instruction (e.g., INT instruction)</a:t>
            </a:r>
          </a:p>
          <a:p>
            <a:pPr lvl="1"/>
            <a:r>
              <a:rPr lang="en-US" dirty="0"/>
              <a:t>immediately stops execution of the program and passes to INT handler </a:t>
            </a:r>
          </a:p>
          <a:p>
            <a:pPr lvl="2"/>
            <a:r>
              <a:rPr lang="en-US" dirty="0"/>
              <a:t>INT handler is a part of OS and determines the action to be taken </a:t>
            </a:r>
          </a:p>
          <a:p>
            <a:pPr lvl="1"/>
            <a:r>
              <a:rPr lang="en-US" dirty="0"/>
              <a:t>It occurs when an application program terminates or requests certain services from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399A-7E3A-4A9D-8382-DF4BD6CD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2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FC65-E28B-4963-BC08-025D4A0D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B3CD-C7C2-447C-87AF-4F568277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zh-TW" dirty="0"/>
              <a:t>Part of the ISR operation is to perform a </a:t>
            </a:r>
            <a:r>
              <a:rPr lang="en-GB" altLang="zh-TW" dirty="0">
                <a:solidFill>
                  <a:srgbClr val="FF0000"/>
                </a:solidFill>
              </a:rPr>
              <a:t>context switching </a:t>
            </a:r>
            <a:r>
              <a:rPr lang="en-GB" altLang="zh-TW" dirty="0"/>
              <a:t>to allow another process to execute</a:t>
            </a:r>
          </a:p>
          <a:p>
            <a:pPr lvl="1">
              <a:lnSpc>
                <a:spcPct val="80000"/>
              </a:lnSpc>
            </a:pPr>
            <a:r>
              <a:rPr lang="en-GB" altLang="zh-TW" dirty="0"/>
              <a:t>Due to, e.g., </a:t>
            </a:r>
            <a:r>
              <a:rPr lang="en-GB" altLang="zh-TW" dirty="0">
                <a:solidFill>
                  <a:srgbClr val="FF0000"/>
                </a:solidFill>
              </a:rPr>
              <a:t>blocking</a:t>
            </a:r>
            <a:r>
              <a:rPr lang="en-GB" altLang="zh-TW" dirty="0"/>
              <a:t> and </a:t>
            </a:r>
            <a:r>
              <a:rPr lang="en-GB" altLang="zh-TW" dirty="0" err="1">
                <a:solidFill>
                  <a:srgbClr val="FF0000"/>
                </a:solidFill>
              </a:rPr>
              <a:t>preemption</a:t>
            </a:r>
            <a:r>
              <a:rPr lang="en-GB" altLang="zh-TW" dirty="0"/>
              <a:t> has occurred for the current process controlled by the O/S</a:t>
            </a:r>
          </a:p>
          <a:p>
            <a:pPr lvl="2">
              <a:lnSpc>
                <a:spcPct val="80000"/>
              </a:lnSpc>
            </a:pPr>
            <a:r>
              <a:rPr lang="en-GB" altLang="zh-TW" dirty="0"/>
              <a:t>Blocking: a process </a:t>
            </a:r>
            <a:r>
              <a:rPr lang="en-US" altLang="zh-TW" dirty="0"/>
              <a:t>is waiting for some event, such as a resource becoming available or the completion of an I/O operation.</a:t>
            </a:r>
            <a:endParaRPr lang="en-GB" altLang="zh-TW" dirty="0"/>
          </a:p>
          <a:p>
            <a:pPr lvl="2">
              <a:lnSpc>
                <a:spcPct val="80000"/>
              </a:lnSpc>
            </a:pPr>
            <a:r>
              <a:rPr lang="en-GB" altLang="zh-TW" dirty="0" err="1"/>
              <a:t>Preemption</a:t>
            </a:r>
            <a:r>
              <a:rPr lang="en-GB" altLang="zh-TW" dirty="0"/>
              <a:t>: taking CPU away from a process</a:t>
            </a:r>
          </a:p>
          <a:p>
            <a:pPr>
              <a:lnSpc>
                <a:spcPct val="80000"/>
              </a:lnSpc>
            </a:pPr>
            <a:endParaRPr lang="en-GB" altLang="zh-TW" dirty="0"/>
          </a:p>
          <a:p>
            <a:pPr>
              <a:lnSpc>
                <a:spcPct val="80000"/>
              </a:lnSpc>
            </a:pPr>
            <a:r>
              <a:rPr lang="en-GB" altLang="zh-TW" dirty="0"/>
              <a:t>At the end of ISR, always call </a:t>
            </a:r>
            <a:r>
              <a:rPr lang="en-GB" altLang="zh-TW" dirty="0">
                <a:solidFill>
                  <a:srgbClr val="FF0000"/>
                </a:solidFill>
              </a:rPr>
              <a:t>Scheduler</a:t>
            </a:r>
            <a:r>
              <a:rPr lang="en-GB" altLang="zh-TW" dirty="0"/>
              <a:t>!</a:t>
            </a:r>
          </a:p>
          <a:p>
            <a:pPr lvl="1">
              <a:lnSpc>
                <a:spcPct val="80000"/>
              </a:lnSpc>
            </a:pPr>
            <a:r>
              <a:rPr lang="en-GB" altLang="zh-TW" dirty="0"/>
              <a:t>Scheduler: </a:t>
            </a:r>
            <a:r>
              <a:rPr lang="en-US" altLang="zh-TW" dirty="0"/>
              <a:t>an operating system module that selects the next jobs to be admitted into the system and the next process to run.</a:t>
            </a:r>
            <a:endParaRPr lang="en-GB" altLang="zh-TW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1933E-DFC1-455F-92F3-43ECD0D3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24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F903-78DA-485E-A4E4-7AB655D1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2897-A9A6-4781-9E5F-3274EE936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altLang="en-US" dirty="0"/>
              <a:t>Timers are used to prevent a program to run too long</a:t>
            </a:r>
          </a:p>
          <a:p>
            <a:pPr lvl="1"/>
            <a:r>
              <a:rPr lang="en-US" altLang="en-US" dirty="0"/>
              <a:t>Interrupt the computer after some time period</a:t>
            </a:r>
          </a:p>
          <a:p>
            <a:r>
              <a:rPr lang="en-US" dirty="0"/>
              <a:t>Before transferring the control to any user program, OS must ensure that the timer has been properly set</a:t>
            </a:r>
          </a:p>
          <a:p>
            <a:pPr lvl="1"/>
            <a:r>
              <a:rPr lang="en-US" dirty="0"/>
              <a:t>When timer expires, generates a software interrupt, OS regains control</a:t>
            </a:r>
          </a:p>
          <a:p>
            <a:pPr lvl="1"/>
            <a:r>
              <a:rPr lang="en-US" altLang="en-US" dirty="0"/>
              <a:t>Only OS can set the timer counter (privileged instruction)</a:t>
            </a:r>
          </a:p>
          <a:p>
            <a:r>
              <a:rPr lang="en-US" dirty="0"/>
              <a:t>Timers are implemented based on hardware clocks</a:t>
            </a:r>
          </a:p>
          <a:p>
            <a:pPr lvl="1"/>
            <a:r>
              <a:rPr lang="en-US" dirty="0"/>
              <a:t>E.g., the </a:t>
            </a:r>
            <a:r>
              <a:rPr lang="en-HK" dirty="0"/>
              <a:t>real-time clock (RTC) 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96568-9216-42BE-8B05-E70AFF0F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3A53CC-A1A5-41E4-98EB-E9DC03D0BCB5}"/>
              </a:ext>
            </a:extLst>
          </p:cNvPr>
          <p:cNvGrpSpPr/>
          <p:nvPr/>
        </p:nvGrpSpPr>
        <p:grpSpPr>
          <a:xfrm>
            <a:off x="6614891" y="5085184"/>
            <a:ext cx="4265588" cy="1764685"/>
            <a:chOff x="6614891" y="5085184"/>
            <a:chExt cx="4265588" cy="17646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A7719D-24A7-4E81-BA9E-15B7AE530FD2}"/>
                </a:ext>
              </a:extLst>
            </p:cNvPr>
            <p:cNvGrpSpPr/>
            <p:nvPr/>
          </p:nvGrpSpPr>
          <p:grpSpPr>
            <a:xfrm>
              <a:off x="6614891" y="5085184"/>
              <a:ext cx="3941166" cy="1764685"/>
              <a:chOff x="6614891" y="5085184"/>
              <a:chExt cx="3941166" cy="176468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FAF685B-5232-482B-8AF9-2DDBCA8DAEB9}"/>
                  </a:ext>
                </a:extLst>
              </p:cNvPr>
              <p:cNvGrpSpPr/>
              <p:nvPr/>
            </p:nvGrpSpPr>
            <p:grpSpPr>
              <a:xfrm>
                <a:off x="7466900" y="5085184"/>
                <a:ext cx="3089157" cy="1764685"/>
                <a:chOff x="7466900" y="4964028"/>
                <a:chExt cx="3089157" cy="188584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91F5D071-F3D0-4252-8F1A-C43606B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08168" y="6092266"/>
                  <a:ext cx="432048" cy="491095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2ADA8FA-104D-475C-848C-25DC38394D83}"/>
                    </a:ext>
                  </a:extLst>
                </p:cNvPr>
                <p:cNvSpPr/>
                <p:nvPr/>
              </p:nvSpPr>
              <p:spPr>
                <a:xfrm>
                  <a:off x="8528771" y="6542092"/>
                  <a:ext cx="77109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400" dirty="0"/>
                    <a:t>Timer 2</a:t>
                  </a:r>
                  <a:endParaRPr lang="en-US" sz="1400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5DA4E6-5B74-446B-8E36-86605FF3EBF7}"/>
                    </a:ext>
                  </a:extLst>
                </p:cNvPr>
                <p:cNvSpPr/>
                <p:nvPr/>
              </p:nvSpPr>
              <p:spPr>
                <a:xfrm>
                  <a:off x="7466900" y="6542092"/>
                  <a:ext cx="77109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400" dirty="0"/>
                    <a:t>Timer 1</a:t>
                  </a:r>
                  <a:endParaRPr lang="en-US" sz="1400" dirty="0"/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CAB828B-E60E-4DF4-90B8-275976B081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96213" y="6072176"/>
                  <a:ext cx="432048" cy="491095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E1AF5FB-B3DF-4C18-B89C-5F85A47BF6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894175" y="6069898"/>
                  <a:ext cx="432048" cy="491095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82C5FC6-CE4E-4C6C-9478-6A4C0FF8EE59}"/>
                    </a:ext>
                  </a:extLst>
                </p:cNvPr>
                <p:cNvSpPr/>
                <p:nvPr/>
              </p:nvSpPr>
              <p:spPr>
                <a:xfrm>
                  <a:off x="9757487" y="6519724"/>
                  <a:ext cx="79857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400" dirty="0"/>
                    <a:t>Timer N</a:t>
                  </a:r>
                  <a:endParaRPr lang="en-US" sz="14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4CED114-9BA9-4CF2-9B94-ADCE53D56C6D}"/>
                    </a:ext>
                  </a:extLst>
                </p:cNvPr>
                <p:cNvSpPr/>
                <p:nvPr/>
              </p:nvSpPr>
              <p:spPr>
                <a:xfrm>
                  <a:off x="9290328" y="6119091"/>
                  <a:ext cx="29431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…</a:t>
                  </a:r>
                </a:p>
              </p:txBody>
            </p:sp>
            <p:pic>
              <p:nvPicPr>
                <p:cNvPr id="10242" name="Picture 2" descr="DS3231 AT24C32 IIC Precision RTC Real Time Clock Memory Module Integrated  Circuits Dropship|integrated circuit|circuit integrertc ds3231 - AliExpress">
                  <a:extLst>
                    <a:ext uri="{FF2B5EF4-FFF2-40B4-BE49-F238E27FC236}">
                      <a16:creationId xmlns:a16="http://schemas.microsoft.com/office/drawing/2014/main" id="{DDA2AAEF-6632-41D1-B64F-B7D4B10833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0184" y="4964028"/>
                  <a:ext cx="804456" cy="7503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5" name="Connector: Elbow 14">
                  <a:extLst>
                    <a:ext uri="{FF2B5EF4-FFF2-40B4-BE49-F238E27FC236}">
                      <a16:creationId xmlns:a16="http://schemas.microsoft.com/office/drawing/2014/main" id="{B2947766-4C20-4241-8447-58D2C11618DA}"/>
                    </a:ext>
                  </a:extLst>
                </p:cNvPr>
                <p:cNvCxnSpPr>
                  <a:stCxn id="10242" idx="2"/>
                  <a:endCxn id="5" idx="0"/>
                </p:cNvCxnSpPr>
                <p:nvPr/>
              </p:nvCxnSpPr>
              <p:spPr>
                <a:xfrm rot="5400000">
                  <a:off x="8314350" y="5224203"/>
                  <a:ext cx="377905" cy="135822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8A03527-F1AD-49DD-BFB5-73E760415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2237" y="5926702"/>
                  <a:ext cx="0" cy="2386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or: Elbow 21">
                  <a:extLst>
                    <a:ext uri="{FF2B5EF4-FFF2-40B4-BE49-F238E27FC236}">
                      <a16:creationId xmlns:a16="http://schemas.microsoft.com/office/drawing/2014/main" id="{4B498F07-B8EA-4E25-AE45-72A94EEC1317}"/>
                    </a:ext>
                  </a:extLst>
                </p:cNvPr>
                <p:cNvCxnSpPr>
                  <a:endCxn id="9" idx="0"/>
                </p:cNvCxnSpPr>
                <p:nvPr/>
              </p:nvCxnSpPr>
              <p:spPr>
                <a:xfrm>
                  <a:off x="9182412" y="5905308"/>
                  <a:ext cx="927787" cy="164590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A14C79-6C97-40E0-8866-F7B31395EDB3}"/>
                  </a:ext>
                </a:extLst>
              </p:cNvPr>
              <p:cNvSpPr/>
              <p:nvPr/>
            </p:nvSpPr>
            <p:spPr>
              <a:xfrm>
                <a:off x="7730594" y="5143046"/>
                <a:ext cx="1081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hardware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2E1843-310C-47C1-A880-A8BD0A7211B3}"/>
                  </a:ext>
                </a:extLst>
              </p:cNvPr>
              <p:cNvSpPr/>
              <p:nvPr/>
            </p:nvSpPr>
            <p:spPr>
              <a:xfrm>
                <a:off x="6614891" y="6029046"/>
                <a:ext cx="1009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software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099ADD-96A0-4AE9-B619-16276CCEDB70}"/>
                </a:ext>
              </a:extLst>
            </p:cNvPr>
            <p:cNvSpPr/>
            <p:nvPr/>
          </p:nvSpPr>
          <p:spPr>
            <a:xfrm>
              <a:off x="9571082" y="5172877"/>
              <a:ext cx="13093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RTC module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03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F8D2-5BED-4820-A269-96F6A641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A62A-9B83-41FE-9AD4-01BB740E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3D55-8CC6-4662-BB8B-08BEA75F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4944D4-3706-4FB0-8796-3241E2EF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6" y="1375827"/>
            <a:ext cx="8060511" cy="468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349432-069F-4AE1-940D-510C4988E917}"/>
              </a:ext>
            </a:extLst>
          </p:cNvPr>
          <p:cNvSpPr/>
          <p:nvPr/>
        </p:nvSpPr>
        <p:spPr>
          <a:xfrm>
            <a:off x="9184763" y="3140968"/>
            <a:ext cx="2425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/>
              <a:t>Caching</a:t>
            </a:r>
            <a:r>
              <a:rPr lang="en-US" altLang="en-US" dirty="0"/>
              <a:t> – copying information into faster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144695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62B3-FD12-473D-91F0-AE2C3228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1AB3-C76B-4806-B64A-F86D2634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data in memory before and after processing</a:t>
            </a:r>
          </a:p>
          <a:p>
            <a:r>
              <a:rPr lang="en-US" altLang="en-US" dirty="0"/>
              <a:t>All instructions in memory in order to execute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Memory management </a:t>
            </a:r>
            <a:r>
              <a:rPr lang="en-US" altLang="en-US" dirty="0"/>
              <a:t>determines what is in memory</a:t>
            </a:r>
          </a:p>
          <a:p>
            <a:pPr lvl="1"/>
            <a:r>
              <a:rPr lang="en-US" altLang="en-US" dirty="0"/>
              <a:t>Optimizing CPU utilization and computer response to users</a:t>
            </a:r>
          </a:p>
          <a:p>
            <a:r>
              <a:rPr lang="en-US" altLang="en-US" dirty="0"/>
              <a:t>Memory management activities</a:t>
            </a:r>
          </a:p>
          <a:p>
            <a:pPr lvl="1"/>
            <a:r>
              <a:rPr lang="en-US" altLang="en-US" dirty="0"/>
              <a:t>Keeping track of which parts of memory currently used and by whom</a:t>
            </a:r>
          </a:p>
          <a:p>
            <a:pPr lvl="1"/>
            <a:r>
              <a:rPr lang="en-US" altLang="en-US" dirty="0"/>
              <a:t>Deciding which processes and data to move into and out of memory</a:t>
            </a:r>
          </a:p>
          <a:p>
            <a:pPr lvl="1"/>
            <a:r>
              <a:rPr lang="en-US" altLang="en-US" dirty="0"/>
              <a:t>Allocating and deallocating memory space as needed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60D2A-89CA-4798-A3FE-9CA594DB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49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B1F5-BF4B-4E13-922B-997EB4E6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B895-CF84-4781-AE79-767858DA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Abstracts physical properties to logical storage unit  - </a:t>
            </a:r>
            <a:r>
              <a:rPr lang="en-US" altLang="en-US" b="1" dirty="0"/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medium is controlled by device driver (i.e., disk drive)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different properties: speed, capacity, data rate, sequential or random access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 control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Create, delete and manipulate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Map and store files to (non-volatile) storage media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… 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03CB-5E08-42C4-9E58-89CDD015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1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4C7A-63DF-4E99-9DDE-F0E38D14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4475-41C6-4A39-8416-D664CD92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Usually disks used to store data that do not fit in main memory or data that must be kept for a “</a:t>
            </a:r>
            <a:r>
              <a:rPr lang="en-US" altLang="ja-JP" dirty="0"/>
              <a:t>long” period of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Proper management is of central importance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Entire speed of computer operation hinges on disk subsystem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OS activities include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Free-space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Storage allocation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Disk scheduling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…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26B-88F3-4C28-AAAE-6D907438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63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2B1A-AC90-4141-BF2C-159AB678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B48D-A52B-4CAD-827D-69610394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175032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Single user/application not always keep CPU and I/O busy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OS organizes jobs (code and data) so CPU always has one to execute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subset of total jobs in system is kept in memory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One job selected by </a:t>
            </a:r>
            <a:r>
              <a:rPr lang="en-US" altLang="en-US" dirty="0">
                <a:solidFill>
                  <a:srgbClr val="FF0000"/>
                </a:solidFill>
              </a:rPr>
              <a:t>scheduler</a:t>
            </a:r>
            <a:r>
              <a:rPr lang="en-US" altLang="en-US" dirty="0"/>
              <a:t> and run</a:t>
            </a:r>
            <a:endParaRPr lang="en-US" altLang="en-US" sz="5400" b="1" dirty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When job has to wait (e.g., for I/O), OS switches to another job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C66A-0BB3-4139-8418-EF471AB3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50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E7D1-7C69-4E4C-ACE9-A7EA5E57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Multitasking (Timesharing)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198D-AD72-4E6F-9FEA-E154E14C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CPU switches jobs frequently so that users interact with each job while it is running, creating </a:t>
            </a:r>
            <a:r>
              <a:rPr lang="en-US" altLang="en-US" dirty="0">
                <a:solidFill>
                  <a:srgbClr val="FF0000"/>
                </a:solidFill>
              </a:rPr>
              <a:t>interactive</a:t>
            </a:r>
            <a:r>
              <a:rPr lang="en-US" altLang="en-US" dirty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rgbClr val="FF0000"/>
                </a:solidFill>
              </a:rPr>
              <a:t>Response time </a:t>
            </a:r>
            <a:r>
              <a:rPr lang="en-US" altLang="en-US" sz="3200" dirty="0"/>
              <a:t>is short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A user has at least one program executing </a:t>
            </a:r>
            <a:r>
              <a:rPr lang="en-US" altLang="en-US" sz="3200" dirty="0">
                <a:sym typeface="Wingdings 3" panose="05040102010807070707" pitchFamily="18" charset="2"/>
              </a:rPr>
              <a:t> </a:t>
            </a:r>
            <a:r>
              <a:rPr lang="en-US" altLang="en-US" sz="3200" dirty="0">
                <a:solidFill>
                  <a:srgbClr val="FF0000"/>
                </a:solidFill>
                <a:sym typeface="Wingdings 3" panose="05040102010807070707" pitchFamily="18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ym typeface="Wingdings 3" panose="05040102010807070707" pitchFamily="18" charset="2"/>
              </a:rPr>
              <a:t>If several jobs ready to run  </a:t>
            </a:r>
            <a:r>
              <a:rPr lang="en-US" altLang="en-US" sz="3200" dirty="0">
                <a:solidFill>
                  <a:srgbClr val="FF0000"/>
                </a:solidFill>
              </a:rPr>
              <a:t>scheduler </a:t>
            </a:r>
            <a:r>
              <a:rPr lang="en-US" altLang="en-US" sz="3200" dirty="0"/>
              <a:t>decides</a:t>
            </a:r>
            <a:endParaRPr lang="en-US" altLang="en-US" sz="3200" dirty="0">
              <a:sym typeface="Wingdings 3" panose="050401020108070707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ym typeface="Wingdings 3" panose="05040102010807070707" pitchFamily="18" charset="2"/>
              </a:rPr>
              <a:t>If processes don</a:t>
            </a:r>
            <a:r>
              <a:rPr lang="en-HK" altLang="ja-JP" sz="3200" dirty="0">
                <a:sym typeface="Wingdings 3" panose="05040102010807070707" pitchFamily="18" charset="2"/>
              </a:rPr>
              <a:t>’</a:t>
            </a:r>
            <a:r>
              <a:rPr lang="en-US" altLang="ja-JP" sz="3200" dirty="0">
                <a:sym typeface="Wingdings 3" panose="05040102010807070707" pitchFamily="18" charset="2"/>
              </a:rPr>
              <a:t>t fit in memory, </a:t>
            </a:r>
            <a:r>
              <a:rPr lang="en-US" altLang="ja-JP" sz="3200" dirty="0">
                <a:solidFill>
                  <a:srgbClr val="FF0000"/>
                </a:solidFill>
                <a:sym typeface="Wingdings 3" panose="05040102010807070707" pitchFamily="18" charset="2"/>
              </a:rPr>
              <a:t>swapping</a:t>
            </a:r>
            <a:r>
              <a:rPr lang="en-US" altLang="ja-JP" sz="3200" dirty="0">
                <a:sym typeface="Wingdings 3" panose="05040102010807070707" pitchFamily="18" charset="2"/>
              </a:rPr>
              <a:t> moves them in and out to run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9B3C9-1FBE-4EE6-9DCF-69850D38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29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F5CB-F19F-40AE-8816-05D3F68C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an 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3ED7-D7DB-4ADC-887A-9F9F2559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altLang="en-US" dirty="0"/>
              <a:t>Intermediary program between</a:t>
            </a:r>
            <a:r>
              <a:rPr lang="zh-CN" altLang="en-US" dirty="0"/>
              <a:t> </a:t>
            </a:r>
            <a:r>
              <a:rPr lang="en-HK" altLang="zh-CN" dirty="0"/>
              <a:t>application</a:t>
            </a:r>
            <a:r>
              <a:rPr lang="zh-CN" altLang="en-US" dirty="0"/>
              <a:t> </a:t>
            </a:r>
            <a:r>
              <a:rPr lang="en-HK" altLang="zh-CN" dirty="0"/>
              <a:t>software</a:t>
            </a:r>
            <a:r>
              <a:rPr lang="zh-CN" altLang="en-US" dirty="0"/>
              <a:t> </a:t>
            </a:r>
            <a:r>
              <a:rPr lang="en-US" altLang="en-US" dirty="0"/>
              <a:t>and hardware</a:t>
            </a:r>
          </a:p>
          <a:p>
            <a:r>
              <a:rPr lang="en-US" altLang="en-US" dirty="0"/>
              <a:t>Operating system</a:t>
            </a:r>
          </a:p>
          <a:p>
            <a:pPr lvl="1"/>
            <a:r>
              <a:rPr lang="en-US" altLang="en-US" dirty="0"/>
              <a:t>Makes the computer system convenient to use</a:t>
            </a:r>
          </a:p>
          <a:p>
            <a:pPr lvl="1"/>
            <a:r>
              <a:rPr lang="en-US" altLang="en-US" dirty="0"/>
              <a:t>Makes the development of application programs easier</a:t>
            </a:r>
          </a:p>
          <a:p>
            <a:pPr lvl="1"/>
            <a:r>
              <a:rPr lang="en-US" altLang="en-US" dirty="0"/>
              <a:t>Uses the computer hardware in an efficient manner</a:t>
            </a:r>
          </a:p>
          <a:p>
            <a:pPr lvl="1"/>
            <a:r>
              <a:rPr lang="en-HK" altLang="en-US" dirty="0"/>
              <a:t>… …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42ABD-08BC-46CD-A071-AD90E0CC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78C178-3ADB-46B8-B674-DD4356A868EB}"/>
              </a:ext>
            </a:extLst>
          </p:cNvPr>
          <p:cNvGrpSpPr/>
          <p:nvPr/>
        </p:nvGrpSpPr>
        <p:grpSpPr>
          <a:xfrm>
            <a:off x="1302364" y="4695872"/>
            <a:ext cx="8190727" cy="1427593"/>
            <a:chOff x="1302364" y="4695872"/>
            <a:chExt cx="8190727" cy="1427593"/>
          </a:xfrm>
        </p:grpSpPr>
        <p:pic>
          <p:nvPicPr>
            <p:cNvPr id="1040" name="Picture 16" descr="P92 IT Solutions - Apple iOS">
              <a:extLst>
                <a:ext uri="{FF2B5EF4-FFF2-40B4-BE49-F238E27FC236}">
                  <a16:creationId xmlns:a16="http://schemas.microsoft.com/office/drawing/2014/main" id="{D98256BA-AD7A-4682-A047-ED740BF5B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513" y="5600201"/>
              <a:ext cx="1584688" cy="430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QNX Support">
              <a:extLst>
                <a:ext uri="{FF2B5EF4-FFF2-40B4-BE49-F238E27FC236}">
                  <a16:creationId xmlns:a16="http://schemas.microsoft.com/office/drawing/2014/main" id="{98EBA7BB-9959-462D-A3F3-8D715DC6F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555" y="4996478"/>
              <a:ext cx="936104" cy="33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VxWorks - Real-Time Operating System for the Internet of Things -  研華科技Advantech">
              <a:extLst>
                <a:ext uri="{FF2B5EF4-FFF2-40B4-BE49-F238E27FC236}">
                  <a16:creationId xmlns:a16="http://schemas.microsoft.com/office/drawing/2014/main" id="{30716ECD-6FA4-4DFB-8661-88A55367D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956" y="5589839"/>
              <a:ext cx="1227340" cy="53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inux是什麼？從網站開發到物聯網無所不在的OS作業系統介紹。">
              <a:extLst>
                <a:ext uri="{FF2B5EF4-FFF2-40B4-BE49-F238E27FC236}">
                  <a16:creationId xmlns:a16="http://schemas.microsoft.com/office/drawing/2014/main" id="{8664DD76-F68F-42C3-9F99-FA29A6C4F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012" y="4695872"/>
              <a:ext cx="1213315" cy="647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OpenBSD - 维基百科，自由的百科全书">
              <a:extLst>
                <a:ext uri="{FF2B5EF4-FFF2-40B4-BE49-F238E27FC236}">
                  <a16:creationId xmlns:a16="http://schemas.microsoft.com/office/drawing/2014/main" id="{E37667F6-FF5B-4F28-940E-149B55BE4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418" y="5336643"/>
              <a:ext cx="1066443" cy="70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d |">
              <a:extLst>
                <a:ext uri="{FF2B5EF4-FFF2-40B4-BE49-F238E27FC236}">
                  <a16:creationId xmlns:a16="http://schemas.microsoft.com/office/drawing/2014/main" id="{F2AFC205-60FC-4FF5-9968-B52A902D83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825" y="5474790"/>
              <a:ext cx="774697" cy="51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檢查自己的Ubuntu Linux 系統是否還在官方維護期之內- G. T. Wang">
              <a:extLst>
                <a:ext uri="{FF2B5EF4-FFF2-40B4-BE49-F238E27FC236}">
                  <a16:creationId xmlns:a16="http://schemas.microsoft.com/office/drawing/2014/main" id="{2EBEF1FB-DB1C-4A74-802B-D61C27A37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1907" y="5506295"/>
              <a:ext cx="621120" cy="51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ow to upgrade to Mojave on macOS - TechRepublic">
              <a:extLst>
                <a:ext uri="{FF2B5EF4-FFF2-40B4-BE49-F238E27FC236}">
                  <a16:creationId xmlns:a16="http://schemas.microsoft.com/office/drawing/2014/main" id="{F9B3D171-BBBB-46DC-B324-BEC48EF7A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478" y="4781256"/>
              <a:ext cx="897262" cy="70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Android 系統優化設定慳電、提速、靚畫質！ - ezone.hk - 教學評測- 應用秘技- D211113">
              <a:extLst>
                <a:ext uri="{FF2B5EF4-FFF2-40B4-BE49-F238E27FC236}">
                  <a16:creationId xmlns:a16="http://schemas.microsoft.com/office/drawing/2014/main" id="{F4FF4BD6-6F8A-4701-B835-FA88FBDDC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626" y="4695872"/>
              <a:ext cx="936104" cy="70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reeRTOS - 维基百科，自由的百科全书">
              <a:extLst>
                <a:ext uri="{FF2B5EF4-FFF2-40B4-BE49-F238E27FC236}">
                  <a16:creationId xmlns:a16="http://schemas.microsoft.com/office/drawing/2014/main" id="{0E09260C-9629-4E2D-93E0-ABA57B1DB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6987" y="4987624"/>
              <a:ext cx="936104" cy="35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TEMS.com | An Open Real-Time Operating System">
              <a:extLst>
                <a:ext uri="{FF2B5EF4-FFF2-40B4-BE49-F238E27FC236}">
                  <a16:creationId xmlns:a16="http://schemas.microsoft.com/office/drawing/2014/main" id="{7815C9AE-442C-45A6-9D12-62AF61546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216" y="5517231"/>
              <a:ext cx="1074720" cy="521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7FC757-B5AC-43E0-A183-319D9DE6C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02364" y="4781256"/>
              <a:ext cx="1888650" cy="430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559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835-F4FC-4BF9-B9CD-0F64A2D8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127A-8836-45AD-BDA4-626D628B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process is a program in execution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unit of work within the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Program is a </a:t>
            </a:r>
            <a:r>
              <a:rPr lang="en-US" altLang="en-US" dirty="0">
                <a:solidFill>
                  <a:srgbClr val="FF0000"/>
                </a:solidFill>
              </a:rPr>
              <a:t>passive entity</a:t>
            </a:r>
            <a:r>
              <a:rPr lang="en-US" altLang="en-US" dirty="0"/>
              <a:t>, process is an </a:t>
            </a:r>
            <a:r>
              <a:rPr lang="en-US" altLang="en-US" dirty="0">
                <a:solidFill>
                  <a:srgbClr val="FF0000"/>
                </a:solidFill>
              </a:rPr>
              <a:t>active entity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program is a sequence of instructions, whereas a process is any such program that is currently “working”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Process termination requires reclaim of any reusable resources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1F94-94CD-4009-ACF0-86755AA8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54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C7EF-C769-4A73-891E-6AE14048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782C-E890-4001-BC1E-5BC56438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thread</a:t>
            </a:r>
            <a:r>
              <a:rPr lang="en-US" dirty="0"/>
              <a:t> of execution is the smallest sequence of programmed instructions that can be managed independently by a scheduler</a:t>
            </a:r>
          </a:p>
          <a:p>
            <a:r>
              <a:rPr lang="en-US" dirty="0"/>
              <a:t>Typically, a thread is a component of a process</a:t>
            </a:r>
          </a:p>
          <a:p>
            <a:pPr lvl="1"/>
            <a:r>
              <a:rPr lang="en-US" dirty="0"/>
              <a:t>“lightweight process” inside a process</a:t>
            </a:r>
          </a:p>
          <a:p>
            <a:pPr lvl="1"/>
            <a:r>
              <a:rPr lang="en-US" dirty="0"/>
              <a:t>In some OS, a process has only one thread (e.g., Linux); </a:t>
            </a:r>
            <a:r>
              <a:rPr lang="en-US" altLang="en-US" dirty="0"/>
              <a:t>In some OS, a processor has multiple threads, each having its own program counter (PC), stack and register context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7AB43-D2C6-49F4-9182-53CF447A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3A8F8-BAEB-4383-A7DA-BA96C795B25C}"/>
              </a:ext>
            </a:extLst>
          </p:cNvPr>
          <p:cNvSpPr/>
          <p:nvPr/>
        </p:nvSpPr>
        <p:spPr>
          <a:xfrm>
            <a:off x="2207568" y="54495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Picture 2" descr="OS Process &amp;amp; Thread (user/kernel) 筆記| by Yovan | Medium">
            <a:extLst>
              <a:ext uri="{FF2B5EF4-FFF2-40B4-BE49-F238E27FC236}">
                <a16:creationId xmlns:a16="http://schemas.microsoft.com/office/drawing/2014/main" id="{D17E1BA0-96F1-49B7-8E14-F80DACDB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53" y="4510906"/>
            <a:ext cx="4377267" cy="21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DCB4-FB7F-4148-949D-D2748E7C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8078-578C-4B65-BD06-DC23C90B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dirty="0"/>
              <a:t>Different threads in a process share resources such as memory</a:t>
            </a:r>
          </a:p>
          <a:p>
            <a:pPr lvl="1"/>
            <a:r>
              <a:rPr lang="en-US" dirty="0"/>
              <a:t>They can interact directly via these resource</a:t>
            </a:r>
          </a:p>
          <a:p>
            <a:r>
              <a:rPr lang="en-US" dirty="0"/>
              <a:t>Different process do not share these resources</a:t>
            </a:r>
          </a:p>
          <a:p>
            <a:pPr lvl="1"/>
            <a:r>
              <a:rPr lang="en-US" dirty="0"/>
              <a:t>They interact via Inter-Process Communication (IPC) mechanism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Typically, we use different processes to do different work, while use different threads in a process to do the same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1ED6F-2D79-4821-A059-2FA5A261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2CBF4-3083-4543-ACA2-3370983C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3573016"/>
            <a:ext cx="200947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1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13FC-5681-4A4D-86F8-936C4790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 Mode &amp; Kernel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BF54-2297-4211-9CA5-E89896E6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Two-mode operation allows OS to protect itself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User mode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FF0000"/>
                </a:solidFill>
              </a:rPr>
              <a:t>kernel mode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Mode bit </a:t>
            </a:r>
            <a:r>
              <a:rPr lang="en-US" altLang="en-US" dirty="0"/>
              <a:t>provided by hardware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Ability to distinguish when system is running user or kernel code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a user is running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“user”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kernel code is executing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“kernel”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6935-6E51-4DDC-9759-2FB894F2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9A0E53D-3944-4153-A614-A2C1D045D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20" y="4479258"/>
            <a:ext cx="6840760" cy="203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47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DDB2-0939-4BDD-AC8E-2D916C6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Privileged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7FD6-3B88-4435-8382-08178DD1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instructions designated as </a:t>
            </a:r>
            <a:r>
              <a:rPr lang="en-US" altLang="en-US" dirty="0">
                <a:solidFill>
                  <a:srgbClr val="FF0000"/>
                </a:solidFill>
              </a:rPr>
              <a:t>privileged</a:t>
            </a:r>
            <a:r>
              <a:rPr lang="en-US" altLang="en-US" dirty="0"/>
              <a:t>, only executable in kernel mode</a:t>
            </a:r>
          </a:p>
          <a:p>
            <a:pPr lvl="1"/>
            <a:r>
              <a:rPr lang="en-US" altLang="en-US" dirty="0"/>
              <a:t>Examples: </a:t>
            </a:r>
            <a:r>
              <a:rPr lang="en-US" dirty="0"/>
              <a:t>I/O instructions, halt instructions, turn off Interrupts, set timers, context switching, clear memory, modify device-status table</a:t>
            </a:r>
          </a:p>
          <a:p>
            <a:r>
              <a:rPr lang="en-US" dirty="0"/>
              <a:t>If try to execute a privileged instruction in user mode, will not be executed and treated as an illegal instruction</a:t>
            </a:r>
          </a:p>
          <a:p>
            <a:pPr lvl="1"/>
            <a:r>
              <a:rPr lang="en-US" dirty="0"/>
              <a:t>Generate some special type of interrupts; the hardware traps it in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F1F1B-957E-4FC3-A3C7-B43991F5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22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E4D-C024-4D63-8C51-C11A9610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0056-6D1F-4A17-9246-65817625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 is central component of an OS that manages operations of computer and hardware</a:t>
            </a:r>
          </a:p>
          <a:p>
            <a:pPr lvl="1"/>
            <a:r>
              <a:rPr lang="en-US" dirty="0"/>
              <a:t>Particularly, manages operations of memory and CPU time</a:t>
            </a:r>
          </a:p>
          <a:p>
            <a:endParaRPr lang="en-US" dirty="0"/>
          </a:p>
          <a:p>
            <a:r>
              <a:rPr lang="en-US" dirty="0"/>
              <a:t>The remaining part, called </a:t>
            </a:r>
            <a:r>
              <a:rPr lang="en-US" dirty="0">
                <a:solidFill>
                  <a:srgbClr val="FF0000"/>
                </a:solidFill>
              </a:rPr>
              <a:t>systems programs</a:t>
            </a:r>
            <a:r>
              <a:rPr lang="en-US" dirty="0"/>
              <a:t>, provides richer functionalities of the OS</a:t>
            </a:r>
          </a:p>
          <a:p>
            <a:pPr lvl="1"/>
            <a:r>
              <a:rPr lang="en-US" dirty="0"/>
              <a:t>Services to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E1A5D-7643-4166-9A8C-2DE50FDC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7BF2C-7B31-44B1-92C0-16986585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4113095"/>
            <a:ext cx="2677204" cy="2546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12DE80-2AA9-4AEB-84DC-E25BFC6FECE0}"/>
              </a:ext>
            </a:extLst>
          </p:cNvPr>
          <p:cNvSpPr/>
          <p:nvPr/>
        </p:nvSpPr>
        <p:spPr>
          <a:xfrm>
            <a:off x="7513974" y="2924944"/>
            <a:ext cx="457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Notice the similarity and difference of the term “Kernel” in “Kernel Mode” and “OS Kernel” </a:t>
            </a:r>
          </a:p>
        </p:txBody>
      </p:sp>
    </p:spTree>
    <p:extLst>
      <p:ext uri="{BB962C8B-B14F-4D97-AF65-F5344CB8AC3E}">
        <p14:creationId xmlns:p14="http://schemas.microsoft.com/office/powerpoint/2010/main" val="11510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759-F689-45CE-B550-AD78751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Kernel vs Microkernel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2309-BB28-4F05-B816-9CFD4CF5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Monolithic kernel</a:t>
            </a:r>
            <a:r>
              <a:rPr lang="en-US" dirty="0"/>
              <a:t>: the entire OS runs in kernel mode</a:t>
            </a:r>
          </a:p>
          <a:p>
            <a:pPr lvl="1"/>
            <a:r>
              <a:rPr lang="en-US" dirty="0"/>
              <a:t>Both kernel and system programs implemented in same address space</a:t>
            </a:r>
          </a:p>
          <a:p>
            <a:pPr lvl="1"/>
            <a:r>
              <a:rPr lang="en-US" altLang="zh-CN" dirty="0"/>
              <a:t>Example</a:t>
            </a:r>
            <a:r>
              <a:rPr lang="en-HK" altLang="zh-CN" dirty="0"/>
              <a:t>s:</a:t>
            </a:r>
            <a:r>
              <a:rPr lang="zh-CN" altLang="en-US" dirty="0"/>
              <a:t> </a:t>
            </a:r>
            <a:r>
              <a:rPr lang="en-HK" altLang="zh-CN" dirty="0"/>
              <a:t>UNIX (a large family),</a:t>
            </a:r>
            <a:r>
              <a:rPr lang="zh-CN" altLang="en-US" dirty="0"/>
              <a:t> </a:t>
            </a:r>
            <a:r>
              <a:rPr lang="en-HK" altLang="zh-CN" dirty="0"/>
              <a:t>Linux,</a:t>
            </a:r>
            <a:r>
              <a:rPr lang="zh-CN" altLang="en-US" dirty="0"/>
              <a:t> </a:t>
            </a:r>
            <a:r>
              <a:rPr lang="en-HK" altLang="zh-CN" dirty="0"/>
              <a:t>Windows</a:t>
            </a:r>
          </a:p>
          <a:p>
            <a:r>
              <a:rPr lang="en-US" dirty="0">
                <a:solidFill>
                  <a:srgbClr val="FF0000"/>
                </a:solidFill>
              </a:rPr>
              <a:t>Microkernel</a:t>
            </a:r>
            <a:r>
              <a:rPr lang="en-HK" dirty="0"/>
              <a:t>:</a:t>
            </a:r>
            <a:r>
              <a:rPr lang="zh-CN" altLang="en-US" dirty="0"/>
              <a:t> </a:t>
            </a:r>
            <a:r>
              <a:rPr lang="en-HK" altLang="zh-CN" dirty="0"/>
              <a:t>part of the OS runs in the user mode (</a:t>
            </a:r>
            <a:r>
              <a:rPr lang="en-HK" altLang="zh-CN" dirty="0">
                <a:solidFill>
                  <a:srgbClr val="FF0000"/>
                </a:solidFill>
              </a:rPr>
              <a:t>user services</a:t>
            </a:r>
            <a:r>
              <a:rPr lang="en-HK" altLang="zh-CN" dirty="0"/>
              <a:t>)</a:t>
            </a:r>
            <a:r>
              <a:rPr lang="zh-CN" altLang="en-US" dirty="0"/>
              <a:t> </a:t>
            </a:r>
            <a:r>
              <a:rPr lang="en-HK" altLang="zh-CN" dirty="0"/>
              <a:t>and part runs in the kernel mode (</a:t>
            </a:r>
            <a:r>
              <a:rPr lang="en-HK" altLang="zh-CN" dirty="0">
                <a:solidFill>
                  <a:srgbClr val="FF0000"/>
                </a:solidFill>
              </a:rPr>
              <a:t>kernel services</a:t>
            </a:r>
            <a:r>
              <a:rPr lang="en-HK" altLang="zh-CN" dirty="0"/>
              <a:t>)</a:t>
            </a:r>
            <a:endParaRPr lang="en-US" altLang="zh-CN" dirty="0"/>
          </a:p>
          <a:p>
            <a:pPr lvl="1"/>
            <a:r>
              <a:rPr lang="en-US" dirty="0"/>
              <a:t>User services and kernel are kept in separate address space</a:t>
            </a:r>
          </a:p>
          <a:p>
            <a:pPr lvl="1"/>
            <a:r>
              <a:rPr lang="en-US" dirty="0"/>
              <a:t>Examples: MacOS, </a:t>
            </a:r>
            <a:r>
              <a:rPr lang="en-HK" altLang="zh-CN" dirty="0"/>
              <a:t>iOS, </a:t>
            </a:r>
            <a:r>
              <a:rPr lang="en-HK" altLang="zh-CN" dirty="0" err="1"/>
              <a:t>watchOS</a:t>
            </a:r>
            <a:r>
              <a:rPr lang="en-HK" altLang="zh-CN" dirty="0"/>
              <a:t>, Windows NT (all based on Mach kernel);</a:t>
            </a:r>
            <a:r>
              <a:rPr lang="en-HK" dirty="0"/>
              <a:t> L4 Kernel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C3BAB-221F-4500-B216-17773E22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80A73-6766-4264-BBF6-B97BEC29405B}"/>
              </a:ext>
            </a:extLst>
          </p:cNvPr>
          <p:cNvSpPr/>
          <p:nvPr/>
        </p:nvSpPr>
        <p:spPr>
          <a:xfrm>
            <a:off x="962884" y="5733256"/>
            <a:ext cx="9793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 this course, concepts are introduced based on monolithic kernel, unless explicitly stated otherwise</a:t>
            </a:r>
          </a:p>
        </p:txBody>
      </p:sp>
    </p:spTree>
    <p:extLst>
      <p:ext uri="{BB962C8B-B14F-4D97-AF65-F5344CB8AC3E}">
        <p14:creationId xmlns:p14="http://schemas.microsoft.com/office/powerpoint/2010/main" val="28239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D1DA-85A9-4941-A50F-42B8752E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Kernel vs Microkernel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98A7-C05E-4C13-AE7F-46F04461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190B9-96F3-4675-A09E-43709774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5" name="Picture 2" descr="microkernel-vs-monolithic-kernel">
            <a:extLst>
              <a:ext uri="{FF2B5EF4-FFF2-40B4-BE49-F238E27FC236}">
                <a16:creationId xmlns:a16="http://schemas.microsoft.com/office/drawing/2014/main" id="{CA719C86-8833-4CF9-8DFB-C20306A2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700808"/>
            <a:ext cx="780506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E940-38B4-4EF1-BE81-D8433FE2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39BD-45BD-443E-B309-31E7459A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OS services provides functions that are </a:t>
            </a:r>
            <a:r>
              <a:rPr lang="en-US" dirty="0">
                <a:solidFill>
                  <a:srgbClr val="FF0000"/>
                </a:solidFill>
              </a:rPr>
              <a:t>helpful to the user</a:t>
            </a:r>
            <a:r>
              <a:rPr lang="en-US" dirty="0"/>
              <a:t>, which usually include: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User interface </a:t>
            </a:r>
            <a:r>
              <a:rPr lang="en-US" dirty="0"/>
              <a:t>(UI)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Command-Line (CLI), Graphics User Interface (GUI), Batch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Program execution</a:t>
            </a:r>
            <a:r>
              <a:rPr lang="en-US" dirty="0"/>
              <a:t>: load a program into memory and to run it, end execution, either normally or abnormally (indicating error)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I/O operations</a:t>
            </a:r>
            <a:r>
              <a:rPr lang="en-US" dirty="0"/>
              <a:t>: A running program may require I/O, which may involve a file or an I/O device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File-system manipulation</a:t>
            </a:r>
            <a:r>
              <a:rPr lang="en-US" dirty="0"/>
              <a:t>: programs need to read and write files and directories, create and delete them, search them, list file Information, permission management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1F66-6925-4406-B66E-FDE2AEB1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69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7795-9B24-4B04-A058-DFF50F03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34A7-9916-48D0-8859-2E0A859E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OS services provides functions that are </a:t>
            </a:r>
            <a:r>
              <a:rPr lang="en-US" dirty="0">
                <a:solidFill>
                  <a:srgbClr val="FF0000"/>
                </a:solidFill>
              </a:rPr>
              <a:t>helpful to the user</a:t>
            </a:r>
            <a:r>
              <a:rPr lang="en-US" dirty="0"/>
              <a:t>, which usually include: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Communication</a:t>
            </a:r>
            <a:r>
              <a:rPr lang="en-US" dirty="0"/>
              <a:t>: Processes may exchange information, on the same computer or between computers over a network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Communications may be via shared memory or through message passing (packets moved by the OS)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Error detection</a:t>
            </a:r>
            <a:r>
              <a:rPr lang="en-US" dirty="0"/>
              <a:t>: OS needs to be constantly aware of possible errors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May occur in the CPU and memory hardware, in I/O devices, in user program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For each type of error, OS should take the appropriate action to ensure correct and consistent computing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Debugging facilities can greatly enhance the user</a:t>
            </a:r>
            <a:r>
              <a:rPr lang="en-HK" altLang="ja-JP" dirty="0">
                <a:latin typeface="Arial" pitchFamily="34" charset="0"/>
              </a:rPr>
              <a:t>’</a:t>
            </a:r>
            <a:r>
              <a:rPr lang="en-US" altLang="ja-JP" dirty="0"/>
              <a:t>s and programmer</a:t>
            </a:r>
            <a:r>
              <a:rPr lang="en-HK" altLang="ja-JP" dirty="0">
                <a:latin typeface="Arial" pitchFamily="34" charset="0"/>
              </a:rPr>
              <a:t>’</a:t>
            </a:r>
            <a:r>
              <a:rPr lang="en-US" altLang="ja-JP" dirty="0"/>
              <a:t>s abilities to efficiently use the 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B863D-0061-45EE-B5D2-CD813611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9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A8B-8F66-4DA3-ADD3-06A3A7D2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System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7E6F-E1D4-4154-996F-274FEAA0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7574632" cy="5040560"/>
          </a:xfrm>
        </p:spPr>
        <p:txBody>
          <a:bodyPr/>
          <a:lstStyle/>
          <a:p>
            <a:r>
              <a:rPr lang="en-US" altLang="en-US" dirty="0"/>
              <a:t>Computer system in four layers:</a:t>
            </a:r>
          </a:p>
          <a:p>
            <a:pPr lvl="1"/>
            <a:r>
              <a:rPr lang="en-US" altLang="en-US" dirty="0"/>
              <a:t>Users</a:t>
            </a:r>
          </a:p>
          <a:p>
            <a:pPr lvl="2"/>
            <a:r>
              <a:rPr lang="en-US" altLang="en-US" dirty="0"/>
              <a:t>People, machines, other computers</a:t>
            </a:r>
          </a:p>
          <a:p>
            <a:pPr lvl="1"/>
            <a:r>
              <a:rPr lang="en-US" altLang="en-US" dirty="0"/>
              <a:t>Application programs </a:t>
            </a:r>
          </a:p>
          <a:p>
            <a:pPr lvl="2"/>
            <a:r>
              <a:rPr lang="en-US" altLang="en-US" dirty="0"/>
              <a:t>Word processors, web browsers, database systems, video games</a:t>
            </a:r>
          </a:p>
          <a:p>
            <a:pPr lvl="1"/>
            <a:r>
              <a:rPr lang="en-US" altLang="en-US" dirty="0"/>
              <a:t>Operating system</a:t>
            </a:r>
          </a:p>
          <a:p>
            <a:pPr lvl="2"/>
            <a:r>
              <a:rPr lang="en-US" altLang="en-US" dirty="0"/>
              <a:t>Controls and coordinates use of hardware among various applications and users</a:t>
            </a:r>
          </a:p>
          <a:p>
            <a:pPr lvl="1"/>
            <a:r>
              <a:rPr lang="en-US" altLang="en-US" dirty="0"/>
              <a:t>Hardware – provides computing resources</a:t>
            </a:r>
          </a:p>
          <a:p>
            <a:pPr lvl="2"/>
            <a:r>
              <a:rPr lang="en-US" altLang="en-US" dirty="0"/>
              <a:t>CPU, memory, I/O devices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4DBE3-1BC4-4775-9ECC-904BF453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7170" name="Picture 2" descr="Operating system - Wikipedia">
            <a:extLst>
              <a:ext uri="{FF2B5EF4-FFF2-40B4-BE49-F238E27FC236}">
                <a16:creationId xmlns:a16="http://schemas.microsoft.com/office/drawing/2014/main" id="{D1D63528-DF62-4695-87C5-CB167578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922160"/>
            <a:ext cx="262739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3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E50B-3BFA-4035-A957-26AC9D32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0270-3AA7-4C8E-A81A-5F6C40EF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Some OS services ensure the </a:t>
            </a:r>
            <a:r>
              <a:rPr lang="en-US" altLang="en-US" dirty="0">
                <a:solidFill>
                  <a:srgbClr val="FF0000"/>
                </a:solidFill>
              </a:rPr>
              <a:t>efficient operation of the system </a:t>
            </a:r>
            <a:r>
              <a:rPr lang="en-US" altLang="en-US" dirty="0"/>
              <a:t>via resource sharing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Resource allocation</a:t>
            </a:r>
            <a:r>
              <a:rPr lang="en-US" altLang="en-US" dirty="0"/>
              <a:t>: 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Many types of resources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Some (such as CPU cycles, memory, and file storage) may have special allocation code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Others (such as I/O devices) may have general request and release code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Accounting</a:t>
            </a:r>
            <a:r>
              <a:rPr lang="en-US" altLang="en-US" dirty="0"/>
              <a:t>: To keep track of which users use how much and what kinds of computer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A91A3-299B-4AA3-9860-5D723134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1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7B5-6B1C-4255-8057-5D196726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3615-6692-49E1-9A88-D301FC79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103024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Some OS services ensure the </a:t>
            </a:r>
            <a:r>
              <a:rPr lang="en-US" altLang="en-US" dirty="0">
                <a:solidFill>
                  <a:srgbClr val="FF0000"/>
                </a:solidFill>
              </a:rPr>
              <a:t>efficient operation of the system </a:t>
            </a:r>
            <a:r>
              <a:rPr lang="en-US" altLang="en-US" dirty="0"/>
              <a:t>via resource sharing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Protection and security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The owners of information stored in a multiuser or networked computer system may want to control use of that information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Protection</a:t>
            </a:r>
            <a:r>
              <a:rPr lang="en-US" altLang="en-US" dirty="0"/>
              <a:t> – any mechanism for controlling access of processes or users to resources defined by the OS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Security</a:t>
            </a:r>
            <a:r>
              <a:rPr lang="en-US" altLang="en-US" dirty="0"/>
              <a:t> – defense of the system against internal and external attacks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Huge range, including denial-of-service, worms, viruses, identity theft, theft of service</a:t>
            </a:r>
          </a:p>
          <a:p>
            <a:pPr lvl="2">
              <a:lnSpc>
                <a:spcPct val="90000"/>
              </a:lnSpc>
            </a:pPr>
            <a:endParaRPr lang="en-US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20BCB-3466-48A4-8817-602D6A1B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20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03DF-097F-4CA2-9331-002ADDB2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User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D83B-5DCF-4FB2-AEA3-77E00172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>
                <a:solidFill>
                  <a:srgbClr val="FF0000"/>
                </a:solidFill>
              </a:rPr>
              <a:t>shell</a:t>
            </a:r>
            <a:r>
              <a:rPr lang="en-US" dirty="0"/>
              <a:t> is a OS component which exposes an OS's services to a human user or other programs</a:t>
            </a:r>
          </a:p>
          <a:p>
            <a:pPr lvl="1"/>
            <a:r>
              <a:rPr lang="en-US" dirty="0"/>
              <a:t>Command-line interface (CLI)</a:t>
            </a:r>
          </a:p>
          <a:p>
            <a:pPr lvl="2"/>
            <a:r>
              <a:rPr lang="en-US" altLang="en-US" dirty="0"/>
              <a:t>fetches a command from user and executes it</a:t>
            </a:r>
          </a:p>
          <a:p>
            <a:pPr lvl="2"/>
            <a:r>
              <a:rPr lang="en-US" altLang="en-US" dirty="0"/>
              <a:t>built-in commands and program names </a:t>
            </a:r>
          </a:p>
          <a:p>
            <a:pPr lvl="1"/>
            <a:r>
              <a:rPr lang="en-US" dirty="0"/>
              <a:t>Graphical user interface (GUI)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User-friendly </a:t>
            </a:r>
            <a:r>
              <a:rPr lang="en-US" altLang="en-US" dirty="0">
                <a:solidFill>
                  <a:srgbClr val="FF0000"/>
                </a:solidFill>
              </a:rPr>
              <a:t>desktop</a:t>
            </a:r>
            <a:r>
              <a:rPr lang="en-US" altLang="en-US" dirty="0"/>
              <a:t> metaphor interface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Usually mouse, keyboard, monitor, touchscreen …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Invented at Xerox PARC, made popular by Microsoft</a:t>
            </a:r>
          </a:p>
          <a:p>
            <a:pPr lvl="2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0524D-F3D2-415A-8609-CA44054C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5" name="Picture 1" descr="dos.jpg">
            <a:extLst>
              <a:ext uri="{FF2B5EF4-FFF2-40B4-BE49-F238E27FC236}">
                <a16:creationId xmlns:a16="http://schemas.microsoft.com/office/drawing/2014/main" id="{62C767A9-E71F-4C98-A481-B2DCE84D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93" y="2014607"/>
            <a:ext cx="3377605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E688D08-530E-4CEF-904F-5517C214285D}"/>
              </a:ext>
            </a:extLst>
          </p:cNvPr>
          <p:cNvGrpSpPr/>
          <p:nvPr/>
        </p:nvGrpSpPr>
        <p:grpSpPr>
          <a:xfrm>
            <a:off x="8352694" y="4437112"/>
            <a:ext cx="3431938" cy="2200891"/>
            <a:chOff x="8352694" y="4437112"/>
            <a:chExt cx="3431938" cy="2200891"/>
          </a:xfrm>
        </p:grpSpPr>
        <p:pic>
          <p:nvPicPr>
            <p:cNvPr id="16386" name="Picture 2" descr="YouTube 片段帶你由Windows 1.0 升級至Windows 8 Pro - 香港unwire.hk">
              <a:extLst>
                <a:ext uri="{FF2B5EF4-FFF2-40B4-BE49-F238E27FC236}">
                  <a16:creationId xmlns:a16="http://schemas.microsoft.com/office/drawing/2014/main" id="{818E9925-EFD4-4A0B-9609-22DC0A682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026" y="4437112"/>
              <a:ext cx="3377606" cy="1847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23D2BA-24C7-449A-B3D9-D876633356A6}"/>
                </a:ext>
              </a:extLst>
            </p:cNvPr>
            <p:cNvSpPr/>
            <p:nvPr/>
          </p:nvSpPr>
          <p:spPr>
            <a:xfrm>
              <a:off x="8352694" y="6268671"/>
              <a:ext cx="2066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Windows 1.0 (1985)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49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A293-C0A8-4D7B-86C2-82E39650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5211-6AA6-4A7B-BCFD-B1A991C0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switching between user mode and kernel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38458-AAE7-4E13-A4B8-F5BCB72D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33F115-3DE7-4521-9A83-974BE9E3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852936"/>
            <a:ext cx="776179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869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C0E-9ADB-42B4-BFAA-2150344B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318C-4102-40E0-943F-E6B67278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Programming interface to the services provided by the OS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Typically written in a high-level language (C or C++)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OS combines low-level (Assembly) and high-level language (C or C++)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Types of system calls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 control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File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Device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Information maintenance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Communications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…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39FBA-9BD8-4089-9D5D-AF59D7EE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1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C0E-9ADB-42B4-BFAA-2150344B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318C-4102-40E0-943F-E6B67278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Mostly accessed by programs via a high-level </a:t>
            </a:r>
            <a:r>
              <a:rPr lang="en-US" altLang="en-US" dirty="0">
                <a:solidFill>
                  <a:srgbClr val="FF0000"/>
                </a:solidFill>
              </a:rPr>
              <a:t>Application Program Interface (API)</a:t>
            </a:r>
            <a:r>
              <a:rPr lang="en-US" altLang="en-US" dirty="0"/>
              <a:t> rather than directly via system call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API is usually, but not necessarily provided by OS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Why use APIs rather than system calls?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calls are detailed and more difficult to work with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Using APIs can allow programs to compile and run on other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Three most common APIs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Win32 API for Windows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POSIX API for POSIX systems (all versions of UNIX, Linux, and Mac OS X),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Java API for the Java virtual machine (JVM)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39FBA-9BD8-4089-9D5D-AF59D7EE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6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FD95-75A8-4BF9-AF52-B35E837C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 – System 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EA1D-762E-414F-8DCC-6425038C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DFA38-0DEA-4B9E-ACA0-B855C9FE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95A20C-0F60-4107-93E1-7C8CDAF8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6977" t="552" r="17184" b="552"/>
          <a:stretch>
            <a:fillRect/>
          </a:stretch>
        </p:blipFill>
        <p:spPr bwMode="auto">
          <a:xfrm>
            <a:off x="2351584" y="1340769"/>
            <a:ext cx="4472379" cy="504056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1F5B9D-A7D1-4EE0-AC2C-55BE2C752E90}"/>
              </a:ext>
            </a:extLst>
          </p:cNvPr>
          <p:cNvSpPr/>
          <p:nvPr/>
        </p:nvSpPr>
        <p:spPr>
          <a:xfrm>
            <a:off x="7387188" y="2780928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C program invoking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() API </a:t>
            </a:r>
          </a:p>
          <a:p>
            <a:r>
              <a:rPr lang="en-US" altLang="en-US" sz="2400" dirty="0"/>
              <a:t>(a </a:t>
            </a:r>
            <a:r>
              <a:rPr lang="en-HK" sz="2400" dirty="0"/>
              <a:t>C library function</a:t>
            </a:r>
            <a:r>
              <a:rPr lang="en-US" altLang="en-US" sz="2400" dirty="0"/>
              <a:t>), which calls write() system call</a:t>
            </a:r>
          </a:p>
        </p:txBody>
      </p:sp>
    </p:spTree>
    <p:extLst>
      <p:ext uri="{BB962C8B-B14F-4D97-AF65-F5344CB8AC3E}">
        <p14:creationId xmlns:p14="http://schemas.microsoft.com/office/powerpoint/2010/main" val="3898965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9D1C-E7C9-4F18-8FF3-80FF33F0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System Call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ABB3-42C2-4CC7-9411-52B9231A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Typically, a number is associated with each system call</a:t>
            </a:r>
          </a:p>
          <a:p>
            <a:pPr lvl="1"/>
            <a:r>
              <a:rPr lang="en-US" altLang="en-US" dirty="0"/>
              <a:t>System-call interface maintains a table according to these numbers</a:t>
            </a:r>
          </a:p>
          <a:p>
            <a:r>
              <a:rPr lang="en-US" altLang="en-US" dirty="0"/>
              <a:t>The system call interface invokes intended system call in OS kernel and returns status of the system call and return values</a:t>
            </a:r>
          </a:p>
          <a:p>
            <a:r>
              <a:rPr lang="en-US" altLang="en-US" dirty="0"/>
              <a:t>The caller needs to know nothing about how the system call is implemented</a:t>
            </a:r>
          </a:p>
          <a:p>
            <a:pPr lvl="1"/>
            <a:r>
              <a:rPr lang="en-US" altLang="en-US" dirty="0"/>
              <a:t>Just needs to obey the system call or API format and understand what OS will do as a result call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292BB-B9A1-44AC-B890-D2368667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06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9C95-19DB-4121-917F-B3CDCCB9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 Design and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993E-BD43-4C11-998D-112E3BE1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altLang="ja-JP" dirty="0"/>
              <a:t>Many ways, but some approaches have proven successful</a:t>
            </a:r>
          </a:p>
          <a:p>
            <a:r>
              <a:rPr lang="en-US" altLang="en-US" dirty="0"/>
              <a:t>Structure of different OS can vary widely</a:t>
            </a:r>
          </a:p>
          <a:p>
            <a:r>
              <a:rPr lang="en-US" altLang="en-US" dirty="0"/>
              <a:t>Start by defining goals and specifications </a:t>
            </a:r>
          </a:p>
          <a:p>
            <a:r>
              <a:rPr lang="en-US" altLang="en-US" dirty="0"/>
              <a:t>Affected by choice of hardware, type of system</a:t>
            </a:r>
          </a:p>
          <a:p>
            <a:r>
              <a:rPr lang="en-US" altLang="en-US" i="1" dirty="0"/>
              <a:t>User</a:t>
            </a:r>
            <a:r>
              <a:rPr lang="en-US" altLang="en-US" dirty="0"/>
              <a:t> goals and </a:t>
            </a:r>
            <a:r>
              <a:rPr lang="en-US" altLang="en-US" i="1" dirty="0"/>
              <a:t>System</a:t>
            </a:r>
            <a:r>
              <a:rPr lang="en-US" altLang="en-US" dirty="0"/>
              <a:t> goals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User goals </a:t>
            </a:r>
            <a:r>
              <a:rPr lang="en-US" altLang="en-US" dirty="0"/>
              <a:t>– operating system should be convenient to use, easy to learn, reliable, safe, and fast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System goals </a:t>
            </a:r>
            <a:r>
              <a:rPr lang="en-US" altLang="en-US" dirty="0"/>
              <a:t>– operating system should be easy to design, implement, and maintain, as well as flexible, reliable, error-free, and efficient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1C9E-F7D7-4C95-8FDE-35614614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99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2DE4-3334-4DD1-88EC-18B4BC7A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 Design and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B685-9FB5-4432-A9FD-CB6D14C9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175032" cy="5040560"/>
          </a:xfrm>
        </p:spPr>
        <p:txBody>
          <a:bodyPr/>
          <a:lstStyle/>
          <a:p>
            <a:r>
              <a:rPr lang="en-US" altLang="en-US" dirty="0"/>
              <a:t>Important principle to separate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Mechanism</a:t>
            </a:r>
            <a:r>
              <a:rPr lang="en-US" altLang="en-US" b="1" dirty="0"/>
              <a:t>: </a:t>
            </a:r>
            <a:r>
              <a:rPr lang="en-US" altLang="en-US" dirty="0"/>
              <a:t>the framework/facilities to do something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Policy</a:t>
            </a:r>
            <a:r>
              <a:rPr lang="en-US" altLang="en-US" b="1" dirty="0"/>
              <a:t>: </a:t>
            </a:r>
            <a:r>
              <a:rPr lang="en-US" altLang="en-US" dirty="0"/>
              <a:t>the concrete rule to follow</a:t>
            </a:r>
            <a:endParaRPr lang="en-US" altLang="en-US" b="1" dirty="0"/>
          </a:p>
          <a:p>
            <a:r>
              <a:rPr lang="en-US" altLang="en-US" dirty="0"/>
              <a:t>For example: a OS support to compression when storing a file (mechanism), while it is possible to use different compression algorithms (policies)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separation of policy from mechanism </a:t>
            </a:r>
            <a:r>
              <a:rPr lang="en-US" altLang="en-US" dirty="0"/>
              <a:t>is important principle, it allows maximum flexibility if policy decisions changed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A906-736E-416C-A346-1181606B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83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AB71-F4A2-4BEF-973F-E73A86F8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OS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ED3E-B5E0-4F08-9BA9-74795CAE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103024" cy="5040560"/>
          </a:xfrm>
        </p:spPr>
        <p:txBody>
          <a:bodyPr/>
          <a:lstStyle/>
          <a:p>
            <a:r>
              <a:rPr lang="en-US" altLang="en-US" dirty="0"/>
              <a:t>OS is a </a:t>
            </a:r>
            <a:r>
              <a:rPr lang="en-US" altLang="en-US" dirty="0">
                <a:solidFill>
                  <a:srgbClr val="FF0000"/>
                </a:solidFill>
              </a:rPr>
              <a:t>resource allocator</a:t>
            </a:r>
          </a:p>
          <a:p>
            <a:pPr lvl="1"/>
            <a:r>
              <a:rPr lang="en-US" altLang="en-US" dirty="0"/>
              <a:t>Manages all resources</a:t>
            </a:r>
          </a:p>
          <a:p>
            <a:pPr lvl="1"/>
            <a:r>
              <a:rPr lang="en-US" altLang="en-US" dirty="0"/>
              <a:t>Decides among requests from different applications</a:t>
            </a:r>
          </a:p>
          <a:p>
            <a:pPr lvl="1"/>
            <a:r>
              <a:rPr lang="en-US" altLang="en-US" i="1" dirty="0"/>
              <a:t>“</a:t>
            </a:r>
            <a:r>
              <a:rPr lang="en-US" i="1" dirty="0"/>
              <a:t>Make finite resources appear as infinite resources</a:t>
            </a:r>
            <a:r>
              <a:rPr lang="en-US" altLang="en-US" i="1" dirty="0"/>
              <a:t>”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OS is a </a:t>
            </a:r>
            <a:r>
              <a:rPr lang="en-US" altLang="en-US" dirty="0">
                <a:solidFill>
                  <a:srgbClr val="FF0000"/>
                </a:solidFill>
              </a:rPr>
              <a:t>control program</a:t>
            </a:r>
          </a:p>
          <a:p>
            <a:pPr lvl="1"/>
            <a:r>
              <a:rPr lang="en-US" altLang="en-US" dirty="0"/>
              <a:t>Controls execution of programs to prevent errors and improper use of the computer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A34B-C971-405E-92EB-97A1CB31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8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876E-59DB-47C6-9985-5F571906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911C-1624-4D53-B78F-7AA2327B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at Bell Labs starting from late 1960s with the goals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Recyclable code</a:t>
            </a:r>
          </a:p>
          <a:p>
            <a:pPr lvl="1"/>
            <a:r>
              <a:rPr lang="en-US" dirty="0"/>
              <a:t>Written in C instead of assembly</a:t>
            </a:r>
          </a:p>
          <a:p>
            <a:r>
              <a:rPr lang="en-US" dirty="0"/>
              <a:t>Establish many widely adopted concepts in modern OS</a:t>
            </a:r>
          </a:p>
          <a:p>
            <a:pPr lvl="1"/>
            <a:r>
              <a:rPr lang="en-US" dirty="0"/>
              <a:t>a hierarchical file system; treating devices as files; and the use of a large number of software tools; small programs be strung together through a CLI …</a:t>
            </a:r>
          </a:p>
          <a:p>
            <a:r>
              <a:rPr lang="en-US" dirty="0"/>
              <a:t>Many variances 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14D14-9472-45D7-B9F8-9D96BC79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698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1D19-F4DB-4A3D-8354-D9757AEA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303F-FFFE-49C8-B99E-14435440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</a:t>
            </a:r>
            <a:r>
              <a:rPr lang="en-US" dirty="0">
                <a:solidFill>
                  <a:srgbClr val="FF0000"/>
                </a:solidFill>
              </a:rPr>
              <a:t>Unix-like</a:t>
            </a:r>
            <a:r>
              <a:rPr lang="en-US" dirty="0"/>
              <a:t> OS based on the Linux kernel</a:t>
            </a:r>
          </a:p>
          <a:p>
            <a:r>
              <a:rPr lang="en-US" dirty="0"/>
              <a:t>Linux kernel first released on September 17, 1991, by Linus Torvalds</a:t>
            </a:r>
          </a:p>
          <a:p>
            <a:pPr lvl="2"/>
            <a:r>
              <a:rPr lang="en-US" dirty="0"/>
              <a:t>To create a free implementation of UNIX</a:t>
            </a:r>
          </a:p>
          <a:p>
            <a:pPr lvl="2"/>
            <a:r>
              <a:rPr lang="en-US" dirty="0"/>
              <a:t>MSC thesis “Linux: A Portable Operating System”</a:t>
            </a:r>
          </a:p>
          <a:p>
            <a:r>
              <a:rPr lang="en-US" dirty="0"/>
              <a:t>Typically packaged with supporting software and libraries, many provided by the GNU Project</a:t>
            </a:r>
          </a:p>
          <a:p>
            <a:pPr lvl="1"/>
            <a:r>
              <a:rPr lang="en-US" dirty="0"/>
              <a:t>GNU: GNU Not Unix</a:t>
            </a:r>
          </a:p>
          <a:p>
            <a:pPr lvl="2"/>
            <a:r>
              <a:rPr lang="en-US" dirty="0"/>
              <a:t>Includes many other well-known projects such as GCC, Emacs, Bash</a:t>
            </a:r>
          </a:p>
          <a:p>
            <a:r>
              <a:rPr lang="en-US" dirty="0"/>
              <a:t>Many distributions: Ubuntu, Fedora, CentOS, </a:t>
            </a:r>
            <a:r>
              <a:rPr lang="en-US" dirty="0" err="1"/>
              <a:t>Redhat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317E2-CBCE-4923-B65A-5A99B2EF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0356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E6F6-84CE-4ECD-8932-18C0B573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0E11-C7BA-4AC2-8386-20255BAE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2BF79-9A9E-4DA3-A9F8-22FBB2F8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77616-C28C-41D9-B69E-D52881B1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1937"/>
            <a:ext cx="9073008" cy="68257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43F522-43F1-463E-8025-E40D7BF58C01}"/>
              </a:ext>
            </a:extLst>
          </p:cNvPr>
          <p:cNvSpPr/>
          <p:nvPr/>
        </p:nvSpPr>
        <p:spPr>
          <a:xfrm>
            <a:off x="2063552" y="274638"/>
            <a:ext cx="263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UNIX/UNIX-like OS family</a:t>
            </a:r>
          </a:p>
        </p:txBody>
      </p:sp>
    </p:spTree>
    <p:extLst>
      <p:ext uri="{BB962C8B-B14F-4D97-AF65-F5344CB8AC3E}">
        <p14:creationId xmlns:p14="http://schemas.microsoft.com/office/powerpoint/2010/main" val="480012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9107-025D-47DE-B7C6-7110BE82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6A8E-A7DB-47BE-9E7E-1E45057A9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6462970" cy="5040560"/>
          </a:xfrm>
        </p:spPr>
        <p:txBody>
          <a:bodyPr/>
          <a:lstStyle/>
          <a:p>
            <a:r>
              <a:rPr lang="en-US" sz="2800" dirty="0"/>
              <a:t>Target mobile devices</a:t>
            </a:r>
          </a:p>
          <a:p>
            <a:r>
              <a:rPr lang="en-US" sz="2800" dirty="0"/>
              <a:t>Based on a modified version of Linux kernel and other open source software</a:t>
            </a:r>
          </a:p>
          <a:p>
            <a:r>
              <a:rPr lang="en-US" sz="2800" dirty="0"/>
              <a:t>It’s a “framework”</a:t>
            </a:r>
          </a:p>
          <a:p>
            <a:pPr lvl="1"/>
            <a:r>
              <a:rPr lang="en-US" sz="2400" dirty="0"/>
              <a:t>OS + many development and runtime supports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9E52-3125-4AF8-94BD-AE0B5027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FED03B-5F4A-42D8-A65E-CA7262A1B47C}"/>
              </a:ext>
            </a:extLst>
          </p:cNvPr>
          <p:cNvGrpSpPr/>
          <p:nvPr/>
        </p:nvGrpSpPr>
        <p:grpSpPr>
          <a:xfrm>
            <a:off x="6763559" y="1222276"/>
            <a:ext cx="5327049" cy="4665583"/>
            <a:chOff x="3658857" y="2927994"/>
            <a:chExt cx="5093102" cy="393006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BA1562-D697-4A1E-8A4B-D653D81ED6C7}"/>
                </a:ext>
              </a:extLst>
            </p:cNvPr>
            <p:cNvGrpSpPr/>
            <p:nvPr/>
          </p:nvGrpSpPr>
          <p:grpSpPr>
            <a:xfrm>
              <a:off x="3857558" y="2927994"/>
              <a:ext cx="4894401" cy="3457397"/>
              <a:chOff x="5292245" y="1916833"/>
              <a:chExt cx="6506179" cy="4581128"/>
            </a:xfrm>
          </p:grpSpPr>
          <p:pic>
            <p:nvPicPr>
              <p:cNvPr id="26626" name="Picture 2" descr="Android 系統介紹| Justin&amp;#39;s sharing place">
                <a:extLst>
                  <a:ext uri="{FF2B5EF4-FFF2-40B4-BE49-F238E27FC236}">
                    <a16:creationId xmlns:a16="http://schemas.microsoft.com/office/drawing/2014/main" id="{C570F7D3-9631-4CFF-9289-2B0CFDC83C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0252" y="1916833"/>
                <a:ext cx="6108172" cy="4581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E2BA54-D803-4965-B5C8-1AB678827B85}"/>
                  </a:ext>
                </a:extLst>
              </p:cNvPr>
              <p:cNvSpPr/>
              <p:nvPr/>
            </p:nvSpPr>
            <p:spPr>
              <a:xfrm rot="16200000">
                <a:off x="5394880" y="3749961"/>
                <a:ext cx="244773" cy="450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BF58A2-27A6-4B40-8B4C-702939D3465F}"/>
                  </a:ext>
                </a:extLst>
              </p:cNvPr>
              <p:cNvSpPr/>
              <p:nvPr/>
            </p:nvSpPr>
            <p:spPr>
              <a:xfrm rot="16200000">
                <a:off x="5394881" y="5768462"/>
                <a:ext cx="244773" cy="450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1600" dirty="0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8F13BA-7745-4741-B187-C93EBFC1369A}"/>
                </a:ext>
              </a:extLst>
            </p:cNvPr>
            <p:cNvCxnSpPr>
              <a:cxnSpLocks/>
            </p:cNvCxnSpPr>
            <p:nvPr/>
          </p:nvCxnSpPr>
          <p:spPr>
            <a:xfrm>
              <a:off x="3658857" y="5589109"/>
              <a:ext cx="504675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44ABBC-7D51-4695-8E99-3C86CF0CFAFE}"/>
                </a:ext>
              </a:extLst>
            </p:cNvPr>
            <p:cNvSpPr/>
            <p:nvPr/>
          </p:nvSpPr>
          <p:spPr>
            <a:xfrm rot="16200000">
              <a:off x="3437578" y="4153978"/>
              <a:ext cx="1062345" cy="419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User space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11F6B2-D635-44DF-94FA-FC94AB53A9E4}"/>
                </a:ext>
              </a:extLst>
            </p:cNvPr>
            <p:cNvSpPr/>
            <p:nvPr/>
          </p:nvSpPr>
          <p:spPr>
            <a:xfrm rot="16200000">
              <a:off x="3363148" y="6042857"/>
              <a:ext cx="1211203" cy="419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Kernel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743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1447-881D-40B0-8037-2405DC69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1AAE-8F6B-41B3-B857-45F65458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dirty="0"/>
              <a:t>Real-time operating system (RTOS) is an OS for real-time applications (having critically defined time constraints)</a:t>
            </a:r>
          </a:p>
          <a:p>
            <a:r>
              <a:rPr lang="en-US" dirty="0"/>
              <a:t>RTOS is usually </a:t>
            </a:r>
            <a:r>
              <a:rPr lang="en-US" dirty="0">
                <a:solidFill>
                  <a:srgbClr val="FF0000"/>
                </a:solidFill>
              </a:rPr>
              <a:t>event-driven</a:t>
            </a:r>
            <a:r>
              <a:rPr lang="en-US" dirty="0"/>
              <a:t> and </a:t>
            </a:r>
            <a:r>
              <a:rPr lang="en-US" dirty="0">
                <a:solidFill>
                  <a:srgbClr val="FF0000"/>
                </a:solidFill>
              </a:rPr>
              <a:t>preemptive</a:t>
            </a:r>
          </a:p>
          <a:p>
            <a:pPr lvl="1"/>
            <a:r>
              <a:rPr lang="en-US" dirty="0"/>
              <a:t>Event-drive: mainly used to respond to external events</a:t>
            </a:r>
          </a:p>
          <a:p>
            <a:pPr lvl="1"/>
            <a:r>
              <a:rPr lang="en-US" dirty="0"/>
              <a:t>Preemptive: a more urgent task can be served immediately</a:t>
            </a:r>
          </a:p>
          <a:p>
            <a:r>
              <a:rPr lang="en-US" dirty="0"/>
              <a:t>Distinct from a </a:t>
            </a:r>
            <a:r>
              <a:rPr lang="en-US" dirty="0">
                <a:solidFill>
                  <a:srgbClr val="FF0000"/>
                </a:solidFill>
              </a:rPr>
              <a:t>time-sharing OS</a:t>
            </a:r>
            <a:r>
              <a:rPr lang="en-US" dirty="0"/>
              <a:t>, such as Unix, which switch the task based on clock interrupts</a:t>
            </a:r>
          </a:p>
          <a:p>
            <a:r>
              <a:rPr lang="en-US" dirty="0"/>
              <a:t>Usually much smaller and simpler</a:t>
            </a:r>
          </a:p>
          <a:p>
            <a:pPr lvl="1"/>
            <a:r>
              <a:rPr lang="en-US" dirty="0"/>
              <a:t>fast, small memory foot 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43098-C335-4BB4-8924-79B652D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46F427-CBC6-4C51-9631-2BB2828B6086}"/>
              </a:ext>
            </a:extLst>
          </p:cNvPr>
          <p:cNvGrpSpPr/>
          <p:nvPr/>
        </p:nvGrpSpPr>
        <p:grpSpPr>
          <a:xfrm>
            <a:off x="6744072" y="4797152"/>
            <a:ext cx="4650272" cy="1202226"/>
            <a:chOff x="6736296" y="4783272"/>
            <a:chExt cx="4650272" cy="1202226"/>
          </a:xfrm>
        </p:grpSpPr>
        <p:pic>
          <p:nvPicPr>
            <p:cNvPr id="5" name="Picture 2" descr="QNX Support">
              <a:extLst>
                <a:ext uri="{FF2B5EF4-FFF2-40B4-BE49-F238E27FC236}">
                  <a16:creationId xmlns:a16="http://schemas.microsoft.com/office/drawing/2014/main" id="{3712A32A-1C97-46A2-A024-85FB66223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6296" y="4811852"/>
              <a:ext cx="1263222" cy="456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VxWorks - Real-Time Operating System for the Internet of Things -  研華科技Advantech">
              <a:extLst>
                <a:ext uri="{FF2B5EF4-FFF2-40B4-BE49-F238E27FC236}">
                  <a16:creationId xmlns:a16="http://schemas.microsoft.com/office/drawing/2014/main" id="{B985F40F-7A18-4B40-9263-AE8633770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3436" y="5265397"/>
              <a:ext cx="1656232" cy="720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 descr="FreeRTOS - 维基百科，自由的百科全书">
              <a:extLst>
                <a:ext uri="{FF2B5EF4-FFF2-40B4-BE49-F238E27FC236}">
                  <a16:creationId xmlns:a16="http://schemas.microsoft.com/office/drawing/2014/main" id="{2A4F4396-8F65-461E-8FEF-94D7C2116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5067" y="4783272"/>
              <a:ext cx="1263224" cy="480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2" descr="RTEMS.com | An Open Real-Time Operating System">
              <a:extLst>
                <a:ext uri="{FF2B5EF4-FFF2-40B4-BE49-F238E27FC236}">
                  <a16:creationId xmlns:a16="http://schemas.microsoft.com/office/drawing/2014/main" id="{3FE40598-A908-4ED4-B112-B5EC5C8AF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6280" y="5344268"/>
              <a:ext cx="1271202" cy="61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74" name="Picture 2" descr="UCOSIII中的内存管理_Shijia Yin-CSDN博客_ucos内存管理">
              <a:extLst>
                <a:ext uri="{FF2B5EF4-FFF2-40B4-BE49-F238E27FC236}">
                  <a16:creationId xmlns:a16="http://schemas.microsoft.com/office/drawing/2014/main" id="{AB77B557-0C41-449F-9845-D573D151E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3345" y="4855988"/>
              <a:ext cx="1263223" cy="407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96C7BD-1481-4EAC-91F4-338F5D9C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85190" y="5466759"/>
              <a:ext cx="1031873" cy="371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7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5AAC-6838-4A82-927E-890A20C6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4221-85B1-4AFD-9176-3ABEC82B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Portable Operating System Interface</a:t>
            </a:r>
            <a:r>
              <a:rPr lang="en-US" dirty="0"/>
              <a:t> (</a:t>
            </a:r>
            <a:r>
              <a:rPr lang="en-US" b="1" dirty="0"/>
              <a:t>POSIX</a:t>
            </a:r>
            <a:r>
              <a:rPr lang="en-US" dirty="0"/>
              <a:t>) is a family of standards for maintaining compatibility between OS</a:t>
            </a:r>
          </a:p>
          <a:p>
            <a:r>
              <a:rPr lang="en-US" dirty="0"/>
              <a:t>Defines both the system- and user-level APIs, along with command line </a:t>
            </a:r>
            <a:r>
              <a:rPr lang="en-US" dirty="0">
                <a:hlinkClick r:id="rId2" tooltip="Unix shell"/>
              </a:rPr>
              <a:t>shells</a:t>
            </a:r>
            <a:r>
              <a:rPr lang="en-US" dirty="0"/>
              <a:t> and utility interfaces</a:t>
            </a:r>
          </a:p>
          <a:p>
            <a:r>
              <a:rPr lang="en-US" dirty="0"/>
              <a:t>For software compatibility (portability) with variants of </a:t>
            </a:r>
            <a:r>
              <a:rPr lang="en-US" dirty="0">
                <a:solidFill>
                  <a:srgbClr val="FF0000"/>
                </a:solidFill>
              </a:rPr>
              <a:t>Unix</a:t>
            </a:r>
            <a:r>
              <a:rPr lang="en-US" dirty="0"/>
              <a:t> and other OS</a:t>
            </a:r>
          </a:p>
          <a:p>
            <a:r>
              <a:rPr lang="en-HK" dirty="0"/>
              <a:t>For example, POSIX thread (</a:t>
            </a:r>
            <a:r>
              <a:rPr lang="en-HK" dirty="0" err="1">
                <a:solidFill>
                  <a:srgbClr val="FF0000"/>
                </a:solidFill>
              </a:rPr>
              <a:t>pthread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370A-F87E-43B5-9858-4B180B9E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7637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B442-CB29-48CF-9475-5E771FD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1638-F815-4AC5-A373-CE9E1CE3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dirty="0"/>
              <a:t>A virtual machine (VM) is  the virtualization/emulation of a computer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6C14-5734-414B-9605-0FD52CCA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B5F839-7C38-498E-AE9B-00089EF3A71C}"/>
              </a:ext>
            </a:extLst>
          </p:cNvPr>
          <p:cNvGrpSpPr/>
          <p:nvPr/>
        </p:nvGrpSpPr>
        <p:grpSpPr>
          <a:xfrm>
            <a:off x="5591472" y="2273776"/>
            <a:ext cx="5198368" cy="4221088"/>
            <a:chOff x="3575720" y="2016225"/>
            <a:chExt cx="5464464" cy="4365104"/>
          </a:xfrm>
        </p:grpSpPr>
        <p:pic>
          <p:nvPicPr>
            <p:cNvPr id="6" name="Picture 2" descr="Docker Containers vs. Virtual Machines | by Vivek Sonar | Better Programming">
              <a:extLst>
                <a:ext uri="{FF2B5EF4-FFF2-40B4-BE49-F238E27FC236}">
                  <a16:creationId xmlns:a16="http://schemas.microsoft.com/office/drawing/2014/main" id="{CD16D679-2F65-46FB-BFE3-D2553DA45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720" y="2016225"/>
              <a:ext cx="5464464" cy="4365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454BF0-0E80-47F8-AF60-103E89A0B45D}"/>
                </a:ext>
              </a:extLst>
            </p:cNvPr>
            <p:cNvSpPr/>
            <p:nvPr/>
          </p:nvSpPr>
          <p:spPr>
            <a:xfrm>
              <a:off x="6421750" y="4909165"/>
              <a:ext cx="870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(Host OS)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76FDCE-ED1D-48B3-BE36-16D9D023C67E}"/>
                </a:ext>
              </a:extLst>
            </p:cNvPr>
            <p:cNvSpPr/>
            <p:nvPr/>
          </p:nvSpPr>
          <p:spPr>
            <a:xfrm>
              <a:off x="6888088" y="3645024"/>
              <a:ext cx="1368152" cy="10081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Guest OS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(Runtime)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965226-CC4C-4B5E-8FFD-FDB937D25F95}"/>
                </a:ext>
              </a:extLst>
            </p:cNvPr>
            <p:cNvSpPr/>
            <p:nvPr/>
          </p:nvSpPr>
          <p:spPr>
            <a:xfrm>
              <a:off x="5382016" y="3645024"/>
              <a:ext cx="1368152" cy="10081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Guest OS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(Runtime)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C9B201-37CD-4CB1-A047-9DC0FFDD2877}"/>
                </a:ext>
              </a:extLst>
            </p:cNvPr>
            <p:cNvSpPr/>
            <p:nvPr/>
          </p:nvSpPr>
          <p:spPr>
            <a:xfrm>
              <a:off x="3892320" y="3641976"/>
              <a:ext cx="1368152" cy="10081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Guest OS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(Runtime)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0A0257-500F-4374-BCC7-9F57D72ECE7B}"/>
                </a:ext>
              </a:extLst>
            </p:cNvPr>
            <p:cNvSpPr/>
            <p:nvPr/>
          </p:nvSpPr>
          <p:spPr>
            <a:xfrm>
              <a:off x="3866800" y="5491259"/>
              <a:ext cx="4392488" cy="62032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Hardware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59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8F74-4595-4AF4-B092-619B5E6F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68B6-B16B-46DA-827A-A4287ABC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dirty="0"/>
              <a:t>VM are used for different purposes</a:t>
            </a:r>
          </a:p>
          <a:p>
            <a:pPr lvl="1"/>
            <a:r>
              <a:rPr lang="en-US" dirty="0"/>
              <a:t>Run another OS inside your host OS</a:t>
            </a:r>
          </a:p>
          <a:p>
            <a:pPr lvl="2"/>
            <a:r>
              <a:rPr lang="en-US" dirty="0"/>
              <a:t>E.g., run some Linux software on your Windows laptop</a:t>
            </a:r>
          </a:p>
          <a:p>
            <a:pPr lvl="1"/>
            <a:r>
              <a:rPr lang="en-US" dirty="0"/>
              <a:t>Provide a platform-independent programming environment that abstracts away details of the underlying hardware or OS</a:t>
            </a:r>
          </a:p>
          <a:p>
            <a:pPr lvl="2"/>
            <a:r>
              <a:rPr lang="en-US" dirty="0"/>
              <a:t>E.g., Java virtual machine</a:t>
            </a:r>
          </a:p>
          <a:p>
            <a:pPr lvl="1"/>
            <a:r>
              <a:rPr lang="en-US" dirty="0"/>
              <a:t>Provide full isolate of different sub systems</a:t>
            </a:r>
          </a:p>
          <a:p>
            <a:pPr lvl="2"/>
            <a:r>
              <a:rPr lang="en-US" dirty="0"/>
              <a:t>E.g., isolate the trusted and untrusted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3D3F6-039B-4C10-A660-43423716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pic>
        <p:nvPicPr>
          <p:cNvPr id="30722" name="Picture 2" descr="Provably trustworthy systems | Philosophical Transactions of the Royal  Society A: Mathematical, Physical and Engineering Sciences">
            <a:extLst>
              <a:ext uri="{FF2B5EF4-FFF2-40B4-BE49-F238E27FC236}">
                <a16:creationId xmlns:a16="http://schemas.microsoft.com/office/drawing/2014/main" id="{8A77DE55-3BCC-4CC0-B61D-4277614BF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97" y="4722406"/>
            <a:ext cx="384636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A84D-3CF4-4F1B-8D82-01A1BD6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Learn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A262-28B7-4F8B-83A2-E446741B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dirty="0"/>
              <a:t>OS is a key part of a computer system</a:t>
            </a:r>
          </a:p>
          <a:p>
            <a:pPr lvl="1"/>
            <a:r>
              <a:rPr lang="en-US" dirty="0"/>
              <a:t>It is “magic” and we want to understand how it happens</a:t>
            </a:r>
          </a:p>
          <a:p>
            <a:pPr lvl="2"/>
            <a:r>
              <a:rPr lang="en-US" dirty="0"/>
              <a:t>How many procedures does a keystroke invoke? </a:t>
            </a:r>
          </a:p>
          <a:p>
            <a:pPr lvl="2"/>
            <a:r>
              <a:rPr lang="en-US" dirty="0"/>
              <a:t>What happens when your program references a pointer having the value 0?</a:t>
            </a:r>
          </a:p>
          <a:p>
            <a:pPr lvl="2"/>
            <a:r>
              <a:rPr lang="en-US" dirty="0"/>
              <a:t>OS “provides” infinite CPUs, memory, devices, and networked computing</a:t>
            </a:r>
          </a:p>
          <a:p>
            <a:pPr lvl="2"/>
            <a:r>
              <a:rPr lang="en-US" dirty="0"/>
              <a:t>… …</a:t>
            </a:r>
          </a:p>
          <a:p>
            <a:endParaRPr lang="en-US" dirty="0"/>
          </a:p>
          <a:p>
            <a:r>
              <a:rPr lang="en-US" dirty="0"/>
              <a:t>To develop high-quality programs, you must know how OS works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72EC8-AFF4-44A0-9394-73D13723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41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D410-4A2F-4155-A7F4-5CAA360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Learn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3405-E05B-4231-B9D5-EEEA6AF1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is complex </a:t>
            </a:r>
          </a:p>
          <a:p>
            <a:pPr lvl="1"/>
            <a:r>
              <a:rPr lang="en-US" dirty="0"/>
              <a:t>Real OS can be huge and very expensive to build</a:t>
            </a:r>
          </a:p>
          <a:p>
            <a:pPr lvl="2"/>
            <a:r>
              <a:rPr lang="en-US" dirty="0"/>
              <a:t>Windows NT: 8 years, 1000s of people</a:t>
            </a:r>
          </a:p>
          <a:p>
            <a:pPr lvl="2"/>
            <a:r>
              <a:rPr lang="en-US" dirty="0"/>
              <a:t>Linux: 27,000,000 lines code, since </a:t>
            </a:r>
            <a:r>
              <a:rPr lang="en-HK" dirty="0"/>
              <a:t>1991, 200,000+ contributors</a:t>
            </a:r>
          </a:p>
          <a:p>
            <a:r>
              <a:rPr lang="en-HK" dirty="0"/>
              <a:t>OS developer is on the top of the programmer pyramid</a:t>
            </a:r>
          </a:p>
          <a:p>
            <a:pPr lvl="1"/>
            <a:r>
              <a:rPr lang="en-US" dirty="0"/>
              <a:t>A lot of cool techniques and algorithms in OS</a:t>
            </a:r>
          </a:p>
          <a:p>
            <a:pPr lvl="1"/>
            <a:r>
              <a:rPr lang="en-US" dirty="0"/>
              <a:t>Tradeoffs between performance and functionality, division of labor between HW and SW</a:t>
            </a:r>
            <a:endParaRPr lang="en-HK" dirty="0"/>
          </a:p>
          <a:p>
            <a:pPr lvl="1"/>
            <a:r>
              <a:rPr lang="en-US" dirty="0"/>
              <a:t>Combining programming language, hardware, data structures, algorithms, money, art, luck …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2C0A-9195-4BF4-B0AB-1EC770E5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83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D7CA-C287-44A6-BD7A-4D083E69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0194-6774-4B7B-9A3D-AF6A8C1D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dirty="0"/>
              <a:t>Understand how OS works</a:t>
            </a:r>
          </a:p>
          <a:p>
            <a:pPr lvl="1"/>
            <a:r>
              <a:rPr lang="en-US" dirty="0"/>
              <a:t>Learn important abstractions and techniques</a:t>
            </a:r>
          </a:p>
          <a:p>
            <a:pPr lvl="1"/>
            <a:r>
              <a:rPr lang="en-US" dirty="0"/>
              <a:t>Knowledge and skills that facilitate us to develop complex, high-performance, reliable and secure software</a:t>
            </a:r>
          </a:p>
          <a:p>
            <a:pPr lvl="1"/>
            <a:r>
              <a:rPr lang="en-US" dirty="0"/>
              <a:t>Starting point of creating a better OS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Learn general concepts; emphasize on UNIX/UNIX-like 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D81C-4A6E-4DBB-854F-9F2BA22C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988D0-EA14-4F5F-BE2D-838732184140}"/>
              </a:ext>
            </a:extLst>
          </p:cNvPr>
          <p:cNvSpPr/>
          <p:nvPr/>
        </p:nvSpPr>
        <p:spPr>
          <a:xfrm>
            <a:off x="1127448" y="4917066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Along the way, we also learn how to use OS</a:t>
            </a:r>
          </a:p>
          <a:p>
            <a:pPr lvl="1"/>
            <a:r>
              <a:rPr lang="en-US" sz="2400" i="1" dirty="0"/>
              <a:t>E.g., learn to use Linux command lines, which are important when you work with, e.g., open-source software, tools, packages, …</a:t>
            </a:r>
          </a:p>
        </p:txBody>
      </p:sp>
    </p:spTree>
    <p:extLst>
      <p:ext uri="{BB962C8B-B14F-4D97-AF65-F5344CB8AC3E}">
        <p14:creationId xmlns:p14="http://schemas.microsoft.com/office/powerpoint/2010/main" val="416730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9B5E-0AD5-4AC4-96C4-05204BF3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Difficulty to Learn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AD37-3838-4117-AEA5-113D72A14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dirty="0"/>
              <a:t>In some sense, no</a:t>
            </a:r>
          </a:p>
          <a:p>
            <a:pPr lvl="1"/>
            <a:r>
              <a:rPr lang="en-US" dirty="0"/>
              <a:t>No deep math</a:t>
            </a:r>
          </a:p>
          <a:p>
            <a:pPr lvl="1"/>
            <a:r>
              <a:rPr lang="en-US" dirty="0"/>
              <a:t>You can find many materials online</a:t>
            </a:r>
          </a:p>
          <a:p>
            <a:pPr lvl="1"/>
            <a:r>
              <a:rPr lang="en-US" dirty="0"/>
              <a:t>Some interesting algorithms/techniques, but understandable with efforts</a:t>
            </a:r>
          </a:p>
          <a:p>
            <a:r>
              <a:rPr lang="en-US" dirty="0"/>
              <a:t>In some sense, yes</a:t>
            </a:r>
          </a:p>
          <a:p>
            <a:pPr lvl="1"/>
            <a:r>
              <a:rPr lang="en-US" dirty="0"/>
              <a:t>A huge software system with many aspects and many levels</a:t>
            </a:r>
          </a:p>
          <a:p>
            <a:pPr lvl="2"/>
            <a:r>
              <a:rPr lang="en-US" dirty="0"/>
              <a:t>Need to know many details before seeing the big picture</a:t>
            </a:r>
          </a:p>
          <a:p>
            <a:pPr lvl="1"/>
            <a:r>
              <a:rPr lang="en-US" dirty="0"/>
              <a:t>From “What is that” to “Why is that”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8B05-3837-422A-AD9B-AFC81F06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96B2C-6D33-471C-A0A5-7AE571C587C0}"/>
              </a:ext>
            </a:extLst>
          </p:cNvPr>
          <p:cNvSpPr/>
          <p:nvPr/>
        </p:nvSpPr>
        <p:spPr>
          <a:xfrm>
            <a:off x="7608168" y="4963016"/>
            <a:ext cx="4320480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i="1" dirty="0"/>
              <a:t>“You can't connect the dots looking forward; you can only connect them looking backward. So you have to trust that the dots will somehow connect in your future”</a:t>
            </a:r>
            <a:r>
              <a:rPr lang="en-US" sz="2000" dirty="0"/>
              <a:t> – </a:t>
            </a:r>
            <a:r>
              <a:rPr lang="en-US" sz="2000" b="1" dirty="0"/>
              <a:t>Steve Jobs</a:t>
            </a:r>
          </a:p>
        </p:txBody>
      </p:sp>
    </p:spTree>
    <p:extLst>
      <p:ext uri="{BB962C8B-B14F-4D97-AF65-F5344CB8AC3E}">
        <p14:creationId xmlns:p14="http://schemas.microsoft.com/office/powerpoint/2010/main" val="276684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F77D-1B9E-4EE8-9D7E-35AFBC8A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Organization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DDB9-106D-4958-A051-04F86729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814992" cy="5040560"/>
          </a:xfrm>
        </p:spPr>
        <p:txBody>
          <a:bodyPr/>
          <a:lstStyle/>
          <a:p>
            <a:r>
              <a:rPr lang="en-US" altLang="en-US" dirty="0"/>
              <a:t>One or more CPUs, device controllers connect through common bus providing access to shared memory</a:t>
            </a:r>
          </a:p>
          <a:p>
            <a:pPr lvl="1"/>
            <a:r>
              <a:rPr lang="en-US" altLang="en-US" dirty="0"/>
              <a:t>Concurrent execution of CPUs and devices competing for memory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58FBF-DDA2-40A7-8277-C9C4D2C1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CB20CA-9D45-4D39-B30E-BE767CD2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068960"/>
            <a:ext cx="649595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05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9BB0D1-D95A-45FB-AC6B-2C27CDFB3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BD3FA-497B-4EB4-B409-BB906D151E91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7204a842-0bf8-462c-9254-9ca5808d63fc"/>
    <ds:schemaRef ds:uri="http://schemas.microsoft.com/office/2006/documentManagement/types"/>
    <ds:schemaRef ds:uri="http://schemas.openxmlformats.org/package/2006/metadata/core-properties"/>
    <ds:schemaRef ds:uri="b5674da8-9718-4e16-aebc-f0da23de946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70258</TotalTime>
  <Words>3134</Words>
  <Application>Microsoft Office PowerPoint</Application>
  <PresentationFormat>Widescreen</PresentationFormat>
  <Paragraphs>401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ＭＳ Ｐゴシック</vt:lpstr>
      <vt:lpstr>新細明體</vt:lpstr>
      <vt:lpstr>宋体</vt:lpstr>
      <vt:lpstr>Arial</vt:lpstr>
      <vt:lpstr>Calibri</vt:lpstr>
      <vt:lpstr>Wingdings</vt:lpstr>
      <vt:lpstr>Wingdings 3</vt:lpstr>
      <vt:lpstr>Office Theme</vt:lpstr>
      <vt:lpstr>CS3103 Operating System 2023/2024 Sem B</vt:lpstr>
      <vt:lpstr>What is an OS?</vt:lpstr>
      <vt:lpstr>Computer System Structure</vt:lpstr>
      <vt:lpstr>What does a OS Do?</vt:lpstr>
      <vt:lpstr>Why do We Learn OS?</vt:lpstr>
      <vt:lpstr>Why do We Learn OS?</vt:lpstr>
      <vt:lpstr>What We will Learn in this Course?</vt:lpstr>
      <vt:lpstr>Is it Difficulty to Learn OS?</vt:lpstr>
      <vt:lpstr>Computer Organization</vt:lpstr>
      <vt:lpstr>Interrupt</vt:lpstr>
      <vt:lpstr>Interrupt</vt:lpstr>
      <vt:lpstr>Software Interrupt</vt:lpstr>
      <vt:lpstr>Timer</vt:lpstr>
      <vt:lpstr>Storage Structure</vt:lpstr>
      <vt:lpstr>Memory Management</vt:lpstr>
      <vt:lpstr>File System</vt:lpstr>
      <vt:lpstr>Storage Management</vt:lpstr>
      <vt:lpstr>Multiprogramming</vt:lpstr>
      <vt:lpstr>Multitasking (Timesharing)</vt:lpstr>
      <vt:lpstr>Process</vt:lpstr>
      <vt:lpstr>Thread</vt:lpstr>
      <vt:lpstr>Thread vs Process</vt:lpstr>
      <vt:lpstr>User Mode &amp; Kernel Mode</vt:lpstr>
      <vt:lpstr>Privileged Instructions</vt:lpstr>
      <vt:lpstr>OS Kernel</vt:lpstr>
      <vt:lpstr>Monolithic Kernel vs Microkernel</vt:lpstr>
      <vt:lpstr>Monolithic Kernel vs Microkernel</vt:lpstr>
      <vt:lpstr>OS Services</vt:lpstr>
      <vt:lpstr>OS Services</vt:lpstr>
      <vt:lpstr>OS Services</vt:lpstr>
      <vt:lpstr>OS Services</vt:lpstr>
      <vt:lpstr>User Interface</vt:lpstr>
      <vt:lpstr>System Calls</vt:lpstr>
      <vt:lpstr>System Calls</vt:lpstr>
      <vt:lpstr>System Calls</vt:lpstr>
      <vt:lpstr>API – System Call</vt:lpstr>
      <vt:lpstr>System Call Implementation</vt:lpstr>
      <vt:lpstr>OS Design and Implementation</vt:lpstr>
      <vt:lpstr>OS Design and Implementation</vt:lpstr>
      <vt:lpstr>Unix</vt:lpstr>
      <vt:lpstr>Linux</vt:lpstr>
      <vt:lpstr>PowerPoint Presentation</vt:lpstr>
      <vt:lpstr>Android</vt:lpstr>
      <vt:lpstr>RTOS</vt:lpstr>
      <vt:lpstr>POSIX</vt:lpstr>
      <vt:lpstr>Virtual Machine</vt:lpstr>
      <vt:lpstr>Virtual Machine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691</cp:revision>
  <cp:lastPrinted>2014-05-21T09:26:20Z</cp:lastPrinted>
  <dcterms:created xsi:type="dcterms:W3CDTF">2010-09-21T06:40:43Z</dcterms:created>
  <dcterms:modified xsi:type="dcterms:W3CDTF">2024-01-18T04:59:51Z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