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311" r:id="rId13"/>
    <p:sldId id="289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65E"/>
    <a:srgbClr val="A21F56"/>
    <a:srgbClr val="E95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8"/>
    <p:restoredTop sz="94647"/>
  </p:normalViewPr>
  <p:slideViewPr>
    <p:cSldViewPr snapToGrid="0">
      <p:cViewPr varScale="1">
        <p:scale>
          <a:sx n="161" d="100"/>
          <a:sy n="161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09600" y="1206500"/>
            <a:ext cx="10972800" cy="12700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indent="457200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Line"/>
          <p:cNvSpPr/>
          <p:nvPr/>
        </p:nvSpPr>
        <p:spPr>
          <a:xfrm>
            <a:off x="1093806" y="2506662"/>
            <a:ext cx="220819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2540000"/>
            <a:ext cx="10972800" cy="1905000"/>
          </a:xfrm>
          <a:prstGeom prst="rect">
            <a:avLst/>
          </a:prstGeom>
        </p:spPr>
        <p:txBody>
          <a:bodyPr/>
          <a:lstStyle>
            <a:lvl1pPr marL="0" indent="457200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lvl2pPr>
            <a:lvl3pPr marL="0" indent="457200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lvl3pPr>
            <a:lvl4pPr marL="0" indent="685800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lvl4pPr>
            <a:lvl5pPr marL="0" indent="914400">
              <a:lnSpc>
                <a:spcPct val="100000"/>
              </a:lnSpc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0533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29020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c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609600" y="1905000"/>
            <a:ext cx="10972800" cy="1508125"/>
          </a:xfrm>
          <a:prstGeom prst="rect">
            <a:avLst/>
          </a:prstGeom>
        </p:spPr>
        <p:txBody>
          <a:bodyPr/>
          <a:lstStyle>
            <a:lvl1pPr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A0EC-BB38-467C-AB8A-6EDB50C2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A2CD8-75B7-48AE-A3EA-CDB355B15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‹#›</a:t>
            </a:fld>
            <a:endParaRPr lang="en-HK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74A23-A65A-4C35-B011-AC10BBDCE9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7850" y="1263650"/>
            <a:ext cx="5265738" cy="45545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317FE8-88F8-4759-A20B-8C09472A9D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84875" y="1263650"/>
            <a:ext cx="5565775" cy="45545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650729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ityU_logo_2015.pdf" descr="CityU_logo_2015.pdf"/>
          <p:cNvPicPr>
            <a:picLocks noChangeAspect="1"/>
          </p:cNvPicPr>
          <p:nvPr/>
        </p:nvPicPr>
        <p:blipFill>
          <a:blip r:embed="rId8"/>
          <a:srcRect l="122" r="122"/>
          <a:stretch>
            <a:fillRect/>
          </a:stretch>
        </p:blipFill>
        <p:spPr>
          <a:xfrm>
            <a:off x="587375" y="6042025"/>
            <a:ext cx="876300" cy="5556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8491" y="393699"/>
            <a:ext cx="109728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84200" y="1119564"/>
            <a:ext cx="10972800" cy="4717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2pPr marL="783771" indent="-326571">
              <a:defRPr sz="2000"/>
            </a:lvl2pPr>
            <a:lvl3pPr marL="1219200" indent="-304800">
              <a:defRPr sz="1800"/>
            </a:lvl3pPr>
            <a:lvl4pPr marL="1737359" indent="-365759">
              <a:defRPr sz="1600"/>
            </a:lvl4pPr>
            <a:lvl5pPr marL="2235200" indent="-406400">
              <a:buChar char="•"/>
              <a:defRPr sz="16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6" r:id="rId6"/>
  </p:sldLayoutIdLst>
  <p:transition spd="med"/>
  <p:hf hdr="0" ftr="0" dt="0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small" spc="0" baseline="0">
          <a:solidFill>
            <a:srgbClr val="99235E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small" spc="0" baseline="0">
          <a:solidFill>
            <a:srgbClr val="99235E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small" spc="0" baseline="0">
          <a:solidFill>
            <a:srgbClr val="99235E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small" spc="0" baseline="0">
          <a:solidFill>
            <a:srgbClr val="99235E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small" spc="0" baseline="0">
          <a:solidFill>
            <a:srgbClr val="99235E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small" spc="0" baseline="0">
          <a:solidFill>
            <a:srgbClr val="99235E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small" spc="0" baseline="0">
          <a:solidFill>
            <a:srgbClr val="99235E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small" spc="0" baseline="0">
          <a:solidFill>
            <a:srgbClr val="99235E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small" spc="0" baseline="0">
          <a:solidFill>
            <a:srgbClr val="99235E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899" marR="0" indent="-342899" algn="l" defTabSz="914400" latinLnBrk="0">
        <a:lnSpc>
          <a:spcPct val="120000"/>
        </a:lnSpc>
        <a:spcBef>
          <a:spcPts val="0"/>
        </a:spcBef>
        <a:spcAft>
          <a:spcPts val="0"/>
        </a:spcAft>
        <a:buClr>
          <a:srgbClr val="99235E"/>
        </a:buClr>
        <a:buSzPct val="100000"/>
        <a:buFont typeface="Arial"/>
        <a:buChar char="‣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02128" marR="0" indent="-244928" algn="l" defTabSz="914400" latinLnBrk="0">
        <a:lnSpc>
          <a:spcPct val="120000"/>
        </a:lnSpc>
        <a:spcBef>
          <a:spcPts val="0"/>
        </a:spcBef>
        <a:spcAft>
          <a:spcPts val="0"/>
        </a:spcAft>
        <a:buClr>
          <a:srgbClr val="99235E"/>
        </a:buClr>
        <a:buSzPct val="100000"/>
        <a:buFont typeface="Arial"/>
        <a:buChar char="–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43000" marR="0" indent="-228600" algn="l" defTabSz="914400" latinLnBrk="0">
        <a:lnSpc>
          <a:spcPct val="120000"/>
        </a:lnSpc>
        <a:spcBef>
          <a:spcPts val="0"/>
        </a:spcBef>
        <a:spcAft>
          <a:spcPts val="0"/>
        </a:spcAft>
        <a:buClr>
          <a:srgbClr val="99235E"/>
        </a:buClr>
        <a:buSzPct val="100000"/>
        <a:buFont typeface="Arial"/>
        <a:buChar char="•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645920" marR="0" indent="-274320" algn="l" defTabSz="914400" latinLnBrk="0">
        <a:lnSpc>
          <a:spcPct val="120000"/>
        </a:lnSpc>
        <a:spcBef>
          <a:spcPts val="0"/>
        </a:spcBef>
        <a:spcAft>
          <a:spcPts val="0"/>
        </a:spcAft>
        <a:buClr>
          <a:srgbClr val="99235E"/>
        </a:buClr>
        <a:buSzPct val="100000"/>
        <a:buFont typeface="Arial"/>
        <a:buChar char="–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133600" marR="0" indent="-304800" algn="l" defTabSz="914400" latinLnBrk="0">
        <a:lnSpc>
          <a:spcPct val="120000"/>
        </a:lnSpc>
        <a:spcBef>
          <a:spcPts val="0"/>
        </a:spcBef>
        <a:spcAft>
          <a:spcPts val="0"/>
        </a:spcAft>
        <a:buClr>
          <a:srgbClr val="99235E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590800" marR="0" indent="-304800" algn="l" defTabSz="914400" latinLnBrk="0">
        <a:lnSpc>
          <a:spcPct val="150000"/>
        </a:lnSpc>
        <a:spcBef>
          <a:spcPts val="0"/>
        </a:spcBef>
        <a:spcAft>
          <a:spcPts val="0"/>
        </a:spcAft>
        <a:buClr>
          <a:srgbClr val="99235E"/>
        </a:buClr>
        <a:buSzPct val="100000"/>
        <a:buFont typeface="Arial"/>
        <a:buChar char="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48000" marR="0" indent="-304800" algn="l" defTabSz="914400" latinLnBrk="0">
        <a:lnSpc>
          <a:spcPct val="150000"/>
        </a:lnSpc>
        <a:spcBef>
          <a:spcPts val="0"/>
        </a:spcBef>
        <a:spcAft>
          <a:spcPts val="0"/>
        </a:spcAft>
        <a:buClr>
          <a:srgbClr val="99235E"/>
        </a:buClr>
        <a:buSzPct val="100000"/>
        <a:buFont typeface="Arial"/>
        <a:buChar char="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05200" marR="0" indent="-304800" algn="l" defTabSz="914400" latinLnBrk="0">
        <a:lnSpc>
          <a:spcPct val="150000"/>
        </a:lnSpc>
        <a:spcBef>
          <a:spcPts val="0"/>
        </a:spcBef>
        <a:spcAft>
          <a:spcPts val="0"/>
        </a:spcAft>
        <a:buClr>
          <a:srgbClr val="99235E"/>
        </a:buClr>
        <a:buSzPct val="100000"/>
        <a:buFont typeface="Arial"/>
        <a:buChar char="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962400" marR="0" indent="-304800" algn="l" defTabSz="914400" latinLnBrk="0">
        <a:lnSpc>
          <a:spcPct val="150000"/>
        </a:lnSpc>
        <a:spcBef>
          <a:spcPts val="0"/>
        </a:spcBef>
        <a:spcAft>
          <a:spcPts val="0"/>
        </a:spcAft>
        <a:buClr>
          <a:srgbClr val="99235E"/>
        </a:buClr>
        <a:buSzPct val="100000"/>
        <a:buFont typeface="Arial"/>
        <a:buChar char="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.edu/tech/files/2018/05/2018-Summer-Tutorial-Intro-to-Linux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-online.com/designspark/an-intro-to-linux-file-system-management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vim.rtorr.com/" TargetMode="External"/><Relationship Id="rId2" Type="http://schemas.openxmlformats.org/officeDocument/2006/relationships/hyperlink" Target="https://www.openvim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actualize-network/how-to-learn-vim-a-four-week-plan-cd8b376a9b85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sfoss.com/linux-runs-top-supercomputer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inarynights.com/" TargetMode="External"/><Relationship Id="rId3" Type="http://schemas.openxmlformats.org/officeDocument/2006/relationships/hyperlink" Target="https://www.netsarang.com/en/free-for-home-school/" TargetMode="External"/><Relationship Id="rId7" Type="http://schemas.openxmlformats.org/officeDocument/2006/relationships/hyperlink" Target="https://iterm2.com/" TargetMode="External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yberduck.io/download/" TargetMode="External"/><Relationship Id="rId5" Type="http://schemas.openxmlformats.org/officeDocument/2006/relationships/hyperlink" Target="https://filezilla-project.org/" TargetMode="External"/><Relationship Id="rId4" Type="http://schemas.openxmlformats.org/officeDocument/2006/relationships/hyperlink" Target="https://www.putty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HK" altLang="zh-CN" dirty="0"/>
              <a:t>Tutorial 1: Getting Started with Linux</a:t>
            </a:r>
            <a:endParaRPr dirty="0"/>
          </a:p>
        </p:txBody>
      </p:sp>
      <p:sp>
        <p:nvSpPr>
          <p:cNvPr id="52" name="Body"/>
          <p:cNvSpPr txBox="1">
            <a:spLocks noGrp="1"/>
          </p:cNvSpPr>
          <p:nvPr>
            <p:ph type="body" sz="half" idx="1"/>
          </p:nvPr>
        </p:nvSpPr>
        <p:spPr>
          <a:xfrm>
            <a:off x="609600" y="2540000"/>
            <a:ext cx="10972800" cy="127000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CS3103</a:t>
            </a:r>
          </a:p>
          <a:p>
            <a:r>
              <a:rPr lang="en-US" dirty="0"/>
              <a:t>Operating Systems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BA0AAB-C40A-4C6F-A850-EB5F5DBCAB4D}"/>
              </a:ext>
            </a:extLst>
          </p:cNvPr>
          <p:cNvSpPr/>
          <p:nvPr/>
        </p:nvSpPr>
        <p:spPr>
          <a:xfrm>
            <a:off x="3290656" y="6429627"/>
            <a:ext cx="8901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chemeClr val="bg1"/>
                </a:solidFill>
              </a:rPr>
              <a:t>Some slides are adapted from tutorial slides of Augustine </a:t>
            </a:r>
            <a:r>
              <a:rPr lang="en-HK" sz="1200" dirty="0" err="1">
                <a:solidFill>
                  <a:schemeClr val="bg1"/>
                </a:solidFill>
              </a:rPr>
              <a:t>Abaris</a:t>
            </a:r>
            <a:r>
              <a:rPr lang="en-HK" sz="1200" dirty="0">
                <a:solidFill>
                  <a:schemeClr val="bg1"/>
                </a:solidFill>
              </a:rPr>
              <a:t> at Boston University: Introduction to Linux (Available at </a:t>
            </a:r>
            <a:r>
              <a:rPr lang="en-HK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HK" sz="1200" dirty="0">
                <a:solidFill>
                  <a:schemeClr val="bg1"/>
                </a:solidFill>
              </a:rPr>
              <a:t>).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57FC-19D5-452F-9C7A-973CC1E6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(MobaXterm)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40BCC-36C7-4E88-A1BA-D364B5254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Specify “gateway.cs.cityu.edu.hk” as the remote host, your EID (e.g., cctom2) as the username, and click “OK”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A78D6-DE16-452C-81C0-06A090B873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10</a:t>
            </a:fld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2BF75-875C-46D3-A2AC-07970720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23" y="1960212"/>
            <a:ext cx="7007553" cy="47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95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C46C-CC80-4BB4-934E-74018A14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(MobaXterm)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3E77D-D187-47D9-8D3E-4E3F49635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In the terminal window you will get a prompt to enter your password (Note that the characters in your password will not be displayed when you type them as a security precaution).</a:t>
            </a:r>
          </a:p>
          <a:p>
            <a:endParaRPr lang="en-HK" dirty="0"/>
          </a:p>
          <a:p>
            <a:r>
              <a:rPr lang="en-HK" dirty="0"/>
              <a:t>Your connection will be saved on the left sidebar, so the next time you can start your session by clicking the “gateway.cs.cityu.edu.hk (yourEID)” link.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You can edit, delete, and move </a:t>
            </a:r>
          </a:p>
          <a:p>
            <a:pPr marL="0" indent="0">
              <a:buNone/>
            </a:pPr>
            <a:r>
              <a:rPr lang="en-HK" dirty="0"/>
              <a:t>     sessions by right clicking on them</a:t>
            </a:r>
          </a:p>
          <a:p>
            <a:pPr marL="0" indent="0">
              <a:buNone/>
            </a:pPr>
            <a:r>
              <a:rPr lang="en-HK" dirty="0"/>
              <a:t>     in the left MobaXterm sidebar. 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13E5F-EB04-43B7-8C92-A2399CB1CA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11</a:t>
            </a:fld>
            <a:endParaRPr lang="en-H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46F2F-D17F-AE4D-99E6-B089ACC4A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8677" y="3102711"/>
            <a:ext cx="5739052" cy="35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604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0605-AD31-4CDB-8074-6AA9917D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(MobaXterm)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4BE32-FB67-469D-B63C-C557E045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Exit an SSH session (logout)</a:t>
            </a:r>
          </a:p>
          <a:p>
            <a:pPr lvl="1"/>
            <a:r>
              <a:rPr lang="en-HK" dirty="0"/>
              <a:t>The session terminates when you exit the command-line shell on the server (typically by typing </a:t>
            </a:r>
            <a:r>
              <a:rPr lang="en-HK" dirty="0">
                <a:latin typeface="Consolas" panose="020B0609020204030204" pitchFamily="49" charset="0"/>
              </a:rPr>
              <a:t>exit</a:t>
            </a:r>
            <a:r>
              <a:rPr lang="en-HK" dirty="0"/>
              <a:t>) to the command line. </a:t>
            </a:r>
          </a:p>
          <a:p>
            <a:pPr lvl="1"/>
            <a:r>
              <a:rPr lang="en-HK" dirty="0"/>
              <a:t>Alternatively, you can terminate the session by clicking Exit button or closing the terminal window.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DA78-170A-44A0-9C62-CF8C0F4C60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12</a:t>
            </a:fld>
            <a:endParaRPr lang="en-H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62D06-C202-9C42-8A92-2FCCFBE4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143" y="2893479"/>
            <a:ext cx="5739052" cy="357082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D9C8E6-010C-4FE4-8926-9B0568921725}"/>
              </a:ext>
            </a:extLst>
          </p:cNvPr>
          <p:cNvSpPr/>
          <p:nvPr/>
        </p:nvSpPr>
        <p:spPr>
          <a:xfrm>
            <a:off x="8775761" y="3023231"/>
            <a:ext cx="479394" cy="45498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279772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1704-12BF-4BC8-AE83-B94AFD8E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Platforms 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2A49A-A269-46E4-A909-B41373295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Apple macOS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Built in Terminal: Applications &gt; Utilities &gt; Terminal</a:t>
            </a:r>
            <a:endParaRPr lang="en-HK" dirty="0">
              <a:solidFill>
                <a:schemeClr val="tx1"/>
              </a:solidFill>
            </a:endParaRPr>
          </a:p>
          <a:p>
            <a:r>
              <a:rPr lang="en-HK" dirty="0"/>
              <a:t>Linux</a:t>
            </a:r>
          </a:p>
          <a:p>
            <a:pPr lvl="1"/>
            <a:r>
              <a:rPr lang="en-HK" dirty="0"/>
              <a:t>Built in Terminal: Applications &gt; System &gt; Terminal</a:t>
            </a:r>
          </a:p>
          <a:p>
            <a:r>
              <a:rPr lang="en-HK" dirty="0"/>
              <a:t>Connect:</a:t>
            </a:r>
          </a:p>
          <a:p>
            <a:pPr lvl="1"/>
            <a:r>
              <a:rPr lang="en-HK" dirty="0"/>
              <a:t>The tool on Linux for connecting to a remote system using SSH is called, unsurprisingly, </a:t>
            </a:r>
            <a:r>
              <a:rPr lang="en-HK" b="1" dirty="0" err="1"/>
              <a:t>ssh</a:t>
            </a:r>
            <a:r>
              <a:rPr lang="en-HK" dirty="0"/>
              <a:t>.</a:t>
            </a:r>
          </a:p>
          <a:p>
            <a:pPr lvl="1"/>
            <a:r>
              <a:rPr lang="en-HK" dirty="0"/>
              <a:t>The most basic form of the command is: </a:t>
            </a:r>
            <a:r>
              <a:rPr lang="en-HK" dirty="0" err="1"/>
              <a:t>ssh</a:t>
            </a:r>
            <a:r>
              <a:rPr lang="en-HK" dirty="0"/>
              <a:t> </a:t>
            </a:r>
            <a:r>
              <a:rPr lang="en-HK" dirty="0" err="1"/>
              <a:t>username@remote_host</a:t>
            </a:r>
            <a:r>
              <a:rPr lang="en-HK" dirty="0"/>
              <a:t>. Username is </a:t>
            </a:r>
            <a:r>
              <a:rPr lang="en-HK" u="sng" dirty="0"/>
              <a:t>your EID</a:t>
            </a:r>
            <a:r>
              <a:rPr lang="en-HK" dirty="0"/>
              <a:t>, and the </a:t>
            </a:r>
            <a:r>
              <a:rPr lang="en-HK" i="1" dirty="0" err="1"/>
              <a:t>remote_host</a:t>
            </a:r>
            <a:r>
              <a:rPr lang="en-HK" dirty="0"/>
              <a:t> in this lab is </a:t>
            </a:r>
            <a:r>
              <a:rPr lang="en-HK" u="sng" dirty="0"/>
              <a:t>gateway.cs.cityu.edu.hk</a:t>
            </a:r>
            <a:r>
              <a:rPr lang="en-HK" dirty="0"/>
              <a:t>.</a:t>
            </a:r>
          </a:p>
          <a:p>
            <a:pPr lvl="1"/>
            <a:r>
              <a:rPr lang="en-HK" dirty="0"/>
              <a:t>Once you have connected to the server, you will probably be asked to verify your identity by providing a password. </a:t>
            </a:r>
          </a:p>
          <a:p>
            <a:pPr lvl="1"/>
            <a:r>
              <a:rPr lang="en-HK" dirty="0"/>
              <a:t>When you first connect you will receive a notification text, and it is necessary to specify the option of yes to continue the connection.</a:t>
            </a:r>
          </a:p>
          <a:p>
            <a:pPr lvl="1"/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87673-0C42-4DE9-B619-FD3D491A529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13</a:t>
            </a:fld>
            <a:endParaRPr lang="en-HK"/>
          </a:p>
        </p:txBody>
      </p:sp>
      <p:pic>
        <p:nvPicPr>
          <p:cNvPr id="3074" name="Picture 2" descr="Image result for apple terminal logo&quot;">
            <a:extLst>
              <a:ext uri="{FF2B5EF4-FFF2-40B4-BE49-F238E27FC236}">
                <a16:creationId xmlns:a16="http://schemas.microsoft.com/office/drawing/2014/main" id="{4C0D2C7A-BEE6-488C-BBE5-0223648B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736" y="815289"/>
            <a:ext cx="2157943" cy="21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142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0AED-63B1-4502-9340-5281776E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Platforms (cont’d)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3B6B-CE3C-477E-A3D6-5EBCA9035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14</a:t>
            </a:fld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4B0CB-61B4-4DFF-B010-A3F3E4993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2090173"/>
            <a:ext cx="10972800" cy="18651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indent="0">
              <a:buNone/>
            </a:pPr>
            <a:r>
              <a:rPr lang="en-HK" sz="16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HK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ssh</a:t>
            </a:r>
            <a:r>
              <a:rPr lang="en-HK" sz="1600" dirty="0">
                <a:solidFill>
                  <a:srgbClr val="FFFF00"/>
                </a:solidFill>
                <a:latin typeface="Consolas" panose="020B0609020204030204" pitchFamily="49" charset="0"/>
              </a:rPr>
              <a:t> cctom2@gateway.cs.cityu.edu.hk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bg1"/>
                </a:solidFill>
                <a:latin typeface="Consolas" panose="020B0609020204030204" pitchFamily="49" charset="0"/>
              </a:rPr>
              <a:t>cctom2@gateway.cs.cityu.edu.hk's password: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bg1"/>
                </a:solidFill>
                <a:latin typeface="Consolas" panose="020B0609020204030204" pitchFamily="49" charset="0"/>
              </a:rPr>
              <a:t>The authenticity of host 'gateway.cs.cityu.edu.hk (144.214.37.68)' can't be established.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bg1"/>
                </a:solidFill>
                <a:latin typeface="Consolas" panose="020B0609020204030204" pitchFamily="49" charset="0"/>
              </a:rPr>
              <a:t>RSA key fingerprint is f3:cf:58:ae:71:0b:c8:04:6f:34:a3:b2:e4:1e:0c:8b.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bg1"/>
                </a:solidFill>
                <a:latin typeface="Consolas" panose="020B0609020204030204" pitchFamily="49" charset="0"/>
              </a:rPr>
              <a:t>Are you sure you want to continue connecting (yes/no)? </a:t>
            </a:r>
            <a:r>
              <a:rPr lang="en-HK" sz="1600" dirty="0">
                <a:solidFill>
                  <a:srgbClr val="FFFF00"/>
                </a:solidFill>
                <a:latin typeface="Consolas" panose="020B0609020204030204" pitchFamily="49" charset="0"/>
              </a:rPr>
              <a:t>yes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bg1"/>
                </a:solidFill>
                <a:latin typeface="Consolas" panose="020B0609020204030204" pitchFamily="49" charset="0"/>
              </a:rPr>
              <a:t>cctom2@ubt1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HK" sz="1600" dirty="0">
                <a:solidFill>
                  <a:schemeClr val="bg1"/>
                </a:solidFill>
                <a:latin typeface="Consolas" panose="020B0609020204030204" pitchFamily="49" charset="0"/>
              </a:rPr>
              <a:t>a:~$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FAE3208A-AB33-4EE4-83AB-088A21A56E13}"/>
              </a:ext>
            </a:extLst>
          </p:cNvPr>
          <p:cNvSpPr txBox="1"/>
          <p:nvPr/>
        </p:nvSpPr>
        <p:spPr>
          <a:xfrm>
            <a:off x="6840100" y="1225183"/>
            <a:ext cx="4711192" cy="7584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Enter your password. Note that your password will not be shown on the screen as you type it, not even as a row of stars (******).</a:t>
            </a:r>
            <a:endParaRPr lang="en-HK" sz="1600" dirty="0"/>
          </a:p>
        </p:txBody>
      </p:sp>
      <p:pic>
        <p:nvPicPr>
          <p:cNvPr id="8" name="Graphic 12" descr="Lightbulb">
            <a:extLst>
              <a:ext uri="{FF2B5EF4-FFF2-40B4-BE49-F238E27FC236}">
                <a16:creationId xmlns:a16="http://schemas.microsoft.com/office/drawing/2014/main" id="{9F03A447-4B57-4227-A3A6-D6A455A488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219" y="1220315"/>
            <a:ext cx="317208" cy="29873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DFEE8B-F897-4667-A22C-95DA227A7CF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21912" y="1604410"/>
            <a:ext cx="1318188" cy="8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 Box 10">
            <a:extLst>
              <a:ext uri="{FF2B5EF4-FFF2-40B4-BE49-F238E27FC236}">
                <a16:creationId xmlns:a16="http://schemas.microsoft.com/office/drawing/2014/main" id="{57455BBB-AF75-4C60-BF50-6FB67DBA5E8D}"/>
              </a:ext>
            </a:extLst>
          </p:cNvPr>
          <p:cNvSpPr txBox="1"/>
          <p:nvPr/>
        </p:nvSpPr>
        <p:spPr>
          <a:xfrm>
            <a:off x="7847860" y="4369139"/>
            <a:ext cx="1207363" cy="26924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72000" tIns="0" rIns="72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Type “yes”.</a:t>
            </a:r>
            <a:endParaRPr lang="en-HK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2EDCF6-49E8-4EEE-ADAA-66E1E094809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840100" y="3531150"/>
            <a:ext cx="1007760" cy="97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5603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80BE-36EA-4F4A-9B3C-B38E1BFA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Linux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2C4B3-7A84-4EA5-A49C-E981D56436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15</a:t>
            </a:fld>
            <a:endParaRPr lang="en-HK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D10496-5FB5-477F-A8D4-F1AEA9A5E5E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8491" y="1263650"/>
            <a:ext cx="5265738" cy="4554538"/>
          </a:xfrm>
        </p:spPr>
        <p:txBody>
          <a:bodyPr/>
          <a:lstStyle/>
          <a:p>
            <a:r>
              <a:rPr lang="en-US" dirty="0"/>
              <a:t>The Shell</a:t>
            </a:r>
          </a:p>
          <a:p>
            <a:pPr lvl="1"/>
            <a:r>
              <a:rPr lang="en-HK" dirty="0"/>
              <a:t>Program that interprets commands and sends them to the OS. It provides built-in commands.</a:t>
            </a:r>
          </a:p>
          <a:p>
            <a:pPr lvl="1"/>
            <a:r>
              <a:rPr lang="en-HK" dirty="0"/>
              <a:t>Linux supports multiple shells. The default on CSLab gateway server is Bash or </a:t>
            </a:r>
            <a:r>
              <a:rPr lang="en-HK" dirty="0" err="1"/>
              <a:t>csh</a:t>
            </a:r>
            <a:r>
              <a:rPr lang="en-HK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F5F1A-7AFD-47D8-A8EC-6CDD479654E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The “prompt”</a:t>
            </a:r>
          </a:p>
          <a:p>
            <a:pPr lvl="1"/>
            <a:r>
              <a:rPr lang="en-HK"/>
              <a:t>After successfully logging in, the shell will always give you a prompt if it is ready to accept commands. A shell prompt normally ends in a $ sign like this. Some shell prompts use % or &gt; instead. </a:t>
            </a:r>
          </a:p>
          <a:p>
            <a:pPr lvl="1"/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6253E-FAC3-41DC-8F8D-238FAA9EAA6F}"/>
              </a:ext>
            </a:extLst>
          </p:cNvPr>
          <p:cNvSpPr/>
          <p:nvPr/>
        </p:nvSpPr>
        <p:spPr>
          <a:xfrm>
            <a:off x="641350" y="4632795"/>
            <a:ext cx="4214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/>
              <a:t>“Bash” = “</a:t>
            </a:r>
            <a:r>
              <a:rPr lang="en-HK" sz="1200" b="1" dirty="0"/>
              <a:t>B</a:t>
            </a:r>
            <a:r>
              <a:rPr lang="en-HK" sz="1200" dirty="0"/>
              <a:t>ourne-</a:t>
            </a:r>
            <a:r>
              <a:rPr lang="en-HK" sz="1200" b="1" dirty="0"/>
              <a:t>a</a:t>
            </a:r>
            <a:r>
              <a:rPr lang="en-HK" sz="1200" dirty="0"/>
              <a:t>gain </a:t>
            </a:r>
            <a:r>
              <a:rPr lang="en-HK" sz="1200" b="1" dirty="0"/>
              <a:t>Sh</a:t>
            </a:r>
            <a:r>
              <a:rPr lang="en-HK" sz="1200" dirty="0"/>
              <a:t>ell”</a:t>
            </a:r>
          </a:p>
          <a:p>
            <a:r>
              <a:rPr lang="en-HK" sz="1200" dirty="0"/>
              <a:t>(GNU version of ~1977 shell written by Stephen Bourne)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F7E8E07-224A-4941-A8C0-3B4F62DF7289}"/>
              </a:ext>
            </a:extLst>
          </p:cNvPr>
          <p:cNvSpPr txBox="1">
            <a:spLocks/>
          </p:cNvSpPr>
          <p:nvPr/>
        </p:nvSpPr>
        <p:spPr>
          <a:xfrm>
            <a:off x="6628644" y="4438897"/>
            <a:ext cx="4859061" cy="387796"/>
          </a:xfrm>
          <a:prstGeom prst="rect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342899" marR="0" indent="-342899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‣"/>
              <a:tabLst/>
              <a:defRPr sz="20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702128" marR="0" indent="-244928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8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143000" marR="0" indent="-2286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•"/>
              <a:tabLst/>
              <a:defRPr sz="16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645920" marR="0" indent="-27432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133600" marR="0" indent="-3048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»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5908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480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052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39624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en-HK" sz="1600" dirty="0">
                <a:solidFill>
                  <a:schemeClr val="bg1"/>
                </a:solidFill>
                <a:latin typeface="Consolas" panose="020B0609020204030204" pitchFamily="49" charset="0"/>
              </a:rPr>
              <a:t>cctom2@ubt1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HK" sz="1600" dirty="0">
                <a:solidFill>
                  <a:schemeClr val="bg1"/>
                </a:solidFill>
                <a:latin typeface="Consolas" panose="020B0609020204030204" pitchFamily="49" charset="0"/>
              </a:rPr>
              <a:t>a:~$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98B3D-4358-4F72-9037-94CBF5DC85E2}"/>
              </a:ext>
            </a:extLst>
          </p:cNvPr>
          <p:cNvSpPr/>
          <p:nvPr/>
        </p:nvSpPr>
        <p:spPr>
          <a:xfrm>
            <a:off x="5844229" y="3720315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400" dirty="0"/>
              <a:t>Your Username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ACF071-8C81-4C1C-849C-766432E8E9BF}"/>
              </a:ext>
            </a:extLst>
          </p:cNvPr>
          <p:cNvCxnSpPr>
            <a:stCxn id="9" idx="2"/>
          </p:cNvCxnSpPr>
          <p:nvPr/>
        </p:nvCxnSpPr>
        <p:spPr>
          <a:xfrm>
            <a:off x="6563336" y="4028092"/>
            <a:ext cx="307981" cy="6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73D0A-87F1-4111-B2D9-D1372368F6FE}"/>
              </a:ext>
            </a:extLst>
          </p:cNvPr>
          <p:cNvSpPr/>
          <p:nvPr/>
        </p:nvSpPr>
        <p:spPr>
          <a:xfrm>
            <a:off x="8251805" y="3720315"/>
            <a:ext cx="1547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400" dirty="0"/>
              <a:t>Current Directory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F75F66-85D1-4C11-9A69-318D3A4E6953}"/>
              </a:ext>
            </a:extLst>
          </p:cNvPr>
          <p:cNvCxnSpPr>
            <a:stCxn id="12" idx="2"/>
          </p:cNvCxnSpPr>
          <p:nvPr/>
        </p:nvCxnSpPr>
        <p:spPr>
          <a:xfrm flipH="1">
            <a:off x="8251805" y="4028092"/>
            <a:ext cx="773609" cy="6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64A99-55D4-40FE-AF3F-88ABAB2BA794}"/>
              </a:ext>
            </a:extLst>
          </p:cNvPr>
          <p:cNvSpPr/>
          <p:nvPr/>
        </p:nvSpPr>
        <p:spPr>
          <a:xfrm>
            <a:off x="8251805" y="5440461"/>
            <a:ext cx="1667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400" dirty="0"/>
              <a:t>The System Name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AE3B81-CE8A-40BF-9329-0CCE4AF3E6A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794679" y="4729744"/>
            <a:ext cx="457126" cy="86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C249D-CB70-4E06-93F7-FAA2CF2B7B6A}"/>
              </a:ext>
            </a:extLst>
          </p:cNvPr>
          <p:cNvSpPr/>
          <p:nvPr/>
        </p:nvSpPr>
        <p:spPr>
          <a:xfrm>
            <a:off x="7388587" y="6167438"/>
            <a:ext cx="32736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000" dirty="0"/>
              <a:t>( In Linux “ ~ ” is a shorthand for your home directory. )</a:t>
            </a:r>
          </a:p>
        </p:txBody>
      </p:sp>
    </p:spTree>
    <p:extLst>
      <p:ext uri="{BB962C8B-B14F-4D97-AF65-F5344CB8AC3E}">
        <p14:creationId xmlns:p14="http://schemas.microsoft.com/office/powerpoint/2010/main" val="3142591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1F91-D146-4D18-8FC4-B2803EA8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Linux: Command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6D90-4A10-4776-A391-DEAFE815A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>
              <a:solidFill>
                <a:srgbClr val="00B0F0"/>
              </a:solidFill>
            </a:endParaRPr>
          </a:p>
          <a:p>
            <a:r>
              <a:rPr lang="en-HK" dirty="0">
                <a:solidFill>
                  <a:schemeClr val="tx1"/>
                </a:solidFill>
              </a:rPr>
              <a:t>Commands have three parts; command, options and arguments/parameters.</a:t>
            </a:r>
          </a:p>
          <a:p>
            <a:r>
              <a:rPr lang="en-HK" dirty="0">
                <a:solidFill>
                  <a:srgbClr val="00B0F0"/>
                </a:solidFill>
              </a:rPr>
              <a:t>Command: Command/program that does one thing</a:t>
            </a:r>
          </a:p>
          <a:p>
            <a:r>
              <a:rPr lang="en-HK" dirty="0">
                <a:solidFill>
                  <a:schemeClr val="accent3"/>
                </a:solidFill>
              </a:rPr>
              <a:t>Options: Change the way a command does that one thing</a:t>
            </a:r>
          </a:p>
          <a:p>
            <a:pPr lvl="1"/>
            <a:r>
              <a:rPr lang="en-HK" dirty="0"/>
              <a:t>Short form: 	Single-dash and one letter 	e.g. </a:t>
            </a:r>
            <a:r>
              <a:rPr lang="en-HK" b="1" dirty="0">
                <a:latin typeface="Consolas" panose="020B0609020204030204" pitchFamily="49" charset="0"/>
              </a:rPr>
              <a:t>ls -a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/>
              <a:t>Long form: 	Double-dash and a word 	e.g. </a:t>
            </a:r>
            <a:r>
              <a:rPr lang="en-HK" b="1" dirty="0">
                <a:latin typeface="Consolas" panose="020B0609020204030204" pitchFamily="49" charset="0"/>
              </a:rPr>
              <a:t>ls --all</a:t>
            </a:r>
            <a:endParaRPr lang="en-HK" dirty="0"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accent6"/>
                </a:solidFill>
              </a:rPr>
              <a:t>Argument: Provides the input/output that the command interacts with</a:t>
            </a:r>
            <a:endParaRPr lang="en-HK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HK" dirty="0"/>
              <a:t>Example: </a:t>
            </a:r>
            <a:r>
              <a:rPr lang="en-HK" dirty="0" err="1">
                <a:latin typeface="Consolas" panose="020B0609020204030204" pitchFamily="49" charset="0"/>
              </a:rPr>
              <a:t>cal</a:t>
            </a:r>
            <a:r>
              <a:rPr lang="en-HK" dirty="0">
                <a:latin typeface="Consolas" panose="020B0609020204030204" pitchFamily="49" charset="0"/>
              </a:rPr>
              <a:t> -j </a:t>
            </a:r>
            <a:r>
              <a:rPr lang="en-US" altLang="zh-CN" dirty="0">
                <a:latin typeface="Consolas" panose="020B0609020204030204" pitchFamily="49" charset="0"/>
              </a:rPr>
              <a:t>9</a:t>
            </a:r>
            <a:r>
              <a:rPr lang="en-HK" dirty="0">
                <a:latin typeface="Consolas" panose="020B0609020204030204" pitchFamily="49" charset="0"/>
              </a:rPr>
              <a:t> 2020</a:t>
            </a:r>
            <a:r>
              <a:rPr lang="en-HK" dirty="0"/>
              <a:t>. “</a:t>
            </a:r>
            <a:r>
              <a:rPr lang="en-HK" dirty="0" err="1">
                <a:latin typeface="Consolas" panose="020B0609020204030204" pitchFamily="49" charset="0"/>
              </a:rPr>
              <a:t>cal</a:t>
            </a:r>
            <a:r>
              <a:rPr lang="en-HK" dirty="0"/>
              <a:t>” is the command, “-j” is an option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HK" dirty="0"/>
              <a:t>“</a:t>
            </a:r>
            <a:r>
              <a:rPr lang="en-US" altLang="zh-CN" dirty="0"/>
              <a:t>9</a:t>
            </a:r>
            <a:r>
              <a:rPr lang="en-HK" dirty="0"/>
              <a:t>” and “2020” are arguments/parameters.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23034-89EB-4968-9363-DE7C4F9A11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16</a:t>
            </a:fld>
            <a:endParaRPr lang="en-HK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996492E-755B-4609-834C-197173759228}"/>
              </a:ext>
            </a:extLst>
          </p:cNvPr>
          <p:cNvSpPr txBox="1">
            <a:spLocks/>
          </p:cNvSpPr>
          <p:nvPr/>
        </p:nvSpPr>
        <p:spPr>
          <a:xfrm>
            <a:off x="606745" y="984397"/>
            <a:ext cx="10916292" cy="461663"/>
          </a:xfrm>
          <a:prstGeom prst="rect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342899" marR="0" indent="-342899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‣"/>
              <a:tabLst/>
              <a:defRPr sz="20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702128" marR="0" indent="-244928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8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143000" marR="0" indent="-2286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•"/>
              <a:tabLst/>
              <a:defRPr sz="16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645920" marR="0" indent="-27432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133600" marR="0" indent="-3048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»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5908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480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052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39624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HK" dirty="0">
                <a:solidFill>
                  <a:schemeClr val="bg1"/>
                </a:solidFill>
                <a:latin typeface="Consolas" panose="020B0609020204030204" pitchFamily="49" charset="0"/>
              </a:rPr>
              <a:t>cctom2@ubt1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HK" dirty="0">
                <a:solidFill>
                  <a:schemeClr val="bg1"/>
                </a:solidFill>
                <a:latin typeface="Consolas" panose="020B0609020204030204" pitchFamily="49" charset="0"/>
              </a:rPr>
              <a:t>a:~$ </a:t>
            </a:r>
            <a:r>
              <a:rPr lang="en-HK" dirty="0">
                <a:solidFill>
                  <a:srgbClr val="00B0F0"/>
                </a:solidFill>
                <a:latin typeface="Consolas" panose="020B0609020204030204" pitchFamily="49" charset="0"/>
              </a:rPr>
              <a:t>command</a:t>
            </a:r>
            <a:r>
              <a:rPr lang="en-HK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--option </a:t>
            </a:r>
            <a:r>
              <a:rPr lang="en-HK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argument</a:t>
            </a:r>
            <a:r>
              <a:rPr lang="en-HK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84F114A-C600-4F7C-B5DE-4EDE312A38CB}"/>
              </a:ext>
            </a:extLst>
          </p:cNvPr>
          <p:cNvSpPr txBox="1">
            <a:spLocks/>
          </p:cNvSpPr>
          <p:nvPr/>
        </p:nvSpPr>
        <p:spPr>
          <a:xfrm>
            <a:off x="1781493" y="4539168"/>
            <a:ext cx="2644067" cy="1865124"/>
          </a:xfrm>
          <a:prstGeom prst="rect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342899" marR="0" indent="-342899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‣"/>
              <a:tabLst/>
              <a:defRPr sz="20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702128" marR="0" indent="-244928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8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143000" marR="0" indent="-2286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•"/>
              <a:tabLst/>
              <a:defRPr sz="16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645920" marR="0" indent="-27432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133600" marR="0" indent="-3048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»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5908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480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052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39624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cctom2@ubt1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a:~$ </a:t>
            </a:r>
            <a:r>
              <a:rPr lang="en-H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cal</a:t>
            </a:r>
            <a:endParaRPr lang="en-HK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 September 2020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Su Mo Tu We Th Fr Sa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1  2  3  4  5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 6  7  8  9 10 11 12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13 14 15 16 17 18 19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20 21 22 23 24 25 26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27 28 29 30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7A487B-8B5C-194E-BDEE-4B84592DB537}"/>
              </a:ext>
            </a:extLst>
          </p:cNvPr>
          <p:cNvSpPr txBox="1">
            <a:spLocks/>
          </p:cNvSpPr>
          <p:nvPr/>
        </p:nvSpPr>
        <p:spPr>
          <a:xfrm>
            <a:off x="4962543" y="4539168"/>
            <a:ext cx="2644067" cy="1865124"/>
          </a:xfrm>
          <a:prstGeom prst="rect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342899" marR="0" indent="-342899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‣"/>
              <a:tabLst/>
              <a:defRPr sz="20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702128" marR="0" indent="-244928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8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143000" marR="0" indent="-2286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•"/>
              <a:tabLst/>
              <a:defRPr sz="16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645920" marR="0" indent="-27432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133600" marR="0" indent="-3048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»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5908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480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052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39624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cctom2@ubt1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a:~$ </a:t>
            </a:r>
            <a:r>
              <a:rPr lang="en-H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cal</a:t>
            </a:r>
            <a:r>
              <a:rPr lang="zh-CN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09</a:t>
            </a:r>
            <a:r>
              <a:rPr lang="zh-CN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2020</a:t>
            </a:r>
            <a:endParaRPr lang="en-HK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 September 2020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Su Mo Tu We Th Fr Sa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1  2  3  4  5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 6  7  8  9 10 11 12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13 14 15 16 17 18 19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20 21 22 23 24 25 26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27 28 29 30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9965025-9A0A-B34B-89A1-6E7D4F6F08EC}"/>
              </a:ext>
            </a:extLst>
          </p:cNvPr>
          <p:cNvSpPr txBox="1">
            <a:spLocks/>
          </p:cNvSpPr>
          <p:nvPr/>
        </p:nvSpPr>
        <p:spPr>
          <a:xfrm>
            <a:off x="8257121" y="4539168"/>
            <a:ext cx="2644067" cy="1865124"/>
          </a:xfrm>
          <a:prstGeom prst="rect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342899" marR="0" indent="-342899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‣"/>
              <a:tabLst/>
              <a:defRPr sz="20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702128" marR="0" indent="-244928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8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143000" marR="0" indent="-2286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•"/>
              <a:tabLst/>
              <a:defRPr sz="16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645920" marR="0" indent="-27432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133600" marR="0" indent="-3048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»"/>
              <a:tabLst/>
              <a:defRPr sz="1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5908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480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052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39624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cctom2@ubt1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a:~$ </a:t>
            </a:r>
            <a:r>
              <a:rPr lang="en-H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cal</a:t>
            </a:r>
            <a:r>
              <a:rPr lang="zh-CN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-j</a:t>
            </a:r>
            <a:r>
              <a:rPr lang="zh-CN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zh-CN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2020</a:t>
            </a:r>
            <a:endParaRPr lang="en-HK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September 2020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 Su  Mo  Tu  We  Th  Fr  Sa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245 246 247 248 249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250 251 252 253 254 255 256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257 258 259 260 261 262 263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264 265 266 267 268 269 270</a:t>
            </a:r>
          </a:p>
          <a:p>
            <a:pPr marL="0" indent="0" hangingPunct="1">
              <a:buNone/>
            </a:pPr>
            <a:r>
              <a:rPr lang="en-HK" sz="1200" dirty="0">
                <a:solidFill>
                  <a:schemeClr val="bg1"/>
                </a:solidFill>
                <a:latin typeface="Consolas" panose="020B0609020204030204" pitchFamily="49" charset="0"/>
              </a:rPr>
              <a:t>271 272 273 274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B8092-3BB3-CD49-9AF2-F43C4FB00092}"/>
              </a:ext>
            </a:extLst>
          </p:cNvPr>
          <p:cNvSpPr txBox="1"/>
          <p:nvPr/>
        </p:nvSpPr>
        <p:spPr>
          <a:xfrm>
            <a:off x="1781493" y="6538912"/>
            <a:ext cx="515204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000"/>
              <a:t>Note:</a:t>
            </a:r>
            <a:r>
              <a:rPr lang="zh-CN" altLang="en-US" sz="1000"/>
              <a:t> </a:t>
            </a:r>
            <a:r>
              <a:rPr lang="en-US" altLang="zh-CN" sz="1000">
                <a:latin typeface="Consolas" panose="020B0609020204030204" pitchFamily="49" charset="0"/>
                <a:cs typeface="Consolas" panose="020B0609020204030204" pitchFamily="49" charset="0"/>
              </a:rPr>
              <a:t>-j</a:t>
            </a:r>
            <a:r>
              <a:rPr lang="zh-CN" altLang="en-US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/>
              <a:t>option:</a:t>
            </a:r>
            <a:r>
              <a:rPr lang="zh-CN" altLang="en-US" sz="1000"/>
              <a:t> </a:t>
            </a:r>
            <a:r>
              <a:rPr lang="en-US" sz="1000"/>
              <a:t>Display Julian days (days one-based, numbered from January 1).</a:t>
            </a:r>
          </a:p>
        </p:txBody>
      </p:sp>
    </p:spTree>
    <p:extLst>
      <p:ext uri="{BB962C8B-B14F-4D97-AF65-F5344CB8AC3E}">
        <p14:creationId xmlns:p14="http://schemas.microsoft.com/office/powerpoint/2010/main" val="5386371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E837-BE40-454A-BF50-557A8963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B427E-0C5A-470C-81B5-FF8102C42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>
                <a:solidFill>
                  <a:schemeClr val="tx1"/>
                </a:solidFill>
              </a:rPr>
              <a:t>After you connect, type the following commands:</a:t>
            </a:r>
          </a:p>
          <a:p>
            <a:pPr lvl="1"/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whoami</a:t>
            </a:r>
            <a:r>
              <a:rPr lang="en-HK" dirty="0">
                <a:solidFill>
                  <a:schemeClr val="tx1"/>
                </a:solidFill>
              </a:rPr>
              <a:t> 				# my login</a:t>
            </a:r>
          </a:p>
          <a:p>
            <a:pPr lvl="1"/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hostname</a:t>
            </a:r>
            <a:r>
              <a:rPr lang="en-HK" dirty="0">
                <a:solidFill>
                  <a:schemeClr val="tx1"/>
                </a:solidFill>
              </a:rPr>
              <a:t> 			# name of this computer</a:t>
            </a:r>
          </a:p>
          <a:p>
            <a:pPr lvl="1"/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echo “Hello, world”</a:t>
            </a:r>
            <a:r>
              <a:rPr lang="en-HK" dirty="0">
                <a:solidFill>
                  <a:schemeClr val="tx1"/>
                </a:solidFill>
              </a:rPr>
              <a:t> 		# print characters to screen</a:t>
            </a:r>
          </a:p>
          <a:p>
            <a:pPr lvl="1"/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date</a:t>
            </a:r>
            <a:r>
              <a:rPr lang="en-HK" dirty="0">
                <a:solidFill>
                  <a:schemeClr val="tx1"/>
                </a:solidFill>
              </a:rPr>
              <a:t> 				# print current time/date</a:t>
            </a:r>
          </a:p>
          <a:p>
            <a:pPr lvl="1"/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cal</a:t>
            </a:r>
            <a:r>
              <a:rPr lang="en-HK" dirty="0">
                <a:solidFill>
                  <a:schemeClr val="tx1"/>
                </a:solidFill>
              </a:rPr>
              <a:t> 				# print this month’s calendar</a:t>
            </a:r>
            <a:endParaRPr lang="en-HK" dirty="0"/>
          </a:p>
          <a:p>
            <a:r>
              <a:rPr lang="en-HK" dirty="0"/>
              <a:t>Help with Commands</a:t>
            </a:r>
          </a:p>
          <a:p>
            <a:pPr lvl="1"/>
            <a:r>
              <a:rPr lang="en-HK" dirty="0"/>
              <a:t>For more information about any command, use </a:t>
            </a:r>
            <a:r>
              <a:rPr lang="en-HK" dirty="0">
                <a:latin typeface="Consolas" panose="020B0609020204030204" pitchFamily="49" charset="0"/>
              </a:rPr>
              <a:t>man</a:t>
            </a:r>
            <a:r>
              <a:rPr lang="en-HK" dirty="0"/>
              <a:t> or </a:t>
            </a:r>
            <a:r>
              <a:rPr lang="en-HK" dirty="0">
                <a:latin typeface="Consolas" panose="020B0609020204030204" pitchFamily="49" charset="0"/>
              </a:rPr>
              <a:t>info</a:t>
            </a:r>
            <a:r>
              <a:rPr lang="en-HK" dirty="0"/>
              <a:t>, </a:t>
            </a:r>
            <a:r>
              <a:rPr lang="en-HK" dirty="0">
                <a:latin typeface="Consolas" panose="020B0609020204030204" pitchFamily="49" charset="0"/>
              </a:rPr>
              <a:t>--help</a:t>
            </a:r>
            <a:r>
              <a:rPr lang="en-HK" dirty="0"/>
              <a:t> option.</a:t>
            </a:r>
          </a:p>
          <a:p>
            <a:pPr lvl="2"/>
            <a:r>
              <a:rPr lang="en-HK" dirty="0">
                <a:latin typeface="Consolas" panose="020B0609020204030204" pitchFamily="49" charset="0"/>
              </a:rPr>
              <a:t>date --help</a:t>
            </a:r>
          </a:p>
          <a:p>
            <a:pPr lvl="2"/>
            <a:r>
              <a:rPr lang="en-HK" dirty="0">
                <a:latin typeface="Consolas" panose="020B0609020204030204" pitchFamily="49" charset="0"/>
              </a:rPr>
              <a:t>man date</a:t>
            </a:r>
          </a:p>
          <a:p>
            <a:pPr lvl="2"/>
            <a:r>
              <a:rPr lang="en-HK" dirty="0">
                <a:latin typeface="Consolas" panose="020B0609020204030204" pitchFamily="49" charset="0"/>
              </a:rPr>
              <a:t>info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10E0B-FE62-42D9-A823-71EE4D1D17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17</a:t>
            </a:fld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3FBDF-DE55-4BAE-997B-20C50C227A4B}"/>
              </a:ext>
            </a:extLst>
          </p:cNvPr>
          <p:cNvSpPr/>
          <p:nvPr/>
        </p:nvSpPr>
        <p:spPr>
          <a:xfrm>
            <a:off x="1344241" y="5131747"/>
            <a:ext cx="3794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400" dirty="0"/>
              <a:t>Note: press </a:t>
            </a:r>
            <a:r>
              <a:rPr lang="en-HK" sz="1400" dirty="0">
                <a:latin typeface="Consolas" panose="020B0609020204030204" pitchFamily="49" charset="0"/>
              </a:rPr>
              <a:t>q</a:t>
            </a:r>
            <a:r>
              <a:rPr lang="en-HK" sz="1400" dirty="0"/>
              <a:t> to quit when using </a:t>
            </a:r>
            <a:r>
              <a:rPr lang="en-HK" sz="1400" dirty="0">
                <a:latin typeface="Consolas" panose="020B0609020204030204" pitchFamily="49" charset="0"/>
              </a:rPr>
              <a:t>man</a:t>
            </a:r>
            <a:r>
              <a:rPr lang="en-HK" sz="1400" dirty="0"/>
              <a:t> or </a:t>
            </a:r>
            <a:r>
              <a:rPr lang="en-HK" sz="1400" dirty="0">
                <a:latin typeface="Consolas" panose="020B0609020204030204" pitchFamily="49" charset="0"/>
              </a:rPr>
              <a:t>info</a:t>
            </a:r>
            <a:r>
              <a:rPr lang="en-HK" sz="14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40919-E0A9-468A-8BA3-07C6B7282891}"/>
              </a:ext>
            </a:extLst>
          </p:cNvPr>
          <p:cNvSpPr/>
          <p:nvPr/>
        </p:nvSpPr>
        <p:spPr>
          <a:xfrm>
            <a:off x="6707873" y="4540473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accent1"/>
                </a:solidFill>
                <a:latin typeface="ArialMT"/>
              </a:rPr>
              <a:t>Yes, you can always Google it.</a:t>
            </a:r>
            <a:endParaRPr lang="en-HK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661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CF8-FC62-4436-8D28-45F03928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Linux The Filesystem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29BF6-E02E-4B67-AC0F-4E168120A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The structure resembles an upside-down tree</a:t>
            </a:r>
          </a:p>
          <a:p>
            <a:r>
              <a:rPr lang="en-HK" dirty="0"/>
              <a:t>Directories (a.k.a. folders) are collections of files and other directories.</a:t>
            </a:r>
          </a:p>
          <a:p>
            <a:r>
              <a:rPr lang="en-HK" dirty="0"/>
              <a:t>Every directory has a parent except for the root directory.</a:t>
            </a:r>
          </a:p>
          <a:p>
            <a:r>
              <a:rPr lang="en-HK" dirty="0"/>
              <a:t>Many directories have subdirectories.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075E6-0E25-498A-86D5-3FCF639DF5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18</a:t>
            </a:fld>
            <a:endParaRPr lang="en-HK"/>
          </a:p>
        </p:txBody>
      </p:sp>
      <p:pic>
        <p:nvPicPr>
          <p:cNvPr id="4098" name="Picture 2" descr="Image result for linux filesystems&quot;">
            <a:extLst>
              <a:ext uri="{FF2B5EF4-FFF2-40B4-BE49-F238E27FC236}">
                <a16:creationId xmlns:a16="http://schemas.microsoft.com/office/drawing/2014/main" id="{E24F3485-75FF-430E-AF51-C63E64BAC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2440049"/>
            <a:ext cx="77628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AA069-E419-4AFF-9F5B-6C253DD13187}"/>
              </a:ext>
            </a:extLst>
          </p:cNvPr>
          <p:cNvSpPr txBox="1"/>
          <p:nvPr/>
        </p:nvSpPr>
        <p:spPr>
          <a:xfrm>
            <a:off x="3033204" y="6396536"/>
            <a:ext cx="61255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Source: </a:t>
            </a:r>
            <a:r>
              <a:rPr lang="en-HK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https://www.rs-online.com/designspark/an-intro-to-linux-file-system-management</a:t>
            </a:r>
            <a:endParaRPr kumimoji="0" lang="en-HK" sz="1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195592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40DA-9BD3-459D-B39B-9C89F900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Navigating the File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64DAF-97FB-443D-A76E-0067E1809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Essential navigation commands:</a:t>
            </a:r>
          </a:p>
          <a:p>
            <a:pPr lvl="1"/>
            <a:r>
              <a:rPr lang="en-HK" dirty="0" err="1">
                <a:latin typeface="Consolas" panose="020B0609020204030204" pitchFamily="49" charset="0"/>
              </a:rPr>
              <a:t>pwd</a:t>
            </a:r>
            <a:r>
              <a:rPr lang="en-HK" b="1" dirty="0"/>
              <a:t> 		</a:t>
            </a:r>
            <a:r>
              <a:rPr lang="en-HK" dirty="0"/>
              <a:t>print current directory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</a:t>
            </a:r>
            <a:r>
              <a:rPr lang="en-HK" b="1" dirty="0"/>
              <a:t> 		</a:t>
            </a:r>
            <a:r>
              <a:rPr lang="en-HK" dirty="0"/>
              <a:t>list files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cd</a:t>
            </a:r>
            <a:r>
              <a:rPr lang="en-HK" b="1" dirty="0"/>
              <a:t> 		</a:t>
            </a:r>
            <a:r>
              <a:rPr lang="en-HK" dirty="0"/>
              <a:t>change directory</a:t>
            </a:r>
          </a:p>
          <a:p>
            <a:endParaRPr lang="en-HK" dirty="0"/>
          </a:p>
          <a:p>
            <a:r>
              <a:rPr lang="en-HK" dirty="0"/>
              <a:t>We use </a:t>
            </a:r>
            <a:r>
              <a:rPr lang="en-HK" u="sng" dirty="0"/>
              <a:t>pathnames</a:t>
            </a:r>
            <a:r>
              <a:rPr lang="en-HK" dirty="0"/>
              <a:t> to refer to files and directories in the Linux file system. There are two types of pathnames:</a:t>
            </a:r>
          </a:p>
          <a:p>
            <a:pPr lvl="1"/>
            <a:r>
              <a:rPr lang="en-HK" dirty="0"/>
              <a:t>Absolute – The full path to a directory or file; begins with /</a:t>
            </a:r>
          </a:p>
          <a:p>
            <a:pPr lvl="1"/>
            <a:r>
              <a:rPr lang="en-HK" dirty="0"/>
              <a:t>Relative – A partial path that is relative to the current working directory; does not begin with /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756B-DB72-440E-B7B1-2DBEAE9559C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86175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Linux?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b="1" dirty="0"/>
              <a:t>Linux</a:t>
            </a:r>
            <a:r>
              <a:rPr lang="en-US" altLang="ko-KR" sz="2000" dirty="0"/>
              <a:t> (/ˈ</a:t>
            </a:r>
            <a:r>
              <a:rPr lang="en-US" altLang="ko-KR" sz="2000" dirty="0" err="1"/>
              <a:t>lɪnəks</a:t>
            </a:r>
            <a:r>
              <a:rPr lang="en-US" altLang="ko-KR" sz="2000" dirty="0"/>
              <a:t>/ LIN-</a:t>
            </a:r>
            <a:r>
              <a:rPr lang="en-US" altLang="ko-KR" sz="2000" dirty="0" err="1"/>
              <a:t>əks</a:t>
            </a:r>
            <a:r>
              <a:rPr lang="en-US" altLang="ko-KR" sz="2000" dirty="0"/>
              <a:t>) is a family of open source Unix-like operating systems based on the Linux kernel, an operating system kernel first released on September 17, 1991, by Linus Torvalds.</a:t>
            </a:r>
          </a:p>
          <a:p>
            <a:r>
              <a:rPr lang="en-US" altLang="ko-KR" sz="2000" dirty="0"/>
              <a:t>Linux is typically packaged in a Linux distribution. </a:t>
            </a:r>
            <a:r>
              <a:rPr lang="en-HK" altLang="ko-KR" sz="2000" dirty="0"/>
              <a:t>Distributions include the Linux kernel and supporting system software and libraries.</a:t>
            </a:r>
          </a:p>
          <a:p>
            <a:r>
              <a:rPr lang="en-HK" altLang="ko-KR" sz="2000" dirty="0"/>
              <a:t>Popular Linux distributions include Debian, Red Hat, SUSE, Fedora, and </a:t>
            </a:r>
            <a:r>
              <a:rPr lang="en-HK" altLang="ko-KR" sz="2000" b="1" dirty="0">
                <a:solidFill>
                  <a:srgbClr val="E95420"/>
                </a:solidFill>
              </a:rPr>
              <a:t>Ubuntu</a:t>
            </a:r>
            <a:r>
              <a:rPr lang="en-HK" altLang="ko-KR" sz="2000" dirty="0"/>
              <a:t>.</a:t>
            </a:r>
          </a:p>
        </p:txBody>
      </p:sp>
      <p:pic>
        <p:nvPicPr>
          <p:cNvPr id="1029" name="Picture 5" descr="https://upload.wikimedia.org/wikipedia/commons/0/04/Debian_logo.png">
            <a:extLst>
              <a:ext uri="{FF2B5EF4-FFF2-40B4-BE49-F238E27FC236}">
                <a16:creationId xmlns:a16="http://schemas.microsoft.com/office/drawing/2014/main" id="{0D94A0D8-A819-4ED6-9E78-4CB688795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21" y="4476961"/>
            <a:ext cx="104172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redhat linux&quot;">
            <a:extLst>
              <a:ext uri="{FF2B5EF4-FFF2-40B4-BE49-F238E27FC236}">
                <a16:creationId xmlns:a16="http://schemas.microsoft.com/office/drawing/2014/main" id="{E5E7FE58-E1B7-448A-9494-0BA6F023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67" y="4476961"/>
            <a:ext cx="135049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suse&quot;">
            <a:extLst>
              <a:ext uri="{FF2B5EF4-FFF2-40B4-BE49-F238E27FC236}">
                <a16:creationId xmlns:a16="http://schemas.microsoft.com/office/drawing/2014/main" id="{97149089-BACA-4C66-92AA-6EF9E28E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90" y="4471111"/>
            <a:ext cx="301744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Logo fedoralogo.png">
            <a:extLst>
              <a:ext uri="{FF2B5EF4-FFF2-40B4-BE49-F238E27FC236}">
                <a16:creationId xmlns:a16="http://schemas.microsoft.com/office/drawing/2014/main" id="{64C2BCF2-F237-4CFF-B7D0-FB97BA79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54" y="4324807"/>
            <a:ext cx="2743200" cy="83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E418C3-CFD2-4943-A2B3-6E935AC812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54" y="5539137"/>
            <a:ext cx="2743200" cy="6188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A1B67-3C5F-4283-B16D-FA1020E4E5BE}"/>
              </a:ext>
            </a:extLst>
          </p:cNvPr>
          <p:cNvSpPr/>
          <p:nvPr/>
        </p:nvSpPr>
        <p:spPr>
          <a:xfrm>
            <a:off x="8119263" y="643766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Derived distributions</a:t>
            </a:r>
            <a:endParaRPr lang="en-H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8C705-37DB-4DC3-9CE7-093A7FBC69FC}"/>
              </a:ext>
            </a:extLst>
          </p:cNvPr>
          <p:cNvSpPr/>
          <p:nvPr/>
        </p:nvSpPr>
        <p:spPr>
          <a:xfrm>
            <a:off x="2403228" y="6437667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Base distributions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5716453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5AD5-0920-408A-A4D0-0FA0C364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Navigating the File System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04657-8E6F-405E-812F-4E3E8DC86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Special characters interpreted by the shell for filename expansion: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~</a:t>
            </a:r>
            <a:r>
              <a:rPr lang="en-HK" b="1" dirty="0"/>
              <a:t> 		</a:t>
            </a:r>
            <a:r>
              <a:rPr lang="en-HK" dirty="0"/>
              <a:t>your home directory (e.g., /usr1/tutorial/tuta1)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.</a:t>
            </a:r>
            <a:r>
              <a:rPr lang="en-HK" b="1" dirty="0">
                <a:latin typeface="Consolas" panose="020B0609020204030204" pitchFamily="49" charset="0"/>
              </a:rPr>
              <a:t> </a:t>
            </a:r>
            <a:r>
              <a:rPr lang="en-HK" b="1" dirty="0"/>
              <a:t>		</a:t>
            </a:r>
            <a:r>
              <a:rPr lang="en-HK" dirty="0"/>
              <a:t>current directory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..</a:t>
            </a:r>
            <a:r>
              <a:rPr lang="en-HK" b="1" dirty="0"/>
              <a:t> 		</a:t>
            </a:r>
            <a:r>
              <a:rPr lang="en-HK" dirty="0"/>
              <a:t>parent directory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*</a:t>
            </a:r>
            <a:r>
              <a:rPr lang="en-HK" b="1" dirty="0"/>
              <a:t> 		</a:t>
            </a:r>
            <a:r>
              <a:rPr lang="en-HK" dirty="0"/>
              <a:t>wildcard matching any filename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?</a:t>
            </a:r>
            <a:r>
              <a:rPr lang="en-HK" b="1" dirty="0"/>
              <a:t> 		</a:t>
            </a:r>
            <a:r>
              <a:rPr lang="en-HK" dirty="0"/>
              <a:t>wildcard matching any character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TAB</a:t>
            </a:r>
            <a:r>
              <a:rPr lang="en-HK" b="1" dirty="0"/>
              <a:t> 		</a:t>
            </a:r>
            <a:r>
              <a:rPr lang="en-HK" dirty="0"/>
              <a:t>try to complete (partially typed) filename</a:t>
            </a:r>
          </a:p>
          <a:p>
            <a:r>
              <a:rPr lang="en-HK" dirty="0"/>
              <a:t>Examples: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cd /</a:t>
            </a:r>
            <a:r>
              <a:rPr lang="en-HK" dirty="0" err="1">
                <a:latin typeface="Consolas" panose="020B0609020204030204" pitchFamily="49" charset="0"/>
              </a:rPr>
              <a:t>usr</a:t>
            </a:r>
            <a:r>
              <a:rPr lang="en-HK" dirty="0">
                <a:latin typeface="Consolas" panose="020B0609020204030204" pitchFamily="49" charset="0"/>
              </a:rPr>
              <a:t>/local </a:t>
            </a:r>
            <a:r>
              <a:rPr lang="en-HK" dirty="0"/>
              <a:t>	Change directory to /</a:t>
            </a:r>
            <a:r>
              <a:rPr lang="en-HK" dirty="0" err="1"/>
              <a:t>usr</a:t>
            </a:r>
            <a:r>
              <a:rPr lang="en-HK" dirty="0"/>
              <a:t>/local/lib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cd ~</a:t>
            </a:r>
            <a:r>
              <a:rPr lang="en-HK" dirty="0"/>
              <a:t> 		Change to home directory (could just type ‘cd’)</a:t>
            </a:r>
          </a:p>
          <a:p>
            <a:pPr lvl="1"/>
            <a:r>
              <a:rPr lang="en-HK" dirty="0" err="1">
                <a:latin typeface="Consolas" panose="020B0609020204030204" pitchFamily="49" charset="0"/>
              </a:rPr>
              <a:t>pwd</a:t>
            </a:r>
            <a:r>
              <a:rPr lang="en-HK" dirty="0"/>
              <a:t> 		Print working (current) directory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cd .. </a:t>
            </a:r>
            <a:r>
              <a:rPr lang="en-HK" dirty="0"/>
              <a:t>		Change directory to the “parent” directory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cd / </a:t>
            </a:r>
            <a:r>
              <a:rPr lang="en-HK" dirty="0"/>
              <a:t>		Change directory to the “root”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 –d pro* </a:t>
            </a:r>
            <a:r>
              <a:rPr lang="en-HK" dirty="0"/>
              <a:t>	Listing of only the directories starting with “pro”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8CF49-08B8-449D-ADB0-1596F6C21A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86353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4087-5F28-4801-9C9A-D0B9B9C8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ls</a:t>
            </a:r>
            <a:r>
              <a:rPr lang="en-US" dirty="0"/>
              <a:t> command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EA98-87F1-4610-A067-01C27B0B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Useful options for the “</a:t>
            </a:r>
            <a:r>
              <a:rPr lang="en-HK" dirty="0">
                <a:latin typeface="Consolas" panose="020B0609020204030204" pitchFamily="49" charset="0"/>
              </a:rPr>
              <a:t>ls</a:t>
            </a:r>
            <a:r>
              <a:rPr lang="en-HK" dirty="0"/>
              <a:t>” command: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 -a </a:t>
            </a:r>
            <a:r>
              <a:rPr lang="en-HK" dirty="0"/>
              <a:t>		List all files, including hidden files beginning with a “.”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 -</a:t>
            </a:r>
            <a:r>
              <a:rPr lang="en-HK" dirty="0" err="1">
                <a:latin typeface="Consolas" panose="020B0609020204030204" pitchFamily="49" charset="0"/>
              </a:rPr>
              <a:t>ld</a:t>
            </a:r>
            <a:r>
              <a:rPr lang="en-HK" dirty="0">
                <a:latin typeface="Consolas" panose="020B0609020204030204" pitchFamily="49" charset="0"/>
              </a:rPr>
              <a:t> * </a:t>
            </a:r>
            <a:r>
              <a:rPr lang="en-HK" dirty="0"/>
              <a:t>	List details about a directory and not its contents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 -F</a:t>
            </a:r>
            <a:r>
              <a:rPr lang="en-HK" dirty="0"/>
              <a:t> 		Put an indicator character at the end of each name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 –l </a:t>
            </a:r>
            <a:r>
              <a:rPr lang="en-HK" dirty="0"/>
              <a:t>		Simple long listing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 –</a:t>
            </a:r>
            <a:r>
              <a:rPr lang="en-HK" dirty="0" err="1">
                <a:latin typeface="Consolas" panose="020B0609020204030204" pitchFamily="49" charset="0"/>
              </a:rPr>
              <a:t>lR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/>
              <a:t>		Recursive long listing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 –</a:t>
            </a:r>
            <a:r>
              <a:rPr lang="en-HK" dirty="0" err="1">
                <a:latin typeface="Consolas" panose="020B0609020204030204" pitchFamily="49" charset="0"/>
              </a:rPr>
              <a:t>lh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/>
              <a:t>		Give human readable file sizes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 –</a:t>
            </a:r>
            <a:r>
              <a:rPr lang="en-HK" dirty="0" err="1">
                <a:latin typeface="Consolas" panose="020B0609020204030204" pitchFamily="49" charset="0"/>
              </a:rPr>
              <a:t>lS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/>
              <a:t>		Sort files by file size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ls –</a:t>
            </a:r>
            <a:r>
              <a:rPr lang="en-HK" dirty="0" err="1">
                <a:latin typeface="Consolas" panose="020B0609020204030204" pitchFamily="49" charset="0"/>
              </a:rPr>
              <a:t>lt</a:t>
            </a:r>
            <a:r>
              <a:rPr lang="en-HK" dirty="0">
                <a:latin typeface="Consolas" panose="020B0609020204030204" pitchFamily="49" charset="0"/>
              </a:rPr>
              <a:t> </a:t>
            </a:r>
            <a:r>
              <a:rPr lang="en-HK" dirty="0"/>
              <a:t>		Sort files by modification time (very useful!)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EC350-6A32-4E6B-868D-034C03EB89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61525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31FF-7016-4EEC-8EE1-02756215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Some Useful File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307E-6839-40DD-8891-F2B420087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HK" dirty="0">
                <a:latin typeface="Consolas" panose="020B0609020204030204" pitchFamily="49" charset="0"/>
              </a:rPr>
              <a:t>cp [file1] [file2] 		</a:t>
            </a:r>
            <a:r>
              <a:rPr lang="en-HK" dirty="0"/>
              <a:t>copy file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 err="1">
                <a:latin typeface="Consolas" panose="020B0609020204030204" pitchFamily="49" charset="0"/>
              </a:rPr>
              <a:t>mkdir</a:t>
            </a:r>
            <a:r>
              <a:rPr lang="en-HK" dirty="0">
                <a:latin typeface="Consolas" panose="020B0609020204030204" pitchFamily="49" charset="0"/>
              </a:rPr>
              <a:t> [name] 			</a:t>
            </a:r>
            <a:r>
              <a:rPr lang="en-HK" dirty="0"/>
              <a:t>make directory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 err="1">
                <a:latin typeface="Consolas" panose="020B0609020204030204" pitchFamily="49" charset="0"/>
              </a:rPr>
              <a:t>rmdir</a:t>
            </a:r>
            <a:r>
              <a:rPr lang="en-HK" dirty="0">
                <a:latin typeface="Consolas" panose="020B0609020204030204" pitchFamily="49" charset="0"/>
              </a:rPr>
              <a:t> [name] 			</a:t>
            </a:r>
            <a:r>
              <a:rPr lang="en-HK" dirty="0"/>
              <a:t>remove (empty) directory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latin typeface="Consolas" panose="020B0609020204030204" pitchFamily="49" charset="0"/>
              </a:rPr>
              <a:t>mv [file] [destination] 	</a:t>
            </a:r>
            <a:r>
              <a:rPr lang="en-HK" dirty="0"/>
              <a:t>move/rename file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latin typeface="Consolas" panose="020B0609020204030204" pitchFamily="49" charset="0"/>
              </a:rPr>
              <a:t>rm [file] 			</a:t>
            </a:r>
            <a:r>
              <a:rPr lang="en-HK" dirty="0"/>
              <a:t>remove (-r for recursive)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file [file] 			</a:t>
            </a:r>
            <a:r>
              <a:rPr lang="en-HK" dirty="0"/>
              <a:t>identify file type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latin typeface="Consolas" panose="020B0609020204030204" pitchFamily="49" charset="0"/>
              </a:rPr>
              <a:t>less [file] 			</a:t>
            </a:r>
            <a:r>
              <a:rPr lang="en-HK" dirty="0"/>
              <a:t>page through file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latin typeface="Consolas" panose="020B0609020204030204" pitchFamily="49" charset="0"/>
              </a:rPr>
              <a:t>head -n </a:t>
            </a:r>
            <a:r>
              <a:rPr lang="en-HK" dirty="0" err="1">
                <a:latin typeface="Consolas" panose="020B0609020204030204" pitchFamily="49" charset="0"/>
              </a:rPr>
              <a:t>N</a:t>
            </a:r>
            <a:r>
              <a:rPr lang="en-HK" dirty="0">
                <a:latin typeface="Consolas" panose="020B0609020204030204" pitchFamily="49" charset="0"/>
              </a:rPr>
              <a:t> [file] 		</a:t>
            </a:r>
            <a:r>
              <a:rPr lang="en-HK" dirty="0"/>
              <a:t>display first N lines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latin typeface="Consolas" panose="020B0609020204030204" pitchFamily="49" charset="0"/>
              </a:rPr>
              <a:t>tail -n </a:t>
            </a:r>
            <a:r>
              <a:rPr lang="en-HK" dirty="0" err="1">
                <a:latin typeface="Consolas" panose="020B0609020204030204" pitchFamily="49" charset="0"/>
              </a:rPr>
              <a:t>N</a:t>
            </a:r>
            <a:r>
              <a:rPr lang="en-HK" dirty="0">
                <a:latin typeface="Consolas" panose="020B0609020204030204" pitchFamily="49" charset="0"/>
              </a:rPr>
              <a:t> [file] 		</a:t>
            </a:r>
            <a:r>
              <a:rPr lang="en-HK" dirty="0"/>
              <a:t>display last N lines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latin typeface="Consolas" panose="020B0609020204030204" pitchFamily="49" charset="0"/>
              </a:rPr>
              <a:t>ln –s [file] [new] 		</a:t>
            </a:r>
            <a:r>
              <a:rPr lang="en-HK" dirty="0"/>
              <a:t>create symbolic link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latin typeface="Consolas" panose="020B0609020204030204" pitchFamily="49" charset="0"/>
              </a:rPr>
              <a:t>cat [file] [file2…] 		</a:t>
            </a:r>
            <a:r>
              <a:rPr lang="en-HK" dirty="0"/>
              <a:t>display file(s)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latin typeface="Consolas" panose="020B0609020204030204" pitchFamily="49" charset="0"/>
              </a:rPr>
              <a:t>touch [file] 			</a:t>
            </a:r>
            <a:r>
              <a:rPr lang="en-HK" dirty="0"/>
              <a:t>update modification time</a:t>
            </a:r>
            <a:endParaRPr lang="en-HK" dirty="0">
              <a:latin typeface="Consolas" panose="020B0609020204030204" pitchFamily="49" charset="0"/>
            </a:endParaRPr>
          </a:p>
          <a:p>
            <a:pPr lvl="1"/>
            <a:r>
              <a:rPr lang="en-HK" dirty="0">
                <a:latin typeface="Consolas" panose="020B0609020204030204" pitchFamily="49" charset="0"/>
              </a:rPr>
              <a:t>od [file] 			</a:t>
            </a:r>
            <a:r>
              <a:rPr lang="en-HK" dirty="0"/>
              <a:t>display file contents, esp. binary</a:t>
            </a:r>
            <a:endParaRPr lang="en-HK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8C64F-710E-4ECF-BC93-A565A8FBCAA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4715731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8281-3282-46BA-A324-1C8EAA3B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Manipulating files and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3E584-A5D7-4F4A-9C8D-D0BE5E8AA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Examples: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cd 							</a:t>
            </a:r>
            <a:r>
              <a:rPr lang="en-HK" dirty="0"/>
              <a:t># The same as cd ~</a:t>
            </a:r>
          </a:p>
          <a:p>
            <a:pPr lvl="1"/>
            <a:r>
              <a:rPr lang="en-HK" dirty="0" err="1">
                <a:latin typeface="Consolas" panose="020B0609020204030204" pitchFamily="49" charset="0"/>
              </a:rPr>
              <a:t>mkdir</a:t>
            </a:r>
            <a:r>
              <a:rPr lang="en-HK" dirty="0">
                <a:latin typeface="Consolas" panose="020B0609020204030204" pitchFamily="49" charset="0"/>
              </a:rPr>
              <a:t> test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cd test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echo ‘Hello everyone’ &gt; myfile.txt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echo ‘Goodbye all’ &gt;&gt; myfile.txt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less myfile.txt</a:t>
            </a:r>
          </a:p>
          <a:p>
            <a:pPr lvl="1"/>
            <a:r>
              <a:rPr lang="en-HK" dirty="0" err="1">
                <a:latin typeface="Consolas" panose="020B0609020204030204" pitchFamily="49" charset="0"/>
              </a:rPr>
              <a:t>mkdir</a:t>
            </a:r>
            <a:r>
              <a:rPr lang="en-HK" dirty="0">
                <a:latin typeface="Consolas" panose="020B0609020204030204" pitchFamily="49" charset="0"/>
              </a:rPr>
              <a:t> subdir1/subdir2 				</a:t>
            </a:r>
            <a:r>
              <a:rPr lang="en-HK" dirty="0"/>
              <a:t># Fails. Why?</a:t>
            </a:r>
          </a:p>
          <a:p>
            <a:pPr lvl="1"/>
            <a:r>
              <a:rPr lang="en-HK" dirty="0" err="1">
                <a:latin typeface="Consolas" panose="020B0609020204030204" pitchFamily="49" charset="0"/>
              </a:rPr>
              <a:t>mkdir</a:t>
            </a:r>
            <a:r>
              <a:rPr lang="en-HK" dirty="0">
                <a:latin typeface="Consolas" panose="020B0609020204030204" pitchFamily="49" charset="0"/>
              </a:rPr>
              <a:t> -p subdir1/subdir2 				</a:t>
            </a:r>
            <a:r>
              <a:rPr lang="en-HK" dirty="0"/>
              <a:t># Succeeds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mv myfile.txt subdir1/subdir2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cd ..</a:t>
            </a:r>
          </a:p>
          <a:p>
            <a:pPr lvl="1"/>
            <a:r>
              <a:rPr lang="en-HK" dirty="0" err="1">
                <a:latin typeface="Consolas" panose="020B0609020204030204" pitchFamily="49" charset="0"/>
              </a:rPr>
              <a:t>rmdir</a:t>
            </a:r>
            <a:r>
              <a:rPr lang="en-HK" dirty="0">
                <a:latin typeface="Consolas" panose="020B0609020204030204" pitchFamily="49" charset="0"/>
              </a:rPr>
              <a:t> test 						</a:t>
            </a:r>
            <a:r>
              <a:rPr lang="en-HK" dirty="0"/>
              <a:t># Fails. Why?</a:t>
            </a:r>
          </a:p>
          <a:p>
            <a:pPr lvl="1"/>
            <a:r>
              <a:rPr lang="en-HK" dirty="0">
                <a:latin typeface="Consolas" panose="020B0609020204030204" pitchFamily="49" charset="0"/>
              </a:rPr>
              <a:t>rm –rf test 						</a:t>
            </a:r>
            <a:r>
              <a:rPr lang="en-HK" dirty="0"/>
              <a:t># Succeeds</a:t>
            </a:r>
            <a:endParaRPr lang="en-HK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825F-E54B-4D8B-8A73-7671DB7F1D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23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067436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8A3E-B12D-4DA0-8B03-76F58AA7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File Editors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BE63D-9353-41E0-BFEA-A10221113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>
                <a:latin typeface="Consolas" panose="020B0609020204030204" pitchFamily="49" charset="0"/>
              </a:rPr>
              <a:t>nano</a:t>
            </a:r>
          </a:p>
          <a:p>
            <a:pPr lvl="1"/>
            <a:r>
              <a:rPr lang="en-HK" dirty="0"/>
              <a:t>Lightweight editor.</a:t>
            </a:r>
          </a:p>
          <a:p>
            <a:r>
              <a:rPr lang="en-HK" dirty="0">
                <a:latin typeface="Consolas" panose="020B0609020204030204" pitchFamily="49" charset="0"/>
              </a:rPr>
              <a:t>vim (recommended)</a:t>
            </a:r>
          </a:p>
          <a:p>
            <a:pPr lvl="1"/>
            <a:r>
              <a:rPr lang="en-HK" dirty="0"/>
              <a:t>A better version of ‘vi’ (an early full-screen editor). Very fast, efficient.</a:t>
            </a:r>
          </a:p>
          <a:p>
            <a:pPr lvl="1"/>
            <a:r>
              <a:rPr lang="en-HK" dirty="0"/>
              <a:t>Steep learning curve.</a:t>
            </a:r>
          </a:p>
          <a:p>
            <a:pPr lvl="1"/>
            <a:r>
              <a:rPr lang="en-HK" dirty="0"/>
              <a:t>Popular among systems programmers.</a:t>
            </a:r>
          </a:p>
          <a:p>
            <a:r>
              <a:rPr lang="en-HK" dirty="0">
                <a:latin typeface="Consolas" panose="020B0609020204030204" pitchFamily="49" charset="0"/>
              </a:rPr>
              <a:t>emacs</a:t>
            </a:r>
          </a:p>
          <a:p>
            <a:pPr lvl="1"/>
            <a:r>
              <a:rPr lang="en-HK" dirty="0"/>
              <a:t>Swiss-army knife, has modes for all major languages, and can be customized. </a:t>
            </a:r>
          </a:p>
          <a:p>
            <a:pPr lvl="1"/>
            <a:r>
              <a:rPr lang="en-HK" dirty="0"/>
              <a:t>Formerly steep learning curve has been reduced with introduction of menu and tool bars.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51625-A6C3-4A4F-85C2-CA0E9C91DA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24</a:t>
            </a:fld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6F483-96F0-4EE9-82FB-6539AA669A0B}"/>
              </a:ext>
            </a:extLst>
          </p:cNvPr>
          <p:cNvSpPr/>
          <p:nvPr/>
        </p:nvSpPr>
        <p:spPr>
          <a:xfrm>
            <a:off x="578491" y="4784329"/>
            <a:ext cx="105977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1400" dirty="0">
                <a:solidFill>
                  <a:schemeClr val="tx1"/>
                </a:solidFill>
              </a:rPr>
              <a:t>Resources: </a:t>
            </a:r>
          </a:p>
          <a:p>
            <a:r>
              <a:rPr lang="en-HK" sz="1400" dirty="0">
                <a:solidFill>
                  <a:schemeClr val="tx1"/>
                </a:solidFill>
              </a:rPr>
              <a:t>[1] </a:t>
            </a:r>
            <a:r>
              <a:rPr lang="pt-BR" sz="1400" dirty="0">
                <a:solidFill>
                  <a:schemeClr val="tx1"/>
                </a:solidFill>
              </a:rPr>
              <a:t>Interactive Vim tutorial </a:t>
            </a:r>
            <a:r>
              <a:rPr lang="pt-BR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https://www.openvim.com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[2] Vim Cheat Sheet </a:t>
            </a:r>
            <a:r>
              <a:rPr lang="en-HK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https://vim.rtorr.com/</a:t>
            </a:r>
            <a:endParaRPr lang="en-HK" sz="1400" dirty="0">
              <a:solidFill>
                <a:schemeClr val="tx1"/>
              </a:solidFill>
            </a:endParaRPr>
          </a:p>
          <a:p>
            <a:r>
              <a:rPr lang="en-HK" sz="1400" dirty="0">
                <a:solidFill>
                  <a:schemeClr val="tx1"/>
                </a:solidFill>
              </a:rPr>
              <a:t>[3] How To Learn Vim: A Four Week Plan, </a:t>
            </a:r>
            <a:r>
              <a:rPr lang="en-HK" sz="1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https://medium.com/actualize-network/how-to-learn-vim-a-four-week-plan-cd8b376a9b85</a:t>
            </a:r>
            <a:endParaRPr lang="en-H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910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1B8E-1E6C-49AE-A7C2-1C59DFC0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topics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A3574-9DE6-49A9-9E67-4F461F52C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I/O Redirection</a:t>
            </a:r>
          </a:p>
          <a:p>
            <a:pPr lvl="1"/>
            <a:r>
              <a:rPr lang="en-HK" dirty="0"/>
              <a:t>stdin (0) / </a:t>
            </a:r>
            <a:r>
              <a:rPr lang="en-HK" dirty="0" err="1"/>
              <a:t>stdout</a:t>
            </a:r>
            <a:r>
              <a:rPr lang="en-HK" dirty="0"/>
              <a:t> (1) / stderr (2)</a:t>
            </a:r>
          </a:p>
          <a:p>
            <a:pPr lvl="1"/>
            <a:r>
              <a:rPr lang="en-HK" dirty="0"/>
              <a:t>I/O redirection with pipes (|)</a:t>
            </a:r>
          </a:p>
          <a:p>
            <a:r>
              <a:rPr lang="en-HK" dirty="0"/>
              <a:t>Processes &amp; Job Control</a:t>
            </a:r>
          </a:p>
          <a:p>
            <a:pPr lvl="1"/>
            <a:r>
              <a:rPr lang="en-HK" dirty="0"/>
              <a:t>Use the “</a:t>
            </a:r>
            <a:r>
              <a:rPr lang="en-HK" dirty="0" err="1">
                <a:latin typeface="Consolas" panose="020B0609020204030204" pitchFamily="49" charset="0"/>
              </a:rPr>
              <a:t>ps</a:t>
            </a:r>
            <a:r>
              <a:rPr lang="en-HK" dirty="0"/>
              <a:t>” command to see a listing of processes</a:t>
            </a:r>
          </a:p>
          <a:p>
            <a:pPr lvl="1"/>
            <a:r>
              <a:rPr lang="en-HK" dirty="0"/>
              <a:t>Use “</a:t>
            </a:r>
            <a:r>
              <a:rPr lang="en-HK" dirty="0">
                <a:latin typeface="Consolas" panose="020B0609020204030204" pitchFamily="49" charset="0"/>
              </a:rPr>
              <a:t>top</a:t>
            </a:r>
            <a:r>
              <a:rPr lang="en-HK" dirty="0"/>
              <a:t>” command to see active processes</a:t>
            </a:r>
          </a:p>
          <a:p>
            <a:pPr lvl="1"/>
            <a:r>
              <a:rPr lang="en-HK" dirty="0"/>
              <a:t>Use the “</a:t>
            </a:r>
            <a:r>
              <a:rPr lang="en-HK" dirty="0">
                <a:latin typeface="Consolas" panose="020B0609020204030204" pitchFamily="49" charset="0"/>
              </a:rPr>
              <a:t>kill</a:t>
            </a:r>
            <a:r>
              <a:rPr lang="en-HK" dirty="0"/>
              <a:t>” command to terminate a job</a:t>
            </a:r>
          </a:p>
          <a:p>
            <a:pPr lvl="1"/>
            <a:r>
              <a:rPr lang="en-HK" dirty="0"/>
              <a:t>Foreground/background processes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F95FB-63D3-41FF-B6E4-322F6DD7F8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636038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4F09-1824-4C90-9B0C-8C0F69A0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1" y="393699"/>
            <a:ext cx="10972801" cy="520701"/>
          </a:xfrm>
        </p:spPr>
        <p:txBody>
          <a:bodyPr/>
          <a:lstStyle/>
          <a:p>
            <a:r>
              <a:rPr lang="en-US" dirty="0"/>
              <a:t>What is Linux?  (cont’d)                    Where is Linux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477B4-57B9-4ED9-BAA5-97D1F7DF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1119564"/>
            <a:ext cx="5511800" cy="4717297"/>
          </a:xfrm>
        </p:spPr>
        <p:txBody>
          <a:bodyPr/>
          <a:lstStyle/>
          <a:p>
            <a:r>
              <a:rPr lang="en-US" sz="2000" dirty="0"/>
              <a:t>Bird’s eye view</a:t>
            </a:r>
            <a:endParaRPr lang="en-HK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F11D9-348C-495F-9967-EC073F77FB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08744" y="6404292"/>
            <a:ext cx="273657" cy="269241"/>
          </a:xfrm>
        </p:spPr>
        <p:txBody>
          <a:bodyPr/>
          <a:lstStyle/>
          <a:p>
            <a:fld id="{86CB4B4D-7CA3-9044-876B-883B54F8677D}" type="slidenum">
              <a:rPr lang="en-HK" smtClean="0"/>
              <a:t>3</a:t>
            </a:fld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3B364-C927-4A0C-9790-459D2390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0" y="1691528"/>
            <a:ext cx="4402321" cy="414533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7FB6B9-06B8-46C3-A093-004421C95292}"/>
              </a:ext>
            </a:extLst>
          </p:cNvPr>
          <p:cNvSpPr txBox="1">
            <a:spLocks/>
          </p:cNvSpPr>
          <p:nvPr/>
        </p:nvSpPr>
        <p:spPr>
          <a:xfrm>
            <a:off x="6324090" y="1148654"/>
            <a:ext cx="5511800" cy="4717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marL="342899" marR="0" indent="-342899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‣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783771" marR="0" indent="-326571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1219200" marR="0" indent="-3048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1737359" marR="0" indent="-365759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–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2235200" marR="0" indent="-406400" algn="l" defTabSz="91440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•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25908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0480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052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3962400" marR="0" indent="-304800" algn="l" defTabSz="9144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235E"/>
              </a:buClr>
              <a:buSzPct val="100000"/>
              <a:buFont typeface="Arial"/>
              <a:buChar char="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HK" sz="2000" dirty="0"/>
              <a:t>World Wide Web</a:t>
            </a:r>
          </a:p>
          <a:p>
            <a:pPr lvl="1" hangingPunct="1"/>
            <a:r>
              <a:rPr lang="en-HK" sz="1800" dirty="0"/>
              <a:t>67% of the world’s web-servers run Linux (2016)</a:t>
            </a:r>
          </a:p>
          <a:p>
            <a:pPr hangingPunct="1"/>
            <a:r>
              <a:rPr lang="en-HK" sz="2000" dirty="0"/>
              <a:t>Research/High-Performance Compute</a:t>
            </a:r>
          </a:p>
          <a:p>
            <a:pPr lvl="1" hangingPunct="1"/>
            <a:r>
              <a:rPr lang="en-HK" sz="1800" dirty="0"/>
              <a:t>Google, Amazon, NSA, 100% of TOP500 Super-computers </a:t>
            </a:r>
            <a:r>
              <a:rPr lang="en-HK" sz="1800" baseline="30000" dirty="0"/>
              <a:t>[1]</a:t>
            </a:r>
          </a:p>
          <a:p>
            <a:pPr hangingPunct="1"/>
            <a:r>
              <a:rPr lang="en-HK" sz="2000" dirty="0"/>
              <a:t>Modern Smartphones and devices</a:t>
            </a:r>
          </a:p>
          <a:p>
            <a:pPr lvl="1" hangingPunct="1"/>
            <a:r>
              <a:rPr lang="en-HK" sz="1800" dirty="0"/>
              <a:t>Android phones</a:t>
            </a:r>
          </a:p>
          <a:p>
            <a:pPr lvl="1" hangingPunct="1"/>
            <a:r>
              <a:rPr lang="en-HK" sz="1800" dirty="0"/>
              <a:t>Amazon Kindle</a:t>
            </a:r>
          </a:p>
          <a:p>
            <a:pPr lvl="1" hangingPunct="1"/>
            <a:r>
              <a:rPr lang="en-HK" sz="1800" dirty="0"/>
              <a:t>Smart TVs/Devices</a:t>
            </a:r>
          </a:p>
          <a:p>
            <a:pPr hangingPunct="1"/>
            <a:r>
              <a:rPr lang="en-HK" sz="2000" dirty="0"/>
              <a:t>The most common OS used by </a:t>
            </a:r>
            <a:r>
              <a:rPr lang="en-HK" sz="2000" dirty="0" err="1"/>
              <a:t>CityU</a:t>
            </a:r>
            <a:r>
              <a:rPr lang="en-HK" sz="2000" dirty="0"/>
              <a:t> researchers when working on a server or computer cluster.</a:t>
            </a:r>
            <a:endParaRPr lang="en-HK" sz="2000" dirty="0">
              <a:uFill>
                <a:solidFill/>
              </a:u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38C7F-57F3-4D18-93EE-3CFD97FD26C3}"/>
              </a:ext>
            </a:extLst>
          </p:cNvPr>
          <p:cNvSpPr/>
          <p:nvPr/>
        </p:nvSpPr>
        <p:spPr>
          <a:xfrm>
            <a:off x="1445333" y="6396534"/>
            <a:ext cx="784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HK" sz="1200" dirty="0">
                <a:solidFill>
                  <a:schemeClr val="tx1"/>
                </a:solidFill>
              </a:rPr>
              <a:t>Linux Runs on All of the Top 500 Supercomputers, Again! </a:t>
            </a:r>
            <a:r>
              <a:rPr lang="en-HK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https://itsfoss.com/linux-runs-top-supercomputers/</a:t>
            </a:r>
            <a:endParaRPr lang="en-HK" sz="1200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2BDBD6-CA79-4A58-83DC-97DA3D558B35}"/>
              </a:ext>
            </a:extLst>
          </p:cNvPr>
          <p:cNvGrpSpPr/>
          <p:nvPr/>
        </p:nvGrpSpPr>
        <p:grpSpPr>
          <a:xfrm>
            <a:off x="8864030" y="5361216"/>
            <a:ext cx="853440" cy="274320"/>
            <a:chOff x="8802505" y="5387849"/>
            <a:chExt cx="853440" cy="274320"/>
          </a:xfrm>
        </p:grpSpPr>
        <p:pic>
          <p:nvPicPr>
            <p:cNvPr id="11" name="Graphic 10" descr="Thumbs up sign">
              <a:extLst>
                <a:ext uri="{FF2B5EF4-FFF2-40B4-BE49-F238E27FC236}">
                  <a16:creationId xmlns:a16="http://schemas.microsoft.com/office/drawing/2014/main" id="{87B8A333-4489-4956-9D50-FEEA405CB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02505" y="5387849"/>
              <a:ext cx="274320" cy="274320"/>
            </a:xfrm>
            <a:prstGeom prst="rect">
              <a:avLst/>
            </a:prstGeom>
          </p:spPr>
        </p:pic>
        <p:pic>
          <p:nvPicPr>
            <p:cNvPr id="12" name="Graphic 11" descr="Thumbs up sign">
              <a:extLst>
                <a:ext uri="{FF2B5EF4-FFF2-40B4-BE49-F238E27FC236}">
                  <a16:creationId xmlns:a16="http://schemas.microsoft.com/office/drawing/2014/main" id="{363EA1FA-19CB-42DB-BF8C-34315C72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92065" y="5387849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Thumbs up sign">
              <a:extLst>
                <a:ext uri="{FF2B5EF4-FFF2-40B4-BE49-F238E27FC236}">
                  <a16:creationId xmlns:a16="http://schemas.microsoft.com/office/drawing/2014/main" id="{3AD772A8-8B23-49CC-ACD0-A5E2AFD16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81625" y="5387849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838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0013-70EB-48B1-B7E5-6176A901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ED53-AAC6-461B-AD49-5CDB77E3E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Free and open-source.</a:t>
            </a:r>
          </a:p>
          <a:p>
            <a:r>
              <a:rPr lang="en-HK" dirty="0"/>
              <a:t>Powerful for research </a:t>
            </a:r>
            <a:r>
              <a:rPr lang="en-HK" dirty="0" err="1"/>
              <a:t>datacenters</a:t>
            </a:r>
            <a:endParaRPr lang="en-HK" dirty="0"/>
          </a:p>
          <a:p>
            <a:r>
              <a:rPr lang="en-HK" dirty="0"/>
              <a:t>Personal for desktops and phones</a:t>
            </a:r>
          </a:p>
          <a:p>
            <a:r>
              <a:rPr lang="en-HK" dirty="0"/>
              <a:t>Universal</a:t>
            </a:r>
          </a:p>
          <a:p>
            <a:r>
              <a:rPr lang="en-HK" dirty="0"/>
              <a:t>Community (and business) driven</a:t>
            </a:r>
          </a:p>
          <a:p>
            <a:endParaRPr lang="en-HK" dirty="0"/>
          </a:p>
          <a:p>
            <a:r>
              <a:rPr lang="en-HK" dirty="0">
                <a:uFill>
                  <a:solidFill/>
                </a:uFill>
              </a:rPr>
              <a:t>We’ll do labs and projects on CSLab servers, using Linux machines.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52FD4-C6EB-4D5E-AE06-DA39BA7305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344784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932AC-B841-4FC7-A404-FD0AEEFE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82" y="1227166"/>
            <a:ext cx="4952793" cy="31979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  <a:spcBef>
                <a:spcPct val="0"/>
              </a:spcBef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EEDFD-91AC-4A93-9A94-08876C2E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6586" y="4501039"/>
            <a:ext cx="4898589" cy="87563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kern="1200">
                <a:solidFill>
                  <a:schemeClr val="tx1"/>
                </a:solidFill>
              </a:rPr>
              <a:t>Let’s use Linux</a:t>
            </a:r>
          </a:p>
        </p:txBody>
      </p:sp>
      <p:sp>
        <p:nvSpPr>
          <p:cNvPr id="37" name="Freeform: Shape 27">
            <a:extLst>
              <a:ext uri="{FF2B5EF4-FFF2-40B4-BE49-F238E27FC236}">
                <a16:creationId xmlns:a16="http://schemas.microsoft.com/office/drawing/2014/main" id="{1B4300A5-BDF0-4AC1-B637-40BC04A6E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842" y="398899"/>
            <a:ext cx="5941672" cy="6060202"/>
          </a:xfrm>
          <a:custGeom>
            <a:avLst/>
            <a:gdLst>
              <a:gd name="connsiteX0" fmla="*/ 4515496 w 5599176"/>
              <a:gd name="connsiteY0" fmla="*/ 4528466 h 5837866"/>
              <a:gd name="connsiteX1" fmla="*/ 5109352 w 5599176"/>
              <a:gd name="connsiteY1" fmla="*/ 4528466 h 5837866"/>
              <a:gd name="connsiteX2" fmla="*/ 5137310 w 5599176"/>
              <a:gd name="connsiteY2" fmla="*/ 4532179 h 5837866"/>
              <a:gd name="connsiteX3" fmla="*/ 5156538 w 5599176"/>
              <a:gd name="connsiteY3" fmla="*/ 4540242 h 5837866"/>
              <a:gd name="connsiteX4" fmla="*/ 5144787 w 5599176"/>
              <a:gd name="connsiteY4" fmla="*/ 4560566 h 5837866"/>
              <a:gd name="connsiteX5" fmla="*/ 4728451 w 5599176"/>
              <a:gd name="connsiteY5" fmla="*/ 5280629 h 5837866"/>
              <a:gd name="connsiteX6" fmla="*/ 4480407 w 5599176"/>
              <a:gd name="connsiteY6" fmla="*/ 5424788 h 5837866"/>
              <a:gd name="connsiteX7" fmla="*/ 4281024 w 5599176"/>
              <a:gd name="connsiteY7" fmla="*/ 5424788 h 5837866"/>
              <a:gd name="connsiteX8" fmla="*/ 4257765 w 5599176"/>
              <a:gd name="connsiteY8" fmla="*/ 5424788 h 5837866"/>
              <a:gd name="connsiteX9" fmla="*/ 4235569 w 5599176"/>
              <a:gd name="connsiteY9" fmla="*/ 5386568 h 5837866"/>
              <a:gd name="connsiteX10" fmla="*/ 4126859 w 5599176"/>
              <a:gd name="connsiteY10" fmla="*/ 5199359 h 5837866"/>
              <a:gd name="connsiteX11" fmla="*/ 4126859 w 5599176"/>
              <a:gd name="connsiteY11" fmla="*/ 5094573 h 5837866"/>
              <a:gd name="connsiteX12" fmla="*/ 4424429 w 5599176"/>
              <a:gd name="connsiteY12" fmla="*/ 4582137 h 5837866"/>
              <a:gd name="connsiteX13" fmla="*/ 4515496 w 5599176"/>
              <a:gd name="connsiteY13" fmla="*/ 4528466 h 5837866"/>
              <a:gd name="connsiteX14" fmla="*/ 627252 w 5599176"/>
              <a:gd name="connsiteY14" fmla="*/ 3856590 h 5837866"/>
              <a:gd name="connsiteX15" fmla="*/ 1573411 w 5599176"/>
              <a:gd name="connsiteY15" fmla="*/ 3856590 h 5837866"/>
              <a:gd name="connsiteX16" fmla="*/ 1708576 w 5599176"/>
              <a:gd name="connsiteY16" fmla="*/ 3931724 h 5837866"/>
              <a:gd name="connsiteX17" fmla="*/ 2181655 w 5599176"/>
              <a:gd name="connsiteY17" fmla="*/ 4741500 h 5837866"/>
              <a:gd name="connsiteX18" fmla="*/ 2181655 w 5599176"/>
              <a:gd name="connsiteY18" fmla="*/ 4897334 h 5837866"/>
              <a:gd name="connsiteX19" fmla="*/ 1708576 w 5599176"/>
              <a:gd name="connsiteY19" fmla="*/ 5707109 h 5837866"/>
              <a:gd name="connsiteX20" fmla="*/ 1573411 w 5599176"/>
              <a:gd name="connsiteY20" fmla="*/ 5782243 h 5837866"/>
              <a:gd name="connsiteX21" fmla="*/ 627252 w 5599176"/>
              <a:gd name="connsiteY21" fmla="*/ 5782243 h 5837866"/>
              <a:gd name="connsiteX22" fmla="*/ 492087 w 5599176"/>
              <a:gd name="connsiteY22" fmla="*/ 5707109 h 5837866"/>
              <a:gd name="connsiteX23" fmla="*/ 19008 w 5599176"/>
              <a:gd name="connsiteY23" fmla="*/ 4897334 h 5837866"/>
              <a:gd name="connsiteX24" fmla="*/ 19008 w 5599176"/>
              <a:gd name="connsiteY24" fmla="*/ 4741500 h 5837866"/>
              <a:gd name="connsiteX25" fmla="*/ 492087 w 5599176"/>
              <a:gd name="connsiteY25" fmla="*/ 3931724 h 5837866"/>
              <a:gd name="connsiteX26" fmla="*/ 627252 w 5599176"/>
              <a:gd name="connsiteY26" fmla="*/ 3856590 h 5837866"/>
              <a:gd name="connsiteX27" fmla="*/ 2885347 w 5599176"/>
              <a:gd name="connsiteY27" fmla="*/ 2102288 h 5837866"/>
              <a:gd name="connsiteX28" fmla="*/ 4480407 w 5599176"/>
              <a:gd name="connsiteY28" fmla="*/ 2102288 h 5837866"/>
              <a:gd name="connsiteX29" fmla="*/ 4728451 w 5599176"/>
              <a:gd name="connsiteY29" fmla="*/ 2246446 h 5837866"/>
              <a:gd name="connsiteX30" fmla="*/ 5524258 w 5599176"/>
              <a:gd name="connsiteY30" fmla="*/ 3622812 h 5837866"/>
              <a:gd name="connsiteX31" fmla="*/ 5524258 w 5599176"/>
              <a:gd name="connsiteY31" fmla="*/ 3904264 h 5837866"/>
              <a:gd name="connsiteX32" fmla="*/ 5228769 w 5599176"/>
              <a:gd name="connsiteY32" fmla="*/ 4415318 h 5837866"/>
              <a:gd name="connsiteX33" fmla="*/ 5203866 w 5599176"/>
              <a:gd name="connsiteY33" fmla="*/ 4458387 h 5837866"/>
              <a:gd name="connsiteX34" fmla="*/ 5204742 w 5599176"/>
              <a:gd name="connsiteY34" fmla="*/ 4458755 h 5837866"/>
              <a:gd name="connsiteX35" fmla="*/ 5248690 w 5599176"/>
              <a:gd name="connsiteY35" fmla="*/ 4503079 h 5837866"/>
              <a:gd name="connsiteX36" fmla="*/ 5582899 w 5599176"/>
              <a:gd name="connsiteY36" fmla="*/ 5081103 h 5837866"/>
              <a:gd name="connsiteX37" fmla="*/ 5582899 w 5599176"/>
              <a:gd name="connsiteY37" fmla="*/ 5199302 h 5837866"/>
              <a:gd name="connsiteX38" fmla="*/ 5248690 w 5599176"/>
              <a:gd name="connsiteY38" fmla="*/ 5777325 h 5837866"/>
              <a:gd name="connsiteX39" fmla="*/ 5144519 w 5599176"/>
              <a:gd name="connsiteY39" fmla="*/ 5837866 h 5837866"/>
              <a:gd name="connsiteX40" fmla="*/ 4474653 w 5599176"/>
              <a:gd name="connsiteY40" fmla="*/ 5837866 h 5837866"/>
              <a:gd name="connsiteX41" fmla="*/ 4371930 w 5599176"/>
              <a:gd name="connsiteY41" fmla="*/ 5777325 h 5837866"/>
              <a:gd name="connsiteX42" fmla="*/ 4191892 w 5599176"/>
              <a:gd name="connsiteY42" fmla="*/ 5467287 h 5837866"/>
              <a:gd name="connsiteX43" fmla="*/ 4171554 w 5599176"/>
              <a:gd name="connsiteY43" fmla="*/ 5432262 h 5837866"/>
              <a:gd name="connsiteX44" fmla="*/ 4187556 w 5599176"/>
              <a:gd name="connsiteY44" fmla="*/ 5432262 h 5837866"/>
              <a:gd name="connsiteX45" fmla="*/ 4263195 w 5599176"/>
              <a:gd name="connsiteY45" fmla="*/ 5432262 h 5837866"/>
              <a:gd name="connsiteX46" fmla="*/ 4296053 w 5599176"/>
              <a:gd name="connsiteY46" fmla="*/ 5488847 h 5837866"/>
              <a:gd name="connsiteX47" fmla="*/ 4421590 w 5599176"/>
              <a:gd name="connsiteY47" fmla="*/ 5705031 h 5837866"/>
              <a:gd name="connsiteX48" fmla="*/ 4512658 w 5599176"/>
              <a:gd name="connsiteY48" fmla="*/ 5758703 h 5837866"/>
              <a:gd name="connsiteX49" fmla="*/ 5106515 w 5599176"/>
              <a:gd name="connsiteY49" fmla="*/ 5758703 h 5837866"/>
              <a:gd name="connsiteX50" fmla="*/ 5198863 w 5599176"/>
              <a:gd name="connsiteY50" fmla="*/ 5705031 h 5837866"/>
              <a:gd name="connsiteX51" fmla="*/ 5495151 w 5599176"/>
              <a:gd name="connsiteY51" fmla="*/ 5192597 h 5837866"/>
              <a:gd name="connsiteX52" fmla="*/ 5495151 w 5599176"/>
              <a:gd name="connsiteY52" fmla="*/ 5087808 h 5837866"/>
              <a:gd name="connsiteX53" fmla="*/ 5198863 w 5599176"/>
              <a:gd name="connsiteY53" fmla="*/ 4575374 h 5837866"/>
              <a:gd name="connsiteX54" fmla="*/ 5159904 w 5599176"/>
              <a:gd name="connsiteY54" fmla="*/ 4536079 h 5837866"/>
              <a:gd name="connsiteX55" fmla="*/ 5155395 w 5599176"/>
              <a:gd name="connsiteY55" fmla="*/ 4534190 h 5837866"/>
              <a:gd name="connsiteX56" fmla="*/ 5179563 w 5599176"/>
              <a:gd name="connsiteY56" fmla="*/ 4492393 h 5837866"/>
              <a:gd name="connsiteX57" fmla="*/ 5197535 w 5599176"/>
              <a:gd name="connsiteY57" fmla="*/ 4461308 h 5837866"/>
              <a:gd name="connsiteX58" fmla="*/ 5178894 w 5599176"/>
              <a:gd name="connsiteY58" fmla="*/ 4453491 h 5837866"/>
              <a:gd name="connsiteX59" fmla="*/ 5147358 w 5599176"/>
              <a:gd name="connsiteY59" fmla="*/ 4449302 h 5837866"/>
              <a:gd name="connsiteX60" fmla="*/ 4477491 w 5599176"/>
              <a:gd name="connsiteY60" fmla="*/ 4449302 h 5837866"/>
              <a:gd name="connsiteX61" fmla="*/ 4374769 w 5599176"/>
              <a:gd name="connsiteY61" fmla="*/ 4509842 h 5837866"/>
              <a:gd name="connsiteX62" fmla="*/ 4039112 w 5599176"/>
              <a:gd name="connsiteY62" fmla="*/ 5087866 h 5837866"/>
              <a:gd name="connsiteX63" fmla="*/ 4039112 w 5599176"/>
              <a:gd name="connsiteY63" fmla="*/ 5206066 h 5837866"/>
              <a:gd name="connsiteX64" fmla="*/ 4149904 w 5599176"/>
              <a:gd name="connsiteY64" fmla="*/ 5396858 h 5837866"/>
              <a:gd name="connsiteX65" fmla="*/ 4166123 w 5599176"/>
              <a:gd name="connsiteY65" fmla="*/ 5424788 h 5837866"/>
              <a:gd name="connsiteX66" fmla="*/ 4090989 w 5599176"/>
              <a:gd name="connsiteY66" fmla="*/ 5424788 h 5837866"/>
              <a:gd name="connsiteX67" fmla="*/ 2885347 w 5599176"/>
              <a:gd name="connsiteY67" fmla="*/ 5424788 h 5837866"/>
              <a:gd name="connsiteX68" fmla="*/ 2640748 w 5599176"/>
              <a:gd name="connsiteY68" fmla="*/ 5280629 h 5837866"/>
              <a:gd name="connsiteX69" fmla="*/ 1841498 w 5599176"/>
              <a:gd name="connsiteY69" fmla="*/ 3904264 h 5837866"/>
              <a:gd name="connsiteX70" fmla="*/ 1841498 w 5599176"/>
              <a:gd name="connsiteY70" fmla="*/ 3622812 h 5837866"/>
              <a:gd name="connsiteX71" fmla="*/ 2640748 w 5599176"/>
              <a:gd name="connsiteY71" fmla="*/ 2246446 h 5837866"/>
              <a:gd name="connsiteX72" fmla="*/ 2885347 w 5599176"/>
              <a:gd name="connsiteY72" fmla="*/ 2102288 h 5837866"/>
              <a:gd name="connsiteX73" fmla="*/ 1398966 w 5599176"/>
              <a:gd name="connsiteY73" fmla="*/ 1296578 h 5837866"/>
              <a:gd name="connsiteX74" fmla="*/ 2124510 w 5599176"/>
              <a:gd name="connsiteY74" fmla="*/ 1296578 h 5837866"/>
              <a:gd name="connsiteX75" fmla="*/ 2228158 w 5599176"/>
              <a:gd name="connsiteY75" fmla="*/ 1355876 h 5837866"/>
              <a:gd name="connsiteX76" fmla="*/ 2590929 w 5599176"/>
              <a:gd name="connsiteY76" fmla="*/ 1994969 h 5837866"/>
              <a:gd name="connsiteX77" fmla="*/ 2590929 w 5599176"/>
              <a:gd name="connsiteY77" fmla="*/ 2117956 h 5837866"/>
              <a:gd name="connsiteX78" fmla="*/ 2228158 w 5599176"/>
              <a:gd name="connsiteY78" fmla="*/ 2757048 h 5837866"/>
              <a:gd name="connsiteX79" fmla="*/ 2124510 w 5599176"/>
              <a:gd name="connsiteY79" fmla="*/ 2816345 h 5837866"/>
              <a:gd name="connsiteX80" fmla="*/ 1398966 w 5599176"/>
              <a:gd name="connsiteY80" fmla="*/ 2816345 h 5837866"/>
              <a:gd name="connsiteX81" fmla="*/ 1295319 w 5599176"/>
              <a:gd name="connsiteY81" fmla="*/ 2757048 h 5837866"/>
              <a:gd name="connsiteX82" fmla="*/ 932547 w 5599176"/>
              <a:gd name="connsiteY82" fmla="*/ 2117956 h 5837866"/>
              <a:gd name="connsiteX83" fmla="*/ 932547 w 5599176"/>
              <a:gd name="connsiteY83" fmla="*/ 1994969 h 5837866"/>
              <a:gd name="connsiteX84" fmla="*/ 1295319 w 5599176"/>
              <a:gd name="connsiteY84" fmla="*/ 1355876 h 5837866"/>
              <a:gd name="connsiteX85" fmla="*/ 1398966 w 5599176"/>
              <a:gd name="connsiteY85" fmla="*/ 1296578 h 5837866"/>
              <a:gd name="connsiteX86" fmla="*/ 2833339 w 5599176"/>
              <a:gd name="connsiteY86" fmla="*/ 0 h 5837866"/>
              <a:gd name="connsiteX87" fmla="*/ 3790866 w 5599176"/>
              <a:gd name="connsiteY87" fmla="*/ 0 h 5837866"/>
              <a:gd name="connsiteX88" fmla="*/ 3927655 w 5599176"/>
              <a:gd name="connsiteY88" fmla="*/ 78257 h 5837866"/>
              <a:gd name="connsiteX89" fmla="*/ 4406417 w 5599176"/>
              <a:gd name="connsiteY89" fmla="*/ 921691 h 5837866"/>
              <a:gd name="connsiteX90" fmla="*/ 4406417 w 5599176"/>
              <a:gd name="connsiteY90" fmla="*/ 1084002 h 5837866"/>
              <a:gd name="connsiteX91" fmla="*/ 3927655 w 5599176"/>
              <a:gd name="connsiteY91" fmla="*/ 1927435 h 5837866"/>
              <a:gd name="connsiteX92" fmla="*/ 3790866 w 5599176"/>
              <a:gd name="connsiteY92" fmla="*/ 2005692 h 5837866"/>
              <a:gd name="connsiteX93" fmla="*/ 2833339 w 5599176"/>
              <a:gd name="connsiteY93" fmla="*/ 2005692 h 5837866"/>
              <a:gd name="connsiteX94" fmla="*/ 2696552 w 5599176"/>
              <a:gd name="connsiteY94" fmla="*/ 1927435 h 5837866"/>
              <a:gd name="connsiteX95" fmla="*/ 2217788 w 5599176"/>
              <a:gd name="connsiteY95" fmla="*/ 1084002 h 5837866"/>
              <a:gd name="connsiteX96" fmla="*/ 2217788 w 5599176"/>
              <a:gd name="connsiteY96" fmla="*/ 921691 h 5837866"/>
              <a:gd name="connsiteX97" fmla="*/ 2696552 w 5599176"/>
              <a:gd name="connsiteY97" fmla="*/ 78257 h 5837866"/>
              <a:gd name="connsiteX98" fmla="*/ 2833339 w 5599176"/>
              <a:gd name="connsiteY98" fmla="*/ 0 h 58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599176" h="5837866">
                <a:moveTo>
                  <a:pt x="4515496" y="4528466"/>
                </a:moveTo>
                <a:cubicBezTo>
                  <a:pt x="4515496" y="4528466"/>
                  <a:pt x="4515496" y="4528466"/>
                  <a:pt x="5109352" y="4528466"/>
                </a:cubicBezTo>
                <a:cubicBezTo>
                  <a:pt x="5118972" y="4528466"/>
                  <a:pt x="5128352" y="4529744"/>
                  <a:pt x="5137310" y="4532179"/>
                </a:cubicBezTo>
                <a:lnTo>
                  <a:pt x="5156538" y="4540242"/>
                </a:lnTo>
                <a:lnTo>
                  <a:pt x="5144787" y="4560566"/>
                </a:lnTo>
                <a:cubicBezTo>
                  <a:pt x="5038535" y="4744330"/>
                  <a:pt x="4902533" y="4979549"/>
                  <a:pt x="4728451" y="5280629"/>
                </a:cubicBezTo>
                <a:cubicBezTo>
                  <a:pt x="4676776" y="5369869"/>
                  <a:pt x="4583758" y="5424788"/>
                  <a:pt x="4480407" y="5424788"/>
                </a:cubicBezTo>
                <a:cubicBezTo>
                  <a:pt x="4480407" y="5424788"/>
                  <a:pt x="4480407" y="5424788"/>
                  <a:pt x="4281024" y="5424788"/>
                </a:cubicBezTo>
                <a:lnTo>
                  <a:pt x="4257765" y="5424788"/>
                </a:lnTo>
                <a:lnTo>
                  <a:pt x="4235569" y="5386568"/>
                </a:lnTo>
                <a:cubicBezTo>
                  <a:pt x="4204665" y="5333348"/>
                  <a:pt x="4168705" y="5271421"/>
                  <a:pt x="4126859" y="5199359"/>
                </a:cubicBezTo>
                <a:cubicBezTo>
                  <a:pt x="4107621" y="5167412"/>
                  <a:pt x="4107621" y="5126520"/>
                  <a:pt x="4126859" y="5094573"/>
                </a:cubicBezTo>
                <a:cubicBezTo>
                  <a:pt x="4126859" y="5094573"/>
                  <a:pt x="4126859" y="5094573"/>
                  <a:pt x="4424429" y="4582137"/>
                </a:cubicBezTo>
                <a:cubicBezTo>
                  <a:pt x="4442387" y="4548913"/>
                  <a:pt x="4478299" y="4528466"/>
                  <a:pt x="4515496" y="4528466"/>
                </a:cubicBezTo>
                <a:close/>
                <a:moveTo>
                  <a:pt x="627252" y="3856590"/>
                </a:moveTo>
                <a:cubicBezTo>
                  <a:pt x="1573411" y="3856590"/>
                  <a:pt x="1573411" y="3856590"/>
                  <a:pt x="1573411" y="3856590"/>
                </a:cubicBezTo>
                <a:cubicBezTo>
                  <a:pt x="1621281" y="3856590"/>
                  <a:pt x="1683233" y="3889983"/>
                  <a:pt x="1708576" y="3931724"/>
                </a:cubicBezTo>
                <a:cubicBezTo>
                  <a:pt x="2181655" y="4741500"/>
                  <a:pt x="2181655" y="4741500"/>
                  <a:pt x="2181655" y="4741500"/>
                </a:cubicBezTo>
                <a:cubicBezTo>
                  <a:pt x="2204183" y="4786024"/>
                  <a:pt x="2204183" y="4852809"/>
                  <a:pt x="2181655" y="4897334"/>
                </a:cubicBezTo>
                <a:cubicBezTo>
                  <a:pt x="1708576" y="5707109"/>
                  <a:pt x="1708576" y="5707109"/>
                  <a:pt x="1708576" y="5707109"/>
                </a:cubicBezTo>
                <a:cubicBezTo>
                  <a:pt x="1683233" y="5748851"/>
                  <a:pt x="1621281" y="5782243"/>
                  <a:pt x="1573411" y="5782243"/>
                </a:cubicBezTo>
                <a:lnTo>
                  <a:pt x="627252" y="5782243"/>
                </a:lnTo>
                <a:cubicBezTo>
                  <a:pt x="576565" y="5782243"/>
                  <a:pt x="514614" y="5748851"/>
                  <a:pt x="492087" y="5707109"/>
                </a:cubicBezTo>
                <a:cubicBezTo>
                  <a:pt x="19008" y="4897334"/>
                  <a:pt x="19008" y="4897334"/>
                  <a:pt x="19008" y="4897334"/>
                </a:cubicBezTo>
                <a:cubicBezTo>
                  <a:pt x="-6336" y="4852809"/>
                  <a:pt x="-6336" y="4786024"/>
                  <a:pt x="19008" y="4741500"/>
                </a:cubicBezTo>
                <a:cubicBezTo>
                  <a:pt x="492087" y="3931724"/>
                  <a:pt x="492087" y="3931724"/>
                  <a:pt x="492087" y="3931724"/>
                </a:cubicBezTo>
                <a:cubicBezTo>
                  <a:pt x="514614" y="3889983"/>
                  <a:pt x="576565" y="3856590"/>
                  <a:pt x="627252" y="3856590"/>
                </a:cubicBezTo>
                <a:close/>
                <a:moveTo>
                  <a:pt x="2885347" y="2102288"/>
                </a:moveTo>
                <a:cubicBezTo>
                  <a:pt x="2885347" y="2102288"/>
                  <a:pt x="2885347" y="2102288"/>
                  <a:pt x="4480407" y="2102288"/>
                </a:cubicBezTo>
                <a:cubicBezTo>
                  <a:pt x="4583758" y="2102288"/>
                  <a:pt x="4676776" y="2157205"/>
                  <a:pt x="4728451" y="2246446"/>
                </a:cubicBezTo>
                <a:cubicBezTo>
                  <a:pt x="4728451" y="2246446"/>
                  <a:pt x="4728451" y="2246446"/>
                  <a:pt x="5524258" y="3622812"/>
                </a:cubicBezTo>
                <a:cubicBezTo>
                  <a:pt x="5575934" y="3708621"/>
                  <a:pt x="5575934" y="3818455"/>
                  <a:pt x="5524258" y="3904264"/>
                </a:cubicBezTo>
                <a:cubicBezTo>
                  <a:pt x="5524258" y="3904264"/>
                  <a:pt x="5524258" y="3904264"/>
                  <a:pt x="5228769" y="4415318"/>
                </a:cubicBezTo>
                <a:lnTo>
                  <a:pt x="5203866" y="4458387"/>
                </a:lnTo>
                <a:lnTo>
                  <a:pt x="5204742" y="4458755"/>
                </a:lnTo>
                <a:cubicBezTo>
                  <a:pt x="5222647" y="4469206"/>
                  <a:pt x="5237838" y="4484340"/>
                  <a:pt x="5248690" y="4503079"/>
                </a:cubicBezTo>
                <a:cubicBezTo>
                  <a:pt x="5248690" y="4503079"/>
                  <a:pt x="5248690" y="4503079"/>
                  <a:pt x="5582899" y="5081103"/>
                </a:cubicBezTo>
                <a:cubicBezTo>
                  <a:pt x="5604602" y="5117139"/>
                  <a:pt x="5604602" y="5163265"/>
                  <a:pt x="5582899" y="5199302"/>
                </a:cubicBezTo>
                <a:cubicBezTo>
                  <a:pt x="5582899" y="5199302"/>
                  <a:pt x="5582899" y="5199302"/>
                  <a:pt x="5248690" y="5777325"/>
                </a:cubicBezTo>
                <a:cubicBezTo>
                  <a:pt x="5226987" y="5814802"/>
                  <a:pt x="5187924" y="5837866"/>
                  <a:pt x="5144519" y="5837866"/>
                </a:cubicBezTo>
                <a:cubicBezTo>
                  <a:pt x="5144519" y="5837866"/>
                  <a:pt x="5144519" y="5837866"/>
                  <a:pt x="4474653" y="5837866"/>
                </a:cubicBezTo>
                <a:cubicBezTo>
                  <a:pt x="4432695" y="5837866"/>
                  <a:pt x="4392186" y="5814802"/>
                  <a:pt x="4371930" y="5777325"/>
                </a:cubicBezTo>
                <a:cubicBezTo>
                  <a:pt x="4371930" y="5777325"/>
                  <a:pt x="4371930" y="5777325"/>
                  <a:pt x="4191892" y="5467287"/>
                </a:cubicBezTo>
                <a:lnTo>
                  <a:pt x="4171554" y="5432262"/>
                </a:lnTo>
                <a:lnTo>
                  <a:pt x="4187556" y="5432262"/>
                </a:lnTo>
                <a:lnTo>
                  <a:pt x="4263195" y="5432262"/>
                </a:lnTo>
                <a:lnTo>
                  <a:pt x="4296053" y="5488847"/>
                </a:lnTo>
                <a:cubicBezTo>
                  <a:pt x="4421590" y="5705031"/>
                  <a:pt x="4421590" y="5705031"/>
                  <a:pt x="4421590" y="5705031"/>
                </a:cubicBezTo>
                <a:cubicBezTo>
                  <a:pt x="4439548" y="5738256"/>
                  <a:pt x="4475462" y="5758703"/>
                  <a:pt x="4512658" y="5758703"/>
                </a:cubicBezTo>
                <a:cubicBezTo>
                  <a:pt x="5106515" y="5758703"/>
                  <a:pt x="5106515" y="5758703"/>
                  <a:pt x="5106515" y="5758703"/>
                </a:cubicBezTo>
                <a:cubicBezTo>
                  <a:pt x="5144993" y="5758703"/>
                  <a:pt x="5179624" y="5738256"/>
                  <a:pt x="5198863" y="5705031"/>
                </a:cubicBezTo>
                <a:cubicBezTo>
                  <a:pt x="5495151" y="5192597"/>
                  <a:pt x="5495151" y="5192597"/>
                  <a:pt x="5495151" y="5192597"/>
                </a:cubicBezTo>
                <a:cubicBezTo>
                  <a:pt x="5514390" y="5160648"/>
                  <a:pt x="5514390" y="5119756"/>
                  <a:pt x="5495151" y="5087808"/>
                </a:cubicBezTo>
                <a:cubicBezTo>
                  <a:pt x="5198863" y="4575374"/>
                  <a:pt x="5198863" y="4575374"/>
                  <a:pt x="5198863" y="4575374"/>
                </a:cubicBezTo>
                <a:cubicBezTo>
                  <a:pt x="5189244" y="4558761"/>
                  <a:pt x="5175776" y="4545343"/>
                  <a:pt x="5159904" y="4536079"/>
                </a:cubicBezTo>
                <a:lnTo>
                  <a:pt x="5155395" y="4534190"/>
                </a:lnTo>
                <a:lnTo>
                  <a:pt x="5179563" y="4492393"/>
                </a:lnTo>
                <a:lnTo>
                  <a:pt x="5197535" y="4461308"/>
                </a:lnTo>
                <a:lnTo>
                  <a:pt x="5178894" y="4453491"/>
                </a:lnTo>
                <a:cubicBezTo>
                  <a:pt x="5168788" y="4450743"/>
                  <a:pt x="5158209" y="4449302"/>
                  <a:pt x="5147358" y="4449302"/>
                </a:cubicBezTo>
                <a:cubicBezTo>
                  <a:pt x="4477491" y="4449302"/>
                  <a:pt x="4477491" y="4449302"/>
                  <a:pt x="4477491" y="4449302"/>
                </a:cubicBezTo>
                <a:cubicBezTo>
                  <a:pt x="4435534" y="4449302"/>
                  <a:pt x="4395024" y="4472365"/>
                  <a:pt x="4374769" y="4509842"/>
                </a:cubicBezTo>
                <a:cubicBezTo>
                  <a:pt x="4039112" y="5087866"/>
                  <a:pt x="4039112" y="5087866"/>
                  <a:pt x="4039112" y="5087866"/>
                </a:cubicBezTo>
                <a:cubicBezTo>
                  <a:pt x="4017409" y="5123902"/>
                  <a:pt x="4017409" y="5170028"/>
                  <a:pt x="4039112" y="5206066"/>
                </a:cubicBezTo>
                <a:cubicBezTo>
                  <a:pt x="4081068" y="5278318"/>
                  <a:pt x="4117780" y="5341539"/>
                  <a:pt x="4149904" y="5396858"/>
                </a:cubicBezTo>
                <a:lnTo>
                  <a:pt x="4166123" y="5424788"/>
                </a:lnTo>
                <a:lnTo>
                  <a:pt x="4090989" y="5424788"/>
                </a:lnTo>
                <a:cubicBezTo>
                  <a:pt x="3857338" y="5424788"/>
                  <a:pt x="3483496" y="5424788"/>
                  <a:pt x="2885347" y="5424788"/>
                </a:cubicBezTo>
                <a:cubicBezTo>
                  <a:pt x="2785442" y="5424788"/>
                  <a:pt x="2688979" y="5369869"/>
                  <a:pt x="2640748" y="5280629"/>
                </a:cubicBezTo>
                <a:cubicBezTo>
                  <a:pt x="2640748" y="5280629"/>
                  <a:pt x="2640748" y="5280629"/>
                  <a:pt x="1841498" y="3904264"/>
                </a:cubicBezTo>
                <a:cubicBezTo>
                  <a:pt x="1789821" y="3818455"/>
                  <a:pt x="1789821" y="3708621"/>
                  <a:pt x="1841498" y="3622812"/>
                </a:cubicBezTo>
                <a:cubicBezTo>
                  <a:pt x="1841498" y="3622812"/>
                  <a:pt x="1841498" y="3622812"/>
                  <a:pt x="2640748" y="2246446"/>
                </a:cubicBezTo>
                <a:cubicBezTo>
                  <a:pt x="2688979" y="2157205"/>
                  <a:pt x="2785442" y="2102288"/>
                  <a:pt x="2885347" y="2102288"/>
                </a:cubicBezTo>
                <a:close/>
                <a:moveTo>
                  <a:pt x="1398966" y="1296578"/>
                </a:moveTo>
                <a:cubicBezTo>
                  <a:pt x="2124510" y="1296578"/>
                  <a:pt x="2124510" y="1296578"/>
                  <a:pt x="2124510" y="1296578"/>
                </a:cubicBezTo>
                <a:cubicBezTo>
                  <a:pt x="2161218" y="1296578"/>
                  <a:pt x="2208725" y="1322933"/>
                  <a:pt x="2228158" y="1355876"/>
                </a:cubicBezTo>
                <a:cubicBezTo>
                  <a:pt x="2590929" y="1994969"/>
                  <a:pt x="2590929" y="1994969"/>
                  <a:pt x="2590929" y="1994969"/>
                </a:cubicBezTo>
                <a:cubicBezTo>
                  <a:pt x="2608205" y="2030108"/>
                  <a:pt x="2608205" y="2082816"/>
                  <a:pt x="2590929" y="2117956"/>
                </a:cubicBezTo>
                <a:cubicBezTo>
                  <a:pt x="2228158" y="2757048"/>
                  <a:pt x="2228158" y="2757048"/>
                  <a:pt x="2228158" y="2757048"/>
                </a:cubicBezTo>
                <a:cubicBezTo>
                  <a:pt x="2208725" y="2789992"/>
                  <a:pt x="2161218" y="2816345"/>
                  <a:pt x="2124510" y="2816345"/>
                </a:cubicBezTo>
                <a:lnTo>
                  <a:pt x="1398966" y="2816345"/>
                </a:lnTo>
                <a:cubicBezTo>
                  <a:pt x="1360099" y="2816345"/>
                  <a:pt x="1312593" y="2789992"/>
                  <a:pt x="1295319" y="2757048"/>
                </a:cubicBezTo>
                <a:cubicBezTo>
                  <a:pt x="932547" y="2117956"/>
                  <a:pt x="932547" y="2117956"/>
                  <a:pt x="932547" y="2117956"/>
                </a:cubicBezTo>
                <a:cubicBezTo>
                  <a:pt x="913112" y="2082816"/>
                  <a:pt x="913112" y="2030108"/>
                  <a:pt x="932547" y="1994969"/>
                </a:cubicBezTo>
                <a:cubicBezTo>
                  <a:pt x="1295319" y="1355876"/>
                  <a:pt x="1295319" y="1355876"/>
                  <a:pt x="1295319" y="1355876"/>
                </a:cubicBezTo>
                <a:cubicBezTo>
                  <a:pt x="1312593" y="1322933"/>
                  <a:pt x="1360099" y="1296578"/>
                  <a:pt x="1398966" y="1296578"/>
                </a:cubicBezTo>
                <a:close/>
                <a:moveTo>
                  <a:pt x="2833339" y="0"/>
                </a:moveTo>
                <a:cubicBezTo>
                  <a:pt x="3790866" y="0"/>
                  <a:pt x="3790866" y="0"/>
                  <a:pt x="3790866" y="0"/>
                </a:cubicBezTo>
                <a:cubicBezTo>
                  <a:pt x="3839312" y="0"/>
                  <a:pt x="3902008" y="34781"/>
                  <a:pt x="3927655" y="78257"/>
                </a:cubicBezTo>
                <a:cubicBezTo>
                  <a:pt x="4406417" y="921691"/>
                  <a:pt x="4406417" y="921691"/>
                  <a:pt x="4406417" y="921691"/>
                </a:cubicBezTo>
                <a:cubicBezTo>
                  <a:pt x="4429216" y="968065"/>
                  <a:pt x="4429216" y="1037627"/>
                  <a:pt x="4406417" y="1084002"/>
                </a:cubicBezTo>
                <a:cubicBezTo>
                  <a:pt x="3927655" y="1927435"/>
                  <a:pt x="3927655" y="1927435"/>
                  <a:pt x="3927655" y="1927435"/>
                </a:cubicBezTo>
                <a:cubicBezTo>
                  <a:pt x="3902008" y="1970913"/>
                  <a:pt x="3839312" y="2005692"/>
                  <a:pt x="3790866" y="2005692"/>
                </a:cubicBezTo>
                <a:lnTo>
                  <a:pt x="2833339" y="2005692"/>
                </a:lnTo>
                <a:cubicBezTo>
                  <a:pt x="2782044" y="2005692"/>
                  <a:pt x="2719350" y="1970913"/>
                  <a:pt x="2696552" y="1927435"/>
                </a:cubicBezTo>
                <a:cubicBezTo>
                  <a:pt x="2217788" y="1084002"/>
                  <a:pt x="2217788" y="1084002"/>
                  <a:pt x="2217788" y="1084002"/>
                </a:cubicBezTo>
                <a:cubicBezTo>
                  <a:pt x="2192139" y="1037627"/>
                  <a:pt x="2192139" y="968065"/>
                  <a:pt x="2217788" y="921691"/>
                </a:cubicBezTo>
                <a:cubicBezTo>
                  <a:pt x="2696552" y="78257"/>
                  <a:pt x="2696552" y="78257"/>
                  <a:pt x="2696552" y="78257"/>
                </a:cubicBezTo>
                <a:cubicBezTo>
                  <a:pt x="2719350" y="34781"/>
                  <a:pt x="2782044" y="0"/>
                  <a:pt x="283333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0FDC4FA5-7C58-44CB-9E47-8DD3D6BCD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6147" y="1991843"/>
            <a:ext cx="1153570" cy="1153570"/>
          </a:xfrm>
          <a:prstGeom prst="rect">
            <a:avLst/>
          </a:prstGeom>
        </p:spPr>
      </p:pic>
      <p:pic>
        <p:nvPicPr>
          <p:cNvPr id="10" name="Graphic 9" descr="Syncing cloud">
            <a:extLst>
              <a:ext uri="{FF2B5EF4-FFF2-40B4-BE49-F238E27FC236}">
                <a16:creationId xmlns:a16="http://schemas.microsoft.com/office/drawing/2014/main" id="{2B5D41FA-6E97-4C01-9A1A-230F4798C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0605" y="650983"/>
            <a:ext cx="1605228" cy="1605228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AB7F53D1-2347-431F-9CA3-9069840FA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231" y="4738357"/>
            <a:ext cx="1396031" cy="1396031"/>
          </a:xfrm>
          <a:prstGeom prst="rect">
            <a:avLst/>
          </a:prstGeom>
        </p:spPr>
      </p:pic>
      <p:pic>
        <p:nvPicPr>
          <p:cNvPr id="14" name="Graphic 13" descr="Programmer">
            <a:extLst>
              <a:ext uri="{FF2B5EF4-FFF2-40B4-BE49-F238E27FC236}">
                <a16:creationId xmlns:a16="http://schemas.microsoft.com/office/drawing/2014/main" id="{71D1BE5C-9C41-43A1-9180-0BBAF61B6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2834" y="3118283"/>
            <a:ext cx="2425311" cy="2425311"/>
          </a:xfrm>
          <a:prstGeom prst="rect">
            <a:avLst/>
          </a:prstGeom>
        </p:spPr>
      </p:pic>
      <p:pic>
        <p:nvPicPr>
          <p:cNvPr id="24" name="Graphic 23" descr="Cloud Computing">
            <a:extLst>
              <a:ext uri="{FF2B5EF4-FFF2-40B4-BE49-F238E27FC236}">
                <a16:creationId xmlns:a16="http://schemas.microsoft.com/office/drawing/2014/main" id="{9999A625-0CA8-416C-9688-21B2582D05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83088" y="5283877"/>
            <a:ext cx="1001513" cy="1001513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673C034-9AB9-4FEE-B350-8C5AC29500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13214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D362-FA74-4485-B5B9-B2ADE338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Connection Protocols and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6EA52-279D-4B53-8747-B03091383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6</a:t>
            </a:fld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6EE65-E9D0-4FD7-8464-E2C554799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HK" sz="2000" dirty="0"/>
              <a:t>Remote Connections: Secure Shell (SSH)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7C4788-4A3F-4CD9-B89C-FD7786BE516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HK" sz="2000" dirty="0"/>
              <a:t>Data Transfer: Secure File Transfer Protocol (SFTP)</a:t>
            </a:r>
          </a:p>
          <a:p>
            <a:endParaRPr lang="en-HK" dirty="0"/>
          </a:p>
        </p:txBody>
      </p:sp>
      <p:pic>
        <p:nvPicPr>
          <p:cNvPr id="2050" name="Picture 2" descr="https://mobaxterm.mobatek.net/img/slider/MobaXterm.png">
            <a:extLst>
              <a:ext uri="{FF2B5EF4-FFF2-40B4-BE49-F238E27FC236}">
                <a16:creationId xmlns:a16="http://schemas.microsoft.com/office/drawing/2014/main" id="{AA67D3E0-CF85-4151-B0E6-27B7550C7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6" y="2579343"/>
            <a:ext cx="5614972" cy="323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netsarang.com/wp-content/uploads/2018/12/xftp-screenshot-3-1.png">
            <a:extLst>
              <a:ext uri="{FF2B5EF4-FFF2-40B4-BE49-F238E27FC236}">
                <a16:creationId xmlns:a16="http://schemas.microsoft.com/office/drawing/2014/main" id="{D062F8FC-2A74-45CA-9349-117C62B89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" r="7368"/>
          <a:stretch/>
        </p:blipFill>
        <p:spPr bwMode="auto">
          <a:xfrm>
            <a:off x="6348414" y="2550170"/>
            <a:ext cx="5103952" cy="32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100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66B7-8E77-4396-81A1-E9736F21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Connecting from Different Platforms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78EB4-43B5-4589-9A54-0244E8462F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7</a:t>
            </a:fld>
            <a:endParaRPr lang="en-HK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B84450-D04A-4AC7-AAA2-EBEC2E8D0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64298"/>
              </p:ext>
            </p:extLst>
          </p:nvPr>
        </p:nvGraphicFramePr>
        <p:xfrm>
          <a:off x="594045" y="1713964"/>
          <a:ext cx="11003910" cy="30284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63701">
                  <a:extLst>
                    <a:ext uri="{9D8B030D-6E8A-4147-A177-3AD203B41FA5}">
                      <a16:colId xmlns:a16="http://schemas.microsoft.com/office/drawing/2014/main" val="2024607779"/>
                    </a:ext>
                  </a:extLst>
                </a:gridCol>
                <a:gridCol w="3604334">
                  <a:extLst>
                    <a:ext uri="{9D8B030D-6E8A-4147-A177-3AD203B41FA5}">
                      <a16:colId xmlns:a16="http://schemas.microsoft.com/office/drawing/2014/main" val="4004996197"/>
                    </a:ext>
                  </a:extLst>
                </a:gridCol>
                <a:gridCol w="4435875">
                  <a:extLst>
                    <a:ext uri="{9D8B030D-6E8A-4147-A177-3AD203B41FA5}">
                      <a16:colId xmlns:a16="http://schemas.microsoft.com/office/drawing/2014/main" val="1884507964"/>
                    </a:ext>
                  </a:extLst>
                </a:gridCol>
              </a:tblGrid>
              <a:tr h="47882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SSH</a:t>
                      </a:r>
                      <a:endParaRPr lang="en-H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cap="none" spc="0" baseline="0" dirty="0">
                          <a:uFillTx/>
                          <a:sym typeface="Helvetica"/>
                        </a:rPr>
                        <a:t>SFTP</a:t>
                      </a:r>
                      <a:endParaRPr lang="en-HK" sz="2000" b="1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526311"/>
                  </a:ext>
                </a:extLst>
              </a:tr>
              <a:tr h="849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Microsoft Windows</a:t>
                      </a:r>
                      <a:endParaRPr lang="en-HK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BF165E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MobaXterm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Xshell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PuTTY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BF165E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MobaXterm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Xftp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FileZilla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Cyberduck</a:t>
                      </a:r>
                      <a:endParaRPr lang="en-HK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378847"/>
                  </a:ext>
                </a:extLst>
              </a:tr>
              <a:tr h="849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Apple macOS</a:t>
                      </a:r>
                      <a:endParaRPr lang="en-HK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Terminal (Built in),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iTerm2</a:t>
                      </a:r>
                      <a:endParaRPr lang="en-HK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Cyberduck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ForkLift3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FileZilla</a:t>
                      </a:r>
                      <a:endParaRPr lang="en-HK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42696"/>
                  </a:ext>
                </a:extLst>
              </a:tr>
              <a:tr h="849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en-HK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Terminal (Built in)</a:t>
                      </a:r>
                      <a:endParaRPr lang="en-HK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Various (Built in)</a:t>
                      </a:r>
                      <a:endParaRPr lang="en-HK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166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977197-FBD5-49A6-A6BA-D5CD4CA2D3C0}"/>
              </a:ext>
            </a:extLst>
          </p:cNvPr>
          <p:cNvSpPr txBox="1"/>
          <p:nvPr/>
        </p:nvSpPr>
        <p:spPr>
          <a:xfrm>
            <a:off x="562936" y="4820871"/>
            <a:ext cx="1100391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Note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 </a:t>
            </a: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[1] MobaXterm </a:t>
            </a:r>
            <a:r>
              <a:rPr lang="en-US" dirty="0">
                <a:solidFill>
                  <a:schemeClr val="tx1"/>
                </a:solidFill>
              </a:rPr>
              <a:t>is available on all CSLab Windows machines.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You can </a:t>
            </a:r>
            <a:r>
              <a:rPr lang="en-HK" dirty="0">
                <a:solidFill>
                  <a:schemeClr val="tx1"/>
                </a:solidFill>
              </a:rPr>
              <a:t>launch MobaXterm from </a:t>
            </a:r>
            <a:r>
              <a:rPr lang="en-HK" i="1" dirty="0">
                <a:solidFill>
                  <a:schemeClr val="tx1"/>
                </a:solidFill>
              </a:rPr>
              <a:t>CSLab Menu</a:t>
            </a:r>
            <a:r>
              <a:rPr lang="en-HK" dirty="0">
                <a:solidFill>
                  <a:schemeClr val="tx1"/>
                </a:solidFill>
              </a:rPr>
              <a:t>, which is on the Windows desktop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softwares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listed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above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provide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free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license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home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school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users.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434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CBD08-160F-410C-9674-69C50D56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(MobaXterm)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817AB-0A49-45D5-BE70-BA2B7FF26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Launch </a:t>
            </a:r>
            <a:r>
              <a:rPr lang="en-HK" dirty="0" err="1"/>
              <a:t>MobaXterm</a:t>
            </a:r>
            <a:r>
              <a:rPr lang="en-HK" dirty="0"/>
              <a:t> from </a:t>
            </a:r>
            <a:r>
              <a:rPr lang="en-HK" i="1" dirty="0"/>
              <a:t>CSLab Menu</a:t>
            </a:r>
            <a:r>
              <a:rPr lang="en-HK" dirty="0"/>
              <a:t>, which is on the Windows desktop and start a “New Session”: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2F32A2-9711-4A82-9FED-093ACDB8B4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8</a:t>
            </a:fld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D41B5-5F04-427E-B53C-475C0857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16" y="1902969"/>
            <a:ext cx="8047747" cy="46316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9BF0E98-199B-4ABF-BFF5-7133E1AE490F}"/>
              </a:ext>
            </a:extLst>
          </p:cNvPr>
          <p:cNvSpPr/>
          <p:nvPr/>
        </p:nvSpPr>
        <p:spPr>
          <a:xfrm>
            <a:off x="2157274" y="2290438"/>
            <a:ext cx="807868" cy="53266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50858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CBD08-160F-410C-9674-69C50D56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(MobaXterm)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817AB-0A49-45D5-BE70-BA2B7FF26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Select “SSH” as the session type: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2F32A2-9711-4A82-9FED-093ACDB8B4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HK" smtClean="0"/>
              <a:t>9</a:t>
            </a:fld>
            <a:endParaRPr lang="en-H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2284E2-EF18-481A-AF00-670BC7885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7" y="1766984"/>
            <a:ext cx="6968462" cy="46973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1116FAA-7936-488A-8AC1-0B6CB85A53A1}"/>
              </a:ext>
            </a:extLst>
          </p:cNvPr>
          <p:cNvSpPr/>
          <p:nvPr/>
        </p:nvSpPr>
        <p:spPr>
          <a:xfrm>
            <a:off x="2352582" y="2086251"/>
            <a:ext cx="807868" cy="532661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12304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2246</Words>
  <Application>Microsoft Macintosh PowerPoint</Application>
  <PresentationFormat>Widescreen</PresentationFormat>
  <Paragraphs>266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ArialMT</vt:lpstr>
      <vt:lpstr>Arial</vt:lpstr>
      <vt:lpstr>Consolas</vt:lpstr>
      <vt:lpstr>Helvetica</vt:lpstr>
      <vt:lpstr>Times New Roman</vt:lpstr>
      <vt:lpstr>Office Theme</vt:lpstr>
      <vt:lpstr>Tutorial 1: Getting Started with Linux</vt:lpstr>
      <vt:lpstr>What is Linux?</vt:lpstr>
      <vt:lpstr>What is Linux?  (cont’d)                    Where is Linux</vt:lpstr>
      <vt:lpstr>Why Linux</vt:lpstr>
      <vt:lpstr>Connecting</vt:lpstr>
      <vt:lpstr>Connection Protocols and Software</vt:lpstr>
      <vt:lpstr>Connecting from Different Platforms</vt:lpstr>
      <vt:lpstr>Microsoft Windows (MobaXterm)</vt:lpstr>
      <vt:lpstr>Microsoft Windows (MobaXterm)</vt:lpstr>
      <vt:lpstr>Microsoft Windows (MobaXterm)</vt:lpstr>
      <vt:lpstr>Microsoft Windows (MobaXterm)</vt:lpstr>
      <vt:lpstr>Microsoft Windows (MobaXterm)</vt:lpstr>
      <vt:lpstr>Other Platforms </vt:lpstr>
      <vt:lpstr>Other Platforms (cont’d)</vt:lpstr>
      <vt:lpstr>Linux Interaction</vt:lpstr>
      <vt:lpstr>Linux: Command Basics</vt:lpstr>
      <vt:lpstr>Try it out</vt:lpstr>
      <vt:lpstr>Linux The Filesystem</vt:lpstr>
      <vt:lpstr>Navigating the File System</vt:lpstr>
      <vt:lpstr>Navigating the File System (cont’d)</vt:lpstr>
      <vt:lpstr>The ls command</vt:lpstr>
      <vt:lpstr>Some Useful File Commands</vt:lpstr>
      <vt:lpstr>Manipulating files and directories</vt:lpstr>
      <vt:lpstr>File Editors</vt:lpstr>
      <vt:lpstr>More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Getting Started with Linux</dc:title>
  <dc:creator>WAN Hu</dc:creator>
  <cp:lastModifiedBy>WAN Hu</cp:lastModifiedBy>
  <cp:revision>218</cp:revision>
  <dcterms:created xsi:type="dcterms:W3CDTF">2020-01-11T12:54:45Z</dcterms:created>
  <dcterms:modified xsi:type="dcterms:W3CDTF">2020-08-31T03:41:02Z</dcterms:modified>
</cp:coreProperties>
</file>