
<file path=[Content_Types].xml><?xml version="1.0" encoding="utf-8"?>
<Types xmlns="http://schemas.openxmlformats.org/package/2006/content-types">
  <Default Extension="docx" ContentType="application/vnd.openxmlformats-officedocument.wordprocessingml.documen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24"/>
  </p:notesMasterIdLst>
  <p:handoutMasterIdLst>
    <p:handoutMasterId r:id="rId125"/>
  </p:handoutMasterIdLst>
  <p:sldIdLst>
    <p:sldId id="1476" r:id="rId2"/>
    <p:sldId id="1446" r:id="rId3"/>
    <p:sldId id="1449" r:id="rId4"/>
    <p:sldId id="1447" r:id="rId5"/>
    <p:sldId id="1448" r:id="rId6"/>
    <p:sldId id="1450" r:id="rId7"/>
    <p:sldId id="1451" r:id="rId8"/>
    <p:sldId id="1454" r:id="rId9"/>
    <p:sldId id="1452" r:id="rId10"/>
    <p:sldId id="1453" r:id="rId11"/>
    <p:sldId id="1455" r:id="rId12"/>
    <p:sldId id="1457" r:id="rId13"/>
    <p:sldId id="1441" r:id="rId14"/>
    <p:sldId id="1442" r:id="rId15"/>
    <p:sldId id="1443" r:id="rId16"/>
    <p:sldId id="1444" r:id="rId17"/>
    <p:sldId id="1477" r:id="rId18"/>
    <p:sldId id="1478" r:id="rId19"/>
    <p:sldId id="1479" r:id="rId20"/>
    <p:sldId id="1480" r:id="rId21"/>
    <p:sldId id="1481" r:id="rId22"/>
    <p:sldId id="1482" r:id="rId23"/>
    <p:sldId id="1483" r:id="rId24"/>
    <p:sldId id="1484" r:id="rId25"/>
    <p:sldId id="1485" r:id="rId26"/>
    <p:sldId id="1486" r:id="rId27"/>
    <p:sldId id="1487" r:id="rId28"/>
    <p:sldId id="1488" r:id="rId29"/>
    <p:sldId id="1489" r:id="rId30"/>
    <p:sldId id="1490" r:id="rId31"/>
    <p:sldId id="1491" r:id="rId32"/>
    <p:sldId id="1492" r:id="rId33"/>
    <p:sldId id="1493" r:id="rId34"/>
    <p:sldId id="1494" r:id="rId35"/>
    <p:sldId id="1495" r:id="rId36"/>
    <p:sldId id="1496" r:id="rId37"/>
    <p:sldId id="1497" r:id="rId38"/>
    <p:sldId id="1498" r:id="rId39"/>
    <p:sldId id="1499" r:id="rId40"/>
    <p:sldId id="1500" r:id="rId41"/>
    <p:sldId id="1501" r:id="rId42"/>
    <p:sldId id="1502" r:id="rId43"/>
    <p:sldId id="1503" r:id="rId44"/>
    <p:sldId id="1504" r:id="rId45"/>
    <p:sldId id="1505" r:id="rId46"/>
    <p:sldId id="1506" r:id="rId47"/>
    <p:sldId id="1507" r:id="rId48"/>
    <p:sldId id="1577" r:id="rId49"/>
    <p:sldId id="1578" r:id="rId50"/>
    <p:sldId id="1508" r:id="rId51"/>
    <p:sldId id="1509" r:id="rId52"/>
    <p:sldId id="1510" r:id="rId53"/>
    <p:sldId id="1511" r:id="rId54"/>
    <p:sldId id="1512" r:id="rId55"/>
    <p:sldId id="1513" r:id="rId56"/>
    <p:sldId id="1514" r:id="rId57"/>
    <p:sldId id="1515" r:id="rId58"/>
    <p:sldId id="1516" r:id="rId59"/>
    <p:sldId id="1518" r:id="rId60"/>
    <p:sldId id="1519" r:id="rId61"/>
    <p:sldId id="1520" r:id="rId62"/>
    <p:sldId id="1521" r:id="rId63"/>
    <p:sldId id="1522" r:id="rId64"/>
    <p:sldId id="1523" r:id="rId65"/>
    <p:sldId id="1524" r:id="rId66"/>
    <p:sldId id="1525" r:id="rId67"/>
    <p:sldId id="1526" r:id="rId68"/>
    <p:sldId id="1527" r:id="rId69"/>
    <p:sldId id="1528" r:id="rId70"/>
    <p:sldId id="1529" r:id="rId71"/>
    <p:sldId id="1530" r:id="rId72"/>
    <p:sldId id="1560" r:id="rId73"/>
    <p:sldId id="1531" r:id="rId74"/>
    <p:sldId id="1532" r:id="rId75"/>
    <p:sldId id="1533" r:id="rId76"/>
    <p:sldId id="1534" r:id="rId77"/>
    <p:sldId id="1535" r:id="rId78"/>
    <p:sldId id="1536" r:id="rId79"/>
    <p:sldId id="1537" r:id="rId80"/>
    <p:sldId id="1538" r:id="rId81"/>
    <p:sldId id="1539" r:id="rId82"/>
    <p:sldId id="1540" r:id="rId83"/>
    <p:sldId id="1541" r:id="rId84"/>
    <p:sldId id="1542" r:id="rId85"/>
    <p:sldId id="1543" r:id="rId86"/>
    <p:sldId id="1544" r:id="rId87"/>
    <p:sldId id="1545" r:id="rId88"/>
    <p:sldId id="1546" r:id="rId89"/>
    <p:sldId id="1547" r:id="rId90"/>
    <p:sldId id="1548" r:id="rId91"/>
    <p:sldId id="1549" r:id="rId92"/>
    <p:sldId id="1550" r:id="rId93"/>
    <p:sldId id="1551" r:id="rId94"/>
    <p:sldId id="1552" r:id="rId95"/>
    <p:sldId id="1553" r:id="rId96"/>
    <p:sldId id="1554" r:id="rId97"/>
    <p:sldId id="1555" r:id="rId98"/>
    <p:sldId id="1556" r:id="rId99"/>
    <p:sldId id="1557" r:id="rId100"/>
    <p:sldId id="1558" r:id="rId101"/>
    <p:sldId id="1559" r:id="rId102"/>
    <p:sldId id="1517" r:id="rId103"/>
    <p:sldId id="1561" r:id="rId104"/>
    <p:sldId id="1562" r:id="rId105"/>
    <p:sldId id="1563" r:id="rId106"/>
    <p:sldId id="1564" r:id="rId107"/>
    <p:sldId id="1565" r:id="rId108"/>
    <p:sldId id="1566" r:id="rId109"/>
    <p:sldId id="1567" r:id="rId110"/>
    <p:sldId id="1568" r:id="rId111"/>
    <p:sldId id="1569" r:id="rId112"/>
    <p:sldId id="1570" r:id="rId113"/>
    <p:sldId id="1571" r:id="rId114"/>
    <p:sldId id="1579" r:id="rId115"/>
    <p:sldId id="1580" r:id="rId116"/>
    <p:sldId id="1581" r:id="rId117"/>
    <p:sldId id="1582" r:id="rId118"/>
    <p:sldId id="1573" r:id="rId119"/>
    <p:sldId id="1574" r:id="rId120"/>
    <p:sldId id="1575" r:id="rId121"/>
    <p:sldId id="1576" r:id="rId122"/>
    <p:sldId id="1572" r:id="rId123"/>
  </p:sldIdLst>
  <p:sldSz cx="9902825" cy="6858000"/>
  <p:notesSz cx="6797675" cy="987425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19">
          <p15:clr>
            <a:srgbClr val="A4A3A4"/>
          </p15:clr>
        </p15:guide>
      </p15:sldGuideLst>
    </p:ext>
    <p:ext uri="{2D200454-40CA-4A62-9FC3-DE9A4176ACB9}">
      <p15:notesGuideLst xmlns:p15="http://schemas.microsoft.com/office/powerpoint/2012/main">
        <p15:guide id="1" orient="horz" pos="2183">
          <p15:clr>
            <a:srgbClr val="A4A3A4"/>
          </p15:clr>
        </p15:guide>
        <p15:guide id="2" pos="3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AA6B6"/>
    <a:srgbClr val="003C78"/>
    <a:srgbClr val="285078"/>
    <a:srgbClr val="1E3C5A"/>
    <a:srgbClr val="234669"/>
    <a:srgbClr val="264B71"/>
    <a:srgbClr val="FF3333"/>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21" autoAdjust="0"/>
    <p:restoredTop sz="50000" autoAdjust="0"/>
  </p:normalViewPr>
  <p:slideViewPr>
    <p:cSldViewPr>
      <p:cViewPr varScale="1">
        <p:scale>
          <a:sx n="164" d="100"/>
          <a:sy n="164" d="100"/>
        </p:scale>
        <p:origin x="1684" y="104"/>
      </p:cViewPr>
      <p:guideLst>
        <p:guide orient="horz" pos="2160"/>
        <p:guide pos="3119"/>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20" d="100"/>
          <a:sy n="20" d="100"/>
        </p:scale>
        <p:origin x="-1088" y="-84"/>
      </p:cViewPr>
      <p:guideLst>
        <p:guide orient="horz" pos="2183"/>
        <p:guide pos="3094"/>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_rels/viewProps.xml.rels><?xml version="1.0" encoding="UTF-8" standalone="yes"?>
<Relationships xmlns="http://schemas.openxmlformats.org/package/2006/relationships"><Relationship Id="rId1"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22226" y="-1588"/>
            <a:ext cx="2911475" cy="458788"/>
          </a:xfrm>
          <a:prstGeom prst="rect">
            <a:avLst/>
          </a:prstGeom>
          <a:noFill/>
          <a:ln w="9525">
            <a:noFill/>
            <a:miter lim="800000"/>
            <a:headEnd/>
            <a:tailEnd/>
          </a:ln>
          <a:effectLst/>
        </p:spPr>
        <p:txBody>
          <a:bodyPr vert="horz" wrap="square" lIns="19108" tIns="0" rIns="19108" bIns="0" numCol="1" anchor="t" anchorCtr="0" compatLnSpc="1">
            <a:prstTxWarp prst="textNoShape">
              <a:avLst/>
            </a:prstTxWarp>
          </a:bodyPr>
          <a:lstStyle>
            <a:lvl1pPr defTabSz="868363">
              <a:defRPr sz="1000" i="1"/>
            </a:lvl1pPr>
          </a:lstStyle>
          <a:p>
            <a:pPr>
              <a:defRPr/>
            </a:pPr>
            <a:endParaRPr lang="zh-TW" altLang="en-US"/>
          </a:p>
        </p:txBody>
      </p:sp>
      <p:sp>
        <p:nvSpPr>
          <p:cNvPr id="4099" name="Rectangle 3"/>
          <p:cNvSpPr>
            <a:spLocks noGrp="1" noChangeArrowheads="1"/>
          </p:cNvSpPr>
          <p:nvPr>
            <p:ph type="dt" sz="quarter" idx="1"/>
          </p:nvPr>
        </p:nvSpPr>
        <p:spPr bwMode="auto">
          <a:xfrm>
            <a:off x="3863976" y="-1588"/>
            <a:ext cx="2911475" cy="458788"/>
          </a:xfrm>
          <a:prstGeom prst="rect">
            <a:avLst/>
          </a:prstGeom>
          <a:noFill/>
          <a:ln w="9525">
            <a:noFill/>
            <a:miter lim="800000"/>
            <a:headEnd/>
            <a:tailEnd/>
          </a:ln>
          <a:effectLst/>
        </p:spPr>
        <p:txBody>
          <a:bodyPr vert="horz" wrap="square" lIns="19108" tIns="0" rIns="19108" bIns="0" numCol="1" anchor="t" anchorCtr="0" compatLnSpc="1">
            <a:prstTxWarp prst="textNoShape">
              <a:avLst/>
            </a:prstTxWarp>
          </a:bodyPr>
          <a:lstStyle>
            <a:lvl1pPr algn="r" defTabSz="868363">
              <a:defRPr sz="1000" i="1"/>
            </a:lvl1pPr>
          </a:lstStyle>
          <a:p>
            <a:pPr>
              <a:defRPr/>
            </a:pPr>
            <a:endParaRPr lang="zh-TW" altLang="en-US"/>
          </a:p>
        </p:txBody>
      </p:sp>
      <p:sp>
        <p:nvSpPr>
          <p:cNvPr id="4100" name="Rectangle 4"/>
          <p:cNvSpPr>
            <a:spLocks noGrp="1" noChangeArrowheads="1"/>
          </p:cNvSpPr>
          <p:nvPr>
            <p:ph type="ftr" sz="quarter" idx="2"/>
          </p:nvPr>
        </p:nvSpPr>
        <p:spPr bwMode="auto">
          <a:xfrm>
            <a:off x="22226" y="9339263"/>
            <a:ext cx="2911475" cy="536575"/>
          </a:xfrm>
          <a:prstGeom prst="rect">
            <a:avLst/>
          </a:prstGeom>
          <a:noFill/>
          <a:ln w="9525">
            <a:noFill/>
            <a:miter lim="800000"/>
            <a:headEnd/>
            <a:tailEnd/>
          </a:ln>
          <a:effectLst/>
        </p:spPr>
        <p:txBody>
          <a:bodyPr vert="horz" wrap="square" lIns="19108" tIns="0" rIns="19108" bIns="0" numCol="1" anchor="b" anchorCtr="0" compatLnSpc="1">
            <a:prstTxWarp prst="textNoShape">
              <a:avLst/>
            </a:prstTxWarp>
          </a:bodyPr>
          <a:lstStyle>
            <a:lvl1pPr defTabSz="868819">
              <a:defRPr sz="1000" i="1"/>
            </a:lvl1pPr>
          </a:lstStyle>
          <a:p>
            <a:pPr>
              <a:defRPr/>
            </a:pPr>
            <a:r>
              <a:rPr lang="en-US"/>
              <a:t>Software Design</a:t>
            </a:r>
          </a:p>
        </p:txBody>
      </p:sp>
      <p:sp>
        <p:nvSpPr>
          <p:cNvPr id="4101" name="Rectangle 5"/>
          <p:cNvSpPr>
            <a:spLocks noGrp="1" noChangeArrowheads="1"/>
          </p:cNvSpPr>
          <p:nvPr>
            <p:ph type="sldNum" sz="quarter" idx="3"/>
          </p:nvPr>
        </p:nvSpPr>
        <p:spPr bwMode="auto">
          <a:xfrm>
            <a:off x="3863976" y="9339263"/>
            <a:ext cx="2911475" cy="536575"/>
          </a:xfrm>
          <a:prstGeom prst="rect">
            <a:avLst/>
          </a:prstGeom>
          <a:noFill/>
          <a:ln w="9525">
            <a:noFill/>
            <a:miter lim="800000"/>
            <a:headEnd/>
            <a:tailEnd/>
          </a:ln>
          <a:effectLst/>
        </p:spPr>
        <p:txBody>
          <a:bodyPr vert="horz" wrap="square" lIns="19108" tIns="0" rIns="19108" bIns="0" numCol="1" anchor="b" anchorCtr="0" compatLnSpc="1">
            <a:prstTxWarp prst="textNoShape">
              <a:avLst/>
            </a:prstTxWarp>
          </a:bodyPr>
          <a:lstStyle>
            <a:lvl1pPr algn="r" defTabSz="868363">
              <a:defRPr sz="1000" i="1"/>
            </a:lvl1pPr>
          </a:lstStyle>
          <a:p>
            <a:pPr>
              <a:defRPr/>
            </a:pPr>
            <a:fld id="{7E8BEE92-6022-4AE2-A359-5CEAED87CB6E}" type="slidenum">
              <a:rPr lang="zh-TW" altLang="en-US"/>
              <a:pPr>
                <a:defRPr/>
              </a:pPr>
              <a:t>‹#›</a:t>
            </a:fld>
            <a:endParaRPr lang="en-US" altLang="zh-TW"/>
          </a:p>
        </p:txBody>
      </p:sp>
    </p:spTree>
    <p:extLst>
      <p:ext uri="{BB962C8B-B14F-4D97-AF65-F5344CB8AC3E}">
        <p14:creationId xmlns:p14="http://schemas.microsoft.com/office/powerpoint/2010/main" val="153483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7463" y="-9524"/>
            <a:ext cx="2968626" cy="492125"/>
          </a:xfrm>
          <a:prstGeom prst="rect">
            <a:avLst/>
          </a:prstGeom>
          <a:noFill/>
          <a:ln w="9525">
            <a:noFill/>
            <a:miter lim="800000"/>
            <a:headEnd/>
            <a:tailEnd/>
          </a:ln>
          <a:effectLst/>
        </p:spPr>
        <p:txBody>
          <a:bodyPr vert="horz" wrap="square" lIns="19108" tIns="0" rIns="19108" bIns="0" numCol="1" anchor="t" anchorCtr="0" compatLnSpc="1">
            <a:prstTxWarp prst="textNoShape">
              <a:avLst/>
            </a:prstTxWarp>
          </a:bodyPr>
          <a:lstStyle>
            <a:lvl1pPr defTabSz="842963">
              <a:defRPr sz="1000" i="1"/>
            </a:lvl1pPr>
          </a:lstStyle>
          <a:p>
            <a:pPr>
              <a:defRPr/>
            </a:pPr>
            <a:endParaRPr lang="zh-TW" altLang="en-US"/>
          </a:p>
        </p:txBody>
      </p:sp>
      <p:sp>
        <p:nvSpPr>
          <p:cNvPr id="2051" name="Rectangle 3"/>
          <p:cNvSpPr>
            <a:spLocks noGrp="1" noChangeArrowheads="1"/>
          </p:cNvSpPr>
          <p:nvPr>
            <p:ph type="dt" idx="1"/>
          </p:nvPr>
        </p:nvSpPr>
        <p:spPr bwMode="auto">
          <a:xfrm>
            <a:off x="3846513" y="-9524"/>
            <a:ext cx="2968625" cy="492125"/>
          </a:xfrm>
          <a:prstGeom prst="rect">
            <a:avLst/>
          </a:prstGeom>
          <a:noFill/>
          <a:ln w="9525">
            <a:noFill/>
            <a:miter lim="800000"/>
            <a:headEnd/>
            <a:tailEnd/>
          </a:ln>
          <a:effectLst/>
        </p:spPr>
        <p:txBody>
          <a:bodyPr vert="horz" wrap="square" lIns="19108" tIns="0" rIns="19108" bIns="0" numCol="1" anchor="t" anchorCtr="0" compatLnSpc="1">
            <a:prstTxWarp prst="textNoShape">
              <a:avLst/>
            </a:prstTxWarp>
          </a:bodyPr>
          <a:lstStyle>
            <a:lvl1pPr algn="r" defTabSz="842963">
              <a:defRPr sz="1000" i="1"/>
            </a:lvl1pPr>
          </a:lstStyle>
          <a:p>
            <a:pPr>
              <a:defRPr/>
            </a:pPr>
            <a:endParaRPr lang="zh-TW" altLang="en-US"/>
          </a:p>
        </p:txBody>
      </p:sp>
      <p:sp>
        <p:nvSpPr>
          <p:cNvPr id="33796" name="Rectangle 4"/>
          <p:cNvSpPr>
            <a:spLocks noGrp="1" noRot="1" noChangeAspect="1" noChangeArrowheads="1" noTextEdit="1"/>
          </p:cNvSpPr>
          <p:nvPr>
            <p:ph type="sldImg" idx="2"/>
          </p:nvPr>
        </p:nvSpPr>
        <p:spPr bwMode="auto">
          <a:xfrm>
            <a:off x="730250" y="742950"/>
            <a:ext cx="5340350" cy="3698875"/>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876301" y="4692651"/>
            <a:ext cx="5045075" cy="4460875"/>
          </a:xfrm>
          <a:prstGeom prst="rect">
            <a:avLst/>
          </a:prstGeom>
          <a:noFill/>
          <a:ln w="9525">
            <a:noFill/>
            <a:miter lim="800000"/>
            <a:headEnd/>
            <a:tailEnd/>
          </a:ln>
          <a:effectLst/>
        </p:spPr>
        <p:txBody>
          <a:bodyPr vert="horz" wrap="square" lIns="87582" tIns="41403" rIns="87582" bIns="4140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17463" y="9391651"/>
            <a:ext cx="2968626" cy="492125"/>
          </a:xfrm>
          <a:prstGeom prst="rect">
            <a:avLst/>
          </a:prstGeom>
          <a:noFill/>
          <a:ln w="9525">
            <a:noFill/>
            <a:miter lim="800000"/>
            <a:headEnd/>
            <a:tailEnd/>
          </a:ln>
          <a:effectLst/>
        </p:spPr>
        <p:txBody>
          <a:bodyPr vert="horz" wrap="square" lIns="19108" tIns="0" rIns="19108" bIns="0" numCol="1" anchor="b" anchorCtr="0" compatLnSpc="1">
            <a:prstTxWarp prst="textNoShape">
              <a:avLst/>
            </a:prstTxWarp>
          </a:bodyPr>
          <a:lstStyle>
            <a:lvl1pPr defTabSz="843452">
              <a:defRPr sz="1000" i="1"/>
            </a:lvl1pPr>
          </a:lstStyle>
          <a:p>
            <a:pPr>
              <a:defRPr/>
            </a:pPr>
            <a:r>
              <a:rPr lang="en-US"/>
              <a:t>Software Design</a:t>
            </a:r>
          </a:p>
        </p:txBody>
      </p:sp>
      <p:sp>
        <p:nvSpPr>
          <p:cNvPr id="2055" name="Rectangle 7"/>
          <p:cNvSpPr>
            <a:spLocks noGrp="1" noChangeArrowheads="1"/>
          </p:cNvSpPr>
          <p:nvPr>
            <p:ph type="sldNum" sz="quarter" idx="5"/>
          </p:nvPr>
        </p:nvSpPr>
        <p:spPr bwMode="auto">
          <a:xfrm>
            <a:off x="3846513" y="9391651"/>
            <a:ext cx="2968625" cy="492125"/>
          </a:xfrm>
          <a:prstGeom prst="rect">
            <a:avLst/>
          </a:prstGeom>
          <a:noFill/>
          <a:ln w="9525">
            <a:noFill/>
            <a:miter lim="800000"/>
            <a:headEnd/>
            <a:tailEnd/>
          </a:ln>
          <a:effectLst/>
        </p:spPr>
        <p:txBody>
          <a:bodyPr vert="horz" wrap="square" lIns="19108" tIns="0" rIns="19108" bIns="0" numCol="1" anchor="b" anchorCtr="0" compatLnSpc="1">
            <a:prstTxWarp prst="textNoShape">
              <a:avLst/>
            </a:prstTxWarp>
          </a:bodyPr>
          <a:lstStyle>
            <a:lvl1pPr algn="r" defTabSz="842963">
              <a:defRPr sz="1000" i="1"/>
            </a:lvl1pPr>
          </a:lstStyle>
          <a:p>
            <a:pPr>
              <a:defRPr/>
            </a:pPr>
            <a:fld id="{91B8A3F1-0618-42F5-8A73-1F5E7D58C3CA}" type="slidenum">
              <a:rPr lang="zh-TW" altLang="en-US"/>
              <a:pPr>
                <a:defRPr/>
              </a:pPr>
              <a:t>‹#›</a:t>
            </a:fld>
            <a:endParaRPr lang="en-US" altLang="zh-TW"/>
          </a:p>
        </p:txBody>
      </p:sp>
    </p:spTree>
    <p:extLst>
      <p:ext uri="{BB962C8B-B14F-4D97-AF65-F5344CB8AC3E}">
        <p14:creationId xmlns:p14="http://schemas.microsoft.com/office/powerpoint/2010/main" val="1296945552"/>
      </p:ext>
    </p:extLst>
  </p:cSld>
  <p:clrMap bg1="lt1" tx1="dk1" bg2="lt2" tx2="dk2" accent1="accent1" accent2="accent2" accent3="accent3" accent4="accent4" accent5="accent5" accent6="accent6" hlink="hlink" folHlink="folHlink"/>
  <p:hf hdr="0" dt="0"/>
  <p:notesStyle>
    <a:lvl1pPr algn="l" defTabSz="839788" rtl="0" eaLnBrk="0" fontAlgn="base" hangingPunct="0">
      <a:spcBef>
        <a:spcPct val="30000"/>
      </a:spcBef>
      <a:spcAft>
        <a:spcPct val="0"/>
      </a:spcAft>
      <a:defRPr sz="1200" kern="1200">
        <a:solidFill>
          <a:schemeClr val="tx1"/>
        </a:solidFill>
        <a:latin typeface="Arial" pitchFamily="34" charset="0"/>
        <a:ea typeface="+mn-ea"/>
        <a:cs typeface="+mn-cs"/>
      </a:defRPr>
    </a:lvl1pPr>
    <a:lvl2pPr marL="439738" algn="l" defTabSz="839788" rtl="0" eaLnBrk="0" fontAlgn="base" hangingPunct="0">
      <a:spcBef>
        <a:spcPct val="30000"/>
      </a:spcBef>
      <a:spcAft>
        <a:spcPct val="0"/>
      </a:spcAft>
      <a:defRPr sz="1200" kern="1200">
        <a:solidFill>
          <a:schemeClr val="tx1"/>
        </a:solidFill>
        <a:latin typeface="Arial" pitchFamily="34" charset="0"/>
        <a:ea typeface="+mn-ea"/>
        <a:cs typeface="+mn-cs"/>
      </a:defRPr>
    </a:lvl2pPr>
    <a:lvl3pPr marL="874713" algn="l" defTabSz="839788" rtl="0" eaLnBrk="0" fontAlgn="base" hangingPunct="0">
      <a:spcBef>
        <a:spcPct val="30000"/>
      </a:spcBef>
      <a:spcAft>
        <a:spcPct val="0"/>
      </a:spcAft>
      <a:defRPr sz="1200" kern="1200">
        <a:solidFill>
          <a:schemeClr val="tx1"/>
        </a:solidFill>
        <a:latin typeface="Arial" pitchFamily="34" charset="0"/>
        <a:ea typeface="+mn-ea"/>
        <a:cs typeface="+mn-cs"/>
      </a:defRPr>
    </a:lvl3pPr>
    <a:lvl4pPr marL="1316038" algn="l" defTabSz="839788" rtl="0" eaLnBrk="0" fontAlgn="base" hangingPunct="0">
      <a:spcBef>
        <a:spcPct val="30000"/>
      </a:spcBef>
      <a:spcAft>
        <a:spcPct val="0"/>
      </a:spcAft>
      <a:defRPr sz="1200" kern="1200">
        <a:solidFill>
          <a:schemeClr val="tx1"/>
        </a:solidFill>
        <a:latin typeface="Arial" pitchFamily="34" charset="0"/>
        <a:ea typeface="+mn-ea"/>
        <a:cs typeface="+mn-cs"/>
      </a:defRPr>
    </a:lvl4pPr>
    <a:lvl5pPr marL="1752600" algn="l" defTabSz="839788"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TW" altLang="en-US">
              <a:latin typeface="Arial" charset="0"/>
            </a:endParaRPr>
          </a:p>
        </p:txBody>
      </p:sp>
      <p:sp>
        <p:nvSpPr>
          <p:cNvPr id="13316" name="Footer Placeholder 3"/>
          <p:cNvSpPr>
            <a:spLocks noGrp="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12084">
              <a:defRPr sz="2600">
                <a:solidFill>
                  <a:schemeClr val="tx1"/>
                </a:solidFill>
                <a:latin typeface="Times New Roman" pitchFamily="18" charset="0"/>
              </a:defRPr>
            </a:lvl1pPr>
            <a:lvl2pPr marL="689755" indent="-265290" defTabSz="812084">
              <a:defRPr sz="2600">
                <a:solidFill>
                  <a:schemeClr val="tx1"/>
                </a:solidFill>
                <a:latin typeface="Times New Roman" pitchFamily="18" charset="0"/>
              </a:defRPr>
            </a:lvl2pPr>
            <a:lvl3pPr marL="1061161" indent="-212232" defTabSz="812084">
              <a:defRPr sz="2600">
                <a:solidFill>
                  <a:schemeClr val="tx1"/>
                </a:solidFill>
                <a:latin typeface="Times New Roman" pitchFamily="18" charset="0"/>
              </a:defRPr>
            </a:lvl3pPr>
            <a:lvl4pPr marL="1485626" indent="-212232" defTabSz="812084">
              <a:defRPr sz="2600">
                <a:solidFill>
                  <a:schemeClr val="tx1"/>
                </a:solidFill>
                <a:latin typeface="Times New Roman" pitchFamily="18" charset="0"/>
              </a:defRPr>
            </a:lvl4pPr>
            <a:lvl5pPr marL="1910090" indent="-212232" defTabSz="812084">
              <a:defRPr sz="2600">
                <a:solidFill>
                  <a:schemeClr val="tx1"/>
                </a:solidFill>
                <a:latin typeface="Times New Roman" pitchFamily="18" charset="0"/>
              </a:defRPr>
            </a:lvl5pPr>
            <a:lvl6pPr marL="2334555" indent="-212232" defTabSz="812084" eaLnBrk="0" fontAlgn="base" hangingPunct="0">
              <a:spcBef>
                <a:spcPct val="0"/>
              </a:spcBef>
              <a:spcAft>
                <a:spcPct val="0"/>
              </a:spcAft>
              <a:defRPr sz="2600">
                <a:solidFill>
                  <a:schemeClr val="tx1"/>
                </a:solidFill>
                <a:latin typeface="Times New Roman" pitchFamily="18" charset="0"/>
              </a:defRPr>
            </a:lvl6pPr>
            <a:lvl7pPr marL="2759019" indent="-212232" defTabSz="812084" eaLnBrk="0" fontAlgn="base" hangingPunct="0">
              <a:spcBef>
                <a:spcPct val="0"/>
              </a:spcBef>
              <a:spcAft>
                <a:spcPct val="0"/>
              </a:spcAft>
              <a:defRPr sz="2600">
                <a:solidFill>
                  <a:schemeClr val="tx1"/>
                </a:solidFill>
                <a:latin typeface="Times New Roman" pitchFamily="18" charset="0"/>
              </a:defRPr>
            </a:lvl7pPr>
            <a:lvl8pPr marL="3183484" indent="-212232" defTabSz="812084" eaLnBrk="0" fontAlgn="base" hangingPunct="0">
              <a:spcBef>
                <a:spcPct val="0"/>
              </a:spcBef>
              <a:spcAft>
                <a:spcPct val="0"/>
              </a:spcAft>
              <a:defRPr sz="2600">
                <a:solidFill>
                  <a:schemeClr val="tx1"/>
                </a:solidFill>
                <a:latin typeface="Times New Roman" pitchFamily="18" charset="0"/>
              </a:defRPr>
            </a:lvl8pPr>
            <a:lvl9pPr marL="3607948" indent="-212232" defTabSz="812084" eaLnBrk="0" fontAlgn="base" hangingPunct="0">
              <a:spcBef>
                <a:spcPct val="0"/>
              </a:spcBef>
              <a:spcAft>
                <a:spcPct val="0"/>
              </a:spcAft>
              <a:defRPr sz="2600">
                <a:solidFill>
                  <a:schemeClr val="tx1"/>
                </a:solidFill>
                <a:latin typeface="Times New Roman" pitchFamily="18" charset="0"/>
              </a:defRPr>
            </a:lvl9pPr>
          </a:lstStyle>
          <a:p>
            <a:r>
              <a:rPr lang="en-US" altLang="zh-TW" sz="900"/>
              <a:t>Software Design</a:t>
            </a:r>
          </a:p>
        </p:txBody>
      </p:sp>
      <p:sp>
        <p:nvSpPr>
          <p:cNvPr id="13317" name="Slide Number Placeholder 4"/>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12084">
              <a:defRPr sz="2600">
                <a:solidFill>
                  <a:schemeClr val="tx1"/>
                </a:solidFill>
                <a:latin typeface="Times New Roman" pitchFamily="18" charset="0"/>
              </a:defRPr>
            </a:lvl1pPr>
            <a:lvl2pPr marL="689755" indent="-265290" defTabSz="812084">
              <a:defRPr sz="2600">
                <a:solidFill>
                  <a:schemeClr val="tx1"/>
                </a:solidFill>
                <a:latin typeface="Times New Roman" pitchFamily="18" charset="0"/>
              </a:defRPr>
            </a:lvl2pPr>
            <a:lvl3pPr marL="1061161" indent="-212232" defTabSz="812084">
              <a:defRPr sz="2600">
                <a:solidFill>
                  <a:schemeClr val="tx1"/>
                </a:solidFill>
                <a:latin typeface="Times New Roman" pitchFamily="18" charset="0"/>
              </a:defRPr>
            </a:lvl3pPr>
            <a:lvl4pPr marL="1485626" indent="-212232" defTabSz="812084">
              <a:defRPr sz="2600">
                <a:solidFill>
                  <a:schemeClr val="tx1"/>
                </a:solidFill>
                <a:latin typeface="Times New Roman" pitchFamily="18" charset="0"/>
              </a:defRPr>
            </a:lvl4pPr>
            <a:lvl5pPr marL="1910090" indent="-212232" defTabSz="812084">
              <a:defRPr sz="2600">
                <a:solidFill>
                  <a:schemeClr val="tx1"/>
                </a:solidFill>
                <a:latin typeface="Times New Roman" pitchFamily="18" charset="0"/>
              </a:defRPr>
            </a:lvl5pPr>
            <a:lvl6pPr marL="2334555" indent="-212232" defTabSz="812084" eaLnBrk="0" fontAlgn="base" hangingPunct="0">
              <a:spcBef>
                <a:spcPct val="0"/>
              </a:spcBef>
              <a:spcAft>
                <a:spcPct val="0"/>
              </a:spcAft>
              <a:defRPr sz="2600">
                <a:solidFill>
                  <a:schemeClr val="tx1"/>
                </a:solidFill>
                <a:latin typeface="Times New Roman" pitchFamily="18" charset="0"/>
              </a:defRPr>
            </a:lvl6pPr>
            <a:lvl7pPr marL="2759019" indent="-212232" defTabSz="812084" eaLnBrk="0" fontAlgn="base" hangingPunct="0">
              <a:spcBef>
                <a:spcPct val="0"/>
              </a:spcBef>
              <a:spcAft>
                <a:spcPct val="0"/>
              </a:spcAft>
              <a:defRPr sz="2600">
                <a:solidFill>
                  <a:schemeClr val="tx1"/>
                </a:solidFill>
                <a:latin typeface="Times New Roman" pitchFamily="18" charset="0"/>
              </a:defRPr>
            </a:lvl7pPr>
            <a:lvl8pPr marL="3183484" indent="-212232" defTabSz="812084" eaLnBrk="0" fontAlgn="base" hangingPunct="0">
              <a:spcBef>
                <a:spcPct val="0"/>
              </a:spcBef>
              <a:spcAft>
                <a:spcPct val="0"/>
              </a:spcAft>
              <a:defRPr sz="2600">
                <a:solidFill>
                  <a:schemeClr val="tx1"/>
                </a:solidFill>
                <a:latin typeface="Times New Roman" pitchFamily="18" charset="0"/>
              </a:defRPr>
            </a:lvl8pPr>
            <a:lvl9pPr marL="3607948" indent="-212232" defTabSz="812084" eaLnBrk="0" fontAlgn="base" hangingPunct="0">
              <a:spcBef>
                <a:spcPct val="0"/>
              </a:spcBef>
              <a:spcAft>
                <a:spcPct val="0"/>
              </a:spcAft>
              <a:defRPr sz="2600">
                <a:solidFill>
                  <a:schemeClr val="tx1"/>
                </a:solidFill>
                <a:latin typeface="Times New Roman" pitchFamily="18" charset="0"/>
              </a:defRPr>
            </a:lvl9pPr>
          </a:lstStyle>
          <a:p>
            <a:fld id="{C9B50289-3692-4740-83E7-2328D0C6E562}" type="slidenum">
              <a:rPr lang="zh-TW" altLang="en-US" sz="900"/>
              <a:pPr/>
              <a:t>5</a:t>
            </a:fld>
            <a:endParaRPr lang="en-US" altLang="zh-TW" sz="900"/>
          </a:p>
        </p:txBody>
      </p:sp>
    </p:spTree>
    <p:extLst>
      <p:ext uri="{BB962C8B-B14F-4D97-AF65-F5344CB8AC3E}">
        <p14:creationId xmlns:p14="http://schemas.microsoft.com/office/powerpoint/2010/main" val="1540672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1700" eaLnBrk="0" hangingPunct="0">
              <a:defRPr sz="2400">
                <a:solidFill>
                  <a:schemeClr val="tx1"/>
                </a:solidFill>
                <a:latin typeface="Tahoma" charset="0"/>
                <a:ea typeface="ＭＳ Ｐゴシック" charset="0"/>
                <a:cs typeface="ＭＳ Ｐゴシック" charset="0"/>
              </a:defRPr>
            </a:lvl1pPr>
            <a:lvl2pPr marL="742950" indent="-285750" defTabSz="901700" eaLnBrk="0" hangingPunct="0">
              <a:defRPr sz="2400">
                <a:solidFill>
                  <a:schemeClr val="tx1"/>
                </a:solidFill>
                <a:latin typeface="Tahoma" charset="0"/>
                <a:ea typeface="ＭＳ Ｐゴシック" charset="0"/>
              </a:defRPr>
            </a:lvl2pPr>
            <a:lvl3pPr marL="1143000" indent="-228600" defTabSz="901700" eaLnBrk="0" hangingPunct="0">
              <a:defRPr sz="2400">
                <a:solidFill>
                  <a:schemeClr val="tx1"/>
                </a:solidFill>
                <a:latin typeface="Tahoma" charset="0"/>
                <a:ea typeface="ＭＳ Ｐゴシック" charset="0"/>
              </a:defRPr>
            </a:lvl3pPr>
            <a:lvl4pPr marL="1600200" indent="-228600" defTabSz="901700" eaLnBrk="0" hangingPunct="0">
              <a:defRPr sz="2400">
                <a:solidFill>
                  <a:schemeClr val="tx1"/>
                </a:solidFill>
                <a:latin typeface="Tahoma" charset="0"/>
                <a:ea typeface="ＭＳ Ｐゴシック" charset="0"/>
              </a:defRPr>
            </a:lvl4pPr>
            <a:lvl5pPr marL="2057400" indent="-228600" defTabSz="901700" eaLnBrk="0" hangingPunct="0">
              <a:defRPr sz="2400">
                <a:solidFill>
                  <a:schemeClr val="tx1"/>
                </a:solidFill>
                <a:latin typeface="Tahoma" charset="0"/>
                <a:ea typeface="ＭＳ Ｐゴシック" charset="0"/>
              </a:defRPr>
            </a:lvl5pPr>
            <a:lvl6pPr marL="2514600" indent="-228600" defTabSz="901700" eaLnBrk="0" fontAlgn="base" hangingPunct="0">
              <a:spcBef>
                <a:spcPct val="0"/>
              </a:spcBef>
              <a:spcAft>
                <a:spcPct val="0"/>
              </a:spcAft>
              <a:defRPr sz="2400">
                <a:solidFill>
                  <a:schemeClr val="tx1"/>
                </a:solidFill>
                <a:latin typeface="Tahoma" charset="0"/>
                <a:ea typeface="ＭＳ Ｐゴシック" charset="0"/>
              </a:defRPr>
            </a:lvl6pPr>
            <a:lvl7pPr marL="2971800" indent="-228600" defTabSz="901700" eaLnBrk="0" fontAlgn="base" hangingPunct="0">
              <a:spcBef>
                <a:spcPct val="0"/>
              </a:spcBef>
              <a:spcAft>
                <a:spcPct val="0"/>
              </a:spcAft>
              <a:defRPr sz="2400">
                <a:solidFill>
                  <a:schemeClr val="tx1"/>
                </a:solidFill>
                <a:latin typeface="Tahoma" charset="0"/>
                <a:ea typeface="ＭＳ Ｐゴシック" charset="0"/>
              </a:defRPr>
            </a:lvl7pPr>
            <a:lvl8pPr marL="3429000" indent="-228600" defTabSz="901700" eaLnBrk="0" fontAlgn="base" hangingPunct="0">
              <a:spcBef>
                <a:spcPct val="0"/>
              </a:spcBef>
              <a:spcAft>
                <a:spcPct val="0"/>
              </a:spcAft>
              <a:defRPr sz="2400">
                <a:solidFill>
                  <a:schemeClr val="tx1"/>
                </a:solidFill>
                <a:latin typeface="Tahoma" charset="0"/>
                <a:ea typeface="ＭＳ Ｐゴシック" charset="0"/>
              </a:defRPr>
            </a:lvl8pPr>
            <a:lvl9pPr marL="3886200" indent="-228600" defTabSz="901700" eaLnBrk="0" fontAlgn="base" hangingPunct="0">
              <a:spcBef>
                <a:spcPct val="0"/>
              </a:spcBef>
              <a:spcAft>
                <a:spcPct val="0"/>
              </a:spcAft>
              <a:defRPr sz="2400">
                <a:solidFill>
                  <a:schemeClr val="tx1"/>
                </a:solidFill>
                <a:latin typeface="Tahoma" charset="0"/>
                <a:ea typeface="ＭＳ Ｐゴシック" charset="0"/>
              </a:defRPr>
            </a:lvl9pPr>
          </a:lstStyle>
          <a:p>
            <a:fld id="{047C2614-6318-024F-985C-4B885C65FF0D}" type="slidenum">
              <a:rPr lang="zh-TW" altLang="en-US" sz="900">
                <a:latin typeface="Times New Roman" charset="0"/>
                <a:cs typeface="新細明體" charset="0"/>
              </a:rPr>
              <a:pPr/>
              <a:t>39</a:t>
            </a:fld>
            <a:endParaRPr lang="en-US" altLang="zh-TW" sz="900">
              <a:latin typeface="Times New Roman" charset="0"/>
              <a:cs typeface="新細明體" charset="0"/>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TW" altLang="en-US">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1700" eaLnBrk="0" hangingPunct="0">
              <a:defRPr sz="2400">
                <a:solidFill>
                  <a:schemeClr val="tx1"/>
                </a:solidFill>
                <a:latin typeface="Tahoma" charset="0"/>
                <a:ea typeface="ＭＳ Ｐゴシック" charset="0"/>
                <a:cs typeface="ＭＳ Ｐゴシック" charset="0"/>
              </a:defRPr>
            </a:lvl1pPr>
            <a:lvl2pPr marL="742950" indent="-285750" defTabSz="901700" eaLnBrk="0" hangingPunct="0">
              <a:defRPr sz="2400">
                <a:solidFill>
                  <a:schemeClr val="tx1"/>
                </a:solidFill>
                <a:latin typeface="Tahoma" charset="0"/>
                <a:ea typeface="ＭＳ Ｐゴシック" charset="0"/>
              </a:defRPr>
            </a:lvl2pPr>
            <a:lvl3pPr marL="1143000" indent="-228600" defTabSz="901700" eaLnBrk="0" hangingPunct="0">
              <a:defRPr sz="2400">
                <a:solidFill>
                  <a:schemeClr val="tx1"/>
                </a:solidFill>
                <a:latin typeface="Tahoma" charset="0"/>
                <a:ea typeface="ＭＳ Ｐゴシック" charset="0"/>
              </a:defRPr>
            </a:lvl3pPr>
            <a:lvl4pPr marL="1600200" indent="-228600" defTabSz="901700" eaLnBrk="0" hangingPunct="0">
              <a:defRPr sz="2400">
                <a:solidFill>
                  <a:schemeClr val="tx1"/>
                </a:solidFill>
                <a:latin typeface="Tahoma" charset="0"/>
                <a:ea typeface="ＭＳ Ｐゴシック" charset="0"/>
              </a:defRPr>
            </a:lvl4pPr>
            <a:lvl5pPr marL="2057400" indent="-228600" defTabSz="901700" eaLnBrk="0" hangingPunct="0">
              <a:defRPr sz="2400">
                <a:solidFill>
                  <a:schemeClr val="tx1"/>
                </a:solidFill>
                <a:latin typeface="Tahoma" charset="0"/>
                <a:ea typeface="ＭＳ Ｐゴシック" charset="0"/>
              </a:defRPr>
            </a:lvl5pPr>
            <a:lvl6pPr marL="2514600" indent="-228600" defTabSz="901700" eaLnBrk="0" fontAlgn="base" hangingPunct="0">
              <a:spcBef>
                <a:spcPct val="0"/>
              </a:spcBef>
              <a:spcAft>
                <a:spcPct val="0"/>
              </a:spcAft>
              <a:defRPr sz="2400">
                <a:solidFill>
                  <a:schemeClr val="tx1"/>
                </a:solidFill>
                <a:latin typeface="Tahoma" charset="0"/>
                <a:ea typeface="ＭＳ Ｐゴシック" charset="0"/>
              </a:defRPr>
            </a:lvl6pPr>
            <a:lvl7pPr marL="2971800" indent="-228600" defTabSz="901700" eaLnBrk="0" fontAlgn="base" hangingPunct="0">
              <a:spcBef>
                <a:spcPct val="0"/>
              </a:spcBef>
              <a:spcAft>
                <a:spcPct val="0"/>
              </a:spcAft>
              <a:defRPr sz="2400">
                <a:solidFill>
                  <a:schemeClr val="tx1"/>
                </a:solidFill>
                <a:latin typeface="Tahoma" charset="0"/>
                <a:ea typeface="ＭＳ Ｐゴシック" charset="0"/>
              </a:defRPr>
            </a:lvl7pPr>
            <a:lvl8pPr marL="3429000" indent="-228600" defTabSz="901700" eaLnBrk="0" fontAlgn="base" hangingPunct="0">
              <a:spcBef>
                <a:spcPct val="0"/>
              </a:spcBef>
              <a:spcAft>
                <a:spcPct val="0"/>
              </a:spcAft>
              <a:defRPr sz="2400">
                <a:solidFill>
                  <a:schemeClr val="tx1"/>
                </a:solidFill>
                <a:latin typeface="Tahoma" charset="0"/>
                <a:ea typeface="ＭＳ Ｐゴシック" charset="0"/>
              </a:defRPr>
            </a:lvl8pPr>
            <a:lvl9pPr marL="3886200" indent="-228600" defTabSz="901700" eaLnBrk="0" fontAlgn="base" hangingPunct="0">
              <a:spcBef>
                <a:spcPct val="0"/>
              </a:spcBef>
              <a:spcAft>
                <a:spcPct val="0"/>
              </a:spcAft>
              <a:defRPr sz="2400">
                <a:solidFill>
                  <a:schemeClr val="tx1"/>
                </a:solidFill>
                <a:latin typeface="Tahoma" charset="0"/>
                <a:ea typeface="ＭＳ Ｐゴシック" charset="0"/>
              </a:defRPr>
            </a:lvl9pPr>
          </a:lstStyle>
          <a:p>
            <a:fld id="{FDFA1E03-E88B-B34E-85DC-54EB401EFF06}" type="slidenum">
              <a:rPr lang="zh-TW" altLang="en-US" sz="900">
                <a:latin typeface="Times New Roman" charset="0"/>
                <a:cs typeface="新細明體" charset="0"/>
              </a:rPr>
              <a:pPr/>
              <a:t>41</a:t>
            </a:fld>
            <a:endParaRPr lang="en-US" altLang="zh-TW" sz="900">
              <a:latin typeface="Times New Roman" charset="0"/>
              <a:cs typeface="新細明體" charset="0"/>
            </a:endParaRPr>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TW" altLang="en-US">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noChangeArrowheads="1" noTextEdit="1"/>
          </p:cNvSpPr>
          <p:nvPr>
            <p:ph type="sldImg"/>
          </p:nvPr>
        </p:nvSpPr>
        <p:spPr>
          <a:xfrm>
            <a:off x="727075" y="741363"/>
            <a:ext cx="5343525" cy="3702050"/>
          </a:xfrm>
          <a:ln/>
        </p:spPr>
      </p:sp>
      <p:sp>
        <p:nvSpPr>
          <p:cNvPr id="2560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xfrm>
            <a:off x="727075" y="741363"/>
            <a:ext cx="5343525" cy="3702050"/>
          </a:xfrm>
          <a:ln/>
        </p:spPr>
      </p:sp>
      <p:sp>
        <p:nvSpPr>
          <p:cNvPr id="2969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6"/>
          <p:cNvSpPr>
            <a:spLocks noGrp="1" noChangeArrowheads="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41299">
              <a:defRPr sz="2700">
                <a:solidFill>
                  <a:schemeClr val="tx1"/>
                </a:solidFill>
                <a:latin typeface="Times New Roman" charset="0"/>
                <a:ea typeface="ＭＳ Ｐゴシック" charset="0"/>
                <a:cs typeface="ＭＳ Ｐゴシック" charset="0"/>
              </a:defRPr>
            </a:lvl1pPr>
            <a:lvl2pPr marL="714569" indent="-274834" defTabSz="841299">
              <a:defRPr sz="2700">
                <a:solidFill>
                  <a:schemeClr val="tx1"/>
                </a:solidFill>
                <a:latin typeface="Times New Roman" charset="0"/>
                <a:ea typeface="ＭＳ Ｐゴシック" charset="0"/>
              </a:defRPr>
            </a:lvl2pPr>
            <a:lvl3pPr marL="1099337" indent="-219867" defTabSz="841299">
              <a:defRPr sz="2700">
                <a:solidFill>
                  <a:schemeClr val="tx1"/>
                </a:solidFill>
                <a:latin typeface="Times New Roman" charset="0"/>
                <a:ea typeface="ＭＳ Ｐゴシック" charset="0"/>
              </a:defRPr>
            </a:lvl3pPr>
            <a:lvl4pPr marL="1539072" indent="-219867" defTabSz="841299">
              <a:defRPr sz="2700">
                <a:solidFill>
                  <a:schemeClr val="tx1"/>
                </a:solidFill>
                <a:latin typeface="Times New Roman" charset="0"/>
                <a:ea typeface="ＭＳ Ｐゴシック" charset="0"/>
              </a:defRPr>
            </a:lvl4pPr>
            <a:lvl5pPr marL="1978807" indent="-219867" defTabSz="841299">
              <a:defRPr sz="2700">
                <a:solidFill>
                  <a:schemeClr val="tx1"/>
                </a:solidFill>
                <a:latin typeface="Times New Roman" charset="0"/>
                <a:ea typeface="ＭＳ Ｐゴシック" charset="0"/>
              </a:defRPr>
            </a:lvl5pPr>
            <a:lvl6pPr marL="2418542" indent="-219867" defTabSz="841299" eaLnBrk="0" fontAlgn="base" hangingPunct="0">
              <a:spcBef>
                <a:spcPct val="0"/>
              </a:spcBef>
              <a:spcAft>
                <a:spcPct val="0"/>
              </a:spcAft>
              <a:defRPr sz="2700">
                <a:solidFill>
                  <a:schemeClr val="tx1"/>
                </a:solidFill>
                <a:latin typeface="Times New Roman" charset="0"/>
                <a:ea typeface="ＭＳ Ｐゴシック" charset="0"/>
              </a:defRPr>
            </a:lvl6pPr>
            <a:lvl7pPr marL="2858277" indent="-219867" defTabSz="841299" eaLnBrk="0" fontAlgn="base" hangingPunct="0">
              <a:spcBef>
                <a:spcPct val="0"/>
              </a:spcBef>
              <a:spcAft>
                <a:spcPct val="0"/>
              </a:spcAft>
              <a:defRPr sz="2700">
                <a:solidFill>
                  <a:schemeClr val="tx1"/>
                </a:solidFill>
                <a:latin typeface="Times New Roman" charset="0"/>
                <a:ea typeface="ＭＳ Ｐゴシック" charset="0"/>
              </a:defRPr>
            </a:lvl7pPr>
            <a:lvl8pPr marL="3298012" indent="-219867" defTabSz="841299" eaLnBrk="0" fontAlgn="base" hangingPunct="0">
              <a:spcBef>
                <a:spcPct val="0"/>
              </a:spcBef>
              <a:spcAft>
                <a:spcPct val="0"/>
              </a:spcAft>
              <a:defRPr sz="2700">
                <a:solidFill>
                  <a:schemeClr val="tx1"/>
                </a:solidFill>
                <a:latin typeface="Times New Roman" charset="0"/>
                <a:ea typeface="ＭＳ Ｐゴシック" charset="0"/>
              </a:defRPr>
            </a:lvl8pPr>
            <a:lvl9pPr marL="3737747" indent="-219867" defTabSz="841299" eaLnBrk="0" fontAlgn="base" hangingPunct="0">
              <a:spcBef>
                <a:spcPct val="0"/>
              </a:spcBef>
              <a:spcAft>
                <a:spcPct val="0"/>
              </a:spcAft>
              <a:defRPr sz="2700">
                <a:solidFill>
                  <a:schemeClr val="tx1"/>
                </a:solidFill>
                <a:latin typeface="Times New Roman" charset="0"/>
                <a:ea typeface="ＭＳ Ｐゴシック" charset="0"/>
              </a:defRPr>
            </a:lvl9pPr>
          </a:lstStyle>
          <a:p>
            <a:r>
              <a:rPr lang="en-US" sz="1000"/>
              <a:t>Software Design</a:t>
            </a:r>
          </a:p>
        </p:txBody>
      </p:sp>
      <p:sp>
        <p:nvSpPr>
          <p:cNvPr id="337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41299">
              <a:defRPr sz="2700">
                <a:solidFill>
                  <a:schemeClr val="tx1"/>
                </a:solidFill>
                <a:latin typeface="Times New Roman" charset="0"/>
                <a:ea typeface="ＭＳ Ｐゴシック" charset="0"/>
                <a:cs typeface="ＭＳ Ｐゴシック" charset="0"/>
              </a:defRPr>
            </a:lvl1pPr>
            <a:lvl2pPr marL="714569" indent="-274834" defTabSz="841299">
              <a:defRPr sz="2700">
                <a:solidFill>
                  <a:schemeClr val="tx1"/>
                </a:solidFill>
                <a:latin typeface="Times New Roman" charset="0"/>
                <a:ea typeface="ＭＳ Ｐゴシック" charset="0"/>
              </a:defRPr>
            </a:lvl2pPr>
            <a:lvl3pPr marL="1099337" indent="-219867" defTabSz="841299">
              <a:defRPr sz="2700">
                <a:solidFill>
                  <a:schemeClr val="tx1"/>
                </a:solidFill>
                <a:latin typeface="Times New Roman" charset="0"/>
                <a:ea typeface="ＭＳ Ｐゴシック" charset="0"/>
              </a:defRPr>
            </a:lvl3pPr>
            <a:lvl4pPr marL="1539072" indent="-219867" defTabSz="841299">
              <a:defRPr sz="2700">
                <a:solidFill>
                  <a:schemeClr val="tx1"/>
                </a:solidFill>
                <a:latin typeface="Times New Roman" charset="0"/>
                <a:ea typeface="ＭＳ Ｐゴシック" charset="0"/>
              </a:defRPr>
            </a:lvl4pPr>
            <a:lvl5pPr marL="1978807" indent="-219867" defTabSz="841299">
              <a:defRPr sz="2700">
                <a:solidFill>
                  <a:schemeClr val="tx1"/>
                </a:solidFill>
                <a:latin typeface="Times New Roman" charset="0"/>
                <a:ea typeface="ＭＳ Ｐゴシック" charset="0"/>
              </a:defRPr>
            </a:lvl5pPr>
            <a:lvl6pPr marL="2418542" indent="-219867" defTabSz="841299" eaLnBrk="0" fontAlgn="base" hangingPunct="0">
              <a:spcBef>
                <a:spcPct val="0"/>
              </a:spcBef>
              <a:spcAft>
                <a:spcPct val="0"/>
              </a:spcAft>
              <a:defRPr sz="2700">
                <a:solidFill>
                  <a:schemeClr val="tx1"/>
                </a:solidFill>
                <a:latin typeface="Times New Roman" charset="0"/>
                <a:ea typeface="ＭＳ Ｐゴシック" charset="0"/>
              </a:defRPr>
            </a:lvl6pPr>
            <a:lvl7pPr marL="2858277" indent="-219867" defTabSz="841299" eaLnBrk="0" fontAlgn="base" hangingPunct="0">
              <a:spcBef>
                <a:spcPct val="0"/>
              </a:spcBef>
              <a:spcAft>
                <a:spcPct val="0"/>
              </a:spcAft>
              <a:defRPr sz="2700">
                <a:solidFill>
                  <a:schemeClr val="tx1"/>
                </a:solidFill>
                <a:latin typeface="Times New Roman" charset="0"/>
                <a:ea typeface="ＭＳ Ｐゴシック" charset="0"/>
              </a:defRPr>
            </a:lvl7pPr>
            <a:lvl8pPr marL="3298012" indent="-219867" defTabSz="841299" eaLnBrk="0" fontAlgn="base" hangingPunct="0">
              <a:spcBef>
                <a:spcPct val="0"/>
              </a:spcBef>
              <a:spcAft>
                <a:spcPct val="0"/>
              </a:spcAft>
              <a:defRPr sz="2700">
                <a:solidFill>
                  <a:schemeClr val="tx1"/>
                </a:solidFill>
                <a:latin typeface="Times New Roman" charset="0"/>
                <a:ea typeface="ＭＳ Ｐゴシック" charset="0"/>
              </a:defRPr>
            </a:lvl8pPr>
            <a:lvl9pPr marL="3737747" indent="-219867" defTabSz="841299" eaLnBrk="0" fontAlgn="base" hangingPunct="0">
              <a:spcBef>
                <a:spcPct val="0"/>
              </a:spcBef>
              <a:spcAft>
                <a:spcPct val="0"/>
              </a:spcAft>
              <a:defRPr sz="2700">
                <a:solidFill>
                  <a:schemeClr val="tx1"/>
                </a:solidFill>
                <a:latin typeface="Times New Roman" charset="0"/>
                <a:ea typeface="ＭＳ Ｐゴシック" charset="0"/>
              </a:defRPr>
            </a:lvl9pPr>
          </a:lstStyle>
          <a:p>
            <a:fld id="{141AC13D-7A34-1641-8F53-9B579311337B}" type="slidenum">
              <a:rPr lang="en-US" sz="1000"/>
              <a:pPr/>
              <a:t>52</a:t>
            </a:fld>
            <a:endParaRPr lang="en-US" sz="1000"/>
          </a:p>
        </p:txBody>
      </p:sp>
      <p:sp>
        <p:nvSpPr>
          <p:cNvPr id="33795" name="Rectangle 2"/>
          <p:cNvSpPr>
            <a:spLocks noGrp="1" noRot="1" noChangeAspect="1" noChangeArrowheads="1" noTextEdit="1"/>
          </p:cNvSpPr>
          <p:nvPr>
            <p:ph type="sldImg"/>
          </p:nvPr>
        </p:nvSpPr>
        <p:spPr>
          <a:xfrm>
            <a:off x="730250" y="744538"/>
            <a:ext cx="5338763" cy="3698875"/>
          </a:xfrm>
          <a:ln/>
        </p:spPr>
      </p:sp>
      <p:sp>
        <p:nvSpPr>
          <p:cNvPr id="337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6"/>
          <p:cNvSpPr>
            <a:spLocks noGrp="1" noChangeArrowheads="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41299">
              <a:defRPr sz="2700">
                <a:solidFill>
                  <a:schemeClr val="tx1"/>
                </a:solidFill>
                <a:latin typeface="Times New Roman" charset="0"/>
                <a:ea typeface="ＭＳ Ｐゴシック" charset="0"/>
                <a:cs typeface="ＭＳ Ｐゴシック" charset="0"/>
              </a:defRPr>
            </a:lvl1pPr>
            <a:lvl2pPr marL="714569" indent="-274834" defTabSz="841299">
              <a:defRPr sz="2700">
                <a:solidFill>
                  <a:schemeClr val="tx1"/>
                </a:solidFill>
                <a:latin typeface="Times New Roman" charset="0"/>
                <a:ea typeface="ＭＳ Ｐゴシック" charset="0"/>
              </a:defRPr>
            </a:lvl2pPr>
            <a:lvl3pPr marL="1099337" indent="-219867" defTabSz="841299">
              <a:defRPr sz="2700">
                <a:solidFill>
                  <a:schemeClr val="tx1"/>
                </a:solidFill>
                <a:latin typeface="Times New Roman" charset="0"/>
                <a:ea typeface="ＭＳ Ｐゴシック" charset="0"/>
              </a:defRPr>
            </a:lvl3pPr>
            <a:lvl4pPr marL="1539072" indent="-219867" defTabSz="841299">
              <a:defRPr sz="2700">
                <a:solidFill>
                  <a:schemeClr val="tx1"/>
                </a:solidFill>
                <a:latin typeface="Times New Roman" charset="0"/>
                <a:ea typeface="ＭＳ Ｐゴシック" charset="0"/>
              </a:defRPr>
            </a:lvl4pPr>
            <a:lvl5pPr marL="1978807" indent="-219867" defTabSz="841299">
              <a:defRPr sz="2700">
                <a:solidFill>
                  <a:schemeClr val="tx1"/>
                </a:solidFill>
                <a:latin typeface="Times New Roman" charset="0"/>
                <a:ea typeface="ＭＳ Ｐゴシック" charset="0"/>
              </a:defRPr>
            </a:lvl5pPr>
            <a:lvl6pPr marL="2418542" indent="-219867" defTabSz="841299" eaLnBrk="0" fontAlgn="base" hangingPunct="0">
              <a:spcBef>
                <a:spcPct val="0"/>
              </a:spcBef>
              <a:spcAft>
                <a:spcPct val="0"/>
              </a:spcAft>
              <a:defRPr sz="2700">
                <a:solidFill>
                  <a:schemeClr val="tx1"/>
                </a:solidFill>
                <a:latin typeface="Times New Roman" charset="0"/>
                <a:ea typeface="ＭＳ Ｐゴシック" charset="0"/>
              </a:defRPr>
            </a:lvl6pPr>
            <a:lvl7pPr marL="2858277" indent="-219867" defTabSz="841299" eaLnBrk="0" fontAlgn="base" hangingPunct="0">
              <a:spcBef>
                <a:spcPct val="0"/>
              </a:spcBef>
              <a:spcAft>
                <a:spcPct val="0"/>
              </a:spcAft>
              <a:defRPr sz="2700">
                <a:solidFill>
                  <a:schemeClr val="tx1"/>
                </a:solidFill>
                <a:latin typeface="Times New Roman" charset="0"/>
                <a:ea typeface="ＭＳ Ｐゴシック" charset="0"/>
              </a:defRPr>
            </a:lvl7pPr>
            <a:lvl8pPr marL="3298012" indent="-219867" defTabSz="841299" eaLnBrk="0" fontAlgn="base" hangingPunct="0">
              <a:spcBef>
                <a:spcPct val="0"/>
              </a:spcBef>
              <a:spcAft>
                <a:spcPct val="0"/>
              </a:spcAft>
              <a:defRPr sz="2700">
                <a:solidFill>
                  <a:schemeClr val="tx1"/>
                </a:solidFill>
                <a:latin typeface="Times New Roman" charset="0"/>
                <a:ea typeface="ＭＳ Ｐゴシック" charset="0"/>
              </a:defRPr>
            </a:lvl8pPr>
            <a:lvl9pPr marL="3737747" indent="-219867" defTabSz="841299" eaLnBrk="0" fontAlgn="base" hangingPunct="0">
              <a:spcBef>
                <a:spcPct val="0"/>
              </a:spcBef>
              <a:spcAft>
                <a:spcPct val="0"/>
              </a:spcAft>
              <a:defRPr sz="2700">
                <a:solidFill>
                  <a:schemeClr val="tx1"/>
                </a:solidFill>
                <a:latin typeface="Times New Roman" charset="0"/>
                <a:ea typeface="ＭＳ Ｐゴシック" charset="0"/>
              </a:defRPr>
            </a:lvl9pPr>
          </a:lstStyle>
          <a:p>
            <a:r>
              <a:rPr lang="en-US" sz="1000"/>
              <a:t>Software Design</a:t>
            </a:r>
          </a:p>
        </p:txBody>
      </p:sp>
      <p:sp>
        <p:nvSpPr>
          <p:cNvPr id="378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41299">
              <a:defRPr sz="2700">
                <a:solidFill>
                  <a:schemeClr val="tx1"/>
                </a:solidFill>
                <a:latin typeface="Times New Roman" charset="0"/>
                <a:ea typeface="ＭＳ Ｐゴシック" charset="0"/>
                <a:cs typeface="ＭＳ Ｐゴシック" charset="0"/>
              </a:defRPr>
            </a:lvl1pPr>
            <a:lvl2pPr marL="714569" indent="-274834" defTabSz="841299">
              <a:defRPr sz="2700">
                <a:solidFill>
                  <a:schemeClr val="tx1"/>
                </a:solidFill>
                <a:latin typeface="Times New Roman" charset="0"/>
                <a:ea typeface="ＭＳ Ｐゴシック" charset="0"/>
              </a:defRPr>
            </a:lvl2pPr>
            <a:lvl3pPr marL="1099337" indent="-219867" defTabSz="841299">
              <a:defRPr sz="2700">
                <a:solidFill>
                  <a:schemeClr val="tx1"/>
                </a:solidFill>
                <a:latin typeface="Times New Roman" charset="0"/>
                <a:ea typeface="ＭＳ Ｐゴシック" charset="0"/>
              </a:defRPr>
            </a:lvl3pPr>
            <a:lvl4pPr marL="1539072" indent="-219867" defTabSz="841299">
              <a:defRPr sz="2700">
                <a:solidFill>
                  <a:schemeClr val="tx1"/>
                </a:solidFill>
                <a:latin typeface="Times New Roman" charset="0"/>
                <a:ea typeface="ＭＳ Ｐゴシック" charset="0"/>
              </a:defRPr>
            </a:lvl4pPr>
            <a:lvl5pPr marL="1978807" indent="-219867" defTabSz="841299">
              <a:defRPr sz="2700">
                <a:solidFill>
                  <a:schemeClr val="tx1"/>
                </a:solidFill>
                <a:latin typeface="Times New Roman" charset="0"/>
                <a:ea typeface="ＭＳ Ｐゴシック" charset="0"/>
              </a:defRPr>
            </a:lvl5pPr>
            <a:lvl6pPr marL="2418542" indent="-219867" defTabSz="841299" eaLnBrk="0" fontAlgn="base" hangingPunct="0">
              <a:spcBef>
                <a:spcPct val="0"/>
              </a:spcBef>
              <a:spcAft>
                <a:spcPct val="0"/>
              </a:spcAft>
              <a:defRPr sz="2700">
                <a:solidFill>
                  <a:schemeClr val="tx1"/>
                </a:solidFill>
                <a:latin typeface="Times New Roman" charset="0"/>
                <a:ea typeface="ＭＳ Ｐゴシック" charset="0"/>
              </a:defRPr>
            </a:lvl6pPr>
            <a:lvl7pPr marL="2858277" indent="-219867" defTabSz="841299" eaLnBrk="0" fontAlgn="base" hangingPunct="0">
              <a:spcBef>
                <a:spcPct val="0"/>
              </a:spcBef>
              <a:spcAft>
                <a:spcPct val="0"/>
              </a:spcAft>
              <a:defRPr sz="2700">
                <a:solidFill>
                  <a:schemeClr val="tx1"/>
                </a:solidFill>
                <a:latin typeface="Times New Roman" charset="0"/>
                <a:ea typeface="ＭＳ Ｐゴシック" charset="0"/>
              </a:defRPr>
            </a:lvl7pPr>
            <a:lvl8pPr marL="3298012" indent="-219867" defTabSz="841299" eaLnBrk="0" fontAlgn="base" hangingPunct="0">
              <a:spcBef>
                <a:spcPct val="0"/>
              </a:spcBef>
              <a:spcAft>
                <a:spcPct val="0"/>
              </a:spcAft>
              <a:defRPr sz="2700">
                <a:solidFill>
                  <a:schemeClr val="tx1"/>
                </a:solidFill>
                <a:latin typeface="Times New Roman" charset="0"/>
                <a:ea typeface="ＭＳ Ｐゴシック" charset="0"/>
              </a:defRPr>
            </a:lvl8pPr>
            <a:lvl9pPr marL="3737747" indent="-219867" defTabSz="841299" eaLnBrk="0" fontAlgn="base" hangingPunct="0">
              <a:spcBef>
                <a:spcPct val="0"/>
              </a:spcBef>
              <a:spcAft>
                <a:spcPct val="0"/>
              </a:spcAft>
              <a:defRPr sz="2700">
                <a:solidFill>
                  <a:schemeClr val="tx1"/>
                </a:solidFill>
                <a:latin typeface="Times New Roman" charset="0"/>
                <a:ea typeface="ＭＳ Ｐゴシック" charset="0"/>
              </a:defRPr>
            </a:lvl9pPr>
          </a:lstStyle>
          <a:p>
            <a:fld id="{E6CA10D2-D211-1D49-BC23-348671AAA3FA}" type="slidenum">
              <a:rPr lang="en-US" sz="1000"/>
              <a:pPr/>
              <a:t>53</a:t>
            </a:fld>
            <a:endParaRPr lang="en-US" sz="1000"/>
          </a:p>
        </p:txBody>
      </p:sp>
      <p:sp>
        <p:nvSpPr>
          <p:cNvPr id="37891" name="Rectangle 2"/>
          <p:cNvSpPr>
            <a:spLocks noChangeArrowheads="1"/>
          </p:cNvSpPr>
          <p:nvPr/>
        </p:nvSpPr>
        <p:spPr bwMode="auto">
          <a:xfrm>
            <a:off x="3851814" y="0"/>
            <a:ext cx="2945862" cy="491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87947" tIns="43973" rIns="87947" bIns="43973" anchor="ctr"/>
          <a:lstStyle/>
          <a:p>
            <a:endParaRPr lang="en-US"/>
          </a:p>
        </p:txBody>
      </p:sp>
      <p:sp>
        <p:nvSpPr>
          <p:cNvPr id="37892" name="Rectangle 3"/>
          <p:cNvSpPr>
            <a:spLocks noChangeArrowheads="1"/>
          </p:cNvSpPr>
          <p:nvPr/>
        </p:nvSpPr>
        <p:spPr bwMode="auto">
          <a:xfrm>
            <a:off x="3851814" y="9379542"/>
            <a:ext cx="2945862" cy="4947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18921" tIns="0" rIns="18921" bIns="0" anchor="b"/>
          <a:lstStyle/>
          <a:p>
            <a:pPr algn="r" defTabSz="908481"/>
            <a:r>
              <a:rPr lang="en-US" altLang="zh-TW" sz="1000" i="1">
                <a:cs typeface="新細明體" charset="0"/>
              </a:rPr>
              <a:t>22</a:t>
            </a:r>
          </a:p>
        </p:txBody>
      </p:sp>
      <p:sp>
        <p:nvSpPr>
          <p:cNvPr id="37893" name="Rectangle 4"/>
          <p:cNvSpPr>
            <a:spLocks noChangeArrowheads="1"/>
          </p:cNvSpPr>
          <p:nvPr/>
        </p:nvSpPr>
        <p:spPr bwMode="auto">
          <a:xfrm>
            <a:off x="0" y="9379542"/>
            <a:ext cx="2944342" cy="4947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87947" tIns="43973" rIns="87947" bIns="43973" anchor="ctr"/>
          <a:lstStyle/>
          <a:p>
            <a:endParaRPr lang="en-US"/>
          </a:p>
        </p:txBody>
      </p:sp>
      <p:sp>
        <p:nvSpPr>
          <p:cNvPr id="37894" name="Rectangle 5"/>
          <p:cNvSpPr>
            <a:spLocks noChangeArrowheads="1"/>
          </p:cNvSpPr>
          <p:nvPr/>
        </p:nvSpPr>
        <p:spPr bwMode="auto">
          <a:xfrm>
            <a:off x="0" y="0"/>
            <a:ext cx="2944342" cy="491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87947" tIns="43973" rIns="87947" bIns="43973" anchor="ctr"/>
          <a:lstStyle/>
          <a:p>
            <a:endParaRPr lang="en-US"/>
          </a:p>
        </p:txBody>
      </p:sp>
      <p:sp>
        <p:nvSpPr>
          <p:cNvPr id="37895" name="Rectangle 6"/>
          <p:cNvSpPr>
            <a:spLocks noGrp="1" noRot="1" noChangeAspect="1" noChangeArrowheads="1" noTextEdit="1"/>
          </p:cNvSpPr>
          <p:nvPr>
            <p:ph type="sldImg"/>
          </p:nvPr>
        </p:nvSpPr>
        <p:spPr>
          <a:xfrm>
            <a:off x="736600" y="749300"/>
            <a:ext cx="5326063" cy="3689350"/>
          </a:xfrm>
          <a:ln cap="flat"/>
        </p:spPr>
      </p:sp>
      <p:sp>
        <p:nvSpPr>
          <p:cNvPr id="37896" name="Rectangle 7"/>
          <p:cNvSpPr>
            <a:spLocks noGrp="1" noChangeArrowheads="1"/>
          </p:cNvSpPr>
          <p:nvPr>
            <p:ph type="body" idx="1"/>
          </p:nvPr>
        </p:nvSpPr>
        <p:spPr>
          <a:xfrm>
            <a:off x="905952" y="4689771"/>
            <a:ext cx="4984253" cy="4441651"/>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89874" tIns="44149" rIns="89874" bIns="44149"/>
          <a:lstStyle/>
          <a:p>
            <a:pPr defTabSz="879470"/>
            <a:endParaRPr lang="zh-TW" altLang="en-US">
              <a:latin typeface="Arial" charset="0"/>
              <a:cs typeface="新細明體"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6"/>
          <p:cNvSpPr>
            <a:spLocks noGrp="1" noChangeArrowheads="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41299">
              <a:defRPr sz="2700">
                <a:solidFill>
                  <a:schemeClr val="tx1"/>
                </a:solidFill>
                <a:latin typeface="Times New Roman" charset="0"/>
                <a:ea typeface="ＭＳ Ｐゴシック" charset="0"/>
                <a:cs typeface="ＭＳ Ｐゴシック" charset="0"/>
              </a:defRPr>
            </a:lvl1pPr>
            <a:lvl2pPr marL="714569" indent="-274834" defTabSz="841299">
              <a:defRPr sz="2700">
                <a:solidFill>
                  <a:schemeClr val="tx1"/>
                </a:solidFill>
                <a:latin typeface="Times New Roman" charset="0"/>
                <a:ea typeface="ＭＳ Ｐゴシック" charset="0"/>
              </a:defRPr>
            </a:lvl2pPr>
            <a:lvl3pPr marL="1099337" indent="-219867" defTabSz="841299">
              <a:defRPr sz="2700">
                <a:solidFill>
                  <a:schemeClr val="tx1"/>
                </a:solidFill>
                <a:latin typeface="Times New Roman" charset="0"/>
                <a:ea typeface="ＭＳ Ｐゴシック" charset="0"/>
              </a:defRPr>
            </a:lvl3pPr>
            <a:lvl4pPr marL="1539072" indent="-219867" defTabSz="841299">
              <a:defRPr sz="2700">
                <a:solidFill>
                  <a:schemeClr val="tx1"/>
                </a:solidFill>
                <a:latin typeface="Times New Roman" charset="0"/>
                <a:ea typeface="ＭＳ Ｐゴシック" charset="0"/>
              </a:defRPr>
            </a:lvl4pPr>
            <a:lvl5pPr marL="1978807" indent="-219867" defTabSz="841299">
              <a:defRPr sz="2700">
                <a:solidFill>
                  <a:schemeClr val="tx1"/>
                </a:solidFill>
                <a:latin typeface="Times New Roman" charset="0"/>
                <a:ea typeface="ＭＳ Ｐゴシック" charset="0"/>
              </a:defRPr>
            </a:lvl5pPr>
            <a:lvl6pPr marL="2418542" indent="-219867" defTabSz="841299" eaLnBrk="0" fontAlgn="base" hangingPunct="0">
              <a:spcBef>
                <a:spcPct val="0"/>
              </a:spcBef>
              <a:spcAft>
                <a:spcPct val="0"/>
              </a:spcAft>
              <a:defRPr sz="2700">
                <a:solidFill>
                  <a:schemeClr val="tx1"/>
                </a:solidFill>
                <a:latin typeface="Times New Roman" charset="0"/>
                <a:ea typeface="ＭＳ Ｐゴシック" charset="0"/>
              </a:defRPr>
            </a:lvl6pPr>
            <a:lvl7pPr marL="2858277" indent="-219867" defTabSz="841299" eaLnBrk="0" fontAlgn="base" hangingPunct="0">
              <a:spcBef>
                <a:spcPct val="0"/>
              </a:spcBef>
              <a:spcAft>
                <a:spcPct val="0"/>
              </a:spcAft>
              <a:defRPr sz="2700">
                <a:solidFill>
                  <a:schemeClr val="tx1"/>
                </a:solidFill>
                <a:latin typeface="Times New Roman" charset="0"/>
                <a:ea typeface="ＭＳ Ｐゴシック" charset="0"/>
              </a:defRPr>
            </a:lvl7pPr>
            <a:lvl8pPr marL="3298012" indent="-219867" defTabSz="841299" eaLnBrk="0" fontAlgn="base" hangingPunct="0">
              <a:spcBef>
                <a:spcPct val="0"/>
              </a:spcBef>
              <a:spcAft>
                <a:spcPct val="0"/>
              </a:spcAft>
              <a:defRPr sz="2700">
                <a:solidFill>
                  <a:schemeClr val="tx1"/>
                </a:solidFill>
                <a:latin typeface="Times New Roman" charset="0"/>
                <a:ea typeface="ＭＳ Ｐゴシック" charset="0"/>
              </a:defRPr>
            </a:lvl8pPr>
            <a:lvl9pPr marL="3737747" indent="-219867" defTabSz="841299" eaLnBrk="0" fontAlgn="base" hangingPunct="0">
              <a:spcBef>
                <a:spcPct val="0"/>
              </a:spcBef>
              <a:spcAft>
                <a:spcPct val="0"/>
              </a:spcAft>
              <a:defRPr sz="2700">
                <a:solidFill>
                  <a:schemeClr val="tx1"/>
                </a:solidFill>
                <a:latin typeface="Times New Roman" charset="0"/>
                <a:ea typeface="ＭＳ Ｐゴシック" charset="0"/>
              </a:defRPr>
            </a:lvl9pPr>
          </a:lstStyle>
          <a:p>
            <a:r>
              <a:rPr lang="en-US" sz="1000"/>
              <a:t>Software Design</a:t>
            </a:r>
          </a:p>
        </p:txBody>
      </p:sp>
      <p:sp>
        <p:nvSpPr>
          <p:cNvPr id="460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41299">
              <a:defRPr sz="2700">
                <a:solidFill>
                  <a:schemeClr val="tx1"/>
                </a:solidFill>
                <a:latin typeface="Times New Roman" charset="0"/>
                <a:ea typeface="ＭＳ Ｐゴシック" charset="0"/>
                <a:cs typeface="ＭＳ Ｐゴシック" charset="0"/>
              </a:defRPr>
            </a:lvl1pPr>
            <a:lvl2pPr marL="714569" indent="-274834" defTabSz="841299">
              <a:defRPr sz="2700">
                <a:solidFill>
                  <a:schemeClr val="tx1"/>
                </a:solidFill>
                <a:latin typeface="Times New Roman" charset="0"/>
                <a:ea typeface="ＭＳ Ｐゴシック" charset="0"/>
              </a:defRPr>
            </a:lvl2pPr>
            <a:lvl3pPr marL="1099337" indent="-219867" defTabSz="841299">
              <a:defRPr sz="2700">
                <a:solidFill>
                  <a:schemeClr val="tx1"/>
                </a:solidFill>
                <a:latin typeface="Times New Roman" charset="0"/>
                <a:ea typeface="ＭＳ Ｐゴシック" charset="0"/>
              </a:defRPr>
            </a:lvl3pPr>
            <a:lvl4pPr marL="1539072" indent="-219867" defTabSz="841299">
              <a:defRPr sz="2700">
                <a:solidFill>
                  <a:schemeClr val="tx1"/>
                </a:solidFill>
                <a:latin typeface="Times New Roman" charset="0"/>
                <a:ea typeface="ＭＳ Ｐゴシック" charset="0"/>
              </a:defRPr>
            </a:lvl4pPr>
            <a:lvl5pPr marL="1978807" indent="-219867" defTabSz="841299">
              <a:defRPr sz="2700">
                <a:solidFill>
                  <a:schemeClr val="tx1"/>
                </a:solidFill>
                <a:latin typeface="Times New Roman" charset="0"/>
                <a:ea typeface="ＭＳ Ｐゴシック" charset="0"/>
              </a:defRPr>
            </a:lvl5pPr>
            <a:lvl6pPr marL="2418542" indent="-219867" defTabSz="841299" eaLnBrk="0" fontAlgn="base" hangingPunct="0">
              <a:spcBef>
                <a:spcPct val="0"/>
              </a:spcBef>
              <a:spcAft>
                <a:spcPct val="0"/>
              </a:spcAft>
              <a:defRPr sz="2700">
                <a:solidFill>
                  <a:schemeClr val="tx1"/>
                </a:solidFill>
                <a:latin typeface="Times New Roman" charset="0"/>
                <a:ea typeface="ＭＳ Ｐゴシック" charset="0"/>
              </a:defRPr>
            </a:lvl6pPr>
            <a:lvl7pPr marL="2858277" indent="-219867" defTabSz="841299" eaLnBrk="0" fontAlgn="base" hangingPunct="0">
              <a:spcBef>
                <a:spcPct val="0"/>
              </a:spcBef>
              <a:spcAft>
                <a:spcPct val="0"/>
              </a:spcAft>
              <a:defRPr sz="2700">
                <a:solidFill>
                  <a:schemeClr val="tx1"/>
                </a:solidFill>
                <a:latin typeface="Times New Roman" charset="0"/>
                <a:ea typeface="ＭＳ Ｐゴシック" charset="0"/>
              </a:defRPr>
            </a:lvl7pPr>
            <a:lvl8pPr marL="3298012" indent="-219867" defTabSz="841299" eaLnBrk="0" fontAlgn="base" hangingPunct="0">
              <a:spcBef>
                <a:spcPct val="0"/>
              </a:spcBef>
              <a:spcAft>
                <a:spcPct val="0"/>
              </a:spcAft>
              <a:defRPr sz="2700">
                <a:solidFill>
                  <a:schemeClr val="tx1"/>
                </a:solidFill>
                <a:latin typeface="Times New Roman" charset="0"/>
                <a:ea typeface="ＭＳ Ｐゴシック" charset="0"/>
              </a:defRPr>
            </a:lvl8pPr>
            <a:lvl9pPr marL="3737747" indent="-219867" defTabSz="841299" eaLnBrk="0" fontAlgn="base" hangingPunct="0">
              <a:spcBef>
                <a:spcPct val="0"/>
              </a:spcBef>
              <a:spcAft>
                <a:spcPct val="0"/>
              </a:spcAft>
              <a:defRPr sz="2700">
                <a:solidFill>
                  <a:schemeClr val="tx1"/>
                </a:solidFill>
                <a:latin typeface="Times New Roman" charset="0"/>
                <a:ea typeface="ＭＳ Ｐゴシック" charset="0"/>
              </a:defRPr>
            </a:lvl9pPr>
          </a:lstStyle>
          <a:p>
            <a:fld id="{4BDA4F51-D7E3-BC40-B0DE-28FB78046EBE}" type="slidenum">
              <a:rPr lang="en-US" sz="1000"/>
              <a:pPr/>
              <a:t>54</a:t>
            </a:fld>
            <a:endParaRPr lang="en-US" sz="1000"/>
          </a:p>
        </p:txBody>
      </p:sp>
      <p:sp>
        <p:nvSpPr>
          <p:cNvPr id="46083" name="Rectangle 2"/>
          <p:cNvSpPr>
            <a:spLocks noGrp="1" noRot="1" noChangeAspect="1" noChangeArrowheads="1" noTextEdit="1"/>
          </p:cNvSpPr>
          <p:nvPr>
            <p:ph type="sldImg"/>
          </p:nvPr>
        </p:nvSpPr>
        <p:spPr>
          <a:xfrm>
            <a:off x="730250" y="744538"/>
            <a:ext cx="5341938" cy="3700462"/>
          </a:xfrm>
          <a:ln/>
        </p:spPr>
      </p:sp>
      <p:sp>
        <p:nvSpPr>
          <p:cNvPr id="46084" name="Rectangle 3"/>
          <p:cNvSpPr>
            <a:spLocks noGrp="1" noChangeArrowheads="1"/>
          </p:cNvSpPr>
          <p:nvPr>
            <p:ph type="body" idx="1"/>
          </p:nvPr>
        </p:nvSpPr>
        <p:spPr>
          <a:xfrm>
            <a:off x="875551" y="4691304"/>
            <a:ext cx="5046574" cy="446309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6"/>
          <p:cNvSpPr>
            <a:spLocks noGrp="1" noChangeArrowheads="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41299">
              <a:defRPr sz="2700">
                <a:solidFill>
                  <a:schemeClr val="tx1"/>
                </a:solidFill>
                <a:latin typeface="Times New Roman" charset="0"/>
                <a:ea typeface="ＭＳ Ｐゴシック" charset="0"/>
                <a:cs typeface="ＭＳ Ｐゴシック" charset="0"/>
              </a:defRPr>
            </a:lvl1pPr>
            <a:lvl2pPr marL="714569" indent="-274834" defTabSz="841299">
              <a:defRPr sz="2700">
                <a:solidFill>
                  <a:schemeClr val="tx1"/>
                </a:solidFill>
                <a:latin typeface="Times New Roman" charset="0"/>
                <a:ea typeface="ＭＳ Ｐゴシック" charset="0"/>
              </a:defRPr>
            </a:lvl2pPr>
            <a:lvl3pPr marL="1099337" indent="-219867" defTabSz="841299">
              <a:defRPr sz="2700">
                <a:solidFill>
                  <a:schemeClr val="tx1"/>
                </a:solidFill>
                <a:latin typeface="Times New Roman" charset="0"/>
                <a:ea typeface="ＭＳ Ｐゴシック" charset="0"/>
              </a:defRPr>
            </a:lvl3pPr>
            <a:lvl4pPr marL="1539072" indent="-219867" defTabSz="841299">
              <a:defRPr sz="2700">
                <a:solidFill>
                  <a:schemeClr val="tx1"/>
                </a:solidFill>
                <a:latin typeface="Times New Roman" charset="0"/>
                <a:ea typeface="ＭＳ Ｐゴシック" charset="0"/>
              </a:defRPr>
            </a:lvl4pPr>
            <a:lvl5pPr marL="1978807" indent="-219867" defTabSz="841299">
              <a:defRPr sz="2700">
                <a:solidFill>
                  <a:schemeClr val="tx1"/>
                </a:solidFill>
                <a:latin typeface="Times New Roman" charset="0"/>
                <a:ea typeface="ＭＳ Ｐゴシック" charset="0"/>
              </a:defRPr>
            </a:lvl5pPr>
            <a:lvl6pPr marL="2418542" indent="-219867" defTabSz="841299" eaLnBrk="0" fontAlgn="base" hangingPunct="0">
              <a:spcBef>
                <a:spcPct val="0"/>
              </a:spcBef>
              <a:spcAft>
                <a:spcPct val="0"/>
              </a:spcAft>
              <a:defRPr sz="2700">
                <a:solidFill>
                  <a:schemeClr val="tx1"/>
                </a:solidFill>
                <a:latin typeface="Times New Roman" charset="0"/>
                <a:ea typeface="ＭＳ Ｐゴシック" charset="0"/>
              </a:defRPr>
            </a:lvl6pPr>
            <a:lvl7pPr marL="2858277" indent="-219867" defTabSz="841299" eaLnBrk="0" fontAlgn="base" hangingPunct="0">
              <a:spcBef>
                <a:spcPct val="0"/>
              </a:spcBef>
              <a:spcAft>
                <a:spcPct val="0"/>
              </a:spcAft>
              <a:defRPr sz="2700">
                <a:solidFill>
                  <a:schemeClr val="tx1"/>
                </a:solidFill>
                <a:latin typeface="Times New Roman" charset="0"/>
                <a:ea typeface="ＭＳ Ｐゴシック" charset="0"/>
              </a:defRPr>
            </a:lvl7pPr>
            <a:lvl8pPr marL="3298012" indent="-219867" defTabSz="841299" eaLnBrk="0" fontAlgn="base" hangingPunct="0">
              <a:spcBef>
                <a:spcPct val="0"/>
              </a:spcBef>
              <a:spcAft>
                <a:spcPct val="0"/>
              </a:spcAft>
              <a:defRPr sz="2700">
                <a:solidFill>
                  <a:schemeClr val="tx1"/>
                </a:solidFill>
                <a:latin typeface="Times New Roman" charset="0"/>
                <a:ea typeface="ＭＳ Ｐゴシック" charset="0"/>
              </a:defRPr>
            </a:lvl8pPr>
            <a:lvl9pPr marL="3737747" indent="-219867" defTabSz="841299" eaLnBrk="0" fontAlgn="base" hangingPunct="0">
              <a:spcBef>
                <a:spcPct val="0"/>
              </a:spcBef>
              <a:spcAft>
                <a:spcPct val="0"/>
              </a:spcAft>
              <a:defRPr sz="2700">
                <a:solidFill>
                  <a:schemeClr val="tx1"/>
                </a:solidFill>
                <a:latin typeface="Times New Roman" charset="0"/>
                <a:ea typeface="ＭＳ Ｐゴシック" charset="0"/>
              </a:defRPr>
            </a:lvl9pPr>
          </a:lstStyle>
          <a:p>
            <a:r>
              <a:rPr lang="en-US" sz="1000"/>
              <a:t>Software Design</a:t>
            </a:r>
          </a:p>
        </p:txBody>
      </p:sp>
      <p:sp>
        <p:nvSpPr>
          <p:cNvPr id="583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41299">
              <a:defRPr sz="2700">
                <a:solidFill>
                  <a:schemeClr val="tx1"/>
                </a:solidFill>
                <a:latin typeface="Times New Roman" charset="0"/>
                <a:ea typeface="ＭＳ Ｐゴシック" charset="0"/>
                <a:cs typeface="ＭＳ Ｐゴシック" charset="0"/>
              </a:defRPr>
            </a:lvl1pPr>
            <a:lvl2pPr marL="714569" indent="-274834" defTabSz="841299">
              <a:defRPr sz="2700">
                <a:solidFill>
                  <a:schemeClr val="tx1"/>
                </a:solidFill>
                <a:latin typeface="Times New Roman" charset="0"/>
                <a:ea typeface="ＭＳ Ｐゴシック" charset="0"/>
              </a:defRPr>
            </a:lvl2pPr>
            <a:lvl3pPr marL="1099337" indent="-219867" defTabSz="841299">
              <a:defRPr sz="2700">
                <a:solidFill>
                  <a:schemeClr val="tx1"/>
                </a:solidFill>
                <a:latin typeface="Times New Roman" charset="0"/>
                <a:ea typeface="ＭＳ Ｐゴシック" charset="0"/>
              </a:defRPr>
            </a:lvl3pPr>
            <a:lvl4pPr marL="1539072" indent="-219867" defTabSz="841299">
              <a:defRPr sz="2700">
                <a:solidFill>
                  <a:schemeClr val="tx1"/>
                </a:solidFill>
                <a:latin typeface="Times New Roman" charset="0"/>
                <a:ea typeface="ＭＳ Ｐゴシック" charset="0"/>
              </a:defRPr>
            </a:lvl4pPr>
            <a:lvl5pPr marL="1978807" indent="-219867" defTabSz="841299">
              <a:defRPr sz="2700">
                <a:solidFill>
                  <a:schemeClr val="tx1"/>
                </a:solidFill>
                <a:latin typeface="Times New Roman" charset="0"/>
                <a:ea typeface="ＭＳ Ｐゴシック" charset="0"/>
              </a:defRPr>
            </a:lvl5pPr>
            <a:lvl6pPr marL="2418542" indent="-219867" defTabSz="841299" eaLnBrk="0" fontAlgn="base" hangingPunct="0">
              <a:spcBef>
                <a:spcPct val="0"/>
              </a:spcBef>
              <a:spcAft>
                <a:spcPct val="0"/>
              </a:spcAft>
              <a:defRPr sz="2700">
                <a:solidFill>
                  <a:schemeClr val="tx1"/>
                </a:solidFill>
                <a:latin typeface="Times New Roman" charset="0"/>
                <a:ea typeface="ＭＳ Ｐゴシック" charset="0"/>
              </a:defRPr>
            </a:lvl6pPr>
            <a:lvl7pPr marL="2858277" indent="-219867" defTabSz="841299" eaLnBrk="0" fontAlgn="base" hangingPunct="0">
              <a:spcBef>
                <a:spcPct val="0"/>
              </a:spcBef>
              <a:spcAft>
                <a:spcPct val="0"/>
              </a:spcAft>
              <a:defRPr sz="2700">
                <a:solidFill>
                  <a:schemeClr val="tx1"/>
                </a:solidFill>
                <a:latin typeface="Times New Roman" charset="0"/>
                <a:ea typeface="ＭＳ Ｐゴシック" charset="0"/>
              </a:defRPr>
            </a:lvl7pPr>
            <a:lvl8pPr marL="3298012" indent="-219867" defTabSz="841299" eaLnBrk="0" fontAlgn="base" hangingPunct="0">
              <a:spcBef>
                <a:spcPct val="0"/>
              </a:spcBef>
              <a:spcAft>
                <a:spcPct val="0"/>
              </a:spcAft>
              <a:defRPr sz="2700">
                <a:solidFill>
                  <a:schemeClr val="tx1"/>
                </a:solidFill>
                <a:latin typeface="Times New Roman" charset="0"/>
                <a:ea typeface="ＭＳ Ｐゴシック" charset="0"/>
              </a:defRPr>
            </a:lvl8pPr>
            <a:lvl9pPr marL="3737747" indent="-219867" defTabSz="841299" eaLnBrk="0" fontAlgn="base" hangingPunct="0">
              <a:spcBef>
                <a:spcPct val="0"/>
              </a:spcBef>
              <a:spcAft>
                <a:spcPct val="0"/>
              </a:spcAft>
              <a:defRPr sz="2700">
                <a:solidFill>
                  <a:schemeClr val="tx1"/>
                </a:solidFill>
                <a:latin typeface="Times New Roman" charset="0"/>
                <a:ea typeface="ＭＳ Ｐゴシック" charset="0"/>
              </a:defRPr>
            </a:lvl9pPr>
          </a:lstStyle>
          <a:p>
            <a:fld id="{B0F2F9A0-44AF-D542-BE2C-9314288B0882}" type="slidenum">
              <a:rPr lang="en-US" sz="1000"/>
              <a:pPr/>
              <a:t>55</a:t>
            </a:fld>
            <a:endParaRPr lang="en-US" sz="1000"/>
          </a:p>
        </p:txBody>
      </p:sp>
      <p:sp>
        <p:nvSpPr>
          <p:cNvPr id="58371" name="Rectangle 2"/>
          <p:cNvSpPr>
            <a:spLocks noGrp="1" noRot="1" noChangeAspect="1" noChangeArrowheads="1" noTextEdit="1"/>
          </p:cNvSpPr>
          <p:nvPr>
            <p:ph type="sldImg"/>
          </p:nvPr>
        </p:nvSpPr>
        <p:spPr>
          <a:xfrm>
            <a:off x="730250" y="744538"/>
            <a:ext cx="5341938" cy="3700462"/>
          </a:xfrm>
          <a:ln/>
        </p:spPr>
      </p:sp>
      <p:sp>
        <p:nvSpPr>
          <p:cNvPr id="58372" name="Rectangle 3"/>
          <p:cNvSpPr>
            <a:spLocks noGrp="1" noChangeArrowheads="1"/>
          </p:cNvSpPr>
          <p:nvPr>
            <p:ph type="body" idx="1"/>
          </p:nvPr>
        </p:nvSpPr>
        <p:spPr>
          <a:xfrm>
            <a:off x="875551" y="4691304"/>
            <a:ext cx="5046574" cy="446309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6"/>
          <p:cNvSpPr>
            <a:spLocks noGrp="1" noChangeArrowheads="1"/>
          </p:cNvSpPr>
          <p:nvPr>
            <p:ph type="ftr" sz="quarter" idx="4"/>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41375">
              <a:defRPr sz="2800">
                <a:solidFill>
                  <a:schemeClr val="tx1"/>
                </a:solidFill>
                <a:latin typeface="Times New Roman" charset="0"/>
                <a:ea typeface="ＭＳ Ｐゴシック" charset="0"/>
                <a:cs typeface="ＭＳ Ｐゴシック" charset="0"/>
              </a:defRPr>
            </a:lvl1pPr>
            <a:lvl2pPr marL="742950" indent="-285750" defTabSz="841375">
              <a:defRPr sz="2800">
                <a:solidFill>
                  <a:schemeClr val="tx1"/>
                </a:solidFill>
                <a:latin typeface="Times New Roman" charset="0"/>
                <a:ea typeface="ＭＳ Ｐゴシック" charset="0"/>
              </a:defRPr>
            </a:lvl2pPr>
            <a:lvl3pPr marL="1143000" indent="-228600" defTabSz="841375">
              <a:defRPr sz="2800">
                <a:solidFill>
                  <a:schemeClr val="tx1"/>
                </a:solidFill>
                <a:latin typeface="Times New Roman" charset="0"/>
                <a:ea typeface="ＭＳ Ｐゴシック" charset="0"/>
              </a:defRPr>
            </a:lvl3pPr>
            <a:lvl4pPr marL="1600200" indent="-228600" defTabSz="841375">
              <a:defRPr sz="2800">
                <a:solidFill>
                  <a:schemeClr val="tx1"/>
                </a:solidFill>
                <a:latin typeface="Times New Roman" charset="0"/>
                <a:ea typeface="ＭＳ Ｐゴシック" charset="0"/>
              </a:defRPr>
            </a:lvl4pPr>
            <a:lvl5pPr marL="2057400" indent="-228600" defTabSz="841375">
              <a:defRPr sz="2800">
                <a:solidFill>
                  <a:schemeClr val="tx1"/>
                </a:solidFill>
                <a:latin typeface="Times New Roman" charset="0"/>
                <a:ea typeface="ＭＳ Ｐゴシック" charset="0"/>
              </a:defRPr>
            </a:lvl5pPr>
            <a:lvl6pPr marL="2514600" indent="-228600" defTabSz="841375"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defTabSz="841375"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defTabSz="841375"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defTabSz="841375" eaLnBrk="0" fontAlgn="base" hangingPunct="0">
              <a:spcBef>
                <a:spcPct val="0"/>
              </a:spcBef>
              <a:spcAft>
                <a:spcPct val="0"/>
              </a:spcAft>
              <a:defRPr sz="2800">
                <a:solidFill>
                  <a:schemeClr val="tx1"/>
                </a:solidFill>
                <a:latin typeface="Times New Roman" charset="0"/>
                <a:ea typeface="ＭＳ Ｐゴシック" charset="0"/>
              </a:defRPr>
            </a:lvl9pPr>
          </a:lstStyle>
          <a:p>
            <a:r>
              <a:rPr lang="en-US" altLang="zh-TW" sz="1000">
                <a:ea typeface="PMingLiU" charset="0"/>
                <a:cs typeface="PMingLiU" charset="0"/>
              </a:rPr>
              <a:t>Software Design</a:t>
            </a:r>
          </a:p>
        </p:txBody>
      </p:sp>
      <p:sp>
        <p:nvSpPr>
          <p:cNvPr id="276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41375">
              <a:defRPr sz="2800">
                <a:solidFill>
                  <a:schemeClr val="tx1"/>
                </a:solidFill>
                <a:latin typeface="Times New Roman" charset="0"/>
                <a:ea typeface="ＭＳ Ｐゴシック" charset="0"/>
                <a:cs typeface="ＭＳ Ｐゴシック" charset="0"/>
              </a:defRPr>
            </a:lvl1pPr>
            <a:lvl2pPr marL="742950" indent="-285750" defTabSz="841375">
              <a:defRPr sz="2800">
                <a:solidFill>
                  <a:schemeClr val="tx1"/>
                </a:solidFill>
                <a:latin typeface="Times New Roman" charset="0"/>
                <a:ea typeface="ＭＳ Ｐゴシック" charset="0"/>
              </a:defRPr>
            </a:lvl2pPr>
            <a:lvl3pPr marL="1143000" indent="-228600" defTabSz="841375">
              <a:defRPr sz="2800">
                <a:solidFill>
                  <a:schemeClr val="tx1"/>
                </a:solidFill>
                <a:latin typeface="Times New Roman" charset="0"/>
                <a:ea typeface="ＭＳ Ｐゴシック" charset="0"/>
              </a:defRPr>
            </a:lvl3pPr>
            <a:lvl4pPr marL="1600200" indent="-228600" defTabSz="841375">
              <a:defRPr sz="2800">
                <a:solidFill>
                  <a:schemeClr val="tx1"/>
                </a:solidFill>
                <a:latin typeface="Times New Roman" charset="0"/>
                <a:ea typeface="ＭＳ Ｐゴシック" charset="0"/>
              </a:defRPr>
            </a:lvl4pPr>
            <a:lvl5pPr marL="2057400" indent="-228600" defTabSz="841375">
              <a:defRPr sz="2800">
                <a:solidFill>
                  <a:schemeClr val="tx1"/>
                </a:solidFill>
                <a:latin typeface="Times New Roman" charset="0"/>
                <a:ea typeface="ＭＳ Ｐゴシック" charset="0"/>
              </a:defRPr>
            </a:lvl5pPr>
            <a:lvl6pPr marL="2514600" indent="-228600" defTabSz="841375"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defTabSz="841375"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defTabSz="841375"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defTabSz="841375" eaLnBrk="0" fontAlgn="base" hangingPunct="0">
              <a:spcBef>
                <a:spcPct val="0"/>
              </a:spcBef>
              <a:spcAft>
                <a:spcPct val="0"/>
              </a:spcAft>
              <a:defRPr sz="2800">
                <a:solidFill>
                  <a:schemeClr val="tx1"/>
                </a:solidFill>
                <a:latin typeface="Times New Roman" charset="0"/>
                <a:ea typeface="ＭＳ Ｐゴシック" charset="0"/>
              </a:defRPr>
            </a:lvl9pPr>
          </a:lstStyle>
          <a:p>
            <a:fld id="{10E01AEE-9DFB-414B-B10F-FDB7F8ACA940}" type="slidenum">
              <a:rPr lang="zh-TW" altLang="en-US" sz="1000">
                <a:ea typeface="PMingLiU" charset="0"/>
                <a:cs typeface="PMingLiU" charset="0"/>
              </a:rPr>
              <a:pPr/>
              <a:t>59</a:t>
            </a:fld>
            <a:endParaRPr lang="en-US" altLang="zh-TW" sz="1000">
              <a:ea typeface="PMingLiU" charset="0"/>
              <a:cs typeface="PMingLiU" charset="0"/>
            </a:endParaRPr>
          </a:p>
        </p:txBody>
      </p:sp>
      <p:sp>
        <p:nvSpPr>
          <p:cNvPr id="27651" name="Rectangle 2"/>
          <p:cNvSpPr>
            <a:spLocks noGrp="1" noRot="1" noChangeAspect="1" noChangeArrowheads="1" noTextEdit="1"/>
          </p:cNvSpPr>
          <p:nvPr>
            <p:ph type="sldImg"/>
          </p:nvPr>
        </p:nvSpPr>
        <p:spPr>
          <a:xfrm>
            <a:off x="736600" y="746125"/>
            <a:ext cx="5324475" cy="3687763"/>
          </a:xfrm>
          <a:ln cap="flat"/>
        </p:spPr>
      </p:sp>
      <p:sp>
        <p:nvSpPr>
          <p:cNvPr id="27652" name="Rectangle 3"/>
          <p:cNvSpPr>
            <a:spLocks noGrp="1" noChangeArrowheads="1"/>
          </p:cNvSpPr>
          <p:nvPr>
            <p:ph type="body" idx="1"/>
          </p:nvPr>
        </p:nvSpPr>
        <p:spPr>
          <a:xfrm>
            <a:off x="906357" y="4688926"/>
            <a:ext cx="4984962" cy="44438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064" tIns="46033" rIns="92064" bIns="46033"/>
          <a:lstStyle/>
          <a:p>
            <a:endParaRPr lang="en-GB">
              <a:latin typeface="Arial" charset="0"/>
            </a:endParaRPr>
          </a:p>
        </p:txBody>
      </p:sp>
      <p:sp>
        <p:nvSpPr>
          <p:cNvPr id="27653" name="Rectangle 4"/>
          <p:cNvSpPr>
            <a:spLocks noChangeArrowheads="1"/>
          </p:cNvSpPr>
          <p:nvPr/>
        </p:nvSpPr>
        <p:spPr bwMode="auto">
          <a:xfrm>
            <a:off x="5816584" y="3707193"/>
            <a:ext cx="906357" cy="3084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64" tIns="46033" rIns="92064" bIns="46033">
            <a:spAutoFit/>
          </a:bodyPr>
          <a:lstStyle/>
          <a:p>
            <a:pPr>
              <a:spcBef>
                <a:spcPct val="50000"/>
              </a:spcBef>
            </a:pPr>
            <a:r>
              <a:rPr lang="en-US" altLang="zh-TW" sz="1400" b="1">
                <a:latin typeface="Book Antiqua" charset="0"/>
                <a:ea typeface="PMingLiU" charset="0"/>
                <a:cs typeface="PMingLiU" charset="0"/>
              </a:rPr>
              <a:t>303</a:t>
            </a:r>
          </a:p>
        </p:txBody>
      </p:sp>
      <p:sp>
        <p:nvSpPr>
          <p:cNvPr id="2824197" name="Rectangle 5"/>
          <p:cNvSpPr>
            <a:spLocks noChangeArrowheads="1"/>
          </p:cNvSpPr>
          <p:nvPr/>
        </p:nvSpPr>
        <p:spPr bwMode="auto">
          <a:xfrm>
            <a:off x="1057416" y="4853338"/>
            <a:ext cx="4984961" cy="4443887"/>
          </a:xfrm>
          <a:prstGeom prst="rect">
            <a:avLst/>
          </a:prstGeom>
          <a:noFill/>
          <a:ln w="9525">
            <a:noFill/>
            <a:miter lim="800000"/>
            <a:headEnd/>
            <a:tailEnd/>
          </a:ln>
          <a:effectLst/>
        </p:spPr>
        <p:txBody>
          <a:bodyPr lIns="92064" tIns="46033" rIns="92064" bIns="46033"/>
          <a:lstStyle/>
          <a:p>
            <a:pPr>
              <a:spcBef>
                <a:spcPct val="30000"/>
              </a:spcBef>
              <a:defRPr/>
            </a:pPr>
            <a:r>
              <a:rPr lang="en-US" altLang="zh-TW" sz="1200">
                <a:effectLst>
                  <a:outerShdw blurRad="38100" dist="38100" dir="2700000" algn="tl">
                    <a:srgbClr val="DDDDDD"/>
                  </a:outerShdw>
                </a:effectLst>
                <a:ea typeface="PMingLiU" charset="0"/>
                <a:cs typeface="PMingLiU" charset="0"/>
              </a:rPr>
              <a:t>When</a:t>
            </a:r>
            <a:r>
              <a:rPr lang="en-US" altLang="zh-TW" sz="1200">
                <a:ea typeface="PMingLiU" charset="0"/>
                <a:cs typeface="PMingLiU" charset="0"/>
              </a:rPr>
              <a:t> constructing the diagram, we will use James Rumbaugh’s Object Modelling Technique (OMT), object model notation. Our examples are created with Popkin Software’s System Architect CASE tool.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1700" eaLnBrk="0" hangingPunct="0">
              <a:defRPr sz="2400">
                <a:solidFill>
                  <a:schemeClr val="tx1"/>
                </a:solidFill>
                <a:latin typeface="Tahoma" charset="0"/>
                <a:ea typeface="ＭＳ Ｐゴシック" charset="0"/>
                <a:cs typeface="ＭＳ Ｐゴシック" charset="0"/>
              </a:defRPr>
            </a:lvl1pPr>
            <a:lvl2pPr marL="742950" indent="-285750" defTabSz="901700" eaLnBrk="0" hangingPunct="0">
              <a:defRPr sz="2400">
                <a:solidFill>
                  <a:schemeClr val="tx1"/>
                </a:solidFill>
                <a:latin typeface="Tahoma" charset="0"/>
                <a:ea typeface="ＭＳ Ｐゴシック" charset="0"/>
              </a:defRPr>
            </a:lvl2pPr>
            <a:lvl3pPr marL="1143000" indent="-228600" defTabSz="901700" eaLnBrk="0" hangingPunct="0">
              <a:defRPr sz="2400">
                <a:solidFill>
                  <a:schemeClr val="tx1"/>
                </a:solidFill>
                <a:latin typeface="Tahoma" charset="0"/>
                <a:ea typeface="ＭＳ Ｐゴシック" charset="0"/>
              </a:defRPr>
            </a:lvl3pPr>
            <a:lvl4pPr marL="1600200" indent="-228600" defTabSz="901700" eaLnBrk="0" hangingPunct="0">
              <a:defRPr sz="2400">
                <a:solidFill>
                  <a:schemeClr val="tx1"/>
                </a:solidFill>
                <a:latin typeface="Tahoma" charset="0"/>
                <a:ea typeface="ＭＳ Ｐゴシック" charset="0"/>
              </a:defRPr>
            </a:lvl4pPr>
            <a:lvl5pPr marL="2057400" indent="-228600" defTabSz="901700" eaLnBrk="0" hangingPunct="0">
              <a:defRPr sz="2400">
                <a:solidFill>
                  <a:schemeClr val="tx1"/>
                </a:solidFill>
                <a:latin typeface="Tahoma" charset="0"/>
                <a:ea typeface="ＭＳ Ｐゴシック" charset="0"/>
              </a:defRPr>
            </a:lvl5pPr>
            <a:lvl6pPr marL="2514600" indent="-228600" defTabSz="901700" eaLnBrk="0" fontAlgn="base" hangingPunct="0">
              <a:spcBef>
                <a:spcPct val="0"/>
              </a:spcBef>
              <a:spcAft>
                <a:spcPct val="0"/>
              </a:spcAft>
              <a:defRPr sz="2400">
                <a:solidFill>
                  <a:schemeClr val="tx1"/>
                </a:solidFill>
                <a:latin typeface="Tahoma" charset="0"/>
                <a:ea typeface="ＭＳ Ｐゴシック" charset="0"/>
              </a:defRPr>
            </a:lvl6pPr>
            <a:lvl7pPr marL="2971800" indent="-228600" defTabSz="901700" eaLnBrk="0" fontAlgn="base" hangingPunct="0">
              <a:spcBef>
                <a:spcPct val="0"/>
              </a:spcBef>
              <a:spcAft>
                <a:spcPct val="0"/>
              </a:spcAft>
              <a:defRPr sz="2400">
                <a:solidFill>
                  <a:schemeClr val="tx1"/>
                </a:solidFill>
                <a:latin typeface="Tahoma" charset="0"/>
                <a:ea typeface="ＭＳ Ｐゴシック" charset="0"/>
              </a:defRPr>
            </a:lvl7pPr>
            <a:lvl8pPr marL="3429000" indent="-228600" defTabSz="901700" eaLnBrk="0" fontAlgn="base" hangingPunct="0">
              <a:spcBef>
                <a:spcPct val="0"/>
              </a:spcBef>
              <a:spcAft>
                <a:spcPct val="0"/>
              </a:spcAft>
              <a:defRPr sz="2400">
                <a:solidFill>
                  <a:schemeClr val="tx1"/>
                </a:solidFill>
                <a:latin typeface="Tahoma" charset="0"/>
                <a:ea typeface="ＭＳ Ｐゴシック" charset="0"/>
              </a:defRPr>
            </a:lvl8pPr>
            <a:lvl9pPr marL="3886200" indent="-228600" defTabSz="901700" eaLnBrk="0" fontAlgn="base" hangingPunct="0">
              <a:spcBef>
                <a:spcPct val="0"/>
              </a:spcBef>
              <a:spcAft>
                <a:spcPct val="0"/>
              </a:spcAft>
              <a:defRPr sz="2400">
                <a:solidFill>
                  <a:schemeClr val="tx1"/>
                </a:solidFill>
                <a:latin typeface="Tahoma" charset="0"/>
                <a:ea typeface="ＭＳ Ｐゴシック" charset="0"/>
              </a:defRPr>
            </a:lvl9pPr>
          </a:lstStyle>
          <a:p>
            <a:fld id="{FE84EB47-FB57-AF48-868F-BCA9BA6DFEAA}" type="slidenum">
              <a:rPr lang="zh-TW" altLang="en-US" sz="900">
                <a:latin typeface="Times New Roman" charset="0"/>
                <a:cs typeface="新細明體" charset="0"/>
              </a:rPr>
              <a:pPr/>
              <a:t>26</a:t>
            </a:fld>
            <a:endParaRPr lang="en-US" altLang="zh-TW" sz="900">
              <a:latin typeface="Times New Roman" charset="0"/>
              <a:cs typeface="新細明體"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TW" alt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a:ln/>
        </p:spPr>
      </p:sp>
      <p:sp>
        <p:nvSpPr>
          <p:cNvPr id="3379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
        <p:nvSpPr>
          <p:cNvPr id="3379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1700" eaLnBrk="0" hangingPunct="0">
              <a:defRPr sz="2400">
                <a:solidFill>
                  <a:schemeClr val="tx1"/>
                </a:solidFill>
                <a:latin typeface="Tahoma" charset="0"/>
                <a:ea typeface="ＭＳ Ｐゴシック" charset="0"/>
                <a:cs typeface="ＭＳ Ｐゴシック" charset="0"/>
              </a:defRPr>
            </a:lvl1pPr>
            <a:lvl2pPr marL="742950" indent="-285750" defTabSz="901700" eaLnBrk="0" hangingPunct="0">
              <a:defRPr sz="2400">
                <a:solidFill>
                  <a:schemeClr val="tx1"/>
                </a:solidFill>
                <a:latin typeface="Tahoma" charset="0"/>
                <a:ea typeface="ＭＳ Ｐゴシック" charset="0"/>
              </a:defRPr>
            </a:lvl2pPr>
            <a:lvl3pPr marL="1143000" indent="-228600" defTabSz="901700" eaLnBrk="0" hangingPunct="0">
              <a:defRPr sz="2400">
                <a:solidFill>
                  <a:schemeClr val="tx1"/>
                </a:solidFill>
                <a:latin typeface="Tahoma" charset="0"/>
                <a:ea typeface="ＭＳ Ｐゴシック" charset="0"/>
              </a:defRPr>
            </a:lvl3pPr>
            <a:lvl4pPr marL="1600200" indent="-228600" defTabSz="901700" eaLnBrk="0" hangingPunct="0">
              <a:defRPr sz="2400">
                <a:solidFill>
                  <a:schemeClr val="tx1"/>
                </a:solidFill>
                <a:latin typeface="Tahoma" charset="0"/>
                <a:ea typeface="ＭＳ Ｐゴシック" charset="0"/>
              </a:defRPr>
            </a:lvl4pPr>
            <a:lvl5pPr marL="2057400" indent="-228600" defTabSz="901700" eaLnBrk="0" hangingPunct="0">
              <a:defRPr sz="2400">
                <a:solidFill>
                  <a:schemeClr val="tx1"/>
                </a:solidFill>
                <a:latin typeface="Tahoma" charset="0"/>
                <a:ea typeface="ＭＳ Ｐゴシック" charset="0"/>
              </a:defRPr>
            </a:lvl5pPr>
            <a:lvl6pPr marL="2514600" indent="-228600" defTabSz="901700" eaLnBrk="0" fontAlgn="base" hangingPunct="0">
              <a:spcBef>
                <a:spcPct val="0"/>
              </a:spcBef>
              <a:spcAft>
                <a:spcPct val="0"/>
              </a:spcAft>
              <a:defRPr sz="2400">
                <a:solidFill>
                  <a:schemeClr val="tx1"/>
                </a:solidFill>
                <a:latin typeface="Tahoma" charset="0"/>
                <a:ea typeface="ＭＳ Ｐゴシック" charset="0"/>
              </a:defRPr>
            </a:lvl6pPr>
            <a:lvl7pPr marL="2971800" indent="-228600" defTabSz="901700" eaLnBrk="0" fontAlgn="base" hangingPunct="0">
              <a:spcBef>
                <a:spcPct val="0"/>
              </a:spcBef>
              <a:spcAft>
                <a:spcPct val="0"/>
              </a:spcAft>
              <a:defRPr sz="2400">
                <a:solidFill>
                  <a:schemeClr val="tx1"/>
                </a:solidFill>
                <a:latin typeface="Tahoma" charset="0"/>
                <a:ea typeface="ＭＳ Ｐゴシック" charset="0"/>
              </a:defRPr>
            </a:lvl7pPr>
            <a:lvl8pPr marL="3429000" indent="-228600" defTabSz="901700" eaLnBrk="0" fontAlgn="base" hangingPunct="0">
              <a:spcBef>
                <a:spcPct val="0"/>
              </a:spcBef>
              <a:spcAft>
                <a:spcPct val="0"/>
              </a:spcAft>
              <a:defRPr sz="2400">
                <a:solidFill>
                  <a:schemeClr val="tx1"/>
                </a:solidFill>
                <a:latin typeface="Tahoma" charset="0"/>
                <a:ea typeface="ＭＳ Ｐゴシック" charset="0"/>
              </a:defRPr>
            </a:lvl8pPr>
            <a:lvl9pPr marL="3886200" indent="-228600" defTabSz="901700" eaLnBrk="0" fontAlgn="base" hangingPunct="0">
              <a:spcBef>
                <a:spcPct val="0"/>
              </a:spcBef>
              <a:spcAft>
                <a:spcPct val="0"/>
              </a:spcAft>
              <a:defRPr sz="2400">
                <a:solidFill>
                  <a:schemeClr val="tx1"/>
                </a:solidFill>
                <a:latin typeface="Tahoma" charset="0"/>
                <a:ea typeface="ＭＳ Ｐゴシック" charset="0"/>
              </a:defRPr>
            </a:lvl9pPr>
          </a:lstStyle>
          <a:p>
            <a:fld id="{4AC4A828-C15A-704D-807F-B7B96478B86B}" type="slidenum">
              <a:rPr lang="zh-TW" altLang="en-US" sz="900">
                <a:latin typeface="Times New Roman" charset="0"/>
                <a:cs typeface="新細明體" charset="0"/>
              </a:rPr>
              <a:pPr/>
              <a:t>27</a:t>
            </a:fld>
            <a:endParaRPr lang="en-US" altLang="zh-TW" sz="900">
              <a:latin typeface="Times New Roman" charset="0"/>
              <a:cs typeface="新細明體"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a:ln/>
        </p:spPr>
      </p:sp>
      <p:sp>
        <p:nvSpPr>
          <p:cNvPr id="3584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
        <p:nvSpPr>
          <p:cNvPr id="35843"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1700" eaLnBrk="0" hangingPunct="0">
              <a:defRPr sz="2400">
                <a:solidFill>
                  <a:schemeClr val="tx1"/>
                </a:solidFill>
                <a:latin typeface="Tahoma" charset="0"/>
                <a:ea typeface="ＭＳ Ｐゴシック" charset="0"/>
                <a:cs typeface="ＭＳ Ｐゴシック" charset="0"/>
              </a:defRPr>
            </a:lvl1pPr>
            <a:lvl2pPr marL="742950" indent="-285750" defTabSz="901700" eaLnBrk="0" hangingPunct="0">
              <a:defRPr sz="2400">
                <a:solidFill>
                  <a:schemeClr val="tx1"/>
                </a:solidFill>
                <a:latin typeface="Tahoma" charset="0"/>
                <a:ea typeface="ＭＳ Ｐゴシック" charset="0"/>
              </a:defRPr>
            </a:lvl2pPr>
            <a:lvl3pPr marL="1143000" indent="-228600" defTabSz="901700" eaLnBrk="0" hangingPunct="0">
              <a:defRPr sz="2400">
                <a:solidFill>
                  <a:schemeClr val="tx1"/>
                </a:solidFill>
                <a:latin typeface="Tahoma" charset="0"/>
                <a:ea typeface="ＭＳ Ｐゴシック" charset="0"/>
              </a:defRPr>
            </a:lvl3pPr>
            <a:lvl4pPr marL="1600200" indent="-228600" defTabSz="901700" eaLnBrk="0" hangingPunct="0">
              <a:defRPr sz="2400">
                <a:solidFill>
                  <a:schemeClr val="tx1"/>
                </a:solidFill>
                <a:latin typeface="Tahoma" charset="0"/>
                <a:ea typeface="ＭＳ Ｐゴシック" charset="0"/>
              </a:defRPr>
            </a:lvl4pPr>
            <a:lvl5pPr marL="2057400" indent="-228600" defTabSz="901700" eaLnBrk="0" hangingPunct="0">
              <a:defRPr sz="2400">
                <a:solidFill>
                  <a:schemeClr val="tx1"/>
                </a:solidFill>
                <a:latin typeface="Tahoma" charset="0"/>
                <a:ea typeface="ＭＳ Ｐゴシック" charset="0"/>
              </a:defRPr>
            </a:lvl5pPr>
            <a:lvl6pPr marL="2514600" indent="-228600" defTabSz="901700" eaLnBrk="0" fontAlgn="base" hangingPunct="0">
              <a:spcBef>
                <a:spcPct val="0"/>
              </a:spcBef>
              <a:spcAft>
                <a:spcPct val="0"/>
              </a:spcAft>
              <a:defRPr sz="2400">
                <a:solidFill>
                  <a:schemeClr val="tx1"/>
                </a:solidFill>
                <a:latin typeface="Tahoma" charset="0"/>
                <a:ea typeface="ＭＳ Ｐゴシック" charset="0"/>
              </a:defRPr>
            </a:lvl6pPr>
            <a:lvl7pPr marL="2971800" indent="-228600" defTabSz="901700" eaLnBrk="0" fontAlgn="base" hangingPunct="0">
              <a:spcBef>
                <a:spcPct val="0"/>
              </a:spcBef>
              <a:spcAft>
                <a:spcPct val="0"/>
              </a:spcAft>
              <a:defRPr sz="2400">
                <a:solidFill>
                  <a:schemeClr val="tx1"/>
                </a:solidFill>
                <a:latin typeface="Tahoma" charset="0"/>
                <a:ea typeface="ＭＳ Ｐゴシック" charset="0"/>
              </a:defRPr>
            </a:lvl7pPr>
            <a:lvl8pPr marL="3429000" indent="-228600" defTabSz="901700" eaLnBrk="0" fontAlgn="base" hangingPunct="0">
              <a:spcBef>
                <a:spcPct val="0"/>
              </a:spcBef>
              <a:spcAft>
                <a:spcPct val="0"/>
              </a:spcAft>
              <a:defRPr sz="2400">
                <a:solidFill>
                  <a:schemeClr val="tx1"/>
                </a:solidFill>
                <a:latin typeface="Tahoma" charset="0"/>
                <a:ea typeface="ＭＳ Ｐゴシック" charset="0"/>
              </a:defRPr>
            </a:lvl8pPr>
            <a:lvl9pPr marL="3886200" indent="-228600" defTabSz="901700" eaLnBrk="0" fontAlgn="base" hangingPunct="0">
              <a:spcBef>
                <a:spcPct val="0"/>
              </a:spcBef>
              <a:spcAft>
                <a:spcPct val="0"/>
              </a:spcAft>
              <a:defRPr sz="2400">
                <a:solidFill>
                  <a:schemeClr val="tx1"/>
                </a:solidFill>
                <a:latin typeface="Tahoma" charset="0"/>
                <a:ea typeface="ＭＳ Ｐゴシック" charset="0"/>
              </a:defRPr>
            </a:lvl9pPr>
          </a:lstStyle>
          <a:p>
            <a:fld id="{57912145-C180-D749-B6F0-49FEF49347F4}" type="slidenum">
              <a:rPr lang="zh-TW" altLang="en-US" sz="900">
                <a:latin typeface="Times New Roman" charset="0"/>
                <a:cs typeface="新細明體" charset="0"/>
              </a:rPr>
              <a:pPr/>
              <a:t>28</a:t>
            </a:fld>
            <a:endParaRPr lang="en-US" altLang="zh-TW" sz="900">
              <a:latin typeface="Times New Roman" charset="0"/>
              <a:cs typeface="新細明體"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a:ln/>
        </p:spPr>
      </p:sp>
      <p:sp>
        <p:nvSpPr>
          <p:cNvPr id="3789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Times New Roman" charset="0"/>
              </a:rPr>
              <a:t>Waterfall model will do Design of all functions, then coding all functions together, then testing.</a:t>
            </a:r>
          </a:p>
        </p:txBody>
      </p:sp>
      <p:sp>
        <p:nvSpPr>
          <p:cNvPr id="37891"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1700" eaLnBrk="0" hangingPunct="0">
              <a:defRPr sz="2400">
                <a:solidFill>
                  <a:schemeClr val="tx1"/>
                </a:solidFill>
                <a:latin typeface="Tahoma" charset="0"/>
                <a:ea typeface="ＭＳ Ｐゴシック" charset="0"/>
                <a:cs typeface="ＭＳ Ｐゴシック" charset="0"/>
              </a:defRPr>
            </a:lvl1pPr>
            <a:lvl2pPr marL="742950" indent="-285750" defTabSz="901700" eaLnBrk="0" hangingPunct="0">
              <a:defRPr sz="2400">
                <a:solidFill>
                  <a:schemeClr val="tx1"/>
                </a:solidFill>
                <a:latin typeface="Tahoma" charset="0"/>
                <a:ea typeface="ＭＳ Ｐゴシック" charset="0"/>
              </a:defRPr>
            </a:lvl2pPr>
            <a:lvl3pPr marL="1143000" indent="-228600" defTabSz="901700" eaLnBrk="0" hangingPunct="0">
              <a:defRPr sz="2400">
                <a:solidFill>
                  <a:schemeClr val="tx1"/>
                </a:solidFill>
                <a:latin typeface="Tahoma" charset="0"/>
                <a:ea typeface="ＭＳ Ｐゴシック" charset="0"/>
              </a:defRPr>
            </a:lvl3pPr>
            <a:lvl4pPr marL="1600200" indent="-228600" defTabSz="901700" eaLnBrk="0" hangingPunct="0">
              <a:defRPr sz="2400">
                <a:solidFill>
                  <a:schemeClr val="tx1"/>
                </a:solidFill>
                <a:latin typeface="Tahoma" charset="0"/>
                <a:ea typeface="ＭＳ Ｐゴシック" charset="0"/>
              </a:defRPr>
            </a:lvl4pPr>
            <a:lvl5pPr marL="2057400" indent="-228600" defTabSz="901700" eaLnBrk="0" hangingPunct="0">
              <a:defRPr sz="2400">
                <a:solidFill>
                  <a:schemeClr val="tx1"/>
                </a:solidFill>
                <a:latin typeface="Tahoma" charset="0"/>
                <a:ea typeface="ＭＳ Ｐゴシック" charset="0"/>
              </a:defRPr>
            </a:lvl5pPr>
            <a:lvl6pPr marL="2514600" indent="-228600" defTabSz="901700" eaLnBrk="0" fontAlgn="base" hangingPunct="0">
              <a:spcBef>
                <a:spcPct val="0"/>
              </a:spcBef>
              <a:spcAft>
                <a:spcPct val="0"/>
              </a:spcAft>
              <a:defRPr sz="2400">
                <a:solidFill>
                  <a:schemeClr val="tx1"/>
                </a:solidFill>
                <a:latin typeface="Tahoma" charset="0"/>
                <a:ea typeface="ＭＳ Ｐゴシック" charset="0"/>
              </a:defRPr>
            </a:lvl6pPr>
            <a:lvl7pPr marL="2971800" indent="-228600" defTabSz="901700" eaLnBrk="0" fontAlgn="base" hangingPunct="0">
              <a:spcBef>
                <a:spcPct val="0"/>
              </a:spcBef>
              <a:spcAft>
                <a:spcPct val="0"/>
              </a:spcAft>
              <a:defRPr sz="2400">
                <a:solidFill>
                  <a:schemeClr val="tx1"/>
                </a:solidFill>
                <a:latin typeface="Tahoma" charset="0"/>
                <a:ea typeface="ＭＳ Ｐゴシック" charset="0"/>
              </a:defRPr>
            </a:lvl7pPr>
            <a:lvl8pPr marL="3429000" indent="-228600" defTabSz="901700" eaLnBrk="0" fontAlgn="base" hangingPunct="0">
              <a:spcBef>
                <a:spcPct val="0"/>
              </a:spcBef>
              <a:spcAft>
                <a:spcPct val="0"/>
              </a:spcAft>
              <a:defRPr sz="2400">
                <a:solidFill>
                  <a:schemeClr val="tx1"/>
                </a:solidFill>
                <a:latin typeface="Tahoma" charset="0"/>
                <a:ea typeface="ＭＳ Ｐゴシック" charset="0"/>
              </a:defRPr>
            </a:lvl8pPr>
            <a:lvl9pPr marL="3886200" indent="-228600" defTabSz="901700" eaLnBrk="0" fontAlgn="base" hangingPunct="0">
              <a:spcBef>
                <a:spcPct val="0"/>
              </a:spcBef>
              <a:spcAft>
                <a:spcPct val="0"/>
              </a:spcAft>
              <a:defRPr sz="2400">
                <a:solidFill>
                  <a:schemeClr val="tx1"/>
                </a:solidFill>
                <a:latin typeface="Tahoma" charset="0"/>
                <a:ea typeface="ＭＳ Ｐゴシック" charset="0"/>
              </a:defRPr>
            </a:lvl9pPr>
          </a:lstStyle>
          <a:p>
            <a:fld id="{B982BB88-6D5A-F447-960E-D830BC8E0CC5}" type="slidenum">
              <a:rPr lang="zh-TW" altLang="en-US" sz="900">
                <a:latin typeface="Times New Roman" charset="0"/>
                <a:cs typeface="新細明體" charset="0"/>
              </a:rPr>
              <a:pPr/>
              <a:t>29</a:t>
            </a:fld>
            <a:endParaRPr lang="en-US" altLang="zh-TW" sz="900">
              <a:latin typeface="Times New Roman" charset="0"/>
              <a:cs typeface="新細明體"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a:ln/>
        </p:spPr>
      </p:sp>
      <p:sp>
        <p:nvSpPr>
          <p:cNvPr id="4198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
        <p:nvSpPr>
          <p:cNvPr id="41987"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1700" eaLnBrk="0" hangingPunct="0">
              <a:defRPr sz="2400">
                <a:solidFill>
                  <a:schemeClr val="tx1"/>
                </a:solidFill>
                <a:latin typeface="Tahoma" charset="0"/>
                <a:ea typeface="ＭＳ Ｐゴシック" charset="0"/>
                <a:cs typeface="ＭＳ Ｐゴシック" charset="0"/>
              </a:defRPr>
            </a:lvl1pPr>
            <a:lvl2pPr marL="742950" indent="-285750" defTabSz="901700" eaLnBrk="0" hangingPunct="0">
              <a:defRPr sz="2400">
                <a:solidFill>
                  <a:schemeClr val="tx1"/>
                </a:solidFill>
                <a:latin typeface="Tahoma" charset="0"/>
                <a:ea typeface="ＭＳ Ｐゴシック" charset="0"/>
              </a:defRPr>
            </a:lvl2pPr>
            <a:lvl3pPr marL="1143000" indent="-228600" defTabSz="901700" eaLnBrk="0" hangingPunct="0">
              <a:defRPr sz="2400">
                <a:solidFill>
                  <a:schemeClr val="tx1"/>
                </a:solidFill>
                <a:latin typeface="Tahoma" charset="0"/>
                <a:ea typeface="ＭＳ Ｐゴシック" charset="0"/>
              </a:defRPr>
            </a:lvl3pPr>
            <a:lvl4pPr marL="1600200" indent="-228600" defTabSz="901700" eaLnBrk="0" hangingPunct="0">
              <a:defRPr sz="2400">
                <a:solidFill>
                  <a:schemeClr val="tx1"/>
                </a:solidFill>
                <a:latin typeface="Tahoma" charset="0"/>
                <a:ea typeface="ＭＳ Ｐゴシック" charset="0"/>
              </a:defRPr>
            </a:lvl4pPr>
            <a:lvl5pPr marL="2057400" indent="-228600" defTabSz="901700" eaLnBrk="0" hangingPunct="0">
              <a:defRPr sz="2400">
                <a:solidFill>
                  <a:schemeClr val="tx1"/>
                </a:solidFill>
                <a:latin typeface="Tahoma" charset="0"/>
                <a:ea typeface="ＭＳ Ｐゴシック" charset="0"/>
              </a:defRPr>
            </a:lvl5pPr>
            <a:lvl6pPr marL="2514600" indent="-228600" defTabSz="901700" eaLnBrk="0" fontAlgn="base" hangingPunct="0">
              <a:spcBef>
                <a:spcPct val="0"/>
              </a:spcBef>
              <a:spcAft>
                <a:spcPct val="0"/>
              </a:spcAft>
              <a:defRPr sz="2400">
                <a:solidFill>
                  <a:schemeClr val="tx1"/>
                </a:solidFill>
                <a:latin typeface="Tahoma" charset="0"/>
                <a:ea typeface="ＭＳ Ｐゴシック" charset="0"/>
              </a:defRPr>
            </a:lvl6pPr>
            <a:lvl7pPr marL="2971800" indent="-228600" defTabSz="901700" eaLnBrk="0" fontAlgn="base" hangingPunct="0">
              <a:spcBef>
                <a:spcPct val="0"/>
              </a:spcBef>
              <a:spcAft>
                <a:spcPct val="0"/>
              </a:spcAft>
              <a:defRPr sz="2400">
                <a:solidFill>
                  <a:schemeClr val="tx1"/>
                </a:solidFill>
                <a:latin typeface="Tahoma" charset="0"/>
                <a:ea typeface="ＭＳ Ｐゴシック" charset="0"/>
              </a:defRPr>
            </a:lvl7pPr>
            <a:lvl8pPr marL="3429000" indent="-228600" defTabSz="901700" eaLnBrk="0" fontAlgn="base" hangingPunct="0">
              <a:spcBef>
                <a:spcPct val="0"/>
              </a:spcBef>
              <a:spcAft>
                <a:spcPct val="0"/>
              </a:spcAft>
              <a:defRPr sz="2400">
                <a:solidFill>
                  <a:schemeClr val="tx1"/>
                </a:solidFill>
                <a:latin typeface="Tahoma" charset="0"/>
                <a:ea typeface="ＭＳ Ｐゴシック" charset="0"/>
              </a:defRPr>
            </a:lvl8pPr>
            <a:lvl9pPr marL="3886200" indent="-228600" defTabSz="901700" eaLnBrk="0" fontAlgn="base" hangingPunct="0">
              <a:spcBef>
                <a:spcPct val="0"/>
              </a:spcBef>
              <a:spcAft>
                <a:spcPct val="0"/>
              </a:spcAft>
              <a:defRPr sz="2400">
                <a:solidFill>
                  <a:schemeClr val="tx1"/>
                </a:solidFill>
                <a:latin typeface="Tahoma" charset="0"/>
                <a:ea typeface="ＭＳ Ｐゴシック" charset="0"/>
              </a:defRPr>
            </a:lvl9pPr>
          </a:lstStyle>
          <a:p>
            <a:fld id="{7C413AE3-DEB6-6F44-9DBA-701E05BDA4D5}" type="slidenum">
              <a:rPr lang="zh-TW" altLang="en-US" sz="900">
                <a:latin typeface="Times New Roman" charset="0"/>
                <a:cs typeface="新細明體" charset="0"/>
              </a:rPr>
              <a:pPr/>
              <a:t>32</a:t>
            </a:fld>
            <a:endParaRPr lang="en-US" altLang="zh-TW" sz="900">
              <a:latin typeface="Times New Roman" charset="0"/>
              <a:cs typeface="新細明體"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a:ln/>
        </p:spPr>
      </p:sp>
      <p:sp>
        <p:nvSpPr>
          <p:cNvPr id="4403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a:latin typeface="Times New Roman" charset="0"/>
              </a:rPr>
              <a:t>build</a:t>
            </a:r>
            <a:r>
              <a:rPr lang="en-US">
                <a:latin typeface="Times New Roman" charset="0"/>
              </a:rPr>
              <a:t>: the process of creating the application binaries for a software release. They are done in a periodic manner by the build teams to provide baseline binaries for daily work. </a:t>
            </a:r>
          </a:p>
          <a:p>
            <a:r>
              <a:rPr lang="en-US">
                <a:latin typeface="Times New Roman" charset="0"/>
              </a:rPr>
              <a:t>Automated build process will automatically take the source code from the CVS repository and perform the software build. Any missed items will surface during the build process itself (makefiles etc.,) or during the regression testing of the product (older version of the file checked in). </a:t>
            </a:r>
          </a:p>
          <a:p>
            <a:r>
              <a:rPr lang="en-US">
                <a:latin typeface="Times New Roman" charset="0"/>
              </a:rPr>
              <a:t>The developers then check out the latest build for further development!</a:t>
            </a:r>
          </a:p>
          <a:p>
            <a:endParaRPr lang="en-US">
              <a:latin typeface="Times New Roman" charset="0"/>
            </a:endParaRPr>
          </a:p>
        </p:txBody>
      </p:sp>
      <p:sp>
        <p:nvSpPr>
          <p:cNvPr id="4403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1700" eaLnBrk="0" hangingPunct="0">
              <a:defRPr sz="2400">
                <a:solidFill>
                  <a:schemeClr val="tx1"/>
                </a:solidFill>
                <a:latin typeface="Tahoma" charset="0"/>
                <a:ea typeface="ＭＳ Ｐゴシック" charset="0"/>
                <a:cs typeface="ＭＳ Ｐゴシック" charset="0"/>
              </a:defRPr>
            </a:lvl1pPr>
            <a:lvl2pPr marL="742950" indent="-285750" defTabSz="901700" eaLnBrk="0" hangingPunct="0">
              <a:defRPr sz="2400">
                <a:solidFill>
                  <a:schemeClr val="tx1"/>
                </a:solidFill>
                <a:latin typeface="Tahoma" charset="0"/>
                <a:ea typeface="ＭＳ Ｐゴシック" charset="0"/>
              </a:defRPr>
            </a:lvl2pPr>
            <a:lvl3pPr marL="1143000" indent="-228600" defTabSz="901700" eaLnBrk="0" hangingPunct="0">
              <a:defRPr sz="2400">
                <a:solidFill>
                  <a:schemeClr val="tx1"/>
                </a:solidFill>
                <a:latin typeface="Tahoma" charset="0"/>
                <a:ea typeface="ＭＳ Ｐゴシック" charset="0"/>
              </a:defRPr>
            </a:lvl3pPr>
            <a:lvl4pPr marL="1600200" indent="-228600" defTabSz="901700" eaLnBrk="0" hangingPunct="0">
              <a:defRPr sz="2400">
                <a:solidFill>
                  <a:schemeClr val="tx1"/>
                </a:solidFill>
                <a:latin typeface="Tahoma" charset="0"/>
                <a:ea typeface="ＭＳ Ｐゴシック" charset="0"/>
              </a:defRPr>
            </a:lvl4pPr>
            <a:lvl5pPr marL="2057400" indent="-228600" defTabSz="901700" eaLnBrk="0" hangingPunct="0">
              <a:defRPr sz="2400">
                <a:solidFill>
                  <a:schemeClr val="tx1"/>
                </a:solidFill>
                <a:latin typeface="Tahoma" charset="0"/>
                <a:ea typeface="ＭＳ Ｐゴシック" charset="0"/>
              </a:defRPr>
            </a:lvl5pPr>
            <a:lvl6pPr marL="2514600" indent="-228600" defTabSz="901700" eaLnBrk="0" fontAlgn="base" hangingPunct="0">
              <a:spcBef>
                <a:spcPct val="0"/>
              </a:spcBef>
              <a:spcAft>
                <a:spcPct val="0"/>
              </a:spcAft>
              <a:defRPr sz="2400">
                <a:solidFill>
                  <a:schemeClr val="tx1"/>
                </a:solidFill>
                <a:latin typeface="Tahoma" charset="0"/>
                <a:ea typeface="ＭＳ Ｐゴシック" charset="0"/>
              </a:defRPr>
            </a:lvl6pPr>
            <a:lvl7pPr marL="2971800" indent="-228600" defTabSz="901700" eaLnBrk="0" fontAlgn="base" hangingPunct="0">
              <a:spcBef>
                <a:spcPct val="0"/>
              </a:spcBef>
              <a:spcAft>
                <a:spcPct val="0"/>
              </a:spcAft>
              <a:defRPr sz="2400">
                <a:solidFill>
                  <a:schemeClr val="tx1"/>
                </a:solidFill>
                <a:latin typeface="Tahoma" charset="0"/>
                <a:ea typeface="ＭＳ Ｐゴシック" charset="0"/>
              </a:defRPr>
            </a:lvl7pPr>
            <a:lvl8pPr marL="3429000" indent="-228600" defTabSz="901700" eaLnBrk="0" fontAlgn="base" hangingPunct="0">
              <a:spcBef>
                <a:spcPct val="0"/>
              </a:spcBef>
              <a:spcAft>
                <a:spcPct val="0"/>
              </a:spcAft>
              <a:defRPr sz="2400">
                <a:solidFill>
                  <a:schemeClr val="tx1"/>
                </a:solidFill>
                <a:latin typeface="Tahoma" charset="0"/>
                <a:ea typeface="ＭＳ Ｐゴシック" charset="0"/>
              </a:defRPr>
            </a:lvl8pPr>
            <a:lvl9pPr marL="3886200" indent="-228600" defTabSz="901700" eaLnBrk="0" fontAlgn="base" hangingPunct="0">
              <a:spcBef>
                <a:spcPct val="0"/>
              </a:spcBef>
              <a:spcAft>
                <a:spcPct val="0"/>
              </a:spcAft>
              <a:defRPr sz="2400">
                <a:solidFill>
                  <a:schemeClr val="tx1"/>
                </a:solidFill>
                <a:latin typeface="Tahoma" charset="0"/>
                <a:ea typeface="ＭＳ Ｐゴシック" charset="0"/>
              </a:defRPr>
            </a:lvl9pPr>
          </a:lstStyle>
          <a:p>
            <a:fld id="{A634B54C-40AB-4B45-9BDD-F793CCBD0252}" type="slidenum">
              <a:rPr lang="zh-TW" altLang="en-US" sz="900">
                <a:latin typeface="Times New Roman" charset="0"/>
                <a:cs typeface="新細明體" charset="0"/>
              </a:rPr>
              <a:pPr/>
              <a:t>33</a:t>
            </a:fld>
            <a:endParaRPr lang="en-US" altLang="zh-TW" sz="900">
              <a:latin typeface="Times New Roman" charset="0"/>
              <a:cs typeface="新細明體"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1700" eaLnBrk="0" hangingPunct="0">
              <a:defRPr sz="2400">
                <a:solidFill>
                  <a:schemeClr val="tx1"/>
                </a:solidFill>
                <a:latin typeface="Tahoma" charset="0"/>
                <a:ea typeface="ＭＳ Ｐゴシック" charset="0"/>
                <a:cs typeface="ＭＳ Ｐゴシック" charset="0"/>
              </a:defRPr>
            </a:lvl1pPr>
            <a:lvl2pPr marL="742950" indent="-285750" defTabSz="901700" eaLnBrk="0" hangingPunct="0">
              <a:defRPr sz="2400">
                <a:solidFill>
                  <a:schemeClr val="tx1"/>
                </a:solidFill>
                <a:latin typeface="Tahoma" charset="0"/>
                <a:ea typeface="ＭＳ Ｐゴシック" charset="0"/>
              </a:defRPr>
            </a:lvl2pPr>
            <a:lvl3pPr marL="1143000" indent="-228600" defTabSz="901700" eaLnBrk="0" hangingPunct="0">
              <a:defRPr sz="2400">
                <a:solidFill>
                  <a:schemeClr val="tx1"/>
                </a:solidFill>
                <a:latin typeface="Tahoma" charset="0"/>
                <a:ea typeface="ＭＳ Ｐゴシック" charset="0"/>
              </a:defRPr>
            </a:lvl3pPr>
            <a:lvl4pPr marL="1600200" indent="-228600" defTabSz="901700" eaLnBrk="0" hangingPunct="0">
              <a:defRPr sz="2400">
                <a:solidFill>
                  <a:schemeClr val="tx1"/>
                </a:solidFill>
                <a:latin typeface="Tahoma" charset="0"/>
                <a:ea typeface="ＭＳ Ｐゴシック" charset="0"/>
              </a:defRPr>
            </a:lvl4pPr>
            <a:lvl5pPr marL="2057400" indent="-228600" defTabSz="901700" eaLnBrk="0" hangingPunct="0">
              <a:defRPr sz="2400">
                <a:solidFill>
                  <a:schemeClr val="tx1"/>
                </a:solidFill>
                <a:latin typeface="Tahoma" charset="0"/>
                <a:ea typeface="ＭＳ Ｐゴシック" charset="0"/>
              </a:defRPr>
            </a:lvl5pPr>
            <a:lvl6pPr marL="2514600" indent="-228600" defTabSz="901700" eaLnBrk="0" fontAlgn="base" hangingPunct="0">
              <a:spcBef>
                <a:spcPct val="0"/>
              </a:spcBef>
              <a:spcAft>
                <a:spcPct val="0"/>
              </a:spcAft>
              <a:defRPr sz="2400">
                <a:solidFill>
                  <a:schemeClr val="tx1"/>
                </a:solidFill>
                <a:latin typeface="Tahoma" charset="0"/>
                <a:ea typeface="ＭＳ Ｐゴシック" charset="0"/>
              </a:defRPr>
            </a:lvl6pPr>
            <a:lvl7pPr marL="2971800" indent="-228600" defTabSz="901700" eaLnBrk="0" fontAlgn="base" hangingPunct="0">
              <a:spcBef>
                <a:spcPct val="0"/>
              </a:spcBef>
              <a:spcAft>
                <a:spcPct val="0"/>
              </a:spcAft>
              <a:defRPr sz="2400">
                <a:solidFill>
                  <a:schemeClr val="tx1"/>
                </a:solidFill>
                <a:latin typeface="Tahoma" charset="0"/>
                <a:ea typeface="ＭＳ Ｐゴシック" charset="0"/>
              </a:defRPr>
            </a:lvl7pPr>
            <a:lvl8pPr marL="3429000" indent="-228600" defTabSz="901700" eaLnBrk="0" fontAlgn="base" hangingPunct="0">
              <a:spcBef>
                <a:spcPct val="0"/>
              </a:spcBef>
              <a:spcAft>
                <a:spcPct val="0"/>
              </a:spcAft>
              <a:defRPr sz="2400">
                <a:solidFill>
                  <a:schemeClr val="tx1"/>
                </a:solidFill>
                <a:latin typeface="Tahoma" charset="0"/>
                <a:ea typeface="ＭＳ Ｐゴシック" charset="0"/>
              </a:defRPr>
            </a:lvl8pPr>
            <a:lvl9pPr marL="3886200" indent="-228600" defTabSz="901700" eaLnBrk="0" fontAlgn="base" hangingPunct="0">
              <a:spcBef>
                <a:spcPct val="0"/>
              </a:spcBef>
              <a:spcAft>
                <a:spcPct val="0"/>
              </a:spcAft>
              <a:defRPr sz="2400">
                <a:solidFill>
                  <a:schemeClr val="tx1"/>
                </a:solidFill>
                <a:latin typeface="Tahoma" charset="0"/>
                <a:ea typeface="ＭＳ Ｐゴシック" charset="0"/>
              </a:defRPr>
            </a:lvl9pPr>
          </a:lstStyle>
          <a:p>
            <a:fld id="{84365F23-911A-9D4E-B810-2CD4CE9E0AE6}" type="slidenum">
              <a:rPr lang="zh-TW" altLang="en-US" sz="900">
                <a:latin typeface="Times New Roman" charset="0"/>
                <a:cs typeface="新細明體" charset="0"/>
              </a:rPr>
              <a:pPr/>
              <a:t>34</a:t>
            </a:fld>
            <a:endParaRPr lang="en-US" altLang="zh-TW" sz="900">
              <a:latin typeface="Times New Roman" charset="0"/>
              <a:cs typeface="新細明體"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TW" altLang="en-U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a:ln/>
        </p:spPr>
      </p:sp>
      <p:sp>
        <p:nvSpPr>
          <p:cNvPr id="4608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Times New Roman" charset="0"/>
              </a:rPr>
              <a:t>Japanese Prof. Dr. Hiroshi Shimizu from Faculty of Environmental Information of the Keio University created the limousine of the future: the </a:t>
            </a:r>
            <a:r>
              <a:rPr lang="en-US" b="1">
                <a:latin typeface="Times New Roman" charset="0"/>
              </a:rPr>
              <a:t>Eliica (Electric Lithium Ion Car)</a:t>
            </a:r>
            <a:r>
              <a:rPr lang="en-US">
                <a:latin typeface="Times New Roman" charset="0"/>
              </a:rPr>
              <a:t> has 8 wheels with electric 55 kW hub motors (8WD) with an output of 470 kW and zero emissions. With a top speed of 190 km/h and a maximum reach of 320 km provided by lithium-ion-batteries.</a:t>
            </a:r>
          </a:p>
          <a:p>
            <a:endParaRPr lang="en-US">
              <a:latin typeface="Times New Roman" charset="0"/>
            </a:endParaRPr>
          </a:p>
        </p:txBody>
      </p:sp>
      <p:sp>
        <p:nvSpPr>
          <p:cNvPr id="46083"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1700" eaLnBrk="0" hangingPunct="0">
              <a:defRPr sz="2400">
                <a:solidFill>
                  <a:schemeClr val="tx1"/>
                </a:solidFill>
                <a:latin typeface="Tahoma" charset="0"/>
                <a:ea typeface="ＭＳ Ｐゴシック" charset="0"/>
                <a:cs typeface="ＭＳ Ｐゴシック" charset="0"/>
              </a:defRPr>
            </a:lvl1pPr>
            <a:lvl2pPr marL="742950" indent="-285750" defTabSz="901700" eaLnBrk="0" hangingPunct="0">
              <a:defRPr sz="2400">
                <a:solidFill>
                  <a:schemeClr val="tx1"/>
                </a:solidFill>
                <a:latin typeface="Tahoma" charset="0"/>
                <a:ea typeface="ＭＳ Ｐゴシック" charset="0"/>
              </a:defRPr>
            </a:lvl2pPr>
            <a:lvl3pPr marL="1143000" indent="-228600" defTabSz="901700" eaLnBrk="0" hangingPunct="0">
              <a:defRPr sz="2400">
                <a:solidFill>
                  <a:schemeClr val="tx1"/>
                </a:solidFill>
                <a:latin typeface="Tahoma" charset="0"/>
                <a:ea typeface="ＭＳ Ｐゴシック" charset="0"/>
              </a:defRPr>
            </a:lvl3pPr>
            <a:lvl4pPr marL="1600200" indent="-228600" defTabSz="901700" eaLnBrk="0" hangingPunct="0">
              <a:defRPr sz="2400">
                <a:solidFill>
                  <a:schemeClr val="tx1"/>
                </a:solidFill>
                <a:latin typeface="Tahoma" charset="0"/>
                <a:ea typeface="ＭＳ Ｐゴシック" charset="0"/>
              </a:defRPr>
            </a:lvl4pPr>
            <a:lvl5pPr marL="2057400" indent="-228600" defTabSz="901700" eaLnBrk="0" hangingPunct="0">
              <a:defRPr sz="2400">
                <a:solidFill>
                  <a:schemeClr val="tx1"/>
                </a:solidFill>
                <a:latin typeface="Tahoma" charset="0"/>
                <a:ea typeface="ＭＳ Ｐゴシック" charset="0"/>
              </a:defRPr>
            </a:lvl5pPr>
            <a:lvl6pPr marL="2514600" indent="-228600" defTabSz="901700" eaLnBrk="0" fontAlgn="base" hangingPunct="0">
              <a:spcBef>
                <a:spcPct val="0"/>
              </a:spcBef>
              <a:spcAft>
                <a:spcPct val="0"/>
              </a:spcAft>
              <a:defRPr sz="2400">
                <a:solidFill>
                  <a:schemeClr val="tx1"/>
                </a:solidFill>
                <a:latin typeface="Tahoma" charset="0"/>
                <a:ea typeface="ＭＳ Ｐゴシック" charset="0"/>
              </a:defRPr>
            </a:lvl6pPr>
            <a:lvl7pPr marL="2971800" indent="-228600" defTabSz="901700" eaLnBrk="0" fontAlgn="base" hangingPunct="0">
              <a:spcBef>
                <a:spcPct val="0"/>
              </a:spcBef>
              <a:spcAft>
                <a:spcPct val="0"/>
              </a:spcAft>
              <a:defRPr sz="2400">
                <a:solidFill>
                  <a:schemeClr val="tx1"/>
                </a:solidFill>
                <a:latin typeface="Tahoma" charset="0"/>
                <a:ea typeface="ＭＳ Ｐゴシック" charset="0"/>
              </a:defRPr>
            </a:lvl7pPr>
            <a:lvl8pPr marL="3429000" indent="-228600" defTabSz="901700" eaLnBrk="0" fontAlgn="base" hangingPunct="0">
              <a:spcBef>
                <a:spcPct val="0"/>
              </a:spcBef>
              <a:spcAft>
                <a:spcPct val="0"/>
              </a:spcAft>
              <a:defRPr sz="2400">
                <a:solidFill>
                  <a:schemeClr val="tx1"/>
                </a:solidFill>
                <a:latin typeface="Tahoma" charset="0"/>
                <a:ea typeface="ＭＳ Ｐゴシック" charset="0"/>
              </a:defRPr>
            </a:lvl8pPr>
            <a:lvl9pPr marL="3886200" indent="-228600" defTabSz="901700" eaLnBrk="0" fontAlgn="base" hangingPunct="0">
              <a:spcBef>
                <a:spcPct val="0"/>
              </a:spcBef>
              <a:spcAft>
                <a:spcPct val="0"/>
              </a:spcAft>
              <a:defRPr sz="2400">
                <a:solidFill>
                  <a:schemeClr val="tx1"/>
                </a:solidFill>
                <a:latin typeface="Tahoma" charset="0"/>
                <a:ea typeface="ＭＳ Ｐゴシック" charset="0"/>
              </a:defRPr>
            </a:lvl9pPr>
          </a:lstStyle>
          <a:p>
            <a:fld id="{BE17167C-3B6E-2141-B6AA-D909050239D8}" type="slidenum">
              <a:rPr lang="zh-TW" altLang="en-US" sz="900">
                <a:latin typeface="Times New Roman" charset="0"/>
                <a:cs typeface="新細明體" charset="0"/>
              </a:rPr>
              <a:pPr/>
              <a:t>35</a:t>
            </a:fld>
            <a:endParaRPr lang="en-US" altLang="zh-TW" sz="900">
              <a:latin typeface="Times New Roman" charset="0"/>
              <a:cs typeface="新細明體"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Line 1026"/>
          <p:cNvSpPr>
            <a:spLocks noChangeShapeType="1"/>
          </p:cNvSpPr>
          <p:nvPr/>
        </p:nvSpPr>
        <p:spPr bwMode="auto">
          <a:xfrm>
            <a:off x="0" y="3429000"/>
            <a:ext cx="8693150" cy="0"/>
          </a:xfrm>
          <a:prstGeom prst="line">
            <a:avLst/>
          </a:prstGeom>
          <a:noFill/>
          <a:ln w="50800">
            <a:solidFill>
              <a:schemeClr val="tx2"/>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075" name="Rectangle 1027"/>
          <p:cNvSpPr>
            <a:spLocks noGrp="1" noChangeArrowheads="1"/>
          </p:cNvSpPr>
          <p:nvPr>
            <p:ph type="ctrTitle" sz="quarter"/>
          </p:nvPr>
        </p:nvSpPr>
        <p:spPr>
          <a:xfrm>
            <a:off x="381000" y="381000"/>
            <a:ext cx="9067800" cy="3048000"/>
          </a:xfrm>
        </p:spPr>
        <p:txBody>
          <a:bodyPr/>
          <a:lstStyle>
            <a:lvl1pPr>
              <a:defRPr sz="4800"/>
            </a:lvl1pPr>
          </a:lstStyle>
          <a:p>
            <a:r>
              <a:rPr lang="en-US" dirty="0"/>
              <a:t>Click to edit Master title style</a:t>
            </a:r>
          </a:p>
        </p:txBody>
      </p:sp>
      <p:sp>
        <p:nvSpPr>
          <p:cNvPr id="3076" name="Rectangle 1028"/>
          <p:cNvSpPr>
            <a:spLocks noGrp="1" noChangeArrowheads="1"/>
          </p:cNvSpPr>
          <p:nvPr>
            <p:ph type="subTitle" sz="quarter" idx="1"/>
          </p:nvPr>
        </p:nvSpPr>
        <p:spPr>
          <a:xfrm>
            <a:off x="401638" y="3886200"/>
            <a:ext cx="9067800" cy="2819400"/>
          </a:xfrm>
        </p:spPr>
        <p:txBody>
          <a:bodyPr/>
          <a:lstStyle>
            <a:lvl1pPr marL="0" indent="0">
              <a:buFont typeface="Wingdings" pitchFamily="2" charset="2"/>
              <a:buNone/>
              <a:defRPr/>
            </a:lvl1pPr>
          </a:lstStyle>
          <a:p>
            <a:r>
              <a:rPr lang="en-US"/>
              <a:t>Click to edit Master subtitle style</a:t>
            </a:r>
          </a:p>
        </p:txBody>
      </p:sp>
      <p:sp>
        <p:nvSpPr>
          <p:cNvPr id="5" name="Rectangle 1029"/>
          <p:cNvSpPr>
            <a:spLocks noGrp="1" noChangeArrowheads="1"/>
          </p:cNvSpPr>
          <p:nvPr>
            <p:ph type="dt" sz="quarter" idx="10"/>
          </p:nvPr>
        </p:nvSpPr>
        <p:spPr>
          <a:xfrm>
            <a:off x="401638" y="6248400"/>
            <a:ext cx="2062162" cy="457200"/>
          </a:xfrm>
        </p:spPr>
        <p:txBody>
          <a:bodyPr/>
          <a:lstStyle>
            <a:lvl1pPr>
              <a:defRPr/>
            </a:lvl1pPr>
          </a:lstStyle>
          <a:p>
            <a:pPr>
              <a:defRPr/>
            </a:pPr>
            <a:r>
              <a:rPr lang="en-US" altLang="zh-TW" dirty="0"/>
              <a:t>April 2024</a:t>
            </a:r>
            <a:endParaRPr lang="zh-TW" altLang="en-US" dirty="0"/>
          </a:p>
        </p:txBody>
      </p:sp>
      <p:sp>
        <p:nvSpPr>
          <p:cNvPr id="6" name="Rectangle 1030"/>
          <p:cNvSpPr>
            <a:spLocks noGrp="1" noChangeArrowheads="1"/>
          </p:cNvSpPr>
          <p:nvPr>
            <p:ph type="ftr" sz="quarter" idx="11"/>
          </p:nvPr>
        </p:nvSpPr>
        <p:spPr>
          <a:xfrm>
            <a:off x="3367088" y="6248400"/>
            <a:ext cx="3136900" cy="457200"/>
          </a:xfrm>
        </p:spPr>
        <p:txBody>
          <a:bodyPr/>
          <a:lstStyle>
            <a:lvl1pPr>
              <a:defRPr/>
            </a:lvl1pPr>
          </a:lstStyle>
          <a:p>
            <a:pPr>
              <a:defRPr/>
            </a:pPr>
            <a:r>
              <a:rPr lang="en-US"/>
              <a:t>Software Quality</a:t>
            </a:r>
          </a:p>
        </p:txBody>
      </p:sp>
      <p:sp>
        <p:nvSpPr>
          <p:cNvPr id="7" name="Rectangle 1031"/>
          <p:cNvSpPr>
            <a:spLocks noGrp="1" noChangeArrowheads="1"/>
          </p:cNvSpPr>
          <p:nvPr>
            <p:ph type="sldNum" sz="quarter" idx="12"/>
          </p:nvPr>
        </p:nvSpPr>
        <p:spPr>
          <a:xfrm>
            <a:off x="7407275" y="6248400"/>
            <a:ext cx="2062163" cy="457200"/>
          </a:xfrm>
        </p:spPr>
        <p:txBody>
          <a:bodyPr/>
          <a:lstStyle>
            <a:lvl1pPr>
              <a:defRPr/>
            </a:lvl1pPr>
          </a:lstStyle>
          <a:p>
            <a:pPr>
              <a:defRPr/>
            </a:pPr>
            <a:fld id="{0F51F999-8E76-4898-9A59-F4098DCF6D73}" type="slidenum">
              <a:rPr lang="zh-TW" altLang="en-US"/>
              <a:pPr>
                <a:defRPr/>
              </a:pPr>
              <a:t>‹#›</a:t>
            </a:fld>
            <a:endParaRPr lang="en-US" altLang="zh-TW"/>
          </a:p>
        </p:txBody>
      </p:sp>
    </p:spTree>
    <p:extLst>
      <p:ext uri="{BB962C8B-B14F-4D97-AF65-F5344CB8AC3E}">
        <p14:creationId xmlns:p14="http://schemas.microsoft.com/office/powerpoint/2010/main" val="22743352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zh-TW"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D9A87800-7D8A-480E-BF41-365415FB6CC4}" type="slidenum">
              <a:rPr lang="zh-TW" altLang="en-US"/>
              <a:pPr>
                <a:defRPr/>
              </a:pPr>
              <a:t>‹#›</a:t>
            </a:fld>
            <a:endParaRPr lang="en-US" altLang="zh-TW"/>
          </a:p>
        </p:txBody>
      </p:sp>
    </p:spTree>
    <p:extLst>
      <p:ext uri="{BB962C8B-B14F-4D97-AF65-F5344CB8AC3E}">
        <p14:creationId xmlns:p14="http://schemas.microsoft.com/office/powerpoint/2010/main" val="56510846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9788" y="266700"/>
            <a:ext cx="2259012" cy="63627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2750" y="266700"/>
            <a:ext cx="6624638" cy="6362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zh-TW"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1379802D-F1D2-4A5D-B9F8-15E3E9BE9E98}" type="slidenum">
              <a:rPr lang="zh-TW" altLang="en-US"/>
              <a:pPr>
                <a:defRPr/>
              </a:pPr>
              <a:t>‹#›</a:t>
            </a:fld>
            <a:endParaRPr lang="en-US" altLang="zh-TW"/>
          </a:p>
        </p:txBody>
      </p:sp>
    </p:spTree>
    <p:extLst>
      <p:ext uri="{BB962C8B-B14F-4D97-AF65-F5344CB8AC3E}">
        <p14:creationId xmlns:p14="http://schemas.microsoft.com/office/powerpoint/2010/main" val="4152847515"/>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2750" y="266700"/>
            <a:ext cx="9036050" cy="1104900"/>
          </a:xfrm>
        </p:spPr>
        <p:txBody>
          <a:bodyPr/>
          <a:lstStyle/>
          <a:p>
            <a:r>
              <a:rPr lang="en-US"/>
              <a:t>Click to edit Master title style</a:t>
            </a:r>
          </a:p>
        </p:txBody>
      </p:sp>
      <p:sp>
        <p:nvSpPr>
          <p:cNvPr id="3" name="Text Placeholder 2"/>
          <p:cNvSpPr>
            <a:spLocks noGrp="1"/>
          </p:cNvSpPr>
          <p:nvPr>
            <p:ph type="body" sz="half" idx="1"/>
          </p:nvPr>
        </p:nvSpPr>
        <p:spPr>
          <a:xfrm>
            <a:off x="412750" y="1676400"/>
            <a:ext cx="4441825"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06975" y="1676400"/>
            <a:ext cx="4441825"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zh-TW"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7" name="Rectangle 7"/>
          <p:cNvSpPr>
            <a:spLocks noGrp="1" noChangeArrowheads="1"/>
          </p:cNvSpPr>
          <p:nvPr>
            <p:ph type="sldNum" sz="quarter" idx="12"/>
          </p:nvPr>
        </p:nvSpPr>
        <p:spPr>
          <a:ln/>
        </p:spPr>
        <p:txBody>
          <a:bodyPr/>
          <a:lstStyle>
            <a:lvl1pPr>
              <a:defRPr/>
            </a:lvl1pPr>
          </a:lstStyle>
          <a:p>
            <a:pPr>
              <a:defRPr/>
            </a:pPr>
            <a:fld id="{A2E1CC38-B599-4C98-B988-9CEF9DD82BA3}" type="slidenum">
              <a:rPr lang="zh-TW" altLang="en-US"/>
              <a:pPr>
                <a:defRPr/>
              </a:pPr>
              <a:t>‹#›</a:t>
            </a:fld>
            <a:endParaRPr lang="en-US" altLang="zh-TW"/>
          </a:p>
        </p:txBody>
      </p:sp>
    </p:spTree>
    <p:extLst>
      <p:ext uri="{BB962C8B-B14F-4D97-AF65-F5344CB8AC3E}">
        <p14:creationId xmlns:p14="http://schemas.microsoft.com/office/powerpoint/2010/main" val="3422210309"/>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dt" sz="half" idx="10"/>
          </p:nvPr>
        </p:nvSpPr>
        <p:spPr>
          <a:ln/>
        </p:spPr>
        <p:txBody>
          <a:bodyPr/>
          <a:lstStyle>
            <a:lvl1pPr>
              <a:defRPr/>
            </a:lvl1pPr>
          </a:lstStyle>
          <a:p>
            <a:pPr>
              <a:defRPr/>
            </a:pPr>
            <a:r>
              <a:rPr lang="en-US" altLang="zh-TW" dirty="0"/>
              <a:t>April 2024</a:t>
            </a:r>
            <a:endParaRPr lang="zh-TW" altLang="en-US" dirty="0"/>
          </a:p>
        </p:txBody>
      </p:sp>
      <p:sp>
        <p:nvSpPr>
          <p:cNvPr id="5"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F86A4733-B0DE-402C-87E5-69B0B588E007}" type="slidenum">
              <a:rPr lang="zh-TW" altLang="en-US"/>
              <a:pPr>
                <a:defRPr/>
              </a:pPr>
              <a:t>‹#›</a:t>
            </a:fld>
            <a:endParaRPr lang="en-US" altLang="zh-TW"/>
          </a:p>
        </p:txBody>
      </p:sp>
    </p:spTree>
    <p:extLst>
      <p:ext uri="{BB962C8B-B14F-4D97-AF65-F5344CB8AC3E}">
        <p14:creationId xmlns:p14="http://schemas.microsoft.com/office/powerpoint/2010/main" val="204721136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16925"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1692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zh-TW"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F6908D13-2A2A-4F88-B8B7-6D14717E3842}" type="slidenum">
              <a:rPr lang="zh-TW" altLang="en-US"/>
              <a:pPr>
                <a:defRPr/>
              </a:pPr>
              <a:t>‹#›</a:t>
            </a:fld>
            <a:endParaRPr lang="en-US" altLang="zh-TW"/>
          </a:p>
        </p:txBody>
      </p:sp>
    </p:spTree>
    <p:extLst>
      <p:ext uri="{BB962C8B-B14F-4D97-AF65-F5344CB8AC3E}">
        <p14:creationId xmlns:p14="http://schemas.microsoft.com/office/powerpoint/2010/main" val="109217649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2750" y="1676400"/>
            <a:ext cx="444182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06975" y="1676400"/>
            <a:ext cx="444182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zh-TW"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7" name="Rectangle 7"/>
          <p:cNvSpPr>
            <a:spLocks noGrp="1" noChangeArrowheads="1"/>
          </p:cNvSpPr>
          <p:nvPr>
            <p:ph type="sldNum" sz="quarter" idx="12"/>
          </p:nvPr>
        </p:nvSpPr>
        <p:spPr>
          <a:ln/>
        </p:spPr>
        <p:txBody>
          <a:bodyPr/>
          <a:lstStyle>
            <a:lvl1pPr>
              <a:defRPr/>
            </a:lvl1pPr>
          </a:lstStyle>
          <a:p>
            <a:pPr>
              <a:defRPr/>
            </a:pPr>
            <a:fld id="{5789E4B1-4055-421D-9A66-A6F2CB0D206B}" type="slidenum">
              <a:rPr lang="zh-TW" altLang="en-US"/>
              <a:pPr>
                <a:defRPr/>
              </a:pPr>
              <a:t>‹#›</a:t>
            </a:fld>
            <a:endParaRPr lang="en-US" altLang="zh-TW"/>
          </a:p>
        </p:txBody>
      </p:sp>
    </p:spTree>
    <p:extLst>
      <p:ext uri="{BB962C8B-B14F-4D97-AF65-F5344CB8AC3E}">
        <p14:creationId xmlns:p14="http://schemas.microsoft.com/office/powerpoint/2010/main" val="735293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2225"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5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5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0788" y="1535113"/>
            <a:ext cx="43767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zh-TW"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9" name="Rectangle 7"/>
          <p:cNvSpPr>
            <a:spLocks noGrp="1" noChangeArrowheads="1"/>
          </p:cNvSpPr>
          <p:nvPr>
            <p:ph type="sldNum" sz="quarter" idx="12"/>
          </p:nvPr>
        </p:nvSpPr>
        <p:spPr>
          <a:ln/>
        </p:spPr>
        <p:txBody>
          <a:bodyPr/>
          <a:lstStyle>
            <a:lvl1pPr>
              <a:defRPr/>
            </a:lvl1pPr>
          </a:lstStyle>
          <a:p>
            <a:pPr>
              <a:defRPr/>
            </a:pPr>
            <a:fld id="{71ED7E86-6229-468D-97E9-0413D5744C8E}" type="slidenum">
              <a:rPr lang="zh-TW" altLang="en-US"/>
              <a:pPr>
                <a:defRPr/>
              </a:pPr>
              <a:t>‹#›</a:t>
            </a:fld>
            <a:endParaRPr lang="en-US" altLang="zh-TW"/>
          </a:p>
        </p:txBody>
      </p:sp>
    </p:spTree>
    <p:extLst>
      <p:ext uri="{BB962C8B-B14F-4D97-AF65-F5344CB8AC3E}">
        <p14:creationId xmlns:p14="http://schemas.microsoft.com/office/powerpoint/2010/main" val="5585020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r>
              <a:rPr lang="en-US" altLang="zh-TW" dirty="0"/>
              <a:t>April 2024</a:t>
            </a:r>
            <a:endParaRPr lang="zh-TW" altLang="en-US" dirty="0"/>
          </a:p>
        </p:txBody>
      </p:sp>
      <p:sp>
        <p:nvSpPr>
          <p:cNvPr id="4"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5" name="Rectangle 7"/>
          <p:cNvSpPr>
            <a:spLocks noGrp="1" noChangeArrowheads="1"/>
          </p:cNvSpPr>
          <p:nvPr>
            <p:ph type="sldNum" sz="quarter" idx="12"/>
          </p:nvPr>
        </p:nvSpPr>
        <p:spPr>
          <a:ln/>
        </p:spPr>
        <p:txBody>
          <a:bodyPr/>
          <a:lstStyle>
            <a:lvl1pPr>
              <a:defRPr/>
            </a:lvl1pPr>
          </a:lstStyle>
          <a:p>
            <a:pPr>
              <a:defRPr/>
            </a:pPr>
            <a:fld id="{CF0182D6-F308-4409-96E9-AAC1F410B9F9}" type="slidenum">
              <a:rPr lang="zh-TW" altLang="en-US"/>
              <a:pPr>
                <a:defRPr/>
              </a:pPr>
              <a:t>‹#›</a:t>
            </a:fld>
            <a:endParaRPr lang="en-US" altLang="zh-TW"/>
          </a:p>
        </p:txBody>
      </p:sp>
    </p:spTree>
    <p:extLst>
      <p:ext uri="{BB962C8B-B14F-4D97-AF65-F5344CB8AC3E}">
        <p14:creationId xmlns:p14="http://schemas.microsoft.com/office/powerpoint/2010/main" val="312644940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zh-TW"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4" name="Rectangle 7"/>
          <p:cNvSpPr>
            <a:spLocks noGrp="1" noChangeArrowheads="1"/>
          </p:cNvSpPr>
          <p:nvPr>
            <p:ph type="sldNum" sz="quarter" idx="12"/>
          </p:nvPr>
        </p:nvSpPr>
        <p:spPr>
          <a:ln/>
        </p:spPr>
        <p:txBody>
          <a:bodyPr/>
          <a:lstStyle>
            <a:lvl1pPr>
              <a:defRPr/>
            </a:lvl1pPr>
          </a:lstStyle>
          <a:p>
            <a:pPr>
              <a:defRPr/>
            </a:pPr>
            <a:fld id="{35ECA184-1768-4106-A6E5-025AAFCF1E04}" type="slidenum">
              <a:rPr lang="zh-TW" altLang="en-US"/>
              <a:pPr>
                <a:defRPr/>
              </a:pPr>
              <a:t>‹#›</a:t>
            </a:fld>
            <a:endParaRPr lang="en-US" altLang="zh-TW"/>
          </a:p>
        </p:txBody>
      </p:sp>
    </p:spTree>
    <p:extLst>
      <p:ext uri="{BB962C8B-B14F-4D97-AF65-F5344CB8AC3E}">
        <p14:creationId xmlns:p14="http://schemas.microsoft.com/office/powerpoint/2010/main" val="178066852"/>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7550"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871913" y="273050"/>
            <a:ext cx="55356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0"/>
            <a:ext cx="32575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zh-TW"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7" name="Rectangle 7"/>
          <p:cNvSpPr>
            <a:spLocks noGrp="1" noChangeArrowheads="1"/>
          </p:cNvSpPr>
          <p:nvPr>
            <p:ph type="sldNum" sz="quarter" idx="12"/>
          </p:nvPr>
        </p:nvSpPr>
        <p:spPr>
          <a:ln/>
        </p:spPr>
        <p:txBody>
          <a:bodyPr/>
          <a:lstStyle>
            <a:lvl1pPr>
              <a:defRPr/>
            </a:lvl1pPr>
          </a:lstStyle>
          <a:p>
            <a:pPr>
              <a:defRPr/>
            </a:pPr>
            <a:fld id="{925D956C-A2A3-40A6-9E74-80D70A4D6F88}" type="slidenum">
              <a:rPr lang="zh-TW" altLang="en-US"/>
              <a:pPr>
                <a:defRPr/>
              </a:pPr>
              <a:t>‹#›</a:t>
            </a:fld>
            <a:endParaRPr lang="en-US" altLang="zh-TW"/>
          </a:p>
        </p:txBody>
      </p:sp>
    </p:spTree>
    <p:extLst>
      <p:ext uri="{BB962C8B-B14F-4D97-AF65-F5344CB8AC3E}">
        <p14:creationId xmlns:p14="http://schemas.microsoft.com/office/powerpoint/2010/main" val="2290679032"/>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0425"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042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41513" y="5367338"/>
            <a:ext cx="594042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zh-TW"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7" name="Rectangle 7"/>
          <p:cNvSpPr>
            <a:spLocks noGrp="1" noChangeArrowheads="1"/>
          </p:cNvSpPr>
          <p:nvPr>
            <p:ph type="sldNum" sz="quarter" idx="12"/>
          </p:nvPr>
        </p:nvSpPr>
        <p:spPr>
          <a:ln/>
        </p:spPr>
        <p:txBody>
          <a:bodyPr/>
          <a:lstStyle>
            <a:lvl1pPr>
              <a:defRPr/>
            </a:lvl1pPr>
          </a:lstStyle>
          <a:p>
            <a:pPr>
              <a:defRPr/>
            </a:pPr>
            <a:fld id="{39938EB8-DCAF-47FC-9C85-C203AA0AD8EE}" type="slidenum">
              <a:rPr lang="zh-TW" altLang="en-US"/>
              <a:pPr>
                <a:defRPr/>
              </a:pPr>
              <a:t>‹#›</a:t>
            </a:fld>
            <a:endParaRPr lang="en-US" altLang="zh-TW"/>
          </a:p>
        </p:txBody>
      </p:sp>
    </p:spTree>
    <p:extLst>
      <p:ext uri="{BB962C8B-B14F-4D97-AF65-F5344CB8AC3E}">
        <p14:creationId xmlns:p14="http://schemas.microsoft.com/office/powerpoint/2010/main" val="53193603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0" y="1371600"/>
            <a:ext cx="8693150" cy="0"/>
          </a:xfrm>
          <a:prstGeom prst="line">
            <a:avLst/>
          </a:prstGeom>
          <a:noFill/>
          <a:ln w="50800">
            <a:solidFill>
              <a:schemeClr val="tx2"/>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latin typeface="Helvetica"/>
              <a:cs typeface="Helvetica"/>
            </a:endParaRPr>
          </a:p>
        </p:txBody>
      </p:sp>
      <p:sp>
        <p:nvSpPr>
          <p:cNvPr id="1027" name="Rectangle 3"/>
          <p:cNvSpPr>
            <a:spLocks noGrp="1" noChangeArrowheads="1"/>
          </p:cNvSpPr>
          <p:nvPr>
            <p:ph type="title"/>
          </p:nvPr>
        </p:nvSpPr>
        <p:spPr bwMode="auto">
          <a:xfrm>
            <a:off x="412750" y="266700"/>
            <a:ext cx="9036050" cy="1104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en-US" altLang="zh-TW"/>
              <a:t>Click to edit Master title style</a:t>
            </a:r>
          </a:p>
        </p:txBody>
      </p:sp>
      <p:sp>
        <p:nvSpPr>
          <p:cNvPr id="1028" name="Rectangle 4"/>
          <p:cNvSpPr>
            <a:spLocks noGrp="1" noChangeArrowheads="1"/>
          </p:cNvSpPr>
          <p:nvPr>
            <p:ph type="body" idx="1"/>
          </p:nvPr>
        </p:nvSpPr>
        <p:spPr bwMode="auto">
          <a:xfrm>
            <a:off x="412750" y="1676400"/>
            <a:ext cx="9036050" cy="495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p>
        </p:txBody>
      </p:sp>
      <p:sp>
        <p:nvSpPr>
          <p:cNvPr id="1029" name="Rectangle 5"/>
          <p:cNvSpPr>
            <a:spLocks noGrp="1" noChangeArrowheads="1"/>
          </p:cNvSpPr>
          <p:nvPr>
            <p:ph type="dt" sz="half" idx="2"/>
          </p:nvPr>
        </p:nvSpPr>
        <p:spPr bwMode="auto">
          <a:xfrm>
            <a:off x="412750" y="6172200"/>
            <a:ext cx="2062163"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solidFill>
                  <a:schemeClr val="folHlink"/>
                </a:solidFill>
                <a:latin typeface="Helvetica"/>
                <a:ea typeface="新細明體" charset="-120"/>
                <a:cs typeface="Helvetica"/>
              </a:defRPr>
            </a:lvl1pPr>
          </a:lstStyle>
          <a:p>
            <a:pPr>
              <a:defRPr/>
            </a:pPr>
            <a:endParaRPr lang="zh-TW" altLang="en-US"/>
          </a:p>
        </p:txBody>
      </p:sp>
      <p:sp>
        <p:nvSpPr>
          <p:cNvPr id="1030" name="Rectangle 6"/>
          <p:cNvSpPr>
            <a:spLocks noGrp="1" noChangeArrowheads="1"/>
          </p:cNvSpPr>
          <p:nvPr>
            <p:ph type="ftr" sz="quarter" idx="3"/>
          </p:nvPr>
        </p:nvSpPr>
        <p:spPr bwMode="auto">
          <a:xfrm>
            <a:off x="3382963" y="6172200"/>
            <a:ext cx="31369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solidFill>
                  <a:schemeClr val="folHlink"/>
                </a:solidFill>
                <a:latin typeface="Helvetica"/>
                <a:cs typeface="Helvetica"/>
              </a:defRPr>
            </a:lvl1pPr>
          </a:lstStyle>
          <a:p>
            <a:pPr>
              <a:defRPr/>
            </a:pPr>
            <a:r>
              <a:rPr lang="en-US"/>
              <a:t>Software Quality</a:t>
            </a:r>
          </a:p>
        </p:txBody>
      </p:sp>
      <p:sp>
        <p:nvSpPr>
          <p:cNvPr id="1031" name="Rectangle 7"/>
          <p:cNvSpPr>
            <a:spLocks noGrp="1" noChangeArrowheads="1"/>
          </p:cNvSpPr>
          <p:nvPr>
            <p:ph type="sldNum" sz="quarter" idx="4"/>
          </p:nvPr>
        </p:nvSpPr>
        <p:spPr bwMode="auto">
          <a:xfrm>
            <a:off x="7427913" y="6172200"/>
            <a:ext cx="2062162"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solidFill>
                  <a:schemeClr val="folHlink"/>
                </a:solidFill>
                <a:latin typeface="Helvetica"/>
                <a:ea typeface="新細明體" charset="-120"/>
                <a:cs typeface="Helvetica"/>
              </a:defRPr>
            </a:lvl1pPr>
          </a:lstStyle>
          <a:p>
            <a:pPr>
              <a:defRPr/>
            </a:pPr>
            <a:fld id="{723506FB-D3F8-47C1-B85C-BC2014690C86}" type="slidenum">
              <a:rPr lang="zh-TW" altLang="en-US" smtClean="0"/>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929"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Lst>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028">
                                            <p:txEl>
                                              <p:pRg st="0" end="0"/>
                                            </p:txEl>
                                          </p:spTgt>
                                        </p:tgtEl>
                                        <p:attrNameLst>
                                          <p:attrName>ppt_c</p:attrName>
                                        </p:attrNameLst>
                                      </p:cBhvr>
                                      <p:to>
                                        <a:schemeClr val="folHlink"/>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8">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028">
                                            <p:txEl>
                                              <p:pRg st="1" end="1"/>
                                            </p:txEl>
                                          </p:spTgt>
                                        </p:tgtEl>
                                        <p:attrNameLst>
                                          <p:attrName>ppt_c</p:attrName>
                                        </p:attrNameLst>
                                      </p:cBhvr>
                                      <p:to>
                                        <a:schemeClr val="fo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8">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028">
                                            <p:txEl>
                                              <p:pRg st="2" end="2"/>
                                            </p:txEl>
                                          </p:spTgt>
                                        </p:tgtEl>
                                        <p:attrNameLst>
                                          <p:attrName>ppt_c</p:attrName>
                                        </p:attrNameLst>
                                      </p:cBhvr>
                                      <p:to>
                                        <a:schemeClr val="folHlink"/>
                                      </p:to>
                                    </p:animClr>
                                  </p:subTnLst>
                                </p:cTn>
                              </p:par>
                              <p:par>
                                <p:cTn id="15" presetID="1" presetClass="entr" presetSubtype="0" fill="hold" grpId="0" nodeType="withEffect">
                                  <p:stCondLst>
                                    <p:cond delay="0"/>
                                  </p:stCondLst>
                                  <p:childTnLst>
                                    <p:set>
                                      <p:cBhvr>
                                        <p:cTn id="16" dur="1" fill="hold">
                                          <p:stCondLst>
                                            <p:cond delay="499"/>
                                          </p:stCondLst>
                                        </p:cTn>
                                        <p:tgtEl>
                                          <p:spTgt spid="1028">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028">
                                            <p:txEl>
                                              <p:pRg st="3" end="3"/>
                                            </p:txEl>
                                          </p:spTgt>
                                        </p:tgtEl>
                                        <p:attrNameLst>
                                          <p:attrName>ppt_c</p:attrName>
                                        </p:attrNameLst>
                                      </p:cBhvr>
                                      <p:to>
                                        <a:schemeClr val="folHlink"/>
                                      </p:to>
                                    </p:animClr>
                                  </p:subTnLst>
                                </p:cTn>
                              </p:par>
                              <p:par>
                                <p:cTn id="17" presetID="1" presetClass="entr" presetSubtype="0" fill="hold" grpId="0" nodeType="withEffect">
                                  <p:stCondLst>
                                    <p:cond delay="0"/>
                                  </p:stCondLst>
                                  <p:childTnLst>
                                    <p:set>
                                      <p:cBhvr>
                                        <p:cTn id="18" dur="1" fill="hold">
                                          <p:stCondLst>
                                            <p:cond delay="499"/>
                                          </p:stCondLst>
                                        </p:cTn>
                                        <p:tgtEl>
                                          <p:spTgt spid="1028">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028">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build="p" bldLvl="3" autoUpdateAnimBg="0">
        <p:tmplLst>
          <p:tmpl lvl="1">
            <p:tnLst>
              <p:par>
                <p:cTn presetID="1" presetClass="entr" presetSubtype="0" fill="hold" nodeType="clickEffect">
                  <p:stCondLst>
                    <p:cond delay="0"/>
                  </p:stCondLst>
                  <p:childTnLst>
                    <p:set>
                      <p:cBhvr>
                        <p:cTn dur="1" fill="hold">
                          <p:stCondLst>
                            <p:cond delay="499"/>
                          </p:stCondLst>
                        </p:cTn>
                        <p:tgtEl>
                          <p:spTgt spid="1028"/>
                        </p:tgtEl>
                        <p:attrNameLst>
                          <p:attrName>style.visibility</p:attrName>
                        </p:attrNameLst>
                      </p:cBhvr>
                      <p:to>
                        <p:strVal val="visible"/>
                      </p:to>
                    </p:set>
                  </p:childTnLst>
                  <p:subTnLst>
                    <p:animClr clrSpc="rgb" dir="cw">
                      <p:cBhvr override="childStyle">
                        <p:cTn dur="1" fill="hold" display="0" masterRel="nextClick" afterEffect="1"/>
                        <p:tgtEl>
                          <p:spTgt spid="1028"/>
                        </p:tgtEl>
                        <p:attrNameLst>
                          <p:attrName>ppt_c</p:attrName>
                        </p:attrNameLst>
                      </p:cBhvr>
                      <p:to>
                        <a:schemeClr val="folHlink"/>
                      </p:to>
                    </p:animClr>
                  </p:subTnLst>
                </p:cTn>
              </p:par>
            </p:tnLst>
          </p:tmpl>
          <p:tmpl lvl="2">
            <p:tnLst>
              <p:par>
                <p:cTn presetID="1" presetClass="entr" presetSubtype="0" fill="hold" nodeType="clickEffect">
                  <p:stCondLst>
                    <p:cond delay="0"/>
                  </p:stCondLst>
                  <p:childTnLst>
                    <p:set>
                      <p:cBhvr>
                        <p:cTn dur="1" fill="hold">
                          <p:stCondLst>
                            <p:cond delay="499"/>
                          </p:stCondLst>
                        </p:cTn>
                        <p:tgtEl>
                          <p:spTgt spid="1028"/>
                        </p:tgtEl>
                        <p:attrNameLst>
                          <p:attrName>style.visibility</p:attrName>
                        </p:attrNameLst>
                      </p:cBhvr>
                      <p:to>
                        <p:strVal val="visible"/>
                      </p:to>
                    </p:set>
                  </p:childTnLst>
                  <p:subTnLst>
                    <p:animClr clrSpc="rgb" dir="cw">
                      <p:cBhvr override="childStyle">
                        <p:cTn dur="1" fill="hold" display="0" masterRel="nextClick" afterEffect="1"/>
                        <p:tgtEl>
                          <p:spTgt spid="1028"/>
                        </p:tgtEl>
                        <p:attrNameLst>
                          <p:attrName>ppt_c</p:attrName>
                        </p:attrNameLst>
                      </p:cBhvr>
                      <p:to>
                        <a:schemeClr val="folHlink"/>
                      </p:to>
                    </p:animClr>
                  </p:subTnLst>
                </p:cTn>
              </p:par>
            </p:tnLst>
          </p:tmpl>
          <p:tmpl lvl="3">
            <p:tnLst>
              <p:par>
                <p:cTn presetID="1" presetClass="entr" presetSubtype="0" fill="hold" nodeType="clickEffect">
                  <p:stCondLst>
                    <p:cond delay="0"/>
                  </p:stCondLst>
                  <p:childTnLst>
                    <p:set>
                      <p:cBhvr>
                        <p:cTn dur="1" fill="hold">
                          <p:stCondLst>
                            <p:cond delay="499"/>
                          </p:stCondLst>
                        </p:cTn>
                        <p:tgtEl>
                          <p:spTgt spid="1028"/>
                        </p:tgtEl>
                        <p:attrNameLst>
                          <p:attrName>style.visibility</p:attrName>
                        </p:attrNameLst>
                      </p:cBhvr>
                      <p:to>
                        <p:strVal val="visible"/>
                      </p:to>
                    </p:set>
                  </p:childTnLst>
                  <p:subTnLst>
                    <p:animClr clrSpc="rgb" dir="cw">
                      <p:cBhvr override="childStyle">
                        <p:cTn dur="1" fill="hold" display="0" masterRel="nextClick" afterEffect="1"/>
                        <p:tgtEl>
                          <p:spTgt spid="1028"/>
                        </p:tgtEl>
                        <p:attrNameLst>
                          <p:attrName>ppt_c</p:attrName>
                        </p:attrNameLst>
                      </p:cBhvr>
                      <p:to>
                        <a:schemeClr val="folHlink"/>
                      </p:to>
                    </p:animClr>
                  </p:subTnLst>
                </p:cTn>
              </p:par>
            </p:tnLst>
          </p:tmpl>
          <p:tmpl lvl="4">
            <p:tnLst>
              <p:par>
                <p:cTn presetID="1" presetClass="entr" presetSubtype="0" fill="hold" nodeType="withEffect">
                  <p:stCondLst>
                    <p:cond delay="0"/>
                  </p:stCondLst>
                  <p:childTnLst>
                    <p:set>
                      <p:cBhvr>
                        <p:cTn dur="1" fill="hold">
                          <p:stCondLst>
                            <p:cond delay="499"/>
                          </p:stCondLst>
                        </p:cTn>
                        <p:tgtEl>
                          <p:spTgt spid="1028"/>
                        </p:tgtEl>
                        <p:attrNameLst>
                          <p:attrName>style.visibility</p:attrName>
                        </p:attrNameLst>
                      </p:cBhvr>
                      <p:to>
                        <p:strVal val="visible"/>
                      </p:to>
                    </p:set>
                  </p:childTnLst>
                  <p:subTnLst>
                    <p:animClr clrSpc="rgb" dir="cw">
                      <p:cBhvr override="childStyle">
                        <p:cTn dur="1" fill="hold" display="0" masterRel="nextClick" afterEffect="1"/>
                        <p:tgtEl>
                          <p:spTgt spid="1028"/>
                        </p:tgtEl>
                        <p:attrNameLst>
                          <p:attrName>ppt_c</p:attrName>
                        </p:attrNameLst>
                      </p:cBhvr>
                      <p:to>
                        <a:schemeClr val="folHlink"/>
                      </p:to>
                    </p:animClr>
                  </p:subTnLst>
                </p:cTn>
              </p:par>
            </p:tnLst>
          </p:tmpl>
          <p:tmpl lvl="5">
            <p:tnLst>
              <p:par>
                <p:cTn presetID="1" presetClass="entr" presetSubtype="0" fill="hold" nodeType="withEffect">
                  <p:stCondLst>
                    <p:cond delay="0"/>
                  </p:stCondLst>
                  <p:childTnLst>
                    <p:set>
                      <p:cBhvr>
                        <p:cTn dur="1" fill="hold">
                          <p:stCondLst>
                            <p:cond delay="499"/>
                          </p:stCondLst>
                        </p:cTn>
                        <p:tgtEl>
                          <p:spTgt spid="1028"/>
                        </p:tgtEl>
                        <p:attrNameLst>
                          <p:attrName>style.visibility</p:attrName>
                        </p:attrNameLst>
                      </p:cBhvr>
                      <p:to>
                        <p:strVal val="visible"/>
                      </p:to>
                    </p:set>
                  </p:childTnLst>
                  <p:subTnLst>
                    <p:animClr clrSpc="rgb" dir="cw">
                      <p:cBhvr override="childStyle">
                        <p:cTn dur="1" fill="hold" display="0" masterRel="nextClick" afterEffect="1"/>
                        <p:tgtEl>
                          <p:spTgt spid="1028"/>
                        </p:tgtEl>
                        <p:attrNameLst>
                          <p:attrName>ppt_c</p:attrName>
                        </p:attrNameLst>
                      </p:cBhvr>
                      <p:to>
                        <a:schemeClr val="folHlink"/>
                      </p:to>
                    </p:animClr>
                  </p:subTnLst>
                </p:cTn>
              </p:par>
            </p:tnLst>
          </p:tmpl>
        </p:tmplLst>
      </p:bldP>
    </p:bldLst>
  </p:timing>
  <p:hf hdr="0" ftr="0" dt="0"/>
  <p:txStyles>
    <p:titleStyle>
      <a:lvl1pPr algn="l" rtl="0" eaLnBrk="0" fontAlgn="base" hangingPunct="0">
        <a:lnSpc>
          <a:spcPct val="90000"/>
        </a:lnSpc>
        <a:spcBef>
          <a:spcPct val="0"/>
        </a:spcBef>
        <a:spcAft>
          <a:spcPct val="0"/>
        </a:spcAft>
        <a:defRPr sz="4400" b="1">
          <a:solidFill>
            <a:schemeClr val="tx2"/>
          </a:solidFill>
          <a:latin typeface="Helvetica"/>
          <a:ea typeface="+mj-ea"/>
          <a:cs typeface="Helvetica"/>
        </a:defRPr>
      </a:lvl1pPr>
      <a:lvl2pPr algn="l" rtl="0" eaLnBrk="0" fontAlgn="base" hangingPunct="0">
        <a:lnSpc>
          <a:spcPct val="90000"/>
        </a:lnSpc>
        <a:spcBef>
          <a:spcPct val="0"/>
        </a:spcBef>
        <a:spcAft>
          <a:spcPct val="0"/>
        </a:spcAft>
        <a:defRPr sz="4400" b="1">
          <a:solidFill>
            <a:schemeClr val="tx2"/>
          </a:solidFill>
          <a:latin typeface="Times New Roman" pitchFamily="18" charset="0"/>
        </a:defRPr>
      </a:lvl2pPr>
      <a:lvl3pPr algn="l" rtl="0" eaLnBrk="0" fontAlgn="base" hangingPunct="0">
        <a:lnSpc>
          <a:spcPct val="90000"/>
        </a:lnSpc>
        <a:spcBef>
          <a:spcPct val="0"/>
        </a:spcBef>
        <a:spcAft>
          <a:spcPct val="0"/>
        </a:spcAft>
        <a:defRPr sz="4400" b="1">
          <a:solidFill>
            <a:schemeClr val="tx2"/>
          </a:solidFill>
          <a:latin typeface="Times New Roman" pitchFamily="18" charset="0"/>
        </a:defRPr>
      </a:lvl3pPr>
      <a:lvl4pPr algn="l" rtl="0" eaLnBrk="0" fontAlgn="base" hangingPunct="0">
        <a:lnSpc>
          <a:spcPct val="90000"/>
        </a:lnSpc>
        <a:spcBef>
          <a:spcPct val="0"/>
        </a:spcBef>
        <a:spcAft>
          <a:spcPct val="0"/>
        </a:spcAft>
        <a:defRPr sz="4400" b="1">
          <a:solidFill>
            <a:schemeClr val="tx2"/>
          </a:solidFill>
          <a:latin typeface="Times New Roman" pitchFamily="18" charset="0"/>
        </a:defRPr>
      </a:lvl4pPr>
      <a:lvl5pPr algn="l" rtl="0" eaLnBrk="0" fontAlgn="base" hangingPunct="0">
        <a:lnSpc>
          <a:spcPct val="90000"/>
        </a:lnSpc>
        <a:spcBef>
          <a:spcPct val="0"/>
        </a:spcBef>
        <a:spcAft>
          <a:spcPct val="0"/>
        </a:spcAft>
        <a:defRPr sz="4400" b="1">
          <a:solidFill>
            <a:schemeClr val="tx2"/>
          </a:solidFill>
          <a:latin typeface="Times New Roman" pitchFamily="18" charset="0"/>
        </a:defRPr>
      </a:lvl5pPr>
      <a:lvl6pPr marL="457200" algn="l" rtl="0" eaLnBrk="0" fontAlgn="base" hangingPunct="0">
        <a:lnSpc>
          <a:spcPct val="90000"/>
        </a:lnSpc>
        <a:spcBef>
          <a:spcPct val="0"/>
        </a:spcBef>
        <a:spcAft>
          <a:spcPct val="0"/>
        </a:spcAft>
        <a:defRPr sz="4400" b="1">
          <a:solidFill>
            <a:schemeClr val="tx2"/>
          </a:solidFill>
          <a:latin typeface="Times New Roman" pitchFamily="18" charset="0"/>
        </a:defRPr>
      </a:lvl6pPr>
      <a:lvl7pPr marL="914400" algn="l" rtl="0" eaLnBrk="0" fontAlgn="base" hangingPunct="0">
        <a:lnSpc>
          <a:spcPct val="90000"/>
        </a:lnSpc>
        <a:spcBef>
          <a:spcPct val="0"/>
        </a:spcBef>
        <a:spcAft>
          <a:spcPct val="0"/>
        </a:spcAft>
        <a:defRPr sz="4400" b="1">
          <a:solidFill>
            <a:schemeClr val="tx2"/>
          </a:solidFill>
          <a:latin typeface="Times New Roman" pitchFamily="18" charset="0"/>
        </a:defRPr>
      </a:lvl7pPr>
      <a:lvl8pPr marL="1371600" algn="l" rtl="0" eaLnBrk="0" fontAlgn="base" hangingPunct="0">
        <a:lnSpc>
          <a:spcPct val="90000"/>
        </a:lnSpc>
        <a:spcBef>
          <a:spcPct val="0"/>
        </a:spcBef>
        <a:spcAft>
          <a:spcPct val="0"/>
        </a:spcAft>
        <a:defRPr sz="4400" b="1">
          <a:solidFill>
            <a:schemeClr val="tx2"/>
          </a:solidFill>
          <a:latin typeface="Times New Roman" pitchFamily="18" charset="0"/>
        </a:defRPr>
      </a:lvl8pPr>
      <a:lvl9pPr marL="1828800" algn="l" rtl="0" eaLnBrk="0" fontAlgn="base" hangingPunct="0">
        <a:lnSpc>
          <a:spcPct val="90000"/>
        </a:lnSpc>
        <a:spcBef>
          <a:spcPct val="0"/>
        </a:spcBef>
        <a:spcAft>
          <a:spcPct val="0"/>
        </a:spcAft>
        <a:defRPr sz="4400" b="1">
          <a:solidFill>
            <a:schemeClr val="tx2"/>
          </a:solidFill>
          <a:latin typeface="Times New Roman" pitchFamily="18" charset="0"/>
        </a:defRPr>
      </a:lvl9pPr>
    </p:titleStyle>
    <p:bodyStyle>
      <a:lvl1pPr marL="398463" indent="-398463" algn="l" rtl="0" eaLnBrk="0" fontAlgn="base" hangingPunct="0">
        <a:spcBef>
          <a:spcPct val="20000"/>
        </a:spcBef>
        <a:spcAft>
          <a:spcPct val="0"/>
        </a:spcAft>
        <a:buClr>
          <a:schemeClr val="tx2"/>
        </a:buClr>
        <a:buSzPct val="60000"/>
        <a:buFont typeface="Wingdings" pitchFamily="2" charset="2"/>
        <a:buChar char="u"/>
        <a:defRPr sz="2800">
          <a:solidFill>
            <a:schemeClr val="tx1"/>
          </a:solidFill>
          <a:latin typeface="Helvetica"/>
          <a:ea typeface="+mn-ea"/>
          <a:cs typeface="Helvetica"/>
        </a:defRPr>
      </a:lvl1pPr>
      <a:lvl2pPr marL="862013" indent="-349250" algn="l" rtl="0" eaLnBrk="0" fontAlgn="base" hangingPunct="0">
        <a:spcBef>
          <a:spcPct val="20000"/>
        </a:spcBef>
        <a:spcAft>
          <a:spcPct val="0"/>
        </a:spcAft>
        <a:buClr>
          <a:schemeClr val="tx2"/>
        </a:buClr>
        <a:buSzPct val="60000"/>
        <a:buFont typeface="Wingdings" pitchFamily="2" charset="2"/>
        <a:buChar char="n"/>
        <a:defRPr sz="2400">
          <a:solidFill>
            <a:schemeClr val="tx1"/>
          </a:solidFill>
          <a:latin typeface="Helvetica"/>
          <a:cs typeface="Helvetica"/>
        </a:defRPr>
      </a:lvl2pPr>
      <a:lvl3pPr marL="1262063" indent="-28575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Helvetica"/>
          <a:cs typeface="Helvetica"/>
        </a:defRPr>
      </a:lvl3pPr>
      <a:lvl4pPr marL="1660525" indent="-284163" algn="l" rtl="0" eaLnBrk="0" fontAlgn="base" hangingPunct="0">
        <a:spcBef>
          <a:spcPct val="20000"/>
        </a:spcBef>
        <a:spcAft>
          <a:spcPct val="0"/>
        </a:spcAft>
        <a:buClr>
          <a:schemeClr val="tx1"/>
        </a:buClr>
        <a:buSzPct val="60000"/>
        <a:buFont typeface="Wingdings" pitchFamily="2" charset="2"/>
        <a:buChar char="u"/>
        <a:defRPr sz="1800">
          <a:solidFill>
            <a:schemeClr val="tx1"/>
          </a:solidFill>
          <a:latin typeface="Helvetica"/>
          <a:cs typeface="Helvetica"/>
        </a:defRPr>
      </a:lvl4pPr>
      <a:lvl5pPr marL="2058988" indent="-284163" algn="l" rtl="0" eaLnBrk="0" fontAlgn="base" hangingPunct="0">
        <a:spcBef>
          <a:spcPct val="20000"/>
        </a:spcBef>
        <a:spcAft>
          <a:spcPct val="0"/>
        </a:spcAft>
        <a:buClr>
          <a:schemeClr val="tx1"/>
        </a:buClr>
        <a:buSzPct val="60000"/>
        <a:buFont typeface="Wingdings" pitchFamily="2" charset="2"/>
        <a:buChar char="n"/>
        <a:defRPr sz="1800">
          <a:solidFill>
            <a:schemeClr val="tx1"/>
          </a:solidFill>
          <a:latin typeface="Helvetica"/>
          <a:cs typeface="Helvetica"/>
        </a:defRPr>
      </a:lvl5pPr>
      <a:lvl6pPr marL="25161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33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305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77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1.png"/><Relationship Id="rId4" Type="http://schemas.openxmlformats.org/officeDocument/2006/relationships/image" Target="../media/image10.jpeg"/></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0.gi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8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8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87.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9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p:nvPr>
        </p:nvSpPr>
        <p:spPr/>
        <p:txBody>
          <a:bodyPr/>
          <a:lstStyle/>
          <a:p>
            <a:r>
              <a:rPr lang="en-US" sz="4000" dirty="0"/>
              <a:t>CS3342 Software Design</a:t>
            </a:r>
            <a:br>
              <a:rPr lang="en-US" sz="4000" dirty="0"/>
            </a:br>
            <a:r>
              <a:rPr lang="en-US" sz="4000" dirty="0"/>
              <a:t>Course Revision – April 2024</a:t>
            </a:r>
          </a:p>
        </p:txBody>
      </p:sp>
      <p:sp>
        <p:nvSpPr>
          <p:cNvPr id="6" name="Subtitle 5"/>
          <p:cNvSpPr>
            <a:spLocks noGrp="1"/>
          </p:cNvSpPr>
          <p:nvPr>
            <p:ph type="subTitle" sz="quarter" idx="1"/>
          </p:nvPr>
        </p:nvSpPr>
        <p:spPr/>
        <p:txBody>
          <a:bodyPr/>
          <a:lstStyle/>
          <a:p>
            <a:r>
              <a:rPr lang="en-US" dirty="0"/>
              <a:t>Prof. Jacky Keung</a:t>
            </a:r>
          </a:p>
          <a:p>
            <a:endParaRPr lang="en-US" dirty="0"/>
          </a:p>
          <a:p>
            <a:r>
              <a:rPr lang="en-US" dirty="0"/>
              <a:t>Final Exam:  2-hours Exam</a:t>
            </a:r>
          </a:p>
          <a:p>
            <a:r>
              <a:rPr lang="en-US" dirty="0"/>
              <a:t>Tentative: </a:t>
            </a:r>
          </a:p>
          <a:p>
            <a:r>
              <a:rPr lang="en-US" dirty="0"/>
              <a:t>Tuesday - 30 April 2024 (Closed-book) </a:t>
            </a:r>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1</a:t>
            </a:fld>
            <a:endParaRPr lang="en-US" altLang="zh-TW"/>
          </a:p>
        </p:txBody>
      </p:sp>
    </p:spTree>
    <p:extLst>
      <p:ext uri="{BB962C8B-B14F-4D97-AF65-F5344CB8AC3E}">
        <p14:creationId xmlns:p14="http://schemas.microsoft.com/office/powerpoint/2010/main" val="208791575"/>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Review 5</a:t>
            </a:r>
          </a:p>
        </p:txBody>
      </p:sp>
      <p:sp>
        <p:nvSpPr>
          <p:cNvPr id="3" name="Content Placeholder 2"/>
          <p:cNvSpPr>
            <a:spLocks noGrp="1"/>
          </p:cNvSpPr>
          <p:nvPr>
            <p:ph idx="1"/>
          </p:nvPr>
        </p:nvSpPr>
        <p:spPr/>
        <p:txBody>
          <a:bodyPr/>
          <a:lstStyle/>
          <a:p>
            <a:r>
              <a:rPr lang="en-US" dirty="0"/>
              <a:t>Week 8 – Software Design Patterns I</a:t>
            </a:r>
          </a:p>
          <a:p>
            <a:pPr lvl="1"/>
            <a:r>
              <a:rPr lang="en-US" dirty="0"/>
              <a:t>State and Strategy Pattern*</a:t>
            </a:r>
          </a:p>
          <a:p>
            <a:pPr lvl="1"/>
            <a:r>
              <a:rPr lang="en-US" dirty="0"/>
              <a:t>Singleton Pattern*</a:t>
            </a:r>
          </a:p>
          <a:p>
            <a:pPr lvl="1"/>
            <a:r>
              <a:rPr lang="en-US" dirty="0"/>
              <a:t>Factory Method Pattern</a:t>
            </a:r>
          </a:p>
          <a:p>
            <a:pPr lvl="1"/>
            <a:r>
              <a:rPr lang="en-US" dirty="0"/>
              <a:t>Façade Pattern</a:t>
            </a:r>
          </a:p>
          <a:p>
            <a:r>
              <a:rPr lang="en-US" dirty="0"/>
              <a:t>Week 9 – Software Design Patterns II</a:t>
            </a:r>
          </a:p>
          <a:p>
            <a:pPr lvl="1"/>
            <a:r>
              <a:rPr lang="en-US" dirty="0"/>
              <a:t>Observer Pattern*</a:t>
            </a:r>
          </a:p>
          <a:p>
            <a:pPr lvl="1"/>
            <a:r>
              <a:rPr lang="en-US" dirty="0"/>
              <a:t>Command Pattern*</a:t>
            </a:r>
          </a:p>
          <a:p>
            <a:pPr lvl="1"/>
            <a:endParaRPr lang="en-US" dirty="0"/>
          </a:p>
          <a:p>
            <a:pPr lvl="1"/>
            <a:endParaRPr lang="en-US" dirty="0"/>
          </a:p>
          <a:p>
            <a:pPr lvl="1"/>
            <a:endParaRPr lang="en-US" dirty="0"/>
          </a:p>
          <a:p>
            <a:endParaRPr lang="en-US" dirty="0"/>
          </a:p>
          <a:p>
            <a:pPr lvl="1"/>
            <a:endParaRPr lang="en-US" dirty="0"/>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10</a:t>
            </a:fld>
            <a:endParaRPr lang="en-US" altLang="zh-TW"/>
          </a:p>
        </p:txBody>
      </p:sp>
    </p:spTree>
    <p:extLst>
      <p:ext uri="{BB962C8B-B14F-4D97-AF65-F5344CB8AC3E}">
        <p14:creationId xmlns:p14="http://schemas.microsoft.com/office/powerpoint/2010/main" val="51219192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Light Switch</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B34D61C-6007-1144-A711-E135346B7BE2}" type="slidenum">
              <a:rPr lang="en-US" altLang="zh-CN" smtClean="0"/>
              <a:pPr/>
              <a:t>100</a:t>
            </a:fld>
            <a:endParaRPr lang="en-US" altLang="zh-CN"/>
          </a:p>
        </p:txBody>
      </p:sp>
      <p:pic>
        <p:nvPicPr>
          <p:cNvPr id="5" name="Picture 4"/>
          <p:cNvPicPr>
            <a:picLocks noChangeAspect="1"/>
          </p:cNvPicPr>
          <p:nvPr/>
        </p:nvPicPr>
        <p:blipFill>
          <a:blip r:embed="rId2"/>
          <a:stretch>
            <a:fillRect/>
          </a:stretch>
        </p:blipFill>
        <p:spPr>
          <a:xfrm>
            <a:off x="8067605" y="0"/>
            <a:ext cx="1819344" cy="1685925"/>
          </a:xfrm>
          <a:prstGeom prst="rect">
            <a:avLst/>
          </a:prstGeom>
        </p:spPr>
      </p:pic>
      <p:sp>
        <p:nvSpPr>
          <p:cNvPr id="6" name="TextBox 5"/>
          <p:cNvSpPr txBox="1"/>
          <p:nvPr/>
        </p:nvSpPr>
        <p:spPr>
          <a:xfrm>
            <a:off x="-936700" y="2857500"/>
            <a:ext cx="184666" cy="523220"/>
          </a:xfrm>
          <a:prstGeom prst="rect">
            <a:avLst/>
          </a:prstGeom>
          <a:noFill/>
        </p:spPr>
        <p:txBody>
          <a:bodyPr wrap="none" rtlCol="0">
            <a:spAutoFit/>
          </a:bodyPr>
          <a:lstStyle/>
          <a:p>
            <a:endParaRPr lang="en-US" dirty="0"/>
          </a:p>
        </p:txBody>
      </p:sp>
      <p:pic>
        <p:nvPicPr>
          <p:cNvPr id="9" name="Picture 8"/>
          <p:cNvPicPr>
            <a:picLocks noChangeAspect="1"/>
          </p:cNvPicPr>
          <p:nvPr/>
        </p:nvPicPr>
        <p:blipFill>
          <a:blip r:embed="rId3"/>
          <a:stretch>
            <a:fillRect/>
          </a:stretch>
        </p:blipFill>
        <p:spPr>
          <a:xfrm>
            <a:off x="981086" y="2238375"/>
            <a:ext cx="8216900" cy="4305300"/>
          </a:xfrm>
          <a:prstGeom prst="rect">
            <a:avLst/>
          </a:prstGeom>
          <a:ln>
            <a:solidFill>
              <a:schemeClr val="tx1"/>
            </a:solidFill>
          </a:ln>
        </p:spPr>
      </p:pic>
    </p:spTree>
    <p:extLst>
      <p:ext uri="{BB962C8B-B14F-4D97-AF65-F5344CB8AC3E}">
        <p14:creationId xmlns:p14="http://schemas.microsoft.com/office/powerpoint/2010/main" val="37981035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Pattern for Redo/Undo</a:t>
            </a:r>
          </a:p>
        </p:txBody>
      </p:sp>
      <p:sp>
        <p:nvSpPr>
          <p:cNvPr id="3" name="Content Placeholder 2"/>
          <p:cNvSpPr>
            <a:spLocks noGrp="1"/>
          </p:cNvSpPr>
          <p:nvPr>
            <p:ph idx="1"/>
          </p:nvPr>
        </p:nvSpPr>
        <p:spPr>
          <a:xfrm>
            <a:off x="127011" y="1365250"/>
            <a:ext cx="9366237" cy="5153025"/>
          </a:xfrm>
        </p:spPr>
        <p:txBody>
          <a:bodyPr/>
          <a:lstStyle/>
          <a:p>
            <a:r>
              <a:rPr lang="en-US" sz="2800" dirty="0"/>
              <a:t>Command Pattern is commonly used in software design for applications requiring Redo/Undo functionalities.  </a:t>
            </a:r>
          </a:p>
          <a:p>
            <a:pPr lvl="1"/>
            <a:r>
              <a:rPr lang="en-US" sz="2400" dirty="0"/>
              <a:t>E.g. : MS Word: Redo/Undo function</a:t>
            </a:r>
          </a:p>
          <a:p>
            <a:r>
              <a:rPr lang="en-US" sz="2800" dirty="0"/>
              <a:t>Given commands are recorded in an </a:t>
            </a:r>
            <a:r>
              <a:rPr lang="en-US" sz="2800" dirty="0" err="1"/>
              <a:t>ArrayList</a:t>
            </a:r>
            <a:r>
              <a:rPr lang="en-US" sz="2800" dirty="0"/>
              <a:t> for example, it is reasonable to:</a:t>
            </a:r>
          </a:p>
          <a:p>
            <a:pPr lvl="1"/>
            <a:r>
              <a:rPr lang="en-US" sz="2000" dirty="0"/>
              <a:t>Redo / Replay Commands executed </a:t>
            </a:r>
          </a:p>
          <a:p>
            <a:pPr lvl="1"/>
            <a:r>
              <a:rPr lang="en-US" sz="2000" dirty="0"/>
              <a:t>Undo Commands by reversing to previous object states </a:t>
            </a:r>
            <a:endParaRPr lang="en-US" sz="2800" dirty="0"/>
          </a:p>
          <a:p>
            <a:r>
              <a:rPr lang="en-US" sz="2800" dirty="0"/>
              <a:t>For example, in Photoshop application:</a:t>
            </a:r>
          </a:p>
          <a:p>
            <a:pPr lvl="1"/>
            <a:r>
              <a:rPr lang="en-US" sz="2000" dirty="0"/>
              <a:t>Commands such as: Brush (</a:t>
            </a:r>
            <a:r>
              <a:rPr lang="en-US" sz="2000" dirty="0" err="1"/>
              <a:t>x,y</a:t>
            </a:r>
            <a:r>
              <a:rPr lang="en-US" sz="2000" dirty="0"/>
              <a:t>,)-&gt;Paint(</a:t>
            </a:r>
            <a:r>
              <a:rPr lang="en-US" sz="2000" dirty="0" err="1"/>
              <a:t>x,y</a:t>
            </a:r>
            <a:r>
              <a:rPr lang="en-US" sz="2000" dirty="0"/>
              <a:t>)-&gt;Brightness (+10)-&gt;Contrast(-2)-&gt;resize(30)….-&gt; </a:t>
            </a:r>
            <a:r>
              <a:rPr lang="en-US" sz="2000" dirty="0" err="1"/>
              <a:t>Gaussian_Blur</a:t>
            </a:r>
            <a:r>
              <a:rPr lang="en-US" sz="2000" dirty="0"/>
              <a:t>(+15)</a:t>
            </a:r>
          </a:p>
          <a:p>
            <a:pPr lvl="1"/>
            <a:r>
              <a:rPr lang="en-US" sz="2000" dirty="0"/>
              <a:t>Using Command Pattern to store commands, allowing commands to Redo. E.g. Redo </a:t>
            </a:r>
            <a:r>
              <a:rPr lang="en-US" sz="2000" dirty="0" err="1"/>
              <a:t>Gaussian_blur</a:t>
            </a:r>
            <a:r>
              <a:rPr lang="en-US" sz="2000" dirty="0"/>
              <a:t>(+15)</a:t>
            </a:r>
          </a:p>
        </p:txBody>
      </p:sp>
      <p:sp>
        <p:nvSpPr>
          <p:cNvPr id="4" name="Slide Number Placeholder 3"/>
          <p:cNvSpPr>
            <a:spLocks noGrp="1"/>
          </p:cNvSpPr>
          <p:nvPr>
            <p:ph type="sldNum" sz="quarter" idx="12"/>
          </p:nvPr>
        </p:nvSpPr>
        <p:spPr/>
        <p:txBody>
          <a:bodyPr/>
          <a:lstStyle/>
          <a:p>
            <a:fld id="{0B34D61C-6007-1144-A711-E135346B7BE2}" type="slidenum">
              <a:rPr lang="en-US" altLang="zh-CN" smtClean="0"/>
              <a:pPr/>
              <a:t>101</a:t>
            </a:fld>
            <a:endParaRPr lang="en-US" altLang="zh-CN" dirty="0"/>
          </a:p>
        </p:txBody>
      </p:sp>
    </p:spTree>
    <p:extLst>
      <p:ext uri="{BB962C8B-B14F-4D97-AF65-F5344CB8AC3E}">
        <p14:creationId xmlns:p14="http://schemas.microsoft.com/office/powerpoint/2010/main" val="88345851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p:nvPr>
        </p:nvSpPr>
        <p:spPr/>
        <p:txBody>
          <a:bodyPr/>
          <a:lstStyle/>
          <a:p>
            <a:r>
              <a:rPr lang="en-US" dirty="0"/>
              <a:t>Roles of Variables</a:t>
            </a:r>
          </a:p>
        </p:txBody>
      </p:sp>
      <p:sp>
        <p:nvSpPr>
          <p:cNvPr id="6" name="Subtitle 5"/>
          <p:cNvSpPr>
            <a:spLocks noGrp="1"/>
          </p:cNvSpPr>
          <p:nvPr>
            <p:ph type="subTitle" sz="quarter" idx="1"/>
          </p:nvPr>
        </p:nvSpPr>
        <p:spPr/>
        <p:txBody>
          <a:bodyPr/>
          <a:lstStyle/>
          <a:p>
            <a:r>
              <a:rPr lang="en-US" dirty="0"/>
              <a:t>Mid-Term and Examples in Tutorials</a:t>
            </a:r>
          </a:p>
          <a:p>
            <a:r>
              <a:rPr lang="en-US" dirty="0"/>
              <a:t>Input parameters of a function are constants* </a:t>
            </a:r>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102</a:t>
            </a:fld>
            <a:endParaRPr lang="en-US" altLang="zh-TW"/>
          </a:p>
        </p:txBody>
      </p:sp>
    </p:spTree>
    <p:extLst>
      <p:ext uri="{BB962C8B-B14F-4D97-AF65-F5344CB8AC3E}">
        <p14:creationId xmlns:p14="http://schemas.microsoft.com/office/powerpoint/2010/main" val="326913550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of Variables</a:t>
            </a:r>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103</a:t>
            </a:fld>
            <a:endParaRPr lang="en-US" altLang="zh-TW"/>
          </a:p>
        </p:txBody>
      </p:sp>
      <p:graphicFrame>
        <p:nvGraphicFramePr>
          <p:cNvPr id="7" name="Table 6">
            <a:extLst>
              <a:ext uri="{FF2B5EF4-FFF2-40B4-BE49-F238E27FC236}">
                <a16:creationId xmlns:a16="http://schemas.microsoft.com/office/drawing/2014/main" id="{1B66FA57-27EE-49D8-A4E8-0B07EE00A1A7}"/>
              </a:ext>
            </a:extLst>
          </p:cNvPr>
          <p:cNvGraphicFramePr>
            <a:graphicFrameLocks noGrp="1"/>
          </p:cNvGraphicFramePr>
          <p:nvPr>
            <p:extLst>
              <p:ext uri="{D42A27DB-BD31-4B8C-83A1-F6EECF244321}">
                <p14:modId xmlns:p14="http://schemas.microsoft.com/office/powerpoint/2010/main" val="1884867592"/>
              </p:ext>
            </p:extLst>
          </p:nvPr>
        </p:nvGraphicFramePr>
        <p:xfrm>
          <a:off x="412750" y="1531949"/>
          <a:ext cx="8836025" cy="4947701"/>
        </p:xfrm>
        <a:graphic>
          <a:graphicData uri="http://schemas.openxmlformats.org/drawingml/2006/table">
            <a:tbl>
              <a:tblPr/>
              <a:tblGrid>
                <a:gridCol w="1944686">
                  <a:extLst>
                    <a:ext uri="{9D8B030D-6E8A-4147-A177-3AD203B41FA5}">
                      <a16:colId xmlns:a16="http://schemas.microsoft.com/office/drawing/2014/main" val="2280731726"/>
                    </a:ext>
                  </a:extLst>
                </a:gridCol>
                <a:gridCol w="6891339">
                  <a:extLst>
                    <a:ext uri="{9D8B030D-6E8A-4147-A177-3AD203B41FA5}">
                      <a16:colId xmlns:a16="http://schemas.microsoft.com/office/drawing/2014/main" val="3158386521"/>
                    </a:ext>
                  </a:extLst>
                </a:gridCol>
              </a:tblGrid>
              <a:tr h="304053">
                <a:tc>
                  <a:txBody>
                    <a:bodyPr/>
                    <a:lstStyle>
                      <a:lvl1pPr marL="0" algn="l" defTabSz="914400" rtl="0" eaLnBrk="1" latinLnBrk="0" hangingPunct="1">
                        <a:spcBef>
                          <a:spcPct val="20000"/>
                        </a:spcBef>
                        <a:buClr>
                          <a:schemeClr val="accent1"/>
                        </a:buClr>
                        <a:buSzPct val="85000"/>
                        <a:buFont typeface="Arial" panose="020B0604020202020204" pitchFamily="34" charset="0"/>
                        <a:defRPr sz="2000" kern="1200">
                          <a:solidFill>
                            <a:schemeClr val="tx1"/>
                          </a:solidFill>
                          <a:latin typeface="Arial" panose="020B0604020202020204" pitchFamily="34" charset="0"/>
                          <a:ea typeface="MS PGothic" panose="020B0600070205080204" pitchFamily="34" charset="-128"/>
                        </a:defRPr>
                      </a:lvl1pPr>
                      <a:lvl2pPr marL="742950" indent="-285750" algn="l" defTabSz="914400" rtl="0" eaLnBrk="1" latinLnBrk="0" hangingPunct="1">
                        <a:spcBef>
                          <a:spcPct val="20000"/>
                        </a:spcBef>
                        <a:buClr>
                          <a:schemeClr val="accent1"/>
                        </a:buClr>
                        <a:buSzPct val="85000"/>
                        <a:buFont typeface="Arial" panose="020B0604020202020204" pitchFamily="34" charset="0"/>
                        <a:defRPr sz="1800" kern="1200">
                          <a:solidFill>
                            <a:schemeClr val="tx1"/>
                          </a:solidFill>
                          <a:latin typeface="Arial" panose="020B0604020202020204" pitchFamily="34" charset="0"/>
                          <a:ea typeface="MS PGothic" panose="020B0600070205080204" pitchFamily="34" charset="-128"/>
                        </a:defRPr>
                      </a:lvl2pPr>
                      <a:lvl3pPr marL="1143000" indent="-228600" algn="l" defTabSz="914400" rtl="0" eaLnBrk="1" latinLnBrk="0" hangingPunct="1">
                        <a:spcBef>
                          <a:spcPct val="20000"/>
                        </a:spcBef>
                        <a:buClr>
                          <a:schemeClr val="accent1"/>
                        </a:buClr>
                        <a:buSzPct val="90000"/>
                        <a:buFont typeface="Arial" panose="020B0604020202020204" pitchFamily="34" charset="0"/>
                        <a:defRPr sz="1600" kern="1200">
                          <a:solidFill>
                            <a:schemeClr val="tx1"/>
                          </a:solidFill>
                          <a:latin typeface="Arial" panose="020B0604020202020204" pitchFamily="34" charset="0"/>
                          <a:ea typeface="MS PGothic" panose="020B0600070205080204" pitchFamily="34" charset="-128"/>
                        </a:defRPr>
                      </a:lvl3pPr>
                      <a:lvl4pPr marL="1600200" indent="-228600" algn="l" defTabSz="914400" rtl="0" eaLnBrk="1" latinLnBrk="0" hangingPunct="1">
                        <a:spcBef>
                          <a:spcPct val="20000"/>
                        </a:spcBef>
                        <a:buClr>
                          <a:schemeClr val="accent1"/>
                        </a:buClr>
                        <a:buFont typeface="Arial" panose="020B0604020202020204" pitchFamily="34" charset="0"/>
                        <a:defRPr sz="1400" kern="1200">
                          <a:solidFill>
                            <a:schemeClr val="tx1"/>
                          </a:solidFill>
                          <a:latin typeface="Arial" panose="020B0604020202020204" pitchFamily="34" charset="0"/>
                          <a:ea typeface="MS PGothic" panose="020B0600070205080204" pitchFamily="34" charset="-128"/>
                        </a:defRPr>
                      </a:lvl4pPr>
                      <a:lvl5pPr marL="2057400" indent="-228600" algn="l" defTabSz="914400" rtl="0" eaLnBrk="1" latinLnBrk="0" hangingPunct="1">
                        <a:spcBef>
                          <a:spcPct val="20000"/>
                        </a:spcBef>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5pPr>
                      <a:lvl6pPr marL="25146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6pPr>
                      <a:lvl7pPr marL="29718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7pPr>
                      <a:lvl8pPr marL="34290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8pPr>
                      <a:lvl9pPr marL="38862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Role </a:t>
                      </a:r>
                      <a:endParaRPr kumimoji="0" lang="en-US" altLang="en-US" sz="2800" b="1"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spcBef>
                          <a:spcPct val="20000"/>
                        </a:spcBef>
                        <a:buClr>
                          <a:schemeClr val="accent1"/>
                        </a:buClr>
                        <a:buSzPct val="85000"/>
                        <a:buFont typeface="Arial" panose="020B0604020202020204" pitchFamily="34" charset="0"/>
                        <a:defRPr sz="2000" kern="1200">
                          <a:solidFill>
                            <a:schemeClr val="tx1"/>
                          </a:solidFill>
                          <a:latin typeface="Arial" panose="020B0604020202020204" pitchFamily="34" charset="0"/>
                          <a:ea typeface="MS PGothic" panose="020B0600070205080204" pitchFamily="34" charset="-128"/>
                        </a:defRPr>
                      </a:lvl1pPr>
                      <a:lvl2pPr marL="742950" indent="-285750" algn="l" defTabSz="914400" rtl="0" eaLnBrk="1" latinLnBrk="0" hangingPunct="1">
                        <a:spcBef>
                          <a:spcPct val="20000"/>
                        </a:spcBef>
                        <a:buClr>
                          <a:schemeClr val="accent1"/>
                        </a:buClr>
                        <a:buSzPct val="85000"/>
                        <a:buFont typeface="Arial" panose="020B0604020202020204" pitchFamily="34" charset="0"/>
                        <a:defRPr sz="1800" kern="1200">
                          <a:solidFill>
                            <a:schemeClr val="tx1"/>
                          </a:solidFill>
                          <a:latin typeface="Arial" panose="020B0604020202020204" pitchFamily="34" charset="0"/>
                          <a:ea typeface="MS PGothic" panose="020B0600070205080204" pitchFamily="34" charset="-128"/>
                        </a:defRPr>
                      </a:lvl2pPr>
                      <a:lvl3pPr marL="1143000" indent="-228600" algn="l" defTabSz="914400" rtl="0" eaLnBrk="1" latinLnBrk="0" hangingPunct="1">
                        <a:spcBef>
                          <a:spcPct val="20000"/>
                        </a:spcBef>
                        <a:buClr>
                          <a:schemeClr val="accent1"/>
                        </a:buClr>
                        <a:buSzPct val="90000"/>
                        <a:buFont typeface="Arial" panose="020B0604020202020204" pitchFamily="34" charset="0"/>
                        <a:defRPr sz="1600" kern="1200">
                          <a:solidFill>
                            <a:schemeClr val="tx1"/>
                          </a:solidFill>
                          <a:latin typeface="Arial" panose="020B0604020202020204" pitchFamily="34" charset="0"/>
                          <a:ea typeface="MS PGothic" panose="020B0600070205080204" pitchFamily="34" charset="-128"/>
                        </a:defRPr>
                      </a:lvl3pPr>
                      <a:lvl4pPr marL="1600200" indent="-228600" algn="l" defTabSz="914400" rtl="0" eaLnBrk="1" latinLnBrk="0" hangingPunct="1">
                        <a:spcBef>
                          <a:spcPct val="20000"/>
                        </a:spcBef>
                        <a:buClr>
                          <a:schemeClr val="accent1"/>
                        </a:buClr>
                        <a:buFont typeface="Arial" panose="020B0604020202020204" pitchFamily="34" charset="0"/>
                        <a:defRPr sz="1400" kern="1200">
                          <a:solidFill>
                            <a:schemeClr val="tx1"/>
                          </a:solidFill>
                          <a:latin typeface="Arial" panose="020B0604020202020204" pitchFamily="34" charset="0"/>
                          <a:ea typeface="MS PGothic" panose="020B0600070205080204" pitchFamily="34" charset="-128"/>
                        </a:defRPr>
                      </a:lvl4pPr>
                      <a:lvl5pPr marL="2057400" indent="-228600" algn="l" defTabSz="914400" rtl="0" eaLnBrk="1" latinLnBrk="0" hangingPunct="1">
                        <a:spcBef>
                          <a:spcPct val="20000"/>
                        </a:spcBef>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5pPr>
                      <a:lvl6pPr marL="25146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6pPr>
                      <a:lvl7pPr marL="29718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7pPr>
                      <a:lvl8pPr marL="34290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8pPr>
                      <a:lvl9pPr marL="38862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Description</a:t>
                      </a:r>
                      <a:endParaRPr kumimoji="0" lang="en-US" altLang="en-US" sz="2800" b="1"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541174773"/>
                  </a:ext>
                </a:extLst>
              </a:tr>
              <a:tr h="580456">
                <a:tc>
                  <a:txBody>
                    <a:bodyPr/>
                    <a:lstStyle>
                      <a:lvl1pPr marL="0" algn="l" defTabSz="914400" rtl="0" eaLnBrk="1" latinLnBrk="0" hangingPunct="1">
                        <a:spcBef>
                          <a:spcPct val="20000"/>
                        </a:spcBef>
                        <a:buClr>
                          <a:schemeClr val="accent1"/>
                        </a:buClr>
                        <a:buSzPct val="85000"/>
                        <a:buFont typeface="Arial" panose="020B0604020202020204" pitchFamily="34" charset="0"/>
                        <a:defRPr sz="2000" kern="1200">
                          <a:solidFill>
                            <a:schemeClr val="tx1"/>
                          </a:solidFill>
                          <a:latin typeface="Arial" panose="020B0604020202020204" pitchFamily="34" charset="0"/>
                          <a:ea typeface="MS PGothic" panose="020B0600070205080204" pitchFamily="34" charset="-128"/>
                        </a:defRPr>
                      </a:lvl1pPr>
                      <a:lvl2pPr marL="742950" indent="-285750" algn="l" defTabSz="914400" rtl="0" eaLnBrk="1" latinLnBrk="0" hangingPunct="1">
                        <a:spcBef>
                          <a:spcPct val="20000"/>
                        </a:spcBef>
                        <a:buClr>
                          <a:schemeClr val="accent1"/>
                        </a:buClr>
                        <a:buSzPct val="85000"/>
                        <a:buFont typeface="Arial" panose="020B0604020202020204" pitchFamily="34" charset="0"/>
                        <a:defRPr sz="1800" kern="1200">
                          <a:solidFill>
                            <a:schemeClr val="tx1"/>
                          </a:solidFill>
                          <a:latin typeface="Arial" panose="020B0604020202020204" pitchFamily="34" charset="0"/>
                          <a:ea typeface="MS PGothic" panose="020B0600070205080204" pitchFamily="34" charset="-128"/>
                        </a:defRPr>
                      </a:lvl2pPr>
                      <a:lvl3pPr marL="1143000" indent="-228600" algn="l" defTabSz="914400" rtl="0" eaLnBrk="1" latinLnBrk="0" hangingPunct="1">
                        <a:spcBef>
                          <a:spcPct val="20000"/>
                        </a:spcBef>
                        <a:buClr>
                          <a:schemeClr val="accent1"/>
                        </a:buClr>
                        <a:buSzPct val="90000"/>
                        <a:buFont typeface="Arial" panose="020B0604020202020204" pitchFamily="34" charset="0"/>
                        <a:defRPr sz="1600" kern="1200">
                          <a:solidFill>
                            <a:schemeClr val="tx1"/>
                          </a:solidFill>
                          <a:latin typeface="Arial" panose="020B0604020202020204" pitchFamily="34" charset="0"/>
                          <a:ea typeface="MS PGothic" panose="020B0600070205080204" pitchFamily="34" charset="-128"/>
                        </a:defRPr>
                      </a:lvl3pPr>
                      <a:lvl4pPr marL="1600200" indent="-228600" algn="l" defTabSz="914400" rtl="0" eaLnBrk="1" latinLnBrk="0" hangingPunct="1">
                        <a:spcBef>
                          <a:spcPct val="20000"/>
                        </a:spcBef>
                        <a:buClr>
                          <a:schemeClr val="accent1"/>
                        </a:buClr>
                        <a:buFont typeface="Arial" panose="020B0604020202020204" pitchFamily="34" charset="0"/>
                        <a:defRPr sz="1400" kern="1200">
                          <a:solidFill>
                            <a:schemeClr val="tx1"/>
                          </a:solidFill>
                          <a:latin typeface="Arial" panose="020B0604020202020204" pitchFamily="34" charset="0"/>
                          <a:ea typeface="MS PGothic" panose="020B0600070205080204" pitchFamily="34" charset="-128"/>
                        </a:defRPr>
                      </a:lvl4pPr>
                      <a:lvl5pPr marL="2057400" indent="-228600" algn="l" defTabSz="914400" rtl="0" eaLnBrk="1" latinLnBrk="0" hangingPunct="1">
                        <a:spcBef>
                          <a:spcPct val="20000"/>
                        </a:spcBef>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5pPr>
                      <a:lvl6pPr marL="25146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6pPr>
                      <a:lvl7pPr marL="29718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7pPr>
                      <a:lvl8pPr marL="34290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8pPr>
                      <a:lvl9pPr marL="38862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cs typeface="Helvetica" panose="020B0604020202020204" pitchFamily="34" charset="0"/>
                        </a:rPr>
                        <a:t>Constant / Fixed value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spcBef>
                          <a:spcPct val="20000"/>
                        </a:spcBef>
                        <a:buClr>
                          <a:schemeClr val="accent1"/>
                        </a:buClr>
                        <a:buSzPct val="85000"/>
                        <a:buFont typeface="Arial" panose="020B0604020202020204" pitchFamily="34" charset="0"/>
                        <a:defRPr sz="2000" kern="1200">
                          <a:solidFill>
                            <a:schemeClr val="tx1"/>
                          </a:solidFill>
                          <a:latin typeface="Arial" panose="020B0604020202020204" pitchFamily="34" charset="0"/>
                          <a:ea typeface="MS PGothic" panose="020B0600070205080204" pitchFamily="34" charset="-128"/>
                        </a:defRPr>
                      </a:lvl1pPr>
                      <a:lvl2pPr marL="742950" indent="-285750" algn="l" defTabSz="914400" rtl="0" eaLnBrk="1" latinLnBrk="0" hangingPunct="1">
                        <a:spcBef>
                          <a:spcPct val="20000"/>
                        </a:spcBef>
                        <a:buClr>
                          <a:schemeClr val="accent1"/>
                        </a:buClr>
                        <a:buSzPct val="85000"/>
                        <a:buFont typeface="Arial" panose="020B0604020202020204" pitchFamily="34" charset="0"/>
                        <a:defRPr sz="1800" kern="1200">
                          <a:solidFill>
                            <a:schemeClr val="tx1"/>
                          </a:solidFill>
                          <a:latin typeface="Arial" panose="020B0604020202020204" pitchFamily="34" charset="0"/>
                          <a:ea typeface="MS PGothic" panose="020B0600070205080204" pitchFamily="34" charset="-128"/>
                        </a:defRPr>
                      </a:lvl2pPr>
                      <a:lvl3pPr marL="1143000" indent="-228600" algn="l" defTabSz="914400" rtl="0" eaLnBrk="1" latinLnBrk="0" hangingPunct="1">
                        <a:spcBef>
                          <a:spcPct val="20000"/>
                        </a:spcBef>
                        <a:buClr>
                          <a:schemeClr val="accent1"/>
                        </a:buClr>
                        <a:buSzPct val="90000"/>
                        <a:buFont typeface="Arial" panose="020B0604020202020204" pitchFamily="34" charset="0"/>
                        <a:defRPr sz="1600" kern="1200">
                          <a:solidFill>
                            <a:schemeClr val="tx1"/>
                          </a:solidFill>
                          <a:latin typeface="Arial" panose="020B0604020202020204" pitchFamily="34" charset="0"/>
                          <a:ea typeface="MS PGothic" panose="020B0600070205080204" pitchFamily="34" charset="-128"/>
                        </a:defRPr>
                      </a:lvl3pPr>
                      <a:lvl4pPr marL="1600200" indent="-228600" algn="l" defTabSz="914400" rtl="0" eaLnBrk="1" latinLnBrk="0" hangingPunct="1">
                        <a:spcBef>
                          <a:spcPct val="20000"/>
                        </a:spcBef>
                        <a:buClr>
                          <a:schemeClr val="accent1"/>
                        </a:buClr>
                        <a:buFont typeface="Arial" panose="020B0604020202020204" pitchFamily="34" charset="0"/>
                        <a:defRPr sz="1400" kern="1200">
                          <a:solidFill>
                            <a:schemeClr val="tx1"/>
                          </a:solidFill>
                          <a:latin typeface="Arial" panose="020B0604020202020204" pitchFamily="34" charset="0"/>
                          <a:ea typeface="MS PGothic" panose="020B0600070205080204" pitchFamily="34" charset="-128"/>
                        </a:defRPr>
                      </a:lvl4pPr>
                      <a:lvl5pPr marL="2057400" indent="-228600" algn="l" defTabSz="914400" rtl="0" eaLnBrk="1" latinLnBrk="0" hangingPunct="1">
                        <a:spcBef>
                          <a:spcPct val="20000"/>
                        </a:spcBef>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5pPr>
                      <a:lvl6pPr marL="25146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6pPr>
                      <a:lvl7pPr marL="29718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7pPr>
                      <a:lvl8pPr marL="34290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8pPr>
                      <a:lvl9pPr marL="38862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cs typeface="Helvetica" panose="020B0604020202020204" pitchFamily="34" charset="0"/>
                        </a:rPr>
                        <a:t>A variable which is initialized without any calculation and whose value does not change thereafter.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819157540"/>
                  </a:ext>
                </a:extLst>
              </a:tr>
              <a:tr h="580456">
                <a:tc>
                  <a:txBody>
                    <a:bodyPr/>
                    <a:lstStyle>
                      <a:lvl1pPr marL="0" algn="l" defTabSz="914400" rtl="0" eaLnBrk="1" latinLnBrk="0" hangingPunct="1">
                        <a:spcBef>
                          <a:spcPct val="20000"/>
                        </a:spcBef>
                        <a:buClr>
                          <a:schemeClr val="accent1"/>
                        </a:buClr>
                        <a:buSzPct val="85000"/>
                        <a:buFont typeface="Arial" panose="020B0604020202020204" pitchFamily="34" charset="0"/>
                        <a:defRPr sz="2000" kern="1200">
                          <a:solidFill>
                            <a:schemeClr val="tx1"/>
                          </a:solidFill>
                          <a:latin typeface="Arial" panose="020B0604020202020204" pitchFamily="34" charset="0"/>
                          <a:ea typeface="MS PGothic" panose="020B0600070205080204" pitchFamily="34" charset="-128"/>
                        </a:defRPr>
                      </a:lvl1pPr>
                      <a:lvl2pPr marL="742950" indent="-285750" algn="l" defTabSz="914400" rtl="0" eaLnBrk="1" latinLnBrk="0" hangingPunct="1">
                        <a:spcBef>
                          <a:spcPct val="20000"/>
                        </a:spcBef>
                        <a:buClr>
                          <a:schemeClr val="accent1"/>
                        </a:buClr>
                        <a:buSzPct val="85000"/>
                        <a:buFont typeface="Arial" panose="020B0604020202020204" pitchFamily="34" charset="0"/>
                        <a:defRPr sz="1800" kern="1200">
                          <a:solidFill>
                            <a:schemeClr val="tx1"/>
                          </a:solidFill>
                          <a:latin typeface="Arial" panose="020B0604020202020204" pitchFamily="34" charset="0"/>
                          <a:ea typeface="MS PGothic" panose="020B0600070205080204" pitchFamily="34" charset="-128"/>
                        </a:defRPr>
                      </a:lvl2pPr>
                      <a:lvl3pPr marL="1143000" indent="-228600" algn="l" defTabSz="914400" rtl="0" eaLnBrk="1" latinLnBrk="0" hangingPunct="1">
                        <a:spcBef>
                          <a:spcPct val="20000"/>
                        </a:spcBef>
                        <a:buClr>
                          <a:schemeClr val="accent1"/>
                        </a:buClr>
                        <a:buSzPct val="90000"/>
                        <a:buFont typeface="Arial" panose="020B0604020202020204" pitchFamily="34" charset="0"/>
                        <a:defRPr sz="1600" kern="1200">
                          <a:solidFill>
                            <a:schemeClr val="tx1"/>
                          </a:solidFill>
                          <a:latin typeface="Arial" panose="020B0604020202020204" pitchFamily="34" charset="0"/>
                          <a:ea typeface="MS PGothic" panose="020B0600070205080204" pitchFamily="34" charset="-128"/>
                        </a:defRPr>
                      </a:lvl3pPr>
                      <a:lvl4pPr marL="1600200" indent="-228600" algn="l" defTabSz="914400" rtl="0" eaLnBrk="1" latinLnBrk="0" hangingPunct="1">
                        <a:spcBef>
                          <a:spcPct val="20000"/>
                        </a:spcBef>
                        <a:buClr>
                          <a:schemeClr val="accent1"/>
                        </a:buClr>
                        <a:buFont typeface="Arial" panose="020B0604020202020204" pitchFamily="34" charset="0"/>
                        <a:defRPr sz="1400" kern="1200">
                          <a:solidFill>
                            <a:schemeClr val="tx1"/>
                          </a:solidFill>
                          <a:latin typeface="Arial" panose="020B0604020202020204" pitchFamily="34" charset="0"/>
                          <a:ea typeface="MS PGothic" panose="020B0600070205080204" pitchFamily="34" charset="-128"/>
                        </a:defRPr>
                      </a:lvl4pPr>
                      <a:lvl5pPr marL="2057400" indent="-228600" algn="l" defTabSz="914400" rtl="0" eaLnBrk="1" latinLnBrk="0" hangingPunct="1">
                        <a:spcBef>
                          <a:spcPct val="20000"/>
                        </a:spcBef>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5pPr>
                      <a:lvl6pPr marL="25146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6pPr>
                      <a:lvl7pPr marL="29718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7pPr>
                      <a:lvl8pPr marL="34290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8pPr>
                      <a:lvl9pPr marL="38862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cs typeface="Helvetica" panose="020B0604020202020204" pitchFamily="34" charset="0"/>
                        </a:rPr>
                        <a:t>Stepper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spcBef>
                          <a:spcPct val="20000"/>
                        </a:spcBef>
                        <a:buClr>
                          <a:schemeClr val="accent1"/>
                        </a:buClr>
                        <a:buSzPct val="85000"/>
                        <a:buFont typeface="Arial" panose="020B0604020202020204" pitchFamily="34" charset="0"/>
                        <a:defRPr sz="2000" kern="1200">
                          <a:solidFill>
                            <a:schemeClr val="tx1"/>
                          </a:solidFill>
                          <a:latin typeface="Arial" panose="020B0604020202020204" pitchFamily="34" charset="0"/>
                          <a:ea typeface="MS PGothic" panose="020B0600070205080204" pitchFamily="34" charset="-128"/>
                        </a:defRPr>
                      </a:lvl1pPr>
                      <a:lvl2pPr marL="742950" indent="-285750" algn="l" defTabSz="914400" rtl="0" eaLnBrk="1" latinLnBrk="0" hangingPunct="1">
                        <a:spcBef>
                          <a:spcPct val="20000"/>
                        </a:spcBef>
                        <a:buClr>
                          <a:schemeClr val="accent1"/>
                        </a:buClr>
                        <a:buSzPct val="85000"/>
                        <a:buFont typeface="Arial" panose="020B0604020202020204" pitchFamily="34" charset="0"/>
                        <a:defRPr sz="1800" kern="1200">
                          <a:solidFill>
                            <a:schemeClr val="tx1"/>
                          </a:solidFill>
                          <a:latin typeface="Arial" panose="020B0604020202020204" pitchFamily="34" charset="0"/>
                          <a:ea typeface="MS PGothic" panose="020B0600070205080204" pitchFamily="34" charset="-128"/>
                        </a:defRPr>
                      </a:lvl2pPr>
                      <a:lvl3pPr marL="1143000" indent="-228600" algn="l" defTabSz="914400" rtl="0" eaLnBrk="1" latinLnBrk="0" hangingPunct="1">
                        <a:spcBef>
                          <a:spcPct val="20000"/>
                        </a:spcBef>
                        <a:buClr>
                          <a:schemeClr val="accent1"/>
                        </a:buClr>
                        <a:buSzPct val="90000"/>
                        <a:buFont typeface="Arial" panose="020B0604020202020204" pitchFamily="34" charset="0"/>
                        <a:defRPr sz="1600" kern="1200">
                          <a:solidFill>
                            <a:schemeClr val="tx1"/>
                          </a:solidFill>
                          <a:latin typeface="Arial" panose="020B0604020202020204" pitchFamily="34" charset="0"/>
                          <a:ea typeface="MS PGothic" panose="020B0600070205080204" pitchFamily="34" charset="-128"/>
                        </a:defRPr>
                      </a:lvl3pPr>
                      <a:lvl4pPr marL="1600200" indent="-228600" algn="l" defTabSz="914400" rtl="0" eaLnBrk="1" latinLnBrk="0" hangingPunct="1">
                        <a:spcBef>
                          <a:spcPct val="20000"/>
                        </a:spcBef>
                        <a:buClr>
                          <a:schemeClr val="accent1"/>
                        </a:buClr>
                        <a:buFont typeface="Arial" panose="020B0604020202020204" pitchFamily="34" charset="0"/>
                        <a:defRPr sz="1400" kern="1200">
                          <a:solidFill>
                            <a:schemeClr val="tx1"/>
                          </a:solidFill>
                          <a:latin typeface="Arial" panose="020B0604020202020204" pitchFamily="34" charset="0"/>
                          <a:ea typeface="MS PGothic" panose="020B0600070205080204" pitchFamily="34" charset="-128"/>
                        </a:defRPr>
                      </a:lvl4pPr>
                      <a:lvl5pPr marL="2057400" indent="-228600" algn="l" defTabSz="914400" rtl="0" eaLnBrk="1" latinLnBrk="0" hangingPunct="1">
                        <a:spcBef>
                          <a:spcPct val="20000"/>
                        </a:spcBef>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5pPr>
                      <a:lvl6pPr marL="25146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6pPr>
                      <a:lvl7pPr marL="29718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7pPr>
                      <a:lvl8pPr marL="34290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8pPr>
                      <a:lvl9pPr marL="38862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cs typeface="Helvetica" panose="020B0604020202020204" pitchFamily="34" charset="0"/>
                        </a:rPr>
                        <a:t>A variable stepping through values that can be predicted as soon as the succession starts.</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828695206"/>
                  </a:ext>
                </a:extLst>
              </a:tr>
              <a:tr h="580456">
                <a:tc>
                  <a:txBody>
                    <a:bodyPr/>
                    <a:lstStyle>
                      <a:lvl1pPr marL="0" algn="l" defTabSz="914400" rtl="0" eaLnBrk="1" latinLnBrk="0" hangingPunct="1">
                        <a:spcBef>
                          <a:spcPct val="20000"/>
                        </a:spcBef>
                        <a:buClr>
                          <a:schemeClr val="accent1"/>
                        </a:buClr>
                        <a:buSzPct val="85000"/>
                        <a:buFont typeface="Arial" panose="020B0604020202020204" pitchFamily="34" charset="0"/>
                        <a:defRPr sz="2000" kern="1200">
                          <a:solidFill>
                            <a:schemeClr val="tx1"/>
                          </a:solidFill>
                          <a:latin typeface="Arial" panose="020B0604020202020204" pitchFamily="34" charset="0"/>
                          <a:ea typeface="MS PGothic" panose="020B0600070205080204" pitchFamily="34" charset="-128"/>
                        </a:defRPr>
                      </a:lvl1pPr>
                      <a:lvl2pPr marL="742950" indent="-285750" algn="l" defTabSz="914400" rtl="0" eaLnBrk="1" latinLnBrk="0" hangingPunct="1">
                        <a:spcBef>
                          <a:spcPct val="20000"/>
                        </a:spcBef>
                        <a:buClr>
                          <a:schemeClr val="accent1"/>
                        </a:buClr>
                        <a:buSzPct val="85000"/>
                        <a:buFont typeface="Arial" panose="020B0604020202020204" pitchFamily="34" charset="0"/>
                        <a:defRPr sz="1800" kern="1200">
                          <a:solidFill>
                            <a:schemeClr val="tx1"/>
                          </a:solidFill>
                          <a:latin typeface="Arial" panose="020B0604020202020204" pitchFamily="34" charset="0"/>
                          <a:ea typeface="MS PGothic" panose="020B0600070205080204" pitchFamily="34" charset="-128"/>
                        </a:defRPr>
                      </a:lvl2pPr>
                      <a:lvl3pPr marL="1143000" indent="-228600" algn="l" defTabSz="914400" rtl="0" eaLnBrk="1" latinLnBrk="0" hangingPunct="1">
                        <a:spcBef>
                          <a:spcPct val="20000"/>
                        </a:spcBef>
                        <a:buClr>
                          <a:schemeClr val="accent1"/>
                        </a:buClr>
                        <a:buSzPct val="90000"/>
                        <a:buFont typeface="Arial" panose="020B0604020202020204" pitchFamily="34" charset="0"/>
                        <a:defRPr sz="1600" kern="1200">
                          <a:solidFill>
                            <a:schemeClr val="tx1"/>
                          </a:solidFill>
                          <a:latin typeface="Arial" panose="020B0604020202020204" pitchFamily="34" charset="0"/>
                          <a:ea typeface="MS PGothic" panose="020B0600070205080204" pitchFamily="34" charset="-128"/>
                        </a:defRPr>
                      </a:lvl3pPr>
                      <a:lvl4pPr marL="1600200" indent="-228600" algn="l" defTabSz="914400" rtl="0" eaLnBrk="1" latinLnBrk="0" hangingPunct="1">
                        <a:spcBef>
                          <a:spcPct val="20000"/>
                        </a:spcBef>
                        <a:buClr>
                          <a:schemeClr val="accent1"/>
                        </a:buClr>
                        <a:buFont typeface="Arial" panose="020B0604020202020204" pitchFamily="34" charset="0"/>
                        <a:defRPr sz="1400" kern="1200">
                          <a:solidFill>
                            <a:schemeClr val="tx1"/>
                          </a:solidFill>
                          <a:latin typeface="Arial" panose="020B0604020202020204" pitchFamily="34" charset="0"/>
                          <a:ea typeface="MS PGothic" panose="020B0600070205080204" pitchFamily="34" charset="-128"/>
                        </a:defRPr>
                      </a:lvl4pPr>
                      <a:lvl5pPr marL="2057400" indent="-228600" algn="l" defTabSz="914400" rtl="0" eaLnBrk="1" latinLnBrk="0" hangingPunct="1">
                        <a:spcBef>
                          <a:spcPct val="20000"/>
                        </a:spcBef>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5pPr>
                      <a:lvl6pPr marL="25146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6pPr>
                      <a:lvl7pPr marL="29718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7pPr>
                      <a:lvl8pPr marL="34290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8pPr>
                      <a:lvl9pPr marL="38862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cs typeface="Helvetica" panose="020B0604020202020204" pitchFamily="34" charset="0"/>
                        </a:rPr>
                        <a:t>Most-recent holder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spcBef>
                          <a:spcPct val="20000"/>
                        </a:spcBef>
                        <a:buClr>
                          <a:schemeClr val="accent1"/>
                        </a:buClr>
                        <a:buSzPct val="85000"/>
                        <a:buFont typeface="Arial" panose="020B0604020202020204" pitchFamily="34" charset="0"/>
                        <a:defRPr sz="2000" kern="1200">
                          <a:solidFill>
                            <a:schemeClr val="tx1"/>
                          </a:solidFill>
                          <a:latin typeface="Arial" panose="020B0604020202020204" pitchFamily="34" charset="0"/>
                          <a:ea typeface="MS PGothic" panose="020B0600070205080204" pitchFamily="34" charset="-128"/>
                        </a:defRPr>
                      </a:lvl1pPr>
                      <a:lvl2pPr marL="742950" indent="-285750" algn="l" defTabSz="914400" rtl="0" eaLnBrk="1" latinLnBrk="0" hangingPunct="1">
                        <a:spcBef>
                          <a:spcPct val="20000"/>
                        </a:spcBef>
                        <a:buClr>
                          <a:schemeClr val="accent1"/>
                        </a:buClr>
                        <a:buSzPct val="85000"/>
                        <a:buFont typeface="Arial" panose="020B0604020202020204" pitchFamily="34" charset="0"/>
                        <a:defRPr sz="1800" kern="1200">
                          <a:solidFill>
                            <a:schemeClr val="tx1"/>
                          </a:solidFill>
                          <a:latin typeface="Arial" panose="020B0604020202020204" pitchFamily="34" charset="0"/>
                          <a:ea typeface="MS PGothic" panose="020B0600070205080204" pitchFamily="34" charset="-128"/>
                        </a:defRPr>
                      </a:lvl2pPr>
                      <a:lvl3pPr marL="1143000" indent="-228600" algn="l" defTabSz="914400" rtl="0" eaLnBrk="1" latinLnBrk="0" hangingPunct="1">
                        <a:spcBef>
                          <a:spcPct val="20000"/>
                        </a:spcBef>
                        <a:buClr>
                          <a:schemeClr val="accent1"/>
                        </a:buClr>
                        <a:buSzPct val="90000"/>
                        <a:buFont typeface="Arial" panose="020B0604020202020204" pitchFamily="34" charset="0"/>
                        <a:defRPr sz="1600" kern="1200">
                          <a:solidFill>
                            <a:schemeClr val="tx1"/>
                          </a:solidFill>
                          <a:latin typeface="Arial" panose="020B0604020202020204" pitchFamily="34" charset="0"/>
                          <a:ea typeface="MS PGothic" panose="020B0600070205080204" pitchFamily="34" charset="-128"/>
                        </a:defRPr>
                      </a:lvl3pPr>
                      <a:lvl4pPr marL="1600200" indent="-228600" algn="l" defTabSz="914400" rtl="0" eaLnBrk="1" latinLnBrk="0" hangingPunct="1">
                        <a:spcBef>
                          <a:spcPct val="20000"/>
                        </a:spcBef>
                        <a:buClr>
                          <a:schemeClr val="accent1"/>
                        </a:buClr>
                        <a:buFont typeface="Arial" panose="020B0604020202020204" pitchFamily="34" charset="0"/>
                        <a:defRPr sz="1400" kern="1200">
                          <a:solidFill>
                            <a:schemeClr val="tx1"/>
                          </a:solidFill>
                          <a:latin typeface="Arial" panose="020B0604020202020204" pitchFamily="34" charset="0"/>
                          <a:ea typeface="MS PGothic" panose="020B0600070205080204" pitchFamily="34" charset="-128"/>
                        </a:defRPr>
                      </a:lvl4pPr>
                      <a:lvl5pPr marL="2057400" indent="-228600" algn="l" defTabSz="914400" rtl="0" eaLnBrk="1" latinLnBrk="0" hangingPunct="1">
                        <a:spcBef>
                          <a:spcPct val="20000"/>
                        </a:spcBef>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5pPr>
                      <a:lvl6pPr marL="25146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6pPr>
                      <a:lvl7pPr marL="29718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7pPr>
                      <a:lvl8pPr marL="34290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8pPr>
                      <a:lvl9pPr marL="38862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cs typeface="Helvetica" panose="020B0604020202020204" pitchFamily="34" charset="0"/>
                        </a:rPr>
                        <a:t>A variable holding the latest value encountered in going through a succession of values.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784103687"/>
                  </a:ext>
                </a:extLst>
              </a:tr>
              <a:tr h="580456">
                <a:tc>
                  <a:txBody>
                    <a:bodyPr/>
                    <a:lstStyle>
                      <a:lvl1pPr marL="0" algn="l" defTabSz="914400" rtl="0" eaLnBrk="1" latinLnBrk="0" hangingPunct="1">
                        <a:spcBef>
                          <a:spcPct val="20000"/>
                        </a:spcBef>
                        <a:buClr>
                          <a:schemeClr val="accent1"/>
                        </a:buClr>
                        <a:buSzPct val="85000"/>
                        <a:buFont typeface="Arial" panose="020B0604020202020204" pitchFamily="34" charset="0"/>
                        <a:defRPr sz="2000" kern="1200">
                          <a:solidFill>
                            <a:schemeClr val="tx1"/>
                          </a:solidFill>
                          <a:latin typeface="Arial" panose="020B0604020202020204" pitchFamily="34" charset="0"/>
                          <a:ea typeface="MS PGothic" panose="020B0600070205080204" pitchFamily="34" charset="-128"/>
                        </a:defRPr>
                      </a:lvl1pPr>
                      <a:lvl2pPr marL="742950" indent="-285750" algn="l" defTabSz="914400" rtl="0" eaLnBrk="1" latinLnBrk="0" hangingPunct="1">
                        <a:spcBef>
                          <a:spcPct val="20000"/>
                        </a:spcBef>
                        <a:buClr>
                          <a:schemeClr val="accent1"/>
                        </a:buClr>
                        <a:buSzPct val="85000"/>
                        <a:buFont typeface="Arial" panose="020B0604020202020204" pitchFamily="34" charset="0"/>
                        <a:defRPr sz="1800" kern="1200">
                          <a:solidFill>
                            <a:schemeClr val="tx1"/>
                          </a:solidFill>
                          <a:latin typeface="Arial" panose="020B0604020202020204" pitchFamily="34" charset="0"/>
                          <a:ea typeface="MS PGothic" panose="020B0600070205080204" pitchFamily="34" charset="-128"/>
                        </a:defRPr>
                      </a:lvl2pPr>
                      <a:lvl3pPr marL="1143000" indent="-228600" algn="l" defTabSz="914400" rtl="0" eaLnBrk="1" latinLnBrk="0" hangingPunct="1">
                        <a:spcBef>
                          <a:spcPct val="20000"/>
                        </a:spcBef>
                        <a:buClr>
                          <a:schemeClr val="accent1"/>
                        </a:buClr>
                        <a:buSzPct val="90000"/>
                        <a:buFont typeface="Arial" panose="020B0604020202020204" pitchFamily="34" charset="0"/>
                        <a:defRPr sz="1600" kern="1200">
                          <a:solidFill>
                            <a:schemeClr val="tx1"/>
                          </a:solidFill>
                          <a:latin typeface="Arial" panose="020B0604020202020204" pitchFamily="34" charset="0"/>
                          <a:ea typeface="MS PGothic" panose="020B0600070205080204" pitchFamily="34" charset="-128"/>
                        </a:defRPr>
                      </a:lvl3pPr>
                      <a:lvl4pPr marL="1600200" indent="-228600" algn="l" defTabSz="914400" rtl="0" eaLnBrk="1" latinLnBrk="0" hangingPunct="1">
                        <a:spcBef>
                          <a:spcPct val="20000"/>
                        </a:spcBef>
                        <a:buClr>
                          <a:schemeClr val="accent1"/>
                        </a:buClr>
                        <a:buFont typeface="Arial" panose="020B0604020202020204" pitchFamily="34" charset="0"/>
                        <a:defRPr sz="1400" kern="1200">
                          <a:solidFill>
                            <a:schemeClr val="tx1"/>
                          </a:solidFill>
                          <a:latin typeface="Arial" panose="020B0604020202020204" pitchFamily="34" charset="0"/>
                          <a:ea typeface="MS PGothic" panose="020B0600070205080204" pitchFamily="34" charset="-128"/>
                        </a:defRPr>
                      </a:lvl4pPr>
                      <a:lvl5pPr marL="2057400" indent="-228600" algn="l" defTabSz="914400" rtl="0" eaLnBrk="1" latinLnBrk="0" hangingPunct="1">
                        <a:spcBef>
                          <a:spcPct val="20000"/>
                        </a:spcBef>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5pPr>
                      <a:lvl6pPr marL="25146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6pPr>
                      <a:lvl7pPr marL="29718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7pPr>
                      <a:lvl8pPr marL="34290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8pPr>
                      <a:lvl9pPr marL="38862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cs typeface="Helvetica" panose="020B0604020202020204" pitchFamily="34" charset="0"/>
                        </a:rPr>
                        <a:t>Gatherer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spcBef>
                          <a:spcPct val="20000"/>
                        </a:spcBef>
                        <a:buClr>
                          <a:schemeClr val="accent1"/>
                        </a:buClr>
                        <a:buSzPct val="85000"/>
                        <a:buFont typeface="Arial" panose="020B0604020202020204" pitchFamily="34" charset="0"/>
                        <a:defRPr sz="2000" kern="1200">
                          <a:solidFill>
                            <a:schemeClr val="tx1"/>
                          </a:solidFill>
                          <a:latin typeface="Arial" panose="020B0604020202020204" pitchFamily="34" charset="0"/>
                          <a:ea typeface="MS PGothic" panose="020B0600070205080204" pitchFamily="34" charset="-128"/>
                        </a:defRPr>
                      </a:lvl1pPr>
                      <a:lvl2pPr marL="742950" indent="-285750" algn="l" defTabSz="914400" rtl="0" eaLnBrk="1" latinLnBrk="0" hangingPunct="1">
                        <a:spcBef>
                          <a:spcPct val="20000"/>
                        </a:spcBef>
                        <a:buClr>
                          <a:schemeClr val="accent1"/>
                        </a:buClr>
                        <a:buSzPct val="85000"/>
                        <a:buFont typeface="Arial" panose="020B0604020202020204" pitchFamily="34" charset="0"/>
                        <a:defRPr sz="1800" kern="1200">
                          <a:solidFill>
                            <a:schemeClr val="tx1"/>
                          </a:solidFill>
                          <a:latin typeface="Arial" panose="020B0604020202020204" pitchFamily="34" charset="0"/>
                          <a:ea typeface="MS PGothic" panose="020B0600070205080204" pitchFamily="34" charset="-128"/>
                        </a:defRPr>
                      </a:lvl2pPr>
                      <a:lvl3pPr marL="1143000" indent="-228600" algn="l" defTabSz="914400" rtl="0" eaLnBrk="1" latinLnBrk="0" hangingPunct="1">
                        <a:spcBef>
                          <a:spcPct val="20000"/>
                        </a:spcBef>
                        <a:buClr>
                          <a:schemeClr val="accent1"/>
                        </a:buClr>
                        <a:buSzPct val="90000"/>
                        <a:buFont typeface="Arial" panose="020B0604020202020204" pitchFamily="34" charset="0"/>
                        <a:defRPr sz="1600" kern="1200">
                          <a:solidFill>
                            <a:schemeClr val="tx1"/>
                          </a:solidFill>
                          <a:latin typeface="Arial" panose="020B0604020202020204" pitchFamily="34" charset="0"/>
                          <a:ea typeface="MS PGothic" panose="020B0600070205080204" pitchFamily="34" charset="-128"/>
                        </a:defRPr>
                      </a:lvl3pPr>
                      <a:lvl4pPr marL="1600200" indent="-228600" algn="l" defTabSz="914400" rtl="0" eaLnBrk="1" latinLnBrk="0" hangingPunct="1">
                        <a:spcBef>
                          <a:spcPct val="20000"/>
                        </a:spcBef>
                        <a:buClr>
                          <a:schemeClr val="accent1"/>
                        </a:buClr>
                        <a:buFont typeface="Arial" panose="020B0604020202020204" pitchFamily="34" charset="0"/>
                        <a:defRPr sz="1400" kern="1200">
                          <a:solidFill>
                            <a:schemeClr val="tx1"/>
                          </a:solidFill>
                          <a:latin typeface="Arial" panose="020B0604020202020204" pitchFamily="34" charset="0"/>
                          <a:ea typeface="MS PGothic" panose="020B0600070205080204" pitchFamily="34" charset="-128"/>
                        </a:defRPr>
                      </a:lvl4pPr>
                      <a:lvl5pPr marL="2057400" indent="-228600" algn="l" defTabSz="914400" rtl="0" eaLnBrk="1" latinLnBrk="0" hangingPunct="1">
                        <a:spcBef>
                          <a:spcPct val="20000"/>
                        </a:spcBef>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5pPr>
                      <a:lvl6pPr marL="25146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6pPr>
                      <a:lvl7pPr marL="29718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7pPr>
                      <a:lvl8pPr marL="34290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8pPr>
                      <a:lvl9pPr marL="38862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cs typeface="Helvetica" panose="020B0604020202020204" pitchFamily="34" charset="0"/>
                        </a:rPr>
                        <a:t>A variable accumulating the effect of individual values in going through a succession of values.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681973443"/>
                  </a:ext>
                </a:extLst>
              </a:tr>
              <a:tr h="580456">
                <a:tc>
                  <a:txBody>
                    <a:bodyPr/>
                    <a:lstStyle>
                      <a:lvl1pPr marL="0" algn="l" defTabSz="914400" rtl="0" eaLnBrk="1" latinLnBrk="0" hangingPunct="1">
                        <a:spcBef>
                          <a:spcPct val="20000"/>
                        </a:spcBef>
                        <a:buClr>
                          <a:schemeClr val="accent1"/>
                        </a:buClr>
                        <a:buSzPct val="85000"/>
                        <a:buFont typeface="Arial" panose="020B0604020202020204" pitchFamily="34" charset="0"/>
                        <a:defRPr sz="2000" kern="1200">
                          <a:solidFill>
                            <a:schemeClr val="tx1"/>
                          </a:solidFill>
                          <a:latin typeface="Arial" panose="020B0604020202020204" pitchFamily="34" charset="0"/>
                          <a:ea typeface="MS PGothic" panose="020B0600070205080204" pitchFamily="34" charset="-128"/>
                        </a:defRPr>
                      </a:lvl1pPr>
                      <a:lvl2pPr marL="742950" indent="-285750" algn="l" defTabSz="914400" rtl="0" eaLnBrk="1" latinLnBrk="0" hangingPunct="1">
                        <a:spcBef>
                          <a:spcPct val="20000"/>
                        </a:spcBef>
                        <a:buClr>
                          <a:schemeClr val="accent1"/>
                        </a:buClr>
                        <a:buSzPct val="85000"/>
                        <a:buFont typeface="Arial" panose="020B0604020202020204" pitchFamily="34" charset="0"/>
                        <a:defRPr sz="1800" kern="1200">
                          <a:solidFill>
                            <a:schemeClr val="tx1"/>
                          </a:solidFill>
                          <a:latin typeface="Arial" panose="020B0604020202020204" pitchFamily="34" charset="0"/>
                          <a:ea typeface="MS PGothic" panose="020B0600070205080204" pitchFamily="34" charset="-128"/>
                        </a:defRPr>
                      </a:lvl2pPr>
                      <a:lvl3pPr marL="1143000" indent="-228600" algn="l" defTabSz="914400" rtl="0" eaLnBrk="1" latinLnBrk="0" hangingPunct="1">
                        <a:spcBef>
                          <a:spcPct val="20000"/>
                        </a:spcBef>
                        <a:buClr>
                          <a:schemeClr val="accent1"/>
                        </a:buClr>
                        <a:buSzPct val="90000"/>
                        <a:buFont typeface="Arial" panose="020B0604020202020204" pitchFamily="34" charset="0"/>
                        <a:defRPr sz="1600" kern="1200">
                          <a:solidFill>
                            <a:schemeClr val="tx1"/>
                          </a:solidFill>
                          <a:latin typeface="Arial" panose="020B0604020202020204" pitchFamily="34" charset="0"/>
                          <a:ea typeface="MS PGothic" panose="020B0600070205080204" pitchFamily="34" charset="-128"/>
                        </a:defRPr>
                      </a:lvl3pPr>
                      <a:lvl4pPr marL="1600200" indent="-228600" algn="l" defTabSz="914400" rtl="0" eaLnBrk="1" latinLnBrk="0" hangingPunct="1">
                        <a:spcBef>
                          <a:spcPct val="20000"/>
                        </a:spcBef>
                        <a:buClr>
                          <a:schemeClr val="accent1"/>
                        </a:buClr>
                        <a:buFont typeface="Arial" panose="020B0604020202020204" pitchFamily="34" charset="0"/>
                        <a:defRPr sz="1400" kern="1200">
                          <a:solidFill>
                            <a:schemeClr val="tx1"/>
                          </a:solidFill>
                          <a:latin typeface="Arial" panose="020B0604020202020204" pitchFamily="34" charset="0"/>
                          <a:ea typeface="MS PGothic" panose="020B0600070205080204" pitchFamily="34" charset="-128"/>
                        </a:defRPr>
                      </a:lvl4pPr>
                      <a:lvl5pPr marL="2057400" indent="-228600" algn="l" defTabSz="914400" rtl="0" eaLnBrk="1" latinLnBrk="0" hangingPunct="1">
                        <a:spcBef>
                          <a:spcPct val="20000"/>
                        </a:spcBef>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5pPr>
                      <a:lvl6pPr marL="25146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6pPr>
                      <a:lvl7pPr marL="29718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7pPr>
                      <a:lvl8pPr marL="34290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8pPr>
                      <a:lvl9pPr marL="38862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cs typeface="Helvetica" panose="020B0604020202020204" pitchFamily="34" charset="0"/>
                        </a:rPr>
                        <a:t>Transformation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spcBef>
                          <a:spcPct val="20000"/>
                        </a:spcBef>
                        <a:buClr>
                          <a:schemeClr val="accent1"/>
                        </a:buClr>
                        <a:buSzPct val="85000"/>
                        <a:buFont typeface="Arial" panose="020B0604020202020204" pitchFamily="34" charset="0"/>
                        <a:defRPr sz="2000" kern="1200">
                          <a:solidFill>
                            <a:schemeClr val="tx1"/>
                          </a:solidFill>
                          <a:latin typeface="Arial" panose="020B0604020202020204" pitchFamily="34" charset="0"/>
                          <a:ea typeface="MS PGothic" panose="020B0600070205080204" pitchFamily="34" charset="-128"/>
                        </a:defRPr>
                      </a:lvl1pPr>
                      <a:lvl2pPr marL="742950" indent="-285750" algn="l" defTabSz="914400" rtl="0" eaLnBrk="1" latinLnBrk="0" hangingPunct="1">
                        <a:spcBef>
                          <a:spcPct val="20000"/>
                        </a:spcBef>
                        <a:buClr>
                          <a:schemeClr val="accent1"/>
                        </a:buClr>
                        <a:buSzPct val="85000"/>
                        <a:buFont typeface="Arial" panose="020B0604020202020204" pitchFamily="34" charset="0"/>
                        <a:defRPr sz="1800" kern="1200">
                          <a:solidFill>
                            <a:schemeClr val="tx1"/>
                          </a:solidFill>
                          <a:latin typeface="Arial" panose="020B0604020202020204" pitchFamily="34" charset="0"/>
                          <a:ea typeface="MS PGothic" panose="020B0600070205080204" pitchFamily="34" charset="-128"/>
                        </a:defRPr>
                      </a:lvl2pPr>
                      <a:lvl3pPr marL="1143000" indent="-228600" algn="l" defTabSz="914400" rtl="0" eaLnBrk="1" latinLnBrk="0" hangingPunct="1">
                        <a:spcBef>
                          <a:spcPct val="20000"/>
                        </a:spcBef>
                        <a:buClr>
                          <a:schemeClr val="accent1"/>
                        </a:buClr>
                        <a:buSzPct val="90000"/>
                        <a:buFont typeface="Arial" panose="020B0604020202020204" pitchFamily="34" charset="0"/>
                        <a:defRPr sz="1600" kern="1200">
                          <a:solidFill>
                            <a:schemeClr val="tx1"/>
                          </a:solidFill>
                          <a:latin typeface="Arial" panose="020B0604020202020204" pitchFamily="34" charset="0"/>
                          <a:ea typeface="MS PGothic" panose="020B0600070205080204" pitchFamily="34" charset="-128"/>
                        </a:defRPr>
                      </a:lvl3pPr>
                      <a:lvl4pPr marL="1600200" indent="-228600" algn="l" defTabSz="914400" rtl="0" eaLnBrk="1" latinLnBrk="0" hangingPunct="1">
                        <a:spcBef>
                          <a:spcPct val="20000"/>
                        </a:spcBef>
                        <a:buClr>
                          <a:schemeClr val="accent1"/>
                        </a:buClr>
                        <a:buFont typeface="Arial" panose="020B0604020202020204" pitchFamily="34" charset="0"/>
                        <a:defRPr sz="1400" kern="1200">
                          <a:solidFill>
                            <a:schemeClr val="tx1"/>
                          </a:solidFill>
                          <a:latin typeface="Arial" panose="020B0604020202020204" pitchFamily="34" charset="0"/>
                          <a:ea typeface="MS PGothic" panose="020B0600070205080204" pitchFamily="34" charset="-128"/>
                        </a:defRPr>
                      </a:lvl4pPr>
                      <a:lvl5pPr marL="2057400" indent="-228600" algn="l" defTabSz="914400" rtl="0" eaLnBrk="1" latinLnBrk="0" hangingPunct="1">
                        <a:spcBef>
                          <a:spcPct val="20000"/>
                        </a:spcBef>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5pPr>
                      <a:lvl6pPr marL="25146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6pPr>
                      <a:lvl7pPr marL="29718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7pPr>
                      <a:lvl8pPr marL="34290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8pPr>
                      <a:lvl9pPr marL="38862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cs typeface="Helvetica" panose="020B0604020202020204" pitchFamily="34" charset="0"/>
                        </a:rPr>
                        <a:t>A variable that always gets its new value from the same calculation from value(s)of other variable(s).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111304338"/>
                  </a:ext>
                </a:extLst>
              </a:tr>
              <a:tr h="580456">
                <a:tc>
                  <a:txBody>
                    <a:bodyPr/>
                    <a:lstStyle>
                      <a:lvl1pPr marL="0" algn="l" defTabSz="914400" rtl="0" eaLnBrk="1" latinLnBrk="0" hangingPunct="1">
                        <a:spcBef>
                          <a:spcPct val="20000"/>
                        </a:spcBef>
                        <a:buClr>
                          <a:schemeClr val="accent1"/>
                        </a:buClr>
                        <a:buSzPct val="85000"/>
                        <a:buFont typeface="Arial" panose="020B0604020202020204" pitchFamily="34" charset="0"/>
                        <a:defRPr sz="2000" kern="1200">
                          <a:solidFill>
                            <a:schemeClr val="tx1"/>
                          </a:solidFill>
                          <a:latin typeface="Arial" panose="020B0604020202020204" pitchFamily="34" charset="0"/>
                          <a:ea typeface="MS PGothic" panose="020B0600070205080204" pitchFamily="34" charset="-128"/>
                        </a:defRPr>
                      </a:lvl1pPr>
                      <a:lvl2pPr marL="742950" indent="-285750" algn="l" defTabSz="914400" rtl="0" eaLnBrk="1" latinLnBrk="0" hangingPunct="1">
                        <a:spcBef>
                          <a:spcPct val="20000"/>
                        </a:spcBef>
                        <a:buClr>
                          <a:schemeClr val="accent1"/>
                        </a:buClr>
                        <a:buSzPct val="85000"/>
                        <a:buFont typeface="Arial" panose="020B0604020202020204" pitchFamily="34" charset="0"/>
                        <a:defRPr sz="1800" kern="1200">
                          <a:solidFill>
                            <a:schemeClr val="tx1"/>
                          </a:solidFill>
                          <a:latin typeface="Arial" panose="020B0604020202020204" pitchFamily="34" charset="0"/>
                          <a:ea typeface="MS PGothic" panose="020B0600070205080204" pitchFamily="34" charset="-128"/>
                        </a:defRPr>
                      </a:lvl2pPr>
                      <a:lvl3pPr marL="1143000" indent="-228600" algn="l" defTabSz="914400" rtl="0" eaLnBrk="1" latinLnBrk="0" hangingPunct="1">
                        <a:spcBef>
                          <a:spcPct val="20000"/>
                        </a:spcBef>
                        <a:buClr>
                          <a:schemeClr val="accent1"/>
                        </a:buClr>
                        <a:buSzPct val="90000"/>
                        <a:buFont typeface="Arial" panose="020B0604020202020204" pitchFamily="34" charset="0"/>
                        <a:defRPr sz="1600" kern="1200">
                          <a:solidFill>
                            <a:schemeClr val="tx1"/>
                          </a:solidFill>
                          <a:latin typeface="Arial" panose="020B0604020202020204" pitchFamily="34" charset="0"/>
                          <a:ea typeface="MS PGothic" panose="020B0600070205080204" pitchFamily="34" charset="-128"/>
                        </a:defRPr>
                      </a:lvl3pPr>
                      <a:lvl4pPr marL="1600200" indent="-228600" algn="l" defTabSz="914400" rtl="0" eaLnBrk="1" latinLnBrk="0" hangingPunct="1">
                        <a:spcBef>
                          <a:spcPct val="20000"/>
                        </a:spcBef>
                        <a:buClr>
                          <a:schemeClr val="accent1"/>
                        </a:buClr>
                        <a:buFont typeface="Arial" panose="020B0604020202020204" pitchFamily="34" charset="0"/>
                        <a:defRPr sz="1400" kern="1200">
                          <a:solidFill>
                            <a:schemeClr val="tx1"/>
                          </a:solidFill>
                          <a:latin typeface="Arial" panose="020B0604020202020204" pitchFamily="34" charset="0"/>
                          <a:ea typeface="MS PGothic" panose="020B0600070205080204" pitchFamily="34" charset="-128"/>
                        </a:defRPr>
                      </a:lvl4pPr>
                      <a:lvl5pPr marL="2057400" indent="-228600" algn="l" defTabSz="914400" rtl="0" eaLnBrk="1" latinLnBrk="0" hangingPunct="1">
                        <a:spcBef>
                          <a:spcPct val="20000"/>
                        </a:spcBef>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5pPr>
                      <a:lvl6pPr marL="25146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6pPr>
                      <a:lvl7pPr marL="29718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7pPr>
                      <a:lvl8pPr marL="34290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8pPr>
                      <a:lvl9pPr marL="38862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cs typeface="Helvetica" panose="020B0604020202020204" pitchFamily="34" charset="0"/>
                        </a:rPr>
                        <a:t>One-way flag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spcBef>
                          <a:spcPct val="20000"/>
                        </a:spcBef>
                        <a:buClr>
                          <a:schemeClr val="accent1"/>
                        </a:buClr>
                        <a:buSzPct val="85000"/>
                        <a:buFont typeface="Arial" panose="020B0604020202020204" pitchFamily="34" charset="0"/>
                        <a:defRPr sz="2000" kern="1200">
                          <a:solidFill>
                            <a:schemeClr val="tx1"/>
                          </a:solidFill>
                          <a:latin typeface="Arial" panose="020B0604020202020204" pitchFamily="34" charset="0"/>
                          <a:ea typeface="MS PGothic" panose="020B0600070205080204" pitchFamily="34" charset="-128"/>
                        </a:defRPr>
                      </a:lvl1pPr>
                      <a:lvl2pPr marL="742950" indent="-285750" algn="l" defTabSz="914400" rtl="0" eaLnBrk="1" latinLnBrk="0" hangingPunct="1">
                        <a:spcBef>
                          <a:spcPct val="20000"/>
                        </a:spcBef>
                        <a:buClr>
                          <a:schemeClr val="accent1"/>
                        </a:buClr>
                        <a:buSzPct val="85000"/>
                        <a:buFont typeface="Arial" panose="020B0604020202020204" pitchFamily="34" charset="0"/>
                        <a:defRPr sz="1800" kern="1200">
                          <a:solidFill>
                            <a:schemeClr val="tx1"/>
                          </a:solidFill>
                          <a:latin typeface="Arial" panose="020B0604020202020204" pitchFamily="34" charset="0"/>
                          <a:ea typeface="MS PGothic" panose="020B0600070205080204" pitchFamily="34" charset="-128"/>
                        </a:defRPr>
                      </a:lvl2pPr>
                      <a:lvl3pPr marL="1143000" indent="-228600" algn="l" defTabSz="914400" rtl="0" eaLnBrk="1" latinLnBrk="0" hangingPunct="1">
                        <a:spcBef>
                          <a:spcPct val="20000"/>
                        </a:spcBef>
                        <a:buClr>
                          <a:schemeClr val="accent1"/>
                        </a:buClr>
                        <a:buSzPct val="90000"/>
                        <a:buFont typeface="Arial" panose="020B0604020202020204" pitchFamily="34" charset="0"/>
                        <a:defRPr sz="1600" kern="1200">
                          <a:solidFill>
                            <a:schemeClr val="tx1"/>
                          </a:solidFill>
                          <a:latin typeface="Arial" panose="020B0604020202020204" pitchFamily="34" charset="0"/>
                          <a:ea typeface="MS PGothic" panose="020B0600070205080204" pitchFamily="34" charset="-128"/>
                        </a:defRPr>
                      </a:lvl3pPr>
                      <a:lvl4pPr marL="1600200" indent="-228600" algn="l" defTabSz="914400" rtl="0" eaLnBrk="1" latinLnBrk="0" hangingPunct="1">
                        <a:spcBef>
                          <a:spcPct val="20000"/>
                        </a:spcBef>
                        <a:buClr>
                          <a:schemeClr val="accent1"/>
                        </a:buClr>
                        <a:buFont typeface="Arial" panose="020B0604020202020204" pitchFamily="34" charset="0"/>
                        <a:defRPr sz="1400" kern="1200">
                          <a:solidFill>
                            <a:schemeClr val="tx1"/>
                          </a:solidFill>
                          <a:latin typeface="Arial" panose="020B0604020202020204" pitchFamily="34" charset="0"/>
                          <a:ea typeface="MS PGothic" panose="020B0600070205080204" pitchFamily="34" charset="-128"/>
                        </a:defRPr>
                      </a:lvl4pPr>
                      <a:lvl5pPr marL="2057400" indent="-228600" algn="l" defTabSz="914400" rtl="0" eaLnBrk="1" latinLnBrk="0" hangingPunct="1">
                        <a:spcBef>
                          <a:spcPct val="20000"/>
                        </a:spcBef>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5pPr>
                      <a:lvl6pPr marL="25146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6pPr>
                      <a:lvl7pPr marL="29718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7pPr>
                      <a:lvl8pPr marL="34290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8pPr>
                      <a:lvl9pPr marL="38862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cs typeface="Helvetica" panose="020B0604020202020204" pitchFamily="34" charset="0"/>
                        </a:rPr>
                        <a:t>A two-valued variable that cannot get its initial value once its value has been changed.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910249039"/>
                  </a:ext>
                </a:extLst>
              </a:tr>
              <a:tr h="580456">
                <a:tc>
                  <a:txBody>
                    <a:bodyPr/>
                    <a:lstStyle>
                      <a:lvl1pPr marL="0" algn="l" defTabSz="914400" rtl="0" eaLnBrk="1" latinLnBrk="0" hangingPunct="1">
                        <a:spcBef>
                          <a:spcPct val="20000"/>
                        </a:spcBef>
                        <a:buClr>
                          <a:schemeClr val="accent1"/>
                        </a:buClr>
                        <a:buSzPct val="85000"/>
                        <a:buFont typeface="Arial" panose="020B0604020202020204" pitchFamily="34" charset="0"/>
                        <a:defRPr sz="2000" kern="1200">
                          <a:solidFill>
                            <a:schemeClr val="tx1"/>
                          </a:solidFill>
                          <a:latin typeface="Arial" panose="020B0604020202020204" pitchFamily="34" charset="0"/>
                          <a:ea typeface="MS PGothic" panose="020B0600070205080204" pitchFamily="34" charset="-128"/>
                        </a:defRPr>
                      </a:lvl1pPr>
                      <a:lvl2pPr marL="742950" indent="-285750" algn="l" defTabSz="914400" rtl="0" eaLnBrk="1" latinLnBrk="0" hangingPunct="1">
                        <a:spcBef>
                          <a:spcPct val="20000"/>
                        </a:spcBef>
                        <a:buClr>
                          <a:schemeClr val="accent1"/>
                        </a:buClr>
                        <a:buSzPct val="85000"/>
                        <a:buFont typeface="Arial" panose="020B0604020202020204" pitchFamily="34" charset="0"/>
                        <a:defRPr sz="1800" kern="1200">
                          <a:solidFill>
                            <a:schemeClr val="tx1"/>
                          </a:solidFill>
                          <a:latin typeface="Arial" panose="020B0604020202020204" pitchFamily="34" charset="0"/>
                          <a:ea typeface="MS PGothic" panose="020B0600070205080204" pitchFamily="34" charset="-128"/>
                        </a:defRPr>
                      </a:lvl2pPr>
                      <a:lvl3pPr marL="1143000" indent="-228600" algn="l" defTabSz="914400" rtl="0" eaLnBrk="1" latinLnBrk="0" hangingPunct="1">
                        <a:spcBef>
                          <a:spcPct val="20000"/>
                        </a:spcBef>
                        <a:buClr>
                          <a:schemeClr val="accent1"/>
                        </a:buClr>
                        <a:buSzPct val="90000"/>
                        <a:buFont typeface="Arial" panose="020B0604020202020204" pitchFamily="34" charset="0"/>
                        <a:defRPr sz="1600" kern="1200">
                          <a:solidFill>
                            <a:schemeClr val="tx1"/>
                          </a:solidFill>
                          <a:latin typeface="Arial" panose="020B0604020202020204" pitchFamily="34" charset="0"/>
                          <a:ea typeface="MS PGothic" panose="020B0600070205080204" pitchFamily="34" charset="-128"/>
                        </a:defRPr>
                      </a:lvl3pPr>
                      <a:lvl4pPr marL="1600200" indent="-228600" algn="l" defTabSz="914400" rtl="0" eaLnBrk="1" latinLnBrk="0" hangingPunct="1">
                        <a:spcBef>
                          <a:spcPct val="20000"/>
                        </a:spcBef>
                        <a:buClr>
                          <a:schemeClr val="accent1"/>
                        </a:buClr>
                        <a:buFont typeface="Arial" panose="020B0604020202020204" pitchFamily="34" charset="0"/>
                        <a:defRPr sz="1400" kern="1200">
                          <a:solidFill>
                            <a:schemeClr val="tx1"/>
                          </a:solidFill>
                          <a:latin typeface="Arial" panose="020B0604020202020204" pitchFamily="34" charset="0"/>
                          <a:ea typeface="MS PGothic" panose="020B0600070205080204" pitchFamily="34" charset="-128"/>
                        </a:defRPr>
                      </a:lvl4pPr>
                      <a:lvl5pPr marL="2057400" indent="-228600" algn="l" defTabSz="914400" rtl="0" eaLnBrk="1" latinLnBrk="0" hangingPunct="1">
                        <a:spcBef>
                          <a:spcPct val="20000"/>
                        </a:spcBef>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5pPr>
                      <a:lvl6pPr marL="25146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6pPr>
                      <a:lvl7pPr marL="29718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7pPr>
                      <a:lvl8pPr marL="34290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8pPr>
                      <a:lvl9pPr marL="38862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cs typeface="Helvetica" panose="020B0604020202020204" pitchFamily="34" charset="0"/>
                        </a:rPr>
                        <a:t>Temporary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spcBef>
                          <a:spcPct val="20000"/>
                        </a:spcBef>
                        <a:buClr>
                          <a:schemeClr val="accent1"/>
                        </a:buClr>
                        <a:buSzPct val="85000"/>
                        <a:buFont typeface="Arial" panose="020B0604020202020204" pitchFamily="34" charset="0"/>
                        <a:defRPr sz="2000" kern="1200">
                          <a:solidFill>
                            <a:schemeClr val="tx1"/>
                          </a:solidFill>
                          <a:latin typeface="Arial" panose="020B0604020202020204" pitchFamily="34" charset="0"/>
                          <a:ea typeface="MS PGothic" panose="020B0600070205080204" pitchFamily="34" charset="-128"/>
                        </a:defRPr>
                      </a:lvl1pPr>
                      <a:lvl2pPr marL="742950" indent="-285750" algn="l" defTabSz="914400" rtl="0" eaLnBrk="1" latinLnBrk="0" hangingPunct="1">
                        <a:spcBef>
                          <a:spcPct val="20000"/>
                        </a:spcBef>
                        <a:buClr>
                          <a:schemeClr val="accent1"/>
                        </a:buClr>
                        <a:buSzPct val="85000"/>
                        <a:buFont typeface="Arial" panose="020B0604020202020204" pitchFamily="34" charset="0"/>
                        <a:defRPr sz="1800" kern="1200">
                          <a:solidFill>
                            <a:schemeClr val="tx1"/>
                          </a:solidFill>
                          <a:latin typeface="Arial" panose="020B0604020202020204" pitchFamily="34" charset="0"/>
                          <a:ea typeface="MS PGothic" panose="020B0600070205080204" pitchFamily="34" charset="-128"/>
                        </a:defRPr>
                      </a:lvl2pPr>
                      <a:lvl3pPr marL="1143000" indent="-228600" algn="l" defTabSz="914400" rtl="0" eaLnBrk="1" latinLnBrk="0" hangingPunct="1">
                        <a:spcBef>
                          <a:spcPct val="20000"/>
                        </a:spcBef>
                        <a:buClr>
                          <a:schemeClr val="accent1"/>
                        </a:buClr>
                        <a:buSzPct val="90000"/>
                        <a:buFont typeface="Arial" panose="020B0604020202020204" pitchFamily="34" charset="0"/>
                        <a:defRPr sz="1600" kern="1200">
                          <a:solidFill>
                            <a:schemeClr val="tx1"/>
                          </a:solidFill>
                          <a:latin typeface="Arial" panose="020B0604020202020204" pitchFamily="34" charset="0"/>
                          <a:ea typeface="MS PGothic" panose="020B0600070205080204" pitchFamily="34" charset="-128"/>
                        </a:defRPr>
                      </a:lvl3pPr>
                      <a:lvl4pPr marL="1600200" indent="-228600" algn="l" defTabSz="914400" rtl="0" eaLnBrk="1" latinLnBrk="0" hangingPunct="1">
                        <a:spcBef>
                          <a:spcPct val="20000"/>
                        </a:spcBef>
                        <a:buClr>
                          <a:schemeClr val="accent1"/>
                        </a:buClr>
                        <a:buFont typeface="Arial" panose="020B0604020202020204" pitchFamily="34" charset="0"/>
                        <a:defRPr sz="1400" kern="1200">
                          <a:solidFill>
                            <a:schemeClr val="tx1"/>
                          </a:solidFill>
                          <a:latin typeface="Arial" panose="020B0604020202020204" pitchFamily="34" charset="0"/>
                          <a:ea typeface="MS PGothic" panose="020B0600070205080204" pitchFamily="34" charset="-128"/>
                        </a:defRPr>
                      </a:lvl4pPr>
                      <a:lvl5pPr marL="2057400" indent="-228600" algn="l" defTabSz="914400" rtl="0" eaLnBrk="1" latinLnBrk="0" hangingPunct="1">
                        <a:spcBef>
                          <a:spcPct val="20000"/>
                        </a:spcBef>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5pPr>
                      <a:lvl6pPr marL="25146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6pPr>
                      <a:lvl7pPr marL="29718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7pPr>
                      <a:lvl8pPr marL="34290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8pPr>
                      <a:lvl9pPr marL="38862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cs typeface="Helvetica" panose="020B0604020202020204" pitchFamily="34" charset="0"/>
                        </a:rPr>
                        <a:t>A variable holding some value for a very short time only.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727688359"/>
                  </a:ext>
                </a:extLst>
              </a:tr>
              <a:tr h="580456">
                <a:tc>
                  <a:txBody>
                    <a:bodyPr/>
                    <a:lstStyle>
                      <a:lvl1pPr marL="0" algn="l" defTabSz="914400" rtl="0" eaLnBrk="1" latinLnBrk="0" hangingPunct="1">
                        <a:spcBef>
                          <a:spcPct val="20000"/>
                        </a:spcBef>
                        <a:buClr>
                          <a:schemeClr val="accent1"/>
                        </a:buClr>
                        <a:buSzPct val="85000"/>
                        <a:buFont typeface="Arial" panose="020B0604020202020204" pitchFamily="34" charset="0"/>
                        <a:defRPr sz="2000" kern="1200">
                          <a:solidFill>
                            <a:schemeClr val="tx1"/>
                          </a:solidFill>
                          <a:latin typeface="Arial" panose="020B0604020202020204" pitchFamily="34" charset="0"/>
                          <a:ea typeface="MS PGothic" panose="020B0600070205080204" pitchFamily="34" charset="-128"/>
                        </a:defRPr>
                      </a:lvl1pPr>
                      <a:lvl2pPr marL="742950" indent="-285750" algn="l" defTabSz="914400" rtl="0" eaLnBrk="1" latinLnBrk="0" hangingPunct="1">
                        <a:spcBef>
                          <a:spcPct val="20000"/>
                        </a:spcBef>
                        <a:buClr>
                          <a:schemeClr val="accent1"/>
                        </a:buClr>
                        <a:buSzPct val="85000"/>
                        <a:buFont typeface="Arial" panose="020B0604020202020204" pitchFamily="34" charset="0"/>
                        <a:defRPr sz="1800" kern="1200">
                          <a:solidFill>
                            <a:schemeClr val="tx1"/>
                          </a:solidFill>
                          <a:latin typeface="Arial" panose="020B0604020202020204" pitchFamily="34" charset="0"/>
                          <a:ea typeface="MS PGothic" panose="020B0600070205080204" pitchFamily="34" charset="-128"/>
                        </a:defRPr>
                      </a:lvl2pPr>
                      <a:lvl3pPr marL="1143000" indent="-228600" algn="l" defTabSz="914400" rtl="0" eaLnBrk="1" latinLnBrk="0" hangingPunct="1">
                        <a:spcBef>
                          <a:spcPct val="20000"/>
                        </a:spcBef>
                        <a:buClr>
                          <a:schemeClr val="accent1"/>
                        </a:buClr>
                        <a:buSzPct val="90000"/>
                        <a:buFont typeface="Arial" panose="020B0604020202020204" pitchFamily="34" charset="0"/>
                        <a:defRPr sz="1600" kern="1200">
                          <a:solidFill>
                            <a:schemeClr val="tx1"/>
                          </a:solidFill>
                          <a:latin typeface="Arial" panose="020B0604020202020204" pitchFamily="34" charset="0"/>
                          <a:ea typeface="MS PGothic" panose="020B0600070205080204" pitchFamily="34" charset="-128"/>
                        </a:defRPr>
                      </a:lvl3pPr>
                      <a:lvl4pPr marL="1600200" indent="-228600" algn="l" defTabSz="914400" rtl="0" eaLnBrk="1" latinLnBrk="0" hangingPunct="1">
                        <a:spcBef>
                          <a:spcPct val="20000"/>
                        </a:spcBef>
                        <a:buClr>
                          <a:schemeClr val="accent1"/>
                        </a:buClr>
                        <a:buFont typeface="Arial" panose="020B0604020202020204" pitchFamily="34" charset="0"/>
                        <a:defRPr sz="1400" kern="1200">
                          <a:solidFill>
                            <a:schemeClr val="tx1"/>
                          </a:solidFill>
                          <a:latin typeface="Arial" panose="020B0604020202020204" pitchFamily="34" charset="0"/>
                          <a:ea typeface="MS PGothic" panose="020B0600070205080204" pitchFamily="34" charset="-128"/>
                        </a:defRPr>
                      </a:lvl4pPr>
                      <a:lvl5pPr marL="2057400" indent="-228600" algn="l" defTabSz="914400" rtl="0" eaLnBrk="1" latinLnBrk="0" hangingPunct="1">
                        <a:spcBef>
                          <a:spcPct val="20000"/>
                        </a:spcBef>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5pPr>
                      <a:lvl6pPr marL="25146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6pPr>
                      <a:lvl7pPr marL="29718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7pPr>
                      <a:lvl8pPr marL="34290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8pPr>
                      <a:lvl9pPr marL="38862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cs typeface="Helvetica" panose="020B0604020202020204" pitchFamily="34" charset="0"/>
                        </a:rPr>
                        <a:t>Organizer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spcBef>
                          <a:spcPct val="20000"/>
                        </a:spcBef>
                        <a:buClr>
                          <a:schemeClr val="accent1"/>
                        </a:buClr>
                        <a:buSzPct val="85000"/>
                        <a:buFont typeface="Arial" panose="020B0604020202020204" pitchFamily="34" charset="0"/>
                        <a:defRPr sz="2000" kern="1200">
                          <a:solidFill>
                            <a:schemeClr val="tx1"/>
                          </a:solidFill>
                          <a:latin typeface="Arial" panose="020B0604020202020204" pitchFamily="34" charset="0"/>
                          <a:ea typeface="MS PGothic" panose="020B0600070205080204" pitchFamily="34" charset="-128"/>
                        </a:defRPr>
                      </a:lvl1pPr>
                      <a:lvl2pPr marL="742950" indent="-285750" algn="l" defTabSz="914400" rtl="0" eaLnBrk="1" latinLnBrk="0" hangingPunct="1">
                        <a:spcBef>
                          <a:spcPct val="20000"/>
                        </a:spcBef>
                        <a:buClr>
                          <a:schemeClr val="accent1"/>
                        </a:buClr>
                        <a:buSzPct val="85000"/>
                        <a:buFont typeface="Arial" panose="020B0604020202020204" pitchFamily="34" charset="0"/>
                        <a:defRPr sz="1800" kern="1200">
                          <a:solidFill>
                            <a:schemeClr val="tx1"/>
                          </a:solidFill>
                          <a:latin typeface="Arial" panose="020B0604020202020204" pitchFamily="34" charset="0"/>
                          <a:ea typeface="MS PGothic" panose="020B0600070205080204" pitchFamily="34" charset="-128"/>
                        </a:defRPr>
                      </a:lvl2pPr>
                      <a:lvl3pPr marL="1143000" indent="-228600" algn="l" defTabSz="914400" rtl="0" eaLnBrk="1" latinLnBrk="0" hangingPunct="1">
                        <a:spcBef>
                          <a:spcPct val="20000"/>
                        </a:spcBef>
                        <a:buClr>
                          <a:schemeClr val="accent1"/>
                        </a:buClr>
                        <a:buSzPct val="90000"/>
                        <a:buFont typeface="Arial" panose="020B0604020202020204" pitchFamily="34" charset="0"/>
                        <a:defRPr sz="1600" kern="1200">
                          <a:solidFill>
                            <a:schemeClr val="tx1"/>
                          </a:solidFill>
                          <a:latin typeface="Arial" panose="020B0604020202020204" pitchFamily="34" charset="0"/>
                          <a:ea typeface="MS PGothic" panose="020B0600070205080204" pitchFamily="34" charset="-128"/>
                        </a:defRPr>
                      </a:lvl3pPr>
                      <a:lvl4pPr marL="1600200" indent="-228600" algn="l" defTabSz="914400" rtl="0" eaLnBrk="1" latinLnBrk="0" hangingPunct="1">
                        <a:spcBef>
                          <a:spcPct val="20000"/>
                        </a:spcBef>
                        <a:buClr>
                          <a:schemeClr val="accent1"/>
                        </a:buClr>
                        <a:buFont typeface="Arial" panose="020B0604020202020204" pitchFamily="34" charset="0"/>
                        <a:defRPr sz="1400" kern="1200">
                          <a:solidFill>
                            <a:schemeClr val="tx1"/>
                          </a:solidFill>
                          <a:latin typeface="Arial" panose="020B0604020202020204" pitchFamily="34" charset="0"/>
                          <a:ea typeface="MS PGothic" panose="020B0600070205080204" pitchFamily="34" charset="-128"/>
                        </a:defRPr>
                      </a:lvl4pPr>
                      <a:lvl5pPr marL="2057400" indent="-228600" algn="l" defTabSz="914400" rtl="0" eaLnBrk="1" latinLnBrk="0" hangingPunct="1">
                        <a:spcBef>
                          <a:spcPct val="20000"/>
                        </a:spcBef>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5pPr>
                      <a:lvl6pPr marL="25146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6pPr>
                      <a:lvl7pPr marL="29718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7pPr>
                      <a:lvl8pPr marL="34290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8pPr>
                      <a:lvl9pPr marL="3886200" indent="-228600" algn="l" defTabSz="914400" rtl="0" eaLnBrk="0" fontAlgn="base" latinLnBrk="0" hangingPunct="0">
                        <a:spcBef>
                          <a:spcPct val="20000"/>
                        </a:spcBef>
                        <a:spcAft>
                          <a:spcPct val="0"/>
                        </a:spcAft>
                        <a:buClr>
                          <a:schemeClr val="accent1"/>
                        </a:buClr>
                        <a:buSzPct val="100000"/>
                        <a:buFont typeface="Arial" panose="020B0604020202020204" pitchFamily="34" charset="0"/>
                        <a:defRPr sz="1200" kern="12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cs typeface="Helvetica" panose="020B0604020202020204" pitchFamily="34" charset="0"/>
                        </a:rPr>
                        <a:t>An array which is only used for rearranging its elements after initialization. </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251150974"/>
                  </a:ext>
                </a:extLst>
              </a:tr>
            </a:tbl>
          </a:graphicData>
        </a:graphic>
      </p:graphicFrame>
    </p:spTree>
    <p:extLst>
      <p:ext uri="{BB962C8B-B14F-4D97-AF65-F5344CB8AC3E}">
        <p14:creationId xmlns:p14="http://schemas.microsoft.com/office/powerpoint/2010/main" val="32867669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dirty="0">
                <a:latin typeface="Times New Roman" charset="0"/>
              </a:rPr>
              <a:t>Constant</a:t>
            </a:r>
          </a:p>
        </p:txBody>
      </p:sp>
      <p:sp>
        <p:nvSpPr>
          <p:cNvPr id="24578" name="Content Placeholder 2"/>
          <p:cNvSpPr>
            <a:spLocks noGrp="1"/>
          </p:cNvSpPr>
          <p:nvPr>
            <p:ph idx="1"/>
          </p:nvPr>
        </p:nvSpPr>
        <p:spPr>
          <a:xfrm>
            <a:off x="412750" y="1371600"/>
            <a:ext cx="10025063" cy="4953000"/>
          </a:xfrm>
        </p:spPr>
        <p:txBody>
          <a:bodyPr/>
          <a:lstStyle/>
          <a:p>
            <a:r>
              <a:rPr lang="en-US" sz="2400">
                <a:latin typeface="Times New Roman" charset="0"/>
              </a:rPr>
              <a:t>Purpose: Write once and read many</a:t>
            </a:r>
          </a:p>
          <a:p>
            <a:pPr lvl="1"/>
            <a:r>
              <a:rPr lang="en-US" sz="2000">
                <a:latin typeface="Times New Roman" charset="0"/>
              </a:rPr>
              <a:t>Value is never changed after initialization (or the first assignment by users)</a:t>
            </a:r>
          </a:p>
          <a:p>
            <a:r>
              <a:rPr lang="en-US" sz="2400" i="1">
                <a:latin typeface="Times New Roman" charset="0"/>
              </a:rPr>
              <a:t>Example</a:t>
            </a:r>
            <a:r>
              <a:rPr lang="en-US" sz="2400">
                <a:latin typeface="Times New Roman" charset="0"/>
              </a:rPr>
              <a:t>: read the radius of a circle, then print the area of the circle</a:t>
            </a:r>
          </a:p>
          <a:p>
            <a:pPr lvl="1"/>
            <a:r>
              <a:rPr lang="en-US" sz="2000">
                <a:latin typeface="Times New Roman" charset="0"/>
              </a:rPr>
              <a:t>variable</a:t>
            </a:r>
            <a:r>
              <a:rPr lang="en-US" sz="2000" i="1">
                <a:latin typeface="Times New Roman" charset="0"/>
              </a:rPr>
              <a:t> r </a:t>
            </a:r>
            <a:r>
              <a:rPr lang="en-US" sz="2000">
                <a:latin typeface="Times New Roman" charset="0"/>
              </a:rPr>
              <a:t>is a </a:t>
            </a:r>
            <a:r>
              <a:rPr lang="en-US" sz="2000" i="1">
                <a:latin typeface="Times New Roman" charset="0"/>
              </a:rPr>
              <a:t>fixed value, gets its value once, </a:t>
            </a:r>
            <a:r>
              <a:rPr lang="en-US" sz="2000">
                <a:latin typeface="Times New Roman" charset="0"/>
              </a:rPr>
              <a:t>never changes after that (e.g.,  the variable </a:t>
            </a:r>
            <a:r>
              <a:rPr lang="en-US" sz="2000" b="1">
                <a:solidFill>
                  <a:srgbClr val="0070C0"/>
                </a:solidFill>
                <a:latin typeface="Times New Roman" charset="0"/>
              </a:rPr>
              <a:t>PI</a:t>
            </a:r>
            <a:r>
              <a:rPr lang="en-US" sz="2000">
                <a:latin typeface="Times New Roman" charset="0"/>
              </a:rPr>
              <a:t> in the following example).</a:t>
            </a:r>
          </a:p>
          <a:p>
            <a:r>
              <a:rPr lang="en-US" sz="2400">
                <a:latin typeface="Times New Roman" charset="0"/>
              </a:rPr>
              <a:t>We usually declare such a variable as “final” in Java or “const” in C/C++.</a:t>
            </a:r>
          </a:p>
          <a:p>
            <a:endParaRPr lang="en-US" sz="2400">
              <a:latin typeface="Times New Roman" charset="0"/>
            </a:endParaRPr>
          </a:p>
        </p:txBody>
      </p:sp>
      <p:sp>
        <p:nvSpPr>
          <p:cNvPr id="24579"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charset="0"/>
                <a:ea typeface="ＭＳ Ｐゴシック" charset="0"/>
                <a:cs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fld id="{6910F8C8-BBE5-DD4C-B173-8C533D8C88F6}" type="slidenum">
              <a:rPr lang="en-US" sz="1400">
                <a:solidFill>
                  <a:schemeClr val="folHlink"/>
                </a:solidFill>
              </a:rPr>
              <a:pPr/>
              <a:t>104</a:t>
            </a:fld>
            <a:endParaRPr lang="en-US" sz="1400">
              <a:solidFill>
                <a:schemeClr val="folHlink"/>
              </a:solidFill>
            </a:endParaRPr>
          </a:p>
        </p:txBody>
      </p:sp>
      <p:sp>
        <p:nvSpPr>
          <p:cNvPr id="5" name="TextBox 4"/>
          <p:cNvSpPr txBox="1"/>
          <p:nvPr/>
        </p:nvSpPr>
        <p:spPr>
          <a:xfrm>
            <a:off x="836613" y="3733800"/>
            <a:ext cx="7848600" cy="28622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sz="2800">
                <a:solidFill>
                  <a:schemeClr val="tx1"/>
                </a:solidFill>
                <a:latin typeface="Times New Roman" charset="0"/>
                <a:ea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pPr>
              <a:defRPr/>
            </a:pPr>
            <a:r>
              <a:rPr lang="en-US" sz="2000">
                <a:solidFill>
                  <a:srgbClr val="000000"/>
                </a:solidFill>
              </a:rPr>
              <a:t>public class AreaOfCircle {</a:t>
            </a:r>
          </a:p>
          <a:p>
            <a:pPr>
              <a:defRPr/>
            </a:pPr>
            <a:r>
              <a:rPr lang="en-US" sz="2000">
                <a:solidFill>
                  <a:srgbClr val="000000"/>
                </a:solidFill>
              </a:rPr>
              <a:t>   public static void main(String[] args) {</a:t>
            </a:r>
          </a:p>
          <a:p>
            <a:pPr>
              <a:defRPr/>
            </a:pPr>
            <a:r>
              <a:rPr lang="en-US" sz="2000">
                <a:solidFill>
                  <a:srgbClr val="000000"/>
                </a:solidFill>
              </a:rPr>
              <a:t>	  float </a:t>
            </a:r>
            <a:r>
              <a:rPr lang="en-US" sz="2000" b="1">
                <a:solidFill>
                  <a:srgbClr val="0070C0"/>
                </a:solidFill>
              </a:rPr>
              <a:t>PI</a:t>
            </a:r>
            <a:r>
              <a:rPr lang="en-US" sz="2000">
                <a:solidFill>
                  <a:srgbClr val="000000"/>
                </a:solidFill>
              </a:rPr>
              <a:t> = 3.14F; // PI is a constant</a:t>
            </a:r>
          </a:p>
          <a:p>
            <a:pPr>
              <a:defRPr/>
            </a:pPr>
            <a:r>
              <a:rPr lang="en-US" sz="2000">
                <a:solidFill>
                  <a:srgbClr val="000000"/>
                </a:solidFill>
              </a:rPr>
              <a:t>	  float r = 0.0;</a:t>
            </a:r>
          </a:p>
          <a:p>
            <a:pPr>
              <a:defRPr/>
            </a:pPr>
            <a:r>
              <a:rPr lang="en-US" sz="2000">
                <a:solidFill>
                  <a:srgbClr val="000000"/>
                </a:solidFill>
              </a:rPr>
              <a:t>  	  System.out.print("Enter circle radius: ");</a:t>
            </a:r>
          </a:p>
          <a:p>
            <a:pPr>
              <a:defRPr/>
            </a:pPr>
            <a:r>
              <a:rPr lang="en-US" sz="2000">
                <a:solidFill>
                  <a:srgbClr val="000000"/>
                </a:solidFill>
              </a:rPr>
              <a:t>	   r = UserInputReader.readFloat();</a:t>
            </a:r>
          </a:p>
          <a:p>
            <a:pPr>
              <a:defRPr/>
            </a:pPr>
            <a:r>
              <a:rPr lang="en-US" sz="2000">
                <a:solidFill>
                  <a:srgbClr val="000000"/>
                </a:solidFill>
              </a:rPr>
              <a:t>	   System.out.println(</a:t>
            </a:r>
            <a:r>
              <a:rPr lang="ja-JP" altLang="en-US" sz="2000">
                <a:solidFill>
                  <a:srgbClr val="000000"/>
                </a:solidFill>
              </a:rPr>
              <a:t>“</a:t>
            </a:r>
            <a:r>
              <a:rPr lang="en-US" sz="2000">
                <a:solidFill>
                  <a:srgbClr val="000000"/>
                </a:solidFill>
              </a:rPr>
              <a:t>Circle area is " + </a:t>
            </a:r>
            <a:r>
              <a:rPr lang="en-US" sz="2000" b="1">
                <a:solidFill>
                  <a:srgbClr val="0070C0"/>
                </a:solidFill>
              </a:rPr>
              <a:t>PI</a:t>
            </a:r>
            <a:r>
              <a:rPr lang="en-US" sz="2000">
                <a:solidFill>
                  <a:srgbClr val="000000"/>
                </a:solidFill>
              </a:rPr>
              <a:t> * r * r);</a:t>
            </a:r>
          </a:p>
          <a:p>
            <a:pPr>
              <a:defRPr/>
            </a:pPr>
            <a:r>
              <a:rPr lang="en-US" sz="2000">
                <a:solidFill>
                  <a:srgbClr val="000000"/>
                </a:solidFill>
              </a:rPr>
              <a:t>  }</a:t>
            </a:r>
          </a:p>
          <a:p>
            <a:pPr>
              <a:defRPr/>
            </a:pPr>
            <a:r>
              <a:rPr lang="en-US" sz="2000">
                <a:solidFill>
                  <a:srgbClr val="000000"/>
                </a:solidFill>
              </a:rPr>
              <a:t>}</a:t>
            </a:r>
          </a:p>
        </p:txBody>
      </p:sp>
      <p:sp>
        <p:nvSpPr>
          <p:cNvPr id="6" name="Rectangular Callout 5"/>
          <p:cNvSpPr/>
          <p:nvPr/>
        </p:nvSpPr>
        <p:spPr bwMode="auto">
          <a:xfrm>
            <a:off x="8304213" y="3886200"/>
            <a:ext cx="1447800" cy="838200"/>
          </a:xfrm>
          <a:prstGeom prst="wedgeRectCallout">
            <a:avLst>
              <a:gd name="adj1" fmla="val -230582"/>
              <a:gd name="adj2" fmla="val 24450"/>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lstStyle/>
          <a:p>
            <a:pPr>
              <a:defRPr/>
            </a:pPr>
            <a:r>
              <a:rPr lang="ja-JP" altLang="en-US" sz="2000">
                <a:solidFill>
                  <a:schemeClr val="tx1"/>
                </a:solidFill>
                <a:latin typeface="Times New Roman" charset="0"/>
                <a:ea typeface="ＭＳ Ｐゴシック" charset="0"/>
              </a:rPr>
              <a:t>“</a:t>
            </a:r>
            <a:r>
              <a:rPr lang="en-US" sz="2000" b="1">
                <a:solidFill>
                  <a:schemeClr val="tx1"/>
                </a:solidFill>
                <a:latin typeface="Times New Roman" charset="0"/>
                <a:ea typeface="ＭＳ Ｐゴシック" charset="0"/>
              </a:rPr>
              <a:t>PI</a:t>
            </a:r>
            <a:r>
              <a:rPr lang="ja-JP" altLang="en-US" sz="2000">
                <a:solidFill>
                  <a:schemeClr val="tx1"/>
                </a:solidFill>
                <a:latin typeface="Times New Roman" charset="0"/>
                <a:ea typeface="ＭＳ Ｐゴシック" charset="0"/>
              </a:rPr>
              <a:t>”</a:t>
            </a:r>
            <a:r>
              <a:rPr lang="en-US" sz="2000">
                <a:solidFill>
                  <a:schemeClr val="tx1"/>
                </a:solidFill>
                <a:latin typeface="Times New Roman" charset="0"/>
                <a:ea typeface="ＭＳ Ｐゴシック" charset="0"/>
              </a:rPr>
              <a:t> is a constant. </a:t>
            </a:r>
          </a:p>
        </p:txBody>
      </p:sp>
    </p:spTree>
    <p:extLst>
      <p:ext uri="{BB962C8B-B14F-4D97-AF65-F5344CB8AC3E}">
        <p14:creationId xmlns:p14="http://schemas.microsoft.com/office/powerpoint/2010/main" val="13442395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dirty="0">
                <a:latin typeface="Times New Roman" charset="0"/>
              </a:rPr>
              <a:t>Organizer</a:t>
            </a:r>
          </a:p>
        </p:txBody>
      </p:sp>
      <p:sp>
        <p:nvSpPr>
          <p:cNvPr id="37890" name="Content Placeholder 2"/>
          <p:cNvSpPr>
            <a:spLocks noGrp="1"/>
          </p:cNvSpPr>
          <p:nvPr>
            <p:ph idx="1"/>
          </p:nvPr>
        </p:nvSpPr>
        <p:spPr>
          <a:xfrm>
            <a:off x="227013" y="1524000"/>
            <a:ext cx="9675812" cy="4953000"/>
          </a:xfrm>
        </p:spPr>
        <p:txBody>
          <a:bodyPr/>
          <a:lstStyle/>
          <a:p>
            <a:r>
              <a:rPr lang="en-US" sz="2400">
                <a:latin typeface="Times New Roman" charset="0"/>
              </a:rPr>
              <a:t>An </a:t>
            </a:r>
            <a:r>
              <a:rPr lang="en-US" sz="2400" b="1">
                <a:latin typeface="Times New Roman" charset="0"/>
              </a:rPr>
              <a:t>array</a:t>
            </a:r>
            <a:r>
              <a:rPr lang="en-US" sz="2400">
                <a:latin typeface="Times New Roman" charset="0"/>
              </a:rPr>
              <a:t> for rearranging elements</a:t>
            </a:r>
          </a:p>
          <a:p>
            <a:pPr lvl="1"/>
            <a:r>
              <a:rPr lang="en-US" sz="2000">
                <a:latin typeface="Times New Roman" charset="0"/>
              </a:rPr>
              <a:t>Example: input ten characters and output in reverse order.</a:t>
            </a:r>
          </a:p>
          <a:p>
            <a:endParaRPr lang="en-US" sz="2000">
              <a:latin typeface="Times New Roman" charset="0"/>
            </a:endParaRPr>
          </a:p>
        </p:txBody>
      </p:sp>
      <p:sp>
        <p:nvSpPr>
          <p:cNvPr id="37891"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charset="0"/>
                <a:ea typeface="ＭＳ Ｐゴシック" charset="0"/>
                <a:cs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fld id="{82ADE58C-9776-004B-8309-71CABF8762B9}" type="slidenum">
              <a:rPr lang="en-US" sz="1400">
                <a:solidFill>
                  <a:schemeClr val="folHlink"/>
                </a:solidFill>
              </a:rPr>
              <a:pPr/>
              <a:t>105</a:t>
            </a:fld>
            <a:endParaRPr lang="en-US" sz="1400">
              <a:solidFill>
                <a:schemeClr val="folHlink"/>
              </a:solidFill>
            </a:endParaRPr>
          </a:p>
        </p:txBody>
      </p:sp>
      <p:sp>
        <p:nvSpPr>
          <p:cNvPr id="5" name="TextBox 4"/>
          <p:cNvSpPr txBox="1"/>
          <p:nvPr/>
        </p:nvSpPr>
        <p:spPr>
          <a:xfrm>
            <a:off x="836613" y="2763838"/>
            <a:ext cx="8305800" cy="3970337"/>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1800" dirty="0"/>
              <a:t>public class Reverse {</a:t>
            </a:r>
          </a:p>
          <a:p>
            <a:pPr>
              <a:defRPr/>
            </a:pPr>
            <a:r>
              <a:rPr lang="en-US" sz="1800" dirty="0"/>
              <a:t>   public static void main(String[] </a:t>
            </a:r>
            <a:r>
              <a:rPr lang="en-US" sz="1800" dirty="0" err="1"/>
              <a:t>args</a:t>
            </a:r>
            <a:r>
              <a:rPr lang="en-US" sz="1800" dirty="0"/>
              <a:t>) {</a:t>
            </a:r>
          </a:p>
          <a:p>
            <a:pPr>
              <a:defRPr/>
            </a:pPr>
            <a:r>
              <a:rPr lang="en-US" sz="1800" dirty="0"/>
              <a:t>	char[] word = new char[10];</a:t>
            </a:r>
          </a:p>
          <a:p>
            <a:pPr>
              <a:defRPr/>
            </a:pPr>
            <a:r>
              <a:rPr lang="en-US" sz="1800" dirty="0"/>
              <a:t>	char </a:t>
            </a:r>
            <a:r>
              <a:rPr lang="en-US" sz="1800" dirty="0" err="1"/>
              <a:t>tmp</a:t>
            </a:r>
            <a:r>
              <a:rPr lang="en-US" sz="1800" dirty="0"/>
              <a:t>; </a:t>
            </a:r>
            <a:r>
              <a:rPr lang="en-US" sz="1800" dirty="0" err="1"/>
              <a:t>int</a:t>
            </a:r>
            <a:r>
              <a:rPr lang="en-US" sz="1800" dirty="0"/>
              <a:t> </a:t>
            </a:r>
            <a:r>
              <a:rPr lang="en-US" sz="1800" dirty="0" err="1"/>
              <a:t>i</a:t>
            </a:r>
            <a:r>
              <a:rPr lang="en-US" sz="1800" dirty="0"/>
              <a:t>;</a:t>
            </a:r>
          </a:p>
          <a:p>
            <a:pPr>
              <a:defRPr/>
            </a:pPr>
            <a:r>
              <a:rPr lang="en-US" sz="1800" dirty="0"/>
              <a:t>	</a:t>
            </a:r>
            <a:r>
              <a:rPr lang="en-US" sz="1800" dirty="0" err="1"/>
              <a:t>System.out.print</a:t>
            </a:r>
            <a:r>
              <a:rPr lang="en-US" sz="1800" dirty="0"/>
              <a:t>("Enter ten letters: ");</a:t>
            </a:r>
          </a:p>
          <a:p>
            <a:pPr>
              <a:defRPr/>
            </a:pPr>
            <a:r>
              <a:rPr lang="en-US" sz="1800" dirty="0"/>
              <a:t>	for (</a:t>
            </a:r>
            <a:r>
              <a:rPr lang="en-US" sz="1800" dirty="0" err="1"/>
              <a:t>i</a:t>
            </a:r>
            <a:r>
              <a:rPr lang="en-US" sz="1800" dirty="0"/>
              <a:t> = 0; </a:t>
            </a:r>
            <a:r>
              <a:rPr lang="en-US" sz="1800" dirty="0" err="1"/>
              <a:t>i</a:t>
            </a:r>
            <a:r>
              <a:rPr lang="en-US" sz="1800" dirty="0"/>
              <a:t> &lt; 10; </a:t>
            </a:r>
            <a:r>
              <a:rPr lang="en-US" sz="1800" dirty="0" err="1"/>
              <a:t>i</a:t>
            </a:r>
            <a:r>
              <a:rPr lang="en-US" sz="1800" dirty="0"/>
              <a:t>++) word[</a:t>
            </a:r>
            <a:r>
              <a:rPr lang="en-US" sz="1800" dirty="0" err="1"/>
              <a:t>i</a:t>
            </a:r>
            <a:r>
              <a:rPr lang="en-US" sz="1800" dirty="0"/>
              <a:t>] = </a:t>
            </a:r>
            <a:r>
              <a:rPr lang="en-US" sz="1800" dirty="0" err="1"/>
              <a:t>UserInputReader.readChar</a:t>
            </a:r>
            <a:r>
              <a:rPr lang="en-US" sz="1800" dirty="0"/>
              <a:t>();</a:t>
            </a:r>
          </a:p>
          <a:p>
            <a:pPr>
              <a:defRPr/>
            </a:pPr>
            <a:r>
              <a:rPr lang="nn-NO" sz="1800" dirty="0"/>
              <a:t>	for (i = 0; i &lt; 5; i++) {</a:t>
            </a:r>
          </a:p>
          <a:p>
            <a:pPr>
              <a:defRPr/>
            </a:pPr>
            <a:r>
              <a:rPr lang="en-US" sz="1800" dirty="0"/>
              <a:t>		</a:t>
            </a:r>
            <a:r>
              <a:rPr lang="en-US" sz="1800" dirty="0" err="1"/>
              <a:t>tmp</a:t>
            </a:r>
            <a:r>
              <a:rPr lang="en-US" sz="1800" dirty="0"/>
              <a:t> = word[</a:t>
            </a:r>
            <a:r>
              <a:rPr lang="en-US" sz="1800" dirty="0" err="1"/>
              <a:t>i</a:t>
            </a:r>
            <a:r>
              <a:rPr lang="en-US" sz="1800" dirty="0"/>
              <a:t>];</a:t>
            </a:r>
          </a:p>
          <a:p>
            <a:pPr>
              <a:defRPr/>
            </a:pPr>
            <a:r>
              <a:rPr lang="en-US" sz="1800" dirty="0"/>
              <a:t>		word[</a:t>
            </a:r>
            <a:r>
              <a:rPr lang="en-US" sz="1800" dirty="0" err="1"/>
              <a:t>i</a:t>
            </a:r>
            <a:r>
              <a:rPr lang="en-US" sz="1800" dirty="0"/>
              <a:t>] = word[9-i];</a:t>
            </a:r>
          </a:p>
          <a:p>
            <a:pPr>
              <a:defRPr/>
            </a:pPr>
            <a:r>
              <a:rPr lang="en-US" sz="1800" dirty="0"/>
              <a:t>		word[9-i] = </a:t>
            </a:r>
            <a:r>
              <a:rPr lang="en-US" sz="1800" dirty="0" err="1"/>
              <a:t>tmp</a:t>
            </a:r>
            <a:r>
              <a:rPr lang="en-US" sz="1800" dirty="0"/>
              <a:t>;</a:t>
            </a:r>
          </a:p>
          <a:p>
            <a:pPr>
              <a:defRPr/>
            </a:pPr>
            <a:r>
              <a:rPr lang="en-US" sz="1800" dirty="0"/>
              <a:t>	}</a:t>
            </a:r>
          </a:p>
          <a:p>
            <a:pPr>
              <a:defRPr/>
            </a:pPr>
            <a:r>
              <a:rPr lang="nn-NO" sz="1800" dirty="0"/>
              <a:t>	for (i = 0; i &lt; 10; i++) System.out.print(word[i]);</a:t>
            </a:r>
          </a:p>
          <a:p>
            <a:pPr>
              <a:defRPr/>
            </a:pPr>
            <a:r>
              <a:rPr lang="en-US" sz="1800" dirty="0"/>
              <a:t>	</a:t>
            </a:r>
            <a:r>
              <a:rPr lang="en-US" sz="1800" dirty="0" err="1"/>
              <a:t>System.out.println</a:t>
            </a:r>
            <a:r>
              <a:rPr lang="en-US" sz="1800" dirty="0"/>
              <a:t>();</a:t>
            </a:r>
          </a:p>
          <a:p>
            <a:pPr>
              <a:defRPr/>
            </a:pPr>
            <a:r>
              <a:rPr lang="en-US" sz="1800" dirty="0"/>
              <a:t>  }}</a:t>
            </a:r>
          </a:p>
        </p:txBody>
      </p:sp>
      <p:sp>
        <p:nvSpPr>
          <p:cNvPr id="12" name="Rectangular Callout 11"/>
          <p:cNvSpPr/>
          <p:nvPr/>
        </p:nvSpPr>
        <p:spPr bwMode="auto">
          <a:xfrm>
            <a:off x="8228013" y="4800600"/>
            <a:ext cx="1371600" cy="762000"/>
          </a:xfrm>
          <a:prstGeom prst="wedgeRectCallout">
            <a:avLst>
              <a:gd name="adj1" fmla="val -298511"/>
              <a:gd name="adj2" fmla="val -2231"/>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lstStyle/>
          <a:p>
            <a:pPr>
              <a:defRPr/>
            </a:pPr>
            <a:r>
              <a:rPr lang="ja-JP" altLang="en-US" sz="2000">
                <a:solidFill>
                  <a:schemeClr val="tx1"/>
                </a:solidFill>
                <a:latin typeface="Times New Roman" charset="0"/>
                <a:ea typeface="ＭＳ Ｐゴシック" charset="0"/>
              </a:rPr>
              <a:t>“</a:t>
            </a:r>
            <a:r>
              <a:rPr lang="en-US" sz="2000" b="1">
                <a:solidFill>
                  <a:schemeClr val="tx1"/>
                </a:solidFill>
                <a:latin typeface="Times New Roman" charset="0"/>
                <a:ea typeface="ＭＳ Ｐゴシック" charset="0"/>
              </a:rPr>
              <a:t>tmp</a:t>
            </a:r>
            <a:r>
              <a:rPr lang="ja-JP" altLang="en-US" sz="2000">
                <a:solidFill>
                  <a:schemeClr val="tx1"/>
                </a:solidFill>
                <a:latin typeface="Times New Roman" charset="0"/>
                <a:ea typeface="ＭＳ Ｐゴシック" charset="0"/>
              </a:rPr>
              <a:t>”</a:t>
            </a:r>
            <a:r>
              <a:rPr lang="en-US" sz="2000">
                <a:solidFill>
                  <a:schemeClr val="tx1"/>
                </a:solidFill>
                <a:latin typeface="Times New Roman" charset="0"/>
                <a:ea typeface="ＭＳ Ｐゴシック" charset="0"/>
              </a:rPr>
              <a:t> is a temporary</a:t>
            </a:r>
          </a:p>
        </p:txBody>
      </p:sp>
      <p:sp>
        <p:nvSpPr>
          <p:cNvPr id="7" name="Rectangular Callout 6"/>
          <p:cNvSpPr/>
          <p:nvPr/>
        </p:nvSpPr>
        <p:spPr bwMode="auto">
          <a:xfrm>
            <a:off x="8304213" y="3048000"/>
            <a:ext cx="1447800" cy="762000"/>
          </a:xfrm>
          <a:prstGeom prst="wedgeRectCallout">
            <a:avLst>
              <a:gd name="adj1" fmla="val -309769"/>
              <a:gd name="adj2" fmla="val 7769"/>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lstStyle/>
          <a:p>
            <a:pPr>
              <a:defRPr/>
            </a:pPr>
            <a:r>
              <a:rPr lang="ja-JP" altLang="en-US" sz="2000">
                <a:solidFill>
                  <a:schemeClr val="tx1"/>
                </a:solidFill>
                <a:latin typeface="Times New Roman" charset="0"/>
                <a:ea typeface="ＭＳ Ｐゴシック" charset="0"/>
              </a:rPr>
              <a:t>“</a:t>
            </a:r>
            <a:r>
              <a:rPr lang="en-US" sz="2000" b="1">
                <a:solidFill>
                  <a:schemeClr val="tx1"/>
                </a:solidFill>
                <a:latin typeface="Times New Roman" charset="0"/>
                <a:ea typeface="ＭＳ Ｐゴシック" charset="0"/>
              </a:rPr>
              <a:t>word</a:t>
            </a:r>
            <a:r>
              <a:rPr lang="ja-JP" altLang="en-US" sz="2000">
                <a:solidFill>
                  <a:schemeClr val="tx1"/>
                </a:solidFill>
                <a:latin typeface="Times New Roman" charset="0"/>
                <a:ea typeface="ＭＳ Ｐゴシック" charset="0"/>
              </a:rPr>
              <a:t>”</a:t>
            </a:r>
            <a:r>
              <a:rPr lang="en-US" sz="2000">
                <a:solidFill>
                  <a:schemeClr val="tx1"/>
                </a:solidFill>
                <a:latin typeface="Times New Roman" charset="0"/>
                <a:ea typeface="ＭＳ Ｐゴシック" charset="0"/>
              </a:rPr>
              <a:t> is an organizer</a:t>
            </a:r>
          </a:p>
        </p:txBody>
      </p:sp>
    </p:spTree>
    <p:extLst>
      <p:ext uri="{BB962C8B-B14F-4D97-AF65-F5344CB8AC3E}">
        <p14:creationId xmlns:p14="http://schemas.microsoft.com/office/powerpoint/2010/main" val="41449648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animBg="1"/>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dirty="0">
                <a:latin typeface="Times New Roman" charset="0"/>
              </a:rPr>
              <a:t>Transformation</a:t>
            </a:r>
          </a:p>
        </p:txBody>
      </p:sp>
      <p:sp>
        <p:nvSpPr>
          <p:cNvPr id="33794" name="Content Placeholder 2"/>
          <p:cNvSpPr>
            <a:spLocks noGrp="1"/>
          </p:cNvSpPr>
          <p:nvPr>
            <p:ph idx="1"/>
          </p:nvPr>
        </p:nvSpPr>
        <p:spPr>
          <a:xfrm>
            <a:off x="412750" y="1447800"/>
            <a:ext cx="9490075" cy="4953000"/>
          </a:xfrm>
        </p:spPr>
        <p:txBody>
          <a:bodyPr/>
          <a:lstStyle/>
          <a:p>
            <a:r>
              <a:rPr lang="en-US" sz="2400">
                <a:latin typeface="Times New Roman" charset="0"/>
              </a:rPr>
              <a:t>Purpose: Compute value in new unit</a:t>
            </a:r>
          </a:p>
          <a:p>
            <a:r>
              <a:rPr lang="en-US" sz="2000">
                <a:latin typeface="Times New Roman" charset="0"/>
              </a:rPr>
              <a:t>E.g.,: ask the user for capital amount, calculate interest and total capital for ten years.</a:t>
            </a:r>
          </a:p>
          <a:p>
            <a:r>
              <a:rPr lang="en-US" sz="2400">
                <a:latin typeface="Times New Roman" charset="0"/>
              </a:rPr>
              <a:t>Variable interest is a </a:t>
            </a:r>
            <a:r>
              <a:rPr lang="en-US" sz="2400" i="1">
                <a:latin typeface="Times New Roman" charset="0"/>
              </a:rPr>
              <a:t>transformation </a:t>
            </a:r>
            <a:r>
              <a:rPr lang="en-US" sz="2400">
                <a:latin typeface="Times New Roman" charset="0"/>
              </a:rPr>
              <a:t>and is always calculated from the capital.</a:t>
            </a:r>
          </a:p>
        </p:txBody>
      </p:sp>
      <p:sp>
        <p:nvSpPr>
          <p:cNvPr id="33795"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charset="0"/>
                <a:ea typeface="ＭＳ Ｐゴシック" charset="0"/>
                <a:cs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fld id="{65F4B272-5BE8-F74B-8B28-315F57DE2E4C}" type="slidenum">
              <a:rPr lang="en-US" sz="1400">
                <a:solidFill>
                  <a:schemeClr val="folHlink"/>
                </a:solidFill>
              </a:rPr>
              <a:pPr/>
              <a:t>106</a:t>
            </a:fld>
            <a:endParaRPr lang="en-US" sz="1400">
              <a:solidFill>
                <a:schemeClr val="folHlink"/>
              </a:solidFill>
            </a:endParaRPr>
          </a:p>
        </p:txBody>
      </p:sp>
      <p:sp>
        <p:nvSpPr>
          <p:cNvPr id="5" name="TextBox 4"/>
          <p:cNvSpPr txBox="1"/>
          <p:nvPr/>
        </p:nvSpPr>
        <p:spPr>
          <a:xfrm>
            <a:off x="836613" y="3200400"/>
            <a:ext cx="8305800" cy="34163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1800" dirty="0"/>
              <a:t>public class Growth {</a:t>
            </a:r>
          </a:p>
          <a:p>
            <a:pPr>
              <a:defRPr/>
            </a:pPr>
            <a:r>
              <a:rPr lang="en-US" sz="1800" dirty="0"/>
              <a:t>   public static void main(String[] </a:t>
            </a:r>
            <a:r>
              <a:rPr lang="en-US" sz="1800" dirty="0" err="1"/>
              <a:t>args</a:t>
            </a:r>
            <a:r>
              <a:rPr lang="en-US" sz="1800" dirty="0"/>
              <a:t>) {</a:t>
            </a:r>
          </a:p>
          <a:p>
            <a:pPr>
              <a:defRPr/>
            </a:pPr>
            <a:r>
              <a:rPr lang="en-US" sz="1800" dirty="0"/>
              <a:t>	float capital, interest; </a:t>
            </a:r>
            <a:r>
              <a:rPr lang="en-US" sz="1800" dirty="0" err="1"/>
              <a:t>int</a:t>
            </a:r>
            <a:r>
              <a:rPr lang="en-US" sz="1800" dirty="0"/>
              <a:t> </a:t>
            </a:r>
            <a:r>
              <a:rPr lang="en-US" sz="1800" dirty="0" err="1"/>
              <a:t>i</a:t>
            </a:r>
            <a:r>
              <a:rPr lang="en-US" sz="1800" dirty="0"/>
              <a:t>;</a:t>
            </a:r>
          </a:p>
          <a:p>
            <a:pPr>
              <a:defRPr/>
            </a:pPr>
            <a:r>
              <a:rPr lang="en-US" sz="1800" dirty="0"/>
              <a:t>	</a:t>
            </a:r>
            <a:r>
              <a:rPr lang="en-US" sz="1800" dirty="0" err="1"/>
              <a:t>System.out.print</a:t>
            </a:r>
            <a:r>
              <a:rPr lang="en-US" sz="1800" dirty="0"/>
              <a:t>("Enter capital (positive or negative): ");</a:t>
            </a:r>
          </a:p>
          <a:p>
            <a:pPr>
              <a:defRPr/>
            </a:pPr>
            <a:r>
              <a:rPr lang="en-US" sz="1800" dirty="0"/>
              <a:t>	capital = </a:t>
            </a:r>
            <a:r>
              <a:rPr lang="en-US" sz="1800" dirty="0" err="1"/>
              <a:t>UserInputReader.readFloat</a:t>
            </a:r>
            <a:r>
              <a:rPr lang="en-US" sz="1800" dirty="0"/>
              <a:t>();</a:t>
            </a:r>
          </a:p>
          <a:p>
            <a:pPr>
              <a:defRPr/>
            </a:pPr>
            <a:r>
              <a:rPr lang="nn-NO" sz="1800" dirty="0"/>
              <a:t>	for (i = 1; i &lt;=10; i++) {</a:t>
            </a:r>
          </a:p>
          <a:p>
            <a:pPr>
              <a:defRPr/>
            </a:pPr>
            <a:r>
              <a:rPr lang="en-US" sz="1800" dirty="0"/>
              <a:t>	     interest = 0.05 * capital;</a:t>
            </a:r>
          </a:p>
          <a:p>
            <a:pPr>
              <a:defRPr/>
            </a:pPr>
            <a:r>
              <a:rPr lang="en-US" sz="1800" dirty="0"/>
              <a:t>	     capital += interest;</a:t>
            </a:r>
          </a:p>
          <a:p>
            <a:pPr>
              <a:defRPr/>
            </a:pPr>
            <a:r>
              <a:rPr lang="en-US" sz="1800" dirty="0"/>
              <a:t>	     </a:t>
            </a:r>
            <a:r>
              <a:rPr lang="en-US" sz="1800" dirty="0" err="1"/>
              <a:t>System.out.println</a:t>
            </a:r>
            <a:r>
              <a:rPr lang="en-US" sz="1800" dirty="0"/>
              <a:t>("After "+</a:t>
            </a:r>
            <a:r>
              <a:rPr lang="en-US" sz="1800" dirty="0" err="1"/>
              <a:t>i</a:t>
            </a:r>
            <a:r>
              <a:rPr lang="en-US" sz="1800" dirty="0"/>
              <a:t>+" years interest is "</a:t>
            </a:r>
          </a:p>
          <a:p>
            <a:pPr>
              <a:defRPr/>
            </a:pPr>
            <a:r>
              <a:rPr lang="en-US" sz="1800" dirty="0"/>
              <a:t>		+ interest + " and capital is " + capital);</a:t>
            </a:r>
          </a:p>
          <a:p>
            <a:pPr>
              <a:defRPr/>
            </a:pPr>
            <a:r>
              <a:rPr lang="en-US" sz="1800" dirty="0"/>
              <a:t>	}</a:t>
            </a:r>
          </a:p>
          <a:p>
            <a:pPr>
              <a:defRPr/>
            </a:pPr>
            <a:r>
              <a:rPr lang="en-US" sz="1800" dirty="0"/>
              <a:t>   }}</a:t>
            </a:r>
          </a:p>
        </p:txBody>
      </p:sp>
      <p:sp>
        <p:nvSpPr>
          <p:cNvPr id="7" name="Rectangular Callout 6"/>
          <p:cNvSpPr/>
          <p:nvPr/>
        </p:nvSpPr>
        <p:spPr bwMode="auto">
          <a:xfrm>
            <a:off x="8304213" y="4191000"/>
            <a:ext cx="1447800" cy="838200"/>
          </a:xfrm>
          <a:prstGeom prst="wedgeRectCallout">
            <a:avLst>
              <a:gd name="adj1" fmla="val -332832"/>
              <a:gd name="adj2" fmla="val 17157"/>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lstStyle/>
          <a:p>
            <a:pPr>
              <a:defRPr/>
            </a:pPr>
            <a:r>
              <a:rPr lang="ja-JP" altLang="en-US" sz="2000">
                <a:solidFill>
                  <a:schemeClr val="tx1"/>
                </a:solidFill>
                <a:latin typeface="Times New Roman" charset="0"/>
                <a:ea typeface="ＭＳ Ｐゴシック" charset="0"/>
              </a:rPr>
              <a:t>“</a:t>
            </a:r>
            <a:r>
              <a:rPr lang="en-US" sz="2000" b="1">
                <a:solidFill>
                  <a:schemeClr val="tx1"/>
                </a:solidFill>
                <a:latin typeface="Times New Roman" charset="0"/>
                <a:ea typeface="ＭＳ Ｐゴシック" charset="0"/>
              </a:rPr>
              <a:t>i</a:t>
            </a:r>
            <a:r>
              <a:rPr lang="ja-JP" altLang="en-US" sz="2000">
                <a:solidFill>
                  <a:schemeClr val="tx1"/>
                </a:solidFill>
                <a:latin typeface="Times New Roman" charset="0"/>
                <a:ea typeface="ＭＳ Ｐゴシック" charset="0"/>
              </a:rPr>
              <a:t>”</a:t>
            </a:r>
            <a:r>
              <a:rPr lang="en-US" sz="2000">
                <a:solidFill>
                  <a:schemeClr val="tx1"/>
                </a:solidFill>
                <a:latin typeface="Times New Roman" charset="0"/>
                <a:ea typeface="ＭＳ Ｐゴシック" charset="0"/>
              </a:rPr>
              <a:t> is a stepper. </a:t>
            </a:r>
          </a:p>
        </p:txBody>
      </p:sp>
      <p:sp>
        <p:nvSpPr>
          <p:cNvPr id="8" name="Rectangular Callout 7"/>
          <p:cNvSpPr/>
          <p:nvPr/>
        </p:nvSpPr>
        <p:spPr bwMode="auto">
          <a:xfrm>
            <a:off x="8304213" y="5181600"/>
            <a:ext cx="1447800" cy="838200"/>
          </a:xfrm>
          <a:prstGeom prst="wedgeRectCallout">
            <a:avLst>
              <a:gd name="adj1" fmla="val -339411"/>
              <a:gd name="adj2" fmla="val -33980"/>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lstStyle/>
          <a:p>
            <a:pPr>
              <a:defRPr/>
            </a:pPr>
            <a:r>
              <a:rPr lang="ja-JP" altLang="en-US" sz="2000">
                <a:solidFill>
                  <a:schemeClr val="tx1"/>
                </a:solidFill>
                <a:latin typeface="Times New Roman" charset="0"/>
                <a:ea typeface="ＭＳ Ｐゴシック" charset="0"/>
              </a:rPr>
              <a:t>“</a:t>
            </a:r>
            <a:r>
              <a:rPr lang="en-US" sz="2000" b="1">
                <a:solidFill>
                  <a:srgbClr val="000000"/>
                </a:solidFill>
                <a:latin typeface="Times New Roman" charset="0"/>
                <a:ea typeface="ＭＳ Ｐゴシック" charset="0"/>
              </a:rPr>
              <a:t>capital</a:t>
            </a:r>
            <a:r>
              <a:rPr lang="ja-JP" altLang="en-US" sz="2000">
                <a:solidFill>
                  <a:schemeClr val="tx1"/>
                </a:solidFill>
                <a:latin typeface="Times New Roman" charset="0"/>
                <a:ea typeface="ＭＳ Ｐゴシック" charset="0"/>
              </a:rPr>
              <a:t>”</a:t>
            </a:r>
            <a:r>
              <a:rPr lang="en-US" sz="2000">
                <a:solidFill>
                  <a:schemeClr val="tx1"/>
                </a:solidFill>
                <a:latin typeface="Times New Roman" charset="0"/>
                <a:ea typeface="ＭＳ Ｐゴシック" charset="0"/>
              </a:rPr>
              <a:t> is a gatherer. </a:t>
            </a:r>
          </a:p>
        </p:txBody>
      </p:sp>
      <p:sp>
        <p:nvSpPr>
          <p:cNvPr id="9" name="Rectangular Callout 8"/>
          <p:cNvSpPr/>
          <p:nvPr/>
        </p:nvSpPr>
        <p:spPr bwMode="auto">
          <a:xfrm>
            <a:off x="74613" y="4806950"/>
            <a:ext cx="1600200" cy="647700"/>
          </a:xfrm>
          <a:prstGeom prst="wedgeRectCallout">
            <a:avLst>
              <a:gd name="adj1" fmla="val 76155"/>
              <a:gd name="adj2" fmla="val -6271"/>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lstStyle/>
          <a:p>
            <a:pPr>
              <a:defRPr/>
            </a:pPr>
            <a:r>
              <a:rPr lang="ja-JP" altLang="en-US" sz="1800">
                <a:solidFill>
                  <a:schemeClr val="tx1"/>
                </a:solidFill>
                <a:latin typeface="Times New Roman" charset="0"/>
                <a:ea typeface="ＭＳ Ｐゴシック" charset="0"/>
              </a:rPr>
              <a:t>“</a:t>
            </a:r>
            <a:r>
              <a:rPr lang="en-US" sz="1800" b="1">
                <a:solidFill>
                  <a:schemeClr val="tx1"/>
                </a:solidFill>
                <a:latin typeface="Times New Roman" charset="0"/>
                <a:ea typeface="ＭＳ Ｐゴシック" charset="0"/>
              </a:rPr>
              <a:t>interest</a:t>
            </a:r>
            <a:r>
              <a:rPr lang="ja-JP" altLang="en-US" sz="1800">
                <a:solidFill>
                  <a:schemeClr val="tx1"/>
                </a:solidFill>
                <a:latin typeface="Times New Roman" charset="0"/>
                <a:ea typeface="ＭＳ Ｐゴシック" charset="0"/>
              </a:rPr>
              <a:t>”</a:t>
            </a:r>
            <a:r>
              <a:rPr lang="en-US" sz="1800">
                <a:solidFill>
                  <a:schemeClr val="tx1"/>
                </a:solidFill>
                <a:latin typeface="Times New Roman" charset="0"/>
                <a:ea typeface="ＭＳ Ｐゴシック" charset="0"/>
              </a:rPr>
              <a:t> is a transformation</a:t>
            </a:r>
          </a:p>
        </p:txBody>
      </p:sp>
      <p:sp>
        <p:nvSpPr>
          <p:cNvPr id="10" name="TextBox 9"/>
          <p:cNvSpPr txBox="1">
            <a:spLocks noChangeArrowheads="1"/>
          </p:cNvSpPr>
          <p:nvPr/>
        </p:nvSpPr>
        <p:spPr bwMode="auto">
          <a:xfrm>
            <a:off x="6018213" y="381000"/>
            <a:ext cx="3713162"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charset="0"/>
                <a:ea typeface="ＭＳ Ｐゴシック" charset="0"/>
                <a:cs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r>
              <a:rPr lang="en-US"/>
              <a:t>Speed = Distance / Time</a:t>
            </a:r>
          </a:p>
        </p:txBody>
      </p:sp>
      <p:sp>
        <p:nvSpPr>
          <p:cNvPr id="11" name="Rectangular Callout 10"/>
          <p:cNvSpPr/>
          <p:nvPr/>
        </p:nvSpPr>
        <p:spPr bwMode="auto">
          <a:xfrm>
            <a:off x="227013" y="228600"/>
            <a:ext cx="5257800" cy="381000"/>
          </a:xfrm>
          <a:prstGeom prst="wedgeRectCallout">
            <a:avLst>
              <a:gd name="adj1" fmla="val 61385"/>
              <a:gd name="adj2" fmla="val 43558"/>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lstStyle/>
          <a:p>
            <a:pPr>
              <a:defRPr/>
            </a:pPr>
            <a:r>
              <a:rPr lang="en-US" sz="2000">
                <a:solidFill>
                  <a:schemeClr val="tx1"/>
                </a:solidFill>
                <a:latin typeface="Times New Roman" charset="0"/>
                <a:ea typeface="ＭＳ Ｐゴシック" charset="0"/>
              </a:rPr>
              <a:t>Another example: </a:t>
            </a:r>
            <a:r>
              <a:rPr lang="ja-JP" altLang="en-US" sz="2000">
                <a:solidFill>
                  <a:schemeClr val="tx1"/>
                </a:solidFill>
                <a:latin typeface="Times New Roman" charset="0"/>
                <a:ea typeface="ＭＳ Ｐゴシック" charset="0"/>
              </a:rPr>
              <a:t>“</a:t>
            </a:r>
            <a:r>
              <a:rPr lang="en-US" sz="2000" b="1">
                <a:solidFill>
                  <a:schemeClr val="tx1"/>
                </a:solidFill>
                <a:latin typeface="Times New Roman" charset="0"/>
                <a:ea typeface="ＭＳ Ｐゴシック" charset="0"/>
              </a:rPr>
              <a:t>Speed</a:t>
            </a:r>
            <a:r>
              <a:rPr lang="ja-JP" altLang="en-US" sz="2000">
                <a:solidFill>
                  <a:schemeClr val="tx1"/>
                </a:solidFill>
                <a:latin typeface="Times New Roman" charset="0"/>
                <a:ea typeface="ＭＳ Ｐゴシック" charset="0"/>
              </a:rPr>
              <a:t>”</a:t>
            </a:r>
            <a:r>
              <a:rPr lang="en-US" sz="2000">
                <a:solidFill>
                  <a:schemeClr val="tx1"/>
                </a:solidFill>
                <a:latin typeface="Times New Roman" charset="0"/>
                <a:ea typeface="ＭＳ Ｐゴシック" charset="0"/>
              </a:rPr>
              <a:t> is a transformation.</a:t>
            </a:r>
          </a:p>
        </p:txBody>
      </p:sp>
    </p:spTree>
    <p:extLst>
      <p:ext uri="{BB962C8B-B14F-4D97-AF65-F5344CB8AC3E}">
        <p14:creationId xmlns:p14="http://schemas.microsoft.com/office/powerpoint/2010/main" val="35833483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animBg="1"/>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dirty="0">
                <a:latin typeface="Times New Roman" charset="0"/>
              </a:rPr>
              <a:t>Stepper</a:t>
            </a:r>
          </a:p>
        </p:txBody>
      </p:sp>
      <p:sp>
        <p:nvSpPr>
          <p:cNvPr id="3" name="Content Placeholder 2"/>
          <p:cNvSpPr>
            <a:spLocks noGrp="1"/>
          </p:cNvSpPr>
          <p:nvPr>
            <p:ph idx="1"/>
          </p:nvPr>
        </p:nvSpPr>
        <p:spPr>
          <a:xfrm>
            <a:off x="412750" y="1676400"/>
            <a:ext cx="9490075" cy="4953000"/>
          </a:xfrm>
        </p:spPr>
        <p:txBody>
          <a:bodyPr/>
          <a:lstStyle/>
          <a:p>
            <a:pPr>
              <a:buFont typeface="Wingdings" pitchFamily="2" charset="2"/>
              <a:buChar char="u"/>
              <a:defRPr/>
            </a:pPr>
            <a:r>
              <a:rPr lang="en-US" sz="2400" dirty="0">
                <a:ea typeface="+mn-ea"/>
                <a:cs typeface="+mn-cs"/>
              </a:rPr>
              <a:t>Purpose: Goes through a sequence of values systematically</a:t>
            </a:r>
          </a:p>
          <a:p>
            <a:pPr lvl="1">
              <a:buFont typeface="Wingdings" pitchFamily="2" charset="2"/>
              <a:buChar char="n"/>
              <a:defRPr/>
            </a:pPr>
            <a:r>
              <a:rPr lang="en-US" sz="2000" dirty="0">
                <a:ea typeface="+mn-ea"/>
                <a:cs typeface="+mn-cs"/>
              </a:rPr>
              <a:t>E.g., counting items, moving through array index</a:t>
            </a:r>
          </a:p>
          <a:p>
            <a:pPr>
              <a:buFont typeface="Wingdings" pitchFamily="2" charset="2"/>
              <a:buChar char="u"/>
              <a:defRPr/>
            </a:pPr>
            <a:r>
              <a:rPr lang="en-US" sz="2400" dirty="0">
                <a:ea typeface="+mn-ea"/>
                <a:cs typeface="+mn-cs"/>
              </a:rPr>
              <a:t>The Code Example: loop where </a:t>
            </a:r>
            <a:r>
              <a:rPr lang="en-US" sz="2400" dirty="0">
                <a:latin typeface="Courier New" pitchFamily="49" charset="0"/>
                <a:ea typeface="+mn-ea"/>
                <a:cs typeface="Courier New" pitchFamily="49" charset="0"/>
              </a:rPr>
              <a:t>multiplier</a:t>
            </a:r>
            <a:r>
              <a:rPr lang="en-US" sz="2400" dirty="0">
                <a:ea typeface="+mn-ea"/>
                <a:cs typeface="+mn-cs"/>
              </a:rPr>
              <a:t> is used as a stepper. </a:t>
            </a:r>
          </a:p>
          <a:p>
            <a:pPr lvl="1">
              <a:buFont typeface="Wingdings" pitchFamily="2" charset="2"/>
              <a:buChar char="n"/>
              <a:defRPr/>
            </a:pPr>
            <a:r>
              <a:rPr lang="en-US" sz="2000" dirty="0">
                <a:ea typeface="+mn-ea"/>
                <a:cs typeface="+mn-cs"/>
              </a:rPr>
              <a:t>outputs multiplication table, stepper goes through values from 1 to 10.</a:t>
            </a:r>
          </a:p>
        </p:txBody>
      </p:sp>
      <p:sp>
        <p:nvSpPr>
          <p:cNvPr id="26627"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charset="0"/>
                <a:ea typeface="ＭＳ Ｐゴシック" charset="0"/>
                <a:cs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fld id="{2BDF9C8A-0C33-D94E-88FB-1ECEAB405E52}" type="slidenum">
              <a:rPr lang="en-US" sz="1400">
                <a:solidFill>
                  <a:schemeClr val="folHlink"/>
                </a:solidFill>
              </a:rPr>
              <a:pPr/>
              <a:t>107</a:t>
            </a:fld>
            <a:endParaRPr lang="en-US" sz="1400">
              <a:solidFill>
                <a:schemeClr val="folHlink"/>
              </a:solidFill>
            </a:endParaRPr>
          </a:p>
        </p:txBody>
      </p:sp>
      <p:sp>
        <p:nvSpPr>
          <p:cNvPr id="5" name="TextBox 4"/>
          <p:cNvSpPr txBox="1"/>
          <p:nvPr/>
        </p:nvSpPr>
        <p:spPr>
          <a:xfrm>
            <a:off x="836613" y="3733800"/>
            <a:ext cx="7848600" cy="255428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000" dirty="0"/>
              <a:t>public class </a:t>
            </a:r>
            <a:r>
              <a:rPr lang="en-US" sz="2000" dirty="0" err="1"/>
              <a:t>MultiplicationTable</a:t>
            </a:r>
            <a:r>
              <a:rPr lang="en-US" sz="2000" dirty="0"/>
              <a:t> {</a:t>
            </a:r>
          </a:p>
          <a:p>
            <a:pPr>
              <a:defRPr/>
            </a:pPr>
            <a:r>
              <a:rPr lang="en-US" sz="2000" dirty="0"/>
              <a:t>   public static void main(String[] </a:t>
            </a:r>
            <a:r>
              <a:rPr lang="en-US" sz="2000" dirty="0" err="1"/>
              <a:t>args</a:t>
            </a:r>
            <a:r>
              <a:rPr lang="en-US" sz="2000" dirty="0"/>
              <a:t>) {</a:t>
            </a:r>
          </a:p>
          <a:p>
            <a:pPr>
              <a:defRPr/>
            </a:pPr>
            <a:r>
              <a:rPr lang="en-US" sz="2000" dirty="0"/>
              <a:t>	</a:t>
            </a:r>
            <a:r>
              <a:rPr lang="en-US" sz="2000" dirty="0" err="1"/>
              <a:t>int</a:t>
            </a:r>
            <a:r>
              <a:rPr lang="en-US" sz="2000" dirty="0"/>
              <a:t> </a:t>
            </a:r>
            <a:r>
              <a:rPr lang="en-US" sz="2000" b="1" dirty="0">
                <a:solidFill>
                  <a:srgbClr val="0070C0"/>
                </a:solidFill>
              </a:rPr>
              <a:t>multiplier</a:t>
            </a:r>
            <a:r>
              <a:rPr lang="en-US" sz="2000" dirty="0"/>
              <a:t>;</a:t>
            </a:r>
          </a:p>
          <a:p>
            <a:pPr>
              <a:defRPr/>
            </a:pPr>
            <a:r>
              <a:rPr lang="en-US" sz="2000" dirty="0"/>
              <a:t>	for (</a:t>
            </a:r>
            <a:r>
              <a:rPr lang="en-US" sz="2000" b="1" dirty="0">
                <a:solidFill>
                  <a:srgbClr val="0070C0"/>
                </a:solidFill>
              </a:rPr>
              <a:t>multiplier</a:t>
            </a:r>
            <a:r>
              <a:rPr lang="en-US" sz="2000" dirty="0"/>
              <a:t> = 1; </a:t>
            </a:r>
            <a:r>
              <a:rPr lang="en-US" sz="2000" b="1" dirty="0">
                <a:solidFill>
                  <a:srgbClr val="0070C0"/>
                </a:solidFill>
              </a:rPr>
              <a:t>multiplier</a:t>
            </a:r>
            <a:r>
              <a:rPr lang="en-US" sz="2000" dirty="0"/>
              <a:t> &lt;= 10; </a:t>
            </a:r>
            <a:r>
              <a:rPr lang="en-US" sz="2000" b="1" dirty="0">
                <a:solidFill>
                  <a:srgbClr val="0070C0"/>
                </a:solidFill>
              </a:rPr>
              <a:t>multiplier</a:t>
            </a:r>
            <a:r>
              <a:rPr lang="en-US" sz="2000" dirty="0"/>
              <a:t>++)</a:t>
            </a:r>
          </a:p>
          <a:p>
            <a:pPr>
              <a:defRPr/>
            </a:pPr>
            <a:r>
              <a:rPr lang="en-US" sz="2000" dirty="0"/>
              <a:t>		</a:t>
            </a:r>
            <a:r>
              <a:rPr lang="en-US" sz="2000" dirty="0" err="1"/>
              <a:t>System.out.println</a:t>
            </a:r>
            <a:r>
              <a:rPr lang="en-US" sz="2000" dirty="0"/>
              <a:t>(multiplier + " * 3 = "</a:t>
            </a:r>
          </a:p>
          <a:p>
            <a:pPr>
              <a:defRPr/>
            </a:pPr>
            <a:r>
              <a:rPr lang="en-US" sz="2000" dirty="0"/>
              <a:t>			+ multiplier * 3);</a:t>
            </a:r>
          </a:p>
          <a:p>
            <a:pPr>
              <a:defRPr/>
            </a:pPr>
            <a:r>
              <a:rPr lang="en-US" sz="2000" dirty="0"/>
              <a:t>	}</a:t>
            </a:r>
          </a:p>
          <a:p>
            <a:pPr>
              <a:defRPr/>
            </a:pPr>
            <a:r>
              <a:rPr lang="en-US" sz="2000" dirty="0"/>
              <a:t>}</a:t>
            </a:r>
          </a:p>
        </p:txBody>
      </p:sp>
      <p:sp>
        <p:nvSpPr>
          <p:cNvPr id="6" name="Rectangular Callout 5"/>
          <p:cNvSpPr/>
          <p:nvPr/>
        </p:nvSpPr>
        <p:spPr bwMode="auto">
          <a:xfrm>
            <a:off x="8228013" y="3657600"/>
            <a:ext cx="1524000" cy="838200"/>
          </a:xfrm>
          <a:prstGeom prst="wedgeRectCallout">
            <a:avLst>
              <a:gd name="adj1" fmla="val -199213"/>
              <a:gd name="adj2" fmla="val 75110"/>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lstStyle/>
          <a:p>
            <a:pPr>
              <a:defRPr/>
            </a:pPr>
            <a:r>
              <a:rPr lang="ja-JP" altLang="en-US" sz="2000">
                <a:solidFill>
                  <a:schemeClr val="tx1"/>
                </a:solidFill>
                <a:latin typeface="Times New Roman" charset="0"/>
                <a:ea typeface="ＭＳ Ｐゴシック" charset="0"/>
              </a:rPr>
              <a:t>“</a:t>
            </a:r>
            <a:r>
              <a:rPr lang="en-US" sz="2000" b="1">
                <a:solidFill>
                  <a:schemeClr val="tx1"/>
                </a:solidFill>
                <a:latin typeface="Times New Roman" charset="0"/>
                <a:ea typeface="ＭＳ Ｐゴシック" charset="0"/>
              </a:rPr>
              <a:t>multiplier</a:t>
            </a:r>
            <a:r>
              <a:rPr lang="ja-JP" altLang="en-US" sz="2000">
                <a:solidFill>
                  <a:schemeClr val="tx1"/>
                </a:solidFill>
                <a:latin typeface="Times New Roman" charset="0"/>
                <a:ea typeface="ＭＳ Ｐゴシック" charset="0"/>
              </a:rPr>
              <a:t>”</a:t>
            </a:r>
            <a:r>
              <a:rPr lang="en-US" sz="2000">
                <a:solidFill>
                  <a:schemeClr val="tx1"/>
                </a:solidFill>
                <a:latin typeface="Times New Roman" charset="0"/>
                <a:ea typeface="ＭＳ Ｐゴシック" charset="0"/>
              </a:rPr>
              <a:t> is a stepper. </a:t>
            </a:r>
          </a:p>
        </p:txBody>
      </p:sp>
    </p:spTree>
    <p:extLst>
      <p:ext uri="{BB962C8B-B14F-4D97-AF65-F5344CB8AC3E}">
        <p14:creationId xmlns:p14="http://schemas.microsoft.com/office/powerpoint/2010/main" val="214187307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dirty="0">
                <a:latin typeface="Times New Roman" charset="0"/>
              </a:rPr>
              <a:t>Most-Recent Holder</a:t>
            </a:r>
          </a:p>
        </p:txBody>
      </p:sp>
      <p:sp>
        <p:nvSpPr>
          <p:cNvPr id="27650" name="Content Placeholder 2"/>
          <p:cNvSpPr>
            <a:spLocks noGrp="1"/>
          </p:cNvSpPr>
          <p:nvPr>
            <p:ph idx="1"/>
          </p:nvPr>
        </p:nvSpPr>
        <p:spPr>
          <a:xfrm>
            <a:off x="404277" y="1752600"/>
            <a:ext cx="9490075" cy="4953000"/>
          </a:xfrm>
        </p:spPr>
        <p:txBody>
          <a:bodyPr/>
          <a:lstStyle/>
          <a:p>
            <a:r>
              <a:rPr lang="en-US" sz="2400">
                <a:latin typeface="Times New Roman" charset="0"/>
              </a:rPr>
              <a:t>Most recent member of a group, or simply latest input value</a:t>
            </a:r>
          </a:p>
          <a:p>
            <a:pPr lvl="1"/>
            <a:r>
              <a:rPr lang="en-US" sz="2000">
                <a:latin typeface="Times New Roman" charset="0"/>
              </a:rPr>
              <a:t>E.g.,: ask the user for an input until the input value is valid.</a:t>
            </a:r>
          </a:p>
          <a:p>
            <a:r>
              <a:rPr lang="en-US" sz="2400">
                <a:latin typeface="Times New Roman" charset="0"/>
              </a:rPr>
              <a:t>Variable </a:t>
            </a:r>
            <a:r>
              <a:rPr lang="en-US" sz="2400">
                <a:latin typeface="Courier New" charset="0"/>
                <a:cs typeface="Courier New" charset="0"/>
              </a:rPr>
              <a:t>s</a:t>
            </a:r>
            <a:r>
              <a:rPr lang="en-US" sz="2400">
                <a:latin typeface="Times New Roman" charset="0"/>
                <a:cs typeface="Courier New" charset="0"/>
              </a:rPr>
              <a:t> </a:t>
            </a:r>
            <a:r>
              <a:rPr lang="en-US" sz="2400">
                <a:latin typeface="Times New Roman" charset="0"/>
              </a:rPr>
              <a:t>is a most-recent holder since it aims to hold the latest input value</a:t>
            </a:r>
            <a:endParaRPr lang="en-US" sz="2000">
              <a:latin typeface="Times New Roman" charset="0"/>
            </a:endParaRPr>
          </a:p>
        </p:txBody>
      </p:sp>
      <p:sp>
        <p:nvSpPr>
          <p:cNvPr id="27651"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charset="0"/>
                <a:ea typeface="ＭＳ Ｐゴシック" charset="0"/>
                <a:cs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fld id="{0C371848-64B7-1D43-9348-C0184D44B37E}" type="slidenum">
              <a:rPr lang="en-US" sz="1400">
                <a:solidFill>
                  <a:schemeClr val="folHlink"/>
                </a:solidFill>
              </a:rPr>
              <a:pPr/>
              <a:t>108</a:t>
            </a:fld>
            <a:endParaRPr lang="en-US" sz="1400">
              <a:solidFill>
                <a:schemeClr val="folHlink"/>
              </a:solidFill>
            </a:endParaRPr>
          </a:p>
        </p:txBody>
      </p:sp>
      <p:sp>
        <p:nvSpPr>
          <p:cNvPr id="5" name="TextBox 4"/>
          <p:cNvSpPr txBox="1"/>
          <p:nvPr/>
        </p:nvSpPr>
        <p:spPr>
          <a:xfrm>
            <a:off x="836613" y="3429000"/>
            <a:ext cx="7848600" cy="317023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sz="2800">
                <a:solidFill>
                  <a:schemeClr val="tx1"/>
                </a:solidFill>
                <a:latin typeface="Times New Roman" charset="0"/>
                <a:ea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pPr>
              <a:defRPr/>
            </a:pPr>
            <a:r>
              <a:rPr lang="en-US" sz="2000">
                <a:solidFill>
                  <a:srgbClr val="000000"/>
                </a:solidFill>
              </a:rPr>
              <a:t>public class AreaOfSquare {</a:t>
            </a:r>
          </a:p>
          <a:p>
            <a:pPr>
              <a:defRPr/>
            </a:pPr>
            <a:r>
              <a:rPr lang="en-US" sz="2000">
                <a:solidFill>
                  <a:srgbClr val="000000"/>
                </a:solidFill>
              </a:rPr>
              <a:t>   public static void main(String[] args) {</a:t>
            </a:r>
          </a:p>
          <a:p>
            <a:pPr>
              <a:defRPr/>
            </a:pPr>
            <a:r>
              <a:rPr lang="en-US" sz="2000">
                <a:solidFill>
                  <a:srgbClr val="000000"/>
                </a:solidFill>
              </a:rPr>
              <a:t>	float </a:t>
            </a:r>
            <a:r>
              <a:rPr lang="en-US" sz="2000" b="1">
                <a:solidFill>
                  <a:srgbClr val="0070C0"/>
                </a:solidFill>
              </a:rPr>
              <a:t>s</a:t>
            </a:r>
            <a:r>
              <a:rPr lang="en-US" sz="2000">
                <a:solidFill>
                  <a:srgbClr val="000000"/>
                </a:solidFill>
              </a:rPr>
              <a:t> = 0.0;</a:t>
            </a:r>
          </a:p>
          <a:p>
            <a:pPr>
              <a:defRPr/>
            </a:pPr>
            <a:r>
              <a:rPr lang="en-US" sz="2000">
                <a:solidFill>
                  <a:srgbClr val="000000"/>
                </a:solidFill>
              </a:rPr>
              <a:t>	while (s &lt;= 0) {</a:t>
            </a:r>
          </a:p>
          <a:p>
            <a:pPr>
              <a:defRPr/>
            </a:pPr>
            <a:r>
              <a:rPr lang="en-US" sz="2000">
                <a:solidFill>
                  <a:srgbClr val="000000"/>
                </a:solidFill>
              </a:rPr>
              <a:t>		System.out.print("Enter side of square: ");</a:t>
            </a:r>
          </a:p>
          <a:p>
            <a:pPr>
              <a:defRPr/>
            </a:pPr>
            <a:r>
              <a:rPr lang="en-US" sz="2000">
                <a:solidFill>
                  <a:srgbClr val="000000"/>
                </a:solidFill>
              </a:rPr>
              <a:t>		</a:t>
            </a:r>
            <a:r>
              <a:rPr lang="en-US" sz="2000" b="1">
                <a:solidFill>
                  <a:srgbClr val="0070C0"/>
                </a:solidFill>
              </a:rPr>
              <a:t>s</a:t>
            </a:r>
            <a:r>
              <a:rPr lang="en-US" sz="2000">
                <a:solidFill>
                  <a:srgbClr val="000000"/>
                </a:solidFill>
              </a:rPr>
              <a:t> = UserInputReader.readFloat();</a:t>
            </a:r>
          </a:p>
          <a:p>
            <a:pPr>
              <a:defRPr/>
            </a:pPr>
            <a:r>
              <a:rPr lang="en-US" sz="2000">
                <a:solidFill>
                  <a:srgbClr val="000000"/>
                </a:solidFill>
              </a:rPr>
              <a:t>	}</a:t>
            </a:r>
          </a:p>
          <a:p>
            <a:pPr>
              <a:defRPr/>
            </a:pPr>
            <a:r>
              <a:rPr lang="en-US" sz="2000">
                <a:solidFill>
                  <a:srgbClr val="000000"/>
                </a:solidFill>
              </a:rPr>
              <a:t>	System.out.println(</a:t>
            </a:r>
            <a:r>
              <a:rPr lang="ja-JP" altLang="en-US" sz="2000">
                <a:solidFill>
                  <a:srgbClr val="000000"/>
                </a:solidFill>
              </a:rPr>
              <a:t>“</a:t>
            </a:r>
            <a:r>
              <a:rPr lang="en-US" sz="2000">
                <a:solidFill>
                  <a:srgbClr val="000000"/>
                </a:solidFill>
              </a:rPr>
              <a:t>Area of square is " + s * s);</a:t>
            </a:r>
          </a:p>
          <a:p>
            <a:pPr>
              <a:defRPr/>
            </a:pPr>
            <a:r>
              <a:rPr lang="en-US" sz="2000">
                <a:solidFill>
                  <a:srgbClr val="000000"/>
                </a:solidFill>
              </a:rPr>
              <a:t>	}</a:t>
            </a:r>
          </a:p>
          <a:p>
            <a:pPr>
              <a:defRPr/>
            </a:pPr>
            <a:r>
              <a:rPr lang="en-US" sz="2000">
                <a:solidFill>
                  <a:srgbClr val="000000"/>
                </a:solidFill>
              </a:rPr>
              <a:t>}</a:t>
            </a:r>
          </a:p>
        </p:txBody>
      </p:sp>
      <p:sp>
        <p:nvSpPr>
          <p:cNvPr id="6" name="Rectangular Callout 5"/>
          <p:cNvSpPr/>
          <p:nvPr/>
        </p:nvSpPr>
        <p:spPr bwMode="auto">
          <a:xfrm>
            <a:off x="150813" y="4267200"/>
            <a:ext cx="1447800" cy="1295400"/>
          </a:xfrm>
          <a:prstGeom prst="wedgeRectCallout">
            <a:avLst>
              <a:gd name="adj1" fmla="val 121774"/>
              <a:gd name="adj2" fmla="val 17087"/>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lstStyle/>
          <a:p>
            <a:pPr>
              <a:defRPr/>
            </a:pPr>
            <a:r>
              <a:rPr lang="ja-JP" altLang="en-US" sz="2000">
                <a:solidFill>
                  <a:schemeClr val="tx1"/>
                </a:solidFill>
                <a:latin typeface="Times New Roman" charset="0"/>
                <a:ea typeface="ＭＳ Ｐゴシック" charset="0"/>
              </a:rPr>
              <a:t>“</a:t>
            </a:r>
            <a:r>
              <a:rPr lang="en-US" sz="2000" b="1">
                <a:solidFill>
                  <a:schemeClr val="tx1"/>
                </a:solidFill>
                <a:latin typeface="Times New Roman" charset="0"/>
                <a:ea typeface="ＭＳ Ｐゴシック" charset="0"/>
              </a:rPr>
              <a:t>s</a:t>
            </a:r>
            <a:r>
              <a:rPr lang="ja-JP" altLang="en-US" sz="2000">
                <a:solidFill>
                  <a:schemeClr val="tx1"/>
                </a:solidFill>
                <a:latin typeface="Times New Roman" charset="0"/>
                <a:ea typeface="ＭＳ Ｐゴシック" charset="0"/>
              </a:rPr>
              <a:t>”</a:t>
            </a:r>
            <a:r>
              <a:rPr lang="en-US" sz="2000">
                <a:solidFill>
                  <a:schemeClr val="tx1"/>
                </a:solidFill>
                <a:latin typeface="Times New Roman" charset="0"/>
                <a:ea typeface="ＭＳ Ｐゴシック" charset="0"/>
              </a:rPr>
              <a:t> is the most-recent holder</a:t>
            </a:r>
          </a:p>
        </p:txBody>
      </p:sp>
      <p:sp>
        <p:nvSpPr>
          <p:cNvPr id="2" name="TextBox 1"/>
          <p:cNvSpPr txBox="1"/>
          <p:nvPr/>
        </p:nvSpPr>
        <p:spPr>
          <a:xfrm>
            <a:off x="1522412" y="228600"/>
            <a:ext cx="7735887" cy="523220"/>
          </a:xfrm>
          <a:prstGeom prst="rect">
            <a:avLst/>
          </a:prstGeom>
          <a:noFill/>
        </p:spPr>
        <p:txBody>
          <a:bodyPr wrap="none" rtlCol="0">
            <a:spAutoFit/>
          </a:bodyPr>
          <a:lstStyle/>
          <a:p>
            <a:r>
              <a:rPr lang="en-US" dirty="0"/>
              <a:t>* http://</a:t>
            </a:r>
            <a:r>
              <a:rPr lang="en-US" dirty="0" err="1"/>
              <a:t>www.java</a:t>
            </a:r>
            <a:r>
              <a:rPr lang="en-US" dirty="0"/>
              <a:t>-made-</a:t>
            </a:r>
            <a:r>
              <a:rPr lang="en-US" dirty="0" err="1"/>
              <a:t>easy.com</a:t>
            </a:r>
            <a:r>
              <a:rPr lang="en-US" dirty="0"/>
              <a:t>/java-</a:t>
            </a:r>
            <a:r>
              <a:rPr lang="en-US" dirty="0" err="1"/>
              <a:t>scanner.html</a:t>
            </a:r>
            <a:endParaRPr lang="en-US" dirty="0"/>
          </a:p>
        </p:txBody>
      </p:sp>
    </p:spTree>
    <p:extLst>
      <p:ext uri="{BB962C8B-B14F-4D97-AF65-F5344CB8AC3E}">
        <p14:creationId xmlns:p14="http://schemas.microsoft.com/office/powerpoint/2010/main" val="36223857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dirty="0">
                <a:latin typeface="Times New Roman" charset="0"/>
              </a:rPr>
              <a:t>Gatherer</a:t>
            </a:r>
          </a:p>
        </p:txBody>
      </p:sp>
      <p:sp>
        <p:nvSpPr>
          <p:cNvPr id="3" name="Content Placeholder 2"/>
          <p:cNvSpPr>
            <a:spLocks noGrp="1"/>
          </p:cNvSpPr>
          <p:nvPr>
            <p:ph idx="1"/>
          </p:nvPr>
        </p:nvSpPr>
        <p:spPr>
          <a:xfrm>
            <a:off x="412750" y="1447800"/>
            <a:ext cx="9490075" cy="4953000"/>
          </a:xfrm>
        </p:spPr>
        <p:txBody>
          <a:bodyPr/>
          <a:lstStyle/>
          <a:p>
            <a:pPr>
              <a:buFont typeface="Wingdings" pitchFamily="2" charset="2"/>
              <a:buChar char="u"/>
              <a:defRPr/>
            </a:pPr>
            <a:r>
              <a:rPr lang="en-US" sz="2400" dirty="0">
                <a:ea typeface="+mn-ea"/>
                <a:cs typeface="+mn-cs"/>
              </a:rPr>
              <a:t>Purpose: Accumulates values seen so far.</a:t>
            </a:r>
          </a:p>
          <a:p>
            <a:pPr lvl="1">
              <a:buFont typeface="Wingdings" pitchFamily="2" charset="2"/>
              <a:buChar char="n"/>
              <a:defRPr/>
            </a:pPr>
            <a:r>
              <a:rPr lang="en-US" sz="2000" dirty="0">
                <a:ea typeface="+mn-ea"/>
                <a:cs typeface="+mn-cs"/>
              </a:rPr>
              <a:t>E.g.,: accepts integers, then calculates mean.</a:t>
            </a:r>
          </a:p>
          <a:p>
            <a:pPr>
              <a:buFont typeface="Wingdings" pitchFamily="2" charset="2"/>
              <a:buChar char="u"/>
              <a:defRPr/>
            </a:pPr>
            <a:r>
              <a:rPr lang="en-US" sz="2400" dirty="0">
                <a:ea typeface="+mn-ea"/>
                <a:cs typeface="+mn-cs"/>
              </a:rPr>
              <a:t>Variable </a:t>
            </a:r>
            <a:r>
              <a:rPr lang="en-US" sz="2400" dirty="0">
                <a:latin typeface="Courier New" pitchFamily="49" charset="0"/>
                <a:ea typeface="+mn-ea"/>
                <a:cs typeface="Courier New" pitchFamily="49" charset="0"/>
              </a:rPr>
              <a:t>sum</a:t>
            </a:r>
            <a:r>
              <a:rPr lang="en-US" sz="2400" dirty="0">
                <a:ea typeface="+mn-ea"/>
                <a:cs typeface="+mn-cs"/>
              </a:rPr>
              <a:t> is a </a:t>
            </a:r>
            <a:r>
              <a:rPr lang="en-US" sz="2400" i="1" dirty="0">
                <a:ea typeface="+mn-ea"/>
                <a:cs typeface="+mn-cs"/>
              </a:rPr>
              <a:t>gatherer </a:t>
            </a:r>
          </a:p>
          <a:p>
            <a:pPr lvl="1">
              <a:buFont typeface="Wingdings" pitchFamily="2" charset="2"/>
              <a:buChar char="n"/>
              <a:defRPr/>
            </a:pPr>
            <a:r>
              <a:rPr lang="en-US" sz="2000" i="1" dirty="0"/>
              <a:t>the total of the inputs is gathered </a:t>
            </a:r>
            <a:r>
              <a:rPr lang="en-US" sz="2000" dirty="0"/>
              <a:t>in it.</a:t>
            </a:r>
          </a:p>
        </p:txBody>
      </p:sp>
      <p:sp>
        <p:nvSpPr>
          <p:cNvPr id="29699"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charset="0"/>
                <a:ea typeface="ＭＳ Ｐゴシック" charset="0"/>
                <a:cs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fld id="{81CD046B-AB96-F246-A106-03CB28065010}" type="slidenum">
              <a:rPr lang="en-US" sz="1400">
                <a:solidFill>
                  <a:schemeClr val="folHlink"/>
                </a:solidFill>
              </a:rPr>
              <a:pPr/>
              <a:t>109</a:t>
            </a:fld>
            <a:endParaRPr lang="en-US" sz="1400">
              <a:solidFill>
                <a:schemeClr val="folHlink"/>
              </a:solidFill>
            </a:endParaRPr>
          </a:p>
        </p:txBody>
      </p:sp>
      <p:sp>
        <p:nvSpPr>
          <p:cNvPr id="5" name="TextBox 4"/>
          <p:cNvSpPr txBox="1"/>
          <p:nvPr/>
        </p:nvSpPr>
        <p:spPr>
          <a:xfrm>
            <a:off x="836613" y="3200400"/>
            <a:ext cx="8305800" cy="31400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1800" dirty="0"/>
              <a:t>public class </a:t>
            </a:r>
            <a:r>
              <a:rPr lang="en-US" sz="1800" dirty="0" err="1"/>
              <a:t>MeanValue</a:t>
            </a:r>
            <a:r>
              <a:rPr lang="en-US" sz="1800" dirty="0"/>
              <a:t> {</a:t>
            </a:r>
          </a:p>
          <a:p>
            <a:pPr>
              <a:defRPr/>
            </a:pPr>
            <a:r>
              <a:rPr lang="en-US" sz="1800" dirty="0"/>
              <a:t>    public static void main(String[] </a:t>
            </a:r>
            <a:r>
              <a:rPr lang="en-US" sz="1800" dirty="0" err="1"/>
              <a:t>argv</a:t>
            </a:r>
            <a:r>
              <a:rPr lang="en-US" sz="1800" dirty="0"/>
              <a:t>) {</a:t>
            </a:r>
          </a:p>
          <a:p>
            <a:pPr>
              <a:defRPr/>
            </a:pPr>
            <a:r>
              <a:rPr lang="en-US" sz="1800" dirty="0"/>
              <a:t>	</a:t>
            </a:r>
            <a:r>
              <a:rPr lang="en-US" sz="1800" dirty="0" err="1"/>
              <a:t>int</a:t>
            </a:r>
            <a:r>
              <a:rPr lang="en-US" sz="1800" dirty="0"/>
              <a:t> count=0;</a:t>
            </a:r>
          </a:p>
          <a:p>
            <a:pPr>
              <a:defRPr/>
            </a:pPr>
            <a:r>
              <a:rPr lang="en-US" sz="1800" dirty="0"/>
              <a:t>	float sum=0, number=0;</a:t>
            </a:r>
          </a:p>
          <a:p>
            <a:pPr>
              <a:defRPr/>
            </a:pPr>
            <a:r>
              <a:rPr lang="en-US" sz="1800" dirty="0"/>
              <a:t>	while (number != -999) {</a:t>
            </a:r>
          </a:p>
          <a:p>
            <a:pPr>
              <a:defRPr/>
            </a:pPr>
            <a:r>
              <a:rPr lang="en-US" sz="1800" dirty="0"/>
              <a:t>	   </a:t>
            </a:r>
            <a:r>
              <a:rPr lang="en-US" sz="1800" dirty="0" err="1"/>
              <a:t>System.out.print</a:t>
            </a:r>
            <a:r>
              <a:rPr lang="en-US" sz="1800" dirty="0"/>
              <a:t>("Enter a number, -999 to quit: ");</a:t>
            </a:r>
          </a:p>
          <a:p>
            <a:pPr>
              <a:defRPr/>
            </a:pPr>
            <a:r>
              <a:rPr lang="en-US" sz="1800" dirty="0"/>
              <a:t>	   number = </a:t>
            </a:r>
            <a:r>
              <a:rPr lang="en-US" sz="1800" dirty="0" err="1"/>
              <a:t>UserInputReader.readFloat</a:t>
            </a:r>
            <a:r>
              <a:rPr lang="en-US" sz="1800" dirty="0"/>
              <a:t>();</a:t>
            </a:r>
          </a:p>
          <a:p>
            <a:pPr>
              <a:defRPr/>
            </a:pPr>
            <a:r>
              <a:rPr lang="en-US" sz="1800" dirty="0"/>
              <a:t> 	   if (number != -999) { sum += number; count++; }</a:t>
            </a:r>
          </a:p>
          <a:p>
            <a:pPr>
              <a:defRPr/>
            </a:pPr>
            <a:r>
              <a:rPr lang="en-US" sz="1800" dirty="0"/>
              <a:t> 	}</a:t>
            </a:r>
          </a:p>
          <a:p>
            <a:pPr>
              <a:defRPr/>
            </a:pPr>
            <a:r>
              <a:rPr lang="en-US" sz="1800" dirty="0"/>
              <a:t>	if (count&gt;0) </a:t>
            </a:r>
            <a:r>
              <a:rPr lang="en-US" sz="1800" dirty="0" err="1"/>
              <a:t>System.out.println</a:t>
            </a:r>
            <a:r>
              <a:rPr lang="en-US" sz="1800" dirty="0"/>
              <a:t>("The mean is " + sum / count);</a:t>
            </a:r>
          </a:p>
          <a:p>
            <a:pPr>
              <a:defRPr/>
            </a:pPr>
            <a:r>
              <a:rPr lang="en-US" sz="1800" dirty="0"/>
              <a:t>   }}</a:t>
            </a:r>
          </a:p>
        </p:txBody>
      </p:sp>
      <p:sp>
        <p:nvSpPr>
          <p:cNvPr id="7" name="Rectangular Callout 6"/>
          <p:cNvSpPr/>
          <p:nvPr/>
        </p:nvSpPr>
        <p:spPr bwMode="auto">
          <a:xfrm>
            <a:off x="7681913" y="3587750"/>
            <a:ext cx="1689100" cy="838200"/>
          </a:xfrm>
          <a:prstGeom prst="wedgeRectCallout">
            <a:avLst>
              <a:gd name="adj1" fmla="val -157281"/>
              <a:gd name="adj2" fmla="val 145169"/>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lstStyle/>
          <a:p>
            <a:pPr>
              <a:defRPr/>
            </a:pPr>
            <a:r>
              <a:rPr lang="ja-JP" altLang="en-US" sz="2000">
                <a:solidFill>
                  <a:schemeClr val="tx1"/>
                </a:solidFill>
                <a:latin typeface="Times New Roman" charset="0"/>
                <a:ea typeface="ＭＳ Ｐゴシック" charset="0"/>
              </a:rPr>
              <a:t>“</a:t>
            </a:r>
            <a:r>
              <a:rPr lang="en-US" sz="2000" b="1">
                <a:solidFill>
                  <a:schemeClr val="tx1"/>
                </a:solidFill>
                <a:latin typeface="Times New Roman" charset="0"/>
                <a:ea typeface="ＭＳ Ｐゴシック" charset="0"/>
              </a:rPr>
              <a:t>count</a:t>
            </a:r>
            <a:r>
              <a:rPr lang="ja-JP" altLang="en-US" sz="2000">
                <a:solidFill>
                  <a:schemeClr val="tx1"/>
                </a:solidFill>
                <a:latin typeface="Times New Roman" charset="0"/>
                <a:ea typeface="ＭＳ Ｐゴシック" charset="0"/>
              </a:rPr>
              <a:t>”</a:t>
            </a:r>
            <a:r>
              <a:rPr lang="en-US" sz="2000">
                <a:solidFill>
                  <a:schemeClr val="tx1"/>
                </a:solidFill>
                <a:latin typeface="Times New Roman" charset="0"/>
                <a:ea typeface="ＭＳ Ｐゴシック" charset="0"/>
              </a:rPr>
              <a:t> is not a stepper. </a:t>
            </a:r>
          </a:p>
        </p:txBody>
      </p:sp>
      <p:sp>
        <p:nvSpPr>
          <p:cNvPr id="8" name="Rectangular Callout 7"/>
          <p:cNvSpPr/>
          <p:nvPr/>
        </p:nvSpPr>
        <p:spPr bwMode="auto">
          <a:xfrm>
            <a:off x="8304213" y="5334000"/>
            <a:ext cx="1447800" cy="838200"/>
          </a:xfrm>
          <a:prstGeom prst="wedgeRectCallout">
            <a:avLst>
              <a:gd name="adj1" fmla="val -316584"/>
              <a:gd name="adj2" fmla="val -41591"/>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lstStyle/>
          <a:p>
            <a:pPr>
              <a:defRPr/>
            </a:pPr>
            <a:r>
              <a:rPr lang="ja-JP" altLang="en-US" sz="2000">
                <a:solidFill>
                  <a:srgbClr val="C00000"/>
                </a:solidFill>
                <a:latin typeface="Times New Roman" charset="0"/>
                <a:ea typeface="ＭＳ Ｐゴシック" charset="0"/>
              </a:rPr>
              <a:t>“</a:t>
            </a:r>
            <a:r>
              <a:rPr lang="en-US" sz="2000" b="1">
                <a:solidFill>
                  <a:srgbClr val="C00000"/>
                </a:solidFill>
                <a:latin typeface="Times New Roman" charset="0"/>
                <a:ea typeface="ＭＳ Ｐゴシック" charset="0"/>
              </a:rPr>
              <a:t>sum</a:t>
            </a:r>
            <a:r>
              <a:rPr lang="ja-JP" altLang="en-US" sz="2000">
                <a:solidFill>
                  <a:srgbClr val="C00000"/>
                </a:solidFill>
                <a:latin typeface="Times New Roman" charset="0"/>
                <a:ea typeface="ＭＳ Ｐゴシック" charset="0"/>
              </a:rPr>
              <a:t>”</a:t>
            </a:r>
            <a:r>
              <a:rPr lang="en-US" sz="2000">
                <a:solidFill>
                  <a:srgbClr val="C00000"/>
                </a:solidFill>
                <a:latin typeface="Times New Roman" charset="0"/>
                <a:ea typeface="ＭＳ Ｐゴシック" charset="0"/>
              </a:rPr>
              <a:t> is a gatherer. </a:t>
            </a:r>
          </a:p>
        </p:txBody>
      </p:sp>
      <p:sp>
        <p:nvSpPr>
          <p:cNvPr id="9" name="Rectangular Callout 8"/>
          <p:cNvSpPr/>
          <p:nvPr/>
        </p:nvSpPr>
        <p:spPr bwMode="auto">
          <a:xfrm>
            <a:off x="150813" y="4495800"/>
            <a:ext cx="1447800" cy="1295400"/>
          </a:xfrm>
          <a:prstGeom prst="wedgeRectCallout">
            <a:avLst>
              <a:gd name="adj1" fmla="val 74406"/>
              <a:gd name="adj2" fmla="val -6442"/>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lstStyle/>
          <a:p>
            <a:pPr>
              <a:defRPr/>
            </a:pPr>
            <a:r>
              <a:rPr lang="ja-JP" altLang="en-US" sz="2000">
                <a:solidFill>
                  <a:schemeClr val="tx1"/>
                </a:solidFill>
                <a:latin typeface="Times New Roman" charset="0"/>
                <a:ea typeface="ＭＳ Ｐゴシック" charset="0"/>
              </a:rPr>
              <a:t>“</a:t>
            </a:r>
            <a:r>
              <a:rPr lang="en-US" sz="2000" b="1">
                <a:solidFill>
                  <a:schemeClr val="tx1"/>
                </a:solidFill>
                <a:latin typeface="Times New Roman" charset="0"/>
                <a:ea typeface="ＭＳ Ｐゴシック" charset="0"/>
              </a:rPr>
              <a:t>number</a:t>
            </a:r>
            <a:r>
              <a:rPr lang="ja-JP" altLang="en-US" sz="2000">
                <a:solidFill>
                  <a:schemeClr val="tx1"/>
                </a:solidFill>
                <a:latin typeface="Times New Roman" charset="0"/>
                <a:ea typeface="ＭＳ Ｐゴシック" charset="0"/>
              </a:rPr>
              <a:t>”</a:t>
            </a:r>
            <a:r>
              <a:rPr lang="en-US" sz="2000">
                <a:solidFill>
                  <a:schemeClr val="tx1"/>
                </a:solidFill>
                <a:latin typeface="Times New Roman" charset="0"/>
                <a:ea typeface="ＭＳ Ｐゴシック" charset="0"/>
              </a:rPr>
              <a:t> is the most-recent holder</a:t>
            </a:r>
          </a:p>
        </p:txBody>
      </p:sp>
    </p:spTree>
    <p:extLst>
      <p:ext uri="{BB962C8B-B14F-4D97-AF65-F5344CB8AC3E}">
        <p14:creationId xmlns:p14="http://schemas.microsoft.com/office/powerpoint/2010/main" val="324519611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Review 6</a:t>
            </a:r>
          </a:p>
        </p:txBody>
      </p:sp>
      <p:sp>
        <p:nvSpPr>
          <p:cNvPr id="3" name="Content Placeholder 2"/>
          <p:cNvSpPr>
            <a:spLocks noGrp="1"/>
          </p:cNvSpPr>
          <p:nvPr>
            <p:ph idx="1"/>
          </p:nvPr>
        </p:nvSpPr>
        <p:spPr>
          <a:xfrm>
            <a:off x="412750" y="1676400"/>
            <a:ext cx="9339262" cy="4953000"/>
          </a:xfrm>
        </p:spPr>
        <p:txBody>
          <a:bodyPr/>
          <a:lstStyle/>
          <a:p>
            <a:r>
              <a:rPr lang="en-US" dirty="0"/>
              <a:t>Week 10 – Software Ethics* </a:t>
            </a:r>
          </a:p>
          <a:p>
            <a:pPr lvl="1"/>
            <a:r>
              <a:rPr lang="en-US" dirty="0"/>
              <a:t>Ethics and Laws, Compliances</a:t>
            </a:r>
          </a:p>
          <a:p>
            <a:pPr lvl="1"/>
            <a:r>
              <a:rPr lang="en-US" dirty="0"/>
              <a:t>Five Ps*</a:t>
            </a:r>
          </a:p>
          <a:p>
            <a:pPr lvl="1"/>
            <a:r>
              <a:rPr lang="en-US" dirty="0"/>
              <a:t>Code of ethics in SE</a:t>
            </a:r>
          </a:p>
          <a:p>
            <a:pPr lvl="1"/>
            <a:r>
              <a:rPr lang="en-US" dirty="0"/>
              <a:t>Be able to map Code of ethics to case studies in SE*</a:t>
            </a:r>
          </a:p>
          <a:p>
            <a:r>
              <a:rPr lang="en-US" dirty="0"/>
              <a:t>Week 11 – Mid-Term Assessment</a:t>
            </a:r>
          </a:p>
          <a:p>
            <a:pPr lvl="1"/>
            <a:r>
              <a:rPr lang="en-US" dirty="0"/>
              <a:t>Covering topics from Week 1 to Week 8</a:t>
            </a:r>
          </a:p>
          <a:p>
            <a:r>
              <a:rPr lang="en-US" dirty="0"/>
              <a:t>Week 12 ~ Week 13</a:t>
            </a:r>
          </a:p>
          <a:p>
            <a:pPr lvl="1"/>
            <a:r>
              <a:rPr lang="en-US" dirty="0"/>
              <a:t>Exam Preparation</a:t>
            </a:r>
          </a:p>
          <a:p>
            <a:pPr lvl="1"/>
            <a:r>
              <a:rPr lang="en-US" dirty="0"/>
              <a:t>Group Project Presentations (week 13)</a:t>
            </a:r>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11</a:t>
            </a:fld>
            <a:endParaRPr lang="en-US" altLang="zh-TW" dirty="0"/>
          </a:p>
        </p:txBody>
      </p:sp>
    </p:spTree>
    <p:extLst>
      <p:ext uri="{BB962C8B-B14F-4D97-AF65-F5344CB8AC3E}">
        <p14:creationId xmlns:p14="http://schemas.microsoft.com/office/powerpoint/2010/main" val="149152356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Professional Ethics</a:t>
            </a:r>
          </a:p>
        </p:txBody>
      </p:sp>
      <p:sp>
        <p:nvSpPr>
          <p:cNvPr id="5" name="Subtitle 4"/>
          <p:cNvSpPr>
            <a:spLocks noGrp="1"/>
          </p:cNvSpPr>
          <p:nvPr>
            <p:ph type="subTitle" sz="quarter" idx="1"/>
          </p:nvPr>
        </p:nvSpPr>
        <p:spPr/>
        <p:txBody>
          <a:bodyPr/>
          <a:lstStyle/>
          <a:p>
            <a:r>
              <a:rPr lang="en-US" dirty="0"/>
              <a:t>Only 5%*</a:t>
            </a:r>
          </a:p>
          <a:p>
            <a:r>
              <a:rPr lang="en-US" dirty="0"/>
              <a:t>Review last few slides within Ethics Lecture*</a:t>
            </a:r>
          </a:p>
          <a:p>
            <a:r>
              <a:rPr lang="en-US" dirty="0"/>
              <a:t>Needs to know all x8 ACM Software Engineering Code of Ethics</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110</a:t>
            </a:fld>
            <a:endParaRPr lang="en-US" altLang="zh-TW"/>
          </a:p>
        </p:txBody>
      </p:sp>
    </p:spTree>
    <p:extLst>
      <p:ext uri="{BB962C8B-B14F-4D97-AF65-F5344CB8AC3E}">
        <p14:creationId xmlns:p14="http://schemas.microsoft.com/office/powerpoint/2010/main" val="2503920471"/>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141" y="533400"/>
            <a:ext cx="8912543" cy="685800"/>
          </a:xfrm>
        </p:spPr>
        <p:txBody>
          <a:bodyPr>
            <a:normAutofit fontScale="90000"/>
          </a:bodyPr>
          <a:lstStyle/>
          <a:p>
            <a:pPr>
              <a:defRPr/>
            </a:pPr>
            <a:br>
              <a:rPr lang="zh-TW" altLang="en-US" sz="3600" dirty="0">
                <a:ea typeface="新細明體" pitchFamily="18" charset="-120"/>
              </a:rPr>
            </a:br>
            <a:r>
              <a:rPr lang="en-US" altLang="zh-TW" sz="3600" dirty="0">
                <a:ea typeface="新細明體" pitchFamily="18" charset="-120"/>
              </a:rPr>
              <a:t>Code of Ethics in Software Engineering</a:t>
            </a:r>
            <a:endParaRPr lang="en-US" sz="3600" dirty="0"/>
          </a:p>
        </p:txBody>
      </p:sp>
      <p:sp>
        <p:nvSpPr>
          <p:cNvPr id="51202" name="Content Placeholder 2"/>
          <p:cNvSpPr>
            <a:spLocks noGrp="1"/>
          </p:cNvSpPr>
          <p:nvPr>
            <p:ph idx="1"/>
          </p:nvPr>
        </p:nvSpPr>
        <p:spPr>
          <a:xfrm>
            <a:off x="303212" y="1143000"/>
            <a:ext cx="9036050" cy="4953000"/>
          </a:xfrm>
        </p:spPr>
        <p:txBody>
          <a:bodyPr/>
          <a:lstStyle/>
          <a:p>
            <a:endParaRPr lang="en-US" dirty="0">
              <a:latin typeface="Arial" charset="0"/>
            </a:endParaRPr>
          </a:p>
          <a:p>
            <a:endParaRPr lang="en-US" dirty="0">
              <a:latin typeface="Arial" charset="0"/>
            </a:endParaRPr>
          </a:p>
          <a:p>
            <a:endParaRPr lang="en-US" dirty="0">
              <a:latin typeface="Arial" charset="0"/>
            </a:endParaRPr>
          </a:p>
          <a:p>
            <a:endParaRPr lang="en-US" dirty="0">
              <a:latin typeface="Arial" charset="0"/>
            </a:endParaRPr>
          </a:p>
          <a:p>
            <a:endParaRPr lang="en-US" dirty="0">
              <a:latin typeface="Arial" charset="0"/>
            </a:endParaRPr>
          </a:p>
          <a:p>
            <a:endParaRPr lang="en-US" dirty="0">
              <a:latin typeface="Arial" charset="0"/>
            </a:endParaRPr>
          </a:p>
          <a:p>
            <a:endParaRPr lang="en-US" dirty="0">
              <a:latin typeface="Arial" charset="0"/>
            </a:endParaRPr>
          </a:p>
          <a:p>
            <a:endParaRPr lang="en-US" dirty="0">
              <a:latin typeface="Arial" charset="0"/>
            </a:endParaRPr>
          </a:p>
          <a:p>
            <a:pPr marL="0" indent="0">
              <a:buNone/>
            </a:pPr>
            <a:endParaRPr lang="en-US" dirty="0">
              <a:latin typeface="Arial" charset="0"/>
            </a:endParaRPr>
          </a:p>
          <a:p>
            <a:r>
              <a:rPr lang="en-US" dirty="0">
                <a:latin typeface="Arial" charset="0"/>
              </a:rPr>
              <a:t>Read and understand why is ethics important to Software Engineer, details in that* article, (PDF)</a:t>
            </a:r>
          </a:p>
        </p:txBody>
      </p:sp>
      <p:sp>
        <p:nvSpPr>
          <p:cNvPr id="51203"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FBCEA214-E440-7A4D-8718-071A633CD0F3}" type="slidenum">
              <a:rPr lang="zh-TW" altLang="en-US" sz="1400">
                <a:solidFill>
                  <a:srgbClr val="FFFFFF"/>
                </a:solidFill>
              </a:rPr>
              <a:pPr eaLnBrk="1" hangingPunct="1"/>
              <a:t>111</a:t>
            </a:fld>
            <a:endParaRPr lang="en-US" altLang="zh-TW" sz="1400" dirty="0">
              <a:solidFill>
                <a:srgbClr val="FFFFFF"/>
              </a:solidFill>
            </a:endParaRPr>
          </a:p>
        </p:txBody>
      </p:sp>
      <p:pic>
        <p:nvPicPr>
          <p:cNvPr id="8" name="Picture 7"/>
          <p:cNvPicPr>
            <a:picLocks noChangeAspect="1"/>
          </p:cNvPicPr>
          <p:nvPr/>
        </p:nvPicPr>
        <p:blipFill>
          <a:blip r:embed="rId2"/>
          <a:stretch>
            <a:fillRect/>
          </a:stretch>
        </p:blipFill>
        <p:spPr>
          <a:xfrm>
            <a:off x="684212" y="1371600"/>
            <a:ext cx="8749215" cy="4495800"/>
          </a:xfrm>
          <a:prstGeom prst="rect">
            <a:avLst/>
          </a:prstGeom>
          <a:ln>
            <a:solidFill>
              <a:schemeClr val="tx1"/>
            </a:solidFill>
          </a:ln>
          <a:effectLst>
            <a:outerShdw blurRad="304800" dist="304800" dir="2700000" sx="98000" sy="98000" algn="tl" rotWithShape="0">
              <a:srgbClr val="000000">
                <a:alpha val="46000"/>
              </a:srgbClr>
            </a:outerShdw>
          </a:effectLst>
        </p:spPr>
      </p:pic>
    </p:spTree>
    <p:extLst>
      <p:ext uri="{BB962C8B-B14F-4D97-AF65-F5344CB8AC3E}">
        <p14:creationId xmlns:p14="http://schemas.microsoft.com/office/powerpoint/2010/main" val="37166338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Case Study</a:t>
            </a:r>
          </a:p>
        </p:txBody>
      </p:sp>
      <p:sp>
        <p:nvSpPr>
          <p:cNvPr id="3" name="Content Placeholder 2"/>
          <p:cNvSpPr>
            <a:spLocks noGrp="1"/>
          </p:cNvSpPr>
          <p:nvPr>
            <p:ph idx="1"/>
          </p:nvPr>
        </p:nvSpPr>
        <p:spPr/>
        <p:txBody>
          <a:bodyPr/>
          <a:lstStyle/>
          <a:p>
            <a:r>
              <a:rPr lang="en-US" sz="2000" dirty="0"/>
              <a:t>In a software development project, </a:t>
            </a:r>
            <a:r>
              <a:rPr lang="en-US" sz="2000" i="1" dirty="0"/>
              <a:t>Mary</a:t>
            </a:r>
            <a:r>
              <a:rPr lang="en-US" sz="2000" dirty="0"/>
              <a:t> is the programmer, and </a:t>
            </a:r>
            <a:r>
              <a:rPr lang="en-US" sz="2000" i="1" dirty="0"/>
              <a:t>Angela</a:t>
            </a:r>
            <a:r>
              <a:rPr lang="en-US" sz="2000" dirty="0"/>
              <a:t> supervises </a:t>
            </a:r>
            <a:r>
              <a:rPr lang="en-US" sz="2000" i="1" dirty="0"/>
              <a:t>Mary</a:t>
            </a:r>
            <a:r>
              <a:rPr lang="en-US" sz="2000" dirty="0"/>
              <a:t>.  They are good friends of one another. </a:t>
            </a:r>
            <a:r>
              <a:rPr lang="en-US" sz="2000" i="1" dirty="0"/>
              <a:t>Sam</a:t>
            </a:r>
            <a:r>
              <a:rPr lang="en-US" sz="2000" dirty="0"/>
              <a:t> is the user of the software.  </a:t>
            </a:r>
            <a:endParaRPr lang="en-HK" sz="2000" dirty="0"/>
          </a:p>
          <a:p>
            <a:pPr lvl="0"/>
            <a:r>
              <a:rPr lang="en-US" sz="2000" i="1" dirty="0"/>
              <a:t>Mary</a:t>
            </a:r>
            <a:r>
              <a:rPr lang="en-US" sz="2000" dirty="0"/>
              <a:t> presents a user interface (UI) of the software to </a:t>
            </a:r>
            <a:r>
              <a:rPr lang="en-US" sz="2000" i="1" dirty="0"/>
              <a:t>Sam</a:t>
            </a:r>
            <a:r>
              <a:rPr lang="en-US" sz="2000" dirty="0"/>
              <a:t>, but </a:t>
            </a:r>
            <a:r>
              <a:rPr lang="en-US" sz="2000" i="1" dirty="0"/>
              <a:t>Sam</a:t>
            </a:r>
            <a:r>
              <a:rPr lang="en-US" sz="2000" dirty="0"/>
              <a:t> considers the UI very bad in design. Because </a:t>
            </a:r>
            <a:r>
              <a:rPr lang="en-US" sz="2000" i="1" dirty="0"/>
              <a:t>Mary</a:t>
            </a:r>
            <a:r>
              <a:rPr lang="en-US" sz="2000" dirty="0"/>
              <a:t> does not want to make changes, she tells </a:t>
            </a:r>
            <a:r>
              <a:rPr lang="en-US" sz="2000" i="1" dirty="0"/>
              <a:t>Sam</a:t>
            </a:r>
            <a:r>
              <a:rPr lang="en-US" sz="2000" dirty="0"/>
              <a:t> that he has to follow the current way to input data.</a:t>
            </a:r>
            <a:endParaRPr lang="en-HK" sz="2000" dirty="0"/>
          </a:p>
          <a:p>
            <a:pPr lvl="0"/>
            <a:r>
              <a:rPr lang="en-US" sz="2000" i="1" dirty="0"/>
              <a:t>Mary </a:t>
            </a:r>
            <a:r>
              <a:rPr lang="en-US" sz="2000" dirty="0"/>
              <a:t>reports to </a:t>
            </a:r>
            <a:r>
              <a:rPr lang="en-US" sz="2000" i="1" dirty="0"/>
              <a:t>Angela</a:t>
            </a:r>
            <a:r>
              <a:rPr lang="en-US" sz="2000" dirty="0"/>
              <a:t> that </a:t>
            </a:r>
            <a:r>
              <a:rPr lang="en-US" sz="2000" i="1" dirty="0"/>
              <a:t>Sam</a:t>
            </a:r>
            <a:r>
              <a:rPr lang="en-US" sz="2000" dirty="0"/>
              <a:t> is happy with the current UI. </a:t>
            </a:r>
            <a:endParaRPr lang="en-HK" sz="2000" dirty="0"/>
          </a:p>
          <a:p>
            <a:pPr lvl="0"/>
            <a:r>
              <a:rPr lang="en-US" sz="2000" i="1" dirty="0"/>
              <a:t>Angela</a:t>
            </a:r>
            <a:r>
              <a:rPr lang="en-US" sz="2000" dirty="0"/>
              <a:t> is surprised by </a:t>
            </a:r>
            <a:r>
              <a:rPr lang="en-US" sz="2000" i="1" dirty="0"/>
              <a:t>Mary</a:t>
            </a:r>
            <a:r>
              <a:rPr lang="en-US" sz="2000" dirty="0"/>
              <a:t>’s report because </a:t>
            </a:r>
            <a:r>
              <a:rPr lang="en-US" sz="2000" i="1" dirty="0"/>
              <a:t>Angela</a:t>
            </a:r>
            <a:r>
              <a:rPr lang="en-US" sz="2000" dirty="0"/>
              <a:t> tried the UI herself, but did not consider the current UI easy to use.  She thus contacts </a:t>
            </a:r>
            <a:r>
              <a:rPr lang="en-US" sz="2000" i="1" dirty="0"/>
              <a:t>Sam</a:t>
            </a:r>
            <a:r>
              <a:rPr lang="en-US" sz="2000" dirty="0"/>
              <a:t> directly and finds out that </a:t>
            </a:r>
            <a:r>
              <a:rPr lang="en-US" sz="2000" i="1" dirty="0"/>
              <a:t>Sam</a:t>
            </a:r>
            <a:r>
              <a:rPr lang="en-US" sz="2000" dirty="0"/>
              <a:t> also finds the UI is not usable. </a:t>
            </a:r>
            <a:endParaRPr lang="en-HK" sz="2000" dirty="0"/>
          </a:p>
          <a:p>
            <a:pPr lvl="0"/>
            <a:r>
              <a:rPr lang="en-US" sz="2000" i="1" dirty="0"/>
              <a:t>Angela</a:t>
            </a:r>
            <a:r>
              <a:rPr lang="en-US" sz="2000" dirty="0"/>
              <a:t> therefore coaches </a:t>
            </a:r>
            <a:r>
              <a:rPr lang="en-US" sz="2000" i="1" dirty="0"/>
              <a:t>Mary</a:t>
            </a:r>
            <a:r>
              <a:rPr lang="en-US" sz="2000" dirty="0"/>
              <a:t> about professionalism, and suggests </a:t>
            </a:r>
            <a:r>
              <a:rPr lang="en-US" sz="2000" i="1" dirty="0"/>
              <a:t>Mary</a:t>
            </a:r>
            <a:r>
              <a:rPr lang="en-US" sz="2000" dirty="0"/>
              <a:t> to consult </a:t>
            </a:r>
            <a:r>
              <a:rPr lang="en-US" sz="2000" i="1" dirty="0"/>
              <a:t>Sam</a:t>
            </a:r>
            <a:r>
              <a:rPr lang="en-US" sz="2000" dirty="0"/>
              <a:t> again and improve the UI accordingly. </a:t>
            </a:r>
            <a:endParaRPr lang="en-HK" sz="2000" dirty="0"/>
          </a:p>
          <a:p>
            <a:endParaRPr lang="en-US" sz="2000" dirty="0"/>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112</a:t>
            </a:fld>
            <a:endParaRPr lang="en-US" altLang="zh-TW"/>
          </a:p>
        </p:txBody>
      </p:sp>
    </p:spTree>
    <p:extLst>
      <p:ext uri="{BB962C8B-B14F-4D97-AF65-F5344CB8AC3E}">
        <p14:creationId xmlns:p14="http://schemas.microsoft.com/office/powerpoint/2010/main" val="18575461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lvl="0"/>
            <a:r>
              <a:rPr lang="en-US" sz="1800" b="1" dirty="0"/>
              <a:t>Explain at least two codes of ethics </a:t>
            </a:r>
            <a:r>
              <a:rPr lang="en-US" sz="1800" b="1" i="1" dirty="0"/>
              <a:t>Mary</a:t>
            </a:r>
            <a:r>
              <a:rPr lang="en-US" sz="1800" b="1" dirty="0"/>
              <a:t> </a:t>
            </a:r>
            <a:r>
              <a:rPr lang="en-US" sz="1800" b="1" u="sng" dirty="0"/>
              <a:t>violates</a:t>
            </a:r>
            <a:r>
              <a:rPr lang="en-US" sz="1800" b="1" dirty="0"/>
              <a:t>; and explain at least three codes of ethics </a:t>
            </a:r>
            <a:r>
              <a:rPr lang="en-US" sz="1800" b="1" i="1" dirty="0"/>
              <a:t>Angela </a:t>
            </a:r>
            <a:r>
              <a:rPr lang="en-US" sz="1800" b="1" u="sng" dirty="0"/>
              <a:t>follows</a:t>
            </a:r>
            <a:r>
              <a:rPr lang="en-US" sz="1800" b="1" dirty="0"/>
              <a:t>.  </a:t>
            </a:r>
          </a:p>
          <a:p>
            <a:pPr lvl="0"/>
            <a:endParaRPr lang="en-US" sz="1800" dirty="0"/>
          </a:p>
          <a:p>
            <a:pPr lvl="0"/>
            <a:r>
              <a:rPr lang="en-US" sz="2000" dirty="0"/>
              <a:t>Mary Violates: </a:t>
            </a:r>
          </a:p>
          <a:p>
            <a:pPr lvl="1"/>
            <a:r>
              <a:rPr lang="en-US" sz="1600" dirty="0"/>
              <a:t>[</a:t>
            </a:r>
            <a:r>
              <a:rPr lang="en-US" sz="1600" i="1" dirty="0"/>
              <a:t>Client and employer</a:t>
            </a:r>
            <a:r>
              <a:rPr lang="en-US" sz="1600" dirty="0"/>
              <a:t>] Act in the best interests of their clients and employer</a:t>
            </a:r>
            <a:endParaRPr lang="en-HK" sz="1600" dirty="0"/>
          </a:p>
          <a:p>
            <a:pPr lvl="1"/>
            <a:r>
              <a:rPr lang="en-US" sz="1600" dirty="0"/>
              <a:t>[</a:t>
            </a:r>
            <a:r>
              <a:rPr lang="en-US" sz="1600" i="1" dirty="0"/>
              <a:t>Product</a:t>
            </a:r>
            <a:r>
              <a:rPr lang="en-US" sz="1600" dirty="0"/>
              <a:t>] Develop and maintain the product (e.g., software and documentation) with the highest standards possible</a:t>
            </a:r>
            <a:endParaRPr lang="en-HK" sz="1600" dirty="0"/>
          </a:p>
          <a:p>
            <a:pPr lvl="1"/>
            <a:r>
              <a:rPr lang="en-US" sz="1600" dirty="0"/>
              <a:t>[</a:t>
            </a:r>
            <a:r>
              <a:rPr lang="en-US" sz="1600" i="1" dirty="0"/>
              <a:t>Judgment</a:t>
            </a:r>
            <a:r>
              <a:rPr lang="en-US" sz="1600" dirty="0"/>
              <a:t>] Maintain integrity and independence (of oneself)</a:t>
            </a:r>
          </a:p>
          <a:p>
            <a:pPr lvl="1"/>
            <a:r>
              <a:rPr lang="en-US" sz="1600" dirty="0"/>
              <a:t>…</a:t>
            </a:r>
          </a:p>
          <a:p>
            <a:r>
              <a:rPr lang="en-US" sz="2000" dirty="0"/>
              <a:t>Angela Follows: </a:t>
            </a:r>
          </a:p>
          <a:p>
            <a:pPr lvl="1"/>
            <a:r>
              <a:rPr lang="en-US" sz="1600" dirty="0"/>
              <a:t>… </a:t>
            </a:r>
            <a:r>
              <a:rPr lang="en-US" sz="1600" i="1" dirty="0"/>
              <a:t>Homework</a:t>
            </a:r>
            <a:r>
              <a:rPr lang="en-US" sz="1600" dirty="0"/>
              <a:t>… </a:t>
            </a:r>
          </a:p>
          <a:p>
            <a:pPr lvl="0"/>
            <a:endParaRPr lang="en-US" sz="1800" dirty="0"/>
          </a:p>
          <a:p>
            <a:pPr lvl="0"/>
            <a:endParaRPr lang="en-HK" sz="1800" dirty="0"/>
          </a:p>
          <a:p>
            <a:endParaRPr lang="en-US" sz="1800" dirty="0"/>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113</a:t>
            </a:fld>
            <a:endParaRPr lang="en-US" altLang="zh-TW"/>
          </a:p>
        </p:txBody>
      </p:sp>
    </p:spTree>
    <p:extLst>
      <p:ext uri="{BB962C8B-B14F-4D97-AF65-F5344CB8AC3E}">
        <p14:creationId xmlns:p14="http://schemas.microsoft.com/office/powerpoint/2010/main" val="26574162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p:txBody>
          <a:bodyPr wrap="square" numCol="1" anchorCtr="0" compatLnSpc="1">
            <a:prstTxWarp prst="textNoShape">
              <a:avLst/>
            </a:prstTxWarp>
          </a:bodyPr>
          <a:lstStyle/>
          <a:p>
            <a:pPr eaLnBrk="1" hangingPunct="1"/>
            <a:r>
              <a:rPr lang="en-US">
                <a:latin typeface="Arial" charset="0"/>
                <a:ea typeface="ＭＳ Ｐゴシック" charset="0"/>
                <a:cs typeface="ＭＳ Ｐゴシック" charset="0"/>
              </a:rPr>
              <a:t>Ethics: Four Virtues(</a:t>
            </a:r>
            <a:r>
              <a:rPr lang="zh-TW" altLang="en-US" sz="1800">
                <a:latin typeface="Arial" charset="0"/>
                <a:ea typeface="ＭＳ Ｐゴシック" charset="0"/>
                <a:cs typeface="ＭＳ Ｐゴシック" charset="0"/>
              </a:rPr>
              <a:t>美德</a:t>
            </a:r>
            <a:r>
              <a:rPr lang="en-AU" altLang="zh-TW">
                <a:latin typeface="Arial" charset="0"/>
                <a:ea typeface="ＭＳ Ｐゴシック" charset="0"/>
                <a:cs typeface="ＭＳ Ｐゴシック" charset="0"/>
              </a:rPr>
              <a:t>)</a:t>
            </a:r>
            <a:endParaRPr lang="en-US">
              <a:latin typeface="Arial" charset="0"/>
              <a:ea typeface="ＭＳ Ｐゴシック" charset="0"/>
              <a:cs typeface="ＭＳ Ｐゴシック" charset="0"/>
            </a:endParaRPr>
          </a:p>
        </p:txBody>
      </p:sp>
      <p:sp>
        <p:nvSpPr>
          <p:cNvPr id="25602" name="Rectangle 3"/>
          <p:cNvSpPr>
            <a:spLocks noGrp="1" noChangeArrowheads="1"/>
          </p:cNvSpPr>
          <p:nvPr>
            <p:ph idx="1"/>
          </p:nvPr>
        </p:nvSpPr>
        <p:spPr>
          <a:xfrm>
            <a:off x="495141" y="1600200"/>
            <a:ext cx="8995066" cy="4419600"/>
          </a:xfrm>
        </p:spPr>
        <p:txBody>
          <a:bodyPr/>
          <a:lstStyle/>
          <a:p>
            <a:pPr eaLnBrk="1" hangingPunct="1"/>
            <a:r>
              <a:rPr lang="en-US" sz="2800" b="1">
                <a:latin typeface="Arial" charset="0"/>
                <a:ea typeface="MS PGothic" charset="0"/>
              </a:rPr>
              <a:t>Prudence(</a:t>
            </a:r>
            <a:r>
              <a:rPr lang="en-US" sz="1800" b="1">
                <a:latin typeface="Arial" charset="0"/>
                <a:ea typeface="MS PGothic" charset="0"/>
              </a:rPr>
              <a:t>慎重</a:t>
            </a:r>
            <a:r>
              <a:rPr lang="en-US" altLang="ja-JP" sz="2800" b="1">
                <a:latin typeface="Arial" charset="0"/>
                <a:ea typeface="MS PGothic" charset="0"/>
              </a:rPr>
              <a:t>):</a:t>
            </a:r>
            <a:r>
              <a:rPr lang="en-US" altLang="ja-JP" sz="2800">
                <a:latin typeface="Arial" charset="0"/>
                <a:ea typeface="MS PGothic" charset="0"/>
              </a:rPr>
              <a:t> Thinking about a moral problem </a:t>
            </a:r>
            <a:br>
              <a:rPr lang="en-US" altLang="ja-JP" sz="2800">
                <a:latin typeface="Arial" charset="0"/>
                <a:ea typeface="MS PGothic" charset="0"/>
              </a:rPr>
            </a:br>
            <a:r>
              <a:rPr lang="en-US" altLang="ja-JP" sz="2800">
                <a:latin typeface="Arial" charset="0"/>
                <a:ea typeface="MS PGothic" charset="0"/>
              </a:rPr>
              <a:t>clearly and completely</a:t>
            </a:r>
          </a:p>
          <a:p>
            <a:pPr eaLnBrk="1" hangingPunct="1"/>
            <a:r>
              <a:rPr lang="en-US" sz="2800" b="1">
                <a:latin typeface="Arial" charset="0"/>
                <a:ea typeface="MS PGothic" charset="0"/>
              </a:rPr>
              <a:t>Temperance(</a:t>
            </a:r>
            <a:r>
              <a:rPr lang="en-US" sz="2000" b="1">
                <a:latin typeface="Arial" charset="0"/>
                <a:ea typeface="MS PGothic" charset="0"/>
              </a:rPr>
              <a:t>節制</a:t>
            </a:r>
            <a:r>
              <a:rPr lang="en-AU" altLang="ja-JP" sz="2800" b="1">
                <a:latin typeface="Arial" charset="0"/>
                <a:ea typeface="MS PGothic" charset="0"/>
              </a:rPr>
              <a:t>)</a:t>
            </a:r>
            <a:r>
              <a:rPr lang="en-US" altLang="ja-JP" sz="2800" b="1">
                <a:latin typeface="Arial" charset="0"/>
                <a:ea typeface="MS PGothic" charset="0"/>
              </a:rPr>
              <a:t>: </a:t>
            </a:r>
            <a:r>
              <a:rPr lang="en-US" altLang="ja-JP" sz="2800">
                <a:latin typeface="Arial" charset="0"/>
                <a:ea typeface="MS PGothic" charset="0"/>
              </a:rPr>
              <a:t>Avoiding either rash or </a:t>
            </a:r>
            <a:br>
              <a:rPr lang="en-US" altLang="ja-JP" sz="2800">
                <a:latin typeface="Arial" charset="0"/>
                <a:ea typeface="MS PGothic" charset="0"/>
              </a:rPr>
            </a:br>
            <a:r>
              <a:rPr lang="en-US" altLang="ja-JP" sz="2800" u="sng">
                <a:latin typeface="Arial" charset="0"/>
                <a:ea typeface="MS PGothic" charset="0"/>
              </a:rPr>
              <a:t>suppressing our emotions</a:t>
            </a:r>
          </a:p>
          <a:p>
            <a:pPr eaLnBrk="1" hangingPunct="1"/>
            <a:r>
              <a:rPr lang="en-US" sz="2800" b="1">
                <a:latin typeface="Arial" charset="0"/>
                <a:ea typeface="MS PGothic" charset="0"/>
              </a:rPr>
              <a:t>Fortitude(</a:t>
            </a:r>
            <a:r>
              <a:rPr lang="en-US" sz="2000" b="1">
                <a:latin typeface="Arial" charset="0"/>
                <a:ea typeface="MS PGothic" charset="0"/>
              </a:rPr>
              <a:t>剛毅</a:t>
            </a:r>
            <a:r>
              <a:rPr lang="en-AU" altLang="ja-JP" sz="2800" b="1">
                <a:latin typeface="Arial" charset="0"/>
                <a:ea typeface="MS PGothic" charset="0"/>
              </a:rPr>
              <a:t>)</a:t>
            </a:r>
            <a:r>
              <a:rPr lang="en-US" altLang="ja-JP" sz="2800" b="1">
                <a:latin typeface="Arial" charset="0"/>
                <a:ea typeface="MS PGothic" charset="0"/>
              </a:rPr>
              <a:t>: </a:t>
            </a:r>
            <a:r>
              <a:rPr lang="en-US" altLang="ja-JP" sz="2800">
                <a:latin typeface="Arial" charset="0"/>
                <a:ea typeface="MS PGothic" charset="0"/>
              </a:rPr>
              <a:t>Not moving blindly away from </a:t>
            </a:r>
            <a:br>
              <a:rPr lang="en-US" altLang="ja-JP" sz="2800">
                <a:latin typeface="Arial" charset="0"/>
                <a:ea typeface="MS PGothic" charset="0"/>
              </a:rPr>
            </a:br>
            <a:r>
              <a:rPr lang="en-US" altLang="ja-JP" sz="2800">
                <a:latin typeface="Arial" charset="0"/>
                <a:ea typeface="MS PGothic" charset="0"/>
              </a:rPr>
              <a:t>something we do not like</a:t>
            </a:r>
          </a:p>
          <a:p>
            <a:pPr eaLnBrk="1" hangingPunct="1"/>
            <a:r>
              <a:rPr lang="en-US" sz="2800" b="1">
                <a:latin typeface="Arial" charset="0"/>
                <a:ea typeface="MS PGothic" charset="0"/>
              </a:rPr>
              <a:t>Justice(</a:t>
            </a:r>
            <a:r>
              <a:rPr lang="ja-JP" altLang="en-US" sz="2000" b="1">
                <a:latin typeface="Arial" charset="0"/>
                <a:ea typeface="MS PGothic" charset="0"/>
              </a:rPr>
              <a:t>正義</a:t>
            </a:r>
            <a:r>
              <a:rPr lang="en-AU" altLang="ja-JP" sz="2800" b="1">
                <a:latin typeface="Arial" charset="0"/>
                <a:ea typeface="MS PGothic" charset="0"/>
              </a:rPr>
              <a:t>)</a:t>
            </a:r>
            <a:r>
              <a:rPr lang="en-US" altLang="ja-JP" sz="2800" b="1">
                <a:latin typeface="Arial" charset="0"/>
                <a:ea typeface="MS PGothic" charset="0"/>
              </a:rPr>
              <a:t>: </a:t>
            </a:r>
            <a:r>
              <a:rPr lang="en-US" altLang="ja-JP" sz="2800">
                <a:latin typeface="Arial" charset="0"/>
                <a:ea typeface="MS PGothic" charset="0"/>
              </a:rPr>
              <a:t>Having the will to act in truth on the </a:t>
            </a:r>
            <a:br>
              <a:rPr lang="en-US" altLang="ja-JP" sz="2800">
                <a:latin typeface="Arial" charset="0"/>
                <a:ea typeface="MS PGothic" charset="0"/>
              </a:rPr>
            </a:br>
            <a:r>
              <a:rPr lang="en-US" altLang="ja-JP" sz="2800">
                <a:latin typeface="Arial" charset="0"/>
                <a:ea typeface="MS PGothic" charset="0"/>
              </a:rPr>
              <a:t>way things actually are and to act with fairness </a:t>
            </a:r>
            <a:br>
              <a:rPr lang="en-US" altLang="ja-JP" sz="2800">
                <a:latin typeface="Arial" charset="0"/>
                <a:ea typeface="MS PGothic" charset="0"/>
              </a:rPr>
            </a:br>
            <a:r>
              <a:rPr lang="en-US" altLang="ja-JP" sz="2800">
                <a:latin typeface="Arial" charset="0"/>
                <a:ea typeface="MS PGothic" charset="0"/>
              </a:rPr>
              <a:t>to all concerned</a:t>
            </a:r>
            <a:endParaRPr lang="en-US" altLang="ja-JP" sz="2800" b="1">
              <a:latin typeface="Arial" charset="0"/>
              <a:ea typeface="MS PGothic" charset="0"/>
            </a:endParaRPr>
          </a:p>
          <a:p>
            <a:pPr eaLnBrk="1" hangingPunct="1"/>
            <a:endParaRPr lang="en-US" sz="2800">
              <a:latin typeface="Arial" charset="0"/>
              <a:ea typeface="MS PGothic" charset="0"/>
            </a:endParaRPr>
          </a:p>
        </p:txBody>
      </p:sp>
    </p:spTree>
    <p:extLst>
      <p:ext uri="{BB962C8B-B14F-4D97-AF65-F5344CB8AC3E}">
        <p14:creationId xmlns:p14="http://schemas.microsoft.com/office/powerpoint/2010/main" val="697467807"/>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a:xfrm>
            <a:off x="594858" y="107950"/>
            <a:ext cx="8709672" cy="1111250"/>
          </a:xfrm>
        </p:spPr>
        <p:txBody>
          <a:bodyPr wrap="square" numCol="1" anchorCtr="0" compatLnSpc="1">
            <a:prstTxWarp prst="textNoShape">
              <a:avLst/>
            </a:prstTxWarp>
          </a:bodyPr>
          <a:lstStyle/>
          <a:p>
            <a:pPr eaLnBrk="1" hangingPunct="1"/>
            <a:br>
              <a:rPr lang="en-US" altLang="ko-KR" sz="3200">
                <a:latin typeface="Arial" charset="0"/>
                <a:ea typeface="Gulim" charset="0"/>
                <a:cs typeface="Gulim" charset="0"/>
              </a:rPr>
            </a:br>
            <a:r>
              <a:rPr lang="en-US" altLang="ko-KR" sz="3200">
                <a:latin typeface="Arial" charset="0"/>
                <a:ea typeface="Gulim" charset="0"/>
                <a:cs typeface="Gulim" charset="0"/>
              </a:rPr>
              <a:t>Ethical Evaluation Process: Five P’s</a:t>
            </a:r>
          </a:p>
        </p:txBody>
      </p:sp>
      <p:sp>
        <p:nvSpPr>
          <p:cNvPr id="68611" name="Rectangle 3"/>
          <p:cNvSpPr>
            <a:spLocks noGrp="1" noChangeArrowheads="1"/>
          </p:cNvSpPr>
          <p:nvPr>
            <p:ph idx="1"/>
          </p:nvPr>
        </p:nvSpPr>
        <p:spPr>
          <a:xfrm>
            <a:off x="594858" y="1371600"/>
            <a:ext cx="8709672" cy="4572000"/>
          </a:xfrm>
        </p:spPr>
        <p:txBody>
          <a:bodyPr/>
          <a:lstStyle/>
          <a:p>
            <a:pPr marL="0" indent="0" eaLnBrk="1" hangingPunct="1">
              <a:lnSpc>
                <a:spcPct val="80000"/>
              </a:lnSpc>
              <a:buFont typeface="Wingdings 2" charset="0"/>
              <a:buNone/>
            </a:pPr>
            <a:r>
              <a:rPr lang="en-US" altLang="ko-KR" sz="2000" b="1" dirty="0">
                <a:latin typeface="Arial" charset="0"/>
                <a:ea typeface="Gulim" charset="0"/>
                <a:cs typeface="Gulim" charset="0"/>
              </a:rPr>
              <a:t>Ask yourself :</a:t>
            </a:r>
          </a:p>
          <a:p>
            <a:pPr marL="0" indent="0" eaLnBrk="1" hangingPunct="1">
              <a:lnSpc>
                <a:spcPct val="80000"/>
              </a:lnSpc>
              <a:buFont typeface="Wingdings 2" charset="0"/>
              <a:buNone/>
            </a:pPr>
            <a:endParaRPr lang="en-US" altLang="ko-KR" sz="2000" b="1" dirty="0">
              <a:latin typeface="Arial" charset="0"/>
              <a:ea typeface="Gulim" charset="0"/>
              <a:cs typeface="Gulim" charset="0"/>
            </a:endParaRPr>
          </a:p>
          <a:p>
            <a:pPr marL="0" indent="0" eaLnBrk="1" hangingPunct="1">
              <a:lnSpc>
                <a:spcPct val="80000"/>
              </a:lnSpc>
              <a:buFont typeface="Wingdings 2" charset="0"/>
              <a:buNone/>
            </a:pPr>
            <a:r>
              <a:rPr lang="en-US" altLang="ko-KR" sz="2000" b="1" u="sng" dirty="0">
                <a:latin typeface="Arial" charset="0"/>
                <a:ea typeface="Gulim" charset="0"/>
                <a:cs typeface="Gulim" charset="0"/>
              </a:rPr>
              <a:t>P</a:t>
            </a:r>
            <a:r>
              <a:rPr lang="en-US" altLang="ko-KR" sz="2000" b="1" dirty="0">
                <a:latin typeface="Arial" charset="0"/>
                <a:ea typeface="Gulim" charset="0"/>
                <a:cs typeface="Gulim" charset="0"/>
              </a:rPr>
              <a:t>urpose(</a:t>
            </a:r>
            <a:r>
              <a:rPr lang="en-US" sz="1800" b="1" dirty="0" err="1">
                <a:latin typeface="Arial" charset="0"/>
                <a:ea typeface="Gulim" charset="0"/>
                <a:cs typeface="Gulim" charset="0"/>
              </a:rPr>
              <a:t>目的</a:t>
            </a:r>
            <a:r>
              <a:rPr lang="en-AU" altLang="ja-JP" sz="2000" b="1" dirty="0">
                <a:latin typeface="Arial" charset="0"/>
                <a:ea typeface="Gulim" charset="0"/>
                <a:cs typeface="Gulim" charset="0"/>
              </a:rPr>
              <a:t>)</a:t>
            </a:r>
            <a:r>
              <a:rPr lang="en-US" altLang="ko-KR" sz="2000" dirty="0">
                <a:latin typeface="Arial" charset="0"/>
                <a:ea typeface="Gulim" charset="0"/>
                <a:cs typeface="Gulim" charset="0"/>
              </a:rPr>
              <a:t>: </a:t>
            </a:r>
          </a:p>
          <a:p>
            <a:pPr marL="0" indent="0" eaLnBrk="1" hangingPunct="1">
              <a:lnSpc>
                <a:spcPct val="80000"/>
              </a:lnSpc>
            </a:pPr>
            <a:r>
              <a:rPr lang="en-US" altLang="ko-KR" sz="2000" dirty="0">
                <a:latin typeface="Arial" charset="0"/>
                <a:ea typeface="Gulim" charset="0"/>
                <a:cs typeface="Gulim" charset="0"/>
              </a:rPr>
              <a:t>What is the </a:t>
            </a:r>
            <a:r>
              <a:rPr lang="en-US" altLang="ko-KR" sz="2000" u="sng" dirty="0">
                <a:latin typeface="Arial" charset="0"/>
                <a:ea typeface="Gulim" charset="0"/>
                <a:cs typeface="Gulim" charset="0"/>
              </a:rPr>
              <a:t>objective</a:t>
            </a:r>
            <a:r>
              <a:rPr lang="en-US" altLang="ko-KR" sz="2000" dirty="0">
                <a:latin typeface="Arial" charset="0"/>
                <a:ea typeface="Gulim" charset="0"/>
                <a:cs typeface="Gulim" charset="0"/>
              </a:rPr>
              <a:t> for which you are striving? </a:t>
            </a:r>
          </a:p>
          <a:p>
            <a:pPr marL="0" indent="0" eaLnBrk="1" hangingPunct="1">
              <a:lnSpc>
                <a:spcPct val="80000"/>
              </a:lnSpc>
            </a:pPr>
            <a:r>
              <a:rPr lang="en-US" altLang="ko-KR" sz="2000" dirty="0">
                <a:latin typeface="Arial" charset="0"/>
                <a:ea typeface="Gulim" charset="0"/>
                <a:cs typeface="Gulim" charset="0"/>
              </a:rPr>
              <a:t>Are you comfortable with that as your purpose? </a:t>
            </a:r>
          </a:p>
          <a:p>
            <a:pPr marL="0" indent="0" eaLnBrk="1" hangingPunct="1">
              <a:lnSpc>
                <a:spcPct val="80000"/>
              </a:lnSpc>
            </a:pPr>
            <a:r>
              <a:rPr lang="en-US" altLang="ko-KR" sz="2000" dirty="0">
                <a:latin typeface="Arial" charset="0"/>
                <a:ea typeface="Gulim" charset="0"/>
                <a:cs typeface="Gulim" charset="0"/>
              </a:rPr>
              <a:t>Does your purpose hold up when you look at yourself in the mirror?</a:t>
            </a:r>
            <a:endParaRPr lang="en-US" altLang="ko-KR" sz="2000" b="1" dirty="0">
              <a:latin typeface="Arial" charset="0"/>
              <a:ea typeface="Gulim" charset="0"/>
              <a:cs typeface="Gulim" charset="0"/>
            </a:endParaRPr>
          </a:p>
          <a:p>
            <a:pPr marL="0" indent="0" eaLnBrk="1" hangingPunct="1">
              <a:lnSpc>
                <a:spcPct val="80000"/>
              </a:lnSpc>
              <a:buFont typeface="Wingdings 2" charset="0"/>
              <a:buNone/>
            </a:pPr>
            <a:endParaRPr lang="en-US" altLang="ko-KR" sz="2000" b="1" u="sng" dirty="0">
              <a:latin typeface="Arial" charset="0"/>
              <a:ea typeface="Gulim" charset="0"/>
              <a:cs typeface="Gulim" charset="0"/>
            </a:endParaRPr>
          </a:p>
          <a:p>
            <a:pPr marL="0" indent="0" eaLnBrk="1" hangingPunct="1">
              <a:lnSpc>
                <a:spcPct val="80000"/>
              </a:lnSpc>
              <a:buFont typeface="Wingdings 2" charset="0"/>
              <a:buNone/>
            </a:pPr>
            <a:r>
              <a:rPr lang="en-US" altLang="ko-KR" sz="2000" b="1" u="sng" dirty="0">
                <a:latin typeface="Arial" charset="0"/>
                <a:ea typeface="Gulim" charset="0"/>
                <a:cs typeface="Gulim" charset="0"/>
              </a:rPr>
              <a:t>P</a:t>
            </a:r>
            <a:r>
              <a:rPr lang="en-US" altLang="ko-KR" sz="2000" b="1" dirty="0">
                <a:latin typeface="Arial" charset="0"/>
                <a:ea typeface="Gulim" charset="0"/>
                <a:cs typeface="Gulim" charset="0"/>
              </a:rPr>
              <a:t>ride(</a:t>
            </a:r>
            <a:r>
              <a:rPr lang="zh-TW" altLang="en-US" sz="1800" b="1" dirty="0">
                <a:latin typeface="Arial" charset="0"/>
                <a:ea typeface="Gulim" charset="0"/>
                <a:cs typeface="Gulim" charset="0"/>
              </a:rPr>
              <a:t>自豪感</a:t>
            </a:r>
            <a:r>
              <a:rPr lang="en-AU" altLang="zh-TW" sz="2000" b="1" dirty="0">
                <a:latin typeface="Arial" charset="0"/>
                <a:ea typeface="Gulim" charset="0"/>
                <a:cs typeface="Gulim" charset="0"/>
              </a:rPr>
              <a:t>)</a:t>
            </a:r>
            <a:r>
              <a:rPr lang="en-US" altLang="ko-KR" sz="2000" dirty="0">
                <a:latin typeface="Arial" charset="0"/>
                <a:ea typeface="Gulim" charset="0"/>
                <a:cs typeface="Gulim" charset="0"/>
              </a:rPr>
              <a:t>: </a:t>
            </a:r>
          </a:p>
          <a:p>
            <a:pPr marL="0" indent="0" eaLnBrk="1" hangingPunct="1">
              <a:lnSpc>
                <a:spcPct val="80000"/>
              </a:lnSpc>
            </a:pPr>
            <a:r>
              <a:rPr lang="en-US" altLang="ko-KR" sz="2000" dirty="0">
                <a:latin typeface="Arial" charset="0"/>
                <a:ea typeface="Gulim" charset="0"/>
                <a:cs typeface="Gulim" charset="0"/>
              </a:rPr>
              <a:t>Can you take pride in the solution you have developed?</a:t>
            </a:r>
          </a:p>
          <a:p>
            <a:pPr marL="0" indent="0" eaLnBrk="1" hangingPunct="1">
              <a:lnSpc>
                <a:spcPct val="80000"/>
              </a:lnSpc>
            </a:pPr>
            <a:r>
              <a:rPr lang="en-US" altLang="ko-KR" sz="2000" dirty="0">
                <a:latin typeface="Arial" charset="0"/>
                <a:ea typeface="Gulim" charset="0"/>
                <a:cs typeface="Gulim" charset="0"/>
              </a:rPr>
              <a:t>Is there any false pride or self-doubt involved?</a:t>
            </a:r>
            <a:endParaRPr lang="en-US" altLang="ko-KR" sz="2000" b="1" dirty="0">
              <a:latin typeface="Arial" charset="0"/>
              <a:ea typeface="Gulim" charset="0"/>
              <a:cs typeface="Gulim" charset="0"/>
            </a:endParaRPr>
          </a:p>
          <a:p>
            <a:pPr marL="0" indent="0" eaLnBrk="1" hangingPunct="1">
              <a:lnSpc>
                <a:spcPct val="80000"/>
              </a:lnSpc>
              <a:buFont typeface="Wingdings 2" charset="0"/>
              <a:buNone/>
            </a:pPr>
            <a:endParaRPr lang="en-US" altLang="ko-KR" sz="2000" b="1" u="sng" dirty="0">
              <a:latin typeface="Arial" charset="0"/>
              <a:ea typeface="Gulim" charset="0"/>
              <a:cs typeface="Gulim" charset="0"/>
            </a:endParaRPr>
          </a:p>
          <a:p>
            <a:pPr marL="0" indent="0" eaLnBrk="1" hangingPunct="1">
              <a:lnSpc>
                <a:spcPct val="80000"/>
              </a:lnSpc>
              <a:buFont typeface="Wingdings 2" charset="0"/>
              <a:buNone/>
            </a:pPr>
            <a:r>
              <a:rPr lang="en-US" altLang="ko-KR" sz="2000" b="1" u="sng" dirty="0">
                <a:latin typeface="Arial" charset="0"/>
                <a:ea typeface="Gulim" charset="0"/>
                <a:cs typeface="Gulim" charset="0"/>
              </a:rPr>
              <a:t>P</a:t>
            </a:r>
            <a:r>
              <a:rPr lang="en-US" altLang="ko-KR" sz="2000" b="1" dirty="0">
                <a:latin typeface="Arial" charset="0"/>
                <a:ea typeface="Gulim" charset="0"/>
                <a:cs typeface="Gulim" charset="0"/>
              </a:rPr>
              <a:t>atience(</a:t>
            </a:r>
            <a:r>
              <a:rPr lang="en-US" sz="1800" b="1" dirty="0" err="1">
                <a:latin typeface="Arial" charset="0"/>
                <a:ea typeface="Gulim" charset="0"/>
                <a:cs typeface="Gulim" charset="0"/>
              </a:rPr>
              <a:t>耐心</a:t>
            </a:r>
            <a:r>
              <a:rPr lang="en-AU" altLang="ja-JP" sz="2000" b="1" dirty="0">
                <a:latin typeface="Arial" charset="0"/>
                <a:ea typeface="Gulim" charset="0"/>
                <a:cs typeface="Gulim" charset="0"/>
              </a:rPr>
              <a:t>)</a:t>
            </a:r>
            <a:r>
              <a:rPr lang="en-US" altLang="ko-KR" sz="2000" dirty="0">
                <a:latin typeface="Arial" charset="0"/>
                <a:ea typeface="Gulim" charset="0"/>
                <a:cs typeface="Gulim" charset="0"/>
              </a:rPr>
              <a:t>: </a:t>
            </a:r>
          </a:p>
          <a:p>
            <a:pPr marL="0" indent="0" eaLnBrk="1" hangingPunct="1">
              <a:lnSpc>
                <a:spcPct val="80000"/>
              </a:lnSpc>
            </a:pPr>
            <a:r>
              <a:rPr lang="en-US" altLang="ko-KR" sz="2000" dirty="0">
                <a:latin typeface="Arial" charset="0"/>
                <a:ea typeface="Gulim" charset="0"/>
                <a:cs typeface="Gulim" charset="0"/>
              </a:rPr>
              <a:t>Have you taken the time to think through all the ramifications and implications of your solution?</a:t>
            </a:r>
            <a:endParaRPr lang="en-US" altLang="ko-KR" sz="2000" b="1" dirty="0">
              <a:latin typeface="Arial" charset="0"/>
              <a:ea typeface="Gulim" charset="0"/>
              <a:cs typeface="Gulim" charset="0"/>
            </a:endParaRPr>
          </a:p>
        </p:txBody>
      </p:sp>
    </p:spTree>
    <p:extLst>
      <p:ext uri="{BB962C8B-B14F-4D97-AF65-F5344CB8AC3E}">
        <p14:creationId xmlns:p14="http://schemas.microsoft.com/office/powerpoint/2010/main" val="110295244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1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61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611">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8611">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8611">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8611">
                                            <p:txEl>
                                              <p:pRg st="11" end="1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86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3" name="Rectangle 2"/>
          <p:cNvSpPr>
            <a:spLocks noGrp="1" noChangeArrowheads="1"/>
          </p:cNvSpPr>
          <p:nvPr>
            <p:ph type="title"/>
          </p:nvPr>
        </p:nvSpPr>
        <p:spPr/>
        <p:txBody>
          <a:bodyPr wrap="square" numCol="1" anchorCtr="0" compatLnSpc="1">
            <a:prstTxWarp prst="textNoShape">
              <a:avLst/>
            </a:prstTxWarp>
          </a:bodyPr>
          <a:lstStyle/>
          <a:p>
            <a:pPr eaLnBrk="1" hangingPunct="1"/>
            <a:r>
              <a:rPr lang="en-US" altLang="ko-KR" sz="3600">
                <a:latin typeface="Arial" charset="0"/>
                <a:ea typeface="Gulim" charset="0"/>
                <a:cs typeface="Gulim" charset="0"/>
              </a:rPr>
              <a:t>Ethical Evaluation Process: Five P’s</a:t>
            </a:r>
          </a:p>
        </p:txBody>
      </p:sp>
      <p:sp>
        <p:nvSpPr>
          <p:cNvPr id="68611" name="Rectangle 3"/>
          <p:cNvSpPr>
            <a:spLocks noGrp="1" noChangeArrowheads="1"/>
          </p:cNvSpPr>
          <p:nvPr>
            <p:ph idx="1"/>
          </p:nvPr>
        </p:nvSpPr>
        <p:spPr/>
        <p:txBody>
          <a:bodyPr/>
          <a:lstStyle/>
          <a:p>
            <a:pPr marL="0" indent="0" eaLnBrk="1" hangingPunct="1">
              <a:lnSpc>
                <a:spcPct val="80000"/>
              </a:lnSpc>
              <a:buFont typeface="Wingdings 2" charset="0"/>
              <a:buNone/>
            </a:pPr>
            <a:r>
              <a:rPr lang="en-US" altLang="ko-KR" b="1" u="sng">
                <a:latin typeface="Arial" charset="0"/>
                <a:ea typeface="Gulim" charset="0"/>
                <a:cs typeface="Gulim" charset="0"/>
              </a:rPr>
              <a:t>P</a:t>
            </a:r>
            <a:r>
              <a:rPr lang="en-US" altLang="ko-KR" b="1">
                <a:latin typeface="Arial" charset="0"/>
                <a:ea typeface="Gulim" charset="0"/>
                <a:cs typeface="Gulim" charset="0"/>
              </a:rPr>
              <a:t>ersistence(</a:t>
            </a:r>
            <a:r>
              <a:rPr lang="en-AU" sz="1800" b="1">
                <a:latin typeface="Arial" charset="0"/>
                <a:ea typeface="Gulim" charset="0"/>
                <a:cs typeface="Gulim" charset="0"/>
              </a:rPr>
              <a:t>把</a:t>
            </a:r>
            <a:r>
              <a:rPr lang="en-US" sz="1800" b="1">
                <a:latin typeface="Arial" charset="0"/>
                <a:ea typeface="Gulim" charset="0"/>
                <a:cs typeface="Gulim" charset="0"/>
              </a:rPr>
              <a:t>持</a:t>
            </a:r>
            <a:r>
              <a:rPr lang="en-AU" altLang="ja-JP" b="1">
                <a:latin typeface="Arial" charset="0"/>
                <a:ea typeface="Gulim" charset="0"/>
                <a:cs typeface="Gulim" charset="0"/>
              </a:rPr>
              <a:t>)</a:t>
            </a:r>
            <a:r>
              <a:rPr lang="en-US" altLang="ko-KR">
                <a:latin typeface="Arial" charset="0"/>
                <a:ea typeface="Gulim" charset="0"/>
                <a:cs typeface="Gulim" charset="0"/>
              </a:rPr>
              <a:t>: </a:t>
            </a:r>
          </a:p>
          <a:p>
            <a:pPr marL="0" indent="0" eaLnBrk="1" hangingPunct="1">
              <a:lnSpc>
                <a:spcPct val="80000"/>
              </a:lnSpc>
            </a:pPr>
            <a:r>
              <a:rPr lang="en-US" altLang="ko-KR">
                <a:latin typeface="Arial" charset="0"/>
                <a:ea typeface="Gulim" charset="0"/>
                <a:cs typeface="Gulim" charset="0"/>
              </a:rPr>
              <a:t>Are you sticking to your guns and not being dissuaded by other demands? </a:t>
            </a:r>
          </a:p>
          <a:p>
            <a:pPr marL="0" indent="0" eaLnBrk="1" hangingPunct="1">
              <a:lnSpc>
                <a:spcPct val="80000"/>
              </a:lnSpc>
            </a:pPr>
            <a:r>
              <a:rPr lang="en-US" altLang="ko-KR">
                <a:latin typeface="Arial" charset="0"/>
                <a:ea typeface="Gulim" charset="0"/>
                <a:cs typeface="Gulim" charset="0"/>
              </a:rPr>
              <a:t>Have you given up too soon on finding a solution that is fair and balanced to all concerned?</a:t>
            </a:r>
            <a:endParaRPr lang="en-US" altLang="ko-KR" b="1">
              <a:latin typeface="Arial" charset="0"/>
              <a:ea typeface="Gulim" charset="0"/>
              <a:cs typeface="Gulim" charset="0"/>
            </a:endParaRPr>
          </a:p>
          <a:p>
            <a:pPr marL="0" indent="0" eaLnBrk="1" hangingPunct="1">
              <a:lnSpc>
                <a:spcPct val="80000"/>
              </a:lnSpc>
              <a:buFont typeface="Wingdings 2" charset="0"/>
              <a:buNone/>
            </a:pPr>
            <a:endParaRPr lang="en-US" altLang="ko-KR" b="1">
              <a:latin typeface="Arial" charset="0"/>
              <a:ea typeface="Gulim" charset="0"/>
              <a:cs typeface="Gulim" charset="0"/>
            </a:endParaRPr>
          </a:p>
          <a:p>
            <a:pPr marL="0" indent="0" eaLnBrk="1" hangingPunct="1">
              <a:lnSpc>
                <a:spcPct val="80000"/>
              </a:lnSpc>
              <a:buFont typeface="Wingdings 2" charset="0"/>
              <a:buNone/>
            </a:pPr>
            <a:r>
              <a:rPr lang="en-US" altLang="ko-KR" b="1" u="sng">
                <a:latin typeface="Arial" charset="0"/>
                <a:ea typeface="Gulim" charset="0"/>
                <a:cs typeface="Gulim" charset="0"/>
              </a:rPr>
              <a:t>P</a:t>
            </a:r>
            <a:r>
              <a:rPr lang="en-US" altLang="ko-KR" b="1">
                <a:latin typeface="Arial" charset="0"/>
                <a:ea typeface="Gulim" charset="0"/>
                <a:cs typeface="Gulim" charset="0"/>
              </a:rPr>
              <a:t>erspective(</a:t>
            </a:r>
            <a:r>
              <a:rPr lang="en-US" sz="1800" b="1">
                <a:latin typeface="Arial" charset="0"/>
                <a:ea typeface="Gulim" charset="0"/>
                <a:cs typeface="Gulim" charset="0"/>
              </a:rPr>
              <a:t>宏觀透視</a:t>
            </a:r>
            <a:r>
              <a:rPr lang="en-AU" altLang="ja-JP" b="1">
                <a:latin typeface="Arial" charset="0"/>
                <a:ea typeface="Gulim" charset="0"/>
                <a:cs typeface="Gulim" charset="0"/>
              </a:rPr>
              <a:t>)</a:t>
            </a:r>
            <a:r>
              <a:rPr lang="en-US" altLang="ko-KR">
                <a:latin typeface="Arial" charset="0"/>
                <a:ea typeface="Gulim" charset="0"/>
                <a:cs typeface="Gulim" charset="0"/>
              </a:rPr>
              <a:t>: </a:t>
            </a:r>
          </a:p>
          <a:p>
            <a:pPr marL="0" indent="0" eaLnBrk="1" hangingPunct="1">
              <a:lnSpc>
                <a:spcPct val="80000"/>
              </a:lnSpc>
            </a:pPr>
            <a:r>
              <a:rPr lang="en-US" altLang="ko-KR">
                <a:latin typeface="Arial" charset="0"/>
                <a:ea typeface="Gulim" charset="0"/>
                <a:cs typeface="Gulim" charset="0"/>
              </a:rPr>
              <a:t>Have you taken the time to focus inside yourself to be sure everything fits with your ideals and beliefs? </a:t>
            </a:r>
          </a:p>
          <a:p>
            <a:pPr marL="0" indent="0" eaLnBrk="1" hangingPunct="1">
              <a:lnSpc>
                <a:spcPct val="80000"/>
              </a:lnSpc>
            </a:pPr>
            <a:r>
              <a:rPr lang="en-US" altLang="ko-KR">
                <a:latin typeface="Arial" charset="0"/>
                <a:ea typeface="Gulim" charset="0"/>
                <a:cs typeface="Gulim" charset="0"/>
              </a:rPr>
              <a:t>How does the solution fit into the “Big Picture?”</a:t>
            </a:r>
          </a:p>
        </p:txBody>
      </p:sp>
    </p:spTree>
    <p:extLst>
      <p:ext uri="{BB962C8B-B14F-4D97-AF65-F5344CB8AC3E}">
        <p14:creationId xmlns:p14="http://schemas.microsoft.com/office/powerpoint/2010/main" val="405247391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1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61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6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p:txBody>
          <a:bodyPr wrap="square" numCol="1" anchorCtr="0" compatLnSpc="1">
            <a:prstTxWarp prst="textNoShape">
              <a:avLst/>
            </a:prstTxWarp>
          </a:bodyPr>
          <a:lstStyle/>
          <a:p>
            <a:pPr eaLnBrk="1" hangingPunct="1"/>
            <a:r>
              <a:rPr lang="en-US" altLang="ko-KR" sz="3600" dirty="0">
                <a:latin typeface="Arial" charset="0"/>
                <a:ea typeface="Gulim" charset="0"/>
                <a:cs typeface="Gulim" charset="0"/>
              </a:rPr>
              <a:t>Interrelationship Between 5 P’s **</a:t>
            </a:r>
          </a:p>
        </p:txBody>
      </p:sp>
      <p:sp>
        <p:nvSpPr>
          <p:cNvPr id="28674" name="Rectangle 3"/>
          <p:cNvSpPr>
            <a:spLocks noGrp="1" noChangeArrowheads="1"/>
          </p:cNvSpPr>
          <p:nvPr>
            <p:ph idx="1"/>
          </p:nvPr>
        </p:nvSpPr>
        <p:spPr/>
        <p:txBody>
          <a:bodyPr/>
          <a:lstStyle/>
          <a:p>
            <a:pPr eaLnBrk="1" hangingPunct="1"/>
            <a:r>
              <a:rPr lang="en-US" altLang="ko-KR" sz="2800" u="sng">
                <a:latin typeface="Arial" charset="0"/>
                <a:ea typeface="Gulim" charset="0"/>
                <a:cs typeface="Gulim" charset="0"/>
              </a:rPr>
              <a:t>Perspective</a:t>
            </a:r>
            <a:r>
              <a:rPr lang="en-US" altLang="ko-KR" sz="2800">
                <a:latin typeface="Arial" charset="0"/>
                <a:ea typeface="Gulim" charset="0"/>
                <a:cs typeface="Gulim" charset="0"/>
              </a:rPr>
              <a:t> is the inner guidance gained from the other P’s that allows us to see the issue more clearly.</a:t>
            </a:r>
          </a:p>
        </p:txBody>
      </p:sp>
      <p:pic>
        <p:nvPicPr>
          <p:cNvPr id="2867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3465" y="2667000"/>
            <a:ext cx="4208701" cy="381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423926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p:nvPr>
        </p:nvSpPr>
        <p:spPr/>
        <p:txBody>
          <a:bodyPr/>
          <a:lstStyle/>
          <a:p>
            <a:r>
              <a:rPr lang="en-US" dirty="0"/>
              <a:t>Overall Summary</a:t>
            </a:r>
          </a:p>
        </p:txBody>
      </p:sp>
      <p:sp>
        <p:nvSpPr>
          <p:cNvPr id="6" name="Subtitle 5"/>
          <p:cNvSpPr>
            <a:spLocks noGrp="1"/>
          </p:cNvSpPr>
          <p:nvPr>
            <p:ph type="subTitle" sz="quarter"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118</a:t>
            </a:fld>
            <a:endParaRPr lang="en-US" altLang="zh-TW"/>
          </a:p>
        </p:txBody>
      </p:sp>
    </p:spTree>
    <p:extLst>
      <p:ext uri="{BB962C8B-B14F-4D97-AF65-F5344CB8AC3E}">
        <p14:creationId xmlns:p14="http://schemas.microsoft.com/office/powerpoint/2010/main" val="222527587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Coverage A</a:t>
            </a:r>
          </a:p>
        </p:txBody>
      </p:sp>
      <p:sp>
        <p:nvSpPr>
          <p:cNvPr id="3" name="Content Placeholder 2"/>
          <p:cNvSpPr>
            <a:spLocks noGrp="1"/>
          </p:cNvSpPr>
          <p:nvPr>
            <p:ph idx="1"/>
          </p:nvPr>
        </p:nvSpPr>
        <p:spPr/>
        <p:txBody>
          <a:bodyPr/>
          <a:lstStyle/>
          <a:p>
            <a:r>
              <a:rPr lang="en-US" dirty="0"/>
              <a:t>CILO 1 - Software Development Process </a:t>
            </a:r>
          </a:p>
          <a:p>
            <a:r>
              <a:rPr lang="en-US" dirty="0"/>
              <a:t>Waterfall Model</a:t>
            </a:r>
            <a:endParaRPr lang="en-AU" dirty="0"/>
          </a:p>
          <a:p>
            <a:pPr lvl="1"/>
            <a:r>
              <a:rPr lang="en-US" dirty="0"/>
              <a:t>Prototyping</a:t>
            </a:r>
            <a:endParaRPr lang="en-AU" dirty="0"/>
          </a:p>
          <a:p>
            <a:pPr lvl="1"/>
            <a:r>
              <a:rPr lang="en-US" dirty="0"/>
              <a:t>Incremental</a:t>
            </a:r>
          </a:p>
          <a:p>
            <a:pPr lvl="1"/>
            <a:r>
              <a:rPr lang="en-US" dirty="0"/>
              <a:t>… </a:t>
            </a:r>
            <a:endParaRPr lang="en-AU" dirty="0"/>
          </a:p>
          <a:p>
            <a:pPr lvl="1"/>
            <a:r>
              <a:rPr lang="en-US" dirty="0"/>
              <a:t>Definitions, Advantages and Disadvantages</a:t>
            </a:r>
            <a:endParaRPr lang="en-AU" dirty="0"/>
          </a:p>
          <a:p>
            <a:r>
              <a:rPr lang="en-US" dirty="0"/>
              <a:t>CILO 2 – Software Requirements –  </a:t>
            </a:r>
            <a:endParaRPr lang="en-AU" dirty="0"/>
          </a:p>
          <a:p>
            <a:pPr lvl="1"/>
            <a:r>
              <a:rPr lang="en-AU" dirty="0"/>
              <a:t>X1 C</a:t>
            </a:r>
            <a:r>
              <a:rPr lang="en-US" dirty="0" err="1"/>
              <a:t>ase</a:t>
            </a:r>
            <a:r>
              <a:rPr lang="en-US" dirty="0"/>
              <a:t> study</a:t>
            </a:r>
          </a:p>
          <a:p>
            <a:pPr lvl="1"/>
            <a:r>
              <a:rPr lang="en-US" dirty="0"/>
              <a:t>X1 Use Case Diagram </a:t>
            </a:r>
            <a:endParaRPr lang="en-AU" dirty="0"/>
          </a:p>
          <a:p>
            <a:pPr lvl="1"/>
            <a:r>
              <a:rPr lang="en-AU" dirty="0"/>
              <a:t>X</a:t>
            </a:r>
            <a:r>
              <a:rPr lang="en-US" dirty="0"/>
              <a:t>1 Requirements use case table </a:t>
            </a:r>
            <a:endParaRPr lang="en-AU" dirty="0"/>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119</a:t>
            </a:fld>
            <a:endParaRPr lang="en-US" altLang="zh-TW"/>
          </a:p>
        </p:txBody>
      </p:sp>
    </p:spTree>
    <p:extLst>
      <p:ext uri="{BB962C8B-B14F-4D97-AF65-F5344CB8AC3E}">
        <p14:creationId xmlns:p14="http://schemas.microsoft.com/office/powerpoint/2010/main" val="253198552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Study Plan (For Exam) Tasks</a:t>
            </a:r>
          </a:p>
        </p:txBody>
      </p:sp>
      <p:sp>
        <p:nvSpPr>
          <p:cNvPr id="3" name="Content Placeholder 2"/>
          <p:cNvSpPr>
            <a:spLocks noGrp="1"/>
          </p:cNvSpPr>
          <p:nvPr>
            <p:ph idx="1"/>
          </p:nvPr>
        </p:nvSpPr>
        <p:spPr/>
        <p:txBody>
          <a:bodyPr/>
          <a:lstStyle/>
          <a:p>
            <a:r>
              <a:rPr lang="en-US" dirty="0"/>
              <a:t>I would study:</a:t>
            </a:r>
          </a:p>
          <a:p>
            <a:pPr lvl="1"/>
            <a:r>
              <a:rPr lang="en-US" dirty="0"/>
              <a:t>Review All Lectures + Tutorials**</a:t>
            </a:r>
          </a:p>
          <a:p>
            <a:pPr lvl="1"/>
            <a:r>
              <a:rPr lang="en-US" dirty="0"/>
              <a:t>Prepare roles of variables**</a:t>
            </a:r>
          </a:p>
          <a:p>
            <a:pPr lvl="1"/>
            <a:r>
              <a:rPr lang="en-US" dirty="0"/>
              <a:t>Study code of ethics Five Ps*</a:t>
            </a:r>
          </a:p>
          <a:p>
            <a:r>
              <a:rPr lang="en-US" dirty="0"/>
              <a:t>Focus on </a:t>
            </a:r>
            <a:r>
              <a:rPr lang="en-US" u="sng" dirty="0"/>
              <a:t>Software Design Diagrams</a:t>
            </a:r>
          </a:p>
          <a:p>
            <a:pPr lvl="1"/>
            <a:r>
              <a:rPr lang="en-US" dirty="0"/>
              <a:t>Use case diagram and include/extend notations*</a:t>
            </a:r>
          </a:p>
          <a:p>
            <a:pPr lvl="1"/>
            <a:r>
              <a:rPr lang="en-US" dirty="0"/>
              <a:t>Class diagram and association/linkage types*</a:t>
            </a:r>
          </a:p>
          <a:p>
            <a:pPr lvl="1"/>
            <a:r>
              <a:rPr lang="en-US" dirty="0"/>
              <a:t>Sequence diagram creation*/black holes*/loops*</a:t>
            </a:r>
          </a:p>
          <a:p>
            <a:pPr lvl="1"/>
            <a:r>
              <a:rPr lang="en-US" dirty="0"/>
              <a:t>Design Patterns (class diagrams and notations)*</a:t>
            </a:r>
          </a:p>
          <a:p>
            <a:pPr lvl="1"/>
            <a:r>
              <a:rPr lang="en-US" dirty="0"/>
              <a:t>Coding examples for design patterns, design principles*</a:t>
            </a:r>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12</a:t>
            </a:fld>
            <a:endParaRPr lang="en-US" altLang="zh-TW"/>
          </a:p>
        </p:txBody>
      </p:sp>
    </p:spTree>
    <p:extLst>
      <p:ext uri="{BB962C8B-B14F-4D97-AF65-F5344CB8AC3E}">
        <p14:creationId xmlns:p14="http://schemas.microsoft.com/office/powerpoint/2010/main" val="249446719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Coverage B</a:t>
            </a:r>
          </a:p>
        </p:txBody>
      </p:sp>
      <p:sp>
        <p:nvSpPr>
          <p:cNvPr id="3" name="Content Placeholder 2"/>
          <p:cNvSpPr>
            <a:spLocks noGrp="1"/>
          </p:cNvSpPr>
          <p:nvPr>
            <p:ph idx="1"/>
          </p:nvPr>
        </p:nvSpPr>
        <p:spPr/>
        <p:txBody>
          <a:bodyPr/>
          <a:lstStyle/>
          <a:p>
            <a:r>
              <a:rPr lang="en-US" dirty="0"/>
              <a:t>CILO 3 – Object Oriented Analysis – </a:t>
            </a:r>
            <a:endParaRPr lang="en-AU" dirty="0"/>
          </a:p>
          <a:p>
            <a:pPr lvl="1"/>
            <a:r>
              <a:rPr lang="en-US" dirty="0"/>
              <a:t>Class Diagram**</a:t>
            </a:r>
          </a:p>
          <a:p>
            <a:pPr lvl="1"/>
            <a:r>
              <a:rPr lang="en-US" dirty="0"/>
              <a:t>Class Linkages*</a:t>
            </a:r>
          </a:p>
          <a:p>
            <a:pPr lvl="1"/>
            <a:r>
              <a:rPr lang="en-US" dirty="0"/>
              <a:t>Associative Entity*</a:t>
            </a:r>
          </a:p>
          <a:p>
            <a:pPr lvl="1"/>
            <a:r>
              <a:rPr lang="en-US" dirty="0"/>
              <a:t>Sequence Diagram**</a:t>
            </a:r>
          </a:p>
          <a:p>
            <a:r>
              <a:rPr lang="en-US" dirty="0"/>
              <a:t>CILO 4 - Design Principles and Patterns– </a:t>
            </a:r>
          </a:p>
          <a:p>
            <a:pPr lvl="1"/>
            <a:r>
              <a:rPr lang="en-US" dirty="0"/>
              <a:t>Roles of Variables** </a:t>
            </a:r>
            <a:endParaRPr lang="en-AU" dirty="0"/>
          </a:p>
          <a:p>
            <a:pPr lvl="1"/>
            <a:r>
              <a:rPr lang="en-US" dirty="0"/>
              <a:t>SOLID Principles**</a:t>
            </a:r>
            <a:endParaRPr lang="en-AU" dirty="0"/>
          </a:p>
          <a:p>
            <a:pPr lvl="1"/>
            <a:r>
              <a:rPr lang="en-US" dirty="0"/>
              <a:t>All patterns we have learn, such as State**, Singleton**</a:t>
            </a:r>
            <a:endParaRPr lang="en-AU" dirty="0"/>
          </a:p>
          <a:p>
            <a:pPr lvl="1"/>
            <a:r>
              <a:rPr lang="en-US" dirty="0"/>
              <a:t>Others such as Observer Pattern*, Command**, Factory method</a:t>
            </a:r>
            <a:endParaRPr lang="en-AU" dirty="0"/>
          </a:p>
          <a:p>
            <a:endParaRPr lang="en-US" dirty="0"/>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120</a:t>
            </a:fld>
            <a:endParaRPr lang="en-US" altLang="zh-TW"/>
          </a:p>
        </p:txBody>
      </p:sp>
    </p:spTree>
    <p:extLst>
      <p:ext uri="{BB962C8B-B14F-4D97-AF65-F5344CB8AC3E}">
        <p14:creationId xmlns:p14="http://schemas.microsoft.com/office/powerpoint/2010/main" val="171913593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Coverage C</a:t>
            </a:r>
          </a:p>
        </p:txBody>
      </p:sp>
      <p:sp>
        <p:nvSpPr>
          <p:cNvPr id="3" name="Content Placeholder 2"/>
          <p:cNvSpPr>
            <a:spLocks noGrp="1"/>
          </p:cNvSpPr>
          <p:nvPr>
            <p:ph idx="1"/>
          </p:nvPr>
        </p:nvSpPr>
        <p:spPr/>
        <p:txBody>
          <a:bodyPr/>
          <a:lstStyle/>
          <a:p>
            <a:r>
              <a:rPr lang="en-US" dirty="0"/>
              <a:t>CILO 5 – Professional Ethics –  </a:t>
            </a:r>
            <a:endParaRPr lang="en-AU" dirty="0"/>
          </a:p>
          <a:p>
            <a:pPr lvl="1"/>
            <a:r>
              <a:rPr lang="en-US" dirty="0"/>
              <a:t>Code of Ethics in Software Engineering* (Table Not Given)</a:t>
            </a:r>
            <a:endParaRPr lang="en-AU" dirty="0"/>
          </a:p>
          <a:p>
            <a:pPr lvl="1"/>
            <a:r>
              <a:rPr lang="en-US" dirty="0"/>
              <a:t>Given a case study, mapping (follows/violates)</a:t>
            </a:r>
          </a:p>
          <a:p>
            <a:pPr lvl="1"/>
            <a:r>
              <a:rPr lang="en-US" dirty="0"/>
              <a:t>See ACM Paper on Ethics* (PDF)</a:t>
            </a:r>
          </a:p>
          <a:p>
            <a:pPr lvl="1"/>
            <a:r>
              <a:rPr lang="en-US" altLang="ko-KR" dirty="0">
                <a:latin typeface="Arial" charset="0"/>
                <a:ea typeface="Gulim" charset="0"/>
                <a:cs typeface="Gulim" charset="0"/>
              </a:rPr>
              <a:t>Ethical Evaluation Process: Five P’s</a:t>
            </a:r>
          </a:p>
          <a:p>
            <a:pPr lvl="2"/>
            <a:r>
              <a:rPr lang="en-US" dirty="0"/>
              <a:t>Purpose</a:t>
            </a:r>
          </a:p>
          <a:p>
            <a:pPr lvl="2"/>
            <a:r>
              <a:rPr lang="en-US" dirty="0"/>
              <a:t>Pride</a:t>
            </a:r>
          </a:p>
          <a:p>
            <a:pPr lvl="2"/>
            <a:r>
              <a:rPr lang="en-US" dirty="0"/>
              <a:t>Patience</a:t>
            </a:r>
          </a:p>
          <a:p>
            <a:pPr lvl="2"/>
            <a:r>
              <a:rPr lang="en-US" dirty="0"/>
              <a:t>Persistence</a:t>
            </a:r>
          </a:p>
          <a:p>
            <a:pPr lvl="2"/>
            <a:r>
              <a:rPr lang="en-US" dirty="0"/>
              <a:t>Perspective (and interrelationship between 5Ps) </a:t>
            </a:r>
          </a:p>
          <a:p>
            <a:pPr lvl="2"/>
            <a:endParaRPr lang="en-US" dirty="0"/>
          </a:p>
          <a:p>
            <a:endParaRPr lang="en-US" dirty="0"/>
          </a:p>
          <a:p>
            <a:pPr marL="0" indent="0">
              <a:buNone/>
            </a:pPr>
            <a:endParaRPr lang="en-AU" dirty="0"/>
          </a:p>
          <a:p>
            <a:endParaRPr lang="en-US" dirty="0"/>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121</a:t>
            </a:fld>
            <a:endParaRPr lang="en-US" altLang="zh-TW"/>
          </a:p>
        </p:txBody>
      </p:sp>
    </p:spTree>
    <p:extLst>
      <p:ext uri="{BB962C8B-B14F-4D97-AF65-F5344CB8AC3E}">
        <p14:creationId xmlns:p14="http://schemas.microsoft.com/office/powerpoint/2010/main" val="229522047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122</a:t>
            </a:fld>
            <a:endParaRPr lang="en-US" altLang="zh-TW"/>
          </a:p>
        </p:txBody>
      </p:sp>
      <p:pic>
        <p:nvPicPr>
          <p:cNvPr id="5" name="Picture 4" descr="keep-calm-and-good-luck-for-your-exam-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012" y="25399"/>
            <a:ext cx="6324600" cy="6811107"/>
          </a:xfrm>
          <a:prstGeom prst="rect">
            <a:avLst/>
          </a:prstGeom>
        </p:spPr>
      </p:pic>
    </p:spTree>
    <p:extLst>
      <p:ext uri="{BB962C8B-B14F-4D97-AF65-F5344CB8AC3E}">
        <p14:creationId xmlns:p14="http://schemas.microsoft.com/office/powerpoint/2010/main" val="12251600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Exam 50%</a:t>
            </a:r>
          </a:p>
        </p:txBody>
      </p:sp>
      <p:sp>
        <p:nvSpPr>
          <p:cNvPr id="3" name="Content Placeholder 2"/>
          <p:cNvSpPr>
            <a:spLocks noGrp="1"/>
          </p:cNvSpPr>
          <p:nvPr>
            <p:ph idx="1"/>
          </p:nvPr>
        </p:nvSpPr>
        <p:spPr/>
        <p:txBody>
          <a:bodyPr/>
          <a:lstStyle/>
          <a:p>
            <a:r>
              <a:rPr lang="en-US" dirty="0"/>
              <a:t>Coverage: Week 1 ~ Week 10</a:t>
            </a:r>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13</a:t>
            </a:fld>
            <a:endParaRPr lang="en-US" altLang="zh-TW"/>
          </a:p>
        </p:txBody>
      </p:sp>
      <p:graphicFrame>
        <p:nvGraphicFramePr>
          <p:cNvPr id="6" name="Object 5"/>
          <p:cNvGraphicFramePr>
            <a:graphicFrameLocks noChangeAspect="1"/>
          </p:cNvGraphicFramePr>
          <p:nvPr>
            <p:extLst>
              <p:ext uri="{D42A27DB-BD31-4B8C-83A1-F6EECF244321}">
                <p14:modId xmlns:p14="http://schemas.microsoft.com/office/powerpoint/2010/main" val="158064764"/>
              </p:ext>
            </p:extLst>
          </p:nvPr>
        </p:nvGraphicFramePr>
        <p:xfrm>
          <a:off x="379413" y="2325688"/>
          <a:ext cx="8689975" cy="3876675"/>
        </p:xfrm>
        <a:graphic>
          <a:graphicData uri="http://schemas.openxmlformats.org/presentationml/2006/ole">
            <mc:AlternateContent xmlns:mc="http://schemas.openxmlformats.org/markup-compatibility/2006">
              <mc:Choice xmlns:v="urn:schemas-microsoft-com:vml" Requires="v">
                <p:oleObj name="Document" r:id="rId2" imgW="5410200" imgH="2413000" progId="Word.Document.12">
                  <p:embed/>
                </p:oleObj>
              </mc:Choice>
              <mc:Fallback>
                <p:oleObj name="Document" r:id="rId2" imgW="5410200" imgH="2413000" progId="Word.Document.12">
                  <p:embed/>
                  <p:pic>
                    <p:nvPicPr>
                      <p:cNvPr id="0" name=""/>
                      <p:cNvPicPr/>
                      <p:nvPr/>
                    </p:nvPicPr>
                    <p:blipFill>
                      <a:blip r:embed="rId3"/>
                      <a:stretch>
                        <a:fillRect/>
                      </a:stretch>
                    </p:blipFill>
                    <p:spPr>
                      <a:xfrm>
                        <a:off x="379413" y="2325688"/>
                        <a:ext cx="8689975" cy="3876675"/>
                      </a:xfrm>
                      <a:prstGeom prst="rect">
                        <a:avLst/>
                      </a:prstGeom>
                    </p:spPr>
                  </p:pic>
                </p:oleObj>
              </mc:Fallback>
            </mc:AlternateContent>
          </a:graphicData>
        </a:graphic>
      </p:graphicFrame>
    </p:spTree>
    <p:extLst>
      <p:ext uri="{BB962C8B-B14F-4D97-AF65-F5344CB8AC3E}">
        <p14:creationId xmlns:p14="http://schemas.microsoft.com/office/powerpoint/2010/main" val="1628979182"/>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Coverage A</a:t>
            </a:r>
          </a:p>
        </p:txBody>
      </p:sp>
      <p:sp>
        <p:nvSpPr>
          <p:cNvPr id="3" name="Content Placeholder 2"/>
          <p:cNvSpPr>
            <a:spLocks noGrp="1"/>
          </p:cNvSpPr>
          <p:nvPr>
            <p:ph idx="1"/>
          </p:nvPr>
        </p:nvSpPr>
        <p:spPr/>
        <p:txBody>
          <a:bodyPr/>
          <a:lstStyle/>
          <a:p>
            <a:r>
              <a:rPr lang="en-US" dirty="0"/>
              <a:t>CILO 1 - Software Development Process – 10~15%</a:t>
            </a:r>
            <a:endParaRPr lang="en-AU" dirty="0"/>
          </a:p>
          <a:p>
            <a:pPr lvl="1"/>
            <a:r>
              <a:rPr lang="en-US" dirty="0"/>
              <a:t>Software Engineering in General *</a:t>
            </a:r>
            <a:endParaRPr lang="en-AU" dirty="0"/>
          </a:p>
          <a:p>
            <a:pPr lvl="1"/>
            <a:r>
              <a:rPr lang="en-US" dirty="0"/>
              <a:t>Waterfall, Prototyping *</a:t>
            </a:r>
            <a:endParaRPr lang="en-AU" dirty="0"/>
          </a:p>
          <a:p>
            <a:pPr lvl="1"/>
            <a:r>
              <a:rPr lang="en-US" dirty="0"/>
              <a:t>Incremental, spiral</a:t>
            </a:r>
          </a:p>
          <a:p>
            <a:pPr lvl="1"/>
            <a:r>
              <a:rPr lang="en-US" dirty="0"/>
              <a:t>… CBSE .. </a:t>
            </a:r>
            <a:r>
              <a:rPr lang="en-US" dirty="0" err="1"/>
              <a:t>etc</a:t>
            </a:r>
            <a:r>
              <a:rPr lang="en-US" dirty="0"/>
              <a:t> *</a:t>
            </a:r>
          </a:p>
          <a:p>
            <a:pPr lvl="1"/>
            <a:r>
              <a:rPr lang="en-US" dirty="0"/>
              <a:t>Functional and non-functional requirements*</a:t>
            </a:r>
            <a:endParaRPr lang="en-AU" dirty="0"/>
          </a:p>
          <a:p>
            <a:pPr lvl="1"/>
            <a:r>
              <a:rPr lang="en-US" dirty="0"/>
              <a:t>Definitions, Advantages and Disadvantages</a:t>
            </a:r>
          </a:p>
          <a:p>
            <a:r>
              <a:rPr lang="en-US" dirty="0"/>
              <a:t>CILO 2 – Software Requirements – 10~15% </a:t>
            </a:r>
            <a:endParaRPr lang="en-AU" dirty="0"/>
          </a:p>
          <a:p>
            <a:pPr lvl="1"/>
            <a:r>
              <a:rPr lang="en-AU" dirty="0"/>
              <a:t>X1 C</a:t>
            </a:r>
            <a:r>
              <a:rPr lang="en-US" dirty="0" err="1"/>
              <a:t>ase</a:t>
            </a:r>
            <a:r>
              <a:rPr lang="en-US" dirty="0"/>
              <a:t> study</a:t>
            </a:r>
          </a:p>
          <a:p>
            <a:pPr lvl="1"/>
            <a:r>
              <a:rPr lang="en-US" dirty="0"/>
              <a:t>X1 Use Case Diagram </a:t>
            </a:r>
            <a:endParaRPr lang="en-AU" dirty="0"/>
          </a:p>
          <a:p>
            <a:pPr lvl="1"/>
            <a:r>
              <a:rPr lang="en-AU" dirty="0"/>
              <a:t>X</a:t>
            </a:r>
            <a:r>
              <a:rPr lang="en-US" dirty="0"/>
              <a:t>1 A selected requirements use case (table) </a:t>
            </a:r>
            <a:endParaRPr lang="en-AU" dirty="0"/>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14</a:t>
            </a:fld>
            <a:endParaRPr lang="en-US" altLang="zh-TW" dirty="0"/>
          </a:p>
        </p:txBody>
      </p:sp>
    </p:spTree>
    <p:extLst>
      <p:ext uri="{BB962C8B-B14F-4D97-AF65-F5344CB8AC3E}">
        <p14:creationId xmlns:p14="http://schemas.microsoft.com/office/powerpoint/2010/main" val="46197013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Coverage B</a:t>
            </a:r>
          </a:p>
        </p:txBody>
      </p:sp>
      <p:sp>
        <p:nvSpPr>
          <p:cNvPr id="3" name="Content Placeholder 2"/>
          <p:cNvSpPr>
            <a:spLocks noGrp="1"/>
          </p:cNvSpPr>
          <p:nvPr>
            <p:ph idx="1"/>
          </p:nvPr>
        </p:nvSpPr>
        <p:spPr/>
        <p:txBody>
          <a:bodyPr/>
          <a:lstStyle/>
          <a:p>
            <a:r>
              <a:rPr lang="en-US" dirty="0"/>
              <a:t>CILO 3 – Object Oriented Analysis – 30%</a:t>
            </a:r>
            <a:endParaRPr lang="en-AU" dirty="0"/>
          </a:p>
          <a:p>
            <a:pPr lvl="1"/>
            <a:r>
              <a:rPr lang="en-US" dirty="0"/>
              <a:t>Class Diagrams*</a:t>
            </a:r>
          </a:p>
          <a:p>
            <a:pPr lvl="1"/>
            <a:r>
              <a:rPr lang="en-US" dirty="0"/>
              <a:t>Class Linkages*</a:t>
            </a:r>
          </a:p>
          <a:p>
            <a:pPr lvl="1"/>
            <a:r>
              <a:rPr lang="en-US" dirty="0"/>
              <a:t>Associative Entity**</a:t>
            </a:r>
          </a:p>
          <a:p>
            <a:pPr lvl="1"/>
            <a:r>
              <a:rPr lang="en-US" dirty="0"/>
              <a:t>Sequence Diagram**</a:t>
            </a:r>
          </a:p>
          <a:p>
            <a:r>
              <a:rPr lang="en-US" dirty="0"/>
              <a:t>CILO 4 - Design Principles and Patterns–35~40%</a:t>
            </a:r>
          </a:p>
          <a:p>
            <a:pPr lvl="1"/>
            <a:r>
              <a:rPr lang="en-US" dirty="0"/>
              <a:t>Roles of Variables** (Table not Given) </a:t>
            </a:r>
            <a:endParaRPr lang="en-AU" dirty="0"/>
          </a:p>
          <a:p>
            <a:pPr lvl="1"/>
            <a:r>
              <a:rPr lang="en-US" dirty="0"/>
              <a:t>SOLID Principles*</a:t>
            </a:r>
            <a:endParaRPr lang="en-AU" dirty="0"/>
          </a:p>
          <a:p>
            <a:pPr lvl="1"/>
            <a:r>
              <a:rPr lang="en-US" dirty="0"/>
              <a:t>All patterns we have learn, such as State*, Singleton*</a:t>
            </a:r>
            <a:endParaRPr lang="en-AU" dirty="0"/>
          </a:p>
          <a:p>
            <a:pPr lvl="1"/>
            <a:r>
              <a:rPr lang="en-US" dirty="0"/>
              <a:t>Others such as Observer Pattern*, Command**, Factory method*, Singleton*, State*, Façade</a:t>
            </a:r>
            <a:endParaRPr lang="en-AU" dirty="0"/>
          </a:p>
          <a:p>
            <a:endParaRPr lang="en-US" dirty="0"/>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15</a:t>
            </a:fld>
            <a:endParaRPr lang="en-US" altLang="zh-TW"/>
          </a:p>
        </p:txBody>
      </p:sp>
    </p:spTree>
    <p:extLst>
      <p:ext uri="{BB962C8B-B14F-4D97-AF65-F5344CB8AC3E}">
        <p14:creationId xmlns:p14="http://schemas.microsoft.com/office/powerpoint/2010/main" val="3639761901"/>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Coverage C</a:t>
            </a:r>
          </a:p>
        </p:txBody>
      </p:sp>
      <p:sp>
        <p:nvSpPr>
          <p:cNvPr id="3" name="Content Placeholder 2"/>
          <p:cNvSpPr>
            <a:spLocks noGrp="1"/>
          </p:cNvSpPr>
          <p:nvPr>
            <p:ph idx="1"/>
          </p:nvPr>
        </p:nvSpPr>
        <p:spPr/>
        <p:txBody>
          <a:bodyPr/>
          <a:lstStyle/>
          <a:p>
            <a:r>
              <a:rPr lang="en-US" dirty="0"/>
              <a:t>CILO 5 – Professional Ethics – 5~10% </a:t>
            </a:r>
            <a:endParaRPr lang="en-AU" dirty="0"/>
          </a:p>
          <a:p>
            <a:pPr lvl="1"/>
            <a:r>
              <a:rPr lang="en-US" dirty="0"/>
              <a:t>Code of Ethics in Software Engineering (Table Not Given)</a:t>
            </a:r>
            <a:endParaRPr lang="en-AU" dirty="0"/>
          </a:p>
          <a:p>
            <a:pPr lvl="1"/>
            <a:r>
              <a:rPr lang="en-US" dirty="0"/>
              <a:t>Five Ps for ethical evaluation process*</a:t>
            </a:r>
          </a:p>
          <a:p>
            <a:pPr lvl="1"/>
            <a:r>
              <a:rPr lang="en-US" dirty="0"/>
              <a:t>Given a case study, mapping (follows/violates)*</a:t>
            </a:r>
          </a:p>
          <a:p>
            <a:pPr lvl="1"/>
            <a:r>
              <a:rPr lang="en-US" dirty="0"/>
              <a:t>See ACM Paper on Ethics (PDF)</a:t>
            </a:r>
          </a:p>
          <a:p>
            <a:pPr lvl="1"/>
            <a:endParaRPr lang="en-US" dirty="0"/>
          </a:p>
          <a:p>
            <a:endParaRPr lang="en-US" dirty="0"/>
          </a:p>
          <a:p>
            <a:pPr marL="0" indent="0">
              <a:buNone/>
            </a:pPr>
            <a:endParaRPr lang="en-AU" dirty="0"/>
          </a:p>
          <a:p>
            <a:endParaRPr lang="en-US" dirty="0"/>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16</a:t>
            </a:fld>
            <a:endParaRPr lang="en-US" altLang="zh-TW"/>
          </a:p>
        </p:txBody>
      </p:sp>
    </p:spTree>
    <p:extLst>
      <p:ext uri="{BB962C8B-B14F-4D97-AF65-F5344CB8AC3E}">
        <p14:creationId xmlns:p14="http://schemas.microsoft.com/office/powerpoint/2010/main" val="302930282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Details </a:t>
            </a:r>
          </a:p>
        </p:txBody>
      </p:sp>
      <p:sp>
        <p:nvSpPr>
          <p:cNvPr id="5" name="Subtitle 4"/>
          <p:cNvSpPr>
            <a:spLocks noGrp="1"/>
          </p:cNvSpPr>
          <p:nvPr>
            <p:ph type="subTitle" sz="quarter"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17</a:t>
            </a:fld>
            <a:endParaRPr lang="en-US" altLang="zh-TW"/>
          </a:p>
        </p:txBody>
      </p:sp>
    </p:spTree>
    <p:extLst>
      <p:ext uri="{BB962C8B-B14F-4D97-AF65-F5344CB8AC3E}">
        <p14:creationId xmlns:p14="http://schemas.microsoft.com/office/powerpoint/2010/main" val="199736116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Overview 2024 </a:t>
            </a:r>
          </a:p>
        </p:txBody>
      </p:sp>
      <p:sp>
        <p:nvSpPr>
          <p:cNvPr id="3" name="Content Placeholder 2"/>
          <p:cNvSpPr>
            <a:spLocks noGrp="1"/>
          </p:cNvSpPr>
          <p:nvPr>
            <p:ph idx="1"/>
          </p:nvPr>
        </p:nvSpPr>
        <p:spPr/>
        <p:txBody>
          <a:bodyPr/>
          <a:lstStyle/>
          <a:p>
            <a:r>
              <a:rPr lang="en-US" dirty="0"/>
              <a:t>Tuesday 30 April 2024 (TBA on actual time)</a:t>
            </a:r>
          </a:p>
          <a:p>
            <a:r>
              <a:rPr lang="en-US" dirty="0"/>
              <a:t>Closed-book Exam</a:t>
            </a:r>
          </a:p>
          <a:p>
            <a:r>
              <a:rPr lang="en-US" dirty="0"/>
              <a:t>2 Hours Exam</a:t>
            </a:r>
          </a:p>
          <a:p>
            <a:r>
              <a:rPr lang="en-US" dirty="0"/>
              <a:t>5 Main Sections (CILOS)</a:t>
            </a:r>
          </a:p>
          <a:p>
            <a:pPr lvl="1"/>
            <a:r>
              <a:rPr lang="en-US" dirty="0"/>
              <a:t>Software Engineering Development Process (C1) 10%</a:t>
            </a:r>
          </a:p>
          <a:p>
            <a:pPr lvl="1"/>
            <a:r>
              <a:rPr lang="en-US" dirty="0"/>
              <a:t>Software Requirements (C2) 25%</a:t>
            </a:r>
          </a:p>
          <a:p>
            <a:pPr lvl="1"/>
            <a:r>
              <a:rPr lang="en-US" dirty="0"/>
              <a:t>Object-Oriented Design and Modeling (C5) 30%</a:t>
            </a:r>
          </a:p>
          <a:p>
            <a:pPr lvl="1"/>
            <a:r>
              <a:rPr lang="en-US" dirty="0"/>
              <a:t>Design Principles and Design Patterns (C4) 30%</a:t>
            </a:r>
          </a:p>
          <a:p>
            <a:pPr lvl="1"/>
            <a:r>
              <a:rPr lang="en-US" dirty="0"/>
              <a:t>Professional Ethics (C5) – 5%</a:t>
            </a:r>
          </a:p>
          <a:p>
            <a:pPr lvl="1"/>
            <a:endParaRPr lang="en-US" dirty="0"/>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18</a:t>
            </a:fld>
            <a:endParaRPr lang="en-US" altLang="zh-TW"/>
          </a:p>
        </p:txBody>
      </p:sp>
    </p:spTree>
    <p:extLst>
      <p:ext uri="{BB962C8B-B14F-4D97-AF65-F5344CB8AC3E}">
        <p14:creationId xmlns:p14="http://schemas.microsoft.com/office/powerpoint/2010/main" val="2953096611"/>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Software Development Process</a:t>
            </a:r>
          </a:p>
        </p:txBody>
      </p:sp>
      <p:sp>
        <p:nvSpPr>
          <p:cNvPr id="5" name="Subtitle 4"/>
          <p:cNvSpPr>
            <a:spLocks noGrp="1"/>
          </p:cNvSpPr>
          <p:nvPr>
            <p:ph type="subTitle" sz="quarter" idx="1"/>
          </p:nvPr>
        </p:nvSpPr>
        <p:spPr/>
        <p:txBody>
          <a:bodyPr/>
          <a:lstStyle/>
          <a:p>
            <a:endParaRPr lang="en-US" dirty="0"/>
          </a:p>
          <a:p>
            <a:r>
              <a:rPr lang="en-US" dirty="0"/>
              <a:t>Look at your Mid-Term and Assignment*</a:t>
            </a:r>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19</a:t>
            </a:fld>
            <a:endParaRPr lang="en-US" altLang="zh-TW"/>
          </a:p>
        </p:txBody>
      </p:sp>
    </p:spTree>
    <p:extLst>
      <p:ext uri="{BB962C8B-B14F-4D97-AF65-F5344CB8AC3E}">
        <p14:creationId xmlns:p14="http://schemas.microsoft.com/office/powerpoint/2010/main" val="182771426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have we learned so far?</a:t>
            </a:r>
          </a:p>
        </p:txBody>
      </p:sp>
      <p:sp>
        <p:nvSpPr>
          <p:cNvPr id="3" name="Content Placeholder 2"/>
          <p:cNvSpPr>
            <a:spLocks noGrp="1"/>
          </p:cNvSpPr>
          <p:nvPr>
            <p:ph idx="1"/>
          </p:nvPr>
        </p:nvSpPr>
        <p:spPr>
          <a:xfrm>
            <a:off x="412750" y="2667000"/>
            <a:ext cx="9036050" cy="3962400"/>
          </a:xfrm>
        </p:spPr>
        <p:txBody>
          <a:bodyPr/>
          <a:lstStyle/>
          <a:p>
            <a:r>
              <a:rPr lang="en-US" dirty="0"/>
              <a:t>Software Design?</a:t>
            </a:r>
          </a:p>
          <a:p>
            <a:endParaRPr lang="en-US" dirty="0"/>
          </a:p>
          <a:p>
            <a:pPr marL="0" indent="0">
              <a:buNone/>
            </a:pPr>
            <a:r>
              <a:rPr lang="en-US" dirty="0"/>
              <a:t>Processes, Steps and Methods toward good designs </a:t>
            </a:r>
          </a:p>
          <a:p>
            <a:pPr marL="0" indent="0">
              <a:buNone/>
            </a:pPr>
            <a:endParaRPr lang="en-US" dirty="0"/>
          </a:p>
          <a:p>
            <a:pPr marL="0" indent="0">
              <a:buNone/>
            </a:pPr>
            <a:r>
              <a:rPr lang="en-US" dirty="0"/>
              <a:t>Software Dev. Teamwork? Project? </a:t>
            </a:r>
          </a:p>
          <a:p>
            <a:endParaRPr lang="en-US" dirty="0"/>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2</a:t>
            </a:fld>
            <a:endParaRPr lang="en-US" altLang="zh-TW"/>
          </a:p>
        </p:txBody>
      </p:sp>
    </p:spTree>
    <p:extLst>
      <p:ext uri="{BB962C8B-B14F-4D97-AF65-F5344CB8AC3E}">
        <p14:creationId xmlns:p14="http://schemas.microsoft.com/office/powerpoint/2010/main" val="3817526987"/>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CILO 1 – Software Development Process</a:t>
            </a:r>
          </a:p>
        </p:txBody>
      </p:sp>
      <p:sp>
        <p:nvSpPr>
          <p:cNvPr id="3" name="Content Placeholder 2"/>
          <p:cNvSpPr>
            <a:spLocks noGrp="1"/>
          </p:cNvSpPr>
          <p:nvPr>
            <p:ph idx="1"/>
          </p:nvPr>
        </p:nvSpPr>
        <p:spPr>
          <a:xfrm>
            <a:off x="227012" y="1524000"/>
            <a:ext cx="9036050" cy="4953000"/>
          </a:xfrm>
        </p:spPr>
        <p:txBody>
          <a:bodyPr/>
          <a:lstStyle/>
          <a:p>
            <a:r>
              <a:rPr lang="en-US" dirty="0"/>
              <a:t>Software Engineering</a:t>
            </a:r>
          </a:p>
          <a:p>
            <a:pPr lvl="1"/>
            <a:r>
              <a:rPr lang="en-US" dirty="0"/>
              <a:t>The study and an application of engineering to design, development, and maintenance of software.</a:t>
            </a:r>
          </a:p>
          <a:p>
            <a:r>
              <a:rPr lang="en-US" dirty="0"/>
              <a:t>Software Design – CS3342</a:t>
            </a:r>
          </a:p>
          <a:p>
            <a:pPr lvl="1"/>
            <a:r>
              <a:rPr lang="en-US" dirty="0"/>
              <a:t>SE Activities in :</a:t>
            </a:r>
          </a:p>
          <a:p>
            <a:pPr lvl="1"/>
            <a:r>
              <a:rPr lang="en-US" dirty="0"/>
              <a:t>Conceptualizing</a:t>
            </a:r>
          </a:p>
          <a:p>
            <a:pPr lvl="1"/>
            <a:r>
              <a:rPr lang="en-US" dirty="0"/>
              <a:t>Framing</a:t>
            </a:r>
          </a:p>
          <a:p>
            <a:pPr lvl="1"/>
            <a:r>
              <a:rPr lang="en-US" dirty="0"/>
              <a:t>Implementing</a:t>
            </a:r>
          </a:p>
          <a:p>
            <a:pPr lvl="1"/>
            <a:r>
              <a:rPr lang="en-US" dirty="0"/>
              <a:t>Modifying</a:t>
            </a:r>
          </a:p>
          <a:p>
            <a:pPr lvl="1"/>
            <a:r>
              <a:rPr lang="en-US" dirty="0"/>
              <a:t>Following Requirements Spec.</a:t>
            </a:r>
          </a:p>
          <a:p>
            <a:pPr lvl="1"/>
            <a:r>
              <a:rPr lang="en-US" dirty="0"/>
              <a:t>Before Programming</a:t>
            </a:r>
          </a:p>
          <a:p>
            <a:pPr marL="512763" lvl="1" indent="0">
              <a:buNone/>
            </a:pPr>
            <a:endParaRPr lang="en-US" dirty="0"/>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20</a:t>
            </a:fld>
            <a:endParaRPr lang="en-US" altLang="zh-TW"/>
          </a:p>
        </p:txBody>
      </p:sp>
      <p:pic>
        <p:nvPicPr>
          <p:cNvPr id="5" name="Picture 4" descr="http://www.thebans.com/it/images/1_1_3_SoftwareProces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6812" y="2895599"/>
            <a:ext cx="3200400" cy="39052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71689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rrowheads="1"/>
          </p:cNvSpPr>
          <p:nvPr>
            <p:ph type="title"/>
          </p:nvPr>
        </p:nvSpPr>
        <p:spPr>
          <a:xfrm>
            <a:off x="1567947" y="304800"/>
            <a:ext cx="7770967" cy="914400"/>
          </a:xfrm>
        </p:spPr>
        <p:txBody>
          <a:bodyPr/>
          <a:lstStyle/>
          <a:p>
            <a:pPr eaLnBrk="1" fontAlgn="auto" hangingPunct="1">
              <a:spcAft>
                <a:spcPts val="0"/>
              </a:spcAft>
              <a:defRPr/>
            </a:pPr>
            <a:r>
              <a:rPr lang="en-US" sz="2800" dirty="0">
                <a:solidFill>
                  <a:srgbClr val="404040"/>
                </a:solidFill>
                <a:latin typeface="Verdana" charset="0"/>
                <a:ea typeface="+mj-ea"/>
                <a:cs typeface="Verdana" charset="0"/>
              </a:rPr>
              <a:t>What is Software Process?</a:t>
            </a:r>
          </a:p>
        </p:txBody>
      </p:sp>
      <p:sp>
        <p:nvSpPr>
          <p:cNvPr id="21506" name="Rectangle 3"/>
          <p:cNvSpPr>
            <a:spLocks noGrp="1" noRot="1" noChangeArrowheads="1"/>
          </p:cNvSpPr>
          <p:nvPr>
            <p:ph idx="1"/>
          </p:nvPr>
        </p:nvSpPr>
        <p:spPr>
          <a:xfrm>
            <a:off x="1522412" y="1600200"/>
            <a:ext cx="7922260" cy="4572000"/>
          </a:xfrm>
        </p:spPr>
        <p:txBody>
          <a:bodyPr/>
          <a:lstStyle/>
          <a:p>
            <a:pPr eaLnBrk="1" hangingPunct="1"/>
            <a:r>
              <a:rPr lang="en-US" sz="1800" dirty="0">
                <a:latin typeface="Verdana" charset="0"/>
                <a:cs typeface="Verdana" charset="0"/>
              </a:rPr>
              <a:t>A series of predictable steps, </a:t>
            </a:r>
            <a:r>
              <a:rPr lang="en-US" sz="1800" u="sng" dirty="0">
                <a:latin typeface="Verdana" charset="0"/>
                <a:cs typeface="Verdana" charset="0"/>
              </a:rPr>
              <a:t>road maps</a:t>
            </a:r>
            <a:r>
              <a:rPr lang="en-US" sz="1800" dirty="0">
                <a:latin typeface="Verdana" charset="0"/>
                <a:cs typeface="Verdana" charset="0"/>
              </a:rPr>
              <a:t>, that help us to create a timely, and high-quality result.</a:t>
            </a:r>
          </a:p>
          <a:p>
            <a:pPr eaLnBrk="1" hangingPunct="1"/>
            <a:r>
              <a:rPr lang="en-US" sz="1800" dirty="0">
                <a:latin typeface="Verdana" charset="0"/>
                <a:cs typeface="Verdana" charset="0"/>
              </a:rPr>
              <a:t>The </a:t>
            </a:r>
            <a:r>
              <a:rPr lang="en-US" sz="1800" u="sng" dirty="0">
                <a:latin typeface="Verdana" charset="0"/>
                <a:cs typeface="Verdana" charset="0"/>
              </a:rPr>
              <a:t>road map</a:t>
            </a:r>
            <a:r>
              <a:rPr lang="en-US" sz="1800" dirty="0">
                <a:latin typeface="Verdana" charset="0"/>
                <a:cs typeface="Verdana" charset="0"/>
              </a:rPr>
              <a:t> defines tasks or activities that take place during the process.</a:t>
            </a:r>
          </a:p>
          <a:p>
            <a:pPr eaLnBrk="1" hangingPunct="1"/>
            <a:endParaRPr lang="en-US" sz="1800" dirty="0">
              <a:latin typeface="Verdana" charset="0"/>
              <a:cs typeface="Verdana" charset="0"/>
            </a:endParaRPr>
          </a:p>
          <a:p>
            <a:pPr eaLnBrk="1" hangingPunct="1"/>
            <a:endParaRPr lang="en-US" sz="1800" dirty="0">
              <a:latin typeface="Verdana" charset="0"/>
              <a:cs typeface="Verdana" charset="0"/>
            </a:endParaRPr>
          </a:p>
          <a:p>
            <a:pPr eaLnBrk="1" hangingPunct="1"/>
            <a:endParaRPr lang="en-US" sz="1800" dirty="0">
              <a:latin typeface="Verdana" charset="0"/>
              <a:cs typeface="Verdana" charset="0"/>
            </a:endParaRPr>
          </a:p>
          <a:p>
            <a:pPr eaLnBrk="1" hangingPunct="1"/>
            <a:endParaRPr lang="en-US" sz="1800" dirty="0">
              <a:latin typeface="Verdana" charset="0"/>
              <a:cs typeface="Verdana" charset="0"/>
            </a:endParaRPr>
          </a:p>
          <a:p>
            <a:pPr eaLnBrk="1" hangingPunct="1"/>
            <a:endParaRPr lang="en-US" sz="1800" dirty="0">
              <a:latin typeface="Verdana" charset="0"/>
              <a:cs typeface="Verdana" charset="0"/>
            </a:endParaRPr>
          </a:p>
          <a:p>
            <a:pPr eaLnBrk="1" hangingPunct="1"/>
            <a:endParaRPr lang="en-US" sz="1800" dirty="0">
              <a:latin typeface="Verdana" charset="0"/>
              <a:cs typeface="Verdana" charset="0"/>
            </a:endParaRPr>
          </a:p>
          <a:p>
            <a:pPr eaLnBrk="1" hangingPunct="1"/>
            <a:r>
              <a:rPr lang="en-US" sz="1800" dirty="0">
                <a:latin typeface="Verdana" charset="0"/>
                <a:cs typeface="Verdana" charset="0"/>
              </a:rPr>
              <a:t>The process depends on the SW we are building (the nature of the software development project)</a:t>
            </a:r>
          </a:p>
          <a:p>
            <a:pPr lvl="1" eaLnBrk="1" hangingPunct="1"/>
            <a:r>
              <a:rPr lang="en-US" sz="1800" dirty="0">
                <a:latin typeface="Verdana" charset="0"/>
                <a:cs typeface="Verdana" charset="0"/>
              </a:rPr>
              <a:t>Web application vs. computer game vs. automobile control system, they are using different processes</a:t>
            </a:r>
          </a:p>
        </p:txBody>
      </p:sp>
      <p:sp>
        <p:nvSpPr>
          <p:cNvPr id="21507" name="Rectangle 3"/>
          <p:cNvSpPr>
            <a:spLocks noChangeArrowheads="1"/>
          </p:cNvSpPr>
          <p:nvPr/>
        </p:nvSpPr>
        <p:spPr bwMode="auto">
          <a:xfrm>
            <a:off x="1979612" y="3124200"/>
            <a:ext cx="2513530" cy="1477963"/>
          </a:xfrm>
          <a:prstGeom prst="rect">
            <a:avLst/>
          </a:prstGeom>
          <a:solidFill>
            <a:srgbClr val="FFFF00"/>
          </a:solidFill>
          <a:ln w="9525">
            <a:solidFill>
              <a:schemeClr val="tx1"/>
            </a:solidFill>
            <a:miter lim="800000"/>
            <a:headEnd/>
            <a:tailEnd/>
          </a:ln>
        </p:spPr>
        <p:txBody>
          <a:bodyPr>
            <a:spAutoFit/>
          </a:bodyPr>
          <a:lstStyle/>
          <a:p>
            <a:r>
              <a:rPr lang="en-US" sz="1800" dirty="0">
                <a:latin typeface="Verdana" charset="0"/>
              </a:rPr>
              <a:t>Step 1: define </a:t>
            </a:r>
            <a:r>
              <a:rPr lang="en-US" sz="1800" dirty="0" err="1">
                <a:latin typeface="Verdana" charset="0"/>
              </a:rPr>
              <a:t>req</a:t>
            </a:r>
            <a:endParaRPr lang="en-US" sz="1800" dirty="0">
              <a:latin typeface="Verdana" charset="0"/>
            </a:endParaRPr>
          </a:p>
          <a:p>
            <a:r>
              <a:rPr lang="en-US" sz="1800" dirty="0">
                <a:latin typeface="Verdana" charset="0"/>
              </a:rPr>
              <a:t>Step 2: analysis …</a:t>
            </a:r>
          </a:p>
          <a:p>
            <a:r>
              <a:rPr lang="en-US" sz="1800" dirty="0">
                <a:latin typeface="Verdana" charset="0"/>
              </a:rPr>
              <a:t>Step 3: design …</a:t>
            </a:r>
          </a:p>
          <a:p>
            <a:r>
              <a:rPr lang="en-US" sz="1800" dirty="0">
                <a:latin typeface="Verdana" charset="0"/>
              </a:rPr>
              <a:t>Step 4: coding …</a:t>
            </a:r>
          </a:p>
          <a:p>
            <a:r>
              <a:rPr lang="en-US" sz="1800" dirty="0">
                <a:latin typeface="Verdana" charset="0"/>
              </a:rPr>
              <a:t>Step 5: ….</a:t>
            </a:r>
            <a:endParaRPr lang="en-US" sz="1800" dirty="0"/>
          </a:p>
        </p:txBody>
      </p:sp>
      <p:sp>
        <p:nvSpPr>
          <p:cNvPr id="21508" name="Rectangle 5"/>
          <p:cNvSpPr>
            <a:spLocks noChangeArrowheads="1"/>
          </p:cNvSpPr>
          <p:nvPr/>
        </p:nvSpPr>
        <p:spPr bwMode="auto">
          <a:xfrm>
            <a:off x="1" y="990601"/>
            <a:ext cx="1447600" cy="3173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marL="58738" eaLnBrk="0" hangingPunct="0">
              <a:lnSpc>
                <a:spcPct val="110000"/>
              </a:lnSpc>
              <a:spcBef>
                <a:spcPct val="10000"/>
              </a:spcBef>
              <a:tabLst>
                <a:tab pos="1371600" algn="l"/>
              </a:tabLst>
            </a:pPr>
            <a:endParaRPr lang="en-US" altLang="zh-TW" sz="1300" b="1">
              <a:solidFill>
                <a:schemeClr val="bg2"/>
              </a:solidFill>
              <a:cs typeface="新細明體" charset="0"/>
            </a:endParaRPr>
          </a:p>
          <a:p>
            <a:pPr marL="58738" eaLnBrk="0" hangingPunct="0">
              <a:lnSpc>
                <a:spcPct val="110000"/>
              </a:lnSpc>
              <a:spcBef>
                <a:spcPct val="10000"/>
              </a:spcBef>
              <a:buFontTx/>
              <a:buBlip>
                <a:blip r:embed="rId2"/>
              </a:buBlip>
              <a:tabLst>
                <a:tab pos="1371600" algn="l"/>
              </a:tabLst>
            </a:pPr>
            <a:r>
              <a:rPr lang="en-US" altLang="zh-TW" sz="1300" b="1">
                <a:cs typeface="新細明體" charset="0"/>
              </a:rPr>
              <a:t> Software process</a:t>
            </a:r>
          </a:p>
          <a:p>
            <a:pPr marL="58738" eaLnBrk="0" hangingPunct="0">
              <a:lnSpc>
                <a:spcPct val="110000"/>
              </a:lnSpc>
              <a:spcBef>
                <a:spcPct val="10000"/>
              </a:spcBef>
              <a:tabLst>
                <a:tab pos="1371600" algn="l"/>
              </a:tabLst>
            </a:pPr>
            <a:endParaRPr lang="en-US" altLang="zh-TW" sz="1300" b="1">
              <a:solidFill>
                <a:srgbClr val="616161"/>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Process Model</a:t>
            </a:r>
          </a:p>
          <a:p>
            <a:pPr marL="58738" eaLnBrk="0" hangingPunct="0">
              <a:lnSpc>
                <a:spcPct val="110000"/>
              </a:lnSpc>
              <a:spcBef>
                <a:spcPct val="10000"/>
              </a:spcBef>
              <a:tabLst>
                <a:tab pos="1371600" algn="l"/>
              </a:tabLst>
            </a:pPr>
            <a:r>
              <a:rPr lang="en-US" altLang="zh-TW" sz="1300">
                <a:solidFill>
                  <a:srgbClr val="A6A6A6"/>
                </a:solidFill>
                <a:cs typeface="新細明體" charset="0"/>
              </a:rPr>
              <a:t>   Linear</a:t>
            </a:r>
          </a:p>
          <a:p>
            <a:pPr marL="58738" eaLnBrk="0" hangingPunct="0">
              <a:lnSpc>
                <a:spcPct val="110000"/>
              </a:lnSpc>
              <a:spcBef>
                <a:spcPct val="10000"/>
              </a:spcBef>
              <a:tabLst>
                <a:tab pos="1371600" algn="l"/>
              </a:tabLst>
            </a:pPr>
            <a:r>
              <a:rPr lang="en-US" altLang="zh-TW" sz="1300">
                <a:solidFill>
                  <a:srgbClr val="A6A6A6"/>
                </a:solidFill>
                <a:cs typeface="新細明體" charset="0"/>
              </a:rPr>
              <a:t>   Incremental</a:t>
            </a:r>
          </a:p>
          <a:p>
            <a:pPr marL="58738" eaLnBrk="0" hangingPunct="0">
              <a:lnSpc>
                <a:spcPct val="110000"/>
              </a:lnSpc>
              <a:spcBef>
                <a:spcPct val="10000"/>
              </a:spcBef>
              <a:tabLst>
                <a:tab pos="1371600" algn="l"/>
              </a:tabLst>
            </a:pPr>
            <a:r>
              <a:rPr lang="en-US" altLang="zh-TW" sz="1300">
                <a:solidFill>
                  <a:srgbClr val="A6A6A6"/>
                </a:solidFill>
                <a:cs typeface="新細明體" charset="0"/>
              </a:rPr>
              <a:t>   Evolutionary</a:t>
            </a:r>
          </a:p>
          <a:p>
            <a:pPr marL="58738" eaLnBrk="0" hangingPunct="0">
              <a:lnSpc>
                <a:spcPct val="110000"/>
              </a:lnSpc>
              <a:spcBef>
                <a:spcPct val="10000"/>
              </a:spcBef>
              <a:tabLst>
                <a:tab pos="1371600" algn="l"/>
              </a:tabLst>
            </a:pPr>
            <a:r>
              <a:rPr lang="en-US" altLang="zh-TW" sz="1300">
                <a:solidFill>
                  <a:srgbClr val="A6A6A6"/>
                </a:solidFill>
                <a:cs typeface="新細明體" charset="0"/>
              </a:rPr>
              <a:t>   Other</a:t>
            </a:r>
          </a:p>
          <a:p>
            <a:pPr marL="58738" eaLnBrk="0" hangingPunct="0">
              <a:lnSpc>
                <a:spcPct val="110000"/>
              </a:lnSpc>
              <a:spcBef>
                <a:spcPct val="10000"/>
              </a:spcBef>
              <a:tabLst>
                <a:tab pos="1371600" algn="l"/>
              </a:tabLst>
            </a:pPr>
            <a:endParaRPr lang="en-US" altLang="zh-TW" sz="1300">
              <a:solidFill>
                <a:srgbClr val="A6A6A6"/>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CASE</a:t>
            </a:r>
          </a:p>
          <a:p>
            <a:pPr marL="58738" eaLnBrk="0" hangingPunct="0">
              <a:lnSpc>
                <a:spcPct val="110000"/>
              </a:lnSpc>
              <a:spcBef>
                <a:spcPct val="10000"/>
              </a:spcBef>
              <a:tabLst>
                <a:tab pos="1371600" algn="l"/>
              </a:tabLst>
            </a:pPr>
            <a:endParaRPr lang="en-US" altLang="zh-TW" sz="1300" b="1">
              <a:solidFill>
                <a:srgbClr val="616161"/>
              </a:solidFill>
              <a:cs typeface="新細明體" charset="0"/>
            </a:endParaRPr>
          </a:p>
          <a:p>
            <a:pPr marL="58738" eaLnBrk="0" hangingPunct="0">
              <a:lnSpc>
                <a:spcPct val="110000"/>
              </a:lnSpc>
              <a:spcBef>
                <a:spcPct val="10000"/>
              </a:spcBef>
              <a:tabLst>
                <a:tab pos="1371600" algn="l"/>
              </a:tabLst>
            </a:pPr>
            <a:endParaRPr lang="zh-TW" altLang="en-US" sz="1300" b="1">
              <a:solidFill>
                <a:schemeClr val="bg2"/>
              </a:solidFill>
              <a:cs typeface="新細明體" charset="0"/>
            </a:endParaRPr>
          </a:p>
        </p:txBody>
      </p:sp>
      <p:sp>
        <p:nvSpPr>
          <p:cNvPr id="2" name="Slide Number Placeholder 1"/>
          <p:cNvSpPr>
            <a:spLocks noGrp="1"/>
          </p:cNvSpPr>
          <p:nvPr>
            <p:ph type="sldNum" sz="quarter" idx="12"/>
          </p:nvPr>
        </p:nvSpPr>
        <p:spPr/>
        <p:txBody>
          <a:bodyPr/>
          <a:lstStyle/>
          <a:p>
            <a:pPr>
              <a:defRPr/>
            </a:pPr>
            <a:fld id="{F86A4733-B0DE-402C-87E5-69B0B588E007}" type="slidenum">
              <a:rPr lang="zh-TW" altLang="en-US" smtClean="0"/>
              <a:pPr>
                <a:defRPr/>
              </a:pPr>
              <a:t>21</a:t>
            </a:fld>
            <a:endParaRPr lang="en-US" altLang="zh-TW"/>
          </a:p>
        </p:txBody>
      </p:sp>
    </p:spTree>
    <p:extLst>
      <p:ext uri="{BB962C8B-B14F-4D97-AF65-F5344CB8AC3E}">
        <p14:creationId xmlns:p14="http://schemas.microsoft.com/office/powerpoint/2010/main" val="139195483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fontAlgn="auto" hangingPunct="1">
              <a:spcAft>
                <a:spcPts val="0"/>
              </a:spcAft>
              <a:defRPr/>
            </a:pPr>
            <a:endParaRPr lang="en-US">
              <a:latin typeface="News Gothic MT" charset="0"/>
              <a:ea typeface="+mj-ea"/>
              <a:cs typeface="+mj-cs"/>
            </a:endParaRPr>
          </a:p>
        </p:txBody>
      </p:sp>
      <p:sp>
        <p:nvSpPr>
          <p:cNvPr id="22530" name="Content Placeholder 2"/>
          <p:cNvSpPr>
            <a:spLocks noGrp="1"/>
          </p:cNvSpPr>
          <p:nvPr>
            <p:ph idx="1"/>
          </p:nvPr>
        </p:nvSpPr>
        <p:spPr/>
        <p:txBody>
          <a:bodyPr/>
          <a:lstStyle/>
          <a:p>
            <a:pPr eaLnBrk="1" hangingPunct="1"/>
            <a:endParaRPr lang="en-US">
              <a:latin typeface="Tahoma" charset="0"/>
            </a:endParaRPr>
          </a:p>
        </p:txBody>
      </p:sp>
      <p:pic>
        <p:nvPicPr>
          <p:cNvPr id="6" name="Picture 5" descr="Waterfall_mode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271" y="457201"/>
            <a:ext cx="7930856" cy="6099175"/>
          </a:xfrm>
          <a:prstGeom prst="rect">
            <a:avLst/>
          </a:prstGeom>
          <a:ln>
            <a:noFill/>
          </a:ln>
          <a:effectLst>
            <a:outerShdw blurRad="292100" dist="139700" dir="2700000" algn="tl" rotWithShape="0">
              <a:srgbClr val="333333">
                <a:alpha val="65000"/>
              </a:srgbClr>
            </a:outerShdw>
          </a:effectLst>
        </p:spPr>
      </p:pic>
      <p:sp>
        <p:nvSpPr>
          <p:cNvPr id="2" name="Slide Number Placeholder 1"/>
          <p:cNvSpPr>
            <a:spLocks noGrp="1"/>
          </p:cNvSpPr>
          <p:nvPr>
            <p:ph type="sldNum" sz="quarter" idx="12"/>
          </p:nvPr>
        </p:nvSpPr>
        <p:spPr/>
        <p:txBody>
          <a:bodyPr/>
          <a:lstStyle/>
          <a:p>
            <a:pPr>
              <a:defRPr/>
            </a:pPr>
            <a:fld id="{F86A4733-B0DE-402C-87E5-69B0B588E007}" type="slidenum">
              <a:rPr lang="zh-TW" altLang="en-US" smtClean="0"/>
              <a:pPr>
                <a:defRPr/>
              </a:pPr>
              <a:t>22</a:t>
            </a:fld>
            <a:endParaRPr lang="en-US" altLang="zh-TW"/>
          </a:p>
        </p:txBody>
      </p:sp>
    </p:spTree>
    <p:extLst>
      <p:ext uri="{BB962C8B-B14F-4D97-AF65-F5344CB8AC3E}">
        <p14:creationId xmlns:p14="http://schemas.microsoft.com/office/powerpoint/2010/main" val="269356055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descr="how-to-draw-a-waterfall-step-6_1_000000005260_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91224" y="1"/>
            <a:ext cx="5611601" cy="7427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Rectangle 2"/>
          <p:cNvSpPr txBox="1">
            <a:spLocks noRot="1" noChangeArrowheads="1"/>
          </p:cNvSpPr>
          <p:nvPr/>
        </p:nvSpPr>
        <p:spPr>
          <a:xfrm>
            <a:off x="495142" y="1371600"/>
            <a:ext cx="7769248" cy="914400"/>
          </a:xfrm>
          <a:prstGeom prst="rect">
            <a:avLst/>
          </a:prstGeom>
        </p:spPr>
        <p:txBody>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defRPr/>
            </a:pPr>
            <a:r>
              <a:rPr lang="en-US" sz="2800" dirty="0">
                <a:solidFill>
                  <a:srgbClr val="404040"/>
                </a:solidFill>
                <a:latin typeface="Verdana" charset="0"/>
                <a:cs typeface="Verdana" charset="0"/>
              </a:rPr>
              <a:t>Waterfall Model ?</a:t>
            </a:r>
          </a:p>
        </p:txBody>
      </p:sp>
      <p:sp>
        <p:nvSpPr>
          <p:cNvPr id="2" name="Slide Number Placeholder 1"/>
          <p:cNvSpPr>
            <a:spLocks noGrp="1"/>
          </p:cNvSpPr>
          <p:nvPr>
            <p:ph type="sldNum" sz="quarter" idx="12"/>
          </p:nvPr>
        </p:nvSpPr>
        <p:spPr/>
        <p:txBody>
          <a:bodyPr/>
          <a:lstStyle/>
          <a:p>
            <a:pPr>
              <a:defRPr/>
            </a:pPr>
            <a:fld id="{35ECA184-1768-4106-A6E5-025AAFCF1E04}" type="slidenum">
              <a:rPr lang="zh-TW" altLang="en-US" smtClean="0"/>
              <a:pPr>
                <a:defRPr/>
              </a:pPr>
              <a:t>23</a:t>
            </a:fld>
            <a:endParaRPr lang="en-US" altLang="zh-TW"/>
          </a:p>
        </p:txBody>
      </p:sp>
    </p:spTree>
    <p:extLst>
      <p:ext uri="{BB962C8B-B14F-4D97-AF65-F5344CB8AC3E}">
        <p14:creationId xmlns:p14="http://schemas.microsoft.com/office/powerpoint/2010/main" val="37375968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rrowheads="1"/>
          </p:cNvSpPr>
          <p:nvPr>
            <p:ph type="title"/>
          </p:nvPr>
        </p:nvSpPr>
        <p:spPr>
          <a:xfrm>
            <a:off x="1485424" y="152400"/>
            <a:ext cx="7769248" cy="914400"/>
          </a:xfrm>
        </p:spPr>
        <p:txBody>
          <a:bodyPr/>
          <a:lstStyle/>
          <a:p>
            <a:pPr eaLnBrk="1" fontAlgn="auto" hangingPunct="1">
              <a:spcAft>
                <a:spcPts val="0"/>
              </a:spcAft>
              <a:defRPr/>
            </a:pPr>
            <a:r>
              <a:rPr lang="en-US" sz="2400" dirty="0">
                <a:solidFill>
                  <a:srgbClr val="404040"/>
                </a:solidFill>
                <a:latin typeface="Verdana" charset="0"/>
                <a:ea typeface="+mj-ea"/>
                <a:cs typeface="Verdana" charset="0"/>
              </a:rPr>
              <a:t>4 Types of Process Model</a:t>
            </a:r>
          </a:p>
        </p:txBody>
      </p:sp>
      <p:sp>
        <p:nvSpPr>
          <p:cNvPr id="27650" name="Rectangle 3"/>
          <p:cNvSpPr>
            <a:spLocks noGrp="1" noRot="1" noChangeArrowheads="1"/>
          </p:cNvSpPr>
          <p:nvPr>
            <p:ph idx="1"/>
          </p:nvPr>
        </p:nvSpPr>
        <p:spPr>
          <a:xfrm>
            <a:off x="1143295" y="990600"/>
            <a:ext cx="4722753" cy="5105400"/>
          </a:xfrm>
        </p:spPr>
        <p:txBody>
          <a:bodyPr/>
          <a:lstStyle/>
          <a:p>
            <a:pPr lvl="1" eaLnBrk="1" hangingPunct="1">
              <a:lnSpc>
                <a:spcPct val="90000"/>
              </a:lnSpc>
              <a:buFontTx/>
              <a:buNone/>
            </a:pPr>
            <a:r>
              <a:rPr lang="en-US" b="1">
                <a:latin typeface="Arial" charset="0"/>
                <a:cs typeface="Arial" charset="0"/>
              </a:rPr>
              <a:t>1. Linear</a:t>
            </a:r>
          </a:p>
          <a:p>
            <a:pPr lvl="1" eaLnBrk="1" hangingPunct="1">
              <a:lnSpc>
                <a:spcPct val="90000"/>
              </a:lnSpc>
            </a:pPr>
            <a:r>
              <a:rPr lang="en-US">
                <a:latin typeface="Arial" charset="0"/>
                <a:cs typeface="Arial" charset="0"/>
              </a:rPr>
              <a:t>Waterfall</a:t>
            </a:r>
          </a:p>
          <a:p>
            <a:pPr lvl="1" eaLnBrk="1" hangingPunct="1">
              <a:lnSpc>
                <a:spcPct val="90000"/>
              </a:lnSpc>
              <a:buFontTx/>
              <a:buNone/>
            </a:pPr>
            <a:endParaRPr lang="en-US">
              <a:latin typeface="Arial" charset="0"/>
              <a:cs typeface="Arial" charset="0"/>
            </a:endParaRPr>
          </a:p>
          <a:p>
            <a:pPr lvl="1" eaLnBrk="1" hangingPunct="1">
              <a:lnSpc>
                <a:spcPct val="90000"/>
              </a:lnSpc>
              <a:buFontTx/>
              <a:buNone/>
            </a:pPr>
            <a:endParaRPr lang="en-US">
              <a:latin typeface="Arial" charset="0"/>
              <a:cs typeface="Arial" charset="0"/>
            </a:endParaRPr>
          </a:p>
          <a:p>
            <a:pPr lvl="1" eaLnBrk="1" hangingPunct="1">
              <a:lnSpc>
                <a:spcPct val="90000"/>
              </a:lnSpc>
              <a:buFontTx/>
              <a:buNone/>
            </a:pPr>
            <a:endParaRPr lang="en-US" b="1">
              <a:latin typeface="Arial" charset="0"/>
              <a:cs typeface="Arial" charset="0"/>
            </a:endParaRPr>
          </a:p>
          <a:p>
            <a:pPr lvl="1" eaLnBrk="1" hangingPunct="1">
              <a:lnSpc>
                <a:spcPct val="90000"/>
              </a:lnSpc>
              <a:buFontTx/>
              <a:buNone/>
            </a:pPr>
            <a:endParaRPr lang="en-US" b="1">
              <a:latin typeface="Arial" charset="0"/>
              <a:cs typeface="Arial" charset="0"/>
            </a:endParaRPr>
          </a:p>
          <a:p>
            <a:pPr lvl="1" eaLnBrk="1" hangingPunct="1">
              <a:lnSpc>
                <a:spcPct val="90000"/>
              </a:lnSpc>
              <a:buFontTx/>
              <a:buNone/>
            </a:pPr>
            <a:endParaRPr lang="en-US" b="1">
              <a:solidFill>
                <a:srgbClr val="7030A0"/>
              </a:solidFill>
              <a:latin typeface="Arial" charset="0"/>
              <a:cs typeface="Arial" charset="0"/>
            </a:endParaRPr>
          </a:p>
          <a:p>
            <a:pPr lvl="1" eaLnBrk="1" hangingPunct="1">
              <a:lnSpc>
                <a:spcPct val="90000"/>
              </a:lnSpc>
              <a:buFontTx/>
              <a:buNone/>
            </a:pPr>
            <a:r>
              <a:rPr lang="en-US" b="1">
                <a:solidFill>
                  <a:srgbClr val="7030A0"/>
                </a:solidFill>
                <a:latin typeface="Arial" charset="0"/>
                <a:cs typeface="Arial" charset="0"/>
              </a:rPr>
              <a:t>2. Incremental</a:t>
            </a:r>
          </a:p>
          <a:p>
            <a:pPr lvl="1" eaLnBrk="1" hangingPunct="1">
              <a:lnSpc>
                <a:spcPct val="90000"/>
              </a:lnSpc>
            </a:pPr>
            <a:r>
              <a:rPr lang="en-US">
                <a:solidFill>
                  <a:srgbClr val="7030A0"/>
                </a:solidFill>
                <a:latin typeface="Arial" charset="0"/>
                <a:cs typeface="Arial" charset="0"/>
              </a:rPr>
              <a:t>Incremental model</a:t>
            </a:r>
          </a:p>
          <a:p>
            <a:pPr lvl="1" eaLnBrk="1" hangingPunct="1">
              <a:lnSpc>
                <a:spcPct val="90000"/>
              </a:lnSpc>
            </a:pPr>
            <a:r>
              <a:rPr lang="en-US">
                <a:solidFill>
                  <a:srgbClr val="7030A0"/>
                </a:solidFill>
                <a:latin typeface="Arial" charset="0"/>
                <a:cs typeface="Arial" charset="0"/>
              </a:rPr>
              <a:t>RAD – </a:t>
            </a:r>
            <a:r>
              <a:rPr lang="en-US" sz="1400">
                <a:solidFill>
                  <a:srgbClr val="7030A0"/>
                </a:solidFill>
                <a:latin typeface="Arial" charset="0"/>
                <a:cs typeface="Arial" charset="0"/>
              </a:rPr>
              <a:t>Rapid Application Development</a:t>
            </a:r>
          </a:p>
        </p:txBody>
      </p:sp>
      <p:sp>
        <p:nvSpPr>
          <p:cNvPr id="27651" name="Rectangle 3"/>
          <p:cNvSpPr txBox="1">
            <a:spLocks noRot="1" noChangeArrowheads="1"/>
          </p:cNvSpPr>
          <p:nvPr/>
        </p:nvSpPr>
        <p:spPr bwMode="auto">
          <a:xfrm>
            <a:off x="5104425" y="990600"/>
            <a:ext cx="3046494" cy="502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lvl="1">
              <a:lnSpc>
                <a:spcPct val="90000"/>
              </a:lnSpc>
              <a:spcBef>
                <a:spcPct val="20000"/>
              </a:spcBef>
            </a:pPr>
            <a:r>
              <a:rPr lang="en-US" sz="2200" b="1">
                <a:solidFill>
                  <a:srgbClr val="007600"/>
                </a:solidFill>
                <a:latin typeface="Arial" charset="0"/>
              </a:rPr>
              <a:t>3. Evolutionary</a:t>
            </a:r>
          </a:p>
          <a:p>
            <a:pPr lvl="1">
              <a:lnSpc>
                <a:spcPct val="90000"/>
              </a:lnSpc>
              <a:spcBef>
                <a:spcPct val="20000"/>
              </a:spcBef>
              <a:buFontTx/>
              <a:buChar char="–"/>
            </a:pPr>
            <a:r>
              <a:rPr lang="en-US" sz="2200">
                <a:solidFill>
                  <a:srgbClr val="007600"/>
                </a:solidFill>
                <a:latin typeface="Arial" charset="0"/>
              </a:rPr>
              <a:t>Prototype</a:t>
            </a:r>
          </a:p>
          <a:p>
            <a:pPr lvl="1">
              <a:lnSpc>
                <a:spcPct val="90000"/>
              </a:lnSpc>
              <a:spcBef>
                <a:spcPct val="20000"/>
              </a:spcBef>
              <a:buFontTx/>
              <a:buChar char="–"/>
            </a:pPr>
            <a:r>
              <a:rPr lang="en-US" sz="2200">
                <a:solidFill>
                  <a:srgbClr val="007600"/>
                </a:solidFill>
                <a:latin typeface="Arial" charset="0"/>
              </a:rPr>
              <a:t>Spiral</a:t>
            </a:r>
          </a:p>
          <a:p>
            <a:pPr lvl="1">
              <a:lnSpc>
                <a:spcPct val="90000"/>
              </a:lnSpc>
              <a:spcBef>
                <a:spcPct val="20000"/>
              </a:spcBef>
              <a:buFontTx/>
              <a:buChar char="–"/>
            </a:pPr>
            <a:r>
              <a:rPr lang="en-US" sz="2200">
                <a:solidFill>
                  <a:srgbClr val="007600"/>
                </a:solidFill>
                <a:latin typeface="Arial" charset="0"/>
              </a:rPr>
              <a:t>Concurrent</a:t>
            </a:r>
          </a:p>
          <a:p>
            <a:pPr lvl="1">
              <a:lnSpc>
                <a:spcPct val="90000"/>
              </a:lnSpc>
              <a:spcBef>
                <a:spcPct val="20000"/>
              </a:spcBef>
            </a:pPr>
            <a:endParaRPr lang="en-US" sz="2200">
              <a:latin typeface="Arial" charset="0"/>
            </a:endParaRPr>
          </a:p>
          <a:p>
            <a:pPr lvl="1">
              <a:lnSpc>
                <a:spcPct val="90000"/>
              </a:lnSpc>
              <a:spcBef>
                <a:spcPct val="20000"/>
              </a:spcBef>
            </a:pPr>
            <a:endParaRPr lang="en-US" sz="2200">
              <a:latin typeface="Arial" charset="0"/>
            </a:endParaRPr>
          </a:p>
          <a:p>
            <a:pPr lvl="1">
              <a:lnSpc>
                <a:spcPct val="90000"/>
              </a:lnSpc>
              <a:spcBef>
                <a:spcPct val="20000"/>
              </a:spcBef>
            </a:pPr>
            <a:endParaRPr lang="en-US" sz="2200" b="1">
              <a:latin typeface="Arial" charset="0"/>
            </a:endParaRPr>
          </a:p>
          <a:p>
            <a:pPr lvl="1">
              <a:lnSpc>
                <a:spcPct val="90000"/>
              </a:lnSpc>
              <a:spcBef>
                <a:spcPct val="20000"/>
              </a:spcBef>
            </a:pPr>
            <a:r>
              <a:rPr lang="en-US" sz="2200" b="1">
                <a:solidFill>
                  <a:srgbClr val="0000FF"/>
                </a:solidFill>
                <a:latin typeface="Arial" charset="0"/>
              </a:rPr>
              <a:t>4. Other</a:t>
            </a:r>
          </a:p>
          <a:p>
            <a:pPr lvl="1">
              <a:lnSpc>
                <a:spcPct val="90000"/>
              </a:lnSpc>
              <a:spcBef>
                <a:spcPct val="20000"/>
              </a:spcBef>
              <a:buFontTx/>
              <a:buChar char="–"/>
            </a:pPr>
            <a:r>
              <a:rPr lang="en-US" sz="2200">
                <a:solidFill>
                  <a:srgbClr val="0000FF"/>
                </a:solidFill>
                <a:latin typeface="Arial" charset="0"/>
              </a:rPr>
              <a:t>CBSE</a:t>
            </a:r>
          </a:p>
          <a:p>
            <a:pPr lvl="1">
              <a:lnSpc>
                <a:spcPct val="90000"/>
              </a:lnSpc>
              <a:spcBef>
                <a:spcPct val="20000"/>
              </a:spcBef>
              <a:buFontTx/>
              <a:buChar char="–"/>
            </a:pPr>
            <a:r>
              <a:rPr lang="en-US" sz="2200">
                <a:solidFill>
                  <a:srgbClr val="0000FF"/>
                </a:solidFill>
                <a:latin typeface="Arial" charset="0"/>
              </a:rPr>
              <a:t>Agile</a:t>
            </a:r>
          </a:p>
        </p:txBody>
      </p:sp>
      <p:pic>
        <p:nvPicPr>
          <p:cNvPr id="27652"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37" y="1752600"/>
            <a:ext cx="3197787" cy="190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65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3649" y="1371600"/>
            <a:ext cx="2513530" cy="213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654" name="Picture 5" descr="http://www.exactsoft.com/images/coresyste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1125" y="3810000"/>
            <a:ext cx="2443041" cy="190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655" name="Picture 7" descr="http://people.westminstercollege.edu/faculty/ggagne/spring2009/322/chapters/tsui/chapter4/incremental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9225" y="4876801"/>
            <a:ext cx="3350799" cy="1319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656" name="Rectangle 5"/>
          <p:cNvSpPr>
            <a:spLocks noChangeArrowheads="1"/>
          </p:cNvSpPr>
          <p:nvPr/>
        </p:nvSpPr>
        <p:spPr bwMode="auto">
          <a:xfrm>
            <a:off x="1" y="990601"/>
            <a:ext cx="1447600" cy="24702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marL="58738" eaLnBrk="0" hangingPunct="0">
              <a:lnSpc>
                <a:spcPct val="110000"/>
              </a:lnSpc>
              <a:spcBef>
                <a:spcPct val="10000"/>
              </a:spcBef>
              <a:tabLst>
                <a:tab pos="1371600" algn="l"/>
              </a:tabLst>
            </a:pPr>
            <a:endParaRPr lang="en-US" altLang="zh-TW" sz="1300" b="1">
              <a:solidFill>
                <a:schemeClr val="bg2"/>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Software Process</a:t>
            </a:r>
          </a:p>
          <a:p>
            <a:pPr marL="58738" eaLnBrk="0" hangingPunct="0">
              <a:lnSpc>
                <a:spcPct val="110000"/>
              </a:lnSpc>
              <a:spcBef>
                <a:spcPct val="10000"/>
              </a:spcBef>
              <a:buFontTx/>
              <a:buBlip>
                <a:blip r:embed="rId6"/>
              </a:buBlip>
              <a:tabLst>
                <a:tab pos="1371600" algn="l"/>
              </a:tabLst>
            </a:pPr>
            <a:endParaRPr lang="en-US" altLang="zh-TW" sz="1300" b="1">
              <a:cs typeface="新細明體" charset="0"/>
            </a:endParaRPr>
          </a:p>
          <a:p>
            <a:pPr marL="58738" eaLnBrk="0" hangingPunct="0">
              <a:lnSpc>
                <a:spcPct val="110000"/>
              </a:lnSpc>
              <a:spcBef>
                <a:spcPct val="10000"/>
              </a:spcBef>
              <a:buFontTx/>
              <a:buBlip>
                <a:blip r:embed="rId6"/>
              </a:buBlip>
              <a:tabLst>
                <a:tab pos="1371600" algn="l"/>
              </a:tabLst>
            </a:pPr>
            <a:r>
              <a:rPr lang="en-US" altLang="zh-TW" sz="1300" b="1">
                <a:cs typeface="新細明體" charset="0"/>
              </a:rPr>
              <a:t>Process Model</a:t>
            </a:r>
            <a:endParaRPr lang="en-US" altLang="zh-TW" sz="1300">
              <a:solidFill>
                <a:srgbClr val="7F7F7F"/>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   Linear</a:t>
            </a:r>
          </a:p>
          <a:p>
            <a:pPr marL="58738" eaLnBrk="0" hangingPunct="0">
              <a:lnSpc>
                <a:spcPct val="110000"/>
              </a:lnSpc>
              <a:spcBef>
                <a:spcPct val="10000"/>
              </a:spcBef>
              <a:tabLst>
                <a:tab pos="1371600" algn="l"/>
              </a:tabLst>
            </a:pPr>
            <a:r>
              <a:rPr lang="en-US" altLang="zh-TW" sz="1300">
                <a:solidFill>
                  <a:srgbClr val="A6A6A6"/>
                </a:solidFill>
                <a:cs typeface="新細明體" charset="0"/>
              </a:rPr>
              <a:t>   Incremental</a:t>
            </a:r>
          </a:p>
          <a:p>
            <a:pPr marL="58738" eaLnBrk="0" hangingPunct="0">
              <a:lnSpc>
                <a:spcPct val="110000"/>
              </a:lnSpc>
              <a:spcBef>
                <a:spcPct val="10000"/>
              </a:spcBef>
              <a:tabLst>
                <a:tab pos="1371600" algn="l"/>
              </a:tabLst>
            </a:pPr>
            <a:r>
              <a:rPr lang="en-US" altLang="zh-TW" sz="1300">
                <a:solidFill>
                  <a:srgbClr val="A6A6A6"/>
                </a:solidFill>
                <a:cs typeface="新細明體" charset="0"/>
              </a:rPr>
              <a:t>   Evolutionary</a:t>
            </a:r>
          </a:p>
          <a:p>
            <a:pPr marL="58738" eaLnBrk="0" hangingPunct="0">
              <a:lnSpc>
                <a:spcPct val="110000"/>
              </a:lnSpc>
              <a:spcBef>
                <a:spcPct val="10000"/>
              </a:spcBef>
              <a:tabLst>
                <a:tab pos="1371600" algn="l"/>
              </a:tabLst>
            </a:pPr>
            <a:r>
              <a:rPr lang="en-US" altLang="zh-TW" sz="1300">
                <a:solidFill>
                  <a:srgbClr val="A6A6A6"/>
                </a:solidFill>
                <a:cs typeface="新細明體" charset="0"/>
              </a:rPr>
              <a:t>   Other</a:t>
            </a:r>
          </a:p>
          <a:p>
            <a:pPr marL="58738" eaLnBrk="0" hangingPunct="0">
              <a:lnSpc>
                <a:spcPct val="110000"/>
              </a:lnSpc>
              <a:spcBef>
                <a:spcPct val="10000"/>
              </a:spcBef>
              <a:tabLst>
                <a:tab pos="1371600" algn="l"/>
              </a:tabLst>
            </a:pPr>
            <a:endParaRPr lang="en-US" altLang="zh-TW" sz="1300">
              <a:solidFill>
                <a:srgbClr val="A6A6A6"/>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CASE</a:t>
            </a:r>
            <a:endParaRPr lang="en-US" altLang="zh-TW" sz="1300" b="1">
              <a:solidFill>
                <a:srgbClr val="A6A6A6"/>
              </a:solidFill>
              <a:cs typeface="新細明體" charset="0"/>
            </a:endParaRPr>
          </a:p>
        </p:txBody>
      </p:sp>
      <p:sp>
        <p:nvSpPr>
          <p:cNvPr id="2" name="Slide Number Placeholder 1"/>
          <p:cNvSpPr>
            <a:spLocks noGrp="1"/>
          </p:cNvSpPr>
          <p:nvPr>
            <p:ph type="sldNum" sz="quarter" idx="12"/>
          </p:nvPr>
        </p:nvSpPr>
        <p:spPr/>
        <p:txBody>
          <a:bodyPr/>
          <a:lstStyle/>
          <a:p>
            <a:pPr>
              <a:defRPr/>
            </a:pPr>
            <a:fld id="{F86A4733-B0DE-402C-87E5-69B0B588E007}" type="slidenum">
              <a:rPr lang="zh-TW" altLang="en-US" smtClean="0"/>
              <a:pPr>
                <a:defRPr/>
              </a:pPr>
              <a:t>24</a:t>
            </a:fld>
            <a:endParaRPr lang="en-US" altLang="zh-TW"/>
          </a:p>
        </p:txBody>
      </p:sp>
    </p:spTree>
    <p:extLst>
      <p:ext uri="{BB962C8B-B14F-4D97-AF65-F5344CB8AC3E}">
        <p14:creationId xmlns:p14="http://schemas.microsoft.com/office/powerpoint/2010/main" val="21203599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rrowheads="1"/>
          </p:cNvSpPr>
          <p:nvPr>
            <p:ph type="title"/>
          </p:nvPr>
        </p:nvSpPr>
        <p:spPr>
          <a:xfrm>
            <a:off x="1402901" y="228600"/>
            <a:ext cx="7769248" cy="914400"/>
          </a:xfrm>
        </p:spPr>
        <p:txBody>
          <a:bodyPr/>
          <a:lstStyle/>
          <a:p>
            <a:pPr eaLnBrk="1" fontAlgn="auto" hangingPunct="1">
              <a:spcAft>
                <a:spcPts val="0"/>
              </a:spcAft>
              <a:defRPr/>
            </a:pPr>
            <a:r>
              <a:rPr lang="en-US" sz="2800" dirty="0">
                <a:solidFill>
                  <a:srgbClr val="404040"/>
                </a:solidFill>
                <a:latin typeface="Verdana" charset="0"/>
                <a:ea typeface="+mj-ea"/>
                <a:cs typeface="Verdana" charset="0"/>
              </a:rPr>
              <a:t>Waterfall Model</a:t>
            </a:r>
          </a:p>
        </p:txBody>
      </p:sp>
      <p:sp>
        <p:nvSpPr>
          <p:cNvPr id="31746" name="Rectangle 3"/>
          <p:cNvSpPr>
            <a:spLocks noGrp="1" noRot="1" noChangeArrowheads="1"/>
          </p:cNvSpPr>
          <p:nvPr>
            <p:ph sz="half" idx="1"/>
          </p:nvPr>
        </p:nvSpPr>
        <p:spPr>
          <a:xfrm>
            <a:off x="1522412" y="1600200"/>
            <a:ext cx="3503812" cy="4724400"/>
          </a:xfrm>
        </p:spPr>
        <p:txBody>
          <a:bodyPr rtlCol="0">
            <a:normAutofit/>
          </a:bodyPr>
          <a:lstStyle/>
          <a:p>
            <a:pPr marL="182880" indent="-182880" eaLnBrk="1" fontAlgn="auto" hangingPunct="1">
              <a:spcAft>
                <a:spcPts val="0"/>
              </a:spcAft>
              <a:buFont typeface="Wingdings" charset="0"/>
              <a:buNone/>
              <a:defRPr/>
            </a:pPr>
            <a:r>
              <a:rPr lang="en-US" sz="2600" b="1" dirty="0">
                <a:latin typeface="Arial" charset="0"/>
                <a:ea typeface="+mn-ea"/>
                <a:cs typeface="Verdana" charset="0"/>
              </a:rPr>
              <a:t>Advantages</a:t>
            </a:r>
          </a:p>
          <a:p>
            <a:pPr marL="182880" indent="-182880" eaLnBrk="1" fontAlgn="auto" hangingPunct="1">
              <a:spcAft>
                <a:spcPts val="0"/>
              </a:spcAft>
              <a:buFont typeface="Wingdings" charset="0"/>
              <a:buChar char="ü"/>
              <a:defRPr/>
            </a:pPr>
            <a:r>
              <a:rPr lang="en-US" dirty="0">
                <a:latin typeface="Arial" charset="0"/>
                <a:ea typeface="+mn-ea"/>
                <a:cs typeface="Verdana" charset="0"/>
              </a:rPr>
              <a:t>Easy to follow*</a:t>
            </a:r>
          </a:p>
          <a:p>
            <a:pPr marL="182880" indent="-182880" eaLnBrk="1" fontAlgn="auto" hangingPunct="1">
              <a:spcAft>
                <a:spcPts val="0"/>
              </a:spcAft>
              <a:buFont typeface="Wingdings" charset="0"/>
              <a:buChar char="ü"/>
              <a:defRPr/>
            </a:pPr>
            <a:r>
              <a:rPr lang="en-US" dirty="0">
                <a:latin typeface="Arial" charset="0"/>
                <a:ea typeface="+mn-ea"/>
                <a:cs typeface="Verdana" charset="0"/>
              </a:rPr>
              <a:t>Structured</a:t>
            </a:r>
          </a:p>
          <a:p>
            <a:pPr marL="182880" indent="-182880" eaLnBrk="1" fontAlgn="auto" hangingPunct="1">
              <a:spcAft>
                <a:spcPts val="0"/>
              </a:spcAft>
              <a:buFont typeface="Wingdings" charset="0"/>
              <a:buChar char="ü"/>
              <a:defRPr/>
            </a:pPr>
            <a:r>
              <a:rPr lang="en-US" dirty="0">
                <a:latin typeface="Arial" charset="0"/>
                <a:ea typeface="+mn-ea"/>
                <a:cs typeface="Verdana" charset="0"/>
              </a:rPr>
              <a:t>Provide a template into which methods for analysis, design, code, testing and maintenance can be placed.</a:t>
            </a:r>
          </a:p>
          <a:p>
            <a:pPr marL="182880" indent="-182880" eaLnBrk="1" fontAlgn="auto" hangingPunct="1">
              <a:spcAft>
                <a:spcPts val="0"/>
              </a:spcAft>
              <a:buFont typeface="Arial" pitchFamily="34" charset="0"/>
              <a:buChar char="•"/>
              <a:defRPr/>
            </a:pPr>
            <a:endParaRPr lang="en-US" sz="2400" dirty="0">
              <a:latin typeface="Arial" charset="0"/>
              <a:ea typeface="+mn-ea"/>
              <a:cs typeface="Verdana" charset="0"/>
            </a:endParaRPr>
          </a:p>
        </p:txBody>
      </p:sp>
      <p:sp>
        <p:nvSpPr>
          <p:cNvPr id="31747" name="Rectangle 4"/>
          <p:cNvSpPr>
            <a:spLocks noGrp="1" noRot="1" noChangeArrowheads="1"/>
          </p:cNvSpPr>
          <p:nvPr>
            <p:ph sz="half" idx="2"/>
          </p:nvPr>
        </p:nvSpPr>
        <p:spPr>
          <a:xfrm>
            <a:off x="4875212" y="1295400"/>
            <a:ext cx="4798401" cy="1447800"/>
          </a:xfrm>
        </p:spPr>
        <p:txBody>
          <a:bodyPr rtlCol="0">
            <a:normAutofit fontScale="92500" lnSpcReduction="20000"/>
          </a:bodyPr>
          <a:lstStyle/>
          <a:p>
            <a:pPr marL="182880" indent="-182880" eaLnBrk="1" fontAlgn="auto" hangingPunct="1">
              <a:lnSpc>
                <a:spcPct val="90000"/>
              </a:lnSpc>
              <a:spcAft>
                <a:spcPts val="0"/>
              </a:spcAft>
              <a:buFont typeface="Wingdings" charset="0"/>
              <a:buNone/>
              <a:defRPr/>
            </a:pPr>
            <a:r>
              <a:rPr lang="en-US" sz="2400" b="1" dirty="0">
                <a:solidFill>
                  <a:srgbClr val="FF0000"/>
                </a:solidFill>
                <a:latin typeface="Verdana" charset="0"/>
                <a:ea typeface="+mn-ea"/>
                <a:cs typeface="Verdana" charset="0"/>
              </a:rPr>
              <a:t>Disadvantages</a:t>
            </a:r>
          </a:p>
          <a:p>
            <a:pPr marL="182880" indent="-182880" eaLnBrk="1" fontAlgn="auto" hangingPunct="1">
              <a:lnSpc>
                <a:spcPct val="90000"/>
              </a:lnSpc>
              <a:spcAft>
                <a:spcPts val="0"/>
              </a:spcAft>
              <a:buFont typeface="Arial" pitchFamily="34" charset="0"/>
              <a:buChar char="•"/>
              <a:defRPr/>
            </a:pPr>
            <a:r>
              <a:rPr lang="en-US" dirty="0">
                <a:latin typeface="Arial" charset="0"/>
                <a:ea typeface="+mn-ea"/>
                <a:cs typeface="Verdana" charset="0"/>
              </a:rPr>
              <a:t>Sequential, does not reflect reality*</a:t>
            </a:r>
          </a:p>
          <a:p>
            <a:pPr marL="182880" indent="-182880" eaLnBrk="1" fontAlgn="auto" hangingPunct="1">
              <a:lnSpc>
                <a:spcPct val="90000"/>
              </a:lnSpc>
              <a:spcAft>
                <a:spcPts val="0"/>
              </a:spcAft>
              <a:buFont typeface="Arial" pitchFamily="34" charset="0"/>
              <a:buChar char="•"/>
              <a:defRPr/>
            </a:pPr>
            <a:r>
              <a:rPr lang="en-US" dirty="0">
                <a:latin typeface="Arial" charset="0"/>
                <a:ea typeface="+mn-ea"/>
                <a:cs typeface="Verdana" charset="0"/>
              </a:rPr>
              <a:t>Does not produce a prototype</a:t>
            </a:r>
          </a:p>
        </p:txBody>
      </p:sp>
      <p:sp>
        <p:nvSpPr>
          <p:cNvPr id="28676" name="Rectangle 3"/>
          <p:cNvSpPr txBox="1">
            <a:spLocks noChangeArrowheads="1"/>
          </p:cNvSpPr>
          <p:nvPr/>
        </p:nvSpPr>
        <p:spPr bwMode="auto">
          <a:xfrm>
            <a:off x="4875766" y="2667000"/>
            <a:ext cx="5027059" cy="396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spcBef>
                <a:spcPct val="20000"/>
              </a:spcBef>
              <a:buFontTx/>
              <a:buChar char="•"/>
            </a:pPr>
            <a:r>
              <a:rPr lang="en-US" altLang="zh-TW" sz="2000" dirty="0">
                <a:latin typeface="Arial" charset="0"/>
                <a:cs typeface="新細明體" charset="0"/>
              </a:rPr>
              <a:t>Relies heavily on being able to accurately assess requirements at the start</a:t>
            </a:r>
          </a:p>
          <a:p>
            <a:pPr>
              <a:spcBef>
                <a:spcPct val="20000"/>
              </a:spcBef>
              <a:buFontTx/>
              <a:buChar char="•"/>
            </a:pPr>
            <a:r>
              <a:rPr lang="en-US" altLang="zh-TW" sz="2000" i="1" dirty="0">
                <a:solidFill>
                  <a:srgbClr val="FF3300"/>
                </a:solidFill>
                <a:latin typeface="Arial" charset="0"/>
                <a:cs typeface="新細明體" charset="0"/>
              </a:rPr>
              <a:t>Little feedback from users</a:t>
            </a:r>
            <a:r>
              <a:rPr lang="en-US" altLang="zh-TW" sz="2000" dirty="0">
                <a:latin typeface="Arial" charset="0"/>
                <a:cs typeface="新細明體" charset="0"/>
              </a:rPr>
              <a:t> until it might be too late. Therefore cannot adapt to users’ needs, lack of intelligence and adaptability</a:t>
            </a:r>
          </a:p>
          <a:p>
            <a:pPr>
              <a:spcBef>
                <a:spcPct val="20000"/>
              </a:spcBef>
              <a:buFontTx/>
              <a:buChar char="•"/>
            </a:pPr>
            <a:r>
              <a:rPr lang="en-US" altLang="zh-TW" sz="2000" i="1" dirty="0">
                <a:solidFill>
                  <a:srgbClr val="FF3300"/>
                </a:solidFill>
                <a:latin typeface="Arial" charset="0"/>
                <a:cs typeface="新細明體" charset="0"/>
              </a:rPr>
              <a:t>Problems in the specification may be found very late (at </a:t>
            </a:r>
            <a:r>
              <a:rPr lang="en-US" altLang="zh-TW" sz="2000" dirty="0">
                <a:latin typeface="Arial" charset="0"/>
                <a:cs typeface="新細明體" charset="0"/>
              </a:rPr>
              <a:t>Coding or integration)</a:t>
            </a:r>
          </a:p>
          <a:p>
            <a:pPr>
              <a:spcBef>
                <a:spcPct val="20000"/>
              </a:spcBef>
              <a:buFontTx/>
              <a:buChar char="•"/>
            </a:pPr>
            <a:r>
              <a:rPr lang="en-US" altLang="zh-TW" sz="2000" dirty="0">
                <a:latin typeface="Arial" charset="0"/>
                <a:cs typeface="新細明體" charset="0"/>
              </a:rPr>
              <a:t>It can </a:t>
            </a:r>
            <a:r>
              <a:rPr lang="en-US" altLang="zh-TW" sz="2000" i="1" dirty="0">
                <a:solidFill>
                  <a:srgbClr val="FF3300"/>
                </a:solidFill>
                <a:latin typeface="Arial" charset="0"/>
                <a:cs typeface="新細明體" charset="0"/>
              </a:rPr>
              <a:t>take a long time</a:t>
            </a:r>
            <a:r>
              <a:rPr lang="en-US" altLang="zh-TW" sz="2000" dirty="0">
                <a:latin typeface="Arial" charset="0"/>
                <a:cs typeface="新細明體" charset="0"/>
              </a:rPr>
              <a:t> before the first version is out</a:t>
            </a:r>
          </a:p>
        </p:txBody>
      </p:sp>
      <p:cxnSp>
        <p:nvCxnSpPr>
          <p:cNvPr id="28677" name="Straight Connector 7"/>
          <p:cNvCxnSpPr>
            <a:cxnSpLocks noChangeShapeType="1"/>
          </p:cNvCxnSpPr>
          <p:nvPr/>
        </p:nvCxnSpPr>
        <p:spPr bwMode="auto">
          <a:xfrm rot="5400000">
            <a:off x="2321901" y="3543300"/>
            <a:ext cx="49530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cxnSp>
      <p:sp>
        <p:nvSpPr>
          <p:cNvPr id="28678" name="Rectangle 6"/>
          <p:cNvSpPr>
            <a:spLocks noChangeArrowheads="1"/>
          </p:cNvSpPr>
          <p:nvPr/>
        </p:nvSpPr>
        <p:spPr bwMode="auto">
          <a:xfrm>
            <a:off x="1" y="990600"/>
            <a:ext cx="1447600" cy="27103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marL="58738" eaLnBrk="0" hangingPunct="0">
              <a:lnSpc>
                <a:spcPct val="110000"/>
              </a:lnSpc>
              <a:spcBef>
                <a:spcPct val="10000"/>
              </a:spcBef>
              <a:tabLst>
                <a:tab pos="1371600" algn="l"/>
              </a:tabLst>
            </a:pPr>
            <a:endParaRPr lang="en-US" altLang="zh-TW" sz="1300" b="1">
              <a:solidFill>
                <a:schemeClr val="bg2"/>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Software Process</a:t>
            </a:r>
          </a:p>
          <a:p>
            <a:pPr marL="58738" eaLnBrk="0" hangingPunct="0">
              <a:lnSpc>
                <a:spcPct val="110000"/>
              </a:lnSpc>
              <a:spcBef>
                <a:spcPct val="10000"/>
              </a:spcBef>
              <a:buFontTx/>
              <a:buBlip>
                <a:blip r:embed="rId2"/>
              </a:buBlip>
              <a:tabLst>
                <a:tab pos="1371600" algn="l"/>
              </a:tabLst>
            </a:pPr>
            <a:endParaRPr lang="en-US" altLang="zh-TW" sz="1300" b="1">
              <a:cs typeface="新細明體" charset="0"/>
            </a:endParaRPr>
          </a:p>
          <a:p>
            <a:pPr marL="58738" eaLnBrk="0" hangingPunct="0">
              <a:lnSpc>
                <a:spcPct val="110000"/>
              </a:lnSpc>
              <a:spcBef>
                <a:spcPct val="10000"/>
              </a:spcBef>
              <a:buFontTx/>
              <a:buBlip>
                <a:blip r:embed="rId2"/>
              </a:buBlip>
              <a:tabLst>
                <a:tab pos="1371600" algn="l"/>
              </a:tabLst>
            </a:pPr>
            <a:endParaRPr lang="en-US" altLang="zh-TW" sz="1300" b="1">
              <a:cs typeface="新細明體" charset="0"/>
            </a:endParaRPr>
          </a:p>
          <a:p>
            <a:pPr marL="58738" eaLnBrk="0" hangingPunct="0">
              <a:lnSpc>
                <a:spcPct val="110000"/>
              </a:lnSpc>
              <a:spcBef>
                <a:spcPct val="10000"/>
              </a:spcBef>
              <a:tabLst>
                <a:tab pos="1371600" algn="l"/>
              </a:tabLst>
            </a:pPr>
            <a:r>
              <a:rPr lang="en-US" altLang="zh-TW" sz="1300" b="1">
                <a:cs typeface="新細明體" charset="0"/>
              </a:rPr>
              <a:t>Process Model</a:t>
            </a:r>
          </a:p>
          <a:p>
            <a:pPr marL="58738" eaLnBrk="0" hangingPunct="0">
              <a:lnSpc>
                <a:spcPct val="110000"/>
              </a:lnSpc>
              <a:spcBef>
                <a:spcPct val="10000"/>
              </a:spcBef>
              <a:buFontTx/>
              <a:buBlip>
                <a:blip r:embed="rId2"/>
              </a:buBlip>
              <a:tabLst>
                <a:tab pos="1371600" algn="l"/>
              </a:tabLst>
            </a:pPr>
            <a:r>
              <a:rPr lang="en-US" altLang="zh-TW" sz="1300" b="1">
                <a:solidFill>
                  <a:srgbClr val="0000FF"/>
                </a:solidFill>
                <a:cs typeface="新細明體" charset="0"/>
              </a:rPr>
              <a:t>Linear</a:t>
            </a:r>
          </a:p>
          <a:p>
            <a:pPr marL="58738" eaLnBrk="0" hangingPunct="0">
              <a:lnSpc>
                <a:spcPct val="110000"/>
              </a:lnSpc>
              <a:spcBef>
                <a:spcPct val="10000"/>
              </a:spcBef>
              <a:tabLst>
                <a:tab pos="1371600" algn="l"/>
              </a:tabLst>
            </a:pPr>
            <a:r>
              <a:rPr lang="en-US" altLang="zh-TW" sz="1300">
                <a:solidFill>
                  <a:srgbClr val="A6A6A6"/>
                </a:solidFill>
                <a:cs typeface="新細明體" charset="0"/>
              </a:rPr>
              <a:t>   Incremental</a:t>
            </a:r>
          </a:p>
          <a:p>
            <a:pPr marL="58738" eaLnBrk="0" hangingPunct="0">
              <a:lnSpc>
                <a:spcPct val="110000"/>
              </a:lnSpc>
              <a:spcBef>
                <a:spcPct val="10000"/>
              </a:spcBef>
              <a:tabLst>
                <a:tab pos="1371600" algn="l"/>
              </a:tabLst>
            </a:pPr>
            <a:r>
              <a:rPr lang="en-US" altLang="zh-TW" sz="1300">
                <a:solidFill>
                  <a:srgbClr val="A6A6A6"/>
                </a:solidFill>
                <a:cs typeface="新細明體" charset="0"/>
              </a:rPr>
              <a:t>   Evolutionary</a:t>
            </a:r>
          </a:p>
          <a:p>
            <a:pPr marL="58738" eaLnBrk="0" hangingPunct="0">
              <a:lnSpc>
                <a:spcPct val="110000"/>
              </a:lnSpc>
              <a:spcBef>
                <a:spcPct val="10000"/>
              </a:spcBef>
              <a:tabLst>
                <a:tab pos="1371600" algn="l"/>
              </a:tabLst>
            </a:pPr>
            <a:r>
              <a:rPr lang="en-US" altLang="zh-TW" sz="1300">
                <a:solidFill>
                  <a:srgbClr val="A6A6A6"/>
                </a:solidFill>
                <a:cs typeface="新細明體" charset="0"/>
              </a:rPr>
              <a:t>   Other</a:t>
            </a:r>
          </a:p>
          <a:p>
            <a:pPr marL="58738" eaLnBrk="0" hangingPunct="0">
              <a:lnSpc>
                <a:spcPct val="110000"/>
              </a:lnSpc>
              <a:spcBef>
                <a:spcPct val="10000"/>
              </a:spcBef>
              <a:tabLst>
                <a:tab pos="1371600" algn="l"/>
              </a:tabLst>
            </a:pPr>
            <a:endParaRPr lang="en-US" altLang="zh-TW" sz="1300">
              <a:solidFill>
                <a:srgbClr val="A6A6A6"/>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CASE</a:t>
            </a:r>
            <a:endParaRPr lang="en-US" altLang="zh-TW" sz="1300" b="1">
              <a:solidFill>
                <a:srgbClr val="A6A6A6"/>
              </a:solidFill>
              <a:cs typeface="新細明體" charset="0"/>
            </a:endParaRPr>
          </a:p>
        </p:txBody>
      </p:sp>
      <p:sp>
        <p:nvSpPr>
          <p:cNvPr id="2" name="Slide Number Placeholder 1"/>
          <p:cNvSpPr>
            <a:spLocks noGrp="1"/>
          </p:cNvSpPr>
          <p:nvPr>
            <p:ph type="sldNum" sz="quarter" idx="12"/>
          </p:nvPr>
        </p:nvSpPr>
        <p:spPr/>
        <p:txBody>
          <a:bodyPr/>
          <a:lstStyle/>
          <a:p>
            <a:pPr>
              <a:defRPr/>
            </a:pPr>
            <a:fld id="{5789E4B1-4055-421D-9A66-A6F2CB0D206B}" type="slidenum">
              <a:rPr lang="zh-TW" altLang="en-US" smtClean="0"/>
              <a:pPr>
                <a:defRPr/>
              </a:pPr>
              <a:t>25</a:t>
            </a:fld>
            <a:endParaRPr lang="en-US" altLang="zh-TW"/>
          </a:p>
        </p:txBody>
      </p:sp>
    </p:spTree>
    <p:extLst>
      <p:ext uri="{BB962C8B-B14F-4D97-AF65-F5344CB8AC3E}">
        <p14:creationId xmlns:p14="http://schemas.microsoft.com/office/powerpoint/2010/main" val="32248695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1402900" y="228600"/>
            <a:ext cx="8302213" cy="762000"/>
          </a:xfrm>
        </p:spPr>
        <p:txBody>
          <a:bodyPr/>
          <a:lstStyle/>
          <a:p>
            <a:pPr eaLnBrk="1" fontAlgn="auto" hangingPunct="1">
              <a:spcAft>
                <a:spcPts val="0"/>
              </a:spcAft>
              <a:defRPr/>
            </a:pPr>
            <a:r>
              <a:rPr lang="en-US" altLang="zh-TW" sz="2800" dirty="0">
                <a:solidFill>
                  <a:srgbClr val="404040"/>
                </a:solidFill>
                <a:latin typeface="Arial" charset="0"/>
                <a:ea typeface="新細明體" charset="0"/>
                <a:cs typeface="新細明體" charset="0"/>
              </a:rPr>
              <a:t>Pure Waterfall</a:t>
            </a:r>
            <a:endParaRPr lang="en-GB" sz="2800" dirty="0">
              <a:solidFill>
                <a:srgbClr val="404040"/>
              </a:solidFill>
              <a:latin typeface="Arial" charset="0"/>
              <a:ea typeface="+mj-ea"/>
              <a:cs typeface="+mj-cs"/>
            </a:endParaRPr>
          </a:p>
        </p:txBody>
      </p:sp>
      <p:sp>
        <p:nvSpPr>
          <p:cNvPr id="29698" name="Rectangle 3"/>
          <p:cNvSpPr>
            <a:spLocks noGrp="1" noChangeArrowheads="1"/>
          </p:cNvSpPr>
          <p:nvPr>
            <p:ph idx="1"/>
          </p:nvPr>
        </p:nvSpPr>
        <p:spPr>
          <a:xfrm>
            <a:off x="1447600" y="1066800"/>
            <a:ext cx="6321648" cy="4038600"/>
          </a:xfrm>
        </p:spPr>
        <p:txBody>
          <a:bodyPr/>
          <a:lstStyle/>
          <a:p>
            <a:pPr eaLnBrk="1" hangingPunct="1">
              <a:lnSpc>
                <a:spcPct val="80000"/>
              </a:lnSpc>
            </a:pPr>
            <a:r>
              <a:rPr lang="en-US" altLang="zh-TW" sz="2000">
                <a:latin typeface="Arial" charset="0"/>
                <a:cs typeface="Arial" charset="0"/>
              </a:rPr>
              <a:t>The “</a:t>
            </a:r>
            <a:r>
              <a:rPr lang="en-US" altLang="zh-TW" sz="2000">
                <a:solidFill>
                  <a:srgbClr val="FF0000"/>
                </a:solidFill>
                <a:latin typeface="Arial" charset="0"/>
                <a:cs typeface="Arial" charset="0"/>
              </a:rPr>
              <a:t>god parent</a:t>
            </a:r>
            <a:r>
              <a:rPr lang="en-US" altLang="zh-TW" sz="2000">
                <a:latin typeface="Arial" charset="0"/>
                <a:cs typeface="Arial" charset="0"/>
              </a:rPr>
              <a:t>” of models</a:t>
            </a:r>
          </a:p>
          <a:p>
            <a:pPr eaLnBrk="1" hangingPunct="1">
              <a:lnSpc>
                <a:spcPct val="80000"/>
              </a:lnSpc>
            </a:pPr>
            <a:r>
              <a:rPr lang="en-US" altLang="zh-TW" sz="2000">
                <a:solidFill>
                  <a:srgbClr val="FF3300"/>
                </a:solidFill>
                <a:latin typeface="Arial" charset="0"/>
                <a:cs typeface="Arial" charset="0"/>
              </a:rPr>
              <a:t>Linear</a:t>
            </a:r>
            <a:r>
              <a:rPr lang="en-US" altLang="zh-TW" sz="2000">
                <a:latin typeface="Arial" charset="0"/>
                <a:cs typeface="Arial" charset="0"/>
              </a:rPr>
              <a:t> sequence of phases</a:t>
            </a:r>
          </a:p>
          <a:p>
            <a:pPr lvl="1" eaLnBrk="1" hangingPunct="1">
              <a:lnSpc>
                <a:spcPct val="80000"/>
              </a:lnSpc>
            </a:pPr>
            <a:r>
              <a:rPr lang="en-US" altLang="zh-TW">
                <a:latin typeface="Arial" charset="0"/>
                <a:cs typeface="Arial" charset="0"/>
              </a:rPr>
              <a:t>“Pure” model: no phases overlap</a:t>
            </a:r>
          </a:p>
          <a:p>
            <a:pPr eaLnBrk="1" hangingPunct="1">
              <a:lnSpc>
                <a:spcPct val="80000"/>
              </a:lnSpc>
            </a:pPr>
            <a:r>
              <a:rPr lang="en-US" altLang="zh-TW" sz="2000">
                <a:latin typeface="Arial" charset="0"/>
                <a:cs typeface="Arial" charset="0"/>
              </a:rPr>
              <a:t>Risky!</a:t>
            </a:r>
          </a:p>
          <a:p>
            <a:pPr lvl="1" eaLnBrk="1" hangingPunct="1">
              <a:lnSpc>
                <a:spcPct val="80000"/>
              </a:lnSpc>
            </a:pPr>
            <a:r>
              <a:rPr lang="en-US" altLang="zh-TW">
                <a:latin typeface="Arial" charset="0"/>
                <a:cs typeface="Arial" charset="0"/>
              </a:rPr>
              <a:t>Integration and testing occur at the end</a:t>
            </a:r>
          </a:p>
          <a:p>
            <a:pPr lvl="1" eaLnBrk="1" hangingPunct="1">
              <a:lnSpc>
                <a:spcPct val="80000"/>
              </a:lnSpc>
            </a:pPr>
            <a:r>
              <a:rPr lang="en-US" altLang="zh-TW">
                <a:latin typeface="Arial" charset="0"/>
                <a:cs typeface="Arial" charset="0"/>
              </a:rPr>
              <a:t>Too late!!</a:t>
            </a:r>
          </a:p>
        </p:txBody>
      </p:sp>
      <p:sp>
        <p:nvSpPr>
          <p:cNvPr id="29699" name="Rectangle 3"/>
          <p:cNvSpPr txBox="1">
            <a:spLocks noRot="1" noChangeArrowheads="1"/>
          </p:cNvSpPr>
          <p:nvPr/>
        </p:nvSpPr>
        <p:spPr bwMode="auto">
          <a:xfrm>
            <a:off x="1751907" y="3733800"/>
            <a:ext cx="4418448" cy="1752600"/>
          </a:xfrm>
          <a:prstGeom prst="rect">
            <a:avLst/>
          </a:prstGeom>
          <a:solidFill>
            <a:srgbClr val="FFFF00"/>
          </a:solidFill>
          <a:ln w="9525">
            <a:solidFill>
              <a:schemeClr val="tx1"/>
            </a:solidFill>
            <a:miter lim="800000"/>
            <a:headEnd/>
            <a:tailEnd/>
          </a:ln>
        </p:spPr>
        <p:txBody>
          <a:bodyPr lIns="92075" tIns="46038" rIns="92075" bIns="46038"/>
          <a:lstStyle>
            <a:lvl1pPr marL="342900" indent="-342900"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spcBef>
                <a:spcPct val="20000"/>
              </a:spcBef>
            </a:pPr>
            <a:r>
              <a:rPr lang="en-US" sz="1800" b="1">
                <a:latin typeface="Verdana" charset="0"/>
              </a:rPr>
              <a:t>When to use?</a:t>
            </a:r>
          </a:p>
          <a:p>
            <a:pPr>
              <a:spcBef>
                <a:spcPct val="20000"/>
              </a:spcBef>
              <a:buFontTx/>
              <a:buChar char="•"/>
            </a:pPr>
            <a:r>
              <a:rPr lang="en-US" sz="1600">
                <a:latin typeface="Verdana" charset="0"/>
              </a:rPr>
              <a:t>Simple Projects </a:t>
            </a:r>
          </a:p>
          <a:p>
            <a:pPr>
              <a:spcBef>
                <a:spcPct val="20000"/>
              </a:spcBef>
              <a:buFontTx/>
              <a:buChar char="•"/>
            </a:pPr>
            <a:r>
              <a:rPr lang="en-US" sz="1600">
                <a:latin typeface="Verdana" charset="0"/>
              </a:rPr>
              <a:t>Limited amount of time</a:t>
            </a:r>
          </a:p>
          <a:p>
            <a:pPr>
              <a:spcBef>
                <a:spcPct val="20000"/>
              </a:spcBef>
              <a:buFontTx/>
              <a:buChar char="•"/>
            </a:pPr>
            <a:r>
              <a:rPr lang="en-US" sz="1600">
                <a:latin typeface="Verdana" charset="0"/>
              </a:rPr>
              <a:t>Requirements are well understood</a:t>
            </a:r>
          </a:p>
          <a:p>
            <a:pPr>
              <a:spcBef>
                <a:spcPct val="20000"/>
              </a:spcBef>
              <a:buFontTx/>
              <a:buChar char="•"/>
            </a:pPr>
            <a:r>
              <a:rPr lang="en-US" sz="1600">
                <a:latin typeface="Verdana" charset="0"/>
              </a:rPr>
              <a:t>Use well-understood technologies</a:t>
            </a:r>
          </a:p>
          <a:p>
            <a:pPr>
              <a:spcBef>
                <a:spcPct val="20000"/>
              </a:spcBef>
            </a:pPr>
            <a:endParaRPr lang="en-US" sz="1600">
              <a:latin typeface="Verdana" charset="0"/>
            </a:endParaRPr>
          </a:p>
        </p:txBody>
      </p:sp>
      <p:sp>
        <p:nvSpPr>
          <p:cNvPr id="29700" name="Rectangle 5"/>
          <p:cNvSpPr>
            <a:spLocks noChangeArrowheads="1"/>
          </p:cNvSpPr>
          <p:nvPr/>
        </p:nvSpPr>
        <p:spPr bwMode="auto">
          <a:xfrm>
            <a:off x="1" y="990600"/>
            <a:ext cx="1447600" cy="27103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marL="58738" eaLnBrk="0" hangingPunct="0">
              <a:lnSpc>
                <a:spcPct val="110000"/>
              </a:lnSpc>
              <a:spcBef>
                <a:spcPct val="10000"/>
              </a:spcBef>
              <a:tabLst>
                <a:tab pos="1371600" algn="l"/>
              </a:tabLst>
            </a:pPr>
            <a:endParaRPr lang="en-US" altLang="zh-TW" sz="1300" b="1">
              <a:solidFill>
                <a:schemeClr val="bg2"/>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Software Process</a:t>
            </a:r>
          </a:p>
          <a:p>
            <a:pPr marL="58738" eaLnBrk="0" hangingPunct="0">
              <a:lnSpc>
                <a:spcPct val="110000"/>
              </a:lnSpc>
              <a:spcBef>
                <a:spcPct val="10000"/>
              </a:spcBef>
              <a:buFontTx/>
              <a:buBlip>
                <a:blip r:embed="rId3"/>
              </a:buBlip>
              <a:tabLst>
                <a:tab pos="1371600" algn="l"/>
              </a:tabLst>
            </a:pPr>
            <a:endParaRPr lang="en-US" altLang="zh-TW" sz="1300" b="1">
              <a:cs typeface="新細明體" charset="0"/>
            </a:endParaRPr>
          </a:p>
          <a:p>
            <a:pPr marL="58738" eaLnBrk="0" hangingPunct="0">
              <a:lnSpc>
                <a:spcPct val="110000"/>
              </a:lnSpc>
              <a:spcBef>
                <a:spcPct val="10000"/>
              </a:spcBef>
              <a:buFontTx/>
              <a:buBlip>
                <a:blip r:embed="rId3"/>
              </a:buBlip>
              <a:tabLst>
                <a:tab pos="1371600" algn="l"/>
              </a:tabLst>
            </a:pPr>
            <a:endParaRPr lang="en-US" altLang="zh-TW" sz="1300" b="1">
              <a:cs typeface="新細明體" charset="0"/>
            </a:endParaRPr>
          </a:p>
          <a:p>
            <a:pPr marL="58738" eaLnBrk="0" hangingPunct="0">
              <a:lnSpc>
                <a:spcPct val="110000"/>
              </a:lnSpc>
              <a:spcBef>
                <a:spcPct val="10000"/>
              </a:spcBef>
              <a:tabLst>
                <a:tab pos="1371600" algn="l"/>
              </a:tabLst>
            </a:pPr>
            <a:r>
              <a:rPr lang="en-US" altLang="zh-TW" sz="1300" b="1">
                <a:cs typeface="新細明體" charset="0"/>
              </a:rPr>
              <a:t>Process Model</a:t>
            </a:r>
          </a:p>
          <a:p>
            <a:pPr marL="58738" eaLnBrk="0" hangingPunct="0">
              <a:lnSpc>
                <a:spcPct val="110000"/>
              </a:lnSpc>
              <a:spcBef>
                <a:spcPct val="10000"/>
              </a:spcBef>
              <a:buFontTx/>
              <a:buBlip>
                <a:blip r:embed="rId3"/>
              </a:buBlip>
              <a:tabLst>
                <a:tab pos="1371600" algn="l"/>
              </a:tabLst>
            </a:pPr>
            <a:r>
              <a:rPr lang="en-US" altLang="zh-TW" sz="1300" b="1">
                <a:solidFill>
                  <a:srgbClr val="0000FF"/>
                </a:solidFill>
                <a:cs typeface="新細明體" charset="0"/>
              </a:rPr>
              <a:t>Linear</a:t>
            </a:r>
          </a:p>
          <a:p>
            <a:pPr marL="58738" eaLnBrk="0" hangingPunct="0">
              <a:lnSpc>
                <a:spcPct val="110000"/>
              </a:lnSpc>
              <a:spcBef>
                <a:spcPct val="10000"/>
              </a:spcBef>
              <a:tabLst>
                <a:tab pos="1371600" algn="l"/>
              </a:tabLst>
            </a:pPr>
            <a:r>
              <a:rPr lang="en-US" altLang="zh-TW" sz="1300">
                <a:solidFill>
                  <a:srgbClr val="A6A6A6"/>
                </a:solidFill>
                <a:cs typeface="新細明體" charset="0"/>
              </a:rPr>
              <a:t>   Incremental</a:t>
            </a:r>
          </a:p>
          <a:p>
            <a:pPr marL="58738" eaLnBrk="0" hangingPunct="0">
              <a:lnSpc>
                <a:spcPct val="110000"/>
              </a:lnSpc>
              <a:spcBef>
                <a:spcPct val="10000"/>
              </a:spcBef>
              <a:tabLst>
                <a:tab pos="1371600" algn="l"/>
              </a:tabLst>
            </a:pPr>
            <a:r>
              <a:rPr lang="en-US" altLang="zh-TW" sz="1300">
                <a:solidFill>
                  <a:srgbClr val="A6A6A6"/>
                </a:solidFill>
                <a:cs typeface="新細明體" charset="0"/>
              </a:rPr>
              <a:t>   Evolutionary</a:t>
            </a:r>
          </a:p>
          <a:p>
            <a:pPr marL="58738" eaLnBrk="0" hangingPunct="0">
              <a:lnSpc>
                <a:spcPct val="110000"/>
              </a:lnSpc>
              <a:spcBef>
                <a:spcPct val="10000"/>
              </a:spcBef>
              <a:tabLst>
                <a:tab pos="1371600" algn="l"/>
              </a:tabLst>
            </a:pPr>
            <a:r>
              <a:rPr lang="en-US" altLang="zh-TW" sz="1300">
                <a:solidFill>
                  <a:srgbClr val="A6A6A6"/>
                </a:solidFill>
                <a:cs typeface="新細明體" charset="0"/>
              </a:rPr>
              <a:t>   Other</a:t>
            </a:r>
          </a:p>
          <a:p>
            <a:pPr marL="58738" eaLnBrk="0" hangingPunct="0">
              <a:lnSpc>
                <a:spcPct val="110000"/>
              </a:lnSpc>
              <a:spcBef>
                <a:spcPct val="10000"/>
              </a:spcBef>
              <a:tabLst>
                <a:tab pos="1371600" algn="l"/>
              </a:tabLst>
            </a:pPr>
            <a:endParaRPr lang="en-US" altLang="zh-TW" sz="1300">
              <a:solidFill>
                <a:srgbClr val="A6A6A6"/>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CASE</a:t>
            </a:r>
            <a:endParaRPr lang="en-US" altLang="zh-TW" sz="1300" b="1">
              <a:solidFill>
                <a:srgbClr val="A6A6A6"/>
              </a:solidFill>
              <a:cs typeface="新細明體" charset="0"/>
            </a:endParaRPr>
          </a:p>
        </p:txBody>
      </p:sp>
      <p:pic>
        <p:nvPicPr>
          <p:cNvPr id="29701" name="Picture 4" descr="70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8966" y="-98425"/>
            <a:ext cx="3428165" cy="6956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F86A4733-B0DE-402C-87E5-69B0B588E007}" type="slidenum">
              <a:rPr lang="zh-TW" altLang="en-US" smtClean="0"/>
              <a:pPr>
                <a:defRPr/>
              </a:pPr>
              <a:t>26</a:t>
            </a:fld>
            <a:endParaRPr lang="en-US" altLang="zh-TW"/>
          </a:p>
        </p:txBody>
      </p:sp>
    </p:spTree>
    <p:extLst>
      <p:ext uri="{BB962C8B-B14F-4D97-AF65-F5344CB8AC3E}">
        <p14:creationId xmlns:p14="http://schemas.microsoft.com/office/powerpoint/2010/main" val="15781751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a:xfrm>
            <a:off x="1447601" y="228600"/>
            <a:ext cx="8455225" cy="914400"/>
          </a:xfrm>
        </p:spPr>
        <p:txBody>
          <a:bodyPr/>
          <a:lstStyle/>
          <a:p>
            <a:pPr eaLnBrk="1" fontAlgn="auto" hangingPunct="1">
              <a:spcAft>
                <a:spcPts val="0"/>
              </a:spcAft>
              <a:defRPr/>
            </a:pPr>
            <a:r>
              <a:rPr lang="en-US" sz="2800" dirty="0">
                <a:solidFill>
                  <a:srgbClr val="404040"/>
                </a:solidFill>
                <a:latin typeface="Verdana" charset="0"/>
                <a:ea typeface="+mj-ea"/>
                <a:cs typeface="Verdana" charset="0"/>
              </a:rPr>
              <a:t>Incremental Process Models</a:t>
            </a:r>
          </a:p>
        </p:txBody>
      </p:sp>
      <p:sp>
        <p:nvSpPr>
          <p:cNvPr id="13315" name="Rectangle 3"/>
          <p:cNvSpPr>
            <a:spLocks noGrp="1" noRot="1" noChangeArrowheads="1"/>
          </p:cNvSpPr>
          <p:nvPr>
            <p:ph idx="1"/>
          </p:nvPr>
        </p:nvSpPr>
        <p:spPr>
          <a:xfrm>
            <a:off x="1522412" y="1676400"/>
            <a:ext cx="8077200" cy="4648200"/>
          </a:xfrm>
        </p:spPr>
        <p:txBody>
          <a:bodyPr rtlCol="0">
            <a:normAutofit/>
          </a:bodyPr>
          <a:lstStyle/>
          <a:p>
            <a:pPr marL="565150" indent="-565150" defTabSz="885825" eaLnBrk="1" fontAlgn="auto" hangingPunct="1">
              <a:lnSpc>
                <a:spcPct val="80000"/>
              </a:lnSpc>
              <a:spcAft>
                <a:spcPts val="0"/>
              </a:spcAft>
              <a:buFont typeface="Arial" pitchFamily="34" charset="0"/>
              <a:buChar char="•"/>
              <a:defRPr/>
            </a:pPr>
            <a:r>
              <a:rPr lang="en-US" sz="2000" dirty="0">
                <a:latin typeface="Verdana" charset="0"/>
                <a:ea typeface="+mn-ea"/>
                <a:cs typeface="Verdana" charset="0"/>
              </a:rPr>
              <a:t>Goal: provide core functionalities to the users first*</a:t>
            </a:r>
          </a:p>
          <a:p>
            <a:pPr marL="565150" indent="-565150" defTabSz="885825" eaLnBrk="1" fontAlgn="auto" hangingPunct="1">
              <a:lnSpc>
                <a:spcPct val="80000"/>
              </a:lnSpc>
              <a:spcAft>
                <a:spcPts val="0"/>
              </a:spcAft>
              <a:buFont typeface="Arial" pitchFamily="34" charset="0"/>
              <a:buChar char="•"/>
              <a:defRPr/>
            </a:pPr>
            <a:r>
              <a:rPr lang="en-US" sz="2000" dirty="0">
                <a:latin typeface="Verdana" charset="0"/>
                <a:ea typeface="+mn-ea"/>
                <a:cs typeface="Verdana" charset="0"/>
              </a:rPr>
              <a:t>Iteratively adds new functionality in each release cycle*</a:t>
            </a:r>
          </a:p>
          <a:p>
            <a:pPr marL="565150" indent="-565150" defTabSz="885825" eaLnBrk="1" fontAlgn="auto" hangingPunct="1">
              <a:lnSpc>
                <a:spcPct val="80000"/>
              </a:lnSpc>
              <a:spcAft>
                <a:spcPts val="0"/>
              </a:spcAft>
              <a:buFont typeface="Arial" pitchFamily="34" charset="0"/>
              <a:buChar char="•"/>
              <a:defRPr/>
            </a:pPr>
            <a:endParaRPr lang="en-US" sz="2000" dirty="0">
              <a:latin typeface="Verdana" charset="0"/>
              <a:ea typeface="+mn-ea"/>
              <a:cs typeface="Verdana" charset="0"/>
            </a:endParaRPr>
          </a:p>
          <a:p>
            <a:pPr marL="565150" indent="-565150" defTabSz="885825" eaLnBrk="1" fontAlgn="auto" hangingPunct="1">
              <a:lnSpc>
                <a:spcPct val="80000"/>
              </a:lnSpc>
              <a:spcAft>
                <a:spcPts val="0"/>
              </a:spcAft>
              <a:buFont typeface="Arial" pitchFamily="34" charset="0"/>
              <a:buChar char="•"/>
              <a:defRPr/>
            </a:pPr>
            <a:r>
              <a:rPr lang="en-US" sz="2000" dirty="0">
                <a:latin typeface="Verdana" charset="0"/>
                <a:ea typeface="+mn-ea"/>
                <a:cs typeface="Verdana" charset="0"/>
              </a:rPr>
              <a:t>Process is not linear</a:t>
            </a:r>
          </a:p>
          <a:p>
            <a:pPr marL="565150" indent="-565150" defTabSz="885825" eaLnBrk="1" fontAlgn="auto" hangingPunct="1">
              <a:lnSpc>
                <a:spcPct val="80000"/>
              </a:lnSpc>
              <a:spcAft>
                <a:spcPts val="0"/>
              </a:spcAft>
              <a:buFont typeface="Wingdings" charset="0"/>
              <a:buChar char="ü"/>
              <a:defRPr/>
            </a:pPr>
            <a:r>
              <a:rPr lang="en-US" sz="2000" b="1" dirty="0">
                <a:latin typeface="Verdana" charset="0"/>
                <a:ea typeface="+mn-ea"/>
                <a:cs typeface="Verdana" charset="0"/>
              </a:rPr>
              <a:t>Requirements are well defined</a:t>
            </a:r>
          </a:p>
          <a:p>
            <a:pPr marL="565150" indent="-565150" defTabSz="885825" eaLnBrk="1" fontAlgn="auto" hangingPunct="1">
              <a:lnSpc>
                <a:spcPct val="80000"/>
              </a:lnSpc>
              <a:spcAft>
                <a:spcPts val="0"/>
              </a:spcAft>
              <a:buFont typeface="Arial" pitchFamily="34" charset="0"/>
              <a:buChar char="•"/>
              <a:defRPr/>
            </a:pPr>
            <a:r>
              <a:rPr lang="en-US" sz="2000" dirty="0">
                <a:latin typeface="Verdana" charset="0"/>
                <a:ea typeface="+mn-ea"/>
                <a:cs typeface="Verdana" charset="0"/>
              </a:rPr>
              <a:t>Software is completed </a:t>
            </a:r>
            <a:r>
              <a:rPr lang="en-US" sz="2000" b="1" dirty="0">
                <a:latin typeface="Verdana" charset="0"/>
                <a:ea typeface="+mn-ea"/>
                <a:cs typeface="Verdana" charset="0"/>
              </a:rPr>
              <a:t>in small increments</a:t>
            </a:r>
          </a:p>
          <a:p>
            <a:pPr marL="565150" indent="-565150" defTabSz="885825" eaLnBrk="1" fontAlgn="auto" hangingPunct="1">
              <a:lnSpc>
                <a:spcPct val="80000"/>
              </a:lnSpc>
              <a:spcAft>
                <a:spcPts val="0"/>
              </a:spcAft>
              <a:buFont typeface="Arial" pitchFamily="34" charset="0"/>
              <a:buChar char="•"/>
              <a:defRPr/>
            </a:pPr>
            <a:r>
              <a:rPr lang="en-US" altLang="ja-JP" sz="2000" dirty="0">
                <a:latin typeface="Verdana" charset="0"/>
                <a:ea typeface="+mn-ea"/>
                <a:cs typeface="Verdana" charset="0"/>
              </a:rPr>
              <a:t>The system </a:t>
            </a:r>
            <a:r>
              <a:rPr lang="ja-JP" altLang="en-US" sz="2000" dirty="0">
                <a:latin typeface="Verdana" charset="0"/>
                <a:ea typeface="+mn-ea"/>
                <a:cs typeface="Verdana" charset="0"/>
              </a:rPr>
              <a:t>“</a:t>
            </a:r>
            <a:r>
              <a:rPr lang="en-US" sz="2000" dirty="0">
                <a:latin typeface="Verdana" charset="0"/>
                <a:ea typeface="+mn-ea"/>
                <a:cs typeface="Verdana" charset="0"/>
              </a:rPr>
              <a:t>Grows</a:t>
            </a:r>
            <a:r>
              <a:rPr lang="ja-JP" altLang="en-US" sz="2000" dirty="0">
                <a:latin typeface="Verdana" charset="0"/>
                <a:ea typeface="+mn-ea"/>
                <a:cs typeface="Verdana" charset="0"/>
              </a:rPr>
              <a:t>”</a:t>
            </a:r>
            <a:r>
              <a:rPr lang="en-US" sz="2000" dirty="0">
                <a:latin typeface="Verdana" charset="0"/>
                <a:ea typeface="+mn-ea"/>
                <a:cs typeface="Verdana" charset="0"/>
              </a:rPr>
              <a:t> in a number of small steps</a:t>
            </a:r>
          </a:p>
          <a:p>
            <a:pPr marL="565150" indent="-565150" defTabSz="885825" eaLnBrk="1" fontAlgn="auto" hangingPunct="1">
              <a:lnSpc>
                <a:spcPct val="80000"/>
              </a:lnSpc>
              <a:spcAft>
                <a:spcPts val="0"/>
              </a:spcAft>
              <a:buFontTx/>
              <a:buNone/>
              <a:defRPr/>
            </a:pPr>
            <a:r>
              <a:rPr lang="en-US" sz="2000" dirty="0">
                <a:latin typeface="Verdana" charset="0"/>
                <a:ea typeface="+mn-ea"/>
                <a:cs typeface="Verdana" charset="0"/>
              </a:rPr>
              <a:t>    </a:t>
            </a:r>
          </a:p>
          <a:p>
            <a:pPr marL="565150" indent="-565150" defTabSz="885825" eaLnBrk="1" fontAlgn="auto" hangingPunct="1">
              <a:lnSpc>
                <a:spcPct val="80000"/>
              </a:lnSpc>
              <a:spcAft>
                <a:spcPts val="0"/>
              </a:spcAft>
              <a:buFontTx/>
              <a:buNone/>
              <a:defRPr/>
            </a:pPr>
            <a:endParaRPr lang="en-US" sz="2000" dirty="0">
              <a:latin typeface="Verdana" charset="0"/>
              <a:ea typeface="+mn-ea"/>
              <a:cs typeface="Verdana" charset="0"/>
            </a:endParaRPr>
          </a:p>
          <a:p>
            <a:pPr marL="565150" indent="-565150" defTabSz="885825" eaLnBrk="1" fontAlgn="auto" hangingPunct="1">
              <a:lnSpc>
                <a:spcPct val="80000"/>
              </a:lnSpc>
              <a:spcAft>
                <a:spcPts val="0"/>
              </a:spcAft>
              <a:buFontTx/>
              <a:buNone/>
              <a:defRPr/>
            </a:pPr>
            <a:r>
              <a:rPr lang="en-US" sz="2000" dirty="0">
                <a:latin typeface="Verdana" charset="0"/>
                <a:ea typeface="+mn-ea"/>
                <a:cs typeface="Verdana" charset="0"/>
              </a:rPr>
              <a:t>     </a:t>
            </a:r>
            <a:endParaRPr lang="en-US" dirty="0">
              <a:effectLst>
                <a:outerShdw blurRad="38100" dist="38100" dir="2700000" algn="tl">
                  <a:srgbClr val="DDDDDD"/>
                </a:outerShdw>
              </a:effectLst>
              <a:latin typeface="Verdana" charset="0"/>
              <a:ea typeface="+mn-ea"/>
              <a:cs typeface="Verdana" charset="0"/>
            </a:endParaRPr>
          </a:p>
        </p:txBody>
      </p:sp>
      <p:sp>
        <p:nvSpPr>
          <p:cNvPr id="32772" name="Rectangle 3"/>
          <p:cNvSpPr>
            <a:spLocks noChangeArrowheads="1"/>
          </p:cNvSpPr>
          <p:nvPr/>
        </p:nvSpPr>
        <p:spPr bwMode="auto">
          <a:xfrm>
            <a:off x="1" y="990601"/>
            <a:ext cx="1447600" cy="27103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marL="58738" eaLnBrk="0" hangingPunct="0">
              <a:lnSpc>
                <a:spcPct val="110000"/>
              </a:lnSpc>
              <a:spcBef>
                <a:spcPct val="10000"/>
              </a:spcBef>
              <a:tabLst>
                <a:tab pos="1371600" algn="l"/>
              </a:tabLst>
            </a:pPr>
            <a:endParaRPr lang="en-US" altLang="zh-TW" sz="1300" b="1">
              <a:solidFill>
                <a:srgbClr val="A6A6A6"/>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Software Process</a:t>
            </a:r>
          </a:p>
          <a:p>
            <a:pPr marL="58738" eaLnBrk="0" hangingPunct="0">
              <a:lnSpc>
                <a:spcPct val="110000"/>
              </a:lnSpc>
              <a:spcBef>
                <a:spcPct val="10000"/>
              </a:spcBef>
              <a:buFontTx/>
              <a:buBlip>
                <a:blip r:embed="rId3"/>
              </a:buBlip>
              <a:tabLst>
                <a:tab pos="1371600" algn="l"/>
              </a:tabLst>
            </a:pPr>
            <a:endParaRPr lang="en-US" altLang="zh-TW" sz="1300" b="1">
              <a:cs typeface="新細明體" charset="0"/>
            </a:endParaRPr>
          </a:p>
          <a:p>
            <a:pPr marL="58738" eaLnBrk="0" hangingPunct="0">
              <a:lnSpc>
                <a:spcPct val="110000"/>
              </a:lnSpc>
              <a:spcBef>
                <a:spcPct val="10000"/>
              </a:spcBef>
              <a:buFontTx/>
              <a:buBlip>
                <a:blip r:embed="rId3"/>
              </a:buBlip>
              <a:tabLst>
                <a:tab pos="1371600" algn="l"/>
              </a:tabLst>
            </a:pPr>
            <a:endParaRPr lang="en-US" altLang="zh-TW" sz="1300" b="1">
              <a:cs typeface="新細明體" charset="0"/>
            </a:endParaRPr>
          </a:p>
          <a:p>
            <a:pPr marL="58738" eaLnBrk="0" hangingPunct="0">
              <a:lnSpc>
                <a:spcPct val="110000"/>
              </a:lnSpc>
              <a:spcBef>
                <a:spcPct val="10000"/>
              </a:spcBef>
              <a:tabLst>
                <a:tab pos="1371600" algn="l"/>
              </a:tabLst>
            </a:pPr>
            <a:r>
              <a:rPr lang="en-US" altLang="zh-TW" sz="1300" b="1">
                <a:cs typeface="新細明體" charset="0"/>
              </a:rPr>
              <a:t>Process Model</a:t>
            </a:r>
          </a:p>
          <a:p>
            <a:pPr marL="58738" eaLnBrk="0" hangingPunct="0">
              <a:lnSpc>
                <a:spcPct val="110000"/>
              </a:lnSpc>
              <a:spcBef>
                <a:spcPct val="10000"/>
              </a:spcBef>
              <a:tabLst>
                <a:tab pos="1371600" algn="l"/>
              </a:tabLst>
            </a:pPr>
            <a:r>
              <a:rPr lang="en-US" altLang="zh-TW" sz="1300">
                <a:solidFill>
                  <a:srgbClr val="A6A6A6"/>
                </a:solidFill>
                <a:cs typeface="新細明體" charset="0"/>
              </a:rPr>
              <a:t>   Linear</a:t>
            </a:r>
            <a:endParaRPr lang="en-US" altLang="zh-TW" sz="1300" b="1">
              <a:solidFill>
                <a:srgbClr val="A6A6A6"/>
              </a:solidFill>
              <a:cs typeface="新細明體" charset="0"/>
            </a:endParaRPr>
          </a:p>
          <a:p>
            <a:pPr marL="58738" eaLnBrk="0" hangingPunct="0">
              <a:lnSpc>
                <a:spcPct val="110000"/>
              </a:lnSpc>
              <a:spcBef>
                <a:spcPct val="10000"/>
              </a:spcBef>
              <a:buFontTx/>
              <a:buBlip>
                <a:blip r:embed="rId3"/>
              </a:buBlip>
              <a:tabLst>
                <a:tab pos="1371600" algn="l"/>
              </a:tabLst>
            </a:pPr>
            <a:r>
              <a:rPr lang="en-US" altLang="zh-TW" sz="1300" b="1">
                <a:solidFill>
                  <a:srgbClr val="0000FF"/>
                </a:solidFill>
                <a:cs typeface="新細明體" charset="0"/>
              </a:rPr>
              <a:t>Incremental</a:t>
            </a:r>
          </a:p>
          <a:p>
            <a:pPr marL="58738" eaLnBrk="0" hangingPunct="0">
              <a:lnSpc>
                <a:spcPct val="110000"/>
              </a:lnSpc>
              <a:spcBef>
                <a:spcPct val="10000"/>
              </a:spcBef>
              <a:tabLst>
                <a:tab pos="1371600" algn="l"/>
              </a:tabLst>
            </a:pPr>
            <a:r>
              <a:rPr lang="en-US" altLang="zh-TW" sz="1300">
                <a:solidFill>
                  <a:srgbClr val="A6A6A6"/>
                </a:solidFill>
                <a:cs typeface="新細明體" charset="0"/>
              </a:rPr>
              <a:t>   Evolutionary</a:t>
            </a:r>
          </a:p>
          <a:p>
            <a:pPr marL="58738" eaLnBrk="0" hangingPunct="0">
              <a:lnSpc>
                <a:spcPct val="110000"/>
              </a:lnSpc>
              <a:spcBef>
                <a:spcPct val="10000"/>
              </a:spcBef>
              <a:tabLst>
                <a:tab pos="1371600" algn="l"/>
              </a:tabLst>
            </a:pPr>
            <a:r>
              <a:rPr lang="en-US" altLang="zh-TW" sz="1300">
                <a:solidFill>
                  <a:srgbClr val="A6A6A6"/>
                </a:solidFill>
                <a:cs typeface="新細明體" charset="0"/>
              </a:rPr>
              <a:t>   Other</a:t>
            </a:r>
          </a:p>
          <a:p>
            <a:pPr marL="58738" eaLnBrk="0" hangingPunct="0">
              <a:lnSpc>
                <a:spcPct val="110000"/>
              </a:lnSpc>
              <a:spcBef>
                <a:spcPct val="10000"/>
              </a:spcBef>
              <a:tabLst>
                <a:tab pos="1371600" algn="l"/>
              </a:tabLst>
            </a:pPr>
            <a:endParaRPr lang="en-US" altLang="zh-TW" sz="1300">
              <a:solidFill>
                <a:srgbClr val="A6A6A6"/>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CASE</a:t>
            </a:r>
            <a:endParaRPr lang="en-US" altLang="zh-TW" sz="1300" b="1">
              <a:solidFill>
                <a:srgbClr val="A6A6A6"/>
              </a:solidFill>
              <a:cs typeface="新細明體" charset="0"/>
            </a:endParaRPr>
          </a:p>
        </p:txBody>
      </p:sp>
      <p:sp>
        <p:nvSpPr>
          <p:cNvPr id="2" name="Slide Number Placeholder 1"/>
          <p:cNvSpPr>
            <a:spLocks noGrp="1"/>
          </p:cNvSpPr>
          <p:nvPr>
            <p:ph type="sldNum" sz="quarter" idx="12"/>
          </p:nvPr>
        </p:nvSpPr>
        <p:spPr/>
        <p:txBody>
          <a:bodyPr/>
          <a:lstStyle/>
          <a:p>
            <a:pPr>
              <a:defRPr/>
            </a:pPr>
            <a:fld id="{F86A4733-B0DE-402C-87E5-69B0B588E007}" type="slidenum">
              <a:rPr lang="zh-TW" altLang="en-US" smtClean="0"/>
              <a:pPr>
                <a:defRPr/>
              </a:pPr>
              <a:t>27</a:t>
            </a:fld>
            <a:endParaRPr lang="en-US" altLang="zh-TW"/>
          </a:p>
        </p:txBody>
      </p:sp>
    </p:spTree>
    <p:extLst>
      <p:ext uri="{BB962C8B-B14F-4D97-AF65-F5344CB8AC3E}">
        <p14:creationId xmlns:p14="http://schemas.microsoft.com/office/powerpoint/2010/main" val="38920723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6627673" y="4495800"/>
            <a:ext cx="2945058" cy="1295400"/>
          </a:xfrm>
          <a:prstGeom prst="rect">
            <a:avLst/>
          </a:prstGeom>
          <a:solidFill>
            <a:schemeClr val="bg1">
              <a:lumMod val="75000"/>
            </a:schemeClr>
          </a:solidFill>
          <a:ln w="12700" cap="flat" cmpd="sng" algn="ctr">
            <a:solidFill>
              <a:schemeClr val="tx1"/>
            </a:solidFill>
            <a:prstDash val="solid"/>
            <a:round/>
            <a:headEnd type="none" w="sm" len="sm"/>
            <a:tailEnd type="none" w="sm" len="sm"/>
          </a:ln>
          <a:effectLst/>
        </p:spPr>
        <p:txBody>
          <a:bodyPr/>
          <a:lstStyle/>
          <a:p>
            <a:pPr>
              <a:defRPr/>
            </a:pPr>
            <a:endParaRPr lang="en-US">
              <a:cs typeface="Arial" charset="0"/>
            </a:endParaRPr>
          </a:p>
        </p:txBody>
      </p:sp>
      <p:sp>
        <p:nvSpPr>
          <p:cNvPr id="34818" name="Rectangle 2"/>
          <p:cNvSpPr>
            <a:spLocks noGrp="1" noRot="1" noChangeArrowheads="1"/>
          </p:cNvSpPr>
          <p:nvPr>
            <p:ph type="title"/>
          </p:nvPr>
        </p:nvSpPr>
        <p:spPr>
          <a:xfrm>
            <a:off x="1402901" y="228600"/>
            <a:ext cx="7769248" cy="914400"/>
          </a:xfrm>
        </p:spPr>
        <p:txBody>
          <a:bodyPr/>
          <a:lstStyle/>
          <a:p>
            <a:pPr marL="649288" indent="-649288" defTabSz="885825" eaLnBrk="1" fontAlgn="auto" hangingPunct="1">
              <a:spcAft>
                <a:spcPts val="0"/>
              </a:spcAft>
              <a:buFontTx/>
              <a:buAutoNum type="arabicPeriod"/>
              <a:defRPr/>
            </a:pPr>
            <a:r>
              <a:rPr lang="en-US" sz="2800" dirty="0">
                <a:solidFill>
                  <a:srgbClr val="404040"/>
                </a:solidFill>
                <a:latin typeface="Verdana" charset="0"/>
                <a:ea typeface="+mj-ea"/>
                <a:cs typeface="Verdana" charset="0"/>
              </a:rPr>
              <a:t>Incremental Model</a:t>
            </a:r>
          </a:p>
        </p:txBody>
      </p:sp>
      <p:sp>
        <p:nvSpPr>
          <p:cNvPr id="34819" name="Rectangle 3"/>
          <p:cNvSpPr>
            <a:spLocks noGrp="1" noRot="1" noChangeArrowheads="1"/>
          </p:cNvSpPr>
          <p:nvPr>
            <p:ph idx="1"/>
          </p:nvPr>
        </p:nvSpPr>
        <p:spPr>
          <a:xfrm>
            <a:off x="1676260" y="1447800"/>
            <a:ext cx="7693600" cy="2590800"/>
          </a:xfrm>
        </p:spPr>
        <p:txBody>
          <a:bodyPr/>
          <a:lstStyle/>
          <a:p>
            <a:pPr eaLnBrk="1" hangingPunct="1"/>
            <a:r>
              <a:rPr lang="en-US" sz="2000" dirty="0">
                <a:solidFill>
                  <a:srgbClr val="404040"/>
                </a:solidFill>
                <a:latin typeface="Verdana" charset="0"/>
                <a:cs typeface="Verdana" charset="0"/>
              </a:rPr>
              <a:t>1</a:t>
            </a:r>
            <a:r>
              <a:rPr lang="en-US" sz="2000" baseline="30000" dirty="0">
                <a:solidFill>
                  <a:srgbClr val="404040"/>
                </a:solidFill>
                <a:latin typeface="Verdana" charset="0"/>
                <a:cs typeface="Verdana" charset="0"/>
              </a:rPr>
              <a:t>st</a:t>
            </a:r>
            <a:r>
              <a:rPr lang="en-US" sz="2000" dirty="0">
                <a:solidFill>
                  <a:srgbClr val="404040"/>
                </a:solidFill>
                <a:latin typeface="Verdana" charset="0"/>
                <a:cs typeface="Verdana" charset="0"/>
              </a:rPr>
              <a:t> build provides the </a:t>
            </a:r>
            <a:r>
              <a:rPr lang="en-US" sz="2000" b="1" dirty="0">
                <a:solidFill>
                  <a:srgbClr val="404040"/>
                </a:solidFill>
                <a:latin typeface="Verdana" charset="0"/>
                <a:cs typeface="Verdana" charset="0"/>
              </a:rPr>
              <a:t>CORE</a:t>
            </a:r>
            <a:r>
              <a:rPr lang="en-US" sz="2000" dirty="0">
                <a:solidFill>
                  <a:srgbClr val="404040"/>
                </a:solidFill>
                <a:latin typeface="Verdana" charset="0"/>
                <a:cs typeface="Verdana" charset="0"/>
              </a:rPr>
              <a:t> functionalities</a:t>
            </a:r>
          </a:p>
          <a:p>
            <a:pPr eaLnBrk="1" hangingPunct="1"/>
            <a:r>
              <a:rPr lang="en-US" sz="2000" dirty="0">
                <a:solidFill>
                  <a:srgbClr val="404040"/>
                </a:solidFill>
                <a:latin typeface="Verdana" charset="0"/>
                <a:cs typeface="Verdana" charset="0"/>
              </a:rPr>
              <a:t>Each increment </a:t>
            </a:r>
            <a:r>
              <a:rPr lang="ja-JP" altLang="en-US" sz="2000" dirty="0">
                <a:solidFill>
                  <a:srgbClr val="404040"/>
                </a:solidFill>
                <a:latin typeface="Verdana" charset="0"/>
                <a:cs typeface="Verdana" charset="0"/>
              </a:rPr>
              <a:t>“</a:t>
            </a:r>
            <a:r>
              <a:rPr lang="en-US" altLang="ja-JP" sz="2000" dirty="0">
                <a:solidFill>
                  <a:srgbClr val="404040"/>
                </a:solidFill>
                <a:latin typeface="Verdana" charset="0"/>
                <a:cs typeface="Verdana" charset="0"/>
              </a:rPr>
              <a:t>deliverable</a:t>
            </a:r>
            <a:r>
              <a:rPr lang="ja-JP" altLang="en-US" sz="2000" dirty="0">
                <a:solidFill>
                  <a:srgbClr val="404040"/>
                </a:solidFill>
                <a:latin typeface="Verdana" charset="0"/>
                <a:cs typeface="Verdana" charset="0"/>
              </a:rPr>
              <a:t>”</a:t>
            </a:r>
            <a:r>
              <a:rPr lang="en-US" altLang="ja-JP" sz="2000" dirty="0">
                <a:solidFill>
                  <a:srgbClr val="404040"/>
                </a:solidFill>
                <a:latin typeface="Verdana" charset="0"/>
                <a:cs typeface="Verdana" charset="0"/>
              </a:rPr>
              <a:t> </a:t>
            </a:r>
            <a:r>
              <a:rPr lang="en-US" altLang="ja-JP" sz="2000" b="1" dirty="0">
                <a:solidFill>
                  <a:srgbClr val="404040"/>
                </a:solidFill>
                <a:latin typeface="Verdana" charset="0"/>
                <a:cs typeface="Verdana" charset="0"/>
              </a:rPr>
              <a:t>adds a new</a:t>
            </a:r>
            <a:r>
              <a:rPr lang="en-US" altLang="ja-JP" sz="2000" dirty="0">
                <a:solidFill>
                  <a:srgbClr val="404040"/>
                </a:solidFill>
                <a:latin typeface="Verdana" charset="0"/>
                <a:cs typeface="Verdana" charset="0"/>
              </a:rPr>
              <a:t> functionality.</a:t>
            </a:r>
          </a:p>
          <a:p>
            <a:pPr eaLnBrk="1" hangingPunct="1"/>
            <a:r>
              <a:rPr lang="en-US" sz="2000" dirty="0">
                <a:solidFill>
                  <a:srgbClr val="404040"/>
                </a:solidFill>
                <a:latin typeface="Verdana" charset="0"/>
                <a:cs typeface="Verdana" charset="0"/>
              </a:rPr>
              <a:t>This is repeated until the product is complete</a:t>
            </a:r>
          </a:p>
          <a:p>
            <a:pPr eaLnBrk="1" hangingPunct="1"/>
            <a:r>
              <a:rPr lang="en-US" sz="2000" dirty="0">
                <a:solidFill>
                  <a:srgbClr val="404040"/>
                </a:solidFill>
                <a:latin typeface="Verdana" charset="0"/>
                <a:cs typeface="Verdana" charset="0"/>
              </a:rPr>
              <a:t>It </a:t>
            </a:r>
            <a:r>
              <a:rPr lang="en-US" sz="2000" b="1" dirty="0">
                <a:solidFill>
                  <a:srgbClr val="404040"/>
                </a:solidFill>
                <a:latin typeface="Verdana" charset="0"/>
                <a:cs typeface="Verdana" charset="0"/>
              </a:rPr>
              <a:t>combines</a:t>
            </a:r>
            <a:r>
              <a:rPr lang="en-US" sz="2000" dirty="0">
                <a:solidFill>
                  <a:srgbClr val="404040"/>
                </a:solidFill>
                <a:latin typeface="Verdana" charset="0"/>
                <a:cs typeface="Verdana" charset="0"/>
              </a:rPr>
              <a:t> characteristics of the waterfall model and the iterative nature of the prototyping model.</a:t>
            </a:r>
          </a:p>
        </p:txBody>
      </p:sp>
      <p:sp>
        <p:nvSpPr>
          <p:cNvPr id="5" name="Rectangle 3"/>
          <p:cNvSpPr txBox="1">
            <a:spLocks noRot="1" noChangeArrowheads="1"/>
          </p:cNvSpPr>
          <p:nvPr/>
        </p:nvSpPr>
        <p:spPr bwMode="auto">
          <a:xfrm>
            <a:off x="1676261" y="4114800"/>
            <a:ext cx="4265435" cy="1905000"/>
          </a:xfrm>
          <a:prstGeom prst="rect">
            <a:avLst/>
          </a:prstGeom>
          <a:noFill/>
          <a:ln w="9525">
            <a:solidFill>
              <a:srgbClr val="C00000"/>
            </a:solidFill>
            <a:miter lim="800000"/>
            <a:headEnd/>
            <a:tailEnd/>
          </a:ln>
        </p:spPr>
        <p:txBody>
          <a:bodyPr lIns="92075" tIns="46038" rIns="92075" bIns="46038"/>
          <a:lstStyle/>
          <a:p>
            <a:pPr marL="342900" indent="-342900" eaLnBrk="0" hangingPunct="0">
              <a:spcBef>
                <a:spcPct val="20000"/>
              </a:spcBef>
              <a:defRPr/>
            </a:pPr>
            <a:r>
              <a:rPr lang="en-US" sz="2000" b="1" kern="0" dirty="0">
                <a:solidFill>
                  <a:srgbClr val="404040"/>
                </a:solidFill>
                <a:latin typeface="Verdana" pitchFamily="34" charset="0"/>
                <a:ea typeface="Verdana" pitchFamily="34" charset="0"/>
                <a:cs typeface="Verdana" pitchFamily="34" charset="0"/>
              </a:rPr>
              <a:t>When to use?</a:t>
            </a:r>
          </a:p>
          <a:p>
            <a:pPr marL="342900" indent="-342900" eaLnBrk="0" hangingPunct="0">
              <a:spcBef>
                <a:spcPct val="20000"/>
              </a:spcBef>
              <a:buFontTx/>
              <a:buChar char="•"/>
              <a:defRPr/>
            </a:pPr>
            <a:r>
              <a:rPr lang="en-US" sz="2000" kern="0" dirty="0">
                <a:solidFill>
                  <a:srgbClr val="404040"/>
                </a:solidFill>
                <a:latin typeface="Verdana" pitchFamily="34" charset="0"/>
                <a:ea typeface="Verdana" pitchFamily="34" charset="0"/>
                <a:cs typeface="Verdana" pitchFamily="34" charset="0"/>
              </a:rPr>
              <a:t>When the software can be broken into increments and each increment represent a solution</a:t>
            </a:r>
          </a:p>
        </p:txBody>
      </p:sp>
      <p:sp>
        <p:nvSpPr>
          <p:cNvPr id="34821" name="Rectangle 5"/>
          <p:cNvSpPr>
            <a:spLocks noChangeArrowheads="1"/>
          </p:cNvSpPr>
          <p:nvPr/>
        </p:nvSpPr>
        <p:spPr bwMode="auto">
          <a:xfrm>
            <a:off x="1" y="990601"/>
            <a:ext cx="1447600" cy="27103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marL="58738" eaLnBrk="0" hangingPunct="0">
              <a:lnSpc>
                <a:spcPct val="110000"/>
              </a:lnSpc>
              <a:spcBef>
                <a:spcPct val="10000"/>
              </a:spcBef>
              <a:tabLst>
                <a:tab pos="1371600" algn="l"/>
              </a:tabLst>
            </a:pPr>
            <a:endParaRPr lang="en-US" altLang="zh-TW" sz="1300" b="1">
              <a:solidFill>
                <a:schemeClr val="bg2"/>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Software Process</a:t>
            </a:r>
          </a:p>
          <a:p>
            <a:pPr marL="58738" eaLnBrk="0" hangingPunct="0">
              <a:lnSpc>
                <a:spcPct val="110000"/>
              </a:lnSpc>
              <a:spcBef>
                <a:spcPct val="10000"/>
              </a:spcBef>
              <a:buFontTx/>
              <a:buBlip>
                <a:blip r:embed="rId3"/>
              </a:buBlip>
              <a:tabLst>
                <a:tab pos="1371600" algn="l"/>
              </a:tabLst>
            </a:pPr>
            <a:endParaRPr lang="en-US" altLang="zh-TW" sz="1300" b="1">
              <a:cs typeface="新細明體" charset="0"/>
            </a:endParaRPr>
          </a:p>
          <a:p>
            <a:pPr marL="58738" eaLnBrk="0" hangingPunct="0">
              <a:lnSpc>
                <a:spcPct val="110000"/>
              </a:lnSpc>
              <a:spcBef>
                <a:spcPct val="10000"/>
              </a:spcBef>
              <a:buFontTx/>
              <a:buBlip>
                <a:blip r:embed="rId3"/>
              </a:buBlip>
              <a:tabLst>
                <a:tab pos="1371600" algn="l"/>
              </a:tabLst>
            </a:pPr>
            <a:endParaRPr lang="en-US" altLang="zh-TW" sz="1300" b="1">
              <a:cs typeface="新細明體" charset="0"/>
            </a:endParaRPr>
          </a:p>
          <a:p>
            <a:pPr marL="58738" eaLnBrk="0" hangingPunct="0">
              <a:lnSpc>
                <a:spcPct val="110000"/>
              </a:lnSpc>
              <a:spcBef>
                <a:spcPct val="10000"/>
              </a:spcBef>
              <a:tabLst>
                <a:tab pos="1371600" algn="l"/>
              </a:tabLst>
            </a:pPr>
            <a:r>
              <a:rPr lang="en-US" altLang="zh-TW" sz="1300" b="1">
                <a:cs typeface="新細明體" charset="0"/>
              </a:rPr>
              <a:t>Process Model</a:t>
            </a:r>
          </a:p>
          <a:p>
            <a:pPr marL="58738" eaLnBrk="0" hangingPunct="0">
              <a:lnSpc>
                <a:spcPct val="110000"/>
              </a:lnSpc>
              <a:spcBef>
                <a:spcPct val="10000"/>
              </a:spcBef>
              <a:tabLst>
                <a:tab pos="1371600" algn="l"/>
              </a:tabLst>
            </a:pPr>
            <a:r>
              <a:rPr lang="en-US" altLang="zh-TW" sz="1300">
                <a:solidFill>
                  <a:srgbClr val="A6A6A6"/>
                </a:solidFill>
                <a:cs typeface="新細明體" charset="0"/>
              </a:rPr>
              <a:t>   Linear</a:t>
            </a:r>
            <a:endParaRPr lang="en-US" altLang="zh-TW" sz="1300" b="1">
              <a:solidFill>
                <a:srgbClr val="A6A6A6"/>
              </a:solidFill>
              <a:cs typeface="新細明體" charset="0"/>
            </a:endParaRPr>
          </a:p>
          <a:p>
            <a:pPr marL="58738" eaLnBrk="0" hangingPunct="0">
              <a:lnSpc>
                <a:spcPct val="110000"/>
              </a:lnSpc>
              <a:spcBef>
                <a:spcPct val="10000"/>
              </a:spcBef>
              <a:buFontTx/>
              <a:buBlip>
                <a:blip r:embed="rId3"/>
              </a:buBlip>
              <a:tabLst>
                <a:tab pos="1371600" algn="l"/>
              </a:tabLst>
            </a:pPr>
            <a:r>
              <a:rPr lang="en-US" altLang="zh-TW" sz="1300" b="1">
                <a:solidFill>
                  <a:srgbClr val="0000FF"/>
                </a:solidFill>
                <a:cs typeface="新細明體" charset="0"/>
              </a:rPr>
              <a:t>Incremental</a:t>
            </a:r>
          </a:p>
          <a:p>
            <a:pPr marL="58738" eaLnBrk="0" hangingPunct="0">
              <a:lnSpc>
                <a:spcPct val="110000"/>
              </a:lnSpc>
              <a:spcBef>
                <a:spcPct val="10000"/>
              </a:spcBef>
              <a:tabLst>
                <a:tab pos="1371600" algn="l"/>
              </a:tabLst>
            </a:pPr>
            <a:r>
              <a:rPr lang="en-US" altLang="zh-TW" sz="1300">
                <a:solidFill>
                  <a:srgbClr val="A6A6A6"/>
                </a:solidFill>
                <a:cs typeface="新細明體" charset="0"/>
              </a:rPr>
              <a:t>   Evolutionary</a:t>
            </a:r>
          </a:p>
          <a:p>
            <a:pPr marL="58738" eaLnBrk="0" hangingPunct="0">
              <a:lnSpc>
                <a:spcPct val="110000"/>
              </a:lnSpc>
              <a:spcBef>
                <a:spcPct val="10000"/>
              </a:spcBef>
              <a:tabLst>
                <a:tab pos="1371600" algn="l"/>
              </a:tabLst>
            </a:pPr>
            <a:r>
              <a:rPr lang="en-US" altLang="zh-TW" sz="1300">
                <a:solidFill>
                  <a:srgbClr val="A6A6A6"/>
                </a:solidFill>
                <a:cs typeface="新細明體" charset="0"/>
              </a:rPr>
              <a:t>   Other</a:t>
            </a:r>
          </a:p>
          <a:p>
            <a:pPr marL="58738" eaLnBrk="0" hangingPunct="0">
              <a:lnSpc>
                <a:spcPct val="110000"/>
              </a:lnSpc>
              <a:spcBef>
                <a:spcPct val="10000"/>
              </a:spcBef>
              <a:tabLst>
                <a:tab pos="1371600" algn="l"/>
              </a:tabLst>
            </a:pPr>
            <a:endParaRPr lang="en-US" altLang="zh-TW" sz="1300">
              <a:solidFill>
                <a:srgbClr val="A6A6A6"/>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CASE</a:t>
            </a:r>
            <a:endParaRPr lang="en-US" altLang="zh-TW" sz="1300" b="1">
              <a:solidFill>
                <a:srgbClr val="A6A6A6"/>
              </a:solidFill>
              <a:cs typeface="新細明體" charset="0"/>
            </a:endParaRPr>
          </a:p>
        </p:txBody>
      </p:sp>
      <p:sp>
        <p:nvSpPr>
          <p:cNvPr id="7" name="Rectangle 6"/>
          <p:cNvSpPr>
            <a:spLocks noChangeArrowheads="1"/>
          </p:cNvSpPr>
          <p:nvPr/>
        </p:nvSpPr>
        <p:spPr bwMode="auto">
          <a:xfrm>
            <a:off x="6703320" y="4572001"/>
            <a:ext cx="1303888" cy="707886"/>
          </a:xfrm>
          <a:prstGeom prst="rect">
            <a:avLst/>
          </a:prstGeom>
          <a:solidFill>
            <a:srgbClr val="FFFF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000">
                <a:latin typeface="Verdana" charset="0"/>
              </a:rPr>
              <a:t>Build</a:t>
            </a:r>
          </a:p>
          <a:p>
            <a:r>
              <a:rPr lang="en-US" sz="2000">
                <a:latin typeface="Verdana" charset="0"/>
              </a:rPr>
              <a:t>This first</a:t>
            </a:r>
            <a:endParaRPr lang="en-US" sz="2000"/>
          </a:p>
        </p:txBody>
      </p:sp>
      <p:sp>
        <p:nvSpPr>
          <p:cNvPr id="8" name="Rectangle 7"/>
          <p:cNvSpPr>
            <a:spLocks noChangeArrowheads="1"/>
          </p:cNvSpPr>
          <p:nvPr/>
        </p:nvSpPr>
        <p:spPr bwMode="auto">
          <a:xfrm>
            <a:off x="8075273" y="4572001"/>
            <a:ext cx="1284351" cy="707886"/>
          </a:xfrm>
          <a:prstGeom prst="rect">
            <a:avLst/>
          </a:prstGeom>
          <a:solidFill>
            <a:srgbClr val="92D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000">
                <a:latin typeface="Verdana" charset="0"/>
              </a:rPr>
              <a:t>Then</a:t>
            </a:r>
          </a:p>
          <a:p>
            <a:r>
              <a:rPr lang="en-US" sz="2000">
                <a:latin typeface="Verdana" charset="0"/>
              </a:rPr>
              <a:t>This 2nd</a:t>
            </a:r>
            <a:endParaRPr lang="en-US" sz="2000"/>
          </a:p>
        </p:txBody>
      </p:sp>
      <p:sp>
        <p:nvSpPr>
          <p:cNvPr id="9" name="Rectangle 8"/>
          <p:cNvSpPr/>
          <p:nvPr/>
        </p:nvSpPr>
        <p:spPr>
          <a:xfrm>
            <a:off x="6703319" y="5334000"/>
            <a:ext cx="1321671" cy="400110"/>
          </a:xfrm>
          <a:prstGeom prst="rect">
            <a:avLst/>
          </a:prstGeom>
          <a:solidFill>
            <a:schemeClr val="accent1">
              <a:lumMod val="20000"/>
              <a:lumOff val="80000"/>
            </a:schemeClr>
          </a:solidFill>
        </p:spPr>
        <p:txBody>
          <a:bodyPr wrap="none">
            <a:spAutoFit/>
          </a:bodyPr>
          <a:lstStyle/>
          <a:p>
            <a:pPr>
              <a:defRPr/>
            </a:pPr>
            <a:r>
              <a:rPr lang="en-US" sz="2000">
                <a:latin typeface="Verdana" charset="0"/>
                <a:cs typeface="Verdana" charset="0"/>
              </a:rPr>
              <a:t>This  3rd</a:t>
            </a:r>
            <a:endParaRPr lang="en-US" sz="2000">
              <a:cs typeface="Arial" charset="0"/>
            </a:endParaRPr>
          </a:p>
        </p:txBody>
      </p:sp>
      <p:sp>
        <p:nvSpPr>
          <p:cNvPr id="10" name="Rectangle 9"/>
          <p:cNvSpPr>
            <a:spLocks noChangeArrowheads="1"/>
          </p:cNvSpPr>
          <p:nvPr/>
        </p:nvSpPr>
        <p:spPr bwMode="auto">
          <a:xfrm>
            <a:off x="8075273" y="5334000"/>
            <a:ext cx="1315785" cy="400110"/>
          </a:xfrm>
          <a:prstGeom prst="rect">
            <a:avLst/>
          </a:prstGeom>
          <a:solidFill>
            <a:srgbClr val="FF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000">
                <a:latin typeface="Verdana" charset="0"/>
              </a:rPr>
              <a:t>This  4th</a:t>
            </a:r>
            <a:endParaRPr lang="en-US" sz="2000"/>
          </a:p>
        </p:txBody>
      </p:sp>
      <p:sp>
        <p:nvSpPr>
          <p:cNvPr id="12" name="Rectangle 11"/>
          <p:cNvSpPr>
            <a:spLocks noChangeArrowheads="1"/>
          </p:cNvSpPr>
          <p:nvPr/>
        </p:nvSpPr>
        <p:spPr bwMode="auto">
          <a:xfrm>
            <a:off x="6627673" y="5791200"/>
            <a:ext cx="227403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800" i="1">
                <a:solidFill>
                  <a:srgbClr val="404040"/>
                </a:solidFill>
                <a:latin typeface="Verdana" charset="0"/>
              </a:rPr>
              <a:t>Complete system</a:t>
            </a:r>
            <a:endParaRPr lang="en-US" sz="1800" i="1">
              <a:solidFill>
                <a:srgbClr val="404040"/>
              </a:solidFill>
            </a:endParaRPr>
          </a:p>
        </p:txBody>
      </p:sp>
      <p:sp>
        <p:nvSpPr>
          <p:cNvPr id="2" name="Slide Number Placeholder 1"/>
          <p:cNvSpPr>
            <a:spLocks noGrp="1"/>
          </p:cNvSpPr>
          <p:nvPr>
            <p:ph type="sldNum" sz="quarter" idx="12"/>
          </p:nvPr>
        </p:nvSpPr>
        <p:spPr/>
        <p:txBody>
          <a:bodyPr/>
          <a:lstStyle/>
          <a:p>
            <a:pPr>
              <a:defRPr/>
            </a:pPr>
            <a:fld id="{F86A4733-B0DE-402C-87E5-69B0B588E007}" type="slidenum">
              <a:rPr lang="zh-TW" altLang="en-US" smtClean="0"/>
              <a:pPr>
                <a:defRPr/>
              </a:pPr>
              <a:t>28</a:t>
            </a:fld>
            <a:endParaRPr lang="en-US" altLang="zh-TW"/>
          </a:p>
        </p:txBody>
      </p:sp>
    </p:spTree>
    <p:extLst>
      <p:ext uri="{BB962C8B-B14F-4D97-AF65-F5344CB8AC3E}">
        <p14:creationId xmlns:p14="http://schemas.microsoft.com/office/powerpoint/2010/main" val="30417219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rrowheads="1"/>
          </p:cNvSpPr>
          <p:nvPr>
            <p:ph type="title"/>
          </p:nvPr>
        </p:nvSpPr>
        <p:spPr>
          <a:xfrm>
            <a:off x="1344447" y="457201"/>
            <a:ext cx="4804976" cy="451406"/>
          </a:xfrm>
        </p:spPr>
        <p:txBody>
          <a:bodyPr wrap="none" lIns="69850" tIns="27940" rIns="69850" bIns="27940" anchor="t">
            <a:spAutoFit/>
          </a:bodyPr>
          <a:lstStyle/>
          <a:p>
            <a:pPr eaLnBrk="1" fontAlgn="auto" hangingPunct="1">
              <a:spcAft>
                <a:spcPts val="0"/>
              </a:spcAft>
              <a:defRPr/>
            </a:pPr>
            <a:r>
              <a:rPr lang="en-US" sz="2800">
                <a:solidFill>
                  <a:srgbClr val="404040"/>
                </a:solidFill>
                <a:latin typeface="Verdana" charset="0"/>
                <a:ea typeface="+mj-ea"/>
                <a:cs typeface="Verdana" charset="0"/>
              </a:rPr>
              <a:t>The Incremental Model</a:t>
            </a:r>
          </a:p>
        </p:txBody>
      </p:sp>
      <p:pic>
        <p:nvPicPr>
          <p:cNvPr id="36866" name="Picture 6" descr="http://people.westminstercollege.edu/faculty/ggagne/spring2009/322/chapters/tsui/chapter4/increment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601" y="1524000"/>
            <a:ext cx="5866048" cy="480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867" name="Rectangle 3"/>
          <p:cNvSpPr>
            <a:spLocks noChangeArrowheads="1"/>
          </p:cNvSpPr>
          <p:nvPr/>
        </p:nvSpPr>
        <p:spPr bwMode="auto">
          <a:xfrm>
            <a:off x="1" y="990601"/>
            <a:ext cx="1447600" cy="27103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marL="58738" eaLnBrk="0" hangingPunct="0">
              <a:lnSpc>
                <a:spcPct val="110000"/>
              </a:lnSpc>
              <a:spcBef>
                <a:spcPct val="10000"/>
              </a:spcBef>
              <a:tabLst>
                <a:tab pos="1371600" algn="l"/>
              </a:tabLst>
            </a:pPr>
            <a:endParaRPr lang="en-US" altLang="zh-TW" sz="1300" b="1">
              <a:solidFill>
                <a:schemeClr val="bg2"/>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Software Process</a:t>
            </a:r>
          </a:p>
          <a:p>
            <a:pPr marL="58738" eaLnBrk="0" hangingPunct="0">
              <a:lnSpc>
                <a:spcPct val="110000"/>
              </a:lnSpc>
              <a:spcBef>
                <a:spcPct val="10000"/>
              </a:spcBef>
              <a:buFontTx/>
              <a:buBlip>
                <a:blip r:embed="rId4"/>
              </a:buBlip>
              <a:tabLst>
                <a:tab pos="1371600" algn="l"/>
              </a:tabLst>
            </a:pPr>
            <a:endParaRPr lang="en-US" altLang="zh-TW" sz="1300" b="1">
              <a:cs typeface="新細明體" charset="0"/>
            </a:endParaRPr>
          </a:p>
          <a:p>
            <a:pPr marL="58738" eaLnBrk="0" hangingPunct="0">
              <a:lnSpc>
                <a:spcPct val="110000"/>
              </a:lnSpc>
              <a:spcBef>
                <a:spcPct val="10000"/>
              </a:spcBef>
              <a:buFontTx/>
              <a:buBlip>
                <a:blip r:embed="rId4"/>
              </a:buBlip>
              <a:tabLst>
                <a:tab pos="1371600" algn="l"/>
              </a:tabLst>
            </a:pPr>
            <a:endParaRPr lang="en-US" altLang="zh-TW" sz="1300" b="1">
              <a:cs typeface="新細明體" charset="0"/>
            </a:endParaRPr>
          </a:p>
          <a:p>
            <a:pPr marL="58738" eaLnBrk="0" hangingPunct="0">
              <a:lnSpc>
                <a:spcPct val="110000"/>
              </a:lnSpc>
              <a:spcBef>
                <a:spcPct val="10000"/>
              </a:spcBef>
              <a:tabLst>
                <a:tab pos="1371600" algn="l"/>
              </a:tabLst>
            </a:pPr>
            <a:r>
              <a:rPr lang="en-US" altLang="zh-TW" sz="1300" b="1">
                <a:cs typeface="新細明體" charset="0"/>
              </a:rPr>
              <a:t>Process Model</a:t>
            </a:r>
          </a:p>
          <a:p>
            <a:pPr marL="58738" eaLnBrk="0" hangingPunct="0">
              <a:lnSpc>
                <a:spcPct val="110000"/>
              </a:lnSpc>
              <a:spcBef>
                <a:spcPct val="10000"/>
              </a:spcBef>
              <a:tabLst>
                <a:tab pos="1371600" algn="l"/>
              </a:tabLst>
            </a:pPr>
            <a:r>
              <a:rPr lang="en-US" altLang="zh-TW" sz="1300">
                <a:solidFill>
                  <a:srgbClr val="A6A6A6"/>
                </a:solidFill>
                <a:cs typeface="新細明體" charset="0"/>
              </a:rPr>
              <a:t>   Linear</a:t>
            </a:r>
            <a:endParaRPr lang="en-US" altLang="zh-TW" sz="1300" b="1">
              <a:solidFill>
                <a:srgbClr val="A6A6A6"/>
              </a:solidFill>
              <a:cs typeface="新細明體" charset="0"/>
            </a:endParaRPr>
          </a:p>
          <a:p>
            <a:pPr marL="58738" eaLnBrk="0" hangingPunct="0">
              <a:lnSpc>
                <a:spcPct val="110000"/>
              </a:lnSpc>
              <a:spcBef>
                <a:spcPct val="10000"/>
              </a:spcBef>
              <a:buFontTx/>
              <a:buBlip>
                <a:blip r:embed="rId4"/>
              </a:buBlip>
              <a:tabLst>
                <a:tab pos="1371600" algn="l"/>
              </a:tabLst>
            </a:pPr>
            <a:r>
              <a:rPr lang="en-US" altLang="zh-TW" sz="1300" b="1">
                <a:solidFill>
                  <a:srgbClr val="0000FF"/>
                </a:solidFill>
                <a:cs typeface="新細明體" charset="0"/>
              </a:rPr>
              <a:t>Incremental</a:t>
            </a:r>
          </a:p>
          <a:p>
            <a:pPr marL="58738" eaLnBrk="0" hangingPunct="0">
              <a:lnSpc>
                <a:spcPct val="110000"/>
              </a:lnSpc>
              <a:spcBef>
                <a:spcPct val="10000"/>
              </a:spcBef>
              <a:tabLst>
                <a:tab pos="1371600" algn="l"/>
              </a:tabLst>
            </a:pPr>
            <a:r>
              <a:rPr lang="en-US" altLang="zh-TW" sz="1300">
                <a:solidFill>
                  <a:srgbClr val="A6A6A6"/>
                </a:solidFill>
                <a:cs typeface="新細明體" charset="0"/>
              </a:rPr>
              <a:t>   Evolutionary</a:t>
            </a:r>
          </a:p>
          <a:p>
            <a:pPr marL="58738" eaLnBrk="0" hangingPunct="0">
              <a:lnSpc>
                <a:spcPct val="110000"/>
              </a:lnSpc>
              <a:spcBef>
                <a:spcPct val="10000"/>
              </a:spcBef>
              <a:tabLst>
                <a:tab pos="1371600" algn="l"/>
              </a:tabLst>
            </a:pPr>
            <a:r>
              <a:rPr lang="en-US" altLang="zh-TW" sz="1300">
                <a:solidFill>
                  <a:srgbClr val="A6A6A6"/>
                </a:solidFill>
                <a:cs typeface="新細明體" charset="0"/>
              </a:rPr>
              <a:t>   Other</a:t>
            </a:r>
          </a:p>
          <a:p>
            <a:pPr marL="58738" eaLnBrk="0" hangingPunct="0">
              <a:lnSpc>
                <a:spcPct val="110000"/>
              </a:lnSpc>
              <a:spcBef>
                <a:spcPct val="10000"/>
              </a:spcBef>
              <a:tabLst>
                <a:tab pos="1371600" algn="l"/>
              </a:tabLst>
            </a:pPr>
            <a:endParaRPr lang="en-US" altLang="zh-TW" sz="1300">
              <a:solidFill>
                <a:srgbClr val="A6A6A6"/>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CASE</a:t>
            </a:r>
            <a:endParaRPr lang="en-US" altLang="zh-TW" sz="1300" b="1">
              <a:solidFill>
                <a:srgbClr val="A6A6A6"/>
              </a:solidFill>
              <a:cs typeface="新細明體" charset="0"/>
            </a:endParaRPr>
          </a:p>
        </p:txBody>
      </p:sp>
      <p:sp>
        <p:nvSpPr>
          <p:cNvPr id="5" name="Rectangle 4"/>
          <p:cNvSpPr/>
          <p:nvPr/>
        </p:nvSpPr>
        <p:spPr>
          <a:xfrm>
            <a:off x="5560024" y="1066800"/>
            <a:ext cx="4114143" cy="2432050"/>
          </a:xfrm>
          <a:prstGeom prst="rect">
            <a:avLst/>
          </a:prstGeom>
        </p:spPr>
        <p:txBody>
          <a:bodyPr>
            <a:spAutoFit/>
          </a:bodyPr>
          <a:lstStyle/>
          <a:p>
            <a:pPr>
              <a:defRPr/>
            </a:pPr>
            <a:r>
              <a:rPr lang="en-US" sz="2000" b="1" dirty="0">
                <a:latin typeface="Arial" pitchFamily="34" charset="0"/>
                <a:ea typeface="+mn-ea"/>
                <a:cs typeface="Arial" pitchFamily="34" charset="0"/>
              </a:rPr>
              <a:t>Example:</a:t>
            </a:r>
          </a:p>
          <a:p>
            <a:pPr marL="166688" indent="-166688">
              <a:defRPr/>
            </a:pPr>
            <a:r>
              <a:rPr lang="en-US" sz="2000" dirty="0">
                <a:solidFill>
                  <a:srgbClr val="A50021"/>
                </a:solidFill>
                <a:latin typeface="Arial" pitchFamily="34" charset="0"/>
                <a:ea typeface="+mn-ea"/>
                <a:cs typeface="Arial" pitchFamily="34" charset="0"/>
              </a:rPr>
              <a:t>	</a:t>
            </a:r>
            <a:r>
              <a:rPr lang="en-US" sz="2000" dirty="0">
                <a:solidFill>
                  <a:srgbClr val="404040"/>
                </a:solidFill>
                <a:latin typeface="Arial" pitchFamily="34" charset="0"/>
                <a:ea typeface="+mn-ea"/>
                <a:cs typeface="Arial" pitchFamily="34" charset="0"/>
              </a:rPr>
              <a:t>Facebook (a </a:t>
            </a:r>
            <a:r>
              <a:rPr lang="en-US" sz="2000" b="1" dirty="0">
                <a:solidFill>
                  <a:srgbClr val="404040"/>
                </a:solidFill>
                <a:latin typeface="Arial" pitchFamily="34" charset="0"/>
                <a:ea typeface="+mn-ea"/>
                <a:cs typeface="Arial" pitchFamily="34" charset="0"/>
              </a:rPr>
              <a:t>social networking website)</a:t>
            </a:r>
            <a:r>
              <a:rPr lang="en-US" sz="2000" dirty="0">
                <a:solidFill>
                  <a:srgbClr val="404040"/>
                </a:solidFill>
                <a:latin typeface="Arial" pitchFamily="34" charset="0"/>
                <a:ea typeface="+mn-ea"/>
                <a:cs typeface="Arial" pitchFamily="34" charset="0"/>
              </a:rPr>
              <a:t> with parts like </a:t>
            </a:r>
            <a:r>
              <a:rPr lang="en-US" sz="1800" i="1" dirty="0">
                <a:solidFill>
                  <a:srgbClr val="404040"/>
                </a:solidFill>
                <a:latin typeface="Arial" pitchFamily="34" charset="0"/>
                <a:ea typeface="+mn-ea"/>
                <a:cs typeface="Arial" pitchFamily="34" charset="0"/>
              </a:rPr>
              <a:t>member registration, sign in, forget password, member profile, search members, friends list, blog, blog search, photos, photo search and messaging.</a:t>
            </a:r>
          </a:p>
        </p:txBody>
      </p:sp>
      <p:sp>
        <p:nvSpPr>
          <p:cNvPr id="36869" name="Rectangle 5"/>
          <p:cNvSpPr>
            <a:spLocks noChangeArrowheads="1"/>
          </p:cNvSpPr>
          <p:nvPr/>
        </p:nvSpPr>
        <p:spPr bwMode="auto">
          <a:xfrm>
            <a:off x="7084990" y="3429001"/>
            <a:ext cx="2817835" cy="2677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166688" indent="-166688"/>
            <a:r>
              <a:rPr lang="en-US" sz="2000" b="1">
                <a:solidFill>
                  <a:srgbClr val="7030A0"/>
                </a:solidFill>
              </a:rPr>
              <a:t>1</a:t>
            </a:r>
            <a:r>
              <a:rPr lang="en-US" sz="2000" b="1" baseline="30000">
                <a:solidFill>
                  <a:srgbClr val="7030A0"/>
                </a:solidFill>
              </a:rPr>
              <a:t>st</a:t>
            </a:r>
            <a:r>
              <a:rPr lang="en-US" sz="2000" b="1">
                <a:solidFill>
                  <a:srgbClr val="7030A0"/>
                </a:solidFill>
              </a:rPr>
              <a:t> increment: </a:t>
            </a:r>
            <a:r>
              <a:rPr lang="en-US" sz="1800"/>
              <a:t>member registration, sign in, member profile and search members. </a:t>
            </a:r>
          </a:p>
          <a:p>
            <a:pPr marL="166688" indent="-166688"/>
            <a:r>
              <a:rPr lang="en-US" sz="2000" b="1">
                <a:solidFill>
                  <a:srgbClr val="7030A0"/>
                </a:solidFill>
              </a:rPr>
              <a:t>2</a:t>
            </a:r>
            <a:r>
              <a:rPr lang="en-US" sz="2000" b="1" baseline="30000">
                <a:solidFill>
                  <a:srgbClr val="7030A0"/>
                </a:solidFill>
              </a:rPr>
              <a:t>nd</a:t>
            </a:r>
            <a:r>
              <a:rPr lang="en-US" sz="2000" b="1">
                <a:solidFill>
                  <a:srgbClr val="7030A0"/>
                </a:solidFill>
              </a:rPr>
              <a:t> increment: </a:t>
            </a:r>
            <a:r>
              <a:rPr lang="en-US" sz="1800"/>
              <a:t>friends list, blog, blog search. </a:t>
            </a:r>
          </a:p>
          <a:p>
            <a:pPr marL="166688" indent="-166688"/>
            <a:r>
              <a:rPr lang="en-US" sz="2000" b="1">
                <a:solidFill>
                  <a:srgbClr val="7030A0"/>
                </a:solidFill>
              </a:rPr>
              <a:t>3</a:t>
            </a:r>
            <a:r>
              <a:rPr lang="en-US" sz="2000" b="1" baseline="30000">
                <a:solidFill>
                  <a:srgbClr val="7030A0"/>
                </a:solidFill>
              </a:rPr>
              <a:t>rd</a:t>
            </a:r>
            <a:r>
              <a:rPr lang="en-US" sz="2000" b="1">
                <a:solidFill>
                  <a:srgbClr val="7030A0"/>
                </a:solidFill>
              </a:rPr>
              <a:t> increment: </a:t>
            </a:r>
            <a:r>
              <a:rPr lang="en-US" sz="1800"/>
              <a:t>photos, photo search, messaging and password retrieval .</a:t>
            </a:r>
            <a:endParaRPr lang="en-US" sz="1800" i="1"/>
          </a:p>
        </p:txBody>
      </p:sp>
      <p:sp>
        <p:nvSpPr>
          <p:cNvPr id="36870" name="Rectangle 6"/>
          <p:cNvSpPr>
            <a:spLocks noChangeArrowheads="1"/>
          </p:cNvSpPr>
          <p:nvPr/>
        </p:nvSpPr>
        <p:spPr bwMode="auto">
          <a:xfrm>
            <a:off x="1827553" y="5943600"/>
            <a:ext cx="4951413"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1600" b="1">
                <a:solidFill>
                  <a:srgbClr val="404040"/>
                </a:solidFill>
              </a:rPr>
              <a:t>Same team </a:t>
            </a:r>
            <a:r>
              <a:rPr lang="en-US" sz="1600">
                <a:solidFill>
                  <a:srgbClr val="404040"/>
                </a:solidFill>
              </a:rPr>
              <a:t>develops all the increments</a:t>
            </a:r>
          </a:p>
        </p:txBody>
      </p:sp>
      <p:sp>
        <p:nvSpPr>
          <p:cNvPr id="36871" name="Rectangle 7"/>
          <p:cNvSpPr>
            <a:spLocks noChangeArrowheads="1"/>
          </p:cNvSpPr>
          <p:nvPr/>
        </p:nvSpPr>
        <p:spPr bwMode="auto">
          <a:xfrm>
            <a:off x="1294589" y="1143001"/>
            <a:ext cx="1218941"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1600" b="1">
                <a:solidFill>
                  <a:srgbClr val="7030A0"/>
                </a:solidFill>
              </a:rPr>
              <a:t>1</a:t>
            </a:r>
            <a:r>
              <a:rPr lang="en-US" sz="1600" b="1" baseline="30000">
                <a:solidFill>
                  <a:srgbClr val="7030A0"/>
                </a:solidFill>
              </a:rPr>
              <a:t>st</a:t>
            </a:r>
            <a:r>
              <a:rPr lang="en-US" sz="1600" b="1">
                <a:solidFill>
                  <a:srgbClr val="7030A0"/>
                </a:solidFill>
              </a:rPr>
              <a:t> increment</a:t>
            </a:r>
            <a:endParaRPr lang="en-US" sz="1600"/>
          </a:p>
        </p:txBody>
      </p:sp>
      <p:sp>
        <p:nvSpPr>
          <p:cNvPr id="36872" name="Rectangle 8"/>
          <p:cNvSpPr>
            <a:spLocks noChangeArrowheads="1"/>
          </p:cNvSpPr>
          <p:nvPr/>
        </p:nvSpPr>
        <p:spPr bwMode="auto">
          <a:xfrm>
            <a:off x="2666542" y="1371600"/>
            <a:ext cx="51548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600" b="1">
                <a:solidFill>
                  <a:srgbClr val="7030A0"/>
                </a:solidFill>
              </a:rPr>
              <a:t>2nd</a:t>
            </a:r>
            <a:endParaRPr lang="en-US" sz="1600"/>
          </a:p>
        </p:txBody>
      </p:sp>
      <p:sp>
        <p:nvSpPr>
          <p:cNvPr id="36873" name="Rectangle 9"/>
          <p:cNvSpPr>
            <a:spLocks noChangeArrowheads="1"/>
          </p:cNvSpPr>
          <p:nvPr/>
        </p:nvSpPr>
        <p:spPr bwMode="auto">
          <a:xfrm>
            <a:off x="3732471" y="1447800"/>
            <a:ext cx="4924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600" b="1">
                <a:solidFill>
                  <a:srgbClr val="7030A0"/>
                </a:solidFill>
              </a:rPr>
              <a:t>3rd</a:t>
            </a:r>
            <a:endParaRPr lang="en-US" sz="1600"/>
          </a:p>
        </p:txBody>
      </p:sp>
      <p:sp>
        <p:nvSpPr>
          <p:cNvPr id="2" name="Slide Number Placeholder 1"/>
          <p:cNvSpPr>
            <a:spLocks noGrp="1"/>
          </p:cNvSpPr>
          <p:nvPr>
            <p:ph type="sldNum" sz="quarter" idx="12"/>
          </p:nvPr>
        </p:nvSpPr>
        <p:spPr/>
        <p:txBody>
          <a:bodyPr/>
          <a:lstStyle/>
          <a:p>
            <a:pPr>
              <a:defRPr/>
            </a:pPr>
            <a:fld id="{F86A4733-B0DE-402C-87E5-69B0B588E007}" type="slidenum">
              <a:rPr lang="zh-TW" altLang="en-US" smtClean="0"/>
              <a:pPr>
                <a:defRPr/>
              </a:pPr>
              <a:t>29</a:t>
            </a:fld>
            <a:endParaRPr lang="en-US" altLang="zh-TW"/>
          </a:p>
        </p:txBody>
      </p:sp>
    </p:spTree>
    <p:extLst>
      <p:ext uri="{BB962C8B-B14F-4D97-AF65-F5344CB8AC3E}">
        <p14:creationId xmlns:p14="http://schemas.microsoft.com/office/powerpoint/2010/main" val="39614894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577665" y="228600"/>
            <a:ext cx="8709672" cy="1187450"/>
          </a:xfrm>
        </p:spPr>
        <p:txBody>
          <a:bodyPr/>
          <a:lstStyle/>
          <a:p>
            <a:r>
              <a:rPr lang="en-US" sz="2800" dirty="0">
                <a:latin typeface="Tahoma" charset="0"/>
                <a:cs typeface="Tahoma" charset="0"/>
              </a:rPr>
              <a:t>Software Development Processes</a:t>
            </a:r>
            <a:br>
              <a:rPr lang="en-US" sz="2800" dirty="0">
                <a:latin typeface="Tahoma" charset="0"/>
                <a:cs typeface="Tahoma" charset="0"/>
              </a:rPr>
            </a:br>
            <a:endParaRPr lang="en-US" sz="2800" dirty="0">
              <a:latin typeface="Tahoma" charset="0"/>
              <a:cs typeface="Tahoma" charset="0"/>
            </a:endParaRPr>
          </a:p>
        </p:txBody>
      </p:sp>
      <p:pic>
        <p:nvPicPr>
          <p:cNvPr id="28674" name="Picture 3" descr="Waterfall_model_(1).sv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28135" y="1752600"/>
            <a:ext cx="6931978" cy="480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Left Brace 4"/>
          <p:cNvSpPr/>
          <p:nvPr/>
        </p:nvSpPr>
        <p:spPr>
          <a:xfrm>
            <a:off x="1980565" y="1981200"/>
            <a:ext cx="495141" cy="2362200"/>
          </a:xfrm>
          <a:prstGeom prst="leftBrace">
            <a:avLst/>
          </a:pr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28676" name="TextBox 5"/>
          <p:cNvSpPr txBox="1">
            <a:spLocks noChangeArrowheads="1"/>
          </p:cNvSpPr>
          <p:nvPr/>
        </p:nvSpPr>
        <p:spPr bwMode="auto">
          <a:xfrm>
            <a:off x="165047" y="2362201"/>
            <a:ext cx="2145612"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dirty="0"/>
              <a:t>Requirements gathering, and software design</a:t>
            </a:r>
          </a:p>
        </p:txBody>
      </p:sp>
      <p:sp>
        <p:nvSpPr>
          <p:cNvPr id="7" name="Left Brace 6"/>
          <p:cNvSpPr/>
          <p:nvPr/>
        </p:nvSpPr>
        <p:spPr>
          <a:xfrm>
            <a:off x="3713560" y="4343400"/>
            <a:ext cx="495141" cy="1219200"/>
          </a:xfrm>
          <a:prstGeom prst="leftBrace">
            <a:avLst/>
          </a:pr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28678" name="TextBox 7"/>
          <p:cNvSpPr txBox="1">
            <a:spLocks noChangeArrowheads="1"/>
          </p:cNvSpPr>
          <p:nvPr/>
        </p:nvSpPr>
        <p:spPr bwMode="auto">
          <a:xfrm>
            <a:off x="1732994" y="4800601"/>
            <a:ext cx="2145612"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dirty="0"/>
              <a:t>Software Testing </a:t>
            </a:r>
          </a:p>
          <a:p>
            <a:pPr eaLnBrk="1" hangingPunct="1"/>
            <a:r>
              <a:rPr lang="en-US" sz="1800" dirty="0"/>
              <a:t>(Other courses)</a:t>
            </a:r>
          </a:p>
        </p:txBody>
      </p:sp>
      <p:sp>
        <p:nvSpPr>
          <p:cNvPr id="28679" name="TextBox 8"/>
          <p:cNvSpPr txBox="1">
            <a:spLocks noChangeArrowheads="1"/>
          </p:cNvSpPr>
          <p:nvPr/>
        </p:nvSpPr>
        <p:spPr bwMode="auto">
          <a:xfrm>
            <a:off x="2558230" y="5867401"/>
            <a:ext cx="2888324"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t>Maintenance, service, upgrades, deployments</a:t>
            </a:r>
          </a:p>
          <a:p>
            <a:pPr eaLnBrk="1" hangingPunct="1"/>
            <a:r>
              <a:rPr lang="en-US" sz="1800"/>
              <a:t>(Other courses)</a:t>
            </a:r>
          </a:p>
        </p:txBody>
      </p:sp>
      <p:sp>
        <p:nvSpPr>
          <p:cNvPr id="10" name="Left Brace 9"/>
          <p:cNvSpPr/>
          <p:nvPr/>
        </p:nvSpPr>
        <p:spPr>
          <a:xfrm>
            <a:off x="5198983" y="5486400"/>
            <a:ext cx="412618" cy="1219200"/>
          </a:xfrm>
          <a:prstGeom prst="leftBrace">
            <a:avLst/>
          </a:pr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4" name="Rectangle 3"/>
          <p:cNvSpPr/>
          <p:nvPr/>
        </p:nvSpPr>
        <p:spPr>
          <a:xfrm>
            <a:off x="1320377" y="1600200"/>
            <a:ext cx="8252354" cy="2667000"/>
          </a:xfrm>
          <a:prstGeom prst="rect">
            <a:avLst/>
          </a:prstGeom>
          <a:noFill/>
          <a:ln w="41275">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5"/>
          <p:cNvSpPr txBox="1">
            <a:spLocks noChangeArrowheads="1"/>
          </p:cNvSpPr>
          <p:nvPr/>
        </p:nvSpPr>
        <p:spPr bwMode="auto">
          <a:xfrm>
            <a:off x="8582448" y="1600201"/>
            <a:ext cx="990283"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dirty="0">
                <a:solidFill>
                  <a:srgbClr val="FF0000"/>
                </a:solidFill>
              </a:rPr>
              <a:t>CS3342 </a:t>
            </a:r>
          </a:p>
        </p:txBody>
      </p:sp>
    </p:spTree>
    <p:extLst>
      <p:ext uri="{BB962C8B-B14F-4D97-AF65-F5344CB8AC3E}">
        <p14:creationId xmlns:p14="http://schemas.microsoft.com/office/powerpoint/2010/main" val="4101147725"/>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rrowheads="1"/>
          </p:cNvSpPr>
          <p:nvPr>
            <p:ph type="title"/>
          </p:nvPr>
        </p:nvSpPr>
        <p:spPr>
          <a:xfrm>
            <a:off x="1447601" y="152400"/>
            <a:ext cx="8455225" cy="990600"/>
          </a:xfrm>
        </p:spPr>
        <p:txBody>
          <a:bodyPr/>
          <a:lstStyle/>
          <a:p>
            <a:pPr marL="649288" indent="-649288" defTabSz="885825" eaLnBrk="1" fontAlgn="auto" hangingPunct="1">
              <a:spcAft>
                <a:spcPts val="0"/>
              </a:spcAft>
              <a:buFontTx/>
              <a:buAutoNum type="arabicPeriod" startAt="2"/>
              <a:defRPr/>
            </a:pPr>
            <a:r>
              <a:rPr lang="en-US" sz="2400">
                <a:solidFill>
                  <a:srgbClr val="404040"/>
                </a:solidFill>
                <a:latin typeface="Verdana" charset="0"/>
                <a:ea typeface="+mj-ea"/>
                <a:cs typeface="Verdana" charset="0"/>
              </a:rPr>
              <a:t>The Rapid Application Development (RAD) Model</a:t>
            </a:r>
          </a:p>
        </p:txBody>
      </p:sp>
      <p:sp>
        <p:nvSpPr>
          <p:cNvPr id="38914" name="Rectangle 3"/>
          <p:cNvSpPr>
            <a:spLocks noGrp="1" noRot="1" noChangeArrowheads="1"/>
          </p:cNvSpPr>
          <p:nvPr>
            <p:ph idx="1"/>
          </p:nvPr>
        </p:nvSpPr>
        <p:spPr>
          <a:xfrm>
            <a:off x="1598894" y="1371600"/>
            <a:ext cx="7858649" cy="4267200"/>
          </a:xfrm>
        </p:spPr>
        <p:txBody>
          <a:bodyPr/>
          <a:lstStyle/>
          <a:p>
            <a:pPr marL="368300" indent="-368300" defTabSz="885825" eaLnBrk="1" hangingPunct="1">
              <a:lnSpc>
                <a:spcPct val="90000"/>
              </a:lnSpc>
            </a:pPr>
            <a:r>
              <a:rPr lang="en-US" sz="2000" u="sng" dirty="0">
                <a:solidFill>
                  <a:srgbClr val="404040"/>
                </a:solidFill>
                <a:latin typeface="Verdana" charset="0"/>
                <a:cs typeface="Verdana" charset="0"/>
              </a:rPr>
              <a:t>Builds on the Incremental model</a:t>
            </a:r>
            <a:r>
              <a:rPr lang="en-US" sz="2000" dirty="0">
                <a:solidFill>
                  <a:srgbClr val="404040"/>
                </a:solidFill>
                <a:latin typeface="Verdana" charset="0"/>
                <a:cs typeface="Verdana" charset="0"/>
              </a:rPr>
              <a:t> with emphases on </a:t>
            </a:r>
            <a:r>
              <a:rPr lang="en-US" sz="2000" b="1" dirty="0">
                <a:solidFill>
                  <a:srgbClr val="404040"/>
                </a:solidFill>
                <a:latin typeface="Verdana" charset="0"/>
                <a:cs typeface="Verdana" charset="0"/>
              </a:rPr>
              <a:t>short development cycle</a:t>
            </a:r>
            <a:r>
              <a:rPr lang="en-US" sz="2000" dirty="0">
                <a:solidFill>
                  <a:srgbClr val="404040"/>
                </a:solidFill>
                <a:latin typeface="Verdana" charset="0"/>
                <a:cs typeface="Verdana" charset="0"/>
              </a:rPr>
              <a:t>.*</a:t>
            </a:r>
          </a:p>
          <a:p>
            <a:pPr marL="368300" indent="-368300" defTabSz="885825" eaLnBrk="1" hangingPunct="1">
              <a:lnSpc>
                <a:spcPct val="90000"/>
              </a:lnSpc>
            </a:pPr>
            <a:endParaRPr lang="en-US" sz="2000" dirty="0">
              <a:solidFill>
                <a:srgbClr val="404040"/>
              </a:solidFill>
              <a:latin typeface="Verdana" charset="0"/>
              <a:cs typeface="Verdana" charset="0"/>
            </a:endParaRPr>
          </a:p>
          <a:p>
            <a:pPr marL="368300" indent="-368300" defTabSz="885825" eaLnBrk="1" hangingPunct="1">
              <a:lnSpc>
                <a:spcPct val="90000"/>
              </a:lnSpc>
            </a:pPr>
            <a:r>
              <a:rPr lang="en-US" sz="2000" dirty="0">
                <a:solidFill>
                  <a:srgbClr val="404040"/>
                </a:solidFill>
                <a:latin typeface="Verdana" charset="0"/>
                <a:cs typeface="Verdana" charset="0"/>
              </a:rPr>
              <a:t>A speed waterfall model</a:t>
            </a:r>
          </a:p>
          <a:p>
            <a:pPr marL="368300" indent="-368300" defTabSz="885825" eaLnBrk="1" hangingPunct="1">
              <a:lnSpc>
                <a:spcPct val="90000"/>
              </a:lnSpc>
            </a:pPr>
            <a:r>
              <a:rPr lang="en-US" sz="2000" dirty="0">
                <a:solidFill>
                  <a:srgbClr val="404040"/>
                </a:solidFill>
                <a:latin typeface="Verdana" charset="0"/>
                <a:cs typeface="Verdana" charset="0"/>
              </a:rPr>
              <a:t>Components are built using this model as a fully functional units in a relatively </a:t>
            </a:r>
            <a:r>
              <a:rPr lang="en-US" sz="2000" u="sng" dirty="0">
                <a:solidFill>
                  <a:srgbClr val="404040"/>
                </a:solidFill>
                <a:latin typeface="Verdana" charset="0"/>
                <a:cs typeface="Verdana" charset="0"/>
              </a:rPr>
              <a:t>short time</a:t>
            </a:r>
          </a:p>
          <a:p>
            <a:pPr marL="368300" indent="-368300" defTabSz="885825" eaLnBrk="1" hangingPunct="1">
              <a:lnSpc>
                <a:spcPct val="90000"/>
              </a:lnSpc>
            </a:pPr>
            <a:r>
              <a:rPr lang="en-US" sz="2000" dirty="0">
                <a:solidFill>
                  <a:srgbClr val="404040"/>
                </a:solidFill>
                <a:latin typeface="Verdana" charset="0"/>
                <a:cs typeface="Verdana" charset="0"/>
              </a:rPr>
              <a:t>It assumes that the system can be modularized</a:t>
            </a:r>
          </a:p>
          <a:p>
            <a:pPr marL="368300" indent="-368300" defTabSz="885825" eaLnBrk="1" hangingPunct="1">
              <a:lnSpc>
                <a:spcPct val="90000"/>
              </a:lnSpc>
            </a:pPr>
            <a:r>
              <a:rPr lang="en-US" sz="2000" dirty="0">
                <a:solidFill>
                  <a:srgbClr val="404040"/>
                </a:solidFill>
                <a:latin typeface="Verdana" charset="0"/>
                <a:cs typeface="Verdana" charset="0"/>
              </a:rPr>
              <a:t>Involves multiple teams!*</a:t>
            </a:r>
          </a:p>
          <a:p>
            <a:pPr marL="368300" indent="-368300" defTabSz="885825" eaLnBrk="1" hangingPunct="1">
              <a:lnSpc>
                <a:spcPct val="90000"/>
              </a:lnSpc>
            </a:pPr>
            <a:r>
              <a:rPr lang="en-US" sz="2000" dirty="0">
                <a:solidFill>
                  <a:srgbClr val="404040"/>
                </a:solidFill>
                <a:latin typeface="Verdana" charset="0"/>
                <a:cs typeface="Verdana" charset="0"/>
              </a:rPr>
              <a:t>RAD will fail if we don</a:t>
            </a:r>
            <a:r>
              <a:rPr lang="ja-JP" altLang="en-US" sz="2000" dirty="0">
                <a:solidFill>
                  <a:srgbClr val="404040"/>
                </a:solidFill>
                <a:latin typeface="Verdana" charset="0"/>
                <a:cs typeface="Verdana" charset="0"/>
              </a:rPr>
              <a:t>’</a:t>
            </a:r>
            <a:r>
              <a:rPr lang="en-US" altLang="ja-JP" sz="2000" dirty="0">
                <a:solidFill>
                  <a:srgbClr val="404040"/>
                </a:solidFill>
                <a:latin typeface="Verdana" charset="0"/>
                <a:cs typeface="Verdana" charset="0"/>
              </a:rPr>
              <a:t>t have strong and skillful teams</a:t>
            </a:r>
            <a:endParaRPr lang="en-US" sz="2000" dirty="0">
              <a:solidFill>
                <a:srgbClr val="404040"/>
              </a:solidFill>
              <a:latin typeface="Verdana" charset="0"/>
              <a:cs typeface="Verdana" charset="0"/>
            </a:endParaRPr>
          </a:p>
        </p:txBody>
      </p:sp>
      <p:sp>
        <p:nvSpPr>
          <p:cNvPr id="38915" name="Rectangle 3"/>
          <p:cNvSpPr>
            <a:spLocks noChangeArrowheads="1"/>
          </p:cNvSpPr>
          <p:nvPr/>
        </p:nvSpPr>
        <p:spPr bwMode="auto">
          <a:xfrm>
            <a:off x="1" y="990601"/>
            <a:ext cx="1447600" cy="27103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marL="58738" eaLnBrk="0" hangingPunct="0">
              <a:lnSpc>
                <a:spcPct val="110000"/>
              </a:lnSpc>
              <a:spcBef>
                <a:spcPct val="10000"/>
              </a:spcBef>
              <a:tabLst>
                <a:tab pos="1371600" algn="l"/>
              </a:tabLst>
            </a:pPr>
            <a:endParaRPr lang="en-US" altLang="zh-TW" sz="1300" b="1">
              <a:solidFill>
                <a:schemeClr val="bg2"/>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Software Process</a:t>
            </a:r>
          </a:p>
          <a:p>
            <a:pPr marL="58738" eaLnBrk="0" hangingPunct="0">
              <a:lnSpc>
                <a:spcPct val="110000"/>
              </a:lnSpc>
              <a:spcBef>
                <a:spcPct val="10000"/>
              </a:spcBef>
              <a:buFontTx/>
              <a:buBlip>
                <a:blip r:embed="rId2"/>
              </a:buBlip>
              <a:tabLst>
                <a:tab pos="1371600" algn="l"/>
              </a:tabLst>
            </a:pPr>
            <a:endParaRPr lang="en-US" altLang="zh-TW" sz="1300" b="1">
              <a:cs typeface="新細明體" charset="0"/>
            </a:endParaRPr>
          </a:p>
          <a:p>
            <a:pPr marL="58738" eaLnBrk="0" hangingPunct="0">
              <a:lnSpc>
                <a:spcPct val="110000"/>
              </a:lnSpc>
              <a:spcBef>
                <a:spcPct val="10000"/>
              </a:spcBef>
              <a:buFontTx/>
              <a:buBlip>
                <a:blip r:embed="rId2"/>
              </a:buBlip>
              <a:tabLst>
                <a:tab pos="1371600" algn="l"/>
              </a:tabLst>
            </a:pPr>
            <a:endParaRPr lang="en-US" altLang="zh-TW" sz="1300" b="1">
              <a:cs typeface="新細明體" charset="0"/>
            </a:endParaRPr>
          </a:p>
          <a:p>
            <a:pPr marL="58738" eaLnBrk="0" hangingPunct="0">
              <a:lnSpc>
                <a:spcPct val="110000"/>
              </a:lnSpc>
              <a:spcBef>
                <a:spcPct val="10000"/>
              </a:spcBef>
              <a:tabLst>
                <a:tab pos="1371600" algn="l"/>
              </a:tabLst>
            </a:pPr>
            <a:r>
              <a:rPr lang="en-US" altLang="zh-TW" sz="1300" b="1">
                <a:cs typeface="新細明體" charset="0"/>
              </a:rPr>
              <a:t>Process Model</a:t>
            </a:r>
          </a:p>
          <a:p>
            <a:pPr marL="58738" eaLnBrk="0" hangingPunct="0">
              <a:lnSpc>
                <a:spcPct val="110000"/>
              </a:lnSpc>
              <a:spcBef>
                <a:spcPct val="10000"/>
              </a:spcBef>
              <a:tabLst>
                <a:tab pos="1371600" algn="l"/>
              </a:tabLst>
            </a:pPr>
            <a:r>
              <a:rPr lang="en-US" altLang="zh-TW" sz="1300">
                <a:solidFill>
                  <a:srgbClr val="A6A6A6"/>
                </a:solidFill>
                <a:cs typeface="新細明體" charset="0"/>
              </a:rPr>
              <a:t>   Linear</a:t>
            </a:r>
            <a:endParaRPr lang="en-US" altLang="zh-TW" sz="1300" b="1">
              <a:solidFill>
                <a:srgbClr val="A6A6A6"/>
              </a:solidFill>
              <a:cs typeface="新細明體" charset="0"/>
            </a:endParaRPr>
          </a:p>
          <a:p>
            <a:pPr marL="58738" eaLnBrk="0" hangingPunct="0">
              <a:lnSpc>
                <a:spcPct val="110000"/>
              </a:lnSpc>
              <a:spcBef>
                <a:spcPct val="10000"/>
              </a:spcBef>
              <a:buFontTx/>
              <a:buBlip>
                <a:blip r:embed="rId2"/>
              </a:buBlip>
              <a:tabLst>
                <a:tab pos="1371600" algn="l"/>
              </a:tabLst>
            </a:pPr>
            <a:r>
              <a:rPr lang="en-US" altLang="zh-TW" sz="1300" b="1">
                <a:solidFill>
                  <a:srgbClr val="0000FF"/>
                </a:solidFill>
                <a:cs typeface="新細明體" charset="0"/>
              </a:rPr>
              <a:t>Incremental</a:t>
            </a:r>
          </a:p>
          <a:p>
            <a:pPr marL="58738" eaLnBrk="0" hangingPunct="0">
              <a:lnSpc>
                <a:spcPct val="110000"/>
              </a:lnSpc>
              <a:spcBef>
                <a:spcPct val="10000"/>
              </a:spcBef>
              <a:tabLst>
                <a:tab pos="1371600" algn="l"/>
              </a:tabLst>
            </a:pPr>
            <a:r>
              <a:rPr lang="en-US" altLang="zh-TW" sz="1300">
                <a:solidFill>
                  <a:srgbClr val="A6A6A6"/>
                </a:solidFill>
                <a:cs typeface="新細明體" charset="0"/>
              </a:rPr>
              <a:t>   Evolutionary</a:t>
            </a:r>
          </a:p>
          <a:p>
            <a:pPr marL="58738" eaLnBrk="0" hangingPunct="0">
              <a:lnSpc>
                <a:spcPct val="110000"/>
              </a:lnSpc>
              <a:spcBef>
                <a:spcPct val="10000"/>
              </a:spcBef>
              <a:tabLst>
                <a:tab pos="1371600" algn="l"/>
              </a:tabLst>
            </a:pPr>
            <a:r>
              <a:rPr lang="en-US" altLang="zh-TW" sz="1300">
                <a:solidFill>
                  <a:srgbClr val="A6A6A6"/>
                </a:solidFill>
                <a:cs typeface="新細明體" charset="0"/>
              </a:rPr>
              <a:t>   Other</a:t>
            </a:r>
          </a:p>
          <a:p>
            <a:pPr marL="58738" eaLnBrk="0" hangingPunct="0">
              <a:lnSpc>
                <a:spcPct val="110000"/>
              </a:lnSpc>
              <a:spcBef>
                <a:spcPct val="10000"/>
              </a:spcBef>
              <a:tabLst>
                <a:tab pos="1371600" algn="l"/>
              </a:tabLst>
            </a:pPr>
            <a:endParaRPr lang="en-US" altLang="zh-TW" sz="1300">
              <a:solidFill>
                <a:srgbClr val="A6A6A6"/>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CASE</a:t>
            </a:r>
            <a:endParaRPr lang="en-US" altLang="zh-TW" sz="1300" b="1">
              <a:solidFill>
                <a:srgbClr val="A6A6A6"/>
              </a:solidFill>
              <a:cs typeface="新細明體" charset="0"/>
            </a:endParaRPr>
          </a:p>
        </p:txBody>
      </p:sp>
      <p:sp>
        <p:nvSpPr>
          <p:cNvPr id="2" name="Slide Number Placeholder 1"/>
          <p:cNvSpPr>
            <a:spLocks noGrp="1"/>
          </p:cNvSpPr>
          <p:nvPr>
            <p:ph type="sldNum" sz="quarter" idx="12"/>
          </p:nvPr>
        </p:nvSpPr>
        <p:spPr/>
        <p:txBody>
          <a:bodyPr/>
          <a:lstStyle/>
          <a:p>
            <a:pPr>
              <a:defRPr/>
            </a:pPr>
            <a:fld id="{F86A4733-B0DE-402C-87E5-69B0B588E007}" type="slidenum">
              <a:rPr lang="zh-TW" altLang="en-US" smtClean="0"/>
              <a:pPr>
                <a:defRPr/>
              </a:pPr>
              <a:t>30</a:t>
            </a:fld>
            <a:endParaRPr lang="en-US" altLang="zh-TW"/>
          </a:p>
        </p:txBody>
      </p:sp>
    </p:spTree>
    <p:extLst>
      <p:ext uri="{BB962C8B-B14F-4D97-AF65-F5344CB8AC3E}">
        <p14:creationId xmlns:p14="http://schemas.microsoft.com/office/powerpoint/2010/main" val="146000681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rrowheads="1"/>
          </p:cNvSpPr>
          <p:nvPr>
            <p:ph type="title"/>
          </p:nvPr>
        </p:nvSpPr>
        <p:spPr>
          <a:xfrm>
            <a:off x="1598894" y="381001"/>
            <a:ext cx="7311930" cy="600075"/>
          </a:xfrm>
        </p:spPr>
        <p:txBody>
          <a:bodyPr/>
          <a:lstStyle/>
          <a:p>
            <a:pPr eaLnBrk="1" fontAlgn="auto" hangingPunct="1">
              <a:spcAft>
                <a:spcPts val="0"/>
              </a:spcAft>
              <a:defRPr/>
            </a:pPr>
            <a:r>
              <a:rPr lang="en-US" sz="2400">
                <a:solidFill>
                  <a:srgbClr val="404040"/>
                </a:solidFill>
                <a:latin typeface="Verdana" charset="0"/>
                <a:ea typeface="+mj-ea"/>
                <a:cs typeface="Verdana" charset="0"/>
              </a:rPr>
              <a:t>RAD Model</a:t>
            </a:r>
          </a:p>
        </p:txBody>
      </p:sp>
      <p:pic>
        <p:nvPicPr>
          <p:cNvPr id="3993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260" y="1066800"/>
            <a:ext cx="7729705" cy="5272088"/>
          </a:xfrm>
          <a:prstGeom prst="rect">
            <a:avLst/>
          </a:prstGeom>
          <a:solidFill>
            <a:srgbClr val="96E3FE"/>
          </a:solidFill>
          <a:ln>
            <a:noFill/>
          </a:ln>
          <a:extLst>
            <a:ext uri="{91240B29-F687-4f45-9708-019B960494DF}">
              <a14:hiddenLine xmlns="" xmlns:a14="http://schemas.microsoft.com/office/drawing/2010/main" w="12700">
                <a:solidFill>
                  <a:srgbClr val="000000"/>
                </a:solidFill>
                <a:miter lim="800000"/>
                <a:headEnd/>
                <a:tailEnd/>
              </a14:hiddenLine>
            </a:ext>
          </a:extLst>
        </p:spPr>
      </p:pic>
      <p:sp>
        <p:nvSpPr>
          <p:cNvPr id="39939" name="Oval 3"/>
          <p:cNvSpPr>
            <a:spLocks noChangeArrowheads="1"/>
          </p:cNvSpPr>
          <p:nvPr/>
        </p:nvSpPr>
        <p:spPr bwMode="auto">
          <a:xfrm>
            <a:off x="5255719" y="6019800"/>
            <a:ext cx="1523247" cy="381000"/>
          </a:xfrm>
          <a:prstGeom prst="ellipse">
            <a:avLst/>
          </a:prstGeom>
          <a:noFill/>
          <a:ln w="25400">
            <a:solidFill>
              <a:srgbClr val="C0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9940" name="Rectangle 4"/>
          <p:cNvSpPr>
            <a:spLocks noChangeArrowheads="1"/>
          </p:cNvSpPr>
          <p:nvPr/>
        </p:nvSpPr>
        <p:spPr bwMode="auto">
          <a:xfrm>
            <a:off x="1" y="990601"/>
            <a:ext cx="1447600" cy="27103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marL="58738" eaLnBrk="0" hangingPunct="0">
              <a:lnSpc>
                <a:spcPct val="110000"/>
              </a:lnSpc>
              <a:spcBef>
                <a:spcPct val="10000"/>
              </a:spcBef>
              <a:tabLst>
                <a:tab pos="1371600" algn="l"/>
              </a:tabLst>
            </a:pPr>
            <a:endParaRPr lang="en-US" altLang="zh-TW" sz="1300" b="1">
              <a:solidFill>
                <a:schemeClr val="bg2"/>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Software Process</a:t>
            </a:r>
          </a:p>
          <a:p>
            <a:pPr marL="58738" eaLnBrk="0" hangingPunct="0">
              <a:lnSpc>
                <a:spcPct val="110000"/>
              </a:lnSpc>
              <a:spcBef>
                <a:spcPct val="10000"/>
              </a:spcBef>
              <a:buFontTx/>
              <a:buBlip>
                <a:blip r:embed="rId3"/>
              </a:buBlip>
              <a:tabLst>
                <a:tab pos="1371600" algn="l"/>
              </a:tabLst>
            </a:pPr>
            <a:endParaRPr lang="en-US" altLang="zh-TW" sz="1300" b="1">
              <a:cs typeface="新細明體" charset="0"/>
            </a:endParaRPr>
          </a:p>
          <a:p>
            <a:pPr marL="58738" eaLnBrk="0" hangingPunct="0">
              <a:lnSpc>
                <a:spcPct val="110000"/>
              </a:lnSpc>
              <a:spcBef>
                <a:spcPct val="10000"/>
              </a:spcBef>
              <a:buFontTx/>
              <a:buBlip>
                <a:blip r:embed="rId3"/>
              </a:buBlip>
              <a:tabLst>
                <a:tab pos="1371600" algn="l"/>
              </a:tabLst>
            </a:pPr>
            <a:endParaRPr lang="en-US" altLang="zh-TW" sz="1300" b="1">
              <a:cs typeface="新細明體" charset="0"/>
            </a:endParaRPr>
          </a:p>
          <a:p>
            <a:pPr marL="58738" eaLnBrk="0" hangingPunct="0">
              <a:lnSpc>
                <a:spcPct val="110000"/>
              </a:lnSpc>
              <a:spcBef>
                <a:spcPct val="10000"/>
              </a:spcBef>
              <a:tabLst>
                <a:tab pos="1371600" algn="l"/>
              </a:tabLst>
            </a:pPr>
            <a:r>
              <a:rPr lang="en-US" altLang="zh-TW" sz="1300" b="1">
                <a:cs typeface="新細明體" charset="0"/>
              </a:rPr>
              <a:t>Process Model</a:t>
            </a:r>
          </a:p>
          <a:p>
            <a:pPr marL="58738" eaLnBrk="0" hangingPunct="0">
              <a:lnSpc>
                <a:spcPct val="110000"/>
              </a:lnSpc>
              <a:spcBef>
                <a:spcPct val="10000"/>
              </a:spcBef>
              <a:tabLst>
                <a:tab pos="1371600" algn="l"/>
              </a:tabLst>
            </a:pPr>
            <a:r>
              <a:rPr lang="en-US" altLang="zh-TW" sz="1300">
                <a:solidFill>
                  <a:srgbClr val="A6A6A6"/>
                </a:solidFill>
                <a:cs typeface="新細明體" charset="0"/>
              </a:rPr>
              <a:t>   Linear</a:t>
            </a:r>
            <a:endParaRPr lang="en-US" altLang="zh-TW" sz="1300" b="1">
              <a:solidFill>
                <a:srgbClr val="A6A6A6"/>
              </a:solidFill>
              <a:cs typeface="新細明體" charset="0"/>
            </a:endParaRPr>
          </a:p>
          <a:p>
            <a:pPr marL="58738" eaLnBrk="0" hangingPunct="0">
              <a:lnSpc>
                <a:spcPct val="110000"/>
              </a:lnSpc>
              <a:spcBef>
                <a:spcPct val="10000"/>
              </a:spcBef>
              <a:buFontTx/>
              <a:buBlip>
                <a:blip r:embed="rId3"/>
              </a:buBlip>
              <a:tabLst>
                <a:tab pos="1371600" algn="l"/>
              </a:tabLst>
            </a:pPr>
            <a:r>
              <a:rPr lang="en-US" altLang="zh-TW" sz="1300" b="1">
                <a:solidFill>
                  <a:srgbClr val="0000FF"/>
                </a:solidFill>
                <a:cs typeface="新細明體" charset="0"/>
              </a:rPr>
              <a:t>Incremental</a:t>
            </a:r>
          </a:p>
          <a:p>
            <a:pPr marL="58738" eaLnBrk="0" hangingPunct="0">
              <a:lnSpc>
                <a:spcPct val="110000"/>
              </a:lnSpc>
              <a:spcBef>
                <a:spcPct val="10000"/>
              </a:spcBef>
              <a:tabLst>
                <a:tab pos="1371600" algn="l"/>
              </a:tabLst>
            </a:pPr>
            <a:r>
              <a:rPr lang="en-US" altLang="zh-TW" sz="1300">
                <a:solidFill>
                  <a:srgbClr val="A6A6A6"/>
                </a:solidFill>
                <a:cs typeface="新細明體" charset="0"/>
              </a:rPr>
              <a:t>   Evolutionary</a:t>
            </a:r>
          </a:p>
          <a:p>
            <a:pPr marL="58738" eaLnBrk="0" hangingPunct="0">
              <a:lnSpc>
                <a:spcPct val="110000"/>
              </a:lnSpc>
              <a:spcBef>
                <a:spcPct val="10000"/>
              </a:spcBef>
              <a:tabLst>
                <a:tab pos="1371600" algn="l"/>
              </a:tabLst>
            </a:pPr>
            <a:r>
              <a:rPr lang="en-US" altLang="zh-TW" sz="1300">
                <a:solidFill>
                  <a:srgbClr val="A6A6A6"/>
                </a:solidFill>
                <a:cs typeface="新細明體" charset="0"/>
              </a:rPr>
              <a:t>   Other</a:t>
            </a:r>
          </a:p>
          <a:p>
            <a:pPr marL="58738" eaLnBrk="0" hangingPunct="0">
              <a:lnSpc>
                <a:spcPct val="110000"/>
              </a:lnSpc>
              <a:spcBef>
                <a:spcPct val="10000"/>
              </a:spcBef>
              <a:tabLst>
                <a:tab pos="1371600" algn="l"/>
              </a:tabLst>
            </a:pPr>
            <a:endParaRPr lang="en-US" altLang="zh-TW" sz="1300">
              <a:solidFill>
                <a:srgbClr val="A6A6A6"/>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CASE</a:t>
            </a:r>
            <a:endParaRPr lang="en-US" altLang="zh-TW" sz="1300" b="1">
              <a:solidFill>
                <a:srgbClr val="A6A6A6"/>
              </a:solidFill>
              <a:cs typeface="新細明體" charset="0"/>
            </a:endParaRPr>
          </a:p>
        </p:txBody>
      </p:sp>
      <p:sp>
        <p:nvSpPr>
          <p:cNvPr id="2" name="Slide Number Placeholder 1"/>
          <p:cNvSpPr>
            <a:spLocks noGrp="1"/>
          </p:cNvSpPr>
          <p:nvPr>
            <p:ph type="sldNum" sz="quarter" idx="12"/>
          </p:nvPr>
        </p:nvSpPr>
        <p:spPr/>
        <p:txBody>
          <a:bodyPr/>
          <a:lstStyle/>
          <a:p>
            <a:pPr>
              <a:defRPr/>
            </a:pPr>
            <a:fld id="{F86A4733-B0DE-402C-87E5-69B0B588E007}" type="slidenum">
              <a:rPr lang="zh-TW" altLang="en-US" smtClean="0"/>
              <a:pPr>
                <a:defRPr/>
              </a:pPr>
              <a:t>31</a:t>
            </a:fld>
            <a:endParaRPr lang="en-US" altLang="zh-TW"/>
          </a:p>
        </p:txBody>
      </p:sp>
    </p:spTree>
    <p:extLst>
      <p:ext uri="{BB962C8B-B14F-4D97-AF65-F5344CB8AC3E}">
        <p14:creationId xmlns:p14="http://schemas.microsoft.com/office/powerpoint/2010/main" val="181719217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rrowheads="1"/>
          </p:cNvSpPr>
          <p:nvPr>
            <p:ph type="title"/>
          </p:nvPr>
        </p:nvSpPr>
        <p:spPr>
          <a:xfrm>
            <a:off x="1402901" y="228600"/>
            <a:ext cx="8683884" cy="914400"/>
          </a:xfrm>
        </p:spPr>
        <p:txBody>
          <a:bodyPr/>
          <a:lstStyle/>
          <a:p>
            <a:pPr eaLnBrk="1" fontAlgn="auto" hangingPunct="1">
              <a:spcAft>
                <a:spcPts val="0"/>
              </a:spcAft>
              <a:defRPr/>
            </a:pPr>
            <a:r>
              <a:rPr lang="en-US" sz="2800" dirty="0">
                <a:solidFill>
                  <a:srgbClr val="404040"/>
                </a:solidFill>
                <a:latin typeface="Verdana" charset="0"/>
                <a:ea typeface="+mj-ea"/>
                <a:cs typeface="Verdana" charset="0"/>
              </a:rPr>
              <a:t>Evolutionary Process Models</a:t>
            </a:r>
          </a:p>
        </p:txBody>
      </p:sp>
      <p:sp>
        <p:nvSpPr>
          <p:cNvPr id="18435" name="Rectangle 3"/>
          <p:cNvSpPr>
            <a:spLocks noGrp="1" noRot="1" noChangeArrowheads="1"/>
          </p:cNvSpPr>
          <p:nvPr>
            <p:ph idx="1"/>
          </p:nvPr>
        </p:nvSpPr>
        <p:spPr>
          <a:xfrm>
            <a:off x="1598612" y="2514600"/>
            <a:ext cx="7934295" cy="4495800"/>
          </a:xfrm>
        </p:spPr>
        <p:txBody>
          <a:bodyPr rtlCol="0">
            <a:normAutofit/>
          </a:bodyPr>
          <a:lstStyle/>
          <a:p>
            <a:pPr marL="346075" indent="-346075" defTabSz="885825" eaLnBrk="1" fontAlgn="auto" hangingPunct="1">
              <a:spcAft>
                <a:spcPts val="0"/>
              </a:spcAft>
              <a:buFont typeface="Arial" pitchFamily="34" charset="0"/>
              <a:buChar char="•"/>
              <a:defRPr/>
            </a:pPr>
            <a:r>
              <a:rPr lang="en-US" sz="2000" b="1" dirty="0">
                <a:latin typeface="Arial" charset="0"/>
                <a:ea typeface="Verdana" charset="0"/>
                <a:cs typeface="Arial" charset="0"/>
              </a:rPr>
              <a:t>Core requirements are somewhat understood but </a:t>
            </a:r>
            <a:r>
              <a:rPr lang="en-US" sz="2000" b="1" u="sng" dirty="0">
                <a:latin typeface="Arial" charset="0"/>
                <a:ea typeface="Verdana" charset="0"/>
                <a:cs typeface="Arial" charset="0"/>
              </a:rPr>
              <a:t>additional requirements are evolving and changing fast. *</a:t>
            </a:r>
          </a:p>
          <a:p>
            <a:pPr marL="346075" indent="-346075" defTabSz="885825" eaLnBrk="1" fontAlgn="auto" hangingPunct="1">
              <a:spcAft>
                <a:spcPts val="0"/>
              </a:spcAft>
              <a:buFont typeface="Arial" pitchFamily="34" charset="0"/>
              <a:buChar char="•"/>
              <a:defRPr/>
            </a:pPr>
            <a:endParaRPr lang="en-US" sz="2000" b="1" u="sng" dirty="0">
              <a:latin typeface="Arial" charset="0"/>
              <a:ea typeface="Verdana" charset="0"/>
              <a:cs typeface="Arial" charset="0"/>
            </a:endParaRPr>
          </a:p>
          <a:p>
            <a:pPr marL="346075" indent="-346075" defTabSz="885825" eaLnBrk="1" fontAlgn="auto" hangingPunct="1">
              <a:spcAft>
                <a:spcPts val="0"/>
              </a:spcAft>
              <a:buFont typeface="Arial" pitchFamily="34" charset="0"/>
              <a:buChar char="•"/>
              <a:defRPr/>
            </a:pPr>
            <a:r>
              <a:rPr lang="en-US" altLang="zh-TW" sz="2000" dirty="0">
                <a:latin typeface="Arial" charset="0"/>
                <a:ea typeface="新細明體" charset="0"/>
                <a:cs typeface="Arial" charset="0"/>
              </a:rPr>
              <a:t>Design most prominent parts first</a:t>
            </a:r>
          </a:p>
          <a:p>
            <a:pPr lvl="1" indent="-182880" defTabSz="885825" eaLnBrk="1" fontAlgn="auto" hangingPunct="1">
              <a:spcAft>
                <a:spcPts val="0"/>
              </a:spcAft>
              <a:buFont typeface="Arial" pitchFamily="34" charset="0"/>
              <a:buChar char="•"/>
              <a:defRPr/>
            </a:pPr>
            <a:r>
              <a:rPr lang="en-US" altLang="zh-TW" dirty="0">
                <a:latin typeface="Arial" charset="0"/>
                <a:ea typeface="新細明體" charset="0"/>
                <a:cs typeface="Arial" charset="0"/>
              </a:rPr>
              <a:t>Usually via a visual prototype</a:t>
            </a:r>
          </a:p>
          <a:p>
            <a:pPr marL="346075" indent="-346075" defTabSz="885825" eaLnBrk="1" fontAlgn="auto" hangingPunct="1">
              <a:spcAft>
                <a:spcPts val="0"/>
              </a:spcAft>
              <a:buFont typeface="Arial" pitchFamily="34" charset="0"/>
              <a:buChar char="•"/>
              <a:defRPr/>
            </a:pPr>
            <a:r>
              <a:rPr lang="en-US" altLang="zh-TW" sz="2000" dirty="0">
                <a:solidFill>
                  <a:srgbClr val="FF3300"/>
                </a:solidFill>
                <a:latin typeface="Arial" charset="0"/>
                <a:ea typeface="新細明體" charset="0"/>
                <a:cs typeface="Arial" charset="0"/>
              </a:rPr>
              <a:t>Good</a:t>
            </a:r>
            <a:r>
              <a:rPr lang="en-US" altLang="zh-TW" sz="2000" dirty="0">
                <a:latin typeface="Arial" charset="0"/>
                <a:ea typeface="新細明體" charset="0"/>
                <a:cs typeface="Arial" charset="0"/>
              </a:rPr>
              <a:t> for situations with:</a:t>
            </a:r>
          </a:p>
          <a:p>
            <a:pPr lvl="1" indent="-182880" defTabSz="885825" eaLnBrk="1" fontAlgn="auto" hangingPunct="1">
              <a:spcAft>
                <a:spcPts val="0"/>
              </a:spcAft>
              <a:buFont typeface="Arial" pitchFamily="34" charset="0"/>
              <a:buChar char="•"/>
              <a:defRPr/>
            </a:pPr>
            <a:r>
              <a:rPr lang="en-US" altLang="zh-TW" dirty="0">
                <a:latin typeface="Arial" charset="0"/>
                <a:ea typeface="新細明體" charset="0"/>
                <a:cs typeface="Arial" charset="0"/>
              </a:rPr>
              <a:t>Rapidly </a:t>
            </a:r>
            <a:r>
              <a:rPr lang="en-US" altLang="zh-TW" b="1" dirty="0">
                <a:effectLst>
                  <a:outerShdw blurRad="38100" dist="38100" dir="2700000" algn="tl">
                    <a:srgbClr val="DDDDDD"/>
                  </a:outerShdw>
                </a:effectLst>
                <a:latin typeface="Arial" charset="0"/>
                <a:ea typeface="新細明體" charset="0"/>
                <a:cs typeface="Arial" charset="0"/>
              </a:rPr>
              <a:t>changing requirements</a:t>
            </a:r>
          </a:p>
          <a:p>
            <a:pPr lvl="1" indent="-182880" defTabSz="885825" eaLnBrk="1" fontAlgn="auto" hangingPunct="1">
              <a:spcAft>
                <a:spcPts val="0"/>
              </a:spcAft>
              <a:buFont typeface="Arial" pitchFamily="34" charset="0"/>
              <a:buChar char="•"/>
              <a:defRPr/>
            </a:pPr>
            <a:r>
              <a:rPr lang="en-US" altLang="zh-TW" dirty="0">
                <a:latin typeface="Arial" charset="0"/>
                <a:ea typeface="新細明體" charset="0"/>
                <a:cs typeface="Arial" charset="0"/>
              </a:rPr>
              <a:t>Non-committal customer</a:t>
            </a:r>
          </a:p>
          <a:p>
            <a:pPr lvl="1" indent="-182880" defTabSz="885825" eaLnBrk="1" fontAlgn="auto" hangingPunct="1">
              <a:spcAft>
                <a:spcPts val="0"/>
              </a:spcAft>
              <a:buFont typeface="Arial" pitchFamily="34" charset="0"/>
              <a:buChar char="•"/>
              <a:defRPr/>
            </a:pPr>
            <a:r>
              <a:rPr lang="en-US" altLang="zh-TW" dirty="0">
                <a:latin typeface="Arial" charset="0"/>
                <a:ea typeface="新細明體" charset="0"/>
                <a:cs typeface="Arial" charset="0"/>
              </a:rPr>
              <a:t>Vague problem domain</a:t>
            </a:r>
          </a:p>
          <a:p>
            <a:pPr marL="346075" indent="-346075" defTabSz="885825" eaLnBrk="1" fontAlgn="auto" hangingPunct="1">
              <a:spcAft>
                <a:spcPts val="0"/>
              </a:spcAft>
              <a:buFont typeface="Arial" pitchFamily="34" charset="0"/>
              <a:buChar char="•"/>
              <a:defRPr/>
            </a:pPr>
            <a:endParaRPr lang="en-US" sz="2000" b="1" dirty="0">
              <a:latin typeface="Arial" charset="0"/>
              <a:ea typeface="Verdana" charset="0"/>
              <a:cs typeface="Arial" charset="0"/>
            </a:endParaRPr>
          </a:p>
        </p:txBody>
      </p:sp>
      <p:sp>
        <p:nvSpPr>
          <p:cNvPr id="4" name="Rectangle 3"/>
          <p:cNvSpPr txBox="1">
            <a:spLocks noChangeArrowheads="1"/>
          </p:cNvSpPr>
          <p:nvPr/>
        </p:nvSpPr>
        <p:spPr bwMode="auto">
          <a:xfrm>
            <a:off x="1598612" y="1524000"/>
            <a:ext cx="7815667" cy="1143000"/>
          </a:xfrm>
          <a:prstGeom prst="rect">
            <a:avLst/>
          </a:prstGeom>
          <a:noFill/>
          <a:ln w="9525">
            <a:noFill/>
            <a:miter lim="800000"/>
            <a:headEnd/>
            <a:tailEnd/>
          </a:ln>
        </p:spPr>
        <p:txBody>
          <a:bodyPr lIns="92075" tIns="46038" rIns="92075" bIns="46038"/>
          <a:lstStyle/>
          <a:p>
            <a:pPr marL="342900" indent="-342900" eaLnBrk="0" hangingPunct="0">
              <a:lnSpc>
                <a:spcPct val="90000"/>
              </a:lnSpc>
              <a:spcBef>
                <a:spcPct val="20000"/>
              </a:spcBef>
              <a:buFontTx/>
              <a:buChar char="•"/>
              <a:defRPr/>
            </a:pPr>
            <a:r>
              <a:rPr lang="en-GB" sz="2000" kern="0" dirty="0">
                <a:solidFill>
                  <a:srgbClr val="404040"/>
                </a:solidFill>
                <a:latin typeface="Arial" pitchFamily="34" charset="0"/>
                <a:ea typeface="+mn-ea"/>
                <a:cs typeface="Arial" pitchFamily="34" charset="0"/>
              </a:rPr>
              <a:t>Specification, development and validation activities are carried out </a:t>
            </a:r>
            <a:r>
              <a:rPr lang="en-GB" sz="2000" i="1" kern="0" dirty="0">
                <a:solidFill>
                  <a:srgbClr val="404040"/>
                </a:solidFill>
                <a:effectLst>
                  <a:outerShdw blurRad="38100" dist="38100" dir="2700000" algn="tl">
                    <a:srgbClr val="000000">
                      <a:alpha val="43137"/>
                    </a:srgbClr>
                  </a:outerShdw>
                </a:effectLst>
                <a:latin typeface="Arial" pitchFamily="34" charset="0"/>
                <a:ea typeface="+mn-ea"/>
                <a:cs typeface="Arial" pitchFamily="34" charset="0"/>
              </a:rPr>
              <a:t>concurrently</a:t>
            </a:r>
            <a:r>
              <a:rPr lang="en-GB" sz="2000" kern="0" dirty="0">
                <a:solidFill>
                  <a:srgbClr val="404040"/>
                </a:solidFill>
                <a:effectLst>
                  <a:outerShdw blurRad="38100" dist="38100" dir="2700000" algn="tl">
                    <a:srgbClr val="000000">
                      <a:alpha val="43137"/>
                    </a:srgbClr>
                  </a:outerShdw>
                </a:effectLst>
                <a:latin typeface="Arial" pitchFamily="34" charset="0"/>
                <a:ea typeface="+mn-ea"/>
                <a:cs typeface="Arial" pitchFamily="34" charset="0"/>
              </a:rPr>
              <a:t> </a:t>
            </a:r>
            <a:r>
              <a:rPr lang="en-GB" sz="2000" kern="0" dirty="0">
                <a:solidFill>
                  <a:srgbClr val="404040"/>
                </a:solidFill>
                <a:latin typeface="Arial" pitchFamily="34" charset="0"/>
                <a:ea typeface="+mn-ea"/>
                <a:cs typeface="Arial" pitchFamily="34" charset="0"/>
              </a:rPr>
              <a:t>with </a:t>
            </a:r>
            <a:r>
              <a:rPr lang="en-GB" sz="2000" i="1" u="sng" kern="0" dirty="0">
                <a:solidFill>
                  <a:srgbClr val="404040"/>
                </a:solidFill>
                <a:latin typeface="Arial" pitchFamily="34" charset="0"/>
                <a:ea typeface="+mn-ea"/>
                <a:cs typeface="Arial" pitchFamily="34" charset="0"/>
              </a:rPr>
              <a:t>rapid feedback </a:t>
            </a:r>
            <a:r>
              <a:rPr lang="en-GB" sz="2000" i="1" kern="0" dirty="0">
                <a:solidFill>
                  <a:srgbClr val="404040"/>
                </a:solidFill>
                <a:latin typeface="Arial" pitchFamily="34" charset="0"/>
                <a:ea typeface="+mn-ea"/>
                <a:cs typeface="Arial" pitchFamily="34" charset="0"/>
              </a:rPr>
              <a:t>across these activities *</a:t>
            </a:r>
          </a:p>
        </p:txBody>
      </p:sp>
      <p:sp>
        <p:nvSpPr>
          <p:cNvPr id="40965" name="Rectangle 6"/>
          <p:cNvSpPr>
            <a:spLocks noChangeArrowheads="1"/>
          </p:cNvSpPr>
          <p:nvPr/>
        </p:nvSpPr>
        <p:spPr bwMode="auto">
          <a:xfrm>
            <a:off x="1" y="990601"/>
            <a:ext cx="1447600" cy="27103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marL="58738" eaLnBrk="0" hangingPunct="0">
              <a:lnSpc>
                <a:spcPct val="110000"/>
              </a:lnSpc>
              <a:spcBef>
                <a:spcPct val="10000"/>
              </a:spcBef>
              <a:tabLst>
                <a:tab pos="1371600" algn="l"/>
              </a:tabLst>
            </a:pPr>
            <a:endParaRPr lang="en-US" altLang="zh-TW" sz="1300" b="1">
              <a:solidFill>
                <a:schemeClr val="bg2"/>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Software Process</a:t>
            </a:r>
          </a:p>
          <a:p>
            <a:pPr marL="58738" eaLnBrk="0" hangingPunct="0">
              <a:lnSpc>
                <a:spcPct val="110000"/>
              </a:lnSpc>
              <a:spcBef>
                <a:spcPct val="10000"/>
              </a:spcBef>
              <a:buFontTx/>
              <a:buBlip>
                <a:blip r:embed="rId3"/>
              </a:buBlip>
              <a:tabLst>
                <a:tab pos="1371600" algn="l"/>
              </a:tabLst>
            </a:pPr>
            <a:endParaRPr lang="en-US" altLang="zh-TW" sz="1300" b="1">
              <a:cs typeface="新細明體" charset="0"/>
            </a:endParaRPr>
          </a:p>
          <a:p>
            <a:pPr marL="58738" eaLnBrk="0" hangingPunct="0">
              <a:lnSpc>
                <a:spcPct val="110000"/>
              </a:lnSpc>
              <a:spcBef>
                <a:spcPct val="10000"/>
              </a:spcBef>
              <a:buFontTx/>
              <a:buBlip>
                <a:blip r:embed="rId3"/>
              </a:buBlip>
              <a:tabLst>
                <a:tab pos="1371600" algn="l"/>
              </a:tabLst>
            </a:pPr>
            <a:endParaRPr lang="en-US" altLang="zh-TW" sz="1300" b="1">
              <a:cs typeface="新細明體" charset="0"/>
            </a:endParaRPr>
          </a:p>
          <a:p>
            <a:pPr marL="58738" eaLnBrk="0" hangingPunct="0">
              <a:lnSpc>
                <a:spcPct val="110000"/>
              </a:lnSpc>
              <a:spcBef>
                <a:spcPct val="10000"/>
              </a:spcBef>
              <a:tabLst>
                <a:tab pos="1371600" algn="l"/>
              </a:tabLst>
            </a:pPr>
            <a:r>
              <a:rPr lang="en-US" altLang="zh-TW" sz="1300" b="1">
                <a:cs typeface="新細明體" charset="0"/>
              </a:rPr>
              <a:t>Process Model</a:t>
            </a:r>
          </a:p>
          <a:p>
            <a:pPr marL="58738" eaLnBrk="0" hangingPunct="0">
              <a:lnSpc>
                <a:spcPct val="110000"/>
              </a:lnSpc>
              <a:spcBef>
                <a:spcPct val="10000"/>
              </a:spcBef>
              <a:tabLst>
                <a:tab pos="1371600" algn="l"/>
              </a:tabLst>
            </a:pPr>
            <a:r>
              <a:rPr lang="en-US" altLang="zh-TW" sz="1300">
                <a:solidFill>
                  <a:srgbClr val="A6A6A6"/>
                </a:solidFill>
                <a:cs typeface="新細明體" charset="0"/>
              </a:rPr>
              <a:t>   Linear</a:t>
            </a:r>
          </a:p>
          <a:p>
            <a:pPr marL="58738" eaLnBrk="0" hangingPunct="0">
              <a:lnSpc>
                <a:spcPct val="110000"/>
              </a:lnSpc>
              <a:spcBef>
                <a:spcPct val="10000"/>
              </a:spcBef>
              <a:tabLst>
                <a:tab pos="1371600" algn="l"/>
              </a:tabLst>
            </a:pPr>
            <a:r>
              <a:rPr lang="en-US" altLang="zh-TW" sz="1300">
                <a:solidFill>
                  <a:srgbClr val="A6A6A6"/>
                </a:solidFill>
                <a:cs typeface="新細明體" charset="0"/>
              </a:rPr>
              <a:t>   Incremental</a:t>
            </a:r>
          </a:p>
          <a:p>
            <a:pPr marL="58738" eaLnBrk="0" hangingPunct="0">
              <a:lnSpc>
                <a:spcPct val="110000"/>
              </a:lnSpc>
              <a:spcBef>
                <a:spcPct val="10000"/>
              </a:spcBef>
              <a:buFontTx/>
              <a:buBlip>
                <a:blip r:embed="rId3"/>
              </a:buBlip>
              <a:tabLst>
                <a:tab pos="1371600" algn="l"/>
              </a:tabLst>
            </a:pPr>
            <a:r>
              <a:rPr lang="en-US" altLang="zh-TW" sz="1300" b="1">
                <a:solidFill>
                  <a:srgbClr val="0000FF"/>
                </a:solidFill>
                <a:cs typeface="新細明體" charset="0"/>
              </a:rPr>
              <a:t>Evolutionary</a:t>
            </a:r>
          </a:p>
          <a:p>
            <a:pPr marL="58738" eaLnBrk="0" hangingPunct="0">
              <a:lnSpc>
                <a:spcPct val="110000"/>
              </a:lnSpc>
              <a:spcBef>
                <a:spcPct val="10000"/>
              </a:spcBef>
              <a:tabLst>
                <a:tab pos="1371600" algn="l"/>
              </a:tabLst>
            </a:pPr>
            <a:r>
              <a:rPr lang="en-US" altLang="zh-TW" sz="1300">
                <a:solidFill>
                  <a:srgbClr val="A6A6A6"/>
                </a:solidFill>
                <a:cs typeface="新細明體" charset="0"/>
              </a:rPr>
              <a:t>   Other</a:t>
            </a:r>
          </a:p>
          <a:p>
            <a:pPr marL="58738" eaLnBrk="0" hangingPunct="0">
              <a:lnSpc>
                <a:spcPct val="110000"/>
              </a:lnSpc>
              <a:spcBef>
                <a:spcPct val="10000"/>
              </a:spcBef>
              <a:tabLst>
                <a:tab pos="1371600" algn="l"/>
              </a:tabLst>
            </a:pPr>
            <a:endParaRPr lang="en-US" altLang="zh-TW" sz="1300">
              <a:solidFill>
                <a:srgbClr val="A6A6A6"/>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CASE</a:t>
            </a:r>
            <a:endParaRPr lang="en-US" altLang="zh-TW" sz="1300" b="1">
              <a:solidFill>
                <a:srgbClr val="A6A6A6"/>
              </a:solidFill>
              <a:cs typeface="新細明體" charset="0"/>
            </a:endParaRPr>
          </a:p>
        </p:txBody>
      </p:sp>
      <p:sp>
        <p:nvSpPr>
          <p:cNvPr id="2" name="Slide Number Placeholder 1"/>
          <p:cNvSpPr>
            <a:spLocks noGrp="1"/>
          </p:cNvSpPr>
          <p:nvPr>
            <p:ph type="sldNum" sz="quarter" idx="12"/>
          </p:nvPr>
        </p:nvSpPr>
        <p:spPr/>
        <p:txBody>
          <a:bodyPr/>
          <a:lstStyle/>
          <a:p>
            <a:pPr>
              <a:defRPr/>
            </a:pPr>
            <a:fld id="{F86A4733-B0DE-402C-87E5-69B0B588E007}" type="slidenum">
              <a:rPr lang="zh-TW" altLang="en-US" smtClean="0"/>
              <a:pPr>
                <a:defRPr/>
              </a:pPr>
              <a:t>32</a:t>
            </a:fld>
            <a:endParaRPr lang="en-US" altLang="zh-TW"/>
          </a:p>
        </p:txBody>
      </p:sp>
    </p:spTree>
    <p:extLst>
      <p:ext uri="{BB962C8B-B14F-4D97-AF65-F5344CB8AC3E}">
        <p14:creationId xmlns:p14="http://schemas.microsoft.com/office/powerpoint/2010/main" val="40322292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rrowheads="1"/>
          </p:cNvSpPr>
          <p:nvPr>
            <p:ph type="title"/>
          </p:nvPr>
        </p:nvSpPr>
        <p:spPr>
          <a:xfrm>
            <a:off x="1294589" y="152400"/>
            <a:ext cx="8608236" cy="990600"/>
          </a:xfrm>
        </p:spPr>
        <p:txBody>
          <a:bodyPr/>
          <a:lstStyle/>
          <a:p>
            <a:pPr eaLnBrk="1" fontAlgn="auto" hangingPunct="1">
              <a:spcAft>
                <a:spcPts val="0"/>
              </a:spcAft>
              <a:defRPr/>
            </a:pPr>
            <a:r>
              <a:rPr lang="en-US" sz="2800" dirty="0">
                <a:solidFill>
                  <a:srgbClr val="404040"/>
                </a:solidFill>
                <a:latin typeface="Verdana" charset="0"/>
                <a:ea typeface="+mj-ea"/>
                <a:cs typeface="Verdana" charset="0"/>
              </a:rPr>
              <a:t>Evolutionary Process Models</a:t>
            </a:r>
          </a:p>
        </p:txBody>
      </p:sp>
      <p:sp>
        <p:nvSpPr>
          <p:cNvPr id="22531" name="Rectangle 3"/>
          <p:cNvSpPr>
            <a:spLocks noGrp="1" noRot="1" noChangeArrowheads="1"/>
          </p:cNvSpPr>
          <p:nvPr>
            <p:ph idx="1"/>
          </p:nvPr>
        </p:nvSpPr>
        <p:spPr>
          <a:xfrm>
            <a:off x="1598612" y="1447800"/>
            <a:ext cx="7678128" cy="5105400"/>
          </a:xfrm>
        </p:spPr>
        <p:txBody>
          <a:bodyPr rtlCol="0">
            <a:normAutofit lnSpcReduction="10000"/>
          </a:bodyPr>
          <a:lstStyle/>
          <a:p>
            <a:pPr marL="182880" indent="-182880" eaLnBrk="1" fontAlgn="auto" hangingPunct="1">
              <a:spcAft>
                <a:spcPts val="0"/>
              </a:spcAft>
              <a:buFontTx/>
              <a:buNone/>
              <a:defRPr/>
            </a:pPr>
            <a:r>
              <a:rPr lang="en-US" sz="2000" b="1" dirty="0">
                <a:latin typeface="Arial" charset="0"/>
                <a:ea typeface="Verdana" charset="0"/>
                <a:cs typeface="Arial" charset="0"/>
              </a:rPr>
              <a:t>Advantages</a:t>
            </a:r>
          </a:p>
          <a:p>
            <a:pPr lvl="1" indent="-182880" eaLnBrk="1" fontAlgn="auto" hangingPunct="1">
              <a:spcAft>
                <a:spcPts val="0"/>
              </a:spcAft>
              <a:buFont typeface="Wingdings" charset="0"/>
              <a:buChar char="ü"/>
              <a:defRPr/>
            </a:pPr>
            <a:r>
              <a:rPr lang="en-US" dirty="0">
                <a:latin typeface="Arial" charset="0"/>
                <a:ea typeface="Verdana" charset="0"/>
                <a:cs typeface="Arial" charset="0"/>
              </a:rPr>
              <a:t>Do not require </a:t>
            </a:r>
            <a:r>
              <a:rPr lang="en-US" b="1" dirty="0">
                <a:latin typeface="Arial" charset="0"/>
                <a:ea typeface="Verdana" charset="0"/>
                <a:cs typeface="Arial" charset="0"/>
              </a:rPr>
              <a:t>full</a:t>
            </a:r>
            <a:r>
              <a:rPr lang="en-US" dirty="0">
                <a:latin typeface="Arial" charset="0"/>
                <a:ea typeface="Verdana" charset="0"/>
                <a:cs typeface="Arial" charset="0"/>
              </a:rPr>
              <a:t> knowledge of the requirements</a:t>
            </a:r>
          </a:p>
          <a:p>
            <a:pPr lvl="1" indent="-182880" eaLnBrk="1" fontAlgn="auto" hangingPunct="1">
              <a:spcAft>
                <a:spcPts val="0"/>
              </a:spcAft>
              <a:buFont typeface="Wingdings" charset="0"/>
              <a:buChar char="ü"/>
              <a:defRPr/>
            </a:pPr>
            <a:r>
              <a:rPr lang="en-US" b="1" dirty="0">
                <a:latin typeface="Arial" charset="0"/>
                <a:ea typeface="Verdana" charset="0"/>
                <a:cs typeface="Arial" charset="0"/>
              </a:rPr>
              <a:t>Iterative </a:t>
            </a:r>
            <a:r>
              <a:rPr lang="en-US" dirty="0">
                <a:latin typeface="Arial" charset="0"/>
                <a:ea typeface="Verdana" charset="0"/>
                <a:cs typeface="Arial" charset="0"/>
              </a:rPr>
              <a:t>(software gets more complex with each iteration)</a:t>
            </a:r>
          </a:p>
          <a:p>
            <a:pPr lvl="1" indent="-182880" eaLnBrk="1" fontAlgn="auto" hangingPunct="1">
              <a:spcAft>
                <a:spcPts val="0"/>
              </a:spcAft>
              <a:buFont typeface="Wingdings" charset="0"/>
              <a:buChar char="ü"/>
              <a:defRPr/>
            </a:pPr>
            <a:r>
              <a:rPr lang="en-US" dirty="0">
                <a:latin typeface="Arial" charset="0"/>
                <a:ea typeface="Verdana" charset="0"/>
                <a:cs typeface="Arial" charset="0"/>
              </a:rPr>
              <a:t>Divide project into </a:t>
            </a:r>
            <a:r>
              <a:rPr lang="en-US" b="1" dirty="0">
                <a:latin typeface="Arial" charset="0"/>
                <a:ea typeface="Verdana" charset="0"/>
                <a:cs typeface="Arial" charset="0"/>
              </a:rPr>
              <a:t>builds </a:t>
            </a:r>
            <a:r>
              <a:rPr lang="en-US" dirty="0">
                <a:latin typeface="Arial" charset="0"/>
                <a:ea typeface="Verdana" charset="0"/>
                <a:cs typeface="Arial" charset="0"/>
              </a:rPr>
              <a:t>(standalone software package - binaries)</a:t>
            </a:r>
          </a:p>
          <a:p>
            <a:pPr lvl="1" indent="-182880" eaLnBrk="1" fontAlgn="auto" hangingPunct="1">
              <a:spcAft>
                <a:spcPts val="0"/>
              </a:spcAft>
              <a:buFont typeface="Wingdings" charset="0"/>
              <a:buChar char="ü"/>
              <a:defRPr/>
            </a:pPr>
            <a:r>
              <a:rPr lang="en-US" dirty="0">
                <a:latin typeface="Arial" charset="0"/>
                <a:ea typeface="Verdana" charset="0"/>
                <a:cs typeface="Arial" charset="0"/>
              </a:rPr>
              <a:t>Allows </a:t>
            </a:r>
            <a:r>
              <a:rPr lang="en-US" b="1" i="1" dirty="0">
                <a:effectLst>
                  <a:outerShdw blurRad="38100" dist="38100" dir="2700000" algn="tl">
                    <a:srgbClr val="DDDDDD"/>
                  </a:outerShdw>
                </a:effectLst>
                <a:latin typeface="Arial" charset="0"/>
                <a:ea typeface="Verdana" charset="0"/>
                <a:cs typeface="Arial" charset="0"/>
              </a:rPr>
              <a:t>feedback</a:t>
            </a:r>
            <a:r>
              <a:rPr lang="en-US" dirty="0">
                <a:latin typeface="Arial" charset="0"/>
                <a:ea typeface="Verdana" charset="0"/>
                <a:cs typeface="Arial" charset="0"/>
              </a:rPr>
              <a:t>, show user something sooner</a:t>
            </a:r>
          </a:p>
          <a:p>
            <a:pPr lvl="1" indent="-182880" eaLnBrk="1" fontAlgn="auto" hangingPunct="1">
              <a:spcAft>
                <a:spcPts val="0"/>
              </a:spcAft>
              <a:buFont typeface="Wingdings" charset="0"/>
              <a:buChar char="ü"/>
              <a:defRPr/>
            </a:pPr>
            <a:r>
              <a:rPr lang="en-US" dirty="0">
                <a:latin typeface="Arial" charset="0"/>
                <a:ea typeface="Verdana" charset="0"/>
                <a:cs typeface="Arial" charset="0"/>
              </a:rPr>
              <a:t>Use to develop more complex systems </a:t>
            </a:r>
          </a:p>
          <a:p>
            <a:pPr lvl="1" indent="-182880" eaLnBrk="1" fontAlgn="auto" hangingPunct="1">
              <a:spcAft>
                <a:spcPts val="0"/>
              </a:spcAft>
              <a:buFont typeface="Wingdings" charset="0"/>
              <a:buChar char="ü"/>
              <a:defRPr/>
            </a:pPr>
            <a:r>
              <a:rPr lang="en-US" dirty="0">
                <a:latin typeface="Arial" charset="0"/>
                <a:ea typeface="Verdana" charset="0"/>
                <a:cs typeface="Arial" charset="0"/>
              </a:rPr>
              <a:t>Provide steady, visible progress to customer</a:t>
            </a:r>
          </a:p>
          <a:p>
            <a:pPr marL="182880" indent="-182880" eaLnBrk="1" fontAlgn="auto" hangingPunct="1">
              <a:spcAft>
                <a:spcPts val="0"/>
              </a:spcAft>
              <a:buFontTx/>
              <a:buNone/>
              <a:defRPr/>
            </a:pPr>
            <a:r>
              <a:rPr lang="en-US" altLang="zh-TW" sz="2000" b="1" dirty="0">
                <a:solidFill>
                  <a:srgbClr val="FF3300"/>
                </a:solidFill>
                <a:latin typeface="Arial" charset="0"/>
                <a:ea typeface="新細明體" charset="0"/>
                <a:cs typeface="Arial" charset="0"/>
              </a:rPr>
              <a:t>Disadvantages</a:t>
            </a:r>
          </a:p>
          <a:p>
            <a:pPr lvl="1" indent="-182880" eaLnBrk="1" fontAlgn="auto" hangingPunct="1">
              <a:spcAft>
                <a:spcPts val="0"/>
              </a:spcAft>
              <a:buFont typeface="Arial" pitchFamily="34" charset="0"/>
              <a:buChar char="•"/>
              <a:defRPr/>
            </a:pPr>
            <a:r>
              <a:rPr lang="en-US" altLang="zh-TW" dirty="0">
                <a:latin typeface="Arial" charset="0"/>
                <a:ea typeface="新細明體" charset="0"/>
                <a:cs typeface="Arial" charset="0"/>
              </a:rPr>
              <a:t>Time estimation is difficult</a:t>
            </a:r>
          </a:p>
          <a:p>
            <a:pPr lvl="1" indent="-182880" eaLnBrk="1" fontAlgn="auto" hangingPunct="1">
              <a:spcAft>
                <a:spcPts val="0"/>
              </a:spcAft>
              <a:buFont typeface="Arial" pitchFamily="34" charset="0"/>
              <a:buChar char="•"/>
              <a:defRPr/>
            </a:pPr>
            <a:r>
              <a:rPr lang="en-US" altLang="zh-TW" dirty="0">
                <a:latin typeface="Arial" charset="0"/>
                <a:ea typeface="新細明體" charset="0"/>
                <a:cs typeface="Arial" charset="0"/>
              </a:rPr>
              <a:t>Project completion date may be unknown</a:t>
            </a:r>
            <a:endParaRPr lang="en-US" b="1" dirty="0">
              <a:latin typeface="Arial" charset="0"/>
              <a:ea typeface="Verdana" charset="0"/>
              <a:cs typeface="Arial" charset="0"/>
            </a:endParaRPr>
          </a:p>
          <a:p>
            <a:pPr marL="182880" indent="-182880" eaLnBrk="1" fontAlgn="auto" hangingPunct="1">
              <a:spcAft>
                <a:spcPts val="0"/>
              </a:spcAft>
              <a:buFont typeface="Arial" pitchFamily="34" charset="0"/>
              <a:buChar char="•"/>
              <a:defRPr/>
            </a:pPr>
            <a:endParaRPr lang="en-US" sz="2000" dirty="0">
              <a:latin typeface="Arial" charset="0"/>
              <a:ea typeface="Verdana" charset="0"/>
              <a:cs typeface="Arial" charset="0"/>
            </a:endParaRPr>
          </a:p>
        </p:txBody>
      </p:sp>
      <p:sp>
        <p:nvSpPr>
          <p:cNvPr id="43011" name="Rectangle 4"/>
          <p:cNvSpPr>
            <a:spLocks noChangeArrowheads="1"/>
          </p:cNvSpPr>
          <p:nvPr/>
        </p:nvSpPr>
        <p:spPr bwMode="auto">
          <a:xfrm>
            <a:off x="1" y="990601"/>
            <a:ext cx="1447600" cy="27103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marL="58738" eaLnBrk="0" hangingPunct="0">
              <a:lnSpc>
                <a:spcPct val="110000"/>
              </a:lnSpc>
              <a:spcBef>
                <a:spcPct val="10000"/>
              </a:spcBef>
              <a:tabLst>
                <a:tab pos="1371600" algn="l"/>
              </a:tabLst>
            </a:pPr>
            <a:endParaRPr lang="en-US" altLang="zh-TW" sz="1300" b="1">
              <a:solidFill>
                <a:schemeClr val="bg2"/>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Software Process</a:t>
            </a:r>
          </a:p>
          <a:p>
            <a:pPr marL="58738" eaLnBrk="0" hangingPunct="0">
              <a:lnSpc>
                <a:spcPct val="110000"/>
              </a:lnSpc>
              <a:spcBef>
                <a:spcPct val="10000"/>
              </a:spcBef>
              <a:buFontTx/>
              <a:buBlip>
                <a:blip r:embed="rId3"/>
              </a:buBlip>
              <a:tabLst>
                <a:tab pos="1371600" algn="l"/>
              </a:tabLst>
            </a:pPr>
            <a:endParaRPr lang="en-US" altLang="zh-TW" sz="1300" b="1">
              <a:cs typeface="新細明體" charset="0"/>
            </a:endParaRPr>
          </a:p>
          <a:p>
            <a:pPr marL="58738" eaLnBrk="0" hangingPunct="0">
              <a:lnSpc>
                <a:spcPct val="110000"/>
              </a:lnSpc>
              <a:spcBef>
                <a:spcPct val="10000"/>
              </a:spcBef>
              <a:buFontTx/>
              <a:buBlip>
                <a:blip r:embed="rId3"/>
              </a:buBlip>
              <a:tabLst>
                <a:tab pos="1371600" algn="l"/>
              </a:tabLst>
            </a:pPr>
            <a:endParaRPr lang="en-US" altLang="zh-TW" sz="1300" b="1">
              <a:cs typeface="新細明體" charset="0"/>
            </a:endParaRPr>
          </a:p>
          <a:p>
            <a:pPr marL="58738" eaLnBrk="0" hangingPunct="0">
              <a:lnSpc>
                <a:spcPct val="110000"/>
              </a:lnSpc>
              <a:spcBef>
                <a:spcPct val="10000"/>
              </a:spcBef>
              <a:tabLst>
                <a:tab pos="1371600" algn="l"/>
              </a:tabLst>
            </a:pPr>
            <a:r>
              <a:rPr lang="en-US" altLang="zh-TW" sz="1300" b="1">
                <a:cs typeface="新細明體" charset="0"/>
              </a:rPr>
              <a:t>Process Model</a:t>
            </a:r>
          </a:p>
          <a:p>
            <a:pPr marL="58738" eaLnBrk="0" hangingPunct="0">
              <a:lnSpc>
                <a:spcPct val="110000"/>
              </a:lnSpc>
              <a:spcBef>
                <a:spcPct val="10000"/>
              </a:spcBef>
              <a:tabLst>
                <a:tab pos="1371600" algn="l"/>
              </a:tabLst>
            </a:pPr>
            <a:r>
              <a:rPr lang="en-US" altLang="zh-TW" sz="1300">
                <a:solidFill>
                  <a:srgbClr val="A6A6A6"/>
                </a:solidFill>
                <a:cs typeface="新細明體" charset="0"/>
              </a:rPr>
              <a:t>   Linear</a:t>
            </a:r>
          </a:p>
          <a:p>
            <a:pPr marL="58738" eaLnBrk="0" hangingPunct="0">
              <a:lnSpc>
                <a:spcPct val="110000"/>
              </a:lnSpc>
              <a:spcBef>
                <a:spcPct val="10000"/>
              </a:spcBef>
              <a:tabLst>
                <a:tab pos="1371600" algn="l"/>
              </a:tabLst>
            </a:pPr>
            <a:r>
              <a:rPr lang="en-US" altLang="zh-TW" sz="1300">
                <a:solidFill>
                  <a:srgbClr val="A6A6A6"/>
                </a:solidFill>
                <a:cs typeface="新細明體" charset="0"/>
              </a:rPr>
              <a:t>   Incremental</a:t>
            </a:r>
          </a:p>
          <a:p>
            <a:pPr marL="58738" eaLnBrk="0" hangingPunct="0">
              <a:lnSpc>
                <a:spcPct val="110000"/>
              </a:lnSpc>
              <a:spcBef>
                <a:spcPct val="10000"/>
              </a:spcBef>
              <a:buFontTx/>
              <a:buBlip>
                <a:blip r:embed="rId3"/>
              </a:buBlip>
              <a:tabLst>
                <a:tab pos="1371600" algn="l"/>
              </a:tabLst>
            </a:pPr>
            <a:r>
              <a:rPr lang="en-US" altLang="zh-TW" sz="1300" b="1">
                <a:solidFill>
                  <a:srgbClr val="0000FF"/>
                </a:solidFill>
                <a:cs typeface="新細明體" charset="0"/>
              </a:rPr>
              <a:t>Evolutionary</a:t>
            </a:r>
          </a:p>
          <a:p>
            <a:pPr marL="58738" eaLnBrk="0" hangingPunct="0">
              <a:lnSpc>
                <a:spcPct val="110000"/>
              </a:lnSpc>
              <a:spcBef>
                <a:spcPct val="10000"/>
              </a:spcBef>
              <a:tabLst>
                <a:tab pos="1371600" algn="l"/>
              </a:tabLst>
            </a:pPr>
            <a:r>
              <a:rPr lang="en-US" altLang="zh-TW" sz="1300">
                <a:solidFill>
                  <a:srgbClr val="A6A6A6"/>
                </a:solidFill>
                <a:cs typeface="新細明體" charset="0"/>
              </a:rPr>
              <a:t>   Other</a:t>
            </a:r>
          </a:p>
          <a:p>
            <a:pPr marL="58738" eaLnBrk="0" hangingPunct="0">
              <a:lnSpc>
                <a:spcPct val="110000"/>
              </a:lnSpc>
              <a:spcBef>
                <a:spcPct val="10000"/>
              </a:spcBef>
              <a:tabLst>
                <a:tab pos="1371600" algn="l"/>
              </a:tabLst>
            </a:pPr>
            <a:endParaRPr lang="en-US" altLang="zh-TW" sz="1300">
              <a:solidFill>
                <a:srgbClr val="A6A6A6"/>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CASE</a:t>
            </a:r>
            <a:endParaRPr lang="en-US" altLang="zh-TW" sz="1300" b="1">
              <a:solidFill>
                <a:srgbClr val="A6A6A6"/>
              </a:solidFill>
              <a:cs typeface="新細明體" charset="0"/>
            </a:endParaRPr>
          </a:p>
        </p:txBody>
      </p:sp>
      <p:sp>
        <p:nvSpPr>
          <p:cNvPr id="2" name="Slide Number Placeholder 1"/>
          <p:cNvSpPr>
            <a:spLocks noGrp="1"/>
          </p:cNvSpPr>
          <p:nvPr>
            <p:ph type="sldNum" sz="quarter" idx="12"/>
          </p:nvPr>
        </p:nvSpPr>
        <p:spPr/>
        <p:txBody>
          <a:bodyPr/>
          <a:lstStyle/>
          <a:p>
            <a:pPr>
              <a:defRPr/>
            </a:pPr>
            <a:fld id="{F86A4733-B0DE-402C-87E5-69B0B588E007}" type="slidenum">
              <a:rPr lang="zh-TW" altLang="en-US" smtClean="0"/>
              <a:pPr>
                <a:defRPr/>
              </a:pPr>
              <a:t>33</a:t>
            </a:fld>
            <a:endParaRPr lang="en-US" altLang="zh-TW"/>
          </a:p>
        </p:txBody>
      </p:sp>
    </p:spTree>
    <p:extLst>
      <p:ext uri="{BB962C8B-B14F-4D97-AF65-F5344CB8AC3E}">
        <p14:creationId xmlns:p14="http://schemas.microsoft.com/office/powerpoint/2010/main" val="261418756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1320377" y="152400"/>
            <a:ext cx="8302213" cy="914400"/>
          </a:xfrm>
        </p:spPr>
        <p:txBody>
          <a:bodyPr/>
          <a:lstStyle/>
          <a:p>
            <a:pPr eaLnBrk="1" fontAlgn="auto" hangingPunct="1">
              <a:spcAft>
                <a:spcPts val="0"/>
              </a:spcAft>
              <a:defRPr/>
            </a:pPr>
            <a:r>
              <a:rPr lang="en-US" sz="2800" dirty="0">
                <a:solidFill>
                  <a:srgbClr val="404040"/>
                </a:solidFill>
                <a:latin typeface="Arial" charset="0"/>
                <a:ea typeface="+mj-ea"/>
                <a:cs typeface="Arial" charset="0"/>
              </a:rPr>
              <a:t>3. Concurrent Engineering Model  </a:t>
            </a:r>
            <a:endParaRPr lang="en-GB" sz="2800" dirty="0">
              <a:solidFill>
                <a:srgbClr val="404040"/>
              </a:solidFill>
              <a:latin typeface="Arial" charset="0"/>
              <a:ea typeface="+mj-ea"/>
              <a:cs typeface="Arial" charset="0"/>
            </a:endParaRPr>
          </a:p>
        </p:txBody>
      </p:sp>
      <p:pic>
        <p:nvPicPr>
          <p:cNvPr id="522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565" y="1143001"/>
            <a:ext cx="6436836" cy="3736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1485424" y="5029200"/>
            <a:ext cx="7997907" cy="1524000"/>
          </a:xfrm>
          <a:prstGeom prst="rect">
            <a:avLst/>
          </a:prstGeom>
          <a:noFill/>
          <a:ln w="9525">
            <a:noFill/>
            <a:miter lim="800000"/>
            <a:headEnd/>
            <a:tailEnd/>
          </a:ln>
        </p:spPr>
        <p:txBody>
          <a:bodyPr lIns="92075" tIns="46038" rIns="92075" bIns="46038"/>
          <a:lstStyle/>
          <a:p>
            <a:pPr marL="346075" indent="-346075" algn="just" eaLnBrk="0" hangingPunct="0">
              <a:spcBef>
                <a:spcPct val="20000"/>
              </a:spcBef>
              <a:buFontTx/>
              <a:buChar char="•"/>
              <a:defRPr/>
            </a:pPr>
            <a:r>
              <a:rPr lang="en-GB" altLang="en-US" sz="1800" kern="0" dirty="0">
                <a:solidFill>
                  <a:srgbClr val="404040"/>
                </a:solidFill>
                <a:latin typeface="Arial" pitchFamily="34" charset="0"/>
                <a:ea typeface="+mn-ea"/>
                <a:cs typeface="Arial" pitchFamily="34" charset="0"/>
              </a:rPr>
              <a:t>It explicitly use the *</a:t>
            </a:r>
            <a:r>
              <a:rPr lang="en-GB" altLang="en-US" sz="1800" b="1" kern="0" dirty="0">
                <a:solidFill>
                  <a:srgbClr val="FF0000"/>
                </a:solidFill>
                <a:latin typeface="Arial" pitchFamily="34" charset="0"/>
                <a:ea typeface="+mn-ea"/>
                <a:cs typeface="Arial" pitchFamily="34" charset="0"/>
              </a:rPr>
              <a:t>divide and conquer </a:t>
            </a:r>
            <a:r>
              <a:rPr lang="en-GB" altLang="en-US" sz="1800" kern="0" dirty="0">
                <a:solidFill>
                  <a:srgbClr val="404040"/>
                </a:solidFill>
                <a:latin typeface="Arial" pitchFamily="34" charset="0"/>
                <a:ea typeface="+mn-ea"/>
                <a:cs typeface="Arial" pitchFamily="34" charset="0"/>
              </a:rPr>
              <a:t>principle. </a:t>
            </a:r>
          </a:p>
          <a:p>
            <a:pPr marL="346075" indent="-346075" algn="just" eaLnBrk="0" hangingPunct="0">
              <a:spcBef>
                <a:spcPct val="20000"/>
              </a:spcBef>
              <a:buFontTx/>
              <a:buChar char="•"/>
              <a:defRPr/>
            </a:pPr>
            <a:r>
              <a:rPr lang="en-GB" altLang="en-US" sz="1800" kern="0" dirty="0">
                <a:solidFill>
                  <a:srgbClr val="404040"/>
                </a:solidFill>
                <a:latin typeface="Arial" pitchFamily="34" charset="0"/>
                <a:ea typeface="+mn-ea"/>
                <a:cs typeface="Arial" pitchFamily="34" charset="0"/>
              </a:rPr>
              <a:t>Each team works on its own component in parallel with the other teams*</a:t>
            </a:r>
          </a:p>
          <a:p>
            <a:pPr marL="346075" indent="-346075" algn="just" eaLnBrk="0" hangingPunct="0">
              <a:spcBef>
                <a:spcPct val="20000"/>
              </a:spcBef>
              <a:buFontTx/>
              <a:buChar char="•"/>
              <a:defRPr/>
            </a:pPr>
            <a:r>
              <a:rPr lang="en-GB" altLang="en-US" sz="1800" kern="0" dirty="0">
                <a:solidFill>
                  <a:srgbClr val="404040"/>
                </a:solidFill>
                <a:latin typeface="Arial" pitchFamily="34" charset="0"/>
                <a:cs typeface="Arial" pitchFamily="34" charset="0"/>
              </a:rPr>
              <a:t>Integrates these components periodically*</a:t>
            </a:r>
            <a:endParaRPr lang="en-GB" altLang="en-US" sz="1800" kern="0" dirty="0">
              <a:solidFill>
                <a:srgbClr val="404040"/>
              </a:solidFill>
              <a:latin typeface="Arial" pitchFamily="34" charset="0"/>
              <a:ea typeface="+mn-ea"/>
              <a:cs typeface="Arial" pitchFamily="34" charset="0"/>
            </a:endParaRPr>
          </a:p>
          <a:p>
            <a:pPr marL="346075" indent="-346075" algn="just" eaLnBrk="0" hangingPunct="0">
              <a:spcBef>
                <a:spcPct val="20000"/>
              </a:spcBef>
              <a:buFontTx/>
              <a:buChar char="•"/>
              <a:defRPr/>
            </a:pPr>
            <a:r>
              <a:rPr lang="en-GB" altLang="en-US" sz="1800" kern="0" dirty="0">
                <a:solidFill>
                  <a:srgbClr val="404040"/>
                </a:solidFill>
                <a:latin typeface="Arial" pitchFamily="34" charset="0"/>
                <a:ea typeface="+mn-ea"/>
                <a:cs typeface="Arial" pitchFamily="34" charset="0"/>
              </a:rPr>
              <a:t>There has to be some initial planning, and periodic integration.</a:t>
            </a:r>
            <a:r>
              <a:rPr lang="en-US" altLang="en-US" sz="1800" kern="0" dirty="0">
                <a:solidFill>
                  <a:srgbClr val="404040"/>
                </a:solidFill>
                <a:latin typeface="Arial" pitchFamily="34" charset="0"/>
                <a:ea typeface="+mn-ea"/>
                <a:cs typeface="Arial" pitchFamily="34" charset="0"/>
              </a:rPr>
              <a:t>   </a:t>
            </a:r>
          </a:p>
        </p:txBody>
      </p:sp>
      <p:sp>
        <p:nvSpPr>
          <p:cNvPr id="52228" name="Rectangle 8"/>
          <p:cNvSpPr>
            <a:spLocks noChangeArrowheads="1"/>
          </p:cNvSpPr>
          <p:nvPr/>
        </p:nvSpPr>
        <p:spPr bwMode="auto">
          <a:xfrm>
            <a:off x="1" y="990600"/>
            <a:ext cx="1447600" cy="34305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marL="58738" eaLnBrk="0" hangingPunct="0">
              <a:lnSpc>
                <a:spcPct val="110000"/>
              </a:lnSpc>
              <a:spcBef>
                <a:spcPct val="10000"/>
              </a:spcBef>
              <a:tabLst>
                <a:tab pos="1371600" algn="l"/>
              </a:tabLst>
            </a:pPr>
            <a:endParaRPr lang="en-US" altLang="zh-TW" sz="1300" b="1">
              <a:solidFill>
                <a:schemeClr val="bg2"/>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Software Process</a:t>
            </a:r>
          </a:p>
          <a:p>
            <a:pPr marL="58738" eaLnBrk="0" hangingPunct="0">
              <a:lnSpc>
                <a:spcPct val="110000"/>
              </a:lnSpc>
              <a:spcBef>
                <a:spcPct val="10000"/>
              </a:spcBef>
              <a:buFontTx/>
              <a:buBlip>
                <a:blip r:embed="rId4"/>
              </a:buBlip>
              <a:tabLst>
                <a:tab pos="1371600" algn="l"/>
              </a:tabLst>
            </a:pPr>
            <a:endParaRPr lang="en-US" altLang="zh-TW" sz="1300" b="1">
              <a:cs typeface="新細明體" charset="0"/>
            </a:endParaRPr>
          </a:p>
          <a:p>
            <a:pPr marL="58738" eaLnBrk="0" hangingPunct="0">
              <a:lnSpc>
                <a:spcPct val="110000"/>
              </a:lnSpc>
              <a:spcBef>
                <a:spcPct val="10000"/>
              </a:spcBef>
              <a:buFontTx/>
              <a:buBlip>
                <a:blip r:embed="rId4"/>
              </a:buBlip>
              <a:tabLst>
                <a:tab pos="1371600" algn="l"/>
              </a:tabLst>
            </a:pPr>
            <a:endParaRPr lang="en-US" altLang="zh-TW" sz="1300" b="1">
              <a:cs typeface="新細明體" charset="0"/>
            </a:endParaRPr>
          </a:p>
          <a:p>
            <a:pPr marL="58738" eaLnBrk="0" hangingPunct="0">
              <a:lnSpc>
                <a:spcPct val="110000"/>
              </a:lnSpc>
              <a:spcBef>
                <a:spcPct val="10000"/>
              </a:spcBef>
              <a:tabLst>
                <a:tab pos="1371600" algn="l"/>
              </a:tabLst>
            </a:pPr>
            <a:r>
              <a:rPr lang="en-US" altLang="zh-TW" sz="1300" b="1">
                <a:cs typeface="新細明體" charset="0"/>
              </a:rPr>
              <a:t>Process Model</a:t>
            </a:r>
          </a:p>
          <a:p>
            <a:pPr marL="58738" eaLnBrk="0" hangingPunct="0">
              <a:lnSpc>
                <a:spcPct val="110000"/>
              </a:lnSpc>
              <a:spcBef>
                <a:spcPct val="10000"/>
              </a:spcBef>
              <a:tabLst>
                <a:tab pos="1371600" algn="l"/>
              </a:tabLst>
            </a:pPr>
            <a:r>
              <a:rPr lang="en-US" altLang="zh-TW" sz="1300">
                <a:solidFill>
                  <a:srgbClr val="A6A6A6"/>
                </a:solidFill>
                <a:cs typeface="新細明體" charset="0"/>
              </a:rPr>
              <a:t>   Linear</a:t>
            </a:r>
          </a:p>
          <a:p>
            <a:pPr marL="58738" eaLnBrk="0" hangingPunct="0">
              <a:lnSpc>
                <a:spcPct val="110000"/>
              </a:lnSpc>
              <a:spcBef>
                <a:spcPct val="10000"/>
              </a:spcBef>
              <a:tabLst>
                <a:tab pos="1371600" algn="l"/>
              </a:tabLst>
            </a:pPr>
            <a:r>
              <a:rPr lang="en-US" altLang="zh-TW" sz="1300">
                <a:solidFill>
                  <a:srgbClr val="A6A6A6"/>
                </a:solidFill>
                <a:cs typeface="新細明體" charset="0"/>
              </a:rPr>
              <a:t>   Incremental</a:t>
            </a:r>
          </a:p>
          <a:p>
            <a:pPr marL="58738" eaLnBrk="0" hangingPunct="0">
              <a:lnSpc>
                <a:spcPct val="110000"/>
              </a:lnSpc>
              <a:spcBef>
                <a:spcPct val="10000"/>
              </a:spcBef>
              <a:tabLst>
                <a:tab pos="1371600" algn="l"/>
              </a:tabLst>
            </a:pPr>
            <a:r>
              <a:rPr lang="en-US" altLang="zh-TW" sz="1300" b="1">
                <a:solidFill>
                  <a:srgbClr val="0000FF"/>
                </a:solidFill>
                <a:cs typeface="新細明體" charset="0"/>
              </a:rPr>
              <a:t>   Evolutionary</a:t>
            </a:r>
          </a:p>
          <a:p>
            <a:pPr marL="58738" eaLnBrk="0" hangingPunct="0">
              <a:lnSpc>
                <a:spcPct val="110000"/>
              </a:lnSpc>
              <a:spcBef>
                <a:spcPct val="10000"/>
              </a:spcBef>
              <a:tabLst>
                <a:tab pos="1371600" algn="l"/>
              </a:tabLst>
            </a:pPr>
            <a:r>
              <a:rPr lang="en-US" altLang="zh-TW" sz="1300" b="1">
                <a:solidFill>
                  <a:srgbClr val="0000FF"/>
                </a:solidFill>
                <a:cs typeface="新細明體" charset="0"/>
              </a:rPr>
              <a:t>       </a:t>
            </a:r>
            <a:r>
              <a:rPr lang="en-US" altLang="zh-TW" sz="1300">
                <a:solidFill>
                  <a:srgbClr val="A6A6A6"/>
                </a:solidFill>
                <a:cs typeface="新細明體" charset="0"/>
              </a:rPr>
              <a:t>Prototype</a:t>
            </a:r>
          </a:p>
          <a:p>
            <a:pPr marL="58738" eaLnBrk="0" hangingPunct="0">
              <a:lnSpc>
                <a:spcPct val="110000"/>
              </a:lnSpc>
              <a:spcBef>
                <a:spcPct val="10000"/>
              </a:spcBef>
              <a:tabLst>
                <a:tab pos="1371600" algn="l"/>
              </a:tabLst>
            </a:pPr>
            <a:r>
              <a:rPr lang="en-US" altLang="zh-TW" sz="1300">
                <a:solidFill>
                  <a:srgbClr val="A6A6A6"/>
                </a:solidFill>
                <a:cs typeface="新細明體" charset="0"/>
              </a:rPr>
              <a:t>       Spiral</a:t>
            </a:r>
          </a:p>
          <a:p>
            <a:pPr marL="234950" lvl="1" indent="111125" eaLnBrk="0" hangingPunct="0">
              <a:lnSpc>
                <a:spcPct val="110000"/>
              </a:lnSpc>
              <a:spcBef>
                <a:spcPct val="10000"/>
              </a:spcBef>
              <a:buFontTx/>
              <a:buBlip>
                <a:blip r:embed="rId4"/>
              </a:buBlip>
              <a:tabLst>
                <a:tab pos="1371600" algn="l"/>
              </a:tabLst>
            </a:pPr>
            <a:r>
              <a:rPr lang="en-US" altLang="zh-TW" sz="1300">
                <a:solidFill>
                  <a:srgbClr val="A6A6A6"/>
                </a:solidFill>
                <a:cs typeface="新細明體" charset="0"/>
              </a:rPr>
              <a:t> </a:t>
            </a:r>
            <a:r>
              <a:rPr lang="en-US" altLang="zh-TW" sz="1300" b="1">
                <a:solidFill>
                  <a:srgbClr val="7030A0"/>
                </a:solidFill>
                <a:cs typeface="新細明體" charset="0"/>
              </a:rPr>
              <a:t>Concur E</a:t>
            </a:r>
          </a:p>
          <a:p>
            <a:pPr marL="58738" eaLnBrk="0" hangingPunct="0">
              <a:lnSpc>
                <a:spcPct val="110000"/>
              </a:lnSpc>
              <a:spcBef>
                <a:spcPct val="10000"/>
              </a:spcBef>
              <a:tabLst>
                <a:tab pos="1371600" algn="l"/>
              </a:tabLst>
            </a:pPr>
            <a:r>
              <a:rPr lang="en-US" altLang="zh-TW" sz="1300">
                <a:solidFill>
                  <a:srgbClr val="A6A6A6"/>
                </a:solidFill>
                <a:cs typeface="新細明體" charset="0"/>
              </a:rPr>
              <a:t>   Other</a:t>
            </a:r>
          </a:p>
          <a:p>
            <a:pPr marL="58738" eaLnBrk="0" hangingPunct="0">
              <a:lnSpc>
                <a:spcPct val="110000"/>
              </a:lnSpc>
              <a:spcBef>
                <a:spcPct val="10000"/>
              </a:spcBef>
              <a:tabLst>
                <a:tab pos="1371600" algn="l"/>
              </a:tabLst>
            </a:pPr>
            <a:endParaRPr lang="en-US" altLang="zh-TW" sz="1300">
              <a:solidFill>
                <a:srgbClr val="A6A6A6"/>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CASE</a:t>
            </a:r>
            <a:endParaRPr lang="en-US" altLang="zh-TW" sz="1300" b="1">
              <a:solidFill>
                <a:srgbClr val="A6A6A6"/>
              </a:solidFill>
              <a:cs typeface="新細明體" charset="0"/>
            </a:endParaRPr>
          </a:p>
        </p:txBody>
      </p:sp>
      <p:sp>
        <p:nvSpPr>
          <p:cNvPr id="52229" name="Rectangle 6"/>
          <p:cNvSpPr>
            <a:spLocks noChangeArrowheads="1"/>
          </p:cNvSpPr>
          <p:nvPr/>
        </p:nvSpPr>
        <p:spPr bwMode="auto">
          <a:xfrm>
            <a:off x="6627672" y="1981201"/>
            <a:ext cx="3703808"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GB" i="1">
                <a:solidFill>
                  <a:srgbClr val="7030A0"/>
                </a:solidFill>
                <a:latin typeface="Bauhaus 93" charset="0"/>
              </a:rPr>
              <a:t>Parallel development</a:t>
            </a:r>
            <a:endParaRPr lang="en-US" i="1">
              <a:solidFill>
                <a:srgbClr val="7030A0"/>
              </a:solidFill>
              <a:latin typeface="Bauhaus 93" charset="0"/>
            </a:endParaRPr>
          </a:p>
        </p:txBody>
      </p:sp>
      <p:sp>
        <p:nvSpPr>
          <p:cNvPr id="2" name="Slide Number Placeholder 1"/>
          <p:cNvSpPr>
            <a:spLocks noGrp="1"/>
          </p:cNvSpPr>
          <p:nvPr>
            <p:ph type="sldNum" sz="quarter" idx="12"/>
          </p:nvPr>
        </p:nvSpPr>
        <p:spPr/>
        <p:txBody>
          <a:bodyPr/>
          <a:lstStyle/>
          <a:p>
            <a:pPr>
              <a:defRPr/>
            </a:pPr>
            <a:fld id="{F86A4733-B0DE-402C-87E5-69B0B588E007}" type="slidenum">
              <a:rPr lang="zh-TW" altLang="en-US" smtClean="0"/>
              <a:pPr>
                <a:defRPr/>
              </a:pPr>
              <a:t>34</a:t>
            </a:fld>
            <a:endParaRPr lang="en-US" altLang="zh-TW"/>
          </a:p>
        </p:txBody>
      </p:sp>
    </p:spTree>
    <p:extLst>
      <p:ext uri="{BB962C8B-B14F-4D97-AF65-F5344CB8AC3E}">
        <p14:creationId xmlns:p14="http://schemas.microsoft.com/office/powerpoint/2010/main" val="11181780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rrowheads="1"/>
          </p:cNvSpPr>
          <p:nvPr>
            <p:ph type="title"/>
          </p:nvPr>
        </p:nvSpPr>
        <p:spPr>
          <a:xfrm>
            <a:off x="1320377" y="152400"/>
            <a:ext cx="7769248" cy="914400"/>
          </a:xfrm>
        </p:spPr>
        <p:txBody>
          <a:bodyPr/>
          <a:lstStyle/>
          <a:p>
            <a:pPr marL="649288" indent="-649288" defTabSz="885825" eaLnBrk="1" fontAlgn="auto" hangingPunct="1">
              <a:spcAft>
                <a:spcPts val="0"/>
              </a:spcAft>
              <a:buFontTx/>
              <a:buAutoNum type="arabicPeriod"/>
              <a:defRPr/>
            </a:pPr>
            <a:r>
              <a:rPr lang="en-US" sz="2800" dirty="0">
                <a:solidFill>
                  <a:srgbClr val="404040"/>
                </a:solidFill>
                <a:latin typeface="Verdana" charset="0"/>
                <a:ea typeface="+mj-ea"/>
                <a:cs typeface="Verdana" charset="0"/>
              </a:rPr>
              <a:t>Prototyping Model*</a:t>
            </a:r>
          </a:p>
        </p:txBody>
      </p:sp>
      <p:sp>
        <p:nvSpPr>
          <p:cNvPr id="45058" name="Rectangle 3"/>
          <p:cNvSpPr>
            <a:spLocks noGrp="1" noRot="1" noChangeArrowheads="1"/>
          </p:cNvSpPr>
          <p:nvPr>
            <p:ph idx="1"/>
          </p:nvPr>
        </p:nvSpPr>
        <p:spPr>
          <a:xfrm>
            <a:off x="1485424" y="1524000"/>
            <a:ext cx="7922260" cy="2971800"/>
          </a:xfrm>
        </p:spPr>
        <p:txBody>
          <a:bodyPr/>
          <a:lstStyle/>
          <a:p>
            <a:pPr eaLnBrk="1" hangingPunct="1">
              <a:lnSpc>
                <a:spcPct val="80000"/>
              </a:lnSpc>
            </a:pPr>
            <a:r>
              <a:rPr lang="en-US" sz="2000" dirty="0">
                <a:latin typeface="Verdana" charset="0"/>
                <a:cs typeface="Verdana" charset="0"/>
              </a:rPr>
              <a:t>Start with what is known about requirements.</a:t>
            </a:r>
          </a:p>
          <a:p>
            <a:pPr eaLnBrk="1" hangingPunct="1">
              <a:lnSpc>
                <a:spcPct val="80000"/>
              </a:lnSpc>
            </a:pPr>
            <a:r>
              <a:rPr lang="en-US" sz="2000" dirty="0">
                <a:latin typeface="Verdana" charset="0"/>
                <a:cs typeface="Verdana" charset="0"/>
              </a:rPr>
              <a:t>*Provides a high level conceptual understanding.</a:t>
            </a:r>
          </a:p>
          <a:p>
            <a:pPr eaLnBrk="1" hangingPunct="1">
              <a:lnSpc>
                <a:spcPct val="80000"/>
              </a:lnSpc>
            </a:pPr>
            <a:r>
              <a:rPr lang="en-US" sz="2000" dirty="0">
                <a:latin typeface="Verdana" charset="0"/>
                <a:cs typeface="Verdana" charset="0"/>
              </a:rPr>
              <a:t>Build the prototype by focusing on what will be seen by the user.</a:t>
            </a:r>
          </a:p>
          <a:p>
            <a:pPr eaLnBrk="1" hangingPunct="1">
              <a:lnSpc>
                <a:spcPct val="80000"/>
              </a:lnSpc>
            </a:pPr>
            <a:r>
              <a:rPr lang="en-US" sz="2000" dirty="0">
                <a:latin typeface="Verdana" charset="0"/>
                <a:cs typeface="Verdana" charset="0"/>
              </a:rPr>
              <a:t>Use the prototype to show the user and help refining requirements.</a:t>
            </a:r>
          </a:p>
          <a:p>
            <a:pPr eaLnBrk="1" hangingPunct="1">
              <a:lnSpc>
                <a:spcPct val="80000"/>
              </a:lnSpc>
            </a:pPr>
            <a:r>
              <a:rPr lang="en-US" sz="2000" dirty="0">
                <a:latin typeface="Verdana" charset="0"/>
                <a:cs typeface="Verdana" charset="0"/>
              </a:rPr>
              <a:t>Better communication*</a:t>
            </a:r>
          </a:p>
          <a:p>
            <a:pPr eaLnBrk="1" hangingPunct="1">
              <a:lnSpc>
                <a:spcPct val="80000"/>
              </a:lnSpc>
            </a:pPr>
            <a:endParaRPr lang="en-US" sz="2000" dirty="0">
              <a:latin typeface="Verdana" charset="0"/>
              <a:cs typeface="Verdana" charset="0"/>
            </a:endParaRPr>
          </a:p>
        </p:txBody>
      </p:sp>
      <p:sp>
        <p:nvSpPr>
          <p:cNvPr id="45059" name="Rectangle 7"/>
          <p:cNvSpPr>
            <a:spLocks noChangeArrowheads="1"/>
          </p:cNvSpPr>
          <p:nvPr/>
        </p:nvSpPr>
        <p:spPr bwMode="auto">
          <a:xfrm>
            <a:off x="1" y="990601"/>
            <a:ext cx="1447600" cy="34305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marL="58738" eaLnBrk="0" hangingPunct="0">
              <a:lnSpc>
                <a:spcPct val="110000"/>
              </a:lnSpc>
              <a:spcBef>
                <a:spcPct val="10000"/>
              </a:spcBef>
              <a:tabLst>
                <a:tab pos="1371600" algn="l"/>
              </a:tabLst>
            </a:pPr>
            <a:endParaRPr lang="en-US" altLang="zh-TW" sz="1300" b="1">
              <a:solidFill>
                <a:schemeClr val="bg2"/>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Software Process</a:t>
            </a:r>
          </a:p>
          <a:p>
            <a:pPr marL="58738" eaLnBrk="0" hangingPunct="0">
              <a:lnSpc>
                <a:spcPct val="110000"/>
              </a:lnSpc>
              <a:spcBef>
                <a:spcPct val="10000"/>
              </a:spcBef>
              <a:buFontTx/>
              <a:buBlip>
                <a:blip r:embed="rId3"/>
              </a:buBlip>
              <a:tabLst>
                <a:tab pos="1371600" algn="l"/>
              </a:tabLst>
            </a:pPr>
            <a:endParaRPr lang="en-US" altLang="zh-TW" sz="1300" b="1">
              <a:cs typeface="新細明體" charset="0"/>
            </a:endParaRPr>
          </a:p>
          <a:p>
            <a:pPr marL="58738" eaLnBrk="0" hangingPunct="0">
              <a:lnSpc>
                <a:spcPct val="110000"/>
              </a:lnSpc>
              <a:spcBef>
                <a:spcPct val="10000"/>
              </a:spcBef>
              <a:buFontTx/>
              <a:buBlip>
                <a:blip r:embed="rId3"/>
              </a:buBlip>
              <a:tabLst>
                <a:tab pos="1371600" algn="l"/>
              </a:tabLst>
            </a:pPr>
            <a:endParaRPr lang="en-US" altLang="zh-TW" sz="1300" b="1">
              <a:cs typeface="新細明體" charset="0"/>
            </a:endParaRPr>
          </a:p>
          <a:p>
            <a:pPr marL="58738" eaLnBrk="0" hangingPunct="0">
              <a:lnSpc>
                <a:spcPct val="110000"/>
              </a:lnSpc>
              <a:spcBef>
                <a:spcPct val="10000"/>
              </a:spcBef>
              <a:tabLst>
                <a:tab pos="1371600" algn="l"/>
              </a:tabLst>
            </a:pPr>
            <a:r>
              <a:rPr lang="en-US" altLang="zh-TW" sz="1300" b="1">
                <a:cs typeface="新細明體" charset="0"/>
              </a:rPr>
              <a:t>Process Model</a:t>
            </a:r>
          </a:p>
          <a:p>
            <a:pPr marL="58738" eaLnBrk="0" hangingPunct="0">
              <a:lnSpc>
                <a:spcPct val="110000"/>
              </a:lnSpc>
              <a:spcBef>
                <a:spcPct val="10000"/>
              </a:spcBef>
              <a:tabLst>
                <a:tab pos="1371600" algn="l"/>
              </a:tabLst>
            </a:pPr>
            <a:r>
              <a:rPr lang="en-US" altLang="zh-TW" sz="1300">
                <a:solidFill>
                  <a:srgbClr val="A6A6A6"/>
                </a:solidFill>
                <a:cs typeface="新細明體" charset="0"/>
              </a:rPr>
              <a:t>   Linear</a:t>
            </a:r>
          </a:p>
          <a:p>
            <a:pPr marL="58738" eaLnBrk="0" hangingPunct="0">
              <a:lnSpc>
                <a:spcPct val="110000"/>
              </a:lnSpc>
              <a:spcBef>
                <a:spcPct val="10000"/>
              </a:spcBef>
              <a:tabLst>
                <a:tab pos="1371600" algn="l"/>
              </a:tabLst>
            </a:pPr>
            <a:r>
              <a:rPr lang="en-US" altLang="zh-TW" sz="1300">
                <a:solidFill>
                  <a:srgbClr val="A6A6A6"/>
                </a:solidFill>
                <a:cs typeface="新細明體" charset="0"/>
              </a:rPr>
              <a:t>   Incremental</a:t>
            </a:r>
          </a:p>
          <a:p>
            <a:pPr marL="58738" eaLnBrk="0" hangingPunct="0">
              <a:lnSpc>
                <a:spcPct val="110000"/>
              </a:lnSpc>
              <a:spcBef>
                <a:spcPct val="10000"/>
              </a:spcBef>
              <a:tabLst>
                <a:tab pos="1371600" algn="l"/>
              </a:tabLst>
            </a:pPr>
            <a:r>
              <a:rPr lang="en-US" altLang="zh-TW" sz="1300" b="1">
                <a:solidFill>
                  <a:srgbClr val="0000FF"/>
                </a:solidFill>
                <a:cs typeface="新細明體" charset="0"/>
              </a:rPr>
              <a:t>   Evolutionary</a:t>
            </a:r>
          </a:p>
          <a:p>
            <a:pPr marL="234950" lvl="1" indent="111125" eaLnBrk="0" hangingPunct="0">
              <a:lnSpc>
                <a:spcPct val="110000"/>
              </a:lnSpc>
              <a:spcBef>
                <a:spcPct val="10000"/>
              </a:spcBef>
              <a:buFontTx/>
              <a:buBlip>
                <a:blip r:embed="rId3"/>
              </a:buBlip>
              <a:tabLst>
                <a:tab pos="1371600" algn="l"/>
              </a:tabLst>
            </a:pPr>
            <a:r>
              <a:rPr lang="en-US" altLang="zh-TW" sz="1300" b="1">
                <a:solidFill>
                  <a:srgbClr val="7030A0"/>
                </a:solidFill>
                <a:cs typeface="新細明體" charset="0"/>
              </a:rPr>
              <a:t>Prototype</a:t>
            </a:r>
          </a:p>
          <a:p>
            <a:pPr marL="234950" lvl="1" indent="111125" eaLnBrk="0" hangingPunct="0">
              <a:lnSpc>
                <a:spcPct val="110000"/>
              </a:lnSpc>
              <a:spcBef>
                <a:spcPct val="10000"/>
              </a:spcBef>
              <a:tabLst>
                <a:tab pos="1371600" algn="l"/>
              </a:tabLst>
            </a:pPr>
            <a:r>
              <a:rPr lang="en-US" altLang="zh-TW" sz="1300" b="1">
                <a:solidFill>
                  <a:srgbClr val="7030A0"/>
                </a:solidFill>
                <a:cs typeface="新細明體" charset="0"/>
              </a:rPr>
              <a:t> </a:t>
            </a:r>
            <a:r>
              <a:rPr lang="en-US" altLang="zh-TW" sz="1300">
                <a:solidFill>
                  <a:srgbClr val="A6A6A6"/>
                </a:solidFill>
                <a:cs typeface="新細明體" charset="0"/>
              </a:rPr>
              <a:t>Spiral</a:t>
            </a:r>
          </a:p>
          <a:p>
            <a:pPr marL="234950" lvl="1" indent="111125" eaLnBrk="0" hangingPunct="0">
              <a:lnSpc>
                <a:spcPct val="110000"/>
              </a:lnSpc>
              <a:spcBef>
                <a:spcPct val="10000"/>
              </a:spcBef>
              <a:tabLst>
                <a:tab pos="1371600" algn="l"/>
              </a:tabLst>
            </a:pPr>
            <a:r>
              <a:rPr lang="en-US" altLang="zh-TW" sz="1300">
                <a:solidFill>
                  <a:srgbClr val="A6A6A6"/>
                </a:solidFill>
                <a:cs typeface="新細明體" charset="0"/>
              </a:rPr>
              <a:t> Concur E  </a:t>
            </a:r>
          </a:p>
          <a:p>
            <a:pPr marL="58738" eaLnBrk="0" hangingPunct="0">
              <a:lnSpc>
                <a:spcPct val="110000"/>
              </a:lnSpc>
              <a:spcBef>
                <a:spcPct val="10000"/>
              </a:spcBef>
              <a:tabLst>
                <a:tab pos="1371600" algn="l"/>
              </a:tabLst>
            </a:pPr>
            <a:r>
              <a:rPr lang="en-US" altLang="zh-TW" sz="1300">
                <a:solidFill>
                  <a:srgbClr val="A6A6A6"/>
                </a:solidFill>
                <a:cs typeface="新細明體" charset="0"/>
              </a:rPr>
              <a:t>   Other</a:t>
            </a:r>
          </a:p>
          <a:p>
            <a:pPr marL="58738" eaLnBrk="0" hangingPunct="0">
              <a:lnSpc>
                <a:spcPct val="110000"/>
              </a:lnSpc>
              <a:spcBef>
                <a:spcPct val="10000"/>
              </a:spcBef>
              <a:tabLst>
                <a:tab pos="1371600" algn="l"/>
              </a:tabLst>
            </a:pPr>
            <a:endParaRPr lang="en-US" altLang="zh-TW" sz="1300">
              <a:solidFill>
                <a:srgbClr val="A6A6A6"/>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CASE</a:t>
            </a:r>
            <a:endParaRPr lang="en-US" altLang="zh-TW" sz="1300" b="1">
              <a:solidFill>
                <a:srgbClr val="A6A6A6"/>
              </a:solidFill>
              <a:cs typeface="新細明體" charset="0"/>
            </a:endParaRPr>
          </a:p>
        </p:txBody>
      </p:sp>
      <p:pic>
        <p:nvPicPr>
          <p:cNvPr id="45060" name="il_fi" descr="beosbeforeaf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3602" y="76200"/>
            <a:ext cx="2119823" cy="190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061" name="Picture 3" descr="mercedes_biome_2010_1f398-450-300.jpe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192" y="4648200"/>
            <a:ext cx="2970848" cy="1981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062" name="Picture 6" descr="mercedes_biome_2010_20adc-450-300.jpe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46494" y="4648200"/>
            <a:ext cx="2970848" cy="1981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063" name="Picture 9" descr="software prototype.jpe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246002" y="3581401"/>
            <a:ext cx="3405815" cy="3071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F86A4733-B0DE-402C-87E5-69B0B588E007}" type="slidenum">
              <a:rPr lang="zh-TW" altLang="en-US" smtClean="0"/>
              <a:pPr>
                <a:defRPr/>
              </a:pPr>
              <a:t>35</a:t>
            </a:fld>
            <a:endParaRPr lang="en-US" altLang="zh-TW"/>
          </a:p>
        </p:txBody>
      </p:sp>
    </p:spTree>
    <p:extLst>
      <p:ext uri="{BB962C8B-B14F-4D97-AF65-F5344CB8AC3E}">
        <p14:creationId xmlns:p14="http://schemas.microsoft.com/office/powerpoint/2010/main" val="303909746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rrowheads="1"/>
          </p:cNvSpPr>
          <p:nvPr>
            <p:ph type="title"/>
          </p:nvPr>
        </p:nvSpPr>
        <p:spPr>
          <a:xfrm>
            <a:off x="1402901" y="152400"/>
            <a:ext cx="7769248" cy="914400"/>
          </a:xfrm>
        </p:spPr>
        <p:txBody>
          <a:bodyPr/>
          <a:lstStyle/>
          <a:p>
            <a:pPr eaLnBrk="1" fontAlgn="auto" hangingPunct="1">
              <a:spcAft>
                <a:spcPts val="0"/>
              </a:spcAft>
              <a:defRPr/>
            </a:pPr>
            <a:r>
              <a:rPr lang="en-US" sz="2800" dirty="0">
                <a:solidFill>
                  <a:srgbClr val="404040"/>
                </a:solidFill>
                <a:latin typeface="Verdana" charset="0"/>
                <a:ea typeface="+mj-ea"/>
                <a:cs typeface="Verdana" charset="0"/>
              </a:rPr>
              <a:t>Prototype Model</a:t>
            </a:r>
          </a:p>
        </p:txBody>
      </p:sp>
      <p:sp>
        <p:nvSpPr>
          <p:cNvPr id="24579" name="Rectangle 3"/>
          <p:cNvSpPr>
            <a:spLocks noGrp="1" noRot="1" noChangeArrowheads="1"/>
          </p:cNvSpPr>
          <p:nvPr>
            <p:ph sz="half" idx="1"/>
          </p:nvPr>
        </p:nvSpPr>
        <p:spPr>
          <a:xfrm>
            <a:off x="1522412" y="1524000"/>
            <a:ext cx="3961130" cy="2514600"/>
          </a:xfrm>
        </p:spPr>
        <p:txBody>
          <a:bodyPr rtlCol="0">
            <a:normAutofit/>
          </a:bodyPr>
          <a:lstStyle/>
          <a:p>
            <a:pPr marL="182880" indent="-182880" eaLnBrk="1" fontAlgn="auto" hangingPunct="1">
              <a:spcAft>
                <a:spcPts val="0"/>
              </a:spcAft>
              <a:buFont typeface="Wingdings" charset="0"/>
              <a:buNone/>
              <a:defRPr/>
            </a:pPr>
            <a:r>
              <a:rPr lang="en-US" sz="2400" b="1" dirty="0">
                <a:latin typeface="Verdana" charset="0"/>
                <a:ea typeface="+mn-ea"/>
                <a:cs typeface="Verdana" charset="0"/>
              </a:rPr>
              <a:t>Advantages**</a:t>
            </a:r>
          </a:p>
          <a:p>
            <a:pPr marL="182880" indent="-182880" eaLnBrk="1" fontAlgn="auto" hangingPunct="1">
              <a:spcAft>
                <a:spcPts val="0"/>
              </a:spcAft>
              <a:buFont typeface="Wingdings" charset="0"/>
              <a:buChar char="ü"/>
              <a:defRPr/>
            </a:pPr>
            <a:r>
              <a:rPr lang="en-US" sz="2200" dirty="0">
                <a:latin typeface="Verdana" charset="0"/>
                <a:ea typeface="+mn-ea"/>
                <a:cs typeface="Verdana" charset="0"/>
              </a:rPr>
              <a:t>Prototype can serve as a way for </a:t>
            </a:r>
            <a:r>
              <a:rPr lang="en-US" sz="2200" u="sng" dirty="0">
                <a:latin typeface="Verdana" charset="0"/>
                <a:ea typeface="+mn-ea"/>
                <a:cs typeface="Verdana" charset="0"/>
              </a:rPr>
              <a:t>identifying requirements</a:t>
            </a:r>
            <a:r>
              <a:rPr lang="en-US" sz="2200" dirty="0">
                <a:latin typeface="Verdana" charset="0"/>
                <a:ea typeface="+mn-ea"/>
                <a:cs typeface="Verdana" charset="0"/>
              </a:rPr>
              <a:t>.</a:t>
            </a:r>
          </a:p>
          <a:p>
            <a:pPr marL="182880" indent="-182880" eaLnBrk="1" fontAlgn="auto" hangingPunct="1">
              <a:spcAft>
                <a:spcPts val="0"/>
              </a:spcAft>
              <a:buFont typeface="Wingdings" charset="0"/>
              <a:buChar char="ü"/>
              <a:defRPr/>
            </a:pPr>
            <a:r>
              <a:rPr lang="en-US" sz="2200" dirty="0">
                <a:latin typeface="Verdana" charset="0"/>
                <a:ea typeface="+mn-ea"/>
                <a:cs typeface="Verdana" charset="0"/>
              </a:rPr>
              <a:t>It is developed very quickly.</a:t>
            </a:r>
          </a:p>
          <a:p>
            <a:pPr marL="182880" indent="-182880" eaLnBrk="1" fontAlgn="auto" hangingPunct="1">
              <a:spcAft>
                <a:spcPts val="0"/>
              </a:spcAft>
              <a:buFont typeface="Arial" pitchFamily="34" charset="0"/>
              <a:buChar char="•"/>
              <a:defRPr/>
            </a:pPr>
            <a:endParaRPr lang="en-US" sz="2400" dirty="0">
              <a:latin typeface="Verdana" charset="0"/>
              <a:ea typeface="+mn-ea"/>
              <a:cs typeface="Verdana" charset="0"/>
            </a:endParaRPr>
          </a:p>
        </p:txBody>
      </p:sp>
      <p:sp>
        <p:nvSpPr>
          <p:cNvPr id="24580" name="Rectangle 4"/>
          <p:cNvSpPr>
            <a:spLocks noGrp="1" noRot="1" noChangeArrowheads="1"/>
          </p:cNvSpPr>
          <p:nvPr>
            <p:ph sz="half" idx="2"/>
          </p:nvPr>
        </p:nvSpPr>
        <p:spPr>
          <a:xfrm>
            <a:off x="5637212" y="1371600"/>
            <a:ext cx="4112423" cy="2743200"/>
          </a:xfrm>
        </p:spPr>
        <p:txBody>
          <a:bodyPr rtlCol="0">
            <a:normAutofit fontScale="92500" lnSpcReduction="20000"/>
          </a:bodyPr>
          <a:lstStyle/>
          <a:p>
            <a:pPr marL="182880" indent="-182880" eaLnBrk="1" fontAlgn="auto" hangingPunct="1">
              <a:spcAft>
                <a:spcPts val="0"/>
              </a:spcAft>
              <a:buFont typeface="Wingdings" charset="0"/>
              <a:buNone/>
              <a:defRPr/>
            </a:pPr>
            <a:r>
              <a:rPr lang="en-US" sz="2400" b="1" dirty="0">
                <a:solidFill>
                  <a:srgbClr val="FF0000"/>
                </a:solidFill>
                <a:latin typeface="Verdana" charset="0"/>
                <a:ea typeface="+mn-ea"/>
                <a:cs typeface="Verdana" charset="0"/>
              </a:rPr>
              <a:t>Disadvantages**</a:t>
            </a:r>
          </a:p>
          <a:p>
            <a:pPr marL="182880" indent="-182880" eaLnBrk="1" fontAlgn="auto" hangingPunct="1">
              <a:spcAft>
                <a:spcPts val="0"/>
              </a:spcAft>
              <a:buFont typeface="Arial" pitchFamily="34" charset="0"/>
              <a:buChar char="•"/>
              <a:defRPr/>
            </a:pPr>
            <a:r>
              <a:rPr lang="en-US" sz="2200" dirty="0">
                <a:latin typeface="Verdana" charset="0"/>
                <a:ea typeface="+mn-ea"/>
                <a:cs typeface="Verdana" charset="0"/>
              </a:rPr>
              <a:t>Customer might think that the prototype is the final product and forget the lack of quality i.e. PERFORMANCE, RELIABILITY.</a:t>
            </a:r>
          </a:p>
          <a:p>
            <a:pPr marL="182880" indent="-182880" eaLnBrk="1" fontAlgn="auto" hangingPunct="1">
              <a:spcAft>
                <a:spcPts val="0"/>
              </a:spcAft>
              <a:buFont typeface="Arial" pitchFamily="34" charset="0"/>
              <a:buChar char="•"/>
              <a:defRPr/>
            </a:pPr>
            <a:r>
              <a:rPr lang="en-US" sz="2200" dirty="0">
                <a:latin typeface="Verdana" charset="0"/>
                <a:cs typeface="Verdana" charset="0"/>
              </a:rPr>
              <a:t>i.e. Leads to incorrect perception about the final product.*</a:t>
            </a:r>
            <a:endParaRPr lang="en-US" sz="2200" dirty="0">
              <a:latin typeface="Verdana" charset="0"/>
              <a:ea typeface="+mn-ea"/>
              <a:cs typeface="Verdana" charset="0"/>
            </a:endParaRPr>
          </a:p>
          <a:p>
            <a:pPr marL="182880" indent="-182880" eaLnBrk="1" fontAlgn="auto" hangingPunct="1">
              <a:spcAft>
                <a:spcPts val="0"/>
              </a:spcAft>
              <a:buFont typeface="Arial" pitchFamily="34" charset="0"/>
              <a:buChar char="•"/>
              <a:defRPr/>
            </a:pPr>
            <a:endParaRPr lang="en-US" sz="2400" dirty="0">
              <a:latin typeface="Verdana" charset="0"/>
              <a:ea typeface="+mn-ea"/>
              <a:cs typeface="Verdana" charset="0"/>
            </a:endParaRPr>
          </a:p>
          <a:p>
            <a:pPr marL="182880" indent="-182880" eaLnBrk="1" fontAlgn="auto" hangingPunct="1">
              <a:spcAft>
                <a:spcPts val="0"/>
              </a:spcAft>
              <a:buFont typeface="Arial" pitchFamily="34" charset="0"/>
              <a:buChar char="•"/>
              <a:defRPr/>
            </a:pPr>
            <a:endParaRPr lang="en-US" sz="2400" dirty="0">
              <a:latin typeface="Verdana" charset="0"/>
              <a:ea typeface="+mn-ea"/>
              <a:cs typeface="Verdana" charset="0"/>
            </a:endParaRPr>
          </a:p>
        </p:txBody>
      </p:sp>
      <p:sp>
        <p:nvSpPr>
          <p:cNvPr id="6" name="Rectangle 3"/>
          <p:cNvSpPr txBox="1">
            <a:spLocks noRot="1" noChangeArrowheads="1"/>
          </p:cNvSpPr>
          <p:nvPr/>
        </p:nvSpPr>
        <p:spPr bwMode="auto">
          <a:xfrm>
            <a:off x="1903412" y="4419600"/>
            <a:ext cx="7244879" cy="2057400"/>
          </a:xfrm>
          <a:prstGeom prst="rect">
            <a:avLst/>
          </a:prstGeom>
          <a:solidFill>
            <a:srgbClr val="FFFF00"/>
          </a:solidFill>
          <a:ln w="9525">
            <a:solidFill>
              <a:srgbClr val="C00000"/>
            </a:solidFill>
            <a:miter lim="800000"/>
            <a:headEnd/>
            <a:tailEnd/>
          </a:ln>
        </p:spPr>
        <p:txBody>
          <a:bodyPr lIns="92075" tIns="46038" rIns="92075" bIns="46038"/>
          <a:lstStyle/>
          <a:p>
            <a:pPr marL="342900" indent="-342900" eaLnBrk="0" hangingPunct="0">
              <a:spcBef>
                <a:spcPct val="20000"/>
              </a:spcBef>
              <a:defRPr/>
            </a:pPr>
            <a:r>
              <a:rPr lang="en-US" sz="1800" b="1" kern="0" dirty="0">
                <a:solidFill>
                  <a:srgbClr val="404040"/>
                </a:solidFill>
                <a:latin typeface="Verdana" pitchFamily="34" charset="0"/>
                <a:ea typeface="Verdana" pitchFamily="34" charset="0"/>
                <a:cs typeface="Verdana" pitchFamily="34" charset="0"/>
              </a:rPr>
              <a:t>When to use?</a:t>
            </a:r>
          </a:p>
          <a:p>
            <a:pPr marL="342900" indent="-342900" eaLnBrk="0" hangingPunct="0">
              <a:spcBef>
                <a:spcPct val="20000"/>
              </a:spcBef>
              <a:buFontTx/>
              <a:buChar char="•"/>
              <a:defRPr/>
            </a:pPr>
            <a:r>
              <a:rPr lang="en-US" sz="1800" kern="0" dirty="0">
                <a:solidFill>
                  <a:srgbClr val="404040"/>
                </a:solidFill>
                <a:latin typeface="Verdana" pitchFamily="34" charset="0"/>
                <a:ea typeface="Verdana" pitchFamily="34" charset="0"/>
                <a:cs typeface="Verdana" pitchFamily="34" charset="0"/>
              </a:rPr>
              <a:t>When the customer define general objectives for the SW but does NOT identify details about INPUT, OUTPUT, or processing requirements.</a:t>
            </a:r>
          </a:p>
          <a:p>
            <a:pPr marL="342900" indent="-342900" eaLnBrk="0" hangingPunct="0">
              <a:spcBef>
                <a:spcPct val="20000"/>
              </a:spcBef>
              <a:buFontTx/>
              <a:buChar char="•"/>
              <a:defRPr/>
            </a:pPr>
            <a:r>
              <a:rPr lang="en-US" sz="1800" kern="0" dirty="0">
                <a:solidFill>
                  <a:srgbClr val="404040"/>
                </a:solidFill>
                <a:latin typeface="Verdana" pitchFamily="34" charset="0"/>
                <a:ea typeface="Verdana" pitchFamily="34" charset="0"/>
                <a:cs typeface="Verdana" pitchFamily="34" charset="0"/>
              </a:rPr>
              <a:t>The developer is unsure of the efficiency of an algorithm, human machine interaction, etc.</a:t>
            </a:r>
          </a:p>
        </p:txBody>
      </p:sp>
      <p:cxnSp>
        <p:nvCxnSpPr>
          <p:cNvPr id="47109" name="Straight Connector 7"/>
          <p:cNvCxnSpPr>
            <a:cxnSpLocks noChangeShapeType="1"/>
          </p:cNvCxnSpPr>
          <p:nvPr/>
        </p:nvCxnSpPr>
        <p:spPr bwMode="auto">
          <a:xfrm rot="5400000">
            <a:off x="4113330" y="2286000"/>
            <a:ext cx="25908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cxnSp>
      <p:sp>
        <p:nvSpPr>
          <p:cNvPr id="47110" name="Rectangle 9"/>
          <p:cNvSpPr>
            <a:spLocks noChangeArrowheads="1"/>
          </p:cNvSpPr>
          <p:nvPr/>
        </p:nvSpPr>
        <p:spPr bwMode="auto">
          <a:xfrm>
            <a:off x="1" y="990601"/>
            <a:ext cx="1447600" cy="34305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marL="58738" eaLnBrk="0" hangingPunct="0">
              <a:lnSpc>
                <a:spcPct val="110000"/>
              </a:lnSpc>
              <a:spcBef>
                <a:spcPct val="10000"/>
              </a:spcBef>
              <a:tabLst>
                <a:tab pos="1371600" algn="l"/>
              </a:tabLst>
            </a:pPr>
            <a:endParaRPr lang="en-US" altLang="zh-TW" sz="1300" b="1">
              <a:solidFill>
                <a:schemeClr val="bg2"/>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Software Process</a:t>
            </a:r>
          </a:p>
          <a:p>
            <a:pPr marL="58738" eaLnBrk="0" hangingPunct="0">
              <a:lnSpc>
                <a:spcPct val="110000"/>
              </a:lnSpc>
              <a:spcBef>
                <a:spcPct val="10000"/>
              </a:spcBef>
              <a:buFontTx/>
              <a:buBlip>
                <a:blip r:embed="rId2"/>
              </a:buBlip>
              <a:tabLst>
                <a:tab pos="1371600" algn="l"/>
              </a:tabLst>
            </a:pPr>
            <a:endParaRPr lang="en-US" altLang="zh-TW" sz="1300" b="1">
              <a:cs typeface="新細明體" charset="0"/>
            </a:endParaRPr>
          </a:p>
          <a:p>
            <a:pPr marL="58738" eaLnBrk="0" hangingPunct="0">
              <a:lnSpc>
                <a:spcPct val="110000"/>
              </a:lnSpc>
              <a:spcBef>
                <a:spcPct val="10000"/>
              </a:spcBef>
              <a:buFontTx/>
              <a:buBlip>
                <a:blip r:embed="rId2"/>
              </a:buBlip>
              <a:tabLst>
                <a:tab pos="1371600" algn="l"/>
              </a:tabLst>
            </a:pPr>
            <a:endParaRPr lang="en-US" altLang="zh-TW" sz="1300" b="1">
              <a:cs typeface="新細明體" charset="0"/>
            </a:endParaRPr>
          </a:p>
          <a:p>
            <a:pPr marL="58738" eaLnBrk="0" hangingPunct="0">
              <a:lnSpc>
                <a:spcPct val="110000"/>
              </a:lnSpc>
              <a:spcBef>
                <a:spcPct val="10000"/>
              </a:spcBef>
              <a:tabLst>
                <a:tab pos="1371600" algn="l"/>
              </a:tabLst>
            </a:pPr>
            <a:r>
              <a:rPr lang="en-US" altLang="zh-TW" sz="1300" b="1">
                <a:cs typeface="新細明體" charset="0"/>
              </a:rPr>
              <a:t>Process Model</a:t>
            </a:r>
          </a:p>
          <a:p>
            <a:pPr marL="58738" eaLnBrk="0" hangingPunct="0">
              <a:lnSpc>
                <a:spcPct val="110000"/>
              </a:lnSpc>
              <a:spcBef>
                <a:spcPct val="10000"/>
              </a:spcBef>
              <a:tabLst>
                <a:tab pos="1371600" algn="l"/>
              </a:tabLst>
            </a:pPr>
            <a:r>
              <a:rPr lang="en-US" altLang="zh-TW" sz="1300">
                <a:solidFill>
                  <a:srgbClr val="A6A6A6"/>
                </a:solidFill>
                <a:cs typeface="新細明體" charset="0"/>
              </a:rPr>
              <a:t>   Linear</a:t>
            </a:r>
          </a:p>
          <a:p>
            <a:pPr marL="58738" eaLnBrk="0" hangingPunct="0">
              <a:lnSpc>
                <a:spcPct val="110000"/>
              </a:lnSpc>
              <a:spcBef>
                <a:spcPct val="10000"/>
              </a:spcBef>
              <a:tabLst>
                <a:tab pos="1371600" algn="l"/>
              </a:tabLst>
            </a:pPr>
            <a:r>
              <a:rPr lang="en-US" altLang="zh-TW" sz="1300">
                <a:solidFill>
                  <a:srgbClr val="A6A6A6"/>
                </a:solidFill>
                <a:cs typeface="新細明體" charset="0"/>
              </a:rPr>
              <a:t>   Incremental</a:t>
            </a:r>
          </a:p>
          <a:p>
            <a:pPr marL="58738" eaLnBrk="0" hangingPunct="0">
              <a:lnSpc>
                <a:spcPct val="110000"/>
              </a:lnSpc>
              <a:spcBef>
                <a:spcPct val="10000"/>
              </a:spcBef>
              <a:tabLst>
                <a:tab pos="1371600" algn="l"/>
              </a:tabLst>
            </a:pPr>
            <a:r>
              <a:rPr lang="en-US" altLang="zh-TW" sz="1300" b="1">
                <a:solidFill>
                  <a:srgbClr val="0000FF"/>
                </a:solidFill>
                <a:cs typeface="新細明體" charset="0"/>
              </a:rPr>
              <a:t>   Evolutionary</a:t>
            </a:r>
          </a:p>
          <a:p>
            <a:pPr marL="234950" lvl="1" indent="111125" eaLnBrk="0" hangingPunct="0">
              <a:lnSpc>
                <a:spcPct val="110000"/>
              </a:lnSpc>
              <a:spcBef>
                <a:spcPct val="10000"/>
              </a:spcBef>
              <a:buFontTx/>
              <a:buBlip>
                <a:blip r:embed="rId2"/>
              </a:buBlip>
              <a:tabLst>
                <a:tab pos="1371600" algn="l"/>
              </a:tabLst>
            </a:pPr>
            <a:r>
              <a:rPr lang="en-US" altLang="zh-TW" sz="1300" b="1">
                <a:solidFill>
                  <a:srgbClr val="7030A0"/>
                </a:solidFill>
                <a:cs typeface="新細明體" charset="0"/>
              </a:rPr>
              <a:t>Prototype</a:t>
            </a:r>
          </a:p>
          <a:p>
            <a:pPr marL="234950" lvl="1" indent="111125" eaLnBrk="0" hangingPunct="0">
              <a:lnSpc>
                <a:spcPct val="110000"/>
              </a:lnSpc>
              <a:spcBef>
                <a:spcPct val="10000"/>
              </a:spcBef>
              <a:tabLst>
                <a:tab pos="1371600" algn="l"/>
              </a:tabLst>
            </a:pPr>
            <a:r>
              <a:rPr lang="en-US" altLang="zh-TW" sz="1300" b="1">
                <a:solidFill>
                  <a:srgbClr val="7030A0"/>
                </a:solidFill>
                <a:cs typeface="新細明體" charset="0"/>
              </a:rPr>
              <a:t> </a:t>
            </a:r>
            <a:r>
              <a:rPr lang="en-US" altLang="zh-TW" sz="1300">
                <a:solidFill>
                  <a:srgbClr val="A6A6A6"/>
                </a:solidFill>
                <a:cs typeface="新細明體" charset="0"/>
              </a:rPr>
              <a:t>Spiral</a:t>
            </a:r>
          </a:p>
          <a:p>
            <a:pPr marL="234950" lvl="1" indent="111125" eaLnBrk="0" hangingPunct="0">
              <a:lnSpc>
                <a:spcPct val="110000"/>
              </a:lnSpc>
              <a:spcBef>
                <a:spcPct val="10000"/>
              </a:spcBef>
              <a:tabLst>
                <a:tab pos="1371600" algn="l"/>
              </a:tabLst>
            </a:pPr>
            <a:r>
              <a:rPr lang="en-US" altLang="zh-TW" sz="1300">
                <a:solidFill>
                  <a:srgbClr val="A6A6A6"/>
                </a:solidFill>
                <a:cs typeface="新細明體" charset="0"/>
              </a:rPr>
              <a:t> Concur E  </a:t>
            </a:r>
          </a:p>
          <a:p>
            <a:pPr marL="58738" eaLnBrk="0" hangingPunct="0">
              <a:lnSpc>
                <a:spcPct val="110000"/>
              </a:lnSpc>
              <a:spcBef>
                <a:spcPct val="10000"/>
              </a:spcBef>
              <a:tabLst>
                <a:tab pos="1371600" algn="l"/>
              </a:tabLst>
            </a:pPr>
            <a:r>
              <a:rPr lang="en-US" altLang="zh-TW" sz="1300">
                <a:solidFill>
                  <a:srgbClr val="A6A6A6"/>
                </a:solidFill>
                <a:cs typeface="新細明體" charset="0"/>
              </a:rPr>
              <a:t>   Other</a:t>
            </a:r>
          </a:p>
          <a:p>
            <a:pPr marL="58738" eaLnBrk="0" hangingPunct="0">
              <a:lnSpc>
                <a:spcPct val="110000"/>
              </a:lnSpc>
              <a:spcBef>
                <a:spcPct val="10000"/>
              </a:spcBef>
              <a:tabLst>
                <a:tab pos="1371600" algn="l"/>
              </a:tabLst>
            </a:pPr>
            <a:endParaRPr lang="en-US" altLang="zh-TW" sz="1300">
              <a:solidFill>
                <a:srgbClr val="A6A6A6"/>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CASE</a:t>
            </a:r>
            <a:endParaRPr lang="en-US" altLang="zh-TW" sz="1300" b="1">
              <a:solidFill>
                <a:srgbClr val="A6A6A6"/>
              </a:solidFill>
              <a:cs typeface="新細明體" charset="0"/>
            </a:endParaRPr>
          </a:p>
        </p:txBody>
      </p:sp>
      <p:sp>
        <p:nvSpPr>
          <p:cNvPr id="2" name="Slide Number Placeholder 1"/>
          <p:cNvSpPr>
            <a:spLocks noGrp="1"/>
          </p:cNvSpPr>
          <p:nvPr>
            <p:ph type="sldNum" sz="quarter" idx="12"/>
          </p:nvPr>
        </p:nvSpPr>
        <p:spPr/>
        <p:txBody>
          <a:bodyPr/>
          <a:lstStyle/>
          <a:p>
            <a:pPr>
              <a:defRPr/>
            </a:pPr>
            <a:fld id="{5789E4B1-4055-421D-9A66-A6F2CB0D206B}" type="slidenum">
              <a:rPr lang="zh-TW" altLang="en-US" smtClean="0"/>
              <a:pPr>
                <a:defRPr/>
              </a:pPr>
              <a:t>36</a:t>
            </a:fld>
            <a:endParaRPr lang="en-US" altLang="zh-TW"/>
          </a:p>
        </p:txBody>
      </p:sp>
    </p:spTree>
    <p:extLst>
      <p:ext uri="{BB962C8B-B14F-4D97-AF65-F5344CB8AC3E}">
        <p14:creationId xmlns:p14="http://schemas.microsoft.com/office/powerpoint/2010/main" val="184735222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rrowheads="1"/>
          </p:cNvSpPr>
          <p:nvPr>
            <p:ph type="title"/>
          </p:nvPr>
        </p:nvSpPr>
        <p:spPr>
          <a:xfrm>
            <a:off x="1485424" y="152400"/>
            <a:ext cx="8417401" cy="838200"/>
          </a:xfrm>
        </p:spPr>
        <p:txBody>
          <a:bodyPr/>
          <a:lstStyle/>
          <a:p>
            <a:pPr marL="649288" indent="-649288" defTabSz="885825" eaLnBrk="1" fontAlgn="auto" hangingPunct="1">
              <a:spcAft>
                <a:spcPts val="0"/>
              </a:spcAft>
              <a:buFontTx/>
              <a:buAutoNum type="arabicPeriod" startAt="2"/>
              <a:defRPr/>
            </a:pPr>
            <a:r>
              <a:rPr lang="en-US" sz="2800" dirty="0">
                <a:solidFill>
                  <a:srgbClr val="404040"/>
                </a:solidFill>
                <a:latin typeface="Verdana" charset="0"/>
                <a:ea typeface="+mj-ea"/>
                <a:cs typeface="Verdana" charset="0"/>
              </a:rPr>
              <a:t>Spiral Model</a:t>
            </a:r>
          </a:p>
        </p:txBody>
      </p:sp>
      <p:sp>
        <p:nvSpPr>
          <p:cNvPr id="48130" name="Rectangle 3"/>
          <p:cNvSpPr>
            <a:spLocks noGrp="1" noRot="1" noChangeArrowheads="1"/>
          </p:cNvSpPr>
          <p:nvPr>
            <p:ph idx="1"/>
          </p:nvPr>
        </p:nvSpPr>
        <p:spPr>
          <a:xfrm>
            <a:off x="1598612" y="1752600"/>
            <a:ext cx="7999626" cy="5257800"/>
          </a:xfrm>
        </p:spPr>
        <p:txBody>
          <a:bodyPr/>
          <a:lstStyle/>
          <a:p>
            <a:pPr marL="585788" indent="-585788" defTabSz="885825" eaLnBrk="1" hangingPunct="1"/>
            <a:r>
              <a:rPr lang="en-US" sz="2400" dirty="0">
                <a:latin typeface="Arial" charset="0"/>
                <a:cs typeface="Verdana" charset="0"/>
              </a:rPr>
              <a:t>Iterative (like Prototype) and controlled (like waterfall)</a:t>
            </a:r>
          </a:p>
          <a:p>
            <a:pPr marL="585788" indent="-585788" defTabSz="885825" eaLnBrk="1" hangingPunct="1"/>
            <a:r>
              <a:rPr lang="en-US" sz="2400" dirty="0">
                <a:latin typeface="Arial" charset="0"/>
                <a:cs typeface="Verdana" charset="0"/>
              </a:rPr>
              <a:t>Software is developed using evolutionary releases*</a:t>
            </a:r>
          </a:p>
          <a:p>
            <a:pPr marL="585788" indent="-585788" defTabSz="885825" eaLnBrk="1" hangingPunct="1"/>
            <a:r>
              <a:rPr lang="en-US" sz="2400" dirty="0">
                <a:latin typeface="Arial" charset="0"/>
                <a:cs typeface="Verdana" charset="0"/>
              </a:rPr>
              <a:t>Complexity increase with each release</a:t>
            </a:r>
          </a:p>
          <a:p>
            <a:pPr marL="568325" lvl="1" indent="-568325" defTabSz="885825" eaLnBrk="1" hangingPunct="1"/>
            <a:r>
              <a:rPr lang="en-GB" sz="2000" dirty="0">
                <a:latin typeface="Arial" charset="0"/>
                <a:cs typeface="Verdana" charset="0"/>
              </a:rPr>
              <a:t>A spiral process rather than as a </a:t>
            </a:r>
            <a:r>
              <a:rPr lang="en-GB" sz="2000" u="sng" dirty="0">
                <a:latin typeface="Arial" charset="0"/>
                <a:cs typeface="Verdana" charset="0"/>
              </a:rPr>
              <a:t>sequence of activities with backtracking</a:t>
            </a:r>
          </a:p>
          <a:p>
            <a:pPr marL="568325" lvl="1" indent="-568325" defTabSz="885825" eaLnBrk="1" hangingPunct="1"/>
            <a:r>
              <a:rPr lang="en-GB" sz="2000" i="1" dirty="0">
                <a:solidFill>
                  <a:srgbClr val="FF3300"/>
                </a:solidFill>
                <a:latin typeface="Arial" charset="0"/>
                <a:cs typeface="Verdana" charset="0"/>
              </a:rPr>
              <a:t>Each loop</a:t>
            </a:r>
            <a:r>
              <a:rPr lang="en-GB" sz="2000" dirty="0">
                <a:latin typeface="Arial" charset="0"/>
                <a:cs typeface="Verdana" charset="0"/>
              </a:rPr>
              <a:t> in the spiral represents </a:t>
            </a:r>
            <a:r>
              <a:rPr lang="en-GB" sz="2000" i="1" dirty="0">
                <a:solidFill>
                  <a:srgbClr val="FF3300"/>
                </a:solidFill>
                <a:latin typeface="Arial" charset="0"/>
                <a:cs typeface="Verdana" charset="0"/>
              </a:rPr>
              <a:t>a phase in the process</a:t>
            </a:r>
            <a:r>
              <a:rPr lang="en-GB" sz="2000" dirty="0">
                <a:latin typeface="Arial" charset="0"/>
                <a:cs typeface="Verdana" charset="0"/>
              </a:rPr>
              <a:t>. </a:t>
            </a:r>
          </a:p>
          <a:p>
            <a:pPr marL="568325" lvl="1" indent="-568325" defTabSz="885825" eaLnBrk="1" hangingPunct="1"/>
            <a:r>
              <a:rPr lang="en-GB" sz="2000" i="1" dirty="0">
                <a:solidFill>
                  <a:srgbClr val="FF3300"/>
                </a:solidFill>
                <a:latin typeface="Arial" charset="0"/>
                <a:cs typeface="Verdana" charset="0"/>
              </a:rPr>
              <a:t>No fixed phases</a:t>
            </a:r>
            <a:r>
              <a:rPr lang="en-GB" sz="2000" dirty="0">
                <a:latin typeface="Arial" charset="0"/>
                <a:cs typeface="Verdana" charset="0"/>
              </a:rPr>
              <a:t> such as req. specification or design - loops in the spiral are chosen depending on what is required—</a:t>
            </a:r>
            <a:r>
              <a:rPr lang="en-GB" sz="2000" i="1" dirty="0">
                <a:solidFill>
                  <a:srgbClr val="FF3300"/>
                </a:solidFill>
                <a:latin typeface="Arial" charset="0"/>
                <a:cs typeface="Verdana" charset="0"/>
              </a:rPr>
              <a:t>more flexible</a:t>
            </a:r>
          </a:p>
          <a:p>
            <a:pPr marL="568325" lvl="1" indent="-568325" defTabSz="885825" eaLnBrk="1" hangingPunct="1"/>
            <a:r>
              <a:rPr lang="en-GB" sz="2000" dirty="0">
                <a:latin typeface="Arial" charset="0"/>
                <a:cs typeface="Verdana" charset="0"/>
              </a:rPr>
              <a:t>Emphasize risk analysis and management (Risks are explicitly assessed and resolved throughout the process)</a:t>
            </a:r>
          </a:p>
          <a:p>
            <a:pPr marL="585788" indent="-585788" defTabSz="885825" eaLnBrk="1" hangingPunct="1"/>
            <a:endParaRPr lang="en-US" sz="2400" dirty="0">
              <a:latin typeface="Arial" charset="0"/>
              <a:cs typeface="Verdana" charset="0"/>
            </a:endParaRPr>
          </a:p>
          <a:p>
            <a:pPr marL="585788" indent="-585788" defTabSz="885825" eaLnBrk="1" hangingPunct="1"/>
            <a:endParaRPr lang="en-US" sz="2400" dirty="0">
              <a:latin typeface="Arial" charset="0"/>
              <a:cs typeface="Verdana" charset="0"/>
            </a:endParaRPr>
          </a:p>
        </p:txBody>
      </p:sp>
      <p:sp>
        <p:nvSpPr>
          <p:cNvPr id="48131" name="Rectangle 5"/>
          <p:cNvSpPr>
            <a:spLocks noChangeArrowheads="1"/>
          </p:cNvSpPr>
          <p:nvPr/>
        </p:nvSpPr>
        <p:spPr bwMode="auto">
          <a:xfrm>
            <a:off x="1" y="990600"/>
            <a:ext cx="1447600" cy="34305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marL="58738" eaLnBrk="0" hangingPunct="0">
              <a:lnSpc>
                <a:spcPct val="110000"/>
              </a:lnSpc>
              <a:spcBef>
                <a:spcPct val="10000"/>
              </a:spcBef>
              <a:tabLst>
                <a:tab pos="1371600" algn="l"/>
              </a:tabLst>
            </a:pPr>
            <a:endParaRPr lang="en-US" altLang="zh-TW" sz="1300" b="1">
              <a:solidFill>
                <a:schemeClr val="bg2"/>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Software Process</a:t>
            </a:r>
          </a:p>
          <a:p>
            <a:pPr marL="58738" eaLnBrk="0" hangingPunct="0">
              <a:lnSpc>
                <a:spcPct val="110000"/>
              </a:lnSpc>
              <a:spcBef>
                <a:spcPct val="10000"/>
              </a:spcBef>
              <a:buFontTx/>
              <a:buBlip>
                <a:blip r:embed="rId2"/>
              </a:buBlip>
              <a:tabLst>
                <a:tab pos="1371600" algn="l"/>
              </a:tabLst>
            </a:pPr>
            <a:endParaRPr lang="en-US" altLang="zh-TW" sz="1300" b="1">
              <a:cs typeface="新細明體" charset="0"/>
            </a:endParaRPr>
          </a:p>
          <a:p>
            <a:pPr marL="58738" eaLnBrk="0" hangingPunct="0">
              <a:lnSpc>
                <a:spcPct val="110000"/>
              </a:lnSpc>
              <a:spcBef>
                <a:spcPct val="10000"/>
              </a:spcBef>
              <a:buFontTx/>
              <a:buBlip>
                <a:blip r:embed="rId2"/>
              </a:buBlip>
              <a:tabLst>
                <a:tab pos="1371600" algn="l"/>
              </a:tabLst>
            </a:pPr>
            <a:endParaRPr lang="en-US" altLang="zh-TW" sz="1300" b="1">
              <a:cs typeface="新細明體" charset="0"/>
            </a:endParaRPr>
          </a:p>
          <a:p>
            <a:pPr marL="58738" eaLnBrk="0" hangingPunct="0">
              <a:lnSpc>
                <a:spcPct val="110000"/>
              </a:lnSpc>
              <a:spcBef>
                <a:spcPct val="10000"/>
              </a:spcBef>
              <a:tabLst>
                <a:tab pos="1371600" algn="l"/>
              </a:tabLst>
            </a:pPr>
            <a:r>
              <a:rPr lang="en-US" altLang="zh-TW" sz="1300" b="1">
                <a:cs typeface="新細明體" charset="0"/>
              </a:rPr>
              <a:t>Process Model</a:t>
            </a:r>
          </a:p>
          <a:p>
            <a:pPr marL="58738" eaLnBrk="0" hangingPunct="0">
              <a:lnSpc>
                <a:spcPct val="110000"/>
              </a:lnSpc>
              <a:spcBef>
                <a:spcPct val="10000"/>
              </a:spcBef>
              <a:tabLst>
                <a:tab pos="1371600" algn="l"/>
              </a:tabLst>
            </a:pPr>
            <a:r>
              <a:rPr lang="en-US" altLang="zh-TW" sz="1300">
                <a:solidFill>
                  <a:srgbClr val="A6A6A6"/>
                </a:solidFill>
                <a:cs typeface="新細明體" charset="0"/>
              </a:rPr>
              <a:t>   Linear</a:t>
            </a:r>
          </a:p>
          <a:p>
            <a:pPr marL="58738" eaLnBrk="0" hangingPunct="0">
              <a:lnSpc>
                <a:spcPct val="110000"/>
              </a:lnSpc>
              <a:spcBef>
                <a:spcPct val="10000"/>
              </a:spcBef>
              <a:tabLst>
                <a:tab pos="1371600" algn="l"/>
              </a:tabLst>
            </a:pPr>
            <a:r>
              <a:rPr lang="en-US" altLang="zh-TW" sz="1300">
                <a:solidFill>
                  <a:srgbClr val="A6A6A6"/>
                </a:solidFill>
                <a:cs typeface="新細明體" charset="0"/>
              </a:rPr>
              <a:t>   Incremental</a:t>
            </a:r>
          </a:p>
          <a:p>
            <a:pPr marL="58738" eaLnBrk="0" hangingPunct="0">
              <a:lnSpc>
                <a:spcPct val="110000"/>
              </a:lnSpc>
              <a:spcBef>
                <a:spcPct val="10000"/>
              </a:spcBef>
              <a:tabLst>
                <a:tab pos="1371600" algn="l"/>
              </a:tabLst>
            </a:pPr>
            <a:r>
              <a:rPr lang="en-US" altLang="zh-TW" sz="1300" b="1">
                <a:solidFill>
                  <a:srgbClr val="0000FF"/>
                </a:solidFill>
                <a:cs typeface="新細明體" charset="0"/>
              </a:rPr>
              <a:t>   Evolutionary</a:t>
            </a:r>
          </a:p>
          <a:p>
            <a:pPr marL="58738" eaLnBrk="0" hangingPunct="0">
              <a:lnSpc>
                <a:spcPct val="110000"/>
              </a:lnSpc>
              <a:spcBef>
                <a:spcPct val="10000"/>
              </a:spcBef>
              <a:tabLst>
                <a:tab pos="1371600" algn="l"/>
              </a:tabLst>
            </a:pPr>
            <a:r>
              <a:rPr lang="en-US" altLang="zh-TW" sz="1300" b="1">
                <a:solidFill>
                  <a:srgbClr val="0000FF"/>
                </a:solidFill>
                <a:cs typeface="新細明體" charset="0"/>
              </a:rPr>
              <a:t>       </a:t>
            </a:r>
            <a:r>
              <a:rPr lang="en-US" altLang="zh-TW" sz="1300">
                <a:solidFill>
                  <a:srgbClr val="A6A6A6"/>
                </a:solidFill>
                <a:cs typeface="新細明體" charset="0"/>
              </a:rPr>
              <a:t>Prototype</a:t>
            </a:r>
          </a:p>
          <a:p>
            <a:pPr marL="234950" lvl="1" indent="111125" eaLnBrk="0" hangingPunct="0">
              <a:lnSpc>
                <a:spcPct val="110000"/>
              </a:lnSpc>
              <a:spcBef>
                <a:spcPct val="10000"/>
              </a:spcBef>
              <a:buFontTx/>
              <a:buBlip>
                <a:blip r:embed="rId2"/>
              </a:buBlip>
              <a:tabLst>
                <a:tab pos="1371600" algn="l"/>
              </a:tabLst>
            </a:pPr>
            <a:r>
              <a:rPr lang="en-US" altLang="zh-TW" sz="1300" b="1">
                <a:solidFill>
                  <a:srgbClr val="7030A0"/>
                </a:solidFill>
                <a:cs typeface="新細明體" charset="0"/>
              </a:rPr>
              <a:t>Spiral</a:t>
            </a:r>
            <a:r>
              <a:rPr lang="en-US" altLang="zh-TW" sz="1300" b="1">
                <a:solidFill>
                  <a:srgbClr val="0000FF"/>
                </a:solidFill>
                <a:cs typeface="新細明體" charset="0"/>
              </a:rPr>
              <a:t>  </a:t>
            </a:r>
          </a:p>
          <a:p>
            <a:pPr marL="234950" lvl="1" indent="111125" eaLnBrk="0" hangingPunct="0">
              <a:lnSpc>
                <a:spcPct val="110000"/>
              </a:lnSpc>
              <a:spcBef>
                <a:spcPct val="10000"/>
              </a:spcBef>
              <a:tabLst>
                <a:tab pos="1371600" algn="l"/>
              </a:tabLst>
            </a:pPr>
            <a:r>
              <a:rPr lang="en-US" altLang="zh-TW" sz="1300">
                <a:solidFill>
                  <a:srgbClr val="A6A6A6"/>
                </a:solidFill>
                <a:cs typeface="新細明體" charset="0"/>
              </a:rPr>
              <a:t> Concur E</a:t>
            </a:r>
          </a:p>
          <a:p>
            <a:pPr marL="58738" eaLnBrk="0" hangingPunct="0">
              <a:lnSpc>
                <a:spcPct val="110000"/>
              </a:lnSpc>
              <a:spcBef>
                <a:spcPct val="10000"/>
              </a:spcBef>
              <a:tabLst>
                <a:tab pos="1371600" algn="l"/>
              </a:tabLst>
            </a:pPr>
            <a:r>
              <a:rPr lang="en-US" altLang="zh-TW" sz="1300">
                <a:solidFill>
                  <a:srgbClr val="A6A6A6"/>
                </a:solidFill>
                <a:cs typeface="新細明體" charset="0"/>
              </a:rPr>
              <a:t>   Other</a:t>
            </a:r>
          </a:p>
          <a:p>
            <a:pPr marL="58738" eaLnBrk="0" hangingPunct="0">
              <a:lnSpc>
                <a:spcPct val="110000"/>
              </a:lnSpc>
              <a:spcBef>
                <a:spcPct val="10000"/>
              </a:spcBef>
              <a:tabLst>
                <a:tab pos="1371600" algn="l"/>
              </a:tabLst>
            </a:pPr>
            <a:endParaRPr lang="en-US" altLang="zh-TW" sz="1300">
              <a:solidFill>
                <a:srgbClr val="A6A6A6"/>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CASE</a:t>
            </a:r>
            <a:endParaRPr lang="en-US" altLang="zh-TW" sz="1300" b="1">
              <a:solidFill>
                <a:srgbClr val="A6A6A6"/>
              </a:solidFill>
              <a:cs typeface="新細明體" charset="0"/>
            </a:endParaRPr>
          </a:p>
        </p:txBody>
      </p:sp>
      <p:sp>
        <p:nvSpPr>
          <p:cNvPr id="2" name="Slide Number Placeholder 1"/>
          <p:cNvSpPr>
            <a:spLocks noGrp="1"/>
          </p:cNvSpPr>
          <p:nvPr>
            <p:ph type="sldNum" sz="quarter" idx="12"/>
          </p:nvPr>
        </p:nvSpPr>
        <p:spPr/>
        <p:txBody>
          <a:bodyPr/>
          <a:lstStyle/>
          <a:p>
            <a:pPr>
              <a:defRPr/>
            </a:pPr>
            <a:fld id="{F86A4733-B0DE-402C-87E5-69B0B588E007}" type="slidenum">
              <a:rPr lang="zh-TW" altLang="en-US" smtClean="0"/>
              <a:pPr>
                <a:defRPr/>
              </a:pPr>
              <a:t>37</a:t>
            </a:fld>
            <a:endParaRPr lang="en-US" altLang="zh-TW"/>
          </a:p>
        </p:txBody>
      </p:sp>
    </p:spTree>
    <p:extLst>
      <p:ext uri="{BB962C8B-B14F-4D97-AF65-F5344CB8AC3E}">
        <p14:creationId xmlns:p14="http://schemas.microsoft.com/office/powerpoint/2010/main" val="204207497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rrowheads="1"/>
          </p:cNvSpPr>
          <p:nvPr>
            <p:ph type="title"/>
          </p:nvPr>
        </p:nvSpPr>
        <p:spPr>
          <a:xfrm>
            <a:off x="1598894" y="457201"/>
            <a:ext cx="3494571" cy="451406"/>
          </a:xfrm>
        </p:spPr>
        <p:txBody>
          <a:bodyPr wrap="none" lIns="69850" tIns="27940" rIns="69850" bIns="27940" anchor="t">
            <a:spAutoFit/>
          </a:bodyPr>
          <a:lstStyle/>
          <a:p>
            <a:pPr eaLnBrk="1" fontAlgn="auto" hangingPunct="1">
              <a:spcAft>
                <a:spcPts val="0"/>
              </a:spcAft>
              <a:defRPr/>
            </a:pPr>
            <a:r>
              <a:rPr lang="en-US" sz="2800">
                <a:solidFill>
                  <a:srgbClr val="404040"/>
                </a:solidFill>
                <a:latin typeface="Verdana" charset="0"/>
                <a:ea typeface="+mj-ea"/>
                <a:cs typeface="Verdana" charset="0"/>
              </a:rPr>
              <a:t>The Spiral Model</a:t>
            </a:r>
          </a:p>
        </p:txBody>
      </p:sp>
      <p:pic>
        <p:nvPicPr>
          <p:cNvPr id="491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901" y="1371600"/>
            <a:ext cx="6873523" cy="533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9155" name="Rectangle 3"/>
          <p:cNvSpPr>
            <a:spLocks noChangeArrowheads="1"/>
          </p:cNvSpPr>
          <p:nvPr/>
        </p:nvSpPr>
        <p:spPr bwMode="auto">
          <a:xfrm>
            <a:off x="1371954" y="4191001"/>
            <a:ext cx="1523247"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1200">
                <a:solidFill>
                  <a:srgbClr val="7030A0"/>
                </a:solidFill>
                <a:latin typeface="Verdana" charset="0"/>
              </a:rPr>
              <a:t>Customer communication</a:t>
            </a:r>
            <a:endParaRPr lang="en-US" sz="1200">
              <a:solidFill>
                <a:srgbClr val="7030A0"/>
              </a:solidFill>
            </a:endParaRPr>
          </a:p>
        </p:txBody>
      </p:sp>
      <p:sp>
        <p:nvSpPr>
          <p:cNvPr id="49156" name="Rectangle 4"/>
          <p:cNvSpPr>
            <a:spLocks noChangeArrowheads="1"/>
          </p:cNvSpPr>
          <p:nvPr/>
        </p:nvSpPr>
        <p:spPr bwMode="auto">
          <a:xfrm>
            <a:off x="3275154" y="5791201"/>
            <a:ext cx="106764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1200">
                <a:solidFill>
                  <a:srgbClr val="7030A0"/>
                </a:solidFill>
                <a:latin typeface="Verdana" charset="0"/>
              </a:rPr>
              <a:t>Customer feedback</a:t>
            </a:r>
            <a:endParaRPr lang="en-US" sz="1200">
              <a:solidFill>
                <a:srgbClr val="7030A0"/>
              </a:solidFill>
            </a:endParaRPr>
          </a:p>
        </p:txBody>
      </p:sp>
      <p:sp>
        <p:nvSpPr>
          <p:cNvPr id="49157" name="Rectangle 3"/>
          <p:cNvSpPr txBox="1">
            <a:spLocks noChangeArrowheads="1"/>
          </p:cNvSpPr>
          <p:nvPr/>
        </p:nvSpPr>
        <p:spPr bwMode="auto">
          <a:xfrm>
            <a:off x="6170355" y="0"/>
            <a:ext cx="3732470" cy="1600200"/>
          </a:xfrm>
          <a:prstGeom prst="rect">
            <a:avLst/>
          </a:prstGeom>
          <a:solidFill>
            <a:srgbClr val="FFFF00"/>
          </a:solidFill>
          <a:ln w="9525">
            <a:solidFill>
              <a:srgbClr val="C00000"/>
            </a:solidFill>
            <a:miter lim="800000"/>
            <a:headEnd/>
            <a:tailEnd/>
          </a:ln>
        </p:spPr>
        <p:txBody>
          <a:bodyPr lIns="92075" tIns="46038" rIns="92075" bIns="46038"/>
          <a:lstStyle>
            <a:lvl1pPr marL="342900" indent="-342900"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spcBef>
                <a:spcPct val="20000"/>
              </a:spcBef>
              <a:buFontTx/>
              <a:buChar char="•"/>
            </a:pPr>
            <a:r>
              <a:rPr lang="en-US" altLang="zh-TW" sz="1600">
                <a:solidFill>
                  <a:srgbClr val="7030A0"/>
                </a:solidFill>
                <a:latin typeface="Arial" charset="0"/>
                <a:cs typeface="新細明體" charset="0"/>
              </a:rPr>
              <a:t>A series of </a:t>
            </a:r>
            <a:r>
              <a:rPr lang="en-US" altLang="zh-TW" sz="1600" b="1">
                <a:solidFill>
                  <a:srgbClr val="7030A0"/>
                </a:solidFill>
                <a:latin typeface="Arial" charset="0"/>
                <a:cs typeface="新細明體" charset="0"/>
              </a:rPr>
              <a:t>Mini-projects</a:t>
            </a:r>
          </a:p>
          <a:p>
            <a:pPr>
              <a:spcBef>
                <a:spcPct val="20000"/>
              </a:spcBef>
              <a:buFontTx/>
              <a:buChar char="•"/>
            </a:pPr>
            <a:r>
              <a:rPr lang="en-US" altLang="zh-TW" sz="1600">
                <a:solidFill>
                  <a:srgbClr val="7030A0"/>
                </a:solidFill>
                <a:latin typeface="Arial" charset="0"/>
                <a:cs typeface="新細明體" charset="0"/>
              </a:rPr>
              <a:t>Each addresses a set of “risks”</a:t>
            </a:r>
          </a:p>
          <a:p>
            <a:pPr lvl="1">
              <a:spcBef>
                <a:spcPct val="20000"/>
              </a:spcBef>
              <a:buFontTx/>
              <a:buChar char="–"/>
            </a:pPr>
            <a:r>
              <a:rPr lang="en-US" altLang="zh-TW" sz="1600">
                <a:solidFill>
                  <a:srgbClr val="7030A0"/>
                </a:solidFill>
                <a:latin typeface="Arial" charset="0"/>
                <a:cs typeface="新細明體" charset="0"/>
              </a:rPr>
              <a:t>Start small, explore risks, prototype, plan, repeat</a:t>
            </a:r>
          </a:p>
          <a:p>
            <a:pPr>
              <a:spcBef>
                <a:spcPct val="20000"/>
              </a:spcBef>
              <a:buFontTx/>
              <a:buChar char="•"/>
            </a:pPr>
            <a:r>
              <a:rPr lang="en-US" altLang="zh-TW" sz="1600">
                <a:solidFill>
                  <a:srgbClr val="7030A0"/>
                </a:solidFill>
                <a:latin typeface="Arial" charset="0"/>
                <a:cs typeface="新細明體" charset="0"/>
              </a:rPr>
              <a:t>Number of spirals is variable</a:t>
            </a:r>
          </a:p>
        </p:txBody>
      </p:sp>
      <p:sp>
        <p:nvSpPr>
          <p:cNvPr id="49158" name="Rectangle 9"/>
          <p:cNvSpPr>
            <a:spLocks noChangeArrowheads="1"/>
          </p:cNvSpPr>
          <p:nvPr/>
        </p:nvSpPr>
        <p:spPr bwMode="auto">
          <a:xfrm>
            <a:off x="1" y="990600"/>
            <a:ext cx="1447600" cy="34305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marL="58738" eaLnBrk="0" hangingPunct="0">
              <a:lnSpc>
                <a:spcPct val="110000"/>
              </a:lnSpc>
              <a:spcBef>
                <a:spcPct val="10000"/>
              </a:spcBef>
              <a:tabLst>
                <a:tab pos="1371600" algn="l"/>
              </a:tabLst>
            </a:pPr>
            <a:endParaRPr lang="en-US" altLang="zh-TW" sz="1300" b="1">
              <a:solidFill>
                <a:schemeClr val="bg2"/>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Software Process</a:t>
            </a:r>
          </a:p>
          <a:p>
            <a:pPr marL="58738" eaLnBrk="0" hangingPunct="0">
              <a:lnSpc>
                <a:spcPct val="110000"/>
              </a:lnSpc>
              <a:spcBef>
                <a:spcPct val="10000"/>
              </a:spcBef>
              <a:buFontTx/>
              <a:buBlip>
                <a:blip r:embed="rId3"/>
              </a:buBlip>
              <a:tabLst>
                <a:tab pos="1371600" algn="l"/>
              </a:tabLst>
            </a:pPr>
            <a:endParaRPr lang="en-US" altLang="zh-TW" sz="1300" b="1">
              <a:cs typeface="新細明體" charset="0"/>
            </a:endParaRPr>
          </a:p>
          <a:p>
            <a:pPr marL="58738" eaLnBrk="0" hangingPunct="0">
              <a:lnSpc>
                <a:spcPct val="110000"/>
              </a:lnSpc>
              <a:spcBef>
                <a:spcPct val="10000"/>
              </a:spcBef>
              <a:buFontTx/>
              <a:buBlip>
                <a:blip r:embed="rId3"/>
              </a:buBlip>
              <a:tabLst>
                <a:tab pos="1371600" algn="l"/>
              </a:tabLst>
            </a:pPr>
            <a:endParaRPr lang="en-US" altLang="zh-TW" sz="1300" b="1">
              <a:cs typeface="新細明體" charset="0"/>
            </a:endParaRPr>
          </a:p>
          <a:p>
            <a:pPr marL="58738" eaLnBrk="0" hangingPunct="0">
              <a:lnSpc>
                <a:spcPct val="110000"/>
              </a:lnSpc>
              <a:spcBef>
                <a:spcPct val="10000"/>
              </a:spcBef>
              <a:tabLst>
                <a:tab pos="1371600" algn="l"/>
              </a:tabLst>
            </a:pPr>
            <a:r>
              <a:rPr lang="en-US" altLang="zh-TW" sz="1300" b="1">
                <a:cs typeface="新細明體" charset="0"/>
              </a:rPr>
              <a:t>Process Model</a:t>
            </a:r>
          </a:p>
          <a:p>
            <a:pPr marL="58738" eaLnBrk="0" hangingPunct="0">
              <a:lnSpc>
                <a:spcPct val="110000"/>
              </a:lnSpc>
              <a:spcBef>
                <a:spcPct val="10000"/>
              </a:spcBef>
              <a:tabLst>
                <a:tab pos="1371600" algn="l"/>
              </a:tabLst>
            </a:pPr>
            <a:r>
              <a:rPr lang="en-US" altLang="zh-TW" sz="1300">
                <a:solidFill>
                  <a:srgbClr val="A6A6A6"/>
                </a:solidFill>
                <a:cs typeface="新細明體" charset="0"/>
              </a:rPr>
              <a:t>   Linear</a:t>
            </a:r>
          </a:p>
          <a:p>
            <a:pPr marL="58738" eaLnBrk="0" hangingPunct="0">
              <a:lnSpc>
                <a:spcPct val="110000"/>
              </a:lnSpc>
              <a:spcBef>
                <a:spcPct val="10000"/>
              </a:spcBef>
              <a:tabLst>
                <a:tab pos="1371600" algn="l"/>
              </a:tabLst>
            </a:pPr>
            <a:r>
              <a:rPr lang="en-US" altLang="zh-TW" sz="1300">
                <a:solidFill>
                  <a:srgbClr val="A6A6A6"/>
                </a:solidFill>
                <a:cs typeface="新細明體" charset="0"/>
              </a:rPr>
              <a:t>   Incremental</a:t>
            </a:r>
          </a:p>
          <a:p>
            <a:pPr marL="58738" eaLnBrk="0" hangingPunct="0">
              <a:lnSpc>
                <a:spcPct val="110000"/>
              </a:lnSpc>
              <a:spcBef>
                <a:spcPct val="10000"/>
              </a:spcBef>
              <a:tabLst>
                <a:tab pos="1371600" algn="l"/>
              </a:tabLst>
            </a:pPr>
            <a:r>
              <a:rPr lang="en-US" altLang="zh-TW" sz="1300" b="1">
                <a:solidFill>
                  <a:srgbClr val="0000FF"/>
                </a:solidFill>
                <a:cs typeface="新細明體" charset="0"/>
              </a:rPr>
              <a:t>   Evolutionary</a:t>
            </a:r>
          </a:p>
          <a:p>
            <a:pPr marL="58738" eaLnBrk="0" hangingPunct="0">
              <a:lnSpc>
                <a:spcPct val="110000"/>
              </a:lnSpc>
              <a:spcBef>
                <a:spcPct val="10000"/>
              </a:spcBef>
              <a:tabLst>
                <a:tab pos="1371600" algn="l"/>
              </a:tabLst>
            </a:pPr>
            <a:r>
              <a:rPr lang="en-US" altLang="zh-TW" sz="1300" b="1">
                <a:solidFill>
                  <a:srgbClr val="0000FF"/>
                </a:solidFill>
                <a:cs typeface="新細明體" charset="0"/>
              </a:rPr>
              <a:t>       </a:t>
            </a:r>
            <a:r>
              <a:rPr lang="en-US" altLang="zh-TW" sz="1300">
                <a:solidFill>
                  <a:srgbClr val="A6A6A6"/>
                </a:solidFill>
                <a:cs typeface="新細明體" charset="0"/>
              </a:rPr>
              <a:t>Prototype</a:t>
            </a:r>
          </a:p>
          <a:p>
            <a:pPr marL="234950" lvl="1" indent="111125" eaLnBrk="0" hangingPunct="0">
              <a:lnSpc>
                <a:spcPct val="110000"/>
              </a:lnSpc>
              <a:spcBef>
                <a:spcPct val="10000"/>
              </a:spcBef>
              <a:buFontTx/>
              <a:buBlip>
                <a:blip r:embed="rId3"/>
              </a:buBlip>
              <a:tabLst>
                <a:tab pos="1371600" algn="l"/>
              </a:tabLst>
            </a:pPr>
            <a:r>
              <a:rPr lang="en-US" altLang="zh-TW" sz="1300" b="1">
                <a:solidFill>
                  <a:srgbClr val="7030A0"/>
                </a:solidFill>
                <a:cs typeface="新細明體" charset="0"/>
              </a:rPr>
              <a:t>Spiral</a:t>
            </a:r>
            <a:r>
              <a:rPr lang="en-US" altLang="zh-TW" sz="1300" b="1">
                <a:solidFill>
                  <a:srgbClr val="0000FF"/>
                </a:solidFill>
                <a:cs typeface="新細明體" charset="0"/>
              </a:rPr>
              <a:t>  </a:t>
            </a:r>
          </a:p>
          <a:p>
            <a:pPr marL="234950" lvl="1" indent="111125" eaLnBrk="0" hangingPunct="0">
              <a:lnSpc>
                <a:spcPct val="110000"/>
              </a:lnSpc>
              <a:spcBef>
                <a:spcPct val="10000"/>
              </a:spcBef>
              <a:tabLst>
                <a:tab pos="1371600" algn="l"/>
              </a:tabLst>
            </a:pPr>
            <a:r>
              <a:rPr lang="en-US" altLang="zh-TW" sz="1300">
                <a:solidFill>
                  <a:srgbClr val="A6A6A6"/>
                </a:solidFill>
                <a:cs typeface="新細明體" charset="0"/>
              </a:rPr>
              <a:t> Concur E</a:t>
            </a:r>
          </a:p>
          <a:p>
            <a:pPr marL="58738" eaLnBrk="0" hangingPunct="0">
              <a:lnSpc>
                <a:spcPct val="110000"/>
              </a:lnSpc>
              <a:spcBef>
                <a:spcPct val="10000"/>
              </a:spcBef>
              <a:tabLst>
                <a:tab pos="1371600" algn="l"/>
              </a:tabLst>
            </a:pPr>
            <a:r>
              <a:rPr lang="en-US" altLang="zh-TW" sz="1300">
                <a:solidFill>
                  <a:srgbClr val="A6A6A6"/>
                </a:solidFill>
                <a:cs typeface="新細明體" charset="0"/>
              </a:rPr>
              <a:t>   Other</a:t>
            </a:r>
          </a:p>
          <a:p>
            <a:pPr marL="58738" eaLnBrk="0" hangingPunct="0">
              <a:lnSpc>
                <a:spcPct val="110000"/>
              </a:lnSpc>
              <a:spcBef>
                <a:spcPct val="10000"/>
              </a:spcBef>
              <a:tabLst>
                <a:tab pos="1371600" algn="l"/>
              </a:tabLst>
            </a:pPr>
            <a:endParaRPr lang="en-US" altLang="zh-TW" sz="1300">
              <a:solidFill>
                <a:srgbClr val="A6A6A6"/>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CASE</a:t>
            </a:r>
            <a:endParaRPr lang="en-US" altLang="zh-TW" sz="1300" b="1">
              <a:solidFill>
                <a:srgbClr val="A6A6A6"/>
              </a:solidFill>
              <a:cs typeface="新細明體" charset="0"/>
            </a:endParaRPr>
          </a:p>
        </p:txBody>
      </p:sp>
      <p:sp>
        <p:nvSpPr>
          <p:cNvPr id="2" name="Slide Number Placeholder 1"/>
          <p:cNvSpPr>
            <a:spLocks noGrp="1"/>
          </p:cNvSpPr>
          <p:nvPr>
            <p:ph type="sldNum" sz="quarter" idx="12"/>
          </p:nvPr>
        </p:nvSpPr>
        <p:spPr/>
        <p:txBody>
          <a:bodyPr/>
          <a:lstStyle/>
          <a:p>
            <a:pPr>
              <a:defRPr/>
            </a:pPr>
            <a:fld id="{F86A4733-B0DE-402C-87E5-69B0B588E007}" type="slidenum">
              <a:rPr lang="zh-TW" altLang="en-US" smtClean="0"/>
              <a:pPr>
                <a:defRPr/>
              </a:pPr>
              <a:t>38</a:t>
            </a:fld>
            <a:endParaRPr lang="en-US" altLang="zh-TW"/>
          </a:p>
        </p:txBody>
      </p:sp>
    </p:spTree>
    <p:extLst>
      <p:ext uri="{BB962C8B-B14F-4D97-AF65-F5344CB8AC3E}">
        <p14:creationId xmlns:p14="http://schemas.microsoft.com/office/powerpoint/2010/main" val="420415745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1523248" y="457200"/>
            <a:ext cx="7629989" cy="685800"/>
          </a:xfrm>
        </p:spPr>
        <p:txBody>
          <a:bodyPr/>
          <a:lstStyle/>
          <a:p>
            <a:pPr eaLnBrk="1" fontAlgn="auto" hangingPunct="1">
              <a:spcAft>
                <a:spcPts val="0"/>
              </a:spcAft>
              <a:defRPr/>
            </a:pPr>
            <a:r>
              <a:rPr lang="en-GB" sz="3200">
                <a:solidFill>
                  <a:srgbClr val="404040"/>
                </a:solidFill>
                <a:latin typeface="Arial" charset="0"/>
                <a:ea typeface="+mj-ea"/>
                <a:cs typeface="+mj-cs"/>
              </a:rPr>
              <a:t>Spiral Model</a:t>
            </a:r>
          </a:p>
        </p:txBody>
      </p:sp>
      <p:sp>
        <p:nvSpPr>
          <p:cNvPr id="50178" name="Rectangle 3"/>
          <p:cNvSpPr>
            <a:spLocks noGrp="1" noChangeArrowheads="1"/>
          </p:cNvSpPr>
          <p:nvPr>
            <p:ph idx="1"/>
          </p:nvPr>
        </p:nvSpPr>
        <p:spPr>
          <a:xfrm>
            <a:off x="2133578" y="1295400"/>
            <a:ext cx="7446030" cy="3124200"/>
          </a:xfrm>
        </p:spPr>
        <p:txBody>
          <a:bodyPr/>
          <a:lstStyle/>
          <a:p>
            <a:pPr eaLnBrk="1" hangingPunct="1">
              <a:buFontTx/>
              <a:buNone/>
            </a:pPr>
            <a:r>
              <a:rPr lang="en-US" altLang="zh-TW" b="1" dirty="0">
                <a:latin typeface="Arial" charset="0"/>
                <a:cs typeface="Arial" charset="0"/>
              </a:rPr>
              <a:t>Advantages</a:t>
            </a:r>
          </a:p>
          <a:p>
            <a:pPr lvl="1" eaLnBrk="1" hangingPunct="1">
              <a:buFont typeface="Wingdings" charset="0"/>
              <a:buChar char="Ø"/>
            </a:pPr>
            <a:r>
              <a:rPr lang="en-US" altLang="zh-TW" sz="2400" dirty="0">
                <a:latin typeface="Arial" charset="0"/>
                <a:cs typeface="Arial" charset="0"/>
              </a:rPr>
              <a:t>Can be </a:t>
            </a:r>
            <a:r>
              <a:rPr lang="en-US" altLang="zh-TW" sz="2400" b="1" dirty="0">
                <a:latin typeface="Arial" charset="0"/>
                <a:cs typeface="Arial" charset="0"/>
              </a:rPr>
              <a:t>combined</a:t>
            </a:r>
            <a:r>
              <a:rPr lang="en-US" altLang="zh-TW" sz="2400" dirty="0">
                <a:latin typeface="Arial" charset="0"/>
                <a:cs typeface="Arial" charset="0"/>
              </a:rPr>
              <a:t> with other models</a:t>
            </a:r>
          </a:p>
          <a:p>
            <a:pPr lvl="1" eaLnBrk="1" hangingPunct="1">
              <a:buFont typeface="Wingdings" charset="0"/>
              <a:buChar char="Ø"/>
            </a:pPr>
            <a:r>
              <a:rPr lang="en-US" altLang="zh-TW" sz="2400" dirty="0">
                <a:latin typeface="Arial" charset="0"/>
                <a:cs typeface="Arial" charset="0"/>
              </a:rPr>
              <a:t>Risk orientation </a:t>
            </a:r>
            <a:r>
              <a:rPr lang="en-US" altLang="zh-TW" sz="2400" b="1" dirty="0">
                <a:latin typeface="Arial" charset="0"/>
                <a:cs typeface="Arial" charset="0"/>
              </a:rPr>
              <a:t>provides early warning </a:t>
            </a:r>
            <a:r>
              <a:rPr lang="en-US" altLang="zh-TW" sz="2400" dirty="0">
                <a:latin typeface="Arial" charset="0"/>
                <a:cs typeface="Arial" charset="0"/>
              </a:rPr>
              <a:t>of problems*</a:t>
            </a:r>
          </a:p>
          <a:p>
            <a:pPr eaLnBrk="1" hangingPunct="1">
              <a:buFontTx/>
              <a:buNone/>
            </a:pPr>
            <a:r>
              <a:rPr lang="en-US" altLang="zh-TW" b="1" dirty="0">
                <a:solidFill>
                  <a:srgbClr val="FF0000"/>
                </a:solidFill>
                <a:latin typeface="Arial" charset="0"/>
                <a:cs typeface="Arial" charset="0"/>
              </a:rPr>
              <a:t>Disadvantages</a:t>
            </a:r>
          </a:p>
          <a:p>
            <a:pPr lvl="1" eaLnBrk="1" hangingPunct="1"/>
            <a:r>
              <a:rPr lang="en-US" altLang="zh-TW" sz="2400" dirty="0">
                <a:latin typeface="Arial" charset="0"/>
                <a:cs typeface="Arial" charset="0"/>
              </a:rPr>
              <a:t>More </a:t>
            </a:r>
            <a:r>
              <a:rPr lang="en-US" altLang="zh-TW" sz="2400" b="1" dirty="0">
                <a:latin typeface="Arial" charset="0"/>
                <a:cs typeface="Arial" charset="0"/>
              </a:rPr>
              <a:t>complex*</a:t>
            </a:r>
          </a:p>
          <a:p>
            <a:pPr lvl="1" eaLnBrk="1" hangingPunct="1"/>
            <a:r>
              <a:rPr lang="en-US" altLang="zh-TW" sz="2400" dirty="0">
                <a:latin typeface="Arial" charset="0"/>
                <a:cs typeface="Arial" charset="0"/>
              </a:rPr>
              <a:t>Requires more management </a:t>
            </a:r>
          </a:p>
        </p:txBody>
      </p:sp>
      <p:sp>
        <p:nvSpPr>
          <p:cNvPr id="4" name="Rectangle 3"/>
          <p:cNvSpPr txBox="1">
            <a:spLocks noRot="1" noChangeArrowheads="1"/>
          </p:cNvSpPr>
          <p:nvPr/>
        </p:nvSpPr>
        <p:spPr bwMode="auto">
          <a:xfrm>
            <a:off x="1751907" y="4800600"/>
            <a:ext cx="7580131" cy="1239838"/>
          </a:xfrm>
          <a:prstGeom prst="rect">
            <a:avLst/>
          </a:prstGeom>
          <a:solidFill>
            <a:srgbClr val="FFFF00"/>
          </a:solidFill>
          <a:ln w="9525">
            <a:solidFill>
              <a:srgbClr val="C00000"/>
            </a:solidFill>
            <a:miter lim="800000"/>
            <a:headEnd/>
            <a:tailEnd/>
          </a:ln>
        </p:spPr>
        <p:txBody>
          <a:bodyPr lIns="92075" tIns="46038" rIns="92075" bIns="46038"/>
          <a:lstStyle/>
          <a:p>
            <a:pPr marL="342900" indent="-342900" eaLnBrk="0" hangingPunct="0">
              <a:spcBef>
                <a:spcPct val="20000"/>
              </a:spcBef>
              <a:defRPr/>
            </a:pPr>
            <a:r>
              <a:rPr lang="en-US" sz="2000" b="1" kern="0" dirty="0">
                <a:latin typeface="Verdana" pitchFamily="34" charset="0"/>
                <a:ea typeface="Verdana" pitchFamily="34" charset="0"/>
                <a:cs typeface="Verdana" pitchFamily="34" charset="0"/>
              </a:rPr>
              <a:t>When to use?</a:t>
            </a:r>
          </a:p>
          <a:p>
            <a:pPr marL="342900" indent="-342900" eaLnBrk="0" hangingPunct="0">
              <a:spcBef>
                <a:spcPct val="20000"/>
              </a:spcBef>
              <a:buFontTx/>
              <a:buChar char="•"/>
              <a:defRPr/>
            </a:pPr>
            <a:r>
              <a:rPr lang="en-US" sz="1800" kern="0" dirty="0">
                <a:latin typeface="Verdana" pitchFamily="34" charset="0"/>
                <a:ea typeface="Verdana" pitchFamily="34" charset="0"/>
                <a:cs typeface="Verdana" pitchFamily="34" charset="0"/>
              </a:rPr>
              <a:t>Very large projects, mission critical systems</a:t>
            </a:r>
          </a:p>
          <a:p>
            <a:pPr marL="342900" indent="-342900" eaLnBrk="0" hangingPunct="0">
              <a:spcBef>
                <a:spcPct val="20000"/>
              </a:spcBef>
              <a:buFontTx/>
              <a:buChar char="•"/>
              <a:defRPr/>
            </a:pPr>
            <a:r>
              <a:rPr lang="en-US" sz="1800" kern="0" dirty="0">
                <a:latin typeface="Verdana" pitchFamily="34" charset="0"/>
                <a:ea typeface="Verdana" pitchFamily="34" charset="0"/>
                <a:cs typeface="Verdana" pitchFamily="34" charset="0"/>
              </a:rPr>
              <a:t>When technical skills must be evaluated at each step.</a:t>
            </a:r>
          </a:p>
        </p:txBody>
      </p:sp>
      <p:sp>
        <p:nvSpPr>
          <p:cNvPr id="50180" name="Rectangle 7"/>
          <p:cNvSpPr>
            <a:spLocks noChangeArrowheads="1"/>
          </p:cNvSpPr>
          <p:nvPr/>
        </p:nvSpPr>
        <p:spPr bwMode="auto">
          <a:xfrm>
            <a:off x="1" y="990600"/>
            <a:ext cx="1447600" cy="34305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marL="58738" eaLnBrk="0" hangingPunct="0">
              <a:lnSpc>
                <a:spcPct val="110000"/>
              </a:lnSpc>
              <a:spcBef>
                <a:spcPct val="10000"/>
              </a:spcBef>
              <a:tabLst>
                <a:tab pos="1371600" algn="l"/>
              </a:tabLst>
            </a:pPr>
            <a:endParaRPr lang="en-US" altLang="zh-TW" sz="1300" b="1">
              <a:solidFill>
                <a:schemeClr val="bg2"/>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Software Process</a:t>
            </a:r>
          </a:p>
          <a:p>
            <a:pPr marL="58738" eaLnBrk="0" hangingPunct="0">
              <a:lnSpc>
                <a:spcPct val="110000"/>
              </a:lnSpc>
              <a:spcBef>
                <a:spcPct val="10000"/>
              </a:spcBef>
              <a:buFontTx/>
              <a:buBlip>
                <a:blip r:embed="rId3"/>
              </a:buBlip>
              <a:tabLst>
                <a:tab pos="1371600" algn="l"/>
              </a:tabLst>
            </a:pPr>
            <a:endParaRPr lang="en-US" altLang="zh-TW" sz="1300" b="1">
              <a:cs typeface="新細明體" charset="0"/>
            </a:endParaRPr>
          </a:p>
          <a:p>
            <a:pPr marL="58738" eaLnBrk="0" hangingPunct="0">
              <a:lnSpc>
                <a:spcPct val="110000"/>
              </a:lnSpc>
              <a:spcBef>
                <a:spcPct val="10000"/>
              </a:spcBef>
              <a:buFontTx/>
              <a:buBlip>
                <a:blip r:embed="rId3"/>
              </a:buBlip>
              <a:tabLst>
                <a:tab pos="1371600" algn="l"/>
              </a:tabLst>
            </a:pPr>
            <a:endParaRPr lang="en-US" altLang="zh-TW" sz="1300" b="1">
              <a:cs typeface="新細明體" charset="0"/>
            </a:endParaRPr>
          </a:p>
          <a:p>
            <a:pPr marL="58738" eaLnBrk="0" hangingPunct="0">
              <a:lnSpc>
                <a:spcPct val="110000"/>
              </a:lnSpc>
              <a:spcBef>
                <a:spcPct val="10000"/>
              </a:spcBef>
              <a:tabLst>
                <a:tab pos="1371600" algn="l"/>
              </a:tabLst>
            </a:pPr>
            <a:r>
              <a:rPr lang="en-US" altLang="zh-TW" sz="1300" b="1">
                <a:cs typeface="新細明體" charset="0"/>
              </a:rPr>
              <a:t>Process Model</a:t>
            </a:r>
          </a:p>
          <a:p>
            <a:pPr marL="58738" eaLnBrk="0" hangingPunct="0">
              <a:lnSpc>
                <a:spcPct val="110000"/>
              </a:lnSpc>
              <a:spcBef>
                <a:spcPct val="10000"/>
              </a:spcBef>
              <a:tabLst>
                <a:tab pos="1371600" algn="l"/>
              </a:tabLst>
            </a:pPr>
            <a:r>
              <a:rPr lang="en-US" altLang="zh-TW" sz="1300">
                <a:solidFill>
                  <a:srgbClr val="A6A6A6"/>
                </a:solidFill>
                <a:cs typeface="新細明體" charset="0"/>
              </a:rPr>
              <a:t>   Linear</a:t>
            </a:r>
          </a:p>
          <a:p>
            <a:pPr marL="58738" eaLnBrk="0" hangingPunct="0">
              <a:lnSpc>
                <a:spcPct val="110000"/>
              </a:lnSpc>
              <a:spcBef>
                <a:spcPct val="10000"/>
              </a:spcBef>
              <a:tabLst>
                <a:tab pos="1371600" algn="l"/>
              </a:tabLst>
            </a:pPr>
            <a:r>
              <a:rPr lang="en-US" altLang="zh-TW" sz="1300">
                <a:solidFill>
                  <a:srgbClr val="A6A6A6"/>
                </a:solidFill>
                <a:cs typeface="新細明體" charset="0"/>
              </a:rPr>
              <a:t>   Incremental</a:t>
            </a:r>
          </a:p>
          <a:p>
            <a:pPr marL="58738" eaLnBrk="0" hangingPunct="0">
              <a:lnSpc>
                <a:spcPct val="110000"/>
              </a:lnSpc>
              <a:spcBef>
                <a:spcPct val="10000"/>
              </a:spcBef>
              <a:tabLst>
                <a:tab pos="1371600" algn="l"/>
              </a:tabLst>
            </a:pPr>
            <a:r>
              <a:rPr lang="en-US" altLang="zh-TW" sz="1300" b="1">
                <a:solidFill>
                  <a:srgbClr val="0000FF"/>
                </a:solidFill>
                <a:cs typeface="新細明體" charset="0"/>
              </a:rPr>
              <a:t>   Evolutionary</a:t>
            </a:r>
          </a:p>
          <a:p>
            <a:pPr marL="58738" eaLnBrk="0" hangingPunct="0">
              <a:lnSpc>
                <a:spcPct val="110000"/>
              </a:lnSpc>
              <a:spcBef>
                <a:spcPct val="10000"/>
              </a:spcBef>
              <a:tabLst>
                <a:tab pos="1371600" algn="l"/>
              </a:tabLst>
            </a:pPr>
            <a:r>
              <a:rPr lang="en-US" altLang="zh-TW" sz="1300" b="1">
                <a:solidFill>
                  <a:srgbClr val="0000FF"/>
                </a:solidFill>
                <a:cs typeface="新細明體" charset="0"/>
              </a:rPr>
              <a:t>       </a:t>
            </a:r>
            <a:r>
              <a:rPr lang="en-US" altLang="zh-TW" sz="1300">
                <a:solidFill>
                  <a:srgbClr val="A6A6A6"/>
                </a:solidFill>
                <a:cs typeface="新細明體" charset="0"/>
              </a:rPr>
              <a:t>Prototype</a:t>
            </a:r>
          </a:p>
          <a:p>
            <a:pPr marL="234950" lvl="1" indent="111125" eaLnBrk="0" hangingPunct="0">
              <a:lnSpc>
                <a:spcPct val="110000"/>
              </a:lnSpc>
              <a:spcBef>
                <a:spcPct val="10000"/>
              </a:spcBef>
              <a:buFontTx/>
              <a:buBlip>
                <a:blip r:embed="rId3"/>
              </a:buBlip>
              <a:tabLst>
                <a:tab pos="1371600" algn="l"/>
              </a:tabLst>
            </a:pPr>
            <a:r>
              <a:rPr lang="en-US" altLang="zh-TW" sz="1300" b="1">
                <a:solidFill>
                  <a:srgbClr val="7030A0"/>
                </a:solidFill>
                <a:cs typeface="新細明體" charset="0"/>
              </a:rPr>
              <a:t>Spiral</a:t>
            </a:r>
            <a:r>
              <a:rPr lang="en-US" altLang="zh-TW" sz="1300" b="1">
                <a:solidFill>
                  <a:srgbClr val="0000FF"/>
                </a:solidFill>
                <a:cs typeface="新細明體" charset="0"/>
              </a:rPr>
              <a:t>  </a:t>
            </a:r>
          </a:p>
          <a:p>
            <a:pPr marL="234950" lvl="1" indent="111125" eaLnBrk="0" hangingPunct="0">
              <a:lnSpc>
                <a:spcPct val="110000"/>
              </a:lnSpc>
              <a:spcBef>
                <a:spcPct val="10000"/>
              </a:spcBef>
              <a:tabLst>
                <a:tab pos="1371600" algn="l"/>
              </a:tabLst>
            </a:pPr>
            <a:r>
              <a:rPr lang="en-US" altLang="zh-TW" sz="1300">
                <a:solidFill>
                  <a:srgbClr val="A6A6A6"/>
                </a:solidFill>
                <a:cs typeface="新細明體" charset="0"/>
              </a:rPr>
              <a:t> Concur E</a:t>
            </a:r>
          </a:p>
          <a:p>
            <a:pPr marL="58738" eaLnBrk="0" hangingPunct="0">
              <a:lnSpc>
                <a:spcPct val="110000"/>
              </a:lnSpc>
              <a:spcBef>
                <a:spcPct val="10000"/>
              </a:spcBef>
              <a:tabLst>
                <a:tab pos="1371600" algn="l"/>
              </a:tabLst>
            </a:pPr>
            <a:r>
              <a:rPr lang="en-US" altLang="zh-TW" sz="1300">
                <a:solidFill>
                  <a:srgbClr val="A6A6A6"/>
                </a:solidFill>
                <a:cs typeface="新細明體" charset="0"/>
              </a:rPr>
              <a:t>   Other</a:t>
            </a:r>
          </a:p>
          <a:p>
            <a:pPr marL="58738" eaLnBrk="0" hangingPunct="0">
              <a:lnSpc>
                <a:spcPct val="110000"/>
              </a:lnSpc>
              <a:spcBef>
                <a:spcPct val="10000"/>
              </a:spcBef>
              <a:tabLst>
                <a:tab pos="1371600" algn="l"/>
              </a:tabLst>
            </a:pPr>
            <a:endParaRPr lang="en-US" altLang="zh-TW" sz="1300">
              <a:solidFill>
                <a:srgbClr val="A6A6A6"/>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CASE</a:t>
            </a:r>
            <a:endParaRPr lang="en-US" altLang="zh-TW" sz="1300" b="1">
              <a:solidFill>
                <a:srgbClr val="A6A6A6"/>
              </a:solidFill>
              <a:cs typeface="新細明體" charset="0"/>
            </a:endParaRPr>
          </a:p>
        </p:txBody>
      </p:sp>
      <p:sp>
        <p:nvSpPr>
          <p:cNvPr id="2" name="Slide Number Placeholder 1"/>
          <p:cNvSpPr>
            <a:spLocks noGrp="1"/>
          </p:cNvSpPr>
          <p:nvPr>
            <p:ph type="sldNum" sz="quarter" idx="12"/>
          </p:nvPr>
        </p:nvSpPr>
        <p:spPr/>
        <p:txBody>
          <a:bodyPr/>
          <a:lstStyle/>
          <a:p>
            <a:pPr>
              <a:defRPr/>
            </a:pPr>
            <a:fld id="{F86A4733-B0DE-402C-87E5-69B0B588E007}" type="slidenum">
              <a:rPr lang="zh-TW" altLang="en-US" smtClean="0"/>
              <a:pPr>
                <a:defRPr/>
              </a:pPr>
              <a:t>39</a:t>
            </a:fld>
            <a:endParaRPr lang="en-US" altLang="zh-TW"/>
          </a:p>
        </p:txBody>
      </p:sp>
    </p:spTree>
    <p:extLst>
      <p:ext uri="{BB962C8B-B14F-4D97-AF65-F5344CB8AC3E}">
        <p14:creationId xmlns:p14="http://schemas.microsoft.com/office/powerpoint/2010/main" val="96918227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lang="en-US" altLang="zh-TW" sz="4000">
                <a:latin typeface="Tahoma" charset="0"/>
                <a:ea typeface="新細明體" charset="0"/>
                <a:cs typeface="新細明體" charset="0"/>
              </a:rPr>
              <a:t>Assessment Components 50/50</a:t>
            </a:r>
          </a:p>
        </p:txBody>
      </p:sp>
      <p:sp>
        <p:nvSpPr>
          <p:cNvPr id="10243" name="Rectangle 3"/>
          <p:cNvSpPr>
            <a:spLocks noGrp="1" noChangeArrowheads="1"/>
          </p:cNvSpPr>
          <p:nvPr>
            <p:ph idx="1"/>
          </p:nvPr>
        </p:nvSpPr>
        <p:spPr>
          <a:xfrm>
            <a:off x="577665" y="1828800"/>
            <a:ext cx="9160113" cy="4267200"/>
          </a:xfrm>
        </p:spPr>
        <p:txBody>
          <a:bodyPr rtlCol="0">
            <a:normAutofit/>
          </a:bodyPr>
          <a:lstStyle/>
          <a:p>
            <a:pPr eaLnBrk="1" fontAlgn="auto" hangingPunct="1">
              <a:lnSpc>
                <a:spcPct val="80000"/>
              </a:lnSpc>
              <a:spcAft>
                <a:spcPts val="0"/>
              </a:spcAft>
              <a:buFont typeface="Wingdings" panose="05000000000000000000" pitchFamily="2" charset="2"/>
              <a:buChar char="v"/>
              <a:defRPr/>
            </a:pPr>
            <a:r>
              <a:rPr lang="en-US" altLang="zh-TW" sz="3200" dirty="0">
                <a:latin typeface="Tahoma" charset="0"/>
                <a:ea typeface="新細明體" charset="0"/>
                <a:cs typeface="新細明體" charset="0"/>
              </a:rPr>
              <a:t>Course Work 50%:</a:t>
            </a:r>
          </a:p>
          <a:p>
            <a:pPr lvl="1" eaLnBrk="1" fontAlgn="auto" hangingPunct="1">
              <a:lnSpc>
                <a:spcPct val="150000"/>
              </a:lnSpc>
              <a:spcAft>
                <a:spcPts val="0"/>
              </a:spcAft>
              <a:defRPr/>
            </a:pPr>
            <a:r>
              <a:rPr lang="en-US" altLang="zh-TW" sz="2000" dirty="0">
                <a:solidFill>
                  <a:srgbClr val="FF0000"/>
                </a:solidFill>
                <a:latin typeface="Tahoma" charset="0"/>
                <a:ea typeface="新細明體" charset="0"/>
                <a:cs typeface="新細明體" charset="0"/>
              </a:rPr>
              <a:t>1x</a:t>
            </a:r>
            <a:r>
              <a:rPr lang="en-US" altLang="zh-TW" sz="2000" dirty="0">
                <a:latin typeface="Tahoma" charset="0"/>
                <a:ea typeface="新細明體" charset="0"/>
                <a:cs typeface="新細明體" charset="0"/>
              </a:rPr>
              <a:t> Assignment 15% - Individual</a:t>
            </a:r>
          </a:p>
          <a:p>
            <a:pPr lvl="1" eaLnBrk="1" fontAlgn="auto" hangingPunct="1">
              <a:lnSpc>
                <a:spcPct val="150000"/>
              </a:lnSpc>
              <a:spcAft>
                <a:spcPts val="0"/>
              </a:spcAft>
              <a:defRPr/>
            </a:pPr>
            <a:r>
              <a:rPr lang="en-US" altLang="zh-CN" sz="2000" dirty="0">
                <a:solidFill>
                  <a:srgbClr val="FF0000"/>
                </a:solidFill>
                <a:latin typeface="Tahoma" charset="0"/>
                <a:ea typeface="新細明體" charset="0"/>
                <a:cs typeface="新細明體" charset="0"/>
              </a:rPr>
              <a:t>1x</a:t>
            </a:r>
            <a:r>
              <a:rPr lang="en-US" altLang="zh-CN" sz="2000" dirty="0">
                <a:solidFill>
                  <a:schemeClr val="tx1">
                    <a:lumMod val="65000"/>
                    <a:lumOff val="35000"/>
                  </a:schemeClr>
                </a:solidFill>
                <a:latin typeface="Tahoma" charset="0"/>
                <a:ea typeface="新細明體" charset="0"/>
                <a:cs typeface="新細明體" charset="0"/>
              </a:rPr>
              <a:t> Midterm 15% - Individual </a:t>
            </a:r>
          </a:p>
          <a:p>
            <a:pPr lvl="1" eaLnBrk="1" fontAlgn="auto" hangingPunct="1">
              <a:lnSpc>
                <a:spcPct val="150000"/>
              </a:lnSpc>
              <a:spcAft>
                <a:spcPts val="0"/>
              </a:spcAft>
              <a:defRPr/>
            </a:pPr>
            <a:r>
              <a:rPr lang="en-US" altLang="zh-TW" sz="2000" dirty="0">
                <a:solidFill>
                  <a:srgbClr val="FF0000"/>
                </a:solidFill>
                <a:latin typeface="Tahoma" charset="0"/>
                <a:ea typeface="新細明體" charset="0"/>
                <a:cs typeface="新細明體" charset="0"/>
              </a:rPr>
              <a:t>1x</a:t>
            </a:r>
            <a:r>
              <a:rPr lang="en-US" altLang="zh-TW" sz="2000" dirty="0">
                <a:solidFill>
                  <a:schemeClr val="tx1">
                    <a:lumMod val="65000"/>
                    <a:lumOff val="35000"/>
                  </a:schemeClr>
                </a:solidFill>
                <a:latin typeface="Tahoma" charset="0"/>
                <a:ea typeface="新細明體" charset="0"/>
                <a:cs typeface="新細明體" charset="0"/>
              </a:rPr>
              <a:t> Group Project 20% - In a group of 6 students</a:t>
            </a:r>
          </a:p>
          <a:p>
            <a:pPr lvl="2" eaLnBrk="1" fontAlgn="auto" hangingPunct="1">
              <a:lnSpc>
                <a:spcPct val="150000"/>
              </a:lnSpc>
              <a:spcAft>
                <a:spcPts val="0"/>
              </a:spcAft>
              <a:buClr>
                <a:schemeClr val="tx2"/>
              </a:buClr>
              <a:defRPr/>
            </a:pPr>
            <a:r>
              <a:rPr lang="en-US" altLang="zh-TW" sz="1600" dirty="0">
                <a:solidFill>
                  <a:schemeClr val="tx1">
                    <a:lumMod val="65000"/>
                    <a:lumOff val="35000"/>
                  </a:schemeClr>
                </a:solidFill>
                <a:latin typeface="Tahoma" charset="0"/>
                <a:ea typeface="新細明體" charset="0"/>
                <a:cs typeface="新細明體" charset="0"/>
              </a:rPr>
              <a:t>Group Presentation (5%) </a:t>
            </a:r>
            <a:r>
              <a:rPr lang="en-US" altLang="zh-CN" sz="1400" dirty="0">
                <a:solidFill>
                  <a:schemeClr val="tx1">
                    <a:lumMod val="65000"/>
                    <a:lumOff val="35000"/>
                  </a:schemeClr>
                </a:solidFill>
                <a:latin typeface="Tahoma" charset="0"/>
                <a:ea typeface="新細明體" charset="0"/>
                <a:cs typeface="新細明體" charset="0"/>
              </a:rPr>
              <a:t>week 13</a:t>
            </a:r>
          </a:p>
          <a:p>
            <a:pPr lvl="2" eaLnBrk="1" fontAlgn="auto" hangingPunct="1">
              <a:lnSpc>
                <a:spcPct val="150000"/>
              </a:lnSpc>
              <a:spcAft>
                <a:spcPts val="0"/>
              </a:spcAft>
              <a:buClr>
                <a:schemeClr val="tx2"/>
              </a:buClr>
              <a:defRPr/>
            </a:pPr>
            <a:r>
              <a:rPr lang="en-US" altLang="zh-TW" sz="1600" dirty="0">
                <a:solidFill>
                  <a:schemeClr val="tx1">
                    <a:lumMod val="65000"/>
                    <a:lumOff val="35000"/>
                  </a:schemeClr>
                </a:solidFill>
                <a:latin typeface="Tahoma" charset="0"/>
                <a:ea typeface="新細明體" charset="0"/>
                <a:cs typeface="新細明體" charset="0"/>
              </a:rPr>
              <a:t>Software Design Group Report (15%) </a:t>
            </a:r>
            <a:endParaRPr lang="en-US" altLang="zh-TW" sz="1400" dirty="0">
              <a:solidFill>
                <a:schemeClr val="tx1">
                  <a:lumMod val="65000"/>
                  <a:lumOff val="35000"/>
                </a:schemeClr>
              </a:solidFill>
              <a:latin typeface="Tahoma" charset="0"/>
              <a:ea typeface="新細明體" charset="0"/>
              <a:cs typeface="新細明體" charset="0"/>
            </a:endParaRPr>
          </a:p>
          <a:p>
            <a:pPr eaLnBrk="1" fontAlgn="auto" hangingPunct="1">
              <a:lnSpc>
                <a:spcPct val="80000"/>
              </a:lnSpc>
              <a:spcAft>
                <a:spcPts val="0"/>
              </a:spcAft>
              <a:buFont typeface="Wingdings" panose="05000000000000000000" pitchFamily="2" charset="2"/>
              <a:buChar char="v"/>
              <a:defRPr/>
            </a:pPr>
            <a:r>
              <a:rPr lang="en-US" altLang="zh-CN" sz="3200" dirty="0">
                <a:solidFill>
                  <a:srgbClr val="000000"/>
                </a:solidFill>
                <a:latin typeface="Tahoma" charset="0"/>
                <a:ea typeface="新細明體" charset="0"/>
                <a:cs typeface="新細明體" charset="0"/>
              </a:rPr>
              <a:t>Exam 50%:</a:t>
            </a:r>
          </a:p>
          <a:p>
            <a:pPr lvl="1" eaLnBrk="1" fontAlgn="auto" hangingPunct="1">
              <a:lnSpc>
                <a:spcPct val="150000"/>
              </a:lnSpc>
              <a:spcAft>
                <a:spcPts val="0"/>
              </a:spcAft>
              <a:defRPr/>
            </a:pPr>
            <a:r>
              <a:rPr lang="en-US" altLang="zh-CN" sz="2000" dirty="0">
                <a:solidFill>
                  <a:srgbClr val="FF0000"/>
                </a:solidFill>
                <a:latin typeface="Tahoma" charset="0"/>
                <a:ea typeface="新細明體" charset="0"/>
                <a:cs typeface="新細明體" charset="0"/>
              </a:rPr>
              <a:t>1x</a:t>
            </a:r>
            <a:r>
              <a:rPr lang="en-US" altLang="zh-CN" sz="2000" dirty="0">
                <a:solidFill>
                  <a:schemeClr val="tx1">
                    <a:lumMod val="65000"/>
                    <a:lumOff val="35000"/>
                  </a:schemeClr>
                </a:solidFill>
                <a:latin typeface="Tahoma" charset="0"/>
                <a:ea typeface="新細明體" charset="0"/>
                <a:cs typeface="新細明體" charset="0"/>
              </a:rPr>
              <a:t> Final </a:t>
            </a:r>
            <a:r>
              <a:rPr lang="en-US" altLang="zh-CN" sz="2000" dirty="0">
                <a:latin typeface="Tahoma" charset="0"/>
                <a:ea typeface="新細明體" charset="0"/>
              </a:rPr>
              <a:t>Examination</a:t>
            </a:r>
            <a:r>
              <a:rPr lang="en-US" altLang="zh-CN" sz="2000" dirty="0">
                <a:solidFill>
                  <a:schemeClr val="tx1">
                    <a:lumMod val="65000"/>
                    <a:lumOff val="35000"/>
                  </a:schemeClr>
                </a:solidFill>
                <a:latin typeface="Tahoma" charset="0"/>
                <a:ea typeface="新細明體" charset="0"/>
                <a:cs typeface="新細明體" charset="0"/>
              </a:rPr>
              <a:t> (50%)</a:t>
            </a:r>
            <a:r>
              <a:rPr lang="en-US" altLang="zh-CN" sz="1400" dirty="0">
                <a:solidFill>
                  <a:schemeClr val="tx1">
                    <a:lumMod val="65000"/>
                    <a:lumOff val="35000"/>
                  </a:schemeClr>
                </a:solidFill>
                <a:latin typeface="Tahoma" charset="0"/>
                <a:ea typeface="新細明體" charset="0"/>
                <a:cs typeface="新細明體" charset="0"/>
              </a:rPr>
              <a:t> </a:t>
            </a:r>
            <a:r>
              <a:rPr lang="en-US" altLang="zh-CN" sz="1400" dirty="0">
                <a:solidFill>
                  <a:schemeClr val="tx1">
                    <a:lumMod val="65000"/>
                    <a:lumOff val="35000"/>
                  </a:schemeClr>
                </a:solidFill>
                <a:latin typeface="Tahoma" charset="0"/>
                <a:ea typeface="新細明體" charset="0"/>
                <a:cs typeface="新細明體" charset="0"/>
                <a:sym typeface="Wingdings"/>
              </a:rPr>
              <a:t>  Week 15</a:t>
            </a:r>
            <a:endParaRPr lang="en-US" altLang="zh-CN" sz="1400" dirty="0">
              <a:solidFill>
                <a:schemeClr val="tx1">
                  <a:lumMod val="65000"/>
                  <a:lumOff val="35000"/>
                </a:schemeClr>
              </a:solidFill>
              <a:latin typeface="Tahoma" charset="0"/>
              <a:ea typeface="新細明體" charset="0"/>
              <a:cs typeface="新細明體" charset="0"/>
            </a:endParaRPr>
          </a:p>
        </p:txBody>
      </p:sp>
    </p:spTree>
    <p:extLst>
      <p:ext uri="{BB962C8B-B14F-4D97-AF65-F5344CB8AC3E}">
        <p14:creationId xmlns:p14="http://schemas.microsoft.com/office/powerpoint/2010/main" val="725547962"/>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026"/>
          <p:cNvSpPr>
            <a:spLocks noGrp="1" noRot="1" noChangeArrowheads="1"/>
          </p:cNvSpPr>
          <p:nvPr>
            <p:ph type="title"/>
          </p:nvPr>
        </p:nvSpPr>
        <p:spPr>
          <a:xfrm>
            <a:off x="1294589" y="228600"/>
            <a:ext cx="8608236" cy="1219200"/>
          </a:xfrm>
        </p:spPr>
        <p:txBody>
          <a:bodyPr/>
          <a:lstStyle/>
          <a:p>
            <a:pPr eaLnBrk="1" fontAlgn="auto" hangingPunct="1">
              <a:spcAft>
                <a:spcPts val="0"/>
              </a:spcAft>
              <a:defRPr/>
            </a:pPr>
            <a:r>
              <a:rPr lang="en-US" sz="2800" dirty="0">
                <a:solidFill>
                  <a:srgbClr val="404040"/>
                </a:solidFill>
                <a:latin typeface="Verdana" charset="0"/>
                <a:ea typeface="+mj-ea"/>
                <a:cs typeface="Verdana" charset="0"/>
              </a:rPr>
              <a:t>Other Process Model: Component based software engineering (CBSE)</a:t>
            </a:r>
          </a:p>
        </p:txBody>
      </p:sp>
      <p:sp>
        <p:nvSpPr>
          <p:cNvPr id="29699" name="Rectangle 1027"/>
          <p:cNvSpPr>
            <a:spLocks noGrp="1" noRot="1" noChangeArrowheads="1"/>
          </p:cNvSpPr>
          <p:nvPr>
            <p:ph idx="1"/>
          </p:nvPr>
        </p:nvSpPr>
        <p:spPr>
          <a:xfrm>
            <a:off x="1402900" y="1600200"/>
            <a:ext cx="5866048" cy="2743200"/>
          </a:xfrm>
        </p:spPr>
        <p:txBody>
          <a:bodyPr rtlCol="0">
            <a:normAutofit fontScale="92500" lnSpcReduction="10000"/>
          </a:bodyPr>
          <a:lstStyle/>
          <a:p>
            <a:pPr marL="501650" indent="-501650" defTabSz="885825" eaLnBrk="1" fontAlgn="auto" hangingPunct="1">
              <a:lnSpc>
                <a:spcPct val="90000"/>
              </a:lnSpc>
              <a:spcAft>
                <a:spcPts val="0"/>
              </a:spcAft>
              <a:buFont typeface="Arial" pitchFamily="34" charset="0"/>
              <a:buChar char="•"/>
              <a:defRPr/>
            </a:pPr>
            <a:r>
              <a:rPr lang="en-US" dirty="0">
                <a:latin typeface="Verdana" pitchFamily="34" charset="0"/>
                <a:ea typeface="Verdana" pitchFamily="34" charset="0"/>
                <a:cs typeface="Verdana" pitchFamily="34" charset="0"/>
              </a:rPr>
              <a:t>When </a:t>
            </a:r>
            <a:r>
              <a:rPr lang="en-US" b="1" dirty="0">
                <a:effectLst>
                  <a:outerShdw blurRad="38100" dist="38100" dir="2700000" algn="tl">
                    <a:srgbClr val="000000">
                      <a:alpha val="43137"/>
                    </a:srgbClr>
                  </a:outerShdw>
                </a:effectLst>
                <a:latin typeface="Verdana" pitchFamily="34" charset="0"/>
                <a:ea typeface="Verdana" pitchFamily="34" charset="0"/>
                <a:cs typeface="Verdana" pitchFamily="34" charset="0"/>
              </a:rPr>
              <a:t>reuse**</a:t>
            </a:r>
            <a:r>
              <a:rPr lang="en-US" dirty="0">
                <a:effectLst>
                  <a:outerShdw blurRad="38100" dist="38100" dir="2700000" algn="tl">
                    <a:srgbClr val="000000">
                      <a:alpha val="43137"/>
                    </a:srgbClr>
                  </a:outerShdw>
                </a:effectLst>
                <a:latin typeface="Verdana" pitchFamily="34" charset="0"/>
                <a:ea typeface="Verdana" pitchFamily="34" charset="0"/>
                <a:cs typeface="Verdana" pitchFamily="34" charset="0"/>
              </a:rPr>
              <a:t> </a:t>
            </a:r>
            <a:r>
              <a:rPr lang="en-US" dirty="0">
                <a:latin typeface="Verdana" pitchFamily="34" charset="0"/>
                <a:ea typeface="Verdana" pitchFamily="34" charset="0"/>
                <a:cs typeface="Verdana" pitchFamily="34" charset="0"/>
              </a:rPr>
              <a:t>is a development objective</a:t>
            </a:r>
          </a:p>
          <a:p>
            <a:pPr marL="465138" indent="-465138" eaLnBrk="1" fontAlgn="auto" hangingPunct="1">
              <a:lnSpc>
                <a:spcPct val="90000"/>
              </a:lnSpc>
              <a:spcAft>
                <a:spcPts val="0"/>
              </a:spcAft>
              <a:buFont typeface="Arial" pitchFamily="34" charset="0"/>
              <a:buChar char="•"/>
              <a:defRPr/>
            </a:pPr>
            <a:r>
              <a:rPr lang="en-GB" dirty="0">
                <a:latin typeface="Arial" pitchFamily="34" charset="0"/>
                <a:ea typeface="+mn-ea"/>
                <a:cs typeface="Arial" pitchFamily="34" charset="0"/>
              </a:rPr>
              <a:t>Based on </a:t>
            </a:r>
            <a:r>
              <a:rPr lang="en-GB" dirty="0">
                <a:solidFill>
                  <a:srgbClr val="0000FF"/>
                </a:solidFill>
                <a:latin typeface="Arial" pitchFamily="34" charset="0"/>
                <a:ea typeface="+mn-ea"/>
                <a:cs typeface="Arial" pitchFamily="34" charset="0"/>
              </a:rPr>
              <a:t>systematic reuse</a:t>
            </a:r>
            <a:r>
              <a:rPr lang="en-GB" dirty="0">
                <a:latin typeface="Arial" pitchFamily="34" charset="0"/>
                <a:ea typeface="+mn-ea"/>
                <a:cs typeface="Arial" pitchFamily="34" charset="0"/>
              </a:rPr>
              <a:t> where systems are integrated from existing components or COTS (Commercial-off-the-shelf) systems. </a:t>
            </a:r>
            <a:r>
              <a:rPr lang="en-GB" sz="1800" dirty="0">
                <a:latin typeface="Arial" pitchFamily="34" charset="0"/>
                <a:ea typeface="+mn-ea"/>
                <a:cs typeface="Arial" pitchFamily="34" charset="0"/>
              </a:rPr>
              <a:t>(E.g., data conversion, encryption, device drivers, data mining modules)</a:t>
            </a:r>
          </a:p>
        </p:txBody>
      </p:sp>
      <p:sp>
        <p:nvSpPr>
          <p:cNvPr id="4" name="Rectangle 3"/>
          <p:cNvSpPr txBox="1">
            <a:spLocks noRot="1" noChangeArrowheads="1"/>
          </p:cNvSpPr>
          <p:nvPr/>
        </p:nvSpPr>
        <p:spPr bwMode="auto">
          <a:xfrm>
            <a:off x="1485424" y="4495800"/>
            <a:ext cx="5790402" cy="2209800"/>
          </a:xfrm>
          <a:prstGeom prst="rect">
            <a:avLst/>
          </a:prstGeom>
          <a:noFill/>
          <a:ln w="9525">
            <a:noFill/>
            <a:miter lim="800000"/>
            <a:headEnd/>
            <a:tailEnd/>
          </a:ln>
        </p:spPr>
        <p:txBody>
          <a:bodyPr lIns="92075" tIns="46038" rIns="92075" bIns="46038"/>
          <a:lstStyle/>
          <a:p>
            <a:pPr marL="342900" indent="-342900" eaLnBrk="0" hangingPunct="0">
              <a:spcBef>
                <a:spcPct val="20000"/>
              </a:spcBef>
              <a:buFontTx/>
              <a:buChar char="•"/>
              <a:defRPr/>
            </a:pPr>
            <a:r>
              <a:rPr lang="en-US" sz="2000" kern="0" dirty="0">
                <a:latin typeface="Verdana" pitchFamily="34" charset="0"/>
                <a:ea typeface="Verdana" pitchFamily="34" charset="0"/>
                <a:cs typeface="Verdana" pitchFamily="34" charset="0"/>
              </a:rPr>
              <a:t>The main difference is that CBSE emphases on </a:t>
            </a:r>
            <a:r>
              <a:rPr lang="en-US" sz="2000" b="1" kern="0" dirty="0">
                <a:effectLst>
                  <a:outerShdw blurRad="38100" dist="38100" dir="2700000" algn="tl">
                    <a:srgbClr val="000000">
                      <a:alpha val="43137"/>
                    </a:srgbClr>
                  </a:outerShdw>
                </a:effectLst>
                <a:latin typeface="Verdana" pitchFamily="34" charset="0"/>
                <a:ea typeface="Verdana" pitchFamily="34" charset="0"/>
                <a:cs typeface="Verdana" pitchFamily="34" charset="0"/>
              </a:rPr>
              <a:t>composing</a:t>
            </a:r>
            <a:r>
              <a:rPr lang="en-US" sz="2000" kern="0" dirty="0">
                <a:effectLst>
                  <a:outerShdw blurRad="38100" dist="38100" dir="2700000" algn="tl">
                    <a:srgbClr val="000000">
                      <a:alpha val="43137"/>
                    </a:srgbClr>
                  </a:outerShdw>
                </a:effectLst>
                <a:latin typeface="Verdana" pitchFamily="34" charset="0"/>
                <a:ea typeface="Verdana" pitchFamily="34" charset="0"/>
                <a:cs typeface="Verdana" pitchFamily="34" charset="0"/>
              </a:rPr>
              <a:t> </a:t>
            </a:r>
            <a:r>
              <a:rPr lang="en-US" sz="2000" kern="0" dirty="0">
                <a:latin typeface="Verdana" pitchFamily="34" charset="0"/>
                <a:ea typeface="Verdana" pitchFamily="34" charset="0"/>
                <a:cs typeface="Verdana" pitchFamily="34" charset="0"/>
              </a:rPr>
              <a:t>solutions from prepackaged software components or classes </a:t>
            </a:r>
          </a:p>
        </p:txBody>
      </p:sp>
      <p:sp>
        <p:nvSpPr>
          <p:cNvPr id="54276" name="Rectangle 5"/>
          <p:cNvSpPr>
            <a:spLocks noChangeArrowheads="1"/>
          </p:cNvSpPr>
          <p:nvPr/>
        </p:nvSpPr>
        <p:spPr bwMode="auto">
          <a:xfrm>
            <a:off x="1" y="990600"/>
            <a:ext cx="1447600" cy="2950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marL="58738" eaLnBrk="0" hangingPunct="0">
              <a:lnSpc>
                <a:spcPct val="110000"/>
              </a:lnSpc>
              <a:spcBef>
                <a:spcPct val="10000"/>
              </a:spcBef>
              <a:tabLst>
                <a:tab pos="1371600" algn="l"/>
              </a:tabLst>
            </a:pPr>
            <a:endParaRPr lang="en-US" altLang="zh-TW" sz="1300" b="1">
              <a:solidFill>
                <a:schemeClr val="bg2"/>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Software Process</a:t>
            </a:r>
          </a:p>
          <a:p>
            <a:pPr marL="58738" eaLnBrk="0" hangingPunct="0">
              <a:lnSpc>
                <a:spcPct val="110000"/>
              </a:lnSpc>
              <a:spcBef>
                <a:spcPct val="10000"/>
              </a:spcBef>
              <a:buFontTx/>
              <a:buBlip>
                <a:blip r:embed="rId2"/>
              </a:buBlip>
              <a:tabLst>
                <a:tab pos="1371600" algn="l"/>
              </a:tabLst>
            </a:pPr>
            <a:endParaRPr lang="en-US" altLang="zh-TW" sz="1300" b="1">
              <a:cs typeface="新細明體" charset="0"/>
            </a:endParaRPr>
          </a:p>
          <a:p>
            <a:pPr marL="58738" eaLnBrk="0" hangingPunct="0">
              <a:lnSpc>
                <a:spcPct val="110000"/>
              </a:lnSpc>
              <a:spcBef>
                <a:spcPct val="10000"/>
              </a:spcBef>
              <a:buFontTx/>
              <a:buBlip>
                <a:blip r:embed="rId2"/>
              </a:buBlip>
              <a:tabLst>
                <a:tab pos="1371600" algn="l"/>
              </a:tabLst>
            </a:pPr>
            <a:endParaRPr lang="en-US" altLang="zh-TW" sz="1300" b="1">
              <a:cs typeface="新細明體" charset="0"/>
            </a:endParaRPr>
          </a:p>
          <a:p>
            <a:pPr marL="58738" eaLnBrk="0" hangingPunct="0">
              <a:lnSpc>
                <a:spcPct val="110000"/>
              </a:lnSpc>
              <a:spcBef>
                <a:spcPct val="10000"/>
              </a:spcBef>
              <a:tabLst>
                <a:tab pos="1371600" algn="l"/>
              </a:tabLst>
            </a:pPr>
            <a:r>
              <a:rPr lang="en-US" altLang="zh-TW" sz="1300" b="1">
                <a:cs typeface="新細明體" charset="0"/>
              </a:rPr>
              <a:t>Process Model</a:t>
            </a:r>
          </a:p>
          <a:p>
            <a:pPr marL="58738" eaLnBrk="0" hangingPunct="0">
              <a:lnSpc>
                <a:spcPct val="110000"/>
              </a:lnSpc>
              <a:spcBef>
                <a:spcPct val="10000"/>
              </a:spcBef>
              <a:tabLst>
                <a:tab pos="1371600" algn="l"/>
              </a:tabLst>
            </a:pPr>
            <a:r>
              <a:rPr lang="en-US" altLang="zh-TW" sz="1300">
                <a:solidFill>
                  <a:srgbClr val="A6A6A6"/>
                </a:solidFill>
                <a:cs typeface="新細明體" charset="0"/>
              </a:rPr>
              <a:t>   Linear</a:t>
            </a:r>
          </a:p>
          <a:p>
            <a:pPr marL="58738" eaLnBrk="0" hangingPunct="0">
              <a:lnSpc>
                <a:spcPct val="110000"/>
              </a:lnSpc>
              <a:spcBef>
                <a:spcPct val="10000"/>
              </a:spcBef>
              <a:tabLst>
                <a:tab pos="1371600" algn="l"/>
              </a:tabLst>
            </a:pPr>
            <a:r>
              <a:rPr lang="en-US" altLang="zh-TW" sz="1300">
                <a:solidFill>
                  <a:srgbClr val="A6A6A6"/>
                </a:solidFill>
                <a:cs typeface="新細明體" charset="0"/>
              </a:rPr>
              <a:t>   Incremental</a:t>
            </a:r>
          </a:p>
          <a:p>
            <a:pPr marL="58738" eaLnBrk="0" hangingPunct="0">
              <a:lnSpc>
                <a:spcPct val="110000"/>
              </a:lnSpc>
              <a:spcBef>
                <a:spcPct val="10000"/>
              </a:spcBef>
              <a:tabLst>
                <a:tab pos="1371600" algn="l"/>
              </a:tabLst>
            </a:pPr>
            <a:r>
              <a:rPr lang="en-US" altLang="zh-TW" sz="1300">
                <a:solidFill>
                  <a:srgbClr val="A6A6A6"/>
                </a:solidFill>
                <a:cs typeface="新細明體" charset="0"/>
              </a:rPr>
              <a:t>   Evolutionary</a:t>
            </a:r>
          </a:p>
          <a:p>
            <a:pPr marL="58738" eaLnBrk="0" hangingPunct="0">
              <a:lnSpc>
                <a:spcPct val="110000"/>
              </a:lnSpc>
              <a:spcBef>
                <a:spcPct val="10000"/>
              </a:spcBef>
              <a:tabLst>
                <a:tab pos="1371600" algn="l"/>
              </a:tabLst>
            </a:pPr>
            <a:r>
              <a:rPr lang="en-US" altLang="zh-TW" sz="1300" b="1">
                <a:solidFill>
                  <a:srgbClr val="0000FF"/>
                </a:solidFill>
                <a:cs typeface="新細明體" charset="0"/>
              </a:rPr>
              <a:t>   Other</a:t>
            </a:r>
          </a:p>
          <a:p>
            <a:pPr marL="238125" lvl="1" eaLnBrk="0" hangingPunct="0">
              <a:lnSpc>
                <a:spcPct val="110000"/>
              </a:lnSpc>
              <a:spcBef>
                <a:spcPct val="10000"/>
              </a:spcBef>
              <a:buFontTx/>
              <a:buBlip>
                <a:blip r:embed="rId2"/>
              </a:buBlip>
              <a:tabLst>
                <a:tab pos="1371600" algn="l"/>
              </a:tabLst>
            </a:pPr>
            <a:r>
              <a:rPr lang="en-US" altLang="zh-TW" sz="1300" b="1">
                <a:solidFill>
                  <a:srgbClr val="7030A0"/>
                </a:solidFill>
                <a:cs typeface="新細明體" charset="0"/>
              </a:rPr>
              <a:t> CBSE</a:t>
            </a:r>
          </a:p>
          <a:p>
            <a:pPr marL="238125" lvl="1" eaLnBrk="0" hangingPunct="0">
              <a:lnSpc>
                <a:spcPct val="110000"/>
              </a:lnSpc>
              <a:spcBef>
                <a:spcPct val="10000"/>
              </a:spcBef>
              <a:tabLst>
                <a:tab pos="1371600" algn="l"/>
              </a:tabLst>
            </a:pPr>
            <a:r>
              <a:rPr lang="en-US" altLang="zh-TW" sz="1300">
                <a:solidFill>
                  <a:srgbClr val="A6A6A6"/>
                </a:solidFill>
                <a:cs typeface="新細明體" charset="0"/>
              </a:rPr>
              <a:t>    </a:t>
            </a:r>
            <a:endParaRPr lang="en-US" altLang="zh-TW" sz="1300">
              <a:solidFill>
                <a:srgbClr val="7F7F7F"/>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CASE</a:t>
            </a:r>
            <a:endParaRPr lang="en-US" altLang="zh-TW" sz="1300" b="1">
              <a:solidFill>
                <a:srgbClr val="A6A6A6"/>
              </a:solidFill>
              <a:cs typeface="新細明體" charset="0"/>
            </a:endParaRPr>
          </a:p>
        </p:txBody>
      </p:sp>
      <p:sp>
        <p:nvSpPr>
          <p:cNvPr id="54277" name="Rectangle 19"/>
          <p:cNvSpPr>
            <a:spLocks noChangeArrowheads="1"/>
          </p:cNvSpPr>
          <p:nvPr/>
        </p:nvSpPr>
        <p:spPr bwMode="auto">
          <a:xfrm>
            <a:off x="8075274" y="1905000"/>
            <a:ext cx="455598" cy="457200"/>
          </a:xfrm>
          <a:prstGeom prst="rect">
            <a:avLst/>
          </a:prstGeom>
          <a:solidFill>
            <a:srgbClr val="FF9999"/>
          </a:solidFill>
          <a:ln w="9525">
            <a:solidFill>
              <a:schemeClr val="tx1"/>
            </a:solidFill>
            <a:miter lim="800000"/>
            <a:headEnd/>
            <a:tailEnd/>
          </a:ln>
        </p:spPr>
        <p:txBody>
          <a:bodyPr wrap="none" anchor="ctr"/>
          <a:lstStyle/>
          <a:p>
            <a:endParaRPr lang="en-US"/>
          </a:p>
        </p:txBody>
      </p:sp>
      <p:sp>
        <p:nvSpPr>
          <p:cNvPr id="54278" name="Rectangle 20"/>
          <p:cNvSpPr>
            <a:spLocks noChangeArrowheads="1"/>
          </p:cNvSpPr>
          <p:nvPr/>
        </p:nvSpPr>
        <p:spPr bwMode="auto">
          <a:xfrm>
            <a:off x="8075274" y="2514600"/>
            <a:ext cx="455598" cy="457200"/>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54279" name="Rectangle 21"/>
          <p:cNvSpPr>
            <a:spLocks noChangeArrowheads="1"/>
          </p:cNvSpPr>
          <p:nvPr/>
        </p:nvSpPr>
        <p:spPr bwMode="auto">
          <a:xfrm>
            <a:off x="8075274" y="3124200"/>
            <a:ext cx="455598" cy="457200"/>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54280" name="Rectangle 23"/>
          <p:cNvSpPr>
            <a:spLocks noChangeArrowheads="1"/>
          </p:cNvSpPr>
          <p:nvPr/>
        </p:nvSpPr>
        <p:spPr bwMode="auto">
          <a:xfrm>
            <a:off x="8683885" y="2514600"/>
            <a:ext cx="457318" cy="457200"/>
          </a:xfrm>
          <a:prstGeom prst="rect">
            <a:avLst/>
          </a:prstGeom>
          <a:solidFill>
            <a:srgbClr val="00CCFF"/>
          </a:solidFill>
          <a:ln w="9525">
            <a:solidFill>
              <a:schemeClr val="tx1"/>
            </a:solidFill>
            <a:miter lim="800000"/>
            <a:headEnd/>
            <a:tailEnd/>
          </a:ln>
        </p:spPr>
        <p:txBody>
          <a:bodyPr wrap="none" anchor="ctr"/>
          <a:lstStyle/>
          <a:p>
            <a:endParaRPr lang="en-US"/>
          </a:p>
        </p:txBody>
      </p:sp>
      <p:sp>
        <p:nvSpPr>
          <p:cNvPr id="54281" name="Rectangle 24"/>
          <p:cNvSpPr>
            <a:spLocks noChangeArrowheads="1"/>
          </p:cNvSpPr>
          <p:nvPr/>
        </p:nvSpPr>
        <p:spPr bwMode="auto">
          <a:xfrm>
            <a:off x="8683885" y="1905000"/>
            <a:ext cx="457318" cy="457200"/>
          </a:xfrm>
          <a:prstGeom prst="rect">
            <a:avLst/>
          </a:prstGeom>
          <a:solidFill>
            <a:srgbClr val="00CCFF"/>
          </a:solidFill>
          <a:ln w="9525">
            <a:solidFill>
              <a:schemeClr val="tx1"/>
            </a:solidFill>
            <a:miter lim="800000"/>
            <a:headEnd/>
            <a:tailEnd/>
          </a:ln>
        </p:spPr>
        <p:txBody>
          <a:bodyPr wrap="none" anchor="ctr"/>
          <a:lstStyle/>
          <a:p>
            <a:endParaRPr lang="en-US"/>
          </a:p>
        </p:txBody>
      </p:sp>
      <p:sp>
        <p:nvSpPr>
          <p:cNvPr id="54282" name="Rectangle 25"/>
          <p:cNvSpPr>
            <a:spLocks noChangeArrowheads="1"/>
          </p:cNvSpPr>
          <p:nvPr/>
        </p:nvSpPr>
        <p:spPr bwMode="auto">
          <a:xfrm>
            <a:off x="8683885" y="3124200"/>
            <a:ext cx="457318" cy="990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54283" name="Text Box 26"/>
          <p:cNvSpPr txBox="1">
            <a:spLocks noChangeArrowheads="1"/>
          </p:cNvSpPr>
          <p:nvPr/>
        </p:nvSpPr>
        <p:spPr bwMode="auto">
          <a:xfrm>
            <a:off x="7693602" y="1219201"/>
            <a:ext cx="1858124"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tLang="zh-TW" sz="2000" i="1">
                <a:solidFill>
                  <a:srgbClr val="7030A0"/>
                </a:solidFill>
                <a:latin typeface="Arial" charset="0"/>
                <a:cs typeface="新細明體" charset="0"/>
              </a:rPr>
              <a:t>Pre-fabricated</a:t>
            </a:r>
          </a:p>
          <a:p>
            <a:pPr eaLnBrk="1" hangingPunct="1"/>
            <a:r>
              <a:rPr lang="en-US" altLang="zh-TW" sz="2000" i="1">
                <a:solidFill>
                  <a:srgbClr val="7030A0"/>
                </a:solidFill>
                <a:latin typeface="Arial" charset="0"/>
                <a:cs typeface="新細明體" charset="0"/>
              </a:rPr>
              <a:t>Components</a:t>
            </a:r>
          </a:p>
        </p:txBody>
      </p:sp>
      <p:grpSp>
        <p:nvGrpSpPr>
          <p:cNvPr id="54284" name="Group 49"/>
          <p:cNvGrpSpPr>
            <a:grpSpLocks/>
          </p:cNvGrpSpPr>
          <p:nvPr/>
        </p:nvGrpSpPr>
        <p:grpSpPr bwMode="auto">
          <a:xfrm>
            <a:off x="7540589" y="4724400"/>
            <a:ext cx="2133578" cy="1905000"/>
            <a:chOff x="3505200" y="2895600"/>
            <a:chExt cx="2362200" cy="2133600"/>
          </a:xfrm>
        </p:grpSpPr>
        <p:sp>
          <p:nvSpPr>
            <p:cNvPr id="54286" name="Rectangle 9"/>
            <p:cNvSpPr>
              <a:spLocks noChangeArrowheads="1"/>
            </p:cNvSpPr>
            <p:nvPr/>
          </p:nvSpPr>
          <p:spPr bwMode="auto">
            <a:xfrm>
              <a:off x="3505200" y="2895600"/>
              <a:ext cx="2362200" cy="2133600"/>
            </a:xfrm>
            <a:prstGeom prst="rect">
              <a:avLst/>
            </a:prstGeom>
            <a:solidFill>
              <a:srgbClr val="C0C0C0"/>
            </a:solidFill>
            <a:ln w="38100">
              <a:solidFill>
                <a:schemeClr val="tx1"/>
              </a:solidFill>
              <a:miter lim="800000"/>
              <a:headEnd/>
              <a:tailEnd/>
            </a:ln>
          </p:spPr>
          <p:txBody>
            <a:bodyPr wrap="none" anchor="ctr"/>
            <a:lstStyle/>
            <a:p>
              <a:endParaRPr lang="en-US"/>
            </a:p>
          </p:txBody>
        </p:sp>
        <p:sp>
          <p:nvSpPr>
            <p:cNvPr id="54287" name="Rectangle 10"/>
            <p:cNvSpPr>
              <a:spLocks noChangeArrowheads="1"/>
            </p:cNvSpPr>
            <p:nvPr/>
          </p:nvSpPr>
          <p:spPr bwMode="auto">
            <a:xfrm>
              <a:off x="3581400" y="2971800"/>
              <a:ext cx="1066800" cy="990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4288" name="Rectangle 11"/>
            <p:cNvSpPr>
              <a:spLocks noChangeArrowheads="1"/>
            </p:cNvSpPr>
            <p:nvPr/>
          </p:nvSpPr>
          <p:spPr bwMode="auto">
            <a:xfrm>
              <a:off x="3581400" y="4038600"/>
              <a:ext cx="533400" cy="9144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54289" name="Rectangle 12"/>
            <p:cNvSpPr>
              <a:spLocks noChangeArrowheads="1"/>
            </p:cNvSpPr>
            <p:nvPr/>
          </p:nvSpPr>
          <p:spPr bwMode="auto">
            <a:xfrm>
              <a:off x="4191000" y="4038600"/>
              <a:ext cx="457200" cy="457200"/>
            </a:xfrm>
            <a:prstGeom prst="rect">
              <a:avLst/>
            </a:prstGeom>
            <a:solidFill>
              <a:srgbClr val="00CCFF"/>
            </a:solidFill>
            <a:ln w="9525">
              <a:solidFill>
                <a:schemeClr val="tx1"/>
              </a:solidFill>
              <a:miter lim="800000"/>
              <a:headEnd/>
              <a:tailEnd/>
            </a:ln>
          </p:spPr>
          <p:txBody>
            <a:bodyPr wrap="none" anchor="ctr"/>
            <a:lstStyle/>
            <a:p>
              <a:endParaRPr lang="en-US"/>
            </a:p>
          </p:txBody>
        </p:sp>
        <p:sp>
          <p:nvSpPr>
            <p:cNvPr id="54290" name="Rectangle 13"/>
            <p:cNvSpPr>
              <a:spLocks noChangeArrowheads="1"/>
            </p:cNvSpPr>
            <p:nvPr/>
          </p:nvSpPr>
          <p:spPr bwMode="auto">
            <a:xfrm>
              <a:off x="4191000" y="4572000"/>
              <a:ext cx="1066800" cy="381000"/>
            </a:xfrm>
            <a:prstGeom prst="rect">
              <a:avLst/>
            </a:prstGeom>
            <a:solidFill>
              <a:srgbClr val="808000"/>
            </a:solidFill>
            <a:ln w="9525">
              <a:solidFill>
                <a:schemeClr val="tx1"/>
              </a:solidFill>
              <a:miter lim="800000"/>
              <a:headEnd/>
              <a:tailEnd/>
            </a:ln>
          </p:spPr>
          <p:txBody>
            <a:bodyPr wrap="none" anchor="ctr"/>
            <a:lstStyle/>
            <a:p>
              <a:endParaRPr lang="en-US"/>
            </a:p>
          </p:txBody>
        </p:sp>
        <p:sp>
          <p:nvSpPr>
            <p:cNvPr id="54291" name="Rectangle 14"/>
            <p:cNvSpPr>
              <a:spLocks noChangeArrowheads="1"/>
            </p:cNvSpPr>
            <p:nvPr/>
          </p:nvSpPr>
          <p:spPr bwMode="auto">
            <a:xfrm>
              <a:off x="4724400" y="2971800"/>
              <a:ext cx="533400" cy="1524000"/>
            </a:xfrm>
            <a:prstGeom prst="rect">
              <a:avLst/>
            </a:prstGeom>
            <a:solidFill>
              <a:srgbClr val="FFCC99"/>
            </a:solidFill>
            <a:ln w="9525">
              <a:solidFill>
                <a:schemeClr val="tx1"/>
              </a:solidFill>
              <a:miter lim="800000"/>
              <a:headEnd/>
              <a:tailEnd/>
            </a:ln>
          </p:spPr>
          <p:txBody>
            <a:bodyPr wrap="none" anchor="ctr"/>
            <a:lstStyle/>
            <a:p>
              <a:endParaRPr lang="en-US"/>
            </a:p>
          </p:txBody>
        </p:sp>
        <p:sp>
          <p:nvSpPr>
            <p:cNvPr id="54292" name="Rectangle 15"/>
            <p:cNvSpPr>
              <a:spLocks noChangeArrowheads="1"/>
            </p:cNvSpPr>
            <p:nvPr/>
          </p:nvSpPr>
          <p:spPr bwMode="auto">
            <a:xfrm>
              <a:off x="5334000" y="3505200"/>
              <a:ext cx="457200" cy="914400"/>
            </a:xfrm>
            <a:prstGeom prst="rect">
              <a:avLst/>
            </a:prstGeom>
            <a:solidFill>
              <a:srgbClr val="800000"/>
            </a:solidFill>
            <a:ln w="9525">
              <a:solidFill>
                <a:schemeClr val="tx1"/>
              </a:solidFill>
              <a:miter lim="800000"/>
              <a:headEnd/>
              <a:tailEnd/>
            </a:ln>
          </p:spPr>
          <p:txBody>
            <a:bodyPr wrap="none" anchor="ctr"/>
            <a:lstStyle/>
            <a:p>
              <a:endParaRPr lang="en-US"/>
            </a:p>
          </p:txBody>
        </p:sp>
        <p:sp>
          <p:nvSpPr>
            <p:cNvPr id="54293" name="Rectangle 16"/>
            <p:cNvSpPr>
              <a:spLocks noChangeArrowheads="1"/>
            </p:cNvSpPr>
            <p:nvPr/>
          </p:nvSpPr>
          <p:spPr bwMode="auto">
            <a:xfrm>
              <a:off x="5334000" y="2971800"/>
              <a:ext cx="457200" cy="457200"/>
            </a:xfrm>
            <a:prstGeom prst="rect">
              <a:avLst/>
            </a:prstGeom>
            <a:solidFill>
              <a:srgbClr val="FF9999"/>
            </a:solidFill>
            <a:ln w="9525">
              <a:solidFill>
                <a:schemeClr val="tx1"/>
              </a:solidFill>
              <a:miter lim="800000"/>
              <a:headEnd/>
              <a:tailEnd/>
            </a:ln>
          </p:spPr>
          <p:txBody>
            <a:bodyPr wrap="none" anchor="ctr"/>
            <a:lstStyle/>
            <a:p>
              <a:endParaRPr lang="en-US"/>
            </a:p>
          </p:txBody>
        </p:sp>
        <p:sp>
          <p:nvSpPr>
            <p:cNvPr id="54294" name="Rectangle 17"/>
            <p:cNvSpPr>
              <a:spLocks noChangeArrowheads="1"/>
            </p:cNvSpPr>
            <p:nvPr/>
          </p:nvSpPr>
          <p:spPr bwMode="auto">
            <a:xfrm>
              <a:off x="5334000" y="4495800"/>
              <a:ext cx="457200" cy="457200"/>
            </a:xfrm>
            <a:prstGeom prst="rect">
              <a:avLst/>
            </a:prstGeom>
            <a:solidFill>
              <a:srgbClr val="CCFFCC"/>
            </a:solidFill>
            <a:ln w="9525">
              <a:solidFill>
                <a:schemeClr val="tx1"/>
              </a:solidFill>
              <a:miter lim="800000"/>
              <a:headEnd/>
              <a:tailEnd/>
            </a:ln>
          </p:spPr>
          <p:txBody>
            <a:bodyPr wrap="none" anchor="ctr"/>
            <a:lstStyle/>
            <a:p>
              <a:endParaRPr lang="en-US"/>
            </a:p>
          </p:txBody>
        </p:sp>
      </p:grpSp>
      <p:sp>
        <p:nvSpPr>
          <p:cNvPr id="54285" name="Text Box 26"/>
          <p:cNvSpPr txBox="1">
            <a:spLocks noChangeArrowheads="1"/>
          </p:cNvSpPr>
          <p:nvPr/>
        </p:nvSpPr>
        <p:spPr bwMode="auto">
          <a:xfrm>
            <a:off x="7769248" y="4343400"/>
            <a:ext cx="183407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tLang="zh-TW" sz="2000" i="1">
                <a:solidFill>
                  <a:srgbClr val="7030A0"/>
                </a:solidFill>
                <a:latin typeface="Arial" charset="0"/>
                <a:cs typeface="新細明體" charset="0"/>
              </a:rPr>
              <a:t>A new system</a:t>
            </a:r>
          </a:p>
        </p:txBody>
      </p:sp>
      <p:sp>
        <p:nvSpPr>
          <p:cNvPr id="2" name="Slide Number Placeholder 1"/>
          <p:cNvSpPr>
            <a:spLocks noGrp="1"/>
          </p:cNvSpPr>
          <p:nvPr>
            <p:ph type="sldNum" sz="quarter" idx="12"/>
          </p:nvPr>
        </p:nvSpPr>
        <p:spPr/>
        <p:txBody>
          <a:bodyPr/>
          <a:lstStyle/>
          <a:p>
            <a:pPr>
              <a:defRPr/>
            </a:pPr>
            <a:fld id="{F86A4733-B0DE-402C-87E5-69B0B588E007}" type="slidenum">
              <a:rPr lang="zh-TW" altLang="en-US" smtClean="0"/>
              <a:pPr>
                <a:defRPr/>
              </a:pPr>
              <a:t>40</a:t>
            </a:fld>
            <a:endParaRPr lang="en-US" altLang="zh-TW"/>
          </a:p>
        </p:txBody>
      </p:sp>
    </p:spTree>
    <p:extLst>
      <p:ext uri="{BB962C8B-B14F-4D97-AF65-F5344CB8AC3E}">
        <p14:creationId xmlns:p14="http://schemas.microsoft.com/office/powerpoint/2010/main" val="25106906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1523247" y="228600"/>
            <a:ext cx="7997907" cy="762000"/>
          </a:xfrm>
        </p:spPr>
        <p:txBody>
          <a:bodyPr/>
          <a:lstStyle/>
          <a:p>
            <a:pPr eaLnBrk="1" fontAlgn="auto" hangingPunct="1">
              <a:spcAft>
                <a:spcPts val="0"/>
              </a:spcAft>
              <a:defRPr/>
            </a:pPr>
            <a:r>
              <a:rPr lang="en-US" altLang="zh-TW" sz="2800">
                <a:solidFill>
                  <a:srgbClr val="404040"/>
                </a:solidFill>
                <a:latin typeface="Arial" charset="0"/>
                <a:ea typeface="+mj-ea"/>
                <a:cs typeface="Arial" charset="0"/>
              </a:rPr>
              <a:t>CBSE: The Key Questions</a:t>
            </a:r>
          </a:p>
        </p:txBody>
      </p:sp>
      <p:sp>
        <p:nvSpPr>
          <p:cNvPr id="55298" name="Rectangle 3"/>
          <p:cNvSpPr>
            <a:spLocks noGrp="1" noChangeArrowheads="1"/>
          </p:cNvSpPr>
          <p:nvPr>
            <p:ph idx="1"/>
          </p:nvPr>
        </p:nvSpPr>
        <p:spPr>
          <a:xfrm>
            <a:off x="1751907" y="1219200"/>
            <a:ext cx="7542307" cy="4343400"/>
          </a:xfrm>
        </p:spPr>
        <p:txBody>
          <a:bodyPr/>
          <a:lstStyle/>
          <a:p>
            <a:pPr eaLnBrk="1" hangingPunct="1">
              <a:buFontTx/>
              <a:buNone/>
            </a:pPr>
            <a:r>
              <a:rPr lang="en-US" altLang="zh-TW" dirty="0">
                <a:latin typeface="Arial" charset="0"/>
                <a:cs typeface="Arial" charset="0"/>
              </a:rPr>
              <a:t>*When faced with the possibility of </a:t>
            </a:r>
            <a:r>
              <a:rPr lang="en-US" altLang="zh-TW" b="1" dirty="0">
                <a:solidFill>
                  <a:srgbClr val="FF0000"/>
                </a:solidFill>
                <a:latin typeface="Arial" charset="0"/>
                <a:cs typeface="Arial" charset="0"/>
              </a:rPr>
              <a:t>reuse</a:t>
            </a:r>
            <a:r>
              <a:rPr lang="en-US" altLang="zh-TW" dirty="0">
                <a:latin typeface="Arial" charset="0"/>
                <a:cs typeface="Arial" charset="0"/>
              </a:rPr>
              <a:t>, the software team asks:</a:t>
            </a:r>
          </a:p>
          <a:p>
            <a:pPr lvl="1" eaLnBrk="1" hangingPunct="1"/>
            <a:r>
              <a:rPr lang="en-US" altLang="zh-TW" sz="2400" dirty="0">
                <a:latin typeface="Arial" charset="0"/>
                <a:cs typeface="Arial" charset="0"/>
              </a:rPr>
              <a:t>*Are commercial </a:t>
            </a:r>
            <a:r>
              <a:rPr lang="en-US" altLang="zh-TW" sz="2400" b="1" dirty="0">
                <a:solidFill>
                  <a:srgbClr val="FF0000"/>
                </a:solidFill>
                <a:latin typeface="Arial" charset="0"/>
                <a:cs typeface="Arial" charset="0"/>
              </a:rPr>
              <a:t>off-the-shelf (COTS) </a:t>
            </a:r>
            <a:r>
              <a:rPr lang="en-US" altLang="zh-TW" sz="2400" dirty="0">
                <a:latin typeface="Arial" charset="0"/>
                <a:cs typeface="Arial" charset="0"/>
              </a:rPr>
              <a:t>components available to implement the requirement?</a:t>
            </a:r>
          </a:p>
          <a:p>
            <a:pPr lvl="1" eaLnBrk="1" hangingPunct="1"/>
            <a:r>
              <a:rPr lang="en-US" altLang="zh-TW" sz="2400" dirty="0">
                <a:latin typeface="Arial" charset="0"/>
                <a:cs typeface="Arial" charset="0"/>
              </a:rPr>
              <a:t>Are internally-developed reusable components available to implement the requirement?</a:t>
            </a:r>
          </a:p>
          <a:p>
            <a:pPr lvl="1" eaLnBrk="1" hangingPunct="1"/>
            <a:r>
              <a:rPr lang="en-US" altLang="zh-TW" sz="2400" dirty="0">
                <a:latin typeface="Arial" charset="0"/>
                <a:cs typeface="Arial" charset="0"/>
              </a:rPr>
              <a:t>Are the interfaces for available components compatible within the architecture of the system to be built?</a:t>
            </a:r>
          </a:p>
        </p:txBody>
      </p:sp>
      <p:sp>
        <p:nvSpPr>
          <p:cNvPr id="55299" name="Rectangle 3"/>
          <p:cNvSpPr>
            <a:spLocks noChangeArrowheads="1"/>
          </p:cNvSpPr>
          <p:nvPr/>
        </p:nvSpPr>
        <p:spPr bwMode="auto">
          <a:xfrm>
            <a:off x="1" y="990600"/>
            <a:ext cx="1447600" cy="2950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marL="58738" eaLnBrk="0" hangingPunct="0">
              <a:lnSpc>
                <a:spcPct val="110000"/>
              </a:lnSpc>
              <a:spcBef>
                <a:spcPct val="10000"/>
              </a:spcBef>
              <a:tabLst>
                <a:tab pos="1371600" algn="l"/>
              </a:tabLst>
            </a:pPr>
            <a:endParaRPr lang="en-US" altLang="zh-TW" sz="1300" b="1">
              <a:solidFill>
                <a:schemeClr val="bg2"/>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Software Process</a:t>
            </a:r>
          </a:p>
          <a:p>
            <a:pPr marL="58738" eaLnBrk="0" hangingPunct="0">
              <a:lnSpc>
                <a:spcPct val="110000"/>
              </a:lnSpc>
              <a:spcBef>
                <a:spcPct val="10000"/>
              </a:spcBef>
              <a:buFontTx/>
              <a:buBlip>
                <a:blip r:embed="rId3"/>
              </a:buBlip>
              <a:tabLst>
                <a:tab pos="1371600" algn="l"/>
              </a:tabLst>
            </a:pPr>
            <a:endParaRPr lang="en-US" altLang="zh-TW" sz="1300" b="1">
              <a:cs typeface="新細明體" charset="0"/>
            </a:endParaRPr>
          </a:p>
          <a:p>
            <a:pPr marL="58738" eaLnBrk="0" hangingPunct="0">
              <a:lnSpc>
                <a:spcPct val="110000"/>
              </a:lnSpc>
              <a:spcBef>
                <a:spcPct val="10000"/>
              </a:spcBef>
              <a:buFontTx/>
              <a:buBlip>
                <a:blip r:embed="rId3"/>
              </a:buBlip>
              <a:tabLst>
                <a:tab pos="1371600" algn="l"/>
              </a:tabLst>
            </a:pPr>
            <a:endParaRPr lang="en-US" altLang="zh-TW" sz="1300" b="1">
              <a:cs typeface="新細明體" charset="0"/>
            </a:endParaRPr>
          </a:p>
          <a:p>
            <a:pPr marL="58738" eaLnBrk="0" hangingPunct="0">
              <a:lnSpc>
                <a:spcPct val="110000"/>
              </a:lnSpc>
              <a:spcBef>
                <a:spcPct val="10000"/>
              </a:spcBef>
              <a:tabLst>
                <a:tab pos="1371600" algn="l"/>
              </a:tabLst>
            </a:pPr>
            <a:r>
              <a:rPr lang="en-US" altLang="zh-TW" sz="1300" b="1">
                <a:cs typeface="新細明體" charset="0"/>
              </a:rPr>
              <a:t>Process Model</a:t>
            </a:r>
          </a:p>
          <a:p>
            <a:pPr marL="58738" eaLnBrk="0" hangingPunct="0">
              <a:lnSpc>
                <a:spcPct val="110000"/>
              </a:lnSpc>
              <a:spcBef>
                <a:spcPct val="10000"/>
              </a:spcBef>
              <a:tabLst>
                <a:tab pos="1371600" algn="l"/>
              </a:tabLst>
            </a:pPr>
            <a:r>
              <a:rPr lang="en-US" altLang="zh-TW" sz="1300">
                <a:solidFill>
                  <a:srgbClr val="A6A6A6"/>
                </a:solidFill>
                <a:cs typeface="新細明體" charset="0"/>
              </a:rPr>
              <a:t>   Linear</a:t>
            </a:r>
          </a:p>
          <a:p>
            <a:pPr marL="58738" eaLnBrk="0" hangingPunct="0">
              <a:lnSpc>
                <a:spcPct val="110000"/>
              </a:lnSpc>
              <a:spcBef>
                <a:spcPct val="10000"/>
              </a:spcBef>
              <a:tabLst>
                <a:tab pos="1371600" algn="l"/>
              </a:tabLst>
            </a:pPr>
            <a:r>
              <a:rPr lang="en-US" altLang="zh-TW" sz="1300">
                <a:solidFill>
                  <a:srgbClr val="A6A6A6"/>
                </a:solidFill>
                <a:cs typeface="新細明體" charset="0"/>
              </a:rPr>
              <a:t>   Incremental</a:t>
            </a:r>
          </a:p>
          <a:p>
            <a:pPr marL="58738" eaLnBrk="0" hangingPunct="0">
              <a:lnSpc>
                <a:spcPct val="110000"/>
              </a:lnSpc>
              <a:spcBef>
                <a:spcPct val="10000"/>
              </a:spcBef>
              <a:tabLst>
                <a:tab pos="1371600" algn="l"/>
              </a:tabLst>
            </a:pPr>
            <a:r>
              <a:rPr lang="en-US" altLang="zh-TW" sz="1300">
                <a:solidFill>
                  <a:srgbClr val="A6A6A6"/>
                </a:solidFill>
                <a:cs typeface="新細明體" charset="0"/>
              </a:rPr>
              <a:t>   Evolutionary</a:t>
            </a:r>
          </a:p>
          <a:p>
            <a:pPr marL="58738" eaLnBrk="0" hangingPunct="0">
              <a:lnSpc>
                <a:spcPct val="110000"/>
              </a:lnSpc>
              <a:spcBef>
                <a:spcPct val="10000"/>
              </a:spcBef>
              <a:tabLst>
                <a:tab pos="1371600" algn="l"/>
              </a:tabLst>
            </a:pPr>
            <a:r>
              <a:rPr lang="en-US" altLang="zh-TW" sz="1300" b="1">
                <a:solidFill>
                  <a:srgbClr val="0000FF"/>
                </a:solidFill>
                <a:cs typeface="新細明體" charset="0"/>
              </a:rPr>
              <a:t>   Other</a:t>
            </a:r>
          </a:p>
          <a:p>
            <a:pPr marL="238125" lvl="1" eaLnBrk="0" hangingPunct="0">
              <a:lnSpc>
                <a:spcPct val="110000"/>
              </a:lnSpc>
              <a:spcBef>
                <a:spcPct val="10000"/>
              </a:spcBef>
              <a:buFontTx/>
              <a:buBlip>
                <a:blip r:embed="rId3"/>
              </a:buBlip>
              <a:tabLst>
                <a:tab pos="1371600" algn="l"/>
              </a:tabLst>
            </a:pPr>
            <a:r>
              <a:rPr lang="en-US" altLang="zh-TW" sz="1300" b="1">
                <a:solidFill>
                  <a:srgbClr val="7030A0"/>
                </a:solidFill>
                <a:cs typeface="新細明體" charset="0"/>
              </a:rPr>
              <a:t> CBSE</a:t>
            </a:r>
          </a:p>
          <a:p>
            <a:pPr marL="238125" lvl="1" eaLnBrk="0" hangingPunct="0">
              <a:lnSpc>
                <a:spcPct val="110000"/>
              </a:lnSpc>
              <a:spcBef>
                <a:spcPct val="10000"/>
              </a:spcBef>
              <a:tabLst>
                <a:tab pos="1371600" algn="l"/>
              </a:tabLst>
            </a:pPr>
            <a:r>
              <a:rPr lang="en-US" altLang="zh-TW" sz="1300">
                <a:solidFill>
                  <a:srgbClr val="A6A6A6"/>
                </a:solidFill>
                <a:cs typeface="新細明體" charset="0"/>
              </a:rPr>
              <a:t>   </a:t>
            </a:r>
            <a:endParaRPr lang="en-US" altLang="zh-TW" sz="1300">
              <a:solidFill>
                <a:srgbClr val="7F7F7F"/>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CASE</a:t>
            </a:r>
            <a:endParaRPr lang="en-US" altLang="zh-TW" sz="1300" b="1">
              <a:solidFill>
                <a:srgbClr val="A6A6A6"/>
              </a:solidFill>
              <a:cs typeface="新細明體" charset="0"/>
            </a:endParaRPr>
          </a:p>
        </p:txBody>
      </p:sp>
      <p:sp>
        <p:nvSpPr>
          <p:cNvPr id="5" name="Rectangle 3"/>
          <p:cNvSpPr>
            <a:spLocks noChangeArrowheads="1"/>
          </p:cNvSpPr>
          <p:nvPr/>
        </p:nvSpPr>
        <p:spPr bwMode="auto">
          <a:xfrm>
            <a:off x="1485424" y="5486401"/>
            <a:ext cx="7573255" cy="132397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rgbClr val="00B050">
                <a:alpha val="84000"/>
              </a:srgbClr>
            </a:solidFill>
            <a:miter lim="800000"/>
            <a:headEnd/>
            <a:tailEnd/>
          </a:ln>
        </p:spPr>
        <p:txBody>
          <a:bodyPr lIns="92075" tIns="46038" rIns="92075" bIns="46038">
            <a:spAutoFit/>
          </a:bodyPr>
          <a:lstStyle/>
          <a:p>
            <a:pPr marL="457200" indent="-457200">
              <a:defRPr/>
            </a:pPr>
            <a:r>
              <a:rPr lang="en-US" altLang="zh-TW" sz="2000" dirty="0">
                <a:solidFill>
                  <a:srgbClr val="0000FF"/>
                </a:solidFill>
                <a:latin typeface="Arial" pitchFamily="34" charset="0"/>
                <a:ea typeface="新細明體" pitchFamily="18" charset="-120"/>
                <a:cs typeface="Arial" pitchFamily="34" charset="0"/>
              </a:rPr>
              <a:t>First rule of CBSE: never build what you can buy!</a:t>
            </a:r>
          </a:p>
          <a:p>
            <a:pPr marL="457200" indent="-457200">
              <a:defRPr/>
            </a:pPr>
            <a:r>
              <a:rPr lang="en-US" altLang="zh-TW" sz="2000" dirty="0">
                <a:solidFill>
                  <a:srgbClr val="0000FF"/>
                </a:solidFill>
                <a:latin typeface="Arial" pitchFamily="34" charset="0"/>
                <a:ea typeface="新細明體" pitchFamily="18" charset="-120"/>
                <a:cs typeface="Arial" pitchFamily="34" charset="0"/>
              </a:rPr>
              <a:t>Because: it becomes solution oriented, built based on features available in the components, not from customer requirements (problem-oriented). </a:t>
            </a:r>
          </a:p>
        </p:txBody>
      </p:sp>
      <p:sp>
        <p:nvSpPr>
          <p:cNvPr id="2" name="Slide Number Placeholder 1"/>
          <p:cNvSpPr>
            <a:spLocks noGrp="1"/>
          </p:cNvSpPr>
          <p:nvPr>
            <p:ph type="sldNum" sz="quarter" idx="12"/>
          </p:nvPr>
        </p:nvSpPr>
        <p:spPr/>
        <p:txBody>
          <a:bodyPr/>
          <a:lstStyle/>
          <a:p>
            <a:pPr>
              <a:defRPr/>
            </a:pPr>
            <a:fld id="{F86A4733-B0DE-402C-87E5-69B0B588E007}" type="slidenum">
              <a:rPr lang="zh-TW" altLang="en-US" smtClean="0"/>
              <a:pPr>
                <a:defRPr/>
              </a:pPr>
              <a:t>41</a:t>
            </a:fld>
            <a:endParaRPr lang="en-US" altLang="zh-TW"/>
          </a:p>
        </p:txBody>
      </p:sp>
    </p:spTree>
    <p:extLst>
      <p:ext uri="{BB962C8B-B14F-4D97-AF65-F5344CB8AC3E}">
        <p14:creationId xmlns:p14="http://schemas.microsoft.com/office/powerpoint/2010/main" val="24134696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1485424" y="304800"/>
            <a:ext cx="7769248" cy="990600"/>
          </a:xfrm>
        </p:spPr>
        <p:txBody>
          <a:bodyPr/>
          <a:lstStyle/>
          <a:p>
            <a:pPr eaLnBrk="1" fontAlgn="auto" hangingPunct="1">
              <a:spcAft>
                <a:spcPts val="0"/>
              </a:spcAft>
              <a:defRPr/>
            </a:pPr>
            <a:r>
              <a:rPr lang="en-US" sz="2800" dirty="0">
                <a:solidFill>
                  <a:srgbClr val="404040"/>
                </a:solidFill>
                <a:latin typeface="Arial" charset="0"/>
                <a:ea typeface="+mj-ea"/>
                <a:cs typeface="Arial" charset="0"/>
              </a:rPr>
              <a:t>CBSE and design principles</a:t>
            </a:r>
          </a:p>
        </p:txBody>
      </p:sp>
      <p:sp>
        <p:nvSpPr>
          <p:cNvPr id="57346" name="Rectangle 3"/>
          <p:cNvSpPr>
            <a:spLocks noGrp="1" noChangeArrowheads="1"/>
          </p:cNvSpPr>
          <p:nvPr>
            <p:ph idx="1"/>
          </p:nvPr>
        </p:nvSpPr>
        <p:spPr>
          <a:xfrm>
            <a:off x="1827554" y="1524000"/>
            <a:ext cx="7238002" cy="3810000"/>
          </a:xfrm>
        </p:spPr>
        <p:txBody>
          <a:bodyPr/>
          <a:lstStyle/>
          <a:p>
            <a:pPr eaLnBrk="1" hangingPunct="1">
              <a:spcBef>
                <a:spcPts val="1200"/>
              </a:spcBef>
              <a:buFontTx/>
              <a:buNone/>
            </a:pPr>
            <a:r>
              <a:rPr lang="en-US">
                <a:latin typeface="Arial" charset="0"/>
                <a:cs typeface="Arial" charset="0"/>
              </a:rPr>
              <a:t>CBSE is based on sound software engineering design principles:</a:t>
            </a:r>
          </a:p>
          <a:p>
            <a:pPr lvl="1" eaLnBrk="1" hangingPunct="1">
              <a:lnSpc>
                <a:spcPct val="90000"/>
              </a:lnSpc>
            </a:pPr>
            <a:r>
              <a:rPr lang="en-US" sz="2400">
                <a:latin typeface="Arial" charset="0"/>
                <a:cs typeface="Arial" charset="0"/>
              </a:rPr>
              <a:t>Components are </a:t>
            </a:r>
            <a:r>
              <a:rPr lang="en-US" sz="2400" b="1">
                <a:solidFill>
                  <a:srgbClr val="FF0000"/>
                </a:solidFill>
                <a:latin typeface="Arial" charset="0"/>
                <a:cs typeface="Arial" charset="0"/>
              </a:rPr>
              <a:t>independent</a:t>
            </a:r>
            <a:r>
              <a:rPr lang="en-US" sz="2400">
                <a:latin typeface="Arial" charset="0"/>
                <a:cs typeface="Arial" charset="0"/>
              </a:rPr>
              <a:t> so do not interfere with each other;</a:t>
            </a:r>
          </a:p>
          <a:p>
            <a:pPr lvl="1" eaLnBrk="1" hangingPunct="1">
              <a:spcBef>
                <a:spcPts val="1200"/>
              </a:spcBef>
            </a:pPr>
            <a:r>
              <a:rPr lang="en-US" sz="2400">
                <a:latin typeface="Arial" charset="0"/>
                <a:cs typeface="Arial" charset="0"/>
              </a:rPr>
              <a:t>Component </a:t>
            </a:r>
            <a:r>
              <a:rPr lang="en-US" sz="2400" b="1">
                <a:solidFill>
                  <a:srgbClr val="FF0000"/>
                </a:solidFill>
                <a:latin typeface="Arial" charset="0"/>
                <a:cs typeface="Arial" charset="0"/>
              </a:rPr>
              <a:t>implementations are hidden</a:t>
            </a:r>
            <a:r>
              <a:rPr lang="en-US" sz="2400">
                <a:latin typeface="Arial" charset="0"/>
                <a:cs typeface="Arial" charset="0"/>
              </a:rPr>
              <a:t>;</a:t>
            </a:r>
          </a:p>
          <a:p>
            <a:pPr lvl="1" eaLnBrk="1" hangingPunct="1">
              <a:lnSpc>
                <a:spcPct val="90000"/>
              </a:lnSpc>
            </a:pPr>
            <a:r>
              <a:rPr lang="en-US" sz="2400">
                <a:latin typeface="Arial" charset="0"/>
                <a:cs typeface="Arial" charset="0"/>
              </a:rPr>
              <a:t>Communication is through </a:t>
            </a:r>
            <a:r>
              <a:rPr lang="en-US" sz="2400" b="1">
                <a:solidFill>
                  <a:srgbClr val="FF0000"/>
                </a:solidFill>
                <a:latin typeface="Arial" charset="0"/>
                <a:cs typeface="Arial" charset="0"/>
              </a:rPr>
              <a:t>well-defined interfaces</a:t>
            </a:r>
            <a:r>
              <a:rPr lang="en-US" sz="2400">
                <a:solidFill>
                  <a:srgbClr val="FF0000"/>
                </a:solidFill>
                <a:latin typeface="Arial" charset="0"/>
                <a:cs typeface="Arial" charset="0"/>
              </a:rPr>
              <a:t>; (method calls)</a:t>
            </a:r>
          </a:p>
          <a:p>
            <a:pPr lvl="1" eaLnBrk="1" hangingPunct="1">
              <a:lnSpc>
                <a:spcPct val="90000"/>
              </a:lnSpc>
            </a:pPr>
            <a:r>
              <a:rPr lang="en-US" sz="2400">
                <a:latin typeface="Arial" charset="0"/>
                <a:cs typeface="Arial" charset="0"/>
              </a:rPr>
              <a:t>Component platforms are shared and </a:t>
            </a:r>
            <a:r>
              <a:rPr lang="en-US" sz="2400" b="1">
                <a:solidFill>
                  <a:srgbClr val="FF0000"/>
                </a:solidFill>
                <a:latin typeface="Arial" charset="0"/>
                <a:cs typeface="Arial" charset="0"/>
              </a:rPr>
              <a:t>reduce development efforts / costs</a:t>
            </a:r>
            <a:r>
              <a:rPr lang="en-US" sz="2400">
                <a:latin typeface="Arial" charset="0"/>
                <a:cs typeface="Arial" charset="0"/>
              </a:rPr>
              <a:t>.</a:t>
            </a:r>
          </a:p>
        </p:txBody>
      </p:sp>
      <p:sp>
        <p:nvSpPr>
          <p:cNvPr id="57347" name="Rectangle 3"/>
          <p:cNvSpPr>
            <a:spLocks noChangeArrowheads="1"/>
          </p:cNvSpPr>
          <p:nvPr/>
        </p:nvSpPr>
        <p:spPr bwMode="auto">
          <a:xfrm>
            <a:off x="1" y="990600"/>
            <a:ext cx="1447600" cy="2950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marL="58738" eaLnBrk="0" hangingPunct="0">
              <a:lnSpc>
                <a:spcPct val="110000"/>
              </a:lnSpc>
              <a:spcBef>
                <a:spcPct val="10000"/>
              </a:spcBef>
              <a:tabLst>
                <a:tab pos="1371600" algn="l"/>
              </a:tabLst>
            </a:pPr>
            <a:endParaRPr lang="en-US" altLang="zh-TW" sz="1300" b="1">
              <a:solidFill>
                <a:schemeClr val="bg2"/>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Software Process</a:t>
            </a:r>
          </a:p>
          <a:p>
            <a:pPr marL="58738" eaLnBrk="0" hangingPunct="0">
              <a:lnSpc>
                <a:spcPct val="110000"/>
              </a:lnSpc>
              <a:spcBef>
                <a:spcPct val="10000"/>
              </a:spcBef>
              <a:buFontTx/>
              <a:buBlip>
                <a:blip r:embed="rId2"/>
              </a:buBlip>
              <a:tabLst>
                <a:tab pos="1371600" algn="l"/>
              </a:tabLst>
            </a:pPr>
            <a:endParaRPr lang="en-US" altLang="zh-TW" sz="1300" b="1">
              <a:cs typeface="新細明體" charset="0"/>
            </a:endParaRPr>
          </a:p>
          <a:p>
            <a:pPr marL="58738" eaLnBrk="0" hangingPunct="0">
              <a:lnSpc>
                <a:spcPct val="110000"/>
              </a:lnSpc>
              <a:spcBef>
                <a:spcPct val="10000"/>
              </a:spcBef>
              <a:buFontTx/>
              <a:buBlip>
                <a:blip r:embed="rId2"/>
              </a:buBlip>
              <a:tabLst>
                <a:tab pos="1371600" algn="l"/>
              </a:tabLst>
            </a:pPr>
            <a:endParaRPr lang="en-US" altLang="zh-TW" sz="1300" b="1">
              <a:cs typeface="新細明體" charset="0"/>
            </a:endParaRPr>
          </a:p>
          <a:p>
            <a:pPr marL="58738" eaLnBrk="0" hangingPunct="0">
              <a:lnSpc>
                <a:spcPct val="110000"/>
              </a:lnSpc>
              <a:spcBef>
                <a:spcPct val="10000"/>
              </a:spcBef>
              <a:tabLst>
                <a:tab pos="1371600" algn="l"/>
              </a:tabLst>
            </a:pPr>
            <a:r>
              <a:rPr lang="en-US" altLang="zh-TW" sz="1300" b="1">
                <a:cs typeface="新細明體" charset="0"/>
              </a:rPr>
              <a:t>Process Model</a:t>
            </a:r>
          </a:p>
          <a:p>
            <a:pPr marL="58738" eaLnBrk="0" hangingPunct="0">
              <a:lnSpc>
                <a:spcPct val="110000"/>
              </a:lnSpc>
              <a:spcBef>
                <a:spcPct val="10000"/>
              </a:spcBef>
              <a:tabLst>
                <a:tab pos="1371600" algn="l"/>
              </a:tabLst>
            </a:pPr>
            <a:r>
              <a:rPr lang="en-US" altLang="zh-TW" sz="1300">
                <a:solidFill>
                  <a:srgbClr val="A6A6A6"/>
                </a:solidFill>
                <a:cs typeface="新細明體" charset="0"/>
              </a:rPr>
              <a:t>   Linear</a:t>
            </a:r>
          </a:p>
          <a:p>
            <a:pPr marL="58738" eaLnBrk="0" hangingPunct="0">
              <a:lnSpc>
                <a:spcPct val="110000"/>
              </a:lnSpc>
              <a:spcBef>
                <a:spcPct val="10000"/>
              </a:spcBef>
              <a:tabLst>
                <a:tab pos="1371600" algn="l"/>
              </a:tabLst>
            </a:pPr>
            <a:r>
              <a:rPr lang="en-US" altLang="zh-TW" sz="1300">
                <a:solidFill>
                  <a:srgbClr val="A6A6A6"/>
                </a:solidFill>
                <a:cs typeface="新細明體" charset="0"/>
              </a:rPr>
              <a:t>   Incremental</a:t>
            </a:r>
          </a:p>
          <a:p>
            <a:pPr marL="58738" eaLnBrk="0" hangingPunct="0">
              <a:lnSpc>
                <a:spcPct val="110000"/>
              </a:lnSpc>
              <a:spcBef>
                <a:spcPct val="10000"/>
              </a:spcBef>
              <a:tabLst>
                <a:tab pos="1371600" algn="l"/>
              </a:tabLst>
            </a:pPr>
            <a:r>
              <a:rPr lang="en-US" altLang="zh-TW" sz="1300">
                <a:solidFill>
                  <a:srgbClr val="A6A6A6"/>
                </a:solidFill>
                <a:cs typeface="新細明體" charset="0"/>
              </a:rPr>
              <a:t>   Evolutionary</a:t>
            </a:r>
          </a:p>
          <a:p>
            <a:pPr marL="58738" eaLnBrk="0" hangingPunct="0">
              <a:lnSpc>
                <a:spcPct val="110000"/>
              </a:lnSpc>
              <a:spcBef>
                <a:spcPct val="10000"/>
              </a:spcBef>
              <a:tabLst>
                <a:tab pos="1371600" algn="l"/>
              </a:tabLst>
            </a:pPr>
            <a:r>
              <a:rPr lang="en-US" altLang="zh-TW" sz="1300" b="1">
                <a:solidFill>
                  <a:srgbClr val="0000FF"/>
                </a:solidFill>
                <a:cs typeface="新細明體" charset="0"/>
              </a:rPr>
              <a:t>   Other</a:t>
            </a:r>
          </a:p>
          <a:p>
            <a:pPr marL="238125" lvl="1" eaLnBrk="0" hangingPunct="0">
              <a:lnSpc>
                <a:spcPct val="110000"/>
              </a:lnSpc>
              <a:spcBef>
                <a:spcPct val="10000"/>
              </a:spcBef>
              <a:buFontTx/>
              <a:buBlip>
                <a:blip r:embed="rId2"/>
              </a:buBlip>
              <a:tabLst>
                <a:tab pos="1371600" algn="l"/>
              </a:tabLst>
            </a:pPr>
            <a:r>
              <a:rPr lang="en-US" altLang="zh-TW" sz="1300" b="1">
                <a:solidFill>
                  <a:srgbClr val="7030A0"/>
                </a:solidFill>
                <a:cs typeface="新細明體" charset="0"/>
              </a:rPr>
              <a:t> CBSE</a:t>
            </a:r>
          </a:p>
          <a:p>
            <a:pPr marL="238125" lvl="1" eaLnBrk="0" hangingPunct="0">
              <a:lnSpc>
                <a:spcPct val="110000"/>
              </a:lnSpc>
              <a:spcBef>
                <a:spcPct val="10000"/>
              </a:spcBef>
              <a:tabLst>
                <a:tab pos="1371600" algn="l"/>
              </a:tabLst>
            </a:pPr>
            <a:r>
              <a:rPr lang="en-US" altLang="zh-TW" sz="1300">
                <a:solidFill>
                  <a:srgbClr val="A6A6A6"/>
                </a:solidFill>
                <a:cs typeface="新細明體" charset="0"/>
              </a:rPr>
              <a:t>  </a:t>
            </a:r>
            <a:endParaRPr lang="en-US" altLang="zh-TW" sz="1300">
              <a:solidFill>
                <a:srgbClr val="7F7F7F"/>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CASE</a:t>
            </a:r>
            <a:endParaRPr lang="en-US" altLang="zh-TW" sz="1300" b="1">
              <a:solidFill>
                <a:srgbClr val="A6A6A6"/>
              </a:solidFill>
              <a:cs typeface="新細明體" charset="0"/>
            </a:endParaRPr>
          </a:p>
        </p:txBody>
      </p:sp>
      <p:sp>
        <p:nvSpPr>
          <p:cNvPr id="2" name="Slide Number Placeholder 1"/>
          <p:cNvSpPr>
            <a:spLocks noGrp="1"/>
          </p:cNvSpPr>
          <p:nvPr>
            <p:ph type="sldNum" sz="quarter" idx="12"/>
          </p:nvPr>
        </p:nvSpPr>
        <p:spPr/>
        <p:txBody>
          <a:bodyPr/>
          <a:lstStyle/>
          <a:p>
            <a:pPr>
              <a:defRPr/>
            </a:pPr>
            <a:fld id="{F86A4733-B0DE-402C-87E5-69B0B588E007}" type="slidenum">
              <a:rPr lang="zh-TW" altLang="en-US" smtClean="0"/>
              <a:pPr>
                <a:defRPr/>
              </a:pPr>
              <a:t>42</a:t>
            </a:fld>
            <a:endParaRPr lang="en-US" altLang="zh-TW"/>
          </a:p>
        </p:txBody>
      </p:sp>
    </p:spTree>
    <p:extLst>
      <p:ext uri="{BB962C8B-B14F-4D97-AF65-F5344CB8AC3E}">
        <p14:creationId xmlns:p14="http://schemas.microsoft.com/office/powerpoint/2010/main" val="13987977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402901" y="152400"/>
            <a:ext cx="7769248" cy="990600"/>
          </a:xfrm>
        </p:spPr>
        <p:txBody>
          <a:bodyPr/>
          <a:lstStyle/>
          <a:p>
            <a:pPr eaLnBrk="1" fontAlgn="auto" hangingPunct="1">
              <a:spcAft>
                <a:spcPts val="0"/>
              </a:spcAft>
              <a:defRPr/>
            </a:pPr>
            <a:r>
              <a:rPr lang="en-GB" sz="3200" dirty="0">
                <a:solidFill>
                  <a:srgbClr val="404040"/>
                </a:solidFill>
                <a:latin typeface="Arial" charset="0"/>
                <a:ea typeface="+mj-ea"/>
                <a:cs typeface="Arial" charset="0"/>
              </a:rPr>
              <a:t>What is a Component?</a:t>
            </a:r>
          </a:p>
        </p:txBody>
      </p:sp>
      <p:sp>
        <p:nvSpPr>
          <p:cNvPr id="64515" name="Rectangle 3"/>
          <p:cNvSpPr>
            <a:spLocks noGrp="1" noChangeArrowheads="1"/>
          </p:cNvSpPr>
          <p:nvPr>
            <p:ph idx="1"/>
          </p:nvPr>
        </p:nvSpPr>
        <p:spPr>
          <a:xfrm>
            <a:off x="1523247" y="1295400"/>
            <a:ext cx="8075273" cy="3657600"/>
          </a:xfrm>
        </p:spPr>
        <p:txBody>
          <a:bodyPr rtlCol="0">
            <a:normAutofit lnSpcReduction="10000"/>
          </a:bodyPr>
          <a:lstStyle/>
          <a:p>
            <a:pPr marL="465138" indent="-465138" eaLnBrk="1" fontAlgn="auto" hangingPunct="1">
              <a:spcBef>
                <a:spcPts val="1200"/>
              </a:spcBef>
              <a:spcAft>
                <a:spcPts val="0"/>
              </a:spcAft>
              <a:buFont typeface="Arial" pitchFamily="34" charset="0"/>
              <a:buChar char="•"/>
              <a:defRPr/>
            </a:pPr>
            <a:r>
              <a:rPr lang="en-GB" dirty="0">
                <a:latin typeface="Arial" charset="0"/>
                <a:ea typeface="+mn-ea"/>
                <a:cs typeface="Arial" charset="0"/>
              </a:rPr>
              <a:t>*Components </a:t>
            </a:r>
            <a:r>
              <a:rPr lang="en-GB" i="1" dirty="0">
                <a:effectLst>
                  <a:outerShdw blurRad="38100" dist="38100" dir="2700000" algn="tl">
                    <a:srgbClr val="DDDDDD"/>
                  </a:outerShdw>
                </a:effectLst>
                <a:latin typeface="Arial" charset="0"/>
                <a:ea typeface="+mn-ea"/>
                <a:cs typeface="Arial" charset="0"/>
              </a:rPr>
              <a:t>provide a service </a:t>
            </a:r>
            <a:r>
              <a:rPr lang="en-GB" dirty="0">
                <a:latin typeface="Arial" charset="0"/>
                <a:ea typeface="+mn-ea"/>
                <a:cs typeface="Arial" charset="0"/>
              </a:rPr>
              <a:t>without regard to where the component is executing or its programming language</a:t>
            </a:r>
          </a:p>
          <a:p>
            <a:pPr lvl="1" indent="-182880" eaLnBrk="1" fontAlgn="auto" hangingPunct="1">
              <a:spcBef>
                <a:spcPts val="1200"/>
              </a:spcBef>
              <a:spcAft>
                <a:spcPts val="0"/>
              </a:spcAft>
              <a:buFont typeface="Arial" pitchFamily="34" charset="0"/>
              <a:buChar char="•"/>
              <a:defRPr/>
            </a:pPr>
            <a:r>
              <a:rPr lang="en-GB" dirty="0">
                <a:latin typeface="Arial" charset="0"/>
                <a:ea typeface="+mn-ea"/>
                <a:cs typeface="Arial" charset="0"/>
              </a:rPr>
              <a:t>The </a:t>
            </a:r>
            <a:r>
              <a:rPr lang="en-GB" b="1" dirty="0">
                <a:solidFill>
                  <a:srgbClr val="FF0000"/>
                </a:solidFill>
                <a:latin typeface="Arial" charset="0"/>
                <a:ea typeface="+mn-ea"/>
                <a:cs typeface="Arial" charset="0"/>
              </a:rPr>
              <a:t>component interface </a:t>
            </a:r>
            <a:r>
              <a:rPr lang="en-GB" dirty="0">
                <a:latin typeface="Arial" charset="0"/>
                <a:ea typeface="+mn-ea"/>
                <a:cs typeface="Arial" charset="0"/>
              </a:rPr>
              <a:t>is published and all interactions are through the published interface;</a:t>
            </a:r>
          </a:p>
          <a:p>
            <a:pPr lvl="1" indent="-182880" eaLnBrk="1" fontAlgn="auto" hangingPunct="1">
              <a:spcBef>
                <a:spcPts val="1200"/>
              </a:spcBef>
              <a:spcAft>
                <a:spcPts val="0"/>
              </a:spcAft>
              <a:buFont typeface="Arial" pitchFamily="34" charset="0"/>
              <a:buChar char="•"/>
              <a:defRPr/>
            </a:pPr>
            <a:r>
              <a:rPr lang="en-US" dirty="0">
                <a:latin typeface="Arial" charset="0"/>
                <a:ea typeface="+mn-ea"/>
                <a:cs typeface="Arial" charset="0"/>
              </a:rPr>
              <a:t>An independent, executable entity. </a:t>
            </a:r>
          </a:p>
          <a:p>
            <a:pPr lvl="1" indent="-182880" eaLnBrk="1" fontAlgn="auto" hangingPunct="1">
              <a:spcBef>
                <a:spcPts val="1200"/>
              </a:spcBef>
              <a:spcAft>
                <a:spcPts val="0"/>
              </a:spcAft>
              <a:buFont typeface="Arial" pitchFamily="34" charset="0"/>
              <a:buChar char="•"/>
              <a:defRPr/>
            </a:pPr>
            <a:r>
              <a:rPr lang="en-US" dirty="0">
                <a:latin typeface="Arial" charset="0"/>
                <a:ea typeface="+mn-ea"/>
                <a:cs typeface="Arial" charset="0"/>
              </a:rPr>
              <a:t>The services offered by a component are made available through an interface API.</a:t>
            </a:r>
            <a:endParaRPr lang="en-GB" dirty="0">
              <a:latin typeface="Arial" charset="0"/>
              <a:ea typeface="+mn-ea"/>
              <a:cs typeface="Arial" charset="0"/>
            </a:endParaRPr>
          </a:p>
          <a:p>
            <a:pPr marL="465138" indent="-465138" eaLnBrk="1" fontAlgn="auto" hangingPunct="1">
              <a:lnSpc>
                <a:spcPct val="90000"/>
              </a:lnSpc>
              <a:spcAft>
                <a:spcPts val="0"/>
              </a:spcAft>
              <a:buFont typeface="Zapf Dingbats" charset="0"/>
              <a:buNone/>
              <a:defRPr/>
            </a:pPr>
            <a:endParaRPr lang="en-GB" dirty="0">
              <a:latin typeface="Arial" charset="0"/>
              <a:ea typeface="+mn-ea"/>
              <a:cs typeface="Arial" charset="0"/>
            </a:endParaRPr>
          </a:p>
        </p:txBody>
      </p:sp>
      <p:sp>
        <p:nvSpPr>
          <p:cNvPr id="58371" name="Rectangle 3"/>
          <p:cNvSpPr>
            <a:spLocks noChangeArrowheads="1"/>
          </p:cNvSpPr>
          <p:nvPr/>
        </p:nvSpPr>
        <p:spPr bwMode="auto">
          <a:xfrm>
            <a:off x="1" y="990600"/>
            <a:ext cx="1447600" cy="2950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marL="58738" eaLnBrk="0" hangingPunct="0">
              <a:lnSpc>
                <a:spcPct val="110000"/>
              </a:lnSpc>
              <a:spcBef>
                <a:spcPct val="10000"/>
              </a:spcBef>
              <a:tabLst>
                <a:tab pos="1371600" algn="l"/>
              </a:tabLst>
            </a:pPr>
            <a:endParaRPr lang="en-US" altLang="zh-TW" sz="1300" b="1">
              <a:solidFill>
                <a:schemeClr val="bg2"/>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Software Process</a:t>
            </a:r>
          </a:p>
          <a:p>
            <a:pPr marL="58738" eaLnBrk="0" hangingPunct="0">
              <a:lnSpc>
                <a:spcPct val="110000"/>
              </a:lnSpc>
              <a:spcBef>
                <a:spcPct val="10000"/>
              </a:spcBef>
              <a:buFontTx/>
              <a:buBlip>
                <a:blip r:embed="rId2"/>
              </a:buBlip>
              <a:tabLst>
                <a:tab pos="1371600" algn="l"/>
              </a:tabLst>
            </a:pPr>
            <a:endParaRPr lang="en-US" altLang="zh-TW" sz="1300" b="1">
              <a:cs typeface="新細明體" charset="0"/>
            </a:endParaRPr>
          </a:p>
          <a:p>
            <a:pPr marL="58738" eaLnBrk="0" hangingPunct="0">
              <a:lnSpc>
                <a:spcPct val="110000"/>
              </a:lnSpc>
              <a:spcBef>
                <a:spcPct val="10000"/>
              </a:spcBef>
              <a:buFontTx/>
              <a:buBlip>
                <a:blip r:embed="rId2"/>
              </a:buBlip>
              <a:tabLst>
                <a:tab pos="1371600" algn="l"/>
              </a:tabLst>
            </a:pPr>
            <a:endParaRPr lang="en-US" altLang="zh-TW" sz="1300" b="1">
              <a:cs typeface="新細明體" charset="0"/>
            </a:endParaRPr>
          </a:p>
          <a:p>
            <a:pPr marL="58738" eaLnBrk="0" hangingPunct="0">
              <a:lnSpc>
                <a:spcPct val="110000"/>
              </a:lnSpc>
              <a:spcBef>
                <a:spcPct val="10000"/>
              </a:spcBef>
              <a:tabLst>
                <a:tab pos="1371600" algn="l"/>
              </a:tabLst>
            </a:pPr>
            <a:r>
              <a:rPr lang="en-US" altLang="zh-TW" sz="1300" b="1">
                <a:cs typeface="新細明體" charset="0"/>
              </a:rPr>
              <a:t>Process Model</a:t>
            </a:r>
          </a:p>
          <a:p>
            <a:pPr marL="58738" eaLnBrk="0" hangingPunct="0">
              <a:lnSpc>
                <a:spcPct val="110000"/>
              </a:lnSpc>
              <a:spcBef>
                <a:spcPct val="10000"/>
              </a:spcBef>
              <a:tabLst>
                <a:tab pos="1371600" algn="l"/>
              </a:tabLst>
            </a:pPr>
            <a:r>
              <a:rPr lang="en-US" altLang="zh-TW" sz="1300">
                <a:solidFill>
                  <a:srgbClr val="A6A6A6"/>
                </a:solidFill>
                <a:cs typeface="新細明體" charset="0"/>
              </a:rPr>
              <a:t>   Linear</a:t>
            </a:r>
          </a:p>
          <a:p>
            <a:pPr marL="58738" eaLnBrk="0" hangingPunct="0">
              <a:lnSpc>
                <a:spcPct val="110000"/>
              </a:lnSpc>
              <a:spcBef>
                <a:spcPct val="10000"/>
              </a:spcBef>
              <a:tabLst>
                <a:tab pos="1371600" algn="l"/>
              </a:tabLst>
            </a:pPr>
            <a:r>
              <a:rPr lang="en-US" altLang="zh-TW" sz="1300">
                <a:solidFill>
                  <a:srgbClr val="A6A6A6"/>
                </a:solidFill>
                <a:cs typeface="新細明體" charset="0"/>
              </a:rPr>
              <a:t>   Incremental</a:t>
            </a:r>
          </a:p>
          <a:p>
            <a:pPr marL="58738" eaLnBrk="0" hangingPunct="0">
              <a:lnSpc>
                <a:spcPct val="110000"/>
              </a:lnSpc>
              <a:spcBef>
                <a:spcPct val="10000"/>
              </a:spcBef>
              <a:tabLst>
                <a:tab pos="1371600" algn="l"/>
              </a:tabLst>
            </a:pPr>
            <a:r>
              <a:rPr lang="en-US" altLang="zh-TW" sz="1300">
                <a:solidFill>
                  <a:srgbClr val="A6A6A6"/>
                </a:solidFill>
                <a:cs typeface="新細明體" charset="0"/>
              </a:rPr>
              <a:t>   Evolutionary</a:t>
            </a:r>
          </a:p>
          <a:p>
            <a:pPr marL="58738" eaLnBrk="0" hangingPunct="0">
              <a:lnSpc>
                <a:spcPct val="110000"/>
              </a:lnSpc>
              <a:spcBef>
                <a:spcPct val="10000"/>
              </a:spcBef>
              <a:tabLst>
                <a:tab pos="1371600" algn="l"/>
              </a:tabLst>
            </a:pPr>
            <a:r>
              <a:rPr lang="en-US" altLang="zh-TW" sz="1300" b="1">
                <a:solidFill>
                  <a:srgbClr val="0000FF"/>
                </a:solidFill>
                <a:cs typeface="新細明體" charset="0"/>
              </a:rPr>
              <a:t>   Other</a:t>
            </a:r>
          </a:p>
          <a:p>
            <a:pPr marL="238125" lvl="1" eaLnBrk="0" hangingPunct="0">
              <a:lnSpc>
                <a:spcPct val="110000"/>
              </a:lnSpc>
              <a:spcBef>
                <a:spcPct val="10000"/>
              </a:spcBef>
              <a:buFontTx/>
              <a:buBlip>
                <a:blip r:embed="rId2"/>
              </a:buBlip>
              <a:tabLst>
                <a:tab pos="1371600" algn="l"/>
              </a:tabLst>
            </a:pPr>
            <a:r>
              <a:rPr lang="en-US" altLang="zh-TW" sz="1300" b="1">
                <a:solidFill>
                  <a:srgbClr val="7030A0"/>
                </a:solidFill>
                <a:cs typeface="新細明體" charset="0"/>
              </a:rPr>
              <a:t> CBSE</a:t>
            </a:r>
          </a:p>
          <a:p>
            <a:pPr marL="238125" lvl="1" eaLnBrk="0" hangingPunct="0">
              <a:lnSpc>
                <a:spcPct val="110000"/>
              </a:lnSpc>
              <a:spcBef>
                <a:spcPct val="10000"/>
              </a:spcBef>
              <a:tabLst>
                <a:tab pos="1371600" algn="l"/>
              </a:tabLst>
            </a:pPr>
            <a:r>
              <a:rPr lang="en-US" altLang="zh-TW" sz="1300">
                <a:solidFill>
                  <a:srgbClr val="A6A6A6"/>
                </a:solidFill>
                <a:cs typeface="新細明體" charset="0"/>
              </a:rPr>
              <a:t>    </a:t>
            </a:r>
            <a:endParaRPr lang="en-US" altLang="zh-TW" sz="1300">
              <a:solidFill>
                <a:srgbClr val="7F7F7F"/>
              </a:solidFill>
              <a:cs typeface="新細明體" charset="0"/>
            </a:endParaRPr>
          </a:p>
          <a:p>
            <a:pPr marL="58738" eaLnBrk="0" hangingPunct="0">
              <a:lnSpc>
                <a:spcPct val="110000"/>
              </a:lnSpc>
              <a:spcBef>
                <a:spcPct val="10000"/>
              </a:spcBef>
              <a:tabLst>
                <a:tab pos="1371600" algn="l"/>
              </a:tabLst>
            </a:pPr>
            <a:r>
              <a:rPr lang="en-US" altLang="zh-TW" sz="1300">
                <a:solidFill>
                  <a:srgbClr val="A6A6A6"/>
                </a:solidFill>
                <a:cs typeface="新細明體" charset="0"/>
              </a:rPr>
              <a:t>CASE</a:t>
            </a:r>
            <a:endParaRPr lang="en-US" altLang="zh-TW" sz="1300" b="1">
              <a:solidFill>
                <a:srgbClr val="A6A6A6"/>
              </a:solidFill>
              <a:cs typeface="新細明體" charset="0"/>
            </a:endParaRPr>
          </a:p>
        </p:txBody>
      </p:sp>
      <p:pic>
        <p:nvPicPr>
          <p:cNvPr id="58372" name="Picture 6" descr="http://www.dealerrefresh.com/wp-content/uploads/2009/03/puzzle_pieces_id150248_size500o-300x2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4407" y="4424363"/>
            <a:ext cx="3027583" cy="2271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F86A4733-B0DE-402C-87E5-69B0B588E007}" type="slidenum">
              <a:rPr lang="zh-TW" altLang="en-US" smtClean="0"/>
              <a:pPr>
                <a:defRPr/>
              </a:pPr>
              <a:t>43</a:t>
            </a:fld>
            <a:endParaRPr lang="en-US" altLang="zh-TW"/>
          </a:p>
        </p:txBody>
      </p:sp>
    </p:spTree>
    <p:extLst>
      <p:ext uri="{BB962C8B-B14F-4D97-AF65-F5344CB8AC3E}">
        <p14:creationId xmlns:p14="http://schemas.microsoft.com/office/powerpoint/2010/main" val="24139258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3" name="Picture 11" descr="Eck-10.jpe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306" y="4572001"/>
            <a:ext cx="3809837" cy="1908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9394" name="Title 1"/>
          <p:cNvSpPr>
            <a:spLocks noGrp="1"/>
          </p:cNvSpPr>
          <p:nvPr>
            <p:ph type="title"/>
          </p:nvPr>
        </p:nvSpPr>
        <p:spPr/>
        <p:txBody>
          <a:bodyPr/>
          <a:lstStyle/>
          <a:p>
            <a:pPr eaLnBrk="1" fontAlgn="auto" hangingPunct="1">
              <a:spcAft>
                <a:spcPts val="0"/>
              </a:spcAft>
              <a:defRPr/>
            </a:pPr>
            <a:r>
              <a:rPr lang="en-US">
                <a:latin typeface="Helvetica" charset="0"/>
                <a:ea typeface="+mj-ea"/>
                <a:cs typeface="Helvetica" charset="0"/>
              </a:rPr>
              <a:t>Component-based Engineering</a:t>
            </a:r>
          </a:p>
        </p:txBody>
      </p:sp>
      <p:sp>
        <p:nvSpPr>
          <p:cNvPr id="59395" name="Content Placeholder 2"/>
          <p:cNvSpPr>
            <a:spLocks noGrp="1"/>
          </p:cNvSpPr>
          <p:nvPr>
            <p:ph idx="1"/>
          </p:nvPr>
        </p:nvSpPr>
        <p:spPr/>
        <p:txBody>
          <a:bodyPr/>
          <a:lstStyle/>
          <a:p>
            <a:pPr eaLnBrk="1" hangingPunct="1"/>
            <a:endParaRPr lang="en-US">
              <a:latin typeface="Tahoma" charset="0"/>
            </a:endParaRPr>
          </a:p>
        </p:txBody>
      </p:sp>
      <p:pic>
        <p:nvPicPr>
          <p:cNvPr id="59396" name="Picture 5" descr="Electronic_Components_281.jpe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69741" y="2819400"/>
            <a:ext cx="5131933" cy="259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9397" name="Picture 8" descr="warrenelectronics2.jpe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2964" y="1600200"/>
            <a:ext cx="2970848" cy="2228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Right Arrow 12"/>
          <p:cNvSpPr/>
          <p:nvPr/>
        </p:nvSpPr>
        <p:spPr>
          <a:xfrm rot="20267931">
            <a:off x="4022340" y="5287178"/>
            <a:ext cx="1066458" cy="533400"/>
          </a:xfrm>
          <a:prstGeom prs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Right Arrow 13"/>
          <p:cNvSpPr/>
          <p:nvPr/>
        </p:nvSpPr>
        <p:spPr>
          <a:xfrm rot="1158409">
            <a:off x="3638414" y="2752157"/>
            <a:ext cx="1066458" cy="533400"/>
          </a:xfrm>
          <a:prstGeom prs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 name="Slide Number Placeholder 1"/>
          <p:cNvSpPr>
            <a:spLocks noGrp="1"/>
          </p:cNvSpPr>
          <p:nvPr>
            <p:ph type="sldNum" sz="quarter" idx="12"/>
          </p:nvPr>
        </p:nvSpPr>
        <p:spPr/>
        <p:txBody>
          <a:bodyPr/>
          <a:lstStyle/>
          <a:p>
            <a:pPr>
              <a:defRPr/>
            </a:pPr>
            <a:fld id="{F86A4733-B0DE-402C-87E5-69B0B588E007}" type="slidenum">
              <a:rPr lang="zh-TW" altLang="en-US" smtClean="0"/>
              <a:pPr>
                <a:defRPr/>
              </a:pPr>
              <a:t>44</a:t>
            </a:fld>
            <a:endParaRPr lang="en-US" altLang="zh-TW"/>
          </a:p>
        </p:txBody>
      </p:sp>
    </p:spTree>
    <p:extLst>
      <p:ext uri="{BB962C8B-B14F-4D97-AF65-F5344CB8AC3E}">
        <p14:creationId xmlns:p14="http://schemas.microsoft.com/office/powerpoint/2010/main" val="33619514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fontAlgn="auto" hangingPunct="1">
              <a:spcAft>
                <a:spcPts val="0"/>
              </a:spcAft>
              <a:defRPr/>
            </a:pPr>
            <a:r>
              <a:rPr lang="en-US">
                <a:latin typeface="Helvetica" charset="0"/>
                <a:ea typeface="+mj-ea"/>
                <a:cs typeface="Helvetica" charset="0"/>
              </a:rPr>
              <a:t>Example: Bar Code Component</a:t>
            </a:r>
          </a:p>
        </p:txBody>
      </p:sp>
      <p:sp>
        <p:nvSpPr>
          <p:cNvPr id="60418" name="Content Placeholder 2"/>
          <p:cNvSpPr>
            <a:spLocks noGrp="1"/>
          </p:cNvSpPr>
          <p:nvPr>
            <p:ph idx="1"/>
          </p:nvPr>
        </p:nvSpPr>
        <p:spPr>
          <a:xfrm>
            <a:off x="594857" y="1600200"/>
            <a:ext cx="8926296" cy="4343400"/>
          </a:xfrm>
        </p:spPr>
        <p:txBody>
          <a:bodyPr/>
          <a:lstStyle/>
          <a:p>
            <a:pPr eaLnBrk="1" hangingPunct="1"/>
            <a:r>
              <a:rPr lang="en-US">
                <a:latin typeface="Tahoma" charset="0"/>
              </a:rPr>
              <a:t>If you are building a POS application…</a:t>
            </a:r>
          </a:p>
          <a:p>
            <a:pPr eaLnBrk="1" hangingPunct="1"/>
            <a:r>
              <a:rPr lang="en-US">
                <a:latin typeface="Tahoma" charset="0"/>
              </a:rPr>
              <a:t>Use a bar code generator component, do not write your own. </a:t>
            </a:r>
          </a:p>
        </p:txBody>
      </p:sp>
      <p:pic>
        <p:nvPicPr>
          <p:cNvPr id="60419" name="Picture 3" descr="000_h169.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8611" y="2819400"/>
            <a:ext cx="2730154" cy="2146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20" name="Picture 5" descr="000_h169-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4871" y="4191000"/>
            <a:ext cx="2565107" cy="2146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21" name="Picture 8" descr="barcodeInvoice.jpe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96113" y="2743200"/>
            <a:ext cx="4805278" cy="2895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F86A4733-B0DE-402C-87E5-69B0B588E007}" type="slidenum">
              <a:rPr lang="zh-TW" altLang="en-US" smtClean="0"/>
              <a:pPr>
                <a:defRPr/>
              </a:pPr>
              <a:t>45</a:t>
            </a:fld>
            <a:endParaRPr lang="en-US" altLang="zh-TW"/>
          </a:p>
        </p:txBody>
      </p:sp>
    </p:spTree>
    <p:extLst>
      <p:ext uri="{BB962C8B-B14F-4D97-AF65-F5344CB8AC3E}">
        <p14:creationId xmlns:p14="http://schemas.microsoft.com/office/powerpoint/2010/main" val="165035337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Software Requirements </a:t>
            </a:r>
          </a:p>
        </p:txBody>
      </p:sp>
      <p:sp>
        <p:nvSpPr>
          <p:cNvPr id="5" name="Subtitle 4"/>
          <p:cNvSpPr>
            <a:spLocks noGrp="1"/>
          </p:cNvSpPr>
          <p:nvPr>
            <p:ph type="subTitle" sz="quarter" idx="1"/>
          </p:nvPr>
        </p:nvSpPr>
        <p:spPr/>
        <p:txBody>
          <a:bodyPr/>
          <a:lstStyle/>
          <a:p>
            <a:r>
              <a:rPr lang="en-US" dirty="0"/>
              <a:t>Use Case Diagrams</a:t>
            </a:r>
          </a:p>
          <a:p>
            <a:r>
              <a:rPr lang="en-US" dirty="0"/>
              <a:t>Use Case Specifications and Interactions in Tables</a:t>
            </a:r>
          </a:p>
          <a:p>
            <a:endParaRPr lang="en-US" dirty="0"/>
          </a:p>
          <a:p>
            <a:r>
              <a:rPr lang="en-US" dirty="0"/>
              <a:t>Review Mid-Term*</a:t>
            </a:r>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46</a:t>
            </a:fld>
            <a:endParaRPr lang="en-US" altLang="zh-TW"/>
          </a:p>
        </p:txBody>
      </p:sp>
    </p:spTree>
    <p:extLst>
      <p:ext uri="{BB962C8B-B14F-4D97-AF65-F5344CB8AC3E}">
        <p14:creationId xmlns:p14="http://schemas.microsoft.com/office/powerpoint/2010/main" val="85621067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CILO2 – Software Requirements</a:t>
            </a:r>
          </a:p>
        </p:txBody>
      </p:sp>
      <p:sp>
        <p:nvSpPr>
          <p:cNvPr id="3" name="Content Placeholder 2"/>
          <p:cNvSpPr>
            <a:spLocks noGrp="1"/>
          </p:cNvSpPr>
          <p:nvPr>
            <p:ph idx="1"/>
          </p:nvPr>
        </p:nvSpPr>
        <p:spPr/>
        <p:txBody>
          <a:bodyPr/>
          <a:lstStyle/>
          <a:p>
            <a:r>
              <a:rPr lang="en-US" dirty="0"/>
              <a:t>Use-Case Diagrams *</a:t>
            </a:r>
          </a:p>
          <a:p>
            <a:r>
              <a:rPr lang="en-US" dirty="0"/>
              <a:t>Use-Case Specifications *</a:t>
            </a:r>
          </a:p>
          <a:p>
            <a:endParaRPr lang="en-US" dirty="0"/>
          </a:p>
          <a:p>
            <a:r>
              <a:rPr lang="en-US" dirty="0"/>
              <a:t>Functional </a:t>
            </a:r>
            <a:r>
              <a:rPr lang="en-US" dirty="0" err="1"/>
              <a:t>vs</a:t>
            </a:r>
            <a:r>
              <a:rPr lang="en-US" dirty="0"/>
              <a:t> Non-Functional Requirements</a:t>
            </a:r>
          </a:p>
          <a:p>
            <a:pPr lvl="1"/>
            <a:endParaRPr lang="en-US" dirty="0"/>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47</a:t>
            </a:fld>
            <a:endParaRPr lang="en-US" altLang="zh-TW"/>
          </a:p>
        </p:txBody>
      </p:sp>
    </p:spTree>
    <p:extLst>
      <p:ext uri="{BB962C8B-B14F-4D97-AF65-F5344CB8AC3E}">
        <p14:creationId xmlns:p14="http://schemas.microsoft.com/office/powerpoint/2010/main" val="254875674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Requirements *</a:t>
            </a:r>
          </a:p>
        </p:txBody>
      </p:sp>
      <p:sp>
        <p:nvSpPr>
          <p:cNvPr id="3" name="Content Placeholder 2"/>
          <p:cNvSpPr>
            <a:spLocks noGrp="1"/>
          </p:cNvSpPr>
          <p:nvPr>
            <p:ph idx="1"/>
          </p:nvPr>
        </p:nvSpPr>
        <p:spPr/>
        <p:txBody>
          <a:bodyPr/>
          <a:lstStyle/>
          <a:p>
            <a:r>
              <a:rPr lang="en-US" dirty="0"/>
              <a:t>Functional requirement specifies what the system should perform :</a:t>
            </a:r>
          </a:p>
          <a:p>
            <a:pPr lvl="1"/>
            <a:r>
              <a:rPr lang="en-US" dirty="0"/>
              <a:t>Business calculations, logics, rules</a:t>
            </a:r>
          </a:p>
          <a:p>
            <a:pPr lvl="1"/>
            <a:r>
              <a:rPr lang="en-US" dirty="0"/>
              <a:t>Transactions, adjustments, cancellations</a:t>
            </a:r>
          </a:p>
          <a:p>
            <a:pPr lvl="1"/>
            <a:r>
              <a:rPr lang="en-US" dirty="0"/>
              <a:t>Administrative functions</a:t>
            </a:r>
          </a:p>
          <a:p>
            <a:pPr lvl="1"/>
            <a:r>
              <a:rPr lang="en-US" dirty="0"/>
              <a:t>Authentications </a:t>
            </a:r>
          </a:p>
          <a:p>
            <a:pPr lvl="1"/>
            <a:r>
              <a:rPr lang="en-US" dirty="0"/>
              <a:t>Tracking features</a:t>
            </a:r>
          </a:p>
          <a:p>
            <a:pPr lvl="1"/>
            <a:r>
              <a:rPr lang="en-US" dirty="0"/>
              <a:t>Other technical functional requirements.. </a:t>
            </a:r>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48</a:t>
            </a:fld>
            <a:endParaRPr lang="en-US" altLang="zh-TW"/>
          </a:p>
        </p:txBody>
      </p:sp>
    </p:spTree>
    <p:extLst>
      <p:ext uri="{BB962C8B-B14F-4D97-AF65-F5344CB8AC3E}">
        <p14:creationId xmlns:p14="http://schemas.microsoft.com/office/powerpoint/2010/main" val="3764633412"/>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a:t>
            </a:r>
          </a:p>
        </p:txBody>
      </p:sp>
      <p:sp>
        <p:nvSpPr>
          <p:cNvPr id="3" name="Content Placeholder 2"/>
          <p:cNvSpPr>
            <a:spLocks noGrp="1"/>
          </p:cNvSpPr>
          <p:nvPr>
            <p:ph idx="1"/>
          </p:nvPr>
        </p:nvSpPr>
        <p:spPr/>
        <p:txBody>
          <a:bodyPr/>
          <a:lstStyle/>
          <a:p>
            <a:r>
              <a:rPr lang="en-US" dirty="0"/>
              <a:t>Non-Functional requirement specifies how the system performs a certain function</a:t>
            </a:r>
          </a:p>
          <a:p>
            <a:pPr lvl="1"/>
            <a:r>
              <a:rPr lang="en-US" dirty="0"/>
              <a:t>Performance of calculation (response time, throughout..)</a:t>
            </a:r>
          </a:p>
          <a:p>
            <a:pPr lvl="1"/>
            <a:r>
              <a:rPr lang="en-US" dirty="0"/>
              <a:t>Scalability (horizontal, vertical expansion on resources)</a:t>
            </a:r>
          </a:p>
          <a:p>
            <a:pPr lvl="1"/>
            <a:r>
              <a:rPr lang="en-US" dirty="0"/>
              <a:t>Reliability (number of acceptable fails) </a:t>
            </a:r>
          </a:p>
          <a:p>
            <a:pPr lvl="1"/>
            <a:r>
              <a:rPr lang="en-US" dirty="0"/>
              <a:t>Recoverability</a:t>
            </a:r>
          </a:p>
          <a:p>
            <a:pPr lvl="1"/>
            <a:r>
              <a:rPr lang="en-US" dirty="0"/>
              <a:t>Security (encryption standards and requirements, 256bit)</a:t>
            </a:r>
          </a:p>
          <a:p>
            <a:pPr lvl="1"/>
            <a:r>
              <a:rPr lang="en-US" dirty="0"/>
              <a:t>Accessibility (</a:t>
            </a:r>
            <a:r>
              <a:rPr lang="en-US" dirty="0" err="1"/>
              <a:t>e.g</a:t>
            </a:r>
            <a:r>
              <a:rPr lang="en-US" dirty="0"/>
              <a:t> 24x7 online availability)</a:t>
            </a:r>
          </a:p>
          <a:p>
            <a:pPr lvl="1"/>
            <a:r>
              <a:rPr lang="en-US" dirty="0"/>
              <a:t>Usability (User Interface Usability)</a:t>
            </a:r>
          </a:p>
          <a:p>
            <a:pPr lvl="1"/>
            <a:r>
              <a:rPr lang="en-US" dirty="0"/>
              <a:t>Environmental (Energy efficiency, power consumption </a:t>
            </a:r>
            <a:r>
              <a:rPr lang="en-US" dirty="0" err="1"/>
              <a:t>etc</a:t>
            </a:r>
            <a:r>
              <a:rPr lang="en-US" dirty="0"/>
              <a:t>)</a:t>
            </a:r>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49</a:t>
            </a:fld>
            <a:endParaRPr lang="en-US" altLang="zh-TW"/>
          </a:p>
        </p:txBody>
      </p:sp>
    </p:spTree>
    <p:extLst>
      <p:ext uri="{BB962C8B-B14F-4D97-AF65-F5344CB8AC3E}">
        <p14:creationId xmlns:p14="http://schemas.microsoft.com/office/powerpoint/2010/main" val="601676142"/>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itle 1"/>
          <p:cNvSpPr>
            <a:spLocks noGrp="1"/>
          </p:cNvSpPr>
          <p:nvPr>
            <p:ph type="title"/>
          </p:nvPr>
        </p:nvSpPr>
        <p:spPr>
          <a:xfrm>
            <a:off x="594858" y="107951"/>
            <a:ext cx="9060397" cy="806450"/>
          </a:xfrm>
        </p:spPr>
        <p:txBody>
          <a:bodyPr/>
          <a:lstStyle/>
          <a:p>
            <a:r>
              <a:rPr lang="en-US" altLang="zh-TW" sz="3200" dirty="0">
                <a:latin typeface="Tahoma"/>
                <a:ea typeface="新細明體" pitchFamily="18" charset="-120"/>
                <a:cs typeface="Tahoma"/>
              </a:rPr>
              <a:t>Course Schedule </a:t>
            </a:r>
          </a:p>
        </p:txBody>
      </p:sp>
      <p:sp>
        <p:nvSpPr>
          <p:cNvPr id="8257"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fld id="{DE9882B0-498C-4C02-99E5-6CE7F6000CDD}" type="slidenum">
              <a:rPr lang="zh-TW" altLang="en-US" sz="1400" b="1" smtClean="0">
                <a:solidFill>
                  <a:schemeClr val="folHlink"/>
                </a:solidFill>
                <a:ea typeface="新細明體" pitchFamily="18" charset="-120"/>
              </a:rPr>
              <a:pPr/>
              <a:t>5</a:t>
            </a:fld>
            <a:endParaRPr lang="en-US" altLang="zh-TW" sz="1400" b="1">
              <a:solidFill>
                <a:schemeClr val="folHlink"/>
              </a:solidFill>
              <a:ea typeface="新細明體" pitchFamily="18" charset="-120"/>
            </a:endParaRPr>
          </a:p>
        </p:txBody>
      </p:sp>
      <p:graphicFrame>
        <p:nvGraphicFramePr>
          <p:cNvPr id="8" name="Group 67">
            <a:extLst>
              <a:ext uri="{FF2B5EF4-FFF2-40B4-BE49-F238E27FC236}">
                <a16:creationId xmlns:a16="http://schemas.microsoft.com/office/drawing/2014/main" id="{28483243-1514-483C-97FE-503C12E706C5}"/>
              </a:ext>
            </a:extLst>
          </p:cNvPr>
          <p:cNvGraphicFramePr>
            <a:graphicFrameLocks/>
          </p:cNvGraphicFramePr>
          <p:nvPr>
            <p:extLst>
              <p:ext uri="{D42A27DB-BD31-4B8C-83A1-F6EECF244321}">
                <p14:modId xmlns:p14="http://schemas.microsoft.com/office/powerpoint/2010/main" val="808372853"/>
              </p:ext>
            </p:extLst>
          </p:nvPr>
        </p:nvGraphicFramePr>
        <p:xfrm>
          <a:off x="421804" y="1039830"/>
          <a:ext cx="8998904" cy="5589570"/>
        </p:xfrm>
        <a:graphic>
          <a:graphicData uri="http://schemas.openxmlformats.org/drawingml/2006/table">
            <a:tbl>
              <a:tblPr/>
              <a:tblGrid>
                <a:gridCol w="1211390">
                  <a:extLst>
                    <a:ext uri="{9D8B030D-6E8A-4147-A177-3AD203B41FA5}">
                      <a16:colId xmlns:a16="http://schemas.microsoft.com/office/drawing/2014/main" val="20000"/>
                    </a:ext>
                  </a:extLst>
                </a:gridCol>
                <a:gridCol w="3893757">
                  <a:extLst>
                    <a:ext uri="{9D8B030D-6E8A-4147-A177-3AD203B41FA5}">
                      <a16:colId xmlns:a16="http://schemas.microsoft.com/office/drawing/2014/main" val="20001"/>
                    </a:ext>
                  </a:extLst>
                </a:gridCol>
                <a:gridCol w="3893757">
                  <a:extLst>
                    <a:ext uri="{9D8B030D-6E8A-4147-A177-3AD203B41FA5}">
                      <a16:colId xmlns:a16="http://schemas.microsoft.com/office/drawing/2014/main" val="20002"/>
                    </a:ext>
                  </a:extLst>
                </a:gridCol>
              </a:tblGrid>
              <a:tr h="26653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600" b="1" i="0" u="none" strike="noStrike" cap="none" normalizeH="0" baseline="0" dirty="0">
                        <a:ln>
                          <a:noFill/>
                        </a:ln>
                        <a:solidFill>
                          <a:srgbClr val="FFFFFF"/>
                        </a:solidFill>
                        <a:effectLst/>
                        <a:latin typeface="Helvetica"/>
                        <a:ea typeface="新細明體" charset="-120"/>
                        <a:cs typeface="Helvetica"/>
                      </a:endParaRP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3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a:ln>
                            <a:noFill/>
                          </a:ln>
                          <a:solidFill>
                            <a:srgbClr val="C00000"/>
                          </a:solidFill>
                          <a:effectLst/>
                          <a:latin typeface="Helvetica"/>
                          <a:ea typeface="新細明體" charset="-120"/>
                          <a:cs typeface="Helvetica"/>
                        </a:rPr>
                        <a:t>Lecture </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3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1" i="0" u="none" strike="noStrike" cap="none" normalizeH="0" baseline="0" dirty="0">
                          <a:ln>
                            <a:noFill/>
                          </a:ln>
                          <a:solidFill>
                            <a:srgbClr val="C00000"/>
                          </a:solidFill>
                          <a:effectLst/>
                          <a:latin typeface="Helvetica"/>
                          <a:ea typeface="新細明體" charset="-120"/>
                          <a:cs typeface="Helvetica"/>
                        </a:rPr>
                        <a:t>Tutorial </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3F3"/>
                    </a:solidFill>
                  </a:tcPr>
                </a:tc>
                <a:extLst>
                  <a:ext uri="{0D108BD9-81ED-4DB2-BD59-A6C34878D82A}">
                    <a16:rowId xmlns:a16="http://schemas.microsoft.com/office/drawing/2014/main" val="10000"/>
                  </a:ext>
                </a:extLst>
              </a:tr>
              <a:tr h="404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Helvetica"/>
                          <a:ea typeface="新細明體" charset="-120"/>
                          <a:cs typeface="Helvetica"/>
                        </a:rPr>
                        <a:t>Week 1</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Helvetica"/>
                          <a:ea typeface="新細明體" charset="-120"/>
                          <a:cs typeface="Helvetica"/>
                        </a:rPr>
                        <a:t>Introduction to Software Design</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Helvetica"/>
                          <a:ea typeface="新細明體" charset="-120"/>
                          <a:cs typeface="Helvetica"/>
                        </a:rPr>
                        <a:t>Review of OO/OOP basics</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AFA"/>
                    </a:solidFill>
                  </a:tcPr>
                </a:tc>
                <a:extLst>
                  <a:ext uri="{0D108BD9-81ED-4DB2-BD59-A6C34878D82A}">
                    <a16:rowId xmlns:a16="http://schemas.microsoft.com/office/drawing/2014/main" val="10001"/>
                  </a:ext>
                </a:extLst>
              </a:tr>
              <a:tr h="404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Helvetica"/>
                          <a:ea typeface="新細明體" charset="-120"/>
                          <a:cs typeface="Helvetica"/>
                        </a:rPr>
                        <a:t>Week 2</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DF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Helvetica"/>
                          <a:ea typeface="新細明體" charset="-120"/>
                          <a:cs typeface="Helvetica"/>
                        </a:rPr>
                        <a:t>OO Programming Concepts I</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DF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Helvetica"/>
                          <a:ea typeface="新細明體" charset="-120"/>
                          <a:cs typeface="Helvetica"/>
                        </a:rPr>
                        <a:t>OOP Concepts</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DFD"/>
                    </a:solidFill>
                  </a:tcPr>
                </a:tc>
                <a:extLst>
                  <a:ext uri="{0D108BD9-81ED-4DB2-BD59-A6C34878D82A}">
                    <a16:rowId xmlns:a16="http://schemas.microsoft.com/office/drawing/2014/main" val="10002"/>
                  </a:ext>
                </a:extLst>
              </a:tr>
              <a:tr h="404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Helvetica"/>
                          <a:ea typeface="新細明體" charset="-120"/>
                          <a:cs typeface="Helvetica"/>
                        </a:rPr>
                        <a:t>Week 3</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Helvetica"/>
                          <a:ea typeface="新細明體" charset="-120"/>
                          <a:cs typeface="Helvetica"/>
                        </a:rPr>
                        <a:t>OO Programming Concepts II</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600" b="0" i="0" u="none" strike="noStrike" cap="none" normalizeH="0" baseline="0" dirty="0">
                          <a:ln>
                            <a:noFill/>
                          </a:ln>
                          <a:solidFill>
                            <a:srgbClr val="000000"/>
                          </a:solidFill>
                          <a:effectLst/>
                          <a:latin typeface="Helvetica"/>
                          <a:ea typeface="新細明體" charset="-120"/>
                          <a:cs typeface="Helvetica"/>
                        </a:rPr>
                        <a:t>OOP Concepts</a:t>
                      </a:r>
                      <a:endParaRPr kumimoji="0" lang="en-US" altLang="zh-TW" sz="1600" b="1" i="0" u="none" strike="noStrike" cap="none" normalizeH="0" baseline="0" dirty="0">
                        <a:ln>
                          <a:noFill/>
                        </a:ln>
                        <a:solidFill>
                          <a:srgbClr val="000000"/>
                        </a:solidFill>
                        <a:effectLst/>
                        <a:latin typeface="Helvetica"/>
                        <a:ea typeface="新細明體" charset="-120"/>
                        <a:cs typeface="Helvetica"/>
                      </a:endParaRP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AFA"/>
                    </a:solidFill>
                  </a:tcPr>
                </a:tc>
                <a:extLst>
                  <a:ext uri="{0D108BD9-81ED-4DB2-BD59-A6C34878D82A}">
                    <a16:rowId xmlns:a16="http://schemas.microsoft.com/office/drawing/2014/main" val="10003"/>
                  </a:ext>
                </a:extLst>
              </a:tr>
              <a:tr h="404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Helvetica"/>
                          <a:ea typeface="新細明體" charset="-120"/>
                          <a:cs typeface="Helvetica"/>
                        </a:rPr>
                        <a:t>Week 4</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DF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Helvetica"/>
                          <a:ea typeface="新細明體" charset="-120"/>
                          <a:cs typeface="Helvetica"/>
                        </a:rPr>
                        <a:t>OO Modeling (Classes, Use Cases)</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DF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Helvetica"/>
                          <a:ea typeface="新細明體" charset="-120"/>
                          <a:cs typeface="Helvetica"/>
                        </a:rPr>
                        <a:t>Role of Variables</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DFD"/>
                    </a:solidFill>
                  </a:tcPr>
                </a:tc>
                <a:extLst>
                  <a:ext uri="{0D108BD9-81ED-4DB2-BD59-A6C34878D82A}">
                    <a16:rowId xmlns:a16="http://schemas.microsoft.com/office/drawing/2014/main" val="10004"/>
                  </a:ext>
                </a:extLst>
              </a:tr>
              <a:tr h="404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Helvetica"/>
                          <a:ea typeface="新細明體" charset="-120"/>
                          <a:cs typeface="Helvetica"/>
                        </a:rPr>
                        <a:t>Week 5</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Helvetica"/>
                          <a:ea typeface="新細明體" charset="-120"/>
                          <a:cs typeface="Helvetica"/>
                        </a:rPr>
                        <a:t>OO Modeling (Sequence Diagram)</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600" b="0" i="0" u="none" strike="noStrike" cap="none" normalizeH="0" baseline="0" dirty="0">
                          <a:ln>
                            <a:noFill/>
                          </a:ln>
                          <a:solidFill>
                            <a:srgbClr val="000000"/>
                          </a:solidFill>
                          <a:effectLst/>
                          <a:latin typeface="Helvetica"/>
                          <a:ea typeface="新細明體" charset="-120"/>
                          <a:cs typeface="Helvetica"/>
                        </a:rPr>
                        <a:t>Use Case Diagrams Exercises</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AFA"/>
                    </a:solidFill>
                  </a:tcPr>
                </a:tc>
                <a:extLst>
                  <a:ext uri="{0D108BD9-81ED-4DB2-BD59-A6C34878D82A}">
                    <a16:rowId xmlns:a16="http://schemas.microsoft.com/office/drawing/2014/main" val="10005"/>
                  </a:ext>
                </a:extLst>
              </a:tr>
              <a:tr h="404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Helvetica"/>
                          <a:ea typeface="新細明體" charset="-120"/>
                          <a:cs typeface="Helvetica"/>
                        </a:rPr>
                        <a:t>Week 6</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DF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Helvetica"/>
                          <a:ea typeface="新細明體" charset="-120"/>
                          <a:cs typeface="Helvetica"/>
                        </a:rPr>
                        <a:t>OO Design Principles (OCP, LSP, DIP)</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DF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Helvetica"/>
                          <a:ea typeface="新細明體" charset="-120"/>
                          <a:cs typeface="Helvetica"/>
                        </a:rPr>
                        <a:t>Sequence Diagram Exercises</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DFD"/>
                    </a:solidFill>
                  </a:tcPr>
                </a:tc>
                <a:extLst>
                  <a:ext uri="{0D108BD9-81ED-4DB2-BD59-A6C34878D82A}">
                    <a16:rowId xmlns:a16="http://schemas.microsoft.com/office/drawing/2014/main" val="10006"/>
                  </a:ext>
                </a:extLst>
              </a:tr>
              <a:tr h="404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Helvetica"/>
                          <a:ea typeface="新細明體" charset="-120"/>
                          <a:cs typeface="Helvetica"/>
                        </a:rPr>
                        <a:t>Week 7</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Helvetica"/>
                          <a:ea typeface="新細明體" charset="-120"/>
                          <a:cs typeface="Helvetica"/>
                        </a:rPr>
                        <a:t>OO Design Principles (SRP, ISP, LOD)</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AFA"/>
                    </a:solidFill>
                  </a:tcPr>
                </a:tc>
                <a:tc>
                  <a:txBody>
                    <a:bodyPr/>
                    <a:lstStyle/>
                    <a:p>
                      <a:r>
                        <a:rPr kumimoji="0" lang="en-US" sz="1600" b="0" i="0" u="none" strike="noStrike" cap="none" normalizeH="0" baseline="0" dirty="0">
                          <a:ln>
                            <a:noFill/>
                          </a:ln>
                          <a:solidFill>
                            <a:srgbClr val="000000"/>
                          </a:solidFill>
                          <a:effectLst/>
                          <a:latin typeface="Helvetica"/>
                          <a:ea typeface="新細明體" charset="-120"/>
                          <a:cs typeface="Helvetica"/>
                        </a:rPr>
                        <a:t>Design Principles Exercises</a:t>
                      </a:r>
                      <a:endParaRPr lang="en-US" sz="1600" dirty="0"/>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AFA"/>
                    </a:solidFill>
                  </a:tcPr>
                </a:tc>
                <a:extLst>
                  <a:ext uri="{0D108BD9-81ED-4DB2-BD59-A6C34878D82A}">
                    <a16:rowId xmlns:a16="http://schemas.microsoft.com/office/drawing/2014/main" val="10007"/>
                  </a:ext>
                </a:extLst>
              </a:tr>
              <a:tr h="404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Helvetica"/>
                          <a:ea typeface="新細明體" charset="-120"/>
                          <a:cs typeface="Helvetica"/>
                        </a:rPr>
                        <a:t>Week 8</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DF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Helvetica"/>
                          <a:ea typeface="新細明體" charset="-120"/>
                          <a:cs typeface="Helvetica"/>
                        </a:rPr>
                        <a:t>OO Design Patterns I</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DF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600" b="0" i="0" u="none" strike="noStrike" cap="none" normalizeH="0" baseline="0" dirty="0">
                          <a:ln>
                            <a:noFill/>
                          </a:ln>
                          <a:solidFill>
                            <a:srgbClr val="000000"/>
                          </a:solidFill>
                          <a:effectLst/>
                          <a:latin typeface="Helvetica"/>
                          <a:ea typeface="新細明體" charset="-120"/>
                          <a:cs typeface="Helvetica"/>
                        </a:rPr>
                        <a:t>Design Principles and Patterns</a:t>
                      </a:r>
                      <a:endParaRPr kumimoji="0" lang="en-US" altLang="zh-TW" sz="1600" b="1" i="0" u="none" strike="noStrike" cap="none" normalizeH="0" baseline="0" dirty="0">
                        <a:ln>
                          <a:noFill/>
                        </a:ln>
                        <a:solidFill>
                          <a:srgbClr val="000000"/>
                        </a:solidFill>
                        <a:effectLst/>
                        <a:latin typeface="Helvetica"/>
                        <a:ea typeface="新細明體" charset="-120"/>
                        <a:cs typeface="Helvetica"/>
                      </a:endParaRP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DFD"/>
                    </a:solidFill>
                  </a:tcPr>
                </a:tc>
                <a:extLst>
                  <a:ext uri="{0D108BD9-81ED-4DB2-BD59-A6C34878D82A}">
                    <a16:rowId xmlns:a16="http://schemas.microsoft.com/office/drawing/2014/main" val="10008"/>
                  </a:ext>
                </a:extLst>
              </a:tr>
              <a:tr h="404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Helvetica"/>
                          <a:ea typeface="新細明體" charset="-120"/>
                          <a:cs typeface="Helvetica"/>
                        </a:rPr>
                        <a:t>Week 9</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Helvetica"/>
                          <a:ea typeface="新細明體" charset="-120"/>
                          <a:cs typeface="Helvetica"/>
                        </a:rPr>
                        <a:t>OO Design Patterns II </a:t>
                      </a:r>
                      <a:endParaRPr kumimoji="0" lang="en-US" altLang="zh-TW" sz="1400" b="0" i="0" u="none" strike="noStrike" cap="none" normalizeH="0" baseline="0" dirty="0">
                        <a:ln>
                          <a:noFill/>
                        </a:ln>
                        <a:solidFill>
                          <a:srgbClr val="000000"/>
                        </a:solidFill>
                        <a:effectLst/>
                        <a:latin typeface="Helvetica"/>
                        <a:ea typeface="新細明體" charset="-120"/>
                        <a:cs typeface="Helvetica"/>
                      </a:endParaRP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Helvetica"/>
                          <a:ea typeface="新細明體" charset="-120"/>
                          <a:cs typeface="Helvetica"/>
                        </a:rPr>
                        <a:t>Design Patterns</a:t>
                      </a:r>
                      <a:endParaRPr kumimoji="0" lang="en-US" altLang="zh-TW" sz="1600" b="1" i="0" u="none" strike="noStrike" cap="none" normalizeH="0" baseline="0" dirty="0">
                        <a:ln>
                          <a:noFill/>
                        </a:ln>
                        <a:solidFill>
                          <a:srgbClr val="000000"/>
                        </a:solidFill>
                        <a:effectLst/>
                        <a:latin typeface="Helvetica"/>
                        <a:ea typeface="新細明體" charset="-120"/>
                        <a:cs typeface="Helvetica"/>
                      </a:endParaRP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AFA"/>
                    </a:solidFill>
                  </a:tcPr>
                </a:tc>
                <a:extLst>
                  <a:ext uri="{0D108BD9-81ED-4DB2-BD59-A6C34878D82A}">
                    <a16:rowId xmlns:a16="http://schemas.microsoft.com/office/drawing/2014/main" val="10009"/>
                  </a:ext>
                </a:extLst>
              </a:tr>
              <a:tr h="404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Helvetica"/>
                          <a:ea typeface="新細明體" charset="-120"/>
                          <a:cs typeface="Helvetica"/>
                        </a:rPr>
                        <a:t>Week 10</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DF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600" b="0" i="0" u="none" strike="noStrike" cap="none" normalizeH="0" baseline="0" dirty="0">
                          <a:ln>
                            <a:noFill/>
                          </a:ln>
                          <a:solidFill>
                            <a:srgbClr val="000000"/>
                          </a:solidFill>
                          <a:effectLst/>
                          <a:latin typeface="Helvetica"/>
                          <a:ea typeface="新細明體" charset="-120"/>
                          <a:cs typeface="Helvetica"/>
                        </a:rPr>
                        <a:t>Mid-Term</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DF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cap="none" normalizeH="0" baseline="0" dirty="0">
                          <a:ln>
                            <a:noFill/>
                          </a:ln>
                          <a:solidFill>
                            <a:srgbClr val="000000"/>
                          </a:solidFill>
                          <a:effectLst/>
                          <a:latin typeface="Helvetica"/>
                          <a:ea typeface="新細明體" charset="-120"/>
                          <a:cs typeface="Helvetica"/>
                        </a:rPr>
                        <a:t>Design Patterns</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DFD"/>
                    </a:solidFill>
                  </a:tcPr>
                </a:tc>
                <a:extLst>
                  <a:ext uri="{0D108BD9-81ED-4DB2-BD59-A6C34878D82A}">
                    <a16:rowId xmlns:a16="http://schemas.microsoft.com/office/drawing/2014/main" val="10010"/>
                  </a:ext>
                </a:extLst>
              </a:tr>
              <a:tr h="404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Helvetica"/>
                          <a:ea typeface="新細明體" charset="-120"/>
                          <a:cs typeface="Helvetica"/>
                        </a:rPr>
                        <a:t>Week 11</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Helvetica"/>
                          <a:ea typeface="新細明體" charset="-120"/>
                          <a:cs typeface="Helvetica"/>
                        </a:rPr>
                        <a:t>Software Ethics + Course Revision </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AF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cap="none" normalizeH="0" baseline="0" dirty="0">
                          <a:ln>
                            <a:noFill/>
                          </a:ln>
                          <a:solidFill>
                            <a:srgbClr val="000000"/>
                          </a:solidFill>
                          <a:effectLst/>
                          <a:latin typeface="Helvetica"/>
                          <a:ea typeface="新細明體" charset="-120"/>
                          <a:cs typeface="Helvetica"/>
                        </a:rPr>
                        <a:t>Software Ethics</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AFA"/>
                    </a:solidFill>
                  </a:tcPr>
                </a:tc>
                <a:extLst>
                  <a:ext uri="{0D108BD9-81ED-4DB2-BD59-A6C34878D82A}">
                    <a16:rowId xmlns:a16="http://schemas.microsoft.com/office/drawing/2014/main" val="10011"/>
                  </a:ext>
                </a:extLst>
              </a:tr>
              <a:tr h="404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Helvetica"/>
                          <a:ea typeface="新細明體" charset="-120"/>
                          <a:cs typeface="Helvetica"/>
                        </a:rPr>
                        <a:t>Week 12</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DF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600" b="0" i="0" u="none" strike="noStrike" cap="none" normalizeH="0" baseline="0" dirty="0">
                          <a:ln>
                            <a:noFill/>
                          </a:ln>
                          <a:solidFill>
                            <a:srgbClr val="000000"/>
                          </a:solidFill>
                          <a:effectLst/>
                          <a:latin typeface="Helvetica"/>
                          <a:ea typeface="新細明體" charset="-120"/>
                          <a:cs typeface="Helvetica"/>
                        </a:rPr>
                        <a:t>Exam Revision</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DF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600" b="0" i="0" u="none" strike="noStrike" cap="none" normalizeH="0" baseline="0" dirty="0">
                          <a:ln>
                            <a:noFill/>
                          </a:ln>
                          <a:solidFill>
                            <a:srgbClr val="000000"/>
                          </a:solidFill>
                          <a:effectLst/>
                          <a:latin typeface="Helvetica"/>
                          <a:ea typeface="新細明體" charset="-120"/>
                          <a:cs typeface="Helvetica"/>
                        </a:rPr>
                        <a:t>Group Project</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DFD"/>
                    </a:solidFill>
                  </a:tcPr>
                </a:tc>
                <a:extLst>
                  <a:ext uri="{0D108BD9-81ED-4DB2-BD59-A6C34878D82A}">
                    <a16:rowId xmlns:a16="http://schemas.microsoft.com/office/drawing/2014/main" val="10012"/>
                  </a:ext>
                </a:extLst>
              </a:tr>
              <a:tr h="4041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Helvetica"/>
                          <a:ea typeface="新細明體" charset="-120"/>
                          <a:cs typeface="Helvetica"/>
                        </a:rPr>
                        <a:t>Week 13</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1600" b="0" i="0" u="none" strike="noStrike" cap="none" normalizeH="0" baseline="0" dirty="0">
                          <a:ln>
                            <a:noFill/>
                          </a:ln>
                          <a:solidFill>
                            <a:srgbClr val="000000"/>
                          </a:solidFill>
                          <a:effectLst/>
                          <a:latin typeface="Helvetica"/>
                          <a:ea typeface="新細明體" charset="-120"/>
                          <a:cs typeface="Helvetica"/>
                        </a:rPr>
                        <a:t>Group Presentations</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Helvetica"/>
                          <a:ea typeface="新細明體" charset="-120"/>
                          <a:cs typeface="Helvetica"/>
                        </a:rPr>
                        <a:t>Group Presentations</a:t>
                      </a:r>
                    </a:p>
                  </a:txBody>
                  <a:tcPr marL="84433" marR="84433" marT="45695" marB="4569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AFA"/>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6128027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title"/>
          </p:nvPr>
        </p:nvSpPr>
        <p:spPr>
          <a:xfrm>
            <a:off x="303213" y="304800"/>
            <a:ext cx="9599612" cy="1104900"/>
          </a:xfrm>
        </p:spPr>
        <p:txBody>
          <a:bodyPr rtlCol="0">
            <a:normAutofit fontScale="90000"/>
          </a:bodyPr>
          <a:lstStyle/>
          <a:p>
            <a:pPr eaLnBrk="1" fontAlgn="auto" hangingPunct="1">
              <a:spcAft>
                <a:spcPts val="0"/>
              </a:spcAft>
              <a:defRPr/>
            </a:pPr>
            <a:r>
              <a:rPr lang="en-US" dirty="0">
                <a:latin typeface="Helvetica"/>
                <a:ea typeface="+mj-ea"/>
                <a:cs typeface="Helvetica"/>
              </a:rPr>
              <a:t>Use Cases – visualize functional interactions</a:t>
            </a:r>
          </a:p>
        </p:txBody>
      </p:sp>
      <p:sp>
        <p:nvSpPr>
          <p:cNvPr id="12291" name="Rectangle 8"/>
          <p:cNvSpPr>
            <a:spLocks noGrp="1" noChangeArrowheads="1"/>
          </p:cNvSpPr>
          <p:nvPr>
            <p:ph idx="1"/>
          </p:nvPr>
        </p:nvSpPr>
        <p:spPr>
          <a:xfrm>
            <a:off x="379413" y="3505200"/>
            <a:ext cx="8382000" cy="3133725"/>
          </a:xfrm>
        </p:spPr>
        <p:txBody>
          <a:bodyPr rtlCol="0">
            <a:normAutofit fontScale="92500" lnSpcReduction="10000"/>
          </a:bodyPr>
          <a:lstStyle/>
          <a:p>
            <a:pPr eaLnBrk="1" fontAlgn="auto" hangingPunct="1">
              <a:spcAft>
                <a:spcPts val="0"/>
              </a:spcAft>
              <a:buFont typeface="Arial"/>
              <a:buChar char="•"/>
              <a:defRPr/>
            </a:pPr>
            <a:r>
              <a:rPr lang="en-US" sz="2400" dirty="0">
                <a:latin typeface="Helvetica"/>
                <a:ea typeface="+mn-ea"/>
                <a:cs typeface="Helvetica"/>
              </a:rPr>
              <a:t>Typically, a use case is a </a:t>
            </a:r>
            <a:r>
              <a:rPr lang="en-US" sz="2400" b="1" u="sng" dirty="0">
                <a:latin typeface="Helvetica"/>
                <a:ea typeface="+mn-ea"/>
                <a:cs typeface="Helvetica"/>
              </a:rPr>
              <a:t>contract</a:t>
            </a:r>
            <a:r>
              <a:rPr lang="en-US" sz="2400" dirty="0">
                <a:latin typeface="Helvetica"/>
                <a:ea typeface="+mn-ea"/>
                <a:cs typeface="Helvetica"/>
              </a:rPr>
              <a:t> of an </a:t>
            </a:r>
            <a:r>
              <a:rPr lang="en-US" sz="2400" u="sng" dirty="0">
                <a:latin typeface="Helvetica"/>
                <a:ea typeface="+mn-ea"/>
                <a:cs typeface="Helvetica"/>
              </a:rPr>
              <a:t>interaction</a:t>
            </a:r>
            <a:r>
              <a:rPr lang="en-US" sz="2400" dirty="0">
                <a:latin typeface="Helvetica"/>
                <a:ea typeface="+mn-ea"/>
                <a:cs typeface="Helvetica"/>
              </a:rPr>
              <a:t> between the system and an actor. </a:t>
            </a:r>
          </a:p>
          <a:p>
            <a:pPr eaLnBrk="1" fontAlgn="auto" hangingPunct="1">
              <a:spcAft>
                <a:spcPts val="0"/>
              </a:spcAft>
              <a:buFont typeface="Arial"/>
              <a:buChar char="•"/>
              <a:defRPr/>
            </a:pPr>
            <a:r>
              <a:rPr lang="en-US" sz="2400" dirty="0">
                <a:latin typeface="Helvetica"/>
                <a:ea typeface="+mn-ea"/>
                <a:cs typeface="Helvetica"/>
              </a:rPr>
              <a:t>The Actor can be a human or an external system / machine.</a:t>
            </a:r>
          </a:p>
          <a:p>
            <a:pPr eaLnBrk="1" fontAlgn="auto" hangingPunct="1">
              <a:spcAft>
                <a:spcPts val="0"/>
              </a:spcAft>
              <a:buFont typeface="Arial"/>
              <a:buChar char="•"/>
              <a:defRPr/>
            </a:pPr>
            <a:r>
              <a:rPr lang="en-US" sz="2400" dirty="0">
                <a:latin typeface="Helvetica"/>
                <a:ea typeface="+mn-ea"/>
                <a:cs typeface="Helvetica"/>
              </a:rPr>
              <a:t>A full use-case model comprise of:</a:t>
            </a:r>
          </a:p>
          <a:p>
            <a:pPr lvl="1" eaLnBrk="1" fontAlgn="auto" hangingPunct="1">
              <a:spcAft>
                <a:spcPts val="0"/>
              </a:spcAft>
              <a:buFont typeface="Arial"/>
              <a:buChar char="–"/>
              <a:defRPr/>
            </a:pPr>
            <a:r>
              <a:rPr lang="en-US" sz="2400" dirty="0">
                <a:solidFill>
                  <a:srgbClr val="002060"/>
                </a:solidFill>
                <a:latin typeface="Helvetica"/>
                <a:ea typeface="+mn-ea"/>
                <a:cs typeface="Helvetica"/>
              </a:rPr>
              <a:t>A Use Case Diagram</a:t>
            </a:r>
            <a:r>
              <a:rPr lang="en-US" sz="2400" dirty="0">
                <a:latin typeface="Helvetica"/>
                <a:ea typeface="+mn-ea"/>
                <a:cs typeface="Helvetica"/>
              </a:rPr>
              <a:t>, describing relations between </a:t>
            </a:r>
            <a:br>
              <a:rPr lang="en-US" sz="2400" dirty="0">
                <a:latin typeface="Helvetica"/>
                <a:ea typeface="+mn-ea"/>
                <a:cs typeface="Helvetica"/>
              </a:rPr>
            </a:br>
            <a:r>
              <a:rPr lang="en-US" sz="2400" dirty="0">
                <a:solidFill>
                  <a:srgbClr val="C00000"/>
                </a:solidFill>
                <a:latin typeface="Helvetica"/>
                <a:ea typeface="+mn-ea"/>
                <a:cs typeface="Helvetica"/>
              </a:rPr>
              <a:t>use-cases </a:t>
            </a:r>
            <a:r>
              <a:rPr lang="en-US" sz="2400" dirty="0">
                <a:latin typeface="Helvetica"/>
                <a:ea typeface="+mn-ea"/>
                <a:cs typeface="Helvetica"/>
              </a:rPr>
              <a:t>(system tasks, roles) and </a:t>
            </a:r>
            <a:r>
              <a:rPr lang="en-US" sz="2400" dirty="0">
                <a:solidFill>
                  <a:srgbClr val="C00000"/>
                </a:solidFill>
                <a:latin typeface="Helvetica"/>
                <a:ea typeface="+mn-ea"/>
                <a:cs typeface="Helvetica"/>
              </a:rPr>
              <a:t>actors</a:t>
            </a:r>
            <a:r>
              <a:rPr lang="en-US" sz="2400" dirty="0">
                <a:latin typeface="Helvetica"/>
                <a:ea typeface="+mn-ea"/>
                <a:cs typeface="Helvetica"/>
              </a:rPr>
              <a:t> (external parties).</a:t>
            </a:r>
          </a:p>
          <a:p>
            <a:pPr lvl="1" eaLnBrk="1" fontAlgn="auto" hangingPunct="1">
              <a:spcAft>
                <a:spcPts val="0"/>
              </a:spcAft>
              <a:buFont typeface="Arial"/>
              <a:buChar char="–"/>
              <a:defRPr/>
            </a:pPr>
            <a:r>
              <a:rPr lang="en-US" sz="2400" dirty="0">
                <a:solidFill>
                  <a:srgbClr val="002060"/>
                </a:solidFill>
                <a:latin typeface="Helvetica"/>
                <a:ea typeface="+mn-ea"/>
                <a:cs typeface="Helvetica"/>
              </a:rPr>
              <a:t>Use Case Specifications </a:t>
            </a:r>
            <a:r>
              <a:rPr lang="en-US" sz="2400" dirty="0">
                <a:latin typeface="Helvetica"/>
                <a:ea typeface="+mn-ea"/>
                <a:cs typeface="Helvetica"/>
              </a:rPr>
              <a:t>(usually one per each use case)</a:t>
            </a:r>
          </a:p>
          <a:p>
            <a:pPr lvl="2" eaLnBrk="1" fontAlgn="auto" hangingPunct="1">
              <a:spcAft>
                <a:spcPts val="0"/>
              </a:spcAft>
              <a:buFont typeface="Arial"/>
              <a:buChar char="•"/>
              <a:defRPr/>
            </a:pPr>
            <a:r>
              <a:rPr lang="en-US" dirty="0">
                <a:latin typeface="Helvetica"/>
                <a:ea typeface="+mn-ea"/>
                <a:cs typeface="Helvetica"/>
              </a:rPr>
              <a:t>Documents describe the use case in details </a:t>
            </a:r>
          </a:p>
        </p:txBody>
      </p:sp>
      <p:grpSp>
        <p:nvGrpSpPr>
          <p:cNvPr id="24579" name="Group 4"/>
          <p:cNvGrpSpPr>
            <a:grpSpLocks/>
          </p:cNvGrpSpPr>
          <p:nvPr/>
        </p:nvGrpSpPr>
        <p:grpSpPr bwMode="auto">
          <a:xfrm>
            <a:off x="3511550" y="1858963"/>
            <a:ext cx="2198688" cy="1030287"/>
            <a:chOff x="4176" y="720"/>
            <a:chExt cx="576" cy="497"/>
          </a:xfrm>
        </p:grpSpPr>
        <p:sp>
          <p:nvSpPr>
            <p:cNvPr id="24592" name="Oval 5"/>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rtl="1"/>
              <a:endParaRPr lang="en-US">
                <a:latin typeface="Helvetica" charset="0"/>
                <a:cs typeface="Helvetica" charset="0"/>
              </a:endParaRPr>
            </a:p>
          </p:txBody>
        </p:sp>
        <p:sp>
          <p:nvSpPr>
            <p:cNvPr id="24593" name="Text Box 6"/>
            <p:cNvSpPr txBox="1">
              <a:spLocks noChangeArrowheads="1"/>
            </p:cNvSpPr>
            <p:nvPr/>
          </p:nvSpPr>
          <p:spPr bwMode="auto">
            <a:xfrm>
              <a:off x="4224" y="816"/>
              <a:ext cx="528" cy="4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charset="0"/>
                  <a:ea typeface="ＭＳ Ｐゴシック" charset="0"/>
                  <a:cs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pPr algn="ctr"/>
              <a:r>
                <a:rPr lang="en-US" sz="2400">
                  <a:latin typeface="Helvetica" charset="0"/>
                  <a:cs typeface="Helvetica" charset="0"/>
                </a:rPr>
                <a:t>Register User</a:t>
              </a:r>
            </a:p>
          </p:txBody>
        </p:sp>
      </p:grpSp>
      <p:sp>
        <p:nvSpPr>
          <p:cNvPr id="24580" name="Text Box 10"/>
          <p:cNvSpPr txBox="1">
            <a:spLocks noChangeArrowheads="1"/>
          </p:cNvSpPr>
          <p:nvPr/>
        </p:nvSpPr>
        <p:spPr bwMode="auto">
          <a:xfrm>
            <a:off x="1979613" y="2895600"/>
            <a:ext cx="2135187"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charset="0"/>
                <a:ea typeface="ＭＳ Ｐゴシック" charset="0"/>
                <a:cs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r>
              <a:rPr lang="en-US" sz="1800">
                <a:latin typeface="Helvetica" charset="0"/>
                <a:cs typeface="Helvetica" charset="0"/>
              </a:rPr>
              <a:t>Use Case Diagram</a:t>
            </a:r>
          </a:p>
        </p:txBody>
      </p:sp>
      <p:sp>
        <p:nvSpPr>
          <p:cNvPr id="24581" name="Text Box 11"/>
          <p:cNvSpPr txBox="1">
            <a:spLocks noChangeArrowheads="1"/>
          </p:cNvSpPr>
          <p:nvPr/>
        </p:nvSpPr>
        <p:spPr bwMode="auto">
          <a:xfrm>
            <a:off x="7237413" y="2895600"/>
            <a:ext cx="25717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charset="0"/>
                <a:ea typeface="ＭＳ Ｐゴシック" charset="0"/>
                <a:cs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r>
              <a:rPr lang="en-US" sz="1800">
                <a:latin typeface="Helvetica" charset="0"/>
                <a:cs typeface="Helvetica" charset="0"/>
              </a:rPr>
              <a:t>Use Case Specification</a:t>
            </a:r>
          </a:p>
        </p:txBody>
      </p:sp>
      <p:pic>
        <p:nvPicPr>
          <p:cNvPr id="24582" name="Picture 12" descr="j032309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6525" y="1763713"/>
            <a:ext cx="1304925" cy="1233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583" name="AutoShape 13"/>
          <p:cNvSpPr>
            <a:spLocks noChangeArrowheads="1"/>
          </p:cNvSpPr>
          <p:nvPr/>
        </p:nvSpPr>
        <p:spPr bwMode="auto">
          <a:xfrm>
            <a:off x="6148388" y="2138363"/>
            <a:ext cx="1271587" cy="392112"/>
          </a:xfrm>
          <a:prstGeom prst="leftRightArrow">
            <a:avLst>
              <a:gd name="adj1" fmla="val 50000"/>
              <a:gd name="adj2" fmla="val 59889"/>
            </a:avLst>
          </a:prstGeom>
          <a:solidFill>
            <a:srgbClr val="99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Helvetica" charset="0"/>
              <a:cs typeface="Helvetica" charset="0"/>
            </a:endParaRPr>
          </a:p>
        </p:txBody>
      </p:sp>
      <p:sp>
        <p:nvSpPr>
          <p:cNvPr id="24584" name="Oval 18"/>
          <p:cNvSpPr>
            <a:spLocks noChangeArrowheads="1"/>
          </p:cNvSpPr>
          <p:nvPr/>
        </p:nvSpPr>
        <p:spPr bwMode="auto">
          <a:xfrm>
            <a:off x="1528763" y="1608138"/>
            <a:ext cx="330200" cy="3048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Helvetica" charset="0"/>
              <a:cs typeface="Helvetica" charset="0"/>
            </a:endParaRPr>
          </a:p>
        </p:txBody>
      </p:sp>
      <p:sp>
        <p:nvSpPr>
          <p:cNvPr id="24585" name="Line 19"/>
          <p:cNvSpPr>
            <a:spLocks noChangeShapeType="1"/>
          </p:cNvSpPr>
          <p:nvPr/>
        </p:nvSpPr>
        <p:spPr bwMode="auto">
          <a:xfrm>
            <a:off x="1693863" y="1912938"/>
            <a:ext cx="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586" name="Line 20"/>
          <p:cNvSpPr>
            <a:spLocks noChangeShapeType="1"/>
          </p:cNvSpPr>
          <p:nvPr/>
        </p:nvSpPr>
        <p:spPr bwMode="auto">
          <a:xfrm>
            <a:off x="1693863" y="2065338"/>
            <a:ext cx="330200" cy="152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587" name="Line 21"/>
          <p:cNvSpPr>
            <a:spLocks noChangeShapeType="1"/>
          </p:cNvSpPr>
          <p:nvPr/>
        </p:nvSpPr>
        <p:spPr bwMode="auto">
          <a:xfrm flipH="1">
            <a:off x="1446213" y="2065338"/>
            <a:ext cx="247650" cy="152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588" name="Line 22"/>
          <p:cNvSpPr>
            <a:spLocks noChangeShapeType="1"/>
          </p:cNvSpPr>
          <p:nvPr/>
        </p:nvSpPr>
        <p:spPr bwMode="auto">
          <a:xfrm>
            <a:off x="1693863" y="2446338"/>
            <a:ext cx="165100" cy="152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589" name="Line 23"/>
          <p:cNvSpPr>
            <a:spLocks noChangeShapeType="1"/>
          </p:cNvSpPr>
          <p:nvPr/>
        </p:nvSpPr>
        <p:spPr bwMode="auto">
          <a:xfrm flipH="1">
            <a:off x="1528763" y="2446338"/>
            <a:ext cx="165100" cy="152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590" name="Text Box 24"/>
          <p:cNvSpPr txBox="1">
            <a:spLocks noChangeArrowheads="1"/>
          </p:cNvSpPr>
          <p:nvPr/>
        </p:nvSpPr>
        <p:spPr bwMode="auto">
          <a:xfrm>
            <a:off x="1247775" y="2508250"/>
            <a:ext cx="908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charset="0"/>
                <a:ea typeface="ＭＳ Ｐゴシック" charset="0"/>
                <a:cs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pPr algn="ctr"/>
            <a:r>
              <a:rPr lang="en-US" sz="1800">
                <a:latin typeface="Helvetica" charset="0"/>
                <a:cs typeface="Helvetica" charset="0"/>
              </a:rPr>
              <a:t>admin</a:t>
            </a:r>
            <a:endParaRPr lang="en-US" sz="1600">
              <a:latin typeface="Helvetica" charset="0"/>
              <a:cs typeface="Helvetica" charset="0"/>
            </a:endParaRPr>
          </a:p>
        </p:txBody>
      </p:sp>
      <p:sp>
        <p:nvSpPr>
          <p:cNvPr id="24591" name="Line 25"/>
          <p:cNvSpPr>
            <a:spLocks noChangeShapeType="1"/>
          </p:cNvSpPr>
          <p:nvPr/>
        </p:nvSpPr>
        <p:spPr bwMode="auto">
          <a:xfrm flipH="1" flipV="1">
            <a:off x="2106613" y="2281238"/>
            <a:ext cx="1389062" cy="4603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 name="Slide Number Placeholder 1"/>
          <p:cNvSpPr>
            <a:spLocks noGrp="1"/>
          </p:cNvSpPr>
          <p:nvPr>
            <p:ph type="sldNum" sz="quarter" idx="12"/>
          </p:nvPr>
        </p:nvSpPr>
        <p:spPr/>
        <p:txBody>
          <a:bodyPr/>
          <a:lstStyle/>
          <a:p>
            <a:pPr>
              <a:defRPr/>
            </a:pPr>
            <a:fld id="{F86A4733-B0DE-402C-87E5-69B0B588E007}" type="slidenum">
              <a:rPr lang="zh-TW" altLang="en-US" smtClean="0"/>
              <a:pPr>
                <a:defRPr/>
              </a:pPr>
              <a:t>50</a:t>
            </a:fld>
            <a:endParaRPr lang="en-US" altLang="zh-TW"/>
          </a:p>
        </p:txBody>
      </p:sp>
    </p:spTree>
    <p:extLst>
      <p:ext uri="{BB962C8B-B14F-4D97-AF65-F5344CB8AC3E}">
        <p14:creationId xmlns:p14="http://schemas.microsoft.com/office/powerpoint/2010/main" val="319652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a:latin typeface="Helvetica" charset="0"/>
                <a:cs typeface="Helvetica" charset="0"/>
              </a:rPr>
              <a:t>Use Case Diagram Objective</a:t>
            </a:r>
          </a:p>
        </p:txBody>
      </p:sp>
      <p:sp>
        <p:nvSpPr>
          <p:cNvPr id="28674" name="Rectangle 3"/>
          <p:cNvSpPr>
            <a:spLocks noGrp="1" noChangeArrowheads="1"/>
          </p:cNvSpPr>
          <p:nvPr>
            <p:ph idx="1"/>
          </p:nvPr>
        </p:nvSpPr>
        <p:spPr/>
        <p:txBody>
          <a:bodyPr/>
          <a:lstStyle/>
          <a:p>
            <a:pPr marL="495300" indent="-495300" eaLnBrk="1" hangingPunct="1">
              <a:buFontTx/>
              <a:buAutoNum type="arabicPeriod"/>
            </a:pPr>
            <a:r>
              <a:rPr lang="en-US">
                <a:latin typeface="Helvetica" charset="0"/>
                <a:cs typeface="Helvetica" charset="0"/>
              </a:rPr>
              <a:t>Create a semi-formal model of the functional requirements  (What the system does…)</a:t>
            </a:r>
          </a:p>
          <a:p>
            <a:pPr marL="495300" indent="-495300" eaLnBrk="1" hangingPunct="1">
              <a:buFontTx/>
              <a:buAutoNum type="arabicPeriod"/>
            </a:pPr>
            <a:r>
              <a:rPr lang="en-US">
                <a:latin typeface="Helvetica" charset="0"/>
                <a:cs typeface="Helvetica" charset="0"/>
              </a:rPr>
              <a:t>Analyze and define:</a:t>
            </a:r>
          </a:p>
          <a:p>
            <a:pPr marL="857250" lvl="1" indent="-400050" eaLnBrk="1" hangingPunct="1"/>
            <a:r>
              <a:rPr lang="en-US">
                <a:latin typeface="Helvetica" charset="0"/>
                <a:cs typeface="Helvetica" charset="0"/>
              </a:rPr>
              <a:t>Scope  (What are the main functions?)</a:t>
            </a:r>
          </a:p>
          <a:p>
            <a:pPr marL="857250" lvl="1" indent="-400050" eaLnBrk="1" hangingPunct="1"/>
            <a:r>
              <a:rPr lang="en-US">
                <a:latin typeface="Helvetica" charset="0"/>
                <a:cs typeface="Helvetica" charset="0"/>
              </a:rPr>
              <a:t>External parties  (who will interact with the system?)</a:t>
            </a:r>
          </a:p>
          <a:p>
            <a:pPr marL="857250" lvl="1" indent="-400050" eaLnBrk="1" hangingPunct="1"/>
            <a:r>
              <a:rPr lang="en-US">
                <a:latin typeface="Helvetica" charset="0"/>
                <a:cs typeface="Helvetica" charset="0"/>
              </a:rPr>
              <a:t>External interfaces  (how they are related?)</a:t>
            </a:r>
          </a:p>
          <a:p>
            <a:pPr marL="857250" lvl="1" indent="-400050" eaLnBrk="1" hangingPunct="1"/>
            <a:r>
              <a:rPr lang="en-US">
                <a:latin typeface="Helvetica" charset="0"/>
                <a:cs typeface="Helvetica" charset="0"/>
              </a:rPr>
              <a:t>Scenarios and reactions  (One Big Picture)</a:t>
            </a:r>
          </a:p>
          <a:p>
            <a:pPr marL="857250" lvl="1" indent="-400050" eaLnBrk="1" hangingPunct="1">
              <a:buFontTx/>
              <a:buNone/>
            </a:pPr>
            <a:endParaRPr lang="en-US">
              <a:latin typeface="Helvetica" charset="0"/>
              <a:cs typeface="Helvetica" charset="0"/>
            </a:endParaRPr>
          </a:p>
          <a:p>
            <a:pPr marL="857250" lvl="1" indent="-400050" eaLnBrk="1" hangingPunct="1"/>
            <a:endParaRPr lang="en-US">
              <a:latin typeface="Helvetica" charset="0"/>
              <a:cs typeface="Helvetica" charset="0"/>
            </a:endParaRPr>
          </a:p>
        </p:txBody>
      </p:sp>
      <p:sp>
        <p:nvSpPr>
          <p:cNvPr id="2" name="Slide Number Placeholder 1"/>
          <p:cNvSpPr>
            <a:spLocks noGrp="1"/>
          </p:cNvSpPr>
          <p:nvPr>
            <p:ph type="sldNum" sz="quarter" idx="12"/>
          </p:nvPr>
        </p:nvSpPr>
        <p:spPr/>
        <p:txBody>
          <a:bodyPr/>
          <a:lstStyle/>
          <a:p>
            <a:pPr>
              <a:defRPr/>
            </a:pPr>
            <a:fld id="{F86A4733-B0DE-402C-87E5-69B0B588E007}" type="slidenum">
              <a:rPr lang="zh-TW" altLang="en-US" smtClean="0"/>
              <a:pPr>
                <a:defRPr/>
              </a:pPr>
              <a:t>51</a:t>
            </a:fld>
            <a:endParaRPr lang="en-US" altLang="zh-TW"/>
          </a:p>
        </p:txBody>
      </p:sp>
    </p:spTree>
    <p:extLst>
      <p:ext uri="{BB962C8B-B14F-4D97-AF65-F5344CB8AC3E}">
        <p14:creationId xmlns:p14="http://schemas.microsoft.com/office/powerpoint/2010/main" val="26936609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lang="en-US">
                <a:latin typeface="Helvetica" charset="0"/>
                <a:cs typeface="Helvetica" charset="0"/>
              </a:rPr>
              <a:t>Steps to Build an Use-Case Model</a:t>
            </a:r>
          </a:p>
        </p:txBody>
      </p:sp>
      <p:sp>
        <p:nvSpPr>
          <p:cNvPr id="888835" name="Rectangle 3"/>
          <p:cNvSpPr>
            <a:spLocks noGrp="1" noChangeArrowheads="1"/>
          </p:cNvSpPr>
          <p:nvPr>
            <p:ph idx="1"/>
          </p:nvPr>
        </p:nvSpPr>
        <p:spPr>
          <a:xfrm>
            <a:off x="379413" y="1447800"/>
            <a:ext cx="9263062" cy="5029200"/>
          </a:xfrm>
        </p:spPr>
        <p:txBody>
          <a:bodyPr rtlCol="0">
            <a:normAutofit lnSpcReduction="10000"/>
          </a:bodyPr>
          <a:lstStyle/>
          <a:p>
            <a:pPr eaLnBrk="1" fontAlgn="auto" hangingPunct="1">
              <a:lnSpc>
                <a:spcPct val="80000"/>
              </a:lnSpc>
              <a:spcAft>
                <a:spcPts val="0"/>
              </a:spcAft>
              <a:buFont typeface="Arial"/>
              <a:buChar char="•"/>
              <a:defRPr/>
            </a:pPr>
            <a:r>
              <a:rPr lang="en-US" sz="2800">
                <a:latin typeface="Helvetica"/>
                <a:ea typeface="+mn-ea"/>
                <a:cs typeface="Helvetica"/>
              </a:rPr>
              <a:t>Choose the </a:t>
            </a:r>
            <a:r>
              <a:rPr lang="en-US" sz="2800" b="1" i="1">
                <a:solidFill>
                  <a:schemeClr val="hlink"/>
                </a:solidFill>
                <a:latin typeface="Helvetica"/>
                <a:ea typeface="+mn-ea"/>
                <a:cs typeface="Helvetica"/>
              </a:rPr>
              <a:t>system boundary</a:t>
            </a:r>
            <a:r>
              <a:rPr lang="en-US" sz="2800">
                <a:latin typeface="Helvetica"/>
                <a:ea typeface="+mn-ea"/>
                <a:cs typeface="Helvetica"/>
              </a:rPr>
              <a:t> – what are you modeling? System? Business organization?</a:t>
            </a:r>
          </a:p>
          <a:p>
            <a:pPr eaLnBrk="1" fontAlgn="auto" hangingPunct="1">
              <a:lnSpc>
                <a:spcPct val="80000"/>
              </a:lnSpc>
              <a:spcAft>
                <a:spcPts val="0"/>
              </a:spcAft>
              <a:buFont typeface="Arial"/>
              <a:buChar char="•"/>
              <a:defRPr/>
            </a:pPr>
            <a:endParaRPr lang="en-US" sz="2800">
              <a:latin typeface="Helvetica"/>
              <a:ea typeface="+mn-ea"/>
              <a:cs typeface="Helvetica"/>
            </a:endParaRPr>
          </a:p>
          <a:p>
            <a:pPr eaLnBrk="1" fontAlgn="auto" hangingPunct="1">
              <a:lnSpc>
                <a:spcPct val="80000"/>
              </a:lnSpc>
              <a:spcAft>
                <a:spcPts val="0"/>
              </a:spcAft>
              <a:buFont typeface="Arial"/>
              <a:buChar char="•"/>
              <a:defRPr/>
            </a:pPr>
            <a:r>
              <a:rPr lang="en-US" sz="2800">
                <a:latin typeface="Helvetica"/>
                <a:ea typeface="+mn-ea"/>
                <a:cs typeface="Helvetica"/>
              </a:rPr>
              <a:t>Identify the </a:t>
            </a:r>
            <a:r>
              <a:rPr lang="en-US" sz="2800" b="1" i="1">
                <a:solidFill>
                  <a:schemeClr val="hlink"/>
                </a:solidFill>
                <a:latin typeface="Helvetica"/>
                <a:ea typeface="+mn-ea"/>
                <a:cs typeface="Helvetica"/>
              </a:rPr>
              <a:t>primary</a:t>
            </a:r>
            <a:r>
              <a:rPr lang="en-US" sz="2800">
                <a:solidFill>
                  <a:schemeClr val="hlink"/>
                </a:solidFill>
                <a:latin typeface="Helvetica"/>
                <a:ea typeface="+mn-ea"/>
                <a:cs typeface="Helvetica"/>
              </a:rPr>
              <a:t> </a:t>
            </a:r>
            <a:r>
              <a:rPr lang="en-US" sz="2800" b="1" i="1">
                <a:solidFill>
                  <a:schemeClr val="hlink"/>
                </a:solidFill>
                <a:latin typeface="Helvetica"/>
                <a:ea typeface="+mn-ea"/>
                <a:cs typeface="Helvetica"/>
              </a:rPr>
              <a:t>actors</a:t>
            </a:r>
            <a:r>
              <a:rPr lang="en-US" sz="2800">
                <a:latin typeface="Helvetica"/>
                <a:ea typeface="+mn-ea"/>
                <a:cs typeface="Helvetica"/>
              </a:rPr>
              <a:t> – they have user goals fulfilled by using the services of the system</a:t>
            </a:r>
          </a:p>
          <a:p>
            <a:pPr eaLnBrk="1" fontAlgn="auto" hangingPunct="1">
              <a:lnSpc>
                <a:spcPct val="80000"/>
              </a:lnSpc>
              <a:spcAft>
                <a:spcPts val="0"/>
              </a:spcAft>
              <a:buFont typeface="Arial"/>
              <a:buChar char="•"/>
              <a:defRPr/>
            </a:pPr>
            <a:endParaRPr lang="en-US" sz="2800">
              <a:latin typeface="Helvetica"/>
              <a:ea typeface="+mn-ea"/>
              <a:cs typeface="Helvetica"/>
            </a:endParaRPr>
          </a:p>
          <a:p>
            <a:pPr eaLnBrk="1" fontAlgn="auto" hangingPunct="1">
              <a:lnSpc>
                <a:spcPct val="80000"/>
              </a:lnSpc>
              <a:spcAft>
                <a:spcPts val="0"/>
              </a:spcAft>
              <a:buFont typeface="Arial"/>
              <a:buChar char="•"/>
              <a:defRPr/>
            </a:pPr>
            <a:r>
              <a:rPr lang="en-US" sz="2800">
                <a:latin typeface="Helvetica"/>
                <a:ea typeface="+mn-ea"/>
                <a:cs typeface="Helvetica"/>
              </a:rPr>
              <a:t>For each primary actor, </a:t>
            </a:r>
            <a:r>
              <a:rPr lang="en-US" sz="2800" b="1" i="1">
                <a:solidFill>
                  <a:schemeClr val="hlink"/>
                </a:solidFill>
                <a:latin typeface="Helvetica"/>
                <a:ea typeface="+mn-ea"/>
                <a:cs typeface="Helvetica"/>
              </a:rPr>
              <a:t>identify their user goals</a:t>
            </a:r>
            <a:r>
              <a:rPr lang="en-US" sz="2800">
                <a:latin typeface="Helvetica"/>
                <a:ea typeface="+mn-ea"/>
                <a:cs typeface="Helvetica"/>
              </a:rPr>
              <a:t> – define what they want to do with the system. Describe their goals at the correct level</a:t>
            </a:r>
          </a:p>
          <a:p>
            <a:pPr eaLnBrk="1" fontAlgn="auto" hangingPunct="1">
              <a:lnSpc>
                <a:spcPct val="80000"/>
              </a:lnSpc>
              <a:spcAft>
                <a:spcPts val="0"/>
              </a:spcAft>
              <a:buFont typeface="Arial"/>
              <a:buChar char="•"/>
              <a:defRPr/>
            </a:pPr>
            <a:endParaRPr lang="en-US" sz="2800">
              <a:latin typeface="Helvetica"/>
              <a:ea typeface="+mn-ea"/>
              <a:cs typeface="Helvetica"/>
            </a:endParaRPr>
          </a:p>
          <a:p>
            <a:pPr eaLnBrk="1" fontAlgn="auto" hangingPunct="1">
              <a:lnSpc>
                <a:spcPct val="80000"/>
              </a:lnSpc>
              <a:spcAft>
                <a:spcPts val="0"/>
              </a:spcAft>
              <a:buFont typeface="Arial"/>
              <a:buChar char="•"/>
              <a:defRPr/>
            </a:pPr>
            <a:r>
              <a:rPr lang="en-US" sz="2800" b="1" i="1">
                <a:solidFill>
                  <a:schemeClr val="hlink"/>
                </a:solidFill>
                <a:latin typeface="Helvetica"/>
                <a:ea typeface="+mn-ea"/>
                <a:cs typeface="Helvetica"/>
              </a:rPr>
              <a:t>Define use cases</a:t>
            </a:r>
            <a:r>
              <a:rPr lang="en-US" sz="2800">
                <a:latin typeface="Helvetica"/>
                <a:ea typeface="+mn-ea"/>
                <a:cs typeface="Helvetica"/>
              </a:rPr>
              <a:t> that satisfy user goals. Name each according to its goal. [You may find out other actors, which we call secondary actors of </a:t>
            </a:r>
            <a:r>
              <a:rPr lang="en-US" sz="2800" b="1" i="1">
                <a:latin typeface="Helvetica"/>
                <a:ea typeface="+mn-ea"/>
                <a:cs typeface="Helvetica"/>
              </a:rPr>
              <a:t>that particular</a:t>
            </a:r>
            <a:r>
              <a:rPr lang="en-US" sz="2800">
                <a:latin typeface="Helvetica"/>
                <a:ea typeface="+mn-ea"/>
                <a:cs typeface="Helvetica"/>
              </a:rPr>
              <a:t> use case.]</a:t>
            </a:r>
          </a:p>
          <a:p>
            <a:pPr eaLnBrk="1" fontAlgn="auto" hangingPunct="1">
              <a:lnSpc>
                <a:spcPct val="80000"/>
              </a:lnSpc>
              <a:spcAft>
                <a:spcPts val="0"/>
              </a:spcAft>
              <a:buFont typeface="Arial"/>
              <a:buChar char="•"/>
              <a:defRPr/>
            </a:pPr>
            <a:endParaRPr lang="en-US" sz="2800">
              <a:latin typeface="Helvetica"/>
              <a:ea typeface="+mn-ea"/>
              <a:cs typeface="Helvetica"/>
            </a:endParaRPr>
          </a:p>
        </p:txBody>
      </p:sp>
      <p:sp>
        <p:nvSpPr>
          <p:cNvPr id="32771"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charset="0"/>
                <a:ea typeface="ＭＳ Ｐゴシック" charset="0"/>
                <a:cs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fld id="{E7E28B6E-7B80-6645-A045-B4A5E569977F}" type="slidenum">
              <a:rPr lang="en-US" sz="1400">
                <a:latin typeface="Helvetica" charset="0"/>
                <a:cs typeface="Helvetica" charset="0"/>
              </a:rPr>
              <a:pPr/>
              <a:t>52</a:t>
            </a:fld>
            <a:endParaRPr lang="en-US" sz="1400">
              <a:latin typeface="Helvetica" charset="0"/>
              <a:cs typeface="Helvetica" charset="0"/>
            </a:endParaRPr>
          </a:p>
        </p:txBody>
      </p:sp>
    </p:spTree>
    <p:extLst>
      <p:ext uri="{BB962C8B-B14F-4D97-AF65-F5344CB8AC3E}">
        <p14:creationId xmlns:p14="http://schemas.microsoft.com/office/powerpoint/2010/main" val="18735001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883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888835">
                                            <p:txEl>
                                              <p:pRg st="0" end="0"/>
                                            </p:txEl>
                                          </p:spTgt>
                                        </p:tgtEl>
                                        <p:attrNameLst>
                                          <p:attrName>ppt_c</p:attrName>
                                        </p:attrNameLst>
                                      </p:cBhvr>
                                      <p:to>
                                        <a:schemeClr val="folHlink"/>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8883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888835">
                                            <p:txEl>
                                              <p:pRg st="2" end="2"/>
                                            </p:txEl>
                                          </p:spTgt>
                                        </p:tgtEl>
                                        <p:attrNameLst>
                                          <p:attrName>ppt_c</p:attrName>
                                        </p:attrNameLst>
                                      </p:cBhvr>
                                      <p:to>
                                        <a:schemeClr val="fo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8883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888835">
                                            <p:txEl>
                                              <p:pRg st="4" end="4"/>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88835">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888835">
                                            <p:txEl>
                                              <p:pRg st="6" end="6"/>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8835"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455613" y="152400"/>
            <a:ext cx="6399212" cy="868363"/>
          </a:xfrm>
          <a:noFill/>
        </p:spPr>
        <p:txBody>
          <a:bodyPr lIns="90488" tIns="44450" rIns="90488" bIns="44450"/>
          <a:lstStyle/>
          <a:p>
            <a:pPr eaLnBrk="1" hangingPunct="1"/>
            <a:r>
              <a:rPr lang="en-US" altLang="zh-TW" sz="3200">
                <a:latin typeface="Helvetica" charset="0"/>
                <a:ea typeface="Helvetica" charset="0"/>
                <a:cs typeface="Helvetica" charset="0"/>
              </a:rPr>
              <a:t>A Use Case Diagram</a:t>
            </a:r>
          </a:p>
        </p:txBody>
      </p:sp>
      <p:pic>
        <p:nvPicPr>
          <p:cNvPr id="3686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0413" y="938213"/>
            <a:ext cx="8001000" cy="5926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867" name="AutoShape 54"/>
          <p:cNvSpPr>
            <a:spLocks noChangeArrowheads="1"/>
          </p:cNvSpPr>
          <p:nvPr/>
        </p:nvSpPr>
        <p:spPr bwMode="auto">
          <a:xfrm>
            <a:off x="7770813" y="457200"/>
            <a:ext cx="1990725" cy="1049338"/>
          </a:xfrm>
          <a:prstGeom prst="wedgeRoundRectCallout">
            <a:avLst>
              <a:gd name="adj1" fmla="val -70495"/>
              <a:gd name="adj2" fmla="val 58625"/>
              <a:gd name="adj3" fmla="val 16667"/>
            </a:avLst>
          </a:prstGeom>
          <a:solidFill>
            <a:schemeClr val="accent1"/>
          </a:solidFill>
          <a:ln w="12700">
            <a:solidFill>
              <a:schemeClr val="tx1"/>
            </a:solidFill>
            <a:miter lim="800000"/>
            <a:headEnd type="none" w="sm" len="sm"/>
            <a:tailEnd type="none" w="sm" len="sm"/>
          </a:ln>
        </p:spPr>
        <p:txBody>
          <a:bodyPr wrap="none" anchor="ctr"/>
          <a:lstStyle/>
          <a:p>
            <a:pPr algn="ctr"/>
            <a:r>
              <a:rPr lang="en-US" altLang="zh-TW" sz="2400" b="1">
                <a:solidFill>
                  <a:srgbClr val="3333FF"/>
                </a:solidFill>
                <a:latin typeface="Helvetica" charset="0"/>
                <a:ea typeface="Helvetica" charset="0"/>
                <a:cs typeface="Helvetica" charset="0"/>
              </a:rPr>
              <a:t>System </a:t>
            </a:r>
          </a:p>
          <a:p>
            <a:pPr algn="ctr"/>
            <a:r>
              <a:rPr lang="en-US" altLang="zh-TW" sz="2400" b="1">
                <a:solidFill>
                  <a:srgbClr val="3333FF"/>
                </a:solidFill>
                <a:latin typeface="Helvetica" charset="0"/>
                <a:ea typeface="Helvetica" charset="0"/>
                <a:cs typeface="Helvetica" charset="0"/>
              </a:rPr>
              <a:t>boundary</a:t>
            </a:r>
          </a:p>
        </p:txBody>
      </p:sp>
      <p:sp>
        <p:nvSpPr>
          <p:cNvPr id="2" name="Slide Number Placeholder 1"/>
          <p:cNvSpPr>
            <a:spLocks noGrp="1"/>
          </p:cNvSpPr>
          <p:nvPr>
            <p:ph type="sldNum" sz="quarter" idx="12"/>
          </p:nvPr>
        </p:nvSpPr>
        <p:spPr/>
        <p:txBody>
          <a:bodyPr/>
          <a:lstStyle/>
          <a:p>
            <a:pPr>
              <a:defRPr/>
            </a:pPr>
            <a:fld id="{CF0182D6-F308-4409-96E9-AAC1F410B9F9}" type="slidenum">
              <a:rPr lang="zh-TW" altLang="en-US" smtClean="0"/>
              <a:pPr>
                <a:defRPr/>
              </a:pPr>
              <a:t>53</a:t>
            </a:fld>
            <a:endParaRPr lang="en-US" altLang="zh-TW"/>
          </a:p>
        </p:txBody>
      </p:sp>
    </p:spTree>
    <p:extLst>
      <p:ext uri="{BB962C8B-B14F-4D97-AF65-F5344CB8AC3E}">
        <p14:creationId xmlns:p14="http://schemas.microsoft.com/office/powerpoint/2010/main" val="60124141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1813" y="1600200"/>
            <a:ext cx="9066212" cy="5013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2" name="Rectangle 3"/>
          <p:cNvSpPr>
            <a:spLocks noGrp="1" noChangeArrowheads="1"/>
          </p:cNvSpPr>
          <p:nvPr>
            <p:ph type="title"/>
          </p:nvPr>
        </p:nvSpPr>
        <p:spPr/>
        <p:txBody>
          <a:bodyPr rtlCol="0">
            <a:normAutofit/>
          </a:bodyPr>
          <a:lstStyle/>
          <a:p>
            <a:pPr eaLnBrk="1" fontAlgn="auto" hangingPunct="1">
              <a:spcAft>
                <a:spcPts val="0"/>
              </a:spcAft>
              <a:defRPr/>
            </a:pPr>
            <a:r>
              <a:rPr lang="en-US" sz="3600">
                <a:latin typeface="Helvetica"/>
                <a:ea typeface="+mj-ea"/>
                <a:cs typeface="Helvetica"/>
              </a:rPr>
              <a:t>Three Basic Types of Relationship </a:t>
            </a:r>
            <a:br>
              <a:rPr lang="en-US" sz="3600">
                <a:latin typeface="Helvetica"/>
                <a:ea typeface="+mj-ea"/>
                <a:cs typeface="Helvetica"/>
              </a:rPr>
            </a:br>
            <a:r>
              <a:rPr lang="en-US" sz="3600">
                <a:latin typeface="Helvetica"/>
                <a:ea typeface="+mj-ea"/>
                <a:cs typeface="Helvetica"/>
              </a:rPr>
              <a:t>in Use Case Model</a:t>
            </a:r>
          </a:p>
        </p:txBody>
      </p:sp>
      <p:sp>
        <p:nvSpPr>
          <p:cNvPr id="45059"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charset="0"/>
                <a:ea typeface="ＭＳ Ｐゴシック" charset="0"/>
                <a:cs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fld id="{6E0913F1-1DC0-4743-A644-405EB9F751FA}" type="slidenum">
              <a:rPr lang="en-US" sz="1200">
                <a:solidFill>
                  <a:srgbClr val="000000"/>
                </a:solidFill>
                <a:latin typeface="Helvetica" charset="0"/>
                <a:cs typeface="Helvetica" charset="0"/>
              </a:rPr>
              <a:pPr/>
              <a:t>54</a:t>
            </a:fld>
            <a:endParaRPr lang="en-US" sz="1200">
              <a:solidFill>
                <a:srgbClr val="000000"/>
              </a:solidFill>
              <a:latin typeface="Helvetica" charset="0"/>
              <a:cs typeface="Helvetica" charset="0"/>
            </a:endParaRPr>
          </a:p>
        </p:txBody>
      </p:sp>
      <p:sp>
        <p:nvSpPr>
          <p:cNvPr id="911365" name="Line 5"/>
          <p:cNvSpPr>
            <a:spLocks noChangeShapeType="1"/>
          </p:cNvSpPr>
          <p:nvPr/>
        </p:nvSpPr>
        <p:spPr bwMode="auto">
          <a:xfrm>
            <a:off x="1446213" y="2819400"/>
            <a:ext cx="1295400" cy="457200"/>
          </a:xfrm>
          <a:prstGeom prst="line">
            <a:avLst/>
          </a:prstGeom>
          <a:noFill/>
          <a:ln w="406400">
            <a:solidFill>
              <a:srgbClr val="3333FF"/>
            </a:solidFill>
            <a:round/>
            <a:headEnd/>
            <a:tailEnd type="stealth" w="med" len="lg"/>
          </a:ln>
          <a:extLst>
            <a:ext uri="{909E8E84-426E-40dd-AFC4-6F175D3DCCD1}">
              <a14:hiddenFill xmlns="" xmlns:a14="http://schemas.microsoft.com/office/drawing/2010/main">
                <a:noFill/>
              </a14:hiddenFill>
            </a:ext>
          </a:extLst>
        </p:spPr>
        <p:txBody>
          <a:bodyPr/>
          <a:lstStyle/>
          <a:p>
            <a:endParaRPr lang="en-US"/>
          </a:p>
        </p:txBody>
      </p:sp>
      <p:sp>
        <p:nvSpPr>
          <p:cNvPr id="911366" name="Line 6"/>
          <p:cNvSpPr>
            <a:spLocks noChangeShapeType="1"/>
          </p:cNvSpPr>
          <p:nvPr/>
        </p:nvSpPr>
        <p:spPr bwMode="auto">
          <a:xfrm flipH="1">
            <a:off x="7923213" y="3886200"/>
            <a:ext cx="1676400" cy="1676400"/>
          </a:xfrm>
          <a:prstGeom prst="line">
            <a:avLst/>
          </a:prstGeom>
          <a:noFill/>
          <a:ln w="406400">
            <a:solidFill>
              <a:srgbClr val="3333FF"/>
            </a:solidFill>
            <a:round/>
            <a:headEnd/>
            <a:tailEnd type="stealth" w="med" len="lg"/>
          </a:ln>
          <a:extLst>
            <a:ext uri="{909E8E84-426E-40dd-AFC4-6F175D3DCCD1}">
              <a14:hiddenFill xmlns="" xmlns:a14="http://schemas.microsoft.com/office/drawing/2010/main">
                <a:noFill/>
              </a14:hiddenFill>
            </a:ext>
          </a:extLst>
        </p:spPr>
        <p:txBody>
          <a:bodyPr/>
          <a:lstStyle/>
          <a:p>
            <a:endParaRPr lang="en-US"/>
          </a:p>
        </p:txBody>
      </p:sp>
      <p:sp>
        <p:nvSpPr>
          <p:cNvPr id="911368" name="Text Box 8"/>
          <p:cNvSpPr txBox="1">
            <a:spLocks noChangeArrowheads="1"/>
          </p:cNvSpPr>
          <p:nvPr/>
        </p:nvSpPr>
        <p:spPr bwMode="auto">
          <a:xfrm>
            <a:off x="3656013" y="6400800"/>
            <a:ext cx="97155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charset="0"/>
                <a:ea typeface="ＭＳ Ｐゴシック" charset="0"/>
                <a:cs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r>
              <a:rPr lang="en-US" sz="1200">
                <a:solidFill>
                  <a:srgbClr val="000000"/>
                </a:solidFill>
                <a:latin typeface="Helvetica" charset="0"/>
                <a:cs typeface="Helvetica" charset="0"/>
              </a:rPr>
              <a:t>Association</a:t>
            </a:r>
          </a:p>
        </p:txBody>
      </p:sp>
      <p:sp>
        <p:nvSpPr>
          <p:cNvPr id="911364" name="Line 4"/>
          <p:cNvSpPr>
            <a:spLocks noChangeShapeType="1"/>
          </p:cNvSpPr>
          <p:nvPr/>
        </p:nvSpPr>
        <p:spPr bwMode="auto">
          <a:xfrm flipH="1" flipV="1">
            <a:off x="1827213" y="5029200"/>
            <a:ext cx="1371600" cy="1447800"/>
          </a:xfrm>
          <a:prstGeom prst="line">
            <a:avLst/>
          </a:prstGeom>
          <a:noFill/>
          <a:ln w="406400">
            <a:solidFill>
              <a:srgbClr val="3333FF"/>
            </a:solidFill>
            <a:round/>
            <a:headEnd/>
            <a:tailEnd type="stealth" w="med" len="lg"/>
          </a:ln>
          <a:extLst>
            <a:ext uri="{909E8E84-426E-40dd-AFC4-6F175D3DCCD1}">
              <a14:hiddenFill xmlns="" xmlns:a14="http://schemas.microsoft.com/office/drawing/2010/main">
                <a:noFill/>
              </a14:hiddenFill>
            </a:ext>
          </a:extLst>
        </p:spPr>
        <p:txBody>
          <a:bodyPr/>
          <a:lstStyle/>
          <a:p>
            <a:endParaRPr lang="en-US"/>
          </a:p>
        </p:txBody>
      </p:sp>
      <p:sp>
        <p:nvSpPr>
          <p:cNvPr id="11" name="Text Box 8"/>
          <p:cNvSpPr txBox="1">
            <a:spLocks noChangeArrowheads="1"/>
          </p:cNvSpPr>
          <p:nvPr/>
        </p:nvSpPr>
        <p:spPr bwMode="auto">
          <a:xfrm>
            <a:off x="303213" y="2514600"/>
            <a:ext cx="792162"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charset="0"/>
                <a:ea typeface="ＭＳ Ｐゴシック" charset="0"/>
                <a:cs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r>
              <a:rPr lang="en-US" sz="1200">
                <a:solidFill>
                  <a:srgbClr val="000000"/>
                </a:solidFill>
                <a:latin typeface="Helvetica" charset="0"/>
                <a:cs typeface="Helvetica" charset="0"/>
              </a:rPr>
              <a:t>Inclusion</a:t>
            </a:r>
          </a:p>
        </p:txBody>
      </p:sp>
      <p:sp>
        <p:nvSpPr>
          <p:cNvPr id="12" name="Text Box 8"/>
          <p:cNvSpPr txBox="1">
            <a:spLocks noChangeArrowheads="1"/>
          </p:cNvSpPr>
          <p:nvPr/>
        </p:nvSpPr>
        <p:spPr bwMode="auto">
          <a:xfrm>
            <a:off x="8609013" y="3200400"/>
            <a:ext cx="108267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charset="0"/>
                <a:ea typeface="ＭＳ Ｐゴシック" charset="0"/>
                <a:cs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r>
              <a:rPr lang="en-US" sz="1200">
                <a:solidFill>
                  <a:srgbClr val="000000"/>
                </a:solidFill>
                <a:latin typeface="Helvetica" charset="0"/>
                <a:cs typeface="Helvetica" charset="0"/>
              </a:rPr>
              <a:t>IF_Extension</a:t>
            </a:r>
          </a:p>
        </p:txBody>
      </p:sp>
    </p:spTree>
    <p:extLst>
      <p:ext uri="{BB962C8B-B14F-4D97-AF65-F5344CB8AC3E}">
        <p14:creationId xmlns:p14="http://schemas.microsoft.com/office/powerpoint/2010/main" val="61141697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11364"/>
                                        </p:tgtEl>
                                        <p:attrNameLst>
                                          <p:attrName>style.visibility</p:attrName>
                                        </p:attrNameLst>
                                      </p:cBhvr>
                                      <p:to>
                                        <p:strVal val="visible"/>
                                      </p:to>
                                    </p:set>
                                  </p:childTnLst>
                                  <p:subTnLst>
                                    <p:set>
                                      <p:cBhvr override="childStyle">
                                        <p:cTn dur="1" fill="hold" display="0" masterRel="nextClick" afterEffect="1"/>
                                        <p:tgtEl>
                                          <p:spTgt spid="911364"/>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911368"/>
                                        </p:tgtEl>
                                        <p:attrNameLst>
                                          <p:attrName>style.visibility</p:attrName>
                                        </p:attrNameLst>
                                      </p:cBhvr>
                                      <p:to>
                                        <p:strVal val="visible"/>
                                      </p:to>
                                    </p:set>
                                  </p:childTnLst>
                                  <p:subTnLst>
                                    <p:set>
                                      <p:cBhvr override="childStyle">
                                        <p:cTn dur="1" fill="hold" display="0" masterRel="nextClick" afterEffect="1"/>
                                        <p:tgtEl>
                                          <p:spTgt spid="911368"/>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911365"/>
                                        </p:tgtEl>
                                        <p:attrNameLst>
                                          <p:attrName>style.visibility</p:attrName>
                                        </p:attrNameLst>
                                      </p:cBhvr>
                                      <p:to>
                                        <p:strVal val="visible"/>
                                      </p:to>
                                    </p:set>
                                  </p:childTnLst>
                                  <p:subTnLst>
                                    <p:set>
                                      <p:cBhvr override="childStyle">
                                        <p:cTn dur="1" fill="hold" display="0" masterRel="nextClick" afterEffect="1"/>
                                        <p:tgtEl>
                                          <p:spTgt spid="911365"/>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9113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65" grpId="0" animBg="1"/>
      <p:bldP spid="911366" grpId="0" animBg="1"/>
      <p:bldP spid="911368" grpId="0"/>
      <p:bldP spid="911364" grpId="0" animBg="1"/>
      <p:bldP spid="11" grpId="0"/>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734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1813" y="3200400"/>
            <a:ext cx="6196012" cy="3151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675" name="Rectangle 2"/>
          <p:cNvSpPr>
            <a:spLocks noGrp="1" noChangeArrowheads="1"/>
          </p:cNvSpPr>
          <p:nvPr>
            <p:ph type="title"/>
          </p:nvPr>
        </p:nvSpPr>
        <p:spPr/>
        <p:txBody>
          <a:bodyPr rtlCol="0">
            <a:normAutofit/>
          </a:bodyPr>
          <a:lstStyle/>
          <a:p>
            <a:pPr eaLnBrk="1" fontAlgn="auto" hangingPunct="1">
              <a:spcAft>
                <a:spcPts val="0"/>
              </a:spcAft>
              <a:defRPr/>
            </a:pPr>
            <a:r>
              <a:rPr lang="en-US" sz="2800" i="1">
                <a:latin typeface="Helvetica"/>
                <a:ea typeface="+mj-ea"/>
                <a:cs typeface="Helvetica"/>
              </a:rPr>
              <a:t>Yet another relationship</a:t>
            </a:r>
            <a:r>
              <a:rPr lang="en-US" sz="3600">
                <a:latin typeface="Helvetica"/>
                <a:ea typeface="+mj-ea"/>
                <a:cs typeface="Helvetica"/>
              </a:rPr>
              <a:t>:</a:t>
            </a:r>
            <a:br>
              <a:rPr lang="en-US" sz="3600">
                <a:latin typeface="Helvetica"/>
                <a:ea typeface="+mj-ea"/>
                <a:cs typeface="Helvetica"/>
              </a:rPr>
            </a:br>
            <a:r>
              <a:rPr lang="en-US" sz="3600">
                <a:latin typeface="Helvetica"/>
                <a:ea typeface="+mj-ea"/>
                <a:cs typeface="Helvetica"/>
              </a:rPr>
              <a:t>Generalization</a:t>
            </a:r>
          </a:p>
        </p:txBody>
      </p:sp>
      <p:sp>
        <p:nvSpPr>
          <p:cNvPr id="57347" name="Rectangle 3"/>
          <p:cNvSpPr>
            <a:spLocks noGrp="1" noChangeArrowheads="1"/>
          </p:cNvSpPr>
          <p:nvPr>
            <p:ph idx="1"/>
          </p:nvPr>
        </p:nvSpPr>
        <p:spPr>
          <a:xfrm>
            <a:off x="381000" y="1676400"/>
            <a:ext cx="9296400" cy="4953000"/>
          </a:xfrm>
        </p:spPr>
        <p:txBody>
          <a:bodyPr/>
          <a:lstStyle/>
          <a:p>
            <a:pPr eaLnBrk="1" hangingPunct="1"/>
            <a:r>
              <a:rPr lang="en-US" sz="2800" b="1" i="1">
                <a:latin typeface="Helvetica" charset="0"/>
                <a:cs typeface="Helvetica" charset="0"/>
              </a:rPr>
              <a:t>Generalization (Inheritance)</a:t>
            </a:r>
          </a:p>
          <a:p>
            <a:pPr lvl="1" eaLnBrk="1" hangingPunct="1"/>
            <a:r>
              <a:rPr lang="en-US" sz="2400">
                <a:latin typeface="Helvetica" charset="0"/>
                <a:cs typeface="Helvetica" charset="0"/>
              </a:rPr>
              <a:t>A generalization </a:t>
            </a:r>
            <a:r>
              <a:rPr lang="en-US" sz="2400" b="1" i="1">
                <a:solidFill>
                  <a:srgbClr val="3333FF"/>
                </a:solidFill>
                <a:latin typeface="Helvetica" charset="0"/>
                <a:cs typeface="Helvetica" charset="0"/>
              </a:rPr>
              <a:t>from</a:t>
            </a:r>
            <a:r>
              <a:rPr lang="en-US" sz="2400">
                <a:latin typeface="Helvetica" charset="0"/>
                <a:cs typeface="Helvetica" charset="0"/>
              </a:rPr>
              <a:t> use case </a:t>
            </a:r>
            <a:r>
              <a:rPr lang="en-US" sz="2400" b="1" i="1">
                <a:solidFill>
                  <a:srgbClr val="3333FF"/>
                </a:solidFill>
                <a:latin typeface="Helvetica" charset="0"/>
                <a:cs typeface="Helvetica" charset="0"/>
              </a:rPr>
              <a:t>A</a:t>
            </a:r>
            <a:r>
              <a:rPr lang="en-US" sz="2400">
                <a:latin typeface="Helvetica" charset="0"/>
                <a:cs typeface="Helvetica" charset="0"/>
              </a:rPr>
              <a:t> </a:t>
            </a:r>
            <a:r>
              <a:rPr lang="en-US" sz="2400" b="1" i="1">
                <a:solidFill>
                  <a:srgbClr val="3333FF"/>
                </a:solidFill>
                <a:latin typeface="Helvetica" charset="0"/>
                <a:cs typeface="Helvetica" charset="0"/>
              </a:rPr>
              <a:t>to</a:t>
            </a:r>
            <a:r>
              <a:rPr lang="en-US" sz="2400">
                <a:latin typeface="Helvetica" charset="0"/>
                <a:cs typeface="Helvetica" charset="0"/>
              </a:rPr>
              <a:t> use case </a:t>
            </a:r>
            <a:r>
              <a:rPr lang="en-US" sz="2400" b="1" i="1">
                <a:solidFill>
                  <a:srgbClr val="3333FF"/>
                </a:solidFill>
                <a:latin typeface="Helvetica" charset="0"/>
                <a:cs typeface="Helvetica" charset="0"/>
              </a:rPr>
              <a:t>B</a:t>
            </a:r>
            <a:r>
              <a:rPr lang="en-US" sz="2400">
                <a:latin typeface="Helvetica" charset="0"/>
                <a:cs typeface="Helvetica" charset="0"/>
              </a:rPr>
              <a:t> </a:t>
            </a:r>
            <a:br>
              <a:rPr lang="en-US" sz="2400">
                <a:latin typeface="Helvetica" charset="0"/>
                <a:cs typeface="Helvetica" charset="0"/>
              </a:rPr>
            </a:br>
            <a:r>
              <a:rPr lang="en-US" sz="2400">
                <a:latin typeface="Helvetica" charset="0"/>
                <a:cs typeface="Helvetica" charset="0"/>
              </a:rPr>
              <a:t>indicates that </a:t>
            </a:r>
            <a:r>
              <a:rPr lang="en-US" sz="2400" b="1" i="1">
                <a:solidFill>
                  <a:srgbClr val="3333FF"/>
                </a:solidFill>
                <a:latin typeface="Helvetica" charset="0"/>
                <a:cs typeface="Helvetica" charset="0"/>
              </a:rPr>
              <a:t>A</a:t>
            </a:r>
            <a:r>
              <a:rPr lang="en-US" sz="2400" b="1">
                <a:solidFill>
                  <a:srgbClr val="3333FF"/>
                </a:solidFill>
                <a:latin typeface="Helvetica" charset="0"/>
                <a:cs typeface="Helvetica" charset="0"/>
              </a:rPr>
              <a:t> inherits </a:t>
            </a:r>
            <a:r>
              <a:rPr lang="en-US" sz="2400" b="1" i="1">
                <a:solidFill>
                  <a:srgbClr val="3333FF"/>
                </a:solidFill>
                <a:latin typeface="Helvetica" charset="0"/>
                <a:cs typeface="Helvetica" charset="0"/>
              </a:rPr>
              <a:t>B</a:t>
            </a:r>
            <a:r>
              <a:rPr lang="en-US" sz="2400" i="1">
                <a:latin typeface="Helvetica" charset="0"/>
                <a:cs typeface="Helvetica" charset="0"/>
              </a:rPr>
              <a:t>.</a:t>
            </a:r>
          </a:p>
        </p:txBody>
      </p:sp>
      <p:sp>
        <p:nvSpPr>
          <p:cNvPr id="57348"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800">
                <a:solidFill>
                  <a:schemeClr val="tx1"/>
                </a:solidFill>
                <a:latin typeface="Times New Roman" charset="0"/>
                <a:ea typeface="ＭＳ Ｐゴシック" charset="0"/>
                <a:cs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fld id="{5E048C5A-251A-4C40-AC29-B3F6B55DFD11}" type="slidenum">
              <a:rPr lang="en-US" sz="1200">
                <a:latin typeface="Helvetica" charset="0"/>
                <a:cs typeface="Helvetica" charset="0"/>
              </a:rPr>
              <a:pPr/>
              <a:t>55</a:t>
            </a:fld>
            <a:endParaRPr lang="en-US" sz="1200">
              <a:latin typeface="Helvetica" charset="0"/>
              <a:cs typeface="Helvetica" charset="0"/>
            </a:endParaRPr>
          </a:p>
        </p:txBody>
      </p:sp>
      <p:sp>
        <p:nvSpPr>
          <p:cNvPr id="921622" name="AutoShape 22"/>
          <p:cNvSpPr>
            <a:spLocks noChangeArrowheads="1"/>
          </p:cNvSpPr>
          <p:nvPr/>
        </p:nvSpPr>
        <p:spPr bwMode="auto">
          <a:xfrm>
            <a:off x="6932613" y="5105400"/>
            <a:ext cx="2143125" cy="527050"/>
          </a:xfrm>
          <a:prstGeom prst="wedgeRectCallout">
            <a:avLst>
              <a:gd name="adj1" fmla="val -99852"/>
              <a:gd name="adj2" fmla="val -111190"/>
            </a:avLst>
          </a:prstGeom>
          <a:solidFill>
            <a:schemeClr val="accent1"/>
          </a:solidFill>
          <a:ln w="28575">
            <a:solidFill>
              <a:schemeClr val="tx1"/>
            </a:solidFill>
            <a:miter lim="800000"/>
            <a:headEnd/>
            <a:tailEnd/>
          </a:ln>
        </p:spPr>
        <p:txBody>
          <a:bodyPr lIns="0" tIns="0" rIns="0" bIns="0">
            <a:spAutoFit/>
          </a:bodyPr>
          <a:lstStyle/>
          <a:p>
            <a:pPr algn="ctr">
              <a:lnSpc>
                <a:spcPct val="150000"/>
              </a:lnSpc>
            </a:pPr>
            <a:r>
              <a:rPr lang="en-US" sz="2000" b="1">
                <a:solidFill>
                  <a:srgbClr val="3333FF"/>
                </a:solidFill>
                <a:latin typeface="Helvetica" charset="0"/>
                <a:cs typeface="Helvetica" charset="0"/>
              </a:rPr>
              <a:t>Generalization</a:t>
            </a:r>
            <a:endParaRPr lang="en-US" sz="300" b="1">
              <a:solidFill>
                <a:srgbClr val="3333FF"/>
              </a:solidFill>
              <a:latin typeface="Helvetica" charset="0"/>
              <a:cs typeface="Helvetica" charset="0"/>
            </a:endParaRPr>
          </a:p>
          <a:p>
            <a:pPr algn="ctr">
              <a:lnSpc>
                <a:spcPct val="150000"/>
              </a:lnSpc>
            </a:pPr>
            <a:endParaRPr lang="en-US" sz="300" b="1" i="1">
              <a:solidFill>
                <a:schemeClr val="bg2"/>
              </a:solidFill>
              <a:latin typeface="Helvetica" charset="0"/>
              <a:cs typeface="Helvetica" charset="0"/>
            </a:endParaRPr>
          </a:p>
        </p:txBody>
      </p:sp>
    </p:spTree>
    <p:extLst>
      <p:ext uri="{BB962C8B-B14F-4D97-AF65-F5344CB8AC3E}">
        <p14:creationId xmlns:p14="http://schemas.microsoft.com/office/powerpoint/2010/main" val="410395738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1370012" y="1295400"/>
            <a:ext cx="7487301" cy="5458460"/>
          </a:xfrm>
          <a:prstGeom prst="rect">
            <a:avLst/>
          </a:prstGeom>
          <a:noFill/>
          <a:ln>
            <a:noFill/>
          </a:ln>
        </p:spPr>
      </p:pic>
      <p:sp>
        <p:nvSpPr>
          <p:cNvPr id="2" name="Title 1"/>
          <p:cNvSpPr>
            <a:spLocks noGrp="1"/>
          </p:cNvSpPr>
          <p:nvPr>
            <p:ph type="title"/>
          </p:nvPr>
        </p:nvSpPr>
        <p:spPr>
          <a:xfrm>
            <a:off x="455612" y="266700"/>
            <a:ext cx="8993188" cy="723900"/>
          </a:xfrm>
        </p:spPr>
        <p:txBody>
          <a:bodyPr/>
          <a:lstStyle/>
          <a:p>
            <a:r>
              <a:rPr lang="en-US" dirty="0"/>
              <a:t>Example**</a:t>
            </a:r>
          </a:p>
        </p:txBody>
      </p:sp>
      <p:sp>
        <p:nvSpPr>
          <p:cNvPr id="3" name="Content Placeholder 2"/>
          <p:cNvSpPr>
            <a:spLocks noGrp="1"/>
          </p:cNvSpPr>
          <p:nvPr>
            <p:ph idx="1"/>
          </p:nvPr>
        </p:nvSpPr>
        <p:spPr>
          <a:xfrm>
            <a:off x="303212" y="1524000"/>
            <a:ext cx="9036050" cy="4953000"/>
          </a:xfrm>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56</a:t>
            </a:fld>
            <a:endParaRPr lang="en-US" altLang="zh-TW"/>
          </a:p>
        </p:txBody>
      </p:sp>
      <p:cxnSp>
        <p:nvCxnSpPr>
          <p:cNvPr id="7" name="Straight Arrow Connector 6"/>
          <p:cNvCxnSpPr/>
          <p:nvPr/>
        </p:nvCxnSpPr>
        <p:spPr bwMode="auto">
          <a:xfrm flipH="1">
            <a:off x="6399212" y="914400"/>
            <a:ext cx="1981200" cy="1981200"/>
          </a:xfrm>
          <a:prstGeom prst="straightConnector1">
            <a:avLst/>
          </a:prstGeom>
          <a:solidFill>
            <a:schemeClr val="accent1"/>
          </a:solidFill>
          <a:ln w="12700" cap="flat" cmpd="sng" algn="ctr">
            <a:solidFill>
              <a:schemeClr val="tx1"/>
            </a:solidFill>
            <a:prstDash val="solid"/>
            <a:round/>
            <a:headEnd type="none" w="sm" len="sm"/>
            <a:tailEnd type="arrow"/>
          </a:ln>
          <a:effectLst>
            <a:outerShdw dist="71842" dir="2700000" algn="ctr" rotWithShape="0">
              <a:schemeClr val="bg2"/>
            </a:outerShdw>
          </a:effectLst>
        </p:spPr>
      </p:cxnSp>
    </p:spTree>
    <p:extLst>
      <p:ext uri="{BB962C8B-B14F-4D97-AF65-F5344CB8AC3E}">
        <p14:creationId xmlns:p14="http://schemas.microsoft.com/office/powerpoint/2010/main" val="39094798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57</a:t>
            </a:fld>
            <a:endParaRPr lang="en-US" altLang="zh-TW"/>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827212" y="105068"/>
            <a:ext cx="6705600" cy="8094024"/>
          </a:xfrm>
          <a:prstGeom prst="rect">
            <a:avLst/>
          </a:prstGeom>
          <a:noFill/>
          <a:ln>
            <a:noFill/>
          </a:ln>
        </p:spPr>
      </p:pic>
    </p:spTree>
    <p:extLst>
      <p:ext uri="{BB962C8B-B14F-4D97-AF65-F5344CB8AC3E}">
        <p14:creationId xmlns:p14="http://schemas.microsoft.com/office/powerpoint/2010/main" val="160307894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OO Modeling</a:t>
            </a:r>
          </a:p>
        </p:txBody>
      </p:sp>
      <p:sp>
        <p:nvSpPr>
          <p:cNvPr id="5" name="Subtitle 4"/>
          <p:cNvSpPr>
            <a:spLocks noGrp="1"/>
          </p:cNvSpPr>
          <p:nvPr>
            <p:ph type="subTitle" sz="quarter" idx="1"/>
          </p:nvPr>
        </p:nvSpPr>
        <p:spPr/>
        <p:txBody>
          <a:bodyPr/>
          <a:lstStyle/>
          <a:p>
            <a:r>
              <a:rPr lang="en-US" dirty="0"/>
              <a:t>Review All related tutorial</a:t>
            </a:r>
          </a:p>
          <a:p>
            <a:r>
              <a:rPr lang="en-US" dirty="0" err="1"/>
              <a:t>CityLibrary</a:t>
            </a:r>
            <a:r>
              <a:rPr lang="en-US" dirty="0"/>
              <a:t> Design </a:t>
            </a:r>
            <a:r>
              <a:rPr lang="en-US" dirty="0" err="1"/>
              <a:t>BlueJ</a:t>
            </a:r>
            <a:r>
              <a:rPr lang="en-US" dirty="0"/>
              <a:t>* (week 2,3 tutorial)</a:t>
            </a:r>
          </a:p>
          <a:p>
            <a:r>
              <a:rPr lang="en-US" dirty="0" err="1"/>
              <a:t>CityOnlineStore</a:t>
            </a:r>
            <a:r>
              <a:rPr lang="en-US" dirty="0"/>
              <a:t> </a:t>
            </a:r>
            <a:r>
              <a:rPr lang="en-US" dirty="0" err="1"/>
              <a:t>BlueJ</a:t>
            </a:r>
            <a:r>
              <a:rPr lang="en-US" dirty="0"/>
              <a:t>* (week 2,3 tutorial)</a:t>
            </a:r>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58</a:t>
            </a:fld>
            <a:endParaRPr lang="en-US" altLang="zh-TW"/>
          </a:p>
        </p:txBody>
      </p:sp>
    </p:spTree>
    <p:extLst>
      <p:ext uri="{BB962C8B-B14F-4D97-AF65-F5344CB8AC3E}">
        <p14:creationId xmlns:p14="http://schemas.microsoft.com/office/powerpoint/2010/main" val="139198341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charset="0"/>
                <a:ea typeface="ＭＳ Ｐゴシック" charset="0"/>
                <a:cs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fld id="{225D5F0D-70A8-B147-8AC7-3329AA8BB80A}" type="slidenum">
              <a:rPr lang="zh-TW" altLang="en-US" sz="1100">
                <a:latin typeface="Helvetica"/>
                <a:ea typeface="PMingLiU" charset="0"/>
                <a:cs typeface="Helvetica"/>
              </a:rPr>
              <a:pPr/>
              <a:t>59</a:t>
            </a:fld>
            <a:endParaRPr lang="en-US" altLang="zh-TW" sz="1100">
              <a:latin typeface="Helvetica"/>
              <a:ea typeface="PMingLiU" charset="0"/>
              <a:cs typeface="Helvetica"/>
            </a:endParaRPr>
          </a:p>
        </p:txBody>
      </p:sp>
      <p:sp>
        <p:nvSpPr>
          <p:cNvPr id="26626" name="Rectangle 2"/>
          <p:cNvSpPr>
            <a:spLocks noGrp="1" noChangeArrowheads="1"/>
          </p:cNvSpPr>
          <p:nvPr>
            <p:ph type="title"/>
          </p:nvPr>
        </p:nvSpPr>
        <p:spPr/>
        <p:txBody>
          <a:bodyPr/>
          <a:lstStyle/>
          <a:p>
            <a:pPr>
              <a:lnSpc>
                <a:spcPct val="90000"/>
              </a:lnSpc>
            </a:pPr>
            <a:r>
              <a:rPr lang="en-US" altLang="zh-TW" sz="3600" dirty="0">
                <a:ea typeface="PMingLiU" charset="0"/>
              </a:rPr>
              <a:t>CILO3 - UML Class Diagram</a:t>
            </a:r>
          </a:p>
        </p:txBody>
      </p:sp>
      <p:sp>
        <p:nvSpPr>
          <p:cNvPr id="26627" name="Rectangle 3"/>
          <p:cNvSpPr>
            <a:spLocks noGrp="1" noChangeArrowheads="1"/>
          </p:cNvSpPr>
          <p:nvPr>
            <p:ph type="body" idx="1"/>
          </p:nvPr>
        </p:nvSpPr>
        <p:spPr/>
        <p:txBody>
          <a:bodyPr/>
          <a:lstStyle/>
          <a:p>
            <a:r>
              <a:rPr lang="en-US" altLang="zh-TW" sz="2400" dirty="0">
                <a:ea typeface="PMingLiU" charset="0"/>
              </a:rPr>
              <a:t>A class diagram is used to </a:t>
            </a:r>
            <a:r>
              <a:rPr lang="en-US" altLang="zh-TW" sz="2400" i="1" u="sng" dirty="0">
                <a:ea typeface="PMingLiU" charset="0"/>
              </a:rPr>
              <a:t>visualize</a:t>
            </a:r>
            <a:r>
              <a:rPr lang="en-US" altLang="zh-TW" sz="2400" dirty="0">
                <a:ea typeface="PMingLiU" charset="0"/>
              </a:rPr>
              <a:t> object-oriented </a:t>
            </a:r>
            <a:r>
              <a:rPr lang="en-US" altLang="zh-TW" sz="2400" b="1" dirty="0">
                <a:ea typeface="PMingLiU" charset="0"/>
              </a:rPr>
              <a:t>classes</a:t>
            </a:r>
            <a:r>
              <a:rPr lang="en-US" altLang="zh-TW" sz="2400" dirty="0">
                <a:ea typeface="PMingLiU" charset="0"/>
              </a:rPr>
              <a:t> and their </a:t>
            </a:r>
            <a:r>
              <a:rPr lang="en-US" altLang="zh-TW" sz="2400" b="1" dirty="0">
                <a:ea typeface="PMingLiU" charset="0"/>
              </a:rPr>
              <a:t>relationships</a:t>
            </a:r>
            <a:r>
              <a:rPr lang="en-US" altLang="zh-TW" sz="2400" dirty="0">
                <a:ea typeface="PMingLiU" charset="0"/>
              </a:rPr>
              <a:t> in </a:t>
            </a:r>
            <a:r>
              <a:rPr lang="en-US" altLang="zh-TW" sz="2400" b="1" i="1" dirty="0">
                <a:ea typeface="PMingLiU" charset="0"/>
              </a:rPr>
              <a:t>our</a:t>
            </a:r>
            <a:r>
              <a:rPr lang="en-US" altLang="zh-TW" sz="2400" dirty="0">
                <a:ea typeface="PMingLiU" charset="0"/>
              </a:rPr>
              <a:t> system.</a:t>
            </a:r>
          </a:p>
          <a:p>
            <a:endParaRPr lang="en-US" altLang="zh-TW" sz="2400" dirty="0">
              <a:ea typeface="PMingLiU" charset="0"/>
            </a:endParaRPr>
          </a:p>
          <a:p>
            <a:endParaRPr lang="en-US" altLang="zh-TW" sz="2400" dirty="0">
              <a:ea typeface="PMingLiU" charset="0"/>
            </a:endParaRPr>
          </a:p>
          <a:p>
            <a:endParaRPr lang="en-US" altLang="zh-TW" sz="2400" dirty="0">
              <a:ea typeface="PMingLiU" charset="0"/>
            </a:endParaRPr>
          </a:p>
          <a:p>
            <a:endParaRPr lang="en-US" altLang="zh-TW" sz="2400" dirty="0">
              <a:ea typeface="PMingLiU" charset="0"/>
            </a:endParaRPr>
          </a:p>
          <a:p>
            <a:endParaRPr lang="en-US" altLang="zh-TW" sz="1050" dirty="0">
              <a:ea typeface="PMingLiU" charset="0"/>
            </a:endParaRPr>
          </a:p>
          <a:p>
            <a:endParaRPr lang="en-US" altLang="zh-TW" sz="2400" dirty="0">
              <a:ea typeface="PMingLiU" charset="0"/>
            </a:endParaRPr>
          </a:p>
          <a:p>
            <a:endParaRPr lang="en-US" altLang="zh-TW" sz="2400" dirty="0">
              <a:ea typeface="PMingLiU" charset="0"/>
            </a:endParaRPr>
          </a:p>
          <a:p>
            <a:endParaRPr lang="en-US" altLang="zh-TW" sz="2400" dirty="0">
              <a:ea typeface="PMingLiU" charset="0"/>
            </a:endParaRPr>
          </a:p>
          <a:p>
            <a:r>
              <a:rPr lang="en-US" altLang="zh-TW" sz="2400" dirty="0">
                <a:ea typeface="PMingLiU" charset="0"/>
              </a:rPr>
              <a:t>This slide shows two classes, but there is no relationships.</a:t>
            </a:r>
          </a:p>
          <a:p>
            <a:r>
              <a:rPr lang="en-US" altLang="zh-TW" sz="2400" dirty="0">
                <a:ea typeface="PMingLiU" charset="0"/>
              </a:rPr>
              <a:t>Need to define class linkages. </a:t>
            </a:r>
          </a:p>
        </p:txBody>
      </p:sp>
      <p:sp>
        <p:nvSpPr>
          <p:cNvPr id="26632" name="Right Brace 12"/>
          <p:cNvSpPr>
            <a:spLocks/>
          </p:cNvSpPr>
          <p:nvPr/>
        </p:nvSpPr>
        <p:spPr bwMode="auto">
          <a:xfrm>
            <a:off x="6715125" y="3505200"/>
            <a:ext cx="228600" cy="533400"/>
          </a:xfrm>
          <a:prstGeom prst="rightBrace">
            <a:avLst>
              <a:gd name="adj1" fmla="val 8329"/>
              <a:gd name="adj2" fmla="val 50000"/>
            </a:avLst>
          </a:prstGeom>
          <a:noFill/>
          <a:ln w="127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zh-TW" altLang="en-US" sz="2000">
              <a:latin typeface="Helvetica"/>
              <a:ea typeface="PMingLiU" charset="0"/>
              <a:cs typeface="Helvetica"/>
            </a:endParaRPr>
          </a:p>
        </p:txBody>
      </p:sp>
      <p:sp>
        <p:nvSpPr>
          <p:cNvPr id="26633" name="TextBox 13"/>
          <p:cNvSpPr txBox="1">
            <a:spLocks noChangeArrowheads="1"/>
          </p:cNvSpPr>
          <p:nvPr/>
        </p:nvSpPr>
        <p:spPr bwMode="auto">
          <a:xfrm>
            <a:off x="7018516" y="3556000"/>
            <a:ext cx="126807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charset="0"/>
                <a:ea typeface="ＭＳ Ｐゴシック" charset="0"/>
                <a:cs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r>
              <a:rPr lang="en-US" altLang="zh-TW" sz="2000" dirty="0">
                <a:latin typeface="Helvetica"/>
                <a:ea typeface="PMingLiU" charset="0"/>
                <a:cs typeface="Helvetica"/>
              </a:rPr>
              <a:t>Attributes</a:t>
            </a:r>
          </a:p>
        </p:txBody>
      </p:sp>
      <p:sp>
        <p:nvSpPr>
          <p:cNvPr id="26634" name="Right Brace 14"/>
          <p:cNvSpPr>
            <a:spLocks/>
          </p:cNvSpPr>
          <p:nvPr/>
        </p:nvSpPr>
        <p:spPr bwMode="auto">
          <a:xfrm>
            <a:off x="6715125" y="4038600"/>
            <a:ext cx="228600" cy="1219200"/>
          </a:xfrm>
          <a:prstGeom prst="rightBrace">
            <a:avLst>
              <a:gd name="adj1" fmla="val 8321"/>
              <a:gd name="adj2" fmla="val 50000"/>
            </a:avLst>
          </a:prstGeom>
          <a:noFill/>
          <a:ln w="127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zh-TW" altLang="en-US" sz="2000">
              <a:latin typeface="Helvetica"/>
              <a:ea typeface="PMingLiU" charset="0"/>
              <a:cs typeface="Helvetica"/>
            </a:endParaRPr>
          </a:p>
        </p:txBody>
      </p:sp>
      <p:sp>
        <p:nvSpPr>
          <p:cNvPr id="26635" name="TextBox 15"/>
          <p:cNvSpPr txBox="1">
            <a:spLocks noChangeArrowheads="1"/>
          </p:cNvSpPr>
          <p:nvPr/>
        </p:nvSpPr>
        <p:spPr bwMode="auto">
          <a:xfrm>
            <a:off x="6909880" y="4457700"/>
            <a:ext cx="139167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charset="0"/>
                <a:ea typeface="ＭＳ Ｐゴシック" charset="0"/>
                <a:cs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r>
              <a:rPr lang="zh-TW" altLang="en-US" sz="2000" dirty="0">
                <a:latin typeface="Helvetica"/>
                <a:ea typeface="PMingLiU" charset="0"/>
                <a:cs typeface="Helvetica"/>
              </a:rPr>
              <a:t> </a:t>
            </a:r>
            <a:r>
              <a:rPr lang="en-US" altLang="zh-TW" sz="2000" dirty="0">
                <a:latin typeface="Helvetica"/>
                <a:ea typeface="PMingLiU" charset="0"/>
                <a:cs typeface="Helvetica"/>
              </a:rPr>
              <a:t>Operators</a:t>
            </a:r>
          </a:p>
        </p:txBody>
      </p:sp>
      <p:sp>
        <p:nvSpPr>
          <p:cNvPr id="26636" name="Right Brace 16"/>
          <p:cNvSpPr>
            <a:spLocks/>
          </p:cNvSpPr>
          <p:nvPr/>
        </p:nvSpPr>
        <p:spPr bwMode="auto">
          <a:xfrm>
            <a:off x="6763291" y="3079750"/>
            <a:ext cx="104233" cy="349250"/>
          </a:xfrm>
          <a:prstGeom prst="rightBrace">
            <a:avLst>
              <a:gd name="adj1" fmla="val 8333"/>
              <a:gd name="adj2" fmla="val 50000"/>
            </a:avLst>
          </a:prstGeom>
          <a:noFill/>
          <a:ln w="127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zh-TW" altLang="en-US" sz="2000">
              <a:latin typeface="Helvetica"/>
              <a:ea typeface="PMingLiU" charset="0"/>
              <a:cs typeface="Helvetica"/>
            </a:endParaRPr>
          </a:p>
        </p:txBody>
      </p:sp>
      <p:sp>
        <p:nvSpPr>
          <p:cNvPr id="26637" name="TextBox 17"/>
          <p:cNvSpPr txBox="1">
            <a:spLocks noChangeArrowheads="1"/>
          </p:cNvSpPr>
          <p:nvPr/>
        </p:nvSpPr>
        <p:spPr bwMode="auto">
          <a:xfrm>
            <a:off x="6936303" y="2994025"/>
            <a:ext cx="153882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charset="0"/>
                <a:ea typeface="ＭＳ Ｐゴシック" charset="0"/>
                <a:cs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r>
              <a:rPr lang="en-US" altLang="zh-TW" sz="2000" dirty="0">
                <a:latin typeface="Helvetica"/>
                <a:ea typeface="PMingLiU" charset="0"/>
                <a:cs typeface="Helvetica"/>
              </a:rPr>
              <a:t>Class name</a:t>
            </a:r>
          </a:p>
        </p:txBody>
      </p:sp>
      <p:sp>
        <p:nvSpPr>
          <p:cNvPr id="26638" name="Right Brace 18"/>
          <p:cNvSpPr>
            <a:spLocks/>
          </p:cNvSpPr>
          <p:nvPr/>
        </p:nvSpPr>
        <p:spPr bwMode="auto">
          <a:xfrm>
            <a:off x="8609013" y="2819400"/>
            <a:ext cx="228600" cy="2438400"/>
          </a:xfrm>
          <a:prstGeom prst="rightBrace">
            <a:avLst>
              <a:gd name="adj1" fmla="val 8346"/>
              <a:gd name="adj2" fmla="val 50000"/>
            </a:avLst>
          </a:prstGeom>
          <a:noFill/>
          <a:ln w="12700">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a:lstStyle/>
          <a:p>
            <a:endParaRPr lang="zh-TW" altLang="en-US" sz="2000">
              <a:latin typeface="Helvetica"/>
              <a:ea typeface="PMingLiU" charset="0"/>
              <a:cs typeface="Helvetica"/>
            </a:endParaRPr>
          </a:p>
        </p:txBody>
      </p:sp>
      <p:sp>
        <p:nvSpPr>
          <p:cNvPr id="26639" name="TextBox 19"/>
          <p:cNvSpPr txBox="1">
            <a:spLocks noChangeArrowheads="1"/>
          </p:cNvSpPr>
          <p:nvPr/>
        </p:nvSpPr>
        <p:spPr bwMode="auto">
          <a:xfrm rot="5400000">
            <a:off x="8762755" y="3669475"/>
            <a:ext cx="8259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charset="0"/>
                <a:ea typeface="ＭＳ Ｐゴシック" charset="0"/>
                <a:cs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r>
              <a:rPr lang="en-US" altLang="zh-TW" sz="2000" dirty="0">
                <a:latin typeface="Helvetica"/>
                <a:ea typeface="PMingLiU" charset="0"/>
                <a:cs typeface="Helvetica"/>
              </a:rPr>
              <a:t>Class</a:t>
            </a:r>
          </a:p>
        </p:txBody>
      </p:sp>
      <p:pic>
        <p:nvPicPr>
          <p:cNvPr id="2" name="Picture 1"/>
          <p:cNvPicPr>
            <a:picLocks noChangeAspect="1"/>
          </p:cNvPicPr>
          <p:nvPr/>
        </p:nvPicPr>
        <p:blipFill>
          <a:blip r:embed="rId3"/>
          <a:stretch>
            <a:fillRect/>
          </a:stretch>
        </p:blipFill>
        <p:spPr>
          <a:xfrm>
            <a:off x="968452" y="2959895"/>
            <a:ext cx="5800929" cy="2453614"/>
          </a:xfrm>
          <a:prstGeom prst="rect">
            <a:avLst/>
          </a:prstGeom>
        </p:spPr>
      </p:pic>
    </p:spTree>
    <p:extLst>
      <p:ext uri="{BB962C8B-B14F-4D97-AF65-F5344CB8AC3E}">
        <p14:creationId xmlns:p14="http://schemas.microsoft.com/office/powerpoint/2010/main" val="17432017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Review 1</a:t>
            </a:r>
          </a:p>
        </p:txBody>
      </p:sp>
      <p:sp>
        <p:nvSpPr>
          <p:cNvPr id="3" name="Content Placeholder 2"/>
          <p:cNvSpPr>
            <a:spLocks noGrp="1"/>
          </p:cNvSpPr>
          <p:nvPr>
            <p:ph idx="1"/>
          </p:nvPr>
        </p:nvSpPr>
        <p:spPr>
          <a:xfrm>
            <a:off x="412750" y="1524000"/>
            <a:ext cx="9186862" cy="5105400"/>
          </a:xfrm>
        </p:spPr>
        <p:txBody>
          <a:bodyPr/>
          <a:lstStyle/>
          <a:p>
            <a:r>
              <a:rPr lang="en-US" dirty="0"/>
              <a:t>Week 1 – Software Engineering Introduction</a:t>
            </a:r>
          </a:p>
          <a:p>
            <a:pPr lvl="1"/>
            <a:r>
              <a:rPr lang="en-US" dirty="0"/>
              <a:t>What is Software Engineering and SE as a Profession? </a:t>
            </a:r>
          </a:p>
          <a:p>
            <a:pPr lvl="1"/>
            <a:r>
              <a:rPr lang="en-US" dirty="0"/>
              <a:t>Importance of Software Engineering in the IT Industry?</a:t>
            </a:r>
          </a:p>
          <a:p>
            <a:pPr lvl="1"/>
            <a:r>
              <a:rPr lang="en-US" dirty="0"/>
              <a:t>Visual Paradigm and </a:t>
            </a:r>
            <a:r>
              <a:rPr lang="en-US" dirty="0" err="1"/>
              <a:t>BlueJ</a:t>
            </a:r>
            <a:r>
              <a:rPr lang="en-US" dirty="0"/>
              <a:t>-UML Tools</a:t>
            </a:r>
          </a:p>
          <a:p>
            <a:pPr lvl="1"/>
            <a:r>
              <a:rPr lang="en-US" dirty="0"/>
              <a:t>Model driven software development, UML &lt;-&gt; Code</a:t>
            </a:r>
          </a:p>
          <a:p>
            <a:r>
              <a:rPr lang="en-US" dirty="0"/>
              <a:t>Week 2 – Concepts of Object-Oriented Programming</a:t>
            </a:r>
          </a:p>
          <a:p>
            <a:pPr lvl="1"/>
            <a:r>
              <a:rPr lang="en-US" dirty="0"/>
              <a:t>Advantages of OO Paradigm? </a:t>
            </a:r>
          </a:p>
          <a:p>
            <a:pPr lvl="1"/>
            <a:r>
              <a:rPr lang="en-US" dirty="0"/>
              <a:t>Class Diagrams, Attributes, Operations, Classes</a:t>
            </a:r>
          </a:p>
          <a:p>
            <a:r>
              <a:rPr lang="en-US" dirty="0"/>
              <a:t>Week 2 – Software Development Processes</a:t>
            </a:r>
          </a:p>
          <a:p>
            <a:pPr lvl="1"/>
            <a:r>
              <a:rPr lang="en-US" dirty="0"/>
              <a:t>Process models and their pros and cons (waterfall…spiral..)</a:t>
            </a:r>
          </a:p>
          <a:p>
            <a:pPr lvl="1"/>
            <a:r>
              <a:rPr lang="en-US" dirty="0"/>
              <a:t>Component based Software Engineering - CBSE</a:t>
            </a:r>
          </a:p>
          <a:p>
            <a:pPr lvl="1"/>
            <a:endParaRPr lang="en-US" dirty="0"/>
          </a:p>
          <a:p>
            <a:endParaRPr lang="en-US" dirty="0"/>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6</a:t>
            </a:fld>
            <a:endParaRPr lang="en-US" altLang="zh-TW" dirty="0"/>
          </a:p>
        </p:txBody>
      </p:sp>
    </p:spTree>
    <p:extLst>
      <p:ext uri="{BB962C8B-B14F-4D97-AF65-F5344CB8AC3E}">
        <p14:creationId xmlns:p14="http://schemas.microsoft.com/office/powerpoint/2010/main" val="1514093197"/>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588038" y="1698625"/>
            <a:ext cx="6215619" cy="4467916"/>
          </a:xfrm>
          <a:prstGeom prst="rect">
            <a:avLst/>
          </a:prstGeom>
        </p:spPr>
      </p:pic>
      <p:sp>
        <p:nvSpPr>
          <p:cNvPr id="2" name="Title 1"/>
          <p:cNvSpPr>
            <a:spLocks noGrp="1"/>
          </p:cNvSpPr>
          <p:nvPr>
            <p:ph type="title"/>
          </p:nvPr>
        </p:nvSpPr>
        <p:spPr/>
        <p:txBody>
          <a:bodyPr/>
          <a:lstStyle/>
          <a:p>
            <a:r>
              <a:rPr lang="en-US" dirty="0"/>
              <a:t>Class Linkages – 3 Types</a:t>
            </a:r>
          </a:p>
        </p:txBody>
      </p:sp>
      <p:sp>
        <p:nvSpPr>
          <p:cNvPr id="3" name="Content Placeholder 2"/>
          <p:cNvSpPr>
            <a:spLocks noGrp="1"/>
          </p:cNvSpPr>
          <p:nvPr>
            <p:ph idx="1"/>
          </p:nvPr>
        </p:nvSpPr>
        <p:spPr>
          <a:xfrm>
            <a:off x="285742" y="1905000"/>
            <a:ext cx="9144000" cy="4953000"/>
          </a:xfrm>
        </p:spPr>
        <p:txBody>
          <a:bodyPr/>
          <a:lstStyle/>
          <a:p>
            <a:r>
              <a:rPr lang="en-US" i="1" dirty="0"/>
              <a:t>Composition</a:t>
            </a:r>
          </a:p>
          <a:p>
            <a:pPr lvl="1"/>
            <a:r>
              <a:rPr lang="en-US" sz="2400" b="1" dirty="0"/>
              <a:t>A has B</a:t>
            </a:r>
          </a:p>
          <a:p>
            <a:pPr lvl="1"/>
            <a:r>
              <a:rPr lang="en-US" sz="2400" dirty="0"/>
              <a:t>Must/Compulsory</a:t>
            </a:r>
            <a:endParaRPr lang="en-US" dirty="0"/>
          </a:p>
          <a:p>
            <a:r>
              <a:rPr lang="en-US" i="1" dirty="0"/>
              <a:t>Aggregation</a:t>
            </a:r>
          </a:p>
          <a:p>
            <a:pPr lvl="1"/>
            <a:r>
              <a:rPr lang="en-US" sz="2400" b="1" dirty="0"/>
              <a:t>A has B</a:t>
            </a:r>
          </a:p>
          <a:p>
            <a:pPr lvl="1"/>
            <a:r>
              <a:rPr lang="en-US" sz="2400" dirty="0"/>
              <a:t>Optional</a:t>
            </a:r>
          </a:p>
          <a:p>
            <a:r>
              <a:rPr lang="en-US" i="1" dirty="0"/>
              <a:t>Association</a:t>
            </a:r>
          </a:p>
          <a:p>
            <a:pPr lvl="1"/>
            <a:r>
              <a:rPr lang="en-US" sz="2400" b="1" dirty="0"/>
              <a:t>A uses B</a:t>
            </a:r>
          </a:p>
          <a:p>
            <a:pPr lvl="1"/>
            <a:endParaRPr lang="en-US" sz="2400" dirty="0"/>
          </a:p>
          <a:p>
            <a:pPr lvl="1"/>
            <a:endParaRPr lang="en-US" dirty="0"/>
          </a:p>
        </p:txBody>
      </p:sp>
      <p:sp>
        <p:nvSpPr>
          <p:cNvPr id="4" name="Slide Number Placeholder 3"/>
          <p:cNvSpPr>
            <a:spLocks noGrp="1"/>
          </p:cNvSpPr>
          <p:nvPr>
            <p:ph type="sldNum" sz="quarter" idx="12"/>
          </p:nvPr>
        </p:nvSpPr>
        <p:spPr/>
        <p:txBody>
          <a:bodyPr/>
          <a:lstStyle/>
          <a:p>
            <a:fld id="{0B34D61C-6007-1144-A711-E135346B7BE2}" type="slidenum">
              <a:rPr lang="en-US" altLang="zh-CN" smtClean="0"/>
              <a:pPr/>
              <a:t>60</a:t>
            </a:fld>
            <a:endParaRPr lang="en-US" altLang="zh-CN"/>
          </a:p>
        </p:txBody>
      </p:sp>
    </p:spTree>
    <p:extLst>
      <p:ext uri="{BB962C8B-B14F-4D97-AF65-F5344CB8AC3E}">
        <p14:creationId xmlns:p14="http://schemas.microsoft.com/office/powerpoint/2010/main" val="55781572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Slide Number Placeholder 3"/>
          <p:cNvSpPr>
            <a:spLocks noGrp="1"/>
          </p:cNvSpPr>
          <p:nvPr>
            <p:ph type="sldNum" sz="quarter" idx="12"/>
          </p:nvPr>
        </p:nvSpPr>
        <p:spPr/>
        <p:txBody>
          <a:bodyPr/>
          <a:lstStyle/>
          <a:p>
            <a:fld id="{0B34D61C-6007-1144-A711-E135346B7BE2}" type="slidenum">
              <a:rPr lang="en-US" altLang="zh-CN" smtClean="0"/>
              <a:pPr/>
              <a:t>61</a:t>
            </a:fld>
            <a:endParaRPr lang="en-US" altLang="zh-CN"/>
          </a:p>
        </p:txBody>
      </p:sp>
      <p:pic>
        <p:nvPicPr>
          <p:cNvPr id="5" name="Picture 4"/>
          <p:cNvPicPr>
            <a:picLocks noChangeAspect="1"/>
          </p:cNvPicPr>
          <p:nvPr/>
        </p:nvPicPr>
        <p:blipFill>
          <a:blip r:embed="rId2"/>
          <a:stretch>
            <a:fillRect/>
          </a:stretch>
        </p:blipFill>
        <p:spPr>
          <a:xfrm>
            <a:off x="6370975" y="4681817"/>
            <a:ext cx="2717800" cy="1358900"/>
          </a:xfrm>
          <a:prstGeom prst="rect">
            <a:avLst/>
          </a:prstGeom>
        </p:spPr>
      </p:pic>
      <p:pic>
        <p:nvPicPr>
          <p:cNvPr id="9" name="Picture 8"/>
          <p:cNvPicPr>
            <a:picLocks noChangeAspect="1"/>
          </p:cNvPicPr>
          <p:nvPr/>
        </p:nvPicPr>
        <p:blipFill>
          <a:blip r:embed="rId3"/>
          <a:stretch>
            <a:fillRect/>
          </a:stretch>
        </p:blipFill>
        <p:spPr>
          <a:xfrm>
            <a:off x="174639" y="0"/>
            <a:ext cx="4365975" cy="1816421"/>
          </a:xfrm>
          <a:prstGeom prst="rect">
            <a:avLst/>
          </a:prstGeom>
        </p:spPr>
      </p:pic>
      <p:pic>
        <p:nvPicPr>
          <p:cNvPr id="10" name="Picture 9"/>
          <p:cNvPicPr>
            <a:picLocks noChangeAspect="1"/>
          </p:cNvPicPr>
          <p:nvPr/>
        </p:nvPicPr>
        <p:blipFill>
          <a:blip r:embed="rId4"/>
          <a:stretch>
            <a:fillRect/>
          </a:stretch>
        </p:blipFill>
        <p:spPr>
          <a:xfrm>
            <a:off x="174640" y="1835150"/>
            <a:ext cx="4794634" cy="2657659"/>
          </a:xfrm>
          <a:prstGeom prst="rect">
            <a:avLst/>
          </a:prstGeom>
        </p:spPr>
      </p:pic>
      <p:pic>
        <p:nvPicPr>
          <p:cNvPr id="11" name="Picture 10"/>
          <p:cNvPicPr>
            <a:picLocks noChangeAspect="1"/>
          </p:cNvPicPr>
          <p:nvPr/>
        </p:nvPicPr>
        <p:blipFill>
          <a:blip r:embed="rId5"/>
          <a:stretch>
            <a:fillRect/>
          </a:stretch>
        </p:blipFill>
        <p:spPr>
          <a:xfrm>
            <a:off x="206392" y="4615950"/>
            <a:ext cx="4112148" cy="2242050"/>
          </a:xfrm>
          <a:prstGeom prst="rect">
            <a:avLst/>
          </a:prstGeom>
        </p:spPr>
      </p:pic>
      <p:pic>
        <p:nvPicPr>
          <p:cNvPr id="14" name="Picture 13"/>
          <p:cNvPicPr>
            <a:picLocks noChangeAspect="1"/>
          </p:cNvPicPr>
          <p:nvPr/>
        </p:nvPicPr>
        <p:blipFill>
          <a:blip r:embed="rId6"/>
          <a:stretch>
            <a:fillRect/>
          </a:stretch>
        </p:blipFill>
        <p:spPr>
          <a:xfrm>
            <a:off x="4182315" y="482023"/>
            <a:ext cx="5720510" cy="3469917"/>
          </a:xfrm>
          <a:prstGeom prst="rect">
            <a:avLst/>
          </a:prstGeom>
        </p:spPr>
      </p:pic>
    </p:spTree>
    <p:extLst>
      <p:ext uri="{BB962C8B-B14F-4D97-AF65-F5344CB8AC3E}">
        <p14:creationId xmlns:p14="http://schemas.microsoft.com/office/powerpoint/2010/main" val="320276765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Example</a:t>
            </a:r>
          </a:p>
        </p:txBody>
      </p:sp>
      <p:sp>
        <p:nvSpPr>
          <p:cNvPr id="3" name="Content Placeholder 2"/>
          <p:cNvSpPr>
            <a:spLocks noGrp="1"/>
          </p:cNvSpPr>
          <p:nvPr>
            <p:ph idx="1"/>
          </p:nvPr>
        </p:nvSpPr>
        <p:spPr/>
        <p:txBody>
          <a:bodyPr/>
          <a:lstStyle/>
          <a:p>
            <a:r>
              <a:rPr lang="en-US" sz="1400" dirty="0"/>
              <a:t>The </a:t>
            </a:r>
            <a:r>
              <a:rPr lang="en-US" sz="1400" i="1" dirty="0"/>
              <a:t>Banana Software Company</a:t>
            </a:r>
            <a:r>
              <a:rPr lang="en-US" sz="1400" dirty="0"/>
              <a:t> is one of the leading software development firms in the world. With employees exceeding 20,000 to work on over 1,000 software development projects, they need a new system to manage different kind of employees (staffs) and be able to allocate them to specific projects. </a:t>
            </a:r>
            <a:endParaRPr lang="en-HK" sz="1400" dirty="0"/>
          </a:p>
          <a:p>
            <a:r>
              <a:rPr lang="en-US" sz="1400" dirty="0"/>
              <a:t> </a:t>
            </a:r>
            <a:endParaRPr lang="en-HK" sz="1400" dirty="0"/>
          </a:p>
          <a:p>
            <a:r>
              <a:rPr lang="en-US" sz="1400" dirty="0"/>
              <a:t>The company needs to keep each employee’s </a:t>
            </a:r>
            <a:r>
              <a:rPr lang="en-US" sz="1400" dirty="0" err="1"/>
              <a:t>employeeID</a:t>
            </a:r>
            <a:r>
              <a:rPr lang="en-US" sz="1400" dirty="0"/>
              <a:t>, </a:t>
            </a:r>
            <a:r>
              <a:rPr lang="en-US" sz="1400" dirty="0" err="1"/>
              <a:t>lastName</a:t>
            </a:r>
            <a:r>
              <a:rPr lang="en-US" sz="1400" dirty="0"/>
              <a:t>, </a:t>
            </a:r>
            <a:r>
              <a:rPr lang="en-US" sz="1400" dirty="0" err="1"/>
              <a:t>firstName</a:t>
            </a:r>
            <a:r>
              <a:rPr lang="en-US" sz="1400" dirty="0"/>
              <a:t>, DOB(date of birth) and gender, and be able to compute their pay using an operation called </a:t>
            </a:r>
            <a:r>
              <a:rPr lang="en-US" sz="1400" dirty="0" err="1"/>
              <a:t>computePay</a:t>
            </a:r>
            <a:r>
              <a:rPr lang="en-US" sz="1400" dirty="0"/>
              <a:t>(). </a:t>
            </a:r>
            <a:endParaRPr lang="en-HK" sz="1400" dirty="0"/>
          </a:p>
          <a:p>
            <a:r>
              <a:rPr lang="en-US" sz="1400" dirty="0"/>
              <a:t>Given the diversity and the size of the company, Banana employs both full-time and part-time employees. Full-time employees has a record of their </a:t>
            </a:r>
            <a:r>
              <a:rPr lang="en-US" sz="1400" dirty="0" err="1"/>
              <a:t>annualSalary</a:t>
            </a:r>
            <a:r>
              <a:rPr lang="en-US" sz="1400" dirty="0"/>
              <a:t> and a operation </a:t>
            </a:r>
            <a:r>
              <a:rPr lang="en-US" sz="1400" dirty="0" err="1"/>
              <a:t>computeTax</a:t>
            </a:r>
            <a:r>
              <a:rPr lang="en-US" sz="1400" dirty="0"/>
              <a:t>() to workout their annual tax commitments. For the part-time employee, they are normally be paid by a pre-agreed </a:t>
            </a:r>
            <a:r>
              <a:rPr lang="en-US" sz="1400" dirty="0" err="1"/>
              <a:t>hourlyWage</a:t>
            </a:r>
            <a:r>
              <a:rPr lang="en-US" sz="1400" dirty="0"/>
              <a:t>, therefore the operation to compute their pay is different to other employees, which is using </a:t>
            </a:r>
            <a:r>
              <a:rPr lang="en-US" sz="1400" dirty="0" err="1"/>
              <a:t>computePay</a:t>
            </a:r>
            <a:r>
              <a:rPr lang="en-US" sz="1400" dirty="0"/>
              <a:t>(hours). </a:t>
            </a:r>
            <a:endParaRPr lang="en-HK" sz="1400" dirty="0"/>
          </a:p>
          <a:p>
            <a:r>
              <a:rPr lang="en-US" sz="1400" dirty="0"/>
              <a:t> </a:t>
            </a:r>
            <a:endParaRPr lang="en-HK" sz="1400" dirty="0"/>
          </a:p>
          <a:p>
            <a:r>
              <a:rPr lang="en-US" sz="1400" dirty="0"/>
              <a:t>As mentioned, there are many employees as well as there are many projects developing by the company, and each project has a </a:t>
            </a:r>
            <a:r>
              <a:rPr lang="en-US" sz="1400" dirty="0" err="1"/>
              <a:t>projectID</a:t>
            </a:r>
            <a:r>
              <a:rPr lang="en-US" sz="1400" dirty="0"/>
              <a:t>, and </a:t>
            </a:r>
            <a:r>
              <a:rPr lang="en-US" sz="1400" dirty="0" err="1"/>
              <a:t>projectName</a:t>
            </a:r>
            <a:r>
              <a:rPr lang="en-US" sz="1400" dirty="0"/>
              <a:t>, as well as their </a:t>
            </a:r>
            <a:r>
              <a:rPr lang="en-US" sz="1400" dirty="0" err="1"/>
              <a:t>startDate</a:t>
            </a:r>
            <a:r>
              <a:rPr lang="en-US" sz="1400" dirty="0"/>
              <a:t> and </a:t>
            </a:r>
            <a:r>
              <a:rPr lang="en-US" sz="1400" dirty="0" err="1"/>
              <a:t>endDate</a:t>
            </a:r>
            <a:r>
              <a:rPr lang="en-US" sz="1400" dirty="0"/>
              <a:t> of the project. Each employee(staff) is allocated/assigned to projects (we called this </a:t>
            </a:r>
            <a:r>
              <a:rPr lang="en-US" sz="1400" dirty="0" err="1"/>
              <a:t>ProjectStaffAllocation</a:t>
            </a:r>
            <a:r>
              <a:rPr lang="en-US" sz="1400" dirty="0"/>
              <a:t> in the system), more importantly their role in the projects are different and needs to be recorded. For example Employee Miss Ada can be allocated to Project A as the role of Project Manager, and she can also be allocated to Project B as the role of Test Engineer. </a:t>
            </a:r>
            <a:endParaRPr lang="en-HK" sz="1400" dirty="0"/>
          </a:p>
          <a:p>
            <a:r>
              <a:rPr lang="en-US" sz="1400" dirty="0"/>
              <a:t>  </a:t>
            </a:r>
            <a:endParaRPr lang="en-HK" sz="1400" dirty="0"/>
          </a:p>
          <a:p>
            <a:r>
              <a:rPr lang="en-US" sz="1400" dirty="0"/>
              <a:t>Develop a complete class diagram to show the above scenario using what you have learned and best practices in software design. Multiplicity and class relationships must be shown in the diagram.</a:t>
            </a:r>
            <a:endParaRPr lang="en-HK" sz="1400" dirty="0"/>
          </a:p>
          <a:p>
            <a:endParaRPr lang="en-US" sz="1400" dirty="0"/>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62</a:t>
            </a:fld>
            <a:endParaRPr lang="en-US" altLang="zh-TW"/>
          </a:p>
        </p:txBody>
      </p:sp>
    </p:spTree>
    <p:extLst>
      <p:ext uri="{BB962C8B-B14F-4D97-AF65-F5344CB8AC3E}">
        <p14:creationId xmlns:p14="http://schemas.microsoft.com/office/powerpoint/2010/main" val="38806203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and Association Class</a:t>
            </a:r>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63</a:t>
            </a:fld>
            <a:endParaRPr lang="en-US" altLang="zh-TW"/>
          </a:p>
        </p:txBody>
      </p:sp>
      <p:pic>
        <p:nvPicPr>
          <p:cNvPr id="5" name="Picture 4" descr="Macintosh HD:Users:jacky:Desktop:Screen Shot 2013-11-12 at 1.16.41 PM.png"/>
          <p:cNvPicPr/>
          <p:nvPr/>
        </p:nvPicPr>
        <p:blipFill>
          <a:blip r:embed="rId2">
            <a:extLst>
              <a:ext uri="{28A0092B-C50C-407E-A947-70E740481C1C}">
                <a14:useLocalDpi xmlns:a14="http://schemas.microsoft.com/office/drawing/2010/main" val="0"/>
              </a:ext>
            </a:extLst>
          </a:blip>
          <a:srcRect/>
          <a:stretch>
            <a:fillRect/>
          </a:stretch>
        </p:blipFill>
        <p:spPr bwMode="auto">
          <a:xfrm>
            <a:off x="1293812" y="1462139"/>
            <a:ext cx="7010400" cy="5116461"/>
          </a:xfrm>
          <a:prstGeom prst="rect">
            <a:avLst/>
          </a:prstGeom>
          <a:noFill/>
          <a:ln>
            <a:noFill/>
          </a:ln>
        </p:spPr>
      </p:pic>
      <p:cxnSp>
        <p:nvCxnSpPr>
          <p:cNvPr id="7" name="Straight Arrow Connector 6"/>
          <p:cNvCxnSpPr/>
          <p:nvPr/>
        </p:nvCxnSpPr>
        <p:spPr bwMode="auto">
          <a:xfrm>
            <a:off x="1751012" y="1447800"/>
            <a:ext cx="914400" cy="2819400"/>
          </a:xfrm>
          <a:prstGeom prst="straightConnector1">
            <a:avLst/>
          </a:prstGeom>
          <a:solidFill>
            <a:schemeClr val="accent1"/>
          </a:solidFill>
          <a:ln w="12700" cap="flat" cmpd="sng" algn="ctr">
            <a:solidFill>
              <a:schemeClr val="tx1"/>
            </a:solidFill>
            <a:prstDash val="solid"/>
            <a:round/>
            <a:headEnd type="none" w="sm" len="sm"/>
            <a:tailEnd type="arrow"/>
          </a:ln>
          <a:effectLst>
            <a:outerShdw dist="71842" dir="2700000" algn="ctr" rotWithShape="0">
              <a:schemeClr val="bg2"/>
            </a:outerShdw>
          </a:effectLst>
        </p:spPr>
      </p:cxnSp>
      <p:cxnSp>
        <p:nvCxnSpPr>
          <p:cNvPr id="9" name="Straight Arrow Connector 8"/>
          <p:cNvCxnSpPr/>
          <p:nvPr/>
        </p:nvCxnSpPr>
        <p:spPr bwMode="auto">
          <a:xfrm flipH="1">
            <a:off x="6399212" y="1295400"/>
            <a:ext cx="1524000" cy="1524000"/>
          </a:xfrm>
          <a:prstGeom prst="straightConnector1">
            <a:avLst/>
          </a:prstGeom>
          <a:solidFill>
            <a:schemeClr val="accent1"/>
          </a:solidFill>
          <a:ln w="12700" cap="flat" cmpd="sng" algn="ctr">
            <a:solidFill>
              <a:schemeClr val="tx1"/>
            </a:solidFill>
            <a:prstDash val="solid"/>
            <a:round/>
            <a:headEnd type="none" w="sm" len="sm"/>
            <a:tailEnd type="arrow"/>
          </a:ln>
          <a:effectLst>
            <a:outerShdw dist="71842" dir="2700000" algn="ctr" rotWithShape="0">
              <a:schemeClr val="bg2"/>
            </a:outerShdw>
          </a:effectLst>
        </p:spPr>
      </p:cxnSp>
    </p:spTree>
    <p:extLst>
      <p:ext uri="{BB962C8B-B14F-4D97-AF65-F5344CB8AC3E}">
        <p14:creationId xmlns:p14="http://schemas.microsoft.com/office/powerpoint/2010/main" val="331995318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and Association Class</a:t>
            </a:r>
          </a:p>
        </p:txBody>
      </p:sp>
      <p:sp>
        <p:nvSpPr>
          <p:cNvPr id="3" name="Content Placeholder 2"/>
          <p:cNvSpPr>
            <a:spLocks noGrp="1"/>
          </p:cNvSpPr>
          <p:nvPr>
            <p:ph idx="1"/>
          </p:nvPr>
        </p:nvSpPr>
        <p:spPr/>
        <p:txBody>
          <a:bodyPr/>
          <a:lstStyle/>
          <a:p>
            <a:r>
              <a:rPr lang="en-US" dirty="0"/>
              <a:t>Many Employees (with unique IDs) </a:t>
            </a:r>
          </a:p>
          <a:p>
            <a:r>
              <a:rPr lang="en-US" dirty="0"/>
              <a:t>Many Projects (with unique project IDs)</a:t>
            </a:r>
          </a:p>
          <a:p>
            <a:r>
              <a:rPr lang="en-US" dirty="0"/>
              <a:t>Assign/Allocate Employee </a:t>
            </a:r>
            <a:r>
              <a:rPr lang="en-US" i="1" dirty="0" err="1">
                <a:solidFill>
                  <a:srgbClr val="C00000"/>
                </a:solidFill>
              </a:rPr>
              <a:t>i</a:t>
            </a:r>
            <a:r>
              <a:rPr lang="en-US" dirty="0"/>
              <a:t> to Project </a:t>
            </a:r>
            <a:r>
              <a:rPr lang="en-US" i="1" dirty="0">
                <a:solidFill>
                  <a:srgbClr val="C00000"/>
                </a:solidFill>
              </a:rPr>
              <a:t>j </a:t>
            </a:r>
            <a:r>
              <a:rPr lang="en-US" i="1" dirty="0"/>
              <a:t>for role (String) = “Manager” </a:t>
            </a:r>
          </a:p>
          <a:p>
            <a:r>
              <a:rPr lang="en-US" i="1" dirty="0"/>
              <a:t>Use Association Class</a:t>
            </a:r>
          </a:p>
          <a:p>
            <a:r>
              <a:rPr lang="en-US" i="1" dirty="0"/>
              <a:t>Class: </a:t>
            </a:r>
            <a:r>
              <a:rPr lang="en-US" i="1" dirty="0" err="1"/>
              <a:t>ProjectStaffAllocation</a:t>
            </a:r>
            <a:r>
              <a:rPr lang="en-US" i="1" dirty="0"/>
              <a:t>  </a:t>
            </a:r>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64</a:t>
            </a:fld>
            <a:endParaRPr lang="en-US" altLang="zh-TW"/>
          </a:p>
        </p:txBody>
      </p:sp>
      <p:pic>
        <p:nvPicPr>
          <p:cNvPr id="5" name="Picture 4" descr="Macintosh HD:Users:jacky:Desktop:Screen Shot 2013-11-12 at 1.16.41 PM.png"/>
          <p:cNvPicPr/>
          <p:nvPr/>
        </p:nvPicPr>
        <p:blipFill>
          <a:blip r:embed="rId2">
            <a:extLst>
              <a:ext uri="{28A0092B-C50C-407E-A947-70E740481C1C}">
                <a14:useLocalDpi xmlns:a14="http://schemas.microsoft.com/office/drawing/2010/main" val="0"/>
              </a:ext>
            </a:extLst>
          </a:blip>
          <a:srcRect/>
          <a:stretch>
            <a:fillRect/>
          </a:stretch>
        </p:blipFill>
        <p:spPr bwMode="auto">
          <a:xfrm>
            <a:off x="5713412" y="3581400"/>
            <a:ext cx="4106661" cy="2997200"/>
          </a:xfrm>
          <a:prstGeom prst="rect">
            <a:avLst/>
          </a:prstGeom>
          <a:noFill/>
          <a:ln>
            <a:noFill/>
          </a:ln>
        </p:spPr>
      </p:pic>
      <p:graphicFrame>
        <p:nvGraphicFramePr>
          <p:cNvPr id="6" name="Table 5"/>
          <p:cNvGraphicFramePr>
            <a:graphicFrameLocks noGrp="1"/>
          </p:cNvGraphicFramePr>
          <p:nvPr>
            <p:extLst>
              <p:ext uri="{D42A27DB-BD31-4B8C-83A1-F6EECF244321}">
                <p14:modId xmlns:p14="http://schemas.microsoft.com/office/powerpoint/2010/main" val="1702127349"/>
              </p:ext>
            </p:extLst>
          </p:nvPr>
        </p:nvGraphicFramePr>
        <p:xfrm>
          <a:off x="303212" y="4876800"/>
          <a:ext cx="5181600" cy="148336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tblGrid>
              <a:tr h="370840">
                <a:tc>
                  <a:txBody>
                    <a:bodyPr/>
                    <a:lstStyle/>
                    <a:p>
                      <a:pPr algn="ctr"/>
                      <a:r>
                        <a:rPr lang="en-US" dirty="0" err="1">
                          <a:solidFill>
                            <a:srgbClr val="000000"/>
                          </a:solidFill>
                        </a:rPr>
                        <a:t>Emp_ID</a:t>
                      </a:r>
                      <a:endParaRPr lang="en-US" dirty="0">
                        <a:solidFill>
                          <a:srgbClr val="000000"/>
                        </a:solidFill>
                      </a:endParaRPr>
                    </a:p>
                  </a:txBody>
                  <a:tcPr/>
                </a:tc>
                <a:tc>
                  <a:txBody>
                    <a:bodyPr/>
                    <a:lstStyle/>
                    <a:p>
                      <a:pPr algn="ctr"/>
                      <a:r>
                        <a:rPr lang="en-US" dirty="0" err="1">
                          <a:solidFill>
                            <a:srgbClr val="000000"/>
                          </a:solidFill>
                        </a:rPr>
                        <a:t>Proj_ID</a:t>
                      </a:r>
                      <a:endParaRPr lang="en-US" dirty="0">
                        <a:solidFill>
                          <a:srgbClr val="000000"/>
                        </a:solidFill>
                      </a:endParaRPr>
                    </a:p>
                  </a:txBody>
                  <a:tcPr/>
                </a:tc>
                <a:tc>
                  <a:txBody>
                    <a:bodyPr/>
                    <a:lstStyle/>
                    <a:p>
                      <a:pPr algn="ctr"/>
                      <a:r>
                        <a:rPr lang="en-US" dirty="0" err="1">
                          <a:solidFill>
                            <a:srgbClr val="000000"/>
                          </a:solidFill>
                        </a:rPr>
                        <a:t>ProjectRole</a:t>
                      </a:r>
                      <a:endParaRPr lang="en-US" dirty="0">
                        <a:solidFill>
                          <a:srgbClr val="000000"/>
                        </a:solidFill>
                      </a:endParaRPr>
                    </a:p>
                  </a:txBody>
                  <a:tcPr/>
                </a:tc>
                <a:extLst>
                  <a:ext uri="{0D108BD9-81ED-4DB2-BD59-A6C34878D82A}">
                    <a16:rowId xmlns:a16="http://schemas.microsoft.com/office/drawing/2014/main" val="10000"/>
                  </a:ext>
                </a:extLst>
              </a:tr>
              <a:tr h="370840">
                <a:tc>
                  <a:txBody>
                    <a:bodyPr/>
                    <a:lstStyle/>
                    <a:p>
                      <a:pPr algn="ctr"/>
                      <a:r>
                        <a:rPr lang="en-US" dirty="0">
                          <a:solidFill>
                            <a:srgbClr val="000000"/>
                          </a:solidFill>
                        </a:rPr>
                        <a:t>e007</a:t>
                      </a:r>
                    </a:p>
                  </a:txBody>
                  <a:tcPr/>
                </a:tc>
                <a:tc>
                  <a:txBody>
                    <a:bodyPr/>
                    <a:lstStyle/>
                    <a:p>
                      <a:pPr algn="ctr"/>
                      <a:r>
                        <a:rPr lang="en-US" dirty="0">
                          <a:solidFill>
                            <a:srgbClr val="000000"/>
                          </a:solidFill>
                        </a:rPr>
                        <a:t>p16</a:t>
                      </a:r>
                    </a:p>
                  </a:txBody>
                  <a:tcPr/>
                </a:tc>
                <a:tc>
                  <a:txBody>
                    <a:bodyPr/>
                    <a:lstStyle/>
                    <a:p>
                      <a:pPr algn="ctr"/>
                      <a:r>
                        <a:rPr lang="en-US" dirty="0">
                          <a:solidFill>
                            <a:srgbClr val="000000"/>
                          </a:solidFill>
                        </a:rPr>
                        <a:t>“Manager”</a:t>
                      </a:r>
                    </a:p>
                  </a:txBody>
                  <a:tcPr/>
                </a:tc>
                <a:extLst>
                  <a:ext uri="{0D108BD9-81ED-4DB2-BD59-A6C34878D82A}">
                    <a16:rowId xmlns:a16="http://schemas.microsoft.com/office/drawing/2014/main" val="10001"/>
                  </a:ext>
                </a:extLst>
              </a:tr>
              <a:tr h="370840">
                <a:tc>
                  <a:txBody>
                    <a:bodyPr/>
                    <a:lstStyle/>
                    <a:p>
                      <a:pPr algn="ctr"/>
                      <a:r>
                        <a:rPr lang="en-US" dirty="0">
                          <a:solidFill>
                            <a:srgbClr val="000000"/>
                          </a:solidFill>
                        </a:rPr>
                        <a:t>e007</a:t>
                      </a:r>
                    </a:p>
                  </a:txBody>
                  <a:tcPr/>
                </a:tc>
                <a:tc>
                  <a:txBody>
                    <a:bodyPr/>
                    <a:lstStyle/>
                    <a:p>
                      <a:pPr algn="ctr"/>
                      <a:r>
                        <a:rPr lang="en-US" dirty="0">
                          <a:solidFill>
                            <a:srgbClr val="000000"/>
                          </a:solidFill>
                        </a:rPr>
                        <a:t>p15</a:t>
                      </a:r>
                    </a:p>
                  </a:txBody>
                  <a:tcPr/>
                </a:tc>
                <a:tc>
                  <a:txBody>
                    <a:bodyPr/>
                    <a:lstStyle/>
                    <a:p>
                      <a:pPr algn="ctr"/>
                      <a:r>
                        <a:rPr lang="en-US" dirty="0">
                          <a:solidFill>
                            <a:srgbClr val="000000"/>
                          </a:solidFill>
                        </a:rPr>
                        <a:t>“Designer”</a:t>
                      </a:r>
                    </a:p>
                  </a:txBody>
                  <a:tcPr/>
                </a:tc>
                <a:extLst>
                  <a:ext uri="{0D108BD9-81ED-4DB2-BD59-A6C34878D82A}">
                    <a16:rowId xmlns:a16="http://schemas.microsoft.com/office/drawing/2014/main" val="10002"/>
                  </a:ext>
                </a:extLst>
              </a:tr>
              <a:tr h="370840">
                <a:tc>
                  <a:txBody>
                    <a:bodyPr/>
                    <a:lstStyle/>
                    <a:p>
                      <a:pPr algn="ctr"/>
                      <a:r>
                        <a:rPr lang="en-US" dirty="0">
                          <a:solidFill>
                            <a:srgbClr val="000000"/>
                          </a:solidFill>
                        </a:rPr>
                        <a:t>e009</a:t>
                      </a:r>
                    </a:p>
                  </a:txBody>
                  <a:tcPr/>
                </a:tc>
                <a:tc>
                  <a:txBody>
                    <a:bodyPr/>
                    <a:lstStyle/>
                    <a:p>
                      <a:pPr algn="ctr"/>
                      <a:r>
                        <a:rPr lang="en-US" dirty="0">
                          <a:solidFill>
                            <a:srgbClr val="000000"/>
                          </a:solidFill>
                        </a:rPr>
                        <a:t>p16</a:t>
                      </a:r>
                    </a:p>
                  </a:txBody>
                  <a:tcPr/>
                </a:tc>
                <a:tc>
                  <a:txBody>
                    <a:bodyPr/>
                    <a:lstStyle/>
                    <a:p>
                      <a:pPr algn="ctr"/>
                      <a:r>
                        <a:rPr lang="en-US" dirty="0">
                          <a:solidFill>
                            <a:srgbClr val="000000"/>
                          </a:solidFill>
                        </a:rPr>
                        <a:t>“Programmer”</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685159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Design Enhancements</a:t>
            </a:r>
          </a:p>
        </p:txBody>
      </p:sp>
      <p:sp>
        <p:nvSpPr>
          <p:cNvPr id="3" name="Content Placeholder 2"/>
          <p:cNvSpPr>
            <a:spLocks noGrp="1"/>
          </p:cNvSpPr>
          <p:nvPr>
            <p:ph idx="1"/>
          </p:nvPr>
        </p:nvSpPr>
        <p:spPr/>
        <p:txBody>
          <a:bodyPr/>
          <a:lstStyle/>
          <a:p>
            <a:r>
              <a:rPr lang="en-US" dirty="0"/>
              <a:t>Role has a data type “String”</a:t>
            </a:r>
          </a:p>
          <a:p>
            <a:r>
              <a:rPr lang="en-US" dirty="0"/>
              <a:t>Can we modify this class diagram, further expand it</a:t>
            </a:r>
          </a:p>
          <a:p>
            <a:r>
              <a:rPr lang="en-US" dirty="0"/>
              <a:t>So it can use a design pattern for different </a:t>
            </a:r>
            <a:r>
              <a:rPr lang="en-US" b="1" dirty="0" err="1"/>
              <a:t>ProjectRole</a:t>
            </a:r>
            <a:r>
              <a:rPr lang="en-US" dirty="0" err="1"/>
              <a:t>s</a:t>
            </a:r>
            <a:r>
              <a:rPr lang="en-US" dirty="0"/>
              <a:t>, to serve different purpose?</a:t>
            </a:r>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65</a:t>
            </a:fld>
            <a:endParaRPr lang="en-US" altLang="zh-TW"/>
          </a:p>
        </p:txBody>
      </p:sp>
      <p:pic>
        <p:nvPicPr>
          <p:cNvPr id="5" name="Picture 4" descr="Macintosh HD:Users:jacky:Desktop:Screen Shot 2013-11-12 at 1.16.41 PM.png"/>
          <p:cNvPicPr/>
          <p:nvPr/>
        </p:nvPicPr>
        <p:blipFill>
          <a:blip r:embed="rId2">
            <a:extLst>
              <a:ext uri="{28A0092B-C50C-407E-A947-70E740481C1C}">
                <a14:useLocalDpi xmlns:a14="http://schemas.microsoft.com/office/drawing/2010/main" val="0"/>
              </a:ext>
            </a:extLst>
          </a:blip>
          <a:srcRect/>
          <a:stretch>
            <a:fillRect/>
          </a:stretch>
        </p:blipFill>
        <p:spPr bwMode="auto">
          <a:xfrm>
            <a:off x="5713412" y="3581400"/>
            <a:ext cx="4106661" cy="2997200"/>
          </a:xfrm>
          <a:prstGeom prst="rect">
            <a:avLst/>
          </a:prstGeom>
          <a:noFill/>
          <a:ln>
            <a:noFill/>
          </a:ln>
        </p:spPr>
      </p:pic>
      <p:graphicFrame>
        <p:nvGraphicFramePr>
          <p:cNvPr id="6" name="Table 5"/>
          <p:cNvGraphicFramePr>
            <a:graphicFrameLocks noGrp="1"/>
          </p:cNvGraphicFramePr>
          <p:nvPr>
            <p:extLst>
              <p:ext uri="{D42A27DB-BD31-4B8C-83A1-F6EECF244321}">
                <p14:modId xmlns:p14="http://schemas.microsoft.com/office/powerpoint/2010/main" val="338617933"/>
              </p:ext>
            </p:extLst>
          </p:nvPr>
        </p:nvGraphicFramePr>
        <p:xfrm>
          <a:off x="303212" y="4876800"/>
          <a:ext cx="5181600" cy="148336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tblGrid>
              <a:tr h="370840">
                <a:tc>
                  <a:txBody>
                    <a:bodyPr/>
                    <a:lstStyle/>
                    <a:p>
                      <a:pPr algn="ctr"/>
                      <a:r>
                        <a:rPr lang="en-US" dirty="0" err="1">
                          <a:solidFill>
                            <a:srgbClr val="000000"/>
                          </a:solidFill>
                        </a:rPr>
                        <a:t>Emp_ID</a:t>
                      </a:r>
                      <a:endParaRPr lang="en-US" dirty="0">
                        <a:solidFill>
                          <a:srgbClr val="000000"/>
                        </a:solidFill>
                      </a:endParaRPr>
                    </a:p>
                  </a:txBody>
                  <a:tcPr/>
                </a:tc>
                <a:tc>
                  <a:txBody>
                    <a:bodyPr/>
                    <a:lstStyle/>
                    <a:p>
                      <a:pPr algn="ctr"/>
                      <a:r>
                        <a:rPr lang="en-US" dirty="0" err="1">
                          <a:solidFill>
                            <a:srgbClr val="000000"/>
                          </a:solidFill>
                        </a:rPr>
                        <a:t>Proj_ID</a:t>
                      </a:r>
                      <a:endParaRPr lang="en-US" dirty="0">
                        <a:solidFill>
                          <a:srgbClr val="000000"/>
                        </a:solidFill>
                      </a:endParaRPr>
                    </a:p>
                  </a:txBody>
                  <a:tcPr/>
                </a:tc>
                <a:tc>
                  <a:txBody>
                    <a:bodyPr/>
                    <a:lstStyle/>
                    <a:p>
                      <a:pPr algn="ctr"/>
                      <a:r>
                        <a:rPr lang="en-US" dirty="0" err="1">
                          <a:solidFill>
                            <a:srgbClr val="000000"/>
                          </a:solidFill>
                        </a:rPr>
                        <a:t>ProjectRole</a:t>
                      </a:r>
                      <a:endParaRPr lang="en-US" dirty="0">
                        <a:solidFill>
                          <a:srgbClr val="000000"/>
                        </a:solidFill>
                      </a:endParaRPr>
                    </a:p>
                  </a:txBody>
                  <a:tcPr/>
                </a:tc>
                <a:extLst>
                  <a:ext uri="{0D108BD9-81ED-4DB2-BD59-A6C34878D82A}">
                    <a16:rowId xmlns:a16="http://schemas.microsoft.com/office/drawing/2014/main" val="10000"/>
                  </a:ext>
                </a:extLst>
              </a:tr>
              <a:tr h="370840">
                <a:tc>
                  <a:txBody>
                    <a:bodyPr/>
                    <a:lstStyle/>
                    <a:p>
                      <a:pPr algn="ctr"/>
                      <a:r>
                        <a:rPr lang="en-US" dirty="0">
                          <a:solidFill>
                            <a:srgbClr val="000000"/>
                          </a:solidFill>
                        </a:rPr>
                        <a:t>e007</a:t>
                      </a:r>
                    </a:p>
                  </a:txBody>
                  <a:tcPr/>
                </a:tc>
                <a:tc>
                  <a:txBody>
                    <a:bodyPr/>
                    <a:lstStyle/>
                    <a:p>
                      <a:pPr algn="ctr"/>
                      <a:r>
                        <a:rPr lang="en-US" dirty="0">
                          <a:solidFill>
                            <a:srgbClr val="000000"/>
                          </a:solidFill>
                        </a:rPr>
                        <a:t>p16</a:t>
                      </a:r>
                    </a:p>
                  </a:txBody>
                  <a:tcPr/>
                </a:tc>
                <a:tc>
                  <a:txBody>
                    <a:bodyPr/>
                    <a:lstStyle/>
                    <a:p>
                      <a:pPr algn="ctr"/>
                      <a:r>
                        <a:rPr lang="en-US" dirty="0">
                          <a:solidFill>
                            <a:srgbClr val="000000"/>
                          </a:solidFill>
                        </a:rPr>
                        <a:t>“Manager”</a:t>
                      </a:r>
                    </a:p>
                  </a:txBody>
                  <a:tcPr/>
                </a:tc>
                <a:extLst>
                  <a:ext uri="{0D108BD9-81ED-4DB2-BD59-A6C34878D82A}">
                    <a16:rowId xmlns:a16="http://schemas.microsoft.com/office/drawing/2014/main" val="10001"/>
                  </a:ext>
                </a:extLst>
              </a:tr>
              <a:tr h="370840">
                <a:tc>
                  <a:txBody>
                    <a:bodyPr/>
                    <a:lstStyle/>
                    <a:p>
                      <a:pPr algn="ctr"/>
                      <a:r>
                        <a:rPr lang="en-US" dirty="0">
                          <a:solidFill>
                            <a:srgbClr val="000000"/>
                          </a:solidFill>
                        </a:rPr>
                        <a:t>e007</a:t>
                      </a:r>
                    </a:p>
                  </a:txBody>
                  <a:tcPr/>
                </a:tc>
                <a:tc>
                  <a:txBody>
                    <a:bodyPr/>
                    <a:lstStyle/>
                    <a:p>
                      <a:pPr algn="ctr"/>
                      <a:r>
                        <a:rPr lang="en-US" dirty="0">
                          <a:solidFill>
                            <a:srgbClr val="000000"/>
                          </a:solidFill>
                        </a:rPr>
                        <a:t>p15</a:t>
                      </a:r>
                    </a:p>
                  </a:txBody>
                  <a:tcPr/>
                </a:tc>
                <a:tc>
                  <a:txBody>
                    <a:bodyPr/>
                    <a:lstStyle/>
                    <a:p>
                      <a:pPr algn="ctr"/>
                      <a:r>
                        <a:rPr lang="en-US" dirty="0">
                          <a:solidFill>
                            <a:srgbClr val="000000"/>
                          </a:solidFill>
                        </a:rPr>
                        <a:t>“Designer”</a:t>
                      </a:r>
                    </a:p>
                  </a:txBody>
                  <a:tcPr/>
                </a:tc>
                <a:extLst>
                  <a:ext uri="{0D108BD9-81ED-4DB2-BD59-A6C34878D82A}">
                    <a16:rowId xmlns:a16="http://schemas.microsoft.com/office/drawing/2014/main" val="10002"/>
                  </a:ext>
                </a:extLst>
              </a:tr>
              <a:tr h="370840">
                <a:tc>
                  <a:txBody>
                    <a:bodyPr/>
                    <a:lstStyle/>
                    <a:p>
                      <a:pPr algn="ctr"/>
                      <a:r>
                        <a:rPr lang="en-US" dirty="0">
                          <a:solidFill>
                            <a:srgbClr val="000000"/>
                          </a:solidFill>
                        </a:rPr>
                        <a:t>e009</a:t>
                      </a:r>
                    </a:p>
                  </a:txBody>
                  <a:tcPr/>
                </a:tc>
                <a:tc>
                  <a:txBody>
                    <a:bodyPr/>
                    <a:lstStyle/>
                    <a:p>
                      <a:pPr algn="ctr"/>
                      <a:r>
                        <a:rPr lang="en-US" dirty="0">
                          <a:solidFill>
                            <a:srgbClr val="000000"/>
                          </a:solidFill>
                        </a:rPr>
                        <a:t>p16</a:t>
                      </a:r>
                    </a:p>
                  </a:txBody>
                  <a:tcPr/>
                </a:tc>
                <a:tc>
                  <a:txBody>
                    <a:bodyPr/>
                    <a:lstStyle/>
                    <a:p>
                      <a:pPr algn="ctr"/>
                      <a:r>
                        <a:rPr lang="en-US" dirty="0">
                          <a:solidFill>
                            <a:srgbClr val="000000"/>
                          </a:solidFill>
                        </a:rPr>
                        <a:t>“Programmer”</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0021927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66</a:t>
            </a:fld>
            <a:endParaRPr lang="en-US" altLang="zh-TW"/>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827212" y="2209800"/>
            <a:ext cx="6172200" cy="3886200"/>
          </a:xfrm>
          <a:prstGeom prst="rect">
            <a:avLst/>
          </a:prstGeom>
          <a:noFill/>
          <a:ln>
            <a:noFill/>
          </a:ln>
        </p:spPr>
      </p:pic>
    </p:spTree>
    <p:extLst>
      <p:ext uri="{BB962C8B-B14F-4D97-AF65-F5344CB8AC3E}">
        <p14:creationId xmlns:p14="http://schemas.microsoft.com/office/powerpoint/2010/main" val="31658349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5601"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7013" y="1382713"/>
            <a:ext cx="8229600" cy="5276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2" name="Rectangle 3"/>
          <p:cNvSpPr>
            <a:spLocks noGrp="1" noChangeArrowheads="1"/>
          </p:cNvSpPr>
          <p:nvPr>
            <p:ph type="title"/>
          </p:nvPr>
        </p:nvSpPr>
        <p:spPr/>
        <p:txBody>
          <a:bodyPr/>
          <a:lstStyle/>
          <a:p>
            <a:pPr eaLnBrk="1" hangingPunct="1"/>
            <a:br>
              <a:rPr lang="en-US" altLang="zh-TW" sz="3200" i="1">
                <a:latin typeface="Helvetica" charset="0"/>
              </a:rPr>
            </a:br>
            <a:r>
              <a:rPr lang="en-US" altLang="zh-TW" sz="3200" i="1">
                <a:latin typeface="Helvetica" charset="0"/>
              </a:rPr>
              <a:t>Sequence Diagram Example: </a:t>
            </a:r>
            <a:br>
              <a:rPr lang="en-US" altLang="zh-TW" sz="3200" i="1">
                <a:latin typeface="Helvetica" charset="0"/>
              </a:rPr>
            </a:br>
            <a:r>
              <a:rPr lang="en-US" altLang="zh-TW">
                <a:latin typeface="Helvetica" charset="0"/>
              </a:rPr>
              <a:t>Traffic Violations Lookup Screen</a:t>
            </a:r>
          </a:p>
        </p:txBody>
      </p:sp>
      <p:grpSp>
        <p:nvGrpSpPr>
          <p:cNvPr id="25603" name="Group 43"/>
          <p:cNvGrpSpPr>
            <a:grpSpLocks/>
          </p:cNvGrpSpPr>
          <p:nvPr/>
        </p:nvGrpSpPr>
        <p:grpSpPr bwMode="auto">
          <a:xfrm>
            <a:off x="7466013" y="1447800"/>
            <a:ext cx="1897062" cy="1981200"/>
            <a:chOff x="4464" y="1104"/>
            <a:chExt cx="996" cy="816"/>
          </a:xfrm>
        </p:grpSpPr>
        <p:sp>
          <p:nvSpPr>
            <p:cNvPr id="25605" name="Freeform 44"/>
            <p:cNvSpPr>
              <a:spLocks/>
            </p:cNvSpPr>
            <p:nvPr/>
          </p:nvSpPr>
          <p:spPr bwMode="auto">
            <a:xfrm>
              <a:off x="4464" y="1104"/>
              <a:ext cx="996" cy="741"/>
            </a:xfrm>
            <a:custGeom>
              <a:avLst/>
              <a:gdLst>
                <a:gd name="T0" fmla="*/ 0 w 816"/>
                <a:gd name="T1" fmla="*/ 0 h 384"/>
                <a:gd name="T2" fmla="*/ 0 w 816"/>
                <a:gd name="T3" fmla="*/ 3811808 h 384"/>
                <a:gd name="T4" fmla="*/ 13291 w 816"/>
                <a:gd name="T5" fmla="*/ 3811808 h 384"/>
                <a:gd name="T6" fmla="*/ 13291 w 816"/>
                <a:gd name="T7" fmla="*/ 476834 h 384"/>
                <a:gd name="T8" fmla="*/ 10947 w 816"/>
                <a:gd name="T9" fmla="*/ 0 h 384"/>
                <a:gd name="T10" fmla="*/ 0 w 816"/>
                <a:gd name="T11" fmla="*/ 0 h 384"/>
                <a:gd name="T12" fmla="*/ 0 60000 65536"/>
                <a:gd name="T13" fmla="*/ 0 60000 65536"/>
                <a:gd name="T14" fmla="*/ 0 60000 65536"/>
                <a:gd name="T15" fmla="*/ 0 60000 65536"/>
                <a:gd name="T16" fmla="*/ 0 60000 65536"/>
                <a:gd name="T17" fmla="*/ 0 60000 65536"/>
                <a:gd name="T18" fmla="*/ 0 w 816"/>
                <a:gd name="T19" fmla="*/ 0 h 384"/>
                <a:gd name="T20" fmla="*/ 816 w 816"/>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816" h="384">
                  <a:moveTo>
                    <a:pt x="0" y="0"/>
                  </a:moveTo>
                  <a:lnTo>
                    <a:pt x="0" y="384"/>
                  </a:lnTo>
                  <a:lnTo>
                    <a:pt x="816" y="384"/>
                  </a:lnTo>
                  <a:lnTo>
                    <a:pt x="816" y="48"/>
                  </a:lnTo>
                  <a:lnTo>
                    <a:pt x="672" y="0"/>
                  </a:lnTo>
                  <a:lnTo>
                    <a:pt x="0" y="0"/>
                  </a:lnTo>
                  <a:close/>
                </a:path>
              </a:pathLst>
            </a:cu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cxnSp>
          <p:nvCxnSpPr>
            <p:cNvPr id="25606" name="AutoShape 45"/>
            <p:cNvCxnSpPr>
              <a:cxnSpLocks noChangeShapeType="1"/>
              <a:stCxn id="25605" idx="4"/>
              <a:endCxn id="25605" idx="3"/>
            </p:cNvCxnSpPr>
            <p:nvPr/>
          </p:nvCxnSpPr>
          <p:spPr bwMode="auto">
            <a:xfrm>
              <a:off x="5284" y="1104"/>
              <a:ext cx="176" cy="93"/>
            </a:xfrm>
            <a:prstGeom prst="bentConnector3">
              <a:avLst>
                <a:gd name="adj1" fmla="val -1704"/>
              </a:avLst>
            </a:prstGeom>
            <a:noFill/>
            <a:ln w="9525">
              <a:solidFill>
                <a:schemeClr val="tx1"/>
              </a:solidFill>
              <a:miter lim="800000"/>
              <a:headEnd/>
              <a:tailEnd/>
            </a:ln>
            <a:extLst>
              <a:ext uri="{909E8E84-426E-40dd-AFC4-6F175D3DCCD1}">
                <a14:hiddenFill xmlns="" xmlns:a14="http://schemas.microsoft.com/office/drawing/2010/main">
                  <a:noFill/>
                </a14:hiddenFill>
              </a:ext>
            </a:extLst>
          </p:spPr>
        </p:cxnSp>
        <p:sp>
          <p:nvSpPr>
            <p:cNvPr id="25607" name="Text Box 46"/>
            <p:cNvSpPr txBox="1">
              <a:spLocks noChangeArrowheads="1"/>
            </p:cNvSpPr>
            <p:nvPr/>
          </p:nvSpPr>
          <p:spPr bwMode="auto">
            <a:xfrm>
              <a:off x="4512" y="1104"/>
              <a:ext cx="891" cy="8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charset="0"/>
                  <a:ea typeface="ＭＳ Ｐゴシック" charset="0"/>
                  <a:cs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pPr eaLnBrk="1" hangingPunct="1"/>
              <a:r>
                <a:rPr lang="en-US" altLang="zh-TW" sz="1800">
                  <a:latin typeface="Helvetica" charset="0"/>
                  <a:cs typeface="Helvetica" charset="0"/>
                </a:rPr>
                <a:t>DB is queried </a:t>
              </a:r>
              <a:r>
                <a:rPr lang="en-US" altLang="zh-TW" sz="1800" b="1" i="1">
                  <a:latin typeface="Helvetica" charset="0"/>
                  <a:cs typeface="Helvetica" charset="0"/>
                </a:rPr>
                <a:t>within the object </a:t>
              </a:r>
              <a:r>
                <a:rPr lang="en-US" altLang="zh-TW" sz="1800">
                  <a:latin typeface="Helvetica" charset="0"/>
                  <a:cs typeface="Helvetica" charset="0"/>
                </a:rPr>
                <a:t>and the result is returned as a </a:t>
              </a:r>
              <a:r>
                <a:rPr lang="en-US" altLang="zh-TW" sz="1800" b="1" i="1">
                  <a:latin typeface="Helvetica" charset="0"/>
                  <a:cs typeface="Helvetica" charset="0"/>
                </a:rPr>
                <a:t>new </a:t>
              </a:r>
              <a:r>
                <a:rPr lang="en-US" altLang="zh-TW" sz="1800">
                  <a:latin typeface="Helvetica" charset="0"/>
                  <a:cs typeface="Helvetica" charset="0"/>
                </a:rPr>
                <a:t>object </a:t>
              </a:r>
              <a:r>
                <a:rPr lang="en-US" altLang="zh-TW" sz="1800" b="1" i="1">
                  <a:latin typeface="Helvetica" charset="0"/>
                  <a:cs typeface="Helvetica" charset="0"/>
                </a:rPr>
                <a:t>v</a:t>
              </a:r>
            </a:p>
          </p:txBody>
        </p:sp>
      </p:grpSp>
      <p:sp>
        <p:nvSpPr>
          <p:cNvPr id="25604" name="Line 47"/>
          <p:cNvSpPr>
            <a:spLocks noChangeShapeType="1"/>
          </p:cNvSpPr>
          <p:nvPr/>
        </p:nvSpPr>
        <p:spPr bwMode="auto">
          <a:xfrm flipH="1">
            <a:off x="7008813" y="3124200"/>
            <a:ext cx="457200" cy="914400"/>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57264323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 T6</a:t>
            </a:r>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68</a:t>
            </a:fld>
            <a:endParaRPr lang="en-US" altLang="zh-TW"/>
          </a:p>
        </p:txBody>
      </p:sp>
      <p:sp>
        <p:nvSpPr>
          <p:cNvPr id="5" name="Text Box 19"/>
          <p:cNvSpPr txBox="1"/>
          <p:nvPr/>
        </p:nvSpPr>
        <p:spPr>
          <a:xfrm>
            <a:off x="303212" y="2286000"/>
            <a:ext cx="3771900" cy="3771900"/>
          </a:xfrm>
          <a:prstGeom prst="rect">
            <a:avLst/>
          </a:prstGeom>
          <a:noFill/>
          <a:ln>
            <a:solidFill>
              <a:schemeClr val="tx1"/>
            </a:solidFill>
          </a:ln>
          <a:effectLst/>
          <a:extLst>
            <a:ext uri="{C572A759-6A51-4108-AA02-DFA0A04FC94B}">
              <ma14:wrappingTextBoxFlag xmlns=""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dirty="0">
                <a:solidFill>
                  <a:srgbClr val="000000"/>
                </a:solidFill>
                <a:effectLst/>
                <a:latin typeface="Helvetica"/>
                <a:ea typeface="ＭＳ 明朝"/>
                <a:cs typeface="Monaco"/>
              </a:rPr>
              <a:t>import </a:t>
            </a:r>
            <a:r>
              <a:rPr lang="en-US" sz="1000" dirty="0" err="1">
                <a:solidFill>
                  <a:srgbClr val="000000"/>
                </a:solidFill>
                <a:effectLst/>
                <a:latin typeface="Helvetica"/>
                <a:ea typeface="ＭＳ 明朝"/>
                <a:cs typeface="Monaco"/>
              </a:rPr>
              <a:t>java.util</a:t>
            </a:r>
            <a:r>
              <a:rPr lang="en-US" sz="1000" dirty="0">
                <a:solidFill>
                  <a:srgbClr val="000000"/>
                </a:solidFill>
                <a:effectLst/>
                <a:latin typeface="Helvetica"/>
                <a:ea typeface="ＭＳ 明朝"/>
                <a:cs typeface="Monaco"/>
              </a:rPr>
              <a:t>.*;</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dirty="0">
                <a:solidFill>
                  <a:srgbClr val="000000"/>
                </a:solidFill>
                <a:effectLst/>
                <a:latin typeface="Helvetica"/>
                <a:ea typeface="ＭＳ 明朝"/>
                <a:cs typeface="Monaco"/>
              </a:rPr>
              <a:t> </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dirty="0">
                <a:solidFill>
                  <a:srgbClr val="000000"/>
                </a:solidFill>
                <a:effectLst/>
                <a:latin typeface="Helvetica"/>
                <a:ea typeface="ＭＳ 明朝"/>
                <a:cs typeface="Monaco"/>
              </a:rPr>
              <a:t>public class </a:t>
            </a:r>
            <a:r>
              <a:rPr lang="en-US" sz="1000" dirty="0" err="1">
                <a:solidFill>
                  <a:srgbClr val="000000"/>
                </a:solidFill>
                <a:effectLst/>
                <a:latin typeface="Helvetica"/>
                <a:ea typeface="ＭＳ 明朝"/>
                <a:cs typeface="Monaco"/>
              </a:rPr>
              <a:t>RegisterController</a:t>
            </a:r>
            <a:r>
              <a:rPr lang="en-US" sz="1000" dirty="0">
                <a:solidFill>
                  <a:srgbClr val="000000"/>
                </a:solidFill>
                <a:effectLst/>
                <a:latin typeface="Helvetica"/>
                <a:ea typeface="ＭＳ 明朝"/>
                <a:cs typeface="Monaco"/>
              </a:rPr>
              <a:t> {</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dirty="0">
                <a:solidFill>
                  <a:srgbClr val="000000"/>
                </a:solidFill>
                <a:effectLst/>
                <a:latin typeface="Helvetica"/>
                <a:ea typeface="ＭＳ 明朝"/>
                <a:cs typeface="Monaco"/>
              </a:rPr>
              <a:t> </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dirty="0">
                <a:solidFill>
                  <a:srgbClr val="000000"/>
                </a:solidFill>
                <a:effectLst/>
                <a:latin typeface="Helvetica"/>
                <a:ea typeface="ＭＳ 明朝"/>
                <a:cs typeface="Monaco"/>
              </a:rPr>
              <a:t>  private List&lt;Account&gt; _accounts = new </a:t>
            </a:r>
            <a:r>
              <a:rPr lang="en-US" sz="1000" dirty="0" err="1">
                <a:solidFill>
                  <a:srgbClr val="000000"/>
                </a:solidFill>
                <a:effectLst/>
                <a:latin typeface="Helvetica"/>
                <a:ea typeface="ＭＳ 明朝"/>
                <a:cs typeface="Monaco"/>
              </a:rPr>
              <a:t>ArrayList</a:t>
            </a:r>
            <a:r>
              <a:rPr lang="en-US" sz="1000" dirty="0">
                <a:solidFill>
                  <a:srgbClr val="000000"/>
                </a:solidFill>
                <a:effectLst/>
                <a:latin typeface="Helvetica"/>
                <a:ea typeface="ＭＳ 明朝"/>
                <a:cs typeface="Monaco"/>
              </a:rPr>
              <a:t>&lt;Account&gt;();</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dirty="0">
                <a:solidFill>
                  <a:srgbClr val="000000"/>
                </a:solidFill>
                <a:effectLst/>
                <a:latin typeface="Helvetica"/>
                <a:ea typeface="ＭＳ 明朝"/>
                <a:cs typeface="Monaco"/>
              </a:rPr>
              <a:t> </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dirty="0">
                <a:solidFill>
                  <a:srgbClr val="000000"/>
                </a:solidFill>
                <a:effectLst/>
                <a:latin typeface="Helvetica"/>
                <a:ea typeface="ＭＳ 明朝"/>
                <a:cs typeface="Monaco"/>
              </a:rPr>
              <a:t>        </a:t>
            </a:r>
            <a:r>
              <a:rPr lang="en-US" sz="1000" b="1" dirty="0">
                <a:solidFill>
                  <a:srgbClr val="000000"/>
                </a:solidFill>
                <a:effectLst/>
                <a:latin typeface="Helvetica"/>
                <a:ea typeface="ＭＳ 明朝"/>
                <a:cs typeface="Monaco"/>
              </a:rPr>
              <a:t>public void register(String name, </a:t>
            </a:r>
            <a:r>
              <a:rPr lang="en-US" sz="1000" b="1" dirty="0" err="1">
                <a:solidFill>
                  <a:srgbClr val="000000"/>
                </a:solidFill>
                <a:effectLst/>
                <a:latin typeface="Helvetica"/>
                <a:ea typeface="ＭＳ 明朝"/>
                <a:cs typeface="Monaco"/>
              </a:rPr>
              <a:t>int</a:t>
            </a:r>
            <a:r>
              <a:rPr lang="en-US" sz="1000" b="1" dirty="0">
                <a:solidFill>
                  <a:srgbClr val="000000"/>
                </a:solidFill>
                <a:effectLst/>
                <a:latin typeface="Helvetica"/>
                <a:ea typeface="ＭＳ 明朝"/>
                <a:cs typeface="Monaco"/>
              </a:rPr>
              <a:t> age) {</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Account account = new Account();</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a:t>
            </a:r>
            <a:r>
              <a:rPr lang="en-US" sz="1000" b="1" dirty="0" err="1">
                <a:solidFill>
                  <a:srgbClr val="000000"/>
                </a:solidFill>
                <a:effectLst/>
                <a:latin typeface="Helvetica"/>
                <a:ea typeface="ＭＳ 明朝"/>
                <a:cs typeface="Monaco"/>
              </a:rPr>
              <a:t>account.setName</a:t>
            </a:r>
            <a:r>
              <a:rPr lang="en-US" sz="1000" b="1" dirty="0">
                <a:solidFill>
                  <a:srgbClr val="000000"/>
                </a:solidFill>
                <a:effectLst/>
                <a:latin typeface="Helvetica"/>
                <a:ea typeface="ＭＳ 明朝"/>
                <a:cs typeface="Monaco"/>
              </a:rPr>
              <a:t>(name);</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a:t>
            </a:r>
            <a:r>
              <a:rPr lang="en-US" sz="1000" b="1" dirty="0" err="1">
                <a:solidFill>
                  <a:srgbClr val="000000"/>
                </a:solidFill>
                <a:effectLst/>
                <a:latin typeface="Helvetica"/>
                <a:ea typeface="ＭＳ 明朝"/>
                <a:cs typeface="Monaco"/>
              </a:rPr>
              <a:t>account.setAge</a:t>
            </a:r>
            <a:r>
              <a:rPr lang="en-US" sz="1000" b="1" dirty="0">
                <a:solidFill>
                  <a:srgbClr val="000000"/>
                </a:solidFill>
                <a:effectLst/>
                <a:latin typeface="Helvetica"/>
                <a:ea typeface="ＭＳ 明朝"/>
                <a:cs typeface="Monaco"/>
              </a:rPr>
              <a:t>(age);</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_</a:t>
            </a:r>
            <a:r>
              <a:rPr lang="en-US" sz="1000" b="1" dirty="0" err="1">
                <a:solidFill>
                  <a:srgbClr val="000000"/>
                </a:solidFill>
                <a:effectLst/>
                <a:latin typeface="Helvetica"/>
                <a:ea typeface="ＭＳ 明朝"/>
                <a:cs typeface="Monaco"/>
              </a:rPr>
              <a:t>accounts.add</a:t>
            </a:r>
            <a:r>
              <a:rPr lang="en-US" sz="1000" b="1" dirty="0">
                <a:solidFill>
                  <a:srgbClr val="000000"/>
                </a:solidFill>
                <a:effectLst/>
                <a:latin typeface="Helvetica"/>
                <a:ea typeface="ＭＳ 明朝"/>
                <a:cs typeface="Monaco"/>
              </a:rPr>
              <a:t>(account);</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dirty="0">
                <a:solidFill>
                  <a:srgbClr val="000000"/>
                </a:solidFill>
                <a:effectLst/>
                <a:latin typeface="Helvetica"/>
                <a:ea typeface="ＭＳ 明朝"/>
                <a:cs typeface="Monaco"/>
              </a:rPr>
              <a:t>        </a:t>
            </a:r>
            <a:r>
              <a:rPr lang="en-US" sz="1000" b="1" dirty="0">
                <a:solidFill>
                  <a:srgbClr val="000000"/>
                </a:solidFill>
                <a:effectLst/>
                <a:latin typeface="Helvetica"/>
                <a:ea typeface="ＭＳ 明朝"/>
                <a:cs typeface="Monaco"/>
              </a:rPr>
              <a:t>public Account search (String name) {</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for (</a:t>
            </a:r>
            <a:r>
              <a:rPr lang="en-US" sz="1000" b="1" dirty="0" err="1">
                <a:solidFill>
                  <a:srgbClr val="000000"/>
                </a:solidFill>
                <a:effectLst/>
                <a:latin typeface="Helvetica"/>
                <a:ea typeface="ＭＳ 明朝"/>
                <a:cs typeface="Monaco"/>
              </a:rPr>
              <a:t>int</a:t>
            </a:r>
            <a:r>
              <a:rPr lang="en-US" sz="1000" b="1" dirty="0">
                <a:solidFill>
                  <a:srgbClr val="000000"/>
                </a:solidFill>
                <a:effectLst/>
                <a:latin typeface="Helvetica"/>
                <a:ea typeface="ＭＳ 明朝"/>
                <a:cs typeface="Monaco"/>
              </a:rPr>
              <a:t> </a:t>
            </a:r>
            <a:r>
              <a:rPr lang="en-US" sz="1000" b="1" dirty="0" err="1">
                <a:solidFill>
                  <a:srgbClr val="000000"/>
                </a:solidFill>
                <a:effectLst/>
                <a:latin typeface="Helvetica"/>
                <a:ea typeface="ＭＳ 明朝"/>
                <a:cs typeface="Monaco"/>
              </a:rPr>
              <a:t>i</a:t>
            </a:r>
            <a:r>
              <a:rPr lang="en-US" sz="1000" b="1" dirty="0">
                <a:solidFill>
                  <a:srgbClr val="000000"/>
                </a:solidFill>
                <a:effectLst/>
                <a:latin typeface="Helvetica"/>
                <a:ea typeface="ＭＳ 明朝"/>
                <a:cs typeface="Monaco"/>
              </a:rPr>
              <a:t>=0; </a:t>
            </a:r>
            <a:r>
              <a:rPr lang="en-US" sz="1000" b="1" dirty="0" err="1">
                <a:solidFill>
                  <a:srgbClr val="000000"/>
                </a:solidFill>
                <a:effectLst/>
                <a:latin typeface="Helvetica"/>
                <a:ea typeface="ＭＳ 明朝"/>
                <a:cs typeface="Monaco"/>
              </a:rPr>
              <a:t>i</a:t>
            </a:r>
            <a:r>
              <a:rPr lang="en-US" sz="1000" b="1" dirty="0">
                <a:solidFill>
                  <a:srgbClr val="000000"/>
                </a:solidFill>
                <a:effectLst/>
                <a:latin typeface="Helvetica"/>
                <a:ea typeface="ＭＳ 明朝"/>
                <a:cs typeface="Monaco"/>
              </a:rPr>
              <a:t>&lt; _</a:t>
            </a:r>
            <a:r>
              <a:rPr lang="en-US" sz="1000" b="1" dirty="0" err="1">
                <a:solidFill>
                  <a:srgbClr val="000000"/>
                </a:solidFill>
                <a:effectLst/>
                <a:latin typeface="Helvetica"/>
                <a:ea typeface="ＭＳ 明朝"/>
                <a:cs typeface="Monaco"/>
              </a:rPr>
              <a:t>accounts.size</a:t>
            </a:r>
            <a:r>
              <a:rPr lang="en-US" sz="1000" b="1" dirty="0">
                <a:solidFill>
                  <a:srgbClr val="000000"/>
                </a:solidFill>
                <a:effectLst/>
                <a:latin typeface="Helvetica"/>
                <a:ea typeface="ＭＳ 明朝"/>
                <a:cs typeface="Monaco"/>
              </a:rPr>
              <a:t>(); </a:t>
            </a:r>
            <a:r>
              <a:rPr lang="en-US" sz="1000" b="1" dirty="0" err="1">
                <a:solidFill>
                  <a:srgbClr val="000000"/>
                </a:solidFill>
                <a:effectLst/>
                <a:latin typeface="Helvetica"/>
                <a:ea typeface="ＭＳ 明朝"/>
                <a:cs typeface="Monaco"/>
              </a:rPr>
              <a:t>i</a:t>
            </a:r>
            <a:r>
              <a:rPr lang="en-US" sz="1000" b="1" dirty="0">
                <a:solidFill>
                  <a:srgbClr val="000000"/>
                </a:solidFill>
                <a:effectLst/>
                <a:latin typeface="Helvetica"/>
                <a:ea typeface="ＭＳ 明朝"/>
                <a:cs typeface="Monaco"/>
              </a:rPr>
              <a:t>++)</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if (_</a:t>
            </a:r>
            <a:r>
              <a:rPr lang="en-US" sz="1000" b="1" dirty="0" err="1">
                <a:solidFill>
                  <a:srgbClr val="000000"/>
                </a:solidFill>
                <a:effectLst/>
                <a:latin typeface="Helvetica"/>
                <a:ea typeface="ＭＳ 明朝"/>
                <a:cs typeface="Monaco"/>
              </a:rPr>
              <a:t>accounts.get</a:t>
            </a:r>
            <a:r>
              <a:rPr lang="en-US" sz="1000" b="1" dirty="0">
                <a:solidFill>
                  <a:srgbClr val="000000"/>
                </a:solidFill>
                <a:effectLst/>
                <a:latin typeface="Helvetica"/>
                <a:ea typeface="ＭＳ 明朝"/>
                <a:cs typeface="Monaco"/>
              </a:rPr>
              <a:t>(</a:t>
            </a:r>
            <a:r>
              <a:rPr lang="en-US" sz="1000" b="1" dirty="0" err="1">
                <a:solidFill>
                  <a:srgbClr val="000000"/>
                </a:solidFill>
                <a:effectLst/>
                <a:latin typeface="Helvetica"/>
                <a:ea typeface="ＭＳ 明朝"/>
                <a:cs typeface="Monaco"/>
              </a:rPr>
              <a:t>i</a:t>
            </a:r>
            <a:r>
              <a:rPr lang="en-US" sz="1000" b="1" dirty="0">
                <a:solidFill>
                  <a:srgbClr val="000000"/>
                </a:solidFill>
                <a:effectLst/>
                <a:latin typeface="Helvetica"/>
                <a:ea typeface="ＭＳ 明朝"/>
                <a:cs typeface="Monaco"/>
              </a:rPr>
              <a:t>).</a:t>
            </a:r>
            <a:r>
              <a:rPr lang="en-US" sz="1000" b="1" dirty="0" err="1">
                <a:solidFill>
                  <a:srgbClr val="000000"/>
                </a:solidFill>
                <a:effectLst/>
                <a:latin typeface="Helvetica"/>
                <a:ea typeface="ＭＳ 明朝"/>
                <a:cs typeface="Monaco"/>
              </a:rPr>
              <a:t>getName</a:t>
            </a:r>
            <a:r>
              <a:rPr lang="en-US" sz="1000" b="1" dirty="0">
                <a:solidFill>
                  <a:srgbClr val="000000"/>
                </a:solidFill>
                <a:effectLst/>
                <a:latin typeface="Helvetica"/>
                <a:ea typeface="ＭＳ 明朝"/>
                <a:cs typeface="Monaco"/>
              </a:rPr>
              <a:t>() == name)</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return _</a:t>
            </a:r>
            <a:r>
              <a:rPr lang="en-US" sz="1000" b="1" dirty="0" err="1">
                <a:solidFill>
                  <a:srgbClr val="000000"/>
                </a:solidFill>
                <a:effectLst/>
                <a:latin typeface="Helvetica"/>
                <a:ea typeface="ＭＳ 明朝"/>
                <a:cs typeface="Monaco"/>
              </a:rPr>
              <a:t>accounts.get</a:t>
            </a:r>
            <a:r>
              <a:rPr lang="en-US" sz="1000" b="1" dirty="0">
                <a:solidFill>
                  <a:srgbClr val="000000"/>
                </a:solidFill>
                <a:effectLst/>
                <a:latin typeface="Helvetica"/>
                <a:ea typeface="ＭＳ 明朝"/>
                <a:cs typeface="Monaco"/>
              </a:rPr>
              <a:t>(</a:t>
            </a:r>
            <a:r>
              <a:rPr lang="en-US" sz="1000" b="1" dirty="0" err="1">
                <a:solidFill>
                  <a:srgbClr val="000000"/>
                </a:solidFill>
                <a:effectLst/>
                <a:latin typeface="Helvetica"/>
                <a:ea typeface="ＭＳ 明朝"/>
                <a:cs typeface="Monaco"/>
              </a:rPr>
              <a:t>i</a:t>
            </a:r>
            <a:r>
              <a:rPr lang="en-US" sz="1000" b="1" dirty="0">
                <a:solidFill>
                  <a:srgbClr val="000000"/>
                </a:solidFill>
                <a:effectLst/>
                <a:latin typeface="Helvetica"/>
                <a:ea typeface="ＭＳ 明朝"/>
                <a:cs typeface="Monaco"/>
              </a:rPr>
              <a:t>);</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return null;</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dirty="0">
                <a:solidFill>
                  <a:srgbClr val="000000"/>
                </a:solidFill>
                <a:effectLst/>
                <a:latin typeface="Helvetica"/>
                <a:ea typeface="ＭＳ 明朝"/>
                <a:cs typeface="Monaco"/>
              </a:rPr>
              <a:t> </a:t>
            </a:r>
            <a:endParaRPr lang="en-HK" sz="1100" dirty="0">
              <a:effectLst/>
              <a:ea typeface="ＭＳ 明朝"/>
              <a:cs typeface="Times New Roman"/>
            </a:endParaRPr>
          </a:p>
          <a:p>
            <a:pPr algn="just">
              <a:lnSpc>
                <a:spcPct val="115000"/>
              </a:lnSpc>
              <a:spcAft>
                <a:spcPts val="600"/>
              </a:spcAft>
            </a:pPr>
            <a:r>
              <a:rPr lang="en-US" sz="1000" dirty="0">
                <a:solidFill>
                  <a:srgbClr val="000000"/>
                </a:solidFill>
                <a:effectLst/>
                <a:latin typeface="Helvetica"/>
                <a:ea typeface="ＭＳ 明朝"/>
                <a:cs typeface="Monaco"/>
              </a:rPr>
              <a:t>}</a:t>
            </a:r>
            <a:endParaRPr lang="en-HK" sz="1100" dirty="0">
              <a:effectLst/>
              <a:ea typeface="ＭＳ 明朝"/>
              <a:cs typeface="Times New Roman"/>
            </a:endParaRPr>
          </a:p>
          <a:p>
            <a:pPr>
              <a:lnSpc>
                <a:spcPct val="115000"/>
              </a:lnSpc>
              <a:spcAft>
                <a:spcPts val="1000"/>
              </a:spcAft>
            </a:pPr>
            <a:r>
              <a:rPr lang="en-US" sz="1100" dirty="0">
                <a:effectLst/>
                <a:ea typeface="ＭＳ 明朝"/>
                <a:cs typeface="Times New Roman"/>
              </a:rPr>
              <a:t> </a:t>
            </a:r>
            <a:endParaRPr lang="en-HK" sz="1100" dirty="0">
              <a:effectLst/>
              <a:ea typeface="ＭＳ 明朝"/>
              <a:cs typeface="Times New Roman"/>
            </a:endParaRPr>
          </a:p>
        </p:txBody>
      </p:sp>
      <p:sp>
        <p:nvSpPr>
          <p:cNvPr id="6" name="Text Box 20"/>
          <p:cNvSpPr txBox="1"/>
          <p:nvPr/>
        </p:nvSpPr>
        <p:spPr>
          <a:xfrm>
            <a:off x="4646612" y="2286000"/>
            <a:ext cx="3086100" cy="3771900"/>
          </a:xfrm>
          <a:prstGeom prst="rect">
            <a:avLst/>
          </a:prstGeom>
          <a:noFill/>
          <a:ln>
            <a:solidFill>
              <a:schemeClr val="tx1"/>
            </a:solidFill>
          </a:ln>
          <a:effectLst/>
          <a:extLst>
            <a:ext uri="{C572A759-6A51-4108-AA02-DFA0A04FC94B}">
              <ma14:wrappingTextBoxFlag xmlns=""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a:solidFill>
                  <a:srgbClr val="000000"/>
                </a:solidFill>
                <a:effectLst/>
                <a:latin typeface="Helvetica"/>
                <a:ea typeface="ＭＳ 明朝"/>
                <a:cs typeface="Monaco"/>
              </a:rPr>
              <a:t>public class Account {</a:t>
            </a:r>
            <a:endParaRPr lang="en-HK" sz="110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a:solidFill>
                  <a:srgbClr val="000000"/>
                </a:solidFill>
                <a:effectLst/>
                <a:latin typeface="Helvetica"/>
                <a:ea typeface="ＭＳ 明朝"/>
                <a:cs typeface="Monaco"/>
              </a:rPr>
              <a:t> </a:t>
            </a:r>
            <a:endParaRPr lang="en-HK" sz="110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a:solidFill>
                  <a:srgbClr val="000000"/>
                </a:solidFill>
                <a:effectLst/>
                <a:latin typeface="Helvetica"/>
                <a:ea typeface="ＭＳ 明朝"/>
                <a:cs typeface="Monaco"/>
              </a:rPr>
              <a:t>  private String _name;</a:t>
            </a:r>
            <a:endParaRPr lang="en-HK" sz="110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a:solidFill>
                  <a:srgbClr val="000000"/>
                </a:solidFill>
                <a:effectLst/>
                <a:latin typeface="Helvetica"/>
                <a:ea typeface="ＭＳ 明朝"/>
                <a:cs typeface="Monaco"/>
              </a:rPr>
              <a:t>  private int _age;</a:t>
            </a:r>
            <a:endParaRPr lang="en-HK" sz="110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a:solidFill>
                  <a:srgbClr val="000000"/>
                </a:solidFill>
                <a:effectLst/>
                <a:latin typeface="Helvetica"/>
                <a:ea typeface="ＭＳ 明朝"/>
                <a:cs typeface="Monaco"/>
              </a:rPr>
              <a:t> </a:t>
            </a:r>
            <a:endParaRPr lang="en-HK" sz="110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a:solidFill>
                  <a:srgbClr val="000000"/>
                </a:solidFill>
                <a:effectLst/>
                <a:latin typeface="Helvetica"/>
                <a:ea typeface="ＭＳ 明朝"/>
                <a:cs typeface="Monaco"/>
              </a:rPr>
              <a:t>  public void setName(String name){</a:t>
            </a:r>
            <a:endParaRPr lang="en-HK" sz="110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a:solidFill>
                  <a:srgbClr val="000000"/>
                </a:solidFill>
                <a:effectLst/>
                <a:latin typeface="Helvetica"/>
                <a:ea typeface="ＭＳ 明朝"/>
                <a:cs typeface="Monaco"/>
              </a:rPr>
              <a:t>    _name = name;</a:t>
            </a:r>
            <a:endParaRPr lang="en-HK" sz="110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a:solidFill>
                  <a:srgbClr val="000000"/>
                </a:solidFill>
                <a:effectLst/>
                <a:latin typeface="Helvetica"/>
                <a:ea typeface="ＭＳ 明朝"/>
                <a:cs typeface="Monaco"/>
              </a:rPr>
              <a:t>  }</a:t>
            </a:r>
            <a:endParaRPr lang="en-HK" sz="110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a:solidFill>
                  <a:srgbClr val="000000"/>
                </a:solidFill>
                <a:effectLst/>
                <a:latin typeface="Helvetica"/>
                <a:ea typeface="ＭＳ 明朝"/>
                <a:cs typeface="Monaco"/>
              </a:rPr>
              <a:t> </a:t>
            </a:r>
            <a:endParaRPr lang="en-HK" sz="110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a:solidFill>
                  <a:srgbClr val="000000"/>
                </a:solidFill>
                <a:effectLst/>
                <a:latin typeface="Helvetica"/>
                <a:ea typeface="ＭＳ 明朝"/>
                <a:cs typeface="Monaco"/>
              </a:rPr>
              <a:t>  public String getName(){</a:t>
            </a:r>
            <a:endParaRPr lang="en-HK" sz="110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a:solidFill>
                  <a:srgbClr val="000000"/>
                </a:solidFill>
                <a:effectLst/>
                <a:latin typeface="Helvetica"/>
                <a:ea typeface="ＭＳ 明朝"/>
                <a:cs typeface="Monaco"/>
              </a:rPr>
              <a:t>    return _name;</a:t>
            </a:r>
            <a:endParaRPr lang="en-HK" sz="110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a:solidFill>
                  <a:srgbClr val="000000"/>
                </a:solidFill>
                <a:effectLst/>
                <a:latin typeface="Helvetica"/>
                <a:ea typeface="ＭＳ 明朝"/>
                <a:cs typeface="Monaco"/>
              </a:rPr>
              <a:t>  }</a:t>
            </a:r>
            <a:endParaRPr lang="en-HK" sz="110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a:solidFill>
                  <a:srgbClr val="000000"/>
                </a:solidFill>
                <a:effectLst/>
                <a:latin typeface="Helvetica"/>
                <a:ea typeface="ＭＳ 明朝"/>
                <a:cs typeface="Monaco"/>
              </a:rPr>
              <a:t> </a:t>
            </a:r>
            <a:endParaRPr lang="en-HK" sz="110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a:solidFill>
                  <a:srgbClr val="000000"/>
                </a:solidFill>
                <a:effectLst/>
                <a:latin typeface="Helvetica"/>
                <a:ea typeface="ＭＳ 明朝"/>
                <a:cs typeface="Monaco"/>
              </a:rPr>
              <a:t>  public void setAge(int age){</a:t>
            </a:r>
            <a:endParaRPr lang="en-HK" sz="110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a:solidFill>
                  <a:srgbClr val="000000"/>
                </a:solidFill>
                <a:effectLst/>
                <a:latin typeface="Helvetica"/>
                <a:ea typeface="ＭＳ 明朝"/>
                <a:cs typeface="Monaco"/>
              </a:rPr>
              <a:t>    _age = age;</a:t>
            </a:r>
            <a:endParaRPr lang="en-HK" sz="110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a:solidFill>
                  <a:srgbClr val="000000"/>
                </a:solidFill>
                <a:effectLst/>
                <a:latin typeface="Helvetica"/>
                <a:ea typeface="ＭＳ 明朝"/>
                <a:cs typeface="Monaco"/>
              </a:rPr>
              <a:t>  }</a:t>
            </a:r>
            <a:endParaRPr lang="en-HK" sz="110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a:solidFill>
                  <a:srgbClr val="000000"/>
                </a:solidFill>
                <a:effectLst/>
                <a:latin typeface="Helvetica"/>
                <a:ea typeface="ＭＳ 明朝"/>
                <a:cs typeface="Monaco"/>
              </a:rPr>
              <a:t> </a:t>
            </a:r>
            <a:endParaRPr lang="en-HK" sz="110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a:solidFill>
                  <a:srgbClr val="000000"/>
                </a:solidFill>
                <a:effectLst/>
                <a:latin typeface="Helvetica"/>
                <a:ea typeface="ＭＳ 明朝"/>
                <a:cs typeface="Monaco"/>
              </a:rPr>
              <a:t>  public int getAge(){</a:t>
            </a:r>
            <a:endParaRPr lang="en-HK" sz="110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a:solidFill>
                  <a:srgbClr val="000000"/>
                </a:solidFill>
                <a:effectLst/>
                <a:latin typeface="Helvetica"/>
                <a:ea typeface="ＭＳ 明朝"/>
                <a:cs typeface="Monaco"/>
              </a:rPr>
              <a:t>    return _age;</a:t>
            </a:r>
            <a:endParaRPr lang="en-HK" sz="110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a:solidFill>
                  <a:srgbClr val="000000"/>
                </a:solidFill>
                <a:effectLst/>
                <a:latin typeface="Helvetica"/>
                <a:ea typeface="ＭＳ 明朝"/>
                <a:cs typeface="Monaco"/>
              </a:rPr>
              <a:t>  }</a:t>
            </a:r>
            <a:endParaRPr lang="en-HK" sz="110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a:solidFill>
                  <a:srgbClr val="000000"/>
                </a:solidFill>
                <a:effectLst/>
                <a:latin typeface="Helvetica"/>
                <a:ea typeface="ＭＳ 明朝"/>
                <a:cs typeface="Monaco"/>
              </a:rPr>
              <a:t> </a:t>
            </a:r>
            <a:endParaRPr lang="en-HK" sz="1100">
              <a:effectLst/>
              <a:ea typeface="ＭＳ 明朝"/>
              <a:cs typeface="Times New Roman"/>
            </a:endParaRPr>
          </a:p>
          <a:p>
            <a:pPr>
              <a:lnSpc>
                <a:spcPct val="115000"/>
              </a:lnSpc>
              <a:spcAft>
                <a:spcPts val="1000"/>
              </a:spcAft>
            </a:pPr>
            <a:r>
              <a:rPr lang="en-US" sz="1000">
                <a:solidFill>
                  <a:srgbClr val="000000"/>
                </a:solidFill>
                <a:effectLst/>
                <a:latin typeface="Helvetica"/>
                <a:ea typeface="ＭＳ 明朝"/>
                <a:cs typeface="Monaco"/>
              </a:rPr>
              <a:t>}</a:t>
            </a:r>
            <a:endParaRPr lang="en-HK" sz="1100">
              <a:effectLst/>
              <a:ea typeface="ＭＳ 明朝"/>
              <a:cs typeface="Times New Roman"/>
            </a:endParaRPr>
          </a:p>
        </p:txBody>
      </p:sp>
    </p:spTree>
    <p:extLst>
      <p:ext uri="{BB962C8B-B14F-4D97-AF65-F5344CB8AC3E}">
        <p14:creationId xmlns:p14="http://schemas.microsoft.com/office/powerpoint/2010/main" val="385650801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T6 Example</a:t>
            </a:r>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69</a:t>
            </a:fld>
            <a:endParaRPr lang="en-US" altLang="zh-TW"/>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960812" y="1676400"/>
            <a:ext cx="5704840" cy="4046855"/>
          </a:xfrm>
          <a:prstGeom prst="rect">
            <a:avLst/>
          </a:prstGeom>
          <a:noFill/>
          <a:ln>
            <a:solidFill>
              <a:schemeClr val="tx1"/>
            </a:solidFill>
          </a:ln>
        </p:spPr>
      </p:pic>
      <p:sp>
        <p:nvSpPr>
          <p:cNvPr id="6" name="Text Box 19"/>
          <p:cNvSpPr txBox="1"/>
          <p:nvPr/>
        </p:nvSpPr>
        <p:spPr>
          <a:xfrm>
            <a:off x="14662" y="1676400"/>
            <a:ext cx="3771900" cy="3771900"/>
          </a:xfrm>
          <a:prstGeom prst="rect">
            <a:avLst/>
          </a:prstGeom>
          <a:noFill/>
          <a:ln>
            <a:solidFill>
              <a:schemeClr val="tx1"/>
            </a:solidFill>
          </a:ln>
          <a:effectLst/>
          <a:extLst>
            <a:ext uri="{C572A759-6A51-4108-AA02-DFA0A04FC94B}">
              <ma14:wrappingTextBoxFlag xmlns=""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dirty="0">
                <a:solidFill>
                  <a:srgbClr val="000000"/>
                </a:solidFill>
                <a:effectLst/>
                <a:latin typeface="Helvetica"/>
                <a:ea typeface="ＭＳ 明朝"/>
                <a:cs typeface="Monaco"/>
              </a:rPr>
              <a:t>import </a:t>
            </a:r>
            <a:r>
              <a:rPr lang="en-US" sz="1000" dirty="0" err="1">
                <a:solidFill>
                  <a:srgbClr val="000000"/>
                </a:solidFill>
                <a:effectLst/>
                <a:latin typeface="Helvetica"/>
                <a:ea typeface="ＭＳ 明朝"/>
                <a:cs typeface="Monaco"/>
              </a:rPr>
              <a:t>java.util</a:t>
            </a:r>
            <a:r>
              <a:rPr lang="en-US" sz="1000" dirty="0">
                <a:solidFill>
                  <a:srgbClr val="000000"/>
                </a:solidFill>
                <a:effectLst/>
                <a:latin typeface="Helvetica"/>
                <a:ea typeface="ＭＳ 明朝"/>
                <a:cs typeface="Monaco"/>
              </a:rPr>
              <a:t>.*;</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dirty="0">
                <a:solidFill>
                  <a:srgbClr val="000000"/>
                </a:solidFill>
                <a:effectLst/>
                <a:latin typeface="Helvetica"/>
                <a:ea typeface="ＭＳ 明朝"/>
                <a:cs typeface="Monaco"/>
              </a:rPr>
              <a:t> </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dirty="0">
                <a:solidFill>
                  <a:srgbClr val="000000"/>
                </a:solidFill>
                <a:effectLst/>
                <a:latin typeface="Helvetica"/>
                <a:ea typeface="ＭＳ 明朝"/>
                <a:cs typeface="Monaco"/>
              </a:rPr>
              <a:t>public class </a:t>
            </a:r>
            <a:r>
              <a:rPr lang="en-US" sz="1000" dirty="0" err="1">
                <a:solidFill>
                  <a:srgbClr val="000000"/>
                </a:solidFill>
                <a:effectLst/>
                <a:latin typeface="Helvetica"/>
                <a:ea typeface="ＭＳ 明朝"/>
                <a:cs typeface="Monaco"/>
              </a:rPr>
              <a:t>RegisterController</a:t>
            </a:r>
            <a:r>
              <a:rPr lang="en-US" sz="1000" dirty="0">
                <a:solidFill>
                  <a:srgbClr val="000000"/>
                </a:solidFill>
                <a:effectLst/>
                <a:latin typeface="Helvetica"/>
                <a:ea typeface="ＭＳ 明朝"/>
                <a:cs typeface="Monaco"/>
              </a:rPr>
              <a:t> {</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dirty="0">
                <a:solidFill>
                  <a:srgbClr val="000000"/>
                </a:solidFill>
                <a:effectLst/>
                <a:latin typeface="Helvetica"/>
                <a:ea typeface="ＭＳ 明朝"/>
                <a:cs typeface="Monaco"/>
              </a:rPr>
              <a:t> </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dirty="0">
                <a:solidFill>
                  <a:srgbClr val="000000"/>
                </a:solidFill>
                <a:effectLst/>
                <a:latin typeface="Helvetica"/>
                <a:ea typeface="ＭＳ 明朝"/>
                <a:cs typeface="Monaco"/>
              </a:rPr>
              <a:t>  private List&lt;Account&gt; _accounts = new </a:t>
            </a:r>
            <a:r>
              <a:rPr lang="en-US" sz="1000" dirty="0" err="1">
                <a:solidFill>
                  <a:srgbClr val="000000"/>
                </a:solidFill>
                <a:effectLst/>
                <a:latin typeface="Helvetica"/>
                <a:ea typeface="ＭＳ 明朝"/>
                <a:cs typeface="Monaco"/>
              </a:rPr>
              <a:t>ArrayList</a:t>
            </a:r>
            <a:r>
              <a:rPr lang="en-US" sz="1000" dirty="0">
                <a:solidFill>
                  <a:srgbClr val="000000"/>
                </a:solidFill>
                <a:effectLst/>
                <a:latin typeface="Helvetica"/>
                <a:ea typeface="ＭＳ 明朝"/>
                <a:cs typeface="Monaco"/>
              </a:rPr>
              <a:t>&lt;Account&gt;();</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dirty="0">
                <a:solidFill>
                  <a:srgbClr val="000000"/>
                </a:solidFill>
                <a:effectLst/>
                <a:latin typeface="Helvetica"/>
                <a:ea typeface="ＭＳ 明朝"/>
                <a:cs typeface="Monaco"/>
              </a:rPr>
              <a:t> </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dirty="0">
                <a:solidFill>
                  <a:srgbClr val="000000"/>
                </a:solidFill>
                <a:effectLst/>
                <a:latin typeface="Helvetica"/>
                <a:ea typeface="ＭＳ 明朝"/>
                <a:cs typeface="Monaco"/>
              </a:rPr>
              <a:t>        </a:t>
            </a:r>
            <a:r>
              <a:rPr lang="en-US" sz="1000" b="1" dirty="0">
                <a:solidFill>
                  <a:srgbClr val="000000"/>
                </a:solidFill>
                <a:effectLst/>
                <a:latin typeface="Helvetica"/>
                <a:ea typeface="ＭＳ 明朝"/>
                <a:cs typeface="Monaco"/>
              </a:rPr>
              <a:t>public void register(String name, </a:t>
            </a:r>
            <a:r>
              <a:rPr lang="en-US" sz="1000" b="1" dirty="0" err="1">
                <a:solidFill>
                  <a:srgbClr val="000000"/>
                </a:solidFill>
                <a:effectLst/>
                <a:latin typeface="Helvetica"/>
                <a:ea typeface="ＭＳ 明朝"/>
                <a:cs typeface="Monaco"/>
              </a:rPr>
              <a:t>int</a:t>
            </a:r>
            <a:r>
              <a:rPr lang="en-US" sz="1000" b="1" dirty="0">
                <a:solidFill>
                  <a:srgbClr val="000000"/>
                </a:solidFill>
                <a:effectLst/>
                <a:latin typeface="Helvetica"/>
                <a:ea typeface="ＭＳ 明朝"/>
                <a:cs typeface="Monaco"/>
              </a:rPr>
              <a:t> age) {</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Account account = new Account();</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a:t>
            </a:r>
            <a:r>
              <a:rPr lang="en-US" sz="1000" b="1" dirty="0" err="1">
                <a:solidFill>
                  <a:srgbClr val="000000"/>
                </a:solidFill>
                <a:effectLst/>
                <a:latin typeface="Helvetica"/>
                <a:ea typeface="ＭＳ 明朝"/>
                <a:cs typeface="Monaco"/>
              </a:rPr>
              <a:t>account.setName</a:t>
            </a:r>
            <a:r>
              <a:rPr lang="en-US" sz="1000" b="1" dirty="0">
                <a:solidFill>
                  <a:srgbClr val="000000"/>
                </a:solidFill>
                <a:effectLst/>
                <a:latin typeface="Helvetica"/>
                <a:ea typeface="ＭＳ 明朝"/>
                <a:cs typeface="Monaco"/>
              </a:rPr>
              <a:t>(name);</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a:t>
            </a:r>
            <a:r>
              <a:rPr lang="en-US" sz="1000" b="1" dirty="0" err="1">
                <a:solidFill>
                  <a:srgbClr val="000000"/>
                </a:solidFill>
                <a:effectLst/>
                <a:latin typeface="Helvetica"/>
                <a:ea typeface="ＭＳ 明朝"/>
                <a:cs typeface="Monaco"/>
              </a:rPr>
              <a:t>account.setAge</a:t>
            </a:r>
            <a:r>
              <a:rPr lang="en-US" sz="1000" b="1" dirty="0">
                <a:solidFill>
                  <a:srgbClr val="000000"/>
                </a:solidFill>
                <a:effectLst/>
                <a:latin typeface="Helvetica"/>
                <a:ea typeface="ＭＳ 明朝"/>
                <a:cs typeface="Monaco"/>
              </a:rPr>
              <a:t>(age);</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_</a:t>
            </a:r>
            <a:r>
              <a:rPr lang="en-US" sz="1000" b="1" dirty="0" err="1">
                <a:solidFill>
                  <a:srgbClr val="000000"/>
                </a:solidFill>
                <a:effectLst/>
                <a:latin typeface="Helvetica"/>
                <a:ea typeface="ＭＳ 明朝"/>
                <a:cs typeface="Monaco"/>
              </a:rPr>
              <a:t>accounts.add</a:t>
            </a:r>
            <a:r>
              <a:rPr lang="en-US" sz="1000" b="1" dirty="0">
                <a:solidFill>
                  <a:srgbClr val="000000"/>
                </a:solidFill>
                <a:effectLst/>
                <a:latin typeface="Helvetica"/>
                <a:ea typeface="ＭＳ 明朝"/>
                <a:cs typeface="Monaco"/>
              </a:rPr>
              <a:t>(account);</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dirty="0">
                <a:solidFill>
                  <a:srgbClr val="000000"/>
                </a:solidFill>
                <a:effectLst/>
                <a:latin typeface="Helvetica"/>
                <a:ea typeface="ＭＳ 明朝"/>
                <a:cs typeface="Monaco"/>
              </a:rPr>
              <a:t>        </a:t>
            </a:r>
            <a:r>
              <a:rPr lang="en-US" sz="1000" b="1" dirty="0">
                <a:solidFill>
                  <a:srgbClr val="000000"/>
                </a:solidFill>
                <a:effectLst/>
                <a:latin typeface="Helvetica"/>
                <a:ea typeface="ＭＳ 明朝"/>
                <a:cs typeface="Monaco"/>
              </a:rPr>
              <a:t>public Account search (String name) {</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for (</a:t>
            </a:r>
            <a:r>
              <a:rPr lang="en-US" sz="1000" b="1" dirty="0" err="1">
                <a:solidFill>
                  <a:srgbClr val="000000"/>
                </a:solidFill>
                <a:effectLst/>
                <a:latin typeface="Helvetica"/>
                <a:ea typeface="ＭＳ 明朝"/>
                <a:cs typeface="Monaco"/>
              </a:rPr>
              <a:t>int</a:t>
            </a:r>
            <a:r>
              <a:rPr lang="en-US" sz="1000" b="1" dirty="0">
                <a:solidFill>
                  <a:srgbClr val="000000"/>
                </a:solidFill>
                <a:effectLst/>
                <a:latin typeface="Helvetica"/>
                <a:ea typeface="ＭＳ 明朝"/>
                <a:cs typeface="Monaco"/>
              </a:rPr>
              <a:t> </a:t>
            </a:r>
            <a:r>
              <a:rPr lang="en-US" sz="1000" b="1" dirty="0" err="1">
                <a:solidFill>
                  <a:srgbClr val="000000"/>
                </a:solidFill>
                <a:effectLst/>
                <a:latin typeface="Helvetica"/>
                <a:ea typeface="ＭＳ 明朝"/>
                <a:cs typeface="Monaco"/>
              </a:rPr>
              <a:t>i</a:t>
            </a:r>
            <a:r>
              <a:rPr lang="en-US" sz="1000" b="1" dirty="0">
                <a:solidFill>
                  <a:srgbClr val="000000"/>
                </a:solidFill>
                <a:effectLst/>
                <a:latin typeface="Helvetica"/>
                <a:ea typeface="ＭＳ 明朝"/>
                <a:cs typeface="Monaco"/>
              </a:rPr>
              <a:t>=0; </a:t>
            </a:r>
            <a:r>
              <a:rPr lang="en-US" sz="1000" b="1" dirty="0" err="1">
                <a:solidFill>
                  <a:srgbClr val="000000"/>
                </a:solidFill>
                <a:effectLst/>
                <a:latin typeface="Helvetica"/>
                <a:ea typeface="ＭＳ 明朝"/>
                <a:cs typeface="Monaco"/>
              </a:rPr>
              <a:t>i</a:t>
            </a:r>
            <a:r>
              <a:rPr lang="en-US" sz="1000" b="1" dirty="0">
                <a:solidFill>
                  <a:srgbClr val="000000"/>
                </a:solidFill>
                <a:effectLst/>
                <a:latin typeface="Helvetica"/>
                <a:ea typeface="ＭＳ 明朝"/>
                <a:cs typeface="Monaco"/>
              </a:rPr>
              <a:t>&lt; _</a:t>
            </a:r>
            <a:r>
              <a:rPr lang="en-US" sz="1000" b="1" dirty="0" err="1">
                <a:solidFill>
                  <a:srgbClr val="000000"/>
                </a:solidFill>
                <a:effectLst/>
                <a:latin typeface="Helvetica"/>
                <a:ea typeface="ＭＳ 明朝"/>
                <a:cs typeface="Monaco"/>
              </a:rPr>
              <a:t>accounts.size</a:t>
            </a:r>
            <a:r>
              <a:rPr lang="en-US" sz="1000" b="1" dirty="0">
                <a:solidFill>
                  <a:srgbClr val="000000"/>
                </a:solidFill>
                <a:effectLst/>
                <a:latin typeface="Helvetica"/>
                <a:ea typeface="ＭＳ 明朝"/>
                <a:cs typeface="Monaco"/>
              </a:rPr>
              <a:t>(); </a:t>
            </a:r>
            <a:r>
              <a:rPr lang="en-US" sz="1000" b="1" dirty="0" err="1">
                <a:solidFill>
                  <a:srgbClr val="000000"/>
                </a:solidFill>
                <a:effectLst/>
                <a:latin typeface="Helvetica"/>
                <a:ea typeface="ＭＳ 明朝"/>
                <a:cs typeface="Monaco"/>
              </a:rPr>
              <a:t>i</a:t>
            </a:r>
            <a:r>
              <a:rPr lang="en-US" sz="1000" b="1" dirty="0">
                <a:solidFill>
                  <a:srgbClr val="000000"/>
                </a:solidFill>
                <a:effectLst/>
                <a:latin typeface="Helvetica"/>
                <a:ea typeface="ＭＳ 明朝"/>
                <a:cs typeface="Monaco"/>
              </a:rPr>
              <a:t>++)</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if (_</a:t>
            </a:r>
            <a:r>
              <a:rPr lang="en-US" sz="1000" b="1" dirty="0" err="1">
                <a:solidFill>
                  <a:srgbClr val="000000"/>
                </a:solidFill>
                <a:effectLst/>
                <a:latin typeface="Helvetica"/>
                <a:ea typeface="ＭＳ 明朝"/>
                <a:cs typeface="Monaco"/>
              </a:rPr>
              <a:t>accounts.get</a:t>
            </a:r>
            <a:r>
              <a:rPr lang="en-US" sz="1000" b="1" dirty="0">
                <a:solidFill>
                  <a:srgbClr val="000000"/>
                </a:solidFill>
                <a:effectLst/>
                <a:latin typeface="Helvetica"/>
                <a:ea typeface="ＭＳ 明朝"/>
                <a:cs typeface="Monaco"/>
              </a:rPr>
              <a:t>(</a:t>
            </a:r>
            <a:r>
              <a:rPr lang="en-US" sz="1000" b="1" dirty="0" err="1">
                <a:solidFill>
                  <a:srgbClr val="000000"/>
                </a:solidFill>
                <a:effectLst/>
                <a:latin typeface="Helvetica"/>
                <a:ea typeface="ＭＳ 明朝"/>
                <a:cs typeface="Monaco"/>
              </a:rPr>
              <a:t>i</a:t>
            </a:r>
            <a:r>
              <a:rPr lang="en-US" sz="1000" b="1" dirty="0">
                <a:solidFill>
                  <a:srgbClr val="000000"/>
                </a:solidFill>
                <a:effectLst/>
                <a:latin typeface="Helvetica"/>
                <a:ea typeface="ＭＳ 明朝"/>
                <a:cs typeface="Monaco"/>
              </a:rPr>
              <a:t>).</a:t>
            </a:r>
            <a:r>
              <a:rPr lang="en-US" sz="1000" b="1" dirty="0" err="1">
                <a:solidFill>
                  <a:srgbClr val="000000"/>
                </a:solidFill>
                <a:effectLst/>
                <a:latin typeface="Helvetica"/>
                <a:ea typeface="ＭＳ 明朝"/>
                <a:cs typeface="Monaco"/>
              </a:rPr>
              <a:t>getName</a:t>
            </a:r>
            <a:r>
              <a:rPr lang="en-US" sz="1000" b="1" dirty="0">
                <a:solidFill>
                  <a:srgbClr val="000000"/>
                </a:solidFill>
                <a:effectLst/>
                <a:latin typeface="Helvetica"/>
                <a:ea typeface="ＭＳ 明朝"/>
                <a:cs typeface="Monaco"/>
              </a:rPr>
              <a:t>() == name)</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return _</a:t>
            </a:r>
            <a:r>
              <a:rPr lang="en-US" sz="1000" b="1" dirty="0" err="1">
                <a:solidFill>
                  <a:srgbClr val="000000"/>
                </a:solidFill>
                <a:effectLst/>
                <a:latin typeface="Helvetica"/>
                <a:ea typeface="ＭＳ 明朝"/>
                <a:cs typeface="Monaco"/>
              </a:rPr>
              <a:t>accounts.get</a:t>
            </a:r>
            <a:r>
              <a:rPr lang="en-US" sz="1000" b="1" dirty="0">
                <a:solidFill>
                  <a:srgbClr val="000000"/>
                </a:solidFill>
                <a:effectLst/>
                <a:latin typeface="Helvetica"/>
                <a:ea typeface="ＭＳ 明朝"/>
                <a:cs typeface="Monaco"/>
              </a:rPr>
              <a:t>(</a:t>
            </a:r>
            <a:r>
              <a:rPr lang="en-US" sz="1000" b="1" dirty="0" err="1">
                <a:solidFill>
                  <a:srgbClr val="000000"/>
                </a:solidFill>
                <a:effectLst/>
                <a:latin typeface="Helvetica"/>
                <a:ea typeface="ＭＳ 明朝"/>
                <a:cs typeface="Monaco"/>
              </a:rPr>
              <a:t>i</a:t>
            </a:r>
            <a:r>
              <a:rPr lang="en-US" sz="1000" b="1" dirty="0">
                <a:solidFill>
                  <a:srgbClr val="000000"/>
                </a:solidFill>
                <a:effectLst/>
                <a:latin typeface="Helvetica"/>
                <a:ea typeface="ＭＳ 明朝"/>
                <a:cs typeface="Monaco"/>
              </a:rPr>
              <a:t>);</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return null;</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dirty="0">
                <a:solidFill>
                  <a:srgbClr val="000000"/>
                </a:solidFill>
                <a:effectLst/>
                <a:latin typeface="Helvetica"/>
                <a:ea typeface="ＭＳ 明朝"/>
                <a:cs typeface="Monaco"/>
              </a:rPr>
              <a:t> </a:t>
            </a:r>
            <a:endParaRPr lang="en-HK" sz="1100" dirty="0">
              <a:effectLst/>
              <a:ea typeface="ＭＳ 明朝"/>
              <a:cs typeface="Times New Roman"/>
            </a:endParaRPr>
          </a:p>
          <a:p>
            <a:pPr algn="just">
              <a:lnSpc>
                <a:spcPct val="115000"/>
              </a:lnSpc>
              <a:spcAft>
                <a:spcPts val="600"/>
              </a:spcAft>
            </a:pPr>
            <a:r>
              <a:rPr lang="en-US" sz="1000" dirty="0">
                <a:solidFill>
                  <a:srgbClr val="000000"/>
                </a:solidFill>
                <a:effectLst/>
                <a:latin typeface="Helvetica"/>
                <a:ea typeface="ＭＳ 明朝"/>
                <a:cs typeface="Monaco"/>
              </a:rPr>
              <a:t>}</a:t>
            </a:r>
            <a:endParaRPr lang="en-HK" sz="1100" dirty="0">
              <a:effectLst/>
              <a:ea typeface="ＭＳ 明朝"/>
              <a:cs typeface="Times New Roman"/>
            </a:endParaRPr>
          </a:p>
          <a:p>
            <a:pPr>
              <a:lnSpc>
                <a:spcPct val="115000"/>
              </a:lnSpc>
              <a:spcAft>
                <a:spcPts val="1000"/>
              </a:spcAft>
            </a:pPr>
            <a:r>
              <a:rPr lang="en-US" sz="1100" dirty="0">
                <a:effectLst/>
                <a:ea typeface="ＭＳ 明朝"/>
                <a:cs typeface="Times New Roman"/>
              </a:rPr>
              <a:t> </a:t>
            </a:r>
            <a:endParaRPr lang="en-HK" sz="1100" dirty="0">
              <a:effectLst/>
              <a:ea typeface="ＭＳ 明朝"/>
              <a:cs typeface="Times New Roman"/>
            </a:endParaRPr>
          </a:p>
        </p:txBody>
      </p:sp>
    </p:spTree>
    <p:extLst>
      <p:ext uri="{BB962C8B-B14F-4D97-AF65-F5344CB8AC3E}">
        <p14:creationId xmlns:p14="http://schemas.microsoft.com/office/powerpoint/2010/main" val="29584970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Review 2</a:t>
            </a:r>
          </a:p>
        </p:txBody>
      </p:sp>
      <p:sp>
        <p:nvSpPr>
          <p:cNvPr id="3" name="Content Placeholder 2"/>
          <p:cNvSpPr>
            <a:spLocks noGrp="1"/>
          </p:cNvSpPr>
          <p:nvPr>
            <p:ph idx="1"/>
          </p:nvPr>
        </p:nvSpPr>
        <p:spPr>
          <a:xfrm>
            <a:off x="379412" y="1447800"/>
            <a:ext cx="9036050" cy="5181600"/>
          </a:xfrm>
        </p:spPr>
        <p:txBody>
          <a:bodyPr/>
          <a:lstStyle/>
          <a:p>
            <a:r>
              <a:rPr lang="en-US" dirty="0"/>
              <a:t>Week 3 – OO Programming and Roles of Variables</a:t>
            </a:r>
          </a:p>
          <a:p>
            <a:pPr lvl="1"/>
            <a:r>
              <a:rPr lang="en-US" dirty="0"/>
              <a:t>Inheritance*, Polymorphism*</a:t>
            </a:r>
          </a:p>
          <a:p>
            <a:pPr lvl="1"/>
            <a:r>
              <a:rPr lang="en-US" dirty="0"/>
              <a:t>Roles of Variables *</a:t>
            </a:r>
          </a:p>
          <a:p>
            <a:pPr lvl="2"/>
            <a:r>
              <a:rPr lang="en-US" dirty="0"/>
              <a:t>Be able to identify Roles from code fragments *</a:t>
            </a:r>
          </a:p>
          <a:p>
            <a:pPr lvl="2"/>
            <a:r>
              <a:rPr lang="en-US" dirty="0"/>
              <a:t>Be able to produce code fragments to demonstrate roles </a:t>
            </a:r>
          </a:p>
          <a:p>
            <a:r>
              <a:rPr lang="en-US" dirty="0"/>
              <a:t>Week 4 – User Requirements and Design Modeling</a:t>
            </a:r>
          </a:p>
          <a:p>
            <a:pPr lvl="1"/>
            <a:r>
              <a:rPr lang="en-US" dirty="0"/>
              <a:t>Requirements Elicitation and Analysis</a:t>
            </a:r>
          </a:p>
          <a:p>
            <a:pPr lvl="1"/>
            <a:r>
              <a:rPr lang="en-US" dirty="0"/>
              <a:t>UML Use Case Diagram (Actors, Use cases, etc..)</a:t>
            </a:r>
          </a:p>
          <a:p>
            <a:pPr lvl="1"/>
            <a:r>
              <a:rPr lang="en-US" dirty="0"/>
              <a:t>Use Case Relationships (include, extend, etc..)</a:t>
            </a:r>
          </a:p>
          <a:p>
            <a:pPr lvl="1"/>
            <a:r>
              <a:rPr lang="en-US" dirty="0"/>
              <a:t>Use Case Specification </a:t>
            </a:r>
          </a:p>
          <a:p>
            <a:pPr lvl="1"/>
            <a:r>
              <a:rPr lang="en-US" dirty="0"/>
              <a:t>UML Class Diagram</a:t>
            </a:r>
          </a:p>
          <a:p>
            <a:pPr lvl="1"/>
            <a:r>
              <a:rPr lang="en-US" dirty="0"/>
              <a:t>Class Linkages – 3 types * (</a:t>
            </a:r>
            <a:r>
              <a:rPr lang="en-US" dirty="0" err="1"/>
              <a:t>assoc</a:t>
            </a:r>
            <a:r>
              <a:rPr lang="en-US" dirty="0"/>
              <a:t>.,</a:t>
            </a:r>
            <a:r>
              <a:rPr lang="en-US" dirty="0" err="1"/>
              <a:t>aggreg</a:t>
            </a:r>
            <a:r>
              <a:rPr lang="en-US" dirty="0"/>
              <a:t>., composition)</a:t>
            </a:r>
          </a:p>
          <a:p>
            <a:pPr lvl="1"/>
            <a:endParaRPr lang="en-US" dirty="0"/>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7</a:t>
            </a:fld>
            <a:endParaRPr lang="en-US" altLang="zh-TW" dirty="0"/>
          </a:p>
        </p:txBody>
      </p:sp>
    </p:spTree>
    <p:extLst>
      <p:ext uri="{BB962C8B-B14F-4D97-AF65-F5344CB8AC3E}">
        <p14:creationId xmlns:p14="http://schemas.microsoft.com/office/powerpoint/2010/main" val="3063518137"/>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T6 Example</a:t>
            </a:r>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70</a:t>
            </a:fld>
            <a:endParaRPr lang="en-US" altLang="zh-TW"/>
          </a:p>
        </p:txBody>
      </p:sp>
      <p:sp>
        <p:nvSpPr>
          <p:cNvPr id="6" name="Text Box 19"/>
          <p:cNvSpPr txBox="1"/>
          <p:nvPr/>
        </p:nvSpPr>
        <p:spPr>
          <a:xfrm>
            <a:off x="14662" y="1676400"/>
            <a:ext cx="3771900" cy="3771900"/>
          </a:xfrm>
          <a:prstGeom prst="rect">
            <a:avLst/>
          </a:prstGeom>
          <a:noFill/>
          <a:ln>
            <a:solidFill>
              <a:schemeClr val="tx1"/>
            </a:solidFill>
          </a:ln>
          <a:effectLst/>
          <a:extLst>
            <a:ext uri="{C572A759-6A51-4108-AA02-DFA0A04FC94B}">
              <ma14:wrappingTextBoxFlag xmlns=""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dirty="0">
                <a:solidFill>
                  <a:srgbClr val="000000"/>
                </a:solidFill>
                <a:effectLst/>
                <a:latin typeface="Helvetica"/>
                <a:ea typeface="ＭＳ 明朝"/>
                <a:cs typeface="Monaco"/>
              </a:rPr>
              <a:t>import </a:t>
            </a:r>
            <a:r>
              <a:rPr lang="en-US" sz="1000" dirty="0" err="1">
                <a:solidFill>
                  <a:srgbClr val="000000"/>
                </a:solidFill>
                <a:effectLst/>
                <a:latin typeface="Helvetica"/>
                <a:ea typeface="ＭＳ 明朝"/>
                <a:cs typeface="Monaco"/>
              </a:rPr>
              <a:t>java.util</a:t>
            </a:r>
            <a:r>
              <a:rPr lang="en-US" sz="1000" dirty="0">
                <a:solidFill>
                  <a:srgbClr val="000000"/>
                </a:solidFill>
                <a:effectLst/>
                <a:latin typeface="Helvetica"/>
                <a:ea typeface="ＭＳ 明朝"/>
                <a:cs typeface="Monaco"/>
              </a:rPr>
              <a:t>.*;</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dirty="0">
                <a:solidFill>
                  <a:srgbClr val="000000"/>
                </a:solidFill>
                <a:effectLst/>
                <a:latin typeface="Helvetica"/>
                <a:ea typeface="ＭＳ 明朝"/>
                <a:cs typeface="Monaco"/>
              </a:rPr>
              <a:t> </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dirty="0">
                <a:solidFill>
                  <a:srgbClr val="000000"/>
                </a:solidFill>
                <a:effectLst/>
                <a:latin typeface="Helvetica"/>
                <a:ea typeface="ＭＳ 明朝"/>
                <a:cs typeface="Monaco"/>
              </a:rPr>
              <a:t>public class </a:t>
            </a:r>
            <a:r>
              <a:rPr lang="en-US" sz="1000" dirty="0" err="1">
                <a:solidFill>
                  <a:srgbClr val="000000"/>
                </a:solidFill>
                <a:effectLst/>
                <a:latin typeface="Helvetica"/>
                <a:ea typeface="ＭＳ 明朝"/>
                <a:cs typeface="Monaco"/>
              </a:rPr>
              <a:t>RegisterController</a:t>
            </a:r>
            <a:r>
              <a:rPr lang="en-US" sz="1000" dirty="0">
                <a:solidFill>
                  <a:srgbClr val="000000"/>
                </a:solidFill>
                <a:effectLst/>
                <a:latin typeface="Helvetica"/>
                <a:ea typeface="ＭＳ 明朝"/>
                <a:cs typeface="Monaco"/>
              </a:rPr>
              <a:t> {</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dirty="0">
                <a:solidFill>
                  <a:srgbClr val="000000"/>
                </a:solidFill>
                <a:effectLst/>
                <a:latin typeface="Helvetica"/>
                <a:ea typeface="ＭＳ 明朝"/>
                <a:cs typeface="Monaco"/>
              </a:rPr>
              <a:t> </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dirty="0">
                <a:solidFill>
                  <a:srgbClr val="000000"/>
                </a:solidFill>
                <a:effectLst/>
                <a:latin typeface="Helvetica"/>
                <a:ea typeface="ＭＳ 明朝"/>
                <a:cs typeface="Monaco"/>
              </a:rPr>
              <a:t>  private List&lt;Account&gt; _accounts = new </a:t>
            </a:r>
            <a:r>
              <a:rPr lang="en-US" sz="1000" dirty="0" err="1">
                <a:solidFill>
                  <a:srgbClr val="000000"/>
                </a:solidFill>
                <a:effectLst/>
                <a:latin typeface="Helvetica"/>
                <a:ea typeface="ＭＳ 明朝"/>
                <a:cs typeface="Monaco"/>
              </a:rPr>
              <a:t>ArrayList</a:t>
            </a:r>
            <a:r>
              <a:rPr lang="en-US" sz="1000" dirty="0">
                <a:solidFill>
                  <a:srgbClr val="000000"/>
                </a:solidFill>
                <a:effectLst/>
                <a:latin typeface="Helvetica"/>
                <a:ea typeface="ＭＳ 明朝"/>
                <a:cs typeface="Monaco"/>
              </a:rPr>
              <a:t>&lt;Account&gt;();</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dirty="0">
                <a:solidFill>
                  <a:srgbClr val="000000"/>
                </a:solidFill>
                <a:effectLst/>
                <a:latin typeface="Helvetica"/>
                <a:ea typeface="ＭＳ 明朝"/>
                <a:cs typeface="Monaco"/>
              </a:rPr>
              <a:t> </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dirty="0">
                <a:solidFill>
                  <a:srgbClr val="000000"/>
                </a:solidFill>
                <a:effectLst/>
                <a:latin typeface="Helvetica"/>
                <a:ea typeface="ＭＳ 明朝"/>
                <a:cs typeface="Monaco"/>
              </a:rPr>
              <a:t>        </a:t>
            </a:r>
            <a:r>
              <a:rPr lang="en-US" sz="1000" b="1" dirty="0">
                <a:solidFill>
                  <a:srgbClr val="000000"/>
                </a:solidFill>
                <a:effectLst/>
                <a:latin typeface="Helvetica"/>
                <a:ea typeface="ＭＳ 明朝"/>
                <a:cs typeface="Monaco"/>
              </a:rPr>
              <a:t>public void register(String name, </a:t>
            </a:r>
            <a:r>
              <a:rPr lang="en-US" sz="1000" b="1" dirty="0" err="1">
                <a:solidFill>
                  <a:srgbClr val="000000"/>
                </a:solidFill>
                <a:effectLst/>
                <a:latin typeface="Helvetica"/>
                <a:ea typeface="ＭＳ 明朝"/>
                <a:cs typeface="Monaco"/>
              </a:rPr>
              <a:t>int</a:t>
            </a:r>
            <a:r>
              <a:rPr lang="en-US" sz="1000" b="1" dirty="0">
                <a:solidFill>
                  <a:srgbClr val="000000"/>
                </a:solidFill>
                <a:effectLst/>
                <a:latin typeface="Helvetica"/>
                <a:ea typeface="ＭＳ 明朝"/>
                <a:cs typeface="Monaco"/>
              </a:rPr>
              <a:t> age) {</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Account account = new Account();</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a:t>
            </a:r>
            <a:r>
              <a:rPr lang="en-US" sz="1000" b="1" dirty="0" err="1">
                <a:solidFill>
                  <a:srgbClr val="000000"/>
                </a:solidFill>
                <a:effectLst/>
                <a:latin typeface="Helvetica"/>
                <a:ea typeface="ＭＳ 明朝"/>
                <a:cs typeface="Monaco"/>
              </a:rPr>
              <a:t>account.setName</a:t>
            </a:r>
            <a:r>
              <a:rPr lang="en-US" sz="1000" b="1" dirty="0">
                <a:solidFill>
                  <a:srgbClr val="000000"/>
                </a:solidFill>
                <a:effectLst/>
                <a:latin typeface="Helvetica"/>
                <a:ea typeface="ＭＳ 明朝"/>
                <a:cs typeface="Monaco"/>
              </a:rPr>
              <a:t>(name);</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a:t>
            </a:r>
            <a:r>
              <a:rPr lang="en-US" sz="1000" b="1" dirty="0" err="1">
                <a:solidFill>
                  <a:srgbClr val="000000"/>
                </a:solidFill>
                <a:effectLst/>
                <a:latin typeface="Helvetica"/>
                <a:ea typeface="ＭＳ 明朝"/>
                <a:cs typeface="Monaco"/>
              </a:rPr>
              <a:t>account.setAge</a:t>
            </a:r>
            <a:r>
              <a:rPr lang="en-US" sz="1000" b="1" dirty="0">
                <a:solidFill>
                  <a:srgbClr val="000000"/>
                </a:solidFill>
                <a:effectLst/>
                <a:latin typeface="Helvetica"/>
                <a:ea typeface="ＭＳ 明朝"/>
                <a:cs typeface="Monaco"/>
              </a:rPr>
              <a:t>(age);</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_</a:t>
            </a:r>
            <a:r>
              <a:rPr lang="en-US" sz="1000" b="1" dirty="0" err="1">
                <a:solidFill>
                  <a:srgbClr val="000000"/>
                </a:solidFill>
                <a:effectLst/>
                <a:latin typeface="Helvetica"/>
                <a:ea typeface="ＭＳ 明朝"/>
                <a:cs typeface="Monaco"/>
              </a:rPr>
              <a:t>accounts.add</a:t>
            </a:r>
            <a:r>
              <a:rPr lang="en-US" sz="1000" b="1" dirty="0">
                <a:solidFill>
                  <a:srgbClr val="000000"/>
                </a:solidFill>
                <a:effectLst/>
                <a:latin typeface="Helvetica"/>
                <a:ea typeface="ＭＳ 明朝"/>
                <a:cs typeface="Monaco"/>
              </a:rPr>
              <a:t>(account);</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dirty="0">
                <a:solidFill>
                  <a:srgbClr val="000000"/>
                </a:solidFill>
                <a:effectLst/>
                <a:latin typeface="Helvetica"/>
                <a:ea typeface="ＭＳ 明朝"/>
                <a:cs typeface="Monaco"/>
              </a:rPr>
              <a:t>        </a:t>
            </a:r>
            <a:r>
              <a:rPr lang="en-US" sz="1000" b="1" dirty="0">
                <a:solidFill>
                  <a:srgbClr val="000000"/>
                </a:solidFill>
                <a:effectLst/>
                <a:latin typeface="Helvetica"/>
                <a:ea typeface="ＭＳ 明朝"/>
                <a:cs typeface="Monaco"/>
              </a:rPr>
              <a:t>public Account search (String name) {</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for (</a:t>
            </a:r>
            <a:r>
              <a:rPr lang="en-US" sz="1000" b="1" dirty="0" err="1">
                <a:solidFill>
                  <a:srgbClr val="000000"/>
                </a:solidFill>
                <a:effectLst/>
                <a:latin typeface="Helvetica"/>
                <a:ea typeface="ＭＳ 明朝"/>
                <a:cs typeface="Monaco"/>
              </a:rPr>
              <a:t>int</a:t>
            </a:r>
            <a:r>
              <a:rPr lang="en-US" sz="1000" b="1" dirty="0">
                <a:solidFill>
                  <a:srgbClr val="000000"/>
                </a:solidFill>
                <a:effectLst/>
                <a:latin typeface="Helvetica"/>
                <a:ea typeface="ＭＳ 明朝"/>
                <a:cs typeface="Monaco"/>
              </a:rPr>
              <a:t> </a:t>
            </a:r>
            <a:r>
              <a:rPr lang="en-US" sz="1000" b="1" dirty="0" err="1">
                <a:solidFill>
                  <a:srgbClr val="000000"/>
                </a:solidFill>
                <a:effectLst/>
                <a:latin typeface="Helvetica"/>
                <a:ea typeface="ＭＳ 明朝"/>
                <a:cs typeface="Monaco"/>
              </a:rPr>
              <a:t>i</a:t>
            </a:r>
            <a:r>
              <a:rPr lang="en-US" sz="1000" b="1" dirty="0">
                <a:solidFill>
                  <a:srgbClr val="000000"/>
                </a:solidFill>
                <a:effectLst/>
                <a:latin typeface="Helvetica"/>
                <a:ea typeface="ＭＳ 明朝"/>
                <a:cs typeface="Monaco"/>
              </a:rPr>
              <a:t>=0; </a:t>
            </a:r>
            <a:r>
              <a:rPr lang="en-US" sz="1000" b="1" dirty="0" err="1">
                <a:solidFill>
                  <a:srgbClr val="000000"/>
                </a:solidFill>
                <a:effectLst/>
                <a:latin typeface="Helvetica"/>
                <a:ea typeface="ＭＳ 明朝"/>
                <a:cs typeface="Monaco"/>
              </a:rPr>
              <a:t>i</a:t>
            </a:r>
            <a:r>
              <a:rPr lang="en-US" sz="1000" b="1" dirty="0">
                <a:solidFill>
                  <a:srgbClr val="000000"/>
                </a:solidFill>
                <a:effectLst/>
                <a:latin typeface="Helvetica"/>
                <a:ea typeface="ＭＳ 明朝"/>
                <a:cs typeface="Monaco"/>
              </a:rPr>
              <a:t>&lt; _</a:t>
            </a:r>
            <a:r>
              <a:rPr lang="en-US" sz="1000" b="1" dirty="0" err="1">
                <a:solidFill>
                  <a:srgbClr val="000000"/>
                </a:solidFill>
                <a:effectLst/>
                <a:latin typeface="Helvetica"/>
                <a:ea typeface="ＭＳ 明朝"/>
                <a:cs typeface="Monaco"/>
              </a:rPr>
              <a:t>accounts.size</a:t>
            </a:r>
            <a:r>
              <a:rPr lang="en-US" sz="1000" b="1" dirty="0">
                <a:solidFill>
                  <a:srgbClr val="000000"/>
                </a:solidFill>
                <a:effectLst/>
                <a:latin typeface="Helvetica"/>
                <a:ea typeface="ＭＳ 明朝"/>
                <a:cs typeface="Monaco"/>
              </a:rPr>
              <a:t>(); </a:t>
            </a:r>
            <a:r>
              <a:rPr lang="en-US" sz="1000" b="1" dirty="0" err="1">
                <a:solidFill>
                  <a:srgbClr val="000000"/>
                </a:solidFill>
                <a:effectLst/>
                <a:latin typeface="Helvetica"/>
                <a:ea typeface="ＭＳ 明朝"/>
                <a:cs typeface="Monaco"/>
              </a:rPr>
              <a:t>i</a:t>
            </a:r>
            <a:r>
              <a:rPr lang="en-US" sz="1000" b="1" dirty="0">
                <a:solidFill>
                  <a:srgbClr val="000000"/>
                </a:solidFill>
                <a:effectLst/>
                <a:latin typeface="Helvetica"/>
                <a:ea typeface="ＭＳ 明朝"/>
                <a:cs typeface="Monaco"/>
              </a:rPr>
              <a:t>++)</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if (_</a:t>
            </a:r>
            <a:r>
              <a:rPr lang="en-US" sz="1000" b="1" dirty="0" err="1">
                <a:solidFill>
                  <a:srgbClr val="000000"/>
                </a:solidFill>
                <a:effectLst/>
                <a:latin typeface="Helvetica"/>
                <a:ea typeface="ＭＳ 明朝"/>
                <a:cs typeface="Monaco"/>
              </a:rPr>
              <a:t>accounts.get</a:t>
            </a:r>
            <a:r>
              <a:rPr lang="en-US" sz="1000" b="1" dirty="0">
                <a:solidFill>
                  <a:srgbClr val="000000"/>
                </a:solidFill>
                <a:effectLst/>
                <a:latin typeface="Helvetica"/>
                <a:ea typeface="ＭＳ 明朝"/>
                <a:cs typeface="Monaco"/>
              </a:rPr>
              <a:t>(</a:t>
            </a:r>
            <a:r>
              <a:rPr lang="en-US" sz="1000" b="1" dirty="0" err="1">
                <a:solidFill>
                  <a:srgbClr val="000000"/>
                </a:solidFill>
                <a:effectLst/>
                <a:latin typeface="Helvetica"/>
                <a:ea typeface="ＭＳ 明朝"/>
                <a:cs typeface="Monaco"/>
              </a:rPr>
              <a:t>i</a:t>
            </a:r>
            <a:r>
              <a:rPr lang="en-US" sz="1000" b="1" dirty="0">
                <a:solidFill>
                  <a:srgbClr val="000000"/>
                </a:solidFill>
                <a:effectLst/>
                <a:latin typeface="Helvetica"/>
                <a:ea typeface="ＭＳ 明朝"/>
                <a:cs typeface="Monaco"/>
              </a:rPr>
              <a:t>).</a:t>
            </a:r>
            <a:r>
              <a:rPr lang="en-US" sz="1000" b="1" dirty="0" err="1">
                <a:solidFill>
                  <a:srgbClr val="000000"/>
                </a:solidFill>
                <a:effectLst/>
                <a:latin typeface="Helvetica"/>
                <a:ea typeface="ＭＳ 明朝"/>
                <a:cs typeface="Monaco"/>
              </a:rPr>
              <a:t>getName</a:t>
            </a:r>
            <a:r>
              <a:rPr lang="en-US" sz="1000" b="1" dirty="0">
                <a:solidFill>
                  <a:srgbClr val="000000"/>
                </a:solidFill>
                <a:effectLst/>
                <a:latin typeface="Helvetica"/>
                <a:ea typeface="ＭＳ 明朝"/>
                <a:cs typeface="Monaco"/>
              </a:rPr>
              <a:t>() == name)</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return _</a:t>
            </a:r>
            <a:r>
              <a:rPr lang="en-US" sz="1000" b="1" dirty="0" err="1">
                <a:solidFill>
                  <a:srgbClr val="000000"/>
                </a:solidFill>
                <a:effectLst/>
                <a:latin typeface="Helvetica"/>
                <a:ea typeface="ＭＳ 明朝"/>
                <a:cs typeface="Monaco"/>
              </a:rPr>
              <a:t>accounts.get</a:t>
            </a:r>
            <a:r>
              <a:rPr lang="en-US" sz="1000" b="1" dirty="0">
                <a:solidFill>
                  <a:srgbClr val="000000"/>
                </a:solidFill>
                <a:effectLst/>
                <a:latin typeface="Helvetica"/>
                <a:ea typeface="ＭＳ 明朝"/>
                <a:cs typeface="Monaco"/>
              </a:rPr>
              <a:t>(</a:t>
            </a:r>
            <a:r>
              <a:rPr lang="en-US" sz="1000" b="1" dirty="0" err="1">
                <a:solidFill>
                  <a:srgbClr val="000000"/>
                </a:solidFill>
                <a:effectLst/>
                <a:latin typeface="Helvetica"/>
                <a:ea typeface="ＭＳ 明朝"/>
                <a:cs typeface="Monaco"/>
              </a:rPr>
              <a:t>i</a:t>
            </a:r>
            <a:r>
              <a:rPr lang="en-US" sz="1000" b="1" dirty="0">
                <a:solidFill>
                  <a:srgbClr val="000000"/>
                </a:solidFill>
                <a:effectLst/>
                <a:latin typeface="Helvetica"/>
                <a:ea typeface="ＭＳ 明朝"/>
                <a:cs typeface="Monaco"/>
              </a:rPr>
              <a:t>);</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return null;</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b="1" dirty="0">
                <a:solidFill>
                  <a:srgbClr val="000000"/>
                </a:solidFill>
                <a:effectLst/>
                <a:latin typeface="Helvetica"/>
                <a:ea typeface="ＭＳ 明朝"/>
                <a:cs typeface="Monaco"/>
              </a:rPr>
              <a:t>        }</a:t>
            </a:r>
            <a:endParaRPr lang="en-HK" sz="1100" dirty="0">
              <a:effectLst/>
              <a:ea typeface="ＭＳ 明朝"/>
              <a:cs typeface="Times New Roman"/>
            </a:endParaRPr>
          </a:p>
          <a:p>
            <a:pPr>
              <a:lnSpc>
                <a:spcPct val="115000"/>
              </a:lnSpc>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000" dirty="0">
                <a:solidFill>
                  <a:srgbClr val="000000"/>
                </a:solidFill>
                <a:effectLst/>
                <a:latin typeface="Helvetica"/>
                <a:ea typeface="ＭＳ 明朝"/>
                <a:cs typeface="Monaco"/>
              </a:rPr>
              <a:t> </a:t>
            </a:r>
            <a:endParaRPr lang="en-HK" sz="1100" dirty="0">
              <a:effectLst/>
              <a:ea typeface="ＭＳ 明朝"/>
              <a:cs typeface="Times New Roman"/>
            </a:endParaRPr>
          </a:p>
          <a:p>
            <a:pPr algn="just">
              <a:lnSpc>
                <a:spcPct val="115000"/>
              </a:lnSpc>
              <a:spcAft>
                <a:spcPts val="600"/>
              </a:spcAft>
            </a:pPr>
            <a:r>
              <a:rPr lang="en-US" sz="1000" dirty="0">
                <a:solidFill>
                  <a:srgbClr val="000000"/>
                </a:solidFill>
                <a:effectLst/>
                <a:latin typeface="Helvetica"/>
                <a:ea typeface="ＭＳ 明朝"/>
                <a:cs typeface="Monaco"/>
              </a:rPr>
              <a:t>}</a:t>
            </a:r>
            <a:endParaRPr lang="en-HK" sz="1100" dirty="0">
              <a:effectLst/>
              <a:ea typeface="ＭＳ 明朝"/>
              <a:cs typeface="Times New Roman"/>
            </a:endParaRPr>
          </a:p>
          <a:p>
            <a:pPr>
              <a:lnSpc>
                <a:spcPct val="115000"/>
              </a:lnSpc>
              <a:spcAft>
                <a:spcPts val="1000"/>
              </a:spcAft>
            </a:pPr>
            <a:r>
              <a:rPr lang="en-US" sz="1100" dirty="0">
                <a:effectLst/>
                <a:ea typeface="ＭＳ 明朝"/>
                <a:cs typeface="Times New Roman"/>
              </a:rPr>
              <a:t> </a:t>
            </a:r>
            <a:endParaRPr lang="en-HK" sz="1100" dirty="0">
              <a:effectLst/>
              <a:ea typeface="ＭＳ 明朝"/>
              <a:cs typeface="Times New Roman"/>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3960812" y="1676400"/>
            <a:ext cx="5715000" cy="4191000"/>
          </a:xfrm>
          <a:prstGeom prst="rect">
            <a:avLst/>
          </a:prstGeom>
          <a:noFill/>
          <a:ln>
            <a:solidFill>
              <a:schemeClr val="tx1"/>
            </a:solidFill>
          </a:ln>
        </p:spPr>
      </p:pic>
    </p:spTree>
    <p:extLst>
      <p:ext uri="{BB962C8B-B14F-4D97-AF65-F5344CB8AC3E}">
        <p14:creationId xmlns:p14="http://schemas.microsoft.com/office/powerpoint/2010/main" val="184940379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Design Principles and Patterns</a:t>
            </a:r>
          </a:p>
        </p:txBody>
      </p:sp>
      <p:sp>
        <p:nvSpPr>
          <p:cNvPr id="5" name="Subtitle 4"/>
          <p:cNvSpPr>
            <a:spLocks noGrp="1"/>
          </p:cNvSpPr>
          <p:nvPr>
            <p:ph type="subTitle" sz="quarter" idx="1"/>
          </p:nvPr>
        </p:nvSpPr>
        <p:spPr/>
        <p:txBody>
          <a:bodyPr/>
          <a:lstStyle/>
          <a:p>
            <a:r>
              <a:rPr lang="en-US" dirty="0"/>
              <a:t>Review All related lecture examples (</a:t>
            </a:r>
            <a:r>
              <a:rPr lang="en-US" dirty="0" err="1"/>
              <a:t>BlueJ</a:t>
            </a:r>
            <a:r>
              <a:rPr lang="en-US" dirty="0"/>
              <a:t>)</a:t>
            </a:r>
          </a:p>
          <a:p>
            <a:endParaRPr lang="en-US" dirty="0"/>
          </a:p>
          <a:p>
            <a:r>
              <a:rPr lang="en-US" dirty="0"/>
              <a:t>Examples of Tutorial Week 8*</a:t>
            </a:r>
          </a:p>
          <a:p>
            <a:r>
              <a:rPr lang="en-US" dirty="0"/>
              <a:t> Tutorial Week 9, 10</a:t>
            </a:r>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71</a:t>
            </a:fld>
            <a:endParaRPr lang="en-US" altLang="zh-TW"/>
          </a:p>
        </p:txBody>
      </p:sp>
    </p:spTree>
    <p:extLst>
      <p:ext uri="{BB962C8B-B14F-4D97-AF65-F5344CB8AC3E}">
        <p14:creationId xmlns:p14="http://schemas.microsoft.com/office/powerpoint/2010/main" val="286377985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SOLID – Design Principles**</a:t>
            </a:r>
          </a:p>
        </p:txBody>
      </p:sp>
      <p:sp>
        <p:nvSpPr>
          <p:cNvPr id="7" name="Content Placeholder 6"/>
          <p:cNvSpPr>
            <a:spLocks noGrp="1"/>
          </p:cNvSpPr>
          <p:nvPr>
            <p:ph idx="1"/>
          </p:nvPr>
        </p:nvSpPr>
        <p:spPr/>
        <p:txBody>
          <a:bodyPr/>
          <a:lstStyle/>
          <a:p>
            <a:pPr marL="576262" lvl="1" indent="0" defTabSz="457200">
              <a:buNone/>
              <a:tabLst>
                <a:tab pos="723900" algn="l"/>
                <a:tab pos="1447800" algn="l"/>
                <a:tab pos="2171700" algn="l"/>
                <a:tab pos="2895600" algn="l"/>
                <a:tab pos="3619500" algn="l"/>
                <a:tab pos="4343400" algn="l"/>
              </a:tabLst>
            </a:pPr>
            <a:r>
              <a:rPr lang="en-GB" b="1" dirty="0"/>
              <a:t>For remembering with ease.. </a:t>
            </a:r>
          </a:p>
          <a:p>
            <a:pPr marL="576262" lvl="1" indent="0" defTabSz="457200">
              <a:buNone/>
              <a:tabLst>
                <a:tab pos="723900" algn="l"/>
                <a:tab pos="1447800" algn="l"/>
                <a:tab pos="2171700" algn="l"/>
                <a:tab pos="2895600" algn="l"/>
                <a:tab pos="3619500" algn="l"/>
                <a:tab pos="4343400" algn="l"/>
              </a:tabLst>
            </a:pPr>
            <a:r>
              <a:rPr lang="en-GB" b="1" dirty="0"/>
              <a:t>The “SOLID” principles are:  </a:t>
            </a:r>
          </a:p>
          <a:p>
            <a:pPr marL="576262" lvl="1" indent="0" defTabSz="457200">
              <a:buNone/>
              <a:tabLst>
                <a:tab pos="723900" algn="l"/>
                <a:tab pos="1447800" algn="l"/>
                <a:tab pos="2171700" algn="l"/>
                <a:tab pos="2895600" algn="l"/>
                <a:tab pos="3619500" algn="l"/>
                <a:tab pos="4343400" algn="l"/>
              </a:tabLst>
            </a:pPr>
            <a:endParaRPr lang="en-GB" b="1" dirty="0"/>
          </a:p>
          <a:p>
            <a:pPr marL="863600" lvl="1" indent="-287338" defTabSz="457200">
              <a:tabLst>
                <a:tab pos="723900" algn="l"/>
                <a:tab pos="1447800" algn="l"/>
                <a:tab pos="2171700" algn="l"/>
                <a:tab pos="2895600" algn="l"/>
                <a:tab pos="3619500" algn="l"/>
                <a:tab pos="4343400" algn="l"/>
              </a:tabLst>
            </a:pPr>
            <a:r>
              <a:rPr lang="en-GB" sz="3200" b="1" dirty="0"/>
              <a:t>S</a:t>
            </a:r>
            <a:r>
              <a:rPr lang="en-GB" dirty="0"/>
              <a:t>ingle Responsibility Principle (SRP)</a:t>
            </a:r>
          </a:p>
          <a:p>
            <a:pPr marL="863600" lvl="1" indent="-287338" defTabSz="457200">
              <a:tabLst>
                <a:tab pos="723900" algn="l"/>
                <a:tab pos="1447800" algn="l"/>
                <a:tab pos="2171700" algn="l"/>
                <a:tab pos="2895600" algn="l"/>
                <a:tab pos="3619500" algn="l"/>
                <a:tab pos="4343400" algn="l"/>
              </a:tabLst>
            </a:pPr>
            <a:r>
              <a:rPr lang="en-GB" sz="3200" b="1" dirty="0"/>
              <a:t>O</a:t>
            </a:r>
            <a:r>
              <a:rPr lang="en-GB" dirty="0"/>
              <a:t>pen-Closed Principle (OCP)</a:t>
            </a:r>
          </a:p>
          <a:p>
            <a:pPr marL="863600" lvl="1" indent="-287338" defTabSz="457200">
              <a:tabLst>
                <a:tab pos="723900" algn="l"/>
                <a:tab pos="1447800" algn="l"/>
                <a:tab pos="2171700" algn="l"/>
                <a:tab pos="2895600" algn="l"/>
                <a:tab pos="3619500" algn="l"/>
                <a:tab pos="4343400" algn="l"/>
              </a:tabLst>
            </a:pPr>
            <a:r>
              <a:rPr lang="en-GB" sz="3200" b="1" dirty="0" err="1"/>
              <a:t>L</a:t>
            </a:r>
            <a:r>
              <a:rPr lang="en-GB" dirty="0" err="1"/>
              <a:t>iskov</a:t>
            </a:r>
            <a:r>
              <a:rPr lang="en-GB" dirty="0"/>
              <a:t> Substitution Principle (LSP)</a:t>
            </a:r>
          </a:p>
          <a:p>
            <a:pPr marL="863600" lvl="1" indent="-287338" defTabSz="457200">
              <a:tabLst>
                <a:tab pos="723900" algn="l"/>
                <a:tab pos="1447800" algn="l"/>
                <a:tab pos="2171700" algn="l"/>
                <a:tab pos="2895600" algn="l"/>
                <a:tab pos="3619500" algn="l"/>
                <a:tab pos="4343400" algn="l"/>
              </a:tabLst>
            </a:pPr>
            <a:r>
              <a:rPr lang="en-GB" sz="3200" b="1" dirty="0"/>
              <a:t>I</a:t>
            </a:r>
            <a:r>
              <a:rPr lang="en-GB" dirty="0"/>
              <a:t>nterface Segregation Principle (ISP)</a:t>
            </a:r>
          </a:p>
          <a:p>
            <a:pPr marL="863600" lvl="1" indent="-287338" defTabSz="457200">
              <a:tabLst>
                <a:tab pos="723900" algn="l"/>
                <a:tab pos="1447800" algn="l"/>
                <a:tab pos="2171700" algn="l"/>
                <a:tab pos="2895600" algn="l"/>
                <a:tab pos="3619500" algn="l"/>
                <a:tab pos="4343400" algn="l"/>
              </a:tabLst>
            </a:pPr>
            <a:r>
              <a:rPr lang="en-GB" sz="3200" b="1" dirty="0"/>
              <a:t>D</a:t>
            </a:r>
            <a:r>
              <a:rPr lang="en-GB" dirty="0"/>
              <a:t>ependency Inversion Principle (DIP)</a:t>
            </a:r>
          </a:p>
          <a:p>
            <a:pPr marL="863600" lvl="1" indent="-287338" defTabSz="457200">
              <a:tabLst>
                <a:tab pos="723900" algn="l"/>
                <a:tab pos="1447800" algn="l"/>
                <a:tab pos="2171700" algn="l"/>
                <a:tab pos="2895600" algn="l"/>
                <a:tab pos="3619500" algn="l"/>
                <a:tab pos="4343400" algn="l"/>
              </a:tabLst>
            </a:pPr>
            <a:endParaRPr lang="en-GB" dirty="0"/>
          </a:p>
          <a:p>
            <a:endParaRPr lang="en-US" dirty="0"/>
          </a:p>
        </p:txBody>
      </p:sp>
      <p:sp>
        <p:nvSpPr>
          <p:cNvPr id="5" name="Slide Number Placeholder 4"/>
          <p:cNvSpPr>
            <a:spLocks noGrp="1"/>
          </p:cNvSpPr>
          <p:nvPr>
            <p:ph type="sldNum" sz="quarter" idx="12"/>
          </p:nvPr>
        </p:nvSpPr>
        <p:spPr/>
        <p:txBody>
          <a:bodyPr/>
          <a:lstStyle/>
          <a:p>
            <a:fld id="{51D84984-F544-5A40-8FF9-FAA37DBDDD1D}" type="slidenum">
              <a:rPr lang="en-US" smtClean="0"/>
              <a:pPr/>
              <a:t>72</a:t>
            </a:fld>
            <a:endParaRPr lang="en-US"/>
          </a:p>
        </p:txBody>
      </p:sp>
    </p:spTree>
    <p:extLst>
      <p:ext uri="{BB962C8B-B14F-4D97-AF65-F5344CB8AC3E}">
        <p14:creationId xmlns:p14="http://schemas.microsoft.com/office/powerpoint/2010/main" val="117412471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Pattern* – Objects for States </a:t>
            </a:r>
          </a:p>
        </p:txBody>
      </p:sp>
      <p:sp>
        <p:nvSpPr>
          <p:cNvPr id="3" name="Content Placeholder 2"/>
          <p:cNvSpPr>
            <a:spLocks noGrp="1"/>
          </p:cNvSpPr>
          <p:nvPr>
            <p:ph idx="1"/>
          </p:nvPr>
        </p:nvSpPr>
        <p:spPr>
          <a:xfrm>
            <a:off x="381000" y="1454150"/>
            <a:ext cx="9521825" cy="4953000"/>
          </a:xfrm>
        </p:spPr>
        <p:txBody>
          <a:bodyPr/>
          <a:lstStyle/>
          <a:p>
            <a:r>
              <a:rPr lang="en-US" sz="2800" dirty="0"/>
              <a:t>Intend</a:t>
            </a:r>
          </a:p>
          <a:p>
            <a:pPr lvl="1"/>
            <a:r>
              <a:rPr lang="en-US" sz="2400" dirty="0"/>
              <a:t>Allow an object to alter its behavior when its internal state changes. The object will appear to change its class. </a:t>
            </a:r>
            <a:endParaRPr lang="en-US" sz="2800" dirty="0"/>
          </a:p>
          <a:p>
            <a:r>
              <a:rPr lang="en-US" sz="2800" dirty="0"/>
              <a:t>Motivation</a:t>
            </a:r>
          </a:p>
          <a:p>
            <a:pPr lvl="1"/>
            <a:r>
              <a:rPr lang="en-US" sz="2400" dirty="0"/>
              <a:t>An object’s behavior depends on its state</a:t>
            </a:r>
          </a:p>
          <a:p>
            <a:pPr lvl="1"/>
            <a:r>
              <a:rPr lang="en-US" sz="2400" dirty="0"/>
              <a:t>According to different classifications at run-time</a:t>
            </a:r>
          </a:p>
          <a:p>
            <a:pPr lvl="1"/>
            <a:r>
              <a:rPr lang="en-US" sz="2400" dirty="0"/>
              <a:t>Ability to change to another state with ease</a:t>
            </a:r>
          </a:p>
          <a:p>
            <a:r>
              <a:rPr lang="en-US" sz="2800" dirty="0"/>
              <a:t>Example – Membership Classification</a:t>
            </a:r>
          </a:p>
          <a:p>
            <a:pPr lvl="1"/>
            <a:r>
              <a:rPr lang="en-US" sz="2400" dirty="0"/>
              <a:t>Provides different behaviors/actions for different members</a:t>
            </a:r>
          </a:p>
          <a:p>
            <a:pPr lvl="1"/>
            <a:r>
              <a:rPr lang="en-US" sz="2400" dirty="0"/>
              <a:t>Customers can be treated differently due to memberships</a:t>
            </a:r>
          </a:p>
          <a:p>
            <a:pPr lvl="1"/>
            <a:r>
              <a:rPr lang="en-US" sz="2400" dirty="0"/>
              <a:t>Customers can be easily changed to another membership</a:t>
            </a:r>
          </a:p>
          <a:p>
            <a:pPr marL="512763" lvl="1" indent="0">
              <a:buNone/>
            </a:pPr>
            <a:endParaRPr lang="en-US" sz="2400" dirty="0"/>
          </a:p>
          <a:p>
            <a:pPr lvl="1"/>
            <a:endParaRPr lang="en-US" dirty="0"/>
          </a:p>
        </p:txBody>
      </p:sp>
      <p:sp>
        <p:nvSpPr>
          <p:cNvPr id="4" name="Slide Number Placeholder 3"/>
          <p:cNvSpPr>
            <a:spLocks noGrp="1"/>
          </p:cNvSpPr>
          <p:nvPr>
            <p:ph type="sldNum" sz="quarter" idx="12"/>
          </p:nvPr>
        </p:nvSpPr>
        <p:spPr/>
        <p:txBody>
          <a:bodyPr/>
          <a:lstStyle/>
          <a:p>
            <a:fld id="{0B34D61C-6007-1144-A711-E135346B7BE2}" type="slidenum">
              <a:rPr lang="en-US" altLang="zh-CN" smtClean="0"/>
              <a:pPr/>
              <a:t>73</a:t>
            </a:fld>
            <a:endParaRPr lang="en-US" altLang="zh-CN"/>
          </a:p>
        </p:txBody>
      </p:sp>
    </p:spTree>
    <p:extLst>
      <p:ext uri="{BB962C8B-B14F-4D97-AF65-F5344CB8AC3E}">
        <p14:creationId xmlns:p14="http://schemas.microsoft.com/office/powerpoint/2010/main" val="33699655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4111625" y="3244850"/>
            <a:ext cx="5791200" cy="3213100"/>
          </a:xfrm>
          <a:prstGeom prst="rect">
            <a:avLst/>
          </a:prstGeom>
        </p:spPr>
      </p:pic>
      <p:sp>
        <p:nvSpPr>
          <p:cNvPr id="2" name="Title 1"/>
          <p:cNvSpPr>
            <a:spLocks noGrp="1"/>
          </p:cNvSpPr>
          <p:nvPr>
            <p:ph type="title"/>
          </p:nvPr>
        </p:nvSpPr>
        <p:spPr/>
        <p:txBody>
          <a:bodyPr/>
          <a:lstStyle/>
          <a:p>
            <a:r>
              <a:rPr lang="en-US" dirty="0"/>
              <a:t>State Pattern - Structure </a:t>
            </a:r>
          </a:p>
        </p:txBody>
      </p:sp>
      <p:sp>
        <p:nvSpPr>
          <p:cNvPr id="3" name="Content Placeholder 2"/>
          <p:cNvSpPr>
            <a:spLocks noGrp="1"/>
          </p:cNvSpPr>
          <p:nvPr>
            <p:ph idx="1"/>
          </p:nvPr>
        </p:nvSpPr>
        <p:spPr>
          <a:xfrm>
            <a:off x="0" y="1905000"/>
            <a:ext cx="9144000" cy="4953000"/>
          </a:xfrm>
        </p:spPr>
        <p:txBody>
          <a:bodyPr/>
          <a:lstStyle/>
          <a:p>
            <a:r>
              <a:rPr lang="en-US" sz="2800" dirty="0"/>
              <a:t>State Interface</a:t>
            </a:r>
          </a:p>
          <a:p>
            <a:pPr lvl="1"/>
            <a:r>
              <a:rPr lang="en-US" sz="2400" dirty="0"/>
              <a:t>Implemented by concrete classes</a:t>
            </a:r>
          </a:p>
          <a:p>
            <a:pPr lvl="1"/>
            <a:r>
              <a:rPr lang="en-US" sz="2400" dirty="0"/>
              <a:t>Different </a:t>
            </a:r>
            <a:r>
              <a:rPr lang="en-US" sz="2400" i="1" dirty="0"/>
              <a:t>Handle()</a:t>
            </a:r>
            <a:r>
              <a:rPr lang="en-US" sz="2400" dirty="0"/>
              <a:t> functions</a:t>
            </a:r>
          </a:p>
          <a:p>
            <a:r>
              <a:rPr lang="en-US" sz="2800" dirty="0"/>
              <a:t>Context Class</a:t>
            </a:r>
          </a:p>
          <a:p>
            <a:pPr lvl="1"/>
            <a:r>
              <a:rPr lang="en-US" sz="2400" dirty="0"/>
              <a:t>Maintains a State</a:t>
            </a:r>
          </a:p>
          <a:p>
            <a:pPr lvl="1"/>
            <a:r>
              <a:rPr lang="en-US" sz="2400" dirty="0"/>
              <a:t>Aggregation link</a:t>
            </a:r>
          </a:p>
          <a:p>
            <a:pPr lvl="1"/>
            <a:r>
              <a:rPr lang="en-US" sz="2400" dirty="0"/>
              <a:t>Different </a:t>
            </a:r>
            <a:r>
              <a:rPr lang="en-US" sz="2400" i="1" dirty="0"/>
              <a:t>Request()</a:t>
            </a:r>
            <a:r>
              <a:rPr lang="en-US" sz="2400" dirty="0"/>
              <a:t> functions</a:t>
            </a:r>
          </a:p>
          <a:p>
            <a:pPr lvl="2"/>
            <a:r>
              <a:rPr lang="en-US" sz="2000" b="1" i="1" dirty="0" err="1"/>
              <a:t>state.handle</a:t>
            </a:r>
            <a:r>
              <a:rPr lang="en-US" sz="2000" b="1" i="1" dirty="0"/>
              <a:t>()</a:t>
            </a:r>
            <a:r>
              <a:rPr lang="en-US" sz="2000" dirty="0"/>
              <a:t> </a:t>
            </a:r>
          </a:p>
          <a:p>
            <a:pPr lvl="2"/>
            <a:r>
              <a:rPr lang="en-US" sz="2000" dirty="0"/>
              <a:t>Implemented by different </a:t>
            </a:r>
            <a:r>
              <a:rPr lang="en-US" sz="2000" dirty="0" err="1"/>
              <a:t>ConcreteState</a:t>
            </a:r>
            <a:endParaRPr lang="en-US" sz="2000" dirty="0"/>
          </a:p>
          <a:p>
            <a:pPr lvl="1"/>
            <a:r>
              <a:rPr lang="en-US" dirty="0"/>
              <a:t>state object can be changed. </a:t>
            </a:r>
          </a:p>
          <a:p>
            <a:endParaRPr lang="en-US" dirty="0"/>
          </a:p>
          <a:p>
            <a:pPr lvl="1"/>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0B34D61C-6007-1144-A711-E135346B7BE2}" type="slidenum">
              <a:rPr lang="en-US" altLang="zh-CN" smtClean="0"/>
              <a:pPr/>
              <a:t>74</a:t>
            </a:fld>
            <a:endParaRPr lang="en-US" altLang="zh-CN"/>
          </a:p>
        </p:txBody>
      </p:sp>
    </p:spTree>
    <p:extLst>
      <p:ext uri="{BB962C8B-B14F-4D97-AF65-F5344CB8AC3E}">
        <p14:creationId xmlns:p14="http://schemas.microsoft.com/office/powerpoint/2010/main" val="134101832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Membership State</a:t>
            </a:r>
          </a:p>
        </p:txBody>
      </p:sp>
      <p:sp>
        <p:nvSpPr>
          <p:cNvPr id="3" name="Content Placeholder 2"/>
          <p:cNvSpPr>
            <a:spLocks noGrp="1"/>
          </p:cNvSpPr>
          <p:nvPr>
            <p:ph idx="1"/>
          </p:nvPr>
        </p:nvSpPr>
        <p:spPr/>
        <p:txBody>
          <a:bodyPr/>
          <a:lstStyle/>
          <a:p>
            <a:r>
              <a:rPr lang="en-US" dirty="0"/>
              <a:t>Loyalty Customer has 3 Membership Types</a:t>
            </a:r>
          </a:p>
          <a:p>
            <a:pPr lvl="1"/>
            <a:r>
              <a:rPr lang="en-US" b="1" dirty="0"/>
              <a:t>Green</a:t>
            </a:r>
            <a:r>
              <a:rPr lang="en-US" dirty="0"/>
              <a:t> (New Customer)</a:t>
            </a:r>
          </a:p>
          <a:p>
            <a:pPr lvl="2"/>
            <a:r>
              <a:rPr lang="en-US" dirty="0"/>
              <a:t>No discount (pays 100%)</a:t>
            </a:r>
          </a:p>
          <a:p>
            <a:pPr lvl="2"/>
            <a:r>
              <a:rPr lang="en-US" dirty="0"/>
              <a:t>Deposit (needs to pay 100% upfront)</a:t>
            </a:r>
          </a:p>
          <a:p>
            <a:pPr lvl="1"/>
            <a:r>
              <a:rPr lang="en-US" b="1" dirty="0"/>
              <a:t>Silver</a:t>
            </a:r>
            <a:r>
              <a:rPr lang="en-US" dirty="0"/>
              <a:t> (After spending &gt;$5,000, upgraded)</a:t>
            </a:r>
          </a:p>
          <a:p>
            <a:pPr lvl="2"/>
            <a:r>
              <a:rPr lang="en-US" dirty="0"/>
              <a:t>20% discounts (pays 80%)</a:t>
            </a:r>
          </a:p>
          <a:p>
            <a:pPr lvl="2"/>
            <a:r>
              <a:rPr lang="en-US" dirty="0"/>
              <a:t>Deposit (only need to pay 50% upfront)</a:t>
            </a:r>
          </a:p>
          <a:p>
            <a:pPr lvl="1"/>
            <a:r>
              <a:rPr lang="en-US" b="1" dirty="0"/>
              <a:t>Gold</a:t>
            </a:r>
            <a:r>
              <a:rPr lang="en-US" dirty="0"/>
              <a:t> (After spending &gt;$10,000, upgraded)</a:t>
            </a:r>
          </a:p>
          <a:p>
            <a:pPr lvl="2"/>
            <a:r>
              <a:rPr lang="en-US" dirty="0"/>
              <a:t>50% discounts (pays 50%)</a:t>
            </a:r>
          </a:p>
          <a:p>
            <a:pPr lvl="2"/>
            <a:r>
              <a:rPr lang="en-US" dirty="0"/>
              <a:t>Deposit (do not need to pay, 0% upfront)</a:t>
            </a:r>
          </a:p>
          <a:p>
            <a:pPr lvl="1"/>
            <a:endParaRPr lang="en-US" dirty="0"/>
          </a:p>
        </p:txBody>
      </p:sp>
      <p:sp>
        <p:nvSpPr>
          <p:cNvPr id="4" name="Slide Number Placeholder 3"/>
          <p:cNvSpPr>
            <a:spLocks noGrp="1"/>
          </p:cNvSpPr>
          <p:nvPr>
            <p:ph type="sldNum" sz="quarter" idx="12"/>
          </p:nvPr>
        </p:nvSpPr>
        <p:spPr/>
        <p:txBody>
          <a:bodyPr/>
          <a:lstStyle/>
          <a:p>
            <a:fld id="{0B34D61C-6007-1144-A711-E135346B7BE2}" type="slidenum">
              <a:rPr lang="en-US" altLang="zh-CN" smtClean="0"/>
              <a:pPr/>
              <a:t>75</a:t>
            </a:fld>
            <a:endParaRPr lang="en-US" altLang="zh-CN"/>
          </a:p>
        </p:txBody>
      </p:sp>
    </p:spTree>
    <p:extLst>
      <p:ext uri="{BB962C8B-B14F-4D97-AF65-F5344CB8AC3E}">
        <p14:creationId xmlns:p14="http://schemas.microsoft.com/office/powerpoint/2010/main" val="17892168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Membership State</a:t>
            </a:r>
          </a:p>
        </p:txBody>
      </p:sp>
      <p:sp>
        <p:nvSpPr>
          <p:cNvPr id="3" name="Content Placeholder 2"/>
          <p:cNvSpPr>
            <a:spLocks noGrp="1"/>
          </p:cNvSpPr>
          <p:nvPr>
            <p:ph idx="1"/>
          </p:nvPr>
        </p:nvSpPr>
        <p:spPr/>
        <p:txBody>
          <a:bodyPr/>
          <a:lstStyle/>
          <a:p>
            <a:r>
              <a:rPr lang="en-US" dirty="0"/>
              <a:t>Solution:</a:t>
            </a:r>
          </a:p>
          <a:p>
            <a:pPr lvl="1"/>
            <a:r>
              <a:rPr lang="en-US" dirty="0"/>
              <a:t>Apply </a:t>
            </a:r>
            <a:r>
              <a:rPr lang="en-US" i="1" u="sng" dirty="0"/>
              <a:t>State</a:t>
            </a:r>
            <a:r>
              <a:rPr lang="en-US" dirty="0"/>
              <a:t> Pattern</a:t>
            </a:r>
          </a:p>
        </p:txBody>
      </p:sp>
      <p:sp>
        <p:nvSpPr>
          <p:cNvPr id="4" name="Slide Number Placeholder 3"/>
          <p:cNvSpPr>
            <a:spLocks noGrp="1"/>
          </p:cNvSpPr>
          <p:nvPr>
            <p:ph type="sldNum" sz="quarter" idx="12"/>
          </p:nvPr>
        </p:nvSpPr>
        <p:spPr/>
        <p:txBody>
          <a:bodyPr/>
          <a:lstStyle/>
          <a:p>
            <a:fld id="{0B34D61C-6007-1144-A711-E135346B7BE2}" type="slidenum">
              <a:rPr lang="en-US" altLang="zh-CN" smtClean="0"/>
              <a:pPr/>
              <a:t>76</a:t>
            </a:fld>
            <a:endParaRPr lang="en-US" altLang="zh-CN"/>
          </a:p>
        </p:txBody>
      </p:sp>
      <p:pic>
        <p:nvPicPr>
          <p:cNvPr id="5" name="Picture 4"/>
          <p:cNvPicPr>
            <a:picLocks noChangeAspect="1"/>
          </p:cNvPicPr>
          <p:nvPr/>
        </p:nvPicPr>
        <p:blipFill>
          <a:blip r:embed="rId2"/>
          <a:stretch>
            <a:fillRect/>
          </a:stretch>
        </p:blipFill>
        <p:spPr>
          <a:xfrm>
            <a:off x="412783" y="3371850"/>
            <a:ext cx="3826182" cy="2122860"/>
          </a:xfrm>
          <a:prstGeom prst="rect">
            <a:avLst/>
          </a:prstGeom>
        </p:spPr>
      </p:pic>
      <p:pic>
        <p:nvPicPr>
          <p:cNvPr id="6" name="Picture 5"/>
          <p:cNvPicPr>
            <a:picLocks noChangeAspect="1"/>
          </p:cNvPicPr>
          <p:nvPr/>
        </p:nvPicPr>
        <p:blipFill>
          <a:blip r:embed="rId3"/>
          <a:stretch>
            <a:fillRect/>
          </a:stretch>
        </p:blipFill>
        <p:spPr>
          <a:xfrm>
            <a:off x="4858140" y="3098745"/>
            <a:ext cx="4743106" cy="2441630"/>
          </a:xfrm>
          <a:prstGeom prst="rect">
            <a:avLst/>
          </a:prstGeom>
        </p:spPr>
      </p:pic>
      <p:sp>
        <p:nvSpPr>
          <p:cNvPr id="7" name="TextBox 6"/>
          <p:cNvSpPr txBox="1"/>
          <p:nvPr/>
        </p:nvSpPr>
        <p:spPr>
          <a:xfrm>
            <a:off x="403982" y="5857875"/>
            <a:ext cx="2964749" cy="400110"/>
          </a:xfrm>
          <a:prstGeom prst="rect">
            <a:avLst/>
          </a:prstGeom>
          <a:noFill/>
        </p:spPr>
        <p:txBody>
          <a:bodyPr wrap="none" rtlCol="0">
            <a:spAutoFit/>
          </a:bodyPr>
          <a:lstStyle/>
          <a:p>
            <a:r>
              <a:rPr lang="en-US" sz="2000" dirty="0">
                <a:latin typeface="Helvetica"/>
                <a:cs typeface="Helvetica"/>
              </a:rPr>
              <a:t>State Pattern (Standard)</a:t>
            </a:r>
          </a:p>
        </p:txBody>
      </p:sp>
      <p:sp>
        <p:nvSpPr>
          <p:cNvPr id="8" name="TextBox 7"/>
          <p:cNvSpPr txBox="1"/>
          <p:nvPr/>
        </p:nvSpPr>
        <p:spPr>
          <a:xfrm>
            <a:off x="5167176" y="5857875"/>
            <a:ext cx="4361240" cy="400110"/>
          </a:xfrm>
          <a:prstGeom prst="rect">
            <a:avLst/>
          </a:prstGeom>
          <a:noFill/>
        </p:spPr>
        <p:txBody>
          <a:bodyPr wrap="none" rtlCol="0">
            <a:spAutoFit/>
          </a:bodyPr>
          <a:lstStyle/>
          <a:p>
            <a:r>
              <a:rPr lang="en-US" sz="2000" dirty="0">
                <a:latin typeface="Helvetica"/>
                <a:cs typeface="Helvetica"/>
              </a:rPr>
              <a:t>State Pattern (Membership Problem)</a:t>
            </a:r>
          </a:p>
        </p:txBody>
      </p:sp>
      <p:sp>
        <p:nvSpPr>
          <p:cNvPr id="9" name="Right Arrow 8"/>
          <p:cNvSpPr/>
          <p:nvPr/>
        </p:nvSpPr>
        <p:spPr bwMode="auto">
          <a:xfrm>
            <a:off x="3873811" y="2698750"/>
            <a:ext cx="587422" cy="47625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10" name="Right Arrow 9"/>
          <p:cNvSpPr/>
          <p:nvPr/>
        </p:nvSpPr>
        <p:spPr bwMode="auto">
          <a:xfrm>
            <a:off x="4604120" y="5476875"/>
            <a:ext cx="587422" cy="47625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2841110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Membership State</a:t>
            </a:r>
          </a:p>
        </p:txBody>
      </p:sp>
      <p:sp>
        <p:nvSpPr>
          <p:cNvPr id="3" name="Content Placeholder 2"/>
          <p:cNvSpPr>
            <a:spLocks noGrp="1"/>
          </p:cNvSpPr>
          <p:nvPr>
            <p:ph idx="1"/>
          </p:nvPr>
        </p:nvSpPr>
        <p:spPr/>
        <p:txBody>
          <a:bodyPr/>
          <a:lstStyle/>
          <a:p>
            <a:r>
              <a:rPr lang="en-US" dirty="0"/>
              <a:t>Implementation</a:t>
            </a:r>
          </a:p>
        </p:txBody>
      </p:sp>
      <p:sp>
        <p:nvSpPr>
          <p:cNvPr id="4" name="Slide Number Placeholder 3"/>
          <p:cNvSpPr>
            <a:spLocks noGrp="1"/>
          </p:cNvSpPr>
          <p:nvPr>
            <p:ph type="sldNum" sz="quarter" idx="12"/>
          </p:nvPr>
        </p:nvSpPr>
        <p:spPr/>
        <p:txBody>
          <a:bodyPr/>
          <a:lstStyle/>
          <a:p>
            <a:fld id="{0B34D61C-6007-1144-A711-E135346B7BE2}" type="slidenum">
              <a:rPr lang="en-US" altLang="zh-CN" smtClean="0"/>
              <a:pPr/>
              <a:t>77</a:t>
            </a:fld>
            <a:endParaRPr lang="en-US" altLang="zh-CN"/>
          </a:p>
        </p:txBody>
      </p:sp>
      <p:pic>
        <p:nvPicPr>
          <p:cNvPr id="6" name="Picture 5"/>
          <p:cNvPicPr>
            <a:picLocks noChangeAspect="1"/>
          </p:cNvPicPr>
          <p:nvPr/>
        </p:nvPicPr>
        <p:blipFill>
          <a:blip r:embed="rId2"/>
          <a:stretch>
            <a:fillRect/>
          </a:stretch>
        </p:blipFill>
        <p:spPr>
          <a:xfrm>
            <a:off x="111135" y="2812995"/>
            <a:ext cx="4743106" cy="2441630"/>
          </a:xfrm>
          <a:prstGeom prst="rect">
            <a:avLst/>
          </a:prstGeom>
        </p:spPr>
      </p:pic>
      <p:sp>
        <p:nvSpPr>
          <p:cNvPr id="8" name="TextBox 7"/>
          <p:cNvSpPr txBox="1"/>
          <p:nvPr/>
        </p:nvSpPr>
        <p:spPr>
          <a:xfrm>
            <a:off x="5601866" y="5857875"/>
            <a:ext cx="3491861" cy="400110"/>
          </a:xfrm>
          <a:prstGeom prst="rect">
            <a:avLst/>
          </a:prstGeom>
          <a:noFill/>
        </p:spPr>
        <p:txBody>
          <a:bodyPr wrap="none" rtlCol="0">
            <a:spAutoFit/>
          </a:bodyPr>
          <a:lstStyle/>
          <a:p>
            <a:r>
              <a:rPr lang="en-US" sz="2000" dirty="0">
                <a:latin typeface="Helvetica"/>
                <a:cs typeface="Helvetica"/>
              </a:rPr>
              <a:t>State Pattern (</a:t>
            </a:r>
            <a:r>
              <a:rPr lang="en-US" sz="2000" dirty="0" err="1">
                <a:latin typeface="Helvetica"/>
                <a:cs typeface="Helvetica"/>
              </a:rPr>
              <a:t>BlueJ</a:t>
            </a:r>
            <a:r>
              <a:rPr lang="en-US" sz="2000" dirty="0">
                <a:latin typeface="Helvetica"/>
                <a:cs typeface="Helvetica"/>
              </a:rPr>
              <a:t> classes)</a:t>
            </a:r>
          </a:p>
        </p:txBody>
      </p:sp>
      <p:sp>
        <p:nvSpPr>
          <p:cNvPr id="10" name="Right Arrow 9"/>
          <p:cNvSpPr/>
          <p:nvPr/>
        </p:nvSpPr>
        <p:spPr bwMode="auto">
          <a:xfrm>
            <a:off x="4604120" y="5476875"/>
            <a:ext cx="587422" cy="47625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pic>
        <p:nvPicPr>
          <p:cNvPr id="12" name="Picture 11"/>
          <p:cNvPicPr>
            <a:picLocks noChangeAspect="1"/>
          </p:cNvPicPr>
          <p:nvPr/>
        </p:nvPicPr>
        <p:blipFill>
          <a:blip r:embed="rId3"/>
          <a:stretch>
            <a:fillRect/>
          </a:stretch>
        </p:blipFill>
        <p:spPr>
          <a:xfrm>
            <a:off x="5128034" y="2419398"/>
            <a:ext cx="4631903" cy="2968576"/>
          </a:xfrm>
          <a:prstGeom prst="rect">
            <a:avLst/>
          </a:prstGeom>
        </p:spPr>
      </p:pic>
      <p:sp>
        <p:nvSpPr>
          <p:cNvPr id="13" name="TextBox 12"/>
          <p:cNvSpPr txBox="1"/>
          <p:nvPr/>
        </p:nvSpPr>
        <p:spPr>
          <a:xfrm>
            <a:off x="1004927" y="5873750"/>
            <a:ext cx="2874204" cy="400110"/>
          </a:xfrm>
          <a:prstGeom prst="rect">
            <a:avLst/>
          </a:prstGeom>
          <a:noFill/>
        </p:spPr>
        <p:txBody>
          <a:bodyPr wrap="none" rtlCol="0">
            <a:spAutoFit/>
          </a:bodyPr>
          <a:lstStyle/>
          <a:p>
            <a:r>
              <a:rPr lang="en-US" sz="2000" dirty="0">
                <a:latin typeface="Helvetica"/>
                <a:cs typeface="Helvetica"/>
              </a:rPr>
              <a:t>State Pattern (VP UML)</a:t>
            </a:r>
          </a:p>
        </p:txBody>
      </p:sp>
      <p:sp>
        <p:nvSpPr>
          <p:cNvPr id="14" name="Right Arrow 13"/>
          <p:cNvSpPr/>
          <p:nvPr/>
        </p:nvSpPr>
        <p:spPr bwMode="auto">
          <a:xfrm>
            <a:off x="4111956" y="2317750"/>
            <a:ext cx="587422" cy="47625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69512463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Singleton Pattern*</a:t>
            </a:r>
          </a:p>
        </p:txBody>
      </p:sp>
      <p:sp>
        <p:nvSpPr>
          <p:cNvPr id="3" name="Content Placeholder 2"/>
          <p:cNvSpPr>
            <a:spLocks noGrp="1"/>
          </p:cNvSpPr>
          <p:nvPr>
            <p:ph idx="1"/>
          </p:nvPr>
        </p:nvSpPr>
        <p:spPr/>
        <p:txBody>
          <a:bodyPr/>
          <a:lstStyle/>
          <a:p>
            <a:r>
              <a:rPr lang="en-US" dirty="0"/>
              <a:t>Motivation/when to use</a:t>
            </a:r>
          </a:p>
          <a:p>
            <a:pPr lvl="1"/>
            <a:r>
              <a:rPr lang="en-US" dirty="0"/>
              <a:t>Need to have ONLY one (1) instance for a class.</a:t>
            </a:r>
          </a:p>
          <a:p>
            <a:pPr lvl="1"/>
            <a:r>
              <a:rPr lang="en-US" dirty="0"/>
              <a:t>Singleton instantiate itself, and only one(1) of such.</a:t>
            </a:r>
          </a:p>
          <a:p>
            <a:r>
              <a:rPr lang="en-US" dirty="0"/>
              <a:t>Intent</a:t>
            </a:r>
          </a:p>
          <a:p>
            <a:pPr lvl="1"/>
            <a:r>
              <a:rPr lang="en-US" dirty="0"/>
              <a:t>Ensure that only 1 object instance is created. </a:t>
            </a:r>
          </a:p>
          <a:p>
            <a:pPr lvl="1"/>
            <a:r>
              <a:rPr lang="en-US" dirty="0"/>
              <a:t>Provide a global point of access. </a:t>
            </a:r>
          </a:p>
          <a:p>
            <a:pPr lvl="1"/>
            <a:r>
              <a:rPr lang="en-US" dirty="0"/>
              <a:t>Save the number of duplicated objects being created. Such as in State Pattern.</a:t>
            </a:r>
          </a:p>
          <a:p>
            <a:pPr lvl="1"/>
            <a:r>
              <a:rPr lang="en-US" dirty="0"/>
              <a:t>More Memory Efficient*. </a:t>
            </a:r>
          </a:p>
        </p:txBody>
      </p:sp>
      <p:sp>
        <p:nvSpPr>
          <p:cNvPr id="4" name="Slide Number Placeholder 3"/>
          <p:cNvSpPr>
            <a:spLocks noGrp="1"/>
          </p:cNvSpPr>
          <p:nvPr>
            <p:ph type="sldNum" sz="quarter" idx="12"/>
          </p:nvPr>
        </p:nvSpPr>
        <p:spPr/>
        <p:txBody>
          <a:bodyPr/>
          <a:lstStyle/>
          <a:p>
            <a:fld id="{0B34D61C-6007-1144-A711-E135346B7BE2}" type="slidenum">
              <a:rPr lang="en-US" altLang="zh-CN" smtClean="0"/>
              <a:pPr/>
              <a:t>78</a:t>
            </a:fld>
            <a:endParaRPr lang="en-US" altLang="zh-CN"/>
          </a:p>
        </p:txBody>
      </p:sp>
    </p:spTree>
    <p:extLst>
      <p:ext uri="{BB962C8B-B14F-4D97-AF65-F5344CB8AC3E}">
        <p14:creationId xmlns:p14="http://schemas.microsoft.com/office/powerpoint/2010/main" val="12973905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Singleton Pattern*</a:t>
            </a:r>
          </a:p>
        </p:txBody>
      </p:sp>
      <p:sp>
        <p:nvSpPr>
          <p:cNvPr id="3" name="Content Placeholder 2"/>
          <p:cNvSpPr>
            <a:spLocks noGrp="1"/>
          </p:cNvSpPr>
          <p:nvPr>
            <p:ph idx="1"/>
          </p:nvPr>
        </p:nvSpPr>
        <p:spPr>
          <a:xfrm>
            <a:off x="381000" y="1492250"/>
            <a:ext cx="9521825" cy="5057775"/>
          </a:xfrm>
        </p:spPr>
        <p:txBody>
          <a:bodyPr/>
          <a:lstStyle/>
          <a:p>
            <a:r>
              <a:rPr lang="en-US" dirty="0"/>
              <a:t>Implementation </a:t>
            </a:r>
          </a:p>
          <a:p>
            <a:pPr lvl="1"/>
            <a:r>
              <a:rPr lang="en-US" dirty="0"/>
              <a:t>Variable </a:t>
            </a:r>
            <a:r>
              <a:rPr lang="en-US" b="1" i="1" dirty="0"/>
              <a:t>instance</a:t>
            </a:r>
            <a:r>
              <a:rPr lang="en-US" dirty="0"/>
              <a:t> (refers to itself, initialized before constructor is called). </a:t>
            </a:r>
          </a:p>
          <a:p>
            <a:pPr lvl="1"/>
            <a:r>
              <a:rPr lang="en-US" dirty="0"/>
              <a:t>Constructor &gt; private(-) Constructor (non-accessible)</a:t>
            </a:r>
          </a:p>
          <a:p>
            <a:pPr lvl="1"/>
            <a:r>
              <a:rPr lang="en-US" dirty="0"/>
              <a:t>Method &gt; </a:t>
            </a:r>
            <a:r>
              <a:rPr lang="en-US" dirty="0" err="1"/>
              <a:t>getInstance</a:t>
            </a:r>
            <a:r>
              <a:rPr lang="en-US" dirty="0"/>
              <a:t>() (returns the single instance)</a:t>
            </a:r>
          </a:p>
        </p:txBody>
      </p:sp>
      <p:sp>
        <p:nvSpPr>
          <p:cNvPr id="4" name="Slide Number Placeholder 3"/>
          <p:cNvSpPr>
            <a:spLocks noGrp="1"/>
          </p:cNvSpPr>
          <p:nvPr>
            <p:ph type="sldNum" sz="quarter" idx="12"/>
          </p:nvPr>
        </p:nvSpPr>
        <p:spPr/>
        <p:txBody>
          <a:bodyPr/>
          <a:lstStyle/>
          <a:p>
            <a:fld id="{0B34D61C-6007-1144-A711-E135346B7BE2}" type="slidenum">
              <a:rPr lang="en-US" altLang="zh-CN" smtClean="0"/>
              <a:pPr/>
              <a:t>79</a:t>
            </a:fld>
            <a:endParaRPr lang="en-US" altLang="zh-CN"/>
          </a:p>
        </p:txBody>
      </p:sp>
      <p:pic>
        <p:nvPicPr>
          <p:cNvPr id="6" name="Picture 5"/>
          <p:cNvPicPr>
            <a:picLocks noChangeAspect="1"/>
          </p:cNvPicPr>
          <p:nvPr/>
        </p:nvPicPr>
        <p:blipFill>
          <a:blip r:embed="rId2"/>
          <a:stretch>
            <a:fillRect/>
          </a:stretch>
        </p:blipFill>
        <p:spPr>
          <a:xfrm>
            <a:off x="3943500" y="4067175"/>
            <a:ext cx="5740400" cy="2743200"/>
          </a:xfrm>
          <a:prstGeom prst="rect">
            <a:avLst/>
          </a:prstGeom>
          <a:ln>
            <a:solidFill>
              <a:schemeClr val="tx1"/>
            </a:solidFill>
          </a:ln>
        </p:spPr>
      </p:pic>
      <p:pic>
        <p:nvPicPr>
          <p:cNvPr id="7" name="Picture 6"/>
          <p:cNvPicPr>
            <a:picLocks noChangeAspect="1"/>
          </p:cNvPicPr>
          <p:nvPr/>
        </p:nvPicPr>
        <p:blipFill>
          <a:blip r:embed="rId3"/>
          <a:stretch>
            <a:fillRect/>
          </a:stretch>
        </p:blipFill>
        <p:spPr>
          <a:xfrm>
            <a:off x="514231" y="4286250"/>
            <a:ext cx="3090490" cy="2282824"/>
          </a:xfrm>
          <a:prstGeom prst="rect">
            <a:avLst/>
          </a:prstGeom>
        </p:spPr>
      </p:pic>
    </p:spTree>
    <p:extLst>
      <p:ext uri="{BB962C8B-B14F-4D97-AF65-F5344CB8AC3E}">
        <p14:creationId xmlns:p14="http://schemas.microsoft.com/office/powerpoint/2010/main" val="127151556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Review 3</a:t>
            </a:r>
          </a:p>
        </p:txBody>
      </p:sp>
      <p:sp>
        <p:nvSpPr>
          <p:cNvPr id="3" name="Content Placeholder 2"/>
          <p:cNvSpPr>
            <a:spLocks noGrp="1"/>
          </p:cNvSpPr>
          <p:nvPr>
            <p:ph idx="1"/>
          </p:nvPr>
        </p:nvSpPr>
        <p:spPr/>
        <p:txBody>
          <a:bodyPr/>
          <a:lstStyle/>
          <a:p>
            <a:r>
              <a:rPr lang="en-US" dirty="0"/>
              <a:t>Week 5 – Object Interactions - Sequence Diagram</a:t>
            </a:r>
          </a:p>
          <a:p>
            <a:pPr lvl="1"/>
            <a:r>
              <a:rPr lang="en-US" dirty="0"/>
              <a:t>Notations, such as :Object</a:t>
            </a:r>
          </a:p>
          <a:p>
            <a:pPr lvl="1"/>
            <a:r>
              <a:rPr lang="en-US" dirty="0"/>
              <a:t>Linkage to sequence of calls</a:t>
            </a:r>
          </a:p>
          <a:p>
            <a:pPr lvl="1"/>
            <a:r>
              <a:rPr lang="en-US" dirty="0"/>
              <a:t>Lifelines, Create Objects </a:t>
            </a:r>
          </a:p>
          <a:p>
            <a:pPr lvl="1"/>
            <a:r>
              <a:rPr lang="en-US" dirty="0"/>
              <a:t>Combined Fragments </a:t>
            </a:r>
          </a:p>
          <a:p>
            <a:pPr lvl="1"/>
            <a:r>
              <a:rPr lang="en-US" dirty="0"/>
              <a:t>Control blocks etc..</a:t>
            </a:r>
          </a:p>
          <a:p>
            <a:pPr lvl="1"/>
            <a:r>
              <a:rPr lang="en-US" dirty="0"/>
              <a:t>Reference example</a:t>
            </a:r>
          </a:p>
          <a:p>
            <a:pPr lvl="1"/>
            <a:r>
              <a:rPr lang="en-US" sz="1400" dirty="0"/>
              <a:t>http://</a:t>
            </a:r>
            <a:r>
              <a:rPr lang="en-US" sz="1400" dirty="0" err="1"/>
              <a:t>msdn.microsoft.com</a:t>
            </a:r>
            <a:r>
              <a:rPr lang="en-US" sz="1400" dirty="0"/>
              <a:t>/en-us/library/ff649896.aspx</a:t>
            </a:r>
          </a:p>
          <a:p>
            <a:pPr lvl="1"/>
            <a:endParaRPr lang="en-US" dirty="0"/>
          </a:p>
          <a:p>
            <a:endParaRPr lang="en-US" dirty="0"/>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8</a:t>
            </a:fld>
            <a:endParaRPr lang="en-US" altLang="zh-TW"/>
          </a:p>
        </p:txBody>
      </p:sp>
      <p:pic>
        <p:nvPicPr>
          <p:cNvPr id="5" name="Picture 4" descr="IC129423.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9212" y="3804602"/>
            <a:ext cx="3234208" cy="2656999"/>
          </a:xfrm>
          <a:prstGeom prst="rect">
            <a:avLst/>
          </a:prstGeom>
        </p:spPr>
      </p:pic>
    </p:spTree>
    <p:extLst>
      <p:ext uri="{BB962C8B-B14F-4D97-AF65-F5344CB8AC3E}">
        <p14:creationId xmlns:p14="http://schemas.microsoft.com/office/powerpoint/2010/main" val="2522078907"/>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Factory-Method Pattern</a:t>
            </a:r>
          </a:p>
        </p:txBody>
      </p:sp>
      <p:sp>
        <p:nvSpPr>
          <p:cNvPr id="3" name="Content Placeholder 2"/>
          <p:cNvSpPr>
            <a:spLocks noGrp="1"/>
          </p:cNvSpPr>
          <p:nvPr>
            <p:ph idx="1"/>
          </p:nvPr>
        </p:nvSpPr>
        <p:spPr>
          <a:xfrm>
            <a:off x="317495" y="1517650"/>
            <a:ext cx="9144000" cy="4953000"/>
          </a:xfrm>
        </p:spPr>
        <p:txBody>
          <a:bodyPr/>
          <a:lstStyle/>
          <a:p>
            <a:r>
              <a:rPr lang="en-US" dirty="0"/>
              <a:t>Motivation/when to use</a:t>
            </a:r>
          </a:p>
          <a:p>
            <a:pPr lvl="1"/>
            <a:r>
              <a:rPr lang="en-US" dirty="0"/>
              <a:t>Also known as “Virtual Constructor”</a:t>
            </a:r>
          </a:p>
          <a:p>
            <a:pPr lvl="1"/>
            <a:r>
              <a:rPr lang="en-US" dirty="0"/>
              <a:t>Defines an interface for creating an object</a:t>
            </a:r>
          </a:p>
          <a:p>
            <a:pPr lvl="1"/>
            <a:r>
              <a:rPr lang="en-US" dirty="0"/>
              <a:t>Leaves the “choice” of its type to the subclasses</a:t>
            </a:r>
          </a:p>
          <a:p>
            <a:pPr lvl="1"/>
            <a:r>
              <a:rPr lang="en-US" dirty="0"/>
              <a:t>Creation of object </a:t>
            </a:r>
            <a:r>
              <a:rPr lang="en-US" u="sng" dirty="0"/>
              <a:t>to be determined at run-time</a:t>
            </a:r>
            <a:r>
              <a:rPr lang="en-US" dirty="0"/>
              <a:t>.</a:t>
            </a:r>
          </a:p>
          <a:p>
            <a:r>
              <a:rPr lang="en-US" dirty="0"/>
              <a:t>Intent</a:t>
            </a:r>
          </a:p>
          <a:p>
            <a:pPr lvl="1"/>
            <a:r>
              <a:rPr lang="en-US" dirty="0"/>
              <a:t>Defines an interface for creating object</a:t>
            </a:r>
          </a:p>
          <a:p>
            <a:pPr lvl="1"/>
            <a:r>
              <a:rPr lang="en-US" dirty="0"/>
              <a:t>Let subclasses to decide which class to create. </a:t>
            </a:r>
          </a:p>
          <a:p>
            <a:pPr lvl="1"/>
            <a:r>
              <a:rPr lang="en-US" dirty="0"/>
              <a:t>Provides the newly created object through a common interface</a:t>
            </a:r>
          </a:p>
        </p:txBody>
      </p:sp>
      <p:sp>
        <p:nvSpPr>
          <p:cNvPr id="4" name="Slide Number Placeholder 3"/>
          <p:cNvSpPr>
            <a:spLocks noGrp="1"/>
          </p:cNvSpPr>
          <p:nvPr>
            <p:ph type="sldNum" sz="quarter" idx="12"/>
          </p:nvPr>
        </p:nvSpPr>
        <p:spPr/>
        <p:txBody>
          <a:bodyPr/>
          <a:lstStyle/>
          <a:p>
            <a:fld id="{0B34D61C-6007-1144-A711-E135346B7BE2}" type="slidenum">
              <a:rPr lang="en-US" altLang="zh-CN" smtClean="0"/>
              <a:pPr/>
              <a:t>80</a:t>
            </a:fld>
            <a:endParaRPr lang="en-US" altLang="zh-CN"/>
          </a:p>
        </p:txBody>
      </p:sp>
    </p:spTree>
    <p:extLst>
      <p:ext uri="{BB962C8B-B14F-4D97-AF65-F5344CB8AC3E}">
        <p14:creationId xmlns:p14="http://schemas.microsoft.com/office/powerpoint/2010/main" val="236665085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Factory-Method Pattern – Ex1</a:t>
            </a:r>
          </a:p>
        </p:txBody>
      </p:sp>
      <p:sp>
        <p:nvSpPr>
          <p:cNvPr id="3" name="Content Placeholder 2"/>
          <p:cNvSpPr>
            <a:spLocks noGrp="1"/>
          </p:cNvSpPr>
          <p:nvPr>
            <p:ph idx="1"/>
          </p:nvPr>
        </p:nvSpPr>
        <p:spPr>
          <a:xfrm>
            <a:off x="301619" y="1422400"/>
            <a:ext cx="9144000" cy="4953000"/>
          </a:xfrm>
        </p:spPr>
        <p:txBody>
          <a:bodyPr/>
          <a:lstStyle/>
          <a:p>
            <a:r>
              <a:rPr lang="en-US" dirty="0"/>
              <a:t>Implementation</a:t>
            </a:r>
          </a:p>
          <a:p>
            <a:pPr lvl="1"/>
            <a:r>
              <a:rPr lang="en-US" sz="2000" i="1" dirty="0"/>
              <a:t>Product</a:t>
            </a:r>
            <a:r>
              <a:rPr lang="en-US" sz="2000" dirty="0"/>
              <a:t> (interface) </a:t>
            </a:r>
            <a:r>
              <a:rPr lang="en-US" sz="2000" i="1" dirty="0" err="1"/>
              <a:t>ConcreteProduct</a:t>
            </a:r>
            <a:r>
              <a:rPr lang="en-US" sz="2000" dirty="0"/>
              <a:t> implements the Product interface</a:t>
            </a:r>
          </a:p>
          <a:p>
            <a:pPr lvl="1"/>
            <a:r>
              <a:rPr lang="en-US" sz="2000" i="1" dirty="0"/>
              <a:t>Factory</a:t>
            </a:r>
            <a:r>
              <a:rPr lang="en-US" sz="2000" dirty="0"/>
              <a:t> creates/generate </a:t>
            </a:r>
            <a:r>
              <a:rPr lang="en-US" sz="2000" i="1" dirty="0"/>
              <a:t>Product</a:t>
            </a:r>
            <a:r>
              <a:rPr lang="en-US" sz="2000" dirty="0"/>
              <a:t> object via </a:t>
            </a:r>
            <a:r>
              <a:rPr lang="en-US" sz="2000" i="1" dirty="0" err="1"/>
              <a:t>factoryMethod</a:t>
            </a:r>
            <a:r>
              <a:rPr lang="en-US" sz="2000" i="1" dirty="0"/>
              <a:t>()</a:t>
            </a:r>
          </a:p>
          <a:p>
            <a:pPr lvl="1"/>
            <a:r>
              <a:rPr lang="en-US" sz="2000" i="1" dirty="0" err="1"/>
              <a:t>ConcreteFactory</a:t>
            </a:r>
            <a:r>
              <a:rPr lang="en-US" sz="2000" i="1" dirty="0"/>
              <a:t> </a:t>
            </a:r>
            <a:r>
              <a:rPr lang="en-US" sz="2000" dirty="0"/>
              <a:t>implements and produces </a:t>
            </a:r>
            <a:r>
              <a:rPr lang="en-US" sz="2000" i="1" dirty="0" err="1"/>
              <a:t>ConcreteProduct</a:t>
            </a:r>
            <a:r>
              <a:rPr lang="en-US" sz="2000" dirty="0"/>
              <a:t> object.</a:t>
            </a:r>
            <a:endParaRPr lang="en-US" sz="2000" i="1" dirty="0"/>
          </a:p>
        </p:txBody>
      </p:sp>
      <p:sp>
        <p:nvSpPr>
          <p:cNvPr id="4" name="Slide Number Placeholder 3"/>
          <p:cNvSpPr>
            <a:spLocks noGrp="1"/>
          </p:cNvSpPr>
          <p:nvPr>
            <p:ph type="sldNum" sz="quarter" idx="12"/>
          </p:nvPr>
        </p:nvSpPr>
        <p:spPr/>
        <p:txBody>
          <a:bodyPr/>
          <a:lstStyle/>
          <a:p>
            <a:fld id="{0B34D61C-6007-1144-A711-E135346B7BE2}" type="slidenum">
              <a:rPr lang="en-US" altLang="zh-CN" smtClean="0"/>
              <a:pPr/>
              <a:t>81</a:t>
            </a:fld>
            <a:endParaRPr lang="en-US" altLang="zh-CN"/>
          </a:p>
        </p:txBody>
      </p:sp>
      <p:pic>
        <p:nvPicPr>
          <p:cNvPr id="5" name="Picture 4" descr="factory method implementation - uml class diagram.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680" y="3176832"/>
            <a:ext cx="7287209" cy="3681168"/>
          </a:xfrm>
          <a:prstGeom prst="rect">
            <a:avLst/>
          </a:prstGeom>
        </p:spPr>
      </p:pic>
    </p:spTree>
    <p:extLst>
      <p:ext uri="{BB962C8B-B14F-4D97-AF65-F5344CB8AC3E}">
        <p14:creationId xmlns:p14="http://schemas.microsoft.com/office/powerpoint/2010/main" val="37724282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Factory-Method Pattern</a:t>
            </a:r>
          </a:p>
        </p:txBody>
      </p:sp>
      <p:sp>
        <p:nvSpPr>
          <p:cNvPr id="4" name="Slide Number Placeholder 3"/>
          <p:cNvSpPr>
            <a:spLocks noGrp="1"/>
          </p:cNvSpPr>
          <p:nvPr>
            <p:ph type="sldNum" sz="quarter" idx="12"/>
          </p:nvPr>
        </p:nvSpPr>
        <p:spPr/>
        <p:txBody>
          <a:bodyPr/>
          <a:lstStyle/>
          <a:p>
            <a:fld id="{0B34D61C-6007-1144-A711-E135346B7BE2}" type="slidenum">
              <a:rPr lang="en-US" altLang="zh-CN" smtClean="0"/>
              <a:pPr/>
              <a:t>82</a:t>
            </a:fld>
            <a:endParaRPr lang="en-US" altLang="zh-CN"/>
          </a:p>
        </p:txBody>
      </p:sp>
      <p:sp>
        <p:nvSpPr>
          <p:cNvPr id="9" name="TextBox 8"/>
          <p:cNvSpPr txBox="1"/>
          <p:nvPr/>
        </p:nvSpPr>
        <p:spPr>
          <a:xfrm>
            <a:off x="9732155" y="2460625"/>
            <a:ext cx="184666" cy="523220"/>
          </a:xfrm>
          <a:prstGeom prst="rect">
            <a:avLst/>
          </a:prstGeom>
          <a:noFill/>
        </p:spPr>
        <p:txBody>
          <a:bodyPr wrap="none" rtlCol="0">
            <a:spAutoFit/>
          </a:bodyPr>
          <a:lstStyle/>
          <a:p>
            <a:endParaRPr lang="en-US" dirty="0"/>
          </a:p>
        </p:txBody>
      </p:sp>
      <p:sp>
        <p:nvSpPr>
          <p:cNvPr id="15" name="Content Placeholder 14"/>
          <p:cNvSpPr>
            <a:spLocks noGrp="1"/>
          </p:cNvSpPr>
          <p:nvPr>
            <p:ph idx="1"/>
          </p:nvPr>
        </p:nvSpPr>
        <p:spPr>
          <a:xfrm>
            <a:off x="285742" y="1612900"/>
            <a:ext cx="9144000" cy="4953000"/>
          </a:xfrm>
        </p:spPr>
        <p:txBody>
          <a:bodyPr/>
          <a:lstStyle/>
          <a:p>
            <a:r>
              <a:rPr lang="en-US" dirty="0"/>
              <a:t>s</a:t>
            </a:r>
          </a:p>
        </p:txBody>
      </p:sp>
      <p:pic>
        <p:nvPicPr>
          <p:cNvPr id="14" name="Picture 13"/>
          <p:cNvPicPr>
            <a:picLocks noChangeAspect="1"/>
          </p:cNvPicPr>
          <p:nvPr/>
        </p:nvPicPr>
        <p:blipFill>
          <a:blip r:embed="rId2"/>
          <a:stretch>
            <a:fillRect/>
          </a:stretch>
        </p:blipFill>
        <p:spPr>
          <a:xfrm>
            <a:off x="4835495" y="333374"/>
            <a:ext cx="5035577" cy="3834681"/>
          </a:xfrm>
          <a:prstGeom prst="rect">
            <a:avLst/>
          </a:prstGeom>
        </p:spPr>
      </p:pic>
      <p:pic>
        <p:nvPicPr>
          <p:cNvPr id="17" name="Picture 16"/>
          <p:cNvPicPr>
            <a:picLocks noChangeAspect="1"/>
          </p:cNvPicPr>
          <p:nvPr/>
        </p:nvPicPr>
        <p:blipFill>
          <a:blip r:embed="rId3"/>
          <a:stretch>
            <a:fillRect/>
          </a:stretch>
        </p:blipFill>
        <p:spPr>
          <a:xfrm>
            <a:off x="222267" y="346074"/>
            <a:ext cx="4424713" cy="2701925"/>
          </a:xfrm>
          <a:prstGeom prst="rect">
            <a:avLst/>
          </a:prstGeom>
        </p:spPr>
      </p:pic>
      <p:pic>
        <p:nvPicPr>
          <p:cNvPr id="18" name="Picture 17"/>
          <p:cNvPicPr>
            <a:picLocks noChangeAspect="1"/>
          </p:cNvPicPr>
          <p:nvPr/>
        </p:nvPicPr>
        <p:blipFill>
          <a:blip r:embed="rId4"/>
          <a:stretch>
            <a:fillRect/>
          </a:stretch>
        </p:blipFill>
        <p:spPr>
          <a:xfrm>
            <a:off x="202995" y="3076575"/>
            <a:ext cx="4406900" cy="3644900"/>
          </a:xfrm>
          <a:prstGeom prst="rect">
            <a:avLst/>
          </a:prstGeom>
        </p:spPr>
      </p:pic>
      <p:pic>
        <p:nvPicPr>
          <p:cNvPr id="19" name="Picture 18"/>
          <p:cNvPicPr>
            <a:picLocks noChangeAspect="1"/>
          </p:cNvPicPr>
          <p:nvPr/>
        </p:nvPicPr>
        <p:blipFill>
          <a:blip r:embed="rId5"/>
          <a:stretch>
            <a:fillRect/>
          </a:stretch>
        </p:blipFill>
        <p:spPr>
          <a:xfrm>
            <a:off x="4826177" y="4543425"/>
            <a:ext cx="4673600" cy="1803400"/>
          </a:xfrm>
          <a:prstGeom prst="rect">
            <a:avLst/>
          </a:prstGeom>
        </p:spPr>
      </p:pic>
    </p:spTree>
    <p:extLst>
      <p:ext uri="{BB962C8B-B14F-4D97-AF65-F5344CB8AC3E}">
        <p14:creationId xmlns:p14="http://schemas.microsoft.com/office/powerpoint/2010/main" val="68462172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Factory-Method Pattern – Ex2</a:t>
            </a:r>
          </a:p>
        </p:txBody>
      </p:sp>
      <p:sp>
        <p:nvSpPr>
          <p:cNvPr id="3" name="Content Placeholder 2"/>
          <p:cNvSpPr>
            <a:spLocks noGrp="1"/>
          </p:cNvSpPr>
          <p:nvPr>
            <p:ph idx="1"/>
          </p:nvPr>
        </p:nvSpPr>
        <p:spPr>
          <a:xfrm>
            <a:off x="31753" y="1311275"/>
            <a:ext cx="9144000" cy="4953000"/>
          </a:xfrm>
        </p:spPr>
        <p:txBody>
          <a:bodyPr/>
          <a:lstStyle/>
          <a:p>
            <a:r>
              <a:rPr lang="en-US" dirty="0"/>
              <a:t>Document Application</a:t>
            </a:r>
          </a:p>
          <a:p>
            <a:pPr lvl="1"/>
            <a:r>
              <a:rPr lang="en-US" sz="2000" dirty="0"/>
              <a:t>Document class that needs to be created is specific to the application at runt-time by user. So it doesn’t know which class to use in advance.</a:t>
            </a:r>
          </a:p>
          <a:p>
            <a:pPr lvl="1"/>
            <a:r>
              <a:rPr lang="en-US" sz="2000" dirty="0"/>
              <a:t>Factory Method design pattern solves this problem</a:t>
            </a:r>
          </a:p>
        </p:txBody>
      </p:sp>
      <p:sp>
        <p:nvSpPr>
          <p:cNvPr id="4" name="Slide Number Placeholder 3"/>
          <p:cNvSpPr>
            <a:spLocks noGrp="1"/>
          </p:cNvSpPr>
          <p:nvPr>
            <p:ph type="sldNum" sz="quarter" idx="12"/>
          </p:nvPr>
        </p:nvSpPr>
        <p:spPr/>
        <p:txBody>
          <a:bodyPr/>
          <a:lstStyle/>
          <a:p>
            <a:fld id="{0B34D61C-6007-1144-A711-E135346B7BE2}" type="slidenum">
              <a:rPr lang="en-US" altLang="zh-CN" smtClean="0"/>
              <a:pPr/>
              <a:t>83</a:t>
            </a:fld>
            <a:endParaRPr lang="en-US" altLang="zh-CN"/>
          </a:p>
        </p:txBody>
      </p:sp>
      <p:pic>
        <p:nvPicPr>
          <p:cNvPr id="7" name="Picture 6"/>
          <p:cNvPicPr>
            <a:picLocks noChangeAspect="1"/>
          </p:cNvPicPr>
          <p:nvPr/>
        </p:nvPicPr>
        <p:blipFill>
          <a:blip r:embed="rId2"/>
          <a:stretch>
            <a:fillRect/>
          </a:stretch>
        </p:blipFill>
        <p:spPr>
          <a:xfrm>
            <a:off x="0" y="3302001"/>
            <a:ext cx="4362193" cy="2392170"/>
          </a:xfrm>
          <a:prstGeom prst="rect">
            <a:avLst/>
          </a:prstGeom>
        </p:spPr>
      </p:pic>
      <p:pic>
        <p:nvPicPr>
          <p:cNvPr id="8" name="Picture 7"/>
          <p:cNvPicPr>
            <a:picLocks noChangeAspect="1"/>
          </p:cNvPicPr>
          <p:nvPr/>
        </p:nvPicPr>
        <p:blipFill>
          <a:blip r:embed="rId3"/>
          <a:stretch>
            <a:fillRect/>
          </a:stretch>
        </p:blipFill>
        <p:spPr>
          <a:xfrm>
            <a:off x="4464759" y="2952005"/>
            <a:ext cx="5218392" cy="3810256"/>
          </a:xfrm>
          <a:prstGeom prst="rect">
            <a:avLst/>
          </a:prstGeom>
        </p:spPr>
      </p:pic>
    </p:spTree>
    <p:extLst>
      <p:ext uri="{BB962C8B-B14F-4D97-AF65-F5344CB8AC3E}">
        <p14:creationId xmlns:p14="http://schemas.microsoft.com/office/powerpoint/2010/main" val="1533217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sz="4000" dirty="0">
                <a:solidFill>
                  <a:schemeClr val="accent2"/>
                </a:solidFill>
              </a:rPr>
              <a:t>Factory</a:t>
            </a:r>
            <a:r>
              <a:rPr lang="en-US" sz="4000" dirty="0"/>
              <a:t> Method </a:t>
            </a:r>
            <a:r>
              <a:rPr lang="en-US" sz="4000" dirty="0">
                <a:solidFill>
                  <a:srgbClr val="993300"/>
                </a:solidFill>
              </a:rPr>
              <a:t>Pattern: Participants and Communication</a:t>
            </a:r>
            <a:endParaRPr lang="en-US" sz="4000" dirty="0"/>
          </a:p>
        </p:txBody>
      </p:sp>
      <p:sp>
        <p:nvSpPr>
          <p:cNvPr id="34820" name="Rectangle 3"/>
          <p:cNvSpPr>
            <a:spLocks noGrp="1" noChangeArrowheads="1"/>
          </p:cNvSpPr>
          <p:nvPr>
            <p:ph idx="1"/>
          </p:nvPr>
        </p:nvSpPr>
        <p:spPr>
          <a:xfrm>
            <a:off x="561974" y="2628900"/>
            <a:ext cx="8856663" cy="533400"/>
          </a:xfrm>
        </p:spPr>
        <p:txBody>
          <a:bodyPr/>
          <a:lstStyle/>
          <a:p>
            <a:pPr>
              <a:lnSpc>
                <a:spcPct val="110000"/>
              </a:lnSpc>
              <a:buFont typeface="Arial" charset="0"/>
              <a:buChar char="•"/>
            </a:pPr>
            <a:r>
              <a:rPr lang="en-US" sz="2000" dirty="0" err="1"/>
              <a:t>ConcreteProduct</a:t>
            </a:r>
            <a:r>
              <a:rPr lang="en-US" sz="2000" dirty="0"/>
              <a:t> (</a:t>
            </a:r>
            <a:r>
              <a:rPr lang="en-US" sz="2000" b="1" dirty="0" err="1"/>
              <a:t>MyDocument</a:t>
            </a:r>
            <a:r>
              <a:rPr lang="en-US" sz="2000" b="1" dirty="0"/>
              <a:t>, </a:t>
            </a:r>
            <a:r>
              <a:rPr lang="en-US" sz="2000" b="1" dirty="0" err="1"/>
              <a:t>HtmlDocument</a:t>
            </a:r>
            <a:r>
              <a:rPr lang="en-US" sz="2000" b="1" dirty="0"/>
              <a:t>, </a:t>
            </a:r>
            <a:r>
              <a:rPr lang="en-US" sz="2000" b="1" dirty="0" err="1"/>
              <a:t>PdfDocument</a:t>
            </a:r>
            <a:r>
              <a:rPr lang="en-US" sz="2000" dirty="0"/>
              <a:t>): Implements the Product interface.</a:t>
            </a:r>
          </a:p>
        </p:txBody>
      </p:sp>
      <p:sp>
        <p:nvSpPr>
          <p:cNvPr id="3481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charset="0"/>
                <a:ea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defRPr sz="28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defRPr sz="28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defRPr sz="28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defRPr sz="2800">
                <a:solidFill>
                  <a:schemeClr val="tx1"/>
                </a:solidFill>
                <a:latin typeface="Times New Roman" charset="0"/>
                <a:ea typeface="ＭＳ Ｐゴシック" charset="0"/>
              </a:defRPr>
            </a:lvl9pPr>
          </a:lstStyle>
          <a:p>
            <a:fld id="{32AB6601-90C3-2845-A984-71215CA8C8B1}" type="slidenum">
              <a:rPr lang="en-US" altLang="zh-CN" sz="1200">
                <a:solidFill>
                  <a:srgbClr val="969696"/>
                </a:solidFill>
                <a:latin typeface="Helvetica"/>
                <a:ea typeface="宋体" charset="0"/>
                <a:cs typeface="Helvetica"/>
              </a:rPr>
              <a:pPr/>
              <a:t>84</a:t>
            </a:fld>
            <a:endParaRPr lang="en-US" altLang="zh-CN" sz="1200">
              <a:solidFill>
                <a:srgbClr val="969696"/>
              </a:solidFill>
              <a:latin typeface="Helvetica"/>
              <a:ea typeface="宋体" charset="0"/>
              <a:cs typeface="Helvetica"/>
            </a:endParaRPr>
          </a:p>
        </p:txBody>
      </p:sp>
      <p:sp>
        <p:nvSpPr>
          <p:cNvPr id="34821" name="Rectangle 4"/>
          <p:cNvSpPr>
            <a:spLocks noChangeArrowheads="1"/>
          </p:cNvSpPr>
          <p:nvPr/>
        </p:nvSpPr>
        <p:spPr bwMode="auto">
          <a:xfrm>
            <a:off x="577850" y="3911600"/>
            <a:ext cx="8856663" cy="106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gn="l">
              <a:spcBef>
                <a:spcPct val="20000"/>
              </a:spcBef>
              <a:buFont typeface="Arial" charset="0"/>
              <a:buChar char="•"/>
            </a:pPr>
            <a:r>
              <a:rPr lang="en-US" sz="2000" dirty="0">
                <a:latin typeface="Helvetica"/>
                <a:cs typeface="Helvetica"/>
              </a:rPr>
              <a:t>Creator (</a:t>
            </a:r>
            <a:r>
              <a:rPr lang="en-US" sz="2000" b="1" dirty="0">
                <a:latin typeface="Helvetica"/>
                <a:cs typeface="Helvetica"/>
              </a:rPr>
              <a:t>Application</a:t>
            </a:r>
            <a:r>
              <a:rPr lang="en-US" sz="2000" dirty="0">
                <a:latin typeface="Helvetica"/>
                <a:cs typeface="Helvetica"/>
              </a:rPr>
              <a:t>): Declares factory method which returns an object of type Product(</a:t>
            </a:r>
            <a:r>
              <a:rPr lang="en-US" sz="2000" b="1" dirty="0">
                <a:latin typeface="Helvetica"/>
                <a:cs typeface="Helvetica"/>
              </a:rPr>
              <a:t>Document</a:t>
            </a:r>
            <a:r>
              <a:rPr lang="en-US" sz="2000" dirty="0">
                <a:latin typeface="Helvetica"/>
                <a:cs typeface="Helvetica"/>
              </a:rPr>
              <a:t>). Also, may define the factory method to create a Product(</a:t>
            </a:r>
            <a:r>
              <a:rPr lang="en-US" sz="2000" b="1" dirty="0">
                <a:latin typeface="Helvetica"/>
                <a:cs typeface="Helvetica"/>
              </a:rPr>
              <a:t>Document</a:t>
            </a:r>
            <a:r>
              <a:rPr lang="en-US" sz="2000" dirty="0">
                <a:latin typeface="Helvetica"/>
                <a:cs typeface="Helvetica"/>
              </a:rPr>
              <a:t>) object.</a:t>
            </a:r>
            <a:endParaRPr lang="en-US" sz="2000" dirty="0">
              <a:solidFill>
                <a:srgbClr val="CC0000"/>
              </a:solidFill>
              <a:latin typeface="Helvetica"/>
              <a:cs typeface="Helvetica"/>
            </a:endParaRPr>
          </a:p>
        </p:txBody>
      </p:sp>
      <p:sp>
        <p:nvSpPr>
          <p:cNvPr id="34822" name="Rectangle 5"/>
          <p:cNvSpPr>
            <a:spLocks noChangeArrowheads="1"/>
          </p:cNvSpPr>
          <p:nvPr/>
        </p:nvSpPr>
        <p:spPr bwMode="auto">
          <a:xfrm>
            <a:off x="609603" y="5092700"/>
            <a:ext cx="8856663" cy="908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gn="l">
              <a:spcBef>
                <a:spcPct val="20000"/>
              </a:spcBef>
              <a:buFont typeface="Arial" charset="0"/>
              <a:buChar char="•"/>
            </a:pPr>
            <a:r>
              <a:rPr lang="en-US" sz="2000" dirty="0" err="1">
                <a:latin typeface="Helvetica"/>
                <a:cs typeface="Helvetica"/>
              </a:rPr>
              <a:t>ConcreteCreator</a:t>
            </a:r>
            <a:r>
              <a:rPr lang="en-US" sz="2000" dirty="0">
                <a:latin typeface="Helvetica"/>
                <a:cs typeface="Helvetica"/>
              </a:rPr>
              <a:t> (</a:t>
            </a:r>
            <a:r>
              <a:rPr lang="en-US" sz="2000" b="1" dirty="0" err="1">
                <a:latin typeface="Helvetica"/>
                <a:cs typeface="Helvetica"/>
              </a:rPr>
              <a:t>DocumentFactory</a:t>
            </a:r>
            <a:r>
              <a:rPr lang="en-US" sz="2000" dirty="0">
                <a:latin typeface="Helvetica"/>
                <a:cs typeface="Helvetica"/>
              </a:rPr>
              <a:t>): Extends and overrides the factory method to return an object instance of </a:t>
            </a:r>
            <a:r>
              <a:rPr lang="en-US" sz="2000" dirty="0" err="1">
                <a:latin typeface="Helvetica"/>
                <a:cs typeface="Helvetica"/>
              </a:rPr>
              <a:t>ConcreteProduct</a:t>
            </a:r>
            <a:r>
              <a:rPr lang="en-US" sz="2000" dirty="0">
                <a:latin typeface="Helvetica"/>
                <a:cs typeface="Helvetica"/>
              </a:rPr>
              <a:t> (</a:t>
            </a:r>
            <a:r>
              <a:rPr lang="en-US" sz="2000" b="1" dirty="0" err="1">
                <a:latin typeface="Helvetica"/>
                <a:cs typeface="Helvetica"/>
              </a:rPr>
              <a:t>MyDocument</a:t>
            </a:r>
            <a:r>
              <a:rPr lang="en-US" sz="2000" b="1" dirty="0">
                <a:latin typeface="Helvetica"/>
                <a:cs typeface="Helvetica"/>
              </a:rPr>
              <a:t>, </a:t>
            </a:r>
            <a:r>
              <a:rPr lang="en-US" sz="2000" b="1" dirty="0" err="1">
                <a:latin typeface="Helvetica"/>
                <a:cs typeface="Helvetica"/>
              </a:rPr>
              <a:t>HtmlDocument</a:t>
            </a:r>
            <a:r>
              <a:rPr lang="en-US" sz="2000" b="1" dirty="0">
                <a:latin typeface="Helvetica"/>
                <a:cs typeface="Helvetica"/>
              </a:rPr>
              <a:t>, </a:t>
            </a:r>
            <a:r>
              <a:rPr lang="en-US" sz="2000" b="1" dirty="0" err="1">
                <a:latin typeface="Helvetica"/>
                <a:cs typeface="Helvetica"/>
              </a:rPr>
              <a:t>PdfDocument</a:t>
            </a:r>
            <a:r>
              <a:rPr lang="en-US" sz="2400" dirty="0">
                <a:latin typeface="Helvetica"/>
                <a:cs typeface="Helvetica"/>
              </a:rPr>
              <a:t>)</a:t>
            </a:r>
            <a:r>
              <a:rPr lang="en-US" sz="2000" dirty="0">
                <a:latin typeface="Helvetica"/>
                <a:cs typeface="Helvetica"/>
              </a:rPr>
              <a:t> upon request.</a:t>
            </a:r>
            <a:endParaRPr lang="en-US" sz="2400" dirty="0">
              <a:latin typeface="Helvetica"/>
              <a:cs typeface="Helvetica"/>
            </a:endParaRPr>
          </a:p>
        </p:txBody>
      </p:sp>
      <p:sp>
        <p:nvSpPr>
          <p:cNvPr id="34823" name="Rectangle 6"/>
          <p:cNvSpPr>
            <a:spLocks noChangeArrowheads="1"/>
          </p:cNvSpPr>
          <p:nvPr/>
        </p:nvSpPr>
        <p:spPr bwMode="auto">
          <a:xfrm>
            <a:off x="577850" y="1752600"/>
            <a:ext cx="803275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gn="l">
              <a:spcBef>
                <a:spcPct val="20000"/>
              </a:spcBef>
              <a:buFont typeface="Arial" charset="0"/>
              <a:buChar char="•"/>
            </a:pPr>
            <a:r>
              <a:rPr lang="en-US" sz="2000" dirty="0">
                <a:latin typeface="Helvetica"/>
                <a:cs typeface="Helvetica"/>
              </a:rPr>
              <a:t>Product (</a:t>
            </a:r>
            <a:r>
              <a:rPr lang="en-US" sz="2000" b="1" dirty="0">
                <a:latin typeface="Helvetica"/>
                <a:cs typeface="Helvetica"/>
              </a:rPr>
              <a:t>Document</a:t>
            </a:r>
            <a:r>
              <a:rPr lang="en-US" sz="2000" dirty="0">
                <a:latin typeface="Helvetica"/>
                <a:cs typeface="Helvetica"/>
              </a:rPr>
              <a:t>): Defines the interface of objects the factory method creates.</a:t>
            </a:r>
            <a:r>
              <a:rPr lang="en-US" sz="2000" dirty="0">
                <a:solidFill>
                  <a:srgbClr val="CC0000"/>
                </a:solidFill>
                <a:latin typeface="Helvetica"/>
                <a:cs typeface="Helvetica"/>
              </a:rPr>
              <a:t> </a:t>
            </a:r>
            <a:endParaRPr lang="en-US" sz="2000" dirty="0">
              <a:latin typeface="Helvetica"/>
              <a:cs typeface="Helvetica"/>
            </a:endParaRPr>
          </a:p>
        </p:txBody>
      </p:sp>
    </p:spTree>
    <p:extLst>
      <p:ext uri="{BB962C8B-B14F-4D97-AF65-F5344CB8AC3E}">
        <p14:creationId xmlns:p14="http://schemas.microsoft.com/office/powerpoint/2010/main" val="12835726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31753" y="1311275"/>
            <a:ext cx="9144000" cy="4953000"/>
          </a:xfrm>
        </p:spPr>
        <p:txBody>
          <a:bodyPr/>
          <a:lstStyle/>
          <a:p>
            <a:r>
              <a:rPr lang="en-US" sz="2000" dirty="0"/>
              <a:t>s</a:t>
            </a:r>
          </a:p>
        </p:txBody>
      </p:sp>
      <p:sp>
        <p:nvSpPr>
          <p:cNvPr id="4" name="Slide Number Placeholder 3"/>
          <p:cNvSpPr>
            <a:spLocks noGrp="1"/>
          </p:cNvSpPr>
          <p:nvPr>
            <p:ph type="sldNum" sz="quarter" idx="12"/>
          </p:nvPr>
        </p:nvSpPr>
        <p:spPr/>
        <p:txBody>
          <a:bodyPr/>
          <a:lstStyle/>
          <a:p>
            <a:fld id="{0B34D61C-6007-1144-A711-E135346B7BE2}" type="slidenum">
              <a:rPr lang="en-US" altLang="zh-CN" smtClean="0"/>
              <a:pPr/>
              <a:t>85</a:t>
            </a:fld>
            <a:endParaRPr lang="en-US" altLang="zh-CN"/>
          </a:p>
        </p:txBody>
      </p:sp>
      <p:pic>
        <p:nvPicPr>
          <p:cNvPr id="8" name="Picture 7"/>
          <p:cNvPicPr>
            <a:picLocks noChangeAspect="1"/>
          </p:cNvPicPr>
          <p:nvPr/>
        </p:nvPicPr>
        <p:blipFill>
          <a:blip r:embed="rId2"/>
          <a:stretch>
            <a:fillRect/>
          </a:stretch>
        </p:blipFill>
        <p:spPr>
          <a:xfrm>
            <a:off x="0" y="12700"/>
            <a:ext cx="4610100" cy="6845300"/>
          </a:xfrm>
          <a:prstGeom prst="rect">
            <a:avLst/>
          </a:prstGeom>
        </p:spPr>
      </p:pic>
      <p:pic>
        <p:nvPicPr>
          <p:cNvPr id="12" name="Picture 11"/>
          <p:cNvPicPr>
            <a:picLocks noChangeAspect="1"/>
          </p:cNvPicPr>
          <p:nvPr/>
        </p:nvPicPr>
        <p:blipFill>
          <a:blip r:embed="rId3"/>
          <a:stretch>
            <a:fillRect/>
          </a:stretch>
        </p:blipFill>
        <p:spPr>
          <a:xfrm>
            <a:off x="5731335" y="0"/>
            <a:ext cx="2631492" cy="1847644"/>
          </a:xfrm>
          <a:prstGeom prst="rect">
            <a:avLst/>
          </a:prstGeom>
        </p:spPr>
      </p:pic>
      <p:pic>
        <p:nvPicPr>
          <p:cNvPr id="10" name="Picture 9"/>
          <p:cNvPicPr>
            <a:picLocks noChangeAspect="1"/>
          </p:cNvPicPr>
          <p:nvPr/>
        </p:nvPicPr>
        <p:blipFill>
          <a:blip r:embed="rId4"/>
          <a:stretch>
            <a:fillRect/>
          </a:stretch>
        </p:blipFill>
        <p:spPr>
          <a:xfrm>
            <a:off x="4651541" y="1854200"/>
            <a:ext cx="4673600" cy="5003800"/>
          </a:xfrm>
          <a:prstGeom prst="rect">
            <a:avLst/>
          </a:prstGeom>
        </p:spPr>
      </p:pic>
    </p:spTree>
    <p:extLst>
      <p:ext uri="{BB962C8B-B14F-4D97-AF65-F5344CB8AC3E}">
        <p14:creationId xmlns:p14="http://schemas.microsoft.com/office/powerpoint/2010/main" val="35679474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31753" y="1311275"/>
            <a:ext cx="9144000" cy="4953000"/>
          </a:xfrm>
        </p:spPr>
        <p:txBody>
          <a:bodyPr/>
          <a:lstStyle/>
          <a:p>
            <a:r>
              <a:rPr lang="en-US" sz="2000" dirty="0"/>
              <a:t>s</a:t>
            </a:r>
          </a:p>
        </p:txBody>
      </p:sp>
      <p:sp>
        <p:nvSpPr>
          <p:cNvPr id="4" name="Slide Number Placeholder 3"/>
          <p:cNvSpPr>
            <a:spLocks noGrp="1"/>
          </p:cNvSpPr>
          <p:nvPr>
            <p:ph type="sldNum" sz="quarter" idx="12"/>
          </p:nvPr>
        </p:nvSpPr>
        <p:spPr/>
        <p:txBody>
          <a:bodyPr/>
          <a:lstStyle/>
          <a:p>
            <a:fld id="{0B34D61C-6007-1144-A711-E135346B7BE2}" type="slidenum">
              <a:rPr lang="en-US" altLang="zh-CN" smtClean="0"/>
              <a:pPr/>
              <a:t>86</a:t>
            </a:fld>
            <a:endParaRPr lang="en-US" altLang="zh-CN"/>
          </a:p>
        </p:txBody>
      </p:sp>
      <p:pic>
        <p:nvPicPr>
          <p:cNvPr id="7" name="Picture 6"/>
          <p:cNvPicPr>
            <a:picLocks noChangeAspect="1"/>
          </p:cNvPicPr>
          <p:nvPr/>
        </p:nvPicPr>
        <p:blipFill>
          <a:blip r:embed="rId2"/>
          <a:stretch>
            <a:fillRect/>
          </a:stretch>
        </p:blipFill>
        <p:spPr>
          <a:xfrm>
            <a:off x="206392" y="2830504"/>
            <a:ext cx="8219940" cy="4027496"/>
          </a:xfrm>
          <a:prstGeom prst="rect">
            <a:avLst/>
          </a:prstGeom>
        </p:spPr>
      </p:pic>
      <p:pic>
        <p:nvPicPr>
          <p:cNvPr id="9" name="Picture 8"/>
          <p:cNvPicPr>
            <a:picLocks noChangeAspect="1"/>
          </p:cNvPicPr>
          <p:nvPr/>
        </p:nvPicPr>
        <p:blipFill>
          <a:blip r:embed="rId3"/>
          <a:stretch>
            <a:fillRect/>
          </a:stretch>
        </p:blipFill>
        <p:spPr>
          <a:xfrm>
            <a:off x="5057970" y="517525"/>
            <a:ext cx="4622800" cy="2235200"/>
          </a:xfrm>
          <a:prstGeom prst="rect">
            <a:avLst/>
          </a:prstGeom>
        </p:spPr>
      </p:pic>
      <p:pic>
        <p:nvPicPr>
          <p:cNvPr id="11" name="Picture 10"/>
          <p:cNvPicPr>
            <a:picLocks noChangeAspect="1"/>
          </p:cNvPicPr>
          <p:nvPr/>
        </p:nvPicPr>
        <p:blipFill>
          <a:blip r:embed="rId4"/>
          <a:stretch>
            <a:fillRect/>
          </a:stretch>
        </p:blipFill>
        <p:spPr>
          <a:xfrm>
            <a:off x="0" y="0"/>
            <a:ext cx="3957016" cy="2889250"/>
          </a:xfrm>
          <a:prstGeom prst="rect">
            <a:avLst/>
          </a:prstGeom>
        </p:spPr>
      </p:pic>
    </p:spTree>
    <p:extLst>
      <p:ext uri="{BB962C8B-B14F-4D97-AF65-F5344CB8AC3E}">
        <p14:creationId xmlns:p14="http://schemas.microsoft.com/office/powerpoint/2010/main" val="7027111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z="3600" dirty="0">
                <a:solidFill>
                  <a:schemeClr val="accent2"/>
                </a:solidFill>
              </a:rPr>
              <a:t>Factory</a:t>
            </a:r>
            <a:r>
              <a:rPr lang="en-US" sz="3600" dirty="0"/>
              <a:t> Method </a:t>
            </a:r>
            <a:r>
              <a:rPr lang="en-US" sz="3600" dirty="0">
                <a:solidFill>
                  <a:srgbClr val="993300"/>
                </a:solidFill>
              </a:rPr>
              <a:t>Pattern: Summary</a:t>
            </a:r>
            <a:endParaRPr lang="en-US" sz="3600" dirty="0">
              <a:latin typeface="Times New Roman" charset="0"/>
            </a:endParaRPr>
          </a:p>
        </p:txBody>
      </p:sp>
      <p:sp>
        <p:nvSpPr>
          <p:cNvPr id="29699" name="Content Placeholder 2"/>
          <p:cNvSpPr>
            <a:spLocks noGrp="1"/>
          </p:cNvSpPr>
          <p:nvPr>
            <p:ph idx="1"/>
          </p:nvPr>
        </p:nvSpPr>
        <p:spPr/>
        <p:txBody>
          <a:bodyPr/>
          <a:lstStyle/>
          <a:p>
            <a:r>
              <a:rPr lang="en-US" altLang="zh-CN" dirty="0">
                <a:ea typeface="宋体" charset="0"/>
              </a:rPr>
              <a:t>The solution uses Factory Method Pattern </a:t>
            </a:r>
          </a:p>
          <a:p>
            <a:pPr lvl="1"/>
            <a:r>
              <a:rPr lang="en-US" altLang="zh-CN" sz="2400" dirty="0">
                <a:ea typeface="宋体" charset="0"/>
              </a:rPr>
              <a:t>To generate required object based upon request</a:t>
            </a:r>
          </a:p>
          <a:p>
            <a:r>
              <a:rPr lang="en-US" altLang="zh-CN" sz="2800" dirty="0">
                <a:ea typeface="宋体" charset="0"/>
              </a:rPr>
              <a:t>Allows objects to be dynamically created at runtime</a:t>
            </a:r>
          </a:p>
          <a:p>
            <a:pPr lvl="1"/>
            <a:r>
              <a:rPr lang="en-US" altLang="zh-CN" sz="2400" dirty="0">
                <a:ea typeface="宋体" charset="0"/>
              </a:rPr>
              <a:t>Subject to user’s input etc.</a:t>
            </a:r>
          </a:p>
          <a:p>
            <a:r>
              <a:rPr lang="en-US" altLang="zh-CN" dirty="0">
                <a:ea typeface="宋体" charset="0"/>
              </a:rPr>
              <a:t>Factory Method Pattern</a:t>
            </a:r>
          </a:p>
          <a:p>
            <a:pPr lvl="1"/>
            <a:r>
              <a:rPr lang="en-US" altLang="zh-CN" sz="2400" dirty="0">
                <a:ea typeface="宋体" charset="0"/>
              </a:rPr>
              <a:t>One of the most commonly used Design Patterns in SE</a:t>
            </a:r>
          </a:p>
          <a:p>
            <a:pPr lvl="1"/>
            <a:r>
              <a:rPr lang="en-US" altLang="zh-CN" sz="2400" dirty="0">
                <a:ea typeface="宋体" charset="0"/>
              </a:rPr>
              <a:t>Provides an mechanism to produce different objects. </a:t>
            </a:r>
          </a:p>
          <a:p>
            <a:pPr lvl="1"/>
            <a:endParaRPr lang="en-US" altLang="zh-CN" sz="2400" dirty="0">
              <a:ea typeface="宋体" charset="0"/>
            </a:endParaRPr>
          </a:p>
          <a:p>
            <a:pPr lvl="1"/>
            <a:endParaRPr lang="en-US" altLang="zh-CN" sz="2400" dirty="0">
              <a:ea typeface="宋体" charset="0"/>
            </a:endParaRPr>
          </a:p>
        </p:txBody>
      </p:sp>
      <p:sp>
        <p:nvSpPr>
          <p:cNvPr id="29700"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charset="0"/>
                <a:ea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defRPr sz="28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defRPr sz="28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defRPr sz="28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defRPr sz="2800">
                <a:solidFill>
                  <a:schemeClr val="tx1"/>
                </a:solidFill>
                <a:latin typeface="Times New Roman" charset="0"/>
                <a:ea typeface="ＭＳ Ｐゴシック" charset="0"/>
              </a:defRPr>
            </a:lvl9pPr>
          </a:lstStyle>
          <a:p>
            <a:fld id="{4E6C7434-105C-DD4B-83A3-1D68E9B24C22}" type="slidenum">
              <a:rPr lang="en-US" altLang="zh-CN" sz="1400">
                <a:solidFill>
                  <a:srgbClr val="969696"/>
                </a:solidFill>
                <a:ea typeface="宋体" charset="0"/>
              </a:rPr>
              <a:pPr/>
              <a:t>87</a:t>
            </a:fld>
            <a:endParaRPr lang="en-US" altLang="zh-CN" sz="1400">
              <a:solidFill>
                <a:srgbClr val="969696"/>
              </a:solidFill>
              <a:ea typeface="宋体" charset="0"/>
            </a:endParaRPr>
          </a:p>
        </p:txBody>
      </p:sp>
      <p:pic>
        <p:nvPicPr>
          <p:cNvPr id="29701" name="Picture 2" descr="https://encrypted-tbn3.gstatic.com/images?q=tbn:ANd9GcQ7147_E1PzGBdmqCCqjbOv7SLt4eeSDZYcQZbU2EaQOzWNV-l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638" y="227013"/>
            <a:ext cx="1304925" cy="1276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702" name="Rectangle 6"/>
          <p:cNvSpPr>
            <a:spLocks noChangeArrowheads="1"/>
          </p:cNvSpPr>
          <p:nvPr/>
        </p:nvSpPr>
        <p:spPr bwMode="auto">
          <a:xfrm>
            <a:off x="5962650" y="87313"/>
            <a:ext cx="18573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endParaRPr lang="en-US"/>
          </a:p>
        </p:txBody>
      </p:sp>
    </p:spTree>
    <p:extLst>
      <p:ext uri="{BB962C8B-B14F-4D97-AF65-F5344CB8AC3E}">
        <p14:creationId xmlns:p14="http://schemas.microsoft.com/office/powerpoint/2010/main" val="216563340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Façade Pattern - Structure</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B34D61C-6007-1144-A711-E135346B7BE2}" type="slidenum">
              <a:rPr lang="en-US" altLang="zh-CN" smtClean="0"/>
              <a:pPr/>
              <a:t>88</a:t>
            </a:fld>
            <a:endParaRPr lang="en-US" altLang="zh-CN"/>
          </a:p>
        </p:txBody>
      </p:sp>
      <p:pic>
        <p:nvPicPr>
          <p:cNvPr id="5" name="Picture 4" descr="Example_of_Facade_design_pattern_in_UM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00" y="1393362"/>
            <a:ext cx="8154264" cy="5464638"/>
          </a:xfrm>
          <a:prstGeom prst="rect">
            <a:avLst/>
          </a:prstGeom>
        </p:spPr>
      </p:pic>
    </p:spTree>
    <p:extLst>
      <p:ext uri="{BB962C8B-B14F-4D97-AF65-F5344CB8AC3E}">
        <p14:creationId xmlns:p14="http://schemas.microsoft.com/office/powerpoint/2010/main" val="8128908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a:p>
            <a:pPr marL="0" indent="0">
              <a:buNone/>
            </a:pPr>
            <a:r>
              <a:rPr lang="en-US" sz="4000" dirty="0"/>
              <a:t>Design Pattern: </a:t>
            </a:r>
            <a:r>
              <a:rPr lang="en-US" sz="4000" b="1" i="1" dirty="0"/>
              <a:t>Observer</a:t>
            </a:r>
          </a:p>
          <a:p>
            <a:pPr marL="0" indent="0">
              <a:buNone/>
            </a:pPr>
            <a:endParaRPr lang="en-US" sz="4000" b="1" i="1" dirty="0"/>
          </a:p>
          <a:p>
            <a:pPr marL="0" indent="0">
              <a:buNone/>
            </a:pPr>
            <a:r>
              <a:rPr lang="en-US" sz="2800" i="1" dirty="0"/>
              <a:t>- For Broadcasting Messages to Subscribers*</a:t>
            </a:r>
          </a:p>
          <a:p>
            <a:pPr marL="0" indent="0">
              <a:buNone/>
            </a:pPr>
            <a:endParaRPr lang="en-US" sz="2800" b="1" i="1" dirty="0"/>
          </a:p>
        </p:txBody>
      </p:sp>
      <p:sp>
        <p:nvSpPr>
          <p:cNvPr id="4" name="Slide Number Placeholder 3"/>
          <p:cNvSpPr>
            <a:spLocks noGrp="1"/>
          </p:cNvSpPr>
          <p:nvPr>
            <p:ph type="sldNum" sz="quarter" idx="12"/>
          </p:nvPr>
        </p:nvSpPr>
        <p:spPr/>
        <p:txBody>
          <a:bodyPr/>
          <a:lstStyle/>
          <a:p>
            <a:fld id="{0B34D61C-6007-1144-A711-E135346B7BE2}" type="slidenum">
              <a:rPr lang="en-US" altLang="zh-CN" smtClean="0"/>
              <a:pPr/>
              <a:t>89</a:t>
            </a:fld>
            <a:endParaRPr lang="en-US" altLang="zh-CN"/>
          </a:p>
        </p:txBody>
      </p:sp>
    </p:spTree>
    <p:extLst>
      <p:ext uri="{BB962C8B-B14F-4D97-AF65-F5344CB8AC3E}">
        <p14:creationId xmlns:p14="http://schemas.microsoft.com/office/powerpoint/2010/main" val="19563564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Review 4</a:t>
            </a:r>
          </a:p>
        </p:txBody>
      </p:sp>
      <p:sp>
        <p:nvSpPr>
          <p:cNvPr id="3" name="Content Placeholder 2"/>
          <p:cNvSpPr>
            <a:spLocks noGrp="1"/>
          </p:cNvSpPr>
          <p:nvPr>
            <p:ph idx="1"/>
          </p:nvPr>
        </p:nvSpPr>
        <p:spPr>
          <a:xfrm>
            <a:off x="412750" y="1524000"/>
            <a:ext cx="9036050" cy="5105400"/>
          </a:xfrm>
        </p:spPr>
        <p:txBody>
          <a:bodyPr/>
          <a:lstStyle/>
          <a:p>
            <a:r>
              <a:rPr lang="en-US" dirty="0"/>
              <a:t>Week 6 – Software Design Principles I</a:t>
            </a:r>
          </a:p>
          <a:p>
            <a:pPr lvl="1"/>
            <a:r>
              <a:rPr lang="en-US" dirty="0"/>
              <a:t>Monster and Knight example*</a:t>
            </a:r>
          </a:p>
          <a:p>
            <a:pPr lvl="1"/>
            <a:r>
              <a:rPr lang="en-US" dirty="0"/>
              <a:t>SOLID Principles</a:t>
            </a:r>
          </a:p>
          <a:p>
            <a:pPr marL="863600" lvl="1" indent="-287338" defTabSz="457200">
              <a:tabLst>
                <a:tab pos="723900" algn="l"/>
                <a:tab pos="1447800" algn="l"/>
                <a:tab pos="2171700" algn="l"/>
                <a:tab pos="2895600" algn="l"/>
                <a:tab pos="3619500" algn="l"/>
                <a:tab pos="4343400" algn="l"/>
              </a:tabLst>
            </a:pPr>
            <a:r>
              <a:rPr lang="en-GB" sz="2800" b="1" dirty="0"/>
              <a:t>O</a:t>
            </a:r>
            <a:r>
              <a:rPr lang="en-GB" dirty="0"/>
              <a:t>pen-Closed Principle (OCP)</a:t>
            </a:r>
          </a:p>
          <a:p>
            <a:pPr marL="863600" lvl="1" indent="-287338" defTabSz="457200">
              <a:tabLst>
                <a:tab pos="723900" algn="l"/>
                <a:tab pos="1447800" algn="l"/>
                <a:tab pos="2171700" algn="l"/>
                <a:tab pos="2895600" algn="l"/>
                <a:tab pos="3619500" algn="l"/>
                <a:tab pos="4343400" algn="l"/>
              </a:tabLst>
            </a:pPr>
            <a:r>
              <a:rPr lang="en-GB" sz="2800" b="1" dirty="0" err="1"/>
              <a:t>L</a:t>
            </a:r>
            <a:r>
              <a:rPr lang="en-GB" dirty="0" err="1"/>
              <a:t>iskov</a:t>
            </a:r>
            <a:r>
              <a:rPr lang="en-GB" dirty="0"/>
              <a:t> Substitution Principle (LSP)</a:t>
            </a:r>
          </a:p>
          <a:p>
            <a:pPr marL="863600" lvl="1" indent="-287338" defTabSz="457200">
              <a:tabLst>
                <a:tab pos="723900" algn="l"/>
                <a:tab pos="1447800" algn="l"/>
                <a:tab pos="2171700" algn="l"/>
                <a:tab pos="2895600" algn="l"/>
                <a:tab pos="3619500" algn="l"/>
                <a:tab pos="4343400" algn="l"/>
              </a:tabLst>
            </a:pPr>
            <a:r>
              <a:rPr lang="en-GB" sz="2800" b="1" dirty="0"/>
              <a:t>D</a:t>
            </a:r>
            <a:r>
              <a:rPr lang="en-GB" dirty="0"/>
              <a:t>ependency Inversion Principle (DIP)</a:t>
            </a:r>
          </a:p>
          <a:p>
            <a:pPr marL="400050" indent="-287338" defTabSz="457200">
              <a:tabLst>
                <a:tab pos="723900" algn="l"/>
                <a:tab pos="1447800" algn="l"/>
                <a:tab pos="2171700" algn="l"/>
                <a:tab pos="2895600" algn="l"/>
                <a:tab pos="3619500" algn="l"/>
                <a:tab pos="4343400" algn="l"/>
              </a:tabLst>
            </a:pPr>
            <a:r>
              <a:rPr lang="en-GB" dirty="0"/>
              <a:t>Week 7 – Software Design Principles II </a:t>
            </a:r>
          </a:p>
          <a:p>
            <a:pPr marL="863600" lvl="1" indent="-287338" defTabSz="457200">
              <a:tabLst>
                <a:tab pos="723900" algn="l"/>
                <a:tab pos="1447800" algn="l"/>
                <a:tab pos="2171700" algn="l"/>
                <a:tab pos="2895600" algn="l"/>
                <a:tab pos="3619500" algn="l"/>
                <a:tab pos="4343400" algn="l"/>
              </a:tabLst>
            </a:pPr>
            <a:r>
              <a:rPr lang="en-GB" b="1" dirty="0"/>
              <a:t>S</a:t>
            </a:r>
            <a:r>
              <a:rPr lang="en-GB" dirty="0"/>
              <a:t>ingle Responsibility Principle (SRP)</a:t>
            </a:r>
          </a:p>
          <a:p>
            <a:pPr marL="863600" lvl="1" indent="-287338" defTabSz="457200">
              <a:tabLst>
                <a:tab pos="723900" algn="l"/>
                <a:tab pos="1447800" algn="l"/>
                <a:tab pos="2171700" algn="l"/>
                <a:tab pos="2895600" algn="l"/>
                <a:tab pos="3619500" algn="l"/>
                <a:tab pos="4343400" algn="l"/>
              </a:tabLst>
            </a:pPr>
            <a:r>
              <a:rPr lang="en-GB" b="1" dirty="0"/>
              <a:t>I</a:t>
            </a:r>
            <a:r>
              <a:rPr lang="en-GB" dirty="0"/>
              <a:t>nterface Segregation Principle (ISP)</a:t>
            </a:r>
          </a:p>
          <a:p>
            <a:pPr marL="863600" lvl="1" indent="-287338" defTabSz="457200">
              <a:tabLst>
                <a:tab pos="723900" algn="l"/>
                <a:tab pos="1447800" algn="l"/>
                <a:tab pos="2171700" algn="l"/>
                <a:tab pos="2895600" algn="l"/>
                <a:tab pos="3619500" algn="l"/>
                <a:tab pos="4343400" algn="l"/>
              </a:tabLst>
            </a:pPr>
            <a:r>
              <a:rPr lang="en-GB" b="1" dirty="0"/>
              <a:t>L</a:t>
            </a:r>
            <a:r>
              <a:rPr lang="en-GB" dirty="0"/>
              <a:t>aw of Demeter (</a:t>
            </a:r>
            <a:r>
              <a:rPr lang="en-GB" dirty="0" err="1"/>
              <a:t>LoD</a:t>
            </a:r>
            <a:r>
              <a:rPr lang="en-GB" dirty="0"/>
              <a:t>)</a:t>
            </a:r>
          </a:p>
          <a:p>
            <a:pPr marL="863600" lvl="1" indent="-287338" defTabSz="457200">
              <a:tabLst>
                <a:tab pos="723900" algn="l"/>
                <a:tab pos="1447800" algn="l"/>
                <a:tab pos="2171700" algn="l"/>
                <a:tab pos="2895600" algn="l"/>
                <a:tab pos="3619500" algn="l"/>
                <a:tab pos="4343400" algn="l"/>
              </a:tabLst>
            </a:pPr>
            <a:r>
              <a:rPr lang="en-US" dirty="0"/>
              <a:t> Measures of Coupling and Cohesion</a:t>
            </a:r>
          </a:p>
          <a:p>
            <a:pPr marL="576262" lvl="1" indent="0" defTabSz="457200">
              <a:buNone/>
              <a:tabLst>
                <a:tab pos="723900" algn="l"/>
                <a:tab pos="1447800" algn="l"/>
                <a:tab pos="2171700" algn="l"/>
                <a:tab pos="2895600" algn="l"/>
                <a:tab pos="3619500" algn="l"/>
                <a:tab pos="4343400" algn="l"/>
              </a:tabLst>
            </a:pPr>
            <a:endParaRPr lang="en-US" dirty="0"/>
          </a:p>
        </p:txBody>
      </p:sp>
      <p:sp>
        <p:nvSpPr>
          <p:cNvPr id="4" name="Slide Number Placeholder 3"/>
          <p:cNvSpPr>
            <a:spLocks noGrp="1"/>
          </p:cNvSpPr>
          <p:nvPr>
            <p:ph type="sldNum" sz="quarter" idx="12"/>
          </p:nvPr>
        </p:nvSpPr>
        <p:spPr/>
        <p:txBody>
          <a:bodyPr/>
          <a:lstStyle/>
          <a:p>
            <a:pPr>
              <a:defRPr/>
            </a:pPr>
            <a:fld id="{F86A4733-B0DE-402C-87E5-69B0B588E007}" type="slidenum">
              <a:rPr lang="zh-TW" altLang="en-US" smtClean="0"/>
              <a:pPr>
                <a:defRPr/>
              </a:pPr>
              <a:t>9</a:t>
            </a:fld>
            <a:endParaRPr lang="en-US" altLang="zh-TW"/>
          </a:p>
        </p:txBody>
      </p:sp>
    </p:spTree>
    <p:extLst>
      <p:ext uri="{BB962C8B-B14F-4D97-AF65-F5344CB8AC3E}">
        <p14:creationId xmlns:p14="http://schemas.microsoft.com/office/powerpoint/2010/main" val="60364193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xmlns:p14="http://schemas.microsoft.com/office/powerpoint/2010/mai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379413" y="1627188"/>
            <a:ext cx="8858250" cy="2603500"/>
          </a:xfrm>
        </p:spPr>
        <p:txBody>
          <a:bodyPr/>
          <a:lstStyle/>
          <a:p>
            <a:r>
              <a:rPr lang="en-US" sz="2800" dirty="0"/>
              <a:t>Needs to “Notify/update ALL its dependents”</a:t>
            </a:r>
          </a:p>
          <a:p>
            <a:pPr lvl="1"/>
            <a:r>
              <a:rPr lang="en-US" sz="2400" dirty="0"/>
              <a:t>Defines </a:t>
            </a:r>
            <a:r>
              <a:rPr lang="en-US" sz="2400" u="sng" dirty="0">
                <a:solidFill>
                  <a:srgbClr val="CC0000"/>
                </a:solidFill>
              </a:rPr>
              <a:t>one-to-many dependency</a:t>
            </a:r>
            <a:r>
              <a:rPr lang="en-US" sz="2400" u="sng" dirty="0"/>
              <a:t> amongst objects </a:t>
            </a:r>
            <a:r>
              <a:rPr lang="en-US" sz="2400" dirty="0"/>
              <a:t>so that when one object changes its state, all its dependents are notified.</a:t>
            </a:r>
          </a:p>
          <a:p>
            <a:pPr lvl="1"/>
            <a:r>
              <a:rPr lang="en-US" sz="2400" dirty="0"/>
              <a:t>Broadcasting</a:t>
            </a:r>
            <a:endParaRPr lang="en-US" sz="2800" dirty="0"/>
          </a:p>
          <a:p>
            <a:r>
              <a:rPr lang="en-US" sz="2800" dirty="0"/>
              <a:t>Needs to </a:t>
            </a:r>
            <a:r>
              <a:rPr lang="en-US" sz="2800" u="sng" dirty="0">
                <a:solidFill>
                  <a:srgbClr val="CC0000"/>
                </a:solidFill>
              </a:rPr>
              <a:t>separate</a:t>
            </a:r>
            <a:r>
              <a:rPr lang="en-US" sz="2800" u="sng" dirty="0"/>
              <a:t> presentation layer </a:t>
            </a:r>
            <a:r>
              <a:rPr lang="en-US" sz="2800" dirty="0"/>
              <a:t>with the </a:t>
            </a:r>
            <a:r>
              <a:rPr lang="en-US" sz="2800" u="sng" dirty="0"/>
              <a:t>data layer</a:t>
            </a:r>
            <a:r>
              <a:rPr lang="en-US" sz="2800" dirty="0"/>
              <a:t>, i.e. separate views and data.</a:t>
            </a:r>
          </a:p>
          <a:p>
            <a:pPr lvl="1"/>
            <a:r>
              <a:rPr lang="en-US" sz="2400" dirty="0">
                <a:solidFill>
                  <a:srgbClr val="CC0000"/>
                </a:solidFill>
              </a:rPr>
              <a:t>Change</a:t>
            </a:r>
            <a:r>
              <a:rPr lang="en-US" sz="2400" dirty="0"/>
              <a:t> in one view automatically </a:t>
            </a:r>
            <a:r>
              <a:rPr lang="en-US" sz="2400" dirty="0">
                <a:solidFill>
                  <a:srgbClr val="CC0000"/>
                </a:solidFill>
              </a:rPr>
              <a:t>reflects</a:t>
            </a:r>
            <a:r>
              <a:rPr lang="en-US" sz="2400" dirty="0"/>
              <a:t> in other views. Any changes in the application data will be reflected in all views.</a:t>
            </a:r>
          </a:p>
          <a:p>
            <a:pPr lvl="1"/>
            <a:endParaRPr lang="en-US" sz="2400" dirty="0">
              <a:solidFill>
                <a:srgbClr val="CC0000"/>
              </a:solidFill>
            </a:endParaRPr>
          </a:p>
          <a:p>
            <a:pPr lvl="1"/>
            <a:endParaRPr lang="en-US" sz="2400" dirty="0"/>
          </a:p>
        </p:txBody>
      </p:sp>
      <p:sp>
        <p:nvSpPr>
          <p:cNvPr id="1945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charset="0"/>
                <a:ea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defRPr sz="28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defRPr sz="28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defRPr sz="28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defRPr sz="2800">
                <a:solidFill>
                  <a:schemeClr val="tx1"/>
                </a:solidFill>
                <a:latin typeface="Times New Roman" charset="0"/>
                <a:ea typeface="ＭＳ Ｐゴシック" charset="0"/>
              </a:defRPr>
            </a:lvl9pPr>
          </a:lstStyle>
          <a:p>
            <a:fld id="{8B6981EE-C43D-8D4B-BB64-93C1C81CBB6D}" type="slidenum">
              <a:rPr lang="en-US" altLang="zh-CN" sz="1400">
                <a:solidFill>
                  <a:srgbClr val="969696"/>
                </a:solidFill>
                <a:ea typeface="宋体" charset="0"/>
              </a:rPr>
              <a:pPr/>
              <a:t>90</a:t>
            </a:fld>
            <a:endParaRPr lang="en-US" altLang="zh-CN" sz="1400">
              <a:solidFill>
                <a:srgbClr val="969696"/>
              </a:solidFill>
              <a:ea typeface="宋体" charset="0"/>
            </a:endParaRPr>
          </a:p>
        </p:txBody>
      </p:sp>
      <p:sp>
        <p:nvSpPr>
          <p:cNvPr id="5125" name="Rectangle 5"/>
          <p:cNvSpPr>
            <a:spLocks noChangeArrowheads="1"/>
          </p:cNvSpPr>
          <p:nvPr/>
        </p:nvSpPr>
        <p:spPr bwMode="auto">
          <a:xfrm>
            <a:off x="825500" y="3676650"/>
            <a:ext cx="8856663"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endParaRPr lang="en-US" sz="2400"/>
          </a:p>
        </p:txBody>
      </p:sp>
      <p:sp>
        <p:nvSpPr>
          <p:cNvPr id="5126" name="Rectangle 6"/>
          <p:cNvSpPr>
            <a:spLocks noChangeArrowheads="1"/>
          </p:cNvSpPr>
          <p:nvPr/>
        </p:nvSpPr>
        <p:spPr bwMode="auto">
          <a:xfrm>
            <a:off x="825500" y="5124450"/>
            <a:ext cx="8856663"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endParaRPr lang="en-US" sz="2400">
              <a:solidFill>
                <a:srgbClr val="CC0000"/>
              </a:solidFill>
            </a:endParaRPr>
          </a:p>
        </p:txBody>
      </p:sp>
      <p:sp>
        <p:nvSpPr>
          <p:cNvPr id="9" name="Title 1"/>
          <p:cNvSpPr txBox="1">
            <a:spLocks/>
          </p:cNvSpPr>
          <p:nvPr/>
        </p:nvSpPr>
        <p:spPr bwMode="auto">
          <a:xfrm>
            <a:off x="406390" y="212725"/>
            <a:ext cx="9144000" cy="1104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4400" b="1">
                <a:solidFill>
                  <a:schemeClr val="bg2"/>
                </a:solidFill>
                <a:latin typeface="Helvetica"/>
                <a:ea typeface="ＭＳ Ｐゴシック" charset="0"/>
                <a:cs typeface="Helvetica"/>
              </a:defRPr>
            </a:lvl1pPr>
            <a:lvl2pPr algn="l" rtl="0" eaLnBrk="1" fontAlgn="base" hangingPunct="1">
              <a:spcBef>
                <a:spcPct val="0"/>
              </a:spcBef>
              <a:spcAft>
                <a:spcPct val="0"/>
              </a:spcAft>
              <a:defRPr sz="4400" b="1">
                <a:solidFill>
                  <a:schemeClr val="bg2"/>
                </a:solidFill>
                <a:latin typeface="Times New Roman" pitchFamily="18" charset="0"/>
                <a:ea typeface="ＭＳ Ｐゴシック" charset="0"/>
              </a:defRPr>
            </a:lvl2pPr>
            <a:lvl3pPr algn="l" rtl="0" eaLnBrk="1" fontAlgn="base" hangingPunct="1">
              <a:spcBef>
                <a:spcPct val="0"/>
              </a:spcBef>
              <a:spcAft>
                <a:spcPct val="0"/>
              </a:spcAft>
              <a:defRPr sz="4400" b="1">
                <a:solidFill>
                  <a:schemeClr val="bg2"/>
                </a:solidFill>
                <a:latin typeface="Times New Roman" pitchFamily="18" charset="0"/>
                <a:ea typeface="ＭＳ Ｐゴシック" charset="0"/>
              </a:defRPr>
            </a:lvl3pPr>
            <a:lvl4pPr algn="l" rtl="0" eaLnBrk="1" fontAlgn="base" hangingPunct="1">
              <a:spcBef>
                <a:spcPct val="0"/>
              </a:spcBef>
              <a:spcAft>
                <a:spcPct val="0"/>
              </a:spcAft>
              <a:defRPr sz="4400" b="1">
                <a:solidFill>
                  <a:schemeClr val="bg2"/>
                </a:solidFill>
                <a:latin typeface="Times New Roman" pitchFamily="18" charset="0"/>
                <a:ea typeface="ＭＳ Ｐゴシック" charset="0"/>
              </a:defRPr>
            </a:lvl4pPr>
            <a:lvl5pPr algn="l" rtl="0" eaLnBrk="1" fontAlgn="base" hangingPunct="1">
              <a:spcBef>
                <a:spcPct val="0"/>
              </a:spcBef>
              <a:spcAft>
                <a:spcPct val="0"/>
              </a:spcAft>
              <a:defRPr sz="4400" b="1">
                <a:solidFill>
                  <a:schemeClr val="bg2"/>
                </a:solidFill>
                <a:latin typeface="Times New Roman" pitchFamily="18" charset="0"/>
                <a:ea typeface="ＭＳ Ｐゴシック" charset="0"/>
              </a:defRPr>
            </a:lvl5pPr>
            <a:lvl6pPr marL="457200" algn="l" rtl="0" eaLnBrk="1" fontAlgn="base" hangingPunct="1">
              <a:spcBef>
                <a:spcPct val="0"/>
              </a:spcBef>
              <a:spcAft>
                <a:spcPct val="0"/>
              </a:spcAft>
              <a:defRPr sz="4400" b="1">
                <a:solidFill>
                  <a:schemeClr val="bg2"/>
                </a:solidFill>
                <a:latin typeface="Times New Roman" pitchFamily="18" charset="0"/>
              </a:defRPr>
            </a:lvl6pPr>
            <a:lvl7pPr marL="914400" algn="l" rtl="0" eaLnBrk="1" fontAlgn="base" hangingPunct="1">
              <a:spcBef>
                <a:spcPct val="0"/>
              </a:spcBef>
              <a:spcAft>
                <a:spcPct val="0"/>
              </a:spcAft>
              <a:defRPr sz="4400" b="1">
                <a:solidFill>
                  <a:schemeClr val="bg2"/>
                </a:solidFill>
                <a:latin typeface="Times New Roman" pitchFamily="18" charset="0"/>
              </a:defRPr>
            </a:lvl7pPr>
            <a:lvl8pPr marL="1371600" algn="l" rtl="0" eaLnBrk="1" fontAlgn="base" hangingPunct="1">
              <a:spcBef>
                <a:spcPct val="0"/>
              </a:spcBef>
              <a:spcAft>
                <a:spcPct val="0"/>
              </a:spcAft>
              <a:defRPr sz="4400" b="1">
                <a:solidFill>
                  <a:schemeClr val="bg2"/>
                </a:solidFill>
                <a:latin typeface="Times New Roman" pitchFamily="18" charset="0"/>
              </a:defRPr>
            </a:lvl8pPr>
            <a:lvl9pPr marL="1828800" algn="l" rtl="0" eaLnBrk="1" fontAlgn="base" hangingPunct="1">
              <a:spcBef>
                <a:spcPct val="0"/>
              </a:spcBef>
              <a:spcAft>
                <a:spcPct val="0"/>
              </a:spcAft>
              <a:defRPr sz="4400" b="1">
                <a:solidFill>
                  <a:schemeClr val="bg2"/>
                </a:solidFill>
                <a:latin typeface="Times New Roman" pitchFamily="18" charset="0"/>
              </a:defRPr>
            </a:lvl9pPr>
          </a:lstStyle>
          <a:p>
            <a:r>
              <a:rPr lang="en-US" dirty="0"/>
              <a:t>Observer Pattern* </a:t>
            </a:r>
          </a:p>
        </p:txBody>
      </p:sp>
    </p:spTree>
    <p:extLst>
      <p:ext uri="{BB962C8B-B14F-4D97-AF65-F5344CB8AC3E}">
        <p14:creationId xmlns:p14="http://schemas.microsoft.com/office/powerpoint/2010/main" val="214798915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0" dur="500"/>
                                        <p:tgtEl>
                                          <p:spTgt spid="512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3" dur="500"/>
                                        <p:tgtEl>
                                          <p:spTgt spid="512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123">
                                            <p:txEl>
                                              <p:pRg st="3" end="3"/>
                                            </p:txEl>
                                          </p:spTgt>
                                        </p:tgtEl>
                                        <p:attrNameLst>
                                          <p:attrName>style.visibility</p:attrName>
                                        </p:attrNameLst>
                                      </p:cBhvr>
                                      <p:to>
                                        <p:strVal val="visible"/>
                                      </p:to>
                                    </p:set>
                                    <p:animEffect transition="in" filter="blinds(horizontal)">
                                      <p:cBhvr>
                                        <p:cTn id="18" dur="500"/>
                                        <p:tgtEl>
                                          <p:spTgt spid="512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123">
                                            <p:txEl>
                                              <p:pRg st="4" end="4"/>
                                            </p:txEl>
                                          </p:spTgt>
                                        </p:tgtEl>
                                        <p:attrNameLst>
                                          <p:attrName>style.visibility</p:attrName>
                                        </p:attrNameLst>
                                      </p:cBhvr>
                                      <p:to>
                                        <p:strVal val="visible"/>
                                      </p:to>
                                    </p:set>
                                    <p:animEffect transition="in" filter="blinds(horizontal)">
                                      <p:cBhvr>
                                        <p:cTn id="21" dur="500"/>
                                        <p:tgtEl>
                                          <p:spTgt spid="512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nodePh="1">
                                  <p:stCondLst>
                                    <p:cond delay="0"/>
                                  </p:stCondLst>
                                  <p:endCondLst>
                                    <p:cond evt="begin" delay="0">
                                      <p:tn val="24"/>
                                    </p:cond>
                                  </p:endCondLst>
                                  <p:childTnLst>
                                    <p:set>
                                      <p:cBhvr>
                                        <p:cTn id="25" dur="1" fill="hold">
                                          <p:stCondLst>
                                            <p:cond delay="0"/>
                                          </p:stCondLst>
                                        </p:cTn>
                                        <p:tgtEl>
                                          <p:spTgt spid="5125"/>
                                        </p:tgtEl>
                                        <p:attrNameLst>
                                          <p:attrName>style.visibility</p:attrName>
                                        </p:attrNameLst>
                                      </p:cBhvr>
                                      <p:to>
                                        <p:strVal val="visible"/>
                                      </p:to>
                                    </p:set>
                                    <p:animEffect transition="in" filter="blinds(horizontal)">
                                      <p:cBhvr>
                                        <p:cTn id="26" dur="500"/>
                                        <p:tgtEl>
                                          <p:spTgt spid="512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nodePh="1">
                                  <p:stCondLst>
                                    <p:cond delay="0"/>
                                  </p:stCondLst>
                                  <p:endCondLst>
                                    <p:cond evt="begin" delay="0">
                                      <p:tn val="29"/>
                                    </p:cond>
                                  </p:endCondLst>
                                  <p:childTnLst>
                                    <p:set>
                                      <p:cBhvr>
                                        <p:cTn id="30" dur="1" fill="hold">
                                          <p:stCondLst>
                                            <p:cond delay="0"/>
                                          </p:stCondLst>
                                        </p:cTn>
                                        <p:tgtEl>
                                          <p:spTgt spid="5126"/>
                                        </p:tgtEl>
                                        <p:attrNameLst>
                                          <p:attrName>style.visibility</p:attrName>
                                        </p:attrNameLst>
                                      </p:cBhvr>
                                      <p:to>
                                        <p:strVal val="visible"/>
                                      </p:to>
                                    </p:set>
                                    <p:animEffect transition="in" filter="blinds(horizontal)">
                                      <p:cBhvr>
                                        <p:cTn id="31"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5125" grpId="0"/>
      <p:bldP spid="512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Pattern - Standard</a:t>
            </a:r>
          </a:p>
        </p:txBody>
      </p:sp>
      <p:sp>
        <p:nvSpPr>
          <p:cNvPr id="3" name="Conten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fld id="{0B34D61C-6007-1144-A711-E135346B7BE2}" type="slidenum">
              <a:rPr lang="en-US" altLang="zh-CN" smtClean="0"/>
              <a:pPr/>
              <a:t>91</a:t>
            </a:fld>
            <a:endParaRPr lang="en-US" altLang="zh-CN"/>
          </a:p>
        </p:txBody>
      </p:sp>
      <p:pic>
        <p:nvPicPr>
          <p:cNvPr id="5" name="Picture 4"/>
          <p:cNvPicPr>
            <a:picLocks noChangeAspect="1"/>
          </p:cNvPicPr>
          <p:nvPr/>
        </p:nvPicPr>
        <p:blipFill>
          <a:blip r:embed="rId2"/>
          <a:stretch>
            <a:fillRect/>
          </a:stretch>
        </p:blipFill>
        <p:spPr>
          <a:xfrm>
            <a:off x="1283384" y="1635124"/>
            <a:ext cx="7270044" cy="5064125"/>
          </a:xfrm>
          <a:prstGeom prst="rect">
            <a:avLst/>
          </a:prstGeom>
        </p:spPr>
      </p:pic>
    </p:spTree>
    <p:extLst>
      <p:ext uri="{BB962C8B-B14F-4D97-AF65-F5344CB8AC3E}">
        <p14:creationId xmlns:p14="http://schemas.microsoft.com/office/powerpoint/2010/main" val="221427524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379413" y="1627187"/>
            <a:ext cx="8858250" cy="4548187"/>
          </a:xfrm>
        </p:spPr>
        <p:txBody>
          <a:bodyPr/>
          <a:lstStyle/>
          <a:p>
            <a:pPr marL="0" indent="0">
              <a:buNone/>
            </a:pPr>
            <a:r>
              <a:rPr lang="en-US" sz="2800" dirty="0"/>
              <a:t>Three Step Cycle (Observer Pattern)</a:t>
            </a:r>
          </a:p>
          <a:p>
            <a:pPr marL="0" indent="0">
              <a:buNone/>
            </a:pPr>
            <a:endParaRPr lang="en-US" sz="2800" dirty="0"/>
          </a:p>
          <a:p>
            <a:pPr marL="0" indent="0">
              <a:buNone/>
            </a:pPr>
            <a:r>
              <a:rPr lang="en-US" sz="2800" dirty="0"/>
              <a:t>1 Server (</a:t>
            </a:r>
            <a:r>
              <a:rPr lang="en-US" sz="2800" b="1" dirty="0"/>
              <a:t>Subject</a:t>
            </a:r>
            <a:r>
              <a:rPr lang="en-US" sz="2800" dirty="0"/>
              <a:t>) </a:t>
            </a:r>
          </a:p>
          <a:p>
            <a:pPr marL="514350" indent="-514350">
              <a:buAutoNum type="arabicPeriod"/>
            </a:pPr>
            <a:r>
              <a:rPr lang="en-US" sz="2800" b="1" i="1" dirty="0"/>
              <a:t>Attach</a:t>
            </a:r>
            <a:r>
              <a:rPr lang="en-US" sz="2800" dirty="0"/>
              <a:t>/Register </a:t>
            </a:r>
            <a:r>
              <a:rPr lang="en-US" sz="2800" b="1" dirty="0"/>
              <a:t>Observers </a:t>
            </a:r>
            <a:r>
              <a:rPr lang="en-US" sz="2800" dirty="0"/>
              <a:t>(many) </a:t>
            </a:r>
          </a:p>
          <a:p>
            <a:pPr marL="457200" indent="-457200">
              <a:buAutoNum type="arabicPeriod"/>
            </a:pPr>
            <a:r>
              <a:rPr lang="en-US" sz="2800" b="1" i="1" u="sng" dirty="0"/>
              <a:t>Notify All </a:t>
            </a:r>
            <a:r>
              <a:rPr lang="en-US" sz="2800" dirty="0"/>
              <a:t>attached </a:t>
            </a:r>
            <a:r>
              <a:rPr lang="en-US" sz="2800" b="1" dirty="0"/>
              <a:t>Observers</a:t>
            </a:r>
            <a:r>
              <a:rPr lang="en-US" sz="2800" dirty="0"/>
              <a:t> (many)</a:t>
            </a:r>
          </a:p>
          <a:p>
            <a:pPr marL="457200" indent="-457200">
              <a:buAutoNum type="arabicPeriod"/>
            </a:pPr>
            <a:r>
              <a:rPr lang="en-US" sz="2800" b="1" i="1" dirty="0"/>
              <a:t>Observers </a:t>
            </a:r>
            <a:r>
              <a:rPr lang="en-US" sz="2800" i="1" dirty="0"/>
              <a:t>calls back the </a:t>
            </a:r>
            <a:r>
              <a:rPr lang="en-US" sz="2800" b="1" i="1" dirty="0"/>
              <a:t>Server</a:t>
            </a:r>
            <a:r>
              <a:rPr lang="en-US" sz="2800" dirty="0"/>
              <a:t> for new updates. </a:t>
            </a:r>
          </a:p>
          <a:p>
            <a:pPr marL="0" indent="0">
              <a:buNone/>
            </a:pPr>
            <a:endParaRPr lang="en-US" sz="2800" dirty="0"/>
          </a:p>
          <a:p>
            <a:pPr marL="0" indent="0">
              <a:buNone/>
            </a:pPr>
            <a:r>
              <a:rPr lang="en-US" sz="2800" dirty="0"/>
              <a:t>The result:</a:t>
            </a:r>
          </a:p>
          <a:p>
            <a:pPr marL="0" indent="0">
              <a:buNone/>
            </a:pPr>
            <a:r>
              <a:rPr lang="en-US" sz="2800" dirty="0"/>
              <a:t>All attached observers get informed, and data can be updated to all observers consistently. </a:t>
            </a:r>
          </a:p>
          <a:p>
            <a:pPr marL="457200" indent="-457200">
              <a:buAutoNum type="arabicPeriod"/>
            </a:pPr>
            <a:endParaRPr lang="en-US" sz="2000" dirty="0"/>
          </a:p>
        </p:txBody>
      </p:sp>
      <p:sp>
        <p:nvSpPr>
          <p:cNvPr id="1945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charset="0"/>
                <a:ea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defRPr sz="28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defRPr sz="28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defRPr sz="28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defRPr sz="2800">
                <a:solidFill>
                  <a:schemeClr val="tx1"/>
                </a:solidFill>
                <a:latin typeface="Times New Roman" charset="0"/>
                <a:ea typeface="ＭＳ Ｐゴシック" charset="0"/>
              </a:defRPr>
            </a:lvl9pPr>
          </a:lstStyle>
          <a:p>
            <a:fld id="{8B6981EE-C43D-8D4B-BB64-93C1C81CBB6D}" type="slidenum">
              <a:rPr lang="en-US" altLang="zh-CN" sz="1400">
                <a:solidFill>
                  <a:srgbClr val="969696"/>
                </a:solidFill>
                <a:ea typeface="宋体" charset="0"/>
              </a:rPr>
              <a:pPr/>
              <a:t>92</a:t>
            </a:fld>
            <a:endParaRPr lang="en-US" altLang="zh-CN" sz="1400">
              <a:solidFill>
                <a:srgbClr val="969696"/>
              </a:solidFill>
              <a:ea typeface="宋体" charset="0"/>
            </a:endParaRPr>
          </a:p>
        </p:txBody>
      </p:sp>
      <p:sp>
        <p:nvSpPr>
          <p:cNvPr id="5125" name="Rectangle 5"/>
          <p:cNvSpPr>
            <a:spLocks noChangeArrowheads="1"/>
          </p:cNvSpPr>
          <p:nvPr/>
        </p:nvSpPr>
        <p:spPr bwMode="auto">
          <a:xfrm>
            <a:off x="825500" y="3676650"/>
            <a:ext cx="8856663"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endParaRPr lang="en-US" sz="2400"/>
          </a:p>
        </p:txBody>
      </p:sp>
      <p:sp>
        <p:nvSpPr>
          <p:cNvPr id="5126" name="Rectangle 6"/>
          <p:cNvSpPr>
            <a:spLocks noChangeArrowheads="1"/>
          </p:cNvSpPr>
          <p:nvPr/>
        </p:nvSpPr>
        <p:spPr bwMode="auto">
          <a:xfrm>
            <a:off x="825500" y="5124450"/>
            <a:ext cx="8856663"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endParaRPr lang="en-US" sz="2400">
              <a:solidFill>
                <a:srgbClr val="CC0000"/>
              </a:solidFill>
            </a:endParaRPr>
          </a:p>
        </p:txBody>
      </p:sp>
      <p:sp>
        <p:nvSpPr>
          <p:cNvPr id="9" name="Title 1"/>
          <p:cNvSpPr txBox="1">
            <a:spLocks/>
          </p:cNvSpPr>
          <p:nvPr/>
        </p:nvSpPr>
        <p:spPr bwMode="auto">
          <a:xfrm>
            <a:off x="406390" y="212725"/>
            <a:ext cx="9144000" cy="1104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4400" b="1">
                <a:solidFill>
                  <a:schemeClr val="bg2"/>
                </a:solidFill>
                <a:latin typeface="Helvetica"/>
                <a:ea typeface="ＭＳ Ｐゴシック" charset="0"/>
                <a:cs typeface="Helvetica"/>
              </a:defRPr>
            </a:lvl1pPr>
            <a:lvl2pPr algn="l" rtl="0" eaLnBrk="1" fontAlgn="base" hangingPunct="1">
              <a:spcBef>
                <a:spcPct val="0"/>
              </a:spcBef>
              <a:spcAft>
                <a:spcPct val="0"/>
              </a:spcAft>
              <a:defRPr sz="4400" b="1">
                <a:solidFill>
                  <a:schemeClr val="bg2"/>
                </a:solidFill>
                <a:latin typeface="Times New Roman" pitchFamily="18" charset="0"/>
                <a:ea typeface="ＭＳ Ｐゴシック" charset="0"/>
              </a:defRPr>
            </a:lvl2pPr>
            <a:lvl3pPr algn="l" rtl="0" eaLnBrk="1" fontAlgn="base" hangingPunct="1">
              <a:spcBef>
                <a:spcPct val="0"/>
              </a:spcBef>
              <a:spcAft>
                <a:spcPct val="0"/>
              </a:spcAft>
              <a:defRPr sz="4400" b="1">
                <a:solidFill>
                  <a:schemeClr val="bg2"/>
                </a:solidFill>
                <a:latin typeface="Times New Roman" pitchFamily="18" charset="0"/>
                <a:ea typeface="ＭＳ Ｐゴシック" charset="0"/>
              </a:defRPr>
            </a:lvl3pPr>
            <a:lvl4pPr algn="l" rtl="0" eaLnBrk="1" fontAlgn="base" hangingPunct="1">
              <a:spcBef>
                <a:spcPct val="0"/>
              </a:spcBef>
              <a:spcAft>
                <a:spcPct val="0"/>
              </a:spcAft>
              <a:defRPr sz="4400" b="1">
                <a:solidFill>
                  <a:schemeClr val="bg2"/>
                </a:solidFill>
                <a:latin typeface="Times New Roman" pitchFamily="18" charset="0"/>
                <a:ea typeface="ＭＳ Ｐゴシック" charset="0"/>
              </a:defRPr>
            </a:lvl4pPr>
            <a:lvl5pPr algn="l" rtl="0" eaLnBrk="1" fontAlgn="base" hangingPunct="1">
              <a:spcBef>
                <a:spcPct val="0"/>
              </a:spcBef>
              <a:spcAft>
                <a:spcPct val="0"/>
              </a:spcAft>
              <a:defRPr sz="4400" b="1">
                <a:solidFill>
                  <a:schemeClr val="bg2"/>
                </a:solidFill>
                <a:latin typeface="Times New Roman" pitchFamily="18" charset="0"/>
                <a:ea typeface="ＭＳ Ｐゴシック" charset="0"/>
              </a:defRPr>
            </a:lvl5pPr>
            <a:lvl6pPr marL="457200" algn="l" rtl="0" eaLnBrk="1" fontAlgn="base" hangingPunct="1">
              <a:spcBef>
                <a:spcPct val="0"/>
              </a:spcBef>
              <a:spcAft>
                <a:spcPct val="0"/>
              </a:spcAft>
              <a:defRPr sz="4400" b="1">
                <a:solidFill>
                  <a:schemeClr val="bg2"/>
                </a:solidFill>
                <a:latin typeface="Times New Roman" pitchFamily="18" charset="0"/>
              </a:defRPr>
            </a:lvl6pPr>
            <a:lvl7pPr marL="914400" algn="l" rtl="0" eaLnBrk="1" fontAlgn="base" hangingPunct="1">
              <a:spcBef>
                <a:spcPct val="0"/>
              </a:spcBef>
              <a:spcAft>
                <a:spcPct val="0"/>
              </a:spcAft>
              <a:defRPr sz="4400" b="1">
                <a:solidFill>
                  <a:schemeClr val="bg2"/>
                </a:solidFill>
                <a:latin typeface="Times New Roman" pitchFamily="18" charset="0"/>
              </a:defRPr>
            </a:lvl7pPr>
            <a:lvl8pPr marL="1371600" algn="l" rtl="0" eaLnBrk="1" fontAlgn="base" hangingPunct="1">
              <a:spcBef>
                <a:spcPct val="0"/>
              </a:spcBef>
              <a:spcAft>
                <a:spcPct val="0"/>
              </a:spcAft>
              <a:defRPr sz="4400" b="1">
                <a:solidFill>
                  <a:schemeClr val="bg2"/>
                </a:solidFill>
                <a:latin typeface="Times New Roman" pitchFamily="18" charset="0"/>
              </a:defRPr>
            </a:lvl8pPr>
            <a:lvl9pPr marL="1828800" algn="l" rtl="0" eaLnBrk="1" fontAlgn="base" hangingPunct="1">
              <a:spcBef>
                <a:spcPct val="0"/>
              </a:spcBef>
              <a:spcAft>
                <a:spcPct val="0"/>
              </a:spcAft>
              <a:defRPr sz="4400" b="1">
                <a:solidFill>
                  <a:schemeClr val="bg2"/>
                </a:solidFill>
                <a:latin typeface="Times New Roman" pitchFamily="18" charset="0"/>
              </a:defRPr>
            </a:lvl9pPr>
          </a:lstStyle>
          <a:p>
            <a:r>
              <a:rPr lang="en-US" sz="4000" dirty="0"/>
              <a:t>Observer Pattern – 3 Steps</a:t>
            </a:r>
          </a:p>
        </p:txBody>
      </p:sp>
    </p:spTree>
    <p:extLst>
      <p:ext uri="{BB962C8B-B14F-4D97-AF65-F5344CB8AC3E}">
        <p14:creationId xmlns:p14="http://schemas.microsoft.com/office/powerpoint/2010/main" val="5822333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2" dur="500"/>
                                        <p:tgtEl>
                                          <p:spTgt spid="51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3">
                                            <p:txEl>
                                              <p:pRg st="3" end="3"/>
                                            </p:txEl>
                                          </p:spTgt>
                                        </p:tgtEl>
                                        <p:attrNameLst>
                                          <p:attrName>style.visibility</p:attrName>
                                        </p:attrNameLst>
                                      </p:cBhvr>
                                      <p:to>
                                        <p:strVal val="visible"/>
                                      </p:to>
                                    </p:set>
                                    <p:animEffect transition="in" filter="blinds(horizontal)">
                                      <p:cBhvr>
                                        <p:cTn id="17" dur="500"/>
                                        <p:tgtEl>
                                          <p:spTgt spid="51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3">
                                            <p:txEl>
                                              <p:pRg st="4" end="4"/>
                                            </p:txEl>
                                          </p:spTgt>
                                        </p:tgtEl>
                                        <p:attrNameLst>
                                          <p:attrName>style.visibility</p:attrName>
                                        </p:attrNameLst>
                                      </p:cBhvr>
                                      <p:to>
                                        <p:strVal val="visible"/>
                                      </p:to>
                                    </p:set>
                                    <p:animEffect transition="in" filter="blinds(horizontal)">
                                      <p:cBhvr>
                                        <p:cTn id="22" dur="500"/>
                                        <p:tgtEl>
                                          <p:spTgt spid="51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23">
                                            <p:txEl>
                                              <p:pRg st="5" end="5"/>
                                            </p:txEl>
                                          </p:spTgt>
                                        </p:tgtEl>
                                        <p:attrNameLst>
                                          <p:attrName>style.visibility</p:attrName>
                                        </p:attrNameLst>
                                      </p:cBhvr>
                                      <p:to>
                                        <p:strVal val="visible"/>
                                      </p:to>
                                    </p:set>
                                    <p:animEffect transition="in" filter="blinds(horizontal)">
                                      <p:cBhvr>
                                        <p:cTn id="27" dur="500"/>
                                        <p:tgtEl>
                                          <p:spTgt spid="512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23">
                                            <p:txEl>
                                              <p:pRg st="7" end="7"/>
                                            </p:txEl>
                                          </p:spTgt>
                                        </p:tgtEl>
                                        <p:attrNameLst>
                                          <p:attrName>style.visibility</p:attrName>
                                        </p:attrNameLst>
                                      </p:cBhvr>
                                      <p:to>
                                        <p:strVal val="visible"/>
                                      </p:to>
                                    </p:set>
                                    <p:animEffect transition="in" filter="blinds(horizontal)">
                                      <p:cBhvr>
                                        <p:cTn id="32" dur="500"/>
                                        <p:tgtEl>
                                          <p:spTgt spid="512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123">
                                            <p:txEl>
                                              <p:pRg st="8" end="8"/>
                                            </p:txEl>
                                          </p:spTgt>
                                        </p:tgtEl>
                                        <p:attrNameLst>
                                          <p:attrName>style.visibility</p:attrName>
                                        </p:attrNameLst>
                                      </p:cBhvr>
                                      <p:to>
                                        <p:strVal val="visible"/>
                                      </p:to>
                                    </p:set>
                                    <p:animEffect transition="in" filter="blinds(horizontal)">
                                      <p:cBhvr>
                                        <p:cTn id="37" dur="500"/>
                                        <p:tgtEl>
                                          <p:spTgt spid="5123">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nodePh="1">
                                  <p:stCondLst>
                                    <p:cond delay="0"/>
                                  </p:stCondLst>
                                  <p:endCondLst>
                                    <p:cond evt="begin" delay="0">
                                      <p:tn val="40"/>
                                    </p:cond>
                                  </p:endCondLst>
                                  <p:childTnLst>
                                    <p:set>
                                      <p:cBhvr>
                                        <p:cTn id="41" dur="1" fill="hold">
                                          <p:stCondLst>
                                            <p:cond delay="0"/>
                                          </p:stCondLst>
                                        </p:cTn>
                                        <p:tgtEl>
                                          <p:spTgt spid="5125"/>
                                        </p:tgtEl>
                                        <p:attrNameLst>
                                          <p:attrName>style.visibility</p:attrName>
                                        </p:attrNameLst>
                                      </p:cBhvr>
                                      <p:to>
                                        <p:strVal val="visible"/>
                                      </p:to>
                                    </p:set>
                                    <p:animEffect transition="in" filter="blinds(horizontal)">
                                      <p:cBhvr>
                                        <p:cTn id="42" dur="500"/>
                                        <p:tgtEl>
                                          <p:spTgt spid="512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nodePh="1">
                                  <p:stCondLst>
                                    <p:cond delay="0"/>
                                  </p:stCondLst>
                                  <p:endCondLst>
                                    <p:cond evt="begin" delay="0">
                                      <p:tn val="45"/>
                                    </p:cond>
                                  </p:endCondLst>
                                  <p:childTnLst>
                                    <p:set>
                                      <p:cBhvr>
                                        <p:cTn id="46" dur="1" fill="hold">
                                          <p:stCondLst>
                                            <p:cond delay="0"/>
                                          </p:stCondLst>
                                        </p:cTn>
                                        <p:tgtEl>
                                          <p:spTgt spid="5126"/>
                                        </p:tgtEl>
                                        <p:attrNameLst>
                                          <p:attrName>style.visibility</p:attrName>
                                        </p:attrNameLst>
                                      </p:cBhvr>
                                      <p:to>
                                        <p:strVal val="visible"/>
                                      </p:to>
                                    </p:set>
                                    <p:animEffect transition="in" filter="blinds(horizontal)">
                                      <p:cBhvr>
                                        <p:cTn id="47"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5125" grpId="0"/>
      <p:bldP spid="512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dirty="0"/>
              <a:t>Observer Pattern – Example *</a:t>
            </a:r>
          </a:p>
        </p:txBody>
      </p:sp>
      <p:pic>
        <p:nvPicPr>
          <p:cNvPr id="2" name="Picture 1"/>
          <p:cNvPicPr>
            <a:picLocks noChangeAspect="1"/>
          </p:cNvPicPr>
          <p:nvPr/>
        </p:nvPicPr>
        <p:blipFill>
          <a:blip r:embed="rId2"/>
          <a:stretch>
            <a:fillRect/>
          </a:stretch>
        </p:blipFill>
        <p:spPr>
          <a:xfrm>
            <a:off x="1462676" y="1384664"/>
            <a:ext cx="6783982" cy="5337254"/>
          </a:xfrm>
          <a:prstGeom prst="rect">
            <a:avLst/>
          </a:prstGeom>
        </p:spPr>
      </p:pic>
      <p:sp>
        <p:nvSpPr>
          <p:cNvPr id="3" name="Slide Number Placeholder 2"/>
          <p:cNvSpPr>
            <a:spLocks noGrp="1"/>
          </p:cNvSpPr>
          <p:nvPr>
            <p:ph type="sldNum" sz="quarter" idx="12"/>
          </p:nvPr>
        </p:nvSpPr>
        <p:spPr/>
        <p:txBody>
          <a:bodyPr/>
          <a:lstStyle/>
          <a:p>
            <a:pPr>
              <a:defRPr/>
            </a:pPr>
            <a:fld id="{F86A4733-B0DE-402C-87E5-69B0B588E007}" type="slidenum">
              <a:rPr lang="zh-TW" altLang="en-US" smtClean="0"/>
              <a:pPr>
                <a:defRPr/>
              </a:pPr>
              <a:t>93</a:t>
            </a:fld>
            <a:endParaRPr lang="en-US" altLang="zh-TW"/>
          </a:p>
        </p:txBody>
      </p:sp>
    </p:spTree>
    <p:extLst>
      <p:ext uri="{BB962C8B-B14F-4D97-AF65-F5344CB8AC3E}">
        <p14:creationId xmlns:p14="http://schemas.microsoft.com/office/powerpoint/2010/main" val="414382663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sz="4000" dirty="0"/>
              <a:t>OP – Example 2* – Subject/Observer</a:t>
            </a:r>
          </a:p>
        </p:txBody>
      </p:sp>
      <p:pic>
        <p:nvPicPr>
          <p:cNvPr id="2" name="Picture 1"/>
          <p:cNvPicPr>
            <a:picLocks noChangeAspect="1"/>
          </p:cNvPicPr>
          <p:nvPr/>
        </p:nvPicPr>
        <p:blipFill>
          <a:blip r:embed="rId2"/>
          <a:stretch>
            <a:fillRect/>
          </a:stretch>
        </p:blipFill>
        <p:spPr>
          <a:xfrm>
            <a:off x="3841813" y="2184399"/>
            <a:ext cx="5931182" cy="4483101"/>
          </a:xfrm>
          <a:prstGeom prst="rect">
            <a:avLst/>
          </a:prstGeom>
          <a:noFill/>
          <a:ln>
            <a:solidFill>
              <a:schemeClr val="tx1"/>
            </a:solidFill>
          </a:ln>
        </p:spPr>
      </p:pic>
      <p:sp>
        <p:nvSpPr>
          <p:cNvPr id="4" name="TextBox 3"/>
          <p:cNvSpPr txBox="1"/>
          <p:nvPr/>
        </p:nvSpPr>
        <p:spPr>
          <a:xfrm>
            <a:off x="0" y="1555750"/>
            <a:ext cx="8509682" cy="5693866"/>
          </a:xfrm>
          <a:prstGeom prst="rect">
            <a:avLst/>
          </a:prstGeom>
          <a:noFill/>
        </p:spPr>
        <p:txBody>
          <a:bodyPr wrap="square" rtlCol="0">
            <a:spAutoFit/>
          </a:bodyPr>
          <a:lstStyle/>
          <a:p>
            <a:pPr algn="l"/>
            <a:r>
              <a:rPr lang="en-US" dirty="0">
                <a:latin typeface="Helvetica"/>
                <a:cs typeface="Helvetica"/>
              </a:rPr>
              <a:t>Standard Subject / Object Skeleton</a:t>
            </a:r>
          </a:p>
          <a:p>
            <a:pPr marL="457200" indent="-457200" algn="l">
              <a:buFont typeface="Arial"/>
              <a:buChar char="•"/>
            </a:pPr>
            <a:r>
              <a:rPr lang="en-US" i="1" u="sng" dirty="0">
                <a:latin typeface="Helvetica"/>
                <a:cs typeface="Helvetica"/>
              </a:rPr>
              <a:t>Observer Pattern</a:t>
            </a:r>
          </a:p>
          <a:p>
            <a:pPr marL="457200" indent="-457200" algn="l">
              <a:buFont typeface="Arial"/>
              <a:buChar char="•"/>
            </a:pPr>
            <a:r>
              <a:rPr lang="en-US" b="1" dirty="0">
                <a:latin typeface="Helvetica"/>
                <a:cs typeface="Helvetica"/>
              </a:rPr>
              <a:t>Subject Class</a:t>
            </a:r>
          </a:p>
          <a:p>
            <a:pPr marL="914400" lvl="1" indent="-457200" algn="l">
              <a:buFont typeface="Arial"/>
              <a:buChar char="•"/>
            </a:pPr>
            <a:r>
              <a:rPr lang="en-US" dirty="0">
                <a:latin typeface="Helvetica"/>
                <a:cs typeface="Helvetica"/>
              </a:rPr>
              <a:t>Attach()/</a:t>
            </a:r>
            <a:r>
              <a:rPr lang="en-US" dirty="0" err="1">
                <a:latin typeface="Helvetica"/>
                <a:cs typeface="Helvetica"/>
              </a:rPr>
              <a:t>Detech</a:t>
            </a:r>
            <a:r>
              <a:rPr lang="en-US" dirty="0">
                <a:latin typeface="Helvetica"/>
                <a:cs typeface="Helvetica"/>
              </a:rPr>
              <a:t>()</a:t>
            </a:r>
          </a:p>
          <a:p>
            <a:pPr marL="914400" lvl="1" indent="-457200" algn="l">
              <a:buFont typeface="Arial"/>
              <a:buChar char="•"/>
            </a:pPr>
            <a:r>
              <a:rPr lang="en-US" dirty="0">
                <a:latin typeface="Helvetica"/>
                <a:cs typeface="Helvetica"/>
              </a:rPr>
              <a:t>set/</a:t>
            </a:r>
            <a:r>
              <a:rPr lang="en-US" dirty="0" err="1">
                <a:latin typeface="Helvetica"/>
                <a:cs typeface="Helvetica"/>
              </a:rPr>
              <a:t>getState</a:t>
            </a:r>
            <a:r>
              <a:rPr lang="en-US" dirty="0">
                <a:latin typeface="Helvetica"/>
                <a:cs typeface="Helvetica"/>
              </a:rPr>
              <a:t>()</a:t>
            </a:r>
          </a:p>
          <a:p>
            <a:pPr marL="914400" lvl="1" indent="-457200" algn="l">
              <a:buFont typeface="Arial"/>
              <a:buChar char="•"/>
            </a:pPr>
            <a:r>
              <a:rPr lang="en-US" dirty="0" err="1">
                <a:latin typeface="Helvetica"/>
                <a:cs typeface="Helvetica"/>
              </a:rPr>
              <a:t>Notify_all</a:t>
            </a:r>
            <a:r>
              <a:rPr lang="en-US" dirty="0">
                <a:latin typeface="Helvetica"/>
                <a:cs typeface="Helvetica"/>
              </a:rPr>
              <a:t>()</a:t>
            </a:r>
          </a:p>
          <a:p>
            <a:pPr marL="457200" indent="-457200" algn="l">
              <a:buFont typeface="Arial"/>
              <a:buChar char="•"/>
            </a:pPr>
            <a:r>
              <a:rPr lang="en-US" b="1" dirty="0">
                <a:latin typeface="Helvetica"/>
                <a:cs typeface="Helvetica"/>
              </a:rPr>
              <a:t>Observer Class</a:t>
            </a:r>
          </a:p>
          <a:p>
            <a:pPr marL="914400" lvl="1" indent="-457200" algn="l">
              <a:buFont typeface="Arial"/>
              <a:buChar char="•"/>
            </a:pPr>
            <a:r>
              <a:rPr lang="en-US" dirty="0">
                <a:latin typeface="Helvetica"/>
                <a:cs typeface="Helvetica"/>
              </a:rPr>
              <a:t>Update()</a:t>
            </a:r>
          </a:p>
          <a:p>
            <a:pPr algn="l"/>
            <a:endParaRPr lang="en-US" dirty="0">
              <a:latin typeface="Helvetica"/>
              <a:cs typeface="Helvetica"/>
            </a:endParaRPr>
          </a:p>
        </p:txBody>
      </p:sp>
      <p:sp>
        <p:nvSpPr>
          <p:cNvPr id="3" name="Slide Number Placeholder 2"/>
          <p:cNvSpPr>
            <a:spLocks noGrp="1"/>
          </p:cNvSpPr>
          <p:nvPr>
            <p:ph type="sldNum" sz="quarter" idx="12"/>
          </p:nvPr>
        </p:nvSpPr>
        <p:spPr/>
        <p:txBody>
          <a:bodyPr/>
          <a:lstStyle/>
          <a:p>
            <a:pPr>
              <a:defRPr/>
            </a:pPr>
            <a:fld id="{F86A4733-B0DE-402C-87E5-69B0B588E007}" type="slidenum">
              <a:rPr lang="zh-TW" altLang="en-US" smtClean="0"/>
              <a:pPr>
                <a:defRPr/>
              </a:pPr>
              <a:t>94</a:t>
            </a:fld>
            <a:endParaRPr lang="en-US" altLang="zh-TW"/>
          </a:p>
        </p:txBody>
      </p:sp>
    </p:spTree>
    <p:extLst>
      <p:ext uri="{BB962C8B-B14F-4D97-AF65-F5344CB8AC3E}">
        <p14:creationId xmlns:p14="http://schemas.microsoft.com/office/powerpoint/2010/main" val="58588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endParaRPr lang="en-US" sz="4000" dirty="0"/>
          </a:p>
        </p:txBody>
      </p:sp>
      <p:pic>
        <p:nvPicPr>
          <p:cNvPr id="3" name="Picture 2"/>
          <p:cNvPicPr>
            <a:picLocks noChangeAspect="1"/>
          </p:cNvPicPr>
          <p:nvPr/>
        </p:nvPicPr>
        <p:blipFill>
          <a:blip r:embed="rId2"/>
          <a:stretch>
            <a:fillRect/>
          </a:stretch>
        </p:blipFill>
        <p:spPr>
          <a:xfrm>
            <a:off x="225226" y="488830"/>
            <a:ext cx="4696418" cy="6051670"/>
          </a:xfrm>
          <a:prstGeom prst="rect">
            <a:avLst/>
          </a:prstGeom>
        </p:spPr>
      </p:pic>
      <p:pic>
        <p:nvPicPr>
          <p:cNvPr id="4" name="Picture 3"/>
          <p:cNvPicPr>
            <a:picLocks noChangeAspect="1"/>
          </p:cNvPicPr>
          <p:nvPr/>
        </p:nvPicPr>
        <p:blipFill>
          <a:blip r:embed="rId3"/>
          <a:stretch>
            <a:fillRect/>
          </a:stretch>
        </p:blipFill>
        <p:spPr>
          <a:xfrm>
            <a:off x="5032547" y="4120004"/>
            <a:ext cx="4749757" cy="2410971"/>
          </a:xfrm>
          <a:prstGeom prst="rect">
            <a:avLst/>
          </a:prstGeom>
        </p:spPr>
      </p:pic>
      <p:pic>
        <p:nvPicPr>
          <p:cNvPr id="8" name="Picture 7"/>
          <p:cNvPicPr>
            <a:picLocks noChangeAspect="1"/>
          </p:cNvPicPr>
          <p:nvPr/>
        </p:nvPicPr>
        <p:blipFill>
          <a:blip r:embed="rId4"/>
          <a:stretch>
            <a:fillRect/>
          </a:stretch>
        </p:blipFill>
        <p:spPr>
          <a:xfrm>
            <a:off x="5111893" y="698500"/>
            <a:ext cx="4674640" cy="3483420"/>
          </a:xfrm>
          <a:prstGeom prst="rect">
            <a:avLst/>
          </a:prstGeom>
        </p:spPr>
      </p:pic>
      <p:sp>
        <p:nvSpPr>
          <p:cNvPr id="2" name="Slide Number Placeholder 1"/>
          <p:cNvSpPr>
            <a:spLocks noGrp="1"/>
          </p:cNvSpPr>
          <p:nvPr>
            <p:ph type="sldNum" sz="quarter" idx="12"/>
          </p:nvPr>
        </p:nvSpPr>
        <p:spPr/>
        <p:txBody>
          <a:bodyPr/>
          <a:lstStyle/>
          <a:p>
            <a:pPr>
              <a:defRPr/>
            </a:pPr>
            <a:fld id="{F86A4733-B0DE-402C-87E5-69B0B588E007}" type="slidenum">
              <a:rPr lang="zh-TW" altLang="en-US" smtClean="0"/>
              <a:pPr>
                <a:defRPr/>
              </a:pPr>
              <a:t>95</a:t>
            </a:fld>
            <a:endParaRPr lang="en-US" altLang="zh-TW"/>
          </a:p>
        </p:txBody>
      </p:sp>
    </p:spTree>
    <p:extLst>
      <p:ext uri="{BB962C8B-B14F-4D97-AF65-F5344CB8AC3E}">
        <p14:creationId xmlns:p14="http://schemas.microsoft.com/office/powerpoint/2010/main" val="13497295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endParaRPr lang="en-US" sz="4000" dirty="0"/>
          </a:p>
        </p:txBody>
      </p:sp>
      <p:pic>
        <p:nvPicPr>
          <p:cNvPr id="2" name="Picture 1"/>
          <p:cNvPicPr>
            <a:picLocks noChangeAspect="1"/>
          </p:cNvPicPr>
          <p:nvPr/>
        </p:nvPicPr>
        <p:blipFill>
          <a:blip r:embed="rId2"/>
          <a:stretch>
            <a:fillRect/>
          </a:stretch>
        </p:blipFill>
        <p:spPr>
          <a:xfrm>
            <a:off x="127011" y="593725"/>
            <a:ext cx="7353300" cy="6007100"/>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4981562" y="1054100"/>
            <a:ext cx="4762500" cy="4622800"/>
          </a:xfrm>
          <a:prstGeom prst="rect">
            <a:avLst/>
          </a:prstGeom>
          <a:ln>
            <a:solidFill>
              <a:schemeClr val="tx1"/>
            </a:solidFill>
          </a:ln>
        </p:spPr>
      </p:pic>
      <p:sp>
        <p:nvSpPr>
          <p:cNvPr id="3" name="Slide Number Placeholder 2"/>
          <p:cNvSpPr>
            <a:spLocks noGrp="1"/>
          </p:cNvSpPr>
          <p:nvPr>
            <p:ph type="sldNum" sz="quarter" idx="12"/>
          </p:nvPr>
        </p:nvSpPr>
        <p:spPr/>
        <p:txBody>
          <a:bodyPr/>
          <a:lstStyle/>
          <a:p>
            <a:pPr>
              <a:defRPr/>
            </a:pPr>
            <a:fld id="{F86A4733-B0DE-402C-87E5-69B0B588E007}" type="slidenum">
              <a:rPr lang="zh-TW" altLang="en-US" smtClean="0"/>
              <a:pPr>
                <a:defRPr/>
              </a:pPr>
              <a:t>96</a:t>
            </a:fld>
            <a:endParaRPr lang="en-US" altLang="zh-TW"/>
          </a:p>
        </p:txBody>
      </p:sp>
    </p:spTree>
    <p:extLst>
      <p:ext uri="{BB962C8B-B14F-4D97-AF65-F5344CB8AC3E}">
        <p14:creationId xmlns:p14="http://schemas.microsoft.com/office/powerpoint/2010/main" val="10646049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412750" y="533400"/>
            <a:ext cx="8912225" cy="838200"/>
          </a:xfrm>
        </p:spPr>
        <p:txBody>
          <a:bodyPr/>
          <a:lstStyle/>
          <a:p>
            <a:r>
              <a:rPr lang="en-US" sz="4000" dirty="0"/>
              <a:t>Observer Pattern: Summary</a:t>
            </a:r>
          </a:p>
        </p:txBody>
      </p:sp>
      <p:sp>
        <p:nvSpPr>
          <p:cNvPr id="2662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charset="0"/>
                <a:ea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algn="ctr" eaLnBrk="0" fontAlgn="base" hangingPunct="0">
              <a:spcBef>
                <a:spcPct val="50000"/>
              </a:spcBef>
              <a:spcAft>
                <a:spcPct val="0"/>
              </a:spcAft>
              <a:defRPr sz="2800">
                <a:solidFill>
                  <a:schemeClr val="tx1"/>
                </a:solidFill>
                <a:latin typeface="Times New Roman" charset="0"/>
                <a:ea typeface="ＭＳ Ｐゴシック" charset="0"/>
              </a:defRPr>
            </a:lvl6pPr>
            <a:lvl7pPr marL="2971800" indent="-228600" algn="ctr" eaLnBrk="0" fontAlgn="base" hangingPunct="0">
              <a:spcBef>
                <a:spcPct val="50000"/>
              </a:spcBef>
              <a:spcAft>
                <a:spcPct val="0"/>
              </a:spcAft>
              <a:defRPr sz="2800">
                <a:solidFill>
                  <a:schemeClr val="tx1"/>
                </a:solidFill>
                <a:latin typeface="Times New Roman" charset="0"/>
                <a:ea typeface="ＭＳ Ｐゴシック" charset="0"/>
              </a:defRPr>
            </a:lvl7pPr>
            <a:lvl8pPr marL="3429000" indent="-228600" algn="ctr" eaLnBrk="0" fontAlgn="base" hangingPunct="0">
              <a:spcBef>
                <a:spcPct val="50000"/>
              </a:spcBef>
              <a:spcAft>
                <a:spcPct val="0"/>
              </a:spcAft>
              <a:defRPr sz="2800">
                <a:solidFill>
                  <a:schemeClr val="tx1"/>
                </a:solidFill>
                <a:latin typeface="Times New Roman" charset="0"/>
                <a:ea typeface="ＭＳ Ｐゴシック" charset="0"/>
              </a:defRPr>
            </a:lvl8pPr>
            <a:lvl9pPr marL="3886200" indent="-228600" algn="ctr" eaLnBrk="0" fontAlgn="base" hangingPunct="0">
              <a:spcBef>
                <a:spcPct val="50000"/>
              </a:spcBef>
              <a:spcAft>
                <a:spcPct val="0"/>
              </a:spcAft>
              <a:defRPr sz="2800">
                <a:solidFill>
                  <a:schemeClr val="tx1"/>
                </a:solidFill>
                <a:latin typeface="Times New Roman" charset="0"/>
                <a:ea typeface="ＭＳ Ｐゴシック" charset="0"/>
              </a:defRPr>
            </a:lvl9pPr>
          </a:lstStyle>
          <a:p>
            <a:fld id="{B88EAE36-C85D-E14C-BA9A-DF0AFF2FA792}" type="slidenum">
              <a:rPr lang="en-US" altLang="zh-CN" sz="1400">
                <a:solidFill>
                  <a:srgbClr val="969696"/>
                </a:solidFill>
                <a:latin typeface="Helvetica"/>
                <a:ea typeface="宋体" charset="0"/>
                <a:cs typeface="Helvetica"/>
              </a:rPr>
              <a:pPr/>
              <a:t>97</a:t>
            </a:fld>
            <a:endParaRPr lang="en-US" altLang="zh-CN" sz="1400">
              <a:solidFill>
                <a:srgbClr val="969696"/>
              </a:solidFill>
              <a:latin typeface="Helvetica"/>
              <a:ea typeface="宋体" charset="0"/>
              <a:cs typeface="Helvetica"/>
            </a:endParaRPr>
          </a:p>
        </p:txBody>
      </p:sp>
      <p:sp>
        <p:nvSpPr>
          <p:cNvPr id="26629" name="Rectangle 4"/>
          <p:cNvSpPr>
            <a:spLocks noChangeArrowheads="1"/>
          </p:cNvSpPr>
          <p:nvPr/>
        </p:nvSpPr>
        <p:spPr bwMode="auto">
          <a:xfrm>
            <a:off x="549266" y="1895475"/>
            <a:ext cx="8856663" cy="1162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gn="l">
              <a:spcBef>
                <a:spcPct val="20000"/>
              </a:spcBef>
              <a:buFontTx/>
              <a:buChar char="•"/>
            </a:pPr>
            <a:r>
              <a:rPr lang="en-US" sz="2400" b="1" i="1" dirty="0">
                <a:latin typeface="Helvetica"/>
                <a:cs typeface="Helvetica"/>
              </a:rPr>
              <a:t>Support for broadcast communication</a:t>
            </a:r>
            <a:r>
              <a:rPr lang="en-US" sz="2400" dirty="0">
                <a:latin typeface="Helvetica"/>
                <a:cs typeface="Helvetica"/>
              </a:rPr>
              <a:t>. A subject need not specify the receivers; all interested objects receive the </a:t>
            </a:r>
            <a:r>
              <a:rPr lang="en-US" sz="2400" b="1" dirty="0">
                <a:latin typeface="Helvetica"/>
                <a:cs typeface="Helvetica"/>
              </a:rPr>
              <a:t>notification </a:t>
            </a:r>
            <a:r>
              <a:rPr lang="en-US" sz="2400" dirty="0">
                <a:latin typeface="Helvetica"/>
                <a:cs typeface="Helvetica"/>
              </a:rPr>
              <a:t>as long as these objects have been </a:t>
            </a:r>
            <a:r>
              <a:rPr lang="en-US" sz="2400" b="1" i="1" dirty="0">
                <a:latin typeface="Helvetica"/>
                <a:cs typeface="Helvetica"/>
              </a:rPr>
              <a:t>attached</a:t>
            </a:r>
            <a:r>
              <a:rPr lang="en-US" sz="2400" dirty="0">
                <a:latin typeface="Helvetica"/>
                <a:cs typeface="Helvetica"/>
              </a:rPr>
              <a:t> to the subject.</a:t>
            </a:r>
            <a:endParaRPr lang="en-US" sz="2400" dirty="0">
              <a:solidFill>
                <a:srgbClr val="CC0000"/>
              </a:solidFill>
              <a:latin typeface="Helvetica"/>
              <a:cs typeface="Helvetica"/>
            </a:endParaRPr>
          </a:p>
        </p:txBody>
      </p:sp>
      <p:sp>
        <p:nvSpPr>
          <p:cNvPr id="26630" name="Rectangle 5"/>
          <p:cNvSpPr>
            <a:spLocks noChangeArrowheads="1"/>
          </p:cNvSpPr>
          <p:nvPr/>
        </p:nvSpPr>
        <p:spPr bwMode="auto">
          <a:xfrm>
            <a:off x="644523" y="4048125"/>
            <a:ext cx="8856663" cy="160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gn="l">
              <a:spcBef>
                <a:spcPct val="20000"/>
              </a:spcBef>
              <a:buFontTx/>
              <a:buChar char="•"/>
            </a:pPr>
            <a:r>
              <a:rPr lang="en-US" sz="2400" b="1" i="1" dirty="0">
                <a:latin typeface="Helvetica"/>
                <a:cs typeface="Helvetica"/>
              </a:rPr>
              <a:t>Unexpected updates</a:t>
            </a:r>
            <a:r>
              <a:rPr lang="en-US" sz="2400" dirty="0">
                <a:latin typeface="Helvetica"/>
                <a:cs typeface="Helvetica"/>
              </a:rPr>
              <a:t>: Observers do not need to concern about when the updates to be occurred. They are not concerned about each other’s presence. In some cases this may lead to unwanted updates, so design with care. </a:t>
            </a:r>
            <a:endParaRPr lang="en-US" sz="2400" dirty="0">
              <a:solidFill>
                <a:srgbClr val="CC0000"/>
              </a:solidFill>
              <a:latin typeface="Helvetica"/>
              <a:cs typeface="Helvetica"/>
            </a:endParaRPr>
          </a:p>
        </p:txBody>
      </p:sp>
    </p:spTree>
    <p:extLst>
      <p:ext uri="{BB962C8B-B14F-4D97-AF65-F5344CB8AC3E}">
        <p14:creationId xmlns:p14="http://schemas.microsoft.com/office/powerpoint/2010/main" val="100675850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Pattern**</a:t>
            </a:r>
          </a:p>
        </p:txBody>
      </p:sp>
      <p:sp>
        <p:nvSpPr>
          <p:cNvPr id="3" name="Content Placeholder 2"/>
          <p:cNvSpPr>
            <a:spLocks noGrp="1"/>
          </p:cNvSpPr>
          <p:nvPr>
            <p:ph idx="1"/>
          </p:nvPr>
        </p:nvSpPr>
        <p:spPr>
          <a:xfrm>
            <a:off x="238144" y="1460500"/>
            <a:ext cx="9286856" cy="5168900"/>
          </a:xfrm>
        </p:spPr>
        <p:txBody>
          <a:bodyPr/>
          <a:lstStyle/>
          <a:p>
            <a:r>
              <a:rPr lang="en-US" sz="2400" dirty="0"/>
              <a:t>The Command Pattern has the following </a:t>
            </a:r>
          </a:p>
          <a:p>
            <a:pPr lvl="1"/>
            <a:r>
              <a:rPr lang="en-US" sz="2000" dirty="0"/>
              <a:t>Command (interface), </a:t>
            </a:r>
            <a:r>
              <a:rPr lang="en-US" sz="2000" dirty="0" err="1"/>
              <a:t>ConcreteCommand</a:t>
            </a:r>
            <a:r>
              <a:rPr lang="en-US" sz="2000" dirty="0"/>
              <a:t> (implementation)</a:t>
            </a:r>
          </a:p>
          <a:p>
            <a:pPr lvl="1"/>
            <a:r>
              <a:rPr lang="en-US" sz="2000" dirty="0"/>
              <a:t>Invoker (asks the command to execute the request)</a:t>
            </a:r>
          </a:p>
          <a:p>
            <a:pPr lvl="1"/>
            <a:r>
              <a:rPr lang="en-US" sz="2000" dirty="0"/>
              <a:t>Received (performs actual actions) </a:t>
            </a:r>
          </a:p>
          <a:p>
            <a:pPr lvl="1"/>
            <a:r>
              <a:rPr lang="en-US" sz="2000" dirty="0"/>
              <a:t>Client (e.g. main() function)</a:t>
            </a:r>
          </a:p>
        </p:txBody>
      </p:sp>
      <p:sp>
        <p:nvSpPr>
          <p:cNvPr id="4" name="Slide Number Placeholder 3"/>
          <p:cNvSpPr>
            <a:spLocks noGrp="1"/>
          </p:cNvSpPr>
          <p:nvPr>
            <p:ph type="sldNum" sz="quarter" idx="12"/>
          </p:nvPr>
        </p:nvSpPr>
        <p:spPr/>
        <p:txBody>
          <a:bodyPr/>
          <a:lstStyle/>
          <a:p>
            <a:fld id="{0B34D61C-6007-1144-A711-E135346B7BE2}" type="slidenum">
              <a:rPr lang="en-US" altLang="zh-CN" smtClean="0"/>
              <a:pPr/>
              <a:t>98</a:t>
            </a:fld>
            <a:endParaRPr lang="en-US" altLang="zh-CN"/>
          </a:p>
        </p:txBody>
      </p:sp>
      <p:sp>
        <p:nvSpPr>
          <p:cNvPr id="6" name="TextBox 5"/>
          <p:cNvSpPr txBox="1"/>
          <p:nvPr/>
        </p:nvSpPr>
        <p:spPr>
          <a:xfrm>
            <a:off x="-936700" y="2857500"/>
            <a:ext cx="184666" cy="523220"/>
          </a:xfrm>
          <a:prstGeom prst="rect">
            <a:avLst/>
          </a:prstGeom>
          <a:noFill/>
        </p:spPr>
        <p:txBody>
          <a:bodyPr wrap="none" rtlCol="0">
            <a:spAutoFit/>
          </a:bodyPr>
          <a:lstStyle/>
          <a:p>
            <a:endParaRPr lang="en-US" dirty="0"/>
          </a:p>
        </p:txBody>
      </p:sp>
      <p:pic>
        <p:nvPicPr>
          <p:cNvPr id="5" name="Picture 4"/>
          <p:cNvPicPr>
            <a:picLocks noChangeAspect="1"/>
          </p:cNvPicPr>
          <p:nvPr/>
        </p:nvPicPr>
        <p:blipFill>
          <a:blip r:embed="rId2"/>
          <a:stretch>
            <a:fillRect/>
          </a:stretch>
        </p:blipFill>
        <p:spPr>
          <a:xfrm>
            <a:off x="2261334" y="3376999"/>
            <a:ext cx="6784172" cy="3481001"/>
          </a:xfrm>
          <a:prstGeom prst="rect">
            <a:avLst/>
          </a:prstGeom>
        </p:spPr>
      </p:pic>
    </p:spTree>
    <p:extLst>
      <p:ext uri="{BB962C8B-B14F-4D97-AF65-F5344CB8AC3E}">
        <p14:creationId xmlns:p14="http://schemas.microsoft.com/office/powerpoint/2010/main" val="31007144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Pattern </a:t>
            </a:r>
          </a:p>
        </p:txBody>
      </p:sp>
      <p:sp>
        <p:nvSpPr>
          <p:cNvPr id="3" name="Content Placeholder 2"/>
          <p:cNvSpPr>
            <a:spLocks noGrp="1"/>
          </p:cNvSpPr>
          <p:nvPr>
            <p:ph idx="1"/>
          </p:nvPr>
        </p:nvSpPr>
        <p:spPr>
          <a:xfrm>
            <a:off x="206392" y="1454150"/>
            <a:ext cx="9696433" cy="4953000"/>
          </a:xfrm>
        </p:spPr>
        <p:txBody>
          <a:bodyPr/>
          <a:lstStyle/>
          <a:p>
            <a:r>
              <a:rPr lang="en-US" sz="2800" dirty="0"/>
              <a:t>Intend</a:t>
            </a:r>
          </a:p>
          <a:p>
            <a:pPr lvl="1"/>
            <a:r>
              <a:rPr lang="en-US" sz="2400" dirty="0"/>
              <a:t>Encapsulate commands (method calls) in objects</a:t>
            </a:r>
          </a:p>
          <a:p>
            <a:pPr lvl="1"/>
            <a:r>
              <a:rPr lang="en-US" sz="2400" dirty="0"/>
              <a:t>Issue requests/commands without knowing underlying requests</a:t>
            </a:r>
          </a:p>
          <a:p>
            <a:pPr lvl="1"/>
            <a:r>
              <a:rPr lang="en-US" sz="2400" dirty="0"/>
              <a:t>Allows clients to issue different requests with ease</a:t>
            </a:r>
          </a:p>
          <a:p>
            <a:pPr lvl="1"/>
            <a:r>
              <a:rPr lang="en-US" sz="2400" dirty="0"/>
              <a:t>Allows saving requests in a queue for reference (e.g. logs) </a:t>
            </a:r>
            <a:endParaRPr lang="en-US" sz="2800" dirty="0"/>
          </a:p>
          <a:p>
            <a:r>
              <a:rPr lang="en-US" sz="2800" dirty="0"/>
              <a:t>Example – Light Switch</a:t>
            </a:r>
          </a:p>
          <a:p>
            <a:pPr lvl="1"/>
            <a:r>
              <a:rPr lang="en-US" sz="2400" dirty="0"/>
              <a:t>A Light object has </a:t>
            </a:r>
            <a:r>
              <a:rPr lang="en-US" sz="2400" dirty="0" err="1"/>
              <a:t>TurnOn</a:t>
            </a:r>
            <a:r>
              <a:rPr lang="en-US" sz="2400" dirty="0"/>
              <a:t>() and </a:t>
            </a:r>
            <a:r>
              <a:rPr lang="en-US" sz="2400" dirty="0" err="1"/>
              <a:t>TurnOff</a:t>
            </a:r>
            <a:r>
              <a:rPr lang="en-US" sz="2400" dirty="0"/>
              <a:t>() functions</a:t>
            </a:r>
          </a:p>
          <a:p>
            <a:pPr lvl="1"/>
            <a:r>
              <a:rPr lang="en-US" sz="2400" dirty="0"/>
              <a:t>A new Switch needs to control and issue commands (on/off)</a:t>
            </a:r>
          </a:p>
          <a:p>
            <a:pPr lvl="1"/>
            <a:r>
              <a:rPr lang="en-US" sz="2400" dirty="0"/>
              <a:t>This switch needs to maintain an operation record/log</a:t>
            </a:r>
          </a:p>
          <a:p>
            <a:pPr lvl="1"/>
            <a:r>
              <a:rPr lang="en-US" sz="2400" dirty="0"/>
              <a:t>Use Command Pattern</a:t>
            </a:r>
          </a:p>
          <a:p>
            <a:pPr lvl="1"/>
            <a:endParaRPr lang="en-US" sz="2400" dirty="0"/>
          </a:p>
          <a:p>
            <a:pPr lvl="1"/>
            <a:endParaRPr lang="en-US" sz="2400" dirty="0"/>
          </a:p>
          <a:p>
            <a:pPr lvl="1"/>
            <a:endParaRPr lang="en-US" sz="2400" dirty="0"/>
          </a:p>
          <a:p>
            <a:pPr lvl="1"/>
            <a:endParaRPr lang="en-US" dirty="0"/>
          </a:p>
        </p:txBody>
      </p:sp>
      <p:sp>
        <p:nvSpPr>
          <p:cNvPr id="4" name="Slide Number Placeholder 3"/>
          <p:cNvSpPr>
            <a:spLocks noGrp="1"/>
          </p:cNvSpPr>
          <p:nvPr>
            <p:ph type="sldNum" sz="quarter" idx="12"/>
          </p:nvPr>
        </p:nvSpPr>
        <p:spPr/>
        <p:txBody>
          <a:bodyPr/>
          <a:lstStyle/>
          <a:p>
            <a:fld id="{0B34D61C-6007-1144-A711-E135346B7BE2}" type="slidenum">
              <a:rPr lang="en-US" altLang="zh-CN" smtClean="0"/>
              <a:pPr/>
              <a:t>99</a:t>
            </a:fld>
            <a:endParaRPr lang="en-US" altLang="zh-CN"/>
          </a:p>
        </p:txBody>
      </p:sp>
    </p:spTree>
    <p:extLst>
      <p:ext uri="{BB962C8B-B14F-4D97-AF65-F5344CB8AC3E}">
        <p14:creationId xmlns:p14="http://schemas.microsoft.com/office/powerpoint/2010/main" val="14198126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theme/theme1.xml><?xml version="1.0" encoding="utf-8"?>
<a:theme xmlns:a="http://schemas.openxmlformats.org/drawingml/2006/main" name="Side Bar">
  <a:themeElements>
    <a:clrScheme name="">
      <a:dk1>
        <a:srgbClr val="000000"/>
      </a:dk1>
      <a:lt1>
        <a:srgbClr val="FFFFFF"/>
      </a:lt1>
      <a:dk2>
        <a:srgbClr val="C00000"/>
      </a:dk2>
      <a:lt2>
        <a:srgbClr val="C00000"/>
      </a:lt2>
      <a:accent1>
        <a:srgbClr val="FFEBEB"/>
      </a:accent1>
      <a:accent2>
        <a:srgbClr val="006600"/>
      </a:accent2>
      <a:accent3>
        <a:srgbClr val="FFFFFF"/>
      </a:accent3>
      <a:accent4>
        <a:srgbClr val="000000"/>
      </a:accent4>
      <a:accent5>
        <a:srgbClr val="FFF3F3"/>
      </a:accent5>
      <a:accent6>
        <a:srgbClr val="005C00"/>
      </a:accent6>
      <a:hlink>
        <a:srgbClr val="000066"/>
      </a:hlink>
      <a:folHlink>
        <a:srgbClr val="808080"/>
      </a:folHlink>
    </a:clrScheme>
    <a:fontScheme name="Side Bar">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outerShdw dist="71842" dir="2700000" algn="ctr" rotWithShape="0">
            <a:schemeClr val="bg2"/>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outerShdw dist="71842" dir="2700000" algn="ctr" rotWithShape="0">
            <a:schemeClr val="bg2"/>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ide Bar 1">
        <a:dk1>
          <a:srgbClr val="FF9933"/>
        </a:dk1>
        <a:lt1>
          <a:srgbClr val="FFFFFF"/>
        </a:lt1>
        <a:dk2>
          <a:srgbClr val="003366"/>
        </a:dk2>
        <a:lt2>
          <a:srgbClr val="FF9933"/>
        </a:lt2>
        <a:accent1>
          <a:srgbClr val="2B557F"/>
        </a:accent1>
        <a:accent2>
          <a:srgbClr val="FF9933"/>
        </a:accent2>
        <a:accent3>
          <a:srgbClr val="AAADB8"/>
        </a:accent3>
        <a:accent4>
          <a:srgbClr val="DADADA"/>
        </a:accent4>
        <a:accent5>
          <a:srgbClr val="ACB4C0"/>
        </a:accent5>
        <a:accent6>
          <a:srgbClr val="E78A2D"/>
        </a:accent6>
        <a:hlink>
          <a:srgbClr val="005032"/>
        </a:hlink>
        <a:folHlink>
          <a:srgbClr val="A0A0A0"/>
        </a:folHlink>
      </a:clrScheme>
      <a:clrMap bg1="dk2" tx1="lt1" bg2="dk1" tx2="lt2" accent1="accent1" accent2="accent2" accent3="accent3" accent4="accent4" accent5="accent5" accent6="accent6" hlink="hlink" folHlink="folHlink"/>
    </a:extraClrScheme>
    <a:extraClrScheme>
      <a:clrScheme name="Side Bar 2">
        <a:dk1>
          <a:srgbClr val="000000"/>
        </a:dk1>
        <a:lt1>
          <a:srgbClr val="FFFFFF"/>
        </a:lt1>
        <a:dk2>
          <a:srgbClr val="E16414"/>
        </a:dk2>
        <a:lt2>
          <a:srgbClr val="E16414"/>
        </a:lt2>
        <a:accent1>
          <a:srgbClr val="FFF0EB"/>
        </a:accent1>
        <a:accent2>
          <a:srgbClr val="E16414"/>
        </a:accent2>
        <a:accent3>
          <a:srgbClr val="FFFFFF"/>
        </a:accent3>
        <a:accent4>
          <a:srgbClr val="000000"/>
        </a:accent4>
        <a:accent5>
          <a:srgbClr val="FFF6F3"/>
        </a:accent5>
        <a:accent6>
          <a:srgbClr val="CC5A11"/>
        </a:accent6>
        <a:hlink>
          <a:srgbClr val="C00000"/>
        </a:hlink>
        <a:folHlink>
          <a:srgbClr val="808080"/>
        </a:folHlink>
      </a:clrScheme>
      <a:clrMap bg1="lt1" tx1="dk1" bg2="lt2" tx2="dk2" accent1="accent1" accent2="accent2" accent3="accent3" accent4="accent4" accent5="accent5" accent6="accent6" hlink="hlink" folHlink="folHlink"/>
    </a:extraClrScheme>
    <a:extraClrScheme>
      <a:clrScheme name="Side Bar 3">
        <a:dk1>
          <a:srgbClr val="000000"/>
        </a:dk1>
        <a:lt1>
          <a:srgbClr val="FFFFFF"/>
        </a:lt1>
        <a:dk2>
          <a:srgbClr val="0066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clrMap bg1="lt1" tx1="dk1" bg2="lt2" tx2="dk2" accent1="accent1" accent2="accent2" accent3="accent3" accent4="accent4" accent5="accent5" accent6="accent6" hlink="hlink" folHlink="folHlink"/>
    </a:extraClrScheme>
    <a:extraClrScheme>
      <a:clrScheme name="Side Bar 4">
        <a:dk1>
          <a:srgbClr val="000000"/>
        </a:dk1>
        <a:lt1>
          <a:srgbClr val="FFFFFF"/>
        </a:lt1>
        <a:dk2>
          <a:srgbClr val="CC00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clrMap bg1="lt1" tx1="dk1" bg2="lt2" tx2="dk2" accent1="accent1" accent2="accent2" accent3="accent3" accent4="accent4" accent5="accent5" accent6="accent6" hlink="hlink" folHlink="folHlink"/>
    </a:extraClrScheme>
    <a:extraClrScheme>
      <a:clrScheme name="Side Bar 5">
        <a:dk1>
          <a:srgbClr val="000000"/>
        </a:dk1>
        <a:lt1>
          <a:srgbClr val="FFFFFF"/>
        </a:lt1>
        <a:dk2>
          <a:srgbClr val="80808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de Bar 4">
    <a:dk1>
      <a:srgbClr val="000000"/>
    </a:dk1>
    <a:lt1>
      <a:srgbClr val="FFFFFF"/>
    </a:lt1>
    <a:dk2>
      <a:srgbClr val="CC00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themeOverride>
</file>

<file path=docProps/app.xml><?xml version="1.0" encoding="utf-8"?>
<Properties xmlns="http://schemas.openxmlformats.org/officeDocument/2006/extended-properties" xmlns:vt="http://schemas.openxmlformats.org/officeDocument/2006/docPropsVTypes">
  <Template/>
  <TotalTime>11169</TotalTime>
  <Words>7624</Words>
  <Application>Microsoft Office PowerPoint</Application>
  <PresentationFormat>Custom</PresentationFormat>
  <Paragraphs>1444</Paragraphs>
  <Slides>122</Slides>
  <Notes>18</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122</vt:i4>
      </vt:variant>
    </vt:vector>
  </HeadingPairs>
  <TitlesOfParts>
    <vt:vector size="140" baseType="lpstr">
      <vt:lpstr>ＭＳ 明朝</vt:lpstr>
      <vt:lpstr>新細明體</vt:lpstr>
      <vt:lpstr>新細明體</vt:lpstr>
      <vt:lpstr>宋体</vt:lpstr>
      <vt:lpstr>Zapf Dingbats</vt:lpstr>
      <vt:lpstr>Arial</vt:lpstr>
      <vt:lpstr>Bauhaus 93</vt:lpstr>
      <vt:lpstr>Book Antiqua</vt:lpstr>
      <vt:lpstr>Courier New</vt:lpstr>
      <vt:lpstr>Helvetica</vt:lpstr>
      <vt:lpstr>News Gothic MT</vt:lpstr>
      <vt:lpstr>Tahoma</vt:lpstr>
      <vt:lpstr>Times New Roman</vt:lpstr>
      <vt:lpstr>Verdana</vt:lpstr>
      <vt:lpstr>Wingdings</vt:lpstr>
      <vt:lpstr>Wingdings 2</vt:lpstr>
      <vt:lpstr>Side Bar</vt:lpstr>
      <vt:lpstr>Document</vt:lpstr>
      <vt:lpstr>CS3342 Software Design Course Revision – April 2024</vt:lpstr>
      <vt:lpstr>What have we learned so far?</vt:lpstr>
      <vt:lpstr>Software Development Processes </vt:lpstr>
      <vt:lpstr>Assessment Components 50/50</vt:lpstr>
      <vt:lpstr>Course Schedule </vt:lpstr>
      <vt:lpstr>Course Review 1</vt:lpstr>
      <vt:lpstr>Course Review 2</vt:lpstr>
      <vt:lpstr>Course Review 3</vt:lpstr>
      <vt:lpstr>Course Review 4</vt:lpstr>
      <vt:lpstr>Course Review 5</vt:lpstr>
      <vt:lpstr>Course Review 6</vt:lpstr>
      <vt:lpstr>Study Plan (For Exam) Tasks</vt:lpstr>
      <vt:lpstr>Final Exam 50%</vt:lpstr>
      <vt:lpstr>Exam Coverage A</vt:lpstr>
      <vt:lpstr>Coverage B</vt:lpstr>
      <vt:lpstr>Coverage C</vt:lpstr>
      <vt:lpstr>Details </vt:lpstr>
      <vt:lpstr>Exam Overview 2024 </vt:lpstr>
      <vt:lpstr>Software Development Process</vt:lpstr>
      <vt:lpstr>CILO 1 – Software Development Process</vt:lpstr>
      <vt:lpstr>What is Software Process?</vt:lpstr>
      <vt:lpstr>PowerPoint Presentation</vt:lpstr>
      <vt:lpstr>PowerPoint Presentation</vt:lpstr>
      <vt:lpstr>4 Types of Process Model</vt:lpstr>
      <vt:lpstr>Waterfall Model</vt:lpstr>
      <vt:lpstr>Pure Waterfall</vt:lpstr>
      <vt:lpstr>Incremental Process Models</vt:lpstr>
      <vt:lpstr>Incremental Model</vt:lpstr>
      <vt:lpstr>The Incremental Model</vt:lpstr>
      <vt:lpstr>The Rapid Application Development (RAD) Model</vt:lpstr>
      <vt:lpstr>RAD Model</vt:lpstr>
      <vt:lpstr>Evolutionary Process Models</vt:lpstr>
      <vt:lpstr>Evolutionary Process Models</vt:lpstr>
      <vt:lpstr>3. Concurrent Engineering Model  </vt:lpstr>
      <vt:lpstr>Prototyping Model*</vt:lpstr>
      <vt:lpstr>Prototype Model</vt:lpstr>
      <vt:lpstr>Spiral Model</vt:lpstr>
      <vt:lpstr>The Spiral Model</vt:lpstr>
      <vt:lpstr>Spiral Model</vt:lpstr>
      <vt:lpstr>Other Process Model: Component based software engineering (CBSE)</vt:lpstr>
      <vt:lpstr>CBSE: The Key Questions</vt:lpstr>
      <vt:lpstr>CBSE and design principles</vt:lpstr>
      <vt:lpstr>What is a Component?</vt:lpstr>
      <vt:lpstr>Component-based Engineering</vt:lpstr>
      <vt:lpstr>Example: Bar Code Component</vt:lpstr>
      <vt:lpstr>Software Requirements </vt:lpstr>
      <vt:lpstr>CILO2 – Software Requirements</vt:lpstr>
      <vt:lpstr>Functional Requirements *</vt:lpstr>
      <vt:lpstr>Non-Functional Requirements*</vt:lpstr>
      <vt:lpstr>Use Cases – visualize functional interactions</vt:lpstr>
      <vt:lpstr>Use Case Diagram Objective</vt:lpstr>
      <vt:lpstr>Steps to Build an Use-Case Model</vt:lpstr>
      <vt:lpstr>A Use Case Diagram</vt:lpstr>
      <vt:lpstr>Three Basic Types of Relationship  in Use Case Model</vt:lpstr>
      <vt:lpstr>Yet another relationship: Generalization</vt:lpstr>
      <vt:lpstr>Example**</vt:lpstr>
      <vt:lpstr>*</vt:lpstr>
      <vt:lpstr>OO Modeling</vt:lpstr>
      <vt:lpstr>CILO3 - UML Class Diagram</vt:lpstr>
      <vt:lpstr>Class Linkages – 3 Types</vt:lpstr>
      <vt:lpstr>Example</vt:lpstr>
      <vt:lpstr>Case Study Example</vt:lpstr>
      <vt:lpstr>Inheritance and Association Class</vt:lpstr>
      <vt:lpstr>Inheritance and Association Class</vt:lpstr>
      <vt:lpstr>Further Design Enhancements</vt:lpstr>
      <vt:lpstr>Another Example</vt:lpstr>
      <vt:lpstr> Sequence Diagram Example:  Traffic Violations Lookup Screen</vt:lpstr>
      <vt:lpstr>Sequence Diagrams T6</vt:lpstr>
      <vt:lpstr>T6 Example</vt:lpstr>
      <vt:lpstr>T6 Example</vt:lpstr>
      <vt:lpstr>Design Principles and Patterns</vt:lpstr>
      <vt:lpstr>SOLID – Design Principles**</vt:lpstr>
      <vt:lpstr>State Pattern* – Objects for States </vt:lpstr>
      <vt:lpstr>State Pattern - Structure </vt:lpstr>
      <vt:lpstr>Example – Membership State</vt:lpstr>
      <vt:lpstr>Example – Membership State</vt:lpstr>
      <vt:lpstr>Example – Membership State</vt:lpstr>
      <vt:lpstr>Singleton Pattern*</vt:lpstr>
      <vt:lpstr>Singleton Pattern*</vt:lpstr>
      <vt:lpstr>Factory-Method Pattern</vt:lpstr>
      <vt:lpstr>Factory-Method Pattern – Ex1</vt:lpstr>
      <vt:lpstr>Factory-Method Pattern</vt:lpstr>
      <vt:lpstr>Factory-Method Pattern – Ex2</vt:lpstr>
      <vt:lpstr>Factory Method Pattern: Participants and Communication</vt:lpstr>
      <vt:lpstr>PowerPoint Presentation</vt:lpstr>
      <vt:lpstr>PowerPoint Presentation</vt:lpstr>
      <vt:lpstr>Factory Method Pattern: Summary</vt:lpstr>
      <vt:lpstr>Façade Pattern - Structure</vt:lpstr>
      <vt:lpstr>PowerPoint Presentation</vt:lpstr>
      <vt:lpstr>PowerPoint Presentation</vt:lpstr>
      <vt:lpstr>Observer Pattern - Standard</vt:lpstr>
      <vt:lpstr>PowerPoint Presentation</vt:lpstr>
      <vt:lpstr>Observer Pattern – Example *</vt:lpstr>
      <vt:lpstr>OP – Example 2* – Subject/Observer</vt:lpstr>
      <vt:lpstr>PowerPoint Presentation</vt:lpstr>
      <vt:lpstr>PowerPoint Presentation</vt:lpstr>
      <vt:lpstr>Observer Pattern: Summary</vt:lpstr>
      <vt:lpstr>Command Pattern**</vt:lpstr>
      <vt:lpstr>Command Pattern </vt:lpstr>
      <vt:lpstr>Example – Light Switch</vt:lpstr>
      <vt:lpstr>Command Pattern for Redo/Undo</vt:lpstr>
      <vt:lpstr>Roles of Variables</vt:lpstr>
      <vt:lpstr>Roles of Variables</vt:lpstr>
      <vt:lpstr>Constant</vt:lpstr>
      <vt:lpstr>Organizer</vt:lpstr>
      <vt:lpstr>Transformation</vt:lpstr>
      <vt:lpstr>Stepper</vt:lpstr>
      <vt:lpstr>Most-Recent Holder</vt:lpstr>
      <vt:lpstr>Gatherer</vt:lpstr>
      <vt:lpstr>Professional Ethics</vt:lpstr>
      <vt:lpstr> Code of Ethics in Software Engineering</vt:lpstr>
      <vt:lpstr>Case Study</vt:lpstr>
      <vt:lpstr>PowerPoint Presentation</vt:lpstr>
      <vt:lpstr>Ethics: Four Virtues(美德)</vt:lpstr>
      <vt:lpstr> Ethical Evaluation Process: Five P’s</vt:lpstr>
      <vt:lpstr>Ethical Evaluation Process: Five P’s</vt:lpstr>
      <vt:lpstr>Interrelationship Between 5 P’s **</vt:lpstr>
      <vt:lpstr>Overall Summary</vt:lpstr>
      <vt:lpstr>Exam Coverage A</vt:lpstr>
      <vt:lpstr>Coverage B</vt:lpstr>
      <vt:lpstr>Coverage C</vt:lpstr>
      <vt:lpstr>PowerPoint Presentation</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CS3342 Software Design</dc:title>
  <cp:keywords>Software Engineering</cp:keywords>
  <cp:lastModifiedBy>LIU Shuo</cp:lastModifiedBy>
  <cp:revision>437</cp:revision>
  <cp:lastPrinted>2016-04-14T05:33:30Z</cp:lastPrinted>
  <dcterms:created xsi:type="dcterms:W3CDTF">1999-09-08T02:17:18Z</dcterms:created>
  <dcterms:modified xsi:type="dcterms:W3CDTF">2024-04-02T08:11:15Z</dcterms:modified>
</cp:coreProperties>
</file>